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sldIdLst>
    <p:sldId id="256" r:id="rId2"/>
    <p:sldId id="345"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6" r:id="rId52"/>
    <p:sldId id="305"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 id="330" r:id="rId77"/>
    <p:sldId id="331" r:id="rId78"/>
    <p:sldId id="332" r:id="rId79"/>
    <p:sldId id="333" r:id="rId80"/>
    <p:sldId id="334" r:id="rId81"/>
    <p:sldId id="335" r:id="rId82"/>
    <p:sldId id="336" r:id="rId83"/>
    <p:sldId id="337" r:id="rId84"/>
    <p:sldId id="338" r:id="rId85"/>
    <p:sldId id="339" r:id="rId86"/>
    <p:sldId id="340" r:id="rId87"/>
    <p:sldId id="341" r:id="rId88"/>
    <p:sldId id="342" r:id="rId89"/>
    <p:sldId id="343" r:id="rId90"/>
    <p:sldId id="344" r:id="rId91"/>
    <p:sldId id="346" r:id="rId92"/>
    <p:sldId id="347" r:id="rId93"/>
    <p:sldId id="348" r:id="rId94"/>
    <p:sldId id="349" r:id="rId95"/>
    <p:sldId id="350" r:id="rId96"/>
    <p:sldId id="351" r:id="rId97"/>
    <p:sldId id="352" r:id="rId98"/>
    <p:sldId id="353" r:id="rId99"/>
    <p:sldId id="354" r:id="rId100"/>
    <p:sldId id="355" r:id="rId101"/>
    <p:sldId id="356" r:id="rId102"/>
    <p:sldId id="357" r:id="rId103"/>
    <p:sldId id="358" r:id="rId104"/>
    <p:sldId id="359" r:id="rId105"/>
    <p:sldId id="360" r:id="rId106"/>
    <p:sldId id="361" r:id="rId107"/>
    <p:sldId id="362" r:id="rId108"/>
    <p:sldId id="363" r:id="rId109"/>
    <p:sldId id="364" r:id="rId110"/>
    <p:sldId id="365" r:id="rId111"/>
    <p:sldId id="366" r:id="rId112"/>
    <p:sldId id="367" r:id="rId113"/>
    <p:sldId id="368" r:id="rId114"/>
    <p:sldId id="369" r:id="rId115"/>
    <p:sldId id="370" r:id="rId116"/>
    <p:sldId id="371" r:id="rId117"/>
    <p:sldId id="372" r:id="rId118"/>
    <p:sldId id="373" r:id="rId119"/>
    <p:sldId id="374" r:id="rId120"/>
    <p:sldId id="375" r:id="rId121"/>
    <p:sldId id="376" r:id="rId122"/>
    <p:sldId id="377" r:id="rId123"/>
    <p:sldId id="378" r:id="rId124"/>
    <p:sldId id="379" r:id="rId125"/>
    <p:sldId id="380" r:id="rId126"/>
    <p:sldId id="381" r:id="rId127"/>
  </p:sldIdLst>
  <p:sldSz cx="9144000" cy="6858000" type="screen4x3"/>
  <p:notesSz cx="6858000" cy="9144000"/>
  <p:defaultTextStyle>
    <a:defPPr>
      <a:defRPr lang="zh-CN"/>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559" autoAdjust="0"/>
    <p:restoredTop sz="86449" autoAdjust="0"/>
  </p:normalViewPr>
  <p:slideViewPr>
    <p:cSldViewPr>
      <p:cViewPr varScale="1">
        <p:scale>
          <a:sx n="48" d="100"/>
          <a:sy n="48" d="100"/>
        </p:scale>
        <p:origin x="-120"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presProps" Target="presProps.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slide" Target="slides/slide117.xml"/><Relationship Id="rId126" Type="http://schemas.openxmlformats.org/officeDocument/2006/relationships/slide" Target="slides/slide125.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slide" Target="slides/slide123.xml"/><Relationship Id="rId12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tableStyles" Target="tableStyles.xml"/><Relationship Id="rId61" Type="http://schemas.openxmlformats.org/officeDocument/2006/relationships/slide" Target="slides/slide60.xml"/><Relationship Id="rId82" Type="http://schemas.openxmlformats.org/officeDocument/2006/relationships/slide" Target="slides/slide8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54156320-4301-4C80-B118-3DE3F5B751BC}" type="slidenum">
              <a:rPr lang="en-US" altLang="zh-CN"/>
              <a:pPr/>
              <a:t>‹#›</a:t>
            </a:fld>
            <a:endParaRPr lang="en-US" altLang="zh-CN"/>
          </a:p>
        </p:txBody>
      </p:sp>
    </p:spTree>
    <p:extLst>
      <p:ext uri="{BB962C8B-B14F-4D97-AF65-F5344CB8AC3E}">
        <p14:creationId xmlns:p14="http://schemas.microsoft.com/office/powerpoint/2010/main" val="2533145319"/>
      </p:ext>
    </p:extLst>
  </p:cSld>
  <p:clrMapOvr>
    <a:masterClrMapping/>
  </p:clrMapOvr>
  <p:transition>
    <p:cover di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FE167831-FCD3-4043-B815-6FA7F23CBDEA}" type="slidenum">
              <a:rPr lang="en-US" altLang="zh-CN"/>
              <a:pPr/>
              <a:t>‹#›</a:t>
            </a:fld>
            <a:endParaRPr lang="en-US" altLang="zh-CN"/>
          </a:p>
        </p:txBody>
      </p:sp>
    </p:spTree>
    <p:extLst>
      <p:ext uri="{BB962C8B-B14F-4D97-AF65-F5344CB8AC3E}">
        <p14:creationId xmlns:p14="http://schemas.microsoft.com/office/powerpoint/2010/main" val="1914684296"/>
      </p:ext>
    </p:extLst>
  </p:cSld>
  <p:clrMapOvr>
    <a:masterClrMapping/>
  </p:clrMapOvr>
  <p:transition>
    <p:cover di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B322C335-A903-4B1F-901D-372AB7B68418}" type="slidenum">
              <a:rPr lang="en-US" altLang="zh-CN"/>
              <a:pPr/>
              <a:t>‹#›</a:t>
            </a:fld>
            <a:endParaRPr lang="en-US" altLang="zh-CN"/>
          </a:p>
        </p:txBody>
      </p:sp>
    </p:spTree>
    <p:extLst>
      <p:ext uri="{BB962C8B-B14F-4D97-AF65-F5344CB8AC3E}">
        <p14:creationId xmlns:p14="http://schemas.microsoft.com/office/powerpoint/2010/main" val="314916292"/>
      </p:ext>
    </p:extLst>
  </p:cSld>
  <p:clrMapOvr>
    <a:masterClrMapping/>
  </p:clrMapOvr>
  <p:transition>
    <p:cover di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54F0A55E-55A1-48A5-9F9F-73697BBA4FDF}" type="slidenum">
              <a:rPr lang="en-US" altLang="zh-CN"/>
              <a:pPr/>
              <a:t>‹#›</a:t>
            </a:fld>
            <a:endParaRPr lang="en-US" altLang="zh-CN"/>
          </a:p>
        </p:txBody>
      </p:sp>
    </p:spTree>
    <p:extLst>
      <p:ext uri="{BB962C8B-B14F-4D97-AF65-F5344CB8AC3E}">
        <p14:creationId xmlns:p14="http://schemas.microsoft.com/office/powerpoint/2010/main" val="1034186148"/>
      </p:ext>
    </p:extLst>
  </p:cSld>
  <p:clrMapOvr>
    <a:masterClrMapping/>
  </p:clrMapOvr>
  <p:transition>
    <p:cover di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p>
        </p:txBody>
      </p:sp>
      <p:sp>
        <p:nvSpPr>
          <p:cNvPr id="8" name="页脚占位符 7"/>
          <p:cNvSpPr>
            <a:spLocks noGrp="1"/>
          </p:cNvSpPr>
          <p:nvPr>
            <p:ph type="ftr" sz="quarter" idx="11"/>
          </p:nvPr>
        </p:nvSpPr>
        <p:spPr/>
        <p:txBody>
          <a:bodyPr/>
          <a:lstStyle>
            <a:lvl1pPr>
              <a:defRPr/>
            </a:lvl1pPr>
          </a:lstStyle>
          <a:p>
            <a:endParaRPr lang="en-US" altLang="zh-CN"/>
          </a:p>
        </p:txBody>
      </p:sp>
      <p:sp>
        <p:nvSpPr>
          <p:cNvPr id="9" name="灯片编号占位符 8"/>
          <p:cNvSpPr>
            <a:spLocks noGrp="1"/>
          </p:cNvSpPr>
          <p:nvPr>
            <p:ph type="sldNum" sz="quarter" idx="12"/>
          </p:nvPr>
        </p:nvSpPr>
        <p:spPr/>
        <p:txBody>
          <a:bodyPr/>
          <a:lstStyle>
            <a:lvl1pPr>
              <a:defRPr/>
            </a:lvl1pPr>
          </a:lstStyle>
          <a:p>
            <a:fld id="{CADF9DD1-FC90-4615-9C0F-BC8701F097F0}" type="slidenum">
              <a:rPr lang="en-US" altLang="zh-CN"/>
              <a:pPr/>
              <a:t>‹#›</a:t>
            </a:fld>
            <a:endParaRPr lang="en-US" altLang="zh-CN"/>
          </a:p>
        </p:txBody>
      </p:sp>
    </p:spTree>
    <p:extLst>
      <p:ext uri="{BB962C8B-B14F-4D97-AF65-F5344CB8AC3E}">
        <p14:creationId xmlns:p14="http://schemas.microsoft.com/office/powerpoint/2010/main" val="1342169218"/>
      </p:ext>
    </p:extLst>
  </p:cSld>
  <p:clrMapOvr>
    <a:masterClrMapping/>
  </p:clrMapOvr>
  <p:transition>
    <p:cover di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p>
        </p:txBody>
      </p:sp>
      <p:sp>
        <p:nvSpPr>
          <p:cNvPr id="4" name="页脚占位符 3"/>
          <p:cNvSpPr>
            <a:spLocks noGrp="1"/>
          </p:cNvSpPr>
          <p:nvPr>
            <p:ph type="ftr" sz="quarter" idx="11"/>
          </p:nvPr>
        </p:nvSpPr>
        <p:spPr/>
        <p:txBody>
          <a:bodyPr/>
          <a:lstStyle>
            <a:lvl1pPr>
              <a:defRPr/>
            </a:lvl1pPr>
          </a:lstStyle>
          <a:p>
            <a:endParaRPr lang="en-US" altLang="zh-CN"/>
          </a:p>
        </p:txBody>
      </p:sp>
      <p:sp>
        <p:nvSpPr>
          <p:cNvPr id="5" name="灯片编号占位符 4"/>
          <p:cNvSpPr>
            <a:spLocks noGrp="1"/>
          </p:cNvSpPr>
          <p:nvPr>
            <p:ph type="sldNum" sz="quarter" idx="12"/>
          </p:nvPr>
        </p:nvSpPr>
        <p:spPr/>
        <p:txBody>
          <a:bodyPr/>
          <a:lstStyle>
            <a:lvl1pPr>
              <a:defRPr/>
            </a:lvl1pPr>
          </a:lstStyle>
          <a:p>
            <a:fld id="{03C3F9B1-6DEC-47A3-B750-3876C4EF4BD1}" type="slidenum">
              <a:rPr lang="en-US" altLang="zh-CN"/>
              <a:pPr/>
              <a:t>‹#›</a:t>
            </a:fld>
            <a:endParaRPr lang="en-US" altLang="zh-CN"/>
          </a:p>
        </p:txBody>
      </p:sp>
    </p:spTree>
    <p:extLst>
      <p:ext uri="{BB962C8B-B14F-4D97-AF65-F5344CB8AC3E}">
        <p14:creationId xmlns:p14="http://schemas.microsoft.com/office/powerpoint/2010/main" val="4033878044"/>
      </p:ext>
    </p:extLst>
  </p:cSld>
  <p:clrMapOvr>
    <a:masterClrMapping/>
  </p:clrMapOvr>
  <p:transition>
    <p:cover di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p>
        </p:txBody>
      </p:sp>
      <p:sp>
        <p:nvSpPr>
          <p:cNvPr id="3" name="页脚占位符 2"/>
          <p:cNvSpPr>
            <a:spLocks noGrp="1"/>
          </p:cNvSpPr>
          <p:nvPr>
            <p:ph type="ftr" sz="quarter" idx="11"/>
          </p:nvPr>
        </p:nvSpPr>
        <p:spPr/>
        <p:txBody>
          <a:bodyPr/>
          <a:lstStyle>
            <a:lvl1pPr>
              <a:defRPr/>
            </a:lvl1pPr>
          </a:lstStyle>
          <a:p>
            <a:endParaRPr lang="en-US" altLang="zh-CN"/>
          </a:p>
        </p:txBody>
      </p:sp>
      <p:sp>
        <p:nvSpPr>
          <p:cNvPr id="4" name="灯片编号占位符 3"/>
          <p:cNvSpPr>
            <a:spLocks noGrp="1"/>
          </p:cNvSpPr>
          <p:nvPr>
            <p:ph type="sldNum" sz="quarter" idx="12"/>
          </p:nvPr>
        </p:nvSpPr>
        <p:spPr/>
        <p:txBody>
          <a:bodyPr/>
          <a:lstStyle>
            <a:lvl1pPr>
              <a:defRPr/>
            </a:lvl1pPr>
          </a:lstStyle>
          <a:p>
            <a:fld id="{D8F679CE-AE48-4A9E-BF12-AE51DF85E23B}" type="slidenum">
              <a:rPr lang="en-US" altLang="zh-CN"/>
              <a:pPr/>
              <a:t>‹#›</a:t>
            </a:fld>
            <a:endParaRPr lang="en-US" altLang="zh-CN"/>
          </a:p>
        </p:txBody>
      </p:sp>
    </p:spTree>
    <p:extLst>
      <p:ext uri="{BB962C8B-B14F-4D97-AF65-F5344CB8AC3E}">
        <p14:creationId xmlns:p14="http://schemas.microsoft.com/office/powerpoint/2010/main" val="2320137553"/>
      </p:ext>
    </p:extLst>
  </p:cSld>
  <p:clrMapOvr>
    <a:masterClrMapping/>
  </p:clrMapOvr>
  <p:transition>
    <p:cover di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8835E755-BAAD-40F9-A388-9BEBEEDC2FC9}" type="slidenum">
              <a:rPr lang="en-US" altLang="zh-CN"/>
              <a:pPr/>
              <a:t>‹#›</a:t>
            </a:fld>
            <a:endParaRPr lang="en-US" altLang="zh-CN"/>
          </a:p>
        </p:txBody>
      </p:sp>
    </p:spTree>
    <p:extLst>
      <p:ext uri="{BB962C8B-B14F-4D97-AF65-F5344CB8AC3E}">
        <p14:creationId xmlns:p14="http://schemas.microsoft.com/office/powerpoint/2010/main" val="484266154"/>
      </p:ext>
    </p:extLst>
  </p:cSld>
  <p:clrMapOvr>
    <a:masterClrMapping/>
  </p:clrMapOvr>
  <p:transition>
    <p:cover di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16E5DAB1-C8B4-4F3C-8AD3-74531F67F6B5}" type="slidenum">
              <a:rPr lang="en-US" altLang="zh-CN"/>
              <a:pPr/>
              <a:t>‹#›</a:t>
            </a:fld>
            <a:endParaRPr lang="en-US" altLang="zh-CN"/>
          </a:p>
        </p:txBody>
      </p:sp>
    </p:spTree>
    <p:extLst>
      <p:ext uri="{BB962C8B-B14F-4D97-AF65-F5344CB8AC3E}">
        <p14:creationId xmlns:p14="http://schemas.microsoft.com/office/powerpoint/2010/main" val="2640041743"/>
      </p:ext>
    </p:extLst>
  </p:cSld>
  <p:clrMapOvr>
    <a:masterClrMapping/>
  </p:clrMapOvr>
  <p:transition>
    <p:cover di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342B6EAB-6755-4539-BF02-60DA1CCB7591}" type="slidenum">
              <a:rPr lang="en-US" altLang="zh-CN"/>
              <a:pPr/>
              <a:t>‹#›</a:t>
            </a:fld>
            <a:endParaRPr lang="en-US" altLang="zh-CN"/>
          </a:p>
        </p:txBody>
      </p:sp>
    </p:spTree>
    <p:extLst>
      <p:ext uri="{BB962C8B-B14F-4D97-AF65-F5344CB8AC3E}">
        <p14:creationId xmlns:p14="http://schemas.microsoft.com/office/powerpoint/2010/main" val="3759821379"/>
      </p:ext>
    </p:extLst>
  </p:cSld>
  <p:clrMapOvr>
    <a:masterClrMapping/>
  </p:clrMapOvr>
  <p:transition>
    <p:cover di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15100" y="457200"/>
            <a:ext cx="1943100" cy="56388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85800" y="457200"/>
            <a:ext cx="5676900" cy="56388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D45BC20E-32B7-4828-BF37-DDFE4C26DC45}" type="slidenum">
              <a:rPr lang="en-US" altLang="zh-CN"/>
              <a:pPr/>
              <a:t>‹#›</a:t>
            </a:fld>
            <a:endParaRPr lang="en-US" altLang="zh-CN"/>
          </a:p>
        </p:txBody>
      </p:sp>
    </p:spTree>
    <p:extLst>
      <p:ext uri="{BB962C8B-B14F-4D97-AF65-F5344CB8AC3E}">
        <p14:creationId xmlns:p14="http://schemas.microsoft.com/office/powerpoint/2010/main" val="909919323"/>
      </p:ext>
    </p:extLst>
  </p:cSld>
  <p:clrMapOvr>
    <a:masterClrMapping/>
  </p:clrMapOvr>
  <p:transition>
    <p:cover dir="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685800" y="457200"/>
            <a:ext cx="7772400" cy="56388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a:xfrm>
            <a:off x="685800" y="6248400"/>
            <a:ext cx="1905000" cy="457200"/>
          </a:xfrm>
        </p:spPr>
        <p:txBody>
          <a:bodyPr/>
          <a:lstStyle>
            <a:lvl1pPr>
              <a:defRPr/>
            </a:lvl1pPr>
          </a:lstStyle>
          <a:p>
            <a:endParaRPr lang="en-US" altLang="zh-CN"/>
          </a:p>
        </p:txBody>
      </p:sp>
      <p:sp>
        <p:nvSpPr>
          <p:cNvPr id="4" name="页脚占位符 3"/>
          <p:cNvSpPr>
            <a:spLocks noGrp="1"/>
          </p:cNvSpPr>
          <p:nvPr>
            <p:ph type="ftr" sz="quarter" idx="11"/>
          </p:nvPr>
        </p:nvSpPr>
        <p:spPr>
          <a:xfrm>
            <a:off x="3124200" y="6248400"/>
            <a:ext cx="2895600" cy="457200"/>
          </a:xfrm>
        </p:spPr>
        <p:txBody>
          <a:bodyPr/>
          <a:lstStyle>
            <a:lvl1pPr>
              <a:defRPr/>
            </a:lvl1pPr>
          </a:lstStyle>
          <a:p>
            <a:endParaRPr lang="en-US" altLang="zh-CN"/>
          </a:p>
        </p:txBody>
      </p:sp>
      <p:sp>
        <p:nvSpPr>
          <p:cNvPr id="5" name="灯片编号占位符 4"/>
          <p:cNvSpPr>
            <a:spLocks noGrp="1"/>
          </p:cNvSpPr>
          <p:nvPr>
            <p:ph type="sldNum" sz="quarter" idx="12"/>
          </p:nvPr>
        </p:nvSpPr>
        <p:spPr>
          <a:xfrm>
            <a:off x="6553200" y="6248400"/>
            <a:ext cx="1905000" cy="457200"/>
          </a:xfrm>
        </p:spPr>
        <p:txBody>
          <a:bodyPr/>
          <a:lstStyle>
            <a:lvl1pPr>
              <a:defRPr/>
            </a:lvl1pPr>
          </a:lstStyle>
          <a:p>
            <a:fld id="{D5624860-6CB5-47AF-B4D0-6AAA3ABD5423}" type="slidenum">
              <a:rPr lang="en-US" altLang="zh-CN"/>
              <a:pPr/>
              <a:t>‹#›</a:t>
            </a:fld>
            <a:endParaRPr lang="en-US" altLang="zh-CN"/>
          </a:p>
        </p:txBody>
      </p:sp>
    </p:spTree>
    <p:extLst>
      <p:ext uri="{BB962C8B-B14F-4D97-AF65-F5344CB8AC3E}">
        <p14:creationId xmlns:p14="http://schemas.microsoft.com/office/powerpoint/2010/main" val="2926412700"/>
      </p:ext>
    </p:extLst>
  </p:cSld>
  <p:clrMapOvr>
    <a:masterClrMapping/>
  </p:clrMapOvr>
  <p:transition>
    <p:cover di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18" Type="http://schemas.openxmlformats.org/officeDocument/2006/relationships/image" Target="../media/image5.w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4.wmf"/><Relationship Id="rId2" Type="http://schemas.openxmlformats.org/officeDocument/2006/relationships/slideLayout" Target="../slideLayouts/slideLayout2.xml"/><Relationship Id="rId16" Type="http://schemas.openxmlformats.org/officeDocument/2006/relationships/image" Target="../media/image3.gif"/><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gif"/></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rotWithShape="0">
          <a:gsLst>
            <a:gs pos="0">
              <a:srgbClr val="66FFFF"/>
            </a:gs>
            <a:gs pos="50000">
              <a:srgbClr val="66FFFF">
                <a:gamma/>
                <a:tint val="0"/>
                <a:invGamma/>
              </a:srgbClr>
            </a:gs>
            <a:gs pos="100000">
              <a:srgbClr val="66FFFF"/>
            </a:gs>
          </a:gsLst>
          <a:lin ang="2700000" scaled="1"/>
        </a:gradFill>
        <a:effectLst/>
      </p:bgPr>
    </p:bg>
    <p:spTree>
      <p:nvGrpSpPr>
        <p:cNvPr id="1" name=""/>
        <p:cNvGrpSpPr/>
        <p:nvPr/>
      </p:nvGrpSpPr>
      <p:grpSpPr>
        <a:xfrm>
          <a:off x="0" y="0"/>
          <a:ext cx="0" cy="0"/>
          <a:chOff x="0" y="0"/>
          <a:chExt cx="0" cy="0"/>
        </a:xfrm>
      </p:grpSpPr>
      <p:sp>
        <p:nvSpPr>
          <p:cNvPr id="139266" name="Freeform 2"/>
          <p:cNvSpPr>
            <a:spLocks/>
          </p:cNvSpPr>
          <p:nvPr userDrawn="1"/>
        </p:nvSpPr>
        <p:spPr bwMode="auto">
          <a:xfrm>
            <a:off x="0" y="6381750"/>
            <a:ext cx="9144000" cy="476250"/>
          </a:xfrm>
          <a:custGeom>
            <a:avLst/>
            <a:gdLst>
              <a:gd name="T0" fmla="*/ 0 w 5751"/>
              <a:gd name="T1" fmla="*/ 283 h 589"/>
              <a:gd name="T2" fmla="*/ 207 w 5751"/>
              <a:gd name="T3" fmla="*/ 204 h 589"/>
              <a:gd name="T4" fmla="*/ 298 w 5751"/>
              <a:gd name="T5" fmla="*/ 272 h 589"/>
              <a:gd name="T6" fmla="*/ 425 w 5751"/>
              <a:gd name="T7" fmla="*/ 272 h 589"/>
              <a:gd name="T8" fmla="*/ 689 w 5751"/>
              <a:gd name="T9" fmla="*/ 136 h 589"/>
              <a:gd name="T10" fmla="*/ 850 w 5751"/>
              <a:gd name="T11" fmla="*/ 159 h 589"/>
              <a:gd name="T12" fmla="*/ 1044 w 5751"/>
              <a:gd name="T13" fmla="*/ 204 h 589"/>
              <a:gd name="T14" fmla="*/ 1194 w 5751"/>
              <a:gd name="T15" fmla="*/ 136 h 589"/>
              <a:gd name="T16" fmla="*/ 1389 w 5751"/>
              <a:gd name="T17" fmla="*/ 159 h 589"/>
              <a:gd name="T18" fmla="*/ 1619 w 5751"/>
              <a:gd name="T19" fmla="*/ 136 h 589"/>
              <a:gd name="T20" fmla="*/ 1791 w 5751"/>
              <a:gd name="T21" fmla="*/ 272 h 589"/>
              <a:gd name="T22" fmla="*/ 1998 w 5751"/>
              <a:gd name="T23" fmla="*/ 295 h 589"/>
              <a:gd name="T24" fmla="*/ 2250 w 5751"/>
              <a:gd name="T25" fmla="*/ 113 h 589"/>
              <a:gd name="T26" fmla="*/ 2354 w 5751"/>
              <a:gd name="T27" fmla="*/ 91 h 589"/>
              <a:gd name="T28" fmla="*/ 2572 w 5751"/>
              <a:gd name="T29" fmla="*/ 136 h 589"/>
              <a:gd name="T30" fmla="*/ 2777 w 5751"/>
              <a:gd name="T31" fmla="*/ 204 h 589"/>
              <a:gd name="T32" fmla="*/ 2985 w 5751"/>
              <a:gd name="T33" fmla="*/ 159 h 589"/>
              <a:gd name="T34" fmla="*/ 3146 w 5751"/>
              <a:gd name="T35" fmla="*/ 46 h 589"/>
              <a:gd name="T36" fmla="*/ 3330 w 5751"/>
              <a:gd name="T37" fmla="*/ 46 h 589"/>
              <a:gd name="T38" fmla="*/ 3386 w 5751"/>
              <a:gd name="T39" fmla="*/ 79 h 589"/>
              <a:gd name="T40" fmla="*/ 3593 w 5751"/>
              <a:gd name="T41" fmla="*/ 102 h 589"/>
              <a:gd name="T42" fmla="*/ 3846 w 5751"/>
              <a:gd name="T43" fmla="*/ 102 h 589"/>
              <a:gd name="T44" fmla="*/ 4064 w 5751"/>
              <a:gd name="T45" fmla="*/ 0 h 589"/>
              <a:gd name="T46" fmla="*/ 4329 w 5751"/>
              <a:gd name="T47" fmla="*/ 181 h 589"/>
              <a:gd name="T48" fmla="*/ 4581 w 5751"/>
              <a:gd name="T49" fmla="*/ 181 h 589"/>
              <a:gd name="T50" fmla="*/ 4822 w 5751"/>
              <a:gd name="T51" fmla="*/ 46 h 589"/>
              <a:gd name="T52" fmla="*/ 5028 w 5751"/>
              <a:gd name="T53" fmla="*/ 12 h 589"/>
              <a:gd name="T54" fmla="*/ 5166 w 5751"/>
              <a:gd name="T55" fmla="*/ 68 h 589"/>
              <a:gd name="T56" fmla="*/ 5377 w 5751"/>
              <a:gd name="T57" fmla="*/ 92 h 589"/>
              <a:gd name="T58" fmla="*/ 5581 w 5751"/>
              <a:gd name="T59" fmla="*/ 80 h 589"/>
              <a:gd name="T60" fmla="*/ 5751 w 5751"/>
              <a:gd name="T61" fmla="*/ 80 h 589"/>
              <a:gd name="T62" fmla="*/ 5751 w 5751"/>
              <a:gd name="T63" fmla="*/ 589 h 589"/>
              <a:gd name="T64" fmla="*/ 0 w 5751"/>
              <a:gd name="T65" fmla="*/ 589 h 589"/>
              <a:gd name="T66" fmla="*/ 0 w 5751"/>
              <a:gd name="T67" fmla="*/ 283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51" h="589">
                <a:moveTo>
                  <a:pt x="0" y="283"/>
                </a:moveTo>
                <a:lnTo>
                  <a:pt x="207" y="204"/>
                </a:lnTo>
                <a:lnTo>
                  <a:pt x="298" y="272"/>
                </a:lnTo>
                <a:lnTo>
                  <a:pt x="425" y="272"/>
                </a:lnTo>
                <a:lnTo>
                  <a:pt x="689" y="136"/>
                </a:lnTo>
                <a:lnTo>
                  <a:pt x="850" y="159"/>
                </a:lnTo>
                <a:lnTo>
                  <a:pt x="1044" y="204"/>
                </a:lnTo>
                <a:lnTo>
                  <a:pt x="1194" y="136"/>
                </a:lnTo>
                <a:lnTo>
                  <a:pt x="1389" y="159"/>
                </a:lnTo>
                <a:lnTo>
                  <a:pt x="1619" y="136"/>
                </a:lnTo>
                <a:lnTo>
                  <a:pt x="1791" y="272"/>
                </a:lnTo>
                <a:lnTo>
                  <a:pt x="1998" y="295"/>
                </a:lnTo>
                <a:lnTo>
                  <a:pt x="2250" y="113"/>
                </a:lnTo>
                <a:lnTo>
                  <a:pt x="2354" y="91"/>
                </a:lnTo>
                <a:lnTo>
                  <a:pt x="2572" y="136"/>
                </a:lnTo>
                <a:lnTo>
                  <a:pt x="2777" y="204"/>
                </a:lnTo>
                <a:lnTo>
                  <a:pt x="2985" y="159"/>
                </a:lnTo>
                <a:lnTo>
                  <a:pt x="3146" y="46"/>
                </a:lnTo>
                <a:lnTo>
                  <a:pt x="3330" y="46"/>
                </a:lnTo>
                <a:lnTo>
                  <a:pt x="3386" y="79"/>
                </a:lnTo>
                <a:lnTo>
                  <a:pt x="3593" y="102"/>
                </a:lnTo>
                <a:lnTo>
                  <a:pt x="3846" y="102"/>
                </a:lnTo>
                <a:lnTo>
                  <a:pt x="4064" y="0"/>
                </a:lnTo>
                <a:lnTo>
                  <a:pt x="4329" y="181"/>
                </a:lnTo>
                <a:lnTo>
                  <a:pt x="4581" y="181"/>
                </a:lnTo>
                <a:lnTo>
                  <a:pt x="4822" y="46"/>
                </a:lnTo>
                <a:lnTo>
                  <a:pt x="5028" y="12"/>
                </a:lnTo>
                <a:lnTo>
                  <a:pt x="5166" y="68"/>
                </a:lnTo>
                <a:lnTo>
                  <a:pt x="5377" y="92"/>
                </a:lnTo>
                <a:lnTo>
                  <a:pt x="5581" y="80"/>
                </a:lnTo>
                <a:lnTo>
                  <a:pt x="5751" y="80"/>
                </a:lnTo>
                <a:lnTo>
                  <a:pt x="5751" y="589"/>
                </a:lnTo>
                <a:lnTo>
                  <a:pt x="0" y="589"/>
                </a:lnTo>
                <a:lnTo>
                  <a:pt x="0" y="283"/>
                </a:lnTo>
                <a:close/>
              </a:path>
            </a:pathLst>
          </a:custGeom>
          <a:solidFill>
            <a:srgbClr val="008000"/>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zh-CN" altLang="en-US"/>
          </a:p>
        </p:txBody>
      </p:sp>
      <p:sp>
        <p:nvSpPr>
          <p:cNvPr id="139267" name="Rectangle 3"/>
          <p:cNvSpPr>
            <a:spLocks noGrp="1" noChangeArrowheads="1"/>
          </p:cNvSpPr>
          <p:nvPr>
            <p:ph type="title"/>
          </p:nvPr>
        </p:nvSpPr>
        <p:spPr bwMode="auto">
          <a:xfrm>
            <a:off x="685800" y="457200"/>
            <a:ext cx="7772400" cy="1143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zh-CN" altLang="en-US" smtClean="0"/>
              <a:t>单击此处编辑母版标题样式</a:t>
            </a:r>
          </a:p>
        </p:txBody>
      </p:sp>
      <p:sp>
        <p:nvSpPr>
          <p:cNvPr id="139268" name="Rectangle 4"/>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39269" name="Rectangle 5"/>
          <p:cNvSpPr>
            <a:spLocks noGrp="1" noChangeArrowheads="1"/>
          </p:cNvSpPr>
          <p:nvPr>
            <p:ph type="dt" sz="half" idx="2"/>
          </p:nvPr>
        </p:nvSpPr>
        <p:spPr bwMode="auto">
          <a:xfrm>
            <a:off x="685800" y="6248400"/>
            <a:ext cx="19050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spcBef>
                <a:spcPct val="50000"/>
              </a:spcBef>
              <a:defRPr kumimoji="1" sz="1400">
                <a:solidFill>
                  <a:schemeClr val="bg2"/>
                </a:solidFill>
                <a:latin typeface="+mn-lt"/>
              </a:defRPr>
            </a:lvl1pPr>
          </a:lstStyle>
          <a:p>
            <a:endParaRPr lang="en-US" altLang="zh-CN"/>
          </a:p>
        </p:txBody>
      </p:sp>
      <p:sp>
        <p:nvSpPr>
          <p:cNvPr id="139270" name="Rectangle 6"/>
          <p:cNvSpPr>
            <a:spLocks noGrp="1" noChangeArrowheads="1"/>
          </p:cNvSpPr>
          <p:nvPr>
            <p:ph type="ftr" sz="quarter" idx="3"/>
          </p:nvPr>
        </p:nvSpPr>
        <p:spPr bwMode="auto">
          <a:xfrm>
            <a:off x="3124200" y="6248400"/>
            <a:ext cx="28956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ctr">
              <a:spcBef>
                <a:spcPct val="50000"/>
              </a:spcBef>
              <a:defRPr kumimoji="1" sz="1400">
                <a:solidFill>
                  <a:schemeClr val="bg2"/>
                </a:solidFill>
                <a:latin typeface="+mn-lt"/>
              </a:defRPr>
            </a:lvl1pPr>
          </a:lstStyle>
          <a:p>
            <a:endParaRPr lang="en-US" altLang="zh-CN"/>
          </a:p>
        </p:txBody>
      </p:sp>
      <p:sp>
        <p:nvSpPr>
          <p:cNvPr id="139271" name="Rectangle 7"/>
          <p:cNvSpPr>
            <a:spLocks noGrp="1" noChangeArrowheads="1"/>
          </p:cNvSpPr>
          <p:nvPr>
            <p:ph type="sldNum" sz="quarter" idx="4"/>
          </p:nvPr>
        </p:nvSpPr>
        <p:spPr bwMode="auto">
          <a:xfrm>
            <a:off x="6553200" y="6248400"/>
            <a:ext cx="19050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a:spcBef>
                <a:spcPct val="50000"/>
              </a:spcBef>
              <a:defRPr kumimoji="1" sz="1400">
                <a:solidFill>
                  <a:schemeClr val="bg2"/>
                </a:solidFill>
                <a:latin typeface="+mn-lt"/>
              </a:defRPr>
            </a:lvl1pPr>
          </a:lstStyle>
          <a:p>
            <a:fld id="{AA63AA32-1E64-4B47-9620-8A02F827D9E9}" type="slidenum">
              <a:rPr lang="en-US" altLang="zh-CN"/>
              <a:pPr/>
              <a:t>‹#›</a:t>
            </a:fld>
            <a:endParaRPr lang="en-US" altLang="zh-CN"/>
          </a:p>
        </p:txBody>
      </p:sp>
      <p:pic>
        <p:nvPicPr>
          <p:cNvPr id="139272" name="Picture 8" descr="starnnn.gif (2987 字节)"/>
          <p:cNvPicPr>
            <a:picLocks noChangeAspect="1" noChangeArrowheads="1" noCrop="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7956550" y="0"/>
            <a:ext cx="431800" cy="333375"/>
          </a:xfrm>
          <a:prstGeom prst="rect">
            <a:avLst/>
          </a:prstGeom>
          <a:noFill/>
          <a:extLst>
            <a:ext uri="{909E8E84-426E-40DD-AFC4-6F175D3DCCD1}">
              <a14:hiddenFill xmlns:a14="http://schemas.microsoft.com/office/drawing/2010/main">
                <a:solidFill>
                  <a:srgbClr val="FFFFFF"/>
                </a:solidFill>
              </a14:hiddenFill>
            </a:ext>
          </a:extLst>
        </p:spPr>
      </p:pic>
      <p:pic>
        <p:nvPicPr>
          <p:cNvPr id="139273" name="Picture 9" descr="starnnn.gif (2987 字节)"/>
          <p:cNvPicPr>
            <a:picLocks noChangeAspect="1" noChangeArrowheads="1" noCrop="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4787900" y="0"/>
            <a:ext cx="431800" cy="360363"/>
          </a:xfrm>
          <a:prstGeom prst="rect">
            <a:avLst/>
          </a:prstGeom>
          <a:noFill/>
          <a:extLst>
            <a:ext uri="{909E8E84-426E-40DD-AFC4-6F175D3DCCD1}">
              <a14:hiddenFill xmlns:a14="http://schemas.microsoft.com/office/drawing/2010/main">
                <a:solidFill>
                  <a:srgbClr val="FFFFFF"/>
                </a:solidFill>
              </a14:hiddenFill>
            </a:ext>
          </a:extLst>
        </p:spPr>
      </p:pic>
      <p:pic>
        <p:nvPicPr>
          <p:cNvPr id="139274" name="Picture 10" descr="starnnn.gif (2987 字节)"/>
          <p:cNvPicPr>
            <a:picLocks noChangeAspect="1" noChangeArrowheads="1" noCrop="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539750" y="0"/>
            <a:ext cx="360363" cy="333375"/>
          </a:xfrm>
          <a:prstGeom prst="rect">
            <a:avLst/>
          </a:prstGeom>
          <a:noFill/>
          <a:extLst>
            <a:ext uri="{909E8E84-426E-40DD-AFC4-6F175D3DCCD1}">
              <a14:hiddenFill xmlns:a14="http://schemas.microsoft.com/office/drawing/2010/main">
                <a:solidFill>
                  <a:srgbClr val="FFFFFF"/>
                </a:solidFill>
              </a14:hiddenFill>
            </a:ext>
          </a:extLst>
        </p:spPr>
      </p:pic>
      <p:pic>
        <p:nvPicPr>
          <p:cNvPr id="139275" name="Picture 11" descr="001"/>
          <p:cNvPicPr>
            <a:picLocks noChangeAspect="1" noChangeArrowheads="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0" y="0"/>
            <a:ext cx="9144000" cy="404813"/>
          </a:xfrm>
          <a:prstGeom prst="rect">
            <a:avLst/>
          </a:prstGeom>
          <a:noFill/>
          <a:extLst>
            <a:ext uri="{909E8E84-426E-40DD-AFC4-6F175D3DCCD1}">
              <a14:hiddenFill xmlns:a14="http://schemas.microsoft.com/office/drawing/2010/main">
                <a:solidFill>
                  <a:srgbClr val="FFFFFF"/>
                </a:solidFill>
              </a14:hiddenFill>
            </a:ext>
          </a:extLst>
        </p:spPr>
      </p:pic>
      <p:pic>
        <p:nvPicPr>
          <p:cNvPr id="139276" name="Picture 12" descr="vine">
            <a:hlinkClick r:id="" action="ppaction://hlinkshowjump?jump=nextslide"/>
          </p:cNvPr>
          <p:cNvPicPr>
            <a:picLocks noChangeAspect="1" noChangeArrowheads="1" noCrop="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0" y="6742113"/>
            <a:ext cx="9144000" cy="115887"/>
          </a:xfrm>
          <a:prstGeom prst="rect">
            <a:avLst/>
          </a:prstGeom>
          <a:noFill/>
          <a:extLst>
            <a:ext uri="{909E8E84-426E-40DD-AFC4-6F175D3DCCD1}">
              <a14:hiddenFill xmlns:a14="http://schemas.microsoft.com/office/drawing/2010/main">
                <a:solidFill>
                  <a:srgbClr val="FFFFFF"/>
                </a:solidFill>
              </a14:hiddenFill>
            </a:ext>
          </a:extLst>
        </p:spPr>
      </p:pic>
      <p:pic>
        <p:nvPicPr>
          <p:cNvPr id="139277" name="Picture 13" descr="starnnn.gif (2987 字节)"/>
          <p:cNvPicPr>
            <a:picLocks noChangeAspect="1" noChangeArrowheads="1" noCrop="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2411413" y="0"/>
            <a:ext cx="360362" cy="333375"/>
          </a:xfrm>
          <a:prstGeom prst="rect">
            <a:avLst/>
          </a:prstGeom>
          <a:noFill/>
          <a:extLst>
            <a:ext uri="{909E8E84-426E-40DD-AFC4-6F175D3DCCD1}">
              <a14:hiddenFill xmlns:a14="http://schemas.microsoft.com/office/drawing/2010/main">
                <a:solidFill>
                  <a:srgbClr val="FFFFFF"/>
                </a:solidFill>
              </a14:hiddenFill>
            </a:ext>
          </a:extLst>
        </p:spPr>
      </p:pic>
      <p:pic>
        <p:nvPicPr>
          <p:cNvPr id="139278" name="Picture 14" descr="starnnn.gif (2987 字节)"/>
          <p:cNvPicPr>
            <a:picLocks noChangeAspect="1" noChangeArrowheads="1" noCrop="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6156325" y="0"/>
            <a:ext cx="360363" cy="333375"/>
          </a:xfrm>
          <a:prstGeom prst="rect">
            <a:avLst/>
          </a:prstGeom>
          <a:noFill/>
          <a:extLst>
            <a:ext uri="{909E8E84-426E-40DD-AFC4-6F175D3DCCD1}">
              <a14:hiddenFill xmlns:a14="http://schemas.microsoft.com/office/drawing/2010/main">
                <a:solidFill>
                  <a:srgbClr val="FFFFFF"/>
                </a:solidFill>
              </a14:hiddenFill>
            </a:ext>
          </a:extLst>
        </p:spPr>
      </p:pic>
      <p:pic>
        <p:nvPicPr>
          <p:cNvPr id="139279" name="Picture 15">
            <a:hlinkClick r:id="" action="ppaction://hlinkshowjump?jump=previousslide"/>
          </p:cNvPr>
          <p:cNvPicPr>
            <a:picLocks noChangeArrowheads="1"/>
          </p:cNvPicPr>
          <p:nvPr userDrawn="1"/>
        </p:nvPicPr>
        <p:blipFill>
          <a:blip r:embed="rId17" cstate="print">
            <a:extLst>
              <a:ext uri="{28A0092B-C50C-407E-A947-70E740481C1C}">
                <a14:useLocalDpi xmlns:a14="http://schemas.microsoft.com/office/drawing/2010/main" val="0"/>
              </a:ext>
            </a:extLst>
          </a:blip>
          <a:srcRect/>
          <a:stretch>
            <a:fillRect/>
          </a:stretch>
        </p:blipFill>
        <p:spPr bwMode="auto">
          <a:xfrm>
            <a:off x="7596188" y="6540500"/>
            <a:ext cx="317500" cy="317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9280" name="Picture 16">
            <a:hlinkClick r:id="" action="ppaction://hlinkshowjump?jump=nextslide"/>
          </p:cNvPr>
          <p:cNvPicPr>
            <a:picLocks noChangeArrowheads="1"/>
          </p:cNvPicPr>
          <p:nvPr userDrawn="1"/>
        </p:nvPicPr>
        <p:blipFill>
          <a:blip r:embed="rId18" cstate="print">
            <a:extLst>
              <a:ext uri="{28A0092B-C50C-407E-A947-70E740481C1C}">
                <a14:useLocalDpi xmlns:a14="http://schemas.microsoft.com/office/drawing/2010/main" val="0"/>
              </a:ext>
            </a:extLst>
          </a:blip>
          <a:srcRect/>
          <a:stretch>
            <a:fillRect/>
          </a:stretch>
        </p:blipFill>
        <p:spPr bwMode="auto">
          <a:xfrm>
            <a:off x="7885113" y="6540500"/>
            <a:ext cx="317500" cy="317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9281" name="Rectangle 17"/>
          <p:cNvSpPr>
            <a:spLocks noChangeArrowheads="1"/>
          </p:cNvSpPr>
          <p:nvPr userDrawn="1"/>
        </p:nvSpPr>
        <p:spPr bwMode="auto">
          <a:xfrm>
            <a:off x="6659563" y="0"/>
            <a:ext cx="1619250" cy="396875"/>
          </a:xfrm>
          <a:prstGeom prst="rect">
            <a:avLst/>
          </a:prstGeom>
          <a:noFill/>
          <a:ln>
            <a:noFill/>
          </a:ln>
          <a:extLst>
            <a:ext uri="{909E8E84-426E-40DD-AFC4-6F175D3DCCD1}">
              <a14:hiddenFill xmlns:a14="http://schemas.microsoft.com/office/drawing/2010/main">
                <a:solidFill>
                  <a:srgbClr val="008000"/>
                </a:solidFill>
              </a14:hiddenFill>
            </a:ext>
            <a:ext uri="{91240B29-F687-4F45-9708-019B960494DF}">
              <a14:hiddenLine xmlns:a14="http://schemas.microsoft.com/office/drawing/2010/main" w="9525">
                <a:solidFill>
                  <a:srgbClr val="969696"/>
                </a:solidFill>
                <a:miter lim="800000"/>
                <a:headEnd/>
                <a:tailEnd/>
              </a14:hiddenLine>
            </a:ext>
          </a:extLst>
        </p:spPr>
        <p:txBody>
          <a:bodyPr>
            <a:spAutoFit/>
          </a:bodyPr>
          <a:lstStyle/>
          <a:p>
            <a:pPr algn="ctr" eaLnBrk="0" hangingPunct="0">
              <a:spcBef>
                <a:spcPct val="50000"/>
              </a:spcBef>
            </a:pPr>
            <a:r>
              <a:rPr lang="zh-CN" altLang="en-US" sz="2000" b="1">
                <a:solidFill>
                  <a:schemeClr val="tx2"/>
                </a:solidFill>
                <a:ea typeface="隶书" pitchFamily="49" charset="-122"/>
              </a:rPr>
              <a:t>数据结构</a:t>
            </a:r>
          </a:p>
        </p:txBody>
      </p:sp>
      <p:sp>
        <p:nvSpPr>
          <p:cNvPr id="139282" name="Rectangle 18"/>
          <p:cNvSpPr>
            <a:spLocks noChangeArrowheads="1"/>
          </p:cNvSpPr>
          <p:nvPr userDrawn="1"/>
        </p:nvSpPr>
        <p:spPr bwMode="auto">
          <a:xfrm>
            <a:off x="395288" y="6524625"/>
            <a:ext cx="3313112" cy="333375"/>
          </a:xfrm>
          <a:prstGeom prst="rect">
            <a:avLst/>
          </a:prstGeom>
          <a:noFill/>
          <a:ln>
            <a:noFill/>
          </a:ln>
          <a:effectLst/>
          <a:extLst>
            <a:ext uri="{909E8E84-426E-40DD-AFC4-6F175D3DCCD1}">
              <a14:hiddenFill xmlns:a14="http://schemas.microsoft.com/office/drawing/2010/main">
                <a:gradFill rotWithShape="0">
                  <a:gsLst>
                    <a:gs pos="0">
                      <a:srgbClr val="99CCFF"/>
                    </a:gs>
                    <a:gs pos="100000">
                      <a:srgbClr val="99CCFF">
                        <a:gamma/>
                        <a:tint val="73725"/>
                        <a:invGamma/>
                      </a:srgbClr>
                    </a:gs>
                  </a:gsLst>
                  <a:lin ang="0" scaled="1"/>
                </a:gradFill>
              </a14:hiddenFill>
            </a:ex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txBody>
          <a:bodyPr wrap="none" anchor="ctr"/>
          <a:lstStyle/>
          <a:p>
            <a:pPr algn="ctr"/>
            <a:r>
              <a:rPr lang="zh-CN" altLang="en-US" sz="2000" b="1">
                <a:solidFill>
                  <a:srgbClr val="FFFF00"/>
                </a:solidFill>
                <a:ea typeface="隶书" pitchFamily="49" charset="-122"/>
              </a:rPr>
              <a:t>岳阳市网络工程职业技术学校</a:t>
            </a:r>
          </a:p>
        </p:txBody>
      </p:sp>
      <p:sp>
        <p:nvSpPr>
          <p:cNvPr id="139283" name="Rectangle 19"/>
          <p:cNvSpPr>
            <a:spLocks noChangeArrowheads="1"/>
          </p:cNvSpPr>
          <p:nvPr userDrawn="1"/>
        </p:nvSpPr>
        <p:spPr bwMode="auto">
          <a:xfrm>
            <a:off x="5651500" y="6524625"/>
            <a:ext cx="1081088" cy="333375"/>
          </a:xfrm>
          <a:prstGeom prst="rect">
            <a:avLst/>
          </a:prstGeom>
          <a:noFill/>
          <a:ln>
            <a:noFill/>
          </a:ln>
          <a:effectLst/>
          <a:extLst>
            <a:ext uri="{909E8E84-426E-40DD-AFC4-6F175D3DCCD1}">
              <a14:hiddenFill xmlns:a14="http://schemas.microsoft.com/office/drawing/2010/main">
                <a:gradFill rotWithShape="0">
                  <a:gsLst>
                    <a:gs pos="0">
                      <a:srgbClr val="99CCFF"/>
                    </a:gs>
                    <a:gs pos="100000">
                      <a:srgbClr val="99CCFF">
                        <a:gamma/>
                        <a:tint val="73725"/>
                        <a:invGamma/>
                      </a:srgbClr>
                    </a:gs>
                  </a:gsLst>
                  <a:lin ang="0" scaled="1"/>
                </a:gradFill>
              </a14:hiddenFill>
            </a:ex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txBody>
          <a:bodyPr wrap="none" anchor="ctr"/>
          <a:lstStyle/>
          <a:p>
            <a:pPr algn="ctr"/>
            <a:r>
              <a:rPr lang="zh-CN" altLang="en-US" sz="2000" b="1">
                <a:solidFill>
                  <a:srgbClr val="FFFF00"/>
                </a:solidFill>
                <a:ea typeface="隶书" pitchFamily="49" charset="-122"/>
              </a:rPr>
              <a:t>刘文英</a:t>
            </a:r>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 id="2147483663" r:id="rId12"/>
  </p:sldLayoutIdLst>
  <p:transition>
    <p:cover dir="d"/>
  </p:transition>
  <p:timing>
    <p:tnLst>
      <p:par>
        <p:cTn id="1" dur="indefinite" restart="never" nodeType="tmRoot"/>
      </p:par>
    </p:tnLst>
  </p:timing>
  <p:txStyles>
    <p:titleStyle>
      <a:lvl1pPr algn="l" rtl="0" fontAlgn="base">
        <a:spcBef>
          <a:spcPct val="0"/>
        </a:spcBef>
        <a:spcAft>
          <a:spcPct val="0"/>
        </a:spcAft>
        <a:defRPr sz="4400">
          <a:solidFill>
            <a:schemeClr val="tx2"/>
          </a:solidFill>
          <a:latin typeface="+mj-lt"/>
          <a:ea typeface="+mj-ea"/>
          <a:cs typeface="+mj-cs"/>
        </a:defRPr>
      </a:lvl1pPr>
      <a:lvl2pPr algn="l" rtl="0" fontAlgn="base">
        <a:spcBef>
          <a:spcPct val="0"/>
        </a:spcBef>
        <a:spcAft>
          <a:spcPct val="0"/>
        </a:spcAft>
        <a:defRPr sz="4400">
          <a:solidFill>
            <a:schemeClr val="tx2"/>
          </a:solidFill>
          <a:latin typeface="Times New Roman" pitchFamily="18" charset="0"/>
          <a:ea typeface="宋体" pitchFamily="2" charset="-122"/>
        </a:defRPr>
      </a:lvl2pPr>
      <a:lvl3pPr algn="l" rtl="0" fontAlgn="base">
        <a:spcBef>
          <a:spcPct val="0"/>
        </a:spcBef>
        <a:spcAft>
          <a:spcPct val="0"/>
        </a:spcAft>
        <a:defRPr sz="4400">
          <a:solidFill>
            <a:schemeClr val="tx2"/>
          </a:solidFill>
          <a:latin typeface="Times New Roman" pitchFamily="18" charset="0"/>
          <a:ea typeface="宋体" pitchFamily="2" charset="-122"/>
        </a:defRPr>
      </a:lvl3pPr>
      <a:lvl4pPr algn="l" rtl="0" fontAlgn="base">
        <a:spcBef>
          <a:spcPct val="0"/>
        </a:spcBef>
        <a:spcAft>
          <a:spcPct val="0"/>
        </a:spcAft>
        <a:defRPr sz="4400">
          <a:solidFill>
            <a:schemeClr val="tx2"/>
          </a:solidFill>
          <a:latin typeface="Times New Roman" pitchFamily="18" charset="0"/>
          <a:ea typeface="宋体" pitchFamily="2" charset="-122"/>
        </a:defRPr>
      </a:lvl4pPr>
      <a:lvl5pPr algn="l" rtl="0" fontAlgn="base">
        <a:spcBef>
          <a:spcPct val="0"/>
        </a:spcBef>
        <a:spcAft>
          <a:spcPct val="0"/>
        </a:spcAft>
        <a:defRPr sz="4400">
          <a:solidFill>
            <a:schemeClr val="tx2"/>
          </a:solidFill>
          <a:latin typeface="Times New Roman" pitchFamily="18" charset="0"/>
          <a:ea typeface="宋体" pitchFamily="2" charset="-122"/>
        </a:defRPr>
      </a:lvl5pPr>
      <a:lvl6pPr marL="457200" algn="l" rtl="0" fontAlgn="base">
        <a:spcBef>
          <a:spcPct val="0"/>
        </a:spcBef>
        <a:spcAft>
          <a:spcPct val="0"/>
        </a:spcAft>
        <a:defRPr sz="4400">
          <a:solidFill>
            <a:schemeClr val="tx2"/>
          </a:solidFill>
          <a:latin typeface="Times New Roman" pitchFamily="18" charset="0"/>
          <a:ea typeface="宋体" pitchFamily="2" charset="-122"/>
        </a:defRPr>
      </a:lvl6pPr>
      <a:lvl7pPr marL="914400" algn="l" rtl="0" fontAlgn="base">
        <a:spcBef>
          <a:spcPct val="0"/>
        </a:spcBef>
        <a:spcAft>
          <a:spcPct val="0"/>
        </a:spcAft>
        <a:defRPr sz="4400">
          <a:solidFill>
            <a:schemeClr val="tx2"/>
          </a:solidFill>
          <a:latin typeface="Times New Roman" pitchFamily="18" charset="0"/>
          <a:ea typeface="宋体" pitchFamily="2" charset="-122"/>
        </a:defRPr>
      </a:lvl7pPr>
      <a:lvl8pPr marL="1371600" algn="l" rtl="0" fontAlgn="base">
        <a:spcBef>
          <a:spcPct val="0"/>
        </a:spcBef>
        <a:spcAft>
          <a:spcPct val="0"/>
        </a:spcAft>
        <a:defRPr sz="4400">
          <a:solidFill>
            <a:schemeClr val="tx2"/>
          </a:solidFill>
          <a:latin typeface="Times New Roman" pitchFamily="18" charset="0"/>
          <a:ea typeface="宋体" pitchFamily="2" charset="-122"/>
        </a:defRPr>
      </a:lvl8pPr>
      <a:lvl9pPr marL="1828800" algn="l" rtl="0" fontAlgn="base">
        <a:spcBef>
          <a:spcPct val="0"/>
        </a:spcBef>
        <a:spcAft>
          <a:spcPct val="0"/>
        </a:spcAft>
        <a:defRPr sz="4400">
          <a:solidFill>
            <a:schemeClr val="tx2"/>
          </a:solidFill>
          <a:latin typeface="Times New Roman" pitchFamily="18" charset="0"/>
          <a:ea typeface="宋体" pitchFamily="2" charset="-122"/>
        </a:defRPr>
      </a:lvl9pPr>
    </p:titleStyle>
    <p:bodyStyle>
      <a:lvl1pPr marL="342900" indent="-342900" algn="l" rtl="0" fontAlgn="base">
        <a:spcBef>
          <a:spcPct val="20000"/>
        </a:spcBef>
        <a:spcAft>
          <a:spcPct val="0"/>
        </a:spcAft>
        <a:buClr>
          <a:schemeClr val="bg2"/>
        </a:buClr>
        <a:buFont typeface="Monotype Sorts" pitchFamily="2" charset="2"/>
        <a:buChar char="§"/>
        <a:defRPr sz="3200">
          <a:solidFill>
            <a:schemeClr val="tx1"/>
          </a:solidFill>
          <a:latin typeface="+mn-lt"/>
          <a:ea typeface="+mn-ea"/>
          <a:cs typeface="+mn-cs"/>
        </a:defRPr>
      </a:lvl1pPr>
      <a:lvl2pPr marL="742950" indent="-285750" algn="l" rtl="0" fontAlgn="base">
        <a:spcBef>
          <a:spcPct val="20000"/>
        </a:spcBef>
        <a:spcAft>
          <a:spcPct val="0"/>
        </a:spcAft>
        <a:buClr>
          <a:schemeClr val="bg2"/>
        </a:buClr>
        <a:buSzPct val="50000"/>
        <a:buFont typeface="Monotype Sorts" pitchFamily="2" charset="2"/>
        <a:buChar char="l"/>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8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85800" y="260350"/>
            <a:ext cx="7772400" cy="1143000"/>
          </a:xfrm>
        </p:spPr>
        <p:txBody>
          <a:bodyPr/>
          <a:lstStyle/>
          <a:p>
            <a:pPr algn="ctr"/>
            <a:r>
              <a:rPr lang="zh-CN" altLang="en-US"/>
              <a:t>六、图</a:t>
            </a:r>
          </a:p>
        </p:txBody>
      </p:sp>
      <p:sp>
        <p:nvSpPr>
          <p:cNvPr id="2051" name="Rectangle 3"/>
          <p:cNvSpPr>
            <a:spLocks noGrp="1" noChangeArrowheads="1"/>
          </p:cNvSpPr>
          <p:nvPr>
            <p:ph type="subTitle" idx="1"/>
          </p:nvPr>
        </p:nvSpPr>
        <p:spPr>
          <a:xfrm>
            <a:off x="250825" y="1341438"/>
            <a:ext cx="8569325" cy="4895850"/>
          </a:xfrm>
        </p:spPr>
        <p:txBody>
          <a:bodyPr/>
          <a:lstStyle/>
          <a:p>
            <a:pPr algn="l"/>
            <a:r>
              <a:rPr lang="zh-CN" altLang="en-US" sz="2400"/>
              <a:t>　　本章导读  </a:t>
            </a:r>
          </a:p>
          <a:p>
            <a:pPr algn="l"/>
            <a:r>
              <a:rPr lang="zh-CN" altLang="en-US" sz="2400"/>
              <a:t>　　图是比树更为复杂的非线性结构，在树中结点之间有明显的层次关系，每一层上的数据元素可以与它上面一层中的多个数据元素（即孩子结点）相关，但是只能和它上面一层的一个数据元素（即双亲结点）相关。在图结构中，任意两个数据元素之间均有可能相关。在现实生活中有许多问题可以用图表示，所以图的应用相当广泛。在这一章里，我们主要介绍图的定义及基本术语、图在计算机中的存储方法、图的遍历和图的应用。</a:t>
            </a:r>
          </a:p>
          <a:p>
            <a:pPr algn="l"/>
            <a:r>
              <a:rPr lang="zh-CN" altLang="en-US" sz="2400"/>
              <a:t>　　学习目标</a:t>
            </a:r>
          </a:p>
          <a:p>
            <a:pPr algn="l"/>
            <a:r>
              <a:rPr lang="zh-CN" altLang="en-US" sz="2400"/>
              <a:t>　　通过本章学习，要求掌握如下内容：</a:t>
            </a:r>
          </a:p>
        </p:txBody>
      </p:sp>
    </p:spTree>
  </p:cSld>
  <p:clrMapOvr>
    <a:masterClrMapping/>
  </p:clrMapOvr>
  <p:transition>
    <p:cover dir="d"/>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9" name="Rectangle 3"/>
          <p:cNvSpPr>
            <a:spLocks noGrp="1" noChangeArrowheads="1"/>
          </p:cNvSpPr>
          <p:nvPr>
            <p:ph type="body" idx="1"/>
          </p:nvPr>
        </p:nvSpPr>
        <p:spPr>
          <a:xfrm>
            <a:off x="301625" y="890588"/>
            <a:ext cx="8540750" cy="5059362"/>
          </a:xfrm>
        </p:spPr>
        <p:txBody>
          <a:bodyPr/>
          <a:lstStyle/>
          <a:p>
            <a:pPr>
              <a:lnSpc>
                <a:spcPct val="80000"/>
              </a:lnSpc>
              <a:buFont typeface="Monotype Sorts" pitchFamily="2" charset="2"/>
              <a:buNone/>
            </a:pPr>
            <a:r>
              <a:rPr lang="zh-CN" altLang="en-US" sz="2400"/>
              <a:t>　　</a:t>
            </a:r>
            <a:r>
              <a:rPr lang="en-US" altLang="zh-CN" sz="2400"/>
              <a:t>1</a:t>
            </a:r>
            <a:r>
              <a:rPr lang="zh-CN" altLang="en-US" sz="2400"/>
              <a:t>．掌握图的基本概念。</a:t>
            </a:r>
          </a:p>
          <a:p>
            <a:pPr>
              <a:lnSpc>
                <a:spcPct val="80000"/>
              </a:lnSpc>
              <a:buFont typeface="Monotype Sorts" pitchFamily="2" charset="2"/>
              <a:buNone/>
            </a:pPr>
            <a:r>
              <a:rPr lang="zh-CN" altLang="en-US" sz="2400"/>
              <a:t>　　</a:t>
            </a:r>
            <a:r>
              <a:rPr lang="en-US" altLang="zh-CN" sz="2400"/>
              <a:t>2</a:t>
            </a:r>
            <a:r>
              <a:rPr lang="zh-CN" altLang="en-US" sz="2400"/>
              <a:t>．熟练掌握图的存储结构。</a:t>
            </a:r>
          </a:p>
          <a:p>
            <a:pPr>
              <a:lnSpc>
                <a:spcPct val="80000"/>
              </a:lnSpc>
              <a:buFont typeface="Monotype Sorts" pitchFamily="2" charset="2"/>
              <a:buNone/>
            </a:pPr>
            <a:r>
              <a:rPr lang="zh-CN" altLang="en-US" sz="2400"/>
              <a:t>　　</a:t>
            </a:r>
            <a:r>
              <a:rPr lang="en-US" altLang="zh-CN" sz="2400"/>
              <a:t>3</a:t>
            </a:r>
            <a:r>
              <a:rPr lang="zh-CN" altLang="en-US" sz="2400"/>
              <a:t>．熟练掌握图的深度优先遍历和广度优先遍历的方法和算法。</a:t>
            </a:r>
          </a:p>
          <a:p>
            <a:pPr>
              <a:lnSpc>
                <a:spcPct val="80000"/>
              </a:lnSpc>
              <a:buFont typeface="Monotype Sorts" pitchFamily="2" charset="2"/>
              <a:buNone/>
            </a:pPr>
            <a:r>
              <a:rPr lang="zh-CN" altLang="en-US" sz="2400"/>
              <a:t>　　</a:t>
            </a:r>
            <a:r>
              <a:rPr lang="en-US" altLang="zh-CN" sz="2400"/>
              <a:t>4</a:t>
            </a:r>
            <a:r>
              <a:rPr lang="zh-CN" altLang="en-US" sz="2400"/>
              <a:t>．掌握最小生成树的算法。</a:t>
            </a:r>
          </a:p>
          <a:p>
            <a:pPr>
              <a:lnSpc>
                <a:spcPct val="80000"/>
              </a:lnSpc>
              <a:buFont typeface="Monotype Sorts" pitchFamily="2" charset="2"/>
              <a:buNone/>
            </a:pPr>
            <a:r>
              <a:rPr lang="zh-CN" altLang="en-US" sz="2400"/>
              <a:t>　　</a:t>
            </a:r>
            <a:r>
              <a:rPr lang="en-US" altLang="zh-CN" sz="2400"/>
              <a:t>5</a:t>
            </a:r>
            <a:r>
              <a:rPr lang="zh-CN" altLang="en-US" sz="2400"/>
              <a:t>．掌握最短路径的两个经典算法</a:t>
            </a:r>
            <a:r>
              <a:rPr lang="en-US" altLang="zh-CN" sz="2400"/>
              <a:t>:</a:t>
            </a:r>
            <a:r>
              <a:rPr lang="zh-CN" altLang="en-US" sz="2400"/>
              <a:t>迪杰斯特拉（</a:t>
            </a:r>
            <a:r>
              <a:rPr lang="en-US" altLang="zh-CN" sz="2400"/>
              <a:t>Dijkstra</a:t>
            </a:r>
            <a:r>
              <a:rPr lang="zh-CN" altLang="en-US" sz="2400"/>
              <a:t>）和弗洛伊德（</a:t>
            </a:r>
            <a:r>
              <a:rPr lang="en-US" altLang="zh-CN" sz="2400"/>
              <a:t>Floyed</a:t>
            </a:r>
            <a:r>
              <a:rPr lang="zh-CN" altLang="en-US" sz="2400"/>
              <a:t>）算法。</a:t>
            </a:r>
          </a:p>
          <a:p>
            <a:pPr>
              <a:lnSpc>
                <a:spcPct val="80000"/>
              </a:lnSpc>
              <a:buFont typeface="Monotype Sorts" pitchFamily="2" charset="2"/>
              <a:buNone/>
            </a:pPr>
            <a:r>
              <a:rPr lang="zh-CN" altLang="en-US" sz="2400"/>
              <a:t>　　</a:t>
            </a:r>
            <a:r>
              <a:rPr lang="en-US" altLang="zh-CN" sz="2400"/>
              <a:t>6</a:t>
            </a:r>
            <a:r>
              <a:rPr lang="zh-CN" altLang="en-US" sz="2400"/>
              <a:t>．掌握拓扑排序的概念，会求拓扑序列。</a:t>
            </a:r>
          </a:p>
          <a:p>
            <a:pPr>
              <a:lnSpc>
                <a:spcPct val="80000"/>
              </a:lnSpc>
              <a:buFont typeface="Monotype Sorts" pitchFamily="2" charset="2"/>
              <a:buNone/>
            </a:pPr>
            <a:r>
              <a:rPr lang="zh-CN" altLang="en-US" sz="2400"/>
              <a:t>　　</a:t>
            </a:r>
            <a:r>
              <a:rPr lang="en-US" altLang="zh-CN" sz="2400"/>
              <a:t>7</a:t>
            </a:r>
            <a:r>
              <a:rPr lang="zh-CN" altLang="en-US" sz="2400"/>
              <a:t>．了解关键路径。 </a:t>
            </a:r>
          </a:p>
          <a:p>
            <a:pPr>
              <a:lnSpc>
                <a:spcPct val="80000"/>
              </a:lnSpc>
              <a:buFont typeface="Monotype Sorts" pitchFamily="2" charset="2"/>
              <a:buNone/>
            </a:pPr>
            <a:endParaRPr lang="en-US" altLang="zh-CN" sz="2400"/>
          </a:p>
        </p:txBody>
      </p:sp>
    </p:spTree>
  </p:cSld>
  <p:clrMapOvr>
    <a:masterClrMapping/>
  </p:clrMapOvr>
  <p:transition>
    <p:cover dir="d"/>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301625" y="414338"/>
            <a:ext cx="8540750" cy="1143000"/>
          </a:xfrm>
        </p:spPr>
        <p:txBody>
          <a:bodyPr/>
          <a:lstStyle/>
          <a:p>
            <a:r>
              <a:rPr lang="en-US" altLang="zh-CN"/>
              <a:t>6.1  </a:t>
            </a:r>
            <a:r>
              <a:rPr lang="zh-CN" altLang="en-US"/>
              <a:t>图的基本概念 </a:t>
            </a:r>
          </a:p>
        </p:txBody>
      </p:sp>
      <p:sp>
        <p:nvSpPr>
          <p:cNvPr id="7172" name="Rectangle 4"/>
          <p:cNvSpPr>
            <a:spLocks noRot="1" noChangeArrowheads="1"/>
          </p:cNvSpPr>
          <p:nvPr/>
        </p:nvSpPr>
        <p:spPr bwMode="auto">
          <a:xfrm>
            <a:off x="250825" y="1341438"/>
            <a:ext cx="8569325" cy="4895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6.1.1  </a:t>
            </a:r>
            <a:r>
              <a:rPr lang="zh-CN" altLang="en-US" sz="2400">
                <a:latin typeface="Times New Roman" pitchFamily="18" charset="0"/>
              </a:rPr>
              <a:t>图的定义</a:t>
            </a:r>
            <a:endParaRPr lang="zh-CN" altLang="en-US" sz="2400" b="1">
              <a:latin typeface="Times New Roman" pitchFamily="18" charset="0"/>
            </a:endParaRPr>
          </a:p>
          <a:p>
            <a:pPr>
              <a:spcBef>
                <a:spcPct val="20000"/>
              </a:spcBef>
              <a:buClr>
                <a:schemeClr val="bg2"/>
              </a:buClr>
              <a:buFont typeface="Monotype Sorts" pitchFamily="2" charset="2"/>
              <a:buNone/>
            </a:pPr>
            <a:r>
              <a:rPr lang="zh-CN" altLang="en-US" sz="2400" b="1">
                <a:latin typeface="Times New Roman" pitchFamily="18" charset="0"/>
              </a:rPr>
              <a:t>　　图（</a:t>
            </a:r>
            <a:r>
              <a:rPr lang="en-US" altLang="zh-CN" sz="2400" b="1">
                <a:latin typeface="Times New Roman" pitchFamily="18" charset="0"/>
              </a:rPr>
              <a:t>Graph</a:t>
            </a:r>
            <a:r>
              <a:rPr lang="zh-CN" altLang="en-US" sz="2400" b="1">
                <a:latin typeface="Times New Roman" pitchFamily="18" charset="0"/>
              </a:rPr>
              <a:t>）</a:t>
            </a:r>
            <a:r>
              <a:rPr lang="zh-CN" altLang="en-US" sz="2400">
                <a:latin typeface="Times New Roman" pitchFamily="18" charset="0"/>
              </a:rPr>
              <a:t>，由两个集合</a:t>
            </a:r>
            <a:r>
              <a:rPr lang="en-US" altLang="zh-CN" sz="2400">
                <a:latin typeface="Times New Roman" pitchFamily="18" charset="0"/>
              </a:rPr>
              <a:t>V</a:t>
            </a:r>
            <a:r>
              <a:rPr lang="zh-CN" altLang="en-US" sz="2400">
                <a:latin typeface="Times New Roman" pitchFamily="18" charset="0"/>
              </a:rPr>
              <a:t>（</a:t>
            </a:r>
            <a:r>
              <a:rPr lang="en-US" altLang="zh-CN" sz="2400">
                <a:latin typeface="Times New Roman" pitchFamily="18" charset="0"/>
              </a:rPr>
              <a:t>G</a:t>
            </a:r>
            <a:r>
              <a:rPr lang="zh-CN" altLang="en-US" sz="2400">
                <a:latin typeface="Times New Roman" pitchFamily="18" charset="0"/>
              </a:rPr>
              <a:t>）和</a:t>
            </a:r>
            <a:r>
              <a:rPr lang="en-US" altLang="zh-CN" sz="2400">
                <a:latin typeface="Times New Roman" pitchFamily="18" charset="0"/>
              </a:rPr>
              <a:t>E</a:t>
            </a:r>
            <a:r>
              <a:rPr lang="zh-CN" altLang="en-US" sz="2400">
                <a:latin typeface="Times New Roman" pitchFamily="18" charset="0"/>
              </a:rPr>
              <a:t>（</a:t>
            </a:r>
            <a:r>
              <a:rPr lang="en-US" altLang="zh-CN" sz="2400">
                <a:latin typeface="Times New Roman" pitchFamily="18" charset="0"/>
              </a:rPr>
              <a:t>G</a:t>
            </a:r>
            <a:r>
              <a:rPr lang="zh-CN" altLang="en-US" sz="2400">
                <a:latin typeface="Times New Roman" pitchFamily="18" charset="0"/>
              </a:rPr>
              <a:t>）所组成，记作</a:t>
            </a:r>
            <a:r>
              <a:rPr lang="en-US" altLang="zh-CN" sz="2400">
                <a:latin typeface="Times New Roman" pitchFamily="18" charset="0"/>
              </a:rPr>
              <a:t>G=</a:t>
            </a:r>
            <a:r>
              <a:rPr lang="zh-CN" altLang="en-US" sz="2400">
                <a:latin typeface="Times New Roman" pitchFamily="18" charset="0"/>
              </a:rPr>
              <a:t>（</a:t>
            </a:r>
            <a:r>
              <a:rPr lang="en-US" altLang="zh-CN" sz="2400">
                <a:latin typeface="Times New Roman" pitchFamily="18" charset="0"/>
              </a:rPr>
              <a:t>V</a:t>
            </a:r>
            <a:r>
              <a:rPr lang="zh-CN" altLang="en-US" sz="2400">
                <a:latin typeface="Times New Roman" pitchFamily="18" charset="0"/>
              </a:rPr>
              <a:t>，</a:t>
            </a:r>
            <a:r>
              <a:rPr lang="en-US" altLang="zh-CN" sz="2400">
                <a:latin typeface="Times New Roman" pitchFamily="18" charset="0"/>
              </a:rPr>
              <a:t>E</a:t>
            </a:r>
            <a:r>
              <a:rPr lang="zh-CN" altLang="en-US" sz="2400">
                <a:latin typeface="Times New Roman" pitchFamily="18" charset="0"/>
              </a:rPr>
              <a:t>），其中</a:t>
            </a:r>
            <a:r>
              <a:rPr lang="en-US" altLang="zh-CN" sz="2400">
                <a:latin typeface="Times New Roman" pitchFamily="18" charset="0"/>
              </a:rPr>
              <a:t>V</a:t>
            </a:r>
            <a:r>
              <a:rPr lang="zh-CN" altLang="en-US" sz="2400">
                <a:latin typeface="Times New Roman" pitchFamily="18" charset="0"/>
              </a:rPr>
              <a:t>（</a:t>
            </a:r>
            <a:r>
              <a:rPr lang="en-US" altLang="zh-CN" sz="2400">
                <a:latin typeface="Times New Roman" pitchFamily="18" charset="0"/>
              </a:rPr>
              <a:t>G</a:t>
            </a:r>
            <a:r>
              <a:rPr lang="zh-CN" altLang="en-US" sz="2400">
                <a:latin typeface="Times New Roman" pitchFamily="18" charset="0"/>
              </a:rPr>
              <a:t>）是图中顶点的非空有限集合，</a:t>
            </a:r>
            <a:r>
              <a:rPr lang="en-US" altLang="zh-CN" sz="2400">
                <a:latin typeface="Times New Roman" pitchFamily="18" charset="0"/>
              </a:rPr>
              <a:t>E</a:t>
            </a:r>
            <a:r>
              <a:rPr lang="zh-CN" altLang="en-US" sz="2400">
                <a:latin typeface="Times New Roman" pitchFamily="18" charset="0"/>
              </a:rPr>
              <a:t>（</a:t>
            </a:r>
            <a:r>
              <a:rPr lang="en-US" altLang="zh-CN" sz="2400">
                <a:latin typeface="Times New Roman" pitchFamily="18" charset="0"/>
              </a:rPr>
              <a:t>G</a:t>
            </a:r>
            <a:r>
              <a:rPr lang="zh-CN" altLang="en-US" sz="2400">
                <a:latin typeface="Times New Roman" pitchFamily="18" charset="0"/>
              </a:rPr>
              <a:t>）是边的有限集合。</a:t>
            </a:r>
            <a:endParaRPr lang="zh-CN" altLang="en-US" sz="2400" b="1">
              <a:latin typeface="Times New Roman" pitchFamily="18" charset="0"/>
            </a:endParaRPr>
          </a:p>
          <a:p>
            <a:pPr>
              <a:spcBef>
                <a:spcPct val="20000"/>
              </a:spcBef>
              <a:buClr>
                <a:schemeClr val="bg2"/>
              </a:buClr>
              <a:buFont typeface="Monotype Sorts" pitchFamily="2" charset="2"/>
              <a:buNone/>
            </a:pPr>
            <a:r>
              <a:rPr lang="zh-CN" altLang="en-US" sz="2400" b="1">
                <a:latin typeface="Times New Roman" pitchFamily="18" charset="0"/>
              </a:rPr>
              <a:t>　　无向图（</a:t>
            </a:r>
            <a:r>
              <a:rPr lang="en-US" altLang="zh-CN" sz="2400" b="1">
                <a:latin typeface="Times New Roman" pitchFamily="18" charset="0"/>
              </a:rPr>
              <a:t>Undigraph</a:t>
            </a:r>
            <a:r>
              <a:rPr lang="zh-CN" altLang="en-US" sz="2400" b="1">
                <a:latin typeface="Times New Roman" pitchFamily="18" charset="0"/>
              </a:rPr>
              <a:t>）</a:t>
            </a:r>
            <a:r>
              <a:rPr lang="zh-CN" altLang="en-US" sz="2400">
                <a:latin typeface="Times New Roman" pitchFamily="18" charset="0"/>
              </a:rPr>
              <a:t>，如果图中每条边都是顶点的无序对，则称此图为无向图。无向图中的边称为无向边。无向边用圆括号括起的两个相关顶点来表示。所以在无向图</a:t>
            </a:r>
            <a:r>
              <a:rPr lang="en-US" altLang="zh-CN" sz="2400">
                <a:latin typeface="Times New Roman" pitchFamily="18" charset="0"/>
              </a:rPr>
              <a:t>G1</a:t>
            </a:r>
            <a:r>
              <a:rPr lang="zh-CN" altLang="en-US" sz="2400">
                <a:latin typeface="Times New Roman" pitchFamily="18" charset="0"/>
              </a:rPr>
              <a:t>中，如图</a:t>
            </a:r>
            <a:r>
              <a:rPr lang="en-US" altLang="zh-CN" sz="2400">
                <a:latin typeface="Times New Roman" pitchFamily="18" charset="0"/>
              </a:rPr>
              <a:t>6-1</a:t>
            </a:r>
            <a:r>
              <a:rPr lang="zh-CN" altLang="en-US" sz="2400">
                <a:latin typeface="Times New Roman" pitchFamily="18" charset="0"/>
              </a:rPr>
              <a:t>所示，（</a:t>
            </a: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）和（</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V1</a:t>
            </a:r>
            <a:r>
              <a:rPr lang="zh-CN" altLang="en-US" sz="2400">
                <a:latin typeface="Times New Roman" pitchFamily="18" charset="0"/>
              </a:rPr>
              <a:t>）是表示同一条边。</a:t>
            </a:r>
            <a:endParaRPr lang="zh-CN" altLang="en-US" sz="2400" b="1">
              <a:latin typeface="Times New Roman" pitchFamily="18" charset="0"/>
            </a:endParaRPr>
          </a:p>
          <a:p>
            <a:pPr>
              <a:spcBef>
                <a:spcPct val="20000"/>
              </a:spcBef>
              <a:buClr>
                <a:schemeClr val="bg2"/>
              </a:buClr>
              <a:buFont typeface="Monotype Sorts" pitchFamily="2" charset="2"/>
              <a:buNone/>
            </a:pPr>
            <a:r>
              <a:rPr lang="zh-CN" altLang="en-US" sz="2400" b="1">
                <a:latin typeface="Times New Roman" pitchFamily="18" charset="0"/>
              </a:rPr>
              <a:t>有向图（</a:t>
            </a:r>
            <a:r>
              <a:rPr lang="en-US" altLang="zh-CN" sz="2400" b="1">
                <a:latin typeface="Times New Roman" pitchFamily="18" charset="0"/>
              </a:rPr>
              <a:t>Digraph</a:t>
            </a:r>
            <a:r>
              <a:rPr lang="zh-CN" altLang="en-US" sz="2400" b="1">
                <a:latin typeface="Times New Roman" pitchFamily="18" charset="0"/>
              </a:rPr>
              <a:t>）</a:t>
            </a:r>
            <a:r>
              <a:rPr lang="zh-CN" altLang="en-US" sz="2400">
                <a:latin typeface="Times New Roman" pitchFamily="18" charset="0"/>
              </a:rPr>
              <a:t>，如果图中每条边都是顶点的有序对，则称此图为有向图。有向图的边也称为弧，弧用尖括号括起的两个相关顶点来表示，如</a:t>
            </a:r>
            <a:r>
              <a:rPr lang="en-US" altLang="zh-CN" sz="2400">
                <a:latin typeface="Times New Roman" pitchFamily="18" charset="0"/>
              </a:rPr>
              <a:t>&lt;V2</a:t>
            </a:r>
            <a:r>
              <a:rPr lang="zh-CN" altLang="en-US" sz="2400">
                <a:latin typeface="Times New Roman" pitchFamily="18" charset="0"/>
              </a:rPr>
              <a:t>，</a:t>
            </a:r>
            <a:r>
              <a:rPr lang="en-US" altLang="zh-CN" sz="2400">
                <a:latin typeface="Times New Roman" pitchFamily="18" charset="0"/>
              </a:rPr>
              <a:t>V1 &gt;</a:t>
            </a:r>
            <a:r>
              <a:rPr lang="zh-CN" altLang="en-US" sz="2400">
                <a:latin typeface="Times New Roman" pitchFamily="18" charset="0"/>
              </a:rPr>
              <a:t>即是图</a:t>
            </a:r>
            <a:r>
              <a:rPr lang="en-US" altLang="zh-CN" sz="2400">
                <a:latin typeface="Times New Roman" pitchFamily="18" charset="0"/>
              </a:rPr>
              <a:t>6-1</a:t>
            </a:r>
            <a:r>
              <a:rPr lang="zh-CN" altLang="en-US" sz="2400">
                <a:latin typeface="Times New Roman" pitchFamily="18" charset="0"/>
              </a:rPr>
              <a:t>中</a:t>
            </a:r>
            <a:r>
              <a:rPr lang="en-US" altLang="zh-CN" sz="2400">
                <a:latin typeface="Times New Roman" pitchFamily="18" charset="0"/>
              </a:rPr>
              <a:t>G2 </a:t>
            </a:r>
            <a:r>
              <a:rPr lang="zh-CN" altLang="en-US" sz="2400">
                <a:latin typeface="Times New Roman" pitchFamily="18" charset="0"/>
              </a:rPr>
              <a:t>的一条弧，其中</a:t>
            </a:r>
            <a:r>
              <a:rPr lang="en-US" altLang="zh-CN" sz="2400">
                <a:latin typeface="Times New Roman" pitchFamily="18" charset="0"/>
              </a:rPr>
              <a:t>V2 </a:t>
            </a:r>
            <a:r>
              <a:rPr lang="zh-CN" altLang="en-US" sz="2400">
                <a:latin typeface="Times New Roman" pitchFamily="18" charset="0"/>
              </a:rPr>
              <a:t>称为弧头，</a:t>
            </a:r>
            <a:r>
              <a:rPr lang="en-US" altLang="zh-CN" sz="2400">
                <a:latin typeface="Times New Roman" pitchFamily="18" charset="0"/>
              </a:rPr>
              <a:t>V1 </a:t>
            </a:r>
            <a:r>
              <a:rPr lang="zh-CN" altLang="en-US" sz="2400">
                <a:latin typeface="Times New Roman" pitchFamily="18" charset="0"/>
              </a:rPr>
              <a:t>称为弧尾。但应注意：</a:t>
            </a:r>
            <a:r>
              <a:rPr lang="en-US" altLang="zh-CN" sz="2400">
                <a:latin typeface="Times New Roman" pitchFamily="18" charset="0"/>
              </a:rPr>
              <a:t>&lt;V2</a:t>
            </a:r>
            <a:r>
              <a:rPr lang="zh-CN" altLang="en-US" sz="2400">
                <a:latin typeface="Times New Roman" pitchFamily="18" charset="0"/>
              </a:rPr>
              <a:t>，</a:t>
            </a:r>
            <a:r>
              <a:rPr lang="en-US" altLang="zh-CN" sz="2400">
                <a:latin typeface="Times New Roman" pitchFamily="18" charset="0"/>
              </a:rPr>
              <a:t>V1 &gt;</a:t>
            </a:r>
            <a:r>
              <a:rPr lang="zh-CN" altLang="en-US" sz="2400">
                <a:latin typeface="Times New Roman" pitchFamily="18" charset="0"/>
              </a:rPr>
              <a:t>与</a:t>
            </a:r>
            <a:r>
              <a:rPr lang="en-US" altLang="zh-CN" sz="2400">
                <a:latin typeface="Times New Roman" pitchFamily="18" charset="0"/>
              </a:rPr>
              <a:t>&lt;V1</a:t>
            </a:r>
            <a:r>
              <a:rPr lang="zh-CN" altLang="en-US" sz="2400">
                <a:latin typeface="Times New Roman" pitchFamily="18" charset="0"/>
              </a:rPr>
              <a:t>，</a:t>
            </a:r>
            <a:r>
              <a:rPr lang="en-US" altLang="zh-CN" sz="2400">
                <a:latin typeface="Times New Roman" pitchFamily="18" charset="0"/>
              </a:rPr>
              <a:t>V2 &gt;</a:t>
            </a:r>
            <a:r>
              <a:rPr lang="zh-CN" altLang="en-US" sz="2400">
                <a:latin typeface="Times New Roman" pitchFamily="18" charset="0"/>
              </a:rPr>
              <a:t>表示的是不同的弧。图</a:t>
            </a:r>
            <a:r>
              <a:rPr lang="en-US" altLang="zh-CN" sz="2400">
                <a:latin typeface="Times New Roman" pitchFamily="18" charset="0"/>
              </a:rPr>
              <a:t>6-1</a:t>
            </a:r>
            <a:r>
              <a:rPr lang="zh-CN" altLang="en-US" sz="2400">
                <a:latin typeface="Times New Roman" pitchFamily="18" charset="0"/>
              </a:rPr>
              <a:t>中的</a:t>
            </a:r>
            <a:r>
              <a:rPr lang="en-US" altLang="zh-CN" sz="2400">
                <a:latin typeface="Times New Roman" pitchFamily="18" charset="0"/>
              </a:rPr>
              <a:t>G2 </a:t>
            </a:r>
            <a:r>
              <a:rPr lang="zh-CN" altLang="en-US" sz="2400">
                <a:latin typeface="Times New Roman" pitchFamily="18" charset="0"/>
              </a:rPr>
              <a:t>图就是一个有向图。 </a:t>
            </a:r>
          </a:p>
        </p:txBody>
      </p:sp>
    </p:spTree>
  </p:cSld>
  <p:clrMapOvr>
    <a:masterClrMapping/>
  </p:clrMapOvr>
  <p:transition>
    <p:cover dir="d"/>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3"/>
          <p:cNvSpPr>
            <a:spLocks noRot="1" noChangeArrowheads="1"/>
          </p:cNvSpPr>
          <p:nvPr/>
        </p:nvSpPr>
        <p:spPr bwMode="auto">
          <a:xfrm>
            <a:off x="250825" y="2565400"/>
            <a:ext cx="8569325" cy="4103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图</a:t>
            </a:r>
            <a:r>
              <a:rPr lang="en-US" altLang="zh-CN" sz="2400">
                <a:latin typeface="Times New Roman" pitchFamily="18" charset="0"/>
              </a:rPr>
              <a:t>6-1</a:t>
            </a:r>
            <a:r>
              <a:rPr lang="zh-CN" altLang="en-US" sz="2400">
                <a:latin typeface="Times New Roman" pitchFamily="18" charset="0"/>
              </a:rPr>
              <a:t>所示的</a:t>
            </a:r>
            <a:r>
              <a:rPr lang="en-US" altLang="zh-CN" sz="2400">
                <a:latin typeface="Times New Roman" pitchFamily="18" charset="0"/>
              </a:rPr>
              <a:t>G1</a:t>
            </a:r>
            <a:r>
              <a:rPr lang="zh-CN" altLang="en-US" sz="2400">
                <a:latin typeface="Times New Roman" pitchFamily="18" charset="0"/>
              </a:rPr>
              <a:t>是有向图，它由</a:t>
            </a:r>
            <a:r>
              <a:rPr lang="en-US" altLang="zh-CN" sz="2400">
                <a:latin typeface="Times New Roman" pitchFamily="18" charset="0"/>
              </a:rPr>
              <a:t>V</a:t>
            </a:r>
            <a:r>
              <a:rPr lang="zh-CN" altLang="en-US" sz="2400">
                <a:latin typeface="Times New Roman" pitchFamily="18" charset="0"/>
              </a:rPr>
              <a:t>（</a:t>
            </a:r>
            <a:r>
              <a:rPr lang="en-US" altLang="zh-CN" sz="2400">
                <a:latin typeface="Times New Roman" pitchFamily="18" charset="0"/>
              </a:rPr>
              <a:t>G1</a:t>
            </a:r>
            <a:r>
              <a:rPr lang="zh-CN" altLang="en-US" sz="2400">
                <a:latin typeface="Times New Roman" pitchFamily="18" charset="0"/>
              </a:rPr>
              <a:t>）和</a:t>
            </a:r>
            <a:r>
              <a:rPr lang="en-US" altLang="zh-CN" sz="2400">
                <a:latin typeface="Times New Roman" pitchFamily="18" charset="0"/>
              </a:rPr>
              <a:t>E</a:t>
            </a:r>
            <a:r>
              <a:rPr lang="zh-CN" altLang="en-US" sz="2400">
                <a:latin typeface="Times New Roman" pitchFamily="18" charset="0"/>
              </a:rPr>
              <a:t>（</a:t>
            </a:r>
            <a:r>
              <a:rPr lang="en-US" altLang="zh-CN" sz="2400">
                <a:latin typeface="Times New Roman" pitchFamily="18" charset="0"/>
              </a:rPr>
              <a:t>G1</a:t>
            </a:r>
            <a:r>
              <a:rPr lang="zh-CN" altLang="en-US" sz="2400">
                <a:latin typeface="Times New Roman" pitchFamily="18" charset="0"/>
              </a:rPr>
              <a:t>）组成。</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V</a:t>
            </a:r>
            <a:r>
              <a:rPr lang="zh-CN" altLang="en-US" sz="2400">
                <a:latin typeface="Times New Roman" pitchFamily="18" charset="0"/>
              </a:rPr>
              <a:t>（</a:t>
            </a:r>
            <a:r>
              <a:rPr lang="en-US" altLang="zh-CN" sz="2400">
                <a:latin typeface="Times New Roman" pitchFamily="18" charset="0"/>
              </a:rPr>
              <a:t>G1</a:t>
            </a:r>
            <a:r>
              <a:rPr lang="zh-CN" altLang="en-US" sz="2400">
                <a:latin typeface="Times New Roman" pitchFamily="18" charset="0"/>
              </a:rPr>
              <a:t>）</a:t>
            </a:r>
            <a:r>
              <a:rPr lang="en-US" altLang="zh-CN" sz="2400">
                <a:latin typeface="Times New Roman" pitchFamily="18" charset="0"/>
              </a:rPr>
              <a:t>={ V1</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V3}</a:t>
            </a:r>
          </a:p>
          <a:p>
            <a:pPr>
              <a:spcBef>
                <a:spcPct val="20000"/>
              </a:spcBef>
              <a:buClr>
                <a:schemeClr val="bg2"/>
              </a:buClr>
              <a:buFont typeface="Monotype Sorts" pitchFamily="2" charset="2"/>
              <a:buNone/>
            </a:pPr>
            <a:r>
              <a:rPr lang="en-US" altLang="zh-CN" sz="2400">
                <a:latin typeface="Times New Roman" pitchFamily="18" charset="0"/>
              </a:rPr>
              <a:t>      E</a:t>
            </a:r>
            <a:r>
              <a:rPr lang="zh-CN" altLang="en-US" sz="2400">
                <a:latin typeface="Times New Roman" pitchFamily="18" charset="0"/>
              </a:rPr>
              <a:t>（</a:t>
            </a:r>
            <a:r>
              <a:rPr lang="en-US" altLang="zh-CN" sz="2400">
                <a:latin typeface="Times New Roman" pitchFamily="18" charset="0"/>
              </a:rPr>
              <a:t>G1</a:t>
            </a:r>
            <a:r>
              <a:rPr lang="zh-CN" altLang="en-US" sz="2400">
                <a:latin typeface="Times New Roman" pitchFamily="18" charset="0"/>
              </a:rPr>
              <a:t>）</a:t>
            </a:r>
            <a:r>
              <a:rPr lang="en-US" altLang="zh-CN" sz="2400">
                <a:latin typeface="Times New Roman" pitchFamily="18" charset="0"/>
              </a:rPr>
              <a:t>={&lt; V1</a:t>
            </a:r>
            <a:r>
              <a:rPr lang="zh-CN" altLang="en-US" sz="2400">
                <a:latin typeface="Times New Roman" pitchFamily="18" charset="0"/>
              </a:rPr>
              <a:t>，</a:t>
            </a:r>
            <a:r>
              <a:rPr lang="en-US" altLang="zh-CN" sz="2400">
                <a:latin typeface="Times New Roman" pitchFamily="18" charset="0"/>
              </a:rPr>
              <a:t>V2 &gt;,&lt; V2</a:t>
            </a:r>
            <a:r>
              <a:rPr lang="zh-CN" altLang="en-US" sz="2400">
                <a:latin typeface="Times New Roman" pitchFamily="18" charset="0"/>
              </a:rPr>
              <a:t>，</a:t>
            </a:r>
            <a:r>
              <a:rPr lang="en-US" altLang="zh-CN" sz="2400">
                <a:latin typeface="Times New Roman" pitchFamily="18" charset="0"/>
              </a:rPr>
              <a:t>V1 &gt;, &lt;V2</a:t>
            </a:r>
            <a:r>
              <a:rPr lang="zh-CN" altLang="en-US" sz="2400">
                <a:latin typeface="Times New Roman" pitchFamily="18" charset="0"/>
              </a:rPr>
              <a:t>，</a:t>
            </a:r>
            <a:r>
              <a:rPr lang="en-US" altLang="zh-CN" sz="2400">
                <a:latin typeface="Times New Roman" pitchFamily="18" charset="0"/>
              </a:rPr>
              <a:t>V3 &gt;, &lt;V3</a:t>
            </a:r>
            <a:r>
              <a:rPr lang="zh-CN" altLang="en-US" sz="2400">
                <a:latin typeface="Times New Roman" pitchFamily="18" charset="0"/>
              </a:rPr>
              <a:t>，</a:t>
            </a:r>
            <a:r>
              <a:rPr lang="en-US" altLang="zh-CN" sz="2400">
                <a:latin typeface="Times New Roman" pitchFamily="18" charset="0"/>
              </a:rPr>
              <a:t>V2 &gt;, &lt;V1</a:t>
            </a:r>
            <a:r>
              <a:rPr lang="zh-CN" altLang="en-US" sz="2400">
                <a:latin typeface="Times New Roman" pitchFamily="18" charset="0"/>
              </a:rPr>
              <a:t>，</a:t>
            </a:r>
            <a:r>
              <a:rPr lang="en-US" altLang="zh-CN" sz="2400">
                <a:latin typeface="Times New Roman" pitchFamily="18" charset="0"/>
              </a:rPr>
              <a:t>V3 &gt;}</a:t>
            </a:r>
          </a:p>
          <a:p>
            <a:pPr>
              <a:spcBef>
                <a:spcPct val="20000"/>
              </a:spcBef>
              <a:buClr>
                <a:schemeClr val="bg2"/>
              </a:buClr>
              <a:buFont typeface="Monotype Sorts" pitchFamily="2" charset="2"/>
              <a:buNone/>
            </a:pPr>
            <a:r>
              <a:rPr lang="zh-CN" altLang="en-US" sz="2400">
                <a:latin typeface="Times New Roman" pitchFamily="18" charset="0"/>
              </a:rPr>
              <a:t>其中，</a:t>
            </a:r>
            <a:r>
              <a:rPr lang="en-US" altLang="zh-CN" sz="2400">
                <a:latin typeface="Times New Roman" pitchFamily="18" charset="0"/>
              </a:rPr>
              <a:t>&lt; V1</a:t>
            </a:r>
            <a:r>
              <a:rPr lang="zh-CN" altLang="en-US" sz="2400">
                <a:latin typeface="Times New Roman" pitchFamily="18" charset="0"/>
              </a:rPr>
              <a:t>，</a:t>
            </a:r>
            <a:r>
              <a:rPr lang="en-US" altLang="zh-CN" sz="2400">
                <a:latin typeface="Times New Roman" pitchFamily="18" charset="0"/>
              </a:rPr>
              <a:t>V2 &gt;</a:t>
            </a:r>
            <a:r>
              <a:rPr lang="zh-CN" altLang="en-US" sz="2400">
                <a:latin typeface="Times New Roman" pitchFamily="18" charset="0"/>
              </a:rPr>
              <a:t>和</a:t>
            </a:r>
            <a:r>
              <a:rPr lang="en-US" altLang="zh-CN" sz="2400">
                <a:latin typeface="Times New Roman" pitchFamily="18" charset="0"/>
              </a:rPr>
              <a:t>&lt; V2</a:t>
            </a:r>
            <a:r>
              <a:rPr lang="zh-CN" altLang="en-US" sz="2400">
                <a:latin typeface="Times New Roman" pitchFamily="18" charset="0"/>
              </a:rPr>
              <a:t>，</a:t>
            </a:r>
            <a:r>
              <a:rPr lang="en-US" altLang="zh-CN" sz="2400">
                <a:latin typeface="Times New Roman" pitchFamily="18" charset="0"/>
              </a:rPr>
              <a:t>V1 &gt;</a:t>
            </a:r>
            <a:r>
              <a:rPr lang="zh-CN" altLang="en-US" sz="2400">
                <a:latin typeface="Times New Roman" pitchFamily="18" charset="0"/>
              </a:rPr>
              <a:t>是两条不同的弧。</a:t>
            </a:r>
          </a:p>
          <a:p>
            <a:pPr>
              <a:spcBef>
                <a:spcPct val="20000"/>
              </a:spcBef>
              <a:buClr>
                <a:schemeClr val="bg2"/>
              </a:buClr>
              <a:buFont typeface="Monotype Sorts" pitchFamily="2" charset="2"/>
              <a:buNone/>
            </a:pPr>
            <a:r>
              <a:rPr lang="zh-CN" altLang="en-US" sz="2400">
                <a:latin typeface="Times New Roman" pitchFamily="18" charset="0"/>
              </a:rPr>
              <a:t>图</a:t>
            </a:r>
            <a:r>
              <a:rPr lang="en-US" altLang="zh-CN" sz="2400">
                <a:latin typeface="Times New Roman" pitchFamily="18" charset="0"/>
              </a:rPr>
              <a:t>6-1</a:t>
            </a:r>
            <a:r>
              <a:rPr lang="zh-CN" altLang="en-US" sz="2400">
                <a:latin typeface="Times New Roman" pitchFamily="18" charset="0"/>
              </a:rPr>
              <a:t>所示的</a:t>
            </a:r>
            <a:r>
              <a:rPr lang="en-US" altLang="zh-CN" sz="2400">
                <a:latin typeface="Times New Roman" pitchFamily="18" charset="0"/>
              </a:rPr>
              <a:t>G2</a:t>
            </a:r>
            <a:r>
              <a:rPr lang="zh-CN" altLang="en-US" sz="2400">
                <a:latin typeface="Times New Roman" pitchFamily="18" charset="0"/>
              </a:rPr>
              <a:t>是无向图，它由</a:t>
            </a:r>
            <a:r>
              <a:rPr lang="en-US" altLang="zh-CN" sz="2400">
                <a:latin typeface="Times New Roman" pitchFamily="18" charset="0"/>
              </a:rPr>
              <a:t>V</a:t>
            </a:r>
            <a:r>
              <a:rPr lang="zh-CN" altLang="en-US" sz="2400">
                <a:latin typeface="Times New Roman" pitchFamily="18" charset="0"/>
              </a:rPr>
              <a:t>（</a:t>
            </a:r>
            <a:r>
              <a:rPr lang="en-US" altLang="zh-CN" sz="2400">
                <a:latin typeface="Times New Roman" pitchFamily="18" charset="0"/>
              </a:rPr>
              <a:t>G2</a:t>
            </a:r>
            <a:r>
              <a:rPr lang="zh-CN" altLang="en-US" sz="2400">
                <a:latin typeface="Times New Roman" pitchFamily="18" charset="0"/>
              </a:rPr>
              <a:t>）和</a:t>
            </a:r>
            <a:r>
              <a:rPr lang="en-US" altLang="zh-CN" sz="2400">
                <a:latin typeface="Times New Roman" pitchFamily="18" charset="0"/>
              </a:rPr>
              <a:t>E</a:t>
            </a:r>
            <a:r>
              <a:rPr lang="zh-CN" altLang="en-US" sz="2400">
                <a:latin typeface="Times New Roman" pitchFamily="18" charset="0"/>
              </a:rPr>
              <a:t>（</a:t>
            </a:r>
            <a:r>
              <a:rPr lang="en-US" altLang="zh-CN" sz="2400">
                <a:latin typeface="Times New Roman" pitchFamily="18" charset="0"/>
              </a:rPr>
              <a:t>G2</a:t>
            </a:r>
            <a:r>
              <a:rPr lang="zh-CN" altLang="en-US" sz="2400">
                <a:latin typeface="Times New Roman" pitchFamily="18" charset="0"/>
              </a:rPr>
              <a:t>）组成。</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V</a:t>
            </a:r>
            <a:r>
              <a:rPr lang="zh-CN" altLang="en-US" sz="2400">
                <a:latin typeface="Times New Roman" pitchFamily="18" charset="0"/>
              </a:rPr>
              <a:t>（</a:t>
            </a:r>
            <a:r>
              <a:rPr lang="en-US" altLang="zh-CN" sz="2400">
                <a:latin typeface="Times New Roman" pitchFamily="18" charset="0"/>
              </a:rPr>
              <a:t>G2</a:t>
            </a:r>
            <a:r>
              <a:rPr lang="zh-CN" altLang="en-US" sz="2400">
                <a:latin typeface="Times New Roman" pitchFamily="18" charset="0"/>
              </a:rPr>
              <a:t>）</a:t>
            </a:r>
            <a:r>
              <a:rPr lang="en-US" altLang="zh-CN" sz="2400">
                <a:latin typeface="Times New Roman" pitchFamily="18" charset="0"/>
              </a:rPr>
              <a:t>={ V1</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V3</a:t>
            </a:r>
            <a:r>
              <a:rPr lang="zh-CN" altLang="en-US" sz="2400">
                <a:latin typeface="Times New Roman" pitchFamily="18" charset="0"/>
              </a:rPr>
              <a:t>，</a:t>
            </a:r>
            <a:r>
              <a:rPr lang="en-US" altLang="zh-CN" sz="2400">
                <a:latin typeface="Times New Roman" pitchFamily="18" charset="0"/>
              </a:rPr>
              <a:t>V4}</a:t>
            </a:r>
          </a:p>
          <a:p>
            <a:pPr>
              <a:spcBef>
                <a:spcPct val="20000"/>
              </a:spcBef>
              <a:buClr>
                <a:schemeClr val="bg2"/>
              </a:buClr>
              <a:buFont typeface="Monotype Sorts" pitchFamily="2" charset="2"/>
              <a:buNone/>
            </a:pPr>
            <a:r>
              <a:rPr lang="en-US" altLang="zh-CN" sz="2400">
                <a:latin typeface="Times New Roman" pitchFamily="18" charset="0"/>
              </a:rPr>
              <a:t>    E</a:t>
            </a:r>
            <a:r>
              <a:rPr lang="zh-CN" altLang="en-US" sz="2400">
                <a:latin typeface="Times New Roman" pitchFamily="18" charset="0"/>
              </a:rPr>
              <a:t>（</a:t>
            </a:r>
            <a:r>
              <a:rPr lang="en-US" altLang="zh-CN" sz="2400">
                <a:latin typeface="Times New Roman" pitchFamily="18" charset="0"/>
              </a:rPr>
              <a:t>G2</a:t>
            </a:r>
            <a:r>
              <a:rPr lang="zh-CN" altLang="en-US" sz="2400">
                <a:latin typeface="Times New Roman" pitchFamily="18" charset="0"/>
              </a:rPr>
              <a:t>）</a:t>
            </a:r>
            <a:r>
              <a:rPr lang="en-US" altLang="zh-CN" sz="2400">
                <a:latin typeface="Times New Roman" pitchFamily="18" charset="0"/>
              </a:rPr>
              <a:t>={</a:t>
            </a:r>
            <a:r>
              <a:rPr lang="zh-CN" altLang="en-US" sz="2400">
                <a:latin typeface="Times New Roman" pitchFamily="18" charset="0"/>
              </a:rPr>
              <a:t>（</a:t>
            </a: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 </a:t>
            </a:r>
            <a:r>
              <a:rPr lang="zh-CN" altLang="en-US" sz="2400">
                <a:latin typeface="Times New Roman" pitchFamily="18" charset="0"/>
              </a:rPr>
              <a:t>）</a:t>
            </a:r>
            <a:r>
              <a:rPr lang="en-US" altLang="zh-CN" sz="2400">
                <a:latin typeface="Times New Roman" pitchFamily="18" charset="0"/>
              </a:rPr>
              <a:t>,</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V4 </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a:t>
            </a: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V3 </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a:t>
            </a:r>
            <a:r>
              <a:rPr lang="en-US" altLang="zh-CN" sz="2400">
                <a:latin typeface="Times New Roman" pitchFamily="18" charset="0"/>
              </a:rPr>
              <a:t>V3</a:t>
            </a:r>
            <a:r>
              <a:rPr lang="zh-CN" altLang="en-US" sz="2400">
                <a:latin typeface="Times New Roman" pitchFamily="18" charset="0"/>
              </a:rPr>
              <a:t>，</a:t>
            </a:r>
            <a:r>
              <a:rPr lang="en-US" altLang="zh-CN" sz="2400">
                <a:latin typeface="Times New Roman" pitchFamily="18" charset="0"/>
              </a:rPr>
              <a:t>V4</a:t>
            </a:r>
            <a:r>
              <a:rPr lang="zh-CN" altLang="en-US" sz="2400">
                <a:latin typeface="Times New Roman" pitchFamily="18" charset="0"/>
              </a:rPr>
              <a:t>）</a:t>
            </a:r>
            <a:r>
              <a:rPr lang="en-US" altLang="zh-CN" sz="2400">
                <a:latin typeface="Times New Roman" pitchFamily="18" charset="0"/>
              </a:rPr>
              <a:t>}</a:t>
            </a:r>
          </a:p>
        </p:txBody>
      </p:sp>
      <p:pic>
        <p:nvPicPr>
          <p:cNvPr id="819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875" y="377825"/>
            <a:ext cx="4032250" cy="182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198" name="Rectangle 6"/>
          <p:cNvSpPr>
            <a:spLocks noChangeArrowheads="1"/>
          </p:cNvSpPr>
          <p:nvPr/>
        </p:nvSpPr>
        <p:spPr bwMode="auto">
          <a:xfrm>
            <a:off x="3336925" y="2276475"/>
            <a:ext cx="27225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6-1 </a:t>
            </a:r>
            <a:r>
              <a:rPr lang="zh-CN" altLang="en-US" sz="2000"/>
              <a:t>有向图和无向图 </a:t>
            </a:r>
          </a:p>
        </p:txBody>
      </p:sp>
    </p:spTree>
  </p:cSld>
  <p:clrMapOvr>
    <a:masterClrMapping/>
  </p:clrMapOvr>
  <p:transition>
    <p:cover dir="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Rot="1" noChangeArrowheads="1"/>
          </p:cNvSpPr>
          <p:nvPr/>
        </p:nvSpPr>
        <p:spPr bwMode="auto">
          <a:xfrm>
            <a:off x="250825" y="1052513"/>
            <a:ext cx="8569325" cy="4392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其中，边（</a:t>
            </a: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 </a:t>
            </a:r>
            <a:r>
              <a:rPr lang="zh-CN" altLang="en-US" sz="2400">
                <a:latin typeface="Times New Roman" pitchFamily="18" charset="0"/>
              </a:rPr>
              <a:t>）和（</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V1</a:t>
            </a:r>
            <a:r>
              <a:rPr lang="zh-CN" altLang="en-US" sz="2400">
                <a:latin typeface="Times New Roman" pitchFamily="18" charset="0"/>
              </a:rPr>
              <a:t>）代表同一条边，即（</a:t>
            </a: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 </a:t>
            </a:r>
            <a:r>
              <a:rPr lang="zh-CN" altLang="en-US" sz="2400">
                <a:latin typeface="Times New Roman" pitchFamily="18" charset="0"/>
              </a:rPr>
              <a:t>）</a:t>
            </a:r>
            <a:r>
              <a:rPr lang="en-US" altLang="zh-CN" sz="2400">
                <a:latin typeface="Times New Roman" pitchFamily="18" charset="0"/>
              </a:rPr>
              <a:t>=</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V1</a:t>
            </a:r>
            <a:r>
              <a:rPr lang="zh-CN" altLang="en-US" sz="2400">
                <a:latin typeface="Times New Roman" pitchFamily="18" charset="0"/>
              </a:rPr>
              <a:t>） </a:t>
            </a:r>
          </a:p>
          <a:p>
            <a:pPr>
              <a:spcBef>
                <a:spcPct val="20000"/>
              </a:spcBef>
              <a:buClr>
                <a:schemeClr val="bg2"/>
              </a:buClr>
              <a:buFont typeface="Monotype Sorts" pitchFamily="2" charset="2"/>
              <a:buNone/>
            </a:pPr>
            <a:r>
              <a:rPr lang="zh-CN" altLang="en-US" sz="2400">
                <a:latin typeface="Times New Roman" pitchFamily="18" charset="0"/>
              </a:rPr>
              <a:t>　　 在下面的讨论中，均假定不存在一个顶点到其自身的弧或边。即若</a:t>
            </a:r>
            <a:r>
              <a:rPr lang="en-US" altLang="zh-CN" sz="2400">
                <a:latin typeface="Times New Roman" pitchFamily="18" charset="0"/>
              </a:rPr>
              <a:t>&lt; Vi</a:t>
            </a:r>
            <a:r>
              <a:rPr lang="zh-CN" altLang="en-US" sz="2400">
                <a:latin typeface="Times New Roman" pitchFamily="18" charset="0"/>
              </a:rPr>
              <a:t>，</a:t>
            </a:r>
            <a:r>
              <a:rPr lang="en-US" altLang="zh-CN" sz="2400">
                <a:latin typeface="Times New Roman" pitchFamily="18" charset="0"/>
              </a:rPr>
              <a:t>Vj &gt;∈E</a:t>
            </a:r>
            <a:r>
              <a:rPr lang="zh-CN" altLang="en-US" sz="2400">
                <a:latin typeface="Times New Roman" pitchFamily="18" charset="0"/>
              </a:rPr>
              <a:t>（</a:t>
            </a:r>
            <a:r>
              <a:rPr lang="en-US" altLang="zh-CN" sz="2400">
                <a:latin typeface="Times New Roman" pitchFamily="18" charset="0"/>
              </a:rPr>
              <a:t>G</a:t>
            </a:r>
            <a:r>
              <a:rPr lang="zh-CN" altLang="en-US" sz="2400">
                <a:latin typeface="Times New Roman" pitchFamily="18" charset="0"/>
              </a:rPr>
              <a:t>）或（</a:t>
            </a:r>
            <a:r>
              <a:rPr lang="en-US" altLang="zh-CN" sz="2400">
                <a:latin typeface="Times New Roman" pitchFamily="18" charset="0"/>
              </a:rPr>
              <a:t>Vi</a:t>
            </a:r>
            <a:r>
              <a:rPr lang="zh-CN" altLang="en-US" sz="2400">
                <a:latin typeface="Times New Roman" pitchFamily="18" charset="0"/>
              </a:rPr>
              <a:t>，</a:t>
            </a:r>
            <a:r>
              <a:rPr lang="en-US" altLang="zh-CN" sz="2400">
                <a:latin typeface="Times New Roman" pitchFamily="18" charset="0"/>
              </a:rPr>
              <a:t>Vj </a:t>
            </a:r>
            <a:r>
              <a:rPr lang="zh-CN" altLang="en-US" sz="2400">
                <a:latin typeface="Times New Roman" pitchFamily="18" charset="0"/>
              </a:rPr>
              <a:t>）∈</a:t>
            </a:r>
            <a:r>
              <a:rPr lang="en-US" altLang="zh-CN" sz="2400">
                <a:latin typeface="Times New Roman" pitchFamily="18" charset="0"/>
              </a:rPr>
              <a:t>E</a:t>
            </a:r>
            <a:r>
              <a:rPr lang="zh-CN" altLang="en-US" sz="2400">
                <a:latin typeface="Times New Roman" pitchFamily="18" charset="0"/>
              </a:rPr>
              <a:t>（</a:t>
            </a:r>
            <a:r>
              <a:rPr lang="en-US" altLang="zh-CN" sz="2400">
                <a:latin typeface="Times New Roman" pitchFamily="18" charset="0"/>
              </a:rPr>
              <a:t>G</a:t>
            </a:r>
            <a:r>
              <a:rPr lang="zh-CN" altLang="en-US" sz="2400">
                <a:latin typeface="Times New Roman" pitchFamily="18" charset="0"/>
              </a:rPr>
              <a:t>），则</a:t>
            </a:r>
            <a:r>
              <a:rPr lang="en-US" altLang="zh-CN" sz="2400">
                <a:latin typeface="Times New Roman" pitchFamily="18" charset="0"/>
              </a:rPr>
              <a:t>Vi≠Vj</a:t>
            </a:r>
            <a:r>
              <a:rPr lang="zh-CN" altLang="en-US" sz="2400">
                <a:latin typeface="Times New Roman" pitchFamily="18" charset="0"/>
              </a:rPr>
              <a:t>。对有向图</a:t>
            </a:r>
            <a:r>
              <a:rPr lang="en-US" altLang="zh-CN" sz="2400">
                <a:latin typeface="Times New Roman" pitchFamily="18" charset="0"/>
              </a:rPr>
              <a:t>G=</a:t>
            </a:r>
            <a:r>
              <a:rPr lang="zh-CN" altLang="en-US" sz="2400">
                <a:latin typeface="Times New Roman" pitchFamily="18" charset="0"/>
              </a:rPr>
              <a:t>（</a:t>
            </a:r>
            <a:r>
              <a:rPr lang="en-US" altLang="zh-CN" sz="2400">
                <a:latin typeface="Times New Roman" pitchFamily="18" charset="0"/>
              </a:rPr>
              <a:t>V</a:t>
            </a:r>
            <a:r>
              <a:rPr lang="zh-CN" altLang="en-US" sz="2400">
                <a:latin typeface="Times New Roman" pitchFamily="18" charset="0"/>
              </a:rPr>
              <a:t>，</a:t>
            </a:r>
            <a:r>
              <a:rPr lang="en-US" altLang="zh-CN" sz="2400">
                <a:latin typeface="Times New Roman" pitchFamily="18" charset="0"/>
              </a:rPr>
              <a:t>E</a:t>
            </a:r>
            <a:r>
              <a:rPr lang="zh-CN" altLang="en-US" sz="2400">
                <a:latin typeface="Times New Roman" pitchFamily="18" charset="0"/>
              </a:rPr>
              <a:t>），如果弧</a:t>
            </a:r>
            <a:r>
              <a:rPr lang="en-US" altLang="zh-CN" sz="2400">
                <a:latin typeface="Times New Roman" pitchFamily="18" charset="0"/>
              </a:rPr>
              <a:t>&lt; Vi</a:t>
            </a:r>
            <a:r>
              <a:rPr lang="zh-CN" altLang="en-US" sz="2400">
                <a:latin typeface="Times New Roman" pitchFamily="18" charset="0"/>
              </a:rPr>
              <a:t>，</a:t>
            </a:r>
            <a:r>
              <a:rPr lang="en-US" altLang="zh-CN" sz="2400">
                <a:latin typeface="Times New Roman" pitchFamily="18" charset="0"/>
              </a:rPr>
              <a:t>Vj &gt;∈E</a:t>
            </a:r>
            <a:r>
              <a:rPr lang="zh-CN" altLang="en-US" sz="2400">
                <a:latin typeface="Times New Roman" pitchFamily="18" charset="0"/>
              </a:rPr>
              <a:t>（</a:t>
            </a:r>
            <a:r>
              <a:rPr lang="en-US" altLang="zh-CN" sz="2400">
                <a:latin typeface="Times New Roman" pitchFamily="18" charset="0"/>
              </a:rPr>
              <a:t>G</a:t>
            </a:r>
            <a:r>
              <a:rPr lang="zh-CN" altLang="en-US" sz="2400">
                <a:latin typeface="Times New Roman" pitchFamily="18" charset="0"/>
              </a:rPr>
              <a:t>），则称顶点</a:t>
            </a:r>
            <a:r>
              <a:rPr lang="en-US" altLang="zh-CN" sz="2400">
                <a:latin typeface="Times New Roman" pitchFamily="18" charset="0"/>
              </a:rPr>
              <a:t>Vi</a:t>
            </a:r>
            <a:r>
              <a:rPr lang="zh-CN" altLang="en-US" sz="2400">
                <a:latin typeface="Times New Roman" pitchFamily="18" charset="0"/>
              </a:rPr>
              <a:t>邻接到顶点</a:t>
            </a:r>
            <a:r>
              <a:rPr lang="en-US" altLang="zh-CN" sz="2400">
                <a:latin typeface="Times New Roman" pitchFamily="18" charset="0"/>
              </a:rPr>
              <a:t>Vj</a:t>
            </a:r>
            <a:r>
              <a:rPr lang="zh-CN" altLang="en-US" sz="2400">
                <a:latin typeface="Times New Roman" pitchFamily="18" charset="0"/>
              </a:rPr>
              <a:t>，顶点</a:t>
            </a:r>
            <a:r>
              <a:rPr lang="en-US" altLang="zh-CN" sz="2400">
                <a:latin typeface="Times New Roman" pitchFamily="18" charset="0"/>
              </a:rPr>
              <a:t>Vj</a:t>
            </a:r>
            <a:r>
              <a:rPr lang="zh-CN" altLang="en-US" sz="2400">
                <a:latin typeface="Times New Roman" pitchFamily="18" charset="0"/>
              </a:rPr>
              <a:t>邻接自顶点</a:t>
            </a:r>
            <a:r>
              <a:rPr lang="en-US" altLang="zh-CN" sz="2400">
                <a:latin typeface="Times New Roman" pitchFamily="18" charset="0"/>
              </a:rPr>
              <a:t>Vi</a:t>
            </a:r>
            <a:r>
              <a:rPr lang="zh-CN" altLang="en-US" sz="2400">
                <a:latin typeface="Times New Roman" pitchFamily="18" charset="0"/>
              </a:rPr>
              <a:t>。弧</a:t>
            </a:r>
            <a:r>
              <a:rPr lang="en-US" altLang="zh-CN" sz="2400">
                <a:latin typeface="Times New Roman" pitchFamily="18" charset="0"/>
              </a:rPr>
              <a:t>&lt; Vi</a:t>
            </a:r>
            <a:r>
              <a:rPr lang="zh-CN" altLang="en-US" sz="2400">
                <a:latin typeface="Times New Roman" pitchFamily="18" charset="0"/>
              </a:rPr>
              <a:t>，</a:t>
            </a:r>
            <a:r>
              <a:rPr lang="en-US" altLang="zh-CN" sz="2400">
                <a:latin typeface="Times New Roman" pitchFamily="18" charset="0"/>
              </a:rPr>
              <a:t>Vj &gt;</a:t>
            </a:r>
            <a:r>
              <a:rPr lang="zh-CN" altLang="en-US" sz="2400">
                <a:latin typeface="Times New Roman" pitchFamily="18" charset="0"/>
              </a:rPr>
              <a:t>和顶点 </a:t>
            </a:r>
            <a:r>
              <a:rPr lang="en-US" altLang="zh-CN" sz="2400">
                <a:latin typeface="Times New Roman" pitchFamily="18" charset="0"/>
              </a:rPr>
              <a:t>Vi</a:t>
            </a:r>
            <a:r>
              <a:rPr lang="zh-CN" altLang="en-US" sz="2400">
                <a:latin typeface="Times New Roman" pitchFamily="18" charset="0"/>
              </a:rPr>
              <a:t>，</a:t>
            </a:r>
            <a:r>
              <a:rPr lang="en-US" altLang="zh-CN" sz="2400">
                <a:latin typeface="Times New Roman" pitchFamily="18" charset="0"/>
              </a:rPr>
              <a:t>Vj </a:t>
            </a:r>
            <a:r>
              <a:rPr lang="zh-CN" altLang="en-US" sz="2400">
                <a:latin typeface="Times New Roman" pitchFamily="18" charset="0"/>
              </a:rPr>
              <a:t>相关联。对于无向图</a:t>
            </a:r>
            <a:r>
              <a:rPr lang="en-US" altLang="zh-CN" sz="2400">
                <a:latin typeface="Times New Roman" pitchFamily="18" charset="0"/>
              </a:rPr>
              <a:t>G=</a:t>
            </a:r>
            <a:r>
              <a:rPr lang="zh-CN" altLang="en-US" sz="2400">
                <a:latin typeface="Times New Roman" pitchFamily="18" charset="0"/>
              </a:rPr>
              <a:t>（</a:t>
            </a:r>
            <a:r>
              <a:rPr lang="en-US" altLang="zh-CN" sz="2400">
                <a:latin typeface="Times New Roman" pitchFamily="18" charset="0"/>
              </a:rPr>
              <a:t>V</a:t>
            </a:r>
            <a:r>
              <a:rPr lang="zh-CN" altLang="en-US" sz="2400">
                <a:latin typeface="Times New Roman" pitchFamily="18" charset="0"/>
              </a:rPr>
              <a:t>，</a:t>
            </a:r>
            <a:r>
              <a:rPr lang="en-US" altLang="zh-CN" sz="2400">
                <a:latin typeface="Times New Roman" pitchFamily="18" charset="0"/>
              </a:rPr>
              <a:t>E</a:t>
            </a:r>
            <a:r>
              <a:rPr lang="zh-CN" altLang="en-US" sz="2400">
                <a:latin typeface="Times New Roman" pitchFamily="18" charset="0"/>
              </a:rPr>
              <a:t>），如果边（</a:t>
            </a:r>
            <a:r>
              <a:rPr lang="en-US" altLang="zh-CN" sz="2400">
                <a:latin typeface="Times New Roman" pitchFamily="18" charset="0"/>
              </a:rPr>
              <a:t>Vi</a:t>
            </a:r>
            <a:r>
              <a:rPr lang="zh-CN" altLang="en-US" sz="2400">
                <a:latin typeface="Times New Roman" pitchFamily="18" charset="0"/>
              </a:rPr>
              <a:t>，</a:t>
            </a:r>
            <a:r>
              <a:rPr lang="en-US" altLang="zh-CN" sz="2400">
                <a:latin typeface="Times New Roman" pitchFamily="18" charset="0"/>
              </a:rPr>
              <a:t>Vj </a:t>
            </a:r>
            <a:r>
              <a:rPr lang="zh-CN" altLang="en-US" sz="2400">
                <a:latin typeface="Times New Roman" pitchFamily="18" charset="0"/>
              </a:rPr>
              <a:t>）∈</a:t>
            </a:r>
            <a:r>
              <a:rPr lang="en-US" altLang="zh-CN" sz="2400">
                <a:latin typeface="Times New Roman" pitchFamily="18" charset="0"/>
              </a:rPr>
              <a:t>E</a:t>
            </a:r>
            <a:r>
              <a:rPr lang="zh-CN" altLang="en-US" sz="2400">
                <a:latin typeface="Times New Roman" pitchFamily="18" charset="0"/>
              </a:rPr>
              <a:t>（</a:t>
            </a:r>
            <a:r>
              <a:rPr lang="en-US" altLang="zh-CN" sz="2400">
                <a:latin typeface="Times New Roman" pitchFamily="18" charset="0"/>
              </a:rPr>
              <a:t>G</a:t>
            </a:r>
            <a:r>
              <a:rPr lang="zh-CN" altLang="en-US" sz="2400">
                <a:latin typeface="Times New Roman" pitchFamily="18" charset="0"/>
              </a:rPr>
              <a:t>），则称顶点</a:t>
            </a:r>
            <a:r>
              <a:rPr lang="en-US" altLang="zh-CN" sz="2400">
                <a:latin typeface="Times New Roman" pitchFamily="18" charset="0"/>
              </a:rPr>
              <a:t>Vi</a:t>
            </a:r>
            <a:r>
              <a:rPr lang="zh-CN" altLang="en-US" sz="2400">
                <a:latin typeface="Times New Roman" pitchFamily="18" charset="0"/>
              </a:rPr>
              <a:t>和</a:t>
            </a:r>
            <a:r>
              <a:rPr lang="en-US" altLang="zh-CN" sz="2400">
                <a:latin typeface="Times New Roman" pitchFamily="18" charset="0"/>
              </a:rPr>
              <a:t>Vj  </a:t>
            </a:r>
            <a:r>
              <a:rPr lang="zh-CN" altLang="en-US" sz="2400">
                <a:latin typeface="Times New Roman" pitchFamily="18" charset="0"/>
              </a:rPr>
              <a:t>为邻接点，即 </a:t>
            </a:r>
            <a:r>
              <a:rPr lang="en-US" altLang="zh-CN" sz="2400">
                <a:latin typeface="Times New Roman" pitchFamily="18" charset="0"/>
              </a:rPr>
              <a:t>Vi</a:t>
            </a:r>
            <a:r>
              <a:rPr lang="zh-CN" altLang="en-US" sz="2400">
                <a:latin typeface="Times New Roman" pitchFamily="18" charset="0"/>
              </a:rPr>
              <a:t>和</a:t>
            </a:r>
            <a:r>
              <a:rPr lang="en-US" altLang="zh-CN" sz="2400">
                <a:latin typeface="Times New Roman" pitchFamily="18" charset="0"/>
              </a:rPr>
              <a:t>Vj </a:t>
            </a:r>
            <a:r>
              <a:rPr lang="zh-CN" altLang="en-US" sz="2400">
                <a:latin typeface="Times New Roman" pitchFamily="18" charset="0"/>
              </a:rPr>
              <a:t>相邻接。边（</a:t>
            </a:r>
            <a:r>
              <a:rPr lang="en-US" altLang="zh-CN" sz="2400">
                <a:latin typeface="Times New Roman" pitchFamily="18" charset="0"/>
              </a:rPr>
              <a:t>Vi</a:t>
            </a:r>
            <a:r>
              <a:rPr lang="zh-CN" altLang="en-US" sz="2400">
                <a:latin typeface="Times New Roman" pitchFamily="18" charset="0"/>
              </a:rPr>
              <a:t>，</a:t>
            </a:r>
            <a:r>
              <a:rPr lang="en-US" altLang="zh-CN" sz="2400">
                <a:latin typeface="Times New Roman" pitchFamily="18" charset="0"/>
              </a:rPr>
              <a:t>Vj </a:t>
            </a:r>
            <a:r>
              <a:rPr lang="zh-CN" altLang="en-US" sz="2400">
                <a:latin typeface="Times New Roman" pitchFamily="18" charset="0"/>
              </a:rPr>
              <a:t>）依附于顶点 </a:t>
            </a:r>
            <a:r>
              <a:rPr lang="en-US" altLang="zh-CN" sz="2400">
                <a:latin typeface="Times New Roman" pitchFamily="18" charset="0"/>
              </a:rPr>
              <a:t>Vi</a:t>
            </a:r>
            <a:r>
              <a:rPr lang="zh-CN" altLang="en-US" sz="2400">
                <a:latin typeface="Times New Roman" pitchFamily="18" charset="0"/>
              </a:rPr>
              <a:t>和</a:t>
            </a:r>
            <a:r>
              <a:rPr lang="en-US" altLang="zh-CN" sz="2400">
                <a:latin typeface="Times New Roman" pitchFamily="18" charset="0"/>
              </a:rPr>
              <a:t>Vj </a:t>
            </a:r>
            <a:r>
              <a:rPr lang="zh-CN" altLang="en-US" sz="2400">
                <a:latin typeface="Times New Roman" pitchFamily="18" charset="0"/>
              </a:rPr>
              <a:t>，或者说边（</a:t>
            </a:r>
            <a:r>
              <a:rPr lang="en-US" altLang="zh-CN" sz="2400">
                <a:latin typeface="Times New Roman" pitchFamily="18" charset="0"/>
              </a:rPr>
              <a:t>Vi</a:t>
            </a:r>
            <a:r>
              <a:rPr lang="zh-CN" altLang="en-US" sz="2400">
                <a:latin typeface="Times New Roman" pitchFamily="18" charset="0"/>
              </a:rPr>
              <a:t>，</a:t>
            </a:r>
            <a:r>
              <a:rPr lang="en-US" altLang="zh-CN" sz="2400">
                <a:latin typeface="Times New Roman" pitchFamily="18" charset="0"/>
              </a:rPr>
              <a:t>Vj </a:t>
            </a:r>
            <a:r>
              <a:rPr lang="zh-CN" altLang="en-US" sz="2400">
                <a:latin typeface="Times New Roman" pitchFamily="18" charset="0"/>
              </a:rPr>
              <a:t>）和顶点 </a:t>
            </a:r>
            <a:r>
              <a:rPr lang="en-US" altLang="zh-CN" sz="2400">
                <a:latin typeface="Times New Roman" pitchFamily="18" charset="0"/>
              </a:rPr>
              <a:t>Vi</a:t>
            </a:r>
            <a:r>
              <a:rPr lang="zh-CN" altLang="en-US" sz="2400">
                <a:latin typeface="Times New Roman" pitchFamily="18" charset="0"/>
              </a:rPr>
              <a:t>，</a:t>
            </a:r>
            <a:r>
              <a:rPr lang="en-US" altLang="zh-CN" sz="2400">
                <a:latin typeface="Times New Roman" pitchFamily="18" charset="0"/>
              </a:rPr>
              <a:t>Vj </a:t>
            </a:r>
            <a:r>
              <a:rPr lang="zh-CN" altLang="en-US" sz="2400">
                <a:latin typeface="Times New Roman" pitchFamily="18" charset="0"/>
              </a:rPr>
              <a:t>相关联。 </a:t>
            </a:r>
          </a:p>
        </p:txBody>
      </p:sp>
    </p:spTree>
  </p:cSld>
  <p:clrMapOvr>
    <a:masterClrMapping/>
  </p:clrMapOvr>
  <p:transition>
    <p:cover dir="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Rot="1" noChangeArrowheads="1"/>
          </p:cNvSpPr>
          <p:nvPr/>
        </p:nvSpPr>
        <p:spPr bwMode="auto">
          <a:xfrm>
            <a:off x="250825" y="1052513"/>
            <a:ext cx="8569325" cy="4392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6.1.2  </a:t>
            </a:r>
            <a:r>
              <a:rPr lang="zh-CN" altLang="en-US" sz="2400">
                <a:latin typeface="Times New Roman" pitchFamily="18" charset="0"/>
              </a:rPr>
              <a:t>图的基本术语</a:t>
            </a:r>
          </a:p>
          <a:p>
            <a:pPr>
              <a:spcBef>
                <a:spcPct val="20000"/>
              </a:spcBef>
              <a:buClr>
                <a:schemeClr val="bg2"/>
              </a:buClr>
              <a:buFont typeface="Monotype Sorts" pitchFamily="2" charset="2"/>
              <a:buNone/>
            </a:pPr>
            <a:r>
              <a:rPr lang="zh-CN" altLang="en-US" sz="2400">
                <a:latin typeface="Times New Roman" pitchFamily="18" charset="0"/>
              </a:rPr>
              <a:t>    　</a:t>
            </a:r>
            <a:r>
              <a:rPr lang="zh-CN" altLang="en-US" sz="2400" b="1">
                <a:latin typeface="Times New Roman" pitchFamily="18" charset="0"/>
              </a:rPr>
              <a:t>完全图（</a:t>
            </a:r>
            <a:r>
              <a:rPr lang="en-US" altLang="zh-CN" sz="2400" b="1">
                <a:latin typeface="Times New Roman" pitchFamily="18" charset="0"/>
              </a:rPr>
              <a:t>Completed Graph</a:t>
            </a:r>
            <a:r>
              <a:rPr lang="zh-CN" altLang="en-US" sz="2400" b="1">
                <a:latin typeface="Times New Roman" pitchFamily="18" charset="0"/>
              </a:rPr>
              <a:t>）</a:t>
            </a:r>
            <a:r>
              <a:rPr lang="en-US" altLang="zh-CN" sz="2400" b="1">
                <a:latin typeface="Times New Roman" pitchFamily="18" charset="0"/>
              </a:rPr>
              <a:t>,</a:t>
            </a:r>
            <a:r>
              <a:rPr lang="zh-CN" altLang="en-US" sz="2400">
                <a:latin typeface="Times New Roman" pitchFamily="18" charset="0"/>
              </a:rPr>
              <a:t>由于图区分为无向图和有向图，所以完全图也区分为无向完全图和有向完全图。</a:t>
            </a:r>
          </a:p>
          <a:p>
            <a:pPr>
              <a:spcBef>
                <a:spcPct val="20000"/>
              </a:spcBef>
              <a:buClr>
                <a:schemeClr val="bg2"/>
              </a:buClr>
              <a:buFont typeface="Monotype Sorts" pitchFamily="2" charset="2"/>
              <a:buNone/>
            </a:pPr>
            <a:r>
              <a:rPr lang="zh-CN" altLang="en-US" sz="2400">
                <a:latin typeface="Times New Roman" pitchFamily="18" charset="0"/>
              </a:rPr>
              <a:t>    　</a:t>
            </a:r>
            <a:r>
              <a:rPr lang="zh-CN" altLang="en-US" sz="2400" b="1">
                <a:latin typeface="Times New Roman" pitchFamily="18" charset="0"/>
              </a:rPr>
              <a:t>无向完全图（</a:t>
            </a:r>
            <a:r>
              <a:rPr lang="en-US" altLang="zh-CN" sz="2400" b="1">
                <a:latin typeface="Times New Roman" pitchFamily="18" charset="0"/>
              </a:rPr>
              <a:t>Completed Undigraph</a:t>
            </a:r>
            <a:r>
              <a:rPr lang="zh-CN" altLang="en-US" sz="2400" b="1">
                <a:latin typeface="Times New Roman" pitchFamily="18" charset="0"/>
              </a:rPr>
              <a:t>）</a:t>
            </a:r>
            <a:r>
              <a:rPr lang="zh-CN" altLang="en-US" sz="2400">
                <a:latin typeface="Times New Roman" pitchFamily="18" charset="0"/>
              </a:rPr>
              <a:t>，若一个无向图有</a:t>
            </a:r>
            <a:r>
              <a:rPr lang="en-US" altLang="zh-CN" sz="2400">
                <a:latin typeface="Times New Roman" pitchFamily="18" charset="0"/>
              </a:rPr>
              <a:t>n</a:t>
            </a:r>
            <a:r>
              <a:rPr lang="zh-CN" altLang="en-US" sz="2400">
                <a:latin typeface="Times New Roman" pitchFamily="18" charset="0"/>
              </a:rPr>
              <a:t>个顶点，且每一个顶点与其他</a:t>
            </a:r>
            <a:r>
              <a:rPr lang="en-US" altLang="zh-CN" sz="2400">
                <a:latin typeface="Times New Roman" pitchFamily="18" charset="0"/>
              </a:rPr>
              <a:t>n-1</a:t>
            </a:r>
            <a:r>
              <a:rPr lang="zh-CN" altLang="en-US" sz="2400">
                <a:latin typeface="Times New Roman" pitchFamily="18" charset="0"/>
              </a:rPr>
              <a:t>个顶点之间都有边，这样的图称为无向完全图。对于一个具有</a:t>
            </a:r>
            <a:r>
              <a:rPr lang="en-US" altLang="zh-CN" sz="2400">
                <a:latin typeface="Times New Roman" pitchFamily="18" charset="0"/>
              </a:rPr>
              <a:t>n</a:t>
            </a:r>
            <a:r>
              <a:rPr lang="zh-CN" altLang="en-US" sz="2400">
                <a:latin typeface="Times New Roman" pitchFamily="18" charset="0"/>
              </a:rPr>
              <a:t>个顶点的无向完全图，它共有</a:t>
            </a:r>
            <a:r>
              <a:rPr lang="en-US" altLang="zh-CN" sz="2400">
                <a:latin typeface="Times New Roman" pitchFamily="18" charset="0"/>
              </a:rPr>
              <a:t>n</a:t>
            </a:r>
            <a:r>
              <a:rPr lang="zh-CN" altLang="en-US" sz="2400">
                <a:latin typeface="Times New Roman" pitchFamily="18" charset="0"/>
              </a:rPr>
              <a:t>（</a:t>
            </a:r>
            <a:r>
              <a:rPr lang="en-US" altLang="zh-CN" sz="2400">
                <a:latin typeface="Times New Roman" pitchFamily="18" charset="0"/>
              </a:rPr>
              <a:t>n-1</a:t>
            </a:r>
            <a:r>
              <a:rPr lang="zh-CN" altLang="en-US" sz="2400">
                <a:latin typeface="Times New Roman" pitchFamily="18" charset="0"/>
              </a:rPr>
              <a:t>）</a:t>
            </a:r>
            <a:r>
              <a:rPr lang="en-US" altLang="zh-CN" sz="2400">
                <a:latin typeface="Times New Roman" pitchFamily="18" charset="0"/>
              </a:rPr>
              <a:t>/2</a:t>
            </a:r>
            <a:r>
              <a:rPr lang="zh-CN" altLang="en-US" sz="2400">
                <a:latin typeface="Times New Roman" pitchFamily="18" charset="0"/>
              </a:rPr>
              <a:t>条边。</a:t>
            </a:r>
          </a:p>
          <a:p>
            <a:pPr>
              <a:spcBef>
                <a:spcPct val="20000"/>
              </a:spcBef>
              <a:buClr>
                <a:schemeClr val="bg2"/>
              </a:buClr>
              <a:buFont typeface="Monotype Sorts" pitchFamily="2" charset="2"/>
              <a:buNone/>
            </a:pPr>
            <a:r>
              <a:rPr lang="zh-CN" altLang="en-US" sz="2400">
                <a:latin typeface="Times New Roman" pitchFamily="18" charset="0"/>
              </a:rPr>
              <a:t>    　</a:t>
            </a:r>
            <a:r>
              <a:rPr lang="zh-CN" altLang="en-US" sz="2400" b="1">
                <a:latin typeface="Times New Roman" pitchFamily="18" charset="0"/>
              </a:rPr>
              <a:t>有向完全图（</a:t>
            </a:r>
            <a:r>
              <a:rPr lang="en-US" altLang="zh-CN" sz="2400" b="1">
                <a:latin typeface="Times New Roman" pitchFamily="18" charset="0"/>
              </a:rPr>
              <a:t>Completed Digraph</a:t>
            </a:r>
            <a:r>
              <a:rPr lang="zh-CN" altLang="en-US" sz="2400" b="1">
                <a:latin typeface="Times New Roman" pitchFamily="18" charset="0"/>
              </a:rPr>
              <a:t>）</a:t>
            </a:r>
            <a:r>
              <a:rPr lang="zh-CN" altLang="en-US" sz="2400">
                <a:latin typeface="Times New Roman" pitchFamily="18" charset="0"/>
              </a:rPr>
              <a:t>，若一个有向图有</a:t>
            </a:r>
            <a:r>
              <a:rPr lang="en-US" altLang="zh-CN" sz="2400">
                <a:latin typeface="Times New Roman" pitchFamily="18" charset="0"/>
              </a:rPr>
              <a:t>n</a:t>
            </a:r>
            <a:r>
              <a:rPr lang="zh-CN" altLang="en-US" sz="2400">
                <a:latin typeface="Times New Roman" pitchFamily="18" charset="0"/>
              </a:rPr>
              <a:t>个顶点，且每一个顶点与其他</a:t>
            </a:r>
            <a:r>
              <a:rPr lang="en-US" altLang="zh-CN" sz="2400">
                <a:latin typeface="Times New Roman" pitchFamily="18" charset="0"/>
              </a:rPr>
              <a:t>n-1</a:t>
            </a:r>
            <a:r>
              <a:rPr lang="zh-CN" altLang="en-US" sz="2400">
                <a:latin typeface="Times New Roman" pitchFamily="18" charset="0"/>
              </a:rPr>
              <a:t>个顶点之间都有一条以该顶点为弧尾的弧和以该顶点为弧头的弧，这样的图称为有向完全图。因此，对于一个具有</a:t>
            </a:r>
            <a:r>
              <a:rPr lang="en-US" altLang="zh-CN" sz="2400">
                <a:latin typeface="Times New Roman" pitchFamily="18" charset="0"/>
              </a:rPr>
              <a:t>n</a:t>
            </a:r>
            <a:r>
              <a:rPr lang="zh-CN" altLang="en-US" sz="2400">
                <a:latin typeface="Times New Roman" pitchFamily="18" charset="0"/>
              </a:rPr>
              <a:t>个顶点的有向完全图，它共有</a:t>
            </a:r>
            <a:r>
              <a:rPr lang="en-US" altLang="zh-CN" sz="2400">
                <a:latin typeface="Times New Roman" pitchFamily="18" charset="0"/>
              </a:rPr>
              <a:t>n</a:t>
            </a:r>
            <a:r>
              <a:rPr lang="zh-CN" altLang="en-US" sz="2400">
                <a:latin typeface="Times New Roman" pitchFamily="18" charset="0"/>
              </a:rPr>
              <a:t>（</a:t>
            </a:r>
            <a:r>
              <a:rPr lang="en-US" altLang="zh-CN" sz="2400">
                <a:latin typeface="Times New Roman" pitchFamily="18" charset="0"/>
              </a:rPr>
              <a:t>n-1</a:t>
            </a:r>
            <a:r>
              <a:rPr lang="zh-CN" altLang="en-US" sz="2400">
                <a:latin typeface="Times New Roman" pitchFamily="18" charset="0"/>
              </a:rPr>
              <a:t>）条弧。 </a:t>
            </a:r>
          </a:p>
        </p:txBody>
      </p:sp>
    </p:spTree>
  </p:cSld>
  <p:clrMapOvr>
    <a:masterClrMapping/>
  </p:clrMapOvr>
  <p:transition>
    <p:cover dir="d"/>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Rot="1" noChangeArrowheads="1"/>
          </p:cNvSpPr>
          <p:nvPr/>
        </p:nvSpPr>
        <p:spPr bwMode="auto">
          <a:xfrm>
            <a:off x="250825" y="1052513"/>
            <a:ext cx="8569325" cy="4392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a:t>
            </a:r>
            <a:r>
              <a:rPr lang="zh-CN" altLang="en-US" sz="3200">
                <a:latin typeface="Times New Roman" pitchFamily="18" charset="0"/>
              </a:rPr>
              <a:t>很显然，在图</a:t>
            </a:r>
            <a:r>
              <a:rPr lang="en-US" altLang="zh-CN" sz="3200">
                <a:latin typeface="Times New Roman" pitchFamily="18" charset="0"/>
              </a:rPr>
              <a:t>6-1</a:t>
            </a:r>
            <a:r>
              <a:rPr lang="zh-CN" altLang="en-US" sz="3200">
                <a:latin typeface="Times New Roman" pitchFamily="18" charset="0"/>
              </a:rPr>
              <a:t>中的图都不是完全图，与图</a:t>
            </a:r>
            <a:r>
              <a:rPr lang="en-US" altLang="zh-CN" sz="3200">
                <a:latin typeface="Times New Roman" pitchFamily="18" charset="0"/>
              </a:rPr>
              <a:t>6-1</a:t>
            </a:r>
            <a:r>
              <a:rPr lang="zh-CN" altLang="en-US" sz="3200">
                <a:latin typeface="Times New Roman" pitchFamily="18" charset="0"/>
              </a:rPr>
              <a:t>中的图具有相同顶点的完全图如图    </a:t>
            </a:r>
            <a:r>
              <a:rPr lang="en-US" altLang="zh-CN" sz="3200">
                <a:latin typeface="Times New Roman" pitchFamily="18" charset="0"/>
              </a:rPr>
              <a:t>6-2</a:t>
            </a:r>
            <a:r>
              <a:rPr lang="zh-CN" altLang="en-US" sz="3200">
                <a:latin typeface="Times New Roman" pitchFamily="18" charset="0"/>
              </a:rPr>
              <a:t>所示。 </a:t>
            </a:r>
          </a:p>
        </p:txBody>
      </p:sp>
      <p:pic>
        <p:nvPicPr>
          <p:cNvPr id="1126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613" y="2636838"/>
            <a:ext cx="4824412" cy="2136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268" name="Rectangle 4"/>
          <p:cNvSpPr>
            <a:spLocks noChangeArrowheads="1"/>
          </p:cNvSpPr>
          <p:nvPr/>
        </p:nvSpPr>
        <p:spPr bwMode="auto">
          <a:xfrm>
            <a:off x="3779838" y="5264150"/>
            <a:ext cx="170656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zh-CN" altLang="en-US" sz="2000"/>
              <a:t>图</a:t>
            </a:r>
            <a:r>
              <a:rPr lang="en-US" altLang="zh-CN" sz="2000"/>
              <a:t>6-2 </a:t>
            </a:r>
            <a:r>
              <a:rPr lang="zh-CN" altLang="en-US" sz="2000"/>
              <a:t>完全图 </a:t>
            </a:r>
          </a:p>
        </p:txBody>
      </p:sp>
    </p:spTree>
  </p:cSld>
  <p:clrMapOvr>
    <a:masterClrMapping/>
  </p:clrMapOvr>
  <p:transition>
    <p:cover dir="d"/>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Rot="1" noChangeArrowheads="1"/>
          </p:cNvSpPr>
          <p:nvPr/>
        </p:nvSpPr>
        <p:spPr bwMode="auto">
          <a:xfrm>
            <a:off x="250825" y="1052513"/>
            <a:ext cx="8569325" cy="4392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b="1">
                <a:latin typeface="Times New Roman" pitchFamily="18" charset="0"/>
              </a:rPr>
              <a:t>　　子图（</a:t>
            </a:r>
            <a:r>
              <a:rPr lang="en-US" altLang="zh-CN" sz="2400" b="1">
                <a:latin typeface="Times New Roman" pitchFamily="18" charset="0"/>
              </a:rPr>
              <a:t>Subgraph</a:t>
            </a:r>
            <a:r>
              <a:rPr lang="zh-CN" altLang="en-US" sz="2400" b="1">
                <a:latin typeface="Times New Roman" pitchFamily="18" charset="0"/>
              </a:rPr>
              <a:t>），</a:t>
            </a:r>
            <a:r>
              <a:rPr lang="zh-CN" altLang="en-US" sz="2400">
                <a:latin typeface="Times New Roman" pitchFamily="18" charset="0"/>
              </a:rPr>
              <a:t>设有两个图</a:t>
            </a:r>
            <a:r>
              <a:rPr lang="en-US" altLang="zh-CN" sz="2400">
                <a:latin typeface="Times New Roman" pitchFamily="18" charset="0"/>
              </a:rPr>
              <a:t>A</a:t>
            </a:r>
            <a:r>
              <a:rPr lang="zh-CN" altLang="en-US" sz="2400">
                <a:latin typeface="Times New Roman" pitchFamily="18" charset="0"/>
              </a:rPr>
              <a:t>和</a:t>
            </a:r>
            <a:r>
              <a:rPr lang="en-US" altLang="zh-CN" sz="2400">
                <a:latin typeface="Times New Roman" pitchFamily="18" charset="0"/>
              </a:rPr>
              <a:t>B</a:t>
            </a:r>
            <a:r>
              <a:rPr lang="zh-CN" altLang="en-US" sz="2400">
                <a:latin typeface="Times New Roman" pitchFamily="18" charset="0"/>
              </a:rPr>
              <a:t>且满足条件：</a:t>
            </a:r>
            <a:r>
              <a:rPr lang="en-US" altLang="zh-CN" sz="2400">
                <a:latin typeface="Times New Roman" pitchFamily="18" charset="0"/>
              </a:rPr>
              <a:t>V</a:t>
            </a:r>
            <a:r>
              <a:rPr lang="zh-CN" altLang="en-US" sz="2400">
                <a:latin typeface="Times New Roman" pitchFamily="18" charset="0"/>
              </a:rPr>
              <a:t>（</a:t>
            </a:r>
            <a:r>
              <a:rPr lang="en-US" altLang="zh-CN" sz="2400">
                <a:latin typeface="Times New Roman" pitchFamily="18" charset="0"/>
              </a:rPr>
              <a:t>B</a:t>
            </a:r>
            <a:r>
              <a:rPr lang="zh-CN" altLang="en-US" sz="2400">
                <a:latin typeface="Times New Roman" pitchFamily="18" charset="0"/>
              </a:rPr>
              <a:t>）是</a:t>
            </a:r>
            <a:r>
              <a:rPr lang="en-US" altLang="zh-CN" sz="2400">
                <a:latin typeface="Times New Roman" pitchFamily="18" charset="0"/>
              </a:rPr>
              <a:t>V</a:t>
            </a:r>
            <a:r>
              <a:rPr lang="zh-CN" altLang="en-US" sz="2400">
                <a:latin typeface="Times New Roman" pitchFamily="18" charset="0"/>
              </a:rPr>
              <a:t>（</a:t>
            </a:r>
            <a:r>
              <a:rPr lang="en-US" altLang="zh-CN" sz="2400">
                <a:latin typeface="Times New Roman" pitchFamily="18" charset="0"/>
              </a:rPr>
              <a:t>A</a:t>
            </a:r>
            <a:r>
              <a:rPr lang="zh-CN" altLang="en-US" sz="2400">
                <a:latin typeface="Times New Roman" pitchFamily="18" charset="0"/>
              </a:rPr>
              <a:t>）的子集，</a:t>
            </a:r>
            <a:r>
              <a:rPr lang="en-US" altLang="zh-CN" sz="2400">
                <a:latin typeface="Times New Roman" pitchFamily="18" charset="0"/>
              </a:rPr>
              <a:t>E</a:t>
            </a:r>
            <a:r>
              <a:rPr lang="zh-CN" altLang="en-US" sz="2400">
                <a:latin typeface="Times New Roman" pitchFamily="18" charset="0"/>
              </a:rPr>
              <a:t>（</a:t>
            </a:r>
            <a:r>
              <a:rPr lang="en-US" altLang="zh-CN" sz="2400">
                <a:latin typeface="Times New Roman" pitchFamily="18" charset="0"/>
              </a:rPr>
              <a:t>B</a:t>
            </a:r>
            <a:r>
              <a:rPr lang="zh-CN" altLang="en-US" sz="2400">
                <a:latin typeface="Times New Roman" pitchFamily="18" charset="0"/>
              </a:rPr>
              <a:t>）是</a:t>
            </a:r>
            <a:r>
              <a:rPr lang="en-US" altLang="zh-CN" sz="2400">
                <a:latin typeface="Times New Roman" pitchFamily="18" charset="0"/>
              </a:rPr>
              <a:t>E</a:t>
            </a:r>
            <a:r>
              <a:rPr lang="zh-CN" altLang="en-US" sz="2400">
                <a:latin typeface="Times New Roman" pitchFamily="18" charset="0"/>
              </a:rPr>
              <a:t>（</a:t>
            </a:r>
            <a:r>
              <a:rPr lang="en-US" altLang="zh-CN" sz="2400">
                <a:latin typeface="Times New Roman" pitchFamily="18" charset="0"/>
              </a:rPr>
              <a:t>A</a:t>
            </a:r>
            <a:r>
              <a:rPr lang="zh-CN" altLang="en-US" sz="2400">
                <a:latin typeface="Times New Roman" pitchFamily="18" charset="0"/>
              </a:rPr>
              <a:t>）的子集，则称图</a:t>
            </a:r>
            <a:r>
              <a:rPr lang="en-US" altLang="zh-CN" sz="2400">
                <a:latin typeface="Times New Roman" pitchFamily="18" charset="0"/>
              </a:rPr>
              <a:t>B</a:t>
            </a:r>
            <a:r>
              <a:rPr lang="zh-CN" altLang="en-US" sz="2400">
                <a:latin typeface="Times New Roman" pitchFamily="18" charset="0"/>
              </a:rPr>
              <a:t>是图</a:t>
            </a:r>
            <a:r>
              <a:rPr lang="en-US" altLang="zh-CN" sz="2400">
                <a:latin typeface="Times New Roman" pitchFamily="18" charset="0"/>
              </a:rPr>
              <a:t>A</a:t>
            </a:r>
            <a:r>
              <a:rPr lang="zh-CN" altLang="en-US" sz="2400">
                <a:latin typeface="Times New Roman" pitchFamily="18" charset="0"/>
              </a:rPr>
              <a:t>的子图。如图</a:t>
            </a:r>
            <a:r>
              <a:rPr lang="en-US" altLang="zh-CN" sz="2400">
                <a:latin typeface="Times New Roman" pitchFamily="18" charset="0"/>
              </a:rPr>
              <a:t>6-3</a:t>
            </a:r>
            <a:r>
              <a:rPr lang="zh-CN" altLang="en-US" sz="2400">
                <a:latin typeface="Times New Roman" pitchFamily="18" charset="0"/>
              </a:rPr>
              <a:t>所示。</a:t>
            </a:r>
          </a:p>
        </p:txBody>
      </p:sp>
      <p:pic>
        <p:nvPicPr>
          <p:cNvPr id="1229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650" y="2636838"/>
            <a:ext cx="7488238" cy="1447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294" name="Rectangle 6"/>
          <p:cNvSpPr>
            <a:spLocks noChangeArrowheads="1"/>
          </p:cNvSpPr>
          <p:nvPr/>
        </p:nvSpPr>
        <p:spPr bwMode="auto">
          <a:xfrm>
            <a:off x="3276600" y="4616450"/>
            <a:ext cx="19605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6-3 </a:t>
            </a:r>
            <a:r>
              <a:rPr lang="zh-CN" altLang="en-US" sz="2000"/>
              <a:t>图与子图 </a:t>
            </a:r>
          </a:p>
        </p:txBody>
      </p:sp>
    </p:spTree>
  </p:cSld>
  <p:clrMapOvr>
    <a:masterClrMapping/>
  </p:clrMapOvr>
  <p:transition>
    <p:cover dir="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Rot="1" noChangeArrowheads="1"/>
          </p:cNvSpPr>
          <p:nvPr/>
        </p:nvSpPr>
        <p:spPr bwMode="auto">
          <a:xfrm>
            <a:off x="250825" y="404813"/>
            <a:ext cx="8569325" cy="4392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　　</a:t>
            </a:r>
            <a:r>
              <a:rPr lang="zh-CN" altLang="en-US" sz="2400" b="1">
                <a:latin typeface="Times New Roman" pitchFamily="18" charset="0"/>
              </a:rPr>
              <a:t>路径（</a:t>
            </a:r>
            <a:r>
              <a:rPr lang="en-US" altLang="zh-CN" sz="2400" b="1">
                <a:latin typeface="Times New Roman" pitchFamily="18" charset="0"/>
              </a:rPr>
              <a:t>Path</a:t>
            </a:r>
            <a:r>
              <a:rPr lang="zh-CN" altLang="en-US" sz="2400" b="1">
                <a:latin typeface="Times New Roman" pitchFamily="18" charset="0"/>
              </a:rPr>
              <a:t>），</a:t>
            </a:r>
            <a:r>
              <a:rPr lang="zh-CN" altLang="en-US" sz="2400">
                <a:latin typeface="Times New Roman" pitchFamily="18" charset="0"/>
              </a:rPr>
              <a:t>在无向图</a:t>
            </a:r>
            <a:r>
              <a:rPr lang="en-US" altLang="zh-CN" sz="2400">
                <a:latin typeface="Times New Roman" pitchFamily="18" charset="0"/>
              </a:rPr>
              <a:t>G</a:t>
            </a:r>
            <a:r>
              <a:rPr lang="zh-CN" altLang="en-US" sz="2400">
                <a:latin typeface="Times New Roman" pitchFamily="18" charset="0"/>
              </a:rPr>
              <a:t>中，从顶点</a:t>
            </a:r>
            <a:r>
              <a:rPr lang="en-US" altLang="zh-CN" sz="2400">
                <a:latin typeface="Times New Roman" pitchFamily="18" charset="0"/>
              </a:rPr>
              <a:t>Vp </a:t>
            </a:r>
            <a:r>
              <a:rPr lang="zh-CN" altLang="en-US" sz="2400">
                <a:latin typeface="Times New Roman" pitchFamily="18" charset="0"/>
              </a:rPr>
              <a:t>到</a:t>
            </a:r>
            <a:r>
              <a:rPr lang="en-US" altLang="zh-CN" sz="2400">
                <a:latin typeface="Times New Roman" pitchFamily="18" charset="0"/>
              </a:rPr>
              <a:t>Vq </a:t>
            </a:r>
            <a:r>
              <a:rPr lang="zh-CN" altLang="en-US" sz="2400">
                <a:latin typeface="Times New Roman" pitchFamily="18" charset="0"/>
              </a:rPr>
              <a:t>的一条路径是顶点序列（</a:t>
            </a:r>
            <a:r>
              <a:rPr lang="en-US" altLang="zh-CN" sz="2400">
                <a:latin typeface="Times New Roman" pitchFamily="18" charset="0"/>
              </a:rPr>
              <a:t>Vp</a:t>
            </a:r>
            <a:r>
              <a:rPr lang="zh-CN" altLang="en-US" sz="2400">
                <a:latin typeface="Times New Roman" pitchFamily="18" charset="0"/>
              </a:rPr>
              <a:t>，</a:t>
            </a:r>
            <a:r>
              <a:rPr lang="en-US" altLang="zh-CN" sz="2400">
                <a:latin typeface="Times New Roman" pitchFamily="18" charset="0"/>
              </a:rPr>
              <a:t>Vi1</a:t>
            </a:r>
            <a:r>
              <a:rPr lang="zh-CN" altLang="en-US" sz="2400">
                <a:latin typeface="Times New Roman" pitchFamily="18" charset="0"/>
              </a:rPr>
              <a:t>，</a:t>
            </a:r>
            <a:r>
              <a:rPr lang="en-US" altLang="zh-CN" sz="2400">
                <a:latin typeface="Times New Roman" pitchFamily="18" charset="0"/>
              </a:rPr>
              <a:t>Vi2</a:t>
            </a:r>
            <a:r>
              <a:rPr lang="zh-CN" altLang="en-US" sz="2400">
                <a:latin typeface="Times New Roman" pitchFamily="18" charset="0"/>
              </a:rPr>
              <a:t>，</a:t>
            </a:r>
            <a:r>
              <a:rPr lang="en-US" altLang="zh-CN" sz="2400">
                <a:latin typeface="Arial"/>
              </a:rPr>
              <a:t>…</a:t>
            </a:r>
            <a:r>
              <a:rPr lang="zh-CN" altLang="en-US" sz="2400">
                <a:latin typeface="Times New Roman" pitchFamily="18" charset="0"/>
              </a:rPr>
              <a:t>，</a:t>
            </a:r>
            <a:r>
              <a:rPr lang="en-US" altLang="zh-CN" sz="2400">
                <a:latin typeface="Times New Roman" pitchFamily="18" charset="0"/>
              </a:rPr>
              <a:t>Vin</a:t>
            </a:r>
            <a:r>
              <a:rPr lang="zh-CN" altLang="en-US" sz="2400">
                <a:latin typeface="Times New Roman" pitchFamily="18" charset="0"/>
              </a:rPr>
              <a:t>，</a:t>
            </a:r>
            <a:r>
              <a:rPr lang="en-US" altLang="zh-CN" sz="2400">
                <a:latin typeface="Times New Roman" pitchFamily="18" charset="0"/>
              </a:rPr>
              <a:t>Vq</a:t>
            </a:r>
            <a:r>
              <a:rPr lang="zh-CN" altLang="en-US" sz="2400">
                <a:latin typeface="Times New Roman" pitchFamily="18" charset="0"/>
              </a:rPr>
              <a:t>），且（</a:t>
            </a:r>
            <a:r>
              <a:rPr lang="en-US" altLang="zh-CN" sz="2400">
                <a:latin typeface="Times New Roman" pitchFamily="18" charset="0"/>
              </a:rPr>
              <a:t>Vp</a:t>
            </a:r>
            <a:r>
              <a:rPr lang="zh-CN" altLang="en-US" sz="2400">
                <a:latin typeface="Times New Roman" pitchFamily="18" charset="0"/>
              </a:rPr>
              <a:t>，</a:t>
            </a:r>
            <a:r>
              <a:rPr lang="en-US" altLang="zh-CN" sz="2400">
                <a:latin typeface="Times New Roman" pitchFamily="18" charset="0"/>
              </a:rPr>
              <a:t>Vi1</a:t>
            </a:r>
            <a:r>
              <a:rPr lang="zh-CN" altLang="en-US" sz="2400">
                <a:latin typeface="Times New Roman" pitchFamily="18" charset="0"/>
              </a:rPr>
              <a:t>），（</a:t>
            </a:r>
            <a:r>
              <a:rPr lang="en-US" altLang="zh-CN" sz="2400">
                <a:latin typeface="Times New Roman" pitchFamily="18" charset="0"/>
              </a:rPr>
              <a:t>Vi1</a:t>
            </a:r>
            <a:r>
              <a:rPr lang="zh-CN" altLang="en-US" sz="2400">
                <a:latin typeface="Times New Roman" pitchFamily="18" charset="0"/>
              </a:rPr>
              <a:t>，</a:t>
            </a:r>
            <a:r>
              <a:rPr lang="en-US" altLang="zh-CN" sz="2400">
                <a:latin typeface="Times New Roman" pitchFamily="18" charset="0"/>
              </a:rPr>
              <a:t>Vi2</a:t>
            </a:r>
            <a:r>
              <a:rPr lang="zh-CN" altLang="en-US" sz="2400">
                <a:latin typeface="Times New Roman" pitchFamily="18" charset="0"/>
              </a:rPr>
              <a:t>），</a:t>
            </a:r>
            <a:r>
              <a:rPr lang="en-US" altLang="zh-CN" sz="2400">
                <a:latin typeface="Arial"/>
              </a:rPr>
              <a:t>…</a:t>
            </a:r>
            <a:r>
              <a:rPr lang="zh-CN" altLang="en-US" sz="2400">
                <a:latin typeface="Times New Roman" pitchFamily="18" charset="0"/>
              </a:rPr>
              <a:t>，（</a:t>
            </a:r>
            <a:r>
              <a:rPr lang="en-US" altLang="zh-CN" sz="2400">
                <a:latin typeface="Times New Roman" pitchFamily="18" charset="0"/>
              </a:rPr>
              <a:t>Vin</a:t>
            </a:r>
            <a:r>
              <a:rPr lang="zh-CN" altLang="en-US" sz="2400">
                <a:latin typeface="Times New Roman" pitchFamily="18" charset="0"/>
              </a:rPr>
              <a:t>，</a:t>
            </a:r>
            <a:r>
              <a:rPr lang="en-US" altLang="zh-CN" sz="2400">
                <a:latin typeface="Times New Roman" pitchFamily="18" charset="0"/>
              </a:rPr>
              <a:t>Vq </a:t>
            </a:r>
            <a:r>
              <a:rPr lang="zh-CN" altLang="en-US" sz="2400">
                <a:latin typeface="Times New Roman" pitchFamily="18" charset="0"/>
              </a:rPr>
              <a:t>）是</a:t>
            </a:r>
            <a:r>
              <a:rPr lang="en-US" altLang="zh-CN" sz="2400">
                <a:latin typeface="Times New Roman" pitchFamily="18" charset="0"/>
              </a:rPr>
              <a:t>E</a:t>
            </a:r>
            <a:r>
              <a:rPr lang="zh-CN" altLang="en-US" sz="2400">
                <a:latin typeface="Times New Roman" pitchFamily="18" charset="0"/>
              </a:rPr>
              <a:t>（</a:t>
            </a:r>
            <a:r>
              <a:rPr lang="en-US" altLang="zh-CN" sz="2400">
                <a:latin typeface="Times New Roman" pitchFamily="18" charset="0"/>
              </a:rPr>
              <a:t>G</a:t>
            </a:r>
            <a:r>
              <a:rPr lang="zh-CN" altLang="en-US" sz="2400">
                <a:latin typeface="Times New Roman" pitchFamily="18" charset="0"/>
              </a:rPr>
              <a:t>）中的边。路径上边的数目称为路径长度。例如图</a:t>
            </a:r>
            <a:r>
              <a:rPr lang="en-US" altLang="zh-CN" sz="2400">
                <a:latin typeface="Times New Roman" pitchFamily="18" charset="0"/>
              </a:rPr>
              <a:t>6-4</a:t>
            </a:r>
            <a:r>
              <a:rPr lang="zh-CN" altLang="en-US" sz="2400">
                <a:latin typeface="Times New Roman" pitchFamily="18" charset="0"/>
              </a:rPr>
              <a:t>中的</a:t>
            </a:r>
            <a:r>
              <a:rPr lang="en-US" altLang="zh-CN" sz="2400">
                <a:latin typeface="Times New Roman" pitchFamily="18" charset="0"/>
              </a:rPr>
              <a:t>G1 </a:t>
            </a:r>
            <a:r>
              <a:rPr lang="zh-CN" altLang="en-US" sz="2400">
                <a:latin typeface="Times New Roman" pitchFamily="18" charset="0"/>
              </a:rPr>
              <a:t>图，（ </a:t>
            </a: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V3</a:t>
            </a:r>
            <a:r>
              <a:rPr lang="zh-CN" altLang="en-US" sz="2400">
                <a:latin typeface="Times New Roman" pitchFamily="18" charset="0"/>
              </a:rPr>
              <a:t>）是无向图</a:t>
            </a:r>
            <a:r>
              <a:rPr lang="en-US" altLang="zh-CN" sz="2400">
                <a:latin typeface="Times New Roman" pitchFamily="18" charset="0"/>
              </a:rPr>
              <a:t>G1 </a:t>
            </a:r>
            <a:r>
              <a:rPr lang="zh-CN" altLang="en-US" sz="2400">
                <a:latin typeface="Times New Roman" pitchFamily="18" charset="0"/>
              </a:rPr>
              <a:t>的一条路径，其路径长度为</a:t>
            </a:r>
            <a:r>
              <a:rPr lang="en-US" altLang="zh-CN" sz="2400">
                <a:latin typeface="Times New Roman" pitchFamily="18" charset="0"/>
              </a:rPr>
              <a:t>2</a:t>
            </a:r>
            <a:r>
              <a:rPr lang="zh-CN" altLang="en-US" sz="2400">
                <a:latin typeface="Times New Roman" pitchFamily="18" charset="0"/>
              </a:rPr>
              <a:t>。但（</a:t>
            </a: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V3</a:t>
            </a:r>
            <a:r>
              <a:rPr lang="zh-CN" altLang="en-US" sz="2400">
                <a:latin typeface="Times New Roman" pitchFamily="18" charset="0"/>
              </a:rPr>
              <a:t>，</a:t>
            </a:r>
            <a:r>
              <a:rPr lang="en-US" altLang="zh-CN" sz="2400">
                <a:latin typeface="Times New Roman" pitchFamily="18" charset="0"/>
              </a:rPr>
              <a:t>V4</a:t>
            </a:r>
            <a:r>
              <a:rPr lang="zh-CN" altLang="en-US" sz="2400">
                <a:latin typeface="Times New Roman" pitchFamily="18" charset="0"/>
              </a:rPr>
              <a:t>）则不是图</a:t>
            </a:r>
            <a:r>
              <a:rPr lang="en-US" altLang="zh-CN" sz="2400">
                <a:latin typeface="Times New Roman" pitchFamily="18" charset="0"/>
              </a:rPr>
              <a:t>G1 </a:t>
            </a:r>
            <a:r>
              <a:rPr lang="zh-CN" altLang="en-US" sz="2400">
                <a:latin typeface="Times New Roman" pitchFamily="18" charset="0"/>
              </a:rPr>
              <a:t>的一条路径，因为（</a:t>
            </a:r>
            <a:r>
              <a:rPr lang="en-US" altLang="zh-CN" sz="2400">
                <a:latin typeface="Times New Roman" pitchFamily="18" charset="0"/>
              </a:rPr>
              <a:t>V3</a:t>
            </a:r>
            <a:r>
              <a:rPr lang="zh-CN" altLang="en-US" sz="2400">
                <a:latin typeface="Times New Roman" pitchFamily="18" charset="0"/>
              </a:rPr>
              <a:t>，</a:t>
            </a:r>
            <a:r>
              <a:rPr lang="en-US" altLang="zh-CN" sz="2400">
                <a:latin typeface="Times New Roman" pitchFamily="18" charset="0"/>
              </a:rPr>
              <a:t>V4 </a:t>
            </a:r>
            <a:r>
              <a:rPr lang="zh-CN" altLang="en-US" sz="2400">
                <a:latin typeface="Times New Roman" pitchFamily="18" charset="0"/>
              </a:rPr>
              <a:t>）不是图</a:t>
            </a:r>
            <a:r>
              <a:rPr lang="en-US" altLang="zh-CN" sz="2400">
                <a:latin typeface="Times New Roman" pitchFamily="18" charset="0"/>
              </a:rPr>
              <a:t>G1 </a:t>
            </a:r>
            <a:r>
              <a:rPr lang="zh-CN" altLang="en-US" sz="2400">
                <a:latin typeface="Times New Roman" pitchFamily="18" charset="0"/>
              </a:rPr>
              <a:t>的一条边。</a:t>
            </a:r>
          </a:p>
          <a:p>
            <a:pPr>
              <a:spcBef>
                <a:spcPct val="20000"/>
              </a:spcBef>
              <a:buClr>
                <a:schemeClr val="bg2"/>
              </a:buClr>
              <a:buFont typeface="Monotype Sorts" pitchFamily="2" charset="2"/>
              <a:buNone/>
            </a:pPr>
            <a:r>
              <a:rPr lang="zh-CN" altLang="en-US" sz="2400">
                <a:latin typeface="Times New Roman" pitchFamily="18" charset="0"/>
              </a:rPr>
              <a:t>　　对于有向图，其路径也是有向的，路径由弧组成。例如图</a:t>
            </a:r>
            <a:r>
              <a:rPr lang="en-US" altLang="zh-CN" sz="2400">
                <a:latin typeface="Times New Roman" pitchFamily="18" charset="0"/>
              </a:rPr>
              <a:t>6-4</a:t>
            </a:r>
            <a:r>
              <a:rPr lang="zh-CN" altLang="en-US" sz="2400">
                <a:latin typeface="Times New Roman" pitchFamily="18" charset="0"/>
              </a:rPr>
              <a:t>中的</a:t>
            </a:r>
            <a:r>
              <a:rPr lang="en-US" altLang="zh-CN" sz="2400">
                <a:latin typeface="Times New Roman" pitchFamily="18" charset="0"/>
              </a:rPr>
              <a:t>G2 </a:t>
            </a:r>
            <a:r>
              <a:rPr lang="zh-CN" altLang="en-US" sz="2400">
                <a:latin typeface="Times New Roman" pitchFamily="18" charset="0"/>
              </a:rPr>
              <a:t>图，（</a:t>
            </a: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V3</a:t>
            </a:r>
            <a:r>
              <a:rPr lang="zh-CN" altLang="en-US" sz="2400">
                <a:latin typeface="Times New Roman" pitchFamily="18" charset="0"/>
              </a:rPr>
              <a:t>）是有向图</a:t>
            </a:r>
            <a:r>
              <a:rPr lang="en-US" altLang="zh-CN" sz="2400">
                <a:latin typeface="Times New Roman" pitchFamily="18" charset="0"/>
              </a:rPr>
              <a:t>G2 </a:t>
            </a:r>
            <a:r>
              <a:rPr lang="zh-CN" altLang="en-US" sz="2400">
                <a:latin typeface="Times New Roman" pitchFamily="18" charset="0"/>
              </a:rPr>
              <a:t>的一条路径，其路径长度为</a:t>
            </a:r>
            <a:r>
              <a:rPr lang="en-US" altLang="zh-CN" sz="2400">
                <a:latin typeface="Times New Roman" pitchFamily="18" charset="0"/>
              </a:rPr>
              <a:t>2</a:t>
            </a:r>
            <a:r>
              <a:rPr lang="zh-CN" altLang="en-US" sz="2400">
                <a:latin typeface="Times New Roman" pitchFamily="18" charset="0"/>
              </a:rPr>
              <a:t>。而（</a:t>
            </a:r>
            <a:r>
              <a:rPr lang="en-US" altLang="zh-CN" sz="2400">
                <a:latin typeface="Times New Roman" pitchFamily="18" charset="0"/>
              </a:rPr>
              <a:t>V3</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V1</a:t>
            </a:r>
            <a:r>
              <a:rPr lang="zh-CN" altLang="en-US" sz="2400">
                <a:latin typeface="Times New Roman" pitchFamily="18" charset="0"/>
              </a:rPr>
              <a:t>）不是图</a:t>
            </a:r>
            <a:r>
              <a:rPr lang="en-US" altLang="zh-CN" sz="2400">
                <a:latin typeface="Times New Roman" pitchFamily="18" charset="0"/>
              </a:rPr>
              <a:t>G2 </a:t>
            </a:r>
            <a:r>
              <a:rPr lang="zh-CN" altLang="en-US" sz="2400">
                <a:latin typeface="Times New Roman" pitchFamily="18" charset="0"/>
              </a:rPr>
              <a:t>的一条路径，因为</a:t>
            </a:r>
            <a:r>
              <a:rPr lang="en-US" altLang="zh-CN" sz="2400">
                <a:latin typeface="Times New Roman" pitchFamily="18" charset="0"/>
              </a:rPr>
              <a:t>&lt;V3</a:t>
            </a:r>
            <a:r>
              <a:rPr lang="zh-CN" altLang="en-US" sz="2400">
                <a:latin typeface="Times New Roman" pitchFamily="18" charset="0"/>
              </a:rPr>
              <a:t>，</a:t>
            </a:r>
            <a:r>
              <a:rPr lang="en-US" altLang="zh-CN" sz="2400">
                <a:latin typeface="Times New Roman" pitchFamily="18" charset="0"/>
              </a:rPr>
              <a:t>V2 &gt;</a:t>
            </a:r>
            <a:r>
              <a:rPr lang="zh-CN" altLang="en-US" sz="2400">
                <a:latin typeface="Times New Roman" pitchFamily="18" charset="0"/>
              </a:rPr>
              <a:t>不是图</a:t>
            </a:r>
            <a:r>
              <a:rPr lang="en-US" altLang="zh-CN" sz="2400">
                <a:latin typeface="Times New Roman" pitchFamily="18" charset="0"/>
              </a:rPr>
              <a:t>G2 </a:t>
            </a:r>
            <a:r>
              <a:rPr lang="zh-CN" altLang="en-US" sz="2400">
                <a:latin typeface="Times New Roman" pitchFamily="18" charset="0"/>
              </a:rPr>
              <a:t>的一条弧。 </a:t>
            </a:r>
          </a:p>
        </p:txBody>
      </p:sp>
      <p:pic>
        <p:nvPicPr>
          <p:cNvPr id="1331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6238" y="4581525"/>
            <a:ext cx="2808287" cy="1385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318" name="Rectangle 6"/>
          <p:cNvSpPr>
            <a:spLocks noChangeArrowheads="1"/>
          </p:cNvSpPr>
          <p:nvPr/>
        </p:nvSpPr>
        <p:spPr bwMode="auto">
          <a:xfrm>
            <a:off x="3201988" y="5949950"/>
            <a:ext cx="223361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6-4 </a:t>
            </a:r>
            <a:r>
              <a:rPr lang="zh-CN" altLang="en-US" sz="2000"/>
              <a:t>图的路径</a:t>
            </a:r>
          </a:p>
        </p:txBody>
      </p:sp>
    </p:spTree>
  </p:cSld>
  <p:clrMapOvr>
    <a:masterClrMapping/>
  </p:clrMapOvr>
  <p:transition>
    <p:cover dir="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Rot="1" noChangeArrowheads="1"/>
          </p:cNvSpPr>
          <p:nvPr/>
        </p:nvSpPr>
        <p:spPr bwMode="auto">
          <a:xfrm>
            <a:off x="250825" y="404813"/>
            <a:ext cx="8569325" cy="4392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b="1">
                <a:latin typeface="Times New Roman" pitchFamily="18" charset="0"/>
              </a:rPr>
              <a:t>　　简单路径，</a:t>
            </a:r>
            <a:r>
              <a:rPr lang="zh-CN" altLang="en-US" sz="2400">
                <a:latin typeface="Times New Roman" pitchFamily="18" charset="0"/>
              </a:rPr>
              <a:t>如果一条路径上所有顶点（起始点和终止点除外）彼此都是不同的，则称该路径是简单路径。对于有向图，其简单路径也是有向的，简单路径由弧组成。</a:t>
            </a:r>
          </a:p>
          <a:p>
            <a:pPr>
              <a:spcBef>
                <a:spcPct val="20000"/>
              </a:spcBef>
              <a:buClr>
                <a:schemeClr val="bg2"/>
              </a:buClr>
              <a:buFont typeface="Monotype Sorts" pitchFamily="2" charset="2"/>
              <a:buNone/>
            </a:pPr>
            <a:r>
              <a:rPr lang="zh-CN" altLang="en-US" sz="2400">
                <a:latin typeface="Times New Roman" pitchFamily="18" charset="0"/>
              </a:rPr>
              <a:t>　　例如图</a:t>
            </a:r>
            <a:r>
              <a:rPr lang="en-US" altLang="zh-CN" sz="2400">
                <a:latin typeface="Times New Roman" pitchFamily="18" charset="0"/>
              </a:rPr>
              <a:t>6-4</a:t>
            </a:r>
            <a:r>
              <a:rPr lang="zh-CN" altLang="en-US" sz="2400">
                <a:latin typeface="Times New Roman" pitchFamily="18" charset="0"/>
              </a:rPr>
              <a:t>中的</a:t>
            </a:r>
            <a:r>
              <a:rPr lang="en-US" altLang="zh-CN" sz="2400">
                <a:latin typeface="Times New Roman" pitchFamily="18" charset="0"/>
              </a:rPr>
              <a:t>G1 </a:t>
            </a:r>
            <a:r>
              <a:rPr lang="zh-CN" altLang="en-US" sz="2400">
                <a:latin typeface="Times New Roman" pitchFamily="18" charset="0"/>
              </a:rPr>
              <a:t>图，（</a:t>
            </a: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V3</a:t>
            </a:r>
            <a:r>
              <a:rPr lang="zh-CN" altLang="en-US" sz="2400">
                <a:latin typeface="Times New Roman" pitchFamily="18" charset="0"/>
              </a:rPr>
              <a:t>）和（</a:t>
            </a:r>
            <a:r>
              <a:rPr lang="en-US" altLang="zh-CN" sz="2400">
                <a:latin typeface="Times New Roman" pitchFamily="18" charset="0"/>
              </a:rPr>
              <a:t>V5</a:t>
            </a:r>
            <a:r>
              <a:rPr lang="zh-CN" altLang="en-US" sz="2400">
                <a:latin typeface="Times New Roman" pitchFamily="18" charset="0"/>
              </a:rPr>
              <a:t>，</a:t>
            </a:r>
            <a:r>
              <a:rPr lang="en-US" altLang="zh-CN" sz="2400">
                <a:latin typeface="Times New Roman" pitchFamily="18" charset="0"/>
              </a:rPr>
              <a:t>V4</a:t>
            </a:r>
            <a:r>
              <a:rPr lang="zh-CN" altLang="en-US" sz="2400">
                <a:latin typeface="Times New Roman" pitchFamily="18" charset="0"/>
              </a:rPr>
              <a:t>，</a:t>
            </a: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V3</a:t>
            </a:r>
            <a:r>
              <a:rPr lang="zh-CN" altLang="en-US" sz="2400">
                <a:latin typeface="Times New Roman" pitchFamily="18" charset="0"/>
              </a:rPr>
              <a:t>）都是简单路径，而（</a:t>
            </a: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V3</a:t>
            </a:r>
            <a:r>
              <a:rPr lang="zh-CN" altLang="en-US" sz="2400">
                <a:latin typeface="Times New Roman" pitchFamily="18" charset="0"/>
              </a:rPr>
              <a:t>， </a:t>
            </a:r>
            <a:r>
              <a:rPr lang="en-US" altLang="zh-CN" sz="2400">
                <a:latin typeface="Times New Roman" pitchFamily="18" charset="0"/>
              </a:rPr>
              <a:t>V2</a:t>
            </a:r>
            <a:r>
              <a:rPr lang="zh-CN" altLang="en-US" sz="2400">
                <a:latin typeface="Times New Roman" pitchFamily="18" charset="0"/>
              </a:rPr>
              <a:t>）则不是一条简单路径。对于图</a:t>
            </a:r>
            <a:r>
              <a:rPr lang="en-US" altLang="zh-CN" sz="2400">
                <a:latin typeface="Times New Roman" pitchFamily="18" charset="0"/>
              </a:rPr>
              <a:t>6-4</a:t>
            </a:r>
            <a:r>
              <a:rPr lang="zh-CN" altLang="en-US" sz="2400">
                <a:latin typeface="Times New Roman" pitchFamily="18" charset="0"/>
              </a:rPr>
              <a:t>中的</a:t>
            </a:r>
            <a:r>
              <a:rPr lang="en-US" altLang="zh-CN" sz="2400">
                <a:latin typeface="Times New Roman" pitchFamily="18" charset="0"/>
              </a:rPr>
              <a:t>G2 </a:t>
            </a:r>
            <a:r>
              <a:rPr lang="zh-CN" altLang="en-US" sz="2400">
                <a:latin typeface="Times New Roman" pitchFamily="18" charset="0"/>
              </a:rPr>
              <a:t>图，（</a:t>
            </a: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V3</a:t>
            </a:r>
            <a:r>
              <a:rPr lang="zh-CN" altLang="en-US" sz="2400">
                <a:latin typeface="Times New Roman" pitchFamily="18" charset="0"/>
              </a:rPr>
              <a:t>）和（</a:t>
            </a: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V3</a:t>
            </a:r>
            <a:r>
              <a:rPr lang="zh-CN" altLang="en-US" sz="2400">
                <a:latin typeface="Times New Roman" pitchFamily="18" charset="0"/>
              </a:rPr>
              <a:t>，</a:t>
            </a:r>
            <a:r>
              <a:rPr lang="en-US" altLang="zh-CN" sz="2400">
                <a:latin typeface="Times New Roman" pitchFamily="18" charset="0"/>
              </a:rPr>
              <a:t>V4 </a:t>
            </a:r>
            <a:r>
              <a:rPr lang="zh-CN" altLang="en-US" sz="2400">
                <a:latin typeface="Times New Roman" pitchFamily="18" charset="0"/>
              </a:rPr>
              <a:t>，</a:t>
            </a:r>
            <a:r>
              <a:rPr lang="en-US" altLang="zh-CN" sz="2400">
                <a:latin typeface="Times New Roman" pitchFamily="18" charset="0"/>
              </a:rPr>
              <a:t>V1</a:t>
            </a:r>
            <a:r>
              <a:rPr lang="zh-CN" altLang="en-US" sz="2400">
                <a:latin typeface="Times New Roman" pitchFamily="18" charset="0"/>
              </a:rPr>
              <a:t>）也都是简单路径。 </a:t>
            </a:r>
            <a:endParaRPr lang="zh-CN" altLang="en-US" sz="2400" b="1">
              <a:latin typeface="Times New Roman" pitchFamily="18" charset="0"/>
            </a:endParaRPr>
          </a:p>
          <a:p>
            <a:pPr>
              <a:spcBef>
                <a:spcPct val="20000"/>
              </a:spcBef>
              <a:buClr>
                <a:schemeClr val="bg2"/>
              </a:buClr>
              <a:buFont typeface="Monotype Sorts" pitchFamily="2" charset="2"/>
              <a:buNone/>
            </a:pPr>
            <a:r>
              <a:rPr lang="zh-CN" altLang="en-US" sz="2400" b="1">
                <a:latin typeface="Times New Roman" pitchFamily="18" charset="0"/>
              </a:rPr>
              <a:t>回路（</a:t>
            </a:r>
            <a:r>
              <a:rPr lang="en-US" altLang="zh-CN" sz="2400" b="1">
                <a:latin typeface="Times New Roman" pitchFamily="18" charset="0"/>
              </a:rPr>
              <a:t>Cycle</a:t>
            </a:r>
            <a:r>
              <a:rPr lang="zh-CN" altLang="en-US" sz="2400" b="1">
                <a:latin typeface="Times New Roman" pitchFamily="18" charset="0"/>
              </a:rPr>
              <a:t>），</a:t>
            </a:r>
            <a:r>
              <a:rPr lang="zh-CN" altLang="en-US" sz="2400">
                <a:latin typeface="Times New Roman" pitchFamily="18" charset="0"/>
              </a:rPr>
              <a:t>在一条路径中，如果其起始点和终止点是同一顶点，则称其为回路。对于图</a:t>
            </a:r>
            <a:r>
              <a:rPr lang="en-US" altLang="zh-CN" sz="2400">
                <a:latin typeface="Times New Roman" pitchFamily="18" charset="0"/>
              </a:rPr>
              <a:t>6-4</a:t>
            </a:r>
            <a:r>
              <a:rPr lang="zh-CN" altLang="en-US" sz="2400">
                <a:latin typeface="Times New Roman" pitchFamily="18" charset="0"/>
              </a:rPr>
              <a:t>中的</a:t>
            </a:r>
            <a:r>
              <a:rPr lang="en-US" altLang="zh-CN" sz="2400">
                <a:latin typeface="Times New Roman" pitchFamily="18" charset="0"/>
              </a:rPr>
              <a:t>G1 </a:t>
            </a:r>
            <a:r>
              <a:rPr lang="zh-CN" altLang="en-US" sz="2400">
                <a:latin typeface="Times New Roman" pitchFamily="18" charset="0"/>
              </a:rPr>
              <a:t>图（</a:t>
            </a: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V3</a:t>
            </a:r>
            <a:r>
              <a:rPr lang="zh-CN" altLang="en-US" sz="2400">
                <a:latin typeface="Times New Roman" pitchFamily="18" charset="0"/>
              </a:rPr>
              <a:t>，</a:t>
            </a:r>
            <a:r>
              <a:rPr lang="en-US" altLang="zh-CN" sz="2400">
                <a:latin typeface="Times New Roman" pitchFamily="18" charset="0"/>
              </a:rPr>
              <a:t>V5</a:t>
            </a:r>
            <a:r>
              <a:rPr lang="zh-CN" altLang="en-US" sz="2400">
                <a:latin typeface="Times New Roman" pitchFamily="18" charset="0"/>
              </a:rPr>
              <a:t>，</a:t>
            </a:r>
            <a:r>
              <a:rPr lang="en-US" altLang="zh-CN" sz="2400">
                <a:latin typeface="Times New Roman" pitchFamily="18" charset="0"/>
              </a:rPr>
              <a:t>V4</a:t>
            </a:r>
            <a:r>
              <a:rPr lang="zh-CN" altLang="en-US" sz="2400">
                <a:latin typeface="Times New Roman" pitchFamily="18" charset="0"/>
              </a:rPr>
              <a:t>）就是回路。对于</a:t>
            </a:r>
            <a:r>
              <a:rPr lang="en-US" altLang="zh-CN" sz="2400">
                <a:latin typeface="Times New Roman" pitchFamily="18" charset="0"/>
              </a:rPr>
              <a:t>G2 </a:t>
            </a:r>
            <a:r>
              <a:rPr lang="zh-CN" altLang="en-US" sz="2400">
                <a:latin typeface="Times New Roman" pitchFamily="18" charset="0"/>
              </a:rPr>
              <a:t>图（</a:t>
            </a: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V3</a:t>
            </a:r>
            <a:r>
              <a:rPr lang="zh-CN" altLang="en-US" sz="2400">
                <a:latin typeface="Times New Roman" pitchFamily="18" charset="0"/>
              </a:rPr>
              <a:t>，</a:t>
            </a:r>
            <a:r>
              <a:rPr lang="en-US" altLang="zh-CN" sz="2400">
                <a:latin typeface="Times New Roman" pitchFamily="18" charset="0"/>
              </a:rPr>
              <a:t>V4</a:t>
            </a:r>
            <a:r>
              <a:rPr lang="zh-CN" altLang="en-US" sz="2400">
                <a:latin typeface="Times New Roman" pitchFamily="18" charset="0"/>
              </a:rPr>
              <a:t>，</a:t>
            </a:r>
            <a:r>
              <a:rPr lang="en-US" altLang="zh-CN" sz="2400">
                <a:latin typeface="Times New Roman" pitchFamily="18" charset="0"/>
              </a:rPr>
              <a:t>V1</a:t>
            </a:r>
            <a:r>
              <a:rPr lang="zh-CN" altLang="en-US" sz="2400">
                <a:latin typeface="Times New Roman" pitchFamily="18" charset="0"/>
              </a:rPr>
              <a:t>）是回路。</a:t>
            </a:r>
            <a:endParaRPr lang="zh-CN" altLang="en-US" sz="2400" b="1">
              <a:latin typeface="Times New Roman" pitchFamily="18" charset="0"/>
            </a:endParaRPr>
          </a:p>
          <a:p>
            <a:pPr>
              <a:spcBef>
                <a:spcPct val="20000"/>
              </a:spcBef>
              <a:buClr>
                <a:schemeClr val="bg2"/>
              </a:buClr>
              <a:buFont typeface="Monotype Sorts" pitchFamily="2" charset="2"/>
              <a:buNone/>
            </a:pPr>
            <a:r>
              <a:rPr lang="zh-CN" altLang="en-US" sz="2400" b="1">
                <a:latin typeface="Times New Roman" pitchFamily="18" charset="0"/>
              </a:rPr>
              <a:t>　　连通图（</a:t>
            </a:r>
            <a:r>
              <a:rPr lang="en-US" altLang="zh-CN" sz="2400" b="1">
                <a:latin typeface="Times New Roman" pitchFamily="18" charset="0"/>
              </a:rPr>
              <a:t>Connected Graph</a:t>
            </a:r>
            <a:r>
              <a:rPr lang="zh-CN" altLang="en-US" sz="2400" b="1">
                <a:latin typeface="Times New Roman" pitchFamily="18" charset="0"/>
              </a:rPr>
              <a:t>）和强连通图，</a:t>
            </a:r>
            <a:r>
              <a:rPr lang="zh-CN" altLang="en-US" sz="2400">
                <a:latin typeface="Times New Roman" pitchFamily="18" charset="0"/>
              </a:rPr>
              <a:t>在无向图</a:t>
            </a:r>
            <a:r>
              <a:rPr lang="en-US" altLang="zh-CN" sz="2400">
                <a:latin typeface="Times New Roman" pitchFamily="18" charset="0"/>
              </a:rPr>
              <a:t>G</a:t>
            </a:r>
            <a:r>
              <a:rPr lang="zh-CN" altLang="en-US" sz="2400">
                <a:latin typeface="Times New Roman" pitchFamily="18" charset="0"/>
              </a:rPr>
              <a:t>中，若从</a:t>
            </a:r>
            <a:r>
              <a:rPr lang="en-US" altLang="zh-CN" sz="2400">
                <a:latin typeface="Times New Roman" pitchFamily="18" charset="0"/>
              </a:rPr>
              <a:t>Vi </a:t>
            </a:r>
            <a:r>
              <a:rPr lang="zh-CN" altLang="en-US" sz="2400">
                <a:latin typeface="Times New Roman" pitchFamily="18" charset="0"/>
              </a:rPr>
              <a:t>到</a:t>
            </a:r>
            <a:r>
              <a:rPr lang="en-US" altLang="zh-CN" sz="2400">
                <a:latin typeface="Times New Roman" pitchFamily="18" charset="0"/>
              </a:rPr>
              <a:t>Vj</a:t>
            </a:r>
            <a:r>
              <a:rPr lang="zh-CN" altLang="en-US" sz="2400">
                <a:latin typeface="Times New Roman" pitchFamily="18" charset="0"/>
              </a:rPr>
              <a:t>有路径，则称</a:t>
            </a:r>
            <a:r>
              <a:rPr lang="en-US" altLang="zh-CN" sz="2400">
                <a:latin typeface="Times New Roman" pitchFamily="18" charset="0"/>
              </a:rPr>
              <a:t>Vi </a:t>
            </a:r>
            <a:r>
              <a:rPr lang="zh-CN" altLang="en-US" sz="2400">
                <a:latin typeface="Times New Roman" pitchFamily="18" charset="0"/>
              </a:rPr>
              <a:t>和</a:t>
            </a:r>
            <a:r>
              <a:rPr lang="en-US" altLang="zh-CN" sz="2400">
                <a:latin typeface="Times New Roman" pitchFamily="18" charset="0"/>
              </a:rPr>
              <a:t>Vj </a:t>
            </a:r>
            <a:r>
              <a:rPr lang="zh-CN" altLang="en-US" sz="2400">
                <a:latin typeface="Times New Roman" pitchFamily="18" charset="0"/>
              </a:rPr>
              <a:t>是连通的。若</a:t>
            </a:r>
            <a:r>
              <a:rPr lang="en-US" altLang="zh-CN" sz="2400">
                <a:latin typeface="Times New Roman" pitchFamily="18" charset="0"/>
              </a:rPr>
              <a:t>G</a:t>
            </a:r>
            <a:r>
              <a:rPr lang="zh-CN" altLang="en-US" sz="2400">
                <a:latin typeface="Times New Roman" pitchFamily="18" charset="0"/>
              </a:rPr>
              <a:t>中任意两顶点都是连通的，则称</a:t>
            </a:r>
            <a:r>
              <a:rPr lang="en-US" altLang="zh-CN" sz="2400">
                <a:latin typeface="Times New Roman" pitchFamily="18" charset="0"/>
              </a:rPr>
              <a:t>G</a:t>
            </a:r>
            <a:r>
              <a:rPr lang="zh-CN" altLang="en-US" sz="2400">
                <a:latin typeface="Times New Roman" pitchFamily="18" charset="0"/>
              </a:rPr>
              <a:t>是连通图。对于有向图而言，若有向图</a:t>
            </a:r>
            <a:r>
              <a:rPr lang="en-US" altLang="zh-CN" sz="2400">
                <a:latin typeface="Times New Roman" pitchFamily="18" charset="0"/>
              </a:rPr>
              <a:t>G</a:t>
            </a:r>
            <a:r>
              <a:rPr lang="zh-CN" altLang="en-US" sz="2400">
                <a:latin typeface="Times New Roman" pitchFamily="18" charset="0"/>
              </a:rPr>
              <a:t>中每一对不同顶点</a:t>
            </a:r>
            <a:r>
              <a:rPr lang="en-US" altLang="zh-CN" sz="2400">
                <a:latin typeface="Times New Roman" pitchFamily="18" charset="0"/>
              </a:rPr>
              <a:t>V i </a:t>
            </a:r>
            <a:r>
              <a:rPr lang="zh-CN" altLang="en-US" sz="2400">
                <a:latin typeface="Times New Roman" pitchFamily="18" charset="0"/>
              </a:rPr>
              <a:t>和</a:t>
            </a:r>
            <a:r>
              <a:rPr lang="en-US" altLang="zh-CN" sz="2400">
                <a:latin typeface="Times New Roman" pitchFamily="18" charset="0"/>
              </a:rPr>
              <a:t>V j </a:t>
            </a:r>
            <a:r>
              <a:rPr lang="zh-CN" altLang="en-US" sz="2400">
                <a:latin typeface="Times New Roman" pitchFamily="18" charset="0"/>
              </a:rPr>
              <a:t>之间有从</a:t>
            </a:r>
            <a:r>
              <a:rPr lang="en-US" altLang="zh-CN" sz="2400">
                <a:latin typeface="Times New Roman" pitchFamily="18" charset="0"/>
              </a:rPr>
              <a:t>V i </a:t>
            </a:r>
            <a:r>
              <a:rPr lang="zh-CN" altLang="en-US" sz="2400">
                <a:latin typeface="Times New Roman" pitchFamily="18" charset="0"/>
              </a:rPr>
              <a:t>到</a:t>
            </a:r>
            <a:r>
              <a:rPr lang="en-US" altLang="zh-CN" sz="2400">
                <a:latin typeface="Times New Roman" pitchFamily="18" charset="0"/>
              </a:rPr>
              <a:t>V j </a:t>
            </a:r>
            <a:r>
              <a:rPr lang="zh-CN" altLang="en-US" sz="2400">
                <a:latin typeface="Times New Roman" pitchFamily="18" charset="0"/>
              </a:rPr>
              <a:t>和从</a:t>
            </a:r>
            <a:r>
              <a:rPr lang="en-US" altLang="zh-CN" sz="2400">
                <a:latin typeface="Times New Roman" pitchFamily="18" charset="0"/>
              </a:rPr>
              <a:t>V j </a:t>
            </a:r>
            <a:r>
              <a:rPr lang="zh-CN" altLang="en-US" sz="2400">
                <a:latin typeface="Times New Roman" pitchFamily="18" charset="0"/>
              </a:rPr>
              <a:t>到</a:t>
            </a:r>
            <a:r>
              <a:rPr lang="en-US" altLang="zh-CN" sz="2400">
                <a:latin typeface="Times New Roman" pitchFamily="18" charset="0"/>
              </a:rPr>
              <a:t>Vi </a:t>
            </a:r>
            <a:r>
              <a:rPr lang="zh-CN" altLang="en-US" sz="2400">
                <a:latin typeface="Times New Roman" pitchFamily="18" charset="0"/>
              </a:rPr>
              <a:t>的路径，则称</a:t>
            </a:r>
            <a:r>
              <a:rPr lang="en-US" altLang="zh-CN" sz="2400">
                <a:latin typeface="Times New Roman" pitchFamily="18" charset="0"/>
              </a:rPr>
              <a:t>G</a:t>
            </a:r>
            <a:r>
              <a:rPr lang="zh-CN" altLang="en-US" sz="2400">
                <a:latin typeface="Times New Roman" pitchFamily="18" charset="0"/>
              </a:rPr>
              <a:t>为强连通图。 </a:t>
            </a:r>
          </a:p>
        </p:txBody>
      </p:sp>
    </p:spTree>
  </p:cSld>
  <p:clrMapOvr>
    <a:masterClrMapping/>
  </p:clrMapOvr>
  <p:transition>
    <p:cover dir="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Rot="1" noChangeArrowheads="1"/>
          </p:cNvSpPr>
          <p:nvPr/>
        </p:nvSpPr>
        <p:spPr bwMode="auto">
          <a:xfrm>
            <a:off x="250825" y="404813"/>
            <a:ext cx="8569325" cy="4392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　　在图</a:t>
            </a:r>
            <a:r>
              <a:rPr lang="en-US" altLang="zh-CN" sz="2400">
                <a:latin typeface="Times New Roman" pitchFamily="18" charset="0"/>
              </a:rPr>
              <a:t>6-4</a:t>
            </a:r>
            <a:r>
              <a:rPr lang="zh-CN" altLang="en-US" sz="2400">
                <a:latin typeface="Times New Roman" pitchFamily="18" charset="0"/>
              </a:rPr>
              <a:t>中的</a:t>
            </a:r>
            <a:r>
              <a:rPr lang="en-US" altLang="zh-CN" sz="2400">
                <a:latin typeface="Times New Roman" pitchFamily="18" charset="0"/>
              </a:rPr>
              <a:t>G1 </a:t>
            </a:r>
            <a:r>
              <a:rPr lang="zh-CN" altLang="en-US" sz="2400">
                <a:latin typeface="Times New Roman" pitchFamily="18" charset="0"/>
              </a:rPr>
              <a:t>图是连通图，</a:t>
            </a:r>
            <a:r>
              <a:rPr lang="en-US" altLang="zh-CN" sz="2400">
                <a:latin typeface="Times New Roman" pitchFamily="18" charset="0"/>
              </a:rPr>
              <a:t>G2 </a:t>
            </a:r>
            <a:r>
              <a:rPr lang="zh-CN" altLang="en-US" sz="2400">
                <a:latin typeface="Times New Roman" pitchFamily="18" charset="0"/>
              </a:rPr>
              <a:t>图是强连通图。而图</a:t>
            </a:r>
            <a:r>
              <a:rPr lang="en-US" altLang="zh-CN" sz="2400">
                <a:latin typeface="Times New Roman" pitchFamily="18" charset="0"/>
              </a:rPr>
              <a:t>6-5</a:t>
            </a:r>
            <a:r>
              <a:rPr lang="zh-CN" altLang="en-US" sz="2400">
                <a:latin typeface="Times New Roman" pitchFamily="18" charset="0"/>
              </a:rPr>
              <a:t>则不是连通图，图</a:t>
            </a:r>
            <a:r>
              <a:rPr lang="en-US" altLang="zh-CN" sz="2400">
                <a:latin typeface="Times New Roman" pitchFamily="18" charset="0"/>
              </a:rPr>
              <a:t>6-6</a:t>
            </a:r>
            <a:r>
              <a:rPr lang="zh-CN" altLang="en-US" sz="2400">
                <a:latin typeface="Times New Roman" pitchFamily="18" charset="0"/>
              </a:rPr>
              <a:t>也不是强连通图。 </a:t>
            </a:r>
          </a:p>
        </p:txBody>
      </p:sp>
      <p:pic>
        <p:nvPicPr>
          <p:cNvPr id="1536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1628775"/>
            <a:ext cx="8137525"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364" name="Rectangle 4"/>
          <p:cNvSpPr>
            <a:spLocks noChangeArrowheads="1"/>
          </p:cNvSpPr>
          <p:nvPr/>
        </p:nvSpPr>
        <p:spPr bwMode="auto">
          <a:xfrm>
            <a:off x="2124075" y="3752850"/>
            <a:ext cx="48291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6-5 </a:t>
            </a:r>
            <a:r>
              <a:rPr lang="zh-CN" altLang="en-US" sz="2000"/>
              <a:t>非连通图             图</a:t>
            </a:r>
            <a:r>
              <a:rPr lang="en-US" altLang="zh-CN" sz="2000"/>
              <a:t>6-6 </a:t>
            </a:r>
            <a:r>
              <a:rPr lang="zh-CN" altLang="en-US" sz="2000"/>
              <a:t>非强连通图 </a:t>
            </a:r>
          </a:p>
        </p:txBody>
      </p:sp>
    </p:spTree>
  </p:cSld>
  <p:clrMapOvr>
    <a:masterClrMapping/>
  </p:clrMapOvr>
  <p:transition>
    <p:cover dir="d"/>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Rot="1" noChangeArrowheads="1"/>
          </p:cNvSpPr>
          <p:nvPr/>
        </p:nvSpPr>
        <p:spPr bwMode="auto">
          <a:xfrm>
            <a:off x="250825" y="981075"/>
            <a:ext cx="8569325" cy="4392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b="1">
                <a:latin typeface="Times New Roman" pitchFamily="18" charset="0"/>
              </a:rPr>
              <a:t>　　连通分量和强连通分量，</a:t>
            </a:r>
            <a:r>
              <a:rPr lang="zh-CN" altLang="en-US" sz="2400">
                <a:latin typeface="Times New Roman" pitchFamily="18" charset="0"/>
              </a:rPr>
              <a:t>连通分量指的是无向图</a:t>
            </a:r>
            <a:r>
              <a:rPr lang="en-US" altLang="zh-CN" sz="2400">
                <a:latin typeface="Times New Roman" pitchFamily="18" charset="0"/>
              </a:rPr>
              <a:t>G</a:t>
            </a:r>
            <a:r>
              <a:rPr lang="zh-CN" altLang="en-US" sz="2400">
                <a:latin typeface="Times New Roman" pitchFamily="18" charset="0"/>
              </a:rPr>
              <a:t>中的极大连通子图。在图</a:t>
            </a:r>
            <a:r>
              <a:rPr lang="en-US" altLang="zh-CN" sz="2400">
                <a:latin typeface="Times New Roman" pitchFamily="18" charset="0"/>
              </a:rPr>
              <a:t>6-5</a:t>
            </a:r>
            <a:r>
              <a:rPr lang="zh-CN" altLang="en-US" sz="2400">
                <a:latin typeface="Times New Roman" pitchFamily="18" charset="0"/>
              </a:rPr>
              <a:t>中有两个连通分量。</a:t>
            </a:r>
          </a:p>
          <a:p>
            <a:pPr>
              <a:spcBef>
                <a:spcPct val="20000"/>
              </a:spcBef>
              <a:buClr>
                <a:schemeClr val="bg2"/>
              </a:buClr>
              <a:buFont typeface="Monotype Sorts" pitchFamily="2" charset="2"/>
              <a:buNone/>
            </a:pPr>
            <a:r>
              <a:rPr lang="zh-CN" altLang="en-US" sz="2400">
                <a:latin typeface="Times New Roman" pitchFamily="18" charset="0"/>
              </a:rPr>
              <a:t>　　强连通分量指的是有向图</a:t>
            </a:r>
            <a:r>
              <a:rPr lang="en-US" altLang="zh-CN" sz="2400">
                <a:latin typeface="Times New Roman" pitchFamily="18" charset="0"/>
              </a:rPr>
              <a:t>G</a:t>
            </a:r>
            <a:r>
              <a:rPr lang="zh-CN" altLang="en-US" sz="2400">
                <a:latin typeface="Times New Roman" pitchFamily="18" charset="0"/>
              </a:rPr>
              <a:t>中的极大强连通子图。在图</a:t>
            </a:r>
            <a:r>
              <a:rPr lang="en-US" altLang="zh-CN" sz="2400">
                <a:latin typeface="Times New Roman" pitchFamily="18" charset="0"/>
              </a:rPr>
              <a:t>6-6</a:t>
            </a:r>
            <a:r>
              <a:rPr lang="zh-CN" altLang="en-US" sz="2400">
                <a:latin typeface="Times New Roman" pitchFamily="18" charset="0"/>
              </a:rPr>
              <a:t>中则有三个强连通分量。</a:t>
            </a:r>
          </a:p>
          <a:p>
            <a:pPr>
              <a:spcBef>
                <a:spcPct val="20000"/>
              </a:spcBef>
              <a:buClr>
                <a:schemeClr val="bg2"/>
              </a:buClr>
              <a:buFont typeface="Monotype Sorts" pitchFamily="2" charset="2"/>
              <a:buNone/>
            </a:pPr>
            <a:r>
              <a:rPr lang="zh-CN" altLang="en-US" sz="2400">
                <a:latin typeface="Times New Roman" pitchFamily="18" charset="0"/>
              </a:rPr>
              <a:t>    　</a:t>
            </a:r>
            <a:r>
              <a:rPr lang="zh-CN" altLang="en-US" sz="2400" b="1">
                <a:latin typeface="Times New Roman" pitchFamily="18" charset="0"/>
              </a:rPr>
              <a:t>度（</a:t>
            </a:r>
            <a:r>
              <a:rPr lang="en-US" altLang="zh-CN" sz="2400" b="1">
                <a:latin typeface="Times New Roman" pitchFamily="18" charset="0"/>
              </a:rPr>
              <a:t>Degree</a:t>
            </a:r>
            <a:r>
              <a:rPr lang="zh-CN" altLang="en-US" sz="2400" b="1">
                <a:latin typeface="Times New Roman" pitchFamily="18" charset="0"/>
              </a:rPr>
              <a:t>）、入度（</a:t>
            </a:r>
            <a:r>
              <a:rPr lang="en-US" altLang="zh-CN" sz="2400" b="1">
                <a:latin typeface="Times New Roman" pitchFamily="18" charset="0"/>
              </a:rPr>
              <a:t>Indegree</a:t>
            </a:r>
            <a:r>
              <a:rPr lang="zh-CN" altLang="en-US" sz="2400" b="1">
                <a:latin typeface="Times New Roman" pitchFamily="18" charset="0"/>
              </a:rPr>
              <a:t>）和出度（</a:t>
            </a:r>
            <a:r>
              <a:rPr lang="en-US" altLang="zh-CN" sz="2400" b="1">
                <a:latin typeface="Times New Roman" pitchFamily="18" charset="0"/>
              </a:rPr>
              <a:t>Outdegree</a:t>
            </a:r>
            <a:r>
              <a:rPr lang="zh-CN" altLang="en-US" sz="2400" b="1">
                <a:latin typeface="Times New Roman" pitchFamily="18" charset="0"/>
              </a:rPr>
              <a:t>），</a:t>
            </a:r>
            <a:r>
              <a:rPr lang="zh-CN" altLang="en-US" sz="2400">
                <a:latin typeface="Times New Roman" pitchFamily="18" charset="0"/>
              </a:rPr>
              <a:t>在无向图中，所谓顶点的度，就是指和该顶点相关联的边数。例如图</a:t>
            </a:r>
            <a:r>
              <a:rPr lang="en-US" altLang="zh-CN" sz="2400">
                <a:latin typeface="Times New Roman" pitchFamily="18" charset="0"/>
              </a:rPr>
              <a:t>6-4</a:t>
            </a:r>
            <a:r>
              <a:rPr lang="zh-CN" altLang="en-US" sz="2400">
                <a:latin typeface="Times New Roman" pitchFamily="18" charset="0"/>
              </a:rPr>
              <a:t>中图</a:t>
            </a:r>
            <a:r>
              <a:rPr lang="en-US" altLang="zh-CN" sz="2400">
                <a:latin typeface="Times New Roman" pitchFamily="18" charset="0"/>
              </a:rPr>
              <a:t>G1</a:t>
            </a:r>
            <a:r>
              <a:rPr lang="zh-CN" altLang="en-US" sz="2400">
                <a:latin typeface="Times New Roman" pitchFamily="18" charset="0"/>
              </a:rPr>
              <a:t>顶点</a:t>
            </a:r>
            <a:r>
              <a:rPr lang="en-US" altLang="zh-CN" sz="2400">
                <a:latin typeface="Times New Roman" pitchFamily="18" charset="0"/>
              </a:rPr>
              <a:t>V1 </a:t>
            </a:r>
            <a:r>
              <a:rPr lang="zh-CN" altLang="en-US" sz="2400">
                <a:latin typeface="Times New Roman" pitchFamily="18" charset="0"/>
              </a:rPr>
              <a:t>的度为</a:t>
            </a:r>
            <a:r>
              <a:rPr lang="en-US" altLang="zh-CN" sz="2400">
                <a:latin typeface="Times New Roman" pitchFamily="18" charset="0"/>
              </a:rPr>
              <a:t>2</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在有向图中，以某顶点为弧头，即终止于该顶点的弧的数目称为该顶点的入度；以某顶点为弧尾，即起始于该顶点的弧的数目称为该顶点的出度；某顶点的入度和出度之和称为该顶点的度。例如图</a:t>
            </a:r>
            <a:r>
              <a:rPr lang="en-US" altLang="zh-CN" sz="2400">
                <a:latin typeface="Times New Roman" pitchFamily="18" charset="0"/>
              </a:rPr>
              <a:t>6-4</a:t>
            </a:r>
            <a:r>
              <a:rPr lang="zh-CN" altLang="en-US" sz="2400">
                <a:latin typeface="Times New Roman" pitchFamily="18" charset="0"/>
              </a:rPr>
              <a:t>中顶点</a:t>
            </a:r>
            <a:r>
              <a:rPr lang="en-US" altLang="zh-CN" sz="2400">
                <a:latin typeface="Times New Roman" pitchFamily="18" charset="0"/>
              </a:rPr>
              <a:t>V1 </a:t>
            </a:r>
            <a:r>
              <a:rPr lang="zh-CN" altLang="en-US" sz="2400">
                <a:latin typeface="Times New Roman" pitchFamily="18" charset="0"/>
              </a:rPr>
              <a:t>的入度为</a:t>
            </a:r>
            <a:r>
              <a:rPr lang="en-US" altLang="zh-CN" sz="2400">
                <a:latin typeface="Times New Roman" pitchFamily="18" charset="0"/>
              </a:rPr>
              <a:t>2</a:t>
            </a:r>
            <a:r>
              <a:rPr lang="zh-CN" altLang="en-US" sz="2400">
                <a:latin typeface="Times New Roman" pitchFamily="18" charset="0"/>
              </a:rPr>
              <a:t>，出度为</a:t>
            </a:r>
            <a:r>
              <a:rPr lang="en-US" altLang="zh-CN" sz="2400">
                <a:latin typeface="Times New Roman" pitchFamily="18" charset="0"/>
              </a:rPr>
              <a:t>2</a:t>
            </a:r>
            <a:r>
              <a:rPr lang="zh-CN" altLang="en-US" sz="2400">
                <a:latin typeface="Times New Roman" pitchFamily="18" charset="0"/>
              </a:rPr>
              <a:t>，度为</a:t>
            </a:r>
            <a:r>
              <a:rPr lang="en-US" altLang="zh-CN" sz="2400">
                <a:latin typeface="Times New Roman" pitchFamily="18" charset="0"/>
              </a:rPr>
              <a:t>4</a:t>
            </a:r>
            <a:r>
              <a:rPr lang="zh-CN" altLang="en-US" sz="2400">
                <a:latin typeface="Times New Roman" pitchFamily="18" charset="0"/>
              </a:rPr>
              <a:t>。 </a:t>
            </a:r>
          </a:p>
        </p:txBody>
      </p:sp>
    </p:spTree>
  </p:cSld>
  <p:clrMapOvr>
    <a:masterClrMapping/>
  </p:clrMapOvr>
  <p:transition>
    <p:cover dir="d"/>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Rot="1" noChangeArrowheads="1"/>
          </p:cNvSpPr>
          <p:nvPr/>
        </p:nvSpPr>
        <p:spPr bwMode="auto">
          <a:xfrm>
            <a:off x="250825" y="981075"/>
            <a:ext cx="8569325" cy="4392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b="1">
                <a:latin typeface="Times New Roman" pitchFamily="18" charset="0"/>
              </a:rPr>
              <a:t>　　权和网（</a:t>
            </a:r>
            <a:r>
              <a:rPr lang="en-US" altLang="zh-CN" sz="2400" b="1">
                <a:latin typeface="Times New Roman" pitchFamily="18" charset="0"/>
              </a:rPr>
              <a:t>Net</a:t>
            </a:r>
            <a:r>
              <a:rPr lang="zh-CN" altLang="en-US" sz="2400" b="1">
                <a:latin typeface="Times New Roman" pitchFamily="18" charset="0"/>
              </a:rPr>
              <a:t>），</a:t>
            </a:r>
            <a:r>
              <a:rPr lang="zh-CN" altLang="en-US" sz="2400">
                <a:latin typeface="Times New Roman" pitchFamily="18" charset="0"/>
              </a:rPr>
              <a:t>在一个图中，每条边都可以标上具有某种含义的数值，该数值称为该边的权。边上带权的图称为带权图，也称为网。如图</a:t>
            </a:r>
            <a:r>
              <a:rPr lang="en-US" altLang="zh-CN" sz="2400">
                <a:latin typeface="Times New Roman" pitchFamily="18" charset="0"/>
              </a:rPr>
              <a:t>6-7</a:t>
            </a:r>
            <a:r>
              <a:rPr lang="zh-CN" altLang="en-US" sz="2400">
                <a:latin typeface="Times New Roman" pitchFamily="18" charset="0"/>
              </a:rPr>
              <a:t>为有向带权图，图</a:t>
            </a:r>
            <a:r>
              <a:rPr lang="en-US" altLang="zh-CN" sz="2400">
                <a:latin typeface="Times New Roman" pitchFamily="18" charset="0"/>
              </a:rPr>
              <a:t>6-8</a:t>
            </a:r>
            <a:r>
              <a:rPr lang="zh-CN" altLang="en-US" sz="2400">
                <a:latin typeface="Times New Roman" pitchFamily="18" charset="0"/>
              </a:rPr>
              <a:t>为无向带权图。 </a:t>
            </a:r>
          </a:p>
        </p:txBody>
      </p:sp>
      <p:pic>
        <p:nvPicPr>
          <p:cNvPr id="1741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350" y="2565400"/>
            <a:ext cx="6048375" cy="210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412" name="Rectangle 4"/>
          <p:cNvSpPr>
            <a:spLocks noChangeArrowheads="1"/>
          </p:cNvSpPr>
          <p:nvPr/>
        </p:nvSpPr>
        <p:spPr bwMode="auto">
          <a:xfrm>
            <a:off x="1403350" y="4941888"/>
            <a:ext cx="60420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zh-CN" altLang="en-US" sz="2000"/>
              <a:t>图</a:t>
            </a:r>
            <a:r>
              <a:rPr lang="en-US" altLang="zh-CN" sz="2000"/>
              <a:t>6-7 </a:t>
            </a:r>
            <a:r>
              <a:rPr lang="zh-CN" altLang="en-US" sz="2000"/>
              <a:t>有向带权图                      图</a:t>
            </a:r>
            <a:r>
              <a:rPr lang="en-US" altLang="zh-CN" sz="2000"/>
              <a:t>6-8 </a:t>
            </a:r>
            <a:r>
              <a:rPr lang="zh-CN" altLang="en-US" sz="2000"/>
              <a:t>无向带权图</a:t>
            </a:r>
          </a:p>
        </p:txBody>
      </p:sp>
    </p:spTree>
  </p:cSld>
  <p:clrMapOvr>
    <a:masterClrMapping/>
  </p:clrMapOvr>
  <p:transition>
    <p:cover dir="d"/>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Rot="1" noChangeArrowheads="1"/>
          </p:cNvSpPr>
          <p:nvPr/>
        </p:nvSpPr>
        <p:spPr bwMode="auto">
          <a:xfrm>
            <a:off x="250825" y="1412875"/>
            <a:ext cx="8569325" cy="4392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图的结构很复杂，表示图的存储结构有多种形式。常用的图的存储结构有邻接矩阵、邻接表、多重链表等方法。本节介绍最为常用的邻接矩阵和邻接表。</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6.2.1 </a:t>
            </a:r>
            <a:r>
              <a:rPr lang="zh-CN" altLang="en-US" sz="2400">
                <a:latin typeface="Times New Roman" pitchFamily="18" charset="0"/>
              </a:rPr>
              <a:t>邻接矩阵</a:t>
            </a:r>
          </a:p>
          <a:p>
            <a:pPr>
              <a:spcBef>
                <a:spcPct val="20000"/>
              </a:spcBef>
              <a:buClr>
                <a:schemeClr val="bg2"/>
              </a:buClr>
              <a:buFont typeface="Monotype Sorts" pitchFamily="2" charset="2"/>
              <a:buNone/>
            </a:pPr>
            <a:r>
              <a:rPr lang="zh-CN" altLang="en-US" sz="2400">
                <a:latin typeface="Times New Roman" pitchFamily="18" charset="0"/>
              </a:rPr>
              <a:t>　　邻接矩阵是表示顶点之间相邻关系的矩阵，可以用一个二维数组来表示。设</a:t>
            </a:r>
            <a:r>
              <a:rPr lang="en-US" altLang="zh-CN" sz="2400">
                <a:latin typeface="Times New Roman" pitchFamily="18" charset="0"/>
              </a:rPr>
              <a:t>G=</a:t>
            </a:r>
            <a:r>
              <a:rPr lang="zh-CN" altLang="en-US" sz="2400">
                <a:latin typeface="Times New Roman" pitchFamily="18" charset="0"/>
              </a:rPr>
              <a:t>（</a:t>
            </a:r>
            <a:r>
              <a:rPr lang="en-US" altLang="zh-CN" sz="2400">
                <a:latin typeface="Times New Roman" pitchFamily="18" charset="0"/>
              </a:rPr>
              <a:t>V</a:t>
            </a:r>
            <a:r>
              <a:rPr lang="zh-CN" altLang="en-US" sz="2400">
                <a:latin typeface="Times New Roman" pitchFamily="18" charset="0"/>
              </a:rPr>
              <a:t>，</a:t>
            </a:r>
            <a:r>
              <a:rPr lang="en-US" altLang="zh-CN" sz="2400">
                <a:latin typeface="Times New Roman" pitchFamily="18" charset="0"/>
              </a:rPr>
              <a:t>E</a:t>
            </a:r>
            <a:r>
              <a:rPr lang="zh-CN" altLang="en-US" sz="2400">
                <a:latin typeface="Times New Roman" pitchFamily="18" charset="0"/>
              </a:rPr>
              <a:t>），有</a:t>
            </a:r>
            <a:r>
              <a:rPr lang="en-US" altLang="zh-CN" sz="2400">
                <a:latin typeface="Times New Roman" pitchFamily="18" charset="0"/>
              </a:rPr>
              <a:t>n≥1</a:t>
            </a:r>
            <a:r>
              <a:rPr lang="zh-CN" altLang="en-US" sz="2400">
                <a:latin typeface="Times New Roman" pitchFamily="18" charset="0"/>
              </a:rPr>
              <a:t>个顶点，则</a:t>
            </a:r>
            <a:r>
              <a:rPr lang="en-US" altLang="zh-CN" sz="2400">
                <a:latin typeface="Times New Roman" pitchFamily="18" charset="0"/>
              </a:rPr>
              <a:t>G</a:t>
            </a:r>
            <a:r>
              <a:rPr lang="zh-CN" altLang="en-US" sz="2400">
                <a:latin typeface="Times New Roman" pitchFamily="18" charset="0"/>
              </a:rPr>
              <a:t>的邻接矩阵</a:t>
            </a:r>
            <a:r>
              <a:rPr lang="en-US" altLang="zh-CN" sz="2400">
                <a:latin typeface="Times New Roman" pitchFamily="18" charset="0"/>
              </a:rPr>
              <a:t>A</a:t>
            </a:r>
            <a:r>
              <a:rPr lang="zh-CN" altLang="en-US" sz="2400">
                <a:latin typeface="Times New Roman" pitchFamily="18" charset="0"/>
              </a:rPr>
              <a:t>是按如下定义的一个</a:t>
            </a:r>
            <a:r>
              <a:rPr lang="en-US" altLang="zh-CN" sz="2400">
                <a:latin typeface="Times New Roman" pitchFamily="18" charset="0"/>
              </a:rPr>
              <a:t>n</a:t>
            </a:r>
            <a:r>
              <a:rPr lang="zh-CN" altLang="en-US" sz="2400">
                <a:latin typeface="Times New Roman" pitchFamily="18" charset="0"/>
              </a:rPr>
              <a:t>阶方阵。 </a:t>
            </a:r>
          </a:p>
        </p:txBody>
      </p:sp>
      <p:sp>
        <p:nvSpPr>
          <p:cNvPr id="18437" name="Rectangle 5"/>
          <p:cNvSpPr>
            <a:spLocks noGrp="1" noRot="1" noChangeArrowheads="1"/>
          </p:cNvSpPr>
          <p:nvPr>
            <p:ph type="title"/>
          </p:nvPr>
        </p:nvSpPr>
        <p:spPr>
          <a:xfrm>
            <a:off x="301625" y="414338"/>
            <a:ext cx="8540750" cy="1143000"/>
          </a:xfrm>
          <a:noFill/>
          <a:ln/>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altLang="zh-CN"/>
              <a:t>6.2</a:t>
            </a:r>
            <a:r>
              <a:rPr lang="zh-CN" altLang="en-US"/>
              <a:t>　图的存储结构 </a:t>
            </a:r>
          </a:p>
        </p:txBody>
      </p:sp>
      <p:pic>
        <p:nvPicPr>
          <p:cNvPr id="18438"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188" y="4437063"/>
            <a:ext cx="7920037" cy="873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cover dir="d"/>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Rot="1" noChangeArrowheads="1"/>
          </p:cNvSpPr>
          <p:nvPr/>
        </p:nvSpPr>
        <p:spPr bwMode="auto">
          <a:xfrm>
            <a:off x="250825" y="549275"/>
            <a:ext cx="8569325" cy="4392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just">
              <a:spcBef>
                <a:spcPct val="20000"/>
              </a:spcBef>
              <a:buClr>
                <a:schemeClr val="bg2"/>
              </a:buClr>
              <a:buFont typeface="Monotype Sorts" pitchFamily="2" charset="2"/>
              <a:buNone/>
            </a:pPr>
            <a:r>
              <a:rPr lang="zh-CN" altLang="en-US" sz="2400">
                <a:latin typeface="Times New Roman" pitchFamily="18" charset="0"/>
              </a:rPr>
              <a:t>　　例如，图</a:t>
            </a:r>
            <a:r>
              <a:rPr lang="en-US" altLang="zh-CN" sz="2400">
                <a:latin typeface="Times New Roman" pitchFamily="18" charset="0"/>
              </a:rPr>
              <a:t>6-9</a:t>
            </a:r>
            <a:r>
              <a:rPr lang="zh-CN" altLang="en-US" sz="2400">
                <a:latin typeface="Times New Roman" pitchFamily="18" charset="0"/>
              </a:rPr>
              <a:t>中表示的是图</a:t>
            </a:r>
            <a:r>
              <a:rPr lang="en-US" altLang="zh-CN" sz="2400">
                <a:latin typeface="Times New Roman" pitchFamily="18" charset="0"/>
              </a:rPr>
              <a:t>6-1</a:t>
            </a:r>
            <a:r>
              <a:rPr lang="zh-CN" altLang="en-US" sz="2400">
                <a:latin typeface="Times New Roman" pitchFamily="18" charset="0"/>
              </a:rPr>
              <a:t>中图</a:t>
            </a:r>
            <a:r>
              <a:rPr lang="en-US" altLang="zh-CN" sz="2400">
                <a:latin typeface="Times New Roman" pitchFamily="18" charset="0"/>
              </a:rPr>
              <a:t>G1</a:t>
            </a:r>
            <a:r>
              <a:rPr lang="zh-CN" altLang="en-US" sz="2400">
                <a:latin typeface="Times New Roman" pitchFamily="18" charset="0"/>
              </a:rPr>
              <a:t>和 图</a:t>
            </a:r>
            <a:r>
              <a:rPr lang="en-US" altLang="zh-CN" sz="2400">
                <a:latin typeface="Times New Roman" pitchFamily="18" charset="0"/>
              </a:rPr>
              <a:t>G2</a:t>
            </a:r>
            <a:r>
              <a:rPr lang="zh-CN" altLang="en-US" sz="2400">
                <a:latin typeface="Times New Roman" pitchFamily="18" charset="0"/>
              </a:rPr>
              <a:t>的邻接矩阵，分别表示为矩阵</a:t>
            </a:r>
            <a:r>
              <a:rPr lang="en-US" altLang="zh-CN" sz="2400">
                <a:latin typeface="Times New Roman" pitchFamily="18" charset="0"/>
              </a:rPr>
              <a:t>A1 </a:t>
            </a:r>
            <a:r>
              <a:rPr lang="zh-CN" altLang="en-US" sz="2400">
                <a:latin typeface="Times New Roman" pitchFamily="18" charset="0"/>
              </a:rPr>
              <a:t>和</a:t>
            </a:r>
            <a:r>
              <a:rPr lang="en-US" altLang="zh-CN" sz="2400">
                <a:latin typeface="Times New Roman" pitchFamily="18" charset="0"/>
              </a:rPr>
              <a:t>A 2 </a:t>
            </a:r>
            <a:r>
              <a:rPr lang="zh-CN" altLang="en-US" sz="2400">
                <a:latin typeface="Times New Roman" pitchFamily="18" charset="0"/>
              </a:rPr>
              <a:t>。</a:t>
            </a:r>
          </a:p>
        </p:txBody>
      </p:sp>
      <p:pic>
        <p:nvPicPr>
          <p:cNvPr id="19462"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8888" y="1700213"/>
            <a:ext cx="6408737" cy="2030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463" name="Rectangle 7"/>
          <p:cNvSpPr>
            <a:spLocks noChangeArrowheads="1"/>
          </p:cNvSpPr>
          <p:nvPr/>
        </p:nvSpPr>
        <p:spPr bwMode="auto">
          <a:xfrm>
            <a:off x="2916238" y="4256088"/>
            <a:ext cx="297656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6-9 </a:t>
            </a:r>
            <a:r>
              <a:rPr lang="zh-CN" altLang="en-US" sz="2000"/>
              <a:t>图与图的邻接矩阵 </a:t>
            </a:r>
          </a:p>
        </p:txBody>
      </p:sp>
    </p:spTree>
  </p:cSld>
  <p:clrMapOvr>
    <a:masterClrMapping/>
  </p:clrMapOvr>
  <p:transition>
    <p:cover dir="d"/>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Rot="1" noChangeArrowheads="1"/>
          </p:cNvSpPr>
          <p:nvPr/>
        </p:nvSpPr>
        <p:spPr bwMode="auto">
          <a:xfrm>
            <a:off x="250825" y="765175"/>
            <a:ext cx="8569325" cy="4392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从图</a:t>
            </a:r>
            <a:r>
              <a:rPr lang="en-US" altLang="zh-CN" sz="2400">
                <a:latin typeface="Times New Roman" pitchFamily="18" charset="0"/>
              </a:rPr>
              <a:t>6-9</a:t>
            </a:r>
            <a:r>
              <a:rPr lang="zh-CN" altLang="en-US" sz="2400">
                <a:latin typeface="Times New Roman" pitchFamily="18" charset="0"/>
              </a:rPr>
              <a:t>中可以看出一个无向图的邻接矩阵是一个对角线为零的对称矩阵，而有向图的邻接矩阵不一定对称。对于有</a:t>
            </a:r>
            <a:r>
              <a:rPr lang="en-US" altLang="zh-CN" sz="2400">
                <a:latin typeface="Times New Roman" pitchFamily="18" charset="0"/>
              </a:rPr>
              <a:t>n</a:t>
            </a:r>
            <a:r>
              <a:rPr lang="zh-CN" altLang="en-US" sz="2400">
                <a:latin typeface="Times New Roman" pitchFamily="18" charset="0"/>
              </a:rPr>
              <a:t>个顶点的无向图的邻接矩阵，只需采用压缩存储形式存入上三角（或下三角）矩阵。所以，无向图邻接矩阵的存储单元为</a:t>
            </a:r>
            <a:r>
              <a:rPr lang="en-US" altLang="zh-CN" sz="2400">
                <a:latin typeface="Times New Roman" pitchFamily="18" charset="0"/>
              </a:rPr>
              <a:t>n(n+1)/2</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用邻接矩阵来表示一个具有</a:t>
            </a:r>
            <a:r>
              <a:rPr lang="en-US" altLang="zh-CN" sz="2400">
                <a:latin typeface="Times New Roman" pitchFamily="18" charset="0"/>
              </a:rPr>
              <a:t>n</a:t>
            </a:r>
            <a:r>
              <a:rPr lang="zh-CN" altLang="en-US" sz="2400">
                <a:latin typeface="Times New Roman" pitchFamily="18" charset="0"/>
              </a:rPr>
              <a:t>个顶点的有向图时，需要</a:t>
            </a:r>
            <a:r>
              <a:rPr lang="en-US" altLang="zh-CN" sz="2400">
                <a:latin typeface="Times New Roman" pitchFamily="18" charset="0"/>
              </a:rPr>
              <a:t>n2</a:t>
            </a:r>
            <a:r>
              <a:rPr lang="zh-CN" altLang="en-US" sz="2400">
                <a:latin typeface="Times New Roman" pitchFamily="18" charset="0"/>
              </a:rPr>
              <a:t>个单元来存储邻接矩阵。</a:t>
            </a:r>
          </a:p>
          <a:p>
            <a:pPr>
              <a:spcBef>
                <a:spcPct val="20000"/>
              </a:spcBef>
              <a:buClr>
                <a:schemeClr val="bg2"/>
              </a:buClr>
              <a:buFont typeface="Monotype Sorts" pitchFamily="2" charset="2"/>
              <a:buNone/>
            </a:pPr>
            <a:r>
              <a:rPr lang="zh-CN" altLang="en-US" sz="2400">
                <a:latin typeface="Times New Roman" pitchFamily="18" charset="0"/>
              </a:rPr>
              <a:t>　　在</a:t>
            </a:r>
            <a:r>
              <a:rPr lang="en-US" altLang="zh-CN" sz="2400">
                <a:latin typeface="Times New Roman" pitchFamily="18" charset="0"/>
              </a:rPr>
              <a:t>C</a:t>
            </a:r>
            <a:r>
              <a:rPr lang="zh-CN" altLang="en-US" sz="2400">
                <a:latin typeface="Times New Roman" pitchFamily="18" charset="0"/>
              </a:rPr>
              <a:t>语言中，图的邻接矩阵存储表示如下：</a:t>
            </a:r>
          </a:p>
          <a:p>
            <a:pPr>
              <a:spcBef>
                <a:spcPct val="20000"/>
              </a:spcBef>
              <a:buClr>
                <a:schemeClr val="bg2"/>
              </a:buClr>
              <a:buFont typeface="Monotype Sorts" pitchFamily="2" charset="2"/>
              <a:buNone/>
            </a:pPr>
            <a:r>
              <a:rPr lang="en-US" altLang="zh-CN" sz="2400">
                <a:latin typeface="Times New Roman" pitchFamily="18" charset="0"/>
              </a:rPr>
              <a:t>#define MAX 50</a:t>
            </a:r>
          </a:p>
          <a:p>
            <a:pPr>
              <a:spcBef>
                <a:spcPct val="20000"/>
              </a:spcBef>
              <a:buClr>
                <a:schemeClr val="bg2"/>
              </a:buClr>
              <a:buFont typeface="Monotype Sorts" pitchFamily="2" charset="2"/>
              <a:buNone/>
            </a:pPr>
            <a:r>
              <a:rPr lang="en-US" altLang="zh-CN" sz="2400">
                <a:latin typeface="Times New Roman" pitchFamily="18" charset="0"/>
              </a:rPr>
              <a:t>    int cost</a:t>
            </a:r>
            <a:r>
              <a:rPr lang="zh-CN" altLang="en-US" sz="2400">
                <a:latin typeface="Times New Roman" pitchFamily="18" charset="0"/>
              </a:rPr>
              <a:t>［</a:t>
            </a:r>
            <a:r>
              <a:rPr lang="en-US" altLang="zh-CN" sz="2400">
                <a:latin typeface="Times New Roman" pitchFamily="18" charset="0"/>
              </a:rPr>
              <a:t>MAX</a:t>
            </a:r>
            <a:r>
              <a:rPr lang="zh-CN" altLang="en-US" sz="2400">
                <a:latin typeface="Times New Roman" pitchFamily="18" charset="0"/>
              </a:rPr>
              <a:t>］［</a:t>
            </a:r>
            <a:r>
              <a:rPr lang="en-US" altLang="zh-CN" sz="2400">
                <a:latin typeface="Times New Roman" pitchFamily="18" charset="0"/>
              </a:rPr>
              <a:t>MAX</a:t>
            </a:r>
            <a:r>
              <a:rPr lang="zh-CN" altLang="en-US"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int creatcost</a:t>
            </a:r>
            <a:r>
              <a:rPr lang="zh-CN" altLang="en-US" sz="2400">
                <a:latin typeface="Times New Roman" pitchFamily="18" charset="0"/>
              </a:rPr>
              <a:t>（</a:t>
            </a:r>
            <a:r>
              <a:rPr lang="en-US" altLang="zh-CN" sz="2400">
                <a:latin typeface="Times New Roman" pitchFamily="18" charset="0"/>
              </a:rPr>
              <a:t>int cost[ ][MAX]</a:t>
            </a:r>
            <a:r>
              <a:rPr lang="zh-CN" altLang="en-US" sz="2400">
                <a:latin typeface="Times New Roman" pitchFamily="18" charset="0"/>
              </a:rPr>
              <a:t>）            </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/*cost</a:t>
            </a:r>
            <a:r>
              <a:rPr lang="zh-CN" altLang="en-US" sz="2400">
                <a:latin typeface="Times New Roman" pitchFamily="18" charset="0"/>
              </a:rPr>
              <a:t>这个二维数组用于表示图的邻接矩阵*</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int vexnum</a:t>
            </a:r>
            <a:r>
              <a:rPr lang="zh-CN" altLang="en-US" sz="2400">
                <a:latin typeface="Times New Roman" pitchFamily="18" charset="0"/>
              </a:rPr>
              <a:t>，</a:t>
            </a:r>
            <a:r>
              <a:rPr lang="en-US" altLang="zh-CN" sz="2400">
                <a:latin typeface="Times New Roman" pitchFamily="18" charset="0"/>
              </a:rPr>
              <a:t>arcnum</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k</a:t>
            </a:r>
            <a:r>
              <a:rPr lang="zh-CN" altLang="en-US" sz="2400">
                <a:latin typeface="Times New Roman" pitchFamily="18" charset="0"/>
              </a:rPr>
              <a:t>，</a:t>
            </a: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p>
        </p:txBody>
      </p:sp>
    </p:spTree>
  </p:cSld>
  <p:clrMapOvr>
    <a:masterClrMapping/>
  </p:clrMapOvr>
  <p:transition>
    <p:cover dir="d"/>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Rot="1" noChangeArrowheads="1"/>
          </p:cNvSpPr>
          <p:nvPr/>
        </p:nvSpPr>
        <p:spPr bwMode="auto">
          <a:xfrm>
            <a:off x="250825" y="549275"/>
            <a:ext cx="8569325" cy="4392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printf</a:t>
            </a:r>
            <a:r>
              <a:rPr lang="zh-CN" altLang="en-US" sz="2400">
                <a:latin typeface="Times New Roman" pitchFamily="18" charset="0"/>
              </a:rPr>
              <a:t>（</a:t>
            </a:r>
            <a:r>
              <a:rPr lang="en-US" altLang="zh-CN" sz="2400">
                <a:latin typeface="Times New Roman" pitchFamily="18" charset="0"/>
              </a:rPr>
              <a:t>″input vexnum</a:t>
            </a:r>
            <a:r>
              <a:rPr lang="zh-CN" altLang="en-US" sz="2400">
                <a:latin typeface="Times New Roman" pitchFamily="18" charset="0"/>
              </a:rPr>
              <a:t>，</a:t>
            </a:r>
            <a:r>
              <a:rPr lang="en-US" altLang="zh-CN" sz="2400">
                <a:latin typeface="Times New Roman" pitchFamily="18" charset="0"/>
              </a:rPr>
              <a:t>arcnum:\n″</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输入图的顶点数和弧数或边数*</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scanf</a:t>
            </a:r>
            <a:r>
              <a:rPr lang="zh-CN" altLang="en-US" sz="2400">
                <a:latin typeface="Times New Roman" pitchFamily="18" charset="0"/>
              </a:rPr>
              <a:t>（</a:t>
            </a:r>
            <a:r>
              <a:rPr lang="en-US" altLang="zh-CN" sz="2400">
                <a:latin typeface="Times New Roman" pitchFamily="18" charset="0"/>
              </a:rPr>
              <a:t>″%d</a:t>
            </a:r>
            <a:r>
              <a:rPr lang="zh-CN" altLang="en-US" sz="2400">
                <a:latin typeface="Times New Roman" pitchFamily="18" charset="0"/>
              </a:rPr>
              <a:t>，</a:t>
            </a:r>
            <a:r>
              <a:rPr lang="en-US" altLang="zh-CN" sz="2400">
                <a:latin typeface="Times New Roman" pitchFamily="18" charset="0"/>
              </a:rPr>
              <a:t>%d″</a:t>
            </a:r>
            <a:r>
              <a:rPr lang="zh-CN" altLang="en-US" sz="2400">
                <a:latin typeface="Times New Roman" pitchFamily="18" charset="0"/>
              </a:rPr>
              <a:t>，</a:t>
            </a:r>
            <a:r>
              <a:rPr lang="en-US" altLang="zh-CN" sz="2400">
                <a:latin typeface="Times New Roman" pitchFamily="18" charset="0"/>
              </a:rPr>
              <a:t>&amp;vexnum</a:t>
            </a:r>
            <a:r>
              <a:rPr lang="zh-CN" altLang="en-US" sz="2400">
                <a:latin typeface="Times New Roman" pitchFamily="18" charset="0"/>
              </a:rPr>
              <a:t>，</a:t>
            </a:r>
            <a:r>
              <a:rPr lang="en-US" altLang="zh-CN" sz="2400">
                <a:latin typeface="Times New Roman" pitchFamily="18" charset="0"/>
              </a:rPr>
              <a:t>&amp;arcnum</a:t>
            </a:r>
            <a:r>
              <a:rPr lang="zh-CN" altLang="en-US"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for</a:t>
            </a:r>
            <a:r>
              <a:rPr lang="zh-CN" altLang="en-US" sz="2400">
                <a:latin typeface="Times New Roman" pitchFamily="18" charset="0"/>
              </a:rPr>
              <a:t>（</a:t>
            </a:r>
            <a:r>
              <a:rPr lang="en-US" altLang="zh-CN" sz="2400">
                <a:latin typeface="Times New Roman" pitchFamily="18" charset="0"/>
              </a:rPr>
              <a:t>i=1;i&lt;=vexnum;i++</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for</a:t>
            </a:r>
            <a:r>
              <a:rPr lang="zh-CN" altLang="en-US" sz="2400">
                <a:latin typeface="Times New Roman" pitchFamily="18" charset="0"/>
              </a:rPr>
              <a:t>（</a:t>
            </a:r>
            <a:r>
              <a:rPr lang="en-US" altLang="zh-CN" sz="2400">
                <a:latin typeface="Times New Roman" pitchFamily="18" charset="0"/>
              </a:rPr>
              <a:t>j=1;j&lt;=vexnum;j++</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cost</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=0;</a:t>
            </a:r>
          </a:p>
          <a:p>
            <a:pPr>
              <a:spcBef>
                <a:spcPct val="20000"/>
              </a:spcBef>
              <a:buClr>
                <a:schemeClr val="bg2"/>
              </a:buClr>
              <a:buFont typeface="Monotype Sorts" pitchFamily="2" charset="2"/>
              <a:buNone/>
            </a:pPr>
            <a:r>
              <a:rPr lang="en-US" altLang="zh-CN" sz="2400">
                <a:latin typeface="Times New Roman" pitchFamily="18" charset="0"/>
              </a:rPr>
              <a:t>          for</a:t>
            </a:r>
            <a:r>
              <a:rPr lang="zh-CN" altLang="en-US" sz="2400">
                <a:latin typeface="Times New Roman" pitchFamily="18" charset="0"/>
              </a:rPr>
              <a:t>（</a:t>
            </a:r>
            <a:r>
              <a:rPr lang="en-US" altLang="zh-CN" sz="2400">
                <a:latin typeface="Times New Roman" pitchFamily="18" charset="0"/>
              </a:rPr>
              <a:t>k=1;k&lt;=arcnum;k++</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 </a:t>
            </a:r>
          </a:p>
          <a:p>
            <a:pPr>
              <a:spcBef>
                <a:spcPct val="20000"/>
              </a:spcBef>
              <a:buClr>
                <a:schemeClr val="bg2"/>
              </a:buClr>
              <a:buFont typeface="Monotype Sorts" pitchFamily="2" charset="2"/>
              <a:buNone/>
            </a:pPr>
            <a:r>
              <a:rPr lang="en-US" altLang="zh-CN" sz="2400">
                <a:latin typeface="Times New Roman" pitchFamily="18" charset="0"/>
              </a:rPr>
              <a:t>printf</a:t>
            </a:r>
            <a:r>
              <a:rPr lang="zh-CN" altLang="en-US" sz="2400">
                <a:latin typeface="Times New Roman" pitchFamily="18" charset="0"/>
              </a:rPr>
              <a:t>（</a:t>
            </a: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scanf</a:t>
            </a:r>
            <a:r>
              <a:rPr lang="zh-CN" altLang="en-US" sz="2400">
                <a:latin typeface="Times New Roman" pitchFamily="18" charset="0"/>
              </a:rPr>
              <a:t>（</a:t>
            </a:r>
            <a:r>
              <a:rPr lang="en-US" altLang="zh-CN" sz="2400">
                <a:latin typeface="Times New Roman" pitchFamily="18" charset="0"/>
              </a:rPr>
              <a:t>″%d</a:t>
            </a:r>
            <a:r>
              <a:rPr lang="zh-CN" altLang="en-US" sz="2400">
                <a:latin typeface="Times New Roman" pitchFamily="18" charset="0"/>
              </a:rPr>
              <a:t>，</a:t>
            </a:r>
            <a:r>
              <a:rPr lang="en-US" altLang="zh-CN" sz="2400">
                <a:latin typeface="Times New Roman" pitchFamily="18" charset="0"/>
              </a:rPr>
              <a:t>%d″</a:t>
            </a:r>
            <a:r>
              <a:rPr lang="zh-CN" altLang="en-US" sz="2400">
                <a:latin typeface="Times New Roman" pitchFamily="18" charset="0"/>
              </a:rPr>
              <a:t>，</a:t>
            </a:r>
            <a:r>
              <a:rPr lang="en-US" altLang="zh-CN" sz="2400">
                <a:latin typeface="Times New Roman" pitchFamily="18" charset="0"/>
              </a:rPr>
              <a:t>&amp;v1</a:t>
            </a:r>
            <a:r>
              <a:rPr lang="zh-CN" altLang="en-US" sz="2400">
                <a:latin typeface="Times New Roman" pitchFamily="18" charset="0"/>
              </a:rPr>
              <a:t>，</a:t>
            </a:r>
            <a:r>
              <a:rPr lang="en-US" altLang="zh-CN" sz="2400">
                <a:latin typeface="Times New Roman" pitchFamily="18" charset="0"/>
              </a:rPr>
              <a:t>&amp;v2</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输入所有边或所有弧的一对顶点</a:t>
            </a: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p>
          <a:p>
            <a:pPr>
              <a:spcBef>
                <a:spcPct val="20000"/>
              </a:spcBef>
              <a:buClr>
                <a:schemeClr val="bg2"/>
              </a:buClr>
              <a:buFont typeface="Monotype Sorts" pitchFamily="2" charset="2"/>
              <a:buNone/>
            </a:pPr>
            <a:r>
              <a:rPr lang="en-US" altLang="zh-CN" sz="2400">
                <a:latin typeface="Times New Roman" pitchFamily="18" charset="0"/>
              </a:rPr>
              <a:t>            cost</a:t>
            </a:r>
            <a:r>
              <a:rPr lang="zh-CN" altLang="en-US" sz="2400">
                <a:latin typeface="Times New Roman" pitchFamily="18" charset="0"/>
              </a:rPr>
              <a:t>［</a:t>
            </a: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=1; </a:t>
            </a:r>
          </a:p>
          <a:p>
            <a:pPr>
              <a:spcBef>
                <a:spcPct val="20000"/>
              </a:spcBef>
              <a:buClr>
                <a:schemeClr val="bg2"/>
              </a:buClr>
              <a:buFont typeface="Monotype Sorts" pitchFamily="2" charset="2"/>
              <a:buNone/>
            </a:pPr>
            <a:r>
              <a:rPr lang="en-US" altLang="zh-CN" sz="2400">
                <a:latin typeface="Times New Roman" pitchFamily="18" charset="0"/>
              </a:rPr>
              <a:t>            cost</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=1;              /*</a:t>
            </a:r>
            <a:r>
              <a:rPr lang="zh-CN" altLang="en-US" sz="2400">
                <a:latin typeface="Times New Roman" pitchFamily="18" charset="0"/>
              </a:rPr>
              <a:t>若为有向图则此语句删除*</a:t>
            </a:r>
            <a:r>
              <a:rPr lang="en-US" altLang="zh-CN" sz="2400">
                <a:latin typeface="Times New Roman" pitchFamily="18" charset="0"/>
              </a:rPr>
              <a:t>/</a:t>
            </a:r>
          </a:p>
        </p:txBody>
      </p:sp>
    </p:spTree>
  </p:cSld>
  <p:clrMapOvr>
    <a:masterClrMapping/>
  </p:clrMapOvr>
  <p:transition>
    <p:cover dir="d"/>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Rot="1" noChangeArrowheads="1"/>
          </p:cNvSpPr>
          <p:nvPr/>
        </p:nvSpPr>
        <p:spPr bwMode="auto">
          <a:xfrm>
            <a:off x="250825" y="476250"/>
            <a:ext cx="8569325" cy="4392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return</a:t>
            </a:r>
            <a:r>
              <a:rPr lang="zh-CN" altLang="en-US" sz="2400">
                <a:latin typeface="Times New Roman" pitchFamily="18" charset="0"/>
              </a:rPr>
              <a:t>（</a:t>
            </a:r>
            <a:r>
              <a:rPr lang="en-US" altLang="zh-CN" sz="2400">
                <a:latin typeface="Times New Roman" pitchFamily="18" charset="0"/>
              </a:rPr>
              <a:t>vexnum</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main</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p>
          <a:p>
            <a:pPr>
              <a:spcBef>
                <a:spcPct val="20000"/>
              </a:spcBef>
              <a:buClr>
                <a:schemeClr val="bg2"/>
              </a:buClr>
              <a:buFont typeface="Monotype Sorts" pitchFamily="2" charset="2"/>
              <a:buNone/>
            </a:pPr>
            <a:r>
              <a:rPr lang="en-US" altLang="zh-CN" sz="2400">
                <a:latin typeface="Times New Roman" pitchFamily="18" charset="0"/>
              </a:rPr>
              <a:t>int i</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vexnum;</a:t>
            </a:r>
          </a:p>
          <a:p>
            <a:pPr>
              <a:spcBef>
                <a:spcPct val="20000"/>
              </a:spcBef>
              <a:buClr>
                <a:schemeClr val="bg2"/>
              </a:buClr>
              <a:buFont typeface="Monotype Sorts" pitchFamily="2" charset="2"/>
              <a:buNone/>
            </a:pPr>
            <a:r>
              <a:rPr lang="en-US" altLang="zh-CN" sz="2400">
                <a:latin typeface="Times New Roman" pitchFamily="18" charset="0"/>
              </a:rPr>
              <a:t>vexnum=creatcost</a:t>
            </a:r>
            <a:r>
              <a:rPr lang="zh-CN" altLang="en-US" sz="2400">
                <a:latin typeface="Times New Roman" pitchFamily="18" charset="0"/>
              </a:rPr>
              <a:t>（</a:t>
            </a:r>
            <a:r>
              <a:rPr lang="en-US" altLang="zh-CN" sz="2400">
                <a:latin typeface="Times New Roman" pitchFamily="18" charset="0"/>
              </a:rPr>
              <a:t>cost</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建立图的邻接矩阵*</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printf</a:t>
            </a:r>
            <a:r>
              <a:rPr lang="zh-CN" altLang="en-US" sz="2400">
                <a:latin typeface="Times New Roman" pitchFamily="18" charset="0"/>
              </a:rPr>
              <a:t>（</a:t>
            </a:r>
            <a:r>
              <a:rPr lang="en-US" altLang="zh-CN" sz="2400">
                <a:latin typeface="Times New Roman" pitchFamily="18" charset="0"/>
              </a:rPr>
              <a:t>″</a:t>
            </a:r>
            <a:r>
              <a:rPr lang="zh-CN" altLang="en-US" sz="2400">
                <a:latin typeface="Times New Roman" pitchFamily="18" charset="0"/>
              </a:rPr>
              <a:t>图的邻接矩阵的输出结果为</a:t>
            </a:r>
            <a:r>
              <a:rPr lang="en-US" altLang="zh-CN" sz="2400">
                <a:latin typeface="Times New Roman" pitchFamily="18" charset="0"/>
              </a:rPr>
              <a:t>:\n″</a:t>
            </a:r>
            <a:r>
              <a:rPr lang="zh-CN" altLang="en-US" sz="2400">
                <a:latin typeface="Times New Roman" pitchFamily="18" charset="0"/>
              </a:rPr>
              <a:t>）</a:t>
            </a:r>
            <a:r>
              <a:rPr lang="en-US" altLang="zh-CN" sz="2400">
                <a:latin typeface="Times New Roman" pitchFamily="18" charset="0"/>
              </a:rPr>
              <a:t>; </a:t>
            </a:r>
          </a:p>
          <a:p>
            <a:pPr>
              <a:spcBef>
                <a:spcPct val="20000"/>
              </a:spcBef>
              <a:buClr>
                <a:schemeClr val="bg2"/>
              </a:buClr>
              <a:buFont typeface="Monotype Sorts" pitchFamily="2" charset="2"/>
              <a:buNone/>
            </a:pPr>
            <a:r>
              <a:rPr lang="en-US" altLang="zh-CN" sz="2400">
                <a:latin typeface="Times New Roman" pitchFamily="18" charset="0"/>
              </a:rPr>
              <a:t>for</a:t>
            </a:r>
            <a:r>
              <a:rPr lang="zh-CN" altLang="en-US" sz="2400">
                <a:latin typeface="Times New Roman" pitchFamily="18" charset="0"/>
              </a:rPr>
              <a:t>（</a:t>
            </a:r>
            <a:r>
              <a:rPr lang="en-US" altLang="zh-CN" sz="2400">
                <a:latin typeface="Times New Roman" pitchFamily="18" charset="0"/>
              </a:rPr>
              <a:t>i=1;i&lt;=vexnum;i++</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 </a:t>
            </a:r>
          </a:p>
          <a:p>
            <a:pPr>
              <a:spcBef>
                <a:spcPct val="20000"/>
              </a:spcBef>
              <a:buClr>
                <a:schemeClr val="bg2"/>
              </a:buClr>
              <a:buFont typeface="Monotype Sorts" pitchFamily="2" charset="2"/>
              <a:buNone/>
            </a:pPr>
            <a:r>
              <a:rPr lang="en-US" altLang="zh-CN" sz="2400">
                <a:latin typeface="Times New Roman" pitchFamily="18" charset="0"/>
              </a:rPr>
              <a:t>for</a:t>
            </a:r>
            <a:r>
              <a:rPr lang="zh-CN" altLang="en-US" sz="2400">
                <a:latin typeface="Times New Roman" pitchFamily="18" charset="0"/>
              </a:rPr>
              <a:t>（</a:t>
            </a:r>
            <a:r>
              <a:rPr lang="en-US" altLang="zh-CN" sz="2400">
                <a:latin typeface="Times New Roman" pitchFamily="18" charset="0"/>
              </a:rPr>
              <a:t>j=1;j&lt;=vexnum;j++</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printf</a:t>
            </a:r>
            <a:r>
              <a:rPr lang="zh-CN" altLang="en-US" sz="2400">
                <a:latin typeface="Times New Roman" pitchFamily="18" charset="0"/>
              </a:rPr>
              <a:t>（</a:t>
            </a:r>
            <a:r>
              <a:rPr lang="en-US" altLang="zh-CN" sz="2400">
                <a:latin typeface="Times New Roman" pitchFamily="18" charset="0"/>
              </a:rPr>
              <a:t>″ %d″</a:t>
            </a:r>
            <a:r>
              <a:rPr lang="zh-CN" altLang="en-US" sz="2400">
                <a:latin typeface="Times New Roman" pitchFamily="18" charset="0"/>
              </a:rPr>
              <a:t>，</a:t>
            </a:r>
            <a:r>
              <a:rPr lang="en-US" altLang="zh-CN" sz="2400">
                <a:latin typeface="Times New Roman" pitchFamily="18" charset="0"/>
              </a:rPr>
              <a:t>cost</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a:t>
            </a:r>
            <a:r>
              <a:rPr lang="pt-BR" altLang="zh-CN" sz="2400">
                <a:latin typeface="Times New Roman" pitchFamily="18" charset="0"/>
              </a:rPr>
              <a:t>printf</a:t>
            </a:r>
            <a:r>
              <a:rPr lang="zh-CN" altLang="pt-BR" sz="2400">
                <a:latin typeface="Times New Roman" pitchFamily="18" charset="0"/>
              </a:rPr>
              <a:t>（</a:t>
            </a:r>
            <a:r>
              <a:rPr lang="pt-BR" altLang="zh-CN" sz="2400">
                <a:latin typeface="Times New Roman" pitchFamily="18" charset="0"/>
              </a:rPr>
              <a:t>″\n″</a:t>
            </a:r>
            <a:r>
              <a:rPr lang="zh-CN" altLang="pt-BR" sz="2400">
                <a:latin typeface="Times New Roman" pitchFamily="18" charset="0"/>
              </a:rPr>
              <a:t>）</a:t>
            </a:r>
            <a:r>
              <a:rPr lang="pt-BR" altLang="zh-CN" sz="2400">
                <a:latin typeface="Times New Roman" pitchFamily="18" charset="0"/>
              </a:rPr>
              <a:t>;                                                                                                                                                                                                                                                                                                                                                                                                                                                                                                                                                                                                                                                                                                                                                                                                                                                                                                                                                                                                                                                                                                                                                                                                                                                                                                                                                                                                                                                                                                                                                                                                                                                                                                                                                                                                                                                                                                                                                                                                    </a:t>
            </a:r>
          </a:p>
          <a:p>
            <a:pPr>
              <a:spcBef>
                <a:spcPct val="20000"/>
              </a:spcBef>
              <a:buClr>
                <a:schemeClr val="bg2"/>
              </a:buClr>
              <a:buFont typeface="Monotype Sorts" pitchFamily="2" charset="2"/>
              <a:buNone/>
            </a:pPr>
            <a:r>
              <a:rPr lang="pt-BR" altLang="zh-CN" sz="2400">
                <a:latin typeface="Times New Roman" pitchFamily="18" charset="0"/>
              </a:rPr>
              <a:t>    </a:t>
            </a:r>
            <a:r>
              <a:rPr lang="zh-CN" altLang="pt-BR" sz="2400">
                <a:latin typeface="Times New Roman" pitchFamily="18" charset="0"/>
              </a:rPr>
              <a:t>｝</a:t>
            </a:r>
          </a:p>
          <a:p>
            <a:pPr>
              <a:spcBef>
                <a:spcPct val="20000"/>
              </a:spcBef>
              <a:buClr>
                <a:schemeClr val="bg2"/>
              </a:buClr>
              <a:buFont typeface="Monotype Sorts" pitchFamily="2" charset="2"/>
              <a:buNone/>
            </a:pPr>
            <a:r>
              <a:rPr lang="zh-CN" altLang="pt-BR" sz="2400">
                <a:latin typeface="Times New Roman" pitchFamily="18" charset="0"/>
              </a:rPr>
              <a:t>｝</a:t>
            </a:r>
            <a:r>
              <a:rPr lang="zh-CN" altLang="en-US" sz="2400">
                <a:latin typeface="Times New Roman" pitchFamily="18" charset="0"/>
              </a:rPr>
              <a:t> </a:t>
            </a:r>
          </a:p>
        </p:txBody>
      </p:sp>
    </p:spTree>
  </p:cSld>
  <p:clrMapOvr>
    <a:masterClrMapping/>
  </p:clrMapOvr>
  <p:transition>
    <p:cover dir="d"/>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Rot="1" noChangeArrowheads="1"/>
          </p:cNvSpPr>
          <p:nvPr/>
        </p:nvSpPr>
        <p:spPr bwMode="auto">
          <a:xfrm>
            <a:off x="250825" y="476250"/>
            <a:ext cx="8569325" cy="590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对于图</a:t>
            </a:r>
            <a:r>
              <a:rPr lang="en-US" altLang="zh-CN" sz="2400">
                <a:latin typeface="Times New Roman" pitchFamily="18" charset="0"/>
              </a:rPr>
              <a:t>6-1</a:t>
            </a:r>
            <a:r>
              <a:rPr lang="zh-CN" altLang="en-US" sz="2400">
                <a:latin typeface="Times New Roman" pitchFamily="18" charset="0"/>
              </a:rPr>
              <a:t>中的</a:t>
            </a:r>
            <a:r>
              <a:rPr lang="en-US" altLang="zh-CN" sz="2400">
                <a:latin typeface="Times New Roman" pitchFamily="18" charset="0"/>
              </a:rPr>
              <a:t>G2 </a:t>
            </a:r>
            <a:r>
              <a:rPr lang="zh-CN" altLang="en-US" sz="2400">
                <a:latin typeface="Times New Roman" pitchFamily="18" charset="0"/>
              </a:rPr>
              <a:t>图，运行时输入数据及运行结果显示如下，其中带下划线的部分为用户输入的：</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input vexnum</a:t>
            </a:r>
            <a:r>
              <a:rPr lang="zh-CN" altLang="en-US" sz="2400">
                <a:latin typeface="Times New Roman" pitchFamily="18" charset="0"/>
              </a:rPr>
              <a:t>，</a:t>
            </a:r>
            <a:r>
              <a:rPr lang="en-US" altLang="zh-CN" sz="2400">
                <a:latin typeface="Times New Roman" pitchFamily="18" charset="0"/>
              </a:rPr>
              <a:t>arcnum</a:t>
            </a:r>
            <a:r>
              <a:rPr lang="zh-CN" altLang="en-US" sz="2400">
                <a:latin typeface="Times New Roman" pitchFamily="18" charset="0"/>
              </a:rPr>
              <a:t>：</a:t>
            </a:r>
            <a:endParaRPr lang="zh-CN" altLang="en-US" sz="2400" u="sng">
              <a:latin typeface="Times New Roman" pitchFamily="18" charset="0"/>
            </a:endParaRPr>
          </a:p>
          <a:p>
            <a:pPr>
              <a:spcBef>
                <a:spcPct val="20000"/>
              </a:spcBef>
              <a:buClr>
                <a:schemeClr val="bg2"/>
              </a:buClr>
              <a:buFont typeface="Monotype Sorts" pitchFamily="2" charset="2"/>
              <a:buNone/>
            </a:pPr>
            <a:r>
              <a:rPr lang="en-US" altLang="zh-CN" sz="2400" u="sng">
                <a:latin typeface="Times New Roman" pitchFamily="18" charset="0"/>
              </a:rPr>
              <a:t>4</a:t>
            </a:r>
            <a:r>
              <a:rPr lang="zh-CN" altLang="en-US" sz="2400" u="sng">
                <a:latin typeface="Times New Roman" pitchFamily="18" charset="0"/>
              </a:rPr>
              <a:t>，</a:t>
            </a:r>
            <a:r>
              <a:rPr lang="en-US" altLang="zh-CN" sz="2400" u="sng">
                <a:latin typeface="Times New Roman" pitchFamily="18" charset="0"/>
              </a:rPr>
              <a:t>5</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en-US" altLang="zh-CN" sz="2400" u="sng">
                <a:latin typeface="Times New Roman" pitchFamily="18" charset="0"/>
              </a:rPr>
              <a:t>1</a:t>
            </a:r>
            <a:r>
              <a:rPr lang="zh-CN" altLang="en-US" sz="2400" u="sng">
                <a:latin typeface="Times New Roman" pitchFamily="18" charset="0"/>
              </a:rPr>
              <a:t>，</a:t>
            </a:r>
            <a:r>
              <a:rPr lang="en-US" altLang="zh-CN" sz="2400" u="sng">
                <a:latin typeface="Times New Roman" pitchFamily="18" charset="0"/>
              </a:rPr>
              <a:t>2</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en-US" altLang="zh-CN" sz="2400" u="sng">
                <a:latin typeface="Times New Roman" pitchFamily="18" charset="0"/>
              </a:rPr>
              <a:t>1</a:t>
            </a:r>
            <a:r>
              <a:rPr lang="zh-CN" altLang="en-US" sz="2400" u="sng">
                <a:latin typeface="Times New Roman" pitchFamily="18" charset="0"/>
              </a:rPr>
              <a:t>，</a:t>
            </a:r>
            <a:r>
              <a:rPr lang="en-US" altLang="zh-CN" sz="2400" u="sng">
                <a:latin typeface="Times New Roman" pitchFamily="18" charset="0"/>
              </a:rPr>
              <a:t>3</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en-US" altLang="zh-CN" sz="2400" u="sng">
                <a:latin typeface="Times New Roman" pitchFamily="18" charset="0"/>
              </a:rPr>
              <a:t>2</a:t>
            </a:r>
            <a:r>
              <a:rPr lang="zh-CN" altLang="en-US" sz="2400" u="sng">
                <a:latin typeface="Times New Roman" pitchFamily="18" charset="0"/>
              </a:rPr>
              <a:t>，</a:t>
            </a:r>
            <a:r>
              <a:rPr lang="en-US" altLang="zh-CN" sz="2400" u="sng">
                <a:latin typeface="Times New Roman" pitchFamily="18" charset="0"/>
              </a:rPr>
              <a:t>4</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en-US" altLang="zh-CN" sz="2400" u="sng">
                <a:latin typeface="Times New Roman" pitchFamily="18" charset="0"/>
              </a:rPr>
              <a:t>3</a:t>
            </a:r>
            <a:r>
              <a:rPr lang="zh-CN" altLang="en-US" sz="2400" u="sng">
                <a:latin typeface="Times New Roman" pitchFamily="18" charset="0"/>
              </a:rPr>
              <a:t>，</a:t>
            </a:r>
            <a:r>
              <a:rPr lang="en-US" altLang="zh-CN" sz="2400" u="sng">
                <a:latin typeface="Times New Roman" pitchFamily="18" charset="0"/>
              </a:rPr>
              <a:t>4</a:t>
            </a:r>
            <a:endParaRPr lang="en-US" altLang="zh-CN" sz="2400">
              <a:latin typeface="Times New Roman" pitchFamily="18" charset="0"/>
            </a:endParaRPr>
          </a:p>
          <a:p>
            <a:pPr>
              <a:spcBef>
                <a:spcPct val="20000"/>
              </a:spcBef>
              <a:buClr>
                <a:schemeClr val="bg2"/>
              </a:buClr>
              <a:buFont typeface="Monotype Sorts" pitchFamily="2" charset="2"/>
              <a:buNone/>
            </a:pPr>
            <a:r>
              <a:rPr lang="zh-CN" altLang="en-US" sz="2400">
                <a:latin typeface="Times New Roman" pitchFamily="18" charset="0"/>
              </a:rPr>
              <a:t>图的邻接矩阵的输出结果为：</a:t>
            </a:r>
          </a:p>
          <a:p>
            <a:pPr>
              <a:spcBef>
                <a:spcPct val="20000"/>
              </a:spcBef>
              <a:buClr>
                <a:schemeClr val="bg2"/>
              </a:buClr>
              <a:buFont typeface="Monotype Sorts" pitchFamily="2" charset="2"/>
              <a:buNone/>
            </a:pPr>
            <a:r>
              <a:rPr lang="en-US" altLang="zh-CN" sz="2400">
                <a:latin typeface="Times New Roman" pitchFamily="18" charset="0"/>
              </a:rPr>
              <a:t>0 1 1 1</a:t>
            </a:r>
          </a:p>
          <a:p>
            <a:pPr>
              <a:spcBef>
                <a:spcPct val="20000"/>
              </a:spcBef>
              <a:buClr>
                <a:schemeClr val="bg2"/>
              </a:buClr>
              <a:buFont typeface="Monotype Sorts" pitchFamily="2" charset="2"/>
              <a:buNone/>
            </a:pPr>
            <a:r>
              <a:rPr lang="en-US" altLang="zh-CN" sz="2400">
                <a:latin typeface="Times New Roman" pitchFamily="18" charset="0"/>
              </a:rPr>
              <a:t>1 0 0 1</a:t>
            </a:r>
          </a:p>
          <a:p>
            <a:pPr>
              <a:spcBef>
                <a:spcPct val="20000"/>
              </a:spcBef>
              <a:buClr>
                <a:schemeClr val="bg2"/>
              </a:buClr>
              <a:buFont typeface="Monotype Sorts" pitchFamily="2" charset="2"/>
              <a:buNone/>
            </a:pPr>
            <a:r>
              <a:rPr lang="en-US" altLang="zh-CN" sz="2400">
                <a:latin typeface="Times New Roman" pitchFamily="18" charset="0"/>
              </a:rPr>
              <a:t>1 0 0 1</a:t>
            </a:r>
          </a:p>
          <a:p>
            <a:pPr>
              <a:spcBef>
                <a:spcPct val="20000"/>
              </a:spcBef>
              <a:buClr>
                <a:schemeClr val="bg2"/>
              </a:buClr>
              <a:buFont typeface="Monotype Sorts" pitchFamily="2" charset="2"/>
              <a:buNone/>
            </a:pPr>
            <a:r>
              <a:rPr lang="en-US" altLang="zh-CN" sz="2400">
                <a:latin typeface="Times New Roman" pitchFamily="18" charset="0"/>
              </a:rPr>
              <a:t>1 1 1 0</a:t>
            </a:r>
          </a:p>
        </p:txBody>
      </p:sp>
    </p:spTree>
  </p:cSld>
  <p:clrMapOvr>
    <a:masterClrMapping/>
  </p:clrMapOvr>
  <p:transition>
    <p:cover dir="d"/>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Rot="1" noChangeArrowheads="1"/>
          </p:cNvSpPr>
          <p:nvPr/>
        </p:nvSpPr>
        <p:spPr bwMode="auto">
          <a:xfrm>
            <a:off x="250825" y="476250"/>
            <a:ext cx="8569325" cy="590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6.2.2 </a:t>
            </a:r>
            <a:r>
              <a:rPr lang="zh-CN" altLang="en-US" sz="2400">
                <a:latin typeface="Times New Roman" pitchFamily="18" charset="0"/>
              </a:rPr>
              <a:t>邻接表</a:t>
            </a:r>
          </a:p>
          <a:p>
            <a:pPr>
              <a:spcBef>
                <a:spcPct val="20000"/>
              </a:spcBef>
              <a:buClr>
                <a:schemeClr val="bg2"/>
              </a:buClr>
              <a:buFont typeface="Monotype Sorts" pitchFamily="2" charset="2"/>
              <a:buNone/>
            </a:pPr>
            <a:r>
              <a:rPr lang="zh-CN" altLang="en-US" sz="2400">
                <a:latin typeface="Times New Roman" pitchFamily="18" charset="0"/>
              </a:rPr>
              <a:t>　　邻接表是图的一种链式存储结构。在邻接表中，为图中每个顶点建立一个单链表，对应于邻接矩阵的一行。第</a:t>
            </a:r>
            <a:r>
              <a:rPr lang="en-US" altLang="zh-CN" sz="2400">
                <a:latin typeface="Times New Roman" pitchFamily="18" charset="0"/>
              </a:rPr>
              <a:t>i</a:t>
            </a:r>
            <a:r>
              <a:rPr lang="zh-CN" altLang="en-US" sz="2400">
                <a:latin typeface="Times New Roman" pitchFamily="18" charset="0"/>
              </a:rPr>
              <a:t>个链表中的结点是与顶点</a:t>
            </a:r>
            <a:r>
              <a:rPr lang="en-US" altLang="zh-CN" sz="2400">
                <a:latin typeface="Times New Roman" pitchFamily="18" charset="0"/>
              </a:rPr>
              <a:t>i</a:t>
            </a:r>
            <a:r>
              <a:rPr lang="zh-CN" altLang="en-US" sz="2400">
                <a:latin typeface="Times New Roman" pitchFamily="18" charset="0"/>
              </a:rPr>
              <a:t>相关联的边（对有向图是以顶点</a:t>
            </a:r>
            <a:r>
              <a:rPr lang="en-US" altLang="zh-CN" sz="2400">
                <a:latin typeface="Times New Roman" pitchFamily="18" charset="0"/>
              </a:rPr>
              <a:t>i</a:t>
            </a:r>
            <a:r>
              <a:rPr lang="zh-CN" altLang="en-US" sz="2400">
                <a:latin typeface="Times New Roman" pitchFamily="18" charset="0"/>
              </a:rPr>
              <a:t>为始顶点的弧）。链表中的每个结点有两个域：顶点域（</a:t>
            </a:r>
            <a:r>
              <a:rPr lang="en-US" altLang="zh-CN" sz="2400">
                <a:latin typeface="Times New Roman" pitchFamily="18" charset="0"/>
              </a:rPr>
              <a:t>adjvex</a:t>
            </a:r>
            <a:r>
              <a:rPr lang="zh-CN" altLang="en-US" sz="2400">
                <a:latin typeface="Times New Roman" pitchFamily="18" charset="0"/>
              </a:rPr>
              <a:t>）保存和</a:t>
            </a:r>
            <a:r>
              <a:rPr lang="en-US" altLang="zh-CN" sz="2400">
                <a:latin typeface="Times New Roman" pitchFamily="18" charset="0"/>
              </a:rPr>
              <a:t>i</a:t>
            </a:r>
            <a:r>
              <a:rPr lang="zh-CN" altLang="en-US" sz="2400">
                <a:latin typeface="Times New Roman" pitchFamily="18" charset="0"/>
              </a:rPr>
              <a:t>有边相连的邻接顶点的编号，链域（</a:t>
            </a:r>
            <a:r>
              <a:rPr lang="en-US" altLang="zh-CN" sz="2400">
                <a:latin typeface="Times New Roman" pitchFamily="18" charset="0"/>
              </a:rPr>
              <a:t>next</a:t>
            </a:r>
            <a:r>
              <a:rPr lang="zh-CN" altLang="en-US" sz="2400">
                <a:latin typeface="Times New Roman" pitchFamily="18" charset="0"/>
              </a:rPr>
              <a:t>）指向含与顶点</a:t>
            </a:r>
            <a:r>
              <a:rPr lang="en-US" altLang="zh-CN" sz="2400">
                <a:latin typeface="Times New Roman" pitchFamily="18" charset="0"/>
              </a:rPr>
              <a:t>i</a:t>
            </a:r>
            <a:r>
              <a:rPr lang="zh-CN" altLang="en-US" sz="2400">
                <a:latin typeface="Times New Roman" pitchFamily="18" charset="0"/>
              </a:rPr>
              <a:t>相邻的下一个邻接顶点的结点。链表中的结点类型可定义如下：</a:t>
            </a:r>
          </a:p>
          <a:p>
            <a:pPr>
              <a:spcBef>
                <a:spcPct val="20000"/>
              </a:spcBef>
              <a:buClr>
                <a:schemeClr val="bg2"/>
              </a:buClr>
              <a:buFont typeface="Monotype Sorts" pitchFamily="2" charset="2"/>
              <a:buNone/>
            </a:pPr>
            <a:r>
              <a:rPr lang="en-US" altLang="zh-CN" sz="2400">
                <a:latin typeface="Times New Roman" pitchFamily="18" charset="0"/>
              </a:rPr>
              <a:t>#define MAX 100</a:t>
            </a:r>
          </a:p>
          <a:p>
            <a:pPr>
              <a:spcBef>
                <a:spcPct val="20000"/>
              </a:spcBef>
              <a:buClr>
                <a:schemeClr val="bg2"/>
              </a:buClr>
              <a:buFont typeface="Monotype Sorts" pitchFamily="2" charset="2"/>
              <a:buNone/>
            </a:pPr>
            <a:r>
              <a:rPr lang="en-US" altLang="zh-CN" sz="2400">
                <a:latin typeface="Times New Roman" pitchFamily="18" charset="0"/>
              </a:rPr>
              <a:t>typedef struct node {int adjvex;/*</a:t>
            </a:r>
            <a:r>
              <a:rPr lang="zh-CN" altLang="en-US" sz="2400">
                <a:latin typeface="Times New Roman" pitchFamily="18" charset="0"/>
              </a:rPr>
              <a:t>顶点域*</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struct node *next ;/* </a:t>
            </a:r>
            <a:r>
              <a:rPr lang="zh-CN" altLang="en-US" sz="2400">
                <a:latin typeface="Times New Roman" pitchFamily="18" charset="0"/>
              </a:rPr>
              <a:t>链域*</a:t>
            </a:r>
            <a:r>
              <a:rPr lang="en-US" altLang="zh-CN" sz="2400">
                <a:latin typeface="Times New Roman" pitchFamily="18" charset="0"/>
              </a:rPr>
              <a:t>/}ENODE;</a:t>
            </a:r>
          </a:p>
          <a:p>
            <a:pPr>
              <a:spcBef>
                <a:spcPct val="20000"/>
              </a:spcBef>
              <a:buClr>
                <a:schemeClr val="bg2"/>
              </a:buClr>
              <a:buFont typeface="Monotype Sorts" pitchFamily="2" charset="2"/>
              <a:buNone/>
            </a:pPr>
            <a:r>
              <a:rPr lang="zh-CN" altLang="en-US" sz="2400">
                <a:latin typeface="Times New Roman" pitchFamily="18" charset="0"/>
              </a:rPr>
              <a:t>　　为了能够快速访问任一顶点的链表，可以对每一个链表增设一个表头结点，表头结点由两个域组成，其中数据域存放顶点有关信息；链域指向链表中第一个结点，并以数组的形式存储这些表头结点，表头结点类型可定义如下：</a:t>
            </a:r>
          </a:p>
        </p:txBody>
      </p:sp>
    </p:spTree>
  </p:cSld>
  <p:clrMapOvr>
    <a:masterClrMapping/>
  </p:clrMapOvr>
  <p:transition>
    <p:cover dir="d"/>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Rot="1" noChangeArrowheads="1"/>
          </p:cNvSpPr>
          <p:nvPr/>
        </p:nvSpPr>
        <p:spPr bwMode="auto">
          <a:xfrm>
            <a:off x="250825" y="260350"/>
            <a:ext cx="8569325" cy="590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typedef struct { int data;/*</a:t>
            </a:r>
            <a:r>
              <a:rPr lang="zh-CN" altLang="en-US" sz="2400">
                <a:latin typeface="Times New Roman" pitchFamily="18" charset="0"/>
              </a:rPr>
              <a:t>数据域*</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ENODE *firstedge;/*</a:t>
            </a:r>
            <a:r>
              <a:rPr lang="zh-CN" altLang="en-US" sz="2400">
                <a:latin typeface="Times New Roman" pitchFamily="18" charset="0"/>
              </a:rPr>
              <a:t>链域指向链表中第一个结眯*</a:t>
            </a:r>
            <a:r>
              <a:rPr lang="en-US" altLang="zh-CN" sz="2400">
                <a:latin typeface="Times New Roman" pitchFamily="18" charset="0"/>
              </a:rPr>
              <a:t>/}VNODE</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邻接表的类型定义如下：</a:t>
            </a:r>
          </a:p>
          <a:p>
            <a:pPr>
              <a:spcBef>
                <a:spcPct val="20000"/>
              </a:spcBef>
              <a:buClr>
                <a:schemeClr val="bg2"/>
              </a:buClr>
              <a:buFont typeface="Monotype Sorts" pitchFamily="2" charset="2"/>
              <a:buNone/>
            </a:pPr>
            <a:r>
              <a:rPr lang="en-US" altLang="zh-CN" sz="2400">
                <a:latin typeface="Times New Roman" pitchFamily="18" charset="0"/>
              </a:rPr>
              <a:t>typedef struct{int n,e;</a:t>
            </a:r>
          </a:p>
          <a:p>
            <a:pPr>
              <a:spcBef>
                <a:spcPct val="20000"/>
              </a:spcBef>
              <a:buClr>
                <a:schemeClr val="bg2"/>
              </a:buClr>
              <a:buFont typeface="Monotype Sorts" pitchFamily="2" charset="2"/>
              <a:buNone/>
            </a:pPr>
            <a:r>
              <a:rPr lang="en-US" altLang="zh-CN" sz="2400">
                <a:latin typeface="Times New Roman" pitchFamily="18" charset="0"/>
              </a:rPr>
              <a:t>            VNODE adjlist[MAX];}GRAPH;</a:t>
            </a:r>
          </a:p>
          <a:p>
            <a:pPr>
              <a:spcBef>
                <a:spcPct val="20000"/>
              </a:spcBef>
              <a:buClr>
                <a:schemeClr val="bg2"/>
              </a:buClr>
              <a:buFont typeface="Monotype Sorts" pitchFamily="2" charset="2"/>
              <a:buNone/>
            </a:pPr>
            <a:r>
              <a:rPr lang="zh-CN" altLang="en-US" sz="2400">
                <a:latin typeface="Times New Roman" pitchFamily="18" charset="0"/>
              </a:rPr>
              <a:t>　　若无向图有</a:t>
            </a:r>
            <a:r>
              <a:rPr lang="en-US" altLang="zh-CN" sz="2400">
                <a:latin typeface="Times New Roman" pitchFamily="18" charset="0"/>
              </a:rPr>
              <a:t>n</a:t>
            </a:r>
            <a:r>
              <a:rPr lang="zh-CN" altLang="en-US" sz="2400">
                <a:latin typeface="Times New Roman" pitchFamily="18" charset="0"/>
              </a:rPr>
              <a:t>个项点、</a:t>
            </a:r>
            <a:r>
              <a:rPr lang="en-US" altLang="zh-CN" sz="2400">
                <a:latin typeface="Times New Roman" pitchFamily="18" charset="0"/>
              </a:rPr>
              <a:t>e</a:t>
            </a:r>
            <a:r>
              <a:rPr lang="zh-CN" altLang="en-US" sz="2400">
                <a:latin typeface="Times New Roman" pitchFamily="18" charset="0"/>
              </a:rPr>
              <a:t>条边，则它的邻接表需</a:t>
            </a:r>
            <a:r>
              <a:rPr lang="en-US" altLang="zh-CN" sz="2400">
                <a:latin typeface="Times New Roman" pitchFamily="18" charset="0"/>
              </a:rPr>
              <a:t>n</a:t>
            </a:r>
            <a:r>
              <a:rPr lang="zh-CN" altLang="en-US" sz="2400">
                <a:latin typeface="Times New Roman" pitchFamily="18" charset="0"/>
              </a:rPr>
              <a:t>个表头结点和</a:t>
            </a:r>
            <a:r>
              <a:rPr lang="en-US" altLang="zh-CN" sz="2400">
                <a:latin typeface="Times New Roman" pitchFamily="18" charset="0"/>
              </a:rPr>
              <a:t>2e</a:t>
            </a:r>
            <a:r>
              <a:rPr lang="zh-CN" altLang="en-US" sz="2400">
                <a:latin typeface="Times New Roman" pitchFamily="18" charset="0"/>
              </a:rPr>
              <a:t>个表中结点。通常，在图的边比较稀疏的情况下，用邻接表比用邻接矩阵节省存储空间。</a:t>
            </a:r>
          </a:p>
          <a:p>
            <a:pPr>
              <a:spcBef>
                <a:spcPct val="20000"/>
              </a:spcBef>
              <a:buClr>
                <a:schemeClr val="bg2"/>
              </a:buClr>
              <a:buFont typeface="Monotype Sorts" pitchFamily="2" charset="2"/>
              <a:buNone/>
            </a:pPr>
            <a:r>
              <a:rPr lang="zh-CN" altLang="en-US" sz="2400">
                <a:latin typeface="Times New Roman" pitchFamily="18" charset="0"/>
              </a:rPr>
              <a:t>　　在无向图的邻接表中，顶点</a:t>
            </a:r>
            <a:r>
              <a:rPr lang="en-US" altLang="zh-CN" sz="2400">
                <a:latin typeface="Times New Roman" pitchFamily="18" charset="0"/>
              </a:rPr>
              <a:t>i</a:t>
            </a:r>
            <a:r>
              <a:rPr lang="zh-CN" altLang="en-US" sz="2400">
                <a:latin typeface="Times New Roman" pitchFamily="18" charset="0"/>
              </a:rPr>
              <a:t>的度恰为第</a:t>
            </a:r>
            <a:r>
              <a:rPr lang="en-US" altLang="zh-CN" sz="2400">
                <a:latin typeface="Times New Roman" pitchFamily="18" charset="0"/>
              </a:rPr>
              <a:t>i</a:t>
            </a:r>
            <a:r>
              <a:rPr lang="zh-CN" altLang="en-US" sz="2400">
                <a:latin typeface="Times New Roman" pitchFamily="18" charset="0"/>
              </a:rPr>
              <a:t>个链表中的结点数；而在有向图中，第</a:t>
            </a:r>
            <a:r>
              <a:rPr lang="en-US" altLang="zh-CN" sz="2400">
                <a:latin typeface="Times New Roman" pitchFamily="18" charset="0"/>
              </a:rPr>
              <a:t>i</a:t>
            </a:r>
            <a:r>
              <a:rPr lang="zh-CN" altLang="en-US" sz="2400">
                <a:latin typeface="Times New Roman" pitchFamily="18" charset="0"/>
              </a:rPr>
              <a:t>个链表中的结点个数只是顶点</a:t>
            </a:r>
            <a:r>
              <a:rPr lang="en-US" altLang="zh-CN" sz="2400">
                <a:latin typeface="Times New Roman" pitchFamily="18" charset="0"/>
              </a:rPr>
              <a:t>i</a:t>
            </a:r>
            <a:r>
              <a:rPr lang="zh-CN" altLang="en-US" sz="2400">
                <a:latin typeface="Times New Roman" pitchFamily="18" charset="0"/>
              </a:rPr>
              <a:t>的出度，为求入度，必须遍历除第</a:t>
            </a:r>
            <a:r>
              <a:rPr lang="en-US" altLang="zh-CN" sz="2400">
                <a:latin typeface="Times New Roman" pitchFamily="18" charset="0"/>
              </a:rPr>
              <a:t>i</a:t>
            </a:r>
            <a:r>
              <a:rPr lang="zh-CN" altLang="en-US" sz="2400">
                <a:latin typeface="Times New Roman" pitchFamily="18" charset="0"/>
              </a:rPr>
              <a:t>个链表外的其他链表。在所有链表中其邻接顶点域值为</a:t>
            </a:r>
            <a:r>
              <a:rPr lang="en-US" altLang="zh-CN" sz="2400">
                <a:latin typeface="Times New Roman" pitchFamily="18" charset="0"/>
              </a:rPr>
              <a:t>i</a:t>
            </a:r>
            <a:r>
              <a:rPr lang="zh-CN" altLang="en-US" sz="2400">
                <a:latin typeface="Times New Roman" pitchFamily="18" charset="0"/>
              </a:rPr>
              <a:t>的结点个数是顶点</a:t>
            </a:r>
            <a:r>
              <a:rPr lang="en-US" altLang="zh-CN" sz="2400">
                <a:latin typeface="Times New Roman" pitchFamily="18" charset="0"/>
              </a:rPr>
              <a:t>i</a:t>
            </a:r>
            <a:r>
              <a:rPr lang="zh-CN" altLang="en-US" sz="2400">
                <a:latin typeface="Times New Roman" pitchFamily="18" charset="0"/>
              </a:rPr>
              <a:t>的入度。有时为了确定顶点的入度或以顶点</a:t>
            </a:r>
            <a:r>
              <a:rPr lang="en-US" altLang="zh-CN" sz="2400">
                <a:latin typeface="Times New Roman" pitchFamily="18" charset="0"/>
              </a:rPr>
              <a:t>i</a:t>
            </a:r>
            <a:r>
              <a:rPr lang="zh-CN" altLang="en-US" sz="2400">
                <a:latin typeface="Times New Roman" pitchFamily="18" charset="0"/>
              </a:rPr>
              <a:t>为终点的弧数，可以建立逆邻接表，即对每个顶点</a:t>
            </a:r>
            <a:r>
              <a:rPr lang="en-US" altLang="zh-CN" sz="2400">
                <a:latin typeface="Times New Roman" pitchFamily="18" charset="0"/>
              </a:rPr>
              <a:t>i</a:t>
            </a:r>
            <a:r>
              <a:rPr lang="zh-CN" altLang="en-US" sz="2400">
                <a:latin typeface="Times New Roman" pitchFamily="18" charset="0"/>
              </a:rPr>
              <a:t>建立一个链接以顶点</a:t>
            </a:r>
            <a:r>
              <a:rPr lang="en-US" altLang="zh-CN" sz="2400">
                <a:latin typeface="Times New Roman" pitchFamily="18" charset="0"/>
              </a:rPr>
              <a:t>i</a:t>
            </a:r>
            <a:r>
              <a:rPr lang="zh-CN" altLang="en-US" sz="2400">
                <a:latin typeface="Times New Roman" pitchFamily="18" charset="0"/>
              </a:rPr>
              <a:t>为终点的弧表，图</a:t>
            </a:r>
            <a:r>
              <a:rPr lang="en-US" altLang="zh-CN" sz="2400">
                <a:latin typeface="Times New Roman" pitchFamily="18" charset="0"/>
              </a:rPr>
              <a:t>6-10</a:t>
            </a:r>
            <a:r>
              <a:rPr lang="zh-CN" altLang="en-US" sz="2400">
                <a:latin typeface="Times New Roman" pitchFamily="18" charset="0"/>
              </a:rPr>
              <a:t>给出加顶点信息的图</a:t>
            </a:r>
            <a:r>
              <a:rPr lang="en-US" altLang="zh-CN" sz="2400">
                <a:latin typeface="Times New Roman" pitchFamily="18" charset="0"/>
              </a:rPr>
              <a:t>G1</a:t>
            </a:r>
            <a:r>
              <a:rPr lang="zh-CN" altLang="en-US" sz="2400">
                <a:latin typeface="Times New Roman" pitchFamily="18" charset="0"/>
              </a:rPr>
              <a:t>的邻接表、图</a:t>
            </a:r>
            <a:r>
              <a:rPr lang="en-US" altLang="zh-CN" sz="2400">
                <a:latin typeface="Times New Roman" pitchFamily="18" charset="0"/>
              </a:rPr>
              <a:t>G2</a:t>
            </a:r>
            <a:r>
              <a:rPr lang="zh-CN" altLang="en-US" sz="2400">
                <a:latin typeface="Times New Roman" pitchFamily="18" charset="0"/>
              </a:rPr>
              <a:t>的邻接表和逆邻接表。 </a:t>
            </a:r>
          </a:p>
        </p:txBody>
      </p:sp>
    </p:spTree>
  </p:cSld>
  <p:clrMapOvr>
    <a:masterClrMapping/>
  </p:clrMapOvr>
  <p:transition>
    <p:cover dir="d"/>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836613"/>
            <a:ext cx="8135937" cy="420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6628" name="Rectangle 4"/>
          <p:cNvSpPr>
            <a:spLocks noChangeArrowheads="1"/>
          </p:cNvSpPr>
          <p:nvPr/>
        </p:nvSpPr>
        <p:spPr bwMode="auto">
          <a:xfrm>
            <a:off x="2587625" y="5408613"/>
            <a:ext cx="43878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6-10 </a:t>
            </a:r>
            <a:r>
              <a:rPr lang="zh-CN" altLang="en-US" sz="2000"/>
              <a:t>无向图和有向图的邻接表表示 </a:t>
            </a:r>
          </a:p>
        </p:txBody>
      </p:sp>
    </p:spTree>
  </p:cSld>
  <p:clrMapOvr>
    <a:masterClrMapping/>
  </p:clrMapOvr>
  <p:transition>
    <p:cover dir="d"/>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Rot="1" noChangeArrowheads="1"/>
          </p:cNvSpPr>
          <p:nvPr/>
        </p:nvSpPr>
        <p:spPr bwMode="auto">
          <a:xfrm>
            <a:off x="250825" y="476250"/>
            <a:ext cx="8569325" cy="590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下面讨论无向图的邻接表生成算法。该算法先将图的顶点的数据输入到表头结点数组的数据域中。再将表头结点数组的链域均置</a:t>
            </a:r>
            <a:r>
              <a:rPr lang="zh-CN" altLang="en-US" sz="2400">
                <a:latin typeface="Arial"/>
              </a:rPr>
              <a:t>“</a:t>
            </a:r>
            <a:r>
              <a:rPr lang="zh-CN" altLang="en-US" sz="2400">
                <a:latin typeface="Times New Roman" pitchFamily="18" charset="0"/>
              </a:rPr>
              <a:t>空</a:t>
            </a:r>
            <a:r>
              <a:rPr lang="zh-CN" altLang="en-US" sz="2400">
                <a:latin typeface="Arial"/>
              </a:rPr>
              <a:t>”</a:t>
            </a:r>
            <a:r>
              <a:rPr lang="zh-CN" altLang="en-US" sz="2400">
                <a:latin typeface="Times New Roman" pitchFamily="18" charset="0"/>
              </a:rPr>
              <a:t>。然后，逐个输入表示边的顶点编号对（</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i≥0</a:t>
            </a:r>
            <a:r>
              <a:rPr lang="zh-CN" altLang="en-US" sz="2400">
                <a:latin typeface="Times New Roman" pitchFamily="18" charset="0"/>
              </a:rPr>
              <a:t>，</a:t>
            </a:r>
            <a:r>
              <a:rPr lang="en-US" altLang="zh-CN" sz="2400">
                <a:latin typeface="Times New Roman" pitchFamily="18" charset="0"/>
              </a:rPr>
              <a:t>j≥0</a:t>
            </a:r>
            <a:r>
              <a:rPr lang="zh-CN" altLang="en-US" sz="2400">
                <a:latin typeface="Times New Roman" pitchFamily="18" charset="0"/>
              </a:rPr>
              <a:t>）。每输入一个顶点编号对（</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），动态生成两个结点，它们的邻接顶点域分别为</a:t>
            </a:r>
            <a:r>
              <a:rPr lang="en-US" altLang="zh-CN" sz="2400">
                <a:latin typeface="Times New Roman" pitchFamily="18" charset="0"/>
              </a:rPr>
              <a:t>j</a:t>
            </a:r>
            <a:r>
              <a:rPr lang="zh-CN" altLang="en-US" sz="2400">
                <a:latin typeface="Times New Roman" pitchFamily="18" charset="0"/>
              </a:rPr>
              <a:t>和</a:t>
            </a:r>
            <a:r>
              <a:rPr lang="en-US" altLang="zh-CN" sz="2400">
                <a:latin typeface="Times New Roman" pitchFamily="18" charset="0"/>
              </a:rPr>
              <a:t>i</a:t>
            </a:r>
            <a:r>
              <a:rPr lang="zh-CN" altLang="en-US" sz="2400">
                <a:latin typeface="Times New Roman" pitchFamily="18" charset="0"/>
              </a:rPr>
              <a:t>，并分别插入到顶点</a:t>
            </a:r>
            <a:r>
              <a:rPr lang="en-US" altLang="zh-CN" sz="2400">
                <a:latin typeface="Times New Roman" pitchFamily="18" charset="0"/>
              </a:rPr>
              <a:t>i</a:t>
            </a:r>
            <a:r>
              <a:rPr lang="zh-CN" altLang="en-US" sz="2400">
                <a:latin typeface="Times New Roman" pitchFamily="18" charset="0"/>
              </a:rPr>
              <a:t>和顶点</a:t>
            </a:r>
            <a:r>
              <a:rPr lang="en-US" altLang="zh-CN" sz="2400">
                <a:latin typeface="Times New Roman" pitchFamily="18" charset="0"/>
              </a:rPr>
              <a:t>j</a:t>
            </a:r>
            <a:r>
              <a:rPr lang="zh-CN" altLang="en-US" sz="2400">
                <a:latin typeface="Times New Roman" pitchFamily="18" charset="0"/>
              </a:rPr>
              <a:t>链表之中，由于链表中结点链接次序与邻接顶点的编号无关，故为简便起见，将新结点插入在链表的第一个结点之前。下面给出生成邻接表算法：</a:t>
            </a:r>
          </a:p>
          <a:p>
            <a:pPr>
              <a:spcBef>
                <a:spcPct val="20000"/>
              </a:spcBef>
              <a:buClr>
                <a:schemeClr val="bg2"/>
              </a:buClr>
              <a:buFont typeface="Monotype Sorts" pitchFamily="2" charset="2"/>
              <a:buNone/>
            </a:pPr>
            <a:r>
              <a:rPr lang="en-US" altLang="zh-CN" sz="2400">
                <a:latin typeface="Times New Roman" pitchFamily="18" charset="0"/>
              </a:rPr>
              <a:t>#define MAX 100</a:t>
            </a:r>
          </a:p>
          <a:p>
            <a:pPr>
              <a:spcBef>
                <a:spcPct val="20000"/>
              </a:spcBef>
              <a:buClr>
                <a:schemeClr val="bg2"/>
              </a:buClr>
              <a:buFont typeface="Monotype Sorts" pitchFamily="2" charset="2"/>
              <a:buNone/>
            </a:pPr>
            <a:r>
              <a:rPr lang="en-US" altLang="zh-CN" sz="2400">
                <a:latin typeface="Times New Roman" pitchFamily="18" charset="0"/>
              </a:rPr>
              <a:t>#include &lt;stdlib.h&gt;</a:t>
            </a:r>
          </a:p>
          <a:p>
            <a:pPr>
              <a:spcBef>
                <a:spcPct val="20000"/>
              </a:spcBef>
              <a:buClr>
                <a:schemeClr val="bg2"/>
              </a:buClr>
              <a:buFont typeface="Monotype Sorts" pitchFamily="2" charset="2"/>
              <a:buNone/>
            </a:pPr>
            <a:r>
              <a:rPr lang="en-US" altLang="zh-CN" sz="2400">
                <a:latin typeface="Times New Roman" pitchFamily="18" charset="0"/>
              </a:rPr>
              <a:t>typedef struct node {int adjvex;/*</a:t>
            </a:r>
            <a:r>
              <a:rPr lang="zh-CN" altLang="en-US" sz="2400">
                <a:latin typeface="Times New Roman" pitchFamily="18" charset="0"/>
              </a:rPr>
              <a:t>顶点域*</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struct node *next ;/* </a:t>
            </a:r>
            <a:r>
              <a:rPr lang="zh-CN" altLang="en-US" sz="2400">
                <a:latin typeface="Times New Roman" pitchFamily="18" charset="0"/>
              </a:rPr>
              <a:t>链域*</a:t>
            </a:r>
            <a:r>
              <a:rPr lang="en-US" altLang="zh-CN" sz="2400">
                <a:latin typeface="Times New Roman" pitchFamily="18" charset="0"/>
              </a:rPr>
              <a:t>/}ENODE;</a:t>
            </a:r>
          </a:p>
          <a:p>
            <a:pPr>
              <a:spcBef>
                <a:spcPct val="20000"/>
              </a:spcBef>
              <a:buClr>
                <a:schemeClr val="bg2"/>
              </a:buClr>
              <a:buFont typeface="Monotype Sorts" pitchFamily="2" charset="2"/>
              <a:buNone/>
            </a:pPr>
            <a:r>
              <a:rPr lang="en-US" altLang="zh-CN" sz="2400">
                <a:latin typeface="Times New Roman" pitchFamily="18" charset="0"/>
              </a:rPr>
              <a:t>typedef struct { int data;/*</a:t>
            </a:r>
            <a:r>
              <a:rPr lang="zh-CN" altLang="en-US" sz="2400">
                <a:latin typeface="Times New Roman" pitchFamily="18" charset="0"/>
              </a:rPr>
              <a:t>数据域*</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ENODE *firstedge;/*</a:t>
            </a:r>
            <a:r>
              <a:rPr lang="zh-CN" altLang="en-US" sz="2400">
                <a:latin typeface="Times New Roman" pitchFamily="18" charset="0"/>
              </a:rPr>
              <a:t>链域指向链表中第一个结眯*</a:t>
            </a:r>
            <a:r>
              <a:rPr lang="en-US" altLang="zh-CN" sz="2400">
                <a:latin typeface="Times New Roman" pitchFamily="18" charset="0"/>
              </a:rPr>
              <a:t>/}VNODE</a:t>
            </a:r>
            <a:r>
              <a:rPr lang="zh-CN" altLang="en-US"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typedef struct{int n,e;</a:t>
            </a:r>
          </a:p>
        </p:txBody>
      </p:sp>
    </p:spTree>
  </p:cSld>
  <p:clrMapOvr>
    <a:masterClrMapping/>
  </p:clrMapOvr>
  <p:transition>
    <p:cover dir="d"/>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Rot="1" noChangeArrowheads="1"/>
          </p:cNvSpPr>
          <p:nvPr/>
        </p:nvSpPr>
        <p:spPr bwMode="auto">
          <a:xfrm>
            <a:off x="250825" y="476250"/>
            <a:ext cx="8569325" cy="590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VNODE adjlist[MAX];}GRAPH;</a:t>
            </a:r>
          </a:p>
          <a:p>
            <a:pPr>
              <a:spcBef>
                <a:spcPct val="20000"/>
              </a:spcBef>
              <a:buClr>
                <a:schemeClr val="bg2"/>
              </a:buClr>
              <a:buFont typeface="Monotype Sorts" pitchFamily="2" charset="2"/>
              <a:buNone/>
            </a:pPr>
            <a:r>
              <a:rPr lang="en-US" altLang="zh-CN" sz="2400">
                <a:latin typeface="Times New Roman" pitchFamily="18" charset="0"/>
              </a:rPr>
              <a:t>GRAPH * creategraph(GRAPH *g)</a:t>
            </a:r>
          </a:p>
          <a:p>
            <a:pPr>
              <a:spcBef>
                <a:spcPct val="20000"/>
              </a:spcBef>
              <a:buClr>
                <a:schemeClr val="bg2"/>
              </a:buClr>
              <a:buFont typeface="Monotype Sorts" pitchFamily="2" charset="2"/>
              <a:buNone/>
            </a:pPr>
            <a:r>
              <a:rPr lang="en-US" altLang="zh-CN" sz="2400">
                <a:latin typeface="Times New Roman" pitchFamily="18" charset="0"/>
              </a:rPr>
              <a:t>{ENODE *p;</a:t>
            </a:r>
          </a:p>
          <a:p>
            <a:pPr>
              <a:spcBef>
                <a:spcPct val="20000"/>
              </a:spcBef>
              <a:buClr>
                <a:schemeClr val="bg2"/>
              </a:buClr>
              <a:buFont typeface="Monotype Sorts" pitchFamily="2" charset="2"/>
              <a:buNone/>
            </a:pPr>
            <a:r>
              <a:rPr lang="en-US" altLang="zh-CN" sz="2400">
                <a:latin typeface="Times New Roman" pitchFamily="18" charset="0"/>
              </a:rPr>
              <a:t> int i,j,k;</a:t>
            </a:r>
          </a:p>
          <a:p>
            <a:pPr>
              <a:spcBef>
                <a:spcPct val="20000"/>
              </a:spcBef>
              <a:buClr>
                <a:schemeClr val="bg2"/>
              </a:buClr>
              <a:buFont typeface="Monotype Sorts" pitchFamily="2" charset="2"/>
              <a:buNone/>
            </a:pPr>
            <a:r>
              <a:rPr lang="en-US" altLang="zh-CN" sz="2400">
                <a:latin typeface="Times New Roman" pitchFamily="18" charset="0"/>
              </a:rPr>
              <a:t> scanf(</a:t>
            </a:r>
            <a:r>
              <a:rPr lang="en-US" altLang="zh-CN" sz="2400">
                <a:latin typeface="Arial"/>
              </a:rPr>
              <a:t>“</a:t>
            </a:r>
            <a:r>
              <a:rPr lang="en-US" altLang="zh-CN" sz="2400">
                <a:latin typeface="Times New Roman" pitchFamily="18" charset="0"/>
              </a:rPr>
              <a:t>%d%d</a:t>
            </a:r>
            <a:r>
              <a:rPr lang="en-US" altLang="zh-CN" sz="2400">
                <a:latin typeface="Arial"/>
              </a:rPr>
              <a:t>”</a:t>
            </a:r>
            <a:r>
              <a:rPr lang="en-US" altLang="zh-CN" sz="2400">
                <a:latin typeface="Times New Roman" pitchFamily="18" charset="0"/>
              </a:rPr>
              <a:t>,&amp;g-&gt;n,&amp;g-&gt;e);/*</a:t>
            </a:r>
            <a:r>
              <a:rPr lang="zh-CN" altLang="en-US" sz="2400">
                <a:latin typeface="Times New Roman" pitchFamily="18" charset="0"/>
              </a:rPr>
              <a:t>输入顶点数和边数*</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for(k=1;k&lt;=g-&gt;n;k++)</a:t>
            </a:r>
          </a:p>
          <a:p>
            <a:pPr>
              <a:spcBef>
                <a:spcPct val="20000"/>
              </a:spcBef>
              <a:buClr>
                <a:schemeClr val="bg2"/>
              </a:buClr>
              <a:buFont typeface="Monotype Sorts" pitchFamily="2" charset="2"/>
              <a:buNone/>
            </a:pPr>
            <a:r>
              <a:rPr lang="en-US" altLang="zh-CN" sz="2400">
                <a:latin typeface="Times New Roman" pitchFamily="18" charset="0"/>
              </a:rPr>
              <a:t>   {scanf(</a:t>
            </a:r>
            <a:r>
              <a:rPr lang="en-US" altLang="zh-CN" sz="2400">
                <a:latin typeface="Arial"/>
              </a:rPr>
              <a:t>“</a:t>
            </a:r>
            <a:r>
              <a:rPr lang="en-US" altLang="zh-CN" sz="2400">
                <a:latin typeface="Times New Roman" pitchFamily="18" charset="0"/>
              </a:rPr>
              <a:t>%d</a:t>
            </a:r>
            <a:r>
              <a:rPr lang="en-US" altLang="zh-CN" sz="2400">
                <a:latin typeface="Arial"/>
              </a:rPr>
              <a:t>”</a:t>
            </a:r>
            <a:r>
              <a:rPr lang="en-US" altLang="zh-CN" sz="2400">
                <a:latin typeface="Times New Roman" pitchFamily="18" charset="0"/>
              </a:rPr>
              <a:t>,&amp;g-&gt;adjlist[k].data);/*</a:t>
            </a:r>
            <a:r>
              <a:rPr lang="zh-CN" altLang="en-US" sz="2400">
                <a:latin typeface="Times New Roman" pitchFamily="18" charset="0"/>
              </a:rPr>
              <a:t>输入表头数组数据域的值*</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g-&gt;adjlist[k].firstedge=NULL;}/*</a:t>
            </a:r>
            <a:r>
              <a:rPr lang="zh-CN" altLang="en-US" sz="2400">
                <a:latin typeface="Times New Roman" pitchFamily="18" charset="0"/>
              </a:rPr>
              <a:t>表头数组链域的值为空*</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for(k=1;k&lt;=g-&gt;e;k++)</a:t>
            </a:r>
          </a:p>
          <a:p>
            <a:pPr>
              <a:spcBef>
                <a:spcPct val="20000"/>
              </a:spcBef>
              <a:buClr>
                <a:schemeClr val="bg2"/>
              </a:buClr>
              <a:buFont typeface="Monotype Sorts" pitchFamily="2" charset="2"/>
              <a:buNone/>
            </a:pPr>
            <a:r>
              <a:rPr lang="en-US" altLang="zh-CN" sz="2400">
                <a:latin typeface="Times New Roman" pitchFamily="18" charset="0"/>
              </a:rPr>
              <a:t>   {scanf(</a:t>
            </a:r>
            <a:r>
              <a:rPr lang="en-US" altLang="zh-CN" sz="2400">
                <a:latin typeface="Arial"/>
              </a:rPr>
              <a:t>“</a:t>
            </a:r>
            <a:r>
              <a:rPr lang="en-US" altLang="zh-CN" sz="2400">
                <a:latin typeface="Times New Roman" pitchFamily="18" charset="0"/>
              </a:rPr>
              <a:t>%d%d</a:t>
            </a:r>
            <a:r>
              <a:rPr lang="en-US" altLang="zh-CN" sz="2400">
                <a:latin typeface="Arial"/>
              </a:rPr>
              <a:t>”</a:t>
            </a:r>
            <a:r>
              <a:rPr lang="en-US" altLang="zh-CN" sz="2400">
                <a:latin typeface="Times New Roman" pitchFamily="18" charset="0"/>
              </a:rPr>
              <a:t>,&amp;i,&amp;j);/*</a:t>
            </a:r>
            <a:r>
              <a:rPr lang="zh-CN" altLang="en-US" sz="2400">
                <a:latin typeface="Times New Roman" pitchFamily="18" charset="0"/>
              </a:rPr>
              <a:t>输入有边连接的顶点对*</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p=(ENODE *)malloc(sizeof(ENODE));</a:t>
            </a:r>
          </a:p>
          <a:p>
            <a:pPr>
              <a:spcBef>
                <a:spcPct val="20000"/>
              </a:spcBef>
              <a:buClr>
                <a:schemeClr val="bg2"/>
              </a:buClr>
              <a:buFont typeface="Monotype Sorts" pitchFamily="2" charset="2"/>
              <a:buNone/>
            </a:pPr>
            <a:r>
              <a:rPr lang="en-US" altLang="zh-CN" sz="2400">
                <a:latin typeface="Times New Roman" pitchFamily="18" charset="0"/>
              </a:rPr>
              <a:t>    p-&gt;adjvex=j;p-&gt;next=g-&gt;adjlist[i].firstedge;</a:t>
            </a:r>
          </a:p>
          <a:p>
            <a:pPr>
              <a:spcBef>
                <a:spcPct val="20000"/>
              </a:spcBef>
              <a:buClr>
                <a:schemeClr val="bg2"/>
              </a:buClr>
              <a:buFont typeface="Monotype Sorts" pitchFamily="2" charset="2"/>
              <a:buNone/>
            </a:pPr>
            <a:r>
              <a:rPr lang="en-US" altLang="zh-CN" sz="2400">
                <a:latin typeface="Times New Roman" pitchFamily="18" charset="0"/>
              </a:rPr>
              <a:t>    g-&gt;adjlist[i].firstedge=p;</a:t>
            </a:r>
          </a:p>
          <a:p>
            <a:pPr>
              <a:spcBef>
                <a:spcPct val="20000"/>
              </a:spcBef>
              <a:buClr>
                <a:schemeClr val="bg2"/>
              </a:buClr>
              <a:buFont typeface="Monotype Sorts" pitchFamily="2" charset="2"/>
              <a:buNone/>
            </a:pPr>
            <a:r>
              <a:rPr lang="en-US" altLang="zh-CN" sz="2400">
                <a:latin typeface="Times New Roman" pitchFamily="18" charset="0"/>
              </a:rPr>
              <a:t>    p=(ENODE *)malloc(sizeof(ENODE));</a:t>
            </a:r>
          </a:p>
        </p:txBody>
      </p:sp>
    </p:spTree>
  </p:cSld>
  <p:clrMapOvr>
    <a:masterClrMapping/>
  </p:clrMapOvr>
  <p:transition>
    <p:cover dir="d"/>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Rot="1" noChangeArrowheads="1"/>
          </p:cNvSpPr>
          <p:nvPr/>
        </p:nvSpPr>
        <p:spPr bwMode="auto">
          <a:xfrm>
            <a:off x="250825" y="476250"/>
            <a:ext cx="8569325" cy="590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-&gt;adjvex=i,p-&gt;next=g-&gt;adjlist[j].firstedge;</a:t>
            </a:r>
          </a:p>
          <a:p>
            <a:pPr>
              <a:spcBef>
                <a:spcPct val="20000"/>
              </a:spcBef>
              <a:buClr>
                <a:schemeClr val="bg2"/>
              </a:buClr>
              <a:buFont typeface="Monotype Sorts" pitchFamily="2" charset="2"/>
              <a:buNone/>
            </a:pPr>
            <a:r>
              <a:rPr lang="en-US" altLang="zh-CN" sz="2400">
                <a:latin typeface="Times New Roman" pitchFamily="18" charset="0"/>
              </a:rPr>
              <a:t>    g-&gt;adjlist[j].firstedge=p;/*</a:t>
            </a:r>
            <a:r>
              <a:rPr lang="zh-CN" altLang="en-US" sz="2400">
                <a:latin typeface="Times New Roman" pitchFamily="18" charset="0"/>
              </a:rPr>
              <a:t>结点</a:t>
            </a:r>
            <a:r>
              <a:rPr lang="en-US" altLang="zh-CN" sz="2400">
                <a:latin typeface="Times New Roman" pitchFamily="18" charset="0"/>
              </a:rPr>
              <a:t>i</a:t>
            </a:r>
            <a:r>
              <a:rPr lang="zh-CN" altLang="en-US" sz="2400">
                <a:latin typeface="Times New Roman" pitchFamily="18" charset="0"/>
              </a:rPr>
              <a:t>插入到第</a:t>
            </a:r>
            <a:r>
              <a:rPr lang="en-US" altLang="zh-CN" sz="2400">
                <a:latin typeface="Times New Roman" pitchFamily="18" charset="0"/>
              </a:rPr>
              <a:t>j</a:t>
            </a:r>
            <a:r>
              <a:rPr lang="zh-CN" altLang="en-US" sz="2400">
                <a:latin typeface="Times New Roman" pitchFamily="18" charset="0"/>
              </a:rPr>
              <a:t>个链表*</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}return(g);</a:t>
            </a:r>
          </a:p>
          <a:p>
            <a:pPr>
              <a:spcBef>
                <a:spcPct val="20000"/>
              </a:spcBef>
              <a:buClr>
                <a:schemeClr val="bg2"/>
              </a:buClr>
              <a:buFont typeface="Monotype Sorts" pitchFamily="2" charset="2"/>
              <a:buNone/>
            </a:pP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main()</a:t>
            </a:r>
          </a:p>
          <a:p>
            <a:pPr>
              <a:spcBef>
                <a:spcPct val="20000"/>
              </a:spcBef>
              <a:buClr>
                <a:schemeClr val="bg2"/>
              </a:buClr>
              <a:buFont typeface="Monotype Sorts" pitchFamily="2" charset="2"/>
              <a:buNone/>
            </a:pPr>
            <a:r>
              <a:rPr lang="en-US" altLang="zh-CN" sz="2400">
                <a:latin typeface="Times New Roman" pitchFamily="18" charset="0"/>
              </a:rPr>
              <a:t>{ GRAPH *g;</a:t>
            </a:r>
          </a:p>
          <a:p>
            <a:pPr>
              <a:spcBef>
                <a:spcPct val="20000"/>
              </a:spcBef>
              <a:buClr>
                <a:schemeClr val="bg2"/>
              </a:buClr>
              <a:buFont typeface="Monotype Sorts" pitchFamily="2" charset="2"/>
              <a:buNone/>
            </a:pPr>
            <a:r>
              <a:rPr lang="en-US" altLang="zh-CN" sz="2400">
                <a:latin typeface="Times New Roman" pitchFamily="18" charset="0"/>
              </a:rPr>
              <a:t> g= (GRAPH *)malloc(sizeof(GRAPH ));</a:t>
            </a:r>
          </a:p>
          <a:p>
            <a:pPr>
              <a:spcBef>
                <a:spcPct val="20000"/>
              </a:spcBef>
              <a:buClr>
                <a:schemeClr val="bg2"/>
              </a:buClr>
              <a:buFont typeface="Monotype Sorts" pitchFamily="2" charset="2"/>
              <a:buNone/>
            </a:pPr>
            <a:r>
              <a:rPr lang="en-US" altLang="zh-CN" sz="2400">
                <a:latin typeface="Times New Roman" pitchFamily="18" charset="0"/>
              </a:rPr>
              <a:t>  g=creategraph(g);</a:t>
            </a:r>
          </a:p>
          <a:p>
            <a:pPr>
              <a:spcBef>
                <a:spcPct val="20000"/>
              </a:spcBef>
              <a:buClr>
                <a:schemeClr val="bg2"/>
              </a:buClr>
              <a:buFont typeface="Monotype Sorts" pitchFamily="2" charset="2"/>
              <a:buNone/>
            </a:pPr>
            <a:r>
              <a:rPr lang="en-US" altLang="zh-CN"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建立有向图的邻接表与此类似，只是在每输入一个顶点编号对</a:t>
            </a:r>
            <a:r>
              <a:rPr lang="en-US" altLang="zh-CN" sz="2400">
                <a:latin typeface="Times New Roman" pitchFamily="18" charset="0"/>
              </a:rPr>
              <a:t>&lt;i,j&gt;</a:t>
            </a:r>
            <a:r>
              <a:rPr lang="zh-CN" altLang="en-US" sz="2400">
                <a:latin typeface="Times New Roman" pitchFamily="18" charset="0"/>
              </a:rPr>
              <a:t>时，仅需要动态生成一个结点</a:t>
            </a:r>
            <a:r>
              <a:rPr lang="en-US" altLang="zh-CN" sz="2400">
                <a:latin typeface="Times New Roman" pitchFamily="18" charset="0"/>
              </a:rPr>
              <a:t>j</a:t>
            </a:r>
            <a:r>
              <a:rPr lang="zh-CN" altLang="en-US" sz="2400">
                <a:latin typeface="Times New Roman" pitchFamily="18" charset="0"/>
              </a:rPr>
              <a:t>，并插入到顶点</a:t>
            </a:r>
            <a:r>
              <a:rPr lang="en-US" altLang="zh-CN" sz="2400">
                <a:latin typeface="Times New Roman" pitchFamily="18" charset="0"/>
              </a:rPr>
              <a:t>i</a:t>
            </a:r>
            <a:r>
              <a:rPr lang="zh-CN" altLang="en-US" sz="2400">
                <a:latin typeface="Times New Roman" pitchFamily="18" charset="0"/>
              </a:rPr>
              <a:t>链表中即可。 </a:t>
            </a:r>
          </a:p>
        </p:txBody>
      </p:sp>
    </p:spTree>
  </p:cSld>
  <p:clrMapOvr>
    <a:masterClrMapping/>
  </p:clrMapOvr>
  <p:transition>
    <p:cover dir="d"/>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Rot="1" noChangeArrowheads="1"/>
          </p:cNvSpPr>
          <p:nvPr/>
        </p:nvSpPr>
        <p:spPr bwMode="auto">
          <a:xfrm>
            <a:off x="250825" y="1555750"/>
            <a:ext cx="8569325" cy="3889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和树的遍历类似，从图中的一个给定顶点出发系统地访问图中所有顶点，并且使每个顶点仅被访问一次，这种运算被称做图的遍历。然而，图的遍历要比树的遍历复杂得多，因为在图中和同一个顶点有边相连的各顶点之间也可能有边，所以在访问了某个顶点之后，可能顺着某条路径又回到已被访问过的顶点。为了避免一个顶点被多次访问，可以设立一个标志数组</a:t>
            </a:r>
            <a:r>
              <a:rPr lang="en-US" altLang="zh-CN" sz="2400">
                <a:latin typeface="Times New Roman" pitchFamily="18" charset="0"/>
              </a:rPr>
              <a:t>visited</a:t>
            </a:r>
            <a:r>
              <a:rPr lang="zh-CN" altLang="en-US" sz="2400">
                <a:latin typeface="Times New Roman" pitchFamily="18" charset="0"/>
              </a:rPr>
              <a:t>，初值置为</a:t>
            </a:r>
            <a:r>
              <a:rPr lang="en-US" altLang="zh-CN" sz="2400">
                <a:latin typeface="Times New Roman" pitchFamily="18" charset="0"/>
              </a:rPr>
              <a:t>0</a:t>
            </a:r>
            <a:r>
              <a:rPr lang="zh-CN" altLang="en-US" sz="2400">
                <a:latin typeface="Times New Roman" pitchFamily="18" charset="0"/>
              </a:rPr>
              <a:t>，数组元素</a:t>
            </a:r>
            <a:r>
              <a:rPr lang="en-US" altLang="zh-CN" sz="2400">
                <a:latin typeface="Times New Roman" pitchFamily="18" charset="0"/>
              </a:rPr>
              <a:t>visited[i]=1(0≤i≤n-1)</a:t>
            </a:r>
            <a:r>
              <a:rPr lang="zh-CN" altLang="en-US" sz="2400">
                <a:latin typeface="Times New Roman" pitchFamily="18" charset="0"/>
              </a:rPr>
              <a:t>表示顶点</a:t>
            </a:r>
            <a:r>
              <a:rPr lang="en-US" altLang="zh-CN" sz="2400">
                <a:latin typeface="Times New Roman" pitchFamily="18" charset="0"/>
              </a:rPr>
              <a:t>i</a:t>
            </a:r>
            <a:r>
              <a:rPr lang="zh-CN" altLang="en-US" sz="2400">
                <a:latin typeface="Times New Roman" pitchFamily="18" charset="0"/>
              </a:rPr>
              <a:t>被访问过。通常有两种遍历图的方法，深度优先搜索遍历和广度优先搜索遍历。它们对无向图或有向图都适用。 </a:t>
            </a:r>
          </a:p>
        </p:txBody>
      </p:sp>
      <p:sp>
        <p:nvSpPr>
          <p:cNvPr id="30723" name="Rectangle 3"/>
          <p:cNvSpPr>
            <a:spLocks noGrp="1" noRot="1" noChangeArrowheads="1"/>
          </p:cNvSpPr>
          <p:nvPr>
            <p:ph type="title"/>
          </p:nvPr>
        </p:nvSpPr>
        <p:spPr>
          <a:xfrm>
            <a:off x="301625" y="414338"/>
            <a:ext cx="8540750" cy="1143000"/>
          </a:xfrm>
          <a:noFill/>
          <a:ln/>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altLang="zh-CN"/>
              <a:t>6.3</a:t>
            </a:r>
            <a:r>
              <a:rPr lang="zh-CN" altLang="en-US"/>
              <a:t>　图的遍历 </a:t>
            </a:r>
          </a:p>
        </p:txBody>
      </p:sp>
    </p:spTree>
  </p:cSld>
  <p:clrMapOvr>
    <a:masterClrMapping/>
  </p:clrMapOvr>
  <p:transition>
    <p:cover dir="d"/>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Rot="1" noChangeArrowheads="1"/>
          </p:cNvSpPr>
          <p:nvPr/>
        </p:nvSpPr>
        <p:spPr bwMode="auto">
          <a:xfrm>
            <a:off x="250825" y="476250"/>
            <a:ext cx="8569325" cy="590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6.3.1  </a:t>
            </a:r>
            <a:r>
              <a:rPr lang="zh-CN" altLang="en-US" sz="2400">
                <a:latin typeface="Times New Roman" pitchFamily="18" charset="0"/>
              </a:rPr>
              <a:t>深度优先搜索</a:t>
            </a:r>
          </a:p>
          <a:p>
            <a:pPr>
              <a:spcBef>
                <a:spcPct val="20000"/>
              </a:spcBef>
              <a:buClr>
                <a:schemeClr val="bg2"/>
              </a:buClr>
              <a:buFont typeface="Monotype Sorts" pitchFamily="2" charset="2"/>
              <a:buNone/>
            </a:pPr>
            <a:r>
              <a:rPr lang="zh-CN" altLang="en-US" sz="2400">
                <a:latin typeface="Times New Roman" pitchFamily="18" charset="0"/>
              </a:rPr>
              <a:t>　　深度优先搜索是树的先根次序遍历的推广。假设从图的某一顶点</a:t>
            </a:r>
            <a:r>
              <a:rPr lang="en-US" altLang="zh-CN" sz="2400">
                <a:latin typeface="Times New Roman" pitchFamily="18" charset="0"/>
              </a:rPr>
              <a:t>v</a:t>
            </a:r>
            <a:r>
              <a:rPr lang="zh-CN" altLang="en-US" sz="2400">
                <a:latin typeface="Times New Roman" pitchFamily="18" charset="0"/>
              </a:rPr>
              <a:t>出发进行遍历，首先访问顶点</a:t>
            </a:r>
            <a:r>
              <a:rPr lang="en-US" altLang="zh-CN" sz="2400">
                <a:latin typeface="Times New Roman" pitchFamily="18" charset="0"/>
              </a:rPr>
              <a:t>v</a:t>
            </a:r>
            <a:r>
              <a:rPr lang="zh-CN" altLang="en-US" sz="2400">
                <a:latin typeface="Times New Roman" pitchFamily="18" charset="0"/>
              </a:rPr>
              <a:t>，再访问一个与顶点</a:t>
            </a:r>
            <a:r>
              <a:rPr lang="en-US" altLang="zh-CN" sz="2400">
                <a:latin typeface="Times New Roman" pitchFamily="18" charset="0"/>
              </a:rPr>
              <a:t>v</a:t>
            </a:r>
            <a:r>
              <a:rPr lang="zh-CN" altLang="en-US" sz="2400">
                <a:latin typeface="Times New Roman" pitchFamily="18" charset="0"/>
              </a:rPr>
              <a:t>相邻的顶点</a:t>
            </a:r>
            <a:r>
              <a:rPr lang="en-US" altLang="zh-CN" sz="2400">
                <a:latin typeface="Times New Roman" pitchFamily="18" charset="0"/>
              </a:rPr>
              <a:t>w</a:t>
            </a:r>
            <a:r>
              <a:rPr lang="zh-CN" altLang="en-US" sz="2400">
                <a:latin typeface="Times New Roman" pitchFamily="18" charset="0"/>
              </a:rPr>
              <a:t>，接着访问一个与顶点</a:t>
            </a:r>
            <a:r>
              <a:rPr lang="en-US" altLang="zh-CN" sz="2400">
                <a:latin typeface="Times New Roman" pitchFamily="18" charset="0"/>
              </a:rPr>
              <a:t>w</a:t>
            </a:r>
            <a:r>
              <a:rPr lang="zh-CN" altLang="en-US" sz="2400">
                <a:latin typeface="Times New Roman" pitchFamily="18" charset="0"/>
              </a:rPr>
              <a:t>相邻且示被访问的顶点，依次类推，直至某个被访问的顶点的所有相邻顶点均被访问，就从最后所访问的顶点开始，依次退回到尚有邻接顶点未曾访问过的顶点</a:t>
            </a:r>
            <a:r>
              <a:rPr lang="en-US" altLang="zh-CN" sz="2400">
                <a:latin typeface="Times New Roman" pitchFamily="18" charset="0"/>
              </a:rPr>
              <a:t>u</a:t>
            </a:r>
            <a:r>
              <a:rPr lang="zh-CN" altLang="en-US" sz="2400">
                <a:latin typeface="Times New Roman" pitchFamily="18" charset="0"/>
              </a:rPr>
              <a:t>，并从</a:t>
            </a:r>
            <a:r>
              <a:rPr lang="en-US" altLang="zh-CN" sz="2400">
                <a:latin typeface="Times New Roman" pitchFamily="18" charset="0"/>
              </a:rPr>
              <a:t>u</a:t>
            </a:r>
            <a:r>
              <a:rPr lang="zh-CN" altLang="en-US" sz="2400">
                <a:latin typeface="Times New Roman" pitchFamily="18" charset="0"/>
              </a:rPr>
              <a:t>开始继续深度优先搜索。重复上述过程直至图中所有顶点都被访问到为止。例如：从顶点</a:t>
            </a:r>
            <a:r>
              <a:rPr lang="en-US" altLang="zh-CN" sz="2400">
                <a:latin typeface="Times New Roman" pitchFamily="18" charset="0"/>
              </a:rPr>
              <a:t>1</a:t>
            </a:r>
            <a:r>
              <a:rPr lang="zh-CN" altLang="en-US" sz="2400">
                <a:latin typeface="Times New Roman" pitchFamily="18" charset="0"/>
              </a:rPr>
              <a:t>出发按深度优先搜索遍历有向图</a:t>
            </a:r>
            <a:r>
              <a:rPr lang="en-US" altLang="zh-CN" sz="2400">
                <a:latin typeface="Times New Roman" pitchFamily="18" charset="0"/>
              </a:rPr>
              <a:t>6-11</a:t>
            </a:r>
            <a:r>
              <a:rPr lang="zh-CN" altLang="en-US" sz="2400">
                <a:latin typeface="Times New Roman" pitchFamily="18" charset="0"/>
              </a:rPr>
              <a:t>，顶点的访问顺序为</a:t>
            </a:r>
            <a:r>
              <a:rPr lang="en-US" altLang="zh-CN" sz="2400">
                <a:latin typeface="Times New Roman" pitchFamily="18" charset="0"/>
              </a:rPr>
              <a:t>1</a:t>
            </a:r>
            <a:r>
              <a:rPr lang="zh-CN" altLang="en-US" sz="2400">
                <a:latin typeface="Times New Roman" pitchFamily="18" charset="0"/>
              </a:rPr>
              <a:t>，</a:t>
            </a:r>
            <a:r>
              <a:rPr lang="en-US" altLang="zh-CN" sz="2400">
                <a:latin typeface="Times New Roman" pitchFamily="18" charset="0"/>
              </a:rPr>
              <a:t>2</a:t>
            </a:r>
            <a:r>
              <a:rPr lang="zh-CN" altLang="en-US" sz="2400">
                <a:latin typeface="Times New Roman" pitchFamily="18" charset="0"/>
              </a:rPr>
              <a:t>，</a:t>
            </a:r>
            <a:r>
              <a:rPr lang="en-US" altLang="zh-CN" sz="2400">
                <a:latin typeface="Times New Roman" pitchFamily="18" charset="0"/>
              </a:rPr>
              <a:t>6</a:t>
            </a:r>
            <a:r>
              <a:rPr lang="zh-CN" altLang="en-US" sz="2400">
                <a:latin typeface="Times New Roman" pitchFamily="18" charset="0"/>
              </a:rPr>
              <a:t>，</a:t>
            </a:r>
            <a:r>
              <a:rPr lang="en-US" altLang="zh-CN" sz="2400">
                <a:latin typeface="Times New Roman" pitchFamily="18" charset="0"/>
              </a:rPr>
              <a:t>5</a:t>
            </a:r>
            <a:r>
              <a:rPr lang="zh-CN" altLang="en-US" sz="2400">
                <a:latin typeface="Times New Roman" pitchFamily="18" charset="0"/>
              </a:rPr>
              <a:t>，</a:t>
            </a:r>
            <a:r>
              <a:rPr lang="en-US" altLang="zh-CN" sz="2400">
                <a:latin typeface="Times New Roman" pitchFamily="18" charset="0"/>
              </a:rPr>
              <a:t>7</a:t>
            </a:r>
            <a:r>
              <a:rPr lang="zh-CN" altLang="en-US" sz="2400">
                <a:latin typeface="Times New Roman" pitchFamily="18" charset="0"/>
              </a:rPr>
              <a:t>，</a:t>
            </a:r>
            <a:r>
              <a:rPr lang="en-US" altLang="zh-CN" sz="2400">
                <a:latin typeface="Times New Roman" pitchFamily="18" charset="0"/>
              </a:rPr>
              <a:t>3</a:t>
            </a:r>
            <a:r>
              <a:rPr lang="zh-CN" altLang="en-US" sz="2400">
                <a:latin typeface="Times New Roman" pitchFamily="18" charset="0"/>
              </a:rPr>
              <a:t>，</a:t>
            </a:r>
            <a:r>
              <a:rPr lang="en-US" altLang="zh-CN" sz="2400">
                <a:latin typeface="Times New Roman" pitchFamily="18" charset="0"/>
              </a:rPr>
              <a:t>4</a:t>
            </a:r>
            <a:r>
              <a:rPr lang="zh-CN" altLang="en-US" sz="2400">
                <a:latin typeface="Times New Roman" pitchFamily="18" charset="0"/>
              </a:rPr>
              <a:t>，从</a:t>
            </a:r>
            <a:r>
              <a:rPr lang="en-US" altLang="zh-CN" sz="2400">
                <a:latin typeface="Times New Roman" pitchFamily="18" charset="0"/>
              </a:rPr>
              <a:t>1</a:t>
            </a:r>
            <a:r>
              <a:rPr lang="zh-CN" altLang="en-US" sz="2400">
                <a:latin typeface="Times New Roman" pitchFamily="18" charset="0"/>
              </a:rPr>
              <a:t>出发按深度优先搜索遍历无向图</a:t>
            </a:r>
            <a:r>
              <a:rPr lang="en-US" altLang="zh-CN" sz="2400">
                <a:latin typeface="Times New Roman" pitchFamily="18" charset="0"/>
              </a:rPr>
              <a:t>6-12</a:t>
            </a:r>
            <a:r>
              <a:rPr lang="zh-CN" altLang="en-US" sz="2400">
                <a:latin typeface="Times New Roman" pitchFamily="18" charset="0"/>
              </a:rPr>
              <a:t>，顶点的访问顺序为</a:t>
            </a:r>
            <a:r>
              <a:rPr lang="en-US" altLang="zh-CN" sz="2400">
                <a:latin typeface="Times New Roman" pitchFamily="18" charset="0"/>
              </a:rPr>
              <a:t>1</a:t>
            </a:r>
            <a:r>
              <a:rPr lang="zh-CN" altLang="en-US" sz="2400">
                <a:latin typeface="Times New Roman" pitchFamily="18" charset="0"/>
              </a:rPr>
              <a:t>，</a:t>
            </a:r>
            <a:r>
              <a:rPr lang="en-US" altLang="zh-CN" sz="2400">
                <a:latin typeface="Times New Roman" pitchFamily="18" charset="0"/>
              </a:rPr>
              <a:t>2</a:t>
            </a:r>
            <a:r>
              <a:rPr lang="zh-CN" altLang="en-US" sz="2400">
                <a:latin typeface="Times New Roman" pitchFamily="18" charset="0"/>
              </a:rPr>
              <a:t>，</a:t>
            </a:r>
            <a:r>
              <a:rPr lang="en-US" altLang="zh-CN" sz="2400">
                <a:latin typeface="Times New Roman" pitchFamily="18" charset="0"/>
              </a:rPr>
              <a:t>5</a:t>
            </a:r>
            <a:r>
              <a:rPr lang="zh-CN" altLang="en-US" sz="2400">
                <a:latin typeface="Times New Roman" pitchFamily="18" charset="0"/>
              </a:rPr>
              <a:t>，</a:t>
            </a:r>
            <a:r>
              <a:rPr lang="en-US" altLang="zh-CN" sz="2400">
                <a:latin typeface="Times New Roman" pitchFamily="18" charset="0"/>
              </a:rPr>
              <a:t>3</a:t>
            </a:r>
            <a:r>
              <a:rPr lang="zh-CN" altLang="en-US" sz="2400">
                <a:latin typeface="Times New Roman" pitchFamily="18" charset="0"/>
              </a:rPr>
              <a:t>，</a:t>
            </a:r>
            <a:r>
              <a:rPr lang="en-US" altLang="zh-CN" sz="2400">
                <a:latin typeface="Times New Roman" pitchFamily="18" charset="0"/>
              </a:rPr>
              <a:t>4</a:t>
            </a:r>
            <a:r>
              <a:rPr lang="zh-CN" altLang="en-US" sz="2400">
                <a:latin typeface="Times New Roman" pitchFamily="18" charset="0"/>
              </a:rPr>
              <a:t>。</a:t>
            </a:r>
          </a:p>
        </p:txBody>
      </p:sp>
      <p:pic>
        <p:nvPicPr>
          <p:cNvPr id="317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9975" y="4652963"/>
            <a:ext cx="4537075" cy="1416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1748" name="Rectangle 4"/>
          <p:cNvSpPr>
            <a:spLocks noChangeArrowheads="1"/>
          </p:cNvSpPr>
          <p:nvPr/>
        </p:nvSpPr>
        <p:spPr bwMode="auto">
          <a:xfrm>
            <a:off x="1835150" y="6007100"/>
            <a:ext cx="53975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6-11 </a:t>
            </a:r>
            <a:r>
              <a:rPr lang="zh-CN" altLang="en-US" sz="2000"/>
              <a:t>有向图                            图</a:t>
            </a:r>
            <a:r>
              <a:rPr lang="en-US" altLang="zh-CN" sz="2000"/>
              <a:t>6-12 </a:t>
            </a:r>
            <a:r>
              <a:rPr lang="zh-CN" altLang="en-US" sz="2000"/>
              <a:t>无向图 </a:t>
            </a:r>
          </a:p>
        </p:txBody>
      </p:sp>
    </p:spTree>
  </p:cSld>
  <p:clrMapOvr>
    <a:masterClrMapping/>
  </p:clrMapOvr>
  <p:transition>
    <p:cover dir="d"/>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Rot="1" noChangeArrowheads="1"/>
          </p:cNvSpPr>
          <p:nvPr/>
        </p:nvSpPr>
        <p:spPr bwMode="auto">
          <a:xfrm>
            <a:off x="250825" y="476250"/>
            <a:ext cx="8569325" cy="590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设无向图中有</a:t>
            </a:r>
            <a:r>
              <a:rPr lang="en-US" altLang="zh-CN" sz="2400">
                <a:latin typeface="Times New Roman" pitchFamily="18" charset="0"/>
              </a:rPr>
              <a:t>n</a:t>
            </a:r>
            <a:r>
              <a:rPr lang="zh-CN" altLang="en-US" sz="2400">
                <a:latin typeface="Times New Roman" pitchFamily="18" charset="0"/>
              </a:rPr>
              <a:t>个顶点，因此顶点编号为</a:t>
            </a:r>
            <a:r>
              <a:rPr lang="en-US" altLang="zh-CN" sz="2400">
                <a:latin typeface="Times New Roman" pitchFamily="18" charset="0"/>
              </a:rPr>
              <a:t>1</a:t>
            </a:r>
            <a:r>
              <a:rPr lang="zh-CN" altLang="en-US" sz="2400">
                <a:latin typeface="Times New Roman" pitchFamily="18" charset="0"/>
              </a:rPr>
              <a:t>到</a:t>
            </a:r>
            <a:r>
              <a:rPr lang="en-US" altLang="zh-CN" sz="2400">
                <a:latin typeface="Times New Roman" pitchFamily="18" charset="0"/>
              </a:rPr>
              <a:t>n</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为给定的出发顶点编号。用邻接表表示图时，按深度优先搜索的递归算法如下：</a:t>
            </a:r>
          </a:p>
          <a:p>
            <a:pPr>
              <a:spcBef>
                <a:spcPct val="20000"/>
              </a:spcBef>
              <a:buClr>
                <a:schemeClr val="bg2"/>
              </a:buClr>
              <a:buFont typeface="Monotype Sorts" pitchFamily="2" charset="2"/>
              <a:buNone/>
            </a:pPr>
            <a:r>
              <a:rPr lang="en-US" altLang="zh-CN" sz="2400">
                <a:latin typeface="Times New Roman" pitchFamily="18" charset="0"/>
              </a:rPr>
              <a:t>#define MAX 100</a:t>
            </a:r>
          </a:p>
          <a:p>
            <a:pPr>
              <a:spcBef>
                <a:spcPct val="20000"/>
              </a:spcBef>
              <a:buClr>
                <a:schemeClr val="bg2"/>
              </a:buClr>
              <a:buFont typeface="Monotype Sorts" pitchFamily="2" charset="2"/>
              <a:buNone/>
            </a:pPr>
            <a:r>
              <a:rPr lang="en-US" altLang="zh-CN" sz="2400">
                <a:latin typeface="Times New Roman" pitchFamily="18" charset="0"/>
              </a:rPr>
              <a:t>#include &lt;stdlib.h&gt;</a:t>
            </a:r>
          </a:p>
          <a:p>
            <a:pPr>
              <a:spcBef>
                <a:spcPct val="20000"/>
              </a:spcBef>
              <a:buClr>
                <a:schemeClr val="bg2"/>
              </a:buClr>
              <a:buFont typeface="Monotype Sorts" pitchFamily="2" charset="2"/>
              <a:buNone/>
            </a:pPr>
            <a:r>
              <a:rPr lang="en-US" altLang="zh-CN" sz="2400">
                <a:latin typeface="Times New Roman" pitchFamily="18" charset="0"/>
              </a:rPr>
              <a:t>typedef struct node {int adjvex;/*</a:t>
            </a:r>
            <a:r>
              <a:rPr lang="zh-CN" altLang="en-US" sz="2400">
                <a:latin typeface="Times New Roman" pitchFamily="18" charset="0"/>
              </a:rPr>
              <a:t>顶点域*</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struct node *next ;/* </a:t>
            </a:r>
            <a:r>
              <a:rPr lang="zh-CN" altLang="en-US" sz="2400">
                <a:latin typeface="Times New Roman" pitchFamily="18" charset="0"/>
              </a:rPr>
              <a:t>链域*</a:t>
            </a:r>
            <a:r>
              <a:rPr lang="en-US" altLang="zh-CN" sz="2400">
                <a:latin typeface="Times New Roman" pitchFamily="18" charset="0"/>
              </a:rPr>
              <a:t>/}ENODE;</a:t>
            </a:r>
          </a:p>
          <a:p>
            <a:pPr>
              <a:spcBef>
                <a:spcPct val="20000"/>
              </a:spcBef>
              <a:buClr>
                <a:schemeClr val="bg2"/>
              </a:buClr>
              <a:buFont typeface="Monotype Sorts" pitchFamily="2" charset="2"/>
              <a:buNone/>
            </a:pPr>
            <a:r>
              <a:rPr lang="en-US" altLang="zh-CN" sz="2400">
                <a:latin typeface="Times New Roman" pitchFamily="18" charset="0"/>
              </a:rPr>
              <a:t>typedef struct { int data;/*</a:t>
            </a:r>
            <a:r>
              <a:rPr lang="zh-CN" altLang="en-US" sz="2400">
                <a:latin typeface="Times New Roman" pitchFamily="18" charset="0"/>
              </a:rPr>
              <a:t>数据域*</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ENODE *firstedge;/*</a:t>
            </a:r>
            <a:r>
              <a:rPr lang="zh-CN" altLang="en-US" sz="2400">
                <a:latin typeface="Times New Roman" pitchFamily="18" charset="0"/>
              </a:rPr>
              <a:t>链域指向链表中第一个结眯*</a:t>
            </a:r>
            <a:r>
              <a:rPr lang="en-US" altLang="zh-CN" sz="2400">
                <a:latin typeface="Times New Roman" pitchFamily="18" charset="0"/>
              </a:rPr>
              <a:t>/}VNODE</a:t>
            </a:r>
            <a:r>
              <a:rPr lang="zh-CN" altLang="en-US"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typedef struct{int n,e;</a:t>
            </a:r>
          </a:p>
          <a:p>
            <a:pPr>
              <a:spcBef>
                <a:spcPct val="20000"/>
              </a:spcBef>
              <a:buClr>
                <a:schemeClr val="bg2"/>
              </a:buClr>
              <a:buFont typeface="Monotype Sorts" pitchFamily="2" charset="2"/>
              <a:buNone/>
            </a:pPr>
            <a:r>
              <a:rPr lang="en-US" altLang="zh-CN" sz="2400">
                <a:latin typeface="Times New Roman" pitchFamily="18" charset="0"/>
              </a:rPr>
              <a:t>            VNODE adjlist[MAX];}GRAPH;</a:t>
            </a:r>
          </a:p>
          <a:p>
            <a:pPr>
              <a:spcBef>
                <a:spcPct val="20000"/>
              </a:spcBef>
              <a:buClr>
                <a:schemeClr val="bg2"/>
              </a:buClr>
              <a:buFont typeface="Monotype Sorts" pitchFamily="2" charset="2"/>
              <a:buNone/>
            </a:pPr>
            <a:r>
              <a:rPr lang="en-US" altLang="zh-CN" sz="2400">
                <a:latin typeface="Times New Roman" pitchFamily="18" charset="0"/>
              </a:rPr>
              <a:t>int visited[MAX];</a:t>
            </a:r>
          </a:p>
          <a:p>
            <a:pPr>
              <a:spcBef>
                <a:spcPct val="20000"/>
              </a:spcBef>
              <a:buClr>
                <a:schemeClr val="bg2"/>
              </a:buClr>
              <a:buFont typeface="Monotype Sorts" pitchFamily="2" charset="2"/>
              <a:buNone/>
            </a:pPr>
            <a:r>
              <a:rPr lang="en-US" altLang="zh-CN" sz="2400">
                <a:latin typeface="Times New Roman" pitchFamily="18" charset="0"/>
              </a:rPr>
              <a:t>void dfs(GRAPH *g,int i)/*</a:t>
            </a:r>
            <a:r>
              <a:rPr lang="zh-CN" altLang="en-US" sz="2400">
                <a:latin typeface="Times New Roman" pitchFamily="18" charset="0"/>
              </a:rPr>
              <a:t>深度优先搜索算法</a:t>
            </a:r>
          </a:p>
        </p:txBody>
      </p:sp>
    </p:spTree>
  </p:cSld>
  <p:clrMapOvr>
    <a:masterClrMapping/>
  </p:clrMapOvr>
  <p:transition>
    <p:cover dir="d"/>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Rot="1" noChangeArrowheads="1"/>
          </p:cNvSpPr>
          <p:nvPr/>
        </p:nvSpPr>
        <p:spPr bwMode="auto">
          <a:xfrm>
            <a:off x="250825" y="476250"/>
            <a:ext cx="8569325" cy="590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{ENODE *p;</a:t>
            </a:r>
          </a:p>
          <a:p>
            <a:pPr>
              <a:spcBef>
                <a:spcPct val="20000"/>
              </a:spcBef>
              <a:buClr>
                <a:schemeClr val="bg2"/>
              </a:buClr>
              <a:buFont typeface="Monotype Sorts" pitchFamily="2" charset="2"/>
              <a:buNone/>
            </a:pPr>
            <a:r>
              <a:rPr lang="en-US" altLang="zh-CN" sz="2400">
                <a:latin typeface="Times New Roman" pitchFamily="18" charset="0"/>
              </a:rPr>
              <a:t> printf(</a:t>
            </a:r>
            <a:r>
              <a:rPr lang="en-US" altLang="zh-CN" sz="2400">
                <a:latin typeface="Arial"/>
              </a:rPr>
              <a:t>“</a:t>
            </a:r>
            <a:r>
              <a:rPr lang="en-US" altLang="zh-CN" sz="2400">
                <a:latin typeface="Times New Roman" pitchFamily="18" charset="0"/>
              </a:rPr>
              <a:t>%d</a:t>
            </a:r>
            <a:r>
              <a:rPr lang="en-US" altLang="zh-CN" sz="2400">
                <a:latin typeface="Arial"/>
              </a:rPr>
              <a:t>”</a:t>
            </a:r>
            <a:r>
              <a:rPr lang="en-US" altLang="zh-CN" sz="2400">
                <a:latin typeface="Times New Roman" pitchFamily="18" charset="0"/>
              </a:rPr>
              <a:t>,g-&gt;adjlist[i].data);/*</a:t>
            </a:r>
            <a:r>
              <a:rPr lang="zh-CN" altLang="en-US" sz="2400">
                <a:latin typeface="Times New Roman" pitchFamily="18" charset="0"/>
              </a:rPr>
              <a:t>输出出发的</a:t>
            </a:r>
            <a:r>
              <a:rPr lang="en-US" altLang="zh-CN" sz="2400">
                <a:latin typeface="Times New Roman" pitchFamily="18" charset="0"/>
              </a:rPr>
              <a:t>i</a:t>
            </a:r>
            <a:r>
              <a:rPr lang="zh-CN" altLang="en-US" sz="2400">
                <a:latin typeface="Times New Roman" pitchFamily="18" charset="0"/>
              </a:rPr>
              <a:t>顶点*</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visited[i]=1;/</a:t>
            </a:r>
            <a:r>
              <a:rPr lang="zh-CN" altLang="en-US" sz="2400">
                <a:latin typeface="Times New Roman" pitchFamily="18" charset="0"/>
              </a:rPr>
              <a:t>第</a:t>
            </a:r>
            <a:r>
              <a:rPr lang="en-US" altLang="zh-CN" sz="2400">
                <a:latin typeface="Times New Roman" pitchFamily="18" charset="0"/>
              </a:rPr>
              <a:t>i</a:t>
            </a:r>
            <a:r>
              <a:rPr lang="zh-CN" altLang="en-US" sz="2400">
                <a:latin typeface="Times New Roman" pitchFamily="18" charset="0"/>
              </a:rPr>
              <a:t>个顶点的访问标志设为</a:t>
            </a:r>
            <a:r>
              <a:rPr lang="en-US" altLang="zh-CN" sz="2400">
                <a:latin typeface="Times New Roman" pitchFamily="18" charset="0"/>
              </a:rPr>
              <a:t>1*/</a:t>
            </a:r>
          </a:p>
          <a:p>
            <a:pPr>
              <a:spcBef>
                <a:spcPct val="20000"/>
              </a:spcBef>
              <a:buClr>
                <a:schemeClr val="bg2"/>
              </a:buClr>
              <a:buFont typeface="Monotype Sorts" pitchFamily="2" charset="2"/>
              <a:buNone/>
            </a:pPr>
            <a:r>
              <a:rPr lang="en-US" altLang="zh-CN" sz="2400">
                <a:latin typeface="Times New Roman" pitchFamily="18" charset="0"/>
              </a:rPr>
              <a:t> p=g-&gt;adjlist[i].firstedge;/*P</a:t>
            </a:r>
            <a:r>
              <a:rPr lang="zh-CN" altLang="en-US" sz="2400">
                <a:latin typeface="Times New Roman" pitchFamily="18" charset="0"/>
              </a:rPr>
              <a:t>指针指向与</a:t>
            </a:r>
            <a:r>
              <a:rPr lang="en-US" altLang="zh-CN" sz="2400">
                <a:latin typeface="Times New Roman" pitchFamily="18" charset="0"/>
              </a:rPr>
              <a:t>i</a:t>
            </a:r>
            <a:r>
              <a:rPr lang="zh-CN" altLang="en-US" sz="2400">
                <a:latin typeface="Times New Roman" pitchFamily="18" charset="0"/>
              </a:rPr>
              <a:t>顶点相邻接的第一个顶点*</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while(p)/*</a:t>
            </a:r>
            <a:r>
              <a:rPr lang="zh-CN" altLang="en-US" sz="2400">
                <a:latin typeface="Times New Roman" pitchFamily="18" charset="0"/>
              </a:rPr>
              <a:t>判数</a:t>
            </a:r>
            <a:r>
              <a:rPr lang="en-US" altLang="zh-CN" sz="2400">
                <a:latin typeface="Times New Roman" pitchFamily="18" charset="0"/>
              </a:rPr>
              <a:t>P</a:t>
            </a:r>
            <a:r>
              <a:rPr lang="zh-CN" altLang="en-US" sz="2400">
                <a:latin typeface="Times New Roman" pitchFamily="18" charset="0"/>
              </a:rPr>
              <a:t>指针是否为空*</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{if(visited[p-&gt;adjvex]==0)/*</a:t>
            </a:r>
            <a:r>
              <a:rPr lang="zh-CN" altLang="en-US" sz="2400">
                <a:latin typeface="Times New Roman" pitchFamily="18" charset="0"/>
              </a:rPr>
              <a:t>如果</a:t>
            </a:r>
            <a:r>
              <a:rPr lang="en-US" altLang="zh-CN" sz="2400">
                <a:latin typeface="Times New Roman" pitchFamily="18" charset="0"/>
              </a:rPr>
              <a:t>P</a:t>
            </a:r>
            <a:r>
              <a:rPr lang="zh-CN" altLang="en-US" sz="2400">
                <a:latin typeface="Times New Roman" pitchFamily="18" charset="0"/>
              </a:rPr>
              <a:t>指针指向的结点的访问标志为</a:t>
            </a:r>
            <a:r>
              <a:rPr lang="en-US" altLang="zh-CN" sz="2400">
                <a:latin typeface="Times New Roman" pitchFamily="18" charset="0"/>
              </a:rPr>
              <a:t>0*/</a:t>
            </a:r>
          </a:p>
          <a:p>
            <a:pPr>
              <a:spcBef>
                <a:spcPct val="20000"/>
              </a:spcBef>
              <a:buClr>
                <a:schemeClr val="bg2"/>
              </a:buClr>
              <a:buFont typeface="Monotype Sorts" pitchFamily="2" charset="2"/>
              <a:buNone/>
            </a:pPr>
            <a:r>
              <a:rPr lang="en-US" altLang="zh-CN" sz="2400">
                <a:latin typeface="Times New Roman" pitchFamily="18" charset="0"/>
              </a:rPr>
              <a:t> dfs(g,p-&gt;adjvex);/*</a:t>
            </a:r>
            <a:r>
              <a:rPr lang="zh-CN" altLang="en-US" sz="2400">
                <a:latin typeface="Times New Roman" pitchFamily="18" charset="0"/>
              </a:rPr>
              <a:t>调用深度搜索法的函数*</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p=p-&gt;next;/*P</a:t>
            </a:r>
            <a:r>
              <a:rPr lang="zh-CN" altLang="en-US" sz="2400">
                <a:latin typeface="Times New Roman" pitchFamily="18" charset="0"/>
              </a:rPr>
              <a:t>指针指向下一个结点*</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a:t>
            </a:r>
          </a:p>
        </p:txBody>
      </p:sp>
    </p:spTree>
  </p:cSld>
  <p:clrMapOvr>
    <a:masterClrMapping/>
  </p:clrMapOvr>
  <p:transition>
    <p:cover dir="d"/>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Rot="1" noChangeArrowheads="1"/>
          </p:cNvSpPr>
          <p:nvPr/>
        </p:nvSpPr>
        <p:spPr bwMode="auto">
          <a:xfrm>
            <a:off x="250825" y="476250"/>
            <a:ext cx="8569325" cy="590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{GRAPH *g;</a:t>
            </a:r>
          </a:p>
          <a:p>
            <a:pPr>
              <a:spcBef>
                <a:spcPct val="20000"/>
              </a:spcBef>
              <a:buClr>
                <a:schemeClr val="bg2"/>
              </a:buClr>
              <a:buFont typeface="Monotype Sorts" pitchFamily="2" charset="2"/>
              <a:buNone/>
            </a:pPr>
            <a:r>
              <a:rPr lang="en-US" altLang="zh-CN" sz="2400">
                <a:latin typeface="Times New Roman" pitchFamily="18" charset="0"/>
              </a:rPr>
              <a:t> int i;     </a:t>
            </a:r>
          </a:p>
          <a:p>
            <a:pPr>
              <a:spcBef>
                <a:spcPct val="20000"/>
              </a:spcBef>
              <a:buClr>
                <a:schemeClr val="bg2"/>
              </a:buClr>
              <a:buFont typeface="Monotype Sorts" pitchFamily="2" charset="2"/>
              <a:buNone/>
            </a:pPr>
            <a:r>
              <a:rPr lang="en-US" altLang="zh-CN" sz="2400">
                <a:latin typeface="Times New Roman" pitchFamily="18" charset="0"/>
              </a:rPr>
              <a:t>     g =creategraph(g);/*</a:t>
            </a:r>
            <a:r>
              <a:rPr lang="zh-CN" altLang="en-US" sz="2400">
                <a:latin typeface="Times New Roman" pitchFamily="18" charset="0"/>
              </a:rPr>
              <a:t>见前一节，调用建立邻接表的函数*</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for(i=1;i&lt;=g-&gt;n;i++) visited[i]=0;/*</a:t>
            </a:r>
            <a:r>
              <a:rPr lang="zh-CN" altLang="en-US" sz="2400">
                <a:latin typeface="Times New Roman" pitchFamily="18" charset="0"/>
              </a:rPr>
              <a:t>将每个顶点的访问标志设为</a:t>
            </a:r>
            <a:r>
              <a:rPr lang="en-US" altLang="zh-CN" sz="2400">
                <a:latin typeface="Times New Roman" pitchFamily="18" charset="0"/>
              </a:rPr>
              <a:t>0*/</a:t>
            </a:r>
          </a:p>
          <a:p>
            <a:pPr>
              <a:spcBef>
                <a:spcPct val="20000"/>
              </a:spcBef>
              <a:buClr>
                <a:schemeClr val="bg2"/>
              </a:buClr>
              <a:buFont typeface="Monotype Sorts" pitchFamily="2" charset="2"/>
              <a:buNone/>
            </a:pPr>
            <a:r>
              <a:rPr lang="en-US" altLang="zh-CN" sz="2400">
                <a:latin typeface="Times New Roman" pitchFamily="18" charset="0"/>
              </a:rPr>
              <a:t>     for(i=1;i&lt;=g-&gt;n;i++) /*</a:t>
            </a:r>
            <a:r>
              <a:rPr lang="zh-CN" altLang="en-US" sz="2400">
                <a:latin typeface="Times New Roman" pitchFamily="18" charset="0"/>
              </a:rPr>
              <a:t>将图中的所有结点按深度优先搜索法进行遍历*</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if(visited[i]==0) dfs(g,i);</a:t>
            </a:r>
          </a:p>
          <a:p>
            <a:pPr>
              <a:spcBef>
                <a:spcPct val="20000"/>
              </a:spcBef>
              <a:buClr>
                <a:schemeClr val="bg2"/>
              </a:buClr>
              <a:buFont typeface="Monotype Sorts" pitchFamily="2" charset="2"/>
              <a:buNone/>
            </a:pPr>
            <a:r>
              <a:rPr lang="en-US" altLang="zh-CN" sz="2400">
                <a:latin typeface="Times New Roman" pitchFamily="18" charset="0"/>
              </a:rPr>
              <a:t>     }</a:t>
            </a:r>
          </a:p>
          <a:p>
            <a:pPr>
              <a:spcBef>
                <a:spcPct val="20000"/>
              </a:spcBef>
              <a:buClr>
                <a:schemeClr val="bg2"/>
              </a:buClr>
              <a:buFont typeface="Monotype Sorts" pitchFamily="2" charset="2"/>
              <a:buNone/>
            </a:pPr>
            <a:r>
              <a:rPr lang="zh-CN" altLang="en-US" sz="2400">
                <a:latin typeface="Times New Roman" pitchFamily="18" charset="0"/>
              </a:rPr>
              <a:t>程序运行结果为（其中带下划线的部分为用户输入）：</a:t>
            </a:r>
            <a:endParaRPr lang="zh-CN" altLang="en-US" sz="2400" u="sng">
              <a:latin typeface="Times New Roman" pitchFamily="18" charset="0"/>
            </a:endParaRPr>
          </a:p>
          <a:p>
            <a:pPr>
              <a:spcBef>
                <a:spcPct val="20000"/>
              </a:spcBef>
              <a:buClr>
                <a:schemeClr val="bg2"/>
              </a:buClr>
              <a:buFont typeface="Monotype Sorts" pitchFamily="2" charset="2"/>
              <a:buNone/>
            </a:pPr>
            <a:r>
              <a:rPr lang="en-US" altLang="zh-CN" sz="2400" u="sng">
                <a:latin typeface="Times New Roman" pitchFamily="18" charset="0"/>
              </a:rPr>
              <a:t>4  5</a:t>
            </a:r>
          </a:p>
          <a:p>
            <a:pPr>
              <a:spcBef>
                <a:spcPct val="20000"/>
              </a:spcBef>
              <a:buClr>
                <a:schemeClr val="bg2"/>
              </a:buClr>
              <a:buFont typeface="Monotype Sorts" pitchFamily="2" charset="2"/>
              <a:buNone/>
            </a:pPr>
            <a:r>
              <a:rPr lang="en-US" altLang="zh-CN" sz="2400" u="sng">
                <a:latin typeface="Times New Roman" pitchFamily="18" charset="0"/>
              </a:rPr>
              <a:t>1  2  3  4</a:t>
            </a:r>
          </a:p>
          <a:p>
            <a:pPr>
              <a:spcBef>
                <a:spcPct val="20000"/>
              </a:spcBef>
              <a:buClr>
                <a:schemeClr val="bg2"/>
              </a:buClr>
              <a:buFont typeface="Monotype Sorts" pitchFamily="2" charset="2"/>
              <a:buNone/>
            </a:pPr>
            <a:r>
              <a:rPr lang="en-US" altLang="zh-CN" sz="2400" u="sng">
                <a:latin typeface="Times New Roman" pitchFamily="18" charset="0"/>
              </a:rPr>
              <a:t>1  2</a:t>
            </a:r>
          </a:p>
        </p:txBody>
      </p:sp>
    </p:spTree>
  </p:cSld>
  <p:clrMapOvr>
    <a:masterClrMapping/>
  </p:clrMapOvr>
  <p:transition>
    <p:cover dir="d"/>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Rot="1" noChangeArrowheads="1"/>
          </p:cNvSpPr>
          <p:nvPr/>
        </p:nvSpPr>
        <p:spPr bwMode="auto">
          <a:xfrm>
            <a:off x="250825" y="260350"/>
            <a:ext cx="8569325" cy="590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u="sng">
                <a:latin typeface="Times New Roman" pitchFamily="18" charset="0"/>
              </a:rPr>
              <a:t>1  3</a:t>
            </a:r>
          </a:p>
          <a:p>
            <a:pPr>
              <a:spcBef>
                <a:spcPct val="20000"/>
              </a:spcBef>
              <a:buClr>
                <a:schemeClr val="bg2"/>
              </a:buClr>
              <a:buFont typeface="Monotype Sorts" pitchFamily="2" charset="2"/>
              <a:buNone/>
            </a:pPr>
            <a:r>
              <a:rPr lang="en-US" altLang="zh-CN" sz="2400" u="sng">
                <a:latin typeface="Times New Roman" pitchFamily="18" charset="0"/>
              </a:rPr>
              <a:t>1  4</a:t>
            </a:r>
          </a:p>
          <a:p>
            <a:pPr>
              <a:spcBef>
                <a:spcPct val="20000"/>
              </a:spcBef>
              <a:buClr>
                <a:schemeClr val="bg2"/>
              </a:buClr>
              <a:buFont typeface="Monotype Sorts" pitchFamily="2" charset="2"/>
              <a:buNone/>
            </a:pPr>
            <a:r>
              <a:rPr lang="en-US" altLang="zh-CN" sz="2400" u="sng">
                <a:latin typeface="Times New Roman" pitchFamily="18" charset="0"/>
              </a:rPr>
              <a:t>2  3</a:t>
            </a:r>
          </a:p>
          <a:p>
            <a:pPr>
              <a:spcBef>
                <a:spcPct val="20000"/>
              </a:spcBef>
              <a:buClr>
                <a:schemeClr val="bg2"/>
              </a:buClr>
              <a:buFont typeface="Monotype Sorts" pitchFamily="2" charset="2"/>
              <a:buNone/>
            </a:pPr>
            <a:r>
              <a:rPr lang="en-US" altLang="zh-CN" sz="2400" u="sng">
                <a:latin typeface="Times New Roman" pitchFamily="18" charset="0"/>
              </a:rPr>
              <a:t>3  4</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1 4 3 2</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6.3.2  </a:t>
            </a:r>
            <a:r>
              <a:rPr lang="zh-CN" altLang="en-US" sz="2400">
                <a:latin typeface="Times New Roman" pitchFamily="18" charset="0"/>
              </a:rPr>
              <a:t>广度优先搜索</a:t>
            </a:r>
          </a:p>
          <a:p>
            <a:pPr>
              <a:spcBef>
                <a:spcPct val="20000"/>
              </a:spcBef>
              <a:buClr>
                <a:schemeClr val="bg2"/>
              </a:buClr>
              <a:buFont typeface="Monotype Sorts" pitchFamily="2" charset="2"/>
              <a:buNone/>
            </a:pPr>
            <a:r>
              <a:rPr lang="zh-CN" altLang="en-US" sz="2400">
                <a:latin typeface="Times New Roman" pitchFamily="18" charset="0"/>
              </a:rPr>
              <a:t>　　广度优先搜索的遍历过程如下：首先访问出发顶点</a:t>
            </a:r>
            <a:r>
              <a:rPr lang="en-US" altLang="zh-CN" sz="2400">
                <a:latin typeface="Times New Roman" pitchFamily="18" charset="0"/>
              </a:rPr>
              <a:t>v</a:t>
            </a:r>
            <a:r>
              <a:rPr lang="zh-CN" altLang="en-US" sz="2400">
                <a:latin typeface="Times New Roman" pitchFamily="18" charset="0"/>
              </a:rPr>
              <a:t>，然后访问与顶点</a:t>
            </a:r>
            <a:r>
              <a:rPr lang="en-US" altLang="zh-CN" sz="2400">
                <a:latin typeface="Times New Roman" pitchFamily="18" charset="0"/>
              </a:rPr>
              <a:t>v</a:t>
            </a:r>
            <a:r>
              <a:rPr lang="zh-CN" altLang="en-US" sz="2400">
                <a:latin typeface="Times New Roman" pitchFamily="18" charset="0"/>
              </a:rPr>
              <a:t>相邻接的全部顶点</a:t>
            </a:r>
            <a:r>
              <a:rPr lang="en-US" altLang="zh-CN" sz="2400">
                <a:latin typeface="Times New Roman" pitchFamily="18" charset="0"/>
              </a:rPr>
              <a:t>w1</a:t>
            </a:r>
            <a:r>
              <a:rPr lang="zh-CN" altLang="en-US" sz="2400">
                <a:latin typeface="Times New Roman" pitchFamily="18" charset="0"/>
              </a:rPr>
              <a:t>，</a:t>
            </a:r>
            <a:r>
              <a:rPr lang="en-US" altLang="zh-CN" sz="2400">
                <a:latin typeface="Times New Roman" pitchFamily="18" charset="0"/>
              </a:rPr>
              <a:t>w2</a:t>
            </a:r>
            <a:r>
              <a:rPr lang="zh-CN" altLang="en-US" sz="2400">
                <a:latin typeface="Times New Roman" pitchFamily="18" charset="0"/>
              </a:rPr>
              <a:t>，</a:t>
            </a:r>
            <a:r>
              <a:rPr lang="en-US" altLang="zh-CN" sz="2400">
                <a:latin typeface="Arial"/>
              </a:rPr>
              <a:t>…</a:t>
            </a:r>
            <a:r>
              <a:rPr lang="zh-CN" altLang="en-US" sz="2400">
                <a:latin typeface="Times New Roman" pitchFamily="18" charset="0"/>
              </a:rPr>
              <a:t>，</a:t>
            </a:r>
            <a:r>
              <a:rPr lang="en-US" altLang="zh-CN" sz="2400">
                <a:latin typeface="Times New Roman" pitchFamily="18" charset="0"/>
              </a:rPr>
              <a:t>wt</a:t>
            </a:r>
            <a:r>
              <a:rPr lang="zh-CN" altLang="en-US" sz="2400">
                <a:latin typeface="Times New Roman" pitchFamily="18" charset="0"/>
              </a:rPr>
              <a:t>，再依次访问与</a:t>
            </a:r>
            <a:r>
              <a:rPr lang="en-US" altLang="zh-CN" sz="2400">
                <a:latin typeface="Times New Roman" pitchFamily="18" charset="0"/>
              </a:rPr>
              <a:t>w1</a:t>
            </a:r>
            <a:r>
              <a:rPr lang="zh-CN" altLang="en-US" sz="2400">
                <a:latin typeface="Times New Roman" pitchFamily="18" charset="0"/>
              </a:rPr>
              <a:t>，</a:t>
            </a:r>
            <a:r>
              <a:rPr lang="en-US" altLang="zh-CN" sz="2400">
                <a:latin typeface="Times New Roman" pitchFamily="18" charset="0"/>
              </a:rPr>
              <a:t>w2</a:t>
            </a:r>
            <a:r>
              <a:rPr lang="zh-CN" altLang="en-US" sz="2400">
                <a:latin typeface="Times New Roman" pitchFamily="18" charset="0"/>
              </a:rPr>
              <a:t>，</a:t>
            </a:r>
            <a:r>
              <a:rPr lang="en-US" altLang="zh-CN" sz="2400">
                <a:latin typeface="Arial"/>
              </a:rPr>
              <a:t>…</a:t>
            </a:r>
            <a:r>
              <a:rPr lang="zh-CN" altLang="en-US" sz="2400">
                <a:latin typeface="Times New Roman" pitchFamily="18" charset="0"/>
              </a:rPr>
              <a:t>，</a:t>
            </a:r>
            <a:r>
              <a:rPr lang="en-US" altLang="zh-CN" sz="2400">
                <a:latin typeface="Times New Roman" pitchFamily="18" charset="0"/>
              </a:rPr>
              <a:t>wt</a:t>
            </a:r>
            <a:r>
              <a:rPr lang="zh-CN" altLang="en-US" sz="2400">
                <a:latin typeface="Times New Roman" pitchFamily="18" charset="0"/>
              </a:rPr>
              <a:t>邻接的没有被访问过的顶点。以此类推，直到图中所有顶点都被访问到为止。例如，从顶点</a:t>
            </a:r>
            <a:r>
              <a:rPr lang="en-US" altLang="zh-CN" sz="2400">
                <a:latin typeface="Times New Roman" pitchFamily="18" charset="0"/>
              </a:rPr>
              <a:t>1</a:t>
            </a:r>
            <a:r>
              <a:rPr lang="zh-CN" altLang="en-US" sz="2400">
                <a:latin typeface="Times New Roman" pitchFamily="18" charset="0"/>
              </a:rPr>
              <a:t>出发按广度优先搜索遍历有向图</a:t>
            </a:r>
            <a:r>
              <a:rPr lang="en-US" altLang="zh-CN" sz="2400">
                <a:latin typeface="Times New Roman" pitchFamily="18" charset="0"/>
              </a:rPr>
              <a:t>6-11</a:t>
            </a:r>
            <a:r>
              <a:rPr lang="zh-CN" altLang="en-US" sz="2400">
                <a:latin typeface="Times New Roman" pitchFamily="18" charset="0"/>
              </a:rPr>
              <a:t>，顶点的访问顺序为：</a:t>
            </a:r>
            <a:r>
              <a:rPr lang="en-US" altLang="zh-CN" sz="2400">
                <a:latin typeface="Times New Roman" pitchFamily="18" charset="0"/>
              </a:rPr>
              <a:t>1</a:t>
            </a:r>
            <a:r>
              <a:rPr lang="zh-CN" altLang="en-US" sz="2400">
                <a:latin typeface="Times New Roman" pitchFamily="18" charset="0"/>
              </a:rPr>
              <a:t>，</a:t>
            </a:r>
            <a:r>
              <a:rPr lang="en-US" altLang="zh-CN" sz="2400">
                <a:latin typeface="Times New Roman" pitchFamily="18" charset="0"/>
              </a:rPr>
              <a:t>2</a:t>
            </a:r>
            <a:r>
              <a:rPr lang="zh-CN" altLang="en-US" sz="2400">
                <a:latin typeface="Times New Roman" pitchFamily="18" charset="0"/>
              </a:rPr>
              <a:t>，</a:t>
            </a:r>
            <a:r>
              <a:rPr lang="en-US" altLang="zh-CN" sz="2400">
                <a:latin typeface="Times New Roman" pitchFamily="18" charset="0"/>
              </a:rPr>
              <a:t>3</a:t>
            </a:r>
            <a:r>
              <a:rPr lang="zh-CN" altLang="en-US" sz="2400">
                <a:latin typeface="Times New Roman" pitchFamily="18" charset="0"/>
              </a:rPr>
              <a:t>，</a:t>
            </a:r>
            <a:r>
              <a:rPr lang="en-US" altLang="zh-CN" sz="2400">
                <a:latin typeface="Times New Roman" pitchFamily="18" charset="0"/>
              </a:rPr>
              <a:t>4</a:t>
            </a:r>
            <a:r>
              <a:rPr lang="zh-CN" altLang="en-US" sz="2400">
                <a:latin typeface="Times New Roman" pitchFamily="18" charset="0"/>
              </a:rPr>
              <a:t>，</a:t>
            </a:r>
            <a:r>
              <a:rPr lang="en-US" altLang="zh-CN" sz="2400">
                <a:latin typeface="Times New Roman" pitchFamily="18" charset="0"/>
              </a:rPr>
              <a:t>5</a:t>
            </a:r>
            <a:r>
              <a:rPr lang="zh-CN" altLang="en-US" sz="2400">
                <a:latin typeface="Times New Roman" pitchFamily="18" charset="0"/>
              </a:rPr>
              <a:t>，</a:t>
            </a:r>
            <a:r>
              <a:rPr lang="en-US" altLang="zh-CN" sz="2400">
                <a:latin typeface="Times New Roman" pitchFamily="18" charset="0"/>
              </a:rPr>
              <a:t>6</a:t>
            </a:r>
            <a:r>
              <a:rPr lang="zh-CN" altLang="en-US" sz="2400">
                <a:latin typeface="Times New Roman" pitchFamily="18" charset="0"/>
              </a:rPr>
              <a:t>，</a:t>
            </a:r>
            <a:r>
              <a:rPr lang="en-US" altLang="zh-CN" sz="2400">
                <a:latin typeface="Times New Roman" pitchFamily="18" charset="0"/>
              </a:rPr>
              <a:t>7</a:t>
            </a:r>
            <a:r>
              <a:rPr lang="zh-CN" altLang="en-US" sz="2400">
                <a:latin typeface="Times New Roman" pitchFamily="18" charset="0"/>
              </a:rPr>
              <a:t>。从顶点</a:t>
            </a:r>
            <a:r>
              <a:rPr lang="en-US" altLang="zh-CN" sz="2400">
                <a:latin typeface="Times New Roman" pitchFamily="18" charset="0"/>
              </a:rPr>
              <a:t>1</a:t>
            </a:r>
            <a:r>
              <a:rPr lang="zh-CN" altLang="en-US" sz="2400">
                <a:latin typeface="Times New Roman" pitchFamily="18" charset="0"/>
              </a:rPr>
              <a:t>出发按广度优先搜索遍历有向图</a:t>
            </a:r>
            <a:r>
              <a:rPr lang="en-US" altLang="zh-CN" sz="2400">
                <a:latin typeface="Times New Roman" pitchFamily="18" charset="0"/>
              </a:rPr>
              <a:t>6-12</a:t>
            </a:r>
            <a:r>
              <a:rPr lang="zh-CN" altLang="en-US" sz="2400">
                <a:latin typeface="Times New Roman" pitchFamily="18" charset="0"/>
              </a:rPr>
              <a:t>，顶点的访问顺序为：</a:t>
            </a:r>
            <a:r>
              <a:rPr lang="en-US" altLang="zh-CN" sz="2400">
                <a:latin typeface="Times New Roman" pitchFamily="18" charset="0"/>
              </a:rPr>
              <a:t>1</a:t>
            </a:r>
            <a:r>
              <a:rPr lang="zh-CN" altLang="en-US" sz="2400">
                <a:latin typeface="Times New Roman" pitchFamily="18" charset="0"/>
              </a:rPr>
              <a:t>，</a:t>
            </a:r>
            <a:r>
              <a:rPr lang="en-US" altLang="zh-CN" sz="2400">
                <a:latin typeface="Times New Roman" pitchFamily="18" charset="0"/>
              </a:rPr>
              <a:t>2</a:t>
            </a:r>
            <a:r>
              <a:rPr lang="zh-CN" altLang="en-US" sz="2400">
                <a:latin typeface="Times New Roman" pitchFamily="18" charset="0"/>
              </a:rPr>
              <a:t>，</a:t>
            </a:r>
            <a:r>
              <a:rPr lang="en-US" altLang="zh-CN" sz="2400">
                <a:latin typeface="Times New Roman" pitchFamily="18" charset="0"/>
              </a:rPr>
              <a:t>3</a:t>
            </a:r>
            <a:r>
              <a:rPr lang="zh-CN" altLang="en-US" sz="2400">
                <a:latin typeface="Times New Roman" pitchFamily="18" charset="0"/>
              </a:rPr>
              <a:t>，</a:t>
            </a:r>
            <a:r>
              <a:rPr lang="en-US" altLang="zh-CN" sz="2400">
                <a:latin typeface="Times New Roman" pitchFamily="18" charset="0"/>
              </a:rPr>
              <a:t>4</a:t>
            </a:r>
            <a:r>
              <a:rPr lang="zh-CN" altLang="en-US" sz="2400">
                <a:latin typeface="Times New Roman" pitchFamily="18" charset="0"/>
              </a:rPr>
              <a:t>，</a:t>
            </a:r>
            <a:r>
              <a:rPr lang="en-US" altLang="zh-CN" sz="2400">
                <a:latin typeface="Times New Roman" pitchFamily="18" charset="0"/>
              </a:rPr>
              <a:t>5</a:t>
            </a:r>
            <a:r>
              <a:rPr lang="zh-CN" altLang="en-US" sz="2400">
                <a:latin typeface="Times New Roman" pitchFamily="18" charset="0"/>
              </a:rPr>
              <a:t>。由此可见，按广度优先搜索遍历是按层次进行的，首先访问距起始点最近的相邻顶点，然后逐层向外扩展，依次访问和起始点有路径相通且路径长度为</a:t>
            </a:r>
            <a:r>
              <a:rPr lang="en-US" altLang="zh-CN" sz="2400">
                <a:latin typeface="Times New Roman" pitchFamily="18" charset="0"/>
              </a:rPr>
              <a:t>2</a:t>
            </a:r>
            <a:r>
              <a:rPr lang="zh-CN" altLang="en-US" sz="2400">
                <a:latin typeface="Times New Roman" pitchFamily="18" charset="0"/>
              </a:rPr>
              <a:t>，</a:t>
            </a:r>
            <a:r>
              <a:rPr lang="en-US" altLang="zh-CN" sz="2400">
                <a:latin typeface="Times New Roman" pitchFamily="18" charset="0"/>
              </a:rPr>
              <a:t>3</a:t>
            </a:r>
            <a:r>
              <a:rPr lang="zh-CN" altLang="en-US" sz="2400">
                <a:latin typeface="Times New Roman" pitchFamily="18" charset="0"/>
              </a:rPr>
              <a:t>，</a:t>
            </a:r>
            <a:r>
              <a:rPr lang="en-US" altLang="zh-CN" sz="2400">
                <a:latin typeface="Arial"/>
              </a:rPr>
              <a:t>…</a:t>
            </a:r>
            <a:r>
              <a:rPr lang="zh-CN" altLang="en-US" sz="2400">
                <a:latin typeface="Times New Roman" pitchFamily="18" charset="0"/>
              </a:rPr>
              <a:t>的顶点。</a:t>
            </a:r>
          </a:p>
        </p:txBody>
      </p:sp>
    </p:spTree>
  </p:cSld>
  <p:clrMapOvr>
    <a:masterClrMapping/>
  </p:clrMapOvr>
  <p:transition>
    <p:cover dir="d"/>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Rot="1" noChangeArrowheads="1"/>
          </p:cNvSpPr>
          <p:nvPr/>
        </p:nvSpPr>
        <p:spPr bwMode="auto">
          <a:xfrm>
            <a:off x="323850" y="619125"/>
            <a:ext cx="8569325" cy="590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从上述的搜索过程可见若顶点</a:t>
            </a:r>
            <a:r>
              <a:rPr lang="en-US" altLang="zh-CN" sz="2400">
                <a:latin typeface="Times New Roman" pitchFamily="18" charset="0"/>
              </a:rPr>
              <a:t>w1</a:t>
            </a:r>
            <a:r>
              <a:rPr lang="zh-CN" altLang="en-US" sz="2400">
                <a:latin typeface="Times New Roman" pitchFamily="18" charset="0"/>
              </a:rPr>
              <a:t>在顶点</a:t>
            </a:r>
            <a:r>
              <a:rPr lang="en-US" altLang="zh-CN" sz="2400">
                <a:latin typeface="Times New Roman" pitchFamily="18" charset="0"/>
              </a:rPr>
              <a:t>w2</a:t>
            </a:r>
            <a:r>
              <a:rPr lang="zh-CN" altLang="en-US" sz="2400">
                <a:latin typeface="Times New Roman" pitchFamily="18" charset="0"/>
              </a:rPr>
              <a:t>之前被访问，则访问顶点</a:t>
            </a:r>
            <a:r>
              <a:rPr lang="en-US" altLang="zh-CN" sz="2400">
                <a:latin typeface="Times New Roman" pitchFamily="18" charset="0"/>
              </a:rPr>
              <a:t>w1</a:t>
            </a:r>
            <a:r>
              <a:rPr lang="zh-CN" altLang="en-US" sz="2400">
                <a:latin typeface="Times New Roman" pitchFamily="18" charset="0"/>
              </a:rPr>
              <a:t>的相邻顶点也应先于访问顶点</a:t>
            </a:r>
            <a:r>
              <a:rPr lang="en-US" altLang="zh-CN" sz="2400">
                <a:latin typeface="Times New Roman" pitchFamily="18" charset="0"/>
              </a:rPr>
              <a:t>w2</a:t>
            </a:r>
            <a:r>
              <a:rPr lang="zh-CN" altLang="en-US" sz="2400">
                <a:latin typeface="Times New Roman" pitchFamily="18" charset="0"/>
              </a:rPr>
              <a:t>的相邻顶点，因此在广度优先搜索遍历时应设置队列存放已被访问的顶点。</a:t>
            </a:r>
          </a:p>
          <a:p>
            <a:pPr>
              <a:spcBef>
                <a:spcPct val="20000"/>
              </a:spcBef>
              <a:buClr>
                <a:schemeClr val="bg2"/>
              </a:buClr>
              <a:buFont typeface="Monotype Sorts" pitchFamily="2" charset="2"/>
              <a:buNone/>
            </a:pPr>
            <a:r>
              <a:rPr lang="zh-CN" altLang="en-US" sz="2400">
                <a:latin typeface="Times New Roman" pitchFamily="18" charset="0"/>
              </a:rPr>
              <a:t>下面以无向图的邻接表为存储结构，给出广度优先搜索的算法：</a:t>
            </a:r>
          </a:p>
          <a:p>
            <a:pPr>
              <a:spcBef>
                <a:spcPct val="20000"/>
              </a:spcBef>
              <a:buClr>
                <a:schemeClr val="bg2"/>
              </a:buClr>
              <a:buFont typeface="Monotype Sorts" pitchFamily="2" charset="2"/>
              <a:buNone/>
            </a:pPr>
            <a:r>
              <a:rPr lang="en-US" altLang="zh-CN" sz="2400">
                <a:latin typeface="Times New Roman" pitchFamily="18" charset="0"/>
              </a:rPr>
              <a:t>#define MAX 100</a:t>
            </a:r>
          </a:p>
          <a:p>
            <a:pPr>
              <a:spcBef>
                <a:spcPct val="20000"/>
              </a:spcBef>
              <a:buClr>
                <a:schemeClr val="bg2"/>
              </a:buClr>
              <a:buFont typeface="Monotype Sorts" pitchFamily="2" charset="2"/>
              <a:buNone/>
            </a:pPr>
            <a:r>
              <a:rPr lang="en-US" altLang="zh-CN" sz="2400">
                <a:latin typeface="Times New Roman" pitchFamily="18" charset="0"/>
              </a:rPr>
              <a:t>#include &lt;stdlib.h&gt;</a:t>
            </a:r>
          </a:p>
          <a:p>
            <a:pPr>
              <a:spcBef>
                <a:spcPct val="20000"/>
              </a:spcBef>
              <a:buClr>
                <a:schemeClr val="bg2"/>
              </a:buClr>
              <a:buFont typeface="Monotype Sorts" pitchFamily="2" charset="2"/>
              <a:buNone/>
            </a:pPr>
            <a:r>
              <a:rPr lang="en-US" altLang="zh-CN" sz="2400">
                <a:latin typeface="Times New Roman" pitchFamily="18" charset="0"/>
              </a:rPr>
              <a:t>typedef struct node {int adjvex;/*</a:t>
            </a:r>
            <a:r>
              <a:rPr lang="zh-CN" altLang="en-US" sz="2400">
                <a:latin typeface="Times New Roman" pitchFamily="18" charset="0"/>
              </a:rPr>
              <a:t>顶点域*</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struct node *next ;/* </a:t>
            </a:r>
            <a:r>
              <a:rPr lang="zh-CN" altLang="en-US" sz="2400">
                <a:latin typeface="Times New Roman" pitchFamily="18" charset="0"/>
              </a:rPr>
              <a:t>链域*</a:t>
            </a:r>
            <a:r>
              <a:rPr lang="en-US" altLang="zh-CN" sz="2400">
                <a:latin typeface="Times New Roman" pitchFamily="18" charset="0"/>
              </a:rPr>
              <a:t>/}ENODE;</a:t>
            </a:r>
          </a:p>
          <a:p>
            <a:pPr>
              <a:spcBef>
                <a:spcPct val="20000"/>
              </a:spcBef>
              <a:buClr>
                <a:schemeClr val="bg2"/>
              </a:buClr>
              <a:buFont typeface="Monotype Sorts" pitchFamily="2" charset="2"/>
              <a:buNone/>
            </a:pPr>
            <a:r>
              <a:rPr lang="en-US" altLang="zh-CN" sz="2400">
                <a:latin typeface="Times New Roman" pitchFamily="18" charset="0"/>
              </a:rPr>
              <a:t>typedef struct { int data;/*</a:t>
            </a:r>
            <a:r>
              <a:rPr lang="zh-CN" altLang="en-US" sz="2400">
                <a:latin typeface="Times New Roman" pitchFamily="18" charset="0"/>
              </a:rPr>
              <a:t>数据域*</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ENODE *firstedge;/*</a:t>
            </a:r>
            <a:r>
              <a:rPr lang="zh-CN" altLang="en-US" sz="2400">
                <a:latin typeface="Times New Roman" pitchFamily="18" charset="0"/>
              </a:rPr>
              <a:t>链域指向链表中第一个结眯*</a:t>
            </a:r>
            <a:r>
              <a:rPr lang="en-US" altLang="zh-CN" sz="2400">
                <a:latin typeface="Times New Roman" pitchFamily="18" charset="0"/>
              </a:rPr>
              <a:t>/}VNODE</a:t>
            </a:r>
            <a:r>
              <a:rPr lang="zh-CN" altLang="en-US"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typedef struct{int n,e;</a:t>
            </a:r>
          </a:p>
          <a:p>
            <a:pPr>
              <a:spcBef>
                <a:spcPct val="20000"/>
              </a:spcBef>
              <a:buClr>
                <a:schemeClr val="bg2"/>
              </a:buClr>
              <a:buFont typeface="Monotype Sorts" pitchFamily="2" charset="2"/>
              <a:buNone/>
            </a:pPr>
            <a:r>
              <a:rPr lang="en-US" altLang="zh-CN" sz="2400">
                <a:latin typeface="Times New Roman" pitchFamily="18" charset="0"/>
              </a:rPr>
              <a:t>            VNODE adjlist[MAX];}GRAPH;</a:t>
            </a:r>
          </a:p>
        </p:txBody>
      </p:sp>
    </p:spTree>
  </p:cSld>
  <p:clrMapOvr>
    <a:masterClrMapping/>
  </p:clrMapOvr>
  <p:transition>
    <p:cover dir="d"/>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Rot="1" noChangeArrowheads="1"/>
          </p:cNvSpPr>
          <p:nvPr/>
        </p:nvSpPr>
        <p:spPr bwMode="auto">
          <a:xfrm>
            <a:off x="323850" y="404813"/>
            <a:ext cx="8569325" cy="590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int visited[MAX];</a:t>
            </a:r>
          </a:p>
          <a:p>
            <a:pPr>
              <a:spcBef>
                <a:spcPct val="20000"/>
              </a:spcBef>
              <a:buClr>
                <a:schemeClr val="bg2"/>
              </a:buClr>
              <a:buFont typeface="Monotype Sorts" pitchFamily="2" charset="2"/>
              <a:buNone/>
            </a:pPr>
            <a:r>
              <a:rPr lang="en-US" altLang="zh-CN" sz="2400">
                <a:latin typeface="Times New Roman" pitchFamily="18" charset="0"/>
              </a:rPr>
              <a:t>int queue[MAX];</a:t>
            </a:r>
          </a:p>
          <a:p>
            <a:pPr>
              <a:spcBef>
                <a:spcPct val="20000"/>
              </a:spcBef>
              <a:buClr>
                <a:schemeClr val="bg2"/>
              </a:buClr>
              <a:buFont typeface="Monotype Sorts" pitchFamily="2" charset="2"/>
              <a:buNone/>
            </a:pPr>
            <a:r>
              <a:rPr lang="en-US" altLang="zh-CN" sz="2400">
                <a:latin typeface="Times New Roman" pitchFamily="18" charset="0"/>
              </a:rPr>
              <a:t>int front=-1,rear=-1;</a:t>
            </a:r>
          </a:p>
          <a:p>
            <a:pPr>
              <a:spcBef>
                <a:spcPct val="20000"/>
              </a:spcBef>
              <a:buClr>
                <a:schemeClr val="bg2"/>
              </a:buClr>
              <a:buFont typeface="Monotype Sorts" pitchFamily="2" charset="2"/>
              <a:buNone/>
            </a:pPr>
            <a:r>
              <a:rPr lang="en-US" altLang="zh-CN" sz="2400">
                <a:latin typeface="Times New Roman" pitchFamily="18" charset="0"/>
              </a:rPr>
              <a:t>void in_queue(int x)/*</a:t>
            </a:r>
            <a:r>
              <a:rPr lang="zh-CN" altLang="en-US" sz="2400">
                <a:latin typeface="Times New Roman" pitchFamily="18" charset="0"/>
              </a:rPr>
              <a:t>入队操作*</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{if(rear==MAX-1) return;</a:t>
            </a:r>
          </a:p>
          <a:p>
            <a:pPr>
              <a:spcBef>
                <a:spcPct val="20000"/>
              </a:spcBef>
              <a:buClr>
                <a:schemeClr val="bg2"/>
              </a:buClr>
              <a:buFont typeface="Monotype Sorts" pitchFamily="2" charset="2"/>
              <a:buNone/>
            </a:pPr>
            <a:r>
              <a:rPr lang="en-US" altLang="zh-CN" sz="2400">
                <a:latin typeface="Times New Roman" pitchFamily="18" charset="0"/>
              </a:rPr>
              <a:t> queue[++rear]=x;</a:t>
            </a:r>
          </a:p>
          <a:p>
            <a:pPr>
              <a:spcBef>
                <a:spcPct val="20000"/>
              </a:spcBef>
              <a:buClr>
                <a:schemeClr val="bg2"/>
              </a:buClr>
              <a:buFont typeface="Monotype Sorts" pitchFamily="2" charset="2"/>
              <a:buNone/>
            </a:pPr>
            <a:r>
              <a:rPr lang="en-US" altLang="zh-CN" sz="2400">
                <a:latin typeface="Times New Roman" pitchFamily="18" charset="0"/>
              </a:rPr>
              <a:t> return;</a:t>
            </a:r>
          </a:p>
          <a:p>
            <a:pPr>
              <a:spcBef>
                <a:spcPct val="20000"/>
              </a:spcBef>
              <a:buClr>
                <a:schemeClr val="bg2"/>
              </a:buClr>
              <a:buFont typeface="Monotype Sorts" pitchFamily="2" charset="2"/>
              <a:buNone/>
            </a:pP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int del_queue()/*</a:t>
            </a:r>
            <a:r>
              <a:rPr lang="zh-CN" altLang="en-US" sz="2400">
                <a:latin typeface="Times New Roman" pitchFamily="18" charset="0"/>
              </a:rPr>
              <a:t>出队操作*</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{int y;</a:t>
            </a:r>
          </a:p>
          <a:p>
            <a:pPr>
              <a:spcBef>
                <a:spcPct val="20000"/>
              </a:spcBef>
              <a:buClr>
                <a:schemeClr val="bg2"/>
              </a:buClr>
              <a:buFont typeface="Monotype Sorts" pitchFamily="2" charset="2"/>
              <a:buNone/>
            </a:pPr>
            <a:r>
              <a:rPr lang="en-US" altLang="zh-CN" sz="2400">
                <a:latin typeface="Times New Roman" pitchFamily="18" charset="0"/>
              </a:rPr>
              <a:t>if(rear==front) return(0);</a:t>
            </a:r>
          </a:p>
          <a:p>
            <a:pPr>
              <a:spcBef>
                <a:spcPct val="20000"/>
              </a:spcBef>
              <a:buClr>
                <a:schemeClr val="bg2"/>
              </a:buClr>
              <a:buFont typeface="Monotype Sorts" pitchFamily="2" charset="2"/>
              <a:buNone/>
            </a:pPr>
            <a:r>
              <a:rPr lang="en-US" altLang="zh-CN" sz="2400">
                <a:latin typeface="Times New Roman" pitchFamily="18" charset="0"/>
              </a:rPr>
              <a:t>y=queue[++front];</a:t>
            </a:r>
          </a:p>
          <a:p>
            <a:pPr>
              <a:spcBef>
                <a:spcPct val="20000"/>
              </a:spcBef>
              <a:buClr>
                <a:schemeClr val="bg2"/>
              </a:buClr>
              <a:buFont typeface="Monotype Sorts" pitchFamily="2" charset="2"/>
              <a:buNone/>
            </a:pPr>
            <a:r>
              <a:rPr lang="en-US" altLang="zh-CN" sz="2400">
                <a:latin typeface="Times New Roman" pitchFamily="18" charset="0"/>
              </a:rPr>
              <a:t>return(y);</a:t>
            </a:r>
          </a:p>
          <a:p>
            <a:pPr>
              <a:spcBef>
                <a:spcPct val="20000"/>
              </a:spcBef>
              <a:buClr>
                <a:schemeClr val="bg2"/>
              </a:buClr>
              <a:buFont typeface="Monotype Sorts" pitchFamily="2" charset="2"/>
              <a:buNone/>
            </a:pPr>
            <a:r>
              <a:rPr lang="en-US" altLang="zh-CN" sz="2400">
                <a:latin typeface="Times New Roman" pitchFamily="18" charset="0"/>
              </a:rPr>
              <a:t>}</a:t>
            </a:r>
          </a:p>
        </p:txBody>
      </p:sp>
    </p:spTree>
  </p:cSld>
  <p:clrMapOvr>
    <a:masterClrMapping/>
  </p:clrMapOvr>
  <p:transition>
    <p:cover dir="d"/>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Rot="1" noChangeArrowheads="1"/>
          </p:cNvSpPr>
          <p:nvPr/>
        </p:nvSpPr>
        <p:spPr bwMode="auto">
          <a:xfrm>
            <a:off x="323850" y="404813"/>
            <a:ext cx="8569325" cy="590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void bft(GRAPH *g,int i)/*</a:t>
            </a:r>
            <a:r>
              <a:rPr lang="zh-CN" altLang="en-US" sz="2400">
                <a:latin typeface="Times New Roman" pitchFamily="18" charset="0"/>
              </a:rPr>
              <a:t>广度优先搜索算法*</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{ENODE *p;int k;</a:t>
            </a:r>
          </a:p>
          <a:p>
            <a:pPr>
              <a:spcBef>
                <a:spcPct val="20000"/>
              </a:spcBef>
              <a:buClr>
                <a:schemeClr val="bg2"/>
              </a:buClr>
              <a:buFont typeface="Monotype Sorts" pitchFamily="2" charset="2"/>
              <a:buNone/>
            </a:pPr>
            <a:r>
              <a:rPr lang="en-US" altLang="zh-CN" sz="2400">
                <a:latin typeface="Times New Roman" pitchFamily="18" charset="0"/>
              </a:rPr>
              <a:t> printf(</a:t>
            </a:r>
            <a:r>
              <a:rPr lang="en-US" altLang="zh-CN" sz="2400">
                <a:latin typeface="Arial"/>
              </a:rPr>
              <a:t>“</a:t>
            </a:r>
            <a:r>
              <a:rPr lang="en-US" altLang="zh-CN" sz="2400">
                <a:latin typeface="Times New Roman" pitchFamily="18" charset="0"/>
              </a:rPr>
              <a:t>%d</a:t>
            </a:r>
            <a:r>
              <a:rPr lang="en-US" altLang="zh-CN" sz="2400">
                <a:latin typeface="Arial"/>
              </a:rPr>
              <a:t>”</a:t>
            </a:r>
            <a:r>
              <a:rPr lang="en-US" altLang="zh-CN" sz="2400">
                <a:latin typeface="Times New Roman" pitchFamily="18" charset="0"/>
              </a:rPr>
              <a:t>,g-&gt;adjlist[i].data);/*</a:t>
            </a:r>
            <a:r>
              <a:rPr lang="zh-CN" altLang="en-US" sz="2400">
                <a:latin typeface="Times New Roman" pitchFamily="18" charset="0"/>
              </a:rPr>
              <a:t>输出访问的第一个顶点*</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visited[i]=1;/*</a:t>
            </a:r>
            <a:r>
              <a:rPr lang="zh-CN" altLang="en-US" sz="2400">
                <a:latin typeface="Times New Roman" pitchFamily="18" charset="0"/>
              </a:rPr>
              <a:t>第</a:t>
            </a:r>
            <a:r>
              <a:rPr lang="en-US" altLang="zh-CN" sz="2400">
                <a:latin typeface="Times New Roman" pitchFamily="18" charset="0"/>
              </a:rPr>
              <a:t>i</a:t>
            </a:r>
            <a:r>
              <a:rPr lang="zh-CN" altLang="en-US" sz="2400">
                <a:latin typeface="Times New Roman" pitchFamily="18" charset="0"/>
              </a:rPr>
              <a:t>个顶点访问标记设为</a:t>
            </a:r>
            <a:r>
              <a:rPr lang="en-US" altLang="zh-CN" sz="2400">
                <a:latin typeface="Times New Roman" pitchFamily="18" charset="0"/>
              </a:rPr>
              <a:t>1*/</a:t>
            </a:r>
          </a:p>
          <a:p>
            <a:pPr>
              <a:spcBef>
                <a:spcPct val="20000"/>
              </a:spcBef>
              <a:buClr>
                <a:schemeClr val="bg2"/>
              </a:buClr>
              <a:buFont typeface="Monotype Sorts" pitchFamily="2" charset="2"/>
              <a:buNone/>
            </a:pPr>
            <a:r>
              <a:rPr lang="en-US" altLang="zh-CN" sz="2400">
                <a:latin typeface="Times New Roman" pitchFamily="18" charset="0"/>
              </a:rPr>
              <a:t> in_queue(queue,i);/*</a:t>
            </a:r>
            <a:r>
              <a:rPr lang="zh-CN" altLang="en-US" sz="2400">
                <a:latin typeface="Times New Roman" pitchFamily="18" charset="0"/>
              </a:rPr>
              <a:t>第</a:t>
            </a:r>
            <a:r>
              <a:rPr lang="en-US" altLang="zh-CN" sz="2400">
                <a:latin typeface="Times New Roman" pitchFamily="18" charset="0"/>
              </a:rPr>
              <a:t>i</a:t>
            </a:r>
            <a:r>
              <a:rPr lang="zh-CN" altLang="en-US" sz="2400">
                <a:latin typeface="Times New Roman" pitchFamily="18" charset="0"/>
              </a:rPr>
              <a:t>个顶点入队*</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k=del_queue();</a:t>
            </a:r>
          </a:p>
          <a:p>
            <a:pPr>
              <a:spcBef>
                <a:spcPct val="20000"/>
              </a:spcBef>
              <a:buClr>
                <a:schemeClr val="bg2"/>
              </a:buClr>
              <a:buFont typeface="Monotype Sorts" pitchFamily="2" charset="2"/>
              <a:buNone/>
            </a:pPr>
            <a:r>
              <a:rPr lang="en-US" altLang="zh-CN" sz="2400">
                <a:latin typeface="Times New Roman" pitchFamily="18" charset="0"/>
              </a:rPr>
              <a:t> while(k)/*</a:t>
            </a:r>
            <a:r>
              <a:rPr lang="zh-CN" altLang="en-US" sz="2400">
                <a:latin typeface="Times New Roman" pitchFamily="18" charset="0"/>
              </a:rPr>
              <a:t>队列出队*</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{p=g-&gt;adjlist[k].firstedge;/*P</a:t>
            </a:r>
            <a:r>
              <a:rPr lang="zh-CN" altLang="en-US" sz="2400">
                <a:latin typeface="Times New Roman" pitchFamily="18" charset="0"/>
              </a:rPr>
              <a:t>指针指向第</a:t>
            </a:r>
            <a:r>
              <a:rPr lang="en-US" altLang="zh-CN" sz="2400">
                <a:latin typeface="Times New Roman" pitchFamily="18" charset="0"/>
              </a:rPr>
              <a:t>i</a:t>
            </a:r>
            <a:r>
              <a:rPr lang="zh-CN" altLang="en-US" sz="2400">
                <a:latin typeface="Times New Roman" pitchFamily="18" charset="0"/>
              </a:rPr>
              <a:t>个顶点的所邻接的第一个顶点*</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while(p)/*P</a:t>
            </a:r>
            <a:r>
              <a:rPr lang="zh-CN" altLang="en-US" sz="2400">
                <a:latin typeface="Times New Roman" pitchFamily="18" charset="0"/>
              </a:rPr>
              <a:t>指针不为空时*</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{if(visited[p-&gt;adjvex])==0}/*</a:t>
            </a:r>
            <a:r>
              <a:rPr lang="zh-CN" altLang="en-US" sz="2400">
                <a:latin typeface="Times New Roman" pitchFamily="18" charset="0"/>
              </a:rPr>
              <a:t>判断访问标志是否为</a:t>
            </a:r>
            <a:r>
              <a:rPr lang="en-US" altLang="zh-CN" sz="2400">
                <a:latin typeface="Times New Roman" pitchFamily="18" charset="0"/>
              </a:rPr>
              <a:t>0*/</a:t>
            </a:r>
          </a:p>
          <a:p>
            <a:pPr>
              <a:spcBef>
                <a:spcPct val="20000"/>
              </a:spcBef>
              <a:buClr>
                <a:schemeClr val="bg2"/>
              </a:buClr>
              <a:buFont typeface="Monotype Sorts" pitchFamily="2" charset="2"/>
              <a:buNone/>
            </a:pPr>
            <a:r>
              <a:rPr lang="en-US" altLang="zh-CN" sz="2400">
                <a:latin typeface="Times New Roman" pitchFamily="18" charset="0"/>
              </a:rPr>
              <a:t>     {printf(</a:t>
            </a:r>
            <a:r>
              <a:rPr lang="en-US" altLang="zh-CN" sz="2400">
                <a:latin typeface="Arial"/>
              </a:rPr>
              <a:t>“</a:t>
            </a:r>
            <a:r>
              <a:rPr lang="en-US" altLang="zh-CN" sz="2400">
                <a:latin typeface="Times New Roman" pitchFamily="18" charset="0"/>
              </a:rPr>
              <a:t>%d</a:t>
            </a:r>
            <a:r>
              <a:rPr lang="en-US" altLang="zh-CN" sz="2400">
                <a:latin typeface="Arial"/>
              </a:rPr>
              <a:t>”</a:t>
            </a:r>
            <a:r>
              <a:rPr lang="en-US" altLang="zh-CN" sz="2400">
                <a:latin typeface="Times New Roman" pitchFamily="18" charset="0"/>
              </a:rPr>
              <a:t>,g-&gt;adjlist[p-&gt;adjvex].data);/*</a:t>
            </a:r>
            <a:r>
              <a:rPr lang="zh-CN" altLang="en-US" sz="2400">
                <a:latin typeface="Times New Roman" pitchFamily="18" charset="0"/>
              </a:rPr>
              <a:t>输出被访问的顶点*</a:t>
            </a:r>
            <a:r>
              <a:rPr lang="en-US" altLang="zh-CN" sz="2400">
                <a:latin typeface="Times New Roman" pitchFamily="18" charset="0"/>
              </a:rPr>
              <a:t>/</a:t>
            </a:r>
          </a:p>
        </p:txBody>
      </p:sp>
    </p:spTree>
  </p:cSld>
  <p:clrMapOvr>
    <a:masterClrMapping/>
  </p:clrMapOvr>
  <p:transition>
    <p:cover dir="d"/>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Rot="1" noChangeArrowheads="1"/>
          </p:cNvSpPr>
          <p:nvPr/>
        </p:nvSpPr>
        <p:spPr bwMode="auto">
          <a:xfrm>
            <a:off x="323850" y="476250"/>
            <a:ext cx="8569325" cy="590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 visited[p-&gt;adjvex]=1;/*</a:t>
            </a:r>
            <a:r>
              <a:rPr lang="zh-CN" altLang="en-US" sz="2400">
                <a:latin typeface="Times New Roman" pitchFamily="18" charset="0"/>
              </a:rPr>
              <a:t>访问标志设为</a:t>
            </a:r>
            <a:r>
              <a:rPr lang="en-US" altLang="zh-CN" sz="2400">
                <a:latin typeface="Times New Roman" pitchFamily="18" charset="0"/>
              </a:rPr>
              <a:t>1*/</a:t>
            </a:r>
          </a:p>
          <a:p>
            <a:pPr>
              <a:spcBef>
                <a:spcPct val="20000"/>
              </a:spcBef>
              <a:buClr>
                <a:schemeClr val="bg2"/>
              </a:buClr>
              <a:buFont typeface="Monotype Sorts" pitchFamily="2" charset="2"/>
              <a:buNone/>
            </a:pP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p=p-&gt; next;/*P</a:t>
            </a:r>
            <a:r>
              <a:rPr lang="zh-CN" altLang="en-US" sz="2400">
                <a:latin typeface="Times New Roman" pitchFamily="18" charset="0"/>
              </a:rPr>
              <a:t>指针指向下一个相邻接的顶点*</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a:t>
            </a:r>
          </a:p>
          <a:p>
            <a:pPr>
              <a:spcBef>
                <a:spcPct val="20000"/>
              </a:spcBef>
              <a:buClr>
                <a:schemeClr val="bg2"/>
              </a:buClr>
              <a:buFont typeface="Monotype Sorts" pitchFamily="2" charset="2"/>
              <a:buNone/>
            </a:pPr>
            <a:r>
              <a:rPr lang="en-US" altLang="zh-CN" sz="2400">
                <a:latin typeface="Times New Roman" pitchFamily="18" charset="0"/>
              </a:rPr>
              <a:t>k=del_queue();}</a:t>
            </a:r>
          </a:p>
          <a:p>
            <a:pPr>
              <a:spcBef>
                <a:spcPct val="20000"/>
              </a:spcBef>
              <a:buClr>
                <a:schemeClr val="bg2"/>
              </a:buClr>
              <a:buFont typeface="Monotype Sorts" pitchFamily="2" charset="2"/>
              <a:buNone/>
            </a:pP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main()</a:t>
            </a:r>
          </a:p>
          <a:p>
            <a:pPr>
              <a:spcBef>
                <a:spcPct val="20000"/>
              </a:spcBef>
              <a:buClr>
                <a:schemeClr val="bg2"/>
              </a:buClr>
              <a:buFont typeface="Monotype Sorts" pitchFamily="2" charset="2"/>
              <a:buNone/>
            </a:pPr>
            <a:r>
              <a:rPr lang="en-US" altLang="zh-CN" sz="2400">
                <a:latin typeface="Times New Roman" pitchFamily="18" charset="0"/>
              </a:rPr>
              <a:t>{GRAPH *g;</a:t>
            </a:r>
          </a:p>
          <a:p>
            <a:pPr>
              <a:spcBef>
                <a:spcPct val="20000"/>
              </a:spcBef>
              <a:buClr>
                <a:schemeClr val="bg2"/>
              </a:buClr>
              <a:buFont typeface="Monotype Sorts" pitchFamily="2" charset="2"/>
              <a:buNone/>
            </a:pPr>
            <a:r>
              <a:rPr lang="en-US" altLang="zh-CN" sz="2400">
                <a:latin typeface="Times New Roman" pitchFamily="18" charset="0"/>
              </a:rPr>
              <a:t> int i;</a:t>
            </a:r>
          </a:p>
          <a:p>
            <a:pPr>
              <a:spcBef>
                <a:spcPct val="20000"/>
              </a:spcBef>
              <a:buClr>
                <a:schemeClr val="bg2"/>
              </a:buClr>
              <a:buFont typeface="Monotype Sorts" pitchFamily="2" charset="2"/>
              <a:buNone/>
            </a:pPr>
            <a:r>
              <a:rPr lang="en-US" altLang="zh-CN" sz="2400">
                <a:latin typeface="Times New Roman" pitchFamily="18" charset="0"/>
              </a:rPr>
              <a:t>     g=creategraph(g);/*</a:t>
            </a:r>
            <a:r>
              <a:rPr lang="zh-CN" altLang="en-US" sz="2400">
                <a:latin typeface="Times New Roman" pitchFamily="18" charset="0"/>
              </a:rPr>
              <a:t>见前一节，调用建立邻接表的函数*</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for(i=1;i&lt;=g-&gt;n;i++) visited[i]=0;/*</a:t>
            </a:r>
            <a:r>
              <a:rPr lang="zh-CN" altLang="en-US" sz="2400">
                <a:latin typeface="Times New Roman" pitchFamily="18" charset="0"/>
              </a:rPr>
              <a:t>将每个顶点的访问标志设为</a:t>
            </a:r>
            <a:r>
              <a:rPr lang="en-US" altLang="zh-CN" sz="2400">
                <a:latin typeface="Times New Roman" pitchFamily="18" charset="0"/>
              </a:rPr>
              <a:t>0*/</a:t>
            </a:r>
          </a:p>
          <a:p>
            <a:pPr>
              <a:spcBef>
                <a:spcPct val="20000"/>
              </a:spcBef>
              <a:buClr>
                <a:schemeClr val="bg2"/>
              </a:buClr>
              <a:buFont typeface="Monotype Sorts" pitchFamily="2" charset="2"/>
              <a:buNone/>
            </a:pPr>
            <a:r>
              <a:rPr lang="en-US" altLang="zh-CN" sz="2400">
                <a:latin typeface="Times New Roman" pitchFamily="18" charset="0"/>
              </a:rPr>
              <a:t>     for(i=1;i&lt;=g-&gt;n;i++) /*</a:t>
            </a:r>
            <a:r>
              <a:rPr lang="zh-CN" altLang="en-US" sz="2400">
                <a:latin typeface="Times New Roman" pitchFamily="18" charset="0"/>
              </a:rPr>
              <a:t>将图中的所有结点按深度优先搜索法进行遍历*</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a:t>
            </a:r>
          </a:p>
        </p:txBody>
      </p:sp>
    </p:spTree>
  </p:cSld>
  <p:clrMapOvr>
    <a:masterClrMapping/>
  </p:clrMapOvr>
  <p:transition>
    <p:cover dir="d"/>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Rot="1" noChangeArrowheads="1"/>
          </p:cNvSpPr>
          <p:nvPr/>
        </p:nvSpPr>
        <p:spPr bwMode="auto">
          <a:xfrm>
            <a:off x="323850" y="404813"/>
            <a:ext cx="8569325" cy="590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if(visited[i]==0) bft(g,i);</a:t>
            </a:r>
          </a:p>
          <a:p>
            <a:pPr>
              <a:spcBef>
                <a:spcPct val="20000"/>
              </a:spcBef>
              <a:buClr>
                <a:schemeClr val="bg2"/>
              </a:buClr>
              <a:buFont typeface="Monotype Sorts" pitchFamily="2" charset="2"/>
              <a:buNone/>
            </a:pPr>
            <a:r>
              <a:rPr lang="en-US" altLang="zh-CN" sz="2400">
                <a:latin typeface="Times New Roman" pitchFamily="18" charset="0"/>
              </a:rPr>
              <a:t>     }</a:t>
            </a:r>
          </a:p>
          <a:p>
            <a:pPr>
              <a:spcBef>
                <a:spcPct val="20000"/>
              </a:spcBef>
              <a:buClr>
                <a:schemeClr val="bg2"/>
              </a:buClr>
              <a:buFont typeface="Monotype Sorts" pitchFamily="2" charset="2"/>
              <a:buNone/>
            </a:pPr>
            <a:r>
              <a:rPr lang="zh-CN" altLang="en-US" sz="2400">
                <a:latin typeface="Times New Roman" pitchFamily="18" charset="0"/>
              </a:rPr>
              <a:t>程序运行结果（带下划线部分为用户输入）：</a:t>
            </a:r>
            <a:endParaRPr lang="zh-CN" altLang="en-US" sz="2400" u="sng">
              <a:latin typeface="Times New Roman" pitchFamily="18" charset="0"/>
            </a:endParaRPr>
          </a:p>
          <a:p>
            <a:pPr>
              <a:spcBef>
                <a:spcPct val="20000"/>
              </a:spcBef>
              <a:buClr>
                <a:schemeClr val="bg2"/>
              </a:buClr>
              <a:buFont typeface="Monotype Sorts" pitchFamily="2" charset="2"/>
              <a:buNone/>
            </a:pPr>
            <a:r>
              <a:rPr lang="en-US" altLang="zh-CN" sz="2400" u="sng">
                <a:latin typeface="Times New Roman" pitchFamily="18" charset="0"/>
              </a:rPr>
              <a:t>4  5</a:t>
            </a:r>
          </a:p>
          <a:p>
            <a:pPr>
              <a:spcBef>
                <a:spcPct val="20000"/>
              </a:spcBef>
              <a:buClr>
                <a:schemeClr val="bg2"/>
              </a:buClr>
              <a:buFont typeface="Monotype Sorts" pitchFamily="2" charset="2"/>
              <a:buNone/>
            </a:pPr>
            <a:r>
              <a:rPr lang="en-US" altLang="zh-CN" sz="2400" u="sng">
                <a:latin typeface="Times New Roman" pitchFamily="18" charset="0"/>
              </a:rPr>
              <a:t>1  2  3  4</a:t>
            </a:r>
          </a:p>
          <a:p>
            <a:pPr>
              <a:spcBef>
                <a:spcPct val="20000"/>
              </a:spcBef>
              <a:buClr>
                <a:schemeClr val="bg2"/>
              </a:buClr>
              <a:buFont typeface="Monotype Sorts" pitchFamily="2" charset="2"/>
              <a:buNone/>
            </a:pPr>
            <a:r>
              <a:rPr lang="en-US" altLang="zh-CN" sz="2400" u="sng">
                <a:latin typeface="Times New Roman" pitchFamily="18" charset="0"/>
              </a:rPr>
              <a:t>1  2</a:t>
            </a:r>
          </a:p>
          <a:p>
            <a:pPr>
              <a:spcBef>
                <a:spcPct val="20000"/>
              </a:spcBef>
              <a:buClr>
                <a:schemeClr val="bg2"/>
              </a:buClr>
              <a:buFont typeface="Monotype Sorts" pitchFamily="2" charset="2"/>
              <a:buNone/>
            </a:pPr>
            <a:r>
              <a:rPr lang="en-US" altLang="zh-CN" sz="2400" u="sng">
                <a:latin typeface="Times New Roman" pitchFamily="18" charset="0"/>
              </a:rPr>
              <a:t>1  3</a:t>
            </a:r>
          </a:p>
          <a:p>
            <a:pPr>
              <a:spcBef>
                <a:spcPct val="20000"/>
              </a:spcBef>
              <a:buClr>
                <a:schemeClr val="bg2"/>
              </a:buClr>
              <a:buFont typeface="Monotype Sorts" pitchFamily="2" charset="2"/>
              <a:buNone/>
            </a:pPr>
            <a:r>
              <a:rPr lang="en-US" altLang="zh-CN" sz="2400" u="sng">
                <a:latin typeface="Times New Roman" pitchFamily="18" charset="0"/>
              </a:rPr>
              <a:t>1  4</a:t>
            </a:r>
          </a:p>
          <a:p>
            <a:pPr>
              <a:spcBef>
                <a:spcPct val="20000"/>
              </a:spcBef>
              <a:buClr>
                <a:schemeClr val="bg2"/>
              </a:buClr>
              <a:buFont typeface="Monotype Sorts" pitchFamily="2" charset="2"/>
              <a:buNone/>
            </a:pPr>
            <a:r>
              <a:rPr lang="en-US" altLang="zh-CN" sz="2400" u="sng">
                <a:latin typeface="Times New Roman" pitchFamily="18" charset="0"/>
              </a:rPr>
              <a:t>2  3</a:t>
            </a:r>
          </a:p>
          <a:p>
            <a:pPr>
              <a:spcBef>
                <a:spcPct val="20000"/>
              </a:spcBef>
              <a:buClr>
                <a:schemeClr val="bg2"/>
              </a:buClr>
              <a:buFont typeface="Monotype Sorts" pitchFamily="2" charset="2"/>
              <a:buNone/>
            </a:pPr>
            <a:r>
              <a:rPr lang="en-US" altLang="zh-CN" sz="2400" u="sng">
                <a:latin typeface="Times New Roman" pitchFamily="18" charset="0"/>
              </a:rPr>
              <a:t>3  4</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1 4 3 2</a:t>
            </a:r>
          </a:p>
          <a:p>
            <a:pPr>
              <a:spcBef>
                <a:spcPct val="20000"/>
              </a:spcBef>
              <a:buClr>
                <a:schemeClr val="bg2"/>
              </a:buClr>
              <a:buFont typeface="Monotype Sorts" pitchFamily="2" charset="2"/>
              <a:buNone/>
            </a:pPr>
            <a:r>
              <a:rPr lang="zh-CN" altLang="en-US" sz="2400">
                <a:latin typeface="Times New Roman" pitchFamily="18" charset="0"/>
              </a:rPr>
              <a:t>　　由于广度优先搜索遍历方法与深度优先搜索遍历方法的差别仅仅是搜索顶点的顺序不同，所以两种遍历方法的时间代价是相同的。无向图的这两种遍历方法也同样适用于有向图，请读者自己完成。 </a:t>
            </a:r>
          </a:p>
        </p:txBody>
      </p:sp>
    </p:spTree>
  </p:cSld>
  <p:clrMapOvr>
    <a:masterClrMapping/>
  </p:clrMapOvr>
  <p:transition>
    <p:cover dir="d"/>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Rot="1" noChangeArrowheads="1"/>
          </p:cNvSpPr>
          <p:nvPr/>
        </p:nvSpPr>
        <p:spPr bwMode="auto">
          <a:xfrm>
            <a:off x="323850" y="1268413"/>
            <a:ext cx="8569325" cy="4681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设图</a:t>
            </a:r>
            <a:r>
              <a:rPr lang="en-US" altLang="zh-CN" sz="2400">
                <a:latin typeface="Times New Roman" pitchFamily="18" charset="0"/>
              </a:rPr>
              <a:t>G=</a:t>
            </a:r>
            <a:r>
              <a:rPr lang="zh-CN" altLang="en-US" sz="2400">
                <a:latin typeface="Times New Roman" pitchFamily="18" charset="0"/>
              </a:rPr>
              <a:t>（</a:t>
            </a:r>
            <a:r>
              <a:rPr lang="en-US" altLang="zh-CN" sz="2400">
                <a:latin typeface="Times New Roman" pitchFamily="18" charset="0"/>
              </a:rPr>
              <a:t>V</a:t>
            </a:r>
            <a:r>
              <a:rPr lang="zh-CN" altLang="en-US" sz="2400">
                <a:latin typeface="Times New Roman" pitchFamily="18" charset="0"/>
              </a:rPr>
              <a:t>，</a:t>
            </a:r>
            <a:r>
              <a:rPr lang="en-US" altLang="zh-CN" sz="2400">
                <a:latin typeface="Times New Roman" pitchFamily="18" charset="0"/>
              </a:rPr>
              <a:t>E</a:t>
            </a:r>
            <a:r>
              <a:rPr lang="zh-CN" altLang="en-US" sz="2400">
                <a:latin typeface="Times New Roman" pitchFamily="18" charset="0"/>
              </a:rPr>
              <a:t>）是个连通图，当从图任一顶点出发遍历图</a:t>
            </a:r>
            <a:r>
              <a:rPr lang="en-US" altLang="zh-CN" sz="2400">
                <a:latin typeface="Times New Roman" pitchFamily="18" charset="0"/>
              </a:rPr>
              <a:t>G</a:t>
            </a:r>
            <a:r>
              <a:rPr lang="zh-CN" altLang="en-US" sz="2400">
                <a:latin typeface="Times New Roman" pitchFamily="18" charset="0"/>
              </a:rPr>
              <a:t>时，将边集</a:t>
            </a:r>
            <a:r>
              <a:rPr lang="en-US" altLang="zh-CN" sz="2400">
                <a:latin typeface="Times New Roman" pitchFamily="18" charset="0"/>
              </a:rPr>
              <a:t>E</a:t>
            </a:r>
            <a:r>
              <a:rPr lang="zh-CN" altLang="en-US" sz="2400">
                <a:latin typeface="Times New Roman" pitchFamily="18" charset="0"/>
              </a:rPr>
              <a:t>（</a:t>
            </a:r>
            <a:r>
              <a:rPr lang="en-US" altLang="zh-CN" sz="2400">
                <a:latin typeface="Times New Roman" pitchFamily="18" charset="0"/>
              </a:rPr>
              <a:t>G</a:t>
            </a:r>
            <a:r>
              <a:rPr lang="zh-CN" altLang="en-US" sz="2400">
                <a:latin typeface="Times New Roman" pitchFamily="18" charset="0"/>
              </a:rPr>
              <a:t>）分成两个集合</a:t>
            </a:r>
            <a:r>
              <a:rPr lang="en-US" altLang="zh-CN" sz="2400">
                <a:latin typeface="Times New Roman" pitchFamily="18" charset="0"/>
              </a:rPr>
              <a:t>T</a:t>
            </a:r>
            <a:r>
              <a:rPr lang="zh-CN" altLang="en-US" sz="2400">
                <a:latin typeface="Times New Roman" pitchFamily="18" charset="0"/>
              </a:rPr>
              <a:t>（</a:t>
            </a:r>
            <a:r>
              <a:rPr lang="en-US" altLang="zh-CN" sz="2400">
                <a:latin typeface="Times New Roman" pitchFamily="18" charset="0"/>
              </a:rPr>
              <a:t>G</a:t>
            </a:r>
            <a:r>
              <a:rPr lang="zh-CN" altLang="en-US" sz="2400">
                <a:latin typeface="Times New Roman" pitchFamily="18" charset="0"/>
              </a:rPr>
              <a:t>）和</a:t>
            </a:r>
            <a:r>
              <a:rPr lang="en-US" altLang="zh-CN" sz="2400">
                <a:latin typeface="Times New Roman" pitchFamily="18" charset="0"/>
              </a:rPr>
              <a:t>B</a:t>
            </a:r>
            <a:r>
              <a:rPr lang="zh-CN" altLang="en-US" sz="2400">
                <a:latin typeface="Times New Roman" pitchFamily="18" charset="0"/>
              </a:rPr>
              <a:t>（</a:t>
            </a:r>
            <a:r>
              <a:rPr lang="en-US" altLang="zh-CN" sz="2400">
                <a:latin typeface="Times New Roman" pitchFamily="18" charset="0"/>
              </a:rPr>
              <a:t>G</a:t>
            </a:r>
            <a:r>
              <a:rPr lang="zh-CN" altLang="en-US" sz="2400">
                <a:latin typeface="Times New Roman" pitchFamily="18" charset="0"/>
              </a:rPr>
              <a:t>）。其中</a:t>
            </a:r>
            <a:r>
              <a:rPr lang="en-US" altLang="zh-CN" sz="2400">
                <a:latin typeface="Times New Roman" pitchFamily="18" charset="0"/>
              </a:rPr>
              <a:t>T</a:t>
            </a:r>
            <a:r>
              <a:rPr lang="zh-CN" altLang="en-US" sz="2400">
                <a:latin typeface="Times New Roman" pitchFamily="18" charset="0"/>
              </a:rPr>
              <a:t>（</a:t>
            </a:r>
            <a:r>
              <a:rPr lang="en-US" altLang="zh-CN" sz="2400">
                <a:latin typeface="Times New Roman" pitchFamily="18" charset="0"/>
              </a:rPr>
              <a:t>G</a:t>
            </a:r>
            <a:r>
              <a:rPr lang="zh-CN" altLang="en-US" sz="2400">
                <a:latin typeface="Times New Roman" pitchFamily="18" charset="0"/>
              </a:rPr>
              <a:t>）是遍历图时所经过的边的集合，</a:t>
            </a:r>
            <a:r>
              <a:rPr lang="en-US" altLang="zh-CN" sz="2400">
                <a:latin typeface="Times New Roman" pitchFamily="18" charset="0"/>
              </a:rPr>
              <a:t>B</a:t>
            </a:r>
            <a:r>
              <a:rPr lang="zh-CN" altLang="en-US" sz="2400">
                <a:latin typeface="Times New Roman" pitchFamily="18" charset="0"/>
              </a:rPr>
              <a:t>（</a:t>
            </a:r>
            <a:r>
              <a:rPr lang="en-US" altLang="zh-CN" sz="2400">
                <a:latin typeface="Times New Roman" pitchFamily="18" charset="0"/>
              </a:rPr>
              <a:t>G</a:t>
            </a:r>
            <a:r>
              <a:rPr lang="zh-CN" altLang="en-US" sz="2400">
                <a:latin typeface="Times New Roman" pitchFamily="18" charset="0"/>
              </a:rPr>
              <a:t>）是遍历图时未经过的边的集合。显然，</a:t>
            </a:r>
            <a:r>
              <a:rPr lang="en-US" altLang="zh-CN" sz="2400">
                <a:latin typeface="Times New Roman" pitchFamily="18" charset="0"/>
              </a:rPr>
              <a:t>G1</a:t>
            </a:r>
            <a:r>
              <a:rPr lang="zh-CN" altLang="en-US" sz="2400">
                <a:latin typeface="Times New Roman" pitchFamily="18" charset="0"/>
              </a:rPr>
              <a:t>（</a:t>
            </a:r>
            <a:r>
              <a:rPr lang="en-US" altLang="zh-CN" sz="2400">
                <a:latin typeface="Times New Roman" pitchFamily="18" charset="0"/>
              </a:rPr>
              <a:t>V</a:t>
            </a:r>
            <a:r>
              <a:rPr lang="zh-CN" altLang="en-US" sz="2400">
                <a:latin typeface="Times New Roman" pitchFamily="18" charset="0"/>
              </a:rPr>
              <a:t>，</a:t>
            </a:r>
            <a:r>
              <a:rPr lang="en-US" altLang="zh-CN" sz="2400">
                <a:latin typeface="Times New Roman" pitchFamily="18" charset="0"/>
              </a:rPr>
              <a:t>T</a:t>
            </a:r>
            <a:r>
              <a:rPr lang="zh-CN" altLang="en-US" sz="2400">
                <a:latin typeface="Times New Roman" pitchFamily="18" charset="0"/>
              </a:rPr>
              <a:t>）是图</a:t>
            </a:r>
            <a:r>
              <a:rPr lang="en-US" altLang="zh-CN" sz="2400">
                <a:latin typeface="Times New Roman" pitchFamily="18" charset="0"/>
              </a:rPr>
              <a:t>G</a:t>
            </a:r>
            <a:r>
              <a:rPr lang="zh-CN" altLang="en-US" sz="2400">
                <a:latin typeface="Times New Roman" pitchFamily="18" charset="0"/>
              </a:rPr>
              <a:t>的子图。通常称子图</a:t>
            </a:r>
            <a:r>
              <a:rPr lang="en-US" altLang="zh-CN" sz="2400">
                <a:latin typeface="Times New Roman" pitchFamily="18" charset="0"/>
              </a:rPr>
              <a:t>G1</a:t>
            </a:r>
            <a:r>
              <a:rPr lang="zh-CN" altLang="en-US" sz="2400">
                <a:latin typeface="Times New Roman" pitchFamily="18" charset="0"/>
              </a:rPr>
              <a:t>是连通图</a:t>
            </a:r>
            <a:r>
              <a:rPr lang="en-US" altLang="zh-CN" sz="2400">
                <a:latin typeface="Times New Roman" pitchFamily="18" charset="0"/>
              </a:rPr>
              <a:t>G</a:t>
            </a:r>
            <a:r>
              <a:rPr lang="zh-CN" altLang="en-US" sz="2400">
                <a:latin typeface="Times New Roman" pitchFamily="18" charset="0"/>
              </a:rPr>
              <a:t>的生成树。</a:t>
            </a:r>
          </a:p>
          <a:p>
            <a:pPr>
              <a:spcBef>
                <a:spcPct val="20000"/>
              </a:spcBef>
              <a:buClr>
                <a:schemeClr val="bg2"/>
              </a:buClr>
              <a:buFont typeface="Monotype Sorts" pitchFamily="2" charset="2"/>
              <a:buNone/>
            </a:pPr>
            <a:r>
              <a:rPr lang="zh-CN" altLang="en-US" sz="2400">
                <a:latin typeface="Times New Roman" pitchFamily="18" charset="0"/>
              </a:rPr>
              <a:t>　　一个连通图的生成树不一定是唯一的。如对于图</a:t>
            </a:r>
            <a:r>
              <a:rPr lang="en-US" altLang="zh-CN" sz="2400">
                <a:latin typeface="Times New Roman" pitchFamily="18" charset="0"/>
              </a:rPr>
              <a:t>6-12</a:t>
            </a:r>
            <a:r>
              <a:rPr lang="zh-CN" altLang="en-US" sz="2400">
                <a:latin typeface="Times New Roman" pitchFamily="18" charset="0"/>
              </a:rPr>
              <a:t>所示的图</a:t>
            </a:r>
            <a:r>
              <a:rPr lang="en-US" altLang="zh-CN" sz="2400">
                <a:latin typeface="Times New Roman" pitchFamily="18" charset="0"/>
              </a:rPr>
              <a:t>G</a:t>
            </a:r>
            <a:r>
              <a:rPr lang="zh-CN" altLang="en-US" sz="2400">
                <a:latin typeface="Times New Roman" pitchFamily="18" charset="0"/>
              </a:rPr>
              <a:t>，当按深度和广度优先搜索法进行遍历就可以得到图</a:t>
            </a:r>
            <a:r>
              <a:rPr lang="en-US" altLang="zh-CN" sz="2400">
                <a:latin typeface="Times New Roman" pitchFamily="18" charset="0"/>
              </a:rPr>
              <a:t>6-13</a:t>
            </a:r>
            <a:r>
              <a:rPr lang="zh-CN" altLang="en-US" sz="2400">
                <a:latin typeface="Times New Roman" pitchFamily="18" charset="0"/>
              </a:rPr>
              <a:t>所示的两种不同生成树，并分别称为深度优先生成树和广度优先生成树。</a:t>
            </a:r>
          </a:p>
        </p:txBody>
      </p:sp>
      <p:sp>
        <p:nvSpPr>
          <p:cNvPr id="41987" name="Rectangle 3"/>
          <p:cNvSpPr>
            <a:spLocks noGrp="1" noRot="1" noChangeArrowheads="1"/>
          </p:cNvSpPr>
          <p:nvPr>
            <p:ph type="title"/>
          </p:nvPr>
        </p:nvSpPr>
        <p:spPr>
          <a:xfrm>
            <a:off x="301625" y="414338"/>
            <a:ext cx="8540750" cy="1143000"/>
          </a:xfrm>
          <a:noFill/>
          <a:ln/>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altLang="zh-CN"/>
              <a:t>6.4</a:t>
            </a:r>
            <a:r>
              <a:rPr lang="zh-CN" altLang="en-US"/>
              <a:t>　最小生成树 </a:t>
            </a:r>
          </a:p>
        </p:txBody>
      </p:sp>
      <p:pic>
        <p:nvPicPr>
          <p:cNvPr id="4198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7313" y="4365625"/>
            <a:ext cx="4105275" cy="1608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1989" name="Rectangle 5"/>
          <p:cNvSpPr>
            <a:spLocks noChangeArrowheads="1"/>
          </p:cNvSpPr>
          <p:nvPr/>
        </p:nvSpPr>
        <p:spPr bwMode="auto">
          <a:xfrm>
            <a:off x="3502025" y="6021388"/>
            <a:ext cx="23558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6-13 </a:t>
            </a:r>
            <a:r>
              <a:rPr lang="zh-CN" altLang="en-US" sz="2000"/>
              <a:t>生成树示例 </a:t>
            </a:r>
          </a:p>
        </p:txBody>
      </p:sp>
    </p:spTree>
  </p:cSld>
  <p:clrMapOvr>
    <a:masterClrMapping/>
  </p:clrMapOvr>
  <p:transition>
    <p:cover dir="d"/>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Rot="1" noChangeArrowheads="1"/>
          </p:cNvSpPr>
          <p:nvPr/>
        </p:nvSpPr>
        <p:spPr bwMode="auto">
          <a:xfrm>
            <a:off x="323850" y="476250"/>
            <a:ext cx="8569325" cy="4681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对于有</a:t>
            </a:r>
            <a:r>
              <a:rPr lang="en-US" altLang="zh-CN" sz="2400">
                <a:latin typeface="Times New Roman" pitchFamily="18" charset="0"/>
              </a:rPr>
              <a:t>n</a:t>
            </a:r>
            <a:r>
              <a:rPr lang="zh-CN" altLang="en-US" sz="2400">
                <a:latin typeface="Times New Roman" pitchFamily="18" charset="0"/>
              </a:rPr>
              <a:t>个顶点的连通图，至少有</a:t>
            </a:r>
            <a:r>
              <a:rPr lang="en-US" altLang="zh-CN" sz="2400">
                <a:latin typeface="Times New Roman" pitchFamily="18" charset="0"/>
              </a:rPr>
              <a:t>n-1</a:t>
            </a:r>
            <a:r>
              <a:rPr lang="zh-CN" altLang="en-US" sz="2400">
                <a:latin typeface="Times New Roman" pitchFamily="18" charset="0"/>
              </a:rPr>
              <a:t>条边，而图的生成树恰好有</a:t>
            </a:r>
            <a:r>
              <a:rPr lang="en-US" altLang="zh-CN" sz="2400">
                <a:latin typeface="Times New Roman" pitchFamily="18" charset="0"/>
              </a:rPr>
              <a:t>n-1</a:t>
            </a:r>
            <a:r>
              <a:rPr lang="zh-CN" altLang="en-US" sz="2400">
                <a:latin typeface="Times New Roman" pitchFamily="18" charset="0"/>
              </a:rPr>
              <a:t>条边，所以图的生成树是该图的极小连通子图。若在图</a:t>
            </a:r>
            <a:r>
              <a:rPr lang="en-US" altLang="zh-CN" sz="2400">
                <a:latin typeface="Times New Roman" pitchFamily="18" charset="0"/>
              </a:rPr>
              <a:t>G</a:t>
            </a:r>
            <a:r>
              <a:rPr lang="zh-CN" altLang="en-US" sz="2400">
                <a:latin typeface="Times New Roman" pitchFamily="18" charset="0"/>
              </a:rPr>
              <a:t>的生成树中任意加一条属于边集</a:t>
            </a:r>
            <a:r>
              <a:rPr lang="en-US" altLang="zh-CN" sz="2400">
                <a:latin typeface="Times New Roman" pitchFamily="18" charset="0"/>
              </a:rPr>
              <a:t>B</a:t>
            </a:r>
            <a:r>
              <a:rPr lang="zh-CN" altLang="en-US" sz="2400">
                <a:latin typeface="Times New Roman" pitchFamily="18" charset="0"/>
              </a:rPr>
              <a:t>（</a:t>
            </a:r>
            <a:r>
              <a:rPr lang="en-US" altLang="zh-CN" sz="2400">
                <a:latin typeface="Times New Roman" pitchFamily="18" charset="0"/>
              </a:rPr>
              <a:t>G</a:t>
            </a:r>
            <a:r>
              <a:rPr lang="zh-CN" altLang="en-US" sz="2400">
                <a:latin typeface="Times New Roman" pitchFamily="18" charset="0"/>
              </a:rPr>
              <a:t>）中的边，则必然形成回路。</a:t>
            </a:r>
          </a:p>
          <a:p>
            <a:pPr>
              <a:spcBef>
                <a:spcPct val="20000"/>
              </a:spcBef>
              <a:buClr>
                <a:schemeClr val="bg2"/>
              </a:buClr>
              <a:buFont typeface="Monotype Sorts" pitchFamily="2" charset="2"/>
              <a:buNone/>
            </a:pPr>
            <a:r>
              <a:rPr lang="zh-CN" altLang="en-US" sz="2400">
                <a:latin typeface="Times New Roman" pitchFamily="18" charset="0"/>
              </a:rPr>
              <a:t>　　如果连通图是一个网络，称该网络中所有生成树中权值总和最小的生成树为最小生成树（也称最小代价生成树）。求网络的最小生成树是一个具有重大实际意义的问题。例如，要在</a:t>
            </a:r>
            <a:r>
              <a:rPr lang="en-US" altLang="zh-CN" sz="2400">
                <a:latin typeface="Times New Roman" pitchFamily="18" charset="0"/>
              </a:rPr>
              <a:t>n</a:t>
            </a:r>
            <a:r>
              <a:rPr lang="zh-CN" altLang="en-US" sz="2400">
                <a:latin typeface="Times New Roman" pitchFamily="18" charset="0"/>
              </a:rPr>
              <a:t>个城市之间建立一个通信网，需要建造</a:t>
            </a:r>
            <a:r>
              <a:rPr lang="en-US" altLang="zh-CN" sz="2400">
                <a:latin typeface="Times New Roman" pitchFamily="18" charset="0"/>
              </a:rPr>
              <a:t>n-1</a:t>
            </a:r>
            <a:r>
              <a:rPr lang="zh-CN" altLang="en-US" sz="2400">
                <a:latin typeface="Times New Roman" pitchFamily="18" charset="0"/>
              </a:rPr>
              <a:t>条通信线路。可以把</a:t>
            </a:r>
            <a:r>
              <a:rPr lang="en-US" altLang="zh-CN" sz="2400">
                <a:latin typeface="Times New Roman" pitchFamily="18" charset="0"/>
              </a:rPr>
              <a:t>n</a:t>
            </a:r>
            <a:r>
              <a:rPr lang="zh-CN" altLang="en-US" sz="2400">
                <a:latin typeface="Times New Roman" pitchFamily="18" charset="0"/>
              </a:rPr>
              <a:t>个城市看作图的</a:t>
            </a:r>
            <a:r>
              <a:rPr lang="en-US" altLang="zh-CN" sz="2400">
                <a:latin typeface="Times New Roman" pitchFamily="18" charset="0"/>
              </a:rPr>
              <a:t>n</a:t>
            </a:r>
            <a:r>
              <a:rPr lang="zh-CN" altLang="en-US" sz="2400">
                <a:latin typeface="Times New Roman" pitchFamily="18" charset="0"/>
              </a:rPr>
              <a:t>个顶点，各个城市之间的通信线路看作边，相应的建设费用作为边的权值，这样就构成了一个网络。由于在</a:t>
            </a:r>
            <a:r>
              <a:rPr lang="en-US" altLang="zh-CN" sz="2400">
                <a:latin typeface="Times New Roman" pitchFamily="18" charset="0"/>
              </a:rPr>
              <a:t>n</a:t>
            </a:r>
            <a:r>
              <a:rPr lang="zh-CN" altLang="en-US" sz="2400">
                <a:latin typeface="Times New Roman" pitchFamily="18" charset="0"/>
              </a:rPr>
              <a:t>个城市之间，可能的线路有</a:t>
            </a:r>
            <a:r>
              <a:rPr lang="en-US" altLang="zh-CN" sz="2400">
                <a:latin typeface="Times New Roman" pitchFamily="18" charset="0"/>
              </a:rPr>
              <a:t>n(n-1)/2</a:t>
            </a:r>
            <a:r>
              <a:rPr lang="zh-CN" altLang="en-US" sz="2400">
                <a:latin typeface="Times New Roman" pitchFamily="18" charset="0"/>
              </a:rPr>
              <a:t>条，那么，如何选择其中的</a:t>
            </a:r>
            <a:r>
              <a:rPr lang="en-US" altLang="zh-CN" sz="2400">
                <a:latin typeface="Times New Roman" pitchFamily="18" charset="0"/>
              </a:rPr>
              <a:t>n-1</a:t>
            </a:r>
            <a:r>
              <a:rPr lang="zh-CN" altLang="en-US" sz="2400">
                <a:latin typeface="Times New Roman" pitchFamily="18" charset="0"/>
              </a:rPr>
              <a:t>条线路，使总的建设费用为最小，这就是求该网络的最小生成树的问题。</a:t>
            </a:r>
          </a:p>
          <a:p>
            <a:pPr>
              <a:spcBef>
                <a:spcPct val="20000"/>
              </a:spcBef>
              <a:buClr>
                <a:schemeClr val="bg2"/>
              </a:buClr>
              <a:buFont typeface="Monotype Sorts" pitchFamily="2" charset="2"/>
              <a:buNone/>
            </a:pPr>
            <a:r>
              <a:rPr lang="zh-CN" altLang="en-US" sz="2400">
                <a:latin typeface="Times New Roman" pitchFamily="18" charset="0"/>
              </a:rPr>
              <a:t>　　构造最小生成树的算法很多，普里姆（</a:t>
            </a:r>
            <a:r>
              <a:rPr lang="en-US" altLang="zh-CN" sz="2400">
                <a:latin typeface="Times New Roman" pitchFamily="18" charset="0"/>
              </a:rPr>
              <a:t>Prim</a:t>
            </a:r>
            <a:r>
              <a:rPr lang="zh-CN" altLang="en-US" sz="2400">
                <a:latin typeface="Times New Roman" pitchFamily="18" charset="0"/>
              </a:rPr>
              <a:t>）算法和克鲁斯卡尔（</a:t>
            </a:r>
            <a:r>
              <a:rPr lang="en-US" altLang="zh-CN" sz="2400">
                <a:latin typeface="Times New Roman" pitchFamily="18" charset="0"/>
              </a:rPr>
              <a:t>Kruskal</a:t>
            </a:r>
            <a:r>
              <a:rPr lang="zh-CN" altLang="en-US" sz="2400">
                <a:latin typeface="Times New Roman" pitchFamily="18" charset="0"/>
              </a:rPr>
              <a:t>）算法构造最小生成树的常用方法。下面分别介结：</a:t>
            </a:r>
          </a:p>
        </p:txBody>
      </p:sp>
    </p:spTree>
  </p:cSld>
  <p:clrMapOvr>
    <a:masterClrMapping/>
  </p:clrMapOvr>
  <p:transition>
    <p:cover dir="d"/>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Rot="1" noChangeArrowheads="1"/>
          </p:cNvSpPr>
          <p:nvPr/>
        </p:nvSpPr>
        <p:spPr bwMode="auto">
          <a:xfrm>
            <a:off x="323850" y="835025"/>
            <a:ext cx="8569325" cy="4681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6.4.1  </a:t>
            </a:r>
            <a:r>
              <a:rPr lang="zh-CN" altLang="en-US" sz="2400">
                <a:latin typeface="Times New Roman" pitchFamily="18" charset="0"/>
              </a:rPr>
              <a:t>普里姆（</a:t>
            </a:r>
            <a:r>
              <a:rPr lang="en-US" altLang="zh-CN" sz="2400">
                <a:latin typeface="Times New Roman" pitchFamily="18" charset="0"/>
              </a:rPr>
              <a:t>Prime</a:t>
            </a:r>
            <a:r>
              <a:rPr lang="zh-CN" altLang="en-US" sz="2400">
                <a:latin typeface="Times New Roman" pitchFamily="18" charset="0"/>
              </a:rPr>
              <a:t>）算法</a:t>
            </a:r>
          </a:p>
          <a:p>
            <a:pPr>
              <a:spcBef>
                <a:spcPct val="20000"/>
              </a:spcBef>
              <a:buClr>
                <a:schemeClr val="bg2"/>
              </a:buClr>
              <a:buFont typeface="Monotype Sorts" pitchFamily="2" charset="2"/>
              <a:buNone/>
            </a:pPr>
            <a:r>
              <a:rPr lang="zh-CN" altLang="en-US" sz="2400">
                <a:latin typeface="Times New Roman" pitchFamily="18" charset="0"/>
              </a:rPr>
              <a:t>　　普里姆（</a:t>
            </a:r>
            <a:r>
              <a:rPr lang="en-US" altLang="zh-CN" sz="2400">
                <a:latin typeface="Times New Roman" pitchFamily="18" charset="0"/>
              </a:rPr>
              <a:t>Prime</a:t>
            </a:r>
            <a:r>
              <a:rPr lang="zh-CN" altLang="en-US" sz="2400">
                <a:latin typeface="Times New Roman" pitchFamily="18" charset="0"/>
              </a:rPr>
              <a:t>）于</a:t>
            </a:r>
            <a:r>
              <a:rPr lang="en-US" altLang="zh-CN" sz="2400">
                <a:latin typeface="Times New Roman" pitchFamily="18" charset="0"/>
              </a:rPr>
              <a:t>1957</a:t>
            </a:r>
            <a:r>
              <a:rPr lang="zh-CN" altLang="en-US" sz="2400">
                <a:latin typeface="Times New Roman" pitchFamily="18" charset="0"/>
              </a:rPr>
              <a:t>年提出了构造最小生成树的一种算法，该算法的要点是</a:t>
            </a:r>
            <a:r>
              <a:rPr lang="en-US" altLang="zh-CN" sz="2400">
                <a:latin typeface="Times New Roman" pitchFamily="18" charset="0"/>
              </a:rPr>
              <a:t>:</a:t>
            </a:r>
            <a:r>
              <a:rPr lang="zh-CN" altLang="en-US" sz="2400">
                <a:latin typeface="Times New Roman" pitchFamily="18" charset="0"/>
              </a:rPr>
              <a:t>按照将顶点逐个连通的步骤，把已连通的顶点加入到集合</a:t>
            </a:r>
            <a:r>
              <a:rPr lang="en-US" altLang="zh-CN" sz="2400">
                <a:latin typeface="Times New Roman" pitchFamily="18" charset="0"/>
              </a:rPr>
              <a:t>U</a:t>
            </a:r>
            <a:r>
              <a:rPr lang="zh-CN" altLang="en-US" sz="2400">
                <a:latin typeface="Times New Roman" pitchFamily="18" charset="0"/>
              </a:rPr>
              <a:t>中，这个集合</a:t>
            </a:r>
            <a:r>
              <a:rPr lang="en-US" altLang="zh-CN" sz="2400">
                <a:latin typeface="Times New Roman" pitchFamily="18" charset="0"/>
              </a:rPr>
              <a:t>U</a:t>
            </a:r>
            <a:r>
              <a:rPr lang="zh-CN" altLang="en-US" sz="2400">
                <a:latin typeface="Times New Roman" pitchFamily="18" charset="0"/>
              </a:rPr>
              <a:t>开始时为空集。首先任选一个顶点加入</a:t>
            </a:r>
            <a:r>
              <a:rPr lang="en-US" altLang="zh-CN" sz="2400">
                <a:latin typeface="Times New Roman" pitchFamily="18" charset="0"/>
              </a:rPr>
              <a:t>U</a:t>
            </a:r>
            <a:r>
              <a:rPr lang="zh-CN" altLang="en-US" sz="2400">
                <a:latin typeface="Times New Roman" pitchFamily="18" charset="0"/>
              </a:rPr>
              <a:t>，然后从依附于该顶点的边中选取权值最小的边作为生成树的一条边，并将依附于该边且在集合</a:t>
            </a:r>
            <a:r>
              <a:rPr lang="en-US" altLang="zh-CN" sz="2400">
                <a:latin typeface="Times New Roman" pitchFamily="18" charset="0"/>
              </a:rPr>
              <a:t>U</a:t>
            </a:r>
            <a:r>
              <a:rPr lang="zh-CN" altLang="en-US" sz="2400">
                <a:latin typeface="Times New Roman" pitchFamily="18" charset="0"/>
              </a:rPr>
              <a:t>外的另一顶点加入到</a:t>
            </a:r>
            <a:r>
              <a:rPr lang="en-US" altLang="zh-CN" sz="2400">
                <a:latin typeface="Times New Roman" pitchFamily="18" charset="0"/>
              </a:rPr>
              <a:t>U</a:t>
            </a:r>
            <a:r>
              <a:rPr lang="zh-CN" altLang="en-US" sz="2400">
                <a:latin typeface="Times New Roman" pitchFamily="18" charset="0"/>
              </a:rPr>
              <a:t>，表示这两个顶点已通过权值最小的边连通了。以后，每次从一个顶点在集合</a:t>
            </a:r>
            <a:r>
              <a:rPr lang="en-US" altLang="zh-CN" sz="2400">
                <a:latin typeface="Times New Roman" pitchFamily="18" charset="0"/>
              </a:rPr>
              <a:t>U</a:t>
            </a:r>
            <a:r>
              <a:rPr lang="zh-CN" altLang="en-US" sz="2400">
                <a:latin typeface="Times New Roman" pitchFamily="18" charset="0"/>
              </a:rPr>
              <a:t>中而另一个顶点在</a:t>
            </a:r>
            <a:r>
              <a:rPr lang="en-US" altLang="zh-CN" sz="2400">
                <a:latin typeface="Times New Roman" pitchFamily="18" charset="0"/>
              </a:rPr>
              <a:t>U</a:t>
            </a:r>
            <a:r>
              <a:rPr lang="zh-CN" altLang="en-US" sz="2400">
                <a:latin typeface="Times New Roman" pitchFamily="18" charset="0"/>
              </a:rPr>
              <a:t>外的各条边中选取权值最小的一条，作为生成树的一条边，并把依附于该边且在集合</a:t>
            </a:r>
            <a:r>
              <a:rPr lang="en-US" altLang="zh-CN" sz="2400">
                <a:latin typeface="Times New Roman" pitchFamily="18" charset="0"/>
              </a:rPr>
              <a:t>U</a:t>
            </a:r>
            <a:r>
              <a:rPr lang="zh-CN" altLang="en-US" sz="2400">
                <a:latin typeface="Times New Roman" pitchFamily="18" charset="0"/>
              </a:rPr>
              <a:t>外的顶点并入</a:t>
            </a:r>
            <a:r>
              <a:rPr lang="en-US" altLang="zh-CN" sz="2400">
                <a:latin typeface="Times New Roman" pitchFamily="18" charset="0"/>
              </a:rPr>
              <a:t>U</a:t>
            </a:r>
            <a:r>
              <a:rPr lang="zh-CN" altLang="en-US" sz="2400">
                <a:latin typeface="Times New Roman" pitchFamily="18" charset="0"/>
              </a:rPr>
              <a:t>，依此类推，直到全部顶点都已连通（全部顶点加入到</a:t>
            </a:r>
            <a:r>
              <a:rPr lang="en-US" altLang="zh-CN" sz="2400">
                <a:latin typeface="Times New Roman" pitchFamily="18" charset="0"/>
              </a:rPr>
              <a:t>U</a:t>
            </a:r>
            <a:r>
              <a:rPr lang="zh-CN" altLang="en-US" sz="2400">
                <a:latin typeface="Times New Roman" pitchFamily="18" charset="0"/>
              </a:rPr>
              <a:t>），即构成所要求的最小生成树。其构造过程如图</a:t>
            </a:r>
            <a:r>
              <a:rPr lang="en-US" altLang="zh-CN" sz="2400">
                <a:latin typeface="Times New Roman" pitchFamily="18" charset="0"/>
              </a:rPr>
              <a:t>6-14</a:t>
            </a:r>
            <a:r>
              <a:rPr lang="zh-CN" altLang="en-US" sz="2400">
                <a:latin typeface="Times New Roman" pitchFamily="18" charset="0"/>
              </a:rPr>
              <a:t>所示（设首次加入到</a:t>
            </a:r>
            <a:r>
              <a:rPr lang="en-US" altLang="zh-CN" sz="2400">
                <a:latin typeface="Times New Roman" pitchFamily="18" charset="0"/>
              </a:rPr>
              <a:t>U</a:t>
            </a:r>
            <a:r>
              <a:rPr lang="zh-CN" altLang="en-US" sz="2400">
                <a:latin typeface="Times New Roman" pitchFamily="18" charset="0"/>
              </a:rPr>
              <a:t>中的顶点为</a:t>
            </a:r>
            <a:r>
              <a:rPr lang="en-US" altLang="zh-CN" sz="2400">
                <a:latin typeface="Times New Roman" pitchFamily="18" charset="0"/>
              </a:rPr>
              <a:t>1</a:t>
            </a:r>
            <a:r>
              <a:rPr lang="zh-CN" altLang="en-US" sz="2400">
                <a:latin typeface="Times New Roman" pitchFamily="18" charset="0"/>
              </a:rPr>
              <a:t>）。</a:t>
            </a:r>
          </a:p>
        </p:txBody>
      </p:sp>
    </p:spTree>
  </p:cSld>
  <p:clrMapOvr>
    <a:masterClrMapping/>
  </p:clrMapOvr>
  <p:transition>
    <p:cover dir="d"/>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088" y="908050"/>
            <a:ext cx="7416800" cy="4622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5060" name="Rectangle 4"/>
          <p:cNvSpPr>
            <a:spLocks noChangeArrowheads="1"/>
          </p:cNvSpPr>
          <p:nvPr/>
        </p:nvSpPr>
        <p:spPr bwMode="auto">
          <a:xfrm>
            <a:off x="2020888" y="5768975"/>
            <a:ext cx="51022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zh-CN" altLang="en-US" sz="2000"/>
              <a:t>图</a:t>
            </a:r>
            <a:r>
              <a:rPr lang="en-US" altLang="zh-CN" sz="2000"/>
              <a:t>6-14 </a:t>
            </a:r>
            <a:r>
              <a:rPr lang="zh-CN" altLang="en-US" sz="2000"/>
              <a:t>普里姆算法构造最小生成树的过程</a:t>
            </a:r>
          </a:p>
        </p:txBody>
      </p:sp>
    </p:spTree>
  </p:cSld>
  <p:clrMapOvr>
    <a:masterClrMapping/>
  </p:clrMapOvr>
  <p:transition>
    <p:cover dir="d"/>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Rot="1" noChangeArrowheads="1"/>
          </p:cNvSpPr>
          <p:nvPr/>
        </p:nvSpPr>
        <p:spPr bwMode="auto">
          <a:xfrm>
            <a:off x="323850" y="835025"/>
            <a:ext cx="8569325" cy="4681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　　为了便于在集合</a:t>
            </a:r>
            <a:r>
              <a:rPr lang="en-US" altLang="zh-CN" sz="2400">
                <a:latin typeface="Times New Roman" pitchFamily="18" charset="0"/>
              </a:rPr>
              <a:t>U</a:t>
            </a:r>
            <a:r>
              <a:rPr lang="zh-CN" altLang="en-US" sz="2400">
                <a:latin typeface="Times New Roman" pitchFamily="18" charset="0"/>
              </a:rPr>
              <a:t>和</a:t>
            </a:r>
            <a:r>
              <a:rPr lang="en-US" altLang="zh-CN" sz="2400">
                <a:latin typeface="Times New Roman" pitchFamily="18" charset="0"/>
              </a:rPr>
              <a:t>U</a:t>
            </a:r>
            <a:r>
              <a:rPr lang="zh-CN" altLang="en-US" sz="2400">
                <a:latin typeface="Times New Roman" pitchFamily="18" charset="0"/>
              </a:rPr>
              <a:t>外的顶点之间选择权最小的边，建立两个数组</a:t>
            </a:r>
            <a:r>
              <a:rPr lang="en-US" altLang="zh-CN" sz="2400">
                <a:latin typeface="Times New Roman" pitchFamily="18" charset="0"/>
              </a:rPr>
              <a:t>closest</a:t>
            </a:r>
            <a:r>
              <a:rPr lang="zh-CN" altLang="en-US" sz="2400">
                <a:latin typeface="Times New Roman" pitchFamily="18" charset="0"/>
              </a:rPr>
              <a:t>和</a:t>
            </a:r>
            <a:r>
              <a:rPr lang="en-US" altLang="zh-CN" sz="2400">
                <a:latin typeface="Times New Roman" pitchFamily="18" charset="0"/>
              </a:rPr>
              <a:t>lowcost</a:t>
            </a:r>
            <a:r>
              <a:rPr lang="zh-CN" altLang="en-US" sz="2400">
                <a:latin typeface="Times New Roman" pitchFamily="18" charset="0"/>
              </a:rPr>
              <a:t>，</a:t>
            </a:r>
            <a:r>
              <a:rPr lang="en-US" altLang="zh-CN" sz="2400">
                <a:latin typeface="Times New Roman" pitchFamily="18" charset="0"/>
              </a:rPr>
              <a:t>closest</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］表示</a:t>
            </a:r>
            <a:r>
              <a:rPr lang="en-US" altLang="zh-CN" sz="2400">
                <a:latin typeface="Times New Roman" pitchFamily="18" charset="0"/>
              </a:rPr>
              <a:t>U</a:t>
            </a:r>
            <a:r>
              <a:rPr lang="zh-CN" altLang="en-US" sz="2400">
                <a:latin typeface="Times New Roman" pitchFamily="18" charset="0"/>
              </a:rPr>
              <a:t>中的一个顶点，该顶点和不在</a:t>
            </a:r>
            <a:r>
              <a:rPr lang="en-US" altLang="zh-CN" sz="2400">
                <a:latin typeface="Times New Roman" pitchFamily="18" charset="0"/>
              </a:rPr>
              <a:t>U</a:t>
            </a:r>
            <a:r>
              <a:rPr lang="zh-CN" altLang="en-US" sz="2400">
                <a:latin typeface="Times New Roman" pitchFamily="18" charset="0"/>
              </a:rPr>
              <a:t>中的一个顶点</a:t>
            </a:r>
            <a:r>
              <a:rPr lang="en-US" altLang="zh-CN" sz="2400">
                <a:latin typeface="Times New Roman" pitchFamily="18" charset="0"/>
              </a:rPr>
              <a:t>i</a:t>
            </a:r>
            <a:r>
              <a:rPr lang="zh-CN" altLang="en-US" sz="2400">
                <a:latin typeface="Times New Roman" pitchFamily="18" charset="0"/>
              </a:rPr>
              <a:t>构成的边（</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closest</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］）具有最小的权；</a:t>
            </a:r>
            <a:r>
              <a:rPr lang="en-US" altLang="zh-CN" sz="2400">
                <a:latin typeface="Times New Roman" pitchFamily="18" charset="0"/>
              </a:rPr>
              <a:t>lowcost</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］表示边（</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closest</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］）的权。开始时，由于</a:t>
            </a:r>
            <a:r>
              <a:rPr lang="en-US" altLang="zh-CN" sz="2400">
                <a:latin typeface="Times New Roman" pitchFamily="18" charset="0"/>
              </a:rPr>
              <a:t>U</a:t>
            </a:r>
            <a:r>
              <a:rPr lang="zh-CN" altLang="en-US" sz="2400">
                <a:latin typeface="Times New Roman" pitchFamily="18" charset="0"/>
              </a:rPr>
              <a:t>的初值为｛</a:t>
            </a:r>
            <a:r>
              <a:rPr lang="en-US" altLang="zh-CN" sz="2400">
                <a:latin typeface="Times New Roman" pitchFamily="18" charset="0"/>
              </a:rPr>
              <a:t>1</a:t>
            </a:r>
            <a:r>
              <a:rPr lang="zh-CN" altLang="en-US" sz="2400">
                <a:latin typeface="Times New Roman" pitchFamily="18" charset="0"/>
              </a:rPr>
              <a:t>｝，所以，</a:t>
            </a:r>
            <a:r>
              <a:rPr lang="en-US" altLang="zh-CN" sz="2400">
                <a:latin typeface="Times New Roman" pitchFamily="18" charset="0"/>
              </a:rPr>
              <a:t>closest</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］的值为</a:t>
            </a:r>
            <a:r>
              <a:rPr lang="en-US" altLang="zh-CN" sz="2400">
                <a:latin typeface="Times New Roman" pitchFamily="18" charset="0"/>
              </a:rPr>
              <a:t>1</a:t>
            </a:r>
            <a:r>
              <a:rPr lang="zh-CN" altLang="en-US" sz="2400">
                <a:latin typeface="Times New Roman" pitchFamily="18" charset="0"/>
              </a:rPr>
              <a:t>（</a:t>
            </a:r>
            <a:r>
              <a:rPr lang="en-US" altLang="zh-CN" sz="2400">
                <a:latin typeface="Times New Roman" pitchFamily="18" charset="0"/>
              </a:rPr>
              <a:t>i=1</a:t>
            </a:r>
            <a:r>
              <a:rPr lang="zh-CN" altLang="en-US" sz="2400">
                <a:latin typeface="Times New Roman" pitchFamily="18" charset="0"/>
              </a:rPr>
              <a:t>，</a:t>
            </a:r>
            <a:r>
              <a:rPr lang="en-US" altLang="zh-CN" sz="2400">
                <a:latin typeface="Arial"/>
              </a:rPr>
              <a:t>…</a:t>
            </a:r>
            <a:r>
              <a:rPr lang="zh-CN" altLang="en-US" sz="2400">
                <a:latin typeface="Times New Roman" pitchFamily="18" charset="0"/>
              </a:rPr>
              <a:t>，</a:t>
            </a:r>
            <a:r>
              <a:rPr lang="en-US" altLang="zh-CN" sz="2400">
                <a:latin typeface="Times New Roman" pitchFamily="18" charset="0"/>
              </a:rPr>
              <a:t>n</a:t>
            </a:r>
            <a:r>
              <a:rPr lang="zh-CN" altLang="en-US" sz="2400">
                <a:latin typeface="Times New Roman" pitchFamily="18" charset="0"/>
              </a:rPr>
              <a:t>），而</a:t>
            </a:r>
            <a:r>
              <a:rPr lang="en-US" altLang="zh-CN" sz="2400">
                <a:latin typeface="Times New Roman" pitchFamily="18" charset="0"/>
              </a:rPr>
              <a:t>lowcost</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］为边（</a:t>
            </a:r>
            <a:r>
              <a:rPr lang="en-US" altLang="zh-CN" sz="2400">
                <a:latin typeface="Times New Roman" pitchFamily="18" charset="0"/>
              </a:rPr>
              <a:t>1</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）的权（</a:t>
            </a:r>
            <a:r>
              <a:rPr lang="en-US" altLang="zh-CN" sz="2400">
                <a:latin typeface="Times New Roman" pitchFamily="18" charset="0"/>
              </a:rPr>
              <a:t>i=1</a:t>
            </a:r>
            <a:r>
              <a:rPr lang="zh-CN" altLang="en-US" sz="2400">
                <a:latin typeface="Times New Roman" pitchFamily="18" charset="0"/>
              </a:rPr>
              <a:t>，</a:t>
            </a:r>
            <a:r>
              <a:rPr lang="en-US" altLang="zh-CN" sz="2400">
                <a:latin typeface="Arial"/>
              </a:rPr>
              <a:t>…</a:t>
            </a:r>
            <a:r>
              <a:rPr lang="zh-CN" altLang="en-US" sz="2400">
                <a:latin typeface="Times New Roman" pitchFamily="18" charset="0"/>
              </a:rPr>
              <a:t>，</a:t>
            </a:r>
            <a:r>
              <a:rPr lang="en-US" altLang="zh-CN" sz="2400">
                <a:latin typeface="Times New Roman" pitchFamily="18" charset="0"/>
              </a:rPr>
              <a:t>n</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本算法每一步扫描数组</a:t>
            </a:r>
            <a:r>
              <a:rPr lang="en-US" altLang="zh-CN" sz="2400">
                <a:latin typeface="Times New Roman" pitchFamily="18" charset="0"/>
              </a:rPr>
              <a:t>lowcost</a:t>
            </a:r>
            <a:r>
              <a:rPr lang="zh-CN" altLang="en-US" sz="2400">
                <a:latin typeface="Times New Roman" pitchFamily="18" charset="0"/>
              </a:rPr>
              <a:t>在不属于</a:t>
            </a:r>
            <a:r>
              <a:rPr lang="en-US" altLang="zh-CN" sz="2400">
                <a:latin typeface="Times New Roman" pitchFamily="18" charset="0"/>
              </a:rPr>
              <a:t>U</a:t>
            </a:r>
            <a:r>
              <a:rPr lang="zh-CN" altLang="en-US" sz="2400">
                <a:latin typeface="Times New Roman" pitchFamily="18" charset="0"/>
              </a:rPr>
              <a:t>的顶点中找出离</a:t>
            </a:r>
            <a:r>
              <a:rPr lang="en-US" altLang="zh-CN" sz="2400">
                <a:latin typeface="Times New Roman" pitchFamily="18" charset="0"/>
              </a:rPr>
              <a:t>U</a:t>
            </a:r>
            <a:r>
              <a:rPr lang="zh-CN" altLang="en-US" sz="2400">
                <a:latin typeface="Times New Roman" pitchFamily="18" charset="0"/>
              </a:rPr>
              <a:t>最近的顶点令其为</a:t>
            </a:r>
            <a:r>
              <a:rPr lang="en-US" altLang="zh-CN" sz="2400">
                <a:latin typeface="Times New Roman" pitchFamily="18" charset="0"/>
              </a:rPr>
              <a:t>k</a:t>
            </a:r>
            <a:r>
              <a:rPr lang="zh-CN" altLang="en-US" sz="2400">
                <a:latin typeface="Times New Roman" pitchFamily="18" charset="0"/>
              </a:rPr>
              <a:t>，并打印边（</a:t>
            </a:r>
            <a:r>
              <a:rPr lang="en-US" altLang="zh-CN" sz="2400">
                <a:latin typeface="Times New Roman" pitchFamily="18" charset="0"/>
              </a:rPr>
              <a:t>k</a:t>
            </a:r>
            <a:r>
              <a:rPr lang="zh-CN" altLang="en-US" sz="2400">
                <a:latin typeface="Times New Roman" pitchFamily="18" charset="0"/>
              </a:rPr>
              <a:t>，</a:t>
            </a:r>
            <a:r>
              <a:rPr lang="en-US" altLang="zh-CN" sz="2400">
                <a:latin typeface="Times New Roman" pitchFamily="18" charset="0"/>
              </a:rPr>
              <a:t>closest</a:t>
            </a:r>
            <a:r>
              <a:rPr lang="zh-CN" altLang="en-US" sz="2400">
                <a:latin typeface="Times New Roman" pitchFamily="18" charset="0"/>
              </a:rPr>
              <a:t>［</a:t>
            </a:r>
            <a:r>
              <a:rPr lang="en-US" altLang="zh-CN" sz="2400">
                <a:latin typeface="Times New Roman" pitchFamily="18" charset="0"/>
              </a:rPr>
              <a:t>k</a:t>
            </a:r>
            <a:r>
              <a:rPr lang="zh-CN" altLang="en-US" sz="2400">
                <a:latin typeface="Times New Roman" pitchFamily="18" charset="0"/>
              </a:rPr>
              <a:t>］）。然后修改数组</a:t>
            </a:r>
            <a:r>
              <a:rPr lang="en-US" altLang="zh-CN" sz="2400">
                <a:latin typeface="Times New Roman" pitchFamily="18" charset="0"/>
              </a:rPr>
              <a:t>lowcost</a:t>
            </a:r>
            <a:r>
              <a:rPr lang="zh-CN" altLang="en-US" sz="2400">
                <a:latin typeface="Times New Roman" pitchFamily="18" charset="0"/>
              </a:rPr>
              <a:t>和</a:t>
            </a:r>
            <a:r>
              <a:rPr lang="en-US" altLang="zh-CN" sz="2400">
                <a:latin typeface="Times New Roman" pitchFamily="18" charset="0"/>
              </a:rPr>
              <a:t>closest</a:t>
            </a:r>
            <a:r>
              <a:rPr lang="zh-CN" altLang="en-US" sz="2400">
                <a:latin typeface="Times New Roman" pitchFamily="18" charset="0"/>
              </a:rPr>
              <a:t>，标记</a:t>
            </a:r>
            <a:r>
              <a:rPr lang="en-US" altLang="zh-CN" sz="2400">
                <a:latin typeface="Times New Roman" pitchFamily="18" charset="0"/>
              </a:rPr>
              <a:t>k</a:t>
            </a:r>
            <a:r>
              <a:rPr lang="zh-CN" altLang="en-US" sz="2400">
                <a:latin typeface="Times New Roman" pitchFamily="18" charset="0"/>
              </a:rPr>
              <a:t>已经加入</a:t>
            </a:r>
            <a:r>
              <a:rPr lang="en-US" altLang="zh-CN" sz="2400">
                <a:latin typeface="Times New Roman" pitchFamily="18" charset="0"/>
              </a:rPr>
              <a:t>U</a:t>
            </a:r>
            <a:r>
              <a:rPr lang="zh-CN" altLang="en-US" sz="2400">
                <a:latin typeface="Times New Roman" pitchFamily="18" charset="0"/>
              </a:rPr>
              <a:t>。这里采用图的邻接矩阵存储结构，</a:t>
            </a:r>
            <a:r>
              <a:rPr lang="en-US" altLang="zh-CN" sz="2400">
                <a:latin typeface="Times New Roman" pitchFamily="18" charset="0"/>
              </a:rPr>
              <a:t>cost</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］是边（</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）的权。如果不存在边（</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），则</a:t>
            </a:r>
            <a:r>
              <a:rPr lang="en-US" altLang="zh-CN" sz="2400">
                <a:latin typeface="Times New Roman" pitchFamily="18" charset="0"/>
              </a:rPr>
              <a:t>cost</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］的值为一个大于任何权而小于无限大的常数（这里用</a:t>
            </a:r>
            <a:r>
              <a:rPr lang="en-US" altLang="zh-CN" sz="2400">
                <a:latin typeface="Times New Roman" pitchFamily="18" charset="0"/>
              </a:rPr>
              <a:t>32767</a:t>
            </a:r>
            <a:r>
              <a:rPr lang="zh-CN" altLang="en-US" sz="2400">
                <a:latin typeface="Times New Roman" pitchFamily="18" charset="0"/>
              </a:rPr>
              <a:t>表示）。</a:t>
            </a:r>
          </a:p>
          <a:p>
            <a:pPr>
              <a:spcBef>
                <a:spcPct val="20000"/>
              </a:spcBef>
              <a:buClr>
                <a:schemeClr val="bg2"/>
              </a:buClr>
              <a:buFont typeface="Monotype Sorts" pitchFamily="2" charset="2"/>
              <a:buNone/>
            </a:pPr>
            <a:r>
              <a:rPr lang="zh-CN" altLang="en-US" sz="2400">
                <a:latin typeface="Times New Roman" pitchFamily="18" charset="0"/>
              </a:rPr>
              <a:t>　　利用普里姆算法构造最小生成树的完整程序如下：</a:t>
            </a:r>
          </a:p>
        </p:txBody>
      </p:sp>
    </p:spTree>
  </p:cSld>
  <p:clrMapOvr>
    <a:masterClrMapping/>
  </p:clrMapOvr>
  <p:transition>
    <p:cover dir="d"/>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Rot="1" noChangeArrowheads="1"/>
          </p:cNvSpPr>
          <p:nvPr/>
        </p:nvSpPr>
        <p:spPr bwMode="auto">
          <a:xfrm>
            <a:off x="323850" y="476250"/>
            <a:ext cx="8569325" cy="4681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#define MAX 50</a:t>
            </a:r>
          </a:p>
          <a:p>
            <a:pPr>
              <a:spcBef>
                <a:spcPct val="20000"/>
              </a:spcBef>
              <a:buClr>
                <a:schemeClr val="bg2"/>
              </a:buClr>
              <a:buFont typeface="Monotype Sorts" pitchFamily="2" charset="2"/>
              <a:buNone/>
            </a:pPr>
            <a:r>
              <a:rPr lang="en-US" altLang="zh-CN" sz="2400">
                <a:latin typeface="Times New Roman" pitchFamily="18" charset="0"/>
              </a:rPr>
              <a:t>int creatcost(int cost[][MAX])</a:t>
            </a:r>
          </a:p>
          <a:p>
            <a:pPr>
              <a:spcBef>
                <a:spcPct val="20000"/>
              </a:spcBef>
              <a:buClr>
                <a:schemeClr val="bg2"/>
              </a:buClr>
              <a:buFont typeface="Monotype Sorts" pitchFamily="2" charset="2"/>
              <a:buNone/>
            </a:pP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int vexnum,arcnum,i,j,v1,v2,w,k; /*</a:t>
            </a:r>
            <a:r>
              <a:rPr lang="zh-CN" altLang="en-US" sz="2400">
                <a:latin typeface="Times New Roman" pitchFamily="18" charset="0"/>
              </a:rPr>
              <a:t>输入图的顶点数和弧数或边数*</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scanf("%d,%d",&amp;vexnum,&amp;arcnum);</a:t>
            </a:r>
          </a:p>
          <a:p>
            <a:pPr>
              <a:spcBef>
                <a:spcPct val="20000"/>
              </a:spcBef>
              <a:buClr>
                <a:schemeClr val="bg2"/>
              </a:buClr>
              <a:buFont typeface="Monotype Sorts" pitchFamily="2" charset="2"/>
              <a:buNone/>
            </a:pPr>
            <a:r>
              <a:rPr lang="en-US" altLang="zh-CN" sz="2400">
                <a:latin typeface="Times New Roman" pitchFamily="18" charset="0"/>
              </a:rPr>
              <a:t>for(i=1;i&lt;=vexnum;i++)</a:t>
            </a:r>
          </a:p>
          <a:p>
            <a:pPr>
              <a:spcBef>
                <a:spcPct val="20000"/>
              </a:spcBef>
              <a:buClr>
                <a:schemeClr val="bg2"/>
              </a:buClr>
              <a:buFont typeface="Monotype Sorts" pitchFamily="2" charset="2"/>
              <a:buNone/>
            </a:pPr>
            <a:r>
              <a:rPr lang="en-US" altLang="zh-CN" sz="2400">
                <a:latin typeface="Times New Roman" pitchFamily="18" charset="0"/>
              </a:rPr>
              <a:t>	for(j=1;j&lt;=vexnum;j++)</a:t>
            </a:r>
          </a:p>
          <a:p>
            <a:pPr>
              <a:spcBef>
                <a:spcPct val="20000"/>
              </a:spcBef>
              <a:buClr>
                <a:schemeClr val="bg2"/>
              </a:buClr>
              <a:buFont typeface="Monotype Sorts" pitchFamily="2" charset="2"/>
              <a:buNone/>
            </a:pPr>
            <a:r>
              <a:rPr lang="en-US" altLang="zh-CN" sz="2400">
                <a:latin typeface="Times New Roman" pitchFamily="18" charset="0"/>
              </a:rPr>
              <a:t>	   cost[i][j]=32767;</a:t>
            </a:r>
          </a:p>
          <a:p>
            <a:pPr>
              <a:spcBef>
                <a:spcPct val="20000"/>
              </a:spcBef>
              <a:buClr>
                <a:schemeClr val="bg2"/>
              </a:buClr>
              <a:buFont typeface="Monotype Sorts" pitchFamily="2" charset="2"/>
              <a:buNone/>
            </a:pPr>
            <a:r>
              <a:rPr lang="en-US" altLang="zh-CN" sz="2400">
                <a:latin typeface="Times New Roman" pitchFamily="18" charset="0"/>
              </a:rPr>
              <a:t>for(k=1;k&lt;=arcnum;k++)</a:t>
            </a:r>
          </a:p>
          <a:p>
            <a:pPr>
              <a:spcBef>
                <a:spcPct val="20000"/>
              </a:spcBef>
              <a:buClr>
                <a:schemeClr val="bg2"/>
              </a:buClr>
              <a:buFont typeface="Monotype Sorts" pitchFamily="2" charset="2"/>
              <a:buNone/>
            </a:pP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printf("v1,v2,w=");</a:t>
            </a:r>
          </a:p>
          <a:p>
            <a:pPr>
              <a:spcBef>
                <a:spcPct val="20000"/>
              </a:spcBef>
              <a:buClr>
                <a:schemeClr val="bg2"/>
              </a:buClr>
              <a:buFont typeface="Monotype Sorts" pitchFamily="2" charset="2"/>
              <a:buNone/>
            </a:pPr>
            <a:r>
              <a:rPr lang="en-US" altLang="zh-CN" sz="2400">
                <a:latin typeface="Times New Roman" pitchFamily="18" charset="0"/>
              </a:rPr>
              <a:t>	 scanf("%d,%d,%d",&amp;v1,&amp;v2,&amp;w);</a:t>
            </a:r>
          </a:p>
        </p:txBody>
      </p:sp>
    </p:spTree>
  </p:cSld>
  <p:clrMapOvr>
    <a:masterClrMapping/>
  </p:clrMapOvr>
  <p:transition>
    <p:cover dir="d"/>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Rot="1" noChangeArrowheads="1"/>
          </p:cNvSpPr>
          <p:nvPr/>
        </p:nvSpPr>
        <p:spPr bwMode="auto">
          <a:xfrm>
            <a:off x="323850" y="549275"/>
            <a:ext cx="8569325" cy="4681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a:t>
            </a:r>
            <a:r>
              <a:rPr lang="zh-CN" altLang="en-US" sz="2400">
                <a:latin typeface="Times New Roman" pitchFamily="18" charset="0"/>
              </a:rPr>
              <a:t>输入所有边或所有弧的一对顶点</a:t>
            </a:r>
            <a:r>
              <a:rPr lang="en-US" altLang="zh-CN" sz="2400">
                <a:latin typeface="Times New Roman" pitchFamily="18" charset="0"/>
              </a:rPr>
              <a:t>V1 </a:t>
            </a:r>
            <a:r>
              <a:rPr lang="zh-CN" altLang="en-US" sz="2400">
                <a:latin typeface="Times New Roman" pitchFamily="18" charset="0"/>
              </a:rPr>
              <a:t>，</a:t>
            </a:r>
            <a:r>
              <a:rPr lang="en-US" altLang="zh-CN" sz="2400">
                <a:latin typeface="Times New Roman" pitchFamily="18" charset="0"/>
              </a:rPr>
              <a:t>V2 </a:t>
            </a:r>
            <a:r>
              <a:rPr lang="zh-CN" altLang="en-US" sz="2400">
                <a:latin typeface="Times New Roman" pitchFamily="18" charset="0"/>
              </a:rPr>
              <a:t>及其权值*</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cost[v1][v2]=w;</a:t>
            </a:r>
          </a:p>
          <a:p>
            <a:pPr>
              <a:spcBef>
                <a:spcPct val="20000"/>
              </a:spcBef>
              <a:buClr>
                <a:schemeClr val="bg2"/>
              </a:buClr>
              <a:buFont typeface="Monotype Sorts" pitchFamily="2" charset="2"/>
              <a:buNone/>
            </a:pPr>
            <a:r>
              <a:rPr lang="en-US" altLang="zh-CN" sz="2400">
                <a:latin typeface="Times New Roman" pitchFamily="18" charset="0"/>
              </a:rPr>
              <a:t>	 cost[v2][v1]=w;</a:t>
            </a:r>
          </a:p>
          <a:p>
            <a:pPr>
              <a:spcBef>
                <a:spcPct val="20000"/>
              </a:spcBef>
              <a:buClr>
                <a:schemeClr val="bg2"/>
              </a:buClr>
              <a:buFont typeface="Monotype Sorts" pitchFamily="2" charset="2"/>
              <a:buNone/>
            </a:pP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return(vexnum);</a:t>
            </a:r>
          </a:p>
          <a:p>
            <a:pPr>
              <a:spcBef>
                <a:spcPct val="20000"/>
              </a:spcBef>
              <a:buClr>
                <a:schemeClr val="bg2"/>
              </a:buClr>
              <a:buFont typeface="Monotype Sorts" pitchFamily="2" charset="2"/>
              <a:buNone/>
            </a:pP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void prime(int cost[][MAX],int vexnum)</a:t>
            </a:r>
          </a:p>
          <a:p>
            <a:pPr>
              <a:spcBef>
                <a:spcPct val="20000"/>
              </a:spcBef>
              <a:buClr>
                <a:schemeClr val="bg2"/>
              </a:buClr>
              <a:buFont typeface="Monotype Sorts" pitchFamily="2" charset="2"/>
              <a:buNone/>
            </a:pPr>
            <a:r>
              <a:rPr lang="en-US" altLang="zh-CN" sz="2400">
                <a:latin typeface="Times New Roman" pitchFamily="18" charset="0"/>
              </a:rPr>
              <a:t>{/*</a:t>
            </a:r>
            <a:r>
              <a:rPr lang="zh-CN" altLang="en-US" sz="2400">
                <a:latin typeface="Times New Roman" pitchFamily="18" charset="0"/>
              </a:rPr>
              <a:t>利用普里姆算法产生从顶点</a:t>
            </a:r>
            <a:r>
              <a:rPr lang="en-US" altLang="zh-CN" sz="2400">
                <a:latin typeface="Times New Roman" pitchFamily="18" charset="0"/>
              </a:rPr>
              <a:t>1 </a:t>
            </a:r>
            <a:r>
              <a:rPr lang="zh-CN" altLang="en-US" sz="2400">
                <a:latin typeface="Times New Roman" pitchFamily="18" charset="0"/>
              </a:rPr>
              <a:t>开始的最小生成树*</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int lowcost[MAX],closest[MAX],i,j,k,min;</a:t>
            </a:r>
          </a:p>
          <a:p>
            <a:pPr>
              <a:spcBef>
                <a:spcPct val="20000"/>
              </a:spcBef>
              <a:buClr>
                <a:schemeClr val="bg2"/>
              </a:buClr>
              <a:buFont typeface="Monotype Sorts" pitchFamily="2" charset="2"/>
              <a:buNone/>
            </a:pPr>
            <a:r>
              <a:rPr lang="en-US" altLang="zh-CN" sz="2400">
                <a:latin typeface="Times New Roman" pitchFamily="18" charset="0"/>
              </a:rPr>
              <a:t>for(i=1;i&lt;=vexnum;i++)</a:t>
            </a:r>
          </a:p>
          <a:p>
            <a:pPr>
              <a:spcBef>
                <a:spcPct val="20000"/>
              </a:spcBef>
              <a:buClr>
                <a:schemeClr val="bg2"/>
              </a:buClr>
              <a:buFont typeface="Monotype Sorts" pitchFamily="2" charset="2"/>
              <a:buNone/>
            </a:pP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lowcost[i]=cost[1][i];</a:t>
            </a:r>
          </a:p>
          <a:p>
            <a:pPr>
              <a:spcBef>
                <a:spcPct val="20000"/>
              </a:spcBef>
              <a:buClr>
                <a:schemeClr val="bg2"/>
              </a:buClr>
              <a:buFont typeface="Monotype Sorts" pitchFamily="2" charset="2"/>
              <a:buNone/>
            </a:pPr>
            <a:r>
              <a:rPr lang="en-US" altLang="zh-CN" sz="2400">
                <a:latin typeface="Times New Roman" pitchFamily="18" charset="0"/>
              </a:rPr>
              <a:t>	 closest[i]=1;</a:t>
            </a:r>
          </a:p>
          <a:p>
            <a:pPr>
              <a:spcBef>
                <a:spcPct val="20000"/>
              </a:spcBef>
              <a:buClr>
                <a:schemeClr val="bg2"/>
              </a:buClr>
              <a:buFont typeface="Monotype Sorts" pitchFamily="2" charset="2"/>
              <a:buNone/>
            </a:pPr>
            <a:r>
              <a:rPr lang="en-US" altLang="zh-CN" sz="2400">
                <a:latin typeface="Times New Roman" pitchFamily="18" charset="0"/>
              </a:rPr>
              <a:t>}</a:t>
            </a:r>
          </a:p>
        </p:txBody>
      </p:sp>
    </p:spTree>
  </p:cSld>
  <p:clrMapOvr>
    <a:masterClrMapping/>
  </p:clrMapOvr>
  <p:transition>
    <p:cover dir="d"/>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Rot="1" noChangeArrowheads="1"/>
          </p:cNvSpPr>
          <p:nvPr/>
        </p:nvSpPr>
        <p:spPr bwMode="auto">
          <a:xfrm>
            <a:off x="323850" y="404813"/>
            <a:ext cx="8569325" cy="4681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closest[1]=-1;/*</a:t>
            </a:r>
            <a:r>
              <a:rPr lang="zh-CN" altLang="en-US" sz="2400">
                <a:latin typeface="Times New Roman" pitchFamily="18" charset="0"/>
              </a:rPr>
              <a:t>进入</a:t>
            </a:r>
            <a:r>
              <a:rPr lang="en-US" altLang="zh-CN" sz="2400">
                <a:latin typeface="Times New Roman" pitchFamily="18" charset="0"/>
              </a:rPr>
              <a:t>U</a:t>
            </a:r>
            <a:r>
              <a:rPr lang="zh-CN" altLang="en-US" sz="2400">
                <a:latin typeface="Times New Roman" pitchFamily="18" charset="0"/>
              </a:rPr>
              <a:t>集合内的顶点的标志为</a:t>
            </a:r>
            <a:r>
              <a:rPr lang="en-US" altLang="zh-CN" sz="2400">
                <a:latin typeface="Times New Roman" pitchFamily="18" charset="0"/>
              </a:rPr>
              <a:t>-1*/</a:t>
            </a:r>
          </a:p>
          <a:p>
            <a:pPr>
              <a:spcBef>
                <a:spcPct val="20000"/>
              </a:spcBef>
              <a:buClr>
                <a:schemeClr val="bg2"/>
              </a:buClr>
              <a:buFont typeface="Monotype Sorts" pitchFamily="2" charset="2"/>
              <a:buNone/>
            </a:pPr>
            <a:r>
              <a:rPr lang="en-US" altLang="zh-CN" sz="2400">
                <a:latin typeface="Times New Roman" pitchFamily="18" charset="0"/>
              </a:rPr>
              <a:t>for(i=2;i&lt;=vexnum;i++) /*</a:t>
            </a:r>
            <a:r>
              <a:rPr lang="zh-CN" altLang="en-US" sz="2400">
                <a:latin typeface="Times New Roman" pitchFamily="18" charset="0"/>
              </a:rPr>
              <a:t>从</a:t>
            </a:r>
            <a:r>
              <a:rPr lang="en-US" altLang="zh-CN" sz="2400">
                <a:latin typeface="Times New Roman" pitchFamily="18" charset="0"/>
              </a:rPr>
              <a:t>U</a:t>
            </a:r>
            <a:r>
              <a:rPr lang="zh-CN" altLang="en-US" sz="2400">
                <a:latin typeface="Times New Roman" pitchFamily="18" charset="0"/>
              </a:rPr>
              <a:t>之外求离</a:t>
            </a:r>
            <a:r>
              <a:rPr lang="en-US" altLang="zh-CN" sz="2400">
                <a:latin typeface="Times New Roman" pitchFamily="18" charset="0"/>
              </a:rPr>
              <a:t>U</a:t>
            </a:r>
            <a:r>
              <a:rPr lang="zh-CN" altLang="en-US" sz="2400">
                <a:latin typeface="Times New Roman" pitchFamily="18" charset="0"/>
              </a:rPr>
              <a:t>中某一顶点最近的顶点*</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min=32767;</a:t>
            </a:r>
          </a:p>
          <a:p>
            <a:pPr>
              <a:spcBef>
                <a:spcPct val="20000"/>
              </a:spcBef>
              <a:buClr>
                <a:schemeClr val="bg2"/>
              </a:buClr>
              <a:buFont typeface="Monotype Sorts" pitchFamily="2" charset="2"/>
              <a:buNone/>
            </a:pPr>
            <a:r>
              <a:rPr lang="en-US" altLang="zh-CN" sz="2400">
                <a:latin typeface="Times New Roman" pitchFamily="18" charset="0"/>
              </a:rPr>
              <a:t> k=0;</a:t>
            </a:r>
          </a:p>
          <a:p>
            <a:pPr>
              <a:spcBef>
                <a:spcPct val="20000"/>
              </a:spcBef>
              <a:buClr>
                <a:schemeClr val="bg2"/>
              </a:buClr>
              <a:buFont typeface="Monotype Sorts" pitchFamily="2" charset="2"/>
              <a:buNone/>
            </a:pPr>
            <a:r>
              <a:rPr lang="en-US" altLang="zh-CN" sz="2400">
                <a:latin typeface="Times New Roman" pitchFamily="18" charset="0"/>
              </a:rPr>
              <a:t>      for(j=1;j&lt;=vexnum;j++)</a:t>
            </a:r>
          </a:p>
          <a:p>
            <a:pPr>
              <a:spcBef>
                <a:spcPct val="20000"/>
              </a:spcBef>
              <a:buClr>
                <a:schemeClr val="bg2"/>
              </a:buClr>
              <a:buFont typeface="Monotype Sorts" pitchFamily="2" charset="2"/>
              <a:buNone/>
            </a:pPr>
            <a:r>
              <a:rPr lang="en-US" altLang="zh-CN" sz="2400">
                <a:latin typeface="Times New Roman" pitchFamily="18" charset="0"/>
              </a:rPr>
              <a:t>      if(closest[j]!=-1&amp;&amp;lowcost[j]&lt;min)</a:t>
            </a:r>
          </a:p>
          <a:p>
            <a:pPr>
              <a:spcBef>
                <a:spcPct val="20000"/>
              </a:spcBef>
              <a:buClr>
                <a:schemeClr val="bg2"/>
              </a:buClr>
              <a:buFont typeface="Monotype Sorts" pitchFamily="2" charset="2"/>
              <a:buNone/>
            </a:pP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min=lowcost[j];</a:t>
            </a:r>
          </a:p>
          <a:p>
            <a:pPr>
              <a:spcBef>
                <a:spcPct val="20000"/>
              </a:spcBef>
              <a:buClr>
                <a:schemeClr val="bg2"/>
              </a:buClr>
              <a:buFont typeface="Monotype Sorts" pitchFamily="2" charset="2"/>
              <a:buNone/>
            </a:pPr>
            <a:r>
              <a:rPr lang="en-US" altLang="zh-CN" sz="2400">
                <a:latin typeface="Times New Roman" pitchFamily="18" charset="0"/>
              </a:rPr>
              <a:t>          k=j;</a:t>
            </a:r>
          </a:p>
          <a:p>
            <a:pPr>
              <a:spcBef>
                <a:spcPct val="20000"/>
              </a:spcBef>
              <a:buClr>
                <a:schemeClr val="bg2"/>
              </a:buClr>
              <a:buFont typeface="Monotype Sorts" pitchFamily="2" charset="2"/>
              <a:buNone/>
            </a:pPr>
            <a:r>
              <a:rPr lang="en-US" altLang="zh-CN" sz="2400">
                <a:latin typeface="Times New Roman" pitchFamily="18" charset="0"/>
              </a:rPr>
              <a:t>       }</a:t>
            </a:r>
          </a:p>
          <a:p>
            <a:pPr>
              <a:spcBef>
                <a:spcPct val="20000"/>
              </a:spcBef>
              <a:buClr>
                <a:schemeClr val="bg2"/>
              </a:buClr>
              <a:buFont typeface="Monotype Sorts" pitchFamily="2" charset="2"/>
              <a:buNone/>
            </a:pPr>
            <a:r>
              <a:rPr lang="en-US" altLang="zh-CN" sz="2400">
                <a:latin typeface="Times New Roman" pitchFamily="18" charset="0"/>
              </a:rPr>
              <a:t>      if(k)</a:t>
            </a:r>
          </a:p>
          <a:p>
            <a:pPr>
              <a:spcBef>
                <a:spcPct val="20000"/>
              </a:spcBef>
              <a:buClr>
                <a:schemeClr val="bg2"/>
              </a:buClr>
              <a:buFont typeface="Monotype Sorts" pitchFamily="2" charset="2"/>
              <a:buNone/>
            </a:pPr>
            <a:r>
              <a:rPr lang="en-US" altLang="zh-CN" sz="2400">
                <a:latin typeface="Times New Roman" pitchFamily="18" charset="0"/>
              </a:rPr>
              <a:t>{</a:t>
            </a:r>
          </a:p>
        </p:txBody>
      </p:sp>
    </p:spTree>
  </p:cSld>
  <p:clrMapOvr>
    <a:masterClrMapping/>
  </p:clrMapOvr>
  <p:transition>
    <p:cover dir="d"/>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Rot="1" noChangeArrowheads="1"/>
          </p:cNvSpPr>
          <p:nvPr/>
        </p:nvSpPr>
        <p:spPr bwMode="auto">
          <a:xfrm>
            <a:off x="323850" y="763588"/>
            <a:ext cx="8569325" cy="5402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printf("(%d,%d) %d\n",closest[k],k,lowcost[k]);</a:t>
            </a:r>
          </a:p>
          <a:p>
            <a:pPr>
              <a:spcBef>
                <a:spcPct val="20000"/>
              </a:spcBef>
              <a:buClr>
                <a:schemeClr val="bg2"/>
              </a:buClr>
              <a:buFont typeface="Monotype Sorts" pitchFamily="2" charset="2"/>
              <a:buNone/>
            </a:pPr>
            <a:r>
              <a:rPr lang="en-US" altLang="zh-CN" sz="2400">
                <a:latin typeface="Times New Roman" pitchFamily="18" charset="0"/>
              </a:rPr>
              <a:t>/*</a:t>
            </a:r>
            <a:r>
              <a:rPr lang="zh-CN" altLang="en-US" sz="2400">
                <a:latin typeface="Times New Roman" pitchFamily="18" charset="0"/>
              </a:rPr>
              <a:t>输出边及其权值*</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closest[k]=-1;/*</a:t>
            </a:r>
            <a:r>
              <a:rPr lang="zh-CN" altLang="en-US" sz="2400">
                <a:latin typeface="Times New Roman" pitchFamily="18" charset="0"/>
              </a:rPr>
              <a:t>选中进入</a:t>
            </a:r>
            <a:r>
              <a:rPr lang="en-US" altLang="zh-CN" sz="2400">
                <a:latin typeface="Times New Roman" pitchFamily="18" charset="0"/>
              </a:rPr>
              <a:t>U</a:t>
            </a:r>
            <a:r>
              <a:rPr lang="zh-CN" altLang="en-US" sz="2400">
                <a:latin typeface="Times New Roman" pitchFamily="18" charset="0"/>
              </a:rPr>
              <a:t>中的顶点标志改为</a:t>
            </a:r>
            <a:r>
              <a:rPr lang="en-US" altLang="zh-CN" sz="2400">
                <a:latin typeface="Times New Roman" pitchFamily="18" charset="0"/>
              </a:rPr>
              <a:t>-1*/</a:t>
            </a:r>
          </a:p>
          <a:p>
            <a:pPr>
              <a:spcBef>
                <a:spcPct val="20000"/>
              </a:spcBef>
              <a:buClr>
                <a:schemeClr val="bg2"/>
              </a:buClr>
              <a:buFont typeface="Monotype Sorts" pitchFamily="2" charset="2"/>
              <a:buNone/>
            </a:pPr>
            <a:r>
              <a:rPr lang="en-US" altLang="zh-CN" sz="2400">
                <a:latin typeface="Times New Roman" pitchFamily="18" charset="0"/>
              </a:rPr>
              <a:t>	   for(j=2;j&lt;=vexnum;j++)</a:t>
            </a:r>
          </a:p>
          <a:p>
            <a:pPr>
              <a:spcBef>
                <a:spcPct val="20000"/>
              </a:spcBef>
              <a:buClr>
                <a:schemeClr val="bg2"/>
              </a:buClr>
              <a:buFont typeface="Monotype Sorts" pitchFamily="2" charset="2"/>
              <a:buNone/>
            </a:pPr>
            <a:r>
              <a:rPr lang="en-US" altLang="zh-CN" sz="2400">
                <a:latin typeface="Times New Roman" pitchFamily="18" charset="0"/>
              </a:rPr>
              <a:t>	   if(closest[j]!=-1&amp;&amp;cost[k][j]&lt;lowcost[j])</a:t>
            </a:r>
          </a:p>
          <a:p>
            <a:pPr>
              <a:spcBef>
                <a:spcPct val="20000"/>
              </a:spcBef>
              <a:buClr>
                <a:schemeClr val="bg2"/>
              </a:buClr>
              <a:buFont typeface="Monotype Sorts" pitchFamily="2" charset="2"/>
              <a:buNone/>
            </a:pPr>
            <a:r>
              <a:rPr lang="en-US" altLang="zh-CN" sz="2400">
                <a:latin typeface="Times New Roman" pitchFamily="18" charset="0"/>
              </a:rPr>
              <a:t>	  {</a:t>
            </a:r>
          </a:p>
          <a:p>
            <a:pPr>
              <a:spcBef>
                <a:spcPct val="20000"/>
              </a:spcBef>
              <a:buClr>
                <a:schemeClr val="bg2"/>
              </a:buClr>
              <a:buFont typeface="Monotype Sorts" pitchFamily="2" charset="2"/>
              <a:buNone/>
            </a:pPr>
            <a:r>
              <a:rPr lang="en-US" altLang="zh-CN" sz="2400">
                <a:latin typeface="Times New Roman" pitchFamily="18" charset="0"/>
              </a:rPr>
              <a:t>lowcost[j]=cost[k][j];</a:t>
            </a:r>
          </a:p>
          <a:p>
            <a:pPr>
              <a:spcBef>
                <a:spcPct val="20000"/>
              </a:spcBef>
              <a:buClr>
                <a:schemeClr val="bg2"/>
              </a:buClr>
              <a:buFont typeface="Monotype Sorts" pitchFamily="2" charset="2"/>
              <a:buNone/>
            </a:pPr>
            <a:r>
              <a:rPr lang="en-US" altLang="zh-CN" sz="2400">
                <a:latin typeface="Times New Roman" pitchFamily="18" charset="0"/>
              </a:rPr>
              <a:t>	    closest[j]=k;               /*k</a:t>
            </a:r>
            <a:r>
              <a:rPr lang="zh-CN" altLang="en-US" sz="2400">
                <a:latin typeface="Times New Roman" pitchFamily="18" charset="0"/>
              </a:rPr>
              <a:t>加入到</a:t>
            </a:r>
            <a:r>
              <a:rPr lang="en-US" altLang="zh-CN" sz="2400">
                <a:latin typeface="Times New Roman" pitchFamily="18" charset="0"/>
              </a:rPr>
              <a:t>U</a:t>
            </a:r>
            <a:r>
              <a:rPr lang="zh-CN" altLang="en-US" sz="2400">
                <a:latin typeface="Times New Roman" pitchFamily="18" charset="0"/>
              </a:rPr>
              <a:t>中*</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a:t>
            </a:r>
          </a:p>
          <a:p>
            <a:pPr>
              <a:spcBef>
                <a:spcPct val="20000"/>
              </a:spcBef>
              <a:buClr>
                <a:schemeClr val="bg2"/>
              </a:buClr>
              <a:buFont typeface="Monotype Sorts" pitchFamily="2" charset="2"/>
              <a:buNone/>
            </a:pP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a:t>
            </a:r>
          </a:p>
        </p:txBody>
      </p:sp>
    </p:spTree>
  </p:cSld>
  <p:clrMapOvr>
    <a:masterClrMapping/>
  </p:clrMapOvr>
  <p:transition>
    <p:cover dir="d"/>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Rot="1" noChangeArrowheads="1"/>
          </p:cNvSpPr>
          <p:nvPr/>
        </p:nvSpPr>
        <p:spPr bwMode="auto">
          <a:xfrm>
            <a:off x="323850" y="763588"/>
            <a:ext cx="8569325" cy="5402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main()</a:t>
            </a:r>
          </a:p>
          <a:p>
            <a:pPr>
              <a:spcBef>
                <a:spcPct val="20000"/>
              </a:spcBef>
              <a:buClr>
                <a:schemeClr val="bg2"/>
              </a:buClr>
              <a:buFont typeface="Monotype Sorts" pitchFamily="2" charset="2"/>
              <a:buNone/>
            </a:pP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int vexnum;</a:t>
            </a:r>
          </a:p>
          <a:p>
            <a:pPr>
              <a:spcBef>
                <a:spcPct val="20000"/>
              </a:spcBef>
              <a:buClr>
                <a:schemeClr val="bg2"/>
              </a:buClr>
              <a:buFont typeface="Monotype Sorts" pitchFamily="2" charset="2"/>
              <a:buNone/>
            </a:pPr>
            <a:r>
              <a:rPr lang="en-US" altLang="zh-CN" sz="2400">
                <a:latin typeface="Times New Roman" pitchFamily="18" charset="0"/>
              </a:rPr>
              <a:t> int cost[MAX][MAX];</a:t>
            </a:r>
          </a:p>
          <a:p>
            <a:pPr>
              <a:spcBef>
                <a:spcPct val="20000"/>
              </a:spcBef>
              <a:buClr>
                <a:schemeClr val="bg2"/>
              </a:buClr>
              <a:buFont typeface="Monotype Sorts" pitchFamily="2" charset="2"/>
              <a:buNone/>
            </a:pPr>
            <a:r>
              <a:rPr lang="en-US" altLang="zh-CN" sz="2400">
                <a:latin typeface="Times New Roman" pitchFamily="18" charset="0"/>
              </a:rPr>
              <a:t> vexnum=creatcost(cost);                     /*</a:t>
            </a:r>
            <a:r>
              <a:rPr lang="zh-CN" altLang="en-US" sz="2400">
                <a:latin typeface="Times New Roman" pitchFamily="18" charset="0"/>
              </a:rPr>
              <a:t>建立图的邻接矩阵*</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prime(cost,vexnum);</a:t>
            </a:r>
          </a:p>
          <a:p>
            <a:pPr>
              <a:spcBef>
                <a:spcPct val="20000"/>
              </a:spcBef>
              <a:buClr>
                <a:schemeClr val="bg2"/>
              </a:buClr>
              <a:buFont typeface="Monotype Sorts" pitchFamily="2" charset="2"/>
              <a:buNone/>
            </a:pPr>
            <a:r>
              <a:rPr lang="en-US" altLang="zh-CN" sz="2400">
                <a:latin typeface="Times New Roman" pitchFamily="18" charset="0"/>
              </a:rPr>
              <a:t> }</a:t>
            </a:r>
          </a:p>
          <a:p>
            <a:pPr>
              <a:spcBef>
                <a:spcPct val="20000"/>
              </a:spcBef>
              <a:buClr>
                <a:schemeClr val="bg2"/>
              </a:buClr>
              <a:buFont typeface="Monotype Sorts" pitchFamily="2" charset="2"/>
              <a:buNone/>
            </a:pPr>
            <a:r>
              <a:rPr lang="zh-CN" altLang="en-US" sz="2400">
                <a:latin typeface="Times New Roman" pitchFamily="18" charset="0"/>
              </a:rPr>
              <a:t>　　对于图</a:t>
            </a:r>
            <a:r>
              <a:rPr lang="en-US" altLang="zh-CN" sz="2400">
                <a:latin typeface="Times New Roman" pitchFamily="18" charset="0"/>
              </a:rPr>
              <a:t>6-14</a:t>
            </a:r>
            <a:r>
              <a:rPr lang="zh-CN" altLang="en-US" sz="2400">
                <a:latin typeface="Times New Roman" pitchFamily="18" charset="0"/>
              </a:rPr>
              <a:t>中的（</a:t>
            </a:r>
            <a:r>
              <a:rPr lang="en-US" altLang="zh-CN" sz="2400">
                <a:latin typeface="Times New Roman" pitchFamily="18" charset="0"/>
              </a:rPr>
              <a:t>a</a:t>
            </a:r>
            <a:r>
              <a:rPr lang="zh-CN" altLang="en-US" sz="2400">
                <a:latin typeface="Times New Roman" pitchFamily="18" charset="0"/>
              </a:rPr>
              <a:t>）图，其邻接矩阵如图</a:t>
            </a:r>
            <a:r>
              <a:rPr lang="en-US" altLang="zh-CN" sz="2400">
                <a:latin typeface="Times New Roman" pitchFamily="18" charset="0"/>
              </a:rPr>
              <a:t>6-15</a:t>
            </a:r>
            <a:r>
              <a:rPr lang="zh-CN" altLang="en-US" sz="2400">
                <a:latin typeface="Times New Roman" pitchFamily="18" charset="0"/>
              </a:rPr>
              <a:t>所示，运行时输入数据及运行结果显示如下，其中带下划线的部分为用户输入的。 </a:t>
            </a:r>
          </a:p>
        </p:txBody>
      </p:sp>
    </p:spTree>
  </p:cSld>
  <p:clrMapOvr>
    <a:masterClrMapping/>
  </p:clrMapOvr>
  <p:transition>
    <p:cover dir="d"/>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Rot="1" noChangeArrowheads="1"/>
          </p:cNvSpPr>
          <p:nvPr/>
        </p:nvSpPr>
        <p:spPr bwMode="auto">
          <a:xfrm>
            <a:off x="323850" y="763588"/>
            <a:ext cx="8569325" cy="5402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input vexnum</a:t>
            </a:r>
            <a:r>
              <a:rPr lang="zh-CN" altLang="en-US" sz="2400">
                <a:latin typeface="Times New Roman" pitchFamily="18" charset="0"/>
              </a:rPr>
              <a:t>，</a:t>
            </a:r>
            <a:r>
              <a:rPr lang="en-US" altLang="zh-CN" sz="2400">
                <a:latin typeface="Times New Roman" pitchFamily="18" charset="0"/>
              </a:rPr>
              <a:t>arcnum:</a:t>
            </a:r>
            <a:endParaRPr lang="en-US" altLang="zh-CN" sz="2400" u="sng">
              <a:latin typeface="Times New Roman" pitchFamily="18" charset="0"/>
            </a:endParaRPr>
          </a:p>
          <a:p>
            <a:pPr>
              <a:spcBef>
                <a:spcPct val="20000"/>
              </a:spcBef>
              <a:buClr>
                <a:schemeClr val="bg2"/>
              </a:buClr>
              <a:buFont typeface="Monotype Sorts" pitchFamily="2" charset="2"/>
              <a:buNone/>
            </a:pPr>
            <a:r>
              <a:rPr lang="en-US" altLang="zh-CN" sz="2400" u="sng">
                <a:latin typeface="Times New Roman" pitchFamily="18" charset="0"/>
              </a:rPr>
              <a:t>6</a:t>
            </a:r>
            <a:r>
              <a:rPr lang="zh-CN" altLang="en-US" sz="2400" u="sng">
                <a:latin typeface="Times New Roman" pitchFamily="18" charset="0"/>
              </a:rPr>
              <a:t>，</a:t>
            </a:r>
            <a:r>
              <a:rPr lang="en-US" altLang="zh-CN" sz="2400" u="sng">
                <a:latin typeface="Times New Roman" pitchFamily="18" charset="0"/>
              </a:rPr>
              <a:t>10</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    v1</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w=</a:t>
            </a:r>
            <a:r>
              <a:rPr lang="en-US" altLang="zh-CN" sz="2400" u="sng">
                <a:latin typeface="Times New Roman" pitchFamily="18" charset="0"/>
              </a:rPr>
              <a:t>1</a:t>
            </a:r>
            <a:r>
              <a:rPr lang="zh-CN" altLang="en-US" sz="2400" u="sng">
                <a:latin typeface="Times New Roman" pitchFamily="18" charset="0"/>
              </a:rPr>
              <a:t>，</a:t>
            </a:r>
            <a:r>
              <a:rPr lang="en-US" altLang="zh-CN" sz="2400" u="sng">
                <a:latin typeface="Times New Roman" pitchFamily="18" charset="0"/>
              </a:rPr>
              <a:t>2</a:t>
            </a:r>
            <a:r>
              <a:rPr lang="zh-CN" altLang="en-US" sz="2400" u="sng">
                <a:latin typeface="Times New Roman" pitchFamily="18" charset="0"/>
              </a:rPr>
              <a:t>，</a:t>
            </a:r>
            <a:r>
              <a:rPr lang="en-US" altLang="zh-CN" sz="2400" u="sng">
                <a:latin typeface="Times New Roman" pitchFamily="18" charset="0"/>
              </a:rPr>
              <a:t>6</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w=</a:t>
            </a:r>
            <a:r>
              <a:rPr lang="en-US" altLang="zh-CN" sz="2400" u="sng">
                <a:latin typeface="Times New Roman" pitchFamily="18" charset="0"/>
              </a:rPr>
              <a:t>1</a:t>
            </a:r>
            <a:r>
              <a:rPr lang="zh-CN" altLang="en-US" sz="2400" u="sng">
                <a:latin typeface="Times New Roman" pitchFamily="18" charset="0"/>
              </a:rPr>
              <a:t>，</a:t>
            </a:r>
            <a:r>
              <a:rPr lang="en-US" altLang="zh-CN" sz="2400" u="sng">
                <a:latin typeface="Times New Roman" pitchFamily="18" charset="0"/>
              </a:rPr>
              <a:t>3</a:t>
            </a:r>
            <a:r>
              <a:rPr lang="zh-CN" altLang="en-US" sz="2400" u="sng">
                <a:latin typeface="Times New Roman" pitchFamily="18" charset="0"/>
              </a:rPr>
              <a:t>，</a:t>
            </a:r>
            <a:r>
              <a:rPr lang="en-US" altLang="zh-CN" sz="2400" u="sng">
                <a:latin typeface="Times New Roman" pitchFamily="18" charset="0"/>
              </a:rPr>
              <a:t>5</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w=</a:t>
            </a:r>
            <a:r>
              <a:rPr lang="en-US" altLang="zh-CN" sz="2400" u="sng">
                <a:latin typeface="Times New Roman" pitchFamily="18" charset="0"/>
              </a:rPr>
              <a:t>1</a:t>
            </a:r>
            <a:r>
              <a:rPr lang="zh-CN" altLang="en-US" sz="2400" u="sng">
                <a:latin typeface="Times New Roman" pitchFamily="18" charset="0"/>
              </a:rPr>
              <a:t>，</a:t>
            </a:r>
            <a:r>
              <a:rPr lang="en-US" altLang="zh-CN" sz="2400" u="sng">
                <a:latin typeface="Times New Roman" pitchFamily="18" charset="0"/>
              </a:rPr>
              <a:t>5</a:t>
            </a:r>
            <a:r>
              <a:rPr lang="zh-CN" altLang="en-US" sz="2400" u="sng">
                <a:latin typeface="Times New Roman" pitchFamily="18" charset="0"/>
              </a:rPr>
              <a:t>，</a:t>
            </a:r>
            <a:r>
              <a:rPr lang="en-US" altLang="zh-CN" sz="2400" u="sng">
                <a:latin typeface="Times New Roman" pitchFamily="18" charset="0"/>
              </a:rPr>
              <a:t>1</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w=</a:t>
            </a:r>
            <a:r>
              <a:rPr lang="en-US" altLang="zh-CN" sz="2400" u="sng">
                <a:latin typeface="Times New Roman" pitchFamily="18" charset="0"/>
              </a:rPr>
              <a:t>2</a:t>
            </a:r>
            <a:r>
              <a:rPr lang="zh-CN" altLang="en-US" sz="2400" u="sng">
                <a:latin typeface="Times New Roman" pitchFamily="18" charset="0"/>
              </a:rPr>
              <a:t>，</a:t>
            </a:r>
            <a:r>
              <a:rPr lang="en-US" altLang="zh-CN" sz="2400" u="sng">
                <a:latin typeface="Times New Roman" pitchFamily="18" charset="0"/>
              </a:rPr>
              <a:t>6</a:t>
            </a:r>
            <a:r>
              <a:rPr lang="zh-CN" altLang="en-US" sz="2400" u="sng">
                <a:latin typeface="Times New Roman" pitchFamily="18" charset="0"/>
              </a:rPr>
              <a:t>，</a:t>
            </a:r>
            <a:r>
              <a:rPr lang="en-US" altLang="zh-CN" sz="2400" u="sng">
                <a:latin typeface="Times New Roman" pitchFamily="18" charset="0"/>
              </a:rPr>
              <a:t>5</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w=</a:t>
            </a:r>
            <a:r>
              <a:rPr lang="en-US" altLang="zh-CN" sz="2400" u="sng">
                <a:latin typeface="Times New Roman" pitchFamily="18" charset="0"/>
              </a:rPr>
              <a:t>2</a:t>
            </a:r>
            <a:r>
              <a:rPr lang="zh-CN" altLang="en-US" sz="2400" u="sng">
                <a:latin typeface="Times New Roman" pitchFamily="18" charset="0"/>
              </a:rPr>
              <a:t>，</a:t>
            </a:r>
            <a:r>
              <a:rPr lang="en-US" altLang="zh-CN" sz="2400" u="sng">
                <a:latin typeface="Times New Roman" pitchFamily="18" charset="0"/>
              </a:rPr>
              <a:t>4</a:t>
            </a:r>
            <a:r>
              <a:rPr lang="zh-CN" altLang="en-US" sz="2400" u="sng">
                <a:latin typeface="Times New Roman" pitchFamily="18" charset="0"/>
              </a:rPr>
              <a:t>，</a:t>
            </a:r>
            <a:r>
              <a:rPr lang="en-US" altLang="zh-CN" sz="2400" u="sng">
                <a:latin typeface="Times New Roman" pitchFamily="18" charset="0"/>
              </a:rPr>
              <a:t>3</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w=</a:t>
            </a:r>
            <a:r>
              <a:rPr lang="en-US" altLang="zh-CN" sz="2400" u="sng">
                <a:latin typeface="Times New Roman" pitchFamily="18" charset="0"/>
              </a:rPr>
              <a:t>3</a:t>
            </a:r>
            <a:r>
              <a:rPr lang="zh-CN" altLang="en-US" sz="2400" u="sng">
                <a:latin typeface="Times New Roman" pitchFamily="18" charset="0"/>
              </a:rPr>
              <a:t>，</a:t>
            </a:r>
            <a:r>
              <a:rPr lang="en-US" altLang="zh-CN" sz="2400" u="sng">
                <a:latin typeface="Times New Roman" pitchFamily="18" charset="0"/>
              </a:rPr>
              <a:t>6</a:t>
            </a:r>
            <a:r>
              <a:rPr lang="zh-CN" altLang="en-US" sz="2400" u="sng">
                <a:latin typeface="Times New Roman" pitchFamily="18" charset="0"/>
              </a:rPr>
              <a:t>，</a:t>
            </a:r>
            <a:r>
              <a:rPr lang="en-US" altLang="zh-CN" sz="2400" u="sng">
                <a:latin typeface="Times New Roman" pitchFamily="18" charset="0"/>
              </a:rPr>
              <a:t>5</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w=</a:t>
            </a:r>
            <a:r>
              <a:rPr lang="en-US" altLang="zh-CN" sz="2400" u="sng">
                <a:latin typeface="Times New Roman" pitchFamily="18" charset="0"/>
              </a:rPr>
              <a:t>3</a:t>
            </a:r>
            <a:r>
              <a:rPr lang="zh-CN" altLang="en-US" sz="2400" u="sng">
                <a:latin typeface="Times New Roman" pitchFamily="18" charset="0"/>
              </a:rPr>
              <a:t>，</a:t>
            </a:r>
            <a:r>
              <a:rPr lang="en-US" altLang="zh-CN" sz="2400" u="sng">
                <a:latin typeface="Times New Roman" pitchFamily="18" charset="0"/>
              </a:rPr>
              <a:t>5</a:t>
            </a:r>
            <a:r>
              <a:rPr lang="zh-CN" altLang="en-US" sz="2400" u="sng">
                <a:latin typeface="Times New Roman" pitchFamily="18" charset="0"/>
              </a:rPr>
              <a:t>，</a:t>
            </a:r>
            <a:r>
              <a:rPr lang="en-US" altLang="zh-CN" sz="2400" u="sng">
                <a:latin typeface="Times New Roman" pitchFamily="18" charset="0"/>
              </a:rPr>
              <a:t>2</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w=</a:t>
            </a:r>
            <a:r>
              <a:rPr lang="en-US" altLang="zh-CN" sz="2400" u="sng">
                <a:latin typeface="Times New Roman" pitchFamily="18" charset="0"/>
              </a:rPr>
              <a:t>4</a:t>
            </a:r>
            <a:r>
              <a:rPr lang="zh-CN" altLang="en-US" sz="2400" u="sng">
                <a:latin typeface="Times New Roman" pitchFamily="18" charset="0"/>
              </a:rPr>
              <a:t>，</a:t>
            </a:r>
            <a:r>
              <a:rPr lang="en-US" altLang="zh-CN" sz="2400" u="sng">
                <a:latin typeface="Times New Roman" pitchFamily="18" charset="0"/>
              </a:rPr>
              <a:t>6</a:t>
            </a:r>
            <a:r>
              <a:rPr lang="zh-CN" altLang="en-US" sz="2400" u="sng">
                <a:latin typeface="Times New Roman" pitchFamily="18" charset="0"/>
              </a:rPr>
              <a:t>，</a:t>
            </a:r>
            <a:r>
              <a:rPr lang="en-US" altLang="zh-CN" sz="2400" u="sng">
                <a:latin typeface="Times New Roman" pitchFamily="18" charset="0"/>
              </a:rPr>
              <a:t>6</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w=</a:t>
            </a:r>
            <a:r>
              <a:rPr lang="en-US" altLang="zh-CN" sz="2400" u="sng">
                <a:latin typeface="Times New Roman" pitchFamily="18" charset="0"/>
              </a:rPr>
              <a:t>4</a:t>
            </a:r>
            <a:r>
              <a:rPr lang="zh-CN" altLang="en-US" sz="2400" u="sng">
                <a:latin typeface="Times New Roman" pitchFamily="18" charset="0"/>
              </a:rPr>
              <a:t>，</a:t>
            </a:r>
            <a:r>
              <a:rPr lang="en-US" altLang="zh-CN" sz="2400" u="sng">
                <a:latin typeface="Times New Roman" pitchFamily="18" charset="0"/>
              </a:rPr>
              <a:t>5</a:t>
            </a:r>
            <a:r>
              <a:rPr lang="zh-CN" altLang="en-US" sz="2400" u="sng">
                <a:latin typeface="Times New Roman" pitchFamily="18" charset="0"/>
              </a:rPr>
              <a:t>，</a:t>
            </a:r>
            <a:r>
              <a:rPr lang="en-US" altLang="zh-CN" sz="2400" u="sng">
                <a:latin typeface="Times New Roman" pitchFamily="18" charset="0"/>
              </a:rPr>
              <a:t>6</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w=</a:t>
            </a:r>
            <a:r>
              <a:rPr lang="en-US" altLang="zh-CN" sz="2400" u="sng">
                <a:latin typeface="Times New Roman" pitchFamily="18" charset="0"/>
              </a:rPr>
              <a:t>5</a:t>
            </a:r>
            <a:r>
              <a:rPr lang="zh-CN" altLang="en-US" sz="2400" u="sng">
                <a:latin typeface="Times New Roman" pitchFamily="18" charset="0"/>
              </a:rPr>
              <a:t>，</a:t>
            </a:r>
            <a:r>
              <a:rPr lang="en-US" altLang="zh-CN" sz="2400" u="sng">
                <a:latin typeface="Times New Roman" pitchFamily="18" charset="0"/>
              </a:rPr>
              <a:t>6</a:t>
            </a:r>
            <a:r>
              <a:rPr lang="zh-CN" altLang="en-US" sz="2400" u="sng">
                <a:latin typeface="Times New Roman" pitchFamily="18" charset="0"/>
              </a:rPr>
              <a:t>，</a:t>
            </a:r>
            <a:r>
              <a:rPr lang="en-US" altLang="zh-CN" sz="2400" u="sng">
                <a:latin typeface="Times New Roman" pitchFamily="18" charset="0"/>
              </a:rPr>
              <a:t>4</a:t>
            </a:r>
          </a:p>
        </p:txBody>
      </p:sp>
    </p:spTree>
  </p:cSld>
  <p:clrMapOvr>
    <a:masterClrMapping/>
  </p:clrMapOvr>
  <p:transition>
    <p:cover dir="d"/>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Rot="1" noChangeArrowheads="1"/>
          </p:cNvSpPr>
          <p:nvPr/>
        </p:nvSpPr>
        <p:spPr bwMode="auto">
          <a:xfrm>
            <a:off x="323850" y="763588"/>
            <a:ext cx="8569325" cy="5402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u="sng">
                <a:latin typeface="Times New Roman" pitchFamily="18" charset="0"/>
              </a:rPr>
              <a:t>输出最小生成树中的边及其权值如下</a:t>
            </a:r>
            <a:r>
              <a:rPr lang="en-US" altLang="zh-CN" sz="2400" u="sng">
                <a:latin typeface="Times New Roman" pitchFamily="18" charset="0"/>
              </a:rPr>
              <a:t>: </a:t>
            </a:r>
          </a:p>
          <a:p>
            <a:pPr>
              <a:spcBef>
                <a:spcPct val="20000"/>
              </a:spcBef>
              <a:buClr>
                <a:schemeClr val="bg2"/>
              </a:buClr>
              <a:buFont typeface="Monotype Sorts" pitchFamily="2" charset="2"/>
              <a:buNone/>
            </a:pPr>
            <a:r>
              <a:rPr lang="zh-CN" altLang="en-US" sz="2400" u="sng">
                <a:latin typeface="Times New Roman" pitchFamily="18" charset="0"/>
              </a:rPr>
              <a:t>（</a:t>
            </a:r>
            <a:r>
              <a:rPr lang="en-US" altLang="zh-CN" sz="2400" u="sng">
                <a:latin typeface="Times New Roman" pitchFamily="18" charset="0"/>
              </a:rPr>
              <a:t>1</a:t>
            </a:r>
            <a:r>
              <a:rPr lang="zh-CN" altLang="en-US" sz="2400" u="sng">
                <a:latin typeface="Times New Roman" pitchFamily="18" charset="0"/>
              </a:rPr>
              <a:t>，</a:t>
            </a:r>
            <a:r>
              <a:rPr lang="en-US" altLang="zh-CN" sz="2400" u="sng">
                <a:latin typeface="Times New Roman" pitchFamily="18" charset="0"/>
              </a:rPr>
              <a:t>6</a:t>
            </a:r>
            <a:r>
              <a:rPr lang="zh-CN" altLang="en-US" sz="2400" u="sng">
                <a:latin typeface="Times New Roman" pitchFamily="18" charset="0"/>
              </a:rPr>
              <a:t>）</a:t>
            </a:r>
            <a:r>
              <a:rPr lang="en-US" altLang="zh-CN" sz="2400" u="sng">
                <a:latin typeface="Times New Roman" pitchFamily="18" charset="0"/>
              </a:rPr>
              <a:t>1</a:t>
            </a:r>
          </a:p>
          <a:p>
            <a:pPr>
              <a:spcBef>
                <a:spcPct val="20000"/>
              </a:spcBef>
              <a:buClr>
                <a:schemeClr val="bg2"/>
              </a:buClr>
              <a:buFont typeface="Monotype Sorts" pitchFamily="2" charset="2"/>
              <a:buNone/>
            </a:pPr>
            <a:r>
              <a:rPr lang="zh-CN" altLang="en-US" sz="2400" u="sng">
                <a:latin typeface="Times New Roman" pitchFamily="18" charset="0"/>
              </a:rPr>
              <a:t>（</a:t>
            </a:r>
            <a:r>
              <a:rPr lang="en-US" altLang="zh-CN" sz="2400" u="sng">
                <a:latin typeface="Times New Roman" pitchFamily="18" charset="0"/>
              </a:rPr>
              <a:t>5</a:t>
            </a:r>
            <a:r>
              <a:rPr lang="zh-CN" altLang="en-US" sz="2400" u="sng">
                <a:latin typeface="Times New Roman" pitchFamily="18" charset="0"/>
              </a:rPr>
              <a:t>，</a:t>
            </a:r>
            <a:r>
              <a:rPr lang="en-US" altLang="zh-CN" sz="2400" u="sng">
                <a:latin typeface="Times New Roman" pitchFamily="18" charset="0"/>
              </a:rPr>
              <a:t>3</a:t>
            </a:r>
            <a:r>
              <a:rPr lang="zh-CN" altLang="en-US" sz="2400" u="sng">
                <a:latin typeface="Times New Roman" pitchFamily="18" charset="0"/>
              </a:rPr>
              <a:t>）</a:t>
            </a:r>
            <a:r>
              <a:rPr lang="en-US" altLang="zh-CN" sz="2400" u="sng">
                <a:latin typeface="Times New Roman" pitchFamily="18" charset="0"/>
              </a:rPr>
              <a:t>2</a:t>
            </a:r>
          </a:p>
          <a:p>
            <a:pPr>
              <a:spcBef>
                <a:spcPct val="20000"/>
              </a:spcBef>
              <a:buClr>
                <a:schemeClr val="bg2"/>
              </a:buClr>
              <a:buFont typeface="Monotype Sorts" pitchFamily="2" charset="2"/>
              <a:buNone/>
            </a:pPr>
            <a:r>
              <a:rPr lang="zh-CN" altLang="en-US" sz="2400" u="sng">
                <a:latin typeface="Times New Roman" pitchFamily="18" charset="0"/>
              </a:rPr>
              <a:t>（</a:t>
            </a:r>
            <a:r>
              <a:rPr lang="en-US" altLang="zh-CN" sz="2400" u="sng">
                <a:latin typeface="Times New Roman" pitchFamily="18" charset="0"/>
              </a:rPr>
              <a:t>5</a:t>
            </a:r>
            <a:r>
              <a:rPr lang="zh-CN" altLang="en-US" sz="2400" u="sng">
                <a:latin typeface="Times New Roman" pitchFamily="18" charset="0"/>
              </a:rPr>
              <a:t>，</a:t>
            </a:r>
            <a:r>
              <a:rPr lang="en-US" altLang="zh-CN" sz="2400" u="sng">
                <a:latin typeface="Times New Roman" pitchFamily="18" charset="0"/>
              </a:rPr>
              <a:t>6</a:t>
            </a:r>
            <a:r>
              <a:rPr lang="zh-CN" altLang="en-US" sz="2400" u="sng">
                <a:latin typeface="Times New Roman" pitchFamily="18" charset="0"/>
              </a:rPr>
              <a:t>）</a:t>
            </a:r>
            <a:r>
              <a:rPr lang="en-US" altLang="zh-CN" sz="2400" u="sng">
                <a:latin typeface="Times New Roman" pitchFamily="18" charset="0"/>
              </a:rPr>
              <a:t>4</a:t>
            </a:r>
          </a:p>
          <a:p>
            <a:pPr>
              <a:spcBef>
                <a:spcPct val="20000"/>
              </a:spcBef>
              <a:buClr>
                <a:schemeClr val="bg2"/>
              </a:buClr>
              <a:buFont typeface="Monotype Sorts" pitchFamily="2" charset="2"/>
              <a:buNone/>
            </a:pPr>
            <a:r>
              <a:rPr lang="zh-CN" altLang="en-US" sz="2400" u="sng">
                <a:latin typeface="Times New Roman" pitchFamily="18" charset="0"/>
              </a:rPr>
              <a:t>（</a:t>
            </a:r>
            <a:r>
              <a:rPr lang="en-US" altLang="zh-CN" sz="2400" u="sng">
                <a:latin typeface="Times New Roman" pitchFamily="18" charset="0"/>
              </a:rPr>
              <a:t>6</a:t>
            </a:r>
            <a:r>
              <a:rPr lang="zh-CN" altLang="en-US" sz="2400" u="sng">
                <a:latin typeface="Times New Roman" pitchFamily="18" charset="0"/>
              </a:rPr>
              <a:t>，</a:t>
            </a:r>
            <a:r>
              <a:rPr lang="en-US" altLang="zh-CN" sz="2400" u="sng">
                <a:latin typeface="Times New Roman" pitchFamily="18" charset="0"/>
              </a:rPr>
              <a:t>2</a:t>
            </a:r>
            <a:r>
              <a:rPr lang="zh-CN" altLang="en-US" sz="2400" u="sng">
                <a:latin typeface="Times New Roman" pitchFamily="18" charset="0"/>
              </a:rPr>
              <a:t>）</a:t>
            </a:r>
            <a:r>
              <a:rPr lang="en-US" altLang="zh-CN" sz="2400" u="sng">
                <a:latin typeface="Times New Roman" pitchFamily="18" charset="0"/>
              </a:rPr>
              <a:t>5</a:t>
            </a:r>
          </a:p>
          <a:p>
            <a:pPr>
              <a:spcBef>
                <a:spcPct val="20000"/>
              </a:spcBef>
              <a:buClr>
                <a:schemeClr val="bg2"/>
              </a:buClr>
              <a:buFont typeface="Monotype Sorts" pitchFamily="2" charset="2"/>
              <a:buNone/>
            </a:pPr>
            <a:r>
              <a:rPr lang="zh-CN" altLang="en-US" sz="2400" u="sng">
                <a:latin typeface="Times New Roman" pitchFamily="18" charset="0"/>
              </a:rPr>
              <a:t>（</a:t>
            </a:r>
            <a:r>
              <a:rPr lang="en-US" altLang="zh-CN" sz="2400" u="sng">
                <a:latin typeface="Times New Roman" pitchFamily="18" charset="0"/>
              </a:rPr>
              <a:t>2</a:t>
            </a:r>
            <a:r>
              <a:rPr lang="zh-CN" altLang="en-US" sz="2400" u="sng">
                <a:latin typeface="Times New Roman" pitchFamily="18" charset="0"/>
              </a:rPr>
              <a:t>，</a:t>
            </a:r>
            <a:r>
              <a:rPr lang="en-US" altLang="zh-CN" sz="2400" u="sng">
                <a:latin typeface="Times New Roman" pitchFamily="18" charset="0"/>
              </a:rPr>
              <a:t>4</a:t>
            </a:r>
            <a:r>
              <a:rPr lang="zh-CN" altLang="en-US" sz="2400" u="sng">
                <a:latin typeface="Times New Roman" pitchFamily="18" charset="0"/>
              </a:rPr>
              <a:t>）</a:t>
            </a:r>
            <a:r>
              <a:rPr lang="en-US" altLang="zh-CN" sz="2400" u="sng">
                <a:latin typeface="Times New Roman" pitchFamily="18" charset="0"/>
              </a:rPr>
              <a:t>3</a:t>
            </a:r>
          </a:p>
        </p:txBody>
      </p:sp>
      <p:pic>
        <p:nvPicPr>
          <p:cNvPr id="532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00338" y="3357563"/>
            <a:ext cx="3168650" cy="2065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3252" name="Rectangle 4"/>
          <p:cNvSpPr>
            <a:spLocks noChangeArrowheads="1"/>
          </p:cNvSpPr>
          <p:nvPr/>
        </p:nvSpPr>
        <p:spPr bwMode="auto">
          <a:xfrm>
            <a:off x="3552825" y="5624513"/>
            <a:ext cx="22415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6-15   </a:t>
            </a:r>
            <a:r>
              <a:rPr lang="zh-CN" altLang="en-US" sz="2000"/>
              <a:t>邻接矩阵 </a:t>
            </a:r>
          </a:p>
        </p:txBody>
      </p:sp>
    </p:spTree>
  </p:cSld>
  <p:clrMapOvr>
    <a:masterClrMapping/>
  </p:clrMapOvr>
  <p:transition>
    <p:cover dir="d"/>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Rot="1" noChangeArrowheads="1"/>
          </p:cNvSpPr>
          <p:nvPr/>
        </p:nvSpPr>
        <p:spPr bwMode="auto">
          <a:xfrm>
            <a:off x="323850" y="763588"/>
            <a:ext cx="8569325" cy="5402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6.4.2  </a:t>
            </a:r>
            <a:r>
              <a:rPr lang="zh-CN" altLang="en-US" sz="2400">
                <a:latin typeface="Times New Roman" pitchFamily="18" charset="0"/>
              </a:rPr>
              <a:t>克鲁斯卡尔（</a:t>
            </a:r>
            <a:r>
              <a:rPr lang="en-US" altLang="zh-CN" sz="2400">
                <a:latin typeface="Times New Roman" pitchFamily="18" charset="0"/>
              </a:rPr>
              <a:t>Kruskal</a:t>
            </a:r>
            <a:r>
              <a:rPr lang="zh-CN" altLang="en-US" sz="2400">
                <a:latin typeface="Times New Roman" pitchFamily="18" charset="0"/>
              </a:rPr>
              <a:t>）算法</a:t>
            </a:r>
          </a:p>
          <a:p>
            <a:pPr>
              <a:spcBef>
                <a:spcPct val="20000"/>
              </a:spcBef>
              <a:buClr>
                <a:schemeClr val="bg2"/>
              </a:buClr>
              <a:buFont typeface="Monotype Sorts" pitchFamily="2" charset="2"/>
              <a:buNone/>
            </a:pPr>
            <a:r>
              <a:rPr lang="zh-CN" altLang="en-US" sz="2400">
                <a:latin typeface="Times New Roman" pitchFamily="18" charset="0"/>
              </a:rPr>
              <a:t>　　此算法于</a:t>
            </a:r>
            <a:r>
              <a:rPr lang="en-US" altLang="zh-CN" sz="2400">
                <a:latin typeface="Times New Roman" pitchFamily="18" charset="0"/>
              </a:rPr>
              <a:t>1956</a:t>
            </a:r>
            <a:r>
              <a:rPr lang="zh-CN" altLang="en-US" sz="2400">
                <a:latin typeface="Times New Roman" pitchFamily="18" charset="0"/>
              </a:rPr>
              <a:t>年由克鲁斯卡尔（</a:t>
            </a:r>
            <a:r>
              <a:rPr lang="en-US" altLang="zh-CN" sz="2400">
                <a:latin typeface="Times New Roman" pitchFamily="18" charset="0"/>
              </a:rPr>
              <a:t>Kruskal</a:t>
            </a:r>
            <a:r>
              <a:rPr lang="zh-CN" altLang="en-US" sz="2400">
                <a:latin typeface="Times New Roman" pitchFamily="18" charset="0"/>
              </a:rPr>
              <a:t>）提出，它从另一途径求网络的最小生成树。假设连通网</a:t>
            </a:r>
            <a:r>
              <a:rPr lang="en-US" altLang="zh-CN" sz="2400">
                <a:latin typeface="Times New Roman" pitchFamily="18" charset="0"/>
              </a:rPr>
              <a:t>N=</a:t>
            </a:r>
            <a:r>
              <a:rPr lang="zh-CN" altLang="en-US" sz="2400">
                <a:latin typeface="Times New Roman" pitchFamily="18" charset="0"/>
              </a:rPr>
              <a:t>（</a:t>
            </a:r>
            <a:r>
              <a:rPr lang="en-US" altLang="zh-CN" sz="2400">
                <a:latin typeface="Times New Roman" pitchFamily="18" charset="0"/>
              </a:rPr>
              <a:t>V</a:t>
            </a:r>
            <a:r>
              <a:rPr lang="zh-CN" altLang="en-US" sz="2400">
                <a:latin typeface="Times New Roman" pitchFamily="18" charset="0"/>
              </a:rPr>
              <a:t>，</a:t>
            </a:r>
            <a:r>
              <a:rPr lang="en-US" altLang="zh-CN" sz="2400">
                <a:latin typeface="Times New Roman" pitchFamily="18" charset="0"/>
              </a:rPr>
              <a:t>E</a:t>
            </a:r>
            <a:r>
              <a:rPr lang="zh-CN" altLang="en-US" sz="2400">
                <a:latin typeface="Times New Roman" pitchFamily="18" charset="0"/>
              </a:rPr>
              <a:t>），则令最小生成树的初始状态为只有</a:t>
            </a:r>
            <a:r>
              <a:rPr lang="en-US" altLang="zh-CN" sz="2400">
                <a:latin typeface="Times New Roman" pitchFamily="18" charset="0"/>
              </a:rPr>
              <a:t>n</a:t>
            </a:r>
            <a:r>
              <a:rPr lang="zh-CN" altLang="en-US" sz="2400">
                <a:latin typeface="Times New Roman" pitchFamily="18" charset="0"/>
              </a:rPr>
              <a:t>个顶点而无边的非连通图</a:t>
            </a:r>
            <a:r>
              <a:rPr lang="en-US" altLang="zh-CN" sz="2400">
                <a:latin typeface="Times New Roman" pitchFamily="18" charset="0"/>
              </a:rPr>
              <a:t>T=</a:t>
            </a:r>
            <a:r>
              <a:rPr lang="zh-CN" altLang="en-US" sz="2400">
                <a:latin typeface="Times New Roman" pitchFamily="18" charset="0"/>
              </a:rPr>
              <a:t>（</a:t>
            </a:r>
            <a:r>
              <a:rPr lang="en-US" altLang="zh-CN" sz="2400">
                <a:latin typeface="Times New Roman" pitchFamily="18" charset="0"/>
              </a:rPr>
              <a:t>V</a:t>
            </a:r>
            <a:r>
              <a:rPr lang="zh-CN" altLang="en-US" sz="2400">
                <a:latin typeface="Times New Roman" pitchFamily="18" charset="0"/>
              </a:rPr>
              <a:t>，</a:t>
            </a:r>
            <a:r>
              <a:rPr lang="en-US" altLang="zh-CN" sz="2400">
                <a:latin typeface="Times New Roman" pitchFamily="18" charset="0"/>
              </a:rPr>
              <a:t>E1</a:t>
            </a:r>
            <a:r>
              <a:rPr lang="zh-CN" altLang="en-US" sz="2400">
                <a:latin typeface="Times New Roman" pitchFamily="18" charset="0"/>
              </a:rPr>
              <a:t>），其中</a:t>
            </a:r>
            <a:r>
              <a:rPr lang="en-US" altLang="zh-CN" sz="2400">
                <a:latin typeface="Times New Roman" pitchFamily="18" charset="0"/>
              </a:rPr>
              <a:t>E1</a:t>
            </a:r>
            <a:r>
              <a:rPr lang="zh-CN" altLang="en-US" sz="2400">
                <a:latin typeface="Times New Roman" pitchFamily="18" charset="0"/>
              </a:rPr>
              <a:t>为空集，即</a:t>
            </a:r>
            <a:r>
              <a:rPr lang="en-US" altLang="zh-CN" sz="2400">
                <a:latin typeface="Times New Roman" pitchFamily="18" charset="0"/>
              </a:rPr>
              <a:t>T</a:t>
            </a:r>
            <a:r>
              <a:rPr lang="zh-CN" altLang="en-US" sz="2400">
                <a:latin typeface="Times New Roman" pitchFamily="18" charset="0"/>
              </a:rPr>
              <a:t>中的每个顶点自成一个连通分量。在</a:t>
            </a:r>
            <a:r>
              <a:rPr lang="en-US" altLang="zh-CN" sz="2400">
                <a:latin typeface="Times New Roman" pitchFamily="18" charset="0"/>
              </a:rPr>
              <a:t>E</a:t>
            </a:r>
            <a:r>
              <a:rPr lang="zh-CN" altLang="en-US" sz="2400">
                <a:latin typeface="Times New Roman" pitchFamily="18" charset="0"/>
              </a:rPr>
              <a:t>中选择权最小的边，若该边依附的顶点落在</a:t>
            </a:r>
            <a:r>
              <a:rPr lang="en-US" altLang="zh-CN" sz="2400">
                <a:latin typeface="Times New Roman" pitchFamily="18" charset="0"/>
              </a:rPr>
              <a:t>T</a:t>
            </a:r>
            <a:r>
              <a:rPr lang="zh-CN" altLang="en-US" sz="2400">
                <a:latin typeface="Times New Roman" pitchFamily="18" charset="0"/>
              </a:rPr>
              <a:t>中不同的分量上，则将此边加入到</a:t>
            </a:r>
            <a:r>
              <a:rPr lang="en-US" altLang="zh-CN" sz="2400">
                <a:latin typeface="Times New Roman" pitchFamily="18" charset="0"/>
              </a:rPr>
              <a:t>T</a:t>
            </a:r>
            <a:r>
              <a:rPr lang="zh-CN" altLang="en-US" sz="2400">
                <a:latin typeface="Times New Roman" pitchFamily="18" charset="0"/>
              </a:rPr>
              <a:t>中，否则舍去此边选择下一条权最小的边。依次类推，直到</a:t>
            </a:r>
            <a:r>
              <a:rPr lang="en-US" altLang="zh-CN" sz="2400">
                <a:latin typeface="Times New Roman" pitchFamily="18" charset="0"/>
              </a:rPr>
              <a:t>T</a:t>
            </a:r>
            <a:r>
              <a:rPr lang="zh-CN" altLang="en-US" sz="2400">
                <a:latin typeface="Times New Roman" pitchFamily="18" charset="0"/>
              </a:rPr>
              <a:t>中所有顶点都在同一连通分量上。</a:t>
            </a:r>
          </a:p>
          <a:p>
            <a:pPr>
              <a:spcBef>
                <a:spcPct val="20000"/>
              </a:spcBef>
              <a:buClr>
                <a:schemeClr val="bg2"/>
              </a:buClr>
              <a:buFont typeface="Monotype Sorts" pitchFamily="2" charset="2"/>
              <a:buNone/>
            </a:pPr>
            <a:r>
              <a:rPr lang="zh-CN" altLang="en-US" sz="2400">
                <a:latin typeface="Times New Roman" pitchFamily="18" charset="0"/>
              </a:rPr>
              <a:t>现以图</a:t>
            </a:r>
            <a:r>
              <a:rPr lang="en-US" altLang="zh-CN" sz="2400">
                <a:latin typeface="Times New Roman" pitchFamily="18" charset="0"/>
              </a:rPr>
              <a:t>6-16</a:t>
            </a:r>
            <a:r>
              <a:rPr lang="zh-CN" altLang="en-US" sz="2400">
                <a:latin typeface="Times New Roman" pitchFamily="18" charset="0"/>
              </a:rPr>
              <a:t>中的</a:t>
            </a:r>
            <a:r>
              <a:rPr lang="en-US" altLang="zh-CN" sz="2400">
                <a:latin typeface="Times New Roman" pitchFamily="18" charset="0"/>
              </a:rPr>
              <a:t>(a)</a:t>
            </a:r>
            <a:r>
              <a:rPr lang="zh-CN" altLang="en-US" sz="2400">
                <a:latin typeface="Times New Roman" pitchFamily="18" charset="0"/>
              </a:rPr>
              <a:t>图为例进行说明。 </a:t>
            </a:r>
          </a:p>
        </p:txBody>
      </p:sp>
    </p:spTree>
  </p:cSld>
  <p:clrMapOvr>
    <a:masterClrMapping/>
  </p:clrMapOvr>
  <p:transition>
    <p:cover dir="d"/>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30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988" y="836613"/>
            <a:ext cx="6911975" cy="4183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5301" name="Rectangle 5"/>
          <p:cNvSpPr>
            <a:spLocks noChangeArrowheads="1"/>
          </p:cNvSpPr>
          <p:nvPr/>
        </p:nvSpPr>
        <p:spPr bwMode="auto">
          <a:xfrm>
            <a:off x="2051050" y="5445125"/>
            <a:ext cx="54038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6-16 </a:t>
            </a:r>
            <a:r>
              <a:rPr lang="zh-CN" altLang="en-US" sz="2000"/>
              <a:t>克鲁斯卡尔算法构造最小生成树的过程 </a:t>
            </a:r>
          </a:p>
        </p:txBody>
      </p:sp>
    </p:spTree>
  </p:cSld>
  <p:clrMapOvr>
    <a:masterClrMapping/>
  </p:clrMapOvr>
  <p:transition>
    <p:cover dir="d"/>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Rot="1" noChangeArrowheads="1"/>
          </p:cNvSpPr>
          <p:nvPr/>
        </p:nvSpPr>
        <p:spPr bwMode="auto">
          <a:xfrm>
            <a:off x="323850" y="1050925"/>
            <a:ext cx="8569325" cy="3673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设此图用边集数组表示，且数组中各边的权值按由小到大次序排列，如表</a:t>
            </a:r>
            <a:r>
              <a:rPr lang="en-US" altLang="zh-CN" sz="2400">
                <a:latin typeface="Times New Roman" pitchFamily="18" charset="0"/>
              </a:rPr>
              <a:t>6-1</a:t>
            </a:r>
            <a:r>
              <a:rPr lang="zh-CN" altLang="en-US" sz="2400">
                <a:latin typeface="Times New Roman" pitchFamily="18" charset="0"/>
              </a:rPr>
              <a:t>所示。这时可按数组下标顺序选取边，在选择（</a:t>
            </a:r>
            <a:r>
              <a:rPr lang="en-US" altLang="zh-CN" sz="2400">
                <a:latin typeface="Times New Roman" pitchFamily="18" charset="0"/>
              </a:rPr>
              <a:t>1</a:t>
            </a:r>
            <a:r>
              <a:rPr lang="zh-CN" altLang="en-US" sz="2400">
                <a:latin typeface="Times New Roman" pitchFamily="18" charset="0"/>
              </a:rPr>
              <a:t>，</a:t>
            </a:r>
            <a:r>
              <a:rPr lang="en-US" altLang="zh-CN" sz="2400">
                <a:latin typeface="Times New Roman" pitchFamily="18" charset="0"/>
              </a:rPr>
              <a:t>6</a:t>
            </a:r>
            <a:r>
              <a:rPr lang="zh-CN" altLang="en-US" sz="2400">
                <a:latin typeface="Times New Roman" pitchFamily="18" charset="0"/>
              </a:rPr>
              <a:t>）、（</a:t>
            </a:r>
            <a:r>
              <a:rPr lang="en-US" altLang="zh-CN" sz="2400">
                <a:latin typeface="Times New Roman" pitchFamily="18" charset="0"/>
              </a:rPr>
              <a:t>3</a:t>
            </a:r>
            <a:r>
              <a:rPr lang="zh-CN" altLang="en-US" sz="2400">
                <a:latin typeface="Times New Roman" pitchFamily="18" charset="0"/>
              </a:rPr>
              <a:t>，</a:t>
            </a:r>
            <a:r>
              <a:rPr lang="en-US" altLang="zh-CN" sz="2400">
                <a:latin typeface="Times New Roman" pitchFamily="18" charset="0"/>
              </a:rPr>
              <a:t>5</a:t>
            </a:r>
            <a:r>
              <a:rPr lang="zh-CN" altLang="en-US" sz="2400">
                <a:latin typeface="Times New Roman" pitchFamily="18" charset="0"/>
              </a:rPr>
              <a:t>）、（</a:t>
            </a:r>
            <a:r>
              <a:rPr lang="en-US" altLang="zh-CN" sz="2400">
                <a:latin typeface="Times New Roman" pitchFamily="18" charset="0"/>
              </a:rPr>
              <a:t>2</a:t>
            </a:r>
            <a:r>
              <a:rPr lang="zh-CN" altLang="en-US" sz="2400">
                <a:latin typeface="Times New Roman" pitchFamily="18" charset="0"/>
              </a:rPr>
              <a:t>，</a:t>
            </a:r>
            <a:r>
              <a:rPr lang="en-US" altLang="zh-CN" sz="2400">
                <a:latin typeface="Times New Roman" pitchFamily="18" charset="0"/>
              </a:rPr>
              <a:t>4</a:t>
            </a:r>
            <a:r>
              <a:rPr lang="zh-CN" altLang="en-US" sz="2400">
                <a:latin typeface="Times New Roman" pitchFamily="18" charset="0"/>
              </a:rPr>
              <a:t>）、（</a:t>
            </a:r>
            <a:r>
              <a:rPr lang="en-US" altLang="zh-CN" sz="2400">
                <a:latin typeface="Times New Roman" pitchFamily="18" charset="0"/>
              </a:rPr>
              <a:t>5</a:t>
            </a:r>
            <a:r>
              <a:rPr lang="zh-CN" altLang="en-US" sz="2400">
                <a:latin typeface="Times New Roman" pitchFamily="18" charset="0"/>
              </a:rPr>
              <a:t>，</a:t>
            </a:r>
            <a:r>
              <a:rPr lang="en-US" altLang="zh-CN" sz="2400">
                <a:latin typeface="Times New Roman" pitchFamily="18" charset="0"/>
              </a:rPr>
              <a:t>6</a:t>
            </a:r>
            <a:r>
              <a:rPr lang="zh-CN" altLang="en-US" sz="2400">
                <a:latin typeface="Times New Roman" pitchFamily="18" charset="0"/>
              </a:rPr>
              <a:t>）时均无问题，保留作为树</a:t>
            </a:r>
            <a:r>
              <a:rPr lang="en-US" altLang="zh-CN" sz="2400">
                <a:latin typeface="Times New Roman" pitchFamily="18" charset="0"/>
              </a:rPr>
              <a:t>T</a:t>
            </a:r>
            <a:r>
              <a:rPr lang="zh-CN" altLang="en-US" sz="2400">
                <a:latin typeface="Times New Roman" pitchFamily="18" charset="0"/>
              </a:rPr>
              <a:t>的边，当选择（</a:t>
            </a:r>
            <a:r>
              <a:rPr lang="en-US" altLang="zh-CN" sz="2400">
                <a:latin typeface="Times New Roman" pitchFamily="18" charset="0"/>
              </a:rPr>
              <a:t>1</a:t>
            </a:r>
            <a:r>
              <a:rPr lang="zh-CN" altLang="en-US" sz="2400">
                <a:latin typeface="Times New Roman" pitchFamily="18" charset="0"/>
              </a:rPr>
              <a:t>，</a:t>
            </a:r>
            <a:r>
              <a:rPr lang="en-US" altLang="zh-CN" sz="2400">
                <a:latin typeface="Times New Roman" pitchFamily="18" charset="0"/>
              </a:rPr>
              <a:t>3</a:t>
            </a:r>
            <a:r>
              <a:rPr lang="zh-CN" altLang="en-US" sz="2400">
                <a:latin typeface="Times New Roman" pitchFamily="18" charset="0"/>
              </a:rPr>
              <a:t>）边时，将与树</a:t>
            </a:r>
            <a:r>
              <a:rPr lang="en-US" altLang="zh-CN" sz="2400">
                <a:latin typeface="Times New Roman" pitchFamily="18" charset="0"/>
              </a:rPr>
              <a:t>T</a:t>
            </a:r>
            <a:r>
              <a:rPr lang="zh-CN" altLang="en-US" sz="2400">
                <a:latin typeface="Times New Roman" pitchFamily="18" charset="0"/>
              </a:rPr>
              <a:t>的已有边构成回路，将其舍去。下一条边是（</a:t>
            </a:r>
            <a:r>
              <a:rPr lang="en-US" altLang="zh-CN" sz="2400">
                <a:latin typeface="Times New Roman" pitchFamily="18" charset="0"/>
              </a:rPr>
              <a:t>3</a:t>
            </a:r>
            <a:r>
              <a:rPr lang="zh-CN" altLang="en-US" sz="2400">
                <a:latin typeface="Times New Roman" pitchFamily="18" charset="0"/>
              </a:rPr>
              <a:t>，</a:t>
            </a:r>
            <a:r>
              <a:rPr lang="en-US" altLang="zh-CN" sz="2400">
                <a:latin typeface="Times New Roman" pitchFamily="18" charset="0"/>
              </a:rPr>
              <a:t>6</a:t>
            </a:r>
            <a:r>
              <a:rPr lang="zh-CN" altLang="en-US" sz="2400">
                <a:latin typeface="Times New Roman" pitchFamily="18" charset="0"/>
              </a:rPr>
              <a:t>）也与树</a:t>
            </a:r>
            <a:r>
              <a:rPr lang="en-US" altLang="zh-CN" sz="2400">
                <a:latin typeface="Times New Roman" pitchFamily="18" charset="0"/>
              </a:rPr>
              <a:t>T</a:t>
            </a:r>
            <a:r>
              <a:rPr lang="zh-CN" altLang="en-US" sz="2400">
                <a:latin typeface="Times New Roman" pitchFamily="18" charset="0"/>
              </a:rPr>
              <a:t>中的已有边构成回路，也将其舍去，再下一条边是（</a:t>
            </a:r>
            <a:r>
              <a:rPr lang="en-US" altLang="zh-CN" sz="2400">
                <a:latin typeface="Times New Roman" pitchFamily="18" charset="0"/>
              </a:rPr>
              <a:t>2</a:t>
            </a:r>
            <a:r>
              <a:rPr lang="zh-CN" altLang="en-US" sz="2400">
                <a:latin typeface="Times New Roman" pitchFamily="18" charset="0"/>
              </a:rPr>
              <a:t>，</a:t>
            </a:r>
            <a:r>
              <a:rPr lang="en-US" altLang="zh-CN" sz="2400">
                <a:latin typeface="Times New Roman" pitchFamily="18" charset="0"/>
              </a:rPr>
              <a:t>6</a:t>
            </a:r>
            <a:r>
              <a:rPr lang="zh-CN" altLang="en-US" sz="2400">
                <a:latin typeface="Times New Roman" pitchFamily="18" charset="0"/>
              </a:rPr>
              <a:t>）被选入树</a:t>
            </a:r>
            <a:r>
              <a:rPr lang="en-US" altLang="zh-CN" sz="2400">
                <a:latin typeface="Times New Roman" pitchFamily="18" charset="0"/>
              </a:rPr>
              <a:t>T</a:t>
            </a:r>
            <a:r>
              <a:rPr lang="zh-CN" altLang="en-US" sz="2400">
                <a:latin typeface="Times New Roman" pitchFamily="18" charset="0"/>
              </a:rPr>
              <a:t>的边，此时，树</a:t>
            </a:r>
            <a:r>
              <a:rPr lang="en-US" altLang="zh-CN" sz="2400">
                <a:latin typeface="Times New Roman" pitchFamily="18" charset="0"/>
              </a:rPr>
              <a:t>T</a:t>
            </a:r>
            <a:r>
              <a:rPr lang="zh-CN" altLang="en-US" sz="2400">
                <a:latin typeface="Times New Roman" pitchFamily="18" charset="0"/>
              </a:rPr>
              <a:t>中已有五条边，使</a:t>
            </a:r>
            <a:r>
              <a:rPr lang="en-US" altLang="zh-CN" sz="2400">
                <a:latin typeface="Times New Roman" pitchFamily="18" charset="0"/>
              </a:rPr>
              <a:t>N</a:t>
            </a:r>
            <a:r>
              <a:rPr lang="zh-CN" altLang="en-US" sz="2400">
                <a:latin typeface="Times New Roman" pitchFamily="18" charset="0"/>
              </a:rPr>
              <a:t>网中的所有顶点都在同一连通分量上，即构成了</a:t>
            </a:r>
            <a:r>
              <a:rPr lang="en-US" altLang="zh-CN" sz="2400">
                <a:latin typeface="Times New Roman" pitchFamily="18" charset="0"/>
              </a:rPr>
              <a:t>N</a:t>
            </a:r>
            <a:r>
              <a:rPr lang="zh-CN" altLang="en-US" sz="2400">
                <a:latin typeface="Times New Roman" pitchFamily="18" charset="0"/>
              </a:rPr>
              <a:t>网的最小生成树。</a:t>
            </a:r>
          </a:p>
        </p:txBody>
      </p:sp>
    </p:spTree>
  </p:cSld>
  <p:clrMapOvr>
    <a:masterClrMapping/>
  </p:clrMapOvr>
  <p:transition>
    <p:cover dir="d"/>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795" name="Group 427"/>
          <p:cNvGraphicFramePr>
            <a:graphicFrameLocks noGrp="1"/>
          </p:cNvGraphicFramePr>
          <p:nvPr>
            <p:ph/>
          </p:nvPr>
        </p:nvGraphicFramePr>
        <p:xfrm>
          <a:off x="685800" y="736600"/>
          <a:ext cx="7772400" cy="4465638"/>
        </p:xfrm>
        <a:graphic>
          <a:graphicData uri="http://schemas.openxmlformats.org/drawingml/2006/table">
            <a:tbl>
              <a:tblPr/>
              <a:tblGrid>
                <a:gridCol w="2724150"/>
                <a:gridCol w="2457450"/>
                <a:gridCol w="2590800"/>
              </a:tblGrid>
              <a:tr h="4064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1"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beginvertex</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8000"/>
                      </a:solidFill>
                      <a:prstDash val="solid"/>
                      <a:round/>
                      <a:headEnd type="none" w="med" len="med"/>
                      <a:tailEnd type="none" w="med" len="med"/>
                    </a:lnL>
                    <a:lnR w="9525" cap="flat" cmpd="sng" algn="ctr">
                      <a:solidFill>
                        <a:srgbClr val="000000"/>
                      </a:solidFill>
                      <a:prstDash val="solid"/>
                      <a:round/>
                      <a:headEnd type="none" w="med" len="med"/>
                      <a:tailEnd type="none" w="med" len="med"/>
                    </a:lnR>
                    <a:lnT w="254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1"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endvertex</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254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1"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Weight</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r>
              <a:tr h="4048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1</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8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6</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1</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25400" cap="flat" cmpd="sng" algn="ctr">
                      <a:solidFill>
                        <a:srgbClr val="008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r>
              <a:tr h="4064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3</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8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5</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2</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25400" cap="flat" cmpd="sng" algn="ctr">
                      <a:solidFill>
                        <a:srgbClr val="008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r>
              <a:tr h="4064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2</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8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4</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3</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25400" cap="flat" cmpd="sng" algn="ctr">
                      <a:solidFill>
                        <a:srgbClr val="008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r>
              <a:tr h="4064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5</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8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6</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4</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25400" cap="flat" cmpd="sng" algn="ctr">
                      <a:solidFill>
                        <a:srgbClr val="008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r>
              <a:tr h="4048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1</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8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3</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5</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25400" cap="flat" cmpd="sng" algn="ctr">
                      <a:solidFill>
                        <a:srgbClr val="008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r>
              <a:tr h="4064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3</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8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6</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5</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25400" cap="flat" cmpd="sng" algn="ctr">
                      <a:solidFill>
                        <a:srgbClr val="008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r>
              <a:tr h="4064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2</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8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6</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5</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25400" cap="flat" cmpd="sng" algn="ctr">
                      <a:solidFill>
                        <a:srgbClr val="008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r>
              <a:tr h="4064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1</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8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2</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6</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25400" cap="flat" cmpd="sng" algn="ctr">
                      <a:solidFill>
                        <a:srgbClr val="008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r>
              <a:tr h="4048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4</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8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6</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6</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25400" cap="flat" cmpd="sng" algn="ctr">
                      <a:solidFill>
                        <a:srgbClr val="008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r>
              <a:tr h="4064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4</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8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5</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6</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25400" cap="flat" cmpd="sng" algn="ctr">
                      <a:solidFill>
                        <a:srgbClr val="008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noFill/>
                  </a:tcPr>
                </a:tc>
              </a:tr>
            </a:tbl>
          </a:graphicData>
        </a:graphic>
      </p:graphicFrame>
      <p:sp>
        <p:nvSpPr>
          <p:cNvPr id="58796" name="Rectangle 428"/>
          <p:cNvSpPr>
            <a:spLocks noChangeArrowheads="1"/>
          </p:cNvSpPr>
          <p:nvPr/>
        </p:nvSpPr>
        <p:spPr bwMode="auto">
          <a:xfrm>
            <a:off x="2411413" y="5624513"/>
            <a:ext cx="45529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表</a:t>
            </a:r>
            <a:r>
              <a:rPr lang="en-US" altLang="zh-CN" sz="2000"/>
              <a:t>6-1       </a:t>
            </a:r>
            <a:r>
              <a:rPr lang="zh-CN" altLang="en-US" sz="2000"/>
              <a:t>图</a:t>
            </a:r>
            <a:r>
              <a:rPr lang="en-US" altLang="zh-CN" sz="2000"/>
              <a:t>6-16</a:t>
            </a:r>
            <a:r>
              <a:rPr lang="zh-CN" altLang="en-US" sz="2000"/>
              <a:t>中（</a:t>
            </a:r>
            <a:r>
              <a:rPr lang="en-US" altLang="zh-CN" sz="2000"/>
              <a:t>a</a:t>
            </a:r>
            <a:r>
              <a:rPr lang="zh-CN" altLang="en-US" sz="2000"/>
              <a:t>）图的边集数组 </a:t>
            </a:r>
          </a:p>
        </p:txBody>
      </p:sp>
    </p:spTree>
  </p:cSld>
  <p:clrMapOvr>
    <a:masterClrMapping/>
  </p:clrMapOvr>
  <p:transition>
    <p:cover dir="d"/>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Rot="1" noChangeArrowheads="1"/>
          </p:cNvSpPr>
          <p:nvPr/>
        </p:nvSpPr>
        <p:spPr bwMode="auto">
          <a:xfrm>
            <a:off x="323850" y="404813"/>
            <a:ext cx="8569325" cy="590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利用克鲁斯卡尔算法构造最小生成树的完整程序如下：</a:t>
            </a:r>
          </a:p>
          <a:p>
            <a:pPr>
              <a:spcBef>
                <a:spcPct val="20000"/>
              </a:spcBef>
              <a:buClr>
                <a:schemeClr val="bg2"/>
              </a:buClr>
              <a:buFont typeface="Monotype Sorts" pitchFamily="2" charset="2"/>
              <a:buNone/>
            </a:pPr>
            <a:r>
              <a:rPr lang="en-US" altLang="zh-CN" sz="2400">
                <a:latin typeface="Times New Roman" pitchFamily="18" charset="0"/>
              </a:rPr>
              <a:t>#define MAX 50</a:t>
            </a:r>
          </a:p>
          <a:p>
            <a:pPr>
              <a:spcBef>
                <a:spcPct val="20000"/>
              </a:spcBef>
              <a:buClr>
                <a:schemeClr val="bg2"/>
              </a:buClr>
              <a:buFont typeface="Monotype Sorts" pitchFamily="2" charset="2"/>
              <a:buNone/>
            </a:pPr>
            <a:r>
              <a:rPr lang="en-US" altLang="zh-CN" sz="2400">
                <a:latin typeface="Times New Roman" pitchFamily="18" charset="0"/>
              </a:rPr>
              <a:t>typedef struct edges </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int bv</a:t>
            </a:r>
            <a:r>
              <a:rPr lang="zh-CN" altLang="en-US" sz="2400">
                <a:latin typeface="Times New Roman" pitchFamily="18" charset="0"/>
              </a:rPr>
              <a:t>，</a:t>
            </a:r>
            <a:r>
              <a:rPr lang="en-US" altLang="zh-CN" sz="2400">
                <a:latin typeface="Times New Roman" pitchFamily="18" charset="0"/>
              </a:rPr>
              <a:t>ev</a:t>
            </a:r>
            <a:r>
              <a:rPr lang="zh-CN" altLang="en-US" sz="2400">
                <a:latin typeface="Times New Roman" pitchFamily="18" charset="0"/>
              </a:rPr>
              <a:t>，</a:t>
            </a:r>
            <a:r>
              <a:rPr lang="en-US" altLang="zh-CN" sz="2400">
                <a:latin typeface="Times New Roman" pitchFamily="18" charset="0"/>
              </a:rPr>
              <a:t>w;</a:t>
            </a:r>
          </a:p>
          <a:p>
            <a:pPr>
              <a:spcBef>
                <a:spcPct val="20000"/>
              </a:spcBef>
              <a:buClr>
                <a:schemeClr val="bg2"/>
              </a:buClr>
              <a:buFont typeface="Monotype Sorts" pitchFamily="2" charset="2"/>
              <a:buNone/>
            </a:pPr>
            <a:r>
              <a:rPr lang="zh-CN" altLang="en-US" sz="2400">
                <a:latin typeface="Times New Roman" pitchFamily="18" charset="0"/>
              </a:rPr>
              <a:t>｝</a:t>
            </a:r>
            <a:r>
              <a:rPr lang="en-US" altLang="zh-CN" sz="2400">
                <a:latin typeface="Times New Roman" pitchFamily="18" charset="0"/>
              </a:rPr>
              <a:t>EDGES;</a:t>
            </a:r>
          </a:p>
          <a:p>
            <a:pPr>
              <a:spcBef>
                <a:spcPct val="20000"/>
              </a:spcBef>
              <a:buClr>
                <a:schemeClr val="bg2"/>
              </a:buClr>
              <a:buFont typeface="Monotype Sorts" pitchFamily="2" charset="2"/>
              <a:buNone/>
            </a:pPr>
            <a:r>
              <a:rPr lang="en-US" altLang="zh-CN" sz="2400">
                <a:latin typeface="Times New Roman" pitchFamily="18" charset="0"/>
              </a:rPr>
              <a:t>EDGES edgeset</a:t>
            </a:r>
            <a:r>
              <a:rPr lang="zh-CN" altLang="en-US" sz="2400">
                <a:latin typeface="Times New Roman" pitchFamily="18" charset="0"/>
              </a:rPr>
              <a:t>［</a:t>
            </a:r>
            <a:r>
              <a:rPr lang="en-US" altLang="zh-CN" sz="2400">
                <a:latin typeface="Times New Roman" pitchFamily="18" charset="0"/>
              </a:rPr>
              <a:t>MAX</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定义边集数组，用于存储图的各条边*</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int createdgeset</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建立边集数组的函数*</a:t>
            </a:r>
            <a:r>
              <a:rPr lang="en-US" altLang="zh-CN"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int arcnum</a:t>
            </a:r>
            <a:r>
              <a:rPr lang="zh-CN" altLang="en-US" sz="2400">
                <a:latin typeface="Times New Roman" pitchFamily="18" charset="0"/>
              </a:rPr>
              <a:t>，</a:t>
            </a:r>
            <a:r>
              <a:rPr lang="en-US" altLang="zh-CN" sz="2400">
                <a:latin typeface="Times New Roman" pitchFamily="18" charset="0"/>
              </a:rPr>
              <a:t>i;</a:t>
            </a:r>
          </a:p>
          <a:p>
            <a:pPr>
              <a:spcBef>
                <a:spcPct val="20000"/>
              </a:spcBef>
              <a:buClr>
                <a:schemeClr val="bg2"/>
              </a:buClr>
              <a:buFont typeface="Monotype Sorts" pitchFamily="2" charset="2"/>
              <a:buNone/>
            </a:pPr>
            <a:r>
              <a:rPr lang="en-US" altLang="zh-CN" sz="2400">
                <a:latin typeface="Times New Roman" pitchFamily="18" charset="0"/>
              </a:rPr>
              <a:t>        printf</a:t>
            </a:r>
            <a:r>
              <a:rPr lang="zh-CN" altLang="en-US" sz="2400">
                <a:latin typeface="Times New Roman" pitchFamily="18" charset="0"/>
              </a:rPr>
              <a:t>（</a:t>
            </a:r>
            <a:r>
              <a:rPr lang="en-US" altLang="zh-CN" sz="2400">
                <a:latin typeface="Times New Roman" pitchFamily="18" charset="0"/>
              </a:rPr>
              <a:t>″input arcnum:\n″</a:t>
            </a:r>
            <a:r>
              <a:rPr lang="zh-CN" altLang="en-US" sz="2400">
                <a:latin typeface="Times New Roman" pitchFamily="18" charset="0"/>
              </a:rPr>
              <a:t>）</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scanf</a:t>
            </a:r>
            <a:r>
              <a:rPr lang="zh-CN" altLang="en-US" sz="2400">
                <a:latin typeface="Times New Roman" pitchFamily="18" charset="0"/>
              </a:rPr>
              <a:t>（</a:t>
            </a:r>
            <a:r>
              <a:rPr lang="en-US" altLang="zh-CN" sz="2400">
                <a:latin typeface="Times New Roman" pitchFamily="18" charset="0"/>
              </a:rPr>
              <a:t>″%d″</a:t>
            </a:r>
            <a:r>
              <a:rPr lang="zh-CN" altLang="en-US" sz="2400">
                <a:latin typeface="Times New Roman" pitchFamily="18" charset="0"/>
              </a:rPr>
              <a:t>，</a:t>
            </a:r>
            <a:r>
              <a:rPr lang="en-US" altLang="zh-CN" sz="2400">
                <a:latin typeface="Times New Roman" pitchFamily="18" charset="0"/>
              </a:rPr>
              <a:t>&amp;arcnum</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输入图中的边数*</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for</a:t>
            </a:r>
            <a:r>
              <a:rPr lang="zh-CN" altLang="en-US" sz="2400">
                <a:latin typeface="Times New Roman" pitchFamily="18" charset="0"/>
              </a:rPr>
              <a:t>（</a:t>
            </a:r>
            <a:r>
              <a:rPr lang="en-US" altLang="zh-CN" sz="2400">
                <a:latin typeface="Times New Roman" pitchFamily="18" charset="0"/>
              </a:rPr>
              <a:t>i=1;i&lt;=arcnum;i++</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 </a:t>
            </a:r>
            <a:r>
              <a:rPr lang="en-US" altLang="zh-CN" sz="2400">
                <a:latin typeface="Times New Roman" pitchFamily="18" charset="0"/>
              </a:rPr>
              <a:t>printf</a:t>
            </a:r>
            <a:r>
              <a:rPr lang="zh-CN" altLang="en-US" sz="2400">
                <a:latin typeface="Times New Roman" pitchFamily="18" charset="0"/>
              </a:rPr>
              <a:t>（</a:t>
            </a:r>
            <a:r>
              <a:rPr lang="en-US" altLang="zh-CN" sz="2400">
                <a:latin typeface="Times New Roman" pitchFamily="18" charset="0"/>
              </a:rPr>
              <a:t>″bv</a:t>
            </a:r>
            <a:r>
              <a:rPr lang="zh-CN" altLang="en-US" sz="2400">
                <a:latin typeface="Times New Roman" pitchFamily="18" charset="0"/>
              </a:rPr>
              <a:t>，</a:t>
            </a:r>
            <a:r>
              <a:rPr lang="en-US" altLang="zh-CN" sz="2400">
                <a:latin typeface="Times New Roman" pitchFamily="18" charset="0"/>
              </a:rPr>
              <a:t>ev</a:t>
            </a:r>
            <a:r>
              <a:rPr lang="zh-CN" altLang="en-US" sz="2400">
                <a:latin typeface="Times New Roman" pitchFamily="18" charset="0"/>
              </a:rPr>
              <a:t>，</a:t>
            </a:r>
            <a:r>
              <a:rPr lang="en-US" altLang="zh-CN" sz="2400">
                <a:latin typeface="Times New Roman" pitchFamily="18" charset="0"/>
              </a:rPr>
              <a:t>w=″</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输入每条边的起、终点及边上的权值*</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a:t>
            </a:r>
          </a:p>
        </p:txBody>
      </p:sp>
    </p:spTree>
  </p:cSld>
  <p:clrMapOvr>
    <a:masterClrMapping/>
  </p:clrMapOvr>
  <p:transition>
    <p:cover dir="d"/>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Rot="1" noChangeArrowheads="1"/>
          </p:cNvSpPr>
          <p:nvPr/>
        </p:nvSpPr>
        <p:spPr bwMode="auto">
          <a:xfrm>
            <a:off x="323850" y="476250"/>
            <a:ext cx="8569325" cy="590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scanf</a:t>
            </a:r>
            <a:r>
              <a:rPr lang="zh-CN" altLang="en-US" sz="2400">
                <a:latin typeface="Times New Roman" pitchFamily="18" charset="0"/>
              </a:rPr>
              <a:t>（</a:t>
            </a:r>
            <a:r>
              <a:rPr lang="en-US" altLang="zh-CN" sz="2400">
                <a:latin typeface="Times New Roman" pitchFamily="18" charset="0"/>
              </a:rPr>
              <a:t>″%d</a:t>
            </a:r>
            <a:r>
              <a:rPr lang="zh-CN" altLang="en-US" sz="2400">
                <a:latin typeface="Times New Roman" pitchFamily="18" charset="0"/>
              </a:rPr>
              <a:t>，</a:t>
            </a:r>
            <a:r>
              <a:rPr lang="en-US" altLang="zh-CN" sz="2400">
                <a:latin typeface="Times New Roman" pitchFamily="18" charset="0"/>
              </a:rPr>
              <a:t>%d</a:t>
            </a:r>
            <a:r>
              <a:rPr lang="zh-CN" altLang="en-US" sz="2400">
                <a:latin typeface="Times New Roman" pitchFamily="18" charset="0"/>
              </a:rPr>
              <a:t>，</a:t>
            </a:r>
            <a:r>
              <a:rPr lang="en-US" altLang="zh-CN" sz="2400">
                <a:latin typeface="Times New Roman" pitchFamily="18" charset="0"/>
              </a:rPr>
              <a:t>%d″</a:t>
            </a:r>
            <a:r>
              <a:rPr lang="zh-CN" altLang="en-US" sz="2400">
                <a:latin typeface="Times New Roman" pitchFamily="18" charset="0"/>
              </a:rPr>
              <a:t>，</a:t>
            </a:r>
            <a:r>
              <a:rPr lang="en-US" altLang="zh-CN" sz="2400">
                <a:latin typeface="Times New Roman" pitchFamily="18" charset="0"/>
              </a:rPr>
              <a:t>&amp;edgeset</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.bv</a:t>
            </a:r>
            <a:r>
              <a:rPr lang="zh-CN" altLang="en-US" sz="2400">
                <a:latin typeface="Times New Roman" pitchFamily="18" charset="0"/>
              </a:rPr>
              <a:t>，</a:t>
            </a:r>
            <a:r>
              <a:rPr lang="en-US" altLang="zh-CN" sz="2400">
                <a:latin typeface="Times New Roman" pitchFamily="18" charset="0"/>
              </a:rPr>
              <a:t>&amp;edgeset</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.ev</a:t>
            </a:r>
            <a:r>
              <a:rPr lang="zh-CN" altLang="en-US" sz="2400">
                <a:latin typeface="Times New Roman" pitchFamily="18" charset="0"/>
              </a:rPr>
              <a:t>，</a:t>
            </a:r>
            <a:r>
              <a:rPr lang="en-US" altLang="zh-CN" sz="2400">
                <a:latin typeface="Times New Roman" pitchFamily="18" charset="0"/>
              </a:rPr>
              <a:t>&amp;edgeset</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.w</a:t>
            </a:r>
            <a:r>
              <a:rPr lang="zh-CN" altLang="en-US" sz="2400">
                <a:latin typeface="Times New Roman" pitchFamily="18" charset="0"/>
              </a:rPr>
              <a:t>）</a:t>
            </a:r>
            <a:r>
              <a:rPr lang="en-US" altLang="zh-CN"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p>
          <a:p>
            <a:pPr>
              <a:spcBef>
                <a:spcPct val="20000"/>
              </a:spcBef>
              <a:buClr>
                <a:schemeClr val="bg2"/>
              </a:buClr>
              <a:buFont typeface="Monotype Sorts" pitchFamily="2" charset="2"/>
              <a:buNone/>
            </a:pPr>
            <a:r>
              <a:rPr lang="en-US" altLang="zh-CN" sz="2400">
                <a:latin typeface="Times New Roman" pitchFamily="18" charset="0"/>
              </a:rPr>
              <a:t>return</a:t>
            </a:r>
            <a:r>
              <a:rPr lang="zh-CN" altLang="en-US" sz="2400">
                <a:latin typeface="Times New Roman" pitchFamily="18" charset="0"/>
              </a:rPr>
              <a:t>（</a:t>
            </a:r>
            <a:r>
              <a:rPr lang="en-US" altLang="zh-CN" sz="2400">
                <a:latin typeface="Times New Roman" pitchFamily="18" charset="0"/>
              </a:rPr>
              <a:t>arcnum</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返回图中的边数*</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sort</a:t>
            </a:r>
            <a:r>
              <a:rPr lang="zh-CN" altLang="en-US" sz="2400">
                <a:latin typeface="Times New Roman" pitchFamily="18" charset="0"/>
              </a:rPr>
              <a:t>（</a:t>
            </a:r>
            <a:r>
              <a:rPr lang="en-US" altLang="zh-CN" sz="2400">
                <a:latin typeface="Times New Roman" pitchFamily="18" charset="0"/>
              </a:rPr>
              <a:t>int n</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对边集数组按权值升序排序的函数，其中</a:t>
            </a:r>
            <a:r>
              <a:rPr lang="en-US" altLang="zh-CN" sz="2400">
                <a:latin typeface="Times New Roman" pitchFamily="18" charset="0"/>
              </a:rPr>
              <a:t>n</a:t>
            </a:r>
            <a:r>
              <a:rPr lang="zh-CN" altLang="en-US" sz="2400">
                <a:latin typeface="Times New Roman" pitchFamily="18" charset="0"/>
              </a:rPr>
              <a:t>为数组元素的个数，也即图的边数*</a:t>
            </a:r>
            <a:r>
              <a:rPr lang="en-US" altLang="zh-CN" sz="2400">
                <a:latin typeface="Times New Roman" pitchFamily="18" charset="0"/>
              </a:rPr>
              <a:t>/</a:t>
            </a:r>
            <a:endParaRPr lang="fr-FR" altLang="zh-CN" sz="2400">
              <a:latin typeface="Times New Roman" pitchFamily="18" charset="0"/>
            </a:endParaRPr>
          </a:p>
          <a:p>
            <a:pPr>
              <a:spcBef>
                <a:spcPct val="20000"/>
              </a:spcBef>
              <a:buClr>
                <a:schemeClr val="bg2"/>
              </a:buClr>
              <a:buFont typeface="Monotype Sorts" pitchFamily="2" charset="2"/>
              <a:buNone/>
            </a:pPr>
            <a:r>
              <a:rPr lang="zh-CN" altLang="fr-FR" sz="2400">
                <a:latin typeface="Times New Roman" pitchFamily="18" charset="0"/>
              </a:rPr>
              <a:t>｛ </a:t>
            </a:r>
          </a:p>
          <a:p>
            <a:pPr>
              <a:spcBef>
                <a:spcPct val="20000"/>
              </a:spcBef>
              <a:buClr>
                <a:schemeClr val="bg2"/>
              </a:buClr>
              <a:buFont typeface="Monotype Sorts" pitchFamily="2" charset="2"/>
              <a:buNone/>
            </a:pPr>
            <a:r>
              <a:rPr lang="fr-FR" altLang="zh-CN" sz="2400">
                <a:latin typeface="Times New Roman" pitchFamily="18" charset="0"/>
              </a:rPr>
              <a:t>int i</a:t>
            </a:r>
            <a:r>
              <a:rPr lang="zh-CN" altLang="fr-FR" sz="2400">
                <a:latin typeface="Times New Roman" pitchFamily="18" charset="0"/>
              </a:rPr>
              <a:t>，</a:t>
            </a:r>
            <a:r>
              <a:rPr lang="fr-FR" altLang="zh-CN" sz="2400">
                <a:latin typeface="Times New Roman" pitchFamily="18" charset="0"/>
              </a:rPr>
              <a:t>j;</a:t>
            </a:r>
          </a:p>
          <a:p>
            <a:pPr>
              <a:spcBef>
                <a:spcPct val="20000"/>
              </a:spcBef>
              <a:buClr>
                <a:schemeClr val="bg2"/>
              </a:buClr>
              <a:buFont typeface="Monotype Sorts" pitchFamily="2" charset="2"/>
              <a:buNone/>
            </a:pPr>
            <a:r>
              <a:rPr lang="fr-FR" altLang="zh-CN" sz="2400">
                <a:latin typeface="Times New Roman" pitchFamily="18" charset="0"/>
              </a:rPr>
              <a:t>EDGES t;</a:t>
            </a:r>
          </a:p>
          <a:p>
            <a:pPr>
              <a:spcBef>
                <a:spcPct val="20000"/>
              </a:spcBef>
              <a:buClr>
                <a:schemeClr val="bg2"/>
              </a:buClr>
              <a:buFont typeface="Monotype Sorts" pitchFamily="2" charset="2"/>
              <a:buNone/>
            </a:pPr>
            <a:r>
              <a:rPr lang="fr-FR" altLang="zh-CN" sz="2400">
                <a:latin typeface="Times New Roman" pitchFamily="18" charset="0"/>
              </a:rPr>
              <a:t>      </a:t>
            </a:r>
            <a:r>
              <a:rPr lang="pt-BR" altLang="zh-CN" sz="2400">
                <a:latin typeface="Times New Roman" pitchFamily="18" charset="0"/>
              </a:rPr>
              <a:t>for</a:t>
            </a:r>
            <a:r>
              <a:rPr lang="zh-CN" altLang="pt-BR" sz="2400">
                <a:latin typeface="Times New Roman" pitchFamily="18" charset="0"/>
              </a:rPr>
              <a:t>（</a:t>
            </a:r>
            <a:r>
              <a:rPr lang="pt-BR" altLang="zh-CN" sz="2400">
                <a:latin typeface="Times New Roman" pitchFamily="18" charset="0"/>
              </a:rPr>
              <a:t>i=1;i&lt;=n-1;i++</a:t>
            </a:r>
            <a:r>
              <a:rPr lang="zh-CN" altLang="pt-BR" sz="2400">
                <a:latin typeface="Times New Roman" pitchFamily="18" charset="0"/>
              </a:rPr>
              <a:t>）</a:t>
            </a:r>
          </a:p>
          <a:p>
            <a:pPr>
              <a:spcBef>
                <a:spcPct val="20000"/>
              </a:spcBef>
              <a:buClr>
                <a:schemeClr val="bg2"/>
              </a:buClr>
              <a:buFont typeface="Monotype Sorts" pitchFamily="2" charset="2"/>
              <a:buNone/>
            </a:pPr>
            <a:r>
              <a:rPr lang="zh-CN" altLang="pt-BR" sz="2400">
                <a:latin typeface="Times New Roman" pitchFamily="18" charset="0"/>
              </a:rPr>
              <a:t>        </a:t>
            </a:r>
            <a:r>
              <a:rPr lang="pt-BR" altLang="zh-CN" sz="2400">
                <a:latin typeface="Times New Roman" pitchFamily="18" charset="0"/>
              </a:rPr>
              <a:t>for</a:t>
            </a:r>
            <a:r>
              <a:rPr lang="zh-CN" altLang="pt-BR" sz="2400">
                <a:latin typeface="Times New Roman" pitchFamily="18" charset="0"/>
              </a:rPr>
              <a:t>（</a:t>
            </a:r>
            <a:r>
              <a:rPr lang="pt-BR" altLang="zh-CN" sz="2400">
                <a:latin typeface="Times New Roman" pitchFamily="18" charset="0"/>
              </a:rPr>
              <a:t>j=i+1;j&lt;=n;j++</a:t>
            </a:r>
            <a:r>
              <a:rPr lang="zh-CN" altLang="pt-BR" sz="2400">
                <a:latin typeface="Times New Roman" pitchFamily="18" charset="0"/>
              </a:rPr>
              <a:t>）</a:t>
            </a:r>
          </a:p>
          <a:p>
            <a:pPr>
              <a:spcBef>
                <a:spcPct val="20000"/>
              </a:spcBef>
              <a:buClr>
                <a:schemeClr val="bg2"/>
              </a:buClr>
              <a:buFont typeface="Monotype Sorts" pitchFamily="2" charset="2"/>
              <a:buNone/>
            </a:pPr>
            <a:r>
              <a:rPr lang="zh-CN" altLang="pt-BR" sz="2400">
                <a:latin typeface="Times New Roman" pitchFamily="18" charset="0"/>
              </a:rPr>
              <a:t>          </a:t>
            </a:r>
            <a:r>
              <a:rPr lang="pt-BR" altLang="zh-CN" sz="2400">
                <a:latin typeface="Times New Roman" pitchFamily="18" charset="0"/>
              </a:rPr>
              <a:t>if</a:t>
            </a:r>
            <a:r>
              <a:rPr lang="zh-CN" altLang="pt-BR" sz="2400">
                <a:latin typeface="Times New Roman" pitchFamily="18" charset="0"/>
              </a:rPr>
              <a:t>（</a:t>
            </a:r>
            <a:r>
              <a:rPr lang="pt-BR" altLang="zh-CN" sz="2400">
                <a:latin typeface="Times New Roman" pitchFamily="18" charset="0"/>
              </a:rPr>
              <a:t>edgeset</a:t>
            </a:r>
            <a:r>
              <a:rPr lang="zh-CN" altLang="pt-BR" sz="2400">
                <a:latin typeface="Times New Roman" pitchFamily="18" charset="0"/>
              </a:rPr>
              <a:t>［</a:t>
            </a:r>
            <a:r>
              <a:rPr lang="pt-BR" altLang="zh-CN" sz="2400">
                <a:latin typeface="Times New Roman" pitchFamily="18" charset="0"/>
              </a:rPr>
              <a:t>i</a:t>
            </a:r>
            <a:r>
              <a:rPr lang="zh-CN" altLang="pt-BR" sz="2400">
                <a:latin typeface="Times New Roman" pitchFamily="18" charset="0"/>
              </a:rPr>
              <a:t>］</a:t>
            </a:r>
            <a:r>
              <a:rPr lang="pt-BR" altLang="zh-CN" sz="2400">
                <a:latin typeface="Times New Roman" pitchFamily="18" charset="0"/>
              </a:rPr>
              <a:t>.w&gt;edgeset</a:t>
            </a:r>
            <a:r>
              <a:rPr lang="zh-CN" altLang="pt-BR" sz="2400">
                <a:latin typeface="Times New Roman" pitchFamily="18" charset="0"/>
              </a:rPr>
              <a:t>［</a:t>
            </a:r>
            <a:r>
              <a:rPr lang="pt-BR" altLang="zh-CN" sz="2400">
                <a:latin typeface="Times New Roman" pitchFamily="18" charset="0"/>
              </a:rPr>
              <a:t>j</a:t>
            </a:r>
            <a:r>
              <a:rPr lang="zh-CN" altLang="pt-BR" sz="2400">
                <a:latin typeface="Times New Roman" pitchFamily="18" charset="0"/>
              </a:rPr>
              <a:t>］</a:t>
            </a:r>
            <a:r>
              <a:rPr lang="pt-BR" altLang="zh-CN" sz="2400">
                <a:latin typeface="Times New Roman" pitchFamily="18" charset="0"/>
              </a:rPr>
              <a:t>.w</a:t>
            </a:r>
            <a:r>
              <a:rPr lang="zh-CN" altLang="pt-BR" sz="2400">
                <a:latin typeface="Times New Roman" pitchFamily="18" charset="0"/>
              </a:rPr>
              <a:t>）</a:t>
            </a:r>
          </a:p>
          <a:p>
            <a:pPr>
              <a:spcBef>
                <a:spcPct val="20000"/>
              </a:spcBef>
              <a:buClr>
                <a:schemeClr val="bg2"/>
              </a:buClr>
              <a:buFont typeface="Monotype Sorts" pitchFamily="2" charset="2"/>
              <a:buNone/>
            </a:pPr>
            <a:r>
              <a:rPr lang="zh-CN" altLang="pt-BR" sz="2400">
                <a:latin typeface="Times New Roman" pitchFamily="18" charset="0"/>
              </a:rPr>
              <a:t>         </a:t>
            </a:r>
            <a:r>
              <a:rPr lang="zh-CN" altLang="fr-FR" sz="2400">
                <a:latin typeface="Times New Roman" pitchFamily="18" charset="0"/>
              </a:rPr>
              <a:t>｛ </a:t>
            </a:r>
            <a:endParaRPr lang="zh-CN" altLang="en-US" sz="2400">
              <a:latin typeface="Times New Roman" pitchFamily="18" charset="0"/>
            </a:endParaRPr>
          </a:p>
        </p:txBody>
      </p:sp>
    </p:spTree>
  </p:cSld>
  <p:clrMapOvr>
    <a:masterClrMapping/>
  </p:clrMapOvr>
  <p:transition>
    <p:cover dir="d"/>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Rot="1" noChangeArrowheads="1"/>
          </p:cNvSpPr>
          <p:nvPr/>
        </p:nvSpPr>
        <p:spPr bwMode="auto">
          <a:xfrm>
            <a:off x="323850" y="476250"/>
            <a:ext cx="8569325" cy="590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fr-FR" altLang="zh-CN" sz="2400">
                <a:latin typeface="Times New Roman" pitchFamily="18" charset="0"/>
              </a:rPr>
              <a:t>t=edgeset</a:t>
            </a:r>
            <a:r>
              <a:rPr lang="zh-CN" altLang="fr-FR" sz="2400">
                <a:latin typeface="Times New Roman" pitchFamily="18" charset="0"/>
              </a:rPr>
              <a:t>［</a:t>
            </a:r>
            <a:r>
              <a:rPr lang="fr-FR" altLang="zh-CN" sz="2400">
                <a:latin typeface="Times New Roman" pitchFamily="18" charset="0"/>
              </a:rPr>
              <a:t>i</a:t>
            </a:r>
            <a:r>
              <a:rPr lang="zh-CN" altLang="fr-FR" sz="2400">
                <a:latin typeface="Times New Roman" pitchFamily="18" charset="0"/>
              </a:rPr>
              <a:t>］</a:t>
            </a:r>
            <a:r>
              <a:rPr lang="fr-FR" altLang="zh-CN" sz="2400">
                <a:latin typeface="Times New Roman" pitchFamily="18" charset="0"/>
              </a:rPr>
              <a:t>;</a:t>
            </a:r>
          </a:p>
          <a:p>
            <a:pPr>
              <a:spcBef>
                <a:spcPct val="20000"/>
              </a:spcBef>
              <a:buClr>
                <a:schemeClr val="bg2"/>
              </a:buClr>
              <a:buFont typeface="Monotype Sorts" pitchFamily="2" charset="2"/>
              <a:buNone/>
            </a:pPr>
            <a:r>
              <a:rPr lang="fr-FR" altLang="zh-CN" sz="2400">
                <a:latin typeface="Times New Roman" pitchFamily="18" charset="0"/>
              </a:rPr>
              <a:t>            </a:t>
            </a:r>
            <a:r>
              <a:rPr lang="en-US" altLang="zh-CN" sz="2400">
                <a:latin typeface="Times New Roman" pitchFamily="18" charset="0"/>
              </a:rPr>
              <a:t>edgeset</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=edgeset</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edgeset</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=t;</a:t>
            </a:r>
          </a:p>
          <a:p>
            <a:pPr>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p>
          <a:p>
            <a:pPr>
              <a:spcBef>
                <a:spcPct val="20000"/>
              </a:spcBef>
              <a:buClr>
                <a:schemeClr val="bg2"/>
              </a:buClr>
              <a:buFont typeface="Monotype Sorts" pitchFamily="2" charset="2"/>
              <a:buNone/>
            </a:pPr>
            <a:r>
              <a:rPr lang="en-US" altLang="zh-CN" sz="2400">
                <a:latin typeface="Times New Roman" pitchFamily="18" charset="0"/>
              </a:rPr>
              <a:t>int seeks</a:t>
            </a:r>
            <a:r>
              <a:rPr lang="zh-CN" altLang="en-US" sz="2400">
                <a:latin typeface="Times New Roman" pitchFamily="18" charset="0"/>
              </a:rPr>
              <a:t>（</a:t>
            </a:r>
            <a:r>
              <a:rPr lang="en-US" altLang="zh-CN" sz="2400">
                <a:latin typeface="Times New Roman" pitchFamily="18" charset="0"/>
              </a:rPr>
              <a:t>int set</a:t>
            </a:r>
            <a:r>
              <a:rPr lang="zh-CN" altLang="en-US" sz="2400">
                <a:latin typeface="Times New Roman" pitchFamily="18" charset="0"/>
              </a:rPr>
              <a:t>［］，</a:t>
            </a:r>
            <a:r>
              <a:rPr lang="en-US" altLang="zh-CN" sz="2400">
                <a:latin typeface="Times New Roman" pitchFamily="18" charset="0"/>
              </a:rPr>
              <a:t>int v</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确定顶点</a:t>
            </a:r>
            <a:r>
              <a:rPr lang="en-US" altLang="zh-CN" sz="2400">
                <a:latin typeface="Times New Roman" pitchFamily="18" charset="0"/>
              </a:rPr>
              <a:t>V</a:t>
            </a:r>
            <a:r>
              <a:rPr lang="zh-CN" altLang="en-US" sz="2400">
                <a:latin typeface="Times New Roman" pitchFamily="18" charset="0"/>
              </a:rPr>
              <a:t>所在的连通集*</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a:t>
            </a:r>
          </a:p>
          <a:p>
            <a:pPr>
              <a:spcBef>
                <a:spcPct val="20000"/>
              </a:spcBef>
              <a:buClr>
                <a:schemeClr val="bg2"/>
              </a:buClr>
              <a:buFont typeface="Monotype Sorts" pitchFamily="2" charset="2"/>
              <a:buNone/>
            </a:pPr>
            <a:r>
              <a:rPr lang="en-US" altLang="zh-CN" sz="2400">
                <a:latin typeface="Times New Roman" pitchFamily="18" charset="0"/>
              </a:rPr>
              <a:t>int i=v;</a:t>
            </a:r>
          </a:p>
          <a:p>
            <a:pPr>
              <a:spcBef>
                <a:spcPct val="20000"/>
              </a:spcBef>
              <a:buClr>
                <a:schemeClr val="bg2"/>
              </a:buClr>
              <a:buFont typeface="Monotype Sorts" pitchFamily="2" charset="2"/>
              <a:buNone/>
            </a:pPr>
            <a:r>
              <a:rPr lang="en-US" altLang="zh-CN" sz="2400">
                <a:latin typeface="Times New Roman" pitchFamily="18" charset="0"/>
              </a:rPr>
              <a:t>        while</a:t>
            </a:r>
            <a:r>
              <a:rPr lang="zh-CN" altLang="en-US" sz="2400">
                <a:latin typeface="Times New Roman" pitchFamily="18" charset="0"/>
              </a:rPr>
              <a:t>（</a:t>
            </a:r>
            <a:r>
              <a:rPr lang="en-US" altLang="zh-CN" sz="2400">
                <a:latin typeface="Times New Roman" pitchFamily="18" charset="0"/>
              </a:rPr>
              <a:t>set</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&gt;0</a:t>
            </a:r>
            <a:r>
              <a:rPr lang="zh-CN" altLang="en-US"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i=set</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return</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 </a:t>
            </a:r>
          </a:p>
          <a:p>
            <a:pPr>
              <a:spcBef>
                <a:spcPct val="20000"/>
              </a:spcBef>
              <a:buClr>
                <a:schemeClr val="bg2"/>
              </a:buClr>
              <a:buFont typeface="Monotype Sorts" pitchFamily="2" charset="2"/>
              <a:buNone/>
            </a:pPr>
            <a:r>
              <a:rPr lang="zh-CN" altLang="en-US" sz="2400">
                <a:latin typeface="Times New Roman" pitchFamily="18" charset="0"/>
              </a:rPr>
              <a:t>｝</a:t>
            </a:r>
          </a:p>
        </p:txBody>
      </p:sp>
    </p:spTree>
  </p:cSld>
  <p:clrMapOvr>
    <a:masterClrMapping/>
  </p:clrMapOvr>
  <p:transition>
    <p:cover dir="d"/>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Rot="1" noChangeArrowheads="1"/>
          </p:cNvSpPr>
          <p:nvPr/>
        </p:nvSpPr>
        <p:spPr bwMode="auto">
          <a:xfrm>
            <a:off x="323850" y="476250"/>
            <a:ext cx="8569325" cy="590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kruskal</a:t>
            </a:r>
            <a:r>
              <a:rPr lang="zh-CN" altLang="en-US" sz="2400">
                <a:latin typeface="Times New Roman" pitchFamily="18" charset="0"/>
              </a:rPr>
              <a:t>（</a:t>
            </a:r>
            <a:r>
              <a:rPr lang="en-US" altLang="zh-CN" sz="2400">
                <a:latin typeface="Times New Roman" pitchFamily="18" charset="0"/>
              </a:rPr>
              <a:t>int e</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利用克鲁斯卡尔算法求最小生成树，参数</a:t>
            </a:r>
            <a:r>
              <a:rPr lang="en-US" altLang="zh-CN" sz="2400">
                <a:latin typeface="Times New Roman" pitchFamily="18" charset="0"/>
              </a:rPr>
              <a:t>e</a:t>
            </a:r>
            <a:r>
              <a:rPr lang="zh-CN" altLang="en-US" sz="2400">
                <a:latin typeface="Times New Roman" pitchFamily="18" charset="0"/>
              </a:rPr>
              <a:t>为边集数组中的边数*</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int set</a:t>
            </a:r>
            <a:r>
              <a:rPr lang="zh-CN" altLang="en-US" sz="2400">
                <a:latin typeface="Times New Roman" pitchFamily="18" charset="0"/>
              </a:rPr>
              <a:t>［</a:t>
            </a:r>
            <a:r>
              <a:rPr lang="en-US" altLang="zh-CN" sz="2400">
                <a:latin typeface="Times New Roman" pitchFamily="18" charset="0"/>
              </a:rPr>
              <a:t>MAX</a:t>
            </a:r>
            <a:r>
              <a:rPr lang="zh-CN" altLang="en-US" sz="2400">
                <a:latin typeface="Times New Roman" pitchFamily="18" charset="0"/>
              </a:rPr>
              <a:t>］，</a:t>
            </a: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j;</a:t>
            </a:r>
          </a:p>
          <a:p>
            <a:pPr>
              <a:spcBef>
                <a:spcPct val="20000"/>
              </a:spcBef>
              <a:buClr>
                <a:schemeClr val="bg2"/>
              </a:buClr>
              <a:buFont typeface="Monotype Sorts" pitchFamily="2" charset="2"/>
              <a:buNone/>
            </a:pPr>
            <a:r>
              <a:rPr lang="en-US" altLang="zh-CN" sz="2400">
                <a:latin typeface="Times New Roman" pitchFamily="18" charset="0"/>
              </a:rPr>
              <a:t>    printf</a:t>
            </a:r>
            <a:r>
              <a:rPr lang="zh-CN" altLang="en-US" sz="2400">
                <a:latin typeface="Times New Roman" pitchFamily="18" charset="0"/>
              </a:rPr>
              <a:t>（</a:t>
            </a:r>
            <a:r>
              <a:rPr lang="en-US" altLang="zh-CN" sz="2400">
                <a:latin typeface="Times New Roman" pitchFamily="18" charset="0"/>
              </a:rPr>
              <a:t>″</a:t>
            </a:r>
            <a:r>
              <a:rPr lang="zh-CN" altLang="en-US" sz="2400">
                <a:latin typeface="Times New Roman" pitchFamily="18" charset="0"/>
              </a:rPr>
              <a:t>克鲁斯卡尔算法的输出为</a:t>
            </a:r>
            <a:r>
              <a:rPr lang="en-US" altLang="zh-CN" sz="2400">
                <a:latin typeface="Times New Roman" pitchFamily="18" charset="0"/>
              </a:rPr>
              <a:t>:\n″</a:t>
            </a:r>
            <a:r>
              <a:rPr lang="zh-CN" altLang="en-US" sz="2400">
                <a:latin typeface="Times New Roman" pitchFamily="18" charset="0"/>
              </a:rPr>
              <a:t>）</a:t>
            </a:r>
            <a:r>
              <a:rPr lang="en-US" altLang="zh-CN" sz="2400">
                <a:latin typeface="Times New Roman" pitchFamily="18" charset="0"/>
              </a:rPr>
              <a:t>; </a:t>
            </a:r>
          </a:p>
          <a:p>
            <a:pPr>
              <a:spcBef>
                <a:spcPct val="20000"/>
              </a:spcBef>
              <a:buClr>
                <a:schemeClr val="bg2"/>
              </a:buClr>
              <a:buFont typeface="Monotype Sorts" pitchFamily="2" charset="2"/>
              <a:buNone/>
            </a:pPr>
            <a:r>
              <a:rPr lang="en-US" altLang="zh-CN" sz="2400">
                <a:latin typeface="Times New Roman" pitchFamily="18" charset="0"/>
              </a:rPr>
              <a:t>for</a:t>
            </a:r>
            <a:r>
              <a:rPr lang="zh-CN" altLang="en-US" sz="2400">
                <a:latin typeface="Times New Roman" pitchFamily="18" charset="0"/>
              </a:rPr>
              <a:t>（</a:t>
            </a:r>
            <a:r>
              <a:rPr lang="en-US" altLang="zh-CN" sz="2400">
                <a:latin typeface="Times New Roman" pitchFamily="18" charset="0"/>
              </a:rPr>
              <a:t>i=1;i&lt;MAX;i++</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set</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=0;         /*set</a:t>
            </a:r>
            <a:r>
              <a:rPr lang="zh-CN" altLang="en-US" sz="2400">
                <a:latin typeface="Times New Roman" pitchFamily="18" charset="0"/>
              </a:rPr>
              <a:t>数组的初值为</a:t>
            </a:r>
            <a:r>
              <a:rPr lang="en-US" altLang="zh-CN" sz="2400">
                <a:latin typeface="Times New Roman" pitchFamily="18" charset="0"/>
              </a:rPr>
              <a:t>0</a:t>
            </a:r>
            <a:r>
              <a:rPr lang="zh-CN" altLang="en-US" sz="2400">
                <a:latin typeface="Times New Roman" pitchFamily="18" charset="0"/>
              </a:rPr>
              <a:t>，表示每一个顶点自成一个分量*</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i=1;               /*i</a:t>
            </a:r>
            <a:r>
              <a:rPr lang="zh-CN" altLang="en-US" sz="2400">
                <a:latin typeface="Times New Roman" pitchFamily="18" charset="0"/>
              </a:rPr>
              <a:t>表示待获取的生成树中的边在边集数组中的下标*</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while</a:t>
            </a:r>
            <a:r>
              <a:rPr lang="zh-CN" altLang="en-US" sz="2400">
                <a:latin typeface="Times New Roman" pitchFamily="18" charset="0"/>
              </a:rPr>
              <a:t>（</a:t>
            </a:r>
            <a:r>
              <a:rPr lang="en-US" altLang="zh-CN" sz="2400">
                <a:latin typeface="Times New Roman" pitchFamily="18" charset="0"/>
              </a:rPr>
              <a:t>i&lt;=e</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 </a:t>
            </a:r>
            <a:r>
              <a:rPr lang="en-US" altLang="zh-CN" sz="2400">
                <a:latin typeface="Times New Roman" pitchFamily="18" charset="0"/>
              </a:rPr>
              <a:t>v1=seeks</a:t>
            </a:r>
            <a:r>
              <a:rPr lang="zh-CN" altLang="en-US" sz="2400">
                <a:latin typeface="Times New Roman" pitchFamily="18" charset="0"/>
              </a:rPr>
              <a:t>（</a:t>
            </a:r>
            <a:r>
              <a:rPr lang="en-US" altLang="zh-CN" sz="2400">
                <a:latin typeface="Times New Roman" pitchFamily="18" charset="0"/>
              </a:rPr>
              <a:t>set</a:t>
            </a:r>
            <a:r>
              <a:rPr lang="zh-CN" altLang="en-US" sz="2400">
                <a:latin typeface="Times New Roman" pitchFamily="18" charset="0"/>
              </a:rPr>
              <a:t>，</a:t>
            </a:r>
            <a:r>
              <a:rPr lang="en-US" altLang="zh-CN" sz="2400">
                <a:latin typeface="Times New Roman" pitchFamily="18" charset="0"/>
              </a:rPr>
              <a:t>edgeset</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.bv</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确定边的起始顶点所在的连通集*</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a:t>
            </a:r>
          </a:p>
        </p:txBody>
      </p:sp>
    </p:spTree>
  </p:cSld>
  <p:clrMapOvr>
    <a:masterClrMapping/>
  </p:clrMapOvr>
  <p:transition>
    <p:cover dir="d"/>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Rot="1" noChangeArrowheads="1"/>
          </p:cNvSpPr>
          <p:nvPr/>
        </p:nvSpPr>
        <p:spPr bwMode="auto">
          <a:xfrm>
            <a:off x="323850" y="476250"/>
            <a:ext cx="8569325" cy="590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v2=seeks</a:t>
            </a:r>
            <a:r>
              <a:rPr lang="zh-CN" altLang="en-US" sz="2400">
                <a:latin typeface="Times New Roman" pitchFamily="18" charset="0"/>
              </a:rPr>
              <a:t>（</a:t>
            </a:r>
            <a:r>
              <a:rPr lang="en-US" altLang="zh-CN" sz="2400">
                <a:latin typeface="Times New Roman" pitchFamily="18" charset="0"/>
              </a:rPr>
              <a:t>set</a:t>
            </a:r>
            <a:r>
              <a:rPr lang="zh-CN" altLang="en-US" sz="2400">
                <a:latin typeface="Times New Roman" pitchFamily="18" charset="0"/>
              </a:rPr>
              <a:t>，</a:t>
            </a:r>
            <a:r>
              <a:rPr lang="en-US" altLang="zh-CN" sz="2400">
                <a:latin typeface="Times New Roman" pitchFamily="18" charset="0"/>
              </a:rPr>
              <a:t>edgeset</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.ev</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确定边的终止顶点所在的连通集*</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if</a:t>
            </a:r>
            <a:r>
              <a:rPr lang="zh-CN" altLang="en-US" sz="2400">
                <a:latin typeface="Times New Roman" pitchFamily="18" charset="0"/>
              </a:rPr>
              <a:t>（</a:t>
            </a:r>
            <a:r>
              <a:rPr lang="en-US" altLang="zh-CN" sz="2400">
                <a:latin typeface="Times New Roman" pitchFamily="18" charset="0"/>
              </a:rPr>
              <a:t>v1!=v2</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当边所依附的两个顶点不在同一连通集时，将该边加入</a:t>
            </a:r>
          </a:p>
          <a:p>
            <a:pPr>
              <a:spcBef>
                <a:spcPct val="20000"/>
              </a:spcBef>
              <a:buClr>
                <a:schemeClr val="bg2"/>
              </a:buClr>
              <a:buFont typeface="Monotype Sorts" pitchFamily="2" charset="2"/>
              <a:buNone/>
            </a:pPr>
            <a:r>
              <a:rPr lang="zh-CN" altLang="en-US" sz="2400">
                <a:latin typeface="Times New Roman" pitchFamily="18" charset="0"/>
              </a:rPr>
              <a:t>    生成树*</a:t>
            </a:r>
            <a:r>
              <a:rPr lang="en-US" altLang="zh-CN"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printf</a:t>
            </a:r>
            <a:r>
              <a:rPr lang="zh-CN" altLang="en-US" sz="2400">
                <a:latin typeface="Times New Roman" pitchFamily="18" charset="0"/>
              </a:rPr>
              <a:t>（</a:t>
            </a:r>
            <a:r>
              <a:rPr lang="en-US" altLang="zh-CN" sz="2400">
                <a:latin typeface="Times New Roman" pitchFamily="18" charset="0"/>
              </a:rPr>
              <a:t>″</a:t>
            </a:r>
            <a:r>
              <a:rPr lang="zh-CN" altLang="en-US" sz="2400">
                <a:latin typeface="Times New Roman" pitchFamily="18" charset="0"/>
              </a:rPr>
              <a:t>（</a:t>
            </a:r>
            <a:r>
              <a:rPr lang="en-US" altLang="zh-CN" sz="2400">
                <a:latin typeface="Times New Roman" pitchFamily="18" charset="0"/>
              </a:rPr>
              <a:t>%d</a:t>
            </a:r>
            <a:r>
              <a:rPr lang="zh-CN" altLang="en-US" sz="2400">
                <a:latin typeface="Times New Roman" pitchFamily="18" charset="0"/>
              </a:rPr>
              <a:t>，</a:t>
            </a:r>
            <a:r>
              <a:rPr lang="en-US" altLang="zh-CN" sz="2400">
                <a:latin typeface="Times New Roman" pitchFamily="18" charset="0"/>
              </a:rPr>
              <a:t>%d</a:t>
            </a:r>
            <a:r>
              <a:rPr lang="zh-CN" altLang="en-US" sz="2400">
                <a:latin typeface="Times New Roman" pitchFamily="18" charset="0"/>
              </a:rPr>
              <a:t>） </a:t>
            </a:r>
            <a:r>
              <a:rPr lang="en-US" altLang="zh-CN" sz="2400">
                <a:latin typeface="Times New Roman" pitchFamily="18" charset="0"/>
              </a:rPr>
              <a:t>%d\n″</a:t>
            </a:r>
            <a:r>
              <a:rPr lang="zh-CN" altLang="en-US" sz="2400">
                <a:latin typeface="Times New Roman" pitchFamily="18" charset="0"/>
              </a:rPr>
              <a:t>，</a:t>
            </a:r>
            <a:r>
              <a:rPr lang="en-US" altLang="zh-CN" sz="2400">
                <a:latin typeface="Times New Roman" pitchFamily="18" charset="0"/>
              </a:rPr>
              <a:t>edgeset</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.bv</a:t>
            </a:r>
            <a:r>
              <a:rPr lang="zh-CN" altLang="en-US" sz="2400">
                <a:latin typeface="Times New Roman" pitchFamily="18" charset="0"/>
              </a:rPr>
              <a:t>，</a:t>
            </a:r>
            <a:r>
              <a:rPr lang="en-US" altLang="zh-CN" sz="2400">
                <a:latin typeface="Times New Roman" pitchFamily="18" charset="0"/>
              </a:rPr>
              <a:t>edgeset</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.ev</a:t>
            </a:r>
            <a:r>
              <a:rPr lang="zh-CN" altLang="en-US" sz="2400">
                <a:latin typeface="Times New Roman" pitchFamily="18" charset="0"/>
              </a:rPr>
              <a:t>，</a:t>
            </a:r>
            <a:r>
              <a:rPr lang="en-US" altLang="zh-CN" sz="2400">
                <a:latin typeface="Times New Roman" pitchFamily="18" charset="0"/>
              </a:rPr>
              <a:t>edgeset</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.w</a:t>
            </a:r>
            <a:r>
              <a:rPr lang="zh-CN" altLang="en-US" sz="2400">
                <a:latin typeface="Times New Roman" pitchFamily="18" charset="0"/>
              </a:rPr>
              <a:t>）</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set</a:t>
            </a:r>
            <a:r>
              <a:rPr lang="zh-CN" altLang="en-US" sz="2400">
                <a:latin typeface="Times New Roman" pitchFamily="18" charset="0"/>
              </a:rPr>
              <a:t>［</a:t>
            </a: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         /*</a:t>
            </a:r>
            <a:r>
              <a:rPr lang="zh-CN" altLang="en-US" sz="2400">
                <a:latin typeface="Times New Roman" pitchFamily="18" charset="0"/>
              </a:rPr>
              <a:t>将</a:t>
            </a:r>
            <a:r>
              <a:rPr lang="en-US" altLang="zh-CN" sz="2400">
                <a:latin typeface="Times New Roman" pitchFamily="18" charset="0"/>
              </a:rPr>
              <a:t>v1 </a:t>
            </a:r>
            <a:r>
              <a:rPr lang="zh-CN" altLang="en-US" sz="2400">
                <a:latin typeface="Times New Roman" pitchFamily="18" charset="0"/>
              </a:rPr>
              <a:t>，</a:t>
            </a:r>
            <a:r>
              <a:rPr lang="en-US" altLang="zh-CN" sz="2400">
                <a:latin typeface="Times New Roman" pitchFamily="18" charset="0"/>
              </a:rPr>
              <a:t>v2 </a:t>
            </a:r>
            <a:r>
              <a:rPr lang="zh-CN" altLang="en-US" sz="2400">
                <a:latin typeface="Times New Roman" pitchFamily="18" charset="0"/>
              </a:rPr>
              <a:t>设为在同一连通集中*</a:t>
            </a:r>
            <a:r>
              <a:rPr lang="en-US" altLang="zh-CN"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i++;</a:t>
            </a:r>
          </a:p>
          <a:p>
            <a:pPr>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a:t>
            </a:r>
          </a:p>
        </p:txBody>
      </p:sp>
    </p:spTree>
  </p:cSld>
  <p:clrMapOvr>
    <a:masterClrMapping/>
  </p:clrMapOvr>
  <p:transition>
    <p:cover dir="d"/>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Rot="1" noChangeArrowheads="1"/>
          </p:cNvSpPr>
          <p:nvPr/>
        </p:nvSpPr>
        <p:spPr bwMode="auto">
          <a:xfrm>
            <a:off x="323850" y="476250"/>
            <a:ext cx="8569325" cy="590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main</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p>
          <a:p>
            <a:pPr>
              <a:spcBef>
                <a:spcPct val="20000"/>
              </a:spcBef>
              <a:buClr>
                <a:schemeClr val="bg2"/>
              </a:buClr>
              <a:buFont typeface="Monotype Sorts" pitchFamily="2" charset="2"/>
              <a:buNone/>
            </a:pPr>
            <a:r>
              <a:rPr lang="en-US" altLang="zh-CN" sz="2400">
                <a:latin typeface="Times New Roman" pitchFamily="18" charset="0"/>
              </a:rPr>
              <a:t>int i</a:t>
            </a:r>
            <a:r>
              <a:rPr lang="zh-CN" altLang="en-US" sz="2400">
                <a:latin typeface="Times New Roman" pitchFamily="18" charset="0"/>
              </a:rPr>
              <a:t>，</a:t>
            </a:r>
            <a:r>
              <a:rPr lang="en-US" altLang="zh-CN" sz="2400">
                <a:latin typeface="Times New Roman" pitchFamily="18" charset="0"/>
              </a:rPr>
              <a:t>arcnum;</a:t>
            </a:r>
          </a:p>
          <a:p>
            <a:pPr>
              <a:spcBef>
                <a:spcPct val="20000"/>
              </a:spcBef>
              <a:buClr>
                <a:schemeClr val="bg2"/>
              </a:buClr>
              <a:buFont typeface="Monotype Sorts" pitchFamily="2" charset="2"/>
              <a:buNone/>
            </a:pPr>
            <a:r>
              <a:rPr lang="en-US" altLang="zh-CN" sz="2400">
                <a:latin typeface="Times New Roman" pitchFamily="18" charset="0"/>
              </a:rPr>
              <a:t>arcnum=createdgeset</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建立图的边集数组，并返回其中的边数*</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sort</a:t>
            </a:r>
            <a:r>
              <a:rPr lang="zh-CN" altLang="en-US" sz="2400">
                <a:latin typeface="Times New Roman" pitchFamily="18" charset="0"/>
              </a:rPr>
              <a:t>（</a:t>
            </a:r>
            <a:r>
              <a:rPr lang="en-US" altLang="zh-CN" sz="2400">
                <a:latin typeface="Times New Roman" pitchFamily="18" charset="0"/>
              </a:rPr>
              <a:t>arcnum</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对边集数组按权值升序排序*</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printf</a:t>
            </a:r>
            <a:r>
              <a:rPr lang="zh-CN" altLang="en-US" sz="2400">
                <a:latin typeface="Times New Roman" pitchFamily="18" charset="0"/>
              </a:rPr>
              <a:t>（</a:t>
            </a:r>
            <a:r>
              <a:rPr lang="en-US" altLang="zh-CN" sz="2400">
                <a:latin typeface="Times New Roman" pitchFamily="18" charset="0"/>
              </a:rPr>
              <a:t>″</a:t>
            </a:r>
            <a:r>
              <a:rPr lang="zh-CN" altLang="en-US" sz="2400">
                <a:latin typeface="Times New Roman" pitchFamily="18" charset="0"/>
              </a:rPr>
              <a:t>按权值由小到大排序的边集数组的输出结果为</a:t>
            </a:r>
            <a:r>
              <a:rPr lang="en-US" altLang="zh-CN" sz="2400">
                <a:latin typeface="Times New Roman" pitchFamily="18" charset="0"/>
              </a:rPr>
              <a:t>:″</a:t>
            </a:r>
            <a:r>
              <a:rPr lang="zh-CN" altLang="en-US" sz="2400">
                <a:latin typeface="Times New Roman" pitchFamily="18" charset="0"/>
              </a:rPr>
              <a:t>）</a:t>
            </a:r>
            <a:r>
              <a:rPr lang="en-US" altLang="zh-CN" sz="2400">
                <a:latin typeface="Times New Roman" pitchFamily="18" charset="0"/>
              </a:rPr>
              <a:t>; </a:t>
            </a:r>
            <a:endParaRPr lang="pt-BR" altLang="zh-CN" sz="2400">
              <a:latin typeface="Times New Roman" pitchFamily="18" charset="0"/>
            </a:endParaRPr>
          </a:p>
          <a:p>
            <a:pPr>
              <a:spcBef>
                <a:spcPct val="20000"/>
              </a:spcBef>
              <a:buClr>
                <a:schemeClr val="bg2"/>
              </a:buClr>
              <a:buFont typeface="Monotype Sorts" pitchFamily="2" charset="2"/>
              <a:buNone/>
            </a:pPr>
            <a:r>
              <a:rPr lang="pt-BR" altLang="zh-CN" sz="2400">
                <a:latin typeface="Times New Roman" pitchFamily="18" charset="0"/>
              </a:rPr>
              <a:t>printf</a:t>
            </a:r>
            <a:r>
              <a:rPr lang="zh-CN" altLang="pt-BR" sz="2400">
                <a:latin typeface="Times New Roman" pitchFamily="18" charset="0"/>
              </a:rPr>
              <a:t>（</a:t>
            </a:r>
            <a:r>
              <a:rPr lang="pt-BR" altLang="zh-CN" sz="2400">
                <a:latin typeface="Times New Roman" pitchFamily="18" charset="0"/>
              </a:rPr>
              <a:t>″bv ev w \n″</a:t>
            </a:r>
            <a:r>
              <a:rPr lang="zh-CN" altLang="pt-BR" sz="2400">
                <a:latin typeface="Times New Roman" pitchFamily="18" charset="0"/>
              </a:rPr>
              <a:t>）</a:t>
            </a:r>
            <a:r>
              <a:rPr lang="pt-BR" altLang="zh-CN" sz="2400">
                <a:latin typeface="Times New Roman" pitchFamily="18" charset="0"/>
              </a:rPr>
              <a:t>;</a:t>
            </a:r>
          </a:p>
          <a:p>
            <a:pPr>
              <a:spcBef>
                <a:spcPct val="20000"/>
              </a:spcBef>
              <a:buClr>
                <a:schemeClr val="bg2"/>
              </a:buClr>
              <a:buFont typeface="Monotype Sorts" pitchFamily="2" charset="2"/>
              <a:buNone/>
            </a:pPr>
            <a:r>
              <a:rPr lang="pt-BR" altLang="zh-CN" sz="2400">
                <a:latin typeface="Times New Roman" pitchFamily="18" charset="0"/>
              </a:rPr>
              <a:t>    for</a:t>
            </a:r>
            <a:r>
              <a:rPr lang="zh-CN" altLang="pt-BR" sz="2400">
                <a:latin typeface="Times New Roman" pitchFamily="18" charset="0"/>
              </a:rPr>
              <a:t>（</a:t>
            </a:r>
            <a:r>
              <a:rPr lang="pt-BR" altLang="zh-CN" sz="2400">
                <a:latin typeface="Times New Roman" pitchFamily="18" charset="0"/>
              </a:rPr>
              <a:t>i=1;i&lt;=arcnum;i++</a:t>
            </a:r>
            <a:r>
              <a:rPr lang="zh-CN" altLang="pt-BR" sz="2400">
                <a:latin typeface="Times New Roman" pitchFamily="18" charset="0"/>
              </a:rPr>
              <a:t>）             </a:t>
            </a:r>
            <a:r>
              <a:rPr lang="pt-BR" altLang="zh-CN" sz="2400">
                <a:latin typeface="Times New Roman" pitchFamily="18" charset="0"/>
              </a:rPr>
              <a:t>/*</a:t>
            </a:r>
            <a:r>
              <a:rPr lang="zh-CN" altLang="pt-BR" sz="2400">
                <a:latin typeface="Times New Roman" pitchFamily="18" charset="0"/>
              </a:rPr>
              <a:t>输出排序后的边集数组*</a:t>
            </a:r>
            <a:r>
              <a:rPr lang="pt-BR" altLang="zh-CN" sz="2400">
                <a:latin typeface="Times New Roman" pitchFamily="18" charset="0"/>
              </a:rPr>
              <a:t>/</a:t>
            </a:r>
          </a:p>
          <a:p>
            <a:pPr>
              <a:spcBef>
                <a:spcPct val="20000"/>
              </a:spcBef>
              <a:buClr>
                <a:schemeClr val="bg2"/>
              </a:buClr>
              <a:buFont typeface="Monotype Sorts" pitchFamily="2" charset="2"/>
              <a:buNone/>
            </a:pPr>
            <a:r>
              <a:rPr lang="pt-BR" altLang="zh-CN" sz="2400">
                <a:latin typeface="Times New Roman" pitchFamily="18" charset="0"/>
              </a:rPr>
              <a:t>printf</a:t>
            </a:r>
            <a:r>
              <a:rPr lang="zh-CN" altLang="pt-BR" sz="2400">
                <a:latin typeface="Times New Roman" pitchFamily="18" charset="0"/>
              </a:rPr>
              <a:t>（</a:t>
            </a:r>
            <a:r>
              <a:rPr lang="pt-BR" altLang="zh-CN" sz="2400">
                <a:latin typeface="Times New Roman" pitchFamily="18" charset="0"/>
              </a:rPr>
              <a:t>″%d %d %d\n″</a:t>
            </a:r>
            <a:r>
              <a:rPr lang="zh-CN" altLang="pt-BR" sz="2400">
                <a:latin typeface="Times New Roman" pitchFamily="18" charset="0"/>
              </a:rPr>
              <a:t>，</a:t>
            </a:r>
            <a:r>
              <a:rPr lang="pt-BR" altLang="zh-CN" sz="2400">
                <a:latin typeface="Times New Roman" pitchFamily="18" charset="0"/>
              </a:rPr>
              <a:t>edgeset</a:t>
            </a:r>
            <a:r>
              <a:rPr lang="zh-CN" altLang="pt-BR" sz="2400">
                <a:latin typeface="Times New Roman" pitchFamily="18" charset="0"/>
              </a:rPr>
              <a:t>［</a:t>
            </a:r>
            <a:r>
              <a:rPr lang="pt-BR" altLang="zh-CN" sz="2400">
                <a:latin typeface="Times New Roman" pitchFamily="18" charset="0"/>
              </a:rPr>
              <a:t>i</a:t>
            </a:r>
            <a:r>
              <a:rPr lang="zh-CN" altLang="pt-BR" sz="2400">
                <a:latin typeface="Times New Roman" pitchFamily="18" charset="0"/>
              </a:rPr>
              <a:t>］</a:t>
            </a:r>
            <a:r>
              <a:rPr lang="pt-BR" altLang="zh-CN" sz="2400">
                <a:latin typeface="Times New Roman" pitchFamily="18" charset="0"/>
              </a:rPr>
              <a:t>.bv</a:t>
            </a:r>
            <a:r>
              <a:rPr lang="zh-CN" altLang="pt-BR" sz="2400">
                <a:latin typeface="Times New Roman" pitchFamily="18" charset="0"/>
              </a:rPr>
              <a:t>，</a:t>
            </a:r>
            <a:r>
              <a:rPr lang="pt-BR" altLang="zh-CN" sz="2400">
                <a:latin typeface="Times New Roman" pitchFamily="18" charset="0"/>
              </a:rPr>
              <a:t>edgeset</a:t>
            </a:r>
            <a:r>
              <a:rPr lang="zh-CN" altLang="pt-BR" sz="2400">
                <a:latin typeface="Times New Roman" pitchFamily="18" charset="0"/>
              </a:rPr>
              <a:t>［</a:t>
            </a:r>
            <a:r>
              <a:rPr lang="pt-BR" altLang="zh-CN" sz="2400">
                <a:latin typeface="Times New Roman" pitchFamily="18" charset="0"/>
              </a:rPr>
              <a:t>i</a:t>
            </a:r>
            <a:r>
              <a:rPr lang="zh-CN" altLang="pt-BR" sz="2400">
                <a:latin typeface="Times New Roman" pitchFamily="18" charset="0"/>
              </a:rPr>
              <a:t>］</a:t>
            </a:r>
            <a:r>
              <a:rPr lang="pt-BR" altLang="zh-CN" sz="2400">
                <a:latin typeface="Times New Roman" pitchFamily="18" charset="0"/>
              </a:rPr>
              <a:t>.ev</a:t>
            </a:r>
            <a:r>
              <a:rPr lang="zh-CN" altLang="pt-BR" sz="2400">
                <a:latin typeface="Times New Roman" pitchFamily="18" charset="0"/>
              </a:rPr>
              <a:t>，</a:t>
            </a:r>
            <a:r>
              <a:rPr lang="pt-BR" altLang="zh-CN" sz="2400">
                <a:latin typeface="Times New Roman" pitchFamily="18" charset="0"/>
              </a:rPr>
              <a:t>edgeset</a:t>
            </a:r>
            <a:r>
              <a:rPr lang="zh-CN" altLang="pt-BR" sz="2400">
                <a:latin typeface="Times New Roman" pitchFamily="18" charset="0"/>
              </a:rPr>
              <a:t>［</a:t>
            </a:r>
            <a:r>
              <a:rPr lang="pt-BR" altLang="zh-CN" sz="2400">
                <a:latin typeface="Times New Roman" pitchFamily="18" charset="0"/>
              </a:rPr>
              <a:t>i</a:t>
            </a:r>
            <a:r>
              <a:rPr lang="zh-CN" altLang="pt-BR" sz="2400">
                <a:latin typeface="Times New Roman" pitchFamily="18" charset="0"/>
              </a:rPr>
              <a:t>］</a:t>
            </a:r>
            <a:r>
              <a:rPr lang="pt-BR" altLang="zh-CN" sz="2400">
                <a:latin typeface="Times New Roman" pitchFamily="18" charset="0"/>
              </a:rPr>
              <a:t>.w</a:t>
            </a:r>
            <a:r>
              <a:rPr lang="zh-CN" altLang="pt-BR" sz="2400">
                <a:latin typeface="Times New Roman" pitchFamily="18" charset="0"/>
              </a:rPr>
              <a:t>）</a:t>
            </a:r>
            <a:r>
              <a:rPr lang="pt-BR" altLang="zh-CN" sz="2400">
                <a:latin typeface="Times New Roman" pitchFamily="18" charset="0"/>
              </a:rPr>
              <a:t>;</a:t>
            </a:r>
          </a:p>
          <a:p>
            <a:pPr>
              <a:spcBef>
                <a:spcPct val="20000"/>
              </a:spcBef>
              <a:buClr>
                <a:schemeClr val="bg2"/>
              </a:buClr>
              <a:buFont typeface="Monotype Sorts" pitchFamily="2" charset="2"/>
              <a:buNone/>
            </a:pPr>
            <a:r>
              <a:rPr lang="pt-BR" altLang="zh-CN" sz="2400">
                <a:latin typeface="Times New Roman" pitchFamily="18" charset="0"/>
              </a:rPr>
              <a:t>    </a:t>
            </a:r>
            <a:r>
              <a:rPr lang="en-US" altLang="zh-CN" sz="2400">
                <a:latin typeface="Times New Roman" pitchFamily="18" charset="0"/>
              </a:rPr>
              <a:t>kruskal</a:t>
            </a:r>
            <a:r>
              <a:rPr lang="zh-CN" altLang="en-US" sz="2400">
                <a:latin typeface="Times New Roman" pitchFamily="18" charset="0"/>
              </a:rPr>
              <a:t>（</a:t>
            </a:r>
            <a:r>
              <a:rPr lang="en-US" altLang="zh-CN" sz="2400">
                <a:latin typeface="Times New Roman" pitchFamily="18" charset="0"/>
              </a:rPr>
              <a:t>arcnum</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利用克鲁斯卡尔算法求图的最小生成树*</a:t>
            </a:r>
            <a:r>
              <a:rPr lang="en-US" altLang="zh-CN"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p>
        </p:txBody>
      </p:sp>
    </p:spTree>
  </p:cSld>
  <p:clrMapOvr>
    <a:masterClrMapping/>
  </p:clrMapOvr>
  <p:transition>
    <p:cover dir="d"/>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Rot="1" noChangeArrowheads="1"/>
          </p:cNvSpPr>
          <p:nvPr/>
        </p:nvSpPr>
        <p:spPr bwMode="auto">
          <a:xfrm>
            <a:off x="323850" y="404813"/>
            <a:ext cx="8569325" cy="590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对于图</a:t>
            </a:r>
            <a:r>
              <a:rPr lang="en-US" altLang="zh-CN" sz="2400">
                <a:latin typeface="Times New Roman" pitchFamily="18" charset="0"/>
              </a:rPr>
              <a:t>6-16</a:t>
            </a:r>
            <a:r>
              <a:rPr lang="zh-CN" altLang="en-US" sz="2400">
                <a:latin typeface="Times New Roman" pitchFamily="18" charset="0"/>
              </a:rPr>
              <a:t>中的（</a:t>
            </a:r>
            <a:r>
              <a:rPr lang="en-US" altLang="zh-CN" sz="2400">
                <a:latin typeface="Times New Roman" pitchFamily="18" charset="0"/>
              </a:rPr>
              <a:t>a</a:t>
            </a:r>
            <a:r>
              <a:rPr lang="zh-CN" altLang="en-US" sz="2400">
                <a:latin typeface="Times New Roman" pitchFamily="18" charset="0"/>
              </a:rPr>
              <a:t>）图，运行时输入数据及运行结果显示如下，其中带下划线的部分为用户输入的。 </a:t>
            </a:r>
          </a:p>
          <a:p>
            <a:pPr>
              <a:spcBef>
                <a:spcPct val="20000"/>
              </a:spcBef>
              <a:buClr>
                <a:schemeClr val="bg2"/>
              </a:buClr>
              <a:buFont typeface="Monotype Sorts" pitchFamily="2" charset="2"/>
              <a:buNone/>
            </a:pPr>
            <a:r>
              <a:rPr lang="en-US" altLang="zh-CN" sz="2400">
                <a:latin typeface="Times New Roman" pitchFamily="18" charset="0"/>
              </a:rPr>
              <a:t>input arcnum:</a:t>
            </a:r>
            <a:endParaRPr lang="en-US" altLang="zh-CN" sz="2400" u="sng">
              <a:latin typeface="Times New Roman" pitchFamily="18" charset="0"/>
            </a:endParaRPr>
          </a:p>
          <a:p>
            <a:pPr>
              <a:spcBef>
                <a:spcPct val="20000"/>
              </a:spcBef>
              <a:buClr>
                <a:schemeClr val="bg2"/>
              </a:buClr>
              <a:buFont typeface="Monotype Sorts" pitchFamily="2" charset="2"/>
              <a:buNone/>
            </a:pPr>
            <a:r>
              <a:rPr lang="en-US" altLang="zh-CN" sz="2400" u="sng">
                <a:latin typeface="Times New Roman" pitchFamily="18" charset="0"/>
              </a:rPr>
              <a:t>10</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bv</a:t>
            </a:r>
            <a:r>
              <a:rPr lang="zh-CN" altLang="en-US" sz="2400">
                <a:latin typeface="Times New Roman" pitchFamily="18" charset="0"/>
              </a:rPr>
              <a:t>，</a:t>
            </a:r>
            <a:r>
              <a:rPr lang="en-US" altLang="zh-CN" sz="2400">
                <a:latin typeface="Times New Roman" pitchFamily="18" charset="0"/>
              </a:rPr>
              <a:t>ev</a:t>
            </a:r>
            <a:r>
              <a:rPr lang="zh-CN" altLang="en-US" sz="2400">
                <a:latin typeface="Times New Roman" pitchFamily="18" charset="0"/>
              </a:rPr>
              <a:t>，</a:t>
            </a:r>
            <a:r>
              <a:rPr lang="en-US" altLang="zh-CN" sz="2400">
                <a:latin typeface="Times New Roman" pitchFamily="18" charset="0"/>
              </a:rPr>
              <a:t>w=</a:t>
            </a:r>
            <a:r>
              <a:rPr lang="en-US" altLang="zh-CN" sz="2400" u="sng">
                <a:latin typeface="Times New Roman" pitchFamily="18" charset="0"/>
              </a:rPr>
              <a:t>1</a:t>
            </a:r>
            <a:r>
              <a:rPr lang="zh-CN" altLang="en-US" sz="2400" u="sng">
                <a:latin typeface="Times New Roman" pitchFamily="18" charset="0"/>
              </a:rPr>
              <a:t>，</a:t>
            </a:r>
            <a:r>
              <a:rPr lang="en-US" altLang="zh-CN" sz="2400" u="sng">
                <a:latin typeface="Times New Roman" pitchFamily="18" charset="0"/>
              </a:rPr>
              <a:t>3</a:t>
            </a:r>
            <a:r>
              <a:rPr lang="zh-CN" altLang="en-US" sz="2400" u="sng">
                <a:latin typeface="Times New Roman" pitchFamily="18" charset="0"/>
              </a:rPr>
              <a:t>，</a:t>
            </a:r>
            <a:r>
              <a:rPr lang="en-US" altLang="zh-CN" sz="2400" u="sng">
                <a:latin typeface="Times New Roman" pitchFamily="18" charset="0"/>
              </a:rPr>
              <a:t>5</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bv</a:t>
            </a:r>
            <a:r>
              <a:rPr lang="zh-CN" altLang="en-US" sz="2400">
                <a:latin typeface="Times New Roman" pitchFamily="18" charset="0"/>
              </a:rPr>
              <a:t>，</a:t>
            </a:r>
            <a:r>
              <a:rPr lang="en-US" altLang="zh-CN" sz="2400">
                <a:latin typeface="Times New Roman" pitchFamily="18" charset="0"/>
              </a:rPr>
              <a:t>ev</a:t>
            </a:r>
            <a:r>
              <a:rPr lang="zh-CN" altLang="en-US" sz="2400">
                <a:latin typeface="Times New Roman" pitchFamily="18" charset="0"/>
              </a:rPr>
              <a:t>，</a:t>
            </a:r>
            <a:r>
              <a:rPr lang="en-US" altLang="zh-CN" sz="2400">
                <a:latin typeface="Times New Roman" pitchFamily="18" charset="0"/>
              </a:rPr>
              <a:t>w=</a:t>
            </a:r>
            <a:r>
              <a:rPr lang="en-US" altLang="zh-CN" sz="2400" u="sng">
                <a:latin typeface="Times New Roman" pitchFamily="18" charset="0"/>
              </a:rPr>
              <a:t>1</a:t>
            </a:r>
            <a:r>
              <a:rPr lang="zh-CN" altLang="en-US" sz="2400" u="sng">
                <a:latin typeface="Times New Roman" pitchFamily="18" charset="0"/>
              </a:rPr>
              <a:t>，</a:t>
            </a:r>
            <a:r>
              <a:rPr lang="en-US" altLang="zh-CN" sz="2400" u="sng">
                <a:latin typeface="Times New Roman" pitchFamily="18" charset="0"/>
              </a:rPr>
              <a:t>2</a:t>
            </a:r>
            <a:r>
              <a:rPr lang="zh-CN" altLang="en-US" sz="2400" u="sng">
                <a:latin typeface="Times New Roman" pitchFamily="18" charset="0"/>
              </a:rPr>
              <a:t>，</a:t>
            </a:r>
            <a:r>
              <a:rPr lang="en-US" altLang="zh-CN" sz="2400" u="sng">
                <a:latin typeface="Times New Roman" pitchFamily="18" charset="0"/>
              </a:rPr>
              <a:t>6</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bv</a:t>
            </a:r>
            <a:r>
              <a:rPr lang="zh-CN" altLang="en-US" sz="2400">
                <a:latin typeface="Times New Roman" pitchFamily="18" charset="0"/>
              </a:rPr>
              <a:t>，</a:t>
            </a:r>
            <a:r>
              <a:rPr lang="en-US" altLang="zh-CN" sz="2400">
                <a:latin typeface="Times New Roman" pitchFamily="18" charset="0"/>
              </a:rPr>
              <a:t>ev</a:t>
            </a:r>
            <a:r>
              <a:rPr lang="zh-CN" altLang="en-US" sz="2400">
                <a:latin typeface="Times New Roman" pitchFamily="18" charset="0"/>
              </a:rPr>
              <a:t>，</a:t>
            </a:r>
            <a:r>
              <a:rPr lang="en-US" altLang="zh-CN" sz="2400">
                <a:latin typeface="Times New Roman" pitchFamily="18" charset="0"/>
              </a:rPr>
              <a:t>w=</a:t>
            </a:r>
            <a:r>
              <a:rPr lang="en-US" altLang="zh-CN" sz="2400" u="sng">
                <a:latin typeface="Times New Roman" pitchFamily="18" charset="0"/>
              </a:rPr>
              <a:t>1</a:t>
            </a:r>
            <a:r>
              <a:rPr lang="zh-CN" altLang="en-US" sz="2400" u="sng">
                <a:latin typeface="Times New Roman" pitchFamily="18" charset="0"/>
              </a:rPr>
              <a:t>，</a:t>
            </a:r>
            <a:r>
              <a:rPr lang="en-US" altLang="zh-CN" sz="2400" u="sng">
                <a:latin typeface="Times New Roman" pitchFamily="18" charset="0"/>
              </a:rPr>
              <a:t>6</a:t>
            </a:r>
            <a:r>
              <a:rPr lang="zh-CN" altLang="en-US" sz="2400" u="sng">
                <a:latin typeface="Times New Roman" pitchFamily="18" charset="0"/>
              </a:rPr>
              <a:t>，</a:t>
            </a:r>
            <a:r>
              <a:rPr lang="en-US" altLang="zh-CN" sz="2400" u="sng">
                <a:latin typeface="Times New Roman" pitchFamily="18" charset="0"/>
              </a:rPr>
              <a:t>1</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bv</a:t>
            </a:r>
            <a:r>
              <a:rPr lang="zh-CN" altLang="en-US" sz="2400">
                <a:latin typeface="Times New Roman" pitchFamily="18" charset="0"/>
              </a:rPr>
              <a:t>，</a:t>
            </a:r>
            <a:r>
              <a:rPr lang="en-US" altLang="zh-CN" sz="2400">
                <a:latin typeface="Times New Roman" pitchFamily="18" charset="0"/>
              </a:rPr>
              <a:t>ev</a:t>
            </a:r>
            <a:r>
              <a:rPr lang="zh-CN" altLang="en-US" sz="2400">
                <a:latin typeface="Times New Roman" pitchFamily="18" charset="0"/>
              </a:rPr>
              <a:t>，</a:t>
            </a:r>
            <a:r>
              <a:rPr lang="en-US" altLang="zh-CN" sz="2400">
                <a:latin typeface="Times New Roman" pitchFamily="18" charset="0"/>
              </a:rPr>
              <a:t>w=</a:t>
            </a:r>
            <a:r>
              <a:rPr lang="en-US" altLang="zh-CN" sz="2400" u="sng">
                <a:latin typeface="Times New Roman" pitchFamily="18" charset="0"/>
              </a:rPr>
              <a:t>2</a:t>
            </a:r>
            <a:r>
              <a:rPr lang="zh-CN" altLang="en-US" sz="2400" u="sng">
                <a:latin typeface="Times New Roman" pitchFamily="18" charset="0"/>
              </a:rPr>
              <a:t>，</a:t>
            </a:r>
            <a:r>
              <a:rPr lang="en-US" altLang="zh-CN" sz="2400" u="sng">
                <a:latin typeface="Times New Roman" pitchFamily="18" charset="0"/>
              </a:rPr>
              <a:t>4</a:t>
            </a:r>
            <a:r>
              <a:rPr lang="zh-CN" altLang="en-US" sz="2400" u="sng">
                <a:latin typeface="Times New Roman" pitchFamily="18" charset="0"/>
              </a:rPr>
              <a:t>，</a:t>
            </a:r>
            <a:r>
              <a:rPr lang="en-US" altLang="zh-CN" sz="2400" u="sng">
                <a:latin typeface="Times New Roman" pitchFamily="18" charset="0"/>
              </a:rPr>
              <a:t>3</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bv</a:t>
            </a:r>
            <a:r>
              <a:rPr lang="zh-CN" altLang="en-US" sz="2400">
                <a:latin typeface="Times New Roman" pitchFamily="18" charset="0"/>
              </a:rPr>
              <a:t>，</a:t>
            </a:r>
            <a:r>
              <a:rPr lang="en-US" altLang="zh-CN" sz="2400">
                <a:latin typeface="Times New Roman" pitchFamily="18" charset="0"/>
              </a:rPr>
              <a:t>ev</a:t>
            </a:r>
            <a:r>
              <a:rPr lang="zh-CN" altLang="en-US" sz="2400">
                <a:latin typeface="Times New Roman" pitchFamily="18" charset="0"/>
              </a:rPr>
              <a:t>，</a:t>
            </a:r>
            <a:r>
              <a:rPr lang="en-US" altLang="zh-CN" sz="2400">
                <a:latin typeface="Times New Roman" pitchFamily="18" charset="0"/>
              </a:rPr>
              <a:t>w=</a:t>
            </a:r>
            <a:r>
              <a:rPr lang="en-US" altLang="zh-CN" sz="2400" u="sng">
                <a:latin typeface="Times New Roman" pitchFamily="18" charset="0"/>
              </a:rPr>
              <a:t>2</a:t>
            </a:r>
            <a:r>
              <a:rPr lang="zh-CN" altLang="en-US" sz="2400" u="sng">
                <a:latin typeface="Times New Roman" pitchFamily="18" charset="0"/>
              </a:rPr>
              <a:t>，</a:t>
            </a:r>
            <a:r>
              <a:rPr lang="en-US" altLang="zh-CN" sz="2400" u="sng">
                <a:latin typeface="Times New Roman" pitchFamily="18" charset="0"/>
              </a:rPr>
              <a:t>6</a:t>
            </a:r>
            <a:r>
              <a:rPr lang="zh-CN" altLang="en-US" sz="2400" u="sng">
                <a:latin typeface="Times New Roman" pitchFamily="18" charset="0"/>
              </a:rPr>
              <a:t>，</a:t>
            </a:r>
            <a:r>
              <a:rPr lang="en-US" altLang="zh-CN" sz="2400" u="sng">
                <a:latin typeface="Times New Roman" pitchFamily="18" charset="0"/>
              </a:rPr>
              <a:t>5</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bv</a:t>
            </a:r>
            <a:r>
              <a:rPr lang="zh-CN" altLang="en-US" sz="2400">
                <a:latin typeface="Times New Roman" pitchFamily="18" charset="0"/>
              </a:rPr>
              <a:t>，</a:t>
            </a:r>
            <a:r>
              <a:rPr lang="en-US" altLang="zh-CN" sz="2400">
                <a:latin typeface="Times New Roman" pitchFamily="18" charset="0"/>
              </a:rPr>
              <a:t>ev</a:t>
            </a:r>
            <a:r>
              <a:rPr lang="zh-CN" altLang="en-US" sz="2400">
                <a:latin typeface="Times New Roman" pitchFamily="18" charset="0"/>
              </a:rPr>
              <a:t>，</a:t>
            </a:r>
            <a:r>
              <a:rPr lang="en-US" altLang="zh-CN" sz="2400">
                <a:latin typeface="Times New Roman" pitchFamily="18" charset="0"/>
              </a:rPr>
              <a:t>w=</a:t>
            </a:r>
            <a:r>
              <a:rPr lang="en-US" altLang="zh-CN" sz="2400" u="sng">
                <a:latin typeface="Times New Roman" pitchFamily="18" charset="0"/>
              </a:rPr>
              <a:t>3</a:t>
            </a:r>
            <a:r>
              <a:rPr lang="zh-CN" altLang="en-US" sz="2400" u="sng">
                <a:latin typeface="Times New Roman" pitchFamily="18" charset="0"/>
              </a:rPr>
              <a:t>，</a:t>
            </a:r>
            <a:r>
              <a:rPr lang="en-US" altLang="zh-CN" sz="2400" u="sng">
                <a:latin typeface="Times New Roman" pitchFamily="18" charset="0"/>
              </a:rPr>
              <a:t>5</a:t>
            </a:r>
            <a:r>
              <a:rPr lang="zh-CN" altLang="en-US" sz="2400" u="sng">
                <a:latin typeface="Times New Roman" pitchFamily="18" charset="0"/>
              </a:rPr>
              <a:t>，</a:t>
            </a:r>
            <a:r>
              <a:rPr lang="en-US" altLang="zh-CN" sz="2400" u="sng">
                <a:latin typeface="Times New Roman" pitchFamily="18" charset="0"/>
              </a:rPr>
              <a:t>2</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bv</a:t>
            </a:r>
            <a:r>
              <a:rPr lang="zh-CN" altLang="en-US" sz="2400">
                <a:latin typeface="Times New Roman" pitchFamily="18" charset="0"/>
              </a:rPr>
              <a:t>，</a:t>
            </a:r>
            <a:r>
              <a:rPr lang="en-US" altLang="zh-CN" sz="2400">
                <a:latin typeface="Times New Roman" pitchFamily="18" charset="0"/>
              </a:rPr>
              <a:t>ev</a:t>
            </a:r>
            <a:r>
              <a:rPr lang="zh-CN" altLang="en-US" sz="2400">
                <a:latin typeface="Times New Roman" pitchFamily="18" charset="0"/>
              </a:rPr>
              <a:t>，</a:t>
            </a:r>
            <a:r>
              <a:rPr lang="en-US" altLang="zh-CN" sz="2400">
                <a:latin typeface="Times New Roman" pitchFamily="18" charset="0"/>
              </a:rPr>
              <a:t>w=</a:t>
            </a:r>
            <a:r>
              <a:rPr lang="en-US" altLang="zh-CN" sz="2400" u="sng">
                <a:latin typeface="Times New Roman" pitchFamily="18" charset="0"/>
              </a:rPr>
              <a:t>3</a:t>
            </a:r>
            <a:r>
              <a:rPr lang="zh-CN" altLang="en-US" sz="2400" u="sng">
                <a:latin typeface="Times New Roman" pitchFamily="18" charset="0"/>
              </a:rPr>
              <a:t>，</a:t>
            </a:r>
            <a:r>
              <a:rPr lang="en-US" altLang="zh-CN" sz="2400" u="sng">
                <a:latin typeface="Times New Roman" pitchFamily="18" charset="0"/>
              </a:rPr>
              <a:t>6</a:t>
            </a:r>
            <a:r>
              <a:rPr lang="zh-CN" altLang="en-US" sz="2400" u="sng">
                <a:latin typeface="Times New Roman" pitchFamily="18" charset="0"/>
              </a:rPr>
              <a:t>，</a:t>
            </a:r>
            <a:r>
              <a:rPr lang="en-US" altLang="zh-CN" sz="2400" u="sng">
                <a:latin typeface="Times New Roman" pitchFamily="18" charset="0"/>
              </a:rPr>
              <a:t>5</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bv</a:t>
            </a:r>
            <a:r>
              <a:rPr lang="zh-CN" altLang="en-US" sz="2400">
                <a:latin typeface="Times New Roman" pitchFamily="18" charset="0"/>
              </a:rPr>
              <a:t>，</a:t>
            </a:r>
            <a:r>
              <a:rPr lang="en-US" altLang="zh-CN" sz="2400">
                <a:latin typeface="Times New Roman" pitchFamily="18" charset="0"/>
              </a:rPr>
              <a:t>ev</a:t>
            </a:r>
            <a:r>
              <a:rPr lang="zh-CN" altLang="en-US" sz="2400">
                <a:latin typeface="Times New Roman" pitchFamily="18" charset="0"/>
              </a:rPr>
              <a:t>，</a:t>
            </a:r>
            <a:r>
              <a:rPr lang="en-US" altLang="zh-CN" sz="2400">
                <a:latin typeface="Times New Roman" pitchFamily="18" charset="0"/>
              </a:rPr>
              <a:t>w=</a:t>
            </a:r>
            <a:r>
              <a:rPr lang="en-US" altLang="zh-CN" sz="2400" u="sng">
                <a:latin typeface="Times New Roman" pitchFamily="18" charset="0"/>
              </a:rPr>
              <a:t>4</a:t>
            </a:r>
            <a:r>
              <a:rPr lang="zh-CN" altLang="en-US" sz="2400" u="sng">
                <a:latin typeface="Times New Roman" pitchFamily="18" charset="0"/>
              </a:rPr>
              <a:t>，</a:t>
            </a:r>
            <a:r>
              <a:rPr lang="en-US" altLang="zh-CN" sz="2400" u="sng">
                <a:latin typeface="Times New Roman" pitchFamily="18" charset="0"/>
              </a:rPr>
              <a:t>5</a:t>
            </a:r>
            <a:r>
              <a:rPr lang="zh-CN" altLang="en-US" sz="2400" u="sng">
                <a:latin typeface="Times New Roman" pitchFamily="18" charset="0"/>
              </a:rPr>
              <a:t>，</a:t>
            </a:r>
            <a:r>
              <a:rPr lang="en-US" altLang="zh-CN" sz="2400" u="sng">
                <a:latin typeface="Times New Roman" pitchFamily="18" charset="0"/>
              </a:rPr>
              <a:t>6</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bv</a:t>
            </a:r>
            <a:r>
              <a:rPr lang="zh-CN" altLang="en-US" sz="2400">
                <a:latin typeface="Times New Roman" pitchFamily="18" charset="0"/>
              </a:rPr>
              <a:t>，</a:t>
            </a:r>
            <a:r>
              <a:rPr lang="en-US" altLang="zh-CN" sz="2400">
                <a:latin typeface="Times New Roman" pitchFamily="18" charset="0"/>
              </a:rPr>
              <a:t>ev</a:t>
            </a:r>
            <a:r>
              <a:rPr lang="zh-CN" altLang="en-US" sz="2400">
                <a:latin typeface="Times New Roman" pitchFamily="18" charset="0"/>
              </a:rPr>
              <a:t>，</a:t>
            </a:r>
            <a:r>
              <a:rPr lang="en-US" altLang="zh-CN" sz="2400">
                <a:latin typeface="Times New Roman" pitchFamily="18" charset="0"/>
              </a:rPr>
              <a:t>w=</a:t>
            </a:r>
            <a:r>
              <a:rPr lang="en-US" altLang="zh-CN" sz="2400" u="sng">
                <a:latin typeface="Times New Roman" pitchFamily="18" charset="0"/>
              </a:rPr>
              <a:t>4</a:t>
            </a:r>
            <a:r>
              <a:rPr lang="zh-CN" altLang="en-US" sz="2400" u="sng">
                <a:latin typeface="Times New Roman" pitchFamily="18" charset="0"/>
              </a:rPr>
              <a:t>，</a:t>
            </a:r>
            <a:r>
              <a:rPr lang="en-US" altLang="zh-CN" sz="2400" u="sng">
                <a:latin typeface="Times New Roman" pitchFamily="18" charset="0"/>
              </a:rPr>
              <a:t>6</a:t>
            </a:r>
            <a:r>
              <a:rPr lang="zh-CN" altLang="en-US" sz="2400" u="sng">
                <a:latin typeface="Times New Roman" pitchFamily="18" charset="0"/>
              </a:rPr>
              <a:t>，</a:t>
            </a:r>
            <a:r>
              <a:rPr lang="en-US" altLang="zh-CN" sz="2400" u="sng">
                <a:latin typeface="Times New Roman" pitchFamily="18" charset="0"/>
              </a:rPr>
              <a:t>6</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bv</a:t>
            </a:r>
            <a:r>
              <a:rPr lang="zh-CN" altLang="en-US" sz="2400">
                <a:latin typeface="Times New Roman" pitchFamily="18" charset="0"/>
              </a:rPr>
              <a:t>，</a:t>
            </a:r>
            <a:r>
              <a:rPr lang="en-US" altLang="zh-CN" sz="2400">
                <a:latin typeface="Times New Roman" pitchFamily="18" charset="0"/>
              </a:rPr>
              <a:t>ev</a:t>
            </a:r>
            <a:r>
              <a:rPr lang="zh-CN" altLang="en-US" sz="2400">
                <a:latin typeface="Times New Roman" pitchFamily="18" charset="0"/>
              </a:rPr>
              <a:t>，</a:t>
            </a:r>
            <a:r>
              <a:rPr lang="en-US" altLang="zh-CN" sz="2400">
                <a:latin typeface="Times New Roman" pitchFamily="18" charset="0"/>
              </a:rPr>
              <a:t>w=</a:t>
            </a:r>
            <a:r>
              <a:rPr lang="en-US" altLang="zh-CN" sz="2400" u="sng">
                <a:latin typeface="Times New Roman" pitchFamily="18" charset="0"/>
              </a:rPr>
              <a:t>5</a:t>
            </a:r>
            <a:r>
              <a:rPr lang="zh-CN" altLang="en-US" sz="2400" u="sng">
                <a:latin typeface="Times New Roman" pitchFamily="18" charset="0"/>
              </a:rPr>
              <a:t>，</a:t>
            </a:r>
            <a:r>
              <a:rPr lang="en-US" altLang="zh-CN" sz="2400" u="sng">
                <a:latin typeface="Times New Roman" pitchFamily="18" charset="0"/>
              </a:rPr>
              <a:t>6</a:t>
            </a:r>
            <a:r>
              <a:rPr lang="zh-CN" altLang="en-US" sz="2400" u="sng">
                <a:latin typeface="Times New Roman" pitchFamily="18" charset="0"/>
              </a:rPr>
              <a:t>，</a:t>
            </a:r>
            <a:r>
              <a:rPr lang="en-US" altLang="zh-CN" sz="2400" u="sng">
                <a:latin typeface="Times New Roman" pitchFamily="18" charset="0"/>
              </a:rPr>
              <a:t>4</a:t>
            </a:r>
          </a:p>
        </p:txBody>
      </p:sp>
    </p:spTree>
  </p:cSld>
  <p:clrMapOvr>
    <a:masterClrMapping/>
  </p:clrMapOvr>
  <p:transition>
    <p:cover dir="d"/>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Rot="1" noChangeArrowheads="1"/>
          </p:cNvSpPr>
          <p:nvPr/>
        </p:nvSpPr>
        <p:spPr bwMode="auto">
          <a:xfrm>
            <a:off x="323850" y="835025"/>
            <a:ext cx="8569325" cy="547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按权值由小到大排序的边集数组的输出结果为</a:t>
            </a:r>
            <a:r>
              <a:rPr lang="en-US" altLang="zh-CN" sz="2400">
                <a:latin typeface="Times New Roman" pitchFamily="18" charset="0"/>
              </a:rPr>
              <a:t>: </a:t>
            </a:r>
          </a:p>
          <a:p>
            <a:pPr>
              <a:spcBef>
                <a:spcPct val="20000"/>
              </a:spcBef>
              <a:buClr>
                <a:schemeClr val="bg2"/>
              </a:buClr>
              <a:buFont typeface="Monotype Sorts" pitchFamily="2" charset="2"/>
              <a:buNone/>
            </a:pPr>
            <a:r>
              <a:rPr lang="en-US" altLang="zh-CN" sz="2400">
                <a:latin typeface="Times New Roman" pitchFamily="18" charset="0"/>
              </a:rPr>
              <a:t>bv    ev     w</a:t>
            </a:r>
          </a:p>
          <a:p>
            <a:pPr>
              <a:spcBef>
                <a:spcPct val="20000"/>
              </a:spcBef>
              <a:buClr>
                <a:schemeClr val="bg2"/>
              </a:buClr>
              <a:buFont typeface="Monotype Sorts" pitchFamily="2" charset="2"/>
              <a:buNone/>
            </a:pPr>
            <a:r>
              <a:rPr lang="en-US" altLang="zh-CN" sz="2400">
                <a:latin typeface="Times New Roman" pitchFamily="18" charset="0"/>
              </a:rPr>
              <a:t>1      6     1</a:t>
            </a:r>
          </a:p>
          <a:p>
            <a:pPr>
              <a:spcBef>
                <a:spcPct val="20000"/>
              </a:spcBef>
              <a:buClr>
                <a:schemeClr val="bg2"/>
              </a:buClr>
              <a:buFont typeface="Monotype Sorts" pitchFamily="2" charset="2"/>
              <a:buNone/>
            </a:pPr>
            <a:r>
              <a:rPr lang="en-US" altLang="zh-CN" sz="2400">
                <a:latin typeface="Times New Roman" pitchFamily="18" charset="0"/>
              </a:rPr>
              <a:t>3      5     2</a:t>
            </a:r>
          </a:p>
          <a:p>
            <a:pPr>
              <a:spcBef>
                <a:spcPct val="20000"/>
              </a:spcBef>
              <a:buClr>
                <a:schemeClr val="bg2"/>
              </a:buClr>
              <a:buFont typeface="Monotype Sorts" pitchFamily="2" charset="2"/>
              <a:buNone/>
            </a:pPr>
            <a:r>
              <a:rPr lang="en-US" altLang="zh-CN" sz="2400">
                <a:latin typeface="Times New Roman" pitchFamily="18" charset="0"/>
              </a:rPr>
              <a:t>2      4     3</a:t>
            </a:r>
          </a:p>
          <a:p>
            <a:pPr>
              <a:spcBef>
                <a:spcPct val="20000"/>
              </a:spcBef>
              <a:buClr>
                <a:schemeClr val="bg2"/>
              </a:buClr>
              <a:buFont typeface="Monotype Sorts" pitchFamily="2" charset="2"/>
              <a:buNone/>
            </a:pPr>
            <a:r>
              <a:rPr lang="en-US" altLang="zh-CN" sz="2400">
                <a:latin typeface="Times New Roman" pitchFamily="18" charset="0"/>
              </a:rPr>
              <a:t>5      6     4</a:t>
            </a:r>
          </a:p>
          <a:p>
            <a:pPr>
              <a:spcBef>
                <a:spcPct val="20000"/>
              </a:spcBef>
              <a:buClr>
                <a:schemeClr val="bg2"/>
              </a:buClr>
              <a:buFont typeface="Monotype Sorts" pitchFamily="2" charset="2"/>
              <a:buNone/>
            </a:pPr>
            <a:r>
              <a:rPr lang="en-US" altLang="zh-CN" sz="2400">
                <a:latin typeface="Times New Roman" pitchFamily="18" charset="0"/>
              </a:rPr>
              <a:t>1      3     5</a:t>
            </a:r>
          </a:p>
          <a:p>
            <a:pPr>
              <a:spcBef>
                <a:spcPct val="20000"/>
              </a:spcBef>
              <a:buClr>
                <a:schemeClr val="bg2"/>
              </a:buClr>
              <a:buFont typeface="Monotype Sorts" pitchFamily="2" charset="2"/>
              <a:buNone/>
            </a:pPr>
            <a:r>
              <a:rPr lang="en-US" altLang="zh-CN" sz="2400">
                <a:latin typeface="Times New Roman" pitchFamily="18" charset="0"/>
              </a:rPr>
              <a:t>3      6     5</a:t>
            </a:r>
          </a:p>
          <a:p>
            <a:pPr>
              <a:spcBef>
                <a:spcPct val="20000"/>
              </a:spcBef>
              <a:buClr>
                <a:schemeClr val="bg2"/>
              </a:buClr>
              <a:buFont typeface="Monotype Sorts" pitchFamily="2" charset="2"/>
              <a:buNone/>
            </a:pPr>
            <a:r>
              <a:rPr lang="en-US" altLang="zh-CN" sz="2400">
                <a:latin typeface="Times New Roman" pitchFamily="18" charset="0"/>
              </a:rPr>
              <a:t>2      6     5</a:t>
            </a:r>
          </a:p>
          <a:p>
            <a:pPr>
              <a:spcBef>
                <a:spcPct val="20000"/>
              </a:spcBef>
              <a:buClr>
                <a:schemeClr val="bg2"/>
              </a:buClr>
              <a:buFont typeface="Monotype Sorts" pitchFamily="2" charset="2"/>
              <a:buNone/>
            </a:pPr>
            <a:r>
              <a:rPr lang="en-US" altLang="zh-CN" sz="2400">
                <a:latin typeface="Times New Roman" pitchFamily="18" charset="0"/>
              </a:rPr>
              <a:t>4      5     6</a:t>
            </a:r>
          </a:p>
          <a:p>
            <a:pPr>
              <a:spcBef>
                <a:spcPct val="20000"/>
              </a:spcBef>
              <a:buClr>
                <a:schemeClr val="bg2"/>
              </a:buClr>
              <a:buFont typeface="Monotype Sorts" pitchFamily="2" charset="2"/>
              <a:buNone/>
            </a:pPr>
            <a:r>
              <a:rPr lang="en-US" altLang="zh-CN" sz="2400">
                <a:latin typeface="Times New Roman" pitchFamily="18" charset="0"/>
              </a:rPr>
              <a:t>4      6     6</a:t>
            </a:r>
          </a:p>
          <a:p>
            <a:pPr>
              <a:spcBef>
                <a:spcPct val="20000"/>
              </a:spcBef>
              <a:buClr>
                <a:schemeClr val="bg2"/>
              </a:buClr>
              <a:buFont typeface="Monotype Sorts" pitchFamily="2" charset="2"/>
              <a:buNone/>
            </a:pPr>
            <a:r>
              <a:rPr lang="en-US" altLang="zh-CN" sz="2400">
                <a:latin typeface="Times New Roman" pitchFamily="18" charset="0"/>
              </a:rPr>
              <a:t>1      2    6</a:t>
            </a:r>
          </a:p>
        </p:txBody>
      </p:sp>
    </p:spTree>
  </p:cSld>
  <p:clrMapOvr>
    <a:masterClrMapping/>
  </p:clrMapOvr>
  <p:transition>
    <p:cover dir="d"/>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Rot="1" noChangeArrowheads="1"/>
          </p:cNvSpPr>
          <p:nvPr/>
        </p:nvSpPr>
        <p:spPr bwMode="auto">
          <a:xfrm>
            <a:off x="539750" y="1339850"/>
            <a:ext cx="8280400" cy="4610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000">
                <a:latin typeface="Times New Roman" pitchFamily="18" charset="0"/>
              </a:rPr>
              <a:t>　　</a:t>
            </a:r>
            <a:r>
              <a:rPr lang="zh-CN" altLang="zh-CN" sz="2000">
                <a:latin typeface="Times New Roman" pitchFamily="18" charset="0"/>
              </a:rPr>
              <a:t>图的最常见的应用之一是在交通运输和通讯网络中寻求两个结点之间的最短路径。例如，我们用顶点表示城市，用边表示城市之间的公路，则由这些顶点和边组成的图可以表示沟通各城市的公路网。把两个城市之间的距离作为权值，赋给图中的边，就构成了带权图。</a:t>
            </a:r>
            <a:r>
              <a:rPr lang="zh-CN" altLang="en-US" sz="2000">
                <a:latin typeface="Times New Roman" pitchFamily="18" charset="0"/>
              </a:rPr>
              <a:t>             </a:t>
            </a:r>
          </a:p>
          <a:p>
            <a:pPr>
              <a:spcBef>
                <a:spcPct val="20000"/>
              </a:spcBef>
              <a:buClr>
                <a:schemeClr val="bg2"/>
              </a:buClr>
              <a:buFont typeface="Monotype Sorts" pitchFamily="2" charset="2"/>
              <a:buNone/>
            </a:pPr>
            <a:r>
              <a:rPr lang="zh-CN" altLang="en-US" sz="2000">
                <a:latin typeface="Times New Roman" pitchFamily="18" charset="0"/>
              </a:rPr>
              <a:t>对于一个汽车司机或乘客来说，一般关心两个问题：</a:t>
            </a:r>
          </a:p>
          <a:p>
            <a:pPr>
              <a:spcBef>
                <a:spcPct val="20000"/>
              </a:spcBef>
              <a:buClr>
                <a:schemeClr val="bg2"/>
              </a:buClr>
              <a:buFont typeface="Monotype Sorts" pitchFamily="2" charset="2"/>
              <a:buNone/>
            </a:pPr>
            <a:r>
              <a:rPr lang="zh-CN" altLang="en-US" sz="2000">
                <a:latin typeface="Times New Roman" pitchFamily="18" charset="0"/>
              </a:rPr>
              <a:t>　　</a:t>
            </a:r>
            <a:r>
              <a:rPr lang="en-US" altLang="zh-CN" sz="2000">
                <a:latin typeface="Times New Roman" pitchFamily="18" charset="0"/>
              </a:rPr>
              <a:t>1</a:t>
            </a:r>
            <a:r>
              <a:rPr lang="zh-CN" altLang="en-US" sz="2000">
                <a:latin typeface="Times New Roman" pitchFamily="18" charset="0"/>
              </a:rPr>
              <a:t>．从甲地到乙地是否有公路</a:t>
            </a:r>
            <a:r>
              <a:rPr lang="en-US" altLang="zh-CN" sz="2000">
                <a:latin typeface="Times New Roman" pitchFamily="18" charset="0"/>
              </a:rPr>
              <a:t>? </a:t>
            </a:r>
          </a:p>
          <a:p>
            <a:pPr>
              <a:spcBef>
                <a:spcPct val="20000"/>
              </a:spcBef>
              <a:buClr>
                <a:schemeClr val="bg2"/>
              </a:buClr>
              <a:buFont typeface="Monotype Sorts" pitchFamily="2" charset="2"/>
              <a:buNone/>
            </a:pPr>
            <a:r>
              <a:rPr lang="en-US" altLang="zh-CN" sz="2000">
                <a:latin typeface="Times New Roman" pitchFamily="18" charset="0"/>
              </a:rPr>
              <a:t>    </a:t>
            </a:r>
            <a:r>
              <a:rPr lang="zh-CN" altLang="en-US" sz="2000">
                <a:latin typeface="Times New Roman" pitchFamily="18" charset="0"/>
              </a:rPr>
              <a:t>　</a:t>
            </a:r>
            <a:r>
              <a:rPr lang="en-US" altLang="zh-CN" sz="2000">
                <a:latin typeface="Times New Roman" pitchFamily="18" charset="0"/>
              </a:rPr>
              <a:t>2</a:t>
            </a:r>
            <a:r>
              <a:rPr lang="zh-CN" altLang="en-US" sz="2000">
                <a:latin typeface="Times New Roman" pitchFamily="18" charset="0"/>
              </a:rPr>
              <a:t>．从甲地到乙地可能有多条公路，那么，哪条公路路径最短或花费代价最小</a:t>
            </a:r>
            <a:r>
              <a:rPr lang="en-US" altLang="zh-CN" sz="2000">
                <a:latin typeface="Times New Roman" pitchFamily="18" charset="0"/>
              </a:rPr>
              <a:t>?</a:t>
            </a:r>
          </a:p>
          <a:p>
            <a:pPr>
              <a:spcBef>
                <a:spcPct val="20000"/>
              </a:spcBef>
              <a:buClr>
                <a:schemeClr val="bg2"/>
              </a:buClr>
              <a:buFont typeface="Monotype Sorts" pitchFamily="2" charset="2"/>
              <a:buNone/>
            </a:pPr>
            <a:r>
              <a:rPr lang="en-US" altLang="zh-CN" sz="2000">
                <a:latin typeface="Times New Roman" pitchFamily="18" charset="0"/>
              </a:rPr>
              <a:t>   </a:t>
            </a:r>
            <a:r>
              <a:rPr lang="zh-CN" altLang="en-US" sz="2000">
                <a:latin typeface="Times New Roman" pitchFamily="18" charset="0"/>
              </a:rPr>
              <a:t>　这就是我们要讨论的最短路径问题。所谓的最短路径是指所经过的边上的权值之和为最小的路径，而不是经过的边的数目为最少。根据实际问题的需要，下面结合有向带权图来进行讨论。</a:t>
            </a:r>
          </a:p>
          <a:p>
            <a:pPr>
              <a:spcBef>
                <a:spcPct val="20000"/>
              </a:spcBef>
              <a:buClr>
                <a:schemeClr val="bg2"/>
              </a:buClr>
              <a:buFont typeface="Monotype Sorts" pitchFamily="2" charset="2"/>
              <a:buNone/>
            </a:pPr>
            <a:r>
              <a:rPr lang="zh-CN" altLang="en-US" sz="2000">
                <a:latin typeface="Times New Roman" pitchFamily="18" charset="0"/>
              </a:rPr>
              <a:t>　　首先，我们来明确两个概念：源点即路径的开始顶点；终点即路径的最后一个顶点。之后给出两个算法：一个是求从某个源点到其他各顶点的最短路径（即单元最短路径）的迪杰斯特拉（</a:t>
            </a:r>
            <a:r>
              <a:rPr lang="en-US" altLang="zh-CN" sz="2000">
                <a:latin typeface="Times New Roman" pitchFamily="18" charset="0"/>
              </a:rPr>
              <a:t>Dijk-stra</a:t>
            </a:r>
            <a:r>
              <a:rPr lang="zh-CN" altLang="en-US" sz="2000">
                <a:latin typeface="Times New Roman" pitchFamily="18" charset="0"/>
              </a:rPr>
              <a:t>）算法，另一个是求每一对顶点之间的最短路径的弗洛伊德（</a:t>
            </a:r>
            <a:r>
              <a:rPr lang="en-US" altLang="zh-CN" sz="2000">
                <a:latin typeface="Times New Roman" pitchFamily="18" charset="0"/>
              </a:rPr>
              <a:t>Floyed</a:t>
            </a:r>
            <a:r>
              <a:rPr lang="zh-CN" altLang="en-US" sz="2000">
                <a:latin typeface="Times New Roman" pitchFamily="18" charset="0"/>
              </a:rPr>
              <a:t>）算法。 </a:t>
            </a:r>
          </a:p>
        </p:txBody>
      </p:sp>
      <p:sp>
        <p:nvSpPr>
          <p:cNvPr id="69635" name="Rectangle 3"/>
          <p:cNvSpPr>
            <a:spLocks noRot="1" noChangeArrowheads="1"/>
          </p:cNvSpPr>
          <p:nvPr/>
        </p:nvSpPr>
        <p:spPr bwMode="auto">
          <a:xfrm>
            <a:off x="301625" y="414338"/>
            <a:ext cx="854075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altLang="zh-CN" sz="4400">
                <a:solidFill>
                  <a:schemeClr val="tx2"/>
                </a:solidFill>
                <a:latin typeface="Times New Roman" pitchFamily="18" charset="0"/>
              </a:rPr>
              <a:t>6.5  </a:t>
            </a:r>
            <a:r>
              <a:rPr lang="zh-CN" altLang="en-US" sz="4400">
                <a:solidFill>
                  <a:schemeClr val="tx2"/>
                </a:solidFill>
                <a:latin typeface="Times New Roman" pitchFamily="18" charset="0"/>
              </a:rPr>
              <a:t>最短路径 </a:t>
            </a:r>
          </a:p>
        </p:txBody>
      </p:sp>
    </p:spTree>
  </p:cSld>
  <p:clrMapOvr>
    <a:masterClrMapping/>
  </p:clrMapOvr>
  <p:transition>
    <p:cover dir="d"/>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Rot="1" noChangeArrowheads="1"/>
          </p:cNvSpPr>
          <p:nvPr/>
        </p:nvSpPr>
        <p:spPr bwMode="auto">
          <a:xfrm>
            <a:off x="323850" y="620713"/>
            <a:ext cx="8569325" cy="547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6.5.1  </a:t>
            </a:r>
            <a:r>
              <a:rPr lang="zh-CN" altLang="en-US" sz="2400">
                <a:latin typeface="Times New Roman" pitchFamily="18" charset="0"/>
              </a:rPr>
              <a:t>单源最短路径</a:t>
            </a:r>
          </a:p>
          <a:p>
            <a:pPr>
              <a:spcBef>
                <a:spcPct val="20000"/>
              </a:spcBef>
              <a:buClr>
                <a:schemeClr val="bg2"/>
              </a:buClr>
              <a:buFont typeface="Monotype Sorts" pitchFamily="2" charset="2"/>
              <a:buNone/>
            </a:pPr>
            <a:r>
              <a:rPr lang="zh-CN" altLang="en-US" sz="2400">
                <a:latin typeface="Times New Roman" pitchFamily="18" charset="0"/>
              </a:rPr>
              <a:t>　　对于如图</a:t>
            </a:r>
            <a:r>
              <a:rPr lang="en-US" altLang="zh-CN" sz="2400">
                <a:latin typeface="Times New Roman" pitchFamily="18" charset="0"/>
              </a:rPr>
              <a:t>6-17</a:t>
            </a:r>
            <a:r>
              <a:rPr lang="zh-CN" altLang="en-US" sz="2400">
                <a:latin typeface="Times New Roman" pitchFamily="18" charset="0"/>
              </a:rPr>
              <a:t>所示的有向带权图及其邻接矩阵，如何求从顶点</a:t>
            </a:r>
            <a:r>
              <a:rPr lang="en-US" altLang="zh-CN" sz="2400">
                <a:latin typeface="Times New Roman" pitchFamily="18" charset="0"/>
              </a:rPr>
              <a:t>V1 </a:t>
            </a:r>
            <a:r>
              <a:rPr lang="zh-CN" altLang="en-US" sz="2400">
                <a:latin typeface="Times New Roman" pitchFamily="18" charset="0"/>
              </a:rPr>
              <a:t>出发到其他各顶点的最短路径呢</a:t>
            </a:r>
            <a:r>
              <a:rPr lang="en-US" altLang="zh-CN" sz="2400">
                <a:latin typeface="Times New Roman" pitchFamily="18" charset="0"/>
              </a:rPr>
              <a:t>?</a:t>
            </a:r>
            <a:r>
              <a:rPr lang="zh-CN" altLang="en-US" sz="2400">
                <a:latin typeface="Times New Roman" pitchFamily="18" charset="0"/>
              </a:rPr>
              <a:t>迪杰斯特拉（</a:t>
            </a:r>
            <a:r>
              <a:rPr lang="en-US" altLang="zh-CN" sz="2400">
                <a:latin typeface="Times New Roman" pitchFamily="18" charset="0"/>
              </a:rPr>
              <a:t>Dijkstra</a:t>
            </a:r>
            <a:r>
              <a:rPr lang="zh-CN" altLang="en-US" sz="2400">
                <a:latin typeface="Times New Roman" pitchFamily="18" charset="0"/>
              </a:rPr>
              <a:t>）提出了按路径长度递增的次序产生最短路径的算法。该算法把网（带权图）中所有顶点分成两个集合。凡以</a:t>
            </a:r>
            <a:r>
              <a:rPr lang="en-US" altLang="zh-CN" sz="2400">
                <a:latin typeface="Times New Roman" pitchFamily="18" charset="0"/>
              </a:rPr>
              <a:t>V1</a:t>
            </a:r>
            <a:r>
              <a:rPr lang="zh-CN" altLang="en-US" sz="2400">
                <a:latin typeface="Times New Roman" pitchFamily="18" charset="0"/>
              </a:rPr>
              <a:t>为源点已确定了最短路径的终点并入</a:t>
            </a:r>
            <a:r>
              <a:rPr lang="en-US" altLang="zh-CN" sz="2400">
                <a:latin typeface="Times New Roman" pitchFamily="18" charset="0"/>
              </a:rPr>
              <a:t>S</a:t>
            </a:r>
            <a:r>
              <a:rPr lang="zh-CN" altLang="en-US" sz="2400">
                <a:latin typeface="Times New Roman" pitchFamily="18" charset="0"/>
              </a:rPr>
              <a:t>集合，</a:t>
            </a:r>
            <a:r>
              <a:rPr lang="en-US" altLang="zh-CN" sz="2400">
                <a:latin typeface="Times New Roman" pitchFamily="18" charset="0"/>
              </a:rPr>
              <a:t>S</a:t>
            </a:r>
            <a:r>
              <a:rPr lang="zh-CN" altLang="en-US" sz="2400">
                <a:latin typeface="Times New Roman" pitchFamily="18" charset="0"/>
              </a:rPr>
              <a:t>集合的初始状态只包含</a:t>
            </a:r>
            <a:r>
              <a:rPr lang="en-US" altLang="zh-CN" sz="2400">
                <a:latin typeface="Times New Roman" pitchFamily="18" charset="0"/>
              </a:rPr>
              <a:t>V1 </a:t>
            </a:r>
            <a:r>
              <a:rPr lang="zh-CN" altLang="en-US" sz="2400">
                <a:latin typeface="Times New Roman" pitchFamily="18" charset="0"/>
              </a:rPr>
              <a:t>；另一个集合</a:t>
            </a:r>
            <a:r>
              <a:rPr lang="en-US" altLang="zh-CN" sz="2400">
                <a:latin typeface="Times New Roman" pitchFamily="18" charset="0"/>
              </a:rPr>
              <a:t>V-S</a:t>
            </a:r>
            <a:r>
              <a:rPr lang="zh-CN" altLang="en-US" sz="2400">
                <a:latin typeface="Times New Roman" pitchFamily="18" charset="0"/>
              </a:rPr>
              <a:t>为尚未确定最短路径的顶点的集合。按各顶点与</a:t>
            </a:r>
            <a:r>
              <a:rPr lang="en-US" altLang="zh-CN" sz="2400">
                <a:latin typeface="Times New Roman" pitchFamily="18" charset="0"/>
              </a:rPr>
              <a:t>V1 </a:t>
            </a:r>
            <a:r>
              <a:rPr lang="zh-CN" altLang="en-US" sz="2400">
                <a:latin typeface="Times New Roman" pitchFamily="18" charset="0"/>
              </a:rPr>
              <a:t>间的最短路径长度递增的次序，逐个把</a:t>
            </a:r>
            <a:r>
              <a:rPr lang="en-US" altLang="zh-CN" sz="2400">
                <a:latin typeface="Times New Roman" pitchFamily="18" charset="0"/>
              </a:rPr>
              <a:t>V-S</a:t>
            </a:r>
            <a:r>
              <a:rPr lang="zh-CN" altLang="en-US" sz="2400">
                <a:latin typeface="Times New Roman" pitchFamily="18" charset="0"/>
              </a:rPr>
              <a:t>集合中的顶点加入到</a:t>
            </a:r>
            <a:r>
              <a:rPr lang="en-US" altLang="zh-CN" sz="2400">
                <a:latin typeface="Times New Roman" pitchFamily="18" charset="0"/>
              </a:rPr>
              <a:t>S</a:t>
            </a:r>
            <a:r>
              <a:rPr lang="zh-CN" altLang="en-US" sz="2400">
                <a:latin typeface="Times New Roman" pitchFamily="18" charset="0"/>
              </a:rPr>
              <a:t>集合中去，使得从</a:t>
            </a:r>
            <a:r>
              <a:rPr lang="en-US" altLang="zh-CN" sz="2400">
                <a:latin typeface="Times New Roman" pitchFamily="18" charset="0"/>
              </a:rPr>
              <a:t>V1 </a:t>
            </a:r>
            <a:r>
              <a:rPr lang="zh-CN" altLang="en-US" sz="2400">
                <a:latin typeface="Times New Roman" pitchFamily="18" charset="0"/>
              </a:rPr>
              <a:t>到</a:t>
            </a:r>
            <a:r>
              <a:rPr lang="en-US" altLang="zh-CN" sz="2400">
                <a:latin typeface="Times New Roman" pitchFamily="18" charset="0"/>
              </a:rPr>
              <a:t>S</a:t>
            </a:r>
            <a:r>
              <a:rPr lang="zh-CN" altLang="en-US" sz="2400">
                <a:latin typeface="Times New Roman" pitchFamily="18" charset="0"/>
              </a:rPr>
              <a:t>集合中各顶点的路径长度始终不大于从</a:t>
            </a:r>
            <a:r>
              <a:rPr lang="en-US" altLang="zh-CN" sz="2400">
                <a:latin typeface="Times New Roman" pitchFamily="18" charset="0"/>
              </a:rPr>
              <a:t>V1 </a:t>
            </a:r>
            <a:r>
              <a:rPr lang="zh-CN" altLang="en-US" sz="2400">
                <a:latin typeface="Times New Roman" pitchFamily="18" charset="0"/>
              </a:rPr>
              <a:t>到</a:t>
            </a:r>
            <a:r>
              <a:rPr lang="en-US" altLang="zh-CN" sz="2400">
                <a:latin typeface="Times New Roman" pitchFamily="18" charset="0"/>
              </a:rPr>
              <a:t>V-S</a:t>
            </a:r>
            <a:r>
              <a:rPr lang="zh-CN" altLang="en-US" sz="2400">
                <a:latin typeface="Times New Roman" pitchFamily="18" charset="0"/>
              </a:rPr>
              <a:t>集合中各顶点的路径长度。为了方便地求出从</a:t>
            </a:r>
            <a:r>
              <a:rPr lang="en-US" altLang="zh-CN" sz="2400">
                <a:latin typeface="Times New Roman" pitchFamily="18" charset="0"/>
              </a:rPr>
              <a:t>V1 </a:t>
            </a:r>
            <a:r>
              <a:rPr lang="zh-CN" altLang="en-US" sz="2400">
                <a:latin typeface="Times New Roman" pitchFamily="18" charset="0"/>
              </a:rPr>
              <a:t>到</a:t>
            </a:r>
            <a:r>
              <a:rPr lang="en-US" altLang="zh-CN" sz="2400">
                <a:latin typeface="Times New Roman" pitchFamily="18" charset="0"/>
              </a:rPr>
              <a:t>V-S</a:t>
            </a:r>
            <a:r>
              <a:rPr lang="zh-CN" altLang="en-US" sz="2400">
                <a:latin typeface="Times New Roman" pitchFamily="18" charset="0"/>
              </a:rPr>
              <a:t>集合中最短路径的递增次序，算法中引入一个辅助数组</a:t>
            </a:r>
            <a:r>
              <a:rPr lang="en-US" altLang="zh-CN" sz="2400">
                <a:latin typeface="Times New Roman" pitchFamily="18" charset="0"/>
              </a:rPr>
              <a:t>dist</a:t>
            </a:r>
            <a:r>
              <a:rPr lang="zh-CN" altLang="en-US" sz="2400">
                <a:latin typeface="Times New Roman" pitchFamily="18" charset="0"/>
              </a:rPr>
              <a:t>。它的某元素</a:t>
            </a:r>
            <a:r>
              <a:rPr lang="en-US" altLang="zh-CN" sz="2400">
                <a:latin typeface="Times New Roman" pitchFamily="18" charset="0"/>
              </a:rPr>
              <a:t>dist</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］，表示当前求出的从</a:t>
            </a:r>
            <a:r>
              <a:rPr lang="en-US" altLang="zh-CN" sz="2400">
                <a:latin typeface="Times New Roman" pitchFamily="18" charset="0"/>
              </a:rPr>
              <a:t>V1 </a:t>
            </a:r>
            <a:r>
              <a:rPr lang="zh-CN" altLang="en-US" sz="2400">
                <a:latin typeface="Times New Roman" pitchFamily="18" charset="0"/>
              </a:rPr>
              <a:t>到</a:t>
            </a:r>
            <a:r>
              <a:rPr lang="en-US" altLang="zh-CN" sz="2400">
                <a:latin typeface="Times New Roman" pitchFamily="18" charset="0"/>
              </a:rPr>
              <a:t>V i </a:t>
            </a:r>
            <a:r>
              <a:rPr lang="zh-CN" altLang="en-US" sz="2400">
                <a:latin typeface="Times New Roman" pitchFamily="18" charset="0"/>
              </a:rPr>
              <a:t>的最短路径长度。这个路径长度不一定是真正的最短路径长度。向量</a:t>
            </a:r>
            <a:r>
              <a:rPr lang="en-US" altLang="zh-CN" sz="2400">
                <a:latin typeface="Times New Roman" pitchFamily="18" charset="0"/>
              </a:rPr>
              <a:t>dist</a:t>
            </a:r>
            <a:r>
              <a:rPr lang="zh-CN" altLang="en-US" sz="2400">
                <a:latin typeface="Times New Roman" pitchFamily="18" charset="0"/>
              </a:rPr>
              <a:t>的初始值为邻接矩阵</a:t>
            </a:r>
            <a:r>
              <a:rPr lang="en-US" altLang="zh-CN" sz="2400">
                <a:latin typeface="Times New Roman" pitchFamily="18" charset="0"/>
              </a:rPr>
              <a:t>cost</a:t>
            </a:r>
            <a:r>
              <a:rPr lang="zh-CN" altLang="en-US" sz="2400">
                <a:latin typeface="Times New Roman" pitchFamily="18" charset="0"/>
              </a:rPr>
              <a:t>［］［］中</a:t>
            </a:r>
            <a:r>
              <a:rPr lang="en-US" altLang="zh-CN" sz="2400">
                <a:latin typeface="Times New Roman" pitchFamily="18" charset="0"/>
              </a:rPr>
              <a:t>V1 </a:t>
            </a:r>
            <a:r>
              <a:rPr lang="zh-CN" altLang="en-US" sz="2400">
                <a:latin typeface="Times New Roman" pitchFamily="18" charset="0"/>
              </a:rPr>
              <a:t>行的值，这样，从</a:t>
            </a:r>
            <a:r>
              <a:rPr lang="en-US" altLang="zh-CN" sz="2400">
                <a:latin typeface="Times New Roman" pitchFamily="18" charset="0"/>
              </a:rPr>
              <a:t>V1 </a:t>
            </a:r>
            <a:r>
              <a:rPr lang="zh-CN" altLang="en-US" sz="2400">
                <a:latin typeface="Times New Roman" pitchFamily="18" charset="0"/>
              </a:rPr>
              <a:t>到各顶点的最短路径中最短的一条路径长度应为</a:t>
            </a:r>
          </a:p>
        </p:txBody>
      </p:sp>
    </p:spTree>
  </p:cSld>
  <p:clrMapOvr>
    <a:masterClrMapping/>
  </p:clrMapOvr>
  <p:transition>
    <p:cover dir="d"/>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Rot="1" noChangeArrowheads="1"/>
          </p:cNvSpPr>
          <p:nvPr/>
        </p:nvSpPr>
        <p:spPr bwMode="auto">
          <a:xfrm>
            <a:off x="323850" y="620713"/>
            <a:ext cx="8569325" cy="547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dist</a:t>
            </a:r>
            <a:r>
              <a:rPr lang="zh-CN" altLang="en-US" sz="2400">
                <a:latin typeface="Times New Roman" pitchFamily="18" charset="0"/>
              </a:rPr>
              <a:t>［</a:t>
            </a:r>
            <a:r>
              <a:rPr lang="en-US" altLang="zh-CN" sz="2400">
                <a:latin typeface="Times New Roman" pitchFamily="18" charset="0"/>
              </a:rPr>
              <a:t>w</a:t>
            </a:r>
            <a:r>
              <a:rPr lang="zh-CN" altLang="en-US" sz="2400">
                <a:latin typeface="Times New Roman" pitchFamily="18" charset="0"/>
              </a:rPr>
              <a:t>］</a:t>
            </a:r>
            <a:r>
              <a:rPr lang="en-US" altLang="zh-CN" sz="2400">
                <a:latin typeface="Times New Roman" pitchFamily="18" charset="0"/>
              </a:rPr>
              <a:t>=min</a:t>
            </a:r>
            <a:r>
              <a:rPr lang="zh-CN" altLang="en-US" sz="2400">
                <a:latin typeface="Times New Roman" pitchFamily="18" charset="0"/>
              </a:rPr>
              <a:t>｛</a:t>
            </a:r>
            <a:r>
              <a:rPr lang="en-US" altLang="zh-CN" sz="2400">
                <a:latin typeface="Times New Roman" pitchFamily="18" charset="0"/>
              </a:rPr>
              <a:t>dist</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］，（其中</a:t>
            </a:r>
            <a:r>
              <a:rPr lang="en-US" altLang="zh-CN" sz="2400">
                <a:latin typeface="Times New Roman" pitchFamily="18" charset="0"/>
              </a:rPr>
              <a:t>i</a:t>
            </a:r>
            <a:r>
              <a:rPr lang="zh-CN" altLang="en-US" sz="2400">
                <a:latin typeface="Times New Roman" pitchFamily="18" charset="0"/>
              </a:rPr>
              <a:t>取</a:t>
            </a:r>
            <a:r>
              <a:rPr lang="en-US" altLang="zh-CN" sz="2400">
                <a:latin typeface="Times New Roman" pitchFamily="18" charset="0"/>
              </a:rPr>
              <a:t>1</a:t>
            </a:r>
            <a:r>
              <a:rPr lang="zh-CN" altLang="en-US" sz="2400">
                <a:latin typeface="Times New Roman" pitchFamily="18" charset="0"/>
              </a:rPr>
              <a:t>，</a:t>
            </a:r>
            <a:r>
              <a:rPr lang="en-US" altLang="zh-CN" sz="2400">
                <a:latin typeface="Times New Roman" pitchFamily="18" charset="0"/>
              </a:rPr>
              <a:t>2</a:t>
            </a:r>
            <a:r>
              <a:rPr lang="zh-CN" altLang="en-US" sz="2400">
                <a:latin typeface="Times New Roman" pitchFamily="18" charset="0"/>
              </a:rPr>
              <a:t>，</a:t>
            </a:r>
            <a:r>
              <a:rPr lang="en-US" altLang="zh-CN" sz="2400">
                <a:latin typeface="Arial"/>
              </a:rPr>
              <a:t>…</a:t>
            </a:r>
            <a:r>
              <a:rPr lang="zh-CN" altLang="en-US" sz="2400">
                <a:latin typeface="Times New Roman" pitchFamily="18" charset="0"/>
              </a:rPr>
              <a:t>，</a:t>
            </a:r>
            <a:r>
              <a:rPr lang="en-US" altLang="zh-CN" sz="2400">
                <a:latin typeface="Times New Roman" pitchFamily="18" charset="0"/>
              </a:rPr>
              <a:t>n</a:t>
            </a:r>
            <a:r>
              <a:rPr lang="zh-CN" altLang="en-US" sz="2400">
                <a:latin typeface="Times New Roman" pitchFamily="18" charset="0"/>
              </a:rPr>
              <a:t>）</a:t>
            </a:r>
            <a:r>
              <a:rPr lang="en-US" altLang="zh-CN" sz="2400">
                <a:latin typeface="Times New Roman" pitchFamily="18" charset="0"/>
              </a:rPr>
              <a:t>n</a:t>
            </a:r>
            <a:r>
              <a:rPr lang="zh-CN" altLang="en-US" sz="2400">
                <a:latin typeface="Times New Roman" pitchFamily="18" charset="0"/>
              </a:rPr>
              <a:t>为顶点的个数｝</a:t>
            </a:r>
          </a:p>
          <a:p>
            <a:pPr>
              <a:spcBef>
                <a:spcPct val="20000"/>
              </a:spcBef>
              <a:buClr>
                <a:schemeClr val="bg2"/>
              </a:buClr>
              <a:buFont typeface="Monotype Sorts" pitchFamily="2" charset="2"/>
              <a:buNone/>
            </a:pPr>
            <a:r>
              <a:rPr lang="zh-CN" altLang="en-US" sz="2400">
                <a:latin typeface="Times New Roman" pitchFamily="18" charset="0"/>
              </a:rPr>
              <a:t>　　设第一次求得的一条最短路径为</a:t>
            </a:r>
            <a:r>
              <a:rPr lang="en-US" altLang="zh-CN" sz="2400">
                <a:latin typeface="Times New Roman" pitchFamily="18" charset="0"/>
              </a:rPr>
              <a:t>&lt; V1 </a:t>
            </a:r>
            <a:r>
              <a:rPr lang="zh-CN" altLang="en-US" sz="2400">
                <a:latin typeface="Times New Roman" pitchFamily="18" charset="0"/>
              </a:rPr>
              <a:t>，</a:t>
            </a:r>
            <a:r>
              <a:rPr lang="en-US" altLang="zh-CN" sz="2400">
                <a:latin typeface="Times New Roman" pitchFamily="18" charset="0"/>
              </a:rPr>
              <a:t>W&gt;</a:t>
            </a:r>
            <a:r>
              <a:rPr lang="zh-CN" altLang="en-US" sz="2400">
                <a:latin typeface="Times New Roman" pitchFamily="18" charset="0"/>
              </a:rPr>
              <a:t>，这时顶点</a:t>
            </a:r>
            <a:r>
              <a:rPr lang="en-US" altLang="zh-CN" sz="2400">
                <a:latin typeface="Times New Roman" pitchFamily="18" charset="0"/>
              </a:rPr>
              <a:t>W</a:t>
            </a:r>
            <a:r>
              <a:rPr lang="zh-CN" altLang="en-US" sz="2400">
                <a:latin typeface="Times New Roman" pitchFamily="18" charset="0"/>
              </a:rPr>
              <a:t>应该从</a:t>
            </a:r>
            <a:r>
              <a:rPr lang="en-US" altLang="zh-CN" sz="2400">
                <a:latin typeface="Times New Roman" pitchFamily="18" charset="0"/>
              </a:rPr>
              <a:t>V-S</a:t>
            </a:r>
            <a:r>
              <a:rPr lang="zh-CN" altLang="en-US" sz="2400">
                <a:latin typeface="Times New Roman" pitchFamily="18" charset="0"/>
              </a:rPr>
              <a:t>中删除而并入</a:t>
            </a:r>
            <a:r>
              <a:rPr lang="en-US" altLang="zh-CN" sz="2400">
                <a:latin typeface="Times New Roman" pitchFamily="18" charset="0"/>
              </a:rPr>
              <a:t>S</a:t>
            </a:r>
            <a:r>
              <a:rPr lang="zh-CN" altLang="en-US" sz="2400">
                <a:latin typeface="Times New Roman" pitchFamily="18" charset="0"/>
              </a:rPr>
              <a:t>集合中。之后修改</a:t>
            </a:r>
            <a:r>
              <a:rPr lang="en-US" altLang="zh-CN" sz="2400">
                <a:latin typeface="Times New Roman" pitchFamily="18" charset="0"/>
              </a:rPr>
              <a:t>V-S</a:t>
            </a:r>
            <a:r>
              <a:rPr lang="zh-CN" altLang="en-US" sz="2400">
                <a:latin typeface="Times New Roman" pitchFamily="18" charset="0"/>
              </a:rPr>
              <a:t>集合中各顶点的最短路径长度即数组</a:t>
            </a:r>
            <a:r>
              <a:rPr lang="en-US" altLang="zh-CN" sz="2400">
                <a:latin typeface="Times New Roman" pitchFamily="18" charset="0"/>
              </a:rPr>
              <a:t>dist</a:t>
            </a:r>
            <a:r>
              <a:rPr lang="zh-CN" altLang="en-US" sz="2400">
                <a:latin typeface="Times New Roman" pitchFamily="18" charset="0"/>
              </a:rPr>
              <a:t>的值。对于</a:t>
            </a:r>
            <a:r>
              <a:rPr lang="en-US" altLang="zh-CN" sz="2400">
                <a:latin typeface="Times New Roman" pitchFamily="18" charset="0"/>
              </a:rPr>
              <a:t>V-S</a:t>
            </a:r>
            <a:r>
              <a:rPr lang="zh-CN" altLang="en-US" sz="2400">
                <a:latin typeface="Times New Roman" pitchFamily="18" charset="0"/>
              </a:rPr>
              <a:t>集合中的某一顶点</a:t>
            </a:r>
            <a:r>
              <a:rPr lang="en-US" altLang="zh-CN" sz="2400">
                <a:latin typeface="Times New Roman" pitchFamily="18" charset="0"/>
              </a:rPr>
              <a:t>V i </a:t>
            </a:r>
            <a:r>
              <a:rPr lang="zh-CN" altLang="en-US" sz="2400">
                <a:latin typeface="Times New Roman" pitchFamily="18" charset="0"/>
              </a:rPr>
              <a:t>来说，其当前的最短路径或者是</a:t>
            </a:r>
            <a:r>
              <a:rPr lang="en-US" altLang="zh-CN" sz="2400">
                <a:latin typeface="Times New Roman" pitchFamily="18" charset="0"/>
              </a:rPr>
              <a:t>&lt; V1 </a:t>
            </a:r>
            <a:r>
              <a:rPr lang="zh-CN" altLang="en-US" sz="2400">
                <a:latin typeface="Times New Roman" pitchFamily="18" charset="0"/>
              </a:rPr>
              <a:t>，</a:t>
            </a:r>
            <a:r>
              <a:rPr lang="en-US" altLang="zh-CN" sz="2400">
                <a:latin typeface="Times New Roman" pitchFamily="18" charset="0"/>
              </a:rPr>
              <a:t>V i &gt;</a:t>
            </a:r>
            <a:r>
              <a:rPr lang="zh-CN" altLang="en-US" sz="2400">
                <a:latin typeface="Times New Roman" pitchFamily="18" charset="0"/>
              </a:rPr>
              <a:t>或者是</a:t>
            </a:r>
            <a:r>
              <a:rPr lang="en-US" altLang="zh-CN" sz="2400">
                <a:latin typeface="Times New Roman" pitchFamily="18" charset="0"/>
              </a:rPr>
              <a:t>&lt; V1 </a:t>
            </a:r>
            <a:r>
              <a:rPr lang="zh-CN" altLang="en-US" sz="2400">
                <a:latin typeface="Times New Roman" pitchFamily="18" charset="0"/>
              </a:rPr>
              <a:t>，</a:t>
            </a:r>
            <a:r>
              <a:rPr lang="en-US" altLang="zh-CN" sz="2400">
                <a:latin typeface="Times New Roman" pitchFamily="18" charset="0"/>
              </a:rPr>
              <a:t>W</a:t>
            </a:r>
            <a:r>
              <a:rPr lang="zh-CN" altLang="en-US" sz="2400">
                <a:latin typeface="Times New Roman" pitchFamily="18" charset="0"/>
              </a:rPr>
              <a:t>，</a:t>
            </a:r>
            <a:r>
              <a:rPr lang="en-US" altLang="zh-CN" sz="2400">
                <a:latin typeface="Times New Roman" pitchFamily="18" charset="0"/>
              </a:rPr>
              <a:t>Vi &gt;</a:t>
            </a:r>
            <a:r>
              <a:rPr lang="zh-CN" altLang="en-US" sz="2400">
                <a:latin typeface="Times New Roman" pitchFamily="18" charset="0"/>
              </a:rPr>
              <a:t>，不可能是其他选择。也就是说</a:t>
            </a:r>
            <a:r>
              <a:rPr lang="en-US" altLang="zh-CN"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如果</a:t>
            </a:r>
            <a:r>
              <a:rPr lang="en-US" altLang="zh-CN" sz="2400">
                <a:latin typeface="Times New Roman" pitchFamily="18" charset="0"/>
              </a:rPr>
              <a:t>dist</a:t>
            </a:r>
            <a:r>
              <a:rPr lang="zh-CN" altLang="en-US" sz="2400">
                <a:latin typeface="Times New Roman" pitchFamily="18" charset="0"/>
              </a:rPr>
              <a:t>［</a:t>
            </a:r>
            <a:r>
              <a:rPr lang="en-US" altLang="zh-CN" sz="2400">
                <a:latin typeface="Times New Roman" pitchFamily="18" charset="0"/>
              </a:rPr>
              <a:t>w</a:t>
            </a:r>
            <a:r>
              <a:rPr lang="zh-CN" altLang="en-US" sz="2400">
                <a:latin typeface="Times New Roman" pitchFamily="18" charset="0"/>
              </a:rPr>
              <a:t>］</a:t>
            </a:r>
            <a:r>
              <a:rPr lang="en-US" altLang="zh-CN" sz="2400">
                <a:latin typeface="Times New Roman" pitchFamily="18" charset="0"/>
              </a:rPr>
              <a:t>+cost</a:t>
            </a:r>
            <a:r>
              <a:rPr lang="zh-CN" altLang="en-US" sz="2400">
                <a:latin typeface="Times New Roman" pitchFamily="18" charset="0"/>
              </a:rPr>
              <a:t>［</a:t>
            </a:r>
            <a:r>
              <a:rPr lang="en-US" altLang="zh-CN" sz="2400">
                <a:latin typeface="Times New Roman" pitchFamily="18" charset="0"/>
              </a:rPr>
              <a:t>w</a:t>
            </a:r>
            <a:r>
              <a:rPr lang="zh-CN" altLang="en-US" sz="2400">
                <a:latin typeface="Times New Roman" pitchFamily="18" charset="0"/>
              </a:rPr>
              <a:t>］［</a:t>
            </a:r>
            <a:r>
              <a:rPr lang="en-US" altLang="zh-CN" sz="2400">
                <a:latin typeface="Times New Roman" pitchFamily="18" charset="0"/>
              </a:rPr>
              <a:t>V i </a:t>
            </a:r>
            <a:r>
              <a:rPr lang="zh-CN" altLang="en-US" sz="2400">
                <a:latin typeface="Times New Roman" pitchFamily="18" charset="0"/>
              </a:rPr>
              <a:t>］</a:t>
            </a:r>
            <a:r>
              <a:rPr lang="en-US" altLang="zh-CN" sz="2400">
                <a:latin typeface="Times New Roman" pitchFamily="18" charset="0"/>
              </a:rPr>
              <a:t>&lt;dist</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 则</a:t>
            </a:r>
            <a:r>
              <a:rPr lang="en-US" altLang="zh-CN" sz="2400">
                <a:latin typeface="Times New Roman" pitchFamily="18" charset="0"/>
              </a:rPr>
              <a:t>dist</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=dist</a:t>
            </a:r>
            <a:r>
              <a:rPr lang="zh-CN" altLang="en-US" sz="2400">
                <a:latin typeface="Times New Roman" pitchFamily="18" charset="0"/>
              </a:rPr>
              <a:t>［</a:t>
            </a:r>
            <a:r>
              <a:rPr lang="en-US" altLang="zh-CN" sz="2400">
                <a:latin typeface="Times New Roman" pitchFamily="18" charset="0"/>
              </a:rPr>
              <a:t>w</a:t>
            </a:r>
            <a:r>
              <a:rPr lang="zh-CN" altLang="en-US" sz="2400">
                <a:latin typeface="Times New Roman" pitchFamily="18" charset="0"/>
              </a:rPr>
              <a:t>］</a:t>
            </a:r>
            <a:r>
              <a:rPr lang="en-US" altLang="zh-CN" sz="2400">
                <a:latin typeface="Times New Roman" pitchFamily="18" charset="0"/>
              </a:rPr>
              <a:t>+cost</a:t>
            </a:r>
            <a:r>
              <a:rPr lang="zh-CN" altLang="en-US" sz="2400">
                <a:latin typeface="Times New Roman" pitchFamily="18" charset="0"/>
              </a:rPr>
              <a:t>［</a:t>
            </a:r>
            <a:r>
              <a:rPr lang="en-US" altLang="zh-CN" sz="2400">
                <a:latin typeface="Times New Roman" pitchFamily="18" charset="0"/>
              </a:rPr>
              <a:t>w</a:t>
            </a:r>
            <a:r>
              <a:rPr lang="zh-CN" altLang="en-US" sz="2400">
                <a:latin typeface="Times New Roman" pitchFamily="18" charset="0"/>
              </a:rPr>
              <a:t>］［</a:t>
            </a:r>
            <a:r>
              <a:rPr lang="en-US" altLang="zh-CN" sz="2400">
                <a:latin typeface="Times New Roman" pitchFamily="18" charset="0"/>
              </a:rPr>
              <a:t>Vi</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当</a:t>
            </a:r>
            <a:r>
              <a:rPr lang="en-US" altLang="zh-CN" sz="2400">
                <a:latin typeface="Times New Roman" pitchFamily="18" charset="0"/>
              </a:rPr>
              <a:t>V-S</a:t>
            </a:r>
            <a:r>
              <a:rPr lang="zh-CN" altLang="en-US" sz="2400">
                <a:latin typeface="Times New Roman" pitchFamily="18" charset="0"/>
              </a:rPr>
              <a:t>集合中各顶点的</a:t>
            </a:r>
            <a:r>
              <a:rPr lang="en-US" altLang="zh-CN" sz="2400">
                <a:latin typeface="Times New Roman" pitchFamily="18" charset="0"/>
              </a:rPr>
              <a:t>dist</a:t>
            </a:r>
            <a:r>
              <a:rPr lang="zh-CN" altLang="en-US" sz="2400">
                <a:latin typeface="Times New Roman" pitchFamily="18" charset="0"/>
              </a:rPr>
              <a:t>修改后，再从中挑选一个路径长度最小的顶点，从</a:t>
            </a:r>
            <a:r>
              <a:rPr lang="en-US" altLang="zh-CN" sz="2400">
                <a:latin typeface="Times New Roman" pitchFamily="18" charset="0"/>
              </a:rPr>
              <a:t>V-S</a:t>
            </a:r>
            <a:r>
              <a:rPr lang="zh-CN" altLang="en-US" sz="2400">
                <a:latin typeface="Times New Roman" pitchFamily="18" charset="0"/>
              </a:rPr>
              <a:t>中删除，并入</a:t>
            </a:r>
            <a:r>
              <a:rPr lang="en-US" altLang="zh-CN" sz="2400">
                <a:latin typeface="Times New Roman" pitchFamily="18" charset="0"/>
              </a:rPr>
              <a:t>S</a:t>
            </a:r>
            <a:r>
              <a:rPr lang="zh-CN" altLang="en-US" sz="2400">
                <a:latin typeface="Times New Roman" pitchFamily="18" charset="0"/>
              </a:rPr>
              <a:t>中，重复上述过程，直到求出各顶点的最短路径长度。</a:t>
            </a:r>
          </a:p>
          <a:p>
            <a:pPr>
              <a:spcBef>
                <a:spcPct val="20000"/>
              </a:spcBef>
              <a:buClr>
                <a:schemeClr val="bg2"/>
              </a:buClr>
              <a:buFont typeface="Monotype Sorts" pitchFamily="2" charset="2"/>
              <a:buNone/>
            </a:pPr>
            <a:r>
              <a:rPr lang="zh-CN" altLang="en-US" sz="2400">
                <a:latin typeface="Times New Roman" pitchFamily="18" charset="0"/>
              </a:rPr>
              <a:t>　　以图</a:t>
            </a:r>
            <a:r>
              <a:rPr lang="en-US" altLang="zh-CN" sz="2400">
                <a:latin typeface="Times New Roman" pitchFamily="18" charset="0"/>
              </a:rPr>
              <a:t>6-17</a:t>
            </a:r>
            <a:r>
              <a:rPr lang="zh-CN" altLang="en-US" sz="2400">
                <a:latin typeface="Times New Roman" pitchFamily="18" charset="0"/>
              </a:rPr>
              <a:t>为例，迪杰斯特拉算法运算过程如表</a:t>
            </a:r>
            <a:r>
              <a:rPr lang="en-US" altLang="zh-CN" sz="2400">
                <a:latin typeface="Times New Roman" pitchFamily="18" charset="0"/>
              </a:rPr>
              <a:t>6-2</a:t>
            </a:r>
            <a:r>
              <a:rPr lang="zh-CN" altLang="en-US" sz="2400">
                <a:latin typeface="Times New Roman" pitchFamily="18" charset="0"/>
              </a:rPr>
              <a:t>所示。 </a:t>
            </a:r>
          </a:p>
        </p:txBody>
      </p:sp>
    </p:spTree>
  </p:cSld>
  <p:clrMapOvr>
    <a:masterClrMapping/>
  </p:clrMapOvr>
  <p:transition>
    <p:cover dir="d"/>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Rot="1" noChangeArrowheads="1"/>
          </p:cNvSpPr>
          <p:nvPr/>
        </p:nvSpPr>
        <p:spPr bwMode="auto">
          <a:xfrm>
            <a:off x="323850" y="3502025"/>
            <a:ext cx="8569325" cy="2303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endParaRPr lang="zh-CN" altLang="zh-CN" sz="2400">
              <a:latin typeface="Times New Roman" pitchFamily="18" charset="0"/>
            </a:endParaRPr>
          </a:p>
        </p:txBody>
      </p:sp>
      <p:pic>
        <p:nvPicPr>
          <p:cNvPr id="7270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1228725"/>
            <a:ext cx="8101012" cy="1984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2708" name="Rectangle 4"/>
          <p:cNvSpPr>
            <a:spLocks noChangeArrowheads="1"/>
          </p:cNvSpPr>
          <p:nvPr/>
        </p:nvSpPr>
        <p:spPr bwMode="auto">
          <a:xfrm>
            <a:off x="2484438" y="3752850"/>
            <a:ext cx="40862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zh-CN" altLang="en-US" sz="2000"/>
              <a:t>图</a:t>
            </a:r>
            <a:r>
              <a:rPr lang="en-US" altLang="zh-CN" sz="2000"/>
              <a:t>6-17 </a:t>
            </a:r>
            <a:r>
              <a:rPr lang="zh-CN" altLang="en-US" sz="2000"/>
              <a:t>有向图及其矩阵存储形式</a:t>
            </a:r>
          </a:p>
        </p:txBody>
      </p:sp>
    </p:spTree>
  </p:cSld>
  <p:clrMapOvr>
    <a:masterClrMapping/>
  </p:clrMapOvr>
  <p:transition>
    <p:cover dir="d"/>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2" name="Rectangle 4"/>
          <p:cNvSpPr>
            <a:spLocks noChangeArrowheads="1"/>
          </p:cNvSpPr>
          <p:nvPr/>
        </p:nvSpPr>
        <p:spPr bwMode="auto">
          <a:xfrm>
            <a:off x="250825" y="765175"/>
            <a:ext cx="856615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400"/>
              <a:t>　　表</a:t>
            </a:r>
            <a:r>
              <a:rPr lang="en-US" altLang="zh-CN" sz="2400"/>
              <a:t>6-2  </a:t>
            </a:r>
            <a:r>
              <a:rPr lang="zh-CN" altLang="en-US" sz="2400"/>
              <a:t>用迪杰斯特拉算法求从</a:t>
            </a:r>
            <a:r>
              <a:rPr lang="en-US" altLang="zh-CN" sz="2400"/>
              <a:t>V1 </a:t>
            </a:r>
            <a:r>
              <a:rPr lang="zh-CN" altLang="en-US" sz="2400"/>
              <a:t>到其余各顶点的最短路径</a:t>
            </a:r>
          </a:p>
          <a:p>
            <a:r>
              <a:rPr lang="zh-CN" altLang="en-US" sz="2400"/>
              <a:t>运算过程中</a:t>
            </a:r>
            <a:r>
              <a:rPr lang="en-US" altLang="zh-CN" sz="2400"/>
              <a:t>dist</a:t>
            </a:r>
            <a:r>
              <a:rPr lang="zh-CN" altLang="en-US" sz="2400"/>
              <a:t>数组的变化情况 </a:t>
            </a:r>
          </a:p>
        </p:txBody>
      </p:sp>
      <p:graphicFrame>
        <p:nvGraphicFramePr>
          <p:cNvPr id="73955" name="Group 227"/>
          <p:cNvGraphicFramePr>
            <a:graphicFrameLocks noGrp="1"/>
          </p:cNvGraphicFramePr>
          <p:nvPr>
            <p:ph/>
          </p:nvPr>
        </p:nvGraphicFramePr>
        <p:xfrm>
          <a:off x="301625" y="1628775"/>
          <a:ext cx="8540750" cy="4565650"/>
        </p:xfrm>
        <a:graphic>
          <a:graphicData uri="http://schemas.openxmlformats.org/drawingml/2006/table">
            <a:tbl>
              <a:tblPr/>
              <a:tblGrid>
                <a:gridCol w="1708150"/>
                <a:gridCol w="1708150"/>
                <a:gridCol w="1708150"/>
                <a:gridCol w="1708150"/>
                <a:gridCol w="1708150"/>
              </a:tblGrid>
              <a:tr h="352425">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    </a:t>
                      </a:r>
                      <a:r>
                        <a:rPr kumimoji="0"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终点</a:t>
                      </a:r>
                      <a:endParaRPr kumimoji="0"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8000"/>
                      </a:solidFill>
                      <a:prstDash val="solid"/>
                      <a:round/>
                      <a:headEnd type="none" w="med" len="med"/>
                      <a:tailEnd type="none" w="med" len="med"/>
                    </a:lnL>
                    <a:lnR w="9525" cap="flat" cmpd="sng" algn="ctr">
                      <a:solidFill>
                        <a:srgbClr val="000000"/>
                      </a:solidFill>
                      <a:prstDash val="solid"/>
                      <a:round/>
                      <a:headEnd type="none" w="med" len="med"/>
                      <a:tailEnd type="none" w="med" len="med"/>
                    </a:lnR>
                    <a:lnT w="254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gridSpan="4">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  </a:t>
                      </a:r>
                      <a:r>
                        <a:rPr kumimoji="0"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从</a:t>
                      </a: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V</a:t>
                      </a:r>
                      <a:r>
                        <a:rPr kumimoji="0" lang="en-US" altLang="zh-CN" sz="2000" b="0" i="0" u="none" strike="noStrike" cap="none" normalizeH="0" baseline="-30000" smtClean="0">
                          <a:ln>
                            <a:noFill/>
                          </a:ln>
                          <a:solidFill>
                            <a:schemeClr val="tx1"/>
                          </a:solidFill>
                          <a:effectLst/>
                          <a:latin typeface="Times New Roman" pitchFamily="18" charset="0"/>
                          <a:ea typeface="宋体" pitchFamily="2" charset="-122"/>
                          <a:cs typeface="Times New Roman" pitchFamily="18" charset="0"/>
                        </a:rPr>
                        <a:t>1</a:t>
                      </a:r>
                      <a:r>
                        <a:rPr kumimoji="0"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到各终点的</a:t>
                      </a: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dist</a:t>
                      </a:r>
                      <a:r>
                        <a:rPr kumimoji="0"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值和最短路径</a:t>
                      </a:r>
                      <a:endParaRPr kumimoji="0"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r>
              <a:tr h="78105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V</a:t>
                      </a:r>
                      <a:r>
                        <a:rPr kumimoji="0" lang="en-US" altLang="zh-CN" sz="2000" b="0" i="0" u="none" strike="noStrike" cap="none" normalizeH="0" baseline="-30000" smtClean="0">
                          <a:ln>
                            <a:noFill/>
                          </a:ln>
                          <a:solidFill>
                            <a:schemeClr val="tx1"/>
                          </a:solidFill>
                          <a:effectLst/>
                          <a:latin typeface="Times New Roman" pitchFamily="18" charset="0"/>
                          <a:ea typeface="宋体" pitchFamily="2" charset="-122"/>
                          <a:cs typeface="Times New Roman" pitchFamily="18" charset="0"/>
                        </a:rPr>
                        <a:t>2</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8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50</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&lt;V</a:t>
                      </a:r>
                      <a:r>
                        <a:rPr kumimoji="0" lang="en-US" altLang="zh-CN" sz="2000" b="0" i="0" u="none" strike="noStrike" cap="none" normalizeH="0" baseline="-30000" smtClean="0">
                          <a:ln>
                            <a:noFill/>
                          </a:ln>
                          <a:solidFill>
                            <a:schemeClr val="tx1"/>
                          </a:solidFill>
                          <a:effectLst/>
                          <a:latin typeface="Times New Roman" pitchFamily="18" charset="0"/>
                          <a:ea typeface="宋体" pitchFamily="2" charset="-122"/>
                          <a:cs typeface="Times New Roman" pitchFamily="18" charset="0"/>
                        </a:rPr>
                        <a:t>1</a:t>
                      </a: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 V</a:t>
                      </a:r>
                      <a:r>
                        <a:rPr kumimoji="0" lang="en-US" altLang="zh-CN" sz="2000" b="0" i="0" u="none" strike="noStrike" cap="none" normalizeH="0" baseline="-30000" smtClean="0">
                          <a:ln>
                            <a:noFill/>
                          </a:ln>
                          <a:solidFill>
                            <a:schemeClr val="tx1"/>
                          </a:solidFill>
                          <a:effectLst/>
                          <a:latin typeface="Times New Roman" pitchFamily="18" charset="0"/>
                          <a:ea typeface="宋体" pitchFamily="2" charset="-122"/>
                          <a:cs typeface="Times New Roman" pitchFamily="18" charset="0"/>
                        </a:rPr>
                        <a:t>2</a:t>
                      </a: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&gt;</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50</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&lt;V</a:t>
                      </a:r>
                      <a:r>
                        <a:rPr kumimoji="0" lang="en-US" altLang="zh-CN" sz="2000" b="0" i="0" u="none" strike="noStrike" cap="none" normalizeH="0" baseline="-30000" smtClean="0">
                          <a:ln>
                            <a:noFill/>
                          </a:ln>
                          <a:solidFill>
                            <a:schemeClr val="tx1"/>
                          </a:solidFill>
                          <a:effectLst/>
                          <a:latin typeface="Times New Roman" pitchFamily="18" charset="0"/>
                          <a:ea typeface="宋体" pitchFamily="2" charset="-122"/>
                          <a:cs typeface="Times New Roman" pitchFamily="18" charset="0"/>
                        </a:rPr>
                        <a:t>1</a:t>
                      </a: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 V</a:t>
                      </a:r>
                      <a:r>
                        <a:rPr kumimoji="0" lang="en-US" altLang="zh-CN" sz="2000" b="0" i="0" u="none" strike="noStrike" cap="none" normalizeH="0" baseline="-30000" smtClean="0">
                          <a:ln>
                            <a:noFill/>
                          </a:ln>
                          <a:solidFill>
                            <a:schemeClr val="tx1"/>
                          </a:solidFill>
                          <a:effectLst/>
                          <a:latin typeface="Times New Roman" pitchFamily="18" charset="0"/>
                          <a:ea typeface="宋体" pitchFamily="2" charset="-122"/>
                          <a:cs typeface="Times New Roman" pitchFamily="18" charset="0"/>
                        </a:rPr>
                        <a:t>2</a:t>
                      </a: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&gt;</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45</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&lt;V</a:t>
                      </a:r>
                      <a:r>
                        <a:rPr kumimoji="0" lang="en-US" altLang="zh-CN" sz="2000" b="0" i="0" u="none" strike="noStrike" cap="none" normalizeH="0" baseline="-30000" smtClean="0">
                          <a:ln>
                            <a:noFill/>
                          </a:ln>
                          <a:solidFill>
                            <a:schemeClr val="tx1"/>
                          </a:solidFill>
                          <a:effectLst/>
                          <a:latin typeface="Times New Roman" pitchFamily="18" charset="0"/>
                          <a:ea typeface="宋体" pitchFamily="2" charset="-122"/>
                          <a:cs typeface="Times New Roman" pitchFamily="18" charset="0"/>
                        </a:rPr>
                        <a:t>1</a:t>
                      </a: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,V</a:t>
                      </a:r>
                      <a:r>
                        <a:rPr kumimoji="0" lang="en-US" altLang="zh-CN" sz="2000" b="0" i="0" u="none" strike="noStrike" cap="none" normalizeH="0" baseline="-30000" smtClean="0">
                          <a:ln>
                            <a:noFill/>
                          </a:ln>
                          <a:solidFill>
                            <a:schemeClr val="tx1"/>
                          </a:solidFill>
                          <a:effectLst/>
                          <a:latin typeface="Times New Roman" pitchFamily="18" charset="0"/>
                          <a:ea typeface="宋体" pitchFamily="2" charset="-122"/>
                          <a:cs typeface="Times New Roman" pitchFamily="18" charset="0"/>
                        </a:rPr>
                        <a:t>3</a:t>
                      </a: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,V</a:t>
                      </a:r>
                      <a:r>
                        <a:rPr kumimoji="0" lang="en-US" altLang="zh-CN" sz="2000" b="0" i="0" u="none" strike="noStrike" cap="none" normalizeH="0" baseline="-30000" smtClean="0">
                          <a:ln>
                            <a:noFill/>
                          </a:ln>
                          <a:solidFill>
                            <a:schemeClr val="tx1"/>
                          </a:solidFill>
                          <a:effectLst/>
                          <a:latin typeface="Times New Roman" pitchFamily="18" charset="0"/>
                          <a:ea typeface="宋体" pitchFamily="2" charset="-122"/>
                          <a:cs typeface="Times New Roman" pitchFamily="18" charset="0"/>
                        </a:rPr>
                        <a:t>4</a:t>
                      </a: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,V</a:t>
                      </a:r>
                      <a:r>
                        <a:rPr kumimoji="0" lang="en-US" altLang="zh-CN" sz="2000" b="0" i="0" u="none" strike="noStrike" cap="none" normalizeH="0" baseline="-30000" smtClean="0">
                          <a:ln>
                            <a:noFill/>
                          </a:ln>
                          <a:solidFill>
                            <a:schemeClr val="tx1"/>
                          </a:solidFill>
                          <a:effectLst/>
                          <a:latin typeface="Times New Roman" pitchFamily="18" charset="0"/>
                          <a:ea typeface="宋体" pitchFamily="2" charset="-122"/>
                          <a:cs typeface="Times New Roman" pitchFamily="18" charset="0"/>
                        </a:rPr>
                        <a:t>2</a:t>
                      </a: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&gt;</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Tx/>
                        <a:buFont typeface="Monotype Sorts" pitchFamily="2" charset="2"/>
                        <a:buNone/>
                        <a:tabLst/>
                      </a:pPr>
                      <a:endParaRPr kumimoji="0" lang="zh-CN"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25400" cap="flat" cmpd="sng" algn="ctr">
                      <a:solidFill>
                        <a:srgbClr val="008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671513">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V</a:t>
                      </a:r>
                      <a:r>
                        <a:rPr kumimoji="0" lang="en-US" altLang="zh-CN" sz="2000" b="0" i="0" u="none" strike="noStrike" cap="none" normalizeH="0" baseline="-30000" smtClean="0">
                          <a:ln>
                            <a:noFill/>
                          </a:ln>
                          <a:solidFill>
                            <a:schemeClr val="tx1"/>
                          </a:solidFill>
                          <a:effectLst/>
                          <a:latin typeface="Times New Roman" pitchFamily="18" charset="0"/>
                          <a:ea typeface="宋体" pitchFamily="2" charset="-122"/>
                          <a:cs typeface="Times New Roman" pitchFamily="18" charset="0"/>
                        </a:rPr>
                        <a:t>3</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8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10</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&lt;V</a:t>
                      </a:r>
                      <a:r>
                        <a:rPr kumimoji="0" lang="en-US" altLang="zh-CN" sz="2000" b="0" i="0" u="none" strike="noStrike" cap="none" normalizeH="0" baseline="-30000" smtClean="0">
                          <a:ln>
                            <a:noFill/>
                          </a:ln>
                          <a:solidFill>
                            <a:schemeClr val="tx1"/>
                          </a:solidFill>
                          <a:effectLst/>
                          <a:latin typeface="Times New Roman" pitchFamily="18" charset="0"/>
                          <a:ea typeface="宋体" pitchFamily="2" charset="-122"/>
                          <a:cs typeface="Times New Roman" pitchFamily="18" charset="0"/>
                        </a:rPr>
                        <a:t>1</a:t>
                      </a: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,V</a:t>
                      </a:r>
                      <a:r>
                        <a:rPr kumimoji="0" lang="en-US" altLang="zh-CN" sz="2000" b="0" i="0" u="none" strike="noStrike" cap="none" normalizeH="0" baseline="-30000" smtClean="0">
                          <a:ln>
                            <a:noFill/>
                          </a:ln>
                          <a:solidFill>
                            <a:schemeClr val="tx1"/>
                          </a:solidFill>
                          <a:effectLst/>
                          <a:latin typeface="Times New Roman" pitchFamily="18" charset="0"/>
                          <a:ea typeface="宋体" pitchFamily="2" charset="-122"/>
                          <a:cs typeface="Times New Roman" pitchFamily="18" charset="0"/>
                        </a:rPr>
                        <a:t>3</a:t>
                      </a: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&gt;</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Tx/>
                        <a:buFont typeface="Monotype Sorts" pitchFamily="2" charset="2"/>
                        <a:buNone/>
                        <a:tabLst/>
                      </a:pPr>
                      <a:endParaRPr kumimoji="0" lang="zh-CN"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Tx/>
                        <a:buFont typeface="Monotype Sorts" pitchFamily="2" charset="2"/>
                        <a:buNone/>
                        <a:tabLst/>
                      </a:pPr>
                      <a:endParaRPr kumimoji="0" lang="zh-CN"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Tx/>
                        <a:buFont typeface="Monotype Sorts" pitchFamily="2" charset="2"/>
                        <a:buNone/>
                        <a:tabLst/>
                      </a:pPr>
                      <a:endParaRPr kumimoji="0" lang="zh-CN"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25400" cap="flat" cmpd="sng" algn="ctr">
                      <a:solidFill>
                        <a:srgbClr val="008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668338">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V</a:t>
                      </a:r>
                      <a:r>
                        <a:rPr kumimoji="0" lang="en-US" altLang="zh-CN" sz="2000" b="0" i="0" u="none" strike="noStrike" cap="none" normalizeH="0" baseline="-30000" smtClean="0">
                          <a:ln>
                            <a:noFill/>
                          </a:ln>
                          <a:solidFill>
                            <a:schemeClr val="tx1"/>
                          </a:solidFill>
                          <a:effectLst/>
                          <a:latin typeface="Times New Roman" pitchFamily="18" charset="0"/>
                          <a:ea typeface="宋体" pitchFamily="2" charset="-122"/>
                          <a:cs typeface="Times New Roman" pitchFamily="18" charset="0"/>
                        </a:rPr>
                        <a:t>4</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8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Tx/>
                        <a:buFont typeface="Monotype Sorts" pitchFamily="2" charset="2"/>
                        <a:buNone/>
                        <a:tabLst/>
                      </a:pPr>
                      <a:endParaRPr kumimoji="0" lang="zh-CN"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25</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&lt;V</a:t>
                      </a:r>
                      <a:r>
                        <a:rPr kumimoji="0" lang="en-US" altLang="zh-CN" sz="2000" b="0" i="0" u="none" strike="noStrike" cap="none" normalizeH="0" baseline="-30000" smtClean="0">
                          <a:ln>
                            <a:noFill/>
                          </a:ln>
                          <a:solidFill>
                            <a:schemeClr val="tx1"/>
                          </a:solidFill>
                          <a:effectLst/>
                          <a:latin typeface="Times New Roman" pitchFamily="18" charset="0"/>
                          <a:ea typeface="宋体" pitchFamily="2" charset="-122"/>
                          <a:cs typeface="Times New Roman" pitchFamily="18" charset="0"/>
                        </a:rPr>
                        <a:t>1</a:t>
                      </a: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,V</a:t>
                      </a:r>
                      <a:r>
                        <a:rPr kumimoji="0" lang="en-US" altLang="zh-CN" sz="2000" b="0" i="0" u="none" strike="noStrike" cap="none" normalizeH="0" baseline="-30000" smtClean="0">
                          <a:ln>
                            <a:noFill/>
                          </a:ln>
                          <a:solidFill>
                            <a:schemeClr val="tx1"/>
                          </a:solidFill>
                          <a:effectLst/>
                          <a:latin typeface="Times New Roman" pitchFamily="18" charset="0"/>
                          <a:ea typeface="宋体" pitchFamily="2" charset="-122"/>
                          <a:cs typeface="Times New Roman" pitchFamily="18" charset="0"/>
                        </a:rPr>
                        <a:t>3</a:t>
                      </a: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,V</a:t>
                      </a:r>
                      <a:r>
                        <a:rPr kumimoji="0" lang="en-US" altLang="zh-CN" sz="2000" b="0" i="0" u="none" strike="noStrike" cap="none" normalizeH="0" baseline="-30000" smtClean="0">
                          <a:ln>
                            <a:noFill/>
                          </a:ln>
                          <a:solidFill>
                            <a:schemeClr val="tx1"/>
                          </a:solidFill>
                          <a:effectLst/>
                          <a:latin typeface="Times New Roman" pitchFamily="18" charset="0"/>
                          <a:ea typeface="宋体" pitchFamily="2" charset="-122"/>
                          <a:cs typeface="Times New Roman" pitchFamily="18" charset="0"/>
                        </a:rPr>
                        <a:t>4</a:t>
                      </a: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&gt;</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Tx/>
                        <a:buFont typeface="Monotype Sorts" pitchFamily="2" charset="2"/>
                        <a:buNone/>
                        <a:tabLst/>
                      </a:pPr>
                      <a:endParaRPr kumimoji="0" lang="zh-CN"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Tx/>
                        <a:buFont typeface="Monotype Sorts" pitchFamily="2" charset="2"/>
                        <a:buNone/>
                        <a:tabLst/>
                      </a:pPr>
                      <a:endParaRPr kumimoji="0" lang="zh-CN"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25400" cap="flat" cmpd="sng" algn="ctr">
                      <a:solidFill>
                        <a:srgbClr val="008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573088">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V</a:t>
                      </a:r>
                      <a:r>
                        <a:rPr kumimoji="0" lang="en-US" altLang="zh-CN" sz="2000" b="0" i="0" u="none" strike="noStrike" cap="none" normalizeH="0" baseline="-30000" smtClean="0">
                          <a:ln>
                            <a:noFill/>
                          </a:ln>
                          <a:solidFill>
                            <a:schemeClr val="tx1"/>
                          </a:solidFill>
                          <a:effectLst/>
                          <a:latin typeface="Times New Roman" pitchFamily="18" charset="0"/>
                          <a:ea typeface="宋体" pitchFamily="2" charset="-122"/>
                          <a:cs typeface="Times New Roman" pitchFamily="18" charset="0"/>
                        </a:rPr>
                        <a:t>5</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8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45</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&lt;V</a:t>
                      </a:r>
                      <a:r>
                        <a:rPr kumimoji="0" lang="en-US" altLang="zh-CN" sz="2000" b="0" i="0" u="none" strike="noStrike" cap="none" normalizeH="0" baseline="-30000" smtClean="0">
                          <a:ln>
                            <a:noFill/>
                          </a:ln>
                          <a:solidFill>
                            <a:schemeClr val="tx1"/>
                          </a:solidFill>
                          <a:effectLst/>
                          <a:latin typeface="Times New Roman" pitchFamily="18" charset="0"/>
                          <a:ea typeface="宋体" pitchFamily="2" charset="-122"/>
                          <a:cs typeface="Times New Roman" pitchFamily="18" charset="0"/>
                        </a:rPr>
                        <a:t>1</a:t>
                      </a: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,V</a:t>
                      </a:r>
                      <a:r>
                        <a:rPr kumimoji="0" lang="en-US" altLang="zh-CN" sz="2000" b="0" i="0" u="none" strike="noStrike" cap="none" normalizeH="0" baseline="-30000" smtClean="0">
                          <a:ln>
                            <a:noFill/>
                          </a:ln>
                          <a:solidFill>
                            <a:schemeClr val="tx1"/>
                          </a:solidFill>
                          <a:effectLst/>
                          <a:latin typeface="Times New Roman" pitchFamily="18" charset="0"/>
                          <a:ea typeface="宋体" pitchFamily="2" charset="-122"/>
                          <a:cs typeface="Times New Roman" pitchFamily="18" charset="0"/>
                        </a:rPr>
                        <a:t>5</a:t>
                      </a: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&gt;</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45</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&lt;V</a:t>
                      </a:r>
                      <a:r>
                        <a:rPr kumimoji="0" lang="en-US" altLang="zh-CN" sz="2000" b="0" i="0" u="none" strike="noStrike" cap="none" normalizeH="0" baseline="-30000" smtClean="0">
                          <a:ln>
                            <a:noFill/>
                          </a:ln>
                          <a:solidFill>
                            <a:schemeClr val="tx1"/>
                          </a:solidFill>
                          <a:effectLst/>
                          <a:latin typeface="Times New Roman" pitchFamily="18" charset="0"/>
                          <a:ea typeface="宋体" pitchFamily="2" charset="-122"/>
                          <a:cs typeface="Times New Roman" pitchFamily="18" charset="0"/>
                        </a:rPr>
                        <a:t>1</a:t>
                      </a: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,V</a:t>
                      </a:r>
                      <a:r>
                        <a:rPr kumimoji="0" lang="en-US" altLang="zh-CN" sz="2000" b="0" i="0" u="none" strike="noStrike" cap="none" normalizeH="0" baseline="-30000" smtClean="0">
                          <a:ln>
                            <a:noFill/>
                          </a:ln>
                          <a:solidFill>
                            <a:schemeClr val="tx1"/>
                          </a:solidFill>
                          <a:effectLst/>
                          <a:latin typeface="Times New Roman" pitchFamily="18" charset="0"/>
                          <a:ea typeface="宋体" pitchFamily="2" charset="-122"/>
                          <a:cs typeface="Times New Roman" pitchFamily="18" charset="0"/>
                        </a:rPr>
                        <a:t>5</a:t>
                      </a: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&gt;</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45</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&lt;V</a:t>
                      </a:r>
                      <a:r>
                        <a:rPr kumimoji="0" lang="en-US" altLang="zh-CN" sz="2000" b="0" i="0" u="none" strike="noStrike" cap="none" normalizeH="0" baseline="-30000" smtClean="0">
                          <a:ln>
                            <a:noFill/>
                          </a:ln>
                          <a:solidFill>
                            <a:schemeClr val="tx1"/>
                          </a:solidFill>
                          <a:effectLst/>
                          <a:latin typeface="Times New Roman" pitchFamily="18" charset="0"/>
                          <a:ea typeface="宋体" pitchFamily="2" charset="-122"/>
                          <a:cs typeface="Times New Roman" pitchFamily="18" charset="0"/>
                        </a:rPr>
                        <a:t>1</a:t>
                      </a: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,V</a:t>
                      </a:r>
                      <a:r>
                        <a:rPr kumimoji="0" lang="en-US" altLang="zh-CN" sz="2000" b="0" i="0" u="none" strike="noStrike" cap="none" normalizeH="0" baseline="-30000" smtClean="0">
                          <a:ln>
                            <a:noFill/>
                          </a:ln>
                          <a:solidFill>
                            <a:schemeClr val="tx1"/>
                          </a:solidFill>
                          <a:effectLst/>
                          <a:latin typeface="Times New Roman" pitchFamily="18" charset="0"/>
                          <a:ea typeface="宋体" pitchFamily="2" charset="-122"/>
                          <a:cs typeface="Times New Roman" pitchFamily="18" charset="0"/>
                        </a:rPr>
                        <a:t>5</a:t>
                      </a: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&gt;</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45</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&lt;V</a:t>
                      </a:r>
                      <a:r>
                        <a:rPr kumimoji="0" lang="en-US" altLang="zh-CN" sz="2000" b="0" i="0" u="none" strike="noStrike" cap="none" normalizeH="0" baseline="-30000" smtClean="0">
                          <a:ln>
                            <a:noFill/>
                          </a:ln>
                          <a:solidFill>
                            <a:schemeClr val="tx1"/>
                          </a:solidFill>
                          <a:effectLst/>
                          <a:latin typeface="Times New Roman" pitchFamily="18" charset="0"/>
                          <a:ea typeface="宋体" pitchFamily="2" charset="-122"/>
                          <a:cs typeface="Times New Roman" pitchFamily="18" charset="0"/>
                        </a:rPr>
                        <a:t>1</a:t>
                      </a: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,V</a:t>
                      </a:r>
                      <a:r>
                        <a:rPr kumimoji="0" lang="en-US" altLang="zh-CN" sz="2000" b="0" i="0" u="none" strike="noStrike" cap="none" normalizeH="0" baseline="-30000" smtClean="0">
                          <a:ln>
                            <a:noFill/>
                          </a:ln>
                          <a:solidFill>
                            <a:schemeClr val="tx1"/>
                          </a:solidFill>
                          <a:effectLst/>
                          <a:latin typeface="Times New Roman" pitchFamily="18" charset="0"/>
                          <a:ea typeface="宋体" pitchFamily="2" charset="-122"/>
                          <a:cs typeface="Times New Roman" pitchFamily="18" charset="0"/>
                        </a:rPr>
                        <a:t>5</a:t>
                      </a: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&gt;</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25400" cap="flat" cmpd="sng" algn="ctr">
                      <a:solidFill>
                        <a:srgbClr val="008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669925">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V</a:t>
                      </a:r>
                      <a:r>
                        <a:rPr kumimoji="0" lang="en-US" altLang="zh-CN" sz="2000" b="0" i="0" u="none" strike="noStrike" cap="none" normalizeH="0" baseline="-30000" smtClean="0">
                          <a:ln>
                            <a:noFill/>
                          </a:ln>
                          <a:solidFill>
                            <a:schemeClr val="tx1"/>
                          </a:solidFill>
                          <a:effectLst/>
                          <a:latin typeface="Times New Roman" pitchFamily="18" charset="0"/>
                          <a:ea typeface="宋体" pitchFamily="2" charset="-122"/>
                          <a:cs typeface="Times New Roman" pitchFamily="18" charset="0"/>
                        </a:rPr>
                        <a:t>6</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8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Tx/>
                        <a:buFont typeface="Monotype Sorts" pitchFamily="2" charset="2"/>
                        <a:buNone/>
                        <a:tabLst/>
                      </a:pPr>
                      <a:endParaRPr kumimoji="0" lang="zh-CN"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Tx/>
                        <a:buFont typeface="Monotype Sorts" pitchFamily="2" charset="2"/>
                        <a:buNone/>
                        <a:tabLst/>
                      </a:pPr>
                      <a:endParaRPr kumimoji="0" lang="zh-CN"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Tx/>
                        <a:buFont typeface="Monotype Sorts" pitchFamily="2" charset="2"/>
                        <a:buNone/>
                        <a:tabLst/>
                      </a:pPr>
                      <a:endParaRPr kumimoji="0" lang="zh-CN"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Tx/>
                        <a:buFont typeface="Monotype Sorts" pitchFamily="2" charset="2"/>
                        <a:buNone/>
                        <a:tabLst/>
                      </a:pPr>
                      <a:endParaRPr kumimoji="0" lang="zh-CN"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25400" cap="flat" cmpd="sng" algn="ctr">
                      <a:solidFill>
                        <a:srgbClr val="008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352425">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W</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8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W=V</a:t>
                      </a:r>
                      <a:r>
                        <a:rPr kumimoji="0" lang="en-US" altLang="zh-CN" sz="2000" b="0" i="0" u="none" strike="noStrike" cap="none" normalizeH="0" baseline="-30000" smtClean="0">
                          <a:ln>
                            <a:noFill/>
                          </a:ln>
                          <a:solidFill>
                            <a:schemeClr val="tx1"/>
                          </a:solidFill>
                          <a:effectLst/>
                          <a:latin typeface="Times New Roman" pitchFamily="18" charset="0"/>
                          <a:ea typeface="宋体" pitchFamily="2" charset="-122"/>
                          <a:cs typeface="Times New Roman" pitchFamily="18" charset="0"/>
                        </a:rPr>
                        <a:t>3</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W=V</a:t>
                      </a:r>
                      <a:r>
                        <a:rPr kumimoji="0" lang="en-US" altLang="zh-CN" sz="2000" b="0" i="0" u="none" strike="noStrike" cap="none" normalizeH="0" baseline="-30000" smtClean="0">
                          <a:ln>
                            <a:noFill/>
                          </a:ln>
                          <a:solidFill>
                            <a:schemeClr val="tx1"/>
                          </a:solidFill>
                          <a:effectLst/>
                          <a:latin typeface="Times New Roman" pitchFamily="18" charset="0"/>
                          <a:ea typeface="宋体" pitchFamily="2" charset="-122"/>
                          <a:cs typeface="Times New Roman" pitchFamily="18" charset="0"/>
                        </a:rPr>
                        <a:t>4</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W=V</a:t>
                      </a:r>
                      <a:r>
                        <a:rPr kumimoji="0" lang="en-US" altLang="zh-CN" sz="2000" b="0" i="0" u="none" strike="noStrike" cap="none" normalizeH="0" baseline="-30000" smtClean="0">
                          <a:ln>
                            <a:noFill/>
                          </a:ln>
                          <a:solidFill>
                            <a:schemeClr val="tx1"/>
                          </a:solidFill>
                          <a:effectLst/>
                          <a:latin typeface="Times New Roman" pitchFamily="18" charset="0"/>
                          <a:ea typeface="宋体" pitchFamily="2" charset="-122"/>
                          <a:cs typeface="Times New Roman" pitchFamily="18" charset="0"/>
                        </a:rPr>
                        <a:t>2</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W=V</a:t>
                      </a:r>
                      <a:r>
                        <a:rPr kumimoji="0" lang="en-US" altLang="zh-CN" sz="2000" b="0" i="0" u="none" strike="noStrike" cap="none" normalizeH="0" baseline="-30000" smtClean="0">
                          <a:ln>
                            <a:noFill/>
                          </a:ln>
                          <a:solidFill>
                            <a:schemeClr val="tx1"/>
                          </a:solidFill>
                          <a:effectLst/>
                          <a:latin typeface="Times New Roman" pitchFamily="18" charset="0"/>
                          <a:ea typeface="宋体" pitchFamily="2" charset="-122"/>
                          <a:cs typeface="Times New Roman" pitchFamily="18" charset="0"/>
                        </a:rPr>
                        <a:t>5</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25400" cap="flat" cmpd="sng" algn="ctr">
                      <a:solidFill>
                        <a:srgbClr val="008000"/>
                      </a:solidFill>
                      <a:prstDash val="solid"/>
                      <a:round/>
                      <a:headEnd type="none" w="med" len="med"/>
                      <a:tailEnd type="none" w="med" len="med"/>
                    </a:lnR>
                    <a:lnT w="9525" cap="flat" cmpd="sng" algn="ctr">
                      <a:solidFill>
                        <a:srgbClr val="000000"/>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cover dir="d"/>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Rot="1" noChangeArrowheads="1"/>
          </p:cNvSpPr>
          <p:nvPr/>
        </p:nvSpPr>
        <p:spPr bwMode="auto">
          <a:xfrm>
            <a:off x="323850" y="620713"/>
            <a:ext cx="8569325" cy="547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用迪杰斯特拉算法，求从某个源点到其他各顶点的最短路径的完整程序如下：</a:t>
            </a:r>
          </a:p>
          <a:p>
            <a:pPr>
              <a:spcBef>
                <a:spcPct val="20000"/>
              </a:spcBef>
              <a:buClr>
                <a:schemeClr val="bg2"/>
              </a:buClr>
              <a:buFont typeface="Monotype Sorts" pitchFamily="2" charset="2"/>
              <a:buNone/>
            </a:pPr>
            <a:r>
              <a:rPr lang="en-US" altLang="zh-CN" sz="2400">
                <a:latin typeface="Times New Roman" pitchFamily="18" charset="0"/>
              </a:rPr>
              <a:t>#define MAX 50</a:t>
            </a:r>
          </a:p>
          <a:p>
            <a:pPr>
              <a:spcBef>
                <a:spcPct val="20000"/>
              </a:spcBef>
              <a:buClr>
                <a:schemeClr val="bg2"/>
              </a:buClr>
              <a:buFont typeface="Monotype Sorts" pitchFamily="2" charset="2"/>
              <a:buNone/>
            </a:pPr>
            <a:r>
              <a:rPr lang="en-US" altLang="zh-CN" sz="2400">
                <a:latin typeface="Times New Roman" pitchFamily="18" charset="0"/>
              </a:rPr>
              <a:t>int creatcost</a:t>
            </a:r>
            <a:r>
              <a:rPr lang="zh-CN" altLang="en-US" sz="2400">
                <a:latin typeface="Times New Roman" pitchFamily="18" charset="0"/>
              </a:rPr>
              <a:t>（</a:t>
            </a:r>
            <a:r>
              <a:rPr lang="en-US" altLang="zh-CN" sz="2400">
                <a:latin typeface="Times New Roman" pitchFamily="18" charset="0"/>
              </a:rPr>
              <a:t>int cost[ ][MAX]</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/*cost</a:t>
            </a:r>
            <a:r>
              <a:rPr lang="zh-CN" altLang="en-US" sz="2400">
                <a:latin typeface="Times New Roman" pitchFamily="18" charset="0"/>
              </a:rPr>
              <a:t>这个二维数组用于表示图的邻接矩阵*</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int vexnum</a:t>
            </a:r>
            <a:r>
              <a:rPr lang="zh-CN" altLang="en-US" sz="2400">
                <a:latin typeface="Times New Roman" pitchFamily="18" charset="0"/>
              </a:rPr>
              <a:t>，</a:t>
            </a:r>
            <a:r>
              <a:rPr lang="en-US" altLang="zh-CN" sz="2400">
                <a:latin typeface="Times New Roman" pitchFamily="18" charset="0"/>
              </a:rPr>
              <a:t>arcnum</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k</a:t>
            </a:r>
            <a:r>
              <a:rPr lang="zh-CN" altLang="en-US" sz="2400">
                <a:latin typeface="Times New Roman" pitchFamily="18" charset="0"/>
              </a:rPr>
              <a:t>，</a:t>
            </a: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w;   /*</a:t>
            </a:r>
            <a:r>
              <a:rPr lang="zh-CN" altLang="en-US" sz="2400">
                <a:latin typeface="Times New Roman" pitchFamily="18" charset="0"/>
              </a:rPr>
              <a:t>输入图的顶点数和弧数或边数*</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printf</a:t>
            </a:r>
            <a:r>
              <a:rPr lang="zh-CN" altLang="en-US" sz="2400">
                <a:latin typeface="Times New Roman" pitchFamily="18" charset="0"/>
              </a:rPr>
              <a:t>（</a:t>
            </a:r>
            <a:r>
              <a:rPr lang="en-US" altLang="zh-CN" sz="2400">
                <a:latin typeface="Times New Roman" pitchFamily="18" charset="0"/>
              </a:rPr>
              <a:t>″input vexnum</a:t>
            </a:r>
            <a:r>
              <a:rPr lang="zh-CN" altLang="en-US" sz="2400">
                <a:latin typeface="Times New Roman" pitchFamily="18" charset="0"/>
              </a:rPr>
              <a:t>，</a:t>
            </a:r>
            <a:r>
              <a:rPr lang="en-US" altLang="zh-CN" sz="2400">
                <a:latin typeface="Times New Roman" pitchFamily="18" charset="0"/>
              </a:rPr>
              <a:t>arcnum:″</a:t>
            </a:r>
            <a:r>
              <a:rPr lang="zh-CN" altLang="en-US" sz="2400">
                <a:latin typeface="Times New Roman" pitchFamily="18" charset="0"/>
              </a:rPr>
              <a:t>）</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scanf</a:t>
            </a:r>
            <a:r>
              <a:rPr lang="zh-CN" altLang="en-US" sz="2400">
                <a:latin typeface="Times New Roman" pitchFamily="18" charset="0"/>
              </a:rPr>
              <a:t>（</a:t>
            </a:r>
            <a:r>
              <a:rPr lang="en-US" altLang="zh-CN" sz="2400">
                <a:latin typeface="Times New Roman" pitchFamily="18" charset="0"/>
              </a:rPr>
              <a:t>″%d</a:t>
            </a:r>
            <a:r>
              <a:rPr lang="zh-CN" altLang="en-US" sz="2400">
                <a:latin typeface="Times New Roman" pitchFamily="18" charset="0"/>
              </a:rPr>
              <a:t>，</a:t>
            </a:r>
            <a:r>
              <a:rPr lang="en-US" altLang="zh-CN" sz="2400">
                <a:latin typeface="Times New Roman" pitchFamily="18" charset="0"/>
              </a:rPr>
              <a:t>%d″</a:t>
            </a:r>
            <a:r>
              <a:rPr lang="zh-CN" altLang="en-US" sz="2400">
                <a:latin typeface="Times New Roman" pitchFamily="18" charset="0"/>
              </a:rPr>
              <a:t>，</a:t>
            </a:r>
            <a:r>
              <a:rPr lang="en-US" altLang="zh-CN" sz="2400">
                <a:latin typeface="Times New Roman" pitchFamily="18" charset="0"/>
              </a:rPr>
              <a:t>&amp;vexnum</a:t>
            </a:r>
            <a:r>
              <a:rPr lang="zh-CN" altLang="en-US" sz="2400">
                <a:latin typeface="Times New Roman" pitchFamily="18" charset="0"/>
              </a:rPr>
              <a:t>，</a:t>
            </a:r>
            <a:r>
              <a:rPr lang="en-US" altLang="zh-CN" sz="2400">
                <a:latin typeface="Times New Roman" pitchFamily="18" charset="0"/>
              </a:rPr>
              <a:t>&amp;arcnum</a:t>
            </a:r>
            <a:r>
              <a:rPr lang="zh-CN" altLang="en-US" sz="2400">
                <a:latin typeface="Times New Roman" pitchFamily="18" charset="0"/>
              </a:rPr>
              <a:t>）</a:t>
            </a:r>
            <a:r>
              <a:rPr lang="en-US" altLang="zh-CN" sz="2400">
                <a:latin typeface="Times New Roman" pitchFamily="18" charset="0"/>
              </a:rPr>
              <a:t>; </a:t>
            </a:r>
          </a:p>
          <a:p>
            <a:pPr>
              <a:spcBef>
                <a:spcPct val="20000"/>
              </a:spcBef>
              <a:buClr>
                <a:schemeClr val="bg2"/>
              </a:buClr>
              <a:buFont typeface="Monotype Sorts" pitchFamily="2" charset="2"/>
              <a:buNone/>
            </a:pPr>
            <a:r>
              <a:rPr lang="en-US" altLang="zh-CN" sz="2400">
                <a:latin typeface="Times New Roman" pitchFamily="18" charset="0"/>
              </a:rPr>
              <a:t>for</a:t>
            </a:r>
            <a:r>
              <a:rPr lang="zh-CN" altLang="en-US" sz="2400">
                <a:latin typeface="Times New Roman" pitchFamily="18" charset="0"/>
              </a:rPr>
              <a:t>（</a:t>
            </a:r>
            <a:r>
              <a:rPr lang="en-US" altLang="zh-CN" sz="2400">
                <a:latin typeface="Times New Roman" pitchFamily="18" charset="0"/>
              </a:rPr>
              <a:t>i=1;i&lt;=vexnum;i++</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for</a:t>
            </a:r>
            <a:r>
              <a:rPr lang="zh-CN" altLang="en-US" sz="2400">
                <a:latin typeface="Times New Roman" pitchFamily="18" charset="0"/>
              </a:rPr>
              <a:t>（</a:t>
            </a:r>
            <a:r>
              <a:rPr lang="en-US" altLang="zh-CN" sz="2400">
                <a:latin typeface="Times New Roman" pitchFamily="18" charset="0"/>
              </a:rPr>
              <a:t>j=1;j&lt;=vexnum;j++</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cost</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=9999;            /*</a:t>
            </a:r>
            <a:r>
              <a:rPr lang="zh-CN" altLang="en-US" sz="2400">
                <a:latin typeface="Times New Roman" pitchFamily="18" charset="0"/>
              </a:rPr>
              <a:t>本例设</a:t>
            </a:r>
            <a:r>
              <a:rPr lang="en-US" altLang="zh-CN" sz="2400">
                <a:latin typeface="Times New Roman" pitchFamily="18" charset="0"/>
              </a:rPr>
              <a:t>9999</a:t>
            </a:r>
            <a:r>
              <a:rPr lang="zh-CN" altLang="en-US" sz="2400">
                <a:latin typeface="Times New Roman" pitchFamily="18" charset="0"/>
              </a:rPr>
              <a:t>代表无限大*</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a:t>
            </a:r>
          </a:p>
        </p:txBody>
      </p:sp>
    </p:spTree>
  </p:cSld>
  <p:clrMapOvr>
    <a:masterClrMapping/>
  </p:clrMapOvr>
  <p:transition>
    <p:cover dir="d"/>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Rot="1" noChangeArrowheads="1"/>
          </p:cNvSpPr>
          <p:nvPr/>
        </p:nvSpPr>
        <p:spPr bwMode="auto">
          <a:xfrm>
            <a:off x="323850" y="476250"/>
            <a:ext cx="8569325" cy="547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for</a:t>
            </a:r>
            <a:r>
              <a:rPr lang="zh-CN" altLang="en-US" sz="2400">
                <a:latin typeface="Times New Roman" pitchFamily="18" charset="0"/>
              </a:rPr>
              <a:t>（</a:t>
            </a:r>
            <a:r>
              <a:rPr lang="en-US" altLang="zh-CN" sz="2400">
                <a:latin typeface="Times New Roman" pitchFamily="18" charset="0"/>
              </a:rPr>
              <a:t>k=1;k&lt;=arcnum;k++</a:t>
            </a:r>
            <a:r>
              <a:rPr lang="zh-CN" altLang="en-US" sz="2400">
                <a:latin typeface="Times New Roman" pitchFamily="18" charset="0"/>
              </a:rPr>
              <a:t>） </a:t>
            </a:r>
          </a:p>
          <a:p>
            <a:pPr>
              <a:spcBef>
                <a:spcPct val="20000"/>
              </a:spcBef>
              <a:buClr>
                <a:schemeClr val="bg2"/>
              </a:buClr>
              <a:buFont typeface="Monotype Sorts" pitchFamily="2" charset="2"/>
              <a:buNone/>
            </a:pPr>
            <a:r>
              <a:rPr lang="zh-CN" altLang="en-US" sz="2400">
                <a:latin typeface="Times New Roman" pitchFamily="18" charset="0"/>
              </a:rPr>
              <a:t>｛ </a:t>
            </a:r>
          </a:p>
          <a:p>
            <a:pPr>
              <a:spcBef>
                <a:spcPct val="20000"/>
              </a:spcBef>
              <a:buClr>
                <a:schemeClr val="bg2"/>
              </a:buClr>
              <a:buFont typeface="Monotype Sorts" pitchFamily="2" charset="2"/>
              <a:buNone/>
            </a:pPr>
            <a:r>
              <a:rPr lang="en-US" altLang="zh-CN" sz="2400">
                <a:latin typeface="Times New Roman" pitchFamily="18" charset="0"/>
              </a:rPr>
              <a:t>printf</a:t>
            </a:r>
            <a:r>
              <a:rPr lang="zh-CN" altLang="en-US" sz="2400">
                <a:latin typeface="Times New Roman" pitchFamily="18" charset="0"/>
              </a:rPr>
              <a:t>（</a:t>
            </a: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w=″</a:t>
            </a:r>
            <a:r>
              <a:rPr lang="zh-CN" altLang="en-US" sz="2400">
                <a:latin typeface="Times New Roman" pitchFamily="18" charset="0"/>
              </a:rPr>
              <a:t>）</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scanf</a:t>
            </a:r>
            <a:r>
              <a:rPr lang="zh-CN" altLang="en-US" sz="2400">
                <a:latin typeface="Times New Roman" pitchFamily="18" charset="0"/>
              </a:rPr>
              <a:t>（</a:t>
            </a:r>
            <a:r>
              <a:rPr lang="en-US" altLang="zh-CN" sz="2400">
                <a:latin typeface="Times New Roman" pitchFamily="18" charset="0"/>
              </a:rPr>
              <a:t>″%d</a:t>
            </a:r>
            <a:r>
              <a:rPr lang="zh-CN" altLang="en-US" sz="2400">
                <a:latin typeface="Times New Roman" pitchFamily="18" charset="0"/>
              </a:rPr>
              <a:t>，</a:t>
            </a:r>
            <a:r>
              <a:rPr lang="en-US" altLang="zh-CN" sz="2400">
                <a:latin typeface="Times New Roman" pitchFamily="18" charset="0"/>
              </a:rPr>
              <a:t>%d</a:t>
            </a:r>
            <a:r>
              <a:rPr lang="zh-CN" altLang="en-US" sz="2400">
                <a:latin typeface="Times New Roman" pitchFamily="18" charset="0"/>
              </a:rPr>
              <a:t>，</a:t>
            </a:r>
            <a:r>
              <a:rPr lang="en-US" altLang="zh-CN" sz="2400">
                <a:latin typeface="Times New Roman" pitchFamily="18" charset="0"/>
              </a:rPr>
              <a:t>%d″</a:t>
            </a:r>
            <a:r>
              <a:rPr lang="zh-CN" altLang="en-US" sz="2400">
                <a:latin typeface="Times New Roman" pitchFamily="18" charset="0"/>
              </a:rPr>
              <a:t>，</a:t>
            </a:r>
            <a:r>
              <a:rPr lang="en-US" altLang="zh-CN" sz="2400">
                <a:latin typeface="Times New Roman" pitchFamily="18" charset="0"/>
              </a:rPr>
              <a:t>&amp;v1</a:t>
            </a:r>
            <a:r>
              <a:rPr lang="zh-CN" altLang="en-US" sz="2400">
                <a:latin typeface="Times New Roman" pitchFamily="18" charset="0"/>
              </a:rPr>
              <a:t>，</a:t>
            </a:r>
            <a:r>
              <a:rPr lang="en-US" altLang="zh-CN" sz="2400">
                <a:latin typeface="Times New Roman" pitchFamily="18" charset="0"/>
              </a:rPr>
              <a:t>&amp;v2</a:t>
            </a:r>
            <a:r>
              <a:rPr lang="zh-CN" altLang="en-US" sz="2400">
                <a:latin typeface="Times New Roman" pitchFamily="18" charset="0"/>
              </a:rPr>
              <a:t>，</a:t>
            </a:r>
            <a:r>
              <a:rPr lang="en-US" altLang="zh-CN" sz="2400">
                <a:latin typeface="Times New Roman" pitchFamily="18" charset="0"/>
              </a:rPr>
              <a:t>&amp;w</a:t>
            </a:r>
            <a:r>
              <a:rPr lang="zh-CN" altLang="en-US" sz="2400">
                <a:latin typeface="Times New Roman" pitchFamily="18" charset="0"/>
              </a:rPr>
              <a:t>）</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a:t>
            </a:r>
            <a:r>
              <a:rPr lang="zh-CN" altLang="en-US" sz="2400">
                <a:latin typeface="Times New Roman" pitchFamily="18" charset="0"/>
              </a:rPr>
              <a:t>输入所有边或所有弧的一对顶点</a:t>
            </a: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 */</a:t>
            </a:r>
          </a:p>
          <a:p>
            <a:pPr>
              <a:spcBef>
                <a:spcPct val="20000"/>
              </a:spcBef>
              <a:buClr>
                <a:schemeClr val="bg2"/>
              </a:buClr>
              <a:buFont typeface="Monotype Sorts" pitchFamily="2" charset="2"/>
              <a:buNone/>
            </a:pPr>
            <a:r>
              <a:rPr lang="en-US" altLang="zh-CN" sz="2400">
                <a:latin typeface="Times New Roman" pitchFamily="18" charset="0"/>
              </a:rPr>
              <a:t>      cost</a:t>
            </a:r>
            <a:r>
              <a:rPr lang="zh-CN" altLang="en-US" sz="2400">
                <a:latin typeface="Times New Roman" pitchFamily="18" charset="0"/>
              </a:rPr>
              <a:t>［</a:t>
            </a: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=w; </a:t>
            </a:r>
          </a:p>
          <a:p>
            <a:pPr>
              <a:spcBef>
                <a:spcPct val="20000"/>
              </a:spcBef>
              <a:buClr>
                <a:schemeClr val="bg2"/>
              </a:buClr>
              <a:buFont typeface="Monotype Sorts" pitchFamily="2" charset="2"/>
              <a:buNone/>
            </a:pPr>
            <a:r>
              <a:rPr lang="zh-CN" altLang="en-US" sz="2400">
                <a:latin typeface="Times New Roman" pitchFamily="18" charset="0"/>
              </a:rPr>
              <a:t>｝ </a:t>
            </a:r>
          </a:p>
          <a:p>
            <a:pPr>
              <a:spcBef>
                <a:spcPct val="20000"/>
              </a:spcBef>
              <a:buClr>
                <a:schemeClr val="bg2"/>
              </a:buClr>
              <a:buFont typeface="Monotype Sorts" pitchFamily="2" charset="2"/>
              <a:buNone/>
            </a:pPr>
            <a:r>
              <a:rPr lang="en-US" altLang="zh-CN" sz="2400">
                <a:latin typeface="Times New Roman" pitchFamily="18" charset="0"/>
              </a:rPr>
              <a:t>return</a:t>
            </a:r>
            <a:r>
              <a:rPr lang="zh-CN" altLang="en-US" sz="2400">
                <a:latin typeface="Times New Roman" pitchFamily="18" charset="0"/>
              </a:rPr>
              <a:t>（</a:t>
            </a:r>
            <a:r>
              <a:rPr lang="en-US" altLang="zh-CN" sz="2400">
                <a:latin typeface="Times New Roman" pitchFamily="18" charset="0"/>
              </a:rPr>
              <a:t>vexnum</a:t>
            </a:r>
            <a:r>
              <a:rPr lang="zh-CN" altLang="en-US" sz="2400">
                <a:latin typeface="Times New Roman" pitchFamily="18" charset="0"/>
              </a:rPr>
              <a:t>）</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void dijkstra</a:t>
            </a:r>
            <a:r>
              <a:rPr lang="zh-CN" altLang="en-US" sz="2400">
                <a:latin typeface="Times New Roman" pitchFamily="18" charset="0"/>
              </a:rPr>
              <a:t>（</a:t>
            </a:r>
            <a:r>
              <a:rPr lang="en-US" altLang="zh-CN" sz="2400">
                <a:latin typeface="Times New Roman" pitchFamily="18" charset="0"/>
              </a:rPr>
              <a:t>cost</a:t>
            </a:r>
            <a:r>
              <a:rPr lang="zh-CN" altLang="en-US" sz="2400">
                <a:latin typeface="Times New Roman" pitchFamily="18" charset="0"/>
              </a:rPr>
              <a:t>，</a:t>
            </a:r>
            <a:r>
              <a:rPr lang="en-US" altLang="zh-CN" sz="2400">
                <a:latin typeface="Times New Roman" pitchFamily="18" charset="0"/>
              </a:rPr>
              <a:t>vexnum</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用迪杰斯特拉算法求从源点出发的最短路径*</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int cost</a:t>
            </a:r>
            <a:r>
              <a:rPr lang="zh-CN" altLang="en-US" sz="2400">
                <a:latin typeface="Times New Roman" pitchFamily="18" charset="0"/>
              </a:rPr>
              <a:t>［］［</a:t>
            </a:r>
            <a:r>
              <a:rPr lang="en-US" altLang="zh-CN" sz="2400">
                <a:latin typeface="Times New Roman" pitchFamily="18" charset="0"/>
              </a:rPr>
              <a:t>MAX</a:t>
            </a:r>
            <a:r>
              <a:rPr lang="zh-CN" altLang="en-US" sz="2400">
                <a:latin typeface="Times New Roman" pitchFamily="18" charset="0"/>
              </a:rPr>
              <a:t>］，</a:t>
            </a:r>
            <a:r>
              <a:rPr lang="en-US" altLang="zh-CN" sz="2400">
                <a:latin typeface="Times New Roman" pitchFamily="18" charset="0"/>
              </a:rPr>
              <a:t>vexnum;</a:t>
            </a:r>
          </a:p>
          <a:p>
            <a:pPr>
              <a:spcBef>
                <a:spcPct val="20000"/>
              </a:spcBef>
              <a:buClr>
                <a:schemeClr val="bg2"/>
              </a:buClr>
              <a:buFont typeface="Monotype Sorts" pitchFamily="2" charset="2"/>
              <a:buNone/>
            </a:pPr>
            <a:r>
              <a:rPr lang="zh-CN" altLang="en-US" sz="2400">
                <a:latin typeface="Times New Roman" pitchFamily="18" charset="0"/>
              </a:rPr>
              <a:t>｛ </a:t>
            </a:r>
          </a:p>
        </p:txBody>
      </p:sp>
    </p:spTree>
  </p:cSld>
  <p:clrMapOvr>
    <a:masterClrMapping/>
  </p:clrMapOvr>
  <p:transition>
    <p:cover dir="d"/>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Rot="1" noChangeArrowheads="1"/>
          </p:cNvSpPr>
          <p:nvPr/>
        </p:nvSpPr>
        <p:spPr bwMode="auto">
          <a:xfrm>
            <a:off x="323850" y="476250"/>
            <a:ext cx="8569325" cy="547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int path</a:t>
            </a:r>
            <a:r>
              <a:rPr lang="zh-CN" altLang="en-US" sz="2400">
                <a:latin typeface="Times New Roman" pitchFamily="18" charset="0"/>
              </a:rPr>
              <a:t>［</a:t>
            </a:r>
            <a:r>
              <a:rPr lang="en-US" altLang="zh-CN" sz="2400">
                <a:latin typeface="Times New Roman" pitchFamily="18" charset="0"/>
              </a:rPr>
              <a:t>MAX</a:t>
            </a:r>
            <a:r>
              <a:rPr lang="zh-CN" altLang="en-US" sz="2400">
                <a:latin typeface="Times New Roman" pitchFamily="18" charset="0"/>
              </a:rPr>
              <a:t>］，</a:t>
            </a:r>
            <a:r>
              <a:rPr lang="en-US" altLang="zh-CN" sz="2400">
                <a:latin typeface="Times New Roman" pitchFamily="18" charset="0"/>
              </a:rPr>
              <a:t>s</a:t>
            </a:r>
            <a:r>
              <a:rPr lang="zh-CN" altLang="en-US" sz="2400">
                <a:latin typeface="Times New Roman" pitchFamily="18" charset="0"/>
              </a:rPr>
              <a:t>［</a:t>
            </a:r>
            <a:r>
              <a:rPr lang="en-US" altLang="zh-CN" sz="2400">
                <a:latin typeface="Times New Roman" pitchFamily="18" charset="0"/>
              </a:rPr>
              <a:t>MAX</a:t>
            </a:r>
            <a:r>
              <a:rPr lang="zh-CN" altLang="en-US" sz="2400">
                <a:latin typeface="Times New Roman" pitchFamily="18" charset="0"/>
              </a:rPr>
              <a:t>］，</a:t>
            </a:r>
            <a:r>
              <a:rPr lang="en-US" altLang="zh-CN" sz="2400">
                <a:latin typeface="Times New Roman" pitchFamily="18" charset="0"/>
              </a:rPr>
              <a:t>dist</a:t>
            </a:r>
            <a:r>
              <a:rPr lang="zh-CN" altLang="en-US" sz="2400">
                <a:latin typeface="Times New Roman" pitchFamily="18" charset="0"/>
              </a:rPr>
              <a:t>［</a:t>
            </a:r>
            <a:r>
              <a:rPr lang="en-US" altLang="zh-CN" sz="2400">
                <a:latin typeface="Times New Roman" pitchFamily="18" charset="0"/>
              </a:rPr>
              <a:t>MAX</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n</a:t>
            </a:r>
            <a:r>
              <a:rPr lang="zh-CN" altLang="en-US" sz="2400">
                <a:latin typeface="Times New Roman" pitchFamily="18" charset="0"/>
              </a:rPr>
              <a:t>，</a:t>
            </a:r>
            <a:r>
              <a:rPr lang="en-US" altLang="zh-CN" sz="2400">
                <a:latin typeface="Times New Roman" pitchFamily="18" charset="0"/>
              </a:rPr>
              <a:t>w</a:t>
            </a:r>
            <a:r>
              <a:rPr lang="zh-CN" altLang="en-US" sz="2400">
                <a:latin typeface="Times New Roman" pitchFamily="18" charset="0"/>
              </a:rPr>
              <a:t>，</a:t>
            </a:r>
            <a:r>
              <a:rPr lang="en-US" altLang="zh-CN" sz="2400">
                <a:latin typeface="Times New Roman" pitchFamily="18" charset="0"/>
              </a:rPr>
              <a:t>v</a:t>
            </a:r>
            <a:r>
              <a:rPr lang="zh-CN" altLang="en-US" sz="2400">
                <a:latin typeface="Times New Roman" pitchFamily="18" charset="0"/>
              </a:rPr>
              <a:t>，</a:t>
            </a:r>
            <a:r>
              <a:rPr lang="en-US" altLang="zh-CN" sz="2400">
                <a:latin typeface="Times New Roman" pitchFamily="18" charset="0"/>
              </a:rPr>
              <a:t>sum</a:t>
            </a:r>
            <a:r>
              <a:rPr lang="zh-CN" altLang="en-US" sz="2400">
                <a:latin typeface="Times New Roman" pitchFamily="18" charset="0"/>
              </a:rPr>
              <a:t>，</a:t>
            </a:r>
            <a:r>
              <a:rPr lang="en-US" altLang="zh-CN" sz="2400">
                <a:latin typeface="Times New Roman" pitchFamily="18" charset="0"/>
              </a:rPr>
              <a:t>min</a:t>
            </a:r>
            <a:r>
              <a:rPr lang="zh-CN" altLang="en-US" sz="2400">
                <a:latin typeface="Times New Roman" pitchFamily="18" charset="0"/>
              </a:rPr>
              <a:t>，</a:t>
            </a:r>
            <a:r>
              <a:rPr lang="en-US" altLang="zh-CN" sz="2400">
                <a:latin typeface="Times New Roman" pitchFamily="18" charset="0"/>
              </a:rPr>
              <a:t>v1;</a:t>
            </a:r>
          </a:p>
          <a:p>
            <a:pPr>
              <a:spcBef>
                <a:spcPct val="20000"/>
              </a:spcBef>
              <a:buClr>
                <a:schemeClr val="bg2"/>
              </a:buClr>
              <a:buFont typeface="Monotype Sorts" pitchFamily="2" charset="2"/>
              <a:buNone/>
            </a:pPr>
            <a:r>
              <a:rPr lang="en-US" altLang="zh-CN" sz="2400">
                <a:latin typeface="Times New Roman" pitchFamily="18" charset="0"/>
              </a:rPr>
              <a:t>/*S</a:t>
            </a:r>
            <a:r>
              <a:rPr lang="zh-CN" altLang="en-US" sz="2400">
                <a:latin typeface="Times New Roman" pitchFamily="18" charset="0"/>
              </a:rPr>
              <a:t>数组用于记录顶点</a:t>
            </a:r>
            <a:r>
              <a:rPr lang="en-US" altLang="zh-CN" sz="2400">
                <a:latin typeface="Times New Roman" pitchFamily="18" charset="0"/>
              </a:rPr>
              <a:t>V</a:t>
            </a:r>
            <a:r>
              <a:rPr lang="zh-CN" altLang="en-US" sz="2400">
                <a:latin typeface="Times New Roman" pitchFamily="18" charset="0"/>
              </a:rPr>
              <a:t>是否已经确定了最短路径，</a:t>
            </a:r>
            <a:r>
              <a:rPr lang="en-US" altLang="zh-CN" sz="2400">
                <a:latin typeface="Times New Roman" pitchFamily="18" charset="0"/>
              </a:rPr>
              <a:t>S</a:t>
            </a:r>
            <a:r>
              <a:rPr lang="zh-CN" altLang="en-US" sz="2400">
                <a:latin typeface="Times New Roman" pitchFamily="18" charset="0"/>
              </a:rPr>
              <a:t>［</a:t>
            </a:r>
            <a:r>
              <a:rPr lang="en-US" altLang="zh-CN" sz="2400">
                <a:latin typeface="Times New Roman" pitchFamily="18" charset="0"/>
              </a:rPr>
              <a:t>V</a:t>
            </a:r>
            <a:r>
              <a:rPr lang="zh-CN" altLang="en-US" sz="2400">
                <a:latin typeface="Times New Roman" pitchFamily="18" charset="0"/>
              </a:rPr>
              <a:t>］</a:t>
            </a:r>
            <a:r>
              <a:rPr lang="en-US" altLang="zh-CN" sz="2400">
                <a:latin typeface="Times New Roman" pitchFamily="18" charset="0"/>
              </a:rPr>
              <a:t>=1</a:t>
            </a:r>
            <a:r>
              <a:rPr lang="zh-CN" altLang="en-US" sz="2400">
                <a:latin typeface="Times New Roman" pitchFamily="18" charset="0"/>
              </a:rPr>
              <a:t>，顶点</a:t>
            </a:r>
            <a:r>
              <a:rPr lang="en-US" altLang="zh-CN" sz="2400">
                <a:latin typeface="Times New Roman" pitchFamily="18" charset="0"/>
              </a:rPr>
              <a:t>V</a:t>
            </a:r>
            <a:r>
              <a:rPr lang="zh-CN" altLang="en-US" sz="2400">
                <a:latin typeface="Times New Roman" pitchFamily="18" charset="0"/>
              </a:rPr>
              <a:t>已经确定了最短路径，*</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/*S</a:t>
            </a:r>
            <a:r>
              <a:rPr lang="zh-CN" altLang="en-US" sz="2400">
                <a:latin typeface="Times New Roman" pitchFamily="18" charset="0"/>
              </a:rPr>
              <a:t>［</a:t>
            </a:r>
            <a:r>
              <a:rPr lang="en-US" altLang="zh-CN" sz="2400">
                <a:latin typeface="Times New Roman" pitchFamily="18" charset="0"/>
              </a:rPr>
              <a:t>V</a:t>
            </a:r>
            <a:r>
              <a:rPr lang="zh-CN" altLang="en-US" sz="2400">
                <a:latin typeface="Times New Roman" pitchFamily="18" charset="0"/>
              </a:rPr>
              <a:t>］</a:t>
            </a:r>
            <a:r>
              <a:rPr lang="en-US" altLang="zh-CN" sz="2400">
                <a:latin typeface="Times New Roman" pitchFamily="18" charset="0"/>
              </a:rPr>
              <a:t>=0</a:t>
            </a:r>
            <a:r>
              <a:rPr lang="zh-CN" altLang="en-US" sz="2400">
                <a:latin typeface="Times New Roman" pitchFamily="18" charset="0"/>
              </a:rPr>
              <a:t>，顶点</a:t>
            </a:r>
            <a:r>
              <a:rPr lang="en-US" altLang="zh-CN" sz="2400">
                <a:latin typeface="Times New Roman" pitchFamily="18" charset="0"/>
              </a:rPr>
              <a:t>V</a:t>
            </a:r>
            <a:r>
              <a:rPr lang="zh-CN" altLang="en-US" sz="2400">
                <a:latin typeface="Times New Roman" pitchFamily="18" charset="0"/>
              </a:rPr>
              <a:t>尚未确定最短路径。</a:t>
            </a:r>
            <a:r>
              <a:rPr lang="en-US" altLang="zh-CN" sz="2400">
                <a:latin typeface="Times New Roman" pitchFamily="18" charset="0"/>
              </a:rPr>
              <a:t>dist</a:t>
            </a:r>
            <a:r>
              <a:rPr lang="zh-CN" altLang="en-US" sz="2400">
                <a:latin typeface="Times New Roman" pitchFamily="18" charset="0"/>
              </a:rPr>
              <a:t>数组表示当前求出的从</a:t>
            </a:r>
            <a:r>
              <a:rPr lang="en-US" altLang="zh-CN" sz="2400">
                <a:latin typeface="Times New Roman" pitchFamily="18" charset="0"/>
              </a:rPr>
              <a:t>V1 </a:t>
            </a:r>
            <a:r>
              <a:rPr lang="zh-CN" altLang="en-US" sz="2400">
                <a:latin typeface="Times New Roman" pitchFamily="18" charset="0"/>
              </a:rPr>
              <a:t>到</a:t>
            </a:r>
            <a:r>
              <a:rPr lang="en-US" altLang="zh-CN" sz="2400">
                <a:latin typeface="Times New Roman" pitchFamily="18" charset="0"/>
              </a:rPr>
              <a:t>Vi </a:t>
            </a:r>
            <a:r>
              <a:rPr lang="zh-CN" altLang="en-US" sz="2400">
                <a:latin typeface="Times New Roman" pitchFamily="18" charset="0"/>
              </a:rPr>
              <a:t>的最短路径。</a:t>
            </a:r>
            <a:r>
              <a:rPr lang="en-US" altLang="zh-CN" sz="2400">
                <a:latin typeface="Times New Roman" pitchFamily="18" charset="0"/>
              </a:rPr>
              <a:t>path</a:t>
            </a:r>
            <a:r>
              <a:rPr lang="zh-CN" altLang="en-US" sz="2400">
                <a:latin typeface="Times New Roman" pitchFamily="18" charset="0"/>
              </a:rPr>
              <a:t>是路径数组，其中</a:t>
            </a:r>
            <a:r>
              <a:rPr lang="en-US" altLang="zh-CN" sz="2400">
                <a:latin typeface="Times New Roman" pitchFamily="18" charset="0"/>
              </a:rPr>
              <a:t>path</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］表示从源点到顶点</a:t>
            </a:r>
            <a:r>
              <a:rPr lang="en-US" altLang="zh-CN" sz="2400">
                <a:latin typeface="Times New Roman" pitchFamily="18" charset="0"/>
              </a:rPr>
              <a:t>Vi </a:t>
            </a:r>
            <a:r>
              <a:rPr lang="zh-CN" altLang="en-US" sz="2400">
                <a:latin typeface="Times New Roman" pitchFamily="18" charset="0"/>
              </a:rPr>
              <a:t>之间的最短路径上</a:t>
            </a:r>
            <a:r>
              <a:rPr lang="en-US" altLang="zh-CN" sz="2400">
                <a:latin typeface="Times New Roman" pitchFamily="18" charset="0"/>
              </a:rPr>
              <a:t>Vi </a:t>
            </a:r>
            <a:r>
              <a:rPr lang="zh-CN" altLang="en-US" sz="2400">
                <a:latin typeface="Times New Roman" pitchFamily="18" charset="0"/>
              </a:rPr>
              <a:t>的前驱顶点*</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printf</a:t>
            </a:r>
            <a:r>
              <a:rPr lang="zh-CN" altLang="en-US" sz="2400">
                <a:latin typeface="Times New Roman" pitchFamily="18" charset="0"/>
              </a:rPr>
              <a:t>（</a:t>
            </a:r>
            <a:r>
              <a:rPr lang="en-US" altLang="zh-CN" sz="2400">
                <a:latin typeface="Times New Roman" pitchFamily="18" charset="0"/>
              </a:rPr>
              <a:t>″input v1:″</a:t>
            </a:r>
            <a:r>
              <a:rPr lang="zh-CN" altLang="en-US" sz="2400">
                <a:latin typeface="Times New Roman" pitchFamily="18" charset="0"/>
              </a:rPr>
              <a:t>）</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scanf</a:t>
            </a:r>
            <a:r>
              <a:rPr lang="zh-CN" altLang="en-US" sz="2400">
                <a:latin typeface="Times New Roman" pitchFamily="18" charset="0"/>
              </a:rPr>
              <a:t>（</a:t>
            </a:r>
            <a:r>
              <a:rPr lang="en-US" altLang="zh-CN" sz="2400">
                <a:latin typeface="Times New Roman" pitchFamily="18" charset="0"/>
              </a:rPr>
              <a:t>″%d″</a:t>
            </a:r>
            <a:r>
              <a:rPr lang="zh-CN" altLang="en-US" sz="2400">
                <a:latin typeface="Times New Roman" pitchFamily="18" charset="0"/>
              </a:rPr>
              <a:t>，</a:t>
            </a:r>
            <a:r>
              <a:rPr lang="en-US" altLang="zh-CN" sz="2400">
                <a:latin typeface="Times New Roman" pitchFamily="18" charset="0"/>
              </a:rPr>
              <a:t>&amp;v1</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输入源点</a:t>
            </a:r>
            <a:r>
              <a:rPr lang="en-US" altLang="zh-CN" sz="2400">
                <a:latin typeface="Times New Roman" pitchFamily="18" charset="0"/>
              </a:rPr>
              <a:t>V1 */</a:t>
            </a:r>
          </a:p>
          <a:p>
            <a:pPr>
              <a:spcBef>
                <a:spcPct val="20000"/>
              </a:spcBef>
              <a:buClr>
                <a:schemeClr val="bg2"/>
              </a:buClr>
              <a:buFont typeface="Monotype Sorts" pitchFamily="2" charset="2"/>
              <a:buNone/>
            </a:pPr>
            <a:r>
              <a:rPr lang="en-US" altLang="zh-CN" sz="2400">
                <a:latin typeface="Times New Roman" pitchFamily="18" charset="0"/>
              </a:rPr>
              <a:t>for</a:t>
            </a:r>
            <a:r>
              <a:rPr lang="zh-CN" altLang="en-US" sz="2400">
                <a:latin typeface="Times New Roman" pitchFamily="18" charset="0"/>
              </a:rPr>
              <a:t>（</a:t>
            </a:r>
            <a:r>
              <a:rPr lang="en-US" altLang="zh-CN" sz="2400">
                <a:latin typeface="Times New Roman" pitchFamily="18" charset="0"/>
              </a:rPr>
              <a:t>i=1;i&lt;=vexnum;i++</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dist</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=cost</a:t>
            </a:r>
            <a:r>
              <a:rPr lang="zh-CN" altLang="en-US" sz="2400">
                <a:latin typeface="Times New Roman" pitchFamily="18" charset="0"/>
              </a:rPr>
              <a:t>［</a:t>
            </a: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初始时，从源点</a:t>
            </a:r>
            <a:r>
              <a:rPr lang="en-US" altLang="zh-CN" sz="2400">
                <a:latin typeface="Times New Roman" pitchFamily="18" charset="0"/>
              </a:rPr>
              <a:t>V1 </a:t>
            </a:r>
            <a:r>
              <a:rPr lang="zh-CN" altLang="en-US" sz="2400">
                <a:latin typeface="Times New Roman" pitchFamily="18" charset="0"/>
              </a:rPr>
              <a:t>到各顶点的最短路径为相应弧上的权*</a:t>
            </a:r>
            <a:r>
              <a:rPr lang="en-US" altLang="zh-CN" sz="2400">
                <a:latin typeface="Times New Roman" pitchFamily="18" charset="0"/>
              </a:rPr>
              <a:t>/</a:t>
            </a:r>
          </a:p>
        </p:txBody>
      </p:sp>
    </p:spTree>
  </p:cSld>
  <p:clrMapOvr>
    <a:masterClrMapping/>
  </p:clrMapOvr>
  <p:transition>
    <p:cover dir="d"/>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Rot="1" noChangeArrowheads="1"/>
          </p:cNvSpPr>
          <p:nvPr/>
        </p:nvSpPr>
        <p:spPr bwMode="auto">
          <a:xfrm>
            <a:off x="323850" y="476250"/>
            <a:ext cx="8569325" cy="547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 s</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=0;</a:t>
            </a:r>
          </a:p>
          <a:p>
            <a:pPr>
              <a:spcBef>
                <a:spcPct val="20000"/>
              </a:spcBef>
              <a:buClr>
                <a:schemeClr val="bg2"/>
              </a:buClr>
              <a:buFont typeface="Monotype Sorts" pitchFamily="2" charset="2"/>
              <a:buNone/>
            </a:pPr>
            <a:r>
              <a:rPr lang="en-US" altLang="zh-CN" sz="2400">
                <a:latin typeface="Times New Roman" pitchFamily="18" charset="0"/>
              </a:rPr>
              <a:t>       if</a:t>
            </a:r>
            <a:r>
              <a:rPr lang="zh-CN" altLang="en-US" sz="2400">
                <a:latin typeface="Times New Roman" pitchFamily="18" charset="0"/>
              </a:rPr>
              <a:t>（</a:t>
            </a:r>
            <a:r>
              <a:rPr lang="en-US" altLang="zh-CN" sz="2400">
                <a:latin typeface="Times New Roman" pitchFamily="18" charset="0"/>
              </a:rPr>
              <a:t>cost</a:t>
            </a:r>
            <a:r>
              <a:rPr lang="zh-CN" altLang="en-US" sz="2400">
                <a:latin typeface="Times New Roman" pitchFamily="18" charset="0"/>
              </a:rPr>
              <a:t>［</a:t>
            </a: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&lt;9999</a:t>
            </a:r>
            <a:r>
              <a:rPr lang="zh-CN" altLang="en-US" sz="2400">
                <a:latin typeface="Times New Roman" pitchFamily="18" charset="0"/>
              </a:rPr>
              <a:t>）</a:t>
            </a:r>
            <a:r>
              <a:rPr lang="en-US" altLang="zh-CN" sz="2400">
                <a:latin typeface="Times New Roman" pitchFamily="18" charset="0"/>
              </a:rPr>
              <a:t>path</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=v1;    /*path</a:t>
            </a:r>
            <a:r>
              <a:rPr lang="zh-CN" altLang="en-US" sz="2400">
                <a:latin typeface="Times New Roman" pitchFamily="18" charset="0"/>
              </a:rPr>
              <a:t>记录当前最短路径*</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s</a:t>
            </a:r>
            <a:r>
              <a:rPr lang="zh-CN" altLang="en-US" sz="2400">
                <a:latin typeface="Times New Roman" pitchFamily="18" charset="0"/>
              </a:rPr>
              <a:t>［</a:t>
            </a: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=1;                /*</a:t>
            </a:r>
            <a:r>
              <a:rPr lang="zh-CN" altLang="en-US" sz="2400">
                <a:latin typeface="Times New Roman" pitchFamily="18" charset="0"/>
              </a:rPr>
              <a:t>将源点加入</a:t>
            </a:r>
            <a:r>
              <a:rPr lang="en-US" altLang="zh-CN" sz="2400">
                <a:latin typeface="Times New Roman" pitchFamily="18" charset="0"/>
              </a:rPr>
              <a:t>S</a:t>
            </a:r>
            <a:r>
              <a:rPr lang="zh-CN" altLang="en-US" sz="2400">
                <a:latin typeface="Times New Roman" pitchFamily="18" charset="0"/>
              </a:rPr>
              <a:t>集合中*</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for</a:t>
            </a:r>
            <a:r>
              <a:rPr lang="zh-CN" altLang="en-US" sz="2400">
                <a:latin typeface="Times New Roman" pitchFamily="18" charset="0"/>
              </a:rPr>
              <a:t>（</a:t>
            </a:r>
            <a:r>
              <a:rPr lang="en-US" altLang="zh-CN" sz="2400">
                <a:latin typeface="Times New Roman" pitchFamily="18" charset="0"/>
              </a:rPr>
              <a:t>i=1;i&lt;=vexnum;i++</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min=9999;                 /*</a:t>
            </a:r>
            <a:r>
              <a:rPr lang="zh-CN" altLang="en-US" sz="2400">
                <a:latin typeface="Times New Roman" pitchFamily="18" charset="0"/>
              </a:rPr>
              <a:t>本例设各边上的权值均小于</a:t>
            </a:r>
            <a:r>
              <a:rPr lang="en-US" altLang="zh-CN" sz="2400">
                <a:latin typeface="Times New Roman" pitchFamily="18" charset="0"/>
              </a:rPr>
              <a:t>9999*/</a:t>
            </a:r>
          </a:p>
          <a:p>
            <a:pPr>
              <a:spcBef>
                <a:spcPct val="20000"/>
              </a:spcBef>
              <a:buClr>
                <a:schemeClr val="bg2"/>
              </a:buClr>
              <a:buFont typeface="Monotype Sorts" pitchFamily="2" charset="2"/>
              <a:buNone/>
            </a:pPr>
            <a:r>
              <a:rPr lang="en-US" altLang="zh-CN" sz="2400">
                <a:latin typeface="Times New Roman" pitchFamily="18" charset="0"/>
              </a:rPr>
              <a:t>      for</a:t>
            </a:r>
            <a:r>
              <a:rPr lang="zh-CN" altLang="en-US" sz="2400">
                <a:latin typeface="Times New Roman" pitchFamily="18" charset="0"/>
              </a:rPr>
              <a:t>（</a:t>
            </a:r>
            <a:r>
              <a:rPr lang="en-US" altLang="zh-CN" sz="2400">
                <a:latin typeface="Times New Roman" pitchFamily="18" charset="0"/>
              </a:rPr>
              <a:t>j=1;j&lt;=vexnum;j++</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从</a:t>
            </a:r>
            <a:r>
              <a:rPr lang="en-US" altLang="zh-CN" sz="2400">
                <a:latin typeface="Times New Roman" pitchFamily="18" charset="0"/>
              </a:rPr>
              <a:t>S</a:t>
            </a:r>
            <a:r>
              <a:rPr lang="zh-CN" altLang="en-US" sz="2400">
                <a:latin typeface="Times New Roman" pitchFamily="18" charset="0"/>
              </a:rPr>
              <a:t>集合外找出距离源点最近的顶点</a:t>
            </a:r>
            <a:r>
              <a:rPr lang="en-US" altLang="zh-CN" sz="2400">
                <a:latin typeface="Times New Roman" pitchFamily="18" charset="0"/>
              </a:rPr>
              <a:t>w*/</a:t>
            </a:r>
          </a:p>
          <a:p>
            <a:pPr>
              <a:spcBef>
                <a:spcPct val="20000"/>
              </a:spcBef>
              <a:buClr>
                <a:schemeClr val="bg2"/>
              </a:buClr>
              <a:buFont typeface="Monotype Sorts" pitchFamily="2" charset="2"/>
              <a:buNone/>
            </a:pPr>
            <a:r>
              <a:rPr lang="en-US" altLang="zh-CN" sz="2400">
                <a:latin typeface="Times New Roman" pitchFamily="18" charset="0"/>
              </a:rPr>
              <a:t>      if</a:t>
            </a:r>
            <a:r>
              <a:rPr lang="zh-CN" altLang="en-US" sz="2400">
                <a:latin typeface="Times New Roman" pitchFamily="18" charset="0"/>
              </a:rPr>
              <a:t>（（</a:t>
            </a:r>
            <a:r>
              <a:rPr lang="en-US" altLang="zh-CN" sz="2400">
                <a:latin typeface="Times New Roman" pitchFamily="18" charset="0"/>
              </a:rPr>
              <a:t>s</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==0</a:t>
            </a:r>
            <a:r>
              <a:rPr lang="zh-CN" altLang="en-US" sz="2400">
                <a:latin typeface="Times New Roman" pitchFamily="18" charset="0"/>
              </a:rPr>
              <a:t>）</a:t>
            </a:r>
            <a:r>
              <a:rPr lang="en-US" altLang="zh-CN" sz="2400">
                <a:latin typeface="Times New Roman" pitchFamily="18" charset="0"/>
              </a:rPr>
              <a:t>&amp;&amp;</a:t>
            </a:r>
            <a:r>
              <a:rPr lang="zh-CN" altLang="en-US" sz="2400">
                <a:latin typeface="Times New Roman" pitchFamily="18" charset="0"/>
              </a:rPr>
              <a:t>（</a:t>
            </a:r>
            <a:r>
              <a:rPr lang="en-US" altLang="zh-CN" sz="2400">
                <a:latin typeface="Times New Roman" pitchFamily="18" charset="0"/>
              </a:rPr>
              <a:t>dist</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&lt;min</a:t>
            </a:r>
            <a:r>
              <a:rPr lang="zh-CN" altLang="en-US" sz="2400">
                <a:latin typeface="Times New Roman" pitchFamily="18" charset="0"/>
              </a:rPr>
              <a:t>））</a:t>
            </a:r>
            <a:endParaRPr lang="zh-CN" altLang="sv-SE" sz="2400">
              <a:latin typeface="Times New Roman" pitchFamily="18" charset="0"/>
            </a:endParaRPr>
          </a:p>
          <a:p>
            <a:pPr>
              <a:spcBef>
                <a:spcPct val="20000"/>
              </a:spcBef>
              <a:buClr>
                <a:schemeClr val="bg2"/>
              </a:buClr>
              <a:buFont typeface="Monotype Sorts" pitchFamily="2" charset="2"/>
              <a:buNone/>
            </a:pPr>
            <a:r>
              <a:rPr lang="zh-CN" altLang="sv-SE" sz="2400">
                <a:latin typeface="Times New Roman" pitchFamily="18" charset="0"/>
              </a:rPr>
              <a:t>｛ </a:t>
            </a:r>
            <a:r>
              <a:rPr lang="sv-SE" altLang="zh-CN" sz="2400">
                <a:latin typeface="Times New Roman" pitchFamily="18" charset="0"/>
              </a:rPr>
              <a:t>min=dist</a:t>
            </a:r>
            <a:r>
              <a:rPr lang="zh-CN" altLang="sv-SE" sz="2400">
                <a:latin typeface="Times New Roman" pitchFamily="18" charset="0"/>
              </a:rPr>
              <a:t>［</a:t>
            </a:r>
            <a:r>
              <a:rPr lang="sv-SE" altLang="zh-CN" sz="2400">
                <a:latin typeface="Times New Roman" pitchFamily="18" charset="0"/>
              </a:rPr>
              <a:t>j</a:t>
            </a:r>
            <a:r>
              <a:rPr lang="zh-CN" altLang="sv-SE" sz="2400">
                <a:latin typeface="Times New Roman" pitchFamily="18" charset="0"/>
              </a:rPr>
              <a:t>］</a:t>
            </a:r>
            <a:r>
              <a:rPr lang="sv-SE" altLang="zh-CN" sz="2400">
                <a:latin typeface="Times New Roman" pitchFamily="18" charset="0"/>
              </a:rPr>
              <a:t>;</a:t>
            </a:r>
          </a:p>
          <a:p>
            <a:pPr>
              <a:spcBef>
                <a:spcPct val="20000"/>
              </a:spcBef>
              <a:buClr>
                <a:schemeClr val="bg2"/>
              </a:buClr>
              <a:buFont typeface="Monotype Sorts" pitchFamily="2" charset="2"/>
              <a:buNone/>
            </a:pPr>
            <a:r>
              <a:rPr lang="sv-SE" altLang="zh-CN" sz="2400">
                <a:latin typeface="Times New Roman" pitchFamily="18" charset="0"/>
              </a:rPr>
              <a:t>    </a:t>
            </a:r>
            <a:r>
              <a:rPr lang="en-US" altLang="zh-CN" sz="2400">
                <a:latin typeface="Times New Roman" pitchFamily="18" charset="0"/>
              </a:rPr>
              <a:t>w=j;</a:t>
            </a:r>
          </a:p>
          <a:p>
            <a:pPr>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a:t>
            </a:r>
          </a:p>
        </p:txBody>
      </p:sp>
    </p:spTree>
  </p:cSld>
  <p:clrMapOvr>
    <a:masterClrMapping/>
  </p:clrMapOvr>
  <p:transition>
    <p:cover dir="d"/>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Rot="1" noChangeArrowheads="1"/>
          </p:cNvSpPr>
          <p:nvPr/>
        </p:nvSpPr>
        <p:spPr bwMode="auto">
          <a:xfrm>
            <a:off x="323850" y="476250"/>
            <a:ext cx="8569325" cy="547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s</a:t>
            </a:r>
            <a:r>
              <a:rPr lang="zh-CN" altLang="en-US" sz="2400">
                <a:latin typeface="Times New Roman" pitchFamily="18" charset="0"/>
              </a:rPr>
              <a:t>［</a:t>
            </a:r>
            <a:r>
              <a:rPr lang="en-US" altLang="zh-CN" sz="2400">
                <a:latin typeface="Times New Roman" pitchFamily="18" charset="0"/>
              </a:rPr>
              <a:t>w</a:t>
            </a:r>
            <a:r>
              <a:rPr lang="zh-CN" altLang="en-US" sz="2400">
                <a:latin typeface="Times New Roman" pitchFamily="18" charset="0"/>
              </a:rPr>
              <a:t>］</a:t>
            </a:r>
            <a:r>
              <a:rPr lang="en-US" altLang="zh-CN" sz="2400">
                <a:latin typeface="Times New Roman" pitchFamily="18" charset="0"/>
              </a:rPr>
              <a:t>=1;               / *</a:t>
            </a:r>
            <a:r>
              <a:rPr lang="zh-CN" altLang="en-US" sz="2400">
                <a:latin typeface="Times New Roman" pitchFamily="18" charset="0"/>
              </a:rPr>
              <a:t>将</a:t>
            </a:r>
            <a:r>
              <a:rPr lang="en-US" altLang="zh-CN" sz="2400">
                <a:latin typeface="Times New Roman" pitchFamily="18" charset="0"/>
              </a:rPr>
              <a:t>w</a:t>
            </a:r>
            <a:r>
              <a:rPr lang="zh-CN" altLang="en-US" sz="2400">
                <a:latin typeface="Times New Roman" pitchFamily="18" charset="0"/>
              </a:rPr>
              <a:t>加入</a:t>
            </a:r>
            <a:r>
              <a:rPr lang="en-US" altLang="zh-CN" sz="2400">
                <a:latin typeface="Times New Roman" pitchFamily="18" charset="0"/>
              </a:rPr>
              <a:t>S</a:t>
            </a:r>
            <a:r>
              <a:rPr lang="zh-CN" altLang="en-US" sz="2400">
                <a:latin typeface="Times New Roman" pitchFamily="18" charset="0"/>
              </a:rPr>
              <a:t>集合，即</a:t>
            </a:r>
            <a:r>
              <a:rPr lang="en-US" altLang="zh-CN" sz="2400">
                <a:latin typeface="Times New Roman" pitchFamily="18" charset="0"/>
              </a:rPr>
              <a:t>w</a:t>
            </a:r>
            <a:r>
              <a:rPr lang="zh-CN" altLang="en-US" sz="2400">
                <a:latin typeface="Times New Roman" pitchFamily="18" charset="0"/>
              </a:rPr>
              <a:t>已是求出最短路径的顶点*</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for</a:t>
            </a:r>
            <a:r>
              <a:rPr lang="zh-CN" altLang="en-US" sz="2400">
                <a:latin typeface="Times New Roman" pitchFamily="18" charset="0"/>
              </a:rPr>
              <a:t>（</a:t>
            </a:r>
            <a:r>
              <a:rPr lang="en-US" altLang="zh-CN" sz="2400">
                <a:latin typeface="Times New Roman" pitchFamily="18" charset="0"/>
              </a:rPr>
              <a:t>v=1;v&lt;=vexnum;v++</a:t>
            </a:r>
            <a:r>
              <a:rPr lang="zh-CN" altLang="en-US"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if</a:t>
            </a:r>
            <a:r>
              <a:rPr lang="zh-CN" altLang="en-US" sz="2400">
                <a:latin typeface="Times New Roman" pitchFamily="18" charset="0"/>
              </a:rPr>
              <a:t>（</a:t>
            </a:r>
            <a:r>
              <a:rPr lang="en-US" altLang="zh-CN" sz="2400">
                <a:latin typeface="Times New Roman" pitchFamily="18" charset="0"/>
              </a:rPr>
              <a:t>s</a:t>
            </a:r>
            <a:r>
              <a:rPr lang="zh-CN" altLang="en-US" sz="2400">
                <a:latin typeface="Times New Roman" pitchFamily="18" charset="0"/>
              </a:rPr>
              <a:t>［</a:t>
            </a:r>
            <a:r>
              <a:rPr lang="en-US" altLang="zh-CN" sz="2400">
                <a:latin typeface="Times New Roman" pitchFamily="18" charset="0"/>
              </a:rPr>
              <a:t>v</a:t>
            </a:r>
            <a:r>
              <a:rPr lang="zh-CN" altLang="en-US" sz="2400">
                <a:latin typeface="Times New Roman" pitchFamily="18" charset="0"/>
              </a:rPr>
              <a:t>］</a:t>
            </a:r>
            <a:r>
              <a:rPr lang="en-US" altLang="zh-CN" sz="2400">
                <a:latin typeface="Times New Roman" pitchFamily="18" charset="0"/>
              </a:rPr>
              <a:t>==0</a:t>
            </a:r>
            <a:r>
              <a:rPr lang="zh-CN" altLang="en-US"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if</a:t>
            </a:r>
            <a:r>
              <a:rPr lang="zh-CN" altLang="en-US" sz="2400">
                <a:latin typeface="Times New Roman" pitchFamily="18" charset="0"/>
              </a:rPr>
              <a:t>（</a:t>
            </a:r>
            <a:r>
              <a:rPr lang="en-US" altLang="zh-CN" sz="2400">
                <a:latin typeface="Times New Roman" pitchFamily="18" charset="0"/>
              </a:rPr>
              <a:t>dist</a:t>
            </a:r>
            <a:r>
              <a:rPr lang="zh-CN" altLang="en-US" sz="2400">
                <a:latin typeface="Times New Roman" pitchFamily="18" charset="0"/>
              </a:rPr>
              <a:t>［</a:t>
            </a:r>
            <a:r>
              <a:rPr lang="en-US" altLang="zh-CN" sz="2400">
                <a:latin typeface="Times New Roman" pitchFamily="18" charset="0"/>
              </a:rPr>
              <a:t>w</a:t>
            </a:r>
            <a:r>
              <a:rPr lang="zh-CN" altLang="en-US" sz="2400">
                <a:latin typeface="Times New Roman" pitchFamily="18" charset="0"/>
              </a:rPr>
              <a:t>］</a:t>
            </a:r>
            <a:r>
              <a:rPr lang="en-US" altLang="zh-CN" sz="2400">
                <a:latin typeface="Times New Roman" pitchFamily="18" charset="0"/>
              </a:rPr>
              <a:t>+cost</a:t>
            </a:r>
            <a:r>
              <a:rPr lang="zh-CN" altLang="en-US" sz="2400">
                <a:latin typeface="Times New Roman" pitchFamily="18" charset="0"/>
              </a:rPr>
              <a:t>［</a:t>
            </a:r>
            <a:r>
              <a:rPr lang="en-US" altLang="zh-CN" sz="2400">
                <a:latin typeface="Times New Roman" pitchFamily="18" charset="0"/>
              </a:rPr>
              <a:t>w</a:t>
            </a:r>
            <a:r>
              <a:rPr lang="zh-CN" altLang="en-US" sz="2400">
                <a:latin typeface="Times New Roman" pitchFamily="18" charset="0"/>
              </a:rPr>
              <a:t>］［</a:t>
            </a:r>
            <a:r>
              <a:rPr lang="en-US" altLang="zh-CN" sz="2400">
                <a:latin typeface="Times New Roman" pitchFamily="18" charset="0"/>
              </a:rPr>
              <a:t>v</a:t>
            </a:r>
            <a:r>
              <a:rPr lang="zh-CN" altLang="en-US" sz="2400">
                <a:latin typeface="Times New Roman" pitchFamily="18" charset="0"/>
              </a:rPr>
              <a:t>］</a:t>
            </a:r>
            <a:r>
              <a:rPr lang="en-US" altLang="zh-CN" sz="2400">
                <a:latin typeface="Times New Roman" pitchFamily="18" charset="0"/>
              </a:rPr>
              <a:t>&lt;dist</a:t>
            </a:r>
            <a:r>
              <a:rPr lang="zh-CN" altLang="en-US" sz="2400">
                <a:latin typeface="Times New Roman" pitchFamily="18" charset="0"/>
              </a:rPr>
              <a:t>［</a:t>
            </a:r>
            <a:r>
              <a:rPr lang="en-US" altLang="zh-CN" sz="2400">
                <a:latin typeface="Times New Roman" pitchFamily="18" charset="0"/>
              </a:rPr>
              <a:t>v</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 </a:t>
            </a:r>
          </a:p>
          <a:p>
            <a:pPr>
              <a:spcBef>
                <a:spcPct val="20000"/>
              </a:spcBef>
              <a:buClr>
                <a:schemeClr val="bg2"/>
              </a:buClr>
              <a:buFont typeface="Monotype Sorts" pitchFamily="2" charset="2"/>
              <a:buNone/>
            </a:pPr>
            <a:r>
              <a:rPr lang="en-US" altLang="zh-CN" sz="2400">
                <a:latin typeface="Times New Roman" pitchFamily="18" charset="0"/>
              </a:rPr>
              <a:t>dist</a:t>
            </a:r>
            <a:r>
              <a:rPr lang="zh-CN" altLang="en-US" sz="2400">
                <a:latin typeface="Times New Roman" pitchFamily="18" charset="0"/>
              </a:rPr>
              <a:t>［</a:t>
            </a:r>
            <a:r>
              <a:rPr lang="en-US" altLang="zh-CN" sz="2400">
                <a:latin typeface="Times New Roman" pitchFamily="18" charset="0"/>
              </a:rPr>
              <a:t>v</a:t>
            </a:r>
            <a:r>
              <a:rPr lang="zh-CN" altLang="en-US" sz="2400">
                <a:latin typeface="Times New Roman" pitchFamily="18" charset="0"/>
              </a:rPr>
              <a:t>］</a:t>
            </a:r>
            <a:r>
              <a:rPr lang="en-US" altLang="zh-CN" sz="2400">
                <a:latin typeface="Times New Roman" pitchFamily="18" charset="0"/>
              </a:rPr>
              <a:t>=dist</a:t>
            </a:r>
            <a:r>
              <a:rPr lang="zh-CN" altLang="en-US" sz="2400">
                <a:latin typeface="Times New Roman" pitchFamily="18" charset="0"/>
              </a:rPr>
              <a:t>［</a:t>
            </a:r>
            <a:r>
              <a:rPr lang="en-US" altLang="zh-CN" sz="2400">
                <a:latin typeface="Times New Roman" pitchFamily="18" charset="0"/>
              </a:rPr>
              <a:t>w</a:t>
            </a:r>
            <a:r>
              <a:rPr lang="zh-CN" altLang="en-US" sz="2400">
                <a:latin typeface="Times New Roman" pitchFamily="18" charset="0"/>
              </a:rPr>
              <a:t>］</a:t>
            </a:r>
            <a:r>
              <a:rPr lang="en-US" altLang="zh-CN" sz="2400">
                <a:latin typeface="Times New Roman" pitchFamily="18" charset="0"/>
              </a:rPr>
              <a:t>+cost</a:t>
            </a:r>
            <a:r>
              <a:rPr lang="zh-CN" altLang="en-US" sz="2400">
                <a:latin typeface="Times New Roman" pitchFamily="18" charset="0"/>
              </a:rPr>
              <a:t>［</a:t>
            </a:r>
            <a:r>
              <a:rPr lang="en-US" altLang="zh-CN" sz="2400">
                <a:latin typeface="Times New Roman" pitchFamily="18" charset="0"/>
              </a:rPr>
              <a:t>w</a:t>
            </a:r>
            <a:r>
              <a:rPr lang="zh-CN" altLang="en-US" sz="2400">
                <a:latin typeface="Times New Roman" pitchFamily="18" charset="0"/>
              </a:rPr>
              <a:t>］［</a:t>
            </a:r>
            <a:r>
              <a:rPr lang="en-US" altLang="zh-CN" sz="2400">
                <a:latin typeface="Times New Roman" pitchFamily="18" charset="0"/>
              </a:rPr>
              <a:t>v</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修改</a:t>
            </a:r>
            <a:r>
              <a:rPr lang="en-US" altLang="zh-CN" sz="2400">
                <a:latin typeface="Times New Roman" pitchFamily="18" charset="0"/>
              </a:rPr>
              <a:t>V-S</a:t>
            </a:r>
            <a:r>
              <a:rPr lang="zh-CN" altLang="en-US" sz="2400">
                <a:latin typeface="Times New Roman" pitchFamily="18" charset="0"/>
              </a:rPr>
              <a:t>集合中各顶点的最短路径长度*</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path</a:t>
            </a:r>
            <a:r>
              <a:rPr lang="zh-CN" altLang="en-US" sz="2400">
                <a:latin typeface="Times New Roman" pitchFamily="18" charset="0"/>
              </a:rPr>
              <a:t>［</a:t>
            </a:r>
            <a:r>
              <a:rPr lang="en-US" altLang="zh-CN" sz="2400">
                <a:latin typeface="Times New Roman" pitchFamily="18" charset="0"/>
              </a:rPr>
              <a:t>v</a:t>
            </a:r>
            <a:r>
              <a:rPr lang="zh-CN" altLang="en-US" sz="2400">
                <a:latin typeface="Times New Roman" pitchFamily="18" charset="0"/>
              </a:rPr>
              <a:t>］</a:t>
            </a:r>
            <a:r>
              <a:rPr lang="en-US" altLang="zh-CN" sz="2400">
                <a:latin typeface="Times New Roman" pitchFamily="18" charset="0"/>
              </a:rPr>
              <a:t>=w; /*</a:t>
            </a:r>
            <a:r>
              <a:rPr lang="zh-CN" altLang="en-US" sz="2400">
                <a:latin typeface="Times New Roman" pitchFamily="18" charset="0"/>
              </a:rPr>
              <a:t>修改</a:t>
            </a:r>
            <a:r>
              <a:rPr lang="en-US" altLang="zh-CN" sz="2400">
                <a:latin typeface="Times New Roman" pitchFamily="18" charset="0"/>
              </a:rPr>
              <a:t>V-S</a:t>
            </a:r>
            <a:r>
              <a:rPr lang="zh-CN" altLang="en-US" sz="2400">
                <a:latin typeface="Times New Roman" pitchFamily="18" charset="0"/>
              </a:rPr>
              <a:t>集合中各顶点的最短路径*</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printf</a:t>
            </a:r>
            <a:r>
              <a:rPr lang="zh-CN" altLang="en-US" sz="2400">
                <a:latin typeface="Times New Roman" pitchFamily="18" charset="0"/>
              </a:rPr>
              <a:t>（</a:t>
            </a:r>
            <a:r>
              <a:rPr lang="en-US" altLang="zh-CN" sz="2400">
                <a:latin typeface="Times New Roman" pitchFamily="18" charset="0"/>
              </a:rPr>
              <a:t>″the shortest path from%d to each vertex:\n″</a:t>
            </a:r>
            <a:r>
              <a:rPr lang="zh-CN" altLang="en-US" sz="2400">
                <a:latin typeface="Times New Roman" pitchFamily="18" charset="0"/>
              </a:rPr>
              <a:t>，</a:t>
            </a: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a:t>
            </a:r>
          </a:p>
        </p:txBody>
      </p:sp>
    </p:spTree>
  </p:cSld>
  <p:clrMapOvr>
    <a:masterClrMapping/>
  </p:clrMapOvr>
  <p:transition>
    <p:cover dir="d"/>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Rot="1" noChangeArrowheads="1"/>
          </p:cNvSpPr>
          <p:nvPr/>
        </p:nvSpPr>
        <p:spPr bwMode="auto">
          <a:xfrm>
            <a:off x="323850" y="476250"/>
            <a:ext cx="8569325" cy="547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for</a:t>
            </a:r>
            <a:r>
              <a:rPr lang="zh-CN" altLang="en-US" sz="2400">
                <a:latin typeface="Times New Roman" pitchFamily="18" charset="0"/>
              </a:rPr>
              <a:t>（</a:t>
            </a:r>
            <a:r>
              <a:rPr lang="en-US" altLang="zh-CN" sz="2400">
                <a:latin typeface="Times New Roman" pitchFamily="18" charset="0"/>
              </a:rPr>
              <a:t>i=1;i&lt;=vexnum;i++</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输出从某源点到其他各顶点的最短路径*</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if</a:t>
            </a:r>
            <a:r>
              <a:rPr lang="zh-CN" altLang="en-US" sz="2400">
                <a:latin typeface="Times New Roman" pitchFamily="18" charset="0"/>
              </a:rPr>
              <a:t>（</a:t>
            </a:r>
            <a:r>
              <a:rPr lang="en-US" altLang="zh-CN" sz="2400">
                <a:latin typeface="Times New Roman" pitchFamily="18" charset="0"/>
              </a:rPr>
              <a:t>s</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==1</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p>
          <a:p>
            <a:pPr>
              <a:spcBef>
                <a:spcPct val="20000"/>
              </a:spcBef>
              <a:buClr>
                <a:schemeClr val="bg2"/>
              </a:buClr>
              <a:buFont typeface="Monotype Sorts" pitchFamily="2" charset="2"/>
              <a:buNone/>
            </a:pPr>
            <a:r>
              <a:rPr lang="en-US" altLang="zh-CN" sz="2400">
                <a:latin typeface="Times New Roman" pitchFamily="18" charset="0"/>
              </a:rPr>
              <a:t>w=i;</a:t>
            </a:r>
          </a:p>
          <a:p>
            <a:pPr>
              <a:spcBef>
                <a:spcPct val="20000"/>
              </a:spcBef>
              <a:buClr>
                <a:schemeClr val="bg2"/>
              </a:buClr>
              <a:buFont typeface="Monotype Sorts" pitchFamily="2" charset="2"/>
              <a:buNone/>
            </a:pPr>
            <a:r>
              <a:rPr lang="en-US" altLang="zh-CN" sz="2400">
                <a:latin typeface="Times New Roman" pitchFamily="18" charset="0"/>
              </a:rPr>
              <a:t>         while</a:t>
            </a:r>
            <a:r>
              <a:rPr lang="zh-CN" altLang="en-US" sz="2400">
                <a:latin typeface="Times New Roman" pitchFamily="18" charset="0"/>
              </a:rPr>
              <a:t>（</a:t>
            </a:r>
            <a:r>
              <a:rPr lang="en-US" altLang="zh-CN" sz="2400">
                <a:latin typeface="Times New Roman" pitchFamily="18" charset="0"/>
              </a:rPr>
              <a:t>w!=v1</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 </a:t>
            </a:r>
          </a:p>
          <a:p>
            <a:pPr>
              <a:spcBef>
                <a:spcPct val="20000"/>
              </a:spcBef>
              <a:buClr>
                <a:schemeClr val="bg2"/>
              </a:buClr>
              <a:buFont typeface="Monotype Sorts" pitchFamily="2" charset="2"/>
              <a:buNone/>
            </a:pPr>
            <a:r>
              <a:rPr lang="en-US" altLang="zh-CN" sz="2400">
                <a:latin typeface="Times New Roman" pitchFamily="18" charset="0"/>
              </a:rPr>
              <a:t>printf</a:t>
            </a:r>
            <a:r>
              <a:rPr lang="zh-CN" altLang="en-US" sz="2400">
                <a:latin typeface="Times New Roman" pitchFamily="18" charset="0"/>
              </a:rPr>
              <a:t>（</a:t>
            </a:r>
            <a:r>
              <a:rPr lang="en-US" altLang="zh-CN" sz="2400">
                <a:latin typeface="Times New Roman" pitchFamily="18" charset="0"/>
              </a:rPr>
              <a:t>″%d&lt;--″</a:t>
            </a:r>
            <a:r>
              <a:rPr lang="zh-CN" altLang="en-US" sz="2400">
                <a:latin typeface="Times New Roman" pitchFamily="18" charset="0"/>
              </a:rPr>
              <a:t>，</a:t>
            </a:r>
            <a:r>
              <a:rPr lang="en-US" altLang="zh-CN" sz="2400">
                <a:latin typeface="Times New Roman" pitchFamily="18" charset="0"/>
              </a:rPr>
              <a:t>w</a:t>
            </a:r>
            <a:r>
              <a:rPr lang="zh-CN" altLang="en-US" sz="2400">
                <a:latin typeface="Times New Roman" pitchFamily="18" charset="0"/>
              </a:rPr>
              <a:t>）</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w=path</a:t>
            </a:r>
            <a:r>
              <a:rPr lang="zh-CN" altLang="en-US" sz="2400">
                <a:latin typeface="Times New Roman" pitchFamily="18" charset="0"/>
              </a:rPr>
              <a:t>［</a:t>
            </a:r>
            <a:r>
              <a:rPr lang="en-US" altLang="zh-CN" sz="2400">
                <a:latin typeface="Times New Roman" pitchFamily="18" charset="0"/>
              </a:rPr>
              <a:t>w</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通过找到前驱顶点，反向输出最短路径*</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printf</a:t>
            </a:r>
            <a:r>
              <a:rPr lang="zh-CN" altLang="en-US" sz="2400">
                <a:latin typeface="Times New Roman" pitchFamily="18" charset="0"/>
              </a:rPr>
              <a:t>（</a:t>
            </a:r>
            <a:r>
              <a:rPr lang="en-US" altLang="zh-CN" sz="2400">
                <a:latin typeface="Times New Roman" pitchFamily="18" charset="0"/>
              </a:rPr>
              <a:t>″%d   ″</a:t>
            </a:r>
            <a:r>
              <a:rPr lang="zh-CN" altLang="en-US" sz="2400">
                <a:latin typeface="Times New Roman" pitchFamily="18" charset="0"/>
              </a:rPr>
              <a:t>，</a:t>
            </a:r>
            <a:r>
              <a:rPr lang="en-US" altLang="zh-CN" sz="2400">
                <a:latin typeface="Times New Roman" pitchFamily="18" charset="0"/>
              </a:rPr>
              <a:t>w</a:t>
            </a:r>
            <a:r>
              <a:rPr lang="zh-CN" altLang="en-US" sz="2400">
                <a:latin typeface="Times New Roman" pitchFamily="18" charset="0"/>
              </a:rPr>
              <a:t>）</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a:t>
            </a:r>
            <a:r>
              <a:rPr lang="pt-BR" altLang="zh-CN" sz="2400">
                <a:latin typeface="Times New Roman" pitchFamily="18" charset="0"/>
              </a:rPr>
              <a:t>printf</a:t>
            </a:r>
            <a:r>
              <a:rPr lang="zh-CN" altLang="pt-BR" sz="2400">
                <a:latin typeface="Times New Roman" pitchFamily="18" charset="0"/>
              </a:rPr>
              <a:t>（</a:t>
            </a:r>
            <a:r>
              <a:rPr lang="pt-BR" altLang="zh-CN" sz="2400">
                <a:latin typeface="Times New Roman" pitchFamily="18" charset="0"/>
              </a:rPr>
              <a:t>″    %d\n″</a:t>
            </a:r>
            <a:r>
              <a:rPr lang="zh-CN" altLang="pt-BR" sz="2400">
                <a:latin typeface="Times New Roman" pitchFamily="18" charset="0"/>
              </a:rPr>
              <a:t>，</a:t>
            </a:r>
            <a:r>
              <a:rPr lang="pt-BR" altLang="zh-CN" sz="2400">
                <a:latin typeface="Times New Roman" pitchFamily="18" charset="0"/>
              </a:rPr>
              <a:t>dist</a:t>
            </a:r>
            <a:r>
              <a:rPr lang="zh-CN" altLang="pt-BR" sz="2400">
                <a:latin typeface="Times New Roman" pitchFamily="18" charset="0"/>
              </a:rPr>
              <a:t>［</a:t>
            </a:r>
            <a:r>
              <a:rPr lang="pt-BR" altLang="zh-CN" sz="2400">
                <a:latin typeface="Times New Roman" pitchFamily="18" charset="0"/>
              </a:rPr>
              <a:t>i</a:t>
            </a:r>
            <a:r>
              <a:rPr lang="zh-CN" altLang="pt-BR" sz="2400">
                <a:latin typeface="Times New Roman" pitchFamily="18" charset="0"/>
              </a:rPr>
              <a:t>］）</a:t>
            </a:r>
            <a:r>
              <a:rPr lang="pt-BR" altLang="zh-CN" sz="2400">
                <a:latin typeface="Times New Roman" pitchFamily="18" charset="0"/>
              </a:rPr>
              <a:t>;</a:t>
            </a:r>
          </a:p>
        </p:txBody>
      </p:sp>
    </p:spTree>
  </p:cSld>
  <p:clrMapOvr>
    <a:masterClrMapping/>
  </p:clrMapOvr>
  <p:transition>
    <p:cover dir="d"/>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Rot="1" noChangeArrowheads="1"/>
          </p:cNvSpPr>
          <p:nvPr/>
        </p:nvSpPr>
        <p:spPr bwMode="auto">
          <a:xfrm>
            <a:off x="323850" y="476250"/>
            <a:ext cx="8569325" cy="547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pt-BR" sz="2400">
                <a:latin typeface="Times New Roman" pitchFamily="18" charset="0"/>
              </a:rPr>
              <a:t>｝ </a:t>
            </a:r>
          </a:p>
          <a:p>
            <a:pPr>
              <a:spcBef>
                <a:spcPct val="20000"/>
              </a:spcBef>
              <a:buClr>
                <a:schemeClr val="bg2"/>
              </a:buClr>
              <a:buFont typeface="Monotype Sorts" pitchFamily="2" charset="2"/>
              <a:buNone/>
            </a:pPr>
            <a:r>
              <a:rPr lang="pt-BR" altLang="zh-CN" sz="2400">
                <a:latin typeface="Times New Roman" pitchFamily="18" charset="0"/>
              </a:rPr>
              <a:t>else</a:t>
            </a:r>
          </a:p>
          <a:p>
            <a:pPr>
              <a:spcBef>
                <a:spcPct val="20000"/>
              </a:spcBef>
              <a:buClr>
                <a:schemeClr val="bg2"/>
              </a:buClr>
              <a:buFont typeface="Monotype Sorts" pitchFamily="2" charset="2"/>
              <a:buNone/>
            </a:pPr>
            <a:r>
              <a:rPr lang="zh-CN" altLang="pt-BR" sz="2400">
                <a:latin typeface="Times New Roman" pitchFamily="18" charset="0"/>
              </a:rPr>
              <a:t>｛ </a:t>
            </a:r>
          </a:p>
          <a:p>
            <a:pPr>
              <a:spcBef>
                <a:spcPct val="20000"/>
              </a:spcBef>
              <a:buClr>
                <a:schemeClr val="bg2"/>
              </a:buClr>
              <a:buFont typeface="Monotype Sorts" pitchFamily="2" charset="2"/>
              <a:buNone/>
            </a:pPr>
            <a:r>
              <a:rPr lang="pt-BR" altLang="zh-CN" sz="2400">
                <a:latin typeface="Times New Roman" pitchFamily="18" charset="0"/>
              </a:rPr>
              <a:t>printf</a:t>
            </a:r>
            <a:r>
              <a:rPr lang="zh-CN" altLang="pt-BR" sz="2400">
                <a:latin typeface="Times New Roman" pitchFamily="18" charset="0"/>
              </a:rPr>
              <a:t>（</a:t>
            </a:r>
            <a:r>
              <a:rPr lang="pt-BR" altLang="zh-CN" sz="2400">
                <a:latin typeface="Times New Roman" pitchFamily="18" charset="0"/>
              </a:rPr>
              <a:t>″%d&lt;--%d″</a:t>
            </a:r>
            <a:r>
              <a:rPr lang="zh-CN" altLang="pt-BR" sz="2400">
                <a:latin typeface="Times New Roman" pitchFamily="18" charset="0"/>
              </a:rPr>
              <a:t>，</a:t>
            </a:r>
            <a:r>
              <a:rPr lang="pt-BR" altLang="zh-CN" sz="2400">
                <a:latin typeface="Times New Roman" pitchFamily="18" charset="0"/>
              </a:rPr>
              <a:t>i</a:t>
            </a:r>
            <a:r>
              <a:rPr lang="zh-CN" altLang="pt-BR" sz="2400">
                <a:latin typeface="Times New Roman" pitchFamily="18" charset="0"/>
              </a:rPr>
              <a:t>，</a:t>
            </a:r>
            <a:r>
              <a:rPr lang="pt-BR" altLang="zh-CN" sz="2400">
                <a:latin typeface="Times New Roman" pitchFamily="18" charset="0"/>
              </a:rPr>
              <a:t>v1</a:t>
            </a:r>
            <a:r>
              <a:rPr lang="zh-CN" altLang="pt-BR" sz="2400">
                <a:latin typeface="Times New Roman" pitchFamily="18" charset="0"/>
              </a:rPr>
              <a:t>）</a:t>
            </a:r>
            <a:r>
              <a:rPr lang="pt-BR" altLang="zh-CN" sz="2400">
                <a:latin typeface="Times New Roman" pitchFamily="18" charset="0"/>
              </a:rPr>
              <a:t>;</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printf</a:t>
            </a:r>
            <a:r>
              <a:rPr lang="zh-CN" altLang="en-US" sz="2400">
                <a:latin typeface="Times New Roman" pitchFamily="18" charset="0"/>
              </a:rPr>
              <a:t>（</a:t>
            </a:r>
            <a:r>
              <a:rPr lang="en-US" altLang="zh-CN" sz="2400">
                <a:latin typeface="Times New Roman" pitchFamily="18" charset="0"/>
              </a:rPr>
              <a:t>″9999\n″</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不存在路径时，路径长度设为</a:t>
            </a:r>
            <a:r>
              <a:rPr lang="en-US" altLang="zh-CN" sz="2400">
                <a:latin typeface="Times New Roman" pitchFamily="18" charset="0"/>
              </a:rPr>
              <a:t>9999*/</a:t>
            </a:r>
          </a:p>
          <a:p>
            <a:pPr>
              <a:spcBef>
                <a:spcPct val="20000"/>
              </a:spcBef>
              <a:buClr>
                <a:schemeClr val="bg2"/>
              </a:buClr>
              <a:buFont typeface="Monotype Sorts" pitchFamily="2" charset="2"/>
              <a:buNone/>
            </a:pP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main</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 int vexnum;</a:t>
            </a:r>
          </a:p>
          <a:p>
            <a:pPr>
              <a:spcBef>
                <a:spcPct val="20000"/>
              </a:spcBef>
              <a:buClr>
                <a:schemeClr val="bg2"/>
              </a:buClr>
              <a:buFont typeface="Monotype Sorts" pitchFamily="2" charset="2"/>
              <a:buNone/>
            </a:pPr>
            <a:r>
              <a:rPr lang="en-US" altLang="zh-CN" sz="2400">
                <a:latin typeface="Times New Roman" pitchFamily="18" charset="0"/>
              </a:rPr>
              <a:t>     int cost</a:t>
            </a:r>
            <a:r>
              <a:rPr lang="zh-CN" altLang="en-US" sz="2400">
                <a:latin typeface="Times New Roman" pitchFamily="18" charset="0"/>
              </a:rPr>
              <a:t>［</a:t>
            </a:r>
            <a:r>
              <a:rPr lang="en-US" altLang="zh-CN" sz="2400">
                <a:latin typeface="Times New Roman" pitchFamily="18" charset="0"/>
              </a:rPr>
              <a:t>MAX</a:t>
            </a:r>
            <a:r>
              <a:rPr lang="zh-CN" altLang="en-US" sz="2400">
                <a:latin typeface="Times New Roman" pitchFamily="18" charset="0"/>
              </a:rPr>
              <a:t>］［</a:t>
            </a:r>
            <a:r>
              <a:rPr lang="en-US" altLang="zh-CN" sz="2400">
                <a:latin typeface="Times New Roman" pitchFamily="18" charset="0"/>
              </a:rPr>
              <a:t>MAX</a:t>
            </a:r>
            <a:r>
              <a:rPr lang="zh-CN" altLang="en-US" sz="2400">
                <a:latin typeface="Times New Roman" pitchFamily="18" charset="0"/>
              </a:rPr>
              <a:t>］</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vexnum=creatcost</a:t>
            </a:r>
            <a:r>
              <a:rPr lang="zh-CN" altLang="en-US" sz="2400">
                <a:latin typeface="Times New Roman" pitchFamily="18" charset="0"/>
              </a:rPr>
              <a:t>（</a:t>
            </a:r>
            <a:r>
              <a:rPr lang="en-US" altLang="zh-CN" sz="2400">
                <a:latin typeface="Times New Roman" pitchFamily="18" charset="0"/>
              </a:rPr>
              <a:t>cost</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建立图的邻接矩阵*</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dijkstra</a:t>
            </a:r>
            <a:r>
              <a:rPr lang="zh-CN" altLang="en-US" sz="2400">
                <a:latin typeface="Times New Roman" pitchFamily="18" charset="0"/>
              </a:rPr>
              <a:t>（</a:t>
            </a:r>
            <a:r>
              <a:rPr lang="en-US" altLang="zh-CN" sz="2400">
                <a:latin typeface="Times New Roman" pitchFamily="18" charset="0"/>
              </a:rPr>
              <a:t>cost</a:t>
            </a:r>
            <a:r>
              <a:rPr lang="zh-CN" altLang="en-US" sz="2400">
                <a:latin typeface="Times New Roman" pitchFamily="18" charset="0"/>
              </a:rPr>
              <a:t>，</a:t>
            </a:r>
            <a:r>
              <a:rPr lang="en-US" altLang="zh-CN" sz="2400">
                <a:latin typeface="Times New Roman" pitchFamily="18" charset="0"/>
              </a:rPr>
              <a:t>vexnum</a:t>
            </a:r>
            <a:r>
              <a:rPr lang="zh-CN" altLang="en-US" sz="2400">
                <a:latin typeface="Times New Roman" pitchFamily="18" charset="0"/>
              </a:rPr>
              <a:t>）</a:t>
            </a:r>
            <a:r>
              <a:rPr lang="en-US" altLang="zh-CN"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a:t>
            </a:r>
          </a:p>
        </p:txBody>
      </p:sp>
    </p:spTree>
  </p:cSld>
  <p:clrMapOvr>
    <a:masterClrMapping/>
  </p:clrMapOvr>
  <p:transition>
    <p:cover dir="d"/>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Rot="1" noChangeArrowheads="1"/>
          </p:cNvSpPr>
          <p:nvPr/>
        </p:nvSpPr>
        <p:spPr bwMode="auto">
          <a:xfrm>
            <a:off x="323850" y="476250"/>
            <a:ext cx="8569325" cy="547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pt-BR" sz="2400">
                <a:latin typeface="Times New Roman" pitchFamily="18" charset="0"/>
              </a:rPr>
              <a:t>对于图</a:t>
            </a:r>
            <a:r>
              <a:rPr lang="en-US" altLang="zh-CN" sz="2400">
                <a:latin typeface="Times New Roman" pitchFamily="18" charset="0"/>
              </a:rPr>
              <a:t>6-17</a:t>
            </a:r>
            <a:r>
              <a:rPr lang="zh-CN" altLang="en-US" sz="2400">
                <a:latin typeface="Times New Roman" pitchFamily="18" charset="0"/>
              </a:rPr>
              <a:t>中的图，运行时输入数据及运行结果显示如下，其中带下划线的部分为用户输入的。</a:t>
            </a:r>
          </a:p>
          <a:p>
            <a:pPr>
              <a:spcBef>
                <a:spcPct val="20000"/>
              </a:spcBef>
              <a:buClr>
                <a:schemeClr val="bg2"/>
              </a:buClr>
              <a:buFont typeface="Monotype Sorts" pitchFamily="2" charset="2"/>
              <a:buNone/>
            </a:pPr>
            <a:r>
              <a:rPr lang="en-US" altLang="zh-CN" sz="2400">
                <a:latin typeface="Times New Roman" pitchFamily="18" charset="0"/>
              </a:rPr>
              <a:t>input Vexnum</a:t>
            </a:r>
            <a:r>
              <a:rPr lang="zh-CN" altLang="en-US" sz="2400">
                <a:latin typeface="Times New Roman" pitchFamily="18" charset="0"/>
              </a:rPr>
              <a:t>，</a:t>
            </a:r>
            <a:r>
              <a:rPr lang="en-US" altLang="zh-CN" sz="2400">
                <a:latin typeface="Times New Roman" pitchFamily="18" charset="0"/>
              </a:rPr>
              <a:t>arcnum:</a:t>
            </a:r>
            <a:endParaRPr lang="en-US" altLang="zh-CN" sz="2400" u="sng">
              <a:latin typeface="Times New Roman" pitchFamily="18" charset="0"/>
            </a:endParaRPr>
          </a:p>
          <a:p>
            <a:pPr>
              <a:spcBef>
                <a:spcPct val="20000"/>
              </a:spcBef>
              <a:buClr>
                <a:schemeClr val="bg2"/>
              </a:buClr>
              <a:buFont typeface="Monotype Sorts" pitchFamily="2" charset="2"/>
              <a:buNone/>
            </a:pPr>
            <a:r>
              <a:rPr lang="en-US" altLang="zh-CN" sz="2400" u="sng">
                <a:latin typeface="Times New Roman" pitchFamily="18" charset="0"/>
              </a:rPr>
              <a:t>6</a:t>
            </a:r>
            <a:r>
              <a:rPr lang="zh-CN" altLang="en-US" sz="2400" u="sng">
                <a:latin typeface="Times New Roman" pitchFamily="18" charset="0"/>
              </a:rPr>
              <a:t>，</a:t>
            </a:r>
            <a:r>
              <a:rPr lang="en-US" altLang="zh-CN" sz="2400" u="sng">
                <a:latin typeface="Times New Roman" pitchFamily="18" charset="0"/>
              </a:rPr>
              <a:t>10</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w=</a:t>
            </a:r>
            <a:r>
              <a:rPr lang="en-US" altLang="zh-CN" sz="2400" u="sng">
                <a:latin typeface="Times New Roman" pitchFamily="18" charset="0"/>
              </a:rPr>
              <a:t>1</a:t>
            </a:r>
            <a:r>
              <a:rPr lang="zh-CN" altLang="en-US" sz="2400" u="sng">
                <a:latin typeface="Times New Roman" pitchFamily="18" charset="0"/>
              </a:rPr>
              <a:t>，</a:t>
            </a:r>
            <a:r>
              <a:rPr lang="en-US" altLang="zh-CN" sz="2400" u="sng">
                <a:latin typeface="Times New Roman" pitchFamily="18" charset="0"/>
              </a:rPr>
              <a:t>2</a:t>
            </a:r>
            <a:r>
              <a:rPr lang="zh-CN" altLang="en-US" sz="2400" u="sng">
                <a:latin typeface="Times New Roman" pitchFamily="18" charset="0"/>
              </a:rPr>
              <a:t>，</a:t>
            </a:r>
            <a:r>
              <a:rPr lang="en-US" altLang="zh-CN" sz="2400" u="sng">
                <a:latin typeface="Times New Roman" pitchFamily="18" charset="0"/>
              </a:rPr>
              <a:t>50</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w=</a:t>
            </a:r>
            <a:r>
              <a:rPr lang="en-US" altLang="zh-CN" sz="2400" u="sng">
                <a:latin typeface="Times New Roman" pitchFamily="18" charset="0"/>
              </a:rPr>
              <a:t>1</a:t>
            </a:r>
            <a:r>
              <a:rPr lang="zh-CN" altLang="en-US" sz="2400" u="sng">
                <a:latin typeface="Times New Roman" pitchFamily="18" charset="0"/>
              </a:rPr>
              <a:t>，</a:t>
            </a:r>
            <a:r>
              <a:rPr lang="en-US" altLang="zh-CN" sz="2400" u="sng">
                <a:latin typeface="Times New Roman" pitchFamily="18" charset="0"/>
              </a:rPr>
              <a:t>3</a:t>
            </a:r>
            <a:r>
              <a:rPr lang="zh-CN" altLang="en-US" sz="2400" u="sng">
                <a:latin typeface="Times New Roman" pitchFamily="18" charset="0"/>
              </a:rPr>
              <a:t>，</a:t>
            </a:r>
            <a:r>
              <a:rPr lang="en-US" altLang="zh-CN" sz="2400" u="sng">
                <a:latin typeface="Times New Roman" pitchFamily="18" charset="0"/>
              </a:rPr>
              <a:t>10</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w=</a:t>
            </a:r>
            <a:r>
              <a:rPr lang="en-US" altLang="zh-CN" sz="2400" u="sng">
                <a:latin typeface="Times New Roman" pitchFamily="18" charset="0"/>
              </a:rPr>
              <a:t>1</a:t>
            </a:r>
            <a:r>
              <a:rPr lang="zh-CN" altLang="en-US" sz="2400" u="sng">
                <a:latin typeface="Times New Roman" pitchFamily="18" charset="0"/>
              </a:rPr>
              <a:t>，</a:t>
            </a:r>
            <a:r>
              <a:rPr lang="en-US" altLang="zh-CN" sz="2400" u="sng">
                <a:latin typeface="Times New Roman" pitchFamily="18" charset="0"/>
              </a:rPr>
              <a:t>5</a:t>
            </a:r>
            <a:r>
              <a:rPr lang="zh-CN" altLang="en-US" sz="2400" u="sng">
                <a:latin typeface="Times New Roman" pitchFamily="18" charset="0"/>
              </a:rPr>
              <a:t>，</a:t>
            </a:r>
            <a:r>
              <a:rPr lang="en-US" altLang="zh-CN" sz="2400" u="sng">
                <a:latin typeface="Times New Roman" pitchFamily="18" charset="0"/>
              </a:rPr>
              <a:t>45</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w=</a:t>
            </a:r>
            <a:r>
              <a:rPr lang="en-US" altLang="zh-CN" sz="2400" u="sng">
                <a:latin typeface="Times New Roman" pitchFamily="18" charset="0"/>
              </a:rPr>
              <a:t>2</a:t>
            </a:r>
            <a:r>
              <a:rPr lang="zh-CN" altLang="en-US" sz="2400" u="sng">
                <a:latin typeface="Times New Roman" pitchFamily="18" charset="0"/>
              </a:rPr>
              <a:t>，</a:t>
            </a:r>
            <a:r>
              <a:rPr lang="en-US" altLang="zh-CN" sz="2400" u="sng">
                <a:latin typeface="Times New Roman" pitchFamily="18" charset="0"/>
              </a:rPr>
              <a:t>3</a:t>
            </a:r>
            <a:r>
              <a:rPr lang="zh-CN" altLang="en-US" sz="2400" u="sng">
                <a:latin typeface="Times New Roman" pitchFamily="18" charset="0"/>
              </a:rPr>
              <a:t>，</a:t>
            </a:r>
            <a:r>
              <a:rPr lang="en-US" altLang="zh-CN" sz="2400" u="sng">
                <a:latin typeface="Times New Roman" pitchFamily="18" charset="0"/>
              </a:rPr>
              <a:t>15</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w=</a:t>
            </a:r>
            <a:r>
              <a:rPr lang="en-US" altLang="zh-CN" sz="2400" u="sng">
                <a:latin typeface="Times New Roman" pitchFamily="18" charset="0"/>
              </a:rPr>
              <a:t>2</a:t>
            </a:r>
            <a:r>
              <a:rPr lang="zh-CN" altLang="en-US" sz="2400" u="sng">
                <a:latin typeface="Times New Roman" pitchFamily="18" charset="0"/>
              </a:rPr>
              <a:t>，</a:t>
            </a:r>
            <a:r>
              <a:rPr lang="en-US" altLang="zh-CN" sz="2400" u="sng">
                <a:latin typeface="Times New Roman" pitchFamily="18" charset="0"/>
              </a:rPr>
              <a:t>5</a:t>
            </a:r>
            <a:r>
              <a:rPr lang="zh-CN" altLang="en-US" sz="2400" u="sng">
                <a:latin typeface="Times New Roman" pitchFamily="18" charset="0"/>
              </a:rPr>
              <a:t>，</a:t>
            </a:r>
            <a:r>
              <a:rPr lang="en-US" altLang="zh-CN" sz="2400" u="sng">
                <a:latin typeface="Times New Roman" pitchFamily="18" charset="0"/>
              </a:rPr>
              <a:t>10</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w=</a:t>
            </a:r>
            <a:r>
              <a:rPr lang="en-US" altLang="zh-CN" sz="2400" u="sng">
                <a:latin typeface="Times New Roman" pitchFamily="18" charset="0"/>
              </a:rPr>
              <a:t>3</a:t>
            </a:r>
            <a:r>
              <a:rPr lang="zh-CN" altLang="en-US" sz="2400" u="sng">
                <a:latin typeface="Times New Roman" pitchFamily="18" charset="0"/>
              </a:rPr>
              <a:t>，</a:t>
            </a:r>
            <a:r>
              <a:rPr lang="en-US" altLang="zh-CN" sz="2400" u="sng">
                <a:latin typeface="Times New Roman" pitchFamily="18" charset="0"/>
              </a:rPr>
              <a:t>1</a:t>
            </a:r>
            <a:r>
              <a:rPr lang="zh-CN" altLang="en-US" sz="2400" u="sng">
                <a:latin typeface="Times New Roman" pitchFamily="18" charset="0"/>
              </a:rPr>
              <a:t>，</a:t>
            </a:r>
            <a:r>
              <a:rPr lang="en-US" altLang="zh-CN" sz="2400" u="sng">
                <a:latin typeface="Times New Roman" pitchFamily="18" charset="0"/>
              </a:rPr>
              <a:t>20</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w=</a:t>
            </a:r>
            <a:r>
              <a:rPr lang="en-US" altLang="zh-CN" sz="2400" u="sng">
                <a:latin typeface="Times New Roman" pitchFamily="18" charset="0"/>
              </a:rPr>
              <a:t>3</a:t>
            </a:r>
            <a:r>
              <a:rPr lang="zh-CN" altLang="en-US" sz="2400" u="sng">
                <a:latin typeface="Times New Roman" pitchFamily="18" charset="0"/>
              </a:rPr>
              <a:t>，</a:t>
            </a:r>
            <a:r>
              <a:rPr lang="en-US" altLang="zh-CN" sz="2400" u="sng">
                <a:latin typeface="Times New Roman" pitchFamily="18" charset="0"/>
              </a:rPr>
              <a:t>4</a:t>
            </a:r>
            <a:r>
              <a:rPr lang="zh-CN" altLang="en-US" sz="2400" u="sng">
                <a:latin typeface="Times New Roman" pitchFamily="18" charset="0"/>
              </a:rPr>
              <a:t>，</a:t>
            </a:r>
            <a:r>
              <a:rPr lang="en-US" altLang="zh-CN" sz="2400" u="sng">
                <a:latin typeface="Times New Roman" pitchFamily="18" charset="0"/>
              </a:rPr>
              <a:t>15</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w=</a:t>
            </a:r>
            <a:r>
              <a:rPr lang="en-US" altLang="zh-CN" sz="2400" u="sng">
                <a:latin typeface="Times New Roman" pitchFamily="18" charset="0"/>
              </a:rPr>
              <a:t>4</a:t>
            </a:r>
            <a:r>
              <a:rPr lang="zh-CN" altLang="en-US" sz="2400" u="sng">
                <a:latin typeface="Times New Roman" pitchFamily="18" charset="0"/>
              </a:rPr>
              <a:t>，</a:t>
            </a:r>
            <a:r>
              <a:rPr lang="en-US" altLang="zh-CN" sz="2400" u="sng">
                <a:latin typeface="Times New Roman" pitchFamily="18" charset="0"/>
              </a:rPr>
              <a:t>2</a:t>
            </a:r>
            <a:r>
              <a:rPr lang="zh-CN" altLang="en-US" sz="2400" u="sng">
                <a:latin typeface="Times New Roman" pitchFamily="18" charset="0"/>
              </a:rPr>
              <a:t>，</a:t>
            </a:r>
            <a:r>
              <a:rPr lang="en-US" altLang="zh-CN" sz="2400" u="sng">
                <a:latin typeface="Times New Roman" pitchFamily="18" charset="0"/>
              </a:rPr>
              <a:t>20</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w=</a:t>
            </a:r>
            <a:r>
              <a:rPr lang="en-US" altLang="zh-CN" sz="2400" u="sng">
                <a:latin typeface="Times New Roman" pitchFamily="18" charset="0"/>
              </a:rPr>
              <a:t>4</a:t>
            </a:r>
            <a:r>
              <a:rPr lang="zh-CN" altLang="en-US" sz="2400" u="sng">
                <a:latin typeface="Times New Roman" pitchFamily="18" charset="0"/>
              </a:rPr>
              <a:t>，</a:t>
            </a:r>
            <a:r>
              <a:rPr lang="en-US" altLang="zh-CN" sz="2400" u="sng">
                <a:latin typeface="Times New Roman" pitchFamily="18" charset="0"/>
              </a:rPr>
              <a:t>5</a:t>
            </a:r>
            <a:r>
              <a:rPr lang="zh-CN" altLang="en-US" sz="2400" u="sng">
                <a:latin typeface="Times New Roman" pitchFamily="18" charset="0"/>
              </a:rPr>
              <a:t>，</a:t>
            </a:r>
            <a:r>
              <a:rPr lang="en-US" altLang="zh-CN" sz="2400" u="sng">
                <a:latin typeface="Times New Roman" pitchFamily="18" charset="0"/>
              </a:rPr>
              <a:t>35</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w=</a:t>
            </a:r>
            <a:r>
              <a:rPr lang="en-US" altLang="zh-CN" sz="2400" u="sng">
                <a:latin typeface="Times New Roman" pitchFamily="18" charset="0"/>
              </a:rPr>
              <a:t>6</a:t>
            </a:r>
            <a:r>
              <a:rPr lang="zh-CN" altLang="en-US" sz="2400" u="sng">
                <a:latin typeface="Times New Roman" pitchFamily="18" charset="0"/>
              </a:rPr>
              <a:t>，</a:t>
            </a:r>
            <a:r>
              <a:rPr lang="en-US" altLang="zh-CN" sz="2400" u="sng">
                <a:latin typeface="Times New Roman" pitchFamily="18" charset="0"/>
              </a:rPr>
              <a:t>4</a:t>
            </a:r>
            <a:r>
              <a:rPr lang="zh-CN" altLang="en-US" sz="2400" u="sng">
                <a:latin typeface="Times New Roman" pitchFamily="18" charset="0"/>
              </a:rPr>
              <a:t>，</a:t>
            </a:r>
            <a:r>
              <a:rPr lang="en-US" altLang="zh-CN" sz="2400" u="sng">
                <a:latin typeface="Times New Roman" pitchFamily="18" charset="0"/>
              </a:rPr>
              <a:t>3</a:t>
            </a:r>
          </a:p>
        </p:txBody>
      </p:sp>
    </p:spTree>
  </p:cSld>
  <p:clrMapOvr>
    <a:masterClrMapping/>
  </p:clrMapOvr>
  <p:transition>
    <p:cover dir="d"/>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Rot="1" noChangeArrowheads="1"/>
          </p:cNvSpPr>
          <p:nvPr/>
        </p:nvSpPr>
        <p:spPr bwMode="auto">
          <a:xfrm>
            <a:off x="323850" y="476250"/>
            <a:ext cx="8569325" cy="547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input v1</a:t>
            </a:r>
            <a:r>
              <a:rPr lang="zh-CN" altLang="en-US" sz="2400">
                <a:latin typeface="Times New Roman" pitchFamily="18" charset="0"/>
              </a:rPr>
              <a:t>：</a:t>
            </a:r>
            <a:r>
              <a:rPr lang="en-US" altLang="zh-CN" sz="2400" u="sng">
                <a:latin typeface="Times New Roman" pitchFamily="18" charset="0"/>
              </a:rPr>
              <a:t>1</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    the shortest path from 1 to each Vertex:</a:t>
            </a:r>
          </a:p>
          <a:p>
            <a:pPr>
              <a:spcBef>
                <a:spcPct val="20000"/>
              </a:spcBef>
              <a:buClr>
                <a:schemeClr val="bg2"/>
              </a:buClr>
              <a:buFont typeface="Monotype Sorts" pitchFamily="2" charset="2"/>
              <a:buNone/>
            </a:pPr>
            <a:r>
              <a:rPr lang="en-US" altLang="zh-CN" sz="2400">
                <a:latin typeface="Times New Roman" pitchFamily="18" charset="0"/>
              </a:rPr>
              <a:t>2&lt;--4&lt;--3&lt;--1  45</a:t>
            </a:r>
          </a:p>
          <a:p>
            <a:pPr>
              <a:spcBef>
                <a:spcPct val="20000"/>
              </a:spcBef>
              <a:buClr>
                <a:schemeClr val="bg2"/>
              </a:buClr>
              <a:buFont typeface="Monotype Sorts" pitchFamily="2" charset="2"/>
              <a:buNone/>
            </a:pPr>
            <a:r>
              <a:rPr lang="en-US" altLang="zh-CN" sz="2400">
                <a:latin typeface="Times New Roman" pitchFamily="18" charset="0"/>
              </a:rPr>
              <a:t>3&lt;--1         10</a:t>
            </a:r>
          </a:p>
          <a:p>
            <a:pPr>
              <a:spcBef>
                <a:spcPct val="20000"/>
              </a:spcBef>
              <a:buClr>
                <a:schemeClr val="bg2"/>
              </a:buClr>
              <a:buFont typeface="Monotype Sorts" pitchFamily="2" charset="2"/>
              <a:buNone/>
            </a:pPr>
            <a:r>
              <a:rPr lang="en-US" altLang="zh-CN" sz="2400">
                <a:latin typeface="Times New Roman" pitchFamily="18" charset="0"/>
              </a:rPr>
              <a:t>4&lt;--3&lt;--1      25</a:t>
            </a:r>
          </a:p>
          <a:p>
            <a:pPr>
              <a:spcBef>
                <a:spcPct val="20000"/>
              </a:spcBef>
              <a:buClr>
                <a:schemeClr val="bg2"/>
              </a:buClr>
              <a:buFont typeface="Monotype Sorts" pitchFamily="2" charset="2"/>
              <a:buNone/>
            </a:pPr>
            <a:r>
              <a:rPr lang="en-US" altLang="zh-CN" sz="2400">
                <a:latin typeface="Times New Roman" pitchFamily="18" charset="0"/>
              </a:rPr>
              <a:t>5&lt;--1          45</a:t>
            </a:r>
          </a:p>
          <a:p>
            <a:pPr>
              <a:spcBef>
                <a:spcPct val="20000"/>
              </a:spcBef>
              <a:buClr>
                <a:schemeClr val="bg2"/>
              </a:buClr>
              <a:buFont typeface="Monotype Sorts" pitchFamily="2" charset="2"/>
              <a:buNone/>
            </a:pPr>
            <a:r>
              <a:rPr lang="en-US" altLang="zh-CN" sz="2400">
                <a:latin typeface="Times New Roman" pitchFamily="18" charset="0"/>
              </a:rPr>
              <a:t>6&lt;--1         9999</a:t>
            </a:r>
          </a:p>
          <a:p>
            <a:pPr>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　对于上述程序，读者可在输入</a:t>
            </a:r>
            <a:r>
              <a:rPr lang="en-US" altLang="zh-CN" sz="2400">
                <a:latin typeface="Times New Roman" pitchFamily="18" charset="0"/>
              </a:rPr>
              <a:t>V1 </a:t>
            </a:r>
            <a:r>
              <a:rPr lang="zh-CN" altLang="en-US" sz="2400">
                <a:latin typeface="Times New Roman" pitchFamily="18" charset="0"/>
              </a:rPr>
              <a:t>值时给出任意一个顶点，从而求出从任一源点出发到其他各顶点的最短路径。</a:t>
            </a:r>
          </a:p>
          <a:p>
            <a:pPr>
              <a:spcBef>
                <a:spcPct val="20000"/>
              </a:spcBef>
              <a:buClr>
                <a:schemeClr val="bg2"/>
              </a:buClr>
              <a:buFont typeface="Monotype Sorts" pitchFamily="2" charset="2"/>
              <a:buNone/>
            </a:pPr>
            <a:r>
              <a:rPr lang="zh-CN" altLang="en-US" sz="2400">
                <a:latin typeface="Times New Roman" pitchFamily="18" charset="0"/>
              </a:rPr>
              <a:t>    　以图</a:t>
            </a:r>
            <a:r>
              <a:rPr lang="en-US" altLang="zh-CN" sz="2400">
                <a:latin typeface="Times New Roman" pitchFamily="18" charset="0"/>
              </a:rPr>
              <a:t>6-17</a:t>
            </a:r>
            <a:r>
              <a:rPr lang="zh-CN" altLang="en-US" sz="2400">
                <a:latin typeface="Times New Roman" pitchFamily="18" charset="0"/>
              </a:rPr>
              <a:t>中的图为例，表</a:t>
            </a:r>
            <a:r>
              <a:rPr lang="en-US" altLang="zh-CN" sz="2400">
                <a:latin typeface="Times New Roman" pitchFamily="18" charset="0"/>
              </a:rPr>
              <a:t>6-3</a:t>
            </a:r>
            <a:r>
              <a:rPr lang="zh-CN" altLang="en-US" sz="2400">
                <a:latin typeface="Times New Roman" pitchFamily="18" charset="0"/>
              </a:rPr>
              <a:t>所示为按迪杰斯特拉算法求从顶点</a:t>
            </a:r>
            <a:r>
              <a:rPr lang="en-US" altLang="zh-CN" sz="2400">
                <a:latin typeface="Times New Roman" pitchFamily="18" charset="0"/>
              </a:rPr>
              <a:t>V1 </a:t>
            </a:r>
            <a:r>
              <a:rPr lang="zh-CN" altLang="en-US" sz="2400">
                <a:latin typeface="Times New Roman" pitchFamily="18" charset="0"/>
              </a:rPr>
              <a:t>出发到其他各顶点的最短路径的过程中，各辅助数组中值的变化过程。</a:t>
            </a:r>
          </a:p>
        </p:txBody>
      </p:sp>
    </p:spTree>
  </p:cSld>
  <p:clrMapOvr>
    <a:masterClrMapping/>
  </p:clrMapOvr>
  <p:transition>
    <p:cover dir="d"/>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5" name="Rectangle 3"/>
          <p:cNvSpPr>
            <a:spLocks noChangeArrowheads="1"/>
          </p:cNvSpPr>
          <p:nvPr/>
        </p:nvSpPr>
        <p:spPr bwMode="auto">
          <a:xfrm>
            <a:off x="1476375" y="620713"/>
            <a:ext cx="685641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en-US" altLang="zh-CN" sz="2000"/>
              <a:t> </a:t>
            </a:r>
            <a:r>
              <a:rPr lang="zh-CN" altLang="en-US" sz="2000"/>
              <a:t>表</a:t>
            </a:r>
            <a:r>
              <a:rPr lang="en-US" altLang="zh-CN" sz="2000"/>
              <a:t>6-3 </a:t>
            </a:r>
            <a:r>
              <a:rPr lang="zh-CN" altLang="en-US" sz="2000"/>
              <a:t>迪杰斯特拉算法执行过程中，各辅助数组中值的变化 </a:t>
            </a:r>
          </a:p>
        </p:txBody>
      </p:sp>
      <p:graphicFrame>
        <p:nvGraphicFramePr>
          <p:cNvPr id="85128" name="Group 136"/>
          <p:cNvGraphicFramePr>
            <a:graphicFrameLocks noGrp="1"/>
          </p:cNvGraphicFramePr>
          <p:nvPr>
            <p:ph/>
          </p:nvPr>
        </p:nvGraphicFramePr>
        <p:xfrm>
          <a:off x="685800" y="1201738"/>
          <a:ext cx="7772400" cy="4000500"/>
        </p:xfrm>
        <a:graphic>
          <a:graphicData uri="http://schemas.openxmlformats.org/drawingml/2006/table">
            <a:tbl>
              <a:tblPr/>
              <a:tblGrid>
                <a:gridCol w="1574800"/>
                <a:gridCol w="3284538"/>
                <a:gridCol w="2913062"/>
              </a:tblGrid>
              <a:tr h="52546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S</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8000"/>
                      </a:solidFill>
                      <a:prstDash val="solid"/>
                      <a:round/>
                      <a:headEnd type="none" w="med" len="med"/>
                      <a:tailEnd type="none" w="med" len="med"/>
                    </a:lnL>
                    <a:lnR w="9525" cap="flat" cmpd="sng" algn="ctr">
                      <a:solidFill>
                        <a:srgbClr val="000000"/>
                      </a:solidFill>
                      <a:prstDash val="solid"/>
                      <a:round/>
                      <a:headEnd type="none" w="med" len="med"/>
                      <a:tailEnd type="none" w="med" len="med"/>
                    </a:lnR>
                    <a:lnT w="254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Dist</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254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Path</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r>
              <a:tr h="8509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{1}</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8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AutoNum type="arabicPeriod"/>
                        <a:tabLst>
                          <a:tab pos="228600" algn="l"/>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 2   3   4   5   6</a:t>
                      </a:r>
                    </a:p>
                    <a:p>
                      <a:pPr marL="0" marR="0" lvl="0" indent="0" algn="ctr" defTabSz="914400" rtl="0" eaLnBrk="0" fontAlgn="base" latinLnBrk="0" hangingPunct="0">
                        <a:lnSpc>
                          <a:spcPct val="100000"/>
                        </a:lnSpc>
                        <a:spcBef>
                          <a:spcPct val="0"/>
                        </a:spcBef>
                        <a:spcAft>
                          <a:spcPct val="0"/>
                        </a:spcAft>
                        <a:buClrTx/>
                        <a:buSzTx/>
                        <a:buFontTx/>
                        <a:buNone/>
                        <a:tabLst>
                          <a:tab pos="228600" algn="l"/>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  50  10  ∞  45  ∞</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1  2   3   4   5   6</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   1   1   3   1</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25400" cap="flat" cmpd="sng" algn="ctr">
                      <a:solidFill>
                        <a:srgbClr val="008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52546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{1,3}</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8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  50  10  25  45  ∞</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   1   1   3   1</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25400" cap="flat" cmpd="sng" algn="ctr">
                      <a:solidFill>
                        <a:srgbClr val="008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5238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{1,3,4}</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8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  45  10  25  45  ∞</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   4   1   3   1</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25400" cap="flat" cmpd="sng" algn="ctr">
                      <a:solidFill>
                        <a:srgbClr val="008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52546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{1,3,4,2}</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8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  45  10  25  45  ∞ </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   4   1   3   1</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25400" cap="flat" cmpd="sng" algn="ctr">
                      <a:solidFill>
                        <a:srgbClr val="008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5238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{1,3,4,2,5}</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8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  45  10  25  45  ∞ </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   4   1   3   1</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25400" cap="flat" cmpd="sng" algn="ctr">
                      <a:solidFill>
                        <a:srgbClr val="008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52546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{1,3,4,2,5}</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8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  45  10  25  45  ∞ </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   4   1   3   1</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9525" cap="flat" cmpd="sng" algn="ctr">
                      <a:solidFill>
                        <a:srgbClr val="000000"/>
                      </a:solidFill>
                      <a:prstDash val="solid"/>
                      <a:round/>
                      <a:headEnd type="none" w="med" len="med"/>
                      <a:tailEnd type="none" w="med" len="med"/>
                    </a:lnL>
                    <a:lnR w="25400" cap="flat" cmpd="sng" algn="ctr">
                      <a:solidFill>
                        <a:srgbClr val="008000"/>
                      </a:solidFill>
                      <a:prstDash val="solid"/>
                      <a:round/>
                      <a:headEnd type="none" w="med" len="med"/>
                      <a:tailEnd type="none" w="med" len="med"/>
                    </a:lnR>
                    <a:lnT w="9525" cap="flat" cmpd="sng" algn="ctr">
                      <a:solidFill>
                        <a:srgbClr val="000000"/>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cover dir="d"/>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Rot="1" noChangeArrowheads="1"/>
          </p:cNvSpPr>
          <p:nvPr/>
        </p:nvSpPr>
        <p:spPr bwMode="auto">
          <a:xfrm>
            <a:off x="323850" y="476250"/>
            <a:ext cx="8569325" cy="547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6.5.2  </a:t>
            </a:r>
            <a:r>
              <a:rPr lang="zh-CN" altLang="en-US" sz="2400">
                <a:latin typeface="Times New Roman" pitchFamily="18" charset="0"/>
              </a:rPr>
              <a:t>每对顶点之间的最短路径</a:t>
            </a:r>
          </a:p>
          <a:p>
            <a:pPr>
              <a:spcBef>
                <a:spcPct val="20000"/>
              </a:spcBef>
              <a:buClr>
                <a:schemeClr val="bg2"/>
              </a:buClr>
              <a:buFont typeface="Monotype Sorts" pitchFamily="2" charset="2"/>
              <a:buNone/>
            </a:pPr>
            <a:r>
              <a:rPr lang="zh-CN" altLang="en-US" sz="2400">
                <a:latin typeface="Times New Roman" pitchFamily="18" charset="0"/>
              </a:rPr>
              <a:t>　　要求得每一对顶点之间的最短路径，可以这样进行：每次以一个顶点为源点，重复执行迪杰斯特拉算法</a:t>
            </a:r>
            <a:r>
              <a:rPr lang="en-US" altLang="zh-CN" sz="2400">
                <a:latin typeface="Times New Roman" pitchFamily="18" charset="0"/>
              </a:rPr>
              <a:t>n</a:t>
            </a:r>
            <a:r>
              <a:rPr lang="zh-CN" altLang="en-US" sz="2400">
                <a:latin typeface="Times New Roman" pitchFamily="18" charset="0"/>
              </a:rPr>
              <a:t>次。此外还可采用专为解决此问题而设计的算法</a:t>
            </a:r>
            <a:r>
              <a:rPr lang="en-US" altLang="zh-CN" sz="2400">
                <a:latin typeface="Arial"/>
              </a:rPr>
              <a:t>———</a:t>
            </a:r>
            <a:r>
              <a:rPr lang="zh-CN" altLang="en-US" sz="2400">
                <a:latin typeface="Times New Roman" pitchFamily="18" charset="0"/>
              </a:rPr>
              <a:t>弗洛伊德（</a:t>
            </a:r>
            <a:r>
              <a:rPr lang="en-US" altLang="zh-CN" sz="2400">
                <a:latin typeface="Times New Roman" pitchFamily="18" charset="0"/>
              </a:rPr>
              <a:t>Floyed</a:t>
            </a:r>
            <a:r>
              <a:rPr lang="zh-CN" altLang="en-US" sz="2400">
                <a:latin typeface="Times New Roman" pitchFamily="18" charset="0"/>
              </a:rPr>
              <a:t>）算法，这是弗洛伊德</a:t>
            </a:r>
            <a:r>
              <a:rPr lang="en-US" altLang="zh-CN" sz="2400">
                <a:latin typeface="Times New Roman" pitchFamily="18" charset="0"/>
              </a:rPr>
              <a:t>1962</a:t>
            </a:r>
            <a:r>
              <a:rPr lang="zh-CN" altLang="en-US" sz="2400">
                <a:latin typeface="Times New Roman" pitchFamily="18" charset="0"/>
              </a:rPr>
              <a:t>年提出的，此算法比较简单，易于理解和编程。</a:t>
            </a:r>
          </a:p>
          <a:p>
            <a:pPr>
              <a:spcBef>
                <a:spcPct val="20000"/>
              </a:spcBef>
              <a:buClr>
                <a:schemeClr val="bg2"/>
              </a:buClr>
              <a:buFont typeface="Monotype Sorts" pitchFamily="2" charset="2"/>
              <a:buNone/>
            </a:pPr>
            <a:r>
              <a:rPr lang="zh-CN" altLang="en-US" sz="2400">
                <a:latin typeface="Times New Roman" pitchFamily="18" charset="0"/>
              </a:rPr>
              <a:t>　　弗洛伊德（</a:t>
            </a:r>
            <a:r>
              <a:rPr lang="en-US" altLang="zh-CN" sz="2400">
                <a:latin typeface="Times New Roman" pitchFamily="18" charset="0"/>
              </a:rPr>
              <a:t>Floyed</a:t>
            </a:r>
            <a:r>
              <a:rPr lang="zh-CN" altLang="en-US" sz="2400">
                <a:latin typeface="Times New Roman" pitchFamily="18" charset="0"/>
              </a:rPr>
              <a:t>）算法仍从图的带权邻接矩阵</a:t>
            </a:r>
            <a:r>
              <a:rPr lang="en-US" altLang="zh-CN" sz="2400">
                <a:latin typeface="Times New Roman" pitchFamily="18" charset="0"/>
              </a:rPr>
              <a:t>cost</a:t>
            </a:r>
            <a:r>
              <a:rPr lang="zh-CN" altLang="en-US" sz="2400">
                <a:latin typeface="Times New Roman" pitchFamily="18" charset="0"/>
              </a:rPr>
              <a:t>出发，其基本思想是：</a:t>
            </a:r>
          </a:p>
          <a:p>
            <a:pPr>
              <a:spcBef>
                <a:spcPct val="20000"/>
              </a:spcBef>
              <a:buClr>
                <a:schemeClr val="bg2"/>
              </a:buClr>
              <a:buFont typeface="Monotype Sorts" pitchFamily="2" charset="2"/>
              <a:buNone/>
            </a:pPr>
            <a:r>
              <a:rPr lang="zh-CN" altLang="en-US" sz="2400">
                <a:latin typeface="Times New Roman" pitchFamily="18" charset="0"/>
              </a:rPr>
              <a:t>　　设立两个矩阵分别记录各顶点间的路径和相应的路径长度。矩阵</a:t>
            </a:r>
            <a:r>
              <a:rPr lang="en-US" altLang="zh-CN" sz="2400">
                <a:latin typeface="Times New Roman" pitchFamily="18" charset="0"/>
              </a:rPr>
              <a:t>P</a:t>
            </a:r>
            <a:r>
              <a:rPr lang="zh-CN" altLang="en-US" sz="2400">
                <a:latin typeface="Times New Roman" pitchFamily="18" charset="0"/>
              </a:rPr>
              <a:t>表示路径，矩阵</a:t>
            </a:r>
            <a:r>
              <a:rPr lang="en-US" altLang="zh-CN" sz="2400">
                <a:latin typeface="Times New Roman" pitchFamily="18" charset="0"/>
              </a:rPr>
              <a:t>A</a:t>
            </a:r>
            <a:r>
              <a:rPr lang="zh-CN" altLang="en-US" sz="2400">
                <a:latin typeface="Times New Roman" pitchFamily="18" charset="0"/>
              </a:rPr>
              <a:t>表示路径长度。</a:t>
            </a:r>
          </a:p>
          <a:p>
            <a:pPr>
              <a:spcBef>
                <a:spcPct val="20000"/>
              </a:spcBef>
              <a:buClr>
                <a:schemeClr val="bg2"/>
              </a:buClr>
              <a:buFont typeface="Monotype Sorts" pitchFamily="2" charset="2"/>
              <a:buNone/>
            </a:pPr>
            <a:r>
              <a:rPr lang="zh-CN" altLang="en-US" sz="2400">
                <a:latin typeface="Times New Roman" pitchFamily="18" charset="0"/>
              </a:rPr>
              <a:t>　　那么，如何求得各顶点间的最短路径长度呢</a:t>
            </a:r>
            <a:r>
              <a:rPr lang="en-US" altLang="zh-CN" sz="2400">
                <a:latin typeface="Times New Roman" pitchFamily="18" charset="0"/>
              </a:rPr>
              <a:t>?</a:t>
            </a:r>
            <a:r>
              <a:rPr lang="zh-CN" altLang="en-US" sz="2400">
                <a:latin typeface="Times New Roman" pitchFamily="18" charset="0"/>
              </a:rPr>
              <a:t>初始时，复制网的邻接矩阵</a:t>
            </a:r>
            <a:r>
              <a:rPr lang="en-US" altLang="zh-CN" sz="2400">
                <a:latin typeface="Times New Roman" pitchFamily="18" charset="0"/>
              </a:rPr>
              <a:t>cost</a:t>
            </a:r>
            <a:r>
              <a:rPr lang="zh-CN" altLang="en-US" sz="2400">
                <a:latin typeface="Times New Roman" pitchFamily="18" charset="0"/>
              </a:rPr>
              <a:t>为矩阵</a:t>
            </a:r>
            <a:r>
              <a:rPr lang="en-US" altLang="zh-CN" sz="2400">
                <a:latin typeface="Times New Roman" pitchFamily="18" charset="0"/>
              </a:rPr>
              <a:t>A</a:t>
            </a:r>
            <a:r>
              <a:rPr lang="zh-CN" altLang="en-US" sz="2400">
                <a:latin typeface="Times New Roman" pitchFamily="18" charset="0"/>
              </a:rPr>
              <a:t>，即顶点</a:t>
            </a:r>
            <a:r>
              <a:rPr lang="en-US" altLang="zh-CN" sz="2400">
                <a:latin typeface="Times New Roman" pitchFamily="18" charset="0"/>
              </a:rPr>
              <a:t>V i </a:t>
            </a:r>
            <a:r>
              <a:rPr lang="zh-CN" altLang="en-US" sz="2400">
                <a:latin typeface="Times New Roman" pitchFamily="18" charset="0"/>
              </a:rPr>
              <a:t>到顶点</a:t>
            </a:r>
            <a:r>
              <a:rPr lang="en-US" altLang="zh-CN" sz="2400">
                <a:latin typeface="Times New Roman" pitchFamily="18" charset="0"/>
              </a:rPr>
              <a:t>V j </a:t>
            </a:r>
            <a:r>
              <a:rPr lang="zh-CN" altLang="en-US" sz="2400">
                <a:latin typeface="Times New Roman" pitchFamily="18" charset="0"/>
              </a:rPr>
              <a:t>的最短路径长度</a:t>
            </a:r>
            <a:r>
              <a:rPr lang="en-US" altLang="zh-CN" sz="2400">
                <a:latin typeface="Times New Roman" pitchFamily="18" charset="0"/>
              </a:rPr>
              <a:t>A</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］就是弧</a:t>
            </a:r>
            <a:r>
              <a:rPr lang="en-US" altLang="zh-CN" sz="2400">
                <a:latin typeface="Times New Roman" pitchFamily="18" charset="0"/>
              </a:rPr>
              <a:t>&lt;V i </a:t>
            </a:r>
            <a:r>
              <a:rPr lang="zh-CN" altLang="en-US" sz="2400">
                <a:latin typeface="Times New Roman" pitchFamily="18" charset="0"/>
              </a:rPr>
              <a:t>，</a:t>
            </a:r>
            <a:r>
              <a:rPr lang="en-US" altLang="zh-CN" sz="2400">
                <a:latin typeface="Times New Roman" pitchFamily="18" charset="0"/>
              </a:rPr>
              <a:t>Vj &gt;</a:t>
            </a:r>
            <a:r>
              <a:rPr lang="zh-CN" altLang="en-US" sz="2400">
                <a:latin typeface="Times New Roman" pitchFamily="18" charset="0"/>
              </a:rPr>
              <a:t>所对应的权值，我们将它记为</a:t>
            </a:r>
            <a:r>
              <a:rPr lang="en-US" altLang="zh-CN" sz="2400">
                <a:latin typeface="Times New Roman" pitchFamily="18" charset="0"/>
              </a:rPr>
              <a:t>A(0) </a:t>
            </a:r>
            <a:r>
              <a:rPr lang="zh-CN" altLang="en-US" sz="2400">
                <a:latin typeface="Times New Roman" pitchFamily="18" charset="0"/>
              </a:rPr>
              <a:t>，其数组元素</a:t>
            </a:r>
            <a:r>
              <a:rPr lang="en-US" altLang="zh-CN" sz="2400">
                <a:latin typeface="Times New Roman" pitchFamily="18" charset="0"/>
              </a:rPr>
              <a:t>A</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］不一定是从</a:t>
            </a:r>
            <a:r>
              <a:rPr lang="en-US" altLang="zh-CN" sz="2400">
                <a:latin typeface="Times New Roman" pitchFamily="18" charset="0"/>
              </a:rPr>
              <a:t>Vi </a:t>
            </a:r>
            <a:r>
              <a:rPr lang="zh-CN" altLang="en-US" sz="2400">
                <a:latin typeface="Times New Roman" pitchFamily="18" charset="0"/>
              </a:rPr>
              <a:t>到</a:t>
            </a:r>
            <a:r>
              <a:rPr lang="en-US" altLang="zh-CN" sz="2400">
                <a:latin typeface="Times New Roman" pitchFamily="18" charset="0"/>
              </a:rPr>
              <a:t>Vj </a:t>
            </a:r>
            <a:r>
              <a:rPr lang="zh-CN" altLang="en-US" sz="2400">
                <a:latin typeface="Times New Roman" pitchFamily="18" charset="0"/>
              </a:rPr>
              <a:t>的最短路径长度。要想求得最短路径长度，要进行</a:t>
            </a:r>
            <a:r>
              <a:rPr lang="en-US" altLang="zh-CN" sz="2400">
                <a:latin typeface="Times New Roman" pitchFamily="18" charset="0"/>
              </a:rPr>
              <a:t>n</a:t>
            </a:r>
            <a:r>
              <a:rPr lang="zh-CN" altLang="en-US" sz="2400">
                <a:latin typeface="Times New Roman" pitchFamily="18" charset="0"/>
              </a:rPr>
              <a:t>次试探。</a:t>
            </a:r>
          </a:p>
        </p:txBody>
      </p:sp>
    </p:spTree>
  </p:cSld>
  <p:clrMapOvr>
    <a:masterClrMapping/>
  </p:clrMapOvr>
  <p:transition>
    <p:cover dir="d"/>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Rot="1" noChangeArrowheads="1"/>
          </p:cNvSpPr>
          <p:nvPr/>
        </p:nvSpPr>
        <p:spPr bwMode="auto">
          <a:xfrm>
            <a:off x="323850" y="763588"/>
            <a:ext cx="8569325" cy="547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对于从顶点</a:t>
            </a:r>
            <a:r>
              <a:rPr lang="en-US" altLang="zh-CN" sz="2400">
                <a:latin typeface="Times New Roman" pitchFamily="18" charset="0"/>
              </a:rPr>
              <a:t>Vi </a:t>
            </a:r>
            <a:r>
              <a:rPr lang="zh-CN" altLang="en-US" sz="2400">
                <a:latin typeface="Times New Roman" pitchFamily="18" charset="0"/>
              </a:rPr>
              <a:t>到顶点</a:t>
            </a:r>
            <a:r>
              <a:rPr lang="en-US" altLang="zh-CN" sz="2400">
                <a:latin typeface="Times New Roman" pitchFamily="18" charset="0"/>
              </a:rPr>
              <a:t>Vj </a:t>
            </a:r>
            <a:r>
              <a:rPr lang="zh-CN" altLang="en-US" sz="2400">
                <a:latin typeface="Times New Roman" pitchFamily="18" charset="0"/>
              </a:rPr>
              <a:t>的最短路径长度，首先考虑让路径经过顶点</a:t>
            </a:r>
            <a:r>
              <a:rPr lang="en-US" altLang="zh-CN" sz="2400">
                <a:latin typeface="Times New Roman" pitchFamily="18" charset="0"/>
              </a:rPr>
              <a:t>V1 </a:t>
            </a:r>
            <a:r>
              <a:rPr lang="zh-CN" altLang="en-US" sz="2400">
                <a:latin typeface="Times New Roman" pitchFamily="18" charset="0"/>
              </a:rPr>
              <a:t>，比较路径（</a:t>
            </a:r>
            <a:r>
              <a:rPr lang="en-US" altLang="zh-CN" sz="2400">
                <a:latin typeface="Times New Roman" pitchFamily="18" charset="0"/>
              </a:rPr>
              <a:t>V i </a:t>
            </a:r>
            <a:r>
              <a:rPr lang="zh-CN" altLang="en-US" sz="2400">
                <a:latin typeface="Times New Roman" pitchFamily="18" charset="0"/>
              </a:rPr>
              <a:t>，</a:t>
            </a:r>
            <a:r>
              <a:rPr lang="en-US" altLang="zh-CN" sz="2400">
                <a:latin typeface="Times New Roman" pitchFamily="18" charset="0"/>
              </a:rPr>
              <a:t>Vj </a:t>
            </a:r>
            <a:r>
              <a:rPr lang="zh-CN" altLang="en-US" sz="2400">
                <a:latin typeface="Times New Roman" pitchFamily="18" charset="0"/>
              </a:rPr>
              <a:t>）和（</a:t>
            </a:r>
            <a:r>
              <a:rPr lang="en-US" altLang="zh-CN" sz="2400">
                <a:latin typeface="Times New Roman" pitchFamily="18" charset="0"/>
              </a:rPr>
              <a:t>Vi </a:t>
            </a:r>
            <a:r>
              <a:rPr lang="zh-CN" altLang="en-US" sz="2400">
                <a:latin typeface="Times New Roman" pitchFamily="18" charset="0"/>
              </a:rPr>
              <a:t>，</a:t>
            </a:r>
            <a:r>
              <a:rPr lang="en-US" altLang="zh-CN" sz="2400">
                <a:latin typeface="Times New Roman" pitchFamily="18" charset="0"/>
              </a:rPr>
              <a:t>V1 </a:t>
            </a:r>
            <a:r>
              <a:rPr lang="zh-CN" altLang="en-US" sz="2400">
                <a:latin typeface="Times New Roman" pitchFamily="18" charset="0"/>
              </a:rPr>
              <a:t>，</a:t>
            </a:r>
            <a:r>
              <a:rPr lang="en-US" altLang="zh-CN" sz="2400">
                <a:latin typeface="Times New Roman" pitchFamily="18" charset="0"/>
              </a:rPr>
              <a:t>Vj </a:t>
            </a:r>
            <a:r>
              <a:rPr lang="zh-CN" altLang="en-US" sz="2400">
                <a:latin typeface="Times New Roman" pitchFamily="18" charset="0"/>
              </a:rPr>
              <a:t>）的长度取其短者为当前求得的最短路径。对每一对顶点都作这样的试探，可求得</a:t>
            </a:r>
            <a:r>
              <a:rPr lang="en-US" altLang="zh-CN" sz="2400">
                <a:latin typeface="Times New Roman" pitchFamily="18" charset="0"/>
              </a:rPr>
              <a:t>A(1) </a:t>
            </a:r>
            <a:r>
              <a:rPr lang="zh-CN" altLang="en-US" sz="2400">
                <a:latin typeface="Times New Roman" pitchFamily="18" charset="0"/>
              </a:rPr>
              <a:t>。然后，再考虑在</a:t>
            </a:r>
            <a:r>
              <a:rPr lang="en-US" altLang="zh-CN" sz="2400">
                <a:latin typeface="Times New Roman" pitchFamily="18" charset="0"/>
              </a:rPr>
              <a:t>A(1) </a:t>
            </a:r>
            <a:r>
              <a:rPr lang="zh-CN" altLang="en-US" sz="2400">
                <a:latin typeface="Times New Roman" pitchFamily="18" charset="0"/>
              </a:rPr>
              <a:t>的基础上让路径经过顶点</a:t>
            </a:r>
            <a:r>
              <a:rPr lang="en-US" altLang="zh-CN" sz="2400">
                <a:latin typeface="Times New Roman" pitchFamily="18" charset="0"/>
              </a:rPr>
              <a:t>V 2 </a:t>
            </a:r>
            <a:r>
              <a:rPr lang="zh-CN" altLang="en-US" sz="2400">
                <a:latin typeface="Times New Roman" pitchFamily="18" charset="0"/>
              </a:rPr>
              <a:t>，于是求得</a:t>
            </a:r>
            <a:r>
              <a:rPr lang="en-US" altLang="zh-CN" sz="2400">
                <a:latin typeface="Times New Roman" pitchFamily="18" charset="0"/>
              </a:rPr>
              <a:t>A(2)</a:t>
            </a:r>
            <a:r>
              <a:rPr lang="zh-CN" altLang="en-US" sz="2400">
                <a:latin typeface="Times New Roman" pitchFamily="18" charset="0"/>
              </a:rPr>
              <a:t>。依此类推，一般地，如果从顶点</a:t>
            </a:r>
            <a:r>
              <a:rPr lang="en-US" altLang="zh-CN" sz="2400">
                <a:latin typeface="Times New Roman" pitchFamily="18" charset="0"/>
              </a:rPr>
              <a:t>V i </a:t>
            </a:r>
            <a:r>
              <a:rPr lang="zh-CN" altLang="en-US" sz="2400">
                <a:latin typeface="Times New Roman" pitchFamily="18" charset="0"/>
              </a:rPr>
              <a:t>到顶点</a:t>
            </a:r>
            <a:r>
              <a:rPr lang="en-US" altLang="zh-CN" sz="2400">
                <a:latin typeface="Times New Roman" pitchFamily="18" charset="0"/>
              </a:rPr>
              <a:t>V j </a:t>
            </a:r>
            <a:r>
              <a:rPr lang="zh-CN" altLang="en-US" sz="2400">
                <a:latin typeface="Times New Roman" pitchFamily="18" charset="0"/>
              </a:rPr>
              <a:t>的路径经过新顶点</a:t>
            </a:r>
            <a:r>
              <a:rPr lang="en-US" altLang="zh-CN" sz="2400">
                <a:latin typeface="Times New Roman" pitchFamily="18" charset="0"/>
              </a:rPr>
              <a:t>V k </a:t>
            </a:r>
            <a:r>
              <a:rPr lang="zh-CN" altLang="en-US" sz="2400">
                <a:latin typeface="Times New Roman" pitchFamily="18" charset="0"/>
              </a:rPr>
              <a:t>使得路径缩短，则修改</a:t>
            </a:r>
            <a:r>
              <a:rPr lang="en-US" altLang="zh-CN" sz="2400">
                <a:latin typeface="Times New Roman" pitchFamily="18" charset="0"/>
              </a:rPr>
              <a:t>A(K)</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=A(K-1)</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k</a:t>
            </a:r>
            <a:r>
              <a:rPr lang="zh-CN" altLang="en-US" sz="2400">
                <a:latin typeface="Times New Roman" pitchFamily="18" charset="0"/>
              </a:rPr>
              <a:t>］</a:t>
            </a:r>
            <a:r>
              <a:rPr lang="en-US" altLang="zh-CN" sz="2400">
                <a:latin typeface="Times New Roman" pitchFamily="18" charset="0"/>
              </a:rPr>
              <a:t>+A(K-1)</a:t>
            </a:r>
            <a:r>
              <a:rPr lang="zh-CN" altLang="en-US" sz="2400">
                <a:latin typeface="Times New Roman" pitchFamily="18" charset="0"/>
              </a:rPr>
              <a:t>［</a:t>
            </a:r>
            <a:r>
              <a:rPr lang="en-US" altLang="zh-CN" sz="2400">
                <a:latin typeface="Times New Roman" pitchFamily="18" charset="0"/>
              </a:rPr>
              <a:t>k</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］，所以，</a:t>
            </a:r>
            <a:r>
              <a:rPr lang="en-US" altLang="zh-CN" sz="2400">
                <a:latin typeface="Times New Roman" pitchFamily="18" charset="0"/>
              </a:rPr>
              <a:t>A(K)</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］就是当前求得的从顶点</a:t>
            </a:r>
            <a:r>
              <a:rPr lang="en-US" altLang="zh-CN" sz="2400">
                <a:latin typeface="Times New Roman" pitchFamily="18" charset="0"/>
              </a:rPr>
              <a:t>V i </a:t>
            </a:r>
            <a:r>
              <a:rPr lang="zh-CN" altLang="en-US" sz="2400">
                <a:latin typeface="Times New Roman" pitchFamily="18" charset="0"/>
              </a:rPr>
              <a:t>到顶点</a:t>
            </a:r>
            <a:r>
              <a:rPr lang="en-US" altLang="zh-CN" sz="2400">
                <a:latin typeface="Times New Roman" pitchFamily="18" charset="0"/>
              </a:rPr>
              <a:t>V j </a:t>
            </a:r>
            <a:r>
              <a:rPr lang="zh-CN" altLang="en-US" sz="2400">
                <a:latin typeface="Times New Roman" pitchFamily="18" charset="0"/>
              </a:rPr>
              <a:t>的最短路径长度，且其路径上的顶点（除源点和终点外）序号均不大于</a:t>
            </a:r>
            <a:r>
              <a:rPr lang="en-US" altLang="zh-CN" sz="2400">
                <a:latin typeface="Times New Roman" pitchFamily="18" charset="0"/>
              </a:rPr>
              <a:t>k</a:t>
            </a:r>
            <a:r>
              <a:rPr lang="zh-CN" altLang="en-US" sz="2400">
                <a:latin typeface="Times New Roman" pitchFamily="18" charset="0"/>
              </a:rPr>
              <a:t>。这样经过</a:t>
            </a:r>
            <a:r>
              <a:rPr lang="en-US" altLang="zh-CN" sz="2400">
                <a:latin typeface="Times New Roman" pitchFamily="18" charset="0"/>
              </a:rPr>
              <a:t>n</a:t>
            </a:r>
            <a:r>
              <a:rPr lang="zh-CN" altLang="en-US" sz="2400">
                <a:latin typeface="Times New Roman" pitchFamily="18" charset="0"/>
              </a:rPr>
              <a:t>次试探，就把几个顶点都考虑到相应的路径中去了。最后求得的</a:t>
            </a:r>
            <a:r>
              <a:rPr lang="en-US" altLang="zh-CN" sz="2400">
                <a:latin typeface="Times New Roman" pitchFamily="18" charset="0"/>
              </a:rPr>
              <a:t>A(n) </a:t>
            </a:r>
            <a:r>
              <a:rPr lang="zh-CN" altLang="en-US" sz="2400">
                <a:latin typeface="Times New Roman" pitchFamily="18" charset="0"/>
              </a:rPr>
              <a:t>就一定是各顶点间的最短路径长度。</a:t>
            </a:r>
          </a:p>
          <a:p>
            <a:pPr>
              <a:spcBef>
                <a:spcPct val="20000"/>
              </a:spcBef>
              <a:buClr>
                <a:schemeClr val="bg2"/>
              </a:buClr>
              <a:buFont typeface="Monotype Sorts" pitchFamily="2" charset="2"/>
              <a:buNone/>
            </a:pPr>
            <a:r>
              <a:rPr lang="zh-CN" altLang="en-US" sz="2400">
                <a:latin typeface="Times New Roman" pitchFamily="18" charset="0"/>
              </a:rPr>
              <a:t>　　综上所述，弗洛伊德算法的基本思想是递推地产生两个</a:t>
            </a:r>
            <a:r>
              <a:rPr lang="en-US" altLang="zh-CN" sz="2400">
                <a:latin typeface="Times New Roman" pitchFamily="18" charset="0"/>
              </a:rPr>
              <a:t>n</a:t>
            </a:r>
            <a:r>
              <a:rPr lang="zh-CN" altLang="en-US" sz="2400">
                <a:latin typeface="Times New Roman" pitchFamily="18" charset="0"/>
              </a:rPr>
              <a:t>阶的矩阵序列。其中，表示最短路径长度的矩阵序列是</a:t>
            </a:r>
            <a:r>
              <a:rPr lang="en-US" altLang="zh-CN" sz="2400">
                <a:latin typeface="Times New Roman" pitchFamily="18" charset="0"/>
              </a:rPr>
              <a:t>A(0)</a:t>
            </a:r>
            <a:r>
              <a:rPr lang="zh-CN" altLang="en-US" sz="2400">
                <a:latin typeface="Times New Roman" pitchFamily="18" charset="0"/>
              </a:rPr>
              <a:t>，</a:t>
            </a:r>
            <a:r>
              <a:rPr lang="en-US" altLang="zh-CN" sz="2400">
                <a:latin typeface="Times New Roman" pitchFamily="18" charset="0"/>
              </a:rPr>
              <a:t>A(1)</a:t>
            </a:r>
            <a:r>
              <a:rPr lang="zh-CN" altLang="en-US" sz="2400">
                <a:latin typeface="Times New Roman" pitchFamily="18" charset="0"/>
              </a:rPr>
              <a:t>，</a:t>
            </a:r>
            <a:r>
              <a:rPr lang="en-US" altLang="zh-CN" sz="2400">
                <a:latin typeface="Times New Roman" pitchFamily="18" charset="0"/>
              </a:rPr>
              <a:t>A(2)</a:t>
            </a:r>
            <a:r>
              <a:rPr lang="zh-CN" altLang="en-US" sz="2400">
                <a:latin typeface="Times New Roman" pitchFamily="18" charset="0"/>
              </a:rPr>
              <a:t>，</a:t>
            </a:r>
            <a:r>
              <a:rPr lang="en-US" altLang="zh-CN" sz="2400">
                <a:latin typeface="Times New Roman" pitchFamily="18" charset="0"/>
              </a:rPr>
              <a:t>A(3)</a:t>
            </a:r>
            <a:r>
              <a:rPr lang="zh-CN" altLang="en-US" sz="2400">
                <a:latin typeface="Times New Roman" pitchFamily="18" charset="0"/>
              </a:rPr>
              <a:t>，</a:t>
            </a:r>
            <a:r>
              <a:rPr lang="en-US" altLang="zh-CN" sz="2400">
                <a:latin typeface="Arial"/>
              </a:rPr>
              <a:t>…</a:t>
            </a:r>
            <a:r>
              <a:rPr lang="zh-CN" altLang="en-US" sz="2400">
                <a:latin typeface="Times New Roman" pitchFamily="18" charset="0"/>
              </a:rPr>
              <a:t>，</a:t>
            </a:r>
            <a:r>
              <a:rPr lang="en-US" altLang="zh-CN" sz="2400">
                <a:latin typeface="Times New Roman" pitchFamily="18" charset="0"/>
              </a:rPr>
              <a:t>A(k)</a:t>
            </a:r>
            <a:r>
              <a:rPr lang="zh-CN" altLang="en-US" sz="2400">
                <a:latin typeface="Times New Roman" pitchFamily="18" charset="0"/>
              </a:rPr>
              <a:t>，</a:t>
            </a:r>
            <a:r>
              <a:rPr lang="en-US" altLang="zh-CN" sz="2400">
                <a:latin typeface="Arial"/>
              </a:rPr>
              <a:t>…</a:t>
            </a:r>
            <a:r>
              <a:rPr lang="zh-CN" altLang="en-US" sz="2400">
                <a:latin typeface="Times New Roman" pitchFamily="18" charset="0"/>
              </a:rPr>
              <a:t>，</a:t>
            </a:r>
            <a:r>
              <a:rPr lang="en-US" altLang="zh-CN" sz="2400">
                <a:latin typeface="Times New Roman" pitchFamily="18" charset="0"/>
              </a:rPr>
              <a:t>A(n)</a:t>
            </a:r>
            <a:r>
              <a:rPr lang="zh-CN" altLang="en-US" sz="2400">
                <a:latin typeface="Times New Roman" pitchFamily="18" charset="0"/>
              </a:rPr>
              <a:t>，递推关系为</a:t>
            </a:r>
          </a:p>
        </p:txBody>
      </p:sp>
    </p:spTree>
  </p:cSld>
  <p:clrMapOvr>
    <a:masterClrMapping/>
  </p:clrMapOvr>
  <p:transition>
    <p:cover dir="d"/>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Rot="1" noChangeArrowheads="1"/>
          </p:cNvSpPr>
          <p:nvPr/>
        </p:nvSpPr>
        <p:spPr bwMode="auto">
          <a:xfrm>
            <a:off x="323850" y="549275"/>
            <a:ext cx="8569325" cy="547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A(0)</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=cost</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A(k)</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=min</a:t>
            </a:r>
            <a:r>
              <a:rPr lang="zh-CN" altLang="en-US" sz="2400">
                <a:latin typeface="Times New Roman" pitchFamily="18" charset="0"/>
              </a:rPr>
              <a:t>｛</a:t>
            </a:r>
            <a:r>
              <a:rPr lang="en-US" altLang="zh-CN" sz="2400">
                <a:latin typeface="Times New Roman" pitchFamily="18" charset="0"/>
              </a:rPr>
              <a:t>A(k)</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A(k-1)</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k</a:t>
            </a:r>
            <a:r>
              <a:rPr lang="zh-CN" altLang="en-US" sz="2400">
                <a:latin typeface="Times New Roman" pitchFamily="18" charset="0"/>
              </a:rPr>
              <a:t>］</a:t>
            </a:r>
            <a:r>
              <a:rPr lang="en-US" altLang="zh-CN" sz="2400">
                <a:latin typeface="Times New Roman" pitchFamily="18" charset="0"/>
              </a:rPr>
              <a:t>+A(k-1) </a:t>
            </a:r>
            <a:r>
              <a:rPr lang="zh-CN" altLang="en-US" sz="2400">
                <a:latin typeface="Times New Roman" pitchFamily="18" charset="0"/>
              </a:rPr>
              <a:t>［</a:t>
            </a:r>
            <a:r>
              <a:rPr lang="en-US" altLang="zh-CN" sz="2400">
                <a:latin typeface="Times New Roman" pitchFamily="18" charset="0"/>
              </a:rPr>
              <a:t>k</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a:t>
            </a:r>
            <a:r>
              <a:rPr lang="en-US" altLang="zh-CN" sz="2400">
                <a:latin typeface="Times New Roman" pitchFamily="18" charset="0"/>
              </a:rPr>
              <a:t>1&lt;=i</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k&lt;=n</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现在来看如何在求得最短路径长度的同时求解最短路径。初始矩阵</a:t>
            </a:r>
            <a:r>
              <a:rPr lang="en-US" altLang="zh-CN" sz="2400">
                <a:latin typeface="Times New Roman" pitchFamily="18" charset="0"/>
              </a:rPr>
              <a:t>P</a:t>
            </a:r>
            <a:r>
              <a:rPr lang="zh-CN" altLang="en-US" sz="2400">
                <a:latin typeface="Times New Roman" pitchFamily="18" charset="0"/>
              </a:rPr>
              <a:t>的各元素都赋</a:t>
            </a:r>
            <a:r>
              <a:rPr lang="en-US" altLang="zh-CN" sz="2400">
                <a:latin typeface="Times New Roman" pitchFamily="18" charset="0"/>
              </a:rPr>
              <a:t>-1</a:t>
            </a:r>
            <a:r>
              <a:rPr lang="zh-CN" altLang="en-US" sz="2400">
                <a:latin typeface="Times New Roman" pitchFamily="18" charset="0"/>
              </a:rPr>
              <a:t>。</a:t>
            </a:r>
            <a:r>
              <a:rPr lang="en-US" altLang="zh-CN" sz="2400">
                <a:latin typeface="Times New Roman" pitchFamily="18" charset="0"/>
              </a:rPr>
              <a:t>P</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=-1</a:t>
            </a:r>
            <a:r>
              <a:rPr lang="zh-CN" altLang="en-US" sz="2400">
                <a:latin typeface="Times New Roman" pitchFamily="18" charset="0"/>
              </a:rPr>
              <a:t>表示</a:t>
            </a:r>
            <a:r>
              <a:rPr lang="en-US" altLang="zh-CN" sz="2400">
                <a:latin typeface="Times New Roman" pitchFamily="18" charset="0"/>
              </a:rPr>
              <a:t>V i </a:t>
            </a:r>
            <a:r>
              <a:rPr lang="zh-CN" altLang="en-US" sz="2400">
                <a:latin typeface="Times New Roman" pitchFamily="18" charset="0"/>
              </a:rPr>
              <a:t>到</a:t>
            </a:r>
            <a:r>
              <a:rPr lang="en-US" altLang="zh-CN" sz="2400">
                <a:latin typeface="Times New Roman" pitchFamily="18" charset="0"/>
              </a:rPr>
              <a:t>V j </a:t>
            </a:r>
            <a:r>
              <a:rPr lang="zh-CN" altLang="en-US" sz="2400">
                <a:latin typeface="Times New Roman" pitchFamily="18" charset="0"/>
              </a:rPr>
              <a:t>的路径是直接可达，中间不经过其他顶点。以后，当考虑路径经过某个顶点</a:t>
            </a:r>
            <a:r>
              <a:rPr lang="en-US" altLang="zh-CN" sz="2400">
                <a:latin typeface="Times New Roman" pitchFamily="18" charset="0"/>
              </a:rPr>
              <a:t>V k </a:t>
            </a:r>
            <a:r>
              <a:rPr lang="zh-CN" altLang="en-US" sz="2400">
                <a:latin typeface="Times New Roman" pitchFamily="18" charset="0"/>
              </a:rPr>
              <a:t>时，如果使路径更短，则修复</a:t>
            </a:r>
            <a:r>
              <a:rPr lang="en-US" altLang="zh-CN" sz="2400">
                <a:latin typeface="Times New Roman" pitchFamily="18" charset="0"/>
              </a:rPr>
              <a:t>A(k)</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］的同时令</a:t>
            </a:r>
            <a:r>
              <a:rPr lang="en-US" altLang="zh-CN" sz="2400">
                <a:latin typeface="Times New Roman" pitchFamily="18" charset="0"/>
              </a:rPr>
              <a:t>P</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=k</a:t>
            </a:r>
            <a:r>
              <a:rPr lang="zh-CN" altLang="en-US" sz="2400">
                <a:latin typeface="Times New Roman" pitchFamily="18" charset="0"/>
              </a:rPr>
              <a:t>，即</a:t>
            </a:r>
            <a:r>
              <a:rPr lang="en-US" altLang="zh-CN" sz="2400">
                <a:latin typeface="Times New Roman" pitchFamily="18" charset="0"/>
              </a:rPr>
              <a:t>P</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］中存放的是从</a:t>
            </a:r>
            <a:r>
              <a:rPr lang="en-US" altLang="zh-CN" sz="2400">
                <a:latin typeface="Times New Roman" pitchFamily="18" charset="0"/>
              </a:rPr>
              <a:t>V i </a:t>
            </a:r>
            <a:r>
              <a:rPr lang="zh-CN" altLang="en-US" sz="2400">
                <a:latin typeface="Times New Roman" pitchFamily="18" charset="0"/>
              </a:rPr>
              <a:t>到</a:t>
            </a:r>
            <a:r>
              <a:rPr lang="en-US" altLang="zh-CN" sz="2400">
                <a:latin typeface="Times New Roman" pitchFamily="18" charset="0"/>
              </a:rPr>
              <a:t>V j </a:t>
            </a:r>
            <a:r>
              <a:rPr lang="zh-CN" altLang="en-US" sz="2400">
                <a:latin typeface="Times New Roman" pitchFamily="18" charset="0"/>
              </a:rPr>
              <a:t>的路径上所经过的某个顶点（若</a:t>
            </a:r>
            <a:r>
              <a:rPr lang="en-US" altLang="zh-CN" sz="2400">
                <a:latin typeface="Times New Roman" pitchFamily="18" charset="0"/>
              </a:rPr>
              <a:t>P</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-1</a:t>
            </a:r>
            <a:r>
              <a:rPr lang="zh-CN" altLang="en-US" sz="2400">
                <a:latin typeface="Times New Roman" pitchFamily="18" charset="0"/>
              </a:rPr>
              <a:t>）。那么，如何求得从</a:t>
            </a:r>
            <a:r>
              <a:rPr lang="en-US" altLang="zh-CN" sz="2400">
                <a:latin typeface="Times New Roman" pitchFamily="18" charset="0"/>
              </a:rPr>
              <a:t>V i </a:t>
            </a:r>
            <a:r>
              <a:rPr lang="zh-CN" altLang="en-US" sz="2400">
                <a:latin typeface="Times New Roman" pitchFamily="18" charset="0"/>
              </a:rPr>
              <a:t>到</a:t>
            </a:r>
            <a:r>
              <a:rPr lang="en-US" altLang="zh-CN" sz="2400">
                <a:latin typeface="Times New Roman" pitchFamily="18" charset="0"/>
              </a:rPr>
              <a:t>V j </a:t>
            </a:r>
            <a:r>
              <a:rPr lang="zh-CN" altLang="en-US" sz="2400">
                <a:latin typeface="Times New Roman" pitchFamily="18" charset="0"/>
              </a:rPr>
              <a:t>的路径上的全部顶点呢</a:t>
            </a:r>
            <a:r>
              <a:rPr lang="en-US" altLang="zh-CN" sz="2400">
                <a:latin typeface="Times New Roman" pitchFamily="18" charset="0"/>
              </a:rPr>
              <a:t>?</a:t>
            </a:r>
            <a:r>
              <a:rPr lang="zh-CN" altLang="en-US" sz="2400">
                <a:latin typeface="Times New Roman" pitchFamily="18" charset="0"/>
              </a:rPr>
              <a:t>这只需要编写一个递归过程即可解决，因为所有最短路径的信息都包含在矩阵</a:t>
            </a:r>
            <a:r>
              <a:rPr lang="en-US" altLang="zh-CN" sz="2400">
                <a:latin typeface="Times New Roman" pitchFamily="18" charset="0"/>
              </a:rPr>
              <a:t>P</a:t>
            </a:r>
            <a:r>
              <a:rPr lang="zh-CN" altLang="en-US" sz="2400">
                <a:latin typeface="Times New Roman" pitchFamily="18" charset="0"/>
              </a:rPr>
              <a:t>中了。设经过</a:t>
            </a:r>
            <a:r>
              <a:rPr lang="en-US" altLang="zh-CN" sz="2400">
                <a:latin typeface="Times New Roman" pitchFamily="18" charset="0"/>
              </a:rPr>
              <a:t>n</a:t>
            </a:r>
            <a:r>
              <a:rPr lang="zh-CN" altLang="en-US" sz="2400">
                <a:latin typeface="Times New Roman" pitchFamily="18" charset="0"/>
              </a:rPr>
              <a:t>次拭探后，</a:t>
            </a:r>
            <a:r>
              <a:rPr lang="en-US" altLang="zh-CN" sz="2400">
                <a:latin typeface="Times New Roman" pitchFamily="18" charset="0"/>
              </a:rPr>
              <a:t>P</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=k</a:t>
            </a:r>
            <a:r>
              <a:rPr lang="zh-CN" altLang="en-US" sz="2400">
                <a:latin typeface="Times New Roman" pitchFamily="18" charset="0"/>
              </a:rPr>
              <a:t>，即从</a:t>
            </a:r>
            <a:r>
              <a:rPr lang="en-US" altLang="zh-CN" sz="2400">
                <a:latin typeface="Times New Roman" pitchFamily="18" charset="0"/>
              </a:rPr>
              <a:t>Vi </a:t>
            </a:r>
            <a:r>
              <a:rPr lang="zh-CN" altLang="en-US" sz="2400">
                <a:latin typeface="Times New Roman" pitchFamily="18" charset="0"/>
              </a:rPr>
              <a:t>到</a:t>
            </a:r>
            <a:r>
              <a:rPr lang="en-US" altLang="zh-CN" sz="2400">
                <a:latin typeface="Times New Roman" pitchFamily="18" charset="0"/>
              </a:rPr>
              <a:t>Vj </a:t>
            </a:r>
            <a:r>
              <a:rPr lang="zh-CN" altLang="en-US" sz="2400">
                <a:latin typeface="Times New Roman" pitchFamily="18" charset="0"/>
              </a:rPr>
              <a:t>的最短路径经过顶点</a:t>
            </a:r>
            <a:r>
              <a:rPr lang="en-US" altLang="zh-CN" sz="2400">
                <a:latin typeface="Times New Roman" pitchFamily="18" charset="0"/>
              </a:rPr>
              <a:t>Vk </a:t>
            </a:r>
            <a:r>
              <a:rPr lang="zh-CN" altLang="en-US" sz="2400">
                <a:latin typeface="Times New Roman" pitchFamily="18" charset="0"/>
              </a:rPr>
              <a:t>（若</a:t>
            </a:r>
            <a:r>
              <a:rPr lang="en-US" altLang="zh-CN" sz="2400">
                <a:latin typeface="Times New Roman" pitchFamily="18" charset="0"/>
              </a:rPr>
              <a:t>k≠0</a:t>
            </a:r>
            <a:r>
              <a:rPr lang="zh-CN" altLang="en-US" sz="2400">
                <a:latin typeface="Times New Roman" pitchFamily="18" charset="0"/>
              </a:rPr>
              <a:t>）。该路径上还有哪些顶点呢</a:t>
            </a:r>
            <a:r>
              <a:rPr lang="en-US" altLang="zh-CN" sz="2400">
                <a:latin typeface="Times New Roman" pitchFamily="18" charset="0"/>
              </a:rPr>
              <a:t>?</a:t>
            </a:r>
            <a:r>
              <a:rPr lang="zh-CN" altLang="en-US" sz="2400">
                <a:latin typeface="Times New Roman" pitchFamily="18" charset="0"/>
              </a:rPr>
              <a:t>这只要去查</a:t>
            </a:r>
            <a:r>
              <a:rPr lang="en-US" altLang="zh-CN" sz="2400">
                <a:latin typeface="Times New Roman" pitchFamily="18" charset="0"/>
              </a:rPr>
              <a:t>P</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k</a:t>
            </a:r>
            <a:r>
              <a:rPr lang="zh-CN" altLang="en-US" sz="2400">
                <a:latin typeface="Times New Roman" pitchFamily="18" charset="0"/>
              </a:rPr>
              <a:t>］和</a:t>
            </a:r>
            <a:r>
              <a:rPr lang="en-US" altLang="zh-CN" sz="2400">
                <a:latin typeface="Times New Roman" pitchFamily="18" charset="0"/>
              </a:rPr>
              <a:t>P</a:t>
            </a:r>
            <a:r>
              <a:rPr lang="zh-CN" altLang="en-US" sz="2400">
                <a:latin typeface="Times New Roman" pitchFamily="18" charset="0"/>
              </a:rPr>
              <a:t>［</a:t>
            </a:r>
            <a:r>
              <a:rPr lang="en-US" altLang="zh-CN" sz="2400">
                <a:latin typeface="Times New Roman" pitchFamily="18" charset="0"/>
              </a:rPr>
              <a:t>k</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］，以此类推，直到所查元素为</a:t>
            </a:r>
            <a:r>
              <a:rPr lang="en-US" altLang="zh-CN" sz="2400">
                <a:latin typeface="Times New Roman" pitchFamily="18" charset="0"/>
              </a:rPr>
              <a:t>-1</a:t>
            </a:r>
            <a:r>
              <a:rPr lang="zh-CN" altLang="en-US" sz="2400">
                <a:latin typeface="Times New Roman" pitchFamily="18" charset="0"/>
              </a:rPr>
              <a:t>。</a:t>
            </a:r>
          </a:p>
        </p:txBody>
      </p:sp>
    </p:spTree>
  </p:cSld>
  <p:clrMapOvr>
    <a:masterClrMapping/>
  </p:clrMapOvr>
  <p:transition>
    <p:cover dir="d"/>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Rot="1" noChangeArrowheads="1"/>
          </p:cNvSpPr>
          <p:nvPr/>
        </p:nvSpPr>
        <p:spPr bwMode="auto">
          <a:xfrm>
            <a:off x="323850" y="549275"/>
            <a:ext cx="8569325" cy="547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对于图</a:t>
            </a:r>
            <a:r>
              <a:rPr lang="en-US" altLang="zh-CN" sz="2400">
                <a:latin typeface="Times New Roman" pitchFamily="18" charset="0"/>
              </a:rPr>
              <a:t>6-18</a:t>
            </a:r>
            <a:r>
              <a:rPr lang="zh-CN" altLang="en-US" sz="2400">
                <a:latin typeface="Times New Roman" pitchFamily="18" charset="0"/>
              </a:rPr>
              <a:t>所示的有向带权图，按照弗洛伊德算法产生的两个矩阵序列如图</a:t>
            </a:r>
            <a:r>
              <a:rPr lang="en-US" altLang="zh-CN" sz="2400">
                <a:latin typeface="Times New Roman" pitchFamily="18" charset="0"/>
              </a:rPr>
              <a:t>6-19</a:t>
            </a:r>
            <a:r>
              <a:rPr lang="zh-CN" altLang="en-US" sz="2400">
                <a:latin typeface="Times New Roman" pitchFamily="18" charset="0"/>
              </a:rPr>
              <a:t>所示。</a:t>
            </a:r>
          </a:p>
        </p:txBody>
      </p:sp>
      <p:pic>
        <p:nvPicPr>
          <p:cNvPr id="8909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0113" y="1773238"/>
            <a:ext cx="7200900" cy="1773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9092" name="Rectangle 4"/>
          <p:cNvSpPr>
            <a:spLocks noChangeArrowheads="1"/>
          </p:cNvSpPr>
          <p:nvPr/>
        </p:nvSpPr>
        <p:spPr bwMode="auto">
          <a:xfrm>
            <a:off x="2632075" y="3968750"/>
            <a:ext cx="38798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zh-CN" altLang="en-US" sz="2000"/>
              <a:t>图</a:t>
            </a:r>
            <a:r>
              <a:rPr lang="en-US" altLang="zh-CN" sz="2000"/>
              <a:t>6-18  </a:t>
            </a:r>
            <a:r>
              <a:rPr lang="zh-CN" altLang="en-US" sz="2000"/>
              <a:t>有向带权图及其邻接矩阵</a:t>
            </a:r>
          </a:p>
        </p:txBody>
      </p:sp>
    </p:spTree>
  </p:cSld>
  <p:clrMapOvr>
    <a:masterClrMapping/>
  </p:clrMapOvr>
  <p:transition>
    <p:cover dir="d"/>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813" y="476250"/>
            <a:ext cx="5226050" cy="5327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0117" name="Rectangle 5"/>
          <p:cNvSpPr>
            <a:spLocks noChangeArrowheads="1"/>
          </p:cNvSpPr>
          <p:nvPr/>
        </p:nvSpPr>
        <p:spPr bwMode="auto">
          <a:xfrm>
            <a:off x="323850" y="5984875"/>
            <a:ext cx="69389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6-19 Floyed</a:t>
            </a:r>
            <a:r>
              <a:rPr lang="zh-CN" altLang="en-US" sz="2000"/>
              <a:t>算法执行过程中数组</a:t>
            </a:r>
            <a:r>
              <a:rPr lang="en-US" altLang="zh-CN" sz="2000"/>
              <a:t>A</a:t>
            </a:r>
            <a:r>
              <a:rPr lang="zh-CN" altLang="en-US" sz="2000"/>
              <a:t>和</a:t>
            </a:r>
            <a:r>
              <a:rPr lang="en-US" altLang="zh-CN" sz="2000"/>
              <a:t>P</a:t>
            </a:r>
            <a:r>
              <a:rPr lang="zh-CN" altLang="en-US" sz="2000"/>
              <a:t>的变化过程</a:t>
            </a:r>
          </a:p>
        </p:txBody>
      </p:sp>
    </p:spTree>
  </p:cSld>
  <p:clrMapOvr>
    <a:masterClrMapping/>
  </p:clrMapOvr>
  <p:transition>
    <p:cover dir="d"/>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Rot="1" noChangeArrowheads="1"/>
          </p:cNvSpPr>
          <p:nvPr/>
        </p:nvSpPr>
        <p:spPr bwMode="auto">
          <a:xfrm>
            <a:off x="323850" y="549275"/>
            <a:ext cx="8569325" cy="547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用弗洛伊德算法，求每一对顶点之间的最短路径的完整程序如下：</a:t>
            </a:r>
          </a:p>
          <a:p>
            <a:pPr>
              <a:spcBef>
                <a:spcPct val="20000"/>
              </a:spcBef>
              <a:buClr>
                <a:schemeClr val="bg2"/>
              </a:buClr>
              <a:buFont typeface="Monotype Sorts" pitchFamily="2" charset="2"/>
              <a:buNone/>
            </a:pPr>
            <a:r>
              <a:rPr lang="en-US" altLang="zh-CN" sz="2400">
                <a:latin typeface="Times New Roman" pitchFamily="18" charset="0"/>
              </a:rPr>
              <a:t>#define MAX  50</a:t>
            </a:r>
          </a:p>
          <a:p>
            <a:pPr>
              <a:spcBef>
                <a:spcPct val="20000"/>
              </a:spcBef>
              <a:buClr>
                <a:schemeClr val="bg2"/>
              </a:buClr>
              <a:buFont typeface="Monotype Sorts" pitchFamily="2" charset="2"/>
              <a:buNone/>
            </a:pPr>
            <a:r>
              <a:rPr lang="en-US" altLang="zh-CN" sz="2400">
                <a:latin typeface="Times New Roman" pitchFamily="18" charset="0"/>
              </a:rPr>
              <a:t>int creatcost</a:t>
            </a:r>
            <a:r>
              <a:rPr lang="zh-CN" altLang="en-US" sz="2400">
                <a:latin typeface="Times New Roman" pitchFamily="18" charset="0"/>
              </a:rPr>
              <a:t>（</a:t>
            </a:r>
            <a:r>
              <a:rPr lang="en-US" altLang="zh-CN" sz="2400">
                <a:latin typeface="Times New Roman" pitchFamily="18" charset="0"/>
              </a:rPr>
              <a:t>int cost[ ][MAX]</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/*cost</a:t>
            </a:r>
            <a:r>
              <a:rPr lang="zh-CN" altLang="en-US" sz="2400">
                <a:latin typeface="Times New Roman" pitchFamily="18" charset="0"/>
              </a:rPr>
              <a:t>这个二维数组用于表示图的邻接矩阵*</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int vexnum</a:t>
            </a:r>
            <a:r>
              <a:rPr lang="zh-CN" altLang="en-US" sz="2400">
                <a:latin typeface="Times New Roman" pitchFamily="18" charset="0"/>
              </a:rPr>
              <a:t>，</a:t>
            </a:r>
            <a:r>
              <a:rPr lang="en-US" altLang="zh-CN" sz="2400">
                <a:latin typeface="Times New Roman" pitchFamily="18" charset="0"/>
              </a:rPr>
              <a:t>arcnum</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k</a:t>
            </a:r>
            <a:r>
              <a:rPr lang="zh-CN" altLang="en-US" sz="2400">
                <a:latin typeface="Times New Roman" pitchFamily="18" charset="0"/>
              </a:rPr>
              <a:t>，</a:t>
            </a: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w;   /*</a:t>
            </a:r>
            <a:r>
              <a:rPr lang="zh-CN" altLang="en-US" sz="2400">
                <a:latin typeface="Times New Roman" pitchFamily="18" charset="0"/>
              </a:rPr>
              <a:t>输入图的顶点数和弧数或边数*</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printf</a:t>
            </a:r>
            <a:r>
              <a:rPr lang="zh-CN" altLang="en-US" sz="2400">
                <a:latin typeface="Times New Roman" pitchFamily="18" charset="0"/>
              </a:rPr>
              <a:t>（</a:t>
            </a:r>
            <a:r>
              <a:rPr lang="en-US" altLang="zh-CN" sz="2400">
                <a:latin typeface="Times New Roman" pitchFamily="18" charset="0"/>
              </a:rPr>
              <a:t>″input vexnum</a:t>
            </a:r>
            <a:r>
              <a:rPr lang="zh-CN" altLang="en-US" sz="2400">
                <a:latin typeface="Times New Roman" pitchFamily="18" charset="0"/>
              </a:rPr>
              <a:t>，</a:t>
            </a:r>
            <a:r>
              <a:rPr lang="en-US" altLang="zh-CN" sz="2400">
                <a:latin typeface="Times New Roman" pitchFamily="18" charset="0"/>
              </a:rPr>
              <a:t>arcnum:″</a:t>
            </a:r>
            <a:r>
              <a:rPr lang="zh-CN" altLang="en-US" sz="2400">
                <a:latin typeface="Times New Roman" pitchFamily="18" charset="0"/>
              </a:rPr>
              <a:t>）</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scanf</a:t>
            </a:r>
            <a:r>
              <a:rPr lang="zh-CN" altLang="en-US" sz="2400">
                <a:latin typeface="Times New Roman" pitchFamily="18" charset="0"/>
              </a:rPr>
              <a:t>（</a:t>
            </a:r>
            <a:r>
              <a:rPr lang="en-US" altLang="zh-CN" sz="2400">
                <a:latin typeface="Times New Roman" pitchFamily="18" charset="0"/>
              </a:rPr>
              <a:t>″%d</a:t>
            </a:r>
            <a:r>
              <a:rPr lang="zh-CN" altLang="en-US" sz="2400">
                <a:latin typeface="Times New Roman" pitchFamily="18" charset="0"/>
              </a:rPr>
              <a:t>，</a:t>
            </a:r>
            <a:r>
              <a:rPr lang="en-US" altLang="zh-CN" sz="2400">
                <a:latin typeface="Times New Roman" pitchFamily="18" charset="0"/>
              </a:rPr>
              <a:t>%d″</a:t>
            </a:r>
            <a:r>
              <a:rPr lang="zh-CN" altLang="en-US" sz="2400">
                <a:latin typeface="Times New Roman" pitchFamily="18" charset="0"/>
              </a:rPr>
              <a:t>，</a:t>
            </a:r>
            <a:r>
              <a:rPr lang="en-US" altLang="zh-CN" sz="2400">
                <a:latin typeface="Times New Roman" pitchFamily="18" charset="0"/>
              </a:rPr>
              <a:t>&amp;vexnum</a:t>
            </a:r>
            <a:r>
              <a:rPr lang="zh-CN" altLang="en-US" sz="2400">
                <a:latin typeface="Times New Roman" pitchFamily="18" charset="0"/>
              </a:rPr>
              <a:t>，</a:t>
            </a:r>
            <a:r>
              <a:rPr lang="en-US" altLang="zh-CN" sz="2400">
                <a:latin typeface="Times New Roman" pitchFamily="18" charset="0"/>
              </a:rPr>
              <a:t>&amp;arcnum</a:t>
            </a:r>
            <a:r>
              <a:rPr lang="zh-CN" altLang="en-US" sz="2400">
                <a:latin typeface="Times New Roman" pitchFamily="18" charset="0"/>
              </a:rPr>
              <a:t>）</a:t>
            </a:r>
            <a:r>
              <a:rPr lang="en-US" altLang="zh-CN" sz="2400">
                <a:latin typeface="Times New Roman" pitchFamily="18" charset="0"/>
              </a:rPr>
              <a:t>; </a:t>
            </a:r>
          </a:p>
          <a:p>
            <a:pPr>
              <a:spcBef>
                <a:spcPct val="20000"/>
              </a:spcBef>
              <a:buClr>
                <a:schemeClr val="bg2"/>
              </a:buClr>
              <a:buFont typeface="Monotype Sorts" pitchFamily="2" charset="2"/>
              <a:buNone/>
            </a:pPr>
            <a:r>
              <a:rPr lang="en-US" altLang="zh-CN" sz="2400">
                <a:latin typeface="Times New Roman" pitchFamily="18" charset="0"/>
              </a:rPr>
              <a:t>for</a:t>
            </a:r>
            <a:r>
              <a:rPr lang="zh-CN" altLang="en-US" sz="2400">
                <a:latin typeface="Times New Roman" pitchFamily="18" charset="0"/>
              </a:rPr>
              <a:t>（</a:t>
            </a:r>
            <a:r>
              <a:rPr lang="en-US" altLang="zh-CN" sz="2400">
                <a:latin typeface="Times New Roman" pitchFamily="18" charset="0"/>
              </a:rPr>
              <a:t>i=1;i&lt;=vexnum;i++</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for</a:t>
            </a:r>
            <a:r>
              <a:rPr lang="zh-CN" altLang="en-US" sz="2400">
                <a:latin typeface="Times New Roman" pitchFamily="18" charset="0"/>
              </a:rPr>
              <a:t>（</a:t>
            </a:r>
            <a:r>
              <a:rPr lang="en-US" altLang="zh-CN" sz="2400">
                <a:latin typeface="Times New Roman" pitchFamily="18" charset="0"/>
              </a:rPr>
              <a:t>j=1;j&lt;=vexnum;j++</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cost</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=9999;   /*</a:t>
            </a:r>
            <a:r>
              <a:rPr lang="zh-CN" altLang="en-US" sz="2400">
                <a:latin typeface="Times New Roman" pitchFamily="18" charset="0"/>
              </a:rPr>
              <a:t>本例设</a:t>
            </a:r>
            <a:r>
              <a:rPr lang="en-US" altLang="zh-CN" sz="2400">
                <a:latin typeface="Times New Roman" pitchFamily="18" charset="0"/>
              </a:rPr>
              <a:t>9999</a:t>
            </a:r>
            <a:r>
              <a:rPr lang="zh-CN" altLang="en-US" sz="2400">
                <a:latin typeface="Times New Roman" pitchFamily="18" charset="0"/>
              </a:rPr>
              <a:t>代表无限大*</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for</a:t>
            </a:r>
            <a:r>
              <a:rPr lang="zh-CN" altLang="en-US" sz="2400">
                <a:latin typeface="Times New Roman" pitchFamily="18" charset="0"/>
              </a:rPr>
              <a:t>（</a:t>
            </a:r>
            <a:r>
              <a:rPr lang="en-US" altLang="zh-CN" sz="2400">
                <a:latin typeface="Times New Roman" pitchFamily="18" charset="0"/>
              </a:rPr>
              <a:t>k=1;k&lt;=arcnum;k++</a:t>
            </a:r>
            <a:r>
              <a:rPr lang="zh-CN" altLang="en-US" sz="2400">
                <a:latin typeface="Times New Roman" pitchFamily="18" charset="0"/>
              </a:rPr>
              <a:t>） </a:t>
            </a:r>
          </a:p>
        </p:txBody>
      </p:sp>
    </p:spTree>
  </p:cSld>
  <p:clrMapOvr>
    <a:masterClrMapping/>
  </p:clrMapOvr>
  <p:transition>
    <p:cover dir="d"/>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Rot="1" noChangeArrowheads="1"/>
          </p:cNvSpPr>
          <p:nvPr/>
        </p:nvSpPr>
        <p:spPr bwMode="auto">
          <a:xfrm>
            <a:off x="323850" y="404813"/>
            <a:ext cx="8569325" cy="6119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a:t>
            </a:r>
          </a:p>
          <a:p>
            <a:pPr>
              <a:spcBef>
                <a:spcPct val="20000"/>
              </a:spcBef>
              <a:buClr>
                <a:schemeClr val="bg2"/>
              </a:buClr>
              <a:buFont typeface="Monotype Sorts" pitchFamily="2" charset="2"/>
              <a:buNone/>
            </a:pPr>
            <a:r>
              <a:rPr lang="en-US" altLang="zh-CN" sz="2400">
                <a:latin typeface="Times New Roman" pitchFamily="18" charset="0"/>
              </a:rPr>
              <a:t>printf</a:t>
            </a:r>
            <a:r>
              <a:rPr lang="zh-CN" altLang="en-US" sz="2400">
                <a:latin typeface="Times New Roman" pitchFamily="18" charset="0"/>
              </a:rPr>
              <a:t>（</a:t>
            </a: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w=″</a:t>
            </a:r>
            <a:r>
              <a:rPr lang="zh-CN" altLang="en-US" sz="2400">
                <a:latin typeface="Times New Roman" pitchFamily="18" charset="0"/>
              </a:rPr>
              <a:t>）</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scanf</a:t>
            </a:r>
            <a:r>
              <a:rPr lang="zh-CN" altLang="en-US" sz="2400">
                <a:latin typeface="Times New Roman" pitchFamily="18" charset="0"/>
              </a:rPr>
              <a:t>（</a:t>
            </a:r>
            <a:r>
              <a:rPr lang="en-US" altLang="zh-CN" sz="2400">
                <a:latin typeface="Times New Roman" pitchFamily="18" charset="0"/>
              </a:rPr>
              <a:t>″%d</a:t>
            </a:r>
            <a:r>
              <a:rPr lang="zh-CN" altLang="en-US" sz="2400">
                <a:latin typeface="Times New Roman" pitchFamily="18" charset="0"/>
              </a:rPr>
              <a:t>，</a:t>
            </a:r>
            <a:r>
              <a:rPr lang="en-US" altLang="zh-CN" sz="2400">
                <a:latin typeface="Times New Roman" pitchFamily="18" charset="0"/>
              </a:rPr>
              <a:t>%d</a:t>
            </a:r>
            <a:r>
              <a:rPr lang="zh-CN" altLang="en-US" sz="2400">
                <a:latin typeface="Times New Roman" pitchFamily="18" charset="0"/>
              </a:rPr>
              <a:t>，</a:t>
            </a:r>
            <a:r>
              <a:rPr lang="en-US" altLang="zh-CN" sz="2400">
                <a:latin typeface="Times New Roman" pitchFamily="18" charset="0"/>
              </a:rPr>
              <a:t>%d″</a:t>
            </a:r>
            <a:r>
              <a:rPr lang="zh-CN" altLang="en-US" sz="2400">
                <a:latin typeface="Times New Roman" pitchFamily="18" charset="0"/>
              </a:rPr>
              <a:t>，</a:t>
            </a:r>
            <a:r>
              <a:rPr lang="en-US" altLang="zh-CN" sz="2400">
                <a:latin typeface="Times New Roman" pitchFamily="18" charset="0"/>
              </a:rPr>
              <a:t>&amp;v1</a:t>
            </a:r>
            <a:r>
              <a:rPr lang="zh-CN" altLang="en-US" sz="2400">
                <a:latin typeface="Times New Roman" pitchFamily="18" charset="0"/>
              </a:rPr>
              <a:t>，</a:t>
            </a:r>
            <a:r>
              <a:rPr lang="en-US" altLang="zh-CN" sz="2400">
                <a:latin typeface="Times New Roman" pitchFamily="18" charset="0"/>
              </a:rPr>
              <a:t>&amp;v2</a:t>
            </a:r>
            <a:r>
              <a:rPr lang="zh-CN" altLang="en-US" sz="2400">
                <a:latin typeface="Times New Roman" pitchFamily="18" charset="0"/>
              </a:rPr>
              <a:t>，</a:t>
            </a:r>
            <a:r>
              <a:rPr lang="en-US" altLang="zh-CN" sz="2400">
                <a:latin typeface="Times New Roman" pitchFamily="18" charset="0"/>
              </a:rPr>
              <a:t>&amp;w</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输入所有边或所有弧的一对顶点</a:t>
            </a:r>
            <a:r>
              <a:rPr lang="en-US" altLang="zh-CN" sz="2400">
                <a:latin typeface="Times New Roman" pitchFamily="18" charset="0"/>
              </a:rPr>
              <a:t>V1 </a:t>
            </a:r>
            <a:r>
              <a:rPr lang="zh-CN" altLang="en-US" sz="2400">
                <a:latin typeface="Times New Roman" pitchFamily="18" charset="0"/>
              </a:rPr>
              <a:t>，</a:t>
            </a:r>
            <a:r>
              <a:rPr lang="en-US" altLang="zh-CN" sz="2400">
                <a:latin typeface="Times New Roman" pitchFamily="18" charset="0"/>
              </a:rPr>
              <a:t>V2 */</a:t>
            </a:r>
          </a:p>
          <a:p>
            <a:pPr>
              <a:spcBef>
                <a:spcPct val="20000"/>
              </a:spcBef>
              <a:buClr>
                <a:schemeClr val="bg2"/>
              </a:buClr>
              <a:buFont typeface="Monotype Sorts" pitchFamily="2" charset="2"/>
              <a:buNone/>
            </a:pPr>
            <a:r>
              <a:rPr lang="en-US" altLang="zh-CN" sz="2400">
                <a:latin typeface="Times New Roman" pitchFamily="18" charset="0"/>
              </a:rPr>
              <a:t>             cost</a:t>
            </a:r>
            <a:r>
              <a:rPr lang="zh-CN" altLang="en-US" sz="2400">
                <a:latin typeface="Times New Roman" pitchFamily="18" charset="0"/>
              </a:rPr>
              <a:t>［</a:t>
            </a: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=w;</a:t>
            </a:r>
          </a:p>
          <a:p>
            <a:pPr>
              <a:spcBef>
                <a:spcPct val="20000"/>
              </a:spcBef>
              <a:buClr>
                <a:schemeClr val="bg2"/>
              </a:buClr>
              <a:buFont typeface="Monotype Sorts" pitchFamily="2" charset="2"/>
              <a:buNone/>
            </a:pPr>
            <a:r>
              <a:rPr lang="zh-CN" altLang="en-US" sz="2400">
                <a:latin typeface="Times New Roman" pitchFamily="18" charset="0"/>
              </a:rPr>
              <a:t>｝ </a:t>
            </a:r>
          </a:p>
          <a:p>
            <a:pPr>
              <a:spcBef>
                <a:spcPct val="20000"/>
              </a:spcBef>
              <a:buClr>
                <a:schemeClr val="bg2"/>
              </a:buClr>
              <a:buFont typeface="Monotype Sorts" pitchFamily="2" charset="2"/>
              <a:buNone/>
            </a:pPr>
            <a:r>
              <a:rPr lang="en-US" altLang="zh-CN" sz="2400">
                <a:latin typeface="Times New Roman" pitchFamily="18" charset="0"/>
              </a:rPr>
              <a:t>return</a:t>
            </a:r>
            <a:r>
              <a:rPr lang="zh-CN" altLang="en-US" sz="2400">
                <a:latin typeface="Times New Roman" pitchFamily="18" charset="0"/>
              </a:rPr>
              <a:t>（</a:t>
            </a:r>
            <a:r>
              <a:rPr lang="en-US" altLang="zh-CN" sz="2400">
                <a:latin typeface="Times New Roman" pitchFamily="18" charset="0"/>
              </a:rPr>
              <a:t>vexnum</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返回图中的顶点数*</a:t>
            </a:r>
            <a:r>
              <a:rPr lang="en-US" altLang="zh-CN"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int p</a:t>
            </a:r>
            <a:r>
              <a:rPr lang="zh-CN" altLang="en-US" sz="2400">
                <a:latin typeface="Times New Roman" pitchFamily="18" charset="0"/>
              </a:rPr>
              <a:t>［</a:t>
            </a:r>
            <a:r>
              <a:rPr lang="en-US" altLang="zh-CN" sz="2400">
                <a:latin typeface="Times New Roman" pitchFamily="18" charset="0"/>
              </a:rPr>
              <a:t>MAX</a:t>
            </a:r>
            <a:r>
              <a:rPr lang="zh-CN" altLang="en-US" sz="2400">
                <a:latin typeface="Times New Roman" pitchFamily="18" charset="0"/>
              </a:rPr>
              <a:t>］［</a:t>
            </a:r>
            <a:r>
              <a:rPr lang="en-US" altLang="zh-CN" sz="2400">
                <a:latin typeface="Times New Roman" pitchFamily="18" charset="0"/>
              </a:rPr>
              <a:t>MAX</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定义存放路径的数组</a:t>
            </a:r>
            <a:r>
              <a:rPr lang="en-US" altLang="zh-CN" sz="2400">
                <a:latin typeface="Times New Roman" pitchFamily="18" charset="0"/>
              </a:rPr>
              <a:t>P*/</a:t>
            </a:r>
          </a:p>
          <a:p>
            <a:pPr>
              <a:spcBef>
                <a:spcPct val="20000"/>
              </a:spcBef>
              <a:buClr>
                <a:schemeClr val="bg2"/>
              </a:buClr>
              <a:buFont typeface="Monotype Sorts" pitchFamily="2" charset="2"/>
              <a:buNone/>
            </a:pPr>
            <a:r>
              <a:rPr lang="en-US" altLang="zh-CN" sz="2400">
                <a:latin typeface="Times New Roman" pitchFamily="18" charset="0"/>
              </a:rPr>
              <a:t>void floyed</a:t>
            </a:r>
            <a:r>
              <a:rPr lang="zh-CN" altLang="en-US" sz="2400">
                <a:latin typeface="Times New Roman" pitchFamily="18" charset="0"/>
              </a:rPr>
              <a:t>（</a:t>
            </a:r>
            <a:r>
              <a:rPr lang="en-US" altLang="zh-CN" sz="2400">
                <a:latin typeface="Times New Roman" pitchFamily="18" charset="0"/>
              </a:rPr>
              <a:t>int cost[ ][MAX]</a:t>
            </a:r>
            <a:r>
              <a:rPr lang="zh-CN" altLang="en-US" sz="2400">
                <a:latin typeface="Times New Roman" pitchFamily="18" charset="0"/>
              </a:rPr>
              <a:t>，</a:t>
            </a:r>
            <a:r>
              <a:rPr lang="en-US" altLang="zh-CN" sz="2400">
                <a:latin typeface="Times New Roman" pitchFamily="18" charset="0"/>
              </a:rPr>
              <a:t>int vexnum</a:t>
            </a:r>
            <a:r>
              <a:rPr lang="zh-CN" altLang="en-US"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a:t>
            </a:r>
            <a:r>
              <a:rPr lang="zh-CN" altLang="en-US" sz="2400">
                <a:latin typeface="Times New Roman" pitchFamily="18" charset="0"/>
              </a:rPr>
              <a:t>用弗洛伊德算法求每一对顶点之间的最短路径*</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int a</a:t>
            </a:r>
            <a:r>
              <a:rPr lang="zh-CN" altLang="en-US" sz="2400">
                <a:latin typeface="Times New Roman" pitchFamily="18" charset="0"/>
              </a:rPr>
              <a:t>［</a:t>
            </a:r>
            <a:r>
              <a:rPr lang="en-US" altLang="zh-CN" sz="2400">
                <a:latin typeface="Times New Roman" pitchFamily="18" charset="0"/>
              </a:rPr>
              <a:t>MAX</a:t>
            </a:r>
            <a:r>
              <a:rPr lang="zh-CN" altLang="en-US" sz="2400">
                <a:latin typeface="Times New Roman" pitchFamily="18" charset="0"/>
              </a:rPr>
              <a:t>］［</a:t>
            </a:r>
            <a:r>
              <a:rPr lang="en-US" altLang="zh-CN" sz="2400">
                <a:latin typeface="Times New Roman" pitchFamily="18" charset="0"/>
              </a:rPr>
              <a:t>MAX</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k;</a:t>
            </a:r>
          </a:p>
          <a:p>
            <a:pPr>
              <a:spcBef>
                <a:spcPct val="20000"/>
              </a:spcBef>
              <a:buClr>
                <a:schemeClr val="bg2"/>
              </a:buClr>
              <a:buFont typeface="Monotype Sorts" pitchFamily="2" charset="2"/>
              <a:buNone/>
            </a:pPr>
            <a:r>
              <a:rPr lang="en-US" altLang="zh-CN" sz="2400">
                <a:latin typeface="Times New Roman" pitchFamily="18" charset="0"/>
              </a:rPr>
              <a:t>      for</a:t>
            </a:r>
            <a:r>
              <a:rPr lang="zh-CN" altLang="en-US" sz="2400">
                <a:latin typeface="Times New Roman" pitchFamily="18" charset="0"/>
              </a:rPr>
              <a:t>（</a:t>
            </a:r>
            <a:r>
              <a:rPr lang="en-US" altLang="zh-CN" sz="2400">
                <a:latin typeface="Times New Roman" pitchFamily="18" charset="0"/>
              </a:rPr>
              <a:t>i=1;i&lt;=vexnum;i++</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for</a:t>
            </a:r>
            <a:r>
              <a:rPr lang="zh-CN" altLang="en-US" sz="2400">
                <a:latin typeface="Times New Roman" pitchFamily="18" charset="0"/>
              </a:rPr>
              <a:t>（</a:t>
            </a:r>
            <a:r>
              <a:rPr lang="en-US" altLang="zh-CN" sz="2400">
                <a:latin typeface="Times New Roman" pitchFamily="18" charset="0"/>
              </a:rPr>
              <a:t>j=1;j&lt;=vexnum;j++</a:t>
            </a:r>
            <a:r>
              <a:rPr lang="zh-CN" altLang="en-US" sz="2400">
                <a:latin typeface="Times New Roman" pitchFamily="18" charset="0"/>
              </a:rPr>
              <a:t>）</a:t>
            </a:r>
          </a:p>
        </p:txBody>
      </p:sp>
    </p:spTree>
  </p:cSld>
  <p:clrMapOvr>
    <a:masterClrMapping/>
  </p:clrMapOvr>
  <p:transition>
    <p:cover dir="d"/>
  </p:transition>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Rot="1" noChangeArrowheads="1"/>
          </p:cNvSpPr>
          <p:nvPr/>
        </p:nvSpPr>
        <p:spPr bwMode="auto">
          <a:xfrm>
            <a:off x="323850" y="404813"/>
            <a:ext cx="8569325" cy="6119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a</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=cost</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给数组</a:t>
            </a:r>
            <a:r>
              <a:rPr lang="en-US" altLang="zh-CN" sz="2400">
                <a:latin typeface="Times New Roman" pitchFamily="18" charset="0"/>
              </a:rPr>
              <a:t>A</a:t>
            </a:r>
            <a:r>
              <a:rPr lang="zh-CN" altLang="en-US" sz="2400">
                <a:latin typeface="Times New Roman" pitchFamily="18" charset="0"/>
              </a:rPr>
              <a:t>和</a:t>
            </a:r>
            <a:r>
              <a:rPr lang="en-US" altLang="zh-CN" sz="2400">
                <a:latin typeface="Times New Roman" pitchFamily="18" charset="0"/>
              </a:rPr>
              <a:t>P</a:t>
            </a:r>
            <a:r>
              <a:rPr lang="zh-CN" altLang="en-US" sz="2400">
                <a:latin typeface="Times New Roman" pitchFamily="18" charset="0"/>
              </a:rPr>
              <a:t>数组赋初值*</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p</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=-1;</a:t>
            </a:r>
          </a:p>
          <a:p>
            <a:pPr>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for</a:t>
            </a:r>
            <a:r>
              <a:rPr lang="zh-CN" altLang="en-US" sz="2400">
                <a:latin typeface="Times New Roman" pitchFamily="18" charset="0"/>
              </a:rPr>
              <a:t>（</a:t>
            </a:r>
            <a:r>
              <a:rPr lang="en-US" altLang="zh-CN" sz="2400">
                <a:latin typeface="Times New Roman" pitchFamily="18" charset="0"/>
              </a:rPr>
              <a:t>i=1;i&lt;=vexnum;i++</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同一顶点间的最短路径为零*</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a</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=0;</a:t>
            </a:r>
          </a:p>
          <a:p>
            <a:pPr>
              <a:spcBef>
                <a:spcPct val="20000"/>
              </a:spcBef>
              <a:buClr>
                <a:schemeClr val="bg2"/>
              </a:buClr>
              <a:buFont typeface="Monotype Sorts" pitchFamily="2" charset="2"/>
              <a:buNone/>
            </a:pPr>
            <a:r>
              <a:rPr lang="en-US" altLang="zh-CN" sz="2400">
                <a:latin typeface="Times New Roman" pitchFamily="18" charset="0"/>
              </a:rPr>
              <a:t>       for</a:t>
            </a:r>
            <a:r>
              <a:rPr lang="zh-CN" altLang="en-US" sz="2400">
                <a:latin typeface="Times New Roman" pitchFamily="18" charset="0"/>
              </a:rPr>
              <a:t>（</a:t>
            </a:r>
            <a:r>
              <a:rPr lang="en-US" altLang="zh-CN" sz="2400">
                <a:latin typeface="Times New Roman" pitchFamily="18" charset="0"/>
              </a:rPr>
              <a:t>k=1;k&lt;=vexnum;k++</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通过递推求最短路径长度和路径*</a:t>
            </a:r>
            <a:r>
              <a:rPr lang="en-US" altLang="zh-CN"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p>
          <a:p>
            <a:pPr>
              <a:spcBef>
                <a:spcPct val="20000"/>
              </a:spcBef>
              <a:buClr>
                <a:schemeClr val="bg2"/>
              </a:buClr>
              <a:buFont typeface="Monotype Sorts" pitchFamily="2" charset="2"/>
              <a:buNone/>
            </a:pPr>
            <a:r>
              <a:rPr lang="en-US" altLang="zh-CN" sz="2400">
                <a:latin typeface="Times New Roman" pitchFamily="18" charset="0"/>
              </a:rPr>
              <a:t>for</a:t>
            </a:r>
            <a:r>
              <a:rPr lang="zh-CN" altLang="en-US" sz="2400">
                <a:latin typeface="Times New Roman" pitchFamily="18" charset="0"/>
              </a:rPr>
              <a:t>（</a:t>
            </a:r>
            <a:r>
              <a:rPr lang="en-US" altLang="zh-CN" sz="2400">
                <a:latin typeface="Times New Roman" pitchFamily="18" charset="0"/>
              </a:rPr>
              <a:t>i=1;i&lt;=vexnum;i++</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for</a:t>
            </a:r>
            <a:r>
              <a:rPr lang="zh-CN" altLang="en-US" sz="2400">
                <a:latin typeface="Times New Roman" pitchFamily="18" charset="0"/>
              </a:rPr>
              <a:t>（</a:t>
            </a:r>
            <a:r>
              <a:rPr lang="en-US" altLang="zh-CN" sz="2400">
                <a:latin typeface="Times New Roman" pitchFamily="18" charset="0"/>
              </a:rPr>
              <a:t>j=1;j&lt;=vexnum;j++</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if</a:t>
            </a:r>
            <a:r>
              <a:rPr lang="zh-CN" altLang="en-US" sz="2400">
                <a:latin typeface="Times New Roman" pitchFamily="18" charset="0"/>
              </a:rPr>
              <a:t>（</a:t>
            </a:r>
            <a:r>
              <a:rPr lang="en-US" altLang="zh-CN" sz="2400">
                <a:latin typeface="Times New Roman" pitchFamily="18" charset="0"/>
              </a:rPr>
              <a:t>a</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k</a:t>
            </a:r>
            <a:r>
              <a:rPr lang="zh-CN" altLang="en-US" sz="2400">
                <a:latin typeface="Times New Roman" pitchFamily="18" charset="0"/>
              </a:rPr>
              <a:t>］</a:t>
            </a:r>
            <a:r>
              <a:rPr lang="en-US" altLang="zh-CN" sz="2400">
                <a:latin typeface="Times New Roman" pitchFamily="18" charset="0"/>
              </a:rPr>
              <a:t>+a</a:t>
            </a:r>
            <a:r>
              <a:rPr lang="zh-CN" altLang="en-US" sz="2400">
                <a:latin typeface="Times New Roman" pitchFamily="18" charset="0"/>
              </a:rPr>
              <a:t>［</a:t>
            </a:r>
            <a:r>
              <a:rPr lang="en-US" altLang="zh-CN" sz="2400">
                <a:latin typeface="Times New Roman" pitchFamily="18" charset="0"/>
              </a:rPr>
              <a:t>k</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&lt;a</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 </a:t>
            </a:r>
          </a:p>
        </p:txBody>
      </p:sp>
    </p:spTree>
  </p:cSld>
  <p:clrMapOvr>
    <a:masterClrMapping/>
  </p:clrMapOvr>
  <p:transition>
    <p:cover dir="d"/>
  </p:transition>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Rot="1" noChangeArrowheads="1"/>
          </p:cNvSpPr>
          <p:nvPr/>
        </p:nvSpPr>
        <p:spPr bwMode="auto">
          <a:xfrm>
            <a:off x="323850" y="549275"/>
            <a:ext cx="8569325" cy="6119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a</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=a</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k</a:t>
            </a:r>
            <a:r>
              <a:rPr lang="zh-CN" altLang="en-US" sz="2400">
                <a:latin typeface="Times New Roman" pitchFamily="18" charset="0"/>
              </a:rPr>
              <a:t>］</a:t>
            </a:r>
            <a:r>
              <a:rPr lang="en-US" altLang="zh-CN" sz="2400">
                <a:latin typeface="Times New Roman" pitchFamily="18" charset="0"/>
              </a:rPr>
              <a:t>+a</a:t>
            </a:r>
            <a:r>
              <a:rPr lang="zh-CN" altLang="en-US" sz="2400">
                <a:latin typeface="Times New Roman" pitchFamily="18" charset="0"/>
              </a:rPr>
              <a:t>［</a:t>
            </a:r>
            <a:r>
              <a:rPr lang="en-US" altLang="zh-CN" sz="2400">
                <a:latin typeface="Times New Roman" pitchFamily="18" charset="0"/>
              </a:rPr>
              <a:t>k</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p</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=k;</a:t>
            </a:r>
          </a:p>
          <a:p>
            <a:pPr>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p>
          <a:p>
            <a:pPr>
              <a:spcBef>
                <a:spcPct val="20000"/>
              </a:spcBef>
              <a:buClr>
                <a:schemeClr val="bg2"/>
              </a:buClr>
              <a:buFont typeface="Monotype Sorts" pitchFamily="2" charset="2"/>
              <a:buNone/>
            </a:pPr>
            <a:r>
              <a:rPr lang="en-US" altLang="zh-CN" sz="2400">
                <a:latin typeface="Times New Roman" pitchFamily="18" charset="0"/>
              </a:rPr>
              <a:t>printf</a:t>
            </a:r>
            <a:r>
              <a:rPr lang="zh-CN" altLang="en-US" sz="2400">
                <a:latin typeface="Times New Roman" pitchFamily="18" charset="0"/>
              </a:rPr>
              <a:t>（</a:t>
            </a:r>
            <a:r>
              <a:rPr lang="en-US" altLang="zh-CN" sz="2400">
                <a:latin typeface="Times New Roman" pitchFamily="18" charset="0"/>
              </a:rPr>
              <a:t>″shortest distance of each pair of nodes:\n″</a:t>
            </a:r>
            <a:r>
              <a:rPr lang="zh-CN" altLang="en-US" sz="2400">
                <a:latin typeface="Times New Roman" pitchFamily="18" charset="0"/>
              </a:rPr>
              <a:t>）</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for</a:t>
            </a:r>
            <a:r>
              <a:rPr lang="zh-CN" altLang="en-US" sz="2400">
                <a:latin typeface="Times New Roman" pitchFamily="18" charset="0"/>
              </a:rPr>
              <a:t>（</a:t>
            </a:r>
            <a:r>
              <a:rPr lang="en-US" altLang="zh-CN" sz="2400">
                <a:latin typeface="Times New Roman" pitchFamily="18" charset="0"/>
              </a:rPr>
              <a:t>i=1;i&lt;=vexnum;i++</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输出每对顶点间的最短路径*</a:t>
            </a:r>
            <a:r>
              <a:rPr lang="en-US" altLang="zh-CN"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for</a:t>
            </a:r>
            <a:r>
              <a:rPr lang="zh-CN" altLang="en-US" sz="2400">
                <a:latin typeface="Times New Roman" pitchFamily="18" charset="0"/>
              </a:rPr>
              <a:t>（</a:t>
            </a:r>
            <a:r>
              <a:rPr lang="en-US" altLang="zh-CN" sz="2400">
                <a:latin typeface="Times New Roman" pitchFamily="18" charset="0"/>
              </a:rPr>
              <a:t>j=1;j&lt;=vexnum;j++</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printf</a:t>
            </a:r>
            <a:r>
              <a:rPr lang="zh-CN" altLang="en-US" sz="2400">
                <a:latin typeface="Times New Roman" pitchFamily="18" charset="0"/>
              </a:rPr>
              <a:t>（</a:t>
            </a:r>
            <a:r>
              <a:rPr lang="en-US" altLang="zh-CN" sz="2400">
                <a:latin typeface="Times New Roman" pitchFamily="18" charset="0"/>
              </a:rPr>
              <a:t>″%d″</a:t>
            </a:r>
            <a:r>
              <a:rPr lang="zh-CN" altLang="en-US" sz="2400">
                <a:latin typeface="Times New Roman" pitchFamily="18" charset="0"/>
              </a:rPr>
              <a:t>，</a:t>
            </a:r>
            <a:r>
              <a:rPr lang="en-US" altLang="zh-CN" sz="2400">
                <a:latin typeface="Times New Roman" pitchFamily="18" charset="0"/>
              </a:rPr>
              <a:t>a</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a:t>
            </a:r>
            <a:r>
              <a:rPr lang="pt-BR" altLang="zh-CN" sz="2400">
                <a:latin typeface="Times New Roman" pitchFamily="18" charset="0"/>
              </a:rPr>
              <a:t>printf</a:t>
            </a:r>
            <a:r>
              <a:rPr lang="zh-CN" altLang="pt-BR" sz="2400">
                <a:latin typeface="Times New Roman" pitchFamily="18" charset="0"/>
              </a:rPr>
              <a:t>（</a:t>
            </a:r>
            <a:r>
              <a:rPr lang="pt-BR" altLang="zh-CN" sz="2400">
                <a:latin typeface="Times New Roman" pitchFamily="18" charset="0"/>
              </a:rPr>
              <a:t>″\n″</a:t>
            </a:r>
            <a:r>
              <a:rPr lang="zh-CN" altLang="pt-BR" sz="2400">
                <a:latin typeface="Times New Roman" pitchFamily="18" charset="0"/>
              </a:rPr>
              <a:t>）</a:t>
            </a:r>
            <a:r>
              <a:rPr lang="pt-BR" altLang="zh-CN" sz="2400">
                <a:latin typeface="Times New Roman" pitchFamily="18" charset="0"/>
              </a:rPr>
              <a:t>;</a:t>
            </a:r>
          </a:p>
          <a:p>
            <a:pPr>
              <a:spcBef>
                <a:spcPct val="20000"/>
              </a:spcBef>
              <a:buClr>
                <a:schemeClr val="bg2"/>
              </a:buClr>
              <a:buFont typeface="Monotype Sorts" pitchFamily="2" charset="2"/>
              <a:buNone/>
            </a:pPr>
            <a:r>
              <a:rPr lang="pt-BR" altLang="zh-CN" sz="2400">
                <a:latin typeface="Times New Roman" pitchFamily="18" charset="0"/>
              </a:rPr>
              <a:t>      </a:t>
            </a:r>
            <a:r>
              <a:rPr lang="zh-CN" altLang="pt-BR" sz="2400">
                <a:latin typeface="Times New Roman" pitchFamily="18" charset="0"/>
              </a:rPr>
              <a:t>｝</a:t>
            </a:r>
          </a:p>
          <a:p>
            <a:pPr>
              <a:spcBef>
                <a:spcPct val="20000"/>
              </a:spcBef>
              <a:buClr>
                <a:schemeClr val="bg2"/>
              </a:buClr>
              <a:buFont typeface="Monotype Sorts" pitchFamily="2" charset="2"/>
              <a:buNone/>
            </a:pPr>
            <a:r>
              <a:rPr lang="zh-CN" altLang="pt-BR" sz="2400">
                <a:latin typeface="Times New Roman" pitchFamily="18" charset="0"/>
              </a:rPr>
              <a:t>　　</a:t>
            </a:r>
            <a:r>
              <a:rPr lang="pt-BR" altLang="zh-CN" sz="2400">
                <a:latin typeface="Times New Roman" pitchFamily="18" charset="0"/>
              </a:rPr>
              <a:t>printf</a:t>
            </a:r>
            <a:r>
              <a:rPr lang="zh-CN" altLang="pt-BR" sz="2400">
                <a:latin typeface="Times New Roman" pitchFamily="18" charset="0"/>
              </a:rPr>
              <a:t>（</a:t>
            </a:r>
            <a:r>
              <a:rPr lang="pt-BR" altLang="zh-CN" sz="2400">
                <a:latin typeface="Times New Roman" pitchFamily="18" charset="0"/>
              </a:rPr>
              <a:t>″shortest path of each pair of nodes:\n″</a:t>
            </a:r>
            <a:r>
              <a:rPr lang="zh-CN" altLang="pt-BR" sz="2400">
                <a:latin typeface="Times New Roman" pitchFamily="18" charset="0"/>
              </a:rPr>
              <a:t>）</a:t>
            </a:r>
            <a:r>
              <a:rPr lang="pt-BR" altLang="zh-CN" sz="2400">
                <a:latin typeface="Times New Roman" pitchFamily="18" charset="0"/>
              </a:rPr>
              <a:t>; /*</a:t>
            </a:r>
            <a:r>
              <a:rPr lang="zh-CN" altLang="pt-BR" sz="2400">
                <a:latin typeface="Times New Roman" pitchFamily="18" charset="0"/>
              </a:rPr>
              <a:t>输出每一对顶点间的最短路径上的各个点*</a:t>
            </a:r>
            <a:r>
              <a:rPr lang="pt-BR" altLang="zh-CN" sz="2400">
                <a:latin typeface="Times New Roman" pitchFamily="18" charset="0"/>
              </a:rPr>
              <a:t>/</a:t>
            </a:r>
            <a:endParaRPr lang="en-US" altLang="zh-CN" sz="2400">
              <a:latin typeface="Times New Roman" pitchFamily="18" charset="0"/>
            </a:endParaRPr>
          </a:p>
        </p:txBody>
      </p:sp>
    </p:spTree>
  </p:cSld>
  <p:clrMapOvr>
    <a:masterClrMapping/>
  </p:clrMapOvr>
  <p:transition>
    <p:cover dir="d"/>
  </p:transition>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Rot="1" noChangeArrowheads="1"/>
          </p:cNvSpPr>
          <p:nvPr/>
        </p:nvSpPr>
        <p:spPr bwMode="auto">
          <a:xfrm>
            <a:off x="323850" y="549275"/>
            <a:ext cx="8569325" cy="6119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pt-BR" altLang="zh-CN" sz="2400">
                <a:latin typeface="Times New Roman" pitchFamily="18" charset="0"/>
              </a:rPr>
              <a:t>for</a:t>
            </a:r>
            <a:r>
              <a:rPr lang="zh-CN" altLang="pt-BR" sz="2400">
                <a:latin typeface="Times New Roman" pitchFamily="18" charset="0"/>
              </a:rPr>
              <a:t>（</a:t>
            </a:r>
            <a:r>
              <a:rPr lang="pt-BR" altLang="zh-CN" sz="2400">
                <a:latin typeface="Times New Roman" pitchFamily="18" charset="0"/>
              </a:rPr>
              <a:t>i=1;i&lt;=vexnum;i++</a:t>
            </a:r>
            <a:r>
              <a:rPr lang="zh-CN" altLang="pt-BR" sz="2400">
                <a:latin typeface="Times New Roman" pitchFamily="18" charset="0"/>
              </a:rPr>
              <a:t>） </a:t>
            </a:r>
          </a:p>
          <a:p>
            <a:pPr>
              <a:spcBef>
                <a:spcPct val="20000"/>
              </a:spcBef>
              <a:buClr>
                <a:schemeClr val="bg2"/>
              </a:buClr>
              <a:buFont typeface="Monotype Sorts" pitchFamily="2" charset="2"/>
              <a:buNone/>
            </a:pPr>
            <a:r>
              <a:rPr lang="pt-BR" altLang="zh-CN" sz="2400">
                <a:latin typeface="Times New Roman" pitchFamily="18" charset="0"/>
              </a:rPr>
              <a:t>for</a:t>
            </a:r>
            <a:r>
              <a:rPr lang="zh-CN" altLang="pt-BR" sz="2400">
                <a:latin typeface="Times New Roman" pitchFamily="18" charset="0"/>
              </a:rPr>
              <a:t>（</a:t>
            </a:r>
            <a:r>
              <a:rPr lang="pt-BR" altLang="zh-CN" sz="2400">
                <a:latin typeface="Times New Roman" pitchFamily="18" charset="0"/>
              </a:rPr>
              <a:t>j=1;j&lt;=vexnum;j++</a:t>
            </a:r>
            <a:r>
              <a:rPr lang="zh-CN" altLang="pt-BR" sz="2400">
                <a:latin typeface="Times New Roman" pitchFamily="18" charset="0"/>
              </a:rPr>
              <a:t>）</a:t>
            </a:r>
          </a:p>
          <a:p>
            <a:pPr>
              <a:spcBef>
                <a:spcPct val="20000"/>
              </a:spcBef>
              <a:buClr>
                <a:schemeClr val="bg2"/>
              </a:buClr>
              <a:buFont typeface="Monotype Sorts" pitchFamily="2" charset="2"/>
              <a:buNone/>
            </a:pPr>
            <a:r>
              <a:rPr lang="zh-CN" altLang="pt-BR" sz="2400">
                <a:latin typeface="Times New Roman" pitchFamily="18" charset="0"/>
              </a:rPr>
              <a:t>｛ </a:t>
            </a:r>
          </a:p>
          <a:p>
            <a:pPr>
              <a:spcBef>
                <a:spcPct val="20000"/>
              </a:spcBef>
              <a:buClr>
                <a:schemeClr val="bg2"/>
              </a:buClr>
              <a:buFont typeface="Monotype Sorts" pitchFamily="2" charset="2"/>
              <a:buNone/>
            </a:pPr>
            <a:r>
              <a:rPr lang="pt-BR" altLang="zh-CN" sz="2400">
                <a:latin typeface="Times New Roman" pitchFamily="18" charset="0"/>
              </a:rPr>
              <a:t>printf</a:t>
            </a:r>
            <a:r>
              <a:rPr lang="zh-CN" altLang="pt-BR" sz="2400">
                <a:latin typeface="Times New Roman" pitchFamily="18" charset="0"/>
              </a:rPr>
              <a:t>（</a:t>
            </a:r>
            <a:r>
              <a:rPr lang="pt-BR" altLang="zh-CN" sz="2400">
                <a:latin typeface="Times New Roman" pitchFamily="18" charset="0"/>
              </a:rPr>
              <a:t>″%d--&gt;″</a:t>
            </a:r>
            <a:r>
              <a:rPr lang="zh-CN" altLang="pt-BR" sz="2400">
                <a:latin typeface="Times New Roman" pitchFamily="18" charset="0"/>
              </a:rPr>
              <a:t>，</a:t>
            </a:r>
            <a:r>
              <a:rPr lang="pt-BR" altLang="zh-CN" sz="2400">
                <a:latin typeface="Times New Roman" pitchFamily="18" charset="0"/>
              </a:rPr>
              <a:t>i</a:t>
            </a:r>
            <a:r>
              <a:rPr lang="zh-CN" altLang="pt-BR" sz="2400">
                <a:latin typeface="Times New Roman" pitchFamily="18" charset="0"/>
              </a:rPr>
              <a:t>）</a:t>
            </a:r>
            <a:r>
              <a:rPr lang="pt-BR" altLang="zh-CN" sz="2400">
                <a:latin typeface="Times New Roman" pitchFamily="18" charset="0"/>
              </a:rPr>
              <a:t>;</a:t>
            </a:r>
          </a:p>
          <a:p>
            <a:pPr>
              <a:spcBef>
                <a:spcPct val="20000"/>
              </a:spcBef>
              <a:buClr>
                <a:schemeClr val="bg2"/>
              </a:buClr>
              <a:buFont typeface="Monotype Sorts" pitchFamily="2" charset="2"/>
              <a:buNone/>
            </a:pPr>
            <a:r>
              <a:rPr lang="pt-BR" altLang="zh-CN" sz="2400">
                <a:latin typeface="Times New Roman" pitchFamily="18" charset="0"/>
              </a:rPr>
              <a:t>           putpath</a:t>
            </a:r>
            <a:r>
              <a:rPr lang="zh-CN" altLang="pt-BR" sz="2400">
                <a:latin typeface="Times New Roman" pitchFamily="18" charset="0"/>
              </a:rPr>
              <a:t>（</a:t>
            </a:r>
            <a:r>
              <a:rPr lang="pt-BR" altLang="zh-CN" sz="2400">
                <a:latin typeface="Times New Roman" pitchFamily="18" charset="0"/>
              </a:rPr>
              <a:t>i</a:t>
            </a:r>
            <a:r>
              <a:rPr lang="zh-CN" altLang="pt-BR" sz="2400">
                <a:latin typeface="Times New Roman" pitchFamily="18" charset="0"/>
              </a:rPr>
              <a:t>，</a:t>
            </a:r>
            <a:r>
              <a:rPr lang="pt-BR" altLang="zh-CN" sz="2400">
                <a:latin typeface="Times New Roman" pitchFamily="18" charset="0"/>
              </a:rPr>
              <a:t>j</a:t>
            </a:r>
            <a:r>
              <a:rPr lang="zh-CN" altLang="pt-BR" sz="2400">
                <a:latin typeface="Times New Roman" pitchFamily="18" charset="0"/>
              </a:rPr>
              <a:t>）</a:t>
            </a:r>
            <a:r>
              <a:rPr lang="pt-BR" altLang="zh-CN" sz="2400">
                <a:latin typeface="Times New Roman" pitchFamily="18" charset="0"/>
              </a:rPr>
              <a:t>;</a:t>
            </a:r>
          </a:p>
          <a:p>
            <a:pPr>
              <a:spcBef>
                <a:spcPct val="20000"/>
              </a:spcBef>
              <a:buClr>
                <a:schemeClr val="bg2"/>
              </a:buClr>
              <a:buFont typeface="Monotype Sorts" pitchFamily="2" charset="2"/>
              <a:buNone/>
            </a:pPr>
            <a:r>
              <a:rPr lang="pt-BR" altLang="zh-CN" sz="2400">
                <a:latin typeface="Times New Roman" pitchFamily="18" charset="0"/>
              </a:rPr>
              <a:t>           printf</a:t>
            </a:r>
            <a:r>
              <a:rPr lang="zh-CN" altLang="pt-BR" sz="2400">
                <a:latin typeface="Times New Roman" pitchFamily="18" charset="0"/>
              </a:rPr>
              <a:t>（</a:t>
            </a:r>
            <a:r>
              <a:rPr lang="pt-BR" altLang="zh-CN" sz="2400">
                <a:latin typeface="Times New Roman" pitchFamily="18" charset="0"/>
              </a:rPr>
              <a:t>″%d\n″</a:t>
            </a:r>
            <a:r>
              <a:rPr lang="zh-CN" altLang="pt-BR" sz="2400">
                <a:latin typeface="Times New Roman" pitchFamily="18" charset="0"/>
              </a:rPr>
              <a:t>，</a:t>
            </a:r>
            <a:r>
              <a:rPr lang="pt-BR" altLang="zh-CN" sz="2400">
                <a:latin typeface="Times New Roman" pitchFamily="18" charset="0"/>
              </a:rPr>
              <a:t>j</a:t>
            </a:r>
            <a:r>
              <a:rPr lang="zh-CN" altLang="pt-BR" sz="2400">
                <a:latin typeface="Times New Roman" pitchFamily="18" charset="0"/>
              </a:rPr>
              <a:t>）</a:t>
            </a:r>
            <a:r>
              <a:rPr lang="pt-BR" altLang="zh-CN" sz="2400">
                <a:latin typeface="Times New Roman" pitchFamily="18" charset="0"/>
              </a:rPr>
              <a:t>;</a:t>
            </a:r>
          </a:p>
          <a:p>
            <a:pPr>
              <a:spcBef>
                <a:spcPct val="20000"/>
              </a:spcBef>
              <a:buClr>
                <a:schemeClr val="bg2"/>
              </a:buClr>
              <a:buFont typeface="Monotype Sorts" pitchFamily="2" charset="2"/>
              <a:buNone/>
            </a:pPr>
            <a:r>
              <a:rPr lang="pt-BR" altLang="zh-CN" sz="2400">
                <a:latin typeface="Times New Roman" pitchFamily="18" charset="0"/>
              </a:rPr>
              <a:t>        </a:t>
            </a:r>
            <a:r>
              <a:rPr lang="zh-CN" altLang="pt-BR" sz="2400">
                <a:latin typeface="Times New Roman" pitchFamily="18" charset="0"/>
              </a:rPr>
              <a:t>｝</a:t>
            </a:r>
          </a:p>
          <a:p>
            <a:pPr>
              <a:spcBef>
                <a:spcPct val="20000"/>
              </a:spcBef>
              <a:buClr>
                <a:schemeClr val="bg2"/>
              </a:buClr>
              <a:buFont typeface="Monotype Sorts" pitchFamily="2" charset="2"/>
              <a:buNone/>
            </a:pPr>
            <a:r>
              <a:rPr lang="zh-CN" altLang="pt-BR" sz="2400">
                <a:latin typeface="Times New Roman" pitchFamily="18" charset="0"/>
              </a:rPr>
              <a:t>｝</a:t>
            </a:r>
            <a:endParaRPr lang="zh-CN" altLang="en-US"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putpath</a:t>
            </a:r>
            <a:r>
              <a:rPr lang="zh-CN" altLang="en-US" sz="2400">
                <a:latin typeface="Times New Roman" pitchFamily="18" charset="0"/>
              </a:rPr>
              <a:t>（</a:t>
            </a:r>
            <a:r>
              <a:rPr lang="en-US" altLang="zh-CN" sz="2400">
                <a:latin typeface="Times New Roman" pitchFamily="18" charset="0"/>
              </a:rPr>
              <a:t>int  i</a:t>
            </a:r>
            <a:r>
              <a:rPr lang="zh-CN" altLang="en-US" sz="2400">
                <a:latin typeface="Times New Roman" pitchFamily="18" charset="0"/>
              </a:rPr>
              <a:t>，</a:t>
            </a:r>
            <a:r>
              <a:rPr lang="en-US" altLang="zh-CN" sz="2400">
                <a:latin typeface="Times New Roman" pitchFamily="18" charset="0"/>
              </a:rPr>
              <a:t>int  j</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输出一对顶点间的最短路径上的各个点*</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int k;</a:t>
            </a:r>
          </a:p>
          <a:p>
            <a:pPr>
              <a:spcBef>
                <a:spcPct val="20000"/>
              </a:spcBef>
              <a:buClr>
                <a:schemeClr val="bg2"/>
              </a:buClr>
              <a:buFont typeface="Monotype Sorts" pitchFamily="2" charset="2"/>
              <a:buNone/>
            </a:pPr>
            <a:r>
              <a:rPr lang="en-US" altLang="zh-CN" sz="2400">
                <a:latin typeface="Times New Roman" pitchFamily="18" charset="0"/>
              </a:rPr>
              <a:t>       k=p</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if</a:t>
            </a:r>
            <a:r>
              <a:rPr lang="zh-CN" altLang="en-US" sz="2400">
                <a:latin typeface="Times New Roman" pitchFamily="18" charset="0"/>
              </a:rPr>
              <a:t>（</a:t>
            </a:r>
            <a:r>
              <a:rPr lang="en-US" altLang="zh-CN" sz="2400">
                <a:latin typeface="Times New Roman" pitchFamily="18" charset="0"/>
              </a:rPr>
              <a:t>k==-1</a:t>
            </a:r>
            <a:r>
              <a:rPr lang="zh-CN" altLang="en-US" sz="2400">
                <a:latin typeface="Times New Roman" pitchFamily="18" charset="0"/>
              </a:rPr>
              <a:t>） </a:t>
            </a:r>
          </a:p>
        </p:txBody>
      </p:sp>
    </p:spTree>
  </p:cSld>
  <p:clrMapOvr>
    <a:masterClrMapping/>
  </p:clrMapOvr>
  <p:transition>
    <p:cover dir="d"/>
  </p:transition>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Rot="1" noChangeArrowheads="1"/>
          </p:cNvSpPr>
          <p:nvPr/>
        </p:nvSpPr>
        <p:spPr bwMode="auto">
          <a:xfrm>
            <a:off x="323850" y="549275"/>
            <a:ext cx="8569325" cy="6119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return;</a:t>
            </a:r>
          </a:p>
          <a:p>
            <a:pPr>
              <a:spcBef>
                <a:spcPct val="20000"/>
              </a:spcBef>
              <a:buClr>
                <a:schemeClr val="bg2"/>
              </a:buClr>
              <a:buFont typeface="Monotype Sorts" pitchFamily="2" charset="2"/>
              <a:buNone/>
            </a:pPr>
            <a:r>
              <a:rPr lang="en-US" altLang="zh-CN" sz="2400">
                <a:latin typeface="Times New Roman" pitchFamily="18" charset="0"/>
              </a:rPr>
              <a:t>putpath</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k</a:t>
            </a:r>
            <a:r>
              <a:rPr lang="zh-CN" altLang="en-US" sz="2400">
                <a:latin typeface="Times New Roman" pitchFamily="18" charset="0"/>
              </a:rPr>
              <a:t>）</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printf</a:t>
            </a:r>
            <a:r>
              <a:rPr lang="zh-CN" altLang="en-US" sz="2400">
                <a:latin typeface="Times New Roman" pitchFamily="18" charset="0"/>
              </a:rPr>
              <a:t>（</a:t>
            </a:r>
            <a:r>
              <a:rPr lang="en-US" altLang="zh-CN" sz="2400">
                <a:latin typeface="Times New Roman" pitchFamily="18" charset="0"/>
              </a:rPr>
              <a:t>″%d--&gt;″</a:t>
            </a:r>
            <a:r>
              <a:rPr lang="zh-CN" altLang="en-US" sz="2400">
                <a:latin typeface="Times New Roman" pitchFamily="18" charset="0"/>
              </a:rPr>
              <a:t>，</a:t>
            </a:r>
            <a:r>
              <a:rPr lang="en-US" altLang="zh-CN" sz="2400">
                <a:latin typeface="Times New Roman" pitchFamily="18" charset="0"/>
              </a:rPr>
              <a:t>k</a:t>
            </a:r>
            <a:r>
              <a:rPr lang="zh-CN" altLang="en-US" sz="2400">
                <a:latin typeface="Times New Roman" pitchFamily="18" charset="0"/>
              </a:rPr>
              <a:t>）</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putpath</a:t>
            </a:r>
            <a:r>
              <a:rPr lang="zh-CN" altLang="en-US" sz="2400">
                <a:latin typeface="Times New Roman" pitchFamily="18" charset="0"/>
              </a:rPr>
              <a:t>（</a:t>
            </a:r>
            <a:r>
              <a:rPr lang="en-US" altLang="zh-CN" sz="2400">
                <a:latin typeface="Times New Roman" pitchFamily="18" charset="0"/>
              </a:rPr>
              <a:t>k</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main</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int vexnum;</a:t>
            </a:r>
          </a:p>
          <a:p>
            <a:pPr>
              <a:spcBef>
                <a:spcPct val="20000"/>
              </a:spcBef>
              <a:buClr>
                <a:schemeClr val="bg2"/>
              </a:buClr>
              <a:buFont typeface="Monotype Sorts" pitchFamily="2" charset="2"/>
              <a:buNone/>
            </a:pPr>
            <a:r>
              <a:rPr lang="en-US" altLang="zh-CN" sz="2400">
                <a:latin typeface="Times New Roman" pitchFamily="18" charset="0"/>
              </a:rPr>
              <a:t>      int cost</a:t>
            </a:r>
            <a:r>
              <a:rPr lang="zh-CN" altLang="en-US" sz="2400">
                <a:latin typeface="Times New Roman" pitchFamily="18" charset="0"/>
              </a:rPr>
              <a:t>［</a:t>
            </a:r>
            <a:r>
              <a:rPr lang="en-US" altLang="zh-CN" sz="2400">
                <a:latin typeface="Times New Roman" pitchFamily="18" charset="0"/>
              </a:rPr>
              <a:t>MAX </a:t>
            </a:r>
            <a:r>
              <a:rPr lang="zh-CN" altLang="en-US" sz="2400">
                <a:latin typeface="Times New Roman" pitchFamily="18" charset="0"/>
              </a:rPr>
              <a:t>］［</a:t>
            </a:r>
            <a:r>
              <a:rPr lang="en-US" altLang="zh-CN" sz="2400">
                <a:latin typeface="Times New Roman" pitchFamily="18" charset="0"/>
              </a:rPr>
              <a:t>MAX</a:t>
            </a:r>
            <a:r>
              <a:rPr lang="zh-CN" altLang="en-US" sz="2400">
                <a:latin typeface="Times New Roman" pitchFamily="18" charset="0"/>
              </a:rPr>
              <a:t>］</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vexnum=creatcost</a:t>
            </a:r>
            <a:r>
              <a:rPr lang="zh-CN" altLang="en-US" sz="2400">
                <a:latin typeface="Times New Roman" pitchFamily="18" charset="0"/>
              </a:rPr>
              <a:t>（</a:t>
            </a:r>
            <a:r>
              <a:rPr lang="en-US" altLang="zh-CN" sz="2400">
                <a:latin typeface="Times New Roman" pitchFamily="18" charset="0"/>
              </a:rPr>
              <a:t>cost</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建立图的邻接矩阵*</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floyed</a:t>
            </a:r>
            <a:r>
              <a:rPr lang="zh-CN" altLang="en-US" sz="2400">
                <a:latin typeface="Times New Roman" pitchFamily="18" charset="0"/>
              </a:rPr>
              <a:t>（</a:t>
            </a:r>
            <a:r>
              <a:rPr lang="en-US" altLang="zh-CN" sz="2400">
                <a:latin typeface="Times New Roman" pitchFamily="18" charset="0"/>
              </a:rPr>
              <a:t>cost</a:t>
            </a:r>
            <a:r>
              <a:rPr lang="zh-CN" altLang="en-US" sz="2400">
                <a:latin typeface="Times New Roman" pitchFamily="18" charset="0"/>
              </a:rPr>
              <a:t>，</a:t>
            </a:r>
            <a:r>
              <a:rPr lang="en-US" altLang="zh-CN" sz="2400">
                <a:latin typeface="Times New Roman" pitchFamily="18" charset="0"/>
              </a:rPr>
              <a:t>vexnum</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调用算法求每一对顶点间的最短路径*</a:t>
            </a:r>
            <a:r>
              <a:rPr lang="en-US" altLang="zh-CN"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a:t>
            </a:r>
          </a:p>
        </p:txBody>
      </p:sp>
    </p:spTree>
  </p:cSld>
  <p:clrMapOvr>
    <a:masterClrMapping/>
  </p:clrMapOvr>
  <p:transition>
    <p:cover dir="d"/>
  </p:transition>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Rot="1" noChangeArrowheads="1"/>
          </p:cNvSpPr>
          <p:nvPr/>
        </p:nvSpPr>
        <p:spPr bwMode="auto">
          <a:xfrm>
            <a:off x="323850" y="477838"/>
            <a:ext cx="8569325" cy="6119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对于图</a:t>
            </a:r>
            <a:r>
              <a:rPr lang="en-US" altLang="zh-CN" sz="2400">
                <a:latin typeface="Times New Roman" pitchFamily="18" charset="0"/>
              </a:rPr>
              <a:t>6-18</a:t>
            </a:r>
            <a:r>
              <a:rPr lang="zh-CN" altLang="en-US" sz="2400">
                <a:latin typeface="Times New Roman" pitchFamily="18" charset="0"/>
              </a:rPr>
              <a:t>中的图，运行时输入数据及运行结果显示如下，其中带下划线的部分为用户输入的。</a:t>
            </a:r>
          </a:p>
          <a:p>
            <a:pPr>
              <a:spcBef>
                <a:spcPct val="20000"/>
              </a:spcBef>
              <a:buClr>
                <a:schemeClr val="bg2"/>
              </a:buClr>
              <a:buFont typeface="Monotype Sorts" pitchFamily="2" charset="2"/>
              <a:buNone/>
            </a:pPr>
            <a:r>
              <a:rPr lang="en-US" altLang="zh-CN" sz="2400">
                <a:latin typeface="Times New Roman" pitchFamily="18" charset="0"/>
              </a:rPr>
              <a:t>input vexnum</a:t>
            </a:r>
            <a:r>
              <a:rPr lang="zh-CN" altLang="en-US" sz="2400">
                <a:latin typeface="Times New Roman" pitchFamily="18" charset="0"/>
              </a:rPr>
              <a:t>，</a:t>
            </a:r>
            <a:r>
              <a:rPr lang="en-US" altLang="zh-CN" sz="2400">
                <a:latin typeface="Times New Roman" pitchFamily="18" charset="0"/>
              </a:rPr>
              <a:t>arcnum</a:t>
            </a:r>
            <a:r>
              <a:rPr lang="zh-CN" altLang="en-US" sz="2400">
                <a:latin typeface="Times New Roman" pitchFamily="18" charset="0"/>
              </a:rPr>
              <a:t>：</a:t>
            </a:r>
            <a:endParaRPr lang="zh-CN" altLang="en-US" sz="2400" u="sng">
              <a:latin typeface="Times New Roman" pitchFamily="18" charset="0"/>
            </a:endParaRPr>
          </a:p>
          <a:p>
            <a:pPr>
              <a:spcBef>
                <a:spcPct val="20000"/>
              </a:spcBef>
              <a:buClr>
                <a:schemeClr val="bg2"/>
              </a:buClr>
              <a:buFont typeface="Monotype Sorts" pitchFamily="2" charset="2"/>
              <a:buNone/>
            </a:pPr>
            <a:r>
              <a:rPr lang="en-US" altLang="zh-CN" sz="2400" u="sng">
                <a:latin typeface="Times New Roman" pitchFamily="18" charset="0"/>
              </a:rPr>
              <a:t>3</a:t>
            </a:r>
            <a:r>
              <a:rPr lang="zh-CN" altLang="en-US" sz="2400" u="sng">
                <a:latin typeface="Times New Roman" pitchFamily="18" charset="0"/>
              </a:rPr>
              <a:t>，</a:t>
            </a:r>
            <a:r>
              <a:rPr lang="en-US" altLang="zh-CN" sz="2400" u="sng">
                <a:latin typeface="Times New Roman" pitchFamily="18" charset="0"/>
              </a:rPr>
              <a:t>5</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w=</a:t>
            </a:r>
            <a:r>
              <a:rPr lang="en-US" altLang="zh-CN" sz="2400" u="sng">
                <a:latin typeface="Times New Roman" pitchFamily="18" charset="0"/>
              </a:rPr>
              <a:t>1</a:t>
            </a:r>
            <a:r>
              <a:rPr lang="zh-CN" altLang="en-US" sz="2400" u="sng">
                <a:latin typeface="Times New Roman" pitchFamily="18" charset="0"/>
              </a:rPr>
              <a:t>，</a:t>
            </a:r>
            <a:r>
              <a:rPr lang="en-US" altLang="zh-CN" sz="2400" u="sng">
                <a:latin typeface="Times New Roman" pitchFamily="18" charset="0"/>
              </a:rPr>
              <a:t>2</a:t>
            </a:r>
            <a:r>
              <a:rPr lang="zh-CN" altLang="en-US" sz="2400" u="sng">
                <a:latin typeface="Times New Roman" pitchFamily="18" charset="0"/>
              </a:rPr>
              <a:t>，</a:t>
            </a:r>
            <a:r>
              <a:rPr lang="en-US" altLang="zh-CN" sz="2400" u="sng">
                <a:latin typeface="Times New Roman" pitchFamily="18" charset="0"/>
              </a:rPr>
              <a:t>4</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w=</a:t>
            </a:r>
            <a:r>
              <a:rPr lang="en-US" altLang="zh-CN" sz="2400" u="sng">
                <a:latin typeface="Times New Roman" pitchFamily="18" charset="0"/>
              </a:rPr>
              <a:t>1</a:t>
            </a:r>
            <a:r>
              <a:rPr lang="zh-CN" altLang="en-US" sz="2400" u="sng">
                <a:latin typeface="Times New Roman" pitchFamily="18" charset="0"/>
              </a:rPr>
              <a:t>，</a:t>
            </a:r>
            <a:r>
              <a:rPr lang="en-US" altLang="zh-CN" sz="2400" u="sng">
                <a:latin typeface="Times New Roman" pitchFamily="18" charset="0"/>
              </a:rPr>
              <a:t>3</a:t>
            </a:r>
            <a:r>
              <a:rPr lang="zh-CN" altLang="en-US" sz="2400" u="sng">
                <a:latin typeface="Times New Roman" pitchFamily="18" charset="0"/>
              </a:rPr>
              <a:t>，</a:t>
            </a:r>
            <a:r>
              <a:rPr lang="en-US" altLang="zh-CN" sz="2400" u="sng">
                <a:latin typeface="Times New Roman" pitchFamily="18" charset="0"/>
              </a:rPr>
              <a:t>11</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w=</a:t>
            </a:r>
            <a:r>
              <a:rPr lang="en-US" altLang="zh-CN" sz="2400" u="sng">
                <a:latin typeface="Times New Roman" pitchFamily="18" charset="0"/>
              </a:rPr>
              <a:t>2</a:t>
            </a:r>
            <a:r>
              <a:rPr lang="zh-CN" altLang="en-US" sz="2400" u="sng">
                <a:latin typeface="Times New Roman" pitchFamily="18" charset="0"/>
              </a:rPr>
              <a:t>，</a:t>
            </a:r>
            <a:r>
              <a:rPr lang="en-US" altLang="zh-CN" sz="2400" u="sng">
                <a:latin typeface="Times New Roman" pitchFamily="18" charset="0"/>
              </a:rPr>
              <a:t>3</a:t>
            </a:r>
            <a:r>
              <a:rPr lang="zh-CN" altLang="en-US" sz="2400" u="sng">
                <a:latin typeface="Times New Roman" pitchFamily="18" charset="0"/>
              </a:rPr>
              <a:t>，</a:t>
            </a:r>
            <a:r>
              <a:rPr lang="en-US" altLang="zh-CN" sz="2400" u="sng">
                <a:latin typeface="Times New Roman" pitchFamily="18" charset="0"/>
              </a:rPr>
              <a:t>2</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w=</a:t>
            </a:r>
            <a:r>
              <a:rPr lang="en-US" altLang="zh-CN" sz="2400" u="sng">
                <a:latin typeface="Times New Roman" pitchFamily="18" charset="0"/>
              </a:rPr>
              <a:t>3</a:t>
            </a:r>
            <a:r>
              <a:rPr lang="zh-CN" altLang="en-US" sz="2400" u="sng">
                <a:latin typeface="Times New Roman" pitchFamily="18" charset="0"/>
              </a:rPr>
              <a:t>，</a:t>
            </a:r>
            <a:r>
              <a:rPr lang="en-US" altLang="zh-CN" sz="2400" u="sng">
                <a:latin typeface="Times New Roman" pitchFamily="18" charset="0"/>
              </a:rPr>
              <a:t>1</a:t>
            </a:r>
            <a:r>
              <a:rPr lang="zh-CN" altLang="en-US" sz="2400" u="sng">
                <a:latin typeface="Times New Roman" pitchFamily="18" charset="0"/>
              </a:rPr>
              <a:t>，</a:t>
            </a:r>
            <a:r>
              <a:rPr lang="en-US" altLang="zh-CN" sz="2400" u="sng">
                <a:latin typeface="Times New Roman" pitchFamily="18" charset="0"/>
              </a:rPr>
              <a:t>3</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w=</a:t>
            </a:r>
            <a:r>
              <a:rPr lang="en-US" altLang="zh-CN" sz="2400" u="sng">
                <a:latin typeface="Times New Roman" pitchFamily="18" charset="0"/>
              </a:rPr>
              <a:t>2</a:t>
            </a:r>
            <a:r>
              <a:rPr lang="zh-CN" altLang="en-US" sz="2400" u="sng">
                <a:latin typeface="Times New Roman" pitchFamily="18" charset="0"/>
              </a:rPr>
              <a:t>，</a:t>
            </a:r>
            <a:r>
              <a:rPr lang="en-US" altLang="zh-CN" sz="2400" u="sng">
                <a:latin typeface="Times New Roman" pitchFamily="18" charset="0"/>
              </a:rPr>
              <a:t>1</a:t>
            </a:r>
            <a:r>
              <a:rPr lang="zh-CN" altLang="en-US" sz="2400" u="sng">
                <a:latin typeface="Times New Roman" pitchFamily="18" charset="0"/>
              </a:rPr>
              <a:t>，</a:t>
            </a:r>
            <a:r>
              <a:rPr lang="en-US" altLang="zh-CN" sz="2400" u="sng">
                <a:latin typeface="Times New Roman" pitchFamily="18" charset="0"/>
              </a:rPr>
              <a:t>6</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    shortest distance of each pair of nodes:</a:t>
            </a:r>
          </a:p>
          <a:p>
            <a:pPr>
              <a:spcBef>
                <a:spcPct val="20000"/>
              </a:spcBef>
              <a:buClr>
                <a:schemeClr val="bg2"/>
              </a:buClr>
              <a:buFont typeface="Monotype Sorts" pitchFamily="2" charset="2"/>
              <a:buNone/>
            </a:pPr>
            <a:r>
              <a:rPr lang="en-US" altLang="zh-CN" sz="3200">
                <a:latin typeface="Times New Roman" pitchFamily="18" charset="0"/>
              </a:rPr>
              <a:t>0   4   6</a:t>
            </a:r>
          </a:p>
          <a:p>
            <a:pPr>
              <a:spcBef>
                <a:spcPct val="20000"/>
              </a:spcBef>
              <a:buClr>
                <a:schemeClr val="bg2"/>
              </a:buClr>
              <a:buFont typeface="Monotype Sorts" pitchFamily="2" charset="2"/>
              <a:buNone/>
            </a:pPr>
            <a:r>
              <a:rPr lang="en-US" altLang="zh-CN" sz="3200">
                <a:latin typeface="Times New Roman" pitchFamily="18" charset="0"/>
              </a:rPr>
              <a:t>5   0   2</a:t>
            </a:r>
          </a:p>
          <a:p>
            <a:pPr>
              <a:spcBef>
                <a:spcPct val="20000"/>
              </a:spcBef>
              <a:buClr>
                <a:schemeClr val="bg2"/>
              </a:buClr>
              <a:buFont typeface="Monotype Sorts" pitchFamily="2" charset="2"/>
              <a:buNone/>
            </a:pPr>
            <a:r>
              <a:rPr lang="en-US" altLang="zh-CN" sz="3200">
                <a:latin typeface="Times New Roman" pitchFamily="18" charset="0"/>
              </a:rPr>
              <a:t>3   7   0</a:t>
            </a:r>
          </a:p>
        </p:txBody>
      </p:sp>
    </p:spTree>
  </p:cSld>
  <p:clrMapOvr>
    <a:masterClrMapping/>
  </p:clrMapOvr>
  <p:transition>
    <p:cover dir="d"/>
  </p:transition>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Rot="1" noChangeArrowheads="1"/>
          </p:cNvSpPr>
          <p:nvPr/>
        </p:nvSpPr>
        <p:spPr bwMode="auto">
          <a:xfrm>
            <a:off x="323850" y="549275"/>
            <a:ext cx="8569325" cy="6119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shortest path of each pair of nodes:</a:t>
            </a:r>
          </a:p>
          <a:p>
            <a:pPr>
              <a:spcBef>
                <a:spcPct val="20000"/>
              </a:spcBef>
              <a:buClr>
                <a:schemeClr val="bg2"/>
              </a:buClr>
              <a:buFont typeface="Monotype Sorts" pitchFamily="2" charset="2"/>
              <a:buNone/>
            </a:pPr>
            <a:r>
              <a:rPr lang="en-US" altLang="zh-CN" sz="2400">
                <a:latin typeface="Times New Roman" pitchFamily="18" charset="0"/>
              </a:rPr>
              <a:t>1--&gt;1</a:t>
            </a:r>
          </a:p>
          <a:p>
            <a:pPr>
              <a:spcBef>
                <a:spcPct val="20000"/>
              </a:spcBef>
              <a:buClr>
                <a:schemeClr val="bg2"/>
              </a:buClr>
              <a:buFont typeface="Monotype Sorts" pitchFamily="2" charset="2"/>
              <a:buNone/>
            </a:pPr>
            <a:r>
              <a:rPr lang="en-US" altLang="zh-CN" sz="2400">
                <a:latin typeface="Times New Roman" pitchFamily="18" charset="0"/>
              </a:rPr>
              <a:t>1--&gt;2</a:t>
            </a:r>
          </a:p>
          <a:p>
            <a:pPr>
              <a:spcBef>
                <a:spcPct val="20000"/>
              </a:spcBef>
              <a:buClr>
                <a:schemeClr val="bg2"/>
              </a:buClr>
              <a:buFont typeface="Monotype Sorts" pitchFamily="2" charset="2"/>
              <a:buNone/>
            </a:pPr>
            <a:r>
              <a:rPr lang="en-US" altLang="zh-CN" sz="2400">
                <a:latin typeface="Times New Roman" pitchFamily="18" charset="0"/>
              </a:rPr>
              <a:t>1--&gt;2--&gt;3</a:t>
            </a:r>
          </a:p>
          <a:p>
            <a:pPr>
              <a:spcBef>
                <a:spcPct val="20000"/>
              </a:spcBef>
              <a:buClr>
                <a:schemeClr val="bg2"/>
              </a:buClr>
              <a:buFont typeface="Monotype Sorts" pitchFamily="2" charset="2"/>
              <a:buNone/>
            </a:pPr>
            <a:r>
              <a:rPr lang="en-US" altLang="zh-CN" sz="2400">
                <a:latin typeface="Times New Roman" pitchFamily="18" charset="0"/>
              </a:rPr>
              <a:t>2--&gt;3--&gt;1</a:t>
            </a:r>
          </a:p>
          <a:p>
            <a:pPr>
              <a:spcBef>
                <a:spcPct val="20000"/>
              </a:spcBef>
              <a:buClr>
                <a:schemeClr val="bg2"/>
              </a:buClr>
              <a:buFont typeface="Monotype Sorts" pitchFamily="2" charset="2"/>
              <a:buNone/>
            </a:pPr>
            <a:r>
              <a:rPr lang="en-US" altLang="zh-CN" sz="2400">
                <a:latin typeface="Times New Roman" pitchFamily="18" charset="0"/>
              </a:rPr>
              <a:t>2--&gt;2</a:t>
            </a:r>
          </a:p>
          <a:p>
            <a:pPr>
              <a:spcBef>
                <a:spcPct val="20000"/>
              </a:spcBef>
              <a:buClr>
                <a:schemeClr val="bg2"/>
              </a:buClr>
              <a:buFont typeface="Monotype Sorts" pitchFamily="2" charset="2"/>
              <a:buNone/>
            </a:pPr>
            <a:r>
              <a:rPr lang="en-US" altLang="zh-CN" sz="2400">
                <a:latin typeface="Times New Roman" pitchFamily="18" charset="0"/>
              </a:rPr>
              <a:t>2--&gt;3</a:t>
            </a:r>
          </a:p>
          <a:p>
            <a:pPr>
              <a:spcBef>
                <a:spcPct val="20000"/>
              </a:spcBef>
              <a:buClr>
                <a:schemeClr val="bg2"/>
              </a:buClr>
              <a:buFont typeface="Monotype Sorts" pitchFamily="2" charset="2"/>
              <a:buNone/>
            </a:pPr>
            <a:r>
              <a:rPr lang="en-US" altLang="zh-CN" sz="2400">
                <a:latin typeface="Times New Roman" pitchFamily="18" charset="0"/>
              </a:rPr>
              <a:t>3--&gt;1</a:t>
            </a:r>
          </a:p>
          <a:p>
            <a:pPr>
              <a:spcBef>
                <a:spcPct val="20000"/>
              </a:spcBef>
              <a:buClr>
                <a:schemeClr val="bg2"/>
              </a:buClr>
              <a:buFont typeface="Monotype Sorts" pitchFamily="2" charset="2"/>
              <a:buNone/>
            </a:pPr>
            <a:r>
              <a:rPr lang="en-US" altLang="zh-CN" sz="2400">
                <a:latin typeface="Times New Roman" pitchFamily="18" charset="0"/>
              </a:rPr>
              <a:t>3--&gt;1--&gt;2</a:t>
            </a:r>
          </a:p>
          <a:p>
            <a:pPr>
              <a:spcBef>
                <a:spcPct val="20000"/>
              </a:spcBef>
              <a:buClr>
                <a:schemeClr val="bg2"/>
              </a:buClr>
              <a:buFont typeface="Monotype Sorts" pitchFamily="2" charset="2"/>
              <a:buNone/>
            </a:pPr>
            <a:r>
              <a:rPr lang="en-US" altLang="zh-CN" sz="2400">
                <a:latin typeface="Times New Roman" pitchFamily="18" charset="0"/>
              </a:rPr>
              <a:t>3--&gt;3</a:t>
            </a:r>
          </a:p>
        </p:txBody>
      </p:sp>
    </p:spTree>
  </p:cSld>
  <p:clrMapOvr>
    <a:masterClrMapping/>
  </p:clrMapOvr>
  <p:transition>
    <p:cover dir="d"/>
  </p:transition>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Rot="1" noChangeArrowheads="1"/>
          </p:cNvSpPr>
          <p:nvPr/>
        </p:nvSpPr>
        <p:spPr bwMode="auto">
          <a:xfrm>
            <a:off x="323850" y="1412875"/>
            <a:ext cx="8569325" cy="5256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利用没有回路的有向图描述一项工程或对工程的进度进行描述是非常方便的。除最简单的情况之外，几乎所有的工程都可分解为若干个称作活动的子工程，子工程之间受着一定的约束。例如，某些子工程的开始必须在另一些子工程结束之后。对于工程，人们普遍关心的是两个方面的问题：第一，工程是否顺利进行；第二，估算整个工程完成所必须的最短时间。这里所说的第一个问题就是本节所要讨论的有向图的拓扑排序问题，而第二个问题则是下一节所要讨论的关键路径问题。 </a:t>
            </a:r>
          </a:p>
        </p:txBody>
      </p:sp>
      <p:sp>
        <p:nvSpPr>
          <p:cNvPr id="99331" name="Rectangle 3"/>
          <p:cNvSpPr>
            <a:spLocks noRot="1" noChangeArrowheads="1"/>
          </p:cNvSpPr>
          <p:nvPr/>
        </p:nvSpPr>
        <p:spPr bwMode="auto">
          <a:xfrm>
            <a:off x="301625" y="414338"/>
            <a:ext cx="854075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altLang="zh-CN" sz="4400">
                <a:solidFill>
                  <a:schemeClr val="tx2"/>
                </a:solidFill>
                <a:latin typeface="Times New Roman" pitchFamily="18" charset="0"/>
              </a:rPr>
              <a:t>6.6 </a:t>
            </a:r>
            <a:r>
              <a:rPr lang="zh-CN" altLang="en-US" sz="4400">
                <a:solidFill>
                  <a:schemeClr val="tx2"/>
                </a:solidFill>
                <a:latin typeface="Times New Roman" pitchFamily="18" charset="0"/>
              </a:rPr>
              <a:t>拓扑排序 </a:t>
            </a:r>
          </a:p>
        </p:txBody>
      </p:sp>
    </p:spTree>
  </p:cSld>
  <p:clrMapOvr>
    <a:masterClrMapping/>
  </p:clrMapOvr>
  <p:transition>
    <p:cover dir="d"/>
  </p:transition>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Rot="1" noChangeArrowheads="1"/>
          </p:cNvSpPr>
          <p:nvPr/>
        </p:nvSpPr>
        <p:spPr bwMode="auto">
          <a:xfrm>
            <a:off x="323850" y="693738"/>
            <a:ext cx="8569325" cy="5256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6.6.1 AOV</a:t>
            </a:r>
            <a:r>
              <a:rPr lang="zh-CN" altLang="en-US" sz="2400">
                <a:latin typeface="Times New Roman" pitchFamily="18" charset="0"/>
              </a:rPr>
              <a:t>网</a:t>
            </a:r>
          </a:p>
          <a:p>
            <a:pPr>
              <a:spcBef>
                <a:spcPct val="20000"/>
              </a:spcBef>
              <a:buClr>
                <a:schemeClr val="bg2"/>
              </a:buClr>
              <a:buFont typeface="Monotype Sorts" pitchFamily="2" charset="2"/>
              <a:buNone/>
            </a:pPr>
            <a:r>
              <a:rPr lang="zh-CN" altLang="en-US" sz="2400">
                <a:latin typeface="Times New Roman" pitchFamily="18" charset="0"/>
              </a:rPr>
              <a:t>　　在有向图中若以顶点表示活动，用有向边表示活动之间的优先关系，则这样的有向图称为以顶点表示活动的网（</a:t>
            </a:r>
            <a:r>
              <a:rPr lang="en-US" altLang="zh-CN" sz="2400">
                <a:latin typeface="Times New Roman" pitchFamily="18" charset="0"/>
              </a:rPr>
              <a:t>Activity On Vertex Network</a:t>
            </a:r>
            <a:r>
              <a:rPr lang="zh-CN" altLang="en-US" sz="2400">
                <a:latin typeface="Times New Roman" pitchFamily="18" charset="0"/>
              </a:rPr>
              <a:t>），简称</a:t>
            </a:r>
            <a:r>
              <a:rPr lang="en-US" altLang="zh-CN" sz="2400">
                <a:latin typeface="Times New Roman" pitchFamily="18" charset="0"/>
              </a:rPr>
              <a:t>AOV</a:t>
            </a:r>
            <a:r>
              <a:rPr lang="zh-CN" altLang="en-US" sz="2400">
                <a:latin typeface="Times New Roman" pitchFamily="18" charset="0"/>
              </a:rPr>
              <a:t>网。</a:t>
            </a:r>
          </a:p>
          <a:p>
            <a:pPr>
              <a:spcBef>
                <a:spcPct val="20000"/>
              </a:spcBef>
              <a:buClr>
                <a:schemeClr val="bg2"/>
              </a:buClr>
              <a:buFont typeface="Monotype Sorts" pitchFamily="2" charset="2"/>
              <a:buNone/>
            </a:pPr>
            <a:r>
              <a:rPr lang="zh-CN" altLang="en-US" sz="2400">
                <a:latin typeface="Times New Roman" pitchFamily="18" charset="0"/>
              </a:rPr>
              <a:t>　　在</a:t>
            </a:r>
            <a:r>
              <a:rPr lang="en-US" altLang="zh-CN" sz="2400">
                <a:latin typeface="Times New Roman" pitchFamily="18" charset="0"/>
              </a:rPr>
              <a:t>AOV</a:t>
            </a:r>
            <a:r>
              <a:rPr lang="zh-CN" altLang="en-US" sz="2400">
                <a:latin typeface="Times New Roman" pitchFamily="18" charset="0"/>
              </a:rPr>
              <a:t>网中若从顶点</a:t>
            </a:r>
            <a:r>
              <a:rPr lang="en-US" altLang="zh-CN" sz="2400">
                <a:latin typeface="Times New Roman" pitchFamily="18" charset="0"/>
              </a:rPr>
              <a:t>Vi </a:t>
            </a:r>
            <a:r>
              <a:rPr lang="zh-CN" altLang="en-US" sz="2400">
                <a:latin typeface="Times New Roman" pitchFamily="18" charset="0"/>
              </a:rPr>
              <a:t>到顶点</a:t>
            </a:r>
            <a:r>
              <a:rPr lang="en-US" altLang="zh-CN" sz="2400">
                <a:latin typeface="Times New Roman" pitchFamily="18" charset="0"/>
              </a:rPr>
              <a:t>Vj </a:t>
            </a:r>
            <a:r>
              <a:rPr lang="zh-CN" altLang="en-US" sz="2400">
                <a:latin typeface="Times New Roman" pitchFamily="18" charset="0"/>
              </a:rPr>
              <a:t>有一条有向路径，则</a:t>
            </a:r>
            <a:r>
              <a:rPr lang="en-US" altLang="zh-CN" sz="2400">
                <a:latin typeface="Times New Roman" pitchFamily="18" charset="0"/>
              </a:rPr>
              <a:t>Vi </a:t>
            </a:r>
            <a:r>
              <a:rPr lang="zh-CN" altLang="en-US" sz="2400">
                <a:latin typeface="Times New Roman" pitchFamily="18" charset="0"/>
              </a:rPr>
              <a:t>是</a:t>
            </a:r>
            <a:r>
              <a:rPr lang="en-US" altLang="zh-CN" sz="2400">
                <a:latin typeface="Times New Roman" pitchFamily="18" charset="0"/>
              </a:rPr>
              <a:t>Vj </a:t>
            </a:r>
            <a:r>
              <a:rPr lang="zh-CN" altLang="en-US" sz="2400">
                <a:latin typeface="Times New Roman" pitchFamily="18" charset="0"/>
              </a:rPr>
              <a:t>的前趋，</a:t>
            </a:r>
            <a:r>
              <a:rPr lang="en-US" altLang="zh-CN" sz="2400">
                <a:latin typeface="Times New Roman" pitchFamily="18" charset="0"/>
              </a:rPr>
              <a:t>Vj </a:t>
            </a:r>
            <a:r>
              <a:rPr lang="zh-CN" altLang="en-US" sz="2400">
                <a:latin typeface="Times New Roman" pitchFamily="18" charset="0"/>
              </a:rPr>
              <a:t>是</a:t>
            </a:r>
            <a:r>
              <a:rPr lang="en-US" altLang="zh-CN" sz="2400">
                <a:latin typeface="Times New Roman" pitchFamily="18" charset="0"/>
              </a:rPr>
              <a:t>Vi </a:t>
            </a:r>
            <a:r>
              <a:rPr lang="zh-CN" altLang="en-US" sz="2400">
                <a:latin typeface="Times New Roman" pitchFamily="18" charset="0"/>
              </a:rPr>
              <a:t>的后继。若</a:t>
            </a:r>
            <a:r>
              <a:rPr lang="en-US" altLang="zh-CN" sz="2400">
                <a:latin typeface="Times New Roman" pitchFamily="18" charset="0"/>
              </a:rPr>
              <a:t>&lt;V i </a:t>
            </a:r>
            <a:r>
              <a:rPr lang="zh-CN" altLang="en-US" sz="2400">
                <a:latin typeface="Times New Roman" pitchFamily="18" charset="0"/>
              </a:rPr>
              <a:t>，</a:t>
            </a:r>
            <a:r>
              <a:rPr lang="en-US" altLang="zh-CN" sz="2400">
                <a:latin typeface="Times New Roman" pitchFamily="18" charset="0"/>
              </a:rPr>
              <a:t>V j &gt;</a:t>
            </a:r>
            <a:r>
              <a:rPr lang="zh-CN" altLang="en-US" sz="2400">
                <a:latin typeface="Times New Roman" pitchFamily="18" charset="0"/>
              </a:rPr>
              <a:t>是网中的一条弧，则</a:t>
            </a:r>
            <a:r>
              <a:rPr lang="en-US" altLang="zh-CN" sz="2400">
                <a:latin typeface="Times New Roman" pitchFamily="18" charset="0"/>
              </a:rPr>
              <a:t>V i </a:t>
            </a:r>
            <a:r>
              <a:rPr lang="zh-CN" altLang="en-US" sz="2400">
                <a:latin typeface="Times New Roman" pitchFamily="18" charset="0"/>
              </a:rPr>
              <a:t>是</a:t>
            </a:r>
            <a:r>
              <a:rPr lang="en-US" altLang="zh-CN" sz="2400">
                <a:latin typeface="Times New Roman" pitchFamily="18" charset="0"/>
              </a:rPr>
              <a:t>V j </a:t>
            </a:r>
            <a:r>
              <a:rPr lang="zh-CN" altLang="en-US" sz="2400">
                <a:latin typeface="Times New Roman" pitchFamily="18" charset="0"/>
              </a:rPr>
              <a:t>的直接前趋，</a:t>
            </a:r>
            <a:r>
              <a:rPr lang="en-US" altLang="zh-CN" sz="2400">
                <a:latin typeface="Times New Roman" pitchFamily="18" charset="0"/>
              </a:rPr>
              <a:t>V j </a:t>
            </a:r>
            <a:r>
              <a:rPr lang="zh-CN" altLang="en-US" sz="2400">
                <a:latin typeface="Times New Roman" pitchFamily="18" charset="0"/>
              </a:rPr>
              <a:t>是</a:t>
            </a:r>
            <a:r>
              <a:rPr lang="en-US" altLang="zh-CN" sz="2400">
                <a:latin typeface="Times New Roman" pitchFamily="18" charset="0"/>
              </a:rPr>
              <a:t>V i </a:t>
            </a:r>
            <a:r>
              <a:rPr lang="zh-CN" altLang="en-US" sz="2400">
                <a:latin typeface="Times New Roman" pitchFamily="18" charset="0"/>
              </a:rPr>
              <a:t>的直接后继。</a:t>
            </a:r>
          </a:p>
          <a:p>
            <a:pPr>
              <a:spcBef>
                <a:spcPct val="20000"/>
              </a:spcBef>
              <a:buClr>
                <a:schemeClr val="bg2"/>
              </a:buClr>
              <a:buFont typeface="Monotype Sorts" pitchFamily="2" charset="2"/>
              <a:buNone/>
            </a:pPr>
            <a:r>
              <a:rPr lang="zh-CN" altLang="en-US" sz="2400">
                <a:latin typeface="Times New Roman" pitchFamily="18" charset="0"/>
              </a:rPr>
              <a:t>　　例如，计算机专业的学生必须学完一系列规定的课程后才能毕业。这可看作一个工程，用图</a:t>
            </a:r>
            <a:r>
              <a:rPr lang="en-US" altLang="zh-CN" sz="2400">
                <a:latin typeface="Times New Roman" pitchFamily="18" charset="0"/>
              </a:rPr>
              <a:t>6-20</a:t>
            </a:r>
            <a:r>
              <a:rPr lang="zh-CN" altLang="en-US" sz="2400">
                <a:latin typeface="Times New Roman" pitchFamily="18" charset="0"/>
              </a:rPr>
              <a:t>所示的网来表示。网中的顶点表示各门课程的教学活动，有向边表示各门课程的制约关系。例如在图</a:t>
            </a:r>
            <a:r>
              <a:rPr lang="en-US" altLang="zh-CN" sz="2400">
                <a:latin typeface="Times New Roman" pitchFamily="18" charset="0"/>
              </a:rPr>
              <a:t>6-20</a:t>
            </a:r>
            <a:r>
              <a:rPr lang="zh-CN" altLang="en-US" sz="2400">
                <a:latin typeface="Times New Roman" pitchFamily="18" charset="0"/>
              </a:rPr>
              <a:t>中的一条弧</a:t>
            </a:r>
            <a:r>
              <a:rPr lang="en-US" altLang="zh-CN" sz="2400">
                <a:latin typeface="Times New Roman" pitchFamily="18" charset="0"/>
              </a:rPr>
              <a:t>&lt;V3 </a:t>
            </a:r>
            <a:r>
              <a:rPr lang="zh-CN" altLang="en-US" sz="2400">
                <a:latin typeface="Times New Roman" pitchFamily="18" charset="0"/>
              </a:rPr>
              <a:t>，</a:t>
            </a:r>
            <a:r>
              <a:rPr lang="en-US" altLang="zh-CN" sz="2400">
                <a:latin typeface="Times New Roman" pitchFamily="18" charset="0"/>
              </a:rPr>
              <a:t>V 5 &gt;</a:t>
            </a:r>
            <a:r>
              <a:rPr lang="zh-CN" altLang="en-US" sz="2400">
                <a:latin typeface="Times New Roman" pitchFamily="18" charset="0"/>
              </a:rPr>
              <a:t>表示</a:t>
            </a:r>
            <a:r>
              <a:rPr lang="zh-CN" altLang="en-US" sz="2400">
                <a:latin typeface="Arial"/>
              </a:rPr>
              <a:t>“</a:t>
            </a:r>
            <a:r>
              <a:rPr lang="en-US" altLang="zh-CN" sz="2400">
                <a:latin typeface="Times New Roman" pitchFamily="18" charset="0"/>
              </a:rPr>
              <a:t>C</a:t>
            </a:r>
            <a:r>
              <a:rPr lang="zh-CN" altLang="en-US" sz="2400">
                <a:latin typeface="Times New Roman" pitchFamily="18" charset="0"/>
              </a:rPr>
              <a:t>程序设计</a:t>
            </a:r>
            <a:r>
              <a:rPr lang="zh-CN" altLang="en-US" sz="2400">
                <a:latin typeface="Arial"/>
              </a:rPr>
              <a:t>”</a:t>
            </a:r>
            <a:r>
              <a:rPr lang="zh-CN" altLang="en-US" sz="2400">
                <a:latin typeface="Times New Roman" pitchFamily="18" charset="0"/>
              </a:rPr>
              <a:t>是</a:t>
            </a:r>
            <a:r>
              <a:rPr lang="zh-CN" altLang="en-US" sz="2400">
                <a:latin typeface="Arial"/>
              </a:rPr>
              <a:t>“</a:t>
            </a:r>
            <a:r>
              <a:rPr lang="zh-CN" altLang="en-US" sz="2400">
                <a:latin typeface="Times New Roman" pitchFamily="18" charset="0"/>
              </a:rPr>
              <a:t>数据结构</a:t>
            </a:r>
            <a:r>
              <a:rPr lang="zh-CN" altLang="en-US" sz="2400">
                <a:latin typeface="Arial"/>
              </a:rPr>
              <a:t>”</a:t>
            </a:r>
            <a:r>
              <a:rPr lang="zh-CN" altLang="en-US" sz="2400">
                <a:latin typeface="Times New Roman" pitchFamily="18" charset="0"/>
              </a:rPr>
              <a:t>的直接前趋，也就是说</a:t>
            </a:r>
            <a:r>
              <a:rPr lang="zh-CN" altLang="en-US" sz="2400">
                <a:latin typeface="Arial"/>
              </a:rPr>
              <a:t>“</a:t>
            </a:r>
            <a:r>
              <a:rPr lang="en-US" altLang="zh-CN" sz="2400">
                <a:latin typeface="Times New Roman" pitchFamily="18" charset="0"/>
              </a:rPr>
              <a:t>C</a:t>
            </a:r>
            <a:r>
              <a:rPr lang="zh-CN" altLang="en-US" sz="2400">
                <a:latin typeface="Times New Roman" pitchFamily="18" charset="0"/>
              </a:rPr>
              <a:t>程序设计</a:t>
            </a:r>
            <a:r>
              <a:rPr lang="zh-CN" altLang="en-US" sz="2400">
                <a:latin typeface="Arial"/>
              </a:rPr>
              <a:t>”</a:t>
            </a:r>
            <a:r>
              <a:rPr lang="zh-CN" altLang="en-US" sz="2400">
                <a:latin typeface="Times New Roman" pitchFamily="18" charset="0"/>
              </a:rPr>
              <a:t>这一教学活动一定要安排在</a:t>
            </a:r>
            <a:r>
              <a:rPr lang="zh-CN" altLang="en-US" sz="2400">
                <a:latin typeface="Arial"/>
              </a:rPr>
              <a:t>“</a:t>
            </a:r>
            <a:r>
              <a:rPr lang="zh-CN" altLang="en-US" sz="2400">
                <a:latin typeface="Times New Roman" pitchFamily="18" charset="0"/>
              </a:rPr>
              <a:t>数据结构</a:t>
            </a:r>
            <a:r>
              <a:rPr lang="zh-CN" altLang="en-US" sz="2400">
                <a:latin typeface="Arial"/>
              </a:rPr>
              <a:t>”</a:t>
            </a:r>
            <a:r>
              <a:rPr lang="zh-CN" altLang="en-US" sz="2400">
                <a:latin typeface="Times New Roman" pitchFamily="18" charset="0"/>
              </a:rPr>
              <a:t>这一教学活动之前。</a:t>
            </a:r>
          </a:p>
        </p:txBody>
      </p:sp>
    </p:spTree>
  </p:cSld>
  <p:clrMapOvr>
    <a:masterClrMapping/>
  </p:clrMapOvr>
  <p:transition>
    <p:cover dir="d"/>
  </p:transition>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Rot="1" noChangeArrowheads="1"/>
          </p:cNvSpPr>
          <p:nvPr/>
        </p:nvSpPr>
        <p:spPr bwMode="auto">
          <a:xfrm>
            <a:off x="323850" y="333375"/>
            <a:ext cx="8569325" cy="5256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在</a:t>
            </a:r>
            <a:r>
              <a:rPr lang="en-US" altLang="zh-CN" sz="2400">
                <a:latin typeface="Times New Roman" pitchFamily="18" charset="0"/>
              </a:rPr>
              <a:t>AOV</a:t>
            </a:r>
            <a:r>
              <a:rPr lang="zh-CN" altLang="en-US" sz="2400">
                <a:latin typeface="Times New Roman" pitchFamily="18" charset="0"/>
              </a:rPr>
              <a:t>网中，由弧表示的优先关系具有传递性，如顶点</a:t>
            </a:r>
            <a:r>
              <a:rPr lang="en-US" altLang="zh-CN" sz="2400">
                <a:latin typeface="Times New Roman" pitchFamily="18" charset="0"/>
              </a:rPr>
              <a:t>V2 </a:t>
            </a:r>
            <a:r>
              <a:rPr lang="zh-CN" altLang="en-US" sz="2400">
                <a:latin typeface="Times New Roman" pitchFamily="18" charset="0"/>
              </a:rPr>
              <a:t>是顶点</a:t>
            </a:r>
            <a:r>
              <a:rPr lang="en-US" altLang="zh-CN" sz="2400">
                <a:latin typeface="Times New Roman" pitchFamily="18" charset="0"/>
              </a:rPr>
              <a:t>V5 </a:t>
            </a:r>
            <a:r>
              <a:rPr lang="zh-CN" altLang="en-US" sz="2400">
                <a:latin typeface="Times New Roman" pitchFamily="18" charset="0"/>
              </a:rPr>
              <a:t>的前趋，而顶点</a:t>
            </a:r>
            <a:r>
              <a:rPr lang="en-US" altLang="zh-CN" sz="2400">
                <a:latin typeface="Times New Roman" pitchFamily="18" charset="0"/>
              </a:rPr>
              <a:t>V5 </a:t>
            </a:r>
            <a:r>
              <a:rPr lang="zh-CN" altLang="en-US" sz="2400">
                <a:latin typeface="Times New Roman" pitchFamily="18" charset="0"/>
              </a:rPr>
              <a:t>是顶点</a:t>
            </a:r>
            <a:r>
              <a:rPr lang="en-US" altLang="zh-CN" sz="2400">
                <a:latin typeface="Times New Roman" pitchFamily="18" charset="0"/>
              </a:rPr>
              <a:t>V6 </a:t>
            </a:r>
            <a:r>
              <a:rPr lang="zh-CN" altLang="en-US" sz="2400">
                <a:latin typeface="Times New Roman" pitchFamily="18" charset="0"/>
              </a:rPr>
              <a:t>的前趋，则顶点</a:t>
            </a:r>
            <a:r>
              <a:rPr lang="en-US" altLang="zh-CN" sz="2400">
                <a:latin typeface="Times New Roman" pitchFamily="18" charset="0"/>
              </a:rPr>
              <a:t>V2 </a:t>
            </a:r>
            <a:r>
              <a:rPr lang="zh-CN" altLang="en-US" sz="2400">
                <a:latin typeface="Times New Roman" pitchFamily="18" charset="0"/>
              </a:rPr>
              <a:t>也是顶点</a:t>
            </a:r>
            <a:r>
              <a:rPr lang="en-US" altLang="zh-CN" sz="2400">
                <a:latin typeface="Times New Roman" pitchFamily="18" charset="0"/>
              </a:rPr>
              <a:t>V6 </a:t>
            </a:r>
            <a:r>
              <a:rPr lang="zh-CN" altLang="en-US" sz="2400">
                <a:latin typeface="Times New Roman" pitchFamily="18" charset="0"/>
              </a:rPr>
              <a:t>的前趋。并且在</a:t>
            </a:r>
            <a:r>
              <a:rPr lang="en-US" altLang="zh-CN" sz="2400">
                <a:latin typeface="Times New Roman" pitchFamily="18" charset="0"/>
              </a:rPr>
              <a:t>AOV</a:t>
            </a:r>
            <a:r>
              <a:rPr lang="zh-CN" altLang="en-US" sz="2400">
                <a:latin typeface="Times New Roman" pitchFamily="18" charset="0"/>
              </a:rPr>
              <a:t>网中不能出现有向回路，如果存在回路，则说明某项</a:t>
            </a:r>
            <a:r>
              <a:rPr lang="zh-CN" altLang="en-US" sz="2400">
                <a:latin typeface="Arial"/>
              </a:rPr>
              <a:t>“</a:t>
            </a:r>
            <a:r>
              <a:rPr lang="zh-CN" altLang="en-US" sz="2400">
                <a:latin typeface="Times New Roman" pitchFamily="18" charset="0"/>
              </a:rPr>
              <a:t>活动</a:t>
            </a:r>
            <a:r>
              <a:rPr lang="zh-CN" altLang="en-US" sz="2400">
                <a:latin typeface="Arial"/>
              </a:rPr>
              <a:t>”</a:t>
            </a:r>
            <a:r>
              <a:rPr lang="zh-CN" altLang="en-US" sz="2400">
                <a:latin typeface="Times New Roman" pitchFamily="18" charset="0"/>
              </a:rPr>
              <a:t>能否进行要以自身任务的完成作为先决条件，显然，这样的工程是无法完成的。如果要检测一个工程是否可行，首先就得检查对应的</a:t>
            </a:r>
            <a:r>
              <a:rPr lang="en-US" altLang="zh-CN" sz="2400">
                <a:latin typeface="Times New Roman" pitchFamily="18" charset="0"/>
              </a:rPr>
              <a:t>AOV</a:t>
            </a:r>
            <a:r>
              <a:rPr lang="zh-CN" altLang="en-US" sz="2400">
                <a:latin typeface="Times New Roman" pitchFamily="18" charset="0"/>
              </a:rPr>
              <a:t>网是否存在回路。检查</a:t>
            </a:r>
            <a:r>
              <a:rPr lang="en-US" altLang="zh-CN" sz="2400">
                <a:latin typeface="Times New Roman" pitchFamily="18" charset="0"/>
              </a:rPr>
              <a:t>AOV</a:t>
            </a:r>
            <a:r>
              <a:rPr lang="zh-CN" altLang="en-US" sz="2400">
                <a:latin typeface="Times New Roman" pitchFamily="18" charset="0"/>
              </a:rPr>
              <a:t>网中是否存在回路的方法就是拓扑排序。 </a:t>
            </a:r>
          </a:p>
          <a:p>
            <a:pPr>
              <a:spcBef>
                <a:spcPct val="20000"/>
              </a:spcBef>
              <a:buClr>
                <a:schemeClr val="bg2"/>
              </a:buClr>
              <a:buFont typeface="Monotype Sorts" pitchFamily="2" charset="2"/>
              <a:buNone/>
            </a:pPr>
            <a:r>
              <a:rPr lang="zh-CN" altLang="en-US" sz="2400">
                <a:latin typeface="Times New Roman" pitchFamily="18" charset="0"/>
              </a:rPr>
              <a:t> 课程代号    课程名称    先修课程</a:t>
            </a:r>
          </a:p>
          <a:p>
            <a:pPr>
              <a:spcBef>
                <a:spcPct val="20000"/>
              </a:spcBef>
              <a:buClr>
                <a:schemeClr val="bg2"/>
              </a:buClr>
              <a:buFont typeface="Monotype Sorts" pitchFamily="2" charset="2"/>
              <a:buNone/>
            </a:pPr>
            <a:r>
              <a:rPr lang="en-US" altLang="zh-CN" sz="2400">
                <a:latin typeface="Times New Roman" pitchFamily="18" charset="0"/>
              </a:rPr>
              <a:t>1          </a:t>
            </a:r>
            <a:r>
              <a:rPr lang="zh-CN" altLang="en-US" sz="2400">
                <a:latin typeface="Times New Roman" pitchFamily="18" charset="0"/>
              </a:rPr>
              <a:t>高等数学       无</a:t>
            </a:r>
          </a:p>
          <a:p>
            <a:pPr>
              <a:spcBef>
                <a:spcPct val="20000"/>
              </a:spcBef>
              <a:buClr>
                <a:schemeClr val="bg2"/>
              </a:buClr>
              <a:buFont typeface="Monotype Sorts" pitchFamily="2" charset="2"/>
              <a:buNone/>
            </a:pPr>
            <a:r>
              <a:rPr lang="en-US" altLang="zh-CN" sz="2400">
                <a:latin typeface="Times New Roman" pitchFamily="18" charset="0"/>
              </a:rPr>
              <a:t>2          </a:t>
            </a:r>
            <a:r>
              <a:rPr lang="zh-CN" altLang="en-US" sz="2400">
                <a:latin typeface="Times New Roman" pitchFamily="18" charset="0"/>
              </a:rPr>
              <a:t>程序设计基础   无</a:t>
            </a:r>
          </a:p>
          <a:p>
            <a:pPr>
              <a:spcBef>
                <a:spcPct val="20000"/>
              </a:spcBef>
              <a:buClr>
                <a:schemeClr val="bg2"/>
              </a:buClr>
              <a:buFont typeface="Monotype Sorts" pitchFamily="2" charset="2"/>
              <a:buNone/>
            </a:pPr>
            <a:r>
              <a:rPr lang="en-US" altLang="zh-CN" sz="2400">
                <a:latin typeface="Times New Roman" pitchFamily="18" charset="0"/>
              </a:rPr>
              <a:t>3         C</a:t>
            </a:r>
            <a:r>
              <a:rPr lang="zh-CN" altLang="en-US" sz="2400">
                <a:latin typeface="Times New Roman" pitchFamily="18" charset="0"/>
              </a:rPr>
              <a:t>程序设计      </a:t>
            </a:r>
            <a:r>
              <a:rPr lang="en-US" altLang="zh-CN" sz="2400">
                <a:latin typeface="Times New Roman" pitchFamily="18" charset="0"/>
              </a:rPr>
              <a:t>1</a:t>
            </a:r>
            <a:r>
              <a:rPr lang="zh-CN" altLang="en-US" sz="2400">
                <a:latin typeface="Times New Roman" pitchFamily="18" charset="0"/>
              </a:rPr>
              <a:t>，</a:t>
            </a:r>
            <a:r>
              <a:rPr lang="en-US" altLang="zh-CN" sz="2400">
                <a:latin typeface="Times New Roman" pitchFamily="18" charset="0"/>
              </a:rPr>
              <a:t>2</a:t>
            </a:r>
          </a:p>
          <a:p>
            <a:pPr>
              <a:spcBef>
                <a:spcPct val="20000"/>
              </a:spcBef>
              <a:buClr>
                <a:schemeClr val="bg2"/>
              </a:buClr>
              <a:buFont typeface="Monotype Sorts" pitchFamily="2" charset="2"/>
              <a:buNone/>
            </a:pPr>
            <a:r>
              <a:rPr lang="en-US" altLang="zh-CN" sz="2400">
                <a:latin typeface="Times New Roman" pitchFamily="18" charset="0"/>
              </a:rPr>
              <a:t>4         </a:t>
            </a:r>
            <a:r>
              <a:rPr lang="zh-CN" altLang="en-US" sz="2400">
                <a:latin typeface="Times New Roman" pitchFamily="18" charset="0"/>
              </a:rPr>
              <a:t>离散数学        </a:t>
            </a:r>
            <a:r>
              <a:rPr lang="en-US" altLang="zh-CN" sz="2400">
                <a:latin typeface="Times New Roman" pitchFamily="18" charset="0"/>
              </a:rPr>
              <a:t>1</a:t>
            </a:r>
          </a:p>
          <a:p>
            <a:pPr>
              <a:spcBef>
                <a:spcPct val="20000"/>
              </a:spcBef>
              <a:buClr>
                <a:schemeClr val="bg2"/>
              </a:buClr>
              <a:buFont typeface="Monotype Sorts" pitchFamily="2" charset="2"/>
              <a:buNone/>
            </a:pPr>
            <a:r>
              <a:rPr lang="en-US" altLang="zh-CN" sz="2400">
                <a:latin typeface="Times New Roman" pitchFamily="18" charset="0"/>
              </a:rPr>
              <a:t>5         </a:t>
            </a:r>
            <a:r>
              <a:rPr lang="zh-CN" altLang="en-US" sz="2400">
                <a:latin typeface="Times New Roman" pitchFamily="18" charset="0"/>
              </a:rPr>
              <a:t>数据结构      </a:t>
            </a:r>
            <a:r>
              <a:rPr lang="en-US" altLang="zh-CN" sz="2400">
                <a:latin typeface="Times New Roman" pitchFamily="18" charset="0"/>
              </a:rPr>
              <a:t>2</a:t>
            </a:r>
            <a:r>
              <a:rPr lang="zh-CN" altLang="en-US" sz="2400">
                <a:latin typeface="Times New Roman" pitchFamily="18" charset="0"/>
              </a:rPr>
              <a:t>，</a:t>
            </a:r>
            <a:r>
              <a:rPr lang="en-US" altLang="zh-CN" sz="2400">
                <a:latin typeface="Times New Roman" pitchFamily="18" charset="0"/>
              </a:rPr>
              <a:t>3</a:t>
            </a:r>
            <a:r>
              <a:rPr lang="zh-CN" altLang="en-US" sz="2400">
                <a:latin typeface="Times New Roman" pitchFamily="18" charset="0"/>
              </a:rPr>
              <a:t>，</a:t>
            </a:r>
            <a:r>
              <a:rPr lang="en-US" altLang="zh-CN" sz="2400">
                <a:latin typeface="Times New Roman" pitchFamily="18" charset="0"/>
              </a:rPr>
              <a:t>4</a:t>
            </a:r>
          </a:p>
          <a:p>
            <a:pPr>
              <a:spcBef>
                <a:spcPct val="20000"/>
              </a:spcBef>
              <a:buClr>
                <a:schemeClr val="bg2"/>
              </a:buClr>
              <a:buFont typeface="Monotype Sorts" pitchFamily="2" charset="2"/>
              <a:buNone/>
            </a:pPr>
            <a:r>
              <a:rPr lang="en-US" altLang="zh-CN" sz="2400">
                <a:latin typeface="Times New Roman" pitchFamily="18" charset="0"/>
              </a:rPr>
              <a:t>6         </a:t>
            </a:r>
            <a:r>
              <a:rPr lang="zh-CN" altLang="en-US" sz="2400">
                <a:latin typeface="Times New Roman" pitchFamily="18" charset="0"/>
              </a:rPr>
              <a:t>编译方法       </a:t>
            </a:r>
            <a:r>
              <a:rPr lang="en-US" altLang="zh-CN" sz="2400">
                <a:latin typeface="Times New Roman" pitchFamily="18" charset="0"/>
              </a:rPr>
              <a:t>4</a:t>
            </a:r>
            <a:r>
              <a:rPr lang="zh-CN" altLang="en-US" sz="2400">
                <a:latin typeface="Times New Roman" pitchFamily="18" charset="0"/>
              </a:rPr>
              <a:t>，</a:t>
            </a:r>
            <a:r>
              <a:rPr lang="en-US" altLang="zh-CN" sz="2400">
                <a:latin typeface="Times New Roman" pitchFamily="18" charset="0"/>
              </a:rPr>
              <a:t>5</a:t>
            </a:r>
          </a:p>
          <a:p>
            <a:pPr>
              <a:spcBef>
                <a:spcPct val="20000"/>
              </a:spcBef>
              <a:buClr>
                <a:schemeClr val="bg2"/>
              </a:buClr>
              <a:buFont typeface="Monotype Sorts" pitchFamily="2" charset="2"/>
              <a:buNone/>
            </a:pPr>
            <a:r>
              <a:rPr lang="en-US" altLang="zh-CN" sz="2400">
                <a:latin typeface="Times New Roman" pitchFamily="18" charset="0"/>
              </a:rPr>
              <a:t>7         </a:t>
            </a:r>
            <a:r>
              <a:rPr lang="zh-CN" altLang="en-US" sz="2400">
                <a:latin typeface="Times New Roman" pitchFamily="18" charset="0"/>
              </a:rPr>
              <a:t>操作系统        </a:t>
            </a:r>
            <a:r>
              <a:rPr lang="en-US" altLang="zh-CN" sz="2400">
                <a:latin typeface="Times New Roman" pitchFamily="18" charset="0"/>
              </a:rPr>
              <a:t>5</a:t>
            </a:r>
          </a:p>
        </p:txBody>
      </p:sp>
    </p:spTree>
  </p:cSld>
  <p:clrMapOvr>
    <a:masterClrMapping/>
  </p:clrMapOvr>
  <p:transition>
    <p:cover dir="d"/>
  </p:transition>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513" y="692150"/>
            <a:ext cx="4248150" cy="2114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3428" name="Rectangle 4"/>
          <p:cNvSpPr>
            <a:spLocks noChangeArrowheads="1"/>
          </p:cNvSpPr>
          <p:nvPr/>
        </p:nvSpPr>
        <p:spPr bwMode="auto">
          <a:xfrm>
            <a:off x="2268538" y="3232150"/>
            <a:ext cx="39084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6-20 </a:t>
            </a:r>
            <a:r>
              <a:rPr lang="zh-CN" altLang="en-US" sz="2000"/>
              <a:t>表示课程间关系的</a:t>
            </a:r>
            <a:r>
              <a:rPr lang="en-US" altLang="zh-CN" sz="2000"/>
              <a:t>AOV</a:t>
            </a:r>
            <a:r>
              <a:rPr lang="zh-CN" altLang="en-US" sz="2000"/>
              <a:t>网 </a:t>
            </a:r>
          </a:p>
        </p:txBody>
      </p:sp>
    </p:spTree>
  </p:cSld>
  <p:clrMapOvr>
    <a:masterClrMapping/>
  </p:clrMapOvr>
  <p:transition>
    <p:cover dir="d"/>
  </p:transition>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Rot="1" noChangeArrowheads="1"/>
          </p:cNvSpPr>
          <p:nvPr/>
        </p:nvSpPr>
        <p:spPr bwMode="auto">
          <a:xfrm>
            <a:off x="323850" y="693738"/>
            <a:ext cx="8569325" cy="5256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6.6.2 </a:t>
            </a:r>
            <a:r>
              <a:rPr lang="zh-CN" altLang="en-US" sz="2400">
                <a:latin typeface="Times New Roman" pitchFamily="18" charset="0"/>
              </a:rPr>
              <a:t>拓扑（</a:t>
            </a:r>
            <a:r>
              <a:rPr lang="en-US" altLang="zh-CN" sz="2400">
                <a:latin typeface="Times New Roman" pitchFamily="18" charset="0"/>
              </a:rPr>
              <a:t>Topology</a:t>
            </a:r>
            <a:r>
              <a:rPr lang="zh-CN" altLang="en-US" sz="2400">
                <a:latin typeface="Times New Roman" pitchFamily="18" charset="0"/>
              </a:rPr>
              <a:t>）排序的实现</a:t>
            </a:r>
          </a:p>
          <a:p>
            <a:pPr>
              <a:spcBef>
                <a:spcPct val="20000"/>
              </a:spcBef>
              <a:buClr>
                <a:schemeClr val="bg2"/>
              </a:buClr>
              <a:buFont typeface="Monotype Sorts" pitchFamily="2" charset="2"/>
              <a:buNone/>
            </a:pPr>
            <a:r>
              <a:rPr lang="zh-CN" altLang="en-US" sz="2400">
                <a:latin typeface="Times New Roman" pitchFamily="18" charset="0"/>
              </a:rPr>
              <a:t>　　拓扑有序序列：它是由</a:t>
            </a:r>
            <a:r>
              <a:rPr lang="en-US" altLang="zh-CN" sz="2400">
                <a:latin typeface="Times New Roman" pitchFamily="18" charset="0"/>
              </a:rPr>
              <a:t>AOV</a:t>
            </a:r>
            <a:r>
              <a:rPr lang="zh-CN" altLang="en-US" sz="2400">
                <a:latin typeface="Times New Roman" pitchFamily="18" charset="0"/>
              </a:rPr>
              <a:t>网中的所有顶点构成的一个线性序列，在这个序列中体现了所有顶点间的优先关系。即若在</a:t>
            </a:r>
            <a:r>
              <a:rPr lang="en-US" altLang="zh-CN" sz="2400">
                <a:latin typeface="Times New Roman" pitchFamily="18" charset="0"/>
              </a:rPr>
              <a:t>AOV</a:t>
            </a:r>
            <a:r>
              <a:rPr lang="zh-CN" altLang="en-US" sz="2400">
                <a:latin typeface="Times New Roman" pitchFamily="18" charset="0"/>
              </a:rPr>
              <a:t>网中从顶点</a:t>
            </a:r>
            <a:r>
              <a:rPr lang="en-US" altLang="zh-CN" sz="2400">
                <a:latin typeface="Times New Roman" pitchFamily="18" charset="0"/>
              </a:rPr>
              <a:t>Vi </a:t>
            </a:r>
            <a:r>
              <a:rPr lang="zh-CN" altLang="en-US" sz="2400">
                <a:latin typeface="Times New Roman" pitchFamily="18" charset="0"/>
              </a:rPr>
              <a:t>到顶点</a:t>
            </a:r>
            <a:r>
              <a:rPr lang="en-US" altLang="zh-CN" sz="2400">
                <a:latin typeface="Times New Roman" pitchFamily="18" charset="0"/>
              </a:rPr>
              <a:t>Vj </a:t>
            </a:r>
            <a:r>
              <a:rPr lang="zh-CN" altLang="en-US" sz="2400">
                <a:latin typeface="Times New Roman" pitchFamily="18" charset="0"/>
              </a:rPr>
              <a:t>有一条路径，则在序列中   </a:t>
            </a:r>
            <a:r>
              <a:rPr lang="en-US" altLang="zh-CN" sz="2400">
                <a:latin typeface="Times New Roman" pitchFamily="18" charset="0"/>
              </a:rPr>
              <a:t>Vi </a:t>
            </a:r>
            <a:r>
              <a:rPr lang="zh-CN" altLang="en-US" sz="2400">
                <a:latin typeface="Times New Roman" pitchFamily="18" charset="0"/>
              </a:rPr>
              <a:t>排在</a:t>
            </a:r>
            <a:r>
              <a:rPr lang="en-US" altLang="zh-CN" sz="2400">
                <a:latin typeface="Times New Roman" pitchFamily="18" charset="0"/>
              </a:rPr>
              <a:t>V j </a:t>
            </a:r>
            <a:r>
              <a:rPr lang="zh-CN" altLang="en-US" sz="2400">
                <a:latin typeface="Times New Roman" pitchFamily="18" charset="0"/>
              </a:rPr>
              <a:t>的前面，而且在此序列中使原来没有先后次序关系的顶点之间也建立起人为的先后关系。</a:t>
            </a:r>
          </a:p>
          <a:p>
            <a:pPr>
              <a:spcBef>
                <a:spcPct val="20000"/>
              </a:spcBef>
              <a:buClr>
                <a:schemeClr val="bg2"/>
              </a:buClr>
              <a:buFont typeface="Monotype Sorts" pitchFamily="2" charset="2"/>
              <a:buNone/>
            </a:pPr>
            <a:r>
              <a:rPr lang="zh-CN" altLang="en-US" sz="2400">
                <a:latin typeface="Times New Roman" pitchFamily="18" charset="0"/>
              </a:rPr>
              <a:t>　　拓扑排序：构造拓扑有序序列的过程称为拓扑排序。例如，对于图</a:t>
            </a:r>
            <a:r>
              <a:rPr lang="en-US" altLang="zh-CN" sz="2400">
                <a:latin typeface="Times New Roman" pitchFamily="18" charset="0"/>
              </a:rPr>
              <a:t>6-20</a:t>
            </a:r>
            <a:r>
              <a:rPr lang="zh-CN" altLang="en-US" sz="2400">
                <a:latin typeface="Times New Roman" pitchFamily="18" charset="0"/>
              </a:rPr>
              <a:t>可有如下的拓扑有序序列：（</a:t>
            </a:r>
            <a:r>
              <a:rPr lang="en-US" altLang="zh-CN" sz="2400">
                <a:latin typeface="Times New Roman" pitchFamily="18" charset="0"/>
              </a:rPr>
              <a:t>V 1</a:t>
            </a:r>
            <a:r>
              <a:rPr lang="zh-CN" altLang="en-US" sz="2400">
                <a:latin typeface="Times New Roman" pitchFamily="18" charset="0"/>
              </a:rPr>
              <a:t>，</a:t>
            </a:r>
            <a:r>
              <a:rPr lang="en-US" altLang="zh-CN" sz="2400">
                <a:latin typeface="Times New Roman" pitchFamily="18" charset="0"/>
              </a:rPr>
              <a:t>V2 </a:t>
            </a:r>
            <a:r>
              <a:rPr lang="zh-CN" altLang="en-US" sz="2400">
                <a:latin typeface="Times New Roman" pitchFamily="18" charset="0"/>
              </a:rPr>
              <a:t>，</a:t>
            </a:r>
            <a:r>
              <a:rPr lang="en-US" altLang="zh-CN" sz="2400">
                <a:latin typeface="Times New Roman" pitchFamily="18" charset="0"/>
              </a:rPr>
              <a:t>V3 </a:t>
            </a:r>
            <a:r>
              <a:rPr lang="zh-CN" altLang="en-US" sz="2400">
                <a:latin typeface="Times New Roman" pitchFamily="18" charset="0"/>
              </a:rPr>
              <a:t>，</a:t>
            </a:r>
            <a:r>
              <a:rPr lang="en-US" altLang="zh-CN" sz="2400">
                <a:latin typeface="Times New Roman" pitchFamily="18" charset="0"/>
              </a:rPr>
              <a:t>V4 </a:t>
            </a:r>
            <a:r>
              <a:rPr lang="zh-CN" altLang="en-US" sz="2400">
                <a:latin typeface="Times New Roman" pitchFamily="18" charset="0"/>
              </a:rPr>
              <a:t>，</a:t>
            </a:r>
            <a:r>
              <a:rPr lang="en-US" altLang="zh-CN" sz="2400">
                <a:latin typeface="Times New Roman" pitchFamily="18" charset="0"/>
              </a:rPr>
              <a:t>V5 </a:t>
            </a:r>
            <a:r>
              <a:rPr lang="zh-CN" altLang="en-US" sz="2400">
                <a:latin typeface="Times New Roman" pitchFamily="18" charset="0"/>
              </a:rPr>
              <a:t>，</a:t>
            </a:r>
            <a:r>
              <a:rPr lang="en-US" altLang="zh-CN" sz="2400">
                <a:latin typeface="Times New Roman" pitchFamily="18" charset="0"/>
              </a:rPr>
              <a:t>V6 </a:t>
            </a:r>
            <a:r>
              <a:rPr lang="zh-CN" altLang="en-US" sz="2400">
                <a:latin typeface="Times New Roman" pitchFamily="18" charset="0"/>
              </a:rPr>
              <a:t>，</a:t>
            </a:r>
            <a:r>
              <a:rPr lang="en-US" altLang="zh-CN" sz="2400">
                <a:latin typeface="Times New Roman" pitchFamily="18" charset="0"/>
              </a:rPr>
              <a:t>V7 </a:t>
            </a:r>
            <a:r>
              <a:rPr lang="zh-CN" altLang="en-US" sz="2400">
                <a:latin typeface="Times New Roman" pitchFamily="18" charset="0"/>
              </a:rPr>
              <a:t>）和（</a:t>
            </a:r>
            <a:r>
              <a:rPr lang="en-US" altLang="zh-CN" sz="2400">
                <a:latin typeface="Times New Roman" pitchFamily="18" charset="0"/>
              </a:rPr>
              <a:t>V2 </a:t>
            </a:r>
            <a:r>
              <a:rPr lang="zh-CN" altLang="en-US" sz="2400">
                <a:latin typeface="Times New Roman" pitchFamily="18" charset="0"/>
              </a:rPr>
              <a:t>，</a:t>
            </a:r>
            <a:r>
              <a:rPr lang="en-US" altLang="zh-CN" sz="2400">
                <a:latin typeface="Times New Roman" pitchFamily="18" charset="0"/>
              </a:rPr>
              <a:t>V1 </a:t>
            </a:r>
            <a:r>
              <a:rPr lang="zh-CN" altLang="en-US" sz="2400">
                <a:latin typeface="Times New Roman" pitchFamily="18" charset="0"/>
              </a:rPr>
              <a:t>，</a:t>
            </a:r>
            <a:r>
              <a:rPr lang="en-US" altLang="zh-CN" sz="2400">
                <a:latin typeface="Times New Roman" pitchFamily="18" charset="0"/>
              </a:rPr>
              <a:t>V3 </a:t>
            </a:r>
            <a:r>
              <a:rPr lang="zh-CN" altLang="en-US" sz="2400">
                <a:latin typeface="Times New Roman" pitchFamily="18" charset="0"/>
              </a:rPr>
              <a:t>，</a:t>
            </a:r>
            <a:r>
              <a:rPr lang="en-US" altLang="zh-CN" sz="2400">
                <a:latin typeface="Times New Roman" pitchFamily="18" charset="0"/>
              </a:rPr>
              <a:t>V4  </a:t>
            </a:r>
            <a:r>
              <a:rPr lang="zh-CN" altLang="en-US" sz="2400">
                <a:latin typeface="Times New Roman" pitchFamily="18" charset="0"/>
              </a:rPr>
              <a:t>，</a:t>
            </a:r>
            <a:r>
              <a:rPr lang="en-US" altLang="zh-CN" sz="2400">
                <a:latin typeface="Times New Roman" pitchFamily="18" charset="0"/>
              </a:rPr>
              <a:t>V5  </a:t>
            </a:r>
            <a:r>
              <a:rPr lang="zh-CN" altLang="en-US" sz="2400">
                <a:latin typeface="Times New Roman" pitchFamily="18" charset="0"/>
              </a:rPr>
              <a:t>，</a:t>
            </a:r>
            <a:r>
              <a:rPr lang="en-US" altLang="zh-CN" sz="2400">
                <a:latin typeface="Times New Roman" pitchFamily="18" charset="0"/>
              </a:rPr>
              <a:t>V6  </a:t>
            </a:r>
            <a:r>
              <a:rPr lang="zh-CN" altLang="en-US" sz="2400">
                <a:latin typeface="Times New Roman" pitchFamily="18" charset="0"/>
              </a:rPr>
              <a:t>，   </a:t>
            </a:r>
            <a:r>
              <a:rPr lang="en-US" altLang="zh-CN" sz="2400">
                <a:latin typeface="Times New Roman" pitchFamily="18" charset="0"/>
              </a:rPr>
              <a:t>V7</a:t>
            </a:r>
            <a:r>
              <a:rPr lang="zh-CN" altLang="en-US" sz="2400">
                <a:latin typeface="Times New Roman" pitchFamily="18" charset="0"/>
              </a:rPr>
              <a:t>），由此可知，有向图的拓扑序列不是唯一的，所以学生选课次序也不是唯一的，只要符合任一选课的拓扑序列是合理的。</a:t>
            </a:r>
          </a:p>
        </p:txBody>
      </p:sp>
    </p:spTree>
  </p:cSld>
  <p:clrMapOvr>
    <a:masterClrMapping/>
  </p:clrMapOvr>
  <p:transition>
    <p:cover dir="d"/>
  </p:transition>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Rot="1" noChangeArrowheads="1"/>
          </p:cNvSpPr>
          <p:nvPr/>
        </p:nvSpPr>
        <p:spPr bwMode="auto">
          <a:xfrm>
            <a:off x="323850" y="693738"/>
            <a:ext cx="8569325" cy="5256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对</a:t>
            </a:r>
            <a:r>
              <a:rPr lang="en-US" altLang="zh-CN" sz="2400">
                <a:latin typeface="Times New Roman" pitchFamily="18" charset="0"/>
              </a:rPr>
              <a:t>AOV</a:t>
            </a:r>
            <a:r>
              <a:rPr lang="zh-CN" altLang="en-US" sz="2400">
                <a:latin typeface="Times New Roman" pitchFamily="18" charset="0"/>
              </a:rPr>
              <a:t>网进行拓扑排序的步骤是：</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a:t>
            </a:r>
            <a:r>
              <a:rPr lang="zh-CN" altLang="en-US" sz="2400">
                <a:latin typeface="Times New Roman" pitchFamily="18" charset="0"/>
              </a:rPr>
              <a:t>．在网中选择一个没有前趋的顶点且输出之；</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2</a:t>
            </a:r>
            <a:r>
              <a:rPr lang="zh-CN" altLang="en-US" sz="2400">
                <a:latin typeface="Times New Roman" pitchFamily="18" charset="0"/>
              </a:rPr>
              <a:t>．在网中删去该顶点，并且删去从该顶点出发的全部有向边；</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3</a:t>
            </a:r>
            <a:r>
              <a:rPr lang="zh-CN" altLang="en-US" sz="2400">
                <a:latin typeface="Times New Roman" pitchFamily="18" charset="0"/>
              </a:rPr>
              <a:t>．重复上述两步，直到网中所有顶点都被输出，说明网中不存在有向回路；若网中顶点未被全部输出，说明网中存在有向回路。</a:t>
            </a:r>
          </a:p>
          <a:p>
            <a:pPr>
              <a:spcBef>
                <a:spcPct val="20000"/>
              </a:spcBef>
              <a:buClr>
                <a:schemeClr val="bg2"/>
              </a:buClr>
              <a:buFont typeface="Monotype Sorts" pitchFamily="2" charset="2"/>
              <a:buNone/>
            </a:pPr>
            <a:r>
              <a:rPr lang="zh-CN" altLang="en-US" sz="2400">
                <a:latin typeface="Times New Roman" pitchFamily="18" charset="0"/>
              </a:rPr>
              <a:t>　　对于图</a:t>
            </a:r>
            <a:r>
              <a:rPr lang="en-US" altLang="zh-CN" sz="2400">
                <a:latin typeface="Times New Roman" pitchFamily="18" charset="0"/>
              </a:rPr>
              <a:t>6-20</a:t>
            </a:r>
            <a:r>
              <a:rPr lang="zh-CN" altLang="en-US" sz="2400">
                <a:latin typeface="Times New Roman" pitchFamily="18" charset="0"/>
              </a:rPr>
              <a:t>，其拓扑排序过程如图</a:t>
            </a:r>
            <a:r>
              <a:rPr lang="en-US" altLang="zh-CN" sz="2400">
                <a:latin typeface="Times New Roman" pitchFamily="18" charset="0"/>
              </a:rPr>
              <a:t>6-21</a:t>
            </a:r>
            <a:r>
              <a:rPr lang="zh-CN" altLang="en-US" sz="2400">
                <a:latin typeface="Times New Roman" pitchFamily="18" charset="0"/>
              </a:rPr>
              <a:t>所示。</a:t>
            </a:r>
          </a:p>
        </p:txBody>
      </p:sp>
    </p:spTree>
  </p:cSld>
  <p:clrMapOvr>
    <a:masterClrMapping/>
  </p:clrMapOvr>
  <p:transition>
    <p:cover dir="d"/>
  </p:transition>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650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188" y="692150"/>
            <a:ext cx="8135937" cy="3889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6501" name="Rectangle 5"/>
          <p:cNvSpPr>
            <a:spLocks noChangeArrowheads="1"/>
          </p:cNvSpPr>
          <p:nvPr/>
        </p:nvSpPr>
        <p:spPr bwMode="auto">
          <a:xfrm>
            <a:off x="3387725" y="5048250"/>
            <a:ext cx="26098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6-21 </a:t>
            </a:r>
            <a:r>
              <a:rPr lang="zh-CN" altLang="en-US" sz="2000"/>
              <a:t>拓扑排序过程 </a:t>
            </a:r>
          </a:p>
        </p:txBody>
      </p:sp>
    </p:spTree>
  </p:cSld>
  <p:clrMapOvr>
    <a:masterClrMapping/>
  </p:clrMapOvr>
  <p:transition>
    <p:cover dir="d"/>
  </p:transition>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Rot="1" noChangeArrowheads="1"/>
          </p:cNvSpPr>
          <p:nvPr/>
        </p:nvSpPr>
        <p:spPr bwMode="auto">
          <a:xfrm>
            <a:off x="323850" y="693738"/>
            <a:ext cx="8569325" cy="5256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下面讨论拓扑排序的算法实现。根据拓扑排序的方法，把入度为零的顶点插入一个队列，按顺序输出。而顶点的入度可以记录在邻接表数组的数据域中，即记录在</a:t>
            </a:r>
            <a:r>
              <a:rPr lang="en-US" altLang="zh-CN" sz="2400">
                <a:latin typeface="Times New Roman" pitchFamily="18" charset="0"/>
              </a:rPr>
              <a:t>adjlist</a:t>
            </a:r>
            <a:r>
              <a:rPr lang="zh-CN" altLang="en-US" sz="2400">
                <a:latin typeface="Times New Roman" pitchFamily="18" charset="0"/>
              </a:rPr>
              <a:t>［</a:t>
            </a:r>
            <a:r>
              <a:rPr lang="en-US" altLang="zh-CN" sz="2400">
                <a:latin typeface="Times New Roman" pitchFamily="18" charset="0"/>
              </a:rPr>
              <a:t>v</a:t>
            </a:r>
            <a:r>
              <a:rPr lang="zh-CN" altLang="en-US" sz="2400">
                <a:latin typeface="Times New Roman" pitchFamily="18" charset="0"/>
              </a:rPr>
              <a:t>］</a:t>
            </a:r>
            <a:r>
              <a:rPr lang="en-US" altLang="zh-CN" sz="2400">
                <a:latin typeface="Times New Roman" pitchFamily="18" charset="0"/>
              </a:rPr>
              <a:t>.data</a:t>
            </a:r>
            <a:r>
              <a:rPr lang="zh-CN" altLang="en-US" sz="2400">
                <a:latin typeface="Times New Roman" pitchFamily="18" charset="0"/>
              </a:rPr>
              <a:t>中。拓扑排序的完整程序如下。</a:t>
            </a:r>
          </a:p>
          <a:p>
            <a:pPr>
              <a:spcBef>
                <a:spcPct val="20000"/>
              </a:spcBef>
              <a:buClr>
                <a:schemeClr val="bg2"/>
              </a:buClr>
              <a:buFont typeface="Monotype Sorts" pitchFamily="2" charset="2"/>
              <a:buNone/>
            </a:pPr>
            <a:r>
              <a:rPr lang="en-US" altLang="zh-CN" sz="2400">
                <a:latin typeface="Times New Roman" pitchFamily="18" charset="0"/>
              </a:rPr>
              <a:t>#include&lt;stdlib.h&gt;</a:t>
            </a:r>
          </a:p>
          <a:p>
            <a:pPr>
              <a:spcBef>
                <a:spcPct val="20000"/>
              </a:spcBef>
              <a:buClr>
                <a:schemeClr val="bg2"/>
              </a:buClr>
              <a:buFont typeface="Monotype Sorts" pitchFamily="2" charset="2"/>
              <a:buNone/>
            </a:pPr>
            <a:r>
              <a:rPr lang="en-US" altLang="zh-CN" sz="2400">
                <a:latin typeface="Times New Roman" pitchFamily="18" charset="0"/>
              </a:rPr>
              <a:t>#define MAX  50</a:t>
            </a:r>
          </a:p>
          <a:p>
            <a:pPr>
              <a:spcBef>
                <a:spcPct val="20000"/>
              </a:spcBef>
              <a:buClr>
                <a:schemeClr val="bg2"/>
              </a:buClr>
              <a:buFont typeface="Monotype Sorts" pitchFamily="2" charset="2"/>
              <a:buNone/>
            </a:pPr>
            <a:r>
              <a:rPr lang="en-US" altLang="zh-CN" sz="2400">
                <a:latin typeface="Times New Roman" pitchFamily="18" charset="0"/>
              </a:rPr>
              <a:t>typedef struct arcnode        /*</a:t>
            </a:r>
            <a:r>
              <a:rPr lang="zh-CN" altLang="en-US" sz="2400">
                <a:latin typeface="Times New Roman" pitchFamily="18" charset="0"/>
              </a:rPr>
              <a:t>定义表结点*</a:t>
            </a:r>
            <a:r>
              <a:rPr lang="en-US" altLang="zh-CN"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p>
          <a:p>
            <a:pPr>
              <a:spcBef>
                <a:spcPct val="20000"/>
              </a:spcBef>
              <a:buClr>
                <a:schemeClr val="bg2"/>
              </a:buClr>
              <a:buFont typeface="Monotype Sorts" pitchFamily="2" charset="2"/>
              <a:buNone/>
            </a:pPr>
            <a:r>
              <a:rPr lang="en-US" altLang="zh-CN" sz="2400">
                <a:latin typeface="Times New Roman" pitchFamily="18" charset="0"/>
              </a:rPr>
              <a:t>int vextex;</a:t>
            </a:r>
          </a:p>
          <a:p>
            <a:pPr>
              <a:spcBef>
                <a:spcPct val="20000"/>
              </a:spcBef>
              <a:buClr>
                <a:schemeClr val="bg2"/>
              </a:buClr>
              <a:buFont typeface="Monotype Sorts" pitchFamily="2" charset="2"/>
              <a:buNone/>
            </a:pPr>
            <a:r>
              <a:rPr lang="en-US" altLang="zh-CN" sz="2400">
                <a:latin typeface="Times New Roman" pitchFamily="18" charset="0"/>
              </a:rPr>
              <a:t>struct arcnode  *next;</a:t>
            </a:r>
          </a:p>
          <a:p>
            <a:pPr>
              <a:spcBef>
                <a:spcPct val="20000"/>
              </a:spcBef>
              <a:buClr>
                <a:schemeClr val="bg2"/>
              </a:buClr>
              <a:buFont typeface="Monotype Sorts" pitchFamily="2" charset="2"/>
              <a:buNone/>
            </a:pPr>
            <a:r>
              <a:rPr lang="zh-CN" altLang="en-US" sz="2400">
                <a:latin typeface="Times New Roman" pitchFamily="18" charset="0"/>
              </a:rPr>
              <a:t>｝</a:t>
            </a:r>
            <a:r>
              <a:rPr lang="en-US" altLang="zh-CN" sz="2400">
                <a:latin typeface="Times New Roman" pitchFamily="18" charset="0"/>
              </a:rPr>
              <a:t>ARCNODE;</a:t>
            </a:r>
          </a:p>
          <a:p>
            <a:pPr>
              <a:spcBef>
                <a:spcPct val="20000"/>
              </a:spcBef>
              <a:buClr>
                <a:schemeClr val="bg2"/>
              </a:buClr>
              <a:buFont typeface="Monotype Sorts" pitchFamily="2" charset="2"/>
              <a:buNone/>
            </a:pPr>
            <a:r>
              <a:rPr lang="en-US" altLang="zh-CN" sz="2400">
                <a:latin typeface="Times New Roman" pitchFamily="18" charset="0"/>
              </a:rPr>
              <a:t>typedef struct vexnode    /*</a:t>
            </a:r>
            <a:r>
              <a:rPr lang="zh-CN" altLang="en-US" sz="2400">
                <a:latin typeface="Times New Roman" pitchFamily="18" charset="0"/>
              </a:rPr>
              <a:t>定义头结点*</a:t>
            </a:r>
            <a:r>
              <a:rPr lang="en-US" altLang="zh-CN" sz="2400">
                <a:latin typeface="Times New Roman" pitchFamily="18" charset="0"/>
              </a:rPr>
              <a:t>/</a:t>
            </a:r>
          </a:p>
        </p:txBody>
      </p:sp>
    </p:spTree>
  </p:cSld>
  <p:clrMapOvr>
    <a:masterClrMapping/>
  </p:clrMapOvr>
  <p:transition>
    <p:cover dir="d"/>
  </p:transition>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Rot="1" noChangeArrowheads="1"/>
          </p:cNvSpPr>
          <p:nvPr/>
        </p:nvSpPr>
        <p:spPr bwMode="auto">
          <a:xfrm>
            <a:off x="323850" y="693738"/>
            <a:ext cx="8569325" cy="5256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 int data;</a:t>
            </a:r>
          </a:p>
          <a:p>
            <a:pPr>
              <a:spcBef>
                <a:spcPct val="20000"/>
              </a:spcBef>
              <a:buClr>
                <a:schemeClr val="bg2"/>
              </a:buClr>
              <a:buFont typeface="Monotype Sorts" pitchFamily="2" charset="2"/>
              <a:buNone/>
            </a:pPr>
            <a:r>
              <a:rPr lang="en-US" altLang="zh-CN" sz="2400">
                <a:latin typeface="Times New Roman" pitchFamily="18" charset="0"/>
              </a:rPr>
              <a:t>ARCNODE*firstarc;</a:t>
            </a:r>
          </a:p>
          <a:p>
            <a:pPr>
              <a:spcBef>
                <a:spcPct val="20000"/>
              </a:spcBef>
              <a:buClr>
                <a:schemeClr val="bg2"/>
              </a:buClr>
              <a:buFont typeface="Monotype Sorts" pitchFamily="2" charset="2"/>
              <a:buNone/>
            </a:pPr>
            <a:r>
              <a:rPr lang="zh-CN" altLang="en-US" sz="2400">
                <a:latin typeface="Times New Roman" pitchFamily="18" charset="0"/>
              </a:rPr>
              <a:t>｝</a:t>
            </a:r>
            <a:r>
              <a:rPr lang="en-US" altLang="zh-CN" sz="2400">
                <a:latin typeface="Times New Roman" pitchFamily="18" charset="0"/>
              </a:rPr>
              <a:t>VEXNODE;</a:t>
            </a:r>
          </a:p>
          <a:p>
            <a:pPr>
              <a:spcBef>
                <a:spcPct val="20000"/>
              </a:spcBef>
              <a:buClr>
                <a:schemeClr val="bg2"/>
              </a:buClr>
              <a:buFont typeface="Monotype Sorts" pitchFamily="2" charset="2"/>
              <a:buNone/>
            </a:pPr>
            <a:r>
              <a:rPr lang="en-US" altLang="zh-CN" sz="2400">
                <a:latin typeface="Times New Roman" pitchFamily="18" charset="0"/>
              </a:rPr>
              <a:t>VEXNODE adjlist</a:t>
            </a:r>
            <a:r>
              <a:rPr lang="zh-CN" altLang="en-US" sz="2400">
                <a:latin typeface="Times New Roman" pitchFamily="18" charset="0"/>
              </a:rPr>
              <a:t>［</a:t>
            </a:r>
            <a:r>
              <a:rPr lang="en-US" altLang="zh-CN" sz="2400">
                <a:latin typeface="Times New Roman" pitchFamily="18" charset="0"/>
              </a:rPr>
              <a:t>MAX</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定义表头向量</a:t>
            </a:r>
            <a:r>
              <a:rPr lang="en-US" altLang="zh-CN" sz="2400">
                <a:latin typeface="Times New Roman" pitchFamily="18" charset="0"/>
              </a:rPr>
              <a:t>adjlist*/</a:t>
            </a:r>
          </a:p>
          <a:p>
            <a:pPr>
              <a:spcBef>
                <a:spcPct val="20000"/>
              </a:spcBef>
              <a:buClr>
                <a:schemeClr val="bg2"/>
              </a:buClr>
              <a:buFont typeface="Monotype Sorts" pitchFamily="2" charset="2"/>
              <a:buNone/>
            </a:pPr>
            <a:r>
              <a:rPr lang="en-US" altLang="zh-CN" sz="2400">
                <a:latin typeface="Times New Roman" pitchFamily="18" charset="0"/>
              </a:rPr>
              <a:t>int creatadjlist</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建立邻接表*</a:t>
            </a:r>
            <a:r>
              <a:rPr lang="en-US" altLang="zh-CN"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ARCNODE*ptr;</a:t>
            </a:r>
          </a:p>
          <a:p>
            <a:pPr>
              <a:spcBef>
                <a:spcPct val="20000"/>
              </a:spcBef>
              <a:buClr>
                <a:schemeClr val="bg2"/>
              </a:buClr>
              <a:buFont typeface="Monotype Sorts" pitchFamily="2" charset="2"/>
              <a:buNone/>
            </a:pPr>
            <a:r>
              <a:rPr lang="en-US" altLang="zh-CN" sz="2400">
                <a:latin typeface="Times New Roman" pitchFamily="18" charset="0"/>
              </a:rPr>
              <a:t>       int arcnum</a:t>
            </a:r>
            <a:r>
              <a:rPr lang="zh-CN" altLang="en-US" sz="2400">
                <a:latin typeface="Times New Roman" pitchFamily="18" charset="0"/>
              </a:rPr>
              <a:t>，</a:t>
            </a:r>
            <a:r>
              <a:rPr lang="en-US" altLang="zh-CN" sz="2400">
                <a:latin typeface="Times New Roman" pitchFamily="18" charset="0"/>
              </a:rPr>
              <a:t>vexnum</a:t>
            </a:r>
            <a:r>
              <a:rPr lang="zh-CN" altLang="en-US" sz="2400">
                <a:latin typeface="Times New Roman" pitchFamily="18" charset="0"/>
              </a:rPr>
              <a:t>，</a:t>
            </a:r>
            <a:r>
              <a:rPr lang="en-US" altLang="zh-CN" sz="2400">
                <a:latin typeface="Times New Roman" pitchFamily="18" charset="0"/>
              </a:rPr>
              <a:t>k</a:t>
            </a:r>
            <a:r>
              <a:rPr lang="zh-CN" altLang="en-US" sz="2400">
                <a:latin typeface="Times New Roman" pitchFamily="18" charset="0"/>
              </a:rPr>
              <a:t>，</a:t>
            </a: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p>
          <a:p>
            <a:pPr>
              <a:spcBef>
                <a:spcPct val="20000"/>
              </a:spcBef>
              <a:buClr>
                <a:schemeClr val="bg2"/>
              </a:buClr>
              <a:buFont typeface="Monotype Sorts" pitchFamily="2" charset="2"/>
              <a:buNone/>
            </a:pPr>
            <a:r>
              <a:rPr lang="en-US" altLang="zh-CN" sz="2400">
                <a:latin typeface="Times New Roman" pitchFamily="18" charset="0"/>
              </a:rPr>
              <a:t>       </a:t>
            </a:r>
            <a:r>
              <a:rPr lang="pt-BR" altLang="zh-CN" sz="2400">
                <a:latin typeface="Times New Roman" pitchFamily="18" charset="0"/>
              </a:rPr>
              <a:t>printf</a:t>
            </a:r>
            <a:r>
              <a:rPr lang="zh-CN" altLang="pt-BR" sz="2400">
                <a:latin typeface="Times New Roman" pitchFamily="18" charset="0"/>
              </a:rPr>
              <a:t>（</a:t>
            </a:r>
            <a:r>
              <a:rPr lang="pt-BR" altLang="zh-CN" sz="2400">
                <a:latin typeface="Times New Roman" pitchFamily="18" charset="0"/>
              </a:rPr>
              <a:t>″input vexnum</a:t>
            </a:r>
            <a:r>
              <a:rPr lang="zh-CN" altLang="pt-BR" sz="2400">
                <a:latin typeface="Times New Roman" pitchFamily="18" charset="0"/>
              </a:rPr>
              <a:t>，</a:t>
            </a:r>
            <a:r>
              <a:rPr lang="pt-BR" altLang="zh-CN" sz="2400">
                <a:latin typeface="Times New Roman" pitchFamily="18" charset="0"/>
              </a:rPr>
              <a:t>arcnum:\n″</a:t>
            </a:r>
            <a:r>
              <a:rPr lang="zh-CN" altLang="pt-BR" sz="2400">
                <a:latin typeface="Times New Roman" pitchFamily="18" charset="0"/>
              </a:rPr>
              <a:t>）</a:t>
            </a:r>
            <a:r>
              <a:rPr lang="pt-BR" altLang="zh-CN" sz="2400">
                <a:latin typeface="Times New Roman" pitchFamily="18" charset="0"/>
              </a:rPr>
              <a:t>;</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scanf</a:t>
            </a:r>
            <a:r>
              <a:rPr lang="zh-CN" altLang="en-US" sz="2400">
                <a:latin typeface="Times New Roman" pitchFamily="18" charset="0"/>
              </a:rPr>
              <a:t>（</a:t>
            </a:r>
            <a:r>
              <a:rPr lang="en-US" altLang="zh-CN" sz="2400">
                <a:latin typeface="Times New Roman" pitchFamily="18" charset="0"/>
              </a:rPr>
              <a:t>″%d</a:t>
            </a:r>
            <a:r>
              <a:rPr lang="zh-CN" altLang="en-US" sz="2400">
                <a:latin typeface="Times New Roman" pitchFamily="18" charset="0"/>
              </a:rPr>
              <a:t>，</a:t>
            </a:r>
            <a:r>
              <a:rPr lang="en-US" altLang="zh-CN" sz="2400">
                <a:latin typeface="Times New Roman" pitchFamily="18" charset="0"/>
              </a:rPr>
              <a:t>%d″</a:t>
            </a:r>
            <a:r>
              <a:rPr lang="zh-CN" altLang="en-US" sz="2400">
                <a:latin typeface="Times New Roman" pitchFamily="18" charset="0"/>
              </a:rPr>
              <a:t>，</a:t>
            </a:r>
            <a:r>
              <a:rPr lang="en-US" altLang="zh-CN" sz="2400">
                <a:latin typeface="Times New Roman" pitchFamily="18" charset="0"/>
              </a:rPr>
              <a:t>&amp;vexnum</a:t>
            </a:r>
            <a:r>
              <a:rPr lang="zh-CN" altLang="en-US" sz="2400">
                <a:latin typeface="Times New Roman" pitchFamily="18" charset="0"/>
              </a:rPr>
              <a:t>，</a:t>
            </a:r>
            <a:r>
              <a:rPr lang="en-US" altLang="zh-CN" sz="2400">
                <a:latin typeface="Times New Roman" pitchFamily="18" charset="0"/>
              </a:rPr>
              <a:t>&amp;arcnum</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输入图的顶点数和边数（弧数）*</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for</a:t>
            </a:r>
            <a:r>
              <a:rPr lang="zh-CN" altLang="en-US" sz="2400">
                <a:latin typeface="Times New Roman" pitchFamily="18" charset="0"/>
              </a:rPr>
              <a:t>（</a:t>
            </a:r>
            <a:r>
              <a:rPr lang="en-US" altLang="zh-CN" sz="2400">
                <a:latin typeface="Times New Roman" pitchFamily="18" charset="0"/>
              </a:rPr>
              <a:t>k=1;k&lt;=vexnum;k++</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 </a:t>
            </a:r>
            <a:r>
              <a:rPr lang="en-US" altLang="zh-CN" sz="2400">
                <a:latin typeface="Times New Roman" pitchFamily="18" charset="0"/>
              </a:rPr>
              <a:t>adjlist</a:t>
            </a:r>
            <a:r>
              <a:rPr lang="zh-CN" altLang="en-US" sz="2400">
                <a:latin typeface="Times New Roman" pitchFamily="18" charset="0"/>
              </a:rPr>
              <a:t>［</a:t>
            </a:r>
            <a:r>
              <a:rPr lang="en-US" altLang="zh-CN" sz="2400">
                <a:latin typeface="Times New Roman" pitchFamily="18" charset="0"/>
              </a:rPr>
              <a:t>k</a:t>
            </a:r>
            <a:r>
              <a:rPr lang="zh-CN" altLang="en-US" sz="2400">
                <a:latin typeface="Times New Roman" pitchFamily="18" charset="0"/>
              </a:rPr>
              <a:t>］</a:t>
            </a:r>
            <a:r>
              <a:rPr lang="en-US" altLang="zh-CN" sz="2400">
                <a:latin typeface="Times New Roman" pitchFamily="18" charset="0"/>
              </a:rPr>
              <a:t>.firstarc=NULL;   /*</a:t>
            </a:r>
            <a:r>
              <a:rPr lang="zh-CN" altLang="en-US" sz="2400">
                <a:latin typeface="Times New Roman" pitchFamily="18" charset="0"/>
              </a:rPr>
              <a:t>邻接链表的</a:t>
            </a:r>
            <a:r>
              <a:rPr lang="en-US" altLang="zh-CN" sz="2400">
                <a:latin typeface="Times New Roman" pitchFamily="18" charset="0"/>
              </a:rPr>
              <a:t>adjlist</a:t>
            </a:r>
            <a:r>
              <a:rPr lang="zh-CN" altLang="en-US" sz="2400">
                <a:latin typeface="Times New Roman" pitchFamily="18" charset="0"/>
              </a:rPr>
              <a:t>数组各元素的链域赋初值*</a:t>
            </a:r>
            <a:r>
              <a:rPr lang="en-US" altLang="zh-CN" sz="2400">
                <a:latin typeface="Times New Roman" pitchFamily="18" charset="0"/>
              </a:rPr>
              <a:t>/</a:t>
            </a:r>
          </a:p>
        </p:txBody>
      </p:sp>
    </p:spTree>
  </p:cSld>
  <p:clrMapOvr>
    <a:masterClrMapping/>
  </p:clrMapOvr>
  <p:transition>
    <p:cover dir="d"/>
  </p:transition>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Rot="1" noChangeArrowheads="1"/>
          </p:cNvSpPr>
          <p:nvPr/>
        </p:nvSpPr>
        <p:spPr bwMode="auto">
          <a:xfrm>
            <a:off x="323850" y="693738"/>
            <a:ext cx="8569325" cy="5256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adjlist</a:t>
            </a:r>
            <a:r>
              <a:rPr lang="zh-CN" altLang="en-US" sz="2400">
                <a:latin typeface="Times New Roman" pitchFamily="18" charset="0"/>
              </a:rPr>
              <a:t>［</a:t>
            </a:r>
            <a:r>
              <a:rPr lang="en-US" altLang="zh-CN" sz="2400">
                <a:latin typeface="Times New Roman" pitchFamily="18" charset="0"/>
              </a:rPr>
              <a:t>k</a:t>
            </a:r>
            <a:r>
              <a:rPr lang="zh-CN" altLang="en-US" sz="2400">
                <a:latin typeface="Times New Roman" pitchFamily="18" charset="0"/>
              </a:rPr>
              <a:t>］</a:t>
            </a:r>
            <a:r>
              <a:rPr lang="en-US" altLang="zh-CN" sz="2400">
                <a:latin typeface="Times New Roman" pitchFamily="18" charset="0"/>
              </a:rPr>
              <a:t>.data=0;          /*</a:t>
            </a:r>
            <a:r>
              <a:rPr lang="zh-CN" altLang="en-US" sz="2400">
                <a:latin typeface="Times New Roman" pitchFamily="18" charset="0"/>
              </a:rPr>
              <a:t>各顶点的入度赋初值</a:t>
            </a:r>
            <a:r>
              <a:rPr lang="en-US" altLang="zh-CN" sz="2400">
                <a:latin typeface="Times New Roman" pitchFamily="18" charset="0"/>
              </a:rPr>
              <a:t>0*/</a:t>
            </a:r>
          </a:p>
          <a:p>
            <a:pPr>
              <a:spcBef>
                <a:spcPct val="20000"/>
              </a:spcBef>
              <a:buClr>
                <a:schemeClr val="bg2"/>
              </a:buClr>
              <a:buFont typeface="Monotype Sorts" pitchFamily="2" charset="2"/>
              <a:buNone/>
            </a:pPr>
            <a:r>
              <a:rPr lang="zh-CN" altLang="en-US"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for</a:t>
            </a:r>
            <a:r>
              <a:rPr lang="zh-CN" altLang="en-US" sz="2400">
                <a:latin typeface="Times New Roman" pitchFamily="18" charset="0"/>
              </a:rPr>
              <a:t>（</a:t>
            </a:r>
            <a:r>
              <a:rPr lang="en-US" altLang="zh-CN" sz="2400">
                <a:latin typeface="Times New Roman" pitchFamily="18" charset="0"/>
              </a:rPr>
              <a:t>k=1;k&lt;=arcnum;k++</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为</a:t>
            </a:r>
            <a:r>
              <a:rPr lang="en-US" altLang="zh-CN" sz="2400">
                <a:latin typeface="Times New Roman" pitchFamily="18" charset="0"/>
              </a:rPr>
              <a:t>adjlist</a:t>
            </a:r>
            <a:r>
              <a:rPr lang="zh-CN" altLang="en-US" sz="2400">
                <a:latin typeface="Times New Roman" pitchFamily="18" charset="0"/>
              </a:rPr>
              <a:t>数组的各元素分别建立各自的链表*</a:t>
            </a:r>
            <a:r>
              <a:rPr lang="en-US" altLang="zh-CN" sz="2400">
                <a:latin typeface="Times New Roman" pitchFamily="18" charset="0"/>
              </a:rPr>
              <a:t>/ </a:t>
            </a:r>
          </a:p>
          <a:p>
            <a:pPr>
              <a:spcBef>
                <a:spcPct val="20000"/>
              </a:spcBef>
              <a:buClr>
                <a:schemeClr val="bg2"/>
              </a:buClr>
              <a:buFont typeface="Monotype Sorts" pitchFamily="2" charset="2"/>
              <a:buNone/>
            </a:pPr>
            <a:r>
              <a:rPr lang="en-US" altLang="zh-CN" sz="2400">
                <a:latin typeface="Times New Roman" pitchFamily="18" charset="0"/>
              </a:rPr>
              <a:t>{ </a:t>
            </a:r>
          </a:p>
          <a:p>
            <a:pPr>
              <a:spcBef>
                <a:spcPct val="20000"/>
              </a:spcBef>
              <a:buClr>
                <a:schemeClr val="bg2"/>
              </a:buClr>
              <a:buFont typeface="Monotype Sorts" pitchFamily="2" charset="2"/>
              <a:buNone/>
            </a:pPr>
            <a:r>
              <a:rPr lang="en-US" altLang="zh-CN" sz="2400">
                <a:latin typeface="Times New Roman" pitchFamily="18" charset="0"/>
              </a:rPr>
              <a:t>printf</a:t>
            </a:r>
            <a:r>
              <a:rPr lang="zh-CN" altLang="en-US" sz="2400">
                <a:latin typeface="Times New Roman" pitchFamily="18" charset="0"/>
              </a:rPr>
              <a:t>（</a:t>
            </a: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scanf</a:t>
            </a:r>
            <a:r>
              <a:rPr lang="zh-CN" altLang="en-US" sz="2400">
                <a:latin typeface="Times New Roman" pitchFamily="18" charset="0"/>
              </a:rPr>
              <a:t>（</a:t>
            </a:r>
            <a:r>
              <a:rPr lang="en-US" altLang="zh-CN" sz="2400">
                <a:latin typeface="Times New Roman" pitchFamily="18" charset="0"/>
              </a:rPr>
              <a:t>″%d</a:t>
            </a:r>
            <a:r>
              <a:rPr lang="zh-CN" altLang="en-US" sz="2400">
                <a:latin typeface="Times New Roman" pitchFamily="18" charset="0"/>
              </a:rPr>
              <a:t>，</a:t>
            </a:r>
            <a:r>
              <a:rPr lang="en-US" altLang="zh-CN" sz="2400">
                <a:latin typeface="Times New Roman" pitchFamily="18" charset="0"/>
              </a:rPr>
              <a:t>%d″</a:t>
            </a:r>
            <a:r>
              <a:rPr lang="zh-CN" altLang="en-US" sz="2400">
                <a:latin typeface="Times New Roman" pitchFamily="18" charset="0"/>
              </a:rPr>
              <a:t>，</a:t>
            </a:r>
            <a:r>
              <a:rPr lang="en-US" altLang="zh-CN" sz="2400">
                <a:latin typeface="Times New Roman" pitchFamily="18" charset="0"/>
              </a:rPr>
              <a:t>&amp;v1</a:t>
            </a:r>
            <a:r>
              <a:rPr lang="zh-CN" altLang="en-US" sz="2400">
                <a:latin typeface="Times New Roman" pitchFamily="18" charset="0"/>
              </a:rPr>
              <a:t>，</a:t>
            </a:r>
            <a:r>
              <a:rPr lang="en-US" altLang="zh-CN" sz="2400">
                <a:latin typeface="Times New Roman" pitchFamily="18" charset="0"/>
              </a:rPr>
              <a:t>&amp;v2</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输入弧</a:t>
            </a:r>
            <a:r>
              <a:rPr lang="en-US" altLang="zh-CN" sz="2400">
                <a:latin typeface="Times New Roman" pitchFamily="18" charset="0"/>
              </a:rPr>
              <a:t>&lt;V1 </a:t>
            </a:r>
            <a:r>
              <a:rPr lang="zh-CN" altLang="en-US" sz="2400">
                <a:latin typeface="Times New Roman" pitchFamily="18" charset="0"/>
              </a:rPr>
              <a:t>，</a:t>
            </a:r>
            <a:r>
              <a:rPr lang="en-US" altLang="zh-CN" sz="2400">
                <a:latin typeface="Times New Roman" pitchFamily="18" charset="0"/>
              </a:rPr>
              <a:t>V2 &gt;*/</a:t>
            </a:r>
          </a:p>
          <a:p>
            <a:pPr>
              <a:spcBef>
                <a:spcPct val="20000"/>
              </a:spcBef>
              <a:buClr>
                <a:schemeClr val="bg2"/>
              </a:buClr>
              <a:buFont typeface="Monotype Sorts" pitchFamily="2" charset="2"/>
              <a:buNone/>
            </a:pPr>
            <a:r>
              <a:rPr lang="en-US" altLang="zh-CN" sz="2400">
                <a:latin typeface="Times New Roman" pitchFamily="18" charset="0"/>
              </a:rPr>
              <a:t>ptr=</a:t>
            </a:r>
            <a:r>
              <a:rPr lang="zh-CN" altLang="en-US" sz="2400">
                <a:latin typeface="Times New Roman" pitchFamily="18" charset="0"/>
              </a:rPr>
              <a:t>（</a:t>
            </a:r>
            <a:r>
              <a:rPr lang="en-US" altLang="zh-CN" sz="2400">
                <a:latin typeface="Times New Roman" pitchFamily="18" charset="0"/>
              </a:rPr>
              <a:t>ARCNODE*</a:t>
            </a:r>
            <a:r>
              <a:rPr lang="zh-CN" altLang="en-US" sz="2400">
                <a:latin typeface="Times New Roman" pitchFamily="18" charset="0"/>
              </a:rPr>
              <a:t>）</a:t>
            </a:r>
            <a:r>
              <a:rPr lang="en-US" altLang="zh-CN" sz="2400">
                <a:latin typeface="Times New Roman" pitchFamily="18" charset="0"/>
              </a:rPr>
              <a:t>malloc</a:t>
            </a:r>
            <a:r>
              <a:rPr lang="zh-CN" altLang="en-US" sz="2400">
                <a:latin typeface="Times New Roman" pitchFamily="18" charset="0"/>
              </a:rPr>
              <a:t>（</a:t>
            </a:r>
            <a:r>
              <a:rPr lang="en-US" altLang="zh-CN" sz="2400">
                <a:latin typeface="Times New Roman" pitchFamily="18" charset="0"/>
              </a:rPr>
              <a:t>sizeof</a:t>
            </a:r>
            <a:r>
              <a:rPr lang="zh-CN" altLang="en-US" sz="2400">
                <a:latin typeface="Times New Roman" pitchFamily="18" charset="0"/>
              </a:rPr>
              <a:t>（</a:t>
            </a:r>
            <a:r>
              <a:rPr lang="en-US" altLang="zh-CN" sz="2400">
                <a:latin typeface="Times New Roman" pitchFamily="18" charset="0"/>
              </a:rPr>
              <a:t>ARCNODE</a:t>
            </a:r>
            <a:r>
              <a:rPr lang="zh-CN" altLang="en-US" sz="2400">
                <a:latin typeface="Times New Roman" pitchFamily="18" charset="0"/>
              </a:rPr>
              <a:t>））</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a:t>
            </a:r>
            <a:r>
              <a:rPr lang="zh-CN" altLang="en-US" sz="2400">
                <a:latin typeface="Times New Roman" pitchFamily="18" charset="0"/>
              </a:rPr>
              <a:t>给结点</a:t>
            </a:r>
            <a:r>
              <a:rPr lang="en-US" altLang="zh-CN" sz="2400">
                <a:latin typeface="Times New Roman" pitchFamily="18" charset="0"/>
              </a:rPr>
              <a:t>V1 </a:t>
            </a:r>
            <a:r>
              <a:rPr lang="zh-CN" altLang="en-US" sz="2400">
                <a:latin typeface="Times New Roman" pitchFamily="18" charset="0"/>
              </a:rPr>
              <a:t>的相邻结点</a:t>
            </a:r>
            <a:r>
              <a:rPr lang="en-US" altLang="zh-CN" sz="2400">
                <a:latin typeface="Times New Roman" pitchFamily="18" charset="0"/>
              </a:rPr>
              <a:t>V2 </a:t>
            </a:r>
            <a:r>
              <a:rPr lang="zh-CN" altLang="en-US" sz="2400">
                <a:latin typeface="Times New Roman" pitchFamily="18" charset="0"/>
              </a:rPr>
              <a:t>分配内存空间*</a:t>
            </a:r>
            <a:r>
              <a:rPr lang="en-US" altLang="zh-CN" sz="2400">
                <a:latin typeface="Times New Roman" pitchFamily="18" charset="0"/>
              </a:rPr>
              <a:t>/     </a:t>
            </a:r>
          </a:p>
          <a:p>
            <a:pPr>
              <a:spcBef>
                <a:spcPct val="20000"/>
              </a:spcBef>
              <a:buClr>
                <a:schemeClr val="bg2"/>
              </a:buClr>
              <a:buFont typeface="Monotype Sorts" pitchFamily="2" charset="2"/>
              <a:buNone/>
            </a:pPr>
            <a:r>
              <a:rPr lang="en-US" altLang="zh-CN" sz="2400">
                <a:latin typeface="Times New Roman" pitchFamily="18" charset="0"/>
              </a:rPr>
              <a:t>ptr-&gt;vextex=v2;</a:t>
            </a:r>
          </a:p>
          <a:p>
            <a:pPr>
              <a:spcBef>
                <a:spcPct val="20000"/>
              </a:spcBef>
              <a:buClr>
                <a:schemeClr val="bg2"/>
              </a:buClr>
              <a:buFont typeface="Monotype Sorts" pitchFamily="2" charset="2"/>
              <a:buNone/>
            </a:pPr>
            <a:r>
              <a:rPr lang="en-US" altLang="zh-CN" sz="2400">
                <a:latin typeface="Times New Roman" pitchFamily="18" charset="0"/>
              </a:rPr>
              <a:t>      ptr-&gt;next=adjlist</a:t>
            </a:r>
            <a:r>
              <a:rPr lang="zh-CN" altLang="en-US" sz="2400">
                <a:latin typeface="Times New Roman" pitchFamily="18" charset="0"/>
              </a:rPr>
              <a:t>［</a:t>
            </a: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.firstarc;</a:t>
            </a:r>
          </a:p>
        </p:txBody>
      </p:sp>
    </p:spTree>
  </p:cSld>
  <p:clrMapOvr>
    <a:masterClrMapping/>
  </p:clrMapOvr>
  <p:transition>
    <p:cover dir="d"/>
  </p:transition>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Rot="1" noChangeArrowheads="1"/>
          </p:cNvSpPr>
          <p:nvPr/>
        </p:nvSpPr>
        <p:spPr bwMode="auto">
          <a:xfrm>
            <a:off x="323850" y="549275"/>
            <a:ext cx="8569325" cy="5759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adjlist</a:t>
            </a:r>
            <a:r>
              <a:rPr lang="zh-CN" altLang="en-US" sz="2400">
                <a:latin typeface="Times New Roman" pitchFamily="18" charset="0"/>
              </a:rPr>
              <a:t>［</a:t>
            </a: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.firstarc=ptr;               /*</a:t>
            </a:r>
            <a:r>
              <a:rPr lang="zh-CN" altLang="en-US" sz="2400">
                <a:latin typeface="Times New Roman" pitchFamily="18" charset="0"/>
              </a:rPr>
              <a:t>将相邻结点</a:t>
            </a:r>
            <a:r>
              <a:rPr lang="en-US" altLang="zh-CN" sz="2400">
                <a:latin typeface="Times New Roman" pitchFamily="18" charset="0"/>
              </a:rPr>
              <a:t>V2 </a:t>
            </a:r>
            <a:r>
              <a:rPr lang="zh-CN" altLang="en-US" sz="2400">
                <a:latin typeface="Times New Roman" pitchFamily="18" charset="0"/>
              </a:rPr>
              <a:t>插入表头结点</a:t>
            </a:r>
            <a:r>
              <a:rPr lang="en-US" altLang="zh-CN" sz="2400">
                <a:latin typeface="Times New Roman" pitchFamily="18" charset="0"/>
              </a:rPr>
              <a:t>V1 </a:t>
            </a:r>
            <a:r>
              <a:rPr lang="zh-CN" altLang="en-US" sz="2400">
                <a:latin typeface="Times New Roman" pitchFamily="18" charset="0"/>
              </a:rPr>
              <a:t>之后*</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adjlist</a:t>
            </a:r>
            <a:r>
              <a:rPr lang="zh-CN" altLang="en-US" sz="2400">
                <a:latin typeface="Times New Roman" pitchFamily="18" charset="0"/>
              </a:rPr>
              <a:t>［</a:t>
            </a:r>
            <a:r>
              <a:rPr lang="en-US" altLang="zh-CN" sz="2400">
                <a:latin typeface="Times New Roman" pitchFamily="18" charset="0"/>
              </a:rPr>
              <a:t>v2</a:t>
            </a:r>
            <a:r>
              <a:rPr lang="zh-CN" altLang="en-US" sz="2400">
                <a:latin typeface="Times New Roman" pitchFamily="18" charset="0"/>
              </a:rPr>
              <a:t>］</a:t>
            </a:r>
            <a:r>
              <a:rPr lang="en-US" altLang="zh-CN" sz="2400">
                <a:latin typeface="Times New Roman" pitchFamily="18" charset="0"/>
              </a:rPr>
              <a:t>.data++;             /*</a:t>
            </a:r>
            <a:r>
              <a:rPr lang="zh-CN" altLang="en-US" sz="2400">
                <a:latin typeface="Times New Roman" pitchFamily="18" charset="0"/>
              </a:rPr>
              <a:t>顶点</a:t>
            </a:r>
            <a:r>
              <a:rPr lang="en-US" altLang="zh-CN" sz="2400">
                <a:latin typeface="Times New Roman" pitchFamily="18" charset="0"/>
              </a:rPr>
              <a:t>V2 </a:t>
            </a:r>
            <a:r>
              <a:rPr lang="zh-CN" altLang="en-US" sz="2400">
                <a:latin typeface="Times New Roman" pitchFamily="18" charset="0"/>
              </a:rPr>
              <a:t>的入度加</a:t>
            </a:r>
            <a:r>
              <a:rPr lang="en-US" altLang="zh-CN" sz="2400">
                <a:latin typeface="Times New Roman" pitchFamily="18" charset="0"/>
              </a:rPr>
              <a:t>1*/</a:t>
            </a:r>
          </a:p>
          <a:p>
            <a:pPr>
              <a:spcBef>
                <a:spcPct val="20000"/>
              </a:spcBef>
              <a:buClr>
                <a:schemeClr val="bg2"/>
              </a:buClr>
              <a:buFont typeface="Monotype Sorts" pitchFamily="2" charset="2"/>
              <a:buNone/>
            </a:pPr>
            <a:r>
              <a:rPr lang="zh-CN" altLang="en-US" sz="2400">
                <a:latin typeface="Times New Roman" pitchFamily="18" charset="0"/>
              </a:rPr>
              <a:t>｝ </a:t>
            </a:r>
          </a:p>
          <a:p>
            <a:pPr>
              <a:spcBef>
                <a:spcPct val="20000"/>
              </a:spcBef>
              <a:buClr>
                <a:schemeClr val="bg2"/>
              </a:buClr>
              <a:buFont typeface="Monotype Sorts" pitchFamily="2" charset="2"/>
              <a:buNone/>
            </a:pPr>
            <a:r>
              <a:rPr lang="en-US" altLang="zh-CN" sz="2400">
                <a:latin typeface="Times New Roman" pitchFamily="18" charset="0"/>
              </a:rPr>
              <a:t>return</a:t>
            </a:r>
            <a:r>
              <a:rPr lang="zh-CN" altLang="en-US" sz="2400">
                <a:latin typeface="Times New Roman" pitchFamily="18" charset="0"/>
              </a:rPr>
              <a:t>（</a:t>
            </a:r>
            <a:r>
              <a:rPr lang="en-US" altLang="zh-CN" sz="2400">
                <a:latin typeface="Times New Roman" pitchFamily="18" charset="0"/>
              </a:rPr>
              <a:t>vexnum</a:t>
            </a:r>
            <a:r>
              <a:rPr lang="zh-CN" altLang="en-US" sz="2400">
                <a:latin typeface="Times New Roman" pitchFamily="18" charset="0"/>
              </a:rPr>
              <a:t>）</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void toposort</a:t>
            </a:r>
            <a:r>
              <a:rPr lang="zh-CN" altLang="en-US" sz="2400">
                <a:latin typeface="Times New Roman" pitchFamily="18" charset="0"/>
              </a:rPr>
              <a:t>（</a:t>
            </a:r>
            <a:r>
              <a:rPr lang="en-US" altLang="zh-CN" sz="2400">
                <a:latin typeface="Times New Roman" pitchFamily="18" charset="0"/>
              </a:rPr>
              <a:t>int n</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拓扑排序算法，</a:t>
            </a:r>
            <a:r>
              <a:rPr lang="en-US" altLang="zh-CN" sz="2400">
                <a:latin typeface="Times New Roman" pitchFamily="18" charset="0"/>
              </a:rPr>
              <a:t>n</a:t>
            </a:r>
            <a:r>
              <a:rPr lang="zh-CN" altLang="en-US" sz="2400">
                <a:latin typeface="Times New Roman" pitchFamily="18" charset="0"/>
              </a:rPr>
              <a:t>为图中顶点的个数*</a:t>
            </a:r>
            <a:r>
              <a:rPr lang="en-US" altLang="zh-CN" sz="2400">
                <a:latin typeface="Times New Roman" pitchFamily="18" charset="0"/>
              </a:rPr>
              <a:t>/</a:t>
            </a:r>
            <a:endParaRPr lang="fr-FR" altLang="zh-CN" sz="2400">
              <a:latin typeface="Times New Roman" pitchFamily="18" charset="0"/>
            </a:endParaRPr>
          </a:p>
          <a:p>
            <a:pPr>
              <a:spcBef>
                <a:spcPct val="20000"/>
              </a:spcBef>
              <a:buClr>
                <a:schemeClr val="bg2"/>
              </a:buClr>
              <a:buFont typeface="Monotype Sorts" pitchFamily="2" charset="2"/>
              <a:buNone/>
            </a:pPr>
            <a:r>
              <a:rPr lang="fr-FR" altLang="zh-CN" sz="2400">
                <a:latin typeface="Times New Roman" pitchFamily="18" charset="0"/>
              </a:rPr>
              <a:t>{</a:t>
            </a:r>
          </a:p>
          <a:p>
            <a:pPr>
              <a:spcBef>
                <a:spcPct val="20000"/>
              </a:spcBef>
              <a:buClr>
                <a:schemeClr val="bg2"/>
              </a:buClr>
              <a:buFont typeface="Monotype Sorts" pitchFamily="2" charset="2"/>
              <a:buNone/>
            </a:pPr>
            <a:r>
              <a:rPr lang="fr-FR" altLang="zh-CN" sz="2400">
                <a:latin typeface="Times New Roman" pitchFamily="18" charset="0"/>
              </a:rPr>
              <a:t>  int queue</a:t>
            </a:r>
            <a:r>
              <a:rPr lang="zh-CN" altLang="fr-FR" sz="2400">
                <a:latin typeface="Times New Roman" pitchFamily="18" charset="0"/>
              </a:rPr>
              <a:t>［</a:t>
            </a:r>
            <a:r>
              <a:rPr lang="fr-FR" altLang="zh-CN" sz="2400">
                <a:latin typeface="Times New Roman" pitchFamily="18" charset="0"/>
              </a:rPr>
              <a:t>MAX</a:t>
            </a:r>
            <a:r>
              <a:rPr lang="zh-CN" altLang="fr-FR" sz="2400">
                <a:latin typeface="Times New Roman" pitchFamily="18" charset="0"/>
              </a:rPr>
              <a:t>］</a:t>
            </a:r>
            <a:r>
              <a:rPr lang="fr-FR" altLang="zh-CN" sz="2400">
                <a:latin typeface="Times New Roman" pitchFamily="18" charset="0"/>
              </a:rPr>
              <a:t>;</a:t>
            </a:r>
          </a:p>
          <a:p>
            <a:pPr>
              <a:spcBef>
                <a:spcPct val="20000"/>
              </a:spcBef>
              <a:buClr>
                <a:schemeClr val="bg2"/>
              </a:buClr>
              <a:buFont typeface="Monotype Sorts" pitchFamily="2" charset="2"/>
              <a:buNone/>
            </a:pPr>
            <a:r>
              <a:rPr lang="fr-FR" altLang="zh-CN" sz="2400">
                <a:latin typeface="Times New Roman" pitchFamily="18" charset="0"/>
              </a:rPr>
              <a:t>int front=0</a:t>
            </a:r>
            <a:r>
              <a:rPr lang="zh-CN" altLang="fr-FR" sz="2400">
                <a:latin typeface="Times New Roman" pitchFamily="18" charset="0"/>
              </a:rPr>
              <a:t>，</a:t>
            </a:r>
            <a:r>
              <a:rPr lang="fr-FR" altLang="zh-CN" sz="2400">
                <a:latin typeface="Times New Roman" pitchFamily="18" charset="0"/>
              </a:rPr>
              <a:t>rear=0; </a:t>
            </a:r>
          </a:p>
          <a:p>
            <a:pPr>
              <a:spcBef>
                <a:spcPct val="20000"/>
              </a:spcBef>
              <a:buClr>
                <a:schemeClr val="bg2"/>
              </a:buClr>
              <a:buFont typeface="Monotype Sorts" pitchFamily="2" charset="2"/>
              <a:buNone/>
            </a:pPr>
            <a:r>
              <a:rPr lang="fr-FR" altLang="zh-CN" sz="2400">
                <a:latin typeface="Times New Roman" pitchFamily="18" charset="0"/>
              </a:rPr>
              <a:t>int v</a:t>
            </a:r>
            <a:r>
              <a:rPr lang="zh-CN" altLang="fr-FR" sz="2400">
                <a:latin typeface="Times New Roman" pitchFamily="18" charset="0"/>
              </a:rPr>
              <a:t>，</a:t>
            </a:r>
            <a:r>
              <a:rPr lang="fr-FR" altLang="zh-CN" sz="2400">
                <a:latin typeface="Times New Roman" pitchFamily="18" charset="0"/>
              </a:rPr>
              <a:t>w</a:t>
            </a:r>
            <a:r>
              <a:rPr lang="zh-CN" altLang="fr-FR" sz="2400">
                <a:latin typeface="Times New Roman" pitchFamily="18" charset="0"/>
              </a:rPr>
              <a:t>，</a:t>
            </a:r>
            <a:r>
              <a:rPr lang="fr-FR" altLang="zh-CN" sz="2400">
                <a:latin typeface="Times New Roman" pitchFamily="18" charset="0"/>
              </a:rPr>
              <a:t>n1;</a:t>
            </a:r>
          </a:p>
          <a:p>
            <a:pPr>
              <a:spcBef>
                <a:spcPct val="20000"/>
              </a:spcBef>
              <a:buClr>
                <a:schemeClr val="bg2"/>
              </a:buClr>
              <a:buFont typeface="Monotype Sorts" pitchFamily="2" charset="2"/>
              <a:buNone/>
            </a:pPr>
            <a:r>
              <a:rPr lang="fr-FR" altLang="zh-CN" sz="2400">
                <a:latin typeface="Times New Roman" pitchFamily="18" charset="0"/>
              </a:rPr>
              <a:t>ARCNODE *p; </a:t>
            </a:r>
          </a:p>
        </p:txBody>
      </p:sp>
    </p:spTree>
  </p:cSld>
  <p:clrMapOvr>
    <a:masterClrMapping/>
  </p:clrMapOvr>
  <p:transition>
    <p:cover dir="d"/>
  </p:transition>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Rot="1" noChangeArrowheads="1"/>
          </p:cNvSpPr>
          <p:nvPr/>
        </p:nvSpPr>
        <p:spPr bwMode="auto">
          <a:xfrm>
            <a:off x="323850" y="693738"/>
            <a:ext cx="8569325" cy="5256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fr-FR" altLang="zh-CN" sz="2400">
                <a:latin typeface="Times New Roman" pitchFamily="18" charset="0"/>
              </a:rPr>
              <a:t>n1=0;</a:t>
            </a:r>
          </a:p>
          <a:p>
            <a:pPr>
              <a:spcBef>
                <a:spcPct val="20000"/>
              </a:spcBef>
              <a:buClr>
                <a:schemeClr val="bg2"/>
              </a:buClr>
              <a:buFont typeface="Monotype Sorts" pitchFamily="2" charset="2"/>
              <a:buNone/>
            </a:pPr>
            <a:r>
              <a:rPr lang="fr-FR" altLang="zh-CN" sz="2400">
                <a:latin typeface="Times New Roman" pitchFamily="18" charset="0"/>
              </a:rPr>
              <a:t>      for</a:t>
            </a:r>
            <a:r>
              <a:rPr lang="zh-CN" altLang="fr-FR" sz="2400">
                <a:latin typeface="Times New Roman" pitchFamily="18" charset="0"/>
              </a:rPr>
              <a:t>（</a:t>
            </a:r>
            <a:r>
              <a:rPr lang="fr-FR" altLang="zh-CN" sz="2400">
                <a:latin typeface="Times New Roman" pitchFamily="18" charset="0"/>
              </a:rPr>
              <a:t>v=1;v&lt;=n;v++</a:t>
            </a:r>
            <a:r>
              <a:rPr lang="zh-CN" altLang="fr-FR" sz="2400">
                <a:latin typeface="Times New Roman" pitchFamily="18" charset="0"/>
              </a:rPr>
              <a:t>）              </a:t>
            </a:r>
            <a:r>
              <a:rPr lang="fr-FR" altLang="zh-CN" sz="2400">
                <a:latin typeface="Times New Roman" pitchFamily="18" charset="0"/>
              </a:rPr>
              <a:t>/*</a:t>
            </a:r>
            <a:r>
              <a:rPr lang="zh-CN" altLang="fr-FR" sz="2400">
                <a:latin typeface="Times New Roman" pitchFamily="18" charset="0"/>
              </a:rPr>
              <a:t>循环检测入度为</a:t>
            </a:r>
            <a:r>
              <a:rPr lang="fr-FR" altLang="zh-CN" sz="2400">
                <a:latin typeface="Times New Roman" pitchFamily="18" charset="0"/>
              </a:rPr>
              <a:t>0</a:t>
            </a:r>
            <a:r>
              <a:rPr lang="zh-CN" altLang="fr-FR" sz="2400">
                <a:latin typeface="Times New Roman" pitchFamily="18" charset="0"/>
              </a:rPr>
              <a:t>的顶点并入队*</a:t>
            </a:r>
            <a:r>
              <a:rPr lang="fr-FR" altLang="zh-CN" sz="2400">
                <a:latin typeface="Times New Roman" pitchFamily="18" charset="0"/>
              </a:rPr>
              <a:t>/</a:t>
            </a:r>
          </a:p>
          <a:p>
            <a:pPr>
              <a:spcBef>
                <a:spcPct val="20000"/>
              </a:spcBef>
              <a:buClr>
                <a:schemeClr val="bg2"/>
              </a:buClr>
              <a:buFont typeface="Monotype Sorts" pitchFamily="2" charset="2"/>
              <a:buNone/>
            </a:pPr>
            <a:r>
              <a:rPr lang="fr-FR" altLang="zh-CN" sz="2400">
                <a:latin typeface="Times New Roman" pitchFamily="18" charset="0"/>
              </a:rPr>
              <a:t>if</a:t>
            </a:r>
            <a:r>
              <a:rPr lang="zh-CN" altLang="fr-FR" sz="2400">
                <a:latin typeface="Times New Roman" pitchFamily="18" charset="0"/>
              </a:rPr>
              <a:t>（</a:t>
            </a:r>
            <a:r>
              <a:rPr lang="fr-FR" altLang="zh-CN" sz="2400">
                <a:latin typeface="Times New Roman" pitchFamily="18" charset="0"/>
              </a:rPr>
              <a:t>adjlist</a:t>
            </a:r>
            <a:r>
              <a:rPr lang="zh-CN" altLang="fr-FR" sz="2400">
                <a:latin typeface="Times New Roman" pitchFamily="18" charset="0"/>
              </a:rPr>
              <a:t>［</a:t>
            </a:r>
            <a:r>
              <a:rPr lang="fr-FR" altLang="zh-CN" sz="2400">
                <a:latin typeface="Times New Roman" pitchFamily="18" charset="0"/>
              </a:rPr>
              <a:t>v</a:t>
            </a:r>
            <a:r>
              <a:rPr lang="zh-CN" altLang="fr-FR" sz="2400">
                <a:latin typeface="Times New Roman" pitchFamily="18" charset="0"/>
              </a:rPr>
              <a:t>］</a:t>
            </a:r>
            <a:r>
              <a:rPr lang="fr-FR" altLang="zh-CN" sz="2400">
                <a:latin typeface="Times New Roman" pitchFamily="18" charset="0"/>
              </a:rPr>
              <a:t>.data==0</a:t>
            </a:r>
            <a:r>
              <a:rPr lang="zh-CN" altLang="fr-FR" sz="2400">
                <a:latin typeface="Times New Roman" pitchFamily="18" charset="0"/>
              </a:rPr>
              <a:t>） </a:t>
            </a:r>
          </a:p>
          <a:p>
            <a:pPr>
              <a:spcBef>
                <a:spcPct val="20000"/>
              </a:spcBef>
              <a:buClr>
                <a:schemeClr val="bg2"/>
              </a:buClr>
              <a:buFont typeface="Monotype Sorts" pitchFamily="2" charset="2"/>
              <a:buNone/>
            </a:pP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rear=</a:t>
            </a:r>
            <a:r>
              <a:rPr lang="zh-CN" altLang="en-US" sz="2400">
                <a:latin typeface="Times New Roman" pitchFamily="18" charset="0"/>
              </a:rPr>
              <a:t>（</a:t>
            </a:r>
            <a:r>
              <a:rPr lang="en-US" altLang="zh-CN" sz="2400">
                <a:latin typeface="Times New Roman" pitchFamily="18" charset="0"/>
              </a:rPr>
              <a:t>rear+1</a:t>
            </a:r>
            <a:r>
              <a:rPr lang="zh-CN" altLang="en-US" sz="2400">
                <a:latin typeface="Times New Roman" pitchFamily="18" charset="0"/>
              </a:rPr>
              <a:t>）</a:t>
            </a:r>
            <a:r>
              <a:rPr lang="en-US" altLang="zh-CN" sz="2400">
                <a:latin typeface="Times New Roman" pitchFamily="18" charset="0"/>
              </a:rPr>
              <a:t>%MAX;</a:t>
            </a:r>
          </a:p>
          <a:p>
            <a:pPr>
              <a:spcBef>
                <a:spcPct val="20000"/>
              </a:spcBef>
              <a:buClr>
                <a:schemeClr val="bg2"/>
              </a:buClr>
              <a:buFont typeface="Monotype Sorts" pitchFamily="2" charset="2"/>
              <a:buNone/>
            </a:pPr>
            <a:r>
              <a:rPr lang="en-US" altLang="zh-CN" sz="2400">
                <a:latin typeface="Times New Roman" pitchFamily="18" charset="0"/>
              </a:rPr>
              <a:t>       queue</a:t>
            </a:r>
            <a:r>
              <a:rPr lang="zh-CN" altLang="en-US" sz="2400">
                <a:latin typeface="Times New Roman" pitchFamily="18" charset="0"/>
              </a:rPr>
              <a:t>［</a:t>
            </a:r>
            <a:r>
              <a:rPr lang="en-US" altLang="zh-CN" sz="2400">
                <a:latin typeface="Times New Roman" pitchFamily="18" charset="0"/>
              </a:rPr>
              <a:t>rear</a:t>
            </a:r>
            <a:r>
              <a:rPr lang="zh-CN" altLang="en-US" sz="2400">
                <a:latin typeface="Times New Roman" pitchFamily="18" charset="0"/>
              </a:rPr>
              <a:t>］</a:t>
            </a:r>
            <a:r>
              <a:rPr lang="en-US" altLang="zh-CN" sz="2400">
                <a:latin typeface="Times New Roman" pitchFamily="18" charset="0"/>
              </a:rPr>
              <a:t>=v;</a:t>
            </a:r>
          </a:p>
          <a:p>
            <a:pPr>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printf</a:t>
            </a:r>
            <a:r>
              <a:rPr lang="zh-CN" altLang="en-US" sz="2400">
                <a:latin typeface="Times New Roman" pitchFamily="18" charset="0"/>
              </a:rPr>
              <a:t>（</a:t>
            </a:r>
            <a:r>
              <a:rPr lang="en-US" altLang="zh-CN" sz="2400">
                <a:latin typeface="Times New Roman" pitchFamily="18" charset="0"/>
              </a:rPr>
              <a:t>″result of toposort is:\n″</a:t>
            </a:r>
            <a:r>
              <a:rPr lang="zh-CN" altLang="en-US" sz="2400">
                <a:latin typeface="Times New Roman" pitchFamily="18" charset="0"/>
              </a:rPr>
              <a:t>）</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while</a:t>
            </a:r>
            <a:r>
              <a:rPr lang="zh-CN" altLang="en-US" sz="2400">
                <a:latin typeface="Times New Roman" pitchFamily="18" charset="0"/>
              </a:rPr>
              <a:t>（</a:t>
            </a:r>
            <a:r>
              <a:rPr lang="en-US" altLang="zh-CN" sz="2400">
                <a:latin typeface="Times New Roman" pitchFamily="18" charset="0"/>
              </a:rPr>
              <a:t>front!=rear</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endParaRPr lang="zh-CN" altLang="fr-FR" sz="2400">
              <a:latin typeface="Times New Roman" pitchFamily="18" charset="0"/>
            </a:endParaRPr>
          </a:p>
          <a:p>
            <a:pPr>
              <a:spcBef>
                <a:spcPct val="20000"/>
              </a:spcBef>
              <a:buClr>
                <a:schemeClr val="bg2"/>
              </a:buClr>
              <a:buFont typeface="Monotype Sorts" pitchFamily="2" charset="2"/>
              <a:buNone/>
            </a:pPr>
            <a:r>
              <a:rPr lang="fr-FR" altLang="zh-CN" sz="2400">
                <a:latin typeface="Times New Roman" pitchFamily="18" charset="0"/>
              </a:rPr>
              <a:t>front=</a:t>
            </a:r>
            <a:r>
              <a:rPr lang="zh-CN" altLang="fr-FR" sz="2400">
                <a:latin typeface="Times New Roman" pitchFamily="18" charset="0"/>
              </a:rPr>
              <a:t>（</a:t>
            </a:r>
            <a:r>
              <a:rPr lang="fr-FR" altLang="zh-CN" sz="2400">
                <a:latin typeface="Times New Roman" pitchFamily="18" charset="0"/>
              </a:rPr>
              <a:t>front+1</a:t>
            </a:r>
            <a:r>
              <a:rPr lang="zh-CN" altLang="fr-FR" sz="2400">
                <a:latin typeface="Times New Roman" pitchFamily="18" charset="0"/>
              </a:rPr>
              <a:t>）</a:t>
            </a:r>
            <a:r>
              <a:rPr lang="fr-FR" altLang="zh-CN" sz="2400">
                <a:latin typeface="Times New Roman" pitchFamily="18" charset="0"/>
              </a:rPr>
              <a:t>%MAX;</a:t>
            </a:r>
          </a:p>
          <a:p>
            <a:pPr>
              <a:spcBef>
                <a:spcPct val="20000"/>
              </a:spcBef>
              <a:buClr>
                <a:schemeClr val="bg2"/>
              </a:buClr>
              <a:buFont typeface="Monotype Sorts" pitchFamily="2" charset="2"/>
              <a:buNone/>
            </a:pPr>
            <a:r>
              <a:rPr lang="fr-FR" altLang="zh-CN" sz="2400">
                <a:latin typeface="Times New Roman" pitchFamily="18" charset="0"/>
              </a:rPr>
              <a:t>      v=queue</a:t>
            </a:r>
            <a:r>
              <a:rPr lang="zh-CN" altLang="fr-FR" sz="2400">
                <a:latin typeface="Times New Roman" pitchFamily="18" charset="0"/>
              </a:rPr>
              <a:t>［</a:t>
            </a:r>
            <a:r>
              <a:rPr lang="fr-FR" altLang="zh-CN" sz="2400">
                <a:latin typeface="Times New Roman" pitchFamily="18" charset="0"/>
              </a:rPr>
              <a:t>front</a:t>
            </a:r>
            <a:r>
              <a:rPr lang="zh-CN" altLang="fr-FR" sz="2400">
                <a:latin typeface="Times New Roman" pitchFamily="18" charset="0"/>
              </a:rPr>
              <a:t>］</a:t>
            </a:r>
            <a:r>
              <a:rPr lang="fr-FR" altLang="zh-CN" sz="2400">
                <a:latin typeface="Times New Roman" pitchFamily="18" charset="0"/>
              </a:rPr>
              <a:t>;</a:t>
            </a:r>
          </a:p>
          <a:p>
            <a:pPr>
              <a:spcBef>
                <a:spcPct val="20000"/>
              </a:spcBef>
              <a:buClr>
                <a:schemeClr val="bg2"/>
              </a:buClr>
              <a:buFont typeface="Monotype Sorts" pitchFamily="2" charset="2"/>
              <a:buNone/>
            </a:pPr>
            <a:r>
              <a:rPr lang="fr-FR" altLang="zh-CN" sz="2400">
                <a:latin typeface="Times New Roman" pitchFamily="18" charset="0"/>
              </a:rPr>
              <a:t>        </a:t>
            </a:r>
            <a:endParaRPr lang="en-US" altLang="zh-CN" sz="2400">
              <a:latin typeface="Times New Roman" pitchFamily="18" charset="0"/>
            </a:endParaRPr>
          </a:p>
        </p:txBody>
      </p:sp>
    </p:spTree>
  </p:cSld>
  <p:clrMapOvr>
    <a:masterClrMapping/>
  </p:clrMapOvr>
  <p:transition>
    <p:cover dir="d"/>
  </p:transition>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Rot="1" noChangeArrowheads="1"/>
          </p:cNvSpPr>
          <p:nvPr/>
        </p:nvSpPr>
        <p:spPr bwMode="auto">
          <a:xfrm>
            <a:off x="323850" y="693738"/>
            <a:ext cx="8569325" cy="5256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printf</a:t>
            </a:r>
            <a:r>
              <a:rPr lang="zh-CN" altLang="en-US" sz="2400">
                <a:latin typeface="Times New Roman" pitchFamily="18" charset="0"/>
              </a:rPr>
              <a:t>（</a:t>
            </a:r>
            <a:r>
              <a:rPr lang="en-US" altLang="zh-CN" sz="2400">
                <a:latin typeface="Times New Roman" pitchFamily="18" charset="0"/>
              </a:rPr>
              <a:t>″%d ″</a:t>
            </a:r>
            <a:r>
              <a:rPr lang="zh-CN" altLang="en-US" sz="2400">
                <a:latin typeface="Times New Roman" pitchFamily="18" charset="0"/>
              </a:rPr>
              <a:t>，</a:t>
            </a:r>
            <a:r>
              <a:rPr lang="en-US" altLang="zh-CN" sz="2400">
                <a:latin typeface="Times New Roman" pitchFamily="18" charset="0"/>
              </a:rPr>
              <a:t>v</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输出入度为</a:t>
            </a:r>
            <a:r>
              <a:rPr lang="en-US" altLang="zh-CN" sz="2400">
                <a:latin typeface="Times New Roman" pitchFamily="18" charset="0"/>
              </a:rPr>
              <a:t>0</a:t>
            </a:r>
            <a:r>
              <a:rPr lang="zh-CN" altLang="en-US" sz="2400">
                <a:latin typeface="Times New Roman" pitchFamily="18" charset="0"/>
              </a:rPr>
              <a:t>的顶点并计数*</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a:t>
            </a:r>
            <a:r>
              <a:rPr lang="pt-BR" altLang="zh-CN" sz="2400">
                <a:latin typeface="Times New Roman" pitchFamily="18" charset="0"/>
              </a:rPr>
              <a:t>n1++;</a:t>
            </a:r>
          </a:p>
          <a:p>
            <a:pPr>
              <a:spcBef>
                <a:spcPct val="20000"/>
              </a:spcBef>
              <a:buClr>
                <a:schemeClr val="bg2"/>
              </a:buClr>
              <a:buFont typeface="Monotype Sorts" pitchFamily="2" charset="2"/>
              <a:buNone/>
            </a:pPr>
            <a:r>
              <a:rPr lang="zh-CN" altLang="pt-BR" sz="2400">
                <a:latin typeface="Times New Roman" pitchFamily="18" charset="0"/>
              </a:rPr>
              <a:t> </a:t>
            </a:r>
            <a:r>
              <a:rPr lang="pt-BR" altLang="zh-CN" sz="2400">
                <a:latin typeface="Times New Roman" pitchFamily="18" charset="0"/>
              </a:rPr>
              <a:t>p=adjlist</a:t>
            </a:r>
            <a:r>
              <a:rPr lang="zh-CN" altLang="pt-BR" sz="2400">
                <a:latin typeface="Times New Roman" pitchFamily="18" charset="0"/>
              </a:rPr>
              <a:t>［</a:t>
            </a:r>
            <a:r>
              <a:rPr lang="pt-BR" altLang="zh-CN" sz="2400">
                <a:latin typeface="Times New Roman" pitchFamily="18" charset="0"/>
              </a:rPr>
              <a:t>v</a:t>
            </a:r>
            <a:r>
              <a:rPr lang="zh-CN" altLang="pt-BR" sz="2400">
                <a:latin typeface="Times New Roman" pitchFamily="18" charset="0"/>
              </a:rPr>
              <a:t>］</a:t>
            </a:r>
            <a:r>
              <a:rPr lang="pt-BR" altLang="zh-CN" sz="2400">
                <a:latin typeface="Times New Roman" pitchFamily="18" charset="0"/>
              </a:rPr>
              <a:t>.firstarc;</a:t>
            </a:r>
          </a:p>
          <a:p>
            <a:pPr>
              <a:spcBef>
                <a:spcPct val="20000"/>
              </a:spcBef>
              <a:buClr>
                <a:schemeClr val="bg2"/>
              </a:buClr>
              <a:buFont typeface="Monotype Sorts" pitchFamily="2" charset="2"/>
              <a:buNone/>
            </a:pPr>
            <a:r>
              <a:rPr lang="pt-BR" altLang="zh-CN" sz="2400">
                <a:latin typeface="Times New Roman" pitchFamily="18" charset="0"/>
              </a:rPr>
              <a:t>      while</a:t>
            </a:r>
            <a:r>
              <a:rPr lang="zh-CN" altLang="pt-BR" sz="2400">
                <a:latin typeface="Times New Roman" pitchFamily="18" charset="0"/>
              </a:rPr>
              <a:t>（</a:t>
            </a:r>
            <a:r>
              <a:rPr lang="pt-BR" altLang="zh-CN" sz="2400">
                <a:latin typeface="Times New Roman" pitchFamily="18" charset="0"/>
              </a:rPr>
              <a:t>p!=NULL</a:t>
            </a:r>
            <a:r>
              <a:rPr lang="zh-CN" altLang="pt-BR" sz="2400">
                <a:latin typeface="Times New Roman" pitchFamily="18" charset="0"/>
              </a:rPr>
              <a:t>）           </a:t>
            </a:r>
            <a:r>
              <a:rPr lang="pt-BR" altLang="zh-CN" sz="2400">
                <a:latin typeface="Times New Roman" pitchFamily="18" charset="0"/>
              </a:rPr>
              <a:t>/*</a:t>
            </a:r>
            <a:r>
              <a:rPr lang="zh-CN" altLang="pt-BR" sz="2400">
                <a:latin typeface="Times New Roman" pitchFamily="18" charset="0"/>
              </a:rPr>
              <a:t>删除由顶点</a:t>
            </a:r>
            <a:r>
              <a:rPr lang="pt-BR" altLang="zh-CN" sz="2400">
                <a:latin typeface="Times New Roman" pitchFamily="18" charset="0"/>
              </a:rPr>
              <a:t>V</a:t>
            </a:r>
            <a:r>
              <a:rPr lang="zh-CN" altLang="pt-BR" sz="2400">
                <a:latin typeface="Times New Roman" pitchFamily="18" charset="0"/>
              </a:rPr>
              <a:t>出发的所有的弧*</a:t>
            </a:r>
            <a:r>
              <a:rPr lang="pt-BR" altLang="zh-CN" sz="2400">
                <a:latin typeface="Times New Roman" pitchFamily="18" charset="0"/>
              </a:rPr>
              <a:t>/</a:t>
            </a:r>
          </a:p>
          <a:p>
            <a:pPr>
              <a:spcBef>
                <a:spcPct val="20000"/>
              </a:spcBef>
              <a:buClr>
                <a:schemeClr val="bg2"/>
              </a:buClr>
              <a:buFont typeface="Monotype Sorts" pitchFamily="2" charset="2"/>
              <a:buNone/>
            </a:pPr>
            <a:r>
              <a:rPr lang="zh-CN" altLang="pt-BR" sz="2400">
                <a:latin typeface="Times New Roman" pitchFamily="18" charset="0"/>
              </a:rPr>
              <a:t>｛ </a:t>
            </a:r>
          </a:p>
          <a:p>
            <a:pPr>
              <a:spcBef>
                <a:spcPct val="20000"/>
              </a:spcBef>
              <a:buClr>
                <a:schemeClr val="bg2"/>
              </a:buClr>
              <a:buFont typeface="Monotype Sorts" pitchFamily="2" charset="2"/>
              <a:buNone/>
            </a:pPr>
            <a:r>
              <a:rPr lang="pt-BR" altLang="zh-CN" sz="2400">
                <a:latin typeface="Times New Roman" pitchFamily="18" charset="0"/>
              </a:rPr>
              <a:t>w=p-&gt;vextex;</a:t>
            </a:r>
          </a:p>
          <a:p>
            <a:pPr>
              <a:spcBef>
                <a:spcPct val="20000"/>
              </a:spcBef>
              <a:buClr>
                <a:schemeClr val="bg2"/>
              </a:buClr>
              <a:buFont typeface="Monotype Sorts" pitchFamily="2" charset="2"/>
              <a:buNone/>
            </a:pPr>
            <a:r>
              <a:rPr lang="pt-BR" altLang="zh-CN" sz="2400">
                <a:latin typeface="Times New Roman" pitchFamily="18" charset="0"/>
              </a:rPr>
              <a:t>        adjlist</a:t>
            </a:r>
            <a:r>
              <a:rPr lang="zh-CN" altLang="pt-BR" sz="2400">
                <a:latin typeface="Times New Roman" pitchFamily="18" charset="0"/>
              </a:rPr>
              <a:t>［</a:t>
            </a:r>
            <a:r>
              <a:rPr lang="pt-BR" altLang="zh-CN" sz="2400">
                <a:latin typeface="Times New Roman" pitchFamily="18" charset="0"/>
              </a:rPr>
              <a:t>w</a:t>
            </a:r>
            <a:r>
              <a:rPr lang="zh-CN" altLang="pt-BR" sz="2400">
                <a:latin typeface="Times New Roman" pitchFamily="18" charset="0"/>
              </a:rPr>
              <a:t>］</a:t>
            </a:r>
            <a:r>
              <a:rPr lang="pt-BR" altLang="zh-CN" sz="2400">
                <a:latin typeface="Times New Roman" pitchFamily="18" charset="0"/>
              </a:rPr>
              <a:t>.data--;            /*</a:t>
            </a:r>
            <a:r>
              <a:rPr lang="zh-CN" altLang="pt-BR" sz="2400">
                <a:latin typeface="Times New Roman" pitchFamily="18" charset="0"/>
              </a:rPr>
              <a:t>将邻接于顶点</a:t>
            </a:r>
            <a:r>
              <a:rPr lang="pt-BR" altLang="zh-CN" sz="2400">
                <a:latin typeface="Times New Roman" pitchFamily="18" charset="0"/>
              </a:rPr>
              <a:t>V</a:t>
            </a:r>
            <a:r>
              <a:rPr lang="zh-CN" altLang="pt-BR" sz="2400">
                <a:latin typeface="Times New Roman" pitchFamily="18" charset="0"/>
              </a:rPr>
              <a:t>的顶点的入度减</a:t>
            </a:r>
            <a:r>
              <a:rPr lang="pt-BR" altLang="zh-CN" sz="2400">
                <a:latin typeface="Times New Roman" pitchFamily="18" charset="0"/>
              </a:rPr>
              <a:t>1*/</a:t>
            </a:r>
          </a:p>
          <a:p>
            <a:pPr>
              <a:spcBef>
                <a:spcPct val="20000"/>
              </a:spcBef>
              <a:buClr>
                <a:schemeClr val="bg2"/>
              </a:buClr>
              <a:buFont typeface="Monotype Sorts" pitchFamily="2" charset="2"/>
              <a:buNone/>
            </a:pPr>
            <a:r>
              <a:rPr lang="pt-BR" altLang="zh-CN" sz="2400">
                <a:latin typeface="Times New Roman" pitchFamily="18" charset="0"/>
              </a:rPr>
              <a:t>      </a:t>
            </a:r>
            <a:r>
              <a:rPr lang="en-US" altLang="zh-CN" sz="2400">
                <a:latin typeface="Times New Roman" pitchFamily="18" charset="0"/>
              </a:rPr>
              <a:t>if</a:t>
            </a:r>
            <a:r>
              <a:rPr lang="zh-CN" altLang="en-US" sz="2400">
                <a:latin typeface="Times New Roman" pitchFamily="18" charset="0"/>
              </a:rPr>
              <a:t>（</a:t>
            </a:r>
            <a:r>
              <a:rPr lang="en-US" altLang="zh-CN" sz="2400">
                <a:latin typeface="Times New Roman" pitchFamily="18" charset="0"/>
              </a:rPr>
              <a:t>adjlist</a:t>
            </a:r>
            <a:r>
              <a:rPr lang="zh-CN" altLang="en-US" sz="2400">
                <a:latin typeface="Times New Roman" pitchFamily="18" charset="0"/>
              </a:rPr>
              <a:t>［</a:t>
            </a:r>
            <a:r>
              <a:rPr lang="en-US" altLang="zh-CN" sz="2400">
                <a:latin typeface="Times New Roman" pitchFamily="18" charset="0"/>
              </a:rPr>
              <a:t>w</a:t>
            </a:r>
            <a:r>
              <a:rPr lang="zh-CN" altLang="en-US" sz="2400">
                <a:latin typeface="Times New Roman" pitchFamily="18" charset="0"/>
              </a:rPr>
              <a:t>］</a:t>
            </a:r>
            <a:r>
              <a:rPr lang="en-US" altLang="zh-CN" sz="2400">
                <a:latin typeface="Times New Roman" pitchFamily="18" charset="0"/>
              </a:rPr>
              <a:t>.data==0</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将入度为</a:t>
            </a:r>
            <a:r>
              <a:rPr lang="en-US" altLang="zh-CN" sz="2400">
                <a:latin typeface="Times New Roman" pitchFamily="18" charset="0"/>
              </a:rPr>
              <a:t>0</a:t>
            </a:r>
            <a:r>
              <a:rPr lang="zh-CN" altLang="en-US" sz="2400">
                <a:latin typeface="Times New Roman" pitchFamily="18" charset="0"/>
              </a:rPr>
              <a:t>的顶点入队*</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 </a:t>
            </a:r>
            <a:r>
              <a:rPr lang="en-US" altLang="zh-CN" sz="2400">
                <a:latin typeface="Times New Roman" pitchFamily="18" charset="0"/>
              </a:rPr>
              <a:t>rear=</a:t>
            </a:r>
            <a:r>
              <a:rPr lang="zh-CN" altLang="en-US" sz="2400">
                <a:latin typeface="Times New Roman" pitchFamily="18" charset="0"/>
              </a:rPr>
              <a:t>（</a:t>
            </a:r>
            <a:r>
              <a:rPr lang="en-US" altLang="zh-CN" sz="2400">
                <a:latin typeface="Times New Roman" pitchFamily="18" charset="0"/>
              </a:rPr>
              <a:t>rear+1</a:t>
            </a:r>
            <a:r>
              <a:rPr lang="zh-CN" altLang="en-US" sz="2400">
                <a:latin typeface="Times New Roman" pitchFamily="18" charset="0"/>
              </a:rPr>
              <a:t>）</a:t>
            </a:r>
            <a:r>
              <a:rPr lang="en-US" altLang="zh-CN" sz="2400">
                <a:latin typeface="Times New Roman" pitchFamily="18" charset="0"/>
              </a:rPr>
              <a:t>%MAX;</a:t>
            </a:r>
          </a:p>
          <a:p>
            <a:pPr>
              <a:spcBef>
                <a:spcPct val="20000"/>
              </a:spcBef>
              <a:buClr>
                <a:schemeClr val="bg2"/>
              </a:buClr>
              <a:buFont typeface="Monotype Sorts" pitchFamily="2" charset="2"/>
              <a:buNone/>
            </a:pPr>
            <a:r>
              <a:rPr lang="en-US" altLang="zh-CN" sz="2400">
                <a:latin typeface="Times New Roman" pitchFamily="18" charset="0"/>
              </a:rPr>
              <a:t>          queue</a:t>
            </a:r>
            <a:r>
              <a:rPr lang="zh-CN" altLang="en-US" sz="2400">
                <a:latin typeface="Times New Roman" pitchFamily="18" charset="0"/>
              </a:rPr>
              <a:t>［</a:t>
            </a:r>
            <a:r>
              <a:rPr lang="en-US" altLang="zh-CN" sz="2400">
                <a:latin typeface="Times New Roman" pitchFamily="18" charset="0"/>
              </a:rPr>
              <a:t>rear</a:t>
            </a:r>
            <a:r>
              <a:rPr lang="zh-CN" altLang="en-US" sz="2400">
                <a:latin typeface="Times New Roman" pitchFamily="18" charset="0"/>
              </a:rPr>
              <a:t>］</a:t>
            </a:r>
            <a:r>
              <a:rPr lang="en-US" altLang="zh-CN" sz="2400">
                <a:latin typeface="Times New Roman" pitchFamily="18" charset="0"/>
              </a:rPr>
              <a:t>=w;</a:t>
            </a:r>
          </a:p>
          <a:p>
            <a:pPr>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a:t>
            </a:r>
          </a:p>
        </p:txBody>
      </p:sp>
    </p:spTree>
  </p:cSld>
  <p:clrMapOvr>
    <a:masterClrMapping/>
  </p:clrMapOvr>
  <p:transition>
    <p:cover dir="d"/>
  </p:transition>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Rot="1" noChangeArrowheads="1"/>
          </p:cNvSpPr>
          <p:nvPr/>
        </p:nvSpPr>
        <p:spPr bwMode="auto">
          <a:xfrm>
            <a:off x="323850" y="549275"/>
            <a:ext cx="8569325" cy="5256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 p=p-&gt;next;                   /*p</a:t>
            </a:r>
            <a:r>
              <a:rPr lang="zh-CN" altLang="en-US" sz="2400">
                <a:latin typeface="Times New Roman" pitchFamily="18" charset="0"/>
              </a:rPr>
              <a:t>指向下一个邻接于顶点</a:t>
            </a:r>
            <a:r>
              <a:rPr lang="en-US" altLang="zh-CN" sz="2400">
                <a:latin typeface="Times New Roman" pitchFamily="18" charset="0"/>
              </a:rPr>
              <a:t>V</a:t>
            </a:r>
            <a:r>
              <a:rPr lang="zh-CN" altLang="en-US" sz="2400">
                <a:latin typeface="Times New Roman" pitchFamily="18" charset="0"/>
              </a:rPr>
              <a:t>的顶点*</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p>
          <a:p>
            <a:pPr>
              <a:spcBef>
                <a:spcPct val="20000"/>
              </a:spcBef>
              <a:buClr>
                <a:schemeClr val="bg2"/>
              </a:buClr>
              <a:buFont typeface="Monotype Sorts" pitchFamily="2" charset="2"/>
              <a:buNone/>
            </a:pPr>
            <a:r>
              <a:rPr lang="en-US" altLang="zh-CN" sz="2400">
                <a:latin typeface="Times New Roman" pitchFamily="18" charset="0"/>
              </a:rPr>
              <a:t>if</a:t>
            </a:r>
            <a:r>
              <a:rPr lang="zh-CN" altLang="en-US" sz="2400">
                <a:latin typeface="Times New Roman" pitchFamily="18" charset="0"/>
              </a:rPr>
              <a:t>（</a:t>
            </a:r>
            <a:r>
              <a:rPr lang="en-US" altLang="zh-CN" sz="2400">
                <a:latin typeface="Times New Roman" pitchFamily="18" charset="0"/>
              </a:rPr>
              <a:t>n1&lt;n</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输出的顶点个数小于图的顶点个数，则拓扑排序失败*</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printf</a:t>
            </a:r>
            <a:r>
              <a:rPr lang="zh-CN" altLang="en-US" sz="2400">
                <a:latin typeface="Times New Roman" pitchFamily="18" charset="0"/>
              </a:rPr>
              <a:t>（</a:t>
            </a:r>
            <a:r>
              <a:rPr lang="en-US" altLang="zh-CN" sz="2400">
                <a:latin typeface="Times New Roman" pitchFamily="18" charset="0"/>
              </a:rPr>
              <a:t>″not a set of partial order\n″</a:t>
            </a:r>
            <a:r>
              <a:rPr lang="zh-CN" altLang="en-US" sz="2400">
                <a:latin typeface="Times New Roman" pitchFamily="18" charset="0"/>
              </a:rPr>
              <a:t>）</a:t>
            </a:r>
            <a:r>
              <a:rPr lang="en-US" altLang="zh-CN" sz="2400">
                <a:latin typeface="Times New Roman" pitchFamily="18" charset="0"/>
              </a:rPr>
              <a:t>;</a:t>
            </a:r>
            <a:endParaRPr lang="fr-FR" altLang="zh-CN" sz="2400">
              <a:latin typeface="Times New Roman" pitchFamily="18" charset="0"/>
            </a:endParaRPr>
          </a:p>
          <a:p>
            <a:pPr>
              <a:spcBef>
                <a:spcPct val="20000"/>
              </a:spcBef>
              <a:buClr>
                <a:schemeClr val="bg2"/>
              </a:buClr>
              <a:buFont typeface="Monotype Sorts" pitchFamily="2" charset="2"/>
              <a:buNone/>
            </a:pPr>
            <a:r>
              <a:rPr lang="zh-CN" altLang="fr-FR" sz="2400">
                <a:latin typeface="Times New Roman" pitchFamily="18" charset="0"/>
              </a:rPr>
              <a:t>｝</a:t>
            </a:r>
          </a:p>
          <a:p>
            <a:pPr>
              <a:spcBef>
                <a:spcPct val="20000"/>
              </a:spcBef>
              <a:buClr>
                <a:schemeClr val="bg2"/>
              </a:buClr>
              <a:buFont typeface="Monotype Sorts" pitchFamily="2" charset="2"/>
              <a:buNone/>
            </a:pPr>
            <a:r>
              <a:rPr lang="fr-FR" altLang="zh-CN" sz="2400">
                <a:latin typeface="Times New Roman" pitchFamily="18" charset="0"/>
              </a:rPr>
              <a:t>main</a:t>
            </a:r>
            <a:r>
              <a:rPr lang="zh-CN" altLang="fr-FR" sz="2400">
                <a:latin typeface="Times New Roman" pitchFamily="18" charset="0"/>
              </a:rPr>
              <a:t>（）</a:t>
            </a:r>
          </a:p>
          <a:p>
            <a:pPr>
              <a:spcBef>
                <a:spcPct val="20000"/>
              </a:spcBef>
              <a:buClr>
                <a:schemeClr val="bg2"/>
              </a:buClr>
              <a:buFont typeface="Monotype Sorts" pitchFamily="2" charset="2"/>
              <a:buNone/>
            </a:pPr>
            <a:r>
              <a:rPr lang="fr-FR" altLang="zh-CN" sz="2400">
                <a:latin typeface="Times New Roman" pitchFamily="18" charset="0"/>
              </a:rPr>
              <a:t>{ </a:t>
            </a:r>
          </a:p>
          <a:p>
            <a:pPr>
              <a:spcBef>
                <a:spcPct val="20000"/>
              </a:spcBef>
              <a:buClr>
                <a:schemeClr val="bg2"/>
              </a:buClr>
              <a:buFont typeface="Monotype Sorts" pitchFamily="2" charset="2"/>
              <a:buNone/>
            </a:pPr>
            <a:r>
              <a:rPr lang="fr-FR" altLang="zh-CN" sz="2400">
                <a:latin typeface="Times New Roman" pitchFamily="18" charset="0"/>
              </a:rPr>
              <a:t>int i</a:t>
            </a:r>
            <a:r>
              <a:rPr lang="zh-CN" altLang="fr-FR" sz="2400">
                <a:latin typeface="Times New Roman" pitchFamily="18" charset="0"/>
              </a:rPr>
              <a:t>，</a:t>
            </a:r>
            <a:r>
              <a:rPr lang="fr-FR" altLang="zh-CN" sz="2400">
                <a:latin typeface="Times New Roman" pitchFamily="18" charset="0"/>
              </a:rPr>
              <a:t>n;</a:t>
            </a:r>
          </a:p>
          <a:p>
            <a:pPr>
              <a:spcBef>
                <a:spcPct val="20000"/>
              </a:spcBef>
              <a:buClr>
                <a:schemeClr val="bg2"/>
              </a:buClr>
              <a:buFont typeface="Monotype Sorts" pitchFamily="2" charset="2"/>
              <a:buNone/>
            </a:pPr>
            <a:r>
              <a:rPr lang="fr-FR" altLang="zh-CN" sz="2400">
                <a:latin typeface="Times New Roman" pitchFamily="18" charset="0"/>
              </a:rPr>
              <a:t>      ARCNODE*p;</a:t>
            </a:r>
          </a:p>
          <a:p>
            <a:pPr>
              <a:spcBef>
                <a:spcPct val="20000"/>
              </a:spcBef>
              <a:buClr>
                <a:schemeClr val="bg2"/>
              </a:buClr>
              <a:buFont typeface="Monotype Sorts" pitchFamily="2" charset="2"/>
              <a:buNone/>
            </a:pPr>
            <a:r>
              <a:rPr lang="fr-FR" altLang="zh-CN" sz="2400">
                <a:latin typeface="Times New Roman" pitchFamily="18" charset="0"/>
              </a:rPr>
              <a:t>      n=creatadjlist</a:t>
            </a:r>
            <a:r>
              <a:rPr lang="zh-CN" altLang="fr-FR" sz="2400">
                <a:latin typeface="Times New Roman" pitchFamily="18" charset="0"/>
              </a:rPr>
              <a:t>（）</a:t>
            </a:r>
            <a:r>
              <a:rPr lang="fr-FR" altLang="zh-CN" sz="2400">
                <a:latin typeface="Times New Roman" pitchFamily="18" charset="0"/>
              </a:rPr>
              <a:t>;                   /*</a:t>
            </a:r>
            <a:r>
              <a:rPr lang="zh-CN" altLang="fr-FR" sz="2400">
                <a:latin typeface="Times New Roman" pitchFamily="18" charset="0"/>
              </a:rPr>
              <a:t>建立邻接表并返回顶点的个数*</a:t>
            </a:r>
            <a:r>
              <a:rPr lang="fr-FR" altLang="zh-CN" sz="2400">
                <a:latin typeface="Times New Roman" pitchFamily="18" charset="0"/>
              </a:rPr>
              <a:t>/</a:t>
            </a:r>
            <a:endParaRPr lang="en-US" altLang="zh-CN" sz="2400">
              <a:latin typeface="Times New Roman" pitchFamily="18" charset="0"/>
            </a:endParaRPr>
          </a:p>
        </p:txBody>
      </p:sp>
    </p:spTree>
  </p:cSld>
  <p:clrMapOvr>
    <a:masterClrMapping/>
  </p:clrMapOvr>
  <p:transition>
    <p:cover dir="d"/>
  </p:transition>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Rot="1" noChangeArrowheads="1"/>
          </p:cNvSpPr>
          <p:nvPr/>
        </p:nvSpPr>
        <p:spPr bwMode="auto">
          <a:xfrm>
            <a:off x="323850" y="404813"/>
            <a:ext cx="8569325" cy="5256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fr-FR" altLang="zh-CN" sz="2400">
                <a:latin typeface="Times New Roman" pitchFamily="18" charset="0"/>
              </a:rPr>
              <a:t>toposort</a:t>
            </a:r>
            <a:r>
              <a:rPr lang="zh-CN" altLang="fr-FR" sz="2400">
                <a:latin typeface="Times New Roman" pitchFamily="18" charset="0"/>
              </a:rPr>
              <a:t>（</a:t>
            </a:r>
            <a:r>
              <a:rPr lang="fr-FR" altLang="zh-CN" sz="2400">
                <a:latin typeface="Times New Roman" pitchFamily="18" charset="0"/>
              </a:rPr>
              <a:t>n</a:t>
            </a:r>
            <a:r>
              <a:rPr lang="zh-CN" altLang="fr-FR" sz="2400">
                <a:latin typeface="Times New Roman" pitchFamily="18" charset="0"/>
              </a:rPr>
              <a:t>）</a:t>
            </a:r>
            <a:r>
              <a:rPr lang="fr-FR" altLang="zh-CN" sz="2400">
                <a:latin typeface="Times New Roman" pitchFamily="18" charset="0"/>
              </a:rPr>
              <a:t>;                /*</a:t>
            </a:r>
            <a:r>
              <a:rPr lang="zh-CN" altLang="fr-FR" sz="2400">
                <a:latin typeface="Times New Roman" pitchFamily="18" charset="0"/>
              </a:rPr>
              <a:t>对于具有</a:t>
            </a:r>
            <a:r>
              <a:rPr lang="fr-FR" altLang="zh-CN" sz="2400">
                <a:latin typeface="Times New Roman" pitchFamily="18" charset="0"/>
              </a:rPr>
              <a:t>n</a:t>
            </a:r>
            <a:r>
              <a:rPr lang="zh-CN" altLang="fr-FR" sz="2400">
                <a:latin typeface="Times New Roman" pitchFamily="18" charset="0"/>
              </a:rPr>
              <a:t>个顶点的图进行拓扑排序*</a:t>
            </a:r>
            <a:r>
              <a:rPr lang="fr-FR" altLang="zh-CN" sz="2400">
                <a:latin typeface="Times New Roman" pitchFamily="18" charset="0"/>
              </a:rPr>
              <a:t>/</a:t>
            </a:r>
          </a:p>
          <a:p>
            <a:pPr>
              <a:spcBef>
                <a:spcPct val="20000"/>
              </a:spcBef>
              <a:buClr>
                <a:schemeClr val="bg2"/>
              </a:buClr>
              <a:buFont typeface="Monotype Sorts" pitchFamily="2" charset="2"/>
              <a:buNone/>
            </a:pPr>
            <a:r>
              <a:rPr lang="zh-CN" altLang="fr-FR" sz="2400">
                <a:latin typeface="Times New Roman" pitchFamily="18" charset="0"/>
              </a:rPr>
              <a:t>｝</a:t>
            </a:r>
            <a:r>
              <a:rPr lang="zh-CN" altLang="en-US" sz="2400">
                <a:latin typeface="Times New Roman" pitchFamily="18" charset="0"/>
              </a:rPr>
              <a:t> </a:t>
            </a:r>
          </a:p>
          <a:p>
            <a:pPr>
              <a:spcBef>
                <a:spcPct val="20000"/>
              </a:spcBef>
              <a:buClr>
                <a:schemeClr val="bg2"/>
              </a:buClr>
              <a:buFont typeface="Monotype Sorts" pitchFamily="2" charset="2"/>
              <a:buNone/>
            </a:pPr>
            <a:r>
              <a:rPr lang="zh-CN" altLang="en-US" sz="2400">
                <a:latin typeface="Times New Roman" pitchFamily="18" charset="0"/>
              </a:rPr>
              <a:t>对于图</a:t>
            </a:r>
            <a:r>
              <a:rPr lang="en-US" altLang="zh-CN" sz="2400">
                <a:latin typeface="Times New Roman" pitchFamily="18" charset="0"/>
              </a:rPr>
              <a:t>6-20</a:t>
            </a:r>
            <a:r>
              <a:rPr lang="zh-CN" altLang="en-US" sz="2400">
                <a:latin typeface="Times New Roman" pitchFamily="18" charset="0"/>
              </a:rPr>
              <a:t>，运行时输入数据及运行结果显示如下，其中带下划线的部分为用户输入的。</a:t>
            </a:r>
          </a:p>
          <a:p>
            <a:pPr>
              <a:spcBef>
                <a:spcPct val="20000"/>
              </a:spcBef>
              <a:buClr>
                <a:schemeClr val="bg2"/>
              </a:buClr>
              <a:buFont typeface="Monotype Sorts" pitchFamily="2" charset="2"/>
              <a:buNone/>
            </a:pPr>
            <a:r>
              <a:rPr lang="en-US" altLang="zh-CN" sz="2400">
                <a:latin typeface="Times New Roman" pitchFamily="18" charset="0"/>
              </a:rPr>
              <a:t>input vexnum</a:t>
            </a:r>
            <a:r>
              <a:rPr lang="zh-CN" altLang="en-US" sz="2400">
                <a:latin typeface="Times New Roman" pitchFamily="18" charset="0"/>
              </a:rPr>
              <a:t>，</a:t>
            </a:r>
            <a:r>
              <a:rPr lang="en-US" altLang="zh-CN" sz="2400">
                <a:latin typeface="Times New Roman" pitchFamily="18" charset="0"/>
              </a:rPr>
              <a:t>arcnum:</a:t>
            </a:r>
            <a:endParaRPr lang="en-US" altLang="zh-CN" sz="2400" u="sng">
              <a:latin typeface="Times New Roman" pitchFamily="18" charset="0"/>
            </a:endParaRPr>
          </a:p>
          <a:p>
            <a:pPr>
              <a:spcBef>
                <a:spcPct val="20000"/>
              </a:spcBef>
              <a:buClr>
                <a:schemeClr val="bg2"/>
              </a:buClr>
              <a:buFont typeface="Monotype Sorts" pitchFamily="2" charset="2"/>
              <a:buNone/>
            </a:pPr>
            <a:r>
              <a:rPr lang="en-US" altLang="zh-CN" sz="2400" u="sng">
                <a:latin typeface="Times New Roman" pitchFamily="18" charset="0"/>
              </a:rPr>
              <a:t>7</a:t>
            </a:r>
            <a:r>
              <a:rPr lang="zh-CN" altLang="en-US" sz="2400" u="sng">
                <a:latin typeface="Times New Roman" pitchFamily="18" charset="0"/>
              </a:rPr>
              <a:t>，</a:t>
            </a:r>
            <a:r>
              <a:rPr lang="en-US" altLang="zh-CN" sz="2400" u="sng">
                <a:latin typeface="Times New Roman" pitchFamily="18" charset="0"/>
              </a:rPr>
              <a:t>9</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en-US" altLang="zh-CN" sz="2400" u="sng">
                <a:latin typeface="Times New Roman" pitchFamily="18" charset="0"/>
              </a:rPr>
              <a:t>1</a:t>
            </a:r>
            <a:r>
              <a:rPr lang="zh-CN" altLang="en-US" sz="2400" u="sng">
                <a:latin typeface="Times New Roman" pitchFamily="18" charset="0"/>
              </a:rPr>
              <a:t>，</a:t>
            </a:r>
            <a:r>
              <a:rPr lang="en-US" altLang="zh-CN" sz="2400" u="sng">
                <a:latin typeface="Times New Roman" pitchFamily="18" charset="0"/>
              </a:rPr>
              <a:t>3</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en-US" altLang="zh-CN" sz="2400" u="sng">
                <a:latin typeface="Times New Roman" pitchFamily="18" charset="0"/>
              </a:rPr>
              <a:t>1</a:t>
            </a:r>
            <a:r>
              <a:rPr lang="zh-CN" altLang="en-US" sz="2400" u="sng">
                <a:latin typeface="Times New Roman" pitchFamily="18" charset="0"/>
              </a:rPr>
              <a:t>，</a:t>
            </a:r>
            <a:r>
              <a:rPr lang="en-US" altLang="zh-CN" sz="2400" u="sng">
                <a:latin typeface="Times New Roman" pitchFamily="18" charset="0"/>
              </a:rPr>
              <a:t>4</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en-US" altLang="zh-CN" sz="2400" u="sng">
                <a:latin typeface="Times New Roman" pitchFamily="18" charset="0"/>
              </a:rPr>
              <a:t>2</a:t>
            </a:r>
            <a:r>
              <a:rPr lang="zh-CN" altLang="en-US" sz="2400" u="sng">
                <a:latin typeface="Times New Roman" pitchFamily="18" charset="0"/>
              </a:rPr>
              <a:t>，</a:t>
            </a:r>
            <a:r>
              <a:rPr lang="en-US" altLang="zh-CN" sz="2400" u="sng">
                <a:latin typeface="Times New Roman" pitchFamily="18" charset="0"/>
              </a:rPr>
              <a:t>3</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en-US" altLang="zh-CN" sz="2400" u="sng">
                <a:latin typeface="Times New Roman" pitchFamily="18" charset="0"/>
              </a:rPr>
              <a:t>2</a:t>
            </a:r>
            <a:r>
              <a:rPr lang="zh-CN" altLang="en-US" sz="2400" u="sng">
                <a:latin typeface="Times New Roman" pitchFamily="18" charset="0"/>
              </a:rPr>
              <a:t>，</a:t>
            </a:r>
            <a:r>
              <a:rPr lang="en-US" altLang="zh-CN" sz="2400" u="sng">
                <a:latin typeface="Times New Roman" pitchFamily="18" charset="0"/>
              </a:rPr>
              <a:t>5</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en-US" altLang="zh-CN" sz="2400" u="sng">
                <a:latin typeface="Times New Roman" pitchFamily="18" charset="0"/>
              </a:rPr>
              <a:t>3</a:t>
            </a:r>
            <a:r>
              <a:rPr lang="zh-CN" altLang="en-US" sz="2400" u="sng">
                <a:latin typeface="Times New Roman" pitchFamily="18" charset="0"/>
              </a:rPr>
              <a:t>，</a:t>
            </a:r>
            <a:r>
              <a:rPr lang="en-US" altLang="zh-CN" sz="2400" u="sng">
                <a:latin typeface="Times New Roman" pitchFamily="18" charset="0"/>
              </a:rPr>
              <a:t>5</a:t>
            </a:r>
          </a:p>
          <a:p>
            <a:pPr>
              <a:spcBef>
                <a:spcPct val="20000"/>
              </a:spcBef>
              <a:buClr>
                <a:schemeClr val="bg2"/>
              </a:buClr>
              <a:buFont typeface="Monotype Sorts" pitchFamily="2" charset="2"/>
              <a:buNone/>
            </a:pPr>
            <a:r>
              <a:rPr lang="en-US" altLang="zh-CN" sz="2400" u="sng">
                <a:latin typeface="Times New Roman" pitchFamily="18" charset="0"/>
              </a:rPr>
              <a:t>v1</a:t>
            </a:r>
            <a:r>
              <a:rPr lang="zh-CN" altLang="en-US" sz="2400" u="sng">
                <a:latin typeface="Times New Roman" pitchFamily="18" charset="0"/>
              </a:rPr>
              <a:t>，</a:t>
            </a:r>
            <a:r>
              <a:rPr lang="en-US" altLang="zh-CN" sz="2400" u="sng">
                <a:latin typeface="Times New Roman" pitchFamily="18" charset="0"/>
              </a:rPr>
              <a:t>v2=4</a:t>
            </a:r>
            <a:r>
              <a:rPr lang="zh-CN" altLang="en-US" sz="2400" u="sng">
                <a:latin typeface="Times New Roman" pitchFamily="18" charset="0"/>
              </a:rPr>
              <a:t>，</a:t>
            </a:r>
            <a:r>
              <a:rPr lang="en-US" altLang="zh-CN" sz="2400" u="sng">
                <a:latin typeface="Times New Roman" pitchFamily="18" charset="0"/>
              </a:rPr>
              <a:t>5</a:t>
            </a:r>
          </a:p>
          <a:p>
            <a:pPr>
              <a:spcBef>
                <a:spcPct val="20000"/>
              </a:spcBef>
              <a:buClr>
                <a:schemeClr val="bg2"/>
              </a:buClr>
              <a:buFont typeface="Monotype Sorts" pitchFamily="2" charset="2"/>
              <a:buNone/>
            </a:pPr>
            <a:r>
              <a:rPr lang="en-US" altLang="zh-CN" sz="2400" u="sng">
                <a:latin typeface="Times New Roman" pitchFamily="18" charset="0"/>
              </a:rPr>
              <a:t>v1</a:t>
            </a:r>
            <a:r>
              <a:rPr lang="zh-CN" altLang="en-US" sz="2400" u="sng">
                <a:latin typeface="Times New Roman" pitchFamily="18" charset="0"/>
              </a:rPr>
              <a:t>，</a:t>
            </a:r>
            <a:r>
              <a:rPr lang="en-US" altLang="zh-CN" sz="2400" u="sng">
                <a:latin typeface="Times New Roman" pitchFamily="18" charset="0"/>
              </a:rPr>
              <a:t>v2=4</a:t>
            </a:r>
            <a:r>
              <a:rPr lang="zh-CN" altLang="en-US" sz="2400" u="sng">
                <a:latin typeface="Times New Roman" pitchFamily="18" charset="0"/>
              </a:rPr>
              <a:t>，</a:t>
            </a:r>
            <a:r>
              <a:rPr lang="en-US" altLang="zh-CN" sz="2400" u="sng">
                <a:latin typeface="Times New Roman" pitchFamily="18" charset="0"/>
              </a:rPr>
              <a:t>6</a:t>
            </a:r>
          </a:p>
        </p:txBody>
      </p:sp>
    </p:spTree>
  </p:cSld>
  <p:clrMapOvr>
    <a:masterClrMapping/>
  </p:clrMapOvr>
  <p:transition>
    <p:cover dir="d"/>
  </p:transition>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Rot="1" noChangeArrowheads="1"/>
          </p:cNvSpPr>
          <p:nvPr/>
        </p:nvSpPr>
        <p:spPr bwMode="auto">
          <a:xfrm>
            <a:off x="323850" y="620713"/>
            <a:ext cx="8569325" cy="5256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en-US" altLang="zh-CN" sz="2400" u="sng">
                <a:latin typeface="Times New Roman" pitchFamily="18" charset="0"/>
              </a:rPr>
              <a:t>5</a:t>
            </a:r>
            <a:r>
              <a:rPr lang="zh-CN" altLang="en-US" sz="2400" u="sng">
                <a:latin typeface="Times New Roman" pitchFamily="18" charset="0"/>
              </a:rPr>
              <a:t>，</a:t>
            </a:r>
            <a:r>
              <a:rPr lang="en-US" altLang="zh-CN" sz="2400" u="sng">
                <a:latin typeface="Times New Roman" pitchFamily="18" charset="0"/>
              </a:rPr>
              <a:t>6</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v1</a:t>
            </a:r>
            <a:r>
              <a:rPr lang="zh-CN" altLang="en-US" sz="2400">
                <a:latin typeface="Times New Roman" pitchFamily="18" charset="0"/>
              </a:rPr>
              <a:t>，</a:t>
            </a:r>
            <a:r>
              <a:rPr lang="en-US" altLang="zh-CN" sz="2400">
                <a:latin typeface="Times New Roman" pitchFamily="18" charset="0"/>
              </a:rPr>
              <a:t>v2=</a:t>
            </a:r>
            <a:r>
              <a:rPr lang="en-US" altLang="zh-CN" sz="2400" u="sng">
                <a:latin typeface="Times New Roman" pitchFamily="18" charset="0"/>
              </a:rPr>
              <a:t>5</a:t>
            </a:r>
            <a:r>
              <a:rPr lang="zh-CN" altLang="en-US" sz="2400" u="sng">
                <a:latin typeface="Times New Roman" pitchFamily="18" charset="0"/>
              </a:rPr>
              <a:t>，</a:t>
            </a:r>
            <a:r>
              <a:rPr lang="en-US" altLang="zh-CN" sz="2400" u="sng">
                <a:latin typeface="Times New Roman" pitchFamily="18" charset="0"/>
              </a:rPr>
              <a:t>7</a:t>
            </a:r>
            <a:endParaRPr lang="en-US" altLang="zh-CN"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result of toposort is:</a:t>
            </a:r>
          </a:p>
          <a:p>
            <a:pPr>
              <a:spcBef>
                <a:spcPct val="20000"/>
              </a:spcBef>
              <a:buClr>
                <a:schemeClr val="bg2"/>
              </a:buClr>
              <a:buFont typeface="Monotype Sorts" pitchFamily="2" charset="2"/>
              <a:buNone/>
            </a:pPr>
            <a:r>
              <a:rPr lang="en-US" altLang="zh-CN" sz="2400">
                <a:latin typeface="Times New Roman" pitchFamily="18" charset="0"/>
              </a:rPr>
              <a:t>1   2  4  3  5  7  6</a:t>
            </a:r>
          </a:p>
          <a:p>
            <a:pPr>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　如果给定的有向图有</a:t>
            </a:r>
            <a:r>
              <a:rPr lang="en-US" altLang="zh-CN" sz="2400">
                <a:latin typeface="Times New Roman" pitchFamily="18" charset="0"/>
              </a:rPr>
              <a:t>n</a:t>
            </a:r>
            <a:r>
              <a:rPr lang="zh-CN" altLang="en-US" sz="2400">
                <a:latin typeface="Times New Roman" pitchFamily="18" charset="0"/>
              </a:rPr>
              <a:t>个顶点</a:t>
            </a:r>
            <a:r>
              <a:rPr lang="en-US" altLang="zh-CN" sz="2400">
                <a:latin typeface="Times New Roman" pitchFamily="18" charset="0"/>
              </a:rPr>
              <a:t>e</a:t>
            </a:r>
            <a:r>
              <a:rPr lang="zh-CN" altLang="en-US" sz="2400">
                <a:latin typeface="Times New Roman" pitchFamily="18" charset="0"/>
              </a:rPr>
              <a:t>条边，那么建立邻接表的时间为</a:t>
            </a:r>
            <a:r>
              <a:rPr lang="en-US" altLang="zh-CN" sz="2400">
                <a:latin typeface="Times New Roman" pitchFamily="18" charset="0"/>
              </a:rPr>
              <a:t>O(e)</a:t>
            </a:r>
            <a:r>
              <a:rPr lang="zh-CN" altLang="en-US" sz="2400">
                <a:latin typeface="Times New Roman" pitchFamily="18" charset="0"/>
              </a:rPr>
              <a:t>。在拓扑排序的过程中，搜索入度为零的顶点的时间为</a:t>
            </a:r>
            <a:r>
              <a:rPr lang="en-US" altLang="zh-CN" sz="2400">
                <a:latin typeface="Times New Roman" pitchFamily="18" charset="0"/>
              </a:rPr>
              <a:t>O</a:t>
            </a:r>
            <a:r>
              <a:rPr lang="zh-CN" altLang="en-US" sz="2400">
                <a:latin typeface="Times New Roman" pitchFamily="18" charset="0"/>
              </a:rPr>
              <a:t>（</a:t>
            </a:r>
            <a:r>
              <a:rPr lang="en-US" altLang="zh-CN" sz="2400">
                <a:latin typeface="Times New Roman" pitchFamily="18" charset="0"/>
              </a:rPr>
              <a:t>n</a:t>
            </a:r>
            <a:r>
              <a:rPr lang="zh-CN" altLang="en-US" sz="2400">
                <a:latin typeface="Times New Roman" pitchFamily="18" charset="0"/>
              </a:rPr>
              <a:t>），顶点入队和出队要执行</a:t>
            </a:r>
            <a:r>
              <a:rPr lang="en-US" altLang="zh-CN" sz="2400">
                <a:latin typeface="Times New Roman" pitchFamily="18" charset="0"/>
              </a:rPr>
              <a:t>n</a:t>
            </a:r>
            <a:r>
              <a:rPr lang="zh-CN" altLang="en-US" sz="2400">
                <a:latin typeface="Times New Roman" pitchFamily="18" charset="0"/>
              </a:rPr>
              <a:t>次，入度减</a:t>
            </a:r>
            <a:r>
              <a:rPr lang="en-US" altLang="zh-CN" sz="2400">
                <a:latin typeface="Times New Roman" pitchFamily="18" charset="0"/>
              </a:rPr>
              <a:t>1</a:t>
            </a:r>
            <a:r>
              <a:rPr lang="zh-CN" altLang="en-US" sz="2400">
                <a:latin typeface="Times New Roman" pitchFamily="18" charset="0"/>
              </a:rPr>
              <a:t>的顶点操作执行</a:t>
            </a:r>
            <a:r>
              <a:rPr lang="en-US" altLang="zh-CN" sz="2400">
                <a:latin typeface="Times New Roman" pitchFamily="18" charset="0"/>
              </a:rPr>
              <a:t>e</a:t>
            </a:r>
            <a:r>
              <a:rPr lang="zh-CN" altLang="en-US" sz="2400">
                <a:latin typeface="Times New Roman" pitchFamily="18" charset="0"/>
              </a:rPr>
              <a:t>次，所以总的执行时间为</a:t>
            </a:r>
            <a:r>
              <a:rPr lang="en-US" altLang="zh-CN" sz="2400">
                <a:latin typeface="Times New Roman" pitchFamily="18" charset="0"/>
              </a:rPr>
              <a:t>O</a:t>
            </a:r>
            <a:r>
              <a:rPr lang="zh-CN" altLang="en-US" sz="2400">
                <a:latin typeface="Times New Roman" pitchFamily="18" charset="0"/>
              </a:rPr>
              <a:t>（</a:t>
            </a:r>
            <a:r>
              <a:rPr lang="en-US" altLang="zh-CN" sz="2400">
                <a:latin typeface="Times New Roman" pitchFamily="18" charset="0"/>
              </a:rPr>
              <a:t>n+e</a:t>
            </a:r>
            <a:r>
              <a:rPr lang="zh-CN" altLang="en-US" sz="2400">
                <a:latin typeface="Times New Roman" pitchFamily="18" charset="0"/>
              </a:rPr>
              <a:t>）。</a:t>
            </a:r>
          </a:p>
        </p:txBody>
      </p:sp>
    </p:spTree>
  </p:cSld>
  <p:clrMapOvr>
    <a:masterClrMapping/>
  </p:clrMapOvr>
  <p:transition>
    <p:cover dir="d"/>
  </p:transition>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Rot="1" noChangeArrowheads="1"/>
          </p:cNvSpPr>
          <p:nvPr/>
        </p:nvSpPr>
        <p:spPr bwMode="auto">
          <a:xfrm>
            <a:off x="323850" y="1844675"/>
            <a:ext cx="8569325"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a:t>
            </a:r>
            <a:r>
              <a:rPr lang="zh-CN" altLang="en-US" sz="2400">
                <a:latin typeface="Times New Roman" pitchFamily="18" charset="0"/>
              </a:rPr>
              <a:t>．图（</a:t>
            </a:r>
            <a:r>
              <a:rPr lang="en-US" altLang="zh-CN" sz="2400">
                <a:latin typeface="Times New Roman" pitchFamily="18" charset="0"/>
              </a:rPr>
              <a:t>Graph</a:t>
            </a:r>
            <a:r>
              <a:rPr lang="zh-CN" altLang="en-US" sz="2400">
                <a:latin typeface="Times New Roman" pitchFamily="18" charset="0"/>
              </a:rPr>
              <a:t>）是一种非线性数据结构，图中的每个元素既可有多个直接前趋，也可有多个直接后继。图分为有向图和无向图，有向图中的边（又称弧）是顶点的有序对，无向图中的边是顶点的无序对。</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2</a:t>
            </a:r>
            <a:r>
              <a:rPr lang="zh-CN" altLang="en-US" sz="2400">
                <a:latin typeface="Times New Roman" pitchFamily="18" charset="0"/>
              </a:rPr>
              <a:t>．图的存储结构常用的有邻接矩阵、邻接表二种。  </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3</a:t>
            </a:r>
            <a:r>
              <a:rPr lang="zh-CN" altLang="en-US" sz="2400">
                <a:latin typeface="Times New Roman" pitchFamily="18" charset="0"/>
              </a:rPr>
              <a:t>．若要系统地访问图中的每个顶点，可以采用深度优先搜索和广度优先搜索遍历算法。 </a:t>
            </a:r>
          </a:p>
        </p:txBody>
      </p:sp>
      <p:sp>
        <p:nvSpPr>
          <p:cNvPr id="116739" name="Rectangle 3"/>
          <p:cNvSpPr>
            <a:spLocks noRot="1" noChangeArrowheads="1"/>
          </p:cNvSpPr>
          <p:nvPr/>
        </p:nvSpPr>
        <p:spPr bwMode="auto">
          <a:xfrm>
            <a:off x="301625" y="414338"/>
            <a:ext cx="854075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altLang="zh-CN" sz="4400">
                <a:solidFill>
                  <a:schemeClr val="tx2"/>
                </a:solidFill>
                <a:latin typeface="Times New Roman" pitchFamily="18" charset="0"/>
              </a:rPr>
              <a:t>6.6 </a:t>
            </a:r>
            <a:r>
              <a:rPr lang="zh-CN" altLang="en-US" sz="4400">
                <a:solidFill>
                  <a:schemeClr val="tx2"/>
                </a:solidFill>
                <a:latin typeface="Times New Roman" pitchFamily="18" charset="0"/>
              </a:rPr>
              <a:t>拓扑排序 </a:t>
            </a:r>
          </a:p>
        </p:txBody>
      </p:sp>
    </p:spTree>
  </p:cSld>
  <p:clrMapOvr>
    <a:masterClrMapping/>
  </p:clrMapOvr>
  <p:transition>
    <p:cover dir="d"/>
  </p:transition>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Rot="1" noChangeArrowheads="1"/>
          </p:cNvSpPr>
          <p:nvPr/>
        </p:nvSpPr>
        <p:spPr bwMode="auto">
          <a:xfrm>
            <a:off x="323850" y="1196975"/>
            <a:ext cx="8569325"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4</a:t>
            </a:r>
            <a:r>
              <a:rPr lang="zh-CN" altLang="en-US" sz="2400">
                <a:latin typeface="Times New Roman" pitchFamily="18" charset="0"/>
              </a:rPr>
              <a:t>．对于图的应用有求最小生成树问题、最短路径问题和拓扑排序问题。求图的最小生成树可以采用普里姆算法（</a:t>
            </a:r>
            <a:r>
              <a:rPr lang="en-US" altLang="zh-CN" sz="2400">
                <a:latin typeface="Times New Roman" pitchFamily="18" charset="0"/>
              </a:rPr>
              <a:t>Prime</a:t>
            </a:r>
            <a:r>
              <a:rPr lang="zh-CN" altLang="en-US" sz="2400">
                <a:latin typeface="Times New Roman" pitchFamily="18" charset="0"/>
              </a:rPr>
              <a:t>）和克鲁斯卡尔算法（</a:t>
            </a:r>
            <a:r>
              <a:rPr lang="en-US" altLang="zh-CN" sz="2400">
                <a:latin typeface="Times New Roman" pitchFamily="18" charset="0"/>
              </a:rPr>
              <a:t>Kruskal</a:t>
            </a:r>
            <a:r>
              <a:rPr lang="zh-CN" altLang="en-US" sz="2400">
                <a:latin typeface="Times New Roman" pitchFamily="18" charset="0"/>
              </a:rPr>
              <a:t>）；求最短路径既可用迪杰斯特拉（</a:t>
            </a:r>
            <a:r>
              <a:rPr lang="en-US" altLang="zh-CN" sz="2400">
                <a:latin typeface="Times New Roman" pitchFamily="18" charset="0"/>
              </a:rPr>
              <a:t>Dijkstra</a:t>
            </a:r>
            <a:r>
              <a:rPr lang="zh-CN" altLang="en-US" sz="2400">
                <a:latin typeface="Times New Roman" pitchFamily="18" charset="0"/>
              </a:rPr>
              <a:t>）算法求从某个源点到其他各顶点的最短路径，也可用弗洛伊德（</a:t>
            </a:r>
            <a:r>
              <a:rPr lang="en-US" altLang="zh-CN" sz="2400">
                <a:latin typeface="Times New Roman" pitchFamily="18" charset="0"/>
              </a:rPr>
              <a:t>Floyed</a:t>
            </a:r>
            <a:r>
              <a:rPr lang="zh-CN" altLang="en-US" sz="2400">
                <a:latin typeface="Times New Roman" pitchFamily="18" charset="0"/>
              </a:rPr>
              <a:t>）算法求每一对顶点之间的最短路径；而拓扑排序所得到的拓扑序列则是判别某项工程能否顺利进行及各子工程开工顺序安排的依据，若拓扑序列没有构造成功，则该工程不能顺利进行，若拓扑序列构造成功，则可按拓扑序列的顺序安排各子工程的开工顺序。</a:t>
            </a:r>
          </a:p>
        </p:txBody>
      </p:sp>
    </p:spTree>
  </p:cSld>
  <p:clrMapOvr>
    <a:masterClrMapping/>
  </p:clrMapOvr>
  <p:transition>
    <p:cover dir="d"/>
  </p:transition>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Rot="1" noChangeArrowheads="1"/>
          </p:cNvSpPr>
          <p:nvPr/>
        </p:nvSpPr>
        <p:spPr bwMode="auto">
          <a:xfrm>
            <a:off x="323850" y="1844675"/>
            <a:ext cx="8569325"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一、选择题</a:t>
            </a:r>
          </a:p>
          <a:p>
            <a:pPr>
              <a:spcBef>
                <a:spcPct val="20000"/>
              </a:spcBef>
              <a:buClr>
                <a:schemeClr val="bg2"/>
              </a:buClr>
              <a:buFont typeface="Monotype Sorts" pitchFamily="2" charset="2"/>
              <a:buNone/>
            </a:pPr>
            <a:r>
              <a:rPr lang="en-US" altLang="zh-CN" sz="2400">
                <a:latin typeface="Times New Roman" pitchFamily="18" charset="0"/>
              </a:rPr>
              <a:t>1</a:t>
            </a:r>
            <a:r>
              <a:rPr lang="zh-CN" altLang="en-US" sz="2400">
                <a:latin typeface="Times New Roman" pitchFamily="18" charset="0"/>
              </a:rPr>
              <a:t>．图中有关路径的定义是（    ）。</a:t>
            </a:r>
          </a:p>
          <a:p>
            <a:pPr>
              <a:spcBef>
                <a:spcPct val="20000"/>
              </a:spcBef>
              <a:buClr>
                <a:schemeClr val="bg2"/>
              </a:buClr>
              <a:buFont typeface="Monotype Sorts" pitchFamily="2" charset="2"/>
              <a:buNone/>
            </a:pPr>
            <a:r>
              <a:rPr lang="en-US" altLang="zh-CN" sz="2400">
                <a:latin typeface="Times New Roman" pitchFamily="18" charset="0"/>
              </a:rPr>
              <a:t>A</a:t>
            </a:r>
            <a:r>
              <a:rPr lang="zh-CN" altLang="en-US" sz="2400">
                <a:latin typeface="Times New Roman" pitchFamily="18" charset="0"/>
              </a:rPr>
              <a:t>．由顶点和相邻顶点对构成的边所形成的序列      </a:t>
            </a:r>
            <a:r>
              <a:rPr lang="en-US" altLang="zh-CN" sz="2400">
                <a:latin typeface="Times New Roman" pitchFamily="18" charset="0"/>
              </a:rPr>
              <a:t>B</a:t>
            </a:r>
            <a:r>
              <a:rPr lang="zh-CN" altLang="en-US" sz="2400">
                <a:latin typeface="Times New Roman" pitchFamily="18" charset="0"/>
              </a:rPr>
              <a:t>．由不同顶点所形成的序列</a:t>
            </a:r>
          </a:p>
          <a:p>
            <a:pPr>
              <a:spcBef>
                <a:spcPct val="20000"/>
              </a:spcBef>
              <a:buClr>
                <a:schemeClr val="bg2"/>
              </a:buClr>
              <a:buFont typeface="Monotype Sorts" pitchFamily="2" charset="2"/>
              <a:buNone/>
            </a:pPr>
            <a:r>
              <a:rPr lang="en-US" altLang="zh-CN" sz="2400">
                <a:latin typeface="Times New Roman" pitchFamily="18" charset="0"/>
              </a:rPr>
              <a:t>C</a:t>
            </a:r>
            <a:r>
              <a:rPr lang="zh-CN" altLang="en-US" sz="2400">
                <a:latin typeface="Times New Roman" pitchFamily="18" charset="0"/>
              </a:rPr>
              <a:t>．由不同边所形成的序列                          </a:t>
            </a:r>
            <a:r>
              <a:rPr lang="en-US" altLang="zh-CN" sz="2400">
                <a:latin typeface="Times New Roman" pitchFamily="18" charset="0"/>
              </a:rPr>
              <a:t>D</a:t>
            </a:r>
            <a:r>
              <a:rPr lang="zh-CN" altLang="en-US" sz="2400">
                <a:latin typeface="Times New Roman" pitchFamily="18" charset="0"/>
              </a:rPr>
              <a:t>．上述定义都不是</a:t>
            </a:r>
          </a:p>
          <a:p>
            <a:pPr>
              <a:spcBef>
                <a:spcPct val="20000"/>
              </a:spcBef>
              <a:buClr>
                <a:schemeClr val="bg2"/>
              </a:buClr>
              <a:buFont typeface="Monotype Sorts" pitchFamily="2" charset="2"/>
              <a:buNone/>
            </a:pPr>
            <a:r>
              <a:rPr lang="en-US" altLang="zh-CN" sz="2400">
                <a:latin typeface="Times New Roman" pitchFamily="18" charset="0"/>
              </a:rPr>
              <a:t>2</a:t>
            </a:r>
            <a:r>
              <a:rPr lang="zh-CN" altLang="en-US" sz="2400">
                <a:latin typeface="Times New Roman" pitchFamily="18" charset="0"/>
              </a:rPr>
              <a:t>．设无向图的顶点个数为</a:t>
            </a:r>
            <a:r>
              <a:rPr lang="en-US" altLang="zh-CN" sz="2400">
                <a:latin typeface="Times New Roman" pitchFamily="18" charset="0"/>
              </a:rPr>
              <a:t>n</a:t>
            </a:r>
            <a:r>
              <a:rPr lang="zh-CN" altLang="en-US" sz="2400">
                <a:latin typeface="Times New Roman" pitchFamily="18" charset="0"/>
              </a:rPr>
              <a:t>，则该图最多有（  ）条边。</a:t>
            </a:r>
          </a:p>
          <a:p>
            <a:pPr>
              <a:spcBef>
                <a:spcPct val="20000"/>
              </a:spcBef>
              <a:buClr>
                <a:schemeClr val="bg2"/>
              </a:buClr>
              <a:buFont typeface="Monotype Sorts" pitchFamily="2" charset="2"/>
              <a:buNone/>
            </a:pPr>
            <a:r>
              <a:rPr lang="en-US" altLang="zh-CN" sz="2400">
                <a:latin typeface="Times New Roman" pitchFamily="18" charset="0"/>
              </a:rPr>
              <a:t>A</a:t>
            </a:r>
            <a:r>
              <a:rPr lang="zh-CN" altLang="en-US" sz="2400">
                <a:latin typeface="Times New Roman" pitchFamily="18" charset="0"/>
              </a:rPr>
              <a:t>．</a:t>
            </a:r>
            <a:r>
              <a:rPr lang="en-US" altLang="zh-CN" sz="2400">
                <a:latin typeface="Times New Roman" pitchFamily="18" charset="0"/>
              </a:rPr>
              <a:t>n-1        B</a:t>
            </a:r>
            <a:r>
              <a:rPr lang="zh-CN" altLang="en-US" sz="2400">
                <a:latin typeface="Times New Roman" pitchFamily="18" charset="0"/>
              </a:rPr>
              <a:t>．</a:t>
            </a:r>
            <a:r>
              <a:rPr lang="en-US" altLang="zh-CN" sz="2400">
                <a:latin typeface="Times New Roman" pitchFamily="18" charset="0"/>
              </a:rPr>
              <a:t>n(n-1)/2       C</a:t>
            </a:r>
            <a:r>
              <a:rPr lang="zh-CN" altLang="en-US" sz="2400">
                <a:latin typeface="Times New Roman" pitchFamily="18" charset="0"/>
              </a:rPr>
              <a:t>． </a:t>
            </a:r>
            <a:r>
              <a:rPr lang="en-US" altLang="zh-CN" sz="2400">
                <a:latin typeface="Times New Roman" pitchFamily="18" charset="0"/>
              </a:rPr>
              <a:t>n(n+1)/2        D</a:t>
            </a:r>
            <a:r>
              <a:rPr lang="zh-CN" altLang="en-US" sz="2400">
                <a:latin typeface="Times New Roman" pitchFamily="18" charset="0"/>
              </a:rPr>
              <a:t>．</a:t>
            </a:r>
            <a:r>
              <a:rPr lang="en-US" altLang="zh-CN" sz="2400">
                <a:latin typeface="Times New Roman" pitchFamily="18" charset="0"/>
              </a:rPr>
              <a:t>0       E</a:t>
            </a:r>
            <a:r>
              <a:rPr lang="zh-CN" altLang="en-US" sz="2400">
                <a:latin typeface="Times New Roman" pitchFamily="18" charset="0"/>
              </a:rPr>
              <a:t>．</a:t>
            </a:r>
            <a:r>
              <a:rPr lang="en-US" altLang="zh-CN" sz="2400">
                <a:latin typeface="Times New Roman" pitchFamily="18" charset="0"/>
              </a:rPr>
              <a:t>n2</a:t>
            </a:r>
          </a:p>
          <a:p>
            <a:pPr>
              <a:spcBef>
                <a:spcPct val="20000"/>
              </a:spcBef>
              <a:buClr>
                <a:schemeClr val="bg2"/>
              </a:buClr>
              <a:buFont typeface="Monotype Sorts" pitchFamily="2" charset="2"/>
              <a:buNone/>
            </a:pPr>
            <a:r>
              <a:rPr lang="en-US" altLang="zh-CN" sz="2400">
                <a:latin typeface="Times New Roman" pitchFamily="18" charset="0"/>
              </a:rPr>
              <a:t>3</a:t>
            </a:r>
            <a:r>
              <a:rPr lang="zh-CN" altLang="en-US" sz="2400">
                <a:latin typeface="Times New Roman" pitchFamily="18" charset="0"/>
              </a:rPr>
              <a:t>．一个</a:t>
            </a:r>
            <a:r>
              <a:rPr lang="en-US" altLang="zh-CN" sz="2400">
                <a:latin typeface="Times New Roman" pitchFamily="18" charset="0"/>
              </a:rPr>
              <a:t>n</a:t>
            </a:r>
            <a:r>
              <a:rPr lang="zh-CN" altLang="en-US" sz="2400">
                <a:latin typeface="Times New Roman" pitchFamily="18" charset="0"/>
              </a:rPr>
              <a:t>个顶点的连通无向图，其边的个数至少为（    ）。</a:t>
            </a:r>
          </a:p>
          <a:p>
            <a:pPr>
              <a:spcBef>
                <a:spcPct val="20000"/>
              </a:spcBef>
              <a:buClr>
                <a:schemeClr val="bg2"/>
              </a:buClr>
              <a:buFont typeface="Monotype Sorts" pitchFamily="2" charset="2"/>
              <a:buNone/>
            </a:pPr>
            <a:r>
              <a:rPr lang="en-US" altLang="zh-CN" sz="2400">
                <a:latin typeface="Times New Roman" pitchFamily="18" charset="0"/>
              </a:rPr>
              <a:t>A</a:t>
            </a:r>
            <a:r>
              <a:rPr lang="zh-CN" altLang="en-US" sz="2400">
                <a:latin typeface="Times New Roman" pitchFamily="18" charset="0"/>
              </a:rPr>
              <a:t>．</a:t>
            </a:r>
            <a:r>
              <a:rPr lang="en-US" altLang="zh-CN" sz="2400">
                <a:latin typeface="Times New Roman" pitchFamily="18" charset="0"/>
              </a:rPr>
              <a:t>n-1           B</a:t>
            </a:r>
            <a:r>
              <a:rPr lang="zh-CN" altLang="en-US" sz="2400">
                <a:latin typeface="Times New Roman" pitchFamily="18" charset="0"/>
              </a:rPr>
              <a:t>．</a:t>
            </a:r>
            <a:r>
              <a:rPr lang="en-US" altLang="zh-CN" sz="2400">
                <a:latin typeface="Times New Roman" pitchFamily="18" charset="0"/>
              </a:rPr>
              <a:t>n            C</a:t>
            </a:r>
            <a:r>
              <a:rPr lang="zh-CN" altLang="en-US" sz="2400">
                <a:latin typeface="Times New Roman" pitchFamily="18" charset="0"/>
              </a:rPr>
              <a:t>．</a:t>
            </a:r>
            <a:r>
              <a:rPr lang="en-US" altLang="zh-CN" sz="2400">
                <a:latin typeface="Times New Roman" pitchFamily="18" charset="0"/>
              </a:rPr>
              <a:t>n+1             D</a:t>
            </a:r>
            <a:r>
              <a:rPr lang="zh-CN" altLang="en-US" sz="2400">
                <a:latin typeface="Times New Roman" pitchFamily="18" charset="0"/>
              </a:rPr>
              <a:t>．</a:t>
            </a:r>
            <a:r>
              <a:rPr lang="en-US" altLang="zh-CN" sz="2400">
                <a:latin typeface="Times New Roman" pitchFamily="18" charset="0"/>
              </a:rPr>
              <a:t>nlog2n</a:t>
            </a:r>
            <a:r>
              <a:rPr lang="zh-CN" altLang="en-US" sz="2400">
                <a:latin typeface="Times New Roman" pitchFamily="18" charset="0"/>
              </a:rPr>
              <a:t>；</a:t>
            </a:r>
          </a:p>
        </p:txBody>
      </p:sp>
      <p:sp>
        <p:nvSpPr>
          <p:cNvPr id="118787" name="Rectangle 3"/>
          <p:cNvSpPr>
            <a:spLocks noRot="1" noChangeArrowheads="1"/>
          </p:cNvSpPr>
          <p:nvPr/>
        </p:nvSpPr>
        <p:spPr bwMode="auto">
          <a:xfrm>
            <a:off x="301625" y="414338"/>
            <a:ext cx="854075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zh-CN" altLang="en-US" sz="4400">
                <a:solidFill>
                  <a:schemeClr val="tx2"/>
                </a:solidFill>
                <a:latin typeface="Times New Roman" pitchFamily="18" charset="0"/>
              </a:rPr>
              <a:t>习 题 </a:t>
            </a:r>
            <a:r>
              <a:rPr lang="en-US" altLang="zh-CN" sz="4400">
                <a:solidFill>
                  <a:schemeClr val="tx2"/>
                </a:solidFill>
                <a:latin typeface="Times New Roman" pitchFamily="18" charset="0"/>
              </a:rPr>
              <a:t>6</a:t>
            </a:r>
          </a:p>
        </p:txBody>
      </p:sp>
    </p:spTree>
  </p:cSld>
  <p:clrMapOvr>
    <a:masterClrMapping/>
  </p:clrMapOvr>
  <p:transition>
    <p:cover dir="d"/>
  </p:transition>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Rot="1" noChangeArrowheads="1"/>
          </p:cNvSpPr>
          <p:nvPr/>
        </p:nvSpPr>
        <p:spPr bwMode="auto">
          <a:xfrm>
            <a:off x="323850" y="476250"/>
            <a:ext cx="8569325"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4</a:t>
            </a:r>
            <a:r>
              <a:rPr lang="zh-CN" altLang="en-US" sz="2400">
                <a:latin typeface="Times New Roman" pitchFamily="18" charset="0"/>
              </a:rPr>
              <a:t>．要连通具有</a:t>
            </a:r>
            <a:r>
              <a:rPr lang="en-US" altLang="zh-CN" sz="2400">
                <a:latin typeface="Times New Roman" pitchFamily="18" charset="0"/>
              </a:rPr>
              <a:t>n</a:t>
            </a:r>
            <a:r>
              <a:rPr lang="zh-CN" altLang="en-US" sz="2400">
                <a:latin typeface="Times New Roman" pitchFamily="18" charset="0"/>
              </a:rPr>
              <a:t>个顶点的有向图，至少需要（    ）条边。</a:t>
            </a:r>
          </a:p>
          <a:p>
            <a:pPr>
              <a:spcBef>
                <a:spcPct val="20000"/>
              </a:spcBef>
              <a:buClr>
                <a:schemeClr val="bg2"/>
              </a:buClr>
              <a:buFont typeface="Monotype Sorts" pitchFamily="2" charset="2"/>
              <a:buNone/>
            </a:pPr>
            <a:r>
              <a:rPr lang="en-US" altLang="zh-CN" sz="2400">
                <a:latin typeface="Times New Roman" pitchFamily="18" charset="0"/>
              </a:rPr>
              <a:t>A</a:t>
            </a:r>
            <a:r>
              <a:rPr lang="zh-CN" altLang="en-US" sz="2400">
                <a:latin typeface="Times New Roman" pitchFamily="18" charset="0"/>
              </a:rPr>
              <a:t>．</a:t>
            </a:r>
            <a:r>
              <a:rPr lang="en-US" altLang="zh-CN" sz="2400">
                <a:latin typeface="Times New Roman" pitchFamily="18" charset="0"/>
              </a:rPr>
              <a:t>n-l           B</a:t>
            </a:r>
            <a:r>
              <a:rPr lang="zh-CN" altLang="en-US" sz="2400">
                <a:latin typeface="Times New Roman" pitchFamily="18" charset="0"/>
              </a:rPr>
              <a:t>．</a:t>
            </a:r>
            <a:r>
              <a:rPr lang="en-US" altLang="zh-CN" sz="2400">
                <a:latin typeface="Times New Roman" pitchFamily="18" charset="0"/>
              </a:rPr>
              <a:t>n            C</a:t>
            </a:r>
            <a:r>
              <a:rPr lang="zh-CN" altLang="en-US" sz="2400">
                <a:latin typeface="Times New Roman" pitchFamily="18" charset="0"/>
              </a:rPr>
              <a:t>．</a:t>
            </a:r>
            <a:r>
              <a:rPr lang="en-US" altLang="zh-CN" sz="2400">
                <a:latin typeface="Times New Roman" pitchFamily="18" charset="0"/>
              </a:rPr>
              <a:t>n+l             D</a:t>
            </a:r>
            <a:r>
              <a:rPr lang="zh-CN" altLang="en-US" sz="2400">
                <a:latin typeface="Times New Roman" pitchFamily="18" charset="0"/>
              </a:rPr>
              <a:t>．</a:t>
            </a:r>
            <a:r>
              <a:rPr lang="en-US" altLang="zh-CN" sz="2400">
                <a:latin typeface="Times New Roman" pitchFamily="18" charset="0"/>
              </a:rPr>
              <a:t>2n</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5</a:t>
            </a:r>
            <a:r>
              <a:rPr lang="zh-CN" altLang="en-US" sz="2400">
                <a:latin typeface="Times New Roman" pitchFamily="18" charset="0"/>
              </a:rPr>
              <a:t>．</a:t>
            </a:r>
            <a:r>
              <a:rPr lang="en-US" altLang="zh-CN" sz="2400">
                <a:latin typeface="Times New Roman" pitchFamily="18" charset="0"/>
              </a:rPr>
              <a:t>n</a:t>
            </a:r>
            <a:r>
              <a:rPr lang="zh-CN" altLang="en-US" sz="2400">
                <a:latin typeface="Times New Roman" pitchFamily="18" charset="0"/>
              </a:rPr>
              <a:t>个结点的完全有向图含有边的数目（　　　）。</a:t>
            </a:r>
          </a:p>
          <a:p>
            <a:pPr>
              <a:spcBef>
                <a:spcPct val="20000"/>
              </a:spcBef>
              <a:buClr>
                <a:schemeClr val="bg2"/>
              </a:buClr>
              <a:buFont typeface="Monotype Sorts" pitchFamily="2" charset="2"/>
              <a:buNone/>
            </a:pPr>
            <a:r>
              <a:rPr lang="en-US" altLang="zh-CN" sz="2400">
                <a:latin typeface="Times New Roman" pitchFamily="18" charset="0"/>
              </a:rPr>
              <a:t>A</a:t>
            </a:r>
            <a:r>
              <a:rPr lang="zh-CN" altLang="en-US" sz="2400">
                <a:latin typeface="Times New Roman" pitchFamily="18" charset="0"/>
              </a:rPr>
              <a:t>．</a:t>
            </a:r>
            <a:r>
              <a:rPr lang="en-US" altLang="zh-CN" sz="2400">
                <a:latin typeface="Times New Roman" pitchFamily="18" charset="0"/>
              </a:rPr>
              <a:t>n*n        </a:t>
            </a:r>
            <a:r>
              <a:rPr lang="zh-CN" altLang="en-US" sz="2400">
                <a:latin typeface="Times New Roman" pitchFamily="18" charset="0"/>
              </a:rPr>
              <a:t>Ｂ．</a:t>
            </a:r>
            <a:r>
              <a:rPr lang="en-US" altLang="zh-CN" sz="2400">
                <a:latin typeface="Times New Roman" pitchFamily="18" charset="0"/>
              </a:rPr>
              <a:t>n</a:t>
            </a:r>
            <a:r>
              <a:rPr lang="zh-CN" altLang="en-US" sz="2400">
                <a:latin typeface="Times New Roman" pitchFamily="18" charset="0"/>
              </a:rPr>
              <a:t>（</a:t>
            </a:r>
            <a:r>
              <a:rPr lang="en-US" altLang="zh-CN" sz="2400">
                <a:latin typeface="Times New Roman" pitchFamily="18" charset="0"/>
              </a:rPr>
              <a:t>n</a:t>
            </a:r>
            <a:r>
              <a:rPr lang="zh-CN" altLang="en-US" sz="2400">
                <a:latin typeface="Times New Roman" pitchFamily="18" charset="0"/>
              </a:rPr>
              <a:t>＋１）     </a:t>
            </a:r>
            <a:r>
              <a:rPr lang="en-US" altLang="zh-CN" sz="2400">
                <a:latin typeface="Times New Roman" pitchFamily="18" charset="0"/>
              </a:rPr>
              <a:t>C</a:t>
            </a:r>
            <a:r>
              <a:rPr lang="zh-CN" altLang="en-US" sz="2400">
                <a:latin typeface="Times New Roman" pitchFamily="18" charset="0"/>
              </a:rPr>
              <a:t>．</a:t>
            </a:r>
            <a:r>
              <a:rPr lang="en-US" altLang="zh-CN" sz="2400">
                <a:latin typeface="Times New Roman" pitchFamily="18" charset="0"/>
              </a:rPr>
              <a:t>n</a:t>
            </a:r>
            <a:r>
              <a:rPr lang="zh-CN" altLang="en-US" sz="2400">
                <a:latin typeface="Times New Roman" pitchFamily="18" charset="0"/>
              </a:rPr>
              <a:t>／</a:t>
            </a:r>
            <a:r>
              <a:rPr lang="en-US" altLang="zh-CN" sz="2400">
                <a:latin typeface="Times New Roman" pitchFamily="18" charset="0"/>
              </a:rPr>
              <a:t>2            D</a:t>
            </a:r>
            <a:r>
              <a:rPr lang="zh-CN" altLang="en-US" sz="2400">
                <a:latin typeface="Times New Roman" pitchFamily="18" charset="0"/>
              </a:rPr>
              <a:t>．</a:t>
            </a:r>
            <a:r>
              <a:rPr lang="en-US" altLang="zh-CN" sz="2400">
                <a:latin typeface="Times New Roman" pitchFamily="18" charset="0"/>
              </a:rPr>
              <a:t>n*</a:t>
            </a:r>
            <a:r>
              <a:rPr lang="zh-CN" altLang="en-US" sz="2400">
                <a:latin typeface="Times New Roman" pitchFamily="18" charset="0"/>
              </a:rPr>
              <a:t>（</a:t>
            </a:r>
            <a:r>
              <a:rPr lang="en-US" altLang="zh-CN" sz="2400">
                <a:latin typeface="Times New Roman" pitchFamily="18" charset="0"/>
              </a:rPr>
              <a:t>n</a:t>
            </a:r>
            <a:r>
              <a:rPr lang="zh-CN" altLang="en-US" sz="2400">
                <a:latin typeface="Times New Roman" pitchFamily="18" charset="0"/>
              </a:rPr>
              <a:t>－</a:t>
            </a:r>
            <a:r>
              <a:rPr lang="en-US" altLang="zh-CN" sz="2400">
                <a:latin typeface="Times New Roman" pitchFamily="18" charset="0"/>
              </a:rPr>
              <a:t>l</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6</a:t>
            </a:r>
            <a:r>
              <a:rPr lang="zh-CN" altLang="en-US" sz="2400">
                <a:latin typeface="Times New Roman" pitchFamily="18" charset="0"/>
              </a:rPr>
              <a:t>．一个有</a:t>
            </a:r>
            <a:r>
              <a:rPr lang="en-US" altLang="zh-CN" sz="2400">
                <a:latin typeface="Times New Roman" pitchFamily="18" charset="0"/>
              </a:rPr>
              <a:t>n</a:t>
            </a:r>
            <a:r>
              <a:rPr lang="zh-CN" altLang="en-US" sz="2400">
                <a:latin typeface="Times New Roman" pitchFamily="18" charset="0"/>
              </a:rPr>
              <a:t>个结点的图，最少有（    ）个连通分量，最多有（    ）个连通分量。</a:t>
            </a:r>
          </a:p>
          <a:p>
            <a:pPr>
              <a:spcBef>
                <a:spcPct val="20000"/>
              </a:spcBef>
              <a:buClr>
                <a:schemeClr val="bg2"/>
              </a:buClr>
              <a:buFont typeface="Monotype Sorts" pitchFamily="2" charset="2"/>
              <a:buNone/>
            </a:pPr>
            <a:r>
              <a:rPr lang="en-US" altLang="zh-CN" sz="2400">
                <a:latin typeface="Times New Roman" pitchFamily="18" charset="0"/>
              </a:rPr>
              <a:t>A</a:t>
            </a:r>
            <a:r>
              <a:rPr lang="zh-CN" altLang="en-US" sz="2400">
                <a:latin typeface="Times New Roman" pitchFamily="18" charset="0"/>
              </a:rPr>
              <a:t>．</a:t>
            </a:r>
            <a:r>
              <a:rPr lang="en-US" altLang="zh-CN" sz="2400">
                <a:latin typeface="Times New Roman" pitchFamily="18" charset="0"/>
              </a:rPr>
              <a:t>0                B</a:t>
            </a:r>
            <a:r>
              <a:rPr lang="zh-CN" altLang="en-US" sz="2400">
                <a:latin typeface="Times New Roman" pitchFamily="18" charset="0"/>
              </a:rPr>
              <a:t>．</a:t>
            </a:r>
            <a:r>
              <a:rPr lang="en-US" altLang="zh-CN" sz="2400">
                <a:latin typeface="Times New Roman" pitchFamily="18" charset="0"/>
              </a:rPr>
              <a:t>1                 C</a:t>
            </a:r>
            <a:r>
              <a:rPr lang="zh-CN" altLang="en-US" sz="2400">
                <a:latin typeface="Times New Roman" pitchFamily="18" charset="0"/>
              </a:rPr>
              <a:t>．</a:t>
            </a:r>
            <a:r>
              <a:rPr lang="en-US" altLang="zh-CN" sz="2400">
                <a:latin typeface="Times New Roman" pitchFamily="18" charset="0"/>
              </a:rPr>
              <a:t>n-1             D</a:t>
            </a:r>
            <a:r>
              <a:rPr lang="zh-CN" altLang="en-US" sz="2400">
                <a:latin typeface="Times New Roman" pitchFamily="18" charset="0"/>
              </a:rPr>
              <a:t>．</a:t>
            </a:r>
            <a:r>
              <a:rPr lang="en-US" altLang="zh-CN" sz="2400">
                <a:latin typeface="Times New Roman" pitchFamily="18" charset="0"/>
              </a:rPr>
              <a:t>n</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7</a:t>
            </a:r>
            <a:r>
              <a:rPr lang="zh-CN" altLang="en-US" sz="2400">
                <a:latin typeface="Times New Roman" pitchFamily="18" charset="0"/>
              </a:rPr>
              <a:t>．在一个无向图中，所有顶点的度数之和等于所有边数（    ）倍，在一个有向图中，所有顶点的入度之和等于所有顶点出度之和的（    ）倍。</a:t>
            </a:r>
          </a:p>
          <a:p>
            <a:pPr>
              <a:spcBef>
                <a:spcPct val="20000"/>
              </a:spcBef>
              <a:buClr>
                <a:schemeClr val="bg2"/>
              </a:buClr>
              <a:buFont typeface="Monotype Sorts" pitchFamily="2" charset="2"/>
              <a:buNone/>
            </a:pPr>
            <a:r>
              <a:rPr lang="en-US" altLang="zh-CN" sz="2400">
                <a:latin typeface="Times New Roman" pitchFamily="18" charset="0"/>
              </a:rPr>
              <a:t>A</a:t>
            </a:r>
            <a:r>
              <a:rPr lang="zh-CN" altLang="en-US" sz="2400">
                <a:latin typeface="Times New Roman" pitchFamily="18" charset="0"/>
              </a:rPr>
              <a:t>．</a:t>
            </a:r>
            <a:r>
              <a:rPr lang="en-US" altLang="zh-CN" sz="2400">
                <a:latin typeface="Times New Roman" pitchFamily="18" charset="0"/>
              </a:rPr>
              <a:t>1/2          B</a:t>
            </a:r>
            <a:r>
              <a:rPr lang="zh-CN" altLang="en-US" sz="2400">
                <a:latin typeface="Times New Roman" pitchFamily="18" charset="0"/>
              </a:rPr>
              <a:t>．</a:t>
            </a:r>
            <a:r>
              <a:rPr lang="en-US" altLang="zh-CN" sz="2400">
                <a:latin typeface="Times New Roman" pitchFamily="18" charset="0"/>
              </a:rPr>
              <a:t>2             C</a:t>
            </a:r>
            <a:r>
              <a:rPr lang="zh-CN" altLang="en-US" sz="2400">
                <a:latin typeface="Times New Roman" pitchFamily="18" charset="0"/>
              </a:rPr>
              <a:t>．</a:t>
            </a:r>
            <a:r>
              <a:rPr lang="en-US" altLang="zh-CN" sz="2400">
                <a:latin typeface="Times New Roman" pitchFamily="18" charset="0"/>
              </a:rPr>
              <a:t>1               D</a:t>
            </a:r>
            <a:r>
              <a:rPr lang="zh-CN" altLang="en-US" sz="2400">
                <a:latin typeface="Times New Roman" pitchFamily="18" charset="0"/>
              </a:rPr>
              <a:t>．</a:t>
            </a:r>
            <a:r>
              <a:rPr lang="en-US" altLang="zh-CN" sz="2400">
                <a:latin typeface="Times New Roman" pitchFamily="18" charset="0"/>
              </a:rPr>
              <a:t>4</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8</a:t>
            </a:r>
            <a:r>
              <a:rPr lang="zh-CN" altLang="en-US" sz="2400">
                <a:latin typeface="Times New Roman" pitchFamily="18" charset="0"/>
              </a:rPr>
              <a:t>．用有向无环图描述表达式</a:t>
            </a:r>
            <a:r>
              <a:rPr lang="en-US" altLang="zh-CN" sz="2400">
                <a:latin typeface="Times New Roman" pitchFamily="18" charset="0"/>
              </a:rPr>
              <a:t>(A+B)*</a:t>
            </a:r>
            <a:r>
              <a:rPr lang="zh-CN" altLang="en-US" sz="2400">
                <a:latin typeface="Times New Roman" pitchFamily="18" charset="0"/>
              </a:rPr>
              <a:t>（（</a:t>
            </a:r>
            <a:r>
              <a:rPr lang="en-US" altLang="zh-CN" sz="2400">
                <a:latin typeface="Times New Roman" pitchFamily="18" charset="0"/>
              </a:rPr>
              <a:t>A+B</a:t>
            </a:r>
            <a:r>
              <a:rPr lang="zh-CN" altLang="en-US" sz="2400">
                <a:latin typeface="Times New Roman" pitchFamily="18" charset="0"/>
              </a:rPr>
              <a:t>）</a:t>
            </a:r>
            <a:r>
              <a:rPr lang="en-US" altLang="zh-CN" sz="2400">
                <a:latin typeface="Times New Roman" pitchFamily="18" charset="0"/>
              </a:rPr>
              <a:t>/A</a:t>
            </a:r>
            <a:r>
              <a:rPr lang="zh-CN" altLang="en-US" sz="2400">
                <a:latin typeface="Times New Roman" pitchFamily="18" charset="0"/>
              </a:rPr>
              <a:t>），至少需要顶点的数目为</a:t>
            </a:r>
            <a:r>
              <a:rPr lang="en-US" altLang="zh-CN" sz="2400">
                <a:latin typeface="Times New Roman" pitchFamily="18" charset="0"/>
              </a:rPr>
              <a:t>(  )</a:t>
            </a:r>
            <a:r>
              <a:rPr lang="zh-CN" altLang="en-US"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A</a:t>
            </a:r>
            <a:r>
              <a:rPr lang="zh-CN" altLang="en-US" sz="2400">
                <a:latin typeface="Times New Roman" pitchFamily="18" charset="0"/>
              </a:rPr>
              <a:t>．</a:t>
            </a:r>
            <a:r>
              <a:rPr lang="en-US" altLang="zh-CN" sz="2400">
                <a:latin typeface="Times New Roman" pitchFamily="18" charset="0"/>
              </a:rPr>
              <a:t>5          B</a:t>
            </a:r>
            <a:r>
              <a:rPr lang="zh-CN" altLang="en-US" sz="2400">
                <a:latin typeface="Times New Roman" pitchFamily="18" charset="0"/>
              </a:rPr>
              <a:t>．</a:t>
            </a:r>
            <a:r>
              <a:rPr lang="en-US" altLang="zh-CN" sz="2400">
                <a:latin typeface="Times New Roman" pitchFamily="18" charset="0"/>
              </a:rPr>
              <a:t>6               C</a:t>
            </a:r>
            <a:r>
              <a:rPr lang="zh-CN" altLang="en-US" sz="2400">
                <a:latin typeface="Times New Roman" pitchFamily="18" charset="0"/>
              </a:rPr>
              <a:t>．</a:t>
            </a:r>
            <a:r>
              <a:rPr lang="en-US" altLang="zh-CN" sz="2400">
                <a:latin typeface="Times New Roman" pitchFamily="18" charset="0"/>
              </a:rPr>
              <a:t>8               D</a:t>
            </a:r>
            <a:r>
              <a:rPr lang="zh-CN" altLang="en-US" sz="2400">
                <a:latin typeface="Times New Roman" pitchFamily="18" charset="0"/>
              </a:rPr>
              <a:t>．</a:t>
            </a:r>
            <a:r>
              <a:rPr lang="en-US" altLang="zh-CN" sz="2400">
                <a:latin typeface="Times New Roman" pitchFamily="18" charset="0"/>
              </a:rPr>
              <a:t>9     </a:t>
            </a:r>
          </a:p>
        </p:txBody>
      </p:sp>
    </p:spTree>
  </p:cSld>
  <p:clrMapOvr>
    <a:masterClrMapping/>
  </p:clrMapOvr>
  <p:transition>
    <p:cover dir="d"/>
  </p:transition>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Rot="1" noChangeArrowheads="1"/>
          </p:cNvSpPr>
          <p:nvPr/>
        </p:nvSpPr>
        <p:spPr bwMode="auto">
          <a:xfrm>
            <a:off x="323850" y="620713"/>
            <a:ext cx="8569325"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9</a:t>
            </a:r>
            <a:r>
              <a:rPr lang="zh-CN" altLang="en-US" sz="2400">
                <a:latin typeface="Times New Roman" pitchFamily="18" charset="0"/>
              </a:rPr>
              <a:t>．用</a:t>
            </a:r>
            <a:r>
              <a:rPr lang="en-US" altLang="zh-CN" sz="2400">
                <a:latin typeface="Times New Roman" pitchFamily="18" charset="0"/>
              </a:rPr>
              <a:t>DFS</a:t>
            </a:r>
            <a:r>
              <a:rPr lang="zh-CN" altLang="en-US" sz="2400">
                <a:latin typeface="Times New Roman" pitchFamily="18" charset="0"/>
              </a:rPr>
              <a:t>遍历一个无环有向图，并在</a:t>
            </a:r>
            <a:r>
              <a:rPr lang="en-US" altLang="zh-CN" sz="2400">
                <a:latin typeface="Times New Roman" pitchFamily="18" charset="0"/>
              </a:rPr>
              <a:t>DFS</a:t>
            </a:r>
            <a:r>
              <a:rPr lang="zh-CN" altLang="en-US" sz="2400">
                <a:latin typeface="Times New Roman" pitchFamily="18" charset="0"/>
              </a:rPr>
              <a:t>算法退栈返回时打印相应的顶点，则输出的顶点序列是</a:t>
            </a:r>
            <a:r>
              <a:rPr lang="en-US" altLang="zh-CN" sz="2400">
                <a:latin typeface="Times New Roman" pitchFamily="18" charset="0"/>
              </a:rPr>
              <a:t>(  )</a:t>
            </a:r>
            <a:r>
              <a:rPr lang="zh-CN" altLang="en-US"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A</a:t>
            </a:r>
            <a:r>
              <a:rPr lang="zh-CN" altLang="en-US" sz="2400">
                <a:latin typeface="Times New Roman" pitchFamily="18" charset="0"/>
              </a:rPr>
              <a:t>．逆拓扑有序         </a:t>
            </a:r>
            <a:r>
              <a:rPr lang="en-US" altLang="zh-CN" sz="2400">
                <a:latin typeface="Times New Roman" pitchFamily="18" charset="0"/>
              </a:rPr>
              <a:t>B</a:t>
            </a:r>
            <a:r>
              <a:rPr lang="zh-CN" altLang="en-US" sz="2400">
                <a:latin typeface="Times New Roman" pitchFamily="18" charset="0"/>
              </a:rPr>
              <a:t>．拓扑有序            </a:t>
            </a:r>
            <a:r>
              <a:rPr lang="en-US" altLang="zh-CN" sz="2400">
                <a:latin typeface="Times New Roman" pitchFamily="18" charset="0"/>
              </a:rPr>
              <a:t>C</a:t>
            </a:r>
            <a:r>
              <a:rPr lang="zh-CN" altLang="en-US" sz="2400">
                <a:latin typeface="Times New Roman" pitchFamily="18" charset="0"/>
              </a:rPr>
              <a:t>．无序的 </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10</a:t>
            </a:r>
            <a:r>
              <a:rPr lang="zh-CN" altLang="en-US" sz="2400">
                <a:latin typeface="Times New Roman" pitchFamily="18" charset="0"/>
              </a:rPr>
              <a:t>．下面结构中最适于表示稀疏无向图的是（    ），适于表示稀疏有向图的是（    ）。</a:t>
            </a:r>
          </a:p>
          <a:p>
            <a:pPr>
              <a:spcBef>
                <a:spcPct val="20000"/>
              </a:spcBef>
              <a:buClr>
                <a:schemeClr val="bg2"/>
              </a:buClr>
              <a:buFont typeface="Monotype Sorts" pitchFamily="2" charset="2"/>
              <a:buNone/>
            </a:pPr>
            <a:r>
              <a:rPr lang="en-US" altLang="zh-CN" sz="2400">
                <a:latin typeface="Times New Roman" pitchFamily="18" charset="0"/>
              </a:rPr>
              <a:t>A</a:t>
            </a:r>
            <a:r>
              <a:rPr lang="zh-CN" altLang="en-US" sz="2400">
                <a:latin typeface="Times New Roman" pitchFamily="18" charset="0"/>
              </a:rPr>
              <a:t>．邻接矩阵      </a:t>
            </a:r>
            <a:r>
              <a:rPr lang="en-US" altLang="zh-CN" sz="2400">
                <a:latin typeface="Times New Roman" pitchFamily="18" charset="0"/>
              </a:rPr>
              <a:t>B</a:t>
            </a:r>
            <a:r>
              <a:rPr lang="zh-CN" altLang="en-US" sz="2400">
                <a:latin typeface="Times New Roman" pitchFamily="18" charset="0"/>
              </a:rPr>
              <a:t>．逆邻接表     </a:t>
            </a:r>
            <a:r>
              <a:rPr lang="en-US" altLang="zh-CN" sz="2400">
                <a:latin typeface="Times New Roman" pitchFamily="18" charset="0"/>
              </a:rPr>
              <a:t>C</a:t>
            </a:r>
            <a:r>
              <a:rPr lang="zh-CN" altLang="en-US" sz="2400">
                <a:latin typeface="Times New Roman" pitchFamily="18" charset="0"/>
              </a:rPr>
              <a:t>．邻接多重表      </a:t>
            </a:r>
            <a:r>
              <a:rPr lang="en-US" altLang="zh-CN" sz="2400">
                <a:latin typeface="Times New Roman" pitchFamily="18" charset="0"/>
              </a:rPr>
              <a:t>D</a:t>
            </a:r>
            <a:r>
              <a:rPr lang="zh-CN" altLang="en-US" sz="2400">
                <a:latin typeface="Times New Roman" pitchFamily="18" charset="0"/>
              </a:rPr>
              <a:t>．十字链表     </a:t>
            </a:r>
            <a:r>
              <a:rPr lang="en-US" altLang="zh-CN" sz="2400">
                <a:latin typeface="Times New Roman" pitchFamily="18" charset="0"/>
              </a:rPr>
              <a:t>E</a:t>
            </a:r>
            <a:r>
              <a:rPr lang="zh-CN" altLang="en-US" sz="2400">
                <a:latin typeface="Times New Roman" pitchFamily="18" charset="0"/>
              </a:rPr>
              <a:t>．邻接表           </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11</a:t>
            </a:r>
            <a:r>
              <a:rPr lang="zh-CN" altLang="en-US" sz="2400">
                <a:latin typeface="Times New Roman" pitchFamily="18" charset="0"/>
              </a:rPr>
              <a:t>．下列哪一种图的邻接矩阵是对称矩阵？（    ）</a:t>
            </a:r>
          </a:p>
          <a:p>
            <a:pPr>
              <a:spcBef>
                <a:spcPct val="20000"/>
              </a:spcBef>
              <a:buClr>
                <a:schemeClr val="bg2"/>
              </a:buClr>
              <a:buFont typeface="Monotype Sorts" pitchFamily="2" charset="2"/>
              <a:buNone/>
            </a:pPr>
            <a:r>
              <a:rPr lang="en-US" altLang="zh-CN" sz="2400">
                <a:latin typeface="Times New Roman" pitchFamily="18" charset="0"/>
              </a:rPr>
              <a:t>A</a:t>
            </a:r>
            <a:r>
              <a:rPr lang="zh-CN" altLang="en-US" sz="2400">
                <a:latin typeface="Times New Roman" pitchFamily="18" charset="0"/>
              </a:rPr>
              <a:t>．有向图            </a:t>
            </a:r>
            <a:r>
              <a:rPr lang="en-US" altLang="zh-CN" sz="2400">
                <a:latin typeface="Times New Roman" pitchFamily="18" charset="0"/>
              </a:rPr>
              <a:t>B</a:t>
            </a:r>
            <a:r>
              <a:rPr lang="zh-CN" altLang="en-US" sz="2400">
                <a:latin typeface="Times New Roman" pitchFamily="18" charset="0"/>
              </a:rPr>
              <a:t>．无向图           </a:t>
            </a:r>
            <a:r>
              <a:rPr lang="en-US" altLang="zh-CN" sz="2400">
                <a:latin typeface="Times New Roman" pitchFamily="18" charset="0"/>
              </a:rPr>
              <a:t>C</a:t>
            </a:r>
            <a:r>
              <a:rPr lang="zh-CN" altLang="en-US" sz="2400">
                <a:latin typeface="Times New Roman" pitchFamily="18" charset="0"/>
              </a:rPr>
              <a:t>．</a:t>
            </a:r>
            <a:r>
              <a:rPr lang="en-US" altLang="zh-CN" sz="2400">
                <a:latin typeface="Times New Roman" pitchFamily="18" charset="0"/>
              </a:rPr>
              <a:t>AOV</a:t>
            </a:r>
            <a:r>
              <a:rPr lang="zh-CN" altLang="en-US" sz="2400">
                <a:latin typeface="Times New Roman" pitchFamily="18" charset="0"/>
              </a:rPr>
              <a:t>网          </a:t>
            </a:r>
            <a:r>
              <a:rPr lang="en-US" altLang="zh-CN" sz="2400">
                <a:latin typeface="Times New Roman" pitchFamily="18" charset="0"/>
              </a:rPr>
              <a:t>D</a:t>
            </a:r>
            <a:r>
              <a:rPr lang="zh-CN" altLang="en-US" sz="2400">
                <a:latin typeface="Times New Roman" pitchFamily="18" charset="0"/>
              </a:rPr>
              <a:t>．</a:t>
            </a:r>
            <a:r>
              <a:rPr lang="en-US" altLang="zh-CN" sz="2400">
                <a:latin typeface="Times New Roman" pitchFamily="18" charset="0"/>
              </a:rPr>
              <a:t>AOE</a:t>
            </a:r>
            <a:r>
              <a:rPr lang="zh-CN" altLang="en-US" sz="2400">
                <a:latin typeface="Times New Roman" pitchFamily="18" charset="0"/>
              </a:rPr>
              <a:t>网</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12. </a:t>
            </a:r>
            <a:r>
              <a:rPr lang="zh-CN" altLang="en-US" sz="2400">
                <a:latin typeface="Times New Roman" pitchFamily="18" charset="0"/>
              </a:rPr>
              <a:t>关键路径是事件结点网络中（    ）。</a:t>
            </a:r>
          </a:p>
          <a:p>
            <a:pPr>
              <a:spcBef>
                <a:spcPct val="20000"/>
              </a:spcBef>
              <a:buClr>
                <a:schemeClr val="bg2"/>
              </a:buClr>
              <a:buFont typeface="Monotype Sorts" pitchFamily="2" charset="2"/>
              <a:buNone/>
            </a:pPr>
            <a:r>
              <a:rPr lang="en-US" altLang="zh-CN" sz="2400">
                <a:latin typeface="Times New Roman" pitchFamily="18" charset="0"/>
              </a:rPr>
              <a:t>A</a:t>
            </a:r>
            <a:r>
              <a:rPr lang="zh-CN" altLang="en-US" sz="2400">
                <a:latin typeface="Times New Roman" pitchFamily="18" charset="0"/>
              </a:rPr>
              <a:t>．从源点到汇点的最长路径        </a:t>
            </a:r>
            <a:r>
              <a:rPr lang="en-US" altLang="zh-CN" sz="2400">
                <a:latin typeface="Times New Roman" pitchFamily="18" charset="0"/>
              </a:rPr>
              <a:t>B</a:t>
            </a:r>
            <a:r>
              <a:rPr lang="zh-CN" altLang="en-US" sz="2400">
                <a:latin typeface="Times New Roman" pitchFamily="18" charset="0"/>
              </a:rPr>
              <a:t>．从源点到汇点的最短路径</a:t>
            </a:r>
          </a:p>
          <a:p>
            <a:pPr>
              <a:spcBef>
                <a:spcPct val="20000"/>
              </a:spcBef>
              <a:buClr>
                <a:schemeClr val="bg2"/>
              </a:buClr>
              <a:buFont typeface="Monotype Sorts" pitchFamily="2" charset="2"/>
              <a:buNone/>
            </a:pPr>
            <a:r>
              <a:rPr lang="en-US" altLang="zh-CN" sz="2400">
                <a:latin typeface="Times New Roman" pitchFamily="18" charset="0"/>
              </a:rPr>
              <a:t>C</a:t>
            </a:r>
            <a:r>
              <a:rPr lang="zh-CN" altLang="en-US" sz="2400">
                <a:latin typeface="Times New Roman" pitchFamily="18" charset="0"/>
              </a:rPr>
              <a:t>．最长回路                      </a:t>
            </a:r>
            <a:r>
              <a:rPr lang="en-US" altLang="zh-CN" sz="2400">
                <a:latin typeface="Times New Roman" pitchFamily="18" charset="0"/>
              </a:rPr>
              <a:t>D</a:t>
            </a:r>
            <a:r>
              <a:rPr lang="zh-CN" altLang="en-US" sz="2400">
                <a:latin typeface="Times New Roman" pitchFamily="18" charset="0"/>
              </a:rPr>
              <a:t>．最短回路</a:t>
            </a:r>
          </a:p>
        </p:txBody>
      </p:sp>
    </p:spTree>
  </p:cSld>
  <p:clrMapOvr>
    <a:masterClrMapping/>
  </p:clrMapOvr>
  <p:transition>
    <p:cover dir="d"/>
  </p:transition>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Rot="1" noChangeArrowheads="1"/>
          </p:cNvSpPr>
          <p:nvPr/>
        </p:nvSpPr>
        <p:spPr bwMode="auto">
          <a:xfrm>
            <a:off x="323850" y="620713"/>
            <a:ext cx="8569325"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二、判断题</a:t>
            </a:r>
          </a:p>
          <a:p>
            <a:pPr>
              <a:spcBef>
                <a:spcPct val="20000"/>
              </a:spcBef>
              <a:buClr>
                <a:schemeClr val="bg2"/>
              </a:buClr>
              <a:buFont typeface="Monotype Sorts" pitchFamily="2" charset="2"/>
              <a:buNone/>
            </a:pPr>
            <a:r>
              <a:rPr lang="en-US" altLang="zh-CN" sz="2400">
                <a:latin typeface="Times New Roman" pitchFamily="18" charset="0"/>
              </a:rPr>
              <a:t>1.</a:t>
            </a:r>
            <a:r>
              <a:rPr lang="zh-CN" altLang="en-US" sz="2400">
                <a:latin typeface="Times New Roman" pitchFamily="18" charset="0"/>
              </a:rPr>
              <a:t>树中的结点和图中的顶点就是指数据结构中的数据元素。（    ）</a:t>
            </a:r>
          </a:p>
          <a:p>
            <a:pPr>
              <a:spcBef>
                <a:spcPct val="20000"/>
              </a:spcBef>
              <a:buClr>
                <a:schemeClr val="bg2"/>
              </a:buClr>
              <a:buFont typeface="Monotype Sorts" pitchFamily="2" charset="2"/>
              <a:buNone/>
            </a:pPr>
            <a:r>
              <a:rPr lang="en-US" altLang="zh-CN" sz="2400">
                <a:latin typeface="Times New Roman" pitchFamily="18" charset="0"/>
              </a:rPr>
              <a:t>2</a:t>
            </a:r>
            <a:r>
              <a:rPr lang="zh-CN" altLang="en-US" sz="2400">
                <a:latin typeface="Times New Roman" pitchFamily="18" charset="0"/>
              </a:rPr>
              <a:t>．在</a:t>
            </a:r>
            <a:r>
              <a:rPr lang="en-US" altLang="zh-CN" sz="2400">
                <a:latin typeface="Times New Roman" pitchFamily="18" charset="0"/>
              </a:rPr>
              <a:t>n</a:t>
            </a:r>
            <a:r>
              <a:rPr lang="zh-CN" altLang="en-US" sz="2400">
                <a:latin typeface="Times New Roman" pitchFamily="18" charset="0"/>
              </a:rPr>
              <a:t>个结点的无向图中，若边数大于</a:t>
            </a:r>
            <a:r>
              <a:rPr lang="en-US" altLang="zh-CN" sz="2400">
                <a:latin typeface="Times New Roman" pitchFamily="18" charset="0"/>
              </a:rPr>
              <a:t>n-1,</a:t>
            </a:r>
            <a:r>
              <a:rPr lang="zh-CN" altLang="en-US" sz="2400">
                <a:latin typeface="Times New Roman" pitchFamily="18" charset="0"/>
              </a:rPr>
              <a:t>则该图必是连通图。（   ）</a:t>
            </a:r>
          </a:p>
          <a:p>
            <a:pPr>
              <a:spcBef>
                <a:spcPct val="20000"/>
              </a:spcBef>
              <a:buClr>
                <a:schemeClr val="bg2"/>
              </a:buClr>
              <a:buFont typeface="Monotype Sorts" pitchFamily="2" charset="2"/>
              <a:buNone/>
            </a:pPr>
            <a:r>
              <a:rPr lang="en-US" altLang="zh-CN" sz="2400">
                <a:latin typeface="Times New Roman" pitchFamily="18" charset="0"/>
              </a:rPr>
              <a:t>3. </a:t>
            </a:r>
            <a:r>
              <a:rPr lang="zh-CN" altLang="en-US" sz="2400">
                <a:latin typeface="Times New Roman" pitchFamily="18" charset="0"/>
              </a:rPr>
              <a:t>有</a:t>
            </a:r>
            <a:r>
              <a:rPr lang="en-US" altLang="zh-CN" sz="2400">
                <a:latin typeface="Times New Roman" pitchFamily="18" charset="0"/>
              </a:rPr>
              <a:t>e</a:t>
            </a:r>
            <a:r>
              <a:rPr lang="zh-CN" altLang="en-US" sz="2400">
                <a:latin typeface="Times New Roman" pitchFamily="18" charset="0"/>
              </a:rPr>
              <a:t>条边的无向图，在邻接表中有</a:t>
            </a:r>
            <a:r>
              <a:rPr lang="en-US" altLang="zh-CN" sz="2400">
                <a:latin typeface="Times New Roman" pitchFamily="18" charset="0"/>
              </a:rPr>
              <a:t>e</a:t>
            </a:r>
            <a:r>
              <a:rPr lang="zh-CN" altLang="en-US" sz="2400">
                <a:latin typeface="Times New Roman" pitchFamily="18" charset="0"/>
              </a:rPr>
              <a:t>个结点。（    ）</a:t>
            </a:r>
          </a:p>
          <a:p>
            <a:pPr>
              <a:spcBef>
                <a:spcPct val="20000"/>
              </a:spcBef>
              <a:buClr>
                <a:schemeClr val="bg2"/>
              </a:buClr>
              <a:buFont typeface="Monotype Sorts" pitchFamily="2" charset="2"/>
              <a:buNone/>
            </a:pPr>
            <a:r>
              <a:rPr lang="en-US" altLang="zh-CN" sz="2400">
                <a:latin typeface="Times New Roman" pitchFamily="18" charset="0"/>
              </a:rPr>
              <a:t>4. </a:t>
            </a:r>
            <a:r>
              <a:rPr lang="zh-CN" altLang="en-US" sz="2400">
                <a:latin typeface="Times New Roman" pitchFamily="18" charset="0"/>
              </a:rPr>
              <a:t>有向图中顶点</a:t>
            </a:r>
            <a:r>
              <a:rPr lang="en-US" altLang="zh-CN" sz="2400">
                <a:latin typeface="Times New Roman" pitchFamily="18" charset="0"/>
              </a:rPr>
              <a:t>V</a:t>
            </a:r>
            <a:r>
              <a:rPr lang="zh-CN" altLang="en-US" sz="2400">
                <a:latin typeface="Times New Roman" pitchFamily="18" charset="0"/>
              </a:rPr>
              <a:t>的度等于其邻接矩阵中第</a:t>
            </a:r>
            <a:r>
              <a:rPr lang="en-US" altLang="zh-CN" sz="2400">
                <a:latin typeface="Times New Roman" pitchFamily="18" charset="0"/>
              </a:rPr>
              <a:t>V</a:t>
            </a:r>
            <a:r>
              <a:rPr lang="zh-CN" altLang="en-US" sz="2400">
                <a:latin typeface="Times New Roman" pitchFamily="18" charset="0"/>
              </a:rPr>
              <a:t>行中的</a:t>
            </a:r>
            <a:r>
              <a:rPr lang="en-US" altLang="zh-CN" sz="2400">
                <a:latin typeface="Times New Roman" pitchFamily="18" charset="0"/>
              </a:rPr>
              <a:t>1</a:t>
            </a:r>
            <a:r>
              <a:rPr lang="zh-CN" altLang="en-US" sz="2400">
                <a:latin typeface="Times New Roman" pitchFamily="18" charset="0"/>
              </a:rPr>
              <a:t>的个数。（   ）</a:t>
            </a:r>
          </a:p>
          <a:p>
            <a:pPr>
              <a:spcBef>
                <a:spcPct val="20000"/>
              </a:spcBef>
              <a:buClr>
                <a:schemeClr val="bg2"/>
              </a:buClr>
              <a:buFont typeface="Monotype Sorts" pitchFamily="2" charset="2"/>
              <a:buNone/>
            </a:pPr>
            <a:r>
              <a:rPr lang="en-US" altLang="zh-CN" sz="2400">
                <a:latin typeface="Times New Roman" pitchFamily="18" charset="0"/>
              </a:rPr>
              <a:t>5</a:t>
            </a:r>
            <a:r>
              <a:rPr lang="zh-CN" altLang="en-US" sz="2400">
                <a:latin typeface="Times New Roman" pitchFamily="18" charset="0"/>
              </a:rPr>
              <a:t>．强连通图的各顶点间均可达。（    ）</a:t>
            </a:r>
          </a:p>
          <a:p>
            <a:pPr>
              <a:spcBef>
                <a:spcPct val="20000"/>
              </a:spcBef>
              <a:buClr>
                <a:schemeClr val="bg2"/>
              </a:buClr>
              <a:buFont typeface="Monotype Sorts" pitchFamily="2" charset="2"/>
              <a:buNone/>
            </a:pPr>
            <a:r>
              <a:rPr lang="en-US" altLang="zh-CN" sz="2400">
                <a:latin typeface="Times New Roman" pitchFamily="18" charset="0"/>
              </a:rPr>
              <a:t>6</a:t>
            </a:r>
            <a:r>
              <a:rPr lang="zh-CN" altLang="en-US" sz="2400">
                <a:latin typeface="Times New Roman" pitchFamily="18" charset="0"/>
              </a:rPr>
              <a:t>．邻接多重表是无向图和有向图的链式存储结构。（    ）</a:t>
            </a:r>
          </a:p>
          <a:p>
            <a:pPr>
              <a:spcBef>
                <a:spcPct val="20000"/>
              </a:spcBef>
              <a:buClr>
                <a:schemeClr val="bg2"/>
              </a:buClr>
              <a:buFont typeface="Monotype Sorts" pitchFamily="2" charset="2"/>
              <a:buNone/>
            </a:pPr>
            <a:r>
              <a:rPr lang="en-US" altLang="zh-CN" sz="2400">
                <a:latin typeface="Times New Roman" pitchFamily="18" charset="0"/>
              </a:rPr>
              <a:t>7. </a:t>
            </a:r>
            <a:r>
              <a:rPr lang="zh-CN" altLang="en-US" sz="2400">
                <a:latin typeface="Times New Roman" pitchFamily="18" charset="0"/>
              </a:rPr>
              <a:t>十字链表是无向图的一种存储结构。（    ）</a:t>
            </a:r>
          </a:p>
          <a:p>
            <a:pPr>
              <a:spcBef>
                <a:spcPct val="20000"/>
              </a:spcBef>
              <a:buClr>
                <a:schemeClr val="bg2"/>
              </a:buClr>
              <a:buFont typeface="Monotype Sorts" pitchFamily="2" charset="2"/>
              <a:buNone/>
            </a:pPr>
            <a:r>
              <a:rPr lang="en-US" altLang="zh-CN" sz="2400">
                <a:latin typeface="Times New Roman" pitchFamily="18" charset="0"/>
              </a:rPr>
              <a:t>8. </a:t>
            </a:r>
            <a:r>
              <a:rPr lang="zh-CN" altLang="en-US" sz="2400">
                <a:latin typeface="Times New Roman" pitchFamily="18" charset="0"/>
              </a:rPr>
              <a:t>无向图的邻接矩阵可用一维数组存储。（    ）</a:t>
            </a:r>
          </a:p>
          <a:p>
            <a:pPr>
              <a:spcBef>
                <a:spcPct val="20000"/>
              </a:spcBef>
              <a:buClr>
                <a:schemeClr val="bg2"/>
              </a:buClr>
              <a:buFont typeface="Monotype Sorts" pitchFamily="2" charset="2"/>
              <a:buNone/>
            </a:pPr>
            <a:r>
              <a:rPr lang="en-US" altLang="zh-CN" sz="2400">
                <a:latin typeface="Times New Roman" pitchFamily="18" charset="0"/>
              </a:rPr>
              <a:t>9</a:t>
            </a:r>
            <a:r>
              <a:rPr lang="zh-CN" altLang="en-US" sz="2400">
                <a:latin typeface="Times New Roman" pitchFamily="18" charset="0"/>
              </a:rPr>
              <a:t>．用邻接矩阵法存储一个图所需的存储单元数目与图的边数有关。（    ）</a:t>
            </a:r>
          </a:p>
        </p:txBody>
      </p:sp>
    </p:spTree>
  </p:cSld>
  <p:clrMapOvr>
    <a:masterClrMapping/>
  </p:clrMapOvr>
  <p:transition>
    <p:cover dir="d"/>
  </p:transition>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Rot="1" noChangeArrowheads="1"/>
          </p:cNvSpPr>
          <p:nvPr/>
        </p:nvSpPr>
        <p:spPr bwMode="auto">
          <a:xfrm>
            <a:off x="323850" y="765175"/>
            <a:ext cx="8569325"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10</a:t>
            </a:r>
            <a:r>
              <a:rPr lang="zh-CN" altLang="en-US" sz="2400">
                <a:latin typeface="Times New Roman" pitchFamily="18" charset="0"/>
              </a:rPr>
              <a:t>．有</a:t>
            </a:r>
            <a:r>
              <a:rPr lang="en-US" altLang="zh-CN" sz="2400">
                <a:latin typeface="Times New Roman" pitchFamily="18" charset="0"/>
              </a:rPr>
              <a:t>n</a:t>
            </a:r>
            <a:r>
              <a:rPr lang="zh-CN" altLang="en-US" sz="2400">
                <a:latin typeface="Times New Roman" pitchFamily="18" charset="0"/>
              </a:rPr>
              <a:t>个顶点的无向图</a:t>
            </a:r>
            <a:r>
              <a:rPr lang="en-US" altLang="zh-CN" sz="2400">
                <a:latin typeface="Times New Roman" pitchFamily="18" charset="0"/>
              </a:rPr>
              <a:t>, </a:t>
            </a:r>
            <a:r>
              <a:rPr lang="zh-CN" altLang="en-US" sz="2400">
                <a:latin typeface="Times New Roman" pitchFamily="18" charset="0"/>
              </a:rPr>
              <a:t>采用邻接矩阵表示</a:t>
            </a:r>
            <a:r>
              <a:rPr lang="en-US" altLang="zh-CN" sz="2400">
                <a:latin typeface="Times New Roman" pitchFamily="18" charset="0"/>
              </a:rPr>
              <a:t>, </a:t>
            </a:r>
            <a:r>
              <a:rPr lang="zh-CN" altLang="en-US" sz="2400">
                <a:latin typeface="Times New Roman" pitchFamily="18" charset="0"/>
              </a:rPr>
              <a:t>图中的边数等于邻接矩阵中非零元素之和的一半。（    ）</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11. </a:t>
            </a:r>
            <a:r>
              <a:rPr lang="zh-CN" altLang="en-US" sz="2400">
                <a:latin typeface="Times New Roman" pitchFamily="18" charset="0"/>
              </a:rPr>
              <a:t>有向图的邻接矩阵是对称的。（    ）</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12. </a:t>
            </a:r>
            <a:r>
              <a:rPr lang="zh-CN" altLang="en-US" sz="2400">
                <a:latin typeface="Times New Roman" pitchFamily="18" charset="0"/>
              </a:rPr>
              <a:t>用邻接矩阵存储一个图时，在不考虑压缩存储的情况下，所占用的存储空间大小与图中结点个数有关，而与图的边数无关。（    ）</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13. </a:t>
            </a:r>
            <a:r>
              <a:rPr lang="zh-CN" altLang="en-US" sz="2400">
                <a:latin typeface="Times New Roman" pitchFamily="18" charset="0"/>
              </a:rPr>
              <a:t>求最小生成树的普里姆</a:t>
            </a:r>
            <a:r>
              <a:rPr lang="en-US" altLang="zh-CN" sz="2400">
                <a:latin typeface="Times New Roman" pitchFamily="18" charset="0"/>
              </a:rPr>
              <a:t>(Prim)</a:t>
            </a:r>
            <a:r>
              <a:rPr lang="zh-CN" altLang="en-US" sz="2400">
                <a:latin typeface="Times New Roman" pitchFamily="18" charset="0"/>
              </a:rPr>
              <a:t>算法中边上的权可正可负。（    ）</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14</a:t>
            </a:r>
            <a:r>
              <a:rPr lang="zh-CN" altLang="en-US" sz="2400">
                <a:latin typeface="Times New Roman" pitchFamily="18" charset="0"/>
              </a:rPr>
              <a:t>．拓扑排序算法把一个无向图中的顶点排成一个有序序列。（  ）</a:t>
            </a:r>
          </a:p>
        </p:txBody>
      </p:sp>
    </p:spTree>
  </p:cSld>
  <p:clrMapOvr>
    <a:masterClrMapping/>
  </p:clrMapOvr>
  <p:transition>
    <p:cover dir="d"/>
  </p:transition>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Rot="1" noChangeArrowheads="1"/>
          </p:cNvSpPr>
          <p:nvPr/>
        </p:nvSpPr>
        <p:spPr bwMode="auto">
          <a:xfrm>
            <a:off x="323850" y="404813"/>
            <a:ext cx="8569325"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300">
                <a:latin typeface="Times New Roman" pitchFamily="18" charset="0"/>
              </a:rPr>
              <a:t>三、填空题</a:t>
            </a:r>
          </a:p>
          <a:p>
            <a:pPr>
              <a:spcBef>
                <a:spcPct val="20000"/>
              </a:spcBef>
              <a:buClr>
                <a:schemeClr val="bg2"/>
              </a:buClr>
              <a:buFont typeface="Monotype Sorts" pitchFamily="2" charset="2"/>
              <a:buNone/>
            </a:pPr>
            <a:r>
              <a:rPr lang="en-US" altLang="zh-CN" sz="2300">
                <a:latin typeface="Times New Roman" pitchFamily="18" charset="0"/>
              </a:rPr>
              <a:t>1.</a:t>
            </a:r>
            <a:r>
              <a:rPr lang="zh-CN" altLang="en-US" sz="2300">
                <a:latin typeface="Times New Roman" pitchFamily="18" charset="0"/>
              </a:rPr>
              <a:t>判断一个无向图是一棵树的条件是</a:t>
            </a:r>
            <a:r>
              <a:rPr lang="en-US" altLang="zh-CN" sz="2300" u="sng">
                <a:latin typeface="Times New Roman" pitchFamily="18" charset="0"/>
              </a:rPr>
              <a:t>______</a:t>
            </a:r>
            <a:r>
              <a:rPr lang="zh-CN" altLang="en-US" sz="2300">
                <a:latin typeface="Times New Roman" pitchFamily="18" charset="0"/>
              </a:rPr>
              <a:t>。</a:t>
            </a:r>
          </a:p>
          <a:p>
            <a:pPr>
              <a:spcBef>
                <a:spcPct val="20000"/>
              </a:spcBef>
              <a:buClr>
                <a:schemeClr val="bg2"/>
              </a:buClr>
              <a:buFont typeface="Monotype Sorts" pitchFamily="2" charset="2"/>
              <a:buNone/>
            </a:pPr>
            <a:r>
              <a:rPr lang="en-US" altLang="zh-CN" sz="2300">
                <a:latin typeface="Times New Roman" pitchFamily="18" charset="0"/>
              </a:rPr>
              <a:t>2</a:t>
            </a:r>
            <a:r>
              <a:rPr lang="zh-CN" altLang="en-US" sz="2300">
                <a:latin typeface="Times New Roman" pitchFamily="18" charset="0"/>
              </a:rPr>
              <a:t>．有向图</a:t>
            </a:r>
            <a:r>
              <a:rPr lang="en-US" altLang="zh-CN" sz="2300">
                <a:latin typeface="Times New Roman" pitchFamily="18" charset="0"/>
              </a:rPr>
              <a:t>G</a:t>
            </a:r>
            <a:r>
              <a:rPr lang="zh-CN" altLang="en-US" sz="2300">
                <a:latin typeface="Times New Roman" pitchFamily="18" charset="0"/>
              </a:rPr>
              <a:t>的强连通分量是指</a:t>
            </a:r>
            <a:r>
              <a:rPr lang="en-US" altLang="zh-CN" sz="2300" u="sng">
                <a:latin typeface="Times New Roman" pitchFamily="18" charset="0"/>
              </a:rPr>
              <a:t>______</a:t>
            </a:r>
            <a:r>
              <a:rPr lang="zh-CN" altLang="en-US" sz="2300">
                <a:latin typeface="Times New Roman" pitchFamily="18" charset="0"/>
              </a:rPr>
              <a:t>。</a:t>
            </a:r>
          </a:p>
          <a:p>
            <a:pPr>
              <a:spcBef>
                <a:spcPct val="20000"/>
              </a:spcBef>
              <a:buClr>
                <a:schemeClr val="bg2"/>
              </a:buClr>
              <a:buFont typeface="Monotype Sorts" pitchFamily="2" charset="2"/>
              <a:buNone/>
            </a:pPr>
            <a:r>
              <a:rPr lang="en-US" altLang="zh-CN" sz="2300">
                <a:latin typeface="Times New Roman" pitchFamily="18" charset="0"/>
              </a:rPr>
              <a:t>3</a:t>
            </a:r>
            <a:r>
              <a:rPr lang="zh-CN" altLang="en-US" sz="2300">
                <a:latin typeface="Times New Roman" pitchFamily="18" charset="0"/>
              </a:rPr>
              <a:t>．一个连通图的</a:t>
            </a:r>
            <a:r>
              <a:rPr lang="en-US" altLang="zh-CN" sz="2300" u="sng">
                <a:latin typeface="Times New Roman" pitchFamily="18" charset="0"/>
              </a:rPr>
              <a:t>______</a:t>
            </a:r>
            <a:r>
              <a:rPr lang="zh-CN" altLang="en-US" sz="2300">
                <a:latin typeface="Times New Roman" pitchFamily="18" charset="0"/>
              </a:rPr>
              <a:t>是一个极小连通子图。</a:t>
            </a:r>
          </a:p>
          <a:p>
            <a:pPr>
              <a:spcBef>
                <a:spcPct val="20000"/>
              </a:spcBef>
              <a:buClr>
                <a:schemeClr val="bg2"/>
              </a:buClr>
              <a:buFont typeface="Monotype Sorts" pitchFamily="2" charset="2"/>
              <a:buNone/>
            </a:pPr>
            <a:r>
              <a:rPr lang="en-US" altLang="zh-CN" sz="2300">
                <a:latin typeface="Times New Roman" pitchFamily="18" charset="0"/>
              </a:rPr>
              <a:t>4</a:t>
            </a:r>
            <a:r>
              <a:rPr lang="zh-CN" altLang="en-US" sz="2300">
                <a:latin typeface="Times New Roman" pitchFamily="18" charset="0"/>
              </a:rPr>
              <a:t>．具有</a:t>
            </a:r>
            <a:r>
              <a:rPr lang="en-US" altLang="zh-CN" sz="2300">
                <a:latin typeface="Times New Roman" pitchFamily="18" charset="0"/>
              </a:rPr>
              <a:t>10</a:t>
            </a:r>
            <a:r>
              <a:rPr lang="zh-CN" altLang="en-US" sz="2300">
                <a:latin typeface="Times New Roman" pitchFamily="18" charset="0"/>
              </a:rPr>
              <a:t>个顶点的无向图，边的总数最多为</a:t>
            </a:r>
            <a:r>
              <a:rPr lang="en-US" altLang="zh-CN" sz="2300" u="sng">
                <a:latin typeface="Times New Roman" pitchFamily="18" charset="0"/>
              </a:rPr>
              <a:t>______</a:t>
            </a:r>
            <a:r>
              <a:rPr lang="zh-CN" altLang="en-US" sz="2300">
                <a:latin typeface="Times New Roman" pitchFamily="18" charset="0"/>
              </a:rPr>
              <a:t>。</a:t>
            </a:r>
          </a:p>
          <a:p>
            <a:pPr>
              <a:spcBef>
                <a:spcPct val="20000"/>
              </a:spcBef>
              <a:buClr>
                <a:schemeClr val="bg2"/>
              </a:buClr>
              <a:buFont typeface="Monotype Sorts" pitchFamily="2" charset="2"/>
              <a:buNone/>
            </a:pPr>
            <a:r>
              <a:rPr lang="en-US" altLang="zh-CN" sz="2300">
                <a:latin typeface="Times New Roman" pitchFamily="18" charset="0"/>
              </a:rPr>
              <a:t>5</a:t>
            </a:r>
            <a:r>
              <a:rPr lang="zh-CN" altLang="en-US" sz="2300">
                <a:latin typeface="Times New Roman" pitchFamily="18" charset="0"/>
              </a:rPr>
              <a:t>．若用</a:t>
            </a:r>
            <a:r>
              <a:rPr lang="en-US" altLang="zh-CN" sz="2300">
                <a:latin typeface="Times New Roman" pitchFamily="18" charset="0"/>
              </a:rPr>
              <a:t>n</a:t>
            </a:r>
            <a:r>
              <a:rPr lang="zh-CN" altLang="en-US" sz="2300">
                <a:latin typeface="Times New Roman" pitchFamily="18" charset="0"/>
              </a:rPr>
              <a:t>表示图中顶点数目，则有</a:t>
            </a:r>
            <a:r>
              <a:rPr lang="en-US" altLang="zh-CN" sz="2300" u="sng">
                <a:latin typeface="Times New Roman" pitchFamily="18" charset="0"/>
              </a:rPr>
              <a:t>_______</a:t>
            </a:r>
            <a:r>
              <a:rPr lang="zh-CN" altLang="en-US" sz="2300">
                <a:latin typeface="Times New Roman" pitchFamily="18" charset="0"/>
              </a:rPr>
              <a:t>条边的无向图成为完全图。</a:t>
            </a:r>
          </a:p>
          <a:p>
            <a:pPr>
              <a:spcBef>
                <a:spcPct val="20000"/>
              </a:spcBef>
              <a:buClr>
                <a:schemeClr val="bg2"/>
              </a:buClr>
              <a:buFont typeface="Monotype Sorts" pitchFamily="2" charset="2"/>
              <a:buNone/>
            </a:pPr>
            <a:r>
              <a:rPr lang="en-US" altLang="zh-CN" sz="2300">
                <a:latin typeface="Times New Roman" pitchFamily="18" charset="0"/>
              </a:rPr>
              <a:t>6</a:t>
            </a:r>
            <a:r>
              <a:rPr lang="zh-CN" altLang="en-US" sz="2300">
                <a:latin typeface="Times New Roman" pitchFamily="18" charset="0"/>
              </a:rPr>
              <a:t>．</a:t>
            </a:r>
            <a:r>
              <a:rPr lang="en-US" altLang="zh-CN" sz="2300">
                <a:latin typeface="Times New Roman" pitchFamily="18" charset="0"/>
              </a:rPr>
              <a:t>G</a:t>
            </a:r>
            <a:r>
              <a:rPr lang="zh-CN" altLang="en-US" sz="2300">
                <a:latin typeface="Times New Roman" pitchFamily="18" charset="0"/>
              </a:rPr>
              <a:t>是一个非连通无向图，共有</a:t>
            </a:r>
            <a:r>
              <a:rPr lang="en-US" altLang="zh-CN" sz="2300">
                <a:latin typeface="Times New Roman" pitchFamily="18" charset="0"/>
              </a:rPr>
              <a:t>28</a:t>
            </a:r>
            <a:r>
              <a:rPr lang="zh-CN" altLang="en-US" sz="2300">
                <a:latin typeface="Times New Roman" pitchFamily="18" charset="0"/>
              </a:rPr>
              <a:t>条边，则该图至少有</a:t>
            </a:r>
            <a:r>
              <a:rPr lang="en-US" altLang="zh-CN" sz="2300" u="sng">
                <a:latin typeface="Times New Roman" pitchFamily="18" charset="0"/>
              </a:rPr>
              <a:t>______</a:t>
            </a:r>
            <a:r>
              <a:rPr lang="zh-CN" altLang="en-US" sz="2300">
                <a:latin typeface="Times New Roman" pitchFamily="18" charset="0"/>
              </a:rPr>
              <a:t>个顶点。</a:t>
            </a:r>
          </a:p>
          <a:p>
            <a:pPr>
              <a:spcBef>
                <a:spcPct val="20000"/>
              </a:spcBef>
              <a:buClr>
                <a:schemeClr val="bg2"/>
              </a:buClr>
              <a:buFont typeface="Monotype Sorts" pitchFamily="2" charset="2"/>
              <a:buNone/>
            </a:pPr>
            <a:r>
              <a:rPr lang="en-US" altLang="zh-CN" sz="2300">
                <a:latin typeface="Times New Roman" pitchFamily="18" charset="0"/>
              </a:rPr>
              <a:t>7. </a:t>
            </a:r>
            <a:r>
              <a:rPr lang="zh-CN" altLang="en-US" sz="2300">
                <a:latin typeface="Times New Roman" pitchFamily="18" charset="0"/>
              </a:rPr>
              <a:t>在有</a:t>
            </a:r>
            <a:r>
              <a:rPr lang="en-US" altLang="zh-CN" sz="2300">
                <a:latin typeface="Times New Roman" pitchFamily="18" charset="0"/>
              </a:rPr>
              <a:t>n</a:t>
            </a:r>
            <a:r>
              <a:rPr lang="zh-CN" altLang="en-US" sz="2300">
                <a:latin typeface="Times New Roman" pitchFamily="18" charset="0"/>
              </a:rPr>
              <a:t>个顶点的有向图中，若要使任意两点间可以互相到达，则至少需要</a:t>
            </a:r>
            <a:r>
              <a:rPr lang="en-US" altLang="zh-CN" sz="2300" u="sng">
                <a:latin typeface="Times New Roman" pitchFamily="18" charset="0"/>
              </a:rPr>
              <a:t>______</a:t>
            </a:r>
            <a:r>
              <a:rPr lang="zh-CN" altLang="en-US" sz="2300">
                <a:latin typeface="Times New Roman" pitchFamily="18" charset="0"/>
              </a:rPr>
              <a:t>条弧。</a:t>
            </a:r>
          </a:p>
          <a:p>
            <a:pPr>
              <a:spcBef>
                <a:spcPct val="20000"/>
              </a:spcBef>
              <a:buClr>
                <a:schemeClr val="bg2"/>
              </a:buClr>
              <a:buFont typeface="Monotype Sorts" pitchFamily="2" charset="2"/>
              <a:buNone/>
            </a:pPr>
            <a:r>
              <a:rPr lang="en-US" altLang="zh-CN" sz="2300">
                <a:latin typeface="Times New Roman" pitchFamily="18" charset="0"/>
              </a:rPr>
              <a:t>8</a:t>
            </a:r>
            <a:r>
              <a:rPr lang="zh-CN" altLang="en-US" sz="2300">
                <a:latin typeface="Times New Roman" pitchFamily="18" charset="0"/>
              </a:rPr>
              <a:t>．在有</a:t>
            </a:r>
            <a:r>
              <a:rPr lang="en-US" altLang="zh-CN" sz="2300">
                <a:latin typeface="Times New Roman" pitchFamily="18" charset="0"/>
              </a:rPr>
              <a:t>n</a:t>
            </a:r>
            <a:r>
              <a:rPr lang="zh-CN" altLang="en-US" sz="2300">
                <a:latin typeface="Times New Roman" pitchFamily="18" charset="0"/>
              </a:rPr>
              <a:t>个顶点的有向图中，每个顶点的度最大可达</a:t>
            </a:r>
            <a:r>
              <a:rPr lang="en-US" altLang="zh-CN" sz="2300" u="sng">
                <a:latin typeface="Times New Roman" pitchFamily="18" charset="0"/>
              </a:rPr>
              <a:t>______</a:t>
            </a:r>
            <a:r>
              <a:rPr lang="zh-CN" altLang="en-US" sz="2300">
                <a:latin typeface="Times New Roman" pitchFamily="18" charset="0"/>
              </a:rPr>
              <a:t>。</a:t>
            </a:r>
          </a:p>
          <a:p>
            <a:pPr>
              <a:spcBef>
                <a:spcPct val="20000"/>
              </a:spcBef>
              <a:buClr>
                <a:schemeClr val="bg2"/>
              </a:buClr>
              <a:buFont typeface="Monotype Sorts" pitchFamily="2" charset="2"/>
              <a:buNone/>
            </a:pPr>
            <a:r>
              <a:rPr lang="en-US" altLang="zh-CN" sz="2300">
                <a:latin typeface="Times New Roman" pitchFamily="18" charset="0"/>
              </a:rPr>
              <a:t>9</a:t>
            </a:r>
            <a:r>
              <a:rPr lang="zh-CN" altLang="en-US" sz="2300">
                <a:latin typeface="Times New Roman" pitchFamily="18" charset="0"/>
              </a:rPr>
              <a:t>．设</a:t>
            </a:r>
            <a:r>
              <a:rPr lang="en-US" altLang="zh-CN" sz="2300">
                <a:latin typeface="Times New Roman" pitchFamily="18" charset="0"/>
              </a:rPr>
              <a:t>G</a:t>
            </a:r>
            <a:r>
              <a:rPr lang="zh-CN" altLang="en-US" sz="2300">
                <a:latin typeface="Times New Roman" pitchFamily="18" charset="0"/>
              </a:rPr>
              <a:t>为具有</a:t>
            </a:r>
            <a:r>
              <a:rPr lang="en-US" altLang="zh-CN" sz="2300">
                <a:latin typeface="Times New Roman" pitchFamily="18" charset="0"/>
              </a:rPr>
              <a:t>N</a:t>
            </a:r>
            <a:r>
              <a:rPr lang="zh-CN" altLang="en-US" sz="2300">
                <a:latin typeface="Times New Roman" pitchFamily="18" charset="0"/>
              </a:rPr>
              <a:t>个顶点的无向连通图，则</a:t>
            </a:r>
            <a:r>
              <a:rPr lang="en-US" altLang="zh-CN" sz="2300">
                <a:latin typeface="Times New Roman" pitchFamily="18" charset="0"/>
              </a:rPr>
              <a:t>G</a:t>
            </a:r>
            <a:r>
              <a:rPr lang="zh-CN" altLang="en-US" sz="2300">
                <a:latin typeface="Times New Roman" pitchFamily="18" charset="0"/>
              </a:rPr>
              <a:t>中至少有</a:t>
            </a:r>
            <a:r>
              <a:rPr lang="en-US" altLang="zh-CN" sz="2300" u="sng">
                <a:latin typeface="Times New Roman" pitchFamily="18" charset="0"/>
              </a:rPr>
              <a:t>______</a:t>
            </a:r>
            <a:r>
              <a:rPr lang="zh-CN" altLang="en-US" sz="2300">
                <a:latin typeface="Times New Roman" pitchFamily="18" charset="0"/>
              </a:rPr>
              <a:t>条边。</a:t>
            </a:r>
          </a:p>
          <a:p>
            <a:pPr>
              <a:spcBef>
                <a:spcPct val="20000"/>
              </a:spcBef>
              <a:buClr>
                <a:schemeClr val="bg2"/>
              </a:buClr>
              <a:buFont typeface="Monotype Sorts" pitchFamily="2" charset="2"/>
              <a:buNone/>
            </a:pPr>
            <a:r>
              <a:rPr lang="en-US" altLang="zh-CN" sz="2300">
                <a:latin typeface="Times New Roman" pitchFamily="18" charset="0"/>
              </a:rPr>
              <a:t>10</a:t>
            </a:r>
            <a:r>
              <a:rPr lang="zh-CN" altLang="en-US" sz="2300">
                <a:latin typeface="Times New Roman" pitchFamily="18" charset="0"/>
              </a:rPr>
              <a:t>．</a:t>
            </a:r>
            <a:r>
              <a:rPr lang="en-US" altLang="zh-CN" sz="2300">
                <a:latin typeface="Times New Roman" pitchFamily="18" charset="0"/>
              </a:rPr>
              <a:t>n</a:t>
            </a:r>
            <a:r>
              <a:rPr lang="zh-CN" altLang="en-US" sz="2300">
                <a:latin typeface="Times New Roman" pitchFamily="18" charset="0"/>
              </a:rPr>
              <a:t>个顶点的连通无向图，其边的条数至少为</a:t>
            </a:r>
            <a:r>
              <a:rPr lang="en-US" altLang="zh-CN" sz="2300" u="sng">
                <a:latin typeface="Times New Roman" pitchFamily="18" charset="0"/>
              </a:rPr>
              <a:t>______</a:t>
            </a:r>
            <a:r>
              <a:rPr lang="zh-CN" altLang="en-US" sz="2300">
                <a:latin typeface="Times New Roman" pitchFamily="18" charset="0"/>
              </a:rPr>
              <a:t>。</a:t>
            </a:r>
          </a:p>
          <a:p>
            <a:pPr>
              <a:spcBef>
                <a:spcPct val="20000"/>
              </a:spcBef>
              <a:buClr>
                <a:schemeClr val="bg2"/>
              </a:buClr>
              <a:buFont typeface="Monotype Sorts" pitchFamily="2" charset="2"/>
              <a:buNone/>
            </a:pPr>
            <a:r>
              <a:rPr lang="en-US" altLang="zh-CN" sz="2300">
                <a:latin typeface="Times New Roman" pitchFamily="18" charset="0"/>
              </a:rPr>
              <a:t>11</a:t>
            </a:r>
            <a:r>
              <a:rPr lang="zh-CN" altLang="en-US" sz="2300">
                <a:latin typeface="Times New Roman" pitchFamily="18" charset="0"/>
              </a:rPr>
              <a:t>．如果含</a:t>
            </a:r>
            <a:r>
              <a:rPr lang="en-US" altLang="zh-CN" sz="2300">
                <a:latin typeface="Times New Roman" pitchFamily="18" charset="0"/>
              </a:rPr>
              <a:t>n</a:t>
            </a:r>
            <a:r>
              <a:rPr lang="zh-CN" altLang="en-US" sz="2300">
                <a:latin typeface="Times New Roman" pitchFamily="18" charset="0"/>
              </a:rPr>
              <a:t>个顶点的图形形成一个环，则它有</a:t>
            </a:r>
            <a:r>
              <a:rPr lang="en-US" altLang="zh-CN" sz="2300" u="sng">
                <a:latin typeface="Times New Roman" pitchFamily="18" charset="0"/>
              </a:rPr>
              <a:t>______</a:t>
            </a:r>
            <a:r>
              <a:rPr lang="zh-CN" altLang="en-US" sz="2300">
                <a:latin typeface="Times New Roman" pitchFamily="18" charset="0"/>
              </a:rPr>
              <a:t>棵生成树。</a:t>
            </a:r>
          </a:p>
        </p:txBody>
      </p:sp>
    </p:spTree>
  </p:cSld>
  <p:clrMapOvr>
    <a:masterClrMapping/>
  </p:clrMapOvr>
  <p:transition>
    <p:cover dir="d"/>
  </p:transition>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Rot="1" noChangeArrowheads="1"/>
          </p:cNvSpPr>
          <p:nvPr/>
        </p:nvSpPr>
        <p:spPr bwMode="auto">
          <a:xfrm>
            <a:off x="323850" y="765175"/>
            <a:ext cx="8569325" cy="5327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四、 应用题</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a:t>
            </a:r>
            <a:r>
              <a:rPr lang="zh-CN" altLang="en-US" sz="2400">
                <a:latin typeface="Times New Roman" pitchFamily="18" charset="0"/>
              </a:rPr>
              <a:t>．（</a:t>
            </a:r>
            <a:r>
              <a:rPr lang="en-US" altLang="zh-CN" sz="2400">
                <a:latin typeface="Times New Roman" pitchFamily="18" charset="0"/>
              </a:rPr>
              <a:t>1</a:t>
            </a:r>
            <a:r>
              <a:rPr lang="zh-CN" altLang="en-US" sz="2400">
                <a:latin typeface="Times New Roman" pitchFamily="18" charset="0"/>
              </a:rPr>
              <a:t>）．如果</a:t>
            </a:r>
            <a:r>
              <a:rPr lang="en-US" altLang="zh-CN" sz="2400">
                <a:latin typeface="Times New Roman" pitchFamily="18" charset="0"/>
              </a:rPr>
              <a:t>G1</a:t>
            </a:r>
            <a:r>
              <a:rPr lang="zh-CN" altLang="en-US" sz="2400">
                <a:latin typeface="Times New Roman" pitchFamily="18" charset="0"/>
              </a:rPr>
              <a:t>是一个具有</a:t>
            </a:r>
            <a:r>
              <a:rPr lang="en-US" altLang="zh-CN" sz="2400">
                <a:latin typeface="Times New Roman" pitchFamily="18" charset="0"/>
              </a:rPr>
              <a:t>n</a:t>
            </a:r>
            <a:r>
              <a:rPr lang="zh-CN" altLang="en-US" sz="2400">
                <a:latin typeface="Times New Roman" pitchFamily="18" charset="0"/>
              </a:rPr>
              <a:t>个顶点的连通无向图，那么</a:t>
            </a:r>
            <a:r>
              <a:rPr lang="en-US" altLang="zh-CN" sz="2400">
                <a:latin typeface="Times New Roman" pitchFamily="18" charset="0"/>
              </a:rPr>
              <a:t>G1</a:t>
            </a:r>
            <a:r>
              <a:rPr lang="zh-CN" altLang="en-US" sz="2400">
                <a:latin typeface="Times New Roman" pitchFamily="18" charset="0"/>
              </a:rPr>
              <a:t>最多有多少条边？</a:t>
            </a:r>
            <a:r>
              <a:rPr lang="en-US" altLang="zh-CN" sz="2400">
                <a:latin typeface="Times New Roman" pitchFamily="18" charset="0"/>
              </a:rPr>
              <a:t>G1</a:t>
            </a:r>
            <a:r>
              <a:rPr lang="zh-CN" altLang="en-US" sz="2400">
                <a:latin typeface="Times New Roman" pitchFamily="18" charset="0"/>
              </a:rPr>
              <a:t>最少有多少条边？</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2</a:t>
            </a:r>
            <a:r>
              <a:rPr lang="zh-CN" altLang="en-US" sz="2400">
                <a:latin typeface="Times New Roman" pitchFamily="18" charset="0"/>
              </a:rPr>
              <a:t>）．如果</a:t>
            </a:r>
            <a:r>
              <a:rPr lang="en-US" altLang="zh-CN" sz="2400">
                <a:latin typeface="Times New Roman" pitchFamily="18" charset="0"/>
              </a:rPr>
              <a:t>G2</a:t>
            </a:r>
            <a:r>
              <a:rPr lang="zh-CN" altLang="en-US" sz="2400">
                <a:latin typeface="Times New Roman" pitchFamily="18" charset="0"/>
              </a:rPr>
              <a:t>是一个具有</a:t>
            </a:r>
            <a:r>
              <a:rPr lang="en-US" altLang="zh-CN" sz="2400">
                <a:latin typeface="Times New Roman" pitchFamily="18" charset="0"/>
              </a:rPr>
              <a:t>n</a:t>
            </a:r>
            <a:r>
              <a:rPr lang="zh-CN" altLang="en-US" sz="2400">
                <a:latin typeface="Times New Roman" pitchFamily="18" charset="0"/>
              </a:rPr>
              <a:t>个顶点的强连通有向图，那么</a:t>
            </a:r>
            <a:r>
              <a:rPr lang="en-US" altLang="zh-CN" sz="2400">
                <a:latin typeface="Times New Roman" pitchFamily="18" charset="0"/>
              </a:rPr>
              <a:t>G2</a:t>
            </a:r>
            <a:r>
              <a:rPr lang="zh-CN" altLang="en-US" sz="2400">
                <a:latin typeface="Times New Roman" pitchFamily="18" charset="0"/>
              </a:rPr>
              <a:t>最多有多少条边？</a:t>
            </a:r>
            <a:r>
              <a:rPr lang="en-US" altLang="zh-CN" sz="2400">
                <a:latin typeface="Times New Roman" pitchFamily="18" charset="0"/>
              </a:rPr>
              <a:t>G2</a:t>
            </a:r>
            <a:r>
              <a:rPr lang="zh-CN" altLang="en-US" sz="2400">
                <a:latin typeface="Times New Roman" pitchFamily="18" charset="0"/>
              </a:rPr>
              <a:t>最少有多少条边？</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3</a:t>
            </a:r>
            <a:r>
              <a:rPr lang="zh-CN" altLang="en-US" sz="2400">
                <a:latin typeface="Times New Roman" pitchFamily="18" charset="0"/>
              </a:rPr>
              <a:t>）．如果</a:t>
            </a:r>
            <a:r>
              <a:rPr lang="en-US" altLang="zh-CN" sz="2400">
                <a:latin typeface="Times New Roman" pitchFamily="18" charset="0"/>
              </a:rPr>
              <a:t>G3</a:t>
            </a:r>
            <a:r>
              <a:rPr lang="zh-CN" altLang="en-US" sz="2400">
                <a:latin typeface="Times New Roman" pitchFamily="18" charset="0"/>
              </a:rPr>
              <a:t>是一个具有</a:t>
            </a:r>
            <a:r>
              <a:rPr lang="en-US" altLang="zh-CN" sz="2400">
                <a:latin typeface="Times New Roman" pitchFamily="18" charset="0"/>
              </a:rPr>
              <a:t>n</a:t>
            </a:r>
            <a:r>
              <a:rPr lang="zh-CN" altLang="en-US" sz="2400">
                <a:latin typeface="Times New Roman" pitchFamily="18" charset="0"/>
              </a:rPr>
              <a:t>个顶点的弱连通有向图，那么</a:t>
            </a:r>
            <a:r>
              <a:rPr lang="en-US" altLang="zh-CN" sz="2400">
                <a:latin typeface="Times New Roman" pitchFamily="18" charset="0"/>
              </a:rPr>
              <a:t>G3</a:t>
            </a:r>
            <a:r>
              <a:rPr lang="zh-CN" altLang="en-US" sz="2400">
                <a:latin typeface="Times New Roman" pitchFamily="18" charset="0"/>
              </a:rPr>
              <a:t>最多有多少条边？</a:t>
            </a:r>
            <a:r>
              <a:rPr lang="en-US" altLang="zh-CN" sz="2400">
                <a:latin typeface="Times New Roman" pitchFamily="18" charset="0"/>
              </a:rPr>
              <a:t>G3</a:t>
            </a:r>
            <a:r>
              <a:rPr lang="zh-CN" altLang="en-US" sz="2400">
                <a:latin typeface="Times New Roman" pitchFamily="18" charset="0"/>
              </a:rPr>
              <a:t>最少有多少条边？</a:t>
            </a:r>
            <a:r>
              <a:rPr lang="zh-CN" altLang="en-US" sz="2400" b="1">
                <a:latin typeface="Times New Roman" pitchFamily="18" charset="0"/>
              </a:rPr>
              <a:t> </a:t>
            </a:r>
            <a:endParaRPr lang="zh-CN" altLang="en-US" sz="2400">
              <a:latin typeface="Times New Roman" pitchFamily="18" charset="0"/>
            </a:endParaRP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2</a:t>
            </a:r>
            <a:r>
              <a:rPr lang="zh-CN" altLang="en-US" sz="2400">
                <a:latin typeface="Times New Roman" pitchFamily="18" charset="0"/>
              </a:rPr>
              <a:t>．</a:t>
            </a:r>
            <a:r>
              <a:rPr lang="en-US" altLang="zh-CN" sz="2400">
                <a:latin typeface="Times New Roman" pitchFamily="18" charset="0"/>
              </a:rPr>
              <a:t>n</a:t>
            </a:r>
            <a:r>
              <a:rPr lang="zh-CN" altLang="en-US" sz="2400">
                <a:latin typeface="Times New Roman" pitchFamily="18" charset="0"/>
              </a:rPr>
              <a:t>个顶点的无向连通图最少有多少条边？</a:t>
            </a:r>
            <a:r>
              <a:rPr lang="en-US" altLang="zh-CN" sz="2400">
                <a:latin typeface="Times New Roman" pitchFamily="18" charset="0"/>
              </a:rPr>
              <a:t>n</a:t>
            </a:r>
            <a:r>
              <a:rPr lang="zh-CN" altLang="en-US" sz="2400">
                <a:latin typeface="Times New Roman" pitchFamily="18" charset="0"/>
              </a:rPr>
              <a:t>个顶点的有向连通图最少有多少条边？</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4</a:t>
            </a:r>
            <a:r>
              <a:rPr lang="zh-CN" altLang="en-US" sz="2400">
                <a:latin typeface="Times New Roman" pitchFamily="18" charset="0"/>
              </a:rPr>
              <a:t>．证明：具有</a:t>
            </a:r>
            <a:r>
              <a:rPr lang="en-US" altLang="zh-CN" sz="2400">
                <a:latin typeface="Times New Roman" pitchFamily="18" charset="0"/>
              </a:rPr>
              <a:t>n</a:t>
            </a:r>
            <a:r>
              <a:rPr lang="zh-CN" altLang="en-US" sz="2400">
                <a:latin typeface="Times New Roman" pitchFamily="18" charset="0"/>
              </a:rPr>
              <a:t>个顶点和多于</a:t>
            </a:r>
            <a:r>
              <a:rPr lang="en-US" altLang="zh-CN" sz="2400">
                <a:latin typeface="Times New Roman" pitchFamily="18" charset="0"/>
              </a:rPr>
              <a:t>n-1</a:t>
            </a:r>
            <a:r>
              <a:rPr lang="zh-CN" altLang="en-US" sz="2400">
                <a:latin typeface="Times New Roman" pitchFamily="18" charset="0"/>
              </a:rPr>
              <a:t>条边的无向连通图</a:t>
            </a:r>
            <a:r>
              <a:rPr lang="en-US" altLang="zh-CN" sz="2400">
                <a:latin typeface="Times New Roman" pitchFamily="18" charset="0"/>
              </a:rPr>
              <a:t>G</a:t>
            </a:r>
            <a:r>
              <a:rPr lang="zh-CN" altLang="en-US" sz="2400">
                <a:latin typeface="Times New Roman" pitchFamily="18" charset="0"/>
              </a:rPr>
              <a:t>一定不是树。</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5</a:t>
            </a:r>
            <a:r>
              <a:rPr lang="zh-CN" altLang="en-US" sz="2400">
                <a:latin typeface="Times New Roman" pitchFamily="18" charset="0"/>
              </a:rPr>
              <a:t>．证明对有向图的顶点适当的编号，可使其邻接矩阵为下三角形且主对角线为全</a:t>
            </a:r>
            <a:r>
              <a:rPr lang="en-US" altLang="zh-CN" sz="2400">
                <a:latin typeface="Times New Roman" pitchFamily="18" charset="0"/>
              </a:rPr>
              <a:t>0</a:t>
            </a:r>
            <a:r>
              <a:rPr lang="zh-CN" altLang="en-US" sz="2400">
                <a:latin typeface="Times New Roman" pitchFamily="18" charset="0"/>
              </a:rPr>
              <a:t>的充要条件是该图为无环图。</a:t>
            </a:r>
          </a:p>
        </p:txBody>
      </p:sp>
    </p:spTree>
  </p:cSld>
  <p:clrMapOvr>
    <a:masterClrMapping/>
  </p:clrMapOvr>
  <p:transition>
    <p:cover dir="d"/>
  </p:transition>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Rot="1" noChangeArrowheads="1"/>
          </p:cNvSpPr>
          <p:nvPr/>
        </p:nvSpPr>
        <p:spPr bwMode="auto">
          <a:xfrm>
            <a:off x="323850" y="476250"/>
            <a:ext cx="8569325" cy="5832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200">
                <a:latin typeface="Times New Roman" pitchFamily="18" charset="0"/>
              </a:rPr>
              <a:t>6</a:t>
            </a:r>
            <a:r>
              <a:rPr lang="zh-CN" altLang="en-US" sz="2200">
                <a:latin typeface="Times New Roman" pitchFamily="18" charset="0"/>
              </a:rPr>
              <a:t>．用邻接矩阵表示图时，矩阵元素的个数与顶点个数是否相关？与边的条数是否有关？</a:t>
            </a:r>
          </a:p>
          <a:p>
            <a:pPr>
              <a:spcBef>
                <a:spcPct val="20000"/>
              </a:spcBef>
              <a:buClr>
                <a:schemeClr val="bg2"/>
              </a:buClr>
              <a:buFont typeface="Monotype Sorts" pitchFamily="2" charset="2"/>
              <a:buNone/>
            </a:pPr>
            <a:r>
              <a:rPr lang="en-US" altLang="zh-CN" sz="2200">
                <a:latin typeface="Times New Roman" pitchFamily="18" charset="0"/>
              </a:rPr>
              <a:t>7</a:t>
            </a:r>
            <a:r>
              <a:rPr lang="zh-CN" altLang="en-US" sz="2200">
                <a:latin typeface="Times New Roman" pitchFamily="18" charset="0"/>
              </a:rPr>
              <a:t>．请回答下列关于图</a:t>
            </a:r>
            <a:r>
              <a:rPr lang="en-US" altLang="zh-CN" sz="2200">
                <a:latin typeface="Times New Roman" pitchFamily="18" charset="0"/>
              </a:rPr>
              <a:t>(Graph)</a:t>
            </a:r>
            <a:r>
              <a:rPr lang="zh-CN" altLang="en-US" sz="2200">
                <a:latin typeface="Times New Roman" pitchFamily="18" charset="0"/>
              </a:rPr>
              <a:t>的一些问题： </a:t>
            </a:r>
          </a:p>
          <a:p>
            <a:pPr>
              <a:spcBef>
                <a:spcPct val="20000"/>
              </a:spcBef>
              <a:buClr>
                <a:schemeClr val="bg2"/>
              </a:buClr>
              <a:buFont typeface="Monotype Sorts" pitchFamily="2" charset="2"/>
              <a:buNone/>
            </a:pPr>
            <a:r>
              <a:rPr lang="zh-CN" altLang="en-US" sz="2200">
                <a:latin typeface="Times New Roman" pitchFamily="18" charset="0"/>
              </a:rPr>
              <a:t>   （</a:t>
            </a:r>
            <a:r>
              <a:rPr lang="en-US" altLang="zh-CN" sz="2200">
                <a:latin typeface="Times New Roman" pitchFamily="18" charset="0"/>
              </a:rPr>
              <a:t>1</a:t>
            </a:r>
            <a:r>
              <a:rPr lang="zh-CN" altLang="en-US" sz="2200">
                <a:latin typeface="Times New Roman" pitchFamily="18" charset="0"/>
              </a:rPr>
              <a:t>）．有</a:t>
            </a:r>
            <a:r>
              <a:rPr lang="en-US" altLang="zh-CN" sz="2200">
                <a:latin typeface="Times New Roman" pitchFamily="18" charset="0"/>
              </a:rPr>
              <a:t>n</a:t>
            </a:r>
            <a:r>
              <a:rPr lang="zh-CN" altLang="en-US" sz="2200">
                <a:latin typeface="Times New Roman" pitchFamily="18" charset="0"/>
              </a:rPr>
              <a:t>个顶点的有向强连通图最多有多少条边</a:t>
            </a:r>
            <a:r>
              <a:rPr lang="en-US" altLang="zh-CN" sz="2200">
                <a:latin typeface="Times New Roman" pitchFamily="18" charset="0"/>
              </a:rPr>
              <a:t>?</a:t>
            </a:r>
            <a:r>
              <a:rPr lang="zh-CN" altLang="en-US" sz="2200">
                <a:latin typeface="Times New Roman" pitchFamily="18" charset="0"/>
              </a:rPr>
              <a:t>最少有多少条边</a:t>
            </a:r>
            <a:r>
              <a:rPr lang="en-US" altLang="zh-CN" sz="2200">
                <a:latin typeface="Times New Roman" pitchFamily="18" charset="0"/>
              </a:rPr>
              <a:t>? </a:t>
            </a:r>
          </a:p>
          <a:p>
            <a:pPr>
              <a:spcBef>
                <a:spcPct val="20000"/>
              </a:spcBef>
              <a:buClr>
                <a:schemeClr val="bg2"/>
              </a:buClr>
              <a:buFont typeface="Monotype Sorts" pitchFamily="2" charset="2"/>
              <a:buNone/>
            </a:pPr>
            <a:r>
              <a:rPr lang="en-US" altLang="zh-CN" sz="2200">
                <a:latin typeface="Times New Roman" pitchFamily="18" charset="0"/>
              </a:rPr>
              <a:t>   </a:t>
            </a:r>
            <a:r>
              <a:rPr lang="zh-CN" altLang="en-US" sz="2200">
                <a:latin typeface="Times New Roman" pitchFamily="18" charset="0"/>
              </a:rPr>
              <a:t>（</a:t>
            </a:r>
            <a:r>
              <a:rPr lang="en-US" altLang="zh-CN" sz="2200">
                <a:latin typeface="Times New Roman" pitchFamily="18" charset="0"/>
              </a:rPr>
              <a:t>2</a:t>
            </a:r>
            <a:r>
              <a:rPr lang="zh-CN" altLang="en-US" sz="2200">
                <a:latin typeface="Times New Roman" pitchFamily="18" charset="0"/>
              </a:rPr>
              <a:t>）．表示有</a:t>
            </a:r>
            <a:r>
              <a:rPr lang="en-US" altLang="zh-CN" sz="2200">
                <a:latin typeface="Times New Roman" pitchFamily="18" charset="0"/>
              </a:rPr>
              <a:t>1000</a:t>
            </a:r>
            <a:r>
              <a:rPr lang="zh-CN" altLang="en-US" sz="2200">
                <a:latin typeface="Times New Roman" pitchFamily="18" charset="0"/>
              </a:rPr>
              <a:t>个顶点、</a:t>
            </a:r>
            <a:r>
              <a:rPr lang="en-US" altLang="zh-CN" sz="2200">
                <a:latin typeface="Times New Roman" pitchFamily="18" charset="0"/>
              </a:rPr>
              <a:t>l000</a:t>
            </a:r>
            <a:r>
              <a:rPr lang="zh-CN" altLang="en-US" sz="2200">
                <a:latin typeface="Times New Roman" pitchFamily="18" charset="0"/>
              </a:rPr>
              <a:t>条边的有向图的邻接矩阵有多少个矩阵元素？是否稀疏矩阵？  </a:t>
            </a:r>
          </a:p>
          <a:p>
            <a:pPr>
              <a:spcBef>
                <a:spcPct val="20000"/>
              </a:spcBef>
              <a:buClr>
                <a:schemeClr val="bg2"/>
              </a:buClr>
              <a:buFont typeface="Monotype Sorts" pitchFamily="2" charset="2"/>
              <a:buNone/>
            </a:pPr>
            <a:r>
              <a:rPr lang="zh-CN" altLang="en-US" sz="2200">
                <a:latin typeface="Times New Roman" pitchFamily="18" charset="0"/>
              </a:rPr>
              <a:t>   （</a:t>
            </a:r>
            <a:r>
              <a:rPr lang="en-US" altLang="zh-CN" sz="2200">
                <a:latin typeface="Times New Roman" pitchFamily="18" charset="0"/>
              </a:rPr>
              <a:t>3</a:t>
            </a:r>
            <a:r>
              <a:rPr lang="zh-CN" altLang="en-US" sz="2200">
                <a:latin typeface="Times New Roman" pitchFamily="18" charset="0"/>
              </a:rPr>
              <a:t>）．对于一个有向图，不用拓扑排序，如何判断图中是否存在环？</a:t>
            </a:r>
            <a:r>
              <a:rPr lang="zh-CN" altLang="en-US" sz="2200" b="1">
                <a:latin typeface="Times New Roman" pitchFamily="18" charset="0"/>
              </a:rPr>
              <a:t> </a:t>
            </a:r>
            <a:endParaRPr lang="zh-CN" altLang="en-US" sz="2200">
              <a:latin typeface="Times New Roman" pitchFamily="18" charset="0"/>
            </a:endParaRPr>
          </a:p>
          <a:p>
            <a:pPr>
              <a:spcBef>
                <a:spcPct val="20000"/>
              </a:spcBef>
              <a:buClr>
                <a:schemeClr val="bg2"/>
              </a:buClr>
              <a:buFont typeface="Monotype Sorts" pitchFamily="2" charset="2"/>
              <a:buNone/>
            </a:pPr>
            <a:r>
              <a:rPr lang="en-US" altLang="zh-CN" sz="2200">
                <a:latin typeface="Times New Roman" pitchFamily="18" charset="0"/>
              </a:rPr>
              <a:t>8</a:t>
            </a:r>
            <a:r>
              <a:rPr lang="zh-CN" altLang="en-US" sz="2200">
                <a:latin typeface="Times New Roman" pitchFamily="18" charset="0"/>
              </a:rPr>
              <a:t>．解答问题。设有数据逻辑结构为：</a:t>
            </a:r>
          </a:p>
          <a:p>
            <a:pPr>
              <a:spcBef>
                <a:spcPct val="20000"/>
              </a:spcBef>
              <a:buClr>
                <a:schemeClr val="bg2"/>
              </a:buClr>
              <a:buFont typeface="Monotype Sorts" pitchFamily="2" charset="2"/>
              <a:buNone/>
            </a:pPr>
            <a:r>
              <a:rPr lang="en-US" altLang="zh-CN" sz="2200">
                <a:latin typeface="Times New Roman" pitchFamily="18" charset="0"/>
              </a:rPr>
              <a:t>B = (K, R),  K = {k1, k2, </a:t>
            </a:r>
            <a:r>
              <a:rPr lang="en-US" altLang="zh-CN" sz="2200">
                <a:latin typeface="Arial"/>
              </a:rPr>
              <a:t>…</a:t>
            </a:r>
            <a:r>
              <a:rPr lang="en-US" altLang="zh-CN" sz="2200">
                <a:latin typeface="Times New Roman" pitchFamily="18" charset="0"/>
              </a:rPr>
              <a:t>, k9}</a:t>
            </a:r>
          </a:p>
          <a:p>
            <a:pPr>
              <a:spcBef>
                <a:spcPct val="20000"/>
              </a:spcBef>
              <a:buClr>
                <a:schemeClr val="bg2"/>
              </a:buClr>
              <a:buFont typeface="Monotype Sorts" pitchFamily="2" charset="2"/>
              <a:buNone/>
            </a:pPr>
            <a:r>
              <a:rPr lang="en-US" altLang="zh-CN" sz="2200">
                <a:latin typeface="Times New Roman" pitchFamily="18" charset="0"/>
              </a:rPr>
              <a:t>R={&lt;k1, k3&gt;, &lt;k1, k8&gt;, &lt;k2, k3&gt;,&lt;k2, k4&gt;, &lt;k2, k5&gt;, &lt;k3, k9&gt;,&lt;k5, k6&gt;, &lt;k8, k9&gt;, &lt;k9, k7&gt;, &lt;k4, k7&gt;, &lt;k4, k6&gt;}</a:t>
            </a:r>
          </a:p>
          <a:p>
            <a:pPr>
              <a:spcBef>
                <a:spcPct val="20000"/>
              </a:spcBef>
              <a:buClr>
                <a:schemeClr val="bg2"/>
              </a:buClr>
              <a:buFont typeface="Monotype Sorts" pitchFamily="2" charset="2"/>
              <a:buNone/>
            </a:pPr>
            <a:r>
              <a:rPr lang="zh-CN" altLang="en-US" sz="2200">
                <a:latin typeface="Times New Roman" pitchFamily="18" charset="0"/>
              </a:rPr>
              <a:t>（</a:t>
            </a:r>
            <a:r>
              <a:rPr lang="en-US" altLang="zh-CN" sz="2200">
                <a:latin typeface="Times New Roman" pitchFamily="18" charset="0"/>
              </a:rPr>
              <a:t>1</a:t>
            </a:r>
            <a:r>
              <a:rPr lang="zh-CN" altLang="en-US" sz="2200">
                <a:latin typeface="Times New Roman" pitchFamily="18" charset="0"/>
              </a:rPr>
              <a:t>）．画出这个逻辑结构的图示。</a:t>
            </a:r>
          </a:p>
          <a:p>
            <a:pPr>
              <a:spcBef>
                <a:spcPct val="20000"/>
              </a:spcBef>
              <a:buClr>
                <a:schemeClr val="bg2"/>
              </a:buClr>
              <a:buFont typeface="Monotype Sorts" pitchFamily="2" charset="2"/>
              <a:buNone/>
            </a:pPr>
            <a:r>
              <a:rPr lang="zh-CN" altLang="en-US" sz="2200">
                <a:latin typeface="Times New Roman" pitchFamily="18" charset="0"/>
              </a:rPr>
              <a:t>（</a:t>
            </a:r>
            <a:r>
              <a:rPr lang="en-US" altLang="zh-CN" sz="2200">
                <a:latin typeface="Times New Roman" pitchFamily="18" charset="0"/>
              </a:rPr>
              <a:t>2</a:t>
            </a:r>
            <a:r>
              <a:rPr lang="zh-CN" altLang="en-US" sz="2200">
                <a:latin typeface="Times New Roman" pitchFamily="18" charset="0"/>
              </a:rPr>
              <a:t>）．相对于关系</a:t>
            </a:r>
            <a:r>
              <a:rPr lang="en-US" altLang="zh-CN" sz="2200">
                <a:latin typeface="Times New Roman" pitchFamily="18" charset="0"/>
              </a:rPr>
              <a:t>r, </a:t>
            </a:r>
            <a:r>
              <a:rPr lang="zh-CN" altLang="en-US" sz="2200">
                <a:latin typeface="Times New Roman" pitchFamily="18" charset="0"/>
              </a:rPr>
              <a:t>指出所有的开始接点和终端结点。</a:t>
            </a:r>
          </a:p>
          <a:p>
            <a:pPr>
              <a:spcBef>
                <a:spcPct val="20000"/>
              </a:spcBef>
              <a:buClr>
                <a:schemeClr val="bg2"/>
              </a:buClr>
              <a:buFont typeface="Monotype Sorts" pitchFamily="2" charset="2"/>
              <a:buNone/>
            </a:pPr>
            <a:r>
              <a:rPr lang="zh-CN" altLang="en-US" sz="2200">
                <a:latin typeface="Times New Roman" pitchFamily="18" charset="0"/>
              </a:rPr>
              <a:t>（</a:t>
            </a:r>
            <a:r>
              <a:rPr lang="en-US" altLang="zh-CN" sz="2200">
                <a:latin typeface="Times New Roman" pitchFamily="18" charset="0"/>
              </a:rPr>
              <a:t>3</a:t>
            </a:r>
            <a:r>
              <a:rPr lang="zh-CN" altLang="en-US" sz="2200">
                <a:latin typeface="Times New Roman" pitchFamily="18" charset="0"/>
              </a:rPr>
              <a:t>）．分别对关系</a:t>
            </a:r>
            <a:r>
              <a:rPr lang="en-US" altLang="zh-CN" sz="2200">
                <a:latin typeface="Times New Roman" pitchFamily="18" charset="0"/>
              </a:rPr>
              <a:t>r</a:t>
            </a:r>
            <a:r>
              <a:rPr lang="zh-CN" altLang="en-US" sz="2200">
                <a:latin typeface="Times New Roman" pitchFamily="18" charset="0"/>
              </a:rPr>
              <a:t>中的开始结点，举出一个拓扑序列的例子。</a:t>
            </a:r>
          </a:p>
        </p:txBody>
      </p:sp>
    </p:spTree>
  </p:cSld>
  <p:clrMapOvr>
    <a:masterClrMapping/>
  </p:clrMapOvr>
  <p:transition>
    <p:cover dir="d"/>
  </p:transition>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Rot="1" noChangeArrowheads="1"/>
          </p:cNvSpPr>
          <p:nvPr/>
        </p:nvSpPr>
        <p:spPr bwMode="auto">
          <a:xfrm>
            <a:off x="323850" y="692150"/>
            <a:ext cx="8569325" cy="4392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五、算法设计题</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a:t>
            </a:r>
            <a:r>
              <a:rPr lang="zh-CN" altLang="en-US" sz="2400">
                <a:latin typeface="Times New Roman" pitchFamily="18" charset="0"/>
              </a:rPr>
              <a:t>．设无向图</a:t>
            </a:r>
            <a:r>
              <a:rPr lang="en-US" altLang="zh-CN" sz="2400">
                <a:latin typeface="Times New Roman" pitchFamily="18" charset="0"/>
              </a:rPr>
              <a:t>G</a:t>
            </a:r>
            <a:r>
              <a:rPr lang="zh-CN" altLang="en-US" sz="2400">
                <a:latin typeface="Times New Roman" pitchFamily="18" charset="0"/>
              </a:rPr>
              <a:t>有</a:t>
            </a:r>
            <a:r>
              <a:rPr lang="en-US" altLang="zh-CN" sz="2400">
                <a:latin typeface="Times New Roman" pitchFamily="18" charset="0"/>
              </a:rPr>
              <a:t>n</a:t>
            </a:r>
            <a:r>
              <a:rPr lang="zh-CN" altLang="en-US" sz="2400">
                <a:latin typeface="Times New Roman" pitchFamily="18" charset="0"/>
              </a:rPr>
              <a:t>个顶点，</a:t>
            </a:r>
            <a:r>
              <a:rPr lang="en-US" altLang="zh-CN" sz="2400">
                <a:latin typeface="Times New Roman" pitchFamily="18" charset="0"/>
              </a:rPr>
              <a:t>m</a:t>
            </a:r>
            <a:r>
              <a:rPr lang="zh-CN" altLang="en-US" sz="2400">
                <a:latin typeface="Times New Roman" pitchFamily="18" charset="0"/>
              </a:rPr>
              <a:t>条边。试编写用邻接表存储该图的算法。（设顶点值用</a:t>
            </a:r>
            <a:r>
              <a:rPr lang="en-US" altLang="zh-CN" sz="2400">
                <a:latin typeface="Times New Roman" pitchFamily="18" charset="0"/>
              </a:rPr>
              <a:t>1</a:t>
            </a:r>
            <a:r>
              <a:rPr lang="zh-CN" altLang="en-US" sz="2400">
                <a:latin typeface="Times New Roman" pitchFamily="18" charset="0"/>
              </a:rPr>
              <a:t>～</a:t>
            </a:r>
            <a:r>
              <a:rPr lang="en-US" altLang="zh-CN" sz="2400">
                <a:latin typeface="Times New Roman" pitchFamily="18" charset="0"/>
              </a:rPr>
              <a:t>n</a:t>
            </a:r>
            <a:r>
              <a:rPr lang="zh-CN" altLang="en-US" sz="2400">
                <a:latin typeface="Times New Roman" pitchFamily="18" charset="0"/>
              </a:rPr>
              <a:t>或</a:t>
            </a:r>
            <a:r>
              <a:rPr lang="en-US" altLang="zh-CN" sz="2400">
                <a:latin typeface="Times New Roman" pitchFamily="18" charset="0"/>
              </a:rPr>
              <a:t>0</a:t>
            </a:r>
            <a:r>
              <a:rPr lang="zh-CN" altLang="en-US" sz="2400">
                <a:latin typeface="Times New Roman" pitchFamily="18" charset="0"/>
              </a:rPr>
              <a:t>～</a:t>
            </a:r>
            <a:r>
              <a:rPr lang="en-US" altLang="zh-CN" sz="2400">
                <a:latin typeface="Times New Roman" pitchFamily="18" charset="0"/>
              </a:rPr>
              <a:t>n-1</a:t>
            </a:r>
            <a:r>
              <a:rPr lang="zh-CN" altLang="en-US" sz="2400">
                <a:latin typeface="Times New Roman" pitchFamily="18" charset="0"/>
              </a:rPr>
              <a:t>编号） </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2</a:t>
            </a:r>
            <a:r>
              <a:rPr lang="zh-CN" altLang="en-US" sz="2400">
                <a:latin typeface="Times New Roman" pitchFamily="18" charset="0"/>
              </a:rPr>
              <a:t>．给出以十字链表作存储结构，建立图的算法，输入</a:t>
            </a:r>
            <a:r>
              <a:rPr lang="en-US" altLang="zh-CN" sz="2400">
                <a:latin typeface="Times New Roman" pitchFamily="18" charset="0"/>
              </a:rPr>
              <a:t>(i,j,v)</a:t>
            </a:r>
            <a:r>
              <a:rPr lang="zh-CN" altLang="en-US" sz="2400">
                <a:latin typeface="Times New Roman" pitchFamily="18" charset="0"/>
              </a:rPr>
              <a:t>其中</a:t>
            </a:r>
            <a:r>
              <a:rPr lang="en-US" altLang="zh-CN" sz="2400">
                <a:latin typeface="Times New Roman" pitchFamily="18" charset="0"/>
              </a:rPr>
              <a:t>i,j</a:t>
            </a:r>
            <a:r>
              <a:rPr lang="zh-CN" altLang="en-US" sz="2400">
                <a:latin typeface="Times New Roman" pitchFamily="18" charset="0"/>
              </a:rPr>
              <a:t>为顶点号，</a:t>
            </a:r>
            <a:r>
              <a:rPr lang="en-US" altLang="zh-CN" sz="2400">
                <a:latin typeface="Times New Roman" pitchFamily="18" charset="0"/>
              </a:rPr>
              <a:t>v</a:t>
            </a:r>
            <a:r>
              <a:rPr lang="zh-CN" altLang="en-US" sz="2400">
                <a:latin typeface="Times New Roman" pitchFamily="18" charset="0"/>
              </a:rPr>
              <a:t>为权值。</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3</a:t>
            </a:r>
            <a:r>
              <a:rPr lang="zh-CN" altLang="en-US" sz="2400">
                <a:latin typeface="Times New Roman" pitchFamily="18" charset="0"/>
              </a:rPr>
              <a:t>．设有向</a:t>
            </a:r>
            <a:r>
              <a:rPr lang="en-US" altLang="zh-CN" sz="2400">
                <a:latin typeface="Times New Roman" pitchFamily="18" charset="0"/>
              </a:rPr>
              <a:t>G</a:t>
            </a:r>
            <a:r>
              <a:rPr lang="zh-CN" altLang="en-US" sz="2400">
                <a:latin typeface="Times New Roman" pitchFamily="18" charset="0"/>
              </a:rPr>
              <a:t>图有</a:t>
            </a:r>
            <a:r>
              <a:rPr lang="en-US" altLang="zh-CN" sz="2400">
                <a:latin typeface="Times New Roman" pitchFamily="18" charset="0"/>
              </a:rPr>
              <a:t>n</a:t>
            </a:r>
            <a:r>
              <a:rPr lang="zh-CN" altLang="en-US" sz="2400">
                <a:latin typeface="Times New Roman" pitchFamily="18" charset="0"/>
              </a:rPr>
              <a:t>个点</a:t>
            </a:r>
            <a:r>
              <a:rPr lang="en-US" altLang="zh-CN" sz="2400">
                <a:latin typeface="Times New Roman" pitchFamily="18" charset="0"/>
              </a:rPr>
              <a:t>(</a:t>
            </a:r>
            <a:r>
              <a:rPr lang="zh-CN" altLang="en-US" sz="2400">
                <a:latin typeface="Times New Roman" pitchFamily="18" charset="0"/>
              </a:rPr>
              <a:t>用</a:t>
            </a:r>
            <a:r>
              <a:rPr lang="en-US" altLang="zh-CN" sz="2400">
                <a:latin typeface="Times New Roman" pitchFamily="18" charset="0"/>
              </a:rPr>
              <a:t>1,2,</a:t>
            </a:r>
            <a:r>
              <a:rPr lang="en-US" altLang="zh-CN" sz="2400">
                <a:latin typeface="Arial"/>
              </a:rPr>
              <a:t>…</a:t>
            </a:r>
            <a:r>
              <a:rPr lang="en-US" altLang="zh-CN" sz="2400">
                <a:latin typeface="Times New Roman" pitchFamily="18" charset="0"/>
              </a:rPr>
              <a:t>,n</a:t>
            </a:r>
            <a:r>
              <a:rPr lang="zh-CN" altLang="en-US" sz="2400">
                <a:latin typeface="Times New Roman" pitchFamily="18" charset="0"/>
              </a:rPr>
              <a:t>表示</a:t>
            </a:r>
            <a:r>
              <a:rPr lang="en-US" altLang="zh-CN" sz="2400">
                <a:latin typeface="Times New Roman" pitchFamily="18" charset="0"/>
              </a:rPr>
              <a:t>),e</a:t>
            </a:r>
            <a:r>
              <a:rPr lang="zh-CN" altLang="en-US" sz="2400">
                <a:latin typeface="Times New Roman" pitchFamily="18" charset="0"/>
              </a:rPr>
              <a:t>条边</a:t>
            </a:r>
            <a:r>
              <a:rPr lang="en-US" altLang="zh-CN" sz="2400">
                <a:latin typeface="Times New Roman" pitchFamily="18" charset="0"/>
              </a:rPr>
              <a:t>,</a:t>
            </a:r>
            <a:r>
              <a:rPr lang="zh-CN" altLang="en-US" sz="2400">
                <a:latin typeface="Times New Roman" pitchFamily="18" charset="0"/>
              </a:rPr>
              <a:t>写一算法根据其邻接表生成其反向邻接表</a:t>
            </a:r>
            <a:r>
              <a:rPr lang="en-US" altLang="zh-CN" sz="2400">
                <a:latin typeface="Times New Roman" pitchFamily="18" charset="0"/>
              </a:rPr>
              <a:t>,</a:t>
            </a:r>
            <a:r>
              <a:rPr lang="zh-CN" altLang="en-US" sz="2400">
                <a:latin typeface="Times New Roman" pitchFamily="18" charset="0"/>
              </a:rPr>
              <a:t>要求算法复杂性为</a:t>
            </a:r>
            <a:r>
              <a:rPr lang="en-US" altLang="zh-CN" sz="2400">
                <a:latin typeface="Times New Roman" pitchFamily="18" charset="0"/>
              </a:rPr>
              <a:t>O(n+e)</a:t>
            </a:r>
            <a:r>
              <a:rPr lang="zh-CN" altLang="en-US" sz="2400">
                <a:latin typeface="Times New Roman" pitchFamily="18" charset="0"/>
              </a:rPr>
              <a:t>。</a:t>
            </a:r>
          </a:p>
        </p:txBody>
      </p:sp>
    </p:spTree>
  </p:cSld>
  <p:clrMapOvr>
    <a:masterClrMapping/>
  </p:clrMapOvr>
  <p:transition>
    <p:cover dir="d"/>
  </p:transition>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Rot="1" noChangeArrowheads="1"/>
          </p:cNvSpPr>
          <p:nvPr/>
        </p:nvSpPr>
        <p:spPr bwMode="auto">
          <a:xfrm>
            <a:off x="323850" y="476250"/>
            <a:ext cx="8569325" cy="5832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609600" indent="-609600">
              <a:spcBef>
                <a:spcPct val="20000"/>
              </a:spcBef>
              <a:buClr>
                <a:schemeClr val="bg2"/>
              </a:buClr>
              <a:buFont typeface="Monotype Sorts" pitchFamily="2" charset="2"/>
              <a:buNone/>
            </a:pPr>
            <a:r>
              <a:rPr lang="zh-CN" altLang="en-US" sz="2400">
                <a:latin typeface="Times New Roman" pitchFamily="18" charset="0"/>
              </a:rPr>
              <a:t>　　实 训 </a:t>
            </a:r>
            <a:r>
              <a:rPr lang="en-US" altLang="zh-CN" sz="2400">
                <a:latin typeface="Times New Roman" pitchFamily="18" charset="0"/>
              </a:rPr>
              <a:t>5</a:t>
            </a:r>
          </a:p>
          <a:p>
            <a:pPr marL="609600" indent="-609600">
              <a:spcBef>
                <a:spcPct val="20000"/>
              </a:spcBef>
              <a:buClr>
                <a:schemeClr val="bg2"/>
              </a:buClr>
              <a:buFont typeface="Monotype Sorts" pitchFamily="2" charset="2"/>
              <a:buNone/>
            </a:pPr>
            <a:r>
              <a:rPr lang="zh-CN" altLang="en-US" sz="2400">
                <a:latin typeface="Times New Roman" pitchFamily="18" charset="0"/>
              </a:rPr>
              <a:t>　　实训目的要求：</a:t>
            </a:r>
          </a:p>
          <a:p>
            <a:pPr marL="609600" indent="-609600">
              <a:spcBef>
                <a:spcPct val="20000"/>
              </a:spcBef>
              <a:buClr>
                <a:schemeClr val="bg2"/>
              </a:buClr>
              <a:buFont typeface="Monotype Sorts" pitchFamily="2" charset="2"/>
              <a:buNone/>
            </a:pPr>
            <a:r>
              <a:rPr lang="zh-CN" altLang="en-US" sz="2400">
                <a:latin typeface="Times New Roman" pitchFamily="18" charset="0"/>
              </a:rPr>
              <a:t>　　深理解图的基本概念和存储方式。</a:t>
            </a:r>
          </a:p>
          <a:p>
            <a:pPr marL="609600" indent="-609600">
              <a:spcBef>
                <a:spcPct val="20000"/>
              </a:spcBef>
              <a:buClr>
                <a:schemeClr val="bg2"/>
              </a:buClr>
              <a:buFont typeface="Monotype Sorts" pitchFamily="2" charset="2"/>
              <a:buNone/>
            </a:pPr>
            <a:r>
              <a:rPr lang="zh-CN" altLang="en-US" sz="2400">
                <a:latin typeface="Times New Roman" pitchFamily="18" charset="0"/>
              </a:rPr>
              <a:t>　　握以邻接链表为存储结构的有向图上，实现有向图的拓扑排序方法。</a:t>
            </a:r>
          </a:p>
          <a:p>
            <a:pPr marL="609600" indent="-609600">
              <a:spcBef>
                <a:spcPct val="20000"/>
              </a:spcBef>
              <a:buClr>
                <a:schemeClr val="bg2"/>
              </a:buClr>
              <a:buFont typeface="Monotype Sorts" pitchFamily="2" charset="2"/>
              <a:buNone/>
            </a:pPr>
            <a:r>
              <a:rPr lang="zh-CN" altLang="en-US" sz="2400">
                <a:latin typeface="Times New Roman" pitchFamily="18" charset="0"/>
              </a:rPr>
              <a:t>　　实训内容</a:t>
            </a:r>
            <a:r>
              <a:rPr lang="en-US" altLang="zh-CN" sz="2400">
                <a:latin typeface="Times New Roman" pitchFamily="18" charset="0"/>
              </a:rPr>
              <a:t>:</a:t>
            </a:r>
          </a:p>
          <a:p>
            <a:pPr marL="609600" indent="-609600">
              <a:spcBef>
                <a:spcPct val="20000"/>
              </a:spcBef>
              <a:buClr>
                <a:schemeClr val="bg2"/>
              </a:buClr>
              <a:buFont typeface="Monotype Sorts" pitchFamily="2" charset="2"/>
              <a:buNone/>
            </a:pPr>
            <a:r>
              <a:rPr lang="zh-CN" altLang="en-US" sz="2400">
                <a:latin typeface="Times New Roman" pitchFamily="18" charset="0"/>
              </a:rPr>
              <a:t>　　设有向图如图</a:t>
            </a:r>
            <a:r>
              <a:rPr lang="en-US" altLang="zh-CN" sz="2400">
                <a:latin typeface="Times New Roman" pitchFamily="18" charset="0"/>
              </a:rPr>
              <a:t>6-22</a:t>
            </a:r>
            <a:r>
              <a:rPr lang="zh-CN" altLang="en-US" sz="2400">
                <a:latin typeface="Times New Roman" pitchFamily="18" charset="0"/>
              </a:rPr>
              <a:t>所示，将该图以邻接表的形式进行存储，并对其实现拓扑排序。    </a:t>
            </a:r>
          </a:p>
          <a:p>
            <a:pPr marL="609600" indent="-609600">
              <a:spcBef>
                <a:spcPct val="20000"/>
              </a:spcBef>
              <a:buClr>
                <a:schemeClr val="bg2"/>
              </a:buClr>
              <a:buFont typeface="Monotype Sorts" pitchFamily="2" charset="2"/>
              <a:buNone/>
            </a:pPr>
            <a:r>
              <a:rPr lang="zh-CN" altLang="en-US" sz="2400">
                <a:latin typeface="Times New Roman" pitchFamily="18" charset="0"/>
              </a:rPr>
              <a:t>　　输入数据并观察输出结果。</a:t>
            </a:r>
          </a:p>
        </p:txBody>
      </p:sp>
      <p:pic>
        <p:nvPicPr>
          <p:cNvPr id="12800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6600" y="4292600"/>
            <a:ext cx="2159000" cy="1706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8005" name="Rectangle 5"/>
          <p:cNvSpPr>
            <a:spLocks noChangeArrowheads="1"/>
          </p:cNvSpPr>
          <p:nvPr/>
        </p:nvSpPr>
        <p:spPr bwMode="auto">
          <a:xfrm>
            <a:off x="3419475" y="6056313"/>
            <a:ext cx="18478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6-22 </a:t>
            </a:r>
            <a:r>
              <a:rPr lang="zh-CN" altLang="en-US" sz="2000"/>
              <a:t>有向图 </a:t>
            </a:r>
          </a:p>
        </p:txBody>
      </p:sp>
    </p:spTree>
  </p:cSld>
  <p:clrMapOvr>
    <a:masterClrMapping/>
  </p:clrMapOvr>
  <p:transition>
    <p:cover dir="d"/>
  </p:transition>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2"/>
          <p:cNvSpPr>
            <a:spLocks noRot="1" noChangeArrowheads="1"/>
          </p:cNvSpPr>
          <p:nvPr/>
        </p:nvSpPr>
        <p:spPr bwMode="auto">
          <a:xfrm>
            <a:off x="323850" y="692150"/>
            <a:ext cx="8569325" cy="5329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实训参考程序</a:t>
            </a:r>
          </a:p>
          <a:p>
            <a:pPr>
              <a:spcBef>
                <a:spcPct val="20000"/>
              </a:spcBef>
              <a:buClr>
                <a:schemeClr val="bg2"/>
              </a:buClr>
              <a:buFont typeface="Monotype Sorts" pitchFamily="2" charset="2"/>
              <a:buNone/>
            </a:pPr>
            <a:r>
              <a:rPr lang="en-US" altLang="zh-CN" sz="2400">
                <a:latin typeface="Times New Roman" pitchFamily="18" charset="0"/>
              </a:rPr>
              <a:t>#include &lt;stdio.h&gt;</a:t>
            </a:r>
          </a:p>
          <a:p>
            <a:pPr>
              <a:spcBef>
                <a:spcPct val="20000"/>
              </a:spcBef>
              <a:buClr>
                <a:schemeClr val="bg2"/>
              </a:buClr>
              <a:buFont typeface="Monotype Sorts" pitchFamily="2" charset="2"/>
              <a:buNone/>
            </a:pPr>
            <a:r>
              <a:rPr lang="en-US" altLang="zh-CN" sz="2400">
                <a:latin typeface="Times New Roman" pitchFamily="18" charset="0"/>
              </a:rPr>
              <a:t>#include &lt;stdlib.h&gt;</a:t>
            </a:r>
          </a:p>
          <a:p>
            <a:pPr>
              <a:spcBef>
                <a:spcPct val="20000"/>
              </a:spcBef>
              <a:buClr>
                <a:schemeClr val="bg2"/>
              </a:buClr>
              <a:buFont typeface="Monotype Sorts" pitchFamily="2" charset="2"/>
              <a:buNone/>
            </a:pPr>
            <a:r>
              <a:rPr lang="en-US" altLang="zh-CN" sz="2400">
                <a:latin typeface="Times New Roman" pitchFamily="18" charset="0"/>
              </a:rPr>
              <a:t>#define VEXTYPE int</a:t>
            </a:r>
          </a:p>
          <a:p>
            <a:pPr>
              <a:spcBef>
                <a:spcPct val="20000"/>
              </a:spcBef>
              <a:buClr>
                <a:schemeClr val="bg2"/>
              </a:buClr>
              <a:buFont typeface="Monotype Sorts" pitchFamily="2" charset="2"/>
              <a:buNone/>
            </a:pPr>
            <a:r>
              <a:rPr lang="en-US" altLang="zh-CN" sz="2400">
                <a:latin typeface="Times New Roman" pitchFamily="18" charset="0"/>
              </a:rPr>
              <a:t>#define MAXLEN 40</a:t>
            </a:r>
          </a:p>
          <a:p>
            <a:pPr>
              <a:spcBef>
                <a:spcPct val="20000"/>
              </a:spcBef>
              <a:buClr>
                <a:schemeClr val="bg2"/>
              </a:buClr>
              <a:buFont typeface="Monotype Sorts" pitchFamily="2" charset="2"/>
              <a:buNone/>
            </a:pPr>
            <a:r>
              <a:rPr lang="en-US" altLang="zh-CN" sz="2400">
                <a:latin typeface="Times New Roman" pitchFamily="18" charset="0"/>
              </a:rPr>
              <a:t>typedef struct nodee</a:t>
            </a:r>
          </a:p>
          <a:p>
            <a:pPr>
              <a:spcBef>
                <a:spcPct val="20000"/>
              </a:spcBef>
              <a:buClr>
                <a:schemeClr val="bg2"/>
              </a:buClr>
              <a:buFont typeface="Monotype Sorts" pitchFamily="2" charset="2"/>
              <a:buNone/>
            </a:pPr>
            <a:r>
              <a:rPr lang="en-US" altLang="zh-CN" sz="2400">
                <a:latin typeface="Times New Roman" pitchFamily="18" charset="0"/>
              </a:rPr>
              <a:t>{int adjvex;</a:t>
            </a:r>
          </a:p>
          <a:p>
            <a:pPr>
              <a:spcBef>
                <a:spcPct val="20000"/>
              </a:spcBef>
              <a:buClr>
                <a:schemeClr val="bg2"/>
              </a:buClr>
              <a:buFont typeface="Monotype Sorts" pitchFamily="2" charset="2"/>
              <a:buNone/>
            </a:pPr>
            <a:r>
              <a:rPr lang="en-US" altLang="zh-CN" sz="2400">
                <a:latin typeface="Times New Roman" pitchFamily="18" charset="0"/>
              </a:rPr>
              <a:t>struct nodee *next;</a:t>
            </a:r>
          </a:p>
          <a:p>
            <a:pPr>
              <a:spcBef>
                <a:spcPct val="20000"/>
              </a:spcBef>
              <a:buClr>
                <a:schemeClr val="bg2"/>
              </a:buClr>
              <a:buFont typeface="Monotype Sorts" pitchFamily="2" charset="2"/>
              <a:buNone/>
            </a:pPr>
            <a:r>
              <a:rPr lang="en-US" altLang="zh-CN" sz="2400">
                <a:latin typeface="Times New Roman" pitchFamily="18" charset="0"/>
              </a:rPr>
              <a:t>}EDGENODE;</a:t>
            </a:r>
          </a:p>
          <a:p>
            <a:pPr>
              <a:spcBef>
                <a:spcPct val="20000"/>
              </a:spcBef>
              <a:buClr>
                <a:schemeClr val="bg2"/>
              </a:buClr>
              <a:buFont typeface="Monotype Sorts" pitchFamily="2" charset="2"/>
              <a:buNone/>
            </a:pPr>
            <a:r>
              <a:rPr lang="en-US" altLang="zh-CN" sz="2400">
                <a:latin typeface="Times New Roman" pitchFamily="18" charset="0"/>
              </a:rPr>
              <a:t>typedef struct</a:t>
            </a:r>
          </a:p>
          <a:p>
            <a:pPr>
              <a:spcBef>
                <a:spcPct val="20000"/>
              </a:spcBef>
              <a:buClr>
                <a:schemeClr val="bg2"/>
              </a:buClr>
              <a:buFont typeface="Monotype Sorts" pitchFamily="2" charset="2"/>
              <a:buNone/>
            </a:pPr>
            <a:r>
              <a:rPr lang="en-US" altLang="zh-CN" sz="2400">
                <a:latin typeface="Times New Roman" pitchFamily="18" charset="0"/>
              </a:rPr>
              <a:t>{VEXTYPE vertex;</a:t>
            </a:r>
          </a:p>
          <a:p>
            <a:pPr>
              <a:spcBef>
                <a:spcPct val="20000"/>
              </a:spcBef>
              <a:buClr>
                <a:schemeClr val="bg2"/>
              </a:buClr>
              <a:buFont typeface="Monotype Sorts" pitchFamily="2" charset="2"/>
              <a:buNone/>
            </a:pPr>
            <a:r>
              <a:rPr lang="en-US" altLang="zh-CN" sz="2400">
                <a:latin typeface="Times New Roman" pitchFamily="18" charset="0"/>
              </a:rPr>
              <a:t> int id;</a:t>
            </a:r>
          </a:p>
        </p:txBody>
      </p:sp>
    </p:spTree>
  </p:cSld>
  <p:clrMapOvr>
    <a:masterClrMapping/>
  </p:clrMapOvr>
  <p:transition>
    <p:cover dir="d"/>
  </p:transition>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Rot="1" noChangeArrowheads="1"/>
          </p:cNvSpPr>
          <p:nvPr/>
        </p:nvSpPr>
        <p:spPr bwMode="auto">
          <a:xfrm>
            <a:off x="323850" y="692150"/>
            <a:ext cx="8569325" cy="5329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EDGENODE *link;</a:t>
            </a:r>
          </a:p>
          <a:p>
            <a:pPr>
              <a:spcBef>
                <a:spcPct val="20000"/>
              </a:spcBef>
              <a:buClr>
                <a:schemeClr val="bg2"/>
              </a:buClr>
              <a:buFont typeface="Monotype Sorts" pitchFamily="2" charset="2"/>
              <a:buNone/>
            </a:pPr>
            <a:r>
              <a:rPr lang="en-US" altLang="zh-CN" sz="2400">
                <a:latin typeface="Times New Roman" pitchFamily="18" charset="0"/>
              </a:rPr>
              <a:t>}VEXNODE;</a:t>
            </a:r>
          </a:p>
          <a:p>
            <a:pPr>
              <a:spcBef>
                <a:spcPct val="20000"/>
              </a:spcBef>
              <a:buClr>
                <a:schemeClr val="bg2"/>
              </a:buClr>
              <a:buFont typeface="Monotype Sorts" pitchFamily="2" charset="2"/>
              <a:buNone/>
            </a:pPr>
            <a:r>
              <a:rPr lang="en-US" altLang="zh-CN" sz="2400">
                <a:latin typeface="Times New Roman" pitchFamily="18" charset="0"/>
              </a:rPr>
              <a:t>typedef struct</a:t>
            </a:r>
          </a:p>
          <a:p>
            <a:pPr>
              <a:spcBef>
                <a:spcPct val="20000"/>
              </a:spcBef>
              <a:buClr>
                <a:schemeClr val="bg2"/>
              </a:buClr>
              <a:buFont typeface="Monotype Sorts" pitchFamily="2" charset="2"/>
              <a:buNone/>
            </a:pPr>
            <a:r>
              <a:rPr lang="en-US" altLang="zh-CN" sz="2400">
                <a:latin typeface="Times New Roman" pitchFamily="18" charset="0"/>
              </a:rPr>
              <a:t>{VEXNODE adjlist[MAXLEN];</a:t>
            </a:r>
          </a:p>
          <a:p>
            <a:pPr>
              <a:spcBef>
                <a:spcPct val="20000"/>
              </a:spcBef>
              <a:buClr>
                <a:schemeClr val="bg2"/>
              </a:buClr>
              <a:buFont typeface="Monotype Sorts" pitchFamily="2" charset="2"/>
              <a:buNone/>
            </a:pPr>
            <a:r>
              <a:rPr lang="en-US" altLang="zh-CN" sz="2400">
                <a:latin typeface="Times New Roman" pitchFamily="18" charset="0"/>
              </a:rPr>
              <a:t>int vexnum,arcnum;</a:t>
            </a:r>
          </a:p>
          <a:p>
            <a:pPr>
              <a:spcBef>
                <a:spcPct val="20000"/>
              </a:spcBef>
              <a:buClr>
                <a:schemeClr val="bg2"/>
              </a:buClr>
              <a:buFont typeface="Monotype Sorts" pitchFamily="2" charset="2"/>
              <a:buNone/>
            </a:pPr>
            <a:r>
              <a:rPr lang="en-US" altLang="zh-CN" sz="2400">
                <a:latin typeface="Times New Roman" pitchFamily="18" charset="0"/>
              </a:rPr>
              <a:t>int kind;</a:t>
            </a:r>
          </a:p>
          <a:p>
            <a:pPr>
              <a:spcBef>
                <a:spcPct val="20000"/>
              </a:spcBef>
              <a:buClr>
                <a:schemeClr val="bg2"/>
              </a:buClr>
              <a:buFont typeface="Monotype Sorts" pitchFamily="2" charset="2"/>
              <a:buNone/>
            </a:pPr>
            <a:r>
              <a:rPr lang="en-US" altLang="zh-CN" sz="2400">
                <a:latin typeface="Times New Roman" pitchFamily="18" charset="0"/>
              </a:rPr>
              <a:t>}ADJGRAPH;</a:t>
            </a:r>
          </a:p>
          <a:p>
            <a:pPr>
              <a:spcBef>
                <a:spcPct val="20000"/>
              </a:spcBef>
              <a:buClr>
                <a:schemeClr val="bg2"/>
              </a:buClr>
              <a:buFont typeface="Monotype Sorts" pitchFamily="2" charset="2"/>
              <a:buNone/>
            </a:pPr>
            <a:r>
              <a:rPr lang="en-US" altLang="zh-CN" sz="2400">
                <a:latin typeface="Times New Roman" pitchFamily="18" charset="0"/>
              </a:rPr>
              <a:t>ADJGRAPH creat_adjgraph()</a:t>
            </a:r>
          </a:p>
          <a:p>
            <a:pPr>
              <a:spcBef>
                <a:spcPct val="20000"/>
              </a:spcBef>
              <a:buClr>
                <a:schemeClr val="bg2"/>
              </a:buClr>
              <a:buFont typeface="Monotype Sorts" pitchFamily="2" charset="2"/>
              <a:buNone/>
            </a:pPr>
            <a:r>
              <a:rPr lang="en-US" altLang="zh-CN" sz="2400">
                <a:latin typeface="Times New Roman" pitchFamily="18" charset="0"/>
              </a:rPr>
              <a:t>{/*</a:t>
            </a:r>
            <a:r>
              <a:rPr lang="zh-CN" altLang="en-US" sz="2400">
                <a:latin typeface="Times New Roman" pitchFamily="18" charset="0"/>
              </a:rPr>
              <a:t>建立有向图的邻接链表结构*</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EDGENODE *p;</a:t>
            </a:r>
          </a:p>
          <a:p>
            <a:pPr>
              <a:spcBef>
                <a:spcPct val="20000"/>
              </a:spcBef>
              <a:buClr>
                <a:schemeClr val="bg2"/>
              </a:buClr>
              <a:buFont typeface="Monotype Sorts" pitchFamily="2" charset="2"/>
              <a:buNone/>
            </a:pPr>
            <a:r>
              <a:rPr lang="en-US" altLang="zh-CN" sz="2400">
                <a:latin typeface="Times New Roman" pitchFamily="18" charset="0"/>
              </a:rPr>
              <a:t>  int i,s,d;</a:t>
            </a:r>
          </a:p>
          <a:p>
            <a:pPr>
              <a:spcBef>
                <a:spcPct val="20000"/>
              </a:spcBef>
              <a:buClr>
                <a:schemeClr val="bg2"/>
              </a:buClr>
              <a:buFont typeface="Monotype Sorts" pitchFamily="2" charset="2"/>
              <a:buNone/>
            </a:pPr>
            <a:r>
              <a:rPr lang="en-US" altLang="zh-CN" sz="2400">
                <a:latin typeface="Times New Roman" pitchFamily="18" charset="0"/>
              </a:rPr>
              <a:t>  ADJGRAPH adjg;</a:t>
            </a:r>
          </a:p>
        </p:txBody>
      </p:sp>
    </p:spTree>
  </p:cSld>
  <p:clrMapOvr>
    <a:masterClrMapping/>
  </p:clrMapOvr>
  <p:transition>
    <p:cover dir="d"/>
  </p:transition>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Rot="1" noChangeArrowheads="1"/>
          </p:cNvSpPr>
          <p:nvPr/>
        </p:nvSpPr>
        <p:spPr bwMode="auto">
          <a:xfrm>
            <a:off x="323850" y="692150"/>
            <a:ext cx="8569325" cy="5329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adjg.kind = 1;</a:t>
            </a:r>
          </a:p>
          <a:p>
            <a:pPr>
              <a:spcBef>
                <a:spcPct val="20000"/>
              </a:spcBef>
              <a:buClr>
                <a:schemeClr val="bg2"/>
              </a:buClr>
              <a:buFont typeface="Monotype Sorts" pitchFamily="2" charset="2"/>
              <a:buNone/>
            </a:pPr>
            <a:r>
              <a:rPr lang="en-US" altLang="zh-CN" sz="2400">
                <a:latin typeface="Times New Roman" pitchFamily="18" charset="0"/>
              </a:rPr>
              <a:t>  printf("\n\n</a:t>
            </a:r>
            <a:r>
              <a:rPr lang="zh-CN" altLang="en-US" sz="2400">
                <a:latin typeface="Times New Roman" pitchFamily="18" charset="0"/>
              </a:rPr>
              <a:t>输入顶点数和边数</a:t>
            </a:r>
            <a:r>
              <a:rPr lang="en-US" altLang="zh-CN" sz="2400">
                <a:latin typeface="Times New Roman" pitchFamily="18" charset="0"/>
              </a:rPr>
              <a:t>(</a:t>
            </a:r>
            <a:r>
              <a:rPr lang="zh-CN" altLang="en-US" sz="2400">
                <a:latin typeface="Times New Roman" pitchFamily="18" charset="0"/>
              </a:rPr>
              <a:t>用逗号隔开</a:t>
            </a:r>
            <a:r>
              <a:rPr lang="en-US" altLang="zh-CN" sz="2400">
                <a:latin typeface="Times New Roman" pitchFamily="18" charset="0"/>
              </a:rPr>
              <a:t>) : ");</a:t>
            </a:r>
          </a:p>
          <a:p>
            <a:pPr>
              <a:spcBef>
                <a:spcPct val="20000"/>
              </a:spcBef>
              <a:buClr>
                <a:schemeClr val="bg2"/>
              </a:buClr>
              <a:buFont typeface="Monotype Sorts" pitchFamily="2" charset="2"/>
              <a:buNone/>
            </a:pPr>
            <a:r>
              <a:rPr lang="en-US" altLang="zh-CN" sz="2400">
                <a:latin typeface="Times New Roman" pitchFamily="18" charset="0"/>
              </a:rPr>
              <a:t>  scanf("%d,%d", &amp;s,&amp;d);fflush(stdin);</a:t>
            </a:r>
          </a:p>
          <a:p>
            <a:pPr>
              <a:spcBef>
                <a:spcPct val="20000"/>
              </a:spcBef>
              <a:buClr>
                <a:schemeClr val="bg2"/>
              </a:buClr>
              <a:buFont typeface="Monotype Sorts" pitchFamily="2" charset="2"/>
              <a:buNone/>
            </a:pPr>
            <a:r>
              <a:rPr lang="en-US" altLang="zh-CN" sz="2400">
                <a:latin typeface="Times New Roman" pitchFamily="18" charset="0"/>
              </a:rPr>
              <a:t>  adjg.vexnum = s;                           /*</a:t>
            </a:r>
            <a:r>
              <a:rPr lang="zh-CN" altLang="en-US" sz="2400">
                <a:latin typeface="Times New Roman" pitchFamily="18" charset="0"/>
              </a:rPr>
              <a:t>存放顶点数在</a:t>
            </a:r>
            <a:r>
              <a:rPr lang="en-US" altLang="zh-CN" sz="2400">
                <a:latin typeface="Times New Roman" pitchFamily="18" charset="0"/>
              </a:rPr>
              <a:t>adjg.vexnum</a:t>
            </a:r>
            <a:r>
              <a:rPr lang="zh-CN" altLang="en-US" sz="2400">
                <a:latin typeface="Times New Roman" pitchFamily="18" charset="0"/>
              </a:rPr>
              <a:t>中 *</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adjg.arcnum = d;                           /*</a:t>
            </a:r>
            <a:r>
              <a:rPr lang="zh-CN" altLang="en-US" sz="2400">
                <a:latin typeface="Times New Roman" pitchFamily="18" charset="0"/>
              </a:rPr>
              <a:t>存放边点数在</a:t>
            </a:r>
            <a:r>
              <a:rPr lang="en-US" altLang="zh-CN" sz="2400">
                <a:latin typeface="Times New Roman" pitchFamily="18" charset="0"/>
              </a:rPr>
              <a:t>adjg.arcnum</a:t>
            </a:r>
            <a:r>
              <a:rPr lang="zh-CN" altLang="en-US" sz="2400">
                <a:latin typeface="Times New Roman" pitchFamily="18" charset="0"/>
              </a:rPr>
              <a:t>中*</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printf("\n\n");</a:t>
            </a:r>
          </a:p>
          <a:p>
            <a:pPr>
              <a:spcBef>
                <a:spcPct val="20000"/>
              </a:spcBef>
              <a:buClr>
                <a:schemeClr val="bg2"/>
              </a:buClr>
              <a:buFont typeface="Monotype Sorts" pitchFamily="2" charset="2"/>
              <a:buNone/>
            </a:pPr>
            <a:r>
              <a:rPr lang="en-US" altLang="zh-CN" sz="2400">
                <a:latin typeface="Times New Roman" pitchFamily="18" charset="0"/>
              </a:rPr>
              <a:t>  for(i = 0; i &lt; adjg.vexnum; i++)           /*</a:t>
            </a:r>
            <a:r>
              <a:rPr lang="zh-CN" altLang="en-US" sz="2400">
                <a:latin typeface="Times New Roman" pitchFamily="18" charset="0"/>
              </a:rPr>
              <a:t>邻接链表顶点初始化*</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{printf("</a:t>
            </a:r>
            <a:r>
              <a:rPr lang="zh-CN" altLang="en-US" sz="2400">
                <a:latin typeface="Times New Roman" pitchFamily="18" charset="0"/>
              </a:rPr>
              <a:t>输入顶点 </a:t>
            </a:r>
            <a:r>
              <a:rPr lang="en-US" altLang="zh-CN" sz="2400">
                <a:latin typeface="Times New Roman" pitchFamily="18" charset="0"/>
              </a:rPr>
              <a:t>%d </a:t>
            </a:r>
            <a:r>
              <a:rPr lang="zh-CN" altLang="en-US" sz="2400">
                <a:latin typeface="Times New Roman" pitchFamily="18" charset="0"/>
              </a:rPr>
              <a:t>的值 </a:t>
            </a:r>
            <a:r>
              <a:rPr lang="en-US" altLang="zh-CN" sz="2400">
                <a:latin typeface="Times New Roman" pitchFamily="18" charset="0"/>
              </a:rPr>
              <a:t>: ", i + 1);</a:t>
            </a:r>
          </a:p>
          <a:p>
            <a:pPr>
              <a:spcBef>
                <a:spcPct val="20000"/>
              </a:spcBef>
              <a:buClr>
                <a:schemeClr val="bg2"/>
              </a:buClr>
              <a:buFont typeface="Monotype Sorts" pitchFamily="2" charset="2"/>
              <a:buNone/>
            </a:pPr>
            <a:r>
              <a:rPr lang="en-US" altLang="zh-CN" sz="2400">
                <a:latin typeface="Times New Roman" pitchFamily="18" charset="0"/>
              </a:rPr>
              <a:t>     scanf("%d", &amp;adjg.adjlist[i].vertex);   /*</a:t>
            </a:r>
            <a:r>
              <a:rPr lang="zh-CN" altLang="en-US" sz="2400">
                <a:latin typeface="Times New Roman" pitchFamily="18" charset="0"/>
              </a:rPr>
              <a:t>输入顶点的值*</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fflush(stdin);</a:t>
            </a:r>
          </a:p>
          <a:p>
            <a:pPr>
              <a:spcBef>
                <a:spcPct val="20000"/>
              </a:spcBef>
              <a:buClr>
                <a:schemeClr val="bg2"/>
              </a:buClr>
              <a:buFont typeface="Monotype Sorts" pitchFamily="2" charset="2"/>
              <a:buNone/>
            </a:pPr>
            <a:r>
              <a:rPr lang="en-US" altLang="zh-CN" sz="2400">
                <a:latin typeface="Times New Roman" pitchFamily="18" charset="0"/>
              </a:rPr>
              <a:t>     adjg.adjlist[i].link = NULL;</a:t>
            </a:r>
          </a:p>
          <a:p>
            <a:pPr>
              <a:spcBef>
                <a:spcPct val="20000"/>
              </a:spcBef>
              <a:buClr>
                <a:schemeClr val="bg2"/>
              </a:buClr>
              <a:buFont typeface="Monotype Sorts" pitchFamily="2" charset="2"/>
              <a:buNone/>
            </a:pPr>
            <a:r>
              <a:rPr lang="en-US" altLang="zh-CN" sz="2400">
                <a:latin typeface="Times New Roman" pitchFamily="18" charset="0"/>
              </a:rPr>
              <a:t>     </a:t>
            </a:r>
          </a:p>
        </p:txBody>
      </p:sp>
    </p:spTree>
  </p:cSld>
  <p:clrMapOvr>
    <a:masterClrMapping/>
  </p:clrMapOvr>
  <p:transition>
    <p:cover dir="d"/>
  </p:transition>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Rot="1" noChangeArrowheads="1"/>
          </p:cNvSpPr>
          <p:nvPr/>
        </p:nvSpPr>
        <p:spPr bwMode="auto">
          <a:xfrm>
            <a:off x="323850" y="692150"/>
            <a:ext cx="8569325" cy="5329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adjg.adjlist[i].id = 0;}</a:t>
            </a:r>
          </a:p>
          <a:p>
            <a:pPr>
              <a:spcBef>
                <a:spcPct val="20000"/>
              </a:spcBef>
              <a:buClr>
                <a:schemeClr val="bg2"/>
              </a:buClr>
              <a:buFont typeface="Monotype Sorts" pitchFamily="2" charset="2"/>
              <a:buNone/>
            </a:pPr>
            <a:r>
              <a:rPr lang="en-US" altLang="zh-CN" sz="2400">
                <a:latin typeface="Times New Roman" pitchFamily="18" charset="0"/>
              </a:rPr>
              <a:t>     printf("\n\n");</a:t>
            </a:r>
          </a:p>
          <a:p>
            <a:pPr>
              <a:spcBef>
                <a:spcPct val="20000"/>
              </a:spcBef>
              <a:buClr>
                <a:schemeClr val="bg2"/>
              </a:buClr>
              <a:buFont typeface="Monotype Sorts" pitchFamily="2" charset="2"/>
              <a:buNone/>
            </a:pPr>
            <a:r>
              <a:rPr lang="en-US" altLang="zh-CN" sz="2400">
                <a:latin typeface="Times New Roman" pitchFamily="18" charset="0"/>
              </a:rPr>
              <a:t> for(i = 0; i &lt; adjg.arcnum; i++)</a:t>
            </a:r>
          </a:p>
          <a:p>
            <a:pPr>
              <a:spcBef>
                <a:spcPct val="20000"/>
              </a:spcBef>
              <a:buClr>
                <a:schemeClr val="bg2"/>
              </a:buClr>
              <a:buFont typeface="Monotype Sorts" pitchFamily="2" charset="2"/>
              <a:buNone/>
            </a:pPr>
            <a:r>
              <a:rPr lang="en-US" altLang="zh-CN" sz="2400">
                <a:latin typeface="Times New Roman" pitchFamily="18" charset="0"/>
              </a:rPr>
              <a:t>	{printf("</a:t>
            </a:r>
            <a:r>
              <a:rPr lang="zh-CN" altLang="en-US" sz="2400">
                <a:latin typeface="Times New Roman" pitchFamily="18" charset="0"/>
              </a:rPr>
              <a:t>输入第 </a:t>
            </a:r>
            <a:r>
              <a:rPr lang="en-US" altLang="zh-CN" sz="2400">
                <a:latin typeface="Times New Roman" pitchFamily="18" charset="0"/>
              </a:rPr>
              <a:t>%d </a:t>
            </a:r>
            <a:r>
              <a:rPr lang="zh-CN" altLang="en-US" sz="2400">
                <a:latin typeface="Times New Roman" pitchFamily="18" charset="0"/>
              </a:rPr>
              <a:t>条有向弧的起始顶点和终止顶点</a:t>
            </a:r>
            <a:r>
              <a:rPr lang="en-US" altLang="zh-CN" sz="2400">
                <a:latin typeface="Times New Roman" pitchFamily="18" charset="0"/>
              </a:rPr>
              <a:t>(</a:t>
            </a:r>
            <a:r>
              <a:rPr lang="zh-CN" altLang="en-US" sz="2400">
                <a:latin typeface="Times New Roman" pitchFamily="18" charset="0"/>
              </a:rPr>
              <a:t>用逗号隔开</a:t>
            </a:r>
            <a:r>
              <a:rPr lang="en-US" altLang="zh-CN" sz="2400">
                <a:latin typeface="Times New Roman" pitchFamily="18" charset="0"/>
              </a:rPr>
              <a:t>): ", i + 1);</a:t>
            </a:r>
          </a:p>
          <a:p>
            <a:pPr>
              <a:spcBef>
                <a:spcPct val="20000"/>
              </a:spcBef>
              <a:buClr>
                <a:schemeClr val="bg2"/>
              </a:buClr>
              <a:buFont typeface="Monotype Sorts" pitchFamily="2" charset="2"/>
              <a:buNone/>
            </a:pPr>
            <a:r>
              <a:rPr lang="en-US" altLang="zh-CN" sz="2400">
                <a:latin typeface="Times New Roman" pitchFamily="18" charset="0"/>
              </a:rPr>
              <a:t>	 scanf("%d,%d",&amp;s,&amp;d);                   /*</a:t>
            </a:r>
            <a:r>
              <a:rPr lang="zh-CN" altLang="en-US" sz="2400">
                <a:latin typeface="Times New Roman" pitchFamily="18" charset="0"/>
              </a:rPr>
              <a:t>输入弧的起始顶点和终止顶点*</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fflush(stdin);</a:t>
            </a:r>
          </a:p>
          <a:p>
            <a:pPr>
              <a:spcBef>
                <a:spcPct val="20000"/>
              </a:spcBef>
              <a:buClr>
                <a:schemeClr val="bg2"/>
              </a:buClr>
              <a:buFont typeface="Monotype Sorts" pitchFamily="2" charset="2"/>
              <a:buNone/>
            </a:pPr>
            <a:r>
              <a:rPr lang="en-US" altLang="zh-CN" sz="2400">
                <a:latin typeface="Times New Roman" pitchFamily="18" charset="0"/>
              </a:rPr>
              <a:t>     while(s &lt; 1 || s &gt; adjg.vexnum || d &lt; 1 || d &gt; adjg.vexnum)</a:t>
            </a:r>
          </a:p>
          <a:p>
            <a:pPr>
              <a:spcBef>
                <a:spcPct val="20000"/>
              </a:spcBef>
              <a:buClr>
                <a:schemeClr val="bg2"/>
              </a:buClr>
              <a:buFont typeface="Monotype Sorts" pitchFamily="2" charset="2"/>
              <a:buNone/>
            </a:pPr>
            <a:r>
              <a:rPr lang="en-US" altLang="zh-CN" sz="2400">
                <a:latin typeface="Times New Roman" pitchFamily="18" charset="0"/>
              </a:rPr>
              <a:t>	   {printf("</a:t>
            </a:r>
            <a:r>
              <a:rPr lang="zh-CN" altLang="en-US" sz="2400">
                <a:latin typeface="Times New Roman" pitchFamily="18" charset="0"/>
              </a:rPr>
              <a:t>输入错，重新输入</a:t>
            </a:r>
            <a:r>
              <a:rPr lang="en-US" altLang="zh-CN" sz="2400">
                <a:latin typeface="Times New Roman" pitchFamily="18" charset="0"/>
              </a:rPr>
              <a:t>: ");</a:t>
            </a:r>
          </a:p>
          <a:p>
            <a:pPr>
              <a:spcBef>
                <a:spcPct val="20000"/>
              </a:spcBef>
              <a:buClr>
                <a:schemeClr val="bg2"/>
              </a:buClr>
              <a:buFont typeface="Monotype Sorts" pitchFamily="2" charset="2"/>
              <a:buNone/>
            </a:pPr>
            <a:r>
              <a:rPr lang="en-US" altLang="zh-CN" sz="2400">
                <a:latin typeface="Times New Roman" pitchFamily="18" charset="0"/>
              </a:rPr>
              <a:t>	    scanf("%d,%d", &amp;s,&amp;d);}</a:t>
            </a:r>
          </a:p>
          <a:p>
            <a:pPr>
              <a:spcBef>
                <a:spcPct val="20000"/>
              </a:spcBef>
              <a:buClr>
                <a:schemeClr val="bg2"/>
              </a:buClr>
              <a:buFont typeface="Monotype Sorts" pitchFamily="2" charset="2"/>
              <a:buNone/>
            </a:pPr>
            <a:r>
              <a:rPr lang="en-US" altLang="zh-CN" sz="2400">
                <a:latin typeface="Times New Roman" pitchFamily="18" charset="0"/>
              </a:rPr>
              <a:t>	 s --;</a:t>
            </a:r>
          </a:p>
          <a:p>
            <a:pPr>
              <a:spcBef>
                <a:spcPct val="20000"/>
              </a:spcBef>
              <a:buClr>
                <a:schemeClr val="bg2"/>
              </a:buClr>
              <a:buFont typeface="Monotype Sorts" pitchFamily="2" charset="2"/>
              <a:buNone/>
            </a:pPr>
            <a:r>
              <a:rPr lang="en-US" altLang="zh-CN" sz="2400">
                <a:latin typeface="Times New Roman" pitchFamily="18" charset="0"/>
              </a:rPr>
              <a:t>	 d --;</a:t>
            </a:r>
          </a:p>
        </p:txBody>
      </p:sp>
    </p:spTree>
  </p:cSld>
  <p:clrMapOvr>
    <a:masterClrMapping/>
  </p:clrMapOvr>
  <p:transition>
    <p:cover dir="d"/>
  </p:transition>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Rot="1" noChangeArrowheads="1"/>
          </p:cNvSpPr>
          <p:nvPr/>
        </p:nvSpPr>
        <p:spPr bwMode="auto">
          <a:xfrm>
            <a:off x="323850" y="692150"/>
            <a:ext cx="8569325" cy="5329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 p = (EDGENODE*)malloc(sizeof(EDGENODE));           /*</a:t>
            </a:r>
            <a:r>
              <a:rPr lang="zh-CN" altLang="en-US" sz="2400">
                <a:latin typeface="Times New Roman" pitchFamily="18" charset="0"/>
              </a:rPr>
              <a:t>每条弧对应生成一个结点*</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p-&gt;adjvex = d;</a:t>
            </a:r>
          </a:p>
          <a:p>
            <a:pPr>
              <a:spcBef>
                <a:spcPct val="20000"/>
              </a:spcBef>
              <a:buClr>
                <a:schemeClr val="bg2"/>
              </a:buClr>
              <a:buFont typeface="Monotype Sorts" pitchFamily="2" charset="2"/>
              <a:buNone/>
            </a:pPr>
            <a:r>
              <a:rPr lang="en-US" altLang="zh-CN" sz="2400">
                <a:latin typeface="Times New Roman" pitchFamily="18" charset="0"/>
              </a:rPr>
              <a:t>	 p-&gt;next = adjg.adjlist[s].link;         /*</a:t>
            </a:r>
            <a:r>
              <a:rPr lang="zh-CN" altLang="en-US" sz="2400">
                <a:latin typeface="Times New Roman" pitchFamily="18" charset="0"/>
              </a:rPr>
              <a:t>结点插入对应的单链表上*</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adjg.adjlist[s].link = p;</a:t>
            </a:r>
          </a:p>
          <a:p>
            <a:pPr>
              <a:spcBef>
                <a:spcPct val="20000"/>
              </a:spcBef>
              <a:buClr>
                <a:schemeClr val="bg2"/>
              </a:buClr>
              <a:buFont typeface="Monotype Sorts" pitchFamily="2" charset="2"/>
              <a:buNone/>
            </a:pPr>
            <a:r>
              <a:rPr lang="en-US" altLang="zh-CN" sz="2400">
                <a:latin typeface="Times New Roman" pitchFamily="18" charset="0"/>
              </a:rPr>
              <a:t>	 adjg.adjlist[d].id++;}                  /*</a:t>
            </a:r>
            <a:r>
              <a:rPr lang="zh-CN" altLang="en-US" sz="2400">
                <a:latin typeface="Times New Roman" pitchFamily="18" charset="0"/>
              </a:rPr>
              <a:t>弧的终端顶点入度加</a:t>
            </a:r>
            <a:r>
              <a:rPr lang="en-US" altLang="zh-CN" sz="2400">
                <a:latin typeface="Times New Roman" pitchFamily="18" charset="0"/>
              </a:rPr>
              <a:t>1*/</a:t>
            </a:r>
          </a:p>
          <a:p>
            <a:pPr>
              <a:spcBef>
                <a:spcPct val="20000"/>
              </a:spcBef>
              <a:buClr>
                <a:schemeClr val="bg2"/>
              </a:buClr>
              <a:buFont typeface="Monotype Sorts" pitchFamily="2" charset="2"/>
              <a:buNone/>
            </a:pPr>
            <a:r>
              <a:rPr lang="en-US" altLang="zh-CN" sz="2400">
                <a:latin typeface="Times New Roman" pitchFamily="18" charset="0"/>
              </a:rPr>
              <a:t>return adjg;</a:t>
            </a:r>
          </a:p>
          <a:p>
            <a:pPr>
              <a:spcBef>
                <a:spcPct val="20000"/>
              </a:spcBef>
              <a:buClr>
                <a:schemeClr val="bg2"/>
              </a:buClr>
              <a:buFont typeface="Monotype Sorts" pitchFamily="2" charset="2"/>
              <a:buNone/>
            </a:pP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void topsort(ADJGRAPH ag)</a:t>
            </a:r>
          </a:p>
          <a:p>
            <a:pPr>
              <a:spcBef>
                <a:spcPct val="20000"/>
              </a:spcBef>
              <a:buClr>
                <a:schemeClr val="bg2"/>
              </a:buClr>
              <a:buFont typeface="Monotype Sorts" pitchFamily="2" charset="2"/>
              <a:buNone/>
            </a:pPr>
            <a:r>
              <a:rPr lang="en-US" altLang="zh-CN" sz="2400">
                <a:latin typeface="Times New Roman" pitchFamily="18" charset="0"/>
              </a:rPr>
              <a:t>{	int i, j, k, m, n, top;</a:t>
            </a:r>
          </a:p>
          <a:p>
            <a:pPr>
              <a:spcBef>
                <a:spcPct val="20000"/>
              </a:spcBef>
              <a:buClr>
                <a:schemeClr val="bg2"/>
              </a:buClr>
              <a:buFont typeface="Monotype Sorts" pitchFamily="2" charset="2"/>
              <a:buNone/>
            </a:pPr>
            <a:r>
              <a:rPr lang="en-US" altLang="zh-CN" sz="2400">
                <a:latin typeface="Times New Roman" pitchFamily="18" charset="0"/>
              </a:rPr>
              <a:t>	EDGENODE *p;</a:t>
            </a:r>
          </a:p>
        </p:txBody>
      </p:sp>
    </p:spTree>
  </p:cSld>
  <p:clrMapOvr>
    <a:masterClrMapping/>
  </p:clrMapOvr>
  <p:transition>
    <p:cover dir="d"/>
  </p:transition>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Rot="1" noChangeArrowheads="1"/>
          </p:cNvSpPr>
          <p:nvPr/>
        </p:nvSpPr>
        <p:spPr bwMode="auto">
          <a:xfrm>
            <a:off x="323850" y="692150"/>
            <a:ext cx="8569325" cy="5329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n = ag.vexnum;</a:t>
            </a:r>
          </a:p>
          <a:p>
            <a:pPr>
              <a:spcBef>
                <a:spcPct val="20000"/>
              </a:spcBef>
              <a:buClr>
                <a:schemeClr val="bg2"/>
              </a:buClr>
              <a:buFont typeface="Monotype Sorts" pitchFamily="2" charset="2"/>
              <a:buNone/>
            </a:pPr>
            <a:r>
              <a:rPr lang="en-US" altLang="zh-CN" sz="2400">
                <a:latin typeface="Times New Roman" pitchFamily="18" charset="0"/>
              </a:rPr>
              <a:t>	top = -1;                               /*</a:t>
            </a:r>
            <a:r>
              <a:rPr lang="zh-CN" altLang="en-US" sz="2400">
                <a:latin typeface="Times New Roman" pitchFamily="18" charset="0"/>
              </a:rPr>
              <a:t>拓扑排序中用到的栈初始化*</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for(i = 0; i &lt; n; i++)</a:t>
            </a:r>
          </a:p>
          <a:p>
            <a:pPr>
              <a:spcBef>
                <a:spcPct val="20000"/>
              </a:spcBef>
              <a:buClr>
                <a:schemeClr val="bg2"/>
              </a:buClr>
              <a:buFont typeface="Monotype Sorts" pitchFamily="2" charset="2"/>
              <a:buNone/>
            </a:pPr>
            <a:r>
              <a:rPr lang="en-US" altLang="zh-CN" sz="2400">
                <a:latin typeface="Times New Roman" pitchFamily="18" charset="0"/>
              </a:rPr>
              <a:t>	   if(ag.adjlist[i].id == 0)            /*</a:t>
            </a:r>
            <a:r>
              <a:rPr lang="zh-CN" altLang="en-US" sz="2400">
                <a:latin typeface="Times New Roman" pitchFamily="18" charset="0"/>
              </a:rPr>
              <a:t>入度为</a:t>
            </a:r>
            <a:r>
              <a:rPr lang="en-US" altLang="zh-CN" sz="2400">
                <a:latin typeface="Times New Roman" pitchFamily="18" charset="0"/>
              </a:rPr>
              <a:t>0</a:t>
            </a:r>
            <a:r>
              <a:rPr lang="zh-CN" altLang="en-US" sz="2400">
                <a:latin typeface="Times New Roman" pitchFamily="18" charset="0"/>
              </a:rPr>
              <a:t>的结点压入一链栈，</a:t>
            </a:r>
            <a:r>
              <a:rPr lang="en-US" altLang="zh-CN" sz="2400">
                <a:latin typeface="Times New Roman" pitchFamily="18" charset="0"/>
              </a:rPr>
              <a:t>top</a:t>
            </a:r>
            <a:r>
              <a:rPr lang="zh-CN" altLang="en-US" sz="2400">
                <a:latin typeface="Times New Roman" pitchFamily="18" charset="0"/>
              </a:rPr>
              <a:t>指向栈顶结点*</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 ag.adjlist[i].id = top;</a:t>
            </a:r>
          </a:p>
          <a:p>
            <a:pPr>
              <a:spcBef>
                <a:spcPct val="20000"/>
              </a:spcBef>
              <a:buClr>
                <a:schemeClr val="bg2"/>
              </a:buClr>
              <a:buFont typeface="Monotype Sorts" pitchFamily="2" charset="2"/>
              <a:buNone/>
            </a:pPr>
            <a:r>
              <a:rPr lang="en-US" altLang="zh-CN" sz="2400">
                <a:latin typeface="Times New Roman" pitchFamily="18" charset="0"/>
              </a:rPr>
              <a:t>	       top = i;}</a:t>
            </a:r>
          </a:p>
          <a:p>
            <a:pPr>
              <a:spcBef>
                <a:spcPct val="20000"/>
              </a:spcBef>
              <a:buClr>
                <a:schemeClr val="bg2"/>
              </a:buClr>
              <a:buFont typeface="Monotype Sorts" pitchFamily="2" charset="2"/>
              <a:buNone/>
            </a:pPr>
            <a:r>
              <a:rPr lang="en-US" altLang="zh-CN" sz="2400">
                <a:latin typeface="Times New Roman" pitchFamily="18" charset="0"/>
              </a:rPr>
              <a:t>	m = 0;</a:t>
            </a:r>
          </a:p>
          <a:p>
            <a:pPr>
              <a:spcBef>
                <a:spcPct val="20000"/>
              </a:spcBef>
              <a:buClr>
                <a:schemeClr val="bg2"/>
              </a:buClr>
              <a:buFont typeface="Monotype Sorts" pitchFamily="2" charset="2"/>
              <a:buNone/>
            </a:pPr>
            <a:r>
              <a:rPr lang="en-US" altLang="zh-CN" sz="2400">
                <a:latin typeface="Times New Roman" pitchFamily="18" charset="0"/>
              </a:rPr>
              <a:t>	printf("\n\n</a:t>
            </a:r>
            <a:r>
              <a:rPr lang="zh-CN" altLang="en-US" sz="2400">
                <a:latin typeface="Times New Roman" pitchFamily="18" charset="0"/>
              </a:rPr>
              <a:t>有向图拓扑排序结果 </a:t>
            </a:r>
            <a:r>
              <a:rPr lang="en-US" altLang="zh-CN" sz="2400">
                <a:latin typeface="Times New Roman" pitchFamily="18" charset="0"/>
              </a:rPr>
              <a:t>: ");</a:t>
            </a:r>
          </a:p>
          <a:p>
            <a:pPr>
              <a:spcBef>
                <a:spcPct val="20000"/>
              </a:spcBef>
              <a:buClr>
                <a:schemeClr val="bg2"/>
              </a:buClr>
              <a:buFont typeface="Monotype Sorts" pitchFamily="2" charset="2"/>
              <a:buNone/>
            </a:pPr>
            <a:r>
              <a:rPr lang="en-US" altLang="zh-CN" sz="2400">
                <a:latin typeface="Times New Roman" pitchFamily="18" charset="0"/>
              </a:rPr>
              <a:t>    while(top != -1)                        /*</a:t>
            </a:r>
            <a:r>
              <a:rPr lang="zh-CN" altLang="en-US" sz="2400">
                <a:latin typeface="Times New Roman" pitchFamily="18" charset="0"/>
              </a:rPr>
              <a:t>栈不空，进行拓扑排序*</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{j = top;                             /*</a:t>
            </a:r>
            <a:r>
              <a:rPr lang="zh-CN" altLang="en-US" sz="2400">
                <a:latin typeface="Times New Roman" pitchFamily="18" charset="0"/>
              </a:rPr>
              <a:t>取栈顶元素*</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top = ag.adjlist[top].id;            /*</a:t>
            </a:r>
            <a:r>
              <a:rPr lang="zh-CN" altLang="en-US" sz="2400">
                <a:latin typeface="Times New Roman" pitchFamily="18" charset="0"/>
              </a:rPr>
              <a:t>删除一个栈顶元素*</a:t>
            </a:r>
            <a:r>
              <a:rPr lang="en-US" altLang="zh-CN" sz="2400">
                <a:latin typeface="Times New Roman" pitchFamily="18" charset="0"/>
              </a:rPr>
              <a:t>/</a:t>
            </a:r>
          </a:p>
        </p:txBody>
      </p:sp>
    </p:spTree>
  </p:cSld>
  <p:clrMapOvr>
    <a:masterClrMapping/>
  </p:clrMapOvr>
  <p:transition>
    <p:cover dir="d"/>
  </p:transition>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Rot="1" noChangeArrowheads="1"/>
          </p:cNvSpPr>
          <p:nvPr/>
        </p:nvSpPr>
        <p:spPr bwMode="auto">
          <a:xfrm>
            <a:off x="323850" y="476250"/>
            <a:ext cx="8569325" cy="5329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	   printf("  %d", ag.adjlist[j].vertex);/*</a:t>
            </a:r>
            <a:r>
              <a:rPr lang="zh-CN" altLang="en-US" sz="2400">
                <a:latin typeface="Times New Roman" pitchFamily="18" charset="0"/>
              </a:rPr>
              <a:t>输出一个拓扑排序结点即栈顶元素*</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m++; </a:t>
            </a:r>
          </a:p>
          <a:p>
            <a:pPr>
              <a:spcBef>
                <a:spcPct val="20000"/>
              </a:spcBef>
              <a:buClr>
                <a:schemeClr val="bg2"/>
              </a:buClr>
              <a:buFont typeface="Monotype Sorts" pitchFamily="2" charset="2"/>
              <a:buNone/>
            </a:pPr>
            <a:r>
              <a:rPr lang="en-US" altLang="zh-CN" sz="2400">
                <a:latin typeface="Times New Roman" pitchFamily="18" charset="0"/>
              </a:rPr>
              <a:t>p = ag.adjlist[j].link;</a:t>
            </a:r>
          </a:p>
          <a:p>
            <a:pPr>
              <a:spcBef>
                <a:spcPct val="20000"/>
              </a:spcBef>
              <a:buClr>
                <a:schemeClr val="bg2"/>
              </a:buClr>
              <a:buFont typeface="Monotype Sorts" pitchFamily="2" charset="2"/>
              <a:buNone/>
            </a:pPr>
            <a:r>
              <a:rPr lang="en-US" altLang="zh-CN" sz="2400">
                <a:latin typeface="Times New Roman" pitchFamily="18" charset="0"/>
              </a:rPr>
              <a:t>	   while(p != NULL)                     /*</a:t>
            </a:r>
            <a:r>
              <a:rPr lang="zh-CN" altLang="en-US" sz="2400">
                <a:latin typeface="Times New Roman" pitchFamily="18" charset="0"/>
              </a:rPr>
              <a:t>如果拓扑排序结点有出度*</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{k = p-&gt;adjvex;</a:t>
            </a:r>
          </a:p>
          <a:p>
            <a:pPr>
              <a:spcBef>
                <a:spcPct val="20000"/>
              </a:spcBef>
              <a:buClr>
                <a:schemeClr val="bg2"/>
              </a:buClr>
              <a:buFont typeface="Monotype Sorts" pitchFamily="2" charset="2"/>
              <a:buNone/>
            </a:pPr>
            <a:r>
              <a:rPr lang="en-US" altLang="zh-CN" sz="2400">
                <a:latin typeface="Times New Roman" pitchFamily="18" charset="0"/>
              </a:rPr>
              <a:t>	      ag.adjlist[k].id--;              /*</a:t>
            </a:r>
            <a:r>
              <a:rPr lang="zh-CN" altLang="en-US" sz="2400">
                <a:latin typeface="Times New Roman" pitchFamily="18" charset="0"/>
              </a:rPr>
              <a:t>删除相关的弧，即弧终点结点的入度减</a:t>
            </a:r>
            <a:r>
              <a:rPr lang="en-US" altLang="zh-CN" sz="2400">
                <a:latin typeface="Times New Roman" pitchFamily="18" charset="0"/>
              </a:rPr>
              <a:t>1*/</a:t>
            </a:r>
          </a:p>
          <a:p>
            <a:pPr>
              <a:spcBef>
                <a:spcPct val="20000"/>
              </a:spcBef>
              <a:buClr>
                <a:schemeClr val="bg2"/>
              </a:buClr>
              <a:buFont typeface="Monotype Sorts" pitchFamily="2" charset="2"/>
              <a:buNone/>
            </a:pPr>
            <a:r>
              <a:rPr lang="en-US" altLang="zh-CN" sz="2400">
                <a:latin typeface="Times New Roman" pitchFamily="18" charset="0"/>
              </a:rPr>
              <a:t>	      if(ag.adjlist[k].id == 0)         /*</a:t>
            </a:r>
            <a:r>
              <a:rPr lang="zh-CN" altLang="en-US" sz="2400">
                <a:latin typeface="Times New Roman" pitchFamily="18" charset="0"/>
              </a:rPr>
              <a:t>出现新的入度为</a:t>
            </a:r>
            <a:r>
              <a:rPr lang="en-US" altLang="zh-CN" sz="2400">
                <a:latin typeface="Times New Roman" pitchFamily="18" charset="0"/>
              </a:rPr>
              <a:t>0</a:t>
            </a:r>
            <a:r>
              <a:rPr lang="zh-CN" altLang="en-US" sz="2400">
                <a:latin typeface="Times New Roman" pitchFamily="18" charset="0"/>
              </a:rPr>
              <a:t>的顶点，将其入栈*</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{ag.adjlist[k].id = top;</a:t>
            </a:r>
          </a:p>
          <a:p>
            <a:pPr>
              <a:spcBef>
                <a:spcPct val="20000"/>
              </a:spcBef>
              <a:buClr>
                <a:schemeClr val="bg2"/>
              </a:buClr>
              <a:buFont typeface="Monotype Sorts" pitchFamily="2" charset="2"/>
              <a:buNone/>
            </a:pPr>
            <a:r>
              <a:rPr lang="en-US" altLang="zh-CN" sz="2400">
                <a:latin typeface="Times New Roman" pitchFamily="18" charset="0"/>
              </a:rPr>
              <a:t>		   top = k;}</a:t>
            </a:r>
          </a:p>
          <a:p>
            <a:pPr>
              <a:spcBef>
                <a:spcPct val="20000"/>
              </a:spcBef>
              <a:buClr>
                <a:schemeClr val="bg2"/>
              </a:buClr>
              <a:buFont typeface="Monotype Sorts" pitchFamily="2" charset="2"/>
              <a:buNone/>
            </a:pPr>
            <a:r>
              <a:rPr lang="en-US" altLang="zh-CN" sz="2400">
                <a:latin typeface="Times New Roman" pitchFamily="18" charset="0"/>
              </a:rPr>
              <a:t>	      p = p-&gt;next;}}</a:t>
            </a:r>
          </a:p>
          <a:p>
            <a:pPr>
              <a:spcBef>
                <a:spcPct val="20000"/>
              </a:spcBef>
              <a:buClr>
                <a:schemeClr val="bg2"/>
              </a:buClr>
              <a:buFont typeface="Monotype Sorts" pitchFamily="2" charset="2"/>
              <a:buNone/>
            </a:pPr>
            <a:r>
              <a:rPr lang="en-US" altLang="zh-CN" sz="2400">
                <a:latin typeface="Times New Roman" pitchFamily="18" charset="0"/>
              </a:rPr>
              <a:t>	</a:t>
            </a:r>
          </a:p>
        </p:txBody>
      </p:sp>
    </p:spTree>
  </p:cSld>
  <p:clrMapOvr>
    <a:masterClrMapping/>
  </p:clrMapOvr>
  <p:transition>
    <p:cover dir="d"/>
  </p:transition>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Rot="1" noChangeArrowheads="1"/>
          </p:cNvSpPr>
          <p:nvPr/>
        </p:nvSpPr>
        <p:spPr bwMode="auto">
          <a:xfrm>
            <a:off x="323850" y="476250"/>
            <a:ext cx="8569325" cy="5329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	if(m &lt; n)</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printf("\n\n</a:t>
            </a:r>
            <a:r>
              <a:rPr lang="zh-CN" altLang="en-US" sz="2400">
                <a:latin typeface="Times New Roman" pitchFamily="18" charset="0"/>
              </a:rPr>
              <a:t>有向图中有环路 </a:t>
            </a:r>
            <a:r>
              <a:rPr lang="en-US" altLang="zh-CN" sz="2400">
                <a:latin typeface="Times New Roman" pitchFamily="18" charset="0"/>
              </a:rPr>
              <a:t>!\n\n");  /*</a:t>
            </a:r>
            <a:r>
              <a:rPr lang="zh-CN" altLang="en-US" sz="2400">
                <a:latin typeface="Times New Roman" pitchFamily="18" charset="0"/>
              </a:rPr>
              <a:t>拓扑排序过程中输出的顶点数</a:t>
            </a:r>
            <a:r>
              <a:rPr lang="en-US" altLang="zh-CN" sz="2400">
                <a:latin typeface="Times New Roman" pitchFamily="18" charset="0"/>
              </a:rPr>
              <a:t>&lt;</a:t>
            </a:r>
            <a:r>
              <a:rPr lang="zh-CN" altLang="en-US" sz="2400">
                <a:latin typeface="Times New Roman" pitchFamily="18" charset="0"/>
              </a:rPr>
              <a:t>有向图的顶点数*</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main()</a:t>
            </a:r>
          </a:p>
          <a:p>
            <a:pPr>
              <a:spcBef>
                <a:spcPct val="20000"/>
              </a:spcBef>
              <a:buClr>
                <a:schemeClr val="bg2"/>
              </a:buClr>
              <a:buFont typeface="Monotype Sorts" pitchFamily="2" charset="2"/>
              <a:buNone/>
            </a:pPr>
            <a:r>
              <a:rPr lang="en-US" altLang="zh-CN" sz="2400">
                <a:latin typeface="Times New Roman" pitchFamily="18" charset="0"/>
              </a:rPr>
              <a:t>{ ADJGRAPH ag;</a:t>
            </a:r>
          </a:p>
          <a:p>
            <a:pPr>
              <a:spcBef>
                <a:spcPct val="20000"/>
              </a:spcBef>
              <a:buClr>
                <a:schemeClr val="bg2"/>
              </a:buClr>
              <a:buFont typeface="Monotype Sorts" pitchFamily="2" charset="2"/>
              <a:buNone/>
            </a:pPr>
            <a:r>
              <a:rPr lang="en-US" altLang="zh-CN" sz="2400">
                <a:latin typeface="Times New Roman" pitchFamily="18" charset="0"/>
              </a:rPr>
              <a:t>  printf("\n</a:t>
            </a:r>
            <a:r>
              <a:rPr lang="zh-CN" altLang="en-US" sz="2400">
                <a:latin typeface="Times New Roman" pitchFamily="18" charset="0"/>
              </a:rPr>
              <a:t>有向图的拓扑排序</a:t>
            </a:r>
            <a:r>
              <a:rPr lang="en-US" altLang="zh-CN" sz="2400">
                <a:latin typeface="Times New Roman" pitchFamily="18" charset="0"/>
              </a:rPr>
              <a:t>\n");</a:t>
            </a:r>
          </a:p>
          <a:p>
            <a:pPr>
              <a:spcBef>
                <a:spcPct val="20000"/>
              </a:spcBef>
              <a:buClr>
                <a:schemeClr val="bg2"/>
              </a:buClr>
              <a:buFont typeface="Monotype Sorts" pitchFamily="2" charset="2"/>
              <a:buNone/>
            </a:pPr>
            <a:r>
              <a:rPr lang="en-US" altLang="zh-CN" sz="2400">
                <a:latin typeface="Times New Roman" pitchFamily="18" charset="0"/>
              </a:rPr>
              <a:t>  ag = creat_adjgraph();          /*</a:t>
            </a:r>
            <a:r>
              <a:rPr lang="zh-CN" altLang="en-US" sz="2400">
                <a:latin typeface="Times New Roman" pitchFamily="18" charset="0"/>
              </a:rPr>
              <a:t>建立有向图的邻接链表结构*</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topsort(ag);                    /*</a:t>
            </a:r>
            <a:r>
              <a:rPr lang="zh-CN" altLang="en-US" sz="2400">
                <a:latin typeface="Times New Roman" pitchFamily="18" charset="0"/>
              </a:rPr>
              <a:t>进行拓扑排序*</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printf("\n\n");</a:t>
            </a:r>
          </a:p>
          <a:p>
            <a:pPr>
              <a:spcBef>
                <a:spcPct val="20000"/>
              </a:spcBef>
              <a:buClr>
                <a:schemeClr val="bg2"/>
              </a:buClr>
              <a:buFont typeface="Monotype Sorts" pitchFamily="2" charset="2"/>
              <a:buNone/>
            </a:pPr>
            <a:r>
              <a:rPr lang="en-US" altLang="zh-CN" sz="2400">
                <a:latin typeface="Times New Roman" pitchFamily="18" charset="0"/>
              </a:rPr>
              <a:t>}</a:t>
            </a:r>
          </a:p>
        </p:txBody>
      </p:sp>
    </p:spTree>
  </p:cSld>
  <p:clrMapOvr>
    <a:masterClrMapping/>
  </p:clrMapOvr>
  <p:transition>
    <p:cover dir="d"/>
  </p:transition>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Rot="1" noChangeArrowheads="1"/>
          </p:cNvSpPr>
          <p:nvPr/>
        </p:nvSpPr>
        <p:spPr bwMode="auto">
          <a:xfrm>
            <a:off x="323850" y="763588"/>
            <a:ext cx="8569325" cy="5329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程序运行结果（加下划线的为用户自己输入）：</a:t>
            </a:r>
          </a:p>
          <a:p>
            <a:pPr>
              <a:spcBef>
                <a:spcPct val="20000"/>
              </a:spcBef>
              <a:buClr>
                <a:schemeClr val="bg2"/>
              </a:buClr>
              <a:buFont typeface="Monotype Sorts" pitchFamily="2" charset="2"/>
              <a:buNone/>
            </a:pPr>
            <a:r>
              <a:rPr lang="zh-CN" altLang="en-US" sz="2400">
                <a:latin typeface="Times New Roman" pitchFamily="18" charset="0"/>
              </a:rPr>
              <a:t>输入顶点数和边数</a:t>
            </a:r>
            <a:r>
              <a:rPr lang="en-US" altLang="zh-CN" sz="2400">
                <a:latin typeface="Times New Roman" pitchFamily="18" charset="0"/>
              </a:rPr>
              <a:t>(</a:t>
            </a:r>
            <a:r>
              <a:rPr lang="zh-CN" altLang="en-US" sz="2400">
                <a:latin typeface="Times New Roman" pitchFamily="18" charset="0"/>
              </a:rPr>
              <a:t>用逗号隔开</a:t>
            </a:r>
            <a:r>
              <a:rPr lang="en-US" altLang="zh-CN" sz="2400">
                <a:latin typeface="Times New Roman" pitchFamily="18" charset="0"/>
              </a:rPr>
              <a:t>) :</a:t>
            </a:r>
            <a:r>
              <a:rPr lang="en-US" altLang="zh-CN" sz="2400" u="sng">
                <a:latin typeface="Times New Roman" pitchFamily="18" charset="0"/>
              </a:rPr>
              <a:t>5,7</a:t>
            </a:r>
            <a:endParaRPr lang="en-US" altLang="zh-CN" sz="2400">
              <a:latin typeface="Times New Roman" pitchFamily="18" charset="0"/>
            </a:endParaRPr>
          </a:p>
          <a:p>
            <a:pPr>
              <a:spcBef>
                <a:spcPct val="20000"/>
              </a:spcBef>
              <a:buClr>
                <a:schemeClr val="bg2"/>
              </a:buClr>
              <a:buFont typeface="Monotype Sorts" pitchFamily="2" charset="2"/>
              <a:buNone/>
            </a:pPr>
            <a:r>
              <a:rPr lang="zh-CN" altLang="en-US" sz="2400">
                <a:latin typeface="Times New Roman" pitchFamily="18" charset="0"/>
              </a:rPr>
              <a:t>输入顶点 </a:t>
            </a:r>
            <a:r>
              <a:rPr lang="en-US" altLang="zh-CN" sz="2400">
                <a:latin typeface="Times New Roman" pitchFamily="18" charset="0"/>
              </a:rPr>
              <a:t>1 </a:t>
            </a:r>
            <a:r>
              <a:rPr lang="zh-CN" altLang="en-US" sz="2400">
                <a:latin typeface="Times New Roman" pitchFamily="18" charset="0"/>
              </a:rPr>
              <a:t>的值 </a:t>
            </a:r>
            <a:r>
              <a:rPr lang="en-US" altLang="zh-CN" sz="2400">
                <a:latin typeface="Times New Roman" pitchFamily="18" charset="0"/>
              </a:rPr>
              <a:t>:</a:t>
            </a:r>
            <a:r>
              <a:rPr lang="en-US" altLang="zh-CN" sz="2400" u="sng">
                <a:latin typeface="Times New Roman" pitchFamily="18" charset="0"/>
              </a:rPr>
              <a:t> 1</a:t>
            </a:r>
            <a:endParaRPr lang="en-US" altLang="zh-CN" sz="2400">
              <a:latin typeface="Times New Roman" pitchFamily="18" charset="0"/>
            </a:endParaRPr>
          </a:p>
          <a:p>
            <a:pPr>
              <a:spcBef>
                <a:spcPct val="20000"/>
              </a:spcBef>
              <a:buClr>
                <a:schemeClr val="bg2"/>
              </a:buClr>
              <a:buFont typeface="Monotype Sorts" pitchFamily="2" charset="2"/>
              <a:buNone/>
            </a:pPr>
            <a:r>
              <a:rPr lang="zh-CN" altLang="en-US" sz="2400">
                <a:latin typeface="Times New Roman" pitchFamily="18" charset="0"/>
              </a:rPr>
              <a:t>输入顶点 </a:t>
            </a:r>
            <a:r>
              <a:rPr lang="en-US" altLang="zh-CN" sz="2400">
                <a:latin typeface="Times New Roman" pitchFamily="18" charset="0"/>
              </a:rPr>
              <a:t>2 </a:t>
            </a:r>
            <a:r>
              <a:rPr lang="zh-CN" altLang="en-US" sz="2400">
                <a:latin typeface="Times New Roman" pitchFamily="18" charset="0"/>
              </a:rPr>
              <a:t>的值 </a:t>
            </a:r>
            <a:r>
              <a:rPr lang="en-US" altLang="zh-CN" sz="2400">
                <a:latin typeface="Times New Roman" pitchFamily="18" charset="0"/>
              </a:rPr>
              <a:t>: </a:t>
            </a:r>
            <a:r>
              <a:rPr lang="en-US" altLang="zh-CN" sz="2400" u="sng">
                <a:latin typeface="Times New Roman" pitchFamily="18" charset="0"/>
              </a:rPr>
              <a:t>2</a:t>
            </a:r>
            <a:endParaRPr lang="en-US" altLang="zh-CN" sz="2400">
              <a:latin typeface="Times New Roman" pitchFamily="18" charset="0"/>
            </a:endParaRPr>
          </a:p>
          <a:p>
            <a:pPr>
              <a:spcBef>
                <a:spcPct val="20000"/>
              </a:spcBef>
              <a:buClr>
                <a:schemeClr val="bg2"/>
              </a:buClr>
              <a:buFont typeface="Monotype Sorts" pitchFamily="2" charset="2"/>
              <a:buNone/>
            </a:pPr>
            <a:r>
              <a:rPr lang="zh-CN" altLang="en-US" sz="2400">
                <a:latin typeface="Times New Roman" pitchFamily="18" charset="0"/>
              </a:rPr>
              <a:t>输入顶点 </a:t>
            </a:r>
            <a:r>
              <a:rPr lang="en-US" altLang="zh-CN" sz="2400">
                <a:latin typeface="Times New Roman" pitchFamily="18" charset="0"/>
              </a:rPr>
              <a:t>3 </a:t>
            </a:r>
            <a:r>
              <a:rPr lang="zh-CN" altLang="en-US" sz="2400">
                <a:latin typeface="Times New Roman" pitchFamily="18" charset="0"/>
              </a:rPr>
              <a:t>的值 </a:t>
            </a:r>
            <a:r>
              <a:rPr lang="en-US" altLang="zh-CN" sz="2400">
                <a:latin typeface="Times New Roman" pitchFamily="18" charset="0"/>
              </a:rPr>
              <a:t>: </a:t>
            </a:r>
            <a:r>
              <a:rPr lang="en-US" altLang="zh-CN" sz="2400" u="sng">
                <a:latin typeface="Times New Roman" pitchFamily="18" charset="0"/>
              </a:rPr>
              <a:t>3</a:t>
            </a:r>
            <a:endParaRPr lang="en-US" altLang="zh-CN" sz="2400">
              <a:latin typeface="Times New Roman" pitchFamily="18" charset="0"/>
            </a:endParaRPr>
          </a:p>
          <a:p>
            <a:pPr>
              <a:spcBef>
                <a:spcPct val="20000"/>
              </a:spcBef>
              <a:buClr>
                <a:schemeClr val="bg2"/>
              </a:buClr>
              <a:buFont typeface="Monotype Sorts" pitchFamily="2" charset="2"/>
              <a:buNone/>
            </a:pPr>
            <a:r>
              <a:rPr lang="zh-CN" altLang="en-US" sz="2400">
                <a:latin typeface="Times New Roman" pitchFamily="18" charset="0"/>
              </a:rPr>
              <a:t>输入顶点 </a:t>
            </a:r>
            <a:r>
              <a:rPr lang="en-US" altLang="zh-CN" sz="2400">
                <a:latin typeface="Times New Roman" pitchFamily="18" charset="0"/>
              </a:rPr>
              <a:t>4</a:t>
            </a:r>
            <a:r>
              <a:rPr lang="zh-CN" altLang="en-US" sz="2400">
                <a:latin typeface="Times New Roman" pitchFamily="18" charset="0"/>
              </a:rPr>
              <a:t>的值 </a:t>
            </a:r>
            <a:r>
              <a:rPr lang="en-US" altLang="zh-CN" sz="2400">
                <a:latin typeface="Times New Roman" pitchFamily="18" charset="0"/>
              </a:rPr>
              <a:t>:</a:t>
            </a:r>
            <a:r>
              <a:rPr lang="en-US" altLang="zh-CN" sz="2400" u="sng">
                <a:latin typeface="Times New Roman" pitchFamily="18" charset="0"/>
              </a:rPr>
              <a:t> 4</a:t>
            </a:r>
            <a:endParaRPr lang="en-US" altLang="zh-CN" sz="2400">
              <a:latin typeface="Times New Roman" pitchFamily="18" charset="0"/>
            </a:endParaRPr>
          </a:p>
          <a:p>
            <a:pPr>
              <a:spcBef>
                <a:spcPct val="20000"/>
              </a:spcBef>
              <a:buClr>
                <a:schemeClr val="bg2"/>
              </a:buClr>
              <a:buFont typeface="Monotype Sorts" pitchFamily="2" charset="2"/>
              <a:buNone/>
            </a:pPr>
            <a:r>
              <a:rPr lang="zh-CN" altLang="en-US" sz="2400">
                <a:latin typeface="Times New Roman" pitchFamily="18" charset="0"/>
              </a:rPr>
              <a:t>输入顶点 </a:t>
            </a:r>
            <a:r>
              <a:rPr lang="en-US" altLang="zh-CN" sz="2400">
                <a:latin typeface="Times New Roman" pitchFamily="18" charset="0"/>
              </a:rPr>
              <a:t>5 </a:t>
            </a:r>
            <a:r>
              <a:rPr lang="zh-CN" altLang="en-US" sz="2400">
                <a:latin typeface="Times New Roman" pitchFamily="18" charset="0"/>
              </a:rPr>
              <a:t>的值 </a:t>
            </a:r>
            <a:r>
              <a:rPr lang="en-US" altLang="zh-CN" sz="2400">
                <a:latin typeface="Times New Roman" pitchFamily="18" charset="0"/>
              </a:rPr>
              <a:t>: </a:t>
            </a:r>
            <a:r>
              <a:rPr lang="en-US" altLang="zh-CN" sz="2400" u="sng">
                <a:latin typeface="Times New Roman" pitchFamily="18" charset="0"/>
              </a:rPr>
              <a:t>5</a:t>
            </a:r>
            <a:endParaRPr lang="en-US" altLang="zh-CN" sz="2400">
              <a:latin typeface="Times New Roman" pitchFamily="18" charset="0"/>
            </a:endParaRPr>
          </a:p>
          <a:p>
            <a:pPr>
              <a:spcBef>
                <a:spcPct val="20000"/>
              </a:spcBef>
              <a:buClr>
                <a:schemeClr val="bg2"/>
              </a:buClr>
              <a:buFont typeface="Monotype Sorts" pitchFamily="2" charset="2"/>
              <a:buNone/>
            </a:pPr>
            <a:r>
              <a:rPr lang="zh-CN" altLang="en-US" sz="2400">
                <a:latin typeface="Times New Roman" pitchFamily="18" charset="0"/>
              </a:rPr>
              <a:t>输入第</a:t>
            </a:r>
            <a:r>
              <a:rPr lang="en-US" altLang="zh-CN" sz="2400">
                <a:latin typeface="Times New Roman" pitchFamily="18" charset="0"/>
              </a:rPr>
              <a:t>1</a:t>
            </a:r>
            <a:r>
              <a:rPr lang="zh-CN" altLang="en-US" sz="2400">
                <a:latin typeface="Times New Roman" pitchFamily="18" charset="0"/>
              </a:rPr>
              <a:t>条有向弧的起始顶点和终止顶点</a:t>
            </a:r>
            <a:r>
              <a:rPr lang="en-US" altLang="zh-CN" sz="2400">
                <a:latin typeface="Times New Roman" pitchFamily="18" charset="0"/>
              </a:rPr>
              <a:t>(</a:t>
            </a:r>
            <a:r>
              <a:rPr lang="zh-CN" altLang="en-US" sz="2400">
                <a:latin typeface="Times New Roman" pitchFamily="18" charset="0"/>
              </a:rPr>
              <a:t>用逗号隔开</a:t>
            </a:r>
            <a:r>
              <a:rPr lang="en-US" altLang="zh-CN" sz="2400">
                <a:latin typeface="Times New Roman" pitchFamily="18" charset="0"/>
              </a:rPr>
              <a:t>): </a:t>
            </a:r>
            <a:r>
              <a:rPr lang="en-US" altLang="zh-CN" sz="2400" u="sng">
                <a:latin typeface="Times New Roman" pitchFamily="18" charset="0"/>
              </a:rPr>
              <a:t>1,2</a:t>
            </a:r>
            <a:endParaRPr lang="en-US" altLang="zh-CN" sz="2400">
              <a:latin typeface="Times New Roman" pitchFamily="18" charset="0"/>
            </a:endParaRPr>
          </a:p>
          <a:p>
            <a:pPr>
              <a:spcBef>
                <a:spcPct val="20000"/>
              </a:spcBef>
              <a:buClr>
                <a:schemeClr val="bg2"/>
              </a:buClr>
              <a:buFont typeface="Monotype Sorts" pitchFamily="2" charset="2"/>
              <a:buNone/>
            </a:pPr>
            <a:r>
              <a:rPr lang="zh-CN" altLang="en-US" sz="2400">
                <a:latin typeface="Times New Roman" pitchFamily="18" charset="0"/>
              </a:rPr>
              <a:t>输入第</a:t>
            </a:r>
            <a:r>
              <a:rPr lang="en-US" altLang="zh-CN" sz="2400">
                <a:latin typeface="Times New Roman" pitchFamily="18" charset="0"/>
              </a:rPr>
              <a:t>2</a:t>
            </a:r>
            <a:r>
              <a:rPr lang="zh-CN" altLang="en-US" sz="2400">
                <a:latin typeface="Times New Roman" pitchFamily="18" charset="0"/>
              </a:rPr>
              <a:t>条有向弧的起始顶点和终止顶点</a:t>
            </a:r>
            <a:r>
              <a:rPr lang="en-US" altLang="zh-CN" sz="2400">
                <a:latin typeface="Times New Roman" pitchFamily="18" charset="0"/>
              </a:rPr>
              <a:t>(</a:t>
            </a:r>
            <a:r>
              <a:rPr lang="zh-CN" altLang="en-US" sz="2400">
                <a:latin typeface="Times New Roman" pitchFamily="18" charset="0"/>
              </a:rPr>
              <a:t>用逗号隔开</a:t>
            </a:r>
            <a:r>
              <a:rPr lang="en-US" altLang="zh-CN" sz="2400">
                <a:latin typeface="Times New Roman" pitchFamily="18" charset="0"/>
              </a:rPr>
              <a:t>): </a:t>
            </a:r>
            <a:r>
              <a:rPr lang="en-US" altLang="zh-CN" sz="2400" u="sng">
                <a:latin typeface="Times New Roman" pitchFamily="18" charset="0"/>
              </a:rPr>
              <a:t>1,4</a:t>
            </a:r>
            <a:endParaRPr lang="en-US" altLang="zh-CN" sz="2400">
              <a:latin typeface="Times New Roman" pitchFamily="18" charset="0"/>
            </a:endParaRPr>
          </a:p>
          <a:p>
            <a:pPr>
              <a:spcBef>
                <a:spcPct val="20000"/>
              </a:spcBef>
              <a:buClr>
                <a:schemeClr val="bg2"/>
              </a:buClr>
              <a:buFont typeface="Monotype Sorts" pitchFamily="2" charset="2"/>
              <a:buNone/>
            </a:pPr>
            <a:r>
              <a:rPr lang="zh-CN" altLang="en-US" sz="2400">
                <a:latin typeface="Times New Roman" pitchFamily="18" charset="0"/>
              </a:rPr>
              <a:t>输入第</a:t>
            </a:r>
            <a:r>
              <a:rPr lang="en-US" altLang="zh-CN" sz="2400">
                <a:latin typeface="Times New Roman" pitchFamily="18" charset="0"/>
              </a:rPr>
              <a:t>3 </a:t>
            </a:r>
            <a:r>
              <a:rPr lang="zh-CN" altLang="en-US" sz="2400">
                <a:latin typeface="Times New Roman" pitchFamily="18" charset="0"/>
              </a:rPr>
              <a:t>条有向弧的起始顶点和终止顶点</a:t>
            </a:r>
            <a:r>
              <a:rPr lang="en-US" altLang="zh-CN" sz="2400">
                <a:latin typeface="Times New Roman" pitchFamily="18" charset="0"/>
              </a:rPr>
              <a:t>(</a:t>
            </a:r>
            <a:r>
              <a:rPr lang="zh-CN" altLang="en-US" sz="2400">
                <a:latin typeface="Times New Roman" pitchFamily="18" charset="0"/>
              </a:rPr>
              <a:t>用逗号隔开</a:t>
            </a:r>
            <a:r>
              <a:rPr lang="en-US" altLang="zh-CN" sz="2400">
                <a:latin typeface="Times New Roman" pitchFamily="18" charset="0"/>
              </a:rPr>
              <a:t>): </a:t>
            </a:r>
            <a:r>
              <a:rPr lang="en-US" altLang="zh-CN" sz="2400" u="sng">
                <a:latin typeface="Times New Roman" pitchFamily="18" charset="0"/>
              </a:rPr>
              <a:t>1,5</a:t>
            </a:r>
            <a:endParaRPr lang="en-US" altLang="zh-CN" sz="2400">
              <a:latin typeface="Times New Roman" pitchFamily="18" charset="0"/>
            </a:endParaRPr>
          </a:p>
          <a:p>
            <a:pPr>
              <a:spcBef>
                <a:spcPct val="20000"/>
              </a:spcBef>
              <a:buClr>
                <a:schemeClr val="bg2"/>
              </a:buClr>
              <a:buFont typeface="Monotype Sorts" pitchFamily="2" charset="2"/>
              <a:buNone/>
            </a:pPr>
            <a:r>
              <a:rPr lang="zh-CN" altLang="en-US" sz="2400">
                <a:latin typeface="Times New Roman" pitchFamily="18" charset="0"/>
              </a:rPr>
              <a:t>输入第 </a:t>
            </a:r>
            <a:r>
              <a:rPr lang="en-US" altLang="zh-CN" sz="2400">
                <a:latin typeface="Times New Roman" pitchFamily="18" charset="0"/>
              </a:rPr>
              <a:t>4</a:t>
            </a:r>
            <a:r>
              <a:rPr lang="zh-CN" altLang="en-US" sz="2400">
                <a:latin typeface="Times New Roman" pitchFamily="18" charset="0"/>
              </a:rPr>
              <a:t>条有向弧的起始顶点和终止顶点</a:t>
            </a:r>
            <a:r>
              <a:rPr lang="en-US" altLang="zh-CN" sz="2400">
                <a:latin typeface="Times New Roman" pitchFamily="18" charset="0"/>
              </a:rPr>
              <a:t>(</a:t>
            </a:r>
            <a:r>
              <a:rPr lang="zh-CN" altLang="en-US" sz="2400">
                <a:latin typeface="Times New Roman" pitchFamily="18" charset="0"/>
              </a:rPr>
              <a:t>用逗号隔开</a:t>
            </a:r>
            <a:r>
              <a:rPr lang="en-US" altLang="zh-CN" sz="2400">
                <a:latin typeface="Times New Roman" pitchFamily="18" charset="0"/>
              </a:rPr>
              <a:t>): </a:t>
            </a:r>
            <a:r>
              <a:rPr lang="en-US" altLang="zh-CN" sz="2400" u="sng">
                <a:latin typeface="Times New Roman" pitchFamily="18" charset="0"/>
              </a:rPr>
              <a:t>2,3</a:t>
            </a:r>
            <a:endParaRPr lang="en-US" altLang="zh-CN" sz="2400">
              <a:latin typeface="Times New Roman" pitchFamily="18" charset="0"/>
            </a:endParaRPr>
          </a:p>
          <a:p>
            <a:pPr>
              <a:spcBef>
                <a:spcPct val="20000"/>
              </a:spcBef>
              <a:buClr>
                <a:schemeClr val="bg2"/>
              </a:buClr>
              <a:buFont typeface="Monotype Sorts" pitchFamily="2" charset="2"/>
              <a:buNone/>
            </a:pPr>
            <a:r>
              <a:rPr lang="zh-CN" altLang="en-US" sz="2400">
                <a:latin typeface="Times New Roman" pitchFamily="18" charset="0"/>
              </a:rPr>
              <a:t>输入第</a:t>
            </a:r>
            <a:r>
              <a:rPr lang="en-US" altLang="zh-CN" sz="2400">
                <a:latin typeface="Times New Roman" pitchFamily="18" charset="0"/>
              </a:rPr>
              <a:t>5 </a:t>
            </a:r>
            <a:r>
              <a:rPr lang="zh-CN" altLang="en-US" sz="2400">
                <a:latin typeface="Times New Roman" pitchFamily="18" charset="0"/>
              </a:rPr>
              <a:t>条有向弧的起始顶点和终止顶点</a:t>
            </a:r>
            <a:r>
              <a:rPr lang="en-US" altLang="zh-CN" sz="2400">
                <a:latin typeface="Times New Roman" pitchFamily="18" charset="0"/>
              </a:rPr>
              <a:t>(</a:t>
            </a:r>
            <a:r>
              <a:rPr lang="zh-CN" altLang="en-US" sz="2400">
                <a:latin typeface="Times New Roman" pitchFamily="18" charset="0"/>
              </a:rPr>
              <a:t>用逗号隔开</a:t>
            </a:r>
            <a:r>
              <a:rPr lang="en-US" altLang="zh-CN" sz="2400">
                <a:latin typeface="Times New Roman" pitchFamily="18" charset="0"/>
              </a:rPr>
              <a:t>): </a:t>
            </a:r>
            <a:r>
              <a:rPr lang="en-US" altLang="zh-CN" sz="2400" u="sng">
                <a:latin typeface="Times New Roman" pitchFamily="18" charset="0"/>
              </a:rPr>
              <a:t>4,3</a:t>
            </a:r>
            <a:endParaRPr lang="en-US" altLang="zh-CN" sz="2400">
              <a:latin typeface="Times New Roman" pitchFamily="18" charset="0"/>
            </a:endParaRPr>
          </a:p>
        </p:txBody>
      </p:sp>
    </p:spTree>
  </p:cSld>
  <p:clrMapOvr>
    <a:masterClrMapping/>
  </p:clrMapOvr>
  <p:transition>
    <p:cover dir="d"/>
  </p:transition>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Rot="1" noChangeArrowheads="1"/>
          </p:cNvSpPr>
          <p:nvPr/>
        </p:nvSpPr>
        <p:spPr bwMode="auto">
          <a:xfrm>
            <a:off x="323850" y="836613"/>
            <a:ext cx="8569325" cy="2089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输入第 </a:t>
            </a:r>
            <a:r>
              <a:rPr lang="en-US" altLang="zh-CN" sz="2400">
                <a:latin typeface="Times New Roman" pitchFamily="18" charset="0"/>
              </a:rPr>
              <a:t>6</a:t>
            </a:r>
            <a:r>
              <a:rPr lang="zh-CN" altLang="en-US" sz="2400">
                <a:latin typeface="Times New Roman" pitchFamily="18" charset="0"/>
              </a:rPr>
              <a:t>条有向弧的起始顶点和终止顶点</a:t>
            </a:r>
            <a:r>
              <a:rPr lang="en-US" altLang="zh-CN" sz="2400">
                <a:latin typeface="Times New Roman" pitchFamily="18" charset="0"/>
              </a:rPr>
              <a:t>(</a:t>
            </a:r>
            <a:r>
              <a:rPr lang="zh-CN" altLang="en-US" sz="2400">
                <a:latin typeface="Times New Roman" pitchFamily="18" charset="0"/>
              </a:rPr>
              <a:t>用逗号隔开</a:t>
            </a:r>
            <a:r>
              <a:rPr lang="en-US" altLang="zh-CN" sz="2400">
                <a:latin typeface="Times New Roman" pitchFamily="18" charset="0"/>
              </a:rPr>
              <a:t>): </a:t>
            </a:r>
            <a:r>
              <a:rPr lang="en-US" altLang="zh-CN" sz="2400" u="sng">
                <a:latin typeface="Times New Roman" pitchFamily="18" charset="0"/>
              </a:rPr>
              <a:t>5,3</a:t>
            </a:r>
            <a:endParaRPr lang="en-US" altLang="zh-CN" sz="2400">
              <a:latin typeface="Times New Roman" pitchFamily="18" charset="0"/>
            </a:endParaRPr>
          </a:p>
          <a:p>
            <a:pPr>
              <a:spcBef>
                <a:spcPct val="20000"/>
              </a:spcBef>
              <a:buClr>
                <a:schemeClr val="bg2"/>
              </a:buClr>
              <a:buFont typeface="Monotype Sorts" pitchFamily="2" charset="2"/>
              <a:buNone/>
            </a:pPr>
            <a:r>
              <a:rPr lang="zh-CN" altLang="en-US" sz="2400">
                <a:latin typeface="Times New Roman" pitchFamily="18" charset="0"/>
              </a:rPr>
              <a:t>输入第 </a:t>
            </a:r>
            <a:r>
              <a:rPr lang="en-US" altLang="zh-CN" sz="2400">
                <a:latin typeface="Times New Roman" pitchFamily="18" charset="0"/>
              </a:rPr>
              <a:t>7 </a:t>
            </a:r>
            <a:r>
              <a:rPr lang="zh-CN" altLang="en-US" sz="2400">
                <a:latin typeface="Times New Roman" pitchFamily="18" charset="0"/>
              </a:rPr>
              <a:t>条有向弧的起始顶点和终止顶点</a:t>
            </a:r>
            <a:r>
              <a:rPr lang="en-US" altLang="zh-CN" sz="2400">
                <a:latin typeface="Times New Roman" pitchFamily="18" charset="0"/>
              </a:rPr>
              <a:t>(</a:t>
            </a:r>
            <a:r>
              <a:rPr lang="zh-CN" altLang="en-US" sz="2400">
                <a:latin typeface="Times New Roman" pitchFamily="18" charset="0"/>
              </a:rPr>
              <a:t>用逗号隔开</a:t>
            </a:r>
            <a:r>
              <a:rPr lang="en-US" altLang="zh-CN" sz="2400">
                <a:latin typeface="Times New Roman" pitchFamily="18" charset="0"/>
              </a:rPr>
              <a:t>): </a:t>
            </a:r>
            <a:r>
              <a:rPr lang="en-US" altLang="zh-CN" sz="2400" u="sng">
                <a:latin typeface="Times New Roman" pitchFamily="18" charset="0"/>
              </a:rPr>
              <a:t>5,4</a:t>
            </a:r>
            <a:endParaRPr lang="en-US" altLang="zh-CN" sz="2400">
              <a:latin typeface="Times New Roman" pitchFamily="18" charset="0"/>
            </a:endParaRPr>
          </a:p>
          <a:p>
            <a:pPr>
              <a:spcBef>
                <a:spcPct val="20000"/>
              </a:spcBef>
              <a:buClr>
                <a:schemeClr val="bg2"/>
              </a:buClr>
              <a:buFont typeface="Monotype Sorts" pitchFamily="2" charset="2"/>
              <a:buNone/>
            </a:pPr>
            <a:r>
              <a:rPr lang="zh-CN" altLang="en-US" sz="2400">
                <a:latin typeface="Times New Roman" pitchFamily="18" charset="0"/>
              </a:rPr>
              <a:t>有向图的拓扑排序</a:t>
            </a:r>
            <a:r>
              <a:rPr lang="en-US" altLang="zh-CN" sz="2400">
                <a:latin typeface="Times New Roman" pitchFamily="18" charset="0"/>
              </a:rPr>
              <a:t>1 2 5 4 3</a:t>
            </a:r>
          </a:p>
        </p:txBody>
      </p:sp>
    </p:spTree>
  </p:cSld>
  <p:clrMapOvr>
    <a:masterClrMapping/>
  </p:clrMapOvr>
  <p:transition>
    <p:cover dir="d"/>
  </p:transition>
</p:sld>
</file>

<file path=ppt/theme/theme1.xml><?xml version="1.0" encoding="utf-8"?>
<a:theme xmlns:a="http://schemas.openxmlformats.org/drawingml/2006/main" name="场景型模板">
  <a:themeElements>
    <a:clrScheme name="">
      <a:dk1>
        <a:srgbClr val="333333"/>
      </a:dk1>
      <a:lt1>
        <a:srgbClr val="D9F7E9"/>
      </a:lt1>
      <a:dk2>
        <a:srgbClr val="004C2B"/>
      </a:dk2>
      <a:lt2>
        <a:srgbClr val="578963"/>
      </a:lt2>
      <a:accent1>
        <a:srgbClr val="E1B7B7"/>
      </a:accent1>
      <a:accent2>
        <a:srgbClr val="B3E1B3"/>
      </a:accent2>
      <a:accent3>
        <a:srgbClr val="E9FAF2"/>
      </a:accent3>
      <a:accent4>
        <a:srgbClr val="2A2A2A"/>
      </a:accent4>
      <a:accent5>
        <a:srgbClr val="EED8D8"/>
      </a:accent5>
      <a:accent6>
        <a:srgbClr val="A2CCA2"/>
      </a:accent6>
      <a:hlink>
        <a:srgbClr val="BDD7E5"/>
      </a:hlink>
      <a:folHlink>
        <a:srgbClr val="D2AAD2"/>
      </a:folHlink>
    </a:clrScheme>
    <a:fontScheme name="场景型模板">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场景型模板 1">
        <a:dk1>
          <a:srgbClr val="333333"/>
        </a:dk1>
        <a:lt1>
          <a:srgbClr val="A9BDA9"/>
        </a:lt1>
        <a:dk2>
          <a:srgbClr val="004C2B"/>
        </a:dk2>
        <a:lt2>
          <a:srgbClr val="578963"/>
        </a:lt2>
        <a:accent1>
          <a:srgbClr val="E1B7B7"/>
        </a:accent1>
        <a:accent2>
          <a:srgbClr val="B3E1B3"/>
        </a:accent2>
        <a:accent3>
          <a:srgbClr val="D1DBD1"/>
        </a:accent3>
        <a:accent4>
          <a:srgbClr val="2A2A2A"/>
        </a:accent4>
        <a:accent5>
          <a:srgbClr val="EED8D8"/>
        </a:accent5>
        <a:accent6>
          <a:srgbClr val="A2CCA2"/>
        </a:accent6>
        <a:hlink>
          <a:srgbClr val="BDD7E5"/>
        </a:hlink>
        <a:folHlink>
          <a:srgbClr val="D2AAD2"/>
        </a:folHlink>
      </a:clrScheme>
      <a:clrMap bg1="lt1" tx1="dk1" bg2="lt2" tx2="dk2" accent1="accent1" accent2="accent2" accent3="accent3" accent4="accent4" accent5="accent5" accent6="accent6" hlink="hlink" folHlink="folHlink"/>
    </a:extraClrScheme>
    <a:extraClrScheme>
      <a:clrScheme name="场景型模板 2">
        <a:dk1>
          <a:srgbClr val="333333"/>
        </a:dk1>
        <a:lt1>
          <a:srgbClr val="FFFFFF"/>
        </a:lt1>
        <a:dk2>
          <a:srgbClr val="004C2B"/>
        </a:dk2>
        <a:lt2>
          <a:srgbClr val="578963"/>
        </a:lt2>
        <a:accent1>
          <a:srgbClr val="E1B7B7"/>
        </a:accent1>
        <a:accent2>
          <a:srgbClr val="B3E1B3"/>
        </a:accent2>
        <a:accent3>
          <a:srgbClr val="FFFFFF"/>
        </a:accent3>
        <a:accent4>
          <a:srgbClr val="2A2A2A"/>
        </a:accent4>
        <a:accent5>
          <a:srgbClr val="EED8D8"/>
        </a:accent5>
        <a:accent6>
          <a:srgbClr val="A2CCA2"/>
        </a:accent6>
        <a:hlink>
          <a:srgbClr val="BDD7E5"/>
        </a:hlink>
        <a:folHlink>
          <a:srgbClr val="D2AAD2"/>
        </a:folHlink>
      </a:clrScheme>
      <a:clrMap bg1="lt1" tx1="dk1" bg2="lt2" tx2="dk2" accent1="accent1" accent2="accent2" accent3="accent3" accent4="accent4" accent5="accent5" accent6="accent6" hlink="hlink" folHlink="folHlink"/>
    </a:extraClrScheme>
    <a:extraClrScheme>
      <a:clrScheme name="场景型模板 3">
        <a:dk1>
          <a:srgbClr val="000000"/>
        </a:dk1>
        <a:lt1>
          <a:srgbClr val="FFFFFF"/>
        </a:lt1>
        <a:dk2>
          <a:srgbClr val="000000"/>
        </a:dk2>
        <a:lt2>
          <a:srgbClr val="393939"/>
        </a:lt2>
        <a:accent1>
          <a:srgbClr val="CBCBCB"/>
        </a:accent1>
        <a:accent2>
          <a:srgbClr val="808080"/>
        </a:accent2>
        <a:accent3>
          <a:srgbClr val="FFFFFF"/>
        </a:accent3>
        <a:accent4>
          <a:srgbClr val="000000"/>
        </a:accent4>
        <a:accent5>
          <a:srgbClr val="E2E2E2"/>
        </a:accent5>
        <a:accent6>
          <a:srgbClr val="737373"/>
        </a:accent6>
        <a:hlink>
          <a:srgbClr val="B2B2B2"/>
        </a:hlink>
        <a:folHlink>
          <a:srgbClr val="EAEAEA"/>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
  <TotalTime>259</TotalTime>
  <Words>5933</Words>
  <Application>Microsoft Office PowerPoint</Application>
  <PresentationFormat>全屏显示(4:3)</PresentationFormat>
  <Paragraphs>1066</Paragraphs>
  <Slides>126</Slides>
  <Notes>0</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126</vt:i4>
      </vt:variant>
    </vt:vector>
  </HeadingPairs>
  <TitlesOfParts>
    <vt:vector size="132" baseType="lpstr">
      <vt:lpstr>Arial</vt:lpstr>
      <vt:lpstr>宋体</vt:lpstr>
      <vt:lpstr>Times New Roman</vt:lpstr>
      <vt:lpstr>Monotype Sorts</vt:lpstr>
      <vt:lpstr>隶书</vt:lpstr>
      <vt:lpstr>场景型模板</vt:lpstr>
      <vt:lpstr>六、图</vt:lpstr>
      <vt:lpstr>PowerPoint 演示文稿</vt:lpstr>
      <vt:lpstr>6.1  图的基本概念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6.2　图的存储结构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6.3　图的遍历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6.4　最小生成树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微软中国</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第6章   图</dc:title>
  <dc:creator>微软用户</dc:creator>
  <cp:lastModifiedBy>Administrator</cp:lastModifiedBy>
  <cp:revision>457</cp:revision>
  <dcterms:created xsi:type="dcterms:W3CDTF">2007-01-07T02:07:30Z</dcterms:created>
  <dcterms:modified xsi:type="dcterms:W3CDTF">2022-08-31T05:24:02Z</dcterms:modified>
</cp:coreProperties>
</file>