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7"/>
  </p:notesMasterIdLst>
  <p:handoutMasterIdLst>
    <p:handoutMasterId r:id="rId48"/>
  </p:handoutMasterIdLst>
  <p:sldIdLst>
    <p:sldId id="744" r:id="rId3"/>
    <p:sldId id="1053" r:id="rId4"/>
    <p:sldId id="1054" r:id="rId5"/>
    <p:sldId id="1055" r:id="rId6"/>
    <p:sldId id="1056" r:id="rId8"/>
    <p:sldId id="1057" r:id="rId9"/>
    <p:sldId id="1058" r:id="rId10"/>
    <p:sldId id="1059" r:id="rId11"/>
    <p:sldId id="1060" r:id="rId12"/>
    <p:sldId id="1061" r:id="rId13"/>
    <p:sldId id="1062" r:id="rId14"/>
    <p:sldId id="1063" r:id="rId15"/>
    <p:sldId id="1064" r:id="rId16"/>
    <p:sldId id="1065" r:id="rId17"/>
    <p:sldId id="1066" r:id="rId18"/>
    <p:sldId id="1067" r:id="rId19"/>
    <p:sldId id="1068" r:id="rId20"/>
    <p:sldId id="1069" r:id="rId21"/>
    <p:sldId id="1070" r:id="rId22"/>
    <p:sldId id="1071" r:id="rId23"/>
    <p:sldId id="1072" r:id="rId24"/>
    <p:sldId id="1073" r:id="rId25"/>
    <p:sldId id="1074" r:id="rId26"/>
    <p:sldId id="1075" r:id="rId27"/>
    <p:sldId id="1076" r:id="rId28"/>
    <p:sldId id="1077" r:id="rId29"/>
    <p:sldId id="1078" r:id="rId30"/>
    <p:sldId id="1079" r:id="rId31"/>
    <p:sldId id="1080" r:id="rId32"/>
    <p:sldId id="1081" r:id="rId33"/>
    <p:sldId id="1082" r:id="rId34"/>
    <p:sldId id="1083" r:id="rId35"/>
    <p:sldId id="1084" r:id="rId36"/>
    <p:sldId id="1085" r:id="rId37"/>
    <p:sldId id="1086" r:id="rId38"/>
    <p:sldId id="1087" r:id="rId39"/>
    <p:sldId id="1088" r:id="rId40"/>
    <p:sldId id="1089" r:id="rId41"/>
    <p:sldId id="1090" r:id="rId42"/>
    <p:sldId id="1091" r:id="rId43"/>
    <p:sldId id="1092" r:id="rId44"/>
    <p:sldId id="1093" r:id="rId45"/>
    <p:sldId id="1094" r:id="rId46"/>
    <p:sldId id="746" r:id="rId4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9CDE"/>
    <a:srgbClr val="0C83B8"/>
    <a:srgbClr val="FFFFFF"/>
    <a:srgbClr val="0B7BAD"/>
    <a:srgbClr val="EDF5FD"/>
    <a:srgbClr val="E2F5FE"/>
    <a:srgbClr val="EBF9EC"/>
    <a:srgbClr val="FBFF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60" autoAdjust="0"/>
    <p:restoredTop sz="86736" autoAdjust="0"/>
  </p:normalViewPr>
  <p:slideViewPr>
    <p:cSldViewPr>
      <p:cViewPr varScale="1">
        <p:scale>
          <a:sx n="44" d="100"/>
          <a:sy n="44" d="100"/>
        </p:scale>
        <p:origin x="-1308" y="-96"/>
      </p:cViewPr>
      <p:guideLst>
        <p:guide orient="horz" pos="2195"/>
        <p:guide orient="horz" pos="3074"/>
        <p:guide pos="2934"/>
      </p:guideLst>
    </p:cSldViewPr>
  </p:slideViewPr>
  <p:outlineViewPr>
    <p:cViewPr>
      <p:scale>
        <a:sx n="33" d="100"/>
        <a:sy n="33" d="100"/>
      </p:scale>
      <p:origin x="0" y="229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1878" y="-78"/>
      </p:cViewPr>
      <p:guideLst>
        <p:guide orient="horz" pos="2927"/>
        <p:guide pos="22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1" Type="http://schemas.openxmlformats.org/officeDocument/2006/relationships/tableStyles" Target="tableStyles.xml"/><Relationship Id="rId50" Type="http://schemas.openxmlformats.org/officeDocument/2006/relationships/viewProps" Target="viewProps.xml"/><Relationship Id="rId5" Type="http://schemas.openxmlformats.org/officeDocument/2006/relationships/slide" Target="slides/slide3.xml"/><Relationship Id="rId49" Type="http://schemas.openxmlformats.org/officeDocument/2006/relationships/presProps" Target="presProps.xml"/><Relationship Id="rId48" Type="http://schemas.openxmlformats.org/officeDocument/2006/relationships/handoutMaster" Target="handoutMasters/handoutMaster1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4" Type="http://schemas.openxmlformats.org/officeDocument/2006/relationships/image" Target="../media/image12.png"/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png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9.png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image" Target="../media/image12.png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image" Target="../media/image9.png"/></Relationships>
</file>

<file path=ppt/drawings/_rels/vmlDrawing8.vml.rels><?xml version="1.0" encoding="UTF-8" standalone="yes"?>
<Relationships xmlns="http://schemas.openxmlformats.org/package/2006/relationships"><Relationship Id="rId5" Type="http://schemas.openxmlformats.org/officeDocument/2006/relationships/image" Target="../media/image30.emf"/><Relationship Id="rId4" Type="http://schemas.openxmlformats.org/officeDocument/2006/relationships/image" Target="../media/image25.emf"/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image" Target="../media/image27.emf"/></Relationships>
</file>

<file path=ppt/drawings/_rels/vmlDrawing9.vml.rels><?xml version="1.0" encoding="UTF-8" standalone="yes"?>
<Relationships xmlns="http://schemas.openxmlformats.org/package/2006/relationships"><Relationship Id="rId4" Type="http://schemas.openxmlformats.org/officeDocument/2006/relationships/image" Target="../media/image32.emf"/><Relationship Id="rId3" Type="http://schemas.openxmlformats.org/officeDocument/2006/relationships/image" Target="../media/image11.emf"/><Relationship Id="rId2" Type="http://schemas.openxmlformats.org/officeDocument/2006/relationships/image" Target="../media/image31.emf"/><Relationship Id="rId1" Type="http://schemas.openxmlformats.org/officeDocument/2006/relationships/image" Target="../media/image12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fld id="{B216BF35-2BD8-46CA-A1AB-DE1650D9EC02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27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altLang="zh-CN" noProof="0" smtClean="0"/>
              <a:t>Click to edit Master text styles</a:t>
            </a:r>
            <a:endParaRPr lang="en-US" altLang="zh-CN" noProof="0" smtClean="0"/>
          </a:p>
          <a:p>
            <a:pPr lvl="1"/>
            <a:r>
              <a:rPr lang="en-US" altLang="zh-CN" noProof="0" smtClean="0"/>
              <a:t>Second level</a:t>
            </a:r>
            <a:endParaRPr lang="en-US" altLang="zh-CN" noProof="0" smtClean="0"/>
          </a:p>
          <a:p>
            <a:pPr lvl="2"/>
            <a:r>
              <a:rPr lang="en-US" altLang="zh-CN" noProof="0" smtClean="0"/>
              <a:t>Third level</a:t>
            </a:r>
            <a:endParaRPr lang="en-US" altLang="zh-CN" noProof="0" smtClean="0"/>
          </a:p>
          <a:p>
            <a:pPr lvl="3"/>
            <a:r>
              <a:rPr lang="en-US" altLang="zh-CN" noProof="0" smtClean="0"/>
              <a:t>Fourth level</a:t>
            </a:r>
            <a:endParaRPr lang="en-US" altLang="zh-CN" noProof="0" smtClean="0"/>
          </a:p>
          <a:p>
            <a:pPr lvl="4"/>
            <a:r>
              <a:rPr lang="en-US" altLang="zh-CN" noProof="0" smtClean="0"/>
              <a:t>Fifth level</a:t>
            </a:r>
            <a:endParaRPr lang="en-US" altLang="zh-CN" noProof="0" smtClean="0"/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81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fld id="{75865BA1-E044-4647-8867-76FFB0815484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0E7DBF4-4B52-49DA-947F-BF34ACDE022E}" type="slidenum">
              <a:rPr lang="zh-CN" altLang="en-US"/>
            </a:fld>
            <a:endParaRPr lang="en-US" altLang="zh-CN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81ED1B9-C0E5-4AC7-BB98-7ACC4B6BEF85}" type="slidenum">
              <a:rPr lang="zh-CN" altLang="en-US"/>
            </a:fld>
            <a:endParaRPr lang="en-US" altLang="zh-CN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C0A695C-F6FF-4BF5-BA5D-CDD73234A15F}" type="slidenum">
              <a:rPr lang="zh-CN" altLang="en-US"/>
            </a:fld>
            <a:endParaRPr lang="en-US" altLang="zh-CN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F0C27B6-2068-418A-B41A-9AD382BA7042}" type="slidenum">
              <a:rPr lang="zh-CN" altLang="en-US"/>
            </a:fld>
            <a:endParaRPr lang="en-US" altLang="zh-CN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5CC788B-FC46-47EA-BBF7-CD4FF55C3978}" type="slidenum">
              <a:rPr lang="zh-CN" altLang="en-US"/>
            </a:fld>
            <a:endParaRPr lang="en-US" altLang="zh-CN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12C1360-1FA9-4225-8EC3-6C54F23ADC1D}" type="slidenum">
              <a:rPr lang="zh-CN" altLang="en-US"/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BBFC47A-F3E2-4187-A71D-4C38DB70E126}" type="slidenum">
              <a:rPr lang="zh-CN" altLang="en-US"/>
            </a:fld>
            <a:endParaRPr lang="en-US" altLang="zh-CN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zh-CN" altLang="en-US" sz="2400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7CB6E8-92C0-4B92-AF16-168C31CC2A70}" type="slidenum">
              <a:rPr lang="zh-CN" altLang="en-US"/>
            </a:fld>
            <a:endParaRPr lang="en-US" altLang="zh-CN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0A6C31E-5082-49AC-910E-2C1DF8B49BFC}" type="slidenum">
              <a:rPr lang="zh-CN" altLang="en-US"/>
            </a:fld>
            <a:endParaRPr lang="en-US" altLang="zh-CN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270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教学指导：</a:t>
            </a:r>
            <a:endParaRPr lang="en-US" altLang="zh-CN" smtClean="0">
              <a:ea typeface="宋体" panose="02010600030101010101" pitchFamily="2" charset="-122"/>
            </a:endParaRPr>
          </a:p>
          <a:p>
            <a:r>
              <a:rPr lang="zh-CN" altLang="en-US" b="1" smtClean="0">
                <a:ea typeface="宋体" panose="02010600030101010101" pitchFamily="2" charset="-122"/>
              </a:rPr>
              <a:t>使用邮件客户端程序：</a:t>
            </a:r>
            <a:r>
              <a:rPr lang="en-US" altLang="zh-CN" b="1" smtClean="0">
                <a:ea typeface="宋体" panose="02010600030101010101" pitchFamily="2" charset="-122"/>
              </a:rPr>
              <a:t>MS-Outlook</a:t>
            </a:r>
            <a:r>
              <a:rPr lang="zh-CN" altLang="en-US" b="1" smtClean="0">
                <a:ea typeface="宋体" panose="02010600030101010101" pitchFamily="2" charset="-122"/>
              </a:rPr>
              <a:t>、</a:t>
            </a:r>
            <a:r>
              <a:rPr lang="en-US" altLang="zh-CN" b="1" smtClean="0">
                <a:ea typeface="宋体" panose="02010600030101010101" pitchFamily="2" charset="-122"/>
              </a:rPr>
              <a:t>Foxmail</a:t>
            </a:r>
            <a:r>
              <a:rPr lang="zh-CN" altLang="en-US" b="1" smtClean="0">
                <a:ea typeface="宋体" panose="02010600030101010101" pitchFamily="2" charset="-122"/>
              </a:rPr>
              <a:t>等</a:t>
            </a:r>
            <a:endParaRPr lang="zh-CN" altLang="en-US" b="1" smtClean="0">
              <a:ea typeface="宋体" panose="02010600030101010101" pitchFamily="2" charset="-122"/>
            </a:endParaRPr>
          </a:p>
          <a:p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E36F149-1A89-4263-BA9E-A3956CD34E73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B8BB2FC-D607-4967-9249-A94EB3C15DB7}" type="slidenum">
              <a:rPr lang="zh-CN" altLang="en-US"/>
            </a:fld>
            <a:endParaRPr lang="en-US" altLang="zh-CN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B00FEF-64F5-400A-A8A3-934174A18AA0}" type="slidenum">
              <a:rPr lang="zh-CN" altLang="en-US"/>
            </a:fld>
            <a:endParaRPr lang="en-US" altLang="zh-CN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97A788-FA80-4ABA-AC7F-F5F1A14BF70D}" type="slidenum">
              <a:rPr lang="zh-CN" altLang="en-US"/>
            </a:fld>
            <a:endParaRPr lang="en-US" altLang="zh-CN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03A6350-FC8A-4D20-B28A-F9763B5EEE91}" type="slidenum">
              <a:rPr lang="zh-CN" altLang="en-US"/>
            </a:fld>
            <a:endParaRPr lang="en-US" altLang="zh-CN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99CEFE2-F5ED-4070-967D-5E1796B0DFE7}" type="slidenum">
              <a:rPr lang="zh-CN" altLang="en-US"/>
            </a:fld>
            <a:endParaRPr lang="en-US" altLang="zh-CN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885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教学指导：</a:t>
            </a:r>
            <a:endParaRPr lang="en-US" altLang="zh-CN" smtClean="0">
              <a:ea typeface="宋体" panose="02010600030101010101" pitchFamily="2" charset="-122"/>
            </a:endParaRPr>
          </a:p>
          <a:p>
            <a:r>
              <a:rPr lang="en-US" altLang="zh-CN" smtClean="0">
                <a:ea typeface="宋体" panose="02010600030101010101" pitchFamily="2" charset="-122"/>
              </a:rPr>
              <a:t>xxxxxxx</a:t>
            </a:r>
            <a:endParaRPr lang="zh-CN" altLang="en-US" smtClean="0">
              <a:ea typeface="宋体" panose="02010600030101010101" pitchFamily="2" charset="-122"/>
            </a:endParaRPr>
          </a:p>
          <a:p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65D8AAB-3E46-4F73-80AA-030FC822C0A0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5F904BC-CEE3-4EBA-9854-FE7082FA0C69}" type="slidenum">
              <a:rPr lang="zh-CN" altLang="en-US"/>
            </a:fld>
            <a:endParaRPr lang="en-US" altLang="zh-CN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0E4F622-2C47-4FEF-AA38-B3BD729770FE}" type="slidenum">
              <a:rPr lang="zh-CN" altLang="en-US"/>
            </a:fld>
            <a:endParaRPr lang="en-US" altLang="zh-CN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7CA5AB6-F7C0-4234-9922-AD7167D52DE8}" type="slidenum">
              <a:rPr lang="zh-CN" altLang="en-US"/>
            </a:fld>
            <a:endParaRPr lang="en-US" altLang="zh-CN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教学指导：</a:t>
            </a:r>
            <a:endParaRPr lang="en-US" altLang="zh-CN" smtClean="0">
              <a:ea typeface="宋体" panose="02010600030101010101" pitchFamily="2" charset="-122"/>
            </a:endParaRPr>
          </a:p>
          <a:p>
            <a:r>
              <a:rPr lang="en-US" altLang="zh-CN" smtClean="0">
                <a:ea typeface="宋体" panose="02010600030101010101" pitchFamily="2" charset="-122"/>
              </a:rPr>
              <a:t>xxxxxxx</a:t>
            </a:r>
            <a:endParaRPr lang="zh-CN" altLang="en-US" smtClean="0">
              <a:ea typeface="宋体" panose="02010600030101010101" pitchFamily="2" charset="-122"/>
            </a:endParaRPr>
          </a:p>
          <a:p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251B335-F519-420C-BA84-DF195AB958F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E766C58-9044-4C22-8E45-7D4A7AC50179}" type="slidenum">
              <a:rPr lang="zh-CN" altLang="en-US"/>
            </a:fld>
            <a:endParaRPr lang="en-US" altLang="zh-CN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4995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教学指导；</a:t>
            </a:r>
            <a:endParaRPr lang="en-US" altLang="zh-CN" smtClean="0">
              <a:ea typeface="宋体" panose="02010600030101010101" pitchFamily="2" charset="-122"/>
            </a:endParaRPr>
          </a:p>
          <a:p>
            <a:r>
              <a:rPr lang="zh-CN" altLang="en-US" smtClean="0">
                <a:ea typeface="宋体" panose="02010600030101010101" pitchFamily="2" charset="-122"/>
              </a:rPr>
              <a:t>总结部分</a:t>
            </a:r>
            <a:r>
              <a:rPr lang="zh-CN" altLang="zh-CN" smtClean="0">
                <a:ea typeface="宋体" panose="02010600030101010101" pitchFamily="2" charset="-122"/>
              </a:rPr>
              <a:t>主要达到以下几个目的：</a:t>
            </a:r>
            <a:endParaRPr lang="en-US" altLang="zh-CN" smtClean="0">
              <a:ea typeface="宋体" panose="02010600030101010101" pitchFamily="2" charset="-122"/>
            </a:endParaRPr>
          </a:p>
          <a:p>
            <a:r>
              <a:rPr lang="en-US" altLang="zh-CN" smtClean="0">
                <a:ea typeface="宋体" panose="02010600030101010101" pitchFamily="2" charset="-122"/>
              </a:rPr>
              <a:t>1</a:t>
            </a:r>
            <a:r>
              <a:rPr lang="zh-CN" altLang="en-US" smtClean="0">
                <a:ea typeface="宋体" panose="02010600030101010101" pitchFamily="2" charset="-122"/>
              </a:rPr>
              <a:t>、</a:t>
            </a:r>
            <a:r>
              <a:rPr lang="zh-CN" altLang="zh-CN" b="1" smtClean="0">
                <a:ea typeface="宋体" panose="02010600030101010101" pitchFamily="2" charset="-122"/>
              </a:rPr>
              <a:t>回顾内容</a:t>
            </a:r>
            <a:r>
              <a:rPr lang="zh-CN" altLang="en-US" b="1" smtClean="0">
                <a:ea typeface="宋体" panose="02010600030101010101" pitchFamily="2" charset="-122"/>
              </a:rPr>
              <a:t>。</a:t>
            </a:r>
            <a:r>
              <a:rPr lang="zh-CN" altLang="en-US" smtClean="0">
                <a:solidFill>
                  <a:srgbClr val="C00000"/>
                </a:solidFill>
                <a:ea typeface="宋体" panose="02010600030101010101" pitchFamily="2" charset="-122"/>
              </a:rPr>
              <a:t>注意与</a:t>
            </a:r>
            <a:r>
              <a:rPr lang="zh-CN" altLang="zh-CN" smtClean="0">
                <a:solidFill>
                  <a:srgbClr val="C00000"/>
                </a:solidFill>
                <a:ea typeface="宋体" panose="02010600030101010101" pitchFamily="2" charset="-122"/>
              </a:rPr>
              <a:t>与</a:t>
            </a:r>
            <a:r>
              <a:rPr lang="zh-CN" altLang="en-US" smtClean="0">
                <a:solidFill>
                  <a:srgbClr val="C00000"/>
                </a:solidFill>
                <a:ea typeface="宋体" panose="02010600030101010101" pitchFamily="2" charset="-122"/>
              </a:rPr>
              <a:t>本章任务和目标</a:t>
            </a:r>
            <a:r>
              <a:rPr lang="zh-CN" altLang="zh-CN" smtClean="0">
                <a:solidFill>
                  <a:srgbClr val="C00000"/>
                </a:solidFill>
                <a:ea typeface="宋体" panose="02010600030101010101" pitchFamily="2" charset="-122"/>
              </a:rPr>
              <a:t>不一样。</a:t>
            </a:r>
            <a:r>
              <a:rPr lang="zh-CN" altLang="en-US" smtClean="0">
                <a:solidFill>
                  <a:srgbClr val="C00000"/>
                </a:solidFill>
                <a:ea typeface="宋体" panose="02010600030101010101" pitchFamily="2" charset="-122"/>
              </a:rPr>
              <a:t>本章任务和目标是</a:t>
            </a:r>
            <a:r>
              <a:rPr lang="zh-CN" altLang="zh-CN" smtClean="0">
                <a:ea typeface="宋体" panose="02010600030101010101" pitchFamily="2" charset="-122"/>
              </a:rPr>
              <a:t>是强调</a:t>
            </a:r>
            <a:r>
              <a:rPr lang="zh-CN" altLang="en-US" smtClean="0">
                <a:ea typeface="宋体" panose="02010600030101010101" pitchFamily="2" charset="-122"/>
              </a:rPr>
              <a:t>内容概貌，学到技术，告知要学习什么；总结时，</a:t>
            </a:r>
            <a:r>
              <a:rPr lang="zh-CN" altLang="zh-CN" smtClean="0">
                <a:ea typeface="宋体" panose="02010600030101010101" pitchFamily="2" charset="-122"/>
              </a:rPr>
              <a:t>要格外强调观点，把每一</a:t>
            </a:r>
            <a:r>
              <a:rPr lang="zh-CN" altLang="en-US" smtClean="0">
                <a:ea typeface="宋体" panose="02010600030101010101" pitchFamily="2" charset="-122"/>
              </a:rPr>
              <a:t>个知识点</a:t>
            </a:r>
            <a:r>
              <a:rPr lang="zh-CN" altLang="zh-CN" smtClean="0">
                <a:ea typeface="宋体" panose="02010600030101010101" pitchFamily="2" charset="-122"/>
              </a:rPr>
              <a:t>的观点</a:t>
            </a:r>
            <a:r>
              <a:rPr lang="zh-CN" altLang="en-US" smtClean="0">
                <a:ea typeface="宋体" panose="02010600030101010101" pitchFamily="2" charset="-122"/>
              </a:rPr>
              <a:t>结论</a:t>
            </a:r>
            <a:r>
              <a:rPr lang="zh-CN" altLang="zh-CN" smtClean="0">
                <a:ea typeface="宋体" panose="02010600030101010101" pitchFamily="2" charset="-122"/>
              </a:rPr>
              <a:t>都尽量突出出来。</a:t>
            </a:r>
            <a:endParaRPr lang="en-US" altLang="zh-CN" smtClean="0">
              <a:solidFill>
                <a:srgbClr val="C00000"/>
              </a:solidFill>
              <a:ea typeface="宋体" panose="02010600030101010101" pitchFamily="2" charset="-122"/>
            </a:endParaRPr>
          </a:p>
          <a:p>
            <a:r>
              <a:rPr lang="en-US" altLang="zh-CN" b="1" smtClean="0">
                <a:ea typeface="宋体" panose="02010600030101010101" pitchFamily="2" charset="-122"/>
              </a:rPr>
              <a:t>2</a:t>
            </a:r>
            <a:r>
              <a:rPr lang="zh-CN" altLang="en-US" b="1" smtClean="0">
                <a:ea typeface="宋体" panose="02010600030101010101" pitchFamily="2" charset="-122"/>
              </a:rPr>
              <a:t>、</a:t>
            </a:r>
            <a:r>
              <a:rPr lang="zh-CN" altLang="zh-CN" b="1" smtClean="0">
                <a:ea typeface="宋体" panose="02010600030101010101" pitchFamily="2" charset="-122"/>
              </a:rPr>
              <a:t>整理逻辑</a:t>
            </a:r>
            <a:r>
              <a:rPr lang="zh-CN" altLang="en-US" b="1" smtClean="0">
                <a:ea typeface="宋体" panose="02010600030101010101" pitchFamily="2" charset="-122"/>
              </a:rPr>
              <a:t>。</a:t>
            </a:r>
            <a:r>
              <a:rPr lang="zh-CN" altLang="zh-CN" smtClean="0">
                <a:ea typeface="宋体" panose="02010600030101010101" pitchFamily="2" charset="-122"/>
              </a:rPr>
              <a:t>还应该把观点之间的逻辑联系梳理出来</a:t>
            </a:r>
            <a:r>
              <a:rPr lang="zh-CN" altLang="en-US" smtClean="0">
                <a:ea typeface="宋体" panose="02010600030101010101" pitchFamily="2" charset="-122"/>
              </a:rPr>
              <a:t>。</a:t>
            </a:r>
            <a:r>
              <a:rPr lang="zh-CN" altLang="zh-CN" smtClean="0">
                <a:ea typeface="宋体" panose="02010600030101010101" pitchFamily="2" charset="-122"/>
              </a:rPr>
              <a:t>从而使</a:t>
            </a:r>
            <a:r>
              <a:rPr lang="zh-CN" altLang="en-US" smtClean="0">
                <a:ea typeface="宋体" panose="02010600030101010101" pitchFamily="2" charset="-122"/>
              </a:rPr>
              <a:t>知识</a:t>
            </a:r>
            <a:r>
              <a:rPr lang="zh-CN" altLang="zh-CN" smtClean="0">
                <a:ea typeface="宋体" panose="02010600030101010101" pitchFamily="2" charset="-122"/>
              </a:rPr>
              <a:t>系统化、逻辑化。要帮助</a:t>
            </a:r>
            <a:r>
              <a:rPr lang="zh-CN" altLang="en-US" smtClean="0">
                <a:ea typeface="宋体" panose="02010600030101010101" pitchFamily="2" charset="-122"/>
              </a:rPr>
              <a:t>学员</a:t>
            </a:r>
            <a:r>
              <a:rPr lang="zh-CN" altLang="zh-CN" smtClean="0">
                <a:ea typeface="宋体" panose="02010600030101010101" pitchFamily="2" charset="-122"/>
              </a:rPr>
              <a:t>整清逻辑是总结的一大任务</a:t>
            </a:r>
            <a:r>
              <a:rPr lang="zh-CN" altLang="en-US" smtClean="0">
                <a:ea typeface="宋体" panose="02010600030101010101" pitchFamily="2" charset="-122"/>
              </a:rPr>
              <a:t>。</a:t>
            </a:r>
            <a:endParaRPr lang="en-US" altLang="zh-CN" smtClean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CDD4E6C-8C5D-4191-9096-C5A0AA1E0F1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601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教学指导：</a:t>
            </a:r>
            <a:endParaRPr lang="en-US" altLang="zh-CN" smtClean="0">
              <a:ea typeface="宋体" panose="02010600030101010101" pitchFamily="2" charset="-122"/>
            </a:endParaRPr>
          </a:p>
          <a:p>
            <a:pPr eaLnBrk="1" hangingPunct="1"/>
            <a:r>
              <a:rPr lang="zh-CN" altLang="en-US" smtClean="0">
                <a:ea typeface="宋体" panose="02010600030101010101" pitchFamily="2" charset="-122"/>
              </a:rPr>
              <a:t>预习作业测试题用于下次上课前进行全班同学集中测试。因此教员要在本次课布置下去。布置预习测试题的目的是要求学员进行预习，保障下次学员学习质量。</a:t>
            </a:r>
            <a:endParaRPr lang="en-US" altLang="zh-CN" smtClean="0">
              <a:ea typeface="宋体" panose="02010600030101010101" pitchFamily="2" charset="-122"/>
            </a:endParaRPr>
          </a:p>
          <a:p>
            <a:pPr eaLnBrk="1" hangingPunct="1"/>
            <a:r>
              <a:rPr lang="zh-CN" altLang="en-US" smtClean="0">
                <a:ea typeface="宋体" panose="02010600030101010101" pitchFamily="2" charset="-122"/>
              </a:rPr>
              <a:t>不少于</a:t>
            </a:r>
            <a:r>
              <a:rPr lang="en-US" altLang="zh-CN" smtClean="0">
                <a:ea typeface="宋体" panose="02010600030101010101" pitchFamily="2" charset="-122"/>
              </a:rPr>
              <a:t>4</a:t>
            </a:r>
            <a:r>
              <a:rPr lang="zh-CN" altLang="en-US" smtClean="0">
                <a:ea typeface="宋体" panose="02010600030101010101" pitchFamily="2" charset="-122"/>
              </a:rPr>
              <a:t>道题，其中至少包含一道简述题，主要了解学员对重要知识点的理解程度</a:t>
            </a:r>
            <a:endParaRPr lang="en-US" altLang="zh-CN" smtClean="0">
              <a:ea typeface="宋体" panose="02010600030101010101" pitchFamily="2" charset="-122"/>
            </a:endParaRPr>
          </a:p>
          <a:p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C86D09B-4884-4C52-885C-16AF4D25B1FF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 hasCustomPrompt="1"/>
          </p:nvPr>
        </p:nvSpPr>
        <p:spPr>
          <a:xfrm>
            <a:off x="-172720" y="2998470"/>
            <a:ext cx="5288915" cy="586740"/>
          </a:xfrm>
        </p:spPr>
        <p:txBody>
          <a:bodyPr anchor="b"/>
          <a:lstStyle>
            <a:lvl1pPr algn="ctr">
              <a:defRPr sz="3200" b="1">
                <a:solidFill>
                  <a:srgbClr val="0E9CD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mtClean="0"/>
              <a:t>单击此处编辑母版标</a:t>
            </a:r>
            <a:endParaRPr lang="zh-CN" altLang="en-US"/>
          </a:p>
        </p:txBody>
      </p:sp>
      <p:sp>
        <p:nvSpPr>
          <p:cNvPr id="2" name="文本框 1"/>
          <p:cNvSpPr txBox="1"/>
          <p:nvPr userDrawn="1"/>
        </p:nvSpPr>
        <p:spPr>
          <a:xfrm>
            <a:off x="13970" y="334645"/>
            <a:ext cx="40913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新睿教育软件工程系列课程</a:t>
            </a:r>
            <a:r>
              <a:rPr lang="en-US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软件基础</a:t>
            </a:r>
            <a:r>
              <a:rPr lang="en-US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-STB)</a:t>
            </a:r>
            <a:endParaRPr lang="en-US" altLang="zh-CN" sz="16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 userDrawn="1"/>
        </p:nvCxnSpPr>
        <p:spPr>
          <a:xfrm>
            <a:off x="13970" y="6557963"/>
            <a:ext cx="9144000" cy="1587"/>
          </a:xfrm>
          <a:prstGeom prst="line">
            <a:avLst/>
          </a:prstGeom>
          <a:noFill/>
          <a:ln w="28575" cap="flat" cmpd="sng" algn="ctr">
            <a:solidFill>
              <a:srgbClr val="0E9CDE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42"/>
          <p:cNvSpPr txBox="1"/>
          <p:nvPr userDrawn="1"/>
        </p:nvSpPr>
        <p:spPr>
          <a:xfrm>
            <a:off x="3188663" y="6559777"/>
            <a:ext cx="254132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1200" b="1">
                <a:solidFill>
                  <a:srgbClr val="2BA6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版权归新睿教育所有</a:t>
            </a:r>
            <a:endParaRPr sz="1200" b="1">
              <a:solidFill>
                <a:srgbClr val="2BA6E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直接连接符 16"/>
          <p:cNvCxnSpPr/>
          <p:nvPr userDrawn="1"/>
        </p:nvCxnSpPr>
        <p:spPr>
          <a:xfrm>
            <a:off x="-23495" y="768033"/>
            <a:ext cx="9144000" cy="1587"/>
          </a:xfrm>
          <a:prstGeom prst="line">
            <a:avLst/>
          </a:prstGeom>
          <a:noFill/>
          <a:ln w="28575" cap="flat" cmpd="sng" algn="ctr">
            <a:solidFill>
              <a:srgbClr val="0E9CDE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 userDrawn="1"/>
        </p:nvGrpSpPr>
        <p:grpSpPr>
          <a:xfrm>
            <a:off x="8335010" y="144780"/>
            <a:ext cx="694055" cy="527050"/>
            <a:chOff x="12794" y="767"/>
            <a:chExt cx="1093" cy="830"/>
          </a:xfrm>
        </p:grpSpPr>
        <p:sp>
          <p:nvSpPr>
            <p:cNvPr id="20" name="矩形 19"/>
            <p:cNvSpPr/>
            <p:nvPr/>
          </p:nvSpPr>
          <p:spPr>
            <a:xfrm>
              <a:off x="12794" y="767"/>
              <a:ext cx="879" cy="830"/>
            </a:xfrm>
            <a:prstGeom prst="rect">
              <a:avLst/>
            </a:prstGeom>
            <a:noFill/>
            <a:ln w="38100">
              <a:solidFill>
                <a:srgbClr val="2BA6E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2BA6E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1350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2794" y="872"/>
              <a:ext cx="1093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   </a:t>
              </a:r>
              <a:r>
                <a:rPr lang="en-US" altLang="zh-CN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en-US" altLang="zh-CN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  期</a:t>
              </a:r>
              <a:endParaRPr lang="zh-CN" altLang="en-US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" name="图片 3" descr="PPT封面封底325-0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958080" y="1291590"/>
            <a:ext cx="3799840" cy="4000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 userDrawn="1"/>
        </p:nvCxnSpPr>
        <p:spPr>
          <a:xfrm>
            <a:off x="0" y="546418"/>
            <a:ext cx="9144000" cy="1587"/>
          </a:xfrm>
          <a:prstGeom prst="line">
            <a:avLst/>
          </a:prstGeom>
          <a:noFill/>
          <a:ln w="28575" cap="flat" cmpd="sng" algn="ctr">
            <a:solidFill>
              <a:srgbClr val="0E9CDE"/>
            </a:solidFill>
            <a:prstDash val="solid"/>
          </a:ln>
          <a:effectLst/>
        </p:spPr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57685" y="285728"/>
            <a:ext cx="4606927" cy="523220"/>
          </a:xfrm>
          <a:solidFill>
            <a:schemeClr val="bg1"/>
          </a:solidFill>
        </p:spPr>
        <p:txBody>
          <a:bodyPr>
            <a:spAutoFit/>
          </a:bodyPr>
          <a:lstStyle>
            <a:lvl1pPr>
              <a:defRPr sz="2800" b="1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84254" y="1214422"/>
            <a:ext cx="7645398" cy="5143536"/>
          </a:xfrm>
        </p:spPr>
        <p:txBody>
          <a:bodyPr/>
          <a:lstStyle>
            <a:lvl1pPr>
              <a:buSzPct val="100000"/>
              <a:buFont typeface="Wingdings" panose="05000000000000000000" pitchFamily="2" charset="2"/>
              <a:buChar char="n"/>
              <a:defRPr b="1">
                <a:latin typeface="+mn-lt"/>
              </a:defRPr>
            </a:lvl1pPr>
            <a:lvl2pPr>
              <a:buSzPct val="100000"/>
              <a:buFont typeface="Wingdings" panose="05000000000000000000" pitchFamily="2" charset="2"/>
              <a:buChar char="u"/>
              <a:defRPr b="1">
                <a:latin typeface="+mn-lt"/>
              </a:defRPr>
            </a:lvl2pPr>
            <a:lvl3pPr>
              <a:buClr>
                <a:srgbClr val="0E9CDE"/>
              </a:buClr>
              <a:buSzPct val="85000"/>
              <a:buFont typeface="Wingdings" panose="05000000000000000000" pitchFamily="2" charset="2"/>
              <a:buChar char="Ø"/>
              <a:defRPr b="1">
                <a:latin typeface="+mn-lt"/>
                <a:ea typeface="+mn-ea"/>
              </a:defRPr>
            </a:lvl3pPr>
            <a:lvl4pPr>
              <a:defRPr sz="1800" b="1">
                <a:latin typeface="+mn-lt"/>
                <a:ea typeface="+mn-ea"/>
              </a:defRPr>
            </a:lvl4pPr>
            <a:lvl5pPr>
              <a:defRPr sz="1600" b="1">
                <a:latin typeface="+mn-lt"/>
                <a:ea typeface="+mn-ea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</p:txBody>
      </p:sp>
      <p:pic>
        <p:nvPicPr>
          <p:cNvPr id="5" name="图片 4" descr="新睿教育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779385" y="6247765"/>
            <a:ext cx="1288415" cy="5765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55650" y="1214438"/>
            <a:ext cx="7931150" cy="531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286250" y="295275"/>
            <a:ext cx="4678363" cy="561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lang="zh-CN" altLang="en-US" sz="2800" b="1" dirty="0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100000"/>
        <a:buFont typeface="Wingdings" panose="05000000000000000000" pitchFamily="2" charset="2"/>
        <a:buChar char="n"/>
        <a:defRPr sz="26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100000"/>
        <a:buFont typeface="Wingdings" panose="05000000000000000000" pitchFamily="2" charset="2"/>
        <a:buChar char="u"/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85000"/>
        <a:buFont typeface="Wingdings" panose="05000000000000000000" pitchFamily="2" charset="2"/>
        <a:buChar char="Ø"/>
        <a:defRPr sz="20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Ø"/>
        <a:defRPr sz="2000" b="1">
          <a:solidFill>
            <a:schemeClr val="tx1"/>
          </a:solidFill>
          <a:latin typeface="+mn-lt"/>
          <a:ea typeface="楷体_GB2312" pitchFamily="49" charset="-122"/>
          <a:cs typeface="楷体_GB231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  <a:cs typeface="楷体_GB2312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oleObject" Target="../embeddings/oleObject2.bin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8.bin"/><Relationship Id="rId8" Type="http://schemas.openxmlformats.org/officeDocument/2006/relationships/oleObject" Target="../embeddings/oleObject7.bin"/><Relationship Id="rId7" Type="http://schemas.openxmlformats.org/officeDocument/2006/relationships/oleObject" Target="../embeddings/oleObject6.bin"/><Relationship Id="rId6" Type="http://schemas.openxmlformats.org/officeDocument/2006/relationships/image" Target="../media/image11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10.e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9.png"/><Relationship Id="rId15" Type="http://schemas.openxmlformats.org/officeDocument/2006/relationships/notesSlide" Target="../notesSlides/notesSlide3.xml"/><Relationship Id="rId14" Type="http://schemas.openxmlformats.org/officeDocument/2006/relationships/vmlDrawing" Target="../drawings/vmlDrawing2.vml"/><Relationship Id="rId13" Type="http://schemas.openxmlformats.org/officeDocument/2006/relationships/slideLayout" Target="../slideLayouts/slideLayout2.xml"/><Relationship Id="rId12" Type="http://schemas.openxmlformats.org/officeDocument/2006/relationships/image" Target="../media/image12.png"/><Relationship Id="rId11" Type="http://schemas.openxmlformats.org/officeDocument/2006/relationships/oleObject" Target="../embeddings/oleObject10.bin"/><Relationship Id="rId10" Type="http://schemas.openxmlformats.org/officeDocument/2006/relationships/oleObject" Target="../embeddings/oleObject9.bin"/><Relationship Id="rId1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7.bin"/><Relationship Id="rId8" Type="http://schemas.openxmlformats.org/officeDocument/2006/relationships/oleObject" Target="../embeddings/oleObject16.bin"/><Relationship Id="rId7" Type="http://schemas.openxmlformats.org/officeDocument/2006/relationships/oleObject" Target="../embeddings/oleObject15.bin"/><Relationship Id="rId6" Type="http://schemas.openxmlformats.org/officeDocument/2006/relationships/image" Target="../media/image14.emf"/><Relationship Id="rId5" Type="http://schemas.openxmlformats.org/officeDocument/2006/relationships/oleObject" Target="../embeddings/oleObject14.bin"/><Relationship Id="rId4" Type="http://schemas.openxmlformats.org/officeDocument/2006/relationships/oleObject" Target="../embeddings/oleObject13.bin"/><Relationship Id="rId3" Type="http://schemas.openxmlformats.org/officeDocument/2006/relationships/oleObject" Target="../embeddings/oleObject12.bin"/><Relationship Id="rId2" Type="http://schemas.openxmlformats.org/officeDocument/2006/relationships/image" Target="../media/image13.emf"/><Relationship Id="rId18" Type="http://schemas.openxmlformats.org/officeDocument/2006/relationships/notesSlide" Target="../notesSlides/notesSlide4.xml"/><Relationship Id="rId17" Type="http://schemas.openxmlformats.org/officeDocument/2006/relationships/vmlDrawing" Target="../drawings/vmlDrawing3.vml"/><Relationship Id="rId16" Type="http://schemas.openxmlformats.org/officeDocument/2006/relationships/slideLayout" Target="../slideLayouts/slideLayout2.xml"/><Relationship Id="rId15" Type="http://schemas.openxmlformats.org/officeDocument/2006/relationships/image" Target="../media/image9.png"/><Relationship Id="rId14" Type="http://schemas.openxmlformats.org/officeDocument/2006/relationships/oleObject" Target="../embeddings/oleObject22.bin"/><Relationship Id="rId13" Type="http://schemas.openxmlformats.org/officeDocument/2006/relationships/oleObject" Target="../embeddings/oleObject21.bin"/><Relationship Id="rId12" Type="http://schemas.openxmlformats.org/officeDocument/2006/relationships/oleObject" Target="../embeddings/oleObject20.bin"/><Relationship Id="rId11" Type="http://schemas.openxmlformats.org/officeDocument/2006/relationships/oleObject" Target="../embeddings/oleObject19.bin"/><Relationship Id="rId10" Type="http://schemas.openxmlformats.org/officeDocument/2006/relationships/oleObject" Target="../embeddings/oleObject18.bin"/><Relationship Id="rId1" Type="http://schemas.openxmlformats.org/officeDocument/2006/relationships/oleObject" Target="../embeddings/oleObject11.bin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5.emf"/><Relationship Id="rId1" Type="http://schemas.openxmlformats.org/officeDocument/2006/relationships/oleObject" Target="../embeddings/oleObject23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20.png"/><Relationship Id="rId7" Type="http://schemas.openxmlformats.org/officeDocument/2006/relationships/image" Target="../media/image19.png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emf"/><Relationship Id="rId3" Type="http://schemas.openxmlformats.org/officeDocument/2006/relationships/oleObject" Target="../embeddings/oleObject25.bin"/><Relationship Id="rId2" Type="http://schemas.openxmlformats.org/officeDocument/2006/relationships/image" Target="../media/image9.png"/><Relationship Id="rId11" Type="http://schemas.openxmlformats.org/officeDocument/2006/relationships/notesSlide" Target="../notesSlides/notesSlide6.xml"/><Relationship Id="rId10" Type="http://schemas.openxmlformats.org/officeDocument/2006/relationships/vmlDrawing" Target="../drawings/vmlDrawing5.vml"/><Relationship Id="rId1" Type="http://schemas.openxmlformats.org/officeDocument/2006/relationships/oleObject" Target="../embeddings/oleObject24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6.v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oleObject" Target="../embeddings/oleObject27.bin"/><Relationship Id="rId3" Type="http://schemas.openxmlformats.org/officeDocument/2006/relationships/image" Target="../media/image12.png"/><Relationship Id="rId2" Type="http://schemas.openxmlformats.org/officeDocument/2006/relationships/oleObject" Target="../embeddings/oleObject26.bin"/><Relationship Id="rId1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3.png"/><Relationship Id="rId1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4.bin"/><Relationship Id="rId8" Type="http://schemas.openxmlformats.org/officeDocument/2006/relationships/oleObject" Target="../embeddings/oleObject33.bin"/><Relationship Id="rId7" Type="http://schemas.openxmlformats.org/officeDocument/2006/relationships/oleObject" Target="../embeddings/oleObject32.bin"/><Relationship Id="rId6" Type="http://schemas.openxmlformats.org/officeDocument/2006/relationships/oleObject" Target="../embeddings/oleObject31.bin"/><Relationship Id="rId5" Type="http://schemas.openxmlformats.org/officeDocument/2006/relationships/oleObject" Target="../embeddings/oleObject30.bin"/><Relationship Id="rId4" Type="http://schemas.openxmlformats.org/officeDocument/2006/relationships/image" Target="../media/image25.emf"/><Relationship Id="rId3" Type="http://schemas.openxmlformats.org/officeDocument/2006/relationships/oleObject" Target="../embeddings/oleObject29.bin"/><Relationship Id="rId2" Type="http://schemas.openxmlformats.org/officeDocument/2006/relationships/image" Target="../media/image9.png"/><Relationship Id="rId13" Type="http://schemas.openxmlformats.org/officeDocument/2006/relationships/vmlDrawing" Target="../drawings/vmlDrawing7.vml"/><Relationship Id="rId12" Type="http://schemas.openxmlformats.org/officeDocument/2006/relationships/slideLayout" Target="../slideLayouts/slideLayout2.xml"/><Relationship Id="rId11" Type="http://schemas.openxmlformats.org/officeDocument/2006/relationships/image" Target="../media/image26.png"/><Relationship Id="rId10" Type="http://schemas.openxmlformats.org/officeDocument/2006/relationships/image" Target="../media/image19.png"/><Relationship Id="rId1" Type="http://schemas.openxmlformats.org/officeDocument/2006/relationships/oleObject" Target="../embeddings/oleObject28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9.bin"/><Relationship Id="rId8" Type="http://schemas.openxmlformats.org/officeDocument/2006/relationships/image" Target="../media/image25.emf"/><Relationship Id="rId7" Type="http://schemas.openxmlformats.org/officeDocument/2006/relationships/oleObject" Target="../embeddings/oleObject38.bin"/><Relationship Id="rId6" Type="http://schemas.openxmlformats.org/officeDocument/2006/relationships/image" Target="../media/image29.emf"/><Relationship Id="rId5" Type="http://schemas.openxmlformats.org/officeDocument/2006/relationships/oleObject" Target="../embeddings/oleObject37.bin"/><Relationship Id="rId4" Type="http://schemas.openxmlformats.org/officeDocument/2006/relationships/image" Target="../media/image28.emf"/><Relationship Id="rId3" Type="http://schemas.openxmlformats.org/officeDocument/2006/relationships/oleObject" Target="../embeddings/oleObject36.bin"/><Relationship Id="rId2" Type="http://schemas.openxmlformats.org/officeDocument/2006/relationships/image" Target="../media/image27.emf"/><Relationship Id="rId13" Type="http://schemas.openxmlformats.org/officeDocument/2006/relationships/vmlDrawing" Target="../drawings/vmlDrawing8.vml"/><Relationship Id="rId12" Type="http://schemas.openxmlformats.org/officeDocument/2006/relationships/slideLayout" Target="../slideLayouts/slideLayout2.xml"/><Relationship Id="rId11" Type="http://schemas.openxmlformats.org/officeDocument/2006/relationships/image" Target="../media/image30.emf"/><Relationship Id="rId10" Type="http://schemas.openxmlformats.org/officeDocument/2006/relationships/oleObject" Target="../embeddings/oleObject40.bin"/><Relationship Id="rId1" Type="http://schemas.openxmlformats.org/officeDocument/2006/relationships/oleObject" Target="../embeddings/oleObject35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jpeg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7.bin"/><Relationship Id="rId8" Type="http://schemas.openxmlformats.org/officeDocument/2006/relationships/image" Target="../media/image31.emf"/><Relationship Id="rId7" Type="http://schemas.openxmlformats.org/officeDocument/2006/relationships/oleObject" Target="../embeddings/oleObject46.bin"/><Relationship Id="rId6" Type="http://schemas.openxmlformats.org/officeDocument/2006/relationships/oleObject" Target="../embeddings/oleObject45.bin"/><Relationship Id="rId5" Type="http://schemas.openxmlformats.org/officeDocument/2006/relationships/oleObject" Target="../embeddings/oleObject44.bin"/><Relationship Id="rId4" Type="http://schemas.openxmlformats.org/officeDocument/2006/relationships/oleObject" Target="../embeddings/oleObject43.bin"/><Relationship Id="rId3" Type="http://schemas.openxmlformats.org/officeDocument/2006/relationships/oleObject" Target="../embeddings/oleObject42.bin"/><Relationship Id="rId2" Type="http://schemas.openxmlformats.org/officeDocument/2006/relationships/image" Target="../media/image12.png"/><Relationship Id="rId14" Type="http://schemas.openxmlformats.org/officeDocument/2006/relationships/vmlDrawing" Target="../drawings/vmlDrawing9.vml"/><Relationship Id="rId13" Type="http://schemas.openxmlformats.org/officeDocument/2006/relationships/slideLayout" Target="../slideLayouts/slideLayout2.xml"/><Relationship Id="rId12" Type="http://schemas.openxmlformats.org/officeDocument/2006/relationships/image" Target="../media/image32.emf"/><Relationship Id="rId11" Type="http://schemas.openxmlformats.org/officeDocument/2006/relationships/oleObject" Target="../embeddings/oleObject48.bin"/><Relationship Id="rId10" Type="http://schemas.openxmlformats.org/officeDocument/2006/relationships/image" Target="../media/image11.emf"/><Relationship Id="rId1" Type="http://schemas.openxmlformats.org/officeDocument/2006/relationships/oleObject" Target="../embeddings/oleObject41.bin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1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4.png"/><Relationship Id="rId2" Type="http://schemas.openxmlformats.org/officeDocument/2006/relationships/image" Target="../media/image35.png"/><Relationship Id="rId1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1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0.v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6" Type="http://schemas.openxmlformats.org/officeDocument/2006/relationships/image" Target="../media/image35.png"/><Relationship Id="rId5" Type="http://schemas.openxmlformats.org/officeDocument/2006/relationships/image" Target="../media/image37.png"/><Relationship Id="rId4" Type="http://schemas.openxmlformats.org/officeDocument/2006/relationships/image" Target="../media/image19.png"/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0" Type="http://schemas.openxmlformats.org/officeDocument/2006/relationships/notesSlide" Target="../notesSlides/notesSlide10.xml"/><Relationship Id="rId1" Type="http://schemas.openxmlformats.org/officeDocument/2006/relationships/oleObject" Target="../embeddings/oleObject49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4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1" Type="http://schemas.openxmlformats.org/officeDocument/2006/relationships/image" Target="../media/image3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9.png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1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9.png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1" Type="http://schemas.openxmlformats.org/officeDocument/2006/relationships/image" Target="../media/image39.png"/></Relationships>
</file>

<file path=ppt/slides/_rels/slide3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9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0.png"/><Relationship Id="rId1" Type="http://schemas.openxmlformats.org/officeDocument/2006/relationships/hyperlink" Target="mailto:susan@yahoo.com.cn" TargetMode="Externa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0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8335010" y="211455"/>
            <a:ext cx="6940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   </a:t>
            </a:r>
            <a:r>
              <a:rPr lang="en-US" altLang="zh-CN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sz="1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  期</a:t>
            </a:r>
            <a:endParaRPr lang="zh-CN" altLang="en-US" sz="1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8895" y="2891155"/>
            <a:ext cx="553593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zh-CN"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八</a:t>
            </a:r>
            <a:r>
              <a:rPr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章 网络相关配置</a:t>
            </a:r>
            <a:br>
              <a:rPr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sz="3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8164" name="Rectangle 4"/>
          <p:cNvSpPr>
            <a:spLocks noGrp="1" noChangeArrowheads="1"/>
          </p:cNvSpPr>
          <p:nvPr>
            <p:ph type="title"/>
          </p:nvPr>
        </p:nvSpPr>
        <p:spPr>
          <a:xfrm>
            <a:off x="7308850" y="285750"/>
            <a:ext cx="1655763" cy="523875"/>
          </a:xfrm>
        </p:spPr>
        <p:txBody>
          <a:bodyPr/>
          <a:lstStyle/>
          <a:p>
            <a:pPr>
              <a:defRPr/>
            </a:pPr>
            <a:r>
              <a:rPr smtClean="0"/>
              <a:t>本章任务</a:t>
            </a:r>
            <a:endParaRPr dirty="0"/>
          </a:p>
        </p:txBody>
      </p:sp>
      <p:sp>
        <p:nvSpPr>
          <p:cNvPr id="98816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配置本机的</a:t>
            </a:r>
            <a:r>
              <a:rPr lang="en-US" altLang="zh-CN" smtClean="0"/>
              <a:t>IP</a:t>
            </a:r>
            <a:r>
              <a:rPr lang="zh-CN" altLang="en-US" smtClean="0"/>
              <a:t>地址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配置</a:t>
            </a:r>
            <a:r>
              <a:rPr lang="en-US" altLang="zh-CN" smtClean="0"/>
              <a:t>Outlook2007</a:t>
            </a:r>
            <a:r>
              <a:rPr lang="zh-CN" altLang="en-US" smtClean="0"/>
              <a:t>，收发朋友的电子邮件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9188" name="Rectangle 4"/>
          <p:cNvSpPr>
            <a:spLocks noGrp="1" noChangeArrowheads="1"/>
          </p:cNvSpPr>
          <p:nvPr>
            <p:ph type="title"/>
          </p:nvPr>
        </p:nvSpPr>
        <p:spPr>
          <a:xfrm>
            <a:off x="7286625" y="285750"/>
            <a:ext cx="1677988" cy="523875"/>
          </a:xfrm>
        </p:spPr>
        <p:txBody>
          <a:bodyPr/>
          <a:lstStyle/>
          <a:p>
            <a:pPr>
              <a:defRPr/>
            </a:pPr>
            <a:r>
              <a:rPr smtClean="0"/>
              <a:t>本章目标</a:t>
            </a:r>
            <a:endParaRPr dirty="0"/>
          </a:p>
        </p:txBody>
      </p:sp>
      <p:sp>
        <p:nvSpPr>
          <p:cNvPr id="98918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会配置网卡的各种地址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会使用</a:t>
            </a:r>
            <a:r>
              <a:rPr lang="en-US" altLang="zh-CN" dirty="0" smtClean="0"/>
              <a:t>ping</a:t>
            </a:r>
            <a:r>
              <a:rPr lang="zh-CN" altLang="en-US" dirty="0" smtClean="0"/>
              <a:t>命令诊断网络是否连接正常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会配置</a:t>
            </a:r>
            <a:r>
              <a:rPr lang="en-US" altLang="zh-CN" dirty="0" smtClean="0"/>
              <a:t>Outlook</a:t>
            </a:r>
            <a:r>
              <a:rPr lang="zh-CN" altLang="en-US" dirty="0" smtClean="0"/>
              <a:t>、</a:t>
            </a:r>
            <a:r>
              <a:rPr lang="en-US" altLang="zh-CN" dirty="0" err="1" smtClean="0"/>
              <a:t>Foxmail</a:t>
            </a:r>
            <a:r>
              <a:rPr lang="zh-CN" altLang="en-US" dirty="0" smtClean="0"/>
              <a:t>等邮件客户端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pic>
        <p:nvPicPr>
          <p:cNvPr id="5" name="Picture 2" descr="C:\Users\meng.zhang\Desktop\ACCP7.0模版图标规范\啊-1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858125" y="2060575"/>
            <a:ext cx="6429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meng.zhang\Desktop\ACCP7.0模版图标规范\是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25" y="1066800"/>
            <a:ext cx="714375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0223" name="Rectangle 15"/>
          <p:cNvSpPr>
            <a:spLocks noGrp="1" noChangeArrowheads="1"/>
          </p:cNvSpPr>
          <p:nvPr>
            <p:ph type="title"/>
          </p:nvPr>
        </p:nvSpPr>
        <p:spPr>
          <a:xfrm>
            <a:off x="6332538" y="285750"/>
            <a:ext cx="2632075" cy="523875"/>
          </a:xfrm>
        </p:spPr>
        <p:txBody>
          <a:bodyPr/>
          <a:lstStyle/>
          <a:p>
            <a:pPr>
              <a:defRPr/>
            </a:pPr>
            <a:r>
              <a:rPr smtClean="0"/>
              <a:t>网络的概念</a:t>
            </a:r>
            <a:r>
              <a:rPr lang="en-US" altLang="zh-CN" smtClean="0"/>
              <a:t>2-1</a:t>
            </a:r>
            <a:endParaRPr dirty="0"/>
          </a:p>
        </p:txBody>
      </p:sp>
      <p:sp>
        <p:nvSpPr>
          <p:cNvPr id="99021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根据你的理解，什么是网络？</a:t>
            </a:r>
            <a:endParaRPr lang="en-US" altLang="zh-CN" smtClean="0"/>
          </a:p>
          <a:p>
            <a:pPr>
              <a:defRPr/>
            </a:pPr>
            <a:r>
              <a:rPr lang="zh-CN" altLang="en-US" smtClean="0"/>
              <a:t>网络有什么好处？</a:t>
            </a: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990212" name="computr2"/>
          <p:cNvSpPr>
            <a:spLocks noEditPoints="1" noChangeArrowheads="1"/>
          </p:cNvSpPr>
          <p:nvPr/>
        </p:nvSpPr>
        <p:spPr bwMode="auto">
          <a:xfrm>
            <a:off x="1466850" y="2420938"/>
            <a:ext cx="1809750" cy="18097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0 h 21600"/>
              <a:gd name="T6" fmla="*/ 2147483647 w 21600"/>
              <a:gd name="T7" fmla="*/ 0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2147483647 w 21600"/>
              <a:gd name="T17" fmla="*/ 2147483647 h 21600"/>
              <a:gd name="T18" fmla="*/ 1630374115 w 21600"/>
              <a:gd name="T19" fmla="*/ 2147483647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6194 w 21600"/>
              <a:gd name="T31" fmla="*/ 1913 h 21600"/>
              <a:gd name="T32" fmla="*/ 15565 w 21600"/>
              <a:gd name="T33" fmla="*/ 974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 extrusionOk="0">
                <a:moveTo>
                  <a:pt x="21022" y="20295"/>
                </a:moveTo>
                <a:lnTo>
                  <a:pt x="18828" y="18396"/>
                </a:lnTo>
                <a:lnTo>
                  <a:pt x="18828" y="13174"/>
                </a:lnTo>
                <a:lnTo>
                  <a:pt x="15478" y="13174"/>
                </a:lnTo>
                <a:lnTo>
                  <a:pt x="15478" y="11631"/>
                </a:lnTo>
                <a:lnTo>
                  <a:pt x="17326" y="11631"/>
                </a:lnTo>
                <a:lnTo>
                  <a:pt x="17326" y="11156"/>
                </a:lnTo>
                <a:lnTo>
                  <a:pt x="17326" y="0"/>
                </a:lnTo>
                <a:lnTo>
                  <a:pt x="10858" y="0"/>
                </a:lnTo>
                <a:lnTo>
                  <a:pt x="4274" y="0"/>
                </a:lnTo>
                <a:lnTo>
                  <a:pt x="4274" y="11037"/>
                </a:lnTo>
                <a:lnTo>
                  <a:pt x="4274" y="11631"/>
                </a:lnTo>
                <a:lnTo>
                  <a:pt x="6122" y="11631"/>
                </a:lnTo>
                <a:lnTo>
                  <a:pt x="6122" y="13174"/>
                </a:lnTo>
                <a:lnTo>
                  <a:pt x="2772" y="13174"/>
                </a:lnTo>
                <a:lnTo>
                  <a:pt x="2772" y="18514"/>
                </a:lnTo>
                <a:lnTo>
                  <a:pt x="693" y="20295"/>
                </a:lnTo>
                <a:lnTo>
                  <a:pt x="462" y="20413"/>
                </a:lnTo>
                <a:lnTo>
                  <a:pt x="231" y="20651"/>
                </a:lnTo>
                <a:lnTo>
                  <a:pt x="116" y="20888"/>
                </a:lnTo>
                <a:lnTo>
                  <a:pt x="0" y="21125"/>
                </a:lnTo>
                <a:lnTo>
                  <a:pt x="0" y="21244"/>
                </a:lnTo>
                <a:lnTo>
                  <a:pt x="116" y="21363"/>
                </a:lnTo>
                <a:lnTo>
                  <a:pt x="116" y="21481"/>
                </a:lnTo>
                <a:lnTo>
                  <a:pt x="231" y="21481"/>
                </a:lnTo>
                <a:lnTo>
                  <a:pt x="347" y="21600"/>
                </a:lnTo>
                <a:lnTo>
                  <a:pt x="578" y="21600"/>
                </a:lnTo>
                <a:lnTo>
                  <a:pt x="693" y="21600"/>
                </a:lnTo>
                <a:lnTo>
                  <a:pt x="10858" y="21600"/>
                </a:lnTo>
                <a:lnTo>
                  <a:pt x="20907" y="21600"/>
                </a:lnTo>
                <a:lnTo>
                  <a:pt x="21138" y="21600"/>
                </a:lnTo>
                <a:lnTo>
                  <a:pt x="21253" y="21600"/>
                </a:lnTo>
                <a:lnTo>
                  <a:pt x="21369" y="21481"/>
                </a:lnTo>
                <a:lnTo>
                  <a:pt x="21484" y="21481"/>
                </a:lnTo>
                <a:lnTo>
                  <a:pt x="21600" y="21363"/>
                </a:lnTo>
                <a:lnTo>
                  <a:pt x="21600" y="21244"/>
                </a:lnTo>
                <a:lnTo>
                  <a:pt x="21600" y="21125"/>
                </a:lnTo>
                <a:lnTo>
                  <a:pt x="21484" y="20888"/>
                </a:lnTo>
                <a:lnTo>
                  <a:pt x="21369" y="20651"/>
                </a:lnTo>
                <a:lnTo>
                  <a:pt x="21253" y="20413"/>
                </a:lnTo>
                <a:lnTo>
                  <a:pt x="21022" y="20295"/>
                </a:lnTo>
                <a:close/>
              </a:path>
              <a:path w="21600" h="21600" extrusionOk="0">
                <a:moveTo>
                  <a:pt x="18019" y="18514"/>
                </a:moveTo>
                <a:lnTo>
                  <a:pt x="17326" y="17921"/>
                </a:lnTo>
                <a:lnTo>
                  <a:pt x="4389" y="17921"/>
                </a:lnTo>
                <a:lnTo>
                  <a:pt x="3696" y="18514"/>
                </a:lnTo>
                <a:lnTo>
                  <a:pt x="18019" y="18514"/>
                </a:lnTo>
                <a:close/>
              </a:path>
              <a:path w="21600" h="21600" extrusionOk="0">
                <a:moveTo>
                  <a:pt x="19174" y="19701"/>
                </a:moveTo>
                <a:lnTo>
                  <a:pt x="18481" y="19108"/>
                </a:lnTo>
                <a:lnTo>
                  <a:pt x="3119" y="19108"/>
                </a:lnTo>
                <a:lnTo>
                  <a:pt x="2426" y="19701"/>
                </a:lnTo>
                <a:lnTo>
                  <a:pt x="19174" y="19701"/>
                </a:lnTo>
                <a:close/>
              </a:path>
              <a:path w="21600" h="21600" extrusionOk="0">
                <a:moveTo>
                  <a:pt x="20560" y="20769"/>
                </a:moveTo>
                <a:lnTo>
                  <a:pt x="19867" y="20176"/>
                </a:lnTo>
                <a:lnTo>
                  <a:pt x="1848" y="20176"/>
                </a:lnTo>
                <a:lnTo>
                  <a:pt x="1155" y="20769"/>
                </a:lnTo>
                <a:lnTo>
                  <a:pt x="20560" y="20769"/>
                </a:lnTo>
                <a:close/>
              </a:path>
              <a:path w="21600" h="21600" extrusionOk="0">
                <a:moveTo>
                  <a:pt x="18828" y="18396"/>
                </a:moveTo>
                <a:lnTo>
                  <a:pt x="17442" y="17209"/>
                </a:lnTo>
                <a:lnTo>
                  <a:pt x="4158" y="17209"/>
                </a:lnTo>
                <a:lnTo>
                  <a:pt x="2772" y="18514"/>
                </a:lnTo>
                <a:moveTo>
                  <a:pt x="13168" y="14123"/>
                </a:moveTo>
                <a:lnTo>
                  <a:pt x="13168" y="14716"/>
                </a:lnTo>
                <a:lnTo>
                  <a:pt x="17788" y="14716"/>
                </a:lnTo>
                <a:lnTo>
                  <a:pt x="17788" y="14123"/>
                </a:lnTo>
                <a:lnTo>
                  <a:pt x="13168" y="14123"/>
                </a:lnTo>
                <a:close/>
              </a:path>
              <a:path w="21600" h="21600" extrusionOk="0">
                <a:moveTo>
                  <a:pt x="6122" y="1899"/>
                </a:moveTo>
                <a:lnTo>
                  <a:pt x="6122" y="9732"/>
                </a:lnTo>
                <a:lnTo>
                  <a:pt x="15478" y="9732"/>
                </a:lnTo>
                <a:lnTo>
                  <a:pt x="15478" y="1899"/>
                </a:lnTo>
                <a:lnTo>
                  <a:pt x="6122" y="1899"/>
                </a:lnTo>
                <a:moveTo>
                  <a:pt x="6122" y="11631"/>
                </a:moveTo>
                <a:lnTo>
                  <a:pt x="15478" y="11631"/>
                </a:lnTo>
                <a:lnTo>
                  <a:pt x="15478" y="13174"/>
                </a:lnTo>
                <a:lnTo>
                  <a:pt x="6122" y="13174"/>
                </a:lnTo>
                <a:lnTo>
                  <a:pt x="6122" y="11631"/>
                </a:lnTo>
                <a:close/>
              </a:path>
            </a:pathLst>
          </a:custGeom>
          <a:gradFill rotWithShape="1">
            <a:gsLst>
              <a:gs pos="0">
                <a:srgbClr val="5E765E"/>
              </a:gs>
              <a:gs pos="100000">
                <a:srgbClr val="CCFFCC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90213" name="computr2"/>
          <p:cNvSpPr>
            <a:spLocks noEditPoints="1" noChangeArrowheads="1"/>
          </p:cNvSpPr>
          <p:nvPr/>
        </p:nvSpPr>
        <p:spPr bwMode="auto">
          <a:xfrm>
            <a:off x="3554413" y="2420938"/>
            <a:ext cx="1809750" cy="18097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0 h 21600"/>
              <a:gd name="T6" fmla="*/ 2147483647 w 21600"/>
              <a:gd name="T7" fmla="*/ 0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2147483647 w 21600"/>
              <a:gd name="T17" fmla="*/ 2147483647 h 21600"/>
              <a:gd name="T18" fmla="*/ 1630374115 w 21600"/>
              <a:gd name="T19" fmla="*/ 2147483647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6194 w 21600"/>
              <a:gd name="T31" fmla="*/ 1913 h 21600"/>
              <a:gd name="T32" fmla="*/ 15565 w 21600"/>
              <a:gd name="T33" fmla="*/ 974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 extrusionOk="0">
                <a:moveTo>
                  <a:pt x="21022" y="20295"/>
                </a:moveTo>
                <a:lnTo>
                  <a:pt x="18828" y="18396"/>
                </a:lnTo>
                <a:lnTo>
                  <a:pt x="18828" y="13174"/>
                </a:lnTo>
                <a:lnTo>
                  <a:pt x="15478" y="13174"/>
                </a:lnTo>
                <a:lnTo>
                  <a:pt x="15478" y="11631"/>
                </a:lnTo>
                <a:lnTo>
                  <a:pt x="17326" y="11631"/>
                </a:lnTo>
                <a:lnTo>
                  <a:pt x="17326" y="11156"/>
                </a:lnTo>
                <a:lnTo>
                  <a:pt x="17326" y="0"/>
                </a:lnTo>
                <a:lnTo>
                  <a:pt x="10858" y="0"/>
                </a:lnTo>
                <a:lnTo>
                  <a:pt x="4274" y="0"/>
                </a:lnTo>
                <a:lnTo>
                  <a:pt x="4274" y="11037"/>
                </a:lnTo>
                <a:lnTo>
                  <a:pt x="4274" y="11631"/>
                </a:lnTo>
                <a:lnTo>
                  <a:pt x="6122" y="11631"/>
                </a:lnTo>
                <a:lnTo>
                  <a:pt x="6122" y="13174"/>
                </a:lnTo>
                <a:lnTo>
                  <a:pt x="2772" y="13174"/>
                </a:lnTo>
                <a:lnTo>
                  <a:pt x="2772" y="18514"/>
                </a:lnTo>
                <a:lnTo>
                  <a:pt x="693" y="20295"/>
                </a:lnTo>
                <a:lnTo>
                  <a:pt x="462" y="20413"/>
                </a:lnTo>
                <a:lnTo>
                  <a:pt x="231" y="20651"/>
                </a:lnTo>
                <a:lnTo>
                  <a:pt x="116" y="20888"/>
                </a:lnTo>
                <a:lnTo>
                  <a:pt x="0" y="21125"/>
                </a:lnTo>
                <a:lnTo>
                  <a:pt x="0" y="21244"/>
                </a:lnTo>
                <a:lnTo>
                  <a:pt x="116" y="21363"/>
                </a:lnTo>
                <a:lnTo>
                  <a:pt x="116" y="21481"/>
                </a:lnTo>
                <a:lnTo>
                  <a:pt x="231" y="21481"/>
                </a:lnTo>
                <a:lnTo>
                  <a:pt x="347" y="21600"/>
                </a:lnTo>
                <a:lnTo>
                  <a:pt x="578" y="21600"/>
                </a:lnTo>
                <a:lnTo>
                  <a:pt x="693" y="21600"/>
                </a:lnTo>
                <a:lnTo>
                  <a:pt x="10858" y="21600"/>
                </a:lnTo>
                <a:lnTo>
                  <a:pt x="20907" y="21600"/>
                </a:lnTo>
                <a:lnTo>
                  <a:pt x="21138" y="21600"/>
                </a:lnTo>
                <a:lnTo>
                  <a:pt x="21253" y="21600"/>
                </a:lnTo>
                <a:lnTo>
                  <a:pt x="21369" y="21481"/>
                </a:lnTo>
                <a:lnTo>
                  <a:pt x="21484" y="21481"/>
                </a:lnTo>
                <a:lnTo>
                  <a:pt x="21600" y="21363"/>
                </a:lnTo>
                <a:lnTo>
                  <a:pt x="21600" y="21244"/>
                </a:lnTo>
                <a:lnTo>
                  <a:pt x="21600" y="21125"/>
                </a:lnTo>
                <a:lnTo>
                  <a:pt x="21484" y="20888"/>
                </a:lnTo>
                <a:lnTo>
                  <a:pt x="21369" y="20651"/>
                </a:lnTo>
                <a:lnTo>
                  <a:pt x="21253" y="20413"/>
                </a:lnTo>
                <a:lnTo>
                  <a:pt x="21022" y="20295"/>
                </a:lnTo>
                <a:close/>
              </a:path>
              <a:path w="21600" h="21600" extrusionOk="0">
                <a:moveTo>
                  <a:pt x="18019" y="18514"/>
                </a:moveTo>
                <a:lnTo>
                  <a:pt x="17326" y="17921"/>
                </a:lnTo>
                <a:lnTo>
                  <a:pt x="4389" y="17921"/>
                </a:lnTo>
                <a:lnTo>
                  <a:pt x="3696" y="18514"/>
                </a:lnTo>
                <a:lnTo>
                  <a:pt x="18019" y="18514"/>
                </a:lnTo>
                <a:close/>
              </a:path>
              <a:path w="21600" h="21600" extrusionOk="0">
                <a:moveTo>
                  <a:pt x="19174" y="19701"/>
                </a:moveTo>
                <a:lnTo>
                  <a:pt x="18481" y="19108"/>
                </a:lnTo>
                <a:lnTo>
                  <a:pt x="3119" y="19108"/>
                </a:lnTo>
                <a:lnTo>
                  <a:pt x="2426" y="19701"/>
                </a:lnTo>
                <a:lnTo>
                  <a:pt x="19174" y="19701"/>
                </a:lnTo>
                <a:close/>
              </a:path>
              <a:path w="21600" h="21600" extrusionOk="0">
                <a:moveTo>
                  <a:pt x="20560" y="20769"/>
                </a:moveTo>
                <a:lnTo>
                  <a:pt x="19867" y="20176"/>
                </a:lnTo>
                <a:lnTo>
                  <a:pt x="1848" y="20176"/>
                </a:lnTo>
                <a:lnTo>
                  <a:pt x="1155" y="20769"/>
                </a:lnTo>
                <a:lnTo>
                  <a:pt x="20560" y="20769"/>
                </a:lnTo>
                <a:close/>
              </a:path>
              <a:path w="21600" h="21600" extrusionOk="0">
                <a:moveTo>
                  <a:pt x="18828" y="18396"/>
                </a:moveTo>
                <a:lnTo>
                  <a:pt x="17442" y="17209"/>
                </a:lnTo>
                <a:lnTo>
                  <a:pt x="4158" y="17209"/>
                </a:lnTo>
                <a:lnTo>
                  <a:pt x="2772" y="18514"/>
                </a:lnTo>
                <a:moveTo>
                  <a:pt x="13168" y="14123"/>
                </a:moveTo>
                <a:lnTo>
                  <a:pt x="13168" y="14716"/>
                </a:lnTo>
                <a:lnTo>
                  <a:pt x="17788" y="14716"/>
                </a:lnTo>
                <a:lnTo>
                  <a:pt x="17788" y="14123"/>
                </a:lnTo>
                <a:lnTo>
                  <a:pt x="13168" y="14123"/>
                </a:lnTo>
                <a:close/>
              </a:path>
              <a:path w="21600" h="21600" extrusionOk="0">
                <a:moveTo>
                  <a:pt x="6122" y="1899"/>
                </a:moveTo>
                <a:lnTo>
                  <a:pt x="6122" y="9732"/>
                </a:lnTo>
                <a:lnTo>
                  <a:pt x="15478" y="9732"/>
                </a:lnTo>
                <a:lnTo>
                  <a:pt x="15478" y="1899"/>
                </a:lnTo>
                <a:lnTo>
                  <a:pt x="6122" y="1899"/>
                </a:lnTo>
                <a:moveTo>
                  <a:pt x="6122" y="11631"/>
                </a:moveTo>
                <a:lnTo>
                  <a:pt x="15478" y="11631"/>
                </a:lnTo>
                <a:lnTo>
                  <a:pt x="15478" y="13174"/>
                </a:lnTo>
                <a:lnTo>
                  <a:pt x="6122" y="13174"/>
                </a:lnTo>
                <a:lnTo>
                  <a:pt x="6122" y="11631"/>
                </a:lnTo>
                <a:close/>
              </a:path>
            </a:pathLst>
          </a:custGeom>
          <a:gradFill rotWithShape="1">
            <a:gsLst>
              <a:gs pos="0">
                <a:srgbClr val="76765E"/>
              </a:gs>
              <a:gs pos="100000">
                <a:srgbClr val="FFFFCC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90214" name="computr2"/>
          <p:cNvSpPr>
            <a:spLocks noEditPoints="1" noChangeArrowheads="1"/>
          </p:cNvSpPr>
          <p:nvPr/>
        </p:nvSpPr>
        <p:spPr bwMode="auto">
          <a:xfrm>
            <a:off x="6002338" y="2420938"/>
            <a:ext cx="1809750" cy="18097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0 h 21600"/>
              <a:gd name="T6" fmla="*/ 2147483647 w 21600"/>
              <a:gd name="T7" fmla="*/ 0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2147483647 w 21600"/>
              <a:gd name="T17" fmla="*/ 2147483647 h 21600"/>
              <a:gd name="T18" fmla="*/ 1630374115 w 21600"/>
              <a:gd name="T19" fmla="*/ 2147483647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6194 w 21600"/>
              <a:gd name="T31" fmla="*/ 1913 h 21600"/>
              <a:gd name="T32" fmla="*/ 15565 w 21600"/>
              <a:gd name="T33" fmla="*/ 974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 extrusionOk="0">
                <a:moveTo>
                  <a:pt x="21022" y="20295"/>
                </a:moveTo>
                <a:lnTo>
                  <a:pt x="18828" y="18396"/>
                </a:lnTo>
                <a:lnTo>
                  <a:pt x="18828" y="13174"/>
                </a:lnTo>
                <a:lnTo>
                  <a:pt x="15478" y="13174"/>
                </a:lnTo>
                <a:lnTo>
                  <a:pt x="15478" y="11631"/>
                </a:lnTo>
                <a:lnTo>
                  <a:pt x="17326" y="11631"/>
                </a:lnTo>
                <a:lnTo>
                  <a:pt x="17326" y="11156"/>
                </a:lnTo>
                <a:lnTo>
                  <a:pt x="17326" y="0"/>
                </a:lnTo>
                <a:lnTo>
                  <a:pt x="10858" y="0"/>
                </a:lnTo>
                <a:lnTo>
                  <a:pt x="4274" y="0"/>
                </a:lnTo>
                <a:lnTo>
                  <a:pt x="4274" y="11037"/>
                </a:lnTo>
                <a:lnTo>
                  <a:pt x="4274" y="11631"/>
                </a:lnTo>
                <a:lnTo>
                  <a:pt x="6122" y="11631"/>
                </a:lnTo>
                <a:lnTo>
                  <a:pt x="6122" y="13174"/>
                </a:lnTo>
                <a:lnTo>
                  <a:pt x="2772" y="13174"/>
                </a:lnTo>
                <a:lnTo>
                  <a:pt x="2772" y="18514"/>
                </a:lnTo>
                <a:lnTo>
                  <a:pt x="693" y="20295"/>
                </a:lnTo>
                <a:lnTo>
                  <a:pt x="462" y="20413"/>
                </a:lnTo>
                <a:lnTo>
                  <a:pt x="231" y="20651"/>
                </a:lnTo>
                <a:lnTo>
                  <a:pt x="116" y="20888"/>
                </a:lnTo>
                <a:lnTo>
                  <a:pt x="0" y="21125"/>
                </a:lnTo>
                <a:lnTo>
                  <a:pt x="0" y="21244"/>
                </a:lnTo>
                <a:lnTo>
                  <a:pt x="116" y="21363"/>
                </a:lnTo>
                <a:lnTo>
                  <a:pt x="116" y="21481"/>
                </a:lnTo>
                <a:lnTo>
                  <a:pt x="231" y="21481"/>
                </a:lnTo>
                <a:lnTo>
                  <a:pt x="347" y="21600"/>
                </a:lnTo>
                <a:lnTo>
                  <a:pt x="578" y="21600"/>
                </a:lnTo>
                <a:lnTo>
                  <a:pt x="693" y="21600"/>
                </a:lnTo>
                <a:lnTo>
                  <a:pt x="10858" y="21600"/>
                </a:lnTo>
                <a:lnTo>
                  <a:pt x="20907" y="21600"/>
                </a:lnTo>
                <a:lnTo>
                  <a:pt x="21138" y="21600"/>
                </a:lnTo>
                <a:lnTo>
                  <a:pt x="21253" y="21600"/>
                </a:lnTo>
                <a:lnTo>
                  <a:pt x="21369" y="21481"/>
                </a:lnTo>
                <a:lnTo>
                  <a:pt x="21484" y="21481"/>
                </a:lnTo>
                <a:lnTo>
                  <a:pt x="21600" y="21363"/>
                </a:lnTo>
                <a:lnTo>
                  <a:pt x="21600" y="21244"/>
                </a:lnTo>
                <a:lnTo>
                  <a:pt x="21600" y="21125"/>
                </a:lnTo>
                <a:lnTo>
                  <a:pt x="21484" y="20888"/>
                </a:lnTo>
                <a:lnTo>
                  <a:pt x="21369" y="20651"/>
                </a:lnTo>
                <a:lnTo>
                  <a:pt x="21253" y="20413"/>
                </a:lnTo>
                <a:lnTo>
                  <a:pt x="21022" y="20295"/>
                </a:lnTo>
                <a:close/>
              </a:path>
              <a:path w="21600" h="21600" extrusionOk="0">
                <a:moveTo>
                  <a:pt x="18019" y="18514"/>
                </a:moveTo>
                <a:lnTo>
                  <a:pt x="17326" y="17921"/>
                </a:lnTo>
                <a:lnTo>
                  <a:pt x="4389" y="17921"/>
                </a:lnTo>
                <a:lnTo>
                  <a:pt x="3696" y="18514"/>
                </a:lnTo>
                <a:lnTo>
                  <a:pt x="18019" y="18514"/>
                </a:lnTo>
                <a:close/>
              </a:path>
              <a:path w="21600" h="21600" extrusionOk="0">
                <a:moveTo>
                  <a:pt x="19174" y="19701"/>
                </a:moveTo>
                <a:lnTo>
                  <a:pt x="18481" y="19108"/>
                </a:lnTo>
                <a:lnTo>
                  <a:pt x="3119" y="19108"/>
                </a:lnTo>
                <a:lnTo>
                  <a:pt x="2426" y="19701"/>
                </a:lnTo>
                <a:lnTo>
                  <a:pt x="19174" y="19701"/>
                </a:lnTo>
                <a:close/>
              </a:path>
              <a:path w="21600" h="21600" extrusionOk="0">
                <a:moveTo>
                  <a:pt x="20560" y="20769"/>
                </a:moveTo>
                <a:lnTo>
                  <a:pt x="19867" y="20176"/>
                </a:lnTo>
                <a:lnTo>
                  <a:pt x="1848" y="20176"/>
                </a:lnTo>
                <a:lnTo>
                  <a:pt x="1155" y="20769"/>
                </a:lnTo>
                <a:lnTo>
                  <a:pt x="20560" y="20769"/>
                </a:lnTo>
                <a:close/>
              </a:path>
              <a:path w="21600" h="21600" extrusionOk="0">
                <a:moveTo>
                  <a:pt x="18828" y="18396"/>
                </a:moveTo>
                <a:lnTo>
                  <a:pt x="17442" y="17209"/>
                </a:lnTo>
                <a:lnTo>
                  <a:pt x="4158" y="17209"/>
                </a:lnTo>
                <a:lnTo>
                  <a:pt x="2772" y="18514"/>
                </a:lnTo>
                <a:moveTo>
                  <a:pt x="13168" y="14123"/>
                </a:moveTo>
                <a:lnTo>
                  <a:pt x="13168" y="14716"/>
                </a:lnTo>
                <a:lnTo>
                  <a:pt x="17788" y="14716"/>
                </a:lnTo>
                <a:lnTo>
                  <a:pt x="17788" y="14123"/>
                </a:lnTo>
                <a:lnTo>
                  <a:pt x="13168" y="14123"/>
                </a:lnTo>
                <a:close/>
              </a:path>
              <a:path w="21600" h="21600" extrusionOk="0">
                <a:moveTo>
                  <a:pt x="6122" y="1899"/>
                </a:moveTo>
                <a:lnTo>
                  <a:pt x="6122" y="9732"/>
                </a:lnTo>
                <a:lnTo>
                  <a:pt x="15478" y="9732"/>
                </a:lnTo>
                <a:lnTo>
                  <a:pt x="15478" y="1899"/>
                </a:lnTo>
                <a:lnTo>
                  <a:pt x="6122" y="1899"/>
                </a:lnTo>
                <a:moveTo>
                  <a:pt x="6122" y="11631"/>
                </a:moveTo>
                <a:lnTo>
                  <a:pt x="15478" y="11631"/>
                </a:lnTo>
                <a:lnTo>
                  <a:pt x="15478" y="13174"/>
                </a:lnTo>
                <a:lnTo>
                  <a:pt x="6122" y="13174"/>
                </a:lnTo>
                <a:lnTo>
                  <a:pt x="6122" y="11631"/>
                </a:lnTo>
                <a:close/>
              </a:path>
            </a:pathLst>
          </a:custGeom>
          <a:gradFill rotWithShape="1">
            <a:gsLst>
              <a:gs pos="0">
                <a:srgbClr val="765E47"/>
              </a:gs>
              <a:gs pos="100000">
                <a:srgbClr val="FFCC99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90215" name="computr2"/>
          <p:cNvSpPr>
            <a:spLocks noEditPoints="1" noChangeArrowheads="1"/>
          </p:cNvSpPr>
          <p:nvPr/>
        </p:nvSpPr>
        <p:spPr bwMode="auto">
          <a:xfrm>
            <a:off x="2114550" y="4797425"/>
            <a:ext cx="1809750" cy="18097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0 h 21600"/>
              <a:gd name="T6" fmla="*/ 2147483647 w 21600"/>
              <a:gd name="T7" fmla="*/ 0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2147483647 w 21600"/>
              <a:gd name="T17" fmla="*/ 2147483647 h 21600"/>
              <a:gd name="T18" fmla="*/ 1630374115 w 21600"/>
              <a:gd name="T19" fmla="*/ 2147483647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6194 w 21600"/>
              <a:gd name="T31" fmla="*/ 1913 h 21600"/>
              <a:gd name="T32" fmla="*/ 15565 w 21600"/>
              <a:gd name="T33" fmla="*/ 974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 extrusionOk="0">
                <a:moveTo>
                  <a:pt x="21022" y="20295"/>
                </a:moveTo>
                <a:lnTo>
                  <a:pt x="18828" y="18396"/>
                </a:lnTo>
                <a:lnTo>
                  <a:pt x="18828" y="13174"/>
                </a:lnTo>
                <a:lnTo>
                  <a:pt x="15478" y="13174"/>
                </a:lnTo>
                <a:lnTo>
                  <a:pt x="15478" y="11631"/>
                </a:lnTo>
                <a:lnTo>
                  <a:pt x="17326" y="11631"/>
                </a:lnTo>
                <a:lnTo>
                  <a:pt x="17326" y="11156"/>
                </a:lnTo>
                <a:lnTo>
                  <a:pt x="17326" y="0"/>
                </a:lnTo>
                <a:lnTo>
                  <a:pt x="10858" y="0"/>
                </a:lnTo>
                <a:lnTo>
                  <a:pt x="4274" y="0"/>
                </a:lnTo>
                <a:lnTo>
                  <a:pt x="4274" y="11037"/>
                </a:lnTo>
                <a:lnTo>
                  <a:pt x="4274" y="11631"/>
                </a:lnTo>
                <a:lnTo>
                  <a:pt x="6122" y="11631"/>
                </a:lnTo>
                <a:lnTo>
                  <a:pt x="6122" y="13174"/>
                </a:lnTo>
                <a:lnTo>
                  <a:pt x="2772" y="13174"/>
                </a:lnTo>
                <a:lnTo>
                  <a:pt x="2772" y="18514"/>
                </a:lnTo>
                <a:lnTo>
                  <a:pt x="693" y="20295"/>
                </a:lnTo>
                <a:lnTo>
                  <a:pt x="462" y="20413"/>
                </a:lnTo>
                <a:lnTo>
                  <a:pt x="231" y="20651"/>
                </a:lnTo>
                <a:lnTo>
                  <a:pt x="116" y="20888"/>
                </a:lnTo>
                <a:lnTo>
                  <a:pt x="0" y="21125"/>
                </a:lnTo>
                <a:lnTo>
                  <a:pt x="0" y="21244"/>
                </a:lnTo>
                <a:lnTo>
                  <a:pt x="116" y="21363"/>
                </a:lnTo>
                <a:lnTo>
                  <a:pt x="116" y="21481"/>
                </a:lnTo>
                <a:lnTo>
                  <a:pt x="231" y="21481"/>
                </a:lnTo>
                <a:lnTo>
                  <a:pt x="347" y="21600"/>
                </a:lnTo>
                <a:lnTo>
                  <a:pt x="578" y="21600"/>
                </a:lnTo>
                <a:lnTo>
                  <a:pt x="693" y="21600"/>
                </a:lnTo>
                <a:lnTo>
                  <a:pt x="10858" y="21600"/>
                </a:lnTo>
                <a:lnTo>
                  <a:pt x="20907" y="21600"/>
                </a:lnTo>
                <a:lnTo>
                  <a:pt x="21138" y="21600"/>
                </a:lnTo>
                <a:lnTo>
                  <a:pt x="21253" y="21600"/>
                </a:lnTo>
                <a:lnTo>
                  <a:pt x="21369" y="21481"/>
                </a:lnTo>
                <a:lnTo>
                  <a:pt x="21484" y="21481"/>
                </a:lnTo>
                <a:lnTo>
                  <a:pt x="21600" y="21363"/>
                </a:lnTo>
                <a:lnTo>
                  <a:pt x="21600" y="21244"/>
                </a:lnTo>
                <a:lnTo>
                  <a:pt x="21600" y="21125"/>
                </a:lnTo>
                <a:lnTo>
                  <a:pt x="21484" y="20888"/>
                </a:lnTo>
                <a:lnTo>
                  <a:pt x="21369" y="20651"/>
                </a:lnTo>
                <a:lnTo>
                  <a:pt x="21253" y="20413"/>
                </a:lnTo>
                <a:lnTo>
                  <a:pt x="21022" y="20295"/>
                </a:lnTo>
                <a:close/>
              </a:path>
              <a:path w="21600" h="21600" extrusionOk="0">
                <a:moveTo>
                  <a:pt x="18019" y="18514"/>
                </a:moveTo>
                <a:lnTo>
                  <a:pt x="17326" y="17921"/>
                </a:lnTo>
                <a:lnTo>
                  <a:pt x="4389" y="17921"/>
                </a:lnTo>
                <a:lnTo>
                  <a:pt x="3696" y="18514"/>
                </a:lnTo>
                <a:lnTo>
                  <a:pt x="18019" y="18514"/>
                </a:lnTo>
                <a:close/>
              </a:path>
              <a:path w="21600" h="21600" extrusionOk="0">
                <a:moveTo>
                  <a:pt x="19174" y="19701"/>
                </a:moveTo>
                <a:lnTo>
                  <a:pt x="18481" y="19108"/>
                </a:lnTo>
                <a:lnTo>
                  <a:pt x="3119" y="19108"/>
                </a:lnTo>
                <a:lnTo>
                  <a:pt x="2426" y="19701"/>
                </a:lnTo>
                <a:lnTo>
                  <a:pt x="19174" y="19701"/>
                </a:lnTo>
                <a:close/>
              </a:path>
              <a:path w="21600" h="21600" extrusionOk="0">
                <a:moveTo>
                  <a:pt x="20560" y="20769"/>
                </a:moveTo>
                <a:lnTo>
                  <a:pt x="19867" y="20176"/>
                </a:lnTo>
                <a:lnTo>
                  <a:pt x="1848" y="20176"/>
                </a:lnTo>
                <a:lnTo>
                  <a:pt x="1155" y="20769"/>
                </a:lnTo>
                <a:lnTo>
                  <a:pt x="20560" y="20769"/>
                </a:lnTo>
                <a:close/>
              </a:path>
              <a:path w="21600" h="21600" extrusionOk="0">
                <a:moveTo>
                  <a:pt x="18828" y="18396"/>
                </a:moveTo>
                <a:lnTo>
                  <a:pt x="17442" y="17209"/>
                </a:lnTo>
                <a:lnTo>
                  <a:pt x="4158" y="17209"/>
                </a:lnTo>
                <a:lnTo>
                  <a:pt x="2772" y="18514"/>
                </a:lnTo>
                <a:moveTo>
                  <a:pt x="13168" y="14123"/>
                </a:moveTo>
                <a:lnTo>
                  <a:pt x="13168" y="14716"/>
                </a:lnTo>
                <a:lnTo>
                  <a:pt x="17788" y="14716"/>
                </a:lnTo>
                <a:lnTo>
                  <a:pt x="17788" y="14123"/>
                </a:lnTo>
                <a:lnTo>
                  <a:pt x="13168" y="14123"/>
                </a:lnTo>
                <a:close/>
              </a:path>
              <a:path w="21600" h="21600" extrusionOk="0">
                <a:moveTo>
                  <a:pt x="6122" y="1899"/>
                </a:moveTo>
                <a:lnTo>
                  <a:pt x="6122" y="9732"/>
                </a:lnTo>
                <a:lnTo>
                  <a:pt x="15478" y="9732"/>
                </a:lnTo>
                <a:lnTo>
                  <a:pt x="15478" y="1899"/>
                </a:lnTo>
                <a:lnTo>
                  <a:pt x="6122" y="1899"/>
                </a:lnTo>
                <a:moveTo>
                  <a:pt x="6122" y="11631"/>
                </a:moveTo>
                <a:lnTo>
                  <a:pt x="15478" y="11631"/>
                </a:lnTo>
                <a:lnTo>
                  <a:pt x="15478" y="13174"/>
                </a:lnTo>
                <a:lnTo>
                  <a:pt x="6122" y="13174"/>
                </a:lnTo>
                <a:lnTo>
                  <a:pt x="6122" y="11631"/>
                </a:lnTo>
                <a:close/>
              </a:path>
            </a:pathLst>
          </a:custGeom>
          <a:gradFill rotWithShape="1">
            <a:gsLst>
              <a:gs pos="0">
                <a:srgbClr val="5E7676"/>
              </a:gs>
              <a:gs pos="100000">
                <a:srgbClr val="CCFFFF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90216" name="computr2"/>
          <p:cNvSpPr>
            <a:spLocks noEditPoints="1" noChangeArrowheads="1"/>
          </p:cNvSpPr>
          <p:nvPr/>
        </p:nvSpPr>
        <p:spPr bwMode="auto">
          <a:xfrm>
            <a:off x="5427663" y="4870450"/>
            <a:ext cx="1809750" cy="18097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0 h 21600"/>
              <a:gd name="T6" fmla="*/ 2147483647 w 21600"/>
              <a:gd name="T7" fmla="*/ 0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2147483647 w 21600"/>
              <a:gd name="T17" fmla="*/ 2147483647 h 21600"/>
              <a:gd name="T18" fmla="*/ 1630374115 w 21600"/>
              <a:gd name="T19" fmla="*/ 2147483647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6194 w 21600"/>
              <a:gd name="T31" fmla="*/ 1913 h 21600"/>
              <a:gd name="T32" fmla="*/ 15565 w 21600"/>
              <a:gd name="T33" fmla="*/ 974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 extrusionOk="0">
                <a:moveTo>
                  <a:pt x="21022" y="20295"/>
                </a:moveTo>
                <a:lnTo>
                  <a:pt x="18828" y="18396"/>
                </a:lnTo>
                <a:lnTo>
                  <a:pt x="18828" y="13174"/>
                </a:lnTo>
                <a:lnTo>
                  <a:pt x="15478" y="13174"/>
                </a:lnTo>
                <a:lnTo>
                  <a:pt x="15478" y="11631"/>
                </a:lnTo>
                <a:lnTo>
                  <a:pt x="17326" y="11631"/>
                </a:lnTo>
                <a:lnTo>
                  <a:pt x="17326" y="11156"/>
                </a:lnTo>
                <a:lnTo>
                  <a:pt x="17326" y="0"/>
                </a:lnTo>
                <a:lnTo>
                  <a:pt x="10858" y="0"/>
                </a:lnTo>
                <a:lnTo>
                  <a:pt x="4274" y="0"/>
                </a:lnTo>
                <a:lnTo>
                  <a:pt x="4274" y="11037"/>
                </a:lnTo>
                <a:lnTo>
                  <a:pt x="4274" y="11631"/>
                </a:lnTo>
                <a:lnTo>
                  <a:pt x="6122" y="11631"/>
                </a:lnTo>
                <a:lnTo>
                  <a:pt x="6122" y="13174"/>
                </a:lnTo>
                <a:lnTo>
                  <a:pt x="2772" y="13174"/>
                </a:lnTo>
                <a:lnTo>
                  <a:pt x="2772" y="18514"/>
                </a:lnTo>
                <a:lnTo>
                  <a:pt x="693" y="20295"/>
                </a:lnTo>
                <a:lnTo>
                  <a:pt x="462" y="20413"/>
                </a:lnTo>
                <a:lnTo>
                  <a:pt x="231" y="20651"/>
                </a:lnTo>
                <a:lnTo>
                  <a:pt x="116" y="20888"/>
                </a:lnTo>
                <a:lnTo>
                  <a:pt x="0" y="21125"/>
                </a:lnTo>
                <a:lnTo>
                  <a:pt x="0" y="21244"/>
                </a:lnTo>
                <a:lnTo>
                  <a:pt x="116" y="21363"/>
                </a:lnTo>
                <a:lnTo>
                  <a:pt x="116" y="21481"/>
                </a:lnTo>
                <a:lnTo>
                  <a:pt x="231" y="21481"/>
                </a:lnTo>
                <a:lnTo>
                  <a:pt x="347" y="21600"/>
                </a:lnTo>
                <a:lnTo>
                  <a:pt x="578" y="21600"/>
                </a:lnTo>
                <a:lnTo>
                  <a:pt x="693" y="21600"/>
                </a:lnTo>
                <a:lnTo>
                  <a:pt x="10858" y="21600"/>
                </a:lnTo>
                <a:lnTo>
                  <a:pt x="20907" y="21600"/>
                </a:lnTo>
                <a:lnTo>
                  <a:pt x="21138" y="21600"/>
                </a:lnTo>
                <a:lnTo>
                  <a:pt x="21253" y="21600"/>
                </a:lnTo>
                <a:lnTo>
                  <a:pt x="21369" y="21481"/>
                </a:lnTo>
                <a:lnTo>
                  <a:pt x="21484" y="21481"/>
                </a:lnTo>
                <a:lnTo>
                  <a:pt x="21600" y="21363"/>
                </a:lnTo>
                <a:lnTo>
                  <a:pt x="21600" y="21244"/>
                </a:lnTo>
                <a:lnTo>
                  <a:pt x="21600" y="21125"/>
                </a:lnTo>
                <a:lnTo>
                  <a:pt x="21484" y="20888"/>
                </a:lnTo>
                <a:lnTo>
                  <a:pt x="21369" y="20651"/>
                </a:lnTo>
                <a:lnTo>
                  <a:pt x="21253" y="20413"/>
                </a:lnTo>
                <a:lnTo>
                  <a:pt x="21022" y="20295"/>
                </a:lnTo>
                <a:close/>
              </a:path>
              <a:path w="21600" h="21600" extrusionOk="0">
                <a:moveTo>
                  <a:pt x="18019" y="18514"/>
                </a:moveTo>
                <a:lnTo>
                  <a:pt x="17326" y="17921"/>
                </a:lnTo>
                <a:lnTo>
                  <a:pt x="4389" y="17921"/>
                </a:lnTo>
                <a:lnTo>
                  <a:pt x="3696" y="18514"/>
                </a:lnTo>
                <a:lnTo>
                  <a:pt x="18019" y="18514"/>
                </a:lnTo>
                <a:close/>
              </a:path>
              <a:path w="21600" h="21600" extrusionOk="0">
                <a:moveTo>
                  <a:pt x="19174" y="19701"/>
                </a:moveTo>
                <a:lnTo>
                  <a:pt x="18481" y="19108"/>
                </a:lnTo>
                <a:lnTo>
                  <a:pt x="3119" y="19108"/>
                </a:lnTo>
                <a:lnTo>
                  <a:pt x="2426" y="19701"/>
                </a:lnTo>
                <a:lnTo>
                  <a:pt x="19174" y="19701"/>
                </a:lnTo>
                <a:close/>
              </a:path>
              <a:path w="21600" h="21600" extrusionOk="0">
                <a:moveTo>
                  <a:pt x="20560" y="20769"/>
                </a:moveTo>
                <a:lnTo>
                  <a:pt x="19867" y="20176"/>
                </a:lnTo>
                <a:lnTo>
                  <a:pt x="1848" y="20176"/>
                </a:lnTo>
                <a:lnTo>
                  <a:pt x="1155" y="20769"/>
                </a:lnTo>
                <a:lnTo>
                  <a:pt x="20560" y="20769"/>
                </a:lnTo>
                <a:close/>
              </a:path>
              <a:path w="21600" h="21600" extrusionOk="0">
                <a:moveTo>
                  <a:pt x="18828" y="18396"/>
                </a:moveTo>
                <a:lnTo>
                  <a:pt x="17442" y="17209"/>
                </a:lnTo>
                <a:lnTo>
                  <a:pt x="4158" y="17209"/>
                </a:lnTo>
                <a:lnTo>
                  <a:pt x="2772" y="18514"/>
                </a:lnTo>
                <a:moveTo>
                  <a:pt x="13168" y="14123"/>
                </a:moveTo>
                <a:lnTo>
                  <a:pt x="13168" y="14716"/>
                </a:lnTo>
                <a:lnTo>
                  <a:pt x="17788" y="14716"/>
                </a:lnTo>
                <a:lnTo>
                  <a:pt x="17788" y="14123"/>
                </a:lnTo>
                <a:lnTo>
                  <a:pt x="13168" y="14123"/>
                </a:lnTo>
                <a:close/>
              </a:path>
              <a:path w="21600" h="21600" extrusionOk="0">
                <a:moveTo>
                  <a:pt x="6122" y="1899"/>
                </a:moveTo>
                <a:lnTo>
                  <a:pt x="6122" y="9732"/>
                </a:lnTo>
                <a:lnTo>
                  <a:pt x="15478" y="9732"/>
                </a:lnTo>
                <a:lnTo>
                  <a:pt x="15478" y="1899"/>
                </a:lnTo>
                <a:lnTo>
                  <a:pt x="6122" y="1899"/>
                </a:lnTo>
                <a:moveTo>
                  <a:pt x="6122" y="11631"/>
                </a:moveTo>
                <a:lnTo>
                  <a:pt x="15478" y="11631"/>
                </a:lnTo>
                <a:lnTo>
                  <a:pt x="15478" y="13174"/>
                </a:lnTo>
                <a:lnTo>
                  <a:pt x="6122" y="13174"/>
                </a:lnTo>
                <a:lnTo>
                  <a:pt x="6122" y="11631"/>
                </a:lnTo>
                <a:close/>
              </a:path>
            </a:pathLst>
          </a:custGeom>
          <a:solidFill>
            <a:srgbClr val="FF99CC"/>
          </a:solidFill>
          <a:ln w="9525">
            <a:solidFill>
              <a:srgbClr val="000000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cxnSp>
        <p:nvCxnSpPr>
          <p:cNvPr id="990217" name="AutoShape 9"/>
          <p:cNvCxnSpPr>
            <a:cxnSpLocks noChangeShapeType="1"/>
          </p:cNvCxnSpPr>
          <p:nvPr/>
        </p:nvCxnSpPr>
        <p:spPr bwMode="auto">
          <a:xfrm flipV="1">
            <a:off x="3698875" y="3717925"/>
            <a:ext cx="2541588" cy="2376488"/>
          </a:xfrm>
          <a:prstGeom prst="curvedConnector3">
            <a:avLst>
              <a:gd name="adj1" fmla="val 49968"/>
            </a:avLst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90218" name="AutoShape 10"/>
          <p:cNvCxnSpPr>
            <a:cxnSpLocks noChangeShapeType="1"/>
            <a:stCxn id="990213" idx="8"/>
            <a:endCxn id="990216" idx="9"/>
          </p:cNvCxnSpPr>
          <p:nvPr/>
        </p:nvCxnSpPr>
        <p:spPr bwMode="auto">
          <a:xfrm>
            <a:off x="5132388" y="3743325"/>
            <a:ext cx="527050" cy="2449513"/>
          </a:xfrm>
          <a:prstGeom prst="curvedConnector3">
            <a:avLst>
              <a:gd name="adj1" fmla="val 50000"/>
            </a:avLst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90219" name="AutoShape 11"/>
          <p:cNvCxnSpPr>
            <a:cxnSpLocks noChangeShapeType="1"/>
            <a:stCxn id="990216" idx="9"/>
            <a:endCxn id="990212" idx="8"/>
          </p:cNvCxnSpPr>
          <p:nvPr/>
        </p:nvCxnSpPr>
        <p:spPr bwMode="auto">
          <a:xfrm rot="10800000">
            <a:off x="3044825" y="3743325"/>
            <a:ext cx="2614613" cy="2449513"/>
          </a:xfrm>
          <a:prstGeom prst="curvedConnector3">
            <a:avLst>
              <a:gd name="adj1" fmla="val 49968"/>
            </a:avLst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90220" name="AutoShape 12"/>
          <p:cNvCxnSpPr>
            <a:cxnSpLocks noChangeShapeType="1"/>
            <a:stCxn id="990213" idx="8"/>
            <a:endCxn id="990214" idx="8"/>
          </p:cNvCxnSpPr>
          <p:nvPr/>
        </p:nvCxnSpPr>
        <p:spPr bwMode="auto">
          <a:xfrm>
            <a:off x="5132388" y="3743325"/>
            <a:ext cx="2447925" cy="1588"/>
          </a:xfrm>
          <a:prstGeom prst="curvedConnector5">
            <a:avLst>
              <a:gd name="adj1" fmla="val 22505"/>
              <a:gd name="adj2" fmla="val 45100000"/>
              <a:gd name="adj3" fmla="val 118806"/>
            </a:avLst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90221" name="AutoShape 13"/>
          <p:cNvCxnSpPr>
            <a:cxnSpLocks noChangeShapeType="1"/>
            <a:stCxn id="990212" idx="9"/>
            <a:endCxn id="990215" idx="9"/>
          </p:cNvCxnSpPr>
          <p:nvPr/>
        </p:nvCxnSpPr>
        <p:spPr bwMode="auto">
          <a:xfrm rot="10800000" flipH="1" flipV="1">
            <a:off x="1698625" y="3743325"/>
            <a:ext cx="647700" cy="2376488"/>
          </a:xfrm>
          <a:prstGeom prst="curvedConnector3">
            <a:avLst>
              <a:gd name="adj1" fmla="val -71079"/>
            </a:avLst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19470" name="组合 17"/>
          <p:cNvGrpSpPr/>
          <p:nvPr/>
        </p:nvGrpSpPr>
        <p:grpSpPr bwMode="auto">
          <a:xfrm>
            <a:off x="142875" y="857250"/>
            <a:ext cx="985838" cy="422275"/>
            <a:chOff x="1000100" y="1173499"/>
            <a:chExt cx="986586" cy="422603"/>
          </a:xfrm>
        </p:grpSpPr>
        <p:pic>
          <p:nvPicPr>
            <p:cNvPr id="19472" name="Picture 5" descr="E:\设计支持\模板设计\WT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1000100" y="1173499"/>
              <a:ext cx="414476" cy="4226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TextBox 19"/>
            <p:cNvSpPr txBox="1"/>
            <p:nvPr/>
          </p:nvSpPr>
          <p:spPr>
            <a:xfrm>
              <a:off x="1286067" y="1184621"/>
              <a:ext cx="700619" cy="40036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问题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0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90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0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90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90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0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90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90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0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90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0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90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0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90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0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90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0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90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0212" grpId="0" bldLvl="0" animBg="1"/>
      <p:bldP spid="990213" grpId="0" bldLvl="0" animBg="1"/>
      <p:bldP spid="990214" grpId="0" bldLvl="0" animBg="1"/>
      <p:bldP spid="990215" grpId="0" bldLvl="0" animBg="1"/>
      <p:bldP spid="990216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2270" name="Rectangle 14"/>
          <p:cNvSpPr>
            <a:spLocks noGrp="1" noChangeArrowheads="1"/>
          </p:cNvSpPr>
          <p:nvPr>
            <p:ph type="title"/>
          </p:nvPr>
        </p:nvSpPr>
        <p:spPr>
          <a:xfrm>
            <a:off x="6227763" y="285750"/>
            <a:ext cx="2736850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网络的概念</a:t>
            </a:r>
            <a:r>
              <a:rPr lang="en-US" altLang="zh-CN" dirty="0" smtClean="0"/>
              <a:t>2-2</a:t>
            </a:r>
            <a:endParaRPr dirty="0"/>
          </a:p>
        </p:txBody>
      </p:sp>
      <p:sp>
        <p:nvSpPr>
          <p:cNvPr id="99225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网络：一组相互连接的计算机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多台计算机组成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使用物理线路进行连接</a:t>
            </a: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>
              <a:defRPr/>
            </a:pPr>
            <a:r>
              <a:rPr lang="zh-CN" altLang="en-US" smtClean="0"/>
              <a:t>网络的优点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交换数据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资源共享</a:t>
            </a:r>
            <a:endParaRPr lang="zh-CN" altLang="en-US" smtClean="0"/>
          </a:p>
          <a:p>
            <a:pPr lvl="2">
              <a:defRPr/>
            </a:pPr>
            <a:endParaRPr lang="zh-CN" altLang="en-US" dirty="0"/>
          </a:p>
        </p:txBody>
      </p:sp>
      <p:grpSp>
        <p:nvGrpSpPr>
          <p:cNvPr id="2" name="Group 4"/>
          <p:cNvGrpSpPr/>
          <p:nvPr/>
        </p:nvGrpSpPr>
        <p:grpSpPr bwMode="auto">
          <a:xfrm>
            <a:off x="1806575" y="3146425"/>
            <a:ext cx="1192213" cy="1247775"/>
            <a:chOff x="4528" y="2960"/>
            <a:chExt cx="1113" cy="1157"/>
          </a:xfrm>
        </p:grpSpPr>
        <p:graphicFrame>
          <p:nvGraphicFramePr>
            <p:cNvPr id="20493" name="Object 3"/>
            <p:cNvGraphicFramePr>
              <a:graphicFrameLocks noChangeAspect="1"/>
            </p:cNvGraphicFramePr>
            <p:nvPr/>
          </p:nvGraphicFramePr>
          <p:xfrm>
            <a:off x="4528" y="2960"/>
            <a:ext cx="941" cy="11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5" name="Image" r:id="rId1" imgW="2616200" imgH="2667000" progId="">
                    <p:embed/>
                  </p:oleObj>
                </mc:Choice>
                <mc:Fallback>
                  <p:oleObj name="Image" r:id="rId1" imgW="2616200" imgH="2667000" progId="">
                    <p:embed/>
                    <p:pic>
                      <p:nvPicPr>
                        <p:cNvPr id="0" name="Object 3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528" y="2960"/>
                          <a:ext cx="941" cy="1156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20494" name="Picture 6" descr="TowerCase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967" y="3113"/>
              <a:ext cx="674" cy="1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Group 8"/>
          <p:cNvGrpSpPr/>
          <p:nvPr/>
        </p:nvGrpSpPr>
        <p:grpSpPr bwMode="auto">
          <a:xfrm>
            <a:off x="6169025" y="3146425"/>
            <a:ext cx="1282700" cy="1322388"/>
            <a:chOff x="4380" y="2964"/>
            <a:chExt cx="1261" cy="1156"/>
          </a:xfrm>
        </p:grpSpPr>
        <p:graphicFrame>
          <p:nvGraphicFramePr>
            <p:cNvPr id="20491" name="Object 2"/>
            <p:cNvGraphicFramePr>
              <a:graphicFrameLocks noChangeAspect="1"/>
            </p:cNvGraphicFramePr>
            <p:nvPr/>
          </p:nvGraphicFramePr>
          <p:xfrm>
            <a:off x="4380" y="2964"/>
            <a:ext cx="941" cy="11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6" name="Image" r:id="rId4" imgW="2616200" imgH="2667000" progId="">
                    <p:embed/>
                  </p:oleObj>
                </mc:Choice>
                <mc:Fallback>
                  <p:oleObj name="Image" r:id="rId4" imgW="2616200" imgH="2667000" progId="">
                    <p:embed/>
                    <p:pic>
                      <p:nvPicPr>
                        <p:cNvPr id="0" name="Object 2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380" y="2964"/>
                          <a:ext cx="941" cy="1156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20492" name="Picture 10" descr="TowerCase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967" y="3113"/>
              <a:ext cx="674" cy="1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92267" name="AutoShape 11"/>
          <p:cNvSpPr>
            <a:spLocks noChangeArrowheads="1"/>
          </p:cNvSpPr>
          <p:nvPr/>
        </p:nvSpPr>
        <p:spPr bwMode="auto">
          <a:xfrm>
            <a:off x="2346325" y="3927475"/>
            <a:ext cx="684213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网卡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992268" name="AutoShape 12"/>
          <p:cNvSpPr>
            <a:spLocks noChangeArrowheads="1"/>
          </p:cNvSpPr>
          <p:nvPr/>
        </p:nvSpPr>
        <p:spPr bwMode="auto">
          <a:xfrm>
            <a:off x="6804025" y="3957638"/>
            <a:ext cx="684213" cy="407987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网卡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992269" name="AutoShape 13"/>
          <p:cNvSpPr>
            <a:spLocks noChangeArrowheads="1"/>
          </p:cNvSpPr>
          <p:nvPr/>
        </p:nvSpPr>
        <p:spPr bwMode="auto">
          <a:xfrm>
            <a:off x="3203575" y="3860800"/>
            <a:ext cx="2736850" cy="317500"/>
          </a:xfrm>
          <a:prstGeom prst="leftRightArrow">
            <a:avLst>
              <a:gd name="adj1" fmla="val 50000"/>
              <a:gd name="adj2" fmla="val 1724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AutoShape 12"/>
          <p:cNvSpPr>
            <a:spLocks noChangeArrowheads="1"/>
          </p:cNvSpPr>
          <p:nvPr/>
        </p:nvSpPr>
        <p:spPr bwMode="auto">
          <a:xfrm>
            <a:off x="4214813" y="3498850"/>
            <a:ext cx="684212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网线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92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92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92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92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922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922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2267" grpId="0" bldLvl="0" animBg="1"/>
      <p:bldP spid="992268" grpId="0" bldLvl="0" animBg="1"/>
      <p:bldP spid="992269" grpId="0" bldLvl="0" animBg="1"/>
      <p:bldP spid="16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4315" name="Rectangle 11"/>
          <p:cNvSpPr>
            <a:spLocks noGrp="1" noChangeArrowheads="1"/>
          </p:cNvSpPr>
          <p:nvPr>
            <p:ph type="title"/>
          </p:nvPr>
        </p:nvSpPr>
        <p:spPr>
          <a:xfrm>
            <a:off x="6804025" y="285750"/>
            <a:ext cx="2160588" cy="523875"/>
          </a:xfrm>
        </p:spPr>
        <p:txBody>
          <a:bodyPr/>
          <a:lstStyle/>
          <a:p>
            <a:pPr>
              <a:defRPr/>
            </a:pPr>
            <a:r>
              <a:rPr smtClean="0"/>
              <a:t>网络的分类</a:t>
            </a:r>
            <a:endParaRPr dirty="0"/>
          </a:p>
        </p:txBody>
      </p:sp>
      <p:sp>
        <p:nvSpPr>
          <p:cNvPr id="99430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计算机网络实现数据通信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计算机网络覆盖的地理区域决定了它的类型</a:t>
            </a:r>
            <a:endParaRPr lang="zh-CN" altLang="en-US" smtClean="0"/>
          </a:p>
          <a:p>
            <a:pPr>
              <a:defRPr/>
            </a:pPr>
            <a:endParaRPr lang="zh-CN" altLang="en-US"/>
          </a:p>
        </p:txBody>
      </p:sp>
      <p:sp>
        <p:nvSpPr>
          <p:cNvPr id="994308" name="AutoShape 4"/>
          <p:cNvSpPr>
            <a:spLocks noChangeArrowheads="1"/>
          </p:cNvSpPr>
          <p:nvPr/>
        </p:nvSpPr>
        <p:spPr bwMode="gray">
          <a:xfrm>
            <a:off x="2916238" y="3141663"/>
            <a:ext cx="3095625" cy="742950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网络的类型 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94309" name="AutoShape 5"/>
          <p:cNvSpPr>
            <a:spLocks noChangeArrowheads="1"/>
          </p:cNvSpPr>
          <p:nvPr/>
        </p:nvSpPr>
        <p:spPr bwMode="gray">
          <a:xfrm>
            <a:off x="900113" y="4937125"/>
            <a:ext cx="1928812" cy="47625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sz="2200" b="1" dirty="0">
                <a:solidFill>
                  <a:srgbClr val="FFFFFF"/>
                </a:solidFill>
                <a:latin typeface="+mn-ea"/>
                <a:ea typeface="+mn-ea"/>
              </a:rPr>
              <a:t>局域网 </a:t>
            </a:r>
            <a:r>
              <a:rPr lang="en-US" altLang="zh-CN" sz="2200" b="1" dirty="0">
                <a:solidFill>
                  <a:srgbClr val="FFFFFF"/>
                </a:solidFill>
                <a:latin typeface="+mn-ea"/>
                <a:ea typeface="+mn-ea"/>
              </a:rPr>
              <a:t>(LAN)</a:t>
            </a:r>
            <a:endParaRPr lang="en-US" altLang="zh-CN" sz="2200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994310" name="AutoShape 6"/>
          <p:cNvSpPr>
            <a:spLocks noChangeArrowheads="1"/>
          </p:cNvSpPr>
          <p:nvPr/>
        </p:nvSpPr>
        <p:spPr bwMode="gray">
          <a:xfrm>
            <a:off x="6330950" y="4938713"/>
            <a:ext cx="2073275" cy="47625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sz="2200" b="1" dirty="0">
                <a:solidFill>
                  <a:srgbClr val="FFFFFF"/>
                </a:solidFill>
                <a:latin typeface="+mn-ea"/>
                <a:ea typeface="+mn-ea"/>
              </a:rPr>
              <a:t>广域网 </a:t>
            </a:r>
            <a:r>
              <a:rPr lang="en-US" altLang="zh-CN" sz="2200" b="1" dirty="0">
                <a:solidFill>
                  <a:srgbClr val="FFFFFF"/>
                </a:solidFill>
                <a:latin typeface="+mn-ea"/>
                <a:ea typeface="+mn-ea"/>
              </a:rPr>
              <a:t>(WAN) </a:t>
            </a:r>
            <a:endParaRPr lang="en-US" altLang="zh-CN" sz="2200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994311" name="AutoShape 7"/>
          <p:cNvSpPr>
            <a:spLocks noChangeArrowheads="1"/>
          </p:cNvSpPr>
          <p:nvPr/>
        </p:nvSpPr>
        <p:spPr bwMode="gray">
          <a:xfrm>
            <a:off x="3492500" y="4929188"/>
            <a:ext cx="1928813" cy="47625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sz="2200" b="1" dirty="0">
                <a:solidFill>
                  <a:srgbClr val="FFFFFF"/>
                </a:solidFill>
                <a:latin typeface="+mn-ea"/>
                <a:ea typeface="+mn-ea"/>
              </a:rPr>
              <a:t>城域网 </a:t>
            </a:r>
            <a:r>
              <a:rPr lang="en-US" altLang="zh-CN" sz="2200" b="1" dirty="0">
                <a:solidFill>
                  <a:srgbClr val="FFFFFF"/>
                </a:solidFill>
                <a:latin typeface="+mn-ea"/>
                <a:ea typeface="+mn-ea"/>
              </a:rPr>
              <a:t>(MAN)</a:t>
            </a:r>
            <a:endParaRPr lang="en-US" altLang="zh-CN" sz="2200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cxnSp>
        <p:nvCxnSpPr>
          <p:cNvPr id="994312" name="AutoShape 8"/>
          <p:cNvCxnSpPr>
            <a:cxnSpLocks noChangeShapeType="1"/>
            <a:stCxn id="994308" idx="2"/>
            <a:endCxn id="994311" idx="0"/>
          </p:cNvCxnSpPr>
          <p:nvPr/>
        </p:nvCxnSpPr>
        <p:spPr bwMode="auto">
          <a:xfrm flipH="1">
            <a:off x="4456729" y="3884613"/>
            <a:ext cx="7322" cy="1044099"/>
          </a:xfrm>
          <a:prstGeom prst="straightConnector1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94313" name="AutoShape 9"/>
          <p:cNvCxnSpPr>
            <a:cxnSpLocks noChangeShapeType="1"/>
            <a:stCxn id="994308" idx="2"/>
            <a:endCxn id="994310" idx="0"/>
          </p:cNvCxnSpPr>
          <p:nvPr/>
        </p:nvCxnSpPr>
        <p:spPr bwMode="auto">
          <a:xfrm>
            <a:off x="4464051" y="3884613"/>
            <a:ext cx="2903841" cy="1053624"/>
          </a:xfrm>
          <a:prstGeom prst="straightConnector1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94314" name="AutoShape 10"/>
          <p:cNvCxnSpPr>
            <a:cxnSpLocks noChangeShapeType="1"/>
            <a:stCxn id="994308" idx="2"/>
            <a:endCxn id="994309" idx="0"/>
          </p:cNvCxnSpPr>
          <p:nvPr/>
        </p:nvCxnSpPr>
        <p:spPr bwMode="auto">
          <a:xfrm flipH="1">
            <a:off x="1864342" y="3884613"/>
            <a:ext cx="2599709" cy="1052036"/>
          </a:xfrm>
          <a:prstGeom prst="straightConnector1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94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994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994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994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9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94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94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4308" grpId="0" bldLvl="0" animBg="1"/>
      <p:bldP spid="994309" grpId="0" bldLvl="0" animBg="1"/>
      <p:bldP spid="994310" grpId="0" bldLvl="0" animBg="1"/>
      <p:bldP spid="994311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5350" name="Rectangle 22"/>
          <p:cNvSpPr>
            <a:spLocks noGrp="1" noChangeArrowheads="1"/>
          </p:cNvSpPr>
          <p:nvPr>
            <p:ph type="title"/>
          </p:nvPr>
        </p:nvSpPr>
        <p:spPr>
          <a:xfrm>
            <a:off x="5991225" y="285750"/>
            <a:ext cx="2973388" cy="523875"/>
          </a:xfrm>
        </p:spPr>
        <p:txBody>
          <a:bodyPr/>
          <a:lstStyle/>
          <a:p>
            <a:pPr>
              <a:defRPr/>
            </a:pPr>
            <a:r>
              <a:rPr smtClean="0"/>
              <a:t>局域网（</a:t>
            </a:r>
            <a:r>
              <a:rPr lang="en-US" altLang="zh-CN" smtClean="0"/>
              <a:t>LAN</a:t>
            </a:r>
            <a:r>
              <a:rPr lang="en-US" smtClean="0"/>
              <a:t>）</a:t>
            </a:r>
            <a:endParaRPr lang="en-US" dirty="0"/>
          </a:p>
        </p:txBody>
      </p:sp>
      <p:sp>
        <p:nvSpPr>
          <p:cNvPr id="99533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局限在小的地理区域内或单独的建筑物内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范围：几十米～几公里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传输速度快</a:t>
            </a:r>
            <a:endParaRPr lang="zh-CN" altLang="en-US" dirty="0" smtClean="0"/>
          </a:p>
          <a:p>
            <a:pPr lvl="1">
              <a:defRPr/>
            </a:pP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连接设备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双绞线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集线器、交换机</a:t>
            </a:r>
            <a:endParaRPr lang="zh-CN" altLang="en-US" dirty="0"/>
          </a:p>
        </p:txBody>
      </p:sp>
      <p:grpSp>
        <p:nvGrpSpPr>
          <p:cNvPr id="2" name="Group 4"/>
          <p:cNvGrpSpPr/>
          <p:nvPr/>
        </p:nvGrpSpPr>
        <p:grpSpPr bwMode="auto">
          <a:xfrm>
            <a:off x="2195513" y="1676400"/>
            <a:ext cx="6048375" cy="4824413"/>
            <a:chOff x="884" y="754"/>
            <a:chExt cx="4264" cy="3244"/>
          </a:xfrm>
        </p:grpSpPr>
        <p:grpSp>
          <p:nvGrpSpPr>
            <p:cNvPr id="22535" name="Group 5"/>
            <p:cNvGrpSpPr/>
            <p:nvPr/>
          </p:nvGrpSpPr>
          <p:grpSpPr bwMode="auto">
            <a:xfrm>
              <a:off x="2426" y="2115"/>
              <a:ext cx="1224" cy="771"/>
              <a:chOff x="3470" y="1570"/>
              <a:chExt cx="1648" cy="1064"/>
            </a:xfrm>
          </p:grpSpPr>
          <p:graphicFrame>
            <p:nvGraphicFramePr>
              <p:cNvPr id="22549" name="Object 9"/>
              <p:cNvGraphicFramePr>
                <a:graphicFrameLocks noChangeAspect="1"/>
              </p:cNvGraphicFramePr>
              <p:nvPr/>
            </p:nvGraphicFramePr>
            <p:xfrm>
              <a:off x="3470" y="1570"/>
              <a:ext cx="1648" cy="10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049" name="Image" r:id="rId1" imgW="2616200" imgH="1689100" progId="">
                      <p:embed/>
                    </p:oleObj>
                  </mc:Choice>
                  <mc:Fallback>
                    <p:oleObj name="Image" r:id="rId1" imgW="2616200" imgH="1689100" progId="">
                      <p:embed/>
                      <p:pic>
                        <p:nvPicPr>
                          <p:cNvPr id="0" name="Object 9"/>
                          <p:cNvPicPr>
                            <a:picLocks noChangeAspect="1"/>
                          </p:cNvPicPr>
                          <p:nvPr/>
                        </p:nvPicPr>
                        <p:blipFill>
                          <a:blip r:embed="rId2">
                            <a:clrChange>
                              <a:clrFrom>
                                <a:srgbClr val="FFFFFF"/>
                              </a:clrFrom>
                              <a:clrTo>
                                <a:srgbClr val="FFFFFF">
                                  <a:alpha val="0"/>
                                </a:srgbClr>
                              </a:clrTo>
                            </a:clrChange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3470" y="1570"/>
                            <a:ext cx="1648" cy="1064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2550" name="Text Box 7"/>
              <p:cNvSpPr txBox="1">
                <a:spLocks noChangeArrowheads="1"/>
              </p:cNvSpPr>
              <p:nvPr/>
            </p:nvSpPr>
            <p:spPr bwMode="auto">
              <a:xfrm>
                <a:off x="3649" y="1933"/>
                <a:ext cx="1226" cy="424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endParaRPr lang="zh-CN" altLang="en-US" sz="2400" b="1">
                  <a:solidFill>
                    <a:schemeClr val="bg1"/>
                  </a:solidFill>
                  <a:ea typeface="黑体" panose="02010609060101010101" pitchFamily="2" charset="-122"/>
                </a:endParaRPr>
              </a:p>
            </p:txBody>
          </p:sp>
        </p:grpSp>
        <p:graphicFrame>
          <p:nvGraphicFramePr>
            <p:cNvPr id="22536" name="Object 2"/>
            <p:cNvGraphicFramePr>
              <a:graphicFrameLocks noChangeAspect="1"/>
            </p:cNvGraphicFramePr>
            <p:nvPr/>
          </p:nvGraphicFramePr>
          <p:xfrm>
            <a:off x="2744" y="2251"/>
            <a:ext cx="635" cy="4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0" name="Visio" r:id="rId3" imgW="1704340" imgH="1309370" progId="Visio.Drawing.11">
                    <p:embed/>
                  </p:oleObj>
                </mc:Choice>
                <mc:Fallback>
                  <p:oleObj name="Visio" r:id="rId3" imgW="1704340" imgH="1309370" progId="Visio.Drawing.11">
                    <p:embed/>
                    <p:pic>
                      <p:nvPicPr>
                        <p:cNvPr id="0" name="Object 2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744" y="2251"/>
                          <a:ext cx="635" cy="488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537" name="Object 3"/>
            <p:cNvGraphicFramePr>
              <a:graphicFrameLocks noChangeAspect="1"/>
            </p:cNvGraphicFramePr>
            <p:nvPr/>
          </p:nvGraphicFramePr>
          <p:xfrm>
            <a:off x="884" y="1933"/>
            <a:ext cx="862" cy="7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1" name="Visio" r:id="rId5" imgW="1230630" imgH="1129030" progId="Visio.Drawing.11">
                    <p:embed/>
                  </p:oleObj>
                </mc:Choice>
                <mc:Fallback>
                  <p:oleObj name="Visio" r:id="rId5" imgW="1230630" imgH="1129030" progId="Visio.Drawing.11">
                    <p:embed/>
                    <p:pic>
                      <p:nvPicPr>
                        <p:cNvPr id="0" name="Object 3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884" y="1933"/>
                          <a:ext cx="862" cy="795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538" name="Object 4"/>
            <p:cNvGraphicFramePr>
              <a:graphicFrameLocks noChangeAspect="1"/>
            </p:cNvGraphicFramePr>
            <p:nvPr/>
          </p:nvGraphicFramePr>
          <p:xfrm>
            <a:off x="3833" y="1162"/>
            <a:ext cx="862" cy="7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2" name="Visio" r:id="rId7" imgW="1230630" imgH="1129030" progId="Visio.Drawing.11">
                    <p:embed/>
                  </p:oleObj>
                </mc:Choice>
                <mc:Fallback>
                  <p:oleObj name="Visio" r:id="rId7" imgW="1230630" imgH="1129030" progId="Visio.Drawing.11">
                    <p:embed/>
                    <p:pic>
                      <p:nvPicPr>
                        <p:cNvPr id="0" name="Object 4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3833" y="1162"/>
                          <a:ext cx="862" cy="795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539" name="Object 5"/>
            <p:cNvGraphicFramePr>
              <a:graphicFrameLocks noChangeAspect="1"/>
            </p:cNvGraphicFramePr>
            <p:nvPr/>
          </p:nvGraphicFramePr>
          <p:xfrm>
            <a:off x="1746" y="3022"/>
            <a:ext cx="862" cy="7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3" name="Visio" r:id="rId8" imgW="1230630" imgH="1129030" progId="Visio.Drawing.11">
                    <p:embed/>
                  </p:oleObj>
                </mc:Choice>
                <mc:Fallback>
                  <p:oleObj name="Visio" r:id="rId8" imgW="1230630" imgH="1129030" progId="Visio.Drawing.11">
                    <p:embed/>
                    <p:pic>
                      <p:nvPicPr>
                        <p:cNvPr id="0" name="Object 5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746" y="3022"/>
                          <a:ext cx="862" cy="795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540" name="Object 6"/>
            <p:cNvGraphicFramePr>
              <a:graphicFrameLocks noChangeAspect="1"/>
            </p:cNvGraphicFramePr>
            <p:nvPr/>
          </p:nvGraphicFramePr>
          <p:xfrm>
            <a:off x="3288" y="3203"/>
            <a:ext cx="862" cy="7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4" name="Visio" r:id="rId9" imgW="1230630" imgH="1129030" progId="Visio.Drawing.11">
                    <p:embed/>
                  </p:oleObj>
                </mc:Choice>
                <mc:Fallback>
                  <p:oleObj name="Visio" r:id="rId9" imgW="1230630" imgH="1129030" progId="Visio.Drawing.11">
                    <p:embed/>
                    <p:pic>
                      <p:nvPicPr>
                        <p:cNvPr id="0" name="Object 6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3288" y="3203"/>
                          <a:ext cx="862" cy="795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541" name="Object 7"/>
            <p:cNvGraphicFramePr>
              <a:graphicFrameLocks noChangeAspect="1"/>
            </p:cNvGraphicFramePr>
            <p:nvPr/>
          </p:nvGraphicFramePr>
          <p:xfrm>
            <a:off x="4286" y="2251"/>
            <a:ext cx="862" cy="7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5" name="Visio" r:id="rId10" imgW="1230630" imgH="1129030" progId="Visio.Drawing.11">
                    <p:embed/>
                  </p:oleObj>
                </mc:Choice>
                <mc:Fallback>
                  <p:oleObj name="Visio" r:id="rId10" imgW="1230630" imgH="1129030" progId="Visio.Drawing.11">
                    <p:embed/>
                    <p:pic>
                      <p:nvPicPr>
                        <p:cNvPr id="0" name="Object 7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4286" y="2251"/>
                          <a:ext cx="862" cy="795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542" name="Object 8"/>
            <p:cNvGraphicFramePr>
              <a:graphicFrameLocks noChangeAspect="1"/>
            </p:cNvGraphicFramePr>
            <p:nvPr/>
          </p:nvGraphicFramePr>
          <p:xfrm>
            <a:off x="2517" y="754"/>
            <a:ext cx="566" cy="9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6" name="Image" r:id="rId11" imgW="1225550" imgH="1962785" progId="">
                    <p:embed/>
                  </p:oleObj>
                </mc:Choice>
                <mc:Fallback>
                  <p:oleObj name="Image" r:id="rId11" imgW="1225550" imgH="1962785" progId="">
                    <p:embed/>
                    <p:pic>
                      <p:nvPicPr>
                        <p:cNvPr id="0" name="Object 8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12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517" y="754"/>
                          <a:ext cx="566" cy="907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543" name="Line 15"/>
            <p:cNvSpPr>
              <a:spLocks noChangeShapeType="1"/>
            </p:cNvSpPr>
            <p:nvPr/>
          </p:nvSpPr>
          <p:spPr bwMode="auto">
            <a:xfrm flipH="1" flipV="1">
              <a:off x="1655" y="2341"/>
              <a:ext cx="1089" cy="13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4" name="Line 16"/>
            <p:cNvSpPr>
              <a:spLocks noChangeShapeType="1"/>
            </p:cNvSpPr>
            <p:nvPr/>
          </p:nvSpPr>
          <p:spPr bwMode="auto">
            <a:xfrm flipV="1">
              <a:off x="2426" y="2614"/>
              <a:ext cx="454" cy="54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5" name="Line 17"/>
            <p:cNvSpPr>
              <a:spLocks noChangeShapeType="1"/>
            </p:cNvSpPr>
            <p:nvPr/>
          </p:nvSpPr>
          <p:spPr bwMode="auto">
            <a:xfrm>
              <a:off x="3107" y="2704"/>
              <a:ext cx="453" cy="63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6" name="Line 18"/>
            <p:cNvSpPr>
              <a:spLocks noChangeShapeType="1"/>
            </p:cNvSpPr>
            <p:nvPr/>
          </p:nvSpPr>
          <p:spPr bwMode="auto">
            <a:xfrm>
              <a:off x="3334" y="2523"/>
              <a:ext cx="1134" cy="9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7" name="Line 19"/>
            <p:cNvSpPr>
              <a:spLocks noChangeShapeType="1"/>
            </p:cNvSpPr>
            <p:nvPr/>
          </p:nvSpPr>
          <p:spPr bwMode="auto">
            <a:xfrm flipV="1">
              <a:off x="3152" y="1797"/>
              <a:ext cx="726" cy="59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8" name="Line 20"/>
            <p:cNvSpPr>
              <a:spLocks noChangeShapeType="1"/>
            </p:cNvSpPr>
            <p:nvPr/>
          </p:nvSpPr>
          <p:spPr bwMode="auto">
            <a:xfrm>
              <a:off x="2744" y="1661"/>
              <a:ext cx="181" cy="59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" name="WordArt 21"/>
          <p:cNvSpPr>
            <a:spLocks noChangeArrowheads="1" noChangeShapeType="1" noTextEdit="1"/>
          </p:cNvSpPr>
          <p:nvPr/>
        </p:nvSpPr>
        <p:spPr bwMode="auto">
          <a:xfrm>
            <a:off x="6659563" y="1766888"/>
            <a:ext cx="2303462" cy="431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办公室局域网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5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95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5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95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5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95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5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95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5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95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53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953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7438" name="Rectangle 62"/>
          <p:cNvSpPr>
            <a:spLocks noGrp="1" noChangeArrowheads="1"/>
          </p:cNvSpPr>
          <p:nvPr>
            <p:ph type="title"/>
          </p:nvPr>
        </p:nvSpPr>
        <p:spPr>
          <a:xfrm>
            <a:off x="5891213" y="285750"/>
            <a:ext cx="3073400" cy="523875"/>
          </a:xfrm>
        </p:spPr>
        <p:txBody>
          <a:bodyPr/>
          <a:lstStyle/>
          <a:p>
            <a:pPr>
              <a:defRPr/>
            </a:pPr>
            <a:r>
              <a:rPr smtClean="0"/>
              <a:t>城域网（</a:t>
            </a:r>
            <a:r>
              <a:rPr lang="en-US" altLang="zh-CN" smtClean="0"/>
              <a:t>MAN</a:t>
            </a:r>
            <a:r>
              <a:rPr lang="en-US" smtClean="0"/>
              <a:t>）</a:t>
            </a:r>
            <a:endParaRPr lang="en-US" dirty="0"/>
          </a:p>
        </p:txBody>
      </p:sp>
      <p:sp>
        <p:nvSpPr>
          <p:cNvPr id="99737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规模局限在一个城市的范围内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区域：几公里～几十公里</a:t>
            </a: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>
              <a:defRPr/>
            </a:pPr>
            <a:r>
              <a:rPr lang="zh-CN" altLang="en-US" smtClean="0"/>
              <a:t>连接设备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光纤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路由器</a:t>
            </a:r>
            <a:endParaRPr lang="zh-CN" altLang="en-US"/>
          </a:p>
        </p:txBody>
      </p:sp>
      <p:grpSp>
        <p:nvGrpSpPr>
          <p:cNvPr id="2" name="Group 4"/>
          <p:cNvGrpSpPr/>
          <p:nvPr/>
        </p:nvGrpSpPr>
        <p:grpSpPr bwMode="auto">
          <a:xfrm>
            <a:off x="1042988" y="2206625"/>
            <a:ext cx="7561262" cy="4246563"/>
            <a:chOff x="476" y="1209"/>
            <a:chExt cx="4763" cy="2675"/>
          </a:xfrm>
        </p:grpSpPr>
        <p:sp>
          <p:nvSpPr>
            <p:cNvPr id="23559" name="Oval 5"/>
            <p:cNvSpPr>
              <a:spLocks noChangeArrowheads="1"/>
            </p:cNvSpPr>
            <p:nvPr/>
          </p:nvSpPr>
          <p:spPr bwMode="auto">
            <a:xfrm>
              <a:off x="4339" y="2840"/>
              <a:ext cx="718" cy="499"/>
            </a:xfrm>
            <a:prstGeom prst="ellipse">
              <a:avLst/>
            </a:prstGeom>
            <a:noFill/>
            <a:ln w="9525" algn="ctr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560" name="Line 6"/>
            <p:cNvSpPr>
              <a:spLocks noChangeShapeType="1"/>
            </p:cNvSpPr>
            <p:nvPr/>
          </p:nvSpPr>
          <p:spPr bwMode="auto">
            <a:xfrm flipH="1">
              <a:off x="2273" y="2477"/>
              <a:ext cx="449" cy="40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61" name="Line 7"/>
            <p:cNvSpPr>
              <a:spLocks noChangeShapeType="1"/>
            </p:cNvSpPr>
            <p:nvPr/>
          </p:nvSpPr>
          <p:spPr bwMode="auto">
            <a:xfrm>
              <a:off x="3036" y="2477"/>
              <a:ext cx="449" cy="40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62" name="Line 8"/>
            <p:cNvSpPr>
              <a:spLocks noChangeShapeType="1"/>
            </p:cNvSpPr>
            <p:nvPr/>
          </p:nvSpPr>
          <p:spPr bwMode="auto">
            <a:xfrm>
              <a:off x="2273" y="3112"/>
              <a:ext cx="112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23563" name="Object 2"/>
            <p:cNvGraphicFramePr>
              <a:graphicFrameLocks noChangeAspect="1"/>
            </p:cNvGraphicFramePr>
            <p:nvPr/>
          </p:nvGraphicFramePr>
          <p:xfrm>
            <a:off x="2618" y="1996"/>
            <a:ext cx="478" cy="4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3" name="Visio" r:id="rId1" imgW="925830" imgH="925830" progId="Visio.Drawing.11">
                    <p:embed/>
                  </p:oleObj>
                </mc:Choice>
                <mc:Fallback>
                  <p:oleObj name="Visio" r:id="rId1" imgW="925830" imgH="925830" progId="Visio.Drawing.11">
                    <p:embed/>
                    <p:pic>
                      <p:nvPicPr>
                        <p:cNvPr id="0" name="Object 2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618" y="1996"/>
                          <a:ext cx="478" cy="483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3564" name="Text Box 10"/>
            <p:cNvSpPr txBox="1">
              <a:spLocks noChangeArrowheads="1"/>
            </p:cNvSpPr>
            <p:nvPr/>
          </p:nvSpPr>
          <p:spPr bwMode="auto">
            <a:xfrm>
              <a:off x="2571" y="1572"/>
              <a:ext cx="853" cy="443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600" b="1">
                  <a:ea typeface="黑体" panose="02010609060101010101" pitchFamily="2" charset="-122"/>
                </a:rPr>
                <a:t>网络中心</a:t>
              </a:r>
              <a:endParaRPr lang="zh-CN" altLang="en-US" sz="1600" b="1">
                <a:ea typeface="黑体" panose="0201060906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1600" b="1">
                  <a:ea typeface="黑体" panose="02010609060101010101" pitchFamily="2" charset="-122"/>
                </a:rPr>
                <a:t>清华节点</a:t>
              </a:r>
              <a:endParaRPr lang="zh-CN" altLang="en-US" sz="1600" b="1">
                <a:ea typeface="黑体" panose="02010609060101010101" pitchFamily="2" charset="-122"/>
              </a:endParaRPr>
            </a:p>
          </p:txBody>
        </p:sp>
        <p:grpSp>
          <p:nvGrpSpPr>
            <p:cNvPr id="23565" name="Group 11"/>
            <p:cNvGrpSpPr/>
            <p:nvPr/>
          </p:nvGrpSpPr>
          <p:grpSpPr bwMode="auto">
            <a:xfrm>
              <a:off x="1824" y="2539"/>
              <a:ext cx="674" cy="650"/>
              <a:chOff x="1836" y="2447"/>
              <a:chExt cx="681" cy="650"/>
            </a:xfrm>
          </p:grpSpPr>
          <p:graphicFrame>
            <p:nvGraphicFramePr>
              <p:cNvPr id="23613" name="Object 13"/>
              <p:cNvGraphicFramePr>
                <a:graphicFrameLocks noChangeAspect="1"/>
              </p:cNvGraphicFramePr>
              <p:nvPr/>
            </p:nvGraphicFramePr>
            <p:xfrm>
              <a:off x="1837" y="2614"/>
              <a:ext cx="483" cy="48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4" name="Visio" r:id="rId3" imgW="925830" imgH="925830" progId="Visio.Drawing.11">
                      <p:embed/>
                    </p:oleObj>
                  </mc:Choice>
                  <mc:Fallback>
                    <p:oleObj name="Visio" r:id="rId3" imgW="925830" imgH="925830" progId="Visio.Drawing.11">
                      <p:embed/>
                      <p:pic>
                        <p:nvPicPr>
                          <p:cNvPr id="0" name="Object 13"/>
                          <p:cNvPicPr>
                            <a:picLocks noChangeAspect="1"/>
                          </p:cNvPicPr>
                          <p:nvPr/>
                        </p:nvPicPr>
                        <p:blipFill>
                          <a:blip r:embed="rId2"/>
                          <a:stretch>
                            <a:fillRect/>
                          </a:stretch>
                        </p:blipFill>
                        <p:spPr>
                          <a:xfrm>
                            <a:off x="1837" y="2614"/>
                            <a:ext cx="483" cy="483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3614" name="Text Box 13"/>
              <p:cNvSpPr txBox="1">
                <a:spLocks noChangeArrowheads="1"/>
              </p:cNvSpPr>
              <p:nvPr/>
            </p:nvSpPr>
            <p:spPr bwMode="auto">
              <a:xfrm>
                <a:off x="1836" y="2447"/>
                <a:ext cx="681" cy="212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600" b="1">
                    <a:ea typeface="黑体" panose="02010609060101010101" pitchFamily="2" charset="-122"/>
                  </a:rPr>
                  <a:t>北航节点</a:t>
                </a:r>
                <a:endParaRPr lang="zh-CN" altLang="en-US" sz="1600" b="1"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23566" name="Group 14"/>
            <p:cNvGrpSpPr/>
            <p:nvPr/>
          </p:nvGrpSpPr>
          <p:grpSpPr bwMode="auto">
            <a:xfrm>
              <a:off x="3395" y="2570"/>
              <a:ext cx="674" cy="695"/>
              <a:chOff x="3424" y="2447"/>
              <a:chExt cx="681" cy="695"/>
            </a:xfrm>
          </p:grpSpPr>
          <p:graphicFrame>
            <p:nvGraphicFramePr>
              <p:cNvPr id="23611" name="Object 12"/>
              <p:cNvGraphicFramePr>
                <a:graphicFrameLocks noChangeAspect="1"/>
              </p:cNvGraphicFramePr>
              <p:nvPr/>
            </p:nvGraphicFramePr>
            <p:xfrm>
              <a:off x="3424" y="2659"/>
              <a:ext cx="483" cy="48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5" name="Visio" r:id="rId4" imgW="925830" imgH="925830" progId="Visio.Drawing.11">
                      <p:embed/>
                    </p:oleObj>
                  </mc:Choice>
                  <mc:Fallback>
                    <p:oleObj name="Visio" r:id="rId4" imgW="925830" imgH="925830" progId="Visio.Drawing.11">
                      <p:embed/>
                      <p:pic>
                        <p:nvPicPr>
                          <p:cNvPr id="0" name="Object 12"/>
                          <p:cNvPicPr>
                            <a:picLocks noChangeAspect="1"/>
                          </p:cNvPicPr>
                          <p:nvPr/>
                        </p:nvPicPr>
                        <p:blipFill>
                          <a:blip r:embed="rId2"/>
                          <a:stretch>
                            <a:fillRect/>
                          </a:stretch>
                        </p:blipFill>
                        <p:spPr>
                          <a:xfrm>
                            <a:off x="3424" y="2659"/>
                            <a:ext cx="483" cy="483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3612" name="Text Box 16"/>
              <p:cNvSpPr txBox="1">
                <a:spLocks noChangeArrowheads="1"/>
              </p:cNvSpPr>
              <p:nvPr/>
            </p:nvSpPr>
            <p:spPr bwMode="auto">
              <a:xfrm>
                <a:off x="3424" y="2447"/>
                <a:ext cx="681" cy="212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600" b="1">
                    <a:ea typeface="黑体" panose="02010609060101010101" pitchFamily="2" charset="-122"/>
                  </a:rPr>
                  <a:t>北大节点</a:t>
                </a:r>
                <a:endParaRPr lang="zh-CN" altLang="en-US" sz="1600" b="1">
                  <a:ea typeface="黑体" panose="02010609060101010101" pitchFamily="2" charset="-122"/>
                </a:endParaRPr>
              </a:p>
            </p:txBody>
          </p:sp>
        </p:grpSp>
        <p:sp>
          <p:nvSpPr>
            <p:cNvPr id="23567" name="Line 17"/>
            <p:cNvSpPr>
              <a:spLocks noChangeShapeType="1"/>
            </p:cNvSpPr>
            <p:nvPr/>
          </p:nvSpPr>
          <p:spPr bwMode="auto">
            <a:xfrm>
              <a:off x="3082" y="2161"/>
              <a:ext cx="71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23568" name="Group 18"/>
            <p:cNvGrpSpPr/>
            <p:nvPr/>
          </p:nvGrpSpPr>
          <p:grpSpPr bwMode="auto">
            <a:xfrm>
              <a:off x="3800" y="1844"/>
              <a:ext cx="852" cy="513"/>
              <a:chOff x="3833" y="1752"/>
              <a:chExt cx="1088" cy="654"/>
            </a:xfrm>
          </p:grpSpPr>
          <p:sp>
            <p:nvSpPr>
              <p:cNvPr id="23608" name="Oval 19"/>
              <p:cNvSpPr>
                <a:spLocks noChangeArrowheads="1"/>
              </p:cNvSpPr>
              <p:nvPr/>
            </p:nvSpPr>
            <p:spPr bwMode="auto">
              <a:xfrm>
                <a:off x="3833" y="1752"/>
                <a:ext cx="1088" cy="635"/>
              </a:xfrm>
              <a:prstGeom prst="ellipse">
                <a:avLst/>
              </a:prstGeom>
              <a:noFill/>
              <a:ln w="9525" algn="ctr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aphicFrame>
            <p:nvGraphicFramePr>
              <p:cNvPr id="23609" name="Object 11"/>
              <p:cNvGraphicFramePr>
                <a:graphicFrameLocks noChangeAspect="1"/>
              </p:cNvGraphicFramePr>
              <p:nvPr/>
            </p:nvGraphicFramePr>
            <p:xfrm>
              <a:off x="4150" y="1797"/>
              <a:ext cx="454" cy="40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6" name="Visio" r:id="rId5" imgW="1219200" imgH="1094740" progId="Visio.Drawing.11">
                      <p:embed/>
                    </p:oleObj>
                  </mc:Choice>
                  <mc:Fallback>
                    <p:oleObj name="Visio" r:id="rId5" imgW="1219200" imgH="1094740" progId="Visio.Drawing.11">
                      <p:embed/>
                      <p:pic>
                        <p:nvPicPr>
                          <p:cNvPr id="0" name="Object 11"/>
                          <p:cNvPicPr>
                            <a:picLocks noChangeAspect="1"/>
                          </p:cNvPicPr>
                          <p:nvPr/>
                        </p:nvPicPr>
                        <p:blipFill>
                          <a:blip r:embed="rId6"/>
                          <a:stretch>
                            <a:fillRect/>
                          </a:stretch>
                        </p:blipFill>
                        <p:spPr>
                          <a:xfrm>
                            <a:off x="4150" y="1797"/>
                            <a:ext cx="454" cy="409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3610" name="Text Box 21"/>
              <p:cNvSpPr txBox="1">
                <a:spLocks noChangeArrowheads="1"/>
              </p:cNvSpPr>
              <p:nvPr/>
            </p:nvSpPr>
            <p:spPr bwMode="auto">
              <a:xfrm>
                <a:off x="4056" y="2161"/>
                <a:ext cx="731" cy="245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400" b="1">
                    <a:ea typeface="黑体" panose="02010609060101010101" pitchFamily="2" charset="-122"/>
                  </a:rPr>
                  <a:t>清华大学</a:t>
                </a:r>
                <a:endParaRPr lang="zh-CN" altLang="en-US" sz="1400" b="1">
                  <a:ea typeface="黑体" panose="02010609060101010101" pitchFamily="2" charset="-122"/>
                </a:endParaRPr>
              </a:p>
            </p:txBody>
          </p:sp>
        </p:grpSp>
        <p:sp>
          <p:nvSpPr>
            <p:cNvPr id="23569" name="Line 22"/>
            <p:cNvSpPr>
              <a:spLocks noChangeShapeType="1"/>
            </p:cNvSpPr>
            <p:nvPr/>
          </p:nvSpPr>
          <p:spPr bwMode="auto">
            <a:xfrm flipH="1" flipV="1">
              <a:off x="2139" y="1572"/>
              <a:ext cx="539" cy="5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570" name="Line 23"/>
            <p:cNvSpPr>
              <a:spLocks noChangeShapeType="1"/>
            </p:cNvSpPr>
            <p:nvPr/>
          </p:nvSpPr>
          <p:spPr bwMode="auto">
            <a:xfrm flipH="1">
              <a:off x="1914" y="2252"/>
              <a:ext cx="718" cy="4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23571" name="Group 24"/>
            <p:cNvGrpSpPr/>
            <p:nvPr/>
          </p:nvGrpSpPr>
          <p:grpSpPr bwMode="auto">
            <a:xfrm>
              <a:off x="1375" y="1209"/>
              <a:ext cx="1033" cy="453"/>
              <a:chOff x="1383" y="1117"/>
              <a:chExt cx="1043" cy="453"/>
            </a:xfrm>
          </p:grpSpPr>
          <p:sp>
            <p:nvSpPr>
              <p:cNvPr id="23605" name="Oval 25"/>
              <p:cNvSpPr>
                <a:spLocks noChangeArrowheads="1"/>
              </p:cNvSpPr>
              <p:nvPr/>
            </p:nvSpPr>
            <p:spPr bwMode="auto">
              <a:xfrm>
                <a:off x="1383" y="1117"/>
                <a:ext cx="862" cy="453"/>
              </a:xfrm>
              <a:prstGeom prst="ellipse">
                <a:avLst/>
              </a:prstGeom>
              <a:noFill/>
              <a:ln w="9525" algn="ctr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aphicFrame>
            <p:nvGraphicFramePr>
              <p:cNvPr id="23606" name="Object 10"/>
              <p:cNvGraphicFramePr>
                <a:graphicFrameLocks noChangeAspect="1"/>
              </p:cNvGraphicFramePr>
              <p:nvPr/>
            </p:nvGraphicFramePr>
            <p:xfrm>
              <a:off x="1428" y="1162"/>
              <a:ext cx="363" cy="32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7" name="Visio" r:id="rId7" imgW="1219200" imgH="1094740" progId="Visio.Drawing.11">
                      <p:embed/>
                    </p:oleObj>
                  </mc:Choice>
                  <mc:Fallback>
                    <p:oleObj name="Visio" r:id="rId7" imgW="1219200" imgH="1094740" progId="Visio.Drawing.11">
                      <p:embed/>
                      <p:pic>
                        <p:nvPicPr>
                          <p:cNvPr id="0" name="Object 10"/>
                          <p:cNvPicPr>
                            <a:picLocks noChangeAspect="1"/>
                          </p:cNvPicPr>
                          <p:nvPr/>
                        </p:nvPicPr>
                        <p:blipFill>
                          <a:blip r:embed="rId6"/>
                          <a:stretch>
                            <a:fillRect/>
                          </a:stretch>
                        </p:blipFill>
                        <p:spPr>
                          <a:xfrm>
                            <a:off x="1428" y="1162"/>
                            <a:ext cx="363" cy="327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3607" name="Text Box 27"/>
              <p:cNvSpPr txBox="1">
                <a:spLocks noChangeArrowheads="1"/>
              </p:cNvSpPr>
              <p:nvPr/>
            </p:nvSpPr>
            <p:spPr bwMode="auto">
              <a:xfrm>
                <a:off x="1700" y="1251"/>
                <a:ext cx="726" cy="192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400" b="1">
                    <a:ea typeface="黑体" panose="02010609060101010101" pitchFamily="2" charset="-122"/>
                  </a:rPr>
                  <a:t>其他高校</a:t>
                </a:r>
                <a:endParaRPr lang="zh-CN" altLang="en-US" sz="1400" b="1"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23572" name="Group 28"/>
            <p:cNvGrpSpPr/>
            <p:nvPr/>
          </p:nvGrpSpPr>
          <p:grpSpPr bwMode="auto">
            <a:xfrm>
              <a:off x="1062" y="2071"/>
              <a:ext cx="1032" cy="453"/>
              <a:chOff x="1066" y="1979"/>
              <a:chExt cx="1043" cy="453"/>
            </a:xfrm>
          </p:grpSpPr>
          <p:sp>
            <p:nvSpPr>
              <p:cNvPr id="23602" name="Oval 29"/>
              <p:cNvSpPr>
                <a:spLocks noChangeArrowheads="1"/>
              </p:cNvSpPr>
              <p:nvPr/>
            </p:nvSpPr>
            <p:spPr bwMode="auto">
              <a:xfrm>
                <a:off x="1066" y="1979"/>
                <a:ext cx="861" cy="453"/>
              </a:xfrm>
              <a:prstGeom prst="ellipse">
                <a:avLst/>
              </a:prstGeom>
              <a:noFill/>
              <a:ln w="9525" algn="ctr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aphicFrame>
            <p:nvGraphicFramePr>
              <p:cNvPr id="23603" name="Object 9"/>
              <p:cNvGraphicFramePr>
                <a:graphicFrameLocks noChangeAspect="1"/>
              </p:cNvGraphicFramePr>
              <p:nvPr/>
            </p:nvGraphicFramePr>
            <p:xfrm>
              <a:off x="1156" y="2014"/>
              <a:ext cx="363" cy="32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8" name="Visio" r:id="rId8" imgW="1219200" imgH="1094740" progId="Visio.Drawing.11">
                      <p:embed/>
                    </p:oleObj>
                  </mc:Choice>
                  <mc:Fallback>
                    <p:oleObj name="Visio" r:id="rId8" imgW="1219200" imgH="1094740" progId="Visio.Drawing.11">
                      <p:embed/>
                      <p:pic>
                        <p:nvPicPr>
                          <p:cNvPr id="0" name="Object 9"/>
                          <p:cNvPicPr>
                            <a:picLocks noChangeAspect="1"/>
                          </p:cNvPicPr>
                          <p:nvPr/>
                        </p:nvPicPr>
                        <p:blipFill>
                          <a:blip r:embed="rId6"/>
                          <a:stretch>
                            <a:fillRect/>
                          </a:stretch>
                        </p:blipFill>
                        <p:spPr>
                          <a:xfrm>
                            <a:off x="1156" y="2014"/>
                            <a:ext cx="363" cy="327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3604" name="Text Box 31"/>
              <p:cNvSpPr txBox="1">
                <a:spLocks noChangeArrowheads="1"/>
              </p:cNvSpPr>
              <p:nvPr/>
            </p:nvSpPr>
            <p:spPr bwMode="auto">
              <a:xfrm>
                <a:off x="1383" y="2195"/>
                <a:ext cx="726" cy="192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400" b="1">
                    <a:ea typeface="黑体" panose="02010609060101010101" pitchFamily="2" charset="-122"/>
                  </a:rPr>
                  <a:t>其他高校</a:t>
                </a:r>
                <a:endParaRPr lang="zh-CN" altLang="en-US" sz="1400" b="1"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23573" name="Group 32"/>
            <p:cNvGrpSpPr/>
            <p:nvPr/>
          </p:nvGrpSpPr>
          <p:grpSpPr bwMode="auto">
            <a:xfrm>
              <a:off x="4460" y="2852"/>
              <a:ext cx="779" cy="487"/>
              <a:chOff x="4460" y="2871"/>
              <a:chExt cx="688" cy="415"/>
            </a:xfrm>
          </p:grpSpPr>
          <p:graphicFrame>
            <p:nvGraphicFramePr>
              <p:cNvPr id="23600" name="Object 8"/>
              <p:cNvGraphicFramePr>
                <a:graphicFrameLocks noChangeAspect="1"/>
              </p:cNvGraphicFramePr>
              <p:nvPr/>
            </p:nvGraphicFramePr>
            <p:xfrm>
              <a:off x="4548" y="2871"/>
              <a:ext cx="300" cy="28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9" name="Visio" r:id="rId9" imgW="1219200" imgH="1094740" progId="Visio.Drawing.11">
                      <p:embed/>
                    </p:oleObj>
                  </mc:Choice>
                  <mc:Fallback>
                    <p:oleObj name="Visio" r:id="rId9" imgW="1219200" imgH="1094740" progId="Visio.Drawing.11">
                      <p:embed/>
                      <p:pic>
                        <p:nvPicPr>
                          <p:cNvPr id="0" name="Object 8"/>
                          <p:cNvPicPr>
                            <a:picLocks noChangeAspect="1"/>
                          </p:cNvPicPr>
                          <p:nvPr/>
                        </p:nvPicPr>
                        <p:blipFill>
                          <a:blip r:embed="rId6"/>
                          <a:stretch>
                            <a:fillRect/>
                          </a:stretch>
                        </p:blipFill>
                        <p:spPr>
                          <a:xfrm>
                            <a:off x="4548" y="2871"/>
                            <a:ext cx="300" cy="284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3601" name="Text Box 34"/>
              <p:cNvSpPr txBox="1">
                <a:spLocks noChangeArrowheads="1"/>
              </p:cNvSpPr>
              <p:nvPr/>
            </p:nvSpPr>
            <p:spPr bwMode="auto">
              <a:xfrm>
                <a:off x="4460" y="3122"/>
                <a:ext cx="688" cy="164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400" b="1">
                    <a:ea typeface="黑体" panose="02010609060101010101" pitchFamily="2" charset="-122"/>
                  </a:rPr>
                  <a:t>北京大学</a:t>
                </a:r>
                <a:endParaRPr lang="zh-CN" altLang="en-US" sz="1400" b="1">
                  <a:ea typeface="黑体" panose="02010609060101010101" pitchFamily="2" charset="-122"/>
                </a:endParaRPr>
              </a:p>
            </p:txBody>
          </p:sp>
        </p:grpSp>
        <p:sp>
          <p:nvSpPr>
            <p:cNvPr id="23574" name="Line 35"/>
            <p:cNvSpPr>
              <a:spLocks noChangeShapeType="1"/>
            </p:cNvSpPr>
            <p:nvPr/>
          </p:nvSpPr>
          <p:spPr bwMode="auto">
            <a:xfrm>
              <a:off x="3845" y="3068"/>
              <a:ext cx="49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23575" name="Group 36"/>
            <p:cNvGrpSpPr/>
            <p:nvPr/>
          </p:nvGrpSpPr>
          <p:grpSpPr bwMode="auto">
            <a:xfrm>
              <a:off x="476" y="2767"/>
              <a:ext cx="1179" cy="587"/>
              <a:chOff x="476" y="2767"/>
              <a:chExt cx="1179" cy="587"/>
            </a:xfrm>
          </p:grpSpPr>
          <p:sp>
            <p:nvSpPr>
              <p:cNvPr id="23597" name="Oval 37"/>
              <p:cNvSpPr>
                <a:spLocks noChangeArrowheads="1"/>
              </p:cNvSpPr>
              <p:nvPr/>
            </p:nvSpPr>
            <p:spPr bwMode="auto">
              <a:xfrm>
                <a:off x="476" y="2767"/>
                <a:ext cx="990" cy="587"/>
              </a:xfrm>
              <a:prstGeom prst="ellipse">
                <a:avLst/>
              </a:prstGeom>
              <a:noFill/>
              <a:ln w="9525" algn="ctr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aphicFrame>
            <p:nvGraphicFramePr>
              <p:cNvPr id="23598" name="Object 7"/>
              <p:cNvGraphicFramePr>
                <a:graphicFrameLocks noChangeAspect="1"/>
              </p:cNvGraphicFramePr>
              <p:nvPr/>
            </p:nvGraphicFramePr>
            <p:xfrm>
              <a:off x="764" y="2781"/>
              <a:ext cx="414" cy="37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0" name="Visio" r:id="rId10" imgW="1219200" imgH="1094740" progId="Visio.Drawing.11">
                      <p:embed/>
                    </p:oleObj>
                  </mc:Choice>
                  <mc:Fallback>
                    <p:oleObj name="Visio" r:id="rId10" imgW="1219200" imgH="1094740" progId="Visio.Drawing.11">
                      <p:embed/>
                      <p:pic>
                        <p:nvPicPr>
                          <p:cNvPr id="0" name="Object 7"/>
                          <p:cNvPicPr>
                            <a:picLocks noChangeAspect="1"/>
                          </p:cNvPicPr>
                          <p:nvPr/>
                        </p:nvPicPr>
                        <p:blipFill>
                          <a:blip r:embed="rId6"/>
                          <a:stretch>
                            <a:fillRect/>
                          </a:stretch>
                        </p:blipFill>
                        <p:spPr>
                          <a:xfrm>
                            <a:off x="764" y="2781"/>
                            <a:ext cx="414" cy="377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3599" name="Text Box 39"/>
              <p:cNvSpPr txBox="1">
                <a:spLocks noChangeArrowheads="1"/>
              </p:cNvSpPr>
              <p:nvPr/>
            </p:nvSpPr>
            <p:spPr bwMode="auto">
              <a:xfrm>
                <a:off x="521" y="3113"/>
                <a:ext cx="1134" cy="192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400" b="1">
                    <a:ea typeface="黑体" panose="02010609060101010101" pitchFamily="2" charset="-122"/>
                  </a:rPr>
                  <a:t>北京航空航天大学</a:t>
                </a:r>
                <a:endParaRPr lang="zh-CN" altLang="en-US" sz="1400" b="1">
                  <a:ea typeface="黑体" panose="02010609060101010101" pitchFamily="2" charset="-122"/>
                </a:endParaRPr>
              </a:p>
            </p:txBody>
          </p:sp>
        </p:grpSp>
        <p:sp>
          <p:nvSpPr>
            <p:cNvPr id="23576" name="Line 40"/>
            <p:cNvSpPr>
              <a:spLocks noChangeShapeType="1"/>
            </p:cNvSpPr>
            <p:nvPr/>
          </p:nvSpPr>
          <p:spPr bwMode="auto">
            <a:xfrm>
              <a:off x="1466" y="3023"/>
              <a:ext cx="35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23577" name="Group 41"/>
            <p:cNvGrpSpPr/>
            <p:nvPr/>
          </p:nvGrpSpPr>
          <p:grpSpPr bwMode="auto">
            <a:xfrm>
              <a:off x="2678" y="3431"/>
              <a:ext cx="1032" cy="453"/>
              <a:chOff x="1066" y="1979"/>
              <a:chExt cx="1043" cy="453"/>
            </a:xfrm>
          </p:grpSpPr>
          <p:sp>
            <p:nvSpPr>
              <p:cNvPr id="23594" name="Oval 42"/>
              <p:cNvSpPr>
                <a:spLocks noChangeArrowheads="1"/>
              </p:cNvSpPr>
              <p:nvPr/>
            </p:nvSpPr>
            <p:spPr bwMode="auto">
              <a:xfrm>
                <a:off x="1066" y="1979"/>
                <a:ext cx="861" cy="453"/>
              </a:xfrm>
              <a:prstGeom prst="ellipse">
                <a:avLst/>
              </a:prstGeom>
              <a:noFill/>
              <a:ln w="9525" algn="ctr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aphicFrame>
            <p:nvGraphicFramePr>
              <p:cNvPr id="23595" name="Object 6"/>
              <p:cNvGraphicFramePr>
                <a:graphicFrameLocks noChangeAspect="1"/>
              </p:cNvGraphicFramePr>
              <p:nvPr/>
            </p:nvGraphicFramePr>
            <p:xfrm>
              <a:off x="1156" y="2014"/>
              <a:ext cx="363" cy="32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1" name="Visio" r:id="rId11" imgW="1219200" imgH="1094740" progId="Visio.Drawing.11">
                      <p:embed/>
                    </p:oleObj>
                  </mc:Choice>
                  <mc:Fallback>
                    <p:oleObj name="Visio" r:id="rId11" imgW="1219200" imgH="1094740" progId="Visio.Drawing.11">
                      <p:embed/>
                      <p:pic>
                        <p:nvPicPr>
                          <p:cNvPr id="0" name="Object 6"/>
                          <p:cNvPicPr>
                            <a:picLocks noChangeAspect="1"/>
                          </p:cNvPicPr>
                          <p:nvPr/>
                        </p:nvPicPr>
                        <p:blipFill>
                          <a:blip r:embed="rId6"/>
                          <a:stretch>
                            <a:fillRect/>
                          </a:stretch>
                        </p:blipFill>
                        <p:spPr>
                          <a:xfrm>
                            <a:off x="1156" y="2014"/>
                            <a:ext cx="363" cy="327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3596" name="Text Box 44"/>
              <p:cNvSpPr txBox="1">
                <a:spLocks noChangeArrowheads="1"/>
              </p:cNvSpPr>
              <p:nvPr/>
            </p:nvSpPr>
            <p:spPr bwMode="auto">
              <a:xfrm>
                <a:off x="1383" y="2195"/>
                <a:ext cx="726" cy="192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400" b="1">
                    <a:ea typeface="黑体" panose="02010609060101010101" pitchFamily="2" charset="-122"/>
                  </a:rPr>
                  <a:t>其他高校</a:t>
                </a:r>
                <a:endParaRPr lang="zh-CN" altLang="en-US" sz="1400" b="1"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23578" name="Group 45"/>
            <p:cNvGrpSpPr/>
            <p:nvPr/>
          </p:nvGrpSpPr>
          <p:grpSpPr bwMode="auto">
            <a:xfrm>
              <a:off x="1556" y="3431"/>
              <a:ext cx="1032" cy="453"/>
              <a:chOff x="1066" y="1979"/>
              <a:chExt cx="1043" cy="453"/>
            </a:xfrm>
          </p:grpSpPr>
          <p:sp>
            <p:nvSpPr>
              <p:cNvPr id="23591" name="Oval 46"/>
              <p:cNvSpPr>
                <a:spLocks noChangeArrowheads="1"/>
              </p:cNvSpPr>
              <p:nvPr/>
            </p:nvSpPr>
            <p:spPr bwMode="auto">
              <a:xfrm>
                <a:off x="1066" y="1979"/>
                <a:ext cx="861" cy="453"/>
              </a:xfrm>
              <a:prstGeom prst="ellipse">
                <a:avLst/>
              </a:prstGeom>
              <a:noFill/>
              <a:ln w="9525" algn="ctr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aphicFrame>
            <p:nvGraphicFramePr>
              <p:cNvPr id="23592" name="Object 5"/>
              <p:cNvGraphicFramePr>
                <a:graphicFrameLocks noChangeAspect="1"/>
              </p:cNvGraphicFramePr>
              <p:nvPr/>
            </p:nvGraphicFramePr>
            <p:xfrm>
              <a:off x="1156" y="2014"/>
              <a:ext cx="363" cy="32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2" name="Visio" r:id="rId12" imgW="1219200" imgH="1094740" progId="Visio.Drawing.11">
                      <p:embed/>
                    </p:oleObj>
                  </mc:Choice>
                  <mc:Fallback>
                    <p:oleObj name="Visio" r:id="rId12" imgW="1219200" imgH="1094740" progId="Visio.Drawing.11">
                      <p:embed/>
                      <p:pic>
                        <p:nvPicPr>
                          <p:cNvPr id="0" name="Object 5"/>
                          <p:cNvPicPr>
                            <a:picLocks noChangeAspect="1"/>
                          </p:cNvPicPr>
                          <p:nvPr/>
                        </p:nvPicPr>
                        <p:blipFill>
                          <a:blip r:embed="rId6"/>
                          <a:stretch>
                            <a:fillRect/>
                          </a:stretch>
                        </p:blipFill>
                        <p:spPr>
                          <a:xfrm>
                            <a:off x="1156" y="2014"/>
                            <a:ext cx="363" cy="327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3593" name="Text Box 48"/>
              <p:cNvSpPr txBox="1">
                <a:spLocks noChangeArrowheads="1"/>
              </p:cNvSpPr>
              <p:nvPr/>
            </p:nvSpPr>
            <p:spPr bwMode="auto">
              <a:xfrm>
                <a:off x="1383" y="2195"/>
                <a:ext cx="726" cy="192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400" b="1">
                    <a:ea typeface="黑体" panose="02010609060101010101" pitchFamily="2" charset="-122"/>
                  </a:rPr>
                  <a:t>其他高校</a:t>
                </a:r>
                <a:endParaRPr lang="zh-CN" altLang="en-US" sz="1400" b="1"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23579" name="Group 49"/>
            <p:cNvGrpSpPr/>
            <p:nvPr/>
          </p:nvGrpSpPr>
          <p:grpSpPr bwMode="auto">
            <a:xfrm>
              <a:off x="3979" y="3431"/>
              <a:ext cx="1032" cy="453"/>
              <a:chOff x="1066" y="1979"/>
              <a:chExt cx="1043" cy="453"/>
            </a:xfrm>
          </p:grpSpPr>
          <p:sp>
            <p:nvSpPr>
              <p:cNvPr id="23588" name="Oval 50"/>
              <p:cNvSpPr>
                <a:spLocks noChangeArrowheads="1"/>
              </p:cNvSpPr>
              <p:nvPr/>
            </p:nvSpPr>
            <p:spPr bwMode="auto">
              <a:xfrm>
                <a:off x="1066" y="1979"/>
                <a:ext cx="861" cy="453"/>
              </a:xfrm>
              <a:prstGeom prst="ellipse">
                <a:avLst/>
              </a:prstGeom>
              <a:noFill/>
              <a:ln w="9525" algn="ctr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aphicFrame>
            <p:nvGraphicFramePr>
              <p:cNvPr id="23589" name="Object 4"/>
              <p:cNvGraphicFramePr>
                <a:graphicFrameLocks noChangeAspect="1"/>
              </p:cNvGraphicFramePr>
              <p:nvPr/>
            </p:nvGraphicFramePr>
            <p:xfrm>
              <a:off x="1156" y="2014"/>
              <a:ext cx="363" cy="32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3" name="Visio" r:id="rId13" imgW="1219200" imgH="1094740" progId="Visio.Drawing.11">
                      <p:embed/>
                    </p:oleObj>
                  </mc:Choice>
                  <mc:Fallback>
                    <p:oleObj name="Visio" r:id="rId13" imgW="1219200" imgH="1094740" progId="Visio.Drawing.11">
                      <p:embed/>
                      <p:pic>
                        <p:nvPicPr>
                          <p:cNvPr id="0" name="Object 4"/>
                          <p:cNvPicPr>
                            <a:picLocks noChangeAspect="1"/>
                          </p:cNvPicPr>
                          <p:nvPr/>
                        </p:nvPicPr>
                        <p:blipFill>
                          <a:blip r:embed="rId6"/>
                          <a:stretch>
                            <a:fillRect/>
                          </a:stretch>
                        </p:blipFill>
                        <p:spPr>
                          <a:xfrm>
                            <a:off x="1156" y="2014"/>
                            <a:ext cx="363" cy="327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3590" name="Text Box 52"/>
              <p:cNvSpPr txBox="1">
                <a:spLocks noChangeArrowheads="1"/>
              </p:cNvSpPr>
              <p:nvPr/>
            </p:nvSpPr>
            <p:spPr bwMode="auto">
              <a:xfrm>
                <a:off x="1383" y="2195"/>
                <a:ext cx="726" cy="192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400" b="1">
                    <a:ea typeface="黑体" panose="02010609060101010101" pitchFamily="2" charset="-122"/>
                  </a:rPr>
                  <a:t>其他高校</a:t>
                </a:r>
                <a:endParaRPr lang="zh-CN" altLang="en-US" sz="1400" b="1">
                  <a:ea typeface="黑体" panose="02010609060101010101" pitchFamily="2" charset="-122"/>
                </a:endParaRPr>
              </a:p>
            </p:txBody>
          </p:sp>
        </p:grpSp>
        <p:sp>
          <p:nvSpPr>
            <p:cNvPr id="23580" name="Line 53"/>
            <p:cNvSpPr>
              <a:spLocks noChangeShapeType="1"/>
            </p:cNvSpPr>
            <p:nvPr/>
          </p:nvSpPr>
          <p:spPr bwMode="auto">
            <a:xfrm flipH="1">
              <a:off x="1959" y="3159"/>
              <a:ext cx="90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1" name="Line 54"/>
            <p:cNvSpPr>
              <a:spLocks noChangeShapeType="1"/>
            </p:cNvSpPr>
            <p:nvPr/>
          </p:nvSpPr>
          <p:spPr bwMode="auto">
            <a:xfrm flipH="1">
              <a:off x="3395" y="3250"/>
              <a:ext cx="225" cy="22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2" name="Line 55"/>
            <p:cNvSpPr>
              <a:spLocks noChangeShapeType="1"/>
            </p:cNvSpPr>
            <p:nvPr/>
          </p:nvSpPr>
          <p:spPr bwMode="auto">
            <a:xfrm>
              <a:off x="3800" y="3205"/>
              <a:ext cx="314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3583" name="Group 56"/>
            <p:cNvGrpSpPr/>
            <p:nvPr/>
          </p:nvGrpSpPr>
          <p:grpSpPr bwMode="auto">
            <a:xfrm>
              <a:off x="3575" y="1254"/>
              <a:ext cx="854" cy="453"/>
              <a:chOff x="3470" y="1570"/>
              <a:chExt cx="1648" cy="1064"/>
            </a:xfrm>
          </p:grpSpPr>
          <p:graphicFrame>
            <p:nvGraphicFramePr>
              <p:cNvPr id="23586" name="Object 3"/>
              <p:cNvGraphicFramePr>
                <a:graphicFrameLocks noChangeAspect="1"/>
              </p:cNvGraphicFramePr>
              <p:nvPr/>
            </p:nvGraphicFramePr>
            <p:xfrm>
              <a:off x="3470" y="1570"/>
              <a:ext cx="1648" cy="10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4" name="Image" r:id="rId14" imgW="2616200" imgH="1689100" progId="">
                      <p:embed/>
                    </p:oleObj>
                  </mc:Choice>
                  <mc:Fallback>
                    <p:oleObj name="Image" r:id="rId14" imgW="2616200" imgH="1689100" progId="">
                      <p:embed/>
                      <p:pic>
                        <p:nvPicPr>
                          <p:cNvPr id="0" name="Object 3"/>
                          <p:cNvPicPr>
                            <a:picLocks noChangeAspect="1"/>
                          </p:cNvPicPr>
                          <p:nvPr/>
                        </p:nvPicPr>
                        <p:blipFill>
                          <a:blip r:embed="rId15">
                            <a:clrChange>
                              <a:clrFrom>
                                <a:srgbClr val="FFFFFF"/>
                              </a:clrFrom>
                              <a:clrTo>
                                <a:srgbClr val="FFFFFF">
                                  <a:alpha val="0"/>
                                </a:srgbClr>
                              </a:clrTo>
                            </a:clrChange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3470" y="1570"/>
                            <a:ext cx="1648" cy="1064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3587" name="Text Box 58"/>
              <p:cNvSpPr txBox="1">
                <a:spLocks noChangeArrowheads="1"/>
              </p:cNvSpPr>
              <p:nvPr/>
            </p:nvSpPr>
            <p:spPr bwMode="auto">
              <a:xfrm>
                <a:off x="3651" y="1934"/>
                <a:ext cx="1226" cy="54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n-US" altLang="zh-CN" b="1">
                    <a:solidFill>
                      <a:schemeClr val="bg1"/>
                    </a:solidFill>
                    <a:ea typeface="黑体" panose="02010609060101010101" pitchFamily="2" charset="-122"/>
                  </a:rPr>
                  <a:t>Center</a:t>
                </a:r>
                <a:endParaRPr lang="en-US" altLang="zh-CN" b="1">
                  <a:solidFill>
                    <a:schemeClr val="bg1"/>
                  </a:solidFill>
                  <a:ea typeface="黑体" panose="02010609060101010101" pitchFamily="2" charset="-122"/>
                </a:endParaRPr>
              </a:p>
            </p:txBody>
          </p:sp>
        </p:grpSp>
        <p:sp>
          <p:nvSpPr>
            <p:cNvPr id="23584" name="Line 59"/>
            <p:cNvSpPr>
              <a:spLocks noChangeShapeType="1"/>
            </p:cNvSpPr>
            <p:nvPr/>
          </p:nvSpPr>
          <p:spPr bwMode="auto">
            <a:xfrm flipV="1">
              <a:off x="3036" y="1617"/>
              <a:ext cx="674" cy="45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5" name="Text Box 60"/>
            <p:cNvSpPr txBox="1">
              <a:spLocks noChangeArrowheads="1"/>
            </p:cNvSpPr>
            <p:nvPr/>
          </p:nvSpPr>
          <p:spPr bwMode="auto">
            <a:xfrm>
              <a:off x="2541" y="2706"/>
              <a:ext cx="766" cy="231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>
                  <a:ea typeface="黑体" panose="02010609060101010101" pitchFamily="2" charset="-122"/>
                </a:rPr>
                <a:t>千兆主干</a:t>
              </a:r>
              <a:endParaRPr lang="zh-CN" altLang="en-US" b="1">
                <a:ea typeface="黑体" panose="02010609060101010101" pitchFamily="2" charset="-122"/>
              </a:endParaRPr>
            </a:p>
          </p:txBody>
        </p:sp>
      </p:grpSp>
      <p:sp>
        <p:nvSpPr>
          <p:cNvPr id="66" name="WordArt 61"/>
          <p:cNvSpPr>
            <a:spLocks noChangeArrowheads="1" noChangeShapeType="1" noTextEdit="1"/>
          </p:cNvSpPr>
          <p:nvPr/>
        </p:nvSpPr>
        <p:spPr bwMode="auto">
          <a:xfrm>
            <a:off x="6272213" y="1557338"/>
            <a:ext cx="2016125" cy="431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zh-CN" altLang="en-US" sz="2000" b="1" dirty="0">
                <a:latin typeface="+mn-ea"/>
                <a:ea typeface="+mn-ea"/>
              </a:rPr>
              <a:t>教育</a:t>
            </a:r>
            <a:r>
              <a:rPr lang="zh-CN" altLang="en-US" sz="2000" b="1" dirty="0" smtClean="0">
                <a:latin typeface="+mn-ea"/>
                <a:ea typeface="+mn-ea"/>
              </a:rPr>
              <a:t>城域网</a:t>
            </a:r>
            <a:endParaRPr lang="zh-CN" altLang="en-US" sz="2000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97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97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97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97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3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973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99429" name="Object 2"/>
          <p:cNvGraphicFramePr>
            <a:graphicFrameLocks noChangeAspect="1"/>
          </p:cNvGraphicFramePr>
          <p:nvPr/>
        </p:nvGraphicFramePr>
        <p:xfrm>
          <a:off x="179388" y="1906588"/>
          <a:ext cx="8929687" cy="4618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" name="Visio" r:id="rId1" imgW="11819255" imgH="7326630" progId="Visio.Drawing.11">
                  <p:embed/>
                </p:oleObj>
              </mc:Choice>
              <mc:Fallback>
                <p:oleObj name="Visio" r:id="rId1" imgW="11819255" imgH="7326630" progId="Visio.Drawing.11">
                  <p:embed/>
                  <p:pic>
                    <p:nvPicPr>
                      <p:cNvPr id="0" name="Object 2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9388" y="1906588"/>
                        <a:ext cx="8929687" cy="461803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99430" name="Rectangle 6"/>
          <p:cNvSpPr>
            <a:spLocks noGrp="1" noChangeArrowheads="1"/>
          </p:cNvSpPr>
          <p:nvPr>
            <p:ph type="title"/>
          </p:nvPr>
        </p:nvSpPr>
        <p:spPr>
          <a:xfrm>
            <a:off x="5867400" y="285750"/>
            <a:ext cx="3097213" cy="523875"/>
          </a:xfrm>
        </p:spPr>
        <p:txBody>
          <a:bodyPr/>
          <a:lstStyle/>
          <a:p>
            <a:pPr>
              <a:defRPr/>
            </a:pPr>
            <a:r>
              <a:rPr smtClean="0"/>
              <a:t>广域网（</a:t>
            </a:r>
            <a:r>
              <a:rPr lang="en-US" altLang="zh-CN" smtClean="0"/>
              <a:t>WAN</a:t>
            </a:r>
            <a:r>
              <a:rPr lang="en-US" smtClean="0"/>
              <a:t>）</a:t>
            </a:r>
            <a:endParaRPr lang="en-US" dirty="0"/>
          </a:p>
        </p:txBody>
      </p:sp>
      <p:sp>
        <p:nvSpPr>
          <p:cNvPr id="99942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网络跨越国界、洲界，甚至全球范围 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典型代表：</a:t>
            </a:r>
            <a:r>
              <a:rPr lang="en-US" altLang="zh-CN" dirty="0" smtClean="0"/>
              <a:t>Internet</a:t>
            </a:r>
            <a:endParaRPr lang="en-US" altLang="zh-CN" dirty="0" smtClean="0"/>
          </a:p>
          <a:p>
            <a:pPr lvl="1">
              <a:defRPr/>
            </a:pPr>
            <a:endParaRPr lang="en-US" altLang="zh-CN" dirty="0" smtClean="0"/>
          </a:p>
          <a:p>
            <a:pPr>
              <a:defRPr/>
            </a:pPr>
            <a:r>
              <a:rPr lang="zh-CN" altLang="en-US" dirty="0" smtClean="0"/>
              <a:t>连接设备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海底光缆</a:t>
            </a:r>
            <a:endParaRPr lang="zh-CN" altLang="en-US" dirty="0" smtClean="0"/>
          </a:p>
          <a:p>
            <a:pPr lvl="1">
              <a:defRPr/>
            </a:pPr>
            <a:endParaRPr lang="zh-CN" altLang="en-US" dirty="0"/>
          </a:p>
        </p:txBody>
      </p:sp>
      <p:sp>
        <p:nvSpPr>
          <p:cNvPr id="10" name="WordArt 4"/>
          <p:cNvSpPr>
            <a:spLocks noChangeArrowheads="1" noChangeShapeType="1" noTextEdit="1"/>
          </p:cNvSpPr>
          <p:nvPr/>
        </p:nvSpPr>
        <p:spPr bwMode="auto">
          <a:xfrm>
            <a:off x="4483100" y="2211388"/>
            <a:ext cx="2232025" cy="431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某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公司广域网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9994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9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9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99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9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99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9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99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9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99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97" name="Rectangle 25"/>
          <p:cNvSpPr>
            <a:spLocks noGrp="1" noChangeArrowheads="1"/>
          </p:cNvSpPr>
          <p:nvPr>
            <p:ph type="title"/>
          </p:nvPr>
        </p:nvSpPr>
        <p:spPr>
          <a:xfrm>
            <a:off x="6372225" y="285750"/>
            <a:ext cx="2592388" cy="523875"/>
          </a:xfrm>
        </p:spPr>
        <p:txBody>
          <a:bodyPr/>
          <a:lstStyle/>
          <a:p>
            <a:pPr>
              <a:defRPr/>
            </a:pPr>
            <a:r>
              <a:rPr lang="en-US" altLang="zh-CN" smtClean="0"/>
              <a:t>Internet</a:t>
            </a:r>
            <a:r>
              <a:rPr smtClean="0"/>
              <a:t>简介</a:t>
            </a:r>
            <a:endParaRPr dirty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en-US" altLang="zh-CN" dirty="0" smtClean="0"/>
              <a:t>Internet </a:t>
            </a:r>
            <a:r>
              <a:rPr lang="zh-CN" altLang="en-US" dirty="0" smtClean="0"/>
              <a:t>：一个巨大的网络集合</a:t>
            </a:r>
            <a:endParaRPr lang="zh-CN" altLang="en-US" dirty="0" smtClean="0"/>
          </a:p>
          <a:p>
            <a:pPr>
              <a:defRPr/>
            </a:pPr>
            <a:r>
              <a:rPr lang="en-US" altLang="zh-CN" dirty="0" smtClean="0"/>
              <a:t>Internet</a:t>
            </a:r>
            <a:r>
              <a:rPr lang="zh-CN" altLang="en-US" dirty="0" smtClean="0"/>
              <a:t>提供的服务：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远程登录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文件传输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电子邮件</a:t>
            </a:r>
            <a:endParaRPr lang="zh-CN" altLang="en-US" dirty="0" smtClean="0"/>
          </a:p>
          <a:p>
            <a:pPr lvl="1">
              <a:defRPr/>
            </a:pPr>
            <a:r>
              <a:rPr lang="en-US" altLang="zh-CN" dirty="0" smtClean="0"/>
              <a:t>WWW</a:t>
            </a:r>
            <a:endParaRPr lang="en-US" altLang="zh-CN" dirty="0" smtClean="0"/>
          </a:p>
          <a:p>
            <a:pPr lvl="1">
              <a:defRPr/>
            </a:pPr>
            <a:endParaRPr lang="zh-CN" altLang="en-US" dirty="0"/>
          </a:p>
        </p:txBody>
      </p:sp>
      <p:grpSp>
        <p:nvGrpSpPr>
          <p:cNvPr id="2" name="Group 4"/>
          <p:cNvGrpSpPr/>
          <p:nvPr/>
        </p:nvGrpSpPr>
        <p:grpSpPr bwMode="auto">
          <a:xfrm>
            <a:off x="4391025" y="3581400"/>
            <a:ext cx="2089150" cy="1368425"/>
            <a:chOff x="3470" y="1570"/>
            <a:chExt cx="1648" cy="1064"/>
          </a:xfrm>
        </p:grpSpPr>
        <p:graphicFrame>
          <p:nvGraphicFramePr>
            <p:cNvPr id="25624" name="Object 3"/>
            <p:cNvGraphicFramePr>
              <a:graphicFrameLocks noChangeAspect="1"/>
            </p:cNvGraphicFramePr>
            <p:nvPr/>
          </p:nvGraphicFramePr>
          <p:xfrm>
            <a:off x="3470" y="1570"/>
            <a:ext cx="1648" cy="10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21" name="Image" r:id="rId1" imgW="2616200" imgH="1689100" progId="">
                    <p:embed/>
                  </p:oleObj>
                </mc:Choice>
                <mc:Fallback>
                  <p:oleObj name="Image" r:id="rId1" imgW="2616200" imgH="1689100" progId="">
                    <p:embed/>
                    <p:pic>
                      <p:nvPicPr>
                        <p:cNvPr id="0" name="Object 3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2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3470" y="1570"/>
                          <a:ext cx="1648" cy="1064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625" name="Text Box 6"/>
            <p:cNvSpPr txBox="1">
              <a:spLocks noChangeArrowheads="1"/>
            </p:cNvSpPr>
            <p:nvPr/>
          </p:nvSpPr>
          <p:spPr bwMode="auto">
            <a:xfrm>
              <a:off x="3650" y="1932"/>
              <a:ext cx="1226" cy="35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bg1"/>
                  </a:solidFill>
                  <a:ea typeface="黑体" panose="02010609060101010101" pitchFamily="2" charset="-122"/>
                </a:rPr>
                <a:t>Internet</a:t>
              </a:r>
              <a:endParaRPr lang="en-US" altLang="zh-CN" sz="2400" b="1">
                <a:solidFill>
                  <a:schemeClr val="bg1"/>
                </a:solidFill>
                <a:ea typeface="黑体" panose="02010609060101010101" pitchFamily="2" charset="-122"/>
              </a:endParaRPr>
            </a:p>
          </p:txBody>
        </p:sp>
      </p:grpSp>
      <p:graphicFrame>
        <p:nvGraphicFramePr>
          <p:cNvPr id="1001479" name="Object 2"/>
          <p:cNvGraphicFramePr>
            <a:graphicFrameLocks noChangeAspect="1"/>
          </p:cNvGraphicFramePr>
          <p:nvPr/>
        </p:nvGraphicFramePr>
        <p:xfrm>
          <a:off x="2735263" y="2789238"/>
          <a:ext cx="1512887" cy="148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name="Visio" r:id="rId3" imgW="937260" imgH="925830" progId="Visio.Drawing.11">
                  <p:embed/>
                </p:oleObj>
              </mc:Choice>
              <mc:Fallback>
                <p:oleObj name="Visio" r:id="rId3" imgW="937260" imgH="925830" progId="Visio.Drawing.11">
                  <p:embed/>
                  <p:pic>
                    <p:nvPicPr>
                      <p:cNvPr id="0" name="Object 2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35263" y="2789238"/>
                        <a:ext cx="1512887" cy="14859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8"/>
          <p:cNvGrpSpPr/>
          <p:nvPr/>
        </p:nvGrpSpPr>
        <p:grpSpPr bwMode="auto">
          <a:xfrm>
            <a:off x="3024188" y="4805363"/>
            <a:ext cx="1223962" cy="1700212"/>
            <a:chOff x="4558" y="604"/>
            <a:chExt cx="953" cy="1290"/>
          </a:xfrm>
        </p:grpSpPr>
        <p:sp>
          <p:nvSpPr>
            <p:cNvPr id="25622" name="Oval 9"/>
            <p:cNvSpPr>
              <a:spLocks noChangeArrowheads="1"/>
            </p:cNvSpPr>
            <p:nvPr/>
          </p:nvSpPr>
          <p:spPr bwMode="auto">
            <a:xfrm>
              <a:off x="4558" y="618"/>
              <a:ext cx="953" cy="1270"/>
            </a:xfrm>
            <a:prstGeom prst="ellipse">
              <a:avLst/>
            </a:prstGeom>
            <a:solidFill>
              <a:schemeClr val="accent1"/>
            </a:solidFill>
            <a:ln w="9525" algn="ctr">
              <a:noFill/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25623" name="Picture 10" descr="程序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558" y="604"/>
              <a:ext cx="950" cy="12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01483" name="Line 11"/>
          <p:cNvSpPr>
            <a:spLocks noChangeShapeType="1"/>
          </p:cNvSpPr>
          <p:nvPr/>
        </p:nvSpPr>
        <p:spPr bwMode="auto">
          <a:xfrm flipV="1">
            <a:off x="4175125" y="4805363"/>
            <a:ext cx="576263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01484" name="Line 12"/>
          <p:cNvSpPr>
            <a:spLocks noChangeShapeType="1"/>
          </p:cNvSpPr>
          <p:nvPr/>
        </p:nvSpPr>
        <p:spPr bwMode="auto">
          <a:xfrm flipV="1">
            <a:off x="6048375" y="3436938"/>
            <a:ext cx="64770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01485" name="Line 13"/>
          <p:cNvSpPr>
            <a:spLocks noChangeShapeType="1"/>
          </p:cNvSpPr>
          <p:nvPr/>
        </p:nvSpPr>
        <p:spPr bwMode="auto">
          <a:xfrm>
            <a:off x="5757863" y="5021263"/>
            <a:ext cx="288925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01486" name="Line 14"/>
          <p:cNvSpPr>
            <a:spLocks noChangeShapeType="1"/>
          </p:cNvSpPr>
          <p:nvPr/>
        </p:nvSpPr>
        <p:spPr bwMode="auto">
          <a:xfrm>
            <a:off x="6551613" y="4302125"/>
            <a:ext cx="1081087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01487" name="Line 15"/>
          <p:cNvSpPr>
            <a:spLocks noChangeShapeType="1"/>
          </p:cNvSpPr>
          <p:nvPr/>
        </p:nvSpPr>
        <p:spPr bwMode="auto">
          <a:xfrm>
            <a:off x="4175125" y="3652838"/>
            <a:ext cx="431800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01488" name="Text Box 16"/>
          <p:cNvSpPr txBox="1">
            <a:spLocks noChangeArrowheads="1"/>
          </p:cNvSpPr>
          <p:nvPr/>
        </p:nvSpPr>
        <p:spPr bwMode="auto">
          <a:xfrm>
            <a:off x="7920038" y="2933700"/>
            <a:ext cx="431800" cy="703263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 b="1">
                <a:ea typeface="黑体" panose="02010609060101010101" pitchFamily="2" charset="-122"/>
              </a:rPr>
              <a:t>聊</a:t>
            </a:r>
            <a:endParaRPr lang="zh-CN" altLang="en-US" sz="1600" b="1"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600" b="1">
                <a:ea typeface="黑体" panose="02010609060101010101" pitchFamily="2" charset="-122"/>
              </a:rPr>
              <a:t>天</a:t>
            </a:r>
            <a:endParaRPr lang="zh-CN" altLang="en-US" sz="1600" b="1">
              <a:ea typeface="黑体" panose="02010609060101010101" pitchFamily="2" charset="-122"/>
            </a:endParaRPr>
          </a:p>
        </p:txBody>
      </p:sp>
      <p:sp>
        <p:nvSpPr>
          <p:cNvPr id="1001489" name="Text Box 17"/>
          <p:cNvSpPr txBox="1">
            <a:spLocks noChangeArrowheads="1"/>
          </p:cNvSpPr>
          <p:nvPr/>
        </p:nvSpPr>
        <p:spPr bwMode="auto">
          <a:xfrm>
            <a:off x="7488238" y="5526088"/>
            <a:ext cx="431800" cy="106997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 b="1">
                <a:ea typeface="黑体" panose="02010609060101010101" pitchFamily="2" charset="-122"/>
              </a:rPr>
              <a:t>视频会议</a:t>
            </a:r>
            <a:endParaRPr lang="zh-CN" altLang="en-US" sz="1600" b="1">
              <a:ea typeface="黑体" panose="02010609060101010101" pitchFamily="2" charset="-122"/>
            </a:endParaRPr>
          </a:p>
        </p:txBody>
      </p:sp>
      <p:sp>
        <p:nvSpPr>
          <p:cNvPr id="1001490" name="Text Box 18"/>
          <p:cNvSpPr txBox="1">
            <a:spLocks noChangeArrowheads="1"/>
          </p:cNvSpPr>
          <p:nvPr/>
        </p:nvSpPr>
        <p:spPr bwMode="auto">
          <a:xfrm>
            <a:off x="4175125" y="5597525"/>
            <a:ext cx="431800" cy="106997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 b="1">
                <a:ea typeface="黑体" panose="02010609060101010101" pitchFamily="2" charset="-122"/>
              </a:rPr>
              <a:t>远程办公</a:t>
            </a:r>
            <a:endParaRPr lang="zh-CN" altLang="en-US" sz="1600" b="1">
              <a:ea typeface="黑体" panose="02010609060101010101" pitchFamily="2" charset="-122"/>
            </a:endParaRPr>
          </a:p>
        </p:txBody>
      </p:sp>
      <p:sp>
        <p:nvSpPr>
          <p:cNvPr id="1001491" name="Text Box 19"/>
          <p:cNvSpPr txBox="1">
            <a:spLocks noChangeArrowheads="1"/>
          </p:cNvSpPr>
          <p:nvPr/>
        </p:nvSpPr>
        <p:spPr bwMode="auto">
          <a:xfrm>
            <a:off x="2736850" y="4229100"/>
            <a:ext cx="1008063" cy="33655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 b="1">
                <a:ea typeface="黑体" panose="02010609060101010101" pitchFamily="2" charset="-122"/>
              </a:rPr>
              <a:t>远程打印</a:t>
            </a:r>
            <a:endParaRPr lang="zh-CN" altLang="en-US" sz="1600" b="1">
              <a:ea typeface="黑体" panose="02010609060101010101" pitchFamily="2" charset="-122"/>
            </a:endParaRPr>
          </a:p>
        </p:txBody>
      </p:sp>
      <p:sp>
        <p:nvSpPr>
          <p:cNvPr id="1001492" name="Text Box 20"/>
          <p:cNvSpPr txBox="1">
            <a:spLocks noChangeArrowheads="1"/>
          </p:cNvSpPr>
          <p:nvPr/>
        </p:nvSpPr>
        <p:spPr bwMode="auto">
          <a:xfrm>
            <a:off x="8712200" y="4302125"/>
            <a:ext cx="431800" cy="106997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 b="1">
                <a:ea typeface="黑体" panose="02010609060101010101" pitchFamily="2" charset="-122"/>
              </a:rPr>
              <a:t>下载信息</a:t>
            </a:r>
            <a:endParaRPr lang="zh-CN" altLang="en-US" sz="1600" b="1">
              <a:ea typeface="黑体" panose="02010609060101010101" pitchFamily="2" charset="-122"/>
            </a:endParaRPr>
          </a:p>
        </p:txBody>
      </p:sp>
      <p:pic>
        <p:nvPicPr>
          <p:cNvPr id="1001493" name="Picture 21" descr="世界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03913" y="5310188"/>
            <a:ext cx="1584325" cy="118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01494" name="Picture 22" descr="笔记本MP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96075" y="2357438"/>
            <a:ext cx="1243013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01495" name="Picture 23" descr="BoyMP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02538" y="4013200"/>
            <a:ext cx="1181100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1496" name="Rectangle 24"/>
          <p:cNvSpPr>
            <a:spLocks noChangeArrowheads="1"/>
          </p:cNvSpPr>
          <p:nvPr/>
        </p:nvSpPr>
        <p:spPr bwMode="auto">
          <a:xfrm>
            <a:off x="784225" y="1214438"/>
            <a:ext cx="8229600" cy="1008062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742950" lvl="1" indent="-28575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u"/>
              <a:defRPr/>
            </a:pPr>
            <a:endParaRPr lang="zh-CN" altLang="en-US" sz="2400" b="1" dirty="0">
              <a:latin typeface="+mn-lt"/>
              <a:ea typeface="微软雅黑" panose="020B0503020204020204" pitchFamily="34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altLang="zh-CN" sz="2600" b="1" dirty="0">
                <a:latin typeface="+mn-lt"/>
                <a:ea typeface="微软雅黑" panose="020B0503020204020204" pitchFamily="34" charset="-122"/>
              </a:rPr>
              <a:t>Intranet</a:t>
            </a: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：采用互联网技术的企业内部网</a:t>
            </a:r>
            <a:endParaRPr lang="zh-CN" altLang="en-US" sz="2600" b="1" dirty="0">
              <a:latin typeface="+mn-lt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1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01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01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01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01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014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01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001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01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001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001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001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01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01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001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001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001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001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1001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1001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4" dur="500"/>
                                        <p:tgtEl>
                                          <p:spTgt spid="1001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7" dur="500"/>
                                        <p:tgtEl>
                                          <p:spTgt spid="1001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0" dur="500"/>
                                        <p:tgtEl>
                                          <p:spTgt spid="1001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3" dur="500"/>
                                        <p:tgtEl>
                                          <p:spTgt spid="1001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6" dur="500"/>
                                        <p:tgtEl>
                                          <p:spTgt spid="10014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9" dur="500"/>
                                        <p:tgtEl>
                                          <p:spTgt spid="10014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2" dur="500"/>
                                        <p:tgtEl>
                                          <p:spTgt spid="10014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5" dur="500"/>
                                        <p:tgtEl>
                                          <p:spTgt spid="10014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1" dur="500"/>
                                        <p:tgtEl>
                                          <p:spTgt spid="10014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4" dur="500"/>
                                        <p:tgtEl>
                                          <p:spTgt spid="1001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7" dur="500"/>
                                        <p:tgtEl>
                                          <p:spTgt spid="10014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0" dur="500"/>
                                        <p:tgtEl>
                                          <p:spTgt spid="10014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3" dur="500"/>
                                        <p:tgtEl>
                                          <p:spTgt spid="10014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6" dur="500"/>
                                        <p:tgtEl>
                                          <p:spTgt spid="10014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9" dur="500"/>
                                        <p:tgtEl>
                                          <p:spTgt spid="1001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2" dur="500"/>
                                        <p:tgtEl>
                                          <p:spTgt spid="10014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8" dur="500"/>
                                        <p:tgtEl>
                                          <p:spTgt spid="10014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1" dur="500"/>
                                        <p:tgtEl>
                                          <p:spTgt spid="10014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4" dur="500"/>
                                        <p:tgtEl>
                                          <p:spTgt spid="10014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00"/>
                            </p:stCondLst>
                            <p:childTnLst>
                              <p:par>
                                <p:cTn id="1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10014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1483" grpId="0" bldLvl="0" animBg="1"/>
      <p:bldP spid="1001483" grpId="1" bldLvl="0" animBg="1"/>
      <p:bldP spid="1001484" grpId="0" bldLvl="0" animBg="1"/>
      <p:bldP spid="1001484" grpId="1" bldLvl="0" animBg="1"/>
      <p:bldP spid="1001485" grpId="0" bldLvl="0" animBg="1"/>
      <p:bldP spid="1001485" grpId="1" bldLvl="0" animBg="1"/>
      <p:bldP spid="1001486" grpId="0" bldLvl="0" animBg="1"/>
      <p:bldP spid="1001486" grpId="1" bldLvl="0" animBg="1"/>
      <p:bldP spid="1001487" grpId="0" bldLvl="0" animBg="1"/>
      <p:bldP spid="1001487" grpId="1" bldLvl="0" animBg="1"/>
      <p:bldP spid="1001488" grpId="0"/>
      <p:bldP spid="1001488" grpId="1"/>
      <p:bldP spid="1001489" grpId="0"/>
      <p:bldP spid="1001489" grpId="1"/>
      <p:bldP spid="1001490" grpId="0"/>
      <p:bldP spid="1001490" grpId="1"/>
      <p:bldP spid="1001491" grpId="0"/>
      <p:bldP spid="1001491" grpId="1"/>
      <p:bldP spid="1001492" grpId="0"/>
      <p:bldP spid="100149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26" name="Rectangle 6"/>
          <p:cNvSpPr>
            <a:spLocks noGrp="1" noChangeArrowheads="1"/>
          </p:cNvSpPr>
          <p:nvPr>
            <p:ph type="title"/>
          </p:nvPr>
        </p:nvSpPr>
        <p:spPr>
          <a:xfrm>
            <a:off x="7667625" y="285750"/>
            <a:ext cx="1296988" cy="523875"/>
          </a:xfrm>
        </p:spPr>
        <p:txBody>
          <a:bodyPr/>
          <a:lstStyle/>
          <a:p>
            <a:pPr>
              <a:defRPr/>
            </a:pPr>
            <a:r>
              <a:rPr smtClean="0"/>
              <a:t>万维网</a:t>
            </a:r>
            <a:endParaRPr dirty="0"/>
          </a:p>
        </p:txBody>
      </p:sp>
      <p:sp>
        <p:nvSpPr>
          <p:cNvPr id="100352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en-US" altLang="zh-CN" dirty="0" smtClean="0"/>
              <a:t>WWW</a:t>
            </a:r>
            <a:r>
              <a:rPr lang="zh-CN" altLang="en-US" dirty="0" smtClean="0"/>
              <a:t>：</a:t>
            </a:r>
            <a:r>
              <a:rPr lang="en-US" altLang="zh-CN" dirty="0" smtClean="0"/>
              <a:t>World Wide Web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客户端：向另一台计算机请求某种服务的计算机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服务器：为其他计算机的请求提供服务的计算机</a:t>
            </a:r>
            <a:endParaRPr lang="zh-CN" altLang="en-US" dirty="0"/>
          </a:p>
        </p:txBody>
      </p:sp>
      <p:pic>
        <p:nvPicPr>
          <p:cNvPr id="1003524" name="Picture 4" descr="淘宝网站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16013" y="1916113"/>
            <a:ext cx="7048500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3525" name="Rectangle 5"/>
          <p:cNvSpPr>
            <a:spLocks noChangeArrowheads="1"/>
          </p:cNvSpPr>
          <p:nvPr/>
        </p:nvSpPr>
        <p:spPr bwMode="auto">
          <a:xfrm>
            <a:off x="1187450" y="2565400"/>
            <a:ext cx="5905500" cy="287338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3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03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" dur="500"/>
                                        <p:tgtEl>
                                          <p:spTgt spid="10035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8" dur="500"/>
                                        <p:tgtEl>
                                          <p:spTgt spid="10035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03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03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25" grpId="0" bldLvl="0" animBg="1"/>
      <p:bldP spid="1003525" grpId="1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4564" name="Rectangle 20"/>
          <p:cNvSpPr>
            <a:spLocks noGrp="1" noChangeArrowheads="1"/>
          </p:cNvSpPr>
          <p:nvPr>
            <p:ph type="title"/>
          </p:nvPr>
        </p:nvSpPr>
        <p:spPr>
          <a:xfrm>
            <a:off x="5580063" y="285750"/>
            <a:ext cx="3384550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浏览器</a:t>
            </a:r>
            <a:r>
              <a:rPr lang="en-US" altLang="zh-CN" dirty="0" smtClean="0"/>
              <a:t>/</a:t>
            </a:r>
            <a:r>
              <a:rPr dirty="0" smtClean="0"/>
              <a:t>服务器模型</a:t>
            </a:r>
            <a:endParaRPr dirty="0"/>
          </a:p>
        </p:txBody>
      </p:sp>
      <p:sp>
        <p:nvSpPr>
          <p:cNvPr id="100454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en-US" altLang="zh-CN" dirty="0" smtClean="0"/>
              <a:t>B/S</a:t>
            </a:r>
            <a:r>
              <a:rPr lang="zh-CN" altLang="en-US" dirty="0" smtClean="0"/>
              <a:t>：浏览器</a:t>
            </a:r>
            <a:r>
              <a:rPr lang="en-US" altLang="zh-CN" dirty="0" smtClean="0"/>
              <a:t>/</a:t>
            </a:r>
            <a:r>
              <a:rPr lang="zh-CN" altLang="en-US" dirty="0" smtClean="0"/>
              <a:t>服务器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浏览器将请求发送给</a:t>
            </a:r>
            <a:r>
              <a:rPr lang="en-US" altLang="zh-CN" dirty="0" smtClean="0"/>
              <a:t>Web</a:t>
            </a:r>
            <a:r>
              <a:rPr lang="zh-CN" altLang="en-US" dirty="0" smtClean="0"/>
              <a:t>服务器，</a:t>
            </a:r>
            <a:r>
              <a:rPr lang="en-US" altLang="zh-CN" dirty="0" smtClean="0"/>
              <a:t>Web</a:t>
            </a:r>
            <a:r>
              <a:rPr lang="zh-CN" altLang="en-US" dirty="0" smtClean="0"/>
              <a:t>服务器对请求进行处理，将响应发回浏览器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2" name="Group 4"/>
          <p:cNvGrpSpPr/>
          <p:nvPr/>
        </p:nvGrpSpPr>
        <p:grpSpPr bwMode="auto">
          <a:xfrm>
            <a:off x="323850" y="2636838"/>
            <a:ext cx="7993063" cy="3816350"/>
            <a:chOff x="340" y="1706"/>
            <a:chExt cx="5035" cy="2404"/>
          </a:xfrm>
        </p:grpSpPr>
        <p:pic>
          <p:nvPicPr>
            <p:cNvPr id="1004549" name="Picture 5" descr="笔记本MP3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40" y="2568"/>
              <a:ext cx="1332" cy="1361"/>
            </a:xfrm>
            <a:prstGeom prst="rect">
              <a:avLst/>
            </a:prstGeom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</p:pic>
        <p:graphicFrame>
          <p:nvGraphicFramePr>
            <p:cNvPr id="27655" name="Object 2"/>
            <p:cNvGraphicFramePr>
              <a:graphicFrameLocks noChangeAspect="1"/>
            </p:cNvGraphicFramePr>
            <p:nvPr/>
          </p:nvGraphicFramePr>
          <p:xfrm>
            <a:off x="4513" y="2704"/>
            <a:ext cx="736" cy="11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45" name="Image" r:id="rId2" imgW="1225550" imgH="1962785" progId="">
                    <p:embed/>
                  </p:oleObj>
                </mc:Choice>
                <mc:Fallback>
                  <p:oleObj name="Image" r:id="rId2" imgW="1225550" imgH="1962785" progId="">
                    <p:embed/>
                    <p:pic>
                      <p:nvPicPr>
                        <p:cNvPr id="0" name="Object 2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3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513" y="2704"/>
                          <a:ext cx="736" cy="1179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7656" name="Group 7"/>
            <p:cNvGrpSpPr/>
            <p:nvPr/>
          </p:nvGrpSpPr>
          <p:grpSpPr bwMode="auto">
            <a:xfrm>
              <a:off x="2245" y="1706"/>
              <a:ext cx="1451" cy="907"/>
              <a:chOff x="3470" y="1570"/>
              <a:chExt cx="1648" cy="1064"/>
            </a:xfrm>
          </p:grpSpPr>
          <p:graphicFrame>
            <p:nvGraphicFramePr>
              <p:cNvPr id="27675" name="Object 3"/>
              <p:cNvGraphicFramePr>
                <a:graphicFrameLocks noChangeAspect="1"/>
              </p:cNvGraphicFramePr>
              <p:nvPr/>
            </p:nvGraphicFramePr>
            <p:xfrm>
              <a:off x="3470" y="1570"/>
              <a:ext cx="1648" cy="10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146" name="Image" r:id="rId4" imgW="2616200" imgH="1689100" progId="">
                      <p:embed/>
                    </p:oleObj>
                  </mc:Choice>
                  <mc:Fallback>
                    <p:oleObj name="Image" r:id="rId4" imgW="2616200" imgH="1689100" progId="">
                      <p:embed/>
                      <p:pic>
                        <p:nvPicPr>
                          <p:cNvPr id="0" name="Object 3"/>
                          <p:cNvPicPr>
                            <a:picLocks noChangeAspect="1"/>
                          </p:cNvPicPr>
                          <p:nvPr/>
                        </p:nvPicPr>
                        <p:blipFill>
                          <a:blip r:embed="rId5">
                            <a:clrChange>
                              <a:clrFrom>
                                <a:srgbClr val="FFFFFF"/>
                              </a:clrFrom>
                              <a:clrTo>
                                <a:srgbClr val="FFFFFF">
                                  <a:alpha val="0"/>
                                </a:srgbClr>
                              </a:clrTo>
                            </a:clrChange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3470" y="1570"/>
                            <a:ext cx="1648" cy="1064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7676" name="Text Box 9"/>
              <p:cNvSpPr txBox="1">
                <a:spLocks noChangeArrowheads="1"/>
              </p:cNvSpPr>
              <p:nvPr/>
            </p:nvSpPr>
            <p:spPr bwMode="auto">
              <a:xfrm>
                <a:off x="3651" y="1932"/>
                <a:ext cx="1225" cy="33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chemeClr val="bg1"/>
                    </a:solidFill>
                    <a:ea typeface="黑体" panose="02010609060101010101" pitchFamily="2" charset="-122"/>
                  </a:rPr>
                  <a:t>Internet</a:t>
                </a:r>
                <a:endParaRPr lang="en-US" altLang="zh-CN" sz="2400" b="1">
                  <a:solidFill>
                    <a:schemeClr val="bg1"/>
                  </a:solidFill>
                  <a:ea typeface="黑体" panose="02010609060101010101" pitchFamily="2" charset="-122"/>
                </a:endParaRPr>
              </a:p>
            </p:txBody>
          </p:sp>
        </p:grpSp>
        <p:sp>
          <p:nvSpPr>
            <p:cNvPr id="1004554" name="AutoShape 10"/>
            <p:cNvSpPr>
              <a:spLocks noChangeArrowheads="1"/>
            </p:cNvSpPr>
            <p:nvPr/>
          </p:nvSpPr>
          <p:spPr bwMode="auto">
            <a:xfrm>
              <a:off x="3483" y="2819"/>
              <a:ext cx="471" cy="256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请求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4556" name="AutoShape 12"/>
            <p:cNvSpPr>
              <a:spLocks noChangeArrowheads="1"/>
            </p:cNvSpPr>
            <p:nvPr/>
          </p:nvSpPr>
          <p:spPr bwMode="gray">
            <a:xfrm>
              <a:off x="1190" y="2085"/>
              <a:ext cx="810" cy="495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                响应                         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4557" name="AutoShape 13"/>
            <p:cNvSpPr>
              <a:spLocks noChangeArrowheads="1"/>
            </p:cNvSpPr>
            <p:nvPr/>
          </p:nvSpPr>
          <p:spPr bwMode="auto">
            <a:xfrm>
              <a:off x="2038" y="2822"/>
              <a:ext cx="504" cy="256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请求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4558" name="Line 14"/>
            <p:cNvSpPr>
              <a:spLocks noChangeShapeType="1"/>
            </p:cNvSpPr>
            <p:nvPr/>
          </p:nvSpPr>
          <p:spPr bwMode="auto">
            <a:xfrm flipH="1">
              <a:off x="1595" y="2561"/>
              <a:ext cx="765" cy="405"/>
            </a:xfrm>
            <a:prstGeom prst="line">
              <a:avLst/>
            </a:prstGeom>
            <a:ln cmpd="sng">
              <a:solidFill>
                <a:schemeClr val="accent5">
                  <a:lumMod val="50000"/>
                </a:schemeClr>
              </a:solidFill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04559" name="Line 15"/>
            <p:cNvSpPr>
              <a:spLocks noChangeShapeType="1"/>
            </p:cNvSpPr>
            <p:nvPr/>
          </p:nvSpPr>
          <p:spPr bwMode="auto">
            <a:xfrm flipV="1">
              <a:off x="1519" y="2432"/>
              <a:ext cx="771" cy="408"/>
            </a:xfrm>
            <a:prstGeom prst="line">
              <a:avLst/>
            </a:prstGeom>
            <a:ln cmpd="sng">
              <a:solidFill>
                <a:schemeClr val="accent5">
                  <a:lumMod val="50000"/>
                </a:schemeClr>
              </a:solidFill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04560" name="Line 16"/>
            <p:cNvSpPr>
              <a:spLocks noChangeShapeType="1"/>
            </p:cNvSpPr>
            <p:nvPr/>
          </p:nvSpPr>
          <p:spPr bwMode="auto">
            <a:xfrm rot="10800000">
              <a:off x="3651" y="2477"/>
              <a:ext cx="817" cy="499"/>
            </a:xfrm>
            <a:prstGeom prst="line">
              <a:avLst/>
            </a:prstGeom>
            <a:ln cmpd="sng">
              <a:solidFill>
                <a:schemeClr val="accent5">
                  <a:lumMod val="50000"/>
                </a:schemeClr>
              </a:solidFill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04561" name="Line 17"/>
            <p:cNvSpPr>
              <a:spLocks noChangeShapeType="1"/>
            </p:cNvSpPr>
            <p:nvPr/>
          </p:nvSpPr>
          <p:spPr bwMode="auto">
            <a:xfrm>
              <a:off x="3710" y="2336"/>
              <a:ext cx="772" cy="453"/>
            </a:xfrm>
            <a:prstGeom prst="line">
              <a:avLst/>
            </a:prstGeom>
            <a:ln cmpd="sng">
              <a:solidFill>
                <a:schemeClr val="accent5">
                  <a:lumMod val="50000"/>
                </a:schemeClr>
              </a:solidFill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672" name="Text Box 18"/>
            <p:cNvSpPr txBox="1">
              <a:spLocks noChangeArrowheads="1"/>
            </p:cNvSpPr>
            <p:nvPr/>
          </p:nvSpPr>
          <p:spPr bwMode="auto">
            <a:xfrm>
              <a:off x="702" y="3879"/>
              <a:ext cx="817" cy="231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>
                  <a:ea typeface="黑体" panose="02010609060101010101" pitchFamily="2" charset="-122"/>
                </a:rPr>
                <a:t>浏览器</a:t>
              </a:r>
              <a:endParaRPr lang="zh-CN" altLang="en-US" b="1">
                <a:ea typeface="黑体" panose="02010609060101010101" pitchFamily="2" charset="-122"/>
              </a:endParaRPr>
            </a:p>
          </p:txBody>
        </p:sp>
        <p:sp>
          <p:nvSpPr>
            <p:cNvPr id="27673" name="Text Box 19"/>
            <p:cNvSpPr txBox="1">
              <a:spLocks noChangeArrowheads="1"/>
            </p:cNvSpPr>
            <p:nvPr/>
          </p:nvSpPr>
          <p:spPr bwMode="auto">
            <a:xfrm>
              <a:off x="4468" y="3834"/>
              <a:ext cx="907" cy="231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ea typeface="黑体" panose="02010609060101010101" pitchFamily="2" charset="-122"/>
                </a:rPr>
                <a:t>Web</a:t>
              </a:r>
              <a:r>
                <a:rPr lang="zh-CN" altLang="en-US" b="1">
                  <a:ea typeface="黑体" panose="02010609060101010101" pitchFamily="2" charset="-122"/>
                </a:rPr>
                <a:t>服务器</a:t>
              </a:r>
              <a:endParaRPr lang="zh-CN" altLang="en-US" b="1">
                <a:ea typeface="黑体" panose="02010609060101010101" pitchFamily="2" charset="-122"/>
              </a:endParaRPr>
            </a:p>
          </p:txBody>
        </p:sp>
        <p:sp>
          <p:nvSpPr>
            <p:cNvPr id="20" name="AutoShape 12"/>
            <p:cNvSpPr>
              <a:spLocks noChangeArrowheads="1"/>
            </p:cNvSpPr>
            <p:nvPr/>
          </p:nvSpPr>
          <p:spPr bwMode="gray">
            <a:xfrm>
              <a:off x="4250" y="2130"/>
              <a:ext cx="810" cy="495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                响应                         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5614" name="Rectangle 46"/>
          <p:cNvSpPr>
            <a:spLocks noGrp="1" noChangeArrowheads="1"/>
          </p:cNvSpPr>
          <p:nvPr>
            <p:ph type="title"/>
          </p:nvPr>
        </p:nvSpPr>
        <p:spPr>
          <a:xfrm>
            <a:off x="5651500" y="285750"/>
            <a:ext cx="3313113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客户端</a:t>
            </a:r>
            <a:r>
              <a:rPr lang="en-US" altLang="zh-CN" dirty="0" smtClean="0"/>
              <a:t>/</a:t>
            </a:r>
            <a:r>
              <a:rPr dirty="0" smtClean="0"/>
              <a:t>服务器模型</a:t>
            </a:r>
            <a:endParaRPr dirty="0"/>
          </a:p>
        </p:txBody>
      </p:sp>
      <p:sp>
        <p:nvSpPr>
          <p:cNvPr id="100557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en-US" altLang="zh-CN" smtClean="0"/>
              <a:t>C/S</a:t>
            </a:r>
            <a:r>
              <a:rPr lang="zh-CN" altLang="en-US" smtClean="0"/>
              <a:t>：客户端</a:t>
            </a:r>
            <a:r>
              <a:rPr lang="en-US" altLang="zh-CN" smtClean="0"/>
              <a:t>/</a:t>
            </a:r>
            <a:r>
              <a:rPr lang="zh-CN" altLang="en-US" smtClean="0"/>
              <a:t>服务器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客户端向服务器发出请求，服务器处理请求并将响应发送给客户端</a:t>
            </a:r>
            <a:endParaRPr lang="zh-CN" altLang="en-US" dirty="0"/>
          </a:p>
        </p:txBody>
      </p:sp>
      <p:grpSp>
        <p:nvGrpSpPr>
          <p:cNvPr id="2" name="Group 4"/>
          <p:cNvGrpSpPr/>
          <p:nvPr/>
        </p:nvGrpSpPr>
        <p:grpSpPr bwMode="auto">
          <a:xfrm>
            <a:off x="1690688" y="3140075"/>
            <a:ext cx="1368425" cy="504825"/>
            <a:chOff x="612" y="1434"/>
            <a:chExt cx="862" cy="318"/>
          </a:xfrm>
        </p:grpSpPr>
        <p:sp>
          <p:nvSpPr>
            <p:cNvPr id="1005573" name="AutoShape 5"/>
            <p:cNvSpPr>
              <a:spLocks noChangeArrowheads="1"/>
            </p:cNvSpPr>
            <p:nvPr/>
          </p:nvSpPr>
          <p:spPr bwMode="auto">
            <a:xfrm>
              <a:off x="612" y="1434"/>
              <a:ext cx="862" cy="318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anchor="ctr"/>
            <a:lstStyle/>
            <a:p>
              <a:pPr>
                <a:defRPr/>
              </a:pP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5574" name="AutoShape 6"/>
            <p:cNvSpPr>
              <a:spLocks noChangeArrowheads="1"/>
            </p:cNvSpPr>
            <p:nvPr/>
          </p:nvSpPr>
          <p:spPr bwMode="auto">
            <a:xfrm>
              <a:off x="692" y="1469"/>
              <a:ext cx="702" cy="257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anchor="ctr"/>
            <a:lstStyle/>
            <a:p>
              <a:pPr>
                <a:defRPr/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平台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05575" name="Rectangle 7"/>
          <p:cNvSpPr>
            <a:spLocks noChangeArrowheads="1"/>
          </p:cNvSpPr>
          <p:nvPr/>
        </p:nvSpPr>
        <p:spPr bwMode="auto">
          <a:xfrm>
            <a:off x="900113" y="3789363"/>
            <a:ext cx="3240087" cy="2016125"/>
          </a:xfrm>
          <a:prstGeom prst="rect">
            <a:avLst/>
          </a:prstGeom>
          <a:noFill/>
          <a:ln w="31750" algn="ctr">
            <a:solidFill>
              <a:srgbClr val="FF0000"/>
            </a:solidFill>
            <a:prstDash val="sysDot"/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3" name="Group 8"/>
          <p:cNvGrpSpPr/>
          <p:nvPr/>
        </p:nvGrpSpPr>
        <p:grpSpPr bwMode="auto">
          <a:xfrm>
            <a:off x="1835150" y="4638675"/>
            <a:ext cx="1296988" cy="366713"/>
            <a:chOff x="1156" y="2922"/>
            <a:chExt cx="817" cy="231"/>
          </a:xfrm>
        </p:grpSpPr>
        <p:sp>
          <p:nvSpPr>
            <p:cNvPr id="28715" name="Line 9"/>
            <p:cNvSpPr>
              <a:spLocks noChangeShapeType="1"/>
            </p:cNvSpPr>
            <p:nvPr/>
          </p:nvSpPr>
          <p:spPr bwMode="auto">
            <a:xfrm flipH="1">
              <a:off x="1156" y="2931"/>
              <a:ext cx="817" cy="0"/>
            </a:xfrm>
            <a:prstGeom prst="line">
              <a:avLst/>
            </a:prstGeom>
            <a:noFill/>
            <a:ln w="25400">
              <a:solidFill>
                <a:srgbClr val="800080"/>
              </a:solidFill>
              <a:prstDash val="dash"/>
              <a:round/>
              <a:tailEnd type="triangle" w="lg" len="lg"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716" name="Text Box 10"/>
            <p:cNvSpPr txBox="1">
              <a:spLocks noChangeArrowheads="1"/>
            </p:cNvSpPr>
            <p:nvPr/>
          </p:nvSpPr>
          <p:spPr bwMode="auto">
            <a:xfrm>
              <a:off x="1374" y="2922"/>
              <a:ext cx="406" cy="231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none" anchor="ctr">
              <a:spAutoFit/>
            </a:bodyPr>
            <a:lstStyle/>
            <a:p>
              <a:r>
                <a:rPr lang="zh-CN" altLang="en-US" b="1">
                  <a:ea typeface="黑体" panose="02010609060101010101" pitchFamily="2" charset="-122"/>
                </a:rPr>
                <a:t>响应</a:t>
              </a:r>
              <a:endParaRPr lang="zh-CN" altLang="en-US" b="1">
                <a:ea typeface="黑体" panose="02010609060101010101" pitchFamily="2" charset="-122"/>
              </a:endParaRPr>
            </a:p>
          </p:txBody>
        </p:sp>
      </p:grpSp>
      <p:grpSp>
        <p:nvGrpSpPr>
          <p:cNvPr id="4" name="Group 11"/>
          <p:cNvGrpSpPr/>
          <p:nvPr/>
        </p:nvGrpSpPr>
        <p:grpSpPr bwMode="auto">
          <a:xfrm>
            <a:off x="1836738" y="3797300"/>
            <a:ext cx="1366837" cy="366713"/>
            <a:chOff x="1157" y="2392"/>
            <a:chExt cx="861" cy="231"/>
          </a:xfrm>
        </p:grpSpPr>
        <p:sp>
          <p:nvSpPr>
            <p:cNvPr id="28713" name="Text Box 12"/>
            <p:cNvSpPr txBox="1">
              <a:spLocks noChangeArrowheads="1"/>
            </p:cNvSpPr>
            <p:nvPr/>
          </p:nvSpPr>
          <p:spPr bwMode="auto">
            <a:xfrm>
              <a:off x="1374" y="2392"/>
              <a:ext cx="406" cy="231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none" anchor="ctr">
              <a:spAutoFit/>
            </a:bodyPr>
            <a:lstStyle/>
            <a:p>
              <a:r>
                <a:rPr lang="zh-CN" altLang="en-US" b="1">
                  <a:ea typeface="黑体" panose="02010609060101010101" pitchFamily="2" charset="-122"/>
                </a:rPr>
                <a:t>请求</a:t>
              </a:r>
              <a:endParaRPr lang="zh-CN" altLang="en-US" b="1">
                <a:ea typeface="黑体" panose="02010609060101010101" pitchFamily="2" charset="-122"/>
              </a:endParaRPr>
            </a:p>
          </p:txBody>
        </p:sp>
        <p:sp>
          <p:nvSpPr>
            <p:cNvPr id="28714" name="Line 13"/>
            <p:cNvSpPr>
              <a:spLocks noChangeShapeType="1"/>
            </p:cNvSpPr>
            <p:nvPr/>
          </p:nvSpPr>
          <p:spPr bwMode="auto">
            <a:xfrm>
              <a:off x="1157" y="2613"/>
              <a:ext cx="861" cy="0"/>
            </a:xfrm>
            <a:prstGeom prst="line">
              <a:avLst/>
            </a:prstGeom>
            <a:noFill/>
            <a:ln w="25400">
              <a:solidFill>
                <a:srgbClr val="800080"/>
              </a:solidFill>
              <a:prstDash val="dash"/>
              <a:round/>
              <a:tailEnd type="triangle" w="lg" len="lg"/>
            </a:ln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5" name="Group 14"/>
          <p:cNvGrpSpPr/>
          <p:nvPr/>
        </p:nvGrpSpPr>
        <p:grpSpPr bwMode="auto">
          <a:xfrm>
            <a:off x="4932363" y="3068638"/>
            <a:ext cx="3671887" cy="2755900"/>
            <a:chOff x="567" y="1389"/>
            <a:chExt cx="2313" cy="1736"/>
          </a:xfrm>
        </p:grpSpPr>
        <p:pic>
          <p:nvPicPr>
            <p:cNvPr id="28711" name="Picture 15" descr="CS游戏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567" y="1389"/>
              <a:ext cx="2313" cy="17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8712" name="Text Box 16"/>
            <p:cNvSpPr txBox="1">
              <a:spLocks noChangeArrowheads="1"/>
            </p:cNvSpPr>
            <p:nvPr/>
          </p:nvSpPr>
          <p:spPr bwMode="auto">
            <a:xfrm>
              <a:off x="2109" y="2840"/>
              <a:ext cx="771" cy="231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solidFill>
                    <a:srgbClr val="FF0000"/>
                  </a:solidFill>
                  <a:ea typeface="黑体" panose="02010609060101010101" pitchFamily="2" charset="-122"/>
                </a:rPr>
                <a:t>CS</a:t>
              </a:r>
              <a:r>
                <a:rPr lang="zh-CN" altLang="en-US" b="1">
                  <a:solidFill>
                    <a:srgbClr val="FF0000"/>
                  </a:solidFill>
                  <a:ea typeface="黑体" panose="02010609060101010101" pitchFamily="2" charset="-122"/>
                </a:rPr>
                <a:t>游戏</a:t>
              </a:r>
              <a:endParaRPr lang="zh-CN" altLang="en-US" b="1">
                <a:solidFill>
                  <a:srgbClr val="FF0000"/>
                </a:solidFill>
                <a:ea typeface="黑体" panose="02010609060101010101" pitchFamily="2" charset="-122"/>
              </a:endParaRPr>
            </a:p>
          </p:txBody>
        </p:sp>
      </p:grpSp>
      <p:sp>
        <p:nvSpPr>
          <p:cNvPr id="1005585" name="Rectangle 17"/>
          <p:cNvSpPr>
            <a:spLocks noChangeArrowheads="1"/>
          </p:cNvSpPr>
          <p:nvPr/>
        </p:nvSpPr>
        <p:spPr bwMode="auto">
          <a:xfrm>
            <a:off x="5286375" y="3786188"/>
            <a:ext cx="2500313" cy="1857375"/>
          </a:xfrm>
          <a:prstGeom prst="rect">
            <a:avLst/>
          </a:prstGeom>
          <a:noFill/>
          <a:ln w="31750" algn="ctr">
            <a:solidFill>
              <a:srgbClr val="FF0000"/>
            </a:solidFill>
            <a:prstDash val="sysDot"/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" name="Group 18"/>
          <p:cNvGrpSpPr/>
          <p:nvPr/>
        </p:nvGrpSpPr>
        <p:grpSpPr bwMode="auto">
          <a:xfrm>
            <a:off x="5786438" y="3143250"/>
            <a:ext cx="1214437" cy="500063"/>
            <a:chOff x="612" y="1474"/>
            <a:chExt cx="771" cy="278"/>
          </a:xfrm>
        </p:grpSpPr>
        <p:sp>
          <p:nvSpPr>
            <p:cNvPr id="1005587" name="AutoShape 19"/>
            <p:cNvSpPr>
              <a:spLocks noChangeArrowheads="1"/>
            </p:cNvSpPr>
            <p:nvPr/>
          </p:nvSpPr>
          <p:spPr bwMode="auto">
            <a:xfrm>
              <a:off x="612" y="1474"/>
              <a:ext cx="771" cy="278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anchor="ctr"/>
            <a:lstStyle/>
            <a:p>
              <a:pPr>
                <a:defRPr/>
              </a:pPr>
              <a:endPara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5588" name="AutoShape 20"/>
            <p:cNvSpPr>
              <a:spLocks noChangeArrowheads="1"/>
            </p:cNvSpPr>
            <p:nvPr/>
          </p:nvSpPr>
          <p:spPr bwMode="auto">
            <a:xfrm>
              <a:off x="692" y="1474"/>
              <a:ext cx="691" cy="252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anchor="ctr"/>
            <a:lstStyle/>
            <a:p>
              <a:pPr>
                <a:defRPr/>
              </a:pPr>
              <a:r>
                <a:rPr lang="zh-CN" altLang="en-US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平台</a:t>
              </a:r>
              <a:endPara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Group 21"/>
          <p:cNvGrpSpPr/>
          <p:nvPr/>
        </p:nvGrpSpPr>
        <p:grpSpPr bwMode="auto">
          <a:xfrm>
            <a:off x="3059113" y="4791075"/>
            <a:ext cx="2808287" cy="366713"/>
            <a:chOff x="1927" y="3018"/>
            <a:chExt cx="1769" cy="231"/>
          </a:xfrm>
        </p:grpSpPr>
        <p:sp>
          <p:nvSpPr>
            <p:cNvPr id="28707" name="Line 22"/>
            <p:cNvSpPr>
              <a:spLocks noChangeShapeType="1"/>
            </p:cNvSpPr>
            <p:nvPr/>
          </p:nvSpPr>
          <p:spPr bwMode="auto">
            <a:xfrm>
              <a:off x="1927" y="3249"/>
              <a:ext cx="1769" cy="0"/>
            </a:xfrm>
            <a:prstGeom prst="line">
              <a:avLst/>
            </a:prstGeom>
            <a:noFill/>
            <a:ln w="25400">
              <a:solidFill>
                <a:srgbClr val="800080"/>
              </a:solidFill>
              <a:prstDash val="dash"/>
              <a:round/>
              <a:tailEnd type="triangle" w="lg" len="lg"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708" name="Text Box 23"/>
            <p:cNvSpPr txBox="1">
              <a:spLocks noChangeArrowheads="1"/>
            </p:cNvSpPr>
            <p:nvPr/>
          </p:nvSpPr>
          <p:spPr bwMode="auto">
            <a:xfrm>
              <a:off x="2699" y="3018"/>
              <a:ext cx="499" cy="231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>
                  <a:ea typeface="黑体" panose="02010609060101010101" pitchFamily="2" charset="-122"/>
                </a:rPr>
                <a:t>请求</a:t>
              </a:r>
              <a:endParaRPr lang="zh-CN" altLang="en-US" b="1">
                <a:ea typeface="黑体" panose="02010609060101010101" pitchFamily="2" charset="-122"/>
              </a:endParaRPr>
            </a:p>
          </p:txBody>
        </p:sp>
      </p:grpSp>
      <p:grpSp>
        <p:nvGrpSpPr>
          <p:cNvPr id="8" name="Group 24"/>
          <p:cNvGrpSpPr/>
          <p:nvPr/>
        </p:nvGrpSpPr>
        <p:grpSpPr bwMode="auto">
          <a:xfrm>
            <a:off x="3025775" y="5589588"/>
            <a:ext cx="3059113" cy="366712"/>
            <a:chOff x="1906" y="3521"/>
            <a:chExt cx="1927" cy="231"/>
          </a:xfrm>
        </p:grpSpPr>
        <p:sp>
          <p:nvSpPr>
            <p:cNvPr id="28705" name="Line 25"/>
            <p:cNvSpPr>
              <a:spLocks noChangeShapeType="1"/>
            </p:cNvSpPr>
            <p:nvPr/>
          </p:nvSpPr>
          <p:spPr bwMode="auto">
            <a:xfrm flipH="1">
              <a:off x="1906" y="3521"/>
              <a:ext cx="1927" cy="0"/>
            </a:xfrm>
            <a:prstGeom prst="line">
              <a:avLst/>
            </a:prstGeom>
            <a:noFill/>
            <a:ln w="25400">
              <a:solidFill>
                <a:srgbClr val="800080"/>
              </a:solidFill>
              <a:prstDash val="dash"/>
              <a:round/>
              <a:tailEnd type="triangle" w="lg" len="lg"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706" name="Text Box 26"/>
            <p:cNvSpPr txBox="1">
              <a:spLocks noChangeArrowheads="1"/>
            </p:cNvSpPr>
            <p:nvPr/>
          </p:nvSpPr>
          <p:spPr bwMode="auto">
            <a:xfrm>
              <a:off x="2744" y="3521"/>
              <a:ext cx="499" cy="231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>
                  <a:ea typeface="黑体" panose="02010609060101010101" pitchFamily="2" charset="-122"/>
                </a:rPr>
                <a:t>响应</a:t>
              </a:r>
              <a:endParaRPr lang="zh-CN" altLang="en-US" b="1">
                <a:ea typeface="黑体" panose="02010609060101010101" pitchFamily="2" charset="-122"/>
              </a:endParaRPr>
            </a:p>
          </p:txBody>
        </p:sp>
      </p:grpSp>
      <p:grpSp>
        <p:nvGrpSpPr>
          <p:cNvPr id="9" name="Group 27"/>
          <p:cNvGrpSpPr/>
          <p:nvPr/>
        </p:nvGrpSpPr>
        <p:grpSpPr bwMode="auto">
          <a:xfrm>
            <a:off x="1979613" y="5734050"/>
            <a:ext cx="5184775" cy="1008063"/>
            <a:chOff x="1247" y="3612"/>
            <a:chExt cx="3266" cy="635"/>
          </a:xfrm>
        </p:grpSpPr>
        <p:grpSp>
          <p:nvGrpSpPr>
            <p:cNvPr id="28700" name="Group 28"/>
            <p:cNvGrpSpPr/>
            <p:nvPr/>
          </p:nvGrpSpPr>
          <p:grpSpPr bwMode="auto">
            <a:xfrm>
              <a:off x="1247" y="3612"/>
              <a:ext cx="3266" cy="408"/>
              <a:chOff x="1247" y="3113"/>
              <a:chExt cx="3266" cy="408"/>
            </a:xfrm>
          </p:grpSpPr>
          <p:sp>
            <p:nvSpPr>
              <p:cNvPr id="28702" name="Line 29"/>
              <p:cNvSpPr>
                <a:spLocks noChangeShapeType="1"/>
              </p:cNvSpPr>
              <p:nvPr/>
            </p:nvSpPr>
            <p:spPr bwMode="auto">
              <a:xfrm>
                <a:off x="1247" y="3113"/>
                <a:ext cx="0" cy="408"/>
              </a:xfrm>
              <a:prstGeom prst="line">
                <a:avLst/>
              </a:prstGeom>
              <a:noFill/>
              <a:ln w="31750">
                <a:solidFill>
                  <a:srgbClr val="FF0000"/>
                </a:solidFill>
                <a:prstDash val="sysDot"/>
                <a:rou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8703" name="Line 30"/>
              <p:cNvSpPr>
                <a:spLocks noChangeShapeType="1"/>
              </p:cNvSpPr>
              <p:nvPr/>
            </p:nvSpPr>
            <p:spPr bwMode="auto">
              <a:xfrm>
                <a:off x="4503" y="3113"/>
                <a:ext cx="0" cy="408"/>
              </a:xfrm>
              <a:prstGeom prst="line">
                <a:avLst/>
              </a:prstGeom>
              <a:noFill/>
              <a:ln w="31750">
                <a:solidFill>
                  <a:srgbClr val="FF0000"/>
                </a:solidFill>
                <a:prstDash val="sysDot"/>
                <a:rou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8704" name="Line 31"/>
              <p:cNvSpPr>
                <a:spLocks noChangeShapeType="1"/>
              </p:cNvSpPr>
              <p:nvPr/>
            </p:nvSpPr>
            <p:spPr bwMode="auto">
              <a:xfrm>
                <a:off x="1247" y="3521"/>
                <a:ext cx="3266" cy="0"/>
              </a:xfrm>
              <a:prstGeom prst="line">
                <a:avLst/>
              </a:prstGeom>
              <a:noFill/>
              <a:ln w="31750">
                <a:solidFill>
                  <a:srgbClr val="FF0000"/>
                </a:solidFill>
                <a:prstDash val="sysDot"/>
                <a:rou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28701" name="Text Box 32"/>
            <p:cNvSpPr txBox="1">
              <a:spLocks noChangeArrowheads="1"/>
            </p:cNvSpPr>
            <p:nvPr/>
          </p:nvSpPr>
          <p:spPr bwMode="auto">
            <a:xfrm>
              <a:off x="2744" y="4016"/>
              <a:ext cx="499" cy="231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>
                  <a:ea typeface="黑体" panose="02010609060101010101" pitchFamily="2" charset="-122"/>
                </a:rPr>
                <a:t>网络</a:t>
              </a:r>
              <a:endParaRPr lang="zh-CN" altLang="en-US" b="1">
                <a:ea typeface="黑体" panose="02010609060101010101" pitchFamily="2" charset="-122"/>
              </a:endParaRPr>
            </a:p>
          </p:txBody>
        </p:sp>
      </p:grpSp>
      <p:grpSp>
        <p:nvGrpSpPr>
          <p:cNvPr id="11" name="Group 33"/>
          <p:cNvGrpSpPr/>
          <p:nvPr/>
        </p:nvGrpSpPr>
        <p:grpSpPr bwMode="auto">
          <a:xfrm>
            <a:off x="900113" y="4149725"/>
            <a:ext cx="1295400" cy="503238"/>
            <a:chOff x="2381" y="1706"/>
            <a:chExt cx="816" cy="317"/>
          </a:xfrm>
        </p:grpSpPr>
        <p:sp>
          <p:nvSpPr>
            <p:cNvPr id="1005602" name="Oval 34"/>
            <p:cNvSpPr>
              <a:spLocks noChangeArrowheads="1"/>
            </p:cNvSpPr>
            <p:nvPr/>
          </p:nvSpPr>
          <p:spPr bwMode="auto">
            <a:xfrm>
              <a:off x="2381" y="1706"/>
              <a:ext cx="816" cy="31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anchor="ctr"/>
            <a:lstStyle/>
            <a:p>
              <a:pPr>
                <a:defRPr/>
              </a:pPr>
              <a:endPara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5603" name="Text Box 35"/>
            <p:cNvSpPr txBox="1">
              <a:spLocks noChangeArrowheads="1"/>
            </p:cNvSpPr>
            <p:nvPr/>
          </p:nvSpPr>
          <p:spPr bwMode="auto">
            <a:xfrm>
              <a:off x="2482" y="1748"/>
              <a:ext cx="625" cy="23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anchor="ctr"/>
            <a:lstStyle>
              <a:defPPr>
                <a:defRPr lang="en-US"/>
              </a:defPPr>
              <a:lvl1pPr>
                <a:defRPr b="1"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>
                <a:defRPr>
                  <a:latin typeface="Arial" panose="020B0604020202020204" pitchFamily="34" charset="0"/>
                </a:defRPr>
              </a:lvl2pPr>
              <a:lvl3pPr>
                <a:defRPr>
                  <a:latin typeface="Arial" panose="020B0604020202020204" pitchFamily="34" charset="0"/>
                </a:defRPr>
              </a:lvl3pPr>
              <a:lvl4pPr>
                <a:defRPr>
                  <a:latin typeface="Arial" panose="020B0604020202020204" pitchFamily="34" charset="0"/>
                </a:defRPr>
              </a:lvl4pPr>
              <a:lvl5pPr>
                <a:defRPr>
                  <a:latin typeface="Arial" panose="020B0604020202020204" pitchFamily="34" charset="0"/>
                </a:defRPr>
              </a:lvl5pPr>
              <a:lvl6pPr>
                <a:defRPr>
                  <a:latin typeface="Arial" panose="020B0604020202020204" pitchFamily="34" charset="0"/>
                </a:defRPr>
              </a:lvl6pPr>
              <a:lvl7pPr>
                <a:defRPr>
                  <a:latin typeface="Arial" panose="020B0604020202020204" pitchFamily="34" charset="0"/>
                </a:defRPr>
              </a:lvl7pPr>
              <a:lvl8pPr>
                <a:defRPr>
                  <a:latin typeface="Arial" panose="020B0604020202020204" pitchFamily="34" charset="0"/>
                </a:defRPr>
              </a:lvl8pPr>
              <a:lvl9pPr>
                <a:defRPr>
                  <a:latin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zh-CN" altLang="en-US" dirty="0"/>
                <a:t>客户端</a:t>
              </a:r>
              <a:endParaRPr lang="zh-CN" altLang="en-US" dirty="0"/>
            </a:p>
          </p:txBody>
        </p:sp>
      </p:grpSp>
      <p:grpSp>
        <p:nvGrpSpPr>
          <p:cNvPr id="12" name="Group 36"/>
          <p:cNvGrpSpPr/>
          <p:nvPr/>
        </p:nvGrpSpPr>
        <p:grpSpPr bwMode="auto">
          <a:xfrm>
            <a:off x="1908175" y="5084763"/>
            <a:ext cx="1295400" cy="503237"/>
            <a:chOff x="2381" y="1706"/>
            <a:chExt cx="816" cy="317"/>
          </a:xfrm>
        </p:grpSpPr>
        <p:sp>
          <p:nvSpPr>
            <p:cNvPr id="1005605" name="Oval 37"/>
            <p:cNvSpPr>
              <a:spLocks noChangeArrowheads="1"/>
            </p:cNvSpPr>
            <p:nvPr/>
          </p:nvSpPr>
          <p:spPr bwMode="auto">
            <a:xfrm>
              <a:off x="2381" y="1706"/>
              <a:ext cx="816" cy="31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anchor="ctr"/>
            <a:lstStyle/>
            <a:p>
              <a:pPr>
                <a:defRPr/>
              </a:pPr>
              <a:endPara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5606" name="Text Box 38"/>
            <p:cNvSpPr txBox="1">
              <a:spLocks noChangeArrowheads="1"/>
            </p:cNvSpPr>
            <p:nvPr/>
          </p:nvSpPr>
          <p:spPr bwMode="auto">
            <a:xfrm>
              <a:off x="2482" y="1748"/>
              <a:ext cx="625" cy="23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anchor="ctr"/>
            <a:lstStyle>
              <a:defPPr>
                <a:defRPr lang="en-US"/>
              </a:defPPr>
              <a:lvl1pPr>
                <a:defRPr b="1"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>
                <a:defRPr>
                  <a:latin typeface="Arial" panose="020B0604020202020204" pitchFamily="34" charset="0"/>
                </a:defRPr>
              </a:lvl2pPr>
              <a:lvl3pPr>
                <a:defRPr>
                  <a:latin typeface="Arial" panose="020B0604020202020204" pitchFamily="34" charset="0"/>
                </a:defRPr>
              </a:lvl3pPr>
              <a:lvl4pPr>
                <a:defRPr>
                  <a:latin typeface="Arial" panose="020B0604020202020204" pitchFamily="34" charset="0"/>
                </a:defRPr>
              </a:lvl4pPr>
              <a:lvl5pPr>
                <a:defRPr>
                  <a:latin typeface="Arial" panose="020B0604020202020204" pitchFamily="34" charset="0"/>
                </a:defRPr>
              </a:lvl5pPr>
              <a:lvl6pPr>
                <a:defRPr>
                  <a:latin typeface="Arial" panose="020B0604020202020204" pitchFamily="34" charset="0"/>
                </a:defRPr>
              </a:lvl6pPr>
              <a:lvl7pPr>
                <a:defRPr>
                  <a:latin typeface="Arial" panose="020B0604020202020204" pitchFamily="34" charset="0"/>
                </a:defRPr>
              </a:lvl7pPr>
              <a:lvl8pPr>
                <a:defRPr>
                  <a:latin typeface="Arial" panose="020B0604020202020204" pitchFamily="34" charset="0"/>
                </a:defRPr>
              </a:lvl8pPr>
              <a:lvl9pPr>
                <a:defRPr>
                  <a:latin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zh-CN" altLang="en-US" dirty="0"/>
                <a:t>客户端</a:t>
              </a:r>
              <a:endParaRPr lang="zh-CN" altLang="en-US" dirty="0"/>
            </a:p>
          </p:txBody>
        </p:sp>
      </p:grpSp>
      <p:grpSp>
        <p:nvGrpSpPr>
          <p:cNvPr id="13" name="Group 39"/>
          <p:cNvGrpSpPr/>
          <p:nvPr/>
        </p:nvGrpSpPr>
        <p:grpSpPr bwMode="auto">
          <a:xfrm>
            <a:off x="2771775" y="4149725"/>
            <a:ext cx="1295400" cy="503238"/>
            <a:chOff x="2290" y="1525"/>
            <a:chExt cx="816" cy="317"/>
          </a:xfrm>
        </p:grpSpPr>
        <p:sp>
          <p:nvSpPr>
            <p:cNvPr id="1005608" name="Oval 40"/>
            <p:cNvSpPr>
              <a:spLocks noChangeArrowheads="1"/>
            </p:cNvSpPr>
            <p:nvPr/>
          </p:nvSpPr>
          <p:spPr bwMode="auto">
            <a:xfrm>
              <a:off x="2290" y="1525"/>
              <a:ext cx="816" cy="31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anchor="ctr"/>
            <a:lstStyle/>
            <a:p>
              <a:pPr>
                <a:defRPr/>
              </a:pPr>
              <a:endPara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5609" name="Text Box 41"/>
            <p:cNvSpPr txBox="1">
              <a:spLocks noChangeArrowheads="1"/>
            </p:cNvSpPr>
            <p:nvPr/>
          </p:nvSpPr>
          <p:spPr bwMode="auto">
            <a:xfrm>
              <a:off x="2390" y="1566"/>
              <a:ext cx="625" cy="23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anchor="ctr"/>
            <a:lstStyle>
              <a:defPPr>
                <a:defRPr lang="en-US"/>
              </a:defPPr>
              <a:lvl1pPr>
                <a:defRPr b="1"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>
                <a:defRPr>
                  <a:latin typeface="Arial" panose="020B0604020202020204" pitchFamily="34" charset="0"/>
                </a:defRPr>
              </a:lvl2pPr>
              <a:lvl3pPr>
                <a:defRPr>
                  <a:latin typeface="Arial" panose="020B0604020202020204" pitchFamily="34" charset="0"/>
                </a:defRPr>
              </a:lvl3pPr>
              <a:lvl4pPr>
                <a:defRPr>
                  <a:latin typeface="Arial" panose="020B0604020202020204" pitchFamily="34" charset="0"/>
                </a:defRPr>
              </a:lvl4pPr>
              <a:lvl5pPr>
                <a:defRPr>
                  <a:latin typeface="Arial" panose="020B0604020202020204" pitchFamily="34" charset="0"/>
                </a:defRPr>
              </a:lvl5pPr>
              <a:lvl6pPr>
                <a:defRPr>
                  <a:latin typeface="Arial" panose="020B0604020202020204" pitchFamily="34" charset="0"/>
                </a:defRPr>
              </a:lvl6pPr>
              <a:lvl7pPr>
                <a:defRPr>
                  <a:latin typeface="Arial" panose="020B0604020202020204" pitchFamily="34" charset="0"/>
                </a:defRPr>
              </a:lvl7pPr>
              <a:lvl8pPr>
                <a:defRPr>
                  <a:latin typeface="Arial" panose="020B0604020202020204" pitchFamily="34" charset="0"/>
                </a:defRPr>
              </a:lvl8pPr>
              <a:lvl9pPr>
                <a:defRPr>
                  <a:latin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zh-CN" altLang="en-US" dirty="0"/>
                <a:t>服务器</a:t>
              </a:r>
              <a:endParaRPr lang="zh-CN" altLang="en-US" dirty="0"/>
            </a:p>
          </p:txBody>
        </p:sp>
      </p:grpSp>
      <p:grpSp>
        <p:nvGrpSpPr>
          <p:cNvPr id="14" name="Group 42"/>
          <p:cNvGrpSpPr/>
          <p:nvPr/>
        </p:nvGrpSpPr>
        <p:grpSpPr bwMode="auto">
          <a:xfrm>
            <a:off x="5651500" y="5084763"/>
            <a:ext cx="1295400" cy="503237"/>
            <a:chOff x="2290" y="1525"/>
            <a:chExt cx="816" cy="317"/>
          </a:xfrm>
        </p:grpSpPr>
        <p:sp>
          <p:nvSpPr>
            <p:cNvPr id="1005611" name="Oval 43"/>
            <p:cNvSpPr>
              <a:spLocks noChangeArrowheads="1"/>
            </p:cNvSpPr>
            <p:nvPr/>
          </p:nvSpPr>
          <p:spPr bwMode="auto">
            <a:xfrm>
              <a:off x="2290" y="1525"/>
              <a:ext cx="816" cy="31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anchor="ctr"/>
            <a:lstStyle/>
            <a:p>
              <a:pPr>
                <a:defRPr/>
              </a:pPr>
              <a:endPara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5612" name="Text Box 44"/>
            <p:cNvSpPr txBox="1">
              <a:spLocks noChangeArrowheads="1"/>
            </p:cNvSpPr>
            <p:nvPr/>
          </p:nvSpPr>
          <p:spPr bwMode="auto">
            <a:xfrm>
              <a:off x="2390" y="1566"/>
              <a:ext cx="625" cy="23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anchor="ctr"/>
            <a:lstStyle>
              <a:defPPr>
                <a:defRPr lang="en-US"/>
              </a:defPPr>
              <a:lvl1pPr>
                <a:defRPr b="1"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>
                <a:defRPr>
                  <a:latin typeface="Arial" panose="020B0604020202020204" pitchFamily="34" charset="0"/>
                </a:defRPr>
              </a:lvl2pPr>
              <a:lvl3pPr>
                <a:defRPr>
                  <a:latin typeface="Arial" panose="020B0604020202020204" pitchFamily="34" charset="0"/>
                </a:defRPr>
              </a:lvl3pPr>
              <a:lvl4pPr>
                <a:defRPr>
                  <a:latin typeface="Arial" panose="020B0604020202020204" pitchFamily="34" charset="0"/>
                </a:defRPr>
              </a:lvl4pPr>
              <a:lvl5pPr>
                <a:defRPr>
                  <a:latin typeface="Arial" panose="020B0604020202020204" pitchFamily="34" charset="0"/>
                </a:defRPr>
              </a:lvl5pPr>
              <a:lvl6pPr>
                <a:defRPr>
                  <a:latin typeface="Arial" panose="020B0604020202020204" pitchFamily="34" charset="0"/>
                </a:defRPr>
              </a:lvl6pPr>
              <a:lvl7pPr>
                <a:defRPr>
                  <a:latin typeface="Arial" panose="020B0604020202020204" pitchFamily="34" charset="0"/>
                </a:defRPr>
              </a:lvl7pPr>
              <a:lvl8pPr>
                <a:defRPr>
                  <a:latin typeface="Arial" panose="020B0604020202020204" pitchFamily="34" charset="0"/>
                </a:defRPr>
              </a:lvl8pPr>
              <a:lvl9pPr>
                <a:defRPr>
                  <a:latin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zh-CN" altLang="en-US" dirty="0"/>
                <a:t>服务器</a:t>
              </a:r>
              <a:endParaRPr lang="zh-CN" altLang="en-US" dirty="0"/>
            </a:p>
          </p:txBody>
        </p:sp>
      </p:grpSp>
      <p:pic>
        <p:nvPicPr>
          <p:cNvPr id="1005613" name="Picture 45" descr="qq_b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96013" y="2378075"/>
            <a:ext cx="2424112" cy="404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5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05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5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005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00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5575" grpId="0" bldLvl="0" animBg="1"/>
      <p:bldP spid="1005585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6597" name="Rectangle 5"/>
          <p:cNvSpPr>
            <a:spLocks noGrp="1" noChangeArrowheads="1"/>
          </p:cNvSpPr>
          <p:nvPr>
            <p:ph type="title"/>
          </p:nvPr>
        </p:nvSpPr>
        <p:spPr>
          <a:xfrm>
            <a:off x="7885113" y="285750"/>
            <a:ext cx="1079500" cy="523875"/>
          </a:xfrm>
        </p:spPr>
        <p:txBody>
          <a:bodyPr/>
          <a:lstStyle/>
          <a:p>
            <a:pPr>
              <a:defRPr/>
            </a:pPr>
            <a:r>
              <a:rPr smtClean="0"/>
              <a:t>小结</a:t>
            </a:r>
            <a:endParaRPr dirty="0"/>
          </a:p>
        </p:txBody>
      </p:sp>
      <p:sp>
        <p:nvSpPr>
          <p:cNvPr id="100659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  根据覆盖范围，网络可以分为哪几种类型？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  组建局域网需要哪些物理设备？</a:t>
            </a: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29700" name="组合 7"/>
          <p:cNvGrpSpPr/>
          <p:nvPr/>
        </p:nvGrpSpPr>
        <p:grpSpPr bwMode="auto">
          <a:xfrm>
            <a:off x="71438" y="855663"/>
            <a:ext cx="958850" cy="430212"/>
            <a:chOff x="3643306" y="2500357"/>
            <a:chExt cx="958752" cy="430730"/>
          </a:xfrm>
        </p:grpSpPr>
        <p:pic>
          <p:nvPicPr>
            <p:cNvPr id="29702" name="Picture 6" descr="E:\设计支持\模板设计\TW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643306" y="2500357"/>
              <a:ext cx="463239" cy="4307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Box 6"/>
            <p:cNvSpPr txBox="1"/>
            <p:nvPr/>
          </p:nvSpPr>
          <p:spPr>
            <a:xfrm>
              <a:off x="3900455" y="2501946"/>
              <a:ext cx="701603" cy="40053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提问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7624" name="Rectangle 8"/>
          <p:cNvSpPr>
            <a:spLocks noGrp="1" noChangeArrowheads="1"/>
          </p:cNvSpPr>
          <p:nvPr>
            <p:ph type="title"/>
          </p:nvPr>
        </p:nvSpPr>
        <p:spPr>
          <a:xfrm>
            <a:off x="5724525" y="285750"/>
            <a:ext cx="3240088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为什么需要</a:t>
            </a:r>
            <a:r>
              <a:rPr lang="en-US" altLang="zh-CN" dirty="0" smtClean="0"/>
              <a:t>IP</a:t>
            </a:r>
            <a:r>
              <a:rPr dirty="0" smtClean="0"/>
              <a:t>地址</a:t>
            </a:r>
            <a:endParaRPr dirty="0"/>
          </a:p>
        </p:txBody>
      </p:sp>
      <p:sp>
        <p:nvSpPr>
          <p:cNvPr id="1007626" name="Rectangle 10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810895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三毛的爸爸想给很久未见的三毛写信，该如何办？ </a:t>
            </a:r>
            <a:endParaRPr lang="zh-CN" altLang="en-US" dirty="0"/>
          </a:p>
        </p:txBody>
      </p:sp>
      <p:grpSp>
        <p:nvGrpSpPr>
          <p:cNvPr id="30724" name="组合 72"/>
          <p:cNvGrpSpPr/>
          <p:nvPr/>
        </p:nvGrpSpPr>
        <p:grpSpPr bwMode="auto">
          <a:xfrm>
            <a:off x="85725" y="857250"/>
            <a:ext cx="985838" cy="422275"/>
            <a:chOff x="1000100" y="1173499"/>
            <a:chExt cx="986586" cy="422603"/>
          </a:xfrm>
        </p:grpSpPr>
        <p:pic>
          <p:nvPicPr>
            <p:cNvPr id="30733" name="Picture 5" descr="E:\设计支持\模板设计\WT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1000100" y="1173499"/>
              <a:ext cx="414476" cy="4226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TextBox 12"/>
            <p:cNvSpPr txBox="1"/>
            <p:nvPr/>
          </p:nvSpPr>
          <p:spPr>
            <a:xfrm>
              <a:off x="1286067" y="1184621"/>
              <a:ext cx="700619" cy="40036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问题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14" name="右箭头 13"/>
          <p:cNvSpPr>
            <a:spLocks noChangeArrowheads="1"/>
          </p:cNvSpPr>
          <p:nvPr/>
        </p:nvSpPr>
        <p:spPr bwMode="auto">
          <a:xfrm rot="5400000">
            <a:off x="3956844" y="4215607"/>
            <a:ext cx="357187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>
              <a:defRPr/>
            </a:pPr>
            <a:endParaRPr lang="zh-CN" altLang="en-US"/>
          </a:p>
        </p:txBody>
      </p:sp>
      <p:grpSp>
        <p:nvGrpSpPr>
          <p:cNvPr id="5" name="组合 4"/>
          <p:cNvGrpSpPr/>
          <p:nvPr/>
        </p:nvGrpSpPr>
        <p:grpSpPr bwMode="auto">
          <a:xfrm>
            <a:off x="1339850" y="2593975"/>
            <a:ext cx="5589588" cy="1195388"/>
            <a:chOff x="1339850" y="2594708"/>
            <a:chExt cx="5589588" cy="1194655"/>
          </a:xfrm>
        </p:grpSpPr>
        <p:sp>
          <p:nvSpPr>
            <p:cNvPr id="1007620" name="AutoShape 4"/>
            <p:cNvSpPr>
              <a:spLocks noChangeArrowheads="1"/>
            </p:cNvSpPr>
            <p:nvPr/>
          </p:nvSpPr>
          <p:spPr bwMode="auto">
            <a:xfrm>
              <a:off x="1339850" y="2775572"/>
              <a:ext cx="5589588" cy="1013791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anchor="ctr"/>
            <a:lstStyle/>
            <a:p>
              <a:pPr>
                <a:defRPr/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（</a:t>
              </a: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）必须找到三毛现在的居住地址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（</a:t>
              </a: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）邮件抬头写明收件人地址，方便邮递员投递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（</a:t>
              </a: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）邮件末尾写明发件人地址，对方好回信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732" name="AutoShape 4"/>
            <p:cNvSpPr>
              <a:spLocks noChangeArrowheads="1"/>
            </p:cNvSpPr>
            <p:nvPr/>
          </p:nvSpPr>
          <p:spPr bwMode="gray">
            <a:xfrm>
              <a:off x="6372200" y="2594708"/>
              <a:ext cx="357179" cy="360484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accent1"/>
              </a:solidFill>
              <a:round/>
            </a:ln>
          </p:spPr>
          <p:txBody>
            <a:bodyPr anchor="ctr"/>
            <a:lstStyle/>
            <a:p>
              <a:pPr algn="ctr"/>
              <a:r>
                <a:rPr lang="en-US" altLang="zh-CN" sz="2000" b="1">
                  <a:solidFill>
                    <a:srgbClr val="0C83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!</a:t>
              </a:r>
              <a:endParaRPr lang="en-US" altLang="zh-CN" sz="2000" b="1">
                <a:solidFill>
                  <a:srgbClr val="0C83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 bwMode="auto">
          <a:xfrm>
            <a:off x="1831975" y="4537075"/>
            <a:ext cx="4605338" cy="896938"/>
            <a:chOff x="2123728" y="4537076"/>
            <a:chExt cx="4605651" cy="897681"/>
          </a:xfrm>
        </p:grpSpPr>
        <p:sp>
          <p:nvSpPr>
            <p:cNvPr id="1007622" name="AutoShape 6"/>
            <p:cNvSpPr>
              <a:spLocks noChangeArrowheads="1"/>
            </p:cNvSpPr>
            <p:nvPr/>
          </p:nvSpPr>
          <p:spPr bwMode="auto">
            <a:xfrm>
              <a:off x="2123728" y="4724556"/>
              <a:ext cx="4605651" cy="710201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两台计算机通信，  双方都必须有地址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730" name="AutoShape 4"/>
            <p:cNvSpPr>
              <a:spLocks noChangeArrowheads="1"/>
            </p:cNvSpPr>
            <p:nvPr/>
          </p:nvSpPr>
          <p:spPr bwMode="gray">
            <a:xfrm>
              <a:off x="6137654" y="4537076"/>
              <a:ext cx="357179" cy="360484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accent1"/>
              </a:solidFill>
              <a:round/>
            </a:ln>
          </p:spPr>
          <p:txBody>
            <a:bodyPr anchor="ctr"/>
            <a:lstStyle/>
            <a:p>
              <a:pPr algn="ctr"/>
              <a:r>
                <a:rPr lang="en-US" altLang="zh-CN" sz="2000" b="1">
                  <a:solidFill>
                    <a:srgbClr val="0C83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!</a:t>
              </a:r>
              <a:endParaRPr lang="en-US" altLang="zh-CN" sz="2000" b="1">
                <a:solidFill>
                  <a:srgbClr val="0C83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8670" name="Rectangle 30"/>
          <p:cNvSpPr>
            <a:spLocks noGrp="1" noChangeArrowheads="1"/>
          </p:cNvSpPr>
          <p:nvPr>
            <p:ph type="title"/>
          </p:nvPr>
        </p:nvSpPr>
        <p:spPr>
          <a:xfrm>
            <a:off x="6516688" y="285750"/>
            <a:ext cx="2447925" cy="523875"/>
          </a:xfrm>
        </p:spPr>
        <p:txBody>
          <a:bodyPr/>
          <a:lstStyle/>
          <a:p>
            <a:pPr>
              <a:defRPr/>
            </a:pPr>
            <a:r>
              <a:rPr smtClean="0"/>
              <a:t>网络通信原理</a:t>
            </a:r>
            <a:endParaRPr dirty="0"/>
          </a:p>
        </p:txBody>
      </p:sp>
      <p:sp>
        <p:nvSpPr>
          <p:cNvPr id="100864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en-US" altLang="zh-CN" smtClean="0"/>
              <a:t>IP</a:t>
            </a:r>
            <a:r>
              <a:rPr lang="zh-CN" altLang="en-US" smtClean="0"/>
              <a:t>地址：唯一标识网络上的每一台计算机</a:t>
            </a:r>
            <a:endParaRPr lang="zh-CN" altLang="en-US" smtClean="0"/>
          </a:p>
          <a:p>
            <a:pPr>
              <a:defRPr/>
            </a:pPr>
            <a:r>
              <a:rPr lang="en-US" altLang="zh-CN" smtClean="0"/>
              <a:t>TCP/IP</a:t>
            </a:r>
            <a:r>
              <a:rPr lang="zh-CN" altLang="en-US" smtClean="0"/>
              <a:t>：传输控制</a:t>
            </a:r>
            <a:r>
              <a:rPr lang="en-US" altLang="zh-CN" smtClean="0"/>
              <a:t>/</a:t>
            </a:r>
            <a:r>
              <a:rPr lang="zh-CN" altLang="en-US" smtClean="0"/>
              <a:t>网际协议，</a:t>
            </a:r>
            <a:r>
              <a:rPr lang="en-US" altLang="zh-CN" smtClean="0"/>
              <a:t>Internet</a:t>
            </a:r>
            <a:r>
              <a:rPr lang="zh-CN" altLang="en-US" smtClean="0"/>
              <a:t>的基础 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路由交换设备：将数据从一台计算机送到另一台计算机</a:t>
            </a:r>
            <a:endParaRPr lang="zh-CN" altLang="en-US" dirty="0"/>
          </a:p>
        </p:txBody>
      </p:sp>
      <p:sp>
        <p:nvSpPr>
          <p:cNvPr id="1008644" name="AutoShape 4"/>
          <p:cNvSpPr>
            <a:spLocks noChangeArrowheads="1"/>
          </p:cNvSpPr>
          <p:nvPr/>
        </p:nvSpPr>
        <p:spPr bwMode="auto">
          <a:xfrm>
            <a:off x="2193925" y="4572000"/>
            <a:ext cx="1008063" cy="657225"/>
          </a:xfrm>
          <a:prstGeom prst="rightArrow">
            <a:avLst>
              <a:gd name="adj1" fmla="val 50000"/>
              <a:gd name="adj2" fmla="val 43733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>
              <a:defRPr/>
            </a:pPr>
            <a:r>
              <a:rPr lang="zh-CN" altLang="en-US" b="1" dirty="0">
                <a:solidFill>
                  <a:schemeClr val="accent3"/>
                </a:solidFill>
                <a:latin typeface="+mn-ea"/>
                <a:ea typeface="+mn-ea"/>
              </a:rPr>
              <a:t>数据</a:t>
            </a:r>
            <a:endParaRPr lang="zh-CN" altLang="en-US" b="1" dirty="0">
              <a:solidFill>
                <a:schemeClr val="accent3"/>
              </a:solidFill>
              <a:latin typeface="+mn-ea"/>
              <a:ea typeface="+mn-ea"/>
            </a:endParaRPr>
          </a:p>
        </p:txBody>
      </p:sp>
      <p:sp>
        <p:nvSpPr>
          <p:cNvPr id="1008645" name="AutoShape 5"/>
          <p:cNvSpPr>
            <a:spLocks noChangeArrowheads="1"/>
          </p:cNvSpPr>
          <p:nvPr/>
        </p:nvSpPr>
        <p:spPr bwMode="auto">
          <a:xfrm>
            <a:off x="6299200" y="4643438"/>
            <a:ext cx="1008063" cy="657225"/>
          </a:xfrm>
          <a:prstGeom prst="rightArrow">
            <a:avLst>
              <a:gd name="adj1" fmla="val 50000"/>
              <a:gd name="adj2" fmla="val 43854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>
              <a:defRPr/>
            </a:pPr>
            <a:r>
              <a:rPr lang="zh-CN" altLang="en-US" b="1" dirty="0">
                <a:solidFill>
                  <a:schemeClr val="accent3"/>
                </a:solidFill>
                <a:latin typeface="+mn-ea"/>
                <a:ea typeface="+mn-ea"/>
              </a:rPr>
              <a:t>数据</a:t>
            </a:r>
            <a:endParaRPr lang="zh-CN" altLang="en-US" b="1" dirty="0">
              <a:solidFill>
                <a:schemeClr val="accent3"/>
              </a:solidFill>
              <a:latin typeface="+mn-ea"/>
              <a:ea typeface="+mn-ea"/>
            </a:endParaRPr>
          </a:p>
        </p:txBody>
      </p:sp>
      <p:grpSp>
        <p:nvGrpSpPr>
          <p:cNvPr id="2" name="Group 6"/>
          <p:cNvGrpSpPr/>
          <p:nvPr/>
        </p:nvGrpSpPr>
        <p:grpSpPr bwMode="auto">
          <a:xfrm>
            <a:off x="3130550" y="4076700"/>
            <a:ext cx="3173413" cy="1728788"/>
            <a:chOff x="1972" y="2568"/>
            <a:chExt cx="1999" cy="1089"/>
          </a:xfrm>
        </p:grpSpPr>
        <p:graphicFrame>
          <p:nvGraphicFramePr>
            <p:cNvPr id="31758" name="Object 2"/>
            <p:cNvGraphicFramePr>
              <a:graphicFrameLocks noChangeAspect="1"/>
            </p:cNvGraphicFramePr>
            <p:nvPr/>
          </p:nvGraphicFramePr>
          <p:xfrm>
            <a:off x="1972" y="2568"/>
            <a:ext cx="1999" cy="10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69" name="Image" r:id="rId1" imgW="2616200" imgH="1689100" progId="">
                    <p:embed/>
                  </p:oleObj>
                </mc:Choice>
                <mc:Fallback>
                  <p:oleObj name="Image" r:id="rId1" imgW="2616200" imgH="1689100" progId="">
                    <p:embed/>
                    <p:pic>
                      <p:nvPicPr>
                        <p:cNvPr id="0" name="Object 2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2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972" y="2568"/>
                          <a:ext cx="1999" cy="1089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759" name="Text Box 8"/>
            <p:cNvSpPr txBox="1">
              <a:spLocks noChangeArrowheads="1"/>
            </p:cNvSpPr>
            <p:nvPr/>
          </p:nvSpPr>
          <p:spPr bwMode="auto">
            <a:xfrm>
              <a:off x="2302" y="3340"/>
              <a:ext cx="1485" cy="2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zh-CN" sz="2000" b="1">
                  <a:solidFill>
                    <a:schemeClr val="bg1"/>
                  </a:solidFill>
                  <a:ea typeface="黑体" panose="02010609060101010101" pitchFamily="2" charset="-122"/>
                </a:rPr>
                <a:t>Internet</a:t>
              </a:r>
              <a:endParaRPr lang="en-US" altLang="zh-CN" sz="2000" b="1">
                <a:solidFill>
                  <a:schemeClr val="bg1"/>
                </a:solidFill>
                <a:ea typeface="黑体" panose="02010609060101010101" pitchFamily="2" charset="-122"/>
              </a:endParaRPr>
            </a:p>
          </p:txBody>
        </p:sp>
        <p:graphicFrame>
          <p:nvGraphicFramePr>
            <p:cNvPr id="31760" name="Object 3"/>
            <p:cNvGraphicFramePr>
              <a:graphicFrameLocks noChangeAspect="1"/>
            </p:cNvGraphicFramePr>
            <p:nvPr/>
          </p:nvGraphicFramePr>
          <p:xfrm>
            <a:off x="2063" y="2887"/>
            <a:ext cx="271" cy="2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0" name="Visio" r:id="rId3" imgW="902970" imgH="902970" progId="Visio.Drawing.11">
                    <p:embed/>
                  </p:oleObj>
                </mc:Choice>
                <mc:Fallback>
                  <p:oleObj name="Visio" r:id="rId3" imgW="902970" imgH="902970" progId="Visio.Drawing.11">
                    <p:embed/>
                    <p:pic>
                      <p:nvPicPr>
                        <p:cNvPr id="0" name="Object 3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063" y="2887"/>
                          <a:ext cx="271" cy="271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761" name="Object 4"/>
            <p:cNvGraphicFramePr>
              <a:graphicFrameLocks noChangeAspect="1"/>
            </p:cNvGraphicFramePr>
            <p:nvPr/>
          </p:nvGraphicFramePr>
          <p:xfrm>
            <a:off x="2516" y="2659"/>
            <a:ext cx="271" cy="2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1" name="Visio" r:id="rId5" imgW="902970" imgH="902970" progId="Visio.Drawing.11">
                    <p:embed/>
                  </p:oleObj>
                </mc:Choice>
                <mc:Fallback>
                  <p:oleObj name="Visio" r:id="rId5" imgW="902970" imgH="902970" progId="Visio.Drawing.11">
                    <p:embed/>
                    <p:pic>
                      <p:nvPicPr>
                        <p:cNvPr id="0" name="Object 4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516" y="2659"/>
                          <a:ext cx="271" cy="271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762" name="Object 5"/>
            <p:cNvGraphicFramePr>
              <a:graphicFrameLocks noChangeAspect="1"/>
            </p:cNvGraphicFramePr>
            <p:nvPr/>
          </p:nvGraphicFramePr>
          <p:xfrm>
            <a:off x="2562" y="3113"/>
            <a:ext cx="271" cy="2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2" name="Visio" r:id="rId6" imgW="902970" imgH="902970" progId="Visio.Drawing.11">
                    <p:embed/>
                  </p:oleObj>
                </mc:Choice>
                <mc:Fallback>
                  <p:oleObj name="Visio" r:id="rId6" imgW="902970" imgH="902970" progId="Visio.Drawing.11">
                    <p:embed/>
                    <p:pic>
                      <p:nvPicPr>
                        <p:cNvPr id="0" name="Object 5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562" y="3113"/>
                          <a:ext cx="271" cy="271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763" name="Object 6"/>
            <p:cNvGraphicFramePr>
              <a:graphicFrameLocks noChangeAspect="1"/>
            </p:cNvGraphicFramePr>
            <p:nvPr/>
          </p:nvGraphicFramePr>
          <p:xfrm>
            <a:off x="3197" y="3113"/>
            <a:ext cx="271" cy="2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3" name="Visio" r:id="rId7" imgW="902970" imgH="902970" progId="Visio.Drawing.11">
                    <p:embed/>
                  </p:oleObj>
                </mc:Choice>
                <mc:Fallback>
                  <p:oleObj name="Visio" r:id="rId7" imgW="902970" imgH="902970" progId="Visio.Drawing.11">
                    <p:embed/>
                    <p:pic>
                      <p:nvPicPr>
                        <p:cNvPr id="0" name="Object 6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197" y="3113"/>
                          <a:ext cx="271" cy="271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764" name="Object 7"/>
            <p:cNvGraphicFramePr>
              <a:graphicFrameLocks noChangeAspect="1"/>
            </p:cNvGraphicFramePr>
            <p:nvPr/>
          </p:nvGraphicFramePr>
          <p:xfrm>
            <a:off x="3151" y="2659"/>
            <a:ext cx="271" cy="2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4" name="Visio" r:id="rId8" imgW="902970" imgH="902970" progId="Visio.Drawing.11">
                    <p:embed/>
                  </p:oleObj>
                </mc:Choice>
                <mc:Fallback>
                  <p:oleObj name="Visio" r:id="rId8" imgW="902970" imgH="902970" progId="Visio.Drawing.11">
                    <p:embed/>
                    <p:pic>
                      <p:nvPicPr>
                        <p:cNvPr id="0" name="Object 7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151" y="2659"/>
                          <a:ext cx="271" cy="271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765" name="Object 8"/>
            <p:cNvGraphicFramePr>
              <a:graphicFrameLocks noChangeAspect="1"/>
            </p:cNvGraphicFramePr>
            <p:nvPr/>
          </p:nvGraphicFramePr>
          <p:xfrm>
            <a:off x="3605" y="2931"/>
            <a:ext cx="271" cy="2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5" name="Visio" r:id="rId9" imgW="902970" imgH="902970" progId="Visio.Drawing.11">
                    <p:embed/>
                  </p:oleObj>
                </mc:Choice>
                <mc:Fallback>
                  <p:oleObj name="Visio" r:id="rId9" imgW="902970" imgH="902970" progId="Visio.Drawing.11">
                    <p:embed/>
                    <p:pic>
                      <p:nvPicPr>
                        <p:cNvPr id="0" name="Object 8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605" y="2931"/>
                          <a:ext cx="271" cy="271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766" name="Line 15"/>
            <p:cNvSpPr>
              <a:spLocks noChangeShapeType="1"/>
            </p:cNvSpPr>
            <p:nvPr/>
          </p:nvSpPr>
          <p:spPr bwMode="auto">
            <a:xfrm flipV="1">
              <a:off x="2335" y="2886"/>
              <a:ext cx="227" cy="1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67" name="Line 16"/>
            <p:cNvSpPr>
              <a:spLocks noChangeShapeType="1"/>
            </p:cNvSpPr>
            <p:nvPr/>
          </p:nvSpPr>
          <p:spPr bwMode="auto">
            <a:xfrm>
              <a:off x="2743" y="2841"/>
              <a:ext cx="4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68" name="Line 17"/>
            <p:cNvSpPr>
              <a:spLocks noChangeShapeType="1"/>
            </p:cNvSpPr>
            <p:nvPr/>
          </p:nvSpPr>
          <p:spPr bwMode="auto">
            <a:xfrm>
              <a:off x="2290" y="3113"/>
              <a:ext cx="272" cy="9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69" name="Line 18"/>
            <p:cNvSpPr>
              <a:spLocks noChangeShapeType="1"/>
            </p:cNvSpPr>
            <p:nvPr/>
          </p:nvSpPr>
          <p:spPr bwMode="auto">
            <a:xfrm>
              <a:off x="2834" y="3249"/>
              <a:ext cx="36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0" name="Line 19"/>
            <p:cNvSpPr>
              <a:spLocks noChangeShapeType="1"/>
            </p:cNvSpPr>
            <p:nvPr/>
          </p:nvSpPr>
          <p:spPr bwMode="auto">
            <a:xfrm flipV="1">
              <a:off x="3469" y="3158"/>
              <a:ext cx="181" cy="9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1" name="Line 20"/>
            <p:cNvSpPr>
              <a:spLocks noChangeShapeType="1"/>
            </p:cNvSpPr>
            <p:nvPr/>
          </p:nvSpPr>
          <p:spPr bwMode="auto">
            <a:xfrm>
              <a:off x="3424" y="2841"/>
              <a:ext cx="226" cy="9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2" name="Line 21"/>
            <p:cNvSpPr>
              <a:spLocks noChangeShapeType="1"/>
            </p:cNvSpPr>
            <p:nvPr/>
          </p:nvSpPr>
          <p:spPr bwMode="auto">
            <a:xfrm>
              <a:off x="2607" y="2931"/>
              <a:ext cx="91" cy="22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3" name="Line 22"/>
            <p:cNvSpPr>
              <a:spLocks noChangeShapeType="1"/>
            </p:cNvSpPr>
            <p:nvPr/>
          </p:nvSpPr>
          <p:spPr bwMode="auto">
            <a:xfrm flipH="1">
              <a:off x="2834" y="2886"/>
              <a:ext cx="408" cy="31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4" name="Line 23"/>
            <p:cNvSpPr>
              <a:spLocks noChangeShapeType="1"/>
            </p:cNvSpPr>
            <p:nvPr/>
          </p:nvSpPr>
          <p:spPr bwMode="auto">
            <a:xfrm>
              <a:off x="3287" y="2931"/>
              <a:ext cx="46" cy="1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51" name="Group 24"/>
          <p:cNvGrpSpPr/>
          <p:nvPr/>
        </p:nvGrpSpPr>
        <p:grpSpPr bwMode="auto">
          <a:xfrm>
            <a:off x="827088" y="4149725"/>
            <a:ext cx="1512887" cy="1951038"/>
            <a:chOff x="521" y="2614"/>
            <a:chExt cx="953" cy="1229"/>
          </a:xfrm>
        </p:grpSpPr>
        <p:pic>
          <p:nvPicPr>
            <p:cNvPr id="31756" name="Picture 25" descr="笔记本MP3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521" y="2614"/>
              <a:ext cx="861" cy="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757" name="Text Box 26"/>
            <p:cNvSpPr txBox="1">
              <a:spLocks noChangeArrowheads="1"/>
            </p:cNvSpPr>
            <p:nvPr/>
          </p:nvSpPr>
          <p:spPr bwMode="auto">
            <a:xfrm>
              <a:off x="521" y="3612"/>
              <a:ext cx="953" cy="231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ea typeface="黑体" panose="02010609060101010101" pitchFamily="2" charset="-122"/>
                </a:rPr>
                <a:t>192.128.1.1</a:t>
              </a:r>
              <a:endParaRPr lang="en-US" altLang="zh-CN" b="1">
                <a:ea typeface="黑体" panose="02010609060101010101" pitchFamily="2" charset="-122"/>
              </a:endParaRPr>
            </a:p>
          </p:txBody>
        </p:sp>
      </p:grpSp>
      <p:grpSp>
        <p:nvGrpSpPr>
          <p:cNvPr id="31752" name="Group 27"/>
          <p:cNvGrpSpPr/>
          <p:nvPr/>
        </p:nvGrpSpPr>
        <p:grpSpPr bwMode="auto">
          <a:xfrm>
            <a:off x="7164388" y="4398963"/>
            <a:ext cx="1439862" cy="1816100"/>
            <a:chOff x="4513" y="2735"/>
            <a:chExt cx="953" cy="1299"/>
          </a:xfrm>
        </p:grpSpPr>
        <p:pic>
          <p:nvPicPr>
            <p:cNvPr id="31754" name="Picture 28" descr="web设计师"/>
            <p:cNvPicPr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4637" y="2735"/>
              <a:ext cx="670" cy="10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755" name="Text Box 29"/>
            <p:cNvSpPr txBox="1">
              <a:spLocks noChangeArrowheads="1"/>
            </p:cNvSpPr>
            <p:nvPr/>
          </p:nvSpPr>
          <p:spPr bwMode="auto">
            <a:xfrm>
              <a:off x="4513" y="3771"/>
              <a:ext cx="953" cy="263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ea typeface="黑体" panose="02010609060101010101" pitchFamily="2" charset="-122"/>
                </a:rPr>
                <a:t>192.128.2.1</a:t>
              </a:r>
              <a:endParaRPr lang="en-US" altLang="zh-CN" b="1"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8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8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8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08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8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08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8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08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8644" grpId="0" bldLvl="0" animBg="1"/>
      <p:bldP spid="1008645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9673" name="Rectangle 9"/>
          <p:cNvSpPr>
            <a:spLocks noGrp="1" noChangeArrowheads="1"/>
          </p:cNvSpPr>
          <p:nvPr>
            <p:ph type="title"/>
          </p:nvPr>
        </p:nvSpPr>
        <p:spPr>
          <a:xfrm>
            <a:off x="5795963" y="285750"/>
            <a:ext cx="3168650" cy="523875"/>
          </a:xfrm>
        </p:spPr>
        <p:txBody>
          <a:bodyPr/>
          <a:lstStyle/>
          <a:p>
            <a:pPr>
              <a:defRPr/>
            </a:pPr>
            <a:r>
              <a:rPr lang="en-US" altLang="zh-CN" smtClean="0"/>
              <a:t>IP</a:t>
            </a:r>
            <a:r>
              <a:rPr smtClean="0"/>
              <a:t>地址的表示方法</a:t>
            </a:r>
            <a:endParaRPr dirty="0"/>
          </a:p>
        </p:txBody>
      </p:sp>
      <p:sp>
        <p:nvSpPr>
          <p:cNvPr id="100966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en-US" altLang="zh-CN" dirty="0" smtClean="0"/>
              <a:t>IP </a:t>
            </a:r>
            <a:r>
              <a:rPr lang="zh-CN" altLang="en-US" dirty="0" smtClean="0"/>
              <a:t>地址：</a:t>
            </a:r>
            <a:r>
              <a:rPr lang="en-US" altLang="zh-CN" dirty="0" smtClean="0"/>
              <a:t>32</a:t>
            </a:r>
            <a:r>
              <a:rPr lang="zh-CN" altLang="en-US" dirty="0" smtClean="0"/>
              <a:t>位，由</a:t>
            </a:r>
            <a:r>
              <a:rPr lang="en-US" altLang="zh-CN" dirty="0" smtClean="0"/>
              <a:t>4</a:t>
            </a:r>
            <a:r>
              <a:rPr lang="zh-CN" altLang="en-US" dirty="0" smtClean="0"/>
              <a:t>个</a:t>
            </a:r>
            <a:r>
              <a:rPr lang="en-US" altLang="zh-CN" dirty="0" smtClean="0"/>
              <a:t>8</a:t>
            </a:r>
            <a:r>
              <a:rPr lang="zh-CN" altLang="en-US" dirty="0" smtClean="0"/>
              <a:t>位二进制数组成</a:t>
            </a:r>
            <a:endParaRPr lang="zh-CN" altLang="en-US" dirty="0" smtClean="0"/>
          </a:p>
          <a:p>
            <a:pPr>
              <a:defRPr/>
            </a:pPr>
            <a:r>
              <a:rPr lang="en-US" altLang="zh-CN" dirty="0" smtClean="0"/>
              <a:t>IP</a:t>
            </a:r>
            <a:r>
              <a:rPr lang="zh-CN" altLang="en-US" dirty="0" smtClean="0"/>
              <a:t>表示方法：点分十进制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r>
              <a:rPr lang="en-US" altLang="zh-CN" dirty="0" smtClean="0"/>
              <a:t>IP</a:t>
            </a:r>
            <a:r>
              <a:rPr lang="zh-CN" altLang="en-US" dirty="0" smtClean="0"/>
              <a:t>地址 </a:t>
            </a:r>
            <a:r>
              <a:rPr lang="en-US" altLang="zh-CN" dirty="0" smtClean="0"/>
              <a:t>= </a:t>
            </a:r>
            <a:r>
              <a:rPr lang="zh-CN" altLang="en-US" dirty="0" smtClean="0"/>
              <a:t>网络</a:t>
            </a:r>
            <a:r>
              <a:rPr lang="en-US" altLang="zh-CN" dirty="0" smtClean="0"/>
              <a:t>ID +</a:t>
            </a:r>
            <a:r>
              <a:rPr lang="zh-CN" altLang="en-US" dirty="0" smtClean="0"/>
              <a:t>主机</a:t>
            </a:r>
            <a:r>
              <a:rPr lang="en-US" altLang="zh-CN" dirty="0" smtClean="0"/>
              <a:t>ID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网络</a:t>
            </a:r>
            <a:r>
              <a:rPr lang="en-US" altLang="zh-CN" dirty="0" smtClean="0"/>
              <a:t>ID</a:t>
            </a:r>
            <a:r>
              <a:rPr lang="zh-CN" altLang="en-US" dirty="0" smtClean="0"/>
              <a:t>：标识计算机或网络设备所在的网段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主机</a:t>
            </a:r>
            <a:r>
              <a:rPr lang="en-US" altLang="zh-CN" dirty="0" smtClean="0"/>
              <a:t>ID</a:t>
            </a:r>
            <a:r>
              <a:rPr lang="zh-CN" altLang="en-US" dirty="0" smtClean="0"/>
              <a:t>：标识特定主机或网络设备</a:t>
            </a:r>
            <a:endParaRPr lang="zh-CN" altLang="en-US" dirty="0"/>
          </a:p>
        </p:txBody>
      </p:sp>
      <p:sp>
        <p:nvSpPr>
          <p:cNvPr id="1009668" name="AutoShape 4"/>
          <p:cNvSpPr>
            <a:spLocks noChangeArrowheads="1"/>
          </p:cNvSpPr>
          <p:nvPr/>
        </p:nvSpPr>
        <p:spPr bwMode="auto">
          <a:xfrm>
            <a:off x="1171575" y="2541588"/>
            <a:ext cx="1974850" cy="406400"/>
          </a:xfrm>
          <a:prstGeom prst="roundRect">
            <a:avLst>
              <a:gd name="adj" fmla="val 16667"/>
            </a:avLst>
          </a:prstGeom>
          <a:solidFill>
            <a:srgbClr val="EDF5FD"/>
          </a:solid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>
            <a:outerShdw blurRad="38100" sx="101000" sy="101000" algn="ctr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381000">
              <a:lnSpc>
                <a:spcPct val="130000"/>
              </a:lnSpc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en-US" altLang="zh-CN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192.168.1.200 </a:t>
            </a:r>
            <a:endParaRPr lang="en-US" altLang="zh-CN" b="1" dirty="0">
              <a:solidFill>
                <a:schemeClr val="accent5">
                  <a:lumMod val="10000"/>
                </a:schemeClr>
              </a:solidFill>
              <a:latin typeface="+mn-lt"/>
              <a:ea typeface="黑体" panose="02010609060101010101" pitchFamily="2" charset="-122"/>
            </a:endParaRPr>
          </a:p>
        </p:txBody>
      </p:sp>
      <p:sp>
        <p:nvSpPr>
          <p:cNvPr id="1009669" name="AutoShape 5"/>
          <p:cNvSpPr>
            <a:spLocks noChangeArrowheads="1"/>
          </p:cNvSpPr>
          <p:nvPr/>
        </p:nvSpPr>
        <p:spPr bwMode="auto">
          <a:xfrm>
            <a:off x="3763963" y="2549525"/>
            <a:ext cx="5056187" cy="406400"/>
          </a:xfrm>
          <a:prstGeom prst="roundRect">
            <a:avLst>
              <a:gd name="adj" fmla="val 16667"/>
            </a:avLst>
          </a:prstGeom>
          <a:solidFill>
            <a:srgbClr val="EDF5FD"/>
          </a:solid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>
            <a:outerShdw blurRad="38100" sx="101000" sy="101000" algn="ctr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381000">
              <a:lnSpc>
                <a:spcPct val="130000"/>
              </a:lnSpc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en-US" altLang="zh-CN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11000000.10101000.00000001.11001000</a:t>
            </a:r>
            <a:endParaRPr lang="en-US" altLang="zh-CN" b="1" dirty="0">
              <a:solidFill>
                <a:schemeClr val="accent5">
                  <a:lumMod val="10000"/>
                </a:schemeClr>
              </a:solidFill>
              <a:latin typeface="+mn-lt"/>
              <a:ea typeface="黑体" panose="02010609060101010101" pitchFamily="2" charset="-122"/>
            </a:endParaRPr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3276600" y="2486025"/>
            <a:ext cx="431800" cy="45720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ea typeface="黑体" panose="02010609060101010101" pitchFamily="2" charset="-122"/>
              </a:rPr>
              <a:t>=</a:t>
            </a:r>
            <a:endParaRPr lang="en-US" altLang="zh-CN" sz="2400" b="1">
              <a:ea typeface="黑体" panose="02010609060101010101" pitchFamily="2" charset="-122"/>
            </a:endParaRP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1476375" y="3062288"/>
            <a:ext cx="1366838" cy="366712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ea typeface="黑体" panose="02010609060101010101" pitchFamily="2" charset="-122"/>
              </a:rPr>
              <a:t>十进制表示</a:t>
            </a:r>
            <a:endParaRPr lang="zh-CN" altLang="en-US" b="1">
              <a:ea typeface="黑体" panose="02010609060101010101" pitchFamily="2" charset="-122"/>
            </a:endParaRPr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5292725" y="3062288"/>
            <a:ext cx="1366838" cy="366712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ea typeface="黑体" panose="02010609060101010101" pitchFamily="2" charset="-122"/>
              </a:rPr>
              <a:t>二进制表示</a:t>
            </a:r>
            <a:endParaRPr lang="zh-CN" altLang="en-US" b="1"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96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96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96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096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96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096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0721" name="Rectangle 33"/>
          <p:cNvSpPr>
            <a:spLocks noGrp="1" noChangeArrowheads="1"/>
          </p:cNvSpPr>
          <p:nvPr>
            <p:ph type="title"/>
          </p:nvPr>
        </p:nvSpPr>
        <p:spPr>
          <a:xfrm>
            <a:off x="6516688" y="285750"/>
            <a:ext cx="2447925" cy="523875"/>
          </a:xfrm>
        </p:spPr>
        <p:txBody>
          <a:bodyPr/>
          <a:lstStyle/>
          <a:p>
            <a:pPr>
              <a:defRPr/>
            </a:pPr>
            <a:r>
              <a:rPr lang="en-US" altLang="zh-CN" smtClean="0"/>
              <a:t>IP</a:t>
            </a:r>
            <a:r>
              <a:rPr smtClean="0"/>
              <a:t>地址的分类</a:t>
            </a:r>
            <a:endParaRPr dirty="0"/>
          </a:p>
        </p:txBody>
      </p:sp>
      <p:sp>
        <p:nvSpPr>
          <p:cNvPr id="101069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地址类用于指定网络 </a:t>
            </a:r>
            <a:r>
              <a:rPr lang="en-US" altLang="zh-CN" dirty="0" smtClean="0"/>
              <a:t>ID </a:t>
            </a:r>
            <a:r>
              <a:rPr lang="zh-CN" altLang="en-US" dirty="0" smtClean="0"/>
              <a:t>并在网络 </a:t>
            </a:r>
            <a:r>
              <a:rPr lang="en-US" altLang="zh-CN" dirty="0" smtClean="0"/>
              <a:t>ID </a:t>
            </a:r>
            <a:r>
              <a:rPr lang="zh-CN" altLang="en-US" dirty="0" smtClean="0"/>
              <a:t>和主机 </a:t>
            </a:r>
            <a:r>
              <a:rPr lang="en-US" altLang="zh-CN" dirty="0" smtClean="0"/>
              <a:t>ID </a:t>
            </a:r>
            <a:r>
              <a:rPr lang="zh-CN" altLang="en-US" dirty="0" smtClean="0"/>
              <a:t>之间提供分隔方法</a:t>
            </a:r>
            <a:endParaRPr lang="zh-CN" altLang="en-US" dirty="0" smtClean="0"/>
          </a:p>
          <a:p>
            <a:pPr>
              <a:defRPr/>
            </a:pPr>
            <a:r>
              <a:rPr lang="en-US" altLang="zh-CN" dirty="0" smtClean="0"/>
              <a:t>IANA</a:t>
            </a:r>
            <a:r>
              <a:rPr lang="zh-CN" altLang="en-US" dirty="0" smtClean="0"/>
              <a:t>负责分配</a:t>
            </a:r>
            <a:r>
              <a:rPr lang="en-US" altLang="zh-CN" dirty="0" smtClean="0"/>
              <a:t>A</a:t>
            </a:r>
            <a:r>
              <a:rPr lang="zh-CN" altLang="en-US" dirty="0" smtClean="0"/>
              <a:t>、</a:t>
            </a:r>
            <a:r>
              <a:rPr lang="en-US" altLang="zh-CN" dirty="0" smtClean="0"/>
              <a:t>B</a:t>
            </a:r>
            <a:r>
              <a:rPr lang="zh-CN" altLang="en-US" dirty="0" smtClean="0"/>
              <a:t>、</a:t>
            </a:r>
            <a:r>
              <a:rPr lang="en-US" altLang="zh-CN" dirty="0" smtClean="0"/>
              <a:t>C</a:t>
            </a:r>
            <a:r>
              <a:rPr lang="zh-CN" altLang="en-US" dirty="0" smtClean="0"/>
              <a:t>类网络地址，具体主机地址由机构组织自行分配</a:t>
            </a:r>
            <a:endParaRPr lang="zh-CN" altLang="en-US" dirty="0" smtClean="0"/>
          </a:p>
          <a:p>
            <a:pPr>
              <a:defRPr/>
            </a:pPr>
            <a:r>
              <a:rPr lang="en-US" altLang="zh-CN" dirty="0" smtClean="0"/>
              <a:t>IP </a:t>
            </a:r>
            <a:r>
              <a:rPr lang="zh-CN" altLang="en-US" dirty="0" smtClean="0"/>
              <a:t>地址类包括：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 lvl="1">
              <a:defRPr/>
            </a:pPr>
            <a:r>
              <a:rPr lang="en-US" altLang="zh-CN" dirty="0" smtClean="0"/>
              <a:t>A </a:t>
            </a:r>
            <a:r>
              <a:rPr lang="zh-CN" altLang="en-US" dirty="0" smtClean="0"/>
              <a:t>类：</a:t>
            </a:r>
            <a:endParaRPr lang="zh-CN" altLang="en-US" dirty="0" smtClean="0"/>
          </a:p>
          <a:p>
            <a:pPr lvl="1">
              <a:defRPr/>
            </a:pPr>
            <a:r>
              <a:rPr lang="en-US" altLang="zh-CN" dirty="0" smtClean="0"/>
              <a:t>B </a:t>
            </a:r>
            <a:r>
              <a:rPr lang="zh-CN" altLang="en-US" dirty="0" smtClean="0"/>
              <a:t>类：</a:t>
            </a:r>
            <a:endParaRPr lang="zh-CN" altLang="en-US" dirty="0" smtClean="0"/>
          </a:p>
          <a:p>
            <a:pPr lvl="1">
              <a:defRPr/>
            </a:pPr>
            <a:r>
              <a:rPr lang="en-US" altLang="zh-CN" dirty="0" smtClean="0"/>
              <a:t>C </a:t>
            </a:r>
            <a:r>
              <a:rPr lang="zh-CN" altLang="en-US" dirty="0" smtClean="0"/>
              <a:t>类：</a:t>
            </a:r>
            <a:endParaRPr lang="zh-CN" altLang="en-US" dirty="0" smtClean="0"/>
          </a:p>
          <a:p>
            <a:pPr lvl="1">
              <a:defRPr/>
            </a:pPr>
            <a:r>
              <a:rPr lang="en-US" altLang="zh-CN" dirty="0" smtClean="0"/>
              <a:t>D </a:t>
            </a:r>
            <a:r>
              <a:rPr lang="zh-CN" altLang="en-US" dirty="0" smtClean="0"/>
              <a:t>类：</a:t>
            </a:r>
            <a:endParaRPr lang="zh-CN" altLang="en-US" dirty="0" smtClean="0"/>
          </a:p>
          <a:p>
            <a:pPr lvl="1">
              <a:defRPr/>
            </a:pPr>
            <a:r>
              <a:rPr lang="en-US" altLang="zh-CN" dirty="0" smtClean="0"/>
              <a:t>E </a:t>
            </a:r>
            <a:r>
              <a:rPr lang="zh-CN" altLang="en-US" dirty="0" smtClean="0"/>
              <a:t>类：</a:t>
            </a:r>
            <a:endParaRPr lang="zh-CN" altLang="en-US" dirty="0"/>
          </a:p>
        </p:txBody>
      </p:sp>
      <p:grpSp>
        <p:nvGrpSpPr>
          <p:cNvPr id="33796" name="组合 34"/>
          <p:cNvGrpSpPr/>
          <p:nvPr/>
        </p:nvGrpSpPr>
        <p:grpSpPr bwMode="auto">
          <a:xfrm>
            <a:off x="2359025" y="3416300"/>
            <a:ext cx="5184775" cy="1741488"/>
            <a:chOff x="2195513" y="3355975"/>
            <a:chExt cx="5184775" cy="1741488"/>
          </a:xfrm>
        </p:grpSpPr>
        <p:grpSp>
          <p:nvGrpSpPr>
            <p:cNvPr id="33809" name="Group 4"/>
            <p:cNvGrpSpPr/>
            <p:nvPr/>
          </p:nvGrpSpPr>
          <p:grpSpPr bwMode="auto">
            <a:xfrm>
              <a:off x="2392364" y="3933825"/>
              <a:ext cx="4916488" cy="287338"/>
              <a:chOff x="1779" y="1480"/>
              <a:chExt cx="3097" cy="181"/>
            </a:xfrm>
          </p:grpSpPr>
          <p:sp>
            <p:nvSpPr>
              <p:cNvPr id="33824" name="Rectangle 5"/>
              <p:cNvSpPr>
                <a:spLocks noChangeArrowheads="1"/>
              </p:cNvSpPr>
              <p:nvPr/>
            </p:nvSpPr>
            <p:spPr bwMode="auto">
              <a:xfrm>
                <a:off x="1779" y="1480"/>
                <a:ext cx="771" cy="181"/>
              </a:xfrm>
              <a:prstGeom prst="rect">
                <a:avLst/>
              </a:prstGeom>
              <a:gradFill rotWithShape="1">
                <a:gsLst>
                  <a:gs pos="0">
                    <a:srgbClr val="CC99FF"/>
                  </a:gs>
                  <a:gs pos="100000">
                    <a:schemeClr val="bg1"/>
                  </a:gs>
                </a:gsLst>
                <a:lin ang="5400000" scaled="1"/>
              </a:gradFill>
              <a:ln w="9525" algn="ctr">
                <a:solidFill>
                  <a:srgbClr val="800080"/>
                </a:solidFill>
                <a:miter lim="800000"/>
              </a:ln>
            </p:spPr>
            <p:txBody>
              <a:bodyPr wrap="none" anchor="ctr"/>
              <a:lstStyle/>
              <a:p>
                <a:r>
                  <a:rPr lang="zh-CN" altLang="en-US" b="1">
                    <a:ea typeface="黑体" panose="02010609060101010101" pitchFamily="2" charset="-122"/>
                  </a:rPr>
                  <a:t>网络</a:t>
                </a:r>
                <a:endParaRPr lang="zh-CN" altLang="en-US" b="1">
                  <a:ea typeface="黑体" panose="02010609060101010101" pitchFamily="2" charset="-122"/>
                </a:endParaRPr>
              </a:p>
            </p:txBody>
          </p:sp>
          <p:sp>
            <p:nvSpPr>
              <p:cNvPr id="33825" name="Rectangle 6"/>
              <p:cNvSpPr>
                <a:spLocks noChangeArrowheads="1"/>
              </p:cNvSpPr>
              <p:nvPr/>
            </p:nvSpPr>
            <p:spPr bwMode="auto">
              <a:xfrm>
                <a:off x="2550" y="1480"/>
                <a:ext cx="771" cy="181"/>
              </a:xfrm>
              <a:prstGeom prst="rect">
                <a:avLst/>
              </a:prstGeom>
              <a:gradFill rotWithShape="1">
                <a:gsLst>
                  <a:gs pos="0">
                    <a:srgbClr val="FFFF99"/>
                  </a:gs>
                  <a:gs pos="100000">
                    <a:schemeClr val="bg1"/>
                  </a:gs>
                </a:gsLst>
                <a:lin ang="5400000" scaled="1"/>
              </a:gradFill>
              <a:ln w="9525" algn="ctr">
                <a:solidFill>
                  <a:srgbClr val="FF9900"/>
                </a:solidFill>
                <a:miter lim="800000"/>
              </a:ln>
            </p:spPr>
            <p:txBody>
              <a:bodyPr wrap="none" anchor="ctr"/>
              <a:lstStyle/>
              <a:p>
                <a:r>
                  <a:rPr lang="zh-CN" altLang="en-US" b="1">
                    <a:ea typeface="黑体" panose="02010609060101010101" pitchFamily="2" charset="-122"/>
                  </a:rPr>
                  <a:t>主机</a:t>
                </a:r>
                <a:endParaRPr lang="zh-CN" altLang="en-US" b="1">
                  <a:ea typeface="黑体" panose="02010609060101010101" pitchFamily="2" charset="-122"/>
                </a:endParaRPr>
              </a:p>
            </p:txBody>
          </p:sp>
          <p:sp>
            <p:nvSpPr>
              <p:cNvPr id="33826" name="Rectangle 7"/>
              <p:cNvSpPr>
                <a:spLocks noChangeArrowheads="1"/>
              </p:cNvSpPr>
              <p:nvPr/>
            </p:nvSpPr>
            <p:spPr bwMode="auto">
              <a:xfrm>
                <a:off x="3321" y="1480"/>
                <a:ext cx="771" cy="181"/>
              </a:xfrm>
              <a:prstGeom prst="rect">
                <a:avLst/>
              </a:prstGeom>
              <a:gradFill rotWithShape="1">
                <a:gsLst>
                  <a:gs pos="0">
                    <a:srgbClr val="FFFF99"/>
                  </a:gs>
                  <a:gs pos="100000">
                    <a:schemeClr val="bg1"/>
                  </a:gs>
                </a:gsLst>
                <a:lin ang="5400000" scaled="1"/>
              </a:gradFill>
              <a:ln w="9525" algn="ctr">
                <a:solidFill>
                  <a:srgbClr val="FF9900"/>
                </a:solidFill>
                <a:miter lim="800000"/>
              </a:ln>
            </p:spPr>
            <p:txBody>
              <a:bodyPr wrap="none" anchor="ctr"/>
              <a:lstStyle/>
              <a:p>
                <a:r>
                  <a:rPr lang="zh-CN" altLang="en-US" b="1">
                    <a:ea typeface="黑体" panose="02010609060101010101" pitchFamily="2" charset="-122"/>
                  </a:rPr>
                  <a:t>主机</a:t>
                </a:r>
                <a:endParaRPr lang="zh-CN" altLang="en-US" b="1">
                  <a:ea typeface="黑体" panose="02010609060101010101" pitchFamily="2" charset="-122"/>
                </a:endParaRPr>
              </a:p>
            </p:txBody>
          </p:sp>
          <p:sp>
            <p:nvSpPr>
              <p:cNvPr id="33827" name="Rectangle 8"/>
              <p:cNvSpPr>
                <a:spLocks noChangeArrowheads="1"/>
              </p:cNvSpPr>
              <p:nvPr/>
            </p:nvSpPr>
            <p:spPr bwMode="auto">
              <a:xfrm>
                <a:off x="4105" y="1480"/>
                <a:ext cx="771" cy="181"/>
              </a:xfrm>
              <a:prstGeom prst="rect">
                <a:avLst/>
              </a:prstGeom>
              <a:gradFill rotWithShape="1">
                <a:gsLst>
                  <a:gs pos="0">
                    <a:srgbClr val="FFFF99"/>
                  </a:gs>
                  <a:gs pos="100000">
                    <a:schemeClr val="bg1"/>
                  </a:gs>
                </a:gsLst>
                <a:lin ang="5400000" scaled="1"/>
              </a:gradFill>
              <a:ln w="9525" algn="ctr">
                <a:solidFill>
                  <a:srgbClr val="FF9900"/>
                </a:solidFill>
                <a:miter lim="800000"/>
              </a:ln>
            </p:spPr>
            <p:txBody>
              <a:bodyPr wrap="none" anchor="ctr"/>
              <a:lstStyle/>
              <a:p>
                <a:r>
                  <a:rPr lang="zh-CN" altLang="en-US" b="1">
                    <a:ea typeface="黑体" panose="02010609060101010101" pitchFamily="2" charset="-122"/>
                  </a:rPr>
                  <a:t>主机</a:t>
                </a:r>
                <a:endParaRPr lang="zh-CN" altLang="en-US" b="1"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33810" name="Group 9"/>
            <p:cNvGrpSpPr/>
            <p:nvPr/>
          </p:nvGrpSpPr>
          <p:grpSpPr bwMode="auto">
            <a:xfrm>
              <a:off x="2392362" y="4371975"/>
              <a:ext cx="4916488" cy="287338"/>
              <a:chOff x="1780" y="1530"/>
              <a:chExt cx="3097" cy="181"/>
            </a:xfrm>
          </p:grpSpPr>
          <p:sp>
            <p:nvSpPr>
              <p:cNvPr id="33820" name="Rectangle 10"/>
              <p:cNvSpPr>
                <a:spLocks noChangeArrowheads="1"/>
              </p:cNvSpPr>
              <p:nvPr/>
            </p:nvSpPr>
            <p:spPr bwMode="auto">
              <a:xfrm>
                <a:off x="1780" y="1530"/>
                <a:ext cx="771" cy="181"/>
              </a:xfrm>
              <a:prstGeom prst="rect">
                <a:avLst/>
              </a:prstGeom>
              <a:gradFill rotWithShape="1">
                <a:gsLst>
                  <a:gs pos="0">
                    <a:srgbClr val="CC99FF"/>
                  </a:gs>
                  <a:gs pos="100000">
                    <a:schemeClr val="bg1"/>
                  </a:gs>
                </a:gsLst>
                <a:lin ang="5400000" scaled="1"/>
              </a:gradFill>
              <a:ln w="9525" algn="ctr">
                <a:solidFill>
                  <a:srgbClr val="800080"/>
                </a:solidFill>
                <a:miter lim="800000"/>
              </a:ln>
            </p:spPr>
            <p:txBody>
              <a:bodyPr wrap="none" anchor="ctr"/>
              <a:lstStyle/>
              <a:p>
                <a:r>
                  <a:rPr lang="zh-CN" altLang="en-US" b="1">
                    <a:ea typeface="黑体" panose="02010609060101010101" pitchFamily="2" charset="-122"/>
                  </a:rPr>
                  <a:t>网络</a:t>
                </a:r>
                <a:endParaRPr lang="zh-CN" altLang="en-US" b="1">
                  <a:ea typeface="黑体" panose="02010609060101010101" pitchFamily="2" charset="-122"/>
                </a:endParaRPr>
              </a:p>
            </p:txBody>
          </p:sp>
          <p:sp>
            <p:nvSpPr>
              <p:cNvPr id="33821" name="Rectangle 11"/>
              <p:cNvSpPr>
                <a:spLocks noChangeArrowheads="1"/>
              </p:cNvSpPr>
              <p:nvPr/>
            </p:nvSpPr>
            <p:spPr bwMode="auto">
              <a:xfrm>
                <a:off x="2551" y="1530"/>
                <a:ext cx="771" cy="181"/>
              </a:xfrm>
              <a:prstGeom prst="rect">
                <a:avLst/>
              </a:prstGeom>
              <a:gradFill rotWithShape="1">
                <a:gsLst>
                  <a:gs pos="0">
                    <a:srgbClr val="CC99FF"/>
                  </a:gs>
                  <a:gs pos="100000">
                    <a:schemeClr val="bg1"/>
                  </a:gs>
                </a:gsLst>
                <a:lin ang="5400000" scaled="1"/>
              </a:gradFill>
              <a:ln w="9525" algn="ctr">
                <a:solidFill>
                  <a:srgbClr val="800080"/>
                </a:solidFill>
                <a:miter lim="800000"/>
              </a:ln>
            </p:spPr>
            <p:txBody>
              <a:bodyPr wrap="none" anchor="ctr"/>
              <a:lstStyle/>
              <a:p>
                <a:r>
                  <a:rPr lang="zh-CN" altLang="en-US" b="1">
                    <a:ea typeface="黑体" panose="02010609060101010101" pitchFamily="2" charset="-122"/>
                  </a:rPr>
                  <a:t>网络</a:t>
                </a:r>
                <a:endParaRPr lang="zh-CN" altLang="en-US" b="1">
                  <a:ea typeface="黑体" panose="02010609060101010101" pitchFamily="2" charset="-122"/>
                </a:endParaRPr>
              </a:p>
            </p:txBody>
          </p:sp>
          <p:sp>
            <p:nvSpPr>
              <p:cNvPr id="33822" name="Rectangle 12"/>
              <p:cNvSpPr>
                <a:spLocks noChangeArrowheads="1"/>
              </p:cNvSpPr>
              <p:nvPr/>
            </p:nvSpPr>
            <p:spPr bwMode="auto">
              <a:xfrm>
                <a:off x="3322" y="1530"/>
                <a:ext cx="771" cy="181"/>
              </a:xfrm>
              <a:prstGeom prst="rect">
                <a:avLst/>
              </a:prstGeom>
              <a:gradFill rotWithShape="1">
                <a:gsLst>
                  <a:gs pos="0">
                    <a:srgbClr val="FFFF99"/>
                  </a:gs>
                  <a:gs pos="100000">
                    <a:schemeClr val="bg1"/>
                  </a:gs>
                </a:gsLst>
                <a:lin ang="5400000" scaled="1"/>
              </a:gradFill>
              <a:ln w="9525" algn="ctr">
                <a:solidFill>
                  <a:srgbClr val="FF9900"/>
                </a:solidFill>
                <a:miter lim="800000"/>
              </a:ln>
            </p:spPr>
            <p:txBody>
              <a:bodyPr wrap="none" anchor="ctr"/>
              <a:lstStyle/>
              <a:p>
                <a:r>
                  <a:rPr lang="zh-CN" altLang="en-US" b="1">
                    <a:ea typeface="黑体" panose="02010609060101010101" pitchFamily="2" charset="-122"/>
                  </a:rPr>
                  <a:t>主机</a:t>
                </a:r>
                <a:endParaRPr lang="zh-CN" altLang="en-US" b="1">
                  <a:ea typeface="黑体" panose="02010609060101010101" pitchFamily="2" charset="-122"/>
                </a:endParaRPr>
              </a:p>
            </p:txBody>
          </p:sp>
          <p:sp>
            <p:nvSpPr>
              <p:cNvPr id="33823" name="Rectangle 13"/>
              <p:cNvSpPr>
                <a:spLocks noChangeArrowheads="1"/>
              </p:cNvSpPr>
              <p:nvPr/>
            </p:nvSpPr>
            <p:spPr bwMode="auto">
              <a:xfrm>
                <a:off x="4106" y="1530"/>
                <a:ext cx="771" cy="181"/>
              </a:xfrm>
              <a:prstGeom prst="rect">
                <a:avLst/>
              </a:prstGeom>
              <a:gradFill rotWithShape="1">
                <a:gsLst>
                  <a:gs pos="0">
                    <a:srgbClr val="FFFF99"/>
                  </a:gs>
                  <a:gs pos="100000">
                    <a:schemeClr val="bg1"/>
                  </a:gs>
                </a:gsLst>
                <a:lin ang="5400000" scaled="1"/>
              </a:gradFill>
              <a:ln w="9525" algn="ctr">
                <a:solidFill>
                  <a:srgbClr val="FF9900"/>
                </a:solidFill>
                <a:miter lim="800000"/>
              </a:ln>
            </p:spPr>
            <p:txBody>
              <a:bodyPr wrap="none" anchor="ctr"/>
              <a:lstStyle/>
              <a:p>
                <a:r>
                  <a:rPr lang="zh-CN" altLang="en-US" b="1">
                    <a:ea typeface="黑体" panose="02010609060101010101" pitchFamily="2" charset="-122"/>
                  </a:rPr>
                  <a:t>主机</a:t>
                </a:r>
                <a:endParaRPr lang="zh-CN" altLang="en-US" b="1"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33811" name="Group 14"/>
            <p:cNvGrpSpPr/>
            <p:nvPr/>
          </p:nvGrpSpPr>
          <p:grpSpPr bwMode="auto">
            <a:xfrm>
              <a:off x="2392364" y="4810126"/>
              <a:ext cx="4916488" cy="287337"/>
              <a:chOff x="1779" y="1579"/>
              <a:chExt cx="3097" cy="181"/>
            </a:xfrm>
          </p:grpSpPr>
          <p:sp>
            <p:nvSpPr>
              <p:cNvPr id="33816" name="Rectangle 15"/>
              <p:cNvSpPr>
                <a:spLocks noChangeArrowheads="1"/>
              </p:cNvSpPr>
              <p:nvPr/>
            </p:nvSpPr>
            <p:spPr bwMode="auto">
              <a:xfrm>
                <a:off x="1779" y="1579"/>
                <a:ext cx="771" cy="181"/>
              </a:xfrm>
              <a:prstGeom prst="rect">
                <a:avLst/>
              </a:prstGeom>
              <a:gradFill rotWithShape="1">
                <a:gsLst>
                  <a:gs pos="0">
                    <a:srgbClr val="CC99FF"/>
                  </a:gs>
                  <a:gs pos="100000">
                    <a:schemeClr val="bg1"/>
                  </a:gs>
                </a:gsLst>
                <a:lin ang="5400000" scaled="1"/>
              </a:gradFill>
              <a:ln w="9525" algn="ctr">
                <a:solidFill>
                  <a:srgbClr val="800080"/>
                </a:solidFill>
                <a:miter lim="800000"/>
              </a:ln>
            </p:spPr>
            <p:txBody>
              <a:bodyPr wrap="none" anchor="ctr"/>
              <a:lstStyle/>
              <a:p>
                <a:r>
                  <a:rPr lang="zh-CN" altLang="en-US" b="1">
                    <a:ea typeface="黑体" panose="02010609060101010101" pitchFamily="2" charset="-122"/>
                  </a:rPr>
                  <a:t>网络</a:t>
                </a:r>
                <a:endParaRPr lang="zh-CN" altLang="en-US" b="1">
                  <a:ea typeface="黑体" panose="02010609060101010101" pitchFamily="2" charset="-122"/>
                </a:endParaRPr>
              </a:p>
            </p:txBody>
          </p:sp>
          <p:sp>
            <p:nvSpPr>
              <p:cNvPr id="33817" name="Rectangle 16"/>
              <p:cNvSpPr>
                <a:spLocks noChangeArrowheads="1"/>
              </p:cNvSpPr>
              <p:nvPr/>
            </p:nvSpPr>
            <p:spPr bwMode="auto">
              <a:xfrm>
                <a:off x="2550" y="1579"/>
                <a:ext cx="771" cy="181"/>
              </a:xfrm>
              <a:prstGeom prst="rect">
                <a:avLst/>
              </a:prstGeom>
              <a:gradFill rotWithShape="1">
                <a:gsLst>
                  <a:gs pos="0">
                    <a:srgbClr val="CC99FF"/>
                  </a:gs>
                  <a:gs pos="100000">
                    <a:schemeClr val="bg1"/>
                  </a:gs>
                </a:gsLst>
                <a:lin ang="5400000" scaled="1"/>
              </a:gradFill>
              <a:ln w="9525" algn="ctr">
                <a:solidFill>
                  <a:srgbClr val="800080"/>
                </a:solidFill>
                <a:miter lim="800000"/>
              </a:ln>
            </p:spPr>
            <p:txBody>
              <a:bodyPr wrap="none" anchor="ctr"/>
              <a:lstStyle/>
              <a:p>
                <a:r>
                  <a:rPr lang="zh-CN" altLang="en-US" b="1">
                    <a:ea typeface="黑体" panose="02010609060101010101" pitchFamily="2" charset="-122"/>
                  </a:rPr>
                  <a:t>网络</a:t>
                </a:r>
                <a:endParaRPr lang="zh-CN" altLang="en-US" b="1">
                  <a:ea typeface="黑体" panose="02010609060101010101" pitchFamily="2" charset="-122"/>
                </a:endParaRPr>
              </a:p>
            </p:txBody>
          </p:sp>
          <p:sp>
            <p:nvSpPr>
              <p:cNvPr id="33818" name="Rectangle 17"/>
              <p:cNvSpPr>
                <a:spLocks noChangeArrowheads="1"/>
              </p:cNvSpPr>
              <p:nvPr/>
            </p:nvSpPr>
            <p:spPr bwMode="auto">
              <a:xfrm>
                <a:off x="3321" y="1579"/>
                <a:ext cx="771" cy="181"/>
              </a:xfrm>
              <a:prstGeom prst="rect">
                <a:avLst/>
              </a:prstGeom>
              <a:gradFill rotWithShape="1">
                <a:gsLst>
                  <a:gs pos="0">
                    <a:srgbClr val="CC99FF"/>
                  </a:gs>
                  <a:gs pos="100000">
                    <a:schemeClr val="bg1"/>
                  </a:gs>
                </a:gsLst>
                <a:lin ang="5400000" scaled="1"/>
              </a:gradFill>
              <a:ln w="9525" algn="ctr">
                <a:solidFill>
                  <a:srgbClr val="800080"/>
                </a:solidFill>
                <a:miter lim="800000"/>
              </a:ln>
            </p:spPr>
            <p:txBody>
              <a:bodyPr wrap="none" anchor="ctr"/>
              <a:lstStyle/>
              <a:p>
                <a:r>
                  <a:rPr lang="zh-CN" altLang="en-US" b="1">
                    <a:ea typeface="黑体" panose="02010609060101010101" pitchFamily="2" charset="-122"/>
                  </a:rPr>
                  <a:t>网络</a:t>
                </a:r>
                <a:endParaRPr lang="zh-CN" altLang="en-US" b="1">
                  <a:ea typeface="黑体" panose="02010609060101010101" pitchFamily="2" charset="-122"/>
                </a:endParaRPr>
              </a:p>
            </p:txBody>
          </p:sp>
          <p:sp>
            <p:nvSpPr>
              <p:cNvPr id="33819" name="Rectangle 18"/>
              <p:cNvSpPr>
                <a:spLocks noChangeArrowheads="1"/>
              </p:cNvSpPr>
              <p:nvPr/>
            </p:nvSpPr>
            <p:spPr bwMode="auto">
              <a:xfrm>
                <a:off x="4105" y="1579"/>
                <a:ext cx="771" cy="181"/>
              </a:xfrm>
              <a:prstGeom prst="rect">
                <a:avLst/>
              </a:prstGeom>
              <a:gradFill rotWithShape="1">
                <a:gsLst>
                  <a:gs pos="0">
                    <a:srgbClr val="FFFF99"/>
                  </a:gs>
                  <a:gs pos="100000">
                    <a:schemeClr val="bg1"/>
                  </a:gs>
                </a:gsLst>
                <a:lin ang="5400000" scaled="1"/>
              </a:gradFill>
              <a:ln w="9525" algn="ctr">
                <a:solidFill>
                  <a:srgbClr val="FF9900"/>
                </a:solidFill>
                <a:miter lim="800000"/>
              </a:ln>
            </p:spPr>
            <p:txBody>
              <a:bodyPr wrap="none" anchor="ctr"/>
              <a:lstStyle/>
              <a:p>
                <a:r>
                  <a:rPr lang="zh-CN" altLang="en-US" b="1">
                    <a:ea typeface="黑体" panose="02010609060101010101" pitchFamily="2" charset="-122"/>
                  </a:rPr>
                  <a:t>主机</a:t>
                </a:r>
                <a:endParaRPr lang="zh-CN" altLang="en-US" b="1">
                  <a:ea typeface="黑体" panose="02010609060101010101" pitchFamily="2" charset="-122"/>
                </a:endParaRPr>
              </a:p>
            </p:txBody>
          </p:sp>
        </p:grpSp>
        <p:sp>
          <p:nvSpPr>
            <p:cNvPr id="33812" name="AutoShape 19"/>
            <p:cNvSpPr/>
            <p:nvPr/>
          </p:nvSpPr>
          <p:spPr bwMode="auto">
            <a:xfrm rot="-5400000">
              <a:off x="2736057" y="3104356"/>
              <a:ext cx="215900" cy="1296987"/>
            </a:xfrm>
            <a:prstGeom prst="rightBrace">
              <a:avLst>
                <a:gd name="adj1" fmla="val 50061"/>
                <a:gd name="adj2" fmla="val 50000"/>
              </a:avLst>
            </a:prstGeom>
            <a:noFill/>
            <a:ln w="28575">
              <a:solidFill>
                <a:srgbClr val="800080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813" name="Text Box 20"/>
            <p:cNvSpPr txBox="1">
              <a:spLocks noChangeArrowheads="1"/>
            </p:cNvSpPr>
            <p:nvPr/>
          </p:nvSpPr>
          <p:spPr bwMode="auto">
            <a:xfrm>
              <a:off x="2555875" y="3355975"/>
              <a:ext cx="647700" cy="366713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ea typeface="黑体" panose="02010609060101010101" pitchFamily="2" charset="-122"/>
                </a:rPr>
                <a:t>8</a:t>
              </a:r>
              <a:r>
                <a:rPr lang="zh-CN" altLang="en-US" b="1">
                  <a:ea typeface="黑体" panose="02010609060101010101" pitchFamily="2" charset="-122"/>
                </a:rPr>
                <a:t>位</a:t>
              </a:r>
              <a:endParaRPr lang="zh-CN" altLang="en-US" b="1">
                <a:ea typeface="黑体" panose="02010609060101010101" pitchFamily="2" charset="-122"/>
              </a:endParaRPr>
            </a:p>
          </p:txBody>
        </p:sp>
        <p:sp>
          <p:nvSpPr>
            <p:cNvPr id="33814" name="AutoShape 21"/>
            <p:cNvSpPr/>
            <p:nvPr/>
          </p:nvSpPr>
          <p:spPr bwMode="auto">
            <a:xfrm rot="-5400000">
              <a:off x="5328444" y="1808956"/>
              <a:ext cx="215900" cy="3887788"/>
            </a:xfrm>
            <a:prstGeom prst="rightBrace">
              <a:avLst>
                <a:gd name="adj1" fmla="val 150061"/>
                <a:gd name="adj2" fmla="val 50000"/>
              </a:avLst>
            </a:prstGeom>
            <a:noFill/>
            <a:ln w="28575">
              <a:solidFill>
                <a:srgbClr val="800080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815" name="Text Box 22"/>
            <p:cNvSpPr txBox="1">
              <a:spLocks noChangeArrowheads="1"/>
            </p:cNvSpPr>
            <p:nvPr/>
          </p:nvSpPr>
          <p:spPr bwMode="auto">
            <a:xfrm>
              <a:off x="5148263" y="3355975"/>
              <a:ext cx="865187" cy="366713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ea typeface="黑体" panose="02010609060101010101" pitchFamily="2" charset="-122"/>
                </a:rPr>
                <a:t>24</a:t>
              </a:r>
              <a:r>
                <a:rPr lang="zh-CN" altLang="en-US" b="1">
                  <a:ea typeface="黑体" panose="02010609060101010101" pitchFamily="2" charset="-122"/>
                </a:rPr>
                <a:t>位</a:t>
              </a:r>
              <a:endParaRPr lang="zh-CN" altLang="en-US" b="1">
                <a:ea typeface="黑体" panose="02010609060101010101" pitchFamily="2" charset="-122"/>
              </a:endParaRPr>
            </a:p>
          </p:txBody>
        </p:sp>
      </p:grpSp>
      <p:sp>
        <p:nvSpPr>
          <p:cNvPr id="1010711" name="AutoShape 23"/>
          <p:cNvSpPr>
            <a:spLocks noChangeArrowheads="1"/>
          </p:cNvSpPr>
          <p:nvPr/>
        </p:nvSpPr>
        <p:spPr bwMode="gray">
          <a:xfrm>
            <a:off x="7715250" y="3956050"/>
            <a:ext cx="1252538" cy="409575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en-US" altLang="zh-CN" sz="1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1~126</a:t>
            </a:r>
            <a:endParaRPr lang="en-US" altLang="zh-CN" sz="1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10712" name="AutoShape 24"/>
          <p:cNvSpPr>
            <a:spLocks noChangeArrowheads="1"/>
          </p:cNvSpPr>
          <p:nvPr/>
        </p:nvSpPr>
        <p:spPr bwMode="gray">
          <a:xfrm>
            <a:off x="7715250" y="4383088"/>
            <a:ext cx="1252538" cy="407987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en-US" altLang="zh-CN" sz="1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128~191</a:t>
            </a:r>
            <a:endParaRPr lang="en-US" altLang="zh-CN" sz="1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10713" name="AutoShape 25"/>
          <p:cNvSpPr>
            <a:spLocks noChangeArrowheads="1"/>
          </p:cNvSpPr>
          <p:nvPr/>
        </p:nvSpPr>
        <p:spPr bwMode="gray">
          <a:xfrm>
            <a:off x="7715250" y="4808538"/>
            <a:ext cx="1252538" cy="409575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en-US" altLang="zh-CN" sz="1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192~223</a:t>
            </a:r>
            <a:endParaRPr lang="en-US" altLang="zh-CN" sz="1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10714" name="Line 26"/>
          <p:cNvSpPr>
            <a:spLocks noChangeShapeType="1"/>
          </p:cNvSpPr>
          <p:nvPr/>
        </p:nvSpPr>
        <p:spPr bwMode="auto">
          <a:xfrm>
            <a:off x="7572375" y="3429000"/>
            <a:ext cx="0" cy="2592388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10715" name="AutoShape 27"/>
          <p:cNvSpPr>
            <a:spLocks noChangeArrowheads="1"/>
          </p:cNvSpPr>
          <p:nvPr/>
        </p:nvSpPr>
        <p:spPr bwMode="gray">
          <a:xfrm>
            <a:off x="7715250" y="5235575"/>
            <a:ext cx="1252538" cy="407988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en-US" altLang="zh-CN" sz="1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224~239</a:t>
            </a:r>
            <a:endParaRPr lang="en-US" altLang="zh-CN" sz="1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10716" name="AutoShape 28"/>
          <p:cNvSpPr>
            <a:spLocks noChangeArrowheads="1"/>
          </p:cNvSpPr>
          <p:nvPr/>
        </p:nvSpPr>
        <p:spPr bwMode="gray">
          <a:xfrm>
            <a:off x="7715250" y="5661025"/>
            <a:ext cx="1252538" cy="409575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en-US" altLang="zh-CN" sz="1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240~255</a:t>
            </a:r>
            <a:endParaRPr lang="en-US" altLang="zh-CN" sz="1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10718" name="Text Box 30"/>
          <p:cNvSpPr txBox="1">
            <a:spLocks noChangeArrowheads="1"/>
          </p:cNvSpPr>
          <p:nvPr/>
        </p:nvSpPr>
        <p:spPr bwMode="auto">
          <a:xfrm>
            <a:off x="7429500" y="3286125"/>
            <a:ext cx="1511300" cy="366713"/>
          </a:xfrm>
          <a:prstGeom prst="rect">
            <a:avLst/>
          </a:prstGeom>
          <a:noFill/>
          <a:ln w="19050" algn="ctr">
            <a:noFill/>
            <a:round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txBody>
          <a:bodyPr anchor="ctr" anchorCtr="1"/>
          <a:lstStyle/>
          <a:p>
            <a:pPr>
              <a:defRPr/>
            </a:pPr>
            <a:r>
              <a:rPr lang="zh-CN" altLang="en-US" b="1" dirty="0"/>
              <a:t>前</a:t>
            </a:r>
            <a:r>
              <a:rPr lang="en-US" altLang="zh-CN" b="1" dirty="0"/>
              <a:t>8</a:t>
            </a:r>
            <a:r>
              <a:rPr lang="zh-CN" altLang="en-US" b="1" dirty="0"/>
              <a:t>位值范围</a:t>
            </a:r>
            <a:endParaRPr lang="zh-CN" altLang="en-US" b="1" dirty="0"/>
          </a:p>
        </p:txBody>
      </p:sp>
      <p:sp>
        <p:nvSpPr>
          <p:cNvPr id="33804" name="Text Box 31"/>
          <p:cNvSpPr txBox="1">
            <a:spLocks noChangeArrowheads="1"/>
          </p:cNvSpPr>
          <p:nvPr/>
        </p:nvSpPr>
        <p:spPr bwMode="auto">
          <a:xfrm>
            <a:off x="2540000" y="5294313"/>
            <a:ext cx="1944688" cy="366712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ea typeface="黑体" panose="02010609060101010101" pitchFamily="2" charset="-122"/>
              </a:rPr>
              <a:t>用于组播通信</a:t>
            </a:r>
            <a:endParaRPr lang="zh-CN" altLang="en-US" b="1">
              <a:ea typeface="黑体" panose="02010609060101010101" pitchFamily="2" charset="-122"/>
            </a:endParaRPr>
          </a:p>
        </p:txBody>
      </p:sp>
      <p:sp>
        <p:nvSpPr>
          <p:cNvPr id="33805" name="Text Box 32"/>
          <p:cNvSpPr txBox="1">
            <a:spLocks noChangeArrowheads="1"/>
          </p:cNvSpPr>
          <p:nvPr/>
        </p:nvSpPr>
        <p:spPr bwMode="auto">
          <a:xfrm>
            <a:off x="2555875" y="5703888"/>
            <a:ext cx="1944688" cy="366712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ea typeface="黑体" panose="02010609060101010101" pitchFamily="2" charset="-122"/>
              </a:rPr>
              <a:t>用于科研</a:t>
            </a:r>
            <a:endParaRPr lang="zh-CN" altLang="en-US" b="1">
              <a:ea typeface="黑体" panose="02010609060101010101" pitchFamily="2" charset="-122"/>
            </a:endParaRPr>
          </a:p>
        </p:txBody>
      </p:sp>
      <p:sp>
        <p:nvSpPr>
          <p:cNvPr id="33806" name="灯片编号占位符 4"/>
          <p:cNvSpPr txBox="1"/>
          <p:nvPr/>
        </p:nvSpPr>
        <p:spPr bwMode="auto">
          <a:xfrm>
            <a:off x="6938963" y="6421438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algn="r"/>
            <a:fld id="{56090FBD-9959-4369-9803-CB500540BD77}" type="slidenum">
              <a:rPr lang="zh-CN" altLang="en-US" sz="1200">
                <a:ea typeface="黑体" panose="02010609060101010101" pitchFamily="2" charset="-122"/>
              </a:rPr>
            </a:fld>
            <a:r>
              <a:rPr lang="en-US" altLang="zh-CN" sz="1200">
                <a:ea typeface="黑体" panose="02010609060101010101" pitchFamily="2" charset="-122"/>
              </a:rPr>
              <a:t>/45</a:t>
            </a:r>
            <a:endParaRPr lang="zh-CN" altLang="en-US" sz="1200">
              <a:ea typeface="黑体" panose="02010609060101010101" pitchFamily="2" charset="-122"/>
            </a:endParaRPr>
          </a:p>
        </p:txBody>
      </p:sp>
      <p:sp>
        <p:nvSpPr>
          <p:cNvPr id="34" name="右箭头 33"/>
          <p:cNvSpPr>
            <a:spLocks noChangeArrowheads="1"/>
          </p:cNvSpPr>
          <p:nvPr/>
        </p:nvSpPr>
        <p:spPr bwMode="auto">
          <a:xfrm rot="5400000">
            <a:off x="8036719" y="3607594"/>
            <a:ext cx="357188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10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10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10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10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10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10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10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0711" grpId="0" bldLvl="0" animBg="1"/>
      <p:bldP spid="1010712" grpId="0" bldLvl="0" animBg="1"/>
      <p:bldP spid="1010713" grpId="0" bldLvl="0" animBg="1"/>
      <p:bldP spid="1010714" grpId="0" bldLvl="0" animBg="1"/>
      <p:bldP spid="1010715" grpId="0" bldLvl="0" animBg="1"/>
      <p:bldP spid="1010716" grpId="0" bldLvl="0" animBg="1"/>
      <p:bldP spid="1010718" grpId="0" bldLvl="0" animBg="1"/>
      <p:bldP spid="34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2740" name="Rectangle 4"/>
          <p:cNvSpPr>
            <a:spLocks noGrp="1" noChangeArrowheads="1"/>
          </p:cNvSpPr>
          <p:nvPr>
            <p:ph type="title"/>
          </p:nvPr>
        </p:nvSpPr>
        <p:spPr>
          <a:xfrm>
            <a:off x="6443663" y="285750"/>
            <a:ext cx="2520950" cy="523875"/>
          </a:xfrm>
        </p:spPr>
        <p:txBody>
          <a:bodyPr/>
          <a:lstStyle/>
          <a:p>
            <a:pPr>
              <a:defRPr/>
            </a:pPr>
            <a:r>
              <a:rPr smtClean="0"/>
              <a:t>特殊的</a:t>
            </a:r>
            <a:r>
              <a:rPr lang="en-US" altLang="zh-CN" smtClean="0"/>
              <a:t>IP</a:t>
            </a:r>
            <a:r>
              <a:rPr smtClean="0"/>
              <a:t>地址</a:t>
            </a:r>
            <a:endParaRPr dirty="0"/>
          </a:p>
        </p:txBody>
      </p:sp>
      <p:sp>
        <p:nvSpPr>
          <p:cNvPr id="101273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en-US" altLang="zh-CN" smtClean="0"/>
              <a:t>0.0.0.0</a:t>
            </a:r>
            <a:r>
              <a:rPr lang="zh-CN" altLang="en-US" smtClean="0"/>
              <a:t>：本机</a:t>
            </a:r>
            <a:endParaRPr lang="zh-CN" altLang="en-US" smtClean="0"/>
          </a:p>
          <a:p>
            <a:pPr>
              <a:defRPr/>
            </a:pPr>
            <a:r>
              <a:rPr lang="en-US" altLang="zh-CN" smtClean="0"/>
              <a:t>127.0.0.1</a:t>
            </a:r>
            <a:r>
              <a:rPr lang="zh-CN" altLang="en-US" smtClean="0"/>
              <a:t>：本机回环地址，用于本机测试</a:t>
            </a:r>
            <a:endParaRPr lang="zh-CN" altLang="en-US" smtClean="0"/>
          </a:p>
          <a:p>
            <a:pPr>
              <a:defRPr/>
            </a:pPr>
            <a:r>
              <a:rPr lang="en-US" altLang="zh-CN" smtClean="0"/>
              <a:t>255.255.255.255</a:t>
            </a:r>
            <a:r>
              <a:rPr lang="zh-CN" altLang="en-US" smtClean="0"/>
              <a:t>：当前子网，一般用于向当前子网广播信息</a:t>
            </a: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9" name="Rectangle 19"/>
          <p:cNvSpPr>
            <a:spLocks noGrp="1" noChangeArrowheads="1"/>
          </p:cNvSpPr>
          <p:nvPr>
            <p:ph type="title"/>
          </p:nvPr>
        </p:nvSpPr>
        <p:spPr>
          <a:xfrm>
            <a:off x="7308850" y="285750"/>
            <a:ext cx="1655763" cy="523875"/>
          </a:xfrm>
        </p:spPr>
        <p:txBody>
          <a:bodyPr/>
          <a:lstStyle/>
          <a:p>
            <a:pPr>
              <a:defRPr/>
            </a:pPr>
            <a:r>
              <a:rPr smtClean="0"/>
              <a:t>子网掩码</a:t>
            </a:r>
            <a:endParaRPr dirty="0"/>
          </a:p>
        </p:txBody>
      </p:sp>
      <p:sp>
        <p:nvSpPr>
          <p:cNvPr id="101376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子网掩码：用于获取主机</a:t>
            </a:r>
            <a:r>
              <a:rPr lang="en-US" altLang="zh-CN" smtClean="0"/>
              <a:t>IP</a:t>
            </a:r>
            <a:r>
              <a:rPr lang="zh-CN" altLang="en-US" smtClean="0"/>
              <a:t>地址的网络</a:t>
            </a:r>
            <a:r>
              <a:rPr lang="en-US" altLang="zh-CN" smtClean="0"/>
              <a:t>ID</a:t>
            </a:r>
            <a:r>
              <a:rPr lang="zh-CN" altLang="en-US" smtClean="0"/>
              <a:t>，用于区分主机通信的不同情况，选择不同路径</a:t>
            </a:r>
            <a:endParaRPr lang="zh-CN" altLang="en-US" smtClean="0"/>
          </a:p>
          <a:p>
            <a:pPr lvl="1">
              <a:defRPr/>
            </a:pPr>
            <a:r>
              <a:rPr lang="en-US" altLang="zh-CN" smtClean="0"/>
              <a:t>A</a:t>
            </a:r>
            <a:r>
              <a:rPr lang="zh-CN" altLang="en-US" smtClean="0"/>
              <a:t>类默认子网掩码：</a:t>
            </a:r>
            <a:r>
              <a:rPr lang="en-US" altLang="zh-CN" smtClean="0"/>
              <a:t>255.0.0.0</a:t>
            </a:r>
            <a:endParaRPr lang="en-US" altLang="zh-CN" smtClean="0"/>
          </a:p>
          <a:p>
            <a:pPr lvl="1">
              <a:defRPr/>
            </a:pPr>
            <a:r>
              <a:rPr lang="en-US" altLang="zh-CN" smtClean="0"/>
              <a:t>B</a:t>
            </a:r>
            <a:r>
              <a:rPr lang="zh-CN" altLang="en-US" smtClean="0"/>
              <a:t>类默认子网掩码：</a:t>
            </a:r>
            <a:r>
              <a:rPr lang="en-US" altLang="zh-CN" smtClean="0"/>
              <a:t>255.255.0.0</a:t>
            </a:r>
            <a:endParaRPr lang="en-US" altLang="zh-CN" smtClean="0"/>
          </a:p>
          <a:p>
            <a:pPr lvl="1">
              <a:defRPr/>
            </a:pPr>
            <a:r>
              <a:rPr lang="en-US" altLang="zh-CN" smtClean="0"/>
              <a:t>C</a:t>
            </a:r>
            <a:r>
              <a:rPr lang="zh-CN" altLang="en-US" smtClean="0"/>
              <a:t>类默认子网掩码：</a:t>
            </a:r>
            <a:r>
              <a:rPr lang="en-US" altLang="zh-CN" smtClean="0"/>
              <a:t>255.255.255.0</a:t>
            </a:r>
            <a:endParaRPr lang="en-US" altLang="zh-CN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35844" name="Group 4"/>
          <p:cNvGrpSpPr/>
          <p:nvPr/>
        </p:nvGrpSpPr>
        <p:grpSpPr bwMode="auto">
          <a:xfrm>
            <a:off x="1331913" y="3908425"/>
            <a:ext cx="6911975" cy="2520950"/>
            <a:chOff x="839" y="2432"/>
            <a:chExt cx="4354" cy="1588"/>
          </a:xfrm>
        </p:grpSpPr>
        <p:sp>
          <p:nvSpPr>
            <p:cNvPr id="35846" name="Line 5"/>
            <p:cNvSpPr>
              <a:spLocks noChangeShapeType="1"/>
            </p:cNvSpPr>
            <p:nvPr/>
          </p:nvSpPr>
          <p:spPr bwMode="auto">
            <a:xfrm>
              <a:off x="1791" y="2750"/>
              <a:ext cx="0" cy="95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47" name="Line 6"/>
            <p:cNvSpPr>
              <a:spLocks noChangeShapeType="1"/>
            </p:cNvSpPr>
            <p:nvPr/>
          </p:nvSpPr>
          <p:spPr bwMode="auto">
            <a:xfrm>
              <a:off x="1519" y="2931"/>
              <a:ext cx="27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48" name="Line 7"/>
            <p:cNvSpPr>
              <a:spLocks noChangeShapeType="1"/>
            </p:cNvSpPr>
            <p:nvPr/>
          </p:nvSpPr>
          <p:spPr bwMode="auto">
            <a:xfrm>
              <a:off x="1791" y="3249"/>
              <a:ext cx="36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49" name="Line 8"/>
            <p:cNvSpPr>
              <a:spLocks noChangeShapeType="1"/>
            </p:cNvSpPr>
            <p:nvPr/>
          </p:nvSpPr>
          <p:spPr bwMode="auto">
            <a:xfrm>
              <a:off x="1519" y="3521"/>
              <a:ext cx="27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35850" name="Object 2"/>
            <p:cNvGraphicFramePr>
              <a:graphicFrameLocks noChangeAspect="1"/>
            </p:cNvGraphicFramePr>
            <p:nvPr/>
          </p:nvGraphicFramePr>
          <p:xfrm>
            <a:off x="884" y="2614"/>
            <a:ext cx="647" cy="5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193" name="Visio" r:id="rId1" imgW="1230630" imgH="1129030" progId="Visio.Drawing.11">
                    <p:embed/>
                  </p:oleObj>
                </mc:Choice>
                <mc:Fallback>
                  <p:oleObj name="Visio" r:id="rId1" imgW="1230630" imgH="1129030" progId="Visio.Drawing.11">
                    <p:embed/>
                    <p:pic>
                      <p:nvPicPr>
                        <p:cNvPr id="0" name="Object 2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884" y="2614"/>
                          <a:ext cx="647" cy="597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5851" name="Object 3"/>
            <p:cNvGraphicFramePr>
              <a:graphicFrameLocks noChangeAspect="1"/>
            </p:cNvGraphicFramePr>
            <p:nvPr/>
          </p:nvGraphicFramePr>
          <p:xfrm>
            <a:off x="884" y="3249"/>
            <a:ext cx="647" cy="5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194" name="Visio" r:id="rId3" imgW="1230630" imgH="1129030" progId="Visio.Drawing.11">
                    <p:embed/>
                  </p:oleObj>
                </mc:Choice>
                <mc:Fallback>
                  <p:oleObj name="Visio" r:id="rId3" imgW="1230630" imgH="1129030" progId="Visio.Drawing.11">
                    <p:embed/>
                    <p:pic>
                      <p:nvPicPr>
                        <p:cNvPr id="0" name="Object 3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884" y="3249"/>
                          <a:ext cx="647" cy="597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5852" name="Object 4"/>
            <p:cNvGraphicFramePr>
              <a:graphicFrameLocks noChangeAspect="1"/>
            </p:cNvGraphicFramePr>
            <p:nvPr/>
          </p:nvGraphicFramePr>
          <p:xfrm>
            <a:off x="4150" y="3060"/>
            <a:ext cx="641" cy="5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195" name="Visio" r:id="rId5" imgW="1219200" imgH="1129030" progId="Visio.Drawing.11">
                    <p:embed/>
                  </p:oleObj>
                </mc:Choice>
                <mc:Fallback>
                  <p:oleObj name="Visio" r:id="rId5" imgW="1219200" imgH="1129030" progId="Visio.Drawing.11">
                    <p:embed/>
                    <p:pic>
                      <p:nvPicPr>
                        <p:cNvPr id="0" name="Object 4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4150" y="3060"/>
                          <a:ext cx="641" cy="597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5853" name="Object 5"/>
            <p:cNvGraphicFramePr>
              <a:graphicFrameLocks noChangeAspect="1"/>
            </p:cNvGraphicFramePr>
            <p:nvPr/>
          </p:nvGraphicFramePr>
          <p:xfrm>
            <a:off x="2154" y="3022"/>
            <a:ext cx="472" cy="4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196" name="Visio" r:id="rId7" imgW="902970" imgH="902970" progId="Visio.Drawing.11">
                    <p:embed/>
                  </p:oleObj>
                </mc:Choice>
                <mc:Fallback>
                  <p:oleObj name="Visio" r:id="rId7" imgW="902970" imgH="902970" progId="Visio.Drawing.11">
                    <p:embed/>
                    <p:pic>
                      <p:nvPicPr>
                        <p:cNvPr id="0" name="Object 5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2154" y="3022"/>
                          <a:ext cx="472" cy="472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5854" name="Object 6"/>
            <p:cNvGraphicFramePr>
              <a:graphicFrameLocks noChangeAspect="1"/>
            </p:cNvGraphicFramePr>
            <p:nvPr/>
          </p:nvGraphicFramePr>
          <p:xfrm>
            <a:off x="3334" y="3022"/>
            <a:ext cx="472" cy="4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197" name="Visio" r:id="rId9" imgW="902970" imgH="902970" progId="Visio.Drawing.11">
                    <p:embed/>
                  </p:oleObj>
                </mc:Choice>
                <mc:Fallback>
                  <p:oleObj name="Visio" r:id="rId9" imgW="902970" imgH="902970" progId="Visio.Drawing.11">
                    <p:embed/>
                    <p:pic>
                      <p:nvPicPr>
                        <p:cNvPr id="0" name="Object 6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3334" y="3022"/>
                          <a:ext cx="472" cy="472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5855" name="Object 7"/>
            <p:cNvGraphicFramePr>
              <a:graphicFrameLocks noChangeAspect="1"/>
            </p:cNvGraphicFramePr>
            <p:nvPr/>
          </p:nvGraphicFramePr>
          <p:xfrm>
            <a:off x="2608" y="3203"/>
            <a:ext cx="700" cy="1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198" name="Visio" r:id="rId10" imgW="1332230" imgH="316230" progId="Visio.Drawing.11">
                    <p:embed/>
                  </p:oleObj>
                </mc:Choice>
                <mc:Fallback>
                  <p:oleObj name="Visio" r:id="rId10" imgW="1332230" imgH="316230" progId="Visio.Drawing.11">
                    <p:embed/>
                    <p:pic>
                      <p:nvPicPr>
                        <p:cNvPr id="0" name="Object 7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2608" y="3203"/>
                          <a:ext cx="700" cy="164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5856" name="Line 15"/>
            <p:cNvSpPr>
              <a:spLocks noChangeShapeType="1"/>
            </p:cNvSpPr>
            <p:nvPr/>
          </p:nvSpPr>
          <p:spPr bwMode="auto">
            <a:xfrm>
              <a:off x="3787" y="3294"/>
              <a:ext cx="49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7" name="Text Box 16"/>
            <p:cNvSpPr txBox="1">
              <a:spLocks noChangeArrowheads="1"/>
            </p:cNvSpPr>
            <p:nvPr/>
          </p:nvSpPr>
          <p:spPr bwMode="auto">
            <a:xfrm>
              <a:off x="839" y="2432"/>
              <a:ext cx="998" cy="231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ea typeface="黑体" panose="02010609060101010101" pitchFamily="2" charset="-122"/>
                </a:rPr>
                <a:t>192.168.1.2</a:t>
              </a:r>
              <a:endParaRPr lang="en-US" altLang="zh-CN" b="1">
                <a:ea typeface="黑体" panose="02010609060101010101" pitchFamily="2" charset="-122"/>
              </a:endParaRPr>
            </a:p>
          </p:txBody>
        </p:sp>
        <p:sp>
          <p:nvSpPr>
            <p:cNvPr id="35858" name="Text Box 17"/>
            <p:cNvSpPr txBox="1">
              <a:spLocks noChangeArrowheads="1"/>
            </p:cNvSpPr>
            <p:nvPr/>
          </p:nvSpPr>
          <p:spPr bwMode="auto">
            <a:xfrm>
              <a:off x="839" y="3789"/>
              <a:ext cx="998" cy="231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ea typeface="黑体" panose="02010609060101010101" pitchFamily="2" charset="-122"/>
                </a:rPr>
                <a:t>192.168.1.3</a:t>
              </a:r>
              <a:endParaRPr lang="en-US" altLang="zh-CN" b="1">
                <a:ea typeface="黑体" panose="02010609060101010101" pitchFamily="2" charset="-122"/>
              </a:endParaRPr>
            </a:p>
          </p:txBody>
        </p:sp>
        <p:sp>
          <p:nvSpPr>
            <p:cNvPr id="35859" name="Text Box 18"/>
            <p:cNvSpPr txBox="1">
              <a:spLocks noChangeArrowheads="1"/>
            </p:cNvSpPr>
            <p:nvPr/>
          </p:nvSpPr>
          <p:spPr bwMode="auto">
            <a:xfrm>
              <a:off x="4195" y="2882"/>
              <a:ext cx="998" cy="231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ea typeface="黑体" panose="02010609060101010101" pitchFamily="2" charset="-122"/>
                </a:rPr>
                <a:t>10.1.1.3</a:t>
              </a:r>
              <a:endParaRPr lang="en-US" altLang="zh-CN" b="1"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137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137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137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4822" name="Rectangle 38"/>
          <p:cNvSpPr>
            <a:spLocks noGrp="1" noChangeArrowheads="1"/>
          </p:cNvSpPr>
          <p:nvPr>
            <p:ph type="title"/>
          </p:nvPr>
        </p:nvSpPr>
        <p:spPr>
          <a:xfrm>
            <a:off x="7924800" y="285750"/>
            <a:ext cx="1039813" cy="523875"/>
          </a:xfrm>
        </p:spPr>
        <p:txBody>
          <a:bodyPr/>
          <a:lstStyle/>
          <a:p>
            <a:pPr>
              <a:defRPr/>
            </a:pPr>
            <a:r>
              <a:rPr smtClean="0"/>
              <a:t>小结</a:t>
            </a:r>
            <a:endParaRPr dirty="0"/>
          </a:p>
        </p:txBody>
      </p:sp>
      <p:sp>
        <p:nvSpPr>
          <p:cNvPr id="101478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 判断属于哪类</a:t>
            </a:r>
            <a:r>
              <a:rPr lang="en-US" altLang="zh-CN" dirty="0" smtClean="0"/>
              <a:t>IP</a:t>
            </a:r>
            <a:r>
              <a:rPr lang="zh-CN" altLang="en-US" dirty="0" smtClean="0"/>
              <a:t>地址，并说明网络</a:t>
            </a:r>
            <a:r>
              <a:rPr lang="en-US" altLang="zh-CN" dirty="0" smtClean="0"/>
              <a:t>ID</a:t>
            </a:r>
            <a:r>
              <a:rPr lang="zh-CN" altLang="en-US" dirty="0" smtClean="0"/>
              <a:t>和主机</a:t>
            </a:r>
            <a:r>
              <a:rPr lang="en-US" altLang="zh-CN" dirty="0" smtClean="0"/>
              <a:t>ID</a:t>
            </a:r>
            <a:endParaRPr lang="en-US" altLang="zh-CN" dirty="0" smtClean="0"/>
          </a:p>
          <a:p>
            <a:pPr>
              <a:defRPr/>
            </a:pPr>
            <a:endParaRPr lang="en-US" altLang="zh-CN" dirty="0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1014788" name="Rectangle 4"/>
          <p:cNvSpPr>
            <a:spLocks noChangeArrowheads="1"/>
          </p:cNvSpPr>
          <p:nvPr/>
        </p:nvSpPr>
        <p:spPr bwMode="auto">
          <a:xfrm>
            <a:off x="1042988" y="2784475"/>
            <a:ext cx="6929437" cy="32877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>
              <a:defRPr/>
            </a:pPr>
            <a:endParaRPr lang="zh-CN" altLang="en-US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1293813" y="2995613"/>
            <a:ext cx="1905000" cy="260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0" tIns="0" rIns="0" bIns="0" anchor="ctr">
            <a:spAutoFit/>
          </a:bodyPr>
          <a:lstStyle/>
          <a:p>
            <a:pPr defTabSz="1028700" eaLnBrk="0" hangingPunct="0">
              <a:lnSpc>
                <a:spcPct val="95000"/>
              </a:lnSpc>
              <a:spcBef>
                <a:spcPct val="50000"/>
              </a:spcBef>
            </a:pPr>
            <a:r>
              <a:rPr lang="en-US" altLang="zh-CN" b="1">
                <a:solidFill>
                  <a:schemeClr val="tx2"/>
                </a:solidFill>
                <a:ea typeface="黑体" panose="02010609060101010101" pitchFamily="2" charset="-122"/>
              </a:rPr>
              <a:t>10.2.1.1</a:t>
            </a:r>
            <a:endParaRPr lang="en-US" altLang="zh-CN" b="1">
              <a:solidFill>
                <a:schemeClr val="tx2"/>
              </a:solidFill>
              <a:ea typeface="黑体" panose="02010609060101010101" pitchFamily="2" charset="-122"/>
            </a:endParaRP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1293813" y="4032250"/>
            <a:ext cx="1600200" cy="260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0" tIns="0" rIns="0" bIns="0" anchor="ctr">
            <a:spAutoFit/>
          </a:bodyPr>
          <a:lstStyle/>
          <a:p>
            <a:pPr defTabSz="1028700" eaLnBrk="0" hangingPunct="0">
              <a:lnSpc>
                <a:spcPct val="95000"/>
              </a:lnSpc>
              <a:spcBef>
                <a:spcPct val="50000"/>
              </a:spcBef>
            </a:pPr>
            <a:r>
              <a:rPr lang="en-US" altLang="zh-CN" b="1">
                <a:solidFill>
                  <a:schemeClr val="tx2"/>
                </a:solidFill>
                <a:ea typeface="黑体" panose="02010609060101010101" pitchFamily="2" charset="-122"/>
              </a:rPr>
              <a:t>128.63.2.100</a:t>
            </a:r>
            <a:endParaRPr lang="en-US" altLang="zh-CN" b="1">
              <a:solidFill>
                <a:schemeClr val="tx2"/>
              </a:solidFill>
              <a:ea typeface="黑体" panose="02010609060101010101" pitchFamily="2" charset="-122"/>
            </a:endParaRP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1293813" y="3529013"/>
            <a:ext cx="2135187" cy="260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0" tIns="0" rIns="0" bIns="0" anchor="ctr">
            <a:spAutoFit/>
          </a:bodyPr>
          <a:lstStyle/>
          <a:p>
            <a:pPr defTabSz="1028700" eaLnBrk="0" hangingPunct="0">
              <a:lnSpc>
                <a:spcPct val="95000"/>
              </a:lnSpc>
              <a:spcBef>
                <a:spcPct val="50000"/>
              </a:spcBef>
            </a:pPr>
            <a:r>
              <a:rPr lang="en-US" altLang="zh-CN" b="1">
                <a:solidFill>
                  <a:schemeClr val="tx2"/>
                </a:solidFill>
                <a:ea typeface="黑体" panose="02010609060101010101" pitchFamily="2" charset="-122"/>
              </a:rPr>
              <a:t>201.222.5.64</a:t>
            </a:r>
            <a:endParaRPr lang="en-US" altLang="zh-CN" b="1">
              <a:solidFill>
                <a:schemeClr val="tx2"/>
              </a:solidFill>
              <a:ea typeface="黑体" panose="02010609060101010101" pitchFamily="2" charset="-122"/>
            </a:endParaRPr>
          </a:p>
        </p:txBody>
      </p:sp>
      <p:sp>
        <p:nvSpPr>
          <p:cNvPr id="36872" name="Rectangle 8"/>
          <p:cNvSpPr>
            <a:spLocks noChangeArrowheads="1"/>
          </p:cNvSpPr>
          <p:nvPr/>
        </p:nvSpPr>
        <p:spPr bwMode="auto">
          <a:xfrm>
            <a:off x="1293813" y="5734050"/>
            <a:ext cx="1677987" cy="260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0" tIns="0" rIns="0" bIns="0" anchor="ctr">
            <a:spAutoFit/>
          </a:bodyPr>
          <a:lstStyle/>
          <a:p>
            <a:pPr defTabSz="1028700" eaLnBrk="0" hangingPunct="0">
              <a:lnSpc>
                <a:spcPct val="95000"/>
              </a:lnSpc>
              <a:spcBef>
                <a:spcPct val="50000"/>
              </a:spcBef>
            </a:pPr>
            <a:r>
              <a:rPr lang="en-US" altLang="zh-CN" b="1">
                <a:solidFill>
                  <a:schemeClr val="tx2"/>
                </a:solidFill>
                <a:ea typeface="黑体" panose="02010609060101010101" pitchFamily="2" charset="-122"/>
              </a:rPr>
              <a:t>192.6.141.2</a:t>
            </a:r>
            <a:endParaRPr lang="en-US" altLang="zh-CN" b="1">
              <a:solidFill>
                <a:schemeClr val="tx2"/>
              </a:solidFill>
              <a:ea typeface="黑体" panose="02010609060101010101" pitchFamily="2" charset="-122"/>
            </a:endParaRPr>
          </a:p>
        </p:txBody>
      </p:sp>
      <p:sp>
        <p:nvSpPr>
          <p:cNvPr id="36873" name="Rectangle 9"/>
          <p:cNvSpPr>
            <a:spLocks noChangeArrowheads="1"/>
          </p:cNvSpPr>
          <p:nvPr/>
        </p:nvSpPr>
        <p:spPr bwMode="auto">
          <a:xfrm>
            <a:off x="1258888" y="5221288"/>
            <a:ext cx="1754187" cy="260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0" tIns="0" rIns="0" bIns="0" anchor="ctr">
            <a:spAutoFit/>
          </a:bodyPr>
          <a:lstStyle/>
          <a:p>
            <a:pPr defTabSz="1028700" eaLnBrk="0" hangingPunct="0">
              <a:lnSpc>
                <a:spcPct val="95000"/>
              </a:lnSpc>
              <a:spcBef>
                <a:spcPct val="50000"/>
              </a:spcBef>
            </a:pPr>
            <a:r>
              <a:rPr lang="en-US" altLang="zh-CN" b="1">
                <a:solidFill>
                  <a:schemeClr val="tx2"/>
                </a:solidFill>
                <a:ea typeface="黑体" panose="02010609060101010101" pitchFamily="2" charset="-122"/>
              </a:rPr>
              <a:t>130.113.64.16</a:t>
            </a:r>
            <a:endParaRPr lang="en-US" altLang="zh-CN" b="1">
              <a:solidFill>
                <a:schemeClr val="tx2"/>
              </a:solidFill>
              <a:ea typeface="黑体" panose="02010609060101010101" pitchFamily="2" charset="-122"/>
            </a:endParaRPr>
          </a:p>
        </p:txBody>
      </p:sp>
      <p:sp>
        <p:nvSpPr>
          <p:cNvPr id="36874" name="Rectangle 10"/>
          <p:cNvSpPr>
            <a:spLocks noChangeArrowheads="1"/>
          </p:cNvSpPr>
          <p:nvPr/>
        </p:nvSpPr>
        <p:spPr bwMode="auto">
          <a:xfrm>
            <a:off x="1293813" y="4652963"/>
            <a:ext cx="1831975" cy="260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0" tIns="0" rIns="0" bIns="0" anchor="ctr">
            <a:spAutoFit/>
          </a:bodyPr>
          <a:lstStyle/>
          <a:p>
            <a:pPr defTabSz="1028700" eaLnBrk="0" hangingPunct="0">
              <a:lnSpc>
                <a:spcPct val="95000"/>
              </a:lnSpc>
              <a:spcBef>
                <a:spcPct val="50000"/>
              </a:spcBef>
            </a:pPr>
            <a:r>
              <a:rPr lang="en-US" altLang="zh-CN" b="1">
                <a:solidFill>
                  <a:schemeClr val="tx2"/>
                </a:solidFill>
                <a:ea typeface="黑体" panose="02010609060101010101" pitchFamily="2" charset="-122"/>
              </a:rPr>
              <a:t>256.241.201.10</a:t>
            </a:r>
            <a:endParaRPr lang="en-US" altLang="zh-CN" b="1">
              <a:solidFill>
                <a:schemeClr val="tx2"/>
              </a:solidFill>
              <a:ea typeface="黑体" panose="02010609060101010101" pitchFamily="2" charset="-122"/>
            </a:endParaRPr>
          </a:p>
        </p:txBody>
      </p:sp>
      <p:sp>
        <p:nvSpPr>
          <p:cNvPr id="1014795" name="Rectangle 11"/>
          <p:cNvSpPr>
            <a:spLocks noChangeArrowheads="1"/>
          </p:cNvSpPr>
          <p:nvPr/>
        </p:nvSpPr>
        <p:spPr bwMode="auto">
          <a:xfrm>
            <a:off x="3214688" y="4652963"/>
            <a:ext cx="1676400" cy="260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0" tIns="0" rIns="0" bIns="0" anchor="ctr">
            <a:spAutoFit/>
          </a:bodyPr>
          <a:lstStyle/>
          <a:p>
            <a:pPr defTabSz="1028700" eaLnBrk="0" hangingPunct="0">
              <a:lnSpc>
                <a:spcPct val="95000"/>
              </a:lnSpc>
              <a:spcBef>
                <a:spcPct val="50000"/>
              </a:spcBef>
            </a:pPr>
            <a:r>
              <a:rPr lang="zh-CN" altLang="en-US" b="1">
                <a:solidFill>
                  <a:schemeClr val="tx2"/>
                </a:solidFill>
                <a:ea typeface="黑体" panose="02010609060101010101" pitchFamily="2" charset="-122"/>
              </a:rPr>
              <a:t>不存在</a:t>
            </a:r>
            <a:endParaRPr lang="zh-CN" altLang="en-US" b="1">
              <a:solidFill>
                <a:schemeClr val="tx2"/>
              </a:solidFill>
              <a:ea typeface="黑体" panose="02010609060101010101" pitchFamily="2" charset="-122"/>
            </a:endParaRPr>
          </a:p>
        </p:txBody>
      </p:sp>
      <p:grpSp>
        <p:nvGrpSpPr>
          <p:cNvPr id="2" name="Group 12"/>
          <p:cNvGrpSpPr/>
          <p:nvPr/>
        </p:nvGrpSpPr>
        <p:grpSpPr bwMode="auto">
          <a:xfrm>
            <a:off x="3214688" y="2994025"/>
            <a:ext cx="4524375" cy="263525"/>
            <a:chOff x="2208" y="1886"/>
            <a:chExt cx="2850" cy="166"/>
          </a:xfrm>
        </p:grpSpPr>
        <p:sp>
          <p:nvSpPr>
            <p:cNvPr id="36902" name="Rectangle 13"/>
            <p:cNvSpPr>
              <a:spLocks noChangeArrowheads="1"/>
            </p:cNvSpPr>
            <p:nvPr/>
          </p:nvSpPr>
          <p:spPr bwMode="auto">
            <a:xfrm>
              <a:off x="2208" y="1886"/>
              <a:ext cx="432" cy="16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0" tIns="0" rIns="0" bIns="0" anchor="ctr">
              <a:spAutoFit/>
            </a:bodyPr>
            <a:lstStyle/>
            <a:p>
              <a:pPr defTabSz="1028700" eaLnBrk="0" hangingPunct="0">
                <a:lnSpc>
                  <a:spcPct val="95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chemeClr val="tx2"/>
                  </a:solidFill>
                  <a:ea typeface="黑体" panose="02010609060101010101" pitchFamily="2" charset="-122"/>
                </a:rPr>
                <a:t>A</a:t>
              </a:r>
              <a:endParaRPr lang="en-US" altLang="zh-CN" b="1">
                <a:solidFill>
                  <a:schemeClr val="tx2"/>
                </a:solidFill>
                <a:ea typeface="黑体" panose="02010609060101010101" pitchFamily="2" charset="-122"/>
              </a:endParaRPr>
            </a:p>
          </p:txBody>
        </p:sp>
        <p:sp>
          <p:nvSpPr>
            <p:cNvPr id="36903" name="Rectangle 14"/>
            <p:cNvSpPr>
              <a:spLocks noChangeArrowheads="1"/>
            </p:cNvSpPr>
            <p:nvPr/>
          </p:nvSpPr>
          <p:spPr bwMode="auto">
            <a:xfrm>
              <a:off x="3282" y="1886"/>
              <a:ext cx="960" cy="16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0" tIns="0" rIns="0" bIns="0" anchor="ctr">
              <a:spAutoFit/>
            </a:bodyPr>
            <a:lstStyle/>
            <a:p>
              <a:pPr defTabSz="1028700" eaLnBrk="0" hangingPunct="0">
                <a:lnSpc>
                  <a:spcPct val="95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chemeClr val="tx2"/>
                  </a:solidFill>
                  <a:ea typeface="黑体" panose="02010609060101010101" pitchFamily="2" charset="-122"/>
                </a:rPr>
                <a:t>10.0.0.0</a:t>
              </a:r>
              <a:endParaRPr lang="en-US" altLang="zh-CN" b="1">
                <a:solidFill>
                  <a:schemeClr val="tx2"/>
                </a:solidFill>
                <a:ea typeface="黑体" panose="02010609060101010101" pitchFamily="2" charset="-122"/>
              </a:endParaRPr>
            </a:p>
          </p:txBody>
        </p:sp>
        <p:sp>
          <p:nvSpPr>
            <p:cNvPr id="36904" name="Rectangle 15"/>
            <p:cNvSpPr>
              <a:spLocks noChangeArrowheads="1"/>
            </p:cNvSpPr>
            <p:nvPr/>
          </p:nvSpPr>
          <p:spPr bwMode="auto">
            <a:xfrm>
              <a:off x="4386" y="1886"/>
              <a:ext cx="672" cy="16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0" tIns="0" rIns="0" bIns="0" anchor="ctr">
              <a:spAutoFit/>
            </a:bodyPr>
            <a:lstStyle/>
            <a:p>
              <a:pPr defTabSz="1028700" eaLnBrk="0" hangingPunct="0">
                <a:lnSpc>
                  <a:spcPct val="95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chemeClr val="tx2"/>
                  </a:solidFill>
                  <a:ea typeface="黑体" panose="02010609060101010101" pitchFamily="2" charset="-122"/>
                </a:rPr>
                <a:t>0.2.1.1</a:t>
              </a:r>
              <a:endParaRPr lang="en-US" altLang="zh-CN" b="1">
                <a:solidFill>
                  <a:schemeClr val="tx2"/>
                </a:solidFill>
                <a:ea typeface="黑体" panose="02010609060101010101" pitchFamily="2" charset="-122"/>
              </a:endParaRPr>
            </a:p>
          </p:txBody>
        </p:sp>
      </p:grpSp>
      <p:grpSp>
        <p:nvGrpSpPr>
          <p:cNvPr id="3" name="Group 16"/>
          <p:cNvGrpSpPr/>
          <p:nvPr/>
        </p:nvGrpSpPr>
        <p:grpSpPr bwMode="auto">
          <a:xfrm>
            <a:off x="3214688" y="4030663"/>
            <a:ext cx="5151437" cy="263525"/>
            <a:chOff x="2112" y="2222"/>
            <a:chExt cx="3245" cy="166"/>
          </a:xfrm>
        </p:grpSpPr>
        <p:sp>
          <p:nvSpPr>
            <p:cNvPr id="36899" name="Rectangle 17"/>
            <p:cNvSpPr>
              <a:spLocks noChangeArrowheads="1"/>
            </p:cNvSpPr>
            <p:nvPr/>
          </p:nvSpPr>
          <p:spPr bwMode="auto">
            <a:xfrm>
              <a:off x="2112" y="2222"/>
              <a:ext cx="624" cy="16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0" tIns="0" rIns="0" bIns="0" anchor="ctr">
              <a:spAutoFit/>
            </a:bodyPr>
            <a:lstStyle/>
            <a:p>
              <a:pPr defTabSz="1028700" eaLnBrk="0" hangingPunct="0">
                <a:lnSpc>
                  <a:spcPct val="95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chemeClr val="tx2"/>
                  </a:solidFill>
                  <a:ea typeface="黑体" panose="02010609060101010101" pitchFamily="2" charset="-122"/>
                </a:rPr>
                <a:t>B</a:t>
              </a:r>
              <a:endParaRPr lang="en-US" altLang="zh-CN" b="1">
                <a:solidFill>
                  <a:schemeClr val="tx2"/>
                </a:solidFill>
                <a:ea typeface="黑体" panose="02010609060101010101" pitchFamily="2" charset="-122"/>
              </a:endParaRPr>
            </a:p>
          </p:txBody>
        </p:sp>
        <p:sp>
          <p:nvSpPr>
            <p:cNvPr id="36900" name="Rectangle 18"/>
            <p:cNvSpPr>
              <a:spLocks noChangeArrowheads="1"/>
            </p:cNvSpPr>
            <p:nvPr/>
          </p:nvSpPr>
          <p:spPr bwMode="auto">
            <a:xfrm>
              <a:off x="3194" y="2222"/>
              <a:ext cx="816" cy="16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0" tIns="0" rIns="0" bIns="0" anchor="ctr">
              <a:spAutoFit/>
            </a:bodyPr>
            <a:lstStyle/>
            <a:p>
              <a:pPr defTabSz="1028700" eaLnBrk="0" hangingPunct="0">
                <a:lnSpc>
                  <a:spcPct val="95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chemeClr val="tx2"/>
                  </a:solidFill>
                  <a:ea typeface="黑体" panose="02010609060101010101" pitchFamily="2" charset="-122"/>
                </a:rPr>
                <a:t>128.63.0.0</a:t>
              </a:r>
              <a:endParaRPr lang="en-US" altLang="zh-CN" b="1">
                <a:solidFill>
                  <a:schemeClr val="tx2"/>
                </a:solidFill>
                <a:ea typeface="黑体" panose="02010609060101010101" pitchFamily="2" charset="-122"/>
              </a:endParaRPr>
            </a:p>
          </p:txBody>
        </p:sp>
        <p:sp>
          <p:nvSpPr>
            <p:cNvPr id="36901" name="Rectangle 19"/>
            <p:cNvSpPr>
              <a:spLocks noChangeArrowheads="1"/>
            </p:cNvSpPr>
            <p:nvPr/>
          </p:nvSpPr>
          <p:spPr bwMode="auto">
            <a:xfrm>
              <a:off x="4282" y="2222"/>
              <a:ext cx="1075" cy="16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0" tIns="0" rIns="0" bIns="0" anchor="ctr">
              <a:spAutoFit/>
            </a:bodyPr>
            <a:lstStyle/>
            <a:p>
              <a:pPr defTabSz="1028700" eaLnBrk="0" hangingPunct="0">
                <a:lnSpc>
                  <a:spcPct val="95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chemeClr val="tx2"/>
                  </a:solidFill>
                  <a:ea typeface="黑体" panose="02010609060101010101" pitchFamily="2" charset="-122"/>
                </a:rPr>
                <a:t>0.0.2.100</a:t>
              </a:r>
              <a:endParaRPr lang="en-US" altLang="zh-CN" b="1">
                <a:solidFill>
                  <a:schemeClr val="tx2"/>
                </a:solidFill>
                <a:ea typeface="黑体" panose="02010609060101010101" pitchFamily="2" charset="-122"/>
              </a:endParaRPr>
            </a:p>
          </p:txBody>
        </p:sp>
      </p:grpSp>
      <p:grpSp>
        <p:nvGrpSpPr>
          <p:cNvPr id="4" name="Group 20"/>
          <p:cNvGrpSpPr/>
          <p:nvPr/>
        </p:nvGrpSpPr>
        <p:grpSpPr bwMode="auto">
          <a:xfrm>
            <a:off x="3214688" y="3527425"/>
            <a:ext cx="4597400" cy="263525"/>
            <a:chOff x="2160" y="2558"/>
            <a:chExt cx="2896" cy="166"/>
          </a:xfrm>
        </p:grpSpPr>
        <p:sp>
          <p:nvSpPr>
            <p:cNvPr id="36896" name="Rectangle 21"/>
            <p:cNvSpPr>
              <a:spLocks noChangeArrowheads="1"/>
            </p:cNvSpPr>
            <p:nvPr/>
          </p:nvSpPr>
          <p:spPr bwMode="auto">
            <a:xfrm>
              <a:off x="2160" y="2558"/>
              <a:ext cx="528" cy="16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0" tIns="0" rIns="0" bIns="0" anchor="ctr">
              <a:spAutoFit/>
            </a:bodyPr>
            <a:lstStyle/>
            <a:p>
              <a:pPr defTabSz="1028700" eaLnBrk="0" hangingPunct="0">
                <a:lnSpc>
                  <a:spcPct val="95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chemeClr val="tx2"/>
                  </a:solidFill>
                  <a:ea typeface="黑体" panose="02010609060101010101" pitchFamily="2" charset="-122"/>
                </a:rPr>
                <a:t>C</a:t>
              </a:r>
              <a:endParaRPr lang="en-US" altLang="zh-CN" b="1">
                <a:solidFill>
                  <a:schemeClr val="tx2"/>
                </a:solidFill>
                <a:ea typeface="黑体" panose="02010609060101010101" pitchFamily="2" charset="-122"/>
              </a:endParaRPr>
            </a:p>
          </p:txBody>
        </p:sp>
        <p:sp>
          <p:nvSpPr>
            <p:cNvPr id="36897" name="Rectangle 22"/>
            <p:cNvSpPr>
              <a:spLocks noChangeArrowheads="1"/>
            </p:cNvSpPr>
            <p:nvPr/>
          </p:nvSpPr>
          <p:spPr bwMode="auto">
            <a:xfrm>
              <a:off x="3221" y="2558"/>
              <a:ext cx="928" cy="16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0" tIns="0" rIns="0" bIns="0" anchor="ctr">
              <a:spAutoFit/>
            </a:bodyPr>
            <a:lstStyle/>
            <a:p>
              <a:pPr defTabSz="1028700" eaLnBrk="0" hangingPunct="0">
                <a:lnSpc>
                  <a:spcPct val="95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chemeClr val="tx2"/>
                  </a:solidFill>
                  <a:ea typeface="黑体" panose="02010609060101010101" pitchFamily="2" charset="-122"/>
                </a:rPr>
                <a:t>201.222.5.0</a:t>
              </a:r>
              <a:endParaRPr lang="en-US" altLang="zh-CN" b="1">
                <a:solidFill>
                  <a:schemeClr val="tx2"/>
                </a:solidFill>
                <a:ea typeface="黑体" panose="02010609060101010101" pitchFamily="2" charset="-122"/>
              </a:endParaRPr>
            </a:p>
          </p:txBody>
        </p:sp>
        <p:sp>
          <p:nvSpPr>
            <p:cNvPr id="36898" name="Rectangle 23"/>
            <p:cNvSpPr>
              <a:spLocks noChangeArrowheads="1"/>
            </p:cNvSpPr>
            <p:nvPr/>
          </p:nvSpPr>
          <p:spPr bwMode="auto">
            <a:xfrm>
              <a:off x="4336" y="2558"/>
              <a:ext cx="720" cy="16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0" tIns="0" rIns="0" bIns="0" anchor="ctr">
              <a:spAutoFit/>
            </a:bodyPr>
            <a:lstStyle/>
            <a:p>
              <a:pPr defTabSz="1028700" eaLnBrk="0" hangingPunct="0">
                <a:lnSpc>
                  <a:spcPct val="95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chemeClr val="tx2"/>
                  </a:solidFill>
                  <a:ea typeface="黑体" panose="02010609060101010101" pitchFamily="2" charset="-122"/>
                </a:rPr>
                <a:t>0.0.0.64</a:t>
              </a:r>
              <a:endParaRPr lang="en-US" altLang="zh-CN" b="1">
                <a:solidFill>
                  <a:schemeClr val="tx2"/>
                </a:solidFill>
                <a:ea typeface="黑体" panose="02010609060101010101" pitchFamily="2" charset="-122"/>
              </a:endParaRPr>
            </a:p>
          </p:txBody>
        </p:sp>
      </p:grpSp>
      <p:grpSp>
        <p:nvGrpSpPr>
          <p:cNvPr id="5" name="Group 24"/>
          <p:cNvGrpSpPr/>
          <p:nvPr/>
        </p:nvGrpSpPr>
        <p:grpSpPr bwMode="auto">
          <a:xfrm>
            <a:off x="3214688" y="5732463"/>
            <a:ext cx="4813300" cy="263525"/>
            <a:chOff x="2160" y="2942"/>
            <a:chExt cx="3032" cy="166"/>
          </a:xfrm>
        </p:grpSpPr>
        <p:sp>
          <p:nvSpPr>
            <p:cNvPr id="36893" name="Rectangle 25"/>
            <p:cNvSpPr>
              <a:spLocks noChangeArrowheads="1"/>
            </p:cNvSpPr>
            <p:nvPr/>
          </p:nvSpPr>
          <p:spPr bwMode="auto">
            <a:xfrm>
              <a:off x="2160" y="2942"/>
              <a:ext cx="528" cy="16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0" tIns="0" rIns="0" bIns="0" anchor="ctr">
              <a:spAutoFit/>
            </a:bodyPr>
            <a:lstStyle/>
            <a:p>
              <a:pPr defTabSz="1028700" eaLnBrk="0" hangingPunct="0">
                <a:lnSpc>
                  <a:spcPct val="95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chemeClr val="tx2"/>
                  </a:solidFill>
                  <a:ea typeface="黑体" panose="02010609060101010101" pitchFamily="2" charset="-122"/>
                </a:rPr>
                <a:t>C</a:t>
              </a:r>
              <a:endParaRPr lang="en-US" altLang="zh-CN" b="1">
                <a:solidFill>
                  <a:schemeClr val="tx2"/>
                </a:solidFill>
                <a:ea typeface="黑体" panose="02010609060101010101" pitchFamily="2" charset="-122"/>
              </a:endParaRPr>
            </a:p>
          </p:txBody>
        </p:sp>
        <p:sp>
          <p:nvSpPr>
            <p:cNvPr id="36894" name="Rectangle 26"/>
            <p:cNvSpPr>
              <a:spLocks noChangeArrowheads="1"/>
            </p:cNvSpPr>
            <p:nvPr/>
          </p:nvSpPr>
          <p:spPr bwMode="auto">
            <a:xfrm>
              <a:off x="3261" y="2942"/>
              <a:ext cx="1024" cy="16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0" tIns="0" rIns="0" bIns="0" anchor="ctr">
              <a:spAutoFit/>
            </a:bodyPr>
            <a:lstStyle/>
            <a:p>
              <a:pPr defTabSz="1028700" eaLnBrk="0" hangingPunct="0">
                <a:lnSpc>
                  <a:spcPct val="95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chemeClr val="tx2"/>
                  </a:solidFill>
                  <a:ea typeface="黑体" panose="02010609060101010101" pitchFamily="2" charset="-122"/>
                </a:rPr>
                <a:t>192.6.141.0</a:t>
              </a:r>
              <a:endParaRPr lang="en-US" altLang="zh-CN" b="1">
                <a:solidFill>
                  <a:schemeClr val="tx2"/>
                </a:solidFill>
                <a:ea typeface="黑体" panose="02010609060101010101" pitchFamily="2" charset="-122"/>
              </a:endParaRPr>
            </a:p>
          </p:txBody>
        </p:sp>
        <p:sp>
          <p:nvSpPr>
            <p:cNvPr id="36895" name="Rectangle 27"/>
            <p:cNvSpPr>
              <a:spLocks noChangeArrowheads="1"/>
            </p:cNvSpPr>
            <p:nvPr/>
          </p:nvSpPr>
          <p:spPr bwMode="auto">
            <a:xfrm>
              <a:off x="4405" y="2942"/>
              <a:ext cx="787" cy="16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0" tIns="0" rIns="0" bIns="0" anchor="ctr">
              <a:spAutoFit/>
            </a:bodyPr>
            <a:lstStyle/>
            <a:p>
              <a:pPr defTabSz="1028700" eaLnBrk="0" hangingPunct="0">
                <a:lnSpc>
                  <a:spcPct val="95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chemeClr val="tx2"/>
                  </a:solidFill>
                  <a:ea typeface="黑体" panose="02010609060101010101" pitchFamily="2" charset="-122"/>
                </a:rPr>
                <a:t>0.0.0.2</a:t>
              </a:r>
              <a:endParaRPr lang="en-US" altLang="zh-CN" b="1">
                <a:solidFill>
                  <a:schemeClr val="tx2"/>
                </a:solidFill>
                <a:ea typeface="黑体" panose="02010609060101010101" pitchFamily="2" charset="-122"/>
              </a:endParaRPr>
            </a:p>
          </p:txBody>
        </p:sp>
      </p:grpSp>
      <p:grpSp>
        <p:nvGrpSpPr>
          <p:cNvPr id="6" name="Group 28"/>
          <p:cNvGrpSpPr/>
          <p:nvPr/>
        </p:nvGrpSpPr>
        <p:grpSpPr bwMode="auto">
          <a:xfrm>
            <a:off x="3214688" y="5219700"/>
            <a:ext cx="5245100" cy="263525"/>
            <a:chOff x="2154" y="3288"/>
            <a:chExt cx="3304" cy="166"/>
          </a:xfrm>
        </p:grpSpPr>
        <p:sp>
          <p:nvSpPr>
            <p:cNvPr id="36890" name="Rectangle 29"/>
            <p:cNvSpPr>
              <a:spLocks noChangeArrowheads="1"/>
            </p:cNvSpPr>
            <p:nvPr/>
          </p:nvSpPr>
          <p:spPr bwMode="auto">
            <a:xfrm>
              <a:off x="2154" y="3288"/>
              <a:ext cx="528" cy="16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0" tIns="0" rIns="0" bIns="0" anchor="ctr">
              <a:spAutoFit/>
            </a:bodyPr>
            <a:lstStyle/>
            <a:p>
              <a:pPr defTabSz="1028700" eaLnBrk="0" hangingPunct="0">
                <a:lnSpc>
                  <a:spcPct val="95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chemeClr val="tx2"/>
                  </a:solidFill>
                  <a:ea typeface="黑体" panose="02010609060101010101" pitchFamily="2" charset="-122"/>
                </a:rPr>
                <a:t>B</a:t>
              </a:r>
              <a:endParaRPr lang="en-US" altLang="zh-CN" b="1">
                <a:solidFill>
                  <a:schemeClr val="tx2"/>
                </a:solidFill>
                <a:ea typeface="黑体" panose="02010609060101010101" pitchFamily="2" charset="-122"/>
              </a:endParaRPr>
            </a:p>
          </p:txBody>
        </p:sp>
        <p:sp>
          <p:nvSpPr>
            <p:cNvPr id="36891" name="Rectangle 30"/>
            <p:cNvSpPr>
              <a:spLocks noChangeArrowheads="1"/>
            </p:cNvSpPr>
            <p:nvPr/>
          </p:nvSpPr>
          <p:spPr bwMode="auto">
            <a:xfrm>
              <a:off x="3265" y="3288"/>
              <a:ext cx="1104" cy="16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0" tIns="0" rIns="0" bIns="0" anchor="ctr">
              <a:spAutoFit/>
            </a:bodyPr>
            <a:lstStyle/>
            <a:p>
              <a:pPr defTabSz="1028700" eaLnBrk="0" hangingPunct="0">
                <a:lnSpc>
                  <a:spcPct val="95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chemeClr val="tx2"/>
                  </a:solidFill>
                  <a:ea typeface="黑体" panose="02010609060101010101" pitchFamily="2" charset="-122"/>
                </a:rPr>
                <a:t>130.113.0.0</a:t>
              </a:r>
              <a:endParaRPr lang="en-US" altLang="zh-CN" b="1">
                <a:solidFill>
                  <a:schemeClr val="tx2"/>
                </a:solidFill>
                <a:ea typeface="黑体" panose="02010609060101010101" pitchFamily="2" charset="-122"/>
              </a:endParaRPr>
            </a:p>
          </p:txBody>
        </p:sp>
        <p:sp>
          <p:nvSpPr>
            <p:cNvPr id="36892" name="Rectangle 31"/>
            <p:cNvSpPr>
              <a:spLocks noChangeArrowheads="1"/>
            </p:cNvSpPr>
            <p:nvPr/>
          </p:nvSpPr>
          <p:spPr bwMode="auto">
            <a:xfrm>
              <a:off x="4383" y="3288"/>
              <a:ext cx="1075" cy="16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0" tIns="0" rIns="0" bIns="0" anchor="ctr">
              <a:spAutoFit/>
            </a:bodyPr>
            <a:lstStyle/>
            <a:p>
              <a:pPr defTabSz="1028700" eaLnBrk="0" hangingPunct="0">
                <a:lnSpc>
                  <a:spcPct val="95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chemeClr val="tx2"/>
                  </a:solidFill>
                  <a:ea typeface="黑体" panose="02010609060101010101" pitchFamily="2" charset="-122"/>
                </a:rPr>
                <a:t>0.0.64.16</a:t>
              </a:r>
              <a:endParaRPr lang="en-US" altLang="zh-CN" b="1">
                <a:solidFill>
                  <a:schemeClr val="tx2"/>
                </a:solidFill>
                <a:ea typeface="黑体" panose="02010609060101010101" pitchFamily="2" charset="-122"/>
              </a:endParaRPr>
            </a:p>
          </p:txBody>
        </p:sp>
      </p:grpSp>
      <p:sp>
        <p:nvSpPr>
          <p:cNvPr id="1014816" name="Rectangle 32"/>
          <p:cNvSpPr>
            <a:spLocks noChangeArrowheads="1"/>
          </p:cNvSpPr>
          <p:nvPr/>
        </p:nvSpPr>
        <p:spPr bwMode="auto">
          <a:xfrm>
            <a:off x="1042988" y="2266950"/>
            <a:ext cx="6929437" cy="5191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>
              <a:defRPr/>
            </a:pPr>
            <a:endParaRPr lang="zh-CN" altLang="en-US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82" name="Rectangle 33"/>
          <p:cNvSpPr>
            <a:spLocks noChangeArrowheads="1"/>
          </p:cNvSpPr>
          <p:nvPr/>
        </p:nvSpPr>
        <p:spPr bwMode="auto">
          <a:xfrm>
            <a:off x="1476375" y="2411413"/>
            <a:ext cx="1066800" cy="26035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lIns="0" tIns="0" rIns="0" bIns="0" anchor="ctr">
            <a:spAutoFit/>
          </a:bodyPr>
          <a:lstStyle/>
          <a:p>
            <a:pPr defTabSz="1028700" eaLnBrk="0" hangingPunct="0">
              <a:lnSpc>
                <a:spcPct val="95000"/>
              </a:lnSpc>
              <a:spcBef>
                <a:spcPct val="50000"/>
              </a:spcBef>
            </a:pPr>
            <a:r>
              <a:rPr lang="zh-CN" altLang="en-US" b="1">
                <a:ea typeface="黑体" panose="02010609060101010101" pitchFamily="2" charset="-122"/>
              </a:rPr>
              <a:t>地址</a:t>
            </a:r>
            <a:endParaRPr lang="zh-CN" altLang="en-US" b="1">
              <a:ea typeface="黑体" panose="02010609060101010101" pitchFamily="2" charset="-122"/>
            </a:endParaRPr>
          </a:p>
        </p:txBody>
      </p:sp>
      <p:sp>
        <p:nvSpPr>
          <p:cNvPr id="36883" name="Rectangle 34"/>
          <p:cNvSpPr>
            <a:spLocks noChangeArrowheads="1"/>
          </p:cNvSpPr>
          <p:nvPr/>
        </p:nvSpPr>
        <p:spPr bwMode="auto">
          <a:xfrm>
            <a:off x="3111500" y="2411413"/>
            <a:ext cx="1676400" cy="26035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lIns="0" tIns="0" rIns="0" bIns="0" anchor="ctr">
            <a:spAutoFit/>
          </a:bodyPr>
          <a:lstStyle/>
          <a:p>
            <a:pPr defTabSz="1028700" eaLnBrk="0" hangingPunct="0">
              <a:lnSpc>
                <a:spcPct val="95000"/>
              </a:lnSpc>
              <a:spcBef>
                <a:spcPct val="50000"/>
              </a:spcBef>
            </a:pPr>
            <a:r>
              <a:rPr lang="zh-CN" altLang="en-US" b="1">
                <a:ea typeface="黑体" panose="02010609060101010101" pitchFamily="2" charset="-122"/>
              </a:rPr>
              <a:t>类</a:t>
            </a:r>
            <a:endParaRPr lang="zh-CN" altLang="en-US" b="1">
              <a:ea typeface="黑体" panose="02010609060101010101" pitchFamily="2" charset="-122"/>
            </a:endParaRPr>
          </a:p>
        </p:txBody>
      </p:sp>
      <p:sp>
        <p:nvSpPr>
          <p:cNvPr id="36884" name="Rectangle 35"/>
          <p:cNvSpPr>
            <a:spLocks noChangeArrowheads="1"/>
          </p:cNvSpPr>
          <p:nvPr/>
        </p:nvSpPr>
        <p:spPr bwMode="auto">
          <a:xfrm>
            <a:off x="5003800" y="2411413"/>
            <a:ext cx="1143000" cy="260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0" tIns="0" rIns="0" bIns="0" anchor="ctr">
            <a:spAutoFit/>
          </a:bodyPr>
          <a:lstStyle/>
          <a:p>
            <a:pPr defTabSz="1028700" eaLnBrk="0" hangingPunct="0">
              <a:lnSpc>
                <a:spcPct val="95000"/>
              </a:lnSpc>
              <a:spcBef>
                <a:spcPct val="50000"/>
              </a:spcBef>
            </a:pPr>
            <a:r>
              <a:rPr lang="zh-CN" altLang="en-US" b="1">
                <a:ea typeface="黑体" panose="02010609060101010101" pitchFamily="2" charset="-122"/>
              </a:rPr>
              <a:t>网络</a:t>
            </a:r>
            <a:r>
              <a:rPr lang="en-US" altLang="zh-CN" b="1">
                <a:ea typeface="黑体" panose="02010609060101010101" pitchFamily="2" charset="-122"/>
              </a:rPr>
              <a:t>ID</a:t>
            </a:r>
            <a:endParaRPr lang="en-US" altLang="zh-CN" b="1">
              <a:ea typeface="黑体" panose="02010609060101010101" pitchFamily="2" charset="-122"/>
            </a:endParaRPr>
          </a:p>
        </p:txBody>
      </p:sp>
      <p:sp>
        <p:nvSpPr>
          <p:cNvPr id="36885" name="Rectangle 36"/>
          <p:cNvSpPr>
            <a:spLocks noChangeArrowheads="1"/>
          </p:cNvSpPr>
          <p:nvPr/>
        </p:nvSpPr>
        <p:spPr bwMode="auto">
          <a:xfrm>
            <a:off x="6659563" y="2411413"/>
            <a:ext cx="1295400" cy="26035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lIns="0" tIns="0" rIns="0" bIns="0" anchor="ctr">
            <a:spAutoFit/>
          </a:bodyPr>
          <a:lstStyle/>
          <a:p>
            <a:pPr defTabSz="1028700" eaLnBrk="0" hangingPunct="0">
              <a:lnSpc>
                <a:spcPct val="95000"/>
              </a:lnSpc>
              <a:spcBef>
                <a:spcPct val="50000"/>
              </a:spcBef>
            </a:pPr>
            <a:r>
              <a:rPr lang="zh-CN" altLang="en-US" b="1">
                <a:ea typeface="黑体" panose="02010609060101010101" pitchFamily="2" charset="-122"/>
              </a:rPr>
              <a:t>主机</a:t>
            </a:r>
            <a:r>
              <a:rPr lang="en-US" altLang="zh-CN" b="1">
                <a:ea typeface="黑体" panose="02010609060101010101" pitchFamily="2" charset="-122"/>
              </a:rPr>
              <a:t>ID</a:t>
            </a:r>
            <a:endParaRPr lang="en-US" altLang="zh-CN" b="1">
              <a:ea typeface="黑体" panose="02010609060101010101" pitchFamily="2" charset="-122"/>
            </a:endParaRPr>
          </a:p>
        </p:txBody>
      </p:sp>
      <p:grpSp>
        <p:nvGrpSpPr>
          <p:cNvPr id="36886" name="组合 58"/>
          <p:cNvGrpSpPr/>
          <p:nvPr/>
        </p:nvGrpSpPr>
        <p:grpSpPr bwMode="auto">
          <a:xfrm>
            <a:off x="71438" y="928688"/>
            <a:ext cx="958850" cy="430212"/>
            <a:chOff x="3643306" y="2500357"/>
            <a:chExt cx="958752" cy="430730"/>
          </a:xfrm>
        </p:grpSpPr>
        <p:pic>
          <p:nvPicPr>
            <p:cNvPr id="36888" name="Picture 6" descr="E:\设计支持\模板设计\TW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643306" y="2500357"/>
              <a:ext cx="463239" cy="4307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0" name="TextBox 39"/>
            <p:cNvSpPr txBox="1"/>
            <p:nvPr/>
          </p:nvSpPr>
          <p:spPr>
            <a:xfrm>
              <a:off x="3900455" y="2501946"/>
              <a:ext cx="701603" cy="40053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提问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14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479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5815" name="Rectangle 7"/>
          <p:cNvSpPr>
            <a:spLocks noGrp="1" noChangeArrowheads="1"/>
          </p:cNvSpPr>
          <p:nvPr>
            <p:ph type="title"/>
          </p:nvPr>
        </p:nvSpPr>
        <p:spPr>
          <a:xfrm>
            <a:off x="5470525" y="285750"/>
            <a:ext cx="3494088" cy="523875"/>
          </a:xfrm>
        </p:spPr>
        <p:txBody>
          <a:bodyPr/>
          <a:lstStyle/>
          <a:p>
            <a:pPr>
              <a:defRPr/>
            </a:pPr>
            <a:r>
              <a:rPr smtClean="0"/>
              <a:t>为什么需要域名解析</a:t>
            </a:r>
            <a:endParaRPr dirty="0"/>
          </a:p>
        </p:txBody>
      </p:sp>
      <p:sp>
        <p:nvSpPr>
          <p:cNvPr id="101581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en-US" altLang="zh-CN" smtClean="0"/>
              <a:t>IP</a:t>
            </a:r>
            <a:r>
              <a:rPr lang="zh-CN" altLang="en-US" smtClean="0"/>
              <a:t>地址唯一定位一台主机，需要将</a:t>
            </a:r>
            <a:r>
              <a:rPr lang="en-US" altLang="zh-CN" smtClean="0"/>
              <a:t>www.taobao.com</a:t>
            </a:r>
            <a:r>
              <a:rPr lang="zh-CN" altLang="en-US" smtClean="0"/>
              <a:t>转换成</a:t>
            </a:r>
            <a:r>
              <a:rPr lang="en-US" altLang="zh-CN" smtClean="0"/>
              <a:t>IP</a:t>
            </a:r>
            <a:r>
              <a:rPr lang="zh-CN" altLang="en-US" smtClean="0"/>
              <a:t>地址</a:t>
            </a: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r>
              <a:rPr lang="zh-CN" altLang="en-US" smtClean="0"/>
              <a:t>域名系统（</a:t>
            </a:r>
            <a:r>
              <a:rPr lang="en-US" altLang="zh-CN" smtClean="0"/>
              <a:t>DNS</a:t>
            </a:r>
            <a:r>
              <a:rPr lang="zh-CN" altLang="en-US" smtClean="0"/>
              <a:t>）：将域名映射成</a:t>
            </a:r>
            <a:r>
              <a:rPr lang="en-US" altLang="zh-CN" smtClean="0"/>
              <a:t>IP</a:t>
            </a:r>
            <a:r>
              <a:rPr lang="zh-CN" altLang="en-US" smtClean="0"/>
              <a:t>地址</a:t>
            </a:r>
            <a:endParaRPr lang="zh-CN" altLang="en-US" dirty="0"/>
          </a:p>
        </p:txBody>
      </p:sp>
      <p:pic>
        <p:nvPicPr>
          <p:cNvPr id="1015812" name="Picture 4" descr="淘宝网站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58888" y="2103438"/>
            <a:ext cx="7048500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5813" name="Rectangle 5"/>
          <p:cNvSpPr>
            <a:spLocks noChangeArrowheads="1"/>
          </p:cNvSpPr>
          <p:nvPr/>
        </p:nvSpPr>
        <p:spPr bwMode="auto">
          <a:xfrm>
            <a:off x="1330325" y="2782888"/>
            <a:ext cx="5905500" cy="287337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015814" name="AutoShape 6"/>
          <p:cNvSpPr>
            <a:spLocks noChangeArrowheads="1"/>
          </p:cNvSpPr>
          <p:nvPr/>
        </p:nvSpPr>
        <p:spPr bwMode="auto">
          <a:xfrm>
            <a:off x="3851275" y="3525838"/>
            <a:ext cx="3236913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输入网址，计算机如何识别？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5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15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5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15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" dur="500"/>
                                        <p:tgtEl>
                                          <p:spTgt spid="10158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5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8" dur="500"/>
                                        <p:tgtEl>
                                          <p:spTgt spid="10158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5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0158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5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5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15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5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15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5813" grpId="0" bldLvl="0" animBg="1"/>
      <p:bldP spid="1015813" grpId="1" bldLvl="0" animBg="1"/>
      <p:bldP spid="1015814" grpId="0" bldLvl="0" animBg="1"/>
      <p:bldP spid="1015814" grpId="1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Cloud"/>
          <p:cNvSpPr>
            <a:spLocks noChangeAspect="1" noEditPoints="1" noChangeArrowheads="1"/>
          </p:cNvSpPr>
          <p:nvPr/>
        </p:nvSpPr>
        <p:spPr bwMode="auto">
          <a:xfrm>
            <a:off x="3924300" y="2349500"/>
            <a:ext cx="4681538" cy="3351213"/>
          </a:xfrm>
          <a:custGeom>
            <a:avLst/>
            <a:gdLst>
              <a:gd name="T0" fmla="*/ 3147251 w 21600"/>
              <a:gd name="T1" fmla="*/ 259968332 h 21600"/>
              <a:gd name="T2" fmla="*/ 507333288 w 21600"/>
              <a:gd name="T3" fmla="*/ 519382937 h 21600"/>
              <a:gd name="T4" fmla="*/ 1013821082 w 21600"/>
              <a:gd name="T5" fmla="*/ 259968332 h 21600"/>
              <a:gd name="T6" fmla="*/ 507333288 w 21600"/>
              <a:gd name="T7" fmla="*/ 2972789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1016863" name="Rectangle 31"/>
          <p:cNvSpPr>
            <a:spLocks noGrp="1" noChangeArrowheads="1"/>
          </p:cNvSpPr>
          <p:nvPr>
            <p:ph type="title"/>
          </p:nvPr>
        </p:nvSpPr>
        <p:spPr>
          <a:xfrm>
            <a:off x="5364163" y="285750"/>
            <a:ext cx="3600450" cy="523875"/>
          </a:xfrm>
        </p:spPr>
        <p:txBody>
          <a:bodyPr/>
          <a:lstStyle/>
          <a:p>
            <a:pPr>
              <a:defRPr/>
            </a:pPr>
            <a:r>
              <a:rPr lang="en-US" altLang="zh-CN" dirty="0" smtClean="0"/>
              <a:t>DNS</a:t>
            </a:r>
            <a:r>
              <a:rPr dirty="0" smtClean="0"/>
              <a:t>服务器解析原理</a:t>
            </a:r>
            <a:endParaRPr dirty="0"/>
          </a:p>
        </p:txBody>
      </p:sp>
      <p:sp>
        <p:nvSpPr>
          <p:cNvPr id="1016836" name="Rectangle 4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en-US" altLang="zh-CN" smtClean="0"/>
              <a:t>DNS</a:t>
            </a:r>
            <a:r>
              <a:rPr lang="zh-CN" altLang="en-US" smtClean="0"/>
              <a:t>服务器功能：域名解析</a:t>
            </a:r>
            <a:endParaRPr lang="zh-CN" altLang="en-US" smtClean="0"/>
          </a:p>
          <a:p>
            <a:pPr>
              <a:defRPr/>
            </a:pPr>
            <a:endParaRPr lang="zh-CN" altLang="en-US"/>
          </a:p>
        </p:txBody>
      </p:sp>
      <p:sp>
        <p:nvSpPr>
          <p:cNvPr id="38917" name="Line 5"/>
          <p:cNvSpPr>
            <a:spLocks noChangeShapeType="1"/>
          </p:cNvSpPr>
          <p:nvPr/>
        </p:nvSpPr>
        <p:spPr bwMode="auto">
          <a:xfrm>
            <a:off x="2627313" y="2708275"/>
            <a:ext cx="0" cy="30972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918" name="Line 6"/>
          <p:cNvSpPr>
            <a:spLocks noChangeShapeType="1"/>
          </p:cNvSpPr>
          <p:nvPr/>
        </p:nvSpPr>
        <p:spPr bwMode="auto">
          <a:xfrm>
            <a:off x="2195513" y="3573463"/>
            <a:ext cx="431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919" name="Line 7"/>
          <p:cNvSpPr>
            <a:spLocks noChangeShapeType="1"/>
          </p:cNvSpPr>
          <p:nvPr/>
        </p:nvSpPr>
        <p:spPr bwMode="auto">
          <a:xfrm>
            <a:off x="2195513" y="4797425"/>
            <a:ext cx="431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38920" name="Object 2"/>
          <p:cNvGraphicFramePr>
            <a:graphicFrameLocks noChangeAspect="1"/>
          </p:cNvGraphicFramePr>
          <p:nvPr/>
        </p:nvGraphicFramePr>
        <p:xfrm>
          <a:off x="3563938" y="3141663"/>
          <a:ext cx="584200" cy="935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7" name="Image" r:id="rId1" imgW="1225550" imgH="1962785" progId="">
                  <p:embed/>
                </p:oleObj>
              </mc:Choice>
              <mc:Fallback>
                <p:oleObj name="Image" r:id="rId1" imgW="1225550" imgH="1962785" progId="">
                  <p:embed/>
                  <p:pic>
                    <p:nvPicPr>
                      <p:cNvPr id="0" name="Object 2"/>
                      <p:cNvPicPr>
                        <a:picLocks noChangeAspect="1"/>
                      </p:cNvPicPr>
                      <p:nvPr/>
                    </p:nvPicPr>
                    <p:blipFill>
                      <a:blip r:embed="rId2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563938" y="3141663"/>
                        <a:ext cx="584200" cy="93503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21" name="Object 3"/>
          <p:cNvGraphicFramePr>
            <a:graphicFrameLocks noChangeAspect="1"/>
          </p:cNvGraphicFramePr>
          <p:nvPr/>
        </p:nvGraphicFramePr>
        <p:xfrm>
          <a:off x="5148263" y="2349500"/>
          <a:ext cx="584200" cy="93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8" name="Image" r:id="rId3" imgW="1225550" imgH="1962785" progId="">
                  <p:embed/>
                </p:oleObj>
              </mc:Choice>
              <mc:Fallback>
                <p:oleObj name="Image" r:id="rId3" imgW="1225550" imgH="1962785" progId="">
                  <p:embed/>
                  <p:pic>
                    <p:nvPicPr>
                      <p:cNvPr id="0" name="Object 3"/>
                      <p:cNvPicPr>
                        <a:picLocks noChangeAspect="1"/>
                      </p:cNvPicPr>
                      <p:nvPr/>
                    </p:nvPicPr>
                    <p:blipFill>
                      <a:blip r:embed="rId2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148263" y="2349500"/>
                        <a:ext cx="584200" cy="93503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22" name="Object 4"/>
          <p:cNvGraphicFramePr>
            <a:graphicFrameLocks noChangeAspect="1"/>
          </p:cNvGraphicFramePr>
          <p:nvPr/>
        </p:nvGraphicFramePr>
        <p:xfrm>
          <a:off x="5724525" y="3429000"/>
          <a:ext cx="584200" cy="93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9" name="Image" r:id="rId4" imgW="1225550" imgH="1962785" progId="">
                  <p:embed/>
                </p:oleObj>
              </mc:Choice>
              <mc:Fallback>
                <p:oleObj name="Image" r:id="rId4" imgW="1225550" imgH="1962785" progId="">
                  <p:embed/>
                  <p:pic>
                    <p:nvPicPr>
                      <p:cNvPr id="0" name="Object 4"/>
                      <p:cNvPicPr>
                        <a:picLocks noChangeAspect="1"/>
                      </p:cNvPicPr>
                      <p:nvPr/>
                    </p:nvPicPr>
                    <p:blipFill>
                      <a:blip r:embed="rId2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724525" y="3429000"/>
                        <a:ext cx="584200" cy="93503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23" name="Object 5"/>
          <p:cNvGraphicFramePr>
            <a:graphicFrameLocks noChangeAspect="1"/>
          </p:cNvGraphicFramePr>
          <p:nvPr/>
        </p:nvGraphicFramePr>
        <p:xfrm>
          <a:off x="7740650" y="4292600"/>
          <a:ext cx="584200" cy="93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0" name="Image" r:id="rId5" imgW="1225550" imgH="1962785" progId="">
                  <p:embed/>
                </p:oleObj>
              </mc:Choice>
              <mc:Fallback>
                <p:oleObj name="Image" r:id="rId5" imgW="1225550" imgH="1962785" progId="">
                  <p:embed/>
                  <p:pic>
                    <p:nvPicPr>
                      <p:cNvPr id="0" name="Object 5"/>
                      <p:cNvPicPr>
                        <a:picLocks noChangeAspect="1"/>
                      </p:cNvPicPr>
                      <p:nvPr/>
                    </p:nvPicPr>
                    <p:blipFill>
                      <a:blip r:embed="rId2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740650" y="4292600"/>
                        <a:ext cx="584200" cy="93503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24" name="Object 6"/>
          <p:cNvGraphicFramePr>
            <a:graphicFrameLocks noChangeAspect="1"/>
          </p:cNvGraphicFramePr>
          <p:nvPr/>
        </p:nvGraphicFramePr>
        <p:xfrm>
          <a:off x="5219700" y="4941888"/>
          <a:ext cx="584200" cy="935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1" name="Image" r:id="rId6" imgW="1225550" imgH="1962785" progId="">
                  <p:embed/>
                </p:oleObj>
              </mc:Choice>
              <mc:Fallback>
                <p:oleObj name="Image" r:id="rId6" imgW="1225550" imgH="1962785" progId="">
                  <p:embed/>
                  <p:pic>
                    <p:nvPicPr>
                      <p:cNvPr id="0" name="Object 6"/>
                      <p:cNvPicPr>
                        <a:picLocks noChangeAspect="1"/>
                      </p:cNvPicPr>
                      <p:nvPr/>
                    </p:nvPicPr>
                    <p:blipFill>
                      <a:blip r:embed="rId2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219700" y="4941888"/>
                        <a:ext cx="584200" cy="93503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25" name="Object 7"/>
          <p:cNvGraphicFramePr>
            <a:graphicFrameLocks noChangeAspect="1"/>
          </p:cNvGraphicFramePr>
          <p:nvPr/>
        </p:nvGraphicFramePr>
        <p:xfrm>
          <a:off x="2627313" y="3611563"/>
          <a:ext cx="865187" cy="865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2" name="Visio" r:id="rId7" imgW="564515" imgH="564515" progId="Visio.Drawing.11">
                  <p:embed/>
                </p:oleObj>
              </mc:Choice>
              <mc:Fallback>
                <p:oleObj name="Visio" r:id="rId7" imgW="564515" imgH="564515" progId="Visio.Drawing.11">
                  <p:embed/>
                  <p:pic>
                    <p:nvPicPr>
                      <p:cNvPr id="0" name="Object 7"/>
                      <p:cNvPicPr>
                        <a:picLocks noChangeAspect="1"/>
                      </p:cNvPicPr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627313" y="3611563"/>
                        <a:ext cx="865187" cy="86518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26" name="Text Box 14"/>
          <p:cNvSpPr txBox="1">
            <a:spLocks noChangeArrowheads="1"/>
          </p:cNvSpPr>
          <p:nvPr/>
        </p:nvSpPr>
        <p:spPr bwMode="auto">
          <a:xfrm>
            <a:off x="3419475" y="4149725"/>
            <a:ext cx="1223963" cy="64135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ea typeface="黑体" panose="02010609060101010101" pitchFamily="2" charset="-122"/>
              </a:rPr>
              <a:t>Local DNS srv</a:t>
            </a:r>
            <a:endParaRPr lang="en-US" altLang="zh-CN" b="1">
              <a:ea typeface="黑体" panose="02010609060101010101" pitchFamily="2" charset="-122"/>
            </a:endParaRPr>
          </a:p>
        </p:txBody>
      </p:sp>
      <p:sp>
        <p:nvSpPr>
          <p:cNvPr id="38927" name="Text Box 15"/>
          <p:cNvSpPr txBox="1">
            <a:spLocks noChangeArrowheads="1"/>
          </p:cNvSpPr>
          <p:nvPr/>
        </p:nvSpPr>
        <p:spPr bwMode="auto">
          <a:xfrm>
            <a:off x="4787900" y="2054225"/>
            <a:ext cx="1728788" cy="366713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ea typeface="黑体" panose="02010609060101010101" pitchFamily="2" charset="-122"/>
              </a:rPr>
              <a:t>Root DNS srv</a:t>
            </a:r>
            <a:endParaRPr lang="en-US" altLang="zh-CN" b="1">
              <a:ea typeface="黑体" panose="02010609060101010101" pitchFamily="2" charset="-122"/>
            </a:endParaRPr>
          </a:p>
        </p:txBody>
      </p:sp>
      <p:sp>
        <p:nvSpPr>
          <p:cNvPr id="38928" name="Text Box 16"/>
          <p:cNvSpPr txBox="1">
            <a:spLocks noChangeArrowheads="1"/>
          </p:cNvSpPr>
          <p:nvPr/>
        </p:nvSpPr>
        <p:spPr bwMode="auto">
          <a:xfrm>
            <a:off x="5364163" y="4365625"/>
            <a:ext cx="1728787" cy="366713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ea typeface="黑体" panose="02010609060101010101" pitchFamily="2" charset="-122"/>
              </a:rPr>
              <a:t>.com DNS srv</a:t>
            </a:r>
            <a:endParaRPr lang="en-US" altLang="zh-CN" b="1">
              <a:ea typeface="黑体" panose="02010609060101010101" pitchFamily="2" charset="-122"/>
            </a:endParaRPr>
          </a:p>
        </p:txBody>
      </p:sp>
      <p:sp>
        <p:nvSpPr>
          <p:cNvPr id="38929" name="Text Box 17"/>
          <p:cNvSpPr txBox="1">
            <a:spLocks noChangeArrowheads="1"/>
          </p:cNvSpPr>
          <p:nvPr/>
        </p:nvSpPr>
        <p:spPr bwMode="auto">
          <a:xfrm>
            <a:off x="4860925" y="5805488"/>
            <a:ext cx="1727200" cy="64135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ea typeface="黑体" panose="02010609060101010101" pitchFamily="2" charset="-122"/>
              </a:rPr>
              <a:t>taobao.com DNS srv</a:t>
            </a:r>
            <a:endParaRPr lang="en-US" altLang="zh-CN" b="1">
              <a:ea typeface="黑体" panose="02010609060101010101" pitchFamily="2" charset="-122"/>
            </a:endParaRPr>
          </a:p>
        </p:txBody>
      </p:sp>
      <p:sp>
        <p:nvSpPr>
          <p:cNvPr id="38930" name="Text Box 18"/>
          <p:cNvSpPr txBox="1">
            <a:spLocks noChangeArrowheads="1"/>
          </p:cNvSpPr>
          <p:nvPr/>
        </p:nvSpPr>
        <p:spPr bwMode="auto">
          <a:xfrm>
            <a:off x="7019925" y="5229225"/>
            <a:ext cx="2124075" cy="366713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ea typeface="黑体" panose="02010609060101010101" pitchFamily="2" charset="-122"/>
              </a:rPr>
              <a:t>www.taobao.com</a:t>
            </a:r>
            <a:endParaRPr lang="en-US" altLang="zh-CN" b="1">
              <a:ea typeface="黑体" panose="02010609060101010101" pitchFamily="2" charset="-122"/>
            </a:endParaRPr>
          </a:p>
        </p:txBody>
      </p:sp>
      <p:sp>
        <p:nvSpPr>
          <p:cNvPr id="38931" name="Line 19"/>
          <p:cNvSpPr>
            <a:spLocks noChangeShapeType="1"/>
          </p:cNvSpPr>
          <p:nvPr/>
        </p:nvSpPr>
        <p:spPr bwMode="auto">
          <a:xfrm>
            <a:off x="2195513" y="3284538"/>
            <a:ext cx="12969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932" name="Line 20"/>
          <p:cNvSpPr>
            <a:spLocks noChangeShapeType="1"/>
          </p:cNvSpPr>
          <p:nvPr/>
        </p:nvSpPr>
        <p:spPr bwMode="auto">
          <a:xfrm flipH="1">
            <a:off x="2124075" y="3429000"/>
            <a:ext cx="13684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933" name="Line 21"/>
          <p:cNvSpPr>
            <a:spLocks noChangeShapeType="1"/>
          </p:cNvSpPr>
          <p:nvPr/>
        </p:nvSpPr>
        <p:spPr bwMode="auto">
          <a:xfrm flipV="1">
            <a:off x="4284663" y="2781300"/>
            <a:ext cx="792162" cy="5048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934" name="Line 22"/>
          <p:cNvSpPr>
            <a:spLocks noChangeShapeType="1"/>
          </p:cNvSpPr>
          <p:nvPr/>
        </p:nvSpPr>
        <p:spPr bwMode="auto">
          <a:xfrm flipH="1">
            <a:off x="4356100" y="2924175"/>
            <a:ext cx="792163" cy="5032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935" name="Line 23"/>
          <p:cNvSpPr>
            <a:spLocks noChangeShapeType="1"/>
          </p:cNvSpPr>
          <p:nvPr/>
        </p:nvSpPr>
        <p:spPr bwMode="auto">
          <a:xfrm>
            <a:off x="4356100" y="3716338"/>
            <a:ext cx="1081088" cy="730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936" name="Line 24"/>
          <p:cNvSpPr>
            <a:spLocks noChangeShapeType="1"/>
          </p:cNvSpPr>
          <p:nvPr/>
        </p:nvSpPr>
        <p:spPr bwMode="auto">
          <a:xfrm flipH="1" flipV="1">
            <a:off x="4284663" y="3860800"/>
            <a:ext cx="1152525" cy="730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937" name="Line 25"/>
          <p:cNvSpPr>
            <a:spLocks noChangeShapeType="1"/>
          </p:cNvSpPr>
          <p:nvPr/>
        </p:nvSpPr>
        <p:spPr bwMode="auto">
          <a:xfrm>
            <a:off x="4284663" y="4292600"/>
            <a:ext cx="647700" cy="7191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938" name="Line 26"/>
          <p:cNvSpPr>
            <a:spLocks noChangeShapeType="1"/>
          </p:cNvSpPr>
          <p:nvPr/>
        </p:nvSpPr>
        <p:spPr bwMode="auto">
          <a:xfrm flipH="1" flipV="1">
            <a:off x="4356100" y="4149725"/>
            <a:ext cx="720725" cy="7921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939" name="Text Box 27"/>
          <p:cNvSpPr txBox="1">
            <a:spLocks noChangeArrowheads="1"/>
          </p:cNvSpPr>
          <p:nvPr/>
        </p:nvSpPr>
        <p:spPr bwMode="auto">
          <a:xfrm>
            <a:off x="2700338" y="2917825"/>
            <a:ext cx="792162" cy="366713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FF"/>
                </a:solidFill>
                <a:ea typeface="黑体" panose="02010609060101010101" pitchFamily="2" charset="-122"/>
              </a:rPr>
              <a:t>域名</a:t>
            </a:r>
            <a:endParaRPr lang="zh-CN" altLang="en-US" b="1">
              <a:solidFill>
                <a:srgbClr val="0000FF"/>
              </a:solidFill>
              <a:ea typeface="黑体" panose="02010609060101010101" pitchFamily="2" charset="-122"/>
            </a:endParaRPr>
          </a:p>
        </p:txBody>
      </p:sp>
      <p:sp>
        <p:nvSpPr>
          <p:cNvPr id="38940" name="Text Box 28"/>
          <p:cNvSpPr txBox="1">
            <a:spLocks noChangeArrowheads="1"/>
          </p:cNvSpPr>
          <p:nvPr/>
        </p:nvSpPr>
        <p:spPr bwMode="auto">
          <a:xfrm>
            <a:off x="2700338" y="3429000"/>
            <a:ext cx="792162" cy="366713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FF"/>
                </a:solidFill>
                <a:ea typeface="黑体" panose="02010609060101010101" pitchFamily="2" charset="-122"/>
              </a:rPr>
              <a:t>IP</a:t>
            </a:r>
            <a:endParaRPr lang="en-US" altLang="zh-CN" b="1">
              <a:solidFill>
                <a:srgbClr val="0000FF"/>
              </a:solidFill>
              <a:ea typeface="黑体" panose="02010609060101010101" pitchFamily="2" charset="-122"/>
            </a:endParaRPr>
          </a:p>
        </p:txBody>
      </p:sp>
      <p:graphicFrame>
        <p:nvGraphicFramePr>
          <p:cNvPr id="38941" name="Object 8"/>
          <p:cNvGraphicFramePr>
            <a:graphicFrameLocks noChangeAspect="1"/>
          </p:cNvGraphicFramePr>
          <p:nvPr/>
        </p:nvGraphicFramePr>
        <p:xfrm>
          <a:off x="1116013" y="3068638"/>
          <a:ext cx="102711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" name="Visio" r:id="rId9" imgW="1230630" imgH="1129030" progId="Visio.Drawing.11">
                  <p:embed/>
                </p:oleObj>
              </mc:Choice>
              <mc:Fallback>
                <p:oleObj name="Visio" r:id="rId9" imgW="1230630" imgH="1129030" progId="Visio.Drawing.11">
                  <p:embed/>
                  <p:pic>
                    <p:nvPicPr>
                      <p:cNvPr id="0" name="Object 8"/>
                      <p:cNvPicPr>
                        <a:picLocks noChangeAspect="1"/>
                      </p:cNvPicPr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116013" y="3068638"/>
                        <a:ext cx="1027112" cy="94773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42" name="Object 9"/>
          <p:cNvGraphicFramePr>
            <a:graphicFrameLocks noChangeAspect="1"/>
          </p:cNvGraphicFramePr>
          <p:nvPr/>
        </p:nvGraphicFramePr>
        <p:xfrm>
          <a:off x="1168400" y="4365625"/>
          <a:ext cx="1027113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4" name="Visio" r:id="rId11" imgW="1230630" imgH="1129030" progId="Visio.Drawing.11">
                  <p:embed/>
                </p:oleObj>
              </mc:Choice>
              <mc:Fallback>
                <p:oleObj name="Visio" r:id="rId11" imgW="1230630" imgH="1129030" progId="Visio.Drawing.11">
                  <p:embed/>
                  <p:pic>
                    <p:nvPicPr>
                      <p:cNvPr id="0" name="Object 9"/>
                      <p:cNvPicPr>
                        <a:picLocks noChangeAspect="1"/>
                      </p:cNvPicPr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168400" y="4365625"/>
                        <a:ext cx="1027113" cy="94773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7862" name="Rectangle 6"/>
          <p:cNvSpPr>
            <a:spLocks noGrp="1" noChangeArrowheads="1"/>
          </p:cNvSpPr>
          <p:nvPr>
            <p:ph type="title"/>
          </p:nvPr>
        </p:nvSpPr>
        <p:spPr>
          <a:xfrm>
            <a:off x="6929438" y="285750"/>
            <a:ext cx="2035175" cy="523875"/>
          </a:xfrm>
        </p:spPr>
        <p:txBody>
          <a:bodyPr/>
          <a:lstStyle/>
          <a:p>
            <a:pPr>
              <a:defRPr/>
            </a:pPr>
            <a:r>
              <a:rPr smtClean="0"/>
              <a:t>网络的配置</a:t>
            </a:r>
            <a:endParaRPr dirty="0"/>
          </a:p>
        </p:txBody>
      </p:sp>
      <p:sp>
        <p:nvSpPr>
          <p:cNvPr id="101785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en-US" altLang="zh-CN" smtClean="0"/>
              <a:t>TCP/IP</a:t>
            </a:r>
            <a:r>
              <a:rPr lang="zh-CN" altLang="en-US" smtClean="0"/>
              <a:t>设置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自动获得</a:t>
            </a:r>
            <a:r>
              <a:rPr lang="en-US" altLang="zh-CN" smtClean="0"/>
              <a:t>IP</a:t>
            </a:r>
            <a:endParaRPr lang="en-US" altLang="zh-CN" smtClean="0"/>
          </a:p>
          <a:p>
            <a:pPr lvl="1">
              <a:defRPr/>
            </a:pPr>
            <a:r>
              <a:rPr lang="zh-CN" altLang="en-US" smtClean="0"/>
              <a:t>设置</a:t>
            </a:r>
            <a:r>
              <a:rPr lang="en-US" altLang="zh-CN" smtClean="0"/>
              <a:t>IP</a:t>
            </a:r>
            <a:r>
              <a:rPr lang="zh-CN" altLang="en-US" smtClean="0"/>
              <a:t>地址</a:t>
            </a:r>
            <a:endParaRPr lang="zh-CN" altLang="en-US" dirty="0"/>
          </a:p>
        </p:txBody>
      </p:sp>
      <p:pic>
        <p:nvPicPr>
          <p:cNvPr id="39940" name="Picture 4" descr="配置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786188" y="1423988"/>
            <a:ext cx="3848100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组合 14"/>
          <p:cNvGrpSpPr/>
          <p:nvPr/>
        </p:nvGrpSpPr>
        <p:grpSpPr bwMode="auto">
          <a:xfrm>
            <a:off x="2357438" y="6092825"/>
            <a:ext cx="4572000" cy="428625"/>
            <a:chOff x="3143240" y="5143512"/>
            <a:chExt cx="4572032" cy="428628"/>
          </a:xfrm>
        </p:grpSpPr>
        <p:sp>
          <p:nvSpPr>
            <p:cNvPr id="14" name="圆角矩形 13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5" name="圆角矩形 14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9949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7" name="TextBox 16"/>
            <p:cNvSpPr txBox="1"/>
            <p:nvPr/>
          </p:nvSpPr>
          <p:spPr bwMode="auto">
            <a:xfrm>
              <a:off x="4430711" y="5187962"/>
              <a:ext cx="2659082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操作演示：配置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IP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地址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9907" name="Rectangle 3"/>
          <p:cNvSpPr>
            <a:spLocks noGrp="1" noChangeArrowheads="1"/>
          </p:cNvSpPr>
          <p:nvPr>
            <p:ph idx="1"/>
          </p:nvPr>
        </p:nvSpPr>
        <p:spPr>
          <a:xfrm>
            <a:off x="784224" y="1214438"/>
            <a:ext cx="7859741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/>
              <a:t>配置了</a:t>
            </a:r>
            <a:r>
              <a:rPr lang="en-US" altLang="zh-CN" dirty="0"/>
              <a:t>IP</a:t>
            </a:r>
            <a:r>
              <a:rPr lang="zh-CN" altLang="en-US" dirty="0"/>
              <a:t>地址后，常常出现网络连接不通的故障，怎么检测？</a:t>
            </a:r>
            <a:endParaRPr lang="zh-CN" altLang="en-US" dirty="0"/>
          </a:p>
        </p:txBody>
      </p:sp>
      <p:sp>
        <p:nvSpPr>
          <p:cNvPr id="1019919" name="Rectangle 15"/>
          <p:cNvSpPr>
            <a:spLocks noChangeArrowheads="1"/>
          </p:cNvSpPr>
          <p:nvPr/>
        </p:nvSpPr>
        <p:spPr bwMode="auto">
          <a:xfrm>
            <a:off x="784225" y="2492375"/>
            <a:ext cx="6840538" cy="3095625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使用</a:t>
            </a:r>
            <a:r>
              <a:rPr lang="en-US" altLang="zh-CN" sz="2600" b="1" dirty="0" err="1">
                <a:latin typeface="+mn-lt"/>
                <a:ea typeface="微软雅黑" panose="020B0503020204020204" pitchFamily="34" charset="-122"/>
              </a:rPr>
              <a:t>ipconfig</a:t>
            </a: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查看</a:t>
            </a:r>
            <a:r>
              <a:rPr lang="en-US" altLang="zh-CN" sz="2600" b="1" dirty="0">
                <a:latin typeface="+mn-lt"/>
                <a:ea typeface="微软雅黑" panose="020B0503020204020204" pitchFamily="34" charset="-122"/>
              </a:rPr>
              <a:t>IP</a:t>
            </a: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地址</a:t>
            </a:r>
            <a:endParaRPr lang="zh-CN" altLang="en-US" sz="2600" b="1" dirty="0">
              <a:latin typeface="+mn-lt"/>
              <a:ea typeface="微软雅黑" panose="020B0503020204020204" pitchFamily="34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endParaRPr lang="zh-CN" altLang="en-US" sz="2600" b="1" dirty="0">
              <a:latin typeface="+mn-lt"/>
              <a:ea typeface="微软雅黑" panose="020B0503020204020204" pitchFamily="34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使用</a:t>
            </a:r>
            <a:r>
              <a:rPr lang="en-US" altLang="zh-CN" sz="2600" b="1" dirty="0">
                <a:latin typeface="+mn-lt"/>
                <a:ea typeface="微软雅黑" panose="020B0503020204020204" pitchFamily="34" charset="-122"/>
              </a:rPr>
              <a:t>ping</a:t>
            </a: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命令检查是否连通，诊断故障原因</a:t>
            </a:r>
            <a:endParaRPr lang="zh-CN" altLang="en-US" sz="2600" b="1" dirty="0">
              <a:latin typeface="+mn-lt"/>
              <a:ea typeface="微软雅黑" panose="020B0503020204020204" pitchFamily="34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endParaRPr lang="zh-CN" altLang="en-US" sz="2600" b="1" dirty="0">
              <a:latin typeface="+mn-lt"/>
              <a:ea typeface="微软雅黑" panose="020B0503020204020204" pitchFamily="34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解决故障</a:t>
            </a:r>
            <a:endParaRPr lang="zh-CN" altLang="en-US" sz="2600" b="1" dirty="0">
              <a:latin typeface="+mn-lt"/>
              <a:ea typeface="微软雅黑" panose="020B0503020204020204" pitchFamily="34" charset="-122"/>
            </a:endParaRPr>
          </a:p>
        </p:txBody>
      </p:sp>
      <p:sp>
        <p:nvSpPr>
          <p:cNvPr id="1019916" name="Rectangle 12"/>
          <p:cNvSpPr>
            <a:spLocks noGrp="1" noChangeArrowheads="1"/>
          </p:cNvSpPr>
          <p:nvPr>
            <p:ph type="title"/>
          </p:nvPr>
        </p:nvSpPr>
        <p:spPr>
          <a:xfrm>
            <a:off x="5795963" y="285750"/>
            <a:ext cx="3168650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网络的检测和诊断</a:t>
            </a:r>
            <a:endParaRPr dirty="0"/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2843213" y="3567113"/>
            <a:ext cx="1657350" cy="366712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b="1" u="sng">
              <a:solidFill>
                <a:schemeClr val="hlink"/>
              </a:solidFill>
              <a:ea typeface="黑体" panose="02010609060101010101" pitchFamily="2" charset="-122"/>
            </a:endParaRPr>
          </a:p>
        </p:txBody>
      </p:sp>
      <p:sp>
        <p:nvSpPr>
          <p:cNvPr id="1019910" name="AutoShape 6"/>
          <p:cNvSpPr>
            <a:spLocks noChangeArrowheads="1"/>
          </p:cNvSpPr>
          <p:nvPr/>
        </p:nvSpPr>
        <p:spPr bwMode="auto">
          <a:xfrm>
            <a:off x="5411788" y="2781300"/>
            <a:ext cx="1176337" cy="407988"/>
          </a:xfrm>
          <a:prstGeom prst="roundRect">
            <a:avLst>
              <a:gd name="adj" fmla="val 16667"/>
            </a:avLst>
          </a:prstGeom>
          <a:solidFill>
            <a:srgbClr val="EDF5FD"/>
          </a:solid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>
            <a:outerShdw blurRad="38100" sx="101000" sy="101000" algn="ctr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381000">
              <a:lnSpc>
                <a:spcPct val="130000"/>
              </a:lnSpc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en-US" altLang="zh-CN" b="1" dirty="0" err="1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ipconfig</a:t>
            </a:r>
            <a:endParaRPr lang="en-US" altLang="zh-CN" b="1" dirty="0">
              <a:solidFill>
                <a:schemeClr val="accent5">
                  <a:lumMod val="10000"/>
                </a:schemeClr>
              </a:solidFill>
              <a:latin typeface="+mn-lt"/>
              <a:ea typeface="黑体" panose="02010609060101010101" pitchFamily="2" charset="-122"/>
            </a:endParaRPr>
          </a:p>
        </p:txBody>
      </p:sp>
      <p:sp>
        <p:nvSpPr>
          <p:cNvPr id="1019911" name="AutoShape 7"/>
          <p:cNvSpPr>
            <a:spLocks noChangeArrowheads="1"/>
          </p:cNvSpPr>
          <p:nvPr/>
        </p:nvSpPr>
        <p:spPr bwMode="auto">
          <a:xfrm>
            <a:off x="4705350" y="4086225"/>
            <a:ext cx="1882775" cy="409575"/>
          </a:xfrm>
          <a:prstGeom prst="roundRect">
            <a:avLst>
              <a:gd name="adj" fmla="val 16667"/>
            </a:avLst>
          </a:prstGeom>
          <a:solidFill>
            <a:srgbClr val="EDF5FD"/>
          </a:solid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>
            <a:outerShdw blurRad="38100" sx="101000" sy="101000" algn="ctr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381000">
              <a:lnSpc>
                <a:spcPct val="130000"/>
              </a:lnSpc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en-US" altLang="zh-CN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ping   </a:t>
            </a:r>
            <a:r>
              <a:rPr lang="zh-CN" altLang="en-US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目标地址</a:t>
            </a:r>
            <a:endParaRPr lang="zh-CN" altLang="en-US" b="1" dirty="0">
              <a:solidFill>
                <a:schemeClr val="accent5">
                  <a:lumMod val="10000"/>
                </a:schemeClr>
              </a:solidFill>
              <a:latin typeface="+mn-lt"/>
              <a:ea typeface="黑体" panose="02010609060101010101" pitchFamily="2" charset="-122"/>
            </a:endParaRPr>
          </a:p>
        </p:txBody>
      </p:sp>
      <p:sp>
        <p:nvSpPr>
          <p:cNvPr id="1019912" name="AutoShape 8"/>
          <p:cNvSpPr>
            <a:spLocks noChangeArrowheads="1"/>
          </p:cNvSpPr>
          <p:nvPr/>
        </p:nvSpPr>
        <p:spPr bwMode="auto">
          <a:xfrm>
            <a:off x="1116013" y="5121275"/>
            <a:ext cx="5472112" cy="431800"/>
          </a:xfrm>
          <a:prstGeom prst="roundRect">
            <a:avLst>
              <a:gd name="adj" fmla="val 16667"/>
            </a:avLst>
          </a:prstGeom>
          <a:solidFill>
            <a:srgbClr val="EDF5FD"/>
          </a:solid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>
            <a:outerShdw blurRad="38100" sx="101000" sy="101000" algn="ctr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381000">
              <a:lnSpc>
                <a:spcPct val="130000"/>
              </a:lnSpc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zh-CN" altLang="en-US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修改</a:t>
            </a:r>
            <a:r>
              <a:rPr lang="en-US" altLang="zh-CN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IP</a:t>
            </a:r>
            <a:r>
              <a:rPr lang="zh-CN" altLang="en-US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地址、检查网线、网卡是否松动、接触不良</a:t>
            </a:r>
            <a:endParaRPr lang="zh-CN" altLang="en-US" b="1" dirty="0">
              <a:solidFill>
                <a:schemeClr val="accent5">
                  <a:lumMod val="10000"/>
                </a:schemeClr>
              </a:solidFill>
              <a:latin typeface="+mn-lt"/>
              <a:ea typeface="黑体" panose="02010609060101010101" pitchFamily="2" charset="-122"/>
            </a:endParaRPr>
          </a:p>
        </p:txBody>
      </p:sp>
      <p:grpSp>
        <p:nvGrpSpPr>
          <p:cNvPr id="40969" name="组合 72"/>
          <p:cNvGrpSpPr/>
          <p:nvPr/>
        </p:nvGrpSpPr>
        <p:grpSpPr bwMode="auto">
          <a:xfrm>
            <a:off x="71438" y="857250"/>
            <a:ext cx="985837" cy="422275"/>
            <a:chOff x="1000100" y="1173499"/>
            <a:chExt cx="986586" cy="422603"/>
          </a:xfrm>
        </p:grpSpPr>
        <p:pic>
          <p:nvPicPr>
            <p:cNvPr id="40983" name="Picture 5" descr="E:\设计支持\模板设计\WT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1000100" y="1173499"/>
              <a:ext cx="414476" cy="4226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TextBox 16"/>
            <p:cNvSpPr txBox="1"/>
            <p:nvPr/>
          </p:nvSpPr>
          <p:spPr>
            <a:xfrm>
              <a:off x="1286067" y="1184621"/>
              <a:ext cx="700619" cy="40036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问题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3" name="组合 69"/>
          <p:cNvGrpSpPr/>
          <p:nvPr/>
        </p:nvGrpSpPr>
        <p:grpSpPr bwMode="auto">
          <a:xfrm>
            <a:off x="71438" y="2143125"/>
            <a:ext cx="1000125" cy="447675"/>
            <a:chOff x="1000100" y="3235185"/>
            <a:chExt cx="1000132" cy="446983"/>
          </a:xfrm>
        </p:grpSpPr>
        <p:pic>
          <p:nvPicPr>
            <p:cNvPr id="40981" name="Picture 11" descr="E:\设计支持\模板设计\FX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00100" y="3235185"/>
              <a:ext cx="398223" cy="4469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TextBox 19"/>
            <p:cNvSpPr txBox="1"/>
            <p:nvPr/>
          </p:nvSpPr>
          <p:spPr>
            <a:xfrm>
              <a:off x="1300139" y="3258961"/>
              <a:ext cx="700093" cy="39943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分析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21" name="组合 14"/>
          <p:cNvGrpSpPr/>
          <p:nvPr/>
        </p:nvGrpSpPr>
        <p:grpSpPr bwMode="auto">
          <a:xfrm>
            <a:off x="2317750" y="6165850"/>
            <a:ext cx="4926013" cy="428625"/>
            <a:chOff x="3143240" y="5143512"/>
            <a:chExt cx="4926650" cy="428628"/>
          </a:xfrm>
        </p:grpSpPr>
        <p:sp>
          <p:nvSpPr>
            <p:cNvPr id="25" name="圆角矩形 24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6" name="圆角矩形 25"/>
            <p:cNvSpPr/>
            <p:nvPr/>
          </p:nvSpPr>
          <p:spPr bwMode="auto">
            <a:xfrm>
              <a:off x="3714743" y="5143512"/>
              <a:ext cx="434707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0979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8" name="TextBox 27"/>
            <p:cNvSpPr txBox="1"/>
            <p:nvPr/>
          </p:nvSpPr>
          <p:spPr bwMode="auto">
            <a:xfrm>
              <a:off x="3668771" y="5187962"/>
              <a:ext cx="4401119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操作演示：使用</a:t>
              </a:r>
              <a:r>
                <a:rPr lang="en-US" altLang="zh-CN" sz="1600" b="1" spc="300" dirty="0" err="1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ipconfig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和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ping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命令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9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19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9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19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9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19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9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19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9919" grpId="0"/>
      <p:bldP spid="1019910" grpId="0" bldLvl="0" animBg="1"/>
      <p:bldP spid="1019911" grpId="0" bldLvl="0" animBg="1"/>
      <p:bldP spid="1019912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0935" name="Rectangle 7"/>
          <p:cNvSpPr>
            <a:spLocks noGrp="1" noChangeArrowheads="1"/>
          </p:cNvSpPr>
          <p:nvPr>
            <p:ph type="title"/>
          </p:nvPr>
        </p:nvSpPr>
        <p:spPr>
          <a:xfrm>
            <a:off x="6588125" y="285750"/>
            <a:ext cx="2376488" cy="523875"/>
          </a:xfrm>
        </p:spPr>
        <p:txBody>
          <a:bodyPr/>
          <a:lstStyle/>
          <a:p>
            <a:pPr>
              <a:defRPr/>
            </a:pPr>
            <a:r>
              <a:rPr smtClean="0"/>
              <a:t>设置网络共享</a:t>
            </a:r>
            <a:endParaRPr dirty="0"/>
          </a:p>
        </p:txBody>
      </p:sp>
      <p:sp>
        <p:nvSpPr>
          <p:cNvPr id="102093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共享文件夹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权限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更改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读取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完全控制</a:t>
            </a:r>
            <a:endParaRPr lang="zh-CN" altLang="en-US" smtClean="0"/>
          </a:p>
          <a:p>
            <a:pPr lvl="1">
              <a:defRPr/>
            </a:pPr>
            <a:r>
              <a:rPr lang="en-US" altLang="zh-CN" smtClean="0"/>
              <a:t>Everyone</a:t>
            </a:r>
            <a:endParaRPr lang="en-US" altLang="zh-CN" dirty="0"/>
          </a:p>
        </p:txBody>
      </p:sp>
      <p:pic>
        <p:nvPicPr>
          <p:cNvPr id="41988" name="Picture 4" descr="文件共享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933825" y="1443038"/>
            <a:ext cx="3495675" cy="420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0933" name="Oval 5"/>
          <p:cNvSpPr>
            <a:spLocks noChangeArrowheads="1"/>
          </p:cNvSpPr>
          <p:nvPr/>
        </p:nvSpPr>
        <p:spPr bwMode="auto">
          <a:xfrm>
            <a:off x="4071938" y="3714750"/>
            <a:ext cx="1643062" cy="428625"/>
          </a:xfrm>
          <a:prstGeom prst="ellipse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14" name="组合 14"/>
          <p:cNvGrpSpPr/>
          <p:nvPr/>
        </p:nvGrpSpPr>
        <p:grpSpPr bwMode="auto">
          <a:xfrm>
            <a:off x="2322513" y="6096000"/>
            <a:ext cx="4572000" cy="428625"/>
            <a:chOff x="3143240" y="5143512"/>
            <a:chExt cx="4572032" cy="428628"/>
          </a:xfrm>
        </p:grpSpPr>
        <p:sp>
          <p:nvSpPr>
            <p:cNvPr id="15" name="圆角矩形 14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6" name="圆角矩形 15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1998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8" name="TextBox 17"/>
            <p:cNvSpPr txBox="1"/>
            <p:nvPr/>
          </p:nvSpPr>
          <p:spPr bwMode="auto">
            <a:xfrm>
              <a:off x="3840157" y="5187962"/>
              <a:ext cx="3840190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操作演示：设置、查看共享文件夹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0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0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0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0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0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20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09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209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09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209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09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09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0933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3027" name="Rectangle 51"/>
          <p:cNvSpPr>
            <a:spLocks noGrp="1" noChangeArrowheads="1"/>
          </p:cNvSpPr>
          <p:nvPr>
            <p:ph type="title"/>
          </p:nvPr>
        </p:nvSpPr>
        <p:spPr>
          <a:xfrm>
            <a:off x="7172325" y="285750"/>
            <a:ext cx="1792288" cy="523875"/>
          </a:xfrm>
        </p:spPr>
        <p:txBody>
          <a:bodyPr/>
          <a:lstStyle/>
          <a:p>
            <a:pPr>
              <a:defRPr/>
            </a:pPr>
            <a:r>
              <a:rPr smtClean="0"/>
              <a:t>电子邮件</a:t>
            </a:r>
            <a:endParaRPr dirty="0"/>
          </a:p>
        </p:txBody>
      </p:sp>
      <p:sp>
        <p:nvSpPr>
          <p:cNvPr id="1023023" name="Rectangle 47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想要收发公司的电子邮件，怎么办呢？</a:t>
            </a:r>
            <a:endParaRPr lang="en-US" altLang="zh-CN" smtClean="0"/>
          </a:p>
          <a:p>
            <a:pPr>
              <a:defRPr/>
            </a:pPr>
            <a:r>
              <a:rPr lang="zh-CN" altLang="en-US" smtClean="0"/>
              <a:t>邮件服务器如何工作？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2" name="Group 5"/>
          <p:cNvGrpSpPr/>
          <p:nvPr/>
        </p:nvGrpSpPr>
        <p:grpSpPr bwMode="auto">
          <a:xfrm>
            <a:off x="1011238" y="2322513"/>
            <a:ext cx="7561262" cy="4464050"/>
            <a:chOff x="204" y="1344"/>
            <a:chExt cx="4763" cy="2812"/>
          </a:xfrm>
        </p:grpSpPr>
        <p:grpSp>
          <p:nvGrpSpPr>
            <p:cNvPr id="43022" name="Group 6"/>
            <p:cNvGrpSpPr/>
            <p:nvPr/>
          </p:nvGrpSpPr>
          <p:grpSpPr bwMode="auto">
            <a:xfrm>
              <a:off x="204" y="1344"/>
              <a:ext cx="1860" cy="1723"/>
              <a:chOff x="204" y="1344"/>
              <a:chExt cx="1860" cy="1723"/>
            </a:xfrm>
          </p:grpSpPr>
          <p:sp>
            <p:nvSpPr>
              <p:cNvPr id="43052" name="Line 7"/>
              <p:cNvSpPr>
                <a:spLocks noChangeShapeType="1"/>
              </p:cNvSpPr>
              <p:nvPr/>
            </p:nvSpPr>
            <p:spPr bwMode="auto">
              <a:xfrm flipV="1">
                <a:off x="1292" y="2659"/>
                <a:ext cx="272" cy="40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53" name="Line 8"/>
              <p:cNvSpPr>
                <a:spLocks noChangeShapeType="1"/>
              </p:cNvSpPr>
              <p:nvPr/>
            </p:nvSpPr>
            <p:spPr bwMode="auto">
              <a:xfrm>
                <a:off x="657" y="2659"/>
                <a:ext cx="227" cy="40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sysDot"/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54" name="Text Box 9"/>
              <p:cNvSpPr txBox="1">
                <a:spLocks noChangeArrowheads="1"/>
              </p:cNvSpPr>
              <p:nvPr/>
            </p:nvSpPr>
            <p:spPr bwMode="auto">
              <a:xfrm>
                <a:off x="1383" y="2855"/>
                <a:ext cx="589" cy="212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600" b="1">
                    <a:ea typeface="黑体" panose="02010609060101010101" pitchFamily="2" charset="-122"/>
                  </a:rPr>
                  <a:t>SMTP</a:t>
                </a:r>
                <a:endParaRPr lang="en-US" altLang="zh-CN" sz="1600" b="1">
                  <a:ea typeface="黑体" panose="02010609060101010101" pitchFamily="2" charset="-122"/>
                </a:endParaRPr>
              </a:p>
            </p:txBody>
          </p:sp>
          <p:sp>
            <p:nvSpPr>
              <p:cNvPr id="43055" name="Text Box 10"/>
              <p:cNvSpPr txBox="1">
                <a:spLocks noChangeArrowheads="1"/>
              </p:cNvSpPr>
              <p:nvPr/>
            </p:nvSpPr>
            <p:spPr bwMode="auto">
              <a:xfrm>
                <a:off x="295" y="2855"/>
                <a:ext cx="589" cy="212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600" b="1">
                    <a:ea typeface="黑体" panose="02010609060101010101" pitchFamily="2" charset="-122"/>
                  </a:rPr>
                  <a:t>POP3</a:t>
                </a:r>
                <a:endParaRPr lang="en-US" altLang="zh-CN" sz="1600" b="1">
                  <a:ea typeface="黑体" panose="02010609060101010101" pitchFamily="2" charset="-122"/>
                </a:endParaRPr>
              </a:p>
            </p:txBody>
          </p:sp>
          <p:sp>
            <p:nvSpPr>
              <p:cNvPr id="43056" name="Oval 11"/>
              <p:cNvSpPr>
                <a:spLocks noChangeArrowheads="1"/>
              </p:cNvSpPr>
              <p:nvPr/>
            </p:nvSpPr>
            <p:spPr bwMode="auto">
              <a:xfrm>
                <a:off x="204" y="2251"/>
                <a:ext cx="862" cy="408"/>
              </a:xfrm>
              <a:prstGeom prst="ellipse">
                <a:avLst/>
              </a:prstGeom>
              <a:gradFill rotWithShape="1">
                <a:gsLst>
                  <a:gs pos="0">
                    <a:srgbClr val="00CCFF"/>
                  </a:gs>
                  <a:gs pos="100000">
                    <a:srgbClr val="CCECFF"/>
                  </a:gs>
                </a:gsLst>
                <a:lin ang="5400000" scaled="1"/>
              </a:gradFill>
              <a:ln w="9525" algn="ctr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r>
                  <a:rPr lang="en-US" altLang="zh-CN" sz="1600" b="1">
                    <a:ea typeface="黑体" panose="02010609060101010101" pitchFamily="2" charset="-122"/>
                  </a:rPr>
                  <a:t>POP3</a:t>
                </a:r>
                <a:r>
                  <a:rPr lang="zh-CN" altLang="en-US" sz="1600" b="1">
                    <a:ea typeface="黑体" panose="02010609060101010101" pitchFamily="2" charset="-122"/>
                  </a:rPr>
                  <a:t>服务器</a:t>
                </a:r>
                <a:endParaRPr lang="zh-CN" altLang="en-US" sz="1600" b="1">
                  <a:ea typeface="黑体" panose="02010609060101010101" pitchFamily="2" charset="-122"/>
                </a:endParaRPr>
              </a:p>
            </p:txBody>
          </p:sp>
          <p:sp>
            <p:nvSpPr>
              <p:cNvPr id="43057" name="Oval 12"/>
              <p:cNvSpPr>
                <a:spLocks noChangeArrowheads="1"/>
              </p:cNvSpPr>
              <p:nvPr/>
            </p:nvSpPr>
            <p:spPr bwMode="auto">
              <a:xfrm>
                <a:off x="1202" y="2251"/>
                <a:ext cx="862" cy="408"/>
              </a:xfrm>
              <a:prstGeom prst="ellipse">
                <a:avLst/>
              </a:prstGeom>
              <a:gradFill rotWithShape="1">
                <a:gsLst>
                  <a:gs pos="0">
                    <a:srgbClr val="00CCFF"/>
                  </a:gs>
                  <a:gs pos="100000">
                    <a:srgbClr val="CCECFF"/>
                  </a:gs>
                </a:gsLst>
                <a:lin ang="5400000" scaled="1"/>
              </a:gradFill>
              <a:ln w="9525" algn="ctr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r>
                  <a:rPr lang="en-US" altLang="zh-CN" sz="1600" b="1">
                    <a:ea typeface="黑体" panose="02010609060101010101" pitchFamily="2" charset="-122"/>
                  </a:rPr>
                  <a:t>SMTP</a:t>
                </a:r>
                <a:r>
                  <a:rPr lang="zh-CN" altLang="en-US" sz="1600" b="1">
                    <a:ea typeface="黑体" panose="02010609060101010101" pitchFamily="2" charset="-122"/>
                  </a:rPr>
                  <a:t>服务器</a:t>
                </a:r>
                <a:endParaRPr lang="zh-CN" altLang="en-US" sz="1600" b="1">
                  <a:ea typeface="黑体" panose="02010609060101010101" pitchFamily="2" charset="-122"/>
                </a:endParaRPr>
              </a:p>
            </p:txBody>
          </p:sp>
          <p:sp>
            <p:nvSpPr>
              <p:cNvPr id="43058" name="AutoShape 13"/>
              <p:cNvSpPr>
                <a:spLocks noChangeArrowheads="1"/>
              </p:cNvSpPr>
              <p:nvPr/>
            </p:nvSpPr>
            <p:spPr bwMode="auto">
              <a:xfrm>
                <a:off x="748" y="1661"/>
                <a:ext cx="680" cy="317"/>
              </a:xfrm>
              <a:prstGeom prst="can">
                <a:avLst>
                  <a:gd name="adj" fmla="val 2500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r>
                  <a:rPr lang="zh-CN" altLang="en-US" sz="1600" b="1">
                    <a:ea typeface="黑体" panose="02010609060101010101" pitchFamily="2" charset="-122"/>
                  </a:rPr>
                  <a:t>存储设备</a:t>
                </a:r>
                <a:endParaRPr lang="zh-CN" altLang="en-US" sz="1600" b="1">
                  <a:ea typeface="黑体" panose="02010609060101010101" pitchFamily="2" charset="-122"/>
                </a:endParaRPr>
              </a:p>
            </p:txBody>
          </p:sp>
          <p:sp>
            <p:nvSpPr>
              <p:cNvPr id="43059" name="Line 14"/>
              <p:cNvSpPr>
                <a:spLocks noChangeShapeType="1"/>
              </p:cNvSpPr>
              <p:nvPr/>
            </p:nvSpPr>
            <p:spPr bwMode="auto">
              <a:xfrm flipH="1" flipV="1">
                <a:off x="1202" y="1979"/>
                <a:ext cx="227" cy="27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sysDot"/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60" name="Line 15"/>
              <p:cNvSpPr>
                <a:spLocks noChangeShapeType="1"/>
              </p:cNvSpPr>
              <p:nvPr/>
            </p:nvSpPr>
            <p:spPr bwMode="auto">
              <a:xfrm flipH="1">
                <a:off x="793" y="1979"/>
                <a:ext cx="182" cy="316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sysDot"/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61" name="Rectangle 16"/>
              <p:cNvSpPr>
                <a:spLocks noChangeArrowheads="1"/>
              </p:cNvSpPr>
              <p:nvPr/>
            </p:nvSpPr>
            <p:spPr bwMode="auto">
              <a:xfrm>
                <a:off x="204" y="1344"/>
                <a:ext cx="1860" cy="1451"/>
              </a:xfrm>
              <a:prstGeom prst="rect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3062" name="Text Box 17"/>
              <p:cNvSpPr txBox="1">
                <a:spLocks noChangeArrowheads="1"/>
              </p:cNvSpPr>
              <p:nvPr/>
            </p:nvSpPr>
            <p:spPr bwMode="auto">
              <a:xfrm>
                <a:off x="476" y="1389"/>
                <a:ext cx="1361" cy="212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600" b="1">
                    <a:ea typeface="黑体" panose="02010609060101010101" pitchFamily="2" charset="-122"/>
                  </a:rPr>
                  <a:t>Hotmail</a:t>
                </a:r>
                <a:r>
                  <a:rPr lang="zh-CN" altLang="en-US" sz="1600" b="1">
                    <a:ea typeface="黑体" panose="02010609060101010101" pitchFamily="2" charset="-122"/>
                  </a:rPr>
                  <a:t>邮件服务器</a:t>
                </a:r>
                <a:endParaRPr lang="zh-CN" altLang="en-US" sz="1600" b="1"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43023" name="Group 18"/>
            <p:cNvGrpSpPr/>
            <p:nvPr/>
          </p:nvGrpSpPr>
          <p:grpSpPr bwMode="auto">
            <a:xfrm>
              <a:off x="1973" y="1933"/>
              <a:ext cx="1225" cy="1029"/>
              <a:chOff x="1973" y="1933"/>
              <a:chExt cx="1225" cy="1029"/>
            </a:xfrm>
          </p:grpSpPr>
          <p:grpSp>
            <p:nvGrpSpPr>
              <p:cNvPr id="43043" name="Group 19"/>
              <p:cNvGrpSpPr/>
              <p:nvPr/>
            </p:nvGrpSpPr>
            <p:grpSpPr bwMode="auto">
              <a:xfrm>
                <a:off x="2154" y="2160"/>
                <a:ext cx="817" cy="544"/>
                <a:chOff x="3470" y="1570"/>
                <a:chExt cx="1648" cy="1064"/>
              </a:xfrm>
            </p:grpSpPr>
            <p:graphicFrame>
              <p:nvGraphicFramePr>
                <p:cNvPr id="43050" name="Object 2"/>
                <p:cNvGraphicFramePr>
                  <a:graphicFrameLocks noChangeAspect="1"/>
                </p:cNvGraphicFramePr>
                <p:nvPr/>
              </p:nvGraphicFramePr>
              <p:xfrm>
                <a:off x="3470" y="1570"/>
                <a:ext cx="1648" cy="1064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241" name="Image" r:id="rId1" imgW="2616200" imgH="1689100" progId="">
                        <p:embed/>
                      </p:oleObj>
                    </mc:Choice>
                    <mc:Fallback>
                      <p:oleObj name="Image" r:id="rId1" imgW="2616200" imgH="1689100" progId="">
                        <p:embed/>
                        <p:pic>
                          <p:nvPicPr>
                            <p:cNvPr id="0" name="Object 2"/>
                            <p:cNvPicPr>
                              <a:picLocks noChangeAspect="1"/>
                            </p:cNvPicPr>
                            <p:nvPr/>
                          </p:nvPicPr>
                          <p:blipFill>
                            <a:blip r:embed="rId2">
                              <a:clrChange>
                                <a:clrFrom>
                                  <a:srgbClr val="FFFFFF"/>
                                </a:clrFrom>
                                <a:clrTo>
                                  <a:srgbClr val="FFFFFF">
                                    <a:alpha val="0"/>
                                  </a:srgbClr>
                                </a:clrTo>
                              </a:clrChange>
                            </a:blip>
                            <a:stretch>
                              <a:fillRect/>
                            </a:stretch>
                          </p:blipFill>
                          <p:spPr>
                            <a:xfrm>
                              <a:off x="3470" y="1570"/>
                              <a:ext cx="1648" cy="1064"/>
                            </a:xfrm>
                            <a:prstGeom prst="rect">
                              <a:avLst/>
                            </a:prstGeom>
                            <a:noFill/>
                            <a:ln w="9525">
                              <a:noFill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43051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3652" y="1934"/>
                  <a:ext cx="1226" cy="415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>
                  <a:spAutoFit/>
                </a:bodyPr>
                <a:lstStyle/>
                <a:p>
                  <a:pPr eaLnBrk="0" hangingPunct="0">
                    <a:spcBef>
                      <a:spcPct val="50000"/>
                    </a:spcBef>
                  </a:pPr>
                  <a:r>
                    <a:rPr lang="en-US" altLang="zh-CN" sz="1600" b="1">
                      <a:solidFill>
                        <a:schemeClr val="bg1"/>
                      </a:solidFill>
                      <a:ea typeface="黑体" panose="02010609060101010101" pitchFamily="2" charset="-122"/>
                    </a:rPr>
                    <a:t>Internet</a:t>
                  </a:r>
                  <a:endParaRPr lang="en-US" altLang="zh-CN" sz="1600" b="1">
                    <a:solidFill>
                      <a:schemeClr val="bg1"/>
                    </a:solidFill>
                    <a:ea typeface="黑体" panose="02010609060101010101" pitchFamily="2" charset="-122"/>
                  </a:endParaRPr>
                </a:p>
              </p:txBody>
            </p:sp>
          </p:grpSp>
          <p:sp>
            <p:nvSpPr>
              <p:cNvPr id="43044" name="Line 22"/>
              <p:cNvSpPr>
                <a:spLocks noChangeShapeType="1"/>
              </p:cNvSpPr>
              <p:nvPr/>
            </p:nvSpPr>
            <p:spPr bwMode="auto">
              <a:xfrm>
                <a:off x="1973" y="2341"/>
                <a:ext cx="227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45" name="Line 23"/>
              <p:cNvSpPr>
                <a:spLocks noChangeShapeType="1"/>
              </p:cNvSpPr>
              <p:nvPr/>
            </p:nvSpPr>
            <p:spPr bwMode="auto">
              <a:xfrm flipH="1">
                <a:off x="2925" y="2568"/>
                <a:ext cx="273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sysDot"/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46" name="Line 24"/>
              <p:cNvSpPr>
                <a:spLocks noChangeShapeType="1"/>
              </p:cNvSpPr>
              <p:nvPr/>
            </p:nvSpPr>
            <p:spPr bwMode="auto">
              <a:xfrm>
                <a:off x="2925" y="2341"/>
                <a:ext cx="273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47" name="Line 25"/>
              <p:cNvSpPr>
                <a:spLocks noChangeShapeType="1"/>
              </p:cNvSpPr>
              <p:nvPr/>
            </p:nvSpPr>
            <p:spPr bwMode="auto">
              <a:xfrm flipH="1">
                <a:off x="1973" y="2568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sysDot"/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48" name="Text Box 26"/>
              <p:cNvSpPr txBox="1">
                <a:spLocks noChangeArrowheads="1"/>
              </p:cNvSpPr>
              <p:nvPr/>
            </p:nvSpPr>
            <p:spPr bwMode="auto">
              <a:xfrm>
                <a:off x="2291" y="1933"/>
                <a:ext cx="589" cy="212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600" b="1">
                    <a:ea typeface="黑体" panose="02010609060101010101" pitchFamily="2" charset="-122"/>
                  </a:rPr>
                  <a:t>SMTP</a:t>
                </a:r>
                <a:endParaRPr lang="en-US" altLang="zh-CN" sz="1600" b="1">
                  <a:ea typeface="黑体" panose="02010609060101010101" pitchFamily="2" charset="-122"/>
                </a:endParaRPr>
              </a:p>
            </p:txBody>
          </p:sp>
          <p:sp>
            <p:nvSpPr>
              <p:cNvPr id="43049" name="Text Box 27"/>
              <p:cNvSpPr txBox="1">
                <a:spLocks noChangeArrowheads="1"/>
              </p:cNvSpPr>
              <p:nvPr/>
            </p:nvSpPr>
            <p:spPr bwMode="auto">
              <a:xfrm>
                <a:off x="2290" y="2750"/>
                <a:ext cx="589" cy="212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600" b="1">
                    <a:ea typeface="黑体" panose="02010609060101010101" pitchFamily="2" charset="-122"/>
                  </a:rPr>
                  <a:t>SMTP</a:t>
                </a:r>
                <a:endParaRPr lang="en-US" altLang="zh-CN" sz="1600" b="1"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43024" name="Group 28"/>
            <p:cNvGrpSpPr/>
            <p:nvPr/>
          </p:nvGrpSpPr>
          <p:grpSpPr bwMode="auto">
            <a:xfrm>
              <a:off x="567" y="3067"/>
              <a:ext cx="4089" cy="1089"/>
              <a:chOff x="567" y="3067"/>
              <a:chExt cx="4089" cy="1089"/>
            </a:xfrm>
          </p:grpSpPr>
          <p:grpSp>
            <p:nvGrpSpPr>
              <p:cNvPr id="43037" name="Group 29"/>
              <p:cNvGrpSpPr/>
              <p:nvPr/>
            </p:nvGrpSpPr>
            <p:grpSpPr bwMode="auto">
              <a:xfrm>
                <a:off x="793" y="3385"/>
                <a:ext cx="499" cy="771"/>
                <a:chOff x="4558" y="604"/>
                <a:chExt cx="953" cy="1290"/>
              </a:xfrm>
            </p:grpSpPr>
            <p:sp>
              <p:nvSpPr>
                <p:cNvPr id="43041" name="Oval 30"/>
                <p:cNvSpPr>
                  <a:spLocks noChangeArrowheads="1"/>
                </p:cNvSpPr>
                <p:nvPr/>
              </p:nvSpPr>
              <p:spPr bwMode="auto">
                <a:xfrm>
                  <a:off x="4558" y="618"/>
                  <a:ext cx="953" cy="1270"/>
                </a:xfrm>
                <a:prstGeom prst="ellipse">
                  <a:avLst/>
                </a:prstGeom>
                <a:solidFill>
                  <a:schemeClr val="accent1"/>
                </a:solidFill>
                <a:ln w="9525" algn="ctr">
                  <a:noFill/>
                  <a:round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pic>
              <p:nvPicPr>
                <p:cNvPr id="43042" name="Picture 31" descr="程序"/>
                <p:cNvPicPr>
                  <a:picLocks noChangeAspect="1"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4558" y="604"/>
                  <a:ext cx="950" cy="129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43038" name="Picture 32" descr="笔记本MP3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3742" y="3385"/>
                <a:ext cx="590" cy="7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23009" name="Rectangle 33"/>
              <p:cNvSpPr>
                <a:spLocks noChangeArrowheads="1"/>
              </p:cNvSpPr>
              <p:nvPr/>
            </p:nvSpPr>
            <p:spPr bwMode="auto">
              <a:xfrm>
                <a:off x="567" y="3067"/>
                <a:ext cx="1141" cy="233"/>
              </a:xfrm>
              <a:prstGeom prst="rect">
                <a:avLst/>
              </a:prstGeom>
              <a:solidFill>
                <a:srgbClr val="0070C0"/>
              </a:solidFill>
              <a:ln w="9525" cap="flat" cmpd="sng" algn="ctr">
                <a:solidFill>
                  <a:schemeClr val="accent3">
                    <a:lumMod val="9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wrap="none" anchor="b">
                <a:spAutoFit/>
              </a:bodyPr>
              <a:lstStyle/>
              <a:p>
                <a:pPr marL="285750" lvl="1" indent="-285750" eaLnBrk="0" hangingPunct="0">
                  <a:spcBef>
                    <a:spcPct val="20000"/>
                  </a:spcBef>
                  <a:buClr>
                    <a:srgbClr val="233DA9"/>
                  </a:buClr>
                  <a:buSzPct val="80000"/>
                  <a:defRPr/>
                </a:pPr>
                <a:r>
                  <a:rPr lang="zh-CN" altLang="en-US" b="1" kern="0" dirty="0">
                    <a:solidFill>
                      <a:schemeClr val="bg1"/>
                    </a:solidFill>
                    <a:latin typeface="Arial" panose="020B0604020202020204"/>
                    <a:ea typeface="黑体" panose="02010609060101010101" pitchFamily="2" charset="-122"/>
                  </a:rPr>
                  <a:t>邮件客户端代理</a:t>
                </a:r>
                <a:endParaRPr lang="zh-CN" altLang="en-US" b="1" kern="0" dirty="0">
                  <a:solidFill>
                    <a:schemeClr val="bg1"/>
                  </a:solidFill>
                  <a:latin typeface="Arial" panose="020B0604020202020204"/>
                  <a:ea typeface="黑体" panose="02010609060101010101" pitchFamily="2" charset="-122"/>
                </a:endParaRPr>
              </a:p>
            </p:txBody>
          </p:sp>
          <p:sp>
            <p:nvSpPr>
              <p:cNvPr id="1023010" name="Rectangle 34"/>
              <p:cNvSpPr>
                <a:spLocks noChangeArrowheads="1"/>
              </p:cNvSpPr>
              <p:nvPr/>
            </p:nvSpPr>
            <p:spPr bwMode="auto">
              <a:xfrm>
                <a:off x="3515" y="3067"/>
                <a:ext cx="1141" cy="233"/>
              </a:xfrm>
              <a:prstGeom prst="rect">
                <a:avLst/>
              </a:prstGeom>
              <a:solidFill>
                <a:srgbClr val="0070C0"/>
              </a:solidFill>
              <a:ln w="9525" cap="flat" cmpd="sng" algn="ctr">
                <a:solidFill>
                  <a:schemeClr val="accent3">
                    <a:lumMod val="9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wrap="none" anchor="b">
                <a:spAutoFit/>
              </a:bodyPr>
              <a:lstStyle/>
              <a:p>
                <a:pPr marL="285750" lvl="1" indent="-285750" eaLnBrk="0" hangingPunct="0">
                  <a:spcBef>
                    <a:spcPct val="20000"/>
                  </a:spcBef>
                  <a:buClr>
                    <a:srgbClr val="233DA9"/>
                  </a:buClr>
                  <a:buSzPct val="80000"/>
                  <a:defRPr/>
                </a:pPr>
                <a:r>
                  <a:rPr lang="zh-CN" altLang="en-US" b="1" kern="0" dirty="0">
                    <a:solidFill>
                      <a:schemeClr val="bg1"/>
                    </a:solidFill>
                    <a:latin typeface="Arial" panose="020B0604020202020204"/>
                    <a:ea typeface="黑体" panose="02010609060101010101" pitchFamily="2" charset="-122"/>
                  </a:rPr>
                  <a:t>邮件客户端代理</a:t>
                </a:r>
                <a:endParaRPr lang="zh-CN" altLang="en-US" b="1" kern="0" dirty="0">
                  <a:solidFill>
                    <a:schemeClr val="bg1"/>
                  </a:solidFill>
                  <a:latin typeface="Arial" panose="020B0604020202020204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43025" name="Group 35"/>
            <p:cNvGrpSpPr/>
            <p:nvPr/>
          </p:nvGrpSpPr>
          <p:grpSpPr bwMode="auto">
            <a:xfrm>
              <a:off x="3107" y="1389"/>
              <a:ext cx="1860" cy="1678"/>
              <a:chOff x="3107" y="1389"/>
              <a:chExt cx="1860" cy="1678"/>
            </a:xfrm>
          </p:grpSpPr>
          <p:sp>
            <p:nvSpPr>
              <p:cNvPr id="43026" name="Line 36"/>
              <p:cNvSpPr>
                <a:spLocks noChangeShapeType="1"/>
              </p:cNvSpPr>
              <p:nvPr/>
            </p:nvSpPr>
            <p:spPr bwMode="auto">
              <a:xfrm flipH="1">
                <a:off x="4150" y="2659"/>
                <a:ext cx="272" cy="40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27" name="Line 37"/>
              <p:cNvSpPr>
                <a:spLocks noChangeShapeType="1"/>
              </p:cNvSpPr>
              <p:nvPr/>
            </p:nvSpPr>
            <p:spPr bwMode="auto">
              <a:xfrm flipH="1" flipV="1">
                <a:off x="3516" y="2659"/>
                <a:ext cx="226" cy="40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sysDot"/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28" name="Oval 38"/>
              <p:cNvSpPr>
                <a:spLocks noChangeArrowheads="1"/>
              </p:cNvSpPr>
              <p:nvPr/>
            </p:nvSpPr>
            <p:spPr bwMode="auto">
              <a:xfrm>
                <a:off x="3152" y="2251"/>
                <a:ext cx="862" cy="408"/>
              </a:xfrm>
              <a:prstGeom prst="ellipse">
                <a:avLst/>
              </a:prstGeom>
              <a:gradFill rotWithShape="1">
                <a:gsLst>
                  <a:gs pos="0">
                    <a:srgbClr val="00CCFF"/>
                  </a:gs>
                  <a:gs pos="100000">
                    <a:srgbClr val="CCECFF"/>
                  </a:gs>
                </a:gsLst>
                <a:lin ang="5400000" scaled="1"/>
              </a:gradFill>
              <a:ln w="9525" algn="ctr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r>
                  <a:rPr lang="en-US" altLang="zh-CN" sz="1600" b="1">
                    <a:ea typeface="黑体" panose="02010609060101010101" pitchFamily="2" charset="-122"/>
                  </a:rPr>
                  <a:t>SMTP</a:t>
                </a:r>
                <a:r>
                  <a:rPr lang="zh-CN" altLang="en-US" sz="1600" b="1">
                    <a:ea typeface="黑体" panose="02010609060101010101" pitchFamily="2" charset="-122"/>
                  </a:rPr>
                  <a:t>服务器</a:t>
                </a:r>
                <a:endParaRPr lang="zh-CN" altLang="en-US" sz="1600" b="1">
                  <a:ea typeface="黑体" panose="02010609060101010101" pitchFamily="2" charset="-122"/>
                </a:endParaRPr>
              </a:p>
            </p:txBody>
          </p:sp>
          <p:sp>
            <p:nvSpPr>
              <p:cNvPr id="43029" name="Oval 39"/>
              <p:cNvSpPr>
                <a:spLocks noChangeArrowheads="1"/>
              </p:cNvSpPr>
              <p:nvPr/>
            </p:nvSpPr>
            <p:spPr bwMode="auto">
              <a:xfrm>
                <a:off x="4105" y="2251"/>
                <a:ext cx="862" cy="408"/>
              </a:xfrm>
              <a:prstGeom prst="ellipse">
                <a:avLst/>
              </a:prstGeom>
              <a:gradFill rotWithShape="1">
                <a:gsLst>
                  <a:gs pos="0">
                    <a:srgbClr val="00CCFF"/>
                  </a:gs>
                  <a:gs pos="100000">
                    <a:srgbClr val="CCECFF"/>
                  </a:gs>
                </a:gsLst>
                <a:lin ang="5400000" scaled="1"/>
              </a:gradFill>
              <a:ln w="9525" algn="ctr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r>
                  <a:rPr lang="en-US" altLang="zh-CN" sz="1600" b="1">
                    <a:ea typeface="黑体" panose="02010609060101010101" pitchFamily="2" charset="-122"/>
                  </a:rPr>
                  <a:t>POP3</a:t>
                </a:r>
                <a:r>
                  <a:rPr lang="zh-CN" altLang="en-US" sz="1600" b="1">
                    <a:ea typeface="黑体" panose="02010609060101010101" pitchFamily="2" charset="-122"/>
                  </a:rPr>
                  <a:t>服务器</a:t>
                </a:r>
                <a:endParaRPr lang="zh-CN" altLang="en-US" sz="1600" b="1">
                  <a:ea typeface="黑体" panose="02010609060101010101" pitchFamily="2" charset="-122"/>
                </a:endParaRPr>
              </a:p>
            </p:txBody>
          </p:sp>
          <p:sp>
            <p:nvSpPr>
              <p:cNvPr id="43030" name="AutoShape 40"/>
              <p:cNvSpPr>
                <a:spLocks noChangeArrowheads="1"/>
              </p:cNvSpPr>
              <p:nvPr/>
            </p:nvSpPr>
            <p:spPr bwMode="auto">
              <a:xfrm>
                <a:off x="3651" y="1661"/>
                <a:ext cx="680" cy="317"/>
              </a:xfrm>
              <a:prstGeom prst="can">
                <a:avLst>
                  <a:gd name="adj" fmla="val 2500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r>
                  <a:rPr lang="zh-CN" altLang="en-US" sz="1600" b="1">
                    <a:ea typeface="黑体" panose="02010609060101010101" pitchFamily="2" charset="-122"/>
                  </a:rPr>
                  <a:t>存储设备</a:t>
                </a:r>
                <a:endParaRPr lang="zh-CN" altLang="en-US" sz="1600" b="1">
                  <a:ea typeface="黑体" panose="02010609060101010101" pitchFamily="2" charset="-122"/>
                </a:endParaRPr>
              </a:p>
            </p:txBody>
          </p:sp>
          <p:sp>
            <p:nvSpPr>
              <p:cNvPr id="43031" name="Line 41"/>
              <p:cNvSpPr>
                <a:spLocks noChangeShapeType="1"/>
              </p:cNvSpPr>
              <p:nvPr/>
            </p:nvSpPr>
            <p:spPr bwMode="auto">
              <a:xfrm>
                <a:off x="4105" y="1979"/>
                <a:ext cx="227" cy="31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32" name="Line 42"/>
              <p:cNvSpPr>
                <a:spLocks noChangeShapeType="1"/>
              </p:cNvSpPr>
              <p:nvPr/>
            </p:nvSpPr>
            <p:spPr bwMode="auto">
              <a:xfrm flipV="1">
                <a:off x="3651" y="1977"/>
                <a:ext cx="227" cy="274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33" name="Rectangle 43"/>
              <p:cNvSpPr>
                <a:spLocks noChangeArrowheads="1"/>
              </p:cNvSpPr>
              <p:nvPr/>
            </p:nvSpPr>
            <p:spPr bwMode="auto">
              <a:xfrm>
                <a:off x="3107" y="1389"/>
                <a:ext cx="1860" cy="1451"/>
              </a:xfrm>
              <a:prstGeom prst="rect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3034" name="Text Box 44"/>
              <p:cNvSpPr txBox="1">
                <a:spLocks noChangeArrowheads="1"/>
              </p:cNvSpPr>
              <p:nvPr/>
            </p:nvSpPr>
            <p:spPr bwMode="auto">
              <a:xfrm>
                <a:off x="3515" y="1389"/>
                <a:ext cx="1361" cy="212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600" b="1">
                    <a:ea typeface="黑体" panose="02010609060101010101" pitchFamily="2" charset="-122"/>
                  </a:rPr>
                  <a:t>Yahool</a:t>
                </a:r>
                <a:r>
                  <a:rPr lang="zh-CN" altLang="en-US" sz="1600" b="1">
                    <a:ea typeface="黑体" panose="02010609060101010101" pitchFamily="2" charset="-122"/>
                  </a:rPr>
                  <a:t>邮件服务器</a:t>
                </a:r>
                <a:endParaRPr lang="zh-CN" altLang="en-US" sz="1600" b="1">
                  <a:ea typeface="黑体" panose="02010609060101010101" pitchFamily="2" charset="-122"/>
                </a:endParaRPr>
              </a:p>
            </p:txBody>
          </p:sp>
          <p:sp>
            <p:nvSpPr>
              <p:cNvPr id="43035" name="Text Box 45"/>
              <p:cNvSpPr txBox="1">
                <a:spLocks noChangeArrowheads="1"/>
              </p:cNvSpPr>
              <p:nvPr/>
            </p:nvSpPr>
            <p:spPr bwMode="auto">
              <a:xfrm>
                <a:off x="3198" y="2840"/>
                <a:ext cx="589" cy="212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600" b="1">
                    <a:ea typeface="黑体" panose="02010609060101010101" pitchFamily="2" charset="-122"/>
                  </a:rPr>
                  <a:t>SMTP</a:t>
                </a:r>
                <a:endParaRPr lang="en-US" altLang="zh-CN" sz="1600" b="1">
                  <a:ea typeface="黑体" panose="02010609060101010101" pitchFamily="2" charset="-122"/>
                </a:endParaRPr>
              </a:p>
            </p:txBody>
          </p:sp>
          <p:sp>
            <p:nvSpPr>
              <p:cNvPr id="43036" name="Text Box 46"/>
              <p:cNvSpPr txBox="1">
                <a:spLocks noChangeArrowheads="1"/>
              </p:cNvSpPr>
              <p:nvPr/>
            </p:nvSpPr>
            <p:spPr bwMode="auto">
              <a:xfrm>
                <a:off x="4332" y="2840"/>
                <a:ext cx="589" cy="212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600" b="1">
                    <a:ea typeface="黑体" panose="02010609060101010101" pitchFamily="2" charset="-122"/>
                  </a:rPr>
                  <a:t>POP3</a:t>
                </a:r>
                <a:endParaRPr lang="en-US" altLang="zh-CN" sz="1600" b="1">
                  <a:ea typeface="黑体" panose="02010609060101010101" pitchFamily="2" charset="-122"/>
                </a:endParaRPr>
              </a:p>
            </p:txBody>
          </p:sp>
        </p:grpSp>
      </p:grpSp>
      <p:sp>
        <p:nvSpPr>
          <p:cNvPr id="1023024" name="AutoShape 48"/>
          <p:cNvSpPr>
            <a:spLocks noChangeArrowheads="1"/>
          </p:cNvSpPr>
          <p:nvPr/>
        </p:nvSpPr>
        <p:spPr bwMode="auto">
          <a:xfrm>
            <a:off x="3276600" y="5661025"/>
            <a:ext cx="3152775" cy="720725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>
              <a:defRPr/>
            </a:pP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SMTP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：简单邮件传输协议                              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POP3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：邮局协议第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版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3031" name="Rectangle 55"/>
          <p:cNvSpPr>
            <a:spLocks noChangeArrowheads="1"/>
          </p:cNvSpPr>
          <p:nvPr/>
        </p:nvSpPr>
        <p:spPr bwMode="auto">
          <a:xfrm>
            <a:off x="428625" y="6607175"/>
            <a:ext cx="8215313" cy="5016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Blip>
                <a:blip r:embed="rId5"/>
              </a:buBlip>
            </a:pPr>
            <a:endParaRPr lang="zh-CN" altLang="en-US" sz="2800" b="1">
              <a:ea typeface="黑体" panose="02010609060101010101" pitchFamily="2" charset="-122"/>
            </a:endParaRPr>
          </a:p>
        </p:txBody>
      </p:sp>
      <p:grpSp>
        <p:nvGrpSpPr>
          <p:cNvPr id="9" name="组合 69"/>
          <p:cNvGrpSpPr/>
          <p:nvPr/>
        </p:nvGrpSpPr>
        <p:grpSpPr bwMode="auto">
          <a:xfrm>
            <a:off x="71438" y="2214563"/>
            <a:ext cx="1000125" cy="447675"/>
            <a:chOff x="1000100" y="3235185"/>
            <a:chExt cx="1000132" cy="446983"/>
          </a:xfrm>
        </p:grpSpPr>
        <p:pic>
          <p:nvPicPr>
            <p:cNvPr id="43020" name="Picture 11" descr="E:\设计支持\模板设计\FX.pn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000100" y="3235185"/>
              <a:ext cx="398223" cy="4469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3" name="TextBox 52"/>
            <p:cNvSpPr txBox="1"/>
            <p:nvPr/>
          </p:nvSpPr>
          <p:spPr>
            <a:xfrm>
              <a:off x="1300139" y="3258960"/>
              <a:ext cx="700093" cy="39943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分析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43016" name="组合 72"/>
          <p:cNvGrpSpPr/>
          <p:nvPr/>
        </p:nvGrpSpPr>
        <p:grpSpPr bwMode="auto">
          <a:xfrm>
            <a:off x="85725" y="857250"/>
            <a:ext cx="985838" cy="422275"/>
            <a:chOff x="1000100" y="1173499"/>
            <a:chExt cx="986586" cy="422603"/>
          </a:xfrm>
        </p:grpSpPr>
        <p:pic>
          <p:nvPicPr>
            <p:cNvPr id="43018" name="Picture 5" descr="E:\设计支持\模板设计\WT.png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000100" y="1173499"/>
              <a:ext cx="414476" cy="4226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6" name="TextBox 55"/>
            <p:cNvSpPr txBox="1"/>
            <p:nvPr/>
          </p:nvSpPr>
          <p:spPr>
            <a:xfrm>
              <a:off x="1286067" y="1184621"/>
              <a:ext cx="700619" cy="40036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问题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30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30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30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30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30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230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30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23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3024" grpId="0" bldLvl="0" animBg="1"/>
      <p:bldP spid="1023031" grpId="0" build="allAtOnce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4" name="Rectangle 14"/>
          <p:cNvSpPr>
            <a:spLocks noGrp="1" noChangeArrowheads="1"/>
          </p:cNvSpPr>
          <p:nvPr>
            <p:ph type="title"/>
          </p:nvPr>
        </p:nvSpPr>
        <p:spPr>
          <a:xfrm>
            <a:off x="4973638" y="285750"/>
            <a:ext cx="3990975" cy="523875"/>
          </a:xfrm>
        </p:spPr>
        <p:txBody>
          <a:bodyPr/>
          <a:lstStyle/>
          <a:p>
            <a:pPr>
              <a:defRPr/>
            </a:pPr>
            <a:r>
              <a:rPr lang="en-US" altLang="zh-CN" dirty="0" smtClean="0"/>
              <a:t>Outlook2007</a:t>
            </a:r>
            <a:r>
              <a:rPr dirty="0" smtClean="0"/>
              <a:t>的配置</a:t>
            </a:r>
            <a:endParaRPr dirty="0"/>
          </a:p>
        </p:txBody>
      </p:sp>
      <p:sp>
        <p:nvSpPr>
          <p:cNvPr id="102400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en-US" altLang="zh-CN" smtClean="0"/>
              <a:t>Microsoft Outlook</a:t>
            </a:r>
            <a:r>
              <a:rPr lang="zh-CN" altLang="en-US" smtClean="0"/>
              <a:t>是电子邮件客户端程序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用于通过电子邮件服务器发送和接收电子邮件 </a:t>
            </a: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1024004" name="Oval 4"/>
          <p:cNvSpPr>
            <a:spLocks noChangeArrowheads="1"/>
          </p:cNvSpPr>
          <p:nvPr/>
        </p:nvSpPr>
        <p:spPr bwMode="auto">
          <a:xfrm>
            <a:off x="3276600" y="2667000"/>
            <a:ext cx="2590800" cy="115252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Outlook 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的功能 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005" name="AutoShape 5"/>
          <p:cNvSpPr>
            <a:spLocks noChangeArrowheads="1"/>
          </p:cNvSpPr>
          <p:nvPr/>
        </p:nvSpPr>
        <p:spPr bwMode="auto">
          <a:xfrm>
            <a:off x="693738" y="3532188"/>
            <a:ext cx="2149475" cy="684212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管理多个邮件和新闻帐户  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006" name="AutoShape 6"/>
          <p:cNvSpPr>
            <a:spLocks noChangeArrowheads="1"/>
          </p:cNvSpPr>
          <p:nvPr/>
        </p:nvSpPr>
        <p:spPr bwMode="auto">
          <a:xfrm>
            <a:off x="658813" y="1422400"/>
            <a:ext cx="4298950" cy="393700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快速浏览已下载或发送的邮件 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007" name="AutoShape 7"/>
          <p:cNvSpPr>
            <a:spLocks noChangeArrowheads="1"/>
          </p:cNvSpPr>
          <p:nvPr/>
        </p:nvSpPr>
        <p:spPr bwMode="auto">
          <a:xfrm>
            <a:off x="714375" y="5572125"/>
            <a:ext cx="4357688" cy="428625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用于存储和检索电子邮件地址的地址簿 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008" name="AutoShape 8"/>
          <p:cNvSpPr>
            <a:spLocks noChangeArrowheads="1"/>
          </p:cNvSpPr>
          <p:nvPr/>
        </p:nvSpPr>
        <p:spPr bwMode="auto">
          <a:xfrm>
            <a:off x="5286375" y="5572125"/>
            <a:ext cx="3498850" cy="428625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可在邮件中添加个人签名 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24009" name="AutoShape 9"/>
          <p:cNvCxnSpPr>
            <a:cxnSpLocks noChangeShapeType="1"/>
            <a:endCxn id="1024005" idx="0"/>
          </p:cNvCxnSpPr>
          <p:nvPr/>
        </p:nvCxnSpPr>
        <p:spPr bwMode="auto">
          <a:xfrm rot="10800000" flipV="1">
            <a:off x="1768477" y="3059112"/>
            <a:ext cx="1533527" cy="473076"/>
          </a:xfrm>
          <a:prstGeom prst="bentConnector2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24010" name="AutoShape 10"/>
          <p:cNvCxnSpPr>
            <a:cxnSpLocks noChangeShapeType="1"/>
            <a:stCxn id="1024004" idx="0"/>
            <a:endCxn id="1024006" idx="0"/>
          </p:cNvCxnSpPr>
          <p:nvPr/>
        </p:nvCxnSpPr>
        <p:spPr bwMode="auto">
          <a:xfrm rot="16200000" flipV="1">
            <a:off x="3067844" y="1162844"/>
            <a:ext cx="1244600" cy="1763712"/>
          </a:xfrm>
          <a:prstGeom prst="bentConnector5">
            <a:avLst>
              <a:gd name="adj1" fmla="val 34200"/>
              <a:gd name="adj2" fmla="val 234834"/>
              <a:gd name="adj3" fmla="val 118367"/>
            </a:avLst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24011" name="AutoShape 11"/>
          <p:cNvCxnSpPr>
            <a:cxnSpLocks noChangeShapeType="1"/>
            <a:stCxn id="1024004" idx="4"/>
            <a:endCxn id="1024007" idx="0"/>
          </p:cNvCxnSpPr>
          <p:nvPr/>
        </p:nvCxnSpPr>
        <p:spPr bwMode="auto">
          <a:xfrm rot="5400000">
            <a:off x="2856297" y="3856436"/>
            <a:ext cx="1752615" cy="1678793"/>
          </a:xfrm>
          <a:prstGeom prst="bentConnector3">
            <a:avLst>
              <a:gd name="adj1" fmla="val 50000"/>
            </a:avLst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24012" name="AutoShape 12"/>
          <p:cNvCxnSpPr>
            <a:cxnSpLocks noChangeShapeType="1"/>
            <a:stCxn id="1024004" idx="5"/>
            <a:endCxn id="1024008" idx="3"/>
          </p:cNvCxnSpPr>
          <p:nvPr/>
        </p:nvCxnSpPr>
        <p:spPr bwMode="auto">
          <a:xfrm rot="16200000" flipH="1">
            <a:off x="6068749" y="3069978"/>
            <a:ext cx="2135712" cy="3297239"/>
          </a:xfrm>
          <a:prstGeom prst="bentConnector4">
            <a:avLst>
              <a:gd name="adj1" fmla="val 41031"/>
              <a:gd name="adj2" fmla="val 106933"/>
            </a:avLst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21" name="组合 14"/>
          <p:cNvGrpSpPr/>
          <p:nvPr/>
        </p:nvGrpSpPr>
        <p:grpSpPr bwMode="auto">
          <a:xfrm>
            <a:off x="2206625" y="6165850"/>
            <a:ext cx="5029200" cy="428625"/>
            <a:chOff x="3143240" y="5143512"/>
            <a:chExt cx="5030402" cy="428628"/>
          </a:xfrm>
        </p:grpSpPr>
        <p:sp>
          <p:nvSpPr>
            <p:cNvPr id="22" name="圆角矩形 21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" name="圆角矩形 22"/>
            <p:cNvSpPr/>
            <p:nvPr/>
          </p:nvSpPr>
          <p:spPr bwMode="auto">
            <a:xfrm>
              <a:off x="3714744" y="5143512"/>
              <a:ext cx="4359207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4053" name="Picture 8" descr="说话气泡new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5" name="TextBox 24"/>
            <p:cNvSpPr txBox="1"/>
            <p:nvPr/>
          </p:nvSpPr>
          <p:spPr bwMode="auto">
            <a:xfrm>
              <a:off x="3713289" y="5187962"/>
              <a:ext cx="4460353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操作演示：配置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Outlook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发送电子邮件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4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4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" dur="500"/>
                                        <p:tgtEl>
                                          <p:spTgt spid="1024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8" dur="500"/>
                                        <p:tgtEl>
                                          <p:spTgt spid="1024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24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1024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1000"/>
                                        <p:tgtEl>
                                          <p:spTgt spid="1024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1024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1024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24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24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24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24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04" grpId="0" bldLvl="0" animBg="1"/>
      <p:bldP spid="1024005" grpId="0" bldLvl="0" animBg="1"/>
      <p:bldP spid="1024006" grpId="0" bldLvl="0" animBg="1"/>
      <p:bldP spid="1024007" grpId="0" bldLvl="0" animBg="1"/>
      <p:bldP spid="1024008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100" name="Rectangle 4"/>
          <p:cNvSpPr>
            <a:spLocks noGrp="1" noChangeArrowheads="1"/>
          </p:cNvSpPr>
          <p:nvPr>
            <p:ph type="title"/>
          </p:nvPr>
        </p:nvSpPr>
        <p:spPr>
          <a:xfrm>
            <a:off x="6286512" y="285750"/>
            <a:ext cx="2678101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2-1</a:t>
            </a:r>
            <a:endParaRPr dirty="0"/>
          </a:p>
        </p:txBody>
      </p:sp>
      <p:sp>
        <p:nvSpPr>
          <p:cNvPr id="102809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训练要点</a:t>
            </a:r>
            <a:endParaRPr lang="en-US" altLang="zh-CN" smtClean="0"/>
          </a:p>
          <a:p>
            <a:pPr lvl="1">
              <a:defRPr/>
            </a:pPr>
            <a:r>
              <a:rPr lang="zh-CN" altLang="en-US" smtClean="0"/>
              <a:t>会配置主机</a:t>
            </a:r>
            <a:r>
              <a:rPr lang="en-US" altLang="zh-CN" smtClean="0"/>
              <a:t>IP</a:t>
            </a:r>
            <a:r>
              <a:rPr lang="zh-CN" altLang="en-US" smtClean="0"/>
              <a:t>地址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熟练掌握常用网络命令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会设置文件共享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会配置</a:t>
            </a:r>
            <a:r>
              <a:rPr lang="en-US" altLang="zh-CN" smtClean="0"/>
              <a:t>Microsoft Outlook 2007</a:t>
            </a:r>
            <a:r>
              <a:rPr lang="zh-CN" altLang="en-US" smtClean="0"/>
              <a:t>收发邮件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5" name="组合 16"/>
          <p:cNvGrpSpPr/>
          <p:nvPr/>
        </p:nvGrpSpPr>
        <p:grpSpPr bwMode="auto">
          <a:xfrm>
            <a:off x="3059113" y="6096000"/>
            <a:ext cx="2714625" cy="428625"/>
            <a:chOff x="3143240" y="5143512"/>
            <a:chExt cx="2714644" cy="428628"/>
          </a:xfrm>
        </p:grpSpPr>
        <p:sp>
          <p:nvSpPr>
            <p:cNvPr id="6" name="圆角矩形 5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" name="圆角矩形 6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8" name="Picture 8" descr="说话气泡new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9" name="TextBox 8"/>
            <p:cNvSpPr txBox="1"/>
            <p:nvPr/>
          </p:nvSpPr>
          <p:spPr bwMode="auto">
            <a:xfrm>
              <a:off x="3962396" y="5187962"/>
              <a:ext cx="1647837" cy="339727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讲解上机目标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078" name="Rectangle 6"/>
          <p:cNvSpPr>
            <a:spLocks noGrp="1" noChangeArrowheads="1"/>
          </p:cNvSpPr>
          <p:nvPr>
            <p:ph type="title"/>
          </p:nvPr>
        </p:nvSpPr>
        <p:spPr>
          <a:xfrm>
            <a:off x="6357950" y="285750"/>
            <a:ext cx="2606663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2-2</a:t>
            </a:r>
            <a:endParaRPr dirty="0"/>
          </a:p>
        </p:txBody>
      </p:sp>
      <p:sp>
        <p:nvSpPr>
          <p:cNvPr id="102707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配置主机</a:t>
            </a:r>
            <a:r>
              <a:rPr lang="en-US" altLang="zh-CN" dirty="0" smtClean="0"/>
              <a:t>IP</a:t>
            </a:r>
            <a:r>
              <a:rPr lang="zh-CN" altLang="en-US" dirty="0" smtClean="0"/>
              <a:t>地址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使用常用网络命令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查看本机</a:t>
            </a:r>
            <a:r>
              <a:rPr lang="en-US" altLang="zh-CN" dirty="0" smtClean="0"/>
              <a:t>IP</a:t>
            </a:r>
            <a:r>
              <a:rPr lang="zh-CN" altLang="en-US" dirty="0" smtClean="0"/>
              <a:t>地址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检测网络是否通畅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查看本机计算机名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向局域网另一用户发送文本消息“</a:t>
            </a:r>
            <a:r>
              <a:rPr lang="en-US" altLang="zh-CN" dirty="0" smtClean="0"/>
              <a:t>Hello”</a:t>
            </a:r>
            <a:endParaRPr lang="en-US" altLang="zh-CN" dirty="0" smtClean="0"/>
          </a:p>
          <a:p>
            <a:pPr>
              <a:defRPr/>
            </a:pPr>
            <a:r>
              <a:rPr lang="zh-CN" altLang="en-US" dirty="0" smtClean="0"/>
              <a:t>在网络上发布共享文件夹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为</a:t>
            </a:r>
            <a:r>
              <a:rPr lang="en-US" altLang="zh-CN" dirty="0" smtClean="0"/>
              <a:t>Susan Lee</a:t>
            </a:r>
            <a:r>
              <a:rPr lang="zh-CN" altLang="en-US" dirty="0" smtClean="0"/>
              <a:t>配置</a:t>
            </a:r>
            <a:r>
              <a:rPr lang="en-US" altLang="zh-CN" dirty="0" smtClean="0"/>
              <a:t>Microsoft Outlook 2007</a:t>
            </a:r>
            <a:r>
              <a:rPr lang="zh-CN" altLang="en-US" dirty="0" smtClean="0"/>
              <a:t>邮件客户端程序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为</a:t>
            </a:r>
            <a:r>
              <a:rPr lang="en-US" altLang="zh-CN" dirty="0" smtClean="0"/>
              <a:t>Susan Lee</a:t>
            </a:r>
            <a:r>
              <a:rPr lang="zh-CN" altLang="en-US" dirty="0" smtClean="0"/>
              <a:t>设计电子邮件个人签名</a:t>
            </a: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标题 19"/>
          <p:cNvSpPr>
            <a:spLocks noGrp="1"/>
          </p:cNvSpPr>
          <p:nvPr>
            <p:ph type="title"/>
          </p:nvPr>
        </p:nvSpPr>
        <p:spPr>
          <a:xfrm>
            <a:off x="4357688" y="285750"/>
            <a:ext cx="4606925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</a:t>
            </a:r>
            <a:r>
              <a:rPr dirty="0" smtClean="0"/>
              <a:t>配置</a:t>
            </a:r>
            <a:r>
              <a:rPr lang="en-US" altLang="zh-CN" dirty="0" smtClean="0"/>
              <a:t>IP</a:t>
            </a:r>
            <a:r>
              <a:rPr dirty="0" smtClean="0"/>
              <a:t>地址</a:t>
            </a:r>
            <a:r>
              <a:rPr lang="en-US" altLang="zh-CN" dirty="0" smtClean="0"/>
              <a:t>2-1</a:t>
            </a:r>
            <a:endParaRPr dirty="0"/>
          </a:p>
        </p:txBody>
      </p:sp>
      <p:sp>
        <p:nvSpPr>
          <p:cNvPr id="10" name="内容占位符 9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训练要点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配置</a:t>
            </a:r>
            <a:r>
              <a:rPr lang="en-US" altLang="zh-CN" dirty="0" smtClean="0"/>
              <a:t>IP</a:t>
            </a:r>
            <a:r>
              <a:rPr lang="zh-CN" altLang="en-US" dirty="0" smtClean="0"/>
              <a:t>地址</a:t>
            </a:r>
            <a:endParaRPr lang="zh-CN" altLang="en-US" dirty="0" smtClean="0"/>
          </a:p>
          <a:p>
            <a:pPr lvl="1">
              <a:defRPr/>
            </a:pP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需求说明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配置</a:t>
            </a:r>
            <a:r>
              <a:rPr lang="en-US" altLang="zh-CN" dirty="0" smtClean="0"/>
              <a:t>TCP/IP</a:t>
            </a:r>
            <a:r>
              <a:rPr lang="zh-CN" altLang="en-US" dirty="0" smtClean="0"/>
              <a:t>属性</a:t>
            </a:r>
            <a:endParaRPr lang="zh-CN" altLang="en-US" dirty="0" smtClean="0"/>
          </a:p>
          <a:p>
            <a:pPr lvl="2">
              <a:defRPr/>
            </a:pPr>
            <a:r>
              <a:rPr lang="zh-CN" altLang="en-US" dirty="0" smtClean="0"/>
              <a:t>配置</a:t>
            </a:r>
            <a:r>
              <a:rPr lang="en-US" altLang="zh-CN" dirty="0" smtClean="0"/>
              <a:t>IP</a:t>
            </a:r>
            <a:r>
              <a:rPr lang="zh-CN" altLang="en-US" dirty="0" smtClean="0"/>
              <a:t>地址、子网掩码和默认网关</a:t>
            </a:r>
            <a:endParaRPr lang="zh-CN" altLang="en-US" dirty="0" smtClean="0"/>
          </a:p>
          <a:p>
            <a:pPr lvl="2">
              <a:defRPr/>
            </a:pPr>
            <a:r>
              <a:rPr lang="zh-CN" altLang="en-US" dirty="0" smtClean="0"/>
              <a:t>配置</a:t>
            </a:r>
            <a:r>
              <a:rPr lang="en-US" altLang="zh-CN" dirty="0" smtClean="0"/>
              <a:t>DNS</a:t>
            </a:r>
            <a:r>
              <a:rPr lang="zh-CN" altLang="en-US" dirty="0" smtClean="0"/>
              <a:t>服务器地址实现思路</a:t>
            </a: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1029123" name="Rectangle 3"/>
          <p:cNvSpPr>
            <a:spLocks noChangeArrowheads="1"/>
          </p:cNvSpPr>
          <p:nvPr/>
        </p:nvSpPr>
        <p:spPr bwMode="auto">
          <a:xfrm>
            <a:off x="928688" y="188913"/>
            <a:ext cx="7993062" cy="66833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/>
          <a:lstStyle/>
          <a:p>
            <a:pPr algn="r">
              <a:defRPr/>
            </a:pPr>
            <a:endParaRPr lang="en-US" altLang="zh-CN" sz="3600" b="1" dirty="0"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29127" name="Rectangle 7"/>
          <p:cNvSpPr>
            <a:spLocks noChangeArrowheads="1"/>
          </p:cNvSpPr>
          <p:nvPr/>
        </p:nvSpPr>
        <p:spPr bwMode="auto">
          <a:xfrm>
            <a:off x="785813" y="1285875"/>
            <a:ext cx="7488237" cy="32400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80000"/>
              <a:buFontTx/>
              <a:buBlip>
                <a:blip r:embed="rId1"/>
              </a:buBlip>
              <a:defRPr/>
            </a:pPr>
            <a:endParaRPr lang="zh-CN" altLang="en-US" sz="2000" b="1" dirty="0">
              <a:latin typeface="+mn-lt"/>
              <a:ea typeface="+mn-ea"/>
            </a:endParaRPr>
          </a:p>
        </p:txBody>
      </p:sp>
      <p:grpSp>
        <p:nvGrpSpPr>
          <p:cNvPr id="47110" name="组合 67"/>
          <p:cNvGrpSpPr/>
          <p:nvPr/>
        </p:nvGrpSpPr>
        <p:grpSpPr bwMode="auto">
          <a:xfrm>
            <a:off x="104775" y="857250"/>
            <a:ext cx="1109663" cy="500063"/>
            <a:chOff x="6072198" y="1142984"/>
            <a:chExt cx="1109759" cy="500066"/>
          </a:xfrm>
        </p:grpSpPr>
        <p:pic>
          <p:nvPicPr>
            <p:cNvPr id="47112" name="Picture 13" descr="C:\Users\meng.zhang\Desktop\ACCP7.0模版图标规范\ge_pad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072198" y="1142984"/>
              <a:ext cx="500066" cy="50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Box 6"/>
            <p:cNvSpPr txBox="1"/>
            <p:nvPr/>
          </p:nvSpPr>
          <p:spPr>
            <a:xfrm>
              <a:off x="6481808" y="1171559"/>
              <a:ext cx="700149" cy="40005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指导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8883650" y="1200150"/>
            <a:ext cx="184150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/>
            <a:endParaRPr lang="zh-CN" altLang="en-US" sz="4400" b="1">
              <a:solidFill>
                <a:schemeClr val="tx2"/>
              </a:solidFill>
              <a:ea typeface="黑体" panose="0201060906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31172" name="Rectangle 4"/>
          <p:cNvSpPr>
            <a:spLocks noChangeArrowheads="1"/>
          </p:cNvSpPr>
          <p:nvPr/>
        </p:nvSpPr>
        <p:spPr bwMode="auto">
          <a:xfrm>
            <a:off x="936625" y="188913"/>
            <a:ext cx="7993063" cy="59690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/>
          <a:lstStyle/>
          <a:p>
            <a:pPr algn="r">
              <a:defRPr/>
            </a:pPr>
            <a:endParaRPr lang="en-US" altLang="zh-CN" sz="3600" b="1" dirty="0"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48132" name="组合 67"/>
          <p:cNvGrpSpPr/>
          <p:nvPr/>
        </p:nvGrpSpPr>
        <p:grpSpPr bwMode="auto">
          <a:xfrm>
            <a:off x="104775" y="857250"/>
            <a:ext cx="1109663" cy="500063"/>
            <a:chOff x="6072198" y="1142984"/>
            <a:chExt cx="1109759" cy="500066"/>
          </a:xfrm>
        </p:grpSpPr>
        <p:pic>
          <p:nvPicPr>
            <p:cNvPr id="48150" name="Picture 13" descr="C:\Users\meng.zhang\Desktop\ACCP7.0模版图标规范\ge_pad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072198" y="1142984"/>
              <a:ext cx="500066" cy="50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Box 9"/>
            <p:cNvSpPr txBox="1"/>
            <p:nvPr/>
          </p:nvSpPr>
          <p:spPr>
            <a:xfrm>
              <a:off x="6481808" y="1171559"/>
              <a:ext cx="700149" cy="40005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指导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48136" name="标题 19"/>
          <p:cNvSpPr>
            <a:spLocks noGrp="1"/>
          </p:cNvSpPr>
          <p:nvPr>
            <p:ph type="title"/>
          </p:nvPr>
        </p:nvSpPr>
        <p:spPr>
          <a:xfrm>
            <a:off x="4357688" y="285750"/>
            <a:ext cx="4606925" cy="523875"/>
          </a:xfrm>
        </p:spPr>
        <p:txBody>
          <a:bodyPr/>
          <a:lstStyle/>
          <a:p>
            <a:pPr>
              <a:defRPr/>
            </a:pPr>
            <a:r>
              <a:rPr smtClean="0"/>
              <a:t>学员操作</a:t>
            </a:r>
            <a:r>
              <a:rPr lang="en-US" altLang="zh-CN" smtClean="0"/>
              <a:t>—</a:t>
            </a:r>
            <a:r>
              <a:rPr smtClean="0"/>
              <a:t>配置</a:t>
            </a:r>
            <a:r>
              <a:rPr lang="en-US" altLang="zh-CN" smtClean="0"/>
              <a:t>IP</a:t>
            </a:r>
            <a:r>
              <a:rPr smtClean="0"/>
              <a:t>地址</a:t>
            </a:r>
            <a:r>
              <a:rPr lang="en-US" altLang="zh-CN" smtClean="0"/>
              <a:t>2-2</a:t>
            </a:r>
            <a:endParaRPr dirty="0" smtClean="0"/>
          </a:p>
        </p:txBody>
      </p:sp>
      <p:sp>
        <p:nvSpPr>
          <p:cNvPr id="8" name="内容占位符 7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实现思路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从“网络和拨号连接”中的“本地连接”选择“</a:t>
            </a:r>
            <a:r>
              <a:rPr lang="en-US" altLang="zh-CN" smtClean="0"/>
              <a:t>Internet</a:t>
            </a:r>
            <a:r>
              <a:rPr lang="zh-CN" altLang="en-US" smtClean="0"/>
              <a:t>协议（</a:t>
            </a:r>
            <a:r>
              <a:rPr lang="en-US" altLang="zh-CN" smtClean="0"/>
              <a:t>TCP</a:t>
            </a:r>
            <a:r>
              <a:rPr lang="zh-CN" altLang="en-US" smtClean="0"/>
              <a:t>）”设置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 根据</a:t>
            </a:r>
            <a:r>
              <a:rPr lang="en-US" altLang="zh-CN" smtClean="0"/>
              <a:t>IP</a:t>
            </a:r>
            <a:r>
              <a:rPr lang="zh-CN" altLang="en-US" smtClean="0"/>
              <a:t>地址和</a:t>
            </a:r>
            <a:r>
              <a:rPr lang="en-US" altLang="zh-CN" smtClean="0"/>
              <a:t>DNS</a:t>
            </a:r>
            <a:r>
              <a:rPr lang="zh-CN" altLang="en-US" smtClean="0"/>
              <a:t>服务器地址设置属性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17" name="组合 16"/>
          <p:cNvGrpSpPr/>
          <p:nvPr/>
        </p:nvGrpSpPr>
        <p:grpSpPr bwMode="auto">
          <a:xfrm>
            <a:off x="1122363" y="5160963"/>
            <a:ext cx="2714625" cy="428625"/>
            <a:chOff x="3143240" y="5143512"/>
            <a:chExt cx="2714644" cy="428628"/>
          </a:xfrm>
        </p:grpSpPr>
        <p:sp>
          <p:nvSpPr>
            <p:cNvPr id="18" name="圆角矩形 17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圆角矩形 18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8148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1" name="TextBox 20"/>
            <p:cNvSpPr txBox="1"/>
            <p:nvPr/>
          </p:nvSpPr>
          <p:spPr bwMode="auto">
            <a:xfrm>
              <a:off x="3962396" y="5187962"/>
              <a:ext cx="1647837" cy="339727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讲解需求说明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17"/>
          <p:cNvGrpSpPr/>
          <p:nvPr/>
        </p:nvGrpSpPr>
        <p:grpSpPr bwMode="auto">
          <a:xfrm>
            <a:off x="4356100" y="5160963"/>
            <a:ext cx="2786063" cy="428625"/>
            <a:chOff x="3714744" y="5143512"/>
            <a:chExt cx="2786082" cy="428628"/>
          </a:xfrm>
        </p:grpSpPr>
        <p:sp>
          <p:nvSpPr>
            <p:cNvPr id="23" name="圆角矩形 22"/>
            <p:cNvSpPr/>
            <p:nvPr/>
          </p:nvSpPr>
          <p:spPr bwMode="auto">
            <a:xfrm>
              <a:off x="3714744" y="5143512"/>
              <a:ext cx="2786082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 bwMode="auto">
            <a:xfrm>
              <a:off x="3962396" y="5187962"/>
              <a:ext cx="2220928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完成时间：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分钟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4067175" y="69850"/>
            <a:ext cx="4897438" cy="954088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</a:t>
            </a:r>
            <a:r>
              <a:rPr dirty="0" smtClean="0"/>
              <a:t>常用网络命令</a:t>
            </a:r>
            <a:r>
              <a:rPr lang="en-US" altLang="zh-CN" dirty="0" smtClean="0"/>
              <a:t>2-1</a:t>
            </a:r>
            <a:endParaRPr dirty="0"/>
          </a:p>
        </p:txBody>
      </p:sp>
      <p:sp>
        <p:nvSpPr>
          <p:cNvPr id="11" name="内容占位符 10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训练要点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使用常用网络命令：</a:t>
            </a:r>
            <a:r>
              <a:rPr lang="en-US" altLang="zh-CN" smtClean="0"/>
              <a:t>ipconfig</a:t>
            </a:r>
            <a:r>
              <a:rPr lang="zh-CN" altLang="en-US" smtClean="0"/>
              <a:t>、</a:t>
            </a:r>
            <a:r>
              <a:rPr lang="en-US" altLang="zh-CN" smtClean="0"/>
              <a:t>ping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需求说明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修改</a:t>
            </a:r>
            <a:r>
              <a:rPr lang="en-US" altLang="zh-CN" smtClean="0"/>
              <a:t>IP</a:t>
            </a:r>
            <a:r>
              <a:rPr lang="zh-CN" altLang="en-US" smtClean="0"/>
              <a:t>地址为“自动获取</a:t>
            </a:r>
            <a:r>
              <a:rPr lang="en-US" altLang="zh-CN" smtClean="0"/>
              <a:t>IP</a:t>
            </a:r>
            <a:r>
              <a:rPr lang="zh-CN" altLang="en-US" smtClean="0"/>
              <a:t>地址”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使用</a:t>
            </a:r>
            <a:r>
              <a:rPr lang="en-US" altLang="zh-CN" smtClean="0"/>
              <a:t>ipconfig</a:t>
            </a:r>
            <a:r>
              <a:rPr lang="zh-CN" altLang="en-US" smtClean="0"/>
              <a:t>命令查看本机</a:t>
            </a:r>
            <a:r>
              <a:rPr lang="en-US" altLang="zh-CN" smtClean="0"/>
              <a:t>IP</a:t>
            </a:r>
            <a:r>
              <a:rPr lang="zh-CN" altLang="en-US" smtClean="0"/>
              <a:t>地址、子网掩码和默认网关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使用</a:t>
            </a:r>
            <a:r>
              <a:rPr lang="en-US" altLang="zh-CN" smtClean="0"/>
              <a:t>ping</a:t>
            </a:r>
            <a:r>
              <a:rPr lang="zh-CN" altLang="en-US" smtClean="0"/>
              <a:t>命令</a:t>
            </a:r>
            <a:endParaRPr lang="zh-CN" altLang="en-US" smtClean="0"/>
          </a:p>
          <a:p>
            <a:pPr lvl="2">
              <a:defRPr/>
            </a:pPr>
            <a:r>
              <a:rPr lang="zh-CN" altLang="en-US" smtClean="0"/>
              <a:t>验证</a:t>
            </a:r>
            <a:r>
              <a:rPr lang="en-US" altLang="zh-CN" smtClean="0"/>
              <a:t>TCP/IP</a:t>
            </a:r>
            <a:r>
              <a:rPr lang="zh-CN" altLang="en-US" smtClean="0"/>
              <a:t>设置和网卡工作是否正常</a:t>
            </a:r>
            <a:endParaRPr lang="zh-CN" altLang="en-US" smtClean="0"/>
          </a:p>
          <a:p>
            <a:pPr lvl="2">
              <a:defRPr/>
            </a:pPr>
            <a:r>
              <a:rPr lang="zh-CN" altLang="en-US" smtClean="0"/>
              <a:t>验证</a:t>
            </a:r>
            <a:r>
              <a:rPr lang="en-US" altLang="zh-CN" smtClean="0"/>
              <a:t>IP</a:t>
            </a:r>
            <a:r>
              <a:rPr lang="zh-CN" altLang="en-US" smtClean="0"/>
              <a:t>地址是否设置正确</a:t>
            </a:r>
            <a:endParaRPr lang="zh-CN" altLang="en-US" smtClean="0"/>
          </a:p>
          <a:p>
            <a:pPr lvl="2">
              <a:defRPr/>
            </a:pPr>
            <a:r>
              <a:rPr lang="zh-CN" altLang="en-US" smtClean="0"/>
              <a:t>验证默认网关是否正常工作</a:t>
            </a:r>
            <a:endParaRPr lang="zh-CN" altLang="en-US" smtClean="0"/>
          </a:p>
          <a:p>
            <a:pPr lvl="2">
              <a:defRPr/>
            </a:pPr>
            <a:r>
              <a:rPr lang="zh-CN" altLang="en-US" smtClean="0"/>
              <a:t>验证是否能与网络中其他主机通信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49156" name="Text Box 2"/>
          <p:cNvSpPr txBox="1">
            <a:spLocks noChangeArrowheads="1"/>
          </p:cNvSpPr>
          <p:nvPr/>
        </p:nvSpPr>
        <p:spPr bwMode="auto">
          <a:xfrm>
            <a:off x="8883650" y="1200150"/>
            <a:ext cx="184150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/>
            <a:endParaRPr lang="zh-CN" altLang="en-US" sz="4400" b="1">
              <a:solidFill>
                <a:schemeClr val="tx2"/>
              </a:solidFill>
              <a:ea typeface="黑体" panose="0201060906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49157" name="组合 67"/>
          <p:cNvGrpSpPr/>
          <p:nvPr/>
        </p:nvGrpSpPr>
        <p:grpSpPr bwMode="auto">
          <a:xfrm>
            <a:off x="104775" y="857250"/>
            <a:ext cx="1109663" cy="500063"/>
            <a:chOff x="6072198" y="1142984"/>
            <a:chExt cx="1109759" cy="500066"/>
          </a:xfrm>
        </p:grpSpPr>
        <p:pic>
          <p:nvPicPr>
            <p:cNvPr id="49159" name="Picture 13" descr="C:\Users\meng.zhang\Desktop\ACCP7.0模版图标规范\ge_pad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072198" y="1142984"/>
              <a:ext cx="500066" cy="50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6481808" y="1171559"/>
              <a:ext cx="700149" cy="40005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指导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4140200" y="69850"/>
            <a:ext cx="4824413" cy="954088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</a:t>
            </a:r>
            <a:r>
              <a:rPr dirty="0" smtClean="0"/>
              <a:t>常用网络命令</a:t>
            </a:r>
            <a:r>
              <a:rPr lang="en-US" altLang="zh-CN" dirty="0" smtClean="0"/>
              <a:t>2-2</a:t>
            </a:r>
            <a:endParaRPr dirty="0"/>
          </a:p>
        </p:txBody>
      </p:sp>
      <p:sp>
        <p:nvSpPr>
          <p:cNvPr id="18" name="内容占位符 17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实现思路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打开“</a:t>
            </a:r>
            <a:r>
              <a:rPr lang="en-US" altLang="zh-CN" smtClean="0"/>
              <a:t>Internet</a:t>
            </a:r>
            <a:r>
              <a:rPr lang="zh-CN" altLang="en-US" smtClean="0"/>
              <a:t>协议（</a:t>
            </a:r>
            <a:r>
              <a:rPr lang="en-US" altLang="zh-CN" smtClean="0"/>
              <a:t>TCP/IP</a:t>
            </a:r>
            <a:r>
              <a:rPr lang="zh-CN" altLang="en-US" smtClean="0"/>
              <a:t>）属性”对话框，修改设置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 使用</a:t>
            </a:r>
            <a:r>
              <a:rPr lang="en-US" altLang="zh-CN" smtClean="0"/>
              <a:t>cmd</a:t>
            </a:r>
            <a:r>
              <a:rPr lang="zh-CN" altLang="en-US" smtClean="0"/>
              <a:t>命令打开命令提示符窗口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 输入</a:t>
            </a:r>
            <a:r>
              <a:rPr lang="en-US" altLang="zh-CN" smtClean="0"/>
              <a:t>ipconfig</a:t>
            </a:r>
            <a:r>
              <a:rPr lang="zh-CN" altLang="en-US" smtClean="0"/>
              <a:t>命令，观察结果</a:t>
            </a:r>
            <a:endParaRPr lang="zh-CN" altLang="en-US" smtClean="0"/>
          </a:p>
          <a:p>
            <a:pPr lvl="2">
              <a:defRPr/>
            </a:pPr>
            <a:r>
              <a:rPr lang="zh-CN" altLang="en-US" smtClean="0"/>
              <a:t>输入</a:t>
            </a:r>
            <a:r>
              <a:rPr lang="en-US" altLang="zh-CN" smtClean="0"/>
              <a:t>ping 127.0.0.1</a:t>
            </a:r>
            <a:endParaRPr lang="en-US" altLang="zh-CN" smtClean="0"/>
          </a:p>
          <a:p>
            <a:pPr lvl="2">
              <a:defRPr/>
            </a:pPr>
            <a:r>
              <a:rPr lang="zh-CN" altLang="en-US" smtClean="0"/>
              <a:t>输入</a:t>
            </a:r>
            <a:r>
              <a:rPr lang="en-US" altLang="zh-CN" smtClean="0"/>
              <a:t>ping </a:t>
            </a:r>
            <a:r>
              <a:rPr lang="zh-CN" altLang="en-US" smtClean="0"/>
              <a:t>本机</a:t>
            </a:r>
            <a:r>
              <a:rPr lang="en-US" altLang="zh-CN" smtClean="0"/>
              <a:t>IP</a:t>
            </a:r>
            <a:r>
              <a:rPr lang="zh-CN" altLang="en-US" smtClean="0"/>
              <a:t>地址</a:t>
            </a:r>
            <a:endParaRPr lang="zh-CN" altLang="en-US" smtClean="0"/>
          </a:p>
          <a:p>
            <a:pPr lvl="2">
              <a:defRPr/>
            </a:pPr>
            <a:r>
              <a:rPr lang="zh-CN" altLang="en-US" smtClean="0"/>
              <a:t>输入</a:t>
            </a:r>
            <a:r>
              <a:rPr lang="en-US" altLang="zh-CN" smtClean="0"/>
              <a:t>ping </a:t>
            </a:r>
            <a:r>
              <a:rPr lang="zh-CN" altLang="en-US" smtClean="0"/>
              <a:t>局域网中其他计算机</a:t>
            </a:r>
            <a:r>
              <a:rPr lang="en-US" altLang="zh-CN" smtClean="0"/>
              <a:t>IP</a:t>
            </a:r>
            <a:r>
              <a:rPr lang="zh-CN" altLang="en-US" smtClean="0"/>
              <a:t>地址</a:t>
            </a:r>
            <a:endParaRPr lang="zh-CN" altLang="en-US" smtClean="0"/>
          </a:p>
          <a:p>
            <a:pPr lvl="2">
              <a:defRPr/>
            </a:pPr>
            <a:r>
              <a:rPr lang="zh-CN" altLang="en-US" smtClean="0"/>
              <a:t>输入</a:t>
            </a:r>
            <a:r>
              <a:rPr lang="en-US" altLang="zh-CN" smtClean="0"/>
              <a:t>ping </a:t>
            </a:r>
            <a:r>
              <a:rPr lang="zh-CN" altLang="en-US" smtClean="0"/>
              <a:t>默认网关地址      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50180" name="组合 67"/>
          <p:cNvGrpSpPr/>
          <p:nvPr/>
        </p:nvGrpSpPr>
        <p:grpSpPr bwMode="auto">
          <a:xfrm>
            <a:off x="104775" y="857250"/>
            <a:ext cx="1109663" cy="500063"/>
            <a:chOff x="6072198" y="1142984"/>
            <a:chExt cx="1109759" cy="500066"/>
          </a:xfrm>
        </p:grpSpPr>
        <p:pic>
          <p:nvPicPr>
            <p:cNvPr id="50196" name="Picture 13" descr="C:\Users\meng.zhang\Desktop\ACCP7.0模版图标规范\ge_pad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072198" y="1142984"/>
              <a:ext cx="500066" cy="50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6481808" y="1171559"/>
              <a:ext cx="700149" cy="40005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指导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6" name="组合 16"/>
          <p:cNvGrpSpPr/>
          <p:nvPr/>
        </p:nvGrpSpPr>
        <p:grpSpPr bwMode="auto">
          <a:xfrm>
            <a:off x="1122363" y="5160963"/>
            <a:ext cx="2714625" cy="428625"/>
            <a:chOff x="3143240" y="5143512"/>
            <a:chExt cx="2714644" cy="428628"/>
          </a:xfrm>
        </p:grpSpPr>
        <p:sp>
          <p:nvSpPr>
            <p:cNvPr id="19" name="圆角矩形 18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圆角矩形 19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50194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2" name="TextBox 21"/>
            <p:cNvSpPr txBox="1"/>
            <p:nvPr/>
          </p:nvSpPr>
          <p:spPr bwMode="auto">
            <a:xfrm>
              <a:off x="3962396" y="5187962"/>
              <a:ext cx="1647837" cy="339727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讲解完成思路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17"/>
          <p:cNvGrpSpPr/>
          <p:nvPr/>
        </p:nvGrpSpPr>
        <p:grpSpPr bwMode="auto">
          <a:xfrm>
            <a:off x="4356100" y="5160963"/>
            <a:ext cx="2786063" cy="428625"/>
            <a:chOff x="3714744" y="5143512"/>
            <a:chExt cx="2786082" cy="428628"/>
          </a:xfrm>
        </p:grpSpPr>
        <p:sp>
          <p:nvSpPr>
            <p:cNvPr id="24" name="圆角矩形 23"/>
            <p:cNvSpPr/>
            <p:nvPr/>
          </p:nvSpPr>
          <p:spPr bwMode="auto">
            <a:xfrm>
              <a:off x="3714744" y="5143512"/>
              <a:ext cx="2786082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5" name="TextBox 24"/>
            <p:cNvSpPr txBox="1"/>
            <p:nvPr/>
          </p:nvSpPr>
          <p:spPr bwMode="auto">
            <a:xfrm>
              <a:off x="3962396" y="5187962"/>
              <a:ext cx="2220928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完成时间：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分钟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标题 12"/>
          <p:cNvSpPr>
            <a:spLocks noGrp="1"/>
          </p:cNvSpPr>
          <p:nvPr>
            <p:ph type="title"/>
          </p:nvPr>
        </p:nvSpPr>
        <p:spPr>
          <a:xfrm>
            <a:off x="4357688" y="285750"/>
            <a:ext cx="4606925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</a:t>
            </a:r>
            <a:r>
              <a:rPr dirty="0" smtClean="0"/>
              <a:t>显示计算机名称</a:t>
            </a:r>
            <a:endParaRPr dirty="0"/>
          </a:p>
        </p:txBody>
      </p:sp>
      <p:sp>
        <p:nvSpPr>
          <p:cNvPr id="14" name="内容占位符 13"/>
          <p:cNvSpPr>
            <a:spLocks noGrp="1"/>
          </p:cNvSpPr>
          <p:nvPr>
            <p:ph idx="1"/>
          </p:nvPr>
        </p:nvSpPr>
        <p:spPr>
          <a:xfrm>
            <a:off x="784225" y="1214438"/>
            <a:ext cx="8035925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需求说明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  使用</a:t>
            </a:r>
            <a:r>
              <a:rPr lang="en-US" altLang="zh-CN" dirty="0" smtClean="0"/>
              <a:t>net send</a:t>
            </a:r>
            <a:r>
              <a:rPr lang="zh-CN" altLang="en-US" dirty="0" smtClean="0"/>
              <a:t>命令</a:t>
            </a:r>
            <a:r>
              <a:rPr lang="zh-CN" altLang="fr-FR" dirty="0" smtClean="0"/>
              <a:t>显示计算机的名称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  使用</a:t>
            </a:r>
            <a:r>
              <a:rPr lang="en-US" altLang="zh-CN" dirty="0" smtClean="0"/>
              <a:t>net name</a:t>
            </a:r>
            <a:r>
              <a:rPr lang="zh-CN" altLang="en-US" dirty="0" smtClean="0"/>
              <a:t>命令</a:t>
            </a:r>
            <a:r>
              <a:rPr lang="zh-CN" altLang="fr-FR" dirty="0" smtClean="0"/>
              <a:t>向局域网中其他计算机用户问好</a:t>
            </a: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51204" name="组合 66"/>
          <p:cNvGrpSpPr/>
          <p:nvPr/>
        </p:nvGrpSpPr>
        <p:grpSpPr bwMode="auto">
          <a:xfrm>
            <a:off x="71438" y="857250"/>
            <a:ext cx="928687" cy="406400"/>
            <a:chOff x="3786182" y="1192962"/>
            <a:chExt cx="928694" cy="406350"/>
          </a:xfrm>
        </p:grpSpPr>
        <p:sp>
          <p:nvSpPr>
            <p:cNvPr id="10" name="TextBox 9"/>
            <p:cNvSpPr txBox="1"/>
            <p:nvPr/>
          </p:nvSpPr>
          <p:spPr>
            <a:xfrm>
              <a:off x="4014784" y="1196137"/>
              <a:ext cx="700092" cy="40000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练习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pic>
          <p:nvPicPr>
            <p:cNvPr id="51212" name="Picture 2" descr="E:\设计支持\模板设计\YS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786182" y="1192962"/>
              <a:ext cx="414476" cy="406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8" name="组合 17"/>
          <p:cNvGrpSpPr/>
          <p:nvPr/>
        </p:nvGrpSpPr>
        <p:grpSpPr bwMode="auto">
          <a:xfrm>
            <a:off x="4356100" y="5160963"/>
            <a:ext cx="2786063" cy="428625"/>
            <a:chOff x="3714744" y="5143512"/>
            <a:chExt cx="2786082" cy="428628"/>
          </a:xfrm>
        </p:grpSpPr>
        <p:sp>
          <p:nvSpPr>
            <p:cNvPr id="19" name="圆角矩形 18"/>
            <p:cNvSpPr/>
            <p:nvPr/>
          </p:nvSpPr>
          <p:spPr bwMode="auto">
            <a:xfrm>
              <a:off x="3714744" y="5143512"/>
              <a:ext cx="2786082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TextBox 19"/>
            <p:cNvSpPr txBox="1"/>
            <p:nvPr/>
          </p:nvSpPr>
          <p:spPr bwMode="auto">
            <a:xfrm>
              <a:off x="3962396" y="5187962"/>
              <a:ext cx="2220928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完成时间：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分钟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2"/>
          <p:cNvSpPr>
            <a:spLocks noGrp="1" noChangeArrowheads="1"/>
          </p:cNvSpPr>
          <p:nvPr>
            <p:ph type="title"/>
          </p:nvPr>
        </p:nvSpPr>
        <p:spPr>
          <a:xfrm>
            <a:off x="5821363" y="285750"/>
            <a:ext cx="3143250" cy="523875"/>
          </a:xfrm>
        </p:spPr>
        <p:txBody>
          <a:bodyPr/>
          <a:lstStyle/>
          <a:p>
            <a:pPr>
              <a:defRPr/>
            </a:pPr>
            <a:r>
              <a:rPr smtClean="0"/>
              <a:t>共性问题集中讲解</a:t>
            </a:r>
            <a:endParaRPr smtClean="0"/>
          </a:p>
        </p:txBody>
      </p:sp>
      <p:sp>
        <p:nvSpPr>
          <p:cNvPr id="25604" name="内容占位符 2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常见问题及解决办法</a:t>
            </a:r>
            <a:endParaRPr lang="en-US" altLang="zh-CN" smtClean="0"/>
          </a:p>
          <a:p>
            <a:pPr>
              <a:defRPr/>
            </a:pPr>
            <a:r>
              <a:rPr lang="zh-CN" altLang="en-US" smtClean="0"/>
              <a:t>代码规范问题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调试技巧</a:t>
            </a:r>
            <a:endParaRPr lang="en-US" altLang="zh-CN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dirty="0" smtClean="0"/>
          </a:p>
        </p:txBody>
      </p:sp>
      <p:grpSp>
        <p:nvGrpSpPr>
          <p:cNvPr id="52228" name="组合 29"/>
          <p:cNvGrpSpPr/>
          <p:nvPr/>
        </p:nvGrpSpPr>
        <p:grpSpPr bwMode="auto">
          <a:xfrm>
            <a:off x="1857375" y="3214688"/>
            <a:ext cx="5929313" cy="2058987"/>
            <a:chOff x="1857356" y="3214688"/>
            <a:chExt cx="5929353" cy="2058988"/>
          </a:xfrm>
        </p:grpSpPr>
        <p:sp>
          <p:nvSpPr>
            <p:cNvPr id="29" name="等腰三角形 28"/>
            <p:cNvSpPr/>
            <p:nvPr/>
          </p:nvSpPr>
          <p:spPr bwMode="auto">
            <a:xfrm>
              <a:off x="1857356" y="3714750"/>
              <a:ext cx="1143008" cy="857250"/>
            </a:xfrm>
            <a:prstGeom prst="triangle">
              <a:avLst>
                <a:gd name="adj" fmla="val 46614"/>
              </a:avLst>
            </a:prstGeom>
            <a:noFill/>
            <a:ln w="9525">
              <a:solidFill>
                <a:srgbClr val="0E9C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grpSp>
          <p:nvGrpSpPr>
            <p:cNvPr id="52231" name="组合 7"/>
            <p:cNvGrpSpPr/>
            <p:nvPr/>
          </p:nvGrpSpPr>
          <p:grpSpPr bwMode="auto">
            <a:xfrm>
              <a:off x="1923997" y="3214688"/>
              <a:ext cx="5862712" cy="2058988"/>
              <a:chOff x="2066281" y="2227264"/>
              <a:chExt cx="5862790" cy="2059017"/>
            </a:xfrm>
          </p:grpSpPr>
          <p:grpSp>
            <p:nvGrpSpPr>
              <p:cNvPr id="52232" name="组合 19"/>
              <p:cNvGrpSpPr/>
              <p:nvPr/>
            </p:nvGrpSpPr>
            <p:grpSpPr bwMode="auto">
              <a:xfrm>
                <a:off x="2066281" y="2227264"/>
                <a:ext cx="5862790" cy="2059017"/>
                <a:chOff x="2066262" y="2227167"/>
                <a:chExt cx="5862829" cy="2059103"/>
              </a:xfrm>
            </p:grpSpPr>
            <p:sp>
              <p:nvSpPr>
                <p:cNvPr id="15" name="等腰三角形 5"/>
                <p:cNvSpPr/>
                <p:nvPr/>
              </p:nvSpPr>
              <p:spPr>
                <a:xfrm>
                  <a:off x="7214697" y="3370231"/>
                  <a:ext cx="714394" cy="655674"/>
                </a:xfrm>
                <a:prstGeom prst="triangle">
                  <a:avLst>
                    <a:gd name="adj" fmla="val 46614"/>
                  </a:avLst>
                </a:prstGeom>
                <a:noFill/>
                <a:ln w="9525">
                  <a:solidFill>
                    <a:srgbClr val="0E9CD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/>
                </a:p>
              </p:txBody>
            </p:sp>
            <p:grpSp>
              <p:nvGrpSpPr>
                <p:cNvPr id="52237" name="组合 17"/>
                <p:cNvGrpSpPr/>
                <p:nvPr/>
              </p:nvGrpSpPr>
              <p:grpSpPr bwMode="auto">
                <a:xfrm>
                  <a:off x="2066262" y="2227167"/>
                  <a:ext cx="5148421" cy="2059103"/>
                  <a:chOff x="2066262" y="2084291"/>
                  <a:chExt cx="5148421" cy="2059103"/>
                </a:xfrm>
              </p:grpSpPr>
              <p:sp>
                <p:nvSpPr>
                  <p:cNvPr id="17" name="等腰三角形 16"/>
                  <p:cNvSpPr/>
                  <p:nvPr/>
                </p:nvSpPr>
                <p:spPr>
                  <a:xfrm rot="5400000">
                    <a:off x="4035640" y="3702840"/>
                    <a:ext cx="214325" cy="142879"/>
                  </a:xfrm>
                  <a:prstGeom prst="triangle">
                    <a:avLst>
                      <a:gd name="adj" fmla="val 46614"/>
                    </a:avLst>
                  </a:prstGeom>
                  <a:solidFill>
                    <a:srgbClr val="0E9CD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18" name="等腰三角形 9"/>
                  <p:cNvSpPr/>
                  <p:nvPr/>
                </p:nvSpPr>
                <p:spPr>
                  <a:xfrm rot="18000000">
                    <a:off x="2044066" y="2458965"/>
                    <a:ext cx="341331" cy="296871"/>
                  </a:xfrm>
                  <a:prstGeom prst="triangle">
                    <a:avLst>
                      <a:gd name="adj" fmla="val 46614"/>
                    </a:avLst>
                  </a:prstGeom>
                  <a:solidFill>
                    <a:schemeClr val="accent1">
                      <a:lumMod val="7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19" name="Text Box 1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01283" y="2928889"/>
                    <a:ext cx="4713414" cy="658849"/>
                  </a:xfrm>
                  <a:prstGeom prst="rect">
                    <a:avLst/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  <a:ln w="9525" algn="ctr">
                    <a:noFill/>
                    <a:miter lim="800000"/>
                  </a:ln>
                  <a:effectLst/>
                </p:spPr>
                <p:txBody>
                  <a:bodyPr tIns="118800">
                    <a:spAutoFit/>
                  </a:bodyPr>
                  <a:lstStyle/>
                  <a:p>
                    <a:pPr algn="ctr" eaLnBrk="0" fontAlgn="auto" hangingPunct="0">
                      <a:spcAft>
                        <a:spcPts val="0"/>
                      </a:spcAft>
                      <a:defRPr/>
                    </a:pPr>
                    <a:r>
                      <a:rPr lang="zh-CN" altLang="en-US" sz="3200" b="1" kern="0" spc="300" dirty="0">
                        <a:solidFill>
                          <a:schemeClr val="tx2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共性问题集中讲解   </a:t>
                    </a:r>
                    <a:endParaRPr lang="en-US" altLang="zh-CN" sz="3200" b="1" kern="0" spc="300" dirty="0">
                      <a:solidFill>
                        <a:schemeClr val="tx2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20" name="等腰三角形 19"/>
                  <p:cNvSpPr/>
                  <p:nvPr/>
                </p:nvSpPr>
                <p:spPr>
                  <a:xfrm>
                    <a:off x="5714469" y="2370057"/>
                    <a:ext cx="500076" cy="404835"/>
                  </a:xfrm>
                  <a:prstGeom prst="triangle">
                    <a:avLst>
                      <a:gd name="adj" fmla="val 46614"/>
                    </a:avLst>
                  </a:prstGeom>
                  <a:noFill/>
                  <a:ln w="9525">
                    <a:solidFill>
                      <a:srgbClr val="0E9CDE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21" name="等腰三角形 20"/>
                  <p:cNvSpPr/>
                  <p:nvPr/>
                </p:nvSpPr>
                <p:spPr>
                  <a:xfrm>
                    <a:off x="5285832" y="2084291"/>
                    <a:ext cx="714394" cy="571532"/>
                  </a:xfrm>
                  <a:prstGeom prst="triangle">
                    <a:avLst>
                      <a:gd name="adj" fmla="val 46614"/>
                    </a:avLst>
                  </a:prstGeom>
                  <a:noFill/>
                  <a:ln w="9525">
                    <a:solidFill>
                      <a:srgbClr val="0E9CDE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22" name="等腰三角形 21"/>
                  <p:cNvSpPr/>
                  <p:nvPr/>
                </p:nvSpPr>
                <p:spPr>
                  <a:xfrm rot="5400000">
                    <a:off x="3849101" y="3849694"/>
                    <a:ext cx="333394" cy="254007"/>
                  </a:xfrm>
                  <a:prstGeom prst="triangle">
                    <a:avLst>
                      <a:gd name="adj" fmla="val 46614"/>
                    </a:avLst>
                  </a:prstGeom>
                  <a:solidFill>
                    <a:schemeClr val="accent1">
                      <a:lumMod val="7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23" name="等腰三角形 22"/>
                  <p:cNvSpPr/>
                  <p:nvPr/>
                </p:nvSpPr>
                <p:spPr>
                  <a:xfrm rot="5400000">
                    <a:off x="5928783" y="3571866"/>
                    <a:ext cx="285766" cy="285758"/>
                  </a:xfrm>
                  <a:prstGeom prst="triangle">
                    <a:avLst>
                      <a:gd name="adj" fmla="val 46614"/>
                    </a:avLst>
                  </a:prstGeom>
                  <a:solidFill>
                    <a:srgbClr val="0E9CD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</p:grpSp>
          </p:grpSp>
          <p:grpSp>
            <p:nvGrpSpPr>
              <p:cNvPr id="52233" name="组合 23"/>
              <p:cNvGrpSpPr/>
              <p:nvPr/>
            </p:nvGrpSpPr>
            <p:grpSpPr bwMode="auto">
              <a:xfrm>
                <a:off x="7162740" y="3441725"/>
                <a:ext cx="480576" cy="357184"/>
                <a:chOff x="1566148" y="4958569"/>
                <a:chExt cx="1108844" cy="824139"/>
              </a:xfrm>
            </p:grpSpPr>
            <p:sp>
              <p:nvSpPr>
                <p:cNvPr id="13" name="任意多边形 12"/>
                <p:cNvSpPr/>
                <p:nvPr/>
              </p:nvSpPr>
              <p:spPr bwMode="auto">
                <a:xfrm>
                  <a:off x="1565117" y="4958555"/>
                  <a:ext cx="534791" cy="824160"/>
                </a:xfrm>
                <a:custGeom>
                  <a:avLst/>
                  <a:gdLst>
                    <a:gd name="connsiteX0" fmla="*/ 0 w 2500312"/>
                    <a:gd name="connsiteY0" fmla="*/ 1857375 h 1857375"/>
                    <a:gd name="connsiteX1" fmla="*/ 1165495 w 2500312"/>
                    <a:gd name="connsiteY1" fmla="*/ 0 h 1857375"/>
                    <a:gd name="connsiteX2" fmla="*/ 2500312 w 2500312"/>
                    <a:gd name="connsiteY2" fmla="*/ 1857375 h 1857375"/>
                    <a:gd name="connsiteX3" fmla="*/ 0 w 2500312"/>
                    <a:gd name="connsiteY3" fmla="*/ 1857375 h 1857375"/>
                    <a:gd name="connsiteX0-1" fmla="*/ 0 w 2500312"/>
                    <a:gd name="connsiteY0-2" fmla="*/ 1857375 h 1866444"/>
                    <a:gd name="connsiteX1-3" fmla="*/ 1165495 w 2500312"/>
                    <a:gd name="connsiteY1-4" fmla="*/ 0 h 1866444"/>
                    <a:gd name="connsiteX2-5" fmla="*/ 2500312 w 2500312"/>
                    <a:gd name="connsiteY2-6" fmla="*/ 1857375 h 1866444"/>
                    <a:gd name="connsiteX3-7" fmla="*/ 1205329 w 2500312"/>
                    <a:gd name="connsiteY3-8" fmla="*/ 1866444 h 1866444"/>
                    <a:gd name="connsiteX4" fmla="*/ 0 w 2500312"/>
                    <a:gd name="connsiteY4" fmla="*/ 1857375 h 1866444"/>
                    <a:gd name="connsiteX0-9" fmla="*/ 0 w 1214396"/>
                    <a:gd name="connsiteY0-10" fmla="*/ 1857375 h 1866444"/>
                    <a:gd name="connsiteX1-11" fmla="*/ 1165495 w 1214396"/>
                    <a:gd name="connsiteY1-12" fmla="*/ 0 h 1866444"/>
                    <a:gd name="connsiteX2-13" fmla="*/ 1214396 w 1214396"/>
                    <a:gd name="connsiteY2-14" fmla="*/ 1857375 h 1866444"/>
                    <a:gd name="connsiteX3-15" fmla="*/ 1205329 w 1214396"/>
                    <a:gd name="connsiteY3-16" fmla="*/ 1866444 h 1866444"/>
                    <a:gd name="connsiteX4-17" fmla="*/ 0 w 1214396"/>
                    <a:gd name="connsiteY4-18" fmla="*/ 1857375 h 186644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17" y="connsiteY4-18"/>
                    </a:cxn>
                  </a:cxnLst>
                  <a:rect l="l" t="t" r="r" b="b"/>
                  <a:pathLst>
                    <a:path w="1214396" h="1866444">
                      <a:moveTo>
                        <a:pt x="0" y="1857375"/>
                      </a:moveTo>
                      <a:lnTo>
                        <a:pt x="1165495" y="0"/>
                      </a:lnTo>
                      <a:lnTo>
                        <a:pt x="1214396" y="1857375"/>
                      </a:lnTo>
                      <a:lnTo>
                        <a:pt x="1205329" y="1866444"/>
                      </a:lnTo>
                      <a:lnTo>
                        <a:pt x="0" y="1857375"/>
                      </a:lnTo>
                      <a:close/>
                    </a:path>
                  </a:pathLst>
                </a:custGeom>
                <a:solidFill>
                  <a:srgbClr val="0E9CDE"/>
                </a:solidFill>
                <a:ln w="9525">
                  <a:solidFill>
                    <a:srgbClr val="0E9CD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/>
                </a:p>
              </p:txBody>
            </p:sp>
            <p:sp>
              <p:nvSpPr>
                <p:cNvPr id="14" name="任意多边形 13"/>
                <p:cNvSpPr/>
                <p:nvPr/>
              </p:nvSpPr>
              <p:spPr bwMode="auto">
                <a:xfrm>
                  <a:off x="2085256" y="4958555"/>
                  <a:ext cx="589736" cy="824160"/>
                </a:xfrm>
                <a:custGeom>
                  <a:avLst/>
                  <a:gdLst>
                    <a:gd name="connsiteX0" fmla="*/ 0 w 2500312"/>
                    <a:gd name="connsiteY0" fmla="*/ 1857375 h 1857375"/>
                    <a:gd name="connsiteX1" fmla="*/ 1165495 w 2500312"/>
                    <a:gd name="connsiteY1" fmla="*/ 0 h 1857375"/>
                    <a:gd name="connsiteX2" fmla="*/ 2500312 w 2500312"/>
                    <a:gd name="connsiteY2" fmla="*/ 1857375 h 1857375"/>
                    <a:gd name="connsiteX3" fmla="*/ 0 w 2500312"/>
                    <a:gd name="connsiteY3" fmla="*/ 1857375 h 1857375"/>
                    <a:gd name="connsiteX0-1" fmla="*/ 0 w 2500312"/>
                    <a:gd name="connsiteY0-2" fmla="*/ 1857375 h 1866444"/>
                    <a:gd name="connsiteX1-3" fmla="*/ 1165495 w 2500312"/>
                    <a:gd name="connsiteY1-4" fmla="*/ 0 h 1866444"/>
                    <a:gd name="connsiteX2-5" fmla="*/ 2500312 w 2500312"/>
                    <a:gd name="connsiteY2-6" fmla="*/ 1857375 h 1866444"/>
                    <a:gd name="connsiteX3-7" fmla="*/ 1205329 w 2500312"/>
                    <a:gd name="connsiteY3-8" fmla="*/ 1866444 h 1866444"/>
                    <a:gd name="connsiteX4" fmla="*/ 0 w 2500312"/>
                    <a:gd name="connsiteY4" fmla="*/ 1857375 h 1866444"/>
                    <a:gd name="connsiteX0-9" fmla="*/ 0 w 1214396"/>
                    <a:gd name="connsiteY0-10" fmla="*/ 1857375 h 1866444"/>
                    <a:gd name="connsiteX1-11" fmla="*/ 1165495 w 1214396"/>
                    <a:gd name="connsiteY1-12" fmla="*/ 0 h 1866444"/>
                    <a:gd name="connsiteX2-13" fmla="*/ 1214396 w 1214396"/>
                    <a:gd name="connsiteY2-14" fmla="*/ 1857375 h 1866444"/>
                    <a:gd name="connsiteX3-15" fmla="*/ 1205329 w 1214396"/>
                    <a:gd name="connsiteY3-16" fmla="*/ 1866444 h 1866444"/>
                    <a:gd name="connsiteX4-17" fmla="*/ 0 w 1214396"/>
                    <a:gd name="connsiteY4-18" fmla="*/ 1857375 h 1866444"/>
                    <a:gd name="connsiteX0-19" fmla="*/ 691861 w 691861"/>
                    <a:gd name="connsiteY0-20" fmla="*/ 1857375 h 1866444"/>
                    <a:gd name="connsiteX1-21" fmla="*/ 0 w 691861"/>
                    <a:gd name="connsiteY1-22" fmla="*/ 0 h 1866444"/>
                    <a:gd name="connsiteX2-23" fmla="*/ 48901 w 691861"/>
                    <a:gd name="connsiteY2-24" fmla="*/ 1857375 h 1866444"/>
                    <a:gd name="connsiteX3-25" fmla="*/ 39834 w 691861"/>
                    <a:gd name="connsiteY3-26" fmla="*/ 1866444 h 1866444"/>
                    <a:gd name="connsiteX4-27" fmla="*/ 691861 w 691861"/>
                    <a:gd name="connsiteY4-28" fmla="*/ 1857375 h 1866444"/>
                    <a:gd name="connsiteX0-29" fmla="*/ 1049019 w 1049019"/>
                    <a:gd name="connsiteY0-30" fmla="*/ 1857375 h 1866444"/>
                    <a:gd name="connsiteX1-31" fmla="*/ 0 w 1049019"/>
                    <a:gd name="connsiteY1-32" fmla="*/ 0 h 1866444"/>
                    <a:gd name="connsiteX2-33" fmla="*/ 48901 w 1049019"/>
                    <a:gd name="connsiteY2-34" fmla="*/ 1857375 h 1866444"/>
                    <a:gd name="connsiteX3-35" fmla="*/ 39834 w 1049019"/>
                    <a:gd name="connsiteY3-36" fmla="*/ 1866444 h 1866444"/>
                    <a:gd name="connsiteX4-37" fmla="*/ 1049019 w 1049019"/>
                    <a:gd name="connsiteY4-38" fmla="*/ 1857375 h 1866444"/>
                    <a:gd name="connsiteX0-39" fmla="*/ 1334739 w 1334739"/>
                    <a:gd name="connsiteY0-40" fmla="*/ 1857375 h 1866444"/>
                    <a:gd name="connsiteX1-41" fmla="*/ 0 w 1334739"/>
                    <a:gd name="connsiteY1-42" fmla="*/ 0 h 1866444"/>
                    <a:gd name="connsiteX2-43" fmla="*/ 48901 w 1334739"/>
                    <a:gd name="connsiteY2-44" fmla="*/ 1857375 h 1866444"/>
                    <a:gd name="connsiteX3-45" fmla="*/ 39834 w 1334739"/>
                    <a:gd name="connsiteY3-46" fmla="*/ 1866444 h 1866444"/>
                    <a:gd name="connsiteX4-47" fmla="*/ 1334739 w 1334739"/>
                    <a:gd name="connsiteY4-48" fmla="*/ 1857375 h 186644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17" y="connsiteY4-18"/>
                    </a:cxn>
                  </a:cxnLst>
                  <a:rect l="l" t="t" r="r" b="b"/>
                  <a:pathLst>
                    <a:path w="1334739" h="1866444">
                      <a:moveTo>
                        <a:pt x="1334739" y="1857375"/>
                      </a:moveTo>
                      <a:lnTo>
                        <a:pt x="0" y="0"/>
                      </a:lnTo>
                      <a:lnTo>
                        <a:pt x="48901" y="1857375"/>
                      </a:lnTo>
                      <a:lnTo>
                        <a:pt x="39834" y="1866444"/>
                      </a:lnTo>
                      <a:lnTo>
                        <a:pt x="1334739" y="1857375"/>
                      </a:lnTo>
                      <a:close/>
                    </a:path>
                  </a:pathLst>
                </a:custGeom>
                <a:solidFill>
                  <a:srgbClr val="0C83B8"/>
                </a:solidFill>
                <a:ln w="9525">
                  <a:solidFill>
                    <a:srgbClr val="0E9CD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/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8"/>
          <p:cNvSpPr>
            <a:spLocks noGrp="1"/>
          </p:cNvSpPr>
          <p:nvPr>
            <p:ph type="title"/>
          </p:nvPr>
        </p:nvSpPr>
        <p:spPr>
          <a:xfrm>
            <a:off x="3779838" y="285750"/>
            <a:ext cx="5184775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</a:t>
            </a:r>
            <a:r>
              <a:rPr dirty="0" smtClean="0"/>
              <a:t>文件夹的共享</a:t>
            </a:r>
            <a:r>
              <a:rPr lang="en-US" altLang="zh-CN" dirty="0" smtClean="0"/>
              <a:t>2-1</a:t>
            </a:r>
            <a:endParaRPr dirty="0"/>
          </a:p>
        </p:txBody>
      </p:sp>
      <p:sp>
        <p:nvSpPr>
          <p:cNvPr id="10" name="内容占位符 9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训练要点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设置共享文件夹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查看共享文件夹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需求说明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在</a:t>
            </a:r>
            <a:r>
              <a:rPr lang="en-US" altLang="zh-CN" smtClean="0"/>
              <a:t>D</a:t>
            </a:r>
            <a:r>
              <a:rPr lang="zh-CN" altLang="en-US" smtClean="0"/>
              <a:t>盘新建一个文件夹，并提供共享，允许最多有</a:t>
            </a:r>
            <a:r>
              <a:rPr lang="en-US" altLang="zh-CN" smtClean="0"/>
              <a:t>16</a:t>
            </a:r>
            <a:r>
              <a:rPr lang="zh-CN" altLang="en-US" smtClean="0"/>
              <a:t>人访问，访问权限是“完全控制”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查看局域网中其他主机的共享文件夹 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53252" name="组合 67"/>
          <p:cNvGrpSpPr/>
          <p:nvPr/>
        </p:nvGrpSpPr>
        <p:grpSpPr bwMode="auto">
          <a:xfrm>
            <a:off x="104775" y="857250"/>
            <a:ext cx="1109663" cy="500063"/>
            <a:chOff x="6072198" y="1142984"/>
            <a:chExt cx="1109759" cy="500066"/>
          </a:xfrm>
        </p:grpSpPr>
        <p:pic>
          <p:nvPicPr>
            <p:cNvPr id="53254" name="Picture 13" descr="C:\Users\meng.zhang\Desktop\ACCP7.0模版图标规范\ge_pad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072198" y="1142984"/>
              <a:ext cx="500066" cy="50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Box 6"/>
            <p:cNvSpPr txBox="1"/>
            <p:nvPr/>
          </p:nvSpPr>
          <p:spPr>
            <a:xfrm>
              <a:off x="6481808" y="1171559"/>
              <a:ext cx="700149" cy="40005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指导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内容占位符 17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实现思路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新建一个文件夹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右击文件夹，选择“属性”，选择“共享”标签并进行相应设置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打开“开始” → “运行”→输入“</a:t>
            </a:r>
            <a:r>
              <a:rPr lang="en-US" altLang="zh-CN" smtClean="0"/>
              <a:t>\\</a:t>
            </a:r>
            <a:r>
              <a:rPr lang="zh-CN" altLang="en-US" smtClean="0"/>
              <a:t>目标计算机</a:t>
            </a:r>
            <a:r>
              <a:rPr lang="en-US" altLang="zh-CN" smtClean="0"/>
              <a:t>IP</a:t>
            </a:r>
            <a:r>
              <a:rPr lang="zh-CN" altLang="en-US" smtClean="0"/>
              <a:t>地址”，查看共享文件夹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995738" y="285750"/>
            <a:ext cx="4968875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</a:t>
            </a:r>
            <a:r>
              <a:rPr dirty="0" smtClean="0"/>
              <a:t>文件夹的共享</a:t>
            </a:r>
            <a:r>
              <a:rPr lang="en-US" altLang="zh-CN" dirty="0" smtClean="0"/>
              <a:t>2-2</a:t>
            </a:r>
            <a:endParaRPr dirty="0"/>
          </a:p>
        </p:txBody>
      </p:sp>
      <p:grpSp>
        <p:nvGrpSpPr>
          <p:cNvPr id="54276" name="组合 67"/>
          <p:cNvGrpSpPr/>
          <p:nvPr/>
        </p:nvGrpSpPr>
        <p:grpSpPr bwMode="auto">
          <a:xfrm>
            <a:off x="104775" y="857250"/>
            <a:ext cx="1109663" cy="500063"/>
            <a:chOff x="6072198" y="1142984"/>
            <a:chExt cx="1109759" cy="500066"/>
          </a:xfrm>
        </p:grpSpPr>
        <p:pic>
          <p:nvPicPr>
            <p:cNvPr id="54292" name="Picture 13" descr="C:\Users\meng.zhang\Desktop\ACCP7.0模版图标规范\ge_pad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072198" y="1142984"/>
              <a:ext cx="500066" cy="50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6481808" y="1171559"/>
              <a:ext cx="700149" cy="40005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指导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6" name="组合 16"/>
          <p:cNvGrpSpPr/>
          <p:nvPr/>
        </p:nvGrpSpPr>
        <p:grpSpPr bwMode="auto">
          <a:xfrm>
            <a:off x="1122363" y="5160963"/>
            <a:ext cx="2714625" cy="428625"/>
            <a:chOff x="3143240" y="5143512"/>
            <a:chExt cx="2714644" cy="428628"/>
          </a:xfrm>
        </p:grpSpPr>
        <p:sp>
          <p:nvSpPr>
            <p:cNvPr id="19" name="圆角矩形 18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圆角矩形 19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54290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2" name="TextBox 21"/>
            <p:cNvSpPr txBox="1"/>
            <p:nvPr/>
          </p:nvSpPr>
          <p:spPr bwMode="auto">
            <a:xfrm>
              <a:off x="3962396" y="5187962"/>
              <a:ext cx="1647837" cy="339727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讲解实现思路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17"/>
          <p:cNvGrpSpPr/>
          <p:nvPr/>
        </p:nvGrpSpPr>
        <p:grpSpPr bwMode="auto">
          <a:xfrm>
            <a:off x="4356100" y="5160963"/>
            <a:ext cx="2786063" cy="428625"/>
            <a:chOff x="3714744" y="5143512"/>
            <a:chExt cx="2786082" cy="428628"/>
          </a:xfrm>
        </p:grpSpPr>
        <p:sp>
          <p:nvSpPr>
            <p:cNvPr id="24" name="圆角矩形 23"/>
            <p:cNvSpPr/>
            <p:nvPr/>
          </p:nvSpPr>
          <p:spPr bwMode="auto">
            <a:xfrm>
              <a:off x="3714744" y="5143512"/>
              <a:ext cx="2786082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5" name="TextBox 24"/>
            <p:cNvSpPr txBox="1"/>
            <p:nvPr/>
          </p:nvSpPr>
          <p:spPr bwMode="auto">
            <a:xfrm>
              <a:off x="3962396" y="5187962"/>
              <a:ext cx="2220928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完成时间：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15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分钟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标题 12"/>
          <p:cNvSpPr>
            <a:spLocks noGrp="1"/>
          </p:cNvSpPr>
          <p:nvPr>
            <p:ph type="title"/>
          </p:nvPr>
        </p:nvSpPr>
        <p:spPr>
          <a:xfrm>
            <a:off x="3924300" y="285750"/>
            <a:ext cx="5040313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—Outlook</a:t>
            </a:r>
            <a:r>
              <a:rPr dirty="0" smtClean="0"/>
              <a:t>邮箱设置</a:t>
            </a:r>
            <a:endParaRPr dirty="0"/>
          </a:p>
        </p:txBody>
      </p:sp>
      <p:sp>
        <p:nvSpPr>
          <p:cNvPr id="14" name="内容占位符 13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需求说明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 </a:t>
            </a:r>
            <a:r>
              <a:rPr lang="en-US" altLang="zh-CN" dirty="0" smtClean="0"/>
              <a:t>Susan Lee</a:t>
            </a:r>
            <a:r>
              <a:rPr lang="zh-CN" altLang="en-US" dirty="0" smtClean="0"/>
              <a:t>的电子邮箱地址</a:t>
            </a:r>
            <a:endParaRPr lang="en-US" altLang="zh-CN" dirty="0" smtClean="0"/>
          </a:p>
          <a:p>
            <a:pPr lvl="1">
              <a:buNone/>
              <a:defRPr/>
            </a:pPr>
            <a:r>
              <a:rPr lang="en-US" altLang="zh-CN" b="0" dirty="0" smtClean="0"/>
              <a:t>		</a:t>
            </a:r>
            <a:r>
              <a:rPr lang="en-US" altLang="zh-CN" dirty="0" smtClean="0">
                <a:hlinkClick r:id="rId1"/>
              </a:rPr>
              <a:t>susan@sina.com.cn</a:t>
            </a:r>
            <a:r>
              <a:rPr lang="zh-CN" altLang="en-US" dirty="0" smtClean="0"/>
              <a:t>，密码是</a:t>
            </a:r>
            <a:r>
              <a:rPr lang="en-US" altLang="zh-CN" dirty="0" smtClean="0"/>
              <a:t>281039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请为她配置</a:t>
            </a:r>
            <a:r>
              <a:rPr lang="en-US" altLang="zh-CN" dirty="0" smtClean="0"/>
              <a:t>Outlook</a:t>
            </a:r>
            <a:r>
              <a:rPr lang="zh-CN" altLang="en-US" dirty="0" smtClean="0"/>
              <a:t>客户端，实现邮件接收功能</a:t>
            </a: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55300" name="组合 66"/>
          <p:cNvGrpSpPr/>
          <p:nvPr/>
        </p:nvGrpSpPr>
        <p:grpSpPr bwMode="auto">
          <a:xfrm>
            <a:off x="71438" y="857250"/>
            <a:ext cx="928687" cy="406400"/>
            <a:chOff x="3786182" y="1192962"/>
            <a:chExt cx="928694" cy="406350"/>
          </a:xfrm>
        </p:grpSpPr>
        <p:sp>
          <p:nvSpPr>
            <p:cNvPr id="7" name="TextBox 6"/>
            <p:cNvSpPr txBox="1"/>
            <p:nvPr/>
          </p:nvSpPr>
          <p:spPr>
            <a:xfrm>
              <a:off x="4014784" y="1196137"/>
              <a:ext cx="700092" cy="40000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练习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pic>
          <p:nvPicPr>
            <p:cNvPr id="55308" name="Picture 2" descr="E:\设计支持\模板设计\YS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786182" y="1192962"/>
              <a:ext cx="414476" cy="406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9" name="组合 17"/>
          <p:cNvGrpSpPr/>
          <p:nvPr/>
        </p:nvGrpSpPr>
        <p:grpSpPr bwMode="auto">
          <a:xfrm>
            <a:off x="4356100" y="5160963"/>
            <a:ext cx="2786063" cy="428625"/>
            <a:chOff x="3714744" y="5143512"/>
            <a:chExt cx="2786082" cy="428628"/>
          </a:xfrm>
        </p:grpSpPr>
        <p:sp>
          <p:nvSpPr>
            <p:cNvPr id="20" name="圆角矩形 19"/>
            <p:cNvSpPr/>
            <p:nvPr/>
          </p:nvSpPr>
          <p:spPr bwMode="auto">
            <a:xfrm>
              <a:off x="3714744" y="5143512"/>
              <a:ext cx="2786082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TextBox 20"/>
            <p:cNvSpPr txBox="1"/>
            <p:nvPr/>
          </p:nvSpPr>
          <p:spPr bwMode="auto">
            <a:xfrm>
              <a:off x="3962396" y="5187962"/>
              <a:ext cx="2220928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完成时间：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15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分钟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2"/>
          <p:cNvSpPr>
            <a:spLocks noGrp="1" noChangeArrowheads="1"/>
          </p:cNvSpPr>
          <p:nvPr>
            <p:ph type="title"/>
          </p:nvPr>
        </p:nvSpPr>
        <p:spPr>
          <a:xfrm>
            <a:off x="5786438" y="285750"/>
            <a:ext cx="3178175" cy="523875"/>
          </a:xfrm>
        </p:spPr>
        <p:txBody>
          <a:bodyPr/>
          <a:lstStyle/>
          <a:p>
            <a:pPr>
              <a:defRPr/>
            </a:pPr>
            <a:r>
              <a:rPr smtClean="0"/>
              <a:t>共性问题集中讲解</a:t>
            </a:r>
            <a:endParaRPr smtClean="0"/>
          </a:p>
        </p:txBody>
      </p:sp>
      <p:sp>
        <p:nvSpPr>
          <p:cNvPr id="25604" name="内容占位符 2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常见问题及解决办法</a:t>
            </a:r>
            <a:endParaRPr lang="en-US" altLang="zh-CN" smtClean="0"/>
          </a:p>
          <a:p>
            <a:pPr>
              <a:defRPr/>
            </a:pPr>
            <a:r>
              <a:rPr lang="zh-CN" altLang="en-US" smtClean="0"/>
              <a:t>代码规范问题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调试技巧</a:t>
            </a:r>
            <a:endParaRPr lang="en-US" altLang="zh-CN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dirty="0" smtClean="0"/>
          </a:p>
        </p:txBody>
      </p:sp>
      <p:grpSp>
        <p:nvGrpSpPr>
          <p:cNvPr id="56324" name="组合 29"/>
          <p:cNvGrpSpPr/>
          <p:nvPr/>
        </p:nvGrpSpPr>
        <p:grpSpPr bwMode="auto">
          <a:xfrm>
            <a:off x="1857375" y="3214688"/>
            <a:ext cx="5929313" cy="2058987"/>
            <a:chOff x="1857356" y="3214688"/>
            <a:chExt cx="5929353" cy="2058988"/>
          </a:xfrm>
        </p:grpSpPr>
        <p:sp>
          <p:nvSpPr>
            <p:cNvPr id="29" name="等腰三角形 28"/>
            <p:cNvSpPr/>
            <p:nvPr/>
          </p:nvSpPr>
          <p:spPr bwMode="auto">
            <a:xfrm>
              <a:off x="1857356" y="3714750"/>
              <a:ext cx="1143008" cy="857250"/>
            </a:xfrm>
            <a:prstGeom prst="triangle">
              <a:avLst>
                <a:gd name="adj" fmla="val 46614"/>
              </a:avLst>
            </a:prstGeom>
            <a:noFill/>
            <a:ln w="9525">
              <a:solidFill>
                <a:srgbClr val="0E9C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grpSp>
          <p:nvGrpSpPr>
            <p:cNvPr id="56327" name="组合 7"/>
            <p:cNvGrpSpPr/>
            <p:nvPr/>
          </p:nvGrpSpPr>
          <p:grpSpPr bwMode="auto">
            <a:xfrm>
              <a:off x="1923997" y="3214688"/>
              <a:ext cx="5862712" cy="2058988"/>
              <a:chOff x="2066281" y="2227264"/>
              <a:chExt cx="5862790" cy="2059017"/>
            </a:xfrm>
          </p:grpSpPr>
          <p:grpSp>
            <p:nvGrpSpPr>
              <p:cNvPr id="56328" name="组合 19"/>
              <p:cNvGrpSpPr/>
              <p:nvPr/>
            </p:nvGrpSpPr>
            <p:grpSpPr bwMode="auto">
              <a:xfrm>
                <a:off x="2066281" y="2227264"/>
                <a:ext cx="5862790" cy="2059017"/>
                <a:chOff x="2066262" y="2227167"/>
                <a:chExt cx="5862829" cy="2059103"/>
              </a:xfrm>
            </p:grpSpPr>
            <p:sp>
              <p:nvSpPr>
                <p:cNvPr id="15" name="等腰三角形 5"/>
                <p:cNvSpPr/>
                <p:nvPr/>
              </p:nvSpPr>
              <p:spPr>
                <a:xfrm>
                  <a:off x="7214697" y="3370231"/>
                  <a:ext cx="714394" cy="655674"/>
                </a:xfrm>
                <a:prstGeom prst="triangle">
                  <a:avLst>
                    <a:gd name="adj" fmla="val 46614"/>
                  </a:avLst>
                </a:prstGeom>
                <a:noFill/>
                <a:ln w="9525">
                  <a:solidFill>
                    <a:srgbClr val="0E9CD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/>
                </a:p>
              </p:txBody>
            </p:sp>
            <p:grpSp>
              <p:nvGrpSpPr>
                <p:cNvPr id="56333" name="组合 17"/>
                <p:cNvGrpSpPr/>
                <p:nvPr/>
              </p:nvGrpSpPr>
              <p:grpSpPr bwMode="auto">
                <a:xfrm>
                  <a:off x="2066262" y="2227167"/>
                  <a:ext cx="5148421" cy="2059103"/>
                  <a:chOff x="2066262" y="2084291"/>
                  <a:chExt cx="5148421" cy="2059103"/>
                </a:xfrm>
              </p:grpSpPr>
              <p:sp>
                <p:nvSpPr>
                  <p:cNvPr id="17" name="等腰三角形 16"/>
                  <p:cNvSpPr/>
                  <p:nvPr/>
                </p:nvSpPr>
                <p:spPr>
                  <a:xfrm rot="5400000">
                    <a:off x="4035640" y="3702840"/>
                    <a:ext cx="214325" cy="142879"/>
                  </a:xfrm>
                  <a:prstGeom prst="triangle">
                    <a:avLst>
                      <a:gd name="adj" fmla="val 46614"/>
                    </a:avLst>
                  </a:prstGeom>
                  <a:solidFill>
                    <a:srgbClr val="0E9CD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18" name="等腰三角形 9"/>
                  <p:cNvSpPr/>
                  <p:nvPr/>
                </p:nvSpPr>
                <p:spPr>
                  <a:xfrm rot="18000000">
                    <a:off x="2044066" y="2458965"/>
                    <a:ext cx="341331" cy="296871"/>
                  </a:xfrm>
                  <a:prstGeom prst="triangle">
                    <a:avLst>
                      <a:gd name="adj" fmla="val 46614"/>
                    </a:avLst>
                  </a:prstGeom>
                  <a:solidFill>
                    <a:schemeClr val="accent1">
                      <a:lumMod val="7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19" name="Text Box 1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01283" y="2928889"/>
                    <a:ext cx="4713414" cy="658849"/>
                  </a:xfrm>
                  <a:prstGeom prst="rect">
                    <a:avLst/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  <a:ln w="9525" algn="ctr">
                    <a:noFill/>
                    <a:miter lim="800000"/>
                  </a:ln>
                  <a:effectLst/>
                </p:spPr>
                <p:txBody>
                  <a:bodyPr tIns="118800">
                    <a:spAutoFit/>
                  </a:bodyPr>
                  <a:lstStyle/>
                  <a:p>
                    <a:pPr algn="ctr" eaLnBrk="0" fontAlgn="auto" hangingPunct="0">
                      <a:spcAft>
                        <a:spcPts val="0"/>
                      </a:spcAft>
                      <a:defRPr/>
                    </a:pPr>
                    <a:r>
                      <a:rPr lang="zh-CN" altLang="en-US" sz="3200" b="1" kern="0" spc="300" dirty="0">
                        <a:solidFill>
                          <a:schemeClr val="tx2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共性问题集中讲解   </a:t>
                    </a:r>
                    <a:endParaRPr lang="en-US" altLang="zh-CN" sz="3200" b="1" kern="0" spc="300" dirty="0">
                      <a:solidFill>
                        <a:schemeClr val="tx2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20" name="等腰三角形 19"/>
                  <p:cNvSpPr/>
                  <p:nvPr/>
                </p:nvSpPr>
                <p:spPr>
                  <a:xfrm>
                    <a:off x="5714469" y="2370057"/>
                    <a:ext cx="500076" cy="404835"/>
                  </a:xfrm>
                  <a:prstGeom prst="triangle">
                    <a:avLst>
                      <a:gd name="adj" fmla="val 46614"/>
                    </a:avLst>
                  </a:prstGeom>
                  <a:noFill/>
                  <a:ln w="9525">
                    <a:solidFill>
                      <a:srgbClr val="0E9CDE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21" name="等腰三角形 20"/>
                  <p:cNvSpPr/>
                  <p:nvPr/>
                </p:nvSpPr>
                <p:spPr>
                  <a:xfrm>
                    <a:off x="5285832" y="2084291"/>
                    <a:ext cx="714394" cy="571532"/>
                  </a:xfrm>
                  <a:prstGeom prst="triangle">
                    <a:avLst>
                      <a:gd name="adj" fmla="val 46614"/>
                    </a:avLst>
                  </a:prstGeom>
                  <a:noFill/>
                  <a:ln w="9525">
                    <a:solidFill>
                      <a:srgbClr val="0E9CDE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22" name="等腰三角形 21"/>
                  <p:cNvSpPr/>
                  <p:nvPr/>
                </p:nvSpPr>
                <p:spPr>
                  <a:xfrm rot="5400000">
                    <a:off x="3849101" y="3849694"/>
                    <a:ext cx="333394" cy="254007"/>
                  </a:xfrm>
                  <a:prstGeom prst="triangle">
                    <a:avLst>
                      <a:gd name="adj" fmla="val 46614"/>
                    </a:avLst>
                  </a:prstGeom>
                  <a:solidFill>
                    <a:schemeClr val="accent1">
                      <a:lumMod val="7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23" name="等腰三角形 22"/>
                  <p:cNvSpPr/>
                  <p:nvPr/>
                </p:nvSpPr>
                <p:spPr>
                  <a:xfrm rot="5400000">
                    <a:off x="5928783" y="3571866"/>
                    <a:ext cx="285766" cy="285758"/>
                  </a:xfrm>
                  <a:prstGeom prst="triangle">
                    <a:avLst>
                      <a:gd name="adj" fmla="val 46614"/>
                    </a:avLst>
                  </a:prstGeom>
                  <a:solidFill>
                    <a:srgbClr val="0E9CD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</p:grpSp>
          </p:grpSp>
          <p:grpSp>
            <p:nvGrpSpPr>
              <p:cNvPr id="56329" name="组合 23"/>
              <p:cNvGrpSpPr/>
              <p:nvPr/>
            </p:nvGrpSpPr>
            <p:grpSpPr bwMode="auto">
              <a:xfrm>
                <a:off x="7162740" y="3441725"/>
                <a:ext cx="480576" cy="357184"/>
                <a:chOff x="1566148" y="4958569"/>
                <a:chExt cx="1108844" cy="824139"/>
              </a:xfrm>
            </p:grpSpPr>
            <p:sp>
              <p:nvSpPr>
                <p:cNvPr id="13" name="任意多边形 12"/>
                <p:cNvSpPr/>
                <p:nvPr/>
              </p:nvSpPr>
              <p:spPr bwMode="auto">
                <a:xfrm>
                  <a:off x="1565117" y="4958555"/>
                  <a:ext cx="534791" cy="824160"/>
                </a:xfrm>
                <a:custGeom>
                  <a:avLst/>
                  <a:gdLst>
                    <a:gd name="connsiteX0" fmla="*/ 0 w 2500312"/>
                    <a:gd name="connsiteY0" fmla="*/ 1857375 h 1857375"/>
                    <a:gd name="connsiteX1" fmla="*/ 1165495 w 2500312"/>
                    <a:gd name="connsiteY1" fmla="*/ 0 h 1857375"/>
                    <a:gd name="connsiteX2" fmla="*/ 2500312 w 2500312"/>
                    <a:gd name="connsiteY2" fmla="*/ 1857375 h 1857375"/>
                    <a:gd name="connsiteX3" fmla="*/ 0 w 2500312"/>
                    <a:gd name="connsiteY3" fmla="*/ 1857375 h 1857375"/>
                    <a:gd name="connsiteX0-1" fmla="*/ 0 w 2500312"/>
                    <a:gd name="connsiteY0-2" fmla="*/ 1857375 h 1866444"/>
                    <a:gd name="connsiteX1-3" fmla="*/ 1165495 w 2500312"/>
                    <a:gd name="connsiteY1-4" fmla="*/ 0 h 1866444"/>
                    <a:gd name="connsiteX2-5" fmla="*/ 2500312 w 2500312"/>
                    <a:gd name="connsiteY2-6" fmla="*/ 1857375 h 1866444"/>
                    <a:gd name="connsiteX3-7" fmla="*/ 1205329 w 2500312"/>
                    <a:gd name="connsiteY3-8" fmla="*/ 1866444 h 1866444"/>
                    <a:gd name="connsiteX4" fmla="*/ 0 w 2500312"/>
                    <a:gd name="connsiteY4" fmla="*/ 1857375 h 1866444"/>
                    <a:gd name="connsiteX0-9" fmla="*/ 0 w 1214396"/>
                    <a:gd name="connsiteY0-10" fmla="*/ 1857375 h 1866444"/>
                    <a:gd name="connsiteX1-11" fmla="*/ 1165495 w 1214396"/>
                    <a:gd name="connsiteY1-12" fmla="*/ 0 h 1866444"/>
                    <a:gd name="connsiteX2-13" fmla="*/ 1214396 w 1214396"/>
                    <a:gd name="connsiteY2-14" fmla="*/ 1857375 h 1866444"/>
                    <a:gd name="connsiteX3-15" fmla="*/ 1205329 w 1214396"/>
                    <a:gd name="connsiteY3-16" fmla="*/ 1866444 h 1866444"/>
                    <a:gd name="connsiteX4-17" fmla="*/ 0 w 1214396"/>
                    <a:gd name="connsiteY4-18" fmla="*/ 1857375 h 186644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17" y="connsiteY4-18"/>
                    </a:cxn>
                  </a:cxnLst>
                  <a:rect l="l" t="t" r="r" b="b"/>
                  <a:pathLst>
                    <a:path w="1214396" h="1866444">
                      <a:moveTo>
                        <a:pt x="0" y="1857375"/>
                      </a:moveTo>
                      <a:lnTo>
                        <a:pt x="1165495" y="0"/>
                      </a:lnTo>
                      <a:lnTo>
                        <a:pt x="1214396" y="1857375"/>
                      </a:lnTo>
                      <a:lnTo>
                        <a:pt x="1205329" y="1866444"/>
                      </a:lnTo>
                      <a:lnTo>
                        <a:pt x="0" y="1857375"/>
                      </a:lnTo>
                      <a:close/>
                    </a:path>
                  </a:pathLst>
                </a:custGeom>
                <a:solidFill>
                  <a:srgbClr val="0E9CDE"/>
                </a:solidFill>
                <a:ln w="9525">
                  <a:solidFill>
                    <a:srgbClr val="0E9CD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/>
                </a:p>
              </p:txBody>
            </p:sp>
            <p:sp>
              <p:nvSpPr>
                <p:cNvPr id="14" name="任意多边形 13"/>
                <p:cNvSpPr/>
                <p:nvPr/>
              </p:nvSpPr>
              <p:spPr bwMode="auto">
                <a:xfrm>
                  <a:off x="2085256" y="4958555"/>
                  <a:ext cx="589736" cy="824160"/>
                </a:xfrm>
                <a:custGeom>
                  <a:avLst/>
                  <a:gdLst>
                    <a:gd name="connsiteX0" fmla="*/ 0 w 2500312"/>
                    <a:gd name="connsiteY0" fmla="*/ 1857375 h 1857375"/>
                    <a:gd name="connsiteX1" fmla="*/ 1165495 w 2500312"/>
                    <a:gd name="connsiteY1" fmla="*/ 0 h 1857375"/>
                    <a:gd name="connsiteX2" fmla="*/ 2500312 w 2500312"/>
                    <a:gd name="connsiteY2" fmla="*/ 1857375 h 1857375"/>
                    <a:gd name="connsiteX3" fmla="*/ 0 w 2500312"/>
                    <a:gd name="connsiteY3" fmla="*/ 1857375 h 1857375"/>
                    <a:gd name="connsiteX0-1" fmla="*/ 0 w 2500312"/>
                    <a:gd name="connsiteY0-2" fmla="*/ 1857375 h 1866444"/>
                    <a:gd name="connsiteX1-3" fmla="*/ 1165495 w 2500312"/>
                    <a:gd name="connsiteY1-4" fmla="*/ 0 h 1866444"/>
                    <a:gd name="connsiteX2-5" fmla="*/ 2500312 w 2500312"/>
                    <a:gd name="connsiteY2-6" fmla="*/ 1857375 h 1866444"/>
                    <a:gd name="connsiteX3-7" fmla="*/ 1205329 w 2500312"/>
                    <a:gd name="connsiteY3-8" fmla="*/ 1866444 h 1866444"/>
                    <a:gd name="connsiteX4" fmla="*/ 0 w 2500312"/>
                    <a:gd name="connsiteY4" fmla="*/ 1857375 h 1866444"/>
                    <a:gd name="connsiteX0-9" fmla="*/ 0 w 1214396"/>
                    <a:gd name="connsiteY0-10" fmla="*/ 1857375 h 1866444"/>
                    <a:gd name="connsiteX1-11" fmla="*/ 1165495 w 1214396"/>
                    <a:gd name="connsiteY1-12" fmla="*/ 0 h 1866444"/>
                    <a:gd name="connsiteX2-13" fmla="*/ 1214396 w 1214396"/>
                    <a:gd name="connsiteY2-14" fmla="*/ 1857375 h 1866444"/>
                    <a:gd name="connsiteX3-15" fmla="*/ 1205329 w 1214396"/>
                    <a:gd name="connsiteY3-16" fmla="*/ 1866444 h 1866444"/>
                    <a:gd name="connsiteX4-17" fmla="*/ 0 w 1214396"/>
                    <a:gd name="connsiteY4-18" fmla="*/ 1857375 h 1866444"/>
                    <a:gd name="connsiteX0-19" fmla="*/ 691861 w 691861"/>
                    <a:gd name="connsiteY0-20" fmla="*/ 1857375 h 1866444"/>
                    <a:gd name="connsiteX1-21" fmla="*/ 0 w 691861"/>
                    <a:gd name="connsiteY1-22" fmla="*/ 0 h 1866444"/>
                    <a:gd name="connsiteX2-23" fmla="*/ 48901 w 691861"/>
                    <a:gd name="connsiteY2-24" fmla="*/ 1857375 h 1866444"/>
                    <a:gd name="connsiteX3-25" fmla="*/ 39834 w 691861"/>
                    <a:gd name="connsiteY3-26" fmla="*/ 1866444 h 1866444"/>
                    <a:gd name="connsiteX4-27" fmla="*/ 691861 w 691861"/>
                    <a:gd name="connsiteY4-28" fmla="*/ 1857375 h 1866444"/>
                    <a:gd name="connsiteX0-29" fmla="*/ 1049019 w 1049019"/>
                    <a:gd name="connsiteY0-30" fmla="*/ 1857375 h 1866444"/>
                    <a:gd name="connsiteX1-31" fmla="*/ 0 w 1049019"/>
                    <a:gd name="connsiteY1-32" fmla="*/ 0 h 1866444"/>
                    <a:gd name="connsiteX2-33" fmla="*/ 48901 w 1049019"/>
                    <a:gd name="connsiteY2-34" fmla="*/ 1857375 h 1866444"/>
                    <a:gd name="connsiteX3-35" fmla="*/ 39834 w 1049019"/>
                    <a:gd name="connsiteY3-36" fmla="*/ 1866444 h 1866444"/>
                    <a:gd name="connsiteX4-37" fmla="*/ 1049019 w 1049019"/>
                    <a:gd name="connsiteY4-38" fmla="*/ 1857375 h 1866444"/>
                    <a:gd name="connsiteX0-39" fmla="*/ 1334739 w 1334739"/>
                    <a:gd name="connsiteY0-40" fmla="*/ 1857375 h 1866444"/>
                    <a:gd name="connsiteX1-41" fmla="*/ 0 w 1334739"/>
                    <a:gd name="connsiteY1-42" fmla="*/ 0 h 1866444"/>
                    <a:gd name="connsiteX2-43" fmla="*/ 48901 w 1334739"/>
                    <a:gd name="connsiteY2-44" fmla="*/ 1857375 h 1866444"/>
                    <a:gd name="connsiteX3-45" fmla="*/ 39834 w 1334739"/>
                    <a:gd name="connsiteY3-46" fmla="*/ 1866444 h 1866444"/>
                    <a:gd name="connsiteX4-47" fmla="*/ 1334739 w 1334739"/>
                    <a:gd name="connsiteY4-48" fmla="*/ 1857375 h 186644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17" y="connsiteY4-18"/>
                    </a:cxn>
                  </a:cxnLst>
                  <a:rect l="l" t="t" r="r" b="b"/>
                  <a:pathLst>
                    <a:path w="1334739" h="1866444">
                      <a:moveTo>
                        <a:pt x="1334739" y="1857375"/>
                      </a:moveTo>
                      <a:lnTo>
                        <a:pt x="0" y="0"/>
                      </a:lnTo>
                      <a:lnTo>
                        <a:pt x="48901" y="1857375"/>
                      </a:lnTo>
                      <a:lnTo>
                        <a:pt x="39834" y="1866444"/>
                      </a:lnTo>
                      <a:lnTo>
                        <a:pt x="1334739" y="1857375"/>
                      </a:lnTo>
                      <a:close/>
                    </a:path>
                  </a:pathLst>
                </a:custGeom>
                <a:solidFill>
                  <a:srgbClr val="0C83B8"/>
                </a:solidFill>
                <a:ln w="9525">
                  <a:solidFill>
                    <a:srgbClr val="0E9CD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/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标题 12"/>
          <p:cNvSpPr>
            <a:spLocks noGrp="1"/>
          </p:cNvSpPr>
          <p:nvPr>
            <p:ph type="title"/>
          </p:nvPr>
        </p:nvSpPr>
        <p:spPr>
          <a:xfrm>
            <a:off x="4357688" y="285750"/>
            <a:ext cx="4606925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</a:t>
            </a:r>
            <a:r>
              <a:rPr dirty="0" smtClean="0"/>
              <a:t>设计个人签名</a:t>
            </a:r>
            <a:endParaRPr dirty="0"/>
          </a:p>
        </p:txBody>
      </p:sp>
      <p:sp>
        <p:nvSpPr>
          <p:cNvPr id="14" name="内容占位符 13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需求说明</a:t>
            </a:r>
            <a:endParaRPr lang="zh-CN" altLang="en-US" dirty="0" smtClean="0"/>
          </a:p>
          <a:p>
            <a:pPr lvl="1">
              <a:defRPr/>
            </a:pPr>
            <a:r>
              <a:rPr lang="en-US" altLang="zh-CN" dirty="0" smtClean="0"/>
              <a:t>Susan Lee</a:t>
            </a:r>
            <a:r>
              <a:rPr lang="zh-CN" altLang="en-US" dirty="0" smtClean="0"/>
              <a:t>是</a:t>
            </a:r>
            <a:r>
              <a:rPr lang="en-US" altLang="zh-CN" dirty="0" smtClean="0"/>
              <a:t>Dell</a:t>
            </a:r>
            <a:r>
              <a:rPr lang="zh-CN" altLang="en-US" dirty="0" smtClean="0"/>
              <a:t>销售部的销售主管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她的个人通讯信息是</a:t>
            </a:r>
            <a:endParaRPr lang="zh-CN" altLang="en-US" dirty="0" smtClean="0"/>
          </a:p>
          <a:p>
            <a:pPr marL="457200" lvl="1" indent="0">
              <a:buFont typeface="Wingdings" panose="05000000000000000000" pitchFamily="2" charset="2"/>
              <a:buNone/>
              <a:defRPr/>
            </a:pPr>
            <a:r>
              <a:rPr lang="zh-CN" altLang="en-US" dirty="0" smtClean="0"/>
              <a:t>     地址：北京市朝阳门外大街</a:t>
            </a:r>
            <a:r>
              <a:rPr lang="en-US" altLang="zh-CN" dirty="0" smtClean="0"/>
              <a:t>18</a:t>
            </a:r>
            <a:r>
              <a:rPr lang="zh-CN" altLang="en-US" dirty="0" smtClean="0"/>
              <a:t>号丰联广场</a:t>
            </a:r>
            <a:r>
              <a:rPr lang="en-US" altLang="zh-CN" dirty="0" smtClean="0"/>
              <a:t>A</a:t>
            </a:r>
            <a:r>
              <a:rPr lang="zh-CN" altLang="en-US" dirty="0" smtClean="0"/>
              <a:t>座</a:t>
            </a:r>
            <a:r>
              <a:rPr lang="en-US" altLang="zh-CN" dirty="0" smtClean="0"/>
              <a:t>5</a:t>
            </a:r>
            <a:r>
              <a:rPr lang="zh-CN" altLang="en-US" dirty="0" smtClean="0"/>
              <a:t>层</a:t>
            </a:r>
            <a:r>
              <a:rPr lang="en-US" altLang="zh-CN" dirty="0" smtClean="0"/>
              <a:t>507</a:t>
            </a:r>
            <a:r>
              <a:rPr lang="zh-CN" altLang="en-US" dirty="0" smtClean="0"/>
              <a:t>单元  </a:t>
            </a:r>
            <a:endParaRPr lang="zh-CN" altLang="en-US" dirty="0" smtClean="0"/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dirty="0" smtClean="0"/>
              <a:t>         </a:t>
            </a:r>
            <a:r>
              <a:rPr lang="zh-CN" altLang="en-US" sz="2400" dirty="0" smtClean="0"/>
              <a:t>邮编：</a:t>
            </a:r>
            <a:r>
              <a:rPr lang="en-US" altLang="zh-CN" sz="2400" dirty="0" smtClean="0"/>
              <a:t>100020 </a:t>
            </a:r>
            <a:endParaRPr lang="en-US" altLang="zh-CN" sz="2400" dirty="0" smtClean="0"/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altLang="zh-CN" sz="2400" dirty="0" smtClean="0"/>
              <a:t>          </a:t>
            </a:r>
            <a:r>
              <a:rPr lang="zh-CN" altLang="en-US" sz="2400" dirty="0" smtClean="0"/>
              <a:t>电话：</a:t>
            </a:r>
            <a:r>
              <a:rPr lang="en-US" altLang="zh-CN" sz="2400" dirty="0" smtClean="0"/>
              <a:t>010-58261888 </a:t>
            </a:r>
            <a:r>
              <a:rPr lang="zh-CN" altLang="en-US" sz="2400" dirty="0" smtClean="0"/>
              <a:t>转</a:t>
            </a:r>
            <a:r>
              <a:rPr lang="en-US" altLang="zh-CN" sz="2400" dirty="0" smtClean="0"/>
              <a:t>1182</a:t>
            </a:r>
            <a:endParaRPr lang="en-US" altLang="zh-CN" sz="2400" dirty="0" smtClean="0"/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altLang="zh-CN" sz="2400" dirty="0" smtClean="0"/>
              <a:t>          </a:t>
            </a:r>
            <a:r>
              <a:rPr lang="zh-CN" altLang="en-US" sz="2400" dirty="0" smtClean="0"/>
              <a:t>传真：</a:t>
            </a:r>
            <a:r>
              <a:rPr lang="en-US" altLang="zh-CN" sz="2400" dirty="0" smtClean="0"/>
              <a:t>010-58261000 </a:t>
            </a:r>
            <a:endParaRPr lang="en-US" altLang="zh-CN" sz="2400" dirty="0" smtClean="0"/>
          </a:p>
          <a:p>
            <a:pPr lvl="1">
              <a:defRPr/>
            </a:pPr>
            <a:r>
              <a:rPr lang="zh-CN" altLang="en-US" dirty="0" smtClean="0"/>
              <a:t>请为她设计一个电子邮件个人签名</a:t>
            </a:r>
            <a:endParaRPr lang="en-GB" altLang="zh-CN" dirty="0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57348" name="组合 66"/>
          <p:cNvGrpSpPr/>
          <p:nvPr/>
        </p:nvGrpSpPr>
        <p:grpSpPr bwMode="auto">
          <a:xfrm>
            <a:off x="71438" y="879475"/>
            <a:ext cx="928687" cy="406400"/>
            <a:chOff x="3786182" y="1192962"/>
            <a:chExt cx="928694" cy="406350"/>
          </a:xfrm>
        </p:grpSpPr>
        <p:sp>
          <p:nvSpPr>
            <p:cNvPr id="7" name="TextBox 6"/>
            <p:cNvSpPr txBox="1"/>
            <p:nvPr/>
          </p:nvSpPr>
          <p:spPr>
            <a:xfrm>
              <a:off x="4014784" y="1196137"/>
              <a:ext cx="700092" cy="40000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练习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pic>
          <p:nvPicPr>
            <p:cNvPr id="57356" name="Picture 2" descr="E:\设计支持\模板设计\YS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786182" y="1192962"/>
              <a:ext cx="414476" cy="406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9" name="组合 17"/>
          <p:cNvGrpSpPr/>
          <p:nvPr/>
        </p:nvGrpSpPr>
        <p:grpSpPr bwMode="auto">
          <a:xfrm>
            <a:off x="3209925" y="5646738"/>
            <a:ext cx="2786063" cy="428625"/>
            <a:chOff x="3714744" y="5143512"/>
            <a:chExt cx="2786082" cy="428628"/>
          </a:xfrm>
        </p:grpSpPr>
        <p:sp>
          <p:nvSpPr>
            <p:cNvPr id="20" name="圆角矩形 19"/>
            <p:cNvSpPr/>
            <p:nvPr/>
          </p:nvSpPr>
          <p:spPr bwMode="auto">
            <a:xfrm>
              <a:off x="3714744" y="5143512"/>
              <a:ext cx="2786082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TextBox 20"/>
            <p:cNvSpPr txBox="1"/>
            <p:nvPr/>
          </p:nvSpPr>
          <p:spPr bwMode="auto">
            <a:xfrm>
              <a:off x="3962396" y="5187962"/>
              <a:ext cx="2220928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完成时间：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分钟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标题 1"/>
          <p:cNvSpPr>
            <a:spLocks noGrp="1"/>
          </p:cNvSpPr>
          <p:nvPr>
            <p:ph type="title"/>
          </p:nvPr>
        </p:nvSpPr>
        <p:spPr>
          <a:xfrm>
            <a:off x="7956550" y="285750"/>
            <a:ext cx="1008063" cy="523875"/>
          </a:xfrm>
        </p:spPr>
        <p:txBody>
          <a:bodyPr/>
          <a:lstStyle/>
          <a:p>
            <a:pPr>
              <a:defRPr/>
            </a:pPr>
            <a:r>
              <a:rPr smtClean="0"/>
              <a:t>总结</a:t>
            </a:r>
            <a:endParaRPr smtClean="0"/>
          </a:p>
        </p:txBody>
      </p:sp>
      <p:sp>
        <p:nvSpPr>
          <p:cNvPr id="58371" name="TextBox 4"/>
          <p:cNvSpPr txBox="1">
            <a:spLocks noChangeArrowheads="1"/>
          </p:cNvSpPr>
          <p:nvPr/>
        </p:nvSpPr>
        <p:spPr bwMode="auto">
          <a:xfrm>
            <a:off x="1955779" y="1285860"/>
            <a:ext cx="7188221" cy="5324535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计算机网络是为了共享资源而物理上连接在一起的一组计算机</a:t>
            </a:r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根据</a:t>
            </a:r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覆盖的地理范围，网络分为</a:t>
            </a:r>
            <a:r>
              <a:rPr lang="en-US" altLang="zh-CN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3</a:t>
            </a:r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类</a:t>
            </a:r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zh-CN" altLang="en-US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组成网络所需的硬件</a:t>
            </a:r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设备，包括</a:t>
            </a:r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zh-CN" altLang="en-US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Internet </a:t>
            </a: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是</a:t>
            </a:r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一个巨大的网络集合</a:t>
            </a:r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Intranet</a:t>
            </a:r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则是采用互联网技术的企业内部网</a:t>
            </a:r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WWW</a:t>
            </a: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是</a:t>
            </a:r>
            <a:r>
              <a:rPr lang="en-US" altLang="zh-CN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World Wide Web</a:t>
            </a: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，又</a:t>
            </a:r>
            <a:r>
              <a:rPr lang="zh-CN" altLang="en-US" sz="2000" b="1">
                <a:ea typeface="微软雅黑" panose="020B0503020204020204" pitchFamily="34" charset="-122"/>
                <a:cs typeface="Arial" panose="020B0604020202020204" pitchFamily="34" charset="0"/>
              </a:rPr>
              <a:t>称</a:t>
            </a:r>
            <a:r>
              <a:rPr lang="zh-CN" altLang="en-US" sz="2000" b="1" smtClean="0">
                <a:ea typeface="微软雅黑" panose="020B0503020204020204" pitchFamily="34" charset="-122"/>
                <a:cs typeface="Arial" panose="020B0604020202020204" pitchFamily="34" charset="0"/>
              </a:rPr>
              <a:t>“万维网”</a:t>
            </a:r>
            <a:endParaRPr lang="zh-CN" altLang="en-US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IP</a:t>
            </a:r>
            <a:r>
              <a:rPr lang="zh-CN" altLang="en-US" sz="2000" b="1" dirty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地址</a:t>
            </a:r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由网络部分和主机部分组成</a:t>
            </a:r>
            <a:endParaRPr lang="en-US" altLang="zh-CN" sz="2000" b="1" dirty="0" smtClean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IP</a:t>
            </a:r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地址分为</a:t>
            </a:r>
            <a:r>
              <a:rPr lang="en-US" altLang="zh-CN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A</a:t>
            </a:r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、</a:t>
            </a:r>
            <a:r>
              <a:rPr lang="en-US" altLang="zh-CN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B</a:t>
            </a:r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、</a:t>
            </a:r>
            <a:r>
              <a:rPr lang="en-US" altLang="zh-CN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</a:t>
            </a:r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、</a:t>
            </a:r>
            <a:r>
              <a:rPr lang="en-US" altLang="zh-CN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</a:t>
            </a:r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、</a:t>
            </a:r>
            <a:r>
              <a:rPr lang="en-US" altLang="zh-CN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E</a:t>
            </a:r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类</a:t>
            </a:r>
            <a:endParaRPr lang="zh-CN" altLang="en-US" sz="2000" b="1" dirty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使用</a:t>
            </a:r>
            <a:r>
              <a:rPr lang="en-US" altLang="zh-CN" sz="2000" b="1" dirty="0" err="1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ipconfig</a:t>
            </a:r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命令可以查看</a:t>
            </a:r>
            <a:r>
              <a:rPr lang="zh-CN" altLang="en-US" sz="2000" b="1" dirty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本</a:t>
            </a:r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机的</a:t>
            </a:r>
            <a:r>
              <a:rPr lang="en-US" altLang="zh-CN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IP</a:t>
            </a:r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地址</a:t>
            </a:r>
            <a:endParaRPr lang="zh-CN" altLang="en-US" sz="2000" b="1" dirty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zh-CN" altLang="en-US" sz="2000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8372" name="AutoShape 3"/>
          <p:cNvSpPr/>
          <p:nvPr/>
        </p:nvSpPr>
        <p:spPr bwMode="auto">
          <a:xfrm>
            <a:off x="6135699" y="1759667"/>
            <a:ext cx="179388" cy="704850"/>
          </a:xfrm>
          <a:prstGeom prst="leftBrace">
            <a:avLst>
              <a:gd name="adj1" fmla="val 61885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58374" name="TextBox 12"/>
          <p:cNvSpPr txBox="1">
            <a:spLocks noChangeArrowheads="1"/>
          </p:cNvSpPr>
          <p:nvPr/>
        </p:nvSpPr>
        <p:spPr bwMode="auto">
          <a:xfrm>
            <a:off x="6286512" y="1714488"/>
            <a:ext cx="2027237" cy="830997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局域网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城域网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广域网</a:t>
            </a:r>
            <a:endParaRPr lang="zh-CN" altLang="en-US" sz="16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8376" name="TextBox 15"/>
          <p:cNvSpPr txBox="1">
            <a:spLocks noChangeArrowheads="1"/>
          </p:cNvSpPr>
          <p:nvPr/>
        </p:nvSpPr>
        <p:spPr bwMode="auto">
          <a:xfrm>
            <a:off x="0" y="3221180"/>
            <a:ext cx="1819275" cy="707886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计算机网络</a:t>
            </a:r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/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配置</a:t>
            </a:r>
            <a:endParaRPr lang="en-US" altLang="zh-CN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8377" name="AutoShape 3"/>
          <p:cNvSpPr/>
          <p:nvPr/>
        </p:nvSpPr>
        <p:spPr bwMode="auto">
          <a:xfrm>
            <a:off x="1643042" y="1389300"/>
            <a:ext cx="367078" cy="4754343"/>
          </a:xfrm>
          <a:prstGeom prst="leftBrace">
            <a:avLst>
              <a:gd name="adj1" fmla="val 62112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12" name="AutoShape 3"/>
          <p:cNvSpPr/>
          <p:nvPr/>
        </p:nvSpPr>
        <p:spPr bwMode="auto">
          <a:xfrm>
            <a:off x="6143636" y="2519225"/>
            <a:ext cx="144478" cy="954953"/>
          </a:xfrm>
          <a:prstGeom prst="leftBrace">
            <a:avLst>
              <a:gd name="adj1" fmla="val 61885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6259539" y="2474047"/>
            <a:ext cx="2027237" cy="1077218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服务器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网卡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网络连接设备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通信介质</a:t>
            </a:r>
            <a:endParaRPr lang="zh-CN" altLang="en-US" sz="16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6286512" y="3786190"/>
            <a:ext cx="2428892" cy="338554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 wrap="square">
            <a:spAutoFit/>
          </a:bodyPr>
          <a:lstStyle/>
          <a:p>
            <a:endParaRPr lang="zh-CN" altLang="en-US" sz="1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712075" y="285750"/>
            <a:ext cx="1252538" cy="523875"/>
          </a:xfrm>
        </p:spPr>
        <p:txBody>
          <a:bodyPr/>
          <a:lstStyle/>
          <a:p>
            <a:pPr>
              <a:defRPr/>
            </a:pPr>
            <a:r>
              <a:rPr smtClean="0"/>
              <a:t>作业</a:t>
            </a:r>
            <a:endParaRPr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 marL="0" indent="0">
              <a:buNone/>
              <a:defRPr/>
            </a:pPr>
            <a:endParaRPr lang="en-US" altLang="zh-CN" dirty="0" smtClean="0">
              <a:solidFill>
                <a:srgbClr val="FF0000"/>
              </a:solidFill>
            </a:endParaRPr>
          </a:p>
          <a:p>
            <a:pPr lvl="1">
              <a:defRPr/>
            </a:pP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预习作业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预习目标</a:t>
            </a:r>
            <a:endParaRPr lang="en-US" altLang="zh-CN" dirty="0" smtClean="0"/>
          </a:p>
          <a:p>
            <a:pPr lvl="2">
              <a:defRPr/>
            </a:pPr>
            <a:r>
              <a:rPr lang="zh-CN" altLang="en-US" dirty="0" smtClean="0"/>
              <a:t>了解计算机程序的概念</a:t>
            </a:r>
            <a:endParaRPr lang="en-US" altLang="zh-CN" dirty="0" smtClean="0"/>
          </a:p>
          <a:p>
            <a:pPr lvl="2">
              <a:defRPr/>
            </a:pPr>
            <a:r>
              <a:rPr lang="zh-CN" altLang="en-US" dirty="0" smtClean="0"/>
              <a:t>了解</a:t>
            </a:r>
            <a:r>
              <a:rPr lang="en-US" altLang="zh-CN" dirty="0" smtClean="0"/>
              <a:t>Java</a:t>
            </a:r>
            <a:r>
              <a:rPr lang="zh-CN" altLang="en-US" dirty="0" smtClean="0"/>
              <a:t>语言的开发步骤</a:t>
            </a:r>
            <a:endParaRPr lang="en-US" altLang="zh-CN" dirty="0" smtClean="0"/>
          </a:p>
          <a:p>
            <a:pPr lvl="2">
              <a:defRPr/>
            </a:pPr>
            <a:r>
              <a:rPr lang="zh-CN" altLang="en-US" dirty="0" smtClean="0"/>
              <a:t>了解</a:t>
            </a:r>
            <a:r>
              <a:rPr lang="en-US" altLang="zh-CN" dirty="0" err="1" smtClean="0"/>
              <a:t>MyEclipse</a:t>
            </a:r>
            <a:r>
              <a:rPr lang="zh-CN" altLang="en-US" dirty="0" smtClean="0"/>
              <a:t>开发平台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预习</a:t>
            </a:r>
            <a:r>
              <a:rPr lang="en-US" altLang="zh-CN" dirty="0" smtClean="0"/>
              <a:t>《</a:t>
            </a:r>
            <a:r>
              <a:rPr lang="zh-CN" altLang="en-US" dirty="0" smtClean="0"/>
              <a:t>使用</a:t>
            </a:r>
            <a:r>
              <a:rPr lang="en-US" altLang="zh-CN" dirty="0" smtClean="0"/>
              <a:t>Java</a:t>
            </a:r>
            <a:r>
              <a:rPr lang="zh-CN" altLang="en-US" dirty="0" smtClean="0"/>
              <a:t>理解程序逻辑</a:t>
            </a:r>
            <a:r>
              <a:rPr lang="en-US" altLang="zh-CN" dirty="0" smtClean="0"/>
              <a:t>》</a:t>
            </a:r>
            <a:r>
              <a:rPr lang="zh-CN" altLang="en-US" dirty="0" smtClean="0"/>
              <a:t>第一章，完成预习作业</a:t>
            </a:r>
            <a:endParaRPr lang="en-US" altLang="zh-CN" dirty="0" smtClean="0"/>
          </a:p>
          <a:p>
            <a:pPr lvl="1">
              <a:defRPr/>
            </a:pPr>
            <a:endParaRPr lang="zh-CN" altLang="en-US" dirty="0" smtClean="0"/>
          </a:p>
          <a:p>
            <a:pPr lvl="1">
              <a:defRPr/>
            </a:pPr>
            <a:endParaRPr lang="en-US" altLang="zh-CN" dirty="0" smtClean="0"/>
          </a:p>
          <a:p>
            <a:pPr>
              <a:defRPr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PPT封面封底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12065" y="-31750"/>
            <a:ext cx="9168130" cy="6895465"/>
          </a:xfrm>
          <a:prstGeom prst="rect">
            <a:avLst/>
          </a:prstGeom>
        </p:spPr>
      </p:pic>
      <p:sp>
        <p:nvSpPr>
          <p:cNvPr id="6" name="文本框 24"/>
          <p:cNvSpPr txBox="1">
            <a:spLocks noChangeArrowheads="1"/>
          </p:cNvSpPr>
          <p:nvPr/>
        </p:nvSpPr>
        <p:spPr bwMode="auto">
          <a:xfrm>
            <a:off x="4831804" y="2405306"/>
            <a:ext cx="4188460" cy="1452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8850" dirty="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</a:rPr>
              <a:t>Thanks</a:t>
            </a:r>
            <a:endParaRPr lang="en-US" altLang="zh-CN" sz="8850" dirty="0">
              <a:solidFill>
                <a:schemeClr val="bg1"/>
              </a:solidFill>
              <a:latin typeface="Helvetica-Roman-SemiB" pitchFamily="2" charset="0"/>
              <a:ea typeface="SimSun-ExtB" panose="02010609060101010101" pitchFamily="49" charset="-122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5329486" y="3852491"/>
            <a:ext cx="1493546" cy="0"/>
          </a:xfrm>
          <a:custGeom>
            <a:avLst/>
            <a:gdLst>
              <a:gd name="connsiteX0" fmla="*/ 2190750 w 2190750"/>
              <a:gd name="connsiteY0" fmla="*/ 0 h 0"/>
              <a:gd name="connsiteX1" fmla="*/ 0 w 21907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90750">
                <a:moveTo>
                  <a:pt x="2190750" y="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9" name="任意多边形 8"/>
          <p:cNvSpPr/>
          <p:nvPr/>
        </p:nvSpPr>
        <p:spPr bwMode="auto">
          <a:xfrm flipH="1">
            <a:off x="6976282" y="3852491"/>
            <a:ext cx="1642901" cy="0"/>
          </a:xfrm>
          <a:custGeom>
            <a:avLst/>
            <a:gdLst>
              <a:gd name="connsiteX0" fmla="*/ 2190750 w 2190750"/>
              <a:gd name="connsiteY0" fmla="*/ 0 h 0"/>
              <a:gd name="connsiteX1" fmla="*/ 0 w 21907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90750">
                <a:moveTo>
                  <a:pt x="2190750" y="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0" name="椭圆 9"/>
          <p:cNvSpPr/>
          <p:nvPr/>
        </p:nvSpPr>
        <p:spPr bwMode="auto">
          <a:xfrm>
            <a:off x="6885632" y="3835822"/>
            <a:ext cx="34529" cy="3333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328004" y="4028625"/>
            <a:ext cx="13258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谢谢观看！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theme/theme1.xml><?xml version="1.0" encoding="utf-8"?>
<a:theme xmlns:a="http://schemas.openxmlformats.org/drawingml/2006/main" name="模板">
  <a:themeElements>
    <a:clrScheme name="模板 1">
      <a:dk1>
        <a:srgbClr val="000000"/>
      </a:dk1>
      <a:lt1>
        <a:srgbClr val="FFFFFF"/>
      </a:lt1>
      <a:dk2>
        <a:srgbClr val="233DA9"/>
      </a:dk2>
      <a:lt2>
        <a:srgbClr val="DDDDDD"/>
      </a:lt2>
      <a:accent1>
        <a:srgbClr val="65AAE9"/>
      </a:accent1>
      <a:accent2>
        <a:srgbClr val="B2B2B2"/>
      </a:accent2>
      <a:accent3>
        <a:srgbClr val="FFFFFF"/>
      </a:accent3>
      <a:accent4>
        <a:srgbClr val="000000"/>
      </a:accent4>
      <a:accent5>
        <a:srgbClr val="B8D2F2"/>
      </a:accent5>
      <a:accent6>
        <a:srgbClr val="A1A1A1"/>
      </a:accent6>
      <a:hlink>
        <a:srgbClr val="7DA0D3"/>
      </a:hlink>
      <a:folHlink>
        <a:srgbClr val="B2E385"/>
      </a:folHlink>
    </a:clrScheme>
    <a:fontScheme name="模板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 cmpd="sng">
          <a:solidFill>
            <a:schemeClr val="accent5">
              <a:lumMod val="50000"/>
            </a:schemeClr>
          </a:solidFill>
          <a:headEnd type="none"/>
          <a:tailEnd type="triangle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flood" dir="t">
            <a:rot lat="0" lon="0" rev="5400000"/>
          </a:lightRig>
        </a:scene3d>
        <a:sp3d prstMaterial="dkEdge">
          <a:bevelT w="0" h="0"/>
          <a:contourClr>
            <a:schemeClr val="accent1">
              <a:satMod val="110000"/>
            </a:schemeClr>
          </a:contourClr>
        </a:sp3d>
      </a:spPr>
      <a:bodyPr/>
      <a:lstStyle>
        <a:defPPr>
          <a:defRPr/>
        </a:defPPr>
      </a:lstStyle>
      <a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b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模板 1">
        <a:dk1>
          <a:srgbClr val="000000"/>
        </a:dk1>
        <a:lt1>
          <a:srgbClr val="FFFFFF"/>
        </a:lt1>
        <a:dk2>
          <a:srgbClr val="233DA9"/>
        </a:dk2>
        <a:lt2>
          <a:srgbClr val="DDDDDD"/>
        </a:lt2>
        <a:accent1>
          <a:srgbClr val="65AAE9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B8D2F2"/>
        </a:accent5>
        <a:accent6>
          <a:srgbClr val="A1A1A1"/>
        </a:accent6>
        <a:hlink>
          <a:srgbClr val="7DA0D3"/>
        </a:hlink>
        <a:folHlink>
          <a:srgbClr val="B2E38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模板 2">
        <a:dk1>
          <a:srgbClr val="000000"/>
        </a:dk1>
        <a:lt1>
          <a:srgbClr val="FFFFFF"/>
        </a:lt1>
        <a:dk2>
          <a:srgbClr val="632769"/>
        </a:dk2>
        <a:lt2>
          <a:srgbClr val="DDDDDD"/>
        </a:lt2>
        <a:accent1>
          <a:srgbClr val="8B8DE1"/>
        </a:accent1>
        <a:accent2>
          <a:srgbClr val="FF997D"/>
        </a:accent2>
        <a:accent3>
          <a:srgbClr val="FFFFFF"/>
        </a:accent3>
        <a:accent4>
          <a:srgbClr val="000000"/>
        </a:accent4>
        <a:accent5>
          <a:srgbClr val="C4C5EE"/>
        </a:accent5>
        <a:accent6>
          <a:srgbClr val="E78A71"/>
        </a:accent6>
        <a:hlink>
          <a:srgbClr val="58AFD2"/>
        </a:hlink>
        <a:folHlink>
          <a:srgbClr val="BFDF6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模板 3">
        <a:dk1>
          <a:srgbClr val="000000"/>
        </a:dk1>
        <a:lt1>
          <a:srgbClr val="FFFFFF"/>
        </a:lt1>
        <a:dk2>
          <a:srgbClr val="37737F"/>
        </a:dk2>
        <a:lt2>
          <a:srgbClr val="DDDDDD"/>
        </a:lt2>
        <a:accent1>
          <a:srgbClr val="52BCB2"/>
        </a:accent1>
        <a:accent2>
          <a:srgbClr val="E0A56A"/>
        </a:accent2>
        <a:accent3>
          <a:srgbClr val="FFFFFF"/>
        </a:accent3>
        <a:accent4>
          <a:srgbClr val="000000"/>
        </a:accent4>
        <a:accent5>
          <a:srgbClr val="B3DAD5"/>
        </a:accent5>
        <a:accent6>
          <a:srgbClr val="CB955F"/>
        </a:accent6>
        <a:hlink>
          <a:srgbClr val="A0C264"/>
        </a:hlink>
        <a:folHlink>
          <a:srgbClr val="DCDC2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4340</Words>
  <Application>WPS 演示</Application>
  <PresentationFormat>全屏显示(4:3)</PresentationFormat>
  <Paragraphs>774</Paragraphs>
  <Slides>44</Slides>
  <Notes>43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34</vt:i4>
      </vt:variant>
      <vt:variant>
        <vt:lpstr>幻灯片标题</vt:lpstr>
      </vt:variant>
      <vt:variant>
        <vt:i4>44</vt:i4>
      </vt:variant>
    </vt:vector>
  </HeadingPairs>
  <TitlesOfParts>
    <vt:vector size="94" baseType="lpstr">
      <vt:lpstr>Arial</vt:lpstr>
      <vt:lpstr>宋体</vt:lpstr>
      <vt:lpstr>Wingdings</vt:lpstr>
      <vt:lpstr>微软雅黑</vt:lpstr>
      <vt:lpstr>黑体</vt:lpstr>
      <vt:lpstr>楷体_GB2312</vt:lpstr>
      <vt:lpstr>楷体_GB2312</vt:lpstr>
      <vt:lpstr>Tahoma</vt:lpstr>
      <vt:lpstr>Times New Roman</vt:lpstr>
      <vt:lpstr>Arial Unicode MS</vt:lpstr>
      <vt:lpstr>Helvetica-Roman-SemiB</vt:lpstr>
      <vt:lpstr>SimSun-ExtB</vt:lpstr>
      <vt:lpstr>新宋体</vt:lpstr>
      <vt:lpstr>Segoe Print</vt:lpstr>
      <vt:lpstr>Arial</vt:lpstr>
      <vt:lpstr>模板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PowerPoint 演示文稿</vt:lpstr>
      <vt:lpstr>本章任务</vt:lpstr>
      <vt:lpstr>本章目标</vt:lpstr>
      <vt:lpstr>网络的概念2-1</vt:lpstr>
      <vt:lpstr>网络的概念2-2</vt:lpstr>
      <vt:lpstr>网络的分类</vt:lpstr>
      <vt:lpstr>局域网（LAN）</vt:lpstr>
      <vt:lpstr>城域网（MAN）</vt:lpstr>
      <vt:lpstr>广域网（WAN）</vt:lpstr>
      <vt:lpstr>Internet简介</vt:lpstr>
      <vt:lpstr>万维网</vt:lpstr>
      <vt:lpstr>浏览器/服务器模型</vt:lpstr>
      <vt:lpstr>客户端/服务器模型</vt:lpstr>
      <vt:lpstr>小结</vt:lpstr>
      <vt:lpstr>为什么需要IP地址</vt:lpstr>
      <vt:lpstr>网络通信原理</vt:lpstr>
      <vt:lpstr>IP地址的表示方法</vt:lpstr>
      <vt:lpstr>IP地址的分类</vt:lpstr>
      <vt:lpstr>特殊的IP地址</vt:lpstr>
      <vt:lpstr>子网掩码</vt:lpstr>
      <vt:lpstr>小结</vt:lpstr>
      <vt:lpstr>为什么需要域名解析</vt:lpstr>
      <vt:lpstr>DNS服务器解析原理</vt:lpstr>
      <vt:lpstr>网络的配置</vt:lpstr>
      <vt:lpstr>网络的检测和诊断</vt:lpstr>
      <vt:lpstr>设置网络共享</vt:lpstr>
      <vt:lpstr>电子邮件</vt:lpstr>
      <vt:lpstr>Outlook2007的配置</vt:lpstr>
      <vt:lpstr>学员操作2-1</vt:lpstr>
      <vt:lpstr>学员操作2-2</vt:lpstr>
      <vt:lpstr>学员操作—配置IP地址2-1</vt:lpstr>
      <vt:lpstr>学员操作—配置IP地址2-2</vt:lpstr>
      <vt:lpstr>学员操作—常用网络命令2-1</vt:lpstr>
      <vt:lpstr>学员操作—常用网络命令2-2</vt:lpstr>
      <vt:lpstr>学员操作—显示计算机名称</vt:lpstr>
      <vt:lpstr>共性问题集中讲解</vt:lpstr>
      <vt:lpstr>学员操作—文件夹的共享2-1</vt:lpstr>
      <vt:lpstr>学员操作—文件夹的共享2-2</vt:lpstr>
      <vt:lpstr>学员操作—Outlook邮箱设置</vt:lpstr>
      <vt:lpstr>共性问题集中讲解</vt:lpstr>
      <vt:lpstr>学员操作—设计个人签名</vt:lpstr>
      <vt:lpstr>总结</vt:lpstr>
      <vt:lpstr>作业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第1章内容回顾</dc:title>
  <dc:creator>xiaojing.dai</dc:creator>
  <cp:lastModifiedBy>RegHacker</cp:lastModifiedBy>
  <cp:revision>1289</cp:revision>
  <dcterms:created xsi:type="dcterms:W3CDTF">2006-03-08T06:55:00Z</dcterms:created>
  <dcterms:modified xsi:type="dcterms:W3CDTF">2018-03-27T07:00:53Z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2052-10.1.0.7223</vt:lpwstr>
  </property>
</Properties>
</file>