
<file path=[Content_Types].xml><?xml version="1.0" encoding="utf-8"?>
<Types xmlns="http://schemas.openxmlformats.org/package/2006/content-types">
  <Default Extension="tmp"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notesMasterIdLst>
    <p:notesMasterId r:id="rId136"/>
  </p:notesMasterIdLst>
  <p:handoutMasterIdLst>
    <p:handoutMasterId r:id="rId137"/>
  </p:handoutMasterIdLst>
  <p:sldIdLst>
    <p:sldId id="466" r:id="rId2"/>
    <p:sldId id="261" r:id="rId3"/>
    <p:sldId id="464" r:id="rId4"/>
    <p:sldId id="272" r:id="rId5"/>
    <p:sldId id="274" r:id="rId6"/>
    <p:sldId id="467" r:id="rId7"/>
    <p:sldId id="468" r:id="rId8"/>
    <p:sldId id="472" r:id="rId9"/>
    <p:sldId id="471" r:id="rId10"/>
    <p:sldId id="615" r:id="rId11"/>
    <p:sldId id="616" r:id="rId12"/>
    <p:sldId id="617" r:id="rId13"/>
    <p:sldId id="618" r:id="rId14"/>
    <p:sldId id="619" r:id="rId15"/>
    <p:sldId id="620" r:id="rId16"/>
    <p:sldId id="621" r:id="rId17"/>
    <p:sldId id="622" r:id="rId18"/>
    <p:sldId id="623" r:id="rId19"/>
    <p:sldId id="624" r:id="rId20"/>
    <p:sldId id="625" r:id="rId21"/>
    <p:sldId id="626" r:id="rId22"/>
    <p:sldId id="627" r:id="rId23"/>
    <p:sldId id="628" r:id="rId24"/>
    <p:sldId id="629" r:id="rId25"/>
    <p:sldId id="630" r:id="rId26"/>
    <p:sldId id="631" r:id="rId27"/>
    <p:sldId id="632" r:id="rId28"/>
    <p:sldId id="275" r:id="rId29"/>
    <p:sldId id="473" r:id="rId30"/>
    <p:sldId id="474" r:id="rId31"/>
    <p:sldId id="475" r:id="rId32"/>
    <p:sldId id="478" r:id="rId33"/>
    <p:sldId id="276" r:id="rId34"/>
    <p:sldId id="277" r:id="rId35"/>
    <p:sldId id="479" r:id="rId36"/>
    <p:sldId id="286" r:id="rId37"/>
    <p:sldId id="287" r:id="rId38"/>
    <p:sldId id="480" r:id="rId39"/>
    <p:sldId id="481" r:id="rId40"/>
    <p:sldId id="482" r:id="rId41"/>
    <p:sldId id="484" r:id="rId42"/>
    <p:sldId id="485" r:id="rId43"/>
    <p:sldId id="483" r:id="rId44"/>
    <p:sldId id="486" r:id="rId45"/>
    <p:sldId id="487" r:id="rId46"/>
    <p:sldId id="288" r:id="rId47"/>
    <p:sldId id="290" r:id="rId48"/>
    <p:sldId id="488" r:id="rId49"/>
    <p:sldId id="292" r:id="rId50"/>
    <p:sldId id="293" r:id="rId51"/>
    <p:sldId id="294" r:id="rId52"/>
    <p:sldId id="295" r:id="rId53"/>
    <p:sldId id="296" r:id="rId54"/>
    <p:sldId id="297" r:id="rId55"/>
    <p:sldId id="298" r:id="rId56"/>
    <p:sldId id="489" r:id="rId57"/>
    <p:sldId id="490" r:id="rId58"/>
    <p:sldId id="491" r:id="rId59"/>
    <p:sldId id="492" r:id="rId60"/>
    <p:sldId id="493" r:id="rId61"/>
    <p:sldId id="494" r:id="rId62"/>
    <p:sldId id="495" r:id="rId63"/>
    <p:sldId id="496" r:id="rId64"/>
    <p:sldId id="497" r:id="rId65"/>
    <p:sldId id="498" r:id="rId66"/>
    <p:sldId id="516" r:id="rId67"/>
    <p:sldId id="499" r:id="rId68"/>
    <p:sldId id="651" r:id="rId69"/>
    <p:sldId id="652" r:id="rId70"/>
    <p:sldId id="653" r:id="rId71"/>
    <p:sldId id="654" r:id="rId72"/>
    <p:sldId id="655" r:id="rId73"/>
    <p:sldId id="656" r:id="rId74"/>
    <p:sldId id="657" r:id="rId75"/>
    <p:sldId id="658" r:id="rId76"/>
    <p:sldId id="659" r:id="rId77"/>
    <p:sldId id="660" r:id="rId78"/>
    <p:sldId id="661" r:id="rId79"/>
    <p:sldId id="662" r:id="rId80"/>
    <p:sldId id="512" r:id="rId81"/>
    <p:sldId id="513" r:id="rId82"/>
    <p:sldId id="514" r:id="rId83"/>
    <p:sldId id="515" r:id="rId84"/>
    <p:sldId id="517" r:id="rId85"/>
    <p:sldId id="573" r:id="rId86"/>
    <p:sldId id="572" r:id="rId87"/>
    <p:sldId id="574" r:id="rId88"/>
    <p:sldId id="575" r:id="rId89"/>
    <p:sldId id="528" r:id="rId90"/>
    <p:sldId id="579" r:id="rId91"/>
    <p:sldId id="584" r:id="rId92"/>
    <p:sldId id="583" r:id="rId93"/>
    <p:sldId id="582" r:id="rId94"/>
    <p:sldId id="588" r:id="rId95"/>
    <p:sldId id="587" r:id="rId96"/>
    <p:sldId id="589" r:id="rId97"/>
    <p:sldId id="586" r:id="rId98"/>
    <p:sldId id="585" r:id="rId99"/>
    <p:sldId id="590" r:id="rId100"/>
    <p:sldId id="592" r:id="rId101"/>
    <p:sldId id="593" r:id="rId102"/>
    <p:sldId id="591" r:id="rId103"/>
    <p:sldId id="529" r:id="rId104"/>
    <p:sldId id="530" r:id="rId105"/>
    <p:sldId id="601" r:id="rId106"/>
    <p:sldId id="602" r:id="rId107"/>
    <p:sldId id="603" r:id="rId108"/>
    <p:sldId id="607" r:id="rId109"/>
    <p:sldId id="608" r:id="rId110"/>
    <p:sldId id="606" r:id="rId111"/>
    <p:sldId id="610" r:id="rId112"/>
    <p:sldId id="609" r:id="rId113"/>
    <p:sldId id="594" r:id="rId114"/>
    <p:sldId id="611" r:id="rId115"/>
    <p:sldId id="612" r:id="rId116"/>
    <p:sldId id="595" r:id="rId117"/>
    <p:sldId id="596" r:id="rId118"/>
    <p:sldId id="633" r:id="rId119"/>
    <p:sldId id="634" r:id="rId120"/>
    <p:sldId id="635" r:id="rId121"/>
    <p:sldId id="636" r:id="rId122"/>
    <p:sldId id="637" r:id="rId123"/>
    <p:sldId id="638" r:id="rId124"/>
    <p:sldId id="639" r:id="rId125"/>
    <p:sldId id="640" r:id="rId126"/>
    <p:sldId id="641" r:id="rId127"/>
    <p:sldId id="644" r:id="rId128"/>
    <p:sldId id="645" r:id="rId129"/>
    <p:sldId id="646" r:id="rId130"/>
    <p:sldId id="647" r:id="rId131"/>
    <p:sldId id="648" r:id="rId132"/>
    <p:sldId id="649" r:id="rId133"/>
    <p:sldId id="650" r:id="rId134"/>
    <p:sldId id="271" r:id="rId135"/>
  </p:sldIdLst>
  <p:sldSz cx="9144000" cy="6858000" type="screen4x3"/>
  <p:notesSz cx="6858000" cy="9144000"/>
  <p:kinsoku lang="zh-CN" invalStChars="!),.:;?]}、。—ˇ¨〃々～‖…’”〕〉》」』〗】∶！＂＇），．：；？］｀｜｝·" invalEndChars="([{‘“〔〈《「『〖【（［｛．·"/>
  <p:defaultTextStyle>
    <a:defPPr>
      <a:defRPr lang="zh-CN"/>
    </a:defPPr>
    <a:lvl1pPr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1pPr>
    <a:lvl2pPr marL="4572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2pPr>
    <a:lvl3pPr marL="9144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3pPr>
    <a:lvl4pPr marL="13716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4pPr>
    <a:lvl5pPr marL="18288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5pPr>
    <a:lvl6pPr marL="2286000" algn="l" defTabSz="914400" rtl="0" eaLnBrk="1" latinLnBrk="0" hangingPunct="1">
      <a:defRPr sz="2400" kern="1200">
        <a:solidFill>
          <a:schemeClr val="tx1"/>
        </a:solidFill>
        <a:latin typeface="Arial" pitchFamily="34" charset="0"/>
        <a:ea typeface="宋体" pitchFamily="2" charset="-122"/>
        <a:cs typeface="+mn-cs"/>
      </a:defRPr>
    </a:lvl6pPr>
    <a:lvl7pPr marL="2743200" algn="l" defTabSz="914400" rtl="0" eaLnBrk="1" latinLnBrk="0" hangingPunct="1">
      <a:defRPr sz="2400" kern="1200">
        <a:solidFill>
          <a:schemeClr val="tx1"/>
        </a:solidFill>
        <a:latin typeface="Arial" pitchFamily="34" charset="0"/>
        <a:ea typeface="宋体" pitchFamily="2" charset="-122"/>
        <a:cs typeface="+mn-cs"/>
      </a:defRPr>
    </a:lvl7pPr>
    <a:lvl8pPr marL="3200400" algn="l" defTabSz="914400" rtl="0" eaLnBrk="1" latinLnBrk="0" hangingPunct="1">
      <a:defRPr sz="2400" kern="1200">
        <a:solidFill>
          <a:schemeClr val="tx1"/>
        </a:solidFill>
        <a:latin typeface="Arial" pitchFamily="34" charset="0"/>
        <a:ea typeface="宋体" pitchFamily="2" charset="-122"/>
        <a:cs typeface="+mn-cs"/>
      </a:defRPr>
    </a:lvl8pPr>
    <a:lvl9pPr marL="3657600" algn="l" defTabSz="914400" rtl="0" eaLnBrk="1" latinLnBrk="0" hangingPunct="1">
      <a:defRPr sz="2400"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FF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3300"/>
    <a:srgbClr val="EE2D00"/>
    <a:srgbClr val="FFFFFF"/>
    <a:srgbClr val="51F95D"/>
    <a:srgbClr val="FCF84E"/>
    <a:srgbClr val="FEFDD6"/>
    <a:srgbClr val="003366"/>
    <a:srgbClr val="00CC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59" autoAdjust="0"/>
    <p:restoredTop sz="95764" autoAdjust="0"/>
  </p:normalViewPr>
  <p:slideViewPr>
    <p:cSldViewPr>
      <p:cViewPr>
        <p:scale>
          <a:sx n="66" d="100"/>
          <a:sy n="66" d="100"/>
        </p:scale>
        <p:origin x="-1248" y="-144"/>
      </p:cViewPr>
      <p:guideLst>
        <p:guide orient="horz" pos="2160"/>
        <p:guide pos="2880"/>
      </p:guideLst>
    </p:cSldViewPr>
  </p:slideViewPr>
  <p:outlineViewPr>
    <p:cViewPr>
      <p:scale>
        <a:sx n="33" d="100"/>
        <a:sy n="33" d="100"/>
      </p:scale>
      <p:origin x="0" y="10224"/>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 r:id="rId43" collapse="1"/>
      <p:sld r:id="rId44" collapse="1"/>
      <p:sld r:id="rId45" collapse="1"/>
      <p:sld r:id="rId46" collapse="1"/>
      <p:sld r:id="rId47" collapse="1"/>
      <p:sld r:id="rId48" collapse="1"/>
      <p:sld r:id="rId49" collapse="1"/>
      <p:sld r:id="rId50" collapse="1"/>
      <p:sld r:id="rId51" collapse="1"/>
      <p:sld r:id="rId52" collapse="1"/>
      <p:sld r:id="rId53" collapse="1"/>
      <p:sld r:id="rId54" collapse="1"/>
      <p:sld r:id="rId55" collapse="1"/>
      <p:sld r:id="rId56" collapse="1"/>
      <p:sld r:id="rId57" collapse="1"/>
      <p:sld r:id="rId58" collapse="1"/>
      <p:sld r:id="rId59" collapse="1"/>
      <p:sld r:id="rId60" collapse="1"/>
      <p:sld r:id="rId61" collapse="1"/>
      <p:sld r:id="rId62" collapse="1"/>
      <p:sld r:id="rId63" collapse="1"/>
      <p:sld r:id="rId64" collapse="1"/>
      <p:sld r:id="rId65" collapse="1"/>
      <p:sld r:id="rId66" collapse="1"/>
      <p:sld r:id="rId67" collapse="1"/>
      <p:sld r:id="rId68" collapse="1"/>
      <p:sld r:id="rId69" collapse="1"/>
      <p:sld r:id="rId70" collapse="1"/>
      <p:sld r:id="rId71" collapse="1"/>
      <p:sld r:id="rId72" collapse="1"/>
      <p:sld r:id="rId73" collapse="1"/>
      <p:sld r:id="rId74" collapse="1"/>
      <p:sld r:id="rId75" collapse="1"/>
      <p:sld r:id="rId76" collapse="1"/>
      <p:sld r:id="rId77" collapse="1"/>
      <p:sld r:id="rId78" collapse="1"/>
      <p:sld r:id="rId79" collapse="1"/>
      <p:sld r:id="rId80" collapse="1"/>
      <p:sld r:id="rId81" collapse="1"/>
      <p:sld r:id="rId82" collapse="1"/>
      <p:sld r:id="rId83" collapse="1"/>
      <p:sld r:id="rId84" collapse="1"/>
      <p:sld r:id="rId85" collapse="1"/>
      <p:sld r:id="rId86" collapse="1"/>
      <p:sld r:id="rId87" collapse="1"/>
      <p:sld r:id="rId88" collapse="1"/>
      <p:sld r:id="rId89" collapse="1"/>
      <p:sld r:id="rId90" collapse="1"/>
      <p:sld r:id="rId91" collapse="1"/>
      <p:sld r:id="rId92" collapse="1"/>
      <p:sld r:id="rId93" collapse="1"/>
      <p:sld r:id="rId94" collapse="1"/>
      <p:sld r:id="rId95" collapse="1"/>
      <p:sld r:id="rId96" collapse="1"/>
      <p:sld r:id="rId97" collapse="1"/>
      <p:sld r:id="rId98" collapse="1"/>
      <p:sld r:id="rId99" collapse="1"/>
      <p:sld r:id="rId100" collapse="1"/>
      <p:sld r:id="rId101" collapse="1"/>
      <p:sld r:id="rId102" collapse="1"/>
      <p:sld r:id="rId103" collapse="1"/>
      <p:sld r:id="rId104" collapse="1"/>
      <p:sld r:id="rId105" collapse="1"/>
      <p:sld r:id="rId106" collapse="1"/>
      <p:sld r:id="rId107" collapse="1"/>
      <p:sld r:id="rId108" collapse="1"/>
      <p:sld r:id="rId109" collapse="1"/>
      <p:sld r:id="rId110" collapse="1"/>
    </p:sldLst>
  </p:outlineViewPr>
  <p:notesTextViewPr>
    <p:cViewPr>
      <p:scale>
        <a:sx n="100" d="100"/>
        <a:sy n="100" d="100"/>
      </p:scale>
      <p:origin x="0" y="0"/>
    </p:cViewPr>
  </p:notesTextViewPr>
  <p:sorterViewPr>
    <p:cViewPr>
      <p:scale>
        <a:sx n="66" d="100"/>
        <a:sy n="66" d="100"/>
      </p:scale>
      <p:origin x="0" y="4644"/>
    </p:cViewPr>
  </p:sorterViewPr>
  <p:notesViewPr>
    <p:cSldViewPr>
      <p:cViewPr varScale="1">
        <p:scale>
          <a:sx n="59" d="100"/>
          <a:sy n="59" d="100"/>
        </p:scale>
        <p:origin x="-178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presProps" Target="pres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s>
</file>

<file path=ppt/_rels/viewProps.xml.rels><?xml version="1.0" encoding="UTF-8" standalone="yes"?>
<Relationships xmlns="http://schemas.openxmlformats.org/package/2006/relationships"><Relationship Id="rId26" Type="http://schemas.openxmlformats.org/officeDocument/2006/relationships/slide" Target="slides/slide26.xml"/><Relationship Id="rId21" Type="http://schemas.openxmlformats.org/officeDocument/2006/relationships/slide" Target="slides/slide21.xml"/><Relationship Id="rId42" Type="http://schemas.openxmlformats.org/officeDocument/2006/relationships/slide" Target="slides/slide42.xml"/><Relationship Id="rId47" Type="http://schemas.openxmlformats.org/officeDocument/2006/relationships/slide" Target="slides/slide47.xml"/><Relationship Id="rId63" Type="http://schemas.openxmlformats.org/officeDocument/2006/relationships/slide" Target="slides/slide85.xml"/><Relationship Id="rId68" Type="http://schemas.openxmlformats.org/officeDocument/2006/relationships/slide" Target="slides/slide90.xml"/><Relationship Id="rId84" Type="http://schemas.openxmlformats.org/officeDocument/2006/relationships/slide" Target="slides/slide106.xml"/><Relationship Id="rId89" Type="http://schemas.openxmlformats.org/officeDocument/2006/relationships/slide" Target="slides/slide111.xml"/><Relationship Id="rId2" Type="http://schemas.openxmlformats.org/officeDocument/2006/relationships/slide" Target="slides/slide2.xml"/><Relationship Id="rId16" Type="http://schemas.openxmlformats.org/officeDocument/2006/relationships/slide" Target="slides/slide16.xml"/><Relationship Id="rId29" Type="http://schemas.openxmlformats.org/officeDocument/2006/relationships/slide" Target="slides/slide29.xml"/><Relationship Id="rId107" Type="http://schemas.openxmlformats.org/officeDocument/2006/relationships/slide" Target="slides/slide131.xml"/><Relationship Id="rId11" Type="http://schemas.openxmlformats.org/officeDocument/2006/relationships/slide" Target="slides/slide11.xml"/><Relationship Id="rId24" Type="http://schemas.openxmlformats.org/officeDocument/2006/relationships/slide" Target="slides/slide24.xml"/><Relationship Id="rId32" Type="http://schemas.openxmlformats.org/officeDocument/2006/relationships/slide" Target="slides/slide32.xml"/><Relationship Id="rId37" Type="http://schemas.openxmlformats.org/officeDocument/2006/relationships/slide" Target="slides/slide37.xml"/><Relationship Id="rId40" Type="http://schemas.openxmlformats.org/officeDocument/2006/relationships/slide" Target="slides/slide40.xml"/><Relationship Id="rId45" Type="http://schemas.openxmlformats.org/officeDocument/2006/relationships/slide" Target="slides/slide45.xml"/><Relationship Id="rId53" Type="http://schemas.openxmlformats.org/officeDocument/2006/relationships/slide" Target="slides/slide53.xml"/><Relationship Id="rId58" Type="http://schemas.openxmlformats.org/officeDocument/2006/relationships/slide" Target="slides/slide80.xml"/><Relationship Id="rId66" Type="http://schemas.openxmlformats.org/officeDocument/2006/relationships/slide" Target="slides/slide88.xml"/><Relationship Id="rId74" Type="http://schemas.openxmlformats.org/officeDocument/2006/relationships/slide" Target="slides/slide96.xml"/><Relationship Id="rId79" Type="http://schemas.openxmlformats.org/officeDocument/2006/relationships/slide" Target="slides/slide101.xml"/><Relationship Id="rId87" Type="http://schemas.openxmlformats.org/officeDocument/2006/relationships/slide" Target="slides/slide109.xml"/><Relationship Id="rId102" Type="http://schemas.openxmlformats.org/officeDocument/2006/relationships/slide" Target="slides/slide126.xml"/><Relationship Id="rId110" Type="http://schemas.openxmlformats.org/officeDocument/2006/relationships/slide" Target="slides/slide134.xml"/><Relationship Id="rId5" Type="http://schemas.openxmlformats.org/officeDocument/2006/relationships/slide" Target="slides/slide5.xml"/><Relationship Id="rId61" Type="http://schemas.openxmlformats.org/officeDocument/2006/relationships/slide" Target="slides/slide83.xml"/><Relationship Id="rId82" Type="http://schemas.openxmlformats.org/officeDocument/2006/relationships/slide" Target="slides/slide104.xml"/><Relationship Id="rId90" Type="http://schemas.openxmlformats.org/officeDocument/2006/relationships/slide" Target="slides/slide112.xml"/><Relationship Id="rId95" Type="http://schemas.openxmlformats.org/officeDocument/2006/relationships/slide" Target="slides/slide117.xml"/><Relationship Id="rId19" Type="http://schemas.openxmlformats.org/officeDocument/2006/relationships/slide" Target="slides/slide19.xml"/><Relationship Id="rId14" Type="http://schemas.openxmlformats.org/officeDocument/2006/relationships/slide" Target="slides/slide14.xml"/><Relationship Id="rId22" Type="http://schemas.openxmlformats.org/officeDocument/2006/relationships/slide" Target="slides/slide22.xml"/><Relationship Id="rId27" Type="http://schemas.openxmlformats.org/officeDocument/2006/relationships/slide" Target="slides/slide27.xml"/><Relationship Id="rId30" Type="http://schemas.openxmlformats.org/officeDocument/2006/relationships/slide" Target="slides/slide30.xml"/><Relationship Id="rId35" Type="http://schemas.openxmlformats.org/officeDocument/2006/relationships/slide" Target="slides/slide35.xml"/><Relationship Id="rId43" Type="http://schemas.openxmlformats.org/officeDocument/2006/relationships/slide" Target="slides/slide43.xml"/><Relationship Id="rId48" Type="http://schemas.openxmlformats.org/officeDocument/2006/relationships/slide" Target="slides/slide48.xml"/><Relationship Id="rId56" Type="http://schemas.openxmlformats.org/officeDocument/2006/relationships/slide" Target="slides/slide66.xml"/><Relationship Id="rId64" Type="http://schemas.openxmlformats.org/officeDocument/2006/relationships/slide" Target="slides/slide86.xml"/><Relationship Id="rId69" Type="http://schemas.openxmlformats.org/officeDocument/2006/relationships/slide" Target="slides/slide91.xml"/><Relationship Id="rId77" Type="http://schemas.openxmlformats.org/officeDocument/2006/relationships/slide" Target="slides/slide99.xml"/><Relationship Id="rId100" Type="http://schemas.openxmlformats.org/officeDocument/2006/relationships/slide" Target="slides/slide124.xml"/><Relationship Id="rId105" Type="http://schemas.openxmlformats.org/officeDocument/2006/relationships/slide" Target="slides/slide129.xml"/><Relationship Id="rId8" Type="http://schemas.openxmlformats.org/officeDocument/2006/relationships/slide" Target="slides/slide8.xml"/><Relationship Id="rId51" Type="http://schemas.openxmlformats.org/officeDocument/2006/relationships/slide" Target="slides/slide51.xml"/><Relationship Id="rId72" Type="http://schemas.openxmlformats.org/officeDocument/2006/relationships/slide" Target="slides/slide94.xml"/><Relationship Id="rId80" Type="http://schemas.openxmlformats.org/officeDocument/2006/relationships/slide" Target="slides/slide102.xml"/><Relationship Id="rId85" Type="http://schemas.openxmlformats.org/officeDocument/2006/relationships/slide" Target="slides/slide107.xml"/><Relationship Id="rId93" Type="http://schemas.openxmlformats.org/officeDocument/2006/relationships/slide" Target="slides/slide115.xml"/><Relationship Id="rId98" Type="http://schemas.openxmlformats.org/officeDocument/2006/relationships/slide" Target="slides/slide120.xml"/><Relationship Id="rId3" Type="http://schemas.openxmlformats.org/officeDocument/2006/relationships/slide" Target="slides/slide3.xml"/><Relationship Id="rId12" Type="http://schemas.openxmlformats.org/officeDocument/2006/relationships/slide" Target="slides/slide12.xml"/><Relationship Id="rId17" Type="http://schemas.openxmlformats.org/officeDocument/2006/relationships/slide" Target="slides/slide17.xml"/><Relationship Id="rId25" Type="http://schemas.openxmlformats.org/officeDocument/2006/relationships/slide" Target="slides/slide25.xml"/><Relationship Id="rId33" Type="http://schemas.openxmlformats.org/officeDocument/2006/relationships/slide" Target="slides/slide33.xml"/><Relationship Id="rId38" Type="http://schemas.openxmlformats.org/officeDocument/2006/relationships/slide" Target="slides/slide38.xml"/><Relationship Id="rId46" Type="http://schemas.openxmlformats.org/officeDocument/2006/relationships/slide" Target="slides/slide46.xml"/><Relationship Id="rId59" Type="http://schemas.openxmlformats.org/officeDocument/2006/relationships/slide" Target="slides/slide81.xml"/><Relationship Id="rId67" Type="http://schemas.openxmlformats.org/officeDocument/2006/relationships/slide" Target="slides/slide89.xml"/><Relationship Id="rId103" Type="http://schemas.openxmlformats.org/officeDocument/2006/relationships/slide" Target="slides/slide127.xml"/><Relationship Id="rId108" Type="http://schemas.openxmlformats.org/officeDocument/2006/relationships/slide" Target="slides/slide132.xml"/><Relationship Id="rId20" Type="http://schemas.openxmlformats.org/officeDocument/2006/relationships/slide" Target="slides/slide20.xml"/><Relationship Id="rId41" Type="http://schemas.openxmlformats.org/officeDocument/2006/relationships/slide" Target="slides/slide41.xml"/><Relationship Id="rId54" Type="http://schemas.openxmlformats.org/officeDocument/2006/relationships/slide" Target="slides/slide54.xml"/><Relationship Id="rId62" Type="http://schemas.openxmlformats.org/officeDocument/2006/relationships/slide" Target="slides/slide84.xml"/><Relationship Id="rId70" Type="http://schemas.openxmlformats.org/officeDocument/2006/relationships/slide" Target="slides/slide92.xml"/><Relationship Id="rId75" Type="http://schemas.openxmlformats.org/officeDocument/2006/relationships/slide" Target="slides/slide97.xml"/><Relationship Id="rId83" Type="http://schemas.openxmlformats.org/officeDocument/2006/relationships/slide" Target="slides/slide105.xml"/><Relationship Id="rId88" Type="http://schemas.openxmlformats.org/officeDocument/2006/relationships/slide" Target="slides/slide110.xml"/><Relationship Id="rId91" Type="http://schemas.openxmlformats.org/officeDocument/2006/relationships/slide" Target="slides/slide113.xml"/><Relationship Id="rId96" Type="http://schemas.openxmlformats.org/officeDocument/2006/relationships/slide" Target="slides/slide118.xml"/><Relationship Id="rId1" Type="http://schemas.openxmlformats.org/officeDocument/2006/relationships/slide" Target="slides/slide1.xml"/><Relationship Id="rId6" Type="http://schemas.openxmlformats.org/officeDocument/2006/relationships/slide" Target="slides/slide6.xml"/><Relationship Id="rId15" Type="http://schemas.openxmlformats.org/officeDocument/2006/relationships/slide" Target="slides/slide15.xml"/><Relationship Id="rId23" Type="http://schemas.openxmlformats.org/officeDocument/2006/relationships/slide" Target="slides/slide23.xml"/><Relationship Id="rId28" Type="http://schemas.openxmlformats.org/officeDocument/2006/relationships/slide" Target="slides/slide28.xml"/><Relationship Id="rId36" Type="http://schemas.openxmlformats.org/officeDocument/2006/relationships/slide" Target="slides/slide36.xml"/><Relationship Id="rId49" Type="http://schemas.openxmlformats.org/officeDocument/2006/relationships/slide" Target="slides/slide49.xml"/><Relationship Id="rId57" Type="http://schemas.openxmlformats.org/officeDocument/2006/relationships/slide" Target="slides/slide67.xml"/><Relationship Id="rId106" Type="http://schemas.openxmlformats.org/officeDocument/2006/relationships/slide" Target="slides/slide130.xml"/><Relationship Id="rId10" Type="http://schemas.openxmlformats.org/officeDocument/2006/relationships/slide" Target="slides/slide10.xml"/><Relationship Id="rId31" Type="http://schemas.openxmlformats.org/officeDocument/2006/relationships/slide" Target="slides/slide31.xml"/><Relationship Id="rId44" Type="http://schemas.openxmlformats.org/officeDocument/2006/relationships/slide" Target="slides/slide44.xml"/><Relationship Id="rId52" Type="http://schemas.openxmlformats.org/officeDocument/2006/relationships/slide" Target="slides/slide52.xml"/><Relationship Id="rId60" Type="http://schemas.openxmlformats.org/officeDocument/2006/relationships/slide" Target="slides/slide82.xml"/><Relationship Id="rId65" Type="http://schemas.openxmlformats.org/officeDocument/2006/relationships/slide" Target="slides/slide87.xml"/><Relationship Id="rId73" Type="http://schemas.openxmlformats.org/officeDocument/2006/relationships/slide" Target="slides/slide95.xml"/><Relationship Id="rId78" Type="http://schemas.openxmlformats.org/officeDocument/2006/relationships/slide" Target="slides/slide100.xml"/><Relationship Id="rId81" Type="http://schemas.openxmlformats.org/officeDocument/2006/relationships/slide" Target="slides/slide103.xml"/><Relationship Id="rId86" Type="http://schemas.openxmlformats.org/officeDocument/2006/relationships/slide" Target="slides/slide108.xml"/><Relationship Id="rId94" Type="http://schemas.openxmlformats.org/officeDocument/2006/relationships/slide" Target="slides/slide116.xml"/><Relationship Id="rId99" Type="http://schemas.openxmlformats.org/officeDocument/2006/relationships/slide" Target="slides/slide123.xml"/><Relationship Id="rId101" Type="http://schemas.openxmlformats.org/officeDocument/2006/relationships/slide" Target="slides/slide125.xml"/><Relationship Id="rId4" Type="http://schemas.openxmlformats.org/officeDocument/2006/relationships/slide" Target="slides/slide4.xml"/><Relationship Id="rId9" Type="http://schemas.openxmlformats.org/officeDocument/2006/relationships/slide" Target="slides/slide9.xml"/><Relationship Id="rId13" Type="http://schemas.openxmlformats.org/officeDocument/2006/relationships/slide" Target="slides/slide13.xml"/><Relationship Id="rId18" Type="http://schemas.openxmlformats.org/officeDocument/2006/relationships/slide" Target="slides/slide18.xml"/><Relationship Id="rId39" Type="http://schemas.openxmlformats.org/officeDocument/2006/relationships/slide" Target="slides/slide39.xml"/><Relationship Id="rId109" Type="http://schemas.openxmlformats.org/officeDocument/2006/relationships/slide" Target="slides/slide133.xml"/><Relationship Id="rId34" Type="http://schemas.openxmlformats.org/officeDocument/2006/relationships/slide" Target="slides/slide34.xml"/><Relationship Id="rId50" Type="http://schemas.openxmlformats.org/officeDocument/2006/relationships/slide" Target="slides/slide50.xml"/><Relationship Id="rId55" Type="http://schemas.openxmlformats.org/officeDocument/2006/relationships/slide" Target="slides/slide55.xml"/><Relationship Id="rId76" Type="http://schemas.openxmlformats.org/officeDocument/2006/relationships/slide" Target="slides/slide98.xml"/><Relationship Id="rId97" Type="http://schemas.openxmlformats.org/officeDocument/2006/relationships/slide" Target="slides/slide119.xml"/><Relationship Id="rId104" Type="http://schemas.openxmlformats.org/officeDocument/2006/relationships/slide" Target="slides/slide128.xml"/><Relationship Id="rId7" Type="http://schemas.openxmlformats.org/officeDocument/2006/relationships/slide" Target="slides/slide7.xml"/><Relationship Id="rId71" Type="http://schemas.openxmlformats.org/officeDocument/2006/relationships/slide" Target="slides/slide93.xml"/><Relationship Id="rId92" Type="http://schemas.openxmlformats.org/officeDocument/2006/relationships/slide" Target="slides/slide11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268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buClrTx/>
              <a:buFontTx/>
              <a:buNone/>
              <a:defRPr kumimoji="1" sz="1200">
                <a:latin typeface="Times New Roman" pitchFamily="18" charset="0"/>
              </a:defRPr>
            </a:lvl1pPr>
          </a:lstStyle>
          <a:p>
            <a:endParaRPr lang="en-US" altLang="zh-CN"/>
          </a:p>
        </p:txBody>
      </p:sp>
      <p:sp>
        <p:nvSpPr>
          <p:cNvPr id="1826819"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FontTx/>
              <a:buNone/>
              <a:defRPr kumimoji="1" sz="1200">
                <a:latin typeface="Times New Roman" pitchFamily="18" charset="0"/>
              </a:defRPr>
            </a:lvl1pPr>
          </a:lstStyle>
          <a:p>
            <a:endParaRPr lang="en-US" altLang="zh-CN"/>
          </a:p>
        </p:txBody>
      </p:sp>
      <p:sp>
        <p:nvSpPr>
          <p:cNvPr id="1826820"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spcBef>
                <a:spcPct val="0"/>
              </a:spcBef>
              <a:buClrTx/>
              <a:buFontTx/>
              <a:buNone/>
              <a:defRPr kumimoji="1" sz="1200">
                <a:latin typeface="Times New Roman" pitchFamily="18" charset="0"/>
              </a:defRPr>
            </a:lvl1pPr>
          </a:lstStyle>
          <a:p>
            <a:endParaRPr lang="en-US" altLang="zh-CN"/>
          </a:p>
        </p:txBody>
      </p:sp>
      <p:sp>
        <p:nvSpPr>
          <p:cNvPr id="1826821"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spcBef>
                <a:spcPct val="0"/>
              </a:spcBef>
              <a:buClrTx/>
              <a:buFontTx/>
              <a:buNone/>
              <a:defRPr kumimoji="1" sz="1200">
                <a:latin typeface="Times New Roman" pitchFamily="18" charset="0"/>
              </a:defRPr>
            </a:lvl1pPr>
          </a:lstStyle>
          <a:p>
            <a:fld id="{9744568C-2EEE-49DD-AD33-27D4B9558EA0}" type="slidenum">
              <a:rPr lang="en-US" altLang="zh-CN"/>
              <a:pPr/>
              <a:t>‹#›</a:t>
            </a:fld>
            <a:endParaRPr lang="en-US" altLang="zh-CN"/>
          </a:p>
        </p:txBody>
      </p:sp>
    </p:spTree>
    <p:extLst>
      <p:ext uri="{BB962C8B-B14F-4D97-AF65-F5344CB8AC3E}">
        <p14:creationId xmlns:p14="http://schemas.microsoft.com/office/powerpoint/2010/main" val="21914715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157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endParaRPr lang="en-US" altLang="zh-CN"/>
          </a:p>
        </p:txBody>
      </p:sp>
      <p:sp>
        <p:nvSpPr>
          <p:cNvPr id="1261571"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endParaRPr lang="en-US" altLang="zh-CN"/>
          </a:p>
        </p:txBody>
      </p:sp>
      <p:sp>
        <p:nvSpPr>
          <p:cNvPr id="12615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261573"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261574"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endParaRPr lang="en-US" altLang="zh-CN"/>
          </a:p>
        </p:txBody>
      </p:sp>
      <p:sp>
        <p:nvSpPr>
          <p:cNvPr id="1261575"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fld id="{A13D7322-BE46-4E84-AA8C-FD9522FD1B06}" type="slidenum">
              <a:rPr lang="en-US" altLang="zh-CN"/>
              <a:pPr/>
              <a:t>‹#›</a:t>
            </a:fld>
            <a:endParaRPr lang="en-US" altLang="zh-CN"/>
          </a:p>
        </p:txBody>
      </p:sp>
    </p:spTree>
    <p:extLst>
      <p:ext uri="{BB962C8B-B14F-4D97-AF65-F5344CB8AC3E}">
        <p14:creationId xmlns:p14="http://schemas.microsoft.com/office/powerpoint/2010/main" val="201738675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宋体" pitchFamily="2" charset="-122"/>
        <a:cs typeface="+mn-cs"/>
      </a:defRPr>
    </a:lvl1pPr>
    <a:lvl2pPr marL="457200" algn="l" rtl="0" fontAlgn="base">
      <a:spcBef>
        <a:spcPct val="30000"/>
      </a:spcBef>
      <a:spcAft>
        <a:spcPct val="0"/>
      </a:spcAft>
      <a:defRPr sz="1200" kern="1200">
        <a:solidFill>
          <a:schemeClr val="tx1"/>
        </a:solidFill>
        <a:latin typeface="Times New Roman" pitchFamily="18" charset="0"/>
        <a:ea typeface="宋体" pitchFamily="2" charset="-122"/>
        <a:cs typeface="+mn-cs"/>
      </a:defRPr>
    </a:lvl2pPr>
    <a:lvl3pPr marL="914400" algn="l" rtl="0" fontAlgn="base">
      <a:spcBef>
        <a:spcPct val="30000"/>
      </a:spcBef>
      <a:spcAft>
        <a:spcPct val="0"/>
      </a:spcAft>
      <a:defRPr sz="1200" kern="1200">
        <a:solidFill>
          <a:schemeClr val="tx1"/>
        </a:solidFill>
        <a:latin typeface="Times New Roman" pitchFamily="18" charset="0"/>
        <a:ea typeface="宋体" pitchFamily="2" charset="-122"/>
        <a:cs typeface="+mn-cs"/>
      </a:defRPr>
    </a:lvl3pPr>
    <a:lvl4pPr marL="1371600" algn="l" rtl="0" fontAlgn="base">
      <a:spcBef>
        <a:spcPct val="30000"/>
      </a:spcBef>
      <a:spcAft>
        <a:spcPct val="0"/>
      </a:spcAft>
      <a:defRPr sz="1200" kern="1200">
        <a:solidFill>
          <a:schemeClr val="tx1"/>
        </a:solidFill>
        <a:latin typeface="Times New Roman" pitchFamily="18" charset="0"/>
        <a:ea typeface="宋体" pitchFamily="2" charset="-122"/>
        <a:cs typeface="+mn-cs"/>
      </a:defRPr>
    </a:lvl4pPr>
    <a:lvl5pPr marL="1828800" algn="l" rtl="0" fontAlgn="base">
      <a:spcBef>
        <a:spcPct val="30000"/>
      </a:spcBef>
      <a:spcAft>
        <a:spcPct val="0"/>
      </a:spcAft>
      <a:defRPr sz="1200" kern="1200">
        <a:solidFill>
          <a:schemeClr val="tx1"/>
        </a:solidFill>
        <a:latin typeface="Times New Roman" pitchFamily="18"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bwMode="ltGray">
      <p:bgPr>
        <a:solidFill>
          <a:schemeClr val="bg1"/>
        </a:solidFill>
        <a:effectLst/>
      </p:bgPr>
    </p:bg>
    <p:spTree>
      <p:nvGrpSpPr>
        <p:cNvPr id="1" name=""/>
        <p:cNvGrpSpPr/>
        <p:nvPr/>
      </p:nvGrpSpPr>
      <p:grpSpPr>
        <a:xfrm>
          <a:off x="0" y="0"/>
          <a:ext cx="0" cy="0"/>
          <a:chOff x="0" y="0"/>
          <a:chExt cx="0" cy="0"/>
        </a:xfrm>
      </p:grpSpPr>
      <p:pic>
        <p:nvPicPr>
          <p:cNvPr id="1772546" name="Picture 2" descr="55108"/>
          <p:cNvPicPr>
            <a:picLocks noChangeAspect="1" noChangeArrowheads="1"/>
          </p:cNvPicPr>
          <p:nvPr/>
        </p:nvPicPr>
        <p:blipFill>
          <a:blip r:embed="rId2">
            <a:extLst>
              <a:ext uri="{28A0092B-C50C-407E-A947-70E740481C1C}">
                <a14:useLocalDpi xmlns:a14="http://schemas.microsoft.com/office/drawing/2010/main" val="0"/>
              </a:ext>
            </a:extLst>
          </a:blip>
          <a:srcRect r="20380" b="20709"/>
          <a:stretch>
            <a:fillRect/>
          </a:stretch>
        </p:blipFill>
        <p:spPr bwMode="auto">
          <a:xfrm>
            <a:off x="0" y="3132138"/>
            <a:ext cx="2268538" cy="3725862"/>
          </a:xfrm>
          <a:prstGeom prst="rect">
            <a:avLst/>
          </a:prstGeom>
          <a:noFill/>
          <a:extLst>
            <a:ext uri="{909E8E84-426E-40DD-AFC4-6F175D3DCCD1}">
              <a14:hiddenFill xmlns:a14="http://schemas.microsoft.com/office/drawing/2010/main">
                <a:solidFill>
                  <a:srgbClr val="FFFFFF"/>
                </a:solidFill>
              </a14:hiddenFill>
            </a:ext>
          </a:extLst>
        </p:spPr>
      </p:pic>
      <p:sp>
        <p:nvSpPr>
          <p:cNvPr id="1772547" name="Rectangle 3"/>
          <p:cNvSpPr>
            <a:spLocks noChangeArrowheads="1"/>
          </p:cNvSpPr>
          <p:nvPr/>
        </p:nvSpPr>
        <p:spPr bwMode="ltGray">
          <a:xfrm>
            <a:off x="0" y="0"/>
            <a:ext cx="2268538" cy="3141663"/>
          </a:xfrm>
          <a:prstGeom prst="rect">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endParaRPr lang="en-US" altLang="zh-CN" sz="1800"/>
          </a:p>
          <a:p>
            <a:pPr algn="ctr">
              <a:spcBef>
                <a:spcPct val="0"/>
              </a:spcBef>
              <a:buClrTx/>
              <a:buFontTx/>
              <a:buNone/>
            </a:pPr>
            <a:endParaRPr lang="en-US" altLang="zh-CN" sz="1800"/>
          </a:p>
        </p:txBody>
      </p:sp>
      <p:sp>
        <p:nvSpPr>
          <p:cNvPr id="1772548" name="Rectangle 4"/>
          <p:cNvSpPr>
            <a:spLocks noGrp="1" noChangeArrowheads="1"/>
          </p:cNvSpPr>
          <p:nvPr>
            <p:ph type="ctrTitle"/>
          </p:nvPr>
        </p:nvSpPr>
        <p:spPr>
          <a:xfrm>
            <a:off x="2266950" y="3124200"/>
            <a:ext cx="6877050" cy="742950"/>
          </a:xfrm>
          <a:solidFill>
            <a:schemeClr val="tx1"/>
          </a:solidFill>
          <a:extLst>
            <a:ext uri="{AF507438-7753-43E0-B8FC-AC1667EBCBE1}">
              <a14:hiddenEffects xmlns:a14="http://schemas.microsoft.com/office/drawing/2010/main">
                <a:effectLst>
                  <a:outerShdw dist="53882" dir="2700000" algn="ctr" rotWithShape="0">
                    <a:schemeClr val="bg2"/>
                  </a:outerShdw>
                </a:effectLst>
              </a14:hiddenEffects>
            </a:ext>
          </a:extLst>
        </p:spPr>
        <p:txBody>
          <a:bodyPr/>
          <a:lstStyle>
            <a:lvl1pPr>
              <a:defRPr/>
            </a:lvl1pPr>
          </a:lstStyle>
          <a:p>
            <a:pPr lvl="0"/>
            <a:r>
              <a:rPr lang="en-US" altLang="zh-CN" noProof="0" smtClean="0"/>
              <a:t>2007</a:t>
            </a:r>
            <a:r>
              <a:rPr lang="zh-CN" altLang="en-US" noProof="0" smtClean="0"/>
              <a:t>年度工作小结</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atin typeface="黑体" panose="02010609060101010101" pitchFamily="49" charset="-122"/>
                <a:ea typeface="黑体" panose="02010609060101010101" pitchFamily="49" charset="-122"/>
              </a:defRPr>
            </a:lvl1pPr>
          </a:lstStyle>
          <a:p>
            <a:r>
              <a:rPr lang="zh-CN" altLang="en-US" dirty="0" smtClean="0"/>
              <a:t>单击此处编辑母版标题样式</a:t>
            </a:r>
            <a:endParaRPr lang="zh-CN" altLang="en-US" dirty="0"/>
          </a:p>
        </p:txBody>
      </p:sp>
      <p:sp>
        <p:nvSpPr>
          <p:cNvPr id="3" name="内容占位符 2"/>
          <p:cNvSpPr>
            <a:spLocks noGrp="1"/>
          </p:cNvSpPr>
          <p:nvPr>
            <p:ph idx="1"/>
          </p:nvPr>
        </p:nvSpPr>
        <p:spPr>
          <a:xfrm>
            <a:off x="251520" y="1341438"/>
            <a:ext cx="8892480" cy="5111898"/>
          </a:xfrm>
        </p:spPr>
        <p:txBody>
          <a:bodyPr/>
          <a:lstStyle>
            <a:lvl1pPr marL="0">
              <a:lnSpc>
                <a:spcPts val="3500"/>
              </a:lnSpc>
              <a:defRPr sz="2800"/>
            </a:lvl1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21A20E7E-CAE4-4DDF-8F4A-F771D28B868A}" type="slidenum">
              <a:rPr lang="en-US" altLang="zh-CN"/>
              <a:pPr/>
              <a:t>‹#›</a:t>
            </a:fld>
            <a:endParaRPr lang="en-US" altLang="zh-CN"/>
          </a:p>
        </p:txBody>
      </p:sp>
    </p:spTree>
    <p:extLst>
      <p:ext uri="{BB962C8B-B14F-4D97-AF65-F5344CB8AC3E}">
        <p14:creationId xmlns:p14="http://schemas.microsoft.com/office/powerpoint/2010/main" val="344570751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1384986A-F6CE-4857-8B24-E21E8225E729}" type="slidenum">
              <a:rPr lang="en-US" altLang="zh-CN"/>
              <a:pPr/>
              <a:t>‹#›</a:t>
            </a:fld>
            <a:endParaRPr lang="en-US" altLang="zh-CN"/>
          </a:p>
        </p:txBody>
      </p:sp>
    </p:spTree>
    <p:extLst>
      <p:ext uri="{BB962C8B-B14F-4D97-AF65-F5344CB8AC3E}">
        <p14:creationId xmlns:p14="http://schemas.microsoft.com/office/powerpoint/2010/main" val="1564811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341438"/>
            <a:ext cx="40767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067300" y="1341438"/>
            <a:ext cx="40767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页脚占位符 4"/>
          <p:cNvSpPr>
            <a:spLocks noGrp="1"/>
          </p:cNvSpPr>
          <p:nvPr>
            <p:ph type="ftr" sz="quarter" idx="10"/>
          </p:nvPr>
        </p:nvSpPr>
        <p:spPr/>
        <p:txBody>
          <a:bodyPr/>
          <a:lstStyle>
            <a:lvl1pPr>
              <a:defRPr/>
            </a:lvl1pPr>
          </a:lstStyle>
          <a:p>
            <a:endParaRPr lang="zh-CN" altLang="zh-CN"/>
          </a:p>
        </p:txBody>
      </p:sp>
      <p:sp>
        <p:nvSpPr>
          <p:cNvPr id="6" name="灯片编号占位符 5"/>
          <p:cNvSpPr>
            <a:spLocks noGrp="1"/>
          </p:cNvSpPr>
          <p:nvPr>
            <p:ph type="sldNum" sz="quarter" idx="11"/>
          </p:nvPr>
        </p:nvSpPr>
        <p:spPr/>
        <p:txBody>
          <a:bodyPr/>
          <a:lstStyle>
            <a:lvl1pPr>
              <a:defRPr/>
            </a:lvl1pPr>
          </a:lstStyle>
          <a:p>
            <a:fld id="{3BEE541D-8885-4221-B854-8F166DC9EF84}" type="slidenum">
              <a:rPr lang="en-US" altLang="zh-CN"/>
              <a:pPr/>
              <a:t>‹#›</a:t>
            </a:fld>
            <a:endParaRPr lang="en-US" altLang="zh-CN"/>
          </a:p>
        </p:txBody>
      </p:sp>
    </p:spTree>
    <p:extLst>
      <p:ext uri="{BB962C8B-B14F-4D97-AF65-F5344CB8AC3E}">
        <p14:creationId xmlns:p14="http://schemas.microsoft.com/office/powerpoint/2010/main" val="3133861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页脚占位符 6"/>
          <p:cNvSpPr>
            <a:spLocks noGrp="1"/>
          </p:cNvSpPr>
          <p:nvPr>
            <p:ph type="ftr" sz="quarter" idx="10"/>
          </p:nvPr>
        </p:nvSpPr>
        <p:spPr/>
        <p:txBody>
          <a:bodyPr/>
          <a:lstStyle>
            <a:lvl1pPr>
              <a:defRPr/>
            </a:lvl1pPr>
          </a:lstStyle>
          <a:p>
            <a:endParaRPr lang="zh-CN" altLang="zh-CN"/>
          </a:p>
        </p:txBody>
      </p:sp>
      <p:sp>
        <p:nvSpPr>
          <p:cNvPr id="8" name="灯片编号占位符 7"/>
          <p:cNvSpPr>
            <a:spLocks noGrp="1"/>
          </p:cNvSpPr>
          <p:nvPr>
            <p:ph type="sldNum" sz="quarter" idx="11"/>
          </p:nvPr>
        </p:nvSpPr>
        <p:spPr/>
        <p:txBody>
          <a:bodyPr/>
          <a:lstStyle>
            <a:lvl1pPr>
              <a:defRPr/>
            </a:lvl1pPr>
          </a:lstStyle>
          <a:p>
            <a:fld id="{5533CB41-B340-486B-974D-BC627B81ED3B}" type="slidenum">
              <a:rPr lang="en-US" altLang="zh-CN"/>
              <a:pPr/>
              <a:t>‹#›</a:t>
            </a:fld>
            <a:endParaRPr lang="en-US" altLang="zh-CN"/>
          </a:p>
        </p:txBody>
      </p:sp>
    </p:spTree>
    <p:extLst>
      <p:ext uri="{BB962C8B-B14F-4D97-AF65-F5344CB8AC3E}">
        <p14:creationId xmlns:p14="http://schemas.microsoft.com/office/powerpoint/2010/main" val="3187594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页脚占位符 2"/>
          <p:cNvSpPr>
            <a:spLocks noGrp="1"/>
          </p:cNvSpPr>
          <p:nvPr>
            <p:ph type="ftr" sz="quarter" idx="10"/>
          </p:nvPr>
        </p:nvSpPr>
        <p:spPr/>
        <p:txBody>
          <a:bodyPr/>
          <a:lstStyle>
            <a:lvl1pPr>
              <a:defRPr/>
            </a:lvl1pPr>
          </a:lstStyle>
          <a:p>
            <a:endParaRPr lang="zh-CN" altLang="zh-CN"/>
          </a:p>
        </p:txBody>
      </p:sp>
      <p:sp>
        <p:nvSpPr>
          <p:cNvPr id="4" name="灯片编号占位符 3"/>
          <p:cNvSpPr>
            <a:spLocks noGrp="1"/>
          </p:cNvSpPr>
          <p:nvPr>
            <p:ph type="sldNum" sz="quarter" idx="11"/>
          </p:nvPr>
        </p:nvSpPr>
        <p:spPr/>
        <p:txBody>
          <a:bodyPr/>
          <a:lstStyle>
            <a:lvl1pPr>
              <a:defRPr/>
            </a:lvl1pPr>
          </a:lstStyle>
          <a:p>
            <a:fld id="{1931F915-C52F-4505-9D82-5AA1D85B0082}" type="slidenum">
              <a:rPr lang="en-US" altLang="zh-CN"/>
              <a:pPr/>
              <a:t>‹#›</a:t>
            </a:fld>
            <a:endParaRPr lang="en-US" altLang="zh-CN"/>
          </a:p>
        </p:txBody>
      </p:sp>
    </p:spTree>
    <p:extLst>
      <p:ext uri="{BB962C8B-B14F-4D97-AF65-F5344CB8AC3E}">
        <p14:creationId xmlns:p14="http://schemas.microsoft.com/office/powerpoint/2010/main" val="193582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页脚占位符 1"/>
          <p:cNvSpPr>
            <a:spLocks noGrp="1"/>
          </p:cNvSpPr>
          <p:nvPr>
            <p:ph type="ftr" sz="quarter" idx="10"/>
          </p:nvPr>
        </p:nvSpPr>
        <p:spPr/>
        <p:txBody>
          <a:bodyPr/>
          <a:lstStyle>
            <a:lvl1pPr>
              <a:defRPr/>
            </a:lvl1pPr>
          </a:lstStyle>
          <a:p>
            <a:endParaRPr lang="zh-CN" altLang="zh-CN"/>
          </a:p>
        </p:txBody>
      </p:sp>
      <p:sp>
        <p:nvSpPr>
          <p:cNvPr id="3" name="灯片编号占位符 2"/>
          <p:cNvSpPr>
            <a:spLocks noGrp="1"/>
          </p:cNvSpPr>
          <p:nvPr>
            <p:ph type="sldNum" sz="quarter" idx="11"/>
          </p:nvPr>
        </p:nvSpPr>
        <p:spPr/>
        <p:txBody>
          <a:bodyPr/>
          <a:lstStyle>
            <a:lvl1pPr>
              <a:defRPr/>
            </a:lvl1pPr>
          </a:lstStyle>
          <a:p>
            <a:fld id="{F4B42256-FBDC-4C76-B980-BD8C171A0AF4}" type="slidenum">
              <a:rPr lang="en-US" altLang="zh-CN"/>
              <a:pPr/>
              <a:t>‹#›</a:t>
            </a:fld>
            <a:endParaRPr lang="en-US" altLang="zh-CN"/>
          </a:p>
        </p:txBody>
      </p:sp>
    </p:spTree>
    <p:extLst>
      <p:ext uri="{BB962C8B-B14F-4D97-AF65-F5344CB8AC3E}">
        <p14:creationId xmlns:p14="http://schemas.microsoft.com/office/powerpoint/2010/main" val="3869126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页脚占位符 4"/>
          <p:cNvSpPr>
            <a:spLocks noGrp="1"/>
          </p:cNvSpPr>
          <p:nvPr>
            <p:ph type="ftr" sz="quarter" idx="10"/>
          </p:nvPr>
        </p:nvSpPr>
        <p:spPr/>
        <p:txBody>
          <a:bodyPr/>
          <a:lstStyle>
            <a:lvl1pPr>
              <a:defRPr/>
            </a:lvl1pPr>
          </a:lstStyle>
          <a:p>
            <a:endParaRPr lang="zh-CN" altLang="zh-CN"/>
          </a:p>
        </p:txBody>
      </p:sp>
      <p:sp>
        <p:nvSpPr>
          <p:cNvPr id="6" name="灯片编号占位符 5"/>
          <p:cNvSpPr>
            <a:spLocks noGrp="1"/>
          </p:cNvSpPr>
          <p:nvPr>
            <p:ph type="sldNum" sz="quarter" idx="11"/>
          </p:nvPr>
        </p:nvSpPr>
        <p:spPr/>
        <p:txBody>
          <a:bodyPr/>
          <a:lstStyle>
            <a:lvl1pPr>
              <a:defRPr/>
            </a:lvl1pPr>
          </a:lstStyle>
          <a:p>
            <a:fld id="{DEF05737-4060-4CFA-A668-71DCFE40C59B}" type="slidenum">
              <a:rPr lang="en-US" altLang="zh-CN"/>
              <a:pPr/>
              <a:t>‹#›</a:t>
            </a:fld>
            <a:endParaRPr lang="en-US" altLang="zh-CN"/>
          </a:p>
        </p:txBody>
      </p:sp>
    </p:spTree>
    <p:extLst>
      <p:ext uri="{BB962C8B-B14F-4D97-AF65-F5344CB8AC3E}">
        <p14:creationId xmlns:p14="http://schemas.microsoft.com/office/powerpoint/2010/main" val="12778359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页脚占位符 4"/>
          <p:cNvSpPr>
            <a:spLocks noGrp="1"/>
          </p:cNvSpPr>
          <p:nvPr>
            <p:ph type="ftr" sz="quarter" idx="10"/>
          </p:nvPr>
        </p:nvSpPr>
        <p:spPr/>
        <p:txBody>
          <a:bodyPr/>
          <a:lstStyle>
            <a:lvl1pPr>
              <a:defRPr/>
            </a:lvl1pPr>
          </a:lstStyle>
          <a:p>
            <a:endParaRPr lang="zh-CN" altLang="zh-CN"/>
          </a:p>
        </p:txBody>
      </p:sp>
      <p:sp>
        <p:nvSpPr>
          <p:cNvPr id="6" name="灯片编号占位符 5"/>
          <p:cNvSpPr>
            <a:spLocks noGrp="1"/>
          </p:cNvSpPr>
          <p:nvPr>
            <p:ph type="sldNum" sz="quarter" idx="11"/>
          </p:nvPr>
        </p:nvSpPr>
        <p:spPr/>
        <p:txBody>
          <a:bodyPr/>
          <a:lstStyle>
            <a:lvl1pPr>
              <a:defRPr/>
            </a:lvl1pPr>
          </a:lstStyle>
          <a:p>
            <a:fld id="{70347223-D137-4B2F-AAF8-5C5D8E292BB0}" type="slidenum">
              <a:rPr lang="en-US" altLang="zh-CN"/>
              <a:pPr/>
              <a:t>‹#›</a:t>
            </a:fld>
            <a:endParaRPr lang="en-US" altLang="zh-CN"/>
          </a:p>
        </p:txBody>
      </p:sp>
    </p:spTree>
    <p:extLst>
      <p:ext uri="{BB962C8B-B14F-4D97-AF65-F5344CB8AC3E}">
        <p14:creationId xmlns:p14="http://schemas.microsoft.com/office/powerpoint/2010/main" val="37893581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3B02CF75-4157-45DC-8157-CBDB1FD40828}" type="slidenum">
              <a:rPr lang="en-US" altLang="zh-CN"/>
              <a:pPr/>
              <a:t>‹#›</a:t>
            </a:fld>
            <a:endParaRPr lang="en-US" altLang="zh-CN"/>
          </a:p>
        </p:txBody>
      </p:sp>
    </p:spTree>
    <p:extLst>
      <p:ext uri="{BB962C8B-B14F-4D97-AF65-F5344CB8AC3E}">
        <p14:creationId xmlns:p14="http://schemas.microsoft.com/office/powerpoint/2010/main" val="3699811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67550" y="0"/>
            <a:ext cx="2076450" cy="62182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0"/>
            <a:ext cx="6076950" cy="62182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03123F73-C65E-4C52-A65E-03E35B7D7A4D}" type="slidenum">
              <a:rPr lang="en-US" altLang="zh-CN"/>
              <a:pPr/>
              <a:t>‹#›</a:t>
            </a:fld>
            <a:endParaRPr lang="en-US" altLang="zh-CN"/>
          </a:p>
        </p:txBody>
      </p:sp>
    </p:spTree>
    <p:extLst>
      <p:ext uri="{BB962C8B-B14F-4D97-AF65-F5344CB8AC3E}">
        <p14:creationId xmlns:p14="http://schemas.microsoft.com/office/powerpoint/2010/main" val="38523435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2195513" y="0"/>
            <a:ext cx="6948487" cy="981075"/>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838200" y="1341438"/>
            <a:ext cx="8305800" cy="4876800"/>
          </a:xfrm>
        </p:spPr>
        <p:txBody>
          <a:bodyPr/>
          <a:lstStyle/>
          <a:p>
            <a:endParaRPr lang="zh-CN" altLang="en-US"/>
          </a:p>
        </p:txBody>
      </p:sp>
      <p:sp>
        <p:nvSpPr>
          <p:cNvPr id="4" name="页脚占位符 3"/>
          <p:cNvSpPr>
            <a:spLocks noGrp="1"/>
          </p:cNvSpPr>
          <p:nvPr>
            <p:ph type="ftr" sz="quarter" idx="10"/>
          </p:nvPr>
        </p:nvSpPr>
        <p:spPr>
          <a:xfrm>
            <a:off x="5867400" y="6486525"/>
            <a:ext cx="2895600" cy="298450"/>
          </a:xfrm>
        </p:spPr>
        <p:txBody>
          <a:bodyPr/>
          <a:lstStyle>
            <a:lvl1pPr>
              <a:defRPr/>
            </a:lvl1pPr>
          </a:lstStyle>
          <a:p>
            <a:endParaRPr lang="zh-CN" altLang="zh-CN"/>
          </a:p>
        </p:txBody>
      </p:sp>
      <p:sp>
        <p:nvSpPr>
          <p:cNvPr id="5" name="灯片编号占位符 4"/>
          <p:cNvSpPr>
            <a:spLocks noGrp="1"/>
          </p:cNvSpPr>
          <p:nvPr>
            <p:ph type="sldNum" sz="quarter" idx="11"/>
          </p:nvPr>
        </p:nvSpPr>
        <p:spPr>
          <a:xfrm>
            <a:off x="609600" y="6480175"/>
            <a:ext cx="1295400" cy="292100"/>
          </a:xfrm>
        </p:spPr>
        <p:txBody>
          <a:bodyPr/>
          <a:lstStyle>
            <a:lvl1pPr>
              <a:defRPr/>
            </a:lvl1pPr>
          </a:lstStyle>
          <a:p>
            <a:fld id="{82B9D19F-CBC1-415A-BE90-44C328408739}" type="slidenum">
              <a:rPr lang="en-US" altLang="zh-CN"/>
              <a:pPr/>
              <a:t>‹#›</a:t>
            </a:fld>
            <a:endParaRPr lang="en-US" altLang="zh-CN"/>
          </a:p>
        </p:txBody>
      </p:sp>
    </p:spTree>
    <p:extLst>
      <p:ext uri="{BB962C8B-B14F-4D97-AF65-F5344CB8AC3E}">
        <p14:creationId xmlns:p14="http://schemas.microsoft.com/office/powerpoint/2010/main" val="2059857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771530" name="Picture 10" descr="工作总结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324975" cy="6994525"/>
          </a:xfrm>
          <a:prstGeom prst="rect">
            <a:avLst/>
          </a:prstGeom>
          <a:noFill/>
          <a:extLst>
            <a:ext uri="{909E8E84-426E-40DD-AFC4-6F175D3DCCD1}">
              <a14:hiddenFill xmlns:a14="http://schemas.microsoft.com/office/drawing/2010/main">
                <a:solidFill>
                  <a:srgbClr val="FFFFFF"/>
                </a:solidFill>
              </a14:hiddenFill>
            </a:ext>
          </a:extLst>
        </p:spPr>
      </p:pic>
      <p:sp>
        <p:nvSpPr>
          <p:cNvPr id="1771525" name="Rectangle 5"/>
          <p:cNvSpPr>
            <a:spLocks noGrp="1" noChangeArrowheads="1"/>
          </p:cNvSpPr>
          <p:nvPr>
            <p:ph type="body" idx="1"/>
          </p:nvPr>
        </p:nvSpPr>
        <p:spPr bwMode="auto">
          <a:xfrm>
            <a:off x="838200" y="1341438"/>
            <a:ext cx="83058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2"/>
            <a:endParaRPr lang="en-US" altLang="zh-CN" dirty="0" smtClean="0"/>
          </a:p>
        </p:txBody>
      </p:sp>
      <p:sp>
        <p:nvSpPr>
          <p:cNvPr id="1771526" name="Rectangle 6"/>
          <p:cNvSpPr>
            <a:spLocks noGrp="1" noChangeArrowheads="1"/>
          </p:cNvSpPr>
          <p:nvPr>
            <p:ph type="ftr" sz="quarter" idx="3"/>
          </p:nvPr>
        </p:nvSpPr>
        <p:spPr bwMode="auto">
          <a:xfrm>
            <a:off x="5867400" y="6486525"/>
            <a:ext cx="2895600" cy="29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FontTx/>
              <a:buNone/>
              <a:defRPr sz="1200" b="1">
                <a:solidFill>
                  <a:schemeClr val="bg1"/>
                </a:solidFill>
              </a:defRPr>
            </a:lvl1pPr>
          </a:lstStyle>
          <a:p>
            <a:endParaRPr lang="zh-CN" altLang="zh-CN"/>
          </a:p>
        </p:txBody>
      </p:sp>
      <p:sp>
        <p:nvSpPr>
          <p:cNvPr id="1771527" name="Rectangle 7"/>
          <p:cNvSpPr>
            <a:spLocks noGrp="1" noChangeArrowheads="1"/>
          </p:cNvSpPr>
          <p:nvPr>
            <p:ph type="sldNum" sz="quarter" idx="4"/>
          </p:nvPr>
        </p:nvSpPr>
        <p:spPr bwMode="auto">
          <a:xfrm>
            <a:off x="609600" y="6480175"/>
            <a:ext cx="1295400"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spcBef>
                <a:spcPct val="0"/>
              </a:spcBef>
              <a:buClrTx/>
              <a:buFontTx/>
              <a:buNone/>
              <a:defRPr sz="1400" b="1">
                <a:solidFill>
                  <a:schemeClr val="bg1"/>
                </a:solidFill>
                <a:latin typeface="Verdana" pitchFamily="34" charset="0"/>
              </a:defRPr>
            </a:lvl1pPr>
          </a:lstStyle>
          <a:p>
            <a:fld id="{07E3294F-B888-4F90-B3B9-A9559C3C5F03}" type="slidenum">
              <a:rPr lang="en-US" altLang="zh-CN"/>
              <a:pPr/>
              <a:t>‹#›</a:t>
            </a:fld>
            <a:endParaRPr lang="en-US" altLang="zh-CN"/>
          </a:p>
        </p:txBody>
      </p:sp>
      <p:sp>
        <p:nvSpPr>
          <p:cNvPr id="1771528" name="Rectangle 8"/>
          <p:cNvSpPr>
            <a:spLocks noGrp="1" noChangeArrowheads="1"/>
          </p:cNvSpPr>
          <p:nvPr>
            <p:ph type="title"/>
          </p:nvPr>
        </p:nvSpPr>
        <p:spPr bwMode="white">
          <a:xfrm>
            <a:off x="2195513" y="0"/>
            <a:ext cx="6948487" cy="981075"/>
          </a:xfrm>
          <a:prstGeom prst="rect">
            <a:avLst/>
          </a:prstGeom>
          <a:noFill/>
          <a:ln>
            <a:noFill/>
          </a:ln>
          <a:effectLst/>
          <a:extLst>
            <a:ext uri="{909E8E84-426E-40DD-AFC4-6F175D3DCCD1}">
              <a14:hiddenFill xmlns:a14="http://schemas.microsoft.com/office/drawing/2010/main">
                <a:solidFill>
                  <a:srgbClr val="2B166E"/>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2021404" algn="ctr" rotWithShape="0">
                    <a:schemeClr val="tx1"/>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Lst>
  <p:timing>
    <p:tnLst>
      <p:par>
        <p:cTn id="1" dur="indefinite" restart="never" nodeType="tmRoot"/>
      </p:par>
    </p:tnLst>
  </p:timing>
  <p:txStyles>
    <p:titleStyle>
      <a:lvl1pPr algn="l" rtl="0" fontAlgn="base">
        <a:spcBef>
          <a:spcPct val="0"/>
        </a:spcBef>
        <a:spcAft>
          <a:spcPct val="0"/>
        </a:spcAft>
        <a:defRPr sz="4000">
          <a:solidFill>
            <a:schemeClr val="bg1"/>
          </a:solidFill>
          <a:latin typeface="+mj-lt"/>
          <a:ea typeface="+mj-ea"/>
          <a:cs typeface="+mj-cs"/>
        </a:defRPr>
      </a:lvl1pPr>
      <a:lvl2pPr algn="l" rtl="0" fontAlgn="base">
        <a:spcBef>
          <a:spcPct val="0"/>
        </a:spcBef>
        <a:spcAft>
          <a:spcPct val="0"/>
        </a:spcAft>
        <a:defRPr sz="4000">
          <a:solidFill>
            <a:schemeClr val="bg1"/>
          </a:solidFill>
          <a:latin typeface="宋体" pitchFamily="2" charset="-122"/>
          <a:ea typeface="宋体" pitchFamily="2" charset="-122"/>
        </a:defRPr>
      </a:lvl2pPr>
      <a:lvl3pPr algn="l" rtl="0" fontAlgn="base">
        <a:spcBef>
          <a:spcPct val="0"/>
        </a:spcBef>
        <a:spcAft>
          <a:spcPct val="0"/>
        </a:spcAft>
        <a:defRPr sz="4000">
          <a:solidFill>
            <a:schemeClr val="bg1"/>
          </a:solidFill>
          <a:latin typeface="宋体" pitchFamily="2" charset="-122"/>
          <a:ea typeface="宋体" pitchFamily="2" charset="-122"/>
        </a:defRPr>
      </a:lvl3pPr>
      <a:lvl4pPr algn="l" rtl="0" fontAlgn="base">
        <a:spcBef>
          <a:spcPct val="0"/>
        </a:spcBef>
        <a:spcAft>
          <a:spcPct val="0"/>
        </a:spcAft>
        <a:defRPr sz="4000">
          <a:solidFill>
            <a:schemeClr val="bg1"/>
          </a:solidFill>
          <a:latin typeface="宋体" pitchFamily="2" charset="-122"/>
          <a:ea typeface="宋体" pitchFamily="2" charset="-122"/>
        </a:defRPr>
      </a:lvl4pPr>
      <a:lvl5pPr algn="l" rtl="0" fontAlgn="base">
        <a:spcBef>
          <a:spcPct val="0"/>
        </a:spcBef>
        <a:spcAft>
          <a:spcPct val="0"/>
        </a:spcAft>
        <a:defRPr sz="4000">
          <a:solidFill>
            <a:schemeClr val="bg1"/>
          </a:solidFill>
          <a:latin typeface="宋体" pitchFamily="2" charset="-122"/>
          <a:ea typeface="宋体" pitchFamily="2" charset="-122"/>
        </a:defRPr>
      </a:lvl5pPr>
      <a:lvl6pPr marL="457200" algn="l" rtl="0" fontAlgn="base">
        <a:spcBef>
          <a:spcPct val="0"/>
        </a:spcBef>
        <a:spcAft>
          <a:spcPct val="0"/>
        </a:spcAft>
        <a:defRPr sz="4000">
          <a:solidFill>
            <a:schemeClr val="bg1"/>
          </a:solidFill>
          <a:latin typeface="宋体" pitchFamily="2" charset="-122"/>
          <a:ea typeface="宋体" pitchFamily="2" charset="-122"/>
        </a:defRPr>
      </a:lvl6pPr>
      <a:lvl7pPr marL="914400" algn="l" rtl="0" fontAlgn="base">
        <a:spcBef>
          <a:spcPct val="0"/>
        </a:spcBef>
        <a:spcAft>
          <a:spcPct val="0"/>
        </a:spcAft>
        <a:defRPr sz="4000">
          <a:solidFill>
            <a:schemeClr val="bg1"/>
          </a:solidFill>
          <a:latin typeface="宋体" pitchFamily="2" charset="-122"/>
          <a:ea typeface="宋体" pitchFamily="2" charset="-122"/>
        </a:defRPr>
      </a:lvl7pPr>
      <a:lvl8pPr marL="1371600" algn="l" rtl="0" fontAlgn="base">
        <a:spcBef>
          <a:spcPct val="0"/>
        </a:spcBef>
        <a:spcAft>
          <a:spcPct val="0"/>
        </a:spcAft>
        <a:defRPr sz="4000">
          <a:solidFill>
            <a:schemeClr val="bg1"/>
          </a:solidFill>
          <a:latin typeface="宋体" pitchFamily="2" charset="-122"/>
          <a:ea typeface="宋体" pitchFamily="2" charset="-122"/>
        </a:defRPr>
      </a:lvl8pPr>
      <a:lvl9pPr marL="1828800" algn="l" rtl="0" fontAlgn="base">
        <a:spcBef>
          <a:spcPct val="0"/>
        </a:spcBef>
        <a:spcAft>
          <a:spcPct val="0"/>
        </a:spcAft>
        <a:defRPr sz="4000">
          <a:solidFill>
            <a:schemeClr val="bg1"/>
          </a:solidFill>
          <a:latin typeface="宋体" pitchFamily="2" charset="-122"/>
          <a:ea typeface="宋体" pitchFamily="2" charset="-122"/>
        </a:defRPr>
      </a:lvl9pPr>
    </p:titleStyle>
    <p:bodyStyle>
      <a:lvl1pPr marL="342900" indent="0" algn="l" rtl="0" fontAlgn="base">
        <a:lnSpc>
          <a:spcPts val="30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3.wmf"/></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slideLayout" Target="../slideLayouts/slideLayout6.xml"/><Relationship Id="rId1" Type="http://schemas.openxmlformats.org/officeDocument/2006/relationships/vmlDrawing" Target="../drawings/vmlDrawing2.vml"/><Relationship Id="rId6" Type="http://schemas.openxmlformats.org/officeDocument/2006/relationships/image" Target="../media/image9.wmf"/><Relationship Id="rId5" Type="http://schemas.openxmlformats.org/officeDocument/2006/relationships/image" Target="../media/image25.wmf"/><Relationship Id="rId4" Type="http://schemas.openxmlformats.org/officeDocument/2006/relationships/oleObject" Target="../embeddings/oleObject2.bin"/></Relationships>
</file>

<file path=ppt/slides/_rels/slide11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slideLayout" Target="../slideLayouts/slideLayout6.xml"/><Relationship Id="rId1" Type="http://schemas.openxmlformats.org/officeDocument/2006/relationships/vmlDrawing" Target="../drawings/vmlDrawing3.vml"/><Relationship Id="rId6" Type="http://schemas.openxmlformats.org/officeDocument/2006/relationships/image" Target="../media/image9.wmf"/><Relationship Id="rId5" Type="http://schemas.openxmlformats.org/officeDocument/2006/relationships/image" Target="../media/image25.wmf"/><Relationship Id="rId4" Type="http://schemas.openxmlformats.org/officeDocument/2006/relationships/oleObject" Target="../embeddings/oleObject3.bin"/></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28.tmp"/><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29.tmp"/><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image" Target="../media/image31.tmp"/><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32.tmp"/><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image" Target="../media/image34.tmp"/><Relationship Id="rId2" Type="http://schemas.openxmlformats.org/officeDocument/2006/relationships/image" Target="../media/image33.tmp"/><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image" Target="../media/image36.tmp"/><Relationship Id="rId2" Type="http://schemas.openxmlformats.org/officeDocument/2006/relationships/image" Target="../media/image35.tmp"/><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65378" name="Rectangle 2"/>
          <p:cNvSpPr>
            <a:spLocks noGrp="1" noChangeArrowheads="1"/>
          </p:cNvSpPr>
          <p:nvPr>
            <p:ph type="ctrTitle"/>
          </p:nvPr>
        </p:nvSpPr>
        <p:spPr>
          <a:xfrm>
            <a:off x="2266950" y="2780928"/>
            <a:ext cx="6877050" cy="742950"/>
          </a:xfrm>
          <a:gradFill rotWithShape="1">
            <a:gsLst>
              <a:gs pos="0">
                <a:schemeClr val="accent1"/>
              </a:gs>
              <a:gs pos="100000">
                <a:schemeClr val="accent1">
                  <a:gamma/>
                  <a:shade val="46275"/>
                  <a:invGamma/>
                </a:schemeClr>
              </a:gs>
            </a:gsLst>
            <a:lin ang="5400000" scaled="1"/>
          </a:gradFill>
        </p:spPr>
        <p:txBody>
          <a:bodyPr/>
          <a:lstStyle/>
          <a:p>
            <a:pPr algn="ctr" eaLnBrk="1" hangingPunct="1">
              <a:defRPr/>
            </a:pPr>
            <a:r>
              <a:rPr lang="zh-CN" altLang="en-US" sz="4800" dirty="0" smtClean="0">
                <a:ea typeface="宋体" pitchFamily="2" charset="-122"/>
              </a:rPr>
              <a:t>网络实用技术基础</a:t>
            </a:r>
          </a:p>
        </p:txBody>
      </p:sp>
      <p:sp>
        <p:nvSpPr>
          <p:cNvPr id="3" name="Rectangle 2"/>
          <p:cNvSpPr txBox="1">
            <a:spLocks noChangeArrowheads="1"/>
          </p:cNvSpPr>
          <p:nvPr/>
        </p:nvSpPr>
        <p:spPr bwMode="white">
          <a:xfrm>
            <a:off x="4572000" y="5557848"/>
            <a:ext cx="1728192" cy="504056"/>
          </a:xfrm>
          <a:prstGeom prst="rect">
            <a:avLst/>
          </a:prstGeom>
          <a:noFill/>
          <a:ln>
            <a:noFill/>
          </a:ln>
          <a:extLst/>
        </p:spPr>
        <p:style>
          <a:lnRef idx="1">
            <a:schemeClr val="dk1"/>
          </a:lnRef>
          <a:fillRef idx="3">
            <a:schemeClr val="dk1"/>
          </a:fillRef>
          <a:effectRef idx="2">
            <a:schemeClr val="dk1"/>
          </a:effectRef>
          <a:fontRef idx="minor">
            <a:schemeClr val="lt1"/>
          </a:fontRef>
        </p:style>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b="1">
                <a:solidFill>
                  <a:schemeClr val="bg1"/>
                </a:solidFill>
                <a:latin typeface="+mj-lt"/>
                <a:ea typeface="+mj-ea"/>
                <a:cs typeface="+mj-cs"/>
              </a:defRPr>
            </a:lvl1pPr>
            <a:lvl2pPr algn="l" rtl="0" eaLnBrk="0" fontAlgn="base" hangingPunct="0">
              <a:spcBef>
                <a:spcPct val="0"/>
              </a:spcBef>
              <a:spcAft>
                <a:spcPct val="0"/>
              </a:spcAft>
              <a:defRPr sz="4000" b="1">
                <a:solidFill>
                  <a:schemeClr val="bg1"/>
                </a:solidFill>
                <a:latin typeface="Arial" charset="0"/>
              </a:defRPr>
            </a:lvl2pPr>
            <a:lvl3pPr algn="l" rtl="0" eaLnBrk="0" fontAlgn="base" hangingPunct="0">
              <a:spcBef>
                <a:spcPct val="0"/>
              </a:spcBef>
              <a:spcAft>
                <a:spcPct val="0"/>
              </a:spcAft>
              <a:defRPr sz="4000" b="1">
                <a:solidFill>
                  <a:schemeClr val="bg1"/>
                </a:solidFill>
                <a:latin typeface="Arial" charset="0"/>
              </a:defRPr>
            </a:lvl3pPr>
            <a:lvl4pPr algn="l" rtl="0" eaLnBrk="0" fontAlgn="base" hangingPunct="0">
              <a:spcBef>
                <a:spcPct val="0"/>
              </a:spcBef>
              <a:spcAft>
                <a:spcPct val="0"/>
              </a:spcAft>
              <a:defRPr sz="4000" b="1">
                <a:solidFill>
                  <a:schemeClr val="bg1"/>
                </a:solidFill>
                <a:latin typeface="Arial" charset="0"/>
              </a:defRPr>
            </a:lvl4pPr>
            <a:lvl5pPr algn="l" rtl="0" eaLnBrk="0" fontAlgn="base" hangingPunct="0">
              <a:spcBef>
                <a:spcPct val="0"/>
              </a:spcBef>
              <a:spcAft>
                <a:spcPct val="0"/>
              </a:spcAft>
              <a:defRPr sz="4000" b="1">
                <a:solidFill>
                  <a:schemeClr val="bg1"/>
                </a:solidFill>
                <a:latin typeface="Arial" charset="0"/>
              </a:defRPr>
            </a:lvl5pPr>
            <a:lvl6pPr marL="457200" algn="l" rtl="0" fontAlgn="base">
              <a:spcBef>
                <a:spcPct val="0"/>
              </a:spcBef>
              <a:spcAft>
                <a:spcPct val="0"/>
              </a:spcAft>
              <a:defRPr sz="4000" b="1">
                <a:solidFill>
                  <a:schemeClr val="bg1"/>
                </a:solidFill>
                <a:latin typeface="Arial" charset="0"/>
              </a:defRPr>
            </a:lvl6pPr>
            <a:lvl7pPr marL="914400" algn="l" rtl="0" fontAlgn="base">
              <a:spcBef>
                <a:spcPct val="0"/>
              </a:spcBef>
              <a:spcAft>
                <a:spcPct val="0"/>
              </a:spcAft>
              <a:defRPr sz="4000" b="1">
                <a:solidFill>
                  <a:schemeClr val="bg1"/>
                </a:solidFill>
                <a:latin typeface="Arial" charset="0"/>
              </a:defRPr>
            </a:lvl7pPr>
            <a:lvl8pPr marL="1371600" algn="l" rtl="0" fontAlgn="base">
              <a:spcBef>
                <a:spcPct val="0"/>
              </a:spcBef>
              <a:spcAft>
                <a:spcPct val="0"/>
              </a:spcAft>
              <a:defRPr sz="4000" b="1">
                <a:solidFill>
                  <a:schemeClr val="bg1"/>
                </a:solidFill>
                <a:latin typeface="Arial" charset="0"/>
              </a:defRPr>
            </a:lvl8pPr>
            <a:lvl9pPr marL="1828800" algn="l" rtl="0" fontAlgn="base">
              <a:spcBef>
                <a:spcPct val="0"/>
              </a:spcBef>
              <a:spcAft>
                <a:spcPct val="0"/>
              </a:spcAft>
              <a:defRPr sz="4000" b="1">
                <a:solidFill>
                  <a:schemeClr val="bg1"/>
                </a:solidFill>
                <a:latin typeface="Arial" charset="0"/>
              </a:defRPr>
            </a:lvl9pPr>
          </a:lstStyle>
          <a:p>
            <a:pPr algn="ctr" eaLnBrk="1" hangingPunct="1">
              <a:defRPr/>
            </a:pPr>
            <a:r>
              <a:rPr lang="zh-CN" altLang="en-US" sz="3600" dirty="0" smtClean="0">
                <a:solidFill>
                  <a:srgbClr val="FF9900"/>
                </a:solidFill>
                <a:ea typeface="宋体" pitchFamily="2" charset="-122"/>
              </a:rPr>
              <a:t>刘文英</a:t>
            </a:r>
          </a:p>
        </p:txBody>
      </p:sp>
    </p:spTree>
    <p:extLst>
      <p:ext uri="{BB962C8B-B14F-4D97-AF65-F5344CB8AC3E}">
        <p14:creationId xmlns:p14="http://schemas.microsoft.com/office/powerpoint/2010/main" val="20951939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3570" name="Rectangle 2"/>
          <p:cNvSpPr>
            <a:spLocks noGrp="1" noChangeArrowheads="1"/>
          </p:cNvSpPr>
          <p:nvPr>
            <p:ph type="title"/>
          </p:nvPr>
        </p:nvSpPr>
        <p:spPr/>
        <p:txBody>
          <a:bodyPr/>
          <a:lstStyle/>
          <a:p>
            <a:r>
              <a:rPr lang="zh-CN" altLang="en-US" dirty="0" smtClean="0"/>
              <a:t>三、</a:t>
            </a:r>
            <a:r>
              <a:rPr lang="zh-CN" altLang="zh-CN" b="1" dirty="0">
                <a:solidFill>
                  <a:schemeClr val="bg1"/>
                </a:solidFill>
                <a:latin typeface="+mj-lt"/>
                <a:ea typeface="+mj-ea"/>
                <a:cs typeface="+mj-cs"/>
              </a:rPr>
              <a:t>网间互连技术</a:t>
            </a:r>
            <a:endParaRPr lang="zh-CN" altLang="en-US" dirty="0"/>
          </a:p>
        </p:txBody>
      </p:sp>
      <p:sp>
        <p:nvSpPr>
          <p:cNvPr id="1773571" name="Rectangle 3"/>
          <p:cNvSpPr>
            <a:spLocks noGrp="1" noChangeArrowheads="1"/>
          </p:cNvSpPr>
          <p:nvPr>
            <p:ph type="body" idx="1"/>
          </p:nvPr>
        </p:nvSpPr>
        <p:spPr>
          <a:xfrm>
            <a:off x="1547813" y="1628775"/>
            <a:ext cx="5903912" cy="4321175"/>
          </a:xfrm>
        </p:spPr>
        <p:txBody>
          <a:bodyPr/>
          <a:lstStyle/>
          <a:p>
            <a:pPr marL="533400" indent="-533400">
              <a:lnSpc>
                <a:spcPct val="150000"/>
              </a:lnSpc>
              <a:buFont typeface="Wingdings" pitchFamily="2" charset="2"/>
              <a:buNone/>
            </a:pPr>
            <a:r>
              <a:rPr lang="zh-CN" altLang="en-US" sz="3200" dirty="0" smtClean="0">
                <a:solidFill>
                  <a:srgbClr val="511CFA"/>
                </a:solidFill>
              </a:rPr>
              <a:t>主要</a:t>
            </a:r>
            <a:r>
              <a:rPr lang="zh-CN" altLang="en-US" sz="3200" dirty="0">
                <a:solidFill>
                  <a:srgbClr val="511CFA"/>
                </a:solidFill>
              </a:rPr>
              <a:t>内容</a:t>
            </a:r>
          </a:p>
          <a:p>
            <a:pPr marL="533400" indent="-533400">
              <a:lnSpc>
                <a:spcPct val="150000"/>
              </a:lnSpc>
              <a:buNone/>
            </a:pPr>
            <a:r>
              <a:rPr lang="en-US" altLang="zh-CN" sz="2400" dirty="0" smtClean="0"/>
              <a:t>1.</a:t>
            </a:r>
            <a:r>
              <a:rPr lang="zh-CN" altLang="en-US" sz="2400" dirty="0" smtClean="0"/>
              <a:t>网络互联原理与协议</a:t>
            </a:r>
          </a:p>
          <a:p>
            <a:pPr marL="533400" indent="-533400">
              <a:lnSpc>
                <a:spcPct val="150000"/>
              </a:lnSpc>
              <a:buNone/>
            </a:pPr>
            <a:r>
              <a:rPr lang="en-US" altLang="zh-CN" sz="2400" dirty="0" smtClean="0"/>
              <a:t>2.IP</a:t>
            </a:r>
            <a:r>
              <a:rPr lang="zh-CN" altLang="en-US" sz="2400" dirty="0" smtClean="0"/>
              <a:t>寻址与划分</a:t>
            </a:r>
          </a:p>
          <a:p>
            <a:pPr marL="533400" indent="-533400">
              <a:lnSpc>
                <a:spcPct val="150000"/>
              </a:lnSpc>
              <a:buNone/>
            </a:pPr>
            <a:r>
              <a:rPr lang="en-US" altLang="zh-CN" sz="2400" dirty="0" smtClean="0"/>
              <a:t>3.</a:t>
            </a:r>
            <a:r>
              <a:rPr lang="zh-CN" altLang="en-US" sz="2400" dirty="0" smtClean="0"/>
              <a:t>路由协议与技术</a:t>
            </a:r>
          </a:p>
          <a:p>
            <a:pPr marL="533400" indent="-533400">
              <a:lnSpc>
                <a:spcPct val="150000"/>
              </a:lnSpc>
              <a:buNone/>
            </a:pPr>
            <a:r>
              <a:rPr lang="en-US" altLang="zh-CN" sz="2400" dirty="0" smtClean="0"/>
              <a:t>4.NAT</a:t>
            </a:r>
            <a:r>
              <a:rPr lang="zh-CN" altLang="en-US" sz="2400" dirty="0" smtClean="0"/>
              <a:t>网络地址转换技术</a:t>
            </a:r>
          </a:p>
          <a:p>
            <a:pPr marL="533400" indent="-533400">
              <a:lnSpc>
                <a:spcPct val="150000"/>
              </a:lnSpc>
              <a:buNone/>
            </a:pPr>
            <a:r>
              <a:rPr lang="en-US" altLang="zh-CN" sz="2400" dirty="0" smtClean="0"/>
              <a:t>5.VPN</a:t>
            </a:r>
            <a:r>
              <a:rPr lang="zh-CN" altLang="en-US" sz="2400" dirty="0" smtClean="0"/>
              <a:t>虚拟专用网技术</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zh-CN" altLang="en-US" dirty="0" smtClean="0">
                <a:ea typeface="宋体" pitchFamily="2" charset="-122"/>
              </a:rPr>
              <a:t>考核要求</a:t>
            </a:r>
          </a:p>
        </p:txBody>
      </p:sp>
      <p:sp>
        <p:nvSpPr>
          <p:cNvPr id="1773571" name="Rectangle 3"/>
          <p:cNvSpPr>
            <a:spLocks noGrp="1" noChangeArrowheads="1"/>
          </p:cNvSpPr>
          <p:nvPr>
            <p:ph type="body" idx="1"/>
          </p:nvPr>
        </p:nvSpPr>
        <p:spPr>
          <a:xfrm>
            <a:off x="539750" y="1628775"/>
            <a:ext cx="8280400" cy="4321175"/>
          </a:xfrm>
        </p:spPr>
        <p:txBody>
          <a:bodyPr/>
          <a:lstStyle/>
          <a:p>
            <a:pPr eaLnBrk="1" hangingPunct="1">
              <a:lnSpc>
                <a:spcPct val="150000"/>
              </a:lnSpc>
              <a:defRPr/>
            </a:pPr>
            <a:r>
              <a:rPr lang="en-US" altLang="zh-CN" dirty="0"/>
              <a:t>1.</a:t>
            </a:r>
            <a:r>
              <a:rPr lang="zh-CN" altLang="en-US" dirty="0"/>
              <a:t>掌握</a:t>
            </a:r>
            <a:r>
              <a:rPr lang="en-US" altLang="zh-CN" dirty="0"/>
              <a:t>IP</a:t>
            </a:r>
            <a:r>
              <a:rPr lang="zh-CN" altLang="en-US" dirty="0"/>
              <a:t>地址的分类及应用</a:t>
            </a:r>
          </a:p>
          <a:p>
            <a:pPr eaLnBrk="1" hangingPunct="1">
              <a:lnSpc>
                <a:spcPct val="150000"/>
              </a:lnSpc>
              <a:defRPr/>
            </a:pPr>
            <a:r>
              <a:rPr lang="en-US" altLang="zh-CN" dirty="0"/>
              <a:t>2.</a:t>
            </a:r>
            <a:r>
              <a:rPr lang="zh-CN" altLang="en-US" dirty="0"/>
              <a:t>理解路由协议的工作原理</a:t>
            </a:r>
          </a:p>
          <a:p>
            <a:pPr eaLnBrk="1" hangingPunct="1">
              <a:lnSpc>
                <a:spcPct val="150000"/>
              </a:lnSpc>
              <a:defRPr/>
            </a:pPr>
            <a:r>
              <a:rPr lang="en-US" altLang="zh-CN" dirty="0"/>
              <a:t>3.</a:t>
            </a:r>
            <a:r>
              <a:rPr lang="zh-CN" altLang="en-US" dirty="0"/>
              <a:t>理解</a:t>
            </a:r>
            <a:r>
              <a:rPr lang="en-US" altLang="zh-CN" dirty="0"/>
              <a:t>ARP</a:t>
            </a:r>
            <a:r>
              <a:rPr lang="zh-CN" altLang="en-US" dirty="0"/>
              <a:t>协议原理和应用</a:t>
            </a:r>
          </a:p>
          <a:p>
            <a:pPr eaLnBrk="1" hangingPunct="1">
              <a:lnSpc>
                <a:spcPct val="150000"/>
              </a:lnSpc>
              <a:defRPr/>
            </a:pPr>
            <a:r>
              <a:rPr lang="en-US" altLang="zh-CN" dirty="0"/>
              <a:t>4.</a:t>
            </a:r>
            <a:r>
              <a:rPr lang="zh-CN" altLang="en-US" dirty="0"/>
              <a:t>理解</a:t>
            </a:r>
            <a:r>
              <a:rPr lang="en-US" altLang="zh-CN" dirty="0"/>
              <a:t>ICMP</a:t>
            </a:r>
            <a:r>
              <a:rPr lang="zh-CN" altLang="en-US" dirty="0"/>
              <a:t>协议原理和应用</a:t>
            </a:r>
          </a:p>
          <a:p>
            <a:pPr eaLnBrk="1" hangingPunct="1">
              <a:lnSpc>
                <a:spcPct val="150000"/>
              </a:lnSpc>
              <a:defRPr/>
            </a:pPr>
            <a:r>
              <a:rPr lang="en-US" altLang="zh-CN" dirty="0"/>
              <a:t>5.</a:t>
            </a:r>
            <a:r>
              <a:rPr lang="zh-CN" altLang="en-US" dirty="0"/>
              <a:t>理解</a:t>
            </a:r>
            <a:r>
              <a:rPr lang="en-US" altLang="zh-CN" dirty="0"/>
              <a:t>NAT</a:t>
            </a:r>
            <a:r>
              <a:rPr lang="zh-CN" altLang="en-US" dirty="0"/>
              <a:t>技术的原理和应用</a:t>
            </a:r>
          </a:p>
          <a:p>
            <a:pPr eaLnBrk="1" hangingPunct="1">
              <a:lnSpc>
                <a:spcPct val="150000"/>
              </a:lnSpc>
              <a:defRPr/>
            </a:pPr>
            <a:r>
              <a:rPr lang="en-US" altLang="zh-CN" dirty="0"/>
              <a:t>6.</a:t>
            </a:r>
            <a:r>
              <a:rPr lang="zh-CN" altLang="en-US" dirty="0"/>
              <a:t>理解</a:t>
            </a:r>
            <a:r>
              <a:rPr lang="en-US" altLang="zh-CN" dirty="0"/>
              <a:t>VPN</a:t>
            </a:r>
            <a:r>
              <a:rPr lang="zh-CN" altLang="en-US" dirty="0"/>
              <a:t>虚拟专用网</a:t>
            </a:r>
            <a:r>
              <a:rPr lang="zh-CN" altLang="en-US" dirty="0" smtClean="0"/>
              <a:t>技术</a:t>
            </a:r>
          </a:p>
          <a:p>
            <a:pPr marL="533400" indent="-533400" eaLnBrk="1" hangingPunct="1">
              <a:lnSpc>
                <a:spcPct val="150000"/>
              </a:lnSpc>
              <a:buFont typeface="Wingdings" pitchFamily="2" charset="2"/>
              <a:buAutoNum type="arabicPeriod"/>
              <a:defRPr/>
            </a:pPr>
            <a:endParaRPr lang="en-US" altLang="zh-CN" dirty="0" smtClean="0"/>
          </a:p>
        </p:txBody>
      </p:sp>
    </p:spTree>
    <p:extLst>
      <p:ext uri="{BB962C8B-B14F-4D97-AF65-F5344CB8AC3E}">
        <p14:creationId xmlns:p14="http://schemas.microsoft.com/office/powerpoint/2010/main" val="22964798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482" name="Rectangle 2"/>
          <p:cNvSpPr>
            <a:spLocks noGrp="1" noChangeArrowheads="1"/>
          </p:cNvSpPr>
          <p:nvPr>
            <p:ph type="title"/>
          </p:nvPr>
        </p:nvSpPr>
        <p:spPr/>
        <p:txBody>
          <a:bodyPr/>
          <a:lstStyle/>
          <a:p>
            <a:pPr marL="762000" indent="-762000"/>
            <a:r>
              <a:rPr lang="en-US" altLang="zh-CN" sz="4000" dirty="0" smtClean="0">
                <a:solidFill>
                  <a:schemeClr val="bg1"/>
                </a:solidFill>
                <a:effectLst/>
                <a:latin typeface="+mj-lt"/>
                <a:ea typeface="+mj-ea"/>
                <a:cs typeface="+mj-cs"/>
              </a:rPr>
              <a:t>（</a:t>
            </a:r>
            <a:r>
              <a:rPr lang="zh-CN" altLang="zh-CN" sz="4000" dirty="0" smtClean="0">
                <a:solidFill>
                  <a:schemeClr val="bg1"/>
                </a:solidFill>
                <a:effectLst/>
                <a:latin typeface="+mj-lt"/>
                <a:ea typeface="+mj-ea"/>
                <a:cs typeface="+mj-cs"/>
              </a:rPr>
              <a:t>一）</a:t>
            </a:r>
            <a:r>
              <a:rPr lang="zh-CN" altLang="en-US" b="1" dirty="0" smtClean="0"/>
              <a:t>网间互联协议</a:t>
            </a:r>
            <a:endParaRPr lang="zh-CN" altLang="en-US" b="1" dirty="0"/>
          </a:p>
        </p:txBody>
      </p:sp>
      <p:sp>
        <p:nvSpPr>
          <p:cNvPr id="2068483" name="Rectangle 3"/>
          <p:cNvSpPr>
            <a:spLocks noGrp="1" noChangeArrowheads="1"/>
          </p:cNvSpPr>
          <p:nvPr>
            <p:ph type="body" idx="1"/>
          </p:nvPr>
        </p:nvSpPr>
        <p:spPr>
          <a:xfrm>
            <a:off x="0" y="1341438"/>
            <a:ext cx="9144000" cy="1946294"/>
          </a:xfrm>
        </p:spPr>
        <p:txBody>
          <a:bodyPr/>
          <a:lstStyle/>
          <a:p>
            <a:pPr marL="0" indent="0">
              <a:buNone/>
            </a:pPr>
            <a:r>
              <a:rPr lang="zh-CN" altLang="en-US" dirty="0"/>
              <a:t> </a:t>
            </a:r>
            <a:r>
              <a:rPr lang="zh-CN" altLang="en-US" dirty="0" smtClean="0"/>
              <a:t>   </a:t>
            </a:r>
            <a:r>
              <a:rPr lang="zh-CN" altLang="en-US" sz="2400" dirty="0" smtClean="0"/>
              <a:t>因特网</a:t>
            </a:r>
            <a:r>
              <a:rPr lang="zh-CN" altLang="en-US" sz="2400" dirty="0"/>
              <a:t>协议体系</a:t>
            </a:r>
            <a:r>
              <a:rPr lang="en-US" altLang="zh-CN" sz="2400" dirty="0"/>
              <a:t>TCP/IP</a:t>
            </a:r>
            <a:r>
              <a:rPr lang="zh-CN" altLang="en-US" sz="2400" dirty="0"/>
              <a:t>是由若干协议组成的互联网络协议标准，为异构计算机网络的互连和数据通信提供了统一的准则。</a:t>
            </a:r>
            <a:r>
              <a:rPr lang="en-US" altLang="zh-CN" sz="2400" dirty="0"/>
              <a:t>IP</a:t>
            </a:r>
            <a:r>
              <a:rPr lang="zh-CN" altLang="en-US" sz="2400" dirty="0"/>
              <a:t>协议是</a:t>
            </a:r>
            <a:r>
              <a:rPr lang="en-US" altLang="zh-CN" sz="2400" dirty="0"/>
              <a:t>TCP/IP</a:t>
            </a:r>
            <a:r>
              <a:rPr lang="zh-CN" altLang="en-US" sz="2400" dirty="0"/>
              <a:t>的核心。如</a:t>
            </a:r>
            <a:r>
              <a:rPr lang="zh-CN" altLang="en-US" sz="2400" dirty="0" smtClean="0"/>
              <a:t>图所</a:t>
            </a:r>
            <a:r>
              <a:rPr lang="zh-CN" altLang="en-US" sz="2400" dirty="0"/>
              <a:t>示，网际层的常用协议主要包括</a:t>
            </a:r>
            <a:r>
              <a:rPr lang="en-US" altLang="zh-CN" sz="2400" dirty="0"/>
              <a:t>IP</a:t>
            </a:r>
            <a:r>
              <a:rPr lang="zh-CN" altLang="en-US" sz="2400" dirty="0"/>
              <a:t>协议、地址解析协议</a:t>
            </a:r>
            <a:r>
              <a:rPr lang="en-US" altLang="zh-CN" sz="2400" dirty="0"/>
              <a:t>ARP</a:t>
            </a:r>
            <a:r>
              <a:rPr lang="zh-CN" altLang="en-US" sz="2400" dirty="0"/>
              <a:t>、逆地址解析协议</a:t>
            </a:r>
            <a:r>
              <a:rPr lang="en-US" altLang="zh-CN" sz="2400" dirty="0"/>
              <a:t>RARP</a:t>
            </a:r>
            <a:r>
              <a:rPr lang="zh-CN" altLang="en-US" sz="2400" dirty="0"/>
              <a:t>、因特网控制报文协议</a:t>
            </a:r>
            <a:r>
              <a:rPr lang="en-US" altLang="zh-CN" sz="2400" dirty="0"/>
              <a:t>ICMP</a:t>
            </a:r>
            <a:r>
              <a:rPr lang="zh-CN" altLang="en-US" sz="2400" dirty="0"/>
              <a:t>和因特网组管理协议</a:t>
            </a:r>
            <a:r>
              <a:rPr lang="en-US" altLang="zh-CN" sz="2400" dirty="0"/>
              <a:t>IGMP</a:t>
            </a:r>
            <a:r>
              <a:rPr lang="zh-CN" altLang="en-US" sz="2400" dirty="0"/>
              <a:t>等。</a:t>
            </a:r>
          </a:p>
        </p:txBody>
      </p:sp>
      <p:pic>
        <p:nvPicPr>
          <p:cNvPr id="2" name="图片 1"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996" y="3429000"/>
            <a:ext cx="4329865" cy="3002040"/>
          </a:xfrm>
          <a:prstGeom prst="rect">
            <a:avLst/>
          </a:prstGeom>
        </p:spPr>
      </p:pic>
      <p:sp>
        <p:nvSpPr>
          <p:cNvPr id="5" name="Rectangle 3"/>
          <p:cNvSpPr txBox="1">
            <a:spLocks noChangeArrowheads="1"/>
          </p:cNvSpPr>
          <p:nvPr/>
        </p:nvSpPr>
        <p:spPr bwMode="auto">
          <a:xfrm>
            <a:off x="4711861" y="3287732"/>
            <a:ext cx="4261566" cy="3143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0" algn="l" rtl="0" fontAlgn="base">
              <a:lnSpc>
                <a:spcPts val="3000"/>
              </a:lnSpc>
              <a:spcBef>
                <a:spcPts val="0"/>
              </a:spcBef>
              <a:spcAft>
                <a:spcPct val="0"/>
              </a:spcAft>
              <a:buClr>
                <a:schemeClr val="accent1"/>
              </a:buClr>
              <a:buFont typeface="Wingdings" pitchFamily="2" charset="2"/>
              <a:buChar char="v"/>
              <a:defRPr sz="24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r>
              <a:rPr lang="zh-CN" altLang="en-US" sz="2000" kern="0" dirty="0" smtClean="0"/>
              <a:t> </a:t>
            </a:r>
            <a:r>
              <a:rPr lang="en-US" altLang="zh-CN" sz="2000" dirty="0"/>
              <a:t>ARP</a:t>
            </a:r>
            <a:r>
              <a:rPr lang="zh-CN" altLang="en-US" sz="2000" dirty="0"/>
              <a:t>和</a:t>
            </a:r>
            <a:r>
              <a:rPr lang="en-US" altLang="zh-CN" sz="2000" dirty="0"/>
              <a:t>RARP</a:t>
            </a:r>
            <a:r>
              <a:rPr lang="zh-CN" altLang="en-US" sz="2000" dirty="0"/>
              <a:t>协议位于网际层的最下面，</a:t>
            </a:r>
            <a:r>
              <a:rPr lang="en-US" altLang="zh-CN" sz="2000" dirty="0"/>
              <a:t>ARP</a:t>
            </a:r>
            <a:r>
              <a:rPr lang="zh-CN" altLang="en-US" sz="2000" dirty="0"/>
              <a:t>用于把节点的</a:t>
            </a:r>
            <a:r>
              <a:rPr lang="en-US" altLang="zh-CN" sz="2000" dirty="0"/>
              <a:t>IP</a:t>
            </a:r>
            <a:r>
              <a:rPr lang="zh-CN" altLang="en-US" sz="2000" dirty="0"/>
              <a:t>地址解析为物理地址，</a:t>
            </a:r>
            <a:r>
              <a:rPr lang="en-US" altLang="zh-CN" sz="2000" dirty="0"/>
              <a:t>RARP</a:t>
            </a:r>
            <a:r>
              <a:rPr lang="zh-CN" altLang="en-US" sz="2000" dirty="0"/>
              <a:t>用于把节点的物理地址解析为</a:t>
            </a:r>
            <a:r>
              <a:rPr lang="en-US" altLang="zh-CN" sz="2000" dirty="0"/>
              <a:t>IP</a:t>
            </a:r>
            <a:r>
              <a:rPr lang="zh-CN" altLang="en-US" sz="2000" dirty="0"/>
              <a:t>地址。</a:t>
            </a:r>
          </a:p>
          <a:p>
            <a:r>
              <a:rPr lang="en-US" altLang="zh-CN" sz="2000" dirty="0" smtClean="0"/>
              <a:t> ICMP</a:t>
            </a:r>
            <a:r>
              <a:rPr lang="zh-CN" altLang="en-US" sz="2000" dirty="0"/>
              <a:t>和</a:t>
            </a:r>
            <a:r>
              <a:rPr lang="en-US" altLang="zh-CN" sz="2000" dirty="0"/>
              <a:t>IGMP</a:t>
            </a:r>
            <a:r>
              <a:rPr lang="zh-CN" altLang="en-US" sz="2000" dirty="0"/>
              <a:t>协议在网际层的最上面，</a:t>
            </a:r>
            <a:r>
              <a:rPr lang="en-US" altLang="zh-CN" sz="2000" dirty="0"/>
              <a:t>ICMP</a:t>
            </a:r>
            <a:r>
              <a:rPr lang="zh-CN" altLang="en-US" sz="2000" dirty="0"/>
              <a:t>用于通告</a:t>
            </a:r>
            <a:r>
              <a:rPr lang="en-US" altLang="zh-CN" sz="2000" dirty="0"/>
              <a:t>IP</a:t>
            </a:r>
            <a:r>
              <a:rPr lang="zh-CN" altLang="en-US" sz="2000" dirty="0"/>
              <a:t>层分组传输状态，</a:t>
            </a:r>
            <a:r>
              <a:rPr lang="en-US" altLang="zh-CN" sz="2000" dirty="0"/>
              <a:t>IGMP</a:t>
            </a:r>
            <a:r>
              <a:rPr lang="zh-CN" altLang="en-US" sz="2000" dirty="0"/>
              <a:t>用于实现网络中的组管理与多播应用。</a:t>
            </a:r>
          </a:p>
          <a:p>
            <a:pPr marL="0">
              <a:buFont typeface="Wingdings" pitchFamily="2" charset="2"/>
              <a:buNone/>
            </a:pPr>
            <a:endParaRPr lang="zh-CN" altLang="en-US" sz="2000" kern="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0530" name="Rectangle 2"/>
          <p:cNvSpPr>
            <a:spLocks noGrp="1" noChangeArrowheads="1"/>
          </p:cNvSpPr>
          <p:nvPr>
            <p:ph type="title"/>
          </p:nvPr>
        </p:nvSpPr>
        <p:spPr/>
        <p:txBody>
          <a:bodyPr/>
          <a:lstStyle/>
          <a:p>
            <a:r>
              <a:rPr lang="en-US" altLang="zh-CN" dirty="0" smtClean="0"/>
              <a:t>1.IP</a:t>
            </a:r>
            <a:r>
              <a:rPr lang="zh-CN" altLang="en-US" dirty="0"/>
              <a:t>协议</a:t>
            </a:r>
            <a:endParaRPr lang="en-US" altLang="zh-CN" dirty="0"/>
          </a:p>
        </p:txBody>
      </p:sp>
      <p:sp>
        <p:nvSpPr>
          <p:cNvPr id="2070531" name="Rectangle 3"/>
          <p:cNvSpPr>
            <a:spLocks noGrp="1" noChangeArrowheads="1"/>
          </p:cNvSpPr>
          <p:nvPr>
            <p:ph type="body" idx="1"/>
          </p:nvPr>
        </p:nvSpPr>
        <p:spPr>
          <a:xfrm>
            <a:off x="251520" y="1268760"/>
            <a:ext cx="8892480" cy="5255914"/>
          </a:xfrm>
        </p:spPr>
        <p:txBody>
          <a:bodyPr/>
          <a:lstStyle/>
          <a:p>
            <a:r>
              <a:rPr lang="en-US" altLang="zh-CN" dirty="0"/>
              <a:t>IP</a:t>
            </a:r>
            <a:r>
              <a:rPr lang="zh-CN" altLang="en-US" dirty="0"/>
              <a:t>协议是网际层的核心协议，它定义了网际层所使用的分组格式</a:t>
            </a:r>
            <a:r>
              <a:rPr lang="zh-CN" altLang="en-US" dirty="0" smtClean="0"/>
              <a:t>。</a:t>
            </a:r>
            <a:endParaRPr lang="en-US" altLang="zh-CN" dirty="0" smtClean="0"/>
          </a:p>
          <a:p>
            <a:r>
              <a:rPr lang="en-US" altLang="zh-CN" dirty="0" smtClean="0"/>
              <a:t>IP</a:t>
            </a:r>
            <a:r>
              <a:rPr lang="zh-CN" altLang="en-US" dirty="0"/>
              <a:t>协议提供“尽力交付”的网络服务，不保证传输的可靠性，由上层的协议或应用程序提供传输可靠性的保证。不同网络的技术差别主要体现在数据链路层和物理层，如不同的局域网技术和广域网技术。而</a:t>
            </a:r>
            <a:r>
              <a:rPr lang="en-US" altLang="zh-CN" dirty="0"/>
              <a:t>IP</a:t>
            </a:r>
            <a:r>
              <a:rPr lang="zh-CN" altLang="en-US" dirty="0"/>
              <a:t>协议能够将不同的网络技术在</a:t>
            </a:r>
            <a:r>
              <a:rPr lang="en-US" altLang="zh-CN" dirty="0"/>
              <a:t>TCP/IP</a:t>
            </a:r>
            <a:r>
              <a:rPr lang="zh-CN" altLang="en-US" dirty="0"/>
              <a:t>的网际层统一，以一致的</a:t>
            </a:r>
            <a:r>
              <a:rPr lang="en-US" altLang="zh-CN" dirty="0"/>
              <a:t>IP</a:t>
            </a:r>
            <a:r>
              <a:rPr lang="zh-CN" altLang="en-US" dirty="0"/>
              <a:t>分组支持异构网络互联。</a:t>
            </a:r>
            <a:r>
              <a:rPr lang="en-US" altLang="zh-CN" dirty="0"/>
              <a:t>IP</a:t>
            </a:r>
            <a:r>
              <a:rPr lang="zh-CN" altLang="en-US" dirty="0"/>
              <a:t>协议实际上是一套由软件程序组成的协议软件，把各种不同“帧”统一转换成“</a:t>
            </a:r>
            <a:r>
              <a:rPr lang="en-US" altLang="zh-CN" dirty="0"/>
              <a:t>IP</a:t>
            </a:r>
            <a:r>
              <a:rPr lang="zh-CN" altLang="en-US" dirty="0"/>
              <a:t>数据报”格式，使各种计算机都能在因特网上实现互联互通。</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IP</a:t>
            </a:r>
            <a:r>
              <a:rPr lang="zh-CN" altLang="en-US" dirty="0"/>
              <a:t>数据报</a:t>
            </a:r>
          </a:p>
        </p:txBody>
      </p:sp>
      <p:sp>
        <p:nvSpPr>
          <p:cNvPr id="3" name="内容占位符 2"/>
          <p:cNvSpPr>
            <a:spLocks noGrp="1"/>
          </p:cNvSpPr>
          <p:nvPr>
            <p:ph idx="1"/>
          </p:nvPr>
        </p:nvSpPr>
        <p:spPr>
          <a:xfrm>
            <a:off x="243767" y="1196752"/>
            <a:ext cx="8892480" cy="1800200"/>
          </a:xfrm>
        </p:spPr>
        <p:txBody>
          <a:bodyPr/>
          <a:lstStyle/>
          <a:p>
            <a:pPr>
              <a:buNone/>
            </a:pPr>
            <a:r>
              <a:rPr lang="en-US" altLang="zh-CN" sz="2400" b="0" dirty="0" smtClean="0"/>
              <a:t>    IP</a:t>
            </a:r>
            <a:r>
              <a:rPr lang="zh-CN" altLang="en-US" sz="2400" b="0" dirty="0"/>
              <a:t>数据报又称</a:t>
            </a:r>
            <a:r>
              <a:rPr lang="en-US" altLang="zh-CN" sz="2400" b="0" dirty="0"/>
              <a:t>IP</a:t>
            </a:r>
            <a:r>
              <a:rPr lang="zh-CN" altLang="en-US" sz="2400" b="0" dirty="0"/>
              <a:t>分组，其具体格式如图</a:t>
            </a:r>
            <a:r>
              <a:rPr lang="en-US" altLang="zh-CN" sz="2400" b="0" dirty="0"/>
              <a:t>3-2</a:t>
            </a:r>
            <a:r>
              <a:rPr lang="zh-CN" altLang="en-US" sz="2400" b="0" dirty="0"/>
              <a:t>所示。一个</a:t>
            </a:r>
            <a:r>
              <a:rPr lang="en-US" altLang="zh-CN" sz="2400" b="0" dirty="0"/>
              <a:t>IP</a:t>
            </a:r>
            <a:r>
              <a:rPr lang="zh-CN" altLang="en-US" sz="2400" b="0" dirty="0"/>
              <a:t>分组由首部和数据两部分组成，首部的固定部分为</a:t>
            </a:r>
            <a:r>
              <a:rPr lang="en-US" altLang="zh-CN" sz="2400" b="0" dirty="0"/>
              <a:t>20</a:t>
            </a:r>
            <a:r>
              <a:rPr lang="zh-CN" altLang="en-US" sz="2400" b="0" dirty="0"/>
              <a:t>个字节，首部的可变部分最长为</a:t>
            </a:r>
            <a:r>
              <a:rPr lang="en-US" altLang="zh-CN" sz="2400" b="0" dirty="0"/>
              <a:t>40</a:t>
            </a:r>
            <a:r>
              <a:rPr lang="zh-CN" altLang="en-US" sz="2400" b="0" dirty="0"/>
              <a:t>个字节，若长度不够</a:t>
            </a:r>
            <a:r>
              <a:rPr lang="en-US" altLang="zh-CN" sz="2400" b="0" dirty="0"/>
              <a:t>4</a:t>
            </a:r>
            <a:r>
              <a:rPr lang="zh-CN" altLang="en-US" sz="2400" b="0" dirty="0"/>
              <a:t>个字节的整数倍，则需要利用最后一个字段进行填充，以方便定界与识别。</a:t>
            </a:r>
            <a:endParaRPr lang="zh-CN" altLang="en-US" sz="2400" dirty="0"/>
          </a:p>
        </p:txBody>
      </p:sp>
      <p:graphicFrame>
        <p:nvGraphicFramePr>
          <p:cNvPr id="7" name="Group 3"/>
          <p:cNvGraphicFramePr>
            <a:graphicFrameLocks/>
          </p:cNvGraphicFramePr>
          <p:nvPr>
            <p:extLst>
              <p:ext uri="{D42A27DB-BD31-4B8C-83A1-F6EECF244321}">
                <p14:modId xmlns:p14="http://schemas.microsoft.com/office/powerpoint/2010/main" val="1341178724"/>
              </p:ext>
            </p:extLst>
          </p:nvPr>
        </p:nvGraphicFramePr>
        <p:xfrm>
          <a:off x="251520" y="3140968"/>
          <a:ext cx="8737848" cy="3186296"/>
        </p:xfrm>
        <a:graphic>
          <a:graphicData uri="http://schemas.openxmlformats.org/drawingml/2006/table">
            <a:tbl>
              <a:tblPr/>
              <a:tblGrid>
                <a:gridCol w="1224136"/>
                <a:gridCol w="1446287"/>
                <a:gridCol w="281905"/>
                <a:gridCol w="1944216"/>
                <a:gridCol w="969517"/>
                <a:gridCol w="263525"/>
                <a:gridCol w="2608262"/>
              </a:tblGrid>
              <a:tr h="504056">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版本</a:t>
                      </a:r>
                      <a:r>
                        <a:rPr kumimoji="1" lang="en-US" altLang="zh-CN"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(4</a:t>
                      </a:r>
                      <a:r>
                        <a:rPr kumimoji="1" lang="zh-CN" altLang="en-US"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位</a:t>
                      </a:r>
                      <a:r>
                        <a:rPr kumimoji="1" lang="en-US" altLang="zh-CN"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endParaRPr kumimoji="1" lang="en-US" altLang="zh-CN" sz="2000" b="0" i="0" u="none" strike="noStrike" cap="none" normalizeH="0" baseline="0" dirty="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头长度</a:t>
                      </a:r>
                      <a:r>
                        <a:rPr kumimoji="1" lang="en-US" altLang="zh-CN"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(4</a:t>
                      </a:r>
                      <a:r>
                        <a:rPr kumimoji="1" lang="zh-CN" altLang="en-US"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位</a:t>
                      </a:r>
                      <a:r>
                        <a:rPr kumimoji="1" lang="en-US" altLang="zh-CN"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endParaRPr kumimoji="1" lang="en-US" altLang="zh-CN" sz="2000" b="0" i="0" u="none" strike="noStrike" cap="none" normalizeH="0" baseline="0" dirty="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1" lang="en-US" altLang="zh-CN" sz="2000" b="0" i="0" u="none" strike="noStrike" cap="none" normalizeH="0" baseline="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服务类型 </a:t>
                      </a:r>
                      <a:r>
                        <a:rPr kumimoji="1" lang="en-US" altLang="zh-CN"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(8</a:t>
                      </a:r>
                      <a:r>
                        <a:rPr kumimoji="1" lang="zh-CN" altLang="en-US"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位</a:t>
                      </a:r>
                      <a:r>
                        <a:rPr kumimoji="1" lang="en-US" altLang="zh-CN"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endParaRPr kumimoji="1" lang="en-US" altLang="zh-CN" sz="2000" b="0" i="0" u="none" strike="noStrike" cap="none" normalizeH="0" baseline="0" dirty="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总长度 </a:t>
                      </a:r>
                      <a:r>
                        <a:rPr kumimoji="1" lang="en-US" altLang="zh-CN"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(16</a:t>
                      </a:r>
                      <a:r>
                        <a:rPr kumimoji="1" lang="zh-CN" altLang="en-US"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位</a:t>
                      </a:r>
                      <a:r>
                        <a:rPr kumimoji="1" lang="en-US" altLang="zh-CN"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a:t>
                      </a:r>
                      <a:endParaRPr kumimoji="1" lang="en-US" altLang="zh-CN" sz="2000" b="0" i="0" u="none" strike="noStrike" cap="none" normalizeH="0" baseline="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r>
              <a:tr h="504056">
                <a:tc gridSpan="4">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标识符 </a:t>
                      </a:r>
                      <a:r>
                        <a:rPr kumimoji="1" lang="en-US" altLang="zh-CN"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(16</a:t>
                      </a:r>
                      <a:r>
                        <a:rPr kumimoji="1" lang="zh-CN" altLang="en-US"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位</a:t>
                      </a:r>
                      <a:r>
                        <a:rPr kumimoji="1" lang="en-US" altLang="zh-CN"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a:t>
                      </a:r>
                      <a:endParaRPr kumimoji="1" lang="en-US" altLang="zh-CN" sz="2000" b="0" i="0" u="none" strike="noStrike" cap="none" normalizeH="0" baseline="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标志</a:t>
                      </a:r>
                      <a:endParaRPr kumimoji="1" lang="zh-CN" altLang="en-US" sz="2000" b="0" i="0" u="none" strike="noStrike" cap="none" normalizeH="0" baseline="0" dirty="0" smtClean="0">
                        <a:ln>
                          <a:noFill/>
                        </a:ln>
                        <a:solidFill>
                          <a:schemeClr val="tx1"/>
                        </a:solidFill>
                        <a:effectLst/>
                        <a:latin typeface="宋体" pitchFamily="2" charset="-122"/>
                        <a:ea typeface="宋体" pitchFamily="2" charset="-122"/>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1" lang="en-US" altLang="zh-CN"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(3</a:t>
                      </a:r>
                      <a:r>
                        <a:rPr kumimoji="1" lang="zh-CN" altLang="en-US"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位</a:t>
                      </a:r>
                      <a:r>
                        <a:rPr kumimoji="1" lang="en-US" altLang="zh-CN"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endParaRPr kumimoji="1" lang="en-US" altLang="zh-CN" sz="2000" b="0" i="0" u="none" strike="noStrike" cap="none" normalizeH="0" baseline="0" dirty="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分段偏移 </a:t>
                      </a:r>
                      <a:r>
                        <a:rPr kumimoji="1" lang="en-US" altLang="zh-CN"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(13</a:t>
                      </a:r>
                      <a:r>
                        <a:rPr kumimoji="1" lang="zh-CN" altLang="en-US"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位</a:t>
                      </a:r>
                      <a:r>
                        <a:rPr kumimoji="1" lang="en-US" altLang="zh-CN"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a:t>
                      </a:r>
                      <a:endParaRPr kumimoji="1" lang="en-US" altLang="zh-CN" sz="2000" b="0" i="0" u="none" strike="noStrike" cap="none" normalizeH="0" baseline="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r>
              <a:tr h="379080">
                <a:tc gridSpan="2">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生存时间 </a:t>
                      </a:r>
                      <a:r>
                        <a:rPr kumimoji="1" lang="en-US" altLang="zh-CN"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(8</a:t>
                      </a:r>
                      <a:r>
                        <a:rPr kumimoji="1" lang="zh-CN" altLang="en-US"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位</a:t>
                      </a:r>
                      <a:r>
                        <a:rPr kumimoji="1" lang="en-US" altLang="zh-CN"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endParaRPr kumimoji="1" lang="en-US" altLang="zh-CN" sz="2000" b="0" i="0" u="none" strike="noStrike" cap="none" normalizeH="0" baseline="0" dirty="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gridSpan="2">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协议 </a:t>
                      </a:r>
                      <a:r>
                        <a:rPr kumimoji="1" lang="en-US" altLang="zh-CN"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(8</a:t>
                      </a:r>
                      <a:r>
                        <a:rPr kumimoji="1" lang="zh-CN" altLang="en-US"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位</a:t>
                      </a:r>
                      <a:r>
                        <a:rPr kumimoji="1" lang="en-US" altLang="zh-CN"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a:t>
                      </a:r>
                      <a:endParaRPr kumimoji="1" lang="en-US" altLang="zh-CN" sz="2000" b="0" i="0" u="none" strike="noStrike" cap="none" normalizeH="0" baseline="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gridSpan="3">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首部校验和 </a:t>
                      </a:r>
                      <a:r>
                        <a:rPr kumimoji="1" lang="en-US" altLang="zh-CN"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(16</a:t>
                      </a:r>
                      <a:r>
                        <a:rPr kumimoji="1" lang="zh-CN" altLang="en-US"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位</a:t>
                      </a:r>
                      <a:r>
                        <a:rPr kumimoji="1" lang="en-US" altLang="zh-CN"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a:t>
                      </a:r>
                      <a:endParaRPr kumimoji="1" lang="en-US" altLang="zh-CN" sz="2000" b="0" i="0" u="none" strike="noStrike" cap="none" normalizeH="0" baseline="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r>
              <a:tr h="342880">
                <a:tc gridSpan="7">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源地址 </a:t>
                      </a:r>
                      <a:r>
                        <a:rPr kumimoji="1" lang="en-US" altLang="zh-CN"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(32</a:t>
                      </a:r>
                      <a:r>
                        <a:rPr kumimoji="1" lang="zh-CN" altLang="en-US"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位</a:t>
                      </a:r>
                      <a:r>
                        <a:rPr kumimoji="1" lang="en-US" altLang="zh-CN"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endParaRPr kumimoji="1" lang="en-US" altLang="zh-CN" sz="2000" b="0" i="0" u="none" strike="noStrike" cap="none" normalizeH="0" baseline="0" dirty="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306680">
                <a:tc gridSpan="7">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目标地址 </a:t>
                      </a:r>
                      <a:r>
                        <a:rPr kumimoji="1" lang="en-US" altLang="zh-CN"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(32</a:t>
                      </a:r>
                      <a:r>
                        <a:rPr kumimoji="1" lang="zh-CN" altLang="en-US"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位</a:t>
                      </a:r>
                      <a:r>
                        <a:rPr kumimoji="1" lang="en-US" altLang="zh-CN"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a:t>
                      </a:r>
                      <a:endParaRPr kumimoji="1" lang="en-US" altLang="zh-CN" sz="2000" b="0" i="0" u="none" strike="noStrike" cap="none" normalizeH="0" baseline="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342488">
                <a:tc gridSpan="6">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选项</a:t>
                      </a:r>
                      <a:endParaRPr kumimoji="1" lang="zh-CN" altLang="en-US" sz="2000" b="0" i="0" u="none" strike="noStrike" cap="none" normalizeH="0" baseline="0" dirty="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宋体" pitchFamily="2" charset="-122"/>
                          <a:ea typeface="宋体" pitchFamily="2" charset="-122"/>
                          <a:cs typeface="Times New Roman" pitchFamily="18" charset="0"/>
                        </a:rPr>
                        <a:t>填充</a:t>
                      </a:r>
                      <a:endParaRPr kumimoji="1" lang="zh-CN" altLang="en-US" sz="2000" b="0" i="0" u="none" strike="noStrike" cap="none" normalizeH="0" baseline="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62272">
                <a:tc gridSpan="7">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数据</a:t>
                      </a:r>
                      <a:endParaRPr kumimoji="1" lang="zh-CN" altLang="en-US" sz="2000" b="0" i="0" u="none" strike="noStrike" cap="none" normalizeH="0" baseline="0" dirty="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bl>
          </a:graphicData>
        </a:graphic>
      </p:graphicFrame>
    </p:spTree>
    <p:extLst>
      <p:ext uri="{BB962C8B-B14F-4D97-AF65-F5344CB8AC3E}">
        <p14:creationId xmlns:p14="http://schemas.microsoft.com/office/powerpoint/2010/main" val="38797032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sz="3600" dirty="0"/>
              <a:t>IP</a:t>
            </a:r>
            <a:r>
              <a:rPr lang="zh-CN" altLang="en-US" sz="3600" dirty="0"/>
              <a:t>分组的固定首部包含</a:t>
            </a:r>
            <a:r>
              <a:rPr lang="en-US" altLang="zh-CN" sz="3600" dirty="0"/>
              <a:t>12</a:t>
            </a:r>
            <a:r>
              <a:rPr lang="zh-CN" altLang="en-US" sz="3600" dirty="0"/>
              <a:t>个字段</a:t>
            </a:r>
          </a:p>
        </p:txBody>
      </p:sp>
      <p:sp>
        <p:nvSpPr>
          <p:cNvPr id="3" name="内容占位符 2"/>
          <p:cNvSpPr>
            <a:spLocks noGrp="1"/>
          </p:cNvSpPr>
          <p:nvPr>
            <p:ph idx="1"/>
          </p:nvPr>
        </p:nvSpPr>
        <p:spPr/>
        <p:txBody>
          <a:bodyPr/>
          <a:lstStyle/>
          <a:p>
            <a:pPr>
              <a:lnSpc>
                <a:spcPts val="3000"/>
              </a:lnSpc>
            </a:pPr>
            <a:r>
              <a:rPr lang="en-US" altLang="zh-CN" sz="2400" b="0" dirty="0"/>
              <a:t>IP</a:t>
            </a:r>
            <a:r>
              <a:rPr lang="zh-CN" altLang="en-US" sz="2400" b="0" dirty="0"/>
              <a:t>分组的固定首部包含</a:t>
            </a:r>
            <a:r>
              <a:rPr lang="en-US" altLang="zh-CN" sz="2400" b="0" dirty="0"/>
              <a:t>12</a:t>
            </a:r>
            <a:r>
              <a:rPr lang="zh-CN" altLang="en-US" sz="2400" b="0" dirty="0"/>
              <a:t>个字段，具体包括：</a:t>
            </a:r>
          </a:p>
          <a:p>
            <a:pPr>
              <a:lnSpc>
                <a:spcPts val="3000"/>
              </a:lnSpc>
            </a:pPr>
            <a:r>
              <a:rPr lang="zh-CN" altLang="en-US" sz="2400" b="0" dirty="0"/>
              <a:t>（</a:t>
            </a:r>
            <a:r>
              <a:rPr lang="en-US" altLang="zh-CN" sz="2400" b="0" dirty="0"/>
              <a:t>1</a:t>
            </a:r>
            <a:r>
              <a:rPr lang="zh-CN" altLang="en-US" sz="2400" b="0" dirty="0"/>
              <a:t>）</a:t>
            </a:r>
            <a:r>
              <a:rPr lang="zh-CN" altLang="en-US" sz="2400" dirty="0">
                <a:solidFill>
                  <a:srgbClr val="00B050"/>
                </a:solidFill>
              </a:rPr>
              <a:t>版本</a:t>
            </a:r>
            <a:r>
              <a:rPr lang="zh-CN" altLang="en-US" sz="2400" b="0" dirty="0"/>
              <a:t>：占</a:t>
            </a:r>
            <a:r>
              <a:rPr lang="en-US" altLang="zh-CN" sz="2400" b="0" dirty="0"/>
              <a:t>4bit</a:t>
            </a:r>
            <a:r>
              <a:rPr lang="zh-CN" altLang="en-US" sz="2400" b="0" dirty="0"/>
              <a:t>，指的是</a:t>
            </a:r>
            <a:r>
              <a:rPr lang="en-US" altLang="zh-CN" sz="2400" b="0" dirty="0"/>
              <a:t>IP</a:t>
            </a:r>
            <a:r>
              <a:rPr lang="zh-CN" altLang="en-US" sz="2400" b="0" dirty="0"/>
              <a:t>协议的版本。目前常用的</a:t>
            </a:r>
            <a:r>
              <a:rPr lang="en-US" altLang="zh-CN" sz="2400" b="0" dirty="0"/>
              <a:t>IP</a:t>
            </a:r>
            <a:r>
              <a:rPr lang="zh-CN" altLang="en-US" sz="2400" b="0" dirty="0"/>
              <a:t>数据报的版本是</a:t>
            </a:r>
            <a:r>
              <a:rPr lang="en-US" altLang="zh-CN" sz="2400" b="0" dirty="0"/>
              <a:t>IPv4</a:t>
            </a:r>
            <a:r>
              <a:rPr lang="zh-CN" altLang="en-US" sz="2400" b="0" dirty="0"/>
              <a:t>。</a:t>
            </a:r>
          </a:p>
          <a:p>
            <a:pPr>
              <a:lnSpc>
                <a:spcPts val="3000"/>
              </a:lnSpc>
            </a:pPr>
            <a:r>
              <a:rPr lang="zh-CN" altLang="en-US" sz="2400" b="0" dirty="0"/>
              <a:t>图</a:t>
            </a:r>
            <a:r>
              <a:rPr lang="en-US" altLang="zh-CN" sz="2400" b="0" dirty="0"/>
              <a:t>3-2 IP</a:t>
            </a:r>
            <a:r>
              <a:rPr lang="zh-CN" altLang="en-US" sz="2400" b="0" dirty="0"/>
              <a:t>协议数据报的格式</a:t>
            </a:r>
          </a:p>
          <a:p>
            <a:pPr>
              <a:lnSpc>
                <a:spcPts val="3000"/>
              </a:lnSpc>
            </a:pPr>
            <a:r>
              <a:rPr lang="zh-CN" altLang="en-US" sz="2400" b="0" dirty="0"/>
              <a:t>（</a:t>
            </a:r>
            <a:r>
              <a:rPr lang="en-US" altLang="zh-CN" sz="2400" b="0" dirty="0"/>
              <a:t>2</a:t>
            </a:r>
            <a:r>
              <a:rPr lang="zh-CN" altLang="en-US" sz="2400" b="0" dirty="0"/>
              <a:t>）</a:t>
            </a:r>
            <a:r>
              <a:rPr lang="zh-CN" altLang="en-US" sz="2400" dirty="0">
                <a:solidFill>
                  <a:srgbClr val="00B050"/>
                </a:solidFill>
              </a:rPr>
              <a:t>首部长度</a:t>
            </a:r>
            <a:r>
              <a:rPr lang="zh-CN" altLang="en-US" sz="2400" b="0" dirty="0"/>
              <a:t>：占</a:t>
            </a:r>
            <a:r>
              <a:rPr lang="en-US" altLang="zh-CN" sz="2400" b="0" dirty="0"/>
              <a:t>4bit</a:t>
            </a:r>
            <a:r>
              <a:rPr lang="zh-CN" altLang="en-US" sz="2400" b="0" dirty="0"/>
              <a:t>，允许的最大值为</a:t>
            </a:r>
            <a:r>
              <a:rPr lang="en-US" altLang="zh-CN" sz="2400" b="0" dirty="0"/>
              <a:t>15</a:t>
            </a:r>
            <a:r>
              <a:rPr lang="zh-CN" altLang="en-US" sz="2400" b="0" dirty="0"/>
              <a:t>。在</a:t>
            </a:r>
            <a:r>
              <a:rPr lang="en-US" altLang="zh-CN" sz="2400" b="0" dirty="0"/>
              <a:t>IP</a:t>
            </a:r>
            <a:r>
              <a:rPr lang="zh-CN" altLang="en-US" sz="2400" b="0" dirty="0"/>
              <a:t>数据报中，</a:t>
            </a:r>
            <a:r>
              <a:rPr lang="en-US" altLang="zh-CN" sz="2400" b="0" dirty="0"/>
              <a:t>4</a:t>
            </a:r>
            <a:r>
              <a:rPr lang="zh-CN" altLang="en-US" sz="2400" b="0" dirty="0"/>
              <a:t>个字节为一个单元，可得出首部长度最大值为</a:t>
            </a:r>
            <a:r>
              <a:rPr lang="en-US" altLang="zh-CN" sz="2400" b="0" dirty="0"/>
              <a:t>60</a:t>
            </a:r>
            <a:r>
              <a:rPr lang="zh-CN" altLang="en-US" sz="2400" b="0" dirty="0"/>
              <a:t>（</a:t>
            </a:r>
            <a:r>
              <a:rPr lang="en-US" altLang="zh-CN" sz="2400" b="0" dirty="0"/>
              <a:t>15×4</a:t>
            </a:r>
            <a:r>
              <a:rPr lang="zh-CN" altLang="en-US" sz="2400" b="0" dirty="0"/>
              <a:t>）字节。如果</a:t>
            </a:r>
            <a:r>
              <a:rPr lang="en-US" altLang="zh-CN" sz="2400" b="0" dirty="0"/>
              <a:t>IP</a:t>
            </a:r>
            <a:r>
              <a:rPr lang="zh-CN" altLang="en-US" sz="2400" b="0" dirty="0"/>
              <a:t>分组的首部长度不是</a:t>
            </a:r>
            <a:r>
              <a:rPr lang="en-US" altLang="zh-CN" sz="2400" b="0" dirty="0"/>
              <a:t>4</a:t>
            </a:r>
            <a:r>
              <a:rPr lang="zh-CN" altLang="en-US" sz="2400" b="0" dirty="0"/>
              <a:t>字节的整数倍时，需要在填充字段加以填充，使得整个首部长度为</a:t>
            </a:r>
            <a:r>
              <a:rPr lang="en-US" altLang="zh-CN" sz="2400" b="0" dirty="0"/>
              <a:t>4</a:t>
            </a:r>
            <a:r>
              <a:rPr lang="zh-CN" altLang="en-US" sz="2400" b="0" dirty="0"/>
              <a:t>个字节的整数倍。</a:t>
            </a:r>
          </a:p>
          <a:p>
            <a:pPr>
              <a:lnSpc>
                <a:spcPts val="3000"/>
              </a:lnSpc>
            </a:pPr>
            <a:r>
              <a:rPr lang="zh-CN" altLang="en-US" sz="2400" b="0" dirty="0"/>
              <a:t>（</a:t>
            </a:r>
            <a:r>
              <a:rPr lang="en-US" altLang="zh-CN" sz="2400" b="0" dirty="0"/>
              <a:t>3</a:t>
            </a:r>
            <a:r>
              <a:rPr lang="zh-CN" altLang="en-US" sz="2400" b="0" dirty="0"/>
              <a:t>）</a:t>
            </a:r>
            <a:r>
              <a:rPr lang="zh-CN" altLang="en-US" sz="2400" dirty="0">
                <a:solidFill>
                  <a:srgbClr val="00B050"/>
                </a:solidFill>
              </a:rPr>
              <a:t>服务类型</a:t>
            </a:r>
            <a:r>
              <a:rPr lang="zh-CN" altLang="en-US" sz="2400" b="0" dirty="0"/>
              <a:t>：占</a:t>
            </a:r>
            <a:r>
              <a:rPr lang="en-US" altLang="zh-CN" sz="2400" b="0" dirty="0"/>
              <a:t>8bit</a:t>
            </a:r>
            <a:r>
              <a:rPr lang="zh-CN" altLang="en-US" sz="2400" b="0" dirty="0"/>
              <a:t>，保证提供的</a:t>
            </a:r>
            <a:r>
              <a:rPr lang="en-US" altLang="zh-CN" sz="2400" b="0" dirty="0" err="1"/>
              <a:t>QoS</a:t>
            </a:r>
            <a:r>
              <a:rPr lang="zh-CN" altLang="en-US" sz="2400" b="0" dirty="0"/>
              <a:t>级别。</a:t>
            </a:r>
          </a:p>
          <a:p>
            <a:pPr>
              <a:lnSpc>
                <a:spcPts val="3000"/>
              </a:lnSpc>
            </a:pPr>
            <a:r>
              <a:rPr lang="zh-CN" altLang="en-US" sz="2400" b="0" dirty="0"/>
              <a:t>（</a:t>
            </a:r>
            <a:r>
              <a:rPr lang="en-US" altLang="zh-CN" sz="2400" b="0" dirty="0"/>
              <a:t>4</a:t>
            </a:r>
            <a:r>
              <a:rPr lang="zh-CN" altLang="en-US" sz="2400" b="0" dirty="0"/>
              <a:t>）</a:t>
            </a:r>
            <a:r>
              <a:rPr lang="zh-CN" altLang="en-US" sz="2400" dirty="0">
                <a:solidFill>
                  <a:srgbClr val="00B050"/>
                </a:solidFill>
              </a:rPr>
              <a:t>总长</a:t>
            </a:r>
            <a:r>
              <a:rPr lang="zh-CN" altLang="en-US" sz="2400" b="0" dirty="0"/>
              <a:t>：占</a:t>
            </a:r>
            <a:r>
              <a:rPr lang="en-US" altLang="zh-CN" sz="2400" b="0" dirty="0"/>
              <a:t>16bit</a:t>
            </a:r>
            <a:r>
              <a:rPr lang="zh-CN" altLang="en-US" sz="2400" b="0" dirty="0"/>
              <a:t>，单位为</a:t>
            </a:r>
            <a:r>
              <a:rPr lang="en-US" altLang="zh-CN" sz="2400" b="0" dirty="0"/>
              <a:t>1</a:t>
            </a:r>
            <a:r>
              <a:rPr lang="zh-CN" altLang="en-US" sz="2400" b="0" dirty="0"/>
              <a:t>个字节。总长指首部和数据部分的总长度，因此，数据报的最大长度为</a:t>
            </a:r>
            <a:r>
              <a:rPr lang="en-US" altLang="zh-CN" sz="2400" b="0" dirty="0"/>
              <a:t>65535(216-1)</a:t>
            </a:r>
            <a:r>
              <a:rPr lang="zh-CN" altLang="en-US" sz="2400" b="0" dirty="0"/>
              <a:t>字节，即</a:t>
            </a:r>
            <a:r>
              <a:rPr lang="en-US" altLang="zh-CN" sz="2400" b="0" dirty="0"/>
              <a:t>64KB</a:t>
            </a:r>
            <a:r>
              <a:rPr lang="zh-CN" altLang="en-US" sz="2400" b="0" dirty="0" smtClean="0"/>
              <a:t>。</a:t>
            </a:r>
            <a:endParaRPr lang="zh-CN" altLang="en-US" sz="2400" b="0" dirty="0"/>
          </a:p>
        </p:txBody>
      </p:sp>
    </p:spTree>
    <p:extLst>
      <p:ext uri="{BB962C8B-B14F-4D97-AF65-F5344CB8AC3E}">
        <p14:creationId xmlns:p14="http://schemas.microsoft.com/office/powerpoint/2010/main" val="34124078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sz="3600" dirty="0"/>
              <a:t>IP</a:t>
            </a:r>
            <a:r>
              <a:rPr lang="zh-CN" altLang="en-US" sz="3600" dirty="0"/>
              <a:t>分组的固定首部包含</a:t>
            </a:r>
            <a:r>
              <a:rPr lang="en-US" altLang="zh-CN" sz="3600" dirty="0"/>
              <a:t>12</a:t>
            </a:r>
            <a:r>
              <a:rPr lang="zh-CN" altLang="en-US" sz="3600" dirty="0"/>
              <a:t>个字段</a:t>
            </a:r>
          </a:p>
        </p:txBody>
      </p:sp>
      <p:sp>
        <p:nvSpPr>
          <p:cNvPr id="3" name="内容占位符 2"/>
          <p:cNvSpPr>
            <a:spLocks noGrp="1"/>
          </p:cNvSpPr>
          <p:nvPr>
            <p:ph idx="1"/>
          </p:nvPr>
        </p:nvSpPr>
        <p:spPr>
          <a:xfrm>
            <a:off x="251520" y="1268760"/>
            <a:ext cx="8892480" cy="5328592"/>
          </a:xfrm>
        </p:spPr>
        <p:txBody>
          <a:bodyPr/>
          <a:lstStyle/>
          <a:p>
            <a:pPr>
              <a:lnSpc>
                <a:spcPts val="2600"/>
              </a:lnSpc>
            </a:pPr>
            <a:r>
              <a:rPr lang="zh-CN" altLang="en-US" sz="2400" b="0" dirty="0" smtClean="0"/>
              <a:t>（</a:t>
            </a:r>
            <a:r>
              <a:rPr lang="en-US" altLang="zh-CN" sz="2400" b="0" dirty="0"/>
              <a:t>5</a:t>
            </a:r>
            <a:r>
              <a:rPr lang="zh-CN" altLang="en-US" sz="2400" b="0" dirty="0"/>
              <a:t>）</a:t>
            </a:r>
            <a:r>
              <a:rPr lang="zh-CN" altLang="en-US" sz="2400" dirty="0">
                <a:solidFill>
                  <a:srgbClr val="00B050"/>
                </a:solidFill>
              </a:rPr>
              <a:t>标识</a:t>
            </a:r>
            <a:r>
              <a:rPr lang="zh-CN" altLang="en-US" sz="2400" b="0" dirty="0"/>
              <a:t>：占</a:t>
            </a:r>
            <a:r>
              <a:rPr lang="en-US" altLang="zh-CN" sz="2400" b="0" dirty="0"/>
              <a:t>16bit</a:t>
            </a:r>
            <a:r>
              <a:rPr lang="zh-CN" altLang="en-US" sz="2400" b="0" dirty="0"/>
              <a:t>，它是一个计数器，用来产生数据报的标识。由于在网络中有时需要传送大容量数据，而链路都有最大的传送单元长度限制，所以要进行数据报的拆分。当同一个数据报进行拆分后，报头标识字段的值均相同。当到达目的地时，具有相同标识字段的各个数据片就能够正确地重装为原来的数据包。</a:t>
            </a:r>
          </a:p>
          <a:p>
            <a:pPr>
              <a:lnSpc>
                <a:spcPts val="2600"/>
              </a:lnSpc>
            </a:pPr>
            <a:r>
              <a:rPr lang="zh-CN" altLang="en-US" sz="2400" b="0" dirty="0"/>
              <a:t>（</a:t>
            </a:r>
            <a:r>
              <a:rPr lang="en-US" altLang="zh-CN" sz="2400" b="0" dirty="0"/>
              <a:t>6</a:t>
            </a:r>
            <a:r>
              <a:rPr lang="zh-CN" altLang="en-US" sz="2400" b="0" dirty="0"/>
              <a:t>）</a:t>
            </a:r>
            <a:r>
              <a:rPr lang="zh-CN" altLang="en-US" sz="2400" dirty="0">
                <a:solidFill>
                  <a:srgbClr val="00B050"/>
                </a:solidFill>
              </a:rPr>
              <a:t>标志</a:t>
            </a:r>
            <a:r>
              <a:rPr lang="zh-CN" altLang="en-US" sz="2400" b="0" dirty="0"/>
              <a:t>：占</a:t>
            </a:r>
            <a:r>
              <a:rPr lang="en-US" altLang="zh-CN" sz="2400" b="0" dirty="0"/>
              <a:t>3bit</a:t>
            </a:r>
            <a:r>
              <a:rPr lang="zh-CN" altLang="en-US" sz="2400" b="0" dirty="0"/>
              <a:t>。它具有如下含义：当标识字段的最低位为</a:t>
            </a:r>
            <a:r>
              <a:rPr lang="en-US" altLang="zh-CN" sz="2400" b="0" dirty="0"/>
              <a:t>1</a:t>
            </a:r>
            <a:r>
              <a:rPr lang="zh-CN" altLang="en-US" sz="2400" b="0" dirty="0"/>
              <a:t>时，表示后面还有分片，当最低位为</a:t>
            </a:r>
            <a:r>
              <a:rPr lang="en-US" altLang="zh-CN" sz="2400" b="0" dirty="0"/>
              <a:t>0</a:t>
            </a:r>
            <a:r>
              <a:rPr lang="zh-CN" altLang="en-US" sz="2400" b="0" dirty="0"/>
              <a:t>时，表示这已经是若干数据片的最后一个；当标识字段的中间一位为</a:t>
            </a:r>
            <a:r>
              <a:rPr lang="en-US" altLang="zh-CN" sz="2400" b="0" dirty="0"/>
              <a:t>1</a:t>
            </a:r>
            <a:r>
              <a:rPr lang="zh-CN" altLang="en-US" sz="2400" b="0" dirty="0"/>
              <a:t>时，表示不能分片，为</a:t>
            </a:r>
            <a:r>
              <a:rPr lang="en-US" altLang="zh-CN" sz="2400" b="0" dirty="0"/>
              <a:t>0</a:t>
            </a:r>
            <a:r>
              <a:rPr lang="zh-CN" altLang="en-US" sz="2400" b="0" dirty="0"/>
              <a:t>时，则表示可以分片。</a:t>
            </a:r>
          </a:p>
          <a:p>
            <a:pPr>
              <a:lnSpc>
                <a:spcPts val="2600"/>
              </a:lnSpc>
            </a:pPr>
            <a:r>
              <a:rPr lang="zh-CN" altLang="en-US" sz="2400" b="0" dirty="0"/>
              <a:t>（</a:t>
            </a:r>
            <a:r>
              <a:rPr lang="en-US" altLang="zh-CN" sz="2400" b="0" dirty="0"/>
              <a:t>7</a:t>
            </a:r>
            <a:r>
              <a:rPr lang="zh-CN" altLang="en-US" sz="2400" b="0" dirty="0"/>
              <a:t>）</a:t>
            </a:r>
            <a:r>
              <a:rPr lang="zh-CN" altLang="en-US" sz="2400" dirty="0">
                <a:solidFill>
                  <a:srgbClr val="00B050"/>
                </a:solidFill>
              </a:rPr>
              <a:t>段位移</a:t>
            </a:r>
            <a:r>
              <a:rPr lang="zh-CN" altLang="en-US" sz="2400" b="0" dirty="0"/>
              <a:t>：段偏移的单位为</a:t>
            </a:r>
            <a:r>
              <a:rPr lang="en-US" altLang="zh-CN" sz="2400" b="0" dirty="0"/>
              <a:t>8</a:t>
            </a:r>
            <a:r>
              <a:rPr lang="zh-CN" altLang="en-US" sz="2400" b="0" dirty="0"/>
              <a:t>个字节，表示的是当数据报在分片后，某个分片在原数据报的相对位置。</a:t>
            </a:r>
          </a:p>
          <a:p>
            <a:pPr>
              <a:lnSpc>
                <a:spcPts val="2600"/>
              </a:lnSpc>
            </a:pPr>
            <a:r>
              <a:rPr lang="zh-CN" altLang="en-US" sz="2400" b="0" dirty="0"/>
              <a:t>（</a:t>
            </a:r>
            <a:r>
              <a:rPr lang="en-US" altLang="zh-CN" sz="2400" b="0" dirty="0"/>
              <a:t>8</a:t>
            </a:r>
            <a:r>
              <a:rPr lang="zh-CN" altLang="en-US" sz="2400" b="0" dirty="0"/>
              <a:t>）</a:t>
            </a:r>
            <a:r>
              <a:rPr lang="zh-CN" altLang="en-US" sz="2400" dirty="0">
                <a:solidFill>
                  <a:srgbClr val="00B050"/>
                </a:solidFill>
              </a:rPr>
              <a:t>生存时间</a:t>
            </a:r>
            <a:r>
              <a:rPr lang="zh-CN" altLang="en-US" sz="2400" b="0" dirty="0"/>
              <a:t>：占</a:t>
            </a:r>
            <a:r>
              <a:rPr lang="en-US" altLang="zh-CN" sz="2400" b="0" dirty="0"/>
              <a:t>8bit</a:t>
            </a:r>
            <a:r>
              <a:rPr lang="zh-CN" altLang="en-US" sz="2400" b="0" dirty="0"/>
              <a:t>，数据报在网络传输时，为避免数据报长期滞留在网络中，为其设置了生存时间（</a:t>
            </a:r>
            <a:r>
              <a:rPr lang="en-US" altLang="zh-CN" sz="2400" b="0" dirty="0"/>
              <a:t>TTL</a:t>
            </a:r>
            <a:r>
              <a:rPr lang="zh-CN" altLang="en-US" sz="2400" b="0" dirty="0"/>
              <a:t>，</a:t>
            </a:r>
            <a:r>
              <a:rPr lang="en-US" altLang="zh-CN" sz="2400" b="0" dirty="0"/>
              <a:t>Time </a:t>
            </a:r>
            <a:r>
              <a:rPr lang="en-US" altLang="zh-CN" sz="2400" b="0" dirty="0" err="1"/>
              <a:t>ToLive</a:t>
            </a:r>
            <a:r>
              <a:rPr lang="zh-CN" altLang="en-US" sz="2400" b="0" dirty="0"/>
              <a:t>），它的最大值是</a:t>
            </a:r>
            <a:r>
              <a:rPr lang="en-US" altLang="zh-CN" sz="2400" b="0" dirty="0"/>
              <a:t>255</a:t>
            </a:r>
            <a:r>
              <a:rPr lang="zh-CN" altLang="en-US" sz="2400" b="0" dirty="0"/>
              <a:t>。在网络中，当数据包每经过一台路由器时，生存时间</a:t>
            </a:r>
            <a:r>
              <a:rPr lang="en-US" altLang="zh-CN" sz="2400" b="0" dirty="0"/>
              <a:t>TTL</a:t>
            </a:r>
            <a:r>
              <a:rPr lang="zh-CN" altLang="en-US" sz="2400" b="0" dirty="0"/>
              <a:t>值就减</a:t>
            </a:r>
            <a:r>
              <a:rPr lang="en-US" altLang="zh-CN" sz="2400" b="0" dirty="0"/>
              <a:t>1</a:t>
            </a:r>
            <a:r>
              <a:rPr lang="zh-CN" altLang="en-US" sz="2400" b="0" dirty="0"/>
              <a:t>，当</a:t>
            </a:r>
            <a:r>
              <a:rPr lang="en-US" altLang="zh-CN" sz="2400" b="0" dirty="0"/>
              <a:t>TTL</a:t>
            </a:r>
            <a:r>
              <a:rPr lang="zh-CN" altLang="en-US" sz="2400" b="0" dirty="0"/>
              <a:t>减至为</a:t>
            </a:r>
            <a:r>
              <a:rPr lang="en-US" altLang="zh-CN" sz="2400" b="0" dirty="0"/>
              <a:t>0</a:t>
            </a:r>
            <a:r>
              <a:rPr lang="zh-CN" altLang="en-US" sz="2400" b="0" dirty="0"/>
              <a:t>时，若该数据包仍没有到达目的地，则丢弃该数据包</a:t>
            </a:r>
            <a:r>
              <a:rPr lang="zh-CN" altLang="en-US" sz="2400" b="0" dirty="0" smtClean="0"/>
              <a:t>。</a:t>
            </a:r>
            <a:endParaRPr lang="zh-CN" altLang="en-US" sz="2400" b="0" dirty="0"/>
          </a:p>
        </p:txBody>
      </p:sp>
    </p:spTree>
    <p:extLst>
      <p:ext uri="{BB962C8B-B14F-4D97-AF65-F5344CB8AC3E}">
        <p14:creationId xmlns:p14="http://schemas.microsoft.com/office/powerpoint/2010/main" val="9921113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sz="3600" dirty="0"/>
              <a:t>IP</a:t>
            </a:r>
            <a:r>
              <a:rPr lang="zh-CN" altLang="en-US" sz="3600" dirty="0"/>
              <a:t>分组的固定首部包含</a:t>
            </a:r>
            <a:r>
              <a:rPr lang="en-US" altLang="zh-CN" sz="3600" dirty="0"/>
              <a:t>12</a:t>
            </a:r>
            <a:r>
              <a:rPr lang="zh-CN" altLang="en-US" sz="3600" dirty="0"/>
              <a:t>个字段</a:t>
            </a:r>
          </a:p>
        </p:txBody>
      </p:sp>
      <p:sp>
        <p:nvSpPr>
          <p:cNvPr id="3" name="内容占位符 2"/>
          <p:cNvSpPr>
            <a:spLocks noGrp="1"/>
          </p:cNvSpPr>
          <p:nvPr>
            <p:ph idx="1"/>
          </p:nvPr>
        </p:nvSpPr>
        <p:spPr/>
        <p:txBody>
          <a:bodyPr/>
          <a:lstStyle/>
          <a:p>
            <a:pPr>
              <a:lnSpc>
                <a:spcPts val="3000"/>
              </a:lnSpc>
            </a:pPr>
            <a:r>
              <a:rPr lang="zh-CN" altLang="en-US" sz="2400" b="0" dirty="0" smtClean="0"/>
              <a:t>（</a:t>
            </a:r>
            <a:r>
              <a:rPr lang="en-US" altLang="zh-CN" sz="2400" b="0" dirty="0"/>
              <a:t>9</a:t>
            </a:r>
            <a:r>
              <a:rPr lang="zh-CN" altLang="en-US" sz="2400" b="0" dirty="0"/>
              <a:t>）</a:t>
            </a:r>
            <a:r>
              <a:rPr lang="zh-CN" altLang="en-US" sz="2400" dirty="0">
                <a:solidFill>
                  <a:srgbClr val="00B050"/>
                </a:solidFill>
              </a:rPr>
              <a:t>类型</a:t>
            </a:r>
            <a:r>
              <a:rPr lang="zh-CN" altLang="en-US" sz="2400" b="0" dirty="0"/>
              <a:t>：占</a:t>
            </a:r>
            <a:r>
              <a:rPr lang="en-US" altLang="zh-CN" sz="2400" b="0" dirty="0"/>
              <a:t>8bit</a:t>
            </a:r>
            <a:r>
              <a:rPr lang="zh-CN" altLang="en-US" sz="2400" b="0" dirty="0"/>
              <a:t>，指明在</a:t>
            </a:r>
            <a:r>
              <a:rPr lang="en-US" altLang="zh-CN" sz="2400" b="0" dirty="0"/>
              <a:t>IP</a:t>
            </a:r>
            <a:r>
              <a:rPr lang="zh-CN" altLang="en-US" sz="2400" b="0" dirty="0"/>
              <a:t>数据报中封装的是何种协议，如</a:t>
            </a:r>
            <a:r>
              <a:rPr lang="en-US" altLang="zh-CN" sz="2400" b="0" dirty="0"/>
              <a:t>ICMP</a:t>
            </a:r>
            <a:r>
              <a:rPr lang="zh-CN" altLang="en-US" sz="2400" b="0" dirty="0"/>
              <a:t>、</a:t>
            </a:r>
            <a:r>
              <a:rPr lang="en-US" altLang="zh-CN" sz="2400" b="0" dirty="0"/>
              <a:t>IGMP</a:t>
            </a:r>
            <a:r>
              <a:rPr lang="zh-CN" altLang="en-US" sz="2400" b="0" dirty="0"/>
              <a:t>、</a:t>
            </a:r>
            <a:r>
              <a:rPr lang="en-US" altLang="zh-CN" sz="2400" b="0" dirty="0"/>
              <a:t>TCP</a:t>
            </a:r>
            <a:r>
              <a:rPr lang="zh-CN" altLang="en-US" sz="2400" b="0" dirty="0"/>
              <a:t>和</a:t>
            </a:r>
            <a:r>
              <a:rPr lang="en-US" altLang="zh-CN" sz="2400" b="0" dirty="0"/>
              <a:t>UDP</a:t>
            </a:r>
            <a:r>
              <a:rPr lang="zh-CN" altLang="en-US" sz="2400" b="0" dirty="0"/>
              <a:t>等，以便目的主机能够将数据包交付给上层应用程序。</a:t>
            </a:r>
          </a:p>
          <a:p>
            <a:pPr>
              <a:lnSpc>
                <a:spcPts val="3000"/>
              </a:lnSpc>
            </a:pPr>
            <a:r>
              <a:rPr lang="zh-CN" altLang="en-US" sz="2400" b="0" dirty="0"/>
              <a:t>（</a:t>
            </a:r>
            <a:r>
              <a:rPr lang="en-US" altLang="zh-CN" sz="2400" b="0" dirty="0"/>
              <a:t>10</a:t>
            </a:r>
            <a:r>
              <a:rPr lang="zh-CN" altLang="en-US" sz="2400" b="0" dirty="0"/>
              <a:t>）</a:t>
            </a:r>
            <a:r>
              <a:rPr lang="zh-CN" altLang="en-US" sz="2400" dirty="0">
                <a:solidFill>
                  <a:srgbClr val="00B050"/>
                </a:solidFill>
              </a:rPr>
              <a:t>头部校验和</a:t>
            </a:r>
            <a:r>
              <a:rPr lang="zh-CN" altLang="en-US" sz="2400" b="0" dirty="0"/>
              <a:t>：这个字段只校验报头在传输过程中是否发生差错。数据包在整个网络传输过程中，每经过一个节点都会对数据报进行拆封，报头的</a:t>
            </a:r>
            <a:r>
              <a:rPr lang="en-US" altLang="zh-CN" sz="2400" b="0" dirty="0"/>
              <a:t>TTL</a:t>
            </a:r>
            <a:r>
              <a:rPr lang="zh-CN" altLang="en-US" sz="2400" b="0" dirty="0"/>
              <a:t>字段的值会变化，引起报头信息变化，如果数据部分也进行校验，则计算的工作量就很大。</a:t>
            </a:r>
          </a:p>
          <a:p>
            <a:pPr>
              <a:lnSpc>
                <a:spcPts val="3000"/>
              </a:lnSpc>
            </a:pPr>
            <a:r>
              <a:rPr lang="zh-CN" altLang="en-US" sz="2400" b="0" dirty="0"/>
              <a:t>（</a:t>
            </a:r>
            <a:r>
              <a:rPr lang="en-US" altLang="zh-CN" sz="2400" b="0" dirty="0"/>
              <a:t>11</a:t>
            </a:r>
            <a:r>
              <a:rPr lang="zh-CN" altLang="en-US" sz="2400" b="0" dirty="0"/>
              <a:t>）</a:t>
            </a:r>
            <a:r>
              <a:rPr lang="zh-CN" altLang="en-US" sz="2400" dirty="0">
                <a:solidFill>
                  <a:srgbClr val="00B050"/>
                </a:solidFill>
              </a:rPr>
              <a:t>源</a:t>
            </a:r>
            <a:r>
              <a:rPr lang="en-US" altLang="zh-CN" sz="2400" dirty="0">
                <a:solidFill>
                  <a:srgbClr val="00B050"/>
                </a:solidFill>
              </a:rPr>
              <a:t>IP</a:t>
            </a:r>
            <a:r>
              <a:rPr lang="zh-CN" altLang="en-US" sz="2400" dirty="0">
                <a:solidFill>
                  <a:srgbClr val="00B050"/>
                </a:solidFill>
              </a:rPr>
              <a:t>地址</a:t>
            </a:r>
            <a:r>
              <a:rPr lang="zh-CN" altLang="en-US" sz="2400" b="0" dirty="0"/>
              <a:t>：占</a:t>
            </a:r>
            <a:r>
              <a:rPr lang="en-US" altLang="zh-CN" sz="2400" b="0" dirty="0"/>
              <a:t>4</a:t>
            </a:r>
            <a:r>
              <a:rPr lang="zh-CN" altLang="en-US" sz="2400" b="0" dirty="0"/>
              <a:t>个字节，</a:t>
            </a:r>
            <a:r>
              <a:rPr lang="en-US" altLang="zh-CN" sz="2400" b="0" dirty="0"/>
              <a:t>IP</a:t>
            </a:r>
            <a:r>
              <a:rPr lang="zh-CN" altLang="en-US" sz="2400" b="0" dirty="0"/>
              <a:t>数据报来源的</a:t>
            </a:r>
            <a:r>
              <a:rPr lang="en-US" altLang="zh-CN" sz="2400" b="0" dirty="0"/>
              <a:t>IP</a:t>
            </a:r>
            <a:r>
              <a:rPr lang="zh-CN" altLang="en-US" sz="2400" b="0" dirty="0"/>
              <a:t>地址。</a:t>
            </a:r>
          </a:p>
          <a:p>
            <a:pPr>
              <a:lnSpc>
                <a:spcPts val="3000"/>
              </a:lnSpc>
            </a:pPr>
            <a:r>
              <a:rPr lang="zh-CN" altLang="en-US" sz="2400" b="0" dirty="0"/>
              <a:t>（</a:t>
            </a:r>
            <a:r>
              <a:rPr lang="en-US" altLang="zh-CN" sz="2400" b="0" dirty="0"/>
              <a:t>12</a:t>
            </a:r>
            <a:r>
              <a:rPr lang="zh-CN" altLang="en-US" sz="2400" b="0" dirty="0"/>
              <a:t>）</a:t>
            </a:r>
            <a:r>
              <a:rPr lang="zh-CN" altLang="en-US" sz="2400" dirty="0">
                <a:solidFill>
                  <a:srgbClr val="00B050"/>
                </a:solidFill>
              </a:rPr>
              <a:t>目的</a:t>
            </a:r>
            <a:r>
              <a:rPr lang="en-US" altLang="zh-CN" sz="2400" dirty="0">
                <a:solidFill>
                  <a:srgbClr val="00B050"/>
                </a:solidFill>
              </a:rPr>
              <a:t>IP</a:t>
            </a:r>
            <a:r>
              <a:rPr lang="zh-CN" altLang="en-US" sz="2400" dirty="0">
                <a:solidFill>
                  <a:srgbClr val="00B050"/>
                </a:solidFill>
              </a:rPr>
              <a:t>地址</a:t>
            </a:r>
            <a:r>
              <a:rPr lang="zh-CN" altLang="en-US" sz="2400" b="0" dirty="0"/>
              <a:t>：占</a:t>
            </a:r>
            <a:r>
              <a:rPr lang="en-US" altLang="zh-CN" sz="2400" b="0" dirty="0"/>
              <a:t>4</a:t>
            </a:r>
            <a:r>
              <a:rPr lang="zh-CN" altLang="en-US" sz="2400" b="0" dirty="0"/>
              <a:t>个字节，</a:t>
            </a:r>
            <a:r>
              <a:rPr lang="en-US" altLang="zh-CN" sz="2400" b="0" dirty="0"/>
              <a:t>IP</a:t>
            </a:r>
            <a:r>
              <a:rPr lang="zh-CN" altLang="en-US" sz="2400" b="0" dirty="0"/>
              <a:t>数据报将要发往的</a:t>
            </a:r>
            <a:r>
              <a:rPr lang="en-US" altLang="zh-CN" sz="2400" b="0" dirty="0"/>
              <a:t>IP</a:t>
            </a:r>
            <a:r>
              <a:rPr lang="zh-CN" altLang="en-US" sz="2400" b="0" dirty="0"/>
              <a:t>地址。</a:t>
            </a:r>
          </a:p>
          <a:p>
            <a:pPr>
              <a:lnSpc>
                <a:spcPts val="3000"/>
              </a:lnSpc>
            </a:pPr>
            <a:endParaRPr lang="zh-CN" altLang="en-US" sz="2400" dirty="0"/>
          </a:p>
        </p:txBody>
      </p:sp>
    </p:spTree>
    <p:extLst>
      <p:ext uri="{BB962C8B-B14F-4D97-AF65-F5344CB8AC3E}">
        <p14:creationId xmlns:p14="http://schemas.microsoft.com/office/powerpoint/2010/main" val="9921113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0946" name="Rectangle 2"/>
          <p:cNvSpPr>
            <a:spLocks noChangeArrowheads="1"/>
          </p:cNvSpPr>
          <p:nvPr/>
        </p:nvSpPr>
        <p:spPr bwMode="auto">
          <a:xfrm>
            <a:off x="611188" y="2854325"/>
            <a:ext cx="4349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固</a:t>
            </a:r>
          </a:p>
          <a:p>
            <a:pPr eaLnBrk="0" hangingPunct="0">
              <a:lnSpc>
                <a:spcPct val="90000"/>
              </a:lnSpc>
              <a:buClrTx/>
              <a:buFontTx/>
              <a:buNone/>
            </a:pPr>
            <a:r>
              <a:rPr lang="zh-CN" altLang="en-US" sz="2000">
                <a:solidFill>
                  <a:srgbClr val="333399"/>
                </a:solidFill>
                <a:latin typeface="Arial" pitchFamily="34" charset="0"/>
                <a:ea typeface="黑体" pitchFamily="49" charset="-122"/>
              </a:rPr>
              <a:t>定</a:t>
            </a:r>
          </a:p>
          <a:p>
            <a:pPr eaLnBrk="0" hangingPunct="0">
              <a:lnSpc>
                <a:spcPct val="90000"/>
              </a:lnSpc>
              <a:buClrTx/>
              <a:buFontTx/>
              <a:buNone/>
            </a:pPr>
            <a:r>
              <a:rPr lang="zh-CN" altLang="en-US" sz="2000">
                <a:solidFill>
                  <a:srgbClr val="333399"/>
                </a:solidFill>
                <a:latin typeface="Arial" pitchFamily="34" charset="0"/>
                <a:ea typeface="黑体" pitchFamily="49" charset="-122"/>
              </a:rPr>
              <a:t>部</a:t>
            </a:r>
          </a:p>
          <a:p>
            <a:pPr eaLnBrk="0" hangingPunct="0">
              <a:lnSpc>
                <a:spcPct val="90000"/>
              </a:lnSpc>
              <a:buClrTx/>
              <a:buFontTx/>
              <a:buNone/>
            </a:pPr>
            <a:r>
              <a:rPr lang="zh-CN" altLang="en-US" sz="2000">
                <a:solidFill>
                  <a:srgbClr val="333399"/>
                </a:solidFill>
                <a:latin typeface="Arial" pitchFamily="34" charset="0"/>
                <a:ea typeface="黑体" pitchFamily="49" charset="-122"/>
              </a:rPr>
              <a:t>分</a:t>
            </a:r>
          </a:p>
        </p:txBody>
      </p:sp>
      <p:sp>
        <p:nvSpPr>
          <p:cNvPr id="2130947" name="Rectangle 3"/>
          <p:cNvSpPr>
            <a:spLocks noChangeArrowheads="1"/>
          </p:cNvSpPr>
          <p:nvPr/>
        </p:nvSpPr>
        <p:spPr bwMode="auto">
          <a:xfrm>
            <a:off x="468313" y="4510088"/>
            <a:ext cx="688975"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可变</a:t>
            </a:r>
          </a:p>
          <a:p>
            <a:pPr eaLnBrk="0" hangingPunct="0">
              <a:buClrTx/>
              <a:buFontTx/>
              <a:buNone/>
            </a:pPr>
            <a:r>
              <a:rPr lang="zh-CN" altLang="en-US" sz="2000">
                <a:solidFill>
                  <a:srgbClr val="333399"/>
                </a:solidFill>
                <a:latin typeface="Arial" pitchFamily="34" charset="0"/>
                <a:ea typeface="黑体" pitchFamily="49" charset="-122"/>
              </a:rPr>
              <a:t>部分</a:t>
            </a:r>
          </a:p>
        </p:txBody>
      </p:sp>
      <p:sp>
        <p:nvSpPr>
          <p:cNvPr id="2130948" name="Line 4"/>
          <p:cNvSpPr>
            <a:spLocks noChangeShapeType="1"/>
          </p:cNvSpPr>
          <p:nvPr/>
        </p:nvSpPr>
        <p:spPr bwMode="auto">
          <a:xfrm>
            <a:off x="2298700" y="6767513"/>
            <a:ext cx="5419725"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0949" name="AutoShape 5"/>
          <p:cNvSpPr>
            <a:spLocks noChangeArrowheads="1"/>
          </p:cNvSpPr>
          <p:nvPr/>
        </p:nvSpPr>
        <p:spPr bwMode="auto">
          <a:xfrm>
            <a:off x="1450975" y="6154738"/>
            <a:ext cx="822325" cy="192087"/>
          </a:xfrm>
          <a:prstGeom prst="leftArrow">
            <a:avLst>
              <a:gd name="adj1" fmla="val 50000"/>
              <a:gd name="adj2" fmla="val 107025"/>
            </a:avLst>
          </a:prstGeom>
          <a:gradFill rotWithShape="0">
            <a:gsLst>
              <a:gs pos="0">
                <a:srgbClr val="DDDDDD">
                  <a:gamma/>
                  <a:shade val="66667"/>
                  <a:invGamma/>
                </a:srgbClr>
              </a:gs>
              <a:gs pos="100000">
                <a:srgbClr val="DDDDDD"/>
              </a:gs>
            </a:gsLst>
            <a:lin ang="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50" name="Rectangle 6"/>
          <p:cNvSpPr>
            <a:spLocks noChangeArrowheads="1"/>
          </p:cNvSpPr>
          <p:nvPr/>
        </p:nvSpPr>
        <p:spPr bwMode="auto">
          <a:xfrm>
            <a:off x="3094038" y="2452688"/>
            <a:ext cx="1966912" cy="434975"/>
          </a:xfrm>
          <a:prstGeom prst="rect">
            <a:avLst/>
          </a:prstGeom>
          <a:solidFill>
            <a:srgbClr val="DDDDD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51" name="Freeform 7"/>
          <p:cNvSpPr>
            <a:spLocks/>
          </p:cNvSpPr>
          <p:nvPr/>
        </p:nvSpPr>
        <p:spPr bwMode="auto">
          <a:xfrm>
            <a:off x="1887538" y="1898650"/>
            <a:ext cx="5721350" cy="550863"/>
          </a:xfrm>
          <a:custGeom>
            <a:avLst/>
            <a:gdLst>
              <a:gd name="T0" fmla="*/ 0 w 3344"/>
              <a:gd name="T1" fmla="*/ 0 h 510"/>
              <a:gd name="T2" fmla="*/ 3344 w 3344"/>
              <a:gd name="T3" fmla="*/ 0 h 510"/>
              <a:gd name="T4" fmla="*/ 1860 w 3344"/>
              <a:gd name="T5" fmla="*/ 510 h 510"/>
              <a:gd name="T6" fmla="*/ 695 w 3344"/>
              <a:gd name="T7" fmla="*/ 498 h 510"/>
              <a:gd name="T8" fmla="*/ 0 w 3344"/>
              <a:gd name="T9" fmla="*/ 0 h 510"/>
            </a:gdLst>
            <a:ahLst/>
            <a:cxnLst>
              <a:cxn ang="0">
                <a:pos x="T0" y="T1"/>
              </a:cxn>
              <a:cxn ang="0">
                <a:pos x="T2" y="T3"/>
              </a:cxn>
              <a:cxn ang="0">
                <a:pos x="T4" y="T5"/>
              </a:cxn>
              <a:cxn ang="0">
                <a:pos x="T6" y="T7"/>
              </a:cxn>
              <a:cxn ang="0">
                <a:pos x="T8" y="T9"/>
              </a:cxn>
            </a:cxnLst>
            <a:rect l="0" t="0" r="r" b="b"/>
            <a:pathLst>
              <a:path w="3344" h="510">
                <a:moveTo>
                  <a:pt x="0" y="0"/>
                </a:moveTo>
                <a:lnTo>
                  <a:pt x="3344" y="0"/>
                </a:lnTo>
                <a:lnTo>
                  <a:pt x="1860" y="510"/>
                </a:lnTo>
                <a:lnTo>
                  <a:pt x="695" y="498"/>
                </a:lnTo>
                <a:lnTo>
                  <a:pt x="0" y="0"/>
                </a:lnTo>
                <a:close/>
              </a:path>
            </a:pathLst>
          </a:custGeom>
          <a:gradFill rotWithShape="0">
            <a:gsLst>
              <a:gs pos="0">
                <a:srgbClr val="EAEAEA">
                  <a:gamma/>
                  <a:shade val="80000"/>
                  <a:invGamma/>
                </a:srgbClr>
              </a:gs>
              <a:gs pos="100000">
                <a:srgbClr val="EAEAEA"/>
              </a:gs>
            </a:gsLst>
            <a:lin ang="5400000" scaled="1"/>
          </a:gra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0952" name="Rectangle 8"/>
          <p:cNvSpPr>
            <a:spLocks noChangeArrowheads="1"/>
          </p:cNvSpPr>
          <p:nvPr/>
        </p:nvSpPr>
        <p:spPr bwMode="auto">
          <a:xfrm>
            <a:off x="2268538" y="6076950"/>
            <a:ext cx="1439862" cy="449263"/>
          </a:xfrm>
          <a:prstGeom prst="rect">
            <a:avLst/>
          </a:prstGeom>
          <a:solidFill>
            <a:srgbClr val="CCEC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53" name="Rectangle 9"/>
          <p:cNvSpPr>
            <a:spLocks noChangeArrowheads="1"/>
          </p:cNvSpPr>
          <p:nvPr/>
        </p:nvSpPr>
        <p:spPr bwMode="auto">
          <a:xfrm>
            <a:off x="1136650" y="2443163"/>
            <a:ext cx="7864475" cy="2643187"/>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54" name="Rectangle 10"/>
          <p:cNvSpPr>
            <a:spLocks noChangeArrowheads="1"/>
          </p:cNvSpPr>
          <p:nvPr/>
        </p:nvSpPr>
        <p:spPr bwMode="auto">
          <a:xfrm>
            <a:off x="1150938" y="5097463"/>
            <a:ext cx="7832725" cy="681037"/>
          </a:xfrm>
          <a:prstGeom prst="rect">
            <a:avLst/>
          </a:prstGeom>
          <a:solidFill>
            <a:srgbClr val="FFFF99"/>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55" name="Line 11"/>
          <p:cNvSpPr>
            <a:spLocks noChangeShapeType="1"/>
          </p:cNvSpPr>
          <p:nvPr/>
        </p:nvSpPr>
        <p:spPr bwMode="auto">
          <a:xfrm>
            <a:off x="1131888" y="2894013"/>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56" name="Line 12"/>
          <p:cNvSpPr>
            <a:spLocks noChangeShapeType="1"/>
          </p:cNvSpPr>
          <p:nvPr/>
        </p:nvSpPr>
        <p:spPr bwMode="auto">
          <a:xfrm>
            <a:off x="1131888" y="333692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57" name="Line 13"/>
          <p:cNvSpPr>
            <a:spLocks noChangeShapeType="1"/>
          </p:cNvSpPr>
          <p:nvPr/>
        </p:nvSpPr>
        <p:spPr bwMode="auto">
          <a:xfrm>
            <a:off x="1131888" y="378142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58" name="Line 14"/>
          <p:cNvSpPr>
            <a:spLocks noChangeShapeType="1"/>
          </p:cNvSpPr>
          <p:nvPr/>
        </p:nvSpPr>
        <p:spPr bwMode="auto">
          <a:xfrm>
            <a:off x="1131888" y="421957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59" name="Line 15"/>
          <p:cNvSpPr>
            <a:spLocks noChangeShapeType="1"/>
          </p:cNvSpPr>
          <p:nvPr/>
        </p:nvSpPr>
        <p:spPr bwMode="auto">
          <a:xfrm>
            <a:off x="1131888" y="466407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60" name="Line 16"/>
          <p:cNvSpPr>
            <a:spLocks noChangeShapeType="1"/>
          </p:cNvSpPr>
          <p:nvPr/>
        </p:nvSpPr>
        <p:spPr bwMode="auto">
          <a:xfrm>
            <a:off x="2100263" y="2451100"/>
            <a:ext cx="0" cy="4429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61" name="Line 17"/>
          <p:cNvSpPr>
            <a:spLocks noChangeShapeType="1"/>
          </p:cNvSpPr>
          <p:nvPr/>
        </p:nvSpPr>
        <p:spPr bwMode="auto">
          <a:xfrm>
            <a:off x="3084513" y="2451100"/>
            <a:ext cx="0" cy="4429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62" name="Line 18"/>
          <p:cNvSpPr>
            <a:spLocks noChangeShapeType="1"/>
          </p:cNvSpPr>
          <p:nvPr/>
        </p:nvSpPr>
        <p:spPr bwMode="auto">
          <a:xfrm>
            <a:off x="3084513" y="3346450"/>
            <a:ext cx="0" cy="431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63" name="Line 19"/>
          <p:cNvSpPr>
            <a:spLocks noChangeShapeType="1"/>
          </p:cNvSpPr>
          <p:nvPr/>
        </p:nvSpPr>
        <p:spPr bwMode="auto">
          <a:xfrm>
            <a:off x="5057775" y="2451100"/>
            <a:ext cx="0" cy="1327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64" name="Line 20"/>
          <p:cNvSpPr>
            <a:spLocks noChangeShapeType="1"/>
          </p:cNvSpPr>
          <p:nvPr/>
        </p:nvSpPr>
        <p:spPr bwMode="auto">
          <a:xfrm flipV="1">
            <a:off x="7029450" y="4659313"/>
            <a:ext cx="0" cy="4413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65" name="Line 21"/>
          <p:cNvSpPr>
            <a:spLocks noChangeShapeType="1"/>
          </p:cNvSpPr>
          <p:nvPr/>
        </p:nvSpPr>
        <p:spPr bwMode="auto">
          <a:xfrm>
            <a:off x="5859463" y="2903538"/>
            <a:ext cx="0" cy="4333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66" name="Rectangle 22"/>
          <p:cNvSpPr>
            <a:spLocks noChangeArrowheads="1"/>
          </p:cNvSpPr>
          <p:nvPr/>
        </p:nvSpPr>
        <p:spPr bwMode="auto">
          <a:xfrm>
            <a:off x="1079500" y="20637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0967" name="Rectangle 23"/>
          <p:cNvSpPr>
            <a:spLocks noChangeArrowheads="1"/>
          </p:cNvSpPr>
          <p:nvPr/>
        </p:nvSpPr>
        <p:spPr bwMode="auto">
          <a:xfrm>
            <a:off x="2014538" y="20637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0968" name="Rectangle 24"/>
          <p:cNvSpPr>
            <a:spLocks noChangeArrowheads="1"/>
          </p:cNvSpPr>
          <p:nvPr/>
        </p:nvSpPr>
        <p:spPr bwMode="auto">
          <a:xfrm>
            <a:off x="3009900" y="20637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8</a:t>
            </a:r>
          </a:p>
        </p:txBody>
      </p:sp>
      <p:sp>
        <p:nvSpPr>
          <p:cNvPr id="2130969" name="Rectangle 25"/>
          <p:cNvSpPr>
            <a:spLocks noChangeArrowheads="1"/>
          </p:cNvSpPr>
          <p:nvPr/>
        </p:nvSpPr>
        <p:spPr bwMode="auto">
          <a:xfrm>
            <a:off x="4960938" y="2063750"/>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16</a:t>
            </a:r>
          </a:p>
        </p:txBody>
      </p:sp>
      <p:sp>
        <p:nvSpPr>
          <p:cNvPr id="2130970" name="Rectangle 26"/>
          <p:cNvSpPr>
            <a:spLocks noChangeArrowheads="1"/>
          </p:cNvSpPr>
          <p:nvPr/>
        </p:nvSpPr>
        <p:spPr bwMode="auto">
          <a:xfrm>
            <a:off x="5757863" y="2063750"/>
            <a:ext cx="46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19</a:t>
            </a:r>
          </a:p>
        </p:txBody>
      </p:sp>
      <p:sp>
        <p:nvSpPr>
          <p:cNvPr id="2130971" name="Rectangle 27"/>
          <p:cNvSpPr>
            <a:spLocks noChangeArrowheads="1"/>
          </p:cNvSpPr>
          <p:nvPr/>
        </p:nvSpPr>
        <p:spPr bwMode="auto">
          <a:xfrm>
            <a:off x="6932613" y="2063750"/>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24</a:t>
            </a:r>
          </a:p>
        </p:txBody>
      </p:sp>
      <p:sp>
        <p:nvSpPr>
          <p:cNvPr id="2130972" name="Rectangle 28"/>
          <p:cNvSpPr>
            <a:spLocks noChangeArrowheads="1"/>
          </p:cNvSpPr>
          <p:nvPr/>
        </p:nvSpPr>
        <p:spPr bwMode="auto">
          <a:xfrm>
            <a:off x="8645525" y="2063750"/>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31</a:t>
            </a:r>
          </a:p>
        </p:txBody>
      </p:sp>
      <p:sp>
        <p:nvSpPr>
          <p:cNvPr id="2130973" name="Rectangle 29"/>
          <p:cNvSpPr>
            <a:spLocks noChangeArrowheads="1"/>
          </p:cNvSpPr>
          <p:nvPr/>
        </p:nvSpPr>
        <p:spPr bwMode="auto">
          <a:xfrm>
            <a:off x="1228725" y="2478088"/>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130974" name="Rectangle 30"/>
          <p:cNvSpPr>
            <a:spLocks noChangeArrowheads="1"/>
          </p:cNvSpPr>
          <p:nvPr/>
        </p:nvSpPr>
        <p:spPr bwMode="auto">
          <a:xfrm>
            <a:off x="5116513" y="2954338"/>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标志</a:t>
            </a:r>
          </a:p>
        </p:txBody>
      </p:sp>
      <p:sp>
        <p:nvSpPr>
          <p:cNvPr id="2130975" name="Rectangle 31"/>
          <p:cNvSpPr>
            <a:spLocks noChangeArrowheads="1"/>
          </p:cNvSpPr>
          <p:nvPr/>
        </p:nvSpPr>
        <p:spPr bwMode="auto">
          <a:xfrm>
            <a:off x="1425575" y="335915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生 存 时 间</a:t>
            </a:r>
          </a:p>
        </p:txBody>
      </p:sp>
      <p:sp>
        <p:nvSpPr>
          <p:cNvPr id="2130976" name="Rectangle 32"/>
          <p:cNvSpPr>
            <a:spLocks noChangeArrowheads="1"/>
          </p:cNvSpPr>
          <p:nvPr/>
        </p:nvSpPr>
        <p:spPr bwMode="auto">
          <a:xfrm>
            <a:off x="3556000" y="3359150"/>
            <a:ext cx="969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协    议</a:t>
            </a:r>
          </a:p>
        </p:txBody>
      </p:sp>
      <p:sp>
        <p:nvSpPr>
          <p:cNvPr id="2130977" name="Rectangle 33"/>
          <p:cNvSpPr>
            <a:spLocks noChangeArrowheads="1"/>
          </p:cNvSpPr>
          <p:nvPr/>
        </p:nvSpPr>
        <p:spPr bwMode="auto">
          <a:xfrm>
            <a:off x="2570163" y="2954338"/>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    识</a:t>
            </a:r>
          </a:p>
        </p:txBody>
      </p:sp>
      <p:sp>
        <p:nvSpPr>
          <p:cNvPr id="2130978" name="Rectangle 34"/>
          <p:cNvSpPr>
            <a:spLocks noChangeArrowheads="1"/>
          </p:cNvSpPr>
          <p:nvPr/>
        </p:nvSpPr>
        <p:spPr bwMode="auto">
          <a:xfrm>
            <a:off x="3303588" y="2478088"/>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服 务 类 型</a:t>
            </a:r>
          </a:p>
        </p:txBody>
      </p:sp>
      <p:sp>
        <p:nvSpPr>
          <p:cNvPr id="2130979" name="Rectangle 35"/>
          <p:cNvSpPr>
            <a:spLocks noChangeArrowheads="1"/>
          </p:cNvSpPr>
          <p:nvPr/>
        </p:nvSpPr>
        <p:spPr bwMode="auto">
          <a:xfrm>
            <a:off x="6507163" y="2478088"/>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总   长   度</a:t>
            </a:r>
          </a:p>
        </p:txBody>
      </p:sp>
      <p:sp>
        <p:nvSpPr>
          <p:cNvPr id="2130980" name="Rectangle 36"/>
          <p:cNvSpPr>
            <a:spLocks noChangeArrowheads="1"/>
          </p:cNvSpPr>
          <p:nvPr/>
        </p:nvSpPr>
        <p:spPr bwMode="auto">
          <a:xfrm>
            <a:off x="6778625" y="2954338"/>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片   偏   移</a:t>
            </a:r>
          </a:p>
        </p:txBody>
      </p:sp>
      <p:sp>
        <p:nvSpPr>
          <p:cNvPr id="2130981" name="Rectangle 37"/>
          <p:cNvSpPr>
            <a:spLocks noChangeArrowheads="1"/>
          </p:cNvSpPr>
          <p:nvPr/>
        </p:nvSpPr>
        <p:spPr bwMode="auto">
          <a:xfrm>
            <a:off x="7502525" y="4687888"/>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130982" name="Rectangle 38"/>
          <p:cNvSpPr>
            <a:spLocks noChangeArrowheads="1"/>
          </p:cNvSpPr>
          <p:nvPr/>
        </p:nvSpPr>
        <p:spPr bwMode="auto">
          <a:xfrm>
            <a:off x="5926138" y="3359150"/>
            <a:ext cx="22891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   检   验   和</a:t>
            </a:r>
          </a:p>
        </p:txBody>
      </p:sp>
      <p:sp>
        <p:nvSpPr>
          <p:cNvPr id="2130983" name="Rectangle 39"/>
          <p:cNvSpPr>
            <a:spLocks noChangeArrowheads="1"/>
          </p:cNvSpPr>
          <p:nvPr/>
        </p:nvSpPr>
        <p:spPr bwMode="auto">
          <a:xfrm>
            <a:off x="4416425" y="3817938"/>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130984" name="Rectangle 40"/>
          <p:cNvSpPr>
            <a:spLocks noChangeArrowheads="1"/>
          </p:cNvSpPr>
          <p:nvPr/>
        </p:nvSpPr>
        <p:spPr bwMode="auto">
          <a:xfrm>
            <a:off x="4160838" y="4259263"/>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地   址</a:t>
            </a:r>
          </a:p>
        </p:txBody>
      </p:sp>
      <p:sp>
        <p:nvSpPr>
          <p:cNvPr id="2130985" name="Rectangle 41"/>
          <p:cNvSpPr>
            <a:spLocks noChangeArrowheads="1"/>
          </p:cNvSpPr>
          <p:nvPr/>
        </p:nvSpPr>
        <p:spPr bwMode="auto">
          <a:xfrm>
            <a:off x="2228850" y="4687888"/>
            <a:ext cx="4117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   选   字   段  （长   度   可   变）</a:t>
            </a:r>
          </a:p>
        </p:txBody>
      </p:sp>
      <p:sp>
        <p:nvSpPr>
          <p:cNvPr id="2130986" name="Rectangle 42"/>
          <p:cNvSpPr>
            <a:spLocks noChangeArrowheads="1"/>
          </p:cNvSpPr>
          <p:nvPr/>
        </p:nvSpPr>
        <p:spPr bwMode="auto">
          <a:xfrm>
            <a:off x="433388" y="2049463"/>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0987" name="Rectangle 43"/>
          <p:cNvSpPr>
            <a:spLocks noChangeArrowheads="1"/>
          </p:cNvSpPr>
          <p:nvPr/>
        </p:nvSpPr>
        <p:spPr bwMode="auto">
          <a:xfrm>
            <a:off x="2003425" y="2459038"/>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首部长度</a:t>
            </a:r>
          </a:p>
        </p:txBody>
      </p:sp>
      <p:grpSp>
        <p:nvGrpSpPr>
          <p:cNvPr id="2130988" name="Group 44"/>
          <p:cNvGrpSpPr>
            <a:grpSpLocks/>
          </p:cNvGrpSpPr>
          <p:nvPr/>
        </p:nvGrpSpPr>
        <p:grpSpPr bwMode="auto">
          <a:xfrm>
            <a:off x="1069975" y="4829175"/>
            <a:ext cx="131763" cy="69850"/>
            <a:chOff x="833" y="3024"/>
            <a:chExt cx="78" cy="51"/>
          </a:xfrm>
        </p:grpSpPr>
        <p:sp>
          <p:nvSpPr>
            <p:cNvPr id="2130989" name="Rectangle 45"/>
            <p:cNvSpPr>
              <a:spLocks noChangeArrowheads="1"/>
            </p:cNvSpPr>
            <p:nvPr/>
          </p:nvSpPr>
          <p:spPr bwMode="auto">
            <a:xfrm>
              <a:off x="833" y="3024"/>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90" name="Line 46"/>
            <p:cNvSpPr>
              <a:spLocks noChangeShapeType="1"/>
            </p:cNvSpPr>
            <p:nvPr/>
          </p:nvSpPr>
          <p:spPr bwMode="auto">
            <a:xfrm>
              <a:off x="839" y="3030"/>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91" name="Line 47"/>
            <p:cNvSpPr>
              <a:spLocks noChangeShapeType="1"/>
            </p:cNvSpPr>
            <p:nvPr/>
          </p:nvSpPr>
          <p:spPr bwMode="auto">
            <a:xfrm>
              <a:off x="839" y="3075"/>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130992" name="Group 48"/>
          <p:cNvGrpSpPr>
            <a:grpSpLocks/>
          </p:cNvGrpSpPr>
          <p:nvPr/>
        </p:nvGrpSpPr>
        <p:grpSpPr bwMode="auto">
          <a:xfrm>
            <a:off x="8937625" y="4838700"/>
            <a:ext cx="131763" cy="66675"/>
            <a:chOff x="5432" y="3030"/>
            <a:chExt cx="78" cy="51"/>
          </a:xfrm>
        </p:grpSpPr>
        <p:sp>
          <p:nvSpPr>
            <p:cNvPr id="2130993" name="Rectangle 49"/>
            <p:cNvSpPr>
              <a:spLocks noChangeArrowheads="1"/>
            </p:cNvSpPr>
            <p:nvPr/>
          </p:nvSpPr>
          <p:spPr bwMode="auto">
            <a:xfrm>
              <a:off x="5432" y="3030"/>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94" name="Line 50"/>
            <p:cNvSpPr>
              <a:spLocks noChangeShapeType="1"/>
            </p:cNvSpPr>
            <p:nvPr/>
          </p:nvSpPr>
          <p:spPr bwMode="auto">
            <a:xfrm>
              <a:off x="5438" y="3036"/>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95" name="Line 51"/>
            <p:cNvSpPr>
              <a:spLocks noChangeShapeType="1"/>
            </p:cNvSpPr>
            <p:nvPr/>
          </p:nvSpPr>
          <p:spPr bwMode="auto">
            <a:xfrm>
              <a:off x="5438" y="3081"/>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0996" name="Rectangle 52"/>
          <p:cNvSpPr>
            <a:spLocks noChangeArrowheads="1"/>
          </p:cNvSpPr>
          <p:nvPr/>
        </p:nvSpPr>
        <p:spPr bwMode="auto">
          <a:xfrm>
            <a:off x="1889125" y="1492250"/>
            <a:ext cx="5716588" cy="406400"/>
          </a:xfrm>
          <a:prstGeom prst="rect">
            <a:avLst/>
          </a:prstGeom>
          <a:solidFill>
            <a:srgbClr val="DDDDDD"/>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97" name="Line 53"/>
          <p:cNvSpPr>
            <a:spLocks noChangeShapeType="1"/>
          </p:cNvSpPr>
          <p:nvPr/>
        </p:nvSpPr>
        <p:spPr bwMode="auto">
          <a:xfrm>
            <a:off x="4025900" y="1482725"/>
            <a:ext cx="0" cy="41116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98" name="Line 54"/>
          <p:cNvSpPr>
            <a:spLocks noChangeShapeType="1"/>
          </p:cNvSpPr>
          <p:nvPr/>
        </p:nvSpPr>
        <p:spPr bwMode="auto">
          <a:xfrm>
            <a:off x="4754563" y="1489075"/>
            <a:ext cx="0" cy="4048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0999" name="Line 55"/>
          <p:cNvSpPr>
            <a:spLocks noChangeShapeType="1"/>
          </p:cNvSpPr>
          <p:nvPr/>
        </p:nvSpPr>
        <p:spPr bwMode="auto">
          <a:xfrm>
            <a:off x="5473700" y="1489075"/>
            <a:ext cx="0" cy="3952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000" name="Line 56"/>
          <p:cNvSpPr>
            <a:spLocks noChangeShapeType="1"/>
          </p:cNvSpPr>
          <p:nvPr/>
        </p:nvSpPr>
        <p:spPr bwMode="auto">
          <a:xfrm>
            <a:off x="6192838" y="1482725"/>
            <a:ext cx="0" cy="4016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001" name="Line 57"/>
          <p:cNvSpPr>
            <a:spLocks noChangeShapeType="1"/>
          </p:cNvSpPr>
          <p:nvPr/>
        </p:nvSpPr>
        <p:spPr bwMode="auto">
          <a:xfrm>
            <a:off x="6913563" y="1489075"/>
            <a:ext cx="0" cy="4048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002" name="Rectangle 58"/>
          <p:cNvSpPr>
            <a:spLocks noChangeArrowheads="1"/>
          </p:cNvSpPr>
          <p:nvPr/>
        </p:nvSpPr>
        <p:spPr bwMode="auto">
          <a:xfrm>
            <a:off x="2019300" y="1125538"/>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1003" name="Rectangle 59"/>
          <p:cNvSpPr>
            <a:spLocks noChangeArrowheads="1"/>
          </p:cNvSpPr>
          <p:nvPr/>
        </p:nvSpPr>
        <p:spPr bwMode="auto">
          <a:xfrm>
            <a:off x="2747963" y="1125538"/>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131004" name="Rectangle 60"/>
          <p:cNvSpPr>
            <a:spLocks noChangeArrowheads="1"/>
          </p:cNvSpPr>
          <p:nvPr/>
        </p:nvSpPr>
        <p:spPr bwMode="auto">
          <a:xfrm>
            <a:off x="3475038" y="1125538"/>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a:t>
            </a:r>
          </a:p>
        </p:txBody>
      </p:sp>
      <p:sp>
        <p:nvSpPr>
          <p:cNvPr id="2131005" name="Rectangle 61"/>
          <p:cNvSpPr>
            <a:spLocks noChangeArrowheads="1"/>
          </p:cNvSpPr>
          <p:nvPr/>
        </p:nvSpPr>
        <p:spPr bwMode="auto">
          <a:xfrm>
            <a:off x="4205288" y="1125538"/>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a:t>
            </a:r>
          </a:p>
        </p:txBody>
      </p:sp>
      <p:sp>
        <p:nvSpPr>
          <p:cNvPr id="2131006" name="Rectangle 62"/>
          <p:cNvSpPr>
            <a:spLocks noChangeArrowheads="1"/>
          </p:cNvSpPr>
          <p:nvPr/>
        </p:nvSpPr>
        <p:spPr bwMode="auto">
          <a:xfrm>
            <a:off x="4933950" y="1125538"/>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1007" name="Rectangle 63"/>
          <p:cNvSpPr>
            <a:spLocks noChangeArrowheads="1"/>
          </p:cNvSpPr>
          <p:nvPr/>
        </p:nvSpPr>
        <p:spPr bwMode="auto">
          <a:xfrm>
            <a:off x="5662613" y="1125538"/>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5</a:t>
            </a:r>
          </a:p>
        </p:txBody>
      </p:sp>
      <p:sp>
        <p:nvSpPr>
          <p:cNvPr id="2131008" name="Rectangle 64"/>
          <p:cNvSpPr>
            <a:spLocks noChangeArrowheads="1"/>
          </p:cNvSpPr>
          <p:nvPr/>
        </p:nvSpPr>
        <p:spPr bwMode="auto">
          <a:xfrm>
            <a:off x="6392863" y="1125538"/>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6</a:t>
            </a:r>
          </a:p>
        </p:txBody>
      </p:sp>
      <p:sp>
        <p:nvSpPr>
          <p:cNvPr id="2131009" name="Rectangle 65"/>
          <p:cNvSpPr>
            <a:spLocks noChangeArrowheads="1"/>
          </p:cNvSpPr>
          <p:nvPr/>
        </p:nvSpPr>
        <p:spPr bwMode="auto">
          <a:xfrm>
            <a:off x="7121525" y="1125538"/>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7</a:t>
            </a:r>
          </a:p>
        </p:txBody>
      </p:sp>
      <p:sp>
        <p:nvSpPr>
          <p:cNvPr id="2131010" name="Rectangle 66"/>
          <p:cNvSpPr>
            <a:spLocks noChangeArrowheads="1"/>
          </p:cNvSpPr>
          <p:nvPr/>
        </p:nvSpPr>
        <p:spPr bwMode="auto">
          <a:xfrm>
            <a:off x="4203700" y="1504950"/>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D</a:t>
            </a:r>
          </a:p>
        </p:txBody>
      </p:sp>
      <p:sp>
        <p:nvSpPr>
          <p:cNvPr id="2131011" name="Rectangle 67"/>
          <p:cNvSpPr>
            <a:spLocks noChangeArrowheads="1"/>
          </p:cNvSpPr>
          <p:nvPr/>
        </p:nvSpPr>
        <p:spPr bwMode="auto">
          <a:xfrm>
            <a:off x="4933950" y="1504950"/>
            <a:ext cx="336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T</a:t>
            </a:r>
          </a:p>
        </p:txBody>
      </p:sp>
      <p:sp>
        <p:nvSpPr>
          <p:cNvPr id="2131012" name="Rectangle 68"/>
          <p:cNvSpPr>
            <a:spLocks noChangeArrowheads="1"/>
          </p:cNvSpPr>
          <p:nvPr/>
        </p:nvSpPr>
        <p:spPr bwMode="auto">
          <a:xfrm>
            <a:off x="5662613" y="1504950"/>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R</a:t>
            </a:r>
          </a:p>
        </p:txBody>
      </p:sp>
      <p:sp>
        <p:nvSpPr>
          <p:cNvPr id="2131013" name="Rectangle 69"/>
          <p:cNvSpPr>
            <a:spLocks noChangeArrowheads="1"/>
          </p:cNvSpPr>
          <p:nvPr/>
        </p:nvSpPr>
        <p:spPr bwMode="auto">
          <a:xfrm>
            <a:off x="6361113" y="1504950"/>
            <a:ext cx="36671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C</a:t>
            </a:r>
          </a:p>
        </p:txBody>
      </p:sp>
      <p:sp>
        <p:nvSpPr>
          <p:cNvPr id="2131014" name="Rectangle 70"/>
          <p:cNvSpPr>
            <a:spLocks noChangeArrowheads="1"/>
          </p:cNvSpPr>
          <p:nvPr/>
        </p:nvSpPr>
        <p:spPr bwMode="auto">
          <a:xfrm>
            <a:off x="6902450" y="1504950"/>
            <a:ext cx="6905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未用</a:t>
            </a:r>
          </a:p>
        </p:txBody>
      </p:sp>
      <p:sp>
        <p:nvSpPr>
          <p:cNvPr id="2131015" name="Rectangle 71"/>
          <p:cNvSpPr>
            <a:spLocks noChangeArrowheads="1"/>
          </p:cNvSpPr>
          <p:nvPr/>
        </p:nvSpPr>
        <p:spPr bwMode="auto">
          <a:xfrm>
            <a:off x="2390775" y="1504950"/>
            <a:ext cx="1222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优  先  级</a:t>
            </a:r>
          </a:p>
        </p:txBody>
      </p:sp>
      <p:sp>
        <p:nvSpPr>
          <p:cNvPr id="2131016" name="Rectangle 72"/>
          <p:cNvSpPr>
            <a:spLocks noChangeArrowheads="1"/>
          </p:cNvSpPr>
          <p:nvPr/>
        </p:nvSpPr>
        <p:spPr bwMode="auto">
          <a:xfrm>
            <a:off x="3811588" y="5230813"/>
            <a:ext cx="2908300"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31017" name="Rectangle 73"/>
          <p:cNvSpPr>
            <a:spLocks noChangeArrowheads="1"/>
          </p:cNvSpPr>
          <p:nvPr/>
        </p:nvSpPr>
        <p:spPr bwMode="auto">
          <a:xfrm>
            <a:off x="1284288" y="1125538"/>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1018" name="Rectangle 74"/>
          <p:cNvSpPr>
            <a:spLocks noChangeArrowheads="1"/>
          </p:cNvSpPr>
          <p:nvPr/>
        </p:nvSpPr>
        <p:spPr bwMode="auto">
          <a:xfrm>
            <a:off x="3708400" y="6076950"/>
            <a:ext cx="3983038" cy="449263"/>
          </a:xfrm>
          <a:prstGeom prst="rect">
            <a:avLst/>
          </a:prstGeom>
          <a:solidFill>
            <a:srgbClr val="FFFF99"/>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019" name="Rectangle 75"/>
          <p:cNvSpPr>
            <a:spLocks noChangeArrowheads="1"/>
          </p:cNvSpPr>
          <p:nvPr/>
        </p:nvSpPr>
        <p:spPr bwMode="auto">
          <a:xfrm>
            <a:off x="4278313" y="6094413"/>
            <a:ext cx="3095625" cy="3937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31020" name="Rectangle 76"/>
          <p:cNvSpPr>
            <a:spLocks noChangeArrowheads="1"/>
          </p:cNvSpPr>
          <p:nvPr/>
        </p:nvSpPr>
        <p:spPr bwMode="auto">
          <a:xfrm>
            <a:off x="2484438" y="6094413"/>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a:t>
            </a:r>
          </a:p>
        </p:txBody>
      </p:sp>
      <p:sp>
        <p:nvSpPr>
          <p:cNvPr id="2131021" name="Rectangle 77"/>
          <p:cNvSpPr>
            <a:spLocks noChangeArrowheads="1"/>
          </p:cNvSpPr>
          <p:nvPr/>
        </p:nvSpPr>
        <p:spPr bwMode="auto">
          <a:xfrm>
            <a:off x="825500" y="604520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传送</a:t>
            </a:r>
          </a:p>
        </p:txBody>
      </p:sp>
      <p:sp>
        <p:nvSpPr>
          <p:cNvPr id="2131022" name="Rectangle 78"/>
          <p:cNvSpPr>
            <a:spLocks noChangeArrowheads="1"/>
          </p:cNvSpPr>
          <p:nvPr/>
        </p:nvSpPr>
        <p:spPr bwMode="auto">
          <a:xfrm>
            <a:off x="4279900" y="6562725"/>
            <a:ext cx="1252538" cy="3937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IP </a:t>
            </a:r>
            <a:r>
              <a:rPr lang="zh-CN" altLang="en-US" sz="2000">
                <a:solidFill>
                  <a:srgbClr val="333399"/>
                </a:solidFill>
                <a:latin typeface="Arial" pitchFamily="34" charset="0"/>
                <a:ea typeface="黑体" pitchFamily="49" charset="-122"/>
              </a:rPr>
              <a:t>数据报</a:t>
            </a:r>
          </a:p>
        </p:txBody>
      </p:sp>
      <p:grpSp>
        <p:nvGrpSpPr>
          <p:cNvPr id="2131023" name="Group 79"/>
          <p:cNvGrpSpPr>
            <a:grpSpLocks/>
          </p:cNvGrpSpPr>
          <p:nvPr/>
        </p:nvGrpSpPr>
        <p:grpSpPr bwMode="auto">
          <a:xfrm>
            <a:off x="176213" y="2422525"/>
            <a:ext cx="434975" cy="2663825"/>
            <a:chOff x="111" y="845"/>
            <a:chExt cx="274" cy="1678"/>
          </a:xfrm>
        </p:grpSpPr>
        <p:sp>
          <p:nvSpPr>
            <p:cNvPr id="2131024" name="Line 80"/>
            <p:cNvSpPr>
              <a:spLocks noChangeShapeType="1"/>
            </p:cNvSpPr>
            <p:nvPr/>
          </p:nvSpPr>
          <p:spPr bwMode="auto">
            <a:xfrm>
              <a:off x="249" y="845"/>
              <a:ext cx="0" cy="1678"/>
            </a:xfrm>
            <a:prstGeom prst="line">
              <a:avLst/>
            </a:prstGeom>
            <a:noFill/>
            <a:ln w="28575">
              <a:solidFill>
                <a:schemeClr val="tx2"/>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1025" name="Rectangle 81"/>
            <p:cNvSpPr>
              <a:spLocks noChangeArrowheads="1"/>
            </p:cNvSpPr>
            <p:nvPr/>
          </p:nvSpPr>
          <p:spPr bwMode="auto">
            <a:xfrm>
              <a:off x="111" y="1389"/>
              <a:ext cx="274" cy="44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a:t>
              </a:r>
            </a:p>
            <a:p>
              <a:pPr eaLnBrk="0" hangingPunct="0">
                <a:buClrTx/>
                <a:buFontTx/>
                <a:buNone/>
              </a:pPr>
              <a:r>
                <a:rPr lang="zh-CN" altLang="en-US" sz="2000">
                  <a:solidFill>
                    <a:srgbClr val="333399"/>
                  </a:solidFill>
                  <a:latin typeface="Arial" pitchFamily="34" charset="0"/>
                  <a:ea typeface="黑体" pitchFamily="49" charset="-122"/>
                </a:rPr>
                <a:t>部</a:t>
              </a:r>
            </a:p>
          </p:txBody>
        </p:sp>
      </p:grpSp>
      <p:grpSp>
        <p:nvGrpSpPr>
          <p:cNvPr id="2131026" name="Group 82"/>
          <p:cNvGrpSpPr>
            <a:grpSpLocks/>
          </p:cNvGrpSpPr>
          <p:nvPr/>
        </p:nvGrpSpPr>
        <p:grpSpPr bwMode="auto">
          <a:xfrm>
            <a:off x="1116013" y="2422525"/>
            <a:ext cx="7896225" cy="4102100"/>
            <a:chOff x="703" y="845"/>
            <a:chExt cx="4974" cy="2584"/>
          </a:xfrm>
        </p:grpSpPr>
        <p:sp>
          <p:nvSpPr>
            <p:cNvPr id="2131027" name="Rectangle 83"/>
            <p:cNvSpPr>
              <a:spLocks noChangeArrowheads="1"/>
            </p:cNvSpPr>
            <p:nvPr/>
          </p:nvSpPr>
          <p:spPr bwMode="auto">
            <a:xfrm>
              <a:off x="703" y="845"/>
              <a:ext cx="4974" cy="1678"/>
            </a:xfrm>
            <a:prstGeom prst="rect">
              <a:avLst/>
            </a:prstGeom>
            <a:noFill/>
            <a:ln w="5715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028" name="Rectangle 84"/>
            <p:cNvSpPr>
              <a:spLocks noChangeArrowheads="1"/>
            </p:cNvSpPr>
            <p:nvPr/>
          </p:nvSpPr>
          <p:spPr bwMode="auto">
            <a:xfrm>
              <a:off x="1426" y="3145"/>
              <a:ext cx="915" cy="284"/>
            </a:xfrm>
            <a:prstGeom prst="rect">
              <a:avLst/>
            </a:prstGeom>
            <a:noFill/>
            <a:ln w="381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1029" name="AutoShape 85"/>
          <p:cNvSpPr>
            <a:spLocks/>
          </p:cNvSpPr>
          <p:nvPr/>
        </p:nvSpPr>
        <p:spPr bwMode="auto">
          <a:xfrm>
            <a:off x="949325" y="2493963"/>
            <a:ext cx="166688" cy="2160587"/>
          </a:xfrm>
          <a:prstGeom prst="leftBrace">
            <a:avLst>
              <a:gd name="adj1" fmla="val 108016"/>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18877291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131026"/>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2000" fill="hold" nodeType="afterEffect">
                                  <p:stCondLst>
                                    <p:cond delay="500"/>
                                  </p:stCondLst>
                                  <p:childTnLst>
                                    <p:anim calcmode="discrete" valueType="str">
                                      <p:cBhvr>
                                        <p:cTn id="9" dur="1000" fill="hold"/>
                                        <p:tgtEl>
                                          <p:spTgt spid="2131026"/>
                                        </p:tgtEl>
                                        <p:attrNameLst>
                                          <p:attrName>style.visibility</p:attrName>
                                        </p:attrNameLst>
                                      </p:cBhvr>
                                      <p:tavLst>
                                        <p:tav tm="0">
                                          <p:val>
                                            <p:strVal val="hidden"/>
                                          </p:val>
                                        </p:tav>
                                        <p:tav tm="50000">
                                          <p:val>
                                            <p:strVal val="visible"/>
                                          </p:val>
                                        </p:tav>
                                      </p:tavLst>
                                    </p:anim>
                                  </p:childTnLst>
                                </p:cTn>
                              </p:par>
                              <p:par>
                                <p:cTn id="10" presetID="35" presetClass="emph" presetSubtype="0" repeatCount="2000" fill="hold" nodeType="withEffect">
                                  <p:stCondLst>
                                    <p:cond delay="500"/>
                                  </p:stCondLst>
                                  <p:childTnLst>
                                    <p:anim calcmode="discrete" valueType="str">
                                      <p:cBhvr>
                                        <p:cTn id="11" dur="1000" fill="hold"/>
                                        <p:tgtEl>
                                          <p:spTgt spid="2131023"/>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1970" name="Rectangle 2"/>
          <p:cNvSpPr>
            <a:spLocks noChangeArrowheads="1"/>
          </p:cNvSpPr>
          <p:nvPr/>
        </p:nvSpPr>
        <p:spPr bwMode="auto">
          <a:xfrm>
            <a:off x="2268538" y="6078538"/>
            <a:ext cx="1439862" cy="449262"/>
          </a:xfrm>
          <a:prstGeom prst="rect">
            <a:avLst/>
          </a:prstGeom>
          <a:solidFill>
            <a:srgbClr val="CCEC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71" name="Line 3"/>
          <p:cNvSpPr>
            <a:spLocks noChangeShapeType="1"/>
          </p:cNvSpPr>
          <p:nvPr/>
        </p:nvSpPr>
        <p:spPr bwMode="auto">
          <a:xfrm>
            <a:off x="395288" y="2424113"/>
            <a:ext cx="0" cy="2663825"/>
          </a:xfrm>
          <a:prstGeom prst="line">
            <a:avLst/>
          </a:prstGeom>
          <a:noFill/>
          <a:ln w="28575">
            <a:solidFill>
              <a:schemeClr val="tx2"/>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1972" name="Rectangle 4"/>
          <p:cNvSpPr>
            <a:spLocks noChangeArrowheads="1"/>
          </p:cNvSpPr>
          <p:nvPr/>
        </p:nvSpPr>
        <p:spPr bwMode="auto">
          <a:xfrm>
            <a:off x="468313" y="4583113"/>
            <a:ext cx="688975"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可变</a:t>
            </a:r>
          </a:p>
          <a:p>
            <a:pPr eaLnBrk="0" hangingPunct="0">
              <a:lnSpc>
                <a:spcPct val="90000"/>
              </a:lnSpc>
              <a:buClrTx/>
              <a:buFontTx/>
              <a:buNone/>
            </a:pPr>
            <a:r>
              <a:rPr lang="zh-CN" altLang="en-US" sz="2000">
                <a:solidFill>
                  <a:srgbClr val="333399"/>
                </a:solidFill>
                <a:latin typeface="Arial" pitchFamily="34" charset="0"/>
                <a:ea typeface="黑体" pitchFamily="49" charset="-122"/>
              </a:rPr>
              <a:t>部分</a:t>
            </a:r>
          </a:p>
        </p:txBody>
      </p:sp>
      <p:sp>
        <p:nvSpPr>
          <p:cNvPr id="2131973" name="Rectangle 5"/>
          <p:cNvSpPr>
            <a:spLocks noChangeArrowheads="1"/>
          </p:cNvSpPr>
          <p:nvPr/>
        </p:nvSpPr>
        <p:spPr bwMode="auto">
          <a:xfrm>
            <a:off x="176213" y="3287713"/>
            <a:ext cx="434975" cy="6985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a:t>
            </a:r>
          </a:p>
          <a:p>
            <a:pPr eaLnBrk="0" hangingPunct="0">
              <a:buClrTx/>
              <a:buFontTx/>
              <a:buNone/>
            </a:pPr>
            <a:r>
              <a:rPr lang="zh-CN" altLang="en-US" sz="2000">
                <a:solidFill>
                  <a:srgbClr val="333399"/>
                </a:solidFill>
                <a:latin typeface="Arial" pitchFamily="34" charset="0"/>
                <a:ea typeface="黑体" pitchFamily="49" charset="-122"/>
              </a:rPr>
              <a:t>部</a:t>
            </a:r>
          </a:p>
        </p:txBody>
      </p:sp>
      <p:sp>
        <p:nvSpPr>
          <p:cNvPr id="2131974" name="Line 6"/>
          <p:cNvSpPr>
            <a:spLocks noChangeShapeType="1"/>
          </p:cNvSpPr>
          <p:nvPr/>
        </p:nvSpPr>
        <p:spPr bwMode="auto">
          <a:xfrm>
            <a:off x="2298700" y="6769100"/>
            <a:ext cx="5419725"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1975" name="AutoShape 7"/>
          <p:cNvSpPr>
            <a:spLocks noChangeArrowheads="1"/>
          </p:cNvSpPr>
          <p:nvPr/>
        </p:nvSpPr>
        <p:spPr bwMode="auto">
          <a:xfrm>
            <a:off x="1450975" y="6156325"/>
            <a:ext cx="822325" cy="192088"/>
          </a:xfrm>
          <a:prstGeom prst="leftArrow">
            <a:avLst>
              <a:gd name="adj1" fmla="val 50000"/>
              <a:gd name="adj2" fmla="val 107025"/>
            </a:avLst>
          </a:prstGeom>
          <a:gradFill rotWithShape="0">
            <a:gsLst>
              <a:gs pos="0">
                <a:srgbClr val="DDDDDD">
                  <a:gamma/>
                  <a:shade val="66667"/>
                  <a:invGamma/>
                </a:srgbClr>
              </a:gs>
              <a:gs pos="100000">
                <a:srgbClr val="DDDDDD"/>
              </a:gs>
            </a:gsLst>
            <a:lin ang="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76" name="Rectangle 8"/>
          <p:cNvSpPr>
            <a:spLocks noChangeArrowheads="1"/>
          </p:cNvSpPr>
          <p:nvPr/>
        </p:nvSpPr>
        <p:spPr bwMode="auto">
          <a:xfrm>
            <a:off x="3094038" y="2454275"/>
            <a:ext cx="1966912" cy="434975"/>
          </a:xfrm>
          <a:prstGeom prst="rect">
            <a:avLst/>
          </a:prstGeom>
          <a:solidFill>
            <a:srgbClr val="DDDDD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77" name="Freeform 9"/>
          <p:cNvSpPr>
            <a:spLocks/>
          </p:cNvSpPr>
          <p:nvPr/>
        </p:nvSpPr>
        <p:spPr bwMode="auto">
          <a:xfrm>
            <a:off x="1887538" y="1900238"/>
            <a:ext cx="5721350" cy="550862"/>
          </a:xfrm>
          <a:custGeom>
            <a:avLst/>
            <a:gdLst>
              <a:gd name="T0" fmla="*/ 0 w 3344"/>
              <a:gd name="T1" fmla="*/ 0 h 510"/>
              <a:gd name="T2" fmla="*/ 3344 w 3344"/>
              <a:gd name="T3" fmla="*/ 0 h 510"/>
              <a:gd name="T4" fmla="*/ 1860 w 3344"/>
              <a:gd name="T5" fmla="*/ 510 h 510"/>
              <a:gd name="T6" fmla="*/ 695 w 3344"/>
              <a:gd name="T7" fmla="*/ 498 h 510"/>
              <a:gd name="T8" fmla="*/ 0 w 3344"/>
              <a:gd name="T9" fmla="*/ 0 h 510"/>
            </a:gdLst>
            <a:ahLst/>
            <a:cxnLst>
              <a:cxn ang="0">
                <a:pos x="T0" y="T1"/>
              </a:cxn>
              <a:cxn ang="0">
                <a:pos x="T2" y="T3"/>
              </a:cxn>
              <a:cxn ang="0">
                <a:pos x="T4" y="T5"/>
              </a:cxn>
              <a:cxn ang="0">
                <a:pos x="T6" y="T7"/>
              </a:cxn>
              <a:cxn ang="0">
                <a:pos x="T8" y="T9"/>
              </a:cxn>
            </a:cxnLst>
            <a:rect l="0" t="0" r="r" b="b"/>
            <a:pathLst>
              <a:path w="3344" h="510">
                <a:moveTo>
                  <a:pt x="0" y="0"/>
                </a:moveTo>
                <a:lnTo>
                  <a:pt x="3344" y="0"/>
                </a:lnTo>
                <a:lnTo>
                  <a:pt x="1860" y="510"/>
                </a:lnTo>
                <a:lnTo>
                  <a:pt x="695" y="498"/>
                </a:lnTo>
                <a:lnTo>
                  <a:pt x="0" y="0"/>
                </a:lnTo>
                <a:close/>
              </a:path>
            </a:pathLst>
          </a:custGeom>
          <a:gradFill rotWithShape="0">
            <a:gsLst>
              <a:gs pos="0">
                <a:srgbClr val="EAEAEA">
                  <a:gamma/>
                  <a:shade val="80000"/>
                  <a:invGamma/>
                </a:srgbClr>
              </a:gs>
              <a:gs pos="100000">
                <a:srgbClr val="EAEAEA"/>
              </a:gs>
            </a:gsLst>
            <a:lin ang="5400000" scaled="1"/>
          </a:gra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1978" name="Rectangle 10"/>
          <p:cNvSpPr>
            <a:spLocks noChangeArrowheads="1"/>
          </p:cNvSpPr>
          <p:nvPr/>
        </p:nvSpPr>
        <p:spPr bwMode="auto">
          <a:xfrm>
            <a:off x="1136650" y="2444750"/>
            <a:ext cx="7864475" cy="2643188"/>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79" name="Rectangle 11"/>
          <p:cNvSpPr>
            <a:spLocks noChangeArrowheads="1"/>
          </p:cNvSpPr>
          <p:nvPr/>
        </p:nvSpPr>
        <p:spPr bwMode="auto">
          <a:xfrm>
            <a:off x="1150938" y="5099050"/>
            <a:ext cx="7832725" cy="681038"/>
          </a:xfrm>
          <a:prstGeom prst="rect">
            <a:avLst/>
          </a:prstGeom>
          <a:solidFill>
            <a:srgbClr val="FFFF99"/>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80" name="Line 12"/>
          <p:cNvSpPr>
            <a:spLocks noChangeShapeType="1"/>
          </p:cNvSpPr>
          <p:nvPr/>
        </p:nvSpPr>
        <p:spPr bwMode="auto">
          <a:xfrm>
            <a:off x="1131888" y="2895600"/>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81" name="Line 13"/>
          <p:cNvSpPr>
            <a:spLocks noChangeShapeType="1"/>
          </p:cNvSpPr>
          <p:nvPr/>
        </p:nvSpPr>
        <p:spPr bwMode="auto">
          <a:xfrm>
            <a:off x="1131888" y="3338513"/>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82" name="Line 14"/>
          <p:cNvSpPr>
            <a:spLocks noChangeShapeType="1"/>
          </p:cNvSpPr>
          <p:nvPr/>
        </p:nvSpPr>
        <p:spPr bwMode="auto">
          <a:xfrm>
            <a:off x="1131888" y="3783013"/>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83" name="Line 15"/>
          <p:cNvSpPr>
            <a:spLocks noChangeShapeType="1"/>
          </p:cNvSpPr>
          <p:nvPr/>
        </p:nvSpPr>
        <p:spPr bwMode="auto">
          <a:xfrm>
            <a:off x="1131888" y="4221163"/>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84" name="Line 16"/>
          <p:cNvSpPr>
            <a:spLocks noChangeShapeType="1"/>
          </p:cNvSpPr>
          <p:nvPr/>
        </p:nvSpPr>
        <p:spPr bwMode="auto">
          <a:xfrm>
            <a:off x="1131888" y="4665663"/>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85" name="Line 17"/>
          <p:cNvSpPr>
            <a:spLocks noChangeShapeType="1"/>
          </p:cNvSpPr>
          <p:nvPr/>
        </p:nvSpPr>
        <p:spPr bwMode="auto">
          <a:xfrm>
            <a:off x="2100263" y="2452688"/>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86" name="Line 18"/>
          <p:cNvSpPr>
            <a:spLocks noChangeShapeType="1"/>
          </p:cNvSpPr>
          <p:nvPr/>
        </p:nvSpPr>
        <p:spPr bwMode="auto">
          <a:xfrm>
            <a:off x="3084513" y="2452688"/>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87" name="Line 19"/>
          <p:cNvSpPr>
            <a:spLocks noChangeShapeType="1"/>
          </p:cNvSpPr>
          <p:nvPr/>
        </p:nvSpPr>
        <p:spPr bwMode="auto">
          <a:xfrm>
            <a:off x="3084513" y="3348038"/>
            <a:ext cx="0" cy="431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88" name="Line 20"/>
          <p:cNvSpPr>
            <a:spLocks noChangeShapeType="1"/>
          </p:cNvSpPr>
          <p:nvPr/>
        </p:nvSpPr>
        <p:spPr bwMode="auto">
          <a:xfrm>
            <a:off x="5057775" y="2452688"/>
            <a:ext cx="0" cy="1327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89" name="Line 21"/>
          <p:cNvSpPr>
            <a:spLocks noChangeShapeType="1"/>
          </p:cNvSpPr>
          <p:nvPr/>
        </p:nvSpPr>
        <p:spPr bwMode="auto">
          <a:xfrm flipV="1">
            <a:off x="7029450" y="4660900"/>
            <a:ext cx="0" cy="4413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90" name="Line 22"/>
          <p:cNvSpPr>
            <a:spLocks noChangeShapeType="1"/>
          </p:cNvSpPr>
          <p:nvPr/>
        </p:nvSpPr>
        <p:spPr bwMode="auto">
          <a:xfrm>
            <a:off x="5859463" y="2905125"/>
            <a:ext cx="0" cy="4333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1991" name="Rectangle 23"/>
          <p:cNvSpPr>
            <a:spLocks noChangeArrowheads="1"/>
          </p:cNvSpPr>
          <p:nvPr/>
        </p:nvSpPr>
        <p:spPr bwMode="auto">
          <a:xfrm>
            <a:off x="1079500" y="2065338"/>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1992" name="Rectangle 24"/>
          <p:cNvSpPr>
            <a:spLocks noChangeArrowheads="1"/>
          </p:cNvSpPr>
          <p:nvPr/>
        </p:nvSpPr>
        <p:spPr bwMode="auto">
          <a:xfrm>
            <a:off x="2014538" y="2065338"/>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1993" name="Rectangle 25"/>
          <p:cNvSpPr>
            <a:spLocks noChangeArrowheads="1"/>
          </p:cNvSpPr>
          <p:nvPr/>
        </p:nvSpPr>
        <p:spPr bwMode="auto">
          <a:xfrm>
            <a:off x="3009900" y="2065338"/>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8</a:t>
            </a:r>
          </a:p>
        </p:txBody>
      </p:sp>
      <p:sp>
        <p:nvSpPr>
          <p:cNvPr id="2131994" name="Rectangle 26"/>
          <p:cNvSpPr>
            <a:spLocks noChangeArrowheads="1"/>
          </p:cNvSpPr>
          <p:nvPr/>
        </p:nvSpPr>
        <p:spPr bwMode="auto">
          <a:xfrm>
            <a:off x="4960938" y="2065338"/>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16</a:t>
            </a:r>
          </a:p>
        </p:txBody>
      </p:sp>
      <p:sp>
        <p:nvSpPr>
          <p:cNvPr id="2131995" name="Rectangle 27"/>
          <p:cNvSpPr>
            <a:spLocks noChangeArrowheads="1"/>
          </p:cNvSpPr>
          <p:nvPr/>
        </p:nvSpPr>
        <p:spPr bwMode="auto">
          <a:xfrm>
            <a:off x="5757863" y="2065338"/>
            <a:ext cx="46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19</a:t>
            </a:r>
          </a:p>
        </p:txBody>
      </p:sp>
      <p:sp>
        <p:nvSpPr>
          <p:cNvPr id="2131996" name="Rectangle 28"/>
          <p:cNvSpPr>
            <a:spLocks noChangeArrowheads="1"/>
          </p:cNvSpPr>
          <p:nvPr/>
        </p:nvSpPr>
        <p:spPr bwMode="auto">
          <a:xfrm>
            <a:off x="6932613" y="2065338"/>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24</a:t>
            </a:r>
          </a:p>
        </p:txBody>
      </p:sp>
      <p:sp>
        <p:nvSpPr>
          <p:cNvPr id="2131997" name="Rectangle 29"/>
          <p:cNvSpPr>
            <a:spLocks noChangeArrowheads="1"/>
          </p:cNvSpPr>
          <p:nvPr/>
        </p:nvSpPr>
        <p:spPr bwMode="auto">
          <a:xfrm>
            <a:off x="8645525" y="2065338"/>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31</a:t>
            </a:r>
          </a:p>
        </p:txBody>
      </p:sp>
      <p:sp>
        <p:nvSpPr>
          <p:cNvPr id="2131998" name="Rectangle 30"/>
          <p:cNvSpPr>
            <a:spLocks noChangeArrowheads="1"/>
          </p:cNvSpPr>
          <p:nvPr/>
        </p:nvSpPr>
        <p:spPr bwMode="auto">
          <a:xfrm>
            <a:off x="1228725" y="2479675"/>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131999" name="Rectangle 31"/>
          <p:cNvSpPr>
            <a:spLocks noChangeArrowheads="1"/>
          </p:cNvSpPr>
          <p:nvPr/>
        </p:nvSpPr>
        <p:spPr bwMode="auto">
          <a:xfrm>
            <a:off x="5116513" y="2955925"/>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标志</a:t>
            </a:r>
          </a:p>
        </p:txBody>
      </p:sp>
      <p:sp>
        <p:nvSpPr>
          <p:cNvPr id="2132000" name="Rectangle 32"/>
          <p:cNvSpPr>
            <a:spLocks noChangeArrowheads="1"/>
          </p:cNvSpPr>
          <p:nvPr/>
        </p:nvSpPr>
        <p:spPr bwMode="auto">
          <a:xfrm>
            <a:off x="1425575" y="3360738"/>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生 存 时 间</a:t>
            </a:r>
          </a:p>
        </p:txBody>
      </p:sp>
      <p:sp>
        <p:nvSpPr>
          <p:cNvPr id="2132001" name="Rectangle 33"/>
          <p:cNvSpPr>
            <a:spLocks noChangeArrowheads="1"/>
          </p:cNvSpPr>
          <p:nvPr/>
        </p:nvSpPr>
        <p:spPr bwMode="auto">
          <a:xfrm>
            <a:off x="3556000" y="3360738"/>
            <a:ext cx="969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协    议</a:t>
            </a:r>
          </a:p>
        </p:txBody>
      </p:sp>
      <p:sp>
        <p:nvSpPr>
          <p:cNvPr id="2132002" name="Rectangle 34"/>
          <p:cNvSpPr>
            <a:spLocks noChangeArrowheads="1"/>
          </p:cNvSpPr>
          <p:nvPr/>
        </p:nvSpPr>
        <p:spPr bwMode="auto">
          <a:xfrm>
            <a:off x="2570163" y="2955925"/>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    识</a:t>
            </a:r>
          </a:p>
        </p:txBody>
      </p:sp>
      <p:sp>
        <p:nvSpPr>
          <p:cNvPr id="2132003" name="Rectangle 35"/>
          <p:cNvSpPr>
            <a:spLocks noChangeArrowheads="1"/>
          </p:cNvSpPr>
          <p:nvPr/>
        </p:nvSpPr>
        <p:spPr bwMode="auto">
          <a:xfrm>
            <a:off x="3303588" y="2479675"/>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服 务 类 型</a:t>
            </a:r>
          </a:p>
        </p:txBody>
      </p:sp>
      <p:sp>
        <p:nvSpPr>
          <p:cNvPr id="2132004" name="Rectangle 36"/>
          <p:cNvSpPr>
            <a:spLocks noChangeArrowheads="1"/>
          </p:cNvSpPr>
          <p:nvPr/>
        </p:nvSpPr>
        <p:spPr bwMode="auto">
          <a:xfrm>
            <a:off x="6507163" y="247967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总   长   度</a:t>
            </a:r>
          </a:p>
        </p:txBody>
      </p:sp>
      <p:sp>
        <p:nvSpPr>
          <p:cNvPr id="2132005" name="Rectangle 37"/>
          <p:cNvSpPr>
            <a:spLocks noChangeArrowheads="1"/>
          </p:cNvSpPr>
          <p:nvPr/>
        </p:nvSpPr>
        <p:spPr bwMode="auto">
          <a:xfrm>
            <a:off x="6778625" y="2955925"/>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片   偏   移</a:t>
            </a:r>
          </a:p>
        </p:txBody>
      </p:sp>
      <p:sp>
        <p:nvSpPr>
          <p:cNvPr id="2132006" name="Rectangle 38"/>
          <p:cNvSpPr>
            <a:spLocks noChangeArrowheads="1"/>
          </p:cNvSpPr>
          <p:nvPr/>
        </p:nvSpPr>
        <p:spPr bwMode="auto">
          <a:xfrm>
            <a:off x="7502525" y="4689475"/>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132007" name="Rectangle 39"/>
          <p:cNvSpPr>
            <a:spLocks noChangeArrowheads="1"/>
          </p:cNvSpPr>
          <p:nvPr/>
        </p:nvSpPr>
        <p:spPr bwMode="auto">
          <a:xfrm>
            <a:off x="5926138" y="3360738"/>
            <a:ext cx="22891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   检   验   和</a:t>
            </a:r>
          </a:p>
        </p:txBody>
      </p:sp>
      <p:sp>
        <p:nvSpPr>
          <p:cNvPr id="2132008" name="Rectangle 40"/>
          <p:cNvSpPr>
            <a:spLocks noChangeArrowheads="1"/>
          </p:cNvSpPr>
          <p:nvPr/>
        </p:nvSpPr>
        <p:spPr bwMode="auto">
          <a:xfrm>
            <a:off x="4416425" y="3819525"/>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132009" name="Rectangle 41"/>
          <p:cNvSpPr>
            <a:spLocks noChangeArrowheads="1"/>
          </p:cNvSpPr>
          <p:nvPr/>
        </p:nvSpPr>
        <p:spPr bwMode="auto">
          <a:xfrm>
            <a:off x="4160838" y="4260850"/>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地   址</a:t>
            </a:r>
          </a:p>
        </p:txBody>
      </p:sp>
      <p:sp>
        <p:nvSpPr>
          <p:cNvPr id="2132010" name="Rectangle 42"/>
          <p:cNvSpPr>
            <a:spLocks noChangeArrowheads="1"/>
          </p:cNvSpPr>
          <p:nvPr/>
        </p:nvSpPr>
        <p:spPr bwMode="auto">
          <a:xfrm>
            <a:off x="2228850" y="4689475"/>
            <a:ext cx="4117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   选   字   段  （长   度   可   变）</a:t>
            </a:r>
          </a:p>
        </p:txBody>
      </p:sp>
      <p:sp>
        <p:nvSpPr>
          <p:cNvPr id="2132011" name="Rectangle 43"/>
          <p:cNvSpPr>
            <a:spLocks noChangeArrowheads="1"/>
          </p:cNvSpPr>
          <p:nvPr/>
        </p:nvSpPr>
        <p:spPr bwMode="auto">
          <a:xfrm>
            <a:off x="433388" y="20510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2012" name="Rectangle 44"/>
          <p:cNvSpPr>
            <a:spLocks noChangeArrowheads="1"/>
          </p:cNvSpPr>
          <p:nvPr/>
        </p:nvSpPr>
        <p:spPr bwMode="auto">
          <a:xfrm>
            <a:off x="2003425" y="2460625"/>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首部长度</a:t>
            </a:r>
          </a:p>
        </p:txBody>
      </p:sp>
      <p:grpSp>
        <p:nvGrpSpPr>
          <p:cNvPr id="2132013" name="Group 45"/>
          <p:cNvGrpSpPr>
            <a:grpSpLocks/>
          </p:cNvGrpSpPr>
          <p:nvPr/>
        </p:nvGrpSpPr>
        <p:grpSpPr bwMode="auto">
          <a:xfrm>
            <a:off x="1069975" y="4830763"/>
            <a:ext cx="131763" cy="69850"/>
            <a:chOff x="833" y="3024"/>
            <a:chExt cx="78" cy="51"/>
          </a:xfrm>
        </p:grpSpPr>
        <p:sp>
          <p:nvSpPr>
            <p:cNvPr id="2132014" name="Rectangle 46"/>
            <p:cNvSpPr>
              <a:spLocks noChangeArrowheads="1"/>
            </p:cNvSpPr>
            <p:nvPr/>
          </p:nvSpPr>
          <p:spPr bwMode="auto">
            <a:xfrm>
              <a:off x="833" y="3024"/>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2015" name="Line 47"/>
            <p:cNvSpPr>
              <a:spLocks noChangeShapeType="1"/>
            </p:cNvSpPr>
            <p:nvPr/>
          </p:nvSpPr>
          <p:spPr bwMode="auto">
            <a:xfrm>
              <a:off x="839" y="3030"/>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2016" name="Line 48"/>
            <p:cNvSpPr>
              <a:spLocks noChangeShapeType="1"/>
            </p:cNvSpPr>
            <p:nvPr/>
          </p:nvSpPr>
          <p:spPr bwMode="auto">
            <a:xfrm>
              <a:off x="839" y="3075"/>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132017" name="Group 49"/>
          <p:cNvGrpSpPr>
            <a:grpSpLocks/>
          </p:cNvGrpSpPr>
          <p:nvPr/>
        </p:nvGrpSpPr>
        <p:grpSpPr bwMode="auto">
          <a:xfrm>
            <a:off x="8937625" y="4840288"/>
            <a:ext cx="131763" cy="66675"/>
            <a:chOff x="5432" y="3030"/>
            <a:chExt cx="78" cy="51"/>
          </a:xfrm>
        </p:grpSpPr>
        <p:sp>
          <p:nvSpPr>
            <p:cNvPr id="2132018" name="Rectangle 50"/>
            <p:cNvSpPr>
              <a:spLocks noChangeArrowheads="1"/>
            </p:cNvSpPr>
            <p:nvPr/>
          </p:nvSpPr>
          <p:spPr bwMode="auto">
            <a:xfrm>
              <a:off x="5432" y="3030"/>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2019" name="Line 51"/>
            <p:cNvSpPr>
              <a:spLocks noChangeShapeType="1"/>
            </p:cNvSpPr>
            <p:nvPr/>
          </p:nvSpPr>
          <p:spPr bwMode="auto">
            <a:xfrm>
              <a:off x="5438" y="3036"/>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2020" name="Line 52"/>
            <p:cNvSpPr>
              <a:spLocks noChangeShapeType="1"/>
            </p:cNvSpPr>
            <p:nvPr/>
          </p:nvSpPr>
          <p:spPr bwMode="auto">
            <a:xfrm>
              <a:off x="5438" y="3081"/>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2021" name="Rectangle 53"/>
          <p:cNvSpPr>
            <a:spLocks noChangeArrowheads="1"/>
          </p:cNvSpPr>
          <p:nvPr/>
        </p:nvSpPr>
        <p:spPr bwMode="auto">
          <a:xfrm>
            <a:off x="1889125" y="1493838"/>
            <a:ext cx="5716588" cy="406400"/>
          </a:xfrm>
          <a:prstGeom prst="rect">
            <a:avLst/>
          </a:prstGeom>
          <a:solidFill>
            <a:srgbClr val="DDDDDD"/>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2022" name="Line 54"/>
          <p:cNvSpPr>
            <a:spLocks noChangeShapeType="1"/>
          </p:cNvSpPr>
          <p:nvPr/>
        </p:nvSpPr>
        <p:spPr bwMode="auto">
          <a:xfrm>
            <a:off x="4025900" y="1484313"/>
            <a:ext cx="0" cy="41116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2023" name="Line 55"/>
          <p:cNvSpPr>
            <a:spLocks noChangeShapeType="1"/>
          </p:cNvSpPr>
          <p:nvPr/>
        </p:nvSpPr>
        <p:spPr bwMode="auto">
          <a:xfrm>
            <a:off x="4754563" y="1490663"/>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2024" name="Line 56"/>
          <p:cNvSpPr>
            <a:spLocks noChangeShapeType="1"/>
          </p:cNvSpPr>
          <p:nvPr/>
        </p:nvSpPr>
        <p:spPr bwMode="auto">
          <a:xfrm>
            <a:off x="5473700" y="1490663"/>
            <a:ext cx="0" cy="3952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2025" name="Line 57"/>
          <p:cNvSpPr>
            <a:spLocks noChangeShapeType="1"/>
          </p:cNvSpPr>
          <p:nvPr/>
        </p:nvSpPr>
        <p:spPr bwMode="auto">
          <a:xfrm>
            <a:off x="6192838" y="1484313"/>
            <a:ext cx="0" cy="4016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2026" name="Line 58"/>
          <p:cNvSpPr>
            <a:spLocks noChangeShapeType="1"/>
          </p:cNvSpPr>
          <p:nvPr/>
        </p:nvSpPr>
        <p:spPr bwMode="auto">
          <a:xfrm>
            <a:off x="6913563" y="1490663"/>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2027" name="Rectangle 59"/>
          <p:cNvSpPr>
            <a:spLocks noChangeArrowheads="1"/>
          </p:cNvSpPr>
          <p:nvPr/>
        </p:nvSpPr>
        <p:spPr bwMode="auto">
          <a:xfrm>
            <a:off x="2019300" y="1127125"/>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2028" name="Rectangle 60"/>
          <p:cNvSpPr>
            <a:spLocks noChangeArrowheads="1"/>
          </p:cNvSpPr>
          <p:nvPr/>
        </p:nvSpPr>
        <p:spPr bwMode="auto">
          <a:xfrm>
            <a:off x="2747963" y="1127125"/>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132029" name="Rectangle 61"/>
          <p:cNvSpPr>
            <a:spLocks noChangeArrowheads="1"/>
          </p:cNvSpPr>
          <p:nvPr/>
        </p:nvSpPr>
        <p:spPr bwMode="auto">
          <a:xfrm>
            <a:off x="3475038" y="1127125"/>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a:t>
            </a:r>
          </a:p>
        </p:txBody>
      </p:sp>
      <p:sp>
        <p:nvSpPr>
          <p:cNvPr id="2132030" name="Rectangle 62"/>
          <p:cNvSpPr>
            <a:spLocks noChangeArrowheads="1"/>
          </p:cNvSpPr>
          <p:nvPr/>
        </p:nvSpPr>
        <p:spPr bwMode="auto">
          <a:xfrm>
            <a:off x="4205288" y="1127125"/>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a:t>
            </a:r>
          </a:p>
        </p:txBody>
      </p:sp>
      <p:sp>
        <p:nvSpPr>
          <p:cNvPr id="2132031" name="Rectangle 63"/>
          <p:cNvSpPr>
            <a:spLocks noChangeArrowheads="1"/>
          </p:cNvSpPr>
          <p:nvPr/>
        </p:nvSpPr>
        <p:spPr bwMode="auto">
          <a:xfrm>
            <a:off x="4933950" y="1127125"/>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2032" name="Rectangle 64"/>
          <p:cNvSpPr>
            <a:spLocks noChangeArrowheads="1"/>
          </p:cNvSpPr>
          <p:nvPr/>
        </p:nvSpPr>
        <p:spPr bwMode="auto">
          <a:xfrm>
            <a:off x="5662613" y="1127125"/>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5</a:t>
            </a:r>
          </a:p>
        </p:txBody>
      </p:sp>
      <p:sp>
        <p:nvSpPr>
          <p:cNvPr id="2132033" name="Rectangle 65"/>
          <p:cNvSpPr>
            <a:spLocks noChangeArrowheads="1"/>
          </p:cNvSpPr>
          <p:nvPr/>
        </p:nvSpPr>
        <p:spPr bwMode="auto">
          <a:xfrm>
            <a:off x="6392863" y="1127125"/>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6</a:t>
            </a:r>
          </a:p>
        </p:txBody>
      </p:sp>
      <p:sp>
        <p:nvSpPr>
          <p:cNvPr id="2132034" name="Rectangle 66"/>
          <p:cNvSpPr>
            <a:spLocks noChangeArrowheads="1"/>
          </p:cNvSpPr>
          <p:nvPr/>
        </p:nvSpPr>
        <p:spPr bwMode="auto">
          <a:xfrm>
            <a:off x="7121525" y="1127125"/>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7</a:t>
            </a:r>
          </a:p>
        </p:txBody>
      </p:sp>
      <p:sp>
        <p:nvSpPr>
          <p:cNvPr id="2132035" name="Rectangle 67"/>
          <p:cNvSpPr>
            <a:spLocks noChangeArrowheads="1"/>
          </p:cNvSpPr>
          <p:nvPr/>
        </p:nvSpPr>
        <p:spPr bwMode="auto">
          <a:xfrm>
            <a:off x="4203700" y="1506538"/>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D</a:t>
            </a:r>
          </a:p>
        </p:txBody>
      </p:sp>
      <p:sp>
        <p:nvSpPr>
          <p:cNvPr id="2132036" name="Rectangle 68"/>
          <p:cNvSpPr>
            <a:spLocks noChangeArrowheads="1"/>
          </p:cNvSpPr>
          <p:nvPr/>
        </p:nvSpPr>
        <p:spPr bwMode="auto">
          <a:xfrm>
            <a:off x="4933950" y="1506538"/>
            <a:ext cx="336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T</a:t>
            </a:r>
          </a:p>
        </p:txBody>
      </p:sp>
      <p:sp>
        <p:nvSpPr>
          <p:cNvPr id="2132037" name="Rectangle 69"/>
          <p:cNvSpPr>
            <a:spLocks noChangeArrowheads="1"/>
          </p:cNvSpPr>
          <p:nvPr/>
        </p:nvSpPr>
        <p:spPr bwMode="auto">
          <a:xfrm>
            <a:off x="5662613" y="1506538"/>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R</a:t>
            </a:r>
          </a:p>
        </p:txBody>
      </p:sp>
      <p:sp>
        <p:nvSpPr>
          <p:cNvPr id="2132038" name="Rectangle 70"/>
          <p:cNvSpPr>
            <a:spLocks noChangeArrowheads="1"/>
          </p:cNvSpPr>
          <p:nvPr/>
        </p:nvSpPr>
        <p:spPr bwMode="auto">
          <a:xfrm>
            <a:off x="6361113" y="1506538"/>
            <a:ext cx="36671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C</a:t>
            </a:r>
          </a:p>
        </p:txBody>
      </p:sp>
      <p:sp>
        <p:nvSpPr>
          <p:cNvPr id="2132039" name="Rectangle 71"/>
          <p:cNvSpPr>
            <a:spLocks noChangeArrowheads="1"/>
          </p:cNvSpPr>
          <p:nvPr/>
        </p:nvSpPr>
        <p:spPr bwMode="auto">
          <a:xfrm>
            <a:off x="6902450" y="1506538"/>
            <a:ext cx="6905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未用</a:t>
            </a:r>
          </a:p>
        </p:txBody>
      </p:sp>
      <p:sp>
        <p:nvSpPr>
          <p:cNvPr id="2132040" name="Rectangle 72"/>
          <p:cNvSpPr>
            <a:spLocks noChangeArrowheads="1"/>
          </p:cNvSpPr>
          <p:nvPr/>
        </p:nvSpPr>
        <p:spPr bwMode="auto">
          <a:xfrm>
            <a:off x="2390775" y="1506538"/>
            <a:ext cx="1222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优  先  级</a:t>
            </a:r>
          </a:p>
        </p:txBody>
      </p:sp>
      <p:sp>
        <p:nvSpPr>
          <p:cNvPr id="2132041" name="Rectangle 73"/>
          <p:cNvSpPr>
            <a:spLocks noChangeArrowheads="1"/>
          </p:cNvSpPr>
          <p:nvPr/>
        </p:nvSpPr>
        <p:spPr bwMode="auto">
          <a:xfrm>
            <a:off x="3811588" y="5232400"/>
            <a:ext cx="2908300"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32042" name="Rectangle 74"/>
          <p:cNvSpPr>
            <a:spLocks noChangeArrowheads="1"/>
          </p:cNvSpPr>
          <p:nvPr/>
        </p:nvSpPr>
        <p:spPr bwMode="auto">
          <a:xfrm>
            <a:off x="1284288" y="1127125"/>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2043" name="Rectangle 75"/>
          <p:cNvSpPr>
            <a:spLocks noChangeArrowheads="1"/>
          </p:cNvSpPr>
          <p:nvPr/>
        </p:nvSpPr>
        <p:spPr bwMode="auto">
          <a:xfrm>
            <a:off x="3708400" y="6078538"/>
            <a:ext cx="3983038" cy="449262"/>
          </a:xfrm>
          <a:prstGeom prst="rect">
            <a:avLst/>
          </a:prstGeom>
          <a:solidFill>
            <a:srgbClr val="FFFF99"/>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2044" name="Rectangle 76"/>
          <p:cNvSpPr>
            <a:spLocks noChangeArrowheads="1"/>
          </p:cNvSpPr>
          <p:nvPr/>
        </p:nvSpPr>
        <p:spPr bwMode="auto">
          <a:xfrm>
            <a:off x="4278313" y="6096000"/>
            <a:ext cx="3095625" cy="3937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32045" name="Rectangle 77"/>
          <p:cNvSpPr>
            <a:spLocks noChangeArrowheads="1"/>
          </p:cNvSpPr>
          <p:nvPr/>
        </p:nvSpPr>
        <p:spPr bwMode="auto">
          <a:xfrm>
            <a:off x="2484438" y="6096000"/>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a:t>
            </a:r>
          </a:p>
        </p:txBody>
      </p:sp>
      <p:sp>
        <p:nvSpPr>
          <p:cNvPr id="2132046" name="Rectangle 78"/>
          <p:cNvSpPr>
            <a:spLocks noChangeArrowheads="1"/>
          </p:cNvSpPr>
          <p:nvPr/>
        </p:nvSpPr>
        <p:spPr bwMode="auto">
          <a:xfrm>
            <a:off x="825500" y="6046788"/>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传送</a:t>
            </a:r>
          </a:p>
        </p:txBody>
      </p:sp>
      <p:sp>
        <p:nvSpPr>
          <p:cNvPr id="2132047" name="Rectangle 79"/>
          <p:cNvSpPr>
            <a:spLocks noChangeArrowheads="1"/>
          </p:cNvSpPr>
          <p:nvPr/>
        </p:nvSpPr>
        <p:spPr bwMode="auto">
          <a:xfrm>
            <a:off x="4279900" y="6564313"/>
            <a:ext cx="1252538" cy="3937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IP </a:t>
            </a:r>
            <a:r>
              <a:rPr lang="zh-CN" altLang="en-US" sz="2000">
                <a:solidFill>
                  <a:srgbClr val="333399"/>
                </a:solidFill>
                <a:latin typeface="Arial" pitchFamily="34" charset="0"/>
                <a:ea typeface="黑体" pitchFamily="49" charset="-122"/>
              </a:rPr>
              <a:t>数据报</a:t>
            </a:r>
          </a:p>
        </p:txBody>
      </p:sp>
      <p:grpSp>
        <p:nvGrpSpPr>
          <p:cNvPr id="2132048" name="Group 80"/>
          <p:cNvGrpSpPr>
            <a:grpSpLocks/>
          </p:cNvGrpSpPr>
          <p:nvPr/>
        </p:nvGrpSpPr>
        <p:grpSpPr bwMode="auto">
          <a:xfrm>
            <a:off x="611188" y="2424113"/>
            <a:ext cx="8401050" cy="2232025"/>
            <a:chOff x="385" y="845"/>
            <a:chExt cx="5292" cy="1406"/>
          </a:xfrm>
        </p:grpSpPr>
        <p:grpSp>
          <p:nvGrpSpPr>
            <p:cNvPr id="2132049" name="Group 81"/>
            <p:cNvGrpSpPr>
              <a:grpSpLocks/>
            </p:cNvGrpSpPr>
            <p:nvPr/>
          </p:nvGrpSpPr>
          <p:grpSpPr bwMode="auto">
            <a:xfrm>
              <a:off x="385" y="845"/>
              <a:ext cx="5292" cy="1406"/>
              <a:chOff x="385" y="845"/>
              <a:chExt cx="5292" cy="1406"/>
            </a:xfrm>
          </p:grpSpPr>
          <p:sp>
            <p:nvSpPr>
              <p:cNvPr id="2132050" name="Rectangle 82"/>
              <p:cNvSpPr>
                <a:spLocks noChangeArrowheads="1"/>
              </p:cNvSpPr>
              <p:nvPr/>
            </p:nvSpPr>
            <p:spPr bwMode="auto">
              <a:xfrm>
                <a:off x="385" y="1117"/>
                <a:ext cx="274" cy="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固</a:t>
                </a:r>
              </a:p>
              <a:p>
                <a:pPr eaLnBrk="0" hangingPunct="0">
                  <a:lnSpc>
                    <a:spcPct val="90000"/>
                  </a:lnSpc>
                  <a:buClrTx/>
                  <a:buFontTx/>
                  <a:buNone/>
                </a:pPr>
                <a:r>
                  <a:rPr lang="zh-CN" altLang="en-US" sz="2000">
                    <a:solidFill>
                      <a:srgbClr val="333399"/>
                    </a:solidFill>
                    <a:latin typeface="Arial" pitchFamily="34" charset="0"/>
                    <a:ea typeface="黑体" pitchFamily="49" charset="-122"/>
                  </a:rPr>
                  <a:t>定</a:t>
                </a:r>
              </a:p>
              <a:p>
                <a:pPr eaLnBrk="0" hangingPunct="0">
                  <a:lnSpc>
                    <a:spcPct val="90000"/>
                  </a:lnSpc>
                  <a:buClrTx/>
                  <a:buFontTx/>
                  <a:buNone/>
                </a:pPr>
                <a:r>
                  <a:rPr lang="zh-CN" altLang="en-US" sz="2000">
                    <a:solidFill>
                      <a:srgbClr val="333399"/>
                    </a:solidFill>
                    <a:latin typeface="Arial" pitchFamily="34" charset="0"/>
                    <a:ea typeface="黑体" pitchFamily="49" charset="-122"/>
                  </a:rPr>
                  <a:t>部</a:t>
                </a:r>
              </a:p>
              <a:p>
                <a:pPr eaLnBrk="0" hangingPunct="0">
                  <a:lnSpc>
                    <a:spcPct val="90000"/>
                  </a:lnSpc>
                  <a:buClrTx/>
                  <a:buFontTx/>
                  <a:buNone/>
                </a:pPr>
                <a:r>
                  <a:rPr lang="zh-CN" altLang="en-US" sz="2000">
                    <a:solidFill>
                      <a:srgbClr val="333399"/>
                    </a:solidFill>
                    <a:latin typeface="Arial" pitchFamily="34" charset="0"/>
                    <a:ea typeface="黑体" pitchFamily="49" charset="-122"/>
                  </a:rPr>
                  <a:t>分</a:t>
                </a:r>
              </a:p>
            </p:txBody>
          </p:sp>
          <p:sp>
            <p:nvSpPr>
              <p:cNvPr id="2132051" name="Rectangle 83"/>
              <p:cNvSpPr>
                <a:spLocks noChangeArrowheads="1"/>
              </p:cNvSpPr>
              <p:nvPr/>
            </p:nvSpPr>
            <p:spPr bwMode="auto">
              <a:xfrm>
                <a:off x="703" y="845"/>
                <a:ext cx="4974" cy="1406"/>
              </a:xfrm>
              <a:prstGeom prst="rect">
                <a:avLst/>
              </a:prstGeom>
              <a:noFill/>
              <a:ln w="5715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2052" name="AutoShape 84"/>
            <p:cNvSpPr>
              <a:spLocks/>
            </p:cNvSpPr>
            <p:nvPr/>
          </p:nvSpPr>
          <p:spPr bwMode="auto">
            <a:xfrm>
              <a:off x="598" y="890"/>
              <a:ext cx="105" cy="1361"/>
            </a:xfrm>
            <a:prstGeom prst="leftBrace">
              <a:avLst>
                <a:gd name="adj1" fmla="val 108016"/>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Tree>
    <p:extLst>
      <p:ext uri="{BB962C8B-B14F-4D97-AF65-F5344CB8AC3E}">
        <p14:creationId xmlns:p14="http://schemas.microsoft.com/office/powerpoint/2010/main" val="37734210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2000" fill="hold" nodeType="afterEffect">
                                  <p:stCondLst>
                                    <p:cond delay="0"/>
                                  </p:stCondLst>
                                  <p:childTnLst>
                                    <p:anim calcmode="discrete" valueType="str">
                                      <p:cBhvr>
                                        <p:cTn id="6" dur="1000" fill="hold"/>
                                        <p:tgtEl>
                                          <p:spTgt spid="2132048"/>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2994" name="Rectangle 2"/>
          <p:cNvSpPr>
            <a:spLocks noChangeArrowheads="1"/>
          </p:cNvSpPr>
          <p:nvPr/>
        </p:nvSpPr>
        <p:spPr bwMode="auto">
          <a:xfrm>
            <a:off x="2268538" y="6078538"/>
            <a:ext cx="1439862" cy="449262"/>
          </a:xfrm>
          <a:prstGeom prst="rect">
            <a:avLst/>
          </a:prstGeom>
          <a:solidFill>
            <a:srgbClr val="CCEC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2995" name="Line 3"/>
          <p:cNvSpPr>
            <a:spLocks noChangeShapeType="1"/>
          </p:cNvSpPr>
          <p:nvPr/>
        </p:nvSpPr>
        <p:spPr bwMode="auto">
          <a:xfrm>
            <a:off x="395288" y="2424113"/>
            <a:ext cx="0" cy="2663825"/>
          </a:xfrm>
          <a:prstGeom prst="line">
            <a:avLst/>
          </a:prstGeom>
          <a:noFill/>
          <a:ln w="28575">
            <a:solidFill>
              <a:schemeClr val="tx2"/>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2996" name="Rectangle 4"/>
          <p:cNvSpPr>
            <a:spLocks noChangeArrowheads="1"/>
          </p:cNvSpPr>
          <p:nvPr/>
        </p:nvSpPr>
        <p:spPr bwMode="auto">
          <a:xfrm>
            <a:off x="176213" y="3287713"/>
            <a:ext cx="434975" cy="6985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a:t>
            </a:r>
          </a:p>
          <a:p>
            <a:pPr eaLnBrk="0" hangingPunct="0">
              <a:buClrTx/>
              <a:buFontTx/>
              <a:buNone/>
            </a:pPr>
            <a:r>
              <a:rPr lang="zh-CN" altLang="en-US" sz="2000">
                <a:solidFill>
                  <a:srgbClr val="333399"/>
                </a:solidFill>
                <a:latin typeface="Arial" pitchFamily="34" charset="0"/>
                <a:ea typeface="黑体" pitchFamily="49" charset="-122"/>
              </a:rPr>
              <a:t>部</a:t>
            </a:r>
          </a:p>
        </p:txBody>
      </p:sp>
      <p:sp>
        <p:nvSpPr>
          <p:cNvPr id="2132997" name="Line 5"/>
          <p:cNvSpPr>
            <a:spLocks noChangeShapeType="1"/>
          </p:cNvSpPr>
          <p:nvPr/>
        </p:nvSpPr>
        <p:spPr bwMode="auto">
          <a:xfrm>
            <a:off x="2298700" y="6769100"/>
            <a:ext cx="5419725"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2998" name="AutoShape 6"/>
          <p:cNvSpPr>
            <a:spLocks noChangeArrowheads="1"/>
          </p:cNvSpPr>
          <p:nvPr/>
        </p:nvSpPr>
        <p:spPr bwMode="auto">
          <a:xfrm>
            <a:off x="1450975" y="6156325"/>
            <a:ext cx="822325" cy="192088"/>
          </a:xfrm>
          <a:prstGeom prst="leftArrow">
            <a:avLst>
              <a:gd name="adj1" fmla="val 50000"/>
              <a:gd name="adj2" fmla="val 107025"/>
            </a:avLst>
          </a:prstGeom>
          <a:gradFill rotWithShape="0">
            <a:gsLst>
              <a:gs pos="0">
                <a:srgbClr val="DDDDDD">
                  <a:gamma/>
                  <a:shade val="66667"/>
                  <a:invGamma/>
                </a:srgbClr>
              </a:gs>
              <a:gs pos="100000">
                <a:srgbClr val="DDDDDD"/>
              </a:gs>
            </a:gsLst>
            <a:lin ang="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2999" name="Rectangle 7"/>
          <p:cNvSpPr>
            <a:spLocks noChangeArrowheads="1"/>
          </p:cNvSpPr>
          <p:nvPr/>
        </p:nvSpPr>
        <p:spPr bwMode="auto">
          <a:xfrm>
            <a:off x="3094038" y="2454275"/>
            <a:ext cx="1966912" cy="434975"/>
          </a:xfrm>
          <a:prstGeom prst="rect">
            <a:avLst/>
          </a:prstGeom>
          <a:solidFill>
            <a:srgbClr val="DDDDD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00" name="Freeform 8"/>
          <p:cNvSpPr>
            <a:spLocks/>
          </p:cNvSpPr>
          <p:nvPr/>
        </p:nvSpPr>
        <p:spPr bwMode="auto">
          <a:xfrm>
            <a:off x="1887538" y="1900238"/>
            <a:ext cx="5721350" cy="550862"/>
          </a:xfrm>
          <a:custGeom>
            <a:avLst/>
            <a:gdLst>
              <a:gd name="T0" fmla="*/ 0 w 3344"/>
              <a:gd name="T1" fmla="*/ 0 h 510"/>
              <a:gd name="T2" fmla="*/ 3344 w 3344"/>
              <a:gd name="T3" fmla="*/ 0 h 510"/>
              <a:gd name="T4" fmla="*/ 1860 w 3344"/>
              <a:gd name="T5" fmla="*/ 510 h 510"/>
              <a:gd name="T6" fmla="*/ 695 w 3344"/>
              <a:gd name="T7" fmla="*/ 498 h 510"/>
              <a:gd name="T8" fmla="*/ 0 w 3344"/>
              <a:gd name="T9" fmla="*/ 0 h 510"/>
            </a:gdLst>
            <a:ahLst/>
            <a:cxnLst>
              <a:cxn ang="0">
                <a:pos x="T0" y="T1"/>
              </a:cxn>
              <a:cxn ang="0">
                <a:pos x="T2" y="T3"/>
              </a:cxn>
              <a:cxn ang="0">
                <a:pos x="T4" y="T5"/>
              </a:cxn>
              <a:cxn ang="0">
                <a:pos x="T6" y="T7"/>
              </a:cxn>
              <a:cxn ang="0">
                <a:pos x="T8" y="T9"/>
              </a:cxn>
            </a:cxnLst>
            <a:rect l="0" t="0" r="r" b="b"/>
            <a:pathLst>
              <a:path w="3344" h="510">
                <a:moveTo>
                  <a:pt x="0" y="0"/>
                </a:moveTo>
                <a:lnTo>
                  <a:pt x="3344" y="0"/>
                </a:lnTo>
                <a:lnTo>
                  <a:pt x="1860" y="510"/>
                </a:lnTo>
                <a:lnTo>
                  <a:pt x="695" y="498"/>
                </a:lnTo>
                <a:lnTo>
                  <a:pt x="0" y="0"/>
                </a:lnTo>
                <a:close/>
              </a:path>
            </a:pathLst>
          </a:custGeom>
          <a:gradFill rotWithShape="0">
            <a:gsLst>
              <a:gs pos="0">
                <a:srgbClr val="EAEAEA">
                  <a:gamma/>
                  <a:shade val="80000"/>
                  <a:invGamma/>
                </a:srgbClr>
              </a:gs>
              <a:gs pos="100000">
                <a:srgbClr val="EAEAEA"/>
              </a:gs>
            </a:gsLst>
            <a:lin ang="5400000" scaled="1"/>
          </a:gra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3001" name="Rectangle 9"/>
          <p:cNvSpPr>
            <a:spLocks noChangeArrowheads="1"/>
          </p:cNvSpPr>
          <p:nvPr/>
        </p:nvSpPr>
        <p:spPr bwMode="auto">
          <a:xfrm>
            <a:off x="1136650" y="2444750"/>
            <a:ext cx="7864475" cy="2643188"/>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02" name="Rectangle 10"/>
          <p:cNvSpPr>
            <a:spLocks noChangeArrowheads="1"/>
          </p:cNvSpPr>
          <p:nvPr/>
        </p:nvSpPr>
        <p:spPr bwMode="auto">
          <a:xfrm>
            <a:off x="1150938" y="5099050"/>
            <a:ext cx="7832725" cy="681038"/>
          </a:xfrm>
          <a:prstGeom prst="rect">
            <a:avLst/>
          </a:prstGeom>
          <a:solidFill>
            <a:srgbClr val="FFFF99"/>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03" name="Line 11"/>
          <p:cNvSpPr>
            <a:spLocks noChangeShapeType="1"/>
          </p:cNvSpPr>
          <p:nvPr/>
        </p:nvSpPr>
        <p:spPr bwMode="auto">
          <a:xfrm>
            <a:off x="1131888" y="2895600"/>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04" name="Line 12"/>
          <p:cNvSpPr>
            <a:spLocks noChangeShapeType="1"/>
          </p:cNvSpPr>
          <p:nvPr/>
        </p:nvSpPr>
        <p:spPr bwMode="auto">
          <a:xfrm>
            <a:off x="1131888" y="3338513"/>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05" name="Line 13"/>
          <p:cNvSpPr>
            <a:spLocks noChangeShapeType="1"/>
          </p:cNvSpPr>
          <p:nvPr/>
        </p:nvSpPr>
        <p:spPr bwMode="auto">
          <a:xfrm>
            <a:off x="1131888" y="3783013"/>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06" name="Line 14"/>
          <p:cNvSpPr>
            <a:spLocks noChangeShapeType="1"/>
          </p:cNvSpPr>
          <p:nvPr/>
        </p:nvSpPr>
        <p:spPr bwMode="auto">
          <a:xfrm>
            <a:off x="1131888" y="4221163"/>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07" name="Line 15"/>
          <p:cNvSpPr>
            <a:spLocks noChangeShapeType="1"/>
          </p:cNvSpPr>
          <p:nvPr/>
        </p:nvSpPr>
        <p:spPr bwMode="auto">
          <a:xfrm>
            <a:off x="1131888" y="4665663"/>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08" name="Line 16"/>
          <p:cNvSpPr>
            <a:spLocks noChangeShapeType="1"/>
          </p:cNvSpPr>
          <p:nvPr/>
        </p:nvSpPr>
        <p:spPr bwMode="auto">
          <a:xfrm>
            <a:off x="2100263" y="2452688"/>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09" name="Line 17"/>
          <p:cNvSpPr>
            <a:spLocks noChangeShapeType="1"/>
          </p:cNvSpPr>
          <p:nvPr/>
        </p:nvSpPr>
        <p:spPr bwMode="auto">
          <a:xfrm>
            <a:off x="3084513" y="2452688"/>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10" name="Line 18"/>
          <p:cNvSpPr>
            <a:spLocks noChangeShapeType="1"/>
          </p:cNvSpPr>
          <p:nvPr/>
        </p:nvSpPr>
        <p:spPr bwMode="auto">
          <a:xfrm>
            <a:off x="3084513" y="3348038"/>
            <a:ext cx="0" cy="431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11" name="Line 19"/>
          <p:cNvSpPr>
            <a:spLocks noChangeShapeType="1"/>
          </p:cNvSpPr>
          <p:nvPr/>
        </p:nvSpPr>
        <p:spPr bwMode="auto">
          <a:xfrm>
            <a:off x="5057775" y="2452688"/>
            <a:ext cx="0" cy="1327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12" name="Line 20"/>
          <p:cNvSpPr>
            <a:spLocks noChangeShapeType="1"/>
          </p:cNvSpPr>
          <p:nvPr/>
        </p:nvSpPr>
        <p:spPr bwMode="auto">
          <a:xfrm flipV="1">
            <a:off x="7029450" y="4660900"/>
            <a:ext cx="0" cy="4413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13" name="Line 21"/>
          <p:cNvSpPr>
            <a:spLocks noChangeShapeType="1"/>
          </p:cNvSpPr>
          <p:nvPr/>
        </p:nvSpPr>
        <p:spPr bwMode="auto">
          <a:xfrm>
            <a:off x="5859463" y="2905125"/>
            <a:ext cx="0" cy="4333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14" name="Rectangle 22"/>
          <p:cNvSpPr>
            <a:spLocks noChangeArrowheads="1"/>
          </p:cNvSpPr>
          <p:nvPr/>
        </p:nvSpPr>
        <p:spPr bwMode="auto">
          <a:xfrm>
            <a:off x="1079500" y="2065338"/>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3015" name="Rectangle 23"/>
          <p:cNvSpPr>
            <a:spLocks noChangeArrowheads="1"/>
          </p:cNvSpPr>
          <p:nvPr/>
        </p:nvSpPr>
        <p:spPr bwMode="auto">
          <a:xfrm>
            <a:off x="2014538" y="2065338"/>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3016" name="Rectangle 24"/>
          <p:cNvSpPr>
            <a:spLocks noChangeArrowheads="1"/>
          </p:cNvSpPr>
          <p:nvPr/>
        </p:nvSpPr>
        <p:spPr bwMode="auto">
          <a:xfrm>
            <a:off x="3009900" y="2065338"/>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8</a:t>
            </a:r>
          </a:p>
        </p:txBody>
      </p:sp>
      <p:sp>
        <p:nvSpPr>
          <p:cNvPr id="2133017" name="Rectangle 25"/>
          <p:cNvSpPr>
            <a:spLocks noChangeArrowheads="1"/>
          </p:cNvSpPr>
          <p:nvPr/>
        </p:nvSpPr>
        <p:spPr bwMode="auto">
          <a:xfrm>
            <a:off x="4960938" y="2065338"/>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16</a:t>
            </a:r>
          </a:p>
        </p:txBody>
      </p:sp>
      <p:sp>
        <p:nvSpPr>
          <p:cNvPr id="2133018" name="Rectangle 26"/>
          <p:cNvSpPr>
            <a:spLocks noChangeArrowheads="1"/>
          </p:cNvSpPr>
          <p:nvPr/>
        </p:nvSpPr>
        <p:spPr bwMode="auto">
          <a:xfrm>
            <a:off x="5757863" y="2065338"/>
            <a:ext cx="46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19</a:t>
            </a:r>
          </a:p>
        </p:txBody>
      </p:sp>
      <p:sp>
        <p:nvSpPr>
          <p:cNvPr id="2133019" name="Rectangle 27"/>
          <p:cNvSpPr>
            <a:spLocks noChangeArrowheads="1"/>
          </p:cNvSpPr>
          <p:nvPr/>
        </p:nvSpPr>
        <p:spPr bwMode="auto">
          <a:xfrm>
            <a:off x="6932613" y="2065338"/>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24</a:t>
            </a:r>
          </a:p>
        </p:txBody>
      </p:sp>
      <p:sp>
        <p:nvSpPr>
          <p:cNvPr id="2133020" name="Rectangle 28"/>
          <p:cNvSpPr>
            <a:spLocks noChangeArrowheads="1"/>
          </p:cNvSpPr>
          <p:nvPr/>
        </p:nvSpPr>
        <p:spPr bwMode="auto">
          <a:xfrm>
            <a:off x="8645525" y="2065338"/>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31</a:t>
            </a:r>
          </a:p>
        </p:txBody>
      </p:sp>
      <p:sp>
        <p:nvSpPr>
          <p:cNvPr id="2133021" name="Rectangle 29"/>
          <p:cNvSpPr>
            <a:spLocks noChangeArrowheads="1"/>
          </p:cNvSpPr>
          <p:nvPr/>
        </p:nvSpPr>
        <p:spPr bwMode="auto">
          <a:xfrm>
            <a:off x="1228725" y="2479675"/>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133022" name="Rectangle 30"/>
          <p:cNvSpPr>
            <a:spLocks noChangeArrowheads="1"/>
          </p:cNvSpPr>
          <p:nvPr/>
        </p:nvSpPr>
        <p:spPr bwMode="auto">
          <a:xfrm>
            <a:off x="5116513" y="2955925"/>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标志</a:t>
            </a:r>
          </a:p>
        </p:txBody>
      </p:sp>
      <p:sp>
        <p:nvSpPr>
          <p:cNvPr id="2133023" name="Rectangle 31"/>
          <p:cNvSpPr>
            <a:spLocks noChangeArrowheads="1"/>
          </p:cNvSpPr>
          <p:nvPr/>
        </p:nvSpPr>
        <p:spPr bwMode="auto">
          <a:xfrm>
            <a:off x="1425575" y="3360738"/>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生 存 时 间</a:t>
            </a:r>
          </a:p>
        </p:txBody>
      </p:sp>
      <p:sp>
        <p:nvSpPr>
          <p:cNvPr id="2133024" name="Rectangle 32"/>
          <p:cNvSpPr>
            <a:spLocks noChangeArrowheads="1"/>
          </p:cNvSpPr>
          <p:nvPr/>
        </p:nvSpPr>
        <p:spPr bwMode="auto">
          <a:xfrm>
            <a:off x="3556000" y="3360738"/>
            <a:ext cx="969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协    议</a:t>
            </a:r>
          </a:p>
        </p:txBody>
      </p:sp>
      <p:sp>
        <p:nvSpPr>
          <p:cNvPr id="2133025" name="Rectangle 33"/>
          <p:cNvSpPr>
            <a:spLocks noChangeArrowheads="1"/>
          </p:cNvSpPr>
          <p:nvPr/>
        </p:nvSpPr>
        <p:spPr bwMode="auto">
          <a:xfrm>
            <a:off x="2570163" y="2955925"/>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    识</a:t>
            </a:r>
          </a:p>
        </p:txBody>
      </p:sp>
      <p:sp>
        <p:nvSpPr>
          <p:cNvPr id="2133026" name="Rectangle 34"/>
          <p:cNvSpPr>
            <a:spLocks noChangeArrowheads="1"/>
          </p:cNvSpPr>
          <p:nvPr/>
        </p:nvSpPr>
        <p:spPr bwMode="auto">
          <a:xfrm>
            <a:off x="3303588" y="2479675"/>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服 务 类 型</a:t>
            </a:r>
          </a:p>
        </p:txBody>
      </p:sp>
      <p:sp>
        <p:nvSpPr>
          <p:cNvPr id="2133027" name="Rectangle 35"/>
          <p:cNvSpPr>
            <a:spLocks noChangeArrowheads="1"/>
          </p:cNvSpPr>
          <p:nvPr/>
        </p:nvSpPr>
        <p:spPr bwMode="auto">
          <a:xfrm>
            <a:off x="6507163" y="247967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总   长   度</a:t>
            </a:r>
          </a:p>
        </p:txBody>
      </p:sp>
      <p:sp>
        <p:nvSpPr>
          <p:cNvPr id="2133028" name="Rectangle 36"/>
          <p:cNvSpPr>
            <a:spLocks noChangeArrowheads="1"/>
          </p:cNvSpPr>
          <p:nvPr/>
        </p:nvSpPr>
        <p:spPr bwMode="auto">
          <a:xfrm>
            <a:off x="6778625" y="2955925"/>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片   偏   移</a:t>
            </a:r>
          </a:p>
        </p:txBody>
      </p:sp>
      <p:sp>
        <p:nvSpPr>
          <p:cNvPr id="2133029" name="Rectangle 37"/>
          <p:cNvSpPr>
            <a:spLocks noChangeArrowheads="1"/>
          </p:cNvSpPr>
          <p:nvPr/>
        </p:nvSpPr>
        <p:spPr bwMode="auto">
          <a:xfrm>
            <a:off x="7502525" y="4689475"/>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133030" name="Rectangle 38"/>
          <p:cNvSpPr>
            <a:spLocks noChangeArrowheads="1"/>
          </p:cNvSpPr>
          <p:nvPr/>
        </p:nvSpPr>
        <p:spPr bwMode="auto">
          <a:xfrm>
            <a:off x="5926138" y="3360738"/>
            <a:ext cx="22891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   检   验   和</a:t>
            </a:r>
          </a:p>
        </p:txBody>
      </p:sp>
      <p:sp>
        <p:nvSpPr>
          <p:cNvPr id="2133031" name="Rectangle 39"/>
          <p:cNvSpPr>
            <a:spLocks noChangeArrowheads="1"/>
          </p:cNvSpPr>
          <p:nvPr/>
        </p:nvSpPr>
        <p:spPr bwMode="auto">
          <a:xfrm>
            <a:off x="4416425" y="3819525"/>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133032" name="Rectangle 40"/>
          <p:cNvSpPr>
            <a:spLocks noChangeArrowheads="1"/>
          </p:cNvSpPr>
          <p:nvPr/>
        </p:nvSpPr>
        <p:spPr bwMode="auto">
          <a:xfrm>
            <a:off x="4160838" y="4260850"/>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地   址</a:t>
            </a:r>
          </a:p>
        </p:txBody>
      </p:sp>
      <p:sp>
        <p:nvSpPr>
          <p:cNvPr id="2133033" name="Rectangle 41"/>
          <p:cNvSpPr>
            <a:spLocks noChangeArrowheads="1"/>
          </p:cNvSpPr>
          <p:nvPr/>
        </p:nvSpPr>
        <p:spPr bwMode="auto">
          <a:xfrm>
            <a:off x="2228850" y="4689475"/>
            <a:ext cx="4117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   选   字   段  （长   度   可   变）</a:t>
            </a:r>
          </a:p>
        </p:txBody>
      </p:sp>
      <p:sp>
        <p:nvSpPr>
          <p:cNvPr id="2133034" name="Rectangle 42"/>
          <p:cNvSpPr>
            <a:spLocks noChangeArrowheads="1"/>
          </p:cNvSpPr>
          <p:nvPr/>
        </p:nvSpPr>
        <p:spPr bwMode="auto">
          <a:xfrm>
            <a:off x="433388" y="20510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3035" name="Rectangle 43"/>
          <p:cNvSpPr>
            <a:spLocks noChangeArrowheads="1"/>
          </p:cNvSpPr>
          <p:nvPr/>
        </p:nvSpPr>
        <p:spPr bwMode="auto">
          <a:xfrm>
            <a:off x="2003425" y="2460625"/>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首部长度</a:t>
            </a:r>
          </a:p>
        </p:txBody>
      </p:sp>
      <p:grpSp>
        <p:nvGrpSpPr>
          <p:cNvPr id="2133036" name="Group 44"/>
          <p:cNvGrpSpPr>
            <a:grpSpLocks/>
          </p:cNvGrpSpPr>
          <p:nvPr/>
        </p:nvGrpSpPr>
        <p:grpSpPr bwMode="auto">
          <a:xfrm>
            <a:off x="1069975" y="4830763"/>
            <a:ext cx="131763" cy="69850"/>
            <a:chOff x="833" y="3024"/>
            <a:chExt cx="78" cy="51"/>
          </a:xfrm>
        </p:grpSpPr>
        <p:sp>
          <p:nvSpPr>
            <p:cNvPr id="2133037" name="Rectangle 45"/>
            <p:cNvSpPr>
              <a:spLocks noChangeArrowheads="1"/>
            </p:cNvSpPr>
            <p:nvPr/>
          </p:nvSpPr>
          <p:spPr bwMode="auto">
            <a:xfrm>
              <a:off x="833" y="3024"/>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38" name="Line 46"/>
            <p:cNvSpPr>
              <a:spLocks noChangeShapeType="1"/>
            </p:cNvSpPr>
            <p:nvPr/>
          </p:nvSpPr>
          <p:spPr bwMode="auto">
            <a:xfrm>
              <a:off x="839" y="3030"/>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39" name="Line 47"/>
            <p:cNvSpPr>
              <a:spLocks noChangeShapeType="1"/>
            </p:cNvSpPr>
            <p:nvPr/>
          </p:nvSpPr>
          <p:spPr bwMode="auto">
            <a:xfrm>
              <a:off x="839" y="3075"/>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133040" name="Group 48"/>
          <p:cNvGrpSpPr>
            <a:grpSpLocks/>
          </p:cNvGrpSpPr>
          <p:nvPr/>
        </p:nvGrpSpPr>
        <p:grpSpPr bwMode="auto">
          <a:xfrm>
            <a:off x="8937625" y="4840288"/>
            <a:ext cx="131763" cy="66675"/>
            <a:chOff x="5432" y="3030"/>
            <a:chExt cx="78" cy="51"/>
          </a:xfrm>
        </p:grpSpPr>
        <p:sp>
          <p:nvSpPr>
            <p:cNvPr id="2133041" name="Rectangle 49"/>
            <p:cNvSpPr>
              <a:spLocks noChangeArrowheads="1"/>
            </p:cNvSpPr>
            <p:nvPr/>
          </p:nvSpPr>
          <p:spPr bwMode="auto">
            <a:xfrm>
              <a:off x="5432" y="3030"/>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42" name="Line 50"/>
            <p:cNvSpPr>
              <a:spLocks noChangeShapeType="1"/>
            </p:cNvSpPr>
            <p:nvPr/>
          </p:nvSpPr>
          <p:spPr bwMode="auto">
            <a:xfrm>
              <a:off x="5438" y="3036"/>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43" name="Line 51"/>
            <p:cNvSpPr>
              <a:spLocks noChangeShapeType="1"/>
            </p:cNvSpPr>
            <p:nvPr/>
          </p:nvSpPr>
          <p:spPr bwMode="auto">
            <a:xfrm>
              <a:off x="5438" y="3081"/>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3044" name="Rectangle 52"/>
          <p:cNvSpPr>
            <a:spLocks noChangeArrowheads="1"/>
          </p:cNvSpPr>
          <p:nvPr/>
        </p:nvSpPr>
        <p:spPr bwMode="auto">
          <a:xfrm>
            <a:off x="1889125" y="1493838"/>
            <a:ext cx="5716588" cy="406400"/>
          </a:xfrm>
          <a:prstGeom prst="rect">
            <a:avLst/>
          </a:prstGeom>
          <a:solidFill>
            <a:srgbClr val="DDDDDD"/>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45" name="Line 53"/>
          <p:cNvSpPr>
            <a:spLocks noChangeShapeType="1"/>
          </p:cNvSpPr>
          <p:nvPr/>
        </p:nvSpPr>
        <p:spPr bwMode="auto">
          <a:xfrm>
            <a:off x="4025900" y="1484313"/>
            <a:ext cx="0" cy="41116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46" name="Line 54"/>
          <p:cNvSpPr>
            <a:spLocks noChangeShapeType="1"/>
          </p:cNvSpPr>
          <p:nvPr/>
        </p:nvSpPr>
        <p:spPr bwMode="auto">
          <a:xfrm>
            <a:off x="4754563" y="1490663"/>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47" name="Line 55"/>
          <p:cNvSpPr>
            <a:spLocks noChangeShapeType="1"/>
          </p:cNvSpPr>
          <p:nvPr/>
        </p:nvSpPr>
        <p:spPr bwMode="auto">
          <a:xfrm>
            <a:off x="5473700" y="1490663"/>
            <a:ext cx="0" cy="3952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48" name="Line 56"/>
          <p:cNvSpPr>
            <a:spLocks noChangeShapeType="1"/>
          </p:cNvSpPr>
          <p:nvPr/>
        </p:nvSpPr>
        <p:spPr bwMode="auto">
          <a:xfrm>
            <a:off x="6192838" y="1484313"/>
            <a:ext cx="0" cy="4016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49" name="Line 57"/>
          <p:cNvSpPr>
            <a:spLocks noChangeShapeType="1"/>
          </p:cNvSpPr>
          <p:nvPr/>
        </p:nvSpPr>
        <p:spPr bwMode="auto">
          <a:xfrm>
            <a:off x="6913563" y="1490663"/>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50" name="Rectangle 58"/>
          <p:cNvSpPr>
            <a:spLocks noChangeArrowheads="1"/>
          </p:cNvSpPr>
          <p:nvPr/>
        </p:nvSpPr>
        <p:spPr bwMode="auto">
          <a:xfrm>
            <a:off x="2019300" y="1127125"/>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3051" name="Rectangle 59"/>
          <p:cNvSpPr>
            <a:spLocks noChangeArrowheads="1"/>
          </p:cNvSpPr>
          <p:nvPr/>
        </p:nvSpPr>
        <p:spPr bwMode="auto">
          <a:xfrm>
            <a:off x="2747963" y="1127125"/>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133052" name="Rectangle 60"/>
          <p:cNvSpPr>
            <a:spLocks noChangeArrowheads="1"/>
          </p:cNvSpPr>
          <p:nvPr/>
        </p:nvSpPr>
        <p:spPr bwMode="auto">
          <a:xfrm>
            <a:off x="3475038" y="1127125"/>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a:t>
            </a:r>
          </a:p>
        </p:txBody>
      </p:sp>
      <p:sp>
        <p:nvSpPr>
          <p:cNvPr id="2133053" name="Rectangle 61"/>
          <p:cNvSpPr>
            <a:spLocks noChangeArrowheads="1"/>
          </p:cNvSpPr>
          <p:nvPr/>
        </p:nvSpPr>
        <p:spPr bwMode="auto">
          <a:xfrm>
            <a:off x="4205288" y="1127125"/>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a:t>
            </a:r>
          </a:p>
        </p:txBody>
      </p:sp>
      <p:sp>
        <p:nvSpPr>
          <p:cNvPr id="2133054" name="Rectangle 62"/>
          <p:cNvSpPr>
            <a:spLocks noChangeArrowheads="1"/>
          </p:cNvSpPr>
          <p:nvPr/>
        </p:nvSpPr>
        <p:spPr bwMode="auto">
          <a:xfrm>
            <a:off x="4933950" y="1127125"/>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3055" name="Rectangle 63"/>
          <p:cNvSpPr>
            <a:spLocks noChangeArrowheads="1"/>
          </p:cNvSpPr>
          <p:nvPr/>
        </p:nvSpPr>
        <p:spPr bwMode="auto">
          <a:xfrm>
            <a:off x="5662613" y="1127125"/>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5</a:t>
            </a:r>
          </a:p>
        </p:txBody>
      </p:sp>
      <p:sp>
        <p:nvSpPr>
          <p:cNvPr id="2133056" name="Rectangle 64"/>
          <p:cNvSpPr>
            <a:spLocks noChangeArrowheads="1"/>
          </p:cNvSpPr>
          <p:nvPr/>
        </p:nvSpPr>
        <p:spPr bwMode="auto">
          <a:xfrm>
            <a:off x="6392863" y="1127125"/>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6</a:t>
            </a:r>
          </a:p>
        </p:txBody>
      </p:sp>
      <p:sp>
        <p:nvSpPr>
          <p:cNvPr id="2133057" name="Rectangle 65"/>
          <p:cNvSpPr>
            <a:spLocks noChangeArrowheads="1"/>
          </p:cNvSpPr>
          <p:nvPr/>
        </p:nvSpPr>
        <p:spPr bwMode="auto">
          <a:xfrm>
            <a:off x="7121525" y="1127125"/>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7</a:t>
            </a:r>
          </a:p>
        </p:txBody>
      </p:sp>
      <p:sp>
        <p:nvSpPr>
          <p:cNvPr id="2133058" name="Rectangle 66"/>
          <p:cNvSpPr>
            <a:spLocks noChangeArrowheads="1"/>
          </p:cNvSpPr>
          <p:nvPr/>
        </p:nvSpPr>
        <p:spPr bwMode="auto">
          <a:xfrm>
            <a:off x="4203700" y="1506538"/>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D</a:t>
            </a:r>
          </a:p>
        </p:txBody>
      </p:sp>
      <p:sp>
        <p:nvSpPr>
          <p:cNvPr id="2133059" name="Rectangle 67"/>
          <p:cNvSpPr>
            <a:spLocks noChangeArrowheads="1"/>
          </p:cNvSpPr>
          <p:nvPr/>
        </p:nvSpPr>
        <p:spPr bwMode="auto">
          <a:xfrm>
            <a:off x="4933950" y="1506538"/>
            <a:ext cx="336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T</a:t>
            </a:r>
          </a:p>
        </p:txBody>
      </p:sp>
      <p:sp>
        <p:nvSpPr>
          <p:cNvPr id="2133060" name="Rectangle 68"/>
          <p:cNvSpPr>
            <a:spLocks noChangeArrowheads="1"/>
          </p:cNvSpPr>
          <p:nvPr/>
        </p:nvSpPr>
        <p:spPr bwMode="auto">
          <a:xfrm>
            <a:off x="5662613" y="1506538"/>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R</a:t>
            </a:r>
          </a:p>
        </p:txBody>
      </p:sp>
      <p:sp>
        <p:nvSpPr>
          <p:cNvPr id="2133061" name="Rectangle 69"/>
          <p:cNvSpPr>
            <a:spLocks noChangeArrowheads="1"/>
          </p:cNvSpPr>
          <p:nvPr/>
        </p:nvSpPr>
        <p:spPr bwMode="auto">
          <a:xfrm>
            <a:off x="6361113" y="1506538"/>
            <a:ext cx="36671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C</a:t>
            </a:r>
          </a:p>
        </p:txBody>
      </p:sp>
      <p:sp>
        <p:nvSpPr>
          <p:cNvPr id="2133062" name="Rectangle 70"/>
          <p:cNvSpPr>
            <a:spLocks noChangeArrowheads="1"/>
          </p:cNvSpPr>
          <p:nvPr/>
        </p:nvSpPr>
        <p:spPr bwMode="auto">
          <a:xfrm>
            <a:off x="6902450" y="1506538"/>
            <a:ext cx="6905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未用</a:t>
            </a:r>
          </a:p>
        </p:txBody>
      </p:sp>
      <p:sp>
        <p:nvSpPr>
          <p:cNvPr id="2133063" name="Rectangle 71"/>
          <p:cNvSpPr>
            <a:spLocks noChangeArrowheads="1"/>
          </p:cNvSpPr>
          <p:nvPr/>
        </p:nvSpPr>
        <p:spPr bwMode="auto">
          <a:xfrm>
            <a:off x="2390775" y="1506538"/>
            <a:ext cx="1222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优  先  级</a:t>
            </a:r>
          </a:p>
        </p:txBody>
      </p:sp>
      <p:sp>
        <p:nvSpPr>
          <p:cNvPr id="2133064" name="Rectangle 72"/>
          <p:cNvSpPr>
            <a:spLocks noChangeArrowheads="1"/>
          </p:cNvSpPr>
          <p:nvPr/>
        </p:nvSpPr>
        <p:spPr bwMode="auto">
          <a:xfrm>
            <a:off x="3811588" y="5232400"/>
            <a:ext cx="2908300"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33065" name="Rectangle 73"/>
          <p:cNvSpPr>
            <a:spLocks noChangeArrowheads="1"/>
          </p:cNvSpPr>
          <p:nvPr/>
        </p:nvSpPr>
        <p:spPr bwMode="auto">
          <a:xfrm>
            <a:off x="1284288" y="1127125"/>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3066" name="Rectangle 74"/>
          <p:cNvSpPr>
            <a:spLocks noChangeArrowheads="1"/>
          </p:cNvSpPr>
          <p:nvPr/>
        </p:nvSpPr>
        <p:spPr bwMode="auto">
          <a:xfrm>
            <a:off x="3708400" y="6078538"/>
            <a:ext cx="3983038" cy="449262"/>
          </a:xfrm>
          <a:prstGeom prst="rect">
            <a:avLst/>
          </a:prstGeom>
          <a:solidFill>
            <a:srgbClr val="FFFF99"/>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3067" name="Rectangle 75"/>
          <p:cNvSpPr>
            <a:spLocks noChangeArrowheads="1"/>
          </p:cNvSpPr>
          <p:nvPr/>
        </p:nvSpPr>
        <p:spPr bwMode="auto">
          <a:xfrm>
            <a:off x="4278313" y="6096000"/>
            <a:ext cx="3095625" cy="3937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33068" name="Rectangle 76"/>
          <p:cNvSpPr>
            <a:spLocks noChangeArrowheads="1"/>
          </p:cNvSpPr>
          <p:nvPr/>
        </p:nvSpPr>
        <p:spPr bwMode="auto">
          <a:xfrm>
            <a:off x="2484438" y="6096000"/>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a:t>
            </a:r>
          </a:p>
        </p:txBody>
      </p:sp>
      <p:sp>
        <p:nvSpPr>
          <p:cNvPr id="2133069" name="Rectangle 77"/>
          <p:cNvSpPr>
            <a:spLocks noChangeArrowheads="1"/>
          </p:cNvSpPr>
          <p:nvPr/>
        </p:nvSpPr>
        <p:spPr bwMode="auto">
          <a:xfrm>
            <a:off x="825500" y="6046788"/>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传送</a:t>
            </a:r>
          </a:p>
        </p:txBody>
      </p:sp>
      <p:sp>
        <p:nvSpPr>
          <p:cNvPr id="2133070" name="Rectangle 78"/>
          <p:cNvSpPr>
            <a:spLocks noChangeArrowheads="1"/>
          </p:cNvSpPr>
          <p:nvPr/>
        </p:nvSpPr>
        <p:spPr bwMode="auto">
          <a:xfrm>
            <a:off x="4279900" y="6564313"/>
            <a:ext cx="1252538" cy="3937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IP </a:t>
            </a:r>
            <a:r>
              <a:rPr lang="zh-CN" altLang="en-US" sz="2000">
                <a:solidFill>
                  <a:srgbClr val="333399"/>
                </a:solidFill>
                <a:latin typeface="Arial" pitchFamily="34" charset="0"/>
                <a:ea typeface="黑体" pitchFamily="49" charset="-122"/>
              </a:rPr>
              <a:t>数据报</a:t>
            </a:r>
          </a:p>
        </p:txBody>
      </p:sp>
      <p:sp>
        <p:nvSpPr>
          <p:cNvPr id="2133071" name="Rectangle 79"/>
          <p:cNvSpPr>
            <a:spLocks noChangeArrowheads="1"/>
          </p:cNvSpPr>
          <p:nvPr/>
        </p:nvSpPr>
        <p:spPr bwMode="auto">
          <a:xfrm>
            <a:off x="611188" y="2855913"/>
            <a:ext cx="4349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固</a:t>
            </a:r>
          </a:p>
          <a:p>
            <a:pPr eaLnBrk="0" hangingPunct="0">
              <a:lnSpc>
                <a:spcPct val="90000"/>
              </a:lnSpc>
              <a:buClrTx/>
              <a:buFontTx/>
              <a:buNone/>
            </a:pPr>
            <a:r>
              <a:rPr lang="zh-CN" altLang="en-US" sz="2000">
                <a:solidFill>
                  <a:srgbClr val="333399"/>
                </a:solidFill>
                <a:latin typeface="Arial" pitchFamily="34" charset="0"/>
                <a:ea typeface="黑体" pitchFamily="49" charset="-122"/>
              </a:rPr>
              <a:t>定</a:t>
            </a:r>
          </a:p>
          <a:p>
            <a:pPr eaLnBrk="0" hangingPunct="0">
              <a:lnSpc>
                <a:spcPct val="90000"/>
              </a:lnSpc>
              <a:buClrTx/>
              <a:buFontTx/>
              <a:buNone/>
            </a:pPr>
            <a:r>
              <a:rPr lang="zh-CN" altLang="en-US" sz="2000">
                <a:solidFill>
                  <a:srgbClr val="333399"/>
                </a:solidFill>
                <a:latin typeface="Arial" pitchFamily="34" charset="0"/>
                <a:ea typeface="黑体" pitchFamily="49" charset="-122"/>
              </a:rPr>
              <a:t>部</a:t>
            </a:r>
          </a:p>
          <a:p>
            <a:pPr eaLnBrk="0" hangingPunct="0">
              <a:lnSpc>
                <a:spcPct val="90000"/>
              </a:lnSpc>
              <a:buClrTx/>
              <a:buFontTx/>
              <a:buNone/>
            </a:pPr>
            <a:r>
              <a:rPr lang="zh-CN" altLang="en-US" sz="2000">
                <a:solidFill>
                  <a:srgbClr val="333399"/>
                </a:solidFill>
                <a:latin typeface="Arial" pitchFamily="34" charset="0"/>
                <a:ea typeface="黑体" pitchFamily="49" charset="-122"/>
              </a:rPr>
              <a:t>分</a:t>
            </a:r>
          </a:p>
        </p:txBody>
      </p:sp>
      <p:grpSp>
        <p:nvGrpSpPr>
          <p:cNvPr id="2133072" name="Group 80"/>
          <p:cNvGrpSpPr>
            <a:grpSpLocks/>
          </p:cNvGrpSpPr>
          <p:nvPr/>
        </p:nvGrpSpPr>
        <p:grpSpPr bwMode="auto">
          <a:xfrm>
            <a:off x="468313" y="4583113"/>
            <a:ext cx="8543925" cy="638175"/>
            <a:chOff x="295" y="2205"/>
            <a:chExt cx="5382" cy="402"/>
          </a:xfrm>
        </p:grpSpPr>
        <p:sp>
          <p:nvSpPr>
            <p:cNvPr id="2133073" name="Rectangle 81"/>
            <p:cNvSpPr>
              <a:spLocks noChangeArrowheads="1"/>
            </p:cNvSpPr>
            <p:nvPr/>
          </p:nvSpPr>
          <p:spPr bwMode="auto">
            <a:xfrm>
              <a:off x="295" y="2205"/>
              <a:ext cx="434" cy="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可变</a:t>
              </a:r>
            </a:p>
            <a:p>
              <a:pPr eaLnBrk="0" hangingPunct="0">
                <a:lnSpc>
                  <a:spcPct val="90000"/>
                </a:lnSpc>
                <a:buClrTx/>
                <a:buFontTx/>
                <a:buNone/>
              </a:pPr>
              <a:r>
                <a:rPr lang="zh-CN" altLang="en-US" sz="2000">
                  <a:solidFill>
                    <a:srgbClr val="333399"/>
                  </a:solidFill>
                  <a:latin typeface="Arial" pitchFamily="34" charset="0"/>
                  <a:ea typeface="黑体" pitchFamily="49" charset="-122"/>
                </a:rPr>
                <a:t>部分</a:t>
              </a:r>
            </a:p>
          </p:txBody>
        </p:sp>
        <p:sp>
          <p:nvSpPr>
            <p:cNvPr id="2133074" name="Rectangle 82"/>
            <p:cNvSpPr>
              <a:spLocks noChangeArrowheads="1"/>
            </p:cNvSpPr>
            <p:nvPr/>
          </p:nvSpPr>
          <p:spPr bwMode="auto">
            <a:xfrm>
              <a:off x="703" y="2236"/>
              <a:ext cx="4974" cy="287"/>
            </a:xfrm>
            <a:prstGeom prst="rect">
              <a:avLst/>
            </a:prstGeom>
            <a:noFill/>
            <a:ln w="5715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3075" name="AutoShape 83"/>
          <p:cNvSpPr>
            <a:spLocks/>
          </p:cNvSpPr>
          <p:nvPr/>
        </p:nvSpPr>
        <p:spPr bwMode="auto">
          <a:xfrm>
            <a:off x="949325" y="2495550"/>
            <a:ext cx="166688" cy="2160588"/>
          </a:xfrm>
          <a:prstGeom prst="leftBrace">
            <a:avLst>
              <a:gd name="adj1" fmla="val 108016"/>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15594637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2000" fill="hold" nodeType="afterEffect">
                                  <p:stCondLst>
                                    <p:cond delay="500"/>
                                  </p:stCondLst>
                                  <p:childTnLst>
                                    <p:anim calcmode="discrete" valueType="str">
                                      <p:cBhvr>
                                        <p:cTn id="6" dur="1000" fill="hold"/>
                                        <p:tgtEl>
                                          <p:spTgt spid="2133072"/>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34018" name="Line 2"/>
          <p:cNvSpPr>
            <a:spLocks noChangeShapeType="1"/>
          </p:cNvSpPr>
          <p:nvPr/>
        </p:nvSpPr>
        <p:spPr bwMode="auto">
          <a:xfrm>
            <a:off x="395288" y="2422525"/>
            <a:ext cx="0" cy="2663825"/>
          </a:xfrm>
          <a:prstGeom prst="line">
            <a:avLst/>
          </a:prstGeom>
          <a:noFill/>
          <a:ln w="28575">
            <a:solidFill>
              <a:schemeClr val="tx2"/>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4019" name="Rectangle 3"/>
          <p:cNvSpPr>
            <a:spLocks noChangeArrowheads="1"/>
          </p:cNvSpPr>
          <p:nvPr/>
        </p:nvSpPr>
        <p:spPr bwMode="auto">
          <a:xfrm>
            <a:off x="176213" y="3286125"/>
            <a:ext cx="434975" cy="6985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a:t>
            </a:r>
          </a:p>
          <a:p>
            <a:pPr eaLnBrk="0" hangingPunct="0">
              <a:buClrTx/>
              <a:buFontTx/>
              <a:buNone/>
            </a:pPr>
            <a:r>
              <a:rPr lang="zh-CN" altLang="en-US" sz="2000">
                <a:solidFill>
                  <a:srgbClr val="333399"/>
                </a:solidFill>
                <a:latin typeface="Arial" pitchFamily="34" charset="0"/>
                <a:ea typeface="黑体" pitchFamily="49" charset="-122"/>
              </a:rPr>
              <a:t>部</a:t>
            </a:r>
          </a:p>
        </p:txBody>
      </p:sp>
      <p:sp>
        <p:nvSpPr>
          <p:cNvPr id="2134020" name="Rectangle 4"/>
          <p:cNvSpPr>
            <a:spLocks noChangeArrowheads="1"/>
          </p:cNvSpPr>
          <p:nvPr/>
        </p:nvSpPr>
        <p:spPr bwMode="auto">
          <a:xfrm>
            <a:off x="3094038" y="2452688"/>
            <a:ext cx="1966912" cy="434975"/>
          </a:xfrm>
          <a:prstGeom prst="rect">
            <a:avLst/>
          </a:prstGeom>
          <a:solidFill>
            <a:srgbClr val="DDDDD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21" name="Freeform 5"/>
          <p:cNvSpPr>
            <a:spLocks/>
          </p:cNvSpPr>
          <p:nvPr/>
        </p:nvSpPr>
        <p:spPr bwMode="auto">
          <a:xfrm>
            <a:off x="1887538" y="1898650"/>
            <a:ext cx="5721350" cy="550863"/>
          </a:xfrm>
          <a:custGeom>
            <a:avLst/>
            <a:gdLst>
              <a:gd name="T0" fmla="*/ 0 w 3344"/>
              <a:gd name="T1" fmla="*/ 0 h 510"/>
              <a:gd name="T2" fmla="*/ 3344 w 3344"/>
              <a:gd name="T3" fmla="*/ 0 h 510"/>
              <a:gd name="T4" fmla="*/ 1860 w 3344"/>
              <a:gd name="T5" fmla="*/ 510 h 510"/>
              <a:gd name="T6" fmla="*/ 695 w 3344"/>
              <a:gd name="T7" fmla="*/ 498 h 510"/>
              <a:gd name="T8" fmla="*/ 0 w 3344"/>
              <a:gd name="T9" fmla="*/ 0 h 510"/>
            </a:gdLst>
            <a:ahLst/>
            <a:cxnLst>
              <a:cxn ang="0">
                <a:pos x="T0" y="T1"/>
              </a:cxn>
              <a:cxn ang="0">
                <a:pos x="T2" y="T3"/>
              </a:cxn>
              <a:cxn ang="0">
                <a:pos x="T4" y="T5"/>
              </a:cxn>
              <a:cxn ang="0">
                <a:pos x="T6" y="T7"/>
              </a:cxn>
              <a:cxn ang="0">
                <a:pos x="T8" y="T9"/>
              </a:cxn>
            </a:cxnLst>
            <a:rect l="0" t="0" r="r" b="b"/>
            <a:pathLst>
              <a:path w="3344" h="510">
                <a:moveTo>
                  <a:pt x="0" y="0"/>
                </a:moveTo>
                <a:lnTo>
                  <a:pt x="3344" y="0"/>
                </a:lnTo>
                <a:lnTo>
                  <a:pt x="1860" y="510"/>
                </a:lnTo>
                <a:lnTo>
                  <a:pt x="695" y="498"/>
                </a:lnTo>
                <a:lnTo>
                  <a:pt x="0" y="0"/>
                </a:lnTo>
                <a:close/>
              </a:path>
            </a:pathLst>
          </a:custGeom>
          <a:gradFill rotWithShape="0">
            <a:gsLst>
              <a:gs pos="0">
                <a:srgbClr val="EAEAEA">
                  <a:gamma/>
                  <a:shade val="80000"/>
                  <a:invGamma/>
                </a:srgbClr>
              </a:gs>
              <a:gs pos="100000">
                <a:srgbClr val="EAEAEA"/>
              </a:gs>
            </a:gsLst>
            <a:lin ang="5400000" scaled="1"/>
          </a:gra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4022" name="Rectangle 6"/>
          <p:cNvSpPr>
            <a:spLocks noChangeArrowheads="1"/>
          </p:cNvSpPr>
          <p:nvPr/>
        </p:nvSpPr>
        <p:spPr bwMode="auto">
          <a:xfrm>
            <a:off x="1136650" y="2443163"/>
            <a:ext cx="7864475" cy="2643187"/>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23" name="Rectangle 7"/>
          <p:cNvSpPr>
            <a:spLocks noChangeArrowheads="1"/>
          </p:cNvSpPr>
          <p:nvPr/>
        </p:nvSpPr>
        <p:spPr bwMode="auto">
          <a:xfrm>
            <a:off x="1150938" y="5097463"/>
            <a:ext cx="7832725" cy="681037"/>
          </a:xfrm>
          <a:prstGeom prst="rect">
            <a:avLst/>
          </a:prstGeom>
          <a:solidFill>
            <a:srgbClr val="FFFF99"/>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24" name="Line 8"/>
          <p:cNvSpPr>
            <a:spLocks noChangeShapeType="1"/>
          </p:cNvSpPr>
          <p:nvPr/>
        </p:nvSpPr>
        <p:spPr bwMode="auto">
          <a:xfrm>
            <a:off x="1131888" y="2894013"/>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25" name="Line 9"/>
          <p:cNvSpPr>
            <a:spLocks noChangeShapeType="1"/>
          </p:cNvSpPr>
          <p:nvPr/>
        </p:nvSpPr>
        <p:spPr bwMode="auto">
          <a:xfrm>
            <a:off x="1131888" y="333692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26" name="Line 10"/>
          <p:cNvSpPr>
            <a:spLocks noChangeShapeType="1"/>
          </p:cNvSpPr>
          <p:nvPr/>
        </p:nvSpPr>
        <p:spPr bwMode="auto">
          <a:xfrm>
            <a:off x="1131888" y="378142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27" name="Line 11"/>
          <p:cNvSpPr>
            <a:spLocks noChangeShapeType="1"/>
          </p:cNvSpPr>
          <p:nvPr/>
        </p:nvSpPr>
        <p:spPr bwMode="auto">
          <a:xfrm>
            <a:off x="1131888" y="421957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28" name="Line 12"/>
          <p:cNvSpPr>
            <a:spLocks noChangeShapeType="1"/>
          </p:cNvSpPr>
          <p:nvPr/>
        </p:nvSpPr>
        <p:spPr bwMode="auto">
          <a:xfrm>
            <a:off x="1131888" y="466407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29" name="Line 13"/>
          <p:cNvSpPr>
            <a:spLocks noChangeShapeType="1"/>
          </p:cNvSpPr>
          <p:nvPr/>
        </p:nvSpPr>
        <p:spPr bwMode="auto">
          <a:xfrm>
            <a:off x="2100263" y="2451100"/>
            <a:ext cx="0" cy="4429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30" name="Line 14"/>
          <p:cNvSpPr>
            <a:spLocks noChangeShapeType="1"/>
          </p:cNvSpPr>
          <p:nvPr/>
        </p:nvSpPr>
        <p:spPr bwMode="auto">
          <a:xfrm>
            <a:off x="3084513" y="2451100"/>
            <a:ext cx="0" cy="4429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31" name="Line 15"/>
          <p:cNvSpPr>
            <a:spLocks noChangeShapeType="1"/>
          </p:cNvSpPr>
          <p:nvPr/>
        </p:nvSpPr>
        <p:spPr bwMode="auto">
          <a:xfrm>
            <a:off x="3084513" y="3346450"/>
            <a:ext cx="0" cy="431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32" name="Line 16"/>
          <p:cNvSpPr>
            <a:spLocks noChangeShapeType="1"/>
          </p:cNvSpPr>
          <p:nvPr/>
        </p:nvSpPr>
        <p:spPr bwMode="auto">
          <a:xfrm>
            <a:off x="5057775" y="2451100"/>
            <a:ext cx="0" cy="1327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33" name="Line 17"/>
          <p:cNvSpPr>
            <a:spLocks noChangeShapeType="1"/>
          </p:cNvSpPr>
          <p:nvPr/>
        </p:nvSpPr>
        <p:spPr bwMode="auto">
          <a:xfrm flipV="1">
            <a:off x="7029450" y="4659313"/>
            <a:ext cx="0" cy="4413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34" name="Line 18"/>
          <p:cNvSpPr>
            <a:spLocks noChangeShapeType="1"/>
          </p:cNvSpPr>
          <p:nvPr/>
        </p:nvSpPr>
        <p:spPr bwMode="auto">
          <a:xfrm>
            <a:off x="5859463" y="2903538"/>
            <a:ext cx="0" cy="4333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35" name="Rectangle 19"/>
          <p:cNvSpPr>
            <a:spLocks noChangeArrowheads="1"/>
          </p:cNvSpPr>
          <p:nvPr/>
        </p:nvSpPr>
        <p:spPr bwMode="auto">
          <a:xfrm>
            <a:off x="1079500" y="20637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4036" name="Rectangle 20"/>
          <p:cNvSpPr>
            <a:spLocks noChangeArrowheads="1"/>
          </p:cNvSpPr>
          <p:nvPr/>
        </p:nvSpPr>
        <p:spPr bwMode="auto">
          <a:xfrm>
            <a:off x="2014538" y="20637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4037" name="Rectangle 21"/>
          <p:cNvSpPr>
            <a:spLocks noChangeArrowheads="1"/>
          </p:cNvSpPr>
          <p:nvPr/>
        </p:nvSpPr>
        <p:spPr bwMode="auto">
          <a:xfrm>
            <a:off x="3009900" y="20637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8</a:t>
            </a:r>
          </a:p>
        </p:txBody>
      </p:sp>
      <p:sp>
        <p:nvSpPr>
          <p:cNvPr id="2134038" name="Rectangle 22"/>
          <p:cNvSpPr>
            <a:spLocks noChangeArrowheads="1"/>
          </p:cNvSpPr>
          <p:nvPr/>
        </p:nvSpPr>
        <p:spPr bwMode="auto">
          <a:xfrm>
            <a:off x="4960938" y="2063750"/>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16</a:t>
            </a:r>
          </a:p>
        </p:txBody>
      </p:sp>
      <p:sp>
        <p:nvSpPr>
          <p:cNvPr id="2134039" name="Rectangle 23"/>
          <p:cNvSpPr>
            <a:spLocks noChangeArrowheads="1"/>
          </p:cNvSpPr>
          <p:nvPr/>
        </p:nvSpPr>
        <p:spPr bwMode="auto">
          <a:xfrm>
            <a:off x="5757863" y="2063750"/>
            <a:ext cx="46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19</a:t>
            </a:r>
          </a:p>
        </p:txBody>
      </p:sp>
      <p:sp>
        <p:nvSpPr>
          <p:cNvPr id="2134040" name="Rectangle 24"/>
          <p:cNvSpPr>
            <a:spLocks noChangeArrowheads="1"/>
          </p:cNvSpPr>
          <p:nvPr/>
        </p:nvSpPr>
        <p:spPr bwMode="auto">
          <a:xfrm>
            <a:off x="6932613" y="2063750"/>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24</a:t>
            </a:r>
          </a:p>
        </p:txBody>
      </p:sp>
      <p:sp>
        <p:nvSpPr>
          <p:cNvPr id="2134041" name="Rectangle 25"/>
          <p:cNvSpPr>
            <a:spLocks noChangeArrowheads="1"/>
          </p:cNvSpPr>
          <p:nvPr/>
        </p:nvSpPr>
        <p:spPr bwMode="auto">
          <a:xfrm>
            <a:off x="8645525" y="2063750"/>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31</a:t>
            </a:r>
          </a:p>
        </p:txBody>
      </p:sp>
      <p:sp>
        <p:nvSpPr>
          <p:cNvPr id="2134042" name="Rectangle 26"/>
          <p:cNvSpPr>
            <a:spLocks noChangeArrowheads="1"/>
          </p:cNvSpPr>
          <p:nvPr/>
        </p:nvSpPr>
        <p:spPr bwMode="auto">
          <a:xfrm>
            <a:off x="1228725" y="2478088"/>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134043" name="Rectangle 27"/>
          <p:cNvSpPr>
            <a:spLocks noChangeArrowheads="1"/>
          </p:cNvSpPr>
          <p:nvPr/>
        </p:nvSpPr>
        <p:spPr bwMode="auto">
          <a:xfrm>
            <a:off x="5116513" y="2954338"/>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标志</a:t>
            </a:r>
          </a:p>
        </p:txBody>
      </p:sp>
      <p:sp>
        <p:nvSpPr>
          <p:cNvPr id="2134044" name="Rectangle 28"/>
          <p:cNvSpPr>
            <a:spLocks noChangeArrowheads="1"/>
          </p:cNvSpPr>
          <p:nvPr/>
        </p:nvSpPr>
        <p:spPr bwMode="auto">
          <a:xfrm>
            <a:off x="1425575" y="335915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生 存 时 间</a:t>
            </a:r>
          </a:p>
        </p:txBody>
      </p:sp>
      <p:sp>
        <p:nvSpPr>
          <p:cNvPr id="2134045" name="Rectangle 29"/>
          <p:cNvSpPr>
            <a:spLocks noChangeArrowheads="1"/>
          </p:cNvSpPr>
          <p:nvPr/>
        </p:nvSpPr>
        <p:spPr bwMode="auto">
          <a:xfrm>
            <a:off x="3556000" y="3359150"/>
            <a:ext cx="969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协    议</a:t>
            </a:r>
          </a:p>
        </p:txBody>
      </p:sp>
      <p:sp>
        <p:nvSpPr>
          <p:cNvPr id="2134046" name="Rectangle 30"/>
          <p:cNvSpPr>
            <a:spLocks noChangeArrowheads="1"/>
          </p:cNvSpPr>
          <p:nvPr/>
        </p:nvSpPr>
        <p:spPr bwMode="auto">
          <a:xfrm>
            <a:off x="2570163" y="2954338"/>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    识</a:t>
            </a:r>
          </a:p>
        </p:txBody>
      </p:sp>
      <p:sp>
        <p:nvSpPr>
          <p:cNvPr id="2134047" name="Rectangle 31"/>
          <p:cNvSpPr>
            <a:spLocks noChangeArrowheads="1"/>
          </p:cNvSpPr>
          <p:nvPr/>
        </p:nvSpPr>
        <p:spPr bwMode="auto">
          <a:xfrm>
            <a:off x="3303588" y="2478088"/>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服 务 类 型</a:t>
            </a:r>
          </a:p>
        </p:txBody>
      </p:sp>
      <p:sp>
        <p:nvSpPr>
          <p:cNvPr id="2134048" name="Rectangle 32"/>
          <p:cNvSpPr>
            <a:spLocks noChangeArrowheads="1"/>
          </p:cNvSpPr>
          <p:nvPr/>
        </p:nvSpPr>
        <p:spPr bwMode="auto">
          <a:xfrm>
            <a:off x="6507163" y="2478088"/>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总   长   度</a:t>
            </a:r>
          </a:p>
        </p:txBody>
      </p:sp>
      <p:sp>
        <p:nvSpPr>
          <p:cNvPr id="2134049" name="Rectangle 33"/>
          <p:cNvSpPr>
            <a:spLocks noChangeArrowheads="1"/>
          </p:cNvSpPr>
          <p:nvPr/>
        </p:nvSpPr>
        <p:spPr bwMode="auto">
          <a:xfrm>
            <a:off x="6778625" y="2954338"/>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片   偏   移</a:t>
            </a:r>
          </a:p>
        </p:txBody>
      </p:sp>
      <p:sp>
        <p:nvSpPr>
          <p:cNvPr id="2134050" name="Rectangle 34"/>
          <p:cNvSpPr>
            <a:spLocks noChangeArrowheads="1"/>
          </p:cNvSpPr>
          <p:nvPr/>
        </p:nvSpPr>
        <p:spPr bwMode="auto">
          <a:xfrm>
            <a:off x="7502525" y="4687888"/>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134051" name="Rectangle 35"/>
          <p:cNvSpPr>
            <a:spLocks noChangeArrowheads="1"/>
          </p:cNvSpPr>
          <p:nvPr/>
        </p:nvSpPr>
        <p:spPr bwMode="auto">
          <a:xfrm>
            <a:off x="5926138" y="3359150"/>
            <a:ext cx="22891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   检   验   和</a:t>
            </a:r>
          </a:p>
        </p:txBody>
      </p:sp>
      <p:sp>
        <p:nvSpPr>
          <p:cNvPr id="2134052" name="Rectangle 36"/>
          <p:cNvSpPr>
            <a:spLocks noChangeArrowheads="1"/>
          </p:cNvSpPr>
          <p:nvPr/>
        </p:nvSpPr>
        <p:spPr bwMode="auto">
          <a:xfrm>
            <a:off x="4416425" y="3817938"/>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134053" name="Rectangle 37"/>
          <p:cNvSpPr>
            <a:spLocks noChangeArrowheads="1"/>
          </p:cNvSpPr>
          <p:nvPr/>
        </p:nvSpPr>
        <p:spPr bwMode="auto">
          <a:xfrm>
            <a:off x="4160838" y="4259263"/>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地   址</a:t>
            </a:r>
          </a:p>
        </p:txBody>
      </p:sp>
      <p:sp>
        <p:nvSpPr>
          <p:cNvPr id="2134054" name="Rectangle 38"/>
          <p:cNvSpPr>
            <a:spLocks noChangeArrowheads="1"/>
          </p:cNvSpPr>
          <p:nvPr/>
        </p:nvSpPr>
        <p:spPr bwMode="auto">
          <a:xfrm>
            <a:off x="2228850" y="4687888"/>
            <a:ext cx="4117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   选   字   段  （长   度   可   变）</a:t>
            </a:r>
          </a:p>
        </p:txBody>
      </p:sp>
      <p:sp>
        <p:nvSpPr>
          <p:cNvPr id="2134055" name="Rectangle 39"/>
          <p:cNvSpPr>
            <a:spLocks noChangeArrowheads="1"/>
          </p:cNvSpPr>
          <p:nvPr/>
        </p:nvSpPr>
        <p:spPr bwMode="auto">
          <a:xfrm>
            <a:off x="433388" y="2049463"/>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4056" name="Rectangle 40"/>
          <p:cNvSpPr>
            <a:spLocks noChangeArrowheads="1"/>
          </p:cNvSpPr>
          <p:nvPr/>
        </p:nvSpPr>
        <p:spPr bwMode="auto">
          <a:xfrm>
            <a:off x="2003425" y="2459038"/>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首部长度</a:t>
            </a:r>
          </a:p>
        </p:txBody>
      </p:sp>
      <p:grpSp>
        <p:nvGrpSpPr>
          <p:cNvPr id="2134057" name="Group 41"/>
          <p:cNvGrpSpPr>
            <a:grpSpLocks/>
          </p:cNvGrpSpPr>
          <p:nvPr/>
        </p:nvGrpSpPr>
        <p:grpSpPr bwMode="auto">
          <a:xfrm>
            <a:off x="1069975" y="4829175"/>
            <a:ext cx="131763" cy="69850"/>
            <a:chOff x="833" y="3024"/>
            <a:chExt cx="78" cy="51"/>
          </a:xfrm>
        </p:grpSpPr>
        <p:sp>
          <p:nvSpPr>
            <p:cNvPr id="2134058" name="Rectangle 42"/>
            <p:cNvSpPr>
              <a:spLocks noChangeArrowheads="1"/>
            </p:cNvSpPr>
            <p:nvPr/>
          </p:nvSpPr>
          <p:spPr bwMode="auto">
            <a:xfrm>
              <a:off x="833" y="3024"/>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59" name="Line 43"/>
            <p:cNvSpPr>
              <a:spLocks noChangeShapeType="1"/>
            </p:cNvSpPr>
            <p:nvPr/>
          </p:nvSpPr>
          <p:spPr bwMode="auto">
            <a:xfrm>
              <a:off x="839" y="3030"/>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60" name="Line 44"/>
            <p:cNvSpPr>
              <a:spLocks noChangeShapeType="1"/>
            </p:cNvSpPr>
            <p:nvPr/>
          </p:nvSpPr>
          <p:spPr bwMode="auto">
            <a:xfrm>
              <a:off x="839" y="3075"/>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134061" name="Group 45"/>
          <p:cNvGrpSpPr>
            <a:grpSpLocks/>
          </p:cNvGrpSpPr>
          <p:nvPr/>
        </p:nvGrpSpPr>
        <p:grpSpPr bwMode="auto">
          <a:xfrm>
            <a:off x="8937625" y="4838700"/>
            <a:ext cx="131763" cy="66675"/>
            <a:chOff x="5432" y="3030"/>
            <a:chExt cx="78" cy="51"/>
          </a:xfrm>
        </p:grpSpPr>
        <p:sp>
          <p:nvSpPr>
            <p:cNvPr id="2134062" name="Rectangle 46"/>
            <p:cNvSpPr>
              <a:spLocks noChangeArrowheads="1"/>
            </p:cNvSpPr>
            <p:nvPr/>
          </p:nvSpPr>
          <p:spPr bwMode="auto">
            <a:xfrm>
              <a:off x="5432" y="3030"/>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63" name="Line 47"/>
            <p:cNvSpPr>
              <a:spLocks noChangeShapeType="1"/>
            </p:cNvSpPr>
            <p:nvPr/>
          </p:nvSpPr>
          <p:spPr bwMode="auto">
            <a:xfrm>
              <a:off x="5438" y="3036"/>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64" name="Line 48"/>
            <p:cNvSpPr>
              <a:spLocks noChangeShapeType="1"/>
            </p:cNvSpPr>
            <p:nvPr/>
          </p:nvSpPr>
          <p:spPr bwMode="auto">
            <a:xfrm>
              <a:off x="5438" y="3081"/>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4065" name="Rectangle 49"/>
          <p:cNvSpPr>
            <a:spLocks noChangeArrowheads="1"/>
          </p:cNvSpPr>
          <p:nvPr/>
        </p:nvSpPr>
        <p:spPr bwMode="auto">
          <a:xfrm>
            <a:off x="1889125" y="1492250"/>
            <a:ext cx="5716588" cy="406400"/>
          </a:xfrm>
          <a:prstGeom prst="rect">
            <a:avLst/>
          </a:prstGeom>
          <a:solidFill>
            <a:srgbClr val="DDDDDD"/>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66" name="Line 50"/>
          <p:cNvSpPr>
            <a:spLocks noChangeShapeType="1"/>
          </p:cNvSpPr>
          <p:nvPr/>
        </p:nvSpPr>
        <p:spPr bwMode="auto">
          <a:xfrm>
            <a:off x="4025900" y="1482725"/>
            <a:ext cx="0" cy="41116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67" name="Line 51"/>
          <p:cNvSpPr>
            <a:spLocks noChangeShapeType="1"/>
          </p:cNvSpPr>
          <p:nvPr/>
        </p:nvSpPr>
        <p:spPr bwMode="auto">
          <a:xfrm>
            <a:off x="4754563" y="1489075"/>
            <a:ext cx="0" cy="4048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68" name="Line 52"/>
          <p:cNvSpPr>
            <a:spLocks noChangeShapeType="1"/>
          </p:cNvSpPr>
          <p:nvPr/>
        </p:nvSpPr>
        <p:spPr bwMode="auto">
          <a:xfrm>
            <a:off x="5473700" y="1489075"/>
            <a:ext cx="0" cy="3952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69" name="Line 53"/>
          <p:cNvSpPr>
            <a:spLocks noChangeShapeType="1"/>
          </p:cNvSpPr>
          <p:nvPr/>
        </p:nvSpPr>
        <p:spPr bwMode="auto">
          <a:xfrm>
            <a:off x="6192838" y="1482725"/>
            <a:ext cx="0" cy="4016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70" name="Line 54"/>
          <p:cNvSpPr>
            <a:spLocks noChangeShapeType="1"/>
          </p:cNvSpPr>
          <p:nvPr/>
        </p:nvSpPr>
        <p:spPr bwMode="auto">
          <a:xfrm>
            <a:off x="6913563" y="1489075"/>
            <a:ext cx="0" cy="4048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4071" name="Rectangle 55"/>
          <p:cNvSpPr>
            <a:spLocks noChangeArrowheads="1"/>
          </p:cNvSpPr>
          <p:nvPr/>
        </p:nvSpPr>
        <p:spPr bwMode="auto">
          <a:xfrm>
            <a:off x="2019300" y="1125538"/>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4072" name="Rectangle 56"/>
          <p:cNvSpPr>
            <a:spLocks noChangeArrowheads="1"/>
          </p:cNvSpPr>
          <p:nvPr/>
        </p:nvSpPr>
        <p:spPr bwMode="auto">
          <a:xfrm>
            <a:off x="2747963" y="1125538"/>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134073" name="Rectangle 57"/>
          <p:cNvSpPr>
            <a:spLocks noChangeArrowheads="1"/>
          </p:cNvSpPr>
          <p:nvPr/>
        </p:nvSpPr>
        <p:spPr bwMode="auto">
          <a:xfrm>
            <a:off x="3475038" y="1125538"/>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a:t>
            </a:r>
          </a:p>
        </p:txBody>
      </p:sp>
      <p:sp>
        <p:nvSpPr>
          <p:cNvPr id="2134074" name="Rectangle 58"/>
          <p:cNvSpPr>
            <a:spLocks noChangeArrowheads="1"/>
          </p:cNvSpPr>
          <p:nvPr/>
        </p:nvSpPr>
        <p:spPr bwMode="auto">
          <a:xfrm>
            <a:off x="4205288" y="1125538"/>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a:t>
            </a:r>
          </a:p>
        </p:txBody>
      </p:sp>
      <p:sp>
        <p:nvSpPr>
          <p:cNvPr id="2134075" name="Rectangle 59"/>
          <p:cNvSpPr>
            <a:spLocks noChangeArrowheads="1"/>
          </p:cNvSpPr>
          <p:nvPr/>
        </p:nvSpPr>
        <p:spPr bwMode="auto">
          <a:xfrm>
            <a:off x="4933950" y="1125538"/>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4076" name="Rectangle 60"/>
          <p:cNvSpPr>
            <a:spLocks noChangeArrowheads="1"/>
          </p:cNvSpPr>
          <p:nvPr/>
        </p:nvSpPr>
        <p:spPr bwMode="auto">
          <a:xfrm>
            <a:off x="5662613" y="1125538"/>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5</a:t>
            </a:r>
          </a:p>
        </p:txBody>
      </p:sp>
      <p:sp>
        <p:nvSpPr>
          <p:cNvPr id="2134077" name="Rectangle 61"/>
          <p:cNvSpPr>
            <a:spLocks noChangeArrowheads="1"/>
          </p:cNvSpPr>
          <p:nvPr/>
        </p:nvSpPr>
        <p:spPr bwMode="auto">
          <a:xfrm>
            <a:off x="6392863" y="1125538"/>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6</a:t>
            </a:r>
          </a:p>
        </p:txBody>
      </p:sp>
      <p:sp>
        <p:nvSpPr>
          <p:cNvPr id="2134078" name="Rectangle 62"/>
          <p:cNvSpPr>
            <a:spLocks noChangeArrowheads="1"/>
          </p:cNvSpPr>
          <p:nvPr/>
        </p:nvSpPr>
        <p:spPr bwMode="auto">
          <a:xfrm>
            <a:off x="7121525" y="1125538"/>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7</a:t>
            </a:r>
          </a:p>
        </p:txBody>
      </p:sp>
      <p:sp>
        <p:nvSpPr>
          <p:cNvPr id="2134079" name="Rectangle 63"/>
          <p:cNvSpPr>
            <a:spLocks noChangeArrowheads="1"/>
          </p:cNvSpPr>
          <p:nvPr/>
        </p:nvSpPr>
        <p:spPr bwMode="auto">
          <a:xfrm>
            <a:off x="4203700" y="1504950"/>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D</a:t>
            </a:r>
          </a:p>
        </p:txBody>
      </p:sp>
      <p:sp>
        <p:nvSpPr>
          <p:cNvPr id="2134080" name="Rectangle 64"/>
          <p:cNvSpPr>
            <a:spLocks noChangeArrowheads="1"/>
          </p:cNvSpPr>
          <p:nvPr/>
        </p:nvSpPr>
        <p:spPr bwMode="auto">
          <a:xfrm>
            <a:off x="4933950" y="1504950"/>
            <a:ext cx="336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T</a:t>
            </a:r>
          </a:p>
        </p:txBody>
      </p:sp>
      <p:sp>
        <p:nvSpPr>
          <p:cNvPr id="2134081" name="Rectangle 65"/>
          <p:cNvSpPr>
            <a:spLocks noChangeArrowheads="1"/>
          </p:cNvSpPr>
          <p:nvPr/>
        </p:nvSpPr>
        <p:spPr bwMode="auto">
          <a:xfrm>
            <a:off x="5662613" y="1504950"/>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R</a:t>
            </a:r>
          </a:p>
        </p:txBody>
      </p:sp>
      <p:sp>
        <p:nvSpPr>
          <p:cNvPr id="2134082" name="Rectangle 66"/>
          <p:cNvSpPr>
            <a:spLocks noChangeArrowheads="1"/>
          </p:cNvSpPr>
          <p:nvPr/>
        </p:nvSpPr>
        <p:spPr bwMode="auto">
          <a:xfrm>
            <a:off x="6361113" y="1504950"/>
            <a:ext cx="36671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C</a:t>
            </a:r>
          </a:p>
        </p:txBody>
      </p:sp>
      <p:sp>
        <p:nvSpPr>
          <p:cNvPr id="2134083" name="Rectangle 67"/>
          <p:cNvSpPr>
            <a:spLocks noChangeArrowheads="1"/>
          </p:cNvSpPr>
          <p:nvPr/>
        </p:nvSpPr>
        <p:spPr bwMode="auto">
          <a:xfrm>
            <a:off x="6902450" y="1504950"/>
            <a:ext cx="6905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未用</a:t>
            </a:r>
          </a:p>
        </p:txBody>
      </p:sp>
      <p:sp>
        <p:nvSpPr>
          <p:cNvPr id="2134084" name="Rectangle 68"/>
          <p:cNvSpPr>
            <a:spLocks noChangeArrowheads="1"/>
          </p:cNvSpPr>
          <p:nvPr/>
        </p:nvSpPr>
        <p:spPr bwMode="auto">
          <a:xfrm>
            <a:off x="2390775" y="1504950"/>
            <a:ext cx="1222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优  先  级</a:t>
            </a:r>
          </a:p>
        </p:txBody>
      </p:sp>
      <p:sp>
        <p:nvSpPr>
          <p:cNvPr id="2134085" name="Rectangle 69"/>
          <p:cNvSpPr>
            <a:spLocks noChangeArrowheads="1"/>
          </p:cNvSpPr>
          <p:nvPr/>
        </p:nvSpPr>
        <p:spPr bwMode="auto">
          <a:xfrm>
            <a:off x="3811588" y="5230813"/>
            <a:ext cx="2908300"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34086" name="Rectangle 70"/>
          <p:cNvSpPr>
            <a:spLocks noChangeArrowheads="1"/>
          </p:cNvSpPr>
          <p:nvPr/>
        </p:nvSpPr>
        <p:spPr bwMode="auto">
          <a:xfrm>
            <a:off x="1284288" y="1125538"/>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4087" name="Rectangle 71"/>
          <p:cNvSpPr>
            <a:spLocks noChangeArrowheads="1"/>
          </p:cNvSpPr>
          <p:nvPr/>
        </p:nvSpPr>
        <p:spPr bwMode="auto">
          <a:xfrm>
            <a:off x="611188" y="2854325"/>
            <a:ext cx="4349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固</a:t>
            </a:r>
          </a:p>
          <a:p>
            <a:pPr eaLnBrk="0" hangingPunct="0">
              <a:lnSpc>
                <a:spcPct val="90000"/>
              </a:lnSpc>
              <a:buClrTx/>
              <a:buFontTx/>
              <a:buNone/>
            </a:pPr>
            <a:r>
              <a:rPr lang="zh-CN" altLang="en-US" sz="2000">
                <a:solidFill>
                  <a:srgbClr val="333399"/>
                </a:solidFill>
                <a:latin typeface="Arial" pitchFamily="34" charset="0"/>
                <a:ea typeface="黑体" pitchFamily="49" charset="-122"/>
              </a:rPr>
              <a:t>定</a:t>
            </a:r>
          </a:p>
          <a:p>
            <a:pPr eaLnBrk="0" hangingPunct="0">
              <a:lnSpc>
                <a:spcPct val="90000"/>
              </a:lnSpc>
              <a:buClrTx/>
              <a:buFontTx/>
              <a:buNone/>
            </a:pPr>
            <a:r>
              <a:rPr lang="zh-CN" altLang="en-US" sz="2000">
                <a:solidFill>
                  <a:srgbClr val="333399"/>
                </a:solidFill>
                <a:latin typeface="Arial" pitchFamily="34" charset="0"/>
                <a:ea typeface="黑体" pitchFamily="49" charset="-122"/>
              </a:rPr>
              <a:t>部</a:t>
            </a:r>
          </a:p>
          <a:p>
            <a:pPr eaLnBrk="0" hangingPunct="0">
              <a:lnSpc>
                <a:spcPct val="90000"/>
              </a:lnSpc>
              <a:buClrTx/>
              <a:buFontTx/>
              <a:buNone/>
            </a:pPr>
            <a:r>
              <a:rPr lang="zh-CN" altLang="en-US" sz="2000">
                <a:solidFill>
                  <a:srgbClr val="333399"/>
                </a:solidFill>
                <a:latin typeface="Arial" pitchFamily="34" charset="0"/>
                <a:ea typeface="黑体" pitchFamily="49" charset="-122"/>
              </a:rPr>
              <a:t>分</a:t>
            </a:r>
          </a:p>
        </p:txBody>
      </p:sp>
      <p:sp>
        <p:nvSpPr>
          <p:cNvPr id="2134088" name="Rectangle 72"/>
          <p:cNvSpPr>
            <a:spLocks noChangeArrowheads="1"/>
          </p:cNvSpPr>
          <p:nvPr/>
        </p:nvSpPr>
        <p:spPr bwMode="auto">
          <a:xfrm>
            <a:off x="468313" y="4581525"/>
            <a:ext cx="688975"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可变</a:t>
            </a:r>
          </a:p>
          <a:p>
            <a:pPr eaLnBrk="0" hangingPunct="0">
              <a:lnSpc>
                <a:spcPct val="90000"/>
              </a:lnSpc>
              <a:buClrTx/>
              <a:buFontTx/>
              <a:buNone/>
            </a:pPr>
            <a:r>
              <a:rPr lang="zh-CN" altLang="en-US" sz="2000">
                <a:solidFill>
                  <a:srgbClr val="333399"/>
                </a:solidFill>
                <a:latin typeface="Arial" pitchFamily="34" charset="0"/>
                <a:ea typeface="黑体" pitchFamily="49" charset="-122"/>
              </a:rPr>
              <a:t>部分</a:t>
            </a:r>
          </a:p>
        </p:txBody>
      </p:sp>
      <p:grpSp>
        <p:nvGrpSpPr>
          <p:cNvPr id="2134093" name="Group 77"/>
          <p:cNvGrpSpPr>
            <a:grpSpLocks/>
          </p:cNvGrpSpPr>
          <p:nvPr/>
        </p:nvGrpSpPr>
        <p:grpSpPr bwMode="auto">
          <a:xfrm>
            <a:off x="1116013" y="2430463"/>
            <a:ext cx="6002337" cy="4454525"/>
            <a:chOff x="703" y="1531"/>
            <a:chExt cx="3781" cy="2806"/>
          </a:xfrm>
        </p:grpSpPr>
        <p:sp>
          <p:nvSpPr>
            <p:cNvPr id="2134090" name="Text Box 74"/>
            <p:cNvSpPr txBox="1">
              <a:spLocks noChangeArrowheads="1"/>
            </p:cNvSpPr>
            <p:nvPr/>
          </p:nvSpPr>
          <p:spPr bwMode="auto">
            <a:xfrm>
              <a:off x="884" y="3741"/>
              <a:ext cx="3600" cy="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lang="zh-CN" altLang="en-US" sz="2800">
                  <a:solidFill>
                    <a:srgbClr val="333399"/>
                  </a:solidFill>
                  <a:ea typeface="黑体" pitchFamily="49" charset="-122"/>
                </a:rPr>
                <a:t>版本</a:t>
              </a:r>
              <a:r>
                <a:rPr lang="en-US" altLang="zh-CN" sz="2800">
                  <a:solidFill>
                    <a:srgbClr val="333399"/>
                  </a:solidFill>
                  <a:ea typeface="黑体" pitchFamily="49" charset="-122"/>
                </a:rPr>
                <a:t>——</a:t>
              </a:r>
              <a:r>
                <a:rPr lang="zh-CN" altLang="en-US" sz="2800">
                  <a:solidFill>
                    <a:srgbClr val="333399"/>
                  </a:solidFill>
                  <a:ea typeface="黑体" pitchFamily="49" charset="-122"/>
                </a:rPr>
                <a:t>占 </a:t>
              </a:r>
              <a:r>
                <a:rPr lang="en-US" altLang="zh-CN" sz="2800">
                  <a:solidFill>
                    <a:srgbClr val="333399"/>
                  </a:solidFill>
                  <a:ea typeface="黑体" pitchFamily="49" charset="-122"/>
                </a:rPr>
                <a:t>4 bit</a:t>
              </a:r>
              <a:r>
                <a:rPr lang="zh-CN" altLang="en-US" sz="2800">
                  <a:solidFill>
                    <a:srgbClr val="333399"/>
                  </a:solidFill>
                  <a:ea typeface="黑体" pitchFamily="49" charset="-122"/>
                </a:rPr>
                <a:t>，指</a:t>
              </a:r>
              <a:r>
                <a:rPr lang="en-US" altLang="zh-CN" sz="2800">
                  <a:solidFill>
                    <a:srgbClr val="333399"/>
                  </a:solidFill>
                  <a:ea typeface="黑体" pitchFamily="49" charset="-122"/>
                </a:rPr>
                <a:t>IP</a:t>
              </a:r>
              <a:r>
                <a:rPr lang="zh-CN" altLang="en-US" sz="2800">
                  <a:solidFill>
                    <a:srgbClr val="333399"/>
                  </a:solidFill>
                  <a:ea typeface="黑体" pitchFamily="49" charset="-122"/>
                </a:rPr>
                <a:t>协议的版本</a:t>
              </a:r>
            </a:p>
            <a:p>
              <a:pPr>
                <a:spcBef>
                  <a:spcPct val="0"/>
                </a:spcBef>
                <a:buClrTx/>
                <a:buFontTx/>
                <a:buNone/>
              </a:pPr>
              <a:r>
                <a:rPr lang="zh-CN" altLang="en-US" sz="2800">
                  <a:solidFill>
                    <a:srgbClr val="333399"/>
                  </a:solidFill>
                  <a:ea typeface="黑体" pitchFamily="49" charset="-122"/>
                </a:rPr>
                <a:t>目前的 </a:t>
              </a:r>
              <a:r>
                <a:rPr lang="en-US" altLang="zh-CN" sz="2800">
                  <a:solidFill>
                    <a:srgbClr val="333399"/>
                  </a:solidFill>
                  <a:ea typeface="黑体" pitchFamily="49" charset="-122"/>
                </a:rPr>
                <a:t>IP </a:t>
              </a:r>
              <a:r>
                <a:rPr lang="zh-CN" altLang="en-US" sz="2800">
                  <a:solidFill>
                    <a:srgbClr val="333399"/>
                  </a:solidFill>
                  <a:ea typeface="黑体" pitchFamily="49" charset="-122"/>
                </a:rPr>
                <a:t>协议版本号为 </a:t>
              </a:r>
              <a:r>
                <a:rPr lang="en-US" altLang="zh-CN" sz="2800">
                  <a:solidFill>
                    <a:srgbClr val="333399"/>
                  </a:solidFill>
                  <a:ea typeface="黑体" pitchFamily="49" charset="-122"/>
                </a:rPr>
                <a:t>4 (</a:t>
              </a:r>
              <a:r>
                <a:rPr lang="zh-CN" altLang="en-US" sz="2800">
                  <a:solidFill>
                    <a:srgbClr val="333399"/>
                  </a:solidFill>
                  <a:ea typeface="黑体" pitchFamily="49" charset="-122"/>
                </a:rPr>
                <a:t>即 </a:t>
              </a:r>
              <a:r>
                <a:rPr lang="en-US" altLang="zh-CN" sz="2800">
                  <a:solidFill>
                    <a:srgbClr val="333399"/>
                  </a:solidFill>
                  <a:ea typeface="黑体" pitchFamily="49" charset="-122"/>
                </a:rPr>
                <a:t>IPv4)</a:t>
              </a:r>
            </a:p>
          </p:txBody>
        </p:sp>
        <p:sp>
          <p:nvSpPr>
            <p:cNvPr id="2134091" name="Rectangle 75"/>
            <p:cNvSpPr>
              <a:spLocks noChangeArrowheads="1"/>
            </p:cNvSpPr>
            <p:nvPr/>
          </p:nvSpPr>
          <p:spPr bwMode="auto">
            <a:xfrm>
              <a:off x="703" y="1531"/>
              <a:ext cx="635" cy="317"/>
            </a:xfrm>
            <a:prstGeom prst="rect">
              <a:avLst/>
            </a:prstGeom>
            <a:noFill/>
            <a:ln w="762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4092" name="AutoShape 76"/>
          <p:cNvSpPr>
            <a:spLocks/>
          </p:cNvSpPr>
          <p:nvPr/>
        </p:nvSpPr>
        <p:spPr bwMode="auto">
          <a:xfrm>
            <a:off x="949325" y="2493963"/>
            <a:ext cx="166688" cy="2160587"/>
          </a:xfrm>
          <a:prstGeom prst="leftBrace">
            <a:avLst>
              <a:gd name="adj1" fmla="val 108016"/>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26039242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2000" fill="hold" nodeType="afterEffect">
                                  <p:stCondLst>
                                    <p:cond delay="0"/>
                                  </p:stCondLst>
                                  <p:childTnLst>
                                    <p:anim calcmode="discrete" valueType="str">
                                      <p:cBhvr>
                                        <p:cTn id="6" dur="1000" fill="hold"/>
                                        <p:tgtEl>
                                          <p:spTgt spid="2134093"/>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5042" name="Line 2"/>
          <p:cNvSpPr>
            <a:spLocks noChangeShapeType="1"/>
          </p:cNvSpPr>
          <p:nvPr/>
        </p:nvSpPr>
        <p:spPr bwMode="auto">
          <a:xfrm>
            <a:off x="395288" y="1341438"/>
            <a:ext cx="0" cy="2663825"/>
          </a:xfrm>
          <a:prstGeom prst="line">
            <a:avLst/>
          </a:prstGeom>
          <a:noFill/>
          <a:ln w="28575">
            <a:solidFill>
              <a:schemeClr val="tx2"/>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5043" name="Rectangle 3"/>
          <p:cNvSpPr>
            <a:spLocks noChangeArrowheads="1"/>
          </p:cNvSpPr>
          <p:nvPr/>
        </p:nvSpPr>
        <p:spPr bwMode="auto">
          <a:xfrm>
            <a:off x="176213" y="2205038"/>
            <a:ext cx="434975" cy="6985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a:t>
            </a:r>
          </a:p>
          <a:p>
            <a:pPr eaLnBrk="0" hangingPunct="0">
              <a:buClrTx/>
              <a:buFontTx/>
              <a:buNone/>
            </a:pPr>
            <a:r>
              <a:rPr lang="zh-CN" altLang="en-US" sz="2000">
                <a:solidFill>
                  <a:srgbClr val="333399"/>
                </a:solidFill>
                <a:latin typeface="Arial" pitchFamily="34" charset="0"/>
                <a:ea typeface="黑体" pitchFamily="49" charset="-122"/>
              </a:rPr>
              <a:t>部</a:t>
            </a:r>
          </a:p>
        </p:txBody>
      </p:sp>
      <p:sp>
        <p:nvSpPr>
          <p:cNvPr id="2135044" name="Rectangle 4"/>
          <p:cNvSpPr>
            <a:spLocks noChangeArrowheads="1"/>
          </p:cNvSpPr>
          <p:nvPr/>
        </p:nvSpPr>
        <p:spPr bwMode="auto">
          <a:xfrm>
            <a:off x="3094038" y="1371600"/>
            <a:ext cx="1966912" cy="434975"/>
          </a:xfrm>
          <a:prstGeom prst="rect">
            <a:avLst/>
          </a:prstGeom>
          <a:solidFill>
            <a:srgbClr val="DDDDD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45" name="Freeform 5"/>
          <p:cNvSpPr>
            <a:spLocks/>
          </p:cNvSpPr>
          <p:nvPr/>
        </p:nvSpPr>
        <p:spPr bwMode="auto">
          <a:xfrm>
            <a:off x="1887538" y="817563"/>
            <a:ext cx="5721350" cy="550862"/>
          </a:xfrm>
          <a:custGeom>
            <a:avLst/>
            <a:gdLst>
              <a:gd name="T0" fmla="*/ 0 w 3344"/>
              <a:gd name="T1" fmla="*/ 0 h 510"/>
              <a:gd name="T2" fmla="*/ 3344 w 3344"/>
              <a:gd name="T3" fmla="*/ 0 h 510"/>
              <a:gd name="T4" fmla="*/ 1860 w 3344"/>
              <a:gd name="T5" fmla="*/ 510 h 510"/>
              <a:gd name="T6" fmla="*/ 695 w 3344"/>
              <a:gd name="T7" fmla="*/ 498 h 510"/>
              <a:gd name="T8" fmla="*/ 0 w 3344"/>
              <a:gd name="T9" fmla="*/ 0 h 510"/>
            </a:gdLst>
            <a:ahLst/>
            <a:cxnLst>
              <a:cxn ang="0">
                <a:pos x="T0" y="T1"/>
              </a:cxn>
              <a:cxn ang="0">
                <a:pos x="T2" y="T3"/>
              </a:cxn>
              <a:cxn ang="0">
                <a:pos x="T4" y="T5"/>
              </a:cxn>
              <a:cxn ang="0">
                <a:pos x="T6" y="T7"/>
              </a:cxn>
              <a:cxn ang="0">
                <a:pos x="T8" y="T9"/>
              </a:cxn>
            </a:cxnLst>
            <a:rect l="0" t="0" r="r" b="b"/>
            <a:pathLst>
              <a:path w="3344" h="510">
                <a:moveTo>
                  <a:pt x="0" y="0"/>
                </a:moveTo>
                <a:lnTo>
                  <a:pt x="3344" y="0"/>
                </a:lnTo>
                <a:lnTo>
                  <a:pt x="1860" y="510"/>
                </a:lnTo>
                <a:lnTo>
                  <a:pt x="695" y="498"/>
                </a:lnTo>
                <a:lnTo>
                  <a:pt x="0" y="0"/>
                </a:lnTo>
                <a:close/>
              </a:path>
            </a:pathLst>
          </a:custGeom>
          <a:gradFill rotWithShape="0">
            <a:gsLst>
              <a:gs pos="0">
                <a:srgbClr val="EAEAEA">
                  <a:gamma/>
                  <a:shade val="80000"/>
                  <a:invGamma/>
                </a:srgbClr>
              </a:gs>
              <a:gs pos="100000">
                <a:srgbClr val="EAEAEA"/>
              </a:gs>
            </a:gsLst>
            <a:lin ang="5400000" scaled="1"/>
          </a:gra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5046" name="Rectangle 6"/>
          <p:cNvSpPr>
            <a:spLocks noChangeArrowheads="1"/>
          </p:cNvSpPr>
          <p:nvPr/>
        </p:nvSpPr>
        <p:spPr bwMode="auto">
          <a:xfrm>
            <a:off x="1136650" y="1362075"/>
            <a:ext cx="7864475" cy="2643188"/>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47" name="Rectangle 7"/>
          <p:cNvSpPr>
            <a:spLocks noChangeArrowheads="1"/>
          </p:cNvSpPr>
          <p:nvPr/>
        </p:nvSpPr>
        <p:spPr bwMode="auto">
          <a:xfrm>
            <a:off x="1150938" y="4016375"/>
            <a:ext cx="7832725" cy="681038"/>
          </a:xfrm>
          <a:prstGeom prst="rect">
            <a:avLst/>
          </a:prstGeom>
          <a:solidFill>
            <a:srgbClr val="FFFF99"/>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48" name="Line 8"/>
          <p:cNvSpPr>
            <a:spLocks noChangeShapeType="1"/>
          </p:cNvSpPr>
          <p:nvPr/>
        </p:nvSpPr>
        <p:spPr bwMode="auto">
          <a:xfrm>
            <a:off x="1131888" y="181292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49" name="Line 9"/>
          <p:cNvSpPr>
            <a:spLocks noChangeShapeType="1"/>
          </p:cNvSpPr>
          <p:nvPr/>
        </p:nvSpPr>
        <p:spPr bwMode="auto">
          <a:xfrm>
            <a:off x="1131888" y="22558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50" name="Line 10"/>
          <p:cNvSpPr>
            <a:spLocks noChangeShapeType="1"/>
          </p:cNvSpPr>
          <p:nvPr/>
        </p:nvSpPr>
        <p:spPr bwMode="auto">
          <a:xfrm>
            <a:off x="1131888" y="27003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51" name="Line 11"/>
          <p:cNvSpPr>
            <a:spLocks noChangeShapeType="1"/>
          </p:cNvSpPr>
          <p:nvPr/>
        </p:nvSpPr>
        <p:spPr bwMode="auto">
          <a:xfrm>
            <a:off x="1131888" y="31384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52" name="Line 12"/>
          <p:cNvSpPr>
            <a:spLocks noChangeShapeType="1"/>
          </p:cNvSpPr>
          <p:nvPr/>
        </p:nvSpPr>
        <p:spPr bwMode="auto">
          <a:xfrm>
            <a:off x="1131888" y="35829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53" name="Line 13"/>
          <p:cNvSpPr>
            <a:spLocks noChangeShapeType="1"/>
          </p:cNvSpPr>
          <p:nvPr/>
        </p:nvSpPr>
        <p:spPr bwMode="auto">
          <a:xfrm>
            <a:off x="210026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54" name="Line 14"/>
          <p:cNvSpPr>
            <a:spLocks noChangeShapeType="1"/>
          </p:cNvSpPr>
          <p:nvPr/>
        </p:nvSpPr>
        <p:spPr bwMode="auto">
          <a:xfrm>
            <a:off x="308451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55" name="Line 15"/>
          <p:cNvSpPr>
            <a:spLocks noChangeShapeType="1"/>
          </p:cNvSpPr>
          <p:nvPr/>
        </p:nvSpPr>
        <p:spPr bwMode="auto">
          <a:xfrm>
            <a:off x="3084513" y="2265363"/>
            <a:ext cx="0" cy="431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56" name="Line 16"/>
          <p:cNvSpPr>
            <a:spLocks noChangeShapeType="1"/>
          </p:cNvSpPr>
          <p:nvPr/>
        </p:nvSpPr>
        <p:spPr bwMode="auto">
          <a:xfrm>
            <a:off x="5057775" y="1370013"/>
            <a:ext cx="0" cy="1327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57" name="Line 17"/>
          <p:cNvSpPr>
            <a:spLocks noChangeShapeType="1"/>
          </p:cNvSpPr>
          <p:nvPr/>
        </p:nvSpPr>
        <p:spPr bwMode="auto">
          <a:xfrm flipV="1">
            <a:off x="7029450" y="3578225"/>
            <a:ext cx="0" cy="4413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58" name="Line 18"/>
          <p:cNvSpPr>
            <a:spLocks noChangeShapeType="1"/>
          </p:cNvSpPr>
          <p:nvPr/>
        </p:nvSpPr>
        <p:spPr bwMode="auto">
          <a:xfrm>
            <a:off x="5859463" y="1822450"/>
            <a:ext cx="0" cy="4333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59" name="Rectangle 19"/>
          <p:cNvSpPr>
            <a:spLocks noChangeArrowheads="1"/>
          </p:cNvSpPr>
          <p:nvPr/>
        </p:nvSpPr>
        <p:spPr bwMode="auto">
          <a:xfrm>
            <a:off x="10795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5060" name="Rectangle 20"/>
          <p:cNvSpPr>
            <a:spLocks noChangeArrowheads="1"/>
          </p:cNvSpPr>
          <p:nvPr/>
        </p:nvSpPr>
        <p:spPr bwMode="auto">
          <a:xfrm>
            <a:off x="2014538" y="982663"/>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5061" name="Rectangle 21"/>
          <p:cNvSpPr>
            <a:spLocks noChangeArrowheads="1"/>
          </p:cNvSpPr>
          <p:nvPr/>
        </p:nvSpPr>
        <p:spPr bwMode="auto">
          <a:xfrm>
            <a:off x="30099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8</a:t>
            </a:r>
          </a:p>
        </p:txBody>
      </p:sp>
      <p:sp>
        <p:nvSpPr>
          <p:cNvPr id="2135062" name="Rectangle 22"/>
          <p:cNvSpPr>
            <a:spLocks noChangeArrowheads="1"/>
          </p:cNvSpPr>
          <p:nvPr/>
        </p:nvSpPr>
        <p:spPr bwMode="auto">
          <a:xfrm>
            <a:off x="4960938"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16</a:t>
            </a:r>
          </a:p>
        </p:txBody>
      </p:sp>
      <p:sp>
        <p:nvSpPr>
          <p:cNvPr id="2135063" name="Rectangle 23"/>
          <p:cNvSpPr>
            <a:spLocks noChangeArrowheads="1"/>
          </p:cNvSpPr>
          <p:nvPr/>
        </p:nvSpPr>
        <p:spPr bwMode="auto">
          <a:xfrm>
            <a:off x="5757863" y="982663"/>
            <a:ext cx="46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19</a:t>
            </a:r>
          </a:p>
        </p:txBody>
      </p:sp>
      <p:sp>
        <p:nvSpPr>
          <p:cNvPr id="2135064" name="Rectangle 24"/>
          <p:cNvSpPr>
            <a:spLocks noChangeArrowheads="1"/>
          </p:cNvSpPr>
          <p:nvPr/>
        </p:nvSpPr>
        <p:spPr bwMode="auto">
          <a:xfrm>
            <a:off x="6932613"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24</a:t>
            </a:r>
          </a:p>
        </p:txBody>
      </p:sp>
      <p:sp>
        <p:nvSpPr>
          <p:cNvPr id="2135065" name="Rectangle 25"/>
          <p:cNvSpPr>
            <a:spLocks noChangeArrowheads="1"/>
          </p:cNvSpPr>
          <p:nvPr/>
        </p:nvSpPr>
        <p:spPr bwMode="auto">
          <a:xfrm>
            <a:off x="8645525"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31</a:t>
            </a:r>
          </a:p>
        </p:txBody>
      </p:sp>
      <p:sp>
        <p:nvSpPr>
          <p:cNvPr id="2135066" name="Rectangle 26"/>
          <p:cNvSpPr>
            <a:spLocks noChangeArrowheads="1"/>
          </p:cNvSpPr>
          <p:nvPr/>
        </p:nvSpPr>
        <p:spPr bwMode="auto">
          <a:xfrm>
            <a:off x="1228725" y="13970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135067" name="Rectangle 27"/>
          <p:cNvSpPr>
            <a:spLocks noChangeArrowheads="1"/>
          </p:cNvSpPr>
          <p:nvPr/>
        </p:nvSpPr>
        <p:spPr bwMode="auto">
          <a:xfrm>
            <a:off x="5116513" y="18732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标志</a:t>
            </a:r>
          </a:p>
        </p:txBody>
      </p:sp>
      <p:sp>
        <p:nvSpPr>
          <p:cNvPr id="2135068" name="Rectangle 28"/>
          <p:cNvSpPr>
            <a:spLocks noChangeArrowheads="1"/>
          </p:cNvSpPr>
          <p:nvPr/>
        </p:nvSpPr>
        <p:spPr bwMode="auto">
          <a:xfrm>
            <a:off x="1425575" y="2278063"/>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生 存 时 间</a:t>
            </a:r>
          </a:p>
        </p:txBody>
      </p:sp>
      <p:sp>
        <p:nvSpPr>
          <p:cNvPr id="2135069" name="Rectangle 29"/>
          <p:cNvSpPr>
            <a:spLocks noChangeArrowheads="1"/>
          </p:cNvSpPr>
          <p:nvPr/>
        </p:nvSpPr>
        <p:spPr bwMode="auto">
          <a:xfrm>
            <a:off x="3556000" y="2278063"/>
            <a:ext cx="969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协    议</a:t>
            </a:r>
          </a:p>
        </p:txBody>
      </p:sp>
      <p:sp>
        <p:nvSpPr>
          <p:cNvPr id="2135070" name="Rectangle 30"/>
          <p:cNvSpPr>
            <a:spLocks noChangeArrowheads="1"/>
          </p:cNvSpPr>
          <p:nvPr/>
        </p:nvSpPr>
        <p:spPr bwMode="auto">
          <a:xfrm>
            <a:off x="2570163" y="187325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    识</a:t>
            </a:r>
          </a:p>
        </p:txBody>
      </p:sp>
      <p:sp>
        <p:nvSpPr>
          <p:cNvPr id="2135071" name="Rectangle 31"/>
          <p:cNvSpPr>
            <a:spLocks noChangeArrowheads="1"/>
          </p:cNvSpPr>
          <p:nvPr/>
        </p:nvSpPr>
        <p:spPr bwMode="auto">
          <a:xfrm>
            <a:off x="3303588" y="13970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服 务 类 型</a:t>
            </a:r>
          </a:p>
        </p:txBody>
      </p:sp>
      <p:sp>
        <p:nvSpPr>
          <p:cNvPr id="2135072" name="Rectangle 32"/>
          <p:cNvSpPr>
            <a:spLocks noChangeArrowheads="1"/>
          </p:cNvSpPr>
          <p:nvPr/>
        </p:nvSpPr>
        <p:spPr bwMode="auto">
          <a:xfrm>
            <a:off x="6507163" y="1397000"/>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总   长   度</a:t>
            </a:r>
          </a:p>
        </p:txBody>
      </p:sp>
      <p:sp>
        <p:nvSpPr>
          <p:cNvPr id="2135073" name="Rectangle 33"/>
          <p:cNvSpPr>
            <a:spLocks noChangeArrowheads="1"/>
          </p:cNvSpPr>
          <p:nvPr/>
        </p:nvSpPr>
        <p:spPr bwMode="auto">
          <a:xfrm>
            <a:off x="6778625" y="18732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片   偏   移</a:t>
            </a:r>
          </a:p>
        </p:txBody>
      </p:sp>
      <p:sp>
        <p:nvSpPr>
          <p:cNvPr id="2135074" name="Rectangle 34"/>
          <p:cNvSpPr>
            <a:spLocks noChangeArrowheads="1"/>
          </p:cNvSpPr>
          <p:nvPr/>
        </p:nvSpPr>
        <p:spPr bwMode="auto">
          <a:xfrm>
            <a:off x="7502525" y="360680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135075" name="Rectangle 35"/>
          <p:cNvSpPr>
            <a:spLocks noChangeArrowheads="1"/>
          </p:cNvSpPr>
          <p:nvPr/>
        </p:nvSpPr>
        <p:spPr bwMode="auto">
          <a:xfrm>
            <a:off x="5926138" y="2278063"/>
            <a:ext cx="22891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   检   验   和</a:t>
            </a:r>
          </a:p>
        </p:txBody>
      </p:sp>
      <p:sp>
        <p:nvSpPr>
          <p:cNvPr id="2135076" name="Rectangle 36"/>
          <p:cNvSpPr>
            <a:spLocks noChangeArrowheads="1"/>
          </p:cNvSpPr>
          <p:nvPr/>
        </p:nvSpPr>
        <p:spPr bwMode="auto">
          <a:xfrm>
            <a:off x="4416425" y="27368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135077" name="Rectangle 37"/>
          <p:cNvSpPr>
            <a:spLocks noChangeArrowheads="1"/>
          </p:cNvSpPr>
          <p:nvPr/>
        </p:nvSpPr>
        <p:spPr bwMode="auto">
          <a:xfrm>
            <a:off x="4160838" y="31781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地   址</a:t>
            </a:r>
          </a:p>
        </p:txBody>
      </p:sp>
      <p:sp>
        <p:nvSpPr>
          <p:cNvPr id="2135078" name="Rectangle 38"/>
          <p:cNvSpPr>
            <a:spLocks noChangeArrowheads="1"/>
          </p:cNvSpPr>
          <p:nvPr/>
        </p:nvSpPr>
        <p:spPr bwMode="auto">
          <a:xfrm>
            <a:off x="2228850" y="3606800"/>
            <a:ext cx="4117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   选   字   段  （长   度   可   变）</a:t>
            </a:r>
          </a:p>
        </p:txBody>
      </p:sp>
      <p:sp>
        <p:nvSpPr>
          <p:cNvPr id="2135079" name="Rectangle 39"/>
          <p:cNvSpPr>
            <a:spLocks noChangeArrowheads="1"/>
          </p:cNvSpPr>
          <p:nvPr/>
        </p:nvSpPr>
        <p:spPr bwMode="auto">
          <a:xfrm>
            <a:off x="433388" y="968375"/>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5080" name="Rectangle 40"/>
          <p:cNvSpPr>
            <a:spLocks noChangeArrowheads="1"/>
          </p:cNvSpPr>
          <p:nvPr/>
        </p:nvSpPr>
        <p:spPr bwMode="auto">
          <a:xfrm>
            <a:off x="2003425" y="1377950"/>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首部长度</a:t>
            </a:r>
          </a:p>
        </p:txBody>
      </p:sp>
      <p:grpSp>
        <p:nvGrpSpPr>
          <p:cNvPr id="2135081" name="Group 41"/>
          <p:cNvGrpSpPr>
            <a:grpSpLocks/>
          </p:cNvGrpSpPr>
          <p:nvPr/>
        </p:nvGrpSpPr>
        <p:grpSpPr bwMode="auto">
          <a:xfrm>
            <a:off x="1069975" y="3748088"/>
            <a:ext cx="131763" cy="69850"/>
            <a:chOff x="833" y="3024"/>
            <a:chExt cx="78" cy="51"/>
          </a:xfrm>
        </p:grpSpPr>
        <p:sp>
          <p:nvSpPr>
            <p:cNvPr id="2135082" name="Rectangle 42"/>
            <p:cNvSpPr>
              <a:spLocks noChangeArrowheads="1"/>
            </p:cNvSpPr>
            <p:nvPr/>
          </p:nvSpPr>
          <p:spPr bwMode="auto">
            <a:xfrm>
              <a:off x="833" y="3024"/>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83" name="Line 43"/>
            <p:cNvSpPr>
              <a:spLocks noChangeShapeType="1"/>
            </p:cNvSpPr>
            <p:nvPr/>
          </p:nvSpPr>
          <p:spPr bwMode="auto">
            <a:xfrm>
              <a:off x="839" y="3030"/>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84" name="Line 44"/>
            <p:cNvSpPr>
              <a:spLocks noChangeShapeType="1"/>
            </p:cNvSpPr>
            <p:nvPr/>
          </p:nvSpPr>
          <p:spPr bwMode="auto">
            <a:xfrm>
              <a:off x="839" y="3075"/>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135085" name="Group 45"/>
          <p:cNvGrpSpPr>
            <a:grpSpLocks/>
          </p:cNvGrpSpPr>
          <p:nvPr/>
        </p:nvGrpSpPr>
        <p:grpSpPr bwMode="auto">
          <a:xfrm>
            <a:off x="8937625" y="3757613"/>
            <a:ext cx="131763" cy="66675"/>
            <a:chOff x="5432" y="3030"/>
            <a:chExt cx="78" cy="51"/>
          </a:xfrm>
        </p:grpSpPr>
        <p:sp>
          <p:nvSpPr>
            <p:cNvPr id="2135086" name="Rectangle 46"/>
            <p:cNvSpPr>
              <a:spLocks noChangeArrowheads="1"/>
            </p:cNvSpPr>
            <p:nvPr/>
          </p:nvSpPr>
          <p:spPr bwMode="auto">
            <a:xfrm>
              <a:off x="5432" y="3030"/>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87" name="Line 47"/>
            <p:cNvSpPr>
              <a:spLocks noChangeShapeType="1"/>
            </p:cNvSpPr>
            <p:nvPr/>
          </p:nvSpPr>
          <p:spPr bwMode="auto">
            <a:xfrm>
              <a:off x="5438" y="3036"/>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88" name="Line 48"/>
            <p:cNvSpPr>
              <a:spLocks noChangeShapeType="1"/>
            </p:cNvSpPr>
            <p:nvPr/>
          </p:nvSpPr>
          <p:spPr bwMode="auto">
            <a:xfrm>
              <a:off x="5438" y="3081"/>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5089" name="Rectangle 49"/>
          <p:cNvSpPr>
            <a:spLocks noChangeArrowheads="1"/>
          </p:cNvSpPr>
          <p:nvPr/>
        </p:nvSpPr>
        <p:spPr bwMode="auto">
          <a:xfrm>
            <a:off x="1889125" y="411163"/>
            <a:ext cx="5716588" cy="406400"/>
          </a:xfrm>
          <a:prstGeom prst="rect">
            <a:avLst/>
          </a:prstGeom>
          <a:solidFill>
            <a:srgbClr val="DDDDDD"/>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90" name="Line 50"/>
          <p:cNvSpPr>
            <a:spLocks noChangeShapeType="1"/>
          </p:cNvSpPr>
          <p:nvPr/>
        </p:nvSpPr>
        <p:spPr bwMode="auto">
          <a:xfrm>
            <a:off x="4025900" y="401638"/>
            <a:ext cx="0" cy="41116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91" name="Line 51"/>
          <p:cNvSpPr>
            <a:spLocks noChangeShapeType="1"/>
          </p:cNvSpPr>
          <p:nvPr/>
        </p:nvSpPr>
        <p:spPr bwMode="auto">
          <a:xfrm>
            <a:off x="4754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92" name="Line 52"/>
          <p:cNvSpPr>
            <a:spLocks noChangeShapeType="1"/>
          </p:cNvSpPr>
          <p:nvPr/>
        </p:nvSpPr>
        <p:spPr bwMode="auto">
          <a:xfrm>
            <a:off x="5473700" y="407988"/>
            <a:ext cx="0" cy="3952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93" name="Line 53"/>
          <p:cNvSpPr>
            <a:spLocks noChangeShapeType="1"/>
          </p:cNvSpPr>
          <p:nvPr/>
        </p:nvSpPr>
        <p:spPr bwMode="auto">
          <a:xfrm>
            <a:off x="6192838" y="401638"/>
            <a:ext cx="0" cy="4016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94" name="Line 54"/>
          <p:cNvSpPr>
            <a:spLocks noChangeShapeType="1"/>
          </p:cNvSpPr>
          <p:nvPr/>
        </p:nvSpPr>
        <p:spPr bwMode="auto">
          <a:xfrm>
            <a:off x="6913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5095" name="Rectangle 55"/>
          <p:cNvSpPr>
            <a:spLocks noChangeArrowheads="1"/>
          </p:cNvSpPr>
          <p:nvPr/>
        </p:nvSpPr>
        <p:spPr bwMode="auto">
          <a:xfrm>
            <a:off x="201930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5096" name="Rectangle 56"/>
          <p:cNvSpPr>
            <a:spLocks noChangeArrowheads="1"/>
          </p:cNvSpPr>
          <p:nvPr/>
        </p:nvSpPr>
        <p:spPr bwMode="auto">
          <a:xfrm>
            <a:off x="2747963"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135097" name="Rectangle 57"/>
          <p:cNvSpPr>
            <a:spLocks noChangeArrowheads="1"/>
          </p:cNvSpPr>
          <p:nvPr/>
        </p:nvSpPr>
        <p:spPr bwMode="auto">
          <a:xfrm>
            <a:off x="347503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a:t>
            </a:r>
          </a:p>
        </p:txBody>
      </p:sp>
      <p:sp>
        <p:nvSpPr>
          <p:cNvPr id="2135098" name="Rectangle 58"/>
          <p:cNvSpPr>
            <a:spLocks noChangeArrowheads="1"/>
          </p:cNvSpPr>
          <p:nvPr/>
        </p:nvSpPr>
        <p:spPr bwMode="auto">
          <a:xfrm>
            <a:off x="420528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a:t>
            </a:r>
          </a:p>
        </p:txBody>
      </p:sp>
      <p:sp>
        <p:nvSpPr>
          <p:cNvPr id="2135099" name="Rectangle 59"/>
          <p:cNvSpPr>
            <a:spLocks noChangeArrowheads="1"/>
          </p:cNvSpPr>
          <p:nvPr/>
        </p:nvSpPr>
        <p:spPr bwMode="auto">
          <a:xfrm>
            <a:off x="493395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5100" name="Rectangle 60"/>
          <p:cNvSpPr>
            <a:spLocks noChangeArrowheads="1"/>
          </p:cNvSpPr>
          <p:nvPr/>
        </p:nvSpPr>
        <p:spPr bwMode="auto">
          <a:xfrm>
            <a:off x="566261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5</a:t>
            </a:r>
          </a:p>
        </p:txBody>
      </p:sp>
      <p:sp>
        <p:nvSpPr>
          <p:cNvPr id="2135101" name="Rectangle 61"/>
          <p:cNvSpPr>
            <a:spLocks noChangeArrowheads="1"/>
          </p:cNvSpPr>
          <p:nvPr/>
        </p:nvSpPr>
        <p:spPr bwMode="auto">
          <a:xfrm>
            <a:off x="639286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6</a:t>
            </a:r>
          </a:p>
        </p:txBody>
      </p:sp>
      <p:sp>
        <p:nvSpPr>
          <p:cNvPr id="2135102" name="Rectangle 62"/>
          <p:cNvSpPr>
            <a:spLocks noChangeArrowheads="1"/>
          </p:cNvSpPr>
          <p:nvPr/>
        </p:nvSpPr>
        <p:spPr bwMode="auto">
          <a:xfrm>
            <a:off x="7121525"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7</a:t>
            </a:r>
          </a:p>
        </p:txBody>
      </p:sp>
      <p:sp>
        <p:nvSpPr>
          <p:cNvPr id="2135103" name="Rectangle 63"/>
          <p:cNvSpPr>
            <a:spLocks noChangeArrowheads="1"/>
          </p:cNvSpPr>
          <p:nvPr/>
        </p:nvSpPr>
        <p:spPr bwMode="auto">
          <a:xfrm>
            <a:off x="4203700"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D</a:t>
            </a:r>
          </a:p>
        </p:txBody>
      </p:sp>
      <p:sp>
        <p:nvSpPr>
          <p:cNvPr id="2135104" name="Rectangle 64"/>
          <p:cNvSpPr>
            <a:spLocks noChangeArrowheads="1"/>
          </p:cNvSpPr>
          <p:nvPr/>
        </p:nvSpPr>
        <p:spPr bwMode="auto">
          <a:xfrm>
            <a:off x="4933950" y="423863"/>
            <a:ext cx="336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T</a:t>
            </a:r>
          </a:p>
        </p:txBody>
      </p:sp>
      <p:sp>
        <p:nvSpPr>
          <p:cNvPr id="2135105" name="Rectangle 65"/>
          <p:cNvSpPr>
            <a:spLocks noChangeArrowheads="1"/>
          </p:cNvSpPr>
          <p:nvPr/>
        </p:nvSpPr>
        <p:spPr bwMode="auto">
          <a:xfrm>
            <a:off x="5662613"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R</a:t>
            </a:r>
          </a:p>
        </p:txBody>
      </p:sp>
      <p:sp>
        <p:nvSpPr>
          <p:cNvPr id="2135106" name="Rectangle 66"/>
          <p:cNvSpPr>
            <a:spLocks noChangeArrowheads="1"/>
          </p:cNvSpPr>
          <p:nvPr/>
        </p:nvSpPr>
        <p:spPr bwMode="auto">
          <a:xfrm>
            <a:off x="6361113" y="423863"/>
            <a:ext cx="36671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C</a:t>
            </a:r>
          </a:p>
        </p:txBody>
      </p:sp>
      <p:sp>
        <p:nvSpPr>
          <p:cNvPr id="2135107" name="Rectangle 67"/>
          <p:cNvSpPr>
            <a:spLocks noChangeArrowheads="1"/>
          </p:cNvSpPr>
          <p:nvPr/>
        </p:nvSpPr>
        <p:spPr bwMode="auto">
          <a:xfrm>
            <a:off x="6902450" y="423863"/>
            <a:ext cx="6905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未用</a:t>
            </a:r>
          </a:p>
        </p:txBody>
      </p:sp>
      <p:sp>
        <p:nvSpPr>
          <p:cNvPr id="2135108" name="Rectangle 68"/>
          <p:cNvSpPr>
            <a:spLocks noChangeArrowheads="1"/>
          </p:cNvSpPr>
          <p:nvPr/>
        </p:nvSpPr>
        <p:spPr bwMode="auto">
          <a:xfrm>
            <a:off x="2390775" y="423863"/>
            <a:ext cx="1222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优  先  级</a:t>
            </a:r>
          </a:p>
        </p:txBody>
      </p:sp>
      <p:sp>
        <p:nvSpPr>
          <p:cNvPr id="2135109" name="Rectangle 69"/>
          <p:cNvSpPr>
            <a:spLocks noChangeArrowheads="1"/>
          </p:cNvSpPr>
          <p:nvPr/>
        </p:nvSpPr>
        <p:spPr bwMode="auto">
          <a:xfrm>
            <a:off x="3811588" y="4149725"/>
            <a:ext cx="2908300"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35110" name="Rectangle 70"/>
          <p:cNvSpPr>
            <a:spLocks noChangeArrowheads="1"/>
          </p:cNvSpPr>
          <p:nvPr/>
        </p:nvSpPr>
        <p:spPr bwMode="auto">
          <a:xfrm>
            <a:off x="1284288" y="444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5111" name="Rectangle 71"/>
          <p:cNvSpPr>
            <a:spLocks noChangeArrowheads="1"/>
          </p:cNvSpPr>
          <p:nvPr/>
        </p:nvSpPr>
        <p:spPr bwMode="auto">
          <a:xfrm>
            <a:off x="611188" y="1773238"/>
            <a:ext cx="4349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固</a:t>
            </a:r>
          </a:p>
          <a:p>
            <a:pPr eaLnBrk="0" hangingPunct="0">
              <a:lnSpc>
                <a:spcPct val="90000"/>
              </a:lnSpc>
              <a:buClrTx/>
              <a:buFontTx/>
              <a:buNone/>
            </a:pPr>
            <a:r>
              <a:rPr lang="zh-CN" altLang="en-US" sz="2000">
                <a:solidFill>
                  <a:srgbClr val="333399"/>
                </a:solidFill>
                <a:latin typeface="Arial" pitchFamily="34" charset="0"/>
                <a:ea typeface="黑体" pitchFamily="49" charset="-122"/>
              </a:rPr>
              <a:t>定</a:t>
            </a:r>
          </a:p>
          <a:p>
            <a:pPr eaLnBrk="0" hangingPunct="0">
              <a:lnSpc>
                <a:spcPct val="90000"/>
              </a:lnSpc>
              <a:buClrTx/>
              <a:buFontTx/>
              <a:buNone/>
            </a:pPr>
            <a:r>
              <a:rPr lang="zh-CN" altLang="en-US" sz="2000">
                <a:solidFill>
                  <a:srgbClr val="333399"/>
                </a:solidFill>
                <a:latin typeface="Arial" pitchFamily="34" charset="0"/>
                <a:ea typeface="黑体" pitchFamily="49" charset="-122"/>
              </a:rPr>
              <a:t>部</a:t>
            </a:r>
          </a:p>
          <a:p>
            <a:pPr eaLnBrk="0" hangingPunct="0">
              <a:lnSpc>
                <a:spcPct val="90000"/>
              </a:lnSpc>
              <a:buClrTx/>
              <a:buFontTx/>
              <a:buNone/>
            </a:pPr>
            <a:r>
              <a:rPr lang="zh-CN" altLang="en-US" sz="2000">
                <a:solidFill>
                  <a:srgbClr val="333399"/>
                </a:solidFill>
                <a:latin typeface="Arial" pitchFamily="34" charset="0"/>
                <a:ea typeface="黑体" pitchFamily="49" charset="-122"/>
              </a:rPr>
              <a:t>分</a:t>
            </a:r>
          </a:p>
        </p:txBody>
      </p:sp>
      <p:sp>
        <p:nvSpPr>
          <p:cNvPr id="2135112" name="Rectangle 72"/>
          <p:cNvSpPr>
            <a:spLocks noChangeArrowheads="1"/>
          </p:cNvSpPr>
          <p:nvPr/>
        </p:nvSpPr>
        <p:spPr bwMode="auto">
          <a:xfrm>
            <a:off x="468313" y="3500438"/>
            <a:ext cx="688975"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可变</a:t>
            </a:r>
          </a:p>
          <a:p>
            <a:pPr eaLnBrk="0" hangingPunct="0">
              <a:lnSpc>
                <a:spcPct val="90000"/>
              </a:lnSpc>
              <a:buClrTx/>
              <a:buFontTx/>
              <a:buNone/>
            </a:pPr>
            <a:r>
              <a:rPr lang="zh-CN" altLang="en-US" sz="2000">
                <a:solidFill>
                  <a:srgbClr val="333399"/>
                </a:solidFill>
                <a:latin typeface="Arial" pitchFamily="34" charset="0"/>
                <a:ea typeface="黑体" pitchFamily="49" charset="-122"/>
              </a:rPr>
              <a:t>部分</a:t>
            </a:r>
          </a:p>
        </p:txBody>
      </p:sp>
      <p:grpSp>
        <p:nvGrpSpPr>
          <p:cNvPr id="2135113" name="Group 73"/>
          <p:cNvGrpSpPr>
            <a:grpSpLocks/>
          </p:cNvGrpSpPr>
          <p:nvPr/>
        </p:nvGrpSpPr>
        <p:grpSpPr bwMode="auto">
          <a:xfrm>
            <a:off x="1446213" y="1341438"/>
            <a:ext cx="6645275" cy="5102225"/>
            <a:chOff x="911" y="845"/>
            <a:chExt cx="4186" cy="3214"/>
          </a:xfrm>
        </p:grpSpPr>
        <p:sp>
          <p:nvSpPr>
            <p:cNvPr id="2135114" name="Text Box 74"/>
            <p:cNvSpPr txBox="1">
              <a:spLocks noChangeArrowheads="1"/>
            </p:cNvSpPr>
            <p:nvPr/>
          </p:nvSpPr>
          <p:spPr bwMode="auto">
            <a:xfrm>
              <a:off x="911" y="3194"/>
              <a:ext cx="4186" cy="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lang="zh-CN" altLang="en-US" sz="2800">
                  <a:solidFill>
                    <a:srgbClr val="333399"/>
                  </a:solidFill>
                  <a:ea typeface="黑体" pitchFamily="49" charset="-122"/>
                </a:rPr>
                <a:t>首部长度</a:t>
              </a:r>
              <a:r>
                <a:rPr lang="en-US" altLang="zh-CN" sz="2800">
                  <a:solidFill>
                    <a:srgbClr val="333399"/>
                  </a:solidFill>
                  <a:ea typeface="黑体" pitchFamily="49" charset="-122"/>
                </a:rPr>
                <a:t>——</a:t>
              </a:r>
              <a:r>
                <a:rPr lang="zh-CN" altLang="en-US" sz="2800">
                  <a:solidFill>
                    <a:srgbClr val="333399"/>
                  </a:solidFill>
                  <a:ea typeface="黑体" pitchFamily="49" charset="-122"/>
                </a:rPr>
                <a:t>占 </a:t>
              </a:r>
              <a:r>
                <a:rPr lang="en-US" altLang="zh-CN" sz="2800">
                  <a:solidFill>
                    <a:srgbClr val="333399"/>
                  </a:solidFill>
                  <a:ea typeface="黑体" pitchFamily="49" charset="-122"/>
                </a:rPr>
                <a:t>4 bit</a:t>
              </a:r>
              <a:r>
                <a:rPr lang="zh-CN" altLang="en-US" sz="2800">
                  <a:solidFill>
                    <a:srgbClr val="333399"/>
                  </a:solidFill>
                  <a:ea typeface="黑体" pitchFamily="49" charset="-122"/>
                </a:rPr>
                <a:t>，可表示的最大数值</a:t>
              </a:r>
            </a:p>
            <a:p>
              <a:pPr algn="ctr">
                <a:spcBef>
                  <a:spcPct val="0"/>
                </a:spcBef>
                <a:buClrTx/>
                <a:buFontTx/>
                <a:buNone/>
              </a:pPr>
              <a:r>
                <a:rPr lang="zh-CN" altLang="en-US" sz="2800">
                  <a:solidFill>
                    <a:srgbClr val="333399"/>
                  </a:solidFill>
                  <a:ea typeface="黑体" pitchFamily="49" charset="-122"/>
                </a:rPr>
                <a:t>是 </a:t>
              </a:r>
              <a:r>
                <a:rPr lang="en-US" altLang="zh-CN" sz="2800">
                  <a:solidFill>
                    <a:srgbClr val="333399"/>
                  </a:solidFill>
                  <a:ea typeface="黑体" pitchFamily="49" charset="-122"/>
                </a:rPr>
                <a:t>15 </a:t>
              </a:r>
              <a:r>
                <a:rPr lang="zh-CN" altLang="en-US" sz="2800">
                  <a:solidFill>
                    <a:srgbClr val="333399"/>
                  </a:solidFill>
                  <a:ea typeface="黑体" pitchFamily="49" charset="-122"/>
                </a:rPr>
                <a:t>个单位</a:t>
              </a:r>
              <a:r>
                <a:rPr lang="en-US" altLang="zh-CN" sz="2800">
                  <a:solidFill>
                    <a:srgbClr val="333399"/>
                  </a:solidFill>
                  <a:ea typeface="黑体" pitchFamily="49" charset="-122"/>
                </a:rPr>
                <a:t>(</a:t>
              </a:r>
              <a:r>
                <a:rPr lang="zh-CN" altLang="en-US" sz="2800">
                  <a:solidFill>
                    <a:srgbClr val="333399"/>
                  </a:solidFill>
                  <a:ea typeface="黑体" pitchFamily="49" charset="-122"/>
                </a:rPr>
                <a:t>一个单位为 </a:t>
              </a:r>
              <a:r>
                <a:rPr lang="en-US" altLang="zh-CN" sz="2800">
                  <a:solidFill>
                    <a:srgbClr val="333399"/>
                  </a:solidFill>
                  <a:ea typeface="黑体" pitchFamily="49" charset="-122"/>
                </a:rPr>
                <a:t>4 </a:t>
              </a:r>
              <a:r>
                <a:rPr lang="zh-CN" altLang="en-US" sz="2800">
                  <a:solidFill>
                    <a:srgbClr val="333399"/>
                  </a:solidFill>
                  <a:ea typeface="黑体" pitchFamily="49" charset="-122"/>
                </a:rPr>
                <a:t>字节</a:t>
              </a:r>
              <a:r>
                <a:rPr lang="en-US" altLang="zh-CN" sz="2800">
                  <a:solidFill>
                    <a:srgbClr val="333399"/>
                  </a:solidFill>
                  <a:ea typeface="黑体" pitchFamily="49" charset="-122"/>
                </a:rPr>
                <a:t>)</a:t>
              </a:r>
            </a:p>
            <a:p>
              <a:pPr algn="ctr">
                <a:spcBef>
                  <a:spcPct val="0"/>
                </a:spcBef>
                <a:buClrTx/>
                <a:buFontTx/>
                <a:buNone/>
              </a:pPr>
              <a:r>
                <a:rPr lang="zh-CN" altLang="en-US" sz="2800">
                  <a:solidFill>
                    <a:srgbClr val="333399"/>
                  </a:solidFill>
                  <a:ea typeface="黑体" pitchFamily="49" charset="-122"/>
                </a:rPr>
                <a:t>因此 </a:t>
              </a:r>
              <a:r>
                <a:rPr lang="en-US" altLang="zh-CN" sz="2800">
                  <a:solidFill>
                    <a:srgbClr val="333399"/>
                  </a:solidFill>
                  <a:ea typeface="黑体" pitchFamily="49" charset="-122"/>
                </a:rPr>
                <a:t>IP </a:t>
              </a:r>
              <a:r>
                <a:rPr lang="zh-CN" altLang="en-US" sz="2800">
                  <a:solidFill>
                    <a:srgbClr val="333399"/>
                  </a:solidFill>
                  <a:ea typeface="黑体" pitchFamily="49" charset="-122"/>
                </a:rPr>
                <a:t>的首部长度的最大值是</a:t>
              </a:r>
              <a:r>
                <a:rPr lang="en-US" altLang="zh-CN" sz="2800">
                  <a:solidFill>
                    <a:srgbClr val="333399"/>
                  </a:solidFill>
                  <a:ea typeface="黑体" pitchFamily="49" charset="-122"/>
                </a:rPr>
                <a:t>60</a:t>
              </a:r>
              <a:r>
                <a:rPr lang="zh-CN" altLang="en-US" sz="2800">
                  <a:solidFill>
                    <a:srgbClr val="333399"/>
                  </a:solidFill>
                  <a:ea typeface="黑体" pitchFamily="49" charset="-122"/>
                </a:rPr>
                <a:t>字节。</a:t>
              </a:r>
            </a:p>
          </p:txBody>
        </p:sp>
        <p:sp>
          <p:nvSpPr>
            <p:cNvPr id="2135115" name="Rectangle 75"/>
            <p:cNvSpPr>
              <a:spLocks noChangeArrowheads="1"/>
            </p:cNvSpPr>
            <p:nvPr/>
          </p:nvSpPr>
          <p:spPr bwMode="auto">
            <a:xfrm>
              <a:off x="1303" y="845"/>
              <a:ext cx="658" cy="317"/>
            </a:xfrm>
            <a:prstGeom prst="rect">
              <a:avLst/>
            </a:prstGeom>
            <a:noFill/>
            <a:ln w="762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5116" name="AutoShape 76"/>
          <p:cNvSpPr>
            <a:spLocks/>
          </p:cNvSpPr>
          <p:nvPr/>
        </p:nvSpPr>
        <p:spPr bwMode="auto">
          <a:xfrm>
            <a:off x="949325" y="1412875"/>
            <a:ext cx="166688" cy="2160588"/>
          </a:xfrm>
          <a:prstGeom prst="leftBrace">
            <a:avLst>
              <a:gd name="adj1" fmla="val 108016"/>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34319904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2000" fill="hold" nodeType="afterEffect">
                                  <p:stCondLst>
                                    <p:cond delay="0"/>
                                  </p:stCondLst>
                                  <p:childTnLst>
                                    <p:anim calcmode="discrete" valueType="str">
                                      <p:cBhvr>
                                        <p:cTn id="6" dur="1000" fill="hold"/>
                                        <p:tgtEl>
                                          <p:spTgt spid="2135113"/>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6066" name="Line 2"/>
          <p:cNvSpPr>
            <a:spLocks noChangeShapeType="1"/>
          </p:cNvSpPr>
          <p:nvPr/>
        </p:nvSpPr>
        <p:spPr bwMode="auto">
          <a:xfrm>
            <a:off x="395288" y="1341438"/>
            <a:ext cx="0" cy="2663825"/>
          </a:xfrm>
          <a:prstGeom prst="line">
            <a:avLst/>
          </a:prstGeom>
          <a:noFill/>
          <a:ln w="28575">
            <a:solidFill>
              <a:schemeClr val="tx2"/>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6067" name="Rectangle 3"/>
          <p:cNvSpPr>
            <a:spLocks noChangeArrowheads="1"/>
          </p:cNvSpPr>
          <p:nvPr/>
        </p:nvSpPr>
        <p:spPr bwMode="auto">
          <a:xfrm>
            <a:off x="176213" y="2205038"/>
            <a:ext cx="434975" cy="6985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a:t>
            </a:r>
          </a:p>
          <a:p>
            <a:pPr eaLnBrk="0" hangingPunct="0">
              <a:buClrTx/>
              <a:buFontTx/>
              <a:buNone/>
            </a:pPr>
            <a:r>
              <a:rPr lang="zh-CN" altLang="en-US" sz="2000">
                <a:solidFill>
                  <a:srgbClr val="333399"/>
                </a:solidFill>
                <a:latin typeface="Arial" pitchFamily="34" charset="0"/>
                <a:ea typeface="黑体" pitchFamily="49" charset="-122"/>
              </a:rPr>
              <a:t>部</a:t>
            </a:r>
          </a:p>
        </p:txBody>
      </p:sp>
      <p:sp>
        <p:nvSpPr>
          <p:cNvPr id="2136068" name="Rectangle 4"/>
          <p:cNvSpPr>
            <a:spLocks noChangeArrowheads="1"/>
          </p:cNvSpPr>
          <p:nvPr/>
        </p:nvSpPr>
        <p:spPr bwMode="auto">
          <a:xfrm>
            <a:off x="3094038" y="1371600"/>
            <a:ext cx="1966912" cy="434975"/>
          </a:xfrm>
          <a:prstGeom prst="rect">
            <a:avLst/>
          </a:prstGeom>
          <a:solidFill>
            <a:srgbClr val="DDDDD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069" name="Freeform 5"/>
          <p:cNvSpPr>
            <a:spLocks/>
          </p:cNvSpPr>
          <p:nvPr/>
        </p:nvSpPr>
        <p:spPr bwMode="auto">
          <a:xfrm>
            <a:off x="1887538" y="817563"/>
            <a:ext cx="5721350" cy="550862"/>
          </a:xfrm>
          <a:custGeom>
            <a:avLst/>
            <a:gdLst>
              <a:gd name="T0" fmla="*/ 0 w 3344"/>
              <a:gd name="T1" fmla="*/ 0 h 510"/>
              <a:gd name="T2" fmla="*/ 3344 w 3344"/>
              <a:gd name="T3" fmla="*/ 0 h 510"/>
              <a:gd name="T4" fmla="*/ 1860 w 3344"/>
              <a:gd name="T5" fmla="*/ 510 h 510"/>
              <a:gd name="T6" fmla="*/ 695 w 3344"/>
              <a:gd name="T7" fmla="*/ 498 h 510"/>
              <a:gd name="T8" fmla="*/ 0 w 3344"/>
              <a:gd name="T9" fmla="*/ 0 h 510"/>
            </a:gdLst>
            <a:ahLst/>
            <a:cxnLst>
              <a:cxn ang="0">
                <a:pos x="T0" y="T1"/>
              </a:cxn>
              <a:cxn ang="0">
                <a:pos x="T2" y="T3"/>
              </a:cxn>
              <a:cxn ang="0">
                <a:pos x="T4" y="T5"/>
              </a:cxn>
              <a:cxn ang="0">
                <a:pos x="T6" y="T7"/>
              </a:cxn>
              <a:cxn ang="0">
                <a:pos x="T8" y="T9"/>
              </a:cxn>
            </a:cxnLst>
            <a:rect l="0" t="0" r="r" b="b"/>
            <a:pathLst>
              <a:path w="3344" h="510">
                <a:moveTo>
                  <a:pt x="0" y="0"/>
                </a:moveTo>
                <a:lnTo>
                  <a:pt x="3344" y="0"/>
                </a:lnTo>
                <a:lnTo>
                  <a:pt x="1860" y="510"/>
                </a:lnTo>
                <a:lnTo>
                  <a:pt x="695" y="498"/>
                </a:lnTo>
                <a:lnTo>
                  <a:pt x="0" y="0"/>
                </a:lnTo>
                <a:close/>
              </a:path>
            </a:pathLst>
          </a:custGeom>
          <a:solidFill>
            <a:srgbClr val="FFCCFF"/>
          </a:soli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6070" name="Rectangle 6"/>
          <p:cNvSpPr>
            <a:spLocks noChangeArrowheads="1"/>
          </p:cNvSpPr>
          <p:nvPr/>
        </p:nvSpPr>
        <p:spPr bwMode="auto">
          <a:xfrm>
            <a:off x="1136650" y="1362075"/>
            <a:ext cx="7864475" cy="2643188"/>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071" name="Rectangle 7"/>
          <p:cNvSpPr>
            <a:spLocks noChangeArrowheads="1"/>
          </p:cNvSpPr>
          <p:nvPr/>
        </p:nvSpPr>
        <p:spPr bwMode="auto">
          <a:xfrm>
            <a:off x="1150938" y="4016375"/>
            <a:ext cx="7832725" cy="681038"/>
          </a:xfrm>
          <a:prstGeom prst="rect">
            <a:avLst/>
          </a:prstGeom>
          <a:solidFill>
            <a:srgbClr val="FFFF99"/>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072" name="Line 8"/>
          <p:cNvSpPr>
            <a:spLocks noChangeShapeType="1"/>
          </p:cNvSpPr>
          <p:nvPr/>
        </p:nvSpPr>
        <p:spPr bwMode="auto">
          <a:xfrm>
            <a:off x="1131888" y="181292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073" name="Line 9"/>
          <p:cNvSpPr>
            <a:spLocks noChangeShapeType="1"/>
          </p:cNvSpPr>
          <p:nvPr/>
        </p:nvSpPr>
        <p:spPr bwMode="auto">
          <a:xfrm>
            <a:off x="1131888" y="22558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074" name="Line 10"/>
          <p:cNvSpPr>
            <a:spLocks noChangeShapeType="1"/>
          </p:cNvSpPr>
          <p:nvPr/>
        </p:nvSpPr>
        <p:spPr bwMode="auto">
          <a:xfrm>
            <a:off x="1131888" y="27003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075" name="Line 11"/>
          <p:cNvSpPr>
            <a:spLocks noChangeShapeType="1"/>
          </p:cNvSpPr>
          <p:nvPr/>
        </p:nvSpPr>
        <p:spPr bwMode="auto">
          <a:xfrm>
            <a:off x="1131888" y="31384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076" name="Line 12"/>
          <p:cNvSpPr>
            <a:spLocks noChangeShapeType="1"/>
          </p:cNvSpPr>
          <p:nvPr/>
        </p:nvSpPr>
        <p:spPr bwMode="auto">
          <a:xfrm>
            <a:off x="1131888" y="35829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077" name="Line 13"/>
          <p:cNvSpPr>
            <a:spLocks noChangeShapeType="1"/>
          </p:cNvSpPr>
          <p:nvPr/>
        </p:nvSpPr>
        <p:spPr bwMode="auto">
          <a:xfrm>
            <a:off x="210026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078" name="Line 14"/>
          <p:cNvSpPr>
            <a:spLocks noChangeShapeType="1"/>
          </p:cNvSpPr>
          <p:nvPr/>
        </p:nvSpPr>
        <p:spPr bwMode="auto">
          <a:xfrm>
            <a:off x="308451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079" name="Line 15"/>
          <p:cNvSpPr>
            <a:spLocks noChangeShapeType="1"/>
          </p:cNvSpPr>
          <p:nvPr/>
        </p:nvSpPr>
        <p:spPr bwMode="auto">
          <a:xfrm>
            <a:off x="3084513" y="2265363"/>
            <a:ext cx="0" cy="431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080" name="Line 16"/>
          <p:cNvSpPr>
            <a:spLocks noChangeShapeType="1"/>
          </p:cNvSpPr>
          <p:nvPr/>
        </p:nvSpPr>
        <p:spPr bwMode="auto">
          <a:xfrm>
            <a:off x="5057775" y="1370013"/>
            <a:ext cx="0" cy="1327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081" name="Line 17"/>
          <p:cNvSpPr>
            <a:spLocks noChangeShapeType="1"/>
          </p:cNvSpPr>
          <p:nvPr/>
        </p:nvSpPr>
        <p:spPr bwMode="auto">
          <a:xfrm flipV="1">
            <a:off x="7029450" y="3578225"/>
            <a:ext cx="0" cy="4413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082" name="Line 18"/>
          <p:cNvSpPr>
            <a:spLocks noChangeShapeType="1"/>
          </p:cNvSpPr>
          <p:nvPr/>
        </p:nvSpPr>
        <p:spPr bwMode="auto">
          <a:xfrm>
            <a:off x="5859463" y="1822450"/>
            <a:ext cx="0" cy="4333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083" name="Rectangle 19"/>
          <p:cNvSpPr>
            <a:spLocks noChangeArrowheads="1"/>
          </p:cNvSpPr>
          <p:nvPr/>
        </p:nvSpPr>
        <p:spPr bwMode="auto">
          <a:xfrm>
            <a:off x="10795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6084" name="Rectangle 20"/>
          <p:cNvSpPr>
            <a:spLocks noChangeArrowheads="1"/>
          </p:cNvSpPr>
          <p:nvPr/>
        </p:nvSpPr>
        <p:spPr bwMode="auto">
          <a:xfrm>
            <a:off x="2014538" y="982663"/>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6085" name="Rectangle 21"/>
          <p:cNvSpPr>
            <a:spLocks noChangeArrowheads="1"/>
          </p:cNvSpPr>
          <p:nvPr/>
        </p:nvSpPr>
        <p:spPr bwMode="auto">
          <a:xfrm>
            <a:off x="30099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8</a:t>
            </a:r>
          </a:p>
        </p:txBody>
      </p:sp>
      <p:sp>
        <p:nvSpPr>
          <p:cNvPr id="2136086" name="Rectangle 22"/>
          <p:cNvSpPr>
            <a:spLocks noChangeArrowheads="1"/>
          </p:cNvSpPr>
          <p:nvPr/>
        </p:nvSpPr>
        <p:spPr bwMode="auto">
          <a:xfrm>
            <a:off x="4960938"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16</a:t>
            </a:r>
          </a:p>
        </p:txBody>
      </p:sp>
      <p:sp>
        <p:nvSpPr>
          <p:cNvPr id="2136087" name="Rectangle 23"/>
          <p:cNvSpPr>
            <a:spLocks noChangeArrowheads="1"/>
          </p:cNvSpPr>
          <p:nvPr/>
        </p:nvSpPr>
        <p:spPr bwMode="auto">
          <a:xfrm>
            <a:off x="5757863" y="982663"/>
            <a:ext cx="46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19</a:t>
            </a:r>
          </a:p>
        </p:txBody>
      </p:sp>
      <p:sp>
        <p:nvSpPr>
          <p:cNvPr id="2136088" name="Rectangle 24"/>
          <p:cNvSpPr>
            <a:spLocks noChangeArrowheads="1"/>
          </p:cNvSpPr>
          <p:nvPr/>
        </p:nvSpPr>
        <p:spPr bwMode="auto">
          <a:xfrm>
            <a:off x="6932613"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24</a:t>
            </a:r>
          </a:p>
        </p:txBody>
      </p:sp>
      <p:sp>
        <p:nvSpPr>
          <p:cNvPr id="2136089" name="Rectangle 25"/>
          <p:cNvSpPr>
            <a:spLocks noChangeArrowheads="1"/>
          </p:cNvSpPr>
          <p:nvPr/>
        </p:nvSpPr>
        <p:spPr bwMode="auto">
          <a:xfrm>
            <a:off x="8645525"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31</a:t>
            </a:r>
          </a:p>
        </p:txBody>
      </p:sp>
      <p:sp>
        <p:nvSpPr>
          <p:cNvPr id="2136090" name="Rectangle 26"/>
          <p:cNvSpPr>
            <a:spLocks noChangeArrowheads="1"/>
          </p:cNvSpPr>
          <p:nvPr/>
        </p:nvSpPr>
        <p:spPr bwMode="auto">
          <a:xfrm>
            <a:off x="1228725" y="13970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136091" name="Rectangle 27"/>
          <p:cNvSpPr>
            <a:spLocks noChangeArrowheads="1"/>
          </p:cNvSpPr>
          <p:nvPr/>
        </p:nvSpPr>
        <p:spPr bwMode="auto">
          <a:xfrm>
            <a:off x="5116513" y="18732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标志</a:t>
            </a:r>
          </a:p>
        </p:txBody>
      </p:sp>
      <p:sp>
        <p:nvSpPr>
          <p:cNvPr id="2136092" name="Rectangle 28"/>
          <p:cNvSpPr>
            <a:spLocks noChangeArrowheads="1"/>
          </p:cNvSpPr>
          <p:nvPr/>
        </p:nvSpPr>
        <p:spPr bwMode="auto">
          <a:xfrm>
            <a:off x="1425575" y="2278063"/>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生 存 时 间</a:t>
            </a:r>
          </a:p>
        </p:txBody>
      </p:sp>
      <p:sp>
        <p:nvSpPr>
          <p:cNvPr id="2136093" name="Rectangle 29"/>
          <p:cNvSpPr>
            <a:spLocks noChangeArrowheads="1"/>
          </p:cNvSpPr>
          <p:nvPr/>
        </p:nvSpPr>
        <p:spPr bwMode="auto">
          <a:xfrm>
            <a:off x="3556000" y="2278063"/>
            <a:ext cx="969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协    议</a:t>
            </a:r>
          </a:p>
        </p:txBody>
      </p:sp>
      <p:sp>
        <p:nvSpPr>
          <p:cNvPr id="2136094" name="Rectangle 30"/>
          <p:cNvSpPr>
            <a:spLocks noChangeArrowheads="1"/>
          </p:cNvSpPr>
          <p:nvPr/>
        </p:nvSpPr>
        <p:spPr bwMode="auto">
          <a:xfrm>
            <a:off x="2570163" y="187325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    识</a:t>
            </a:r>
          </a:p>
        </p:txBody>
      </p:sp>
      <p:sp>
        <p:nvSpPr>
          <p:cNvPr id="2136095" name="Rectangle 31"/>
          <p:cNvSpPr>
            <a:spLocks noChangeArrowheads="1"/>
          </p:cNvSpPr>
          <p:nvPr/>
        </p:nvSpPr>
        <p:spPr bwMode="auto">
          <a:xfrm>
            <a:off x="3303588" y="13970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服 务 类 型</a:t>
            </a:r>
          </a:p>
        </p:txBody>
      </p:sp>
      <p:sp>
        <p:nvSpPr>
          <p:cNvPr id="2136096" name="Rectangle 32"/>
          <p:cNvSpPr>
            <a:spLocks noChangeArrowheads="1"/>
          </p:cNvSpPr>
          <p:nvPr/>
        </p:nvSpPr>
        <p:spPr bwMode="auto">
          <a:xfrm>
            <a:off x="6507163" y="1397000"/>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总   长   度</a:t>
            </a:r>
          </a:p>
        </p:txBody>
      </p:sp>
      <p:sp>
        <p:nvSpPr>
          <p:cNvPr id="2136097" name="Rectangle 33"/>
          <p:cNvSpPr>
            <a:spLocks noChangeArrowheads="1"/>
          </p:cNvSpPr>
          <p:nvPr/>
        </p:nvSpPr>
        <p:spPr bwMode="auto">
          <a:xfrm>
            <a:off x="6778625" y="18732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片   偏   移</a:t>
            </a:r>
          </a:p>
        </p:txBody>
      </p:sp>
      <p:sp>
        <p:nvSpPr>
          <p:cNvPr id="2136098" name="Rectangle 34"/>
          <p:cNvSpPr>
            <a:spLocks noChangeArrowheads="1"/>
          </p:cNvSpPr>
          <p:nvPr/>
        </p:nvSpPr>
        <p:spPr bwMode="auto">
          <a:xfrm>
            <a:off x="7502525" y="360680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136099" name="Rectangle 35"/>
          <p:cNvSpPr>
            <a:spLocks noChangeArrowheads="1"/>
          </p:cNvSpPr>
          <p:nvPr/>
        </p:nvSpPr>
        <p:spPr bwMode="auto">
          <a:xfrm>
            <a:off x="5926138" y="2278063"/>
            <a:ext cx="22891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   检   验   和</a:t>
            </a:r>
          </a:p>
        </p:txBody>
      </p:sp>
      <p:sp>
        <p:nvSpPr>
          <p:cNvPr id="2136100" name="Rectangle 36"/>
          <p:cNvSpPr>
            <a:spLocks noChangeArrowheads="1"/>
          </p:cNvSpPr>
          <p:nvPr/>
        </p:nvSpPr>
        <p:spPr bwMode="auto">
          <a:xfrm>
            <a:off x="4416425" y="27368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136101" name="Rectangle 37"/>
          <p:cNvSpPr>
            <a:spLocks noChangeArrowheads="1"/>
          </p:cNvSpPr>
          <p:nvPr/>
        </p:nvSpPr>
        <p:spPr bwMode="auto">
          <a:xfrm>
            <a:off x="4160838" y="31781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地   址</a:t>
            </a:r>
          </a:p>
        </p:txBody>
      </p:sp>
      <p:sp>
        <p:nvSpPr>
          <p:cNvPr id="2136102" name="Rectangle 38"/>
          <p:cNvSpPr>
            <a:spLocks noChangeArrowheads="1"/>
          </p:cNvSpPr>
          <p:nvPr/>
        </p:nvSpPr>
        <p:spPr bwMode="auto">
          <a:xfrm>
            <a:off x="2228850" y="3606800"/>
            <a:ext cx="4117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   选   字   段  （长   度   可   变）</a:t>
            </a:r>
          </a:p>
        </p:txBody>
      </p:sp>
      <p:sp>
        <p:nvSpPr>
          <p:cNvPr id="2136103" name="Rectangle 39"/>
          <p:cNvSpPr>
            <a:spLocks noChangeArrowheads="1"/>
          </p:cNvSpPr>
          <p:nvPr/>
        </p:nvSpPr>
        <p:spPr bwMode="auto">
          <a:xfrm>
            <a:off x="433388" y="968375"/>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6104" name="Rectangle 40"/>
          <p:cNvSpPr>
            <a:spLocks noChangeArrowheads="1"/>
          </p:cNvSpPr>
          <p:nvPr/>
        </p:nvSpPr>
        <p:spPr bwMode="auto">
          <a:xfrm>
            <a:off x="2003425" y="1377950"/>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首部长度</a:t>
            </a:r>
          </a:p>
        </p:txBody>
      </p:sp>
      <p:grpSp>
        <p:nvGrpSpPr>
          <p:cNvPr id="2136105" name="Group 41"/>
          <p:cNvGrpSpPr>
            <a:grpSpLocks/>
          </p:cNvGrpSpPr>
          <p:nvPr/>
        </p:nvGrpSpPr>
        <p:grpSpPr bwMode="auto">
          <a:xfrm>
            <a:off x="1069975" y="3748088"/>
            <a:ext cx="131763" cy="69850"/>
            <a:chOff x="833" y="3024"/>
            <a:chExt cx="78" cy="51"/>
          </a:xfrm>
        </p:grpSpPr>
        <p:sp>
          <p:nvSpPr>
            <p:cNvPr id="2136106" name="Rectangle 42"/>
            <p:cNvSpPr>
              <a:spLocks noChangeArrowheads="1"/>
            </p:cNvSpPr>
            <p:nvPr/>
          </p:nvSpPr>
          <p:spPr bwMode="auto">
            <a:xfrm>
              <a:off x="833" y="3024"/>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107" name="Line 43"/>
            <p:cNvSpPr>
              <a:spLocks noChangeShapeType="1"/>
            </p:cNvSpPr>
            <p:nvPr/>
          </p:nvSpPr>
          <p:spPr bwMode="auto">
            <a:xfrm>
              <a:off x="839" y="3030"/>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108" name="Line 44"/>
            <p:cNvSpPr>
              <a:spLocks noChangeShapeType="1"/>
            </p:cNvSpPr>
            <p:nvPr/>
          </p:nvSpPr>
          <p:spPr bwMode="auto">
            <a:xfrm>
              <a:off x="839" y="3075"/>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136109" name="Group 45"/>
          <p:cNvGrpSpPr>
            <a:grpSpLocks/>
          </p:cNvGrpSpPr>
          <p:nvPr/>
        </p:nvGrpSpPr>
        <p:grpSpPr bwMode="auto">
          <a:xfrm>
            <a:off x="8937625" y="3757613"/>
            <a:ext cx="131763" cy="66675"/>
            <a:chOff x="5432" y="3030"/>
            <a:chExt cx="78" cy="51"/>
          </a:xfrm>
        </p:grpSpPr>
        <p:sp>
          <p:nvSpPr>
            <p:cNvPr id="2136110" name="Rectangle 46"/>
            <p:cNvSpPr>
              <a:spLocks noChangeArrowheads="1"/>
            </p:cNvSpPr>
            <p:nvPr/>
          </p:nvSpPr>
          <p:spPr bwMode="auto">
            <a:xfrm>
              <a:off x="5432" y="3030"/>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111" name="Line 47"/>
            <p:cNvSpPr>
              <a:spLocks noChangeShapeType="1"/>
            </p:cNvSpPr>
            <p:nvPr/>
          </p:nvSpPr>
          <p:spPr bwMode="auto">
            <a:xfrm>
              <a:off x="5438" y="3036"/>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112" name="Line 48"/>
            <p:cNvSpPr>
              <a:spLocks noChangeShapeType="1"/>
            </p:cNvSpPr>
            <p:nvPr/>
          </p:nvSpPr>
          <p:spPr bwMode="auto">
            <a:xfrm>
              <a:off x="5438" y="3081"/>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6113" name="Rectangle 49"/>
          <p:cNvSpPr>
            <a:spLocks noChangeArrowheads="1"/>
          </p:cNvSpPr>
          <p:nvPr/>
        </p:nvSpPr>
        <p:spPr bwMode="auto">
          <a:xfrm>
            <a:off x="1889125" y="411163"/>
            <a:ext cx="5716588" cy="406400"/>
          </a:xfrm>
          <a:prstGeom prst="rect">
            <a:avLst/>
          </a:prstGeom>
          <a:solidFill>
            <a:srgbClr val="FFCCFF"/>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114" name="Line 50"/>
          <p:cNvSpPr>
            <a:spLocks noChangeShapeType="1"/>
          </p:cNvSpPr>
          <p:nvPr/>
        </p:nvSpPr>
        <p:spPr bwMode="auto">
          <a:xfrm>
            <a:off x="4025900" y="401638"/>
            <a:ext cx="0" cy="41116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115" name="Line 51"/>
          <p:cNvSpPr>
            <a:spLocks noChangeShapeType="1"/>
          </p:cNvSpPr>
          <p:nvPr/>
        </p:nvSpPr>
        <p:spPr bwMode="auto">
          <a:xfrm>
            <a:off x="4754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116" name="Line 52"/>
          <p:cNvSpPr>
            <a:spLocks noChangeShapeType="1"/>
          </p:cNvSpPr>
          <p:nvPr/>
        </p:nvSpPr>
        <p:spPr bwMode="auto">
          <a:xfrm>
            <a:off x="5473700" y="407988"/>
            <a:ext cx="0" cy="3952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117" name="Line 53"/>
          <p:cNvSpPr>
            <a:spLocks noChangeShapeType="1"/>
          </p:cNvSpPr>
          <p:nvPr/>
        </p:nvSpPr>
        <p:spPr bwMode="auto">
          <a:xfrm>
            <a:off x="6192838" y="401638"/>
            <a:ext cx="0" cy="4016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118" name="Line 54"/>
          <p:cNvSpPr>
            <a:spLocks noChangeShapeType="1"/>
          </p:cNvSpPr>
          <p:nvPr/>
        </p:nvSpPr>
        <p:spPr bwMode="auto">
          <a:xfrm>
            <a:off x="6913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6119" name="Rectangle 55"/>
          <p:cNvSpPr>
            <a:spLocks noChangeArrowheads="1"/>
          </p:cNvSpPr>
          <p:nvPr/>
        </p:nvSpPr>
        <p:spPr bwMode="auto">
          <a:xfrm>
            <a:off x="201930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6120" name="Rectangle 56"/>
          <p:cNvSpPr>
            <a:spLocks noChangeArrowheads="1"/>
          </p:cNvSpPr>
          <p:nvPr/>
        </p:nvSpPr>
        <p:spPr bwMode="auto">
          <a:xfrm>
            <a:off x="2747963"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136121" name="Rectangle 57"/>
          <p:cNvSpPr>
            <a:spLocks noChangeArrowheads="1"/>
          </p:cNvSpPr>
          <p:nvPr/>
        </p:nvSpPr>
        <p:spPr bwMode="auto">
          <a:xfrm>
            <a:off x="347503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a:t>
            </a:r>
          </a:p>
        </p:txBody>
      </p:sp>
      <p:sp>
        <p:nvSpPr>
          <p:cNvPr id="2136122" name="Rectangle 58"/>
          <p:cNvSpPr>
            <a:spLocks noChangeArrowheads="1"/>
          </p:cNvSpPr>
          <p:nvPr/>
        </p:nvSpPr>
        <p:spPr bwMode="auto">
          <a:xfrm>
            <a:off x="420528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a:t>
            </a:r>
          </a:p>
        </p:txBody>
      </p:sp>
      <p:sp>
        <p:nvSpPr>
          <p:cNvPr id="2136123" name="Rectangle 59"/>
          <p:cNvSpPr>
            <a:spLocks noChangeArrowheads="1"/>
          </p:cNvSpPr>
          <p:nvPr/>
        </p:nvSpPr>
        <p:spPr bwMode="auto">
          <a:xfrm>
            <a:off x="493395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6124" name="Rectangle 60"/>
          <p:cNvSpPr>
            <a:spLocks noChangeArrowheads="1"/>
          </p:cNvSpPr>
          <p:nvPr/>
        </p:nvSpPr>
        <p:spPr bwMode="auto">
          <a:xfrm>
            <a:off x="566261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5</a:t>
            </a:r>
          </a:p>
        </p:txBody>
      </p:sp>
      <p:sp>
        <p:nvSpPr>
          <p:cNvPr id="2136125" name="Rectangle 61"/>
          <p:cNvSpPr>
            <a:spLocks noChangeArrowheads="1"/>
          </p:cNvSpPr>
          <p:nvPr/>
        </p:nvSpPr>
        <p:spPr bwMode="auto">
          <a:xfrm>
            <a:off x="639286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6</a:t>
            </a:r>
          </a:p>
        </p:txBody>
      </p:sp>
      <p:sp>
        <p:nvSpPr>
          <p:cNvPr id="2136126" name="Rectangle 62"/>
          <p:cNvSpPr>
            <a:spLocks noChangeArrowheads="1"/>
          </p:cNvSpPr>
          <p:nvPr/>
        </p:nvSpPr>
        <p:spPr bwMode="auto">
          <a:xfrm>
            <a:off x="7121525"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7</a:t>
            </a:r>
          </a:p>
        </p:txBody>
      </p:sp>
      <p:sp>
        <p:nvSpPr>
          <p:cNvPr id="2136127" name="Rectangle 63"/>
          <p:cNvSpPr>
            <a:spLocks noChangeArrowheads="1"/>
          </p:cNvSpPr>
          <p:nvPr/>
        </p:nvSpPr>
        <p:spPr bwMode="auto">
          <a:xfrm>
            <a:off x="4203700"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D</a:t>
            </a:r>
          </a:p>
        </p:txBody>
      </p:sp>
      <p:sp>
        <p:nvSpPr>
          <p:cNvPr id="2136128" name="Rectangle 64"/>
          <p:cNvSpPr>
            <a:spLocks noChangeArrowheads="1"/>
          </p:cNvSpPr>
          <p:nvPr/>
        </p:nvSpPr>
        <p:spPr bwMode="auto">
          <a:xfrm>
            <a:off x="4933950" y="423863"/>
            <a:ext cx="336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T</a:t>
            </a:r>
          </a:p>
        </p:txBody>
      </p:sp>
      <p:sp>
        <p:nvSpPr>
          <p:cNvPr id="2136129" name="Rectangle 65"/>
          <p:cNvSpPr>
            <a:spLocks noChangeArrowheads="1"/>
          </p:cNvSpPr>
          <p:nvPr/>
        </p:nvSpPr>
        <p:spPr bwMode="auto">
          <a:xfrm>
            <a:off x="5662613"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R</a:t>
            </a:r>
          </a:p>
        </p:txBody>
      </p:sp>
      <p:sp>
        <p:nvSpPr>
          <p:cNvPr id="2136130" name="Rectangle 66"/>
          <p:cNvSpPr>
            <a:spLocks noChangeArrowheads="1"/>
          </p:cNvSpPr>
          <p:nvPr/>
        </p:nvSpPr>
        <p:spPr bwMode="auto">
          <a:xfrm>
            <a:off x="6361113" y="423863"/>
            <a:ext cx="36671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C</a:t>
            </a:r>
          </a:p>
        </p:txBody>
      </p:sp>
      <p:sp>
        <p:nvSpPr>
          <p:cNvPr id="2136131" name="Rectangle 67"/>
          <p:cNvSpPr>
            <a:spLocks noChangeArrowheads="1"/>
          </p:cNvSpPr>
          <p:nvPr/>
        </p:nvSpPr>
        <p:spPr bwMode="auto">
          <a:xfrm>
            <a:off x="6902450" y="423863"/>
            <a:ext cx="6905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未用</a:t>
            </a:r>
          </a:p>
        </p:txBody>
      </p:sp>
      <p:sp>
        <p:nvSpPr>
          <p:cNvPr id="2136132" name="Rectangle 68"/>
          <p:cNvSpPr>
            <a:spLocks noChangeArrowheads="1"/>
          </p:cNvSpPr>
          <p:nvPr/>
        </p:nvSpPr>
        <p:spPr bwMode="auto">
          <a:xfrm>
            <a:off x="2390775" y="423863"/>
            <a:ext cx="1222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优  先  级</a:t>
            </a:r>
          </a:p>
        </p:txBody>
      </p:sp>
      <p:sp>
        <p:nvSpPr>
          <p:cNvPr id="2136133" name="Rectangle 69"/>
          <p:cNvSpPr>
            <a:spLocks noChangeArrowheads="1"/>
          </p:cNvSpPr>
          <p:nvPr/>
        </p:nvSpPr>
        <p:spPr bwMode="auto">
          <a:xfrm>
            <a:off x="3811588" y="4149725"/>
            <a:ext cx="2908300"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36134" name="Rectangle 70"/>
          <p:cNvSpPr>
            <a:spLocks noChangeArrowheads="1"/>
          </p:cNvSpPr>
          <p:nvPr/>
        </p:nvSpPr>
        <p:spPr bwMode="auto">
          <a:xfrm>
            <a:off x="1284288" y="444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6135" name="Rectangle 71"/>
          <p:cNvSpPr>
            <a:spLocks noChangeArrowheads="1"/>
          </p:cNvSpPr>
          <p:nvPr/>
        </p:nvSpPr>
        <p:spPr bwMode="auto">
          <a:xfrm>
            <a:off x="611188" y="1773238"/>
            <a:ext cx="4349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固</a:t>
            </a:r>
          </a:p>
          <a:p>
            <a:pPr eaLnBrk="0" hangingPunct="0">
              <a:lnSpc>
                <a:spcPct val="90000"/>
              </a:lnSpc>
              <a:buClrTx/>
              <a:buFontTx/>
              <a:buNone/>
            </a:pPr>
            <a:r>
              <a:rPr lang="zh-CN" altLang="en-US" sz="2000">
                <a:solidFill>
                  <a:srgbClr val="333399"/>
                </a:solidFill>
                <a:latin typeface="Arial" pitchFamily="34" charset="0"/>
                <a:ea typeface="黑体" pitchFamily="49" charset="-122"/>
              </a:rPr>
              <a:t>定</a:t>
            </a:r>
          </a:p>
          <a:p>
            <a:pPr eaLnBrk="0" hangingPunct="0">
              <a:lnSpc>
                <a:spcPct val="90000"/>
              </a:lnSpc>
              <a:buClrTx/>
              <a:buFontTx/>
              <a:buNone/>
            </a:pPr>
            <a:r>
              <a:rPr lang="zh-CN" altLang="en-US" sz="2000">
                <a:solidFill>
                  <a:srgbClr val="333399"/>
                </a:solidFill>
                <a:latin typeface="Arial" pitchFamily="34" charset="0"/>
                <a:ea typeface="黑体" pitchFamily="49" charset="-122"/>
              </a:rPr>
              <a:t>部</a:t>
            </a:r>
          </a:p>
          <a:p>
            <a:pPr eaLnBrk="0" hangingPunct="0">
              <a:lnSpc>
                <a:spcPct val="90000"/>
              </a:lnSpc>
              <a:buClrTx/>
              <a:buFontTx/>
              <a:buNone/>
            </a:pPr>
            <a:r>
              <a:rPr lang="zh-CN" altLang="en-US" sz="2000">
                <a:solidFill>
                  <a:srgbClr val="333399"/>
                </a:solidFill>
                <a:latin typeface="Arial" pitchFamily="34" charset="0"/>
                <a:ea typeface="黑体" pitchFamily="49" charset="-122"/>
              </a:rPr>
              <a:t>分</a:t>
            </a:r>
          </a:p>
        </p:txBody>
      </p:sp>
      <p:sp>
        <p:nvSpPr>
          <p:cNvPr id="2136136" name="Rectangle 72"/>
          <p:cNvSpPr>
            <a:spLocks noChangeArrowheads="1"/>
          </p:cNvSpPr>
          <p:nvPr/>
        </p:nvSpPr>
        <p:spPr bwMode="auto">
          <a:xfrm>
            <a:off x="468313" y="3500438"/>
            <a:ext cx="688975"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可变</a:t>
            </a:r>
          </a:p>
          <a:p>
            <a:pPr eaLnBrk="0" hangingPunct="0">
              <a:lnSpc>
                <a:spcPct val="90000"/>
              </a:lnSpc>
              <a:buClrTx/>
              <a:buFontTx/>
              <a:buNone/>
            </a:pPr>
            <a:r>
              <a:rPr lang="zh-CN" altLang="en-US" sz="2000">
                <a:solidFill>
                  <a:srgbClr val="333399"/>
                </a:solidFill>
                <a:latin typeface="Arial" pitchFamily="34" charset="0"/>
                <a:ea typeface="黑体" pitchFamily="49" charset="-122"/>
              </a:rPr>
              <a:t>部分</a:t>
            </a:r>
          </a:p>
        </p:txBody>
      </p:sp>
      <p:grpSp>
        <p:nvGrpSpPr>
          <p:cNvPr id="2136137" name="Group 73"/>
          <p:cNvGrpSpPr>
            <a:grpSpLocks/>
          </p:cNvGrpSpPr>
          <p:nvPr/>
        </p:nvGrpSpPr>
        <p:grpSpPr bwMode="auto">
          <a:xfrm>
            <a:off x="1446213" y="1341438"/>
            <a:ext cx="7000875" cy="4675187"/>
            <a:chOff x="911" y="845"/>
            <a:chExt cx="4410" cy="2945"/>
          </a:xfrm>
        </p:grpSpPr>
        <p:sp>
          <p:nvSpPr>
            <p:cNvPr id="2136138" name="Text Box 74"/>
            <p:cNvSpPr txBox="1">
              <a:spLocks noChangeArrowheads="1"/>
            </p:cNvSpPr>
            <p:nvPr/>
          </p:nvSpPr>
          <p:spPr bwMode="auto">
            <a:xfrm>
              <a:off x="911" y="3194"/>
              <a:ext cx="4410" cy="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lang="zh-CN" altLang="en-US" sz="2800">
                  <a:solidFill>
                    <a:srgbClr val="333399"/>
                  </a:solidFill>
                  <a:ea typeface="黑体" pitchFamily="49" charset="-122"/>
                </a:rPr>
                <a:t>服务类型</a:t>
              </a:r>
              <a:r>
                <a:rPr lang="en-US" altLang="zh-CN" sz="2800">
                  <a:solidFill>
                    <a:srgbClr val="333399"/>
                  </a:solidFill>
                  <a:ea typeface="黑体" pitchFamily="49" charset="-122"/>
                </a:rPr>
                <a:t>——</a:t>
              </a:r>
              <a:r>
                <a:rPr lang="zh-CN" altLang="en-US" sz="2800">
                  <a:solidFill>
                    <a:srgbClr val="333399"/>
                  </a:solidFill>
                  <a:ea typeface="黑体" pitchFamily="49" charset="-122"/>
                </a:rPr>
                <a:t>占 </a:t>
              </a:r>
              <a:r>
                <a:rPr lang="en-US" altLang="zh-CN" sz="2800">
                  <a:solidFill>
                    <a:srgbClr val="333399"/>
                  </a:solidFill>
                  <a:ea typeface="黑体" pitchFamily="49" charset="-122"/>
                </a:rPr>
                <a:t>8 bit</a:t>
              </a:r>
              <a:r>
                <a:rPr lang="zh-CN" altLang="en-US" sz="2800">
                  <a:solidFill>
                    <a:srgbClr val="333399"/>
                  </a:solidFill>
                  <a:ea typeface="黑体" pitchFamily="49" charset="-122"/>
                </a:rPr>
                <a:t>，用来获得更好的服务</a:t>
              </a:r>
            </a:p>
            <a:p>
              <a:pPr algn="ctr">
                <a:spcBef>
                  <a:spcPct val="0"/>
                </a:spcBef>
                <a:buClrTx/>
                <a:buFontTx/>
                <a:buNone/>
              </a:pPr>
              <a:r>
                <a:rPr lang="zh-CN" altLang="en-US" sz="2800">
                  <a:solidFill>
                    <a:srgbClr val="333399"/>
                  </a:solidFill>
                  <a:ea typeface="黑体" pitchFamily="49" charset="-122"/>
                </a:rPr>
                <a:t>这个字段以前一直没有被人们使用 </a:t>
              </a:r>
            </a:p>
          </p:txBody>
        </p:sp>
        <p:sp>
          <p:nvSpPr>
            <p:cNvPr id="2136139" name="Rectangle 75"/>
            <p:cNvSpPr>
              <a:spLocks noChangeArrowheads="1"/>
            </p:cNvSpPr>
            <p:nvPr/>
          </p:nvSpPr>
          <p:spPr bwMode="auto">
            <a:xfrm>
              <a:off x="1950" y="845"/>
              <a:ext cx="1248" cy="317"/>
            </a:xfrm>
            <a:prstGeom prst="rect">
              <a:avLst/>
            </a:prstGeom>
            <a:noFill/>
            <a:ln w="762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6140" name="AutoShape 76"/>
          <p:cNvSpPr>
            <a:spLocks/>
          </p:cNvSpPr>
          <p:nvPr/>
        </p:nvSpPr>
        <p:spPr bwMode="auto">
          <a:xfrm>
            <a:off x="949325" y="1412875"/>
            <a:ext cx="166688" cy="2160588"/>
          </a:xfrm>
          <a:prstGeom prst="leftBrace">
            <a:avLst>
              <a:gd name="adj1" fmla="val 108016"/>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28777442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2000" fill="hold" nodeType="afterEffect">
                                  <p:stCondLst>
                                    <p:cond delay="0"/>
                                  </p:stCondLst>
                                  <p:childTnLst>
                                    <p:anim calcmode="discrete" valueType="str">
                                      <p:cBhvr>
                                        <p:cTn id="6" dur="1000" fill="hold"/>
                                        <p:tgtEl>
                                          <p:spTgt spid="213613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7090" name="Line 2"/>
          <p:cNvSpPr>
            <a:spLocks noChangeShapeType="1"/>
          </p:cNvSpPr>
          <p:nvPr/>
        </p:nvSpPr>
        <p:spPr bwMode="auto">
          <a:xfrm>
            <a:off x="395288" y="1341438"/>
            <a:ext cx="0" cy="2663825"/>
          </a:xfrm>
          <a:prstGeom prst="line">
            <a:avLst/>
          </a:prstGeom>
          <a:noFill/>
          <a:ln w="28575">
            <a:solidFill>
              <a:schemeClr val="tx2"/>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7091" name="Rectangle 3"/>
          <p:cNvSpPr>
            <a:spLocks noChangeArrowheads="1"/>
          </p:cNvSpPr>
          <p:nvPr/>
        </p:nvSpPr>
        <p:spPr bwMode="auto">
          <a:xfrm>
            <a:off x="176213" y="2205038"/>
            <a:ext cx="434975" cy="6985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a:t>
            </a:r>
          </a:p>
          <a:p>
            <a:pPr eaLnBrk="0" hangingPunct="0">
              <a:buClrTx/>
              <a:buFontTx/>
              <a:buNone/>
            </a:pPr>
            <a:r>
              <a:rPr lang="zh-CN" altLang="en-US" sz="2000">
                <a:solidFill>
                  <a:srgbClr val="333399"/>
                </a:solidFill>
                <a:latin typeface="Arial" pitchFamily="34" charset="0"/>
                <a:ea typeface="黑体" pitchFamily="49" charset="-122"/>
              </a:rPr>
              <a:t>部</a:t>
            </a:r>
          </a:p>
        </p:txBody>
      </p:sp>
      <p:sp>
        <p:nvSpPr>
          <p:cNvPr id="2137092" name="Rectangle 4"/>
          <p:cNvSpPr>
            <a:spLocks noChangeArrowheads="1"/>
          </p:cNvSpPr>
          <p:nvPr/>
        </p:nvSpPr>
        <p:spPr bwMode="auto">
          <a:xfrm>
            <a:off x="3094038" y="1371600"/>
            <a:ext cx="1966912" cy="434975"/>
          </a:xfrm>
          <a:prstGeom prst="rect">
            <a:avLst/>
          </a:prstGeom>
          <a:solidFill>
            <a:srgbClr val="DDDDD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093" name="Freeform 5"/>
          <p:cNvSpPr>
            <a:spLocks/>
          </p:cNvSpPr>
          <p:nvPr/>
        </p:nvSpPr>
        <p:spPr bwMode="auto">
          <a:xfrm>
            <a:off x="1887538" y="817563"/>
            <a:ext cx="5721350" cy="550862"/>
          </a:xfrm>
          <a:custGeom>
            <a:avLst/>
            <a:gdLst>
              <a:gd name="T0" fmla="*/ 0 w 3344"/>
              <a:gd name="T1" fmla="*/ 0 h 510"/>
              <a:gd name="T2" fmla="*/ 3344 w 3344"/>
              <a:gd name="T3" fmla="*/ 0 h 510"/>
              <a:gd name="T4" fmla="*/ 1860 w 3344"/>
              <a:gd name="T5" fmla="*/ 510 h 510"/>
              <a:gd name="T6" fmla="*/ 695 w 3344"/>
              <a:gd name="T7" fmla="*/ 498 h 510"/>
              <a:gd name="T8" fmla="*/ 0 w 3344"/>
              <a:gd name="T9" fmla="*/ 0 h 510"/>
            </a:gdLst>
            <a:ahLst/>
            <a:cxnLst>
              <a:cxn ang="0">
                <a:pos x="T0" y="T1"/>
              </a:cxn>
              <a:cxn ang="0">
                <a:pos x="T2" y="T3"/>
              </a:cxn>
              <a:cxn ang="0">
                <a:pos x="T4" y="T5"/>
              </a:cxn>
              <a:cxn ang="0">
                <a:pos x="T6" y="T7"/>
              </a:cxn>
              <a:cxn ang="0">
                <a:pos x="T8" y="T9"/>
              </a:cxn>
            </a:cxnLst>
            <a:rect l="0" t="0" r="r" b="b"/>
            <a:pathLst>
              <a:path w="3344" h="510">
                <a:moveTo>
                  <a:pt x="0" y="0"/>
                </a:moveTo>
                <a:lnTo>
                  <a:pt x="3344" y="0"/>
                </a:lnTo>
                <a:lnTo>
                  <a:pt x="1860" y="510"/>
                </a:lnTo>
                <a:lnTo>
                  <a:pt x="695" y="498"/>
                </a:lnTo>
                <a:lnTo>
                  <a:pt x="0" y="0"/>
                </a:lnTo>
                <a:close/>
              </a:path>
            </a:pathLst>
          </a:custGeom>
          <a:solidFill>
            <a:srgbClr val="FFCCFF"/>
          </a:soli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7094" name="Rectangle 6"/>
          <p:cNvSpPr>
            <a:spLocks noChangeArrowheads="1"/>
          </p:cNvSpPr>
          <p:nvPr/>
        </p:nvSpPr>
        <p:spPr bwMode="auto">
          <a:xfrm>
            <a:off x="1136650" y="1362075"/>
            <a:ext cx="7864475" cy="2643188"/>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095" name="Rectangle 7"/>
          <p:cNvSpPr>
            <a:spLocks noChangeArrowheads="1"/>
          </p:cNvSpPr>
          <p:nvPr/>
        </p:nvSpPr>
        <p:spPr bwMode="auto">
          <a:xfrm>
            <a:off x="1150938" y="4016375"/>
            <a:ext cx="7832725" cy="681038"/>
          </a:xfrm>
          <a:prstGeom prst="rect">
            <a:avLst/>
          </a:prstGeom>
          <a:solidFill>
            <a:srgbClr val="FFFF99"/>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096" name="Line 8"/>
          <p:cNvSpPr>
            <a:spLocks noChangeShapeType="1"/>
          </p:cNvSpPr>
          <p:nvPr/>
        </p:nvSpPr>
        <p:spPr bwMode="auto">
          <a:xfrm>
            <a:off x="1131888" y="181292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097" name="Line 9"/>
          <p:cNvSpPr>
            <a:spLocks noChangeShapeType="1"/>
          </p:cNvSpPr>
          <p:nvPr/>
        </p:nvSpPr>
        <p:spPr bwMode="auto">
          <a:xfrm>
            <a:off x="1131888" y="22558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098" name="Line 10"/>
          <p:cNvSpPr>
            <a:spLocks noChangeShapeType="1"/>
          </p:cNvSpPr>
          <p:nvPr/>
        </p:nvSpPr>
        <p:spPr bwMode="auto">
          <a:xfrm>
            <a:off x="1131888" y="27003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099" name="Line 11"/>
          <p:cNvSpPr>
            <a:spLocks noChangeShapeType="1"/>
          </p:cNvSpPr>
          <p:nvPr/>
        </p:nvSpPr>
        <p:spPr bwMode="auto">
          <a:xfrm>
            <a:off x="1131888" y="31384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00" name="Line 12"/>
          <p:cNvSpPr>
            <a:spLocks noChangeShapeType="1"/>
          </p:cNvSpPr>
          <p:nvPr/>
        </p:nvSpPr>
        <p:spPr bwMode="auto">
          <a:xfrm>
            <a:off x="1131888" y="35829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01" name="Line 13"/>
          <p:cNvSpPr>
            <a:spLocks noChangeShapeType="1"/>
          </p:cNvSpPr>
          <p:nvPr/>
        </p:nvSpPr>
        <p:spPr bwMode="auto">
          <a:xfrm>
            <a:off x="210026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02" name="Line 14"/>
          <p:cNvSpPr>
            <a:spLocks noChangeShapeType="1"/>
          </p:cNvSpPr>
          <p:nvPr/>
        </p:nvSpPr>
        <p:spPr bwMode="auto">
          <a:xfrm>
            <a:off x="308451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03" name="Line 15"/>
          <p:cNvSpPr>
            <a:spLocks noChangeShapeType="1"/>
          </p:cNvSpPr>
          <p:nvPr/>
        </p:nvSpPr>
        <p:spPr bwMode="auto">
          <a:xfrm>
            <a:off x="3084513" y="2265363"/>
            <a:ext cx="0" cy="431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04" name="Line 16"/>
          <p:cNvSpPr>
            <a:spLocks noChangeShapeType="1"/>
          </p:cNvSpPr>
          <p:nvPr/>
        </p:nvSpPr>
        <p:spPr bwMode="auto">
          <a:xfrm>
            <a:off x="5057775" y="1370013"/>
            <a:ext cx="0" cy="1327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05" name="Line 17"/>
          <p:cNvSpPr>
            <a:spLocks noChangeShapeType="1"/>
          </p:cNvSpPr>
          <p:nvPr/>
        </p:nvSpPr>
        <p:spPr bwMode="auto">
          <a:xfrm flipV="1">
            <a:off x="7029450" y="3578225"/>
            <a:ext cx="0" cy="4413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06" name="Line 18"/>
          <p:cNvSpPr>
            <a:spLocks noChangeShapeType="1"/>
          </p:cNvSpPr>
          <p:nvPr/>
        </p:nvSpPr>
        <p:spPr bwMode="auto">
          <a:xfrm>
            <a:off x="5859463" y="1822450"/>
            <a:ext cx="0" cy="4333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07" name="Rectangle 19"/>
          <p:cNvSpPr>
            <a:spLocks noChangeArrowheads="1"/>
          </p:cNvSpPr>
          <p:nvPr/>
        </p:nvSpPr>
        <p:spPr bwMode="auto">
          <a:xfrm>
            <a:off x="10795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7108" name="Rectangle 20"/>
          <p:cNvSpPr>
            <a:spLocks noChangeArrowheads="1"/>
          </p:cNvSpPr>
          <p:nvPr/>
        </p:nvSpPr>
        <p:spPr bwMode="auto">
          <a:xfrm>
            <a:off x="2014538" y="982663"/>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7109" name="Rectangle 21"/>
          <p:cNvSpPr>
            <a:spLocks noChangeArrowheads="1"/>
          </p:cNvSpPr>
          <p:nvPr/>
        </p:nvSpPr>
        <p:spPr bwMode="auto">
          <a:xfrm>
            <a:off x="30099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8</a:t>
            </a:r>
          </a:p>
        </p:txBody>
      </p:sp>
      <p:sp>
        <p:nvSpPr>
          <p:cNvPr id="2137110" name="Rectangle 22"/>
          <p:cNvSpPr>
            <a:spLocks noChangeArrowheads="1"/>
          </p:cNvSpPr>
          <p:nvPr/>
        </p:nvSpPr>
        <p:spPr bwMode="auto">
          <a:xfrm>
            <a:off x="4960938"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16</a:t>
            </a:r>
          </a:p>
        </p:txBody>
      </p:sp>
      <p:sp>
        <p:nvSpPr>
          <p:cNvPr id="2137111" name="Rectangle 23"/>
          <p:cNvSpPr>
            <a:spLocks noChangeArrowheads="1"/>
          </p:cNvSpPr>
          <p:nvPr/>
        </p:nvSpPr>
        <p:spPr bwMode="auto">
          <a:xfrm>
            <a:off x="5757863" y="982663"/>
            <a:ext cx="46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19</a:t>
            </a:r>
          </a:p>
        </p:txBody>
      </p:sp>
      <p:sp>
        <p:nvSpPr>
          <p:cNvPr id="2137112" name="Rectangle 24"/>
          <p:cNvSpPr>
            <a:spLocks noChangeArrowheads="1"/>
          </p:cNvSpPr>
          <p:nvPr/>
        </p:nvSpPr>
        <p:spPr bwMode="auto">
          <a:xfrm>
            <a:off x="6932613"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24</a:t>
            </a:r>
          </a:p>
        </p:txBody>
      </p:sp>
      <p:sp>
        <p:nvSpPr>
          <p:cNvPr id="2137113" name="Rectangle 25"/>
          <p:cNvSpPr>
            <a:spLocks noChangeArrowheads="1"/>
          </p:cNvSpPr>
          <p:nvPr/>
        </p:nvSpPr>
        <p:spPr bwMode="auto">
          <a:xfrm>
            <a:off x="8645525"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31</a:t>
            </a:r>
          </a:p>
        </p:txBody>
      </p:sp>
      <p:sp>
        <p:nvSpPr>
          <p:cNvPr id="2137114" name="Rectangle 26"/>
          <p:cNvSpPr>
            <a:spLocks noChangeArrowheads="1"/>
          </p:cNvSpPr>
          <p:nvPr/>
        </p:nvSpPr>
        <p:spPr bwMode="auto">
          <a:xfrm>
            <a:off x="1228725" y="13970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137115" name="Rectangle 27"/>
          <p:cNvSpPr>
            <a:spLocks noChangeArrowheads="1"/>
          </p:cNvSpPr>
          <p:nvPr/>
        </p:nvSpPr>
        <p:spPr bwMode="auto">
          <a:xfrm>
            <a:off x="5116513" y="18732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标志</a:t>
            </a:r>
          </a:p>
        </p:txBody>
      </p:sp>
      <p:sp>
        <p:nvSpPr>
          <p:cNvPr id="2137116" name="Rectangle 28"/>
          <p:cNvSpPr>
            <a:spLocks noChangeArrowheads="1"/>
          </p:cNvSpPr>
          <p:nvPr/>
        </p:nvSpPr>
        <p:spPr bwMode="auto">
          <a:xfrm>
            <a:off x="1425575" y="2278063"/>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生 存 时 间</a:t>
            </a:r>
          </a:p>
        </p:txBody>
      </p:sp>
      <p:sp>
        <p:nvSpPr>
          <p:cNvPr id="2137117" name="Rectangle 29"/>
          <p:cNvSpPr>
            <a:spLocks noChangeArrowheads="1"/>
          </p:cNvSpPr>
          <p:nvPr/>
        </p:nvSpPr>
        <p:spPr bwMode="auto">
          <a:xfrm>
            <a:off x="3556000" y="2278063"/>
            <a:ext cx="969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协    议</a:t>
            </a:r>
          </a:p>
        </p:txBody>
      </p:sp>
      <p:sp>
        <p:nvSpPr>
          <p:cNvPr id="2137118" name="Rectangle 30"/>
          <p:cNvSpPr>
            <a:spLocks noChangeArrowheads="1"/>
          </p:cNvSpPr>
          <p:nvPr/>
        </p:nvSpPr>
        <p:spPr bwMode="auto">
          <a:xfrm>
            <a:off x="2570163" y="187325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    识</a:t>
            </a:r>
          </a:p>
        </p:txBody>
      </p:sp>
      <p:sp>
        <p:nvSpPr>
          <p:cNvPr id="2137119" name="Rectangle 31"/>
          <p:cNvSpPr>
            <a:spLocks noChangeArrowheads="1"/>
          </p:cNvSpPr>
          <p:nvPr/>
        </p:nvSpPr>
        <p:spPr bwMode="auto">
          <a:xfrm>
            <a:off x="3303588" y="13970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服 务 类 型</a:t>
            </a:r>
          </a:p>
        </p:txBody>
      </p:sp>
      <p:sp>
        <p:nvSpPr>
          <p:cNvPr id="2137120" name="Rectangle 32"/>
          <p:cNvSpPr>
            <a:spLocks noChangeArrowheads="1"/>
          </p:cNvSpPr>
          <p:nvPr/>
        </p:nvSpPr>
        <p:spPr bwMode="auto">
          <a:xfrm>
            <a:off x="6507163" y="1397000"/>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总   长   度</a:t>
            </a:r>
          </a:p>
        </p:txBody>
      </p:sp>
      <p:sp>
        <p:nvSpPr>
          <p:cNvPr id="2137121" name="Rectangle 33"/>
          <p:cNvSpPr>
            <a:spLocks noChangeArrowheads="1"/>
          </p:cNvSpPr>
          <p:nvPr/>
        </p:nvSpPr>
        <p:spPr bwMode="auto">
          <a:xfrm>
            <a:off x="6778625" y="18732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片   偏   移</a:t>
            </a:r>
          </a:p>
        </p:txBody>
      </p:sp>
      <p:sp>
        <p:nvSpPr>
          <p:cNvPr id="2137122" name="Rectangle 34"/>
          <p:cNvSpPr>
            <a:spLocks noChangeArrowheads="1"/>
          </p:cNvSpPr>
          <p:nvPr/>
        </p:nvSpPr>
        <p:spPr bwMode="auto">
          <a:xfrm>
            <a:off x="7502525" y="360680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137123" name="Rectangle 35"/>
          <p:cNvSpPr>
            <a:spLocks noChangeArrowheads="1"/>
          </p:cNvSpPr>
          <p:nvPr/>
        </p:nvSpPr>
        <p:spPr bwMode="auto">
          <a:xfrm>
            <a:off x="5926138" y="2278063"/>
            <a:ext cx="22891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   检   验   和</a:t>
            </a:r>
          </a:p>
        </p:txBody>
      </p:sp>
      <p:sp>
        <p:nvSpPr>
          <p:cNvPr id="2137124" name="Rectangle 36"/>
          <p:cNvSpPr>
            <a:spLocks noChangeArrowheads="1"/>
          </p:cNvSpPr>
          <p:nvPr/>
        </p:nvSpPr>
        <p:spPr bwMode="auto">
          <a:xfrm>
            <a:off x="4416425" y="27368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137125" name="Rectangle 37"/>
          <p:cNvSpPr>
            <a:spLocks noChangeArrowheads="1"/>
          </p:cNvSpPr>
          <p:nvPr/>
        </p:nvSpPr>
        <p:spPr bwMode="auto">
          <a:xfrm>
            <a:off x="4160838" y="31781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地   址</a:t>
            </a:r>
          </a:p>
        </p:txBody>
      </p:sp>
      <p:sp>
        <p:nvSpPr>
          <p:cNvPr id="2137126" name="Rectangle 38"/>
          <p:cNvSpPr>
            <a:spLocks noChangeArrowheads="1"/>
          </p:cNvSpPr>
          <p:nvPr/>
        </p:nvSpPr>
        <p:spPr bwMode="auto">
          <a:xfrm>
            <a:off x="2228850" y="3606800"/>
            <a:ext cx="4117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   选   字   段  （长   度   可   变）</a:t>
            </a:r>
          </a:p>
        </p:txBody>
      </p:sp>
      <p:sp>
        <p:nvSpPr>
          <p:cNvPr id="2137127" name="Rectangle 39"/>
          <p:cNvSpPr>
            <a:spLocks noChangeArrowheads="1"/>
          </p:cNvSpPr>
          <p:nvPr/>
        </p:nvSpPr>
        <p:spPr bwMode="auto">
          <a:xfrm>
            <a:off x="433388" y="968375"/>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7128" name="Rectangle 40"/>
          <p:cNvSpPr>
            <a:spLocks noChangeArrowheads="1"/>
          </p:cNvSpPr>
          <p:nvPr/>
        </p:nvSpPr>
        <p:spPr bwMode="auto">
          <a:xfrm>
            <a:off x="2003425" y="1377950"/>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首部长度</a:t>
            </a:r>
          </a:p>
        </p:txBody>
      </p:sp>
      <p:grpSp>
        <p:nvGrpSpPr>
          <p:cNvPr id="2137129" name="Group 41"/>
          <p:cNvGrpSpPr>
            <a:grpSpLocks/>
          </p:cNvGrpSpPr>
          <p:nvPr/>
        </p:nvGrpSpPr>
        <p:grpSpPr bwMode="auto">
          <a:xfrm>
            <a:off x="1069975" y="3748088"/>
            <a:ext cx="131763" cy="69850"/>
            <a:chOff x="833" y="3024"/>
            <a:chExt cx="78" cy="51"/>
          </a:xfrm>
        </p:grpSpPr>
        <p:sp>
          <p:nvSpPr>
            <p:cNvPr id="2137130" name="Rectangle 42"/>
            <p:cNvSpPr>
              <a:spLocks noChangeArrowheads="1"/>
            </p:cNvSpPr>
            <p:nvPr/>
          </p:nvSpPr>
          <p:spPr bwMode="auto">
            <a:xfrm>
              <a:off x="833" y="3024"/>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31" name="Line 43"/>
            <p:cNvSpPr>
              <a:spLocks noChangeShapeType="1"/>
            </p:cNvSpPr>
            <p:nvPr/>
          </p:nvSpPr>
          <p:spPr bwMode="auto">
            <a:xfrm>
              <a:off x="839" y="3030"/>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32" name="Line 44"/>
            <p:cNvSpPr>
              <a:spLocks noChangeShapeType="1"/>
            </p:cNvSpPr>
            <p:nvPr/>
          </p:nvSpPr>
          <p:spPr bwMode="auto">
            <a:xfrm>
              <a:off x="839" y="3075"/>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137133" name="Group 45"/>
          <p:cNvGrpSpPr>
            <a:grpSpLocks/>
          </p:cNvGrpSpPr>
          <p:nvPr/>
        </p:nvGrpSpPr>
        <p:grpSpPr bwMode="auto">
          <a:xfrm>
            <a:off x="8937625" y="3757613"/>
            <a:ext cx="131763" cy="66675"/>
            <a:chOff x="5432" y="3030"/>
            <a:chExt cx="78" cy="51"/>
          </a:xfrm>
        </p:grpSpPr>
        <p:sp>
          <p:nvSpPr>
            <p:cNvPr id="2137134" name="Rectangle 46"/>
            <p:cNvSpPr>
              <a:spLocks noChangeArrowheads="1"/>
            </p:cNvSpPr>
            <p:nvPr/>
          </p:nvSpPr>
          <p:spPr bwMode="auto">
            <a:xfrm>
              <a:off x="5432" y="3030"/>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35" name="Line 47"/>
            <p:cNvSpPr>
              <a:spLocks noChangeShapeType="1"/>
            </p:cNvSpPr>
            <p:nvPr/>
          </p:nvSpPr>
          <p:spPr bwMode="auto">
            <a:xfrm>
              <a:off x="5438" y="3036"/>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36" name="Line 48"/>
            <p:cNvSpPr>
              <a:spLocks noChangeShapeType="1"/>
            </p:cNvSpPr>
            <p:nvPr/>
          </p:nvSpPr>
          <p:spPr bwMode="auto">
            <a:xfrm>
              <a:off x="5438" y="3081"/>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7137" name="Rectangle 49"/>
          <p:cNvSpPr>
            <a:spLocks noChangeArrowheads="1"/>
          </p:cNvSpPr>
          <p:nvPr/>
        </p:nvSpPr>
        <p:spPr bwMode="auto">
          <a:xfrm>
            <a:off x="1889125" y="411163"/>
            <a:ext cx="5716588" cy="406400"/>
          </a:xfrm>
          <a:prstGeom prst="rect">
            <a:avLst/>
          </a:prstGeom>
          <a:solidFill>
            <a:srgbClr val="FFCCFF"/>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38" name="Line 50"/>
          <p:cNvSpPr>
            <a:spLocks noChangeShapeType="1"/>
          </p:cNvSpPr>
          <p:nvPr/>
        </p:nvSpPr>
        <p:spPr bwMode="auto">
          <a:xfrm>
            <a:off x="4025900" y="401638"/>
            <a:ext cx="0" cy="41116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39" name="Line 51"/>
          <p:cNvSpPr>
            <a:spLocks noChangeShapeType="1"/>
          </p:cNvSpPr>
          <p:nvPr/>
        </p:nvSpPr>
        <p:spPr bwMode="auto">
          <a:xfrm>
            <a:off x="4754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40" name="Line 52"/>
          <p:cNvSpPr>
            <a:spLocks noChangeShapeType="1"/>
          </p:cNvSpPr>
          <p:nvPr/>
        </p:nvSpPr>
        <p:spPr bwMode="auto">
          <a:xfrm>
            <a:off x="5473700" y="407988"/>
            <a:ext cx="0" cy="3952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41" name="Line 53"/>
          <p:cNvSpPr>
            <a:spLocks noChangeShapeType="1"/>
          </p:cNvSpPr>
          <p:nvPr/>
        </p:nvSpPr>
        <p:spPr bwMode="auto">
          <a:xfrm>
            <a:off x="6192838" y="401638"/>
            <a:ext cx="0" cy="4016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42" name="Line 54"/>
          <p:cNvSpPr>
            <a:spLocks noChangeShapeType="1"/>
          </p:cNvSpPr>
          <p:nvPr/>
        </p:nvSpPr>
        <p:spPr bwMode="auto">
          <a:xfrm>
            <a:off x="6913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7143" name="Rectangle 55"/>
          <p:cNvSpPr>
            <a:spLocks noChangeArrowheads="1"/>
          </p:cNvSpPr>
          <p:nvPr/>
        </p:nvSpPr>
        <p:spPr bwMode="auto">
          <a:xfrm>
            <a:off x="201930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7144" name="Rectangle 56"/>
          <p:cNvSpPr>
            <a:spLocks noChangeArrowheads="1"/>
          </p:cNvSpPr>
          <p:nvPr/>
        </p:nvSpPr>
        <p:spPr bwMode="auto">
          <a:xfrm>
            <a:off x="2747963"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137145" name="Rectangle 57"/>
          <p:cNvSpPr>
            <a:spLocks noChangeArrowheads="1"/>
          </p:cNvSpPr>
          <p:nvPr/>
        </p:nvSpPr>
        <p:spPr bwMode="auto">
          <a:xfrm>
            <a:off x="347503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a:t>
            </a:r>
          </a:p>
        </p:txBody>
      </p:sp>
      <p:sp>
        <p:nvSpPr>
          <p:cNvPr id="2137146" name="Rectangle 58"/>
          <p:cNvSpPr>
            <a:spLocks noChangeArrowheads="1"/>
          </p:cNvSpPr>
          <p:nvPr/>
        </p:nvSpPr>
        <p:spPr bwMode="auto">
          <a:xfrm>
            <a:off x="420528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a:t>
            </a:r>
          </a:p>
        </p:txBody>
      </p:sp>
      <p:sp>
        <p:nvSpPr>
          <p:cNvPr id="2137147" name="Rectangle 59"/>
          <p:cNvSpPr>
            <a:spLocks noChangeArrowheads="1"/>
          </p:cNvSpPr>
          <p:nvPr/>
        </p:nvSpPr>
        <p:spPr bwMode="auto">
          <a:xfrm>
            <a:off x="493395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7148" name="Rectangle 60"/>
          <p:cNvSpPr>
            <a:spLocks noChangeArrowheads="1"/>
          </p:cNvSpPr>
          <p:nvPr/>
        </p:nvSpPr>
        <p:spPr bwMode="auto">
          <a:xfrm>
            <a:off x="566261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5</a:t>
            </a:r>
          </a:p>
        </p:txBody>
      </p:sp>
      <p:sp>
        <p:nvSpPr>
          <p:cNvPr id="2137149" name="Rectangle 61"/>
          <p:cNvSpPr>
            <a:spLocks noChangeArrowheads="1"/>
          </p:cNvSpPr>
          <p:nvPr/>
        </p:nvSpPr>
        <p:spPr bwMode="auto">
          <a:xfrm>
            <a:off x="639286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6</a:t>
            </a:r>
          </a:p>
        </p:txBody>
      </p:sp>
      <p:sp>
        <p:nvSpPr>
          <p:cNvPr id="2137150" name="Rectangle 62"/>
          <p:cNvSpPr>
            <a:spLocks noChangeArrowheads="1"/>
          </p:cNvSpPr>
          <p:nvPr/>
        </p:nvSpPr>
        <p:spPr bwMode="auto">
          <a:xfrm>
            <a:off x="7121525"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7</a:t>
            </a:r>
          </a:p>
        </p:txBody>
      </p:sp>
      <p:sp>
        <p:nvSpPr>
          <p:cNvPr id="2137151" name="Rectangle 63"/>
          <p:cNvSpPr>
            <a:spLocks noChangeArrowheads="1"/>
          </p:cNvSpPr>
          <p:nvPr/>
        </p:nvSpPr>
        <p:spPr bwMode="auto">
          <a:xfrm>
            <a:off x="4203700"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D</a:t>
            </a:r>
          </a:p>
        </p:txBody>
      </p:sp>
      <p:sp>
        <p:nvSpPr>
          <p:cNvPr id="2137152" name="Rectangle 64"/>
          <p:cNvSpPr>
            <a:spLocks noChangeArrowheads="1"/>
          </p:cNvSpPr>
          <p:nvPr/>
        </p:nvSpPr>
        <p:spPr bwMode="auto">
          <a:xfrm>
            <a:off x="4933950" y="423863"/>
            <a:ext cx="336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T</a:t>
            </a:r>
          </a:p>
        </p:txBody>
      </p:sp>
      <p:sp>
        <p:nvSpPr>
          <p:cNvPr id="2137153" name="Rectangle 65"/>
          <p:cNvSpPr>
            <a:spLocks noChangeArrowheads="1"/>
          </p:cNvSpPr>
          <p:nvPr/>
        </p:nvSpPr>
        <p:spPr bwMode="auto">
          <a:xfrm>
            <a:off x="5662613"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R</a:t>
            </a:r>
          </a:p>
        </p:txBody>
      </p:sp>
      <p:sp>
        <p:nvSpPr>
          <p:cNvPr id="2137154" name="Rectangle 66"/>
          <p:cNvSpPr>
            <a:spLocks noChangeArrowheads="1"/>
          </p:cNvSpPr>
          <p:nvPr/>
        </p:nvSpPr>
        <p:spPr bwMode="auto">
          <a:xfrm>
            <a:off x="6361113" y="423863"/>
            <a:ext cx="36671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C</a:t>
            </a:r>
          </a:p>
        </p:txBody>
      </p:sp>
      <p:sp>
        <p:nvSpPr>
          <p:cNvPr id="2137155" name="Rectangle 67"/>
          <p:cNvSpPr>
            <a:spLocks noChangeArrowheads="1"/>
          </p:cNvSpPr>
          <p:nvPr/>
        </p:nvSpPr>
        <p:spPr bwMode="auto">
          <a:xfrm>
            <a:off x="6902450" y="423863"/>
            <a:ext cx="6905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未用</a:t>
            </a:r>
          </a:p>
        </p:txBody>
      </p:sp>
      <p:sp>
        <p:nvSpPr>
          <p:cNvPr id="2137156" name="Rectangle 68"/>
          <p:cNvSpPr>
            <a:spLocks noChangeArrowheads="1"/>
          </p:cNvSpPr>
          <p:nvPr/>
        </p:nvSpPr>
        <p:spPr bwMode="auto">
          <a:xfrm>
            <a:off x="2390775" y="423863"/>
            <a:ext cx="1222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优  先  级</a:t>
            </a:r>
          </a:p>
        </p:txBody>
      </p:sp>
      <p:sp>
        <p:nvSpPr>
          <p:cNvPr id="2137157" name="Rectangle 69"/>
          <p:cNvSpPr>
            <a:spLocks noChangeArrowheads="1"/>
          </p:cNvSpPr>
          <p:nvPr/>
        </p:nvSpPr>
        <p:spPr bwMode="auto">
          <a:xfrm>
            <a:off x="3811588" y="4149725"/>
            <a:ext cx="2908300"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37158" name="Rectangle 70"/>
          <p:cNvSpPr>
            <a:spLocks noChangeArrowheads="1"/>
          </p:cNvSpPr>
          <p:nvPr/>
        </p:nvSpPr>
        <p:spPr bwMode="auto">
          <a:xfrm>
            <a:off x="1284288" y="444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7159" name="Rectangle 71"/>
          <p:cNvSpPr>
            <a:spLocks noChangeArrowheads="1"/>
          </p:cNvSpPr>
          <p:nvPr/>
        </p:nvSpPr>
        <p:spPr bwMode="auto">
          <a:xfrm>
            <a:off x="611188" y="1773238"/>
            <a:ext cx="4349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固</a:t>
            </a:r>
          </a:p>
          <a:p>
            <a:pPr eaLnBrk="0" hangingPunct="0">
              <a:lnSpc>
                <a:spcPct val="90000"/>
              </a:lnSpc>
              <a:buClrTx/>
              <a:buFontTx/>
              <a:buNone/>
            </a:pPr>
            <a:r>
              <a:rPr lang="zh-CN" altLang="en-US" sz="2000">
                <a:solidFill>
                  <a:srgbClr val="333399"/>
                </a:solidFill>
                <a:latin typeface="Arial" pitchFamily="34" charset="0"/>
                <a:ea typeface="黑体" pitchFamily="49" charset="-122"/>
              </a:rPr>
              <a:t>定</a:t>
            </a:r>
          </a:p>
          <a:p>
            <a:pPr eaLnBrk="0" hangingPunct="0">
              <a:lnSpc>
                <a:spcPct val="90000"/>
              </a:lnSpc>
              <a:buClrTx/>
              <a:buFontTx/>
              <a:buNone/>
            </a:pPr>
            <a:r>
              <a:rPr lang="zh-CN" altLang="en-US" sz="2000">
                <a:solidFill>
                  <a:srgbClr val="333399"/>
                </a:solidFill>
                <a:latin typeface="Arial" pitchFamily="34" charset="0"/>
                <a:ea typeface="黑体" pitchFamily="49" charset="-122"/>
              </a:rPr>
              <a:t>部</a:t>
            </a:r>
          </a:p>
          <a:p>
            <a:pPr eaLnBrk="0" hangingPunct="0">
              <a:lnSpc>
                <a:spcPct val="90000"/>
              </a:lnSpc>
              <a:buClrTx/>
              <a:buFontTx/>
              <a:buNone/>
            </a:pPr>
            <a:r>
              <a:rPr lang="zh-CN" altLang="en-US" sz="2000">
                <a:solidFill>
                  <a:srgbClr val="333399"/>
                </a:solidFill>
                <a:latin typeface="Arial" pitchFamily="34" charset="0"/>
                <a:ea typeface="黑体" pitchFamily="49" charset="-122"/>
              </a:rPr>
              <a:t>分</a:t>
            </a:r>
          </a:p>
        </p:txBody>
      </p:sp>
      <p:sp>
        <p:nvSpPr>
          <p:cNvPr id="2137160" name="Rectangle 72"/>
          <p:cNvSpPr>
            <a:spLocks noChangeArrowheads="1"/>
          </p:cNvSpPr>
          <p:nvPr/>
        </p:nvSpPr>
        <p:spPr bwMode="auto">
          <a:xfrm>
            <a:off x="468313" y="3500438"/>
            <a:ext cx="688975"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可变</a:t>
            </a:r>
          </a:p>
          <a:p>
            <a:pPr eaLnBrk="0" hangingPunct="0">
              <a:lnSpc>
                <a:spcPct val="90000"/>
              </a:lnSpc>
              <a:buClrTx/>
              <a:buFontTx/>
              <a:buNone/>
            </a:pPr>
            <a:r>
              <a:rPr lang="zh-CN" altLang="en-US" sz="2000">
                <a:solidFill>
                  <a:srgbClr val="333399"/>
                </a:solidFill>
                <a:latin typeface="Arial" pitchFamily="34" charset="0"/>
                <a:ea typeface="黑体" pitchFamily="49" charset="-122"/>
              </a:rPr>
              <a:t>部分</a:t>
            </a:r>
          </a:p>
        </p:txBody>
      </p:sp>
      <p:grpSp>
        <p:nvGrpSpPr>
          <p:cNvPr id="2137161" name="Group 73"/>
          <p:cNvGrpSpPr>
            <a:grpSpLocks/>
          </p:cNvGrpSpPr>
          <p:nvPr/>
        </p:nvGrpSpPr>
        <p:grpSpPr bwMode="auto">
          <a:xfrm>
            <a:off x="369888" y="1341438"/>
            <a:ext cx="8666162" cy="5102225"/>
            <a:chOff x="233" y="845"/>
            <a:chExt cx="5459" cy="3214"/>
          </a:xfrm>
        </p:grpSpPr>
        <p:sp>
          <p:nvSpPr>
            <p:cNvPr id="2137162" name="Text Box 74"/>
            <p:cNvSpPr txBox="1">
              <a:spLocks noChangeArrowheads="1"/>
            </p:cNvSpPr>
            <p:nvPr/>
          </p:nvSpPr>
          <p:spPr bwMode="auto">
            <a:xfrm>
              <a:off x="233" y="3194"/>
              <a:ext cx="5345" cy="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lang="zh-CN" altLang="en-US" sz="2800">
                  <a:solidFill>
                    <a:srgbClr val="333399"/>
                  </a:solidFill>
                  <a:ea typeface="黑体" pitchFamily="49" charset="-122"/>
                </a:rPr>
                <a:t>总长度</a:t>
              </a:r>
              <a:r>
                <a:rPr lang="en-US" altLang="zh-CN" sz="2800">
                  <a:solidFill>
                    <a:srgbClr val="333399"/>
                  </a:solidFill>
                  <a:ea typeface="黑体" pitchFamily="49" charset="-122"/>
                </a:rPr>
                <a:t>——</a:t>
              </a:r>
              <a:r>
                <a:rPr lang="zh-CN" altLang="en-US" sz="2800">
                  <a:solidFill>
                    <a:srgbClr val="333399"/>
                  </a:solidFill>
                  <a:ea typeface="黑体" pitchFamily="49" charset="-122"/>
                </a:rPr>
                <a:t>占 </a:t>
              </a:r>
              <a:r>
                <a:rPr lang="en-US" altLang="zh-CN" sz="2800">
                  <a:solidFill>
                    <a:srgbClr val="333399"/>
                  </a:solidFill>
                  <a:ea typeface="黑体" pitchFamily="49" charset="-122"/>
                </a:rPr>
                <a:t>16 bit</a:t>
              </a:r>
              <a:r>
                <a:rPr lang="zh-CN" altLang="en-US" sz="2800">
                  <a:solidFill>
                    <a:srgbClr val="333399"/>
                  </a:solidFill>
                  <a:ea typeface="黑体" pitchFamily="49" charset="-122"/>
                </a:rPr>
                <a:t>，指首部和数据之和的长度，</a:t>
              </a:r>
            </a:p>
            <a:p>
              <a:pPr algn="ctr">
                <a:spcBef>
                  <a:spcPct val="0"/>
                </a:spcBef>
                <a:buClrTx/>
                <a:buFontTx/>
                <a:buNone/>
              </a:pPr>
              <a:r>
                <a:rPr lang="zh-CN" altLang="en-US" sz="2800">
                  <a:solidFill>
                    <a:srgbClr val="333399"/>
                  </a:solidFill>
                  <a:ea typeface="黑体" pitchFamily="49" charset="-122"/>
                </a:rPr>
                <a:t>单位为字节，因此数据报的最大长度为 </a:t>
              </a:r>
              <a:r>
                <a:rPr lang="en-US" altLang="zh-CN" sz="2800">
                  <a:solidFill>
                    <a:srgbClr val="333399"/>
                  </a:solidFill>
                  <a:ea typeface="黑体" pitchFamily="49" charset="-122"/>
                </a:rPr>
                <a:t>65535 </a:t>
              </a:r>
              <a:r>
                <a:rPr lang="zh-CN" altLang="en-US" sz="2800">
                  <a:solidFill>
                    <a:srgbClr val="333399"/>
                  </a:solidFill>
                  <a:ea typeface="黑体" pitchFamily="49" charset="-122"/>
                </a:rPr>
                <a:t>字节。</a:t>
              </a:r>
            </a:p>
            <a:p>
              <a:pPr algn="ctr">
                <a:spcBef>
                  <a:spcPct val="0"/>
                </a:spcBef>
                <a:buClrTx/>
                <a:buFontTx/>
                <a:buNone/>
              </a:pPr>
              <a:r>
                <a:rPr lang="zh-CN" altLang="en-US" sz="2800">
                  <a:solidFill>
                    <a:srgbClr val="333399"/>
                  </a:solidFill>
                  <a:ea typeface="黑体" pitchFamily="49" charset="-122"/>
                </a:rPr>
                <a:t>总长度必须不超过最大传送单元 </a:t>
              </a:r>
              <a:r>
                <a:rPr lang="en-US" altLang="zh-CN" sz="2800">
                  <a:solidFill>
                    <a:srgbClr val="333399"/>
                  </a:solidFill>
                  <a:ea typeface="黑体" pitchFamily="49" charset="-122"/>
                </a:rPr>
                <a:t>MTU</a:t>
              </a:r>
              <a:r>
                <a:rPr lang="zh-CN" altLang="en-US" sz="2800">
                  <a:solidFill>
                    <a:srgbClr val="333399"/>
                  </a:solidFill>
                  <a:ea typeface="黑体" pitchFamily="49" charset="-122"/>
                </a:rPr>
                <a:t>。</a:t>
              </a:r>
              <a:r>
                <a:rPr lang="zh-CN" altLang="en-US" sz="2800">
                  <a:latin typeface="Tahoma" pitchFamily="34" charset="0"/>
                </a:rPr>
                <a:t> </a:t>
              </a:r>
            </a:p>
          </p:txBody>
        </p:sp>
        <p:sp>
          <p:nvSpPr>
            <p:cNvPr id="2137163" name="Rectangle 75"/>
            <p:cNvSpPr>
              <a:spLocks noChangeArrowheads="1"/>
            </p:cNvSpPr>
            <p:nvPr/>
          </p:nvSpPr>
          <p:spPr bwMode="auto">
            <a:xfrm>
              <a:off x="3208" y="845"/>
              <a:ext cx="2484" cy="307"/>
            </a:xfrm>
            <a:prstGeom prst="rect">
              <a:avLst/>
            </a:prstGeom>
            <a:noFill/>
            <a:ln w="762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7164" name="AutoShape 76"/>
          <p:cNvSpPr>
            <a:spLocks/>
          </p:cNvSpPr>
          <p:nvPr/>
        </p:nvSpPr>
        <p:spPr bwMode="auto">
          <a:xfrm>
            <a:off x="949325" y="1412875"/>
            <a:ext cx="166688" cy="2160588"/>
          </a:xfrm>
          <a:prstGeom prst="leftBrace">
            <a:avLst>
              <a:gd name="adj1" fmla="val 108016"/>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24495156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2000" fill="hold" nodeType="afterEffect">
                                  <p:stCondLst>
                                    <p:cond delay="0"/>
                                  </p:stCondLst>
                                  <p:childTnLst>
                                    <p:anim calcmode="discrete" valueType="str">
                                      <p:cBhvr>
                                        <p:cTn id="6" dur="1000" fill="hold"/>
                                        <p:tgtEl>
                                          <p:spTgt spid="2137161"/>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8114" name="Line 2"/>
          <p:cNvSpPr>
            <a:spLocks noChangeShapeType="1"/>
          </p:cNvSpPr>
          <p:nvPr/>
        </p:nvSpPr>
        <p:spPr bwMode="auto">
          <a:xfrm>
            <a:off x="395288" y="1341438"/>
            <a:ext cx="0" cy="2663825"/>
          </a:xfrm>
          <a:prstGeom prst="line">
            <a:avLst/>
          </a:prstGeom>
          <a:noFill/>
          <a:ln w="28575">
            <a:solidFill>
              <a:schemeClr val="tx2"/>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8115" name="Rectangle 3"/>
          <p:cNvSpPr>
            <a:spLocks noChangeArrowheads="1"/>
          </p:cNvSpPr>
          <p:nvPr/>
        </p:nvSpPr>
        <p:spPr bwMode="auto">
          <a:xfrm>
            <a:off x="176213" y="2205038"/>
            <a:ext cx="434975" cy="6985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a:t>
            </a:r>
          </a:p>
          <a:p>
            <a:pPr eaLnBrk="0" hangingPunct="0">
              <a:buClrTx/>
              <a:buFontTx/>
              <a:buNone/>
            </a:pPr>
            <a:r>
              <a:rPr lang="zh-CN" altLang="en-US" sz="2000">
                <a:solidFill>
                  <a:srgbClr val="333399"/>
                </a:solidFill>
                <a:latin typeface="Arial" pitchFamily="34" charset="0"/>
                <a:ea typeface="黑体" pitchFamily="49" charset="-122"/>
              </a:rPr>
              <a:t>部</a:t>
            </a:r>
          </a:p>
        </p:txBody>
      </p:sp>
      <p:sp>
        <p:nvSpPr>
          <p:cNvPr id="2138116" name="Rectangle 4"/>
          <p:cNvSpPr>
            <a:spLocks noChangeArrowheads="1"/>
          </p:cNvSpPr>
          <p:nvPr/>
        </p:nvSpPr>
        <p:spPr bwMode="auto">
          <a:xfrm>
            <a:off x="3094038" y="1371600"/>
            <a:ext cx="1966912" cy="434975"/>
          </a:xfrm>
          <a:prstGeom prst="rect">
            <a:avLst/>
          </a:prstGeom>
          <a:solidFill>
            <a:srgbClr val="DDDDD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17" name="Freeform 5"/>
          <p:cNvSpPr>
            <a:spLocks/>
          </p:cNvSpPr>
          <p:nvPr/>
        </p:nvSpPr>
        <p:spPr bwMode="auto">
          <a:xfrm>
            <a:off x="1887538" y="817563"/>
            <a:ext cx="5721350" cy="550862"/>
          </a:xfrm>
          <a:custGeom>
            <a:avLst/>
            <a:gdLst>
              <a:gd name="T0" fmla="*/ 0 w 3344"/>
              <a:gd name="T1" fmla="*/ 0 h 510"/>
              <a:gd name="T2" fmla="*/ 3344 w 3344"/>
              <a:gd name="T3" fmla="*/ 0 h 510"/>
              <a:gd name="T4" fmla="*/ 1860 w 3344"/>
              <a:gd name="T5" fmla="*/ 510 h 510"/>
              <a:gd name="T6" fmla="*/ 695 w 3344"/>
              <a:gd name="T7" fmla="*/ 498 h 510"/>
              <a:gd name="T8" fmla="*/ 0 w 3344"/>
              <a:gd name="T9" fmla="*/ 0 h 510"/>
            </a:gdLst>
            <a:ahLst/>
            <a:cxnLst>
              <a:cxn ang="0">
                <a:pos x="T0" y="T1"/>
              </a:cxn>
              <a:cxn ang="0">
                <a:pos x="T2" y="T3"/>
              </a:cxn>
              <a:cxn ang="0">
                <a:pos x="T4" y="T5"/>
              </a:cxn>
              <a:cxn ang="0">
                <a:pos x="T6" y="T7"/>
              </a:cxn>
              <a:cxn ang="0">
                <a:pos x="T8" y="T9"/>
              </a:cxn>
            </a:cxnLst>
            <a:rect l="0" t="0" r="r" b="b"/>
            <a:pathLst>
              <a:path w="3344" h="510">
                <a:moveTo>
                  <a:pt x="0" y="0"/>
                </a:moveTo>
                <a:lnTo>
                  <a:pt x="3344" y="0"/>
                </a:lnTo>
                <a:lnTo>
                  <a:pt x="1860" y="510"/>
                </a:lnTo>
                <a:lnTo>
                  <a:pt x="695" y="498"/>
                </a:lnTo>
                <a:lnTo>
                  <a:pt x="0" y="0"/>
                </a:lnTo>
                <a:close/>
              </a:path>
            </a:pathLst>
          </a:custGeom>
          <a:solidFill>
            <a:srgbClr val="FFCCFF"/>
          </a:soli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8118" name="Rectangle 6"/>
          <p:cNvSpPr>
            <a:spLocks noChangeArrowheads="1"/>
          </p:cNvSpPr>
          <p:nvPr/>
        </p:nvSpPr>
        <p:spPr bwMode="auto">
          <a:xfrm>
            <a:off x="1136650" y="1362075"/>
            <a:ext cx="7864475" cy="2643188"/>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19" name="Rectangle 7"/>
          <p:cNvSpPr>
            <a:spLocks noChangeArrowheads="1"/>
          </p:cNvSpPr>
          <p:nvPr/>
        </p:nvSpPr>
        <p:spPr bwMode="auto">
          <a:xfrm>
            <a:off x="1150938" y="4016375"/>
            <a:ext cx="7832725" cy="681038"/>
          </a:xfrm>
          <a:prstGeom prst="rect">
            <a:avLst/>
          </a:prstGeom>
          <a:solidFill>
            <a:srgbClr val="FFFF99"/>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20" name="Line 8"/>
          <p:cNvSpPr>
            <a:spLocks noChangeShapeType="1"/>
          </p:cNvSpPr>
          <p:nvPr/>
        </p:nvSpPr>
        <p:spPr bwMode="auto">
          <a:xfrm>
            <a:off x="1131888" y="181292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21" name="Line 9"/>
          <p:cNvSpPr>
            <a:spLocks noChangeShapeType="1"/>
          </p:cNvSpPr>
          <p:nvPr/>
        </p:nvSpPr>
        <p:spPr bwMode="auto">
          <a:xfrm>
            <a:off x="1131888" y="22558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22" name="Line 10"/>
          <p:cNvSpPr>
            <a:spLocks noChangeShapeType="1"/>
          </p:cNvSpPr>
          <p:nvPr/>
        </p:nvSpPr>
        <p:spPr bwMode="auto">
          <a:xfrm>
            <a:off x="1131888" y="27003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23" name="Line 11"/>
          <p:cNvSpPr>
            <a:spLocks noChangeShapeType="1"/>
          </p:cNvSpPr>
          <p:nvPr/>
        </p:nvSpPr>
        <p:spPr bwMode="auto">
          <a:xfrm>
            <a:off x="1131888" y="31384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24" name="Line 12"/>
          <p:cNvSpPr>
            <a:spLocks noChangeShapeType="1"/>
          </p:cNvSpPr>
          <p:nvPr/>
        </p:nvSpPr>
        <p:spPr bwMode="auto">
          <a:xfrm>
            <a:off x="1131888" y="35829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25" name="Line 13"/>
          <p:cNvSpPr>
            <a:spLocks noChangeShapeType="1"/>
          </p:cNvSpPr>
          <p:nvPr/>
        </p:nvSpPr>
        <p:spPr bwMode="auto">
          <a:xfrm>
            <a:off x="210026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26" name="Line 14"/>
          <p:cNvSpPr>
            <a:spLocks noChangeShapeType="1"/>
          </p:cNvSpPr>
          <p:nvPr/>
        </p:nvSpPr>
        <p:spPr bwMode="auto">
          <a:xfrm>
            <a:off x="308451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27" name="Line 15"/>
          <p:cNvSpPr>
            <a:spLocks noChangeShapeType="1"/>
          </p:cNvSpPr>
          <p:nvPr/>
        </p:nvSpPr>
        <p:spPr bwMode="auto">
          <a:xfrm>
            <a:off x="3084513" y="2265363"/>
            <a:ext cx="0" cy="431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28" name="Line 16"/>
          <p:cNvSpPr>
            <a:spLocks noChangeShapeType="1"/>
          </p:cNvSpPr>
          <p:nvPr/>
        </p:nvSpPr>
        <p:spPr bwMode="auto">
          <a:xfrm>
            <a:off x="5057775" y="1370013"/>
            <a:ext cx="0" cy="1327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29" name="Line 17"/>
          <p:cNvSpPr>
            <a:spLocks noChangeShapeType="1"/>
          </p:cNvSpPr>
          <p:nvPr/>
        </p:nvSpPr>
        <p:spPr bwMode="auto">
          <a:xfrm flipV="1">
            <a:off x="7029450" y="3578225"/>
            <a:ext cx="0" cy="4413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30" name="Line 18"/>
          <p:cNvSpPr>
            <a:spLocks noChangeShapeType="1"/>
          </p:cNvSpPr>
          <p:nvPr/>
        </p:nvSpPr>
        <p:spPr bwMode="auto">
          <a:xfrm>
            <a:off x="5859463" y="1822450"/>
            <a:ext cx="0" cy="4333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31" name="Rectangle 19"/>
          <p:cNvSpPr>
            <a:spLocks noChangeArrowheads="1"/>
          </p:cNvSpPr>
          <p:nvPr/>
        </p:nvSpPr>
        <p:spPr bwMode="auto">
          <a:xfrm>
            <a:off x="10795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8132" name="Rectangle 20"/>
          <p:cNvSpPr>
            <a:spLocks noChangeArrowheads="1"/>
          </p:cNvSpPr>
          <p:nvPr/>
        </p:nvSpPr>
        <p:spPr bwMode="auto">
          <a:xfrm>
            <a:off x="2014538" y="982663"/>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8133" name="Rectangle 21"/>
          <p:cNvSpPr>
            <a:spLocks noChangeArrowheads="1"/>
          </p:cNvSpPr>
          <p:nvPr/>
        </p:nvSpPr>
        <p:spPr bwMode="auto">
          <a:xfrm>
            <a:off x="30099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8</a:t>
            </a:r>
          </a:p>
        </p:txBody>
      </p:sp>
      <p:sp>
        <p:nvSpPr>
          <p:cNvPr id="2138134" name="Rectangle 22"/>
          <p:cNvSpPr>
            <a:spLocks noChangeArrowheads="1"/>
          </p:cNvSpPr>
          <p:nvPr/>
        </p:nvSpPr>
        <p:spPr bwMode="auto">
          <a:xfrm>
            <a:off x="4960938"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16</a:t>
            </a:r>
          </a:p>
        </p:txBody>
      </p:sp>
      <p:sp>
        <p:nvSpPr>
          <p:cNvPr id="2138135" name="Rectangle 23"/>
          <p:cNvSpPr>
            <a:spLocks noChangeArrowheads="1"/>
          </p:cNvSpPr>
          <p:nvPr/>
        </p:nvSpPr>
        <p:spPr bwMode="auto">
          <a:xfrm>
            <a:off x="5757863" y="982663"/>
            <a:ext cx="46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19</a:t>
            </a:r>
          </a:p>
        </p:txBody>
      </p:sp>
      <p:sp>
        <p:nvSpPr>
          <p:cNvPr id="2138136" name="Rectangle 24"/>
          <p:cNvSpPr>
            <a:spLocks noChangeArrowheads="1"/>
          </p:cNvSpPr>
          <p:nvPr/>
        </p:nvSpPr>
        <p:spPr bwMode="auto">
          <a:xfrm>
            <a:off x="6932613"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24</a:t>
            </a:r>
          </a:p>
        </p:txBody>
      </p:sp>
      <p:sp>
        <p:nvSpPr>
          <p:cNvPr id="2138137" name="Rectangle 25"/>
          <p:cNvSpPr>
            <a:spLocks noChangeArrowheads="1"/>
          </p:cNvSpPr>
          <p:nvPr/>
        </p:nvSpPr>
        <p:spPr bwMode="auto">
          <a:xfrm>
            <a:off x="8645525"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31</a:t>
            </a:r>
          </a:p>
        </p:txBody>
      </p:sp>
      <p:sp>
        <p:nvSpPr>
          <p:cNvPr id="2138138" name="Rectangle 26"/>
          <p:cNvSpPr>
            <a:spLocks noChangeArrowheads="1"/>
          </p:cNvSpPr>
          <p:nvPr/>
        </p:nvSpPr>
        <p:spPr bwMode="auto">
          <a:xfrm>
            <a:off x="1228725" y="13970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138139" name="Rectangle 27"/>
          <p:cNvSpPr>
            <a:spLocks noChangeArrowheads="1"/>
          </p:cNvSpPr>
          <p:nvPr/>
        </p:nvSpPr>
        <p:spPr bwMode="auto">
          <a:xfrm>
            <a:off x="5116513" y="18732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标志</a:t>
            </a:r>
          </a:p>
        </p:txBody>
      </p:sp>
      <p:sp>
        <p:nvSpPr>
          <p:cNvPr id="2138140" name="Rectangle 28"/>
          <p:cNvSpPr>
            <a:spLocks noChangeArrowheads="1"/>
          </p:cNvSpPr>
          <p:nvPr/>
        </p:nvSpPr>
        <p:spPr bwMode="auto">
          <a:xfrm>
            <a:off x="1425575" y="2278063"/>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生 存 时 间</a:t>
            </a:r>
          </a:p>
        </p:txBody>
      </p:sp>
      <p:sp>
        <p:nvSpPr>
          <p:cNvPr id="2138141" name="Rectangle 29"/>
          <p:cNvSpPr>
            <a:spLocks noChangeArrowheads="1"/>
          </p:cNvSpPr>
          <p:nvPr/>
        </p:nvSpPr>
        <p:spPr bwMode="auto">
          <a:xfrm>
            <a:off x="3556000" y="2278063"/>
            <a:ext cx="969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协    议</a:t>
            </a:r>
          </a:p>
        </p:txBody>
      </p:sp>
      <p:sp>
        <p:nvSpPr>
          <p:cNvPr id="2138142" name="Rectangle 30"/>
          <p:cNvSpPr>
            <a:spLocks noChangeArrowheads="1"/>
          </p:cNvSpPr>
          <p:nvPr/>
        </p:nvSpPr>
        <p:spPr bwMode="auto">
          <a:xfrm>
            <a:off x="2570163" y="187325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    识</a:t>
            </a:r>
          </a:p>
        </p:txBody>
      </p:sp>
      <p:sp>
        <p:nvSpPr>
          <p:cNvPr id="2138143" name="Rectangle 31"/>
          <p:cNvSpPr>
            <a:spLocks noChangeArrowheads="1"/>
          </p:cNvSpPr>
          <p:nvPr/>
        </p:nvSpPr>
        <p:spPr bwMode="auto">
          <a:xfrm>
            <a:off x="3303588" y="13970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服 务 类 型</a:t>
            </a:r>
          </a:p>
        </p:txBody>
      </p:sp>
      <p:sp>
        <p:nvSpPr>
          <p:cNvPr id="2138144" name="Rectangle 32"/>
          <p:cNvSpPr>
            <a:spLocks noChangeArrowheads="1"/>
          </p:cNvSpPr>
          <p:nvPr/>
        </p:nvSpPr>
        <p:spPr bwMode="auto">
          <a:xfrm>
            <a:off x="6507163" y="1397000"/>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总   长   度</a:t>
            </a:r>
          </a:p>
        </p:txBody>
      </p:sp>
      <p:sp>
        <p:nvSpPr>
          <p:cNvPr id="2138145" name="Rectangle 33"/>
          <p:cNvSpPr>
            <a:spLocks noChangeArrowheads="1"/>
          </p:cNvSpPr>
          <p:nvPr/>
        </p:nvSpPr>
        <p:spPr bwMode="auto">
          <a:xfrm>
            <a:off x="6778625" y="18732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片   偏   移</a:t>
            </a:r>
          </a:p>
        </p:txBody>
      </p:sp>
      <p:sp>
        <p:nvSpPr>
          <p:cNvPr id="2138146" name="Rectangle 34"/>
          <p:cNvSpPr>
            <a:spLocks noChangeArrowheads="1"/>
          </p:cNvSpPr>
          <p:nvPr/>
        </p:nvSpPr>
        <p:spPr bwMode="auto">
          <a:xfrm>
            <a:off x="7502525" y="360680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138147" name="Rectangle 35"/>
          <p:cNvSpPr>
            <a:spLocks noChangeArrowheads="1"/>
          </p:cNvSpPr>
          <p:nvPr/>
        </p:nvSpPr>
        <p:spPr bwMode="auto">
          <a:xfrm>
            <a:off x="5926138" y="2278063"/>
            <a:ext cx="22891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   检   验   和</a:t>
            </a:r>
          </a:p>
        </p:txBody>
      </p:sp>
      <p:sp>
        <p:nvSpPr>
          <p:cNvPr id="2138148" name="Rectangle 36"/>
          <p:cNvSpPr>
            <a:spLocks noChangeArrowheads="1"/>
          </p:cNvSpPr>
          <p:nvPr/>
        </p:nvSpPr>
        <p:spPr bwMode="auto">
          <a:xfrm>
            <a:off x="4416425" y="27368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138149" name="Rectangle 37"/>
          <p:cNvSpPr>
            <a:spLocks noChangeArrowheads="1"/>
          </p:cNvSpPr>
          <p:nvPr/>
        </p:nvSpPr>
        <p:spPr bwMode="auto">
          <a:xfrm>
            <a:off x="4160838" y="31781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地   址</a:t>
            </a:r>
          </a:p>
        </p:txBody>
      </p:sp>
      <p:sp>
        <p:nvSpPr>
          <p:cNvPr id="2138150" name="Rectangle 38"/>
          <p:cNvSpPr>
            <a:spLocks noChangeArrowheads="1"/>
          </p:cNvSpPr>
          <p:nvPr/>
        </p:nvSpPr>
        <p:spPr bwMode="auto">
          <a:xfrm>
            <a:off x="2228850" y="3606800"/>
            <a:ext cx="4117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   选   字   段  （长   度   可   变）</a:t>
            </a:r>
          </a:p>
        </p:txBody>
      </p:sp>
      <p:sp>
        <p:nvSpPr>
          <p:cNvPr id="2138151" name="Rectangle 39"/>
          <p:cNvSpPr>
            <a:spLocks noChangeArrowheads="1"/>
          </p:cNvSpPr>
          <p:nvPr/>
        </p:nvSpPr>
        <p:spPr bwMode="auto">
          <a:xfrm>
            <a:off x="433388" y="968375"/>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8152" name="Rectangle 40"/>
          <p:cNvSpPr>
            <a:spLocks noChangeArrowheads="1"/>
          </p:cNvSpPr>
          <p:nvPr/>
        </p:nvSpPr>
        <p:spPr bwMode="auto">
          <a:xfrm>
            <a:off x="2003425" y="1377950"/>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首部长度</a:t>
            </a:r>
          </a:p>
        </p:txBody>
      </p:sp>
      <p:grpSp>
        <p:nvGrpSpPr>
          <p:cNvPr id="2138153" name="Group 41"/>
          <p:cNvGrpSpPr>
            <a:grpSpLocks/>
          </p:cNvGrpSpPr>
          <p:nvPr/>
        </p:nvGrpSpPr>
        <p:grpSpPr bwMode="auto">
          <a:xfrm>
            <a:off x="1069975" y="3748088"/>
            <a:ext cx="131763" cy="69850"/>
            <a:chOff x="833" y="3024"/>
            <a:chExt cx="78" cy="51"/>
          </a:xfrm>
        </p:grpSpPr>
        <p:sp>
          <p:nvSpPr>
            <p:cNvPr id="2138154" name="Rectangle 42"/>
            <p:cNvSpPr>
              <a:spLocks noChangeArrowheads="1"/>
            </p:cNvSpPr>
            <p:nvPr/>
          </p:nvSpPr>
          <p:spPr bwMode="auto">
            <a:xfrm>
              <a:off x="833" y="3024"/>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55" name="Line 43"/>
            <p:cNvSpPr>
              <a:spLocks noChangeShapeType="1"/>
            </p:cNvSpPr>
            <p:nvPr/>
          </p:nvSpPr>
          <p:spPr bwMode="auto">
            <a:xfrm>
              <a:off x="839" y="3030"/>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56" name="Line 44"/>
            <p:cNvSpPr>
              <a:spLocks noChangeShapeType="1"/>
            </p:cNvSpPr>
            <p:nvPr/>
          </p:nvSpPr>
          <p:spPr bwMode="auto">
            <a:xfrm>
              <a:off x="839" y="3075"/>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138157" name="Group 45"/>
          <p:cNvGrpSpPr>
            <a:grpSpLocks/>
          </p:cNvGrpSpPr>
          <p:nvPr/>
        </p:nvGrpSpPr>
        <p:grpSpPr bwMode="auto">
          <a:xfrm>
            <a:off x="8937625" y="3757613"/>
            <a:ext cx="131763" cy="66675"/>
            <a:chOff x="5432" y="3030"/>
            <a:chExt cx="78" cy="51"/>
          </a:xfrm>
        </p:grpSpPr>
        <p:sp>
          <p:nvSpPr>
            <p:cNvPr id="2138158" name="Rectangle 46"/>
            <p:cNvSpPr>
              <a:spLocks noChangeArrowheads="1"/>
            </p:cNvSpPr>
            <p:nvPr/>
          </p:nvSpPr>
          <p:spPr bwMode="auto">
            <a:xfrm>
              <a:off x="5432" y="3030"/>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59" name="Line 47"/>
            <p:cNvSpPr>
              <a:spLocks noChangeShapeType="1"/>
            </p:cNvSpPr>
            <p:nvPr/>
          </p:nvSpPr>
          <p:spPr bwMode="auto">
            <a:xfrm>
              <a:off x="5438" y="3036"/>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60" name="Line 48"/>
            <p:cNvSpPr>
              <a:spLocks noChangeShapeType="1"/>
            </p:cNvSpPr>
            <p:nvPr/>
          </p:nvSpPr>
          <p:spPr bwMode="auto">
            <a:xfrm>
              <a:off x="5438" y="3081"/>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8161" name="Rectangle 49"/>
          <p:cNvSpPr>
            <a:spLocks noChangeArrowheads="1"/>
          </p:cNvSpPr>
          <p:nvPr/>
        </p:nvSpPr>
        <p:spPr bwMode="auto">
          <a:xfrm>
            <a:off x="1889125" y="411163"/>
            <a:ext cx="5716588" cy="406400"/>
          </a:xfrm>
          <a:prstGeom prst="rect">
            <a:avLst/>
          </a:prstGeom>
          <a:solidFill>
            <a:srgbClr val="FFCCFF"/>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62" name="Line 50"/>
          <p:cNvSpPr>
            <a:spLocks noChangeShapeType="1"/>
          </p:cNvSpPr>
          <p:nvPr/>
        </p:nvSpPr>
        <p:spPr bwMode="auto">
          <a:xfrm>
            <a:off x="4025900" y="401638"/>
            <a:ext cx="0" cy="41116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63" name="Line 51"/>
          <p:cNvSpPr>
            <a:spLocks noChangeShapeType="1"/>
          </p:cNvSpPr>
          <p:nvPr/>
        </p:nvSpPr>
        <p:spPr bwMode="auto">
          <a:xfrm>
            <a:off x="4754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64" name="Line 52"/>
          <p:cNvSpPr>
            <a:spLocks noChangeShapeType="1"/>
          </p:cNvSpPr>
          <p:nvPr/>
        </p:nvSpPr>
        <p:spPr bwMode="auto">
          <a:xfrm>
            <a:off x="5473700" y="407988"/>
            <a:ext cx="0" cy="3952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65" name="Line 53"/>
          <p:cNvSpPr>
            <a:spLocks noChangeShapeType="1"/>
          </p:cNvSpPr>
          <p:nvPr/>
        </p:nvSpPr>
        <p:spPr bwMode="auto">
          <a:xfrm>
            <a:off x="6192838" y="401638"/>
            <a:ext cx="0" cy="4016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66" name="Line 54"/>
          <p:cNvSpPr>
            <a:spLocks noChangeShapeType="1"/>
          </p:cNvSpPr>
          <p:nvPr/>
        </p:nvSpPr>
        <p:spPr bwMode="auto">
          <a:xfrm>
            <a:off x="6913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8167" name="Rectangle 55"/>
          <p:cNvSpPr>
            <a:spLocks noChangeArrowheads="1"/>
          </p:cNvSpPr>
          <p:nvPr/>
        </p:nvSpPr>
        <p:spPr bwMode="auto">
          <a:xfrm>
            <a:off x="201930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8168" name="Rectangle 56"/>
          <p:cNvSpPr>
            <a:spLocks noChangeArrowheads="1"/>
          </p:cNvSpPr>
          <p:nvPr/>
        </p:nvSpPr>
        <p:spPr bwMode="auto">
          <a:xfrm>
            <a:off x="2747963"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138169" name="Rectangle 57"/>
          <p:cNvSpPr>
            <a:spLocks noChangeArrowheads="1"/>
          </p:cNvSpPr>
          <p:nvPr/>
        </p:nvSpPr>
        <p:spPr bwMode="auto">
          <a:xfrm>
            <a:off x="347503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a:t>
            </a:r>
          </a:p>
        </p:txBody>
      </p:sp>
      <p:sp>
        <p:nvSpPr>
          <p:cNvPr id="2138170" name="Rectangle 58"/>
          <p:cNvSpPr>
            <a:spLocks noChangeArrowheads="1"/>
          </p:cNvSpPr>
          <p:nvPr/>
        </p:nvSpPr>
        <p:spPr bwMode="auto">
          <a:xfrm>
            <a:off x="420528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a:t>
            </a:r>
          </a:p>
        </p:txBody>
      </p:sp>
      <p:sp>
        <p:nvSpPr>
          <p:cNvPr id="2138171" name="Rectangle 59"/>
          <p:cNvSpPr>
            <a:spLocks noChangeArrowheads="1"/>
          </p:cNvSpPr>
          <p:nvPr/>
        </p:nvSpPr>
        <p:spPr bwMode="auto">
          <a:xfrm>
            <a:off x="493395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8172" name="Rectangle 60"/>
          <p:cNvSpPr>
            <a:spLocks noChangeArrowheads="1"/>
          </p:cNvSpPr>
          <p:nvPr/>
        </p:nvSpPr>
        <p:spPr bwMode="auto">
          <a:xfrm>
            <a:off x="566261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5</a:t>
            </a:r>
          </a:p>
        </p:txBody>
      </p:sp>
      <p:sp>
        <p:nvSpPr>
          <p:cNvPr id="2138173" name="Rectangle 61"/>
          <p:cNvSpPr>
            <a:spLocks noChangeArrowheads="1"/>
          </p:cNvSpPr>
          <p:nvPr/>
        </p:nvSpPr>
        <p:spPr bwMode="auto">
          <a:xfrm>
            <a:off x="639286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6</a:t>
            </a:r>
          </a:p>
        </p:txBody>
      </p:sp>
      <p:sp>
        <p:nvSpPr>
          <p:cNvPr id="2138174" name="Rectangle 62"/>
          <p:cNvSpPr>
            <a:spLocks noChangeArrowheads="1"/>
          </p:cNvSpPr>
          <p:nvPr/>
        </p:nvSpPr>
        <p:spPr bwMode="auto">
          <a:xfrm>
            <a:off x="7121525"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7</a:t>
            </a:r>
          </a:p>
        </p:txBody>
      </p:sp>
      <p:sp>
        <p:nvSpPr>
          <p:cNvPr id="2138175" name="Rectangle 63"/>
          <p:cNvSpPr>
            <a:spLocks noChangeArrowheads="1"/>
          </p:cNvSpPr>
          <p:nvPr/>
        </p:nvSpPr>
        <p:spPr bwMode="auto">
          <a:xfrm>
            <a:off x="4203700"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D</a:t>
            </a:r>
          </a:p>
        </p:txBody>
      </p:sp>
      <p:sp>
        <p:nvSpPr>
          <p:cNvPr id="2138176" name="Rectangle 64"/>
          <p:cNvSpPr>
            <a:spLocks noChangeArrowheads="1"/>
          </p:cNvSpPr>
          <p:nvPr/>
        </p:nvSpPr>
        <p:spPr bwMode="auto">
          <a:xfrm>
            <a:off x="4933950" y="423863"/>
            <a:ext cx="336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T</a:t>
            </a:r>
          </a:p>
        </p:txBody>
      </p:sp>
      <p:sp>
        <p:nvSpPr>
          <p:cNvPr id="2138177" name="Rectangle 65"/>
          <p:cNvSpPr>
            <a:spLocks noChangeArrowheads="1"/>
          </p:cNvSpPr>
          <p:nvPr/>
        </p:nvSpPr>
        <p:spPr bwMode="auto">
          <a:xfrm>
            <a:off x="5662613"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R</a:t>
            </a:r>
          </a:p>
        </p:txBody>
      </p:sp>
      <p:sp>
        <p:nvSpPr>
          <p:cNvPr id="2138178" name="Rectangle 66"/>
          <p:cNvSpPr>
            <a:spLocks noChangeArrowheads="1"/>
          </p:cNvSpPr>
          <p:nvPr/>
        </p:nvSpPr>
        <p:spPr bwMode="auto">
          <a:xfrm>
            <a:off x="6361113" y="423863"/>
            <a:ext cx="36671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C</a:t>
            </a:r>
          </a:p>
        </p:txBody>
      </p:sp>
      <p:sp>
        <p:nvSpPr>
          <p:cNvPr id="2138179" name="Rectangle 67"/>
          <p:cNvSpPr>
            <a:spLocks noChangeArrowheads="1"/>
          </p:cNvSpPr>
          <p:nvPr/>
        </p:nvSpPr>
        <p:spPr bwMode="auto">
          <a:xfrm>
            <a:off x="6902450" y="423863"/>
            <a:ext cx="6905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未用</a:t>
            </a:r>
          </a:p>
        </p:txBody>
      </p:sp>
      <p:sp>
        <p:nvSpPr>
          <p:cNvPr id="2138180" name="Rectangle 68"/>
          <p:cNvSpPr>
            <a:spLocks noChangeArrowheads="1"/>
          </p:cNvSpPr>
          <p:nvPr/>
        </p:nvSpPr>
        <p:spPr bwMode="auto">
          <a:xfrm>
            <a:off x="2390775" y="423863"/>
            <a:ext cx="1222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优  先  级</a:t>
            </a:r>
          </a:p>
        </p:txBody>
      </p:sp>
      <p:sp>
        <p:nvSpPr>
          <p:cNvPr id="2138181" name="Rectangle 69"/>
          <p:cNvSpPr>
            <a:spLocks noChangeArrowheads="1"/>
          </p:cNvSpPr>
          <p:nvPr/>
        </p:nvSpPr>
        <p:spPr bwMode="auto">
          <a:xfrm>
            <a:off x="3811588" y="4149725"/>
            <a:ext cx="2908300"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38182" name="Rectangle 70"/>
          <p:cNvSpPr>
            <a:spLocks noChangeArrowheads="1"/>
          </p:cNvSpPr>
          <p:nvPr/>
        </p:nvSpPr>
        <p:spPr bwMode="auto">
          <a:xfrm>
            <a:off x="1284288" y="444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8183" name="Rectangle 71"/>
          <p:cNvSpPr>
            <a:spLocks noChangeArrowheads="1"/>
          </p:cNvSpPr>
          <p:nvPr/>
        </p:nvSpPr>
        <p:spPr bwMode="auto">
          <a:xfrm>
            <a:off x="611188" y="1773238"/>
            <a:ext cx="4349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固</a:t>
            </a:r>
          </a:p>
          <a:p>
            <a:pPr eaLnBrk="0" hangingPunct="0">
              <a:lnSpc>
                <a:spcPct val="90000"/>
              </a:lnSpc>
              <a:buClrTx/>
              <a:buFontTx/>
              <a:buNone/>
            </a:pPr>
            <a:r>
              <a:rPr lang="zh-CN" altLang="en-US" sz="2000">
                <a:solidFill>
                  <a:srgbClr val="333399"/>
                </a:solidFill>
                <a:latin typeface="Arial" pitchFamily="34" charset="0"/>
                <a:ea typeface="黑体" pitchFamily="49" charset="-122"/>
              </a:rPr>
              <a:t>定</a:t>
            </a:r>
          </a:p>
          <a:p>
            <a:pPr eaLnBrk="0" hangingPunct="0">
              <a:lnSpc>
                <a:spcPct val="90000"/>
              </a:lnSpc>
              <a:buClrTx/>
              <a:buFontTx/>
              <a:buNone/>
            </a:pPr>
            <a:r>
              <a:rPr lang="zh-CN" altLang="en-US" sz="2000">
                <a:solidFill>
                  <a:srgbClr val="333399"/>
                </a:solidFill>
                <a:latin typeface="Arial" pitchFamily="34" charset="0"/>
                <a:ea typeface="黑体" pitchFamily="49" charset="-122"/>
              </a:rPr>
              <a:t>部</a:t>
            </a:r>
          </a:p>
          <a:p>
            <a:pPr eaLnBrk="0" hangingPunct="0">
              <a:lnSpc>
                <a:spcPct val="90000"/>
              </a:lnSpc>
              <a:buClrTx/>
              <a:buFontTx/>
              <a:buNone/>
            </a:pPr>
            <a:r>
              <a:rPr lang="zh-CN" altLang="en-US" sz="2000">
                <a:solidFill>
                  <a:srgbClr val="333399"/>
                </a:solidFill>
                <a:latin typeface="Arial" pitchFamily="34" charset="0"/>
                <a:ea typeface="黑体" pitchFamily="49" charset="-122"/>
              </a:rPr>
              <a:t>分</a:t>
            </a:r>
          </a:p>
        </p:txBody>
      </p:sp>
      <p:sp>
        <p:nvSpPr>
          <p:cNvPr id="2138184" name="Rectangle 72"/>
          <p:cNvSpPr>
            <a:spLocks noChangeArrowheads="1"/>
          </p:cNvSpPr>
          <p:nvPr/>
        </p:nvSpPr>
        <p:spPr bwMode="auto">
          <a:xfrm>
            <a:off x="468313" y="3500438"/>
            <a:ext cx="688975"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可变</a:t>
            </a:r>
          </a:p>
          <a:p>
            <a:pPr eaLnBrk="0" hangingPunct="0">
              <a:lnSpc>
                <a:spcPct val="90000"/>
              </a:lnSpc>
              <a:buClrTx/>
              <a:buFontTx/>
              <a:buNone/>
            </a:pPr>
            <a:r>
              <a:rPr lang="zh-CN" altLang="en-US" sz="2000">
                <a:solidFill>
                  <a:srgbClr val="333399"/>
                </a:solidFill>
                <a:latin typeface="Arial" pitchFamily="34" charset="0"/>
                <a:ea typeface="黑体" pitchFamily="49" charset="-122"/>
              </a:rPr>
              <a:t>部分</a:t>
            </a:r>
          </a:p>
        </p:txBody>
      </p:sp>
      <p:grpSp>
        <p:nvGrpSpPr>
          <p:cNvPr id="2138185" name="Group 73"/>
          <p:cNvGrpSpPr>
            <a:grpSpLocks/>
          </p:cNvGrpSpPr>
          <p:nvPr/>
        </p:nvGrpSpPr>
        <p:grpSpPr bwMode="auto">
          <a:xfrm>
            <a:off x="1093788" y="1789113"/>
            <a:ext cx="7038975" cy="4227512"/>
            <a:chOff x="689" y="1127"/>
            <a:chExt cx="4434" cy="2663"/>
          </a:xfrm>
        </p:grpSpPr>
        <p:sp>
          <p:nvSpPr>
            <p:cNvPr id="2138186" name="Text Box 74"/>
            <p:cNvSpPr txBox="1">
              <a:spLocks noChangeArrowheads="1"/>
            </p:cNvSpPr>
            <p:nvPr/>
          </p:nvSpPr>
          <p:spPr bwMode="auto">
            <a:xfrm>
              <a:off x="689" y="3194"/>
              <a:ext cx="4434" cy="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lang="zh-CN" altLang="en-US" sz="2800">
                  <a:solidFill>
                    <a:srgbClr val="333399"/>
                  </a:solidFill>
                  <a:ea typeface="黑体" pitchFamily="49" charset="-122"/>
                </a:rPr>
                <a:t>标识</a:t>
              </a:r>
              <a:r>
                <a:rPr lang="en-US" altLang="zh-CN" sz="2800">
                  <a:solidFill>
                    <a:srgbClr val="333399"/>
                  </a:solidFill>
                  <a:ea typeface="黑体" pitchFamily="49" charset="-122"/>
                </a:rPr>
                <a:t>(identification)    </a:t>
              </a:r>
              <a:r>
                <a:rPr lang="zh-CN" altLang="en-US" sz="2800">
                  <a:solidFill>
                    <a:srgbClr val="333399"/>
                  </a:solidFill>
                  <a:ea typeface="黑体" pitchFamily="49" charset="-122"/>
                </a:rPr>
                <a:t>占 </a:t>
              </a:r>
              <a:r>
                <a:rPr lang="en-US" altLang="zh-CN" sz="2800">
                  <a:solidFill>
                    <a:srgbClr val="333399"/>
                  </a:solidFill>
                  <a:ea typeface="黑体" pitchFamily="49" charset="-122"/>
                </a:rPr>
                <a:t>16 bit</a:t>
              </a:r>
              <a:r>
                <a:rPr lang="zh-CN" altLang="en-US" sz="2800">
                  <a:solidFill>
                    <a:srgbClr val="333399"/>
                  </a:solidFill>
                  <a:ea typeface="黑体" pitchFamily="49" charset="-122"/>
                </a:rPr>
                <a:t>，</a:t>
              </a:r>
            </a:p>
            <a:p>
              <a:pPr algn="ctr">
                <a:spcBef>
                  <a:spcPct val="0"/>
                </a:spcBef>
                <a:buClrTx/>
                <a:buFontTx/>
                <a:buNone/>
              </a:pPr>
              <a:r>
                <a:rPr lang="zh-CN" altLang="en-US" sz="2800">
                  <a:solidFill>
                    <a:srgbClr val="333399"/>
                  </a:solidFill>
                  <a:ea typeface="黑体" pitchFamily="49" charset="-122"/>
                </a:rPr>
                <a:t>它是一个计数器，用来产生数据报的标识。 </a:t>
              </a:r>
            </a:p>
          </p:txBody>
        </p:sp>
        <p:sp>
          <p:nvSpPr>
            <p:cNvPr id="2138187" name="Rectangle 75"/>
            <p:cNvSpPr>
              <a:spLocks noChangeArrowheads="1"/>
            </p:cNvSpPr>
            <p:nvPr/>
          </p:nvSpPr>
          <p:spPr bwMode="auto">
            <a:xfrm>
              <a:off x="703" y="1127"/>
              <a:ext cx="2484" cy="307"/>
            </a:xfrm>
            <a:prstGeom prst="rect">
              <a:avLst/>
            </a:prstGeom>
            <a:noFill/>
            <a:ln w="762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8188" name="AutoShape 76"/>
          <p:cNvSpPr>
            <a:spLocks/>
          </p:cNvSpPr>
          <p:nvPr/>
        </p:nvSpPr>
        <p:spPr bwMode="auto">
          <a:xfrm>
            <a:off x="949325" y="1412875"/>
            <a:ext cx="166688" cy="2160588"/>
          </a:xfrm>
          <a:prstGeom prst="leftBrace">
            <a:avLst>
              <a:gd name="adj1" fmla="val 108016"/>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40505367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2000" fill="hold" nodeType="afterEffect">
                                  <p:stCondLst>
                                    <p:cond delay="0"/>
                                  </p:stCondLst>
                                  <p:childTnLst>
                                    <p:anim calcmode="discrete" valueType="str">
                                      <p:cBhvr>
                                        <p:cTn id="6" dur="1000" fill="hold"/>
                                        <p:tgtEl>
                                          <p:spTgt spid="2138185"/>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9138" name="Line 2"/>
          <p:cNvSpPr>
            <a:spLocks noChangeShapeType="1"/>
          </p:cNvSpPr>
          <p:nvPr/>
        </p:nvSpPr>
        <p:spPr bwMode="auto">
          <a:xfrm>
            <a:off x="395288" y="1341438"/>
            <a:ext cx="0" cy="2663825"/>
          </a:xfrm>
          <a:prstGeom prst="line">
            <a:avLst/>
          </a:prstGeom>
          <a:noFill/>
          <a:ln w="28575">
            <a:solidFill>
              <a:schemeClr val="tx2"/>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9139" name="Rectangle 3"/>
          <p:cNvSpPr>
            <a:spLocks noChangeArrowheads="1"/>
          </p:cNvSpPr>
          <p:nvPr/>
        </p:nvSpPr>
        <p:spPr bwMode="auto">
          <a:xfrm>
            <a:off x="176213" y="2205038"/>
            <a:ext cx="434975" cy="6985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a:t>
            </a:r>
          </a:p>
          <a:p>
            <a:pPr eaLnBrk="0" hangingPunct="0">
              <a:buClrTx/>
              <a:buFontTx/>
              <a:buNone/>
            </a:pPr>
            <a:r>
              <a:rPr lang="zh-CN" altLang="en-US" sz="2000">
                <a:solidFill>
                  <a:srgbClr val="333399"/>
                </a:solidFill>
                <a:latin typeface="Arial" pitchFamily="34" charset="0"/>
                <a:ea typeface="黑体" pitchFamily="49" charset="-122"/>
              </a:rPr>
              <a:t>部</a:t>
            </a:r>
          </a:p>
        </p:txBody>
      </p:sp>
      <p:sp>
        <p:nvSpPr>
          <p:cNvPr id="2139140" name="Rectangle 4"/>
          <p:cNvSpPr>
            <a:spLocks noChangeArrowheads="1"/>
          </p:cNvSpPr>
          <p:nvPr/>
        </p:nvSpPr>
        <p:spPr bwMode="auto">
          <a:xfrm>
            <a:off x="3094038" y="1371600"/>
            <a:ext cx="1966912" cy="434975"/>
          </a:xfrm>
          <a:prstGeom prst="rect">
            <a:avLst/>
          </a:prstGeom>
          <a:solidFill>
            <a:srgbClr val="DDDDD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41" name="Freeform 5"/>
          <p:cNvSpPr>
            <a:spLocks/>
          </p:cNvSpPr>
          <p:nvPr/>
        </p:nvSpPr>
        <p:spPr bwMode="auto">
          <a:xfrm>
            <a:off x="1887538" y="817563"/>
            <a:ext cx="5721350" cy="550862"/>
          </a:xfrm>
          <a:custGeom>
            <a:avLst/>
            <a:gdLst>
              <a:gd name="T0" fmla="*/ 0 w 3344"/>
              <a:gd name="T1" fmla="*/ 0 h 510"/>
              <a:gd name="T2" fmla="*/ 3344 w 3344"/>
              <a:gd name="T3" fmla="*/ 0 h 510"/>
              <a:gd name="T4" fmla="*/ 1860 w 3344"/>
              <a:gd name="T5" fmla="*/ 510 h 510"/>
              <a:gd name="T6" fmla="*/ 695 w 3344"/>
              <a:gd name="T7" fmla="*/ 498 h 510"/>
              <a:gd name="T8" fmla="*/ 0 w 3344"/>
              <a:gd name="T9" fmla="*/ 0 h 510"/>
            </a:gdLst>
            <a:ahLst/>
            <a:cxnLst>
              <a:cxn ang="0">
                <a:pos x="T0" y="T1"/>
              </a:cxn>
              <a:cxn ang="0">
                <a:pos x="T2" y="T3"/>
              </a:cxn>
              <a:cxn ang="0">
                <a:pos x="T4" y="T5"/>
              </a:cxn>
              <a:cxn ang="0">
                <a:pos x="T6" y="T7"/>
              </a:cxn>
              <a:cxn ang="0">
                <a:pos x="T8" y="T9"/>
              </a:cxn>
            </a:cxnLst>
            <a:rect l="0" t="0" r="r" b="b"/>
            <a:pathLst>
              <a:path w="3344" h="510">
                <a:moveTo>
                  <a:pt x="0" y="0"/>
                </a:moveTo>
                <a:lnTo>
                  <a:pt x="3344" y="0"/>
                </a:lnTo>
                <a:lnTo>
                  <a:pt x="1860" y="510"/>
                </a:lnTo>
                <a:lnTo>
                  <a:pt x="695" y="498"/>
                </a:lnTo>
                <a:lnTo>
                  <a:pt x="0" y="0"/>
                </a:lnTo>
                <a:close/>
              </a:path>
            </a:pathLst>
          </a:custGeom>
          <a:solidFill>
            <a:srgbClr val="FFCCFF"/>
          </a:soli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39142" name="Rectangle 6"/>
          <p:cNvSpPr>
            <a:spLocks noChangeArrowheads="1"/>
          </p:cNvSpPr>
          <p:nvPr/>
        </p:nvSpPr>
        <p:spPr bwMode="auto">
          <a:xfrm>
            <a:off x="1136650" y="1362075"/>
            <a:ext cx="7864475" cy="2643188"/>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43" name="Rectangle 7"/>
          <p:cNvSpPr>
            <a:spLocks noChangeArrowheads="1"/>
          </p:cNvSpPr>
          <p:nvPr/>
        </p:nvSpPr>
        <p:spPr bwMode="auto">
          <a:xfrm>
            <a:off x="1150938" y="4016375"/>
            <a:ext cx="7832725" cy="681038"/>
          </a:xfrm>
          <a:prstGeom prst="rect">
            <a:avLst/>
          </a:prstGeom>
          <a:solidFill>
            <a:srgbClr val="FFFF99"/>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44" name="Line 8"/>
          <p:cNvSpPr>
            <a:spLocks noChangeShapeType="1"/>
          </p:cNvSpPr>
          <p:nvPr/>
        </p:nvSpPr>
        <p:spPr bwMode="auto">
          <a:xfrm>
            <a:off x="1131888" y="181292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45" name="Line 9"/>
          <p:cNvSpPr>
            <a:spLocks noChangeShapeType="1"/>
          </p:cNvSpPr>
          <p:nvPr/>
        </p:nvSpPr>
        <p:spPr bwMode="auto">
          <a:xfrm>
            <a:off x="1131888" y="22558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46" name="Line 10"/>
          <p:cNvSpPr>
            <a:spLocks noChangeShapeType="1"/>
          </p:cNvSpPr>
          <p:nvPr/>
        </p:nvSpPr>
        <p:spPr bwMode="auto">
          <a:xfrm>
            <a:off x="1131888" y="27003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47" name="Line 11"/>
          <p:cNvSpPr>
            <a:spLocks noChangeShapeType="1"/>
          </p:cNvSpPr>
          <p:nvPr/>
        </p:nvSpPr>
        <p:spPr bwMode="auto">
          <a:xfrm>
            <a:off x="1131888" y="31384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48" name="Line 12"/>
          <p:cNvSpPr>
            <a:spLocks noChangeShapeType="1"/>
          </p:cNvSpPr>
          <p:nvPr/>
        </p:nvSpPr>
        <p:spPr bwMode="auto">
          <a:xfrm>
            <a:off x="1131888" y="35829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49" name="Line 13"/>
          <p:cNvSpPr>
            <a:spLocks noChangeShapeType="1"/>
          </p:cNvSpPr>
          <p:nvPr/>
        </p:nvSpPr>
        <p:spPr bwMode="auto">
          <a:xfrm>
            <a:off x="210026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50" name="Line 14"/>
          <p:cNvSpPr>
            <a:spLocks noChangeShapeType="1"/>
          </p:cNvSpPr>
          <p:nvPr/>
        </p:nvSpPr>
        <p:spPr bwMode="auto">
          <a:xfrm>
            <a:off x="308451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51" name="Line 15"/>
          <p:cNvSpPr>
            <a:spLocks noChangeShapeType="1"/>
          </p:cNvSpPr>
          <p:nvPr/>
        </p:nvSpPr>
        <p:spPr bwMode="auto">
          <a:xfrm>
            <a:off x="3084513" y="2265363"/>
            <a:ext cx="0" cy="431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52" name="Line 16"/>
          <p:cNvSpPr>
            <a:spLocks noChangeShapeType="1"/>
          </p:cNvSpPr>
          <p:nvPr/>
        </p:nvSpPr>
        <p:spPr bwMode="auto">
          <a:xfrm>
            <a:off x="5057775" y="1370013"/>
            <a:ext cx="0" cy="1327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53" name="Line 17"/>
          <p:cNvSpPr>
            <a:spLocks noChangeShapeType="1"/>
          </p:cNvSpPr>
          <p:nvPr/>
        </p:nvSpPr>
        <p:spPr bwMode="auto">
          <a:xfrm flipV="1">
            <a:off x="7029450" y="3578225"/>
            <a:ext cx="0" cy="4413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54" name="Line 18"/>
          <p:cNvSpPr>
            <a:spLocks noChangeShapeType="1"/>
          </p:cNvSpPr>
          <p:nvPr/>
        </p:nvSpPr>
        <p:spPr bwMode="auto">
          <a:xfrm>
            <a:off x="5859463" y="1822450"/>
            <a:ext cx="0" cy="4333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55" name="Rectangle 19"/>
          <p:cNvSpPr>
            <a:spLocks noChangeArrowheads="1"/>
          </p:cNvSpPr>
          <p:nvPr/>
        </p:nvSpPr>
        <p:spPr bwMode="auto">
          <a:xfrm>
            <a:off x="10795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9156" name="Rectangle 20"/>
          <p:cNvSpPr>
            <a:spLocks noChangeArrowheads="1"/>
          </p:cNvSpPr>
          <p:nvPr/>
        </p:nvSpPr>
        <p:spPr bwMode="auto">
          <a:xfrm>
            <a:off x="2014538" y="982663"/>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9157" name="Rectangle 21"/>
          <p:cNvSpPr>
            <a:spLocks noChangeArrowheads="1"/>
          </p:cNvSpPr>
          <p:nvPr/>
        </p:nvSpPr>
        <p:spPr bwMode="auto">
          <a:xfrm>
            <a:off x="30099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8</a:t>
            </a:r>
          </a:p>
        </p:txBody>
      </p:sp>
      <p:sp>
        <p:nvSpPr>
          <p:cNvPr id="2139158" name="Rectangle 22"/>
          <p:cNvSpPr>
            <a:spLocks noChangeArrowheads="1"/>
          </p:cNvSpPr>
          <p:nvPr/>
        </p:nvSpPr>
        <p:spPr bwMode="auto">
          <a:xfrm>
            <a:off x="4960938"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16</a:t>
            </a:r>
          </a:p>
        </p:txBody>
      </p:sp>
      <p:sp>
        <p:nvSpPr>
          <p:cNvPr id="2139159" name="Rectangle 23"/>
          <p:cNvSpPr>
            <a:spLocks noChangeArrowheads="1"/>
          </p:cNvSpPr>
          <p:nvPr/>
        </p:nvSpPr>
        <p:spPr bwMode="auto">
          <a:xfrm>
            <a:off x="5757863" y="982663"/>
            <a:ext cx="46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19</a:t>
            </a:r>
          </a:p>
        </p:txBody>
      </p:sp>
      <p:sp>
        <p:nvSpPr>
          <p:cNvPr id="2139160" name="Rectangle 24"/>
          <p:cNvSpPr>
            <a:spLocks noChangeArrowheads="1"/>
          </p:cNvSpPr>
          <p:nvPr/>
        </p:nvSpPr>
        <p:spPr bwMode="auto">
          <a:xfrm>
            <a:off x="6932613"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24</a:t>
            </a:r>
          </a:p>
        </p:txBody>
      </p:sp>
      <p:sp>
        <p:nvSpPr>
          <p:cNvPr id="2139161" name="Rectangle 25"/>
          <p:cNvSpPr>
            <a:spLocks noChangeArrowheads="1"/>
          </p:cNvSpPr>
          <p:nvPr/>
        </p:nvSpPr>
        <p:spPr bwMode="auto">
          <a:xfrm>
            <a:off x="8645525"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31</a:t>
            </a:r>
          </a:p>
        </p:txBody>
      </p:sp>
      <p:sp>
        <p:nvSpPr>
          <p:cNvPr id="2139162" name="Rectangle 26"/>
          <p:cNvSpPr>
            <a:spLocks noChangeArrowheads="1"/>
          </p:cNvSpPr>
          <p:nvPr/>
        </p:nvSpPr>
        <p:spPr bwMode="auto">
          <a:xfrm>
            <a:off x="1228725" y="13970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139163" name="Rectangle 27"/>
          <p:cNvSpPr>
            <a:spLocks noChangeArrowheads="1"/>
          </p:cNvSpPr>
          <p:nvPr/>
        </p:nvSpPr>
        <p:spPr bwMode="auto">
          <a:xfrm>
            <a:off x="5116513" y="18732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标志</a:t>
            </a:r>
          </a:p>
        </p:txBody>
      </p:sp>
      <p:sp>
        <p:nvSpPr>
          <p:cNvPr id="2139164" name="Rectangle 28"/>
          <p:cNvSpPr>
            <a:spLocks noChangeArrowheads="1"/>
          </p:cNvSpPr>
          <p:nvPr/>
        </p:nvSpPr>
        <p:spPr bwMode="auto">
          <a:xfrm>
            <a:off x="1425575" y="2278063"/>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生 存 时 间</a:t>
            </a:r>
          </a:p>
        </p:txBody>
      </p:sp>
      <p:sp>
        <p:nvSpPr>
          <p:cNvPr id="2139165" name="Rectangle 29"/>
          <p:cNvSpPr>
            <a:spLocks noChangeArrowheads="1"/>
          </p:cNvSpPr>
          <p:nvPr/>
        </p:nvSpPr>
        <p:spPr bwMode="auto">
          <a:xfrm>
            <a:off x="3556000" y="2278063"/>
            <a:ext cx="969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协    议</a:t>
            </a:r>
          </a:p>
        </p:txBody>
      </p:sp>
      <p:sp>
        <p:nvSpPr>
          <p:cNvPr id="2139166" name="Rectangle 30"/>
          <p:cNvSpPr>
            <a:spLocks noChangeArrowheads="1"/>
          </p:cNvSpPr>
          <p:nvPr/>
        </p:nvSpPr>
        <p:spPr bwMode="auto">
          <a:xfrm>
            <a:off x="2570163" y="187325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    识</a:t>
            </a:r>
          </a:p>
        </p:txBody>
      </p:sp>
      <p:sp>
        <p:nvSpPr>
          <p:cNvPr id="2139167" name="Rectangle 31"/>
          <p:cNvSpPr>
            <a:spLocks noChangeArrowheads="1"/>
          </p:cNvSpPr>
          <p:nvPr/>
        </p:nvSpPr>
        <p:spPr bwMode="auto">
          <a:xfrm>
            <a:off x="3303588" y="13970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服 务 类 型</a:t>
            </a:r>
          </a:p>
        </p:txBody>
      </p:sp>
      <p:sp>
        <p:nvSpPr>
          <p:cNvPr id="2139168" name="Rectangle 32"/>
          <p:cNvSpPr>
            <a:spLocks noChangeArrowheads="1"/>
          </p:cNvSpPr>
          <p:nvPr/>
        </p:nvSpPr>
        <p:spPr bwMode="auto">
          <a:xfrm>
            <a:off x="6507163" y="1397000"/>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总   长   度</a:t>
            </a:r>
          </a:p>
        </p:txBody>
      </p:sp>
      <p:sp>
        <p:nvSpPr>
          <p:cNvPr id="2139169" name="Rectangle 33"/>
          <p:cNvSpPr>
            <a:spLocks noChangeArrowheads="1"/>
          </p:cNvSpPr>
          <p:nvPr/>
        </p:nvSpPr>
        <p:spPr bwMode="auto">
          <a:xfrm>
            <a:off x="6778625" y="18732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片   偏   移</a:t>
            </a:r>
          </a:p>
        </p:txBody>
      </p:sp>
      <p:sp>
        <p:nvSpPr>
          <p:cNvPr id="2139170" name="Rectangle 34"/>
          <p:cNvSpPr>
            <a:spLocks noChangeArrowheads="1"/>
          </p:cNvSpPr>
          <p:nvPr/>
        </p:nvSpPr>
        <p:spPr bwMode="auto">
          <a:xfrm>
            <a:off x="7502525" y="360680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139171" name="Rectangle 35"/>
          <p:cNvSpPr>
            <a:spLocks noChangeArrowheads="1"/>
          </p:cNvSpPr>
          <p:nvPr/>
        </p:nvSpPr>
        <p:spPr bwMode="auto">
          <a:xfrm>
            <a:off x="5926138" y="2278063"/>
            <a:ext cx="22891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   检   验   和</a:t>
            </a:r>
          </a:p>
        </p:txBody>
      </p:sp>
      <p:sp>
        <p:nvSpPr>
          <p:cNvPr id="2139172" name="Rectangle 36"/>
          <p:cNvSpPr>
            <a:spLocks noChangeArrowheads="1"/>
          </p:cNvSpPr>
          <p:nvPr/>
        </p:nvSpPr>
        <p:spPr bwMode="auto">
          <a:xfrm>
            <a:off x="4416425" y="27368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139173" name="Rectangle 37"/>
          <p:cNvSpPr>
            <a:spLocks noChangeArrowheads="1"/>
          </p:cNvSpPr>
          <p:nvPr/>
        </p:nvSpPr>
        <p:spPr bwMode="auto">
          <a:xfrm>
            <a:off x="4160838" y="31781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地   址</a:t>
            </a:r>
          </a:p>
        </p:txBody>
      </p:sp>
      <p:sp>
        <p:nvSpPr>
          <p:cNvPr id="2139174" name="Rectangle 38"/>
          <p:cNvSpPr>
            <a:spLocks noChangeArrowheads="1"/>
          </p:cNvSpPr>
          <p:nvPr/>
        </p:nvSpPr>
        <p:spPr bwMode="auto">
          <a:xfrm>
            <a:off x="2228850" y="3606800"/>
            <a:ext cx="4117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   选   字   段  （长   度   可   变）</a:t>
            </a:r>
          </a:p>
        </p:txBody>
      </p:sp>
      <p:sp>
        <p:nvSpPr>
          <p:cNvPr id="2139175" name="Rectangle 39"/>
          <p:cNvSpPr>
            <a:spLocks noChangeArrowheads="1"/>
          </p:cNvSpPr>
          <p:nvPr/>
        </p:nvSpPr>
        <p:spPr bwMode="auto">
          <a:xfrm>
            <a:off x="433388" y="968375"/>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9176" name="Rectangle 40"/>
          <p:cNvSpPr>
            <a:spLocks noChangeArrowheads="1"/>
          </p:cNvSpPr>
          <p:nvPr/>
        </p:nvSpPr>
        <p:spPr bwMode="auto">
          <a:xfrm>
            <a:off x="2003425" y="1377950"/>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首部长度</a:t>
            </a:r>
          </a:p>
        </p:txBody>
      </p:sp>
      <p:grpSp>
        <p:nvGrpSpPr>
          <p:cNvPr id="2139177" name="Group 41"/>
          <p:cNvGrpSpPr>
            <a:grpSpLocks/>
          </p:cNvGrpSpPr>
          <p:nvPr/>
        </p:nvGrpSpPr>
        <p:grpSpPr bwMode="auto">
          <a:xfrm>
            <a:off x="1069975" y="3748088"/>
            <a:ext cx="131763" cy="69850"/>
            <a:chOff x="833" y="3024"/>
            <a:chExt cx="78" cy="51"/>
          </a:xfrm>
        </p:grpSpPr>
        <p:sp>
          <p:nvSpPr>
            <p:cNvPr id="2139178" name="Rectangle 42"/>
            <p:cNvSpPr>
              <a:spLocks noChangeArrowheads="1"/>
            </p:cNvSpPr>
            <p:nvPr/>
          </p:nvSpPr>
          <p:spPr bwMode="auto">
            <a:xfrm>
              <a:off x="833" y="3024"/>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79" name="Line 43"/>
            <p:cNvSpPr>
              <a:spLocks noChangeShapeType="1"/>
            </p:cNvSpPr>
            <p:nvPr/>
          </p:nvSpPr>
          <p:spPr bwMode="auto">
            <a:xfrm>
              <a:off x="839" y="3030"/>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80" name="Line 44"/>
            <p:cNvSpPr>
              <a:spLocks noChangeShapeType="1"/>
            </p:cNvSpPr>
            <p:nvPr/>
          </p:nvSpPr>
          <p:spPr bwMode="auto">
            <a:xfrm>
              <a:off x="839" y="3075"/>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139181" name="Group 45"/>
          <p:cNvGrpSpPr>
            <a:grpSpLocks/>
          </p:cNvGrpSpPr>
          <p:nvPr/>
        </p:nvGrpSpPr>
        <p:grpSpPr bwMode="auto">
          <a:xfrm>
            <a:off x="8937625" y="3757613"/>
            <a:ext cx="131763" cy="66675"/>
            <a:chOff x="5432" y="3030"/>
            <a:chExt cx="78" cy="51"/>
          </a:xfrm>
        </p:grpSpPr>
        <p:sp>
          <p:nvSpPr>
            <p:cNvPr id="2139182" name="Rectangle 46"/>
            <p:cNvSpPr>
              <a:spLocks noChangeArrowheads="1"/>
            </p:cNvSpPr>
            <p:nvPr/>
          </p:nvSpPr>
          <p:spPr bwMode="auto">
            <a:xfrm>
              <a:off x="5432" y="3030"/>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83" name="Line 47"/>
            <p:cNvSpPr>
              <a:spLocks noChangeShapeType="1"/>
            </p:cNvSpPr>
            <p:nvPr/>
          </p:nvSpPr>
          <p:spPr bwMode="auto">
            <a:xfrm>
              <a:off x="5438" y="3036"/>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84" name="Line 48"/>
            <p:cNvSpPr>
              <a:spLocks noChangeShapeType="1"/>
            </p:cNvSpPr>
            <p:nvPr/>
          </p:nvSpPr>
          <p:spPr bwMode="auto">
            <a:xfrm>
              <a:off x="5438" y="3081"/>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9185" name="Rectangle 49"/>
          <p:cNvSpPr>
            <a:spLocks noChangeArrowheads="1"/>
          </p:cNvSpPr>
          <p:nvPr/>
        </p:nvSpPr>
        <p:spPr bwMode="auto">
          <a:xfrm>
            <a:off x="1889125" y="411163"/>
            <a:ext cx="5716588" cy="406400"/>
          </a:xfrm>
          <a:prstGeom prst="rect">
            <a:avLst/>
          </a:prstGeom>
          <a:solidFill>
            <a:srgbClr val="FFCCFF"/>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86" name="Line 50"/>
          <p:cNvSpPr>
            <a:spLocks noChangeShapeType="1"/>
          </p:cNvSpPr>
          <p:nvPr/>
        </p:nvSpPr>
        <p:spPr bwMode="auto">
          <a:xfrm>
            <a:off x="4025900" y="401638"/>
            <a:ext cx="0" cy="41116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87" name="Line 51"/>
          <p:cNvSpPr>
            <a:spLocks noChangeShapeType="1"/>
          </p:cNvSpPr>
          <p:nvPr/>
        </p:nvSpPr>
        <p:spPr bwMode="auto">
          <a:xfrm>
            <a:off x="4754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88" name="Line 52"/>
          <p:cNvSpPr>
            <a:spLocks noChangeShapeType="1"/>
          </p:cNvSpPr>
          <p:nvPr/>
        </p:nvSpPr>
        <p:spPr bwMode="auto">
          <a:xfrm>
            <a:off x="5473700" y="407988"/>
            <a:ext cx="0" cy="3952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89" name="Line 53"/>
          <p:cNvSpPr>
            <a:spLocks noChangeShapeType="1"/>
          </p:cNvSpPr>
          <p:nvPr/>
        </p:nvSpPr>
        <p:spPr bwMode="auto">
          <a:xfrm>
            <a:off x="6192838" y="401638"/>
            <a:ext cx="0" cy="4016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90" name="Line 54"/>
          <p:cNvSpPr>
            <a:spLocks noChangeShapeType="1"/>
          </p:cNvSpPr>
          <p:nvPr/>
        </p:nvSpPr>
        <p:spPr bwMode="auto">
          <a:xfrm>
            <a:off x="6913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39191" name="Rectangle 55"/>
          <p:cNvSpPr>
            <a:spLocks noChangeArrowheads="1"/>
          </p:cNvSpPr>
          <p:nvPr/>
        </p:nvSpPr>
        <p:spPr bwMode="auto">
          <a:xfrm>
            <a:off x="201930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39192" name="Rectangle 56"/>
          <p:cNvSpPr>
            <a:spLocks noChangeArrowheads="1"/>
          </p:cNvSpPr>
          <p:nvPr/>
        </p:nvSpPr>
        <p:spPr bwMode="auto">
          <a:xfrm>
            <a:off x="2747963"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139193" name="Rectangle 57"/>
          <p:cNvSpPr>
            <a:spLocks noChangeArrowheads="1"/>
          </p:cNvSpPr>
          <p:nvPr/>
        </p:nvSpPr>
        <p:spPr bwMode="auto">
          <a:xfrm>
            <a:off x="347503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a:t>
            </a:r>
          </a:p>
        </p:txBody>
      </p:sp>
      <p:sp>
        <p:nvSpPr>
          <p:cNvPr id="2139194" name="Rectangle 58"/>
          <p:cNvSpPr>
            <a:spLocks noChangeArrowheads="1"/>
          </p:cNvSpPr>
          <p:nvPr/>
        </p:nvSpPr>
        <p:spPr bwMode="auto">
          <a:xfrm>
            <a:off x="420528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a:t>
            </a:r>
          </a:p>
        </p:txBody>
      </p:sp>
      <p:sp>
        <p:nvSpPr>
          <p:cNvPr id="2139195" name="Rectangle 59"/>
          <p:cNvSpPr>
            <a:spLocks noChangeArrowheads="1"/>
          </p:cNvSpPr>
          <p:nvPr/>
        </p:nvSpPr>
        <p:spPr bwMode="auto">
          <a:xfrm>
            <a:off x="493395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39196" name="Rectangle 60"/>
          <p:cNvSpPr>
            <a:spLocks noChangeArrowheads="1"/>
          </p:cNvSpPr>
          <p:nvPr/>
        </p:nvSpPr>
        <p:spPr bwMode="auto">
          <a:xfrm>
            <a:off x="566261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5</a:t>
            </a:r>
          </a:p>
        </p:txBody>
      </p:sp>
      <p:sp>
        <p:nvSpPr>
          <p:cNvPr id="2139197" name="Rectangle 61"/>
          <p:cNvSpPr>
            <a:spLocks noChangeArrowheads="1"/>
          </p:cNvSpPr>
          <p:nvPr/>
        </p:nvSpPr>
        <p:spPr bwMode="auto">
          <a:xfrm>
            <a:off x="639286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6</a:t>
            </a:r>
          </a:p>
        </p:txBody>
      </p:sp>
      <p:sp>
        <p:nvSpPr>
          <p:cNvPr id="2139198" name="Rectangle 62"/>
          <p:cNvSpPr>
            <a:spLocks noChangeArrowheads="1"/>
          </p:cNvSpPr>
          <p:nvPr/>
        </p:nvSpPr>
        <p:spPr bwMode="auto">
          <a:xfrm>
            <a:off x="7121525"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7</a:t>
            </a:r>
          </a:p>
        </p:txBody>
      </p:sp>
      <p:sp>
        <p:nvSpPr>
          <p:cNvPr id="2139199" name="Rectangle 63"/>
          <p:cNvSpPr>
            <a:spLocks noChangeArrowheads="1"/>
          </p:cNvSpPr>
          <p:nvPr/>
        </p:nvSpPr>
        <p:spPr bwMode="auto">
          <a:xfrm>
            <a:off x="4203700"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D</a:t>
            </a:r>
          </a:p>
        </p:txBody>
      </p:sp>
      <p:sp>
        <p:nvSpPr>
          <p:cNvPr id="2139200" name="Rectangle 64"/>
          <p:cNvSpPr>
            <a:spLocks noChangeArrowheads="1"/>
          </p:cNvSpPr>
          <p:nvPr/>
        </p:nvSpPr>
        <p:spPr bwMode="auto">
          <a:xfrm>
            <a:off x="4933950" y="423863"/>
            <a:ext cx="336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T</a:t>
            </a:r>
          </a:p>
        </p:txBody>
      </p:sp>
      <p:sp>
        <p:nvSpPr>
          <p:cNvPr id="2139201" name="Rectangle 65"/>
          <p:cNvSpPr>
            <a:spLocks noChangeArrowheads="1"/>
          </p:cNvSpPr>
          <p:nvPr/>
        </p:nvSpPr>
        <p:spPr bwMode="auto">
          <a:xfrm>
            <a:off x="5662613"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R</a:t>
            </a:r>
          </a:p>
        </p:txBody>
      </p:sp>
      <p:sp>
        <p:nvSpPr>
          <p:cNvPr id="2139202" name="Rectangle 66"/>
          <p:cNvSpPr>
            <a:spLocks noChangeArrowheads="1"/>
          </p:cNvSpPr>
          <p:nvPr/>
        </p:nvSpPr>
        <p:spPr bwMode="auto">
          <a:xfrm>
            <a:off x="6361113" y="423863"/>
            <a:ext cx="36671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C</a:t>
            </a:r>
          </a:p>
        </p:txBody>
      </p:sp>
      <p:sp>
        <p:nvSpPr>
          <p:cNvPr id="2139203" name="Rectangle 67"/>
          <p:cNvSpPr>
            <a:spLocks noChangeArrowheads="1"/>
          </p:cNvSpPr>
          <p:nvPr/>
        </p:nvSpPr>
        <p:spPr bwMode="auto">
          <a:xfrm>
            <a:off x="6902450" y="423863"/>
            <a:ext cx="6905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未用</a:t>
            </a:r>
          </a:p>
        </p:txBody>
      </p:sp>
      <p:sp>
        <p:nvSpPr>
          <p:cNvPr id="2139204" name="Rectangle 68"/>
          <p:cNvSpPr>
            <a:spLocks noChangeArrowheads="1"/>
          </p:cNvSpPr>
          <p:nvPr/>
        </p:nvSpPr>
        <p:spPr bwMode="auto">
          <a:xfrm>
            <a:off x="2390775" y="423863"/>
            <a:ext cx="1222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优  先  级</a:t>
            </a:r>
          </a:p>
        </p:txBody>
      </p:sp>
      <p:sp>
        <p:nvSpPr>
          <p:cNvPr id="2139205" name="Rectangle 69"/>
          <p:cNvSpPr>
            <a:spLocks noChangeArrowheads="1"/>
          </p:cNvSpPr>
          <p:nvPr/>
        </p:nvSpPr>
        <p:spPr bwMode="auto">
          <a:xfrm>
            <a:off x="3811588" y="4149725"/>
            <a:ext cx="2908300"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39206" name="Rectangle 70"/>
          <p:cNvSpPr>
            <a:spLocks noChangeArrowheads="1"/>
          </p:cNvSpPr>
          <p:nvPr/>
        </p:nvSpPr>
        <p:spPr bwMode="auto">
          <a:xfrm>
            <a:off x="1284288" y="444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39207" name="Rectangle 71"/>
          <p:cNvSpPr>
            <a:spLocks noChangeArrowheads="1"/>
          </p:cNvSpPr>
          <p:nvPr/>
        </p:nvSpPr>
        <p:spPr bwMode="auto">
          <a:xfrm>
            <a:off x="611188" y="1773238"/>
            <a:ext cx="4349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固</a:t>
            </a:r>
          </a:p>
          <a:p>
            <a:pPr eaLnBrk="0" hangingPunct="0">
              <a:lnSpc>
                <a:spcPct val="90000"/>
              </a:lnSpc>
              <a:buClrTx/>
              <a:buFontTx/>
              <a:buNone/>
            </a:pPr>
            <a:r>
              <a:rPr lang="zh-CN" altLang="en-US" sz="2000">
                <a:solidFill>
                  <a:srgbClr val="333399"/>
                </a:solidFill>
                <a:latin typeface="Arial" pitchFamily="34" charset="0"/>
                <a:ea typeface="黑体" pitchFamily="49" charset="-122"/>
              </a:rPr>
              <a:t>定</a:t>
            </a:r>
          </a:p>
          <a:p>
            <a:pPr eaLnBrk="0" hangingPunct="0">
              <a:lnSpc>
                <a:spcPct val="90000"/>
              </a:lnSpc>
              <a:buClrTx/>
              <a:buFontTx/>
              <a:buNone/>
            </a:pPr>
            <a:r>
              <a:rPr lang="zh-CN" altLang="en-US" sz="2000">
                <a:solidFill>
                  <a:srgbClr val="333399"/>
                </a:solidFill>
                <a:latin typeface="Arial" pitchFamily="34" charset="0"/>
                <a:ea typeface="黑体" pitchFamily="49" charset="-122"/>
              </a:rPr>
              <a:t>部</a:t>
            </a:r>
          </a:p>
          <a:p>
            <a:pPr eaLnBrk="0" hangingPunct="0">
              <a:lnSpc>
                <a:spcPct val="90000"/>
              </a:lnSpc>
              <a:buClrTx/>
              <a:buFontTx/>
              <a:buNone/>
            </a:pPr>
            <a:r>
              <a:rPr lang="zh-CN" altLang="en-US" sz="2000">
                <a:solidFill>
                  <a:srgbClr val="333399"/>
                </a:solidFill>
                <a:latin typeface="Arial" pitchFamily="34" charset="0"/>
                <a:ea typeface="黑体" pitchFamily="49" charset="-122"/>
              </a:rPr>
              <a:t>分</a:t>
            </a:r>
          </a:p>
        </p:txBody>
      </p:sp>
      <p:sp>
        <p:nvSpPr>
          <p:cNvPr id="2139208" name="Rectangle 72"/>
          <p:cNvSpPr>
            <a:spLocks noChangeArrowheads="1"/>
          </p:cNvSpPr>
          <p:nvPr/>
        </p:nvSpPr>
        <p:spPr bwMode="auto">
          <a:xfrm>
            <a:off x="468313" y="3500438"/>
            <a:ext cx="688975"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可变</a:t>
            </a:r>
          </a:p>
          <a:p>
            <a:pPr eaLnBrk="0" hangingPunct="0">
              <a:lnSpc>
                <a:spcPct val="90000"/>
              </a:lnSpc>
              <a:buClrTx/>
              <a:buFontTx/>
              <a:buNone/>
            </a:pPr>
            <a:r>
              <a:rPr lang="zh-CN" altLang="en-US" sz="2000">
                <a:solidFill>
                  <a:srgbClr val="333399"/>
                </a:solidFill>
                <a:latin typeface="Arial" pitchFamily="34" charset="0"/>
                <a:ea typeface="黑体" pitchFamily="49" charset="-122"/>
              </a:rPr>
              <a:t>部分</a:t>
            </a:r>
          </a:p>
        </p:txBody>
      </p:sp>
      <p:grpSp>
        <p:nvGrpSpPr>
          <p:cNvPr id="2139209" name="Group 73"/>
          <p:cNvGrpSpPr>
            <a:grpSpLocks/>
          </p:cNvGrpSpPr>
          <p:nvPr/>
        </p:nvGrpSpPr>
        <p:grpSpPr bwMode="auto">
          <a:xfrm>
            <a:off x="1093788" y="1789113"/>
            <a:ext cx="7038975" cy="4227512"/>
            <a:chOff x="689" y="1127"/>
            <a:chExt cx="4434" cy="2663"/>
          </a:xfrm>
        </p:grpSpPr>
        <p:sp>
          <p:nvSpPr>
            <p:cNvPr id="2139210" name="Text Box 74"/>
            <p:cNvSpPr txBox="1">
              <a:spLocks noChangeArrowheads="1"/>
            </p:cNvSpPr>
            <p:nvPr/>
          </p:nvSpPr>
          <p:spPr bwMode="auto">
            <a:xfrm>
              <a:off x="689" y="3194"/>
              <a:ext cx="4434" cy="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lang="zh-CN" altLang="en-US" sz="2800">
                  <a:solidFill>
                    <a:srgbClr val="333399"/>
                  </a:solidFill>
                  <a:ea typeface="黑体" pitchFamily="49" charset="-122"/>
                </a:rPr>
                <a:t>标识</a:t>
              </a:r>
              <a:r>
                <a:rPr lang="en-US" altLang="zh-CN" sz="2800">
                  <a:solidFill>
                    <a:srgbClr val="333399"/>
                  </a:solidFill>
                  <a:ea typeface="黑体" pitchFamily="49" charset="-122"/>
                </a:rPr>
                <a:t>(identification)    </a:t>
              </a:r>
              <a:r>
                <a:rPr lang="zh-CN" altLang="en-US" sz="2800">
                  <a:solidFill>
                    <a:srgbClr val="333399"/>
                  </a:solidFill>
                  <a:ea typeface="黑体" pitchFamily="49" charset="-122"/>
                </a:rPr>
                <a:t>占 </a:t>
              </a:r>
              <a:r>
                <a:rPr lang="en-US" altLang="zh-CN" sz="2800">
                  <a:solidFill>
                    <a:srgbClr val="333399"/>
                  </a:solidFill>
                  <a:ea typeface="黑体" pitchFamily="49" charset="-122"/>
                </a:rPr>
                <a:t>16 bit</a:t>
              </a:r>
              <a:r>
                <a:rPr lang="zh-CN" altLang="en-US" sz="2800">
                  <a:solidFill>
                    <a:srgbClr val="333399"/>
                  </a:solidFill>
                  <a:ea typeface="黑体" pitchFamily="49" charset="-122"/>
                </a:rPr>
                <a:t>，</a:t>
              </a:r>
            </a:p>
            <a:p>
              <a:pPr algn="ctr">
                <a:spcBef>
                  <a:spcPct val="0"/>
                </a:spcBef>
                <a:buClrTx/>
                <a:buFontTx/>
                <a:buNone/>
              </a:pPr>
              <a:r>
                <a:rPr lang="zh-CN" altLang="en-US" sz="2800">
                  <a:solidFill>
                    <a:srgbClr val="333399"/>
                  </a:solidFill>
                  <a:ea typeface="黑体" pitchFamily="49" charset="-122"/>
                </a:rPr>
                <a:t>它是一个计数器，用来产生数据报的标识。 </a:t>
              </a:r>
            </a:p>
          </p:txBody>
        </p:sp>
        <p:sp>
          <p:nvSpPr>
            <p:cNvPr id="2139211" name="Rectangle 75"/>
            <p:cNvSpPr>
              <a:spLocks noChangeArrowheads="1"/>
            </p:cNvSpPr>
            <p:nvPr/>
          </p:nvSpPr>
          <p:spPr bwMode="auto">
            <a:xfrm>
              <a:off x="3198" y="1127"/>
              <a:ext cx="498" cy="307"/>
            </a:xfrm>
            <a:prstGeom prst="rect">
              <a:avLst/>
            </a:prstGeom>
            <a:noFill/>
            <a:ln w="762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39212" name="AutoShape 76"/>
          <p:cNvSpPr>
            <a:spLocks/>
          </p:cNvSpPr>
          <p:nvPr/>
        </p:nvSpPr>
        <p:spPr bwMode="auto">
          <a:xfrm>
            <a:off x="949325" y="1412875"/>
            <a:ext cx="166688" cy="2160588"/>
          </a:xfrm>
          <a:prstGeom prst="leftBrace">
            <a:avLst>
              <a:gd name="adj1" fmla="val 108016"/>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28783764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2000" fill="hold" nodeType="afterEffect">
                                  <p:stCondLst>
                                    <p:cond delay="500"/>
                                  </p:stCondLst>
                                  <p:childTnLst>
                                    <p:anim calcmode="discrete" valueType="str">
                                      <p:cBhvr>
                                        <p:cTn id="6" dur="1000" fill="hold"/>
                                        <p:tgtEl>
                                          <p:spTgt spid="213920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62" name="Line 2"/>
          <p:cNvSpPr>
            <a:spLocks noChangeShapeType="1"/>
          </p:cNvSpPr>
          <p:nvPr/>
        </p:nvSpPr>
        <p:spPr bwMode="auto">
          <a:xfrm>
            <a:off x="395288" y="1341438"/>
            <a:ext cx="0" cy="2663825"/>
          </a:xfrm>
          <a:prstGeom prst="line">
            <a:avLst/>
          </a:prstGeom>
          <a:noFill/>
          <a:ln w="28575">
            <a:solidFill>
              <a:schemeClr val="tx2"/>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0163" name="Rectangle 3"/>
          <p:cNvSpPr>
            <a:spLocks noChangeArrowheads="1"/>
          </p:cNvSpPr>
          <p:nvPr/>
        </p:nvSpPr>
        <p:spPr bwMode="auto">
          <a:xfrm>
            <a:off x="176213" y="2205038"/>
            <a:ext cx="434975" cy="6985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a:t>
            </a:r>
          </a:p>
          <a:p>
            <a:pPr eaLnBrk="0" hangingPunct="0">
              <a:buClrTx/>
              <a:buFontTx/>
              <a:buNone/>
            </a:pPr>
            <a:r>
              <a:rPr lang="zh-CN" altLang="en-US" sz="2000">
                <a:solidFill>
                  <a:srgbClr val="333399"/>
                </a:solidFill>
                <a:latin typeface="Arial" pitchFamily="34" charset="0"/>
                <a:ea typeface="黑体" pitchFamily="49" charset="-122"/>
              </a:rPr>
              <a:t>部</a:t>
            </a:r>
          </a:p>
        </p:txBody>
      </p:sp>
      <p:sp>
        <p:nvSpPr>
          <p:cNvPr id="2140164" name="Rectangle 4"/>
          <p:cNvSpPr>
            <a:spLocks noChangeArrowheads="1"/>
          </p:cNvSpPr>
          <p:nvPr/>
        </p:nvSpPr>
        <p:spPr bwMode="auto">
          <a:xfrm>
            <a:off x="3094038" y="1371600"/>
            <a:ext cx="1966912" cy="434975"/>
          </a:xfrm>
          <a:prstGeom prst="rect">
            <a:avLst/>
          </a:prstGeom>
          <a:solidFill>
            <a:srgbClr val="DDDDD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165" name="Freeform 5"/>
          <p:cNvSpPr>
            <a:spLocks/>
          </p:cNvSpPr>
          <p:nvPr/>
        </p:nvSpPr>
        <p:spPr bwMode="auto">
          <a:xfrm>
            <a:off x="1887538" y="817563"/>
            <a:ext cx="5721350" cy="550862"/>
          </a:xfrm>
          <a:custGeom>
            <a:avLst/>
            <a:gdLst>
              <a:gd name="T0" fmla="*/ 0 w 3344"/>
              <a:gd name="T1" fmla="*/ 0 h 510"/>
              <a:gd name="T2" fmla="*/ 3344 w 3344"/>
              <a:gd name="T3" fmla="*/ 0 h 510"/>
              <a:gd name="T4" fmla="*/ 1860 w 3344"/>
              <a:gd name="T5" fmla="*/ 510 h 510"/>
              <a:gd name="T6" fmla="*/ 695 w 3344"/>
              <a:gd name="T7" fmla="*/ 498 h 510"/>
              <a:gd name="T8" fmla="*/ 0 w 3344"/>
              <a:gd name="T9" fmla="*/ 0 h 510"/>
            </a:gdLst>
            <a:ahLst/>
            <a:cxnLst>
              <a:cxn ang="0">
                <a:pos x="T0" y="T1"/>
              </a:cxn>
              <a:cxn ang="0">
                <a:pos x="T2" y="T3"/>
              </a:cxn>
              <a:cxn ang="0">
                <a:pos x="T4" y="T5"/>
              </a:cxn>
              <a:cxn ang="0">
                <a:pos x="T6" y="T7"/>
              </a:cxn>
              <a:cxn ang="0">
                <a:pos x="T8" y="T9"/>
              </a:cxn>
            </a:cxnLst>
            <a:rect l="0" t="0" r="r" b="b"/>
            <a:pathLst>
              <a:path w="3344" h="510">
                <a:moveTo>
                  <a:pt x="0" y="0"/>
                </a:moveTo>
                <a:lnTo>
                  <a:pt x="3344" y="0"/>
                </a:lnTo>
                <a:lnTo>
                  <a:pt x="1860" y="510"/>
                </a:lnTo>
                <a:lnTo>
                  <a:pt x="695" y="498"/>
                </a:lnTo>
                <a:lnTo>
                  <a:pt x="0" y="0"/>
                </a:lnTo>
                <a:close/>
              </a:path>
            </a:pathLst>
          </a:custGeom>
          <a:solidFill>
            <a:srgbClr val="FFCCFF"/>
          </a:soli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0166" name="Rectangle 6"/>
          <p:cNvSpPr>
            <a:spLocks noChangeArrowheads="1"/>
          </p:cNvSpPr>
          <p:nvPr/>
        </p:nvSpPr>
        <p:spPr bwMode="auto">
          <a:xfrm>
            <a:off x="1136650" y="1362075"/>
            <a:ext cx="7864475" cy="2643188"/>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167" name="Rectangle 7"/>
          <p:cNvSpPr>
            <a:spLocks noChangeArrowheads="1"/>
          </p:cNvSpPr>
          <p:nvPr/>
        </p:nvSpPr>
        <p:spPr bwMode="auto">
          <a:xfrm>
            <a:off x="1150938" y="4016375"/>
            <a:ext cx="7832725" cy="681038"/>
          </a:xfrm>
          <a:prstGeom prst="rect">
            <a:avLst/>
          </a:prstGeom>
          <a:solidFill>
            <a:srgbClr val="FFFF99"/>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168" name="Line 8"/>
          <p:cNvSpPr>
            <a:spLocks noChangeShapeType="1"/>
          </p:cNvSpPr>
          <p:nvPr/>
        </p:nvSpPr>
        <p:spPr bwMode="auto">
          <a:xfrm>
            <a:off x="1131888" y="181292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169" name="Line 9"/>
          <p:cNvSpPr>
            <a:spLocks noChangeShapeType="1"/>
          </p:cNvSpPr>
          <p:nvPr/>
        </p:nvSpPr>
        <p:spPr bwMode="auto">
          <a:xfrm>
            <a:off x="1131888" y="22558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170" name="Line 10"/>
          <p:cNvSpPr>
            <a:spLocks noChangeShapeType="1"/>
          </p:cNvSpPr>
          <p:nvPr/>
        </p:nvSpPr>
        <p:spPr bwMode="auto">
          <a:xfrm>
            <a:off x="1131888" y="27003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171" name="Line 11"/>
          <p:cNvSpPr>
            <a:spLocks noChangeShapeType="1"/>
          </p:cNvSpPr>
          <p:nvPr/>
        </p:nvSpPr>
        <p:spPr bwMode="auto">
          <a:xfrm>
            <a:off x="1131888" y="31384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172" name="Line 12"/>
          <p:cNvSpPr>
            <a:spLocks noChangeShapeType="1"/>
          </p:cNvSpPr>
          <p:nvPr/>
        </p:nvSpPr>
        <p:spPr bwMode="auto">
          <a:xfrm>
            <a:off x="1131888" y="35829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173" name="Line 13"/>
          <p:cNvSpPr>
            <a:spLocks noChangeShapeType="1"/>
          </p:cNvSpPr>
          <p:nvPr/>
        </p:nvSpPr>
        <p:spPr bwMode="auto">
          <a:xfrm>
            <a:off x="210026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174" name="Line 14"/>
          <p:cNvSpPr>
            <a:spLocks noChangeShapeType="1"/>
          </p:cNvSpPr>
          <p:nvPr/>
        </p:nvSpPr>
        <p:spPr bwMode="auto">
          <a:xfrm>
            <a:off x="308451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175" name="Line 15"/>
          <p:cNvSpPr>
            <a:spLocks noChangeShapeType="1"/>
          </p:cNvSpPr>
          <p:nvPr/>
        </p:nvSpPr>
        <p:spPr bwMode="auto">
          <a:xfrm>
            <a:off x="3084513" y="2265363"/>
            <a:ext cx="0" cy="431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176" name="Line 16"/>
          <p:cNvSpPr>
            <a:spLocks noChangeShapeType="1"/>
          </p:cNvSpPr>
          <p:nvPr/>
        </p:nvSpPr>
        <p:spPr bwMode="auto">
          <a:xfrm>
            <a:off x="5057775" y="1370013"/>
            <a:ext cx="0" cy="1327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177" name="Line 17"/>
          <p:cNvSpPr>
            <a:spLocks noChangeShapeType="1"/>
          </p:cNvSpPr>
          <p:nvPr/>
        </p:nvSpPr>
        <p:spPr bwMode="auto">
          <a:xfrm flipV="1">
            <a:off x="7029450" y="3578225"/>
            <a:ext cx="0" cy="4413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178" name="Line 18"/>
          <p:cNvSpPr>
            <a:spLocks noChangeShapeType="1"/>
          </p:cNvSpPr>
          <p:nvPr/>
        </p:nvSpPr>
        <p:spPr bwMode="auto">
          <a:xfrm>
            <a:off x="5859463" y="1822450"/>
            <a:ext cx="0" cy="4333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179" name="Rectangle 19"/>
          <p:cNvSpPr>
            <a:spLocks noChangeArrowheads="1"/>
          </p:cNvSpPr>
          <p:nvPr/>
        </p:nvSpPr>
        <p:spPr bwMode="auto">
          <a:xfrm>
            <a:off x="10795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40180" name="Rectangle 20"/>
          <p:cNvSpPr>
            <a:spLocks noChangeArrowheads="1"/>
          </p:cNvSpPr>
          <p:nvPr/>
        </p:nvSpPr>
        <p:spPr bwMode="auto">
          <a:xfrm>
            <a:off x="2014538" y="982663"/>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40181" name="Rectangle 21"/>
          <p:cNvSpPr>
            <a:spLocks noChangeArrowheads="1"/>
          </p:cNvSpPr>
          <p:nvPr/>
        </p:nvSpPr>
        <p:spPr bwMode="auto">
          <a:xfrm>
            <a:off x="30099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8</a:t>
            </a:r>
          </a:p>
        </p:txBody>
      </p:sp>
      <p:sp>
        <p:nvSpPr>
          <p:cNvPr id="2140182" name="Rectangle 22"/>
          <p:cNvSpPr>
            <a:spLocks noChangeArrowheads="1"/>
          </p:cNvSpPr>
          <p:nvPr/>
        </p:nvSpPr>
        <p:spPr bwMode="auto">
          <a:xfrm>
            <a:off x="4960938"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16</a:t>
            </a:r>
          </a:p>
        </p:txBody>
      </p:sp>
      <p:sp>
        <p:nvSpPr>
          <p:cNvPr id="2140183" name="Rectangle 23"/>
          <p:cNvSpPr>
            <a:spLocks noChangeArrowheads="1"/>
          </p:cNvSpPr>
          <p:nvPr/>
        </p:nvSpPr>
        <p:spPr bwMode="auto">
          <a:xfrm>
            <a:off x="5757863" y="982663"/>
            <a:ext cx="46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19</a:t>
            </a:r>
          </a:p>
        </p:txBody>
      </p:sp>
      <p:sp>
        <p:nvSpPr>
          <p:cNvPr id="2140184" name="Rectangle 24"/>
          <p:cNvSpPr>
            <a:spLocks noChangeArrowheads="1"/>
          </p:cNvSpPr>
          <p:nvPr/>
        </p:nvSpPr>
        <p:spPr bwMode="auto">
          <a:xfrm>
            <a:off x="6932613"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24</a:t>
            </a:r>
          </a:p>
        </p:txBody>
      </p:sp>
      <p:sp>
        <p:nvSpPr>
          <p:cNvPr id="2140185" name="Rectangle 25"/>
          <p:cNvSpPr>
            <a:spLocks noChangeArrowheads="1"/>
          </p:cNvSpPr>
          <p:nvPr/>
        </p:nvSpPr>
        <p:spPr bwMode="auto">
          <a:xfrm>
            <a:off x="8645525"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31</a:t>
            </a:r>
          </a:p>
        </p:txBody>
      </p:sp>
      <p:sp>
        <p:nvSpPr>
          <p:cNvPr id="2140186" name="Rectangle 26"/>
          <p:cNvSpPr>
            <a:spLocks noChangeArrowheads="1"/>
          </p:cNvSpPr>
          <p:nvPr/>
        </p:nvSpPr>
        <p:spPr bwMode="auto">
          <a:xfrm>
            <a:off x="1228725" y="13970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140187" name="Rectangle 27"/>
          <p:cNvSpPr>
            <a:spLocks noChangeArrowheads="1"/>
          </p:cNvSpPr>
          <p:nvPr/>
        </p:nvSpPr>
        <p:spPr bwMode="auto">
          <a:xfrm>
            <a:off x="5116513" y="18732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标志</a:t>
            </a:r>
          </a:p>
        </p:txBody>
      </p:sp>
      <p:sp>
        <p:nvSpPr>
          <p:cNvPr id="2140188" name="Rectangle 28"/>
          <p:cNvSpPr>
            <a:spLocks noChangeArrowheads="1"/>
          </p:cNvSpPr>
          <p:nvPr/>
        </p:nvSpPr>
        <p:spPr bwMode="auto">
          <a:xfrm>
            <a:off x="1425575" y="2278063"/>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生 存 时 间</a:t>
            </a:r>
          </a:p>
        </p:txBody>
      </p:sp>
      <p:sp>
        <p:nvSpPr>
          <p:cNvPr id="2140189" name="Rectangle 29"/>
          <p:cNvSpPr>
            <a:spLocks noChangeArrowheads="1"/>
          </p:cNvSpPr>
          <p:nvPr/>
        </p:nvSpPr>
        <p:spPr bwMode="auto">
          <a:xfrm>
            <a:off x="3556000" y="2278063"/>
            <a:ext cx="969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协    议</a:t>
            </a:r>
          </a:p>
        </p:txBody>
      </p:sp>
      <p:sp>
        <p:nvSpPr>
          <p:cNvPr id="2140190" name="Rectangle 30"/>
          <p:cNvSpPr>
            <a:spLocks noChangeArrowheads="1"/>
          </p:cNvSpPr>
          <p:nvPr/>
        </p:nvSpPr>
        <p:spPr bwMode="auto">
          <a:xfrm>
            <a:off x="2570163" y="187325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    识</a:t>
            </a:r>
          </a:p>
        </p:txBody>
      </p:sp>
      <p:sp>
        <p:nvSpPr>
          <p:cNvPr id="2140191" name="Rectangle 31"/>
          <p:cNvSpPr>
            <a:spLocks noChangeArrowheads="1"/>
          </p:cNvSpPr>
          <p:nvPr/>
        </p:nvSpPr>
        <p:spPr bwMode="auto">
          <a:xfrm>
            <a:off x="3303588" y="13970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服 务 类 型</a:t>
            </a:r>
          </a:p>
        </p:txBody>
      </p:sp>
      <p:sp>
        <p:nvSpPr>
          <p:cNvPr id="2140192" name="Rectangle 32"/>
          <p:cNvSpPr>
            <a:spLocks noChangeArrowheads="1"/>
          </p:cNvSpPr>
          <p:nvPr/>
        </p:nvSpPr>
        <p:spPr bwMode="auto">
          <a:xfrm>
            <a:off x="6507163" y="1397000"/>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总   长   度</a:t>
            </a:r>
          </a:p>
        </p:txBody>
      </p:sp>
      <p:sp>
        <p:nvSpPr>
          <p:cNvPr id="2140193" name="Rectangle 33"/>
          <p:cNvSpPr>
            <a:spLocks noChangeArrowheads="1"/>
          </p:cNvSpPr>
          <p:nvPr/>
        </p:nvSpPr>
        <p:spPr bwMode="auto">
          <a:xfrm>
            <a:off x="6778625" y="18732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片   偏   移</a:t>
            </a:r>
          </a:p>
        </p:txBody>
      </p:sp>
      <p:sp>
        <p:nvSpPr>
          <p:cNvPr id="2140194" name="Rectangle 34"/>
          <p:cNvSpPr>
            <a:spLocks noChangeArrowheads="1"/>
          </p:cNvSpPr>
          <p:nvPr/>
        </p:nvSpPr>
        <p:spPr bwMode="auto">
          <a:xfrm>
            <a:off x="7502525" y="360680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140195" name="Rectangle 35"/>
          <p:cNvSpPr>
            <a:spLocks noChangeArrowheads="1"/>
          </p:cNvSpPr>
          <p:nvPr/>
        </p:nvSpPr>
        <p:spPr bwMode="auto">
          <a:xfrm>
            <a:off x="5926138" y="2278063"/>
            <a:ext cx="22891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   检   验   和</a:t>
            </a:r>
          </a:p>
        </p:txBody>
      </p:sp>
      <p:sp>
        <p:nvSpPr>
          <p:cNvPr id="2140196" name="Rectangle 36"/>
          <p:cNvSpPr>
            <a:spLocks noChangeArrowheads="1"/>
          </p:cNvSpPr>
          <p:nvPr/>
        </p:nvSpPr>
        <p:spPr bwMode="auto">
          <a:xfrm>
            <a:off x="4416425" y="27368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140197" name="Rectangle 37"/>
          <p:cNvSpPr>
            <a:spLocks noChangeArrowheads="1"/>
          </p:cNvSpPr>
          <p:nvPr/>
        </p:nvSpPr>
        <p:spPr bwMode="auto">
          <a:xfrm>
            <a:off x="4160838" y="31781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地   址</a:t>
            </a:r>
          </a:p>
        </p:txBody>
      </p:sp>
      <p:sp>
        <p:nvSpPr>
          <p:cNvPr id="2140198" name="Rectangle 38"/>
          <p:cNvSpPr>
            <a:spLocks noChangeArrowheads="1"/>
          </p:cNvSpPr>
          <p:nvPr/>
        </p:nvSpPr>
        <p:spPr bwMode="auto">
          <a:xfrm>
            <a:off x="2228850" y="3606800"/>
            <a:ext cx="4117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   选   字   段  （长   度   可   变）</a:t>
            </a:r>
          </a:p>
        </p:txBody>
      </p:sp>
      <p:sp>
        <p:nvSpPr>
          <p:cNvPr id="2140199" name="Rectangle 39"/>
          <p:cNvSpPr>
            <a:spLocks noChangeArrowheads="1"/>
          </p:cNvSpPr>
          <p:nvPr/>
        </p:nvSpPr>
        <p:spPr bwMode="auto">
          <a:xfrm>
            <a:off x="433388" y="968375"/>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40200" name="Rectangle 40"/>
          <p:cNvSpPr>
            <a:spLocks noChangeArrowheads="1"/>
          </p:cNvSpPr>
          <p:nvPr/>
        </p:nvSpPr>
        <p:spPr bwMode="auto">
          <a:xfrm>
            <a:off x="2003425" y="1377950"/>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首部长度</a:t>
            </a:r>
          </a:p>
        </p:txBody>
      </p:sp>
      <p:grpSp>
        <p:nvGrpSpPr>
          <p:cNvPr id="2140201" name="Group 41"/>
          <p:cNvGrpSpPr>
            <a:grpSpLocks/>
          </p:cNvGrpSpPr>
          <p:nvPr/>
        </p:nvGrpSpPr>
        <p:grpSpPr bwMode="auto">
          <a:xfrm>
            <a:off x="1069975" y="3748088"/>
            <a:ext cx="131763" cy="69850"/>
            <a:chOff x="833" y="3024"/>
            <a:chExt cx="78" cy="51"/>
          </a:xfrm>
        </p:grpSpPr>
        <p:sp>
          <p:nvSpPr>
            <p:cNvPr id="2140202" name="Rectangle 42"/>
            <p:cNvSpPr>
              <a:spLocks noChangeArrowheads="1"/>
            </p:cNvSpPr>
            <p:nvPr/>
          </p:nvSpPr>
          <p:spPr bwMode="auto">
            <a:xfrm>
              <a:off x="833" y="3024"/>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203" name="Line 43"/>
            <p:cNvSpPr>
              <a:spLocks noChangeShapeType="1"/>
            </p:cNvSpPr>
            <p:nvPr/>
          </p:nvSpPr>
          <p:spPr bwMode="auto">
            <a:xfrm>
              <a:off x="839" y="3030"/>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204" name="Line 44"/>
            <p:cNvSpPr>
              <a:spLocks noChangeShapeType="1"/>
            </p:cNvSpPr>
            <p:nvPr/>
          </p:nvSpPr>
          <p:spPr bwMode="auto">
            <a:xfrm>
              <a:off x="839" y="3075"/>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140205" name="Group 45"/>
          <p:cNvGrpSpPr>
            <a:grpSpLocks/>
          </p:cNvGrpSpPr>
          <p:nvPr/>
        </p:nvGrpSpPr>
        <p:grpSpPr bwMode="auto">
          <a:xfrm>
            <a:off x="8937625" y="3757613"/>
            <a:ext cx="131763" cy="66675"/>
            <a:chOff x="5432" y="3030"/>
            <a:chExt cx="78" cy="51"/>
          </a:xfrm>
        </p:grpSpPr>
        <p:sp>
          <p:nvSpPr>
            <p:cNvPr id="2140206" name="Rectangle 46"/>
            <p:cNvSpPr>
              <a:spLocks noChangeArrowheads="1"/>
            </p:cNvSpPr>
            <p:nvPr/>
          </p:nvSpPr>
          <p:spPr bwMode="auto">
            <a:xfrm>
              <a:off x="5432" y="3030"/>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207" name="Line 47"/>
            <p:cNvSpPr>
              <a:spLocks noChangeShapeType="1"/>
            </p:cNvSpPr>
            <p:nvPr/>
          </p:nvSpPr>
          <p:spPr bwMode="auto">
            <a:xfrm>
              <a:off x="5438" y="3036"/>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208" name="Line 48"/>
            <p:cNvSpPr>
              <a:spLocks noChangeShapeType="1"/>
            </p:cNvSpPr>
            <p:nvPr/>
          </p:nvSpPr>
          <p:spPr bwMode="auto">
            <a:xfrm>
              <a:off x="5438" y="3081"/>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40209" name="Rectangle 49"/>
          <p:cNvSpPr>
            <a:spLocks noChangeArrowheads="1"/>
          </p:cNvSpPr>
          <p:nvPr/>
        </p:nvSpPr>
        <p:spPr bwMode="auto">
          <a:xfrm>
            <a:off x="1889125" y="411163"/>
            <a:ext cx="5716588" cy="406400"/>
          </a:xfrm>
          <a:prstGeom prst="rect">
            <a:avLst/>
          </a:prstGeom>
          <a:solidFill>
            <a:srgbClr val="FFCCFF"/>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210" name="Line 50"/>
          <p:cNvSpPr>
            <a:spLocks noChangeShapeType="1"/>
          </p:cNvSpPr>
          <p:nvPr/>
        </p:nvSpPr>
        <p:spPr bwMode="auto">
          <a:xfrm>
            <a:off x="4025900" y="401638"/>
            <a:ext cx="0" cy="41116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211" name="Line 51"/>
          <p:cNvSpPr>
            <a:spLocks noChangeShapeType="1"/>
          </p:cNvSpPr>
          <p:nvPr/>
        </p:nvSpPr>
        <p:spPr bwMode="auto">
          <a:xfrm>
            <a:off x="4754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212" name="Line 52"/>
          <p:cNvSpPr>
            <a:spLocks noChangeShapeType="1"/>
          </p:cNvSpPr>
          <p:nvPr/>
        </p:nvSpPr>
        <p:spPr bwMode="auto">
          <a:xfrm>
            <a:off x="5473700" y="407988"/>
            <a:ext cx="0" cy="3952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213" name="Line 53"/>
          <p:cNvSpPr>
            <a:spLocks noChangeShapeType="1"/>
          </p:cNvSpPr>
          <p:nvPr/>
        </p:nvSpPr>
        <p:spPr bwMode="auto">
          <a:xfrm>
            <a:off x="6192838" y="401638"/>
            <a:ext cx="0" cy="4016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214" name="Line 54"/>
          <p:cNvSpPr>
            <a:spLocks noChangeShapeType="1"/>
          </p:cNvSpPr>
          <p:nvPr/>
        </p:nvSpPr>
        <p:spPr bwMode="auto">
          <a:xfrm>
            <a:off x="6913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0215" name="Rectangle 55"/>
          <p:cNvSpPr>
            <a:spLocks noChangeArrowheads="1"/>
          </p:cNvSpPr>
          <p:nvPr/>
        </p:nvSpPr>
        <p:spPr bwMode="auto">
          <a:xfrm>
            <a:off x="201930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40216" name="Rectangle 56"/>
          <p:cNvSpPr>
            <a:spLocks noChangeArrowheads="1"/>
          </p:cNvSpPr>
          <p:nvPr/>
        </p:nvSpPr>
        <p:spPr bwMode="auto">
          <a:xfrm>
            <a:off x="2747963"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140217" name="Rectangle 57"/>
          <p:cNvSpPr>
            <a:spLocks noChangeArrowheads="1"/>
          </p:cNvSpPr>
          <p:nvPr/>
        </p:nvSpPr>
        <p:spPr bwMode="auto">
          <a:xfrm>
            <a:off x="347503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a:t>
            </a:r>
          </a:p>
        </p:txBody>
      </p:sp>
      <p:sp>
        <p:nvSpPr>
          <p:cNvPr id="2140218" name="Rectangle 58"/>
          <p:cNvSpPr>
            <a:spLocks noChangeArrowheads="1"/>
          </p:cNvSpPr>
          <p:nvPr/>
        </p:nvSpPr>
        <p:spPr bwMode="auto">
          <a:xfrm>
            <a:off x="420528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a:t>
            </a:r>
          </a:p>
        </p:txBody>
      </p:sp>
      <p:sp>
        <p:nvSpPr>
          <p:cNvPr id="2140219" name="Rectangle 59"/>
          <p:cNvSpPr>
            <a:spLocks noChangeArrowheads="1"/>
          </p:cNvSpPr>
          <p:nvPr/>
        </p:nvSpPr>
        <p:spPr bwMode="auto">
          <a:xfrm>
            <a:off x="493395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40220" name="Rectangle 60"/>
          <p:cNvSpPr>
            <a:spLocks noChangeArrowheads="1"/>
          </p:cNvSpPr>
          <p:nvPr/>
        </p:nvSpPr>
        <p:spPr bwMode="auto">
          <a:xfrm>
            <a:off x="566261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5</a:t>
            </a:r>
          </a:p>
        </p:txBody>
      </p:sp>
      <p:sp>
        <p:nvSpPr>
          <p:cNvPr id="2140221" name="Rectangle 61"/>
          <p:cNvSpPr>
            <a:spLocks noChangeArrowheads="1"/>
          </p:cNvSpPr>
          <p:nvPr/>
        </p:nvSpPr>
        <p:spPr bwMode="auto">
          <a:xfrm>
            <a:off x="639286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6</a:t>
            </a:r>
          </a:p>
        </p:txBody>
      </p:sp>
      <p:sp>
        <p:nvSpPr>
          <p:cNvPr id="2140222" name="Rectangle 62"/>
          <p:cNvSpPr>
            <a:spLocks noChangeArrowheads="1"/>
          </p:cNvSpPr>
          <p:nvPr/>
        </p:nvSpPr>
        <p:spPr bwMode="auto">
          <a:xfrm>
            <a:off x="7121525"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7</a:t>
            </a:r>
          </a:p>
        </p:txBody>
      </p:sp>
      <p:sp>
        <p:nvSpPr>
          <p:cNvPr id="2140223" name="Rectangle 63"/>
          <p:cNvSpPr>
            <a:spLocks noChangeArrowheads="1"/>
          </p:cNvSpPr>
          <p:nvPr/>
        </p:nvSpPr>
        <p:spPr bwMode="auto">
          <a:xfrm>
            <a:off x="4203700"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D</a:t>
            </a:r>
          </a:p>
        </p:txBody>
      </p:sp>
      <p:sp>
        <p:nvSpPr>
          <p:cNvPr id="2140224" name="Rectangle 64"/>
          <p:cNvSpPr>
            <a:spLocks noChangeArrowheads="1"/>
          </p:cNvSpPr>
          <p:nvPr/>
        </p:nvSpPr>
        <p:spPr bwMode="auto">
          <a:xfrm>
            <a:off x="4933950" y="423863"/>
            <a:ext cx="336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T</a:t>
            </a:r>
          </a:p>
        </p:txBody>
      </p:sp>
      <p:sp>
        <p:nvSpPr>
          <p:cNvPr id="2140225" name="Rectangle 65"/>
          <p:cNvSpPr>
            <a:spLocks noChangeArrowheads="1"/>
          </p:cNvSpPr>
          <p:nvPr/>
        </p:nvSpPr>
        <p:spPr bwMode="auto">
          <a:xfrm>
            <a:off x="5662613"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R</a:t>
            </a:r>
          </a:p>
        </p:txBody>
      </p:sp>
      <p:sp>
        <p:nvSpPr>
          <p:cNvPr id="2140226" name="Rectangle 66"/>
          <p:cNvSpPr>
            <a:spLocks noChangeArrowheads="1"/>
          </p:cNvSpPr>
          <p:nvPr/>
        </p:nvSpPr>
        <p:spPr bwMode="auto">
          <a:xfrm>
            <a:off x="6361113" y="423863"/>
            <a:ext cx="36671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C</a:t>
            </a:r>
          </a:p>
        </p:txBody>
      </p:sp>
      <p:sp>
        <p:nvSpPr>
          <p:cNvPr id="2140227" name="Rectangle 67"/>
          <p:cNvSpPr>
            <a:spLocks noChangeArrowheads="1"/>
          </p:cNvSpPr>
          <p:nvPr/>
        </p:nvSpPr>
        <p:spPr bwMode="auto">
          <a:xfrm>
            <a:off x="6902450" y="423863"/>
            <a:ext cx="6905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未用</a:t>
            </a:r>
          </a:p>
        </p:txBody>
      </p:sp>
      <p:sp>
        <p:nvSpPr>
          <p:cNvPr id="2140228" name="Rectangle 68"/>
          <p:cNvSpPr>
            <a:spLocks noChangeArrowheads="1"/>
          </p:cNvSpPr>
          <p:nvPr/>
        </p:nvSpPr>
        <p:spPr bwMode="auto">
          <a:xfrm>
            <a:off x="2390775" y="423863"/>
            <a:ext cx="1222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优  先  级</a:t>
            </a:r>
          </a:p>
        </p:txBody>
      </p:sp>
      <p:sp>
        <p:nvSpPr>
          <p:cNvPr id="2140229" name="Rectangle 69"/>
          <p:cNvSpPr>
            <a:spLocks noChangeArrowheads="1"/>
          </p:cNvSpPr>
          <p:nvPr/>
        </p:nvSpPr>
        <p:spPr bwMode="auto">
          <a:xfrm>
            <a:off x="3811588" y="4149725"/>
            <a:ext cx="2908300"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40230" name="Rectangle 70"/>
          <p:cNvSpPr>
            <a:spLocks noChangeArrowheads="1"/>
          </p:cNvSpPr>
          <p:nvPr/>
        </p:nvSpPr>
        <p:spPr bwMode="auto">
          <a:xfrm>
            <a:off x="1284288" y="444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40231" name="Rectangle 71"/>
          <p:cNvSpPr>
            <a:spLocks noChangeArrowheads="1"/>
          </p:cNvSpPr>
          <p:nvPr/>
        </p:nvSpPr>
        <p:spPr bwMode="auto">
          <a:xfrm>
            <a:off x="611188" y="1773238"/>
            <a:ext cx="4349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固</a:t>
            </a:r>
          </a:p>
          <a:p>
            <a:pPr eaLnBrk="0" hangingPunct="0">
              <a:lnSpc>
                <a:spcPct val="90000"/>
              </a:lnSpc>
              <a:buClrTx/>
              <a:buFontTx/>
              <a:buNone/>
            </a:pPr>
            <a:r>
              <a:rPr lang="zh-CN" altLang="en-US" sz="2000">
                <a:solidFill>
                  <a:srgbClr val="333399"/>
                </a:solidFill>
                <a:latin typeface="Arial" pitchFamily="34" charset="0"/>
                <a:ea typeface="黑体" pitchFamily="49" charset="-122"/>
              </a:rPr>
              <a:t>定</a:t>
            </a:r>
          </a:p>
          <a:p>
            <a:pPr eaLnBrk="0" hangingPunct="0">
              <a:lnSpc>
                <a:spcPct val="90000"/>
              </a:lnSpc>
              <a:buClrTx/>
              <a:buFontTx/>
              <a:buNone/>
            </a:pPr>
            <a:r>
              <a:rPr lang="zh-CN" altLang="en-US" sz="2000">
                <a:solidFill>
                  <a:srgbClr val="333399"/>
                </a:solidFill>
                <a:latin typeface="Arial" pitchFamily="34" charset="0"/>
                <a:ea typeface="黑体" pitchFamily="49" charset="-122"/>
              </a:rPr>
              <a:t>部</a:t>
            </a:r>
          </a:p>
          <a:p>
            <a:pPr eaLnBrk="0" hangingPunct="0">
              <a:lnSpc>
                <a:spcPct val="90000"/>
              </a:lnSpc>
              <a:buClrTx/>
              <a:buFontTx/>
              <a:buNone/>
            </a:pPr>
            <a:r>
              <a:rPr lang="zh-CN" altLang="en-US" sz="2000">
                <a:solidFill>
                  <a:srgbClr val="333399"/>
                </a:solidFill>
                <a:latin typeface="Arial" pitchFamily="34" charset="0"/>
                <a:ea typeface="黑体" pitchFamily="49" charset="-122"/>
              </a:rPr>
              <a:t>分</a:t>
            </a:r>
          </a:p>
        </p:txBody>
      </p:sp>
      <p:sp>
        <p:nvSpPr>
          <p:cNvPr id="2140232" name="Rectangle 72"/>
          <p:cNvSpPr>
            <a:spLocks noChangeArrowheads="1"/>
          </p:cNvSpPr>
          <p:nvPr/>
        </p:nvSpPr>
        <p:spPr bwMode="auto">
          <a:xfrm>
            <a:off x="468313" y="3500438"/>
            <a:ext cx="688975"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可变</a:t>
            </a:r>
          </a:p>
          <a:p>
            <a:pPr eaLnBrk="0" hangingPunct="0">
              <a:lnSpc>
                <a:spcPct val="90000"/>
              </a:lnSpc>
              <a:buClrTx/>
              <a:buFontTx/>
              <a:buNone/>
            </a:pPr>
            <a:r>
              <a:rPr lang="zh-CN" altLang="en-US" sz="2000">
                <a:solidFill>
                  <a:srgbClr val="333399"/>
                </a:solidFill>
                <a:latin typeface="Arial" pitchFamily="34" charset="0"/>
                <a:ea typeface="黑体" pitchFamily="49" charset="-122"/>
              </a:rPr>
              <a:t>部分</a:t>
            </a:r>
          </a:p>
        </p:txBody>
      </p:sp>
      <p:grpSp>
        <p:nvGrpSpPr>
          <p:cNvPr id="2140233" name="Group 73"/>
          <p:cNvGrpSpPr>
            <a:grpSpLocks/>
          </p:cNvGrpSpPr>
          <p:nvPr/>
        </p:nvGrpSpPr>
        <p:grpSpPr bwMode="auto">
          <a:xfrm>
            <a:off x="1298575" y="1773238"/>
            <a:ext cx="7681913" cy="4764087"/>
            <a:chOff x="818" y="1117"/>
            <a:chExt cx="4839" cy="3001"/>
          </a:xfrm>
        </p:grpSpPr>
        <p:sp>
          <p:nvSpPr>
            <p:cNvPr id="2140234" name="Text Box 74"/>
            <p:cNvSpPr txBox="1">
              <a:spLocks noChangeArrowheads="1"/>
            </p:cNvSpPr>
            <p:nvPr/>
          </p:nvSpPr>
          <p:spPr bwMode="auto">
            <a:xfrm>
              <a:off x="818" y="3172"/>
              <a:ext cx="4175" cy="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110000"/>
                </a:lnSpc>
                <a:spcBef>
                  <a:spcPct val="0"/>
                </a:spcBef>
                <a:buClrTx/>
                <a:buFontTx/>
                <a:buNone/>
              </a:pPr>
              <a:r>
                <a:rPr lang="zh-CN" altLang="en-US" sz="2800">
                  <a:solidFill>
                    <a:srgbClr val="333399"/>
                  </a:solidFill>
                  <a:ea typeface="黑体" pitchFamily="49" charset="-122"/>
                </a:rPr>
                <a:t>片偏移</a:t>
              </a:r>
              <a:r>
                <a:rPr lang="en-US" altLang="zh-CN" sz="2800">
                  <a:solidFill>
                    <a:srgbClr val="333399"/>
                  </a:solidFill>
                  <a:ea typeface="黑体" pitchFamily="49" charset="-122"/>
                </a:rPr>
                <a:t>(12 bit)</a:t>
              </a:r>
              <a:r>
                <a:rPr lang="zh-CN" altLang="en-US" sz="2800">
                  <a:solidFill>
                    <a:srgbClr val="333399"/>
                  </a:solidFill>
                  <a:ea typeface="黑体" pitchFamily="49" charset="-122"/>
                </a:rPr>
                <a:t>指出：较长的分组在分片后</a:t>
              </a:r>
            </a:p>
            <a:p>
              <a:pPr algn="ctr">
                <a:lnSpc>
                  <a:spcPct val="110000"/>
                </a:lnSpc>
                <a:spcBef>
                  <a:spcPct val="0"/>
                </a:spcBef>
                <a:buClrTx/>
                <a:buFontTx/>
                <a:buNone/>
              </a:pPr>
              <a:r>
                <a:rPr lang="zh-CN" altLang="en-US" sz="2800">
                  <a:solidFill>
                    <a:srgbClr val="333399"/>
                  </a:solidFill>
                  <a:ea typeface="黑体" pitchFamily="49" charset="-122"/>
                </a:rPr>
                <a:t>某片在原分组中的相对位置。</a:t>
              </a:r>
            </a:p>
            <a:p>
              <a:pPr algn="ctr">
                <a:lnSpc>
                  <a:spcPct val="110000"/>
                </a:lnSpc>
                <a:spcBef>
                  <a:spcPct val="0"/>
                </a:spcBef>
                <a:buClrTx/>
                <a:buFontTx/>
                <a:buNone/>
              </a:pPr>
              <a:r>
                <a:rPr lang="zh-CN" altLang="en-US" sz="2800">
                  <a:solidFill>
                    <a:srgbClr val="333399"/>
                  </a:solidFill>
                  <a:ea typeface="黑体" pitchFamily="49" charset="-122"/>
                </a:rPr>
                <a:t>片偏移以 </a:t>
              </a:r>
              <a:r>
                <a:rPr lang="en-US" altLang="zh-CN" sz="2800">
                  <a:solidFill>
                    <a:srgbClr val="333399"/>
                  </a:solidFill>
                  <a:ea typeface="黑体" pitchFamily="49" charset="-122"/>
                </a:rPr>
                <a:t>8 </a:t>
              </a:r>
              <a:r>
                <a:rPr lang="zh-CN" altLang="en-US" sz="2800">
                  <a:solidFill>
                    <a:srgbClr val="333399"/>
                  </a:solidFill>
                  <a:ea typeface="黑体" pitchFamily="49" charset="-122"/>
                </a:rPr>
                <a:t>个字节为偏移单位。</a:t>
              </a:r>
            </a:p>
          </p:txBody>
        </p:sp>
        <p:sp>
          <p:nvSpPr>
            <p:cNvPr id="2140235" name="Rectangle 75"/>
            <p:cNvSpPr>
              <a:spLocks noChangeArrowheads="1"/>
            </p:cNvSpPr>
            <p:nvPr/>
          </p:nvSpPr>
          <p:spPr bwMode="auto">
            <a:xfrm>
              <a:off x="3696" y="1117"/>
              <a:ext cx="1961" cy="307"/>
            </a:xfrm>
            <a:prstGeom prst="rect">
              <a:avLst/>
            </a:prstGeom>
            <a:noFill/>
            <a:ln w="762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40236" name="AutoShape 76"/>
          <p:cNvSpPr>
            <a:spLocks/>
          </p:cNvSpPr>
          <p:nvPr/>
        </p:nvSpPr>
        <p:spPr bwMode="auto">
          <a:xfrm>
            <a:off x="949325" y="1412875"/>
            <a:ext cx="166688" cy="2160588"/>
          </a:xfrm>
          <a:prstGeom prst="leftBrace">
            <a:avLst>
              <a:gd name="adj1" fmla="val 108016"/>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26110664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2000" fill="hold" nodeType="afterEffect">
                                  <p:stCondLst>
                                    <p:cond delay="500"/>
                                  </p:stCondLst>
                                  <p:childTnLst>
                                    <p:anim calcmode="discrete" valueType="str">
                                      <p:cBhvr>
                                        <p:cTn id="6" dur="1000" fill="hold"/>
                                        <p:tgtEl>
                                          <p:spTgt spid="2140233"/>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1186" name="Rectangle 2"/>
          <p:cNvSpPr>
            <a:spLocks noChangeArrowheads="1"/>
          </p:cNvSpPr>
          <p:nvPr/>
        </p:nvSpPr>
        <p:spPr bwMode="auto">
          <a:xfrm>
            <a:off x="2765425" y="2239963"/>
            <a:ext cx="4830763" cy="463550"/>
          </a:xfrm>
          <a:prstGeom prst="rect">
            <a:avLst/>
          </a:prstGeom>
          <a:solidFill>
            <a:srgbClr val="DDDDDD"/>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1187" name="Text Box 3"/>
          <p:cNvSpPr txBox="1">
            <a:spLocks noChangeArrowheads="1"/>
          </p:cNvSpPr>
          <p:nvPr/>
        </p:nvSpPr>
        <p:spPr bwMode="auto">
          <a:xfrm>
            <a:off x="571500" y="5840413"/>
            <a:ext cx="17605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偏移 </a:t>
            </a:r>
            <a:r>
              <a:rPr kumimoji="1" lang="en-US" altLang="zh-CN" sz="2000">
                <a:solidFill>
                  <a:srgbClr val="333399"/>
                </a:solidFill>
                <a:ea typeface="黑体" pitchFamily="49" charset="-122"/>
              </a:rPr>
              <a:t>= 0/8 = 0</a:t>
            </a:r>
          </a:p>
        </p:txBody>
      </p:sp>
      <p:sp>
        <p:nvSpPr>
          <p:cNvPr id="2141188" name="Rectangle 4"/>
          <p:cNvSpPr>
            <a:spLocks noChangeArrowheads="1"/>
          </p:cNvSpPr>
          <p:nvPr/>
        </p:nvSpPr>
        <p:spPr bwMode="auto">
          <a:xfrm>
            <a:off x="1887538" y="2239963"/>
            <a:ext cx="5708650" cy="463550"/>
          </a:xfrm>
          <a:prstGeom prst="rect">
            <a:avLst/>
          </a:prstGeom>
          <a:solidFill>
            <a:srgbClr val="CCECFF"/>
          </a:solidFill>
          <a:ln w="19050">
            <a:solidFill>
              <a:schemeClr val="tx1"/>
            </a:solidFill>
            <a:miter lim="800000"/>
            <a:headEnd/>
            <a:tailEnd/>
          </a:ln>
          <a:effectLst/>
          <a:extLst>
            <a:ext uri="{AF507438-7753-43E0-B8FC-AC1667EBCBE1}">
              <a14:hiddenEffects xmlns:a14="http://schemas.microsoft.com/office/drawing/2010/main">
                <a:effectLst>
                  <a:outerShdw dist="28398" dir="1593903" algn="ctr" rotWithShape="0">
                    <a:schemeClr val="bg2"/>
                  </a:outerShdw>
                </a:effectLst>
              </a14:hiddenEffects>
            </a:ext>
          </a:extLst>
        </p:spPr>
        <p:txBody>
          <a:bodyPr wrap="none" anchor="ctr"/>
          <a:lstStyle/>
          <a:p>
            <a:endParaRPr lang="zh-CN" altLang="en-US"/>
          </a:p>
        </p:txBody>
      </p:sp>
      <p:sp>
        <p:nvSpPr>
          <p:cNvPr id="2141189" name="Line 5"/>
          <p:cNvSpPr>
            <a:spLocks noChangeShapeType="1"/>
          </p:cNvSpPr>
          <p:nvPr/>
        </p:nvSpPr>
        <p:spPr bwMode="auto">
          <a:xfrm>
            <a:off x="2941638" y="2239963"/>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190" name="Line 6"/>
          <p:cNvSpPr>
            <a:spLocks noChangeShapeType="1"/>
          </p:cNvSpPr>
          <p:nvPr/>
        </p:nvSpPr>
        <p:spPr bwMode="auto">
          <a:xfrm>
            <a:off x="3117850" y="2239963"/>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191" name="Line 7"/>
          <p:cNvSpPr>
            <a:spLocks noChangeShapeType="1"/>
          </p:cNvSpPr>
          <p:nvPr/>
        </p:nvSpPr>
        <p:spPr bwMode="auto">
          <a:xfrm>
            <a:off x="3294063" y="2239963"/>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192" name="Line 8"/>
          <p:cNvSpPr>
            <a:spLocks noChangeShapeType="1"/>
          </p:cNvSpPr>
          <p:nvPr/>
        </p:nvSpPr>
        <p:spPr bwMode="auto">
          <a:xfrm>
            <a:off x="7419975" y="2239963"/>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193" name="Rectangle 9"/>
          <p:cNvSpPr>
            <a:spLocks noChangeArrowheads="1"/>
          </p:cNvSpPr>
          <p:nvPr/>
        </p:nvSpPr>
        <p:spPr bwMode="auto">
          <a:xfrm>
            <a:off x="1011238" y="4192588"/>
            <a:ext cx="1754187" cy="463550"/>
          </a:xfrm>
          <a:prstGeom prst="rect">
            <a:avLst/>
          </a:prstGeom>
          <a:solidFill>
            <a:srgbClr val="CCE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1194" name="Line 10"/>
          <p:cNvSpPr>
            <a:spLocks noChangeShapeType="1"/>
          </p:cNvSpPr>
          <p:nvPr/>
        </p:nvSpPr>
        <p:spPr bwMode="auto">
          <a:xfrm>
            <a:off x="1185863" y="4192588"/>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195" name="Line 11"/>
          <p:cNvSpPr>
            <a:spLocks noChangeShapeType="1"/>
          </p:cNvSpPr>
          <p:nvPr/>
        </p:nvSpPr>
        <p:spPr bwMode="auto">
          <a:xfrm>
            <a:off x="1362075" y="4192588"/>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196" name="Line 12"/>
          <p:cNvSpPr>
            <a:spLocks noChangeShapeType="1"/>
          </p:cNvSpPr>
          <p:nvPr/>
        </p:nvSpPr>
        <p:spPr bwMode="auto">
          <a:xfrm>
            <a:off x="1538288" y="4192588"/>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197" name="Line 13"/>
          <p:cNvSpPr>
            <a:spLocks noChangeShapeType="1"/>
          </p:cNvSpPr>
          <p:nvPr/>
        </p:nvSpPr>
        <p:spPr bwMode="auto">
          <a:xfrm>
            <a:off x="2589213" y="4192588"/>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198" name="Text Box 14"/>
          <p:cNvSpPr txBox="1">
            <a:spLocks noChangeArrowheads="1"/>
          </p:cNvSpPr>
          <p:nvPr/>
        </p:nvSpPr>
        <p:spPr bwMode="auto">
          <a:xfrm>
            <a:off x="7620000" y="2133600"/>
            <a:ext cx="1331913" cy="671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偏移 </a:t>
            </a:r>
            <a:r>
              <a:rPr kumimoji="1" lang="en-US" altLang="zh-CN" sz="2000">
                <a:solidFill>
                  <a:srgbClr val="333399"/>
                </a:solidFill>
                <a:ea typeface="黑体" pitchFamily="49" charset="-122"/>
              </a:rPr>
              <a:t>= 0/8</a:t>
            </a:r>
          </a:p>
          <a:p>
            <a:pPr>
              <a:lnSpc>
                <a:spcPct val="90000"/>
              </a:lnSpc>
              <a:spcBef>
                <a:spcPct val="0"/>
              </a:spcBef>
              <a:buClrTx/>
              <a:buFontTx/>
              <a:buNone/>
            </a:pPr>
            <a:r>
              <a:rPr kumimoji="1" lang="en-US" altLang="zh-CN" sz="2000">
                <a:solidFill>
                  <a:srgbClr val="333399"/>
                </a:solidFill>
                <a:ea typeface="黑体" pitchFamily="49" charset="-122"/>
              </a:rPr>
              <a:t>= 0</a:t>
            </a:r>
          </a:p>
        </p:txBody>
      </p:sp>
      <p:sp>
        <p:nvSpPr>
          <p:cNvPr id="2141199" name="Text Box 15"/>
          <p:cNvSpPr txBox="1">
            <a:spLocks noChangeArrowheads="1"/>
          </p:cNvSpPr>
          <p:nvPr/>
        </p:nvSpPr>
        <p:spPr bwMode="auto">
          <a:xfrm>
            <a:off x="3294063" y="5840413"/>
            <a:ext cx="246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偏移 </a:t>
            </a:r>
            <a:r>
              <a:rPr kumimoji="1" lang="en-US" altLang="zh-CN" sz="2000">
                <a:solidFill>
                  <a:srgbClr val="333399"/>
                </a:solidFill>
                <a:ea typeface="黑体" pitchFamily="49" charset="-122"/>
              </a:rPr>
              <a:t>= 1400/8 = 175</a:t>
            </a:r>
          </a:p>
        </p:txBody>
      </p:sp>
      <p:sp>
        <p:nvSpPr>
          <p:cNvPr id="2141200" name="Text Box 16"/>
          <p:cNvSpPr txBox="1">
            <a:spLocks noChangeArrowheads="1"/>
          </p:cNvSpPr>
          <p:nvPr/>
        </p:nvSpPr>
        <p:spPr bwMode="auto">
          <a:xfrm>
            <a:off x="6364288" y="5840413"/>
            <a:ext cx="246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偏移 </a:t>
            </a:r>
            <a:r>
              <a:rPr kumimoji="1" lang="en-US" altLang="zh-CN" sz="2000">
                <a:solidFill>
                  <a:srgbClr val="333399"/>
                </a:solidFill>
                <a:ea typeface="黑体" pitchFamily="49" charset="-122"/>
              </a:rPr>
              <a:t>= 2800/8 = 350</a:t>
            </a:r>
          </a:p>
        </p:txBody>
      </p:sp>
      <p:sp>
        <p:nvSpPr>
          <p:cNvPr id="2141201" name="Line 17"/>
          <p:cNvSpPr>
            <a:spLocks noChangeShapeType="1"/>
          </p:cNvSpPr>
          <p:nvPr/>
        </p:nvSpPr>
        <p:spPr bwMode="auto">
          <a:xfrm flipV="1">
            <a:off x="7493000" y="2703513"/>
            <a:ext cx="0" cy="369887"/>
          </a:xfrm>
          <a:prstGeom prst="line">
            <a:avLst/>
          </a:prstGeom>
          <a:noFill/>
          <a:ln w="9525">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02" name="Line 18"/>
          <p:cNvSpPr>
            <a:spLocks noChangeShapeType="1"/>
          </p:cNvSpPr>
          <p:nvPr/>
        </p:nvSpPr>
        <p:spPr bwMode="auto">
          <a:xfrm flipV="1">
            <a:off x="2849563" y="2703513"/>
            <a:ext cx="0" cy="369887"/>
          </a:xfrm>
          <a:prstGeom prst="line">
            <a:avLst/>
          </a:prstGeom>
          <a:noFill/>
          <a:ln w="9525">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03" name="Line 19"/>
          <p:cNvSpPr>
            <a:spLocks noChangeShapeType="1"/>
          </p:cNvSpPr>
          <p:nvPr/>
        </p:nvSpPr>
        <p:spPr bwMode="auto">
          <a:xfrm flipV="1">
            <a:off x="2678113" y="4656138"/>
            <a:ext cx="0" cy="369887"/>
          </a:xfrm>
          <a:prstGeom prst="line">
            <a:avLst/>
          </a:prstGeom>
          <a:noFill/>
          <a:ln w="9525">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04" name="Line 20"/>
          <p:cNvSpPr>
            <a:spLocks noChangeShapeType="1"/>
          </p:cNvSpPr>
          <p:nvPr/>
        </p:nvSpPr>
        <p:spPr bwMode="auto">
          <a:xfrm flipV="1">
            <a:off x="4170363" y="4656138"/>
            <a:ext cx="0" cy="369887"/>
          </a:xfrm>
          <a:prstGeom prst="line">
            <a:avLst/>
          </a:prstGeom>
          <a:noFill/>
          <a:ln w="9525">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05" name="Line 21"/>
          <p:cNvSpPr>
            <a:spLocks noChangeShapeType="1"/>
          </p:cNvSpPr>
          <p:nvPr/>
        </p:nvSpPr>
        <p:spPr bwMode="auto">
          <a:xfrm flipV="1">
            <a:off x="5751513" y="4656138"/>
            <a:ext cx="0" cy="369887"/>
          </a:xfrm>
          <a:prstGeom prst="line">
            <a:avLst/>
          </a:prstGeom>
          <a:noFill/>
          <a:ln w="9525">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06" name="Line 22"/>
          <p:cNvSpPr>
            <a:spLocks noChangeShapeType="1"/>
          </p:cNvSpPr>
          <p:nvPr/>
        </p:nvSpPr>
        <p:spPr bwMode="auto">
          <a:xfrm flipV="1">
            <a:off x="7316788" y="4656138"/>
            <a:ext cx="0" cy="369887"/>
          </a:xfrm>
          <a:prstGeom prst="line">
            <a:avLst/>
          </a:prstGeom>
          <a:noFill/>
          <a:ln w="9525">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07" name="Line 23"/>
          <p:cNvSpPr>
            <a:spLocks noChangeShapeType="1"/>
          </p:cNvSpPr>
          <p:nvPr/>
        </p:nvSpPr>
        <p:spPr bwMode="auto">
          <a:xfrm flipV="1">
            <a:off x="8474075" y="4656138"/>
            <a:ext cx="0" cy="369887"/>
          </a:xfrm>
          <a:prstGeom prst="line">
            <a:avLst/>
          </a:prstGeom>
          <a:noFill/>
          <a:ln w="9525">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08" name="Text Box 24"/>
          <p:cNvSpPr txBox="1">
            <a:spLocks noChangeArrowheads="1"/>
          </p:cNvSpPr>
          <p:nvPr/>
        </p:nvSpPr>
        <p:spPr bwMode="auto">
          <a:xfrm>
            <a:off x="3783013" y="4932363"/>
            <a:ext cx="749300" cy="395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1400</a:t>
            </a:r>
          </a:p>
        </p:txBody>
      </p:sp>
      <p:sp>
        <p:nvSpPr>
          <p:cNvPr id="2141209" name="Text Box 25"/>
          <p:cNvSpPr txBox="1">
            <a:spLocks noChangeArrowheads="1"/>
          </p:cNvSpPr>
          <p:nvPr/>
        </p:nvSpPr>
        <p:spPr bwMode="auto">
          <a:xfrm>
            <a:off x="6943725" y="4932363"/>
            <a:ext cx="749300" cy="395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2800</a:t>
            </a:r>
          </a:p>
        </p:txBody>
      </p:sp>
      <p:sp>
        <p:nvSpPr>
          <p:cNvPr id="2141210" name="Text Box 26"/>
          <p:cNvSpPr txBox="1">
            <a:spLocks noChangeArrowheads="1"/>
          </p:cNvSpPr>
          <p:nvPr/>
        </p:nvSpPr>
        <p:spPr bwMode="auto">
          <a:xfrm>
            <a:off x="8086725" y="4910138"/>
            <a:ext cx="749300" cy="395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3799</a:t>
            </a:r>
          </a:p>
        </p:txBody>
      </p:sp>
      <p:sp>
        <p:nvSpPr>
          <p:cNvPr id="2141211" name="Text Box 27"/>
          <p:cNvSpPr txBox="1">
            <a:spLocks noChangeArrowheads="1"/>
          </p:cNvSpPr>
          <p:nvPr/>
        </p:nvSpPr>
        <p:spPr bwMode="auto">
          <a:xfrm>
            <a:off x="5360988" y="4910138"/>
            <a:ext cx="750887" cy="395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2799</a:t>
            </a:r>
          </a:p>
        </p:txBody>
      </p:sp>
      <p:sp>
        <p:nvSpPr>
          <p:cNvPr id="2141212" name="Text Box 28"/>
          <p:cNvSpPr txBox="1">
            <a:spLocks noChangeArrowheads="1"/>
          </p:cNvSpPr>
          <p:nvPr/>
        </p:nvSpPr>
        <p:spPr bwMode="auto">
          <a:xfrm>
            <a:off x="2290763" y="4910138"/>
            <a:ext cx="749300" cy="395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1399</a:t>
            </a:r>
          </a:p>
        </p:txBody>
      </p:sp>
      <p:sp>
        <p:nvSpPr>
          <p:cNvPr id="2141213" name="Text Box 29"/>
          <p:cNvSpPr txBox="1">
            <a:spLocks noChangeArrowheads="1"/>
          </p:cNvSpPr>
          <p:nvPr/>
        </p:nvSpPr>
        <p:spPr bwMode="auto">
          <a:xfrm>
            <a:off x="7119938" y="2957513"/>
            <a:ext cx="749300"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3799</a:t>
            </a:r>
          </a:p>
        </p:txBody>
      </p:sp>
      <p:sp>
        <p:nvSpPr>
          <p:cNvPr id="2141214" name="Text Box 30"/>
          <p:cNvSpPr txBox="1">
            <a:spLocks noChangeArrowheads="1"/>
          </p:cNvSpPr>
          <p:nvPr/>
        </p:nvSpPr>
        <p:spPr bwMode="auto">
          <a:xfrm>
            <a:off x="563563" y="2060575"/>
            <a:ext cx="12001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2000">
                <a:solidFill>
                  <a:srgbClr val="333399"/>
                </a:solidFill>
                <a:ea typeface="黑体" pitchFamily="49" charset="-122"/>
              </a:rPr>
              <a:t>需分片的</a:t>
            </a:r>
          </a:p>
          <a:p>
            <a:pPr algn="ctr">
              <a:spcBef>
                <a:spcPct val="0"/>
              </a:spcBef>
              <a:buClrTx/>
              <a:buFontTx/>
              <a:buNone/>
            </a:pPr>
            <a:r>
              <a:rPr kumimoji="1" lang="zh-CN" altLang="en-US" sz="2000">
                <a:solidFill>
                  <a:srgbClr val="333399"/>
                </a:solidFill>
                <a:ea typeface="黑体" pitchFamily="49" charset="-122"/>
              </a:rPr>
              <a:t>数据报</a:t>
            </a:r>
          </a:p>
        </p:txBody>
      </p:sp>
      <p:sp>
        <p:nvSpPr>
          <p:cNvPr id="2141215" name="Rectangle 31"/>
          <p:cNvSpPr>
            <a:spLocks noChangeArrowheads="1"/>
          </p:cNvSpPr>
          <p:nvPr/>
        </p:nvSpPr>
        <p:spPr bwMode="auto">
          <a:xfrm>
            <a:off x="1908175" y="2257425"/>
            <a:ext cx="854075" cy="407988"/>
          </a:xfrm>
          <a:prstGeom prst="rect">
            <a:avLst/>
          </a:prstGeom>
          <a:solidFill>
            <a:srgbClr val="FF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1216" name="Text Box 32"/>
          <p:cNvSpPr txBox="1">
            <a:spLocks noChangeArrowheads="1"/>
          </p:cNvSpPr>
          <p:nvPr/>
        </p:nvSpPr>
        <p:spPr bwMode="auto">
          <a:xfrm>
            <a:off x="835025" y="5395913"/>
            <a:ext cx="1409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数据报片 </a:t>
            </a:r>
            <a:r>
              <a:rPr kumimoji="1" lang="en-US" altLang="zh-CN" sz="2000">
                <a:solidFill>
                  <a:srgbClr val="333399"/>
                </a:solidFill>
                <a:ea typeface="黑体" pitchFamily="49" charset="-122"/>
              </a:rPr>
              <a:t>1</a:t>
            </a:r>
          </a:p>
        </p:txBody>
      </p:sp>
      <p:sp>
        <p:nvSpPr>
          <p:cNvPr id="2141217" name="Text Box 33"/>
          <p:cNvSpPr txBox="1">
            <a:spLocks noChangeArrowheads="1"/>
          </p:cNvSpPr>
          <p:nvPr/>
        </p:nvSpPr>
        <p:spPr bwMode="auto">
          <a:xfrm>
            <a:off x="1979613" y="2192338"/>
            <a:ext cx="692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a:t>
            </a:r>
          </a:p>
        </p:txBody>
      </p:sp>
      <p:sp>
        <p:nvSpPr>
          <p:cNvPr id="2141218" name="Line 34"/>
          <p:cNvSpPr>
            <a:spLocks noChangeShapeType="1"/>
          </p:cNvSpPr>
          <p:nvPr/>
        </p:nvSpPr>
        <p:spPr bwMode="auto">
          <a:xfrm>
            <a:off x="2765425" y="2239963"/>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19" name="Rectangle 35"/>
          <p:cNvSpPr>
            <a:spLocks noChangeArrowheads="1"/>
          </p:cNvSpPr>
          <p:nvPr/>
        </p:nvSpPr>
        <p:spPr bwMode="auto">
          <a:xfrm>
            <a:off x="133350" y="4192588"/>
            <a:ext cx="877888" cy="463550"/>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1220" name="Line 36"/>
          <p:cNvSpPr>
            <a:spLocks noChangeShapeType="1"/>
          </p:cNvSpPr>
          <p:nvPr/>
        </p:nvSpPr>
        <p:spPr bwMode="auto">
          <a:xfrm>
            <a:off x="4522788" y="2239963"/>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21" name="Line 37"/>
          <p:cNvSpPr>
            <a:spLocks noChangeShapeType="1"/>
          </p:cNvSpPr>
          <p:nvPr/>
        </p:nvSpPr>
        <p:spPr bwMode="auto">
          <a:xfrm>
            <a:off x="6278563" y="2239963"/>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22" name="Line 38"/>
          <p:cNvSpPr>
            <a:spLocks noChangeShapeType="1"/>
          </p:cNvSpPr>
          <p:nvPr/>
        </p:nvSpPr>
        <p:spPr bwMode="auto">
          <a:xfrm flipV="1">
            <a:off x="1011238" y="2703513"/>
            <a:ext cx="1754187" cy="1489075"/>
          </a:xfrm>
          <a:prstGeom prst="line">
            <a:avLst/>
          </a:prstGeom>
          <a:noFill/>
          <a:ln w="9525">
            <a:solidFill>
              <a:schemeClr val="folHlink"/>
            </a:solidFill>
            <a:prstDash val="dash"/>
            <a:round/>
            <a:headEnd type="triangle" w="sm"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23" name="Line 39"/>
          <p:cNvSpPr>
            <a:spLocks noChangeShapeType="1"/>
          </p:cNvSpPr>
          <p:nvPr/>
        </p:nvSpPr>
        <p:spPr bwMode="auto">
          <a:xfrm flipV="1">
            <a:off x="2765425" y="2703513"/>
            <a:ext cx="1757363" cy="1489075"/>
          </a:xfrm>
          <a:prstGeom prst="line">
            <a:avLst/>
          </a:prstGeom>
          <a:noFill/>
          <a:ln w="9525">
            <a:solidFill>
              <a:schemeClr val="folHlink"/>
            </a:solidFill>
            <a:prstDash val="dash"/>
            <a:round/>
            <a:headEnd type="triangle" w="sm"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24" name="Rectangle 40"/>
          <p:cNvSpPr>
            <a:spLocks noChangeArrowheads="1"/>
          </p:cNvSpPr>
          <p:nvPr/>
        </p:nvSpPr>
        <p:spPr bwMode="auto">
          <a:xfrm>
            <a:off x="4084638" y="4192588"/>
            <a:ext cx="1754187" cy="463550"/>
          </a:xfrm>
          <a:prstGeom prst="rect">
            <a:avLst/>
          </a:prstGeom>
          <a:solidFill>
            <a:srgbClr val="CCE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1225" name="Line 41"/>
          <p:cNvSpPr>
            <a:spLocks noChangeShapeType="1"/>
          </p:cNvSpPr>
          <p:nvPr/>
        </p:nvSpPr>
        <p:spPr bwMode="auto">
          <a:xfrm>
            <a:off x="4259263" y="4192588"/>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26" name="Line 42"/>
          <p:cNvSpPr>
            <a:spLocks noChangeShapeType="1"/>
          </p:cNvSpPr>
          <p:nvPr/>
        </p:nvSpPr>
        <p:spPr bwMode="auto">
          <a:xfrm>
            <a:off x="4433888" y="4192588"/>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27" name="Line 43"/>
          <p:cNvSpPr>
            <a:spLocks noChangeShapeType="1"/>
          </p:cNvSpPr>
          <p:nvPr/>
        </p:nvSpPr>
        <p:spPr bwMode="auto">
          <a:xfrm>
            <a:off x="4610100" y="4192588"/>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28" name="Line 44"/>
          <p:cNvSpPr>
            <a:spLocks noChangeShapeType="1"/>
          </p:cNvSpPr>
          <p:nvPr/>
        </p:nvSpPr>
        <p:spPr bwMode="auto">
          <a:xfrm>
            <a:off x="5662613" y="4192588"/>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29" name="Rectangle 45"/>
          <p:cNvSpPr>
            <a:spLocks noChangeArrowheads="1"/>
          </p:cNvSpPr>
          <p:nvPr/>
        </p:nvSpPr>
        <p:spPr bwMode="auto">
          <a:xfrm>
            <a:off x="3206750" y="4192588"/>
            <a:ext cx="877888" cy="463550"/>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1230" name="Line 46"/>
          <p:cNvSpPr>
            <a:spLocks noChangeShapeType="1"/>
          </p:cNvSpPr>
          <p:nvPr/>
        </p:nvSpPr>
        <p:spPr bwMode="auto">
          <a:xfrm flipV="1">
            <a:off x="4084638" y="2703513"/>
            <a:ext cx="438150" cy="1489075"/>
          </a:xfrm>
          <a:prstGeom prst="line">
            <a:avLst/>
          </a:prstGeom>
          <a:noFill/>
          <a:ln w="9525">
            <a:solidFill>
              <a:schemeClr val="folHlink"/>
            </a:solidFill>
            <a:prstDash val="dash"/>
            <a:round/>
            <a:headEnd type="triangle" w="sm"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31" name="Line 47"/>
          <p:cNvSpPr>
            <a:spLocks noChangeShapeType="1"/>
          </p:cNvSpPr>
          <p:nvPr/>
        </p:nvSpPr>
        <p:spPr bwMode="auto">
          <a:xfrm flipV="1">
            <a:off x="5838825" y="2703513"/>
            <a:ext cx="439738" cy="1489075"/>
          </a:xfrm>
          <a:prstGeom prst="line">
            <a:avLst/>
          </a:prstGeom>
          <a:noFill/>
          <a:ln w="9525">
            <a:solidFill>
              <a:schemeClr val="folHlink"/>
            </a:solidFill>
            <a:prstDash val="dash"/>
            <a:round/>
            <a:headEnd type="triangle" w="sm"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32" name="Rectangle 48"/>
          <p:cNvSpPr>
            <a:spLocks noChangeArrowheads="1"/>
          </p:cNvSpPr>
          <p:nvPr/>
        </p:nvSpPr>
        <p:spPr bwMode="auto">
          <a:xfrm>
            <a:off x="7243763" y="4192588"/>
            <a:ext cx="1317625" cy="463550"/>
          </a:xfrm>
          <a:prstGeom prst="rect">
            <a:avLst/>
          </a:prstGeom>
          <a:solidFill>
            <a:srgbClr val="CCE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1233" name="Line 49"/>
          <p:cNvSpPr>
            <a:spLocks noChangeShapeType="1"/>
          </p:cNvSpPr>
          <p:nvPr/>
        </p:nvSpPr>
        <p:spPr bwMode="auto">
          <a:xfrm>
            <a:off x="7419975" y="4192588"/>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34" name="Line 50"/>
          <p:cNvSpPr>
            <a:spLocks noChangeShapeType="1"/>
          </p:cNvSpPr>
          <p:nvPr/>
        </p:nvSpPr>
        <p:spPr bwMode="auto">
          <a:xfrm>
            <a:off x="7596188" y="4192588"/>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35" name="Line 51"/>
          <p:cNvSpPr>
            <a:spLocks noChangeShapeType="1"/>
          </p:cNvSpPr>
          <p:nvPr/>
        </p:nvSpPr>
        <p:spPr bwMode="auto">
          <a:xfrm>
            <a:off x="7772400" y="4192588"/>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36" name="Line 52"/>
          <p:cNvSpPr>
            <a:spLocks noChangeShapeType="1"/>
          </p:cNvSpPr>
          <p:nvPr/>
        </p:nvSpPr>
        <p:spPr bwMode="auto">
          <a:xfrm>
            <a:off x="8386763" y="4192588"/>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37" name="Rectangle 53"/>
          <p:cNvSpPr>
            <a:spLocks noChangeArrowheads="1"/>
          </p:cNvSpPr>
          <p:nvPr/>
        </p:nvSpPr>
        <p:spPr bwMode="auto">
          <a:xfrm>
            <a:off x="6367463" y="4192588"/>
            <a:ext cx="876300" cy="463550"/>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1238" name="Line 54"/>
          <p:cNvSpPr>
            <a:spLocks noChangeShapeType="1"/>
          </p:cNvSpPr>
          <p:nvPr/>
        </p:nvSpPr>
        <p:spPr bwMode="auto">
          <a:xfrm flipH="1" flipV="1">
            <a:off x="7596188" y="2703513"/>
            <a:ext cx="965200" cy="1489075"/>
          </a:xfrm>
          <a:prstGeom prst="line">
            <a:avLst/>
          </a:prstGeom>
          <a:noFill/>
          <a:ln w="9525">
            <a:solidFill>
              <a:schemeClr val="folHlink"/>
            </a:solidFill>
            <a:prstDash val="dash"/>
            <a:round/>
            <a:headEnd type="triangle" w="sm"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39" name="Line 55"/>
          <p:cNvSpPr>
            <a:spLocks noChangeShapeType="1"/>
          </p:cNvSpPr>
          <p:nvPr/>
        </p:nvSpPr>
        <p:spPr bwMode="auto">
          <a:xfrm flipH="1" flipV="1">
            <a:off x="6278563" y="2703513"/>
            <a:ext cx="965200" cy="1489075"/>
          </a:xfrm>
          <a:prstGeom prst="line">
            <a:avLst/>
          </a:prstGeom>
          <a:noFill/>
          <a:ln w="9525">
            <a:solidFill>
              <a:schemeClr val="folHlink"/>
            </a:solidFill>
            <a:prstDash val="dash"/>
            <a:round/>
            <a:headEnd type="triangle" w="sm"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40" name="Line 56"/>
          <p:cNvSpPr>
            <a:spLocks noChangeShapeType="1"/>
          </p:cNvSpPr>
          <p:nvPr/>
        </p:nvSpPr>
        <p:spPr bwMode="auto">
          <a:xfrm>
            <a:off x="2749550" y="2014538"/>
            <a:ext cx="4829175" cy="0"/>
          </a:xfrm>
          <a:prstGeom prst="line">
            <a:avLst/>
          </a:prstGeom>
          <a:noFill/>
          <a:ln w="9525">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41" name="Text Box 57"/>
          <p:cNvSpPr txBox="1">
            <a:spLocks noChangeArrowheads="1"/>
          </p:cNvSpPr>
          <p:nvPr/>
        </p:nvSpPr>
        <p:spPr bwMode="auto">
          <a:xfrm>
            <a:off x="3646488" y="1808163"/>
            <a:ext cx="2667000"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数据部分共 </a:t>
            </a:r>
            <a:r>
              <a:rPr kumimoji="1" lang="en-US" altLang="zh-CN" sz="2000">
                <a:solidFill>
                  <a:srgbClr val="333399"/>
                </a:solidFill>
                <a:ea typeface="黑体" pitchFamily="49" charset="-122"/>
              </a:rPr>
              <a:t>3800 </a:t>
            </a:r>
            <a:r>
              <a:rPr kumimoji="1" lang="zh-CN" altLang="en-US" sz="2000">
                <a:solidFill>
                  <a:srgbClr val="333399"/>
                </a:solidFill>
                <a:ea typeface="黑体" pitchFamily="49" charset="-122"/>
              </a:rPr>
              <a:t>字节</a:t>
            </a:r>
          </a:p>
        </p:txBody>
      </p:sp>
      <p:sp>
        <p:nvSpPr>
          <p:cNvPr id="2141242" name="Text Box 58"/>
          <p:cNvSpPr txBox="1">
            <a:spLocks noChangeArrowheads="1"/>
          </p:cNvSpPr>
          <p:nvPr/>
        </p:nvSpPr>
        <p:spPr bwMode="auto">
          <a:xfrm>
            <a:off x="133350" y="4192588"/>
            <a:ext cx="904875" cy="395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 </a:t>
            </a:r>
            <a:r>
              <a:rPr kumimoji="1" lang="en-US" altLang="zh-CN" sz="2000">
                <a:solidFill>
                  <a:srgbClr val="333399"/>
                </a:solidFill>
                <a:ea typeface="黑体" pitchFamily="49" charset="-122"/>
              </a:rPr>
              <a:t>1</a:t>
            </a:r>
          </a:p>
        </p:txBody>
      </p:sp>
      <p:sp>
        <p:nvSpPr>
          <p:cNvPr id="2141243" name="Text Box 59"/>
          <p:cNvSpPr txBox="1">
            <a:spLocks noChangeArrowheads="1"/>
          </p:cNvSpPr>
          <p:nvPr/>
        </p:nvSpPr>
        <p:spPr bwMode="auto">
          <a:xfrm>
            <a:off x="3176588" y="4192588"/>
            <a:ext cx="904875" cy="395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 </a:t>
            </a:r>
            <a:r>
              <a:rPr kumimoji="1" lang="en-US" altLang="zh-CN" sz="2000">
                <a:solidFill>
                  <a:srgbClr val="333399"/>
                </a:solidFill>
                <a:ea typeface="黑体" pitchFamily="49" charset="-122"/>
              </a:rPr>
              <a:t>2</a:t>
            </a:r>
          </a:p>
        </p:txBody>
      </p:sp>
      <p:sp>
        <p:nvSpPr>
          <p:cNvPr id="2141244" name="Text Box 60"/>
          <p:cNvSpPr txBox="1">
            <a:spLocks noChangeArrowheads="1"/>
          </p:cNvSpPr>
          <p:nvPr/>
        </p:nvSpPr>
        <p:spPr bwMode="auto">
          <a:xfrm>
            <a:off x="6337300" y="4192588"/>
            <a:ext cx="903288" cy="395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 </a:t>
            </a:r>
            <a:r>
              <a:rPr kumimoji="1" lang="en-US" altLang="zh-CN" sz="2000">
                <a:solidFill>
                  <a:srgbClr val="333399"/>
                </a:solidFill>
                <a:ea typeface="黑体" pitchFamily="49" charset="-122"/>
              </a:rPr>
              <a:t>3</a:t>
            </a:r>
          </a:p>
        </p:txBody>
      </p:sp>
      <p:sp>
        <p:nvSpPr>
          <p:cNvPr id="2141245" name="Line 61"/>
          <p:cNvSpPr>
            <a:spLocks noChangeShapeType="1"/>
          </p:cNvSpPr>
          <p:nvPr/>
        </p:nvSpPr>
        <p:spPr bwMode="auto">
          <a:xfrm flipV="1">
            <a:off x="1093788" y="4656138"/>
            <a:ext cx="0" cy="369887"/>
          </a:xfrm>
          <a:prstGeom prst="line">
            <a:avLst/>
          </a:prstGeom>
          <a:noFill/>
          <a:ln w="9525">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46" name="Text Box 62"/>
          <p:cNvSpPr txBox="1">
            <a:spLocks noChangeArrowheads="1"/>
          </p:cNvSpPr>
          <p:nvPr/>
        </p:nvSpPr>
        <p:spPr bwMode="auto">
          <a:xfrm>
            <a:off x="336550" y="4949825"/>
            <a:ext cx="9032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字节 </a:t>
            </a:r>
            <a:r>
              <a:rPr kumimoji="1" lang="en-US" altLang="zh-CN" sz="2000">
                <a:solidFill>
                  <a:srgbClr val="333399"/>
                </a:solidFill>
                <a:ea typeface="黑体" pitchFamily="49" charset="-122"/>
              </a:rPr>
              <a:t>0</a:t>
            </a:r>
          </a:p>
        </p:txBody>
      </p:sp>
      <p:sp>
        <p:nvSpPr>
          <p:cNvPr id="2141247" name="Text Box 63"/>
          <p:cNvSpPr txBox="1">
            <a:spLocks noChangeArrowheads="1"/>
          </p:cNvSpPr>
          <p:nvPr/>
        </p:nvSpPr>
        <p:spPr bwMode="auto">
          <a:xfrm>
            <a:off x="3848100" y="5391150"/>
            <a:ext cx="1411288"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数据报片 </a:t>
            </a:r>
            <a:r>
              <a:rPr kumimoji="1" lang="en-US" altLang="zh-CN" sz="2000">
                <a:solidFill>
                  <a:srgbClr val="333399"/>
                </a:solidFill>
                <a:ea typeface="黑体" pitchFamily="49" charset="-122"/>
              </a:rPr>
              <a:t>2</a:t>
            </a:r>
          </a:p>
        </p:txBody>
      </p:sp>
      <p:sp>
        <p:nvSpPr>
          <p:cNvPr id="2141248" name="Text Box 64"/>
          <p:cNvSpPr txBox="1">
            <a:spLocks noChangeArrowheads="1"/>
          </p:cNvSpPr>
          <p:nvPr/>
        </p:nvSpPr>
        <p:spPr bwMode="auto">
          <a:xfrm>
            <a:off x="6746875" y="5391150"/>
            <a:ext cx="1411288"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数据报片 </a:t>
            </a:r>
            <a:r>
              <a:rPr kumimoji="1" lang="en-US" altLang="zh-CN" sz="2000">
                <a:solidFill>
                  <a:srgbClr val="333399"/>
                </a:solidFill>
                <a:ea typeface="黑体" pitchFamily="49" charset="-122"/>
              </a:rPr>
              <a:t>3</a:t>
            </a:r>
          </a:p>
        </p:txBody>
      </p:sp>
      <p:sp>
        <p:nvSpPr>
          <p:cNvPr id="2141249" name="Line 65"/>
          <p:cNvSpPr>
            <a:spLocks noChangeShapeType="1"/>
          </p:cNvSpPr>
          <p:nvPr/>
        </p:nvSpPr>
        <p:spPr bwMode="auto">
          <a:xfrm flipV="1">
            <a:off x="4594225" y="2703513"/>
            <a:ext cx="0" cy="369887"/>
          </a:xfrm>
          <a:prstGeom prst="line">
            <a:avLst/>
          </a:prstGeom>
          <a:noFill/>
          <a:ln w="9525">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50" name="Text Box 66"/>
          <p:cNvSpPr txBox="1">
            <a:spLocks noChangeArrowheads="1"/>
          </p:cNvSpPr>
          <p:nvPr/>
        </p:nvSpPr>
        <p:spPr bwMode="auto">
          <a:xfrm>
            <a:off x="4206875" y="2976563"/>
            <a:ext cx="747713"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1400</a:t>
            </a:r>
          </a:p>
        </p:txBody>
      </p:sp>
      <p:sp>
        <p:nvSpPr>
          <p:cNvPr id="2141251" name="Line 67"/>
          <p:cNvSpPr>
            <a:spLocks noChangeShapeType="1"/>
          </p:cNvSpPr>
          <p:nvPr/>
        </p:nvSpPr>
        <p:spPr bwMode="auto">
          <a:xfrm flipV="1">
            <a:off x="6351588" y="2703513"/>
            <a:ext cx="0" cy="369887"/>
          </a:xfrm>
          <a:prstGeom prst="line">
            <a:avLst/>
          </a:prstGeom>
          <a:noFill/>
          <a:ln w="9525">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52" name="Text Box 68"/>
          <p:cNvSpPr txBox="1">
            <a:spLocks noChangeArrowheads="1"/>
          </p:cNvSpPr>
          <p:nvPr/>
        </p:nvSpPr>
        <p:spPr bwMode="auto">
          <a:xfrm>
            <a:off x="5978525" y="2976563"/>
            <a:ext cx="747713"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2800</a:t>
            </a:r>
          </a:p>
        </p:txBody>
      </p:sp>
      <p:sp>
        <p:nvSpPr>
          <p:cNvPr id="2141253" name="Line 69"/>
          <p:cNvSpPr>
            <a:spLocks noChangeShapeType="1"/>
          </p:cNvSpPr>
          <p:nvPr/>
        </p:nvSpPr>
        <p:spPr bwMode="auto">
          <a:xfrm>
            <a:off x="6453188" y="2239963"/>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54" name="Line 70"/>
          <p:cNvSpPr>
            <a:spLocks noChangeShapeType="1"/>
          </p:cNvSpPr>
          <p:nvPr/>
        </p:nvSpPr>
        <p:spPr bwMode="auto">
          <a:xfrm>
            <a:off x="4699000" y="2239963"/>
            <a:ext cx="0" cy="463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1255" name="Text Box 71"/>
          <p:cNvSpPr txBox="1">
            <a:spLocks noChangeArrowheads="1"/>
          </p:cNvSpPr>
          <p:nvPr/>
        </p:nvSpPr>
        <p:spPr bwMode="auto">
          <a:xfrm>
            <a:off x="2093913" y="2997200"/>
            <a:ext cx="901700"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字节 </a:t>
            </a:r>
            <a:r>
              <a:rPr kumimoji="1" lang="en-US" altLang="zh-CN" sz="2000">
                <a:solidFill>
                  <a:srgbClr val="333399"/>
                </a:solidFill>
                <a:ea typeface="黑体" pitchFamily="49" charset="-122"/>
              </a:rPr>
              <a:t>0</a:t>
            </a:r>
          </a:p>
        </p:txBody>
      </p:sp>
      <p:sp>
        <p:nvSpPr>
          <p:cNvPr id="2141256" name="Rectangle 72"/>
          <p:cNvSpPr>
            <a:spLocks noGrp="1" noChangeArrowheads="1"/>
          </p:cNvSpPr>
          <p:nvPr>
            <p:ph type="title" idx="4294967295"/>
          </p:nvPr>
        </p:nvSpPr>
        <p:spPr>
          <a:xfrm>
            <a:off x="0" y="357188"/>
            <a:ext cx="7793038" cy="695325"/>
          </a:xfrm>
        </p:spPr>
        <p:txBody>
          <a:bodyPr/>
          <a:lstStyle/>
          <a:p>
            <a:pPr algn="ctr"/>
            <a:r>
              <a:rPr lang="en-US" altLang="zh-CN" sz="3600" dirty="0"/>
              <a:t>IP </a:t>
            </a:r>
            <a:r>
              <a:rPr lang="zh-CN" altLang="en-US" sz="3600" dirty="0"/>
              <a:t>数据报分片的举例</a:t>
            </a:r>
          </a:p>
        </p:txBody>
      </p:sp>
    </p:spTree>
    <p:extLst>
      <p:ext uri="{BB962C8B-B14F-4D97-AF65-F5344CB8AC3E}">
        <p14:creationId xmlns:p14="http://schemas.microsoft.com/office/powerpoint/2010/main" val="27904767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2210" name="Line 2"/>
          <p:cNvSpPr>
            <a:spLocks noChangeShapeType="1"/>
          </p:cNvSpPr>
          <p:nvPr/>
        </p:nvSpPr>
        <p:spPr bwMode="auto">
          <a:xfrm>
            <a:off x="395288" y="1341438"/>
            <a:ext cx="0" cy="2663825"/>
          </a:xfrm>
          <a:prstGeom prst="line">
            <a:avLst/>
          </a:prstGeom>
          <a:noFill/>
          <a:ln w="28575">
            <a:solidFill>
              <a:schemeClr val="tx2"/>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2211" name="Rectangle 3"/>
          <p:cNvSpPr>
            <a:spLocks noChangeArrowheads="1"/>
          </p:cNvSpPr>
          <p:nvPr/>
        </p:nvSpPr>
        <p:spPr bwMode="auto">
          <a:xfrm>
            <a:off x="176213" y="2205038"/>
            <a:ext cx="434975" cy="6985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a:t>
            </a:r>
          </a:p>
          <a:p>
            <a:pPr eaLnBrk="0" hangingPunct="0">
              <a:buClrTx/>
              <a:buFontTx/>
              <a:buNone/>
            </a:pPr>
            <a:r>
              <a:rPr lang="zh-CN" altLang="en-US" sz="2000">
                <a:solidFill>
                  <a:srgbClr val="333399"/>
                </a:solidFill>
                <a:latin typeface="Arial" pitchFamily="34" charset="0"/>
                <a:ea typeface="黑体" pitchFamily="49" charset="-122"/>
              </a:rPr>
              <a:t>部</a:t>
            </a:r>
          </a:p>
        </p:txBody>
      </p:sp>
      <p:sp>
        <p:nvSpPr>
          <p:cNvPr id="2142212" name="Rectangle 4"/>
          <p:cNvSpPr>
            <a:spLocks noChangeArrowheads="1"/>
          </p:cNvSpPr>
          <p:nvPr/>
        </p:nvSpPr>
        <p:spPr bwMode="auto">
          <a:xfrm>
            <a:off x="3094038" y="1371600"/>
            <a:ext cx="1966912" cy="434975"/>
          </a:xfrm>
          <a:prstGeom prst="rect">
            <a:avLst/>
          </a:prstGeom>
          <a:solidFill>
            <a:srgbClr val="DDDDD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13" name="Freeform 5"/>
          <p:cNvSpPr>
            <a:spLocks/>
          </p:cNvSpPr>
          <p:nvPr/>
        </p:nvSpPr>
        <p:spPr bwMode="auto">
          <a:xfrm>
            <a:off x="1887538" y="817563"/>
            <a:ext cx="5721350" cy="550862"/>
          </a:xfrm>
          <a:custGeom>
            <a:avLst/>
            <a:gdLst>
              <a:gd name="T0" fmla="*/ 0 w 3344"/>
              <a:gd name="T1" fmla="*/ 0 h 510"/>
              <a:gd name="T2" fmla="*/ 3344 w 3344"/>
              <a:gd name="T3" fmla="*/ 0 h 510"/>
              <a:gd name="T4" fmla="*/ 1860 w 3344"/>
              <a:gd name="T5" fmla="*/ 510 h 510"/>
              <a:gd name="T6" fmla="*/ 695 w 3344"/>
              <a:gd name="T7" fmla="*/ 498 h 510"/>
              <a:gd name="T8" fmla="*/ 0 w 3344"/>
              <a:gd name="T9" fmla="*/ 0 h 510"/>
            </a:gdLst>
            <a:ahLst/>
            <a:cxnLst>
              <a:cxn ang="0">
                <a:pos x="T0" y="T1"/>
              </a:cxn>
              <a:cxn ang="0">
                <a:pos x="T2" y="T3"/>
              </a:cxn>
              <a:cxn ang="0">
                <a:pos x="T4" y="T5"/>
              </a:cxn>
              <a:cxn ang="0">
                <a:pos x="T6" y="T7"/>
              </a:cxn>
              <a:cxn ang="0">
                <a:pos x="T8" y="T9"/>
              </a:cxn>
            </a:cxnLst>
            <a:rect l="0" t="0" r="r" b="b"/>
            <a:pathLst>
              <a:path w="3344" h="510">
                <a:moveTo>
                  <a:pt x="0" y="0"/>
                </a:moveTo>
                <a:lnTo>
                  <a:pt x="3344" y="0"/>
                </a:lnTo>
                <a:lnTo>
                  <a:pt x="1860" y="510"/>
                </a:lnTo>
                <a:lnTo>
                  <a:pt x="695" y="498"/>
                </a:lnTo>
                <a:lnTo>
                  <a:pt x="0" y="0"/>
                </a:lnTo>
                <a:close/>
              </a:path>
            </a:pathLst>
          </a:custGeom>
          <a:solidFill>
            <a:srgbClr val="FFCCFF"/>
          </a:soli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2214" name="Rectangle 6"/>
          <p:cNvSpPr>
            <a:spLocks noChangeArrowheads="1"/>
          </p:cNvSpPr>
          <p:nvPr/>
        </p:nvSpPr>
        <p:spPr bwMode="auto">
          <a:xfrm>
            <a:off x="1136650" y="1362075"/>
            <a:ext cx="7864475" cy="2643188"/>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15" name="Rectangle 7"/>
          <p:cNvSpPr>
            <a:spLocks noChangeArrowheads="1"/>
          </p:cNvSpPr>
          <p:nvPr/>
        </p:nvSpPr>
        <p:spPr bwMode="auto">
          <a:xfrm>
            <a:off x="1150938" y="4016375"/>
            <a:ext cx="7832725" cy="681038"/>
          </a:xfrm>
          <a:prstGeom prst="rect">
            <a:avLst/>
          </a:prstGeom>
          <a:solidFill>
            <a:srgbClr val="FFFF99"/>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16" name="Line 8"/>
          <p:cNvSpPr>
            <a:spLocks noChangeShapeType="1"/>
          </p:cNvSpPr>
          <p:nvPr/>
        </p:nvSpPr>
        <p:spPr bwMode="auto">
          <a:xfrm>
            <a:off x="1131888" y="181292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17" name="Line 9"/>
          <p:cNvSpPr>
            <a:spLocks noChangeShapeType="1"/>
          </p:cNvSpPr>
          <p:nvPr/>
        </p:nvSpPr>
        <p:spPr bwMode="auto">
          <a:xfrm>
            <a:off x="1131888" y="22558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18" name="Line 10"/>
          <p:cNvSpPr>
            <a:spLocks noChangeShapeType="1"/>
          </p:cNvSpPr>
          <p:nvPr/>
        </p:nvSpPr>
        <p:spPr bwMode="auto">
          <a:xfrm>
            <a:off x="1131888" y="27003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19" name="Line 11"/>
          <p:cNvSpPr>
            <a:spLocks noChangeShapeType="1"/>
          </p:cNvSpPr>
          <p:nvPr/>
        </p:nvSpPr>
        <p:spPr bwMode="auto">
          <a:xfrm>
            <a:off x="1131888" y="31384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20" name="Line 12"/>
          <p:cNvSpPr>
            <a:spLocks noChangeShapeType="1"/>
          </p:cNvSpPr>
          <p:nvPr/>
        </p:nvSpPr>
        <p:spPr bwMode="auto">
          <a:xfrm>
            <a:off x="1131888" y="35829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21" name="Line 13"/>
          <p:cNvSpPr>
            <a:spLocks noChangeShapeType="1"/>
          </p:cNvSpPr>
          <p:nvPr/>
        </p:nvSpPr>
        <p:spPr bwMode="auto">
          <a:xfrm>
            <a:off x="210026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22" name="Line 14"/>
          <p:cNvSpPr>
            <a:spLocks noChangeShapeType="1"/>
          </p:cNvSpPr>
          <p:nvPr/>
        </p:nvSpPr>
        <p:spPr bwMode="auto">
          <a:xfrm>
            <a:off x="308451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23" name="Line 15"/>
          <p:cNvSpPr>
            <a:spLocks noChangeShapeType="1"/>
          </p:cNvSpPr>
          <p:nvPr/>
        </p:nvSpPr>
        <p:spPr bwMode="auto">
          <a:xfrm>
            <a:off x="3084513" y="2265363"/>
            <a:ext cx="0" cy="431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24" name="Line 16"/>
          <p:cNvSpPr>
            <a:spLocks noChangeShapeType="1"/>
          </p:cNvSpPr>
          <p:nvPr/>
        </p:nvSpPr>
        <p:spPr bwMode="auto">
          <a:xfrm>
            <a:off x="5057775" y="1370013"/>
            <a:ext cx="0" cy="1327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25" name="Line 17"/>
          <p:cNvSpPr>
            <a:spLocks noChangeShapeType="1"/>
          </p:cNvSpPr>
          <p:nvPr/>
        </p:nvSpPr>
        <p:spPr bwMode="auto">
          <a:xfrm flipV="1">
            <a:off x="7029450" y="3578225"/>
            <a:ext cx="0" cy="4413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26" name="Line 18"/>
          <p:cNvSpPr>
            <a:spLocks noChangeShapeType="1"/>
          </p:cNvSpPr>
          <p:nvPr/>
        </p:nvSpPr>
        <p:spPr bwMode="auto">
          <a:xfrm>
            <a:off x="5859463" y="1822450"/>
            <a:ext cx="0" cy="4333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27" name="Rectangle 19"/>
          <p:cNvSpPr>
            <a:spLocks noChangeArrowheads="1"/>
          </p:cNvSpPr>
          <p:nvPr/>
        </p:nvSpPr>
        <p:spPr bwMode="auto">
          <a:xfrm>
            <a:off x="10795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42228" name="Rectangle 20"/>
          <p:cNvSpPr>
            <a:spLocks noChangeArrowheads="1"/>
          </p:cNvSpPr>
          <p:nvPr/>
        </p:nvSpPr>
        <p:spPr bwMode="auto">
          <a:xfrm>
            <a:off x="2014538" y="982663"/>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42229" name="Rectangle 21"/>
          <p:cNvSpPr>
            <a:spLocks noChangeArrowheads="1"/>
          </p:cNvSpPr>
          <p:nvPr/>
        </p:nvSpPr>
        <p:spPr bwMode="auto">
          <a:xfrm>
            <a:off x="30099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8</a:t>
            </a:r>
          </a:p>
        </p:txBody>
      </p:sp>
      <p:sp>
        <p:nvSpPr>
          <p:cNvPr id="2142230" name="Rectangle 22"/>
          <p:cNvSpPr>
            <a:spLocks noChangeArrowheads="1"/>
          </p:cNvSpPr>
          <p:nvPr/>
        </p:nvSpPr>
        <p:spPr bwMode="auto">
          <a:xfrm>
            <a:off x="4960938"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16</a:t>
            </a:r>
          </a:p>
        </p:txBody>
      </p:sp>
      <p:sp>
        <p:nvSpPr>
          <p:cNvPr id="2142231" name="Rectangle 23"/>
          <p:cNvSpPr>
            <a:spLocks noChangeArrowheads="1"/>
          </p:cNvSpPr>
          <p:nvPr/>
        </p:nvSpPr>
        <p:spPr bwMode="auto">
          <a:xfrm>
            <a:off x="5757863" y="982663"/>
            <a:ext cx="46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19</a:t>
            </a:r>
          </a:p>
        </p:txBody>
      </p:sp>
      <p:sp>
        <p:nvSpPr>
          <p:cNvPr id="2142232" name="Rectangle 24"/>
          <p:cNvSpPr>
            <a:spLocks noChangeArrowheads="1"/>
          </p:cNvSpPr>
          <p:nvPr/>
        </p:nvSpPr>
        <p:spPr bwMode="auto">
          <a:xfrm>
            <a:off x="6932613"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24</a:t>
            </a:r>
          </a:p>
        </p:txBody>
      </p:sp>
      <p:sp>
        <p:nvSpPr>
          <p:cNvPr id="2142233" name="Rectangle 25"/>
          <p:cNvSpPr>
            <a:spLocks noChangeArrowheads="1"/>
          </p:cNvSpPr>
          <p:nvPr/>
        </p:nvSpPr>
        <p:spPr bwMode="auto">
          <a:xfrm>
            <a:off x="8645525"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31</a:t>
            </a:r>
          </a:p>
        </p:txBody>
      </p:sp>
      <p:sp>
        <p:nvSpPr>
          <p:cNvPr id="2142234" name="Rectangle 26"/>
          <p:cNvSpPr>
            <a:spLocks noChangeArrowheads="1"/>
          </p:cNvSpPr>
          <p:nvPr/>
        </p:nvSpPr>
        <p:spPr bwMode="auto">
          <a:xfrm>
            <a:off x="1228725" y="13970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142235" name="Rectangle 27"/>
          <p:cNvSpPr>
            <a:spLocks noChangeArrowheads="1"/>
          </p:cNvSpPr>
          <p:nvPr/>
        </p:nvSpPr>
        <p:spPr bwMode="auto">
          <a:xfrm>
            <a:off x="5116513" y="18732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标志</a:t>
            </a:r>
          </a:p>
        </p:txBody>
      </p:sp>
      <p:sp>
        <p:nvSpPr>
          <p:cNvPr id="2142236" name="Rectangle 28"/>
          <p:cNvSpPr>
            <a:spLocks noChangeArrowheads="1"/>
          </p:cNvSpPr>
          <p:nvPr/>
        </p:nvSpPr>
        <p:spPr bwMode="auto">
          <a:xfrm>
            <a:off x="1425575" y="2278063"/>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生 存 时 间</a:t>
            </a:r>
          </a:p>
        </p:txBody>
      </p:sp>
      <p:sp>
        <p:nvSpPr>
          <p:cNvPr id="2142237" name="Rectangle 29"/>
          <p:cNvSpPr>
            <a:spLocks noChangeArrowheads="1"/>
          </p:cNvSpPr>
          <p:nvPr/>
        </p:nvSpPr>
        <p:spPr bwMode="auto">
          <a:xfrm>
            <a:off x="3556000" y="2278063"/>
            <a:ext cx="969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协    议</a:t>
            </a:r>
          </a:p>
        </p:txBody>
      </p:sp>
      <p:sp>
        <p:nvSpPr>
          <p:cNvPr id="2142238" name="Rectangle 30"/>
          <p:cNvSpPr>
            <a:spLocks noChangeArrowheads="1"/>
          </p:cNvSpPr>
          <p:nvPr/>
        </p:nvSpPr>
        <p:spPr bwMode="auto">
          <a:xfrm>
            <a:off x="2570163" y="187325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    识</a:t>
            </a:r>
          </a:p>
        </p:txBody>
      </p:sp>
      <p:sp>
        <p:nvSpPr>
          <p:cNvPr id="2142239" name="Rectangle 31"/>
          <p:cNvSpPr>
            <a:spLocks noChangeArrowheads="1"/>
          </p:cNvSpPr>
          <p:nvPr/>
        </p:nvSpPr>
        <p:spPr bwMode="auto">
          <a:xfrm>
            <a:off x="3303588" y="13970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服 务 类 型</a:t>
            </a:r>
          </a:p>
        </p:txBody>
      </p:sp>
      <p:sp>
        <p:nvSpPr>
          <p:cNvPr id="2142240" name="Rectangle 32"/>
          <p:cNvSpPr>
            <a:spLocks noChangeArrowheads="1"/>
          </p:cNvSpPr>
          <p:nvPr/>
        </p:nvSpPr>
        <p:spPr bwMode="auto">
          <a:xfrm>
            <a:off x="6507163" y="1397000"/>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总   长   度</a:t>
            </a:r>
          </a:p>
        </p:txBody>
      </p:sp>
      <p:sp>
        <p:nvSpPr>
          <p:cNvPr id="2142241" name="Rectangle 33"/>
          <p:cNvSpPr>
            <a:spLocks noChangeArrowheads="1"/>
          </p:cNvSpPr>
          <p:nvPr/>
        </p:nvSpPr>
        <p:spPr bwMode="auto">
          <a:xfrm>
            <a:off x="6778625" y="18732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片   偏   移</a:t>
            </a:r>
          </a:p>
        </p:txBody>
      </p:sp>
      <p:sp>
        <p:nvSpPr>
          <p:cNvPr id="2142242" name="Rectangle 34"/>
          <p:cNvSpPr>
            <a:spLocks noChangeArrowheads="1"/>
          </p:cNvSpPr>
          <p:nvPr/>
        </p:nvSpPr>
        <p:spPr bwMode="auto">
          <a:xfrm>
            <a:off x="7502525" y="360680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142243" name="Rectangle 35"/>
          <p:cNvSpPr>
            <a:spLocks noChangeArrowheads="1"/>
          </p:cNvSpPr>
          <p:nvPr/>
        </p:nvSpPr>
        <p:spPr bwMode="auto">
          <a:xfrm>
            <a:off x="5926138" y="2278063"/>
            <a:ext cx="22891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   检   验   和</a:t>
            </a:r>
          </a:p>
        </p:txBody>
      </p:sp>
      <p:sp>
        <p:nvSpPr>
          <p:cNvPr id="2142244" name="Rectangle 36"/>
          <p:cNvSpPr>
            <a:spLocks noChangeArrowheads="1"/>
          </p:cNvSpPr>
          <p:nvPr/>
        </p:nvSpPr>
        <p:spPr bwMode="auto">
          <a:xfrm>
            <a:off x="4416425" y="27368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142245" name="Rectangle 37"/>
          <p:cNvSpPr>
            <a:spLocks noChangeArrowheads="1"/>
          </p:cNvSpPr>
          <p:nvPr/>
        </p:nvSpPr>
        <p:spPr bwMode="auto">
          <a:xfrm>
            <a:off x="4160838" y="31781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地   址</a:t>
            </a:r>
          </a:p>
        </p:txBody>
      </p:sp>
      <p:sp>
        <p:nvSpPr>
          <p:cNvPr id="2142246" name="Rectangle 38"/>
          <p:cNvSpPr>
            <a:spLocks noChangeArrowheads="1"/>
          </p:cNvSpPr>
          <p:nvPr/>
        </p:nvSpPr>
        <p:spPr bwMode="auto">
          <a:xfrm>
            <a:off x="2228850" y="3606800"/>
            <a:ext cx="4117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   选   字   段  （长   度   可   变）</a:t>
            </a:r>
          </a:p>
        </p:txBody>
      </p:sp>
      <p:sp>
        <p:nvSpPr>
          <p:cNvPr id="2142247" name="Rectangle 39"/>
          <p:cNvSpPr>
            <a:spLocks noChangeArrowheads="1"/>
          </p:cNvSpPr>
          <p:nvPr/>
        </p:nvSpPr>
        <p:spPr bwMode="auto">
          <a:xfrm>
            <a:off x="433388" y="968375"/>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42248" name="Rectangle 40"/>
          <p:cNvSpPr>
            <a:spLocks noChangeArrowheads="1"/>
          </p:cNvSpPr>
          <p:nvPr/>
        </p:nvSpPr>
        <p:spPr bwMode="auto">
          <a:xfrm>
            <a:off x="2003425" y="1377950"/>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首部长度</a:t>
            </a:r>
          </a:p>
        </p:txBody>
      </p:sp>
      <p:grpSp>
        <p:nvGrpSpPr>
          <p:cNvPr id="2142249" name="Group 41"/>
          <p:cNvGrpSpPr>
            <a:grpSpLocks/>
          </p:cNvGrpSpPr>
          <p:nvPr/>
        </p:nvGrpSpPr>
        <p:grpSpPr bwMode="auto">
          <a:xfrm>
            <a:off x="1069975" y="3748088"/>
            <a:ext cx="131763" cy="69850"/>
            <a:chOff x="833" y="3024"/>
            <a:chExt cx="78" cy="51"/>
          </a:xfrm>
        </p:grpSpPr>
        <p:sp>
          <p:nvSpPr>
            <p:cNvPr id="2142250" name="Rectangle 42"/>
            <p:cNvSpPr>
              <a:spLocks noChangeArrowheads="1"/>
            </p:cNvSpPr>
            <p:nvPr/>
          </p:nvSpPr>
          <p:spPr bwMode="auto">
            <a:xfrm>
              <a:off x="833" y="3024"/>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51" name="Line 43"/>
            <p:cNvSpPr>
              <a:spLocks noChangeShapeType="1"/>
            </p:cNvSpPr>
            <p:nvPr/>
          </p:nvSpPr>
          <p:spPr bwMode="auto">
            <a:xfrm>
              <a:off x="839" y="3030"/>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52" name="Line 44"/>
            <p:cNvSpPr>
              <a:spLocks noChangeShapeType="1"/>
            </p:cNvSpPr>
            <p:nvPr/>
          </p:nvSpPr>
          <p:spPr bwMode="auto">
            <a:xfrm>
              <a:off x="839" y="3075"/>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142253" name="Group 45"/>
          <p:cNvGrpSpPr>
            <a:grpSpLocks/>
          </p:cNvGrpSpPr>
          <p:nvPr/>
        </p:nvGrpSpPr>
        <p:grpSpPr bwMode="auto">
          <a:xfrm>
            <a:off x="8937625" y="3757613"/>
            <a:ext cx="131763" cy="66675"/>
            <a:chOff x="5432" y="3030"/>
            <a:chExt cx="78" cy="51"/>
          </a:xfrm>
        </p:grpSpPr>
        <p:sp>
          <p:nvSpPr>
            <p:cNvPr id="2142254" name="Rectangle 46"/>
            <p:cNvSpPr>
              <a:spLocks noChangeArrowheads="1"/>
            </p:cNvSpPr>
            <p:nvPr/>
          </p:nvSpPr>
          <p:spPr bwMode="auto">
            <a:xfrm>
              <a:off x="5432" y="3030"/>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55" name="Line 47"/>
            <p:cNvSpPr>
              <a:spLocks noChangeShapeType="1"/>
            </p:cNvSpPr>
            <p:nvPr/>
          </p:nvSpPr>
          <p:spPr bwMode="auto">
            <a:xfrm>
              <a:off x="5438" y="3036"/>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56" name="Line 48"/>
            <p:cNvSpPr>
              <a:spLocks noChangeShapeType="1"/>
            </p:cNvSpPr>
            <p:nvPr/>
          </p:nvSpPr>
          <p:spPr bwMode="auto">
            <a:xfrm>
              <a:off x="5438" y="3081"/>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42257" name="Rectangle 49"/>
          <p:cNvSpPr>
            <a:spLocks noChangeArrowheads="1"/>
          </p:cNvSpPr>
          <p:nvPr/>
        </p:nvSpPr>
        <p:spPr bwMode="auto">
          <a:xfrm>
            <a:off x="1889125" y="411163"/>
            <a:ext cx="5716588" cy="406400"/>
          </a:xfrm>
          <a:prstGeom prst="rect">
            <a:avLst/>
          </a:prstGeom>
          <a:solidFill>
            <a:srgbClr val="FFCCFF"/>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58" name="Line 50"/>
          <p:cNvSpPr>
            <a:spLocks noChangeShapeType="1"/>
          </p:cNvSpPr>
          <p:nvPr/>
        </p:nvSpPr>
        <p:spPr bwMode="auto">
          <a:xfrm>
            <a:off x="4025900" y="401638"/>
            <a:ext cx="0" cy="41116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59" name="Line 51"/>
          <p:cNvSpPr>
            <a:spLocks noChangeShapeType="1"/>
          </p:cNvSpPr>
          <p:nvPr/>
        </p:nvSpPr>
        <p:spPr bwMode="auto">
          <a:xfrm>
            <a:off x="4754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60" name="Line 52"/>
          <p:cNvSpPr>
            <a:spLocks noChangeShapeType="1"/>
          </p:cNvSpPr>
          <p:nvPr/>
        </p:nvSpPr>
        <p:spPr bwMode="auto">
          <a:xfrm>
            <a:off x="5473700" y="407988"/>
            <a:ext cx="0" cy="3952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61" name="Line 53"/>
          <p:cNvSpPr>
            <a:spLocks noChangeShapeType="1"/>
          </p:cNvSpPr>
          <p:nvPr/>
        </p:nvSpPr>
        <p:spPr bwMode="auto">
          <a:xfrm>
            <a:off x="6192838" y="401638"/>
            <a:ext cx="0" cy="4016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62" name="Line 54"/>
          <p:cNvSpPr>
            <a:spLocks noChangeShapeType="1"/>
          </p:cNvSpPr>
          <p:nvPr/>
        </p:nvSpPr>
        <p:spPr bwMode="auto">
          <a:xfrm>
            <a:off x="6913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2263" name="Rectangle 55"/>
          <p:cNvSpPr>
            <a:spLocks noChangeArrowheads="1"/>
          </p:cNvSpPr>
          <p:nvPr/>
        </p:nvSpPr>
        <p:spPr bwMode="auto">
          <a:xfrm>
            <a:off x="201930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42264" name="Rectangle 56"/>
          <p:cNvSpPr>
            <a:spLocks noChangeArrowheads="1"/>
          </p:cNvSpPr>
          <p:nvPr/>
        </p:nvSpPr>
        <p:spPr bwMode="auto">
          <a:xfrm>
            <a:off x="2747963"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142265" name="Rectangle 57"/>
          <p:cNvSpPr>
            <a:spLocks noChangeArrowheads="1"/>
          </p:cNvSpPr>
          <p:nvPr/>
        </p:nvSpPr>
        <p:spPr bwMode="auto">
          <a:xfrm>
            <a:off x="347503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a:t>
            </a:r>
          </a:p>
        </p:txBody>
      </p:sp>
      <p:sp>
        <p:nvSpPr>
          <p:cNvPr id="2142266" name="Rectangle 58"/>
          <p:cNvSpPr>
            <a:spLocks noChangeArrowheads="1"/>
          </p:cNvSpPr>
          <p:nvPr/>
        </p:nvSpPr>
        <p:spPr bwMode="auto">
          <a:xfrm>
            <a:off x="420528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a:t>
            </a:r>
          </a:p>
        </p:txBody>
      </p:sp>
      <p:sp>
        <p:nvSpPr>
          <p:cNvPr id="2142267" name="Rectangle 59"/>
          <p:cNvSpPr>
            <a:spLocks noChangeArrowheads="1"/>
          </p:cNvSpPr>
          <p:nvPr/>
        </p:nvSpPr>
        <p:spPr bwMode="auto">
          <a:xfrm>
            <a:off x="493395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42268" name="Rectangle 60"/>
          <p:cNvSpPr>
            <a:spLocks noChangeArrowheads="1"/>
          </p:cNvSpPr>
          <p:nvPr/>
        </p:nvSpPr>
        <p:spPr bwMode="auto">
          <a:xfrm>
            <a:off x="566261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5</a:t>
            </a:r>
          </a:p>
        </p:txBody>
      </p:sp>
      <p:sp>
        <p:nvSpPr>
          <p:cNvPr id="2142269" name="Rectangle 61"/>
          <p:cNvSpPr>
            <a:spLocks noChangeArrowheads="1"/>
          </p:cNvSpPr>
          <p:nvPr/>
        </p:nvSpPr>
        <p:spPr bwMode="auto">
          <a:xfrm>
            <a:off x="639286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6</a:t>
            </a:r>
          </a:p>
        </p:txBody>
      </p:sp>
      <p:sp>
        <p:nvSpPr>
          <p:cNvPr id="2142270" name="Rectangle 62"/>
          <p:cNvSpPr>
            <a:spLocks noChangeArrowheads="1"/>
          </p:cNvSpPr>
          <p:nvPr/>
        </p:nvSpPr>
        <p:spPr bwMode="auto">
          <a:xfrm>
            <a:off x="7121525"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7</a:t>
            </a:r>
          </a:p>
        </p:txBody>
      </p:sp>
      <p:sp>
        <p:nvSpPr>
          <p:cNvPr id="2142271" name="Rectangle 63"/>
          <p:cNvSpPr>
            <a:spLocks noChangeArrowheads="1"/>
          </p:cNvSpPr>
          <p:nvPr/>
        </p:nvSpPr>
        <p:spPr bwMode="auto">
          <a:xfrm>
            <a:off x="4203700"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D</a:t>
            </a:r>
          </a:p>
        </p:txBody>
      </p:sp>
      <p:sp>
        <p:nvSpPr>
          <p:cNvPr id="2142272" name="Rectangle 64"/>
          <p:cNvSpPr>
            <a:spLocks noChangeArrowheads="1"/>
          </p:cNvSpPr>
          <p:nvPr/>
        </p:nvSpPr>
        <p:spPr bwMode="auto">
          <a:xfrm>
            <a:off x="4933950" y="423863"/>
            <a:ext cx="336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T</a:t>
            </a:r>
          </a:p>
        </p:txBody>
      </p:sp>
      <p:sp>
        <p:nvSpPr>
          <p:cNvPr id="2142273" name="Rectangle 65"/>
          <p:cNvSpPr>
            <a:spLocks noChangeArrowheads="1"/>
          </p:cNvSpPr>
          <p:nvPr/>
        </p:nvSpPr>
        <p:spPr bwMode="auto">
          <a:xfrm>
            <a:off x="5662613"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R</a:t>
            </a:r>
          </a:p>
        </p:txBody>
      </p:sp>
      <p:sp>
        <p:nvSpPr>
          <p:cNvPr id="2142274" name="Rectangle 66"/>
          <p:cNvSpPr>
            <a:spLocks noChangeArrowheads="1"/>
          </p:cNvSpPr>
          <p:nvPr/>
        </p:nvSpPr>
        <p:spPr bwMode="auto">
          <a:xfrm>
            <a:off x="6361113" y="423863"/>
            <a:ext cx="36671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C</a:t>
            </a:r>
          </a:p>
        </p:txBody>
      </p:sp>
      <p:sp>
        <p:nvSpPr>
          <p:cNvPr id="2142275" name="Rectangle 67"/>
          <p:cNvSpPr>
            <a:spLocks noChangeArrowheads="1"/>
          </p:cNvSpPr>
          <p:nvPr/>
        </p:nvSpPr>
        <p:spPr bwMode="auto">
          <a:xfrm>
            <a:off x="6902450" y="423863"/>
            <a:ext cx="6905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未用</a:t>
            </a:r>
          </a:p>
        </p:txBody>
      </p:sp>
      <p:sp>
        <p:nvSpPr>
          <p:cNvPr id="2142276" name="Rectangle 68"/>
          <p:cNvSpPr>
            <a:spLocks noChangeArrowheads="1"/>
          </p:cNvSpPr>
          <p:nvPr/>
        </p:nvSpPr>
        <p:spPr bwMode="auto">
          <a:xfrm>
            <a:off x="2390775" y="423863"/>
            <a:ext cx="1222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优  先  级</a:t>
            </a:r>
          </a:p>
        </p:txBody>
      </p:sp>
      <p:sp>
        <p:nvSpPr>
          <p:cNvPr id="2142277" name="Rectangle 69"/>
          <p:cNvSpPr>
            <a:spLocks noChangeArrowheads="1"/>
          </p:cNvSpPr>
          <p:nvPr/>
        </p:nvSpPr>
        <p:spPr bwMode="auto">
          <a:xfrm>
            <a:off x="3811588" y="4149725"/>
            <a:ext cx="2908300"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42278" name="Rectangle 70"/>
          <p:cNvSpPr>
            <a:spLocks noChangeArrowheads="1"/>
          </p:cNvSpPr>
          <p:nvPr/>
        </p:nvSpPr>
        <p:spPr bwMode="auto">
          <a:xfrm>
            <a:off x="1284288" y="444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42279" name="Rectangle 71"/>
          <p:cNvSpPr>
            <a:spLocks noChangeArrowheads="1"/>
          </p:cNvSpPr>
          <p:nvPr/>
        </p:nvSpPr>
        <p:spPr bwMode="auto">
          <a:xfrm>
            <a:off x="611188" y="1773238"/>
            <a:ext cx="4349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固</a:t>
            </a:r>
          </a:p>
          <a:p>
            <a:pPr eaLnBrk="0" hangingPunct="0">
              <a:lnSpc>
                <a:spcPct val="90000"/>
              </a:lnSpc>
              <a:buClrTx/>
              <a:buFontTx/>
              <a:buNone/>
            </a:pPr>
            <a:r>
              <a:rPr lang="zh-CN" altLang="en-US" sz="2000">
                <a:solidFill>
                  <a:srgbClr val="333399"/>
                </a:solidFill>
                <a:latin typeface="Arial" pitchFamily="34" charset="0"/>
                <a:ea typeface="黑体" pitchFamily="49" charset="-122"/>
              </a:rPr>
              <a:t>定</a:t>
            </a:r>
          </a:p>
          <a:p>
            <a:pPr eaLnBrk="0" hangingPunct="0">
              <a:lnSpc>
                <a:spcPct val="90000"/>
              </a:lnSpc>
              <a:buClrTx/>
              <a:buFontTx/>
              <a:buNone/>
            </a:pPr>
            <a:r>
              <a:rPr lang="zh-CN" altLang="en-US" sz="2000">
                <a:solidFill>
                  <a:srgbClr val="333399"/>
                </a:solidFill>
                <a:latin typeface="Arial" pitchFamily="34" charset="0"/>
                <a:ea typeface="黑体" pitchFamily="49" charset="-122"/>
              </a:rPr>
              <a:t>部</a:t>
            </a:r>
          </a:p>
          <a:p>
            <a:pPr eaLnBrk="0" hangingPunct="0">
              <a:lnSpc>
                <a:spcPct val="90000"/>
              </a:lnSpc>
              <a:buClrTx/>
              <a:buFontTx/>
              <a:buNone/>
            </a:pPr>
            <a:r>
              <a:rPr lang="zh-CN" altLang="en-US" sz="2000">
                <a:solidFill>
                  <a:srgbClr val="333399"/>
                </a:solidFill>
                <a:latin typeface="Arial" pitchFamily="34" charset="0"/>
                <a:ea typeface="黑体" pitchFamily="49" charset="-122"/>
              </a:rPr>
              <a:t>分</a:t>
            </a:r>
          </a:p>
        </p:txBody>
      </p:sp>
      <p:sp>
        <p:nvSpPr>
          <p:cNvPr id="2142280" name="Rectangle 72"/>
          <p:cNvSpPr>
            <a:spLocks noChangeArrowheads="1"/>
          </p:cNvSpPr>
          <p:nvPr/>
        </p:nvSpPr>
        <p:spPr bwMode="auto">
          <a:xfrm>
            <a:off x="468313" y="3500438"/>
            <a:ext cx="688975"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可变</a:t>
            </a:r>
          </a:p>
          <a:p>
            <a:pPr eaLnBrk="0" hangingPunct="0">
              <a:lnSpc>
                <a:spcPct val="90000"/>
              </a:lnSpc>
              <a:buClrTx/>
              <a:buFontTx/>
              <a:buNone/>
            </a:pPr>
            <a:r>
              <a:rPr lang="zh-CN" altLang="en-US" sz="2000">
                <a:solidFill>
                  <a:srgbClr val="333399"/>
                </a:solidFill>
                <a:latin typeface="Arial" pitchFamily="34" charset="0"/>
                <a:ea typeface="黑体" pitchFamily="49" charset="-122"/>
              </a:rPr>
              <a:t>部分</a:t>
            </a:r>
          </a:p>
        </p:txBody>
      </p:sp>
      <p:grpSp>
        <p:nvGrpSpPr>
          <p:cNvPr id="2142281" name="Group 73"/>
          <p:cNvGrpSpPr>
            <a:grpSpLocks/>
          </p:cNvGrpSpPr>
          <p:nvPr/>
        </p:nvGrpSpPr>
        <p:grpSpPr bwMode="auto">
          <a:xfrm>
            <a:off x="1135063" y="2238375"/>
            <a:ext cx="6659562" cy="3829050"/>
            <a:chOff x="715" y="1410"/>
            <a:chExt cx="4195" cy="2412"/>
          </a:xfrm>
        </p:grpSpPr>
        <p:sp>
          <p:nvSpPr>
            <p:cNvPr id="2142282" name="Text Box 74"/>
            <p:cNvSpPr txBox="1">
              <a:spLocks noChangeArrowheads="1"/>
            </p:cNvSpPr>
            <p:nvPr/>
          </p:nvSpPr>
          <p:spPr bwMode="auto">
            <a:xfrm>
              <a:off x="906" y="3172"/>
              <a:ext cx="4004" cy="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110000"/>
                </a:lnSpc>
                <a:spcBef>
                  <a:spcPct val="0"/>
                </a:spcBef>
                <a:buClrTx/>
                <a:buFontTx/>
                <a:buNone/>
              </a:pPr>
              <a:r>
                <a:rPr lang="zh-CN" altLang="en-US" sz="2800">
                  <a:solidFill>
                    <a:srgbClr val="333399"/>
                  </a:solidFill>
                  <a:ea typeface="黑体" pitchFamily="49" charset="-122"/>
                </a:rPr>
                <a:t>生存时间</a:t>
              </a:r>
              <a:r>
                <a:rPr lang="en-US" altLang="zh-CN" sz="2800">
                  <a:solidFill>
                    <a:srgbClr val="333399"/>
                  </a:solidFill>
                  <a:ea typeface="黑体" pitchFamily="49" charset="-122"/>
                </a:rPr>
                <a:t>(8 bit)</a:t>
              </a:r>
              <a:r>
                <a:rPr lang="zh-CN" altLang="en-US" sz="2800">
                  <a:solidFill>
                    <a:srgbClr val="333399"/>
                  </a:solidFill>
                  <a:ea typeface="黑体" pitchFamily="49" charset="-122"/>
                </a:rPr>
                <a:t>记为 </a:t>
              </a:r>
              <a:r>
                <a:rPr lang="en-US" altLang="zh-CN" sz="2800">
                  <a:solidFill>
                    <a:srgbClr val="333399"/>
                  </a:solidFill>
                  <a:ea typeface="黑体" pitchFamily="49" charset="-122"/>
                </a:rPr>
                <a:t>TTL (Time To Live)</a:t>
              </a:r>
            </a:p>
            <a:p>
              <a:pPr algn="ctr">
                <a:lnSpc>
                  <a:spcPct val="110000"/>
                </a:lnSpc>
                <a:spcBef>
                  <a:spcPct val="0"/>
                </a:spcBef>
                <a:buClrTx/>
                <a:buFontTx/>
                <a:buNone/>
              </a:pPr>
              <a:r>
                <a:rPr lang="zh-CN" altLang="en-US" sz="2800">
                  <a:solidFill>
                    <a:srgbClr val="333399"/>
                  </a:solidFill>
                  <a:ea typeface="黑体" pitchFamily="49" charset="-122"/>
                </a:rPr>
                <a:t>数据报在网络中的寿命，其单位为秒。</a:t>
              </a:r>
            </a:p>
          </p:txBody>
        </p:sp>
        <p:sp>
          <p:nvSpPr>
            <p:cNvPr id="2142283" name="Rectangle 75"/>
            <p:cNvSpPr>
              <a:spLocks noChangeArrowheads="1"/>
            </p:cNvSpPr>
            <p:nvPr/>
          </p:nvSpPr>
          <p:spPr bwMode="auto">
            <a:xfrm>
              <a:off x="715" y="1410"/>
              <a:ext cx="1227" cy="307"/>
            </a:xfrm>
            <a:prstGeom prst="rect">
              <a:avLst/>
            </a:prstGeom>
            <a:noFill/>
            <a:ln w="762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42284" name="AutoShape 76"/>
          <p:cNvSpPr>
            <a:spLocks/>
          </p:cNvSpPr>
          <p:nvPr/>
        </p:nvSpPr>
        <p:spPr bwMode="auto">
          <a:xfrm>
            <a:off x="949325" y="1412875"/>
            <a:ext cx="166688" cy="2160588"/>
          </a:xfrm>
          <a:prstGeom prst="leftBrace">
            <a:avLst>
              <a:gd name="adj1" fmla="val 108016"/>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19612481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2000" fill="hold" nodeType="afterEffect">
                                  <p:stCondLst>
                                    <p:cond delay="500"/>
                                  </p:stCondLst>
                                  <p:childTnLst>
                                    <p:anim calcmode="discrete" valueType="str">
                                      <p:cBhvr>
                                        <p:cTn id="6" dur="1000" fill="hold"/>
                                        <p:tgtEl>
                                          <p:spTgt spid="2142281"/>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3234" name="Line 2"/>
          <p:cNvSpPr>
            <a:spLocks noChangeShapeType="1"/>
          </p:cNvSpPr>
          <p:nvPr/>
        </p:nvSpPr>
        <p:spPr bwMode="auto">
          <a:xfrm>
            <a:off x="395288" y="1341438"/>
            <a:ext cx="0" cy="2663825"/>
          </a:xfrm>
          <a:prstGeom prst="line">
            <a:avLst/>
          </a:prstGeom>
          <a:noFill/>
          <a:ln w="28575">
            <a:solidFill>
              <a:schemeClr val="tx2"/>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3235" name="Rectangle 3"/>
          <p:cNvSpPr>
            <a:spLocks noChangeArrowheads="1"/>
          </p:cNvSpPr>
          <p:nvPr/>
        </p:nvSpPr>
        <p:spPr bwMode="auto">
          <a:xfrm>
            <a:off x="176213" y="2205038"/>
            <a:ext cx="434975" cy="6985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a:t>
            </a:r>
          </a:p>
          <a:p>
            <a:pPr eaLnBrk="0" hangingPunct="0">
              <a:buClrTx/>
              <a:buFontTx/>
              <a:buNone/>
            </a:pPr>
            <a:r>
              <a:rPr lang="zh-CN" altLang="en-US" sz="2000">
                <a:solidFill>
                  <a:srgbClr val="333399"/>
                </a:solidFill>
                <a:latin typeface="Arial" pitchFamily="34" charset="0"/>
                <a:ea typeface="黑体" pitchFamily="49" charset="-122"/>
              </a:rPr>
              <a:t>部</a:t>
            </a:r>
          </a:p>
        </p:txBody>
      </p:sp>
      <p:sp>
        <p:nvSpPr>
          <p:cNvPr id="2143236" name="Rectangle 4"/>
          <p:cNvSpPr>
            <a:spLocks noChangeArrowheads="1"/>
          </p:cNvSpPr>
          <p:nvPr/>
        </p:nvSpPr>
        <p:spPr bwMode="auto">
          <a:xfrm>
            <a:off x="3094038" y="1371600"/>
            <a:ext cx="1966912" cy="434975"/>
          </a:xfrm>
          <a:prstGeom prst="rect">
            <a:avLst/>
          </a:prstGeom>
          <a:solidFill>
            <a:srgbClr val="DDDDD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37" name="Freeform 5"/>
          <p:cNvSpPr>
            <a:spLocks/>
          </p:cNvSpPr>
          <p:nvPr/>
        </p:nvSpPr>
        <p:spPr bwMode="auto">
          <a:xfrm>
            <a:off x="1887538" y="817563"/>
            <a:ext cx="5721350" cy="550862"/>
          </a:xfrm>
          <a:custGeom>
            <a:avLst/>
            <a:gdLst>
              <a:gd name="T0" fmla="*/ 0 w 3344"/>
              <a:gd name="T1" fmla="*/ 0 h 510"/>
              <a:gd name="T2" fmla="*/ 3344 w 3344"/>
              <a:gd name="T3" fmla="*/ 0 h 510"/>
              <a:gd name="T4" fmla="*/ 1860 w 3344"/>
              <a:gd name="T5" fmla="*/ 510 h 510"/>
              <a:gd name="T6" fmla="*/ 695 w 3344"/>
              <a:gd name="T7" fmla="*/ 498 h 510"/>
              <a:gd name="T8" fmla="*/ 0 w 3344"/>
              <a:gd name="T9" fmla="*/ 0 h 510"/>
            </a:gdLst>
            <a:ahLst/>
            <a:cxnLst>
              <a:cxn ang="0">
                <a:pos x="T0" y="T1"/>
              </a:cxn>
              <a:cxn ang="0">
                <a:pos x="T2" y="T3"/>
              </a:cxn>
              <a:cxn ang="0">
                <a:pos x="T4" y="T5"/>
              </a:cxn>
              <a:cxn ang="0">
                <a:pos x="T6" y="T7"/>
              </a:cxn>
              <a:cxn ang="0">
                <a:pos x="T8" y="T9"/>
              </a:cxn>
            </a:cxnLst>
            <a:rect l="0" t="0" r="r" b="b"/>
            <a:pathLst>
              <a:path w="3344" h="510">
                <a:moveTo>
                  <a:pt x="0" y="0"/>
                </a:moveTo>
                <a:lnTo>
                  <a:pt x="3344" y="0"/>
                </a:lnTo>
                <a:lnTo>
                  <a:pt x="1860" y="510"/>
                </a:lnTo>
                <a:lnTo>
                  <a:pt x="695" y="498"/>
                </a:lnTo>
                <a:lnTo>
                  <a:pt x="0" y="0"/>
                </a:lnTo>
                <a:close/>
              </a:path>
            </a:pathLst>
          </a:custGeom>
          <a:solidFill>
            <a:srgbClr val="FFCCFF"/>
          </a:soli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3238" name="Rectangle 6"/>
          <p:cNvSpPr>
            <a:spLocks noChangeArrowheads="1"/>
          </p:cNvSpPr>
          <p:nvPr/>
        </p:nvSpPr>
        <p:spPr bwMode="auto">
          <a:xfrm>
            <a:off x="1136650" y="1362075"/>
            <a:ext cx="7864475" cy="2643188"/>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39" name="Rectangle 7"/>
          <p:cNvSpPr>
            <a:spLocks noChangeArrowheads="1"/>
          </p:cNvSpPr>
          <p:nvPr/>
        </p:nvSpPr>
        <p:spPr bwMode="auto">
          <a:xfrm>
            <a:off x="1150938" y="4016375"/>
            <a:ext cx="7832725" cy="681038"/>
          </a:xfrm>
          <a:prstGeom prst="rect">
            <a:avLst/>
          </a:prstGeom>
          <a:solidFill>
            <a:srgbClr val="FFFF99"/>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40" name="Line 8"/>
          <p:cNvSpPr>
            <a:spLocks noChangeShapeType="1"/>
          </p:cNvSpPr>
          <p:nvPr/>
        </p:nvSpPr>
        <p:spPr bwMode="auto">
          <a:xfrm>
            <a:off x="1131888" y="181292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41" name="Line 9"/>
          <p:cNvSpPr>
            <a:spLocks noChangeShapeType="1"/>
          </p:cNvSpPr>
          <p:nvPr/>
        </p:nvSpPr>
        <p:spPr bwMode="auto">
          <a:xfrm>
            <a:off x="1131888" y="22558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42" name="Line 10"/>
          <p:cNvSpPr>
            <a:spLocks noChangeShapeType="1"/>
          </p:cNvSpPr>
          <p:nvPr/>
        </p:nvSpPr>
        <p:spPr bwMode="auto">
          <a:xfrm>
            <a:off x="1131888" y="27003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43" name="Line 11"/>
          <p:cNvSpPr>
            <a:spLocks noChangeShapeType="1"/>
          </p:cNvSpPr>
          <p:nvPr/>
        </p:nvSpPr>
        <p:spPr bwMode="auto">
          <a:xfrm>
            <a:off x="1131888" y="31384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44" name="Line 12"/>
          <p:cNvSpPr>
            <a:spLocks noChangeShapeType="1"/>
          </p:cNvSpPr>
          <p:nvPr/>
        </p:nvSpPr>
        <p:spPr bwMode="auto">
          <a:xfrm>
            <a:off x="1131888" y="35829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45" name="Line 13"/>
          <p:cNvSpPr>
            <a:spLocks noChangeShapeType="1"/>
          </p:cNvSpPr>
          <p:nvPr/>
        </p:nvSpPr>
        <p:spPr bwMode="auto">
          <a:xfrm>
            <a:off x="210026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46" name="Line 14"/>
          <p:cNvSpPr>
            <a:spLocks noChangeShapeType="1"/>
          </p:cNvSpPr>
          <p:nvPr/>
        </p:nvSpPr>
        <p:spPr bwMode="auto">
          <a:xfrm>
            <a:off x="308451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47" name="Line 15"/>
          <p:cNvSpPr>
            <a:spLocks noChangeShapeType="1"/>
          </p:cNvSpPr>
          <p:nvPr/>
        </p:nvSpPr>
        <p:spPr bwMode="auto">
          <a:xfrm>
            <a:off x="3084513" y="2265363"/>
            <a:ext cx="0" cy="431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48" name="Line 16"/>
          <p:cNvSpPr>
            <a:spLocks noChangeShapeType="1"/>
          </p:cNvSpPr>
          <p:nvPr/>
        </p:nvSpPr>
        <p:spPr bwMode="auto">
          <a:xfrm>
            <a:off x="5057775" y="1370013"/>
            <a:ext cx="0" cy="1327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49" name="Line 17"/>
          <p:cNvSpPr>
            <a:spLocks noChangeShapeType="1"/>
          </p:cNvSpPr>
          <p:nvPr/>
        </p:nvSpPr>
        <p:spPr bwMode="auto">
          <a:xfrm flipV="1">
            <a:off x="7029450" y="3578225"/>
            <a:ext cx="0" cy="4413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50" name="Line 18"/>
          <p:cNvSpPr>
            <a:spLocks noChangeShapeType="1"/>
          </p:cNvSpPr>
          <p:nvPr/>
        </p:nvSpPr>
        <p:spPr bwMode="auto">
          <a:xfrm>
            <a:off x="5859463" y="1822450"/>
            <a:ext cx="0" cy="4333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51" name="Rectangle 19"/>
          <p:cNvSpPr>
            <a:spLocks noChangeArrowheads="1"/>
          </p:cNvSpPr>
          <p:nvPr/>
        </p:nvSpPr>
        <p:spPr bwMode="auto">
          <a:xfrm>
            <a:off x="10795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43252" name="Rectangle 20"/>
          <p:cNvSpPr>
            <a:spLocks noChangeArrowheads="1"/>
          </p:cNvSpPr>
          <p:nvPr/>
        </p:nvSpPr>
        <p:spPr bwMode="auto">
          <a:xfrm>
            <a:off x="2014538" y="982663"/>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43253" name="Rectangle 21"/>
          <p:cNvSpPr>
            <a:spLocks noChangeArrowheads="1"/>
          </p:cNvSpPr>
          <p:nvPr/>
        </p:nvSpPr>
        <p:spPr bwMode="auto">
          <a:xfrm>
            <a:off x="30099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8</a:t>
            </a:r>
          </a:p>
        </p:txBody>
      </p:sp>
      <p:sp>
        <p:nvSpPr>
          <p:cNvPr id="2143254" name="Rectangle 22"/>
          <p:cNvSpPr>
            <a:spLocks noChangeArrowheads="1"/>
          </p:cNvSpPr>
          <p:nvPr/>
        </p:nvSpPr>
        <p:spPr bwMode="auto">
          <a:xfrm>
            <a:off x="4960938"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16</a:t>
            </a:r>
          </a:p>
        </p:txBody>
      </p:sp>
      <p:sp>
        <p:nvSpPr>
          <p:cNvPr id="2143255" name="Rectangle 23"/>
          <p:cNvSpPr>
            <a:spLocks noChangeArrowheads="1"/>
          </p:cNvSpPr>
          <p:nvPr/>
        </p:nvSpPr>
        <p:spPr bwMode="auto">
          <a:xfrm>
            <a:off x="5757863" y="982663"/>
            <a:ext cx="46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19</a:t>
            </a:r>
          </a:p>
        </p:txBody>
      </p:sp>
      <p:sp>
        <p:nvSpPr>
          <p:cNvPr id="2143256" name="Rectangle 24"/>
          <p:cNvSpPr>
            <a:spLocks noChangeArrowheads="1"/>
          </p:cNvSpPr>
          <p:nvPr/>
        </p:nvSpPr>
        <p:spPr bwMode="auto">
          <a:xfrm>
            <a:off x="6932613"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24</a:t>
            </a:r>
          </a:p>
        </p:txBody>
      </p:sp>
      <p:sp>
        <p:nvSpPr>
          <p:cNvPr id="2143257" name="Rectangle 25"/>
          <p:cNvSpPr>
            <a:spLocks noChangeArrowheads="1"/>
          </p:cNvSpPr>
          <p:nvPr/>
        </p:nvSpPr>
        <p:spPr bwMode="auto">
          <a:xfrm>
            <a:off x="8645525"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31</a:t>
            </a:r>
          </a:p>
        </p:txBody>
      </p:sp>
      <p:sp>
        <p:nvSpPr>
          <p:cNvPr id="2143258" name="Rectangle 26"/>
          <p:cNvSpPr>
            <a:spLocks noChangeArrowheads="1"/>
          </p:cNvSpPr>
          <p:nvPr/>
        </p:nvSpPr>
        <p:spPr bwMode="auto">
          <a:xfrm>
            <a:off x="1228725" y="13970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143259" name="Rectangle 27"/>
          <p:cNvSpPr>
            <a:spLocks noChangeArrowheads="1"/>
          </p:cNvSpPr>
          <p:nvPr/>
        </p:nvSpPr>
        <p:spPr bwMode="auto">
          <a:xfrm>
            <a:off x="5116513" y="18732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标志</a:t>
            </a:r>
          </a:p>
        </p:txBody>
      </p:sp>
      <p:sp>
        <p:nvSpPr>
          <p:cNvPr id="2143260" name="Rectangle 28"/>
          <p:cNvSpPr>
            <a:spLocks noChangeArrowheads="1"/>
          </p:cNvSpPr>
          <p:nvPr/>
        </p:nvSpPr>
        <p:spPr bwMode="auto">
          <a:xfrm>
            <a:off x="1425575" y="2278063"/>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生 存 时 间</a:t>
            </a:r>
          </a:p>
        </p:txBody>
      </p:sp>
      <p:sp>
        <p:nvSpPr>
          <p:cNvPr id="2143261" name="Rectangle 29"/>
          <p:cNvSpPr>
            <a:spLocks noChangeArrowheads="1"/>
          </p:cNvSpPr>
          <p:nvPr/>
        </p:nvSpPr>
        <p:spPr bwMode="auto">
          <a:xfrm>
            <a:off x="3556000" y="2278063"/>
            <a:ext cx="969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协    议</a:t>
            </a:r>
          </a:p>
        </p:txBody>
      </p:sp>
      <p:sp>
        <p:nvSpPr>
          <p:cNvPr id="2143262" name="Rectangle 30"/>
          <p:cNvSpPr>
            <a:spLocks noChangeArrowheads="1"/>
          </p:cNvSpPr>
          <p:nvPr/>
        </p:nvSpPr>
        <p:spPr bwMode="auto">
          <a:xfrm>
            <a:off x="2570163" y="187325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    识</a:t>
            </a:r>
          </a:p>
        </p:txBody>
      </p:sp>
      <p:sp>
        <p:nvSpPr>
          <p:cNvPr id="2143263" name="Rectangle 31"/>
          <p:cNvSpPr>
            <a:spLocks noChangeArrowheads="1"/>
          </p:cNvSpPr>
          <p:nvPr/>
        </p:nvSpPr>
        <p:spPr bwMode="auto">
          <a:xfrm>
            <a:off x="3303588" y="13970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服 务 类 型</a:t>
            </a:r>
          </a:p>
        </p:txBody>
      </p:sp>
      <p:sp>
        <p:nvSpPr>
          <p:cNvPr id="2143264" name="Rectangle 32"/>
          <p:cNvSpPr>
            <a:spLocks noChangeArrowheads="1"/>
          </p:cNvSpPr>
          <p:nvPr/>
        </p:nvSpPr>
        <p:spPr bwMode="auto">
          <a:xfrm>
            <a:off x="6507163" y="1397000"/>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总   长   度</a:t>
            </a:r>
          </a:p>
        </p:txBody>
      </p:sp>
      <p:sp>
        <p:nvSpPr>
          <p:cNvPr id="2143265" name="Rectangle 33"/>
          <p:cNvSpPr>
            <a:spLocks noChangeArrowheads="1"/>
          </p:cNvSpPr>
          <p:nvPr/>
        </p:nvSpPr>
        <p:spPr bwMode="auto">
          <a:xfrm>
            <a:off x="6778625" y="18732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片   偏   移</a:t>
            </a:r>
          </a:p>
        </p:txBody>
      </p:sp>
      <p:sp>
        <p:nvSpPr>
          <p:cNvPr id="2143266" name="Rectangle 34"/>
          <p:cNvSpPr>
            <a:spLocks noChangeArrowheads="1"/>
          </p:cNvSpPr>
          <p:nvPr/>
        </p:nvSpPr>
        <p:spPr bwMode="auto">
          <a:xfrm>
            <a:off x="7502525" y="360680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143267" name="Rectangle 35"/>
          <p:cNvSpPr>
            <a:spLocks noChangeArrowheads="1"/>
          </p:cNvSpPr>
          <p:nvPr/>
        </p:nvSpPr>
        <p:spPr bwMode="auto">
          <a:xfrm>
            <a:off x="5926138" y="2278063"/>
            <a:ext cx="22891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   检   验   和</a:t>
            </a:r>
          </a:p>
        </p:txBody>
      </p:sp>
      <p:sp>
        <p:nvSpPr>
          <p:cNvPr id="2143268" name="Rectangle 36"/>
          <p:cNvSpPr>
            <a:spLocks noChangeArrowheads="1"/>
          </p:cNvSpPr>
          <p:nvPr/>
        </p:nvSpPr>
        <p:spPr bwMode="auto">
          <a:xfrm>
            <a:off x="4416425" y="27368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143269" name="Rectangle 37"/>
          <p:cNvSpPr>
            <a:spLocks noChangeArrowheads="1"/>
          </p:cNvSpPr>
          <p:nvPr/>
        </p:nvSpPr>
        <p:spPr bwMode="auto">
          <a:xfrm>
            <a:off x="4160838" y="31781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地   址</a:t>
            </a:r>
          </a:p>
        </p:txBody>
      </p:sp>
      <p:sp>
        <p:nvSpPr>
          <p:cNvPr id="2143270" name="Rectangle 38"/>
          <p:cNvSpPr>
            <a:spLocks noChangeArrowheads="1"/>
          </p:cNvSpPr>
          <p:nvPr/>
        </p:nvSpPr>
        <p:spPr bwMode="auto">
          <a:xfrm>
            <a:off x="2228850" y="3606800"/>
            <a:ext cx="4117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   选   字   段  （长   度   可   变）</a:t>
            </a:r>
          </a:p>
        </p:txBody>
      </p:sp>
      <p:sp>
        <p:nvSpPr>
          <p:cNvPr id="2143271" name="Rectangle 39"/>
          <p:cNvSpPr>
            <a:spLocks noChangeArrowheads="1"/>
          </p:cNvSpPr>
          <p:nvPr/>
        </p:nvSpPr>
        <p:spPr bwMode="auto">
          <a:xfrm>
            <a:off x="433388" y="968375"/>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43272" name="Rectangle 40"/>
          <p:cNvSpPr>
            <a:spLocks noChangeArrowheads="1"/>
          </p:cNvSpPr>
          <p:nvPr/>
        </p:nvSpPr>
        <p:spPr bwMode="auto">
          <a:xfrm>
            <a:off x="2003425" y="1377950"/>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首部长度</a:t>
            </a:r>
          </a:p>
        </p:txBody>
      </p:sp>
      <p:grpSp>
        <p:nvGrpSpPr>
          <p:cNvPr id="2143273" name="Group 41"/>
          <p:cNvGrpSpPr>
            <a:grpSpLocks/>
          </p:cNvGrpSpPr>
          <p:nvPr/>
        </p:nvGrpSpPr>
        <p:grpSpPr bwMode="auto">
          <a:xfrm>
            <a:off x="1069975" y="3748088"/>
            <a:ext cx="131763" cy="69850"/>
            <a:chOff x="833" y="3024"/>
            <a:chExt cx="78" cy="51"/>
          </a:xfrm>
        </p:grpSpPr>
        <p:sp>
          <p:nvSpPr>
            <p:cNvPr id="2143274" name="Rectangle 42"/>
            <p:cNvSpPr>
              <a:spLocks noChangeArrowheads="1"/>
            </p:cNvSpPr>
            <p:nvPr/>
          </p:nvSpPr>
          <p:spPr bwMode="auto">
            <a:xfrm>
              <a:off x="833" y="3024"/>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75" name="Line 43"/>
            <p:cNvSpPr>
              <a:spLocks noChangeShapeType="1"/>
            </p:cNvSpPr>
            <p:nvPr/>
          </p:nvSpPr>
          <p:spPr bwMode="auto">
            <a:xfrm>
              <a:off x="839" y="3030"/>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76" name="Line 44"/>
            <p:cNvSpPr>
              <a:spLocks noChangeShapeType="1"/>
            </p:cNvSpPr>
            <p:nvPr/>
          </p:nvSpPr>
          <p:spPr bwMode="auto">
            <a:xfrm>
              <a:off x="839" y="3075"/>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143277" name="Group 45"/>
          <p:cNvGrpSpPr>
            <a:grpSpLocks/>
          </p:cNvGrpSpPr>
          <p:nvPr/>
        </p:nvGrpSpPr>
        <p:grpSpPr bwMode="auto">
          <a:xfrm>
            <a:off x="8937625" y="3757613"/>
            <a:ext cx="131763" cy="66675"/>
            <a:chOff x="5432" y="3030"/>
            <a:chExt cx="78" cy="51"/>
          </a:xfrm>
        </p:grpSpPr>
        <p:sp>
          <p:nvSpPr>
            <p:cNvPr id="2143278" name="Rectangle 46"/>
            <p:cNvSpPr>
              <a:spLocks noChangeArrowheads="1"/>
            </p:cNvSpPr>
            <p:nvPr/>
          </p:nvSpPr>
          <p:spPr bwMode="auto">
            <a:xfrm>
              <a:off x="5432" y="3030"/>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79" name="Line 47"/>
            <p:cNvSpPr>
              <a:spLocks noChangeShapeType="1"/>
            </p:cNvSpPr>
            <p:nvPr/>
          </p:nvSpPr>
          <p:spPr bwMode="auto">
            <a:xfrm>
              <a:off x="5438" y="3036"/>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80" name="Line 48"/>
            <p:cNvSpPr>
              <a:spLocks noChangeShapeType="1"/>
            </p:cNvSpPr>
            <p:nvPr/>
          </p:nvSpPr>
          <p:spPr bwMode="auto">
            <a:xfrm>
              <a:off x="5438" y="3081"/>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43281" name="Rectangle 49"/>
          <p:cNvSpPr>
            <a:spLocks noChangeArrowheads="1"/>
          </p:cNvSpPr>
          <p:nvPr/>
        </p:nvSpPr>
        <p:spPr bwMode="auto">
          <a:xfrm>
            <a:off x="1889125" y="411163"/>
            <a:ext cx="5716588" cy="406400"/>
          </a:xfrm>
          <a:prstGeom prst="rect">
            <a:avLst/>
          </a:prstGeom>
          <a:solidFill>
            <a:srgbClr val="FFCCFF"/>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82" name="Line 50"/>
          <p:cNvSpPr>
            <a:spLocks noChangeShapeType="1"/>
          </p:cNvSpPr>
          <p:nvPr/>
        </p:nvSpPr>
        <p:spPr bwMode="auto">
          <a:xfrm>
            <a:off x="4025900" y="401638"/>
            <a:ext cx="0" cy="41116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83" name="Line 51"/>
          <p:cNvSpPr>
            <a:spLocks noChangeShapeType="1"/>
          </p:cNvSpPr>
          <p:nvPr/>
        </p:nvSpPr>
        <p:spPr bwMode="auto">
          <a:xfrm>
            <a:off x="4754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84" name="Line 52"/>
          <p:cNvSpPr>
            <a:spLocks noChangeShapeType="1"/>
          </p:cNvSpPr>
          <p:nvPr/>
        </p:nvSpPr>
        <p:spPr bwMode="auto">
          <a:xfrm>
            <a:off x="5473700" y="407988"/>
            <a:ext cx="0" cy="3952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85" name="Line 53"/>
          <p:cNvSpPr>
            <a:spLocks noChangeShapeType="1"/>
          </p:cNvSpPr>
          <p:nvPr/>
        </p:nvSpPr>
        <p:spPr bwMode="auto">
          <a:xfrm>
            <a:off x="6192838" y="401638"/>
            <a:ext cx="0" cy="4016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86" name="Line 54"/>
          <p:cNvSpPr>
            <a:spLocks noChangeShapeType="1"/>
          </p:cNvSpPr>
          <p:nvPr/>
        </p:nvSpPr>
        <p:spPr bwMode="auto">
          <a:xfrm>
            <a:off x="6913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3287" name="Rectangle 55"/>
          <p:cNvSpPr>
            <a:spLocks noChangeArrowheads="1"/>
          </p:cNvSpPr>
          <p:nvPr/>
        </p:nvSpPr>
        <p:spPr bwMode="auto">
          <a:xfrm>
            <a:off x="201930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43288" name="Rectangle 56"/>
          <p:cNvSpPr>
            <a:spLocks noChangeArrowheads="1"/>
          </p:cNvSpPr>
          <p:nvPr/>
        </p:nvSpPr>
        <p:spPr bwMode="auto">
          <a:xfrm>
            <a:off x="2747963"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143289" name="Rectangle 57"/>
          <p:cNvSpPr>
            <a:spLocks noChangeArrowheads="1"/>
          </p:cNvSpPr>
          <p:nvPr/>
        </p:nvSpPr>
        <p:spPr bwMode="auto">
          <a:xfrm>
            <a:off x="347503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a:t>
            </a:r>
          </a:p>
        </p:txBody>
      </p:sp>
      <p:sp>
        <p:nvSpPr>
          <p:cNvPr id="2143290" name="Rectangle 58"/>
          <p:cNvSpPr>
            <a:spLocks noChangeArrowheads="1"/>
          </p:cNvSpPr>
          <p:nvPr/>
        </p:nvSpPr>
        <p:spPr bwMode="auto">
          <a:xfrm>
            <a:off x="420528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a:t>
            </a:r>
          </a:p>
        </p:txBody>
      </p:sp>
      <p:sp>
        <p:nvSpPr>
          <p:cNvPr id="2143291" name="Rectangle 59"/>
          <p:cNvSpPr>
            <a:spLocks noChangeArrowheads="1"/>
          </p:cNvSpPr>
          <p:nvPr/>
        </p:nvSpPr>
        <p:spPr bwMode="auto">
          <a:xfrm>
            <a:off x="493395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43292" name="Rectangle 60"/>
          <p:cNvSpPr>
            <a:spLocks noChangeArrowheads="1"/>
          </p:cNvSpPr>
          <p:nvPr/>
        </p:nvSpPr>
        <p:spPr bwMode="auto">
          <a:xfrm>
            <a:off x="566261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5</a:t>
            </a:r>
          </a:p>
        </p:txBody>
      </p:sp>
      <p:sp>
        <p:nvSpPr>
          <p:cNvPr id="2143293" name="Rectangle 61"/>
          <p:cNvSpPr>
            <a:spLocks noChangeArrowheads="1"/>
          </p:cNvSpPr>
          <p:nvPr/>
        </p:nvSpPr>
        <p:spPr bwMode="auto">
          <a:xfrm>
            <a:off x="639286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6</a:t>
            </a:r>
          </a:p>
        </p:txBody>
      </p:sp>
      <p:sp>
        <p:nvSpPr>
          <p:cNvPr id="2143294" name="Rectangle 62"/>
          <p:cNvSpPr>
            <a:spLocks noChangeArrowheads="1"/>
          </p:cNvSpPr>
          <p:nvPr/>
        </p:nvSpPr>
        <p:spPr bwMode="auto">
          <a:xfrm>
            <a:off x="7121525"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7</a:t>
            </a:r>
          </a:p>
        </p:txBody>
      </p:sp>
      <p:sp>
        <p:nvSpPr>
          <p:cNvPr id="2143295" name="Rectangle 63"/>
          <p:cNvSpPr>
            <a:spLocks noChangeArrowheads="1"/>
          </p:cNvSpPr>
          <p:nvPr/>
        </p:nvSpPr>
        <p:spPr bwMode="auto">
          <a:xfrm>
            <a:off x="4203700"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D</a:t>
            </a:r>
          </a:p>
        </p:txBody>
      </p:sp>
      <p:sp>
        <p:nvSpPr>
          <p:cNvPr id="2143296" name="Rectangle 64"/>
          <p:cNvSpPr>
            <a:spLocks noChangeArrowheads="1"/>
          </p:cNvSpPr>
          <p:nvPr/>
        </p:nvSpPr>
        <p:spPr bwMode="auto">
          <a:xfrm>
            <a:off x="4933950" y="423863"/>
            <a:ext cx="336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T</a:t>
            </a:r>
          </a:p>
        </p:txBody>
      </p:sp>
      <p:sp>
        <p:nvSpPr>
          <p:cNvPr id="2143297" name="Rectangle 65"/>
          <p:cNvSpPr>
            <a:spLocks noChangeArrowheads="1"/>
          </p:cNvSpPr>
          <p:nvPr/>
        </p:nvSpPr>
        <p:spPr bwMode="auto">
          <a:xfrm>
            <a:off x="5662613"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R</a:t>
            </a:r>
          </a:p>
        </p:txBody>
      </p:sp>
      <p:sp>
        <p:nvSpPr>
          <p:cNvPr id="2143298" name="Rectangle 66"/>
          <p:cNvSpPr>
            <a:spLocks noChangeArrowheads="1"/>
          </p:cNvSpPr>
          <p:nvPr/>
        </p:nvSpPr>
        <p:spPr bwMode="auto">
          <a:xfrm>
            <a:off x="6361113" y="423863"/>
            <a:ext cx="36671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C</a:t>
            </a:r>
          </a:p>
        </p:txBody>
      </p:sp>
      <p:sp>
        <p:nvSpPr>
          <p:cNvPr id="2143299" name="Rectangle 67"/>
          <p:cNvSpPr>
            <a:spLocks noChangeArrowheads="1"/>
          </p:cNvSpPr>
          <p:nvPr/>
        </p:nvSpPr>
        <p:spPr bwMode="auto">
          <a:xfrm>
            <a:off x="6902450" y="423863"/>
            <a:ext cx="6905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未用</a:t>
            </a:r>
          </a:p>
        </p:txBody>
      </p:sp>
      <p:sp>
        <p:nvSpPr>
          <p:cNvPr id="2143300" name="Rectangle 68"/>
          <p:cNvSpPr>
            <a:spLocks noChangeArrowheads="1"/>
          </p:cNvSpPr>
          <p:nvPr/>
        </p:nvSpPr>
        <p:spPr bwMode="auto">
          <a:xfrm>
            <a:off x="2390775" y="423863"/>
            <a:ext cx="1222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优  先  级</a:t>
            </a:r>
          </a:p>
        </p:txBody>
      </p:sp>
      <p:sp>
        <p:nvSpPr>
          <p:cNvPr id="2143301" name="Rectangle 69"/>
          <p:cNvSpPr>
            <a:spLocks noChangeArrowheads="1"/>
          </p:cNvSpPr>
          <p:nvPr/>
        </p:nvSpPr>
        <p:spPr bwMode="auto">
          <a:xfrm>
            <a:off x="3811588" y="4149725"/>
            <a:ext cx="2908300"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43302" name="Rectangle 70"/>
          <p:cNvSpPr>
            <a:spLocks noChangeArrowheads="1"/>
          </p:cNvSpPr>
          <p:nvPr/>
        </p:nvSpPr>
        <p:spPr bwMode="auto">
          <a:xfrm>
            <a:off x="1284288" y="444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43303" name="Rectangle 71"/>
          <p:cNvSpPr>
            <a:spLocks noChangeArrowheads="1"/>
          </p:cNvSpPr>
          <p:nvPr/>
        </p:nvSpPr>
        <p:spPr bwMode="auto">
          <a:xfrm>
            <a:off x="611188" y="1773238"/>
            <a:ext cx="4349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固</a:t>
            </a:r>
          </a:p>
          <a:p>
            <a:pPr eaLnBrk="0" hangingPunct="0">
              <a:lnSpc>
                <a:spcPct val="90000"/>
              </a:lnSpc>
              <a:buClrTx/>
              <a:buFontTx/>
              <a:buNone/>
            </a:pPr>
            <a:r>
              <a:rPr lang="zh-CN" altLang="en-US" sz="2000">
                <a:solidFill>
                  <a:srgbClr val="333399"/>
                </a:solidFill>
                <a:latin typeface="Arial" pitchFamily="34" charset="0"/>
                <a:ea typeface="黑体" pitchFamily="49" charset="-122"/>
              </a:rPr>
              <a:t>定</a:t>
            </a:r>
          </a:p>
          <a:p>
            <a:pPr eaLnBrk="0" hangingPunct="0">
              <a:lnSpc>
                <a:spcPct val="90000"/>
              </a:lnSpc>
              <a:buClrTx/>
              <a:buFontTx/>
              <a:buNone/>
            </a:pPr>
            <a:r>
              <a:rPr lang="zh-CN" altLang="en-US" sz="2000">
                <a:solidFill>
                  <a:srgbClr val="333399"/>
                </a:solidFill>
                <a:latin typeface="Arial" pitchFamily="34" charset="0"/>
                <a:ea typeface="黑体" pitchFamily="49" charset="-122"/>
              </a:rPr>
              <a:t>部</a:t>
            </a:r>
          </a:p>
          <a:p>
            <a:pPr eaLnBrk="0" hangingPunct="0">
              <a:lnSpc>
                <a:spcPct val="90000"/>
              </a:lnSpc>
              <a:buClrTx/>
              <a:buFontTx/>
              <a:buNone/>
            </a:pPr>
            <a:r>
              <a:rPr lang="zh-CN" altLang="en-US" sz="2000">
                <a:solidFill>
                  <a:srgbClr val="333399"/>
                </a:solidFill>
                <a:latin typeface="Arial" pitchFamily="34" charset="0"/>
                <a:ea typeface="黑体" pitchFamily="49" charset="-122"/>
              </a:rPr>
              <a:t>分</a:t>
            </a:r>
          </a:p>
        </p:txBody>
      </p:sp>
      <p:sp>
        <p:nvSpPr>
          <p:cNvPr id="2143304" name="Rectangle 72"/>
          <p:cNvSpPr>
            <a:spLocks noChangeArrowheads="1"/>
          </p:cNvSpPr>
          <p:nvPr/>
        </p:nvSpPr>
        <p:spPr bwMode="auto">
          <a:xfrm>
            <a:off x="468313" y="3500438"/>
            <a:ext cx="688975"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可变</a:t>
            </a:r>
          </a:p>
          <a:p>
            <a:pPr eaLnBrk="0" hangingPunct="0">
              <a:lnSpc>
                <a:spcPct val="90000"/>
              </a:lnSpc>
              <a:buClrTx/>
              <a:buFontTx/>
              <a:buNone/>
            </a:pPr>
            <a:r>
              <a:rPr lang="zh-CN" altLang="en-US" sz="2000">
                <a:solidFill>
                  <a:srgbClr val="333399"/>
                </a:solidFill>
                <a:latin typeface="Arial" pitchFamily="34" charset="0"/>
                <a:ea typeface="黑体" pitchFamily="49" charset="-122"/>
              </a:rPr>
              <a:t>部分</a:t>
            </a:r>
          </a:p>
        </p:txBody>
      </p:sp>
      <p:grpSp>
        <p:nvGrpSpPr>
          <p:cNvPr id="2143305" name="Group 73"/>
          <p:cNvGrpSpPr>
            <a:grpSpLocks/>
          </p:cNvGrpSpPr>
          <p:nvPr/>
        </p:nvGrpSpPr>
        <p:grpSpPr bwMode="auto">
          <a:xfrm>
            <a:off x="285750" y="2238375"/>
            <a:ext cx="8562975" cy="3829050"/>
            <a:chOff x="180" y="1410"/>
            <a:chExt cx="5394" cy="2412"/>
          </a:xfrm>
        </p:grpSpPr>
        <p:sp>
          <p:nvSpPr>
            <p:cNvPr id="2143306" name="Text Box 74"/>
            <p:cNvSpPr txBox="1">
              <a:spLocks noChangeArrowheads="1"/>
            </p:cNvSpPr>
            <p:nvPr/>
          </p:nvSpPr>
          <p:spPr bwMode="auto">
            <a:xfrm>
              <a:off x="180" y="3172"/>
              <a:ext cx="5394" cy="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110000"/>
                </a:lnSpc>
                <a:spcBef>
                  <a:spcPct val="0"/>
                </a:spcBef>
                <a:buClrTx/>
                <a:buFontTx/>
                <a:buNone/>
              </a:pPr>
              <a:r>
                <a:rPr lang="zh-CN" altLang="en-US" sz="2800">
                  <a:solidFill>
                    <a:srgbClr val="333399"/>
                  </a:solidFill>
                  <a:ea typeface="黑体" pitchFamily="49" charset="-122"/>
                </a:rPr>
                <a:t>协议</a:t>
              </a:r>
              <a:r>
                <a:rPr lang="en-US" altLang="zh-CN" sz="2800">
                  <a:solidFill>
                    <a:srgbClr val="333399"/>
                  </a:solidFill>
                  <a:ea typeface="黑体" pitchFamily="49" charset="-122"/>
                </a:rPr>
                <a:t>(8 bit)</a:t>
              </a:r>
              <a:r>
                <a:rPr lang="zh-CN" altLang="en-US" sz="2800">
                  <a:solidFill>
                    <a:srgbClr val="333399"/>
                  </a:solidFill>
                  <a:ea typeface="黑体" pitchFamily="49" charset="-122"/>
                </a:rPr>
                <a:t>字段指出此数据报携带的数据使用何种协议</a:t>
              </a:r>
            </a:p>
            <a:p>
              <a:pPr algn="ctr">
                <a:lnSpc>
                  <a:spcPct val="110000"/>
                </a:lnSpc>
                <a:spcBef>
                  <a:spcPct val="0"/>
                </a:spcBef>
                <a:buClrTx/>
                <a:buFontTx/>
                <a:buNone/>
              </a:pPr>
              <a:r>
                <a:rPr lang="zh-CN" altLang="en-US" sz="2800">
                  <a:solidFill>
                    <a:srgbClr val="333399"/>
                  </a:solidFill>
                  <a:ea typeface="黑体" pitchFamily="49" charset="-122"/>
                </a:rPr>
                <a:t>以便目的主机的 </a:t>
              </a:r>
              <a:r>
                <a:rPr lang="en-US" altLang="zh-CN" sz="2800">
                  <a:solidFill>
                    <a:srgbClr val="333399"/>
                  </a:solidFill>
                  <a:ea typeface="黑体" pitchFamily="49" charset="-122"/>
                </a:rPr>
                <a:t>IP </a:t>
              </a:r>
              <a:r>
                <a:rPr lang="zh-CN" altLang="en-US" sz="2800">
                  <a:solidFill>
                    <a:srgbClr val="333399"/>
                  </a:solidFill>
                  <a:ea typeface="黑体" pitchFamily="49" charset="-122"/>
                </a:rPr>
                <a:t>层将数据部分上交给哪个处理过程</a:t>
              </a:r>
            </a:p>
          </p:txBody>
        </p:sp>
        <p:sp>
          <p:nvSpPr>
            <p:cNvPr id="2143307" name="Rectangle 75"/>
            <p:cNvSpPr>
              <a:spLocks noChangeArrowheads="1"/>
            </p:cNvSpPr>
            <p:nvPr/>
          </p:nvSpPr>
          <p:spPr bwMode="auto">
            <a:xfrm>
              <a:off x="1971" y="1410"/>
              <a:ext cx="1227" cy="307"/>
            </a:xfrm>
            <a:prstGeom prst="rect">
              <a:avLst/>
            </a:prstGeom>
            <a:noFill/>
            <a:ln w="762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43308" name="AutoShape 76"/>
          <p:cNvSpPr>
            <a:spLocks/>
          </p:cNvSpPr>
          <p:nvPr/>
        </p:nvSpPr>
        <p:spPr bwMode="auto">
          <a:xfrm>
            <a:off x="949325" y="1412875"/>
            <a:ext cx="166688" cy="2160588"/>
          </a:xfrm>
          <a:prstGeom prst="leftBrace">
            <a:avLst>
              <a:gd name="adj1" fmla="val 108016"/>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30840833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2000" fill="hold" nodeType="afterEffect">
                                  <p:stCondLst>
                                    <p:cond delay="500"/>
                                  </p:stCondLst>
                                  <p:childTnLst>
                                    <p:anim calcmode="discrete" valueType="str">
                                      <p:cBhvr>
                                        <p:cTn id="6" dur="1000" fill="hold"/>
                                        <p:tgtEl>
                                          <p:spTgt spid="2143305"/>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4258" name="Rectangle 2"/>
          <p:cNvSpPr>
            <a:spLocks noChangeArrowheads="1"/>
          </p:cNvSpPr>
          <p:nvPr/>
        </p:nvSpPr>
        <p:spPr bwMode="auto">
          <a:xfrm>
            <a:off x="250825" y="2133600"/>
            <a:ext cx="8642350" cy="628650"/>
          </a:xfrm>
          <a:prstGeom prst="rect">
            <a:avLst/>
          </a:prstGeom>
          <a:solidFill>
            <a:srgbClr val="FFFF99"/>
          </a:solidFill>
          <a:ln w="28575">
            <a:solidFill>
              <a:schemeClr val="tx1"/>
            </a:solidFill>
            <a:miter lim="800000"/>
            <a:headEnd/>
            <a:tailEnd/>
          </a:ln>
          <a:effectLst>
            <a:outerShdw dist="35921" dir="2700000" algn="ctr" rotWithShape="0">
              <a:schemeClr val="bg2"/>
            </a:outerShdw>
          </a:effectLst>
        </p:spPr>
        <p:txBody>
          <a:bodyPr wrap="none" anchor="ctr"/>
          <a:lstStyle/>
          <a:p>
            <a:pPr algn="ctr">
              <a:spcBef>
                <a:spcPct val="0"/>
              </a:spcBef>
              <a:buClrTx/>
              <a:buFontTx/>
              <a:buNone/>
            </a:pPr>
            <a:endParaRPr kumimoji="1" lang="zh-CN" altLang="zh-CN" sz="3200">
              <a:solidFill>
                <a:srgbClr val="333399"/>
              </a:solidFill>
              <a:ea typeface="黑体" pitchFamily="49" charset="-122"/>
            </a:endParaRPr>
          </a:p>
        </p:txBody>
      </p:sp>
      <p:sp>
        <p:nvSpPr>
          <p:cNvPr id="2144259" name="Rectangle 3"/>
          <p:cNvSpPr>
            <a:spLocks noChangeArrowheads="1"/>
          </p:cNvSpPr>
          <p:nvPr/>
        </p:nvSpPr>
        <p:spPr bwMode="auto">
          <a:xfrm>
            <a:off x="250825" y="2762250"/>
            <a:ext cx="8642350" cy="1743075"/>
          </a:xfrm>
          <a:prstGeom prst="rect">
            <a:avLst/>
          </a:prstGeom>
          <a:solidFill>
            <a:srgbClr val="CCECFF"/>
          </a:solidFill>
          <a:ln w="28575">
            <a:solidFill>
              <a:schemeClr val="tx1"/>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144260" name="Rectangle 4"/>
          <p:cNvSpPr>
            <a:spLocks noChangeArrowheads="1"/>
          </p:cNvSpPr>
          <p:nvPr/>
        </p:nvSpPr>
        <p:spPr bwMode="auto">
          <a:xfrm>
            <a:off x="1706563" y="3390900"/>
            <a:ext cx="5730875" cy="487363"/>
          </a:xfrm>
          <a:prstGeom prst="rect">
            <a:avLst/>
          </a:prstGeom>
          <a:solidFill>
            <a:srgbClr val="FFCCFF"/>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4261" name="Rectangle 5"/>
          <p:cNvSpPr>
            <a:spLocks noChangeArrowheads="1"/>
          </p:cNvSpPr>
          <p:nvPr/>
        </p:nvSpPr>
        <p:spPr bwMode="auto">
          <a:xfrm>
            <a:off x="1743075" y="3425825"/>
            <a:ext cx="1246188" cy="446088"/>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4262" name="Text Box 6"/>
          <p:cNvSpPr txBox="1">
            <a:spLocks noChangeArrowheads="1"/>
          </p:cNvSpPr>
          <p:nvPr/>
        </p:nvSpPr>
        <p:spPr bwMode="auto">
          <a:xfrm>
            <a:off x="508000" y="2176463"/>
            <a:ext cx="946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运输层</a:t>
            </a:r>
          </a:p>
        </p:txBody>
      </p:sp>
      <p:sp>
        <p:nvSpPr>
          <p:cNvPr id="2144263" name="Text Box 7"/>
          <p:cNvSpPr txBox="1">
            <a:spLocks noChangeArrowheads="1"/>
          </p:cNvSpPr>
          <p:nvPr/>
        </p:nvSpPr>
        <p:spPr bwMode="auto">
          <a:xfrm>
            <a:off x="508000" y="3216275"/>
            <a:ext cx="946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网络层</a:t>
            </a:r>
          </a:p>
        </p:txBody>
      </p:sp>
      <p:sp>
        <p:nvSpPr>
          <p:cNvPr id="2144264" name="Line 8"/>
          <p:cNvSpPr>
            <a:spLocks noChangeShapeType="1"/>
          </p:cNvSpPr>
          <p:nvPr/>
        </p:nvSpPr>
        <p:spPr bwMode="auto">
          <a:xfrm>
            <a:off x="2989263" y="3390900"/>
            <a:ext cx="0" cy="48736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4265" name="Text Box 9"/>
          <p:cNvSpPr txBox="1">
            <a:spLocks noChangeArrowheads="1"/>
          </p:cNvSpPr>
          <p:nvPr/>
        </p:nvSpPr>
        <p:spPr bwMode="auto">
          <a:xfrm>
            <a:off x="1960563" y="3382963"/>
            <a:ext cx="692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a:t>
            </a:r>
          </a:p>
        </p:txBody>
      </p:sp>
      <p:sp>
        <p:nvSpPr>
          <p:cNvPr id="2144266" name="Rectangle 10"/>
          <p:cNvSpPr>
            <a:spLocks noChangeArrowheads="1"/>
          </p:cNvSpPr>
          <p:nvPr/>
        </p:nvSpPr>
        <p:spPr bwMode="auto">
          <a:xfrm>
            <a:off x="4187825" y="2273300"/>
            <a:ext cx="1025525" cy="349250"/>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4267" name="Text Box 11"/>
          <p:cNvSpPr txBox="1">
            <a:spLocks noChangeArrowheads="1"/>
          </p:cNvSpPr>
          <p:nvPr/>
        </p:nvSpPr>
        <p:spPr bwMode="auto">
          <a:xfrm>
            <a:off x="4344988" y="2239963"/>
            <a:ext cx="693737" cy="398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TCP</a:t>
            </a:r>
          </a:p>
        </p:txBody>
      </p:sp>
      <p:sp>
        <p:nvSpPr>
          <p:cNvPr id="2144268" name="Rectangle 12"/>
          <p:cNvSpPr>
            <a:spLocks noChangeArrowheads="1"/>
          </p:cNvSpPr>
          <p:nvPr/>
        </p:nvSpPr>
        <p:spPr bwMode="auto">
          <a:xfrm>
            <a:off x="5470525" y="2273300"/>
            <a:ext cx="1027113" cy="349250"/>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4269" name="Text Box 13"/>
          <p:cNvSpPr txBox="1">
            <a:spLocks noChangeArrowheads="1"/>
          </p:cNvSpPr>
          <p:nvPr/>
        </p:nvSpPr>
        <p:spPr bwMode="auto">
          <a:xfrm>
            <a:off x="5605463" y="2273300"/>
            <a:ext cx="722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UDP</a:t>
            </a:r>
          </a:p>
        </p:txBody>
      </p:sp>
      <p:sp>
        <p:nvSpPr>
          <p:cNvPr id="2144270" name="Rectangle 14"/>
          <p:cNvSpPr>
            <a:spLocks noChangeArrowheads="1"/>
          </p:cNvSpPr>
          <p:nvPr/>
        </p:nvSpPr>
        <p:spPr bwMode="auto">
          <a:xfrm>
            <a:off x="2047875" y="2892425"/>
            <a:ext cx="1027113" cy="349250"/>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4271" name="Text Box 15"/>
          <p:cNvSpPr txBox="1">
            <a:spLocks noChangeArrowheads="1"/>
          </p:cNvSpPr>
          <p:nvPr/>
        </p:nvSpPr>
        <p:spPr bwMode="auto">
          <a:xfrm>
            <a:off x="2133600" y="2857500"/>
            <a:ext cx="819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ICMP</a:t>
            </a:r>
          </a:p>
        </p:txBody>
      </p:sp>
      <p:sp>
        <p:nvSpPr>
          <p:cNvPr id="2144272" name="Rectangle 16"/>
          <p:cNvSpPr>
            <a:spLocks noChangeArrowheads="1"/>
          </p:cNvSpPr>
          <p:nvPr/>
        </p:nvSpPr>
        <p:spPr bwMode="auto">
          <a:xfrm>
            <a:off x="3246438" y="2892425"/>
            <a:ext cx="1025525" cy="349250"/>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4273" name="Text Box 17"/>
          <p:cNvSpPr txBox="1">
            <a:spLocks noChangeArrowheads="1"/>
          </p:cNvSpPr>
          <p:nvPr/>
        </p:nvSpPr>
        <p:spPr bwMode="auto">
          <a:xfrm>
            <a:off x="3333750" y="2857500"/>
            <a:ext cx="831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IGMP</a:t>
            </a:r>
          </a:p>
        </p:txBody>
      </p:sp>
      <p:sp>
        <p:nvSpPr>
          <p:cNvPr id="2144274" name="Rectangle 18"/>
          <p:cNvSpPr>
            <a:spLocks noChangeArrowheads="1"/>
          </p:cNvSpPr>
          <p:nvPr/>
        </p:nvSpPr>
        <p:spPr bwMode="auto">
          <a:xfrm>
            <a:off x="6804025" y="2892425"/>
            <a:ext cx="1025525" cy="349250"/>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4275" name="Text Box 19"/>
          <p:cNvSpPr txBox="1">
            <a:spLocks noChangeArrowheads="1"/>
          </p:cNvSpPr>
          <p:nvPr/>
        </p:nvSpPr>
        <p:spPr bwMode="auto">
          <a:xfrm>
            <a:off x="6891338" y="2857500"/>
            <a:ext cx="876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OSPF</a:t>
            </a:r>
          </a:p>
        </p:txBody>
      </p:sp>
      <p:sp>
        <p:nvSpPr>
          <p:cNvPr id="2144276" name="Line 20"/>
          <p:cNvSpPr>
            <a:spLocks noChangeShapeType="1"/>
          </p:cNvSpPr>
          <p:nvPr/>
        </p:nvSpPr>
        <p:spPr bwMode="auto">
          <a:xfrm flipV="1">
            <a:off x="5556250" y="2622550"/>
            <a:ext cx="428625" cy="976313"/>
          </a:xfrm>
          <a:prstGeom prst="line">
            <a:avLst/>
          </a:prstGeom>
          <a:noFill/>
          <a:ln w="76200">
            <a:solidFill>
              <a:schemeClr val="hlink"/>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4277" name="Line 21"/>
          <p:cNvSpPr>
            <a:spLocks noChangeShapeType="1"/>
          </p:cNvSpPr>
          <p:nvPr/>
        </p:nvSpPr>
        <p:spPr bwMode="auto">
          <a:xfrm flipH="1" flipV="1">
            <a:off x="4699000" y="2622550"/>
            <a:ext cx="868363" cy="996950"/>
          </a:xfrm>
          <a:prstGeom prst="line">
            <a:avLst/>
          </a:prstGeom>
          <a:noFill/>
          <a:ln w="76200">
            <a:solidFill>
              <a:schemeClr val="hlink"/>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4278" name="Line 22"/>
          <p:cNvSpPr>
            <a:spLocks noChangeShapeType="1"/>
          </p:cNvSpPr>
          <p:nvPr/>
        </p:nvSpPr>
        <p:spPr bwMode="auto">
          <a:xfrm flipH="1" flipV="1">
            <a:off x="4294188" y="3175000"/>
            <a:ext cx="1303337" cy="463550"/>
          </a:xfrm>
          <a:prstGeom prst="line">
            <a:avLst/>
          </a:prstGeom>
          <a:noFill/>
          <a:ln w="76200">
            <a:solidFill>
              <a:schemeClr val="hlink"/>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4279" name="Line 23"/>
          <p:cNvSpPr>
            <a:spLocks noChangeShapeType="1"/>
          </p:cNvSpPr>
          <p:nvPr/>
        </p:nvSpPr>
        <p:spPr bwMode="auto">
          <a:xfrm flipH="1" flipV="1">
            <a:off x="2811463" y="3255963"/>
            <a:ext cx="2782887" cy="373062"/>
          </a:xfrm>
          <a:prstGeom prst="line">
            <a:avLst/>
          </a:prstGeom>
          <a:noFill/>
          <a:ln w="76200">
            <a:solidFill>
              <a:schemeClr val="hlink"/>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4280" name="Line 24"/>
          <p:cNvSpPr>
            <a:spLocks noChangeShapeType="1"/>
          </p:cNvSpPr>
          <p:nvPr/>
        </p:nvSpPr>
        <p:spPr bwMode="auto">
          <a:xfrm flipV="1">
            <a:off x="5581650" y="3173413"/>
            <a:ext cx="1195388" cy="447675"/>
          </a:xfrm>
          <a:prstGeom prst="line">
            <a:avLst/>
          </a:prstGeom>
          <a:noFill/>
          <a:ln w="76200">
            <a:solidFill>
              <a:schemeClr val="hlink"/>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4281" name="Text Box 25"/>
          <p:cNvSpPr txBox="1">
            <a:spLocks noChangeArrowheads="1"/>
          </p:cNvSpPr>
          <p:nvPr/>
        </p:nvSpPr>
        <p:spPr bwMode="auto">
          <a:xfrm>
            <a:off x="3132138" y="3463925"/>
            <a:ext cx="1409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数 据 部 分</a:t>
            </a:r>
          </a:p>
        </p:txBody>
      </p:sp>
      <p:sp>
        <p:nvSpPr>
          <p:cNvPr id="2144282" name="Line 26"/>
          <p:cNvSpPr>
            <a:spLocks noChangeShapeType="1"/>
          </p:cNvSpPr>
          <p:nvPr/>
        </p:nvSpPr>
        <p:spPr bwMode="auto">
          <a:xfrm>
            <a:off x="1706563" y="4156075"/>
            <a:ext cx="5730875" cy="0"/>
          </a:xfrm>
          <a:prstGeom prst="line">
            <a:avLst/>
          </a:prstGeom>
          <a:noFill/>
          <a:ln w="9525">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4283" name="Text Box 27"/>
          <p:cNvSpPr txBox="1">
            <a:spLocks noChangeArrowheads="1"/>
          </p:cNvSpPr>
          <p:nvPr/>
        </p:nvSpPr>
        <p:spPr bwMode="auto">
          <a:xfrm>
            <a:off x="3929063" y="3927475"/>
            <a:ext cx="1255712"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IP </a:t>
            </a:r>
            <a:r>
              <a:rPr kumimoji="1" lang="zh-CN" altLang="en-US" sz="2000">
                <a:solidFill>
                  <a:srgbClr val="333399"/>
                </a:solidFill>
                <a:ea typeface="黑体" pitchFamily="49" charset="-122"/>
              </a:rPr>
              <a:t>数据报</a:t>
            </a:r>
          </a:p>
        </p:txBody>
      </p:sp>
      <p:grpSp>
        <p:nvGrpSpPr>
          <p:cNvPr id="2144284" name="Group 28"/>
          <p:cNvGrpSpPr>
            <a:grpSpLocks/>
          </p:cNvGrpSpPr>
          <p:nvPr/>
        </p:nvGrpSpPr>
        <p:grpSpPr bwMode="auto">
          <a:xfrm>
            <a:off x="2590800" y="3644900"/>
            <a:ext cx="4357688" cy="1871663"/>
            <a:chOff x="1632" y="2296"/>
            <a:chExt cx="2745" cy="1179"/>
          </a:xfrm>
        </p:grpSpPr>
        <p:sp>
          <p:nvSpPr>
            <p:cNvPr id="2144285" name="Rectangle 29"/>
            <p:cNvSpPr>
              <a:spLocks noChangeArrowheads="1"/>
            </p:cNvSpPr>
            <p:nvPr/>
          </p:nvSpPr>
          <p:spPr bwMode="auto">
            <a:xfrm>
              <a:off x="1632" y="2296"/>
              <a:ext cx="227" cy="106"/>
            </a:xfrm>
            <a:prstGeom prst="rect">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4286" name="AutoShape 30"/>
            <p:cNvSpPr>
              <a:spLocks noChangeArrowheads="1"/>
            </p:cNvSpPr>
            <p:nvPr/>
          </p:nvSpPr>
          <p:spPr bwMode="auto">
            <a:xfrm>
              <a:off x="2439" y="3033"/>
              <a:ext cx="1853" cy="442"/>
            </a:xfrm>
            <a:prstGeom prst="wedgeRoundRectCallout">
              <a:avLst>
                <a:gd name="adj1" fmla="val -87560"/>
                <a:gd name="adj2" fmla="val -194569"/>
                <a:gd name="adj3" fmla="val 16667"/>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0"/>
                </a:spcBef>
                <a:buClrTx/>
                <a:buFontTx/>
                <a:buNone/>
              </a:pPr>
              <a:endParaRPr kumimoji="1" lang="zh-CN" altLang="zh-CN" sz="3200">
                <a:solidFill>
                  <a:srgbClr val="333399"/>
                </a:solidFill>
                <a:ea typeface="黑体" pitchFamily="49" charset="-122"/>
              </a:endParaRPr>
            </a:p>
          </p:txBody>
        </p:sp>
        <p:sp>
          <p:nvSpPr>
            <p:cNvPr id="2144287" name="Text Box 31"/>
            <p:cNvSpPr txBox="1">
              <a:spLocks noChangeArrowheads="1"/>
            </p:cNvSpPr>
            <p:nvPr/>
          </p:nvSpPr>
          <p:spPr bwMode="auto">
            <a:xfrm>
              <a:off x="2426" y="3016"/>
              <a:ext cx="1951"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0"/>
                </a:spcBef>
                <a:buClrTx/>
                <a:buFontTx/>
                <a:buNone/>
              </a:pPr>
              <a:r>
                <a:rPr kumimoji="1" lang="zh-CN" altLang="en-US" sz="2000">
                  <a:solidFill>
                    <a:srgbClr val="333399"/>
                  </a:solidFill>
                  <a:ea typeface="黑体" pitchFamily="49" charset="-122"/>
                </a:rPr>
                <a:t>协议字段指出应将数据</a:t>
              </a:r>
            </a:p>
            <a:p>
              <a:pPr algn="ctr">
                <a:spcBef>
                  <a:spcPct val="0"/>
                </a:spcBef>
                <a:buClrTx/>
                <a:buFontTx/>
                <a:buNone/>
              </a:pPr>
              <a:r>
                <a:rPr kumimoji="1" lang="zh-CN" altLang="en-US" sz="2000">
                  <a:solidFill>
                    <a:srgbClr val="333399"/>
                  </a:solidFill>
                  <a:ea typeface="黑体" pitchFamily="49" charset="-122"/>
                </a:rPr>
                <a:t>部分交给哪一个进程</a:t>
              </a:r>
            </a:p>
          </p:txBody>
        </p:sp>
      </p:grpSp>
    </p:spTree>
    <p:extLst>
      <p:ext uri="{BB962C8B-B14F-4D97-AF65-F5344CB8AC3E}">
        <p14:creationId xmlns:p14="http://schemas.microsoft.com/office/powerpoint/2010/main" val="37635320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2000" fill="hold" nodeType="afterEffect">
                                  <p:stCondLst>
                                    <p:cond delay="500"/>
                                  </p:stCondLst>
                                  <p:childTnLst>
                                    <p:anim calcmode="discrete" valueType="str">
                                      <p:cBhvr>
                                        <p:cTn id="6" dur="1000" fill="hold"/>
                                        <p:tgtEl>
                                          <p:spTgt spid="2144284"/>
                                        </p:tgtEl>
                                        <p:attrNameLst>
                                          <p:attrName>style.visibility</p:attrName>
                                        </p:attrNameLst>
                                      </p:cBhvr>
                                      <p:tavLst>
                                        <p:tav tm="0">
                                          <p:val>
                                            <p:strVal val="hidden"/>
                                          </p:val>
                                        </p:tav>
                                        <p:tav tm="50000">
                                          <p:val>
                                            <p:strVal val="visible"/>
                                          </p:val>
                                        </p:tav>
                                      </p:tavLst>
                                    </p:anim>
                                  </p:childTnLst>
                                </p:cTn>
                              </p:par>
                            </p:childTnLst>
                          </p:cTn>
                        </p:par>
                        <p:par>
                          <p:cTn id="7" fill="hold" nodeType="afterGroup">
                            <p:stCondLst>
                              <p:cond delay="2500"/>
                            </p:stCondLst>
                            <p:childTnLst>
                              <p:par>
                                <p:cTn id="8" presetID="22" presetClass="entr" presetSubtype="2" fill="hold" grpId="0" nodeType="afterEffect">
                                  <p:stCondLst>
                                    <p:cond delay="0"/>
                                  </p:stCondLst>
                                  <p:childTnLst>
                                    <p:set>
                                      <p:cBhvr>
                                        <p:cTn id="9" dur="1" fill="hold">
                                          <p:stCondLst>
                                            <p:cond delay="0"/>
                                          </p:stCondLst>
                                        </p:cTn>
                                        <p:tgtEl>
                                          <p:spTgt spid="2144279"/>
                                        </p:tgtEl>
                                        <p:attrNameLst>
                                          <p:attrName>style.visibility</p:attrName>
                                        </p:attrNameLst>
                                      </p:cBhvr>
                                      <p:to>
                                        <p:strVal val="visible"/>
                                      </p:to>
                                    </p:set>
                                    <p:animEffect transition="in" filter="wipe(right)">
                                      <p:cBhvr>
                                        <p:cTn id="10" dur="500"/>
                                        <p:tgtEl>
                                          <p:spTgt spid="2144279"/>
                                        </p:tgtEl>
                                      </p:cBhvr>
                                    </p:animEffect>
                                  </p:childTnLst>
                                </p:cTn>
                              </p:par>
                            </p:childTnLst>
                          </p:cTn>
                        </p:par>
                        <p:par>
                          <p:cTn id="11" fill="hold" nodeType="afterGroup">
                            <p:stCondLst>
                              <p:cond delay="3000"/>
                            </p:stCondLst>
                            <p:childTnLst>
                              <p:par>
                                <p:cTn id="12" presetID="22" presetClass="entr" presetSubtype="2" fill="hold" grpId="0" nodeType="afterEffect">
                                  <p:stCondLst>
                                    <p:cond delay="0"/>
                                  </p:stCondLst>
                                  <p:childTnLst>
                                    <p:set>
                                      <p:cBhvr>
                                        <p:cTn id="13" dur="1" fill="hold">
                                          <p:stCondLst>
                                            <p:cond delay="0"/>
                                          </p:stCondLst>
                                        </p:cTn>
                                        <p:tgtEl>
                                          <p:spTgt spid="2144278"/>
                                        </p:tgtEl>
                                        <p:attrNameLst>
                                          <p:attrName>style.visibility</p:attrName>
                                        </p:attrNameLst>
                                      </p:cBhvr>
                                      <p:to>
                                        <p:strVal val="visible"/>
                                      </p:to>
                                    </p:set>
                                    <p:animEffect transition="in" filter="wipe(right)">
                                      <p:cBhvr>
                                        <p:cTn id="14" dur="500"/>
                                        <p:tgtEl>
                                          <p:spTgt spid="2144278"/>
                                        </p:tgtEl>
                                      </p:cBhvr>
                                    </p:animEffect>
                                  </p:childTnLst>
                                </p:cTn>
                              </p:par>
                            </p:childTnLst>
                          </p:cTn>
                        </p:par>
                        <p:par>
                          <p:cTn id="15" fill="hold" nodeType="afterGroup">
                            <p:stCondLst>
                              <p:cond delay="3500"/>
                            </p:stCondLst>
                            <p:childTnLst>
                              <p:par>
                                <p:cTn id="16" presetID="22" presetClass="entr" presetSubtype="4" fill="hold" grpId="0" nodeType="afterEffect">
                                  <p:stCondLst>
                                    <p:cond delay="0"/>
                                  </p:stCondLst>
                                  <p:childTnLst>
                                    <p:set>
                                      <p:cBhvr>
                                        <p:cTn id="17" dur="1" fill="hold">
                                          <p:stCondLst>
                                            <p:cond delay="0"/>
                                          </p:stCondLst>
                                        </p:cTn>
                                        <p:tgtEl>
                                          <p:spTgt spid="2144277"/>
                                        </p:tgtEl>
                                        <p:attrNameLst>
                                          <p:attrName>style.visibility</p:attrName>
                                        </p:attrNameLst>
                                      </p:cBhvr>
                                      <p:to>
                                        <p:strVal val="visible"/>
                                      </p:to>
                                    </p:set>
                                    <p:animEffect transition="in" filter="wipe(down)">
                                      <p:cBhvr>
                                        <p:cTn id="18" dur="500"/>
                                        <p:tgtEl>
                                          <p:spTgt spid="2144277"/>
                                        </p:tgtEl>
                                      </p:cBhvr>
                                    </p:animEffect>
                                  </p:childTnLst>
                                </p:cTn>
                              </p:par>
                            </p:childTnLst>
                          </p:cTn>
                        </p:par>
                        <p:par>
                          <p:cTn id="19" fill="hold" nodeType="afterGroup">
                            <p:stCondLst>
                              <p:cond delay="4000"/>
                            </p:stCondLst>
                            <p:childTnLst>
                              <p:par>
                                <p:cTn id="20" presetID="22" presetClass="entr" presetSubtype="4" fill="hold" grpId="0" nodeType="afterEffect">
                                  <p:stCondLst>
                                    <p:cond delay="0"/>
                                  </p:stCondLst>
                                  <p:childTnLst>
                                    <p:set>
                                      <p:cBhvr>
                                        <p:cTn id="21" dur="1" fill="hold">
                                          <p:stCondLst>
                                            <p:cond delay="0"/>
                                          </p:stCondLst>
                                        </p:cTn>
                                        <p:tgtEl>
                                          <p:spTgt spid="2144276"/>
                                        </p:tgtEl>
                                        <p:attrNameLst>
                                          <p:attrName>style.visibility</p:attrName>
                                        </p:attrNameLst>
                                      </p:cBhvr>
                                      <p:to>
                                        <p:strVal val="visible"/>
                                      </p:to>
                                    </p:set>
                                    <p:animEffect transition="in" filter="wipe(down)">
                                      <p:cBhvr>
                                        <p:cTn id="22" dur="500"/>
                                        <p:tgtEl>
                                          <p:spTgt spid="2144276"/>
                                        </p:tgtEl>
                                      </p:cBhvr>
                                    </p:animEffect>
                                  </p:childTnLst>
                                </p:cTn>
                              </p:par>
                            </p:childTnLst>
                          </p:cTn>
                        </p:par>
                        <p:par>
                          <p:cTn id="23" fill="hold" nodeType="afterGroup">
                            <p:stCondLst>
                              <p:cond delay="4500"/>
                            </p:stCondLst>
                            <p:childTnLst>
                              <p:par>
                                <p:cTn id="24" presetID="22" presetClass="entr" presetSubtype="8" fill="hold" grpId="0" nodeType="afterEffect">
                                  <p:stCondLst>
                                    <p:cond delay="0"/>
                                  </p:stCondLst>
                                  <p:childTnLst>
                                    <p:set>
                                      <p:cBhvr>
                                        <p:cTn id="25" dur="1" fill="hold">
                                          <p:stCondLst>
                                            <p:cond delay="0"/>
                                          </p:stCondLst>
                                        </p:cTn>
                                        <p:tgtEl>
                                          <p:spTgt spid="2144280"/>
                                        </p:tgtEl>
                                        <p:attrNameLst>
                                          <p:attrName>style.visibility</p:attrName>
                                        </p:attrNameLst>
                                      </p:cBhvr>
                                      <p:to>
                                        <p:strVal val="visible"/>
                                      </p:to>
                                    </p:set>
                                    <p:animEffect transition="in" filter="wipe(left)">
                                      <p:cBhvr>
                                        <p:cTn id="26" dur="500"/>
                                        <p:tgtEl>
                                          <p:spTgt spid="21442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4276" grpId="0" animBg="1"/>
      <p:bldP spid="2144277" grpId="0" animBg="1"/>
      <p:bldP spid="2144278" grpId="0" animBg="1"/>
      <p:bldP spid="2144279" grpId="0" animBg="1"/>
      <p:bldP spid="214428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5282" name="Line 2"/>
          <p:cNvSpPr>
            <a:spLocks noChangeShapeType="1"/>
          </p:cNvSpPr>
          <p:nvPr/>
        </p:nvSpPr>
        <p:spPr bwMode="auto">
          <a:xfrm>
            <a:off x="395288" y="1341438"/>
            <a:ext cx="0" cy="2663825"/>
          </a:xfrm>
          <a:prstGeom prst="line">
            <a:avLst/>
          </a:prstGeom>
          <a:noFill/>
          <a:ln w="28575">
            <a:solidFill>
              <a:schemeClr val="tx2"/>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5283" name="Rectangle 3"/>
          <p:cNvSpPr>
            <a:spLocks noChangeArrowheads="1"/>
          </p:cNvSpPr>
          <p:nvPr/>
        </p:nvSpPr>
        <p:spPr bwMode="auto">
          <a:xfrm>
            <a:off x="176213" y="2205038"/>
            <a:ext cx="434975" cy="6985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a:t>
            </a:r>
          </a:p>
          <a:p>
            <a:pPr eaLnBrk="0" hangingPunct="0">
              <a:buClrTx/>
              <a:buFontTx/>
              <a:buNone/>
            </a:pPr>
            <a:r>
              <a:rPr lang="zh-CN" altLang="en-US" sz="2000">
                <a:solidFill>
                  <a:srgbClr val="333399"/>
                </a:solidFill>
                <a:latin typeface="Arial" pitchFamily="34" charset="0"/>
                <a:ea typeface="黑体" pitchFamily="49" charset="-122"/>
              </a:rPr>
              <a:t>部</a:t>
            </a:r>
          </a:p>
        </p:txBody>
      </p:sp>
      <p:sp>
        <p:nvSpPr>
          <p:cNvPr id="2145284" name="Rectangle 4"/>
          <p:cNvSpPr>
            <a:spLocks noChangeArrowheads="1"/>
          </p:cNvSpPr>
          <p:nvPr/>
        </p:nvSpPr>
        <p:spPr bwMode="auto">
          <a:xfrm>
            <a:off x="3094038" y="1371600"/>
            <a:ext cx="1966912" cy="434975"/>
          </a:xfrm>
          <a:prstGeom prst="rect">
            <a:avLst/>
          </a:prstGeom>
          <a:solidFill>
            <a:srgbClr val="DDDDD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285" name="Freeform 5"/>
          <p:cNvSpPr>
            <a:spLocks/>
          </p:cNvSpPr>
          <p:nvPr/>
        </p:nvSpPr>
        <p:spPr bwMode="auto">
          <a:xfrm>
            <a:off x="1887538" y="817563"/>
            <a:ext cx="5721350" cy="550862"/>
          </a:xfrm>
          <a:custGeom>
            <a:avLst/>
            <a:gdLst>
              <a:gd name="T0" fmla="*/ 0 w 3344"/>
              <a:gd name="T1" fmla="*/ 0 h 510"/>
              <a:gd name="T2" fmla="*/ 3344 w 3344"/>
              <a:gd name="T3" fmla="*/ 0 h 510"/>
              <a:gd name="T4" fmla="*/ 1860 w 3344"/>
              <a:gd name="T5" fmla="*/ 510 h 510"/>
              <a:gd name="T6" fmla="*/ 695 w 3344"/>
              <a:gd name="T7" fmla="*/ 498 h 510"/>
              <a:gd name="T8" fmla="*/ 0 w 3344"/>
              <a:gd name="T9" fmla="*/ 0 h 510"/>
            </a:gdLst>
            <a:ahLst/>
            <a:cxnLst>
              <a:cxn ang="0">
                <a:pos x="T0" y="T1"/>
              </a:cxn>
              <a:cxn ang="0">
                <a:pos x="T2" y="T3"/>
              </a:cxn>
              <a:cxn ang="0">
                <a:pos x="T4" y="T5"/>
              </a:cxn>
              <a:cxn ang="0">
                <a:pos x="T6" y="T7"/>
              </a:cxn>
              <a:cxn ang="0">
                <a:pos x="T8" y="T9"/>
              </a:cxn>
            </a:cxnLst>
            <a:rect l="0" t="0" r="r" b="b"/>
            <a:pathLst>
              <a:path w="3344" h="510">
                <a:moveTo>
                  <a:pt x="0" y="0"/>
                </a:moveTo>
                <a:lnTo>
                  <a:pt x="3344" y="0"/>
                </a:lnTo>
                <a:lnTo>
                  <a:pt x="1860" y="510"/>
                </a:lnTo>
                <a:lnTo>
                  <a:pt x="695" y="498"/>
                </a:lnTo>
                <a:lnTo>
                  <a:pt x="0" y="0"/>
                </a:lnTo>
                <a:close/>
              </a:path>
            </a:pathLst>
          </a:custGeom>
          <a:solidFill>
            <a:srgbClr val="FFCCFF"/>
          </a:soli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5286" name="Rectangle 6"/>
          <p:cNvSpPr>
            <a:spLocks noChangeArrowheads="1"/>
          </p:cNvSpPr>
          <p:nvPr/>
        </p:nvSpPr>
        <p:spPr bwMode="auto">
          <a:xfrm>
            <a:off x="1136650" y="1362075"/>
            <a:ext cx="7864475" cy="2643188"/>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287" name="Rectangle 7"/>
          <p:cNvSpPr>
            <a:spLocks noChangeArrowheads="1"/>
          </p:cNvSpPr>
          <p:nvPr/>
        </p:nvSpPr>
        <p:spPr bwMode="auto">
          <a:xfrm>
            <a:off x="1150938" y="4016375"/>
            <a:ext cx="7832725" cy="681038"/>
          </a:xfrm>
          <a:prstGeom prst="rect">
            <a:avLst/>
          </a:prstGeom>
          <a:solidFill>
            <a:srgbClr val="FFFF99"/>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288" name="Line 8"/>
          <p:cNvSpPr>
            <a:spLocks noChangeShapeType="1"/>
          </p:cNvSpPr>
          <p:nvPr/>
        </p:nvSpPr>
        <p:spPr bwMode="auto">
          <a:xfrm>
            <a:off x="1131888" y="181292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289" name="Line 9"/>
          <p:cNvSpPr>
            <a:spLocks noChangeShapeType="1"/>
          </p:cNvSpPr>
          <p:nvPr/>
        </p:nvSpPr>
        <p:spPr bwMode="auto">
          <a:xfrm>
            <a:off x="1131888" y="22558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290" name="Line 10"/>
          <p:cNvSpPr>
            <a:spLocks noChangeShapeType="1"/>
          </p:cNvSpPr>
          <p:nvPr/>
        </p:nvSpPr>
        <p:spPr bwMode="auto">
          <a:xfrm>
            <a:off x="1131888" y="27003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291" name="Line 11"/>
          <p:cNvSpPr>
            <a:spLocks noChangeShapeType="1"/>
          </p:cNvSpPr>
          <p:nvPr/>
        </p:nvSpPr>
        <p:spPr bwMode="auto">
          <a:xfrm>
            <a:off x="1131888" y="31384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292" name="Line 12"/>
          <p:cNvSpPr>
            <a:spLocks noChangeShapeType="1"/>
          </p:cNvSpPr>
          <p:nvPr/>
        </p:nvSpPr>
        <p:spPr bwMode="auto">
          <a:xfrm>
            <a:off x="1131888" y="35829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293" name="Line 13"/>
          <p:cNvSpPr>
            <a:spLocks noChangeShapeType="1"/>
          </p:cNvSpPr>
          <p:nvPr/>
        </p:nvSpPr>
        <p:spPr bwMode="auto">
          <a:xfrm>
            <a:off x="210026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294" name="Line 14"/>
          <p:cNvSpPr>
            <a:spLocks noChangeShapeType="1"/>
          </p:cNvSpPr>
          <p:nvPr/>
        </p:nvSpPr>
        <p:spPr bwMode="auto">
          <a:xfrm>
            <a:off x="308451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295" name="Line 15"/>
          <p:cNvSpPr>
            <a:spLocks noChangeShapeType="1"/>
          </p:cNvSpPr>
          <p:nvPr/>
        </p:nvSpPr>
        <p:spPr bwMode="auto">
          <a:xfrm>
            <a:off x="3084513" y="2265363"/>
            <a:ext cx="0" cy="431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296" name="Line 16"/>
          <p:cNvSpPr>
            <a:spLocks noChangeShapeType="1"/>
          </p:cNvSpPr>
          <p:nvPr/>
        </p:nvSpPr>
        <p:spPr bwMode="auto">
          <a:xfrm>
            <a:off x="5057775" y="1370013"/>
            <a:ext cx="0" cy="1327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297" name="Line 17"/>
          <p:cNvSpPr>
            <a:spLocks noChangeShapeType="1"/>
          </p:cNvSpPr>
          <p:nvPr/>
        </p:nvSpPr>
        <p:spPr bwMode="auto">
          <a:xfrm flipV="1">
            <a:off x="7029450" y="3578225"/>
            <a:ext cx="0" cy="4413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298" name="Line 18"/>
          <p:cNvSpPr>
            <a:spLocks noChangeShapeType="1"/>
          </p:cNvSpPr>
          <p:nvPr/>
        </p:nvSpPr>
        <p:spPr bwMode="auto">
          <a:xfrm>
            <a:off x="5859463" y="1822450"/>
            <a:ext cx="0" cy="4333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299" name="Rectangle 19"/>
          <p:cNvSpPr>
            <a:spLocks noChangeArrowheads="1"/>
          </p:cNvSpPr>
          <p:nvPr/>
        </p:nvSpPr>
        <p:spPr bwMode="auto">
          <a:xfrm>
            <a:off x="10795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45300" name="Rectangle 20"/>
          <p:cNvSpPr>
            <a:spLocks noChangeArrowheads="1"/>
          </p:cNvSpPr>
          <p:nvPr/>
        </p:nvSpPr>
        <p:spPr bwMode="auto">
          <a:xfrm>
            <a:off x="2014538" y="982663"/>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45301" name="Rectangle 21"/>
          <p:cNvSpPr>
            <a:spLocks noChangeArrowheads="1"/>
          </p:cNvSpPr>
          <p:nvPr/>
        </p:nvSpPr>
        <p:spPr bwMode="auto">
          <a:xfrm>
            <a:off x="30099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8</a:t>
            </a:r>
          </a:p>
        </p:txBody>
      </p:sp>
      <p:sp>
        <p:nvSpPr>
          <p:cNvPr id="2145302" name="Rectangle 22"/>
          <p:cNvSpPr>
            <a:spLocks noChangeArrowheads="1"/>
          </p:cNvSpPr>
          <p:nvPr/>
        </p:nvSpPr>
        <p:spPr bwMode="auto">
          <a:xfrm>
            <a:off x="4960938"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16</a:t>
            </a:r>
          </a:p>
        </p:txBody>
      </p:sp>
      <p:sp>
        <p:nvSpPr>
          <p:cNvPr id="2145303" name="Rectangle 23"/>
          <p:cNvSpPr>
            <a:spLocks noChangeArrowheads="1"/>
          </p:cNvSpPr>
          <p:nvPr/>
        </p:nvSpPr>
        <p:spPr bwMode="auto">
          <a:xfrm>
            <a:off x="5757863" y="982663"/>
            <a:ext cx="46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19</a:t>
            </a:r>
          </a:p>
        </p:txBody>
      </p:sp>
      <p:sp>
        <p:nvSpPr>
          <p:cNvPr id="2145304" name="Rectangle 24"/>
          <p:cNvSpPr>
            <a:spLocks noChangeArrowheads="1"/>
          </p:cNvSpPr>
          <p:nvPr/>
        </p:nvSpPr>
        <p:spPr bwMode="auto">
          <a:xfrm>
            <a:off x="6932613"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24</a:t>
            </a:r>
          </a:p>
        </p:txBody>
      </p:sp>
      <p:sp>
        <p:nvSpPr>
          <p:cNvPr id="2145305" name="Rectangle 25"/>
          <p:cNvSpPr>
            <a:spLocks noChangeArrowheads="1"/>
          </p:cNvSpPr>
          <p:nvPr/>
        </p:nvSpPr>
        <p:spPr bwMode="auto">
          <a:xfrm>
            <a:off x="8645525"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31</a:t>
            </a:r>
          </a:p>
        </p:txBody>
      </p:sp>
      <p:sp>
        <p:nvSpPr>
          <p:cNvPr id="2145306" name="Rectangle 26"/>
          <p:cNvSpPr>
            <a:spLocks noChangeArrowheads="1"/>
          </p:cNvSpPr>
          <p:nvPr/>
        </p:nvSpPr>
        <p:spPr bwMode="auto">
          <a:xfrm>
            <a:off x="1228725" y="13970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145307" name="Rectangle 27"/>
          <p:cNvSpPr>
            <a:spLocks noChangeArrowheads="1"/>
          </p:cNvSpPr>
          <p:nvPr/>
        </p:nvSpPr>
        <p:spPr bwMode="auto">
          <a:xfrm>
            <a:off x="5116513" y="18732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标志</a:t>
            </a:r>
          </a:p>
        </p:txBody>
      </p:sp>
      <p:sp>
        <p:nvSpPr>
          <p:cNvPr id="2145308" name="Rectangle 28"/>
          <p:cNvSpPr>
            <a:spLocks noChangeArrowheads="1"/>
          </p:cNvSpPr>
          <p:nvPr/>
        </p:nvSpPr>
        <p:spPr bwMode="auto">
          <a:xfrm>
            <a:off x="1425575" y="2278063"/>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生 存 时 间</a:t>
            </a:r>
          </a:p>
        </p:txBody>
      </p:sp>
      <p:sp>
        <p:nvSpPr>
          <p:cNvPr id="2145309" name="Rectangle 29"/>
          <p:cNvSpPr>
            <a:spLocks noChangeArrowheads="1"/>
          </p:cNvSpPr>
          <p:nvPr/>
        </p:nvSpPr>
        <p:spPr bwMode="auto">
          <a:xfrm>
            <a:off x="3556000" y="2278063"/>
            <a:ext cx="969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协    议</a:t>
            </a:r>
          </a:p>
        </p:txBody>
      </p:sp>
      <p:sp>
        <p:nvSpPr>
          <p:cNvPr id="2145310" name="Rectangle 30"/>
          <p:cNvSpPr>
            <a:spLocks noChangeArrowheads="1"/>
          </p:cNvSpPr>
          <p:nvPr/>
        </p:nvSpPr>
        <p:spPr bwMode="auto">
          <a:xfrm>
            <a:off x="2570163" y="187325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    识</a:t>
            </a:r>
          </a:p>
        </p:txBody>
      </p:sp>
      <p:sp>
        <p:nvSpPr>
          <p:cNvPr id="2145311" name="Rectangle 31"/>
          <p:cNvSpPr>
            <a:spLocks noChangeArrowheads="1"/>
          </p:cNvSpPr>
          <p:nvPr/>
        </p:nvSpPr>
        <p:spPr bwMode="auto">
          <a:xfrm>
            <a:off x="3303588" y="13970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服 务 类 型</a:t>
            </a:r>
          </a:p>
        </p:txBody>
      </p:sp>
      <p:sp>
        <p:nvSpPr>
          <p:cNvPr id="2145312" name="Rectangle 32"/>
          <p:cNvSpPr>
            <a:spLocks noChangeArrowheads="1"/>
          </p:cNvSpPr>
          <p:nvPr/>
        </p:nvSpPr>
        <p:spPr bwMode="auto">
          <a:xfrm>
            <a:off x="6507163" y="1397000"/>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总   长   度</a:t>
            </a:r>
          </a:p>
        </p:txBody>
      </p:sp>
      <p:sp>
        <p:nvSpPr>
          <p:cNvPr id="2145313" name="Rectangle 33"/>
          <p:cNvSpPr>
            <a:spLocks noChangeArrowheads="1"/>
          </p:cNvSpPr>
          <p:nvPr/>
        </p:nvSpPr>
        <p:spPr bwMode="auto">
          <a:xfrm>
            <a:off x="6778625" y="18732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片   偏   移</a:t>
            </a:r>
          </a:p>
        </p:txBody>
      </p:sp>
      <p:sp>
        <p:nvSpPr>
          <p:cNvPr id="2145314" name="Rectangle 34"/>
          <p:cNvSpPr>
            <a:spLocks noChangeArrowheads="1"/>
          </p:cNvSpPr>
          <p:nvPr/>
        </p:nvSpPr>
        <p:spPr bwMode="auto">
          <a:xfrm>
            <a:off x="7502525" y="360680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145315" name="Rectangle 35"/>
          <p:cNvSpPr>
            <a:spLocks noChangeArrowheads="1"/>
          </p:cNvSpPr>
          <p:nvPr/>
        </p:nvSpPr>
        <p:spPr bwMode="auto">
          <a:xfrm>
            <a:off x="5926138" y="2278063"/>
            <a:ext cx="22891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   检   验   和</a:t>
            </a:r>
          </a:p>
        </p:txBody>
      </p:sp>
      <p:sp>
        <p:nvSpPr>
          <p:cNvPr id="2145316" name="Rectangle 36"/>
          <p:cNvSpPr>
            <a:spLocks noChangeArrowheads="1"/>
          </p:cNvSpPr>
          <p:nvPr/>
        </p:nvSpPr>
        <p:spPr bwMode="auto">
          <a:xfrm>
            <a:off x="4416425" y="27368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145317" name="Rectangle 37"/>
          <p:cNvSpPr>
            <a:spLocks noChangeArrowheads="1"/>
          </p:cNvSpPr>
          <p:nvPr/>
        </p:nvSpPr>
        <p:spPr bwMode="auto">
          <a:xfrm>
            <a:off x="4160838" y="31781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地   址</a:t>
            </a:r>
          </a:p>
        </p:txBody>
      </p:sp>
      <p:sp>
        <p:nvSpPr>
          <p:cNvPr id="2145318" name="Rectangle 38"/>
          <p:cNvSpPr>
            <a:spLocks noChangeArrowheads="1"/>
          </p:cNvSpPr>
          <p:nvPr/>
        </p:nvSpPr>
        <p:spPr bwMode="auto">
          <a:xfrm>
            <a:off x="2228850" y="3606800"/>
            <a:ext cx="4117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   选   字   段  （长   度   可   变）</a:t>
            </a:r>
          </a:p>
        </p:txBody>
      </p:sp>
      <p:sp>
        <p:nvSpPr>
          <p:cNvPr id="2145319" name="Rectangle 39"/>
          <p:cNvSpPr>
            <a:spLocks noChangeArrowheads="1"/>
          </p:cNvSpPr>
          <p:nvPr/>
        </p:nvSpPr>
        <p:spPr bwMode="auto">
          <a:xfrm>
            <a:off x="433388" y="968375"/>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45320" name="Rectangle 40"/>
          <p:cNvSpPr>
            <a:spLocks noChangeArrowheads="1"/>
          </p:cNvSpPr>
          <p:nvPr/>
        </p:nvSpPr>
        <p:spPr bwMode="auto">
          <a:xfrm>
            <a:off x="2003425" y="1377950"/>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首部长度</a:t>
            </a:r>
          </a:p>
        </p:txBody>
      </p:sp>
      <p:grpSp>
        <p:nvGrpSpPr>
          <p:cNvPr id="2145321" name="Group 41"/>
          <p:cNvGrpSpPr>
            <a:grpSpLocks/>
          </p:cNvGrpSpPr>
          <p:nvPr/>
        </p:nvGrpSpPr>
        <p:grpSpPr bwMode="auto">
          <a:xfrm>
            <a:off x="1069975" y="3748088"/>
            <a:ext cx="131763" cy="69850"/>
            <a:chOff x="833" y="3024"/>
            <a:chExt cx="78" cy="51"/>
          </a:xfrm>
        </p:grpSpPr>
        <p:sp>
          <p:nvSpPr>
            <p:cNvPr id="2145322" name="Rectangle 42"/>
            <p:cNvSpPr>
              <a:spLocks noChangeArrowheads="1"/>
            </p:cNvSpPr>
            <p:nvPr/>
          </p:nvSpPr>
          <p:spPr bwMode="auto">
            <a:xfrm>
              <a:off x="833" y="3024"/>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323" name="Line 43"/>
            <p:cNvSpPr>
              <a:spLocks noChangeShapeType="1"/>
            </p:cNvSpPr>
            <p:nvPr/>
          </p:nvSpPr>
          <p:spPr bwMode="auto">
            <a:xfrm>
              <a:off x="839" y="3030"/>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324" name="Line 44"/>
            <p:cNvSpPr>
              <a:spLocks noChangeShapeType="1"/>
            </p:cNvSpPr>
            <p:nvPr/>
          </p:nvSpPr>
          <p:spPr bwMode="auto">
            <a:xfrm>
              <a:off x="839" y="3075"/>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145325" name="Group 45"/>
          <p:cNvGrpSpPr>
            <a:grpSpLocks/>
          </p:cNvGrpSpPr>
          <p:nvPr/>
        </p:nvGrpSpPr>
        <p:grpSpPr bwMode="auto">
          <a:xfrm>
            <a:off x="8937625" y="3757613"/>
            <a:ext cx="131763" cy="66675"/>
            <a:chOff x="5432" y="3030"/>
            <a:chExt cx="78" cy="51"/>
          </a:xfrm>
        </p:grpSpPr>
        <p:sp>
          <p:nvSpPr>
            <p:cNvPr id="2145326" name="Rectangle 46"/>
            <p:cNvSpPr>
              <a:spLocks noChangeArrowheads="1"/>
            </p:cNvSpPr>
            <p:nvPr/>
          </p:nvSpPr>
          <p:spPr bwMode="auto">
            <a:xfrm>
              <a:off x="5432" y="3030"/>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327" name="Line 47"/>
            <p:cNvSpPr>
              <a:spLocks noChangeShapeType="1"/>
            </p:cNvSpPr>
            <p:nvPr/>
          </p:nvSpPr>
          <p:spPr bwMode="auto">
            <a:xfrm>
              <a:off x="5438" y="3036"/>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328" name="Line 48"/>
            <p:cNvSpPr>
              <a:spLocks noChangeShapeType="1"/>
            </p:cNvSpPr>
            <p:nvPr/>
          </p:nvSpPr>
          <p:spPr bwMode="auto">
            <a:xfrm>
              <a:off x="5438" y="3081"/>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45329" name="Rectangle 49"/>
          <p:cNvSpPr>
            <a:spLocks noChangeArrowheads="1"/>
          </p:cNvSpPr>
          <p:nvPr/>
        </p:nvSpPr>
        <p:spPr bwMode="auto">
          <a:xfrm>
            <a:off x="1889125" y="411163"/>
            <a:ext cx="5716588" cy="406400"/>
          </a:xfrm>
          <a:prstGeom prst="rect">
            <a:avLst/>
          </a:prstGeom>
          <a:solidFill>
            <a:srgbClr val="FFCCFF"/>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330" name="Line 50"/>
          <p:cNvSpPr>
            <a:spLocks noChangeShapeType="1"/>
          </p:cNvSpPr>
          <p:nvPr/>
        </p:nvSpPr>
        <p:spPr bwMode="auto">
          <a:xfrm>
            <a:off x="4025900" y="401638"/>
            <a:ext cx="0" cy="41116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331" name="Line 51"/>
          <p:cNvSpPr>
            <a:spLocks noChangeShapeType="1"/>
          </p:cNvSpPr>
          <p:nvPr/>
        </p:nvSpPr>
        <p:spPr bwMode="auto">
          <a:xfrm>
            <a:off x="4754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332" name="Line 52"/>
          <p:cNvSpPr>
            <a:spLocks noChangeShapeType="1"/>
          </p:cNvSpPr>
          <p:nvPr/>
        </p:nvSpPr>
        <p:spPr bwMode="auto">
          <a:xfrm>
            <a:off x="5473700" y="407988"/>
            <a:ext cx="0" cy="3952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333" name="Line 53"/>
          <p:cNvSpPr>
            <a:spLocks noChangeShapeType="1"/>
          </p:cNvSpPr>
          <p:nvPr/>
        </p:nvSpPr>
        <p:spPr bwMode="auto">
          <a:xfrm>
            <a:off x="6192838" y="401638"/>
            <a:ext cx="0" cy="4016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334" name="Line 54"/>
          <p:cNvSpPr>
            <a:spLocks noChangeShapeType="1"/>
          </p:cNvSpPr>
          <p:nvPr/>
        </p:nvSpPr>
        <p:spPr bwMode="auto">
          <a:xfrm>
            <a:off x="6913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5335" name="Rectangle 55"/>
          <p:cNvSpPr>
            <a:spLocks noChangeArrowheads="1"/>
          </p:cNvSpPr>
          <p:nvPr/>
        </p:nvSpPr>
        <p:spPr bwMode="auto">
          <a:xfrm>
            <a:off x="201930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45336" name="Rectangle 56"/>
          <p:cNvSpPr>
            <a:spLocks noChangeArrowheads="1"/>
          </p:cNvSpPr>
          <p:nvPr/>
        </p:nvSpPr>
        <p:spPr bwMode="auto">
          <a:xfrm>
            <a:off x="2747963"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145337" name="Rectangle 57"/>
          <p:cNvSpPr>
            <a:spLocks noChangeArrowheads="1"/>
          </p:cNvSpPr>
          <p:nvPr/>
        </p:nvSpPr>
        <p:spPr bwMode="auto">
          <a:xfrm>
            <a:off x="347503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a:t>
            </a:r>
          </a:p>
        </p:txBody>
      </p:sp>
      <p:sp>
        <p:nvSpPr>
          <p:cNvPr id="2145338" name="Rectangle 58"/>
          <p:cNvSpPr>
            <a:spLocks noChangeArrowheads="1"/>
          </p:cNvSpPr>
          <p:nvPr/>
        </p:nvSpPr>
        <p:spPr bwMode="auto">
          <a:xfrm>
            <a:off x="420528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a:t>
            </a:r>
          </a:p>
        </p:txBody>
      </p:sp>
      <p:sp>
        <p:nvSpPr>
          <p:cNvPr id="2145339" name="Rectangle 59"/>
          <p:cNvSpPr>
            <a:spLocks noChangeArrowheads="1"/>
          </p:cNvSpPr>
          <p:nvPr/>
        </p:nvSpPr>
        <p:spPr bwMode="auto">
          <a:xfrm>
            <a:off x="493395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45340" name="Rectangle 60"/>
          <p:cNvSpPr>
            <a:spLocks noChangeArrowheads="1"/>
          </p:cNvSpPr>
          <p:nvPr/>
        </p:nvSpPr>
        <p:spPr bwMode="auto">
          <a:xfrm>
            <a:off x="566261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5</a:t>
            </a:r>
          </a:p>
        </p:txBody>
      </p:sp>
      <p:sp>
        <p:nvSpPr>
          <p:cNvPr id="2145341" name="Rectangle 61"/>
          <p:cNvSpPr>
            <a:spLocks noChangeArrowheads="1"/>
          </p:cNvSpPr>
          <p:nvPr/>
        </p:nvSpPr>
        <p:spPr bwMode="auto">
          <a:xfrm>
            <a:off x="639286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6</a:t>
            </a:r>
          </a:p>
        </p:txBody>
      </p:sp>
      <p:sp>
        <p:nvSpPr>
          <p:cNvPr id="2145342" name="Rectangle 62"/>
          <p:cNvSpPr>
            <a:spLocks noChangeArrowheads="1"/>
          </p:cNvSpPr>
          <p:nvPr/>
        </p:nvSpPr>
        <p:spPr bwMode="auto">
          <a:xfrm>
            <a:off x="7121525"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7</a:t>
            </a:r>
          </a:p>
        </p:txBody>
      </p:sp>
      <p:sp>
        <p:nvSpPr>
          <p:cNvPr id="2145343" name="Rectangle 63"/>
          <p:cNvSpPr>
            <a:spLocks noChangeArrowheads="1"/>
          </p:cNvSpPr>
          <p:nvPr/>
        </p:nvSpPr>
        <p:spPr bwMode="auto">
          <a:xfrm>
            <a:off x="4203700"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D</a:t>
            </a:r>
          </a:p>
        </p:txBody>
      </p:sp>
      <p:sp>
        <p:nvSpPr>
          <p:cNvPr id="2145344" name="Rectangle 64"/>
          <p:cNvSpPr>
            <a:spLocks noChangeArrowheads="1"/>
          </p:cNvSpPr>
          <p:nvPr/>
        </p:nvSpPr>
        <p:spPr bwMode="auto">
          <a:xfrm>
            <a:off x="4933950" y="423863"/>
            <a:ext cx="336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T</a:t>
            </a:r>
          </a:p>
        </p:txBody>
      </p:sp>
      <p:sp>
        <p:nvSpPr>
          <p:cNvPr id="2145345" name="Rectangle 65"/>
          <p:cNvSpPr>
            <a:spLocks noChangeArrowheads="1"/>
          </p:cNvSpPr>
          <p:nvPr/>
        </p:nvSpPr>
        <p:spPr bwMode="auto">
          <a:xfrm>
            <a:off x="5662613"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R</a:t>
            </a:r>
          </a:p>
        </p:txBody>
      </p:sp>
      <p:sp>
        <p:nvSpPr>
          <p:cNvPr id="2145346" name="Rectangle 66"/>
          <p:cNvSpPr>
            <a:spLocks noChangeArrowheads="1"/>
          </p:cNvSpPr>
          <p:nvPr/>
        </p:nvSpPr>
        <p:spPr bwMode="auto">
          <a:xfrm>
            <a:off x="6361113" y="423863"/>
            <a:ext cx="36671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C</a:t>
            </a:r>
          </a:p>
        </p:txBody>
      </p:sp>
      <p:sp>
        <p:nvSpPr>
          <p:cNvPr id="2145347" name="Rectangle 67"/>
          <p:cNvSpPr>
            <a:spLocks noChangeArrowheads="1"/>
          </p:cNvSpPr>
          <p:nvPr/>
        </p:nvSpPr>
        <p:spPr bwMode="auto">
          <a:xfrm>
            <a:off x="6902450" y="423863"/>
            <a:ext cx="6905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未用</a:t>
            </a:r>
          </a:p>
        </p:txBody>
      </p:sp>
      <p:sp>
        <p:nvSpPr>
          <p:cNvPr id="2145348" name="Rectangle 68"/>
          <p:cNvSpPr>
            <a:spLocks noChangeArrowheads="1"/>
          </p:cNvSpPr>
          <p:nvPr/>
        </p:nvSpPr>
        <p:spPr bwMode="auto">
          <a:xfrm>
            <a:off x="2390775" y="423863"/>
            <a:ext cx="1222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优  先  级</a:t>
            </a:r>
          </a:p>
        </p:txBody>
      </p:sp>
      <p:sp>
        <p:nvSpPr>
          <p:cNvPr id="2145349" name="Rectangle 69"/>
          <p:cNvSpPr>
            <a:spLocks noChangeArrowheads="1"/>
          </p:cNvSpPr>
          <p:nvPr/>
        </p:nvSpPr>
        <p:spPr bwMode="auto">
          <a:xfrm>
            <a:off x="3811588" y="4149725"/>
            <a:ext cx="2908300"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45350" name="Rectangle 70"/>
          <p:cNvSpPr>
            <a:spLocks noChangeArrowheads="1"/>
          </p:cNvSpPr>
          <p:nvPr/>
        </p:nvSpPr>
        <p:spPr bwMode="auto">
          <a:xfrm>
            <a:off x="1284288" y="444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45351" name="Rectangle 71"/>
          <p:cNvSpPr>
            <a:spLocks noChangeArrowheads="1"/>
          </p:cNvSpPr>
          <p:nvPr/>
        </p:nvSpPr>
        <p:spPr bwMode="auto">
          <a:xfrm>
            <a:off x="611188" y="1773238"/>
            <a:ext cx="4349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固</a:t>
            </a:r>
          </a:p>
          <a:p>
            <a:pPr eaLnBrk="0" hangingPunct="0">
              <a:lnSpc>
                <a:spcPct val="90000"/>
              </a:lnSpc>
              <a:buClrTx/>
              <a:buFontTx/>
              <a:buNone/>
            </a:pPr>
            <a:r>
              <a:rPr lang="zh-CN" altLang="en-US" sz="2000">
                <a:solidFill>
                  <a:srgbClr val="333399"/>
                </a:solidFill>
                <a:latin typeface="Arial" pitchFamily="34" charset="0"/>
                <a:ea typeface="黑体" pitchFamily="49" charset="-122"/>
              </a:rPr>
              <a:t>定</a:t>
            </a:r>
          </a:p>
          <a:p>
            <a:pPr eaLnBrk="0" hangingPunct="0">
              <a:lnSpc>
                <a:spcPct val="90000"/>
              </a:lnSpc>
              <a:buClrTx/>
              <a:buFontTx/>
              <a:buNone/>
            </a:pPr>
            <a:r>
              <a:rPr lang="zh-CN" altLang="en-US" sz="2000">
                <a:solidFill>
                  <a:srgbClr val="333399"/>
                </a:solidFill>
                <a:latin typeface="Arial" pitchFamily="34" charset="0"/>
                <a:ea typeface="黑体" pitchFamily="49" charset="-122"/>
              </a:rPr>
              <a:t>部</a:t>
            </a:r>
          </a:p>
          <a:p>
            <a:pPr eaLnBrk="0" hangingPunct="0">
              <a:lnSpc>
                <a:spcPct val="90000"/>
              </a:lnSpc>
              <a:buClrTx/>
              <a:buFontTx/>
              <a:buNone/>
            </a:pPr>
            <a:r>
              <a:rPr lang="zh-CN" altLang="en-US" sz="2000">
                <a:solidFill>
                  <a:srgbClr val="333399"/>
                </a:solidFill>
                <a:latin typeface="Arial" pitchFamily="34" charset="0"/>
                <a:ea typeface="黑体" pitchFamily="49" charset="-122"/>
              </a:rPr>
              <a:t>分</a:t>
            </a:r>
          </a:p>
        </p:txBody>
      </p:sp>
      <p:sp>
        <p:nvSpPr>
          <p:cNvPr id="2145352" name="Rectangle 72"/>
          <p:cNvSpPr>
            <a:spLocks noChangeArrowheads="1"/>
          </p:cNvSpPr>
          <p:nvPr/>
        </p:nvSpPr>
        <p:spPr bwMode="auto">
          <a:xfrm>
            <a:off x="468313" y="3500438"/>
            <a:ext cx="688975"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可变</a:t>
            </a:r>
          </a:p>
          <a:p>
            <a:pPr eaLnBrk="0" hangingPunct="0">
              <a:lnSpc>
                <a:spcPct val="90000"/>
              </a:lnSpc>
              <a:buClrTx/>
              <a:buFontTx/>
              <a:buNone/>
            </a:pPr>
            <a:r>
              <a:rPr lang="zh-CN" altLang="en-US" sz="2000">
                <a:solidFill>
                  <a:srgbClr val="333399"/>
                </a:solidFill>
                <a:latin typeface="Arial" pitchFamily="34" charset="0"/>
                <a:ea typeface="黑体" pitchFamily="49" charset="-122"/>
              </a:rPr>
              <a:t>部分</a:t>
            </a:r>
          </a:p>
        </p:txBody>
      </p:sp>
      <p:grpSp>
        <p:nvGrpSpPr>
          <p:cNvPr id="2145353" name="Group 73"/>
          <p:cNvGrpSpPr>
            <a:grpSpLocks/>
          </p:cNvGrpSpPr>
          <p:nvPr/>
        </p:nvGrpSpPr>
        <p:grpSpPr bwMode="auto">
          <a:xfrm>
            <a:off x="596900" y="2238375"/>
            <a:ext cx="8385175" cy="4298950"/>
            <a:chOff x="376" y="1410"/>
            <a:chExt cx="5282" cy="2708"/>
          </a:xfrm>
        </p:grpSpPr>
        <p:sp>
          <p:nvSpPr>
            <p:cNvPr id="2145354" name="Text Box 74"/>
            <p:cNvSpPr txBox="1">
              <a:spLocks noChangeArrowheads="1"/>
            </p:cNvSpPr>
            <p:nvPr/>
          </p:nvSpPr>
          <p:spPr bwMode="auto">
            <a:xfrm>
              <a:off x="376" y="3172"/>
              <a:ext cx="5004" cy="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110000"/>
                </a:lnSpc>
                <a:spcBef>
                  <a:spcPct val="0"/>
                </a:spcBef>
                <a:buClrTx/>
                <a:buFontTx/>
                <a:buNone/>
              </a:pPr>
              <a:r>
                <a:rPr lang="zh-CN" altLang="en-US" sz="2800">
                  <a:solidFill>
                    <a:srgbClr val="333399"/>
                  </a:solidFill>
                  <a:ea typeface="黑体" pitchFamily="49" charset="-122"/>
                </a:rPr>
                <a:t>首部检验和</a:t>
              </a:r>
              <a:r>
                <a:rPr lang="en-US" altLang="zh-CN" sz="2800">
                  <a:solidFill>
                    <a:srgbClr val="333399"/>
                  </a:solidFill>
                  <a:ea typeface="黑体" pitchFamily="49" charset="-122"/>
                </a:rPr>
                <a:t>(16 bit)</a:t>
              </a:r>
              <a:r>
                <a:rPr lang="zh-CN" altLang="en-US" sz="2800">
                  <a:solidFill>
                    <a:srgbClr val="333399"/>
                  </a:solidFill>
                  <a:ea typeface="黑体" pitchFamily="49" charset="-122"/>
                </a:rPr>
                <a:t>字段只检验数据报的首部</a:t>
              </a:r>
            </a:p>
            <a:p>
              <a:pPr algn="ctr">
                <a:lnSpc>
                  <a:spcPct val="110000"/>
                </a:lnSpc>
                <a:spcBef>
                  <a:spcPct val="0"/>
                </a:spcBef>
                <a:buClrTx/>
                <a:buFontTx/>
                <a:buNone/>
              </a:pPr>
              <a:r>
                <a:rPr lang="zh-CN" altLang="en-US" sz="2800">
                  <a:solidFill>
                    <a:srgbClr val="333399"/>
                  </a:solidFill>
                  <a:ea typeface="黑体" pitchFamily="49" charset="-122"/>
                </a:rPr>
                <a:t>不包括数据部分。</a:t>
              </a:r>
            </a:p>
            <a:p>
              <a:pPr algn="ctr">
                <a:lnSpc>
                  <a:spcPct val="110000"/>
                </a:lnSpc>
                <a:spcBef>
                  <a:spcPct val="0"/>
                </a:spcBef>
                <a:buClrTx/>
                <a:buFontTx/>
                <a:buNone/>
              </a:pPr>
              <a:r>
                <a:rPr lang="zh-CN" altLang="en-US" sz="2800">
                  <a:solidFill>
                    <a:srgbClr val="333399"/>
                  </a:solidFill>
                  <a:ea typeface="黑体" pitchFamily="49" charset="-122"/>
                </a:rPr>
                <a:t>这里不采用</a:t>
              </a:r>
              <a:r>
                <a:rPr lang="zh-CN" altLang="en-US" sz="1800">
                  <a:solidFill>
                    <a:srgbClr val="333399"/>
                  </a:solidFill>
                  <a:ea typeface="黑体" pitchFamily="49" charset="-122"/>
                </a:rPr>
                <a:t> </a:t>
              </a:r>
              <a:r>
                <a:rPr lang="en-US" altLang="zh-CN" sz="2800">
                  <a:solidFill>
                    <a:srgbClr val="333399"/>
                  </a:solidFill>
                  <a:ea typeface="黑体" pitchFamily="49" charset="-122"/>
                </a:rPr>
                <a:t>CRC</a:t>
              </a:r>
              <a:r>
                <a:rPr lang="en-US" altLang="zh-CN" sz="2000">
                  <a:solidFill>
                    <a:srgbClr val="333399"/>
                  </a:solidFill>
                  <a:ea typeface="黑体" pitchFamily="49" charset="-122"/>
                </a:rPr>
                <a:t> </a:t>
              </a:r>
              <a:r>
                <a:rPr lang="zh-CN" altLang="en-US" sz="2800">
                  <a:solidFill>
                    <a:srgbClr val="333399"/>
                  </a:solidFill>
                  <a:ea typeface="黑体" pitchFamily="49" charset="-122"/>
                </a:rPr>
                <a:t>检验码而采用简单的计算方法。 </a:t>
              </a:r>
            </a:p>
          </p:txBody>
        </p:sp>
        <p:sp>
          <p:nvSpPr>
            <p:cNvPr id="2145355" name="Rectangle 75"/>
            <p:cNvSpPr>
              <a:spLocks noChangeArrowheads="1"/>
            </p:cNvSpPr>
            <p:nvPr/>
          </p:nvSpPr>
          <p:spPr bwMode="auto">
            <a:xfrm>
              <a:off x="3195" y="1410"/>
              <a:ext cx="2463" cy="307"/>
            </a:xfrm>
            <a:prstGeom prst="rect">
              <a:avLst/>
            </a:prstGeom>
            <a:noFill/>
            <a:ln w="762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45356" name="AutoShape 76"/>
          <p:cNvSpPr>
            <a:spLocks/>
          </p:cNvSpPr>
          <p:nvPr/>
        </p:nvSpPr>
        <p:spPr bwMode="auto">
          <a:xfrm>
            <a:off x="949325" y="1412875"/>
            <a:ext cx="166688" cy="2160588"/>
          </a:xfrm>
          <a:prstGeom prst="leftBrace">
            <a:avLst>
              <a:gd name="adj1" fmla="val 108016"/>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9426226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2000" fill="hold" nodeType="afterEffect">
                                  <p:stCondLst>
                                    <p:cond delay="500"/>
                                  </p:stCondLst>
                                  <p:childTnLst>
                                    <p:anim calcmode="discrete" valueType="str">
                                      <p:cBhvr>
                                        <p:cTn id="6" dur="1000" fill="hold"/>
                                        <p:tgtEl>
                                          <p:spTgt spid="2145353"/>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6306" name="Rectangle 2"/>
          <p:cNvSpPr>
            <a:spLocks noChangeArrowheads="1"/>
          </p:cNvSpPr>
          <p:nvPr/>
        </p:nvSpPr>
        <p:spPr bwMode="auto">
          <a:xfrm>
            <a:off x="3570288" y="5622925"/>
            <a:ext cx="1755775" cy="871538"/>
          </a:xfrm>
          <a:prstGeom prst="rect">
            <a:avLst/>
          </a:prstGeom>
          <a:solidFill>
            <a:srgbClr val="FFCC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6307" name="Text Box 3"/>
          <p:cNvSpPr txBox="1">
            <a:spLocks noChangeArrowheads="1"/>
          </p:cNvSpPr>
          <p:nvPr/>
        </p:nvSpPr>
        <p:spPr bwMode="auto">
          <a:xfrm>
            <a:off x="1320800" y="1214438"/>
            <a:ext cx="947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发送端</a:t>
            </a:r>
          </a:p>
        </p:txBody>
      </p:sp>
      <p:sp>
        <p:nvSpPr>
          <p:cNvPr id="2146308" name="Text Box 4"/>
          <p:cNvSpPr txBox="1">
            <a:spLocks noChangeArrowheads="1"/>
          </p:cNvSpPr>
          <p:nvPr/>
        </p:nvSpPr>
        <p:spPr bwMode="auto">
          <a:xfrm>
            <a:off x="6542088" y="1214438"/>
            <a:ext cx="9445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接收端</a:t>
            </a:r>
          </a:p>
        </p:txBody>
      </p:sp>
      <p:sp>
        <p:nvSpPr>
          <p:cNvPr id="2146309" name="Rectangle 5"/>
          <p:cNvSpPr>
            <a:spLocks noChangeArrowheads="1"/>
          </p:cNvSpPr>
          <p:nvPr/>
        </p:nvSpPr>
        <p:spPr bwMode="auto">
          <a:xfrm>
            <a:off x="1416050" y="1747838"/>
            <a:ext cx="1350963" cy="296862"/>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2000">
                <a:solidFill>
                  <a:srgbClr val="333399"/>
                </a:solidFill>
                <a:ea typeface="黑体" pitchFamily="49" charset="-122"/>
              </a:rPr>
              <a:t>16 bit</a:t>
            </a:r>
          </a:p>
        </p:txBody>
      </p:sp>
      <p:sp>
        <p:nvSpPr>
          <p:cNvPr id="2146310" name="Text Box 6"/>
          <p:cNvSpPr txBox="1">
            <a:spLocks noChangeArrowheads="1"/>
          </p:cNvSpPr>
          <p:nvPr/>
        </p:nvSpPr>
        <p:spPr bwMode="auto">
          <a:xfrm>
            <a:off x="727075" y="1687513"/>
            <a:ext cx="6492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字 </a:t>
            </a:r>
            <a:r>
              <a:rPr kumimoji="1" lang="en-US" altLang="zh-CN" sz="2000">
                <a:solidFill>
                  <a:srgbClr val="333399"/>
                </a:solidFill>
                <a:ea typeface="黑体" pitchFamily="49" charset="-122"/>
              </a:rPr>
              <a:t>1</a:t>
            </a:r>
          </a:p>
        </p:txBody>
      </p:sp>
      <p:sp>
        <p:nvSpPr>
          <p:cNvPr id="2146311" name="Rectangle 7"/>
          <p:cNvSpPr>
            <a:spLocks noChangeArrowheads="1"/>
          </p:cNvSpPr>
          <p:nvPr/>
        </p:nvSpPr>
        <p:spPr bwMode="auto">
          <a:xfrm>
            <a:off x="1416050" y="2165350"/>
            <a:ext cx="1350963" cy="29527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2000">
                <a:solidFill>
                  <a:srgbClr val="333399"/>
                </a:solidFill>
                <a:ea typeface="黑体" pitchFamily="49" charset="-122"/>
              </a:rPr>
              <a:t>16 bit</a:t>
            </a:r>
          </a:p>
        </p:txBody>
      </p:sp>
      <p:sp>
        <p:nvSpPr>
          <p:cNvPr id="2146312" name="Text Box 8"/>
          <p:cNvSpPr txBox="1">
            <a:spLocks noChangeArrowheads="1"/>
          </p:cNvSpPr>
          <p:nvPr/>
        </p:nvSpPr>
        <p:spPr bwMode="auto">
          <a:xfrm>
            <a:off x="727075" y="2103438"/>
            <a:ext cx="6492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字 </a:t>
            </a:r>
            <a:r>
              <a:rPr kumimoji="1" lang="en-US" altLang="zh-CN" sz="2000">
                <a:solidFill>
                  <a:srgbClr val="333399"/>
                </a:solidFill>
                <a:ea typeface="黑体" pitchFamily="49" charset="-122"/>
              </a:rPr>
              <a:t>2</a:t>
            </a:r>
          </a:p>
        </p:txBody>
      </p:sp>
      <p:grpSp>
        <p:nvGrpSpPr>
          <p:cNvPr id="2146313" name="Group 9"/>
          <p:cNvGrpSpPr>
            <a:grpSpLocks/>
          </p:cNvGrpSpPr>
          <p:nvPr/>
        </p:nvGrpSpPr>
        <p:grpSpPr bwMode="auto">
          <a:xfrm>
            <a:off x="468313" y="2698750"/>
            <a:ext cx="2298700" cy="398463"/>
            <a:chOff x="295" y="1111"/>
            <a:chExt cx="1448" cy="251"/>
          </a:xfrm>
        </p:grpSpPr>
        <p:sp>
          <p:nvSpPr>
            <p:cNvPr id="2146314" name="Rectangle 10"/>
            <p:cNvSpPr>
              <a:spLocks noChangeArrowheads="1"/>
            </p:cNvSpPr>
            <p:nvPr/>
          </p:nvSpPr>
          <p:spPr bwMode="auto">
            <a:xfrm>
              <a:off x="892" y="1158"/>
              <a:ext cx="851" cy="186"/>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zh-CN" altLang="en-US" sz="2000">
                  <a:solidFill>
                    <a:srgbClr val="333399"/>
                  </a:solidFill>
                  <a:ea typeface="黑体" pitchFamily="49" charset="-122"/>
                </a:rPr>
                <a:t>置为全 </a:t>
              </a:r>
              <a:r>
                <a:rPr kumimoji="1" lang="en-US" altLang="zh-CN" sz="2000">
                  <a:solidFill>
                    <a:srgbClr val="333399"/>
                  </a:solidFill>
                  <a:ea typeface="黑体" pitchFamily="49" charset="-122"/>
                </a:rPr>
                <a:t>0</a:t>
              </a:r>
            </a:p>
          </p:txBody>
        </p:sp>
        <p:sp>
          <p:nvSpPr>
            <p:cNvPr id="2146315" name="Text Box 11"/>
            <p:cNvSpPr txBox="1">
              <a:spLocks noChangeArrowheads="1"/>
            </p:cNvSpPr>
            <p:nvPr/>
          </p:nvSpPr>
          <p:spPr bwMode="auto">
            <a:xfrm>
              <a:off x="295" y="1111"/>
              <a:ext cx="596" cy="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检验和</a:t>
              </a:r>
            </a:p>
          </p:txBody>
        </p:sp>
      </p:grpSp>
      <p:sp>
        <p:nvSpPr>
          <p:cNvPr id="2146316" name="Rectangle 12"/>
          <p:cNvSpPr>
            <a:spLocks noChangeArrowheads="1"/>
          </p:cNvSpPr>
          <p:nvPr/>
        </p:nvSpPr>
        <p:spPr bwMode="auto">
          <a:xfrm>
            <a:off x="1416050" y="3381375"/>
            <a:ext cx="1350963" cy="296863"/>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2000">
                <a:solidFill>
                  <a:srgbClr val="333399"/>
                </a:solidFill>
                <a:ea typeface="黑体" pitchFamily="49" charset="-122"/>
              </a:rPr>
              <a:t>16 bit</a:t>
            </a:r>
          </a:p>
        </p:txBody>
      </p:sp>
      <p:sp>
        <p:nvSpPr>
          <p:cNvPr id="2146317" name="Text Box 13"/>
          <p:cNvSpPr txBox="1">
            <a:spLocks noChangeArrowheads="1"/>
          </p:cNvSpPr>
          <p:nvPr/>
        </p:nvSpPr>
        <p:spPr bwMode="auto">
          <a:xfrm>
            <a:off x="727075" y="3321050"/>
            <a:ext cx="6492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字 </a:t>
            </a:r>
            <a:r>
              <a:rPr kumimoji="1" lang="en-US" altLang="zh-CN" sz="2000">
                <a:solidFill>
                  <a:srgbClr val="333399"/>
                </a:solidFill>
                <a:ea typeface="黑体" pitchFamily="49" charset="-122"/>
              </a:rPr>
              <a:t>n</a:t>
            </a:r>
          </a:p>
        </p:txBody>
      </p:sp>
      <p:grpSp>
        <p:nvGrpSpPr>
          <p:cNvPr id="2146318" name="Group 14"/>
          <p:cNvGrpSpPr>
            <a:grpSpLocks/>
          </p:cNvGrpSpPr>
          <p:nvPr/>
        </p:nvGrpSpPr>
        <p:grpSpPr bwMode="auto">
          <a:xfrm>
            <a:off x="263525" y="3911600"/>
            <a:ext cx="2503488" cy="700088"/>
            <a:chOff x="166" y="1875"/>
            <a:chExt cx="1577" cy="441"/>
          </a:xfrm>
        </p:grpSpPr>
        <p:sp>
          <p:nvSpPr>
            <p:cNvPr id="2146319" name="Rectangle 15"/>
            <p:cNvSpPr>
              <a:spLocks noChangeArrowheads="1"/>
            </p:cNvSpPr>
            <p:nvPr/>
          </p:nvSpPr>
          <p:spPr bwMode="auto">
            <a:xfrm>
              <a:off x="892" y="2000"/>
              <a:ext cx="851" cy="188"/>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2000">
                  <a:solidFill>
                    <a:srgbClr val="333399"/>
                  </a:solidFill>
                  <a:ea typeface="黑体" pitchFamily="49" charset="-122"/>
                </a:rPr>
                <a:t>16 bit</a:t>
              </a:r>
            </a:p>
          </p:txBody>
        </p:sp>
        <p:sp>
          <p:nvSpPr>
            <p:cNvPr id="2146320" name="Text Box 16"/>
            <p:cNvSpPr txBox="1">
              <a:spLocks noChangeArrowheads="1"/>
            </p:cNvSpPr>
            <p:nvPr/>
          </p:nvSpPr>
          <p:spPr bwMode="auto">
            <a:xfrm>
              <a:off x="166" y="1875"/>
              <a:ext cx="756" cy="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反码算术</a:t>
              </a:r>
            </a:p>
            <a:p>
              <a:pPr>
                <a:spcBef>
                  <a:spcPct val="0"/>
                </a:spcBef>
                <a:buClrTx/>
                <a:buFontTx/>
                <a:buNone/>
              </a:pPr>
              <a:r>
                <a:rPr kumimoji="1" lang="zh-CN" altLang="en-US" sz="2000">
                  <a:solidFill>
                    <a:srgbClr val="333399"/>
                  </a:solidFill>
                  <a:ea typeface="黑体" pitchFamily="49" charset="-122"/>
                </a:rPr>
                <a:t>运算求和</a:t>
              </a:r>
            </a:p>
          </p:txBody>
        </p:sp>
      </p:grpSp>
      <p:sp>
        <p:nvSpPr>
          <p:cNvPr id="2146321" name="Text Box 17"/>
          <p:cNvSpPr txBox="1">
            <a:spLocks noChangeArrowheads="1"/>
          </p:cNvSpPr>
          <p:nvPr/>
        </p:nvSpPr>
        <p:spPr bwMode="auto">
          <a:xfrm>
            <a:off x="1770063" y="2379663"/>
            <a:ext cx="438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146322" name="Text Box 18"/>
          <p:cNvSpPr txBox="1">
            <a:spLocks noChangeArrowheads="1"/>
          </p:cNvSpPr>
          <p:nvPr/>
        </p:nvSpPr>
        <p:spPr bwMode="auto">
          <a:xfrm>
            <a:off x="1754188" y="2970213"/>
            <a:ext cx="438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146323" name="Line 19"/>
          <p:cNvSpPr>
            <a:spLocks noChangeShapeType="1"/>
          </p:cNvSpPr>
          <p:nvPr/>
        </p:nvSpPr>
        <p:spPr bwMode="auto">
          <a:xfrm>
            <a:off x="557213" y="3814763"/>
            <a:ext cx="2703512" cy="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2146324" name="Group 20"/>
          <p:cNvGrpSpPr>
            <a:grpSpLocks/>
          </p:cNvGrpSpPr>
          <p:nvPr/>
        </p:nvGrpSpPr>
        <p:grpSpPr bwMode="auto">
          <a:xfrm>
            <a:off x="1214438" y="4511675"/>
            <a:ext cx="998537" cy="501650"/>
            <a:chOff x="765" y="2253"/>
            <a:chExt cx="629" cy="316"/>
          </a:xfrm>
        </p:grpSpPr>
        <p:sp>
          <p:nvSpPr>
            <p:cNvPr id="2146325" name="AutoShape 21"/>
            <p:cNvSpPr>
              <a:spLocks noChangeArrowheads="1"/>
            </p:cNvSpPr>
            <p:nvPr/>
          </p:nvSpPr>
          <p:spPr bwMode="auto">
            <a:xfrm>
              <a:off x="1293" y="2253"/>
              <a:ext cx="101" cy="316"/>
            </a:xfrm>
            <a:prstGeom prst="downArrow">
              <a:avLst>
                <a:gd name="adj1" fmla="val 50000"/>
                <a:gd name="adj2" fmla="val 78218"/>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6326" name="Text Box 22"/>
            <p:cNvSpPr txBox="1">
              <a:spLocks noChangeArrowheads="1"/>
            </p:cNvSpPr>
            <p:nvPr/>
          </p:nvSpPr>
          <p:spPr bwMode="auto">
            <a:xfrm>
              <a:off x="765" y="2264"/>
              <a:ext cx="596"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取反码</a:t>
              </a:r>
            </a:p>
          </p:txBody>
        </p:sp>
      </p:grpSp>
      <p:sp>
        <p:nvSpPr>
          <p:cNvPr id="2146327" name="AutoShape 23"/>
          <p:cNvSpPr>
            <a:spLocks/>
          </p:cNvSpPr>
          <p:nvPr/>
        </p:nvSpPr>
        <p:spPr bwMode="auto">
          <a:xfrm>
            <a:off x="396875" y="1762125"/>
            <a:ext cx="160338" cy="1931988"/>
          </a:xfrm>
          <a:prstGeom prst="leftBrace">
            <a:avLst>
              <a:gd name="adj1" fmla="val 100412"/>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6328" name="Text Box 24"/>
          <p:cNvSpPr txBox="1">
            <a:spLocks noChangeArrowheads="1"/>
          </p:cNvSpPr>
          <p:nvPr/>
        </p:nvSpPr>
        <p:spPr bwMode="auto">
          <a:xfrm>
            <a:off x="0" y="1957388"/>
            <a:ext cx="438150" cy="1617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数</a:t>
            </a:r>
          </a:p>
          <a:p>
            <a:pPr>
              <a:spcBef>
                <a:spcPct val="0"/>
              </a:spcBef>
              <a:buClrTx/>
              <a:buFontTx/>
              <a:buNone/>
            </a:pPr>
            <a:r>
              <a:rPr kumimoji="1" lang="zh-CN" altLang="en-US" sz="2000">
                <a:solidFill>
                  <a:srgbClr val="333399"/>
                </a:solidFill>
                <a:ea typeface="黑体" pitchFamily="49" charset="-122"/>
              </a:rPr>
              <a:t>据</a:t>
            </a:r>
          </a:p>
          <a:p>
            <a:pPr>
              <a:spcBef>
                <a:spcPct val="0"/>
              </a:spcBef>
              <a:buClrTx/>
              <a:buFontTx/>
              <a:buNone/>
            </a:pPr>
            <a:r>
              <a:rPr kumimoji="1" lang="zh-CN" altLang="en-US" sz="2000">
                <a:solidFill>
                  <a:srgbClr val="333399"/>
                </a:solidFill>
                <a:ea typeface="黑体" pitchFamily="49" charset="-122"/>
              </a:rPr>
              <a:t>报</a:t>
            </a:r>
          </a:p>
          <a:p>
            <a:pPr>
              <a:spcBef>
                <a:spcPct val="0"/>
              </a:spcBef>
              <a:buClrTx/>
              <a:buFontTx/>
              <a:buNone/>
            </a:pPr>
            <a:r>
              <a:rPr kumimoji="1" lang="zh-CN" altLang="en-US" sz="2000">
                <a:solidFill>
                  <a:srgbClr val="333399"/>
                </a:solidFill>
                <a:ea typeface="黑体" pitchFamily="49" charset="-122"/>
              </a:rPr>
              <a:t>首</a:t>
            </a:r>
          </a:p>
          <a:p>
            <a:pPr>
              <a:spcBef>
                <a:spcPct val="0"/>
              </a:spcBef>
              <a:buClrTx/>
              <a:buFontTx/>
              <a:buNone/>
            </a:pPr>
            <a:r>
              <a:rPr kumimoji="1" lang="zh-CN" altLang="en-US" sz="2000">
                <a:solidFill>
                  <a:srgbClr val="333399"/>
                </a:solidFill>
                <a:ea typeface="黑体" pitchFamily="49" charset="-122"/>
              </a:rPr>
              <a:t>部</a:t>
            </a:r>
          </a:p>
        </p:txBody>
      </p:sp>
      <p:sp>
        <p:nvSpPr>
          <p:cNvPr id="2146329" name="Rectangle 25"/>
          <p:cNvSpPr>
            <a:spLocks noChangeArrowheads="1"/>
          </p:cNvSpPr>
          <p:nvPr/>
        </p:nvSpPr>
        <p:spPr bwMode="auto">
          <a:xfrm>
            <a:off x="3578225" y="4868863"/>
            <a:ext cx="1747838" cy="742950"/>
          </a:xfrm>
          <a:prstGeom prst="rect">
            <a:avLst/>
          </a:prstGeom>
          <a:solidFill>
            <a:srgbClr val="CCECFF"/>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6330" name="Rectangle 26"/>
          <p:cNvSpPr>
            <a:spLocks noChangeArrowheads="1"/>
          </p:cNvSpPr>
          <p:nvPr/>
        </p:nvSpPr>
        <p:spPr bwMode="auto">
          <a:xfrm>
            <a:off x="4462463" y="5175250"/>
            <a:ext cx="855662" cy="134938"/>
          </a:xfrm>
          <a:prstGeom prst="rect">
            <a:avLst/>
          </a:prstGeom>
          <a:solidFill>
            <a:srgbClr val="FF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6331" name="Text Box 27"/>
          <p:cNvSpPr txBox="1">
            <a:spLocks noChangeArrowheads="1"/>
          </p:cNvSpPr>
          <p:nvPr/>
        </p:nvSpPr>
        <p:spPr bwMode="auto">
          <a:xfrm>
            <a:off x="3908425" y="4483100"/>
            <a:ext cx="12541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IP </a:t>
            </a:r>
            <a:r>
              <a:rPr kumimoji="1" lang="zh-CN" altLang="en-US" sz="2000">
                <a:solidFill>
                  <a:srgbClr val="333399"/>
                </a:solidFill>
                <a:ea typeface="黑体" pitchFamily="49" charset="-122"/>
              </a:rPr>
              <a:t>数据报</a:t>
            </a:r>
          </a:p>
        </p:txBody>
      </p:sp>
      <p:sp>
        <p:nvSpPr>
          <p:cNvPr id="2146332" name="Line 28"/>
          <p:cNvSpPr>
            <a:spLocks noChangeShapeType="1"/>
          </p:cNvSpPr>
          <p:nvPr/>
        </p:nvSpPr>
        <p:spPr bwMode="auto">
          <a:xfrm>
            <a:off x="3578225" y="5016500"/>
            <a:ext cx="174783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6333" name="Line 29"/>
          <p:cNvSpPr>
            <a:spLocks noChangeShapeType="1"/>
          </p:cNvSpPr>
          <p:nvPr/>
        </p:nvSpPr>
        <p:spPr bwMode="auto">
          <a:xfrm>
            <a:off x="3578225" y="5167313"/>
            <a:ext cx="174783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6334" name="Line 30"/>
          <p:cNvSpPr>
            <a:spLocks noChangeShapeType="1"/>
          </p:cNvSpPr>
          <p:nvPr/>
        </p:nvSpPr>
        <p:spPr bwMode="auto">
          <a:xfrm>
            <a:off x="3578225" y="5314950"/>
            <a:ext cx="174783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6335" name="Line 31"/>
          <p:cNvSpPr>
            <a:spLocks noChangeShapeType="1"/>
          </p:cNvSpPr>
          <p:nvPr/>
        </p:nvSpPr>
        <p:spPr bwMode="auto">
          <a:xfrm>
            <a:off x="3578225" y="5462588"/>
            <a:ext cx="174783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6336" name="Line 32"/>
          <p:cNvSpPr>
            <a:spLocks noChangeShapeType="1"/>
          </p:cNvSpPr>
          <p:nvPr/>
        </p:nvSpPr>
        <p:spPr bwMode="auto">
          <a:xfrm>
            <a:off x="3578225" y="5611813"/>
            <a:ext cx="174783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6337" name="Line 33"/>
          <p:cNvSpPr>
            <a:spLocks noChangeShapeType="1"/>
          </p:cNvSpPr>
          <p:nvPr/>
        </p:nvSpPr>
        <p:spPr bwMode="auto">
          <a:xfrm>
            <a:off x="4452938" y="4868863"/>
            <a:ext cx="0" cy="4460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6338" name="Line 34"/>
          <p:cNvSpPr>
            <a:spLocks noChangeShapeType="1"/>
          </p:cNvSpPr>
          <p:nvPr/>
        </p:nvSpPr>
        <p:spPr bwMode="auto">
          <a:xfrm>
            <a:off x="4054475" y="5167313"/>
            <a:ext cx="0" cy="14763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6339" name="Line 35"/>
          <p:cNvSpPr>
            <a:spLocks noChangeShapeType="1"/>
          </p:cNvSpPr>
          <p:nvPr/>
        </p:nvSpPr>
        <p:spPr bwMode="auto">
          <a:xfrm>
            <a:off x="4054475" y="4868863"/>
            <a:ext cx="0" cy="14763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6340" name="Line 36"/>
          <p:cNvSpPr>
            <a:spLocks noChangeShapeType="1"/>
          </p:cNvSpPr>
          <p:nvPr/>
        </p:nvSpPr>
        <p:spPr bwMode="auto">
          <a:xfrm>
            <a:off x="3817938" y="4868863"/>
            <a:ext cx="0" cy="14763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6341" name="Line 37"/>
          <p:cNvSpPr>
            <a:spLocks noChangeShapeType="1"/>
          </p:cNvSpPr>
          <p:nvPr/>
        </p:nvSpPr>
        <p:spPr bwMode="auto">
          <a:xfrm>
            <a:off x="4586288" y="5016500"/>
            <a:ext cx="0" cy="15081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6342" name="Line 38"/>
          <p:cNvSpPr>
            <a:spLocks noChangeShapeType="1"/>
          </p:cNvSpPr>
          <p:nvPr/>
        </p:nvSpPr>
        <p:spPr bwMode="auto">
          <a:xfrm>
            <a:off x="4849813" y="5462588"/>
            <a:ext cx="0" cy="1492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2146343" name="Group 39"/>
          <p:cNvGrpSpPr>
            <a:grpSpLocks/>
          </p:cNvGrpSpPr>
          <p:nvPr/>
        </p:nvGrpSpPr>
        <p:grpSpPr bwMode="auto">
          <a:xfrm>
            <a:off x="508000" y="5021263"/>
            <a:ext cx="2259013" cy="395287"/>
            <a:chOff x="320" y="2574"/>
            <a:chExt cx="1423" cy="249"/>
          </a:xfrm>
        </p:grpSpPr>
        <p:sp>
          <p:nvSpPr>
            <p:cNvPr id="2146344" name="Rectangle 40"/>
            <p:cNvSpPr>
              <a:spLocks noChangeArrowheads="1"/>
            </p:cNvSpPr>
            <p:nvPr/>
          </p:nvSpPr>
          <p:spPr bwMode="auto">
            <a:xfrm>
              <a:off x="892" y="2619"/>
              <a:ext cx="851" cy="186"/>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2000">
                  <a:solidFill>
                    <a:srgbClr val="333399"/>
                  </a:solidFill>
                  <a:ea typeface="黑体" pitchFamily="49" charset="-122"/>
                </a:rPr>
                <a:t>16 bit</a:t>
              </a:r>
            </a:p>
          </p:txBody>
        </p:sp>
        <p:sp>
          <p:nvSpPr>
            <p:cNvPr id="2146345" name="Text Box 41"/>
            <p:cNvSpPr txBox="1">
              <a:spLocks noChangeArrowheads="1"/>
            </p:cNvSpPr>
            <p:nvPr/>
          </p:nvSpPr>
          <p:spPr bwMode="auto">
            <a:xfrm>
              <a:off x="320" y="2574"/>
              <a:ext cx="596" cy="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检验和</a:t>
              </a:r>
            </a:p>
          </p:txBody>
        </p:sp>
      </p:grpSp>
      <p:sp>
        <p:nvSpPr>
          <p:cNvPr id="2146346" name="Line 42"/>
          <p:cNvSpPr>
            <a:spLocks noChangeShapeType="1"/>
          </p:cNvSpPr>
          <p:nvPr/>
        </p:nvSpPr>
        <p:spPr bwMode="auto">
          <a:xfrm>
            <a:off x="2784475" y="5253038"/>
            <a:ext cx="2144713" cy="0"/>
          </a:xfrm>
          <a:prstGeom prst="line">
            <a:avLst/>
          </a:prstGeom>
          <a:noFill/>
          <a:ln w="28575">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6347" name="Rectangle 43"/>
          <p:cNvSpPr>
            <a:spLocks noChangeArrowheads="1"/>
          </p:cNvSpPr>
          <p:nvPr/>
        </p:nvSpPr>
        <p:spPr bwMode="auto">
          <a:xfrm>
            <a:off x="6878638" y="1747838"/>
            <a:ext cx="1350962" cy="296862"/>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2000">
                <a:solidFill>
                  <a:srgbClr val="333399"/>
                </a:solidFill>
                <a:ea typeface="黑体" pitchFamily="49" charset="-122"/>
              </a:rPr>
              <a:t>16 bit</a:t>
            </a:r>
          </a:p>
        </p:txBody>
      </p:sp>
      <p:sp>
        <p:nvSpPr>
          <p:cNvPr id="2146348" name="Text Box 44"/>
          <p:cNvSpPr txBox="1">
            <a:spLocks noChangeArrowheads="1"/>
          </p:cNvSpPr>
          <p:nvPr/>
        </p:nvSpPr>
        <p:spPr bwMode="auto">
          <a:xfrm>
            <a:off x="6188075" y="1687513"/>
            <a:ext cx="6492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字 </a:t>
            </a:r>
            <a:r>
              <a:rPr kumimoji="1" lang="en-US" altLang="zh-CN" sz="2000">
                <a:solidFill>
                  <a:srgbClr val="333399"/>
                </a:solidFill>
                <a:ea typeface="黑体" pitchFamily="49" charset="-122"/>
              </a:rPr>
              <a:t>1</a:t>
            </a:r>
          </a:p>
        </p:txBody>
      </p:sp>
      <p:sp>
        <p:nvSpPr>
          <p:cNvPr id="2146349" name="Rectangle 45"/>
          <p:cNvSpPr>
            <a:spLocks noChangeArrowheads="1"/>
          </p:cNvSpPr>
          <p:nvPr/>
        </p:nvSpPr>
        <p:spPr bwMode="auto">
          <a:xfrm>
            <a:off x="6878638" y="2165350"/>
            <a:ext cx="1350962" cy="29527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2000">
                <a:solidFill>
                  <a:srgbClr val="333399"/>
                </a:solidFill>
                <a:ea typeface="黑体" pitchFamily="49" charset="-122"/>
              </a:rPr>
              <a:t>16 bit</a:t>
            </a:r>
          </a:p>
        </p:txBody>
      </p:sp>
      <p:sp>
        <p:nvSpPr>
          <p:cNvPr id="2146350" name="Text Box 46"/>
          <p:cNvSpPr txBox="1">
            <a:spLocks noChangeArrowheads="1"/>
          </p:cNvSpPr>
          <p:nvPr/>
        </p:nvSpPr>
        <p:spPr bwMode="auto">
          <a:xfrm>
            <a:off x="6188075" y="2103438"/>
            <a:ext cx="6492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字 </a:t>
            </a:r>
            <a:r>
              <a:rPr kumimoji="1" lang="en-US" altLang="zh-CN" sz="2000">
                <a:solidFill>
                  <a:srgbClr val="333399"/>
                </a:solidFill>
                <a:ea typeface="黑体" pitchFamily="49" charset="-122"/>
              </a:rPr>
              <a:t>2</a:t>
            </a:r>
          </a:p>
        </p:txBody>
      </p:sp>
      <p:grpSp>
        <p:nvGrpSpPr>
          <p:cNvPr id="2146351" name="Group 47"/>
          <p:cNvGrpSpPr>
            <a:grpSpLocks/>
          </p:cNvGrpSpPr>
          <p:nvPr/>
        </p:nvGrpSpPr>
        <p:grpSpPr bwMode="auto">
          <a:xfrm>
            <a:off x="5959475" y="2684463"/>
            <a:ext cx="2270125" cy="398462"/>
            <a:chOff x="3754" y="1102"/>
            <a:chExt cx="1430" cy="251"/>
          </a:xfrm>
        </p:grpSpPr>
        <p:sp>
          <p:nvSpPr>
            <p:cNvPr id="2146352" name="Rectangle 48"/>
            <p:cNvSpPr>
              <a:spLocks noChangeArrowheads="1"/>
            </p:cNvSpPr>
            <p:nvPr/>
          </p:nvSpPr>
          <p:spPr bwMode="auto">
            <a:xfrm>
              <a:off x="4333" y="1158"/>
              <a:ext cx="851" cy="186"/>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2000">
                  <a:solidFill>
                    <a:srgbClr val="333399"/>
                  </a:solidFill>
                  <a:ea typeface="黑体" pitchFamily="49" charset="-122"/>
                </a:rPr>
                <a:t>16 bit</a:t>
              </a:r>
            </a:p>
          </p:txBody>
        </p:sp>
        <p:sp>
          <p:nvSpPr>
            <p:cNvPr id="2146353" name="Text Box 49"/>
            <p:cNvSpPr txBox="1">
              <a:spLocks noChangeArrowheads="1"/>
            </p:cNvSpPr>
            <p:nvPr/>
          </p:nvSpPr>
          <p:spPr bwMode="auto">
            <a:xfrm>
              <a:off x="3754" y="1102"/>
              <a:ext cx="596" cy="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检验和</a:t>
              </a:r>
            </a:p>
          </p:txBody>
        </p:sp>
      </p:grpSp>
      <p:sp>
        <p:nvSpPr>
          <p:cNvPr id="2146354" name="Rectangle 50"/>
          <p:cNvSpPr>
            <a:spLocks noChangeArrowheads="1"/>
          </p:cNvSpPr>
          <p:nvPr/>
        </p:nvSpPr>
        <p:spPr bwMode="auto">
          <a:xfrm>
            <a:off x="6878638" y="3381375"/>
            <a:ext cx="1350962" cy="296863"/>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2000">
                <a:solidFill>
                  <a:srgbClr val="333399"/>
                </a:solidFill>
                <a:ea typeface="黑体" pitchFamily="49" charset="-122"/>
              </a:rPr>
              <a:t>16 bit</a:t>
            </a:r>
          </a:p>
        </p:txBody>
      </p:sp>
      <p:sp>
        <p:nvSpPr>
          <p:cNvPr id="2146355" name="Text Box 51"/>
          <p:cNvSpPr txBox="1">
            <a:spLocks noChangeArrowheads="1"/>
          </p:cNvSpPr>
          <p:nvPr/>
        </p:nvSpPr>
        <p:spPr bwMode="auto">
          <a:xfrm>
            <a:off x="6188075" y="3321050"/>
            <a:ext cx="6492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字 </a:t>
            </a:r>
            <a:r>
              <a:rPr kumimoji="1" lang="en-US" altLang="zh-CN" sz="2000">
                <a:solidFill>
                  <a:srgbClr val="333399"/>
                </a:solidFill>
                <a:ea typeface="黑体" pitchFamily="49" charset="-122"/>
              </a:rPr>
              <a:t>n</a:t>
            </a:r>
          </a:p>
        </p:txBody>
      </p:sp>
      <p:grpSp>
        <p:nvGrpSpPr>
          <p:cNvPr id="2146356" name="Group 52"/>
          <p:cNvGrpSpPr>
            <a:grpSpLocks/>
          </p:cNvGrpSpPr>
          <p:nvPr/>
        </p:nvGrpSpPr>
        <p:grpSpPr bwMode="auto">
          <a:xfrm>
            <a:off x="5724525" y="3911600"/>
            <a:ext cx="2505075" cy="700088"/>
            <a:chOff x="3606" y="1875"/>
            <a:chExt cx="1578" cy="441"/>
          </a:xfrm>
        </p:grpSpPr>
        <p:sp>
          <p:nvSpPr>
            <p:cNvPr id="2146357" name="Rectangle 53"/>
            <p:cNvSpPr>
              <a:spLocks noChangeArrowheads="1"/>
            </p:cNvSpPr>
            <p:nvPr/>
          </p:nvSpPr>
          <p:spPr bwMode="auto">
            <a:xfrm>
              <a:off x="4333" y="2000"/>
              <a:ext cx="851" cy="188"/>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2000">
                  <a:solidFill>
                    <a:srgbClr val="333399"/>
                  </a:solidFill>
                  <a:ea typeface="黑体" pitchFamily="49" charset="-122"/>
                </a:rPr>
                <a:t>16 bit</a:t>
              </a:r>
            </a:p>
          </p:txBody>
        </p:sp>
        <p:sp>
          <p:nvSpPr>
            <p:cNvPr id="2146358" name="Text Box 54"/>
            <p:cNvSpPr txBox="1">
              <a:spLocks noChangeArrowheads="1"/>
            </p:cNvSpPr>
            <p:nvPr/>
          </p:nvSpPr>
          <p:spPr bwMode="auto">
            <a:xfrm>
              <a:off x="3606" y="1875"/>
              <a:ext cx="756" cy="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反码算术</a:t>
              </a:r>
            </a:p>
            <a:p>
              <a:pPr>
                <a:spcBef>
                  <a:spcPct val="0"/>
                </a:spcBef>
                <a:buClrTx/>
                <a:buFontTx/>
                <a:buNone/>
              </a:pPr>
              <a:r>
                <a:rPr kumimoji="1" lang="zh-CN" altLang="en-US" sz="2000">
                  <a:solidFill>
                    <a:srgbClr val="333399"/>
                  </a:solidFill>
                  <a:ea typeface="黑体" pitchFamily="49" charset="-122"/>
                </a:rPr>
                <a:t>运算求和</a:t>
              </a:r>
            </a:p>
          </p:txBody>
        </p:sp>
      </p:grpSp>
      <p:grpSp>
        <p:nvGrpSpPr>
          <p:cNvPr id="2146359" name="Group 55"/>
          <p:cNvGrpSpPr>
            <a:grpSpLocks/>
          </p:cNvGrpSpPr>
          <p:nvPr/>
        </p:nvGrpSpPr>
        <p:grpSpPr bwMode="auto">
          <a:xfrm>
            <a:off x="6224588" y="5021263"/>
            <a:ext cx="2005012" cy="395287"/>
            <a:chOff x="3921" y="2574"/>
            <a:chExt cx="1263" cy="249"/>
          </a:xfrm>
        </p:grpSpPr>
        <p:sp>
          <p:nvSpPr>
            <p:cNvPr id="2146360" name="Rectangle 56"/>
            <p:cNvSpPr>
              <a:spLocks noChangeArrowheads="1"/>
            </p:cNvSpPr>
            <p:nvPr/>
          </p:nvSpPr>
          <p:spPr bwMode="auto">
            <a:xfrm>
              <a:off x="4333" y="2619"/>
              <a:ext cx="851" cy="186"/>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2000">
                  <a:solidFill>
                    <a:srgbClr val="333399"/>
                  </a:solidFill>
                  <a:ea typeface="黑体" pitchFamily="49" charset="-122"/>
                </a:rPr>
                <a:t>16 bit</a:t>
              </a:r>
            </a:p>
          </p:txBody>
        </p:sp>
        <p:sp>
          <p:nvSpPr>
            <p:cNvPr id="2146361" name="Text Box 57"/>
            <p:cNvSpPr txBox="1">
              <a:spLocks noChangeArrowheads="1"/>
            </p:cNvSpPr>
            <p:nvPr/>
          </p:nvSpPr>
          <p:spPr bwMode="auto">
            <a:xfrm>
              <a:off x="3921" y="2574"/>
              <a:ext cx="435" cy="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结果</a:t>
              </a:r>
            </a:p>
          </p:txBody>
        </p:sp>
      </p:grpSp>
      <p:sp>
        <p:nvSpPr>
          <p:cNvPr id="2146362" name="Text Box 58"/>
          <p:cNvSpPr txBox="1">
            <a:spLocks noChangeArrowheads="1"/>
          </p:cNvSpPr>
          <p:nvPr/>
        </p:nvSpPr>
        <p:spPr bwMode="auto">
          <a:xfrm>
            <a:off x="7232650" y="2379663"/>
            <a:ext cx="438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146363" name="Text Box 59"/>
          <p:cNvSpPr txBox="1">
            <a:spLocks noChangeArrowheads="1"/>
          </p:cNvSpPr>
          <p:nvPr/>
        </p:nvSpPr>
        <p:spPr bwMode="auto">
          <a:xfrm>
            <a:off x="7216775" y="2970213"/>
            <a:ext cx="438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146364" name="Line 60"/>
          <p:cNvSpPr>
            <a:spLocks noChangeShapeType="1"/>
          </p:cNvSpPr>
          <p:nvPr/>
        </p:nvSpPr>
        <p:spPr bwMode="auto">
          <a:xfrm>
            <a:off x="6137275" y="3814763"/>
            <a:ext cx="2584450" cy="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2146365" name="Group 61"/>
          <p:cNvGrpSpPr>
            <a:grpSpLocks/>
          </p:cNvGrpSpPr>
          <p:nvPr/>
        </p:nvGrpSpPr>
        <p:grpSpPr bwMode="auto">
          <a:xfrm>
            <a:off x="6588125" y="4511675"/>
            <a:ext cx="1084263" cy="501650"/>
            <a:chOff x="4150" y="2253"/>
            <a:chExt cx="683" cy="316"/>
          </a:xfrm>
        </p:grpSpPr>
        <p:sp>
          <p:nvSpPr>
            <p:cNvPr id="2146366" name="AutoShape 62"/>
            <p:cNvSpPr>
              <a:spLocks noChangeArrowheads="1"/>
            </p:cNvSpPr>
            <p:nvPr/>
          </p:nvSpPr>
          <p:spPr bwMode="auto">
            <a:xfrm>
              <a:off x="4733" y="2253"/>
              <a:ext cx="100" cy="316"/>
            </a:xfrm>
            <a:prstGeom prst="downArrow">
              <a:avLst>
                <a:gd name="adj1" fmla="val 50000"/>
                <a:gd name="adj2" fmla="val 79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6367" name="Text Box 63"/>
            <p:cNvSpPr txBox="1">
              <a:spLocks noChangeArrowheads="1"/>
            </p:cNvSpPr>
            <p:nvPr/>
          </p:nvSpPr>
          <p:spPr bwMode="auto">
            <a:xfrm>
              <a:off x="4150" y="2264"/>
              <a:ext cx="596"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取反码</a:t>
              </a:r>
            </a:p>
          </p:txBody>
        </p:sp>
      </p:grpSp>
      <p:sp>
        <p:nvSpPr>
          <p:cNvPr id="2146368" name="AutoShape 64"/>
          <p:cNvSpPr>
            <a:spLocks/>
          </p:cNvSpPr>
          <p:nvPr/>
        </p:nvSpPr>
        <p:spPr bwMode="auto">
          <a:xfrm>
            <a:off x="5938838" y="1762125"/>
            <a:ext cx="158750" cy="1931988"/>
          </a:xfrm>
          <a:prstGeom prst="leftBrace">
            <a:avLst>
              <a:gd name="adj1" fmla="val 101417"/>
              <a:gd name="adj2" fmla="val 50000"/>
            </a:avLst>
          </a:prstGeom>
          <a:noFill/>
          <a:ln w="28575">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endParaRPr lang="zh-CN" altLang="zh-CN" sz="2800">
              <a:solidFill>
                <a:srgbClr val="333399"/>
              </a:solidFill>
              <a:latin typeface="Tahoma" pitchFamily="34" charset="0"/>
            </a:endParaRPr>
          </a:p>
        </p:txBody>
      </p:sp>
      <p:sp>
        <p:nvSpPr>
          <p:cNvPr id="2146369" name="Text Box 65"/>
          <p:cNvSpPr txBox="1">
            <a:spLocks noChangeArrowheads="1"/>
          </p:cNvSpPr>
          <p:nvPr/>
        </p:nvSpPr>
        <p:spPr bwMode="auto">
          <a:xfrm>
            <a:off x="3895725" y="5837238"/>
            <a:ext cx="1201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数据部分</a:t>
            </a:r>
          </a:p>
        </p:txBody>
      </p:sp>
      <p:sp>
        <p:nvSpPr>
          <p:cNvPr id="2146370" name="AutoShape 66"/>
          <p:cNvSpPr>
            <a:spLocks/>
          </p:cNvSpPr>
          <p:nvPr/>
        </p:nvSpPr>
        <p:spPr bwMode="auto">
          <a:xfrm>
            <a:off x="5326063" y="4883150"/>
            <a:ext cx="160337" cy="742950"/>
          </a:xfrm>
          <a:prstGeom prst="rightBrace">
            <a:avLst>
              <a:gd name="adj1" fmla="val 38614"/>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6371" name="Freeform 67"/>
          <p:cNvSpPr>
            <a:spLocks/>
          </p:cNvSpPr>
          <p:nvPr/>
        </p:nvSpPr>
        <p:spPr bwMode="auto">
          <a:xfrm>
            <a:off x="5486400" y="2727325"/>
            <a:ext cx="454025" cy="2525713"/>
          </a:xfrm>
          <a:custGeom>
            <a:avLst/>
            <a:gdLst>
              <a:gd name="T0" fmla="*/ 0 w 464"/>
              <a:gd name="T1" fmla="*/ 1624 h 1624"/>
              <a:gd name="T2" fmla="*/ 56 w 464"/>
              <a:gd name="T3" fmla="*/ 1624 h 1624"/>
              <a:gd name="T4" fmla="*/ 56 w 464"/>
              <a:gd name="T5" fmla="*/ 0 h 1624"/>
              <a:gd name="T6" fmla="*/ 464 w 464"/>
              <a:gd name="T7" fmla="*/ 0 h 1624"/>
            </a:gdLst>
            <a:ahLst/>
            <a:cxnLst>
              <a:cxn ang="0">
                <a:pos x="T0" y="T1"/>
              </a:cxn>
              <a:cxn ang="0">
                <a:pos x="T2" y="T3"/>
              </a:cxn>
              <a:cxn ang="0">
                <a:pos x="T4" y="T5"/>
              </a:cxn>
              <a:cxn ang="0">
                <a:pos x="T6" y="T7"/>
              </a:cxn>
            </a:cxnLst>
            <a:rect l="0" t="0" r="r" b="b"/>
            <a:pathLst>
              <a:path w="464" h="1624">
                <a:moveTo>
                  <a:pt x="0" y="1624"/>
                </a:moveTo>
                <a:lnTo>
                  <a:pt x="56" y="1624"/>
                </a:lnTo>
                <a:lnTo>
                  <a:pt x="56" y="0"/>
                </a:lnTo>
                <a:lnTo>
                  <a:pt x="464" y="0"/>
                </a:lnTo>
              </a:path>
            </a:pathLst>
          </a:custGeom>
          <a:noFill/>
          <a:ln w="28575" cmpd="sng">
            <a:solidFill>
              <a:srgbClr val="333399"/>
            </a:solidFill>
            <a:round/>
            <a:headEnd type="none" w="med" len="med"/>
            <a:tailEnd type="triangle" w="sm"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2146372" name="Group 68"/>
          <p:cNvGrpSpPr>
            <a:grpSpLocks/>
          </p:cNvGrpSpPr>
          <p:nvPr/>
        </p:nvGrpSpPr>
        <p:grpSpPr bwMode="auto">
          <a:xfrm>
            <a:off x="6416675" y="5495925"/>
            <a:ext cx="2476500" cy="1389063"/>
            <a:chOff x="4042" y="2873"/>
            <a:chExt cx="1560" cy="875"/>
          </a:xfrm>
        </p:grpSpPr>
        <p:sp>
          <p:nvSpPr>
            <p:cNvPr id="2146373" name="AutoShape 69"/>
            <p:cNvSpPr>
              <a:spLocks noChangeArrowheads="1"/>
            </p:cNvSpPr>
            <p:nvPr/>
          </p:nvSpPr>
          <p:spPr bwMode="auto">
            <a:xfrm>
              <a:off x="4742" y="2873"/>
              <a:ext cx="101" cy="316"/>
            </a:xfrm>
            <a:prstGeom prst="downArrow">
              <a:avLst>
                <a:gd name="adj1" fmla="val 50000"/>
                <a:gd name="adj2" fmla="val 78218"/>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6374" name="Rectangle 70"/>
            <p:cNvSpPr>
              <a:spLocks noChangeArrowheads="1"/>
            </p:cNvSpPr>
            <p:nvPr/>
          </p:nvSpPr>
          <p:spPr bwMode="auto">
            <a:xfrm>
              <a:off x="4042" y="3235"/>
              <a:ext cx="1560" cy="513"/>
            </a:xfrm>
            <a:prstGeom prst="rect">
              <a:avLst/>
            </a:prstGeom>
            <a:solidFill>
              <a:srgbClr val="CCECFF"/>
            </a:solidFill>
            <a:ln w="12700">
              <a:solidFill>
                <a:srgbClr val="333399"/>
              </a:solidFill>
              <a:miter lim="800000"/>
              <a:headEnd/>
              <a:tailEnd/>
            </a:ln>
            <a:effectLst>
              <a:outerShdw dist="35921" dir="2700000" algn="ctr" rotWithShape="0">
                <a:schemeClr val="bg2"/>
              </a:outerShdw>
            </a:effectLst>
          </p:spPr>
          <p:txBody>
            <a:bodyPr wrap="none" anchor="ctr"/>
            <a:lstStyle/>
            <a:p>
              <a:pPr>
                <a:spcBef>
                  <a:spcPct val="0"/>
                </a:spcBef>
                <a:buClrTx/>
                <a:buFontTx/>
                <a:buNone/>
              </a:pPr>
              <a:r>
                <a:rPr kumimoji="1" lang="zh-CN" altLang="en-US" sz="2000">
                  <a:solidFill>
                    <a:srgbClr val="333399"/>
                  </a:solidFill>
                  <a:ea typeface="黑体" pitchFamily="49" charset="-122"/>
                </a:rPr>
                <a:t>若结果为 </a:t>
              </a:r>
              <a:r>
                <a:rPr kumimoji="1" lang="en-US" altLang="zh-CN" sz="2000">
                  <a:solidFill>
                    <a:srgbClr val="333399"/>
                  </a:solidFill>
                  <a:ea typeface="黑体" pitchFamily="49" charset="-122"/>
                </a:rPr>
                <a:t>0, </a:t>
              </a:r>
              <a:r>
                <a:rPr kumimoji="1" lang="zh-CN" altLang="en-US" sz="2000">
                  <a:solidFill>
                    <a:srgbClr val="333399"/>
                  </a:solidFill>
                  <a:ea typeface="黑体" pitchFamily="49" charset="-122"/>
                </a:rPr>
                <a:t>则保留；</a:t>
              </a:r>
            </a:p>
            <a:p>
              <a:pPr>
                <a:spcBef>
                  <a:spcPct val="0"/>
                </a:spcBef>
                <a:buClrTx/>
                <a:buFontTx/>
                <a:buNone/>
              </a:pPr>
              <a:r>
                <a:rPr kumimoji="1" lang="zh-CN" altLang="en-US" sz="2000">
                  <a:solidFill>
                    <a:srgbClr val="333399"/>
                  </a:solidFill>
                  <a:ea typeface="黑体" pitchFamily="49" charset="-122"/>
                </a:rPr>
                <a:t>否则，丢弃该数据报</a:t>
              </a:r>
            </a:p>
          </p:txBody>
        </p:sp>
      </p:grpSp>
      <p:grpSp>
        <p:nvGrpSpPr>
          <p:cNvPr id="2146375" name="Group 71"/>
          <p:cNvGrpSpPr>
            <a:grpSpLocks/>
          </p:cNvGrpSpPr>
          <p:nvPr/>
        </p:nvGrpSpPr>
        <p:grpSpPr bwMode="auto">
          <a:xfrm>
            <a:off x="827088" y="5822950"/>
            <a:ext cx="2968625" cy="701675"/>
            <a:chOff x="521" y="3079"/>
            <a:chExt cx="1870" cy="442"/>
          </a:xfrm>
        </p:grpSpPr>
        <p:sp>
          <p:nvSpPr>
            <p:cNvPr id="2146376" name="Text Box 72"/>
            <p:cNvSpPr txBox="1">
              <a:spLocks noChangeArrowheads="1"/>
            </p:cNvSpPr>
            <p:nvPr/>
          </p:nvSpPr>
          <p:spPr bwMode="auto">
            <a:xfrm>
              <a:off x="521" y="3079"/>
              <a:ext cx="1556"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2000">
                  <a:solidFill>
                    <a:srgbClr val="333399"/>
                  </a:solidFill>
                  <a:ea typeface="黑体" pitchFamily="49" charset="-122"/>
                </a:rPr>
                <a:t>数据部分</a:t>
              </a:r>
            </a:p>
            <a:p>
              <a:pPr algn="ctr">
                <a:spcBef>
                  <a:spcPct val="0"/>
                </a:spcBef>
                <a:buClrTx/>
                <a:buFontTx/>
                <a:buNone/>
              </a:pPr>
              <a:r>
                <a:rPr kumimoji="1" lang="zh-CN" altLang="en-US" sz="2000">
                  <a:solidFill>
                    <a:srgbClr val="333399"/>
                  </a:solidFill>
                  <a:ea typeface="黑体" pitchFamily="49" charset="-122"/>
                </a:rPr>
                <a:t>不参与检验和的计算</a:t>
              </a:r>
            </a:p>
          </p:txBody>
        </p:sp>
        <p:sp>
          <p:nvSpPr>
            <p:cNvPr id="2146377" name="Line 73"/>
            <p:cNvSpPr>
              <a:spLocks noChangeShapeType="1"/>
            </p:cNvSpPr>
            <p:nvPr/>
          </p:nvSpPr>
          <p:spPr bwMode="auto">
            <a:xfrm>
              <a:off x="2020" y="3266"/>
              <a:ext cx="371" cy="0"/>
            </a:xfrm>
            <a:prstGeom prst="line">
              <a:avLst/>
            </a:prstGeom>
            <a:noFill/>
            <a:ln w="9525">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Tree>
    <p:extLst>
      <p:ext uri="{BB962C8B-B14F-4D97-AF65-F5344CB8AC3E}">
        <p14:creationId xmlns:p14="http://schemas.microsoft.com/office/powerpoint/2010/main" val="15056927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mph" presetSubtype="0" repeatCount="2000" fill="hold" nodeType="clickEffect">
                                  <p:stCondLst>
                                    <p:cond delay="0"/>
                                  </p:stCondLst>
                                  <p:childTnLst>
                                    <p:anim calcmode="discrete" valueType="str">
                                      <p:cBhvr>
                                        <p:cTn id="6" dur="1000" fill="hold"/>
                                        <p:tgtEl>
                                          <p:spTgt spid="2146313"/>
                                        </p:tgtEl>
                                        <p:attrNameLst>
                                          <p:attrName>style.visibility</p:attrName>
                                        </p:attrNameLst>
                                      </p:cBhvr>
                                      <p:tavLst>
                                        <p:tav tm="0">
                                          <p:val>
                                            <p:strVal val="hidden"/>
                                          </p:val>
                                        </p:tav>
                                        <p:tav tm="50000">
                                          <p:val>
                                            <p:strVal val="visible"/>
                                          </p:val>
                                        </p:tav>
                                      </p:tavLst>
                                    </p:anim>
                                  </p:childTnLst>
                                </p:cTn>
                              </p:par>
                            </p:childTnLst>
                          </p:cTn>
                        </p:par>
                      </p:childTnLst>
                    </p:cTn>
                  </p:par>
                  <p:par>
                    <p:cTn id="7" fill="hold" nodeType="clickPar">
                      <p:stCondLst>
                        <p:cond delay="indefinite"/>
                      </p:stCondLst>
                      <p:childTnLst>
                        <p:par>
                          <p:cTn id="8" fill="hold" nodeType="withGroup">
                            <p:stCondLst>
                              <p:cond delay="0"/>
                            </p:stCondLst>
                            <p:childTnLst>
                              <p:par>
                                <p:cTn id="9" presetID="35" presetClass="emph" presetSubtype="0" repeatCount="2000" fill="hold" nodeType="clickEffect">
                                  <p:stCondLst>
                                    <p:cond delay="0"/>
                                  </p:stCondLst>
                                  <p:childTnLst>
                                    <p:anim calcmode="discrete" valueType="str">
                                      <p:cBhvr>
                                        <p:cTn id="10" dur="1000" fill="hold"/>
                                        <p:tgtEl>
                                          <p:spTgt spid="2146318"/>
                                        </p:tgtEl>
                                        <p:attrNameLst>
                                          <p:attrName>style.visibility</p:attrName>
                                        </p:attrNameLst>
                                      </p:cBhvr>
                                      <p:tavLst>
                                        <p:tav tm="0">
                                          <p:val>
                                            <p:strVal val="hidden"/>
                                          </p:val>
                                        </p:tav>
                                        <p:tav tm="50000">
                                          <p:val>
                                            <p:strVal val="visible"/>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5" presetClass="emph" presetSubtype="0" repeatCount="2000" fill="hold" nodeType="clickEffect">
                                  <p:stCondLst>
                                    <p:cond delay="0"/>
                                  </p:stCondLst>
                                  <p:childTnLst>
                                    <p:anim calcmode="discrete" valueType="str">
                                      <p:cBhvr>
                                        <p:cTn id="14" dur="1000" fill="hold"/>
                                        <p:tgtEl>
                                          <p:spTgt spid="2146375"/>
                                        </p:tgtEl>
                                        <p:attrNameLst>
                                          <p:attrName>style.visibility</p:attrName>
                                        </p:attrNameLst>
                                      </p:cBhvr>
                                      <p:tavLst>
                                        <p:tav tm="0">
                                          <p:val>
                                            <p:strVal val="hidden"/>
                                          </p:val>
                                        </p:tav>
                                        <p:tav tm="50000">
                                          <p:val>
                                            <p:strVal val="visible"/>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mph" presetSubtype="0" repeatCount="2000" fill="hold" nodeType="clickEffect">
                                  <p:stCondLst>
                                    <p:cond delay="0"/>
                                  </p:stCondLst>
                                  <p:childTnLst>
                                    <p:anim calcmode="discrete" valueType="str">
                                      <p:cBhvr>
                                        <p:cTn id="18" dur="1000" fill="hold"/>
                                        <p:tgtEl>
                                          <p:spTgt spid="2146324"/>
                                        </p:tgtEl>
                                        <p:attrNameLst>
                                          <p:attrName>style.visibility</p:attrName>
                                        </p:attrNameLst>
                                      </p:cBhvr>
                                      <p:tavLst>
                                        <p:tav tm="0">
                                          <p:val>
                                            <p:strVal val="hidden"/>
                                          </p:val>
                                        </p:tav>
                                        <p:tav tm="50000">
                                          <p:val>
                                            <p:strVal val="visible"/>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35" presetClass="emph" presetSubtype="0" repeatCount="2000" fill="hold" nodeType="clickEffect">
                                  <p:stCondLst>
                                    <p:cond delay="0"/>
                                  </p:stCondLst>
                                  <p:childTnLst>
                                    <p:anim calcmode="discrete" valueType="str">
                                      <p:cBhvr>
                                        <p:cTn id="22" dur="1000" fill="hold"/>
                                        <p:tgtEl>
                                          <p:spTgt spid="2146343"/>
                                        </p:tgtEl>
                                        <p:attrNameLst>
                                          <p:attrName>style.visibility</p:attrName>
                                        </p:attrNameLst>
                                      </p:cBhvr>
                                      <p:tavLst>
                                        <p:tav tm="0">
                                          <p:val>
                                            <p:strVal val="hidden"/>
                                          </p:val>
                                        </p:tav>
                                        <p:tav tm="50000">
                                          <p:val>
                                            <p:strVal val="visible"/>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146346"/>
                                        </p:tgtEl>
                                        <p:attrNameLst>
                                          <p:attrName>style.visibility</p:attrName>
                                        </p:attrNameLst>
                                      </p:cBhvr>
                                      <p:to>
                                        <p:strVal val="visible"/>
                                      </p:to>
                                    </p:set>
                                    <p:animEffect transition="in" filter="wipe(left)">
                                      <p:cBhvr>
                                        <p:cTn id="27" dur="2000"/>
                                        <p:tgtEl>
                                          <p:spTgt spid="214634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5" presetClass="emph" presetSubtype="0" repeatCount="2000" fill="hold" nodeType="clickEffect">
                                  <p:stCondLst>
                                    <p:cond delay="0"/>
                                  </p:stCondLst>
                                  <p:childTnLst>
                                    <p:anim calcmode="discrete" valueType="str">
                                      <p:cBhvr>
                                        <p:cTn id="31" dur="1000" fill="hold"/>
                                        <p:tgtEl>
                                          <p:spTgt spid="2146351"/>
                                        </p:tgtEl>
                                        <p:attrNameLst>
                                          <p:attrName>style.visibility</p:attrName>
                                        </p:attrNameLst>
                                      </p:cBhvr>
                                      <p:tavLst>
                                        <p:tav tm="0">
                                          <p:val>
                                            <p:strVal val="hidden"/>
                                          </p:val>
                                        </p:tav>
                                        <p:tav tm="50000">
                                          <p:val>
                                            <p:strVal val="visible"/>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35" presetClass="emph" presetSubtype="0" repeatCount="2000" fill="hold" nodeType="clickEffect">
                                  <p:stCondLst>
                                    <p:cond delay="0"/>
                                  </p:stCondLst>
                                  <p:childTnLst>
                                    <p:anim calcmode="discrete" valueType="str">
                                      <p:cBhvr>
                                        <p:cTn id="35" dur="1000" fill="hold"/>
                                        <p:tgtEl>
                                          <p:spTgt spid="2146356"/>
                                        </p:tgtEl>
                                        <p:attrNameLst>
                                          <p:attrName>style.visibility</p:attrName>
                                        </p:attrNameLst>
                                      </p:cBhvr>
                                      <p:tavLst>
                                        <p:tav tm="0">
                                          <p:val>
                                            <p:strVal val="hidden"/>
                                          </p:val>
                                        </p:tav>
                                        <p:tav tm="50000">
                                          <p:val>
                                            <p:strVal val="visible"/>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35" presetClass="emph" presetSubtype="0" repeatCount="2000" fill="hold" nodeType="clickEffect">
                                  <p:stCondLst>
                                    <p:cond delay="0"/>
                                  </p:stCondLst>
                                  <p:childTnLst>
                                    <p:anim calcmode="discrete" valueType="str">
                                      <p:cBhvr>
                                        <p:cTn id="39" dur="1000" fill="hold"/>
                                        <p:tgtEl>
                                          <p:spTgt spid="2146365"/>
                                        </p:tgtEl>
                                        <p:attrNameLst>
                                          <p:attrName>style.visibility</p:attrName>
                                        </p:attrNameLst>
                                      </p:cBhvr>
                                      <p:tavLst>
                                        <p:tav tm="0">
                                          <p:val>
                                            <p:strVal val="hidden"/>
                                          </p:val>
                                        </p:tav>
                                        <p:tav tm="50000">
                                          <p:val>
                                            <p:strVal val="visible"/>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35" presetClass="emph" presetSubtype="0" repeatCount="2000" fill="hold" nodeType="clickEffect">
                                  <p:stCondLst>
                                    <p:cond delay="0"/>
                                  </p:stCondLst>
                                  <p:childTnLst>
                                    <p:anim calcmode="discrete" valueType="str">
                                      <p:cBhvr>
                                        <p:cTn id="43" dur="1000" fill="hold"/>
                                        <p:tgtEl>
                                          <p:spTgt spid="2146359"/>
                                        </p:tgtEl>
                                        <p:attrNameLst>
                                          <p:attrName>style.visibility</p:attrName>
                                        </p:attrNameLst>
                                      </p:cBhvr>
                                      <p:tavLst>
                                        <p:tav tm="0">
                                          <p:val>
                                            <p:strVal val="hidden"/>
                                          </p:val>
                                        </p:tav>
                                        <p:tav tm="50000">
                                          <p:val>
                                            <p:strVal val="visible"/>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35" presetClass="emph" presetSubtype="0" repeatCount="2000" fill="hold" nodeType="clickEffect">
                                  <p:stCondLst>
                                    <p:cond delay="0"/>
                                  </p:stCondLst>
                                  <p:childTnLst>
                                    <p:anim calcmode="discrete" valueType="str">
                                      <p:cBhvr>
                                        <p:cTn id="47" dur="1000" fill="hold"/>
                                        <p:tgtEl>
                                          <p:spTgt spid="2146372"/>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634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7330" name="Line 2"/>
          <p:cNvSpPr>
            <a:spLocks noChangeShapeType="1"/>
          </p:cNvSpPr>
          <p:nvPr/>
        </p:nvSpPr>
        <p:spPr bwMode="auto">
          <a:xfrm>
            <a:off x="395288" y="1341438"/>
            <a:ext cx="0" cy="2663825"/>
          </a:xfrm>
          <a:prstGeom prst="line">
            <a:avLst/>
          </a:prstGeom>
          <a:noFill/>
          <a:ln w="28575">
            <a:solidFill>
              <a:schemeClr val="tx2"/>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7331" name="Rectangle 3"/>
          <p:cNvSpPr>
            <a:spLocks noChangeArrowheads="1"/>
          </p:cNvSpPr>
          <p:nvPr/>
        </p:nvSpPr>
        <p:spPr bwMode="auto">
          <a:xfrm>
            <a:off x="176213" y="2205038"/>
            <a:ext cx="434975" cy="6985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a:t>
            </a:r>
          </a:p>
          <a:p>
            <a:pPr eaLnBrk="0" hangingPunct="0">
              <a:buClrTx/>
              <a:buFontTx/>
              <a:buNone/>
            </a:pPr>
            <a:r>
              <a:rPr lang="zh-CN" altLang="en-US" sz="2000">
                <a:solidFill>
                  <a:srgbClr val="333399"/>
                </a:solidFill>
                <a:latin typeface="Arial" pitchFamily="34" charset="0"/>
                <a:ea typeface="黑体" pitchFamily="49" charset="-122"/>
              </a:rPr>
              <a:t>部</a:t>
            </a:r>
          </a:p>
        </p:txBody>
      </p:sp>
      <p:sp>
        <p:nvSpPr>
          <p:cNvPr id="2147332" name="Rectangle 4"/>
          <p:cNvSpPr>
            <a:spLocks noChangeArrowheads="1"/>
          </p:cNvSpPr>
          <p:nvPr/>
        </p:nvSpPr>
        <p:spPr bwMode="auto">
          <a:xfrm>
            <a:off x="3094038" y="1371600"/>
            <a:ext cx="1966912" cy="434975"/>
          </a:xfrm>
          <a:prstGeom prst="rect">
            <a:avLst/>
          </a:prstGeom>
          <a:solidFill>
            <a:srgbClr val="DDDDD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33" name="Freeform 5"/>
          <p:cNvSpPr>
            <a:spLocks/>
          </p:cNvSpPr>
          <p:nvPr/>
        </p:nvSpPr>
        <p:spPr bwMode="auto">
          <a:xfrm>
            <a:off x="1887538" y="817563"/>
            <a:ext cx="5721350" cy="550862"/>
          </a:xfrm>
          <a:custGeom>
            <a:avLst/>
            <a:gdLst>
              <a:gd name="T0" fmla="*/ 0 w 3344"/>
              <a:gd name="T1" fmla="*/ 0 h 510"/>
              <a:gd name="T2" fmla="*/ 3344 w 3344"/>
              <a:gd name="T3" fmla="*/ 0 h 510"/>
              <a:gd name="T4" fmla="*/ 1860 w 3344"/>
              <a:gd name="T5" fmla="*/ 510 h 510"/>
              <a:gd name="T6" fmla="*/ 695 w 3344"/>
              <a:gd name="T7" fmla="*/ 498 h 510"/>
              <a:gd name="T8" fmla="*/ 0 w 3344"/>
              <a:gd name="T9" fmla="*/ 0 h 510"/>
            </a:gdLst>
            <a:ahLst/>
            <a:cxnLst>
              <a:cxn ang="0">
                <a:pos x="T0" y="T1"/>
              </a:cxn>
              <a:cxn ang="0">
                <a:pos x="T2" y="T3"/>
              </a:cxn>
              <a:cxn ang="0">
                <a:pos x="T4" y="T5"/>
              </a:cxn>
              <a:cxn ang="0">
                <a:pos x="T6" y="T7"/>
              </a:cxn>
              <a:cxn ang="0">
                <a:pos x="T8" y="T9"/>
              </a:cxn>
            </a:cxnLst>
            <a:rect l="0" t="0" r="r" b="b"/>
            <a:pathLst>
              <a:path w="3344" h="510">
                <a:moveTo>
                  <a:pt x="0" y="0"/>
                </a:moveTo>
                <a:lnTo>
                  <a:pt x="3344" y="0"/>
                </a:lnTo>
                <a:lnTo>
                  <a:pt x="1860" y="510"/>
                </a:lnTo>
                <a:lnTo>
                  <a:pt x="695" y="498"/>
                </a:lnTo>
                <a:lnTo>
                  <a:pt x="0" y="0"/>
                </a:lnTo>
                <a:close/>
              </a:path>
            </a:pathLst>
          </a:custGeom>
          <a:solidFill>
            <a:srgbClr val="FFCCFF"/>
          </a:soli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47334" name="Rectangle 6"/>
          <p:cNvSpPr>
            <a:spLocks noChangeArrowheads="1"/>
          </p:cNvSpPr>
          <p:nvPr/>
        </p:nvSpPr>
        <p:spPr bwMode="auto">
          <a:xfrm>
            <a:off x="1136650" y="1362075"/>
            <a:ext cx="7864475" cy="2643188"/>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35" name="Rectangle 7"/>
          <p:cNvSpPr>
            <a:spLocks noChangeArrowheads="1"/>
          </p:cNvSpPr>
          <p:nvPr/>
        </p:nvSpPr>
        <p:spPr bwMode="auto">
          <a:xfrm>
            <a:off x="1150938" y="4016375"/>
            <a:ext cx="7832725" cy="681038"/>
          </a:xfrm>
          <a:prstGeom prst="rect">
            <a:avLst/>
          </a:prstGeom>
          <a:solidFill>
            <a:srgbClr val="FFFF99"/>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36" name="Line 8"/>
          <p:cNvSpPr>
            <a:spLocks noChangeShapeType="1"/>
          </p:cNvSpPr>
          <p:nvPr/>
        </p:nvSpPr>
        <p:spPr bwMode="auto">
          <a:xfrm>
            <a:off x="1131888" y="1812925"/>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37" name="Line 9"/>
          <p:cNvSpPr>
            <a:spLocks noChangeShapeType="1"/>
          </p:cNvSpPr>
          <p:nvPr/>
        </p:nvSpPr>
        <p:spPr bwMode="auto">
          <a:xfrm>
            <a:off x="1131888" y="22558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38" name="Line 10"/>
          <p:cNvSpPr>
            <a:spLocks noChangeShapeType="1"/>
          </p:cNvSpPr>
          <p:nvPr/>
        </p:nvSpPr>
        <p:spPr bwMode="auto">
          <a:xfrm>
            <a:off x="1131888" y="270033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39" name="Line 11"/>
          <p:cNvSpPr>
            <a:spLocks noChangeShapeType="1"/>
          </p:cNvSpPr>
          <p:nvPr/>
        </p:nvSpPr>
        <p:spPr bwMode="auto">
          <a:xfrm>
            <a:off x="1131888" y="31384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40" name="Line 12"/>
          <p:cNvSpPr>
            <a:spLocks noChangeShapeType="1"/>
          </p:cNvSpPr>
          <p:nvPr/>
        </p:nvSpPr>
        <p:spPr bwMode="auto">
          <a:xfrm>
            <a:off x="1131888" y="3582988"/>
            <a:ext cx="78787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41" name="Line 13"/>
          <p:cNvSpPr>
            <a:spLocks noChangeShapeType="1"/>
          </p:cNvSpPr>
          <p:nvPr/>
        </p:nvSpPr>
        <p:spPr bwMode="auto">
          <a:xfrm>
            <a:off x="210026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42" name="Line 14"/>
          <p:cNvSpPr>
            <a:spLocks noChangeShapeType="1"/>
          </p:cNvSpPr>
          <p:nvPr/>
        </p:nvSpPr>
        <p:spPr bwMode="auto">
          <a:xfrm>
            <a:off x="3084513" y="1370013"/>
            <a:ext cx="0" cy="4429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43" name="Line 15"/>
          <p:cNvSpPr>
            <a:spLocks noChangeShapeType="1"/>
          </p:cNvSpPr>
          <p:nvPr/>
        </p:nvSpPr>
        <p:spPr bwMode="auto">
          <a:xfrm>
            <a:off x="3084513" y="2265363"/>
            <a:ext cx="0" cy="431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44" name="Line 16"/>
          <p:cNvSpPr>
            <a:spLocks noChangeShapeType="1"/>
          </p:cNvSpPr>
          <p:nvPr/>
        </p:nvSpPr>
        <p:spPr bwMode="auto">
          <a:xfrm>
            <a:off x="5057775" y="1370013"/>
            <a:ext cx="0" cy="1327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45" name="Line 17"/>
          <p:cNvSpPr>
            <a:spLocks noChangeShapeType="1"/>
          </p:cNvSpPr>
          <p:nvPr/>
        </p:nvSpPr>
        <p:spPr bwMode="auto">
          <a:xfrm flipV="1">
            <a:off x="7029450" y="3578225"/>
            <a:ext cx="0" cy="4413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46" name="Line 18"/>
          <p:cNvSpPr>
            <a:spLocks noChangeShapeType="1"/>
          </p:cNvSpPr>
          <p:nvPr/>
        </p:nvSpPr>
        <p:spPr bwMode="auto">
          <a:xfrm>
            <a:off x="5859463" y="1822450"/>
            <a:ext cx="0" cy="4333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47" name="Rectangle 19"/>
          <p:cNvSpPr>
            <a:spLocks noChangeArrowheads="1"/>
          </p:cNvSpPr>
          <p:nvPr/>
        </p:nvSpPr>
        <p:spPr bwMode="auto">
          <a:xfrm>
            <a:off x="10795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47348" name="Rectangle 20"/>
          <p:cNvSpPr>
            <a:spLocks noChangeArrowheads="1"/>
          </p:cNvSpPr>
          <p:nvPr/>
        </p:nvSpPr>
        <p:spPr bwMode="auto">
          <a:xfrm>
            <a:off x="2014538" y="982663"/>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47349" name="Rectangle 21"/>
          <p:cNvSpPr>
            <a:spLocks noChangeArrowheads="1"/>
          </p:cNvSpPr>
          <p:nvPr/>
        </p:nvSpPr>
        <p:spPr bwMode="auto">
          <a:xfrm>
            <a:off x="3009900" y="98266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8</a:t>
            </a:r>
          </a:p>
        </p:txBody>
      </p:sp>
      <p:sp>
        <p:nvSpPr>
          <p:cNvPr id="2147350" name="Rectangle 22"/>
          <p:cNvSpPr>
            <a:spLocks noChangeArrowheads="1"/>
          </p:cNvSpPr>
          <p:nvPr/>
        </p:nvSpPr>
        <p:spPr bwMode="auto">
          <a:xfrm>
            <a:off x="4960938"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16</a:t>
            </a:r>
          </a:p>
        </p:txBody>
      </p:sp>
      <p:sp>
        <p:nvSpPr>
          <p:cNvPr id="2147351" name="Rectangle 23"/>
          <p:cNvSpPr>
            <a:spLocks noChangeArrowheads="1"/>
          </p:cNvSpPr>
          <p:nvPr/>
        </p:nvSpPr>
        <p:spPr bwMode="auto">
          <a:xfrm>
            <a:off x="5757863" y="982663"/>
            <a:ext cx="46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19</a:t>
            </a:r>
          </a:p>
        </p:txBody>
      </p:sp>
      <p:sp>
        <p:nvSpPr>
          <p:cNvPr id="2147352" name="Rectangle 24"/>
          <p:cNvSpPr>
            <a:spLocks noChangeArrowheads="1"/>
          </p:cNvSpPr>
          <p:nvPr/>
        </p:nvSpPr>
        <p:spPr bwMode="auto">
          <a:xfrm>
            <a:off x="6932613"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24</a:t>
            </a:r>
          </a:p>
        </p:txBody>
      </p:sp>
      <p:sp>
        <p:nvSpPr>
          <p:cNvPr id="2147353" name="Rectangle 25"/>
          <p:cNvSpPr>
            <a:spLocks noChangeArrowheads="1"/>
          </p:cNvSpPr>
          <p:nvPr/>
        </p:nvSpPr>
        <p:spPr bwMode="auto">
          <a:xfrm>
            <a:off x="8645525" y="982663"/>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31</a:t>
            </a:r>
          </a:p>
        </p:txBody>
      </p:sp>
      <p:sp>
        <p:nvSpPr>
          <p:cNvPr id="2147354" name="Rectangle 26"/>
          <p:cNvSpPr>
            <a:spLocks noChangeArrowheads="1"/>
          </p:cNvSpPr>
          <p:nvPr/>
        </p:nvSpPr>
        <p:spPr bwMode="auto">
          <a:xfrm>
            <a:off x="1228725" y="13970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147355" name="Rectangle 27"/>
          <p:cNvSpPr>
            <a:spLocks noChangeArrowheads="1"/>
          </p:cNvSpPr>
          <p:nvPr/>
        </p:nvSpPr>
        <p:spPr bwMode="auto">
          <a:xfrm>
            <a:off x="5116513" y="18732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标志</a:t>
            </a:r>
          </a:p>
        </p:txBody>
      </p:sp>
      <p:sp>
        <p:nvSpPr>
          <p:cNvPr id="2147356" name="Rectangle 28"/>
          <p:cNvSpPr>
            <a:spLocks noChangeArrowheads="1"/>
          </p:cNvSpPr>
          <p:nvPr/>
        </p:nvSpPr>
        <p:spPr bwMode="auto">
          <a:xfrm>
            <a:off x="1425575" y="2278063"/>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生 存 时 间</a:t>
            </a:r>
          </a:p>
        </p:txBody>
      </p:sp>
      <p:sp>
        <p:nvSpPr>
          <p:cNvPr id="2147357" name="Rectangle 29"/>
          <p:cNvSpPr>
            <a:spLocks noChangeArrowheads="1"/>
          </p:cNvSpPr>
          <p:nvPr/>
        </p:nvSpPr>
        <p:spPr bwMode="auto">
          <a:xfrm>
            <a:off x="3556000" y="2278063"/>
            <a:ext cx="969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协    议</a:t>
            </a:r>
          </a:p>
        </p:txBody>
      </p:sp>
      <p:sp>
        <p:nvSpPr>
          <p:cNvPr id="2147358" name="Rectangle 30"/>
          <p:cNvSpPr>
            <a:spLocks noChangeArrowheads="1"/>
          </p:cNvSpPr>
          <p:nvPr/>
        </p:nvSpPr>
        <p:spPr bwMode="auto">
          <a:xfrm>
            <a:off x="2570163" y="187325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    识</a:t>
            </a:r>
          </a:p>
        </p:txBody>
      </p:sp>
      <p:sp>
        <p:nvSpPr>
          <p:cNvPr id="2147359" name="Rectangle 31"/>
          <p:cNvSpPr>
            <a:spLocks noChangeArrowheads="1"/>
          </p:cNvSpPr>
          <p:nvPr/>
        </p:nvSpPr>
        <p:spPr bwMode="auto">
          <a:xfrm>
            <a:off x="3303588" y="13970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服 务 类 型</a:t>
            </a:r>
          </a:p>
        </p:txBody>
      </p:sp>
      <p:sp>
        <p:nvSpPr>
          <p:cNvPr id="2147360" name="Rectangle 32"/>
          <p:cNvSpPr>
            <a:spLocks noChangeArrowheads="1"/>
          </p:cNvSpPr>
          <p:nvPr/>
        </p:nvSpPr>
        <p:spPr bwMode="auto">
          <a:xfrm>
            <a:off x="6507163" y="1397000"/>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总   长   度</a:t>
            </a:r>
          </a:p>
        </p:txBody>
      </p:sp>
      <p:sp>
        <p:nvSpPr>
          <p:cNvPr id="2147361" name="Rectangle 33"/>
          <p:cNvSpPr>
            <a:spLocks noChangeArrowheads="1"/>
          </p:cNvSpPr>
          <p:nvPr/>
        </p:nvSpPr>
        <p:spPr bwMode="auto">
          <a:xfrm>
            <a:off x="6778625" y="18732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片   偏   移</a:t>
            </a:r>
          </a:p>
        </p:txBody>
      </p:sp>
      <p:sp>
        <p:nvSpPr>
          <p:cNvPr id="2147362" name="Rectangle 34"/>
          <p:cNvSpPr>
            <a:spLocks noChangeArrowheads="1"/>
          </p:cNvSpPr>
          <p:nvPr/>
        </p:nvSpPr>
        <p:spPr bwMode="auto">
          <a:xfrm>
            <a:off x="7502525" y="360680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147363" name="Rectangle 35"/>
          <p:cNvSpPr>
            <a:spLocks noChangeArrowheads="1"/>
          </p:cNvSpPr>
          <p:nvPr/>
        </p:nvSpPr>
        <p:spPr bwMode="auto">
          <a:xfrm>
            <a:off x="5926138" y="2278063"/>
            <a:ext cx="22891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   检   验   和</a:t>
            </a:r>
          </a:p>
        </p:txBody>
      </p:sp>
      <p:sp>
        <p:nvSpPr>
          <p:cNvPr id="2147364" name="Rectangle 36"/>
          <p:cNvSpPr>
            <a:spLocks noChangeArrowheads="1"/>
          </p:cNvSpPr>
          <p:nvPr/>
        </p:nvSpPr>
        <p:spPr bwMode="auto">
          <a:xfrm>
            <a:off x="4416425" y="273685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147365" name="Rectangle 37"/>
          <p:cNvSpPr>
            <a:spLocks noChangeArrowheads="1"/>
          </p:cNvSpPr>
          <p:nvPr/>
        </p:nvSpPr>
        <p:spPr bwMode="auto">
          <a:xfrm>
            <a:off x="4160838" y="31781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地   址</a:t>
            </a:r>
          </a:p>
        </p:txBody>
      </p:sp>
      <p:sp>
        <p:nvSpPr>
          <p:cNvPr id="2147366" name="Rectangle 38"/>
          <p:cNvSpPr>
            <a:spLocks noChangeArrowheads="1"/>
          </p:cNvSpPr>
          <p:nvPr/>
        </p:nvSpPr>
        <p:spPr bwMode="auto">
          <a:xfrm>
            <a:off x="2228850" y="3606800"/>
            <a:ext cx="4117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   选   字   段  （长   度   可   变）</a:t>
            </a:r>
          </a:p>
        </p:txBody>
      </p:sp>
      <p:sp>
        <p:nvSpPr>
          <p:cNvPr id="2147367" name="Rectangle 39"/>
          <p:cNvSpPr>
            <a:spLocks noChangeArrowheads="1"/>
          </p:cNvSpPr>
          <p:nvPr/>
        </p:nvSpPr>
        <p:spPr bwMode="auto">
          <a:xfrm>
            <a:off x="433388" y="968375"/>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47368" name="Rectangle 40"/>
          <p:cNvSpPr>
            <a:spLocks noChangeArrowheads="1"/>
          </p:cNvSpPr>
          <p:nvPr/>
        </p:nvSpPr>
        <p:spPr bwMode="auto">
          <a:xfrm>
            <a:off x="2003425" y="1377950"/>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首部长度</a:t>
            </a:r>
          </a:p>
        </p:txBody>
      </p:sp>
      <p:grpSp>
        <p:nvGrpSpPr>
          <p:cNvPr id="2147369" name="Group 41"/>
          <p:cNvGrpSpPr>
            <a:grpSpLocks/>
          </p:cNvGrpSpPr>
          <p:nvPr/>
        </p:nvGrpSpPr>
        <p:grpSpPr bwMode="auto">
          <a:xfrm>
            <a:off x="1069975" y="3748088"/>
            <a:ext cx="131763" cy="69850"/>
            <a:chOff x="833" y="3024"/>
            <a:chExt cx="78" cy="51"/>
          </a:xfrm>
        </p:grpSpPr>
        <p:sp>
          <p:nvSpPr>
            <p:cNvPr id="2147370" name="Rectangle 42"/>
            <p:cNvSpPr>
              <a:spLocks noChangeArrowheads="1"/>
            </p:cNvSpPr>
            <p:nvPr/>
          </p:nvSpPr>
          <p:spPr bwMode="auto">
            <a:xfrm>
              <a:off x="833" y="3024"/>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71" name="Line 43"/>
            <p:cNvSpPr>
              <a:spLocks noChangeShapeType="1"/>
            </p:cNvSpPr>
            <p:nvPr/>
          </p:nvSpPr>
          <p:spPr bwMode="auto">
            <a:xfrm>
              <a:off x="839" y="3030"/>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72" name="Line 44"/>
            <p:cNvSpPr>
              <a:spLocks noChangeShapeType="1"/>
            </p:cNvSpPr>
            <p:nvPr/>
          </p:nvSpPr>
          <p:spPr bwMode="auto">
            <a:xfrm>
              <a:off x="839" y="3075"/>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147373" name="Group 45"/>
          <p:cNvGrpSpPr>
            <a:grpSpLocks/>
          </p:cNvGrpSpPr>
          <p:nvPr/>
        </p:nvGrpSpPr>
        <p:grpSpPr bwMode="auto">
          <a:xfrm>
            <a:off x="8937625" y="3757613"/>
            <a:ext cx="131763" cy="66675"/>
            <a:chOff x="5432" y="3030"/>
            <a:chExt cx="78" cy="51"/>
          </a:xfrm>
        </p:grpSpPr>
        <p:sp>
          <p:nvSpPr>
            <p:cNvPr id="2147374" name="Rectangle 46"/>
            <p:cNvSpPr>
              <a:spLocks noChangeArrowheads="1"/>
            </p:cNvSpPr>
            <p:nvPr/>
          </p:nvSpPr>
          <p:spPr bwMode="auto">
            <a:xfrm>
              <a:off x="5432" y="3030"/>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75" name="Line 47"/>
            <p:cNvSpPr>
              <a:spLocks noChangeShapeType="1"/>
            </p:cNvSpPr>
            <p:nvPr/>
          </p:nvSpPr>
          <p:spPr bwMode="auto">
            <a:xfrm>
              <a:off x="5438" y="3036"/>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76" name="Line 48"/>
            <p:cNvSpPr>
              <a:spLocks noChangeShapeType="1"/>
            </p:cNvSpPr>
            <p:nvPr/>
          </p:nvSpPr>
          <p:spPr bwMode="auto">
            <a:xfrm>
              <a:off x="5438" y="3081"/>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47377" name="Rectangle 49"/>
          <p:cNvSpPr>
            <a:spLocks noChangeArrowheads="1"/>
          </p:cNvSpPr>
          <p:nvPr/>
        </p:nvSpPr>
        <p:spPr bwMode="auto">
          <a:xfrm>
            <a:off x="1889125" y="411163"/>
            <a:ext cx="5716588" cy="406400"/>
          </a:xfrm>
          <a:prstGeom prst="rect">
            <a:avLst/>
          </a:prstGeom>
          <a:solidFill>
            <a:srgbClr val="FFCCFF"/>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78" name="Line 50"/>
          <p:cNvSpPr>
            <a:spLocks noChangeShapeType="1"/>
          </p:cNvSpPr>
          <p:nvPr/>
        </p:nvSpPr>
        <p:spPr bwMode="auto">
          <a:xfrm>
            <a:off x="4025900" y="401638"/>
            <a:ext cx="0" cy="41116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79" name="Line 51"/>
          <p:cNvSpPr>
            <a:spLocks noChangeShapeType="1"/>
          </p:cNvSpPr>
          <p:nvPr/>
        </p:nvSpPr>
        <p:spPr bwMode="auto">
          <a:xfrm>
            <a:off x="4754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80" name="Line 52"/>
          <p:cNvSpPr>
            <a:spLocks noChangeShapeType="1"/>
          </p:cNvSpPr>
          <p:nvPr/>
        </p:nvSpPr>
        <p:spPr bwMode="auto">
          <a:xfrm>
            <a:off x="5473700" y="407988"/>
            <a:ext cx="0" cy="3952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81" name="Line 53"/>
          <p:cNvSpPr>
            <a:spLocks noChangeShapeType="1"/>
          </p:cNvSpPr>
          <p:nvPr/>
        </p:nvSpPr>
        <p:spPr bwMode="auto">
          <a:xfrm>
            <a:off x="6192838" y="401638"/>
            <a:ext cx="0" cy="4016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82" name="Line 54"/>
          <p:cNvSpPr>
            <a:spLocks noChangeShapeType="1"/>
          </p:cNvSpPr>
          <p:nvPr/>
        </p:nvSpPr>
        <p:spPr bwMode="auto">
          <a:xfrm>
            <a:off x="6913563" y="407988"/>
            <a:ext cx="0" cy="4048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47383" name="Rectangle 55"/>
          <p:cNvSpPr>
            <a:spLocks noChangeArrowheads="1"/>
          </p:cNvSpPr>
          <p:nvPr/>
        </p:nvSpPr>
        <p:spPr bwMode="auto">
          <a:xfrm>
            <a:off x="201930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147384" name="Rectangle 56"/>
          <p:cNvSpPr>
            <a:spLocks noChangeArrowheads="1"/>
          </p:cNvSpPr>
          <p:nvPr/>
        </p:nvSpPr>
        <p:spPr bwMode="auto">
          <a:xfrm>
            <a:off x="2747963"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147385" name="Rectangle 57"/>
          <p:cNvSpPr>
            <a:spLocks noChangeArrowheads="1"/>
          </p:cNvSpPr>
          <p:nvPr/>
        </p:nvSpPr>
        <p:spPr bwMode="auto">
          <a:xfrm>
            <a:off x="347503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a:t>
            </a:r>
          </a:p>
        </p:txBody>
      </p:sp>
      <p:sp>
        <p:nvSpPr>
          <p:cNvPr id="2147386" name="Rectangle 58"/>
          <p:cNvSpPr>
            <a:spLocks noChangeArrowheads="1"/>
          </p:cNvSpPr>
          <p:nvPr/>
        </p:nvSpPr>
        <p:spPr bwMode="auto">
          <a:xfrm>
            <a:off x="4205288" y="44450"/>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a:t>
            </a:r>
          </a:p>
        </p:txBody>
      </p:sp>
      <p:sp>
        <p:nvSpPr>
          <p:cNvPr id="2147387" name="Rectangle 59"/>
          <p:cNvSpPr>
            <a:spLocks noChangeArrowheads="1"/>
          </p:cNvSpPr>
          <p:nvPr/>
        </p:nvSpPr>
        <p:spPr bwMode="auto">
          <a:xfrm>
            <a:off x="4933950"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147388" name="Rectangle 60"/>
          <p:cNvSpPr>
            <a:spLocks noChangeArrowheads="1"/>
          </p:cNvSpPr>
          <p:nvPr/>
        </p:nvSpPr>
        <p:spPr bwMode="auto">
          <a:xfrm>
            <a:off x="566261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5</a:t>
            </a:r>
          </a:p>
        </p:txBody>
      </p:sp>
      <p:sp>
        <p:nvSpPr>
          <p:cNvPr id="2147389" name="Rectangle 61"/>
          <p:cNvSpPr>
            <a:spLocks noChangeArrowheads="1"/>
          </p:cNvSpPr>
          <p:nvPr/>
        </p:nvSpPr>
        <p:spPr bwMode="auto">
          <a:xfrm>
            <a:off x="6392863" y="44450"/>
            <a:ext cx="3206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6</a:t>
            </a:r>
          </a:p>
        </p:txBody>
      </p:sp>
      <p:sp>
        <p:nvSpPr>
          <p:cNvPr id="2147390" name="Rectangle 62"/>
          <p:cNvSpPr>
            <a:spLocks noChangeArrowheads="1"/>
          </p:cNvSpPr>
          <p:nvPr/>
        </p:nvSpPr>
        <p:spPr bwMode="auto">
          <a:xfrm>
            <a:off x="7121525" y="44450"/>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7</a:t>
            </a:r>
          </a:p>
        </p:txBody>
      </p:sp>
      <p:sp>
        <p:nvSpPr>
          <p:cNvPr id="2147391" name="Rectangle 63"/>
          <p:cNvSpPr>
            <a:spLocks noChangeArrowheads="1"/>
          </p:cNvSpPr>
          <p:nvPr/>
        </p:nvSpPr>
        <p:spPr bwMode="auto">
          <a:xfrm>
            <a:off x="4203700"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D</a:t>
            </a:r>
          </a:p>
        </p:txBody>
      </p:sp>
      <p:sp>
        <p:nvSpPr>
          <p:cNvPr id="2147392" name="Rectangle 64"/>
          <p:cNvSpPr>
            <a:spLocks noChangeArrowheads="1"/>
          </p:cNvSpPr>
          <p:nvPr/>
        </p:nvSpPr>
        <p:spPr bwMode="auto">
          <a:xfrm>
            <a:off x="4933950" y="423863"/>
            <a:ext cx="336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T</a:t>
            </a:r>
          </a:p>
        </p:txBody>
      </p:sp>
      <p:sp>
        <p:nvSpPr>
          <p:cNvPr id="2147393" name="Rectangle 65"/>
          <p:cNvSpPr>
            <a:spLocks noChangeArrowheads="1"/>
          </p:cNvSpPr>
          <p:nvPr/>
        </p:nvSpPr>
        <p:spPr bwMode="auto">
          <a:xfrm>
            <a:off x="5662613" y="423863"/>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R</a:t>
            </a:r>
          </a:p>
        </p:txBody>
      </p:sp>
      <p:sp>
        <p:nvSpPr>
          <p:cNvPr id="2147394" name="Rectangle 66"/>
          <p:cNvSpPr>
            <a:spLocks noChangeArrowheads="1"/>
          </p:cNvSpPr>
          <p:nvPr/>
        </p:nvSpPr>
        <p:spPr bwMode="auto">
          <a:xfrm>
            <a:off x="6361113" y="423863"/>
            <a:ext cx="36671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C</a:t>
            </a:r>
          </a:p>
        </p:txBody>
      </p:sp>
      <p:sp>
        <p:nvSpPr>
          <p:cNvPr id="2147395" name="Rectangle 67"/>
          <p:cNvSpPr>
            <a:spLocks noChangeArrowheads="1"/>
          </p:cNvSpPr>
          <p:nvPr/>
        </p:nvSpPr>
        <p:spPr bwMode="auto">
          <a:xfrm>
            <a:off x="6902450" y="423863"/>
            <a:ext cx="6905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未用</a:t>
            </a:r>
          </a:p>
        </p:txBody>
      </p:sp>
      <p:sp>
        <p:nvSpPr>
          <p:cNvPr id="2147396" name="Rectangle 68"/>
          <p:cNvSpPr>
            <a:spLocks noChangeArrowheads="1"/>
          </p:cNvSpPr>
          <p:nvPr/>
        </p:nvSpPr>
        <p:spPr bwMode="auto">
          <a:xfrm>
            <a:off x="2390775" y="423863"/>
            <a:ext cx="1222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优  先  级</a:t>
            </a:r>
          </a:p>
        </p:txBody>
      </p:sp>
      <p:sp>
        <p:nvSpPr>
          <p:cNvPr id="2147397" name="Rectangle 69"/>
          <p:cNvSpPr>
            <a:spLocks noChangeArrowheads="1"/>
          </p:cNvSpPr>
          <p:nvPr/>
        </p:nvSpPr>
        <p:spPr bwMode="auto">
          <a:xfrm>
            <a:off x="3811588" y="4149725"/>
            <a:ext cx="2908300"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       据       部       分</a:t>
            </a:r>
          </a:p>
        </p:txBody>
      </p:sp>
      <p:sp>
        <p:nvSpPr>
          <p:cNvPr id="2147398" name="Rectangle 70"/>
          <p:cNvSpPr>
            <a:spLocks noChangeArrowheads="1"/>
          </p:cNvSpPr>
          <p:nvPr/>
        </p:nvSpPr>
        <p:spPr bwMode="auto">
          <a:xfrm>
            <a:off x="1284288" y="44450"/>
            <a:ext cx="688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147399" name="Rectangle 71"/>
          <p:cNvSpPr>
            <a:spLocks noChangeArrowheads="1"/>
          </p:cNvSpPr>
          <p:nvPr/>
        </p:nvSpPr>
        <p:spPr bwMode="auto">
          <a:xfrm>
            <a:off x="611188" y="1773238"/>
            <a:ext cx="4349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固</a:t>
            </a:r>
          </a:p>
          <a:p>
            <a:pPr eaLnBrk="0" hangingPunct="0">
              <a:lnSpc>
                <a:spcPct val="90000"/>
              </a:lnSpc>
              <a:buClrTx/>
              <a:buFontTx/>
              <a:buNone/>
            </a:pPr>
            <a:r>
              <a:rPr lang="zh-CN" altLang="en-US" sz="2000">
                <a:solidFill>
                  <a:srgbClr val="333399"/>
                </a:solidFill>
                <a:latin typeface="Arial" pitchFamily="34" charset="0"/>
                <a:ea typeface="黑体" pitchFamily="49" charset="-122"/>
              </a:rPr>
              <a:t>定</a:t>
            </a:r>
          </a:p>
          <a:p>
            <a:pPr eaLnBrk="0" hangingPunct="0">
              <a:lnSpc>
                <a:spcPct val="90000"/>
              </a:lnSpc>
              <a:buClrTx/>
              <a:buFontTx/>
              <a:buNone/>
            </a:pPr>
            <a:r>
              <a:rPr lang="zh-CN" altLang="en-US" sz="2000">
                <a:solidFill>
                  <a:srgbClr val="333399"/>
                </a:solidFill>
                <a:latin typeface="Arial" pitchFamily="34" charset="0"/>
                <a:ea typeface="黑体" pitchFamily="49" charset="-122"/>
              </a:rPr>
              <a:t>部</a:t>
            </a:r>
          </a:p>
          <a:p>
            <a:pPr eaLnBrk="0" hangingPunct="0">
              <a:lnSpc>
                <a:spcPct val="90000"/>
              </a:lnSpc>
              <a:buClrTx/>
              <a:buFontTx/>
              <a:buNone/>
            </a:pPr>
            <a:r>
              <a:rPr lang="zh-CN" altLang="en-US" sz="2000">
                <a:solidFill>
                  <a:srgbClr val="333399"/>
                </a:solidFill>
                <a:latin typeface="Arial" pitchFamily="34" charset="0"/>
                <a:ea typeface="黑体" pitchFamily="49" charset="-122"/>
              </a:rPr>
              <a:t>分</a:t>
            </a:r>
          </a:p>
        </p:txBody>
      </p:sp>
      <p:sp>
        <p:nvSpPr>
          <p:cNvPr id="2147400" name="Rectangle 72"/>
          <p:cNvSpPr>
            <a:spLocks noChangeArrowheads="1"/>
          </p:cNvSpPr>
          <p:nvPr/>
        </p:nvSpPr>
        <p:spPr bwMode="auto">
          <a:xfrm>
            <a:off x="468313" y="3500438"/>
            <a:ext cx="688975"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zh-CN" altLang="en-US" sz="2000">
                <a:solidFill>
                  <a:srgbClr val="333399"/>
                </a:solidFill>
                <a:latin typeface="Arial" pitchFamily="34" charset="0"/>
                <a:ea typeface="黑体" pitchFamily="49" charset="-122"/>
              </a:rPr>
              <a:t>可变</a:t>
            </a:r>
          </a:p>
          <a:p>
            <a:pPr eaLnBrk="0" hangingPunct="0">
              <a:lnSpc>
                <a:spcPct val="90000"/>
              </a:lnSpc>
              <a:buClrTx/>
              <a:buFontTx/>
              <a:buNone/>
            </a:pPr>
            <a:r>
              <a:rPr lang="zh-CN" altLang="en-US" sz="2000">
                <a:solidFill>
                  <a:srgbClr val="333399"/>
                </a:solidFill>
                <a:latin typeface="Arial" pitchFamily="34" charset="0"/>
                <a:ea typeface="黑体" pitchFamily="49" charset="-122"/>
              </a:rPr>
              <a:t>部分</a:t>
            </a:r>
          </a:p>
        </p:txBody>
      </p:sp>
      <p:grpSp>
        <p:nvGrpSpPr>
          <p:cNvPr id="2147401" name="Group 73"/>
          <p:cNvGrpSpPr>
            <a:grpSpLocks/>
          </p:cNvGrpSpPr>
          <p:nvPr/>
        </p:nvGrpSpPr>
        <p:grpSpPr bwMode="auto">
          <a:xfrm>
            <a:off x="1116013" y="2708275"/>
            <a:ext cx="7866062" cy="3097213"/>
            <a:chOff x="703" y="1706"/>
            <a:chExt cx="4955" cy="1951"/>
          </a:xfrm>
        </p:grpSpPr>
        <p:sp>
          <p:nvSpPr>
            <p:cNvPr id="2147402" name="Text Box 74"/>
            <p:cNvSpPr txBox="1">
              <a:spLocks noChangeArrowheads="1"/>
            </p:cNvSpPr>
            <p:nvPr/>
          </p:nvSpPr>
          <p:spPr bwMode="auto">
            <a:xfrm>
              <a:off x="1463" y="3330"/>
              <a:ext cx="327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lang="zh-CN" altLang="en-US" sz="2800">
                  <a:solidFill>
                    <a:srgbClr val="333399"/>
                  </a:solidFill>
                  <a:ea typeface="黑体" pitchFamily="49" charset="-122"/>
                </a:rPr>
                <a:t>源地址和目的地址都各占 </a:t>
              </a:r>
              <a:r>
                <a:rPr lang="en-US" altLang="zh-CN" sz="2800">
                  <a:solidFill>
                    <a:srgbClr val="333399"/>
                  </a:solidFill>
                  <a:ea typeface="黑体" pitchFamily="49" charset="-122"/>
                </a:rPr>
                <a:t>4 </a:t>
              </a:r>
              <a:r>
                <a:rPr lang="zh-CN" altLang="en-US" sz="2800">
                  <a:solidFill>
                    <a:srgbClr val="333399"/>
                  </a:solidFill>
                  <a:ea typeface="黑体" pitchFamily="49" charset="-122"/>
                </a:rPr>
                <a:t>字节</a:t>
              </a:r>
            </a:p>
          </p:txBody>
        </p:sp>
        <p:sp>
          <p:nvSpPr>
            <p:cNvPr id="2147403" name="Rectangle 75"/>
            <p:cNvSpPr>
              <a:spLocks noChangeArrowheads="1"/>
            </p:cNvSpPr>
            <p:nvPr/>
          </p:nvSpPr>
          <p:spPr bwMode="auto">
            <a:xfrm>
              <a:off x="703" y="1706"/>
              <a:ext cx="4955" cy="545"/>
            </a:xfrm>
            <a:prstGeom prst="rect">
              <a:avLst/>
            </a:prstGeom>
            <a:noFill/>
            <a:ln w="762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47404" name="AutoShape 76"/>
          <p:cNvSpPr>
            <a:spLocks/>
          </p:cNvSpPr>
          <p:nvPr/>
        </p:nvSpPr>
        <p:spPr bwMode="auto">
          <a:xfrm>
            <a:off x="949325" y="1412875"/>
            <a:ext cx="166688" cy="2160588"/>
          </a:xfrm>
          <a:prstGeom prst="leftBrace">
            <a:avLst>
              <a:gd name="adj1" fmla="val 108016"/>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26968162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2000" fill="hold" nodeType="afterEffect">
                                  <p:stCondLst>
                                    <p:cond delay="500"/>
                                  </p:stCondLst>
                                  <p:childTnLst>
                                    <p:anim calcmode="discrete" valueType="str">
                                      <p:cBhvr>
                                        <p:cTn id="6" dur="1000" fill="hold"/>
                                        <p:tgtEl>
                                          <p:spTgt spid="2147401"/>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8356" name="Rectangle 4"/>
          <p:cNvSpPr>
            <a:spLocks noGrp="1" noChangeArrowheads="1"/>
          </p:cNvSpPr>
          <p:nvPr>
            <p:ph type="title"/>
          </p:nvPr>
        </p:nvSpPr>
        <p:spPr/>
        <p:txBody>
          <a:bodyPr/>
          <a:lstStyle/>
          <a:p>
            <a:r>
              <a:rPr lang="en-US" altLang="zh-CN" dirty="0"/>
              <a:t>IP </a:t>
            </a:r>
            <a:r>
              <a:rPr lang="zh-CN" altLang="en-US" dirty="0"/>
              <a:t>数据报首部的可变部分 </a:t>
            </a:r>
          </a:p>
        </p:txBody>
      </p:sp>
      <p:sp>
        <p:nvSpPr>
          <p:cNvPr id="2148357" name="Rectangle 5"/>
          <p:cNvSpPr>
            <a:spLocks noGrp="1" noChangeArrowheads="1"/>
          </p:cNvSpPr>
          <p:nvPr>
            <p:ph type="body" idx="1"/>
          </p:nvPr>
        </p:nvSpPr>
        <p:spPr/>
        <p:txBody>
          <a:bodyPr/>
          <a:lstStyle/>
          <a:p>
            <a:r>
              <a:rPr lang="en-US" altLang="zh-CN" dirty="0"/>
              <a:t>IP </a:t>
            </a:r>
            <a:r>
              <a:rPr lang="zh-CN" altLang="en-US" dirty="0"/>
              <a:t>首部的可变部分就是一个选项字段，用来支持排错、测量以及安全等措施，内容很丰富。</a:t>
            </a:r>
          </a:p>
          <a:p>
            <a:r>
              <a:rPr lang="zh-CN" altLang="en-US" dirty="0"/>
              <a:t>选项字段的长度可变，从 </a:t>
            </a:r>
            <a:r>
              <a:rPr lang="en-US" altLang="zh-CN" dirty="0"/>
              <a:t>1 </a:t>
            </a:r>
            <a:r>
              <a:rPr lang="zh-CN" altLang="en-US" dirty="0"/>
              <a:t>个字节到 </a:t>
            </a:r>
            <a:r>
              <a:rPr lang="en-US" altLang="zh-CN" dirty="0"/>
              <a:t>40 </a:t>
            </a:r>
            <a:r>
              <a:rPr lang="zh-CN" altLang="en-US" dirty="0"/>
              <a:t>个字节不等，取决于所选择的项目。</a:t>
            </a:r>
          </a:p>
          <a:p>
            <a:r>
              <a:rPr lang="zh-CN" altLang="en-US" dirty="0"/>
              <a:t>增加首部的可变部分是为了增加 </a:t>
            </a:r>
            <a:r>
              <a:rPr lang="en-US" altLang="zh-CN" dirty="0"/>
              <a:t>IP </a:t>
            </a:r>
            <a:r>
              <a:rPr lang="zh-CN" altLang="en-US" dirty="0"/>
              <a:t>数据报的功能，但这同时也使得 </a:t>
            </a:r>
            <a:r>
              <a:rPr lang="en-US" altLang="zh-CN" dirty="0"/>
              <a:t>IP </a:t>
            </a:r>
            <a:r>
              <a:rPr lang="zh-CN" altLang="en-US" dirty="0"/>
              <a:t>数据报的首部长度成为可变的。这就增加了每一个路由器处理数据报的开销。</a:t>
            </a:r>
          </a:p>
          <a:p>
            <a:r>
              <a:rPr lang="zh-CN" altLang="en-US" dirty="0"/>
              <a:t>实际上这些选项很少被使用。  </a:t>
            </a:r>
          </a:p>
        </p:txBody>
      </p:sp>
    </p:spTree>
    <p:extLst>
      <p:ext uri="{BB962C8B-B14F-4D97-AF65-F5344CB8AC3E}">
        <p14:creationId xmlns:p14="http://schemas.microsoft.com/office/powerpoint/2010/main" val="11554912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1554" name="Rectangle 2"/>
          <p:cNvSpPr>
            <a:spLocks noGrp="1" noChangeArrowheads="1"/>
          </p:cNvSpPr>
          <p:nvPr>
            <p:ph type="title"/>
          </p:nvPr>
        </p:nvSpPr>
        <p:spPr/>
        <p:txBody>
          <a:bodyPr/>
          <a:lstStyle/>
          <a:p>
            <a:r>
              <a:rPr lang="en-US" altLang="zh-CN" dirty="0" smtClean="0"/>
              <a:t>IP</a:t>
            </a:r>
            <a:r>
              <a:rPr lang="zh-CN" altLang="en-US" dirty="0" smtClean="0"/>
              <a:t>地址</a:t>
            </a:r>
            <a:endParaRPr lang="zh-CN" altLang="en-US" dirty="0"/>
          </a:p>
        </p:txBody>
      </p:sp>
      <p:sp>
        <p:nvSpPr>
          <p:cNvPr id="2071555" name="Rectangle 3"/>
          <p:cNvSpPr>
            <a:spLocks noGrp="1" noChangeArrowheads="1"/>
          </p:cNvSpPr>
          <p:nvPr>
            <p:ph type="body" idx="1"/>
          </p:nvPr>
        </p:nvSpPr>
        <p:spPr>
          <a:xfrm>
            <a:off x="251520" y="1268760"/>
            <a:ext cx="8892480" cy="5111898"/>
          </a:xfrm>
        </p:spPr>
        <p:txBody>
          <a:bodyPr/>
          <a:lstStyle/>
          <a:p>
            <a:pPr>
              <a:lnSpc>
                <a:spcPts val="3000"/>
              </a:lnSpc>
            </a:pPr>
            <a:r>
              <a:rPr lang="en-US" altLang="zh-CN" sz="2400" b="0" dirty="0"/>
              <a:t>IPv4</a:t>
            </a:r>
            <a:r>
              <a:rPr lang="zh-CN" altLang="en-US" sz="2400" b="0" dirty="0"/>
              <a:t>协议约定，网络中的每台主机都需要通过一个</a:t>
            </a:r>
            <a:r>
              <a:rPr lang="en-US" altLang="zh-CN" sz="2400" b="0" dirty="0"/>
              <a:t>Internet</a:t>
            </a:r>
            <a:r>
              <a:rPr lang="zh-CN" altLang="en-US" sz="2400" b="0" dirty="0"/>
              <a:t>接口，该接口用</a:t>
            </a:r>
            <a:r>
              <a:rPr lang="en-US" altLang="zh-CN" sz="2400" dirty="0">
                <a:solidFill>
                  <a:srgbClr val="00B050"/>
                </a:solidFill>
              </a:rPr>
              <a:t>32</a:t>
            </a:r>
            <a:r>
              <a:rPr lang="zh-CN" altLang="en-US" sz="2400" dirty="0">
                <a:solidFill>
                  <a:srgbClr val="00B050"/>
                </a:solidFill>
              </a:rPr>
              <a:t>位全局唯一的</a:t>
            </a:r>
            <a:r>
              <a:rPr lang="en-US" altLang="zh-CN" sz="2400" dirty="0">
                <a:solidFill>
                  <a:srgbClr val="00B050"/>
                </a:solidFill>
              </a:rPr>
              <a:t>IP</a:t>
            </a:r>
            <a:r>
              <a:rPr lang="zh-CN" altLang="en-US" sz="2400" dirty="0">
                <a:solidFill>
                  <a:srgbClr val="00B050"/>
                </a:solidFill>
              </a:rPr>
              <a:t>地址</a:t>
            </a:r>
            <a:r>
              <a:rPr lang="zh-CN" altLang="en-US" sz="2400" b="0" dirty="0"/>
              <a:t>来标识。</a:t>
            </a:r>
            <a:r>
              <a:rPr lang="en-US" altLang="zh-CN" sz="2400" b="0" dirty="0"/>
              <a:t>TCP/IP</a:t>
            </a:r>
            <a:r>
              <a:rPr lang="zh-CN" altLang="en-US" sz="2400" b="0" dirty="0"/>
              <a:t>的网际层通过</a:t>
            </a:r>
            <a:r>
              <a:rPr lang="en-US" altLang="zh-CN" sz="2400" b="0" dirty="0"/>
              <a:t>IP</a:t>
            </a:r>
            <a:r>
              <a:rPr lang="zh-CN" altLang="en-US" sz="2400" b="0" dirty="0"/>
              <a:t>数据报中的源</a:t>
            </a:r>
            <a:r>
              <a:rPr lang="en-US" altLang="zh-CN" sz="2400" b="0" dirty="0"/>
              <a:t>IP</a:t>
            </a:r>
            <a:r>
              <a:rPr lang="zh-CN" altLang="en-US" sz="2400" b="0" dirty="0"/>
              <a:t>地址和目的</a:t>
            </a:r>
            <a:r>
              <a:rPr lang="en-US" altLang="zh-CN" sz="2400" b="0" dirty="0"/>
              <a:t>IP</a:t>
            </a:r>
            <a:r>
              <a:rPr lang="zh-CN" altLang="en-US" sz="2400" b="0" dirty="0"/>
              <a:t>地址来标识网络中的主机，又称逻辑地址。</a:t>
            </a:r>
          </a:p>
          <a:p>
            <a:pPr>
              <a:lnSpc>
                <a:spcPts val="3000"/>
              </a:lnSpc>
            </a:pPr>
            <a:r>
              <a:rPr lang="zh-CN" altLang="en-US" sz="2400" b="0" dirty="0"/>
              <a:t>与逻辑地址对应的，数据链路层的</a:t>
            </a:r>
            <a:r>
              <a:rPr lang="en-US" altLang="zh-CN" sz="2400" b="0" dirty="0"/>
              <a:t>MAC</a:t>
            </a:r>
            <a:r>
              <a:rPr lang="zh-CN" altLang="en-US" sz="2400" b="0" dirty="0"/>
              <a:t>地址称为硬件地址，又可称为物理地址，它被固化在网卡的硬件结构中，只要主机和设备的网卡不变，则其</a:t>
            </a:r>
            <a:r>
              <a:rPr lang="en-US" altLang="zh-CN" sz="2400" b="0" dirty="0"/>
              <a:t>MAC</a:t>
            </a:r>
            <a:r>
              <a:rPr lang="zh-CN" altLang="en-US" sz="2400" b="0" dirty="0"/>
              <a:t>地址就不变。物理地址的特点是：无论具有该地址的网络设备从一个网络移动到另一个网络，或从地球的一端移动到另一端，该网络设备的物理地址均保持不变。而逻辑地址会随着设备所处的网络位置不同而发生变化，即</a:t>
            </a:r>
            <a:r>
              <a:rPr lang="en-US" altLang="zh-CN" sz="2400" b="0" dirty="0"/>
              <a:t>IP</a:t>
            </a:r>
            <a:r>
              <a:rPr lang="zh-CN" altLang="en-US" sz="2400" b="0" dirty="0"/>
              <a:t>地址会随着设备从一个网络移动到另一个网络而相应地发生改变</a:t>
            </a:r>
            <a:r>
              <a:rPr lang="zh-CN" altLang="en-US" sz="2400" b="0" dirty="0" smtClean="0"/>
              <a:t>。</a:t>
            </a:r>
            <a:endParaRPr lang="zh-CN" altLang="en-US" sz="2400" b="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1554" name="Rectangle 2"/>
          <p:cNvSpPr>
            <a:spLocks noGrp="1" noChangeArrowheads="1"/>
          </p:cNvSpPr>
          <p:nvPr>
            <p:ph type="title"/>
          </p:nvPr>
        </p:nvSpPr>
        <p:spPr/>
        <p:txBody>
          <a:bodyPr/>
          <a:lstStyle/>
          <a:p>
            <a:r>
              <a:rPr lang="en-US" altLang="zh-CN" dirty="0" smtClean="0"/>
              <a:t>IP</a:t>
            </a:r>
            <a:r>
              <a:rPr lang="zh-CN" altLang="en-US" dirty="0" smtClean="0"/>
              <a:t>地址的</a:t>
            </a:r>
            <a:r>
              <a:rPr lang="zh-CN" altLang="en-US" dirty="0"/>
              <a:t>组成</a:t>
            </a:r>
          </a:p>
        </p:txBody>
      </p:sp>
      <p:sp>
        <p:nvSpPr>
          <p:cNvPr id="2071555" name="Rectangle 3"/>
          <p:cNvSpPr>
            <a:spLocks noGrp="1" noChangeArrowheads="1"/>
          </p:cNvSpPr>
          <p:nvPr>
            <p:ph type="body" idx="1"/>
          </p:nvPr>
        </p:nvSpPr>
        <p:spPr/>
        <p:txBody>
          <a:bodyPr/>
          <a:lstStyle/>
          <a:p>
            <a:r>
              <a:rPr lang="zh-CN" altLang="en-US" dirty="0"/>
              <a:t>为方便快速地寻址找到目的地，一个</a:t>
            </a:r>
            <a:r>
              <a:rPr lang="en-US" altLang="zh-CN" dirty="0"/>
              <a:t>IP</a:t>
            </a:r>
            <a:r>
              <a:rPr lang="zh-CN" altLang="en-US" dirty="0"/>
              <a:t>地址划分为两部分：</a:t>
            </a:r>
            <a:endParaRPr lang="zh-CN" altLang="en-US" b="0" dirty="0"/>
          </a:p>
          <a:p>
            <a:r>
              <a:rPr lang="zh-CN" altLang="en-US" b="0" dirty="0" smtClean="0">
                <a:solidFill>
                  <a:srgbClr val="FF3300"/>
                </a:solidFill>
              </a:rPr>
              <a:t>网络</a:t>
            </a:r>
            <a:r>
              <a:rPr lang="zh-CN" altLang="en-US" b="0" dirty="0">
                <a:solidFill>
                  <a:srgbClr val="FF3300"/>
                </a:solidFill>
              </a:rPr>
              <a:t>号</a:t>
            </a:r>
            <a:r>
              <a:rPr lang="en-US" altLang="zh-CN" b="0" dirty="0">
                <a:solidFill>
                  <a:srgbClr val="FF3300"/>
                </a:solidFill>
              </a:rPr>
              <a:t>(net-id)</a:t>
            </a:r>
            <a:r>
              <a:rPr lang="zh-CN" altLang="en-US" b="0" dirty="0"/>
              <a:t>：标识设备位于网络中的哪个网段。</a:t>
            </a:r>
          </a:p>
          <a:p>
            <a:r>
              <a:rPr lang="zh-CN" altLang="en-US" b="0" dirty="0" smtClean="0">
                <a:solidFill>
                  <a:srgbClr val="FF3300"/>
                </a:solidFill>
              </a:rPr>
              <a:t>主机</a:t>
            </a:r>
            <a:r>
              <a:rPr lang="zh-CN" altLang="en-US" b="0" dirty="0">
                <a:solidFill>
                  <a:srgbClr val="FF3300"/>
                </a:solidFill>
              </a:rPr>
              <a:t>号</a:t>
            </a:r>
            <a:r>
              <a:rPr lang="en-US" altLang="zh-CN" b="0" dirty="0">
                <a:solidFill>
                  <a:srgbClr val="FF3300"/>
                </a:solidFill>
              </a:rPr>
              <a:t>(host-id)</a:t>
            </a:r>
            <a:r>
              <a:rPr lang="zh-CN" altLang="en-US" b="0" dirty="0"/>
              <a:t>：标识该网段的某个设备。</a:t>
            </a:r>
          </a:p>
          <a:p>
            <a:r>
              <a:rPr lang="zh-CN" altLang="en-US" b="0" dirty="0"/>
              <a:t>网络号和主机号组成了网络</a:t>
            </a:r>
            <a:r>
              <a:rPr lang="en-US" altLang="zh-CN" b="0" dirty="0"/>
              <a:t>IP</a:t>
            </a:r>
            <a:r>
              <a:rPr lang="zh-CN" altLang="en-US" b="0" dirty="0"/>
              <a:t>地址，寻址时，首先应在整个网络中寻找目标网络号，再在目标网络中寻找目标主机号。为了更简单迅速地寻址，将网络号划分为</a:t>
            </a:r>
            <a:r>
              <a:rPr lang="en-US" altLang="zh-CN" b="0" dirty="0"/>
              <a:t>[A</a:t>
            </a:r>
            <a:r>
              <a:rPr lang="zh-CN" altLang="en-US" b="0" dirty="0"/>
              <a:t>类地址</a:t>
            </a:r>
            <a:r>
              <a:rPr lang="en-US" altLang="zh-CN" b="0" dirty="0"/>
              <a:t>]</a:t>
            </a:r>
            <a:r>
              <a:rPr lang="zh-CN" altLang="en-US" b="0" dirty="0"/>
              <a:t>、</a:t>
            </a:r>
            <a:r>
              <a:rPr lang="en-US" altLang="zh-CN" b="0" dirty="0"/>
              <a:t>[B</a:t>
            </a:r>
            <a:r>
              <a:rPr lang="zh-CN" altLang="en-US" b="0" dirty="0"/>
              <a:t>类地址</a:t>
            </a:r>
            <a:r>
              <a:rPr lang="en-US" altLang="zh-CN" b="0" dirty="0"/>
              <a:t>]</a:t>
            </a:r>
            <a:r>
              <a:rPr lang="zh-CN" altLang="en-US" b="0" dirty="0"/>
              <a:t>、</a:t>
            </a:r>
            <a:r>
              <a:rPr lang="en-US" altLang="zh-CN" b="0" dirty="0"/>
              <a:t>[C</a:t>
            </a:r>
            <a:r>
              <a:rPr lang="zh-CN" altLang="en-US" b="0" dirty="0"/>
              <a:t>类地址</a:t>
            </a:r>
            <a:r>
              <a:rPr lang="en-US" altLang="zh-CN" b="0" dirty="0"/>
              <a:t>]</a:t>
            </a:r>
            <a:r>
              <a:rPr lang="zh-CN" altLang="en-US" b="0" dirty="0"/>
              <a:t>、</a:t>
            </a:r>
            <a:r>
              <a:rPr lang="en-US" altLang="zh-CN" b="0" dirty="0"/>
              <a:t>[D</a:t>
            </a:r>
            <a:r>
              <a:rPr lang="zh-CN" altLang="en-US" b="0" dirty="0"/>
              <a:t>类地址</a:t>
            </a:r>
            <a:r>
              <a:rPr lang="en-US" altLang="zh-CN" b="0" dirty="0"/>
              <a:t>]</a:t>
            </a:r>
            <a:r>
              <a:rPr lang="zh-CN" altLang="en-US" b="0" dirty="0"/>
              <a:t>和</a:t>
            </a:r>
            <a:r>
              <a:rPr lang="en-US" altLang="zh-CN" b="0" dirty="0"/>
              <a:t>[E</a:t>
            </a:r>
            <a:r>
              <a:rPr lang="zh-CN" altLang="en-US" b="0" dirty="0"/>
              <a:t>类地址</a:t>
            </a:r>
            <a:r>
              <a:rPr lang="en-US" altLang="zh-CN" b="0" dirty="0"/>
              <a:t>]</a:t>
            </a:r>
            <a:r>
              <a:rPr lang="zh-CN" altLang="en-US" b="0" dirty="0"/>
              <a:t>，其中每一类地址都具有自己的网络号和主机号</a:t>
            </a:r>
            <a:r>
              <a:rPr lang="zh-CN" altLang="en-US" b="0" dirty="0" smtClean="0"/>
              <a:t>。</a:t>
            </a:r>
            <a:endParaRPr lang="zh-CN" altLang="en-US" b="0" dirty="0"/>
          </a:p>
        </p:txBody>
      </p:sp>
    </p:spTree>
    <p:extLst>
      <p:ext uri="{BB962C8B-B14F-4D97-AF65-F5344CB8AC3E}">
        <p14:creationId xmlns:p14="http://schemas.microsoft.com/office/powerpoint/2010/main" val="12969814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1554" name="Rectangle 2"/>
          <p:cNvSpPr>
            <a:spLocks noGrp="1" noChangeArrowheads="1"/>
          </p:cNvSpPr>
          <p:nvPr>
            <p:ph type="title"/>
          </p:nvPr>
        </p:nvSpPr>
        <p:spPr/>
        <p:txBody>
          <a:bodyPr/>
          <a:lstStyle/>
          <a:p>
            <a:r>
              <a:rPr lang="en-US" altLang="zh-CN" dirty="0" smtClean="0"/>
              <a:t>IP</a:t>
            </a:r>
            <a:r>
              <a:rPr lang="zh-CN" altLang="en-US" dirty="0" smtClean="0"/>
              <a:t>地址的</a:t>
            </a:r>
            <a:r>
              <a:rPr lang="zh-CN" altLang="en-US" dirty="0"/>
              <a:t>组成</a:t>
            </a:r>
          </a:p>
        </p:txBody>
      </p:sp>
      <p:sp>
        <p:nvSpPr>
          <p:cNvPr id="2071555" name="Rectangle 3"/>
          <p:cNvSpPr>
            <a:spLocks noGrp="1" noChangeArrowheads="1"/>
          </p:cNvSpPr>
          <p:nvPr>
            <p:ph type="body" idx="1"/>
          </p:nvPr>
        </p:nvSpPr>
        <p:spPr/>
        <p:txBody>
          <a:bodyPr/>
          <a:lstStyle/>
          <a:p>
            <a:r>
              <a:rPr lang="en-US" altLang="zh-CN" b="0" dirty="0" smtClean="0">
                <a:solidFill>
                  <a:srgbClr val="FF3300"/>
                </a:solidFill>
              </a:rPr>
              <a:t>IPv4</a:t>
            </a:r>
            <a:r>
              <a:rPr lang="zh-CN" altLang="en-US" b="0" dirty="0">
                <a:solidFill>
                  <a:srgbClr val="FF3300"/>
                </a:solidFill>
              </a:rPr>
              <a:t>地址采用</a:t>
            </a:r>
            <a:r>
              <a:rPr lang="en-US" altLang="zh-CN" b="0" dirty="0">
                <a:solidFill>
                  <a:srgbClr val="FF3300"/>
                </a:solidFill>
              </a:rPr>
              <a:t>32</a:t>
            </a:r>
            <a:r>
              <a:rPr lang="zh-CN" altLang="en-US" b="0" dirty="0">
                <a:solidFill>
                  <a:srgbClr val="FF3300"/>
                </a:solidFill>
              </a:rPr>
              <a:t>位二进制数表示</a:t>
            </a:r>
            <a:r>
              <a:rPr lang="zh-CN" altLang="en-US" b="0" dirty="0"/>
              <a:t>，为便于记忆，将其</a:t>
            </a:r>
            <a:r>
              <a:rPr lang="zh-CN" altLang="en-US" b="0" dirty="0">
                <a:solidFill>
                  <a:srgbClr val="FF3300"/>
                </a:solidFill>
              </a:rPr>
              <a:t>分为</a:t>
            </a:r>
            <a:r>
              <a:rPr lang="en-US" altLang="zh-CN" b="0" dirty="0">
                <a:solidFill>
                  <a:srgbClr val="FF3300"/>
                </a:solidFill>
              </a:rPr>
              <a:t>4</a:t>
            </a:r>
            <a:r>
              <a:rPr lang="zh-CN" altLang="en-US" b="0" dirty="0">
                <a:solidFill>
                  <a:srgbClr val="FF3300"/>
                </a:solidFill>
              </a:rPr>
              <a:t>段</a:t>
            </a:r>
            <a:r>
              <a:rPr lang="zh-CN" altLang="en-US" b="0" dirty="0"/>
              <a:t>，每段为一个字节且字节之间用小数点隔开，再将这</a:t>
            </a:r>
            <a:r>
              <a:rPr lang="en-US" altLang="zh-CN" b="0" dirty="0"/>
              <a:t>4</a:t>
            </a:r>
            <a:r>
              <a:rPr lang="zh-CN" altLang="en-US" b="0" dirty="0"/>
              <a:t>段二进制数分别转化为十进制表示。比如一个</a:t>
            </a:r>
            <a:r>
              <a:rPr lang="en-US" altLang="zh-CN" b="0" dirty="0"/>
              <a:t>IP</a:t>
            </a:r>
            <a:r>
              <a:rPr lang="zh-CN" altLang="en-US" b="0" dirty="0"/>
              <a:t>地址，用二进制表示为：</a:t>
            </a:r>
            <a:r>
              <a:rPr lang="en-US" altLang="zh-CN" b="0" dirty="0"/>
              <a:t>11111111111111110000000000000000</a:t>
            </a:r>
            <a:r>
              <a:rPr lang="zh-CN" altLang="en-US" b="0" dirty="0"/>
              <a:t>，分解为</a:t>
            </a:r>
            <a:r>
              <a:rPr lang="en-US" altLang="zh-CN" b="0" dirty="0"/>
              <a:t>4</a:t>
            </a:r>
            <a:r>
              <a:rPr lang="zh-CN" altLang="en-US" b="0" dirty="0"/>
              <a:t>个</a:t>
            </a:r>
            <a:r>
              <a:rPr lang="en-US" altLang="zh-CN" b="0" dirty="0"/>
              <a:t>8</a:t>
            </a:r>
            <a:r>
              <a:rPr lang="zh-CN" altLang="en-US" b="0" dirty="0"/>
              <a:t>位位组后为：</a:t>
            </a:r>
            <a:r>
              <a:rPr lang="en-US" altLang="zh-CN" b="0" dirty="0"/>
              <a:t>11111111.11111111.00000000.00000000</a:t>
            </a:r>
            <a:r>
              <a:rPr lang="zh-CN" altLang="en-US" b="0" dirty="0"/>
              <a:t>，转化为十进制的结果为</a:t>
            </a:r>
            <a:r>
              <a:rPr lang="en-US" altLang="zh-CN" b="0" dirty="0"/>
              <a:t>255.255.0.0</a:t>
            </a:r>
            <a:r>
              <a:rPr lang="zh-CN" altLang="en-US" b="0" dirty="0"/>
              <a:t>，这种地址格式通常称为点分十进制。</a:t>
            </a:r>
          </a:p>
        </p:txBody>
      </p:sp>
    </p:spTree>
    <p:extLst>
      <p:ext uri="{BB962C8B-B14F-4D97-AF65-F5344CB8AC3E}">
        <p14:creationId xmlns:p14="http://schemas.microsoft.com/office/powerpoint/2010/main" val="36875632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sz="3600" dirty="0"/>
              <a:t>A</a:t>
            </a:r>
            <a:r>
              <a:rPr lang="zh-CN" altLang="en-US" sz="3600" dirty="0"/>
              <a:t>类、</a:t>
            </a:r>
            <a:r>
              <a:rPr lang="en-US" altLang="zh-CN" sz="3600" dirty="0"/>
              <a:t>B</a:t>
            </a:r>
            <a:r>
              <a:rPr lang="zh-CN" altLang="en-US" sz="3600" dirty="0"/>
              <a:t>类、</a:t>
            </a:r>
            <a:r>
              <a:rPr lang="en-US" altLang="zh-CN" sz="3600" dirty="0"/>
              <a:t>C</a:t>
            </a:r>
            <a:r>
              <a:rPr lang="zh-CN" altLang="en-US" sz="3600" dirty="0"/>
              <a:t>类地址所占地址空间</a:t>
            </a:r>
          </a:p>
        </p:txBody>
      </p:sp>
      <p:sp>
        <p:nvSpPr>
          <p:cNvPr id="3" name="内容占位符 2"/>
          <p:cNvSpPr>
            <a:spLocks noGrp="1"/>
          </p:cNvSpPr>
          <p:nvPr>
            <p:ph idx="1"/>
          </p:nvPr>
        </p:nvSpPr>
        <p:spPr>
          <a:xfrm>
            <a:off x="251520" y="1341438"/>
            <a:ext cx="8892480" cy="935434"/>
          </a:xfrm>
        </p:spPr>
        <p:txBody>
          <a:bodyPr/>
          <a:lstStyle/>
          <a:p>
            <a:pPr>
              <a:buNone/>
            </a:pPr>
            <a:r>
              <a:rPr lang="en-US" altLang="zh-CN" dirty="0"/>
              <a:t>A</a:t>
            </a:r>
            <a:r>
              <a:rPr lang="zh-CN" altLang="en-US" dirty="0"/>
              <a:t>类、</a:t>
            </a:r>
            <a:r>
              <a:rPr lang="en-US" altLang="zh-CN" dirty="0"/>
              <a:t>B</a:t>
            </a:r>
            <a:r>
              <a:rPr lang="zh-CN" altLang="en-US" dirty="0"/>
              <a:t>类、</a:t>
            </a:r>
            <a:r>
              <a:rPr lang="en-US" altLang="zh-CN" dirty="0"/>
              <a:t>C</a:t>
            </a:r>
            <a:r>
              <a:rPr lang="zh-CN" altLang="en-US" dirty="0"/>
              <a:t>类地址所占地址空间</a:t>
            </a:r>
            <a:r>
              <a:rPr lang="zh-CN" altLang="en-US" dirty="0" smtClean="0"/>
              <a:t>：</a:t>
            </a:r>
            <a:endParaRPr lang="en-US" altLang="zh-CN" dirty="0" smtClean="0"/>
          </a:p>
          <a:p>
            <a:pPr>
              <a:buNone/>
            </a:pPr>
            <a:r>
              <a:rPr lang="en-US" altLang="zh-CN" b="0" dirty="0" smtClean="0"/>
              <a:t>A</a:t>
            </a:r>
            <a:r>
              <a:rPr lang="zh-CN" altLang="en-US" b="0" dirty="0"/>
              <a:t>类</a:t>
            </a:r>
            <a:r>
              <a:rPr lang="zh-CN" altLang="en-US" b="0" dirty="0" smtClean="0"/>
              <a:t>地址空间、</a:t>
            </a:r>
            <a:r>
              <a:rPr lang="en-US" altLang="zh-CN" b="0" dirty="0" smtClean="0"/>
              <a:t>B</a:t>
            </a:r>
            <a:r>
              <a:rPr lang="zh-CN" altLang="en-US" b="0" dirty="0"/>
              <a:t>类</a:t>
            </a:r>
            <a:r>
              <a:rPr lang="zh-CN" altLang="en-US" b="0" dirty="0" smtClean="0"/>
              <a:t>地址空间、</a:t>
            </a:r>
            <a:r>
              <a:rPr lang="en-US" altLang="zh-CN" b="0" dirty="0" smtClean="0"/>
              <a:t>C</a:t>
            </a:r>
            <a:r>
              <a:rPr lang="zh-CN" altLang="en-US" b="0" dirty="0"/>
              <a:t>类</a:t>
            </a:r>
            <a:r>
              <a:rPr lang="zh-CN" altLang="en-US" b="0" dirty="0" smtClean="0"/>
              <a:t>地址空间。</a:t>
            </a:r>
            <a:endParaRPr lang="zh-CN" altLang="en-US" b="0" dirty="0"/>
          </a:p>
        </p:txBody>
      </p:sp>
      <p:sp>
        <p:nvSpPr>
          <p:cNvPr id="4" name="内容占位符 2"/>
          <p:cNvSpPr txBox="1">
            <a:spLocks/>
          </p:cNvSpPr>
          <p:nvPr/>
        </p:nvSpPr>
        <p:spPr bwMode="auto">
          <a:xfrm>
            <a:off x="220373" y="2492896"/>
            <a:ext cx="8892480" cy="3599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r>
              <a:rPr lang="en-US" altLang="zh-CN" kern="0" dirty="0" smtClean="0">
                <a:solidFill>
                  <a:srgbClr val="00B050"/>
                </a:solidFill>
              </a:rPr>
              <a:t>A</a:t>
            </a:r>
            <a:r>
              <a:rPr lang="zh-CN" altLang="en-US" kern="0" dirty="0" smtClean="0">
                <a:solidFill>
                  <a:srgbClr val="00B050"/>
                </a:solidFill>
              </a:rPr>
              <a:t>类地址空间</a:t>
            </a:r>
            <a:r>
              <a:rPr lang="zh-CN" altLang="en-US" b="0" kern="0" dirty="0" smtClean="0"/>
              <a:t>：以</a:t>
            </a:r>
            <a:r>
              <a:rPr lang="en-US" altLang="zh-CN" b="0" kern="0" dirty="0" smtClean="0"/>
              <a:t>IP</a:t>
            </a:r>
            <a:r>
              <a:rPr lang="zh-CN" altLang="en-US" b="0" kern="0" dirty="0" smtClean="0"/>
              <a:t>地址二进制表示的数为基准，</a:t>
            </a:r>
            <a:r>
              <a:rPr lang="zh-CN" altLang="en-US" kern="0" dirty="0" smtClean="0">
                <a:solidFill>
                  <a:srgbClr val="00B050"/>
                </a:solidFill>
              </a:rPr>
              <a:t>第一位为</a:t>
            </a:r>
            <a:r>
              <a:rPr lang="en-US" altLang="zh-CN" kern="0" dirty="0" smtClean="0">
                <a:solidFill>
                  <a:srgbClr val="00B050"/>
                </a:solidFill>
              </a:rPr>
              <a:t>0</a:t>
            </a:r>
            <a:r>
              <a:rPr lang="zh-CN" altLang="en-US" kern="0" dirty="0" smtClean="0">
                <a:solidFill>
                  <a:srgbClr val="00B050"/>
                </a:solidFill>
              </a:rPr>
              <a:t>的地址规定为</a:t>
            </a:r>
            <a:r>
              <a:rPr lang="en-US" altLang="zh-CN" kern="0" dirty="0" smtClean="0">
                <a:solidFill>
                  <a:srgbClr val="00B050"/>
                </a:solidFill>
              </a:rPr>
              <a:t>A</a:t>
            </a:r>
            <a:r>
              <a:rPr lang="zh-CN" altLang="en-US" kern="0" dirty="0" smtClean="0">
                <a:solidFill>
                  <a:srgbClr val="00B050"/>
                </a:solidFill>
              </a:rPr>
              <a:t>类</a:t>
            </a:r>
            <a:r>
              <a:rPr lang="en-US" altLang="zh-CN" kern="0" dirty="0" smtClean="0">
                <a:solidFill>
                  <a:srgbClr val="00B050"/>
                </a:solidFill>
              </a:rPr>
              <a:t>IP</a:t>
            </a:r>
            <a:r>
              <a:rPr lang="zh-CN" altLang="en-US" kern="0" dirty="0" smtClean="0">
                <a:solidFill>
                  <a:srgbClr val="00B050"/>
                </a:solidFill>
              </a:rPr>
              <a:t>地址</a:t>
            </a:r>
            <a:r>
              <a:rPr lang="zh-CN" altLang="en-US" b="0" kern="0" dirty="0" smtClean="0"/>
              <a:t>，</a:t>
            </a:r>
            <a:r>
              <a:rPr lang="en-US" altLang="zh-CN" b="0" kern="0" dirty="0" smtClean="0"/>
              <a:t>A</a:t>
            </a:r>
            <a:r>
              <a:rPr lang="zh-CN" altLang="en-US" b="0" kern="0" dirty="0" smtClean="0"/>
              <a:t>类</a:t>
            </a:r>
            <a:r>
              <a:rPr lang="en-US" altLang="zh-CN" b="0" kern="0" dirty="0" smtClean="0"/>
              <a:t>IP</a:t>
            </a:r>
            <a:r>
              <a:rPr lang="zh-CN" altLang="en-US" b="0" kern="0" dirty="0" smtClean="0"/>
              <a:t>地址空间共有</a:t>
            </a:r>
            <a:r>
              <a:rPr lang="en-US" altLang="zh-CN" b="0" kern="0" dirty="0" smtClean="0"/>
              <a:t>231</a:t>
            </a:r>
            <a:r>
              <a:rPr lang="zh-CN" altLang="en-US" b="0" kern="0" dirty="0" smtClean="0"/>
              <a:t>个地址，而整个</a:t>
            </a:r>
            <a:r>
              <a:rPr lang="en-US" altLang="zh-CN" b="0" kern="0" dirty="0" smtClean="0"/>
              <a:t>IP</a:t>
            </a:r>
            <a:r>
              <a:rPr lang="zh-CN" altLang="en-US" b="0" kern="0" dirty="0" smtClean="0"/>
              <a:t>地址空间为</a:t>
            </a:r>
            <a:r>
              <a:rPr lang="en-US" altLang="zh-CN" b="0" kern="0" dirty="0" smtClean="0"/>
              <a:t>232</a:t>
            </a:r>
            <a:r>
              <a:rPr lang="zh-CN" altLang="en-US" b="0" kern="0" dirty="0" smtClean="0"/>
              <a:t>，所以</a:t>
            </a:r>
            <a:r>
              <a:rPr lang="en-US" altLang="zh-CN" b="0" kern="0" dirty="0" smtClean="0"/>
              <a:t>A</a:t>
            </a:r>
            <a:r>
              <a:rPr lang="zh-CN" altLang="en-US" b="0" kern="0" dirty="0" smtClean="0"/>
              <a:t>类</a:t>
            </a:r>
            <a:r>
              <a:rPr lang="en-US" altLang="zh-CN" b="0" kern="0" dirty="0" smtClean="0"/>
              <a:t>IP</a:t>
            </a:r>
            <a:r>
              <a:rPr lang="zh-CN" altLang="en-US" b="0" kern="0" dirty="0" smtClean="0"/>
              <a:t>地址的数量占整个</a:t>
            </a:r>
            <a:r>
              <a:rPr lang="en-US" altLang="zh-CN" b="0" kern="0" dirty="0" smtClean="0"/>
              <a:t>IP</a:t>
            </a:r>
            <a:r>
              <a:rPr lang="zh-CN" altLang="en-US" b="0" kern="0" dirty="0" smtClean="0"/>
              <a:t>地址总数的</a:t>
            </a:r>
            <a:r>
              <a:rPr lang="en-US" altLang="zh-CN" b="0" kern="0" dirty="0" smtClean="0"/>
              <a:t>1/2</a:t>
            </a:r>
            <a:r>
              <a:rPr lang="zh-CN" altLang="en-US" b="0" kern="0" dirty="0" smtClean="0"/>
              <a:t>。其中，</a:t>
            </a:r>
            <a:r>
              <a:rPr lang="en-US" altLang="zh-CN" kern="0" dirty="0" smtClean="0">
                <a:solidFill>
                  <a:srgbClr val="00B050"/>
                </a:solidFill>
              </a:rPr>
              <a:t>A</a:t>
            </a:r>
            <a:r>
              <a:rPr lang="zh-CN" altLang="en-US" kern="0" dirty="0" smtClean="0">
                <a:solidFill>
                  <a:srgbClr val="00B050"/>
                </a:solidFill>
              </a:rPr>
              <a:t>类</a:t>
            </a:r>
            <a:r>
              <a:rPr lang="en-US" altLang="zh-CN" kern="0" dirty="0" smtClean="0">
                <a:solidFill>
                  <a:srgbClr val="00B050"/>
                </a:solidFill>
              </a:rPr>
              <a:t>IP</a:t>
            </a:r>
            <a:r>
              <a:rPr lang="zh-CN" altLang="en-US" kern="0" dirty="0" smtClean="0">
                <a:solidFill>
                  <a:srgbClr val="00B050"/>
                </a:solidFill>
              </a:rPr>
              <a:t>地址中存在两个特殊的</a:t>
            </a:r>
            <a:r>
              <a:rPr lang="en-US" altLang="zh-CN" kern="0" dirty="0" smtClean="0">
                <a:solidFill>
                  <a:srgbClr val="00B050"/>
                </a:solidFill>
              </a:rPr>
              <a:t>IP</a:t>
            </a:r>
            <a:r>
              <a:rPr lang="zh-CN" altLang="en-US" kern="0" dirty="0" smtClean="0">
                <a:solidFill>
                  <a:srgbClr val="00B050"/>
                </a:solidFill>
              </a:rPr>
              <a:t>地址，</a:t>
            </a:r>
            <a:r>
              <a:rPr lang="en-US" altLang="zh-CN" kern="0" dirty="0" smtClean="0">
                <a:solidFill>
                  <a:srgbClr val="00B050"/>
                </a:solidFill>
              </a:rPr>
              <a:t>0.0.0.0</a:t>
            </a:r>
            <a:r>
              <a:rPr lang="zh-CN" altLang="en-US" kern="0" dirty="0" smtClean="0">
                <a:solidFill>
                  <a:srgbClr val="00B050"/>
                </a:solidFill>
              </a:rPr>
              <a:t>表示网络中的所有主机；</a:t>
            </a:r>
            <a:r>
              <a:rPr lang="en-US" altLang="zh-CN" kern="0" dirty="0" smtClean="0">
                <a:solidFill>
                  <a:srgbClr val="00B050"/>
                </a:solidFill>
              </a:rPr>
              <a:t>127.0.0.1</a:t>
            </a:r>
            <a:r>
              <a:rPr lang="zh-CN" altLang="en-US" kern="0" dirty="0" smtClean="0">
                <a:solidFill>
                  <a:srgbClr val="00B050"/>
                </a:solidFill>
              </a:rPr>
              <a:t>表示环回地址</a:t>
            </a:r>
            <a:r>
              <a:rPr lang="zh-CN" altLang="en-US" b="0" kern="0" dirty="0" smtClean="0"/>
              <a:t>，该地址主要用来测试主机的协议栈</a:t>
            </a:r>
            <a:r>
              <a:rPr lang="en-US" altLang="zh-CN" b="0" kern="0" dirty="0" smtClean="0"/>
              <a:t>TCP/IP</a:t>
            </a:r>
            <a:r>
              <a:rPr lang="zh-CN" altLang="en-US" b="0" kern="0" dirty="0" smtClean="0"/>
              <a:t>是否正确安装，所以</a:t>
            </a:r>
            <a:r>
              <a:rPr lang="en-US" altLang="zh-CN" b="0" kern="0" dirty="0" smtClean="0"/>
              <a:t>A</a:t>
            </a:r>
            <a:r>
              <a:rPr lang="zh-CN" altLang="en-US" b="0" kern="0" dirty="0" smtClean="0"/>
              <a:t>类</a:t>
            </a:r>
            <a:r>
              <a:rPr lang="en-US" altLang="zh-CN" b="0" kern="0" dirty="0" smtClean="0"/>
              <a:t>IP</a:t>
            </a:r>
            <a:r>
              <a:rPr lang="zh-CN" altLang="en-US" b="0" kern="0" dirty="0" smtClean="0"/>
              <a:t>地址最大的网络数为</a:t>
            </a:r>
            <a:r>
              <a:rPr lang="en-US" altLang="zh-CN" b="0" kern="0" dirty="0" smtClean="0"/>
              <a:t>27-2=126</a:t>
            </a:r>
            <a:r>
              <a:rPr lang="zh-CN" altLang="en-US" b="0" kern="0" dirty="0" smtClean="0"/>
              <a:t>个。</a:t>
            </a:r>
            <a:endParaRPr lang="zh-CN" altLang="en-US" b="0" kern="0" dirty="0"/>
          </a:p>
        </p:txBody>
      </p:sp>
    </p:spTree>
    <p:extLst>
      <p:ext uri="{BB962C8B-B14F-4D97-AF65-F5344CB8AC3E}">
        <p14:creationId xmlns:p14="http://schemas.microsoft.com/office/powerpoint/2010/main" val="142931826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sz="3600" dirty="0" smtClean="0"/>
              <a:t>B、C</a:t>
            </a:r>
            <a:r>
              <a:rPr lang="zh-CN" altLang="en-US" sz="3600" dirty="0" smtClean="0"/>
              <a:t>类地址空间</a:t>
            </a:r>
            <a:endParaRPr lang="zh-CN" altLang="en-US" sz="3600" dirty="0"/>
          </a:p>
        </p:txBody>
      </p:sp>
      <p:sp>
        <p:nvSpPr>
          <p:cNvPr id="3" name="内容占位符 2"/>
          <p:cNvSpPr>
            <a:spLocks noGrp="1"/>
          </p:cNvSpPr>
          <p:nvPr>
            <p:ph idx="1"/>
          </p:nvPr>
        </p:nvSpPr>
        <p:spPr/>
        <p:txBody>
          <a:bodyPr/>
          <a:lstStyle/>
          <a:p>
            <a:r>
              <a:rPr lang="en-US" altLang="zh-CN" dirty="0" smtClean="0">
                <a:solidFill>
                  <a:srgbClr val="00B050"/>
                </a:solidFill>
              </a:rPr>
              <a:t>B</a:t>
            </a:r>
            <a:r>
              <a:rPr lang="zh-CN" altLang="en-US" dirty="0">
                <a:solidFill>
                  <a:srgbClr val="00B050"/>
                </a:solidFill>
              </a:rPr>
              <a:t>类</a:t>
            </a:r>
            <a:r>
              <a:rPr lang="en-US" altLang="zh-CN" dirty="0">
                <a:solidFill>
                  <a:srgbClr val="00B050"/>
                </a:solidFill>
              </a:rPr>
              <a:t>IP</a:t>
            </a:r>
            <a:r>
              <a:rPr lang="zh-CN" altLang="en-US" dirty="0">
                <a:solidFill>
                  <a:srgbClr val="00B050"/>
                </a:solidFill>
              </a:rPr>
              <a:t>地址的网络号占</a:t>
            </a:r>
            <a:r>
              <a:rPr lang="en-US" altLang="zh-CN" dirty="0">
                <a:solidFill>
                  <a:srgbClr val="00B050"/>
                </a:solidFill>
              </a:rPr>
              <a:t>2</a:t>
            </a:r>
            <a:r>
              <a:rPr lang="zh-CN" altLang="en-US" dirty="0">
                <a:solidFill>
                  <a:srgbClr val="00B050"/>
                </a:solidFill>
              </a:rPr>
              <a:t>个字节</a:t>
            </a:r>
            <a:r>
              <a:rPr lang="zh-CN" altLang="en-US" b="0" dirty="0"/>
              <a:t>，</a:t>
            </a:r>
            <a:r>
              <a:rPr lang="zh-CN" altLang="en-US" dirty="0">
                <a:solidFill>
                  <a:srgbClr val="00B050"/>
                </a:solidFill>
              </a:rPr>
              <a:t>第</a:t>
            </a:r>
            <a:r>
              <a:rPr lang="en-US" altLang="zh-CN" dirty="0">
                <a:solidFill>
                  <a:srgbClr val="00B050"/>
                </a:solidFill>
              </a:rPr>
              <a:t>1</a:t>
            </a:r>
            <a:r>
              <a:rPr lang="zh-CN" altLang="en-US" dirty="0">
                <a:solidFill>
                  <a:srgbClr val="00B050"/>
                </a:solidFill>
              </a:rPr>
              <a:t>个字节的前</a:t>
            </a:r>
            <a:r>
              <a:rPr lang="en-US" altLang="zh-CN" dirty="0">
                <a:solidFill>
                  <a:srgbClr val="00B050"/>
                </a:solidFill>
              </a:rPr>
              <a:t>2</a:t>
            </a:r>
            <a:r>
              <a:rPr lang="zh-CN" altLang="en-US" dirty="0">
                <a:solidFill>
                  <a:srgbClr val="00B050"/>
                </a:solidFill>
              </a:rPr>
              <a:t>位确定为</a:t>
            </a:r>
            <a:r>
              <a:rPr lang="en-US" altLang="zh-CN" dirty="0">
                <a:solidFill>
                  <a:srgbClr val="00B050"/>
                </a:solidFill>
              </a:rPr>
              <a:t>1</a:t>
            </a:r>
            <a:r>
              <a:rPr lang="zh-CN" altLang="en-US" dirty="0">
                <a:solidFill>
                  <a:srgbClr val="00B050"/>
                </a:solidFill>
              </a:rPr>
              <a:t>和</a:t>
            </a:r>
            <a:r>
              <a:rPr lang="en-US" altLang="zh-CN" dirty="0">
                <a:solidFill>
                  <a:srgbClr val="00B050"/>
                </a:solidFill>
              </a:rPr>
              <a:t>0</a:t>
            </a:r>
            <a:r>
              <a:rPr lang="zh-CN" altLang="en-US" b="0" dirty="0"/>
              <a:t>，则</a:t>
            </a:r>
            <a:r>
              <a:rPr lang="en-US" altLang="zh-CN" b="0" dirty="0"/>
              <a:t>B</a:t>
            </a:r>
            <a:r>
              <a:rPr lang="zh-CN" altLang="en-US" b="0" dirty="0"/>
              <a:t>类</a:t>
            </a:r>
            <a:r>
              <a:rPr lang="en-US" altLang="zh-CN" b="0" dirty="0"/>
              <a:t>IP</a:t>
            </a:r>
            <a:r>
              <a:rPr lang="zh-CN" altLang="en-US" b="0" dirty="0"/>
              <a:t>地址的网络数为</a:t>
            </a:r>
            <a:r>
              <a:rPr lang="en-US" altLang="zh-CN" b="0" dirty="0"/>
              <a:t>214</a:t>
            </a:r>
            <a:r>
              <a:rPr lang="zh-CN" altLang="en-US" b="0" dirty="0"/>
              <a:t>个。</a:t>
            </a:r>
            <a:r>
              <a:rPr lang="en-US" altLang="zh-CN" b="0" dirty="0"/>
              <a:t>B</a:t>
            </a:r>
            <a:r>
              <a:rPr lang="zh-CN" altLang="en-US" b="0" dirty="0"/>
              <a:t>类</a:t>
            </a:r>
            <a:r>
              <a:rPr lang="en-US" altLang="zh-CN" b="0" dirty="0"/>
              <a:t>IP</a:t>
            </a:r>
            <a:r>
              <a:rPr lang="zh-CN" altLang="en-US" b="0" dirty="0"/>
              <a:t>地址的主机号同样占</a:t>
            </a:r>
            <a:r>
              <a:rPr lang="en-US" altLang="zh-CN" b="0" dirty="0"/>
              <a:t>2</a:t>
            </a:r>
            <a:r>
              <a:rPr lang="zh-CN" altLang="en-US" b="0" dirty="0"/>
              <a:t>个字节，共</a:t>
            </a:r>
            <a:r>
              <a:rPr lang="en-US" altLang="zh-CN" b="0" dirty="0"/>
              <a:t>16</a:t>
            </a:r>
            <a:r>
              <a:rPr lang="zh-CN" altLang="en-US" b="0" dirty="0"/>
              <a:t>位，由于主机号不允许全为</a:t>
            </a:r>
            <a:r>
              <a:rPr lang="en-US" altLang="zh-CN" b="0" dirty="0"/>
              <a:t>0</a:t>
            </a:r>
            <a:r>
              <a:rPr lang="zh-CN" altLang="en-US" b="0" dirty="0"/>
              <a:t>或者全为</a:t>
            </a:r>
            <a:r>
              <a:rPr lang="en-US" altLang="zh-CN" b="0" dirty="0"/>
              <a:t>1</a:t>
            </a:r>
            <a:r>
              <a:rPr lang="zh-CN" altLang="en-US" b="0" dirty="0"/>
              <a:t>，所以每个网络上最多的主机数为</a:t>
            </a:r>
            <a:r>
              <a:rPr lang="en-US" altLang="zh-CN" b="0" dirty="0"/>
              <a:t>216-2=65534</a:t>
            </a:r>
            <a:r>
              <a:rPr lang="zh-CN" altLang="en-US" b="0" dirty="0"/>
              <a:t>台，整个</a:t>
            </a:r>
            <a:r>
              <a:rPr lang="en-US" altLang="zh-CN" b="0" dirty="0"/>
              <a:t>B</a:t>
            </a:r>
            <a:r>
              <a:rPr lang="zh-CN" altLang="en-US" b="0" dirty="0"/>
              <a:t>类</a:t>
            </a:r>
            <a:r>
              <a:rPr lang="en-US" altLang="zh-CN" b="0" dirty="0"/>
              <a:t>IP</a:t>
            </a:r>
            <a:r>
              <a:rPr lang="zh-CN" altLang="en-US" b="0" dirty="0"/>
              <a:t>地址约占整个地址空间的</a:t>
            </a:r>
            <a:r>
              <a:rPr lang="en-US" altLang="zh-CN" b="0" dirty="0"/>
              <a:t>1/4</a:t>
            </a:r>
            <a:r>
              <a:rPr lang="zh-CN" altLang="en-US" b="0" dirty="0" smtClean="0"/>
              <a:t>。</a:t>
            </a:r>
            <a:endParaRPr lang="en-US" altLang="zh-CN" b="0" dirty="0" smtClean="0"/>
          </a:p>
          <a:p>
            <a:endParaRPr lang="zh-CN" altLang="en-US" b="0" dirty="0"/>
          </a:p>
          <a:p>
            <a:r>
              <a:rPr lang="en-US" altLang="zh-CN" b="0" dirty="0"/>
              <a:t>C</a:t>
            </a:r>
            <a:r>
              <a:rPr lang="zh-CN" altLang="en-US" b="0" dirty="0"/>
              <a:t>类地址空间：</a:t>
            </a:r>
            <a:r>
              <a:rPr lang="en-US" altLang="zh-CN" dirty="0">
                <a:solidFill>
                  <a:srgbClr val="00B050"/>
                </a:solidFill>
              </a:rPr>
              <a:t>C</a:t>
            </a:r>
            <a:r>
              <a:rPr lang="zh-CN" altLang="en-US" dirty="0">
                <a:solidFill>
                  <a:srgbClr val="00B050"/>
                </a:solidFill>
              </a:rPr>
              <a:t>类</a:t>
            </a:r>
            <a:r>
              <a:rPr lang="en-US" altLang="zh-CN" dirty="0">
                <a:solidFill>
                  <a:srgbClr val="00B050"/>
                </a:solidFill>
              </a:rPr>
              <a:t>IP</a:t>
            </a:r>
            <a:r>
              <a:rPr lang="zh-CN" altLang="en-US" dirty="0">
                <a:solidFill>
                  <a:srgbClr val="00B050"/>
                </a:solidFill>
              </a:rPr>
              <a:t>地址的网络号占</a:t>
            </a:r>
            <a:r>
              <a:rPr lang="en-US" altLang="zh-CN" dirty="0">
                <a:solidFill>
                  <a:srgbClr val="00B050"/>
                </a:solidFill>
              </a:rPr>
              <a:t>3</a:t>
            </a:r>
            <a:r>
              <a:rPr lang="zh-CN" altLang="en-US" dirty="0">
                <a:solidFill>
                  <a:srgbClr val="00B050"/>
                </a:solidFill>
              </a:rPr>
              <a:t>个字节</a:t>
            </a:r>
            <a:r>
              <a:rPr lang="zh-CN" altLang="en-US" b="0" dirty="0"/>
              <a:t>，第</a:t>
            </a:r>
            <a:r>
              <a:rPr lang="en-US" altLang="zh-CN" b="0" dirty="0"/>
              <a:t>1</a:t>
            </a:r>
            <a:r>
              <a:rPr lang="zh-CN" altLang="en-US" b="0" dirty="0"/>
              <a:t>字节的前</a:t>
            </a:r>
            <a:r>
              <a:rPr lang="en-US" altLang="zh-CN" b="0" dirty="0"/>
              <a:t>3</a:t>
            </a:r>
            <a:r>
              <a:rPr lang="zh-CN" altLang="en-US" b="0" dirty="0"/>
              <a:t>位为</a:t>
            </a:r>
            <a:r>
              <a:rPr lang="en-US" altLang="zh-CN" b="0" dirty="0"/>
              <a:t>1</a:t>
            </a:r>
            <a:r>
              <a:rPr lang="zh-CN" altLang="en-US" b="0" dirty="0"/>
              <a:t>、</a:t>
            </a:r>
            <a:r>
              <a:rPr lang="en-US" altLang="zh-CN" b="0" dirty="0"/>
              <a:t>1</a:t>
            </a:r>
            <a:r>
              <a:rPr lang="zh-CN" altLang="en-US" b="0" dirty="0"/>
              <a:t>和</a:t>
            </a:r>
            <a:r>
              <a:rPr lang="en-US" altLang="zh-CN" b="0" dirty="0"/>
              <a:t>0</a:t>
            </a:r>
            <a:r>
              <a:rPr lang="zh-CN" altLang="en-US" b="0" dirty="0"/>
              <a:t>，</a:t>
            </a:r>
            <a:r>
              <a:rPr lang="en-US" altLang="zh-CN" b="0" dirty="0"/>
              <a:t>C</a:t>
            </a:r>
            <a:r>
              <a:rPr lang="zh-CN" altLang="en-US" b="0" dirty="0"/>
              <a:t>类</a:t>
            </a:r>
            <a:r>
              <a:rPr lang="en-US" altLang="zh-CN" b="0" dirty="0"/>
              <a:t>IP</a:t>
            </a:r>
            <a:r>
              <a:rPr lang="zh-CN" altLang="en-US" b="0" dirty="0"/>
              <a:t>地址的网络数为</a:t>
            </a:r>
            <a:r>
              <a:rPr lang="en-US" altLang="zh-CN" b="0" dirty="0"/>
              <a:t>221</a:t>
            </a:r>
            <a:r>
              <a:rPr lang="zh-CN" altLang="en-US" b="0" dirty="0"/>
              <a:t>个。</a:t>
            </a:r>
            <a:r>
              <a:rPr lang="en-US" altLang="zh-CN" b="0" dirty="0"/>
              <a:t>C</a:t>
            </a:r>
            <a:r>
              <a:rPr lang="zh-CN" altLang="en-US" b="0" dirty="0"/>
              <a:t>类</a:t>
            </a:r>
            <a:r>
              <a:rPr lang="en-US" altLang="zh-CN" b="0" dirty="0"/>
              <a:t>IP</a:t>
            </a:r>
            <a:r>
              <a:rPr lang="zh-CN" altLang="en-US" b="0" dirty="0"/>
              <a:t>地址的主机号占</a:t>
            </a:r>
            <a:r>
              <a:rPr lang="en-US" altLang="zh-CN" b="0" dirty="0"/>
              <a:t>1</a:t>
            </a:r>
            <a:r>
              <a:rPr lang="zh-CN" altLang="en-US" b="0" dirty="0"/>
              <a:t>个字节，每个具有</a:t>
            </a:r>
            <a:r>
              <a:rPr lang="en-US" altLang="zh-CN" b="0" dirty="0"/>
              <a:t>C</a:t>
            </a:r>
            <a:r>
              <a:rPr lang="zh-CN" altLang="en-US" b="0" dirty="0"/>
              <a:t>类</a:t>
            </a:r>
            <a:r>
              <a:rPr lang="en-US" altLang="zh-CN" b="0" dirty="0"/>
              <a:t>IP</a:t>
            </a:r>
            <a:r>
              <a:rPr lang="zh-CN" altLang="en-US" b="0" dirty="0"/>
              <a:t>地址的网络中包含的最多主机数为</a:t>
            </a:r>
            <a:r>
              <a:rPr lang="en-US" altLang="zh-CN" b="0" dirty="0"/>
              <a:t>28-2=254</a:t>
            </a:r>
            <a:r>
              <a:rPr lang="zh-CN" altLang="en-US" b="0" dirty="0"/>
              <a:t>，</a:t>
            </a:r>
            <a:r>
              <a:rPr lang="en-US" altLang="zh-CN" b="0" dirty="0"/>
              <a:t>C</a:t>
            </a:r>
            <a:r>
              <a:rPr lang="zh-CN" altLang="en-US" b="0" dirty="0"/>
              <a:t>类</a:t>
            </a:r>
            <a:r>
              <a:rPr lang="en-US" altLang="zh-CN" b="0" dirty="0"/>
              <a:t>IP</a:t>
            </a:r>
            <a:r>
              <a:rPr lang="zh-CN" altLang="en-US" b="0" dirty="0"/>
              <a:t>地址占整个地址空间的</a:t>
            </a:r>
            <a:r>
              <a:rPr lang="en-US" altLang="zh-CN" b="0" dirty="0"/>
              <a:t>1/8</a:t>
            </a:r>
            <a:r>
              <a:rPr lang="zh-CN" altLang="en-US" b="0" dirty="0"/>
              <a:t>。</a:t>
            </a:r>
          </a:p>
          <a:p>
            <a:endParaRPr lang="zh-CN" altLang="en-US" dirty="0"/>
          </a:p>
        </p:txBody>
      </p:sp>
    </p:spTree>
    <p:extLst>
      <p:ext uri="{BB962C8B-B14F-4D97-AF65-F5344CB8AC3E}">
        <p14:creationId xmlns:p14="http://schemas.microsoft.com/office/powerpoint/2010/main" val="344711231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2589" name="Rectangle 13"/>
          <p:cNvSpPr>
            <a:spLocks noGrp="1" noChangeArrowheads="1"/>
          </p:cNvSpPr>
          <p:nvPr>
            <p:ph type="title"/>
          </p:nvPr>
        </p:nvSpPr>
        <p:spPr>
          <a:xfrm>
            <a:off x="395288" y="44450"/>
            <a:ext cx="8548687" cy="768350"/>
          </a:xfrm>
        </p:spPr>
        <p:txBody>
          <a:bodyPr/>
          <a:lstStyle/>
          <a:p>
            <a:pPr algn="ctr"/>
            <a:r>
              <a:rPr lang="en-US" altLang="zh-CN" sz="3600" dirty="0"/>
              <a:t>IP </a:t>
            </a:r>
            <a:r>
              <a:rPr lang="zh-CN" altLang="en-US" sz="3600" dirty="0"/>
              <a:t>地址中的网络号字段和主机号字段 </a:t>
            </a:r>
          </a:p>
        </p:txBody>
      </p:sp>
      <p:grpSp>
        <p:nvGrpSpPr>
          <p:cNvPr id="2" name="组合 1"/>
          <p:cNvGrpSpPr/>
          <p:nvPr/>
        </p:nvGrpSpPr>
        <p:grpSpPr>
          <a:xfrm>
            <a:off x="480931" y="1379537"/>
            <a:ext cx="8304213" cy="5078412"/>
            <a:chOff x="480931" y="1379537"/>
            <a:chExt cx="8304213" cy="5078412"/>
          </a:xfrm>
        </p:grpSpPr>
        <p:sp>
          <p:nvSpPr>
            <p:cNvPr id="2072578" name="Line 2"/>
            <p:cNvSpPr>
              <a:spLocks noChangeShapeType="1"/>
            </p:cNvSpPr>
            <p:nvPr/>
          </p:nvSpPr>
          <p:spPr bwMode="auto">
            <a:xfrm flipV="1">
              <a:off x="1695369" y="4678362"/>
              <a:ext cx="5305425"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2579" name="Rectangle 3"/>
            <p:cNvSpPr>
              <a:spLocks noChangeArrowheads="1"/>
            </p:cNvSpPr>
            <p:nvPr/>
          </p:nvSpPr>
          <p:spPr bwMode="auto">
            <a:xfrm>
              <a:off x="3759119" y="4460875"/>
              <a:ext cx="815975"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net-id</a:t>
              </a:r>
            </a:p>
            <a:p>
              <a:pPr eaLnBrk="0" hangingPunct="0">
                <a:lnSpc>
                  <a:spcPct val="90000"/>
                </a:lnSpc>
                <a:buClrTx/>
                <a:buFontTx/>
                <a:buNone/>
              </a:pPr>
              <a:r>
                <a:rPr lang="en-US" altLang="zh-CN" sz="2000">
                  <a:solidFill>
                    <a:srgbClr val="333399"/>
                  </a:solidFill>
                  <a:latin typeface="Arial" pitchFamily="34" charset="0"/>
                  <a:ea typeface="黑体" pitchFamily="49" charset="-122"/>
                </a:rPr>
                <a:t>24 bit</a:t>
              </a:r>
            </a:p>
          </p:txBody>
        </p:sp>
        <p:sp>
          <p:nvSpPr>
            <p:cNvPr id="2072580" name="Rectangle 4"/>
            <p:cNvSpPr>
              <a:spLocks noChangeArrowheads="1"/>
            </p:cNvSpPr>
            <p:nvPr/>
          </p:nvSpPr>
          <p:spPr bwMode="auto">
            <a:xfrm>
              <a:off x="1695369" y="4024312"/>
              <a:ext cx="7046912" cy="444500"/>
            </a:xfrm>
            <a:prstGeom prst="rect">
              <a:avLst/>
            </a:prstGeom>
            <a:solidFill>
              <a:srgbClr val="FFFF99"/>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581" name="Line 5"/>
            <p:cNvSpPr>
              <a:spLocks noChangeShapeType="1"/>
            </p:cNvSpPr>
            <p:nvPr/>
          </p:nvSpPr>
          <p:spPr bwMode="auto">
            <a:xfrm>
              <a:off x="3420981" y="2030412"/>
              <a:ext cx="5310188"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2582" name="Rectangle 6"/>
            <p:cNvSpPr>
              <a:spLocks noChangeArrowheads="1"/>
            </p:cNvSpPr>
            <p:nvPr/>
          </p:nvSpPr>
          <p:spPr bwMode="auto">
            <a:xfrm>
              <a:off x="5313281" y="1822450"/>
              <a:ext cx="941388"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host-id</a:t>
              </a:r>
            </a:p>
            <a:p>
              <a:pPr algn="ctr" eaLnBrk="0" hangingPunct="0">
                <a:lnSpc>
                  <a:spcPct val="90000"/>
                </a:lnSpc>
                <a:buClrTx/>
                <a:buFontTx/>
                <a:buNone/>
              </a:pPr>
              <a:r>
                <a:rPr lang="en-US" altLang="zh-CN" sz="2000">
                  <a:solidFill>
                    <a:srgbClr val="333399"/>
                  </a:solidFill>
                  <a:latin typeface="Arial" pitchFamily="34" charset="0"/>
                  <a:ea typeface="黑体" pitchFamily="49" charset="-122"/>
                </a:rPr>
                <a:t>24 bit</a:t>
              </a:r>
            </a:p>
          </p:txBody>
        </p:sp>
        <p:sp>
          <p:nvSpPr>
            <p:cNvPr id="2072583" name="Line 7"/>
            <p:cNvSpPr>
              <a:spLocks noChangeShapeType="1"/>
            </p:cNvSpPr>
            <p:nvPr/>
          </p:nvSpPr>
          <p:spPr bwMode="auto">
            <a:xfrm flipV="1">
              <a:off x="1735056" y="3365500"/>
              <a:ext cx="3475038"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2584" name="Rectangle 8"/>
            <p:cNvSpPr>
              <a:spLocks noChangeArrowheads="1"/>
            </p:cNvSpPr>
            <p:nvPr/>
          </p:nvSpPr>
          <p:spPr bwMode="auto">
            <a:xfrm>
              <a:off x="2859006" y="3160712"/>
              <a:ext cx="815975"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net-id</a:t>
              </a:r>
            </a:p>
            <a:p>
              <a:pPr eaLnBrk="0" hangingPunct="0">
                <a:lnSpc>
                  <a:spcPct val="90000"/>
                </a:lnSpc>
                <a:buClrTx/>
                <a:buFontTx/>
                <a:buNone/>
              </a:pPr>
              <a:r>
                <a:rPr lang="en-US" altLang="zh-CN" sz="2000">
                  <a:solidFill>
                    <a:srgbClr val="333399"/>
                  </a:solidFill>
                  <a:latin typeface="Arial" pitchFamily="34" charset="0"/>
                  <a:ea typeface="黑体" pitchFamily="49" charset="-122"/>
                </a:rPr>
                <a:t>16 bit</a:t>
              </a:r>
            </a:p>
          </p:txBody>
        </p:sp>
        <p:sp>
          <p:nvSpPr>
            <p:cNvPr id="2072585" name="Line 9"/>
            <p:cNvSpPr>
              <a:spLocks noChangeShapeType="1"/>
            </p:cNvSpPr>
            <p:nvPr/>
          </p:nvSpPr>
          <p:spPr bwMode="auto">
            <a:xfrm>
              <a:off x="1657269" y="2030412"/>
              <a:ext cx="1763712"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2586" name="Rectangle 10"/>
            <p:cNvSpPr>
              <a:spLocks noChangeArrowheads="1"/>
            </p:cNvSpPr>
            <p:nvPr/>
          </p:nvSpPr>
          <p:spPr bwMode="auto">
            <a:xfrm>
              <a:off x="2065256" y="1822450"/>
              <a:ext cx="815975"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net-id</a:t>
              </a:r>
            </a:p>
            <a:p>
              <a:pPr algn="ctr" eaLnBrk="0" hangingPunct="0">
                <a:lnSpc>
                  <a:spcPct val="90000"/>
                </a:lnSpc>
                <a:buClrTx/>
                <a:buFontTx/>
                <a:buNone/>
              </a:pPr>
              <a:r>
                <a:rPr lang="en-US" altLang="zh-CN" sz="2000">
                  <a:solidFill>
                    <a:srgbClr val="333399"/>
                  </a:solidFill>
                  <a:latin typeface="Arial" pitchFamily="34" charset="0"/>
                  <a:ea typeface="黑体" pitchFamily="49" charset="-122"/>
                </a:rPr>
                <a:t>8 bit</a:t>
              </a:r>
            </a:p>
          </p:txBody>
        </p:sp>
        <p:sp>
          <p:nvSpPr>
            <p:cNvPr id="2072587" name="Rectangle 11"/>
            <p:cNvSpPr>
              <a:spLocks noChangeArrowheads="1"/>
            </p:cNvSpPr>
            <p:nvPr/>
          </p:nvSpPr>
          <p:spPr bwMode="auto">
            <a:xfrm>
              <a:off x="1660444" y="1385887"/>
              <a:ext cx="7085012" cy="442913"/>
            </a:xfrm>
            <a:prstGeom prst="rect">
              <a:avLst/>
            </a:prstGeom>
            <a:solidFill>
              <a:srgbClr val="FFFF99"/>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588" name="Rectangle 12"/>
            <p:cNvSpPr>
              <a:spLocks noChangeArrowheads="1"/>
            </p:cNvSpPr>
            <p:nvPr/>
          </p:nvSpPr>
          <p:spPr bwMode="auto">
            <a:xfrm>
              <a:off x="1681081" y="2727325"/>
              <a:ext cx="7070725" cy="446087"/>
            </a:xfrm>
            <a:prstGeom prst="rect">
              <a:avLst/>
            </a:prstGeom>
            <a:solidFill>
              <a:srgbClr val="FFFF99"/>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590" name="Rectangle 14"/>
            <p:cNvSpPr>
              <a:spLocks noChangeArrowheads="1"/>
            </p:cNvSpPr>
            <p:nvPr/>
          </p:nvSpPr>
          <p:spPr bwMode="auto">
            <a:xfrm>
              <a:off x="1704894" y="4038600"/>
              <a:ext cx="5300662" cy="423862"/>
            </a:xfrm>
            <a:prstGeom prst="rect">
              <a:avLst/>
            </a:prstGeom>
            <a:solidFill>
              <a:srgbClr val="FFC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591" name="Rectangle 15"/>
            <p:cNvSpPr>
              <a:spLocks noChangeArrowheads="1"/>
            </p:cNvSpPr>
            <p:nvPr/>
          </p:nvSpPr>
          <p:spPr bwMode="auto">
            <a:xfrm>
              <a:off x="1703306" y="2752725"/>
              <a:ext cx="3511550" cy="409575"/>
            </a:xfrm>
            <a:prstGeom prst="rect">
              <a:avLst/>
            </a:prstGeom>
            <a:solidFill>
              <a:srgbClr val="FFC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592" name="Rectangle 16"/>
            <p:cNvSpPr>
              <a:spLocks noChangeArrowheads="1"/>
            </p:cNvSpPr>
            <p:nvPr/>
          </p:nvSpPr>
          <p:spPr bwMode="auto">
            <a:xfrm>
              <a:off x="1684256" y="1409700"/>
              <a:ext cx="1730375" cy="406400"/>
            </a:xfrm>
            <a:prstGeom prst="rect">
              <a:avLst/>
            </a:prstGeom>
            <a:solidFill>
              <a:srgbClr val="FFC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593" name="Rectangle 17"/>
            <p:cNvSpPr>
              <a:spLocks noChangeArrowheads="1"/>
            </p:cNvSpPr>
            <p:nvPr/>
          </p:nvSpPr>
          <p:spPr bwMode="auto">
            <a:xfrm>
              <a:off x="1606469" y="1379537"/>
              <a:ext cx="322262"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072594" name="Rectangle 18"/>
            <p:cNvSpPr>
              <a:spLocks noChangeArrowheads="1"/>
            </p:cNvSpPr>
            <p:nvPr/>
          </p:nvSpPr>
          <p:spPr bwMode="auto">
            <a:xfrm>
              <a:off x="480931" y="1408112"/>
              <a:ext cx="11842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dirty="0">
                  <a:solidFill>
                    <a:srgbClr val="333399"/>
                  </a:solidFill>
                  <a:latin typeface="Arial" pitchFamily="34" charset="0"/>
                  <a:ea typeface="黑体" pitchFamily="49" charset="-122"/>
                </a:rPr>
                <a:t>A </a:t>
              </a:r>
              <a:r>
                <a:rPr lang="zh-CN" altLang="en-US" sz="2000" dirty="0">
                  <a:solidFill>
                    <a:srgbClr val="333399"/>
                  </a:solidFill>
                  <a:latin typeface="Arial" pitchFamily="34" charset="0"/>
                  <a:ea typeface="黑体" pitchFamily="49" charset="-122"/>
                </a:rPr>
                <a:t>类地址</a:t>
              </a:r>
            </a:p>
          </p:txBody>
        </p:sp>
        <p:sp>
          <p:nvSpPr>
            <p:cNvPr id="2072595" name="Line 19"/>
            <p:cNvSpPr>
              <a:spLocks noChangeShapeType="1"/>
            </p:cNvSpPr>
            <p:nvPr/>
          </p:nvSpPr>
          <p:spPr bwMode="auto">
            <a:xfrm>
              <a:off x="1916031" y="1385887"/>
              <a:ext cx="0" cy="422275"/>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596" name="Line 20"/>
            <p:cNvSpPr>
              <a:spLocks noChangeShapeType="1"/>
            </p:cNvSpPr>
            <p:nvPr/>
          </p:nvSpPr>
          <p:spPr bwMode="auto">
            <a:xfrm>
              <a:off x="3420981" y="1385887"/>
              <a:ext cx="0" cy="4508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597" name="Line 21"/>
            <p:cNvSpPr>
              <a:spLocks noChangeShapeType="1"/>
            </p:cNvSpPr>
            <p:nvPr/>
          </p:nvSpPr>
          <p:spPr bwMode="auto">
            <a:xfrm>
              <a:off x="1657269" y="1868487"/>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2598" name="Line 22"/>
            <p:cNvSpPr>
              <a:spLocks noChangeShapeType="1"/>
            </p:cNvSpPr>
            <p:nvPr/>
          </p:nvSpPr>
          <p:spPr bwMode="auto">
            <a:xfrm>
              <a:off x="3420981" y="1868487"/>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2599" name="Line 23"/>
            <p:cNvSpPr>
              <a:spLocks noChangeShapeType="1"/>
            </p:cNvSpPr>
            <p:nvPr/>
          </p:nvSpPr>
          <p:spPr bwMode="auto">
            <a:xfrm>
              <a:off x="8731169" y="1868487"/>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2600" name="Line 24"/>
            <p:cNvSpPr>
              <a:spLocks noChangeShapeType="1"/>
            </p:cNvSpPr>
            <p:nvPr/>
          </p:nvSpPr>
          <p:spPr bwMode="auto">
            <a:xfrm flipV="1">
              <a:off x="5222794" y="3365500"/>
              <a:ext cx="3475037" cy="3175"/>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2601" name="Rectangle 25"/>
            <p:cNvSpPr>
              <a:spLocks noChangeArrowheads="1"/>
            </p:cNvSpPr>
            <p:nvPr/>
          </p:nvSpPr>
          <p:spPr bwMode="auto">
            <a:xfrm>
              <a:off x="6445169" y="3187700"/>
              <a:ext cx="941387" cy="63658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host-id</a:t>
              </a:r>
            </a:p>
            <a:p>
              <a:pPr algn="ctr" eaLnBrk="0" hangingPunct="0">
                <a:lnSpc>
                  <a:spcPct val="90000"/>
                </a:lnSpc>
                <a:buClrTx/>
                <a:buFontTx/>
                <a:buNone/>
              </a:pPr>
              <a:r>
                <a:rPr lang="en-US" altLang="zh-CN" sz="2000">
                  <a:solidFill>
                    <a:srgbClr val="333399"/>
                  </a:solidFill>
                  <a:latin typeface="Arial" pitchFamily="34" charset="0"/>
                  <a:ea typeface="黑体" pitchFamily="49" charset="-122"/>
                </a:rPr>
                <a:t>16 bit</a:t>
              </a:r>
            </a:p>
          </p:txBody>
        </p:sp>
        <p:sp>
          <p:nvSpPr>
            <p:cNvPr id="2072602" name="Line 26"/>
            <p:cNvSpPr>
              <a:spLocks noChangeShapeType="1"/>
            </p:cNvSpPr>
            <p:nvPr/>
          </p:nvSpPr>
          <p:spPr bwMode="auto">
            <a:xfrm>
              <a:off x="1695369" y="3213100"/>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2603" name="Line 27"/>
            <p:cNvSpPr>
              <a:spLocks noChangeShapeType="1"/>
            </p:cNvSpPr>
            <p:nvPr/>
          </p:nvSpPr>
          <p:spPr bwMode="auto">
            <a:xfrm>
              <a:off x="5222794" y="3213100"/>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2604" name="Line 28"/>
            <p:cNvSpPr>
              <a:spLocks noChangeShapeType="1"/>
            </p:cNvSpPr>
            <p:nvPr/>
          </p:nvSpPr>
          <p:spPr bwMode="auto">
            <a:xfrm>
              <a:off x="8718469" y="3213100"/>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2605" name="Rectangle 29"/>
            <p:cNvSpPr>
              <a:spLocks noChangeArrowheads="1"/>
            </p:cNvSpPr>
            <p:nvPr/>
          </p:nvSpPr>
          <p:spPr bwMode="auto">
            <a:xfrm>
              <a:off x="499981" y="2738437"/>
              <a:ext cx="11842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B </a:t>
              </a:r>
              <a:r>
                <a:rPr lang="zh-CN" altLang="en-US" sz="2000">
                  <a:solidFill>
                    <a:srgbClr val="333399"/>
                  </a:solidFill>
                  <a:latin typeface="Arial" pitchFamily="34" charset="0"/>
                  <a:ea typeface="黑体" pitchFamily="49" charset="-122"/>
                </a:rPr>
                <a:t>类地址</a:t>
              </a:r>
            </a:p>
          </p:txBody>
        </p:sp>
        <p:sp>
          <p:nvSpPr>
            <p:cNvPr id="2072606" name="Line 30"/>
            <p:cNvSpPr>
              <a:spLocks noChangeShapeType="1"/>
            </p:cNvSpPr>
            <p:nvPr/>
          </p:nvSpPr>
          <p:spPr bwMode="auto">
            <a:xfrm>
              <a:off x="5222794" y="2736850"/>
              <a:ext cx="0" cy="43338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607" name="Rectangle 31"/>
            <p:cNvSpPr>
              <a:spLocks noChangeArrowheads="1"/>
            </p:cNvSpPr>
            <p:nvPr/>
          </p:nvSpPr>
          <p:spPr bwMode="auto">
            <a:xfrm>
              <a:off x="499981" y="4033837"/>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C </a:t>
              </a:r>
              <a:r>
                <a:rPr lang="zh-CN" altLang="en-US" sz="2000">
                  <a:solidFill>
                    <a:srgbClr val="333399"/>
                  </a:solidFill>
                  <a:latin typeface="Arial" pitchFamily="34" charset="0"/>
                  <a:ea typeface="黑体" pitchFamily="49" charset="-122"/>
                </a:rPr>
                <a:t>类地址</a:t>
              </a:r>
            </a:p>
          </p:txBody>
        </p:sp>
        <p:sp>
          <p:nvSpPr>
            <p:cNvPr id="2072608" name="Rectangle 32"/>
            <p:cNvSpPr>
              <a:spLocks noChangeArrowheads="1"/>
            </p:cNvSpPr>
            <p:nvPr/>
          </p:nvSpPr>
          <p:spPr bwMode="auto">
            <a:xfrm>
              <a:off x="2022394" y="4052887"/>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072609" name="Rectangle 33"/>
            <p:cNvSpPr>
              <a:spLocks noChangeArrowheads="1"/>
            </p:cNvSpPr>
            <p:nvPr/>
          </p:nvSpPr>
          <p:spPr bwMode="auto">
            <a:xfrm>
              <a:off x="1635044" y="4044950"/>
              <a:ext cx="4857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072610" name="Rectangle 34"/>
            <p:cNvSpPr>
              <a:spLocks noChangeArrowheads="1"/>
            </p:cNvSpPr>
            <p:nvPr/>
          </p:nvSpPr>
          <p:spPr bwMode="auto">
            <a:xfrm>
              <a:off x="1830306" y="4052887"/>
              <a:ext cx="4826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072611" name="Line 35"/>
            <p:cNvSpPr>
              <a:spLocks noChangeShapeType="1"/>
            </p:cNvSpPr>
            <p:nvPr/>
          </p:nvSpPr>
          <p:spPr bwMode="auto">
            <a:xfrm>
              <a:off x="2379581" y="4022725"/>
              <a:ext cx="0" cy="439737"/>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612" name="Line 36"/>
            <p:cNvSpPr>
              <a:spLocks noChangeShapeType="1"/>
            </p:cNvSpPr>
            <p:nvPr/>
          </p:nvSpPr>
          <p:spPr bwMode="auto">
            <a:xfrm>
              <a:off x="7024606" y="4017962"/>
              <a:ext cx="0" cy="44132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613" name="Line 37"/>
            <p:cNvSpPr>
              <a:spLocks noChangeShapeType="1"/>
            </p:cNvSpPr>
            <p:nvPr/>
          </p:nvSpPr>
          <p:spPr bwMode="auto">
            <a:xfrm flipV="1">
              <a:off x="7029369" y="4662487"/>
              <a:ext cx="1701800" cy="17463"/>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2072614" name="Group 38"/>
            <p:cNvGrpSpPr>
              <a:grpSpLocks/>
            </p:cNvGrpSpPr>
            <p:nvPr/>
          </p:nvGrpSpPr>
          <p:grpSpPr bwMode="auto">
            <a:xfrm>
              <a:off x="7426244" y="4489450"/>
              <a:ext cx="984250" cy="638175"/>
              <a:chOff x="2832" y="3024"/>
              <a:chExt cx="427" cy="378"/>
            </a:xfrm>
          </p:grpSpPr>
          <p:sp>
            <p:nvSpPr>
              <p:cNvPr id="2072615" name="Rectangle 39"/>
              <p:cNvSpPr>
                <a:spLocks noChangeArrowheads="1"/>
              </p:cNvSpPr>
              <p:nvPr/>
            </p:nvSpPr>
            <p:spPr bwMode="auto">
              <a:xfrm>
                <a:off x="2832" y="3072"/>
                <a:ext cx="426" cy="138"/>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616" name="Rectangle 40"/>
              <p:cNvSpPr>
                <a:spLocks noChangeArrowheads="1"/>
              </p:cNvSpPr>
              <p:nvPr/>
            </p:nvSpPr>
            <p:spPr bwMode="auto">
              <a:xfrm>
                <a:off x="2850" y="3024"/>
                <a:ext cx="409" cy="37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host-id</a:t>
                </a:r>
              </a:p>
              <a:p>
                <a:pPr algn="ctr" eaLnBrk="0" hangingPunct="0">
                  <a:lnSpc>
                    <a:spcPct val="90000"/>
                  </a:lnSpc>
                  <a:buClrTx/>
                  <a:buFontTx/>
                  <a:buNone/>
                </a:pPr>
                <a:r>
                  <a:rPr lang="en-US" altLang="zh-CN" sz="2000">
                    <a:solidFill>
                      <a:srgbClr val="333399"/>
                    </a:solidFill>
                    <a:latin typeface="Arial" pitchFamily="34" charset="0"/>
                    <a:ea typeface="黑体" pitchFamily="49" charset="-122"/>
                  </a:rPr>
                  <a:t>8 bit</a:t>
                </a:r>
              </a:p>
            </p:txBody>
          </p:sp>
        </p:grpSp>
        <p:sp>
          <p:nvSpPr>
            <p:cNvPr id="2072617" name="Line 41"/>
            <p:cNvSpPr>
              <a:spLocks noChangeShapeType="1"/>
            </p:cNvSpPr>
            <p:nvPr/>
          </p:nvSpPr>
          <p:spPr bwMode="auto">
            <a:xfrm>
              <a:off x="1695369" y="4525962"/>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2618" name="Line 42"/>
            <p:cNvSpPr>
              <a:spLocks noChangeShapeType="1"/>
            </p:cNvSpPr>
            <p:nvPr/>
          </p:nvSpPr>
          <p:spPr bwMode="auto">
            <a:xfrm>
              <a:off x="7029369" y="4529137"/>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2619" name="Line 43"/>
            <p:cNvSpPr>
              <a:spLocks noChangeShapeType="1"/>
            </p:cNvSpPr>
            <p:nvPr/>
          </p:nvSpPr>
          <p:spPr bwMode="auto">
            <a:xfrm>
              <a:off x="8718469" y="4510087"/>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2620" name="Rectangle 44"/>
            <p:cNvSpPr>
              <a:spLocks noChangeArrowheads="1"/>
            </p:cNvSpPr>
            <p:nvPr/>
          </p:nvSpPr>
          <p:spPr bwMode="auto">
            <a:xfrm>
              <a:off x="1689019" y="5240223"/>
              <a:ext cx="7067550" cy="444500"/>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621" name="Rectangle 45"/>
            <p:cNvSpPr>
              <a:spLocks noChangeArrowheads="1"/>
            </p:cNvSpPr>
            <p:nvPr/>
          </p:nvSpPr>
          <p:spPr bwMode="auto">
            <a:xfrm>
              <a:off x="480931" y="5251335"/>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D </a:t>
              </a:r>
              <a:r>
                <a:rPr lang="zh-CN" altLang="en-US" sz="2000">
                  <a:solidFill>
                    <a:srgbClr val="333399"/>
                  </a:solidFill>
                  <a:latin typeface="Arial" pitchFamily="34" charset="0"/>
                  <a:ea typeface="黑体" pitchFamily="49" charset="-122"/>
                </a:rPr>
                <a:t>类地址</a:t>
              </a:r>
            </a:p>
          </p:txBody>
        </p:sp>
        <p:sp>
          <p:nvSpPr>
            <p:cNvPr id="2072622" name="Line 46"/>
            <p:cNvSpPr>
              <a:spLocks noChangeShapeType="1"/>
            </p:cNvSpPr>
            <p:nvPr/>
          </p:nvSpPr>
          <p:spPr bwMode="auto">
            <a:xfrm>
              <a:off x="2470069" y="5248160"/>
              <a:ext cx="0" cy="441325"/>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623" name="Rectangle 47"/>
            <p:cNvSpPr>
              <a:spLocks noChangeArrowheads="1"/>
            </p:cNvSpPr>
            <p:nvPr/>
          </p:nvSpPr>
          <p:spPr bwMode="auto">
            <a:xfrm>
              <a:off x="1625519" y="5238635"/>
              <a:ext cx="8509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0</a:t>
              </a:r>
            </a:p>
          </p:txBody>
        </p:sp>
        <p:sp>
          <p:nvSpPr>
            <p:cNvPr id="2072624" name="Rectangle 48"/>
            <p:cNvSpPr>
              <a:spLocks noChangeArrowheads="1"/>
            </p:cNvSpPr>
            <p:nvPr/>
          </p:nvSpPr>
          <p:spPr bwMode="auto">
            <a:xfrm>
              <a:off x="4457619" y="5268798"/>
              <a:ext cx="1406525" cy="395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多 播 地 址</a:t>
              </a:r>
            </a:p>
          </p:txBody>
        </p:sp>
        <p:sp>
          <p:nvSpPr>
            <p:cNvPr id="2072625" name="Rectangle 49"/>
            <p:cNvSpPr>
              <a:spLocks noChangeArrowheads="1"/>
            </p:cNvSpPr>
            <p:nvPr/>
          </p:nvSpPr>
          <p:spPr bwMode="auto">
            <a:xfrm>
              <a:off x="1731881" y="5991224"/>
              <a:ext cx="7053263" cy="444500"/>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626" name="Rectangle 50"/>
            <p:cNvSpPr>
              <a:spLocks noChangeArrowheads="1"/>
            </p:cNvSpPr>
            <p:nvPr/>
          </p:nvSpPr>
          <p:spPr bwMode="auto">
            <a:xfrm>
              <a:off x="552369" y="6000749"/>
              <a:ext cx="1182687" cy="39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E </a:t>
              </a:r>
              <a:r>
                <a:rPr lang="zh-CN" altLang="en-US" sz="2000">
                  <a:solidFill>
                    <a:srgbClr val="333399"/>
                  </a:solidFill>
                  <a:latin typeface="Arial" pitchFamily="34" charset="0"/>
                  <a:ea typeface="黑体" pitchFamily="49" charset="-122"/>
                </a:rPr>
                <a:t>类地址</a:t>
              </a:r>
            </a:p>
          </p:txBody>
        </p:sp>
        <p:sp>
          <p:nvSpPr>
            <p:cNvPr id="2072627" name="Rectangle 51"/>
            <p:cNvSpPr>
              <a:spLocks noChangeArrowheads="1"/>
            </p:cNvSpPr>
            <p:nvPr/>
          </p:nvSpPr>
          <p:spPr bwMode="auto">
            <a:xfrm>
              <a:off x="3948031" y="6011862"/>
              <a:ext cx="2378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 为 今 后 使 用</a:t>
              </a:r>
            </a:p>
          </p:txBody>
        </p:sp>
        <p:sp>
          <p:nvSpPr>
            <p:cNvPr id="2072628" name="Line 52"/>
            <p:cNvSpPr>
              <a:spLocks noChangeShapeType="1"/>
            </p:cNvSpPr>
            <p:nvPr/>
          </p:nvSpPr>
          <p:spPr bwMode="auto">
            <a:xfrm>
              <a:off x="2684381" y="6016624"/>
              <a:ext cx="0" cy="441325"/>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2629" name="Rectangle 53"/>
            <p:cNvSpPr>
              <a:spLocks noChangeArrowheads="1"/>
            </p:cNvSpPr>
            <p:nvPr/>
          </p:nvSpPr>
          <p:spPr bwMode="auto">
            <a:xfrm>
              <a:off x="1660444" y="5997574"/>
              <a:ext cx="10287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0</a:t>
              </a:r>
            </a:p>
          </p:txBody>
        </p:sp>
        <p:sp>
          <p:nvSpPr>
            <p:cNvPr id="2072630" name="Rectangle 54"/>
            <p:cNvSpPr>
              <a:spLocks noChangeArrowheads="1"/>
            </p:cNvSpPr>
            <p:nvPr/>
          </p:nvSpPr>
          <p:spPr bwMode="auto">
            <a:xfrm>
              <a:off x="1814431" y="2722562"/>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072631" name="Rectangle 55"/>
            <p:cNvSpPr>
              <a:spLocks noChangeArrowheads="1"/>
            </p:cNvSpPr>
            <p:nvPr/>
          </p:nvSpPr>
          <p:spPr bwMode="auto">
            <a:xfrm>
              <a:off x="1622344" y="2722562"/>
              <a:ext cx="4841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072632" name="Line 56"/>
            <p:cNvSpPr>
              <a:spLocks noChangeShapeType="1"/>
            </p:cNvSpPr>
            <p:nvPr/>
          </p:nvSpPr>
          <p:spPr bwMode="auto">
            <a:xfrm>
              <a:off x="2173206" y="2719387"/>
              <a:ext cx="0" cy="441325"/>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3613" name="Rectangle 13"/>
          <p:cNvSpPr>
            <a:spLocks noGrp="1" noChangeArrowheads="1"/>
          </p:cNvSpPr>
          <p:nvPr>
            <p:ph type="title"/>
          </p:nvPr>
        </p:nvSpPr>
        <p:spPr>
          <a:xfrm>
            <a:off x="1807726" y="116632"/>
            <a:ext cx="7351601" cy="768350"/>
          </a:xfrm>
        </p:spPr>
        <p:txBody>
          <a:bodyPr/>
          <a:lstStyle/>
          <a:p>
            <a:pPr algn="ctr"/>
            <a:r>
              <a:rPr lang="zh-CN" altLang="en-US" sz="3600" dirty="0"/>
              <a:t>各</a:t>
            </a:r>
            <a:r>
              <a:rPr lang="zh-CN" altLang="en-US" sz="3600" dirty="0" smtClean="0"/>
              <a:t>类</a:t>
            </a:r>
            <a:r>
              <a:rPr lang="zh-CN" altLang="en-US" sz="3600" dirty="0"/>
              <a:t>地址</a:t>
            </a:r>
            <a:r>
              <a:rPr lang="zh-CN" altLang="en-US" sz="3600" dirty="0">
                <a:solidFill>
                  <a:srgbClr val="FFC000"/>
                </a:solidFill>
              </a:rPr>
              <a:t>网络号</a:t>
            </a:r>
            <a:r>
              <a:rPr lang="zh-CN" altLang="en-US" sz="3600" dirty="0" smtClean="0">
                <a:solidFill>
                  <a:srgbClr val="FFC000"/>
                </a:solidFill>
              </a:rPr>
              <a:t>字段</a:t>
            </a:r>
            <a:r>
              <a:rPr lang="en-US" altLang="zh-CN" sz="3600" dirty="0" smtClean="0">
                <a:solidFill>
                  <a:srgbClr val="FFC000"/>
                </a:solidFill>
              </a:rPr>
              <a:t>net-id</a:t>
            </a:r>
            <a:r>
              <a:rPr lang="zh-CN" altLang="en-US" sz="3600" dirty="0" smtClean="0"/>
              <a:t>特征</a:t>
            </a:r>
            <a:endParaRPr lang="zh-CN" altLang="en-US" sz="3600" dirty="0"/>
          </a:p>
        </p:txBody>
      </p:sp>
      <p:grpSp>
        <p:nvGrpSpPr>
          <p:cNvPr id="2" name="组合 1"/>
          <p:cNvGrpSpPr/>
          <p:nvPr/>
        </p:nvGrpSpPr>
        <p:grpSpPr>
          <a:xfrm>
            <a:off x="976205" y="1315698"/>
            <a:ext cx="8261580" cy="5108915"/>
            <a:chOff x="976205" y="1315698"/>
            <a:chExt cx="8261580" cy="5108915"/>
          </a:xfrm>
        </p:grpSpPr>
        <p:sp>
          <p:nvSpPr>
            <p:cNvPr id="2073602" name="Line 2"/>
            <p:cNvSpPr>
              <a:spLocks noChangeShapeType="1"/>
            </p:cNvSpPr>
            <p:nvPr/>
          </p:nvSpPr>
          <p:spPr bwMode="auto">
            <a:xfrm flipV="1">
              <a:off x="2147217" y="4614523"/>
              <a:ext cx="5305425"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03" name="Rectangle 3"/>
            <p:cNvSpPr>
              <a:spLocks noChangeArrowheads="1"/>
            </p:cNvSpPr>
            <p:nvPr/>
          </p:nvSpPr>
          <p:spPr bwMode="auto">
            <a:xfrm>
              <a:off x="4210967" y="4397036"/>
              <a:ext cx="815975"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net-id</a:t>
              </a:r>
            </a:p>
            <a:p>
              <a:pPr eaLnBrk="0" hangingPunct="0">
                <a:lnSpc>
                  <a:spcPct val="90000"/>
                </a:lnSpc>
                <a:buClrTx/>
                <a:buFontTx/>
                <a:buNone/>
              </a:pPr>
              <a:r>
                <a:rPr lang="en-US" altLang="zh-CN" sz="2000">
                  <a:solidFill>
                    <a:srgbClr val="333399"/>
                  </a:solidFill>
                  <a:latin typeface="Arial" pitchFamily="34" charset="0"/>
                  <a:ea typeface="黑体" pitchFamily="49" charset="-122"/>
                </a:rPr>
                <a:t>24 bit</a:t>
              </a:r>
            </a:p>
          </p:txBody>
        </p:sp>
        <p:sp>
          <p:nvSpPr>
            <p:cNvPr id="2073604" name="Rectangle 4"/>
            <p:cNvSpPr>
              <a:spLocks noChangeArrowheads="1"/>
            </p:cNvSpPr>
            <p:nvPr/>
          </p:nvSpPr>
          <p:spPr bwMode="auto">
            <a:xfrm>
              <a:off x="2147217" y="3960473"/>
              <a:ext cx="7046912" cy="444500"/>
            </a:xfrm>
            <a:prstGeom prst="rect">
              <a:avLst/>
            </a:prstGeom>
            <a:solidFill>
              <a:srgbClr val="FFFF99"/>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05" name="Line 5"/>
            <p:cNvSpPr>
              <a:spLocks noChangeShapeType="1"/>
            </p:cNvSpPr>
            <p:nvPr/>
          </p:nvSpPr>
          <p:spPr bwMode="auto">
            <a:xfrm>
              <a:off x="3872829" y="1966573"/>
              <a:ext cx="5310188"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06" name="Rectangle 6"/>
            <p:cNvSpPr>
              <a:spLocks noChangeArrowheads="1"/>
            </p:cNvSpPr>
            <p:nvPr/>
          </p:nvSpPr>
          <p:spPr bwMode="auto">
            <a:xfrm>
              <a:off x="5765129" y="1758611"/>
              <a:ext cx="941388"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host-id</a:t>
              </a:r>
            </a:p>
            <a:p>
              <a:pPr algn="ctr" eaLnBrk="0" hangingPunct="0">
                <a:lnSpc>
                  <a:spcPct val="90000"/>
                </a:lnSpc>
                <a:buClrTx/>
                <a:buFontTx/>
                <a:buNone/>
              </a:pPr>
              <a:r>
                <a:rPr lang="en-US" altLang="zh-CN" sz="2000">
                  <a:solidFill>
                    <a:srgbClr val="333399"/>
                  </a:solidFill>
                  <a:latin typeface="Arial" pitchFamily="34" charset="0"/>
                  <a:ea typeface="黑体" pitchFamily="49" charset="-122"/>
                </a:rPr>
                <a:t>24 bit</a:t>
              </a:r>
            </a:p>
          </p:txBody>
        </p:sp>
        <p:sp>
          <p:nvSpPr>
            <p:cNvPr id="2073607" name="Line 7"/>
            <p:cNvSpPr>
              <a:spLocks noChangeShapeType="1"/>
            </p:cNvSpPr>
            <p:nvPr/>
          </p:nvSpPr>
          <p:spPr bwMode="auto">
            <a:xfrm flipV="1">
              <a:off x="2186904" y="3301661"/>
              <a:ext cx="3475038"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08" name="Rectangle 8"/>
            <p:cNvSpPr>
              <a:spLocks noChangeArrowheads="1"/>
            </p:cNvSpPr>
            <p:nvPr/>
          </p:nvSpPr>
          <p:spPr bwMode="auto">
            <a:xfrm>
              <a:off x="3310854" y="3096873"/>
              <a:ext cx="815975"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net-id</a:t>
              </a:r>
            </a:p>
            <a:p>
              <a:pPr eaLnBrk="0" hangingPunct="0">
                <a:lnSpc>
                  <a:spcPct val="90000"/>
                </a:lnSpc>
                <a:buClrTx/>
                <a:buFontTx/>
                <a:buNone/>
              </a:pPr>
              <a:r>
                <a:rPr lang="en-US" altLang="zh-CN" sz="2000">
                  <a:solidFill>
                    <a:srgbClr val="333399"/>
                  </a:solidFill>
                  <a:latin typeface="Arial" pitchFamily="34" charset="0"/>
                  <a:ea typeface="黑体" pitchFamily="49" charset="-122"/>
                </a:rPr>
                <a:t>16 bit</a:t>
              </a:r>
            </a:p>
          </p:txBody>
        </p:sp>
        <p:sp>
          <p:nvSpPr>
            <p:cNvPr id="2073609" name="Line 9"/>
            <p:cNvSpPr>
              <a:spLocks noChangeShapeType="1"/>
            </p:cNvSpPr>
            <p:nvPr/>
          </p:nvSpPr>
          <p:spPr bwMode="auto">
            <a:xfrm>
              <a:off x="2109117" y="1966573"/>
              <a:ext cx="1763712"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10" name="Rectangle 10"/>
            <p:cNvSpPr>
              <a:spLocks noChangeArrowheads="1"/>
            </p:cNvSpPr>
            <p:nvPr/>
          </p:nvSpPr>
          <p:spPr bwMode="auto">
            <a:xfrm>
              <a:off x="2517104" y="1758611"/>
              <a:ext cx="815975"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dirty="0">
                  <a:solidFill>
                    <a:srgbClr val="333399"/>
                  </a:solidFill>
                  <a:latin typeface="Arial" pitchFamily="34" charset="0"/>
                  <a:ea typeface="黑体" pitchFamily="49" charset="-122"/>
                </a:rPr>
                <a:t>net-id</a:t>
              </a:r>
            </a:p>
            <a:p>
              <a:pPr algn="ctr" eaLnBrk="0" hangingPunct="0">
                <a:lnSpc>
                  <a:spcPct val="90000"/>
                </a:lnSpc>
                <a:buClrTx/>
                <a:buFontTx/>
                <a:buNone/>
              </a:pPr>
              <a:r>
                <a:rPr lang="en-US" altLang="zh-CN" sz="2000" dirty="0">
                  <a:solidFill>
                    <a:srgbClr val="333399"/>
                  </a:solidFill>
                  <a:latin typeface="Arial" pitchFamily="34" charset="0"/>
                  <a:ea typeface="黑体" pitchFamily="49" charset="-122"/>
                </a:rPr>
                <a:t>8 bit</a:t>
              </a:r>
            </a:p>
          </p:txBody>
        </p:sp>
        <p:sp>
          <p:nvSpPr>
            <p:cNvPr id="2073611" name="Rectangle 11"/>
            <p:cNvSpPr>
              <a:spLocks noChangeArrowheads="1"/>
            </p:cNvSpPr>
            <p:nvPr/>
          </p:nvSpPr>
          <p:spPr bwMode="auto">
            <a:xfrm>
              <a:off x="2112292" y="1322048"/>
              <a:ext cx="7085012" cy="442913"/>
            </a:xfrm>
            <a:prstGeom prst="rect">
              <a:avLst/>
            </a:prstGeom>
            <a:solidFill>
              <a:srgbClr val="FFFF99"/>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12" name="Rectangle 12"/>
            <p:cNvSpPr>
              <a:spLocks noChangeArrowheads="1"/>
            </p:cNvSpPr>
            <p:nvPr/>
          </p:nvSpPr>
          <p:spPr bwMode="auto">
            <a:xfrm>
              <a:off x="2132929" y="2663486"/>
              <a:ext cx="7070725" cy="446087"/>
            </a:xfrm>
            <a:prstGeom prst="rect">
              <a:avLst/>
            </a:prstGeom>
            <a:solidFill>
              <a:srgbClr val="FFFF99"/>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14" name="Rectangle 14"/>
            <p:cNvSpPr>
              <a:spLocks noChangeArrowheads="1"/>
            </p:cNvSpPr>
            <p:nvPr/>
          </p:nvSpPr>
          <p:spPr bwMode="auto">
            <a:xfrm>
              <a:off x="2156742" y="3974761"/>
              <a:ext cx="5300662" cy="423862"/>
            </a:xfrm>
            <a:prstGeom prst="rect">
              <a:avLst/>
            </a:prstGeom>
            <a:solidFill>
              <a:srgbClr val="FFC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15" name="Rectangle 15"/>
            <p:cNvSpPr>
              <a:spLocks noChangeArrowheads="1"/>
            </p:cNvSpPr>
            <p:nvPr/>
          </p:nvSpPr>
          <p:spPr bwMode="auto">
            <a:xfrm>
              <a:off x="2155154" y="2688886"/>
              <a:ext cx="3511550" cy="409575"/>
            </a:xfrm>
            <a:prstGeom prst="rect">
              <a:avLst/>
            </a:prstGeom>
            <a:solidFill>
              <a:srgbClr val="FFC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16" name="Rectangle 16"/>
            <p:cNvSpPr>
              <a:spLocks noChangeArrowheads="1"/>
            </p:cNvSpPr>
            <p:nvPr/>
          </p:nvSpPr>
          <p:spPr bwMode="auto">
            <a:xfrm>
              <a:off x="2136104" y="1345861"/>
              <a:ext cx="1730375" cy="406400"/>
            </a:xfrm>
            <a:prstGeom prst="rect">
              <a:avLst/>
            </a:prstGeom>
            <a:solidFill>
              <a:srgbClr val="FFC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17" name="Rectangle 17"/>
            <p:cNvSpPr>
              <a:spLocks noChangeArrowheads="1"/>
            </p:cNvSpPr>
            <p:nvPr/>
          </p:nvSpPr>
          <p:spPr bwMode="auto">
            <a:xfrm>
              <a:off x="2058317" y="1315698"/>
              <a:ext cx="322262"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073618" name="Rectangle 18"/>
            <p:cNvSpPr>
              <a:spLocks noChangeArrowheads="1"/>
            </p:cNvSpPr>
            <p:nvPr/>
          </p:nvSpPr>
          <p:spPr bwMode="auto">
            <a:xfrm>
              <a:off x="976205" y="1332253"/>
              <a:ext cx="1180068" cy="397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dirty="0" smtClean="0">
                  <a:solidFill>
                    <a:srgbClr val="333399"/>
                  </a:solidFill>
                  <a:latin typeface="Arial" pitchFamily="34" charset="0"/>
                  <a:ea typeface="黑体" pitchFamily="49" charset="-122"/>
                </a:rPr>
                <a:t> A</a:t>
              </a:r>
              <a:r>
                <a:rPr lang="zh-CN" altLang="en-US" sz="2000" dirty="0" smtClean="0">
                  <a:solidFill>
                    <a:srgbClr val="333399"/>
                  </a:solidFill>
                  <a:latin typeface="Arial" pitchFamily="34" charset="0"/>
                  <a:ea typeface="黑体" pitchFamily="49" charset="-122"/>
                </a:rPr>
                <a:t>类</a:t>
              </a:r>
              <a:r>
                <a:rPr lang="zh-CN" altLang="en-US" sz="2000" dirty="0">
                  <a:solidFill>
                    <a:srgbClr val="333399"/>
                  </a:solidFill>
                  <a:latin typeface="Arial" pitchFamily="34" charset="0"/>
                  <a:ea typeface="黑体" pitchFamily="49" charset="-122"/>
                </a:rPr>
                <a:t>地址</a:t>
              </a:r>
            </a:p>
          </p:txBody>
        </p:sp>
        <p:sp>
          <p:nvSpPr>
            <p:cNvPr id="2073619" name="Line 19"/>
            <p:cNvSpPr>
              <a:spLocks noChangeShapeType="1"/>
            </p:cNvSpPr>
            <p:nvPr/>
          </p:nvSpPr>
          <p:spPr bwMode="auto">
            <a:xfrm>
              <a:off x="2367879" y="1322048"/>
              <a:ext cx="0" cy="422275"/>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20" name="Line 20"/>
            <p:cNvSpPr>
              <a:spLocks noChangeShapeType="1"/>
            </p:cNvSpPr>
            <p:nvPr/>
          </p:nvSpPr>
          <p:spPr bwMode="auto">
            <a:xfrm>
              <a:off x="3872829" y="1322048"/>
              <a:ext cx="0" cy="4508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21" name="Line 21"/>
            <p:cNvSpPr>
              <a:spLocks noChangeShapeType="1"/>
            </p:cNvSpPr>
            <p:nvPr/>
          </p:nvSpPr>
          <p:spPr bwMode="auto">
            <a:xfrm>
              <a:off x="2109117" y="1804648"/>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22" name="Line 22"/>
            <p:cNvSpPr>
              <a:spLocks noChangeShapeType="1"/>
            </p:cNvSpPr>
            <p:nvPr/>
          </p:nvSpPr>
          <p:spPr bwMode="auto">
            <a:xfrm>
              <a:off x="3872829" y="1804648"/>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23" name="Line 23"/>
            <p:cNvSpPr>
              <a:spLocks noChangeShapeType="1"/>
            </p:cNvSpPr>
            <p:nvPr/>
          </p:nvSpPr>
          <p:spPr bwMode="auto">
            <a:xfrm>
              <a:off x="9183017" y="1804648"/>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24" name="Line 24"/>
            <p:cNvSpPr>
              <a:spLocks noChangeShapeType="1"/>
            </p:cNvSpPr>
            <p:nvPr/>
          </p:nvSpPr>
          <p:spPr bwMode="auto">
            <a:xfrm flipV="1">
              <a:off x="5674642" y="3301661"/>
              <a:ext cx="3475037" cy="3175"/>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25" name="Rectangle 25"/>
            <p:cNvSpPr>
              <a:spLocks noChangeArrowheads="1"/>
            </p:cNvSpPr>
            <p:nvPr/>
          </p:nvSpPr>
          <p:spPr bwMode="auto">
            <a:xfrm>
              <a:off x="6897017" y="3123861"/>
              <a:ext cx="941387" cy="63658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host-id</a:t>
              </a:r>
            </a:p>
            <a:p>
              <a:pPr algn="ctr" eaLnBrk="0" hangingPunct="0">
                <a:lnSpc>
                  <a:spcPct val="90000"/>
                </a:lnSpc>
                <a:buClrTx/>
                <a:buFontTx/>
                <a:buNone/>
              </a:pPr>
              <a:r>
                <a:rPr lang="en-US" altLang="zh-CN" sz="2000">
                  <a:solidFill>
                    <a:srgbClr val="333399"/>
                  </a:solidFill>
                  <a:latin typeface="Arial" pitchFamily="34" charset="0"/>
                  <a:ea typeface="黑体" pitchFamily="49" charset="-122"/>
                </a:rPr>
                <a:t>16 bit</a:t>
              </a:r>
            </a:p>
          </p:txBody>
        </p:sp>
        <p:sp>
          <p:nvSpPr>
            <p:cNvPr id="2073626" name="Line 26"/>
            <p:cNvSpPr>
              <a:spLocks noChangeShapeType="1"/>
            </p:cNvSpPr>
            <p:nvPr/>
          </p:nvSpPr>
          <p:spPr bwMode="auto">
            <a:xfrm>
              <a:off x="2147217" y="3149261"/>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27" name="Line 27"/>
            <p:cNvSpPr>
              <a:spLocks noChangeShapeType="1"/>
            </p:cNvSpPr>
            <p:nvPr/>
          </p:nvSpPr>
          <p:spPr bwMode="auto">
            <a:xfrm>
              <a:off x="5674642" y="3149261"/>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28" name="Line 28"/>
            <p:cNvSpPr>
              <a:spLocks noChangeShapeType="1"/>
            </p:cNvSpPr>
            <p:nvPr/>
          </p:nvSpPr>
          <p:spPr bwMode="auto">
            <a:xfrm>
              <a:off x="9170317" y="3149261"/>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29" name="Rectangle 29"/>
            <p:cNvSpPr>
              <a:spLocks noChangeArrowheads="1"/>
            </p:cNvSpPr>
            <p:nvPr/>
          </p:nvSpPr>
          <p:spPr bwMode="auto">
            <a:xfrm>
              <a:off x="995255" y="2662578"/>
              <a:ext cx="1194239" cy="397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dirty="0" smtClean="0">
                  <a:solidFill>
                    <a:srgbClr val="333399"/>
                  </a:solidFill>
                  <a:latin typeface="Arial" pitchFamily="34" charset="0"/>
                  <a:ea typeface="黑体" pitchFamily="49" charset="-122"/>
                </a:rPr>
                <a:t> B</a:t>
              </a:r>
              <a:r>
                <a:rPr lang="zh-CN" altLang="en-US" sz="2000" dirty="0" smtClean="0">
                  <a:solidFill>
                    <a:srgbClr val="333399"/>
                  </a:solidFill>
                  <a:latin typeface="Arial" pitchFamily="34" charset="0"/>
                  <a:ea typeface="黑体" pitchFamily="49" charset="-122"/>
                </a:rPr>
                <a:t>类</a:t>
              </a:r>
              <a:r>
                <a:rPr lang="zh-CN" altLang="en-US" sz="2000" dirty="0">
                  <a:solidFill>
                    <a:srgbClr val="333399"/>
                  </a:solidFill>
                  <a:latin typeface="Arial" pitchFamily="34" charset="0"/>
                  <a:ea typeface="黑体" pitchFamily="49" charset="-122"/>
                </a:rPr>
                <a:t>地址</a:t>
              </a:r>
            </a:p>
          </p:txBody>
        </p:sp>
        <p:sp>
          <p:nvSpPr>
            <p:cNvPr id="2073630" name="Line 30"/>
            <p:cNvSpPr>
              <a:spLocks noChangeShapeType="1"/>
            </p:cNvSpPr>
            <p:nvPr/>
          </p:nvSpPr>
          <p:spPr bwMode="auto">
            <a:xfrm>
              <a:off x="5674642" y="2673011"/>
              <a:ext cx="0" cy="43338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31" name="Rectangle 31"/>
            <p:cNvSpPr>
              <a:spLocks noChangeArrowheads="1"/>
            </p:cNvSpPr>
            <p:nvPr/>
          </p:nvSpPr>
          <p:spPr bwMode="auto">
            <a:xfrm>
              <a:off x="995255" y="3957978"/>
              <a:ext cx="1208665" cy="397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dirty="0" smtClean="0">
                  <a:solidFill>
                    <a:srgbClr val="333399"/>
                  </a:solidFill>
                  <a:latin typeface="Arial" pitchFamily="34" charset="0"/>
                  <a:ea typeface="黑体" pitchFamily="49" charset="-122"/>
                </a:rPr>
                <a:t> C</a:t>
              </a:r>
              <a:r>
                <a:rPr lang="zh-CN" altLang="en-US" sz="2000" dirty="0" smtClean="0">
                  <a:solidFill>
                    <a:srgbClr val="333399"/>
                  </a:solidFill>
                  <a:latin typeface="Arial" pitchFamily="34" charset="0"/>
                  <a:ea typeface="黑体" pitchFamily="49" charset="-122"/>
                </a:rPr>
                <a:t>类</a:t>
              </a:r>
              <a:r>
                <a:rPr lang="zh-CN" altLang="en-US" sz="2000" dirty="0">
                  <a:solidFill>
                    <a:srgbClr val="333399"/>
                  </a:solidFill>
                  <a:latin typeface="Arial" pitchFamily="34" charset="0"/>
                  <a:ea typeface="黑体" pitchFamily="49" charset="-122"/>
                </a:rPr>
                <a:t>地址</a:t>
              </a:r>
            </a:p>
          </p:txBody>
        </p:sp>
        <p:sp>
          <p:nvSpPr>
            <p:cNvPr id="2073632" name="Rectangle 32"/>
            <p:cNvSpPr>
              <a:spLocks noChangeArrowheads="1"/>
            </p:cNvSpPr>
            <p:nvPr/>
          </p:nvSpPr>
          <p:spPr bwMode="auto">
            <a:xfrm>
              <a:off x="2474242" y="3989048"/>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073633" name="Rectangle 33"/>
            <p:cNvSpPr>
              <a:spLocks noChangeArrowheads="1"/>
            </p:cNvSpPr>
            <p:nvPr/>
          </p:nvSpPr>
          <p:spPr bwMode="auto">
            <a:xfrm>
              <a:off x="2086892" y="3981111"/>
              <a:ext cx="4857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073634" name="Rectangle 34"/>
            <p:cNvSpPr>
              <a:spLocks noChangeArrowheads="1"/>
            </p:cNvSpPr>
            <p:nvPr/>
          </p:nvSpPr>
          <p:spPr bwMode="auto">
            <a:xfrm>
              <a:off x="2282154" y="3989048"/>
              <a:ext cx="4826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073635" name="Line 35"/>
            <p:cNvSpPr>
              <a:spLocks noChangeShapeType="1"/>
            </p:cNvSpPr>
            <p:nvPr/>
          </p:nvSpPr>
          <p:spPr bwMode="auto">
            <a:xfrm>
              <a:off x="2831429" y="3958886"/>
              <a:ext cx="0" cy="439737"/>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36" name="Line 36"/>
            <p:cNvSpPr>
              <a:spLocks noChangeShapeType="1"/>
            </p:cNvSpPr>
            <p:nvPr/>
          </p:nvSpPr>
          <p:spPr bwMode="auto">
            <a:xfrm>
              <a:off x="7476454" y="3954123"/>
              <a:ext cx="0" cy="44132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37" name="Line 37"/>
            <p:cNvSpPr>
              <a:spLocks noChangeShapeType="1"/>
            </p:cNvSpPr>
            <p:nvPr/>
          </p:nvSpPr>
          <p:spPr bwMode="auto">
            <a:xfrm flipV="1">
              <a:off x="7481217" y="4598648"/>
              <a:ext cx="1701800" cy="17463"/>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2073638" name="Group 38"/>
            <p:cNvGrpSpPr>
              <a:grpSpLocks/>
            </p:cNvGrpSpPr>
            <p:nvPr/>
          </p:nvGrpSpPr>
          <p:grpSpPr bwMode="auto">
            <a:xfrm>
              <a:off x="7878092" y="4425611"/>
              <a:ext cx="984250" cy="638175"/>
              <a:chOff x="2832" y="3024"/>
              <a:chExt cx="427" cy="378"/>
            </a:xfrm>
          </p:grpSpPr>
          <p:sp>
            <p:nvSpPr>
              <p:cNvPr id="2073639" name="Rectangle 39"/>
              <p:cNvSpPr>
                <a:spLocks noChangeArrowheads="1"/>
              </p:cNvSpPr>
              <p:nvPr/>
            </p:nvSpPr>
            <p:spPr bwMode="auto">
              <a:xfrm>
                <a:off x="2832" y="3072"/>
                <a:ext cx="426" cy="138"/>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40" name="Rectangle 40"/>
              <p:cNvSpPr>
                <a:spLocks noChangeArrowheads="1"/>
              </p:cNvSpPr>
              <p:nvPr/>
            </p:nvSpPr>
            <p:spPr bwMode="auto">
              <a:xfrm>
                <a:off x="2850" y="3024"/>
                <a:ext cx="409" cy="37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host-id</a:t>
                </a:r>
              </a:p>
              <a:p>
                <a:pPr algn="ctr" eaLnBrk="0" hangingPunct="0">
                  <a:lnSpc>
                    <a:spcPct val="90000"/>
                  </a:lnSpc>
                  <a:buClrTx/>
                  <a:buFontTx/>
                  <a:buNone/>
                </a:pPr>
                <a:r>
                  <a:rPr lang="en-US" altLang="zh-CN" sz="2000">
                    <a:solidFill>
                      <a:srgbClr val="333399"/>
                    </a:solidFill>
                    <a:latin typeface="Arial" pitchFamily="34" charset="0"/>
                    <a:ea typeface="黑体" pitchFamily="49" charset="-122"/>
                  </a:rPr>
                  <a:t>8 bit</a:t>
                </a:r>
              </a:p>
            </p:txBody>
          </p:sp>
        </p:grpSp>
        <p:sp>
          <p:nvSpPr>
            <p:cNvPr id="2073641" name="Line 41"/>
            <p:cNvSpPr>
              <a:spLocks noChangeShapeType="1"/>
            </p:cNvSpPr>
            <p:nvPr/>
          </p:nvSpPr>
          <p:spPr bwMode="auto">
            <a:xfrm>
              <a:off x="2147217" y="4462123"/>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42" name="Line 42"/>
            <p:cNvSpPr>
              <a:spLocks noChangeShapeType="1"/>
            </p:cNvSpPr>
            <p:nvPr/>
          </p:nvSpPr>
          <p:spPr bwMode="auto">
            <a:xfrm>
              <a:off x="7481217" y="4465298"/>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43" name="Line 43"/>
            <p:cNvSpPr>
              <a:spLocks noChangeShapeType="1"/>
            </p:cNvSpPr>
            <p:nvPr/>
          </p:nvSpPr>
          <p:spPr bwMode="auto">
            <a:xfrm>
              <a:off x="9170317" y="4446248"/>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44" name="Rectangle 44"/>
            <p:cNvSpPr>
              <a:spLocks noChangeArrowheads="1"/>
            </p:cNvSpPr>
            <p:nvPr/>
          </p:nvSpPr>
          <p:spPr bwMode="auto">
            <a:xfrm>
              <a:off x="2170235" y="5160623"/>
              <a:ext cx="7067550" cy="444500"/>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45" name="Rectangle 45"/>
            <p:cNvSpPr>
              <a:spLocks noChangeArrowheads="1"/>
            </p:cNvSpPr>
            <p:nvPr/>
          </p:nvSpPr>
          <p:spPr bwMode="auto">
            <a:xfrm>
              <a:off x="1005573" y="5159715"/>
              <a:ext cx="1208665" cy="397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dirty="0" smtClean="0">
                  <a:solidFill>
                    <a:srgbClr val="333399"/>
                  </a:solidFill>
                  <a:latin typeface="Arial" pitchFamily="34" charset="0"/>
                  <a:ea typeface="黑体" pitchFamily="49" charset="-122"/>
                </a:rPr>
                <a:t> D</a:t>
              </a:r>
              <a:r>
                <a:rPr lang="zh-CN" altLang="en-US" sz="2000" dirty="0" smtClean="0">
                  <a:solidFill>
                    <a:srgbClr val="333399"/>
                  </a:solidFill>
                  <a:latin typeface="Arial" pitchFamily="34" charset="0"/>
                  <a:ea typeface="黑体" pitchFamily="49" charset="-122"/>
                </a:rPr>
                <a:t>类</a:t>
              </a:r>
              <a:r>
                <a:rPr lang="zh-CN" altLang="en-US" sz="2000" dirty="0">
                  <a:solidFill>
                    <a:srgbClr val="333399"/>
                  </a:solidFill>
                  <a:latin typeface="Arial" pitchFamily="34" charset="0"/>
                  <a:ea typeface="黑体" pitchFamily="49" charset="-122"/>
                </a:rPr>
                <a:t>地址</a:t>
              </a:r>
            </a:p>
          </p:txBody>
        </p:sp>
        <p:sp>
          <p:nvSpPr>
            <p:cNvPr id="2073646" name="Line 46"/>
            <p:cNvSpPr>
              <a:spLocks noChangeShapeType="1"/>
            </p:cNvSpPr>
            <p:nvPr/>
          </p:nvSpPr>
          <p:spPr bwMode="auto">
            <a:xfrm>
              <a:off x="2951285" y="5168560"/>
              <a:ext cx="0" cy="441325"/>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47" name="Rectangle 47"/>
            <p:cNvSpPr>
              <a:spLocks noChangeArrowheads="1"/>
            </p:cNvSpPr>
            <p:nvPr/>
          </p:nvSpPr>
          <p:spPr bwMode="auto">
            <a:xfrm>
              <a:off x="2106735" y="5159035"/>
              <a:ext cx="8509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0</a:t>
              </a:r>
            </a:p>
          </p:txBody>
        </p:sp>
        <p:sp>
          <p:nvSpPr>
            <p:cNvPr id="2073648" name="Rectangle 48"/>
            <p:cNvSpPr>
              <a:spLocks noChangeArrowheads="1"/>
            </p:cNvSpPr>
            <p:nvPr/>
          </p:nvSpPr>
          <p:spPr bwMode="auto">
            <a:xfrm>
              <a:off x="4938835" y="5189198"/>
              <a:ext cx="1406525" cy="395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多 播 地 址</a:t>
              </a:r>
            </a:p>
          </p:txBody>
        </p:sp>
        <p:sp>
          <p:nvSpPr>
            <p:cNvPr id="2073649" name="Rectangle 49"/>
            <p:cNvSpPr>
              <a:spLocks noChangeArrowheads="1"/>
            </p:cNvSpPr>
            <p:nvPr/>
          </p:nvSpPr>
          <p:spPr bwMode="auto">
            <a:xfrm>
              <a:off x="2172847" y="5957888"/>
              <a:ext cx="7053263" cy="444500"/>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50" name="Rectangle 50"/>
            <p:cNvSpPr>
              <a:spLocks noChangeArrowheads="1"/>
            </p:cNvSpPr>
            <p:nvPr/>
          </p:nvSpPr>
          <p:spPr bwMode="auto">
            <a:xfrm>
              <a:off x="1036761" y="5955393"/>
              <a:ext cx="1194239" cy="397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dirty="0" smtClean="0">
                  <a:solidFill>
                    <a:srgbClr val="333399"/>
                  </a:solidFill>
                  <a:latin typeface="Arial" pitchFamily="34" charset="0"/>
                  <a:ea typeface="黑体" pitchFamily="49" charset="-122"/>
                </a:rPr>
                <a:t> E</a:t>
              </a:r>
              <a:r>
                <a:rPr lang="zh-CN" altLang="en-US" sz="2000" dirty="0" smtClean="0">
                  <a:solidFill>
                    <a:srgbClr val="333399"/>
                  </a:solidFill>
                  <a:latin typeface="Arial" pitchFamily="34" charset="0"/>
                  <a:ea typeface="黑体" pitchFamily="49" charset="-122"/>
                </a:rPr>
                <a:t>类</a:t>
              </a:r>
              <a:r>
                <a:rPr lang="zh-CN" altLang="en-US" sz="2000" dirty="0">
                  <a:solidFill>
                    <a:srgbClr val="333399"/>
                  </a:solidFill>
                  <a:latin typeface="Arial" pitchFamily="34" charset="0"/>
                  <a:ea typeface="黑体" pitchFamily="49" charset="-122"/>
                </a:rPr>
                <a:t>地址</a:t>
              </a:r>
            </a:p>
          </p:txBody>
        </p:sp>
        <p:sp>
          <p:nvSpPr>
            <p:cNvPr id="2073651" name="Rectangle 51"/>
            <p:cNvSpPr>
              <a:spLocks noChangeArrowheads="1"/>
            </p:cNvSpPr>
            <p:nvPr/>
          </p:nvSpPr>
          <p:spPr bwMode="auto">
            <a:xfrm>
              <a:off x="4388997" y="5978526"/>
              <a:ext cx="2378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 为 今 后 使 用</a:t>
              </a:r>
            </a:p>
          </p:txBody>
        </p:sp>
        <p:sp>
          <p:nvSpPr>
            <p:cNvPr id="2073652" name="Line 52"/>
            <p:cNvSpPr>
              <a:spLocks noChangeShapeType="1"/>
            </p:cNvSpPr>
            <p:nvPr/>
          </p:nvSpPr>
          <p:spPr bwMode="auto">
            <a:xfrm>
              <a:off x="3125347" y="5983288"/>
              <a:ext cx="0" cy="441325"/>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53" name="Rectangle 53"/>
            <p:cNvSpPr>
              <a:spLocks noChangeArrowheads="1"/>
            </p:cNvSpPr>
            <p:nvPr/>
          </p:nvSpPr>
          <p:spPr bwMode="auto">
            <a:xfrm>
              <a:off x="2101410" y="5964238"/>
              <a:ext cx="10287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0</a:t>
              </a:r>
            </a:p>
          </p:txBody>
        </p:sp>
        <p:sp>
          <p:nvSpPr>
            <p:cNvPr id="2073654" name="Rectangle 54"/>
            <p:cNvSpPr>
              <a:spLocks noChangeArrowheads="1"/>
            </p:cNvSpPr>
            <p:nvPr/>
          </p:nvSpPr>
          <p:spPr bwMode="auto">
            <a:xfrm>
              <a:off x="2266279" y="265872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073655" name="Rectangle 55"/>
            <p:cNvSpPr>
              <a:spLocks noChangeArrowheads="1"/>
            </p:cNvSpPr>
            <p:nvPr/>
          </p:nvSpPr>
          <p:spPr bwMode="auto">
            <a:xfrm>
              <a:off x="2074192" y="2658723"/>
              <a:ext cx="4841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073656" name="Line 56"/>
            <p:cNvSpPr>
              <a:spLocks noChangeShapeType="1"/>
            </p:cNvSpPr>
            <p:nvPr/>
          </p:nvSpPr>
          <p:spPr bwMode="auto">
            <a:xfrm>
              <a:off x="2625054" y="2655548"/>
              <a:ext cx="0" cy="441325"/>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073657" name="AutoShape 57"/>
          <p:cNvSpPr>
            <a:spLocks noChangeArrowheads="1"/>
          </p:cNvSpPr>
          <p:nvPr/>
        </p:nvSpPr>
        <p:spPr bwMode="auto">
          <a:xfrm flipH="1">
            <a:off x="94361" y="1699194"/>
            <a:ext cx="1763687" cy="944562"/>
          </a:xfrm>
          <a:prstGeom prst="wedgeRoundRectCallout">
            <a:avLst>
              <a:gd name="adj1" fmla="val -87477"/>
              <a:gd name="adj2" fmla="val -58400"/>
              <a:gd name="adj3" fmla="val 16667"/>
            </a:avLst>
          </a:prstGeom>
          <a:solidFill>
            <a:srgbClr val="66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buClrTx/>
              <a:buFontTx/>
              <a:buNone/>
            </a:pPr>
            <a:r>
              <a:rPr lang="en-US" altLang="zh-CN" sz="1800" dirty="0">
                <a:solidFill>
                  <a:srgbClr val="EE2D00"/>
                </a:solidFill>
                <a:ea typeface="黑体" pitchFamily="49" charset="-122"/>
              </a:rPr>
              <a:t>A </a:t>
            </a:r>
            <a:r>
              <a:rPr lang="zh-CN" altLang="en-US" sz="1800" dirty="0">
                <a:solidFill>
                  <a:srgbClr val="EE2D00"/>
                </a:solidFill>
                <a:ea typeface="黑体" pitchFamily="49" charset="-122"/>
              </a:rPr>
              <a:t>类地址的网络号字段 </a:t>
            </a:r>
            <a:r>
              <a:rPr lang="en-US" altLang="zh-CN" sz="1800" dirty="0">
                <a:solidFill>
                  <a:srgbClr val="EE2D00"/>
                </a:solidFill>
                <a:ea typeface="黑体" pitchFamily="49" charset="-122"/>
              </a:rPr>
              <a:t>net-id </a:t>
            </a:r>
            <a:r>
              <a:rPr lang="zh-CN" altLang="en-US" sz="1800" dirty="0">
                <a:solidFill>
                  <a:srgbClr val="EE2D00"/>
                </a:solidFill>
                <a:ea typeface="黑体" pitchFamily="49" charset="-122"/>
              </a:rPr>
              <a:t>为 </a:t>
            </a:r>
            <a:r>
              <a:rPr lang="en-US" altLang="zh-CN" sz="1800" dirty="0">
                <a:solidFill>
                  <a:srgbClr val="EE2D00"/>
                </a:solidFill>
                <a:ea typeface="黑体" pitchFamily="49" charset="-122"/>
              </a:rPr>
              <a:t>1 </a:t>
            </a:r>
            <a:r>
              <a:rPr lang="zh-CN" altLang="en-US" sz="1800" dirty="0">
                <a:solidFill>
                  <a:srgbClr val="EE2D00"/>
                </a:solidFill>
                <a:ea typeface="黑体" pitchFamily="49" charset="-122"/>
              </a:rPr>
              <a:t>字节</a:t>
            </a:r>
          </a:p>
        </p:txBody>
      </p:sp>
      <p:sp>
        <p:nvSpPr>
          <p:cNvPr id="59" name="AutoShape 57"/>
          <p:cNvSpPr>
            <a:spLocks noChangeArrowheads="1"/>
          </p:cNvSpPr>
          <p:nvPr/>
        </p:nvSpPr>
        <p:spPr bwMode="auto">
          <a:xfrm flipH="1">
            <a:off x="123729" y="3013416"/>
            <a:ext cx="1763687" cy="944562"/>
          </a:xfrm>
          <a:prstGeom prst="wedgeRoundRectCallout">
            <a:avLst>
              <a:gd name="adj1" fmla="val -104759"/>
              <a:gd name="adj2" fmla="val -56863"/>
              <a:gd name="adj3" fmla="val 16667"/>
            </a:avLst>
          </a:prstGeom>
          <a:solidFill>
            <a:srgbClr val="66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buClrTx/>
              <a:buFontTx/>
              <a:buNone/>
            </a:pPr>
            <a:r>
              <a:rPr lang="en-US" altLang="zh-CN" sz="1800" dirty="0" smtClean="0">
                <a:solidFill>
                  <a:srgbClr val="FF3300"/>
                </a:solidFill>
                <a:ea typeface="黑体" pitchFamily="49" charset="-122"/>
              </a:rPr>
              <a:t>B </a:t>
            </a:r>
            <a:r>
              <a:rPr lang="zh-CN" altLang="en-US" sz="1800" dirty="0">
                <a:solidFill>
                  <a:srgbClr val="FF3300"/>
                </a:solidFill>
                <a:ea typeface="黑体" pitchFamily="49" charset="-122"/>
              </a:rPr>
              <a:t>类地址的网络号字段 </a:t>
            </a:r>
            <a:r>
              <a:rPr lang="en-US" altLang="zh-CN" sz="1800" dirty="0">
                <a:solidFill>
                  <a:srgbClr val="FF3300"/>
                </a:solidFill>
                <a:ea typeface="黑体" pitchFamily="49" charset="-122"/>
              </a:rPr>
              <a:t>net-id </a:t>
            </a:r>
            <a:r>
              <a:rPr lang="zh-CN" altLang="en-US" sz="1800" dirty="0">
                <a:solidFill>
                  <a:srgbClr val="FF3300"/>
                </a:solidFill>
                <a:ea typeface="黑体" pitchFamily="49" charset="-122"/>
              </a:rPr>
              <a:t>为 </a:t>
            </a:r>
            <a:r>
              <a:rPr lang="en-US" altLang="zh-CN" sz="1800" dirty="0" smtClean="0">
                <a:solidFill>
                  <a:srgbClr val="FF3300"/>
                </a:solidFill>
                <a:ea typeface="黑体" pitchFamily="49" charset="-122"/>
              </a:rPr>
              <a:t>2 </a:t>
            </a:r>
            <a:r>
              <a:rPr lang="zh-CN" altLang="en-US" sz="1800" dirty="0">
                <a:solidFill>
                  <a:srgbClr val="FF3300"/>
                </a:solidFill>
                <a:ea typeface="黑体" pitchFamily="49" charset="-122"/>
              </a:rPr>
              <a:t>字节</a:t>
            </a:r>
          </a:p>
        </p:txBody>
      </p:sp>
      <p:sp>
        <p:nvSpPr>
          <p:cNvPr id="60" name="AutoShape 57"/>
          <p:cNvSpPr>
            <a:spLocks noChangeArrowheads="1"/>
          </p:cNvSpPr>
          <p:nvPr/>
        </p:nvSpPr>
        <p:spPr bwMode="auto">
          <a:xfrm flipH="1">
            <a:off x="154917" y="4272417"/>
            <a:ext cx="1763687" cy="944562"/>
          </a:xfrm>
          <a:prstGeom prst="wedgeRoundRectCallout">
            <a:avLst>
              <a:gd name="adj1" fmla="val -108051"/>
              <a:gd name="adj2" fmla="val -49180"/>
              <a:gd name="adj3" fmla="val 16667"/>
            </a:avLst>
          </a:prstGeom>
          <a:solidFill>
            <a:srgbClr val="66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buClrTx/>
              <a:buFontTx/>
              <a:buNone/>
            </a:pPr>
            <a:r>
              <a:rPr lang="en-US" altLang="zh-CN" sz="1800" dirty="0" smtClean="0">
                <a:solidFill>
                  <a:srgbClr val="FF3300"/>
                </a:solidFill>
                <a:ea typeface="黑体" pitchFamily="49" charset="-122"/>
              </a:rPr>
              <a:t>C </a:t>
            </a:r>
            <a:r>
              <a:rPr lang="zh-CN" altLang="en-US" sz="1800" dirty="0">
                <a:solidFill>
                  <a:srgbClr val="FF3300"/>
                </a:solidFill>
                <a:ea typeface="黑体" pitchFamily="49" charset="-122"/>
              </a:rPr>
              <a:t>类地址的网络号字段 </a:t>
            </a:r>
            <a:r>
              <a:rPr lang="en-US" altLang="zh-CN" sz="1800" dirty="0">
                <a:solidFill>
                  <a:srgbClr val="FF3300"/>
                </a:solidFill>
                <a:ea typeface="黑体" pitchFamily="49" charset="-122"/>
              </a:rPr>
              <a:t>net-id </a:t>
            </a:r>
            <a:r>
              <a:rPr lang="zh-CN" altLang="en-US" sz="1800" dirty="0">
                <a:solidFill>
                  <a:srgbClr val="FF3300"/>
                </a:solidFill>
                <a:ea typeface="黑体" pitchFamily="49" charset="-122"/>
              </a:rPr>
              <a:t>为 </a:t>
            </a:r>
            <a:r>
              <a:rPr lang="en-US" altLang="zh-CN" sz="1800" dirty="0" smtClean="0">
                <a:solidFill>
                  <a:srgbClr val="FF3300"/>
                </a:solidFill>
                <a:ea typeface="黑体" pitchFamily="49" charset="-122"/>
              </a:rPr>
              <a:t>3 </a:t>
            </a:r>
            <a:r>
              <a:rPr lang="zh-CN" altLang="en-US" sz="1800" dirty="0">
                <a:solidFill>
                  <a:srgbClr val="FF3300"/>
                </a:solidFill>
                <a:ea typeface="黑体" pitchFamily="49" charset="-122"/>
              </a:rPr>
              <a:t>字节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07365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59"/>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3657" grpId="0" animBg="1"/>
      <p:bldP spid="59" grpId="0" animBg="1"/>
      <p:bldP spid="6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3613" name="Rectangle 13"/>
          <p:cNvSpPr>
            <a:spLocks noGrp="1" noChangeArrowheads="1"/>
          </p:cNvSpPr>
          <p:nvPr>
            <p:ph type="title"/>
          </p:nvPr>
        </p:nvSpPr>
        <p:spPr>
          <a:xfrm>
            <a:off x="1807726" y="116632"/>
            <a:ext cx="7351601" cy="768350"/>
          </a:xfrm>
        </p:spPr>
        <p:txBody>
          <a:bodyPr/>
          <a:lstStyle/>
          <a:p>
            <a:pPr algn="ctr"/>
            <a:r>
              <a:rPr lang="zh-CN" altLang="en-US" sz="3600" dirty="0"/>
              <a:t>各</a:t>
            </a:r>
            <a:r>
              <a:rPr lang="zh-CN" altLang="en-US" sz="3600" dirty="0" smtClean="0"/>
              <a:t>类地址</a:t>
            </a:r>
            <a:r>
              <a:rPr lang="zh-CN" altLang="en-US" sz="3600" dirty="0">
                <a:solidFill>
                  <a:srgbClr val="FFC000"/>
                </a:solidFill>
              </a:rPr>
              <a:t>主机</a:t>
            </a:r>
            <a:r>
              <a:rPr lang="zh-CN" altLang="en-US" sz="3600" dirty="0" smtClean="0">
                <a:solidFill>
                  <a:srgbClr val="FFC000"/>
                </a:solidFill>
              </a:rPr>
              <a:t>号字段</a:t>
            </a:r>
            <a:r>
              <a:rPr lang="en-US" altLang="zh-CN" sz="3600" dirty="0">
                <a:solidFill>
                  <a:srgbClr val="FFC000"/>
                </a:solidFill>
              </a:rPr>
              <a:t>host-id</a:t>
            </a:r>
            <a:r>
              <a:rPr lang="zh-CN" altLang="en-US" sz="3600" dirty="0" smtClean="0"/>
              <a:t>特征</a:t>
            </a:r>
            <a:endParaRPr lang="zh-CN" altLang="en-US" sz="3600" dirty="0"/>
          </a:p>
        </p:txBody>
      </p:sp>
      <p:grpSp>
        <p:nvGrpSpPr>
          <p:cNvPr id="2" name="组合 1"/>
          <p:cNvGrpSpPr/>
          <p:nvPr/>
        </p:nvGrpSpPr>
        <p:grpSpPr>
          <a:xfrm>
            <a:off x="976205" y="1315698"/>
            <a:ext cx="8261580" cy="5108915"/>
            <a:chOff x="976205" y="1315698"/>
            <a:chExt cx="8261580" cy="5108915"/>
          </a:xfrm>
        </p:grpSpPr>
        <p:sp>
          <p:nvSpPr>
            <p:cNvPr id="2073602" name="Line 2"/>
            <p:cNvSpPr>
              <a:spLocks noChangeShapeType="1"/>
            </p:cNvSpPr>
            <p:nvPr/>
          </p:nvSpPr>
          <p:spPr bwMode="auto">
            <a:xfrm flipV="1">
              <a:off x="2147217" y="4614523"/>
              <a:ext cx="5305425"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03" name="Rectangle 3"/>
            <p:cNvSpPr>
              <a:spLocks noChangeArrowheads="1"/>
            </p:cNvSpPr>
            <p:nvPr/>
          </p:nvSpPr>
          <p:spPr bwMode="auto">
            <a:xfrm>
              <a:off x="4210967" y="4397036"/>
              <a:ext cx="815975"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net-id</a:t>
              </a:r>
            </a:p>
            <a:p>
              <a:pPr eaLnBrk="0" hangingPunct="0">
                <a:lnSpc>
                  <a:spcPct val="90000"/>
                </a:lnSpc>
                <a:buClrTx/>
                <a:buFontTx/>
                <a:buNone/>
              </a:pPr>
              <a:r>
                <a:rPr lang="en-US" altLang="zh-CN" sz="2000">
                  <a:solidFill>
                    <a:srgbClr val="333399"/>
                  </a:solidFill>
                  <a:latin typeface="Arial" pitchFamily="34" charset="0"/>
                  <a:ea typeface="黑体" pitchFamily="49" charset="-122"/>
                </a:rPr>
                <a:t>24 bit</a:t>
              </a:r>
            </a:p>
          </p:txBody>
        </p:sp>
        <p:sp>
          <p:nvSpPr>
            <p:cNvPr id="2073604" name="Rectangle 4"/>
            <p:cNvSpPr>
              <a:spLocks noChangeArrowheads="1"/>
            </p:cNvSpPr>
            <p:nvPr/>
          </p:nvSpPr>
          <p:spPr bwMode="auto">
            <a:xfrm>
              <a:off x="2147217" y="3960473"/>
              <a:ext cx="7046912" cy="444500"/>
            </a:xfrm>
            <a:prstGeom prst="rect">
              <a:avLst/>
            </a:prstGeom>
            <a:solidFill>
              <a:srgbClr val="FFFF99"/>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05" name="Line 5"/>
            <p:cNvSpPr>
              <a:spLocks noChangeShapeType="1"/>
            </p:cNvSpPr>
            <p:nvPr/>
          </p:nvSpPr>
          <p:spPr bwMode="auto">
            <a:xfrm>
              <a:off x="3872829" y="1966573"/>
              <a:ext cx="5310188"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06" name="Rectangle 6"/>
            <p:cNvSpPr>
              <a:spLocks noChangeArrowheads="1"/>
            </p:cNvSpPr>
            <p:nvPr/>
          </p:nvSpPr>
          <p:spPr bwMode="auto">
            <a:xfrm>
              <a:off x="5765129" y="1758611"/>
              <a:ext cx="941388"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host-id</a:t>
              </a:r>
            </a:p>
            <a:p>
              <a:pPr algn="ctr" eaLnBrk="0" hangingPunct="0">
                <a:lnSpc>
                  <a:spcPct val="90000"/>
                </a:lnSpc>
                <a:buClrTx/>
                <a:buFontTx/>
                <a:buNone/>
              </a:pPr>
              <a:r>
                <a:rPr lang="en-US" altLang="zh-CN" sz="2000">
                  <a:solidFill>
                    <a:srgbClr val="333399"/>
                  </a:solidFill>
                  <a:latin typeface="Arial" pitchFamily="34" charset="0"/>
                  <a:ea typeface="黑体" pitchFamily="49" charset="-122"/>
                </a:rPr>
                <a:t>24 bit</a:t>
              </a:r>
            </a:p>
          </p:txBody>
        </p:sp>
        <p:sp>
          <p:nvSpPr>
            <p:cNvPr id="2073607" name="Line 7"/>
            <p:cNvSpPr>
              <a:spLocks noChangeShapeType="1"/>
            </p:cNvSpPr>
            <p:nvPr/>
          </p:nvSpPr>
          <p:spPr bwMode="auto">
            <a:xfrm flipV="1">
              <a:off x="2186904" y="3301661"/>
              <a:ext cx="3475038"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08" name="Rectangle 8"/>
            <p:cNvSpPr>
              <a:spLocks noChangeArrowheads="1"/>
            </p:cNvSpPr>
            <p:nvPr/>
          </p:nvSpPr>
          <p:spPr bwMode="auto">
            <a:xfrm>
              <a:off x="3310854" y="3096873"/>
              <a:ext cx="815975"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net-id</a:t>
              </a:r>
            </a:p>
            <a:p>
              <a:pPr eaLnBrk="0" hangingPunct="0">
                <a:lnSpc>
                  <a:spcPct val="90000"/>
                </a:lnSpc>
                <a:buClrTx/>
                <a:buFontTx/>
                <a:buNone/>
              </a:pPr>
              <a:r>
                <a:rPr lang="en-US" altLang="zh-CN" sz="2000">
                  <a:solidFill>
                    <a:srgbClr val="333399"/>
                  </a:solidFill>
                  <a:latin typeface="Arial" pitchFamily="34" charset="0"/>
                  <a:ea typeface="黑体" pitchFamily="49" charset="-122"/>
                </a:rPr>
                <a:t>16 bit</a:t>
              </a:r>
            </a:p>
          </p:txBody>
        </p:sp>
        <p:sp>
          <p:nvSpPr>
            <p:cNvPr id="2073609" name="Line 9"/>
            <p:cNvSpPr>
              <a:spLocks noChangeShapeType="1"/>
            </p:cNvSpPr>
            <p:nvPr/>
          </p:nvSpPr>
          <p:spPr bwMode="auto">
            <a:xfrm>
              <a:off x="2109117" y="1966573"/>
              <a:ext cx="1763712"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10" name="Rectangle 10"/>
            <p:cNvSpPr>
              <a:spLocks noChangeArrowheads="1"/>
            </p:cNvSpPr>
            <p:nvPr/>
          </p:nvSpPr>
          <p:spPr bwMode="auto">
            <a:xfrm>
              <a:off x="2517104" y="1758611"/>
              <a:ext cx="815975"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dirty="0">
                  <a:solidFill>
                    <a:srgbClr val="333399"/>
                  </a:solidFill>
                  <a:latin typeface="Arial" pitchFamily="34" charset="0"/>
                  <a:ea typeface="黑体" pitchFamily="49" charset="-122"/>
                </a:rPr>
                <a:t>net-id</a:t>
              </a:r>
            </a:p>
            <a:p>
              <a:pPr algn="ctr" eaLnBrk="0" hangingPunct="0">
                <a:lnSpc>
                  <a:spcPct val="90000"/>
                </a:lnSpc>
                <a:buClrTx/>
                <a:buFontTx/>
                <a:buNone/>
              </a:pPr>
              <a:r>
                <a:rPr lang="en-US" altLang="zh-CN" sz="2000" dirty="0">
                  <a:solidFill>
                    <a:srgbClr val="333399"/>
                  </a:solidFill>
                  <a:latin typeface="Arial" pitchFamily="34" charset="0"/>
                  <a:ea typeface="黑体" pitchFamily="49" charset="-122"/>
                </a:rPr>
                <a:t>8 bit</a:t>
              </a:r>
            </a:p>
          </p:txBody>
        </p:sp>
        <p:sp>
          <p:nvSpPr>
            <p:cNvPr id="2073611" name="Rectangle 11"/>
            <p:cNvSpPr>
              <a:spLocks noChangeArrowheads="1"/>
            </p:cNvSpPr>
            <p:nvPr/>
          </p:nvSpPr>
          <p:spPr bwMode="auto">
            <a:xfrm>
              <a:off x="2112292" y="1322048"/>
              <a:ext cx="7085012" cy="442913"/>
            </a:xfrm>
            <a:prstGeom prst="rect">
              <a:avLst/>
            </a:prstGeom>
            <a:solidFill>
              <a:srgbClr val="FFFF99"/>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12" name="Rectangle 12"/>
            <p:cNvSpPr>
              <a:spLocks noChangeArrowheads="1"/>
            </p:cNvSpPr>
            <p:nvPr/>
          </p:nvSpPr>
          <p:spPr bwMode="auto">
            <a:xfrm>
              <a:off x="2132929" y="2663486"/>
              <a:ext cx="7070725" cy="446087"/>
            </a:xfrm>
            <a:prstGeom prst="rect">
              <a:avLst/>
            </a:prstGeom>
            <a:solidFill>
              <a:srgbClr val="FFFF99"/>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14" name="Rectangle 14"/>
            <p:cNvSpPr>
              <a:spLocks noChangeArrowheads="1"/>
            </p:cNvSpPr>
            <p:nvPr/>
          </p:nvSpPr>
          <p:spPr bwMode="auto">
            <a:xfrm>
              <a:off x="2156742" y="3974761"/>
              <a:ext cx="5300662" cy="423862"/>
            </a:xfrm>
            <a:prstGeom prst="rect">
              <a:avLst/>
            </a:prstGeom>
            <a:solidFill>
              <a:srgbClr val="FFC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15" name="Rectangle 15"/>
            <p:cNvSpPr>
              <a:spLocks noChangeArrowheads="1"/>
            </p:cNvSpPr>
            <p:nvPr/>
          </p:nvSpPr>
          <p:spPr bwMode="auto">
            <a:xfrm>
              <a:off x="2155154" y="2688886"/>
              <a:ext cx="3511550" cy="409575"/>
            </a:xfrm>
            <a:prstGeom prst="rect">
              <a:avLst/>
            </a:prstGeom>
            <a:solidFill>
              <a:srgbClr val="FFC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16" name="Rectangle 16"/>
            <p:cNvSpPr>
              <a:spLocks noChangeArrowheads="1"/>
            </p:cNvSpPr>
            <p:nvPr/>
          </p:nvSpPr>
          <p:spPr bwMode="auto">
            <a:xfrm>
              <a:off x="2136104" y="1345861"/>
              <a:ext cx="1730375" cy="406400"/>
            </a:xfrm>
            <a:prstGeom prst="rect">
              <a:avLst/>
            </a:prstGeom>
            <a:solidFill>
              <a:srgbClr val="FFC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17" name="Rectangle 17"/>
            <p:cNvSpPr>
              <a:spLocks noChangeArrowheads="1"/>
            </p:cNvSpPr>
            <p:nvPr/>
          </p:nvSpPr>
          <p:spPr bwMode="auto">
            <a:xfrm>
              <a:off x="2058317" y="1315698"/>
              <a:ext cx="322262"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073618" name="Rectangle 18"/>
            <p:cNvSpPr>
              <a:spLocks noChangeArrowheads="1"/>
            </p:cNvSpPr>
            <p:nvPr/>
          </p:nvSpPr>
          <p:spPr bwMode="auto">
            <a:xfrm>
              <a:off x="976205" y="1332253"/>
              <a:ext cx="1180068" cy="397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dirty="0" smtClean="0">
                  <a:solidFill>
                    <a:srgbClr val="333399"/>
                  </a:solidFill>
                  <a:latin typeface="Arial" pitchFamily="34" charset="0"/>
                  <a:ea typeface="黑体" pitchFamily="49" charset="-122"/>
                </a:rPr>
                <a:t> A</a:t>
              </a:r>
              <a:r>
                <a:rPr lang="zh-CN" altLang="en-US" sz="2000" dirty="0" smtClean="0">
                  <a:solidFill>
                    <a:srgbClr val="333399"/>
                  </a:solidFill>
                  <a:latin typeface="Arial" pitchFamily="34" charset="0"/>
                  <a:ea typeface="黑体" pitchFamily="49" charset="-122"/>
                </a:rPr>
                <a:t>类</a:t>
              </a:r>
              <a:r>
                <a:rPr lang="zh-CN" altLang="en-US" sz="2000" dirty="0">
                  <a:solidFill>
                    <a:srgbClr val="333399"/>
                  </a:solidFill>
                  <a:latin typeface="Arial" pitchFamily="34" charset="0"/>
                  <a:ea typeface="黑体" pitchFamily="49" charset="-122"/>
                </a:rPr>
                <a:t>地址</a:t>
              </a:r>
            </a:p>
          </p:txBody>
        </p:sp>
        <p:sp>
          <p:nvSpPr>
            <p:cNvPr id="2073619" name="Line 19"/>
            <p:cNvSpPr>
              <a:spLocks noChangeShapeType="1"/>
            </p:cNvSpPr>
            <p:nvPr/>
          </p:nvSpPr>
          <p:spPr bwMode="auto">
            <a:xfrm>
              <a:off x="2367879" y="1322048"/>
              <a:ext cx="0" cy="422275"/>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20" name="Line 20"/>
            <p:cNvSpPr>
              <a:spLocks noChangeShapeType="1"/>
            </p:cNvSpPr>
            <p:nvPr/>
          </p:nvSpPr>
          <p:spPr bwMode="auto">
            <a:xfrm>
              <a:off x="3872829" y="1322048"/>
              <a:ext cx="0" cy="4508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21" name="Line 21"/>
            <p:cNvSpPr>
              <a:spLocks noChangeShapeType="1"/>
            </p:cNvSpPr>
            <p:nvPr/>
          </p:nvSpPr>
          <p:spPr bwMode="auto">
            <a:xfrm>
              <a:off x="2109117" y="1804648"/>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22" name="Line 22"/>
            <p:cNvSpPr>
              <a:spLocks noChangeShapeType="1"/>
            </p:cNvSpPr>
            <p:nvPr/>
          </p:nvSpPr>
          <p:spPr bwMode="auto">
            <a:xfrm>
              <a:off x="3872829" y="1804648"/>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23" name="Line 23"/>
            <p:cNvSpPr>
              <a:spLocks noChangeShapeType="1"/>
            </p:cNvSpPr>
            <p:nvPr/>
          </p:nvSpPr>
          <p:spPr bwMode="auto">
            <a:xfrm>
              <a:off x="9183017" y="1804648"/>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24" name="Line 24"/>
            <p:cNvSpPr>
              <a:spLocks noChangeShapeType="1"/>
            </p:cNvSpPr>
            <p:nvPr/>
          </p:nvSpPr>
          <p:spPr bwMode="auto">
            <a:xfrm flipV="1">
              <a:off x="5674642" y="3301661"/>
              <a:ext cx="3475037" cy="3175"/>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25" name="Rectangle 25"/>
            <p:cNvSpPr>
              <a:spLocks noChangeArrowheads="1"/>
            </p:cNvSpPr>
            <p:nvPr/>
          </p:nvSpPr>
          <p:spPr bwMode="auto">
            <a:xfrm>
              <a:off x="6897017" y="3123861"/>
              <a:ext cx="941387" cy="63658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host-id</a:t>
              </a:r>
            </a:p>
            <a:p>
              <a:pPr algn="ctr" eaLnBrk="0" hangingPunct="0">
                <a:lnSpc>
                  <a:spcPct val="90000"/>
                </a:lnSpc>
                <a:buClrTx/>
                <a:buFontTx/>
                <a:buNone/>
              </a:pPr>
              <a:r>
                <a:rPr lang="en-US" altLang="zh-CN" sz="2000">
                  <a:solidFill>
                    <a:srgbClr val="333399"/>
                  </a:solidFill>
                  <a:latin typeface="Arial" pitchFamily="34" charset="0"/>
                  <a:ea typeface="黑体" pitchFamily="49" charset="-122"/>
                </a:rPr>
                <a:t>16 bit</a:t>
              </a:r>
            </a:p>
          </p:txBody>
        </p:sp>
        <p:sp>
          <p:nvSpPr>
            <p:cNvPr id="2073626" name="Line 26"/>
            <p:cNvSpPr>
              <a:spLocks noChangeShapeType="1"/>
            </p:cNvSpPr>
            <p:nvPr/>
          </p:nvSpPr>
          <p:spPr bwMode="auto">
            <a:xfrm>
              <a:off x="2147217" y="3149261"/>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27" name="Line 27"/>
            <p:cNvSpPr>
              <a:spLocks noChangeShapeType="1"/>
            </p:cNvSpPr>
            <p:nvPr/>
          </p:nvSpPr>
          <p:spPr bwMode="auto">
            <a:xfrm>
              <a:off x="5674642" y="3149261"/>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28" name="Line 28"/>
            <p:cNvSpPr>
              <a:spLocks noChangeShapeType="1"/>
            </p:cNvSpPr>
            <p:nvPr/>
          </p:nvSpPr>
          <p:spPr bwMode="auto">
            <a:xfrm>
              <a:off x="9170317" y="3149261"/>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29" name="Rectangle 29"/>
            <p:cNvSpPr>
              <a:spLocks noChangeArrowheads="1"/>
            </p:cNvSpPr>
            <p:nvPr/>
          </p:nvSpPr>
          <p:spPr bwMode="auto">
            <a:xfrm>
              <a:off x="995255" y="2662578"/>
              <a:ext cx="1194239" cy="397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dirty="0" smtClean="0">
                  <a:solidFill>
                    <a:srgbClr val="333399"/>
                  </a:solidFill>
                  <a:latin typeface="Arial" pitchFamily="34" charset="0"/>
                  <a:ea typeface="黑体" pitchFamily="49" charset="-122"/>
                </a:rPr>
                <a:t> B</a:t>
              </a:r>
              <a:r>
                <a:rPr lang="zh-CN" altLang="en-US" sz="2000" dirty="0" smtClean="0">
                  <a:solidFill>
                    <a:srgbClr val="333399"/>
                  </a:solidFill>
                  <a:latin typeface="Arial" pitchFamily="34" charset="0"/>
                  <a:ea typeface="黑体" pitchFamily="49" charset="-122"/>
                </a:rPr>
                <a:t>类</a:t>
              </a:r>
              <a:r>
                <a:rPr lang="zh-CN" altLang="en-US" sz="2000" dirty="0">
                  <a:solidFill>
                    <a:srgbClr val="333399"/>
                  </a:solidFill>
                  <a:latin typeface="Arial" pitchFamily="34" charset="0"/>
                  <a:ea typeface="黑体" pitchFamily="49" charset="-122"/>
                </a:rPr>
                <a:t>地址</a:t>
              </a:r>
            </a:p>
          </p:txBody>
        </p:sp>
        <p:sp>
          <p:nvSpPr>
            <p:cNvPr id="2073630" name="Line 30"/>
            <p:cNvSpPr>
              <a:spLocks noChangeShapeType="1"/>
            </p:cNvSpPr>
            <p:nvPr/>
          </p:nvSpPr>
          <p:spPr bwMode="auto">
            <a:xfrm>
              <a:off x="5674642" y="2673011"/>
              <a:ext cx="0" cy="43338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31" name="Rectangle 31"/>
            <p:cNvSpPr>
              <a:spLocks noChangeArrowheads="1"/>
            </p:cNvSpPr>
            <p:nvPr/>
          </p:nvSpPr>
          <p:spPr bwMode="auto">
            <a:xfrm>
              <a:off x="995255" y="3957978"/>
              <a:ext cx="1208665" cy="397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dirty="0" smtClean="0">
                  <a:solidFill>
                    <a:srgbClr val="333399"/>
                  </a:solidFill>
                  <a:latin typeface="Arial" pitchFamily="34" charset="0"/>
                  <a:ea typeface="黑体" pitchFamily="49" charset="-122"/>
                </a:rPr>
                <a:t> C</a:t>
              </a:r>
              <a:r>
                <a:rPr lang="zh-CN" altLang="en-US" sz="2000" dirty="0" smtClean="0">
                  <a:solidFill>
                    <a:srgbClr val="333399"/>
                  </a:solidFill>
                  <a:latin typeface="Arial" pitchFamily="34" charset="0"/>
                  <a:ea typeface="黑体" pitchFamily="49" charset="-122"/>
                </a:rPr>
                <a:t>类</a:t>
              </a:r>
              <a:r>
                <a:rPr lang="zh-CN" altLang="en-US" sz="2000" dirty="0">
                  <a:solidFill>
                    <a:srgbClr val="333399"/>
                  </a:solidFill>
                  <a:latin typeface="Arial" pitchFamily="34" charset="0"/>
                  <a:ea typeface="黑体" pitchFamily="49" charset="-122"/>
                </a:rPr>
                <a:t>地址</a:t>
              </a:r>
            </a:p>
          </p:txBody>
        </p:sp>
        <p:sp>
          <p:nvSpPr>
            <p:cNvPr id="2073632" name="Rectangle 32"/>
            <p:cNvSpPr>
              <a:spLocks noChangeArrowheads="1"/>
            </p:cNvSpPr>
            <p:nvPr/>
          </p:nvSpPr>
          <p:spPr bwMode="auto">
            <a:xfrm>
              <a:off x="2474242" y="3989048"/>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073633" name="Rectangle 33"/>
            <p:cNvSpPr>
              <a:spLocks noChangeArrowheads="1"/>
            </p:cNvSpPr>
            <p:nvPr/>
          </p:nvSpPr>
          <p:spPr bwMode="auto">
            <a:xfrm>
              <a:off x="2086892" y="3981111"/>
              <a:ext cx="4857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073634" name="Rectangle 34"/>
            <p:cNvSpPr>
              <a:spLocks noChangeArrowheads="1"/>
            </p:cNvSpPr>
            <p:nvPr/>
          </p:nvSpPr>
          <p:spPr bwMode="auto">
            <a:xfrm>
              <a:off x="2282154" y="3989048"/>
              <a:ext cx="4826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073635" name="Line 35"/>
            <p:cNvSpPr>
              <a:spLocks noChangeShapeType="1"/>
            </p:cNvSpPr>
            <p:nvPr/>
          </p:nvSpPr>
          <p:spPr bwMode="auto">
            <a:xfrm>
              <a:off x="2831429" y="3958886"/>
              <a:ext cx="0" cy="439737"/>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36" name="Line 36"/>
            <p:cNvSpPr>
              <a:spLocks noChangeShapeType="1"/>
            </p:cNvSpPr>
            <p:nvPr/>
          </p:nvSpPr>
          <p:spPr bwMode="auto">
            <a:xfrm>
              <a:off x="7476454" y="3954123"/>
              <a:ext cx="0" cy="44132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37" name="Line 37"/>
            <p:cNvSpPr>
              <a:spLocks noChangeShapeType="1"/>
            </p:cNvSpPr>
            <p:nvPr/>
          </p:nvSpPr>
          <p:spPr bwMode="auto">
            <a:xfrm flipV="1">
              <a:off x="7481217" y="4598648"/>
              <a:ext cx="1701800" cy="17463"/>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2073638" name="Group 38"/>
            <p:cNvGrpSpPr>
              <a:grpSpLocks/>
            </p:cNvGrpSpPr>
            <p:nvPr/>
          </p:nvGrpSpPr>
          <p:grpSpPr bwMode="auto">
            <a:xfrm>
              <a:off x="7878092" y="4425611"/>
              <a:ext cx="984250" cy="638175"/>
              <a:chOff x="2832" y="3024"/>
              <a:chExt cx="427" cy="378"/>
            </a:xfrm>
          </p:grpSpPr>
          <p:sp>
            <p:nvSpPr>
              <p:cNvPr id="2073639" name="Rectangle 39"/>
              <p:cNvSpPr>
                <a:spLocks noChangeArrowheads="1"/>
              </p:cNvSpPr>
              <p:nvPr/>
            </p:nvSpPr>
            <p:spPr bwMode="auto">
              <a:xfrm>
                <a:off x="2832" y="3072"/>
                <a:ext cx="426" cy="138"/>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40" name="Rectangle 40"/>
              <p:cNvSpPr>
                <a:spLocks noChangeArrowheads="1"/>
              </p:cNvSpPr>
              <p:nvPr/>
            </p:nvSpPr>
            <p:spPr bwMode="auto">
              <a:xfrm>
                <a:off x="2850" y="3024"/>
                <a:ext cx="409" cy="37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host-id</a:t>
                </a:r>
              </a:p>
              <a:p>
                <a:pPr algn="ctr" eaLnBrk="0" hangingPunct="0">
                  <a:lnSpc>
                    <a:spcPct val="90000"/>
                  </a:lnSpc>
                  <a:buClrTx/>
                  <a:buFontTx/>
                  <a:buNone/>
                </a:pPr>
                <a:r>
                  <a:rPr lang="en-US" altLang="zh-CN" sz="2000">
                    <a:solidFill>
                      <a:srgbClr val="333399"/>
                    </a:solidFill>
                    <a:latin typeface="Arial" pitchFamily="34" charset="0"/>
                    <a:ea typeface="黑体" pitchFamily="49" charset="-122"/>
                  </a:rPr>
                  <a:t>8 bit</a:t>
                </a:r>
              </a:p>
            </p:txBody>
          </p:sp>
        </p:grpSp>
        <p:sp>
          <p:nvSpPr>
            <p:cNvPr id="2073641" name="Line 41"/>
            <p:cNvSpPr>
              <a:spLocks noChangeShapeType="1"/>
            </p:cNvSpPr>
            <p:nvPr/>
          </p:nvSpPr>
          <p:spPr bwMode="auto">
            <a:xfrm>
              <a:off x="2147217" y="4462123"/>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42" name="Line 42"/>
            <p:cNvSpPr>
              <a:spLocks noChangeShapeType="1"/>
            </p:cNvSpPr>
            <p:nvPr/>
          </p:nvSpPr>
          <p:spPr bwMode="auto">
            <a:xfrm>
              <a:off x="7481217" y="4465298"/>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43" name="Line 43"/>
            <p:cNvSpPr>
              <a:spLocks noChangeShapeType="1"/>
            </p:cNvSpPr>
            <p:nvPr/>
          </p:nvSpPr>
          <p:spPr bwMode="auto">
            <a:xfrm>
              <a:off x="9170317" y="4446248"/>
              <a:ext cx="0" cy="323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73644" name="Rectangle 44"/>
            <p:cNvSpPr>
              <a:spLocks noChangeArrowheads="1"/>
            </p:cNvSpPr>
            <p:nvPr/>
          </p:nvSpPr>
          <p:spPr bwMode="auto">
            <a:xfrm>
              <a:off x="2170235" y="5160623"/>
              <a:ext cx="7067550" cy="444500"/>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45" name="Rectangle 45"/>
            <p:cNvSpPr>
              <a:spLocks noChangeArrowheads="1"/>
            </p:cNvSpPr>
            <p:nvPr/>
          </p:nvSpPr>
          <p:spPr bwMode="auto">
            <a:xfrm>
              <a:off x="1005573" y="5159715"/>
              <a:ext cx="1208665" cy="397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dirty="0" smtClean="0">
                  <a:solidFill>
                    <a:srgbClr val="333399"/>
                  </a:solidFill>
                  <a:latin typeface="Arial" pitchFamily="34" charset="0"/>
                  <a:ea typeface="黑体" pitchFamily="49" charset="-122"/>
                </a:rPr>
                <a:t> D</a:t>
              </a:r>
              <a:r>
                <a:rPr lang="zh-CN" altLang="en-US" sz="2000" dirty="0" smtClean="0">
                  <a:solidFill>
                    <a:srgbClr val="333399"/>
                  </a:solidFill>
                  <a:latin typeface="Arial" pitchFamily="34" charset="0"/>
                  <a:ea typeface="黑体" pitchFamily="49" charset="-122"/>
                </a:rPr>
                <a:t>类</a:t>
              </a:r>
              <a:r>
                <a:rPr lang="zh-CN" altLang="en-US" sz="2000" dirty="0">
                  <a:solidFill>
                    <a:srgbClr val="333399"/>
                  </a:solidFill>
                  <a:latin typeface="Arial" pitchFamily="34" charset="0"/>
                  <a:ea typeface="黑体" pitchFamily="49" charset="-122"/>
                </a:rPr>
                <a:t>地址</a:t>
              </a:r>
            </a:p>
          </p:txBody>
        </p:sp>
        <p:sp>
          <p:nvSpPr>
            <p:cNvPr id="2073646" name="Line 46"/>
            <p:cNvSpPr>
              <a:spLocks noChangeShapeType="1"/>
            </p:cNvSpPr>
            <p:nvPr/>
          </p:nvSpPr>
          <p:spPr bwMode="auto">
            <a:xfrm>
              <a:off x="2951285" y="5168560"/>
              <a:ext cx="0" cy="441325"/>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47" name="Rectangle 47"/>
            <p:cNvSpPr>
              <a:spLocks noChangeArrowheads="1"/>
            </p:cNvSpPr>
            <p:nvPr/>
          </p:nvSpPr>
          <p:spPr bwMode="auto">
            <a:xfrm>
              <a:off x="2106735" y="5159035"/>
              <a:ext cx="8509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0</a:t>
              </a:r>
            </a:p>
          </p:txBody>
        </p:sp>
        <p:sp>
          <p:nvSpPr>
            <p:cNvPr id="2073648" name="Rectangle 48"/>
            <p:cNvSpPr>
              <a:spLocks noChangeArrowheads="1"/>
            </p:cNvSpPr>
            <p:nvPr/>
          </p:nvSpPr>
          <p:spPr bwMode="auto">
            <a:xfrm>
              <a:off x="4938835" y="5189198"/>
              <a:ext cx="1406525" cy="395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多 播 地 址</a:t>
              </a:r>
            </a:p>
          </p:txBody>
        </p:sp>
        <p:sp>
          <p:nvSpPr>
            <p:cNvPr id="2073649" name="Rectangle 49"/>
            <p:cNvSpPr>
              <a:spLocks noChangeArrowheads="1"/>
            </p:cNvSpPr>
            <p:nvPr/>
          </p:nvSpPr>
          <p:spPr bwMode="auto">
            <a:xfrm>
              <a:off x="2172847" y="5957888"/>
              <a:ext cx="7053263" cy="444500"/>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50" name="Rectangle 50"/>
            <p:cNvSpPr>
              <a:spLocks noChangeArrowheads="1"/>
            </p:cNvSpPr>
            <p:nvPr/>
          </p:nvSpPr>
          <p:spPr bwMode="auto">
            <a:xfrm>
              <a:off x="1036761" y="5955393"/>
              <a:ext cx="1194239" cy="397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dirty="0" smtClean="0">
                  <a:solidFill>
                    <a:srgbClr val="333399"/>
                  </a:solidFill>
                  <a:latin typeface="Arial" pitchFamily="34" charset="0"/>
                  <a:ea typeface="黑体" pitchFamily="49" charset="-122"/>
                </a:rPr>
                <a:t> E</a:t>
              </a:r>
              <a:r>
                <a:rPr lang="zh-CN" altLang="en-US" sz="2000" dirty="0" smtClean="0">
                  <a:solidFill>
                    <a:srgbClr val="333399"/>
                  </a:solidFill>
                  <a:latin typeface="Arial" pitchFamily="34" charset="0"/>
                  <a:ea typeface="黑体" pitchFamily="49" charset="-122"/>
                </a:rPr>
                <a:t>类</a:t>
              </a:r>
              <a:r>
                <a:rPr lang="zh-CN" altLang="en-US" sz="2000" dirty="0">
                  <a:solidFill>
                    <a:srgbClr val="333399"/>
                  </a:solidFill>
                  <a:latin typeface="Arial" pitchFamily="34" charset="0"/>
                  <a:ea typeface="黑体" pitchFamily="49" charset="-122"/>
                </a:rPr>
                <a:t>地址</a:t>
              </a:r>
            </a:p>
          </p:txBody>
        </p:sp>
        <p:sp>
          <p:nvSpPr>
            <p:cNvPr id="2073651" name="Rectangle 51"/>
            <p:cNvSpPr>
              <a:spLocks noChangeArrowheads="1"/>
            </p:cNvSpPr>
            <p:nvPr/>
          </p:nvSpPr>
          <p:spPr bwMode="auto">
            <a:xfrm>
              <a:off x="4388997" y="5978526"/>
              <a:ext cx="2378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 为 今 后 使 用</a:t>
              </a:r>
            </a:p>
          </p:txBody>
        </p:sp>
        <p:sp>
          <p:nvSpPr>
            <p:cNvPr id="2073652" name="Line 52"/>
            <p:cNvSpPr>
              <a:spLocks noChangeShapeType="1"/>
            </p:cNvSpPr>
            <p:nvPr/>
          </p:nvSpPr>
          <p:spPr bwMode="auto">
            <a:xfrm>
              <a:off x="3125347" y="5983288"/>
              <a:ext cx="0" cy="441325"/>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73653" name="Rectangle 53"/>
            <p:cNvSpPr>
              <a:spLocks noChangeArrowheads="1"/>
            </p:cNvSpPr>
            <p:nvPr/>
          </p:nvSpPr>
          <p:spPr bwMode="auto">
            <a:xfrm>
              <a:off x="2101410" y="5964238"/>
              <a:ext cx="10287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0</a:t>
              </a:r>
            </a:p>
          </p:txBody>
        </p:sp>
        <p:sp>
          <p:nvSpPr>
            <p:cNvPr id="2073654" name="Rectangle 54"/>
            <p:cNvSpPr>
              <a:spLocks noChangeArrowheads="1"/>
            </p:cNvSpPr>
            <p:nvPr/>
          </p:nvSpPr>
          <p:spPr bwMode="auto">
            <a:xfrm>
              <a:off x="2266279" y="2658723"/>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073655" name="Rectangle 55"/>
            <p:cNvSpPr>
              <a:spLocks noChangeArrowheads="1"/>
            </p:cNvSpPr>
            <p:nvPr/>
          </p:nvSpPr>
          <p:spPr bwMode="auto">
            <a:xfrm>
              <a:off x="2074192" y="2658723"/>
              <a:ext cx="4841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a:t>
              </a:r>
            </a:p>
          </p:txBody>
        </p:sp>
        <p:sp>
          <p:nvSpPr>
            <p:cNvPr id="2073656" name="Line 56"/>
            <p:cNvSpPr>
              <a:spLocks noChangeShapeType="1"/>
            </p:cNvSpPr>
            <p:nvPr/>
          </p:nvSpPr>
          <p:spPr bwMode="auto">
            <a:xfrm>
              <a:off x="2625054" y="2655548"/>
              <a:ext cx="0" cy="441325"/>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073657" name="AutoShape 57"/>
          <p:cNvSpPr>
            <a:spLocks noChangeArrowheads="1"/>
          </p:cNvSpPr>
          <p:nvPr/>
        </p:nvSpPr>
        <p:spPr bwMode="auto">
          <a:xfrm flipH="1">
            <a:off x="94361" y="1699194"/>
            <a:ext cx="1763687" cy="944562"/>
          </a:xfrm>
          <a:prstGeom prst="wedgeRoundRectCallout">
            <a:avLst>
              <a:gd name="adj1" fmla="val -178825"/>
              <a:gd name="adj2" fmla="val -82986"/>
              <a:gd name="adj3" fmla="val 16667"/>
            </a:avLst>
          </a:prstGeom>
          <a:solidFill>
            <a:srgbClr val="66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buClrTx/>
              <a:buFontTx/>
              <a:buNone/>
            </a:pPr>
            <a:r>
              <a:rPr lang="en-US" altLang="zh-CN" sz="1800" dirty="0">
                <a:solidFill>
                  <a:srgbClr val="EE2D00"/>
                </a:solidFill>
                <a:ea typeface="黑体" pitchFamily="49" charset="-122"/>
              </a:rPr>
              <a:t>A </a:t>
            </a:r>
            <a:r>
              <a:rPr lang="zh-CN" altLang="en-US" sz="1800" dirty="0">
                <a:solidFill>
                  <a:srgbClr val="EE2D00"/>
                </a:solidFill>
                <a:ea typeface="黑体" pitchFamily="49" charset="-122"/>
              </a:rPr>
              <a:t>类地址的主机号字段 </a:t>
            </a:r>
            <a:r>
              <a:rPr lang="en-US" altLang="zh-CN" sz="1800" dirty="0">
                <a:solidFill>
                  <a:srgbClr val="EE2D00"/>
                </a:solidFill>
                <a:ea typeface="黑体" pitchFamily="49" charset="-122"/>
              </a:rPr>
              <a:t>host-id </a:t>
            </a:r>
            <a:r>
              <a:rPr lang="zh-CN" altLang="en-US" sz="1800" dirty="0">
                <a:solidFill>
                  <a:srgbClr val="EE2D00"/>
                </a:solidFill>
                <a:ea typeface="黑体" pitchFamily="49" charset="-122"/>
              </a:rPr>
              <a:t>为 </a:t>
            </a:r>
            <a:r>
              <a:rPr lang="en-US" altLang="zh-CN" sz="1800" dirty="0">
                <a:solidFill>
                  <a:srgbClr val="EE2D00"/>
                </a:solidFill>
                <a:ea typeface="黑体" pitchFamily="49" charset="-122"/>
              </a:rPr>
              <a:t>3 </a:t>
            </a:r>
            <a:r>
              <a:rPr lang="zh-CN" altLang="en-US" sz="1800" dirty="0">
                <a:solidFill>
                  <a:srgbClr val="EE2D00"/>
                </a:solidFill>
                <a:ea typeface="黑体" pitchFamily="49" charset="-122"/>
              </a:rPr>
              <a:t>字节</a:t>
            </a:r>
          </a:p>
        </p:txBody>
      </p:sp>
      <p:sp>
        <p:nvSpPr>
          <p:cNvPr id="59" name="AutoShape 57"/>
          <p:cNvSpPr>
            <a:spLocks noChangeArrowheads="1"/>
          </p:cNvSpPr>
          <p:nvPr/>
        </p:nvSpPr>
        <p:spPr bwMode="auto">
          <a:xfrm flipH="1">
            <a:off x="123729" y="3013416"/>
            <a:ext cx="1763687" cy="944562"/>
          </a:xfrm>
          <a:prstGeom prst="wedgeRoundRectCallout">
            <a:avLst>
              <a:gd name="adj1" fmla="val -283339"/>
              <a:gd name="adj2" fmla="val -78376"/>
              <a:gd name="adj3" fmla="val 16667"/>
            </a:avLst>
          </a:prstGeom>
          <a:solidFill>
            <a:srgbClr val="66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buClrTx/>
              <a:buFontTx/>
              <a:buNone/>
            </a:pPr>
            <a:r>
              <a:rPr lang="en-US" altLang="zh-CN" sz="1800" dirty="0" smtClean="0">
                <a:solidFill>
                  <a:srgbClr val="FF3300"/>
                </a:solidFill>
                <a:ea typeface="黑体" pitchFamily="49" charset="-122"/>
              </a:rPr>
              <a:t>B </a:t>
            </a:r>
            <a:r>
              <a:rPr lang="zh-CN" altLang="en-US" sz="1800" dirty="0">
                <a:solidFill>
                  <a:srgbClr val="FF3300"/>
                </a:solidFill>
                <a:ea typeface="黑体" pitchFamily="49" charset="-122"/>
              </a:rPr>
              <a:t>类地址的主机号字段 </a:t>
            </a:r>
            <a:r>
              <a:rPr lang="en-US" altLang="zh-CN" sz="1800" dirty="0">
                <a:solidFill>
                  <a:srgbClr val="FF3300"/>
                </a:solidFill>
                <a:ea typeface="黑体" pitchFamily="49" charset="-122"/>
              </a:rPr>
              <a:t>host-id</a:t>
            </a:r>
            <a:r>
              <a:rPr lang="zh-CN" altLang="en-US" sz="1800" dirty="0" smtClean="0">
                <a:solidFill>
                  <a:srgbClr val="FF3300"/>
                </a:solidFill>
                <a:ea typeface="黑体" pitchFamily="49" charset="-122"/>
              </a:rPr>
              <a:t>为 </a:t>
            </a:r>
            <a:r>
              <a:rPr lang="en-US" altLang="zh-CN" sz="1800" dirty="0" smtClean="0">
                <a:solidFill>
                  <a:srgbClr val="FF3300"/>
                </a:solidFill>
                <a:ea typeface="黑体" pitchFamily="49" charset="-122"/>
              </a:rPr>
              <a:t>2 </a:t>
            </a:r>
            <a:r>
              <a:rPr lang="zh-CN" altLang="en-US" sz="1800" dirty="0">
                <a:solidFill>
                  <a:srgbClr val="FF3300"/>
                </a:solidFill>
                <a:ea typeface="黑体" pitchFamily="49" charset="-122"/>
              </a:rPr>
              <a:t>字节</a:t>
            </a:r>
          </a:p>
        </p:txBody>
      </p:sp>
      <p:sp>
        <p:nvSpPr>
          <p:cNvPr id="60" name="AutoShape 57"/>
          <p:cNvSpPr>
            <a:spLocks noChangeArrowheads="1"/>
          </p:cNvSpPr>
          <p:nvPr/>
        </p:nvSpPr>
        <p:spPr bwMode="auto">
          <a:xfrm flipH="1">
            <a:off x="154917" y="4272417"/>
            <a:ext cx="1763687" cy="944562"/>
          </a:xfrm>
          <a:prstGeom prst="wedgeRoundRectCallout">
            <a:avLst>
              <a:gd name="adj1" fmla="val -382094"/>
              <a:gd name="adj2" fmla="val -75303"/>
              <a:gd name="adj3" fmla="val 16667"/>
            </a:avLst>
          </a:prstGeom>
          <a:solidFill>
            <a:srgbClr val="66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buClrTx/>
              <a:buFontTx/>
              <a:buNone/>
            </a:pPr>
            <a:r>
              <a:rPr lang="en-US" altLang="zh-CN" sz="1800" dirty="0" smtClean="0">
                <a:solidFill>
                  <a:srgbClr val="FF3300"/>
                </a:solidFill>
                <a:ea typeface="黑体" pitchFamily="49" charset="-122"/>
              </a:rPr>
              <a:t>C </a:t>
            </a:r>
            <a:r>
              <a:rPr lang="zh-CN" altLang="en-US" sz="1800" dirty="0">
                <a:solidFill>
                  <a:srgbClr val="FF3300"/>
                </a:solidFill>
                <a:ea typeface="黑体" pitchFamily="49" charset="-122"/>
              </a:rPr>
              <a:t>类地址的主机号字段 </a:t>
            </a:r>
            <a:r>
              <a:rPr lang="en-US" altLang="zh-CN" sz="1800" dirty="0">
                <a:solidFill>
                  <a:srgbClr val="FF3300"/>
                </a:solidFill>
                <a:ea typeface="黑体" pitchFamily="49" charset="-122"/>
              </a:rPr>
              <a:t>host-id  </a:t>
            </a:r>
            <a:r>
              <a:rPr lang="zh-CN" altLang="en-US" sz="1800" dirty="0">
                <a:solidFill>
                  <a:srgbClr val="FF3300"/>
                </a:solidFill>
                <a:ea typeface="黑体" pitchFamily="49" charset="-122"/>
              </a:rPr>
              <a:t>为 </a:t>
            </a:r>
            <a:r>
              <a:rPr lang="en-US" altLang="zh-CN" sz="1800" dirty="0" smtClean="0">
                <a:solidFill>
                  <a:srgbClr val="FF3300"/>
                </a:solidFill>
                <a:ea typeface="黑体" pitchFamily="49" charset="-122"/>
              </a:rPr>
              <a:t>1 </a:t>
            </a:r>
            <a:r>
              <a:rPr lang="zh-CN" altLang="en-US" sz="1800" dirty="0">
                <a:solidFill>
                  <a:srgbClr val="FF3300"/>
                </a:solidFill>
                <a:ea typeface="黑体" pitchFamily="49" charset="-122"/>
              </a:rPr>
              <a:t>字节</a:t>
            </a:r>
          </a:p>
        </p:txBody>
      </p:sp>
    </p:spTree>
    <p:extLst>
      <p:ext uri="{BB962C8B-B14F-4D97-AF65-F5344CB8AC3E}">
        <p14:creationId xmlns:p14="http://schemas.microsoft.com/office/powerpoint/2010/main" val="269051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07365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59"/>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3657" grpId="0" animBg="1"/>
      <p:bldP spid="59" grpId="0" animBg="1"/>
      <p:bldP spid="6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2818" name="Rectangle 2"/>
          <p:cNvSpPr>
            <a:spLocks noGrp="1" noChangeArrowheads="1"/>
          </p:cNvSpPr>
          <p:nvPr>
            <p:ph type="title"/>
          </p:nvPr>
        </p:nvSpPr>
        <p:spPr/>
        <p:txBody>
          <a:bodyPr/>
          <a:lstStyle/>
          <a:p>
            <a:pPr algn="ctr"/>
            <a:r>
              <a:rPr lang="zh-CN" altLang="en-US" dirty="0"/>
              <a:t>点分十进制记法 </a:t>
            </a:r>
          </a:p>
        </p:txBody>
      </p:sp>
      <p:grpSp>
        <p:nvGrpSpPr>
          <p:cNvPr id="2082819" name="Group 3"/>
          <p:cNvGrpSpPr>
            <a:grpSpLocks/>
          </p:cNvGrpSpPr>
          <p:nvPr/>
        </p:nvGrpSpPr>
        <p:grpSpPr bwMode="auto">
          <a:xfrm>
            <a:off x="752475" y="2060575"/>
            <a:ext cx="8072438" cy="735013"/>
            <a:chOff x="474" y="1298"/>
            <a:chExt cx="5085" cy="463"/>
          </a:xfrm>
        </p:grpSpPr>
        <p:sp>
          <p:nvSpPr>
            <p:cNvPr id="2082820" name="Rectangle 4"/>
            <p:cNvSpPr>
              <a:spLocks noChangeArrowheads="1"/>
            </p:cNvSpPr>
            <p:nvPr/>
          </p:nvSpPr>
          <p:spPr bwMode="auto">
            <a:xfrm>
              <a:off x="2502" y="1351"/>
              <a:ext cx="3057" cy="410"/>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buClrTx/>
                <a:buFontTx/>
                <a:buNone/>
              </a:pPr>
              <a:r>
                <a:rPr kumimoji="1" lang="en-US" altLang="zh-CN" sz="2000">
                  <a:solidFill>
                    <a:srgbClr val="333399"/>
                  </a:solidFill>
                  <a:ea typeface="黑体" pitchFamily="49" charset="-122"/>
                </a:rPr>
                <a:t>10000000000010110000001100011111 </a:t>
              </a:r>
            </a:p>
          </p:txBody>
        </p:sp>
        <p:sp>
          <p:nvSpPr>
            <p:cNvPr id="2082821" name="Text Box 5"/>
            <p:cNvSpPr txBox="1">
              <a:spLocks noChangeArrowheads="1"/>
            </p:cNvSpPr>
            <p:nvPr/>
          </p:nvSpPr>
          <p:spPr bwMode="auto">
            <a:xfrm>
              <a:off x="474" y="1298"/>
              <a:ext cx="1635"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2000">
                  <a:solidFill>
                    <a:srgbClr val="333399"/>
                  </a:solidFill>
                  <a:ea typeface="黑体" pitchFamily="49" charset="-122"/>
                </a:rPr>
                <a:t>机器中存放的 </a:t>
              </a:r>
              <a:r>
                <a:rPr kumimoji="1" lang="en-US" altLang="zh-CN" sz="2000">
                  <a:solidFill>
                    <a:srgbClr val="333399"/>
                  </a:solidFill>
                  <a:ea typeface="黑体" pitchFamily="49" charset="-122"/>
                </a:rPr>
                <a:t>IP </a:t>
              </a:r>
              <a:r>
                <a:rPr kumimoji="1" lang="zh-CN" altLang="en-US" sz="2000">
                  <a:solidFill>
                    <a:srgbClr val="333399"/>
                  </a:solidFill>
                  <a:ea typeface="黑体" pitchFamily="49" charset="-122"/>
                </a:rPr>
                <a:t>地址</a:t>
              </a:r>
            </a:p>
            <a:p>
              <a:pPr algn="ctr">
                <a:spcBef>
                  <a:spcPct val="0"/>
                </a:spcBef>
                <a:buClrTx/>
                <a:buFontTx/>
                <a:buNone/>
              </a:pPr>
              <a:r>
                <a:rPr kumimoji="1" lang="zh-CN" altLang="en-US" sz="2000">
                  <a:solidFill>
                    <a:srgbClr val="333399"/>
                  </a:solidFill>
                  <a:ea typeface="黑体" pitchFamily="49" charset="-122"/>
                </a:rPr>
                <a:t>是 </a:t>
              </a:r>
              <a:r>
                <a:rPr kumimoji="1" lang="en-US" altLang="zh-CN" sz="2000">
                  <a:solidFill>
                    <a:srgbClr val="333399"/>
                  </a:solidFill>
                  <a:ea typeface="黑体" pitchFamily="49" charset="-122"/>
                </a:rPr>
                <a:t>32 bit </a:t>
              </a:r>
              <a:r>
                <a:rPr kumimoji="1" lang="zh-CN" altLang="en-US" sz="2000">
                  <a:solidFill>
                    <a:srgbClr val="333399"/>
                  </a:solidFill>
                  <a:ea typeface="黑体" pitchFamily="49" charset="-122"/>
                </a:rPr>
                <a:t>二进制代码</a:t>
              </a:r>
            </a:p>
          </p:txBody>
        </p:sp>
        <p:sp>
          <p:nvSpPr>
            <p:cNvPr id="2082822" name="Line 6"/>
            <p:cNvSpPr>
              <a:spLocks noChangeShapeType="1"/>
            </p:cNvSpPr>
            <p:nvPr/>
          </p:nvSpPr>
          <p:spPr bwMode="auto">
            <a:xfrm>
              <a:off x="2052" y="1557"/>
              <a:ext cx="368" cy="0"/>
            </a:xfrm>
            <a:prstGeom prst="line">
              <a:avLst/>
            </a:prstGeom>
            <a:noFill/>
            <a:ln w="28575">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2082823" name="Group 7"/>
          <p:cNvGrpSpPr>
            <a:grpSpLocks/>
          </p:cNvGrpSpPr>
          <p:nvPr/>
        </p:nvGrpSpPr>
        <p:grpSpPr bwMode="auto">
          <a:xfrm>
            <a:off x="539750" y="2852738"/>
            <a:ext cx="8281988" cy="701675"/>
            <a:chOff x="340" y="1797"/>
            <a:chExt cx="5217" cy="442"/>
          </a:xfrm>
        </p:grpSpPr>
        <p:sp>
          <p:nvSpPr>
            <p:cNvPr id="2082824" name="Text Box 8"/>
            <p:cNvSpPr txBox="1">
              <a:spLocks noChangeArrowheads="1"/>
            </p:cNvSpPr>
            <p:nvPr/>
          </p:nvSpPr>
          <p:spPr bwMode="auto">
            <a:xfrm>
              <a:off x="2417" y="1910"/>
              <a:ext cx="314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10000000 00001011 00000011 00011111 </a:t>
              </a:r>
            </a:p>
          </p:txBody>
        </p:sp>
        <p:sp>
          <p:nvSpPr>
            <p:cNvPr id="2082825" name="Text Box 9"/>
            <p:cNvSpPr txBox="1">
              <a:spLocks noChangeArrowheads="1"/>
            </p:cNvSpPr>
            <p:nvPr/>
          </p:nvSpPr>
          <p:spPr bwMode="auto">
            <a:xfrm>
              <a:off x="340" y="1797"/>
              <a:ext cx="1786"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2000" dirty="0">
                  <a:solidFill>
                    <a:srgbClr val="333399"/>
                  </a:solidFill>
                  <a:ea typeface="黑体" pitchFamily="49" charset="-122"/>
                </a:rPr>
                <a:t>每隔 </a:t>
              </a:r>
              <a:r>
                <a:rPr kumimoji="1" lang="en-US" altLang="zh-CN" sz="2000" dirty="0">
                  <a:solidFill>
                    <a:srgbClr val="333399"/>
                  </a:solidFill>
                  <a:ea typeface="黑体" pitchFamily="49" charset="-122"/>
                </a:rPr>
                <a:t>8 bit </a:t>
              </a:r>
              <a:r>
                <a:rPr kumimoji="1" lang="zh-CN" altLang="en-US" sz="2000" dirty="0">
                  <a:solidFill>
                    <a:srgbClr val="333399"/>
                  </a:solidFill>
                  <a:ea typeface="黑体" pitchFamily="49" charset="-122"/>
                </a:rPr>
                <a:t>插入一个空格</a:t>
              </a:r>
            </a:p>
            <a:p>
              <a:pPr algn="ctr">
                <a:spcBef>
                  <a:spcPct val="0"/>
                </a:spcBef>
                <a:buClrTx/>
                <a:buFontTx/>
                <a:buNone/>
              </a:pPr>
              <a:r>
                <a:rPr kumimoji="1" lang="zh-CN" altLang="en-US" sz="2000" dirty="0">
                  <a:solidFill>
                    <a:srgbClr val="333399"/>
                  </a:solidFill>
                  <a:ea typeface="黑体" pitchFamily="49" charset="-122"/>
                </a:rPr>
                <a:t>能够提高可读性</a:t>
              </a:r>
            </a:p>
          </p:txBody>
        </p:sp>
        <p:sp>
          <p:nvSpPr>
            <p:cNvPr id="2082826" name="Line 10"/>
            <p:cNvSpPr>
              <a:spLocks noChangeShapeType="1"/>
            </p:cNvSpPr>
            <p:nvPr/>
          </p:nvSpPr>
          <p:spPr bwMode="auto">
            <a:xfrm>
              <a:off x="2052" y="2047"/>
              <a:ext cx="368" cy="0"/>
            </a:xfrm>
            <a:prstGeom prst="line">
              <a:avLst/>
            </a:prstGeom>
            <a:noFill/>
            <a:ln w="28575">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82827" name="Text Box 11"/>
          <p:cNvSpPr txBox="1">
            <a:spLocks noChangeArrowheads="1"/>
          </p:cNvSpPr>
          <p:nvPr/>
        </p:nvSpPr>
        <p:spPr bwMode="auto">
          <a:xfrm>
            <a:off x="879475" y="4797425"/>
            <a:ext cx="24685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采用点分十进制记法</a:t>
            </a:r>
          </a:p>
          <a:p>
            <a:pPr>
              <a:spcBef>
                <a:spcPct val="0"/>
              </a:spcBef>
              <a:buClrTx/>
              <a:buFontTx/>
              <a:buNone/>
            </a:pPr>
            <a:r>
              <a:rPr kumimoji="1" lang="zh-CN" altLang="en-US" sz="2000">
                <a:solidFill>
                  <a:srgbClr val="333399"/>
                </a:solidFill>
                <a:ea typeface="黑体" pitchFamily="49" charset="-122"/>
              </a:rPr>
              <a:t>则进一步提高可读性</a:t>
            </a:r>
          </a:p>
        </p:txBody>
      </p:sp>
      <p:sp>
        <p:nvSpPr>
          <p:cNvPr id="2082828" name="Text Box 12"/>
          <p:cNvSpPr txBox="1">
            <a:spLocks noChangeArrowheads="1"/>
          </p:cNvSpPr>
          <p:nvPr/>
        </p:nvSpPr>
        <p:spPr bwMode="auto">
          <a:xfrm>
            <a:off x="5522913" y="4967288"/>
            <a:ext cx="1603375" cy="406400"/>
          </a:xfrm>
          <a:prstGeom prst="rect">
            <a:avLst/>
          </a:prstGeom>
          <a:noFill/>
          <a:ln w="9525">
            <a:solidFill>
              <a:srgbClr val="3333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128.11.3.31 </a:t>
            </a:r>
          </a:p>
        </p:txBody>
      </p:sp>
      <p:sp>
        <p:nvSpPr>
          <p:cNvPr id="2082829" name="AutoShape 13"/>
          <p:cNvSpPr>
            <a:spLocks/>
          </p:cNvSpPr>
          <p:nvPr/>
        </p:nvSpPr>
        <p:spPr bwMode="auto">
          <a:xfrm rot="-5400000">
            <a:off x="4366419" y="3007519"/>
            <a:ext cx="258762" cy="1016000"/>
          </a:xfrm>
          <a:prstGeom prst="leftBrace">
            <a:avLst>
              <a:gd name="adj1" fmla="val 32720"/>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2830" name="AutoShape 14"/>
          <p:cNvSpPr>
            <a:spLocks/>
          </p:cNvSpPr>
          <p:nvPr/>
        </p:nvSpPr>
        <p:spPr bwMode="auto">
          <a:xfrm rot="-5400000">
            <a:off x="5514182" y="3020219"/>
            <a:ext cx="258762" cy="990600"/>
          </a:xfrm>
          <a:prstGeom prst="leftBrace">
            <a:avLst>
              <a:gd name="adj1" fmla="val 31902"/>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2831" name="AutoShape 15"/>
          <p:cNvSpPr>
            <a:spLocks/>
          </p:cNvSpPr>
          <p:nvPr/>
        </p:nvSpPr>
        <p:spPr bwMode="auto">
          <a:xfrm rot="-5400000">
            <a:off x="6788150" y="3024188"/>
            <a:ext cx="258763" cy="1068387"/>
          </a:xfrm>
          <a:prstGeom prst="leftBrace">
            <a:avLst>
              <a:gd name="adj1" fmla="val 34407"/>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2832" name="AutoShape 16"/>
          <p:cNvSpPr>
            <a:spLocks/>
          </p:cNvSpPr>
          <p:nvPr/>
        </p:nvSpPr>
        <p:spPr bwMode="auto">
          <a:xfrm rot="-5400000">
            <a:off x="7929563" y="2981325"/>
            <a:ext cx="258762" cy="1068388"/>
          </a:xfrm>
          <a:prstGeom prst="leftBrace">
            <a:avLst>
              <a:gd name="adj1" fmla="val 34407"/>
              <a:gd name="adj2" fmla="val 50000"/>
            </a:avLst>
          </a:prstGeom>
          <a:noFill/>
          <a:ln w="2857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2833" name="Text Box 17"/>
          <p:cNvSpPr txBox="1">
            <a:spLocks noChangeArrowheads="1"/>
          </p:cNvSpPr>
          <p:nvPr/>
        </p:nvSpPr>
        <p:spPr bwMode="auto">
          <a:xfrm>
            <a:off x="4140200" y="3824288"/>
            <a:ext cx="4248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128 </a:t>
            </a:r>
            <a:r>
              <a:rPr kumimoji="1" lang="en-US" altLang="zh-CN" sz="1000">
                <a:solidFill>
                  <a:srgbClr val="333399"/>
                </a:solidFill>
                <a:ea typeface="黑体" pitchFamily="49" charset="-122"/>
              </a:rPr>
              <a:t>      </a:t>
            </a:r>
            <a:r>
              <a:rPr kumimoji="1" lang="en-US" altLang="zh-CN" sz="2000">
                <a:solidFill>
                  <a:srgbClr val="333399"/>
                </a:solidFill>
                <a:ea typeface="黑体" pitchFamily="49" charset="-122"/>
              </a:rPr>
              <a:t>        11                3             31 </a:t>
            </a:r>
          </a:p>
        </p:txBody>
      </p:sp>
      <p:grpSp>
        <p:nvGrpSpPr>
          <p:cNvPr id="2082834" name="Group 18"/>
          <p:cNvGrpSpPr>
            <a:grpSpLocks/>
          </p:cNvGrpSpPr>
          <p:nvPr/>
        </p:nvGrpSpPr>
        <p:grpSpPr bwMode="auto">
          <a:xfrm>
            <a:off x="4500563" y="4143375"/>
            <a:ext cx="3522662" cy="828675"/>
            <a:chOff x="2835" y="2610"/>
            <a:chExt cx="2219" cy="522"/>
          </a:xfrm>
        </p:grpSpPr>
        <p:sp>
          <p:nvSpPr>
            <p:cNvPr id="2082835" name="Line 19"/>
            <p:cNvSpPr>
              <a:spLocks noChangeShapeType="1"/>
            </p:cNvSpPr>
            <p:nvPr/>
          </p:nvSpPr>
          <p:spPr bwMode="auto">
            <a:xfrm>
              <a:off x="2835" y="2659"/>
              <a:ext cx="845" cy="473"/>
            </a:xfrm>
            <a:prstGeom prst="line">
              <a:avLst/>
            </a:prstGeom>
            <a:noFill/>
            <a:ln w="28575">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2836" name="Line 20"/>
            <p:cNvSpPr>
              <a:spLocks noChangeShapeType="1"/>
            </p:cNvSpPr>
            <p:nvPr/>
          </p:nvSpPr>
          <p:spPr bwMode="auto">
            <a:xfrm flipH="1">
              <a:off x="4316" y="2623"/>
              <a:ext cx="738" cy="490"/>
            </a:xfrm>
            <a:prstGeom prst="line">
              <a:avLst/>
            </a:prstGeom>
            <a:noFill/>
            <a:ln w="28575">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2837" name="Line 21"/>
            <p:cNvSpPr>
              <a:spLocks noChangeShapeType="1"/>
            </p:cNvSpPr>
            <p:nvPr/>
          </p:nvSpPr>
          <p:spPr bwMode="auto">
            <a:xfrm>
              <a:off x="3560" y="2614"/>
              <a:ext cx="382" cy="500"/>
            </a:xfrm>
            <a:prstGeom prst="line">
              <a:avLst/>
            </a:prstGeom>
            <a:noFill/>
            <a:ln w="28575">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2838" name="Line 22"/>
            <p:cNvSpPr>
              <a:spLocks noChangeShapeType="1"/>
            </p:cNvSpPr>
            <p:nvPr/>
          </p:nvSpPr>
          <p:spPr bwMode="auto">
            <a:xfrm flipH="1">
              <a:off x="4117" y="2610"/>
              <a:ext cx="257" cy="515"/>
            </a:xfrm>
            <a:prstGeom prst="line">
              <a:avLst/>
            </a:prstGeom>
            <a:noFill/>
            <a:ln w="28575">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82839" name="Text Box 23"/>
          <p:cNvSpPr txBox="1">
            <a:spLocks noChangeArrowheads="1"/>
          </p:cNvSpPr>
          <p:nvPr/>
        </p:nvSpPr>
        <p:spPr bwMode="auto">
          <a:xfrm>
            <a:off x="768350" y="3644900"/>
            <a:ext cx="25796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2000">
                <a:solidFill>
                  <a:srgbClr val="333399"/>
                </a:solidFill>
                <a:ea typeface="黑体" pitchFamily="49" charset="-122"/>
              </a:rPr>
              <a:t>将每 </a:t>
            </a:r>
            <a:r>
              <a:rPr kumimoji="1" lang="en-US" altLang="zh-CN" sz="2000">
                <a:solidFill>
                  <a:srgbClr val="333399"/>
                </a:solidFill>
                <a:ea typeface="黑体" pitchFamily="49" charset="-122"/>
              </a:rPr>
              <a:t>8 bit </a:t>
            </a:r>
            <a:r>
              <a:rPr kumimoji="1" lang="zh-CN" altLang="en-US" sz="2000">
                <a:solidFill>
                  <a:srgbClr val="333399"/>
                </a:solidFill>
                <a:ea typeface="黑体" pitchFamily="49" charset="-122"/>
              </a:rPr>
              <a:t>的二进制数</a:t>
            </a:r>
          </a:p>
          <a:p>
            <a:pPr algn="ctr">
              <a:spcBef>
                <a:spcPct val="0"/>
              </a:spcBef>
              <a:buClrTx/>
              <a:buFontTx/>
              <a:buNone/>
            </a:pPr>
            <a:r>
              <a:rPr kumimoji="1" lang="zh-CN" altLang="en-US" sz="2000">
                <a:solidFill>
                  <a:srgbClr val="333399"/>
                </a:solidFill>
                <a:ea typeface="黑体" pitchFamily="49" charset="-122"/>
              </a:rPr>
              <a:t>转换为十进制数</a:t>
            </a:r>
          </a:p>
        </p:txBody>
      </p:sp>
      <p:sp>
        <p:nvSpPr>
          <p:cNvPr id="2082840" name="Line 24"/>
          <p:cNvSpPr>
            <a:spLocks noChangeShapeType="1"/>
          </p:cNvSpPr>
          <p:nvPr/>
        </p:nvSpPr>
        <p:spPr bwMode="auto">
          <a:xfrm flipV="1">
            <a:off x="3257550" y="4019550"/>
            <a:ext cx="890588" cy="0"/>
          </a:xfrm>
          <a:prstGeom prst="line">
            <a:avLst/>
          </a:prstGeom>
          <a:noFill/>
          <a:ln w="28575">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2841" name="Line 25"/>
          <p:cNvSpPr>
            <a:spLocks noChangeShapeType="1"/>
          </p:cNvSpPr>
          <p:nvPr/>
        </p:nvSpPr>
        <p:spPr bwMode="auto">
          <a:xfrm>
            <a:off x="3292475" y="5186363"/>
            <a:ext cx="1973263" cy="0"/>
          </a:xfrm>
          <a:prstGeom prst="line">
            <a:avLst/>
          </a:prstGeom>
          <a:noFill/>
          <a:ln w="76200">
            <a:solidFill>
              <a:schemeClr val="hlink"/>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08282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8283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8283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0828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08282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08283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8283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08283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082827"/>
                                        </p:tgtEl>
                                        <p:attrNameLst>
                                          <p:attrName>style.visibility</p:attrName>
                                        </p:attrNameLst>
                                      </p:cBhvr>
                                      <p:to>
                                        <p:strVal val="visible"/>
                                      </p:to>
                                    </p:set>
                                  </p:childTnLst>
                                </p:cTn>
                              </p:par>
                            </p:childTnLst>
                          </p:cTn>
                        </p:par>
                        <p:par>
                          <p:cTn id="27" fill="hold" nodeType="afterGroup">
                            <p:stCondLst>
                              <p:cond delay="0"/>
                            </p:stCondLst>
                            <p:childTnLst>
                              <p:par>
                                <p:cTn id="28" presetID="22" presetClass="entr" presetSubtype="1" fill="hold" nodeType="afterEffect">
                                  <p:stCondLst>
                                    <p:cond delay="0"/>
                                  </p:stCondLst>
                                  <p:childTnLst>
                                    <p:set>
                                      <p:cBhvr>
                                        <p:cTn id="29" dur="1" fill="hold">
                                          <p:stCondLst>
                                            <p:cond delay="0"/>
                                          </p:stCondLst>
                                        </p:cTn>
                                        <p:tgtEl>
                                          <p:spTgt spid="2082834"/>
                                        </p:tgtEl>
                                        <p:attrNameLst>
                                          <p:attrName>style.visibility</p:attrName>
                                        </p:attrNameLst>
                                      </p:cBhvr>
                                      <p:to>
                                        <p:strVal val="visible"/>
                                      </p:to>
                                    </p:set>
                                    <p:animEffect transition="in" filter="wipe(up)">
                                      <p:cBhvr>
                                        <p:cTn id="30" dur="500"/>
                                        <p:tgtEl>
                                          <p:spTgt spid="2082834"/>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082841"/>
                                        </p:tgtEl>
                                        <p:attrNameLst>
                                          <p:attrName>style.visibility</p:attrName>
                                        </p:attrNameLst>
                                      </p:cBhvr>
                                      <p:to>
                                        <p:strVal val="visible"/>
                                      </p:to>
                                    </p:set>
                                    <p:animEffect transition="in" filter="wipe(left)">
                                      <p:cBhvr>
                                        <p:cTn id="33" dur="500"/>
                                        <p:tgtEl>
                                          <p:spTgt spid="2082841"/>
                                        </p:tgtEl>
                                      </p:cBhvr>
                                    </p:animEffect>
                                  </p:childTnLst>
                                </p:cTn>
                              </p:par>
                            </p:childTnLst>
                          </p:cTn>
                        </p:par>
                        <p:par>
                          <p:cTn id="34" fill="hold" nodeType="afterGroup">
                            <p:stCondLst>
                              <p:cond delay="500"/>
                            </p:stCondLst>
                            <p:childTnLst>
                              <p:par>
                                <p:cTn id="35" presetID="1" presetClass="entr" presetSubtype="0" fill="hold" grpId="0" nodeType="afterEffect">
                                  <p:stCondLst>
                                    <p:cond delay="0"/>
                                  </p:stCondLst>
                                  <p:childTnLst>
                                    <p:set>
                                      <p:cBhvr>
                                        <p:cTn id="36" dur="1" fill="hold">
                                          <p:stCondLst>
                                            <p:cond delay="0"/>
                                          </p:stCondLst>
                                        </p:cTn>
                                        <p:tgtEl>
                                          <p:spTgt spid="20828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2827" grpId="0"/>
      <p:bldP spid="2082828" grpId="0" animBg="1"/>
      <p:bldP spid="2082829" grpId="0" animBg="1"/>
      <p:bldP spid="2082830" grpId="0" animBg="1"/>
      <p:bldP spid="2082831" grpId="0" animBg="1"/>
      <p:bldP spid="2082832" grpId="0" animBg="1"/>
      <p:bldP spid="2082833" grpId="0"/>
      <p:bldP spid="2082839" grpId="0"/>
      <p:bldP spid="2082840" grpId="0" animBg="1"/>
      <p:bldP spid="208284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3842" name="Rectangle 2"/>
          <p:cNvSpPr>
            <a:spLocks noGrp="1" noChangeArrowheads="1"/>
          </p:cNvSpPr>
          <p:nvPr>
            <p:ph type="title"/>
          </p:nvPr>
        </p:nvSpPr>
        <p:spPr/>
        <p:txBody>
          <a:bodyPr/>
          <a:lstStyle/>
          <a:p>
            <a:pPr algn="ctr"/>
            <a:r>
              <a:rPr lang="zh-CN" altLang="en-US" dirty="0"/>
              <a:t>常用的三种类别的 </a:t>
            </a:r>
            <a:r>
              <a:rPr lang="en-US" altLang="zh-CN" dirty="0"/>
              <a:t>IP </a:t>
            </a:r>
            <a:r>
              <a:rPr lang="zh-CN" altLang="en-US" dirty="0"/>
              <a:t>地址 </a:t>
            </a:r>
          </a:p>
        </p:txBody>
      </p:sp>
      <p:sp>
        <p:nvSpPr>
          <p:cNvPr id="2083843" name="Text Box 3"/>
          <p:cNvSpPr txBox="1">
            <a:spLocks noChangeArrowheads="1"/>
          </p:cNvSpPr>
          <p:nvPr/>
        </p:nvSpPr>
        <p:spPr bwMode="auto">
          <a:xfrm>
            <a:off x="2506663" y="1806575"/>
            <a:ext cx="321786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lang="en-US" altLang="zh-CN" sz="2800">
                <a:solidFill>
                  <a:srgbClr val="333399"/>
                </a:solidFill>
                <a:ea typeface="黑体" pitchFamily="49" charset="-122"/>
              </a:rPr>
              <a:t>IP </a:t>
            </a:r>
            <a:r>
              <a:rPr lang="zh-CN" altLang="en-US" sz="2800">
                <a:solidFill>
                  <a:srgbClr val="333399"/>
                </a:solidFill>
                <a:ea typeface="黑体" pitchFamily="49" charset="-122"/>
              </a:rPr>
              <a:t>地址的使用范围</a:t>
            </a:r>
            <a:r>
              <a:rPr lang="zh-CN" altLang="en-US" sz="2800">
                <a:solidFill>
                  <a:srgbClr val="333399"/>
                </a:solidFill>
                <a:latin typeface="Tahoma" pitchFamily="34" charset="0"/>
              </a:rPr>
              <a:t> </a:t>
            </a:r>
          </a:p>
        </p:txBody>
      </p:sp>
      <p:sp>
        <p:nvSpPr>
          <p:cNvPr id="2083844" name="Text Box 4"/>
          <p:cNvSpPr txBox="1">
            <a:spLocks noChangeArrowheads="1"/>
          </p:cNvSpPr>
          <p:nvPr/>
        </p:nvSpPr>
        <p:spPr bwMode="auto">
          <a:xfrm>
            <a:off x="179388" y="2420938"/>
            <a:ext cx="8569325" cy="2995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zh-CN" altLang="en-US" dirty="0">
                <a:ea typeface="黑体" pitchFamily="49" charset="-122"/>
              </a:rPr>
              <a:t>网络     最大 </a:t>
            </a:r>
            <a:r>
              <a:rPr lang="zh-CN" altLang="en-US" dirty="0" smtClean="0">
                <a:ea typeface="黑体" pitchFamily="49" charset="-122"/>
              </a:rPr>
              <a:t>                 </a:t>
            </a:r>
            <a:r>
              <a:rPr lang="zh-CN" altLang="en-US" dirty="0">
                <a:ea typeface="黑体" pitchFamily="49" charset="-122"/>
              </a:rPr>
              <a:t>第一个       最后一个            每个网络</a:t>
            </a:r>
          </a:p>
          <a:p>
            <a:pPr>
              <a:spcBef>
                <a:spcPct val="0"/>
              </a:spcBef>
              <a:buClrTx/>
              <a:buFontTx/>
              <a:buNone/>
            </a:pPr>
            <a:r>
              <a:rPr lang="zh-CN" altLang="en-US" dirty="0">
                <a:ea typeface="黑体" pitchFamily="49" charset="-122"/>
              </a:rPr>
              <a:t>类别   网络数                可用的         可用的              中最大的</a:t>
            </a:r>
          </a:p>
          <a:p>
            <a:pPr>
              <a:spcBef>
                <a:spcPct val="0"/>
              </a:spcBef>
              <a:spcAft>
                <a:spcPct val="70000"/>
              </a:spcAft>
              <a:buClrTx/>
              <a:buFontTx/>
              <a:buNone/>
            </a:pPr>
            <a:r>
              <a:rPr lang="zh-CN" altLang="en-US" dirty="0">
                <a:ea typeface="黑体" pitchFamily="49" charset="-122"/>
              </a:rPr>
              <a:t>                                     网络号         网络号                 主机数</a:t>
            </a:r>
          </a:p>
          <a:p>
            <a:pPr>
              <a:spcBef>
                <a:spcPct val="25000"/>
              </a:spcBef>
              <a:buClrTx/>
              <a:buFontTx/>
              <a:buNone/>
            </a:pPr>
            <a:r>
              <a:rPr lang="zh-CN" altLang="en-US" dirty="0">
                <a:ea typeface="黑体" pitchFamily="49" charset="-122"/>
              </a:rPr>
              <a:t> </a:t>
            </a:r>
            <a:r>
              <a:rPr lang="en-US" altLang="zh-CN" dirty="0">
                <a:ea typeface="黑体" pitchFamily="49" charset="-122"/>
              </a:rPr>
              <a:t>A      126 (2</a:t>
            </a:r>
            <a:r>
              <a:rPr lang="en-US" altLang="zh-CN" baseline="30000" dirty="0">
                <a:ea typeface="黑体" pitchFamily="49" charset="-122"/>
              </a:rPr>
              <a:t>7</a:t>
            </a:r>
            <a:r>
              <a:rPr lang="en-US" altLang="zh-CN" dirty="0">
                <a:ea typeface="黑体" pitchFamily="49" charset="-122"/>
              </a:rPr>
              <a:t> – 2)            1              126               16,777,214</a:t>
            </a:r>
          </a:p>
          <a:p>
            <a:pPr>
              <a:spcBef>
                <a:spcPct val="50000"/>
              </a:spcBef>
              <a:buClrTx/>
              <a:buFontTx/>
              <a:buNone/>
            </a:pPr>
            <a:r>
              <a:rPr lang="en-US" altLang="zh-CN" dirty="0">
                <a:ea typeface="黑体" pitchFamily="49" charset="-122"/>
              </a:rPr>
              <a:t> B      16,384 (2</a:t>
            </a:r>
            <a:r>
              <a:rPr lang="en-US" altLang="zh-CN" baseline="30000" dirty="0">
                <a:ea typeface="黑体" pitchFamily="49" charset="-122"/>
              </a:rPr>
              <a:t>14</a:t>
            </a:r>
            <a:r>
              <a:rPr lang="en-US" altLang="zh-CN" dirty="0">
                <a:ea typeface="黑体" pitchFamily="49" charset="-122"/>
              </a:rPr>
              <a:t>)          128.0       191.255                 65,534</a:t>
            </a:r>
          </a:p>
          <a:p>
            <a:pPr>
              <a:spcBef>
                <a:spcPct val="50000"/>
              </a:spcBef>
              <a:buClrTx/>
              <a:buFontTx/>
              <a:buNone/>
            </a:pPr>
            <a:r>
              <a:rPr lang="en-US" altLang="zh-CN" dirty="0">
                <a:ea typeface="黑体" pitchFamily="49" charset="-122"/>
              </a:rPr>
              <a:t> C      2,097,152 (2</a:t>
            </a:r>
            <a:r>
              <a:rPr lang="en-US" altLang="zh-CN" baseline="30000" dirty="0">
                <a:ea typeface="黑体" pitchFamily="49" charset="-122"/>
              </a:rPr>
              <a:t>21</a:t>
            </a:r>
            <a:r>
              <a:rPr lang="en-US" altLang="zh-CN" dirty="0">
                <a:ea typeface="黑体" pitchFamily="49" charset="-122"/>
              </a:rPr>
              <a:t>)    192.0.0   223.255.255                 254</a:t>
            </a:r>
          </a:p>
        </p:txBody>
      </p:sp>
      <p:sp>
        <p:nvSpPr>
          <p:cNvPr id="2083845" name="Line 5"/>
          <p:cNvSpPr>
            <a:spLocks noChangeShapeType="1"/>
          </p:cNvSpPr>
          <p:nvPr/>
        </p:nvSpPr>
        <p:spPr bwMode="auto">
          <a:xfrm>
            <a:off x="179388" y="3716338"/>
            <a:ext cx="8713787"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3846" name="Line 6"/>
          <p:cNvSpPr>
            <a:spLocks noChangeShapeType="1"/>
          </p:cNvSpPr>
          <p:nvPr/>
        </p:nvSpPr>
        <p:spPr bwMode="auto">
          <a:xfrm rot="-5400000">
            <a:off x="-684213" y="4005263"/>
            <a:ext cx="3311525"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3847" name="Line 7"/>
          <p:cNvSpPr>
            <a:spLocks noChangeShapeType="1"/>
          </p:cNvSpPr>
          <p:nvPr/>
        </p:nvSpPr>
        <p:spPr bwMode="auto">
          <a:xfrm rot="-5400000">
            <a:off x="1620837" y="4005263"/>
            <a:ext cx="3311525"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3848" name="Line 8"/>
          <p:cNvSpPr>
            <a:spLocks noChangeShapeType="1"/>
          </p:cNvSpPr>
          <p:nvPr/>
        </p:nvSpPr>
        <p:spPr bwMode="auto">
          <a:xfrm rot="-5400000">
            <a:off x="2987675" y="4005263"/>
            <a:ext cx="3311525"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3849" name="Line 9"/>
          <p:cNvSpPr>
            <a:spLocks noChangeShapeType="1"/>
          </p:cNvSpPr>
          <p:nvPr/>
        </p:nvSpPr>
        <p:spPr bwMode="auto">
          <a:xfrm rot="-5400000">
            <a:off x="4932362" y="4005263"/>
            <a:ext cx="3311525"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3850" name="Line 10"/>
          <p:cNvSpPr>
            <a:spLocks noChangeShapeType="1"/>
          </p:cNvSpPr>
          <p:nvPr/>
        </p:nvSpPr>
        <p:spPr bwMode="auto">
          <a:xfrm>
            <a:off x="179388" y="2349500"/>
            <a:ext cx="8713787"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3851" name="Line 11"/>
          <p:cNvSpPr>
            <a:spLocks noChangeShapeType="1"/>
          </p:cNvSpPr>
          <p:nvPr/>
        </p:nvSpPr>
        <p:spPr bwMode="auto">
          <a:xfrm>
            <a:off x="179388" y="5661025"/>
            <a:ext cx="8713787"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0530" name="Rectangle 2"/>
          <p:cNvSpPr>
            <a:spLocks noGrp="1" noChangeArrowheads="1"/>
          </p:cNvSpPr>
          <p:nvPr>
            <p:ph type="title"/>
          </p:nvPr>
        </p:nvSpPr>
        <p:spPr/>
        <p:txBody>
          <a:bodyPr/>
          <a:lstStyle/>
          <a:p>
            <a:r>
              <a:rPr lang="en-US" altLang="zh-CN" dirty="0" smtClean="0"/>
              <a:t>2.ARP</a:t>
            </a:r>
            <a:r>
              <a:rPr lang="zh-CN" altLang="en-US" dirty="0"/>
              <a:t>协议</a:t>
            </a:r>
            <a:endParaRPr lang="en-US" altLang="zh-CN" dirty="0"/>
          </a:p>
        </p:txBody>
      </p:sp>
      <p:sp>
        <p:nvSpPr>
          <p:cNvPr id="2070531" name="Rectangle 3"/>
          <p:cNvSpPr>
            <a:spLocks noGrp="1" noChangeArrowheads="1"/>
          </p:cNvSpPr>
          <p:nvPr>
            <p:ph type="body" idx="1"/>
          </p:nvPr>
        </p:nvSpPr>
        <p:spPr>
          <a:xfrm>
            <a:off x="251520" y="1268760"/>
            <a:ext cx="8892480" cy="5255914"/>
          </a:xfrm>
        </p:spPr>
        <p:txBody>
          <a:bodyPr/>
          <a:lstStyle/>
          <a:p>
            <a:r>
              <a:rPr lang="zh-CN" altLang="en-US" b="0" dirty="0"/>
              <a:t>地址解析协议</a:t>
            </a:r>
            <a:r>
              <a:rPr lang="en-US" altLang="zh-CN" b="0" dirty="0"/>
              <a:t>ARP</a:t>
            </a:r>
            <a:r>
              <a:rPr lang="zh-CN" altLang="en-US" b="0" dirty="0"/>
              <a:t>是网际层协议之一，它的作用是把</a:t>
            </a:r>
            <a:r>
              <a:rPr lang="en-US" altLang="zh-CN" b="0" dirty="0"/>
              <a:t>IP</a:t>
            </a:r>
            <a:r>
              <a:rPr lang="zh-CN" altLang="en-US" b="0" dirty="0"/>
              <a:t>地址映射到</a:t>
            </a:r>
            <a:r>
              <a:rPr lang="en-US" altLang="zh-CN" b="0" dirty="0"/>
              <a:t>MAC</a:t>
            </a:r>
            <a:r>
              <a:rPr lang="zh-CN" altLang="en-US" b="0" dirty="0"/>
              <a:t>地址。</a:t>
            </a:r>
          </a:p>
          <a:p>
            <a:r>
              <a:rPr lang="en-US" altLang="zh-CN" b="0" dirty="0"/>
              <a:t>ARP</a:t>
            </a:r>
            <a:r>
              <a:rPr lang="zh-CN" altLang="en-US" b="0" dirty="0"/>
              <a:t>协议的作用是将接收到的</a:t>
            </a:r>
            <a:r>
              <a:rPr lang="en-US" altLang="zh-CN" b="0" dirty="0"/>
              <a:t>IP</a:t>
            </a:r>
            <a:r>
              <a:rPr lang="zh-CN" altLang="en-US" b="0" dirty="0"/>
              <a:t>地址解析为数据链路层的</a:t>
            </a:r>
            <a:r>
              <a:rPr lang="en-US" altLang="zh-CN" b="0" dirty="0"/>
              <a:t>MAC</a:t>
            </a:r>
            <a:r>
              <a:rPr lang="zh-CN" altLang="en-US" b="0" dirty="0"/>
              <a:t>地址。</a:t>
            </a:r>
          </a:p>
          <a:p>
            <a:r>
              <a:rPr lang="zh-CN" altLang="en-US" b="0" dirty="0"/>
              <a:t>数据在网际层进行传输采用的是</a:t>
            </a:r>
            <a:r>
              <a:rPr lang="en-US" altLang="zh-CN" b="0" dirty="0"/>
              <a:t>IP</a:t>
            </a:r>
            <a:r>
              <a:rPr lang="zh-CN" altLang="en-US" b="0" dirty="0"/>
              <a:t>寻址，而在</a:t>
            </a:r>
            <a:r>
              <a:rPr lang="en-US" altLang="zh-CN" b="0" dirty="0"/>
              <a:t>MAC</a:t>
            </a:r>
            <a:r>
              <a:rPr lang="zh-CN" altLang="en-US" b="0" dirty="0"/>
              <a:t>层则使用</a:t>
            </a:r>
            <a:r>
              <a:rPr lang="en-US" altLang="zh-CN" b="0" dirty="0"/>
              <a:t>MAC</a:t>
            </a:r>
            <a:r>
              <a:rPr lang="zh-CN" altLang="en-US" b="0" dirty="0"/>
              <a:t>寻址。对于利用以太网通信的两台设备，数据链路层则使用</a:t>
            </a:r>
            <a:r>
              <a:rPr lang="en-US" altLang="zh-CN" b="0" dirty="0"/>
              <a:t>MAC</a:t>
            </a:r>
            <a:r>
              <a:rPr lang="zh-CN" altLang="en-US" b="0" dirty="0"/>
              <a:t>地址区分网段上的机器，在彼此通信时，需要知道彼此的</a:t>
            </a:r>
            <a:r>
              <a:rPr lang="en-US" altLang="zh-CN" b="0" dirty="0"/>
              <a:t>MAC</a:t>
            </a:r>
            <a:r>
              <a:rPr lang="zh-CN" altLang="en-US" b="0" dirty="0"/>
              <a:t>地址。</a:t>
            </a:r>
            <a:r>
              <a:rPr lang="en-US" altLang="zh-CN" b="0" dirty="0"/>
              <a:t>ARP</a:t>
            </a:r>
            <a:r>
              <a:rPr lang="zh-CN" altLang="en-US" b="0" dirty="0"/>
              <a:t>地址解析分为同一网段和不同网段两类情形，不同网段的情形还需要考虑路由器的</a:t>
            </a:r>
            <a:r>
              <a:rPr lang="en-US" altLang="zh-CN" b="0" dirty="0"/>
              <a:t>ARP</a:t>
            </a:r>
            <a:r>
              <a:rPr lang="zh-CN" altLang="en-US" b="0" dirty="0"/>
              <a:t>请求与应答。</a:t>
            </a:r>
          </a:p>
        </p:txBody>
      </p:sp>
    </p:spTree>
    <p:extLst>
      <p:ext uri="{BB962C8B-B14F-4D97-AF65-F5344CB8AC3E}">
        <p14:creationId xmlns:p14="http://schemas.microsoft.com/office/powerpoint/2010/main" val="119975276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同一网段的</a:t>
            </a:r>
            <a:r>
              <a:rPr lang="en-US" altLang="zh-CN" dirty="0"/>
              <a:t>ARP</a:t>
            </a:r>
            <a:r>
              <a:rPr lang="zh-CN" altLang="en-US" dirty="0"/>
              <a:t>实例</a:t>
            </a:r>
          </a:p>
        </p:txBody>
      </p:sp>
      <p:sp>
        <p:nvSpPr>
          <p:cNvPr id="3" name="内容占位符 2"/>
          <p:cNvSpPr>
            <a:spLocks noGrp="1"/>
          </p:cNvSpPr>
          <p:nvPr>
            <p:ph idx="1"/>
          </p:nvPr>
        </p:nvSpPr>
        <p:spPr>
          <a:xfrm>
            <a:off x="251520" y="1268760"/>
            <a:ext cx="8892480" cy="1800200"/>
          </a:xfrm>
        </p:spPr>
        <p:txBody>
          <a:bodyPr/>
          <a:lstStyle/>
          <a:p>
            <a:pPr>
              <a:buNone/>
            </a:pPr>
            <a:r>
              <a:rPr lang="zh-CN" altLang="en-US" sz="2400" b="0" dirty="0"/>
              <a:t>如</a:t>
            </a:r>
            <a:r>
              <a:rPr lang="zh-CN" altLang="en-US" sz="2400" b="0" dirty="0" smtClean="0"/>
              <a:t>图所</a:t>
            </a:r>
            <a:r>
              <a:rPr lang="zh-CN" altLang="en-US" sz="2400" b="0" dirty="0"/>
              <a:t>示，假设在同一网段上有</a:t>
            </a:r>
            <a:r>
              <a:rPr lang="en-US" altLang="zh-CN" sz="2400" b="0" dirty="0"/>
              <a:t>3</a:t>
            </a:r>
            <a:r>
              <a:rPr lang="zh-CN" altLang="en-US" sz="2400" b="0" dirty="0"/>
              <a:t>台</a:t>
            </a:r>
            <a:r>
              <a:rPr lang="en-US" altLang="zh-CN" sz="2400" b="0" dirty="0"/>
              <a:t>PC</a:t>
            </a:r>
            <a:r>
              <a:rPr lang="zh-CN" altLang="en-US" sz="2400" b="0" dirty="0"/>
              <a:t>机，它们的</a:t>
            </a:r>
            <a:r>
              <a:rPr lang="en-US" altLang="zh-CN" sz="2400" b="0" dirty="0"/>
              <a:t>IP</a:t>
            </a:r>
            <a:r>
              <a:rPr lang="zh-CN" altLang="en-US" sz="2400" b="0" dirty="0"/>
              <a:t>地址均属于</a:t>
            </a:r>
            <a:r>
              <a:rPr lang="en-US" altLang="zh-CN" sz="2400" b="0" dirty="0"/>
              <a:t>192.168.1.0</a:t>
            </a:r>
            <a:r>
              <a:rPr lang="zh-CN" altLang="en-US" sz="2400" b="0" dirty="0"/>
              <a:t>网段。现有</a:t>
            </a:r>
            <a:r>
              <a:rPr lang="en-US" altLang="zh-CN" sz="2400" b="0" dirty="0"/>
              <a:t>PC2</a:t>
            </a:r>
            <a:r>
              <a:rPr lang="zh-CN" altLang="en-US" sz="2400" b="0" dirty="0"/>
              <a:t>需要向</a:t>
            </a:r>
            <a:r>
              <a:rPr lang="en-US" altLang="zh-CN" sz="2400" b="0" dirty="0"/>
              <a:t>PC3</a:t>
            </a:r>
            <a:r>
              <a:rPr lang="zh-CN" altLang="en-US" sz="2400" b="0" dirty="0"/>
              <a:t>发送数据，</a:t>
            </a:r>
            <a:r>
              <a:rPr lang="en-US" altLang="zh-CN" sz="2400" b="0" dirty="0"/>
              <a:t>PC2</a:t>
            </a:r>
            <a:r>
              <a:rPr lang="zh-CN" altLang="en-US" sz="2400" b="0" dirty="0"/>
              <a:t>仅知道</a:t>
            </a:r>
            <a:r>
              <a:rPr lang="en-US" altLang="zh-CN" sz="2400" b="0" dirty="0"/>
              <a:t>PC3</a:t>
            </a:r>
            <a:r>
              <a:rPr lang="zh-CN" altLang="en-US" sz="2400" b="0" dirty="0"/>
              <a:t>的</a:t>
            </a:r>
            <a:r>
              <a:rPr lang="en-US" altLang="zh-CN" sz="2400" b="0" dirty="0"/>
              <a:t>IP</a:t>
            </a:r>
            <a:r>
              <a:rPr lang="zh-CN" altLang="en-US" sz="2400" b="0" dirty="0"/>
              <a:t>地址，但是数据是通过</a:t>
            </a:r>
            <a:r>
              <a:rPr lang="en-US" altLang="zh-CN" sz="2400" b="0" dirty="0"/>
              <a:t>MAC</a:t>
            </a:r>
            <a:r>
              <a:rPr lang="zh-CN" altLang="en-US" sz="2400" b="0" dirty="0"/>
              <a:t>地址进行传送的，</a:t>
            </a:r>
            <a:r>
              <a:rPr lang="en-US" altLang="zh-CN" sz="2400" b="0" dirty="0"/>
              <a:t>PC2</a:t>
            </a:r>
            <a:r>
              <a:rPr lang="zh-CN" altLang="en-US" sz="2400" b="0" dirty="0"/>
              <a:t>为了获知</a:t>
            </a:r>
            <a:r>
              <a:rPr lang="en-US" altLang="zh-CN" sz="2400" b="0" dirty="0"/>
              <a:t>PC3</a:t>
            </a:r>
            <a:r>
              <a:rPr lang="zh-CN" altLang="en-US" sz="2400" b="0" dirty="0"/>
              <a:t>的</a:t>
            </a:r>
            <a:r>
              <a:rPr lang="en-US" altLang="zh-CN" sz="2400" b="0" dirty="0"/>
              <a:t>MAC</a:t>
            </a:r>
            <a:r>
              <a:rPr lang="zh-CN" altLang="en-US" sz="2400" b="0" dirty="0"/>
              <a:t>地址，则需要采用</a:t>
            </a:r>
            <a:r>
              <a:rPr lang="en-US" altLang="zh-CN" sz="2400" b="0" dirty="0"/>
              <a:t>ARP</a:t>
            </a:r>
            <a:r>
              <a:rPr lang="zh-CN" altLang="en-US" sz="2400" b="0" dirty="0"/>
              <a:t>协议将</a:t>
            </a:r>
            <a:r>
              <a:rPr lang="en-US" altLang="zh-CN" sz="2400" b="0" dirty="0"/>
              <a:t>IP</a:t>
            </a:r>
            <a:r>
              <a:rPr lang="zh-CN" altLang="en-US" sz="2400" b="0" dirty="0"/>
              <a:t>地址映射到</a:t>
            </a:r>
            <a:r>
              <a:rPr lang="en-US" altLang="zh-CN" sz="2400" b="0" dirty="0"/>
              <a:t>MAC</a:t>
            </a:r>
            <a:r>
              <a:rPr lang="zh-CN" altLang="en-US" sz="2400" b="0" dirty="0"/>
              <a:t>地址。</a:t>
            </a:r>
            <a:endParaRPr lang="zh-CN" altLang="en-US" sz="2400" dirty="0"/>
          </a:p>
        </p:txBody>
      </p:sp>
      <p:pic>
        <p:nvPicPr>
          <p:cNvPr id="4" name="图片 3"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5696" y="3212976"/>
            <a:ext cx="6048672" cy="3355908"/>
          </a:xfrm>
          <a:prstGeom prst="rect">
            <a:avLst/>
          </a:prstGeom>
        </p:spPr>
      </p:pic>
    </p:spTree>
    <p:extLst>
      <p:ext uri="{BB962C8B-B14F-4D97-AF65-F5344CB8AC3E}">
        <p14:creationId xmlns:p14="http://schemas.microsoft.com/office/powerpoint/2010/main" val="310229464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0530" name="Rectangle 2"/>
          <p:cNvSpPr>
            <a:spLocks noGrp="1" noChangeArrowheads="1"/>
          </p:cNvSpPr>
          <p:nvPr>
            <p:ph type="title"/>
          </p:nvPr>
        </p:nvSpPr>
        <p:spPr/>
        <p:txBody>
          <a:bodyPr/>
          <a:lstStyle/>
          <a:p>
            <a:r>
              <a:rPr lang="en-US" altLang="zh-CN" dirty="0" smtClean="0"/>
              <a:t>3.RARP</a:t>
            </a:r>
            <a:r>
              <a:rPr lang="zh-CN" altLang="en-US" dirty="0"/>
              <a:t>协议</a:t>
            </a:r>
            <a:endParaRPr lang="en-US" altLang="zh-CN" dirty="0"/>
          </a:p>
        </p:txBody>
      </p:sp>
      <p:sp>
        <p:nvSpPr>
          <p:cNvPr id="2070531" name="Rectangle 3"/>
          <p:cNvSpPr>
            <a:spLocks noGrp="1" noChangeArrowheads="1"/>
          </p:cNvSpPr>
          <p:nvPr>
            <p:ph type="body" idx="1"/>
          </p:nvPr>
        </p:nvSpPr>
        <p:spPr>
          <a:xfrm>
            <a:off x="107504" y="1268760"/>
            <a:ext cx="9036496" cy="1512168"/>
          </a:xfrm>
        </p:spPr>
        <p:txBody>
          <a:bodyPr/>
          <a:lstStyle/>
          <a:p>
            <a:pPr>
              <a:lnSpc>
                <a:spcPts val="3000"/>
              </a:lnSpc>
              <a:buNone/>
            </a:pPr>
            <a:r>
              <a:rPr lang="zh-CN" altLang="en-US" sz="2400" b="0" dirty="0" smtClean="0"/>
              <a:t>    逆</a:t>
            </a:r>
            <a:r>
              <a:rPr lang="zh-CN" altLang="en-US" sz="2400" b="0" dirty="0"/>
              <a:t>地址解析协议</a:t>
            </a:r>
            <a:r>
              <a:rPr lang="en-US" altLang="zh-CN" sz="2400" b="0" dirty="0"/>
              <a:t>RARP</a:t>
            </a:r>
            <a:r>
              <a:rPr lang="zh-CN" altLang="en-US" sz="2400" b="0" dirty="0"/>
              <a:t>是网际层的协议之一，</a:t>
            </a:r>
            <a:r>
              <a:rPr lang="en-US" altLang="zh-CN" sz="2400" b="0" dirty="0"/>
              <a:t>RARP</a:t>
            </a:r>
            <a:r>
              <a:rPr lang="zh-CN" altLang="en-US" sz="2400" b="0" dirty="0"/>
              <a:t>与</a:t>
            </a:r>
            <a:r>
              <a:rPr lang="en-US" altLang="zh-CN" sz="2400" b="0" dirty="0"/>
              <a:t>ARP</a:t>
            </a:r>
            <a:r>
              <a:rPr lang="zh-CN" altLang="en-US" sz="2400" b="0" dirty="0"/>
              <a:t>工作方式互逆。发送方首先向</a:t>
            </a:r>
            <a:r>
              <a:rPr lang="en-US" altLang="zh-CN" sz="2400" b="0" dirty="0"/>
              <a:t>RARP</a:t>
            </a:r>
            <a:r>
              <a:rPr lang="zh-CN" altLang="en-US" sz="2400" b="0" dirty="0"/>
              <a:t>服务器发送</a:t>
            </a:r>
            <a:r>
              <a:rPr lang="en-US" altLang="zh-CN" sz="2400" b="0" dirty="0"/>
              <a:t>RARP</a:t>
            </a:r>
            <a:r>
              <a:rPr lang="zh-CN" altLang="en-US" sz="2400" b="0" dirty="0"/>
              <a:t>请求帧，以解析从物理地址得到对应的</a:t>
            </a:r>
            <a:r>
              <a:rPr lang="en-US" altLang="zh-CN" sz="2400" b="0" dirty="0"/>
              <a:t>IP</a:t>
            </a:r>
            <a:r>
              <a:rPr lang="zh-CN" altLang="en-US" sz="2400" b="0" dirty="0"/>
              <a:t>地址。</a:t>
            </a:r>
          </a:p>
          <a:p>
            <a:pPr>
              <a:lnSpc>
                <a:spcPts val="3000"/>
              </a:lnSpc>
              <a:buNone/>
            </a:pPr>
            <a:r>
              <a:rPr lang="zh-CN" altLang="en-US" sz="2400" b="0" dirty="0" smtClean="0"/>
              <a:t>    如图</a:t>
            </a:r>
            <a:r>
              <a:rPr lang="en-US" altLang="zh-CN" sz="2400" b="0" dirty="0" smtClean="0"/>
              <a:t>PC</a:t>
            </a:r>
            <a:r>
              <a:rPr lang="zh-CN" altLang="en-US" sz="2400" b="0" dirty="0"/>
              <a:t>是一个无盘工作站，配置了</a:t>
            </a:r>
            <a:r>
              <a:rPr lang="en-US" altLang="zh-CN" sz="2400" b="0" dirty="0"/>
              <a:t>MAC</a:t>
            </a:r>
            <a:r>
              <a:rPr lang="zh-CN" altLang="en-US" sz="2400" b="0" dirty="0"/>
              <a:t>地址，期望获得</a:t>
            </a:r>
            <a:r>
              <a:rPr lang="en-US" altLang="zh-CN" sz="2400" b="0" dirty="0"/>
              <a:t>IP</a:t>
            </a:r>
            <a:r>
              <a:rPr lang="zh-CN" altLang="en-US" sz="2400" b="0" dirty="0"/>
              <a:t>地址。</a:t>
            </a:r>
          </a:p>
        </p:txBody>
      </p:sp>
      <p:pic>
        <p:nvPicPr>
          <p:cNvPr id="2" name="图片 1"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9827" y="2852936"/>
            <a:ext cx="6192688" cy="3562166"/>
          </a:xfrm>
          <a:prstGeom prst="rect">
            <a:avLst/>
          </a:prstGeom>
        </p:spPr>
      </p:pic>
    </p:spTree>
    <p:extLst>
      <p:ext uri="{BB962C8B-B14F-4D97-AF65-F5344CB8AC3E}">
        <p14:creationId xmlns:p14="http://schemas.microsoft.com/office/powerpoint/2010/main" val="380345287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0530" name="Rectangle 2"/>
          <p:cNvSpPr>
            <a:spLocks noGrp="1" noChangeArrowheads="1"/>
          </p:cNvSpPr>
          <p:nvPr>
            <p:ph type="title"/>
          </p:nvPr>
        </p:nvSpPr>
        <p:spPr/>
        <p:txBody>
          <a:bodyPr/>
          <a:lstStyle/>
          <a:p>
            <a:r>
              <a:rPr lang="en-US" altLang="zh-CN" dirty="0" smtClean="0"/>
              <a:t>4.ICMP</a:t>
            </a:r>
            <a:r>
              <a:rPr lang="zh-CN" altLang="en-US" dirty="0"/>
              <a:t>协议</a:t>
            </a:r>
            <a:endParaRPr lang="en-US" altLang="zh-CN" dirty="0"/>
          </a:p>
        </p:txBody>
      </p:sp>
      <p:sp>
        <p:nvSpPr>
          <p:cNvPr id="2070531" name="Rectangle 3"/>
          <p:cNvSpPr>
            <a:spLocks noGrp="1" noChangeArrowheads="1"/>
          </p:cNvSpPr>
          <p:nvPr>
            <p:ph type="body" idx="1"/>
          </p:nvPr>
        </p:nvSpPr>
        <p:spPr>
          <a:xfrm>
            <a:off x="107504" y="1268760"/>
            <a:ext cx="9036496" cy="5112568"/>
          </a:xfrm>
        </p:spPr>
        <p:txBody>
          <a:bodyPr/>
          <a:lstStyle/>
          <a:p>
            <a:r>
              <a:rPr lang="en-US" altLang="zh-CN" b="0" dirty="0" smtClean="0">
                <a:solidFill>
                  <a:srgbClr val="636161"/>
                </a:solidFill>
                <a:latin typeface="Microsoft YaHei"/>
              </a:rPr>
              <a:t>Internet</a:t>
            </a:r>
            <a:r>
              <a:rPr lang="zh-CN" altLang="en-US" b="0" dirty="0">
                <a:solidFill>
                  <a:srgbClr val="636161"/>
                </a:solidFill>
                <a:latin typeface="Microsoft YaHei"/>
              </a:rPr>
              <a:t>控制报文协议</a:t>
            </a:r>
            <a:r>
              <a:rPr lang="en-US" altLang="zh-CN" b="0" dirty="0">
                <a:solidFill>
                  <a:srgbClr val="636161"/>
                </a:solidFill>
                <a:latin typeface="Microsoft YaHei"/>
              </a:rPr>
              <a:t>ICMP</a:t>
            </a:r>
            <a:r>
              <a:rPr lang="zh-CN" altLang="en-US" b="0" dirty="0">
                <a:solidFill>
                  <a:srgbClr val="636161"/>
                </a:solidFill>
                <a:latin typeface="Microsoft YaHei"/>
              </a:rPr>
              <a:t>是网际层协议之一，该协议主要用于控制</a:t>
            </a:r>
            <a:r>
              <a:rPr lang="en-US" altLang="zh-CN" b="0" dirty="0">
                <a:solidFill>
                  <a:srgbClr val="636161"/>
                </a:solidFill>
                <a:latin typeface="Microsoft YaHei"/>
              </a:rPr>
              <a:t>IP</a:t>
            </a:r>
            <a:r>
              <a:rPr lang="zh-CN" altLang="en-US" b="0" dirty="0">
                <a:solidFill>
                  <a:srgbClr val="636161"/>
                </a:solidFill>
                <a:latin typeface="Microsoft YaHei"/>
              </a:rPr>
              <a:t>数据报的传输，在网络设备之间传输错误提醒和控制信息，是检测网络连通性和工作状态的重要协议之一。</a:t>
            </a:r>
          </a:p>
          <a:p>
            <a:r>
              <a:rPr lang="en-US" altLang="zh-CN" b="0" dirty="0">
                <a:solidFill>
                  <a:srgbClr val="636161"/>
                </a:solidFill>
                <a:latin typeface="Microsoft YaHei"/>
              </a:rPr>
              <a:t>ICMP</a:t>
            </a:r>
            <a:r>
              <a:rPr lang="zh-CN" altLang="en-US" b="0" dirty="0">
                <a:solidFill>
                  <a:srgbClr val="636161"/>
                </a:solidFill>
                <a:latin typeface="Microsoft YaHei"/>
              </a:rPr>
              <a:t>协议报文类型主要分为差错报告报文和询问报文。</a:t>
            </a:r>
          </a:p>
          <a:p>
            <a:r>
              <a:rPr lang="zh-CN" altLang="en-US" b="0" dirty="0">
                <a:solidFill>
                  <a:srgbClr val="636161"/>
                </a:solidFill>
                <a:latin typeface="Microsoft YaHei"/>
              </a:rPr>
              <a:t>差错报告报文分为目的站不可达、源站抑制、时间超时、参数问题和改变路由；</a:t>
            </a:r>
          </a:p>
          <a:p>
            <a:r>
              <a:rPr lang="zh-CN" altLang="en-US" b="0" dirty="0">
                <a:solidFill>
                  <a:srgbClr val="636161"/>
                </a:solidFill>
                <a:latin typeface="Microsoft YaHei"/>
              </a:rPr>
              <a:t>询问报文分为回送请求或应答、时间戳请求或应答、地址掩码请求或回答和路由询问或通告。</a:t>
            </a:r>
          </a:p>
          <a:p>
            <a:pPr>
              <a:lnSpc>
                <a:spcPts val="3000"/>
              </a:lnSpc>
              <a:buNone/>
            </a:pPr>
            <a:endParaRPr lang="zh-CN" altLang="en-US" b="0" dirty="0"/>
          </a:p>
        </p:txBody>
      </p:sp>
    </p:spTree>
    <p:extLst>
      <p:ext uri="{BB962C8B-B14F-4D97-AF65-F5344CB8AC3E}">
        <p14:creationId xmlns:p14="http://schemas.microsoft.com/office/powerpoint/2010/main" val="230587924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Ping</a:t>
            </a:r>
            <a:r>
              <a:rPr lang="zh-CN" altLang="en-US" dirty="0"/>
              <a:t>是</a:t>
            </a:r>
            <a:r>
              <a:rPr lang="en-US" altLang="zh-CN" dirty="0"/>
              <a:t>ICMP</a:t>
            </a:r>
            <a:r>
              <a:rPr lang="zh-CN" altLang="en-US" dirty="0"/>
              <a:t>最常用的应用</a:t>
            </a:r>
          </a:p>
        </p:txBody>
      </p:sp>
      <p:sp>
        <p:nvSpPr>
          <p:cNvPr id="3" name="内容占位符 2"/>
          <p:cNvSpPr>
            <a:spLocks noGrp="1"/>
          </p:cNvSpPr>
          <p:nvPr>
            <p:ph idx="1"/>
          </p:nvPr>
        </p:nvSpPr>
        <p:spPr>
          <a:xfrm>
            <a:off x="290421" y="1340768"/>
            <a:ext cx="8820472" cy="3168352"/>
          </a:xfrm>
        </p:spPr>
        <p:txBody>
          <a:bodyPr/>
          <a:lstStyle/>
          <a:p>
            <a:pPr>
              <a:lnSpc>
                <a:spcPts val="3000"/>
              </a:lnSpc>
              <a:buNone/>
            </a:pPr>
            <a:r>
              <a:rPr lang="en-US" altLang="zh-CN" sz="2400" b="0" dirty="0"/>
              <a:t>Ping</a:t>
            </a:r>
            <a:r>
              <a:rPr lang="zh-CN" altLang="en-US" sz="2400" b="0" dirty="0"/>
              <a:t>是通过发送回送、回送请求和目的不可达信息来测试目的主机是否可达的。如</a:t>
            </a:r>
            <a:r>
              <a:rPr lang="zh-CN" altLang="en-US" sz="2400" b="0" dirty="0" smtClean="0"/>
              <a:t>图所</a:t>
            </a:r>
            <a:r>
              <a:rPr lang="zh-CN" altLang="en-US" sz="2400" b="0" dirty="0"/>
              <a:t>示，若测试</a:t>
            </a:r>
            <a:r>
              <a:rPr lang="en-US" altLang="zh-CN" sz="2400" b="0" dirty="0"/>
              <a:t>PC1</a:t>
            </a:r>
            <a:r>
              <a:rPr lang="zh-CN" altLang="en-US" sz="2400" b="0" dirty="0"/>
              <a:t>与</a:t>
            </a:r>
            <a:r>
              <a:rPr lang="en-US" altLang="zh-CN" sz="2400" b="0" dirty="0"/>
              <a:t>PC2</a:t>
            </a:r>
            <a:r>
              <a:rPr lang="zh-CN" altLang="en-US" sz="2400" b="0" dirty="0"/>
              <a:t>之间的连通性，则</a:t>
            </a:r>
            <a:r>
              <a:rPr lang="en-US" altLang="zh-CN" sz="2400" b="0" dirty="0"/>
              <a:t>PC1</a:t>
            </a:r>
            <a:r>
              <a:rPr lang="zh-CN" altLang="en-US" sz="2400" b="0" dirty="0"/>
              <a:t>生成一个</a:t>
            </a:r>
            <a:r>
              <a:rPr lang="en-US" altLang="zh-CN" sz="2400" b="0" dirty="0"/>
              <a:t>ICMP</a:t>
            </a:r>
            <a:r>
              <a:rPr lang="zh-CN" altLang="en-US" sz="2400" b="0" dirty="0"/>
              <a:t>回送分组。若此回送分组可以到达</a:t>
            </a:r>
            <a:r>
              <a:rPr lang="en-US" altLang="zh-CN" sz="2400" b="0" dirty="0"/>
              <a:t>PC2</a:t>
            </a:r>
            <a:r>
              <a:rPr lang="zh-CN" altLang="en-US" sz="2400" b="0" dirty="0"/>
              <a:t>，则</a:t>
            </a:r>
            <a:r>
              <a:rPr lang="en-US" altLang="zh-CN" sz="2400" b="0" dirty="0"/>
              <a:t>PC2</a:t>
            </a:r>
            <a:r>
              <a:rPr lang="zh-CN" altLang="en-US" sz="2400" b="0" dirty="0"/>
              <a:t>会生成一个回送应答分组，以通知</a:t>
            </a:r>
            <a:r>
              <a:rPr lang="en-US" altLang="zh-CN" sz="2400" b="0" dirty="0"/>
              <a:t>PC1</a:t>
            </a:r>
            <a:r>
              <a:rPr lang="zh-CN" altLang="en-US" sz="2400" b="0" dirty="0"/>
              <a:t>其与</a:t>
            </a:r>
            <a:r>
              <a:rPr lang="en-US" altLang="zh-CN" sz="2400" b="0" dirty="0"/>
              <a:t>PC2</a:t>
            </a:r>
            <a:r>
              <a:rPr lang="zh-CN" altLang="en-US" sz="2400" b="0" dirty="0"/>
              <a:t>之间的链路是相通的；若中间的路由器不知道如何转发</a:t>
            </a:r>
            <a:r>
              <a:rPr lang="en-US" altLang="zh-CN" sz="2400" b="0" dirty="0"/>
              <a:t>PC1</a:t>
            </a:r>
            <a:r>
              <a:rPr lang="zh-CN" altLang="en-US" sz="2400" b="0" dirty="0"/>
              <a:t>发送的回送分组，则路由器将以一个目的不可达信息作为回应；若路由器知道如何转发</a:t>
            </a:r>
            <a:r>
              <a:rPr lang="en-US" altLang="zh-CN" sz="2400" b="0" dirty="0"/>
              <a:t>PC1</a:t>
            </a:r>
            <a:r>
              <a:rPr lang="zh-CN" altLang="en-US" sz="2400" b="0" dirty="0"/>
              <a:t>发送的回送分组，但是目的主机没有收到回送分组，则</a:t>
            </a:r>
            <a:r>
              <a:rPr lang="en-US" altLang="zh-CN" sz="2400" b="0" dirty="0"/>
              <a:t>PC1</a:t>
            </a:r>
            <a:r>
              <a:rPr lang="zh-CN" altLang="en-US" sz="2400" b="0" dirty="0"/>
              <a:t>将收到一条请求超时信息。</a:t>
            </a:r>
            <a:endParaRPr lang="zh-CN" altLang="en-US" sz="2400" dirty="0"/>
          </a:p>
        </p:txBody>
      </p:sp>
      <p:pic>
        <p:nvPicPr>
          <p:cNvPr id="7" name="图片 6"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4509120"/>
            <a:ext cx="7938883" cy="2016224"/>
          </a:xfrm>
          <a:prstGeom prst="rect">
            <a:avLst/>
          </a:prstGeom>
        </p:spPr>
      </p:pic>
    </p:spTree>
    <p:extLst>
      <p:ext uri="{BB962C8B-B14F-4D97-AF65-F5344CB8AC3E}">
        <p14:creationId xmlns:p14="http://schemas.microsoft.com/office/powerpoint/2010/main" val="247197973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0530" name="Rectangle 2"/>
          <p:cNvSpPr>
            <a:spLocks noGrp="1" noChangeArrowheads="1"/>
          </p:cNvSpPr>
          <p:nvPr>
            <p:ph type="title"/>
          </p:nvPr>
        </p:nvSpPr>
        <p:spPr/>
        <p:txBody>
          <a:bodyPr/>
          <a:lstStyle/>
          <a:p>
            <a:r>
              <a:rPr lang="en-US" altLang="zh-CN" dirty="0" smtClean="0"/>
              <a:t>5.IGMP</a:t>
            </a:r>
            <a:r>
              <a:rPr lang="zh-CN" altLang="en-US" dirty="0"/>
              <a:t>协议</a:t>
            </a:r>
            <a:endParaRPr lang="en-US" altLang="zh-CN" dirty="0"/>
          </a:p>
        </p:txBody>
      </p:sp>
      <p:sp>
        <p:nvSpPr>
          <p:cNvPr id="2070531" name="Rectangle 3"/>
          <p:cNvSpPr>
            <a:spLocks noGrp="1" noChangeArrowheads="1"/>
          </p:cNvSpPr>
          <p:nvPr>
            <p:ph type="body" idx="1"/>
          </p:nvPr>
        </p:nvSpPr>
        <p:spPr>
          <a:xfrm>
            <a:off x="107504" y="1268760"/>
            <a:ext cx="9036496" cy="5256584"/>
          </a:xfrm>
        </p:spPr>
        <p:txBody>
          <a:bodyPr/>
          <a:lstStyle/>
          <a:p>
            <a:r>
              <a:rPr lang="en-US" altLang="zh-CN" sz="2400" b="0" dirty="0" smtClean="0"/>
              <a:t>Internet</a:t>
            </a:r>
            <a:r>
              <a:rPr lang="zh-CN" altLang="en-US" sz="2400" b="0" dirty="0"/>
              <a:t>组管理协议</a:t>
            </a:r>
            <a:r>
              <a:rPr lang="en-US" altLang="zh-CN" sz="2400" b="0" dirty="0"/>
              <a:t>IGMP</a:t>
            </a:r>
            <a:r>
              <a:rPr lang="zh-CN" altLang="en-US" sz="2400" b="0" dirty="0"/>
              <a:t>是网际层协议之一，也是一个组播协议，它运行于主机和与主机直接相连的组播路由器之间。</a:t>
            </a:r>
          </a:p>
          <a:p>
            <a:r>
              <a:rPr lang="en-US" altLang="zh-CN" sz="2400" b="0" dirty="0"/>
              <a:t>GMP</a:t>
            </a:r>
            <a:r>
              <a:rPr lang="zh-CN" altLang="en-US" sz="2400" b="0" dirty="0"/>
              <a:t>协议包含成员关系查询和成员关系应答两种数据报文。</a:t>
            </a:r>
          </a:p>
          <a:p>
            <a:r>
              <a:rPr lang="zh-CN" altLang="en-US" sz="2400" b="0" dirty="0"/>
              <a:t>成员关系查询报文是由网段中的组播路由器周期性地向该共享网段发送，主机在收到查询消息后，生成</a:t>
            </a:r>
            <a:r>
              <a:rPr lang="en-US" altLang="zh-CN" sz="2400" b="0" dirty="0"/>
              <a:t>IGMP</a:t>
            </a:r>
            <a:r>
              <a:rPr lang="zh-CN" altLang="en-US" sz="2400" b="0" dirty="0"/>
              <a:t>成员关系应答报文，然后组播路由器依据收到的响应来刷新组成员的存在信息</a:t>
            </a:r>
            <a:r>
              <a:rPr lang="zh-CN" altLang="en-US" sz="2400" b="0" dirty="0" smtClean="0"/>
              <a:t>。</a:t>
            </a:r>
            <a:endParaRPr lang="en-US" altLang="zh-CN" sz="2400" b="0" dirty="0" smtClean="0"/>
          </a:p>
          <a:p>
            <a:r>
              <a:rPr lang="zh-CN" altLang="en-US" sz="2400" b="0" dirty="0"/>
              <a:t>如</a:t>
            </a:r>
            <a:r>
              <a:rPr lang="zh-CN" altLang="en-US" sz="2400" b="0" dirty="0" smtClean="0"/>
              <a:t>图所</a:t>
            </a:r>
            <a:r>
              <a:rPr lang="zh-CN" altLang="en-US" sz="2400" b="0" dirty="0"/>
              <a:t>示，</a:t>
            </a:r>
            <a:r>
              <a:rPr lang="en-US" altLang="zh-CN" sz="2400" b="0" dirty="0"/>
              <a:t>PC1</a:t>
            </a:r>
            <a:r>
              <a:rPr lang="zh-CN" altLang="en-US" sz="2400" b="0" dirty="0"/>
              <a:t>和</a:t>
            </a:r>
            <a:r>
              <a:rPr lang="en-US" altLang="zh-CN" sz="2400" b="0" dirty="0"/>
              <a:t>PC2</a:t>
            </a:r>
            <a:r>
              <a:rPr lang="zh-CN" altLang="en-US" sz="2400" b="0" dirty="0"/>
              <a:t>属于组播地址为</a:t>
            </a:r>
            <a:r>
              <a:rPr lang="en-US" altLang="zh-CN" sz="2400" b="0" dirty="0"/>
              <a:t>224.10.1.1</a:t>
            </a:r>
            <a:r>
              <a:rPr lang="zh-CN" altLang="en-US" sz="2400" b="0" dirty="0"/>
              <a:t>的多播组，</a:t>
            </a:r>
            <a:r>
              <a:rPr lang="en-US" altLang="zh-CN" sz="2400" b="0" dirty="0"/>
              <a:t>PC3</a:t>
            </a:r>
            <a:r>
              <a:rPr lang="zh-CN" altLang="en-US" sz="2400" b="0" dirty="0"/>
              <a:t>不属于</a:t>
            </a:r>
            <a:r>
              <a:rPr lang="en-US" altLang="zh-CN" sz="2400" b="0" dirty="0"/>
              <a:t>224.10.1.1</a:t>
            </a:r>
            <a:r>
              <a:rPr lang="zh-CN" altLang="en-US" sz="2400" b="0" dirty="0"/>
              <a:t>多播组。组播路由器会周期性地发送成员关系查询报文，此报文的目的地址是</a:t>
            </a:r>
            <a:r>
              <a:rPr lang="en-US" altLang="zh-CN" sz="2400" b="0" dirty="0"/>
              <a:t>224.0.0.1</a:t>
            </a:r>
            <a:r>
              <a:rPr lang="zh-CN" altLang="en-US" sz="2400" b="0" dirty="0"/>
              <a:t>。网络上的</a:t>
            </a:r>
            <a:r>
              <a:rPr lang="en-US" altLang="zh-CN" sz="2400" b="0" dirty="0"/>
              <a:t>PC1</a:t>
            </a:r>
            <a:r>
              <a:rPr lang="zh-CN" altLang="en-US" sz="2400" b="0" dirty="0"/>
              <a:t>、</a:t>
            </a:r>
            <a:r>
              <a:rPr lang="en-US" altLang="zh-CN" sz="2400" b="0" dirty="0"/>
              <a:t>PC2</a:t>
            </a:r>
            <a:r>
              <a:rPr lang="zh-CN" altLang="en-US" sz="2400" b="0" dirty="0"/>
              <a:t>和</a:t>
            </a:r>
            <a:r>
              <a:rPr lang="en-US" altLang="zh-CN" sz="2400" b="0" dirty="0"/>
              <a:t>PC3</a:t>
            </a:r>
            <a:r>
              <a:rPr lang="zh-CN" altLang="en-US" sz="2400" b="0" dirty="0"/>
              <a:t>都会收到这个查询报文，同属一组的</a:t>
            </a:r>
            <a:r>
              <a:rPr lang="en-US" altLang="zh-CN" sz="2400" b="0" dirty="0"/>
              <a:t>PC1</a:t>
            </a:r>
            <a:r>
              <a:rPr lang="zh-CN" altLang="en-US" sz="2400" b="0" dirty="0"/>
              <a:t>和</a:t>
            </a:r>
            <a:r>
              <a:rPr lang="en-US" altLang="zh-CN" sz="2400" b="0" dirty="0"/>
              <a:t>PC2</a:t>
            </a:r>
            <a:r>
              <a:rPr lang="zh-CN" altLang="en-US" sz="2400" b="0" dirty="0"/>
              <a:t>会发送组员关系应答报文，但是它们的发送时间是错开的。</a:t>
            </a:r>
          </a:p>
        </p:txBody>
      </p:sp>
    </p:spTree>
    <p:extLst>
      <p:ext uri="{BB962C8B-B14F-4D97-AF65-F5344CB8AC3E}">
        <p14:creationId xmlns:p14="http://schemas.microsoft.com/office/powerpoint/2010/main" val="230587924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多播组的应用实例</a:t>
            </a:r>
          </a:p>
        </p:txBody>
      </p:sp>
      <p:pic>
        <p:nvPicPr>
          <p:cNvPr id="5" name="图片 4"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5614" y="1268760"/>
            <a:ext cx="6472026" cy="4147747"/>
          </a:xfrm>
          <a:prstGeom prst="rect">
            <a:avLst/>
          </a:prstGeom>
        </p:spPr>
      </p:pic>
      <p:sp>
        <p:nvSpPr>
          <p:cNvPr id="8" name="Rectangle 3"/>
          <p:cNvSpPr txBox="1">
            <a:spLocks noChangeArrowheads="1"/>
          </p:cNvSpPr>
          <p:nvPr/>
        </p:nvSpPr>
        <p:spPr bwMode="auto">
          <a:xfrm>
            <a:off x="107504" y="1412776"/>
            <a:ext cx="2536005"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nSpc>
                <a:spcPts val="2800"/>
              </a:lnSpc>
              <a:buNone/>
            </a:pPr>
            <a:r>
              <a:rPr lang="zh-CN" altLang="en-US" sz="1800" dirty="0"/>
              <a:t>若</a:t>
            </a:r>
            <a:r>
              <a:rPr lang="en-US" altLang="zh-CN" sz="1800" dirty="0"/>
              <a:t>PC1</a:t>
            </a:r>
            <a:r>
              <a:rPr lang="zh-CN" altLang="en-US" sz="1800" dirty="0"/>
              <a:t>先发送应答报文，报文的目的地址是</a:t>
            </a:r>
            <a:r>
              <a:rPr lang="en-US" altLang="zh-CN" sz="1800" dirty="0"/>
              <a:t>224.10.1.1</a:t>
            </a:r>
            <a:r>
              <a:rPr lang="zh-CN" altLang="en-US" sz="1800" dirty="0"/>
              <a:t>，组播标识为</a:t>
            </a:r>
            <a:r>
              <a:rPr lang="en-US" altLang="zh-CN" sz="1800" dirty="0"/>
              <a:t>224.10.1.1</a:t>
            </a:r>
            <a:r>
              <a:rPr lang="zh-CN" altLang="en-US" sz="1800" dirty="0"/>
              <a:t>。组播路由器在收到此应答报文后，知道网络上存在</a:t>
            </a:r>
            <a:r>
              <a:rPr lang="en-US" altLang="zh-CN" sz="1800" dirty="0"/>
              <a:t>224.10.1.1</a:t>
            </a:r>
            <a:r>
              <a:rPr lang="zh-CN" altLang="en-US" sz="1800" dirty="0"/>
              <a:t>这个组，则会继续保存在组播表中。</a:t>
            </a:r>
            <a:r>
              <a:rPr lang="en-US" altLang="zh-CN" sz="1800" dirty="0"/>
              <a:t>PC2</a:t>
            </a:r>
            <a:r>
              <a:rPr lang="zh-CN" altLang="en-US" sz="1800" dirty="0"/>
              <a:t>同样也会收到</a:t>
            </a:r>
            <a:r>
              <a:rPr lang="en-US" altLang="zh-CN" sz="1800" dirty="0"/>
              <a:t>PC1</a:t>
            </a:r>
            <a:r>
              <a:rPr lang="zh-CN" altLang="en-US" sz="1800" dirty="0"/>
              <a:t>发送的应答报文，此时</a:t>
            </a:r>
            <a:r>
              <a:rPr lang="en-US" altLang="zh-CN" sz="1800" dirty="0"/>
              <a:t>PC2</a:t>
            </a:r>
            <a:r>
              <a:rPr lang="zh-CN" altLang="en-US" sz="1800" dirty="0"/>
              <a:t>会延迟发送组播应答报文，因为组播路由器已经知道</a:t>
            </a:r>
            <a:r>
              <a:rPr lang="en-US" altLang="zh-CN" sz="1800" dirty="0"/>
              <a:t>224.10.1.1</a:t>
            </a:r>
            <a:r>
              <a:rPr lang="zh-CN" altLang="en-US" sz="1800" dirty="0"/>
              <a:t>组的存在</a:t>
            </a:r>
            <a:r>
              <a:rPr lang="zh-CN" altLang="en-US" sz="1800" dirty="0" smtClean="0"/>
              <a:t>。</a:t>
            </a:r>
            <a:endParaRPr lang="zh-CN" altLang="en-US" sz="1800" kern="0" dirty="0"/>
          </a:p>
        </p:txBody>
      </p:sp>
      <p:sp>
        <p:nvSpPr>
          <p:cNvPr id="9" name="Rectangle 3"/>
          <p:cNvSpPr txBox="1">
            <a:spLocks noChangeArrowheads="1"/>
          </p:cNvSpPr>
          <p:nvPr/>
        </p:nvSpPr>
        <p:spPr bwMode="auto">
          <a:xfrm>
            <a:off x="2794631" y="5661248"/>
            <a:ext cx="6343735" cy="79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nSpc>
                <a:spcPts val="2800"/>
              </a:lnSpc>
              <a:buNone/>
            </a:pPr>
            <a:r>
              <a:rPr lang="zh-CN" altLang="en-US" sz="1800" dirty="0" smtClean="0"/>
              <a:t>假如</a:t>
            </a:r>
            <a:r>
              <a:rPr lang="en-US" altLang="zh-CN" sz="1800" dirty="0"/>
              <a:t>PC3</a:t>
            </a:r>
            <a:r>
              <a:rPr lang="zh-CN" altLang="en-US" sz="1800" dirty="0"/>
              <a:t>想加入组播</a:t>
            </a:r>
            <a:r>
              <a:rPr lang="en-US" altLang="zh-CN" sz="1800" dirty="0"/>
              <a:t>224.10.1.1</a:t>
            </a:r>
            <a:r>
              <a:rPr lang="zh-CN" altLang="en-US" sz="1800" dirty="0"/>
              <a:t>组，则其会主动地发送组播关系请求报文，其目的地址是</a:t>
            </a:r>
            <a:r>
              <a:rPr lang="en-US" altLang="zh-CN" sz="1800" dirty="0"/>
              <a:t>224.10.1.1</a:t>
            </a:r>
            <a:r>
              <a:rPr lang="zh-CN" altLang="en-US" sz="1800" dirty="0"/>
              <a:t>，组播标识是</a:t>
            </a:r>
            <a:r>
              <a:rPr lang="en-US" altLang="zh-CN" sz="1800" dirty="0"/>
              <a:t>0.0.0.0</a:t>
            </a:r>
            <a:r>
              <a:rPr lang="zh-CN" altLang="en-US" sz="1800" dirty="0"/>
              <a:t>。</a:t>
            </a:r>
            <a:endParaRPr lang="zh-CN" altLang="en-US" sz="1800" kern="0" dirty="0"/>
          </a:p>
        </p:txBody>
      </p:sp>
    </p:spTree>
    <p:extLst>
      <p:ext uri="{BB962C8B-B14F-4D97-AF65-F5344CB8AC3E}">
        <p14:creationId xmlns:p14="http://schemas.microsoft.com/office/powerpoint/2010/main" val="104978129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482" name="Rectangle 2"/>
          <p:cNvSpPr>
            <a:spLocks noGrp="1" noChangeArrowheads="1"/>
          </p:cNvSpPr>
          <p:nvPr>
            <p:ph type="title"/>
          </p:nvPr>
        </p:nvSpPr>
        <p:spPr/>
        <p:txBody>
          <a:bodyPr/>
          <a:lstStyle/>
          <a:p>
            <a:pPr marL="762000" indent="-762000"/>
            <a:r>
              <a:rPr lang="en-US" altLang="zh-CN" sz="4000" dirty="0" smtClean="0">
                <a:solidFill>
                  <a:schemeClr val="bg1"/>
                </a:solidFill>
                <a:effectLst/>
                <a:latin typeface="+mj-lt"/>
                <a:ea typeface="+mj-ea"/>
                <a:cs typeface="+mj-cs"/>
              </a:rPr>
              <a:t>（</a:t>
            </a:r>
            <a:r>
              <a:rPr lang="zh-CN" altLang="en-US" sz="4000" dirty="0" smtClean="0">
                <a:solidFill>
                  <a:schemeClr val="bg1"/>
                </a:solidFill>
                <a:effectLst/>
                <a:latin typeface="+mj-lt"/>
                <a:ea typeface="+mj-ea"/>
                <a:cs typeface="+mj-cs"/>
              </a:rPr>
              <a:t>二</a:t>
            </a:r>
            <a:r>
              <a:rPr lang="zh-CN" altLang="zh-CN" sz="4000" dirty="0" smtClean="0">
                <a:solidFill>
                  <a:schemeClr val="bg1"/>
                </a:solidFill>
                <a:effectLst/>
                <a:latin typeface="+mj-lt"/>
                <a:ea typeface="+mj-ea"/>
                <a:cs typeface="+mj-cs"/>
              </a:rPr>
              <a:t>）</a:t>
            </a:r>
            <a:r>
              <a:rPr lang="en-US" altLang="zh-CN" b="1" dirty="0" smtClean="0"/>
              <a:t>IP</a:t>
            </a:r>
            <a:r>
              <a:rPr lang="zh-CN" altLang="en-US" b="1" dirty="0" smtClean="0"/>
              <a:t>寻址和规划</a:t>
            </a:r>
            <a:endParaRPr lang="zh-CN" altLang="en-US" b="1" dirty="0"/>
          </a:p>
        </p:txBody>
      </p:sp>
      <p:sp>
        <p:nvSpPr>
          <p:cNvPr id="7" name="Rectangle 3"/>
          <p:cNvSpPr txBox="1">
            <a:spLocks noChangeArrowheads="1"/>
          </p:cNvSpPr>
          <p:nvPr/>
        </p:nvSpPr>
        <p:spPr bwMode="auto">
          <a:xfrm>
            <a:off x="251520" y="1341438"/>
            <a:ext cx="8892480" cy="51118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gn="just"/>
            <a:r>
              <a:rPr lang="en-US" altLang="zh-CN" kern="0" dirty="0" smtClean="0"/>
              <a:t>IP </a:t>
            </a:r>
            <a:r>
              <a:rPr lang="zh-CN" altLang="en-US" kern="0" dirty="0" smtClean="0"/>
              <a:t>地址的缺点</a:t>
            </a:r>
          </a:p>
          <a:p>
            <a:pPr lvl="1" algn="just"/>
            <a:r>
              <a:rPr lang="en-US" altLang="zh-CN" sz="2800" kern="0" dirty="0" smtClean="0"/>
              <a:t>IP </a:t>
            </a:r>
            <a:r>
              <a:rPr lang="zh-CN" altLang="en-US" sz="2800" kern="0" dirty="0" smtClean="0"/>
              <a:t>地址空间的利用率有时很低。 </a:t>
            </a:r>
          </a:p>
          <a:p>
            <a:pPr lvl="1" algn="just"/>
            <a:r>
              <a:rPr lang="zh-CN" altLang="en-US" sz="2800" kern="0" dirty="0" smtClean="0"/>
              <a:t>给每一个物理网络分配一个网络号会使路由表变得太大因而使网络性能变坏。 </a:t>
            </a:r>
          </a:p>
          <a:p>
            <a:pPr lvl="1" algn="just"/>
            <a:r>
              <a:rPr lang="zh-CN" altLang="en-US" sz="2800" kern="0" dirty="0" smtClean="0"/>
              <a:t>两级的 </a:t>
            </a:r>
            <a:r>
              <a:rPr lang="en-US" altLang="zh-CN" sz="2800" kern="0" dirty="0" smtClean="0"/>
              <a:t>IP </a:t>
            </a:r>
            <a:r>
              <a:rPr lang="zh-CN" altLang="en-US" sz="2800" kern="0" dirty="0" smtClean="0"/>
              <a:t>地址不够灵活。</a:t>
            </a:r>
          </a:p>
        </p:txBody>
      </p:sp>
    </p:spTree>
    <p:extLst>
      <p:ext uri="{BB962C8B-B14F-4D97-AF65-F5344CB8AC3E}">
        <p14:creationId xmlns:p14="http://schemas.microsoft.com/office/powerpoint/2010/main" val="140194638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4866" name="Rectangle 2"/>
          <p:cNvSpPr>
            <a:spLocks noGrp="1" noChangeArrowheads="1"/>
          </p:cNvSpPr>
          <p:nvPr>
            <p:ph type="title"/>
          </p:nvPr>
        </p:nvSpPr>
        <p:spPr/>
        <p:txBody>
          <a:bodyPr/>
          <a:lstStyle/>
          <a:p>
            <a:r>
              <a:rPr lang="en-US" altLang="zh-CN" dirty="0" smtClean="0"/>
              <a:t>1.IP</a:t>
            </a:r>
            <a:r>
              <a:rPr lang="zh-CN" altLang="en-US" dirty="0"/>
              <a:t>寻址和子网划分</a:t>
            </a:r>
          </a:p>
        </p:txBody>
      </p:sp>
      <p:sp>
        <p:nvSpPr>
          <p:cNvPr id="2084867" name="Rectangle 3"/>
          <p:cNvSpPr>
            <a:spLocks noGrp="1" noChangeArrowheads="1"/>
          </p:cNvSpPr>
          <p:nvPr>
            <p:ph type="body" idx="1"/>
          </p:nvPr>
        </p:nvSpPr>
        <p:spPr/>
        <p:txBody>
          <a:bodyPr/>
          <a:lstStyle/>
          <a:p>
            <a:r>
              <a:rPr lang="en-US" altLang="zh-CN" b="0" dirty="0" smtClean="0">
                <a:solidFill>
                  <a:srgbClr val="00B050"/>
                </a:solidFill>
              </a:rPr>
              <a:t>IP</a:t>
            </a:r>
            <a:r>
              <a:rPr lang="zh-CN" altLang="en-US" b="0" dirty="0">
                <a:solidFill>
                  <a:srgbClr val="00B050"/>
                </a:solidFill>
              </a:rPr>
              <a:t>地址的主机部分可被分为三种地址：网络地址、主机地址和定向广播地址。</a:t>
            </a:r>
          </a:p>
          <a:p>
            <a:r>
              <a:rPr lang="zh-CN" altLang="en-US" b="0" dirty="0"/>
              <a:t>网络地址是网络号中的第一个地址。它用来将网络内的其他所有网段唯一标识为一个网段或广播域。定向广播地址是网络号中的最后一个地址，用来表示此网段上的所有主机。定向广播地址和本地广播地址的主要区别，在于本地广播地址不能通过路由器进行传播，只能在本网段内传播，而定向广播地址则可以跨越路由器进行传播。网络地址和定向广播地址之间的所有地址都称为网段的主机地址，主机地址可以分给网段上的设备使用，比如</a:t>
            </a:r>
            <a:r>
              <a:rPr lang="en-US" altLang="zh-CN" b="0" dirty="0"/>
              <a:t>PC</a:t>
            </a:r>
            <a:r>
              <a:rPr lang="zh-CN" altLang="en-US" b="0" dirty="0"/>
              <a:t>、路由器、服务器和智能终端设备等。</a:t>
            </a:r>
          </a:p>
          <a:p>
            <a:endParaRPr lang="zh-CN" altLang="en-US"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6917" name="Rectangle 5"/>
          <p:cNvSpPr>
            <a:spLocks noGrp="1" noChangeArrowheads="1"/>
          </p:cNvSpPr>
          <p:nvPr>
            <p:ph type="title"/>
          </p:nvPr>
        </p:nvSpPr>
        <p:spPr/>
        <p:txBody>
          <a:bodyPr/>
          <a:lstStyle/>
          <a:p>
            <a:r>
              <a:rPr lang="zh-CN" altLang="en-US" dirty="0"/>
              <a:t>划分子网的基本思路 </a:t>
            </a:r>
          </a:p>
        </p:txBody>
      </p:sp>
      <p:sp>
        <p:nvSpPr>
          <p:cNvPr id="2086918" name="Rectangle 6"/>
          <p:cNvSpPr>
            <a:spLocks noGrp="1" noChangeArrowheads="1"/>
          </p:cNvSpPr>
          <p:nvPr>
            <p:ph type="body" idx="1"/>
          </p:nvPr>
        </p:nvSpPr>
        <p:spPr/>
        <p:txBody>
          <a:bodyPr/>
          <a:lstStyle/>
          <a:p>
            <a:r>
              <a:rPr lang="zh-CN" altLang="en-US" dirty="0"/>
              <a:t>划分子网纯属一个单位内部的事情。单位对外仍然表现为没有划分子网的网络。</a:t>
            </a:r>
          </a:p>
          <a:p>
            <a:r>
              <a:rPr lang="zh-CN" altLang="en-US" dirty="0"/>
              <a:t>从主机号借用若干个比特作为子网号 </a:t>
            </a:r>
            <a:r>
              <a:rPr lang="en-US" altLang="zh-CN" dirty="0"/>
              <a:t>subnet-id</a:t>
            </a:r>
            <a:r>
              <a:rPr lang="zh-CN" altLang="en-US" dirty="0"/>
              <a:t>，而主机号 </a:t>
            </a:r>
            <a:r>
              <a:rPr lang="en-US" altLang="zh-CN" dirty="0"/>
              <a:t>host-id </a:t>
            </a:r>
            <a:r>
              <a:rPr lang="zh-CN" altLang="en-US" dirty="0"/>
              <a:t>也就相应减少了若干个比特</a:t>
            </a:r>
          </a:p>
          <a:p>
            <a:r>
              <a:rPr lang="en-US" altLang="zh-CN" dirty="0"/>
              <a:t>IP</a:t>
            </a:r>
            <a:r>
              <a:rPr lang="zh-CN" altLang="en-US" dirty="0"/>
              <a:t>地址 </a:t>
            </a:r>
            <a:r>
              <a:rPr lang="en-US" altLang="zh-CN" dirty="0"/>
              <a:t>::= {&lt;</a:t>
            </a:r>
            <a:r>
              <a:rPr lang="zh-CN" altLang="en-US" dirty="0"/>
              <a:t>网络号</a:t>
            </a:r>
            <a:r>
              <a:rPr lang="en-US" altLang="zh-CN" dirty="0"/>
              <a:t>&gt;, &lt;</a:t>
            </a:r>
            <a:r>
              <a:rPr lang="zh-CN" altLang="en-US" dirty="0"/>
              <a:t>子网号</a:t>
            </a:r>
            <a:r>
              <a:rPr lang="en-US" altLang="zh-CN" dirty="0"/>
              <a:t>&gt;, &lt;</a:t>
            </a:r>
            <a:r>
              <a:rPr lang="zh-CN" altLang="en-US" dirty="0"/>
              <a:t>主机号</a:t>
            </a:r>
            <a:r>
              <a:rPr lang="en-US" altLang="zh-CN" dirty="0" smtClean="0"/>
              <a:t>&gt;</a:t>
            </a:r>
          </a:p>
          <a:p>
            <a:r>
              <a:rPr lang="zh-CN" altLang="en-US" dirty="0"/>
              <a:t>凡是从其他网络发送给本单位某个主机的 </a:t>
            </a:r>
            <a:r>
              <a:rPr lang="en-US" altLang="zh-CN" dirty="0"/>
              <a:t>IP </a:t>
            </a:r>
            <a:r>
              <a:rPr lang="zh-CN" altLang="en-US" dirty="0"/>
              <a:t>数据报，仍然是根据 </a:t>
            </a:r>
            <a:r>
              <a:rPr lang="en-US" altLang="zh-CN" dirty="0"/>
              <a:t>IP </a:t>
            </a:r>
            <a:r>
              <a:rPr lang="zh-CN" altLang="en-US" dirty="0"/>
              <a:t>数据报的目的网络号 </a:t>
            </a:r>
            <a:r>
              <a:rPr lang="en-US" altLang="zh-CN" dirty="0"/>
              <a:t>net-id</a:t>
            </a:r>
            <a:r>
              <a:rPr lang="zh-CN" altLang="en-US" dirty="0"/>
              <a:t>，先找到连接在本单位网络上的路由器。</a:t>
            </a:r>
          </a:p>
          <a:p>
            <a:r>
              <a:rPr lang="zh-CN" altLang="en-US" dirty="0"/>
              <a:t>然后此路由器在收到 </a:t>
            </a:r>
            <a:r>
              <a:rPr lang="en-US" altLang="zh-CN" dirty="0"/>
              <a:t>IP </a:t>
            </a:r>
            <a:r>
              <a:rPr lang="zh-CN" altLang="en-US" dirty="0"/>
              <a:t>数据报后，再按目的网络号 </a:t>
            </a:r>
            <a:r>
              <a:rPr lang="en-US" altLang="zh-CN" dirty="0"/>
              <a:t>net-id </a:t>
            </a:r>
            <a:r>
              <a:rPr lang="zh-CN" altLang="en-US" dirty="0"/>
              <a:t>和子网号 </a:t>
            </a:r>
            <a:r>
              <a:rPr lang="en-US" altLang="zh-CN" dirty="0"/>
              <a:t>subnet-id </a:t>
            </a:r>
            <a:r>
              <a:rPr lang="zh-CN" altLang="en-US" dirty="0"/>
              <a:t>找到目的子网。</a:t>
            </a:r>
          </a:p>
          <a:p>
            <a:r>
              <a:rPr lang="zh-CN" altLang="en-US" dirty="0"/>
              <a:t>最后就将 </a:t>
            </a:r>
            <a:r>
              <a:rPr lang="en-US" altLang="zh-CN" dirty="0"/>
              <a:t>IP </a:t>
            </a:r>
            <a:r>
              <a:rPr lang="zh-CN" altLang="en-US" dirty="0"/>
              <a:t>数据报直接交付给目的主机。 </a:t>
            </a:r>
            <a:endParaRPr lang="en-US" altLang="zh-CN" dirty="0"/>
          </a:p>
          <a:p>
            <a:endParaRPr lang="en-US" altLang="zh-CN"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B</a:t>
            </a:r>
            <a:r>
              <a:rPr lang="zh-CN" altLang="en-US" dirty="0"/>
              <a:t>类网络地址举例</a:t>
            </a:r>
          </a:p>
        </p:txBody>
      </p:sp>
      <p:sp>
        <p:nvSpPr>
          <p:cNvPr id="3" name="内容占位符 2"/>
          <p:cNvSpPr>
            <a:spLocks noGrp="1"/>
          </p:cNvSpPr>
          <p:nvPr>
            <p:ph idx="1"/>
          </p:nvPr>
        </p:nvSpPr>
        <p:spPr>
          <a:xfrm>
            <a:off x="251520" y="1484784"/>
            <a:ext cx="8892480" cy="3239690"/>
          </a:xfrm>
        </p:spPr>
        <p:txBody>
          <a:bodyPr/>
          <a:lstStyle/>
          <a:p>
            <a:pPr>
              <a:buNone/>
            </a:pPr>
            <a:r>
              <a:rPr lang="zh-CN" altLang="en-US" sz="2400" b="0" dirty="0"/>
              <a:t>例如，一个</a:t>
            </a:r>
            <a:r>
              <a:rPr lang="en-US" altLang="zh-CN" sz="2400" b="0" dirty="0"/>
              <a:t>B</a:t>
            </a:r>
            <a:r>
              <a:rPr lang="zh-CN" altLang="en-US" sz="2400" b="0" dirty="0"/>
              <a:t>类的</a:t>
            </a:r>
            <a:r>
              <a:rPr lang="en-US" altLang="zh-CN" sz="2400" b="0" dirty="0"/>
              <a:t>IP</a:t>
            </a:r>
            <a:r>
              <a:rPr lang="zh-CN" altLang="en-US" sz="2400" b="0" dirty="0"/>
              <a:t>地址为</a:t>
            </a:r>
            <a:r>
              <a:rPr lang="en-US" altLang="zh-CN" sz="2400" b="0" dirty="0"/>
              <a:t>172.16.0.0</a:t>
            </a:r>
            <a:r>
              <a:rPr lang="zh-CN" altLang="en-US" sz="2400" b="0" dirty="0"/>
              <a:t>，其网络部分为前两个字节，即为</a:t>
            </a:r>
            <a:r>
              <a:rPr lang="en-US" altLang="zh-CN" sz="2400" b="0" dirty="0"/>
              <a:t>172.16</a:t>
            </a:r>
            <a:r>
              <a:rPr lang="zh-CN" altLang="en-US" sz="2400" b="0" dirty="0"/>
              <a:t>，后两个字节为其主机部分，当后两个字节都为</a:t>
            </a:r>
            <a:r>
              <a:rPr lang="en-US" altLang="zh-CN" sz="2400" b="0" dirty="0"/>
              <a:t>0</a:t>
            </a:r>
            <a:r>
              <a:rPr lang="zh-CN" altLang="en-US" sz="2400" b="0" dirty="0"/>
              <a:t>时，即</a:t>
            </a:r>
            <a:r>
              <a:rPr lang="en-US" altLang="zh-CN" sz="2400" b="0" dirty="0"/>
              <a:t>172.16.0.0</a:t>
            </a:r>
            <a:r>
              <a:rPr lang="zh-CN" altLang="en-US" sz="2400" b="0" dirty="0"/>
              <a:t>，表示网段</a:t>
            </a:r>
            <a:r>
              <a:rPr lang="en-US" altLang="zh-CN" sz="2400" b="0" dirty="0"/>
              <a:t>172.16.0.0</a:t>
            </a:r>
            <a:r>
              <a:rPr lang="zh-CN" altLang="en-US" sz="2400" b="0" dirty="0"/>
              <a:t>的第一个地址，该地址称为网络地址；当后两个字节都为</a:t>
            </a:r>
            <a:r>
              <a:rPr lang="en-US" altLang="zh-CN" sz="2400" b="0" dirty="0"/>
              <a:t>1</a:t>
            </a:r>
            <a:r>
              <a:rPr lang="zh-CN" altLang="en-US" sz="2400" b="0" dirty="0"/>
              <a:t>时，即</a:t>
            </a:r>
            <a:r>
              <a:rPr lang="en-US" altLang="zh-CN" sz="2400" b="0" dirty="0"/>
              <a:t>172.16.255.255</a:t>
            </a:r>
            <a:r>
              <a:rPr lang="zh-CN" altLang="en-US" sz="2400" b="0" dirty="0"/>
              <a:t>，则表示</a:t>
            </a:r>
            <a:r>
              <a:rPr lang="en-US" altLang="zh-CN" sz="2400" b="0" dirty="0"/>
              <a:t>172.16.0.0</a:t>
            </a:r>
            <a:r>
              <a:rPr lang="zh-CN" altLang="en-US" sz="2400" b="0" dirty="0"/>
              <a:t>的最后一个地址，该地址称为网络的定向广播地址；在网络地址</a:t>
            </a:r>
            <a:r>
              <a:rPr lang="en-US" altLang="zh-CN" sz="2400" b="0" dirty="0"/>
              <a:t>172.16.0.0</a:t>
            </a:r>
            <a:r>
              <a:rPr lang="zh-CN" altLang="en-US" sz="2400" b="0" dirty="0"/>
              <a:t>和定向广播地址</a:t>
            </a:r>
            <a:r>
              <a:rPr lang="en-US" altLang="zh-CN" sz="2400" b="0" dirty="0"/>
              <a:t>172.16.255.255</a:t>
            </a:r>
            <a:r>
              <a:rPr lang="zh-CN" altLang="en-US" sz="2400" b="0" dirty="0"/>
              <a:t>之间的所有地址就是网络的主机地址。如</a:t>
            </a:r>
            <a:r>
              <a:rPr lang="zh-CN" altLang="en-US" sz="2400" b="0" dirty="0" smtClean="0"/>
              <a:t>表所</a:t>
            </a:r>
            <a:r>
              <a:rPr lang="zh-CN" altLang="en-US" sz="2400" b="0" dirty="0"/>
              <a:t>示。</a:t>
            </a:r>
            <a:endParaRPr lang="zh-CN" altLang="en-US" sz="2400" dirty="0"/>
          </a:p>
        </p:txBody>
      </p:sp>
      <p:graphicFrame>
        <p:nvGraphicFramePr>
          <p:cNvPr id="4" name="表格 3"/>
          <p:cNvGraphicFramePr>
            <a:graphicFrameLocks noGrp="1"/>
          </p:cNvGraphicFramePr>
          <p:nvPr>
            <p:extLst>
              <p:ext uri="{D42A27DB-BD31-4B8C-83A1-F6EECF244321}">
                <p14:modId xmlns:p14="http://schemas.microsoft.com/office/powerpoint/2010/main" val="2136315561"/>
              </p:ext>
            </p:extLst>
          </p:nvPr>
        </p:nvGraphicFramePr>
        <p:xfrm>
          <a:off x="467544" y="5085185"/>
          <a:ext cx="8305800" cy="1069464"/>
        </p:xfrm>
        <a:graphic>
          <a:graphicData uri="http://schemas.openxmlformats.org/drawingml/2006/table">
            <a:tbl>
              <a:tblPr/>
              <a:tblGrid>
                <a:gridCol w="1656184"/>
                <a:gridCol w="3881016"/>
                <a:gridCol w="2768600"/>
              </a:tblGrid>
              <a:tr h="642744">
                <a:tc>
                  <a:txBody>
                    <a:bodyPr/>
                    <a:lstStyle/>
                    <a:p>
                      <a:pPr algn="ctr" fontAlgn="t"/>
                      <a:r>
                        <a:rPr lang="zh-CN" altLang="en-US" b="1" dirty="0">
                          <a:solidFill>
                            <a:srgbClr val="FFFFFF"/>
                          </a:solidFill>
                          <a:effectLst/>
                        </a:rPr>
                        <a:t>网络号</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a:noFill/>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b="1" dirty="0">
                          <a:solidFill>
                            <a:srgbClr val="FFFFFF"/>
                          </a:solidFill>
                          <a:effectLst/>
                        </a:rPr>
                        <a:t>主机地址</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a:noFill/>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b="1" dirty="0">
                          <a:solidFill>
                            <a:srgbClr val="FFFFFF"/>
                          </a:solidFill>
                          <a:effectLst/>
                        </a:rPr>
                        <a:t>定向广播地址</a:t>
                      </a:r>
                    </a:p>
                  </a:txBody>
                  <a:tcPr marL="76200" marR="76200" marT="76200" marB="76200" anchor="ctr">
                    <a:lnL w="9525" cap="flat" cmpd="sng" algn="ctr">
                      <a:solidFill>
                        <a:srgbClr val="DDDDDD"/>
                      </a:solidFill>
                      <a:prstDash val="solid"/>
                      <a:round/>
                      <a:headEnd type="none" w="med" len="med"/>
                      <a:tailEnd type="none" w="med" len="med"/>
                    </a:lnL>
                    <a:lnR>
                      <a:noFill/>
                    </a:lnR>
                    <a:lnT>
                      <a:noFill/>
                    </a:lnT>
                    <a:lnB w="9525" cap="flat" cmpd="sng" algn="ctr">
                      <a:solidFill>
                        <a:srgbClr val="DDDDDD"/>
                      </a:solidFill>
                      <a:prstDash val="solid"/>
                      <a:round/>
                      <a:headEnd type="none" w="med" len="med"/>
                      <a:tailEnd type="none" w="med" len="med"/>
                    </a:lnB>
                    <a:solidFill>
                      <a:srgbClr val="A871A8"/>
                    </a:solidFill>
                  </a:tcPr>
                </a:tc>
              </a:tr>
              <a:tr h="0">
                <a:tc>
                  <a:txBody>
                    <a:bodyPr/>
                    <a:lstStyle/>
                    <a:p>
                      <a:pPr algn="l" fontAlgn="t"/>
                      <a:r>
                        <a:rPr lang="en-US" altLang="zh-CN" dirty="0">
                          <a:effectLst/>
                        </a:rPr>
                        <a:t>172.16.0.0</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a:noFill/>
                    </a:lnB>
                  </a:tcPr>
                </a:tc>
                <a:tc>
                  <a:txBody>
                    <a:bodyPr/>
                    <a:lstStyle/>
                    <a:p>
                      <a:pPr algn="l" fontAlgn="t"/>
                      <a:r>
                        <a:rPr lang="en-US" altLang="zh-CN">
                          <a:effectLst/>
                        </a:rPr>
                        <a:t>172.16.0.1~172.16.255.254</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a:noFill/>
                    </a:lnB>
                  </a:tcPr>
                </a:tc>
                <a:tc>
                  <a:txBody>
                    <a:bodyPr/>
                    <a:lstStyle/>
                    <a:p>
                      <a:pPr algn="l" fontAlgn="t"/>
                      <a:r>
                        <a:rPr lang="en-US" altLang="zh-CN" dirty="0">
                          <a:effectLst/>
                        </a:rPr>
                        <a:t>172.16.255.255</a:t>
                      </a:r>
                    </a:p>
                  </a:txBody>
                  <a:tcPr marL="76200" marR="76200" marT="76200" marB="76200">
                    <a:lnL w="9525" cap="flat" cmpd="sng" algn="ctr">
                      <a:solidFill>
                        <a:srgbClr val="DDDDDD"/>
                      </a:solidFill>
                      <a:prstDash val="solid"/>
                      <a:round/>
                      <a:headEnd type="none" w="med" len="med"/>
                      <a:tailEnd type="none" w="med" len="med"/>
                    </a:lnL>
                    <a:lnR>
                      <a:noFill/>
                    </a:lnR>
                    <a:lnT w="9525" cap="flat" cmpd="sng" algn="ctr">
                      <a:solidFill>
                        <a:srgbClr val="DDDDDD"/>
                      </a:solidFill>
                      <a:prstDash val="solid"/>
                      <a:round/>
                      <a:headEnd type="none" w="med" len="med"/>
                      <a:tailEnd type="none" w="med" len="med"/>
                    </a:lnT>
                    <a:lnB>
                      <a:noFill/>
                    </a:lnB>
                  </a:tcPr>
                </a:tc>
              </a:tr>
            </a:tbl>
          </a:graphicData>
        </a:graphic>
      </p:graphicFrame>
    </p:spTree>
    <p:extLst>
      <p:ext uri="{BB962C8B-B14F-4D97-AF65-F5344CB8AC3E}">
        <p14:creationId xmlns:p14="http://schemas.microsoft.com/office/powerpoint/2010/main" val="427146017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62" name="AutoShape 2"/>
          <p:cNvSpPr>
            <a:spLocks noChangeArrowheads="1"/>
          </p:cNvSpPr>
          <p:nvPr/>
        </p:nvSpPr>
        <p:spPr bwMode="auto">
          <a:xfrm>
            <a:off x="479425" y="1506538"/>
            <a:ext cx="1789113" cy="676275"/>
          </a:xfrm>
          <a:prstGeom prst="roundRect">
            <a:avLst>
              <a:gd name="adj" fmla="val 16667"/>
            </a:avLst>
          </a:prstGeom>
          <a:solidFill>
            <a:srgbClr val="FFCCFF"/>
          </a:solidFill>
          <a:ln w="9525">
            <a:solidFill>
              <a:srgbClr val="333399"/>
            </a:solidFill>
            <a:round/>
            <a:headEnd/>
            <a:tailEnd/>
          </a:ln>
          <a:effectLst>
            <a:outerShdw dist="35921" dir="2700000" algn="ctr" rotWithShape="0">
              <a:schemeClr val="bg2"/>
            </a:outerShdw>
          </a:effectLst>
        </p:spPr>
        <p:txBody>
          <a:bodyPr wrap="none" anchor="ctr"/>
          <a:lstStyle/>
          <a:p>
            <a:endParaRPr lang="zh-CN" altLang="en-US"/>
          </a:p>
        </p:txBody>
      </p:sp>
      <p:sp>
        <p:nvSpPr>
          <p:cNvPr id="2088963" name="Line 3"/>
          <p:cNvSpPr>
            <a:spLocks noChangeShapeType="1"/>
          </p:cNvSpPr>
          <p:nvPr/>
        </p:nvSpPr>
        <p:spPr bwMode="auto">
          <a:xfrm flipV="1">
            <a:off x="1758950" y="4176713"/>
            <a:ext cx="936625"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8964" name="Line 4"/>
          <p:cNvSpPr>
            <a:spLocks noChangeShapeType="1"/>
          </p:cNvSpPr>
          <p:nvPr/>
        </p:nvSpPr>
        <p:spPr bwMode="auto">
          <a:xfrm>
            <a:off x="3163888" y="2605088"/>
            <a:ext cx="234950" cy="784225"/>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8965" name="Line 5"/>
          <p:cNvSpPr>
            <a:spLocks noChangeShapeType="1"/>
          </p:cNvSpPr>
          <p:nvPr/>
        </p:nvSpPr>
        <p:spPr bwMode="auto">
          <a:xfrm flipH="1">
            <a:off x="7537450" y="2919413"/>
            <a:ext cx="622300" cy="785812"/>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8966" name="Line 6"/>
          <p:cNvSpPr>
            <a:spLocks noChangeShapeType="1"/>
          </p:cNvSpPr>
          <p:nvPr/>
        </p:nvSpPr>
        <p:spPr bwMode="auto">
          <a:xfrm flipH="1">
            <a:off x="5505450" y="2370138"/>
            <a:ext cx="77788" cy="86360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8967" name="Line 7"/>
          <p:cNvSpPr>
            <a:spLocks noChangeShapeType="1"/>
          </p:cNvSpPr>
          <p:nvPr/>
        </p:nvSpPr>
        <p:spPr bwMode="auto">
          <a:xfrm flipV="1">
            <a:off x="5903913" y="5040313"/>
            <a:ext cx="0" cy="784225"/>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8968" name="Line 8"/>
          <p:cNvSpPr>
            <a:spLocks noChangeShapeType="1"/>
          </p:cNvSpPr>
          <p:nvPr/>
        </p:nvSpPr>
        <p:spPr bwMode="auto">
          <a:xfrm>
            <a:off x="3944938" y="2449513"/>
            <a:ext cx="0" cy="706437"/>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8969" name="Line 9"/>
          <p:cNvSpPr>
            <a:spLocks noChangeShapeType="1"/>
          </p:cNvSpPr>
          <p:nvPr/>
        </p:nvSpPr>
        <p:spPr bwMode="auto">
          <a:xfrm flipH="1">
            <a:off x="7067550" y="2605088"/>
            <a:ext cx="234950" cy="708025"/>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8970" name="Line 10"/>
          <p:cNvSpPr>
            <a:spLocks noChangeShapeType="1"/>
          </p:cNvSpPr>
          <p:nvPr/>
        </p:nvSpPr>
        <p:spPr bwMode="auto">
          <a:xfrm flipV="1">
            <a:off x="4886325" y="4960938"/>
            <a:ext cx="77788" cy="706437"/>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8971" name="Line 11"/>
          <p:cNvSpPr>
            <a:spLocks noChangeShapeType="1"/>
          </p:cNvSpPr>
          <p:nvPr/>
        </p:nvSpPr>
        <p:spPr bwMode="auto">
          <a:xfrm flipV="1">
            <a:off x="3241675" y="4568825"/>
            <a:ext cx="157163" cy="86360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8972" name="Line 12"/>
          <p:cNvSpPr>
            <a:spLocks noChangeShapeType="1"/>
          </p:cNvSpPr>
          <p:nvPr/>
        </p:nvSpPr>
        <p:spPr bwMode="auto">
          <a:xfrm flipH="1" flipV="1">
            <a:off x="7691438" y="4725988"/>
            <a:ext cx="858837" cy="157162"/>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pic>
        <p:nvPicPr>
          <p:cNvPr id="2088973" name="Picture 13"/>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89363" y="2212975"/>
            <a:ext cx="385762" cy="39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88974" name="Picture 14"/>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06725" y="2533650"/>
            <a:ext cx="385763" cy="39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88975" name="Picture 15"/>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29250" y="2055813"/>
            <a:ext cx="385763" cy="39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88976" name="Picture 16"/>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26388" y="2682875"/>
            <a:ext cx="385762" cy="39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88977" name="Picture 17"/>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45338" y="2292350"/>
            <a:ext cx="385762" cy="388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88978" name="Picture 18"/>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50" y="4581525"/>
            <a:ext cx="385763" cy="39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88979" name="Picture 19"/>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1350" y="5667375"/>
            <a:ext cx="385763" cy="39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88980" name="Picture 20"/>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29163" y="5589588"/>
            <a:ext cx="385762" cy="39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88981" name="Picture 21"/>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86100" y="5275263"/>
            <a:ext cx="385763" cy="39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88982" name="Text Box 22"/>
          <p:cNvSpPr txBox="1">
            <a:spLocks noChangeArrowheads="1"/>
          </p:cNvSpPr>
          <p:nvPr/>
        </p:nvSpPr>
        <p:spPr bwMode="auto">
          <a:xfrm rot="5211293">
            <a:off x="8355807" y="3494881"/>
            <a:ext cx="539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800" b="1">
                <a:solidFill>
                  <a:srgbClr val="333399"/>
                </a:solidFill>
                <a:ea typeface="黑体" pitchFamily="49" charset="-122"/>
              </a:rPr>
              <a:t>…</a:t>
            </a:r>
          </a:p>
        </p:txBody>
      </p:sp>
      <p:sp>
        <p:nvSpPr>
          <p:cNvPr id="2088983" name="Text Box 23"/>
          <p:cNvSpPr txBox="1">
            <a:spLocks noChangeArrowheads="1"/>
          </p:cNvSpPr>
          <p:nvPr/>
        </p:nvSpPr>
        <p:spPr bwMode="auto">
          <a:xfrm rot="546999">
            <a:off x="3997325" y="5176838"/>
            <a:ext cx="5397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800" b="1">
                <a:solidFill>
                  <a:srgbClr val="333399"/>
                </a:solidFill>
                <a:ea typeface="黑体" pitchFamily="49" charset="-122"/>
              </a:rPr>
              <a:t>…</a:t>
            </a:r>
          </a:p>
        </p:txBody>
      </p:sp>
      <p:sp>
        <p:nvSpPr>
          <p:cNvPr id="2088984" name="Text Box 24"/>
          <p:cNvSpPr txBox="1">
            <a:spLocks noChangeArrowheads="1"/>
          </p:cNvSpPr>
          <p:nvPr/>
        </p:nvSpPr>
        <p:spPr bwMode="auto">
          <a:xfrm rot="-362540">
            <a:off x="4575175" y="1971675"/>
            <a:ext cx="539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800" b="1">
                <a:solidFill>
                  <a:srgbClr val="333399"/>
                </a:solidFill>
                <a:ea typeface="黑体" pitchFamily="49" charset="-122"/>
              </a:rPr>
              <a:t>…</a:t>
            </a:r>
          </a:p>
        </p:txBody>
      </p:sp>
      <p:sp>
        <p:nvSpPr>
          <p:cNvPr id="2088985" name="Text Box 25"/>
          <p:cNvSpPr txBox="1">
            <a:spLocks noChangeArrowheads="1"/>
          </p:cNvSpPr>
          <p:nvPr/>
        </p:nvSpPr>
        <p:spPr bwMode="auto">
          <a:xfrm>
            <a:off x="2268538" y="2168525"/>
            <a:ext cx="15255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145.13.3.10</a:t>
            </a:r>
          </a:p>
        </p:txBody>
      </p:sp>
      <p:sp>
        <p:nvSpPr>
          <p:cNvPr id="2088986" name="Text Box 26"/>
          <p:cNvSpPr txBox="1">
            <a:spLocks noChangeArrowheads="1"/>
          </p:cNvSpPr>
          <p:nvPr/>
        </p:nvSpPr>
        <p:spPr bwMode="auto">
          <a:xfrm>
            <a:off x="3346450" y="1808163"/>
            <a:ext cx="152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145.13.3.11</a:t>
            </a:r>
          </a:p>
        </p:txBody>
      </p:sp>
      <p:sp>
        <p:nvSpPr>
          <p:cNvPr id="2088987" name="Text Box 27"/>
          <p:cNvSpPr txBox="1">
            <a:spLocks noChangeArrowheads="1"/>
          </p:cNvSpPr>
          <p:nvPr/>
        </p:nvSpPr>
        <p:spPr bwMode="auto">
          <a:xfrm>
            <a:off x="4868863" y="1663700"/>
            <a:ext cx="1665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145.13.3.101</a:t>
            </a:r>
          </a:p>
        </p:txBody>
      </p:sp>
      <p:sp>
        <p:nvSpPr>
          <p:cNvPr id="2088988" name="Text Box 28"/>
          <p:cNvSpPr txBox="1">
            <a:spLocks noChangeArrowheads="1"/>
          </p:cNvSpPr>
          <p:nvPr/>
        </p:nvSpPr>
        <p:spPr bwMode="auto">
          <a:xfrm>
            <a:off x="6624638" y="1952625"/>
            <a:ext cx="15224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145.13.7.34</a:t>
            </a:r>
          </a:p>
        </p:txBody>
      </p:sp>
      <p:sp>
        <p:nvSpPr>
          <p:cNvPr id="2088989" name="Text Box 29"/>
          <p:cNvSpPr txBox="1">
            <a:spLocks noChangeArrowheads="1"/>
          </p:cNvSpPr>
          <p:nvPr/>
        </p:nvSpPr>
        <p:spPr bwMode="auto">
          <a:xfrm>
            <a:off x="7524750" y="2349500"/>
            <a:ext cx="15255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145.13.7.35</a:t>
            </a:r>
          </a:p>
        </p:txBody>
      </p:sp>
      <p:sp>
        <p:nvSpPr>
          <p:cNvPr id="2088990" name="Text Box 30"/>
          <p:cNvSpPr txBox="1">
            <a:spLocks noChangeArrowheads="1"/>
          </p:cNvSpPr>
          <p:nvPr/>
        </p:nvSpPr>
        <p:spPr bwMode="auto">
          <a:xfrm>
            <a:off x="7596188" y="4946650"/>
            <a:ext cx="15255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145.13.7.56</a:t>
            </a:r>
          </a:p>
        </p:txBody>
      </p:sp>
      <p:sp>
        <p:nvSpPr>
          <p:cNvPr id="2088991" name="Text Box 31"/>
          <p:cNvSpPr txBox="1">
            <a:spLocks noChangeArrowheads="1"/>
          </p:cNvSpPr>
          <p:nvPr/>
        </p:nvSpPr>
        <p:spPr bwMode="auto">
          <a:xfrm>
            <a:off x="2557463" y="5592763"/>
            <a:ext cx="16668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145.13.21.23</a:t>
            </a:r>
          </a:p>
        </p:txBody>
      </p:sp>
      <p:sp>
        <p:nvSpPr>
          <p:cNvPr id="2088992" name="Text Box 32"/>
          <p:cNvSpPr txBox="1">
            <a:spLocks noChangeArrowheads="1"/>
          </p:cNvSpPr>
          <p:nvPr/>
        </p:nvSpPr>
        <p:spPr bwMode="auto">
          <a:xfrm>
            <a:off x="4140200" y="5946775"/>
            <a:ext cx="152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145.13.21.9</a:t>
            </a:r>
          </a:p>
        </p:txBody>
      </p:sp>
      <p:sp>
        <p:nvSpPr>
          <p:cNvPr id="2088993" name="Text Box 33"/>
          <p:cNvSpPr txBox="1">
            <a:spLocks noChangeArrowheads="1"/>
          </p:cNvSpPr>
          <p:nvPr/>
        </p:nvSpPr>
        <p:spPr bwMode="auto">
          <a:xfrm>
            <a:off x="6072188" y="5661025"/>
            <a:ext cx="1524000"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145.13.21.8</a:t>
            </a:r>
          </a:p>
        </p:txBody>
      </p:sp>
      <p:sp>
        <p:nvSpPr>
          <p:cNvPr id="2088994" name="Line 34"/>
          <p:cNvSpPr>
            <a:spLocks noChangeShapeType="1"/>
          </p:cNvSpPr>
          <p:nvPr/>
        </p:nvSpPr>
        <p:spPr bwMode="auto">
          <a:xfrm>
            <a:off x="744538" y="2840038"/>
            <a:ext cx="1482725" cy="1336675"/>
          </a:xfrm>
          <a:prstGeom prst="line">
            <a:avLst/>
          </a:prstGeom>
          <a:noFill/>
          <a:ln w="571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8995" name="Line 35"/>
          <p:cNvSpPr>
            <a:spLocks noChangeShapeType="1"/>
          </p:cNvSpPr>
          <p:nvPr/>
        </p:nvSpPr>
        <p:spPr bwMode="auto">
          <a:xfrm>
            <a:off x="587375" y="2840038"/>
            <a:ext cx="0" cy="2043112"/>
          </a:xfrm>
          <a:prstGeom prst="line">
            <a:avLst/>
          </a:prstGeom>
          <a:noFill/>
          <a:ln w="571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8996" name="Line 36"/>
          <p:cNvSpPr>
            <a:spLocks noChangeShapeType="1"/>
          </p:cNvSpPr>
          <p:nvPr/>
        </p:nvSpPr>
        <p:spPr bwMode="auto">
          <a:xfrm flipV="1">
            <a:off x="666750" y="4252913"/>
            <a:ext cx="1482725" cy="787400"/>
          </a:xfrm>
          <a:prstGeom prst="line">
            <a:avLst/>
          </a:prstGeom>
          <a:noFill/>
          <a:ln w="571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8997" name="AutoShape 37"/>
          <p:cNvSpPr>
            <a:spLocks noChangeArrowheads="1"/>
          </p:cNvSpPr>
          <p:nvPr/>
        </p:nvSpPr>
        <p:spPr bwMode="auto">
          <a:xfrm>
            <a:off x="147638" y="5516563"/>
            <a:ext cx="2479675" cy="1054100"/>
          </a:xfrm>
          <a:prstGeom prst="wedgeRoundRectCallout">
            <a:avLst>
              <a:gd name="adj1" fmla="val 34699"/>
              <a:gd name="adj2" fmla="val -169426"/>
              <a:gd name="adj3" fmla="val 16667"/>
            </a:avLst>
          </a:prstGeom>
          <a:solidFill>
            <a:srgbClr val="FFFF99"/>
          </a:solidFill>
          <a:ln w="9525">
            <a:solidFill>
              <a:schemeClr val="tx1"/>
            </a:solidFill>
            <a:miter lim="800000"/>
            <a:headEnd/>
            <a:tailEnd/>
          </a:ln>
          <a:effectLst>
            <a:outerShdw dist="35921" dir="2700000" algn="ctr" rotWithShape="0">
              <a:schemeClr val="bg2"/>
            </a:outerShdw>
          </a:effectLst>
        </p:spPr>
        <p:txBody>
          <a:bodyPr/>
          <a:lstStyle/>
          <a:p>
            <a:pPr algn="ctr">
              <a:spcBef>
                <a:spcPct val="0"/>
              </a:spcBef>
              <a:buClrTx/>
              <a:buFontTx/>
              <a:buNone/>
            </a:pPr>
            <a:endParaRPr kumimoji="1" lang="zh-CN" altLang="zh-CN" sz="2000">
              <a:solidFill>
                <a:srgbClr val="333399"/>
              </a:solidFill>
              <a:ea typeface="黑体" pitchFamily="49" charset="-122"/>
            </a:endParaRPr>
          </a:p>
        </p:txBody>
      </p:sp>
      <p:sp>
        <p:nvSpPr>
          <p:cNvPr id="2088998" name="Text Box 38"/>
          <p:cNvSpPr txBox="1">
            <a:spLocks noChangeArrowheads="1"/>
          </p:cNvSpPr>
          <p:nvPr/>
        </p:nvSpPr>
        <p:spPr bwMode="auto">
          <a:xfrm>
            <a:off x="179388" y="5491163"/>
            <a:ext cx="2535237" cy="1008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kumimoji="1" lang="zh-CN" altLang="en-US" sz="2000">
                <a:solidFill>
                  <a:srgbClr val="333399"/>
                </a:solidFill>
                <a:ea typeface="黑体" pitchFamily="49" charset="-122"/>
              </a:rPr>
              <a:t>所有到网络 </a:t>
            </a:r>
            <a:r>
              <a:rPr kumimoji="1" lang="en-US" altLang="zh-CN" sz="2000">
                <a:solidFill>
                  <a:srgbClr val="333399"/>
                </a:solidFill>
                <a:ea typeface="黑体" pitchFamily="49" charset="-122"/>
              </a:rPr>
              <a:t>145.13.0.0</a:t>
            </a:r>
            <a:r>
              <a:rPr kumimoji="1" lang="zh-CN" altLang="en-US" sz="2000">
                <a:solidFill>
                  <a:srgbClr val="333399"/>
                </a:solidFill>
                <a:ea typeface="黑体" pitchFamily="49" charset="-122"/>
              </a:rPr>
              <a:t>的分组均到达此路由器</a:t>
            </a:r>
          </a:p>
        </p:txBody>
      </p:sp>
      <p:pic>
        <p:nvPicPr>
          <p:cNvPr id="2088999" name="Picture 3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225" y="4803775"/>
            <a:ext cx="701675" cy="47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pic>
      <p:pic>
        <p:nvPicPr>
          <p:cNvPr id="2089000" name="Picture 40"/>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225" y="2605088"/>
            <a:ext cx="701675" cy="471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pic>
      <p:sp>
        <p:nvSpPr>
          <p:cNvPr id="2089001" name="AutoShape 41"/>
          <p:cNvSpPr>
            <a:spLocks noChangeArrowheads="1"/>
          </p:cNvSpPr>
          <p:nvPr/>
        </p:nvSpPr>
        <p:spPr bwMode="auto">
          <a:xfrm rot="-1643298">
            <a:off x="881063" y="4222750"/>
            <a:ext cx="938212" cy="390525"/>
          </a:xfrm>
          <a:prstGeom prst="leftArrow">
            <a:avLst>
              <a:gd name="adj1" fmla="val 42500"/>
              <a:gd name="adj2" fmla="val 9051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9002" name="AutoShape 42"/>
          <p:cNvSpPr>
            <a:spLocks noChangeArrowheads="1"/>
          </p:cNvSpPr>
          <p:nvPr/>
        </p:nvSpPr>
        <p:spPr bwMode="auto">
          <a:xfrm rot="2494205">
            <a:off x="1198563" y="3113088"/>
            <a:ext cx="936625" cy="393700"/>
          </a:xfrm>
          <a:prstGeom prst="leftArrow">
            <a:avLst>
              <a:gd name="adj1" fmla="val 42500"/>
              <a:gd name="adj2" fmla="val 89632"/>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9003" name="Text Box 43"/>
          <p:cNvSpPr txBox="1">
            <a:spLocks noChangeArrowheads="1"/>
          </p:cNvSpPr>
          <p:nvPr/>
        </p:nvSpPr>
        <p:spPr bwMode="auto">
          <a:xfrm>
            <a:off x="477838" y="1476375"/>
            <a:ext cx="17081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我的网络地址</a:t>
            </a:r>
          </a:p>
          <a:p>
            <a:pPr>
              <a:spcBef>
                <a:spcPct val="0"/>
              </a:spcBef>
              <a:buClrTx/>
              <a:buFontTx/>
              <a:buNone/>
            </a:pPr>
            <a:r>
              <a:rPr kumimoji="1" lang="zh-CN" altLang="en-US" sz="2000">
                <a:solidFill>
                  <a:srgbClr val="333399"/>
                </a:solidFill>
                <a:ea typeface="黑体" pitchFamily="49" charset="-122"/>
              </a:rPr>
              <a:t>是 </a:t>
            </a:r>
            <a:r>
              <a:rPr kumimoji="1" lang="en-US" altLang="zh-CN" sz="2000">
                <a:solidFill>
                  <a:srgbClr val="333399"/>
                </a:solidFill>
                <a:ea typeface="黑体" pitchFamily="49" charset="-122"/>
              </a:rPr>
              <a:t>145.13.0.0</a:t>
            </a:r>
          </a:p>
        </p:txBody>
      </p:sp>
      <p:sp>
        <p:nvSpPr>
          <p:cNvPr id="2089004" name="Line 44"/>
          <p:cNvSpPr>
            <a:spLocks noChangeShapeType="1"/>
          </p:cNvSpPr>
          <p:nvPr/>
        </p:nvSpPr>
        <p:spPr bwMode="auto">
          <a:xfrm>
            <a:off x="1370013" y="2212975"/>
            <a:ext cx="344487" cy="1150938"/>
          </a:xfrm>
          <a:prstGeom prst="line">
            <a:avLst/>
          </a:prstGeom>
          <a:noFill/>
          <a:ln w="28575">
            <a:solidFill>
              <a:srgbClr val="333399"/>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9005" name="Line 45"/>
          <p:cNvSpPr>
            <a:spLocks noChangeShapeType="1"/>
          </p:cNvSpPr>
          <p:nvPr/>
        </p:nvSpPr>
        <p:spPr bwMode="auto">
          <a:xfrm>
            <a:off x="1212850" y="2212975"/>
            <a:ext cx="157163" cy="2198688"/>
          </a:xfrm>
          <a:prstGeom prst="line">
            <a:avLst/>
          </a:prstGeom>
          <a:noFill/>
          <a:ln w="28575">
            <a:solidFill>
              <a:srgbClr val="333399"/>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9006" name="Text Box 46"/>
          <p:cNvSpPr txBox="1">
            <a:spLocks noChangeArrowheads="1"/>
          </p:cNvSpPr>
          <p:nvPr/>
        </p:nvSpPr>
        <p:spPr bwMode="auto">
          <a:xfrm>
            <a:off x="2076450" y="3486150"/>
            <a:ext cx="4603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R</a:t>
            </a:r>
            <a:r>
              <a:rPr kumimoji="1" lang="en-US" altLang="zh-CN" sz="2000" baseline="-25000">
                <a:solidFill>
                  <a:srgbClr val="333399"/>
                </a:solidFill>
                <a:ea typeface="黑体" pitchFamily="49" charset="-122"/>
              </a:rPr>
              <a:t>1</a:t>
            </a:r>
          </a:p>
        </p:txBody>
      </p:sp>
      <p:sp>
        <p:nvSpPr>
          <p:cNvPr id="2089007" name="Text Box 47"/>
          <p:cNvSpPr txBox="1">
            <a:spLocks noChangeArrowheads="1"/>
          </p:cNvSpPr>
          <p:nvPr/>
        </p:nvSpPr>
        <p:spPr bwMode="auto">
          <a:xfrm>
            <a:off x="79375" y="4400550"/>
            <a:ext cx="4603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R</a:t>
            </a:r>
            <a:r>
              <a:rPr kumimoji="1" lang="en-US" altLang="zh-CN" sz="2000" baseline="-25000">
                <a:solidFill>
                  <a:srgbClr val="333399"/>
                </a:solidFill>
                <a:ea typeface="黑体" pitchFamily="49" charset="-122"/>
              </a:rPr>
              <a:t>3</a:t>
            </a:r>
          </a:p>
        </p:txBody>
      </p:sp>
      <p:sp>
        <p:nvSpPr>
          <p:cNvPr id="2089008" name="Text Box 48"/>
          <p:cNvSpPr txBox="1">
            <a:spLocks noChangeArrowheads="1"/>
          </p:cNvSpPr>
          <p:nvPr/>
        </p:nvSpPr>
        <p:spPr bwMode="auto">
          <a:xfrm>
            <a:off x="79375" y="2205038"/>
            <a:ext cx="460375" cy="395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R</a:t>
            </a:r>
            <a:r>
              <a:rPr kumimoji="1" lang="en-US" altLang="zh-CN" sz="2000" baseline="-25000">
                <a:solidFill>
                  <a:srgbClr val="333399"/>
                </a:solidFill>
                <a:ea typeface="黑体" pitchFamily="49" charset="-122"/>
              </a:rPr>
              <a:t>2</a:t>
            </a:r>
          </a:p>
        </p:txBody>
      </p:sp>
      <p:grpSp>
        <p:nvGrpSpPr>
          <p:cNvPr id="2089009" name="Group 49"/>
          <p:cNvGrpSpPr>
            <a:grpSpLocks/>
          </p:cNvGrpSpPr>
          <p:nvPr/>
        </p:nvGrpSpPr>
        <p:grpSpPr bwMode="auto">
          <a:xfrm>
            <a:off x="2471738" y="2611438"/>
            <a:ext cx="5672137" cy="2844800"/>
            <a:chOff x="1746" y="890"/>
            <a:chExt cx="3221" cy="1950"/>
          </a:xfrm>
        </p:grpSpPr>
        <p:grpSp>
          <p:nvGrpSpPr>
            <p:cNvPr id="2089010" name="Group 50"/>
            <p:cNvGrpSpPr>
              <a:grpSpLocks/>
            </p:cNvGrpSpPr>
            <p:nvPr/>
          </p:nvGrpSpPr>
          <p:grpSpPr bwMode="auto">
            <a:xfrm>
              <a:off x="1746" y="890"/>
              <a:ext cx="3221" cy="1950"/>
              <a:chOff x="912" y="768"/>
              <a:chExt cx="2400" cy="1584"/>
            </a:xfrm>
          </p:grpSpPr>
          <p:sp>
            <p:nvSpPr>
              <p:cNvPr id="2089011" name="Oval 51"/>
              <p:cNvSpPr>
                <a:spLocks noChangeArrowheads="1"/>
              </p:cNvSpPr>
              <p:nvPr/>
            </p:nvSpPr>
            <p:spPr bwMode="auto">
              <a:xfrm>
                <a:off x="1751" y="799"/>
                <a:ext cx="1026" cy="62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12" name="Oval 52"/>
              <p:cNvSpPr>
                <a:spLocks noChangeArrowheads="1"/>
              </p:cNvSpPr>
              <p:nvPr/>
            </p:nvSpPr>
            <p:spPr bwMode="auto">
              <a:xfrm>
                <a:off x="1172" y="972"/>
                <a:ext cx="781" cy="62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13" name="Oval 53"/>
              <p:cNvSpPr>
                <a:spLocks noChangeArrowheads="1"/>
              </p:cNvSpPr>
              <p:nvPr/>
            </p:nvSpPr>
            <p:spPr bwMode="auto">
              <a:xfrm>
                <a:off x="926" y="1364"/>
                <a:ext cx="521" cy="50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14" name="Oval 54"/>
              <p:cNvSpPr>
                <a:spLocks noChangeArrowheads="1"/>
              </p:cNvSpPr>
              <p:nvPr/>
            </p:nvSpPr>
            <p:spPr bwMode="auto">
              <a:xfrm>
                <a:off x="1085" y="1599"/>
                <a:ext cx="796" cy="549"/>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15" name="Oval 55"/>
              <p:cNvSpPr>
                <a:spLocks noChangeArrowheads="1"/>
              </p:cNvSpPr>
              <p:nvPr/>
            </p:nvSpPr>
            <p:spPr bwMode="auto">
              <a:xfrm>
                <a:off x="1664" y="1693"/>
                <a:ext cx="1200" cy="659"/>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16" name="Oval 56"/>
              <p:cNvSpPr>
                <a:spLocks noChangeArrowheads="1"/>
              </p:cNvSpPr>
              <p:nvPr/>
            </p:nvSpPr>
            <p:spPr bwMode="auto">
              <a:xfrm>
                <a:off x="2445" y="988"/>
                <a:ext cx="751" cy="486"/>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17" name="Oval 57"/>
              <p:cNvSpPr>
                <a:spLocks noChangeArrowheads="1"/>
              </p:cNvSpPr>
              <p:nvPr/>
            </p:nvSpPr>
            <p:spPr bwMode="auto">
              <a:xfrm>
                <a:off x="2560" y="1317"/>
                <a:ext cx="752" cy="486"/>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18" name="Oval 58"/>
              <p:cNvSpPr>
                <a:spLocks noChangeArrowheads="1"/>
              </p:cNvSpPr>
              <p:nvPr/>
            </p:nvSpPr>
            <p:spPr bwMode="auto">
              <a:xfrm>
                <a:off x="2488" y="1427"/>
                <a:ext cx="752" cy="81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19" name="Oval 59"/>
              <p:cNvSpPr>
                <a:spLocks noChangeArrowheads="1"/>
              </p:cNvSpPr>
              <p:nvPr/>
            </p:nvSpPr>
            <p:spPr bwMode="auto">
              <a:xfrm>
                <a:off x="1360" y="1176"/>
                <a:ext cx="1547" cy="81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089020" name="Group 60"/>
              <p:cNvGrpSpPr>
                <a:grpSpLocks/>
              </p:cNvGrpSpPr>
              <p:nvPr/>
            </p:nvGrpSpPr>
            <p:grpSpPr bwMode="auto">
              <a:xfrm>
                <a:off x="912" y="768"/>
                <a:ext cx="2386" cy="1553"/>
                <a:chOff x="912" y="768"/>
                <a:chExt cx="2386" cy="1553"/>
              </a:xfrm>
            </p:grpSpPr>
            <p:sp>
              <p:nvSpPr>
                <p:cNvPr id="2089021" name="Oval 61"/>
                <p:cNvSpPr>
                  <a:spLocks noChangeArrowheads="1"/>
                </p:cNvSpPr>
                <p:nvPr/>
              </p:nvSpPr>
              <p:spPr bwMode="auto">
                <a:xfrm>
                  <a:off x="1736" y="768"/>
                  <a:ext cx="1027" cy="627"/>
                </a:xfrm>
                <a:prstGeom prst="ellipse">
                  <a:avLst/>
                </a:pr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22" name="Oval 62"/>
                <p:cNvSpPr>
                  <a:spLocks noChangeArrowheads="1"/>
                </p:cNvSpPr>
                <p:nvPr/>
              </p:nvSpPr>
              <p:spPr bwMode="auto">
                <a:xfrm>
                  <a:off x="1158" y="941"/>
                  <a:ext cx="781" cy="627"/>
                </a:xfrm>
                <a:prstGeom prst="ellipse">
                  <a:avLst/>
                </a:pr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23" name="Oval 63"/>
                <p:cNvSpPr>
                  <a:spLocks noChangeArrowheads="1"/>
                </p:cNvSpPr>
                <p:nvPr/>
              </p:nvSpPr>
              <p:spPr bwMode="auto">
                <a:xfrm>
                  <a:off x="912" y="1333"/>
                  <a:ext cx="520" cy="501"/>
                </a:xfrm>
                <a:prstGeom prst="ellipse">
                  <a:avLst/>
                </a:pr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24" name="Oval 64"/>
                <p:cNvSpPr>
                  <a:spLocks noChangeArrowheads="1"/>
                </p:cNvSpPr>
                <p:nvPr/>
              </p:nvSpPr>
              <p:spPr bwMode="auto">
                <a:xfrm>
                  <a:off x="1071" y="1568"/>
                  <a:ext cx="795" cy="549"/>
                </a:xfrm>
                <a:prstGeom prst="ellipse">
                  <a:avLst/>
                </a:pr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25" name="Oval 65"/>
                <p:cNvSpPr>
                  <a:spLocks noChangeArrowheads="1"/>
                </p:cNvSpPr>
                <p:nvPr/>
              </p:nvSpPr>
              <p:spPr bwMode="auto">
                <a:xfrm>
                  <a:off x="1649" y="1662"/>
                  <a:ext cx="1200" cy="659"/>
                </a:xfrm>
                <a:prstGeom prst="ellipse">
                  <a:avLst/>
                </a:pr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26" name="Oval 66"/>
                <p:cNvSpPr>
                  <a:spLocks noChangeArrowheads="1"/>
                </p:cNvSpPr>
                <p:nvPr/>
              </p:nvSpPr>
              <p:spPr bwMode="auto">
                <a:xfrm>
                  <a:off x="2430" y="956"/>
                  <a:ext cx="752" cy="486"/>
                </a:xfrm>
                <a:prstGeom prst="ellipse">
                  <a:avLst/>
                </a:pr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27" name="Oval 67"/>
                <p:cNvSpPr>
                  <a:spLocks noChangeArrowheads="1"/>
                </p:cNvSpPr>
                <p:nvPr/>
              </p:nvSpPr>
              <p:spPr bwMode="auto">
                <a:xfrm>
                  <a:off x="2546" y="1286"/>
                  <a:ext cx="752" cy="486"/>
                </a:xfrm>
                <a:prstGeom prst="ellipse">
                  <a:avLst/>
                </a:pr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28" name="Oval 68"/>
                <p:cNvSpPr>
                  <a:spLocks noChangeArrowheads="1"/>
                </p:cNvSpPr>
                <p:nvPr/>
              </p:nvSpPr>
              <p:spPr bwMode="auto">
                <a:xfrm>
                  <a:off x="2473" y="1395"/>
                  <a:ext cx="752" cy="816"/>
                </a:xfrm>
                <a:prstGeom prst="ellipse">
                  <a:avLst/>
                </a:pr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89029" name="Oval 69"/>
                <p:cNvSpPr>
                  <a:spLocks noChangeArrowheads="1"/>
                </p:cNvSpPr>
                <p:nvPr/>
              </p:nvSpPr>
              <p:spPr bwMode="auto">
                <a:xfrm>
                  <a:off x="1346" y="1144"/>
                  <a:ext cx="1547" cy="816"/>
                </a:xfrm>
                <a:prstGeom prst="ellipse">
                  <a:avLst/>
                </a:pr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2089030" name="Text Box 70"/>
            <p:cNvSpPr txBox="1">
              <a:spLocks noChangeArrowheads="1"/>
            </p:cNvSpPr>
            <p:nvPr/>
          </p:nvSpPr>
          <p:spPr bwMode="auto">
            <a:xfrm>
              <a:off x="2961" y="1410"/>
              <a:ext cx="1193" cy="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3200">
                  <a:solidFill>
                    <a:srgbClr val="333399"/>
                  </a:solidFill>
                  <a:ea typeface="黑体" pitchFamily="49" charset="-122"/>
                </a:rPr>
                <a:t>网络</a:t>
              </a:r>
            </a:p>
            <a:p>
              <a:pPr algn="ctr">
                <a:spcBef>
                  <a:spcPct val="0"/>
                </a:spcBef>
                <a:buClrTx/>
                <a:buFontTx/>
                <a:buNone/>
              </a:pPr>
              <a:r>
                <a:rPr kumimoji="1" lang="en-US" altLang="zh-CN" sz="3200">
                  <a:solidFill>
                    <a:srgbClr val="333399"/>
                  </a:solidFill>
                  <a:ea typeface="黑体" pitchFamily="49" charset="-122"/>
                </a:rPr>
                <a:t>145.13.0.0</a:t>
              </a:r>
            </a:p>
          </p:txBody>
        </p:sp>
      </p:grpSp>
      <p:pic>
        <p:nvPicPr>
          <p:cNvPr id="2089031" name="Picture 7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6113" y="3940175"/>
            <a:ext cx="701675" cy="47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pic>
      <p:sp>
        <p:nvSpPr>
          <p:cNvPr id="2089032" name="Rectangle 72"/>
          <p:cNvSpPr>
            <a:spLocks noGrp="1" noChangeArrowheads="1"/>
          </p:cNvSpPr>
          <p:nvPr>
            <p:ph type="title"/>
          </p:nvPr>
        </p:nvSpPr>
        <p:spPr>
          <a:xfrm>
            <a:off x="612775" y="357188"/>
            <a:ext cx="7704138" cy="623887"/>
          </a:xfrm>
        </p:spPr>
        <p:txBody>
          <a:bodyPr/>
          <a:lstStyle/>
          <a:p>
            <a:pPr algn="ctr"/>
            <a:r>
              <a:rPr lang="zh-CN" altLang="en-US" sz="2800" dirty="0"/>
              <a:t>一个未划分子网的 </a:t>
            </a:r>
            <a:r>
              <a:rPr lang="en-US" altLang="zh-CN" sz="2800" dirty="0"/>
              <a:t>B </a:t>
            </a:r>
            <a:r>
              <a:rPr lang="zh-CN" altLang="en-US" sz="2800" dirty="0"/>
              <a:t>类网络</a:t>
            </a:r>
            <a:r>
              <a:rPr lang="en-US" altLang="zh-CN" sz="2800" dirty="0"/>
              <a:t>145.13.0.0</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9986" name="Rectangle 2"/>
          <p:cNvSpPr>
            <a:spLocks noGrp="1" noChangeArrowheads="1"/>
          </p:cNvSpPr>
          <p:nvPr>
            <p:ph type="title"/>
          </p:nvPr>
        </p:nvSpPr>
        <p:spPr>
          <a:xfrm>
            <a:off x="755650" y="44450"/>
            <a:ext cx="7793038" cy="768350"/>
          </a:xfrm>
        </p:spPr>
        <p:txBody>
          <a:bodyPr/>
          <a:lstStyle/>
          <a:p>
            <a:r>
              <a:rPr lang="zh-CN" altLang="en-US" sz="3200" dirty="0"/>
              <a:t>划分为三个子网后对外仍是一个网络 </a:t>
            </a:r>
          </a:p>
        </p:txBody>
      </p:sp>
      <p:sp>
        <p:nvSpPr>
          <p:cNvPr id="2089987" name="Line 3"/>
          <p:cNvSpPr>
            <a:spLocks noChangeShapeType="1"/>
          </p:cNvSpPr>
          <p:nvPr/>
        </p:nvSpPr>
        <p:spPr bwMode="auto">
          <a:xfrm>
            <a:off x="749300" y="2628900"/>
            <a:ext cx="1470025" cy="1370013"/>
          </a:xfrm>
          <a:prstGeom prst="line">
            <a:avLst/>
          </a:prstGeom>
          <a:noFill/>
          <a:ln w="571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9988" name="Line 4"/>
          <p:cNvSpPr>
            <a:spLocks noChangeShapeType="1"/>
          </p:cNvSpPr>
          <p:nvPr/>
        </p:nvSpPr>
        <p:spPr bwMode="auto">
          <a:xfrm>
            <a:off x="593725" y="2628900"/>
            <a:ext cx="0" cy="2095500"/>
          </a:xfrm>
          <a:prstGeom prst="line">
            <a:avLst/>
          </a:prstGeom>
          <a:noFill/>
          <a:ln w="571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9989" name="Line 5"/>
          <p:cNvSpPr>
            <a:spLocks noChangeShapeType="1"/>
          </p:cNvSpPr>
          <p:nvPr/>
        </p:nvSpPr>
        <p:spPr bwMode="auto">
          <a:xfrm flipV="1">
            <a:off x="671513" y="4078288"/>
            <a:ext cx="1470025" cy="804862"/>
          </a:xfrm>
          <a:prstGeom prst="line">
            <a:avLst/>
          </a:prstGeom>
          <a:noFill/>
          <a:ln w="571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9990" name="AutoShape 6"/>
          <p:cNvSpPr>
            <a:spLocks noChangeArrowheads="1"/>
          </p:cNvSpPr>
          <p:nvPr/>
        </p:nvSpPr>
        <p:spPr bwMode="auto">
          <a:xfrm>
            <a:off x="2360613" y="1341438"/>
            <a:ext cx="6675437" cy="5400675"/>
          </a:xfrm>
          <a:prstGeom prst="roundRect">
            <a:avLst>
              <a:gd name="adj" fmla="val 16667"/>
            </a:avLst>
          </a:prstGeom>
          <a:solidFill>
            <a:srgbClr val="CCECFF"/>
          </a:solidFill>
          <a:ln w="9525">
            <a:solidFill>
              <a:schemeClr val="tx1"/>
            </a:solidFill>
            <a:prstDash val="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9991" name="Freeform 7"/>
          <p:cNvSpPr>
            <a:spLocks/>
          </p:cNvSpPr>
          <p:nvPr/>
        </p:nvSpPr>
        <p:spPr bwMode="auto">
          <a:xfrm>
            <a:off x="2511425" y="1422400"/>
            <a:ext cx="3748088" cy="2071688"/>
          </a:xfrm>
          <a:custGeom>
            <a:avLst/>
            <a:gdLst>
              <a:gd name="T0" fmla="*/ 61 w 2326"/>
              <a:gd name="T1" fmla="*/ 152 h 1235"/>
              <a:gd name="T2" fmla="*/ 118 w 2326"/>
              <a:gd name="T3" fmla="*/ 113 h 1235"/>
              <a:gd name="T4" fmla="*/ 238 w 2326"/>
              <a:gd name="T5" fmla="*/ 35 h 1235"/>
              <a:gd name="T6" fmla="*/ 478 w 2326"/>
              <a:gd name="T7" fmla="*/ 11 h 1235"/>
              <a:gd name="T8" fmla="*/ 898 w 2326"/>
              <a:gd name="T9" fmla="*/ 47 h 1235"/>
              <a:gd name="T10" fmla="*/ 1510 w 2326"/>
              <a:gd name="T11" fmla="*/ 11 h 1235"/>
              <a:gd name="T12" fmla="*/ 2068 w 2326"/>
              <a:gd name="T13" fmla="*/ 11 h 1235"/>
              <a:gd name="T14" fmla="*/ 2302 w 2326"/>
              <a:gd name="T15" fmla="*/ 203 h 1235"/>
              <a:gd name="T16" fmla="*/ 2326 w 2326"/>
              <a:gd name="T17" fmla="*/ 275 h 1235"/>
              <a:gd name="T18" fmla="*/ 2302 w 2326"/>
              <a:gd name="T19" fmla="*/ 575 h 1235"/>
              <a:gd name="T20" fmla="*/ 2266 w 2326"/>
              <a:gd name="T21" fmla="*/ 773 h 1235"/>
              <a:gd name="T22" fmla="*/ 2170 w 2326"/>
              <a:gd name="T23" fmla="*/ 971 h 1235"/>
              <a:gd name="T24" fmla="*/ 2026 w 2326"/>
              <a:gd name="T25" fmla="*/ 1103 h 1235"/>
              <a:gd name="T26" fmla="*/ 1954 w 2326"/>
              <a:gd name="T27" fmla="*/ 1151 h 1235"/>
              <a:gd name="T28" fmla="*/ 1846 w 2326"/>
              <a:gd name="T29" fmla="*/ 1211 h 1235"/>
              <a:gd name="T30" fmla="*/ 1810 w 2326"/>
              <a:gd name="T31" fmla="*/ 1223 h 1235"/>
              <a:gd name="T32" fmla="*/ 1774 w 2326"/>
              <a:gd name="T33" fmla="*/ 1235 h 1235"/>
              <a:gd name="T34" fmla="*/ 1474 w 2326"/>
              <a:gd name="T35" fmla="*/ 1223 h 1235"/>
              <a:gd name="T36" fmla="*/ 1066 w 2326"/>
              <a:gd name="T37" fmla="*/ 1103 h 1235"/>
              <a:gd name="T38" fmla="*/ 766 w 2326"/>
              <a:gd name="T39" fmla="*/ 1055 h 1235"/>
              <a:gd name="T40" fmla="*/ 478 w 2326"/>
              <a:gd name="T41" fmla="*/ 947 h 1235"/>
              <a:gd name="T42" fmla="*/ 430 w 2326"/>
              <a:gd name="T43" fmla="*/ 923 h 1235"/>
              <a:gd name="T44" fmla="*/ 169 w 2326"/>
              <a:gd name="T45" fmla="*/ 848 h 1235"/>
              <a:gd name="T46" fmla="*/ 70 w 2326"/>
              <a:gd name="T47" fmla="*/ 725 h 1235"/>
              <a:gd name="T48" fmla="*/ 19 w 2326"/>
              <a:gd name="T49" fmla="*/ 542 h 1235"/>
              <a:gd name="T50" fmla="*/ 7 w 2326"/>
              <a:gd name="T51" fmla="*/ 404 h 1235"/>
              <a:gd name="T52" fmla="*/ 22 w 2326"/>
              <a:gd name="T53" fmla="*/ 263 h 1235"/>
              <a:gd name="T54" fmla="*/ 61 w 2326"/>
              <a:gd name="T55" fmla="*/ 152 h 1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326" h="1235">
                <a:moveTo>
                  <a:pt x="61" y="152"/>
                </a:moveTo>
                <a:cubicBezTo>
                  <a:pt x="58" y="176"/>
                  <a:pt x="104" y="118"/>
                  <a:pt x="118" y="113"/>
                </a:cubicBezTo>
                <a:cubicBezTo>
                  <a:pt x="160" y="99"/>
                  <a:pt x="193" y="40"/>
                  <a:pt x="238" y="35"/>
                </a:cubicBezTo>
                <a:cubicBezTo>
                  <a:pt x="318" y="25"/>
                  <a:pt x="478" y="11"/>
                  <a:pt x="478" y="11"/>
                </a:cubicBezTo>
                <a:cubicBezTo>
                  <a:pt x="632" y="18"/>
                  <a:pt x="752" y="26"/>
                  <a:pt x="898" y="47"/>
                </a:cubicBezTo>
                <a:cubicBezTo>
                  <a:pt x="1333" y="37"/>
                  <a:pt x="1265" y="52"/>
                  <a:pt x="1510" y="11"/>
                </a:cubicBezTo>
                <a:cubicBezTo>
                  <a:pt x="1714" y="15"/>
                  <a:pt x="1864" y="0"/>
                  <a:pt x="2068" y="11"/>
                </a:cubicBezTo>
                <a:cubicBezTo>
                  <a:pt x="2116" y="14"/>
                  <a:pt x="2284" y="150"/>
                  <a:pt x="2302" y="203"/>
                </a:cubicBezTo>
                <a:cubicBezTo>
                  <a:pt x="2310" y="227"/>
                  <a:pt x="2326" y="275"/>
                  <a:pt x="2326" y="275"/>
                </a:cubicBezTo>
                <a:cubicBezTo>
                  <a:pt x="2322" y="391"/>
                  <a:pt x="2309" y="459"/>
                  <a:pt x="2302" y="575"/>
                </a:cubicBezTo>
                <a:cubicBezTo>
                  <a:pt x="2297" y="658"/>
                  <a:pt x="2299" y="675"/>
                  <a:pt x="2266" y="773"/>
                </a:cubicBezTo>
                <a:cubicBezTo>
                  <a:pt x="2243" y="841"/>
                  <a:pt x="2211" y="910"/>
                  <a:pt x="2170" y="971"/>
                </a:cubicBezTo>
                <a:cubicBezTo>
                  <a:pt x="2132" y="1028"/>
                  <a:pt x="2077" y="1060"/>
                  <a:pt x="2026" y="1103"/>
                </a:cubicBezTo>
                <a:cubicBezTo>
                  <a:pt x="1966" y="1153"/>
                  <a:pt x="2017" y="1130"/>
                  <a:pt x="1954" y="1151"/>
                </a:cubicBezTo>
                <a:cubicBezTo>
                  <a:pt x="1900" y="1205"/>
                  <a:pt x="1934" y="1182"/>
                  <a:pt x="1846" y="1211"/>
                </a:cubicBezTo>
                <a:cubicBezTo>
                  <a:pt x="1834" y="1215"/>
                  <a:pt x="1822" y="1219"/>
                  <a:pt x="1810" y="1223"/>
                </a:cubicBezTo>
                <a:cubicBezTo>
                  <a:pt x="1798" y="1227"/>
                  <a:pt x="1774" y="1235"/>
                  <a:pt x="1774" y="1235"/>
                </a:cubicBezTo>
                <a:cubicBezTo>
                  <a:pt x="1674" y="1231"/>
                  <a:pt x="1574" y="1230"/>
                  <a:pt x="1474" y="1223"/>
                </a:cubicBezTo>
                <a:cubicBezTo>
                  <a:pt x="1331" y="1213"/>
                  <a:pt x="1204" y="1131"/>
                  <a:pt x="1066" y="1103"/>
                </a:cubicBezTo>
                <a:cubicBezTo>
                  <a:pt x="967" y="1083"/>
                  <a:pt x="863" y="1084"/>
                  <a:pt x="766" y="1055"/>
                </a:cubicBezTo>
                <a:cubicBezTo>
                  <a:pt x="666" y="1025"/>
                  <a:pt x="575" y="983"/>
                  <a:pt x="478" y="947"/>
                </a:cubicBezTo>
                <a:cubicBezTo>
                  <a:pt x="461" y="941"/>
                  <a:pt x="447" y="927"/>
                  <a:pt x="430" y="923"/>
                </a:cubicBezTo>
                <a:cubicBezTo>
                  <a:pt x="401" y="916"/>
                  <a:pt x="181" y="849"/>
                  <a:pt x="169" y="848"/>
                </a:cubicBezTo>
                <a:cubicBezTo>
                  <a:pt x="94" y="794"/>
                  <a:pt x="109" y="776"/>
                  <a:pt x="70" y="725"/>
                </a:cubicBezTo>
                <a:cubicBezTo>
                  <a:pt x="37" y="650"/>
                  <a:pt x="31" y="614"/>
                  <a:pt x="19" y="542"/>
                </a:cubicBezTo>
                <a:cubicBezTo>
                  <a:pt x="15" y="490"/>
                  <a:pt x="0" y="469"/>
                  <a:pt x="7" y="404"/>
                </a:cubicBezTo>
                <a:cubicBezTo>
                  <a:pt x="7" y="358"/>
                  <a:pt x="13" y="305"/>
                  <a:pt x="22" y="263"/>
                </a:cubicBezTo>
                <a:cubicBezTo>
                  <a:pt x="31" y="221"/>
                  <a:pt x="53" y="175"/>
                  <a:pt x="61" y="152"/>
                </a:cubicBezTo>
                <a:close/>
              </a:path>
            </a:pathLst>
          </a:custGeom>
          <a:solidFill>
            <a:schemeClr val="bg1"/>
          </a:solidFill>
          <a:ln w="9525" cap="flat">
            <a:solidFill>
              <a:schemeClr val="tx1"/>
            </a:solidFill>
            <a:prstDash val="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9992" name="Freeform 8"/>
          <p:cNvSpPr>
            <a:spLocks/>
          </p:cNvSpPr>
          <p:nvPr/>
        </p:nvSpPr>
        <p:spPr bwMode="auto">
          <a:xfrm>
            <a:off x="2449513" y="2790825"/>
            <a:ext cx="1162050" cy="1128713"/>
          </a:xfrm>
          <a:custGeom>
            <a:avLst/>
            <a:gdLst>
              <a:gd name="T0" fmla="*/ 0 w 732"/>
              <a:gd name="T1" fmla="*/ 711 h 711"/>
              <a:gd name="T2" fmla="*/ 732 w 732"/>
              <a:gd name="T3" fmla="*/ 372 h 711"/>
              <a:gd name="T4" fmla="*/ 732 w 732"/>
              <a:gd name="T5" fmla="*/ 0 h 711"/>
            </a:gdLst>
            <a:ahLst/>
            <a:cxnLst>
              <a:cxn ang="0">
                <a:pos x="T0" y="T1"/>
              </a:cxn>
              <a:cxn ang="0">
                <a:pos x="T2" y="T3"/>
              </a:cxn>
              <a:cxn ang="0">
                <a:pos x="T4" y="T5"/>
              </a:cxn>
            </a:cxnLst>
            <a:rect l="0" t="0" r="r" b="b"/>
            <a:pathLst>
              <a:path w="732" h="711">
                <a:moveTo>
                  <a:pt x="0" y="711"/>
                </a:moveTo>
                <a:lnTo>
                  <a:pt x="732" y="372"/>
                </a:lnTo>
                <a:lnTo>
                  <a:pt x="732" y="0"/>
                </a:lnTo>
              </a:path>
            </a:pathLst>
          </a:custGeom>
          <a:noFill/>
          <a:ln w="38100" cmpd="sng">
            <a:solidFill>
              <a:srgbClr val="333399"/>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9993" name="Freeform 9"/>
          <p:cNvSpPr>
            <a:spLocks/>
          </p:cNvSpPr>
          <p:nvPr/>
        </p:nvSpPr>
        <p:spPr bwMode="auto">
          <a:xfrm>
            <a:off x="2757488" y="4251325"/>
            <a:ext cx="4086225" cy="2479675"/>
          </a:xfrm>
          <a:custGeom>
            <a:avLst/>
            <a:gdLst>
              <a:gd name="T0" fmla="*/ 65 w 2574"/>
              <a:gd name="T1" fmla="*/ 457 h 1562"/>
              <a:gd name="T2" fmla="*/ 612 w 2574"/>
              <a:gd name="T3" fmla="*/ 146 h 1562"/>
              <a:gd name="T4" fmla="*/ 770 w 2574"/>
              <a:gd name="T5" fmla="*/ 89 h 1562"/>
              <a:gd name="T6" fmla="*/ 917 w 2574"/>
              <a:gd name="T7" fmla="*/ 55 h 1562"/>
              <a:gd name="T8" fmla="*/ 1063 w 2574"/>
              <a:gd name="T9" fmla="*/ 50 h 1562"/>
              <a:gd name="T10" fmla="*/ 1303 w 2574"/>
              <a:gd name="T11" fmla="*/ 18 h 1562"/>
              <a:gd name="T12" fmla="*/ 1703 w 2574"/>
              <a:gd name="T13" fmla="*/ 18 h 1562"/>
              <a:gd name="T14" fmla="*/ 2119 w 2574"/>
              <a:gd name="T15" fmla="*/ 154 h 1562"/>
              <a:gd name="T16" fmla="*/ 2267 w 2574"/>
              <a:gd name="T17" fmla="*/ 361 h 1562"/>
              <a:gd name="T18" fmla="*/ 2401 w 2574"/>
              <a:gd name="T19" fmla="*/ 589 h 1562"/>
              <a:gd name="T20" fmla="*/ 2487 w 2574"/>
              <a:gd name="T21" fmla="*/ 762 h 1562"/>
              <a:gd name="T22" fmla="*/ 2567 w 2574"/>
              <a:gd name="T23" fmla="*/ 1226 h 1562"/>
              <a:gd name="T24" fmla="*/ 2455 w 2574"/>
              <a:gd name="T25" fmla="*/ 1394 h 1562"/>
              <a:gd name="T26" fmla="*/ 2287 w 2574"/>
              <a:gd name="T27" fmla="*/ 1458 h 1562"/>
              <a:gd name="T28" fmla="*/ 2000 w 2574"/>
              <a:gd name="T29" fmla="*/ 1515 h 1562"/>
              <a:gd name="T30" fmla="*/ 1756 w 2574"/>
              <a:gd name="T31" fmla="*/ 1502 h 1562"/>
              <a:gd name="T32" fmla="*/ 1512 w 2574"/>
              <a:gd name="T33" fmla="*/ 1388 h 1562"/>
              <a:gd name="T34" fmla="*/ 952 w 2574"/>
              <a:gd name="T35" fmla="*/ 1337 h 1562"/>
              <a:gd name="T36" fmla="*/ 684 w 2574"/>
              <a:gd name="T37" fmla="*/ 1274 h 1562"/>
              <a:gd name="T38" fmla="*/ 477 w 2574"/>
              <a:gd name="T39" fmla="*/ 1198 h 1562"/>
              <a:gd name="T40" fmla="*/ 65 w 2574"/>
              <a:gd name="T41" fmla="*/ 1036 h 1562"/>
              <a:gd name="T42" fmla="*/ 0 w 2574"/>
              <a:gd name="T43" fmla="*/ 853 h 1562"/>
              <a:gd name="T44" fmla="*/ 65 w 2574"/>
              <a:gd name="T45" fmla="*/ 457 h 1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74" h="1562">
                <a:moveTo>
                  <a:pt x="65" y="457"/>
                </a:moveTo>
                <a:cubicBezTo>
                  <a:pt x="262" y="320"/>
                  <a:pt x="371" y="154"/>
                  <a:pt x="612" y="146"/>
                </a:cubicBezTo>
                <a:cubicBezTo>
                  <a:pt x="707" y="122"/>
                  <a:pt x="689" y="145"/>
                  <a:pt x="770" y="89"/>
                </a:cubicBezTo>
                <a:cubicBezTo>
                  <a:pt x="784" y="79"/>
                  <a:pt x="901" y="61"/>
                  <a:pt x="917" y="55"/>
                </a:cubicBezTo>
                <a:cubicBezTo>
                  <a:pt x="952" y="49"/>
                  <a:pt x="1004" y="48"/>
                  <a:pt x="1063" y="50"/>
                </a:cubicBezTo>
                <a:cubicBezTo>
                  <a:pt x="1127" y="44"/>
                  <a:pt x="1196" y="23"/>
                  <a:pt x="1303" y="18"/>
                </a:cubicBezTo>
                <a:cubicBezTo>
                  <a:pt x="1502" y="22"/>
                  <a:pt x="1505" y="0"/>
                  <a:pt x="1703" y="18"/>
                </a:cubicBezTo>
                <a:cubicBezTo>
                  <a:pt x="1770" y="24"/>
                  <a:pt x="2049" y="130"/>
                  <a:pt x="2119" y="154"/>
                </a:cubicBezTo>
                <a:cubicBezTo>
                  <a:pt x="2181" y="203"/>
                  <a:pt x="2213" y="303"/>
                  <a:pt x="2267" y="361"/>
                </a:cubicBezTo>
                <a:cubicBezTo>
                  <a:pt x="2325" y="421"/>
                  <a:pt x="2366" y="514"/>
                  <a:pt x="2401" y="589"/>
                </a:cubicBezTo>
                <a:cubicBezTo>
                  <a:pt x="2414" y="654"/>
                  <a:pt x="2478" y="696"/>
                  <a:pt x="2487" y="762"/>
                </a:cubicBezTo>
                <a:cubicBezTo>
                  <a:pt x="2483" y="898"/>
                  <a:pt x="2574" y="1091"/>
                  <a:pt x="2567" y="1226"/>
                </a:cubicBezTo>
                <a:cubicBezTo>
                  <a:pt x="2564" y="1281"/>
                  <a:pt x="2482" y="1355"/>
                  <a:pt x="2455" y="1394"/>
                </a:cubicBezTo>
                <a:cubicBezTo>
                  <a:pt x="2445" y="1410"/>
                  <a:pt x="2298" y="1442"/>
                  <a:pt x="2287" y="1458"/>
                </a:cubicBezTo>
                <a:cubicBezTo>
                  <a:pt x="2215" y="1562"/>
                  <a:pt x="2111" y="1496"/>
                  <a:pt x="2000" y="1515"/>
                </a:cubicBezTo>
                <a:cubicBezTo>
                  <a:pt x="1918" y="1511"/>
                  <a:pt x="1836" y="1513"/>
                  <a:pt x="1756" y="1502"/>
                </a:cubicBezTo>
                <a:cubicBezTo>
                  <a:pt x="1687" y="1493"/>
                  <a:pt x="1592" y="1406"/>
                  <a:pt x="1512" y="1388"/>
                </a:cubicBezTo>
                <a:cubicBezTo>
                  <a:pt x="1318" y="1344"/>
                  <a:pt x="1150" y="1347"/>
                  <a:pt x="952" y="1337"/>
                </a:cubicBezTo>
                <a:cubicBezTo>
                  <a:pt x="875" y="1324"/>
                  <a:pt x="760" y="1294"/>
                  <a:pt x="684" y="1274"/>
                </a:cubicBezTo>
                <a:cubicBezTo>
                  <a:pt x="620" y="1230"/>
                  <a:pt x="550" y="1217"/>
                  <a:pt x="477" y="1198"/>
                </a:cubicBezTo>
                <a:cubicBezTo>
                  <a:pt x="282" y="1147"/>
                  <a:pt x="242" y="1124"/>
                  <a:pt x="65" y="1036"/>
                </a:cubicBezTo>
                <a:cubicBezTo>
                  <a:pt x="37" y="959"/>
                  <a:pt x="0" y="949"/>
                  <a:pt x="0" y="853"/>
                </a:cubicBezTo>
                <a:cubicBezTo>
                  <a:pt x="0" y="757"/>
                  <a:pt x="52" y="539"/>
                  <a:pt x="65" y="457"/>
                </a:cubicBezTo>
                <a:close/>
              </a:path>
            </a:pathLst>
          </a:custGeom>
          <a:solidFill>
            <a:schemeClr val="bg1"/>
          </a:solidFill>
          <a:ln w="9525" cap="flat">
            <a:solidFill>
              <a:schemeClr val="tx1"/>
            </a:solidFill>
            <a:prstDash val="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9994" name="Freeform 10"/>
          <p:cNvSpPr>
            <a:spLocks/>
          </p:cNvSpPr>
          <p:nvPr/>
        </p:nvSpPr>
        <p:spPr bwMode="auto">
          <a:xfrm>
            <a:off x="2449513" y="4078288"/>
            <a:ext cx="1392237" cy="804862"/>
          </a:xfrm>
          <a:custGeom>
            <a:avLst/>
            <a:gdLst>
              <a:gd name="T0" fmla="*/ 0 w 877"/>
              <a:gd name="T1" fmla="*/ 0 h 507"/>
              <a:gd name="T2" fmla="*/ 877 w 877"/>
              <a:gd name="T3" fmla="*/ 287 h 507"/>
              <a:gd name="T4" fmla="*/ 877 w 877"/>
              <a:gd name="T5" fmla="*/ 507 h 507"/>
            </a:gdLst>
            <a:ahLst/>
            <a:cxnLst>
              <a:cxn ang="0">
                <a:pos x="T0" y="T1"/>
              </a:cxn>
              <a:cxn ang="0">
                <a:pos x="T2" y="T3"/>
              </a:cxn>
              <a:cxn ang="0">
                <a:pos x="T4" y="T5"/>
              </a:cxn>
            </a:cxnLst>
            <a:rect l="0" t="0" r="r" b="b"/>
            <a:pathLst>
              <a:path w="877" h="507">
                <a:moveTo>
                  <a:pt x="0" y="0"/>
                </a:moveTo>
                <a:lnTo>
                  <a:pt x="877" y="287"/>
                </a:lnTo>
                <a:lnTo>
                  <a:pt x="877" y="507"/>
                </a:lnTo>
              </a:path>
            </a:pathLst>
          </a:custGeom>
          <a:noFill/>
          <a:ln w="38100" cmpd="sng">
            <a:solidFill>
              <a:srgbClr val="333399"/>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9995" name="Freeform 11"/>
          <p:cNvSpPr>
            <a:spLocks/>
          </p:cNvSpPr>
          <p:nvPr/>
        </p:nvSpPr>
        <p:spPr bwMode="auto">
          <a:xfrm>
            <a:off x="6072188" y="1503363"/>
            <a:ext cx="2836862" cy="3963987"/>
          </a:xfrm>
          <a:custGeom>
            <a:avLst/>
            <a:gdLst>
              <a:gd name="T0" fmla="*/ 289 w 1787"/>
              <a:gd name="T1" fmla="*/ 1901 h 2497"/>
              <a:gd name="T2" fmla="*/ 128 w 1787"/>
              <a:gd name="T3" fmla="*/ 1797 h 2497"/>
              <a:gd name="T4" fmla="*/ 15 w 1787"/>
              <a:gd name="T5" fmla="*/ 1583 h 2497"/>
              <a:gd name="T6" fmla="*/ 83 w 1787"/>
              <a:gd name="T7" fmla="*/ 1007 h 2497"/>
              <a:gd name="T8" fmla="*/ 264 w 1787"/>
              <a:gd name="T9" fmla="*/ 596 h 2497"/>
              <a:gd name="T10" fmla="*/ 374 w 1787"/>
              <a:gd name="T11" fmla="*/ 228 h 2497"/>
              <a:gd name="T12" fmla="*/ 496 w 1787"/>
              <a:gd name="T13" fmla="*/ 101 h 2497"/>
              <a:gd name="T14" fmla="*/ 776 w 1787"/>
              <a:gd name="T15" fmla="*/ 0 h 2497"/>
              <a:gd name="T16" fmla="*/ 1263 w 1787"/>
              <a:gd name="T17" fmla="*/ 13 h 2497"/>
              <a:gd name="T18" fmla="*/ 1470 w 1787"/>
              <a:gd name="T19" fmla="*/ 89 h 2497"/>
              <a:gd name="T20" fmla="*/ 1543 w 1787"/>
              <a:gd name="T21" fmla="*/ 139 h 2497"/>
              <a:gd name="T22" fmla="*/ 1641 w 1787"/>
              <a:gd name="T23" fmla="*/ 241 h 2497"/>
              <a:gd name="T24" fmla="*/ 1738 w 1787"/>
              <a:gd name="T25" fmla="*/ 532 h 2497"/>
              <a:gd name="T26" fmla="*/ 1787 w 1787"/>
              <a:gd name="T27" fmla="*/ 1952 h 2497"/>
              <a:gd name="T28" fmla="*/ 1775 w 1787"/>
              <a:gd name="T29" fmla="*/ 2269 h 2497"/>
              <a:gd name="T30" fmla="*/ 1519 w 1787"/>
              <a:gd name="T31" fmla="*/ 2497 h 2497"/>
              <a:gd name="T32" fmla="*/ 1141 w 1787"/>
              <a:gd name="T33" fmla="*/ 2459 h 2497"/>
              <a:gd name="T34" fmla="*/ 971 w 1787"/>
              <a:gd name="T35" fmla="*/ 2396 h 2497"/>
              <a:gd name="T36" fmla="*/ 861 w 1787"/>
              <a:gd name="T37" fmla="*/ 2320 h 2497"/>
              <a:gd name="T38" fmla="*/ 812 w 1787"/>
              <a:gd name="T39" fmla="*/ 2294 h 2497"/>
              <a:gd name="T40" fmla="*/ 618 w 1787"/>
              <a:gd name="T41" fmla="*/ 2142 h 2497"/>
              <a:gd name="T42" fmla="*/ 386 w 1787"/>
              <a:gd name="T43" fmla="*/ 1977 h 2497"/>
              <a:gd name="T44" fmla="*/ 350 w 1787"/>
              <a:gd name="T45" fmla="*/ 1939 h 2497"/>
              <a:gd name="T46" fmla="*/ 289 w 1787"/>
              <a:gd name="T47" fmla="*/ 1901 h 2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87" h="2497">
                <a:moveTo>
                  <a:pt x="289" y="1901"/>
                </a:moveTo>
                <a:cubicBezTo>
                  <a:pt x="270" y="1825"/>
                  <a:pt x="157" y="1859"/>
                  <a:pt x="128" y="1797"/>
                </a:cubicBezTo>
                <a:cubicBezTo>
                  <a:pt x="98" y="1735"/>
                  <a:pt x="36" y="1648"/>
                  <a:pt x="15" y="1583"/>
                </a:cubicBezTo>
                <a:cubicBezTo>
                  <a:pt x="0" y="1365"/>
                  <a:pt x="35" y="1221"/>
                  <a:pt x="83" y="1007"/>
                </a:cubicBezTo>
                <a:cubicBezTo>
                  <a:pt x="108" y="892"/>
                  <a:pt x="242" y="711"/>
                  <a:pt x="264" y="596"/>
                </a:cubicBezTo>
                <a:cubicBezTo>
                  <a:pt x="289" y="467"/>
                  <a:pt x="297" y="335"/>
                  <a:pt x="374" y="228"/>
                </a:cubicBezTo>
                <a:cubicBezTo>
                  <a:pt x="395" y="161"/>
                  <a:pt x="438" y="142"/>
                  <a:pt x="496" y="101"/>
                </a:cubicBezTo>
                <a:cubicBezTo>
                  <a:pt x="582" y="42"/>
                  <a:pt x="673" y="15"/>
                  <a:pt x="776" y="0"/>
                </a:cubicBezTo>
                <a:cubicBezTo>
                  <a:pt x="938" y="4"/>
                  <a:pt x="1101" y="5"/>
                  <a:pt x="1263" y="13"/>
                </a:cubicBezTo>
                <a:cubicBezTo>
                  <a:pt x="1339" y="16"/>
                  <a:pt x="1400" y="71"/>
                  <a:pt x="1470" y="89"/>
                </a:cubicBezTo>
                <a:cubicBezTo>
                  <a:pt x="1495" y="106"/>
                  <a:pt x="1527" y="114"/>
                  <a:pt x="1543" y="139"/>
                </a:cubicBezTo>
                <a:cubicBezTo>
                  <a:pt x="1572" y="183"/>
                  <a:pt x="1599" y="211"/>
                  <a:pt x="1641" y="241"/>
                </a:cubicBezTo>
                <a:cubicBezTo>
                  <a:pt x="1694" y="323"/>
                  <a:pt x="1720" y="435"/>
                  <a:pt x="1738" y="532"/>
                </a:cubicBezTo>
                <a:cubicBezTo>
                  <a:pt x="1763" y="984"/>
                  <a:pt x="1720" y="1534"/>
                  <a:pt x="1787" y="1952"/>
                </a:cubicBezTo>
                <a:cubicBezTo>
                  <a:pt x="1783" y="2058"/>
                  <a:pt x="1785" y="2163"/>
                  <a:pt x="1775" y="2269"/>
                </a:cubicBezTo>
                <a:cubicBezTo>
                  <a:pt x="1762" y="2412"/>
                  <a:pt x="1640" y="2472"/>
                  <a:pt x="1519" y="2497"/>
                </a:cubicBezTo>
                <a:cubicBezTo>
                  <a:pt x="1358" y="2489"/>
                  <a:pt x="1280" y="2483"/>
                  <a:pt x="1141" y="2459"/>
                </a:cubicBezTo>
                <a:cubicBezTo>
                  <a:pt x="1086" y="2430"/>
                  <a:pt x="1030" y="2416"/>
                  <a:pt x="971" y="2396"/>
                </a:cubicBezTo>
                <a:cubicBezTo>
                  <a:pt x="934" y="2383"/>
                  <a:pt x="898" y="2339"/>
                  <a:pt x="861" y="2320"/>
                </a:cubicBezTo>
                <a:cubicBezTo>
                  <a:pt x="845" y="2311"/>
                  <a:pt x="827" y="2306"/>
                  <a:pt x="812" y="2294"/>
                </a:cubicBezTo>
                <a:cubicBezTo>
                  <a:pt x="741" y="2234"/>
                  <a:pt x="706" y="2173"/>
                  <a:pt x="618" y="2142"/>
                </a:cubicBezTo>
                <a:cubicBezTo>
                  <a:pt x="542" y="2084"/>
                  <a:pt x="464" y="2031"/>
                  <a:pt x="386" y="1977"/>
                </a:cubicBezTo>
                <a:cubicBezTo>
                  <a:pt x="372" y="1968"/>
                  <a:pt x="364" y="1949"/>
                  <a:pt x="350" y="1939"/>
                </a:cubicBezTo>
                <a:cubicBezTo>
                  <a:pt x="255" y="1874"/>
                  <a:pt x="365" y="1980"/>
                  <a:pt x="289" y="1901"/>
                </a:cubicBezTo>
                <a:close/>
              </a:path>
            </a:pathLst>
          </a:custGeom>
          <a:solidFill>
            <a:schemeClr val="bg1"/>
          </a:solidFill>
          <a:ln w="9525" cap="flat">
            <a:solidFill>
              <a:schemeClr val="tx1"/>
            </a:solidFill>
            <a:prstDash val="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89996" name="Line 12"/>
          <p:cNvSpPr>
            <a:spLocks noChangeShapeType="1"/>
          </p:cNvSpPr>
          <p:nvPr/>
        </p:nvSpPr>
        <p:spPr bwMode="auto">
          <a:xfrm flipV="1">
            <a:off x="2449513" y="3998913"/>
            <a:ext cx="5106987" cy="0"/>
          </a:xfrm>
          <a:prstGeom prst="line">
            <a:avLst/>
          </a:prstGeom>
          <a:noFill/>
          <a:ln w="3810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9997" name="Line 13"/>
          <p:cNvSpPr>
            <a:spLocks noChangeShapeType="1"/>
          </p:cNvSpPr>
          <p:nvPr/>
        </p:nvSpPr>
        <p:spPr bwMode="auto">
          <a:xfrm>
            <a:off x="3176588" y="2389188"/>
            <a:ext cx="0" cy="41275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9998" name="Freeform 14"/>
          <p:cNvSpPr>
            <a:spLocks/>
          </p:cNvSpPr>
          <p:nvPr/>
        </p:nvSpPr>
        <p:spPr bwMode="auto">
          <a:xfrm>
            <a:off x="7543800" y="2776538"/>
            <a:ext cx="495300" cy="508000"/>
          </a:xfrm>
          <a:custGeom>
            <a:avLst/>
            <a:gdLst>
              <a:gd name="T0" fmla="*/ 308 w 308"/>
              <a:gd name="T1" fmla="*/ 0 h 396"/>
              <a:gd name="T2" fmla="*/ 308 w 308"/>
              <a:gd name="T3" fmla="*/ 396 h 396"/>
              <a:gd name="T4" fmla="*/ 0 w 308"/>
              <a:gd name="T5" fmla="*/ 392 h 396"/>
            </a:gdLst>
            <a:ahLst/>
            <a:cxnLst>
              <a:cxn ang="0">
                <a:pos x="T0" y="T1"/>
              </a:cxn>
              <a:cxn ang="0">
                <a:pos x="T2" y="T3"/>
              </a:cxn>
              <a:cxn ang="0">
                <a:pos x="T4" y="T5"/>
              </a:cxn>
            </a:cxnLst>
            <a:rect l="0" t="0" r="r" b="b"/>
            <a:pathLst>
              <a:path w="308" h="396">
                <a:moveTo>
                  <a:pt x="308" y="0"/>
                </a:moveTo>
                <a:lnTo>
                  <a:pt x="308" y="396"/>
                </a:lnTo>
                <a:lnTo>
                  <a:pt x="0" y="392"/>
                </a:lnTo>
              </a:path>
            </a:pathLst>
          </a:custGeom>
          <a:noFill/>
          <a:ln w="28575" cmpd="sng">
            <a:solidFill>
              <a:srgbClr val="333399"/>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89999" name="Line 15"/>
          <p:cNvSpPr>
            <a:spLocks noChangeShapeType="1"/>
          </p:cNvSpPr>
          <p:nvPr/>
        </p:nvSpPr>
        <p:spPr bwMode="auto">
          <a:xfrm>
            <a:off x="5575300" y="2147888"/>
            <a:ext cx="0" cy="631825"/>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0000" name="Line 16"/>
          <p:cNvSpPr>
            <a:spLocks noChangeShapeType="1"/>
          </p:cNvSpPr>
          <p:nvPr/>
        </p:nvSpPr>
        <p:spPr bwMode="auto">
          <a:xfrm flipV="1">
            <a:off x="5956300" y="4870450"/>
            <a:ext cx="9525" cy="1076325"/>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0001" name="Line 17"/>
          <p:cNvSpPr>
            <a:spLocks noChangeShapeType="1"/>
          </p:cNvSpPr>
          <p:nvPr/>
        </p:nvSpPr>
        <p:spPr bwMode="auto">
          <a:xfrm flipH="1">
            <a:off x="4238625" y="2279650"/>
            <a:ext cx="0" cy="522288"/>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0002" name="Freeform 18"/>
          <p:cNvSpPr>
            <a:spLocks/>
          </p:cNvSpPr>
          <p:nvPr/>
        </p:nvSpPr>
        <p:spPr bwMode="auto">
          <a:xfrm>
            <a:off x="7272338" y="2374900"/>
            <a:ext cx="284162" cy="657225"/>
          </a:xfrm>
          <a:custGeom>
            <a:avLst/>
            <a:gdLst>
              <a:gd name="T0" fmla="*/ 0 w 176"/>
              <a:gd name="T1" fmla="*/ 0 h 392"/>
              <a:gd name="T2" fmla="*/ 0 w 176"/>
              <a:gd name="T3" fmla="*/ 392 h 392"/>
              <a:gd name="T4" fmla="*/ 176 w 176"/>
              <a:gd name="T5" fmla="*/ 392 h 392"/>
            </a:gdLst>
            <a:ahLst/>
            <a:cxnLst>
              <a:cxn ang="0">
                <a:pos x="T0" y="T1"/>
              </a:cxn>
              <a:cxn ang="0">
                <a:pos x="T2" y="T3"/>
              </a:cxn>
              <a:cxn ang="0">
                <a:pos x="T4" y="T5"/>
              </a:cxn>
            </a:cxnLst>
            <a:rect l="0" t="0" r="r" b="b"/>
            <a:pathLst>
              <a:path w="176" h="392">
                <a:moveTo>
                  <a:pt x="0" y="0"/>
                </a:moveTo>
                <a:lnTo>
                  <a:pt x="0" y="392"/>
                </a:lnTo>
                <a:lnTo>
                  <a:pt x="176" y="392"/>
                </a:lnTo>
              </a:path>
            </a:pathLst>
          </a:custGeom>
          <a:noFill/>
          <a:ln w="28575" cmpd="sng">
            <a:solidFill>
              <a:srgbClr val="333399"/>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0003" name="Line 19"/>
          <p:cNvSpPr>
            <a:spLocks noChangeShapeType="1"/>
          </p:cNvSpPr>
          <p:nvPr/>
        </p:nvSpPr>
        <p:spPr bwMode="auto">
          <a:xfrm flipH="1" flipV="1">
            <a:off x="4892675" y="4883150"/>
            <a:ext cx="0" cy="687388"/>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0004" name="Line 20"/>
          <p:cNvSpPr>
            <a:spLocks noChangeShapeType="1"/>
          </p:cNvSpPr>
          <p:nvPr/>
        </p:nvSpPr>
        <p:spPr bwMode="auto">
          <a:xfrm flipH="1" flipV="1">
            <a:off x="3500438" y="4883150"/>
            <a:ext cx="0" cy="404813"/>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0005" name="Line 21"/>
          <p:cNvSpPr>
            <a:spLocks noChangeShapeType="1"/>
          </p:cNvSpPr>
          <p:nvPr/>
        </p:nvSpPr>
        <p:spPr bwMode="auto">
          <a:xfrm flipH="1" flipV="1">
            <a:off x="7556500" y="4683125"/>
            <a:ext cx="850900" cy="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pic>
        <p:nvPicPr>
          <p:cNvPr id="2090006" name="Picture 22"/>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44950" y="1985963"/>
            <a:ext cx="382588" cy="401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90007" name="Picture 23"/>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9763" y="3756025"/>
            <a:ext cx="696912"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pic>
      <p:pic>
        <p:nvPicPr>
          <p:cNvPr id="2090008" name="Picture 24"/>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92438" y="2236788"/>
            <a:ext cx="381000"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90009" name="Picture 25"/>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1150" y="1825625"/>
            <a:ext cx="381000"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90010" name="Picture 26"/>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66063" y="2468563"/>
            <a:ext cx="382587" cy="401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90011" name="Picture 27"/>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950" y="2066925"/>
            <a:ext cx="381000"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90012" name="Picture 28"/>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1825" y="4402138"/>
            <a:ext cx="382588"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90013" name="Picture 29"/>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73738" y="5734050"/>
            <a:ext cx="382587"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90014" name="Picture 30"/>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99000" y="5448300"/>
            <a:ext cx="381000" cy="401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90015" name="Picture 31"/>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05175" y="5126038"/>
            <a:ext cx="382588"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90016" name="Text Box 32"/>
          <p:cNvSpPr txBox="1">
            <a:spLocks noChangeArrowheads="1"/>
          </p:cNvSpPr>
          <p:nvPr/>
        </p:nvSpPr>
        <p:spPr bwMode="auto">
          <a:xfrm>
            <a:off x="2339975" y="1879600"/>
            <a:ext cx="152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145.13.3.10</a:t>
            </a:r>
          </a:p>
        </p:txBody>
      </p:sp>
      <p:sp>
        <p:nvSpPr>
          <p:cNvPr id="2090017" name="Text Box 33"/>
          <p:cNvSpPr txBox="1">
            <a:spLocks noChangeArrowheads="1"/>
          </p:cNvSpPr>
          <p:nvPr/>
        </p:nvSpPr>
        <p:spPr bwMode="auto">
          <a:xfrm>
            <a:off x="3327400" y="1663700"/>
            <a:ext cx="152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145.13.3.11</a:t>
            </a:r>
          </a:p>
        </p:txBody>
      </p:sp>
      <p:sp>
        <p:nvSpPr>
          <p:cNvPr id="2090018" name="Text Box 34"/>
          <p:cNvSpPr txBox="1">
            <a:spLocks noChangeArrowheads="1"/>
          </p:cNvSpPr>
          <p:nvPr/>
        </p:nvSpPr>
        <p:spPr bwMode="auto">
          <a:xfrm>
            <a:off x="4641850" y="1519238"/>
            <a:ext cx="16652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145.13.3.101</a:t>
            </a:r>
          </a:p>
        </p:txBody>
      </p:sp>
      <p:sp>
        <p:nvSpPr>
          <p:cNvPr id="2090019" name="Text Box 35"/>
          <p:cNvSpPr txBox="1">
            <a:spLocks noChangeArrowheads="1"/>
          </p:cNvSpPr>
          <p:nvPr/>
        </p:nvSpPr>
        <p:spPr bwMode="auto">
          <a:xfrm>
            <a:off x="6653213" y="1655763"/>
            <a:ext cx="152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145.13.7.34</a:t>
            </a:r>
          </a:p>
        </p:txBody>
      </p:sp>
      <p:sp>
        <p:nvSpPr>
          <p:cNvPr id="2090020" name="Text Box 36"/>
          <p:cNvSpPr txBox="1">
            <a:spLocks noChangeArrowheads="1"/>
          </p:cNvSpPr>
          <p:nvPr/>
        </p:nvSpPr>
        <p:spPr bwMode="auto">
          <a:xfrm>
            <a:off x="7558088" y="2044700"/>
            <a:ext cx="152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145.13.7.35</a:t>
            </a:r>
          </a:p>
        </p:txBody>
      </p:sp>
      <p:sp>
        <p:nvSpPr>
          <p:cNvPr id="2090021" name="Text Box 37"/>
          <p:cNvSpPr txBox="1">
            <a:spLocks noChangeArrowheads="1"/>
          </p:cNvSpPr>
          <p:nvPr/>
        </p:nvSpPr>
        <p:spPr bwMode="auto">
          <a:xfrm>
            <a:off x="7524750" y="4040188"/>
            <a:ext cx="152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145.13.7.56</a:t>
            </a:r>
          </a:p>
        </p:txBody>
      </p:sp>
      <p:sp>
        <p:nvSpPr>
          <p:cNvPr id="2090022" name="Text Box 38"/>
          <p:cNvSpPr txBox="1">
            <a:spLocks noChangeArrowheads="1"/>
          </p:cNvSpPr>
          <p:nvPr/>
        </p:nvSpPr>
        <p:spPr bwMode="auto">
          <a:xfrm>
            <a:off x="2700338" y="5507038"/>
            <a:ext cx="1665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145.13.21.23</a:t>
            </a:r>
          </a:p>
        </p:txBody>
      </p:sp>
      <p:sp>
        <p:nvSpPr>
          <p:cNvPr id="2090023" name="Text Box 39"/>
          <p:cNvSpPr txBox="1">
            <a:spLocks noChangeArrowheads="1"/>
          </p:cNvSpPr>
          <p:nvPr/>
        </p:nvSpPr>
        <p:spPr bwMode="auto">
          <a:xfrm>
            <a:off x="4056063" y="5805488"/>
            <a:ext cx="152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145.13.21.9</a:t>
            </a:r>
          </a:p>
        </p:txBody>
      </p:sp>
      <p:sp>
        <p:nvSpPr>
          <p:cNvPr id="2090024" name="Text Box 40"/>
          <p:cNvSpPr txBox="1">
            <a:spLocks noChangeArrowheads="1"/>
          </p:cNvSpPr>
          <p:nvPr/>
        </p:nvSpPr>
        <p:spPr bwMode="auto">
          <a:xfrm>
            <a:off x="5159375" y="6127750"/>
            <a:ext cx="152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145.13.21.8</a:t>
            </a:r>
          </a:p>
        </p:txBody>
      </p:sp>
      <p:sp>
        <p:nvSpPr>
          <p:cNvPr id="2090025" name="Line 41"/>
          <p:cNvSpPr>
            <a:spLocks noChangeShapeType="1"/>
          </p:cNvSpPr>
          <p:nvPr/>
        </p:nvSpPr>
        <p:spPr bwMode="auto">
          <a:xfrm flipV="1">
            <a:off x="3146425" y="4868863"/>
            <a:ext cx="3154363" cy="14287"/>
          </a:xfrm>
          <a:prstGeom prst="line">
            <a:avLst/>
          </a:prstGeom>
          <a:noFill/>
          <a:ln w="3810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0026" name="Line 42"/>
          <p:cNvSpPr>
            <a:spLocks noChangeShapeType="1"/>
          </p:cNvSpPr>
          <p:nvPr/>
        </p:nvSpPr>
        <p:spPr bwMode="auto">
          <a:xfrm>
            <a:off x="2914650" y="2790825"/>
            <a:ext cx="3094038" cy="0"/>
          </a:xfrm>
          <a:prstGeom prst="line">
            <a:avLst/>
          </a:prstGeom>
          <a:noFill/>
          <a:ln w="3810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0027" name="Text Box 43"/>
          <p:cNvSpPr txBox="1">
            <a:spLocks noChangeArrowheads="1"/>
          </p:cNvSpPr>
          <p:nvPr/>
        </p:nvSpPr>
        <p:spPr bwMode="auto">
          <a:xfrm>
            <a:off x="3989388" y="5013325"/>
            <a:ext cx="438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090028" name="Text Box 44"/>
          <p:cNvSpPr txBox="1">
            <a:spLocks noChangeArrowheads="1"/>
          </p:cNvSpPr>
          <p:nvPr/>
        </p:nvSpPr>
        <p:spPr bwMode="auto">
          <a:xfrm>
            <a:off x="4437063" y="1857375"/>
            <a:ext cx="438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090029" name="Line 45"/>
          <p:cNvSpPr>
            <a:spLocks noChangeShapeType="1"/>
          </p:cNvSpPr>
          <p:nvPr/>
        </p:nvSpPr>
        <p:spPr bwMode="auto">
          <a:xfrm rot="5400000">
            <a:off x="6388100" y="3797300"/>
            <a:ext cx="2336800" cy="0"/>
          </a:xfrm>
          <a:prstGeom prst="line">
            <a:avLst/>
          </a:prstGeom>
          <a:noFill/>
          <a:ln w="3810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0030" name="Text Box 46"/>
          <p:cNvSpPr txBox="1">
            <a:spLocks noChangeArrowheads="1"/>
          </p:cNvSpPr>
          <p:nvPr/>
        </p:nvSpPr>
        <p:spPr bwMode="auto">
          <a:xfrm rot="5400000">
            <a:off x="8007351" y="3521075"/>
            <a:ext cx="438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090031" name="Text Box 47"/>
          <p:cNvSpPr txBox="1">
            <a:spLocks noChangeArrowheads="1"/>
          </p:cNvSpPr>
          <p:nvPr/>
        </p:nvSpPr>
        <p:spPr bwMode="auto">
          <a:xfrm>
            <a:off x="3924300" y="4471988"/>
            <a:ext cx="2101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子网 </a:t>
            </a:r>
            <a:r>
              <a:rPr kumimoji="1" lang="en-US" altLang="zh-CN" sz="2000">
                <a:solidFill>
                  <a:srgbClr val="333399"/>
                </a:solidFill>
                <a:ea typeface="黑体" pitchFamily="49" charset="-122"/>
              </a:rPr>
              <a:t>145.13.21.0</a:t>
            </a:r>
          </a:p>
        </p:txBody>
      </p:sp>
      <p:sp>
        <p:nvSpPr>
          <p:cNvPr id="2090032" name="Text Box 48"/>
          <p:cNvSpPr txBox="1">
            <a:spLocks noChangeArrowheads="1"/>
          </p:cNvSpPr>
          <p:nvPr/>
        </p:nvSpPr>
        <p:spPr bwMode="auto">
          <a:xfrm>
            <a:off x="3851275" y="2816225"/>
            <a:ext cx="1960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子网 </a:t>
            </a:r>
            <a:r>
              <a:rPr kumimoji="1" lang="en-US" altLang="zh-CN" sz="2000">
                <a:solidFill>
                  <a:srgbClr val="333399"/>
                </a:solidFill>
                <a:ea typeface="黑体" pitchFamily="49" charset="-122"/>
              </a:rPr>
              <a:t>145.13.3.0</a:t>
            </a:r>
          </a:p>
        </p:txBody>
      </p:sp>
      <p:sp>
        <p:nvSpPr>
          <p:cNvPr id="2090033" name="Text Box 49"/>
          <p:cNvSpPr txBox="1">
            <a:spLocks noChangeArrowheads="1"/>
          </p:cNvSpPr>
          <p:nvPr/>
        </p:nvSpPr>
        <p:spPr bwMode="auto">
          <a:xfrm>
            <a:off x="6011863" y="3262313"/>
            <a:ext cx="138271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    </a:t>
            </a:r>
            <a:r>
              <a:rPr kumimoji="1" lang="zh-CN" altLang="en-US" sz="2000">
                <a:solidFill>
                  <a:srgbClr val="333399"/>
                </a:solidFill>
                <a:ea typeface="黑体" pitchFamily="49" charset="-122"/>
              </a:rPr>
              <a:t>子网 </a:t>
            </a:r>
          </a:p>
          <a:p>
            <a:pPr>
              <a:spcBef>
                <a:spcPct val="0"/>
              </a:spcBef>
              <a:buClrTx/>
              <a:buFontTx/>
              <a:buNone/>
            </a:pPr>
            <a:r>
              <a:rPr kumimoji="1" lang="en-US" altLang="zh-CN" sz="2000">
                <a:solidFill>
                  <a:srgbClr val="333399"/>
                </a:solidFill>
                <a:ea typeface="黑体" pitchFamily="49" charset="-122"/>
              </a:rPr>
              <a:t>145.13.7.0</a:t>
            </a:r>
          </a:p>
        </p:txBody>
      </p:sp>
      <p:pic>
        <p:nvPicPr>
          <p:cNvPr id="2090034" name="Picture 50"/>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163" y="4643438"/>
            <a:ext cx="696912"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pic>
      <p:pic>
        <p:nvPicPr>
          <p:cNvPr id="2090035" name="Picture 5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163" y="2389188"/>
            <a:ext cx="696912"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pic>
      <p:sp>
        <p:nvSpPr>
          <p:cNvPr id="2090036" name="AutoShape 52"/>
          <p:cNvSpPr>
            <a:spLocks noChangeArrowheads="1"/>
          </p:cNvSpPr>
          <p:nvPr/>
        </p:nvSpPr>
        <p:spPr bwMode="auto">
          <a:xfrm>
            <a:off x="130175" y="876300"/>
            <a:ext cx="1817688" cy="1393825"/>
          </a:xfrm>
          <a:prstGeom prst="wedgeRoundRectCallout">
            <a:avLst>
              <a:gd name="adj1" fmla="val 67731"/>
              <a:gd name="adj2" fmla="val 164009"/>
              <a:gd name="adj3" fmla="val 16667"/>
            </a:avLst>
          </a:prstGeom>
          <a:solidFill>
            <a:srgbClr val="FFFF99"/>
          </a:solidFill>
          <a:ln w="9525">
            <a:solidFill>
              <a:srgbClr val="333399"/>
            </a:solidFill>
            <a:miter lim="800000"/>
            <a:headEnd/>
            <a:tailEnd/>
          </a:ln>
          <a:effectLst>
            <a:outerShdw dist="35921" dir="2700000" algn="ctr" rotWithShape="0">
              <a:schemeClr val="bg2"/>
            </a:outerShdw>
          </a:effectLst>
        </p:spPr>
        <p:txBody>
          <a:bodyPr/>
          <a:lstStyle/>
          <a:p>
            <a:pPr algn="ctr">
              <a:spcBef>
                <a:spcPct val="0"/>
              </a:spcBef>
              <a:buClrTx/>
              <a:buFontTx/>
              <a:buNone/>
            </a:pPr>
            <a:endParaRPr kumimoji="1" lang="zh-CN" altLang="zh-CN" sz="2000">
              <a:solidFill>
                <a:srgbClr val="333399"/>
              </a:solidFill>
              <a:ea typeface="黑体" pitchFamily="49" charset="-122"/>
            </a:endParaRPr>
          </a:p>
        </p:txBody>
      </p:sp>
      <p:sp>
        <p:nvSpPr>
          <p:cNvPr id="2090037" name="Text Box 53"/>
          <p:cNvSpPr txBox="1">
            <a:spLocks noChangeArrowheads="1"/>
          </p:cNvSpPr>
          <p:nvPr/>
        </p:nvSpPr>
        <p:spPr bwMode="auto">
          <a:xfrm>
            <a:off x="-376238" y="908050"/>
            <a:ext cx="2776538"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0"/>
              </a:spcBef>
              <a:buClrTx/>
              <a:buFontTx/>
              <a:buNone/>
            </a:pPr>
            <a:r>
              <a:rPr kumimoji="1" lang="zh-CN" altLang="en-US" sz="2000">
                <a:solidFill>
                  <a:srgbClr val="333399"/>
                </a:solidFill>
                <a:ea typeface="黑体" pitchFamily="49" charset="-122"/>
              </a:rPr>
              <a:t>所有到达网络 </a:t>
            </a:r>
            <a:r>
              <a:rPr kumimoji="1" lang="en-US" altLang="zh-CN" sz="2000">
                <a:solidFill>
                  <a:srgbClr val="333399"/>
                </a:solidFill>
                <a:ea typeface="黑体" pitchFamily="49" charset="-122"/>
              </a:rPr>
              <a:t>145.13.0.0</a:t>
            </a:r>
          </a:p>
          <a:p>
            <a:pPr algn="ctr">
              <a:spcBef>
                <a:spcPct val="0"/>
              </a:spcBef>
              <a:buClrTx/>
              <a:buFontTx/>
              <a:buNone/>
            </a:pPr>
            <a:r>
              <a:rPr kumimoji="1" lang="zh-CN" altLang="en-US" sz="2000">
                <a:solidFill>
                  <a:srgbClr val="333399"/>
                </a:solidFill>
                <a:ea typeface="黑体" pitchFamily="49" charset="-122"/>
              </a:rPr>
              <a:t>的分组均到达</a:t>
            </a:r>
          </a:p>
          <a:p>
            <a:pPr algn="ctr">
              <a:spcBef>
                <a:spcPct val="0"/>
              </a:spcBef>
              <a:buClrTx/>
              <a:buFontTx/>
              <a:buNone/>
            </a:pPr>
            <a:r>
              <a:rPr kumimoji="1" lang="zh-CN" altLang="en-US" sz="2000">
                <a:solidFill>
                  <a:srgbClr val="333399"/>
                </a:solidFill>
                <a:ea typeface="黑体" pitchFamily="49" charset="-122"/>
              </a:rPr>
              <a:t>此路由器</a:t>
            </a:r>
          </a:p>
        </p:txBody>
      </p:sp>
      <p:sp>
        <p:nvSpPr>
          <p:cNvPr id="2090038" name="Line 54"/>
          <p:cNvSpPr>
            <a:spLocks noChangeShapeType="1"/>
          </p:cNvSpPr>
          <p:nvPr/>
        </p:nvSpPr>
        <p:spPr bwMode="auto">
          <a:xfrm>
            <a:off x="1290638" y="2871788"/>
            <a:ext cx="538162" cy="525462"/>
          </a:xfrm>
          <a:prstGeom prst="line">
            <a:avLst/>
          </a:prstGeom>
          <a:noFill/>
          <a:ln w="28575">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0039" name="Line 55"/>
          <p:cNvSpPr>
            <a:spLocks noChangeShapeType="1"/>
          </p:cNvSpPr>
          <p:nvPr/>
        </p:nvSpPr>
        <p:spPr bwMode="auto">
          <a:xfrm rot="17213177">
            <a:off x="1137444" y="3979069"/>
            <a:ext cx="565150" cy="531812"/>
          </a:xfrm>
          <a:prstGeom prst="line">
            <a:avLst/>
          </a:prstGeom>
          <a:noFill/>
          <a:ln w="28575">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0040" name="Text Box 56"/>
          <p:cNvSpPr txBox="1">
            <a:spLocks noChangeArrowheads="1"/>
          </p:cNvSpPr>
          <p:nvPr/>
        </p:nvSpPr>
        <p:spPr bwMode="auto">
          <a:xfrm>
            <a:off x="6877050" y="5680075"/>
            <a:ext cx="186848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2800">
                <a:solidFill>
                  <a:srgbClr val="333399"/>
                </a:solidFill>
                <a:ea typeface="黑体" pitchFamily="49" charset="-122"/>
              </a:rPr>
              <a:t>网络</a:t>
            </a:r>
          </a:p>
          <a:p>
            <a:pPr algn="ctr">
              <a:spcBef>
                <a:spcPct val="0"/>
              </a:spcBef>
              <a:buClrTx/>
              <a:buFontTx/>
              <a:buNone/>
            </a:pPr>
            <a:r>
              <a:rPr kumimoji="1" lang="en-US" altLang="zh-CN" sz="2800">
                <a:solidFill>
                  <a:srgbClr val="333399"/>
                </a:solidFill>
                <a:ea typeface="黑体" pitchFamily="49" charset="-122"/>
              </a:rPr>
              <a:t>145.13.0.0</a:t>
            </a:r>
          </a:p>
        </p:txBody>
      </p:sp>
      <p:sp>
        <p:nvSpPr>
          <p:cNvPr id="2090041" name="Text Box 57"/>
          <p:cNvSpPr txBox="1">
            <a:spLocks noChangeArrowheads="1"/>
          </p:cNvSpPr>
          <p:nvPr/>
        </p:nvSpPr>
        <p:spPr bwMode="auto">
          <a:xfrm>
            <a:off x="1941513" y="4167188"/>
            <a:ext cx="4603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R</a:t>
            </a:r>
            <a:r>
              <a:rPr kumimoji="1" lang="en-US" altLang="zh-CN" sz="2000" baseline="-25000">
                <a:solidFill>
                  <a:srgbClr val="333399"/>
                </a:solidFill>
                <a:ea typeface="黑体" pitchFamily="49" charset="-122"/>
              </a:rPr>
              <a:t>1</a:t>
            </a:r>
          </a:p>
        </p:txBody>
      </p:sp>
      <p:sp>
        <p:nvSpPr>
          <p:cNvPr id="2090042" name="Text Box 58"/>
          <p:cNvSpPr txBox="1">
            <a:spLocks noChangeArrowheads="1"/>
          </p:cNvSpPr>
          <p:nvPr/>
        </p:nvSpPr>
        <p:spPr bwMode="auto">
          <a:xfrm>
            <a:off x="79375" y="4284663"/>
            <a:ext cx="4603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R</a:t>
            </a:r>
            <a:r>
              <a:rPr kumimoji="1" lang="en-US" altLang="zh-CN" sz="2000" baseline="-25000">
                <a:solidFill>
                  <a:srgbClr val="333399"/>
                </a:solidFill>
                <a:ea typeface="黑体" pitchFamily="49" charset="-122"/>
              </a:rPr>
              <a:t>3</a:t>
            </a:r>
          </a:p>
        </p:txBody>
      </p:sp>
      <p:sp>
        <p:nvSpPr>
          <p:cNvPr id="2090043" name="Text Box 59"/>
          <p:cNvSpPr txBox="1">
            <a:spLocks noChangeArrowheads="1"/>
          </p:cNvSpPr>
          <p:nvPr/>
        </p:nvSpPr>
        <p:spPr bwMode="auto">
          <a:xfrm>
            <a:off x="150813" y="2746375"/>
            <a:ext cx="4603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R</a:t>
            </a:r>
            <a:r>
              <a:rPr kumimoji="1" lang="en-US" altLang="zh-CN" sz="2000" baseline="-25000">
                <a:solidFill>
                  <a:srgbClr val="333399"/>
                </a:solidFill>
                <a:ea typeface="黑体" pitchFamily="49" charset="-122"/>
              </a:rPr>
              <a:t>2</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1012" name="Rectangle 4"/>
          <p:cNvSpPr>
            <a:spLocks noGrp="1" noChangeArrowheads="1"/>
          </p:cNvSpPr>
          <p:nvPr>
            <p:ph type="title"/>
          </p:nvPr>
        </p:nvSpPr>
        <p:spPr/>
        <p:txBody>
          <a:bodyPr/>
          <a:lstStyle/>
          <a:p>
            <a:r>
              <a:rPr lang="zh-CN" altLang="en-US" dirty="0"/>
              <a:t>划分子网后变成了三级结构 </a:t>
            </a:r>
          </a:p>
        </p:txBody>
      </p:sp>
      <p:sp>
        <p:nvSpPr>
          <p:cNvPr id="2091013" name="Rectangle 5"/>
          <p:cNvSpPr>
            <a:spLocks noGrp="1" noChangeArrowheads="1"/>
          </p:cNvSpPr>
          <p:nvPr>
            <p:ph type="body" idx="1"/>
          </p:nvPr>
        </p:nvSpPr>
        <p:spPr/>
        <p:txBody>
          <a:bodyPr/>
          <a:lstStyle/>
          <a:p>
            <a:r>
              <a:rPr lang="zh-CN" altLang="en-US" dirty="0"/>
              <a:t>当没有划分子网时，</a:t>
            </a:r>
            <a:r>
              <a:rPr lang="en-US" altLang="zh-CN" dirty="0"/>
              <a:t>IP </a:t>
            </a:r>
            <a:r>
              <a:rPr lang="zh-CN" altLang="en-US" dirty="0"/>
              <a:t>地址是两级结构，地址的网络号字段也就是 </a:t>
            </a:r>
            <a:r>
              <a:rPr lang="en-US" altLang="zh-CN" dirty="0"/>
              <a:t>IP </a:t>
            </a:r>
            <a:r>
              <a:rPr lang="zh-CN" altLang="en-US" dirty="0"/>
              <a:t>地址的</a:t>
            </a:r>
            <a:r>
              <a:rPr lang="zh-CN" altLang="en-US" dirty="0">
                <a:latin typeface="宋体"/>
              </a:rPr>
              <a:t>“</a:t>
            </a:r>
            <a:r>
              <a:rPr lang="zh-CN" altLang="en-US" dirty="0"/>
              <a:t>因特网部分</a:t>
            </a:r>
            <a:r>
              <a:rPr lang="zh-CN" altLang="en-US" dirty="0">
                <a:latin typeface="宋体"/>
              </a:rPr>
              <a:t>”</a:t>
            </a:r>
            <a:r>
              <a:rPr lang="zh-CN" altLang="en-US" dirty="0"/>
              <a:t>，而主机号字段是 </a:t>
            </a:r>
            <a:r>
              <a:rPr lang="en-US" altLang="zh-CN" dirty="0"/>
              <a:t>IP </a:t>
            </a:r>
            <a:r>
              <a:rPr lang="zh-CN" altLang="en-US" dirty="0"/>
              <a:t>地址的</a:t>
            </a:r>
            <a:r>
              <a:rPr lang="zh-CN" altLang="en-US" dirty="0">
                <a:latin typeface="宋体"/>
              </a:rPr>
              <a:t>“</a:t>
            </a:r>
            <a:r>
              <a:rPr lang="zh-CN" altLang="en-US" dirty="0"/>
              <a:t>本地部分</a:t>
            </a:r>
            <a:r>
              <a:rPr lang="zh-CN" altLang="en-US" dirty="0">
                <a:latin typeface="宋体"/>
              </a:rPr>
              <a:t>”</a:t>
            </a:r>
            <a:r>
              <a:rPr lang="zh-CN" altLang="en-US" dirty="0"/>
              <a:t>。</a:t>
            </a:r>
          </a:p>
          <a:p>
            <a:r>
              <a:rPr lang="zh-CN" altLang="en-US" dirty="0"/>
              <a:t>划分子网后 </a:t>
            </a:r>
            <a:r>
              <a:rPr lang="en-US" altLang="zh-CN" dirty="0"/>
              <a:t>IP </a:t>
            </a:r>
            <a:r>
              <a:rPr lang="zh-CN" altLang="en-US" dirty="0"/>
              <a:t>地址就变成了三级结构。划分子网只是将 </a:t>
            </a:r>
            <a:r>
              <a:rPr lang="en-US" altLang="zh-CN" dirty="0"/>
              <a:t>IP </a:t>
            </a:r>
            <a:r>
              <a:rPr lang="zh-CN" altLang="en-US" dirty="0"/>
              <a:t>地址的本地部分进行再划分，而不改变 </a:t>
            </a:r>
            <a:r>
              <a:rPr lang="en-US" altLang="zh-CN" dirty="0"/>
              <a:t>IP </a:t>
            </a:r>
            <a:r>
              <a:rPr lang="zh-CN" altLang="en-US" dirty="0"/>
              <a:t>地址的因特网部分。  </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2036" name="Rectangle 4"/>
          <p:cNvSpPr>
            <a:spLocks noGrp="1" noChangeArrowheads="1"/>
          </p:cNvSpPr>
          <p:nvPr>
            <p:ph type="title"/>
          </p:nvPr>
        </p:nvSpPr>
        <p:spPr/>
        <p:txBody>
          <a:bodyPr/>
          <a:lstStyle/>
          <a:p>
            <a:r>
              <a:rPr lang="zh-CN" altLang="en-US" dirty="0"/>
              <a:t>子网掩码</a:t>
            </a:r>
          </a:p>
        </p:txBody>
      </p:sp>
      <p:sp>
        <p:nvSpPr>
          <p:cNvPr id="2092037" name="Rectangle 5"/>
          <p:cNvSpPr>
            <a:spLocks noGrp="1" noChangeArrowheads="1"/>
          </p:cNvSpPr>
          <p:nvPr>
            <p:ph type="body" idx="1"/>
          </p:nvPr>
        </p:nvSpPr>
        <p:spPr/>
        <p:txBody>
          <a:bodyPr/>
          <a:lstStyle/>
          <a:p>
            <a:r>
              <a:rPr lang="zh-CN" altLang="en-US" dirty="0"/>
              <a:t>从一</a:t>
            </a:r>
            <a:r>
              <a:rPr lang="zh-CN" altLang="en-US" dirty="0" smtClean="0"/>
              <a:t>个</a:t>
            </a:r>
            <a:r>
              <a:rPr lang="en-US" altLang="zh-CN" dirty="0" smtClean="0"/>
              <a:t>IP</a:t>
            </a:r>
            <a:r>
              <a:rPr lang="zh-CN" altLang="en-US" dirty="0"/>
              <a:t>数据报的首部并无法判断源主机或目的主机所连接的网络是否进行了子网的划分</a:t>
            </a:r>
            <a:r>
              <a:rPr lang="zh-CN" altLang="en-US" dirty="0" smtClean="0"/>
              <a:t>。</a:t>
            </a:r>
            <a:endParaRPr lang="en-US" altLang="zh-CN" dirty="0" smtClean="0"/>
          </a:p>
          <a:p>
            <a:endParaRPr lang="zh-CN" altLang="en-US" dirty="0"/>
          </a:p>
          <a:p>
            <a:r>
              <a:rPr lang="zh-CN" altLang="en-US" dirty="0"/>
              <a:t>使用子网掩码</a:t>
            </a:r>
            <a:r>
              <a:rPr lang="en-US" altLang="zh-CN" dirty="0"/>
              <a:t>(subnet mask)</a:t>
            </a:r>
            <a:r>
              <a:rPr lang="zh-CN" altLang="en-US" dirty="0"/>
              <a:t>可以找出 </a:t>
            </a:r>
            <a:r>
              <a:rPr lang="en-US" altLang="zh-CN" dirty="0"/>
              <a:t>IP </a:t>
            </a:r>
            <a:r>
              <a:rPr lang="zh-CN" altLang="en-US" dirty="0"/>
              <a:t>地址中的子网部分。  </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3058" name="Rectangle 2"/>
          <p:cNvSpPr>
            <a:spLocks noChangeArrowheads="1"/>
          </p:cNvSpPr>
          <p:nvPr/>
        </p:nvSpPr>
        <p:spPr bwMode="auto">
          <a:xfrm>
            <a:off x="1797050" y="3654425"/>
            <a:ext cx="7110413" cy="463550"/>
          </a:xfrm>
          <a:prstGeom prst="rect">
            <a:avLst/>
          </a:prstGeom>
          <a:solidFill>
            <a:srgbClr val="CCEC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059" name="Rectangle 3"/>
          <p:cNvSpPr>
            <a:spLocks noChangeArrowheads="1"/>
          </p:cNvSpPr>
          <p:nvPr/>
        </p:nvSpPr>
        <p:spPr bwMode="auto">
          <a:xfrm>
            <a:off x="1797050" y="2371725"/>
            <a:ext cx="7110413" cy="463550"/>
          </a:xfrm>
          <a:prstGeom prst="rect">
            <a:avLst/>
          </a:prstGeom>
          <a:solidFill>
            <a:srgbClr val="CCECFF"/>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060" name="Rectangle 4"/>
          <p:cNvSpPr>
            <a:spLocks noGrp="1" noChangeArrowheads="1"/>
          </p:cNvSpPr>
          <p:nvPr>
            <p:ph type="title"/>
          </p:nvPr>
        </p:nvSpPr>
        <p:spPr/>
        <p:txBody>
          <a:bodyPr/>
          <a:lstStyle/>
          <a:p>
            <a:pPr algn="ctr"/>
            <a:r>
              <a:rPr lang="en-US" altLang="zh-CN" dirty="0"/>
              <a:t>IP </a:t>
            </a:r>
            <a:r>
              <a:rPr lang="zh-CN" altLang="en-US" dirty="0"/>
              <a:t>地址的各字段和子网掩码 </a:t>
            </a:r>
          </a:p>
        </p:txBody>
      </p:sp>
      <p:sp>
        <p:nvSpPr>
          <p:cNvPr id="2093061" name="Line 5"/>
          <p:cNvSpPr>
            <a:spLocks noChangeShapeType="1"/>
          </p:cNvSpPr>
          <p:nvPr/>
        </p:nvSpPr>
        <p:spPr bwMode="auto">
          <a:xfrm flipV="1">
            <a:off x="1831975" y="4408488"/>
            <a:ext cx="3478213"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3062" name="Line 6"/>
          <p:cNvSpPr>
            <a:spLocks noChangeShapeType="1"/>
          </p:cNvSpPr>
          <p:nvPr/>
        </p:nvSpPr>
        <p:spPr bwMode="auto">
          <a:xfrm flipV="1">
            <a:off x="7108825" y="4408488"/>
            <a:ext cx="1778000" cy="0"/>
          </a:xfrm>
          <a:prstGeom prst="line">
            <a:avLst/>
          </a:prstGeom>
          <a:noFill/>
          <a:ln w="12700">
            <a:solidFill>
              <a:schemeClr val="tx2"/>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3063" name="Line 7"/>
          <p:cNvSpPr>
            <a:spLocks noChangeShapeType="1"/>
          </p:cNvSpPr>
          <p:nvPr/>
        </p:nvSpPr>
        <p:spPr bwMode="auto">
          <a:xfrm flipV="1">
            <a:off x="5310188" y="4408488"/>
            <a:ext cx="1790700"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3064" name="Rectangle 8"/>
          <p:cNvSpPr>
            <a:spLocks noChangeArrowheads="1"/>
          </p:cNvSpPr>
          <p:nvPr/>
        </p:nvSpPr>
        <p:spPr bwMode="auto">
          <a:xfrm>
            <a:off x="1811338" y="2384425"/>
            <a:ext cx="3490912" cy="442913"/>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065" name="Rectangle 9"/>
          <p:cNvSpPr>
            <a:spLocks noChangeArrowheads="1"/>
          </p:cNvSpPr>
          <p:nvPr/>
        </p:nvSpPr>
        <p:spPr bwMode="auto">
          <a:xfrm>
            <a:off x="2646363" y="2406650"/>
            <a:ext cx="1647825"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网络号 </a:t>
            </a:r>
            <a:r>
              <a:rPr lang="en-US" altLang="zh-CN" sz="2000">
                <a:solidFill>
                  <a:srgbClr val="333399"/>
                </a:solidFill>
                <a:latin typeface="Arial" pitchFamily="34" charset="0"/>
                <a:ea typeface="黑体" pitchFamily="49" charset="-122"/>
              </a:rPr>
              <a:t>net-id</a:t>
            </a:r>
          </a:p>
        </p:txBody>
      </p:sp>
      <p:sp>
        <p:nvSpPr>
          <p:cNvPr id="2093066" name="Rectangle 10"/>
          <p:cNvSpPr>
            <a:spLocks noChangeArrowheads="1"/>
          </p:cNvSpPr>
          <p:nvPr/>
        </p:nvSpPr>
        <p:spPr bwMode="auto">
          <a:xfrm>
            <a:off x="6243638" y="2406650"/>
            <a:ext cx="1774825" cy="3937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主机号 </a:t>
            </a:r>
            <a:r>
              <a:rPr lang="en-US" altLang="zh-CN" sz="2000">
                <a:solidFill>
                  <a:srgbClr val="333399"/>
                </a:solidFill>
                <a:latin typeface="Arial" pitchFamily="34" charset="0"/>
                <a:ea typeface="黑体" pitchFamily="49" charset="-122"/>
              </a:rPr>
              <a:t>host-id</a:t>
            </a:r>
          </a:p>
        </p:txBody>
      </p:sp>
      <p:sp>
        <p:nvSpPr>
          <p:cNvPr id="2093067" name="Rectangle 11"/>
          <p:cNvSpPr>
            <a:spLocks noChangeArrowheads="1"/>
          </p:cNvSpPr>
          <p:nvPr/>
        </p:nvSpPr>
        <p:spPr bwMode="auto">
          <a:xfrm>
            <a:off x="179388" y="2384425"/>
            <a:ext cx="15763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两级 </a:t>
            </a:r>
            <a:r>
              <a:rPr lang="en-US" altLang="zh-CN" sz="2000">
                <a:solidFill>
                  <a:srgbClr val="333399"/>
                </a:solidFill>
                <a:latin typeface="Arial" pitchFamily="34" charset="0"/>
                <a:ea typeface="黑体" pitchFamily="49" charset="-122"/>
              </a:rPr>
              <a:t>IP </a:t>
            </a:r>
            <a:r>
              <a:rPr lang="zh-CN" altLang="en-US" sz="2000">
                <a:solidFill>
                  <a:srgbClr val="333399"/>
                </a:solidFill>
                <a:latin typeface="Arial" pitchFamily="34" charset="0"/>
                <a:ea typeface="黑体" pitchFamily="49" charset="-122"/>
              </a:rPr>
              <a:t>地址</a:t>
            </a:r>
          </a:p>
        </p:txBody>
      </p:sp>
      <p:sp>
        <p:nvSpPr>
          <p:cNvPr id="2093068" name="Rectangle 12"/>
          <p:cNvSpPr>
            <a:spLocks noChangeArrowheads="1"/>
          </p:cNvSpPr>
          <p:nvPr/>
        </p:nvSpPr>
        <p:spPr bwMode="auto">
          <a:xfrm>
            <a:off x="2955925" y="4303713"/>
            <a:ext cx="1160463" cy="2619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069" name="Line 13"/>
          <p:cNvSpPr>
            <a:spLocks noChangeShapeType="1"/>
          </p:cNvSpPr>
          <p:nvPr/>
        </p:nvSpPr>
        <p:spPr bwMode="auto">
          <a:xfrm>
            <a:off x="5310188" y="2379663"/>
            <a:ext cx="0" cy="454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070" name="Rectangle 14"/>
          <p:cNvSpPr>
            <a:spLocks noChangeArrowheads="1"/>
          </p:cNvSpPr>
          <p:nvPr/>
        </p:nvSpPr>
        <p:spPr bwMode="auto">
          <a:xfrm>
            <a:off x="3040063" y="4225925"/>
            <a:ext cx="942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网络号</a:t>
            </a:r>
          </a:p>
        </p:txBody>
      </p:sp>
      <p:sp>
        <p:nvSpPr>
          <p:cNvPr id="2093071" name="Rectangle 15"/>
          <p:cNvSpPr>
            <a:spLocks noChangeArrowheads="1"/>
          </p:cNvSpPr>
          <p:nvPr/>
        </p:nvSpPr>
        <p:spPr bwMode="auto">
          <a:xfrm>
            <a:off x="1824038" y="3665538"/>
            <a:ext cx="3465512" cy="442912"/>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072" name="Rectangle 16"/>
          <p:cNvSpPr>
            <a:spLocks noChangeArrowheads="1"/>
          </p:cNvSpPr>
          <p:nvPr/>
        </p:nvSpPr>
        <p:spPr bwMode="auto">
          <a:xfrm>
            <a:off x="3098800" y="3684588"/>
            <a:ext cx="815975"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net-id</a:t>
            </a:r>
          </a:p>
        </p:txBody>
      </p:sp>
      <p:sp>
        <p:nvSpPr>
          <p:cNvPr id="2093073" name="Rectangle 17"/>
          <p:cNvSpPr>
            <a:spLocks noChangeArrowheads="1"/>
          </p:cNvSpPr>
          <p:nvPr/>
        </p:nvSpPr>
        <p:spPr bwMode="auto">
          <a:xfrm>
            <a:off x="7567613" y="3686175"/>
            <a:ext cx="942975" cy="3937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host-id</a:t>
            </a:r>
          </a:p>
        </p:txBody>
      </p:sp>
      <p:sp>
        <p:nvSpPr>
          <p:cNvPr id="2093074" name="Rectangle 18"/>
          <p:cNvSpPr>
            <a:spLocks noChangeArrowheads="1"/>
          </p:cNvSpPr>
          <p:nvPr/>
        </p:nvSpPr>
        <p:spPr bwMode="auto">
          <a:xfrm>
            <a:off x="179388" y="3665538"/>
            <a:ext cx="15763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三级 </a:t>
            </a:r>
            <a:r>
              <a:rPr lang="en-US" altLang="zh-CN" sz="2000">
                <a:solidFill>
                  <a:srgbClr val="333399"/>
                </a:solidFill>
                <a:latin typeface="Arial" pitchFamily="34" charset="0"/>
                <a:ea typeface="黑体" pitchFamily="49" charset="-122"/>
              </a:rPr>
              <a:t>IP </a:t>
            </a:r>
            <a:r>
              <a:rPr lang="zh-CN" altLang="en-US" sz="2000">
                <a:solidFill>
                  <a:srgbClr val="333399"/>
                </a:solidFill>
                <a:latin typeface="Arial" pitchFamily="34" charset="0"/>
                <a:ea typeface="黑体" pitchFamily="49" charset="-122"/>
              </a:rPr>
              <a:t>地址</a:t>
            </a:r>
          </a:p>
        </p:txBody>
      </p:sp>
      <p:sp>
        <p:nvSpPr>
          <p:cNvPr id="2093075" name="Rectangle 19"/>
          <p:cNvSpPr>
            <a:spLocks noChangeArrowheads="1"/>
          </p:cNvSpPr>
          <p:nvPr/>
        </p:nvSpPr>
        <p:spPr bwMode="auto">
          <a:xfrm>
            <a:off x="7640638" y="4303713"/>
            <a:ext cx="889000" cy="2857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076" name="Line 20"/>
          <p:cNvSpPr>
            <a:spLocks noChangeShapeType="1"/>
          </p:cNvSpPr>
          <p:nvPr/>
        </p:nvSpPr>
        <p:spPr bwMode="auto">
          <a:xfrm>
            <a:off x="5310188" y="3663950"/>
            <a:ext cx="0" cy="450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077" name="Rectangle 21"/>
          <p:cNvSpPr>
            <a:spLocks noChangeArrowheads="1"/>
          </p:cNvSpPr>
          <p:nvPr/>
        </p:nvSpPr>
        <p:spPr bwMode="auto">
          <a:xfrm>
            <a:off x="7550150" y="4214813"/>
            <a:ext cx="942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主机号</a:t>
            </a:r>
          </a:p>
        </p:txBody>
      </p:sp>
      <p:sp>
        <p:nvSpPr>
          <p:cNvPr id="2093078" name="Rectangle 22"/>
          <p:cNvSpPr>
            <a:spLocks noChangeArrowheads="1"/>
          </p:cNvSpPr>
          <p:nvPr/>
        </p:nvSpPr>
        <p:spPr bwMode="auto">
          <a:xfrm>
            <a:off x="5794375" y="4292600"/>
            <a:ext cx="889000" cy="2857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079" name="Line 23"/>
          <p:cNvSpPr>
            <a:spLocks noChangeShapeType="1"/>
          </p:cNvSpPr>
          <p:nvPr/>
        </p:nvSpPr>
        <p:spPr bwMode="auto">
          <a:xfrm>
            <a:off x="7108825" y="3651250"/>
            <a:ext cx="0" cy="4524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2093080" name="Group 24"/>
          <p:cNvGrpSpPr>
            <a:grpSpLocks/>
          </p:cNvGrpSpPr>
          <p:nvPr/>
        </p:nvGrpSpPr>
        <p:grpSpPr bwMode="auto">
          <a:xfrm>
            <a:off x="5578475" y="3684588"/>
            <a:ext cx="1225550" cy="935037"/>
            <a:chOff x="3514" y="2412"/>
            <a:chExt cx="772" cy="589"/>
          </a:xfrm>
        </p:grpSpPr>
        <p:sp>
          <p:nvSpPr>
            <p:cNvPr id="2093081" name="Rectangle 25"/>
            <p:cNvSpPr>
              <a:spLocks noChangeArrowheads="1"/>
            </p:cNvSpPr>
            <p:nvPr/>
          </p:nvSpPr>
          <p:spPr bwMode="auto">
            <a:xfrm>
              <a:off x="3514" y="2412"/>
              <a:ext cx="772" cy="248"/>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subnet-id</a:t>
              </a:r>
            </a:p>
          </p:txBody>
        </p:sp>
        <p:sp>
          <p:nvSpPr>
            <p:cNvPr id="2093082" name="Rectangle 26"/>
            <p:cNvSpPr>
              <a:spLocks noChangeArrowheads="1"/>
            </p:cNvSpPr>
            <p:nvPr/>
          </p:nvSpPr>
          <p:spPr bwMode="auto">
            <a:xfrm>
              <a:off x="3585" y="2753"/>
              <a:ext cx="594" cy="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子网号</a:t>
              </a:r>
            </a:p>
          </p:txBody>
        </p:sp>
      </p:grpSp>
      <p:sp>
        <p:nvSpPr>
          <p:cNvPr id="2093083" name="Line 27"/>
          <p:cNvSpPr>
            <a:spLocks noChangeShapeType="1"/>
          </p:cNvSpPr>
          <p:nvPr/>
        </p:nvSpPr>
        <p:spPr bwMode="auto">
          <a:xfrm>
            <a:off x="1809750" y="4156075"/>
            <a:ext cx="0" cy="3937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3084" name="Line 28"/>
          <p:cNvSpPr>
            <a:spLocks noChangeShapeType="1"/>
          </p:cNvSpPr>
          <p:nvPr/>
        </p:nvSpPr>
        <p:spPr bwMode="auto">
          <a:xfrm>
            <a:off x="7108825" y="4156075"/>
            <a:ext cx="0" cy="4349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3085" name="Rectangle 29"/>
          <p:cNvSpPr>
            <a:spLocks noChangeArrowheads="1"/>
          </p:cNvSpPr>
          <p:nvPr/>
        </p:nvSpPr>
        <p:spPr bwMode="auto">
          <a:xfrm>
            <a:off x="350838" y="4762500"/>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子网掩码</a:t>
            </a:r>
          </a:p>
        </p:txBody>
      </p:sp>
      <p:sp>
        <p:nvSpPr>
          <p:cNvPr id="2093086" name="Line 30"/>
          <p:cNvSpPr>
            <a:spLocks noChangeShapeType="1"/>
          </p:cNvSpPr>
          <p:nvPr/>
        </p:nvSpPr>
        <p:spPr bwMode="auto">
          <a:xfrm>
            <a:off x="1809750" y="2092325"/>
            <a:ext cx="3482975"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3087" name="Line 31"/>
          <p:cNvSpPr>
            <a:spLocks noChangeShapeType="1"/>
          </p:cNvSpPr>
          <p:nvPr/>
        </p:nvSpPr>
        <p:spPr bwMode="auto">
          <a:xfrm>
            <a:off x="1809750" y="1881188"/>
            <a:ext cx="0" cy="4000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3088" name="Line 32"/>
          <p:cNvSpPr>
            <a:spLocks noChangeShapeType="1"/>
          </p:cNvSpPr>
          <p:nvPr/>
        </p:nvSpPr>
        <p:spPr bwMode="auto">
          <a:xfrm>
            <a:off x="8907463" y="1881188"/>
            <a:ext cx="0" cy="3841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3089" name="Rectangle 33"/>
          <p:cNvSpPr>
            <a:spLocks noChangeArrowheads="1"/>
          </p:cNvSpPr>
          <p:nvPr/>
        </p:nvSpPr>
        <p:spPr bwMode="auto">
          <a:xfrm>
            <a:off x="2849563" y="1844675"/>
            <a:ext cx="1450975" cy="3937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因特网部分</a:t>
            </a:r>
          </a:p>
        </p:txBody>
      </p:sp>
      <p:sp>
        <p:nvSpPr>
          <p:cNvPr id="2093090" name="Line 34"/>
          <p:cNvSpPr>
            <a:spLocks noChangeShapeType="1"/>
          </p:cNvSpPr>
          <p:nvPr/>
        </p:nvSpPr>
        <p:spPr bwMode="auto">
          <a:xfrm>
            <a:off x="5337175" y="2092325"/>
            <a:ext cx="3582988"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3091" name="Rectangle 35"/>
          <p:cNvSpPr>
            <a:spLocks noChangeArrowheads="1"/>
          </p:cNvSpPr>
          <p:nvPr/>
        </p:nvSpPr>
        <p:spPr bwMode="auto">
          <a:xfrm>
            <a:off x="6446838" y="1844675"/>
            <a:ext cx="1196975" cy="3937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本地部分</a:t>
            </a:r>
          </a:p>
        </p:txBody>
      </p:sp>
      <p:sp>
        <p:nvSpPr>
          <p:cNvPr id="2093092" name="Line 36"/>
          <p:cNvSpPr>
            <a:spLocks noChangeShapeType="1"/>
          </p:cNvSpPr>
          <p:nvPr/>
        </p:nvSpPr>
        <p:spPr bwMode="auto">
          <a:xfrm>
            <a:off x="5310188" y="1881188"/>
            <a:ext cx="0" cy="4000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3093" name="Line 37"/>
          <p:cNvSpPr>
            <a:spLocks noChangeShapeType="1"/>
          </p:cNvSpPr>
          <p:nvPr/>
        </p:nvSpPr>
        <p:spPr bwMode="auto">
          <a:xfrm flipV="1">
            <a:off x="1809750" y="3343275"/>
            <a:ext cx="3495675" cy="1270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3094" name="Line 38"/>
          <p:cNvSpPr>
            <a:spLocks noChangeShapeType="1"/>
          </p:cNvSpPr>
          <p:nvPr/>
        </p:nvSpPr>
        <p:spPr bwMode="auto">
          <a:xfrm>
            <a:off x="1809750" y="3144838"/>
            <a:ext cx="0" cy="4000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3095" name="Line 39"/>
          <p:cNvSpPr>
            <a:spLocks noChangeShapeType="1"/>
          </p:cNvSpPr>
          <p:nvPr/>
        </p:nvSpPr>
        <p:spPr bwMode="auto">
          <a:xfrm>
            <a:off x="8907463" y="3144838"/>
            <a:ext cx="0" cy="3841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3096" name="Rectangle 40"/>
          <p:cNvSpPr>
            <a:spLocks noChangeArrowheads="1"/>
          </p:cNvSpPr>
          <p:nvPr/>
        </p:nvSpPr>
        <p:spPr bwMode="auto">
          <a:xfrm>
            <a:off x="2849563" y="3144838"/>
            <a:ext cx="1450975" cy="3937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因特网部分</a:t>
            </a:r>
          </a:p>
        </p:txBody>
      </p:sp>
      <p:sp>
        <p:nvSpPr>
          <p:cNvPr id="2093097" name="Line 41"/>
          <p:cNvSpPr>
            <a:spLocks noChangeShapeType="1"/>
          </p:cNvSpPr>
          <p:nvPr/>
        </p:nvSpPr>
        <p:spPr bwMode="auto">
          <a:xfrm flipV="1">
            <a:off x="5337175" y="3343275"/>
            <a:ext cx="3570288" cy="1270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3098" name="Rectangle 42"/>
          <p:cNvSpPr>
            <a:spLocks noChangeArrowheads="1"/>
          </p:cNvSpPr>
          <p:nvPr/>
        </p:nvSpPr>
        <p:spPr bwMode="auto">
          <a:xfrm>
            <a:off x="6446838" y="3144838"/>
            <a:ext cx="1196975" cy="3937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本地部分</a:t>
            </a:r>
          </a:p>
        </p:txBody>
      </p:sp>
      <p:sp>
        <p:nvSpPr>
          <p:cNvPr id="2093099" name="Line 43"/>
          <p:cNvSpPr>
            <a:spLocks noChangeShapeType="1"/>
          </p:cNvSpPr>
          <p:nvPr/>
        </p:nvSpPr>
        <p:spPr bwMode="auto">
          <a:xfrm>
            <a:off x="5310188" y="3144838"/>
            <a:ext cx="0" cy="4000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3100" name="Line 44"/>
          <p:cNvSpPr>
            <a:spLocks noChangeShapeType="1"/>
          </p:cNvSpPr>
          <p:nvPr/>
        </p:nvSpPr>
        <p:spPr bwMode="auto">
          <a:xfrm>
            <a:off x="5310188" y="4208463"/>
            <a:ext cx="0" cy="454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101" name="Line 45"/>
          <p:cNvSpPr>
            <a:spLocks noChangeShapeType="1"/>
          </p:cNvSpPr>
          <p:nvPr/>
        </p:nvSpPr>
        <p:spPr bwMode="auto">
          <a:xfrm>
            <a:off x="8907463" y="4156075"/>
            <a:ext cx="0" cy="454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102" name="Rectangle 46"/>
          <p:cNvSpPr>
            <a:spLocks noChangeArrowheads="1"/>
          </p:cNvSpPr>
          <p:nvPr/>
        </p:nvSpPr>
        <p:spPr bwMode="auto">
          <a:xfrm>
            <a:off x="309563" y="5503863"/>
            <a:ext cx="1450975"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划分子网时</a:t>
            </a:r>
          </a:p>
          <a:p>
            <a:pPr eaLnBrk="0" hangingPunct="0">
              <a:buClrTx/>
              <a:buFontTx/>
              <a:buNone/>
            </a:pPr>
            <a:r>
              <a:rPr lang="zh-CN" altLang="en-US" sz="2000">
                <a:solidFill>
                  <a:srgbClr val="333399"/>
                </a:solidFill>
                <a:latin typeface="Arial" pitchFamily="34" charset="0"/>
                <a:ea typeface="黑体" pitchFamily="49" charset="-122"/>
              </a:rPr>
              <a:t>的网络地址</a:t>
            </a:r>
          </a:p>
        </p:txBody>
      </p:sp>
      <p:sp>
        <p:nvSpPr>
          <p:cNvPr id="2093103" name="Rectangle 47"/>
          <p:cNvSpPr>
            <a:spLocks noChangeArrowheads="1"/>
          </p:cNvSpPr>
          <p:nvPr/>
        </p:nvSpPr>
        <p:spPr bwMode="auto">
          <a:xfrm>
            <a:off x="7092950" y="4797425"/>
            <a:ext cx="1800225" cy="503238"/>
          </a:xfrm>
          <a:prstGeom prst="rect">
            <a:avLst/>
          </a:prstGeom>
          <a:solidFill>
            <a:srgbClr val="CCE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104" name="Rectangle 48"/>
          <p:cNvSpPr>
            <a:spLocks noChangeArrowheads="1"/>
          </p:cNvSpPr>
          <p:nvPr/>
        </p:nvSpPr>
        <p:spPr bwMode="auto">
          <a:xfrm>
            <a:off x="1835150" y="4797425"/>
            <a:ext cx="5257800" cy="503238"/>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2093105" name="Group 49"/>
          <p:cNvGrpSpPr>
            <a:grpSpLocks/>
          </p:cNvGrpSpPr>
          <p:nvPr/>
        </p:nvGrpSpPr>
        <p:grpSpPr bwMode="auto">
          <a:xfrm>
            <a:off x="1790700" y="4797425"/>
            <a:ext cx="7096125" cy="454025"/>
            <a:chOff x="1116" y="3092"/>
            <a:chExt cx="4470" cy="286"/>
          </a:xfrm>
        </p:grpSpPr>
        <p:sp>
          <p:nvSpPr>
            <p:cNvPr id="2093106" name="Rectangle 50"/>
            <p:cNvSpPr>
              <a:spLocks noChangeArrowheads="1"/>
            </p:cNvSpPr>
            <p:nvPr/>
          </p:nvSpPr>
          <p:spPr bwMode="auto">
            <a:xfrm>
              <a:off x="1116" y="3092"/>
              <a:ext cx="3346"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1 1 1 1 1 1 1 1 1 1 1 1 1 1 1 1</a:t>
              </a:r>
              <a:r>
                <a:rPr lang="en-US" altLang="zh-CN">
                  <a:solidFill>
                    <a:srgbClr val="333399"/>
                  </a:solidFill>
                  <a:latin typeface="Arial" pitchFamily="34" charset="0"/>
                  <a:ea typeface="黑体" pitchFamily="49" charset="-122"/>
                </a:rPr>
                <a:t>  </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1 1 1 1 1 1 1 1</a:t>
              </a:r>
            </a:p>
          </p:txBody>
        </p:sp>
        <p:sp>
          <p:nvSpPr>
            <p:cNvPr id="2093107" name="Rectangle 51"/>
            <p:cNvSpPr>
              <a:spLocks noChangeArrowheads="1"/>
            </p:cNvSpPr>
            <p:nvPr/>
          </p:nvSpPr>
          <p:spPr bwMode="auto">
            <a:xfrm>
              <a:off x="4452" y="3111"/>
              <a:ext cx="1134" cy="24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0 0 0 0 0 0 0 0</a:t>
              </a:r>
            </a:p>
          </p:txBody>
        </p:sp>
      </p:grpSp>
      <p:sp>
        <p:nvSpPr>
          <p:cNvPr id="2093108" name="Line 52"/>
          <p:cNvSpPr>
            <a:spLocks noChangeShapeType="1"/>
          </p:cNvSpPr>
          <p:nvPr/>
        </p:nvSpPr>
        <p:spPr bwMode="auto">
          <a:xfrm>
            <a:off x="5310188" y="4797425"/>
            <a:ext cx="1587" cy="5032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109" name="Rectangle 53"/>
          <p:cNvSpPr>
            <a:spLocks noChangeArrowheads="1"/>
          </p:cNvSpPr>
          <p:nvPr/>
        </p:nvSpPr>
        <p:spPr bwMode="auto">
          <a:xfrm>
            <a:off x="7092950" y="5661025"/>
            <a:ext cx="1800225" cy="503238"/>
          </a:xfrm>
          <a:prstGeom prst="rect">
            <a:avLst/>
          </a:prstGeom>
          <a:solidFill>
            <a:srgbClr val="CCE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110" name="Rectangle 54"/>
          <p:cNvSpPr>
            <a:spLocks noChangeArrowheads="1"/>
          </p:cNvSpPr>
          <p:nvPr/>
        </p:nvSpPr>
        <p:spPr bwMode="auto">
          <a:xfrm>
            <a:off x="1835150" y="5661025"/>
            <a:ext cx="5257800" cy="503238"/>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111" name="Line 55"/>
          <p:cNvSpPr>
            <a:spLocks noChangeShapeType="1"/>
          </p:cNvSpPr>
          <p:nvPr/>
        </p:nvSpPr>
        <p:spPr bwMode="auto">
          <a:xfrm>
            <a:off x="5310188" y="5661025"/>
            <a:ext cx="1587" cy="5032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3112" name="Rectangle 56"/>
          <p:cNvSpPr>
            <a:spLocks noChangeArrowheads="1"/>
          </p:cNvSpPr>
          <p:nvPr/>
        </p:nvSpPr>
        <p:spPr bwMode="auto">
          <a:xfrm>
            <a:off x="3132138" y="5684838"/>
            <a:ext cx="815975"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net-id</a:t>
            </a:r>
          </a:p>
        </p:txBody>
      </p:sp>
      <p:sp>
        <p:nvSpPr>
          <p:cNvPr id="2093113" name="Rectangle 57"/>
          <p:cNvSpPr>
            <a:spLocks noChangeArrowheads="1"/>
          </p:cNvSpPr>
          <p:nvPr/>
        </p:nvSpPr>
        <p:spPr bwMode="auto">
          <a:xfrm>
            <a:off x="5508625" y="5684838"/>
            <a:ext cx="1225550"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subnet-id</a:t>
            </a:r>
          </a:p>
        </p:txBody>
      </p:sp>
      <p:sp>
        <p:nvSpPr>
          <p:cNvPr id="2093114" name="Rectangle 58"/>
          <p:cNvSpPr>
            <a:spLocks noChangeArrowheads="1"/>
          </p:cNvSpPr>
          <p:nvPr/>
        </p:nvSpPr>
        <p:spPr bwMode="auto">
          <a:xfrm>
            <a:off x="7107238" y="5684838"/>
            <a:ext cx="1731962" cy="3937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host-id </a:t>
            </a:r>
            <a:r>
              <a:rPr lang="zh-CN" altLang="en-US" sz="2000">
                <a:solidFill>
                  <a:srgbClr val="333399"/>
                </a:solidFill>
                <a:latin typeface="Arial" pitchFamily="34" charset="0"/>
                <a:ea typeface="黑体" pitchFamily="49" charset="-122"/>
              </a:rPr>
              <a:t>为全 </a:t>
            </a:r>
            <a:r>
              <a:rPr lang="en-US" altLang="zh-CN" sz="2000">
                <a:solidFill>
                  <a:srgbClr val="333399"/>
                </a:solidFill>
                <a:latin typeface="Arial" pitchFamily="34" charset="0"/>
                <a:ea typeface="黑体" pitchFamily="49" charset="-122"/>
              </a:rPr>
              <a:t>0</a:t>
            </a:r>
          </a:p>
        </p:txBody>
      </p:sp>
      <p:sp>
        <p:nvSpPr>
          <p:cNvPr id="2093115" name="Line 59"/>
          <p:cNvSpPr>
            <a:spLocks noChangeShapeType="1"/>
          </p:cNvSpPr>
          <p:nvPr/>
        </p:nvSpPr>
        <p:spPr bwMode="auto">
          <a:xfrm>
            <a:off x="1835150" y="6381750"/>
            <a:ext cx="5257800" cy="0"/>
          </a:xfrm>
          <a:prstGeom prst="line">
            <a:avLst/>
          </a:prstGeom>
          <a:noFill/>
          <a:ln w="57150">
            <a:solidFill>
              <a:schemeClr val="hlink"/>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9305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9306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9306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9306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09306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09307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09307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9307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09307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09307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09307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09307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09307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093078"/>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9307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09308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093084"/>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09309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093094"/>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093095"/>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093096"/>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09309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093098"/>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2093099"/>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093100"/>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093101"/>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2093080"/>
                                        </p:tgtEl>
                                        <p:attrNameLst>
                                          <p:attrName>style.visibility</p:attrName>
                                        </p:attrNameLst>
                                      </p:cBhvr>
                                      <p:to>
                                        <p:strVal val="visible"/>
                                      </p:to>
                                    </p:set>
                                  </p:childTnLst>
                                </p:cTn>
                              </p:par>
                            </p:childTnLst>
                          </p:cTn>
                        </p:par>
                        <p:par>
                          <p:cTn id="59" fill="hold" nodeType="afterGroup">
                            <p:stCondLst>
                              <p:cond delay="0"/>
                            </p:stCondLst>
                            <p:childTnLst>
                              <p:par>
                                <p:cTn id="60" presetID="35" presetClass="emph" presetSubtype="0" repeatCount="3000" fill="hold" nodeType="afterEffect">
                                  <p:stCondLst>
                                    <p:cond delay="0"/>
                                  </p:stCondLst>
                                  <p:childTnLst>
                                    <p:anim calcmode="discrete" valueType="str">
                                      <p:cBhvr>
                                        <p:cTn id="61" dur="1000" fill="hold"/>
                                        <p:tgtEl>
                                          <p:spTgt spid="2093080"/>
                                        </p:tgtEl>
                                        <p:attrNameLst>
                                          <p:attrName>style.visibility</p:attrName>
                                        </p:attrNameLst>
                                      </p:cBhvr>
                                      <p:tavLst>
                                        <p:tav tm="0">
                                          <p:val>
                                            <p:strVal val="hidden"/>
                                          </p:val>
                                        </p:tav>
                                        <p:tav tm="50000">
                                          <p:val>
                                            <p:strVal val="visible"/>
                                          </p:val>
                                        </p:tav>
                                      </p:tavLst>
                                    </p:anim>
                                  </p:childTnLst>
                                </p:cTn>
                              </p:par>
                            </p:childTnLst>
                          </p:cTn>
                        </p:par>
                      </p:childTnLst>
                    </p:cTn>
                  </p:par>
                  <p:par>
                    <p:cTn id="62" fill="hold" nodeType="clickPar">
                      <p:stCondLst>
                        <p:cond delay="indefinite"/>
                      </p:stCondLst>
                      <p:childTnLst>
                        <p:par>
                          <p:cTn id="63" fill="hold" nodeType="withGroup">
                            <p:stCondLst>
                              <p:cond delay="0"/>
                            </p:stCondLst>
                            <p:childTnLst>
                              <p:par>
                                <p:cTn id="64" presetID="1" presetClass="entr" presetSubtype="0" fill="hold" grpId="0" nodeType="clickEffect">
                                  <p:stCondLst>
                                    <p:cond delay="0"/>
                                  </p:stCondLst>
                                  <p:childTnLst>
                                    <p:set>
                                      <p:cBhvr>
                                        <p:cTn id="65" dur="1" fill="hold">
                                          <p:stCondLst>
                                            <p:cond delay="0"/>
                                          </p:stCondLst>
                                        </p:cTn>
                                        <p:tgtEl>
                                          <p:spTgt spid="2093085"/>
                                        </p:tgtEl>
                                        <p:attrNameLst>
                                          <p:attrName>style.visibility</p:attrName>
                                        </p:attrNameLst>
                                      </p:cBhvr>
                                      <p:to>
                                        <p:strVal val="visible"/>
                                      </p:to>
                                    </p:set>
                                  </p:childTnLst>
                                </p:cTn>
                              </p:par>
                              <p:par>
                                <p:cTn id="66" presetID="1" presetClass="entr" presetSubtype="0" fill="hold" grpId="0" nodeType="withEffect">
                                  <p:stCondLst>
                                    <p:cond delay="0"/>
                                  </p:stCondLst>
                                  <p:childTnLst>
                                    <p:set>
                                      <p:cBhvr>
                                        <p:cTn id="67" dur="1" fill="hold">
                                          <p:stCondLst>
                                            <p:cond delay="0"/>
                                          </p:stCondLst>
                                        </p:cTn>
                                        <p:tgtEl>
                                          <p:spTgt spid="2093103"/>
                                        </p:tgtEl>
                                        <p:attrNameLst>
                                          <p:attrName>style.visibility</p:attrName>
                                        </p:attrNameLst>
                                      </p:cBhvr>
                                      <p:to>
                                        <p:strVal val="visible"/>
                                      </p:to>
                                    </p:set>
                                  </p:childTnLst>
                                </p:cTn>
                              </p:par>
                              <p:par>
                                <p:cTn id="68" presetID="1" presetClass="entr" presetSubtype="0" fill="hold" grpId="0" nodeType="withEffect">
                                  <p:stCondLst>
                                    <p:cond delay="0"/>
                                  </p:stCondLst>
                                  <p:childTnLst>
                                    <p:set>
                                      <p:cBhvr>
                                        <p:cTn id="69" dur="1" fill="hold">
                                          <p:stCondLst>
                                            <p:cond delay="0"/>
                                          </p:stCondLst>
                                        </p:cTn>
                                        <p:tgtEl>
                                          <p:spTgt spid="2093104"/>
                                        </p:tgtEl>
                                        <p:attrNameLst>
                                          <p:attrName>style.visibility</p:attrName>
                                        </p:attrNameLst>
                                      </p:cBhvr>
                                      <p:to>
                                        <p:strVal val="visible"/>
                                      </p:to>
                                    </p:set>
                                  </p:childTnLst>
                                </p:cTn>
                              </p:par>
                              <p:par>
                                <p:cTn id="70" presetID="1" presetClass="entr" presetSubtype="0" fill="hold" nodeType="withEffect">
                                  <p:stCondLst>
                                    <p:cond delay="0"/>
                                  </p:stCondLst>
                                  <p:childTnLst>
                                    <p:set>
                                      <p:cBhvr>
                                        <p:cTn id="71" dur="1" fill="hold">
                                          <p:stCondLst>
                                            <p:cond delay="0"/>
                                          </p:stCondLst>
                                        </p:cTn>
                                        <p:tgtEl>
                                          <p:spTgt spid="2093105"/>
                                        </p:tgtEl>
                                        <p:attrNameLst>
                                          <p:attrName>style.visibility</p:attrName>
                                        </p:attrNameLst>
                                      </p:cBhvr>
                                      <p:to>
                                        <p:strVal val="visible"/>
                                      </p:to>
                                    </p:set>
                                  </p:childTnLst>
                                </p:cTn>
                              </p:par>
                              <p:par>
                                <p:cTn id="72" presetID="1" presetClass="entr" presetSubtype="0" fill="hold" grpId="0" nodeType="withEffect">
                                  <p:stCondLst>
                                    <p:cond delay="0"/>
                                  </p:stCondLst>
                                  <p:childTnLst>
                                    <p:set>
                                      <p:cBhvr>
                                        <p:cTn id="73" dur="1" fill="hold">
                                          <p:stCondLst>
                                            <p:cond delay="0"/>
                                          </p:stCondLst>
                                        </p:cTn>
                                        <p:tgtEl>
                                          <p:spTgt spid="2093108"/>
                                        </p:tgtEl>
                                        <p:attrNameLst>
                                          <p:attrName>style.visibility</p:attrName>
                                        </p:attrNameLst>
                                      </p:cBhvr>
                                      <p:to>
                                        <p:strVal val="visible"/>
                                      </p:to>
                                    </p:set>
                                  </p:childTnLst>
                                </p:cTn>
                              </p:par>
                            </p:childTnLst>
                          </p:cTn>
                        </p:par>
                        <p:par>
                          <p:cTn id="74" fill="hold" nodeType="afterGroup">
                            <p:stCondLst>
                              <p:cond delay="0"/>
                            </p:stCondLst>
                            <p:childTnLst>
                              <p:par>
                                <p:cTn id="75" presetID="35" presetClass="emph" presetSubtype="0" repeatCount="3000" fill="hold" nodeType="afterEffect">
                                  <p:stCondLst>
                                    <p:cond delay="500"/>
                                  </p:stCondLst>
                                  <p:childTnLst>
                                    <p:anim calcmode="discrete" valueType="str">
                                      <p:cBhvr>
                                        <p:cTn id="76" dur="1000" fill="hold"/>
                                        <p:tgtEl>
                                          <p:spTgt spid="2093105"/>
                                        </p:tgtEl>
                                        <p:attrNameLst>
                                          <p:attrName>style.visibility</p:attrName>
                                        </p:attrNameLst>
                                      </p:cBhvr>
                                      <p:tavLst>
                                        <p:tav tm="0">
                                          <p:val>
                                            <p:strVal val="hidden"/>
                                          </p:val>
                                        </p:tav>
                                        <p:tav tm="50000">
                                          <p:val>
                                            <p:strVal val="visible"/>
                                          </p:val>
                                        </p:tav>
                                      </p:tavLst>
                                    </p:anim>
                                  </p:childTnLst>
                                </p:cTn>
                              </p:par>
                            </p:childTnLst>
                          </p:cTn>
                        </p:par>
                      </p:childTnLst>
                    </p:cTn>
                  </p:par>
                  <p:par>
                    <p:cTn id="77" fill="hold" nodeType="clickPar">
                      <p:stCondLst>
                        <p:cond delay="indefinite"/>
                      </p:stCondLst>
                      <p:childTnLst>
                        <p:par>
                          <p:cTn id="78" fill="hold" nodeType="withGroup">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2093102"/>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2093109"/>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2093110"/>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2093111"/>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2093112"/>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2093113"/>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2093114"/>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2093115"/>
                                        </p:tgtEl>
                                        <p:attrNameLst>
                                          <p:attrName>style.visibility</p:attrName>
                                        </p:attrNameLst>
                                      </p:cBhvr>
                                      <p:to>
                                        <p:strVal val="visible"/>
                                      </p:to>
                                    </p:set>
                                  </p:childTnLst>
                                </p:cTn>
                              </p:par>
                            </p:childTnLst>
                          </p:cTn>
                        </p:par>
                        <p:par>
                          <p:cTn id="95" fill="hold" nodeType="afterGroup">
                            <p:stCondLst>
                              <p:cond delay="0"/>
                            </p:stCondLst>
                            <p:childTnLst>
                              <p:par>
                                <p:cTn id="96" presetID="35" presetClass="emph" presetSubtype="0" repeatCount="3000" fill="hold" grpId="1" nodeType="afterEffect">
                                  <p:stCondLst>
                                    <p:cond delay="500"/>
                                  </p:stCondLst>
                                  <p:childTnLst>
                                    <p:anim calcmode="discrete" valueType="str">
                                      <p:cBhvr>
                                        <p:cTn id="97" dur="1000" fill="hold"/>
                                        <p:tgtEl>
                                          <p:spTgt spid="2093102"/>
                                        </p:tgtEl>
                                        <p:attrNameLst>
                                          <p:attrName>style.visibility</p:attrName>
                                        </p:attrNameLst>
                                      </p:cBhvr>
                                      <p:tavLst>
                                        <p:tav tm="0">
                                          <p:val>
                                            <p:strVal val="hidden"/>
                                          </p:val>
                                        </p:tav>
                                        <p:tav tm="50000">
                                          <p:val>
                                            <p:strVal val="visible"/>
                                          </p:val>
                                        </p:tav>
                                      </p:tavLst>
                                    </p:anim>
                                  </p:childTnLst>
                                </p:cTn>
                              </p:par>
                              <p:par>
                                <p:cTn id="98" presetID="35" presetClass="emph" presetSubtype="0" repeatCount="3000" fill="hold" grpId="1" nodeType="withEffect">
                                  <p:stCondLst>
                                    <p:cond delay="500"/>
                                  </p:stCondLst>
                                  <p:childTnLst>
                                    <p:anim calcmode="discrete" valueType="str">
                                      <p:cBhvr>
                                        <p:cTn id="99" dur="1000" fill="hold"/>
                                        <p:tgtEl>
                                          <p:spTgt spid="2093112"/>
                                        </p:tgtEl>
                                        <p:attrNameLst>
                                          <p:attrName>style.visibility</p:attrName>
                                        </p:attrNameLst>
                                      </p:cBhvr>
                                      <p:tavLst>
                                        <p:tav tm="0">
                                          <p:val>
                                            <p:strVal val="hidden"/>
                                          </p:val>
                                        </p:tav>
                                        <p:tav tm="50000">
                                          <p:val>
                                            <p:strVal val="visible"/>
                                          </p:val>
                                        </p:tav>
                                      </p:tavLst>
                                    </p:anim>
                                  </p:childTnLst>
                                </p:cTn>
                              </p:par>
                              <p:par>
                                <p:cTn id="100" presetID="35" presetClass="emph" presetSubtype="0" repeatCount="3000" fill="hold" grpId="1" nodeType="withEffect">
                                  <p:stCondLst>
                                    <p:cond delay="500"/>
                                  </p:stCondLst>
                                  <p:childTnLst>
                                    <p:anim calcmode="discrete" valueType="str">
                                      <p:cBhvr>
                                        <p:cTn id="101" dur="1000" fill="hold"/>
                                        <p:tgtEl>
                                          <p:spTgt spid="2093113"/>
                                        </p:tgtEl>
                                        <p:attrNameLst>
                                          <p:attrName>style.visibility</p:attrName>
                                        </p:attrNameLst>
                                      </p:cBhvr>
                                      <p:tavLst>
                                        <p:tav tm="0">
                                          <p:val>
                                            <p:strVal val="hidden"/>
                                          </p:val>
                                        </p:tav>
                                        <p:tav tm="50000">
                                          <p:val>
                                            <p:strVal val="visible"/>
                                          </p:val>
                                        </p:tav>
                                      </p:tavLst>
                                    </p:anim>
                                  </p:childTnLst>
                                </p:cTn>
                              </p:par>
                              <p:par>
                                <p:cTn id="102" presetID="35" presetClass="emph" presetSubtype="0" repeatCount="3000" fill="hold" grpId="1" nodeType="withEffect">
                                  <p:stCondLst>
                                    <p:cond delay="500"/>
                                  </p:stCondLst>
                                  <p:childTnLst>
                                    <p:anim calcmode="discrete" valueType="str">
                                      <p:cBhvr>
                                        <p:cTn id="103" dur="1000" fill="hold"/>
                                        <p:tgtEl>
                                          <p:spTgt spid="2093115"/>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3058" grpId="0" animBg="1"/>
      <p:bldP spid="2093061" grpId="0" animBg="1"/>
      <p:bldP spid="2093062" grpId="0" animBg="1"/>
      <p:bldP spid="2093063" grpId="0" animBg="1"/>
      <p:bldP spid="2093068" grpId="0" animBg="1"/>
      <p:bldP spid="2093070" grpId="0"/>
      <p:bldP spid="2093071" grpId="0" animBg="1"/>
      <p:bldP spid="2093072" grpId="0"/>
      <p:bldP spid="2093073" grpId="0"/>
      <p:bldP spid="2093074" grpId="0"/>
      <p:bldP spid="2093075" grpId="0" animBg="1"/>
      <p:bldP spid="2093076" grpId="0" animBg="1"/>
      <p:bldP spid="2093077" grpId="0"/>
      <p:bldP spid="2093078" grpId="0" animBg="1"/>
      <p:bldP spid="2093079" grpId="0" animBg="1"/>
      <p:bldP spid="2093083" grpId="0" animBg="1"/>
      <p:bldP spid="2093084" grpId="0" animBg="1"/>
      <p:bldP spid="2093085" grpId="0"/>
      <p:bldP spid="2093093" grpId="0" animBg="1"/>
      <p:bldP spid="2093094" grpId="0" animBg="1"/>
      <p:bldP spid="2093095" grpId="0" animBg="1"/>
      <p:bldP spid="2093096" grpId="0" animBg="1"/>
      <p:bldP spid="2093097" grpId="0" animBg="1"/>
      <p:bldP spid="2093098" grpId="0" animBg="1"/>
      <p:bldP spid="2093099" grpId="0" animBg="1"/>
      <p:bldP spid="2093100" grpId="0" animBg="1"/>
      <p:bldP spid="2093101" grpId="0" animBg="1"/>
      <p:bldP spid="2093102" grpId="0"/>
      <p:bldP spid="2093102" grpId="1"/>
      <p:bldP spid="2093103" grpId="0" animBg="1"/>
      <p:bldP spid="2093104" grpId="0" animBg="1"/>
      <p:bldP spid="2093108" grpId="0" animBg="1"/>
      <p:bldP spid="2093109" grpId="0" animBg="1"/>
      <p:bldP spid="2093110" grpId="0" animBg="1"/>
      <p:bldP spid="2093111" grpId="0" animBg="1"/>
      <p:bldP spid="2093112" grpId="0"/>
      <p:bldP spid="2093112" grpId="1"/>
      <p:bldP spid="2093113" grpId="0"/>
      <p:bldP spid="2093113" grpId="1"/>
      <p:bldP spid="2093114" grpId="0"/>
      <p:bldP spid="2093115" grpId="0" animBg="1"/>
      <p:bldP spid="2093115" grpId="1"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4082" name="Rectangle 2"/>
          <p:cNvSpPr>
            <a:spLocks noChangeArrowheads="1"/>
          </p:cNvSpPr>
          <p:nvPr/>
        </p:nvSpPr>
        <p:spPr bwMode="auto">
          <a:xfrm>
            <a:off x="1797050" y="3654425"/>
            <a:ext cx="7110413" cy="463550"/>
          </a:xfrm>
          <a:prstGeom prst="rect">
            <a:avLst/>
          </a:prstGeom>
          <a:solidFill>
            <a:srgbClr val="CCEC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4083" name="Rectangle 3"/>
          <p:cNvSpPr>
            <a:spLocks noChangeArrowheads="1"/>
          </p:cNvSpPr>
          <p:nvPr/>
        </p:nvSpPr>
        <p:spPr bwMode="auto">
          <a:xfrm>
            <a:off x="1797050" y="2371725"/>
            <a:ext cx="7110413" cy="463550"/>
          </a:xfrm>
          <a:prstGeom prst="rect">
            <a:avLst/>
          </a:prstGeom>
          <a:solidFill>
            <a:srgbClr val="CCECFF"/>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4084" name="Rectangle 4"/>
          <p:cNvSpPr>
            <a:spLocks noGrp="1" noChangeArrowheads="1"/>
          </p:cNvSpPr>
          <p:nvPr>
            <p:ph type="title"/>
          </p:nvPr>
        </p:nvSpPr>
        <p:spPr>
          <a:xfrm>
            <a:off x="1547813" y="0"/>
            <a:ext cx="7596188" cy="981075"/>
          </a:xfrm>
        </p:spPr>
        <p:txBody>
          <a:bodyPr/>
          <a:lstStyle/>
          <a:p>
            <a:pPr algn="ctr"/>
            <a:r>
              <a:rPr lang="en-US" altLang="zh-CN" sz="3200" b="1" dirty="0"/>
              <a:t>(IP </a:t>
            </a:r>
            <a:r>
              <a:rPr lang="zh-CN" altLang="en-US" sz="3200" b="1" dirty="0"/>
              <a:t>地址</a:t>
            </a:r>
            <a:r>
              <a:rPr lang="en-US" altLang="zh-CN" sz="3200" b="1" dirty="0"/>
              <a:t>) AND (</a:t>
            </a:r>
            <a:r>
              <a:rPr lang="zh-CN" altLang="en-US" sz="3200" b="1" dirty="0"/>
              <a:t>子网掩码</a:t>
            </a:r>
            <a:r>
              <a:rPr lang="en-US" altLang="zh-CN" sz="3200" b="1" dirty="0"/>
              <a:t>) </a:t>
            </a:r>
            <a:r>
              <a:rPr lang="en-US" altLang="zh-CN" sz="3200" b="1" dirty="0" smtClean="0"/>
              <a:t>= </a:t>
            </a:r>
            <a:r>
              <a:rPr lang="zh-CN" altLang="en-US" sz="3200" b="1" dirty="0" smtClean="0"/>
              <a:t>网络</a:t>
            </a:r>
            <a:r>
              <a:rPr lang="zh-CN" altLang="en-US" sz="3200" b="1" dirty="0"/>
              <a:t>地址</a:t>
            </a:r>
          </a:p>
        </p:txBody>
      </p:sp>
      <p:sp>
        <p:nvSpPr>
          <p:cNvPr id="2094085" name="Line 5"/>
          <p:cNvSpPr>
            <a:spLocks noChangeShapeType="1"/>
          </p:cNvSpPr>
          <p:nvPr/>
        </p:nvSpPr>
        <p:spPr bwMode="auto">
          <a:xfrm flipV="1">
            <a:off x="1831975" y="4408488"/>
            <a:ext cx="3478213"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4086" name="Line 6"/>
          <p:cNvSpPr>
            <a:spLocks noChangeShapeType="1"/>
          </p:cNvSpPr>
          <p:nvPr/>
        </p:nvSpPr>
        <p:spPr bwMode="auto">
          <a:xfrm flipV="1">
            <a:off x="7108825" y="4408488"/>
            <a:ext cx="1778000" cy="0"/>
          </a:xfrm>
          <a:prstGeom prst="line">
            <a:avLst/>
          </a:prstGeom>
          <a:noFill/>
          <a:ln w="12700">
            <a:solidFill>
              <a:schemeClr val="tx2"/>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4087" name="Line 7"/>
          <p:cNvSpPr>
            <a:spLocks noChangeShapeType="1"/>
          </p:cNvSpPr>
          <p:nvPr/>
        </p:nvSpPr>
        <p:spPr bwMode="auto">
          <a:xfrm flipV="1">
            <a:off x="5310188" y="4408488"/>
            <a:ext cx="1790700"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4088" name="Rectangle 8"/>
          <p:cNvSpPr>
            <a:spLocks noChangeArrowheads="1"/>
          </p:cNvSpPr>
          <p:nvPr/>
        </p:nvSpPr>
        <p:spPr bwMode="auto">
          <a:xfrm>
            <a:off x="1811338" y="2384425"/>
            <a:ext cx="3490912" cy="442913"/>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4089" name="Rectangle 9"/>
          <p:cNvSpPr>
            <a:spLocks noChangeArrowheads="1"/>
          </p:cNvSpPr>
          <p:nvPr/>
        </p:nvSpPr>
        <p:spPr bwMode="auto">
          <a:xfrm>
            <a:off x="2646363" y="2406650"/>
            <a:ext cx="1647825"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网络号 </a:t>
            </a:r>
            <a:r>
              <a:rPr lang="en-US" altLang="zh-CN" sz="2000">
                <a:solidFill>
                  <a:srgbClr val="333399"/>
                </a:solidFill>
                <a:latin typeface="Arial" pitchFamily="34" charset="0"/>
                <a:ea typeface="黑体" pitchFamily="49" charset="-122"/>
              </a:rPr>
              <a:t>net-id</a:t>
            </a:r>
          </a:p>
        </p:txBody>
      </p:sp>
      <p:sp>
        <p:nvSpPr>
          <p:cNvPr id="2094090" name="Rectangle 10"/>
          <p:cNvSpPr>
            <a:spLocks noChangeArrowheads="1"/>
          </p:cNvSpPr>
          <p:nvPr/>
        </p:nvSpPr>
        <p:spPr bwMode="auto">
          <a:xfrm>
            <a:off x="6243638" y="2406650"/>
            <a:ext cx="1774825" cy="3937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主机号 </a:t>
            </a:r>
            <a:r>
              <a:rPr lang="en-US" altLang="zh-CN" sz="2000">
                <a:solidFill>
                  <a:srgbClr val="333399"/>
                </a:solidFill>
                <a:latin typeface="Arial" pitchFamily="34" charset="0"/>
                <a:ea typeface="黑体" pitchFamily="49" charset="-122"/>
              </a:rPr>
              <a:t>host-id</a:t>
            </a:r>
          </a:p>
        </p:txBody>
      </p:sp>
      <p:sp>
        <p:nvSpPr>
          <p:cNvPr id="2094091" name="Rectangle 11"/>
          <p:cNvSpPr>
            <a:spLocks noChangeArrowheads="1"/>
          </p:cNvSpPr>
          <p:nvPr/>
        </p:nvSpPr>
        <p:spPr bwMode="auto">
          <a:xfrm>
            <a:off x="179388" y="2384425"/>
            <a:ext cx="15763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两级 </a:t>
            </a:r>
            <a:r>
              <a:rPr lang="en-US" altLang="zh-CN" sz="2000">
                <a:solidFill>
                  <a:srgbClr val="333399"/>
                </a:solidFill>
                <a:latin typeface="Arial" pitchFamily="34" charset="0"/>
                <a:ea typeface="黑体" pitchFamily="49" charset="-122"/>
              </a:rPr>
              <a:t>IP </a:t>
            </a:r>
            <a:r>
              <a:rPr lang="zh-CN" altLang="en-US" sz="2000">
                <a:solidFill>
                  <a:srgbClr val="333399"/>
                </a:solidFill>
                <a:latin typeface="Arial" pitchFamily="34" charset="0"/>
                <a:ea typeface="黑体" pitchFamily="49" charset="-122"/>
              </a:rPr>
              <a:t>地址</a:t>
            </a:r>
          </a:p>
        </p:txBody>
      </p:sp>
      <p:sp>
        <p:nvSpPr>
          <p:cNvPr id="2094092" name="Rectangle 12"/>
          <p:cNvSpPr>
            <a:spLocks noChangeArrowheads="1"/>
          </p:cNvSpPr>
          <p:nvPr/>
        </p:nvSpPr>
        <p:spPr bwMode="auto">
          <a:xfrm>
            <a:off x="2955925" y="4303713"/>
            <a:ext cx="1160463" cy="2619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4093" name="Line 13"/>
          <p:cNvSpPr>
            <a:spLocks noChangeShapeType="1"/>
          </p:cNvSpPr>
          <p:nvPr/>
        </p:nvSpPr>
        <p:spPr bwMode="auto">
          <a:xfrm>
            <a:off x="5310188" y="2379663"/>
            <a:ext cx="0" cy="454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4094" name="Rectangle 14"/>
          <p:cNvSpPr>
            <a:spLocks noChangeArrowheads="1"/>
          </p:cNvSpPr>
          <p:nvPr/>
        </p:nvSpPr>
        <p:spPr bwMode="auto">
          <a:xfrm>
            <a:off x="3040063" y="4225925"/>
            <a:ext cx="942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网络号</a:t>
            </a:r>
          </a:p>
        </p:txBody>
      </p:sp>
      <p:sp>
        <p:nvSpPr>
          <p:cNvPr id="2094095" name="Rectangle 15"/>
          <p:cNvSpPr>
            <a:spLocks noChangeArrowheads="1"/>
          </p:cNvSpPr>
          <p:nvPr/>
        </p:nvSpPr>
        <p:spPr bwMode="auto">
          <a:xfrm>
            <a:off x="1824038" y="3665538"/>
            <a:ext cx="3465512" cy="442912"/>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4096" name="Rectangle 16"/>
          <p:cNvSpPr>
            <a:spLocks noChangeArrowheads="1"/>
          </p:cNvSpPr>
          <p:nvPr/>
        </p:nvSpPr>
        <p:spPr bwMode="auto">
          <a:xfrm>
            <a:off x="179388" y="3665538"/>
            <a:ext cx="15763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三级 </a:t>
            </a:r>
            <a:r>
              <a:rPr lang="en-US" altLang="zh-CN" sz="2000">
                <a:solidFill>
                  <a:srgbClr val="333399"/>
                </a:solidFill>
                <a:latin typeface="Arial" pitchFamily="34" charset="0"/>
                <a:ea typeface="黑体" pitchFamily="49" charset="-122"/>
              </a:rPr>
              <a:t>IP </a:t>
            </a:r>
            <a:r>
              <a:rPr lang="zh-CN" altLang="en-US" sz="2000">
                <a:solidFill>
                  <a:srgbClr val="333399"/>
                </a:solidFill>
                <a:latin typeface="Arial" pitchFamily="34" charset="0"/>
                <a:ea typeface="黑体" pitchFamily="49" charset="-122"/>
              </a:rPr>
              <a:t>地址</a:t>
            </a:r>
          </a:p>
        </p:txBody>
      </p:sp>
      <p:sp>
        <p:nvSpPr>
          <p:cNvPr id="2094097" name="Rectangle 17"/>
          <p:cNvSpPr>
            <a:spLocks noChangeArrowheads="1"/>
          </p:cNvSpPr>
          <p:nvPr/>
        </p:nvSpPr>
        <p:spPr bwMode="auto">
          <a:xfrm>
            <a:off x="7640638" y="4303713"/>
            <a:ext cx="889000" cy="2857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4098" name="Line 18"/>
          <p:cNvSpPr>
            <a:spLocks noChangeShapeType="1"/>
          </p:cNvSpPr>
          <p:nvPr/>
        </p:nvSpPr>
        <p:spPr bwMode="auto">
          <a:xfrm>
            <a:off x="5310188" y="3663950"/>
            <a:ext cx="0" cy="4508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4099" name="Rectangle 19"/>
          <p:cNvSpPr>
            <a:spLocks noChangeArrowheads="1"/>
          </p:cNvSpPr>
          <p:nvPr/>
        </p:nvSpPr>
        <p:spPr bwMode="auto">
          <a:xfrm>
            <a:off x="7550150" y="4214813"/>
            <a:ext cx="942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主机号</a:t>
            </a:r>
          </a:p>
        </p:txBody>
      </p:sp>
      <p:sp>
        <p:nvSpPr>
          <p:cNvPr id="2094100" name="Rectangle 20"/>
          <p:cNvSpPr>
            <a:spLocks noChangeArrowheads="1"/>
          </p:cNvSpPr>
          <p:nvPr/>
        </p:nvSpPr>
        <p:spPr bwMode="auto">
          <a:xfrm>
            <a:off x="5794375" y="4292600"/>
            <a:ext cx="889000" cy="2857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4101" name="Line 21"/>
          <p:cNvSpPr>
            <a:spLocks noChangeShapeType="1"/>
          </p:cNvSpPr>
          <p:nvPr/>
        </p:nvSpPr>
        <p:spPr bwMode="auto">
          <a:xfrm>
            <a:off x="7108825" y="3651250"/>
            <a:ext cx="0" cy="4524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2094102" name="Group 22"/>
          <p:cNvGrpSpPr>
            <a:grpSpLocks/>
          </p:cNvGrpSpPr>
          <p:nvPr/>
        </p:nvGrpSpPr>
        <p:grpSpPr bwMode="auto">
          <a:xfrm>
            <a:off x="3098800" y="3684588"/>
            <a:ext cx="5411788" cy="395287"/>
            <a:chOff x="1952" y="2321"/>
            <a:chExt cx="3409" cy="249"/>
          </a:xfrm>
        </p:grpSpPr>
        <p:sp>
          <p:nvSpPr>
            <p:cNvPr id="2094103" name="Rectangle 23"/>
            <p:cNvSpPr>
              <a:spLocks noChangeArrowheads="1"/>
            </p:cNvSpPr>
            <p:nvPr/>
          </p:nvSpPr>
          <p:spPr bwMode="auto">
            <a:xfrm>
              <a:off x="1952" y="2321"/>
              <a:ext cx="514" cy="248"/>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net-id</a:t>
              </a:r>
            </a:p>
          </p:txBody>
        </p:sp>
        <p:sp>
          <p:nvSpPr>
            <p:cNvPr id="2094104" name="Rectangle 24"/>
            <p:cNvSpPr>
              <a:spLocks noChangeArrowheads="1"/>
            </p:cNvSpPr>
            <p:nvPr/>
          </p:nvSpPr>
          <p:spPr bwMode="auto">
            <a:xfrm>
              <a:off x="4767" y="2322"/>
              <a:ext cx="594" cy="24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hlink"/>
                  </a:solidFill>
                  <a:latin typeface="Arial" pitchFamily="34" charset="0"/>
                  <a:ea typeface="黑体" pitchFamily="49" charset="-122"/>
                </a:rPr>
                <a:t>host-id</a:t>
              </a:r>
            </a:p>
          </p:txBody>
        </p:sp>
        <p:sp>
          <p:nvSpPr>
            <p:cNvPr id="2094105" name="Rectangle 25"/>
            <p:cNvSpPr>
              <a:spLocks noChangeArrowheads="1"/>
            </p:cNvSpPr>
            <p:nvPr/>
          </p:nvSpPr>
          <p:spPr bwMode="auto">
            <a:xfrm>
              <a:off x="3514" y="2321"/>
              <a:ext cx="772" cy="248"/>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subnet-id</a:t>
              </a:r>
            </a:p>
          </p:txBody>
        </p:sp>
      </p:grpSp>
      <p:sp>
        <p:nvSpPr>
          <p:cNvPr id="2094106" name="Rectangle 26"/>
          <p:cNvSpPr>
            <a:spLocks noChangeArrowheads="1"/>
          </p:cNvSpPr>
          <p:nvPr/>
        </p:nvSpPr>
        <p:spPr bwMode="auto">
          <a:xfrm>
            <a:off x="5691188" y="4225925"/>
            <a:ext cx="942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子网号</a:t>
            </a:r>
          </a:p>
        </p:txBody>
      </p:sp>
      <p:sp>
        <p:nvSpPr>
          <p:cNvPr id="2094107" name="Line 27"/>
          <p:cNvSpPr>
            <a:spLocks noChangeShapeType="1"/>
          </p:cNvSpPr>
          <p:nvPr/>
        </p:nvSpPr>
        <p:spPr bwMode="auto">
          <a:xfrm>
            <a:off x="1809750" y="4156075"/>
            <a:ext cx="0" cy="3937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4108" name="Line 28"/>
          <p:cNvSpPr>
            <a:spLocks noChangeShapeType="1"/>
          </p:cNvSpPr>
          <p:nvPr/>
        </p:nvSpPr>
        <p:spPr bwMode="auto">
          <a:xfrm>
            <a:off x="7108825" y="4156075"/>
            <a:ext cx="0" cy="4349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4109" name="Rectangle 29"/>
          <p:cNvSpPr>
            <a:spLocks noChangeArrowheads="1"/>
          </p:cNvSpPr>
          <p:nvPr/>
        </p:nvSpPr>
        <p:spPr bwMode="auto">
          <a:xfrm>
            <a:off x="350838" y="4762500"/>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子网掩码</a:t>
            </a:r>
          </a:p>
        </p:txBody>
      </p:sp>
      <p:sp>
        <p:nvSpPr>
          <p:cNvPr id="2094110" name="Line 30"/>
          <p:cNvSpPr>
            <a:spLocks noChangeShapeType="1"/>
          </p:cNvSpPr>
          <p:nvPr/>
        </p:nvSpPr>
        <p:spPr bwMode="auto">
          <a:xfrm>
            <a:off x="1809750" y="2092325"/>
            <a:ext cx="3482975"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4111" name="Line 31"/>
          <p:cNvSpPr>
            <a:spLocks noChangeShapeType="1"/>
          </p:cNvSpPr>
          <p:nvPr/>
        </p:nvSpPr>
        <p:spPr bwMode="auto">
          <a:xfrm>
            <a:off x="1809750" y="1881188"/>
            <a:ext cx="0" cy="4000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4112" name="Line 32"/>
          <p:cNvSpPr>
            <a:spLocks noChangeShapeType="1"/>
          </p:cNvSpPr>
          <p:nvPr/>
        </p:nvSpPr>
        <p:spPr bwMode="auto">
          <a:xfrm>
            <a:off x="8907463" y="1881188"/>
            <a:ext cx="0" cy="3841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4113" name="Rectangle 33"/>
          <p:cNvSpPr>
            <a:spLocks noChangeArrowheads="1"/>
          </p:cNvSpPr>
          <p:nvPr/>
        </p:nvSpPr>
        <p:spPr bwMode="auto">
          <a:xfrm>
            <a:off x="2849563" y="1844675"/>
            <a:ext cx="1450975" cy="3937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因特网部分</a:t>
            </a:r>
          </a:p>
        </p:txBody>
      </p:sp>
      <p:sp>
        <p:nvSpPr>
          <p:cNvPr id="2094114" name="Line 34"/>
          <p:cNvSpPr>
            <a:spLocks noChangeShapeType="1"/>
          </p:cNvSpPr>
          <p:nvPr/>
        </p:nvSpPr>
        <p:spPr bwMode="auto">
          <a:xfrm>
            <a:off x="5337175" y="2092325"/>
            <a:ext cx="3582988" cy="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4115" name="Rectangle 35"/>
          <p:cNvSpPr>
            <a:spLocks noChangeArrowheads="1"/>
          </p:cNvSpPr>
          <p:nvPr/>
        </p:nvSpPr>
        <p:spPr bwMode="auto">
          <a:xfrm>
            <a:off x="6446838" y="1844675"/>
            <a:ext cx="1196975" cy="3937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本地部分</a:t>
            </a:r>
          </a:p>
        </p:txBody>
      </p:sp>
      <p:sp>
        <p:nvSpPr>
          <p:cNvPr id="2094116" name="Line 36"/>
          <p:cNvSpPr>
            <a:spLocks noChangeShapeType="1"/>
          </p:cNvSpPr>
          <p:nvPr/>
        </p:nvSpPr>
        <p:spPr bwMode="auto">
          <a:xfrm>
            <a:off x="5310188" y="1881188"/>
            <a:ext cx="0" cy="4000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4117" name="Line 37"/>
          <p:cNvSpPr>
            <a:spLocks noChangeShapeType="1"/>
          </p:cNvSpPr>
          <p:nvPr/>
        </p:nvSpPr>
        <p:spPr bwMode="auto">
          <a:xfrm flipV="1">
            <a:off x="1809750" y="3343275"/>
            <a:ext cx="3495675" cy="1270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4118" name="Line 38"/>
          <p:cNvSpPr>
            <a:spLocks noChangeShapeType="1"/>
          </p:cNvSpPr>
          <p:nvPr/>
        </p:nvSpPr>
        <p:spPr bwMode="auto">
          <a:xfrm>
            <a:off x="1809750" y="3144838"/>
            <a:ext cx="0" cy="4000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4119" name="Line 39"/>
          <p:cNvSpPr>
            <a:spLocks noChangeShapeType="1"/>
          </p:cNvSpPr>
          <p:nvPr/>
        </p:nvSpPr>
        <p:spPr bwMode="auto">
          <a:xfrm>
            <a:off x="8907463" y="3144838"/>
            <a:ext cx="0" cy="3841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4120" name="Rectangle 40"/>
          <p:cNvSpPr>
            <a:spLocks noChangeArrowheads="1"/>
          </p:cNvSpPr>
          <p:nvPr/>
        </p:nvSpPr>
        <p:spPr bwMode="auto">
          <a:xfrm>
            <a:off x="2849563" y="3144838"/>
            <a:ext cx="1450975" cy="3937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因特网部分</a:t>
            </a:r>
          </a:p>
        </p:txBody>
      </p:sp>
      <p:sp>
        <p:nvSpPr>
          <p:cNvPr id="2094121" name="Line 41"/>
          <p:cNvSpPr>
            <a:spLocks noChangeShapeType="1"/>
          </p:cNvSpPr>
          <p:nvPr/>
        </p:nvSpPr>
        <p:spPr bwMode="auto">
          <a:xfrm flipV="1">
            <a:off x="5337175" y="3343275"/>
            <a:ext cx="3570288" cy="12700"/>
          </a:xfrm>
          <a:prstGeom prst="line">
            <a:avLst/>
          </a:prstGeom>
          <a:noFill/>
          <a:ln w="12700">
            <a:solidFill>
              <a:schemeClr val="tx1"/>
            </a:solidFill>
            <a:round/>
            <a:headEnd type="triangle" w="sm" len="me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4122" name="Rectangle 42"/>
          <p:cNvSpPr>
            <a:spLocks noChangeArrowheads="1"/>
          </p:cNvSpPr>
          <p:nvPr/>
        </p:nvSpPr>
        <p:spPr bwMode="auto">
          <a:xfrm>
            <a:off x="6446838" y="3144838"/>
            <a:ext cx="1196975" cy="3937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本地部分</a:t>
            </a:r>
          </a:p>
        </p:txBody>
      </p:sp>
      <p:sp>
        <p:nvSpPr>
          <p:cNvPr id="2094123" name="Line 43"/>
          <p:cNvSpPr>
            <a:spLocks noChangeShapeType="1"/>
          </p:cNvSpPr>
          <p:nvPr/>
        </p:nvSpPr>
        <p:spPr bwMode="auto">
          <a:xfrm>
            <a:off x="5310188" y="3144838"/>
            <a:ext cx="0" cy="4000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4124" name="Line 44"/>
          <p:cNvSpPr>
            <a:spLocks noChangeShapeType="1"/>
          </p:cNvSpPr>
          <p:nvPr/>
        </p:nvSpPr>
        <p:spPr bwMode="auto">
          <a:xfrm>
            <a:off x="5310188" y="4208463"/>
            <a:ext cx="0" cy="454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4125" name="Line 45"/>
          <p:cNvSpPr>
            <a:spLocks noChangeShapeType="1"/>
          </p:cNvSpPr>
          <p:nvPr/>
        </p:nvSpPr>
        <p:spPr bwMode="auto">
          <a:xfrm>
            <a:off x="8907463" y="4156075"/>
            <a:ext cx="0" cy="454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4126" name="Rectangle 46"/>
          <p:cNvSpPr>
            <a:spLocks noChangeArrowheads="1"/>
          </p:cNvSpPr>
          <p:nvPr/>
        </p:nvSpPr>
        <p:spPr bwMode="auto">
          <a:xfrm>
            <a:off x="309563" y="5503863"/>
            <a:ext cx="1450975"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划分子网时</a:t>
            </a:r>
          </a:p>
          <a:p>
            <a:pPr eaLnBrk="0" hangingPunct="0">
              <a:buClrTx/>
              <a:buFontTx/>
              <a:buNone/>
            </a:pPr>
            <a:r>
              <a:rPr lang="zh-CN" altLang="en-US" sz="2000">
                <a:solidFill>
                  <a:srgbClr val="333399"/>
                </a:solidFill>
                <a:latin typeface="Arial" pitchFamily="34" charset="0"/>
                <a:ea typeface="黑体" pitchFamily="49" charset="-122"/>
              </a:rPr>
              <a:t>的网络地址</a:t>
            </a:r>
          </a:p>
        </p:txBody>
      </p:sp>
      <p:sp>
        <p:nvSpPr>
          <p:cNvPr id="2094127" name="Rectangle 47"/>
          <p:cNvSpPr>
            <a:spLocks noChangeArrowheads="1"/>
          </p:cNvSpPr>
          <p:nvPr/>
        </p:nvSpPr>
        <p:spPr bwMode="auto">
          <a:xfrm>
            <a:off x="7092950" y="4797425"/>
            <a:ext cx="1800225" cy="503238"/>
          </a:xfrm>
          <a:prstGeom prst="rect">
            <a:avLst/>
          </a:prstGeom>
          <a:solidFill>
            <a:srgbClr val="CCE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4128" name="Rectangle 48"/>
          <p:cNvSpPr>
            <a:spLocks noChangeArrowheads="1"/>
          </p:cNvSpPr>
          <p:nvPr/>
        </p:nvSpPr>
        <p:spPr bwMode="auto">
          <a:xfrm>
            <a:off x="1835150" y="4797425"/>
            <a:ext cx="5257800" cy="503238"/>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2094129" name="Group 49"/>
          <p:cNvGrpSpPr>
            <a:grpSpLocks/>
          </p:cNvGrpSpPr>
          <p:nvPr/>
        </p:nvGrpSpPr>
        <p:grpSpPr bwMode="auto">
          <a:xfrm>
            <a:off x="1790700" y="4797425"/>
            <a:ext cx="7096125" cy="454025"/>
            <a:chOff x="1128" y="3022"/>
            <a:chExt cx="4470" cy="286"/>
          </a:xfrm>
        </p:grpSpPr>
        <p:sp>
          <p:nvSpPr>
            <p:cNvPr id="2094130" name="Rectangle 50"/>
            <p:cNvSpPr>
              <a:spLocks noChangeArrowheads="1"/>
            </p:cNvSpPr>
            <p:nvPr/>
          </p:nvSpPr>
          <p:spPr bwMode="auto">
            <a:xfrm>
              <a:off x="1128" y="3022"/>
              <a:ext cx="3346"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1 1 1 1 1 1 1 1 1 1 1 1 1 1 1 1</a:t>
              </a:r>
              <a:r>
                <a:rPr lang="en-US" altLang="zh-CN">
                  <a:solidFill>
                    <a:srgbClr val="333399"/>
                  </a:solidFill>
                  <a:latin typeface="Arial" pitchFamily="34" charset="0"/>
                  <a:ea typeface="黑体" pitchFamily="49" charset="-122"/>
                </a:rPr>
                <a:t>  </a:t>
              </a:r>
              <a:r>
                <a:rPr lang="en-US" altLang="zh-CN" sz="1000">
                  <a:solidFill>
                    <a:srgbClr val="333399"/>
                  </a:solidFill>
                  <a:latin typeface="Arial" pitchFamily="34" charset="0"/>
                  <a:ea typeface="黑体" pitchFamily="49" charset="-122"/>
                </a:rPr>
                <a:t> </a:t>
              </a:r>
              <a:r>
                <a:rPr lang="en-US" altLang="zh-CN" sz="2000">
                  <a:solidFill>
                    <a:srgbClr val="333399"/>
                  </a:solidFill>
                  <a:latin typeface="Arial" pitchFamily="34" charset="0"/>
                  <a:ea typeface="黑体" pitchFamily="49" charset="-122"/>
                </a:rPr>
                <a:t>1 1 1 1 1 1 1 1</a:t>
              </a:r>
            </a:p>
          </p:txBody>
        </p:sp>
        <p:sp>
          <p:nvSpPr>
            <p:cNvPr id="2094131" name="Rectangle 51"/>
            <p:cNvSpPr>
              <a:spLocks noChangeArrowheads="1"/>
            </p:cNvSpPr>
            <p:nvPr/>
          </p:nvSpPr>
          <p:spPr bwMode="auto">
            <a:xfrm>
              <a:off x="4464" y="3041"/>
              <a:ext cx="1134" cy="24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hlink"/>
                  </a:solidFill>
                  <a:latin typeface="Arial" pitchFamily="34" charset="0"/>
                  <a:ea typeface="黑体" pitchFamily="49" charset="-122"/>
                </a:rPr>
                <a:t>0 0 0 0 0 0 0 0</a:t>
              </a:r>
            </a:p>
          </p:txBody>
        </p:sp>
      </p:grpSp>
      <p:sp>
        <p:nvSpPr>
          <p:cNvPr id="2094132" name="Line 52"/>
          <p:cNvSpPr>
            <a:spLocks noChangeShapeType="1"/>
          </p:cNvSpPr>
          <p:nvPr/>
        </p:nvSpPr>
        <p:spPr bwMode="auto">
          <a:xfrm>
            <a:off x="5310188" y="4797425"/>
            <a:ext cx="1587" cy="5032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4133" name="Rectangle 53"/>
          <p:cNvSpPr>
            <a:spLocks noChangeArrowheads="1"/>
          </p:cNvSpPr>
          <p:nvPr/>
        </p:nvSpPr>
        <p:spPr bwMode="auto">
          <a:xfrm>
            <a:off x="7092950" y="5661025"/>
            <a:ext cx="1800225" cy="503238"/>
          </a:xfrm>
          <a:prstGeom prst="rect">
            <a:avLst/>
          </a:prstGeom>
          <a:solidFill>
            <a:srgbClr val="CCE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4134" name="Rectangle 54"/>
          <p:cNvSpPr>
            <a:spLocks noChangeArrowheads="1"/>
          </p:cNvSpPr>
          <p:nvPr/>
        </p:nvSpPr>
        <p:spPr bwMode="auto">
          <a:xfrm>
            <a:off x="1835150" y="5661025"/>
            <a:ext cx="5257800" cy="503238"/>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4135" name="Line 55"/>
          <p:cNvSpPr>
            <a:spLocks noChangeShapeType="1"/>
          </p:cNvSpPr>
          <p:nvPr/>
        </p:nvSpPr>
        <p:spPr bwMode="auto">
          <a:xfrm>
            <a:off x="5310188" y="5661025"/>
            <a:ext cx="1587" cy="5032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2094136" name="Group 56"/>
          <p:cNvGrpSpPr>
            <a:grpSpLocks/>
          </p:cNvGrpSpPr>
          <p:nvPr/>
        </p:nvGrpSpPr>
        <p:grpSpPr bwMode="auto">
          <a:xfrm>
            <a:off x="3132138" y="5684838"/>
            <a:ext cx="5707062" cy="393700"/>
            <a:chOff x="1973" y="3581"/>
            <a:chExt cx="3595" cy="248"/>
          </a:xfrm>
        </p:grpSpPr>
        <p:sp>
          <p:nvSpPr>
            <p:cNvPr id="2094137" name="Rectangle 57"/>
            <p:cNvSpPr>
              <a:spLocks noChangeArrowheads="1"/>
            </p:cNvSpPr>
            <p:nvPr/>
          </p:nvSpPr>
          <p:spPr bwMode="auto">
            <a:xfrm>
              <a:off x="1973" y="3581"/>
              <a:ext cx="514" cy="248"/>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net-id</a:t>
              </a:r>
            </a:p>
          </p:txBody>
        </p:sp>
        <p:sp>
          <p:nvSpPr>
            <p:cNvPr id="2094138" name="Rectangle 58"/>
            <p:cNvSpPr>
              <a:spLocks noChangeArrowheads="1"/>
            </p:cNvSpPr>
            <p:nvPr/>
          </p:nvSpPr>
          <p:spPr bwMode="auto">
            <a:xfrm>
              <a:off x="3470" y="3581"/>
              <a:ext cx="772" cy="248"/>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subnet-id</a:t>
              </a:r>
            </a:p>
          </p:txBody>
        </p:sp>
        <p:sp>
          <p:nvSpPr>
            <p:cNvPr id="2094139" name="Rectangle 59"/>
            <p:cNvSpPr>
              <a:spLocks noChangeArrowheads="1"/>
            </p:cNvSpPr>
            <p:nvPr/>
          </p:nvSpPr>
          <p:spPr bwMode="auto">
            <a:xfrm>
              <a:off x="4477" y="3581"/>
              <a:ext cx="1091" cy="24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hlink"/>
                  </a:solidFill>
                  <a:latin typeface="Arial" pitchFamily="34" charset="0"/>
                  <a:ea typeface="黑体" pitchFamily="49" charset="-122"/>
                </a:rPr>
                <a:t>host-id </a:t>
              </a:r>
              <a:r>
                <a:rPr lang="zh-CN" altLang="en-US" sz="2000">
                  <a:solidFill>
                    <a:schemeClr val="hlink"/>
                  </a:solidFill>
                  <a:latin typeface="Arial" pitchFamily="34" charset="0"/>
                  <a:ea typeface="黑体" pitchFamily="49" charset="-122"/>
                </a:rPr>
                <a:t>为全 </a:t>
              </a:r>
              <a:r>
                <a:rPr lang="en-US" altLang="zh-CN" sz="2000">
                  <a:solidFill>
                    <a:schemeClr val="hlink"/>
                  </a:solidFill>
                  <a:latin typeface="Arial" pitchFamily="34" charset="0"/>
                  <a:ea typeface="黑体" pitchFamily="49" charset="-122"/>
                </a:rPr>
                <a:t>0</a:t>
              </a:r>
            </a:p>
          </p:txBody>
        </p:sp>
      </p:grpSp>
      <p:sp>
        <p:nvSpPr>
          <p:cNvPr id="2094140" name="Rectangle 60"/>
          <p:cNvSpPr>
            <a:spLocks noChangeArrowheads="1"/>
          </p:cNvSpPr>
          <p:nvPr/>
        </p:nvSpPr>
        <p:spPr bwMode="auto">
          <a:xfrm>
            <a:off x="1727200" y="4149725"/>
            <a:ext cx="7254875" cy="600075"/>
          </a:xfrm>
          <a:prstGeom prst="rect">
            <a:avLst/>
          </a:prstGeom>
          <a:solidFill>
            <a:srgbClr val="FFFF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lang="en-US" altLang="zh-CN" sz="3600">
                <a:solidFill>
                  <a:srgbClr val="333399"/>
                </a:solidFill>
                <a:ea typeface="黑体" pitchFamily="49" charset="-122"/>
              </a:rPr>
              <a:t>AND</a:t>
            </a:r>
          </a:p>
        </p:txBody>
      </p:sp>
      <p:sp>
        <p:nvSpPr>
          <p:cNvPr id="2094141" name="AutoShape 61"/>
          <p:cNvSpPr>
            <a:spLocks noChangeArrowheads="1"/>
          </p:cNvSpPr>
          <p:nvPr/>
        </p:nvSpPr>
        <p:spPr bwMode="auto">
          <a:xfrm>
            <a:off x="4859338" y="5373688"/>
            <a:ext cx="865187" cy="503237"/>
          </a:xfrm>
          <a:prstGeom prst="downArrow">
            <a:avLst>
              <a:gd name="adj1" fmla="val 50000"/>
              <a:gd name="adj2"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3000" fill="hold" nodeType="afterEffect">
                                  <p:stCondLst>
                                    <p:cond delay="500"/>
                                  </p:stCondLst>
                                  <p:childTnLst>
                                    <p:anim calcmode="discrete" valueType="str">
                                      <p:cBhvr>
                                        <p:cTn id="6" dur="1000" fill="hold"/>
                                        <p:tgtEl>
                                          <p:spTgt spid="2094102"/>
                                        </p:tgtEl>
                                        <p:attrNameLst>
                                          <p:attrName>style.visibility</p:attrName>
                                        </p:attrNameLst>
                                      </p:cBhvr>
                                      <p:tavLst>
                                        <p:tav tm="0">
                                          <p:val>
                                            <p:strVal val="hidden"/>
                                          </p:val>
                                        </p:tav>
                                        <p:tav tm="50000">
                                          <p:val>
                                            <p:strVal val="visible"/>
                                          </p:val>
                                        </p:tav>
                                      </p:tavLst>
                                    </p:anim>
                                  </p:childTnLst>
                                </p:cTn>
                              </p:par>
                            </p:childTnLst>
                          </p:cTn>
                        </p:par>
                        <p:par>
                          <p:cTn id="7" fill="hold" nodeType="afterGroup">
                            <p:stCondLst>
                              <p:cond delay="3500"/>
                            </p:stCondLst>
                            <p:childTnLst>
                              <p:par>
                                <p:cTn id="8" presetID="1" presetClass="entr" presetSubtype="0" fill="hold" grpId="0" nodeType="afterEffect">
                                  <p:stCondLst>
                                    <p:cond delay="500"/>
                                  </p:stCondLst>
                                  <p:childTnLst>
                                    <p:set>
                                      <p:cBhvr>
                                        <p:cTn id="9" dur="1" fill="hold">
                                          <p:stCondLst>
                                            <p:cond delay="0"/>
                                          </p:stCondLst>
                                        </p:cTn>
                                        <p:tgtEl>
                                          <p:spTgt spid="2094140"/>
                                        </p:tgtEl>
                                        <p:attrNameLst>
                                          <p:attrName>style.visibility</p:attrName>
                                        </p:attrNameLst>
                                      </p:cBhvr>
                                      <p:to>
                                        <p:strVal val="visible"/>
                                      </p:to>
                                    </p:set>
                                  </p:childTnLst>
                                </p:cTn>
                              </p:par>
                            </p:childTnLst>
                          </p:cTn>
                        </p:par>
                        <p:par>
                          <p:cTn id="10" fill="hold" nodeType="afterGroup">
                            <p:stCondLst>
                              <p:cond delay="4000"/>
                            </p:stCondLst>
                            <p:childTnLst>
                              <p:par>
                                <p:cTn id="11" presetID="35" presetClass="emph" presetSubtype="0" repeatCount="3000" fill="hold" nodeType="afterEffect">
                                  <p:stCondLst>
                                    <p:cond delay="0"/>
                                  </p:stCondLst>
                                  <p:childTnLst>
                                    <p:anim calcmode="discrete" valueType="str">
                                      <p:cBhvr>
                                        <p:cTn id="12" dur="1000" fill="hold"/>
                                        <p:tgtEl>
                                          <p:spTgt spid="2094102"/>
                                        </p:tgtEl>
                                        <p:attrNameLst>
                                          <p:attrName>style.visibility</p:attrName>
                                        </p:attrNameLst>
                                      </p:cBhvr>
                                      <p:tavLst>
                                        <p:tav tm="0">
                                          <p:val>
                                            <p:strVal val="hidden"/>
                                          </p:val>
                                        </p:tav>
                                        <p:tav tm="50000">
                                          <p:val>
                                            <p:strVal val="visible"/>
                                          </p:val>
                                        </p:tav>
                                      </p:tavLst>
                                    </p:anim>
                                  </p:childTnLst>
                                </p:cTn>
                              </p:par>
                              <p:par>
                                <p:cTn id="13" presetID="35" presetClass="emph" presetSubtype="0" repeatCount="3000" fill="hold" nodeType="withEffect">
                                  <p:stCondLst>
                                    <p:cond delay="0"/>
                                  </p:stCondLst>
                                  <p:childTnLst>
                                    <p:anim calcmode="discrete" valueType="str">
                                      <p:cBhvr>
                                        <p:cTn id="14" dur="1000" fill="hold"/>
                                        <p:tgtEl>
                                          <p:spTgt spid="2094129"/>
                                        </p:tgtEl>
                                        <p:attrNameLst>
                                          <p:attrName>style.visibility</p:attrName>
                                        </p:attrNameLst>
                                      </p:cBhvr>
                                      <p:tavLst>
                                        <p:tav tm="0">
                                          <p:val>
                                            <p:strVal val="hidden"/>
                                          </p:val>
                                        </p:tav>
                                        <p:tav tm="50000">
                                          <p:val>
                                            <p:strVal val="visible"/>
                                          </p:val>
                                        </p:tav>
                                      </p:tavLst>
                                    </p:anim>
                                  </p:childTnLst>
                                </p:cTn>
                              </p:par>
                            </p:childTnLst>
                          </p:cTn>
                        </p:par>
                        <p:par>
                          <p:cTn id="15" fill="hold" nodeType="afterGroup">
                            <p:stCondLst>
                              <p:cond delay="7000"/>
                            </p:stCondLst>
                            <p:childTnLst>
                              <p:par>
                                <p:cTn id="16" presetID="1" presetClass="entr" presetSubtype="0" fill="hold" grpId="0" nodeType="afterEffect">
                                  <p:stCondLst>
                                    <p:cond delay="0"/>
                                  </p:stCondLst>
                                  <p:childTnLst>
                                    <p:set>
                                      <p:cBhvr>
                                        <p:cTn id="17" dur="1" fill="hold">
                                          <p:stCondLst>
                                            <p:cond delay="0"/>
                                          </p:stCondLst>
                                        </p:cTn>
                                        <p:tgtEl>
                                          <p:spTgt spid="2094141"/>
                                        </p:tgtEl>
                                        <p:attrNameLst>
                                          <p:attrName>style.visibility</p:attrName>
                                        </p:attrNameLst>
                                      </p:cBhvr>
                                      <p:to>
                                        <p:strVal val="visible"/>
                                      </p:to>
                                    </p:set>
                                  </p:childTnLst>
                                </p:cTn>
                              </p:par>
                            </p:childTnLst>
                          </p:cTn>
                        </p:par>
                        <p:par>
                          <p:cTn id="18" fill="hold" nodeType="afterGroup">
                            <p:stCondLst>
                              <p:cond delay="7000"/>
                            </p:stCondLst>
                            <p:childTnLst>
                              <p:par>
                                <p:cTn id="19" presetID="35" presetClass="emph" presetSubtype="0" repeatCount="4000" fill="hold" nodeType="afterEffect">
                                  <p:stCondLst>
                                    <p:cond delay="0"/>
                                  </p:stCondLst>
                                  <p:childTnLst>
                                    <p:anim calcmode="discrete" valueType="str">
                                      <p:cBhvr>
                                        <p:cTn id="20" dur="1000" fill="hold"/>
                                        <p:tgtEl>
                                          <p:spTgt spid="2094136"/>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4140" grpId="0" animBg="1"/>
      <p:bldP spid="209414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5106" name="Rectangle 2"/>
          <p:cNvSpPr>
            <a:spLocks noChangeArrowheads="1"/>
          </p:cNvSpPr>
          <p:nvPr/>
        </p:nvSpPr>
        <p:spPr bwMode="auto">
          <a:xfrm>
            <a:off x="22225" y="1579563"/>
            <a:ext cx="9032875" cy="51625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07" name="Rectangle 3"/>
          <p:cNvSpPr>
            <a:spLocks noChangeArrowheads="1"/>
          </p:cNvSpPr>
          <p:nvPr/>
        </p:nvSpPr>
        <p:spPr bwMode="auto">
          <a:xfrm>
            <a:off x="2436813" y="5219700"/>
            <a:ext cx="4679950" cy="496888"/>
          </a:xfrm>
          <a:prstGeom prst="rect">
            <a:avLst/>
          </a:prstGeom>
          <a:solidFill>
            <a:srgbClr val="CCE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08" name="Rectangle 4"/>
          <p:cNvSpPr>
            <a:spLocks noChangeArrowheads="1"/>
          </p:cNvSpPr>
          <p:nvPr/>
        </p:nvSpPr>
        <p:spPr bwMode="auto">
          <a:xfrm>
            <a:off x="4676775" y="5240338"/>
            <a:ext cx="771525"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ea typeface="黑体" pitchFamily="49" charset="-122"/>
              </a:rPr>
              <a:t>net-id</a:t>
            </a:r>
          </a:p>
        </p:txBody>
      </p:sp>
      <p:sp>
        <p:nvSpPr>
          <p:cNvPr id="2095109" name="Line 5"/>
          <p:cNvSpPr>
            <a:spLocks noChangeShapeType="1"/>
          </p:cNvSpPr>
          <p:nvPr/>
        </p:nvSpPr>
        <p:spPr bwMode="auto">
          <a:xfrm>
            <a:off x="7121525" y="5203825"/>
            <a:ext cx="0" cy="506413"/>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10" name="Rectangle 6"/>
          <p:cNvSpPr>
            <a:spLocks noChangeArrowheads="1"/>
          </p:cNvSpPr>
          <p:nvPr/>
        </p:nvSpPr>
        <p:spPr bwMode="auto">
          <a:xfrm>
            <a:off x="2432050" y="5207000"/>
            <a:ext cx="6276975" cy="519113"/>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11" name="Rectangle 7"/>
          <p:cNvSpPr>
            <a:spLocks noChangeArrowheads="1"/>
          </p:cNvSpPr>
          <p:nvPr/>
        </p:nvSpPr>
        <p:spPr bwMode="auto">
          <a:xfrm>
            <a:off x="2441575" y="1771650"/>
            <a:ext cx="1570038" cy="493713"/>
          </a:xfrm>
          <a:prstGeom prst="rect">
            <a:avLst/>
          </a:prstGeom>
          <a:solidFill>
            <a:srgbClr val="CCE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12" name="Rectangle 8"/>
          <p:cNvSpPr>
            <a:spLocks noChangeArrowheads="1"/>
          </p:cNvSpPr>
          <p:nvPr/>
        </p:nvSpPr>
        <p:spPr bwMode="auto">
          <a:xfrm>
            <a:off x="4044950" y="1790700"/>
            <a:ext cx="4648200" cy="482600"/>
          </a:xfrm>
          <a:prstGeom prst="rect">
            <a:avLst/>
          </a:prstGeom>
          <a:solidFill>
            <a:srgbClr val="FF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13" name="Rectangle 9"/>
          <p:cNvSpPr>
            <a:spLocks noChangeArrowheads="1"/>
          </p:cNvSpPr>
          <p:nvPr/>
        </p:nvSpPr>
        <p:spPr bwMode="auto">
          <a:xfrm>
            <a:off x="2814638" y="1824038"/>
            <a:ext cx="771525"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ea typeface="黑体" pitchFamily="49" charset="-122"/>
              </a:rPr>
              <a:t>net-id</a:t>
            </a:r>
          </a:p>
        </p:txBody>
      </p:sp>
      <p:sp>
        <p:nvSpPr>
          <p:cNvPr id="2095114" name="Rectangle 10"/>
          <p:cNvSpPr>
            <a:spLocks noChangeArrowheads="1"/>
          </p:cNvSpPr>
          <p:nvPr/>
        </p:nvSpPr>
        <p:spPr bwMode="auto">
          <a:xfrm>
            <a:off x="5619750" y="1824038"/>
            <a:ext cx="1646238" cy="3937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ea typeface="黑体" pitchFamily="49" charset="-122"/>
              </a:rPr>
              <a:t>host-id </a:t>
            </a:r>
            <a:r>
              <a:rPr lang="zh-CN" altLang="en-US" sz="2000">
                <a:solidFill>
                  <a:srgbClr val="333399"/>
                </a:solidFill>
                <a:ea typeface="黑体" pitchFamily="49" charset="-122"/>
              </a:rPr>
              <a:t>为全 </a:t>
            </a:r>
            <a:r>
              <a:rPr lang="en-US" altLang="zh-CN" sz="2000">
                <a:solidFill>
                  <a:srgbClr val="333399"/>
                </a:solidFill>
                <a:ea typeface="黑体" pitchFamily="49" charset="-122"/>
              </a:rPr>
              <a:t>0</a:t>
            </a:r>
          </a:p>
        </p:txBody>
      </p:sp>
      <p:sp>
        <p:nvSpPr>
          <p:cNvPr id="2095115" name="Line 11"/>
          <p:cNvSpPr>
            <a:spLocks noChangeShapeType="1"/>
          </p:cNvSpPr>
          <p:nvPr/>
        </p:nvSpPr>
        <p:spPr bwMode="auto">
          <a:xfrm>
            <a:off x="4025900" y="1766888"/>
            <a:ext cx="0" cy="508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16" name="Rectangle 12"/>
          <p:cNvSpPr>
            <a:spLocks noChangeArrowheads="1"/>
          </p:cNvSpPr>
          <p:nvPr/>
        </p:nvSpPr>
        <p:spPr bwMode="auto">
          <a:xfrm>
            <a:off x="2433638" y="1757363"/>
            <a:ext cx="6280150" cy="52070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17" name="Rectangle 13"/>
          <p:cNvSpPr>
            <a:spLocks noChangeArrowheads="1"/>
          </p:cNvSpPr>
          <p:nvPr/>
        </p:nvSpPr>
        <p:spPr bwMode="auto">
          <a:xfrm>
            <a:off x="2436813" y="3481388"/>
            <a:ext cx="3078162" cy="493712"/>
          </a:xfrm>
          <a:prstGeom prst="rect">
            <a:avLst/>
          </a:prstGeom>
          <a:solidFill>
            <a:srgbClr val="CCE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18" name="Rectangle 14"/>
          <p:cNvSpPr>
            <a:spLocks noChangeArrowheads="1"/>
          </p:cNvSpPr>
          <p:nvPr/>
        </p:nvSpPr>
        <p:spPr bwMode="auto">
          <a:xfrm>
            <a:off x="3579813" y="3540125"/>
            <a:ext cx="773112"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ea typeface="黑体" pitchFamily="49" charset="-122"/>
              </a:rPr>
              <a:t>net-id</a:t>
            </a:r>
          </a:p>
        </p:txBody>
      </p:sp>
      <p:sp>
        <p:nvSpPr>
          <p:cNvPr id="2095119" name="Line 15"/>
          <p:cNvSpPr>
            <a:spLocks noChangeShapeType="1"/>
          </p:cNvSpPr>
          <p:nvPr/>
        </p:nvSpPr>
        <p:spPr bwMode="auto">
          <a:xfrm>
            <a:off x="5534025" y="3476625"/>
            <a:ext cx="0" cy="508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20" name="Rectangle 16"/>
          <p:cNvSpPr>
            <a:spLocks noChangeArrowheads="1"/>
          </p:cNvSpPr>
          <p:nvPr/>
        </p:nvSpPr>
        <p:spPr bwMode="auto">
          <a:xfrm>
            <a:off x="2430463" y="3467100"/>
            <a:ext cx="6278562" cy="519113"/>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21" name="Rectangle 17"/>
          <p:cNvSpPr>
            <a:spLocks noChangeArrowheads="1"/>
          </p:cNvSpPr>
          <p:nvPr/>
        </p:nvSpPr>
        <p:spPr bwMode="auto">
          <a:xfrm>
            <a:off x="7604125" y="2466975"/>
            <a:ext cx="784225" cy="3190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22" name="Rectangle 18"/>
          <p:cNvSpPr>
            <a:spLocks noChangeArrowheads="1"/>
          </p:cNvSpPr>
          <p:nvPr/>
        </p:nvSpPr>
        <p:spPr bwMode="auto">
          <a:xfrm>
            <a:off x="7131050" y="5219700"/>
            <a:ext cx="1555750" cy="482600"/>
          </a:xfrm>
          <a:prstGeom prst="rect">
            <a:avLst/>
          </a:prstGeom>
          <a:solidFill>
            <a:srgbClr val="FF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23" name="Rectangle 19"/>
          <p:cNvSpPr>
            <a:spLocks noChangeArrowheads="1"/>
          </p:cNvSpPr>
          <p:nvPr/>
        </p:nvSpPr>
        <p:spPr bwMode="auto">
          <a:xfrm>
            <a:off x="2439988" y="2501900"/>
            <a:ext cx="1582737" cy="493713"/>
          </a:xfrm>
          <a:prstGeom prst="rect">
            <a:avLst/>
          </a:prstGeom>
          <a:solidFill>
            <a:srgbClr val="CCE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24" name="Line 20"/>
          <p:cNvSpPr>
            <a:spLocks noChangeShapeType="1"/>
          </p:cNvSpPr>
          <p:nvPr/>
        </p:nvSpPr>
        <p:spPr bwMode="auto">
          <a:xfrm>
            <a:off x="4024313" y="2497138"/>
            <a:ext cx="0" cy="508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25" name="Rectangle 21"/>
          <p:cNvSpPr>
            <a:spLocks noChangeArrowheads="1"/>
          </p:cNvSpPr>
          <p:nvPr/>
        </p:nvSpPr>
        <p:spPr bwMode="auto">
          <a:xfrm>
            <a:off x="2432050" y="2487613"/>
            <a:ext cx="6280150" cy="519112"/>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26" name="Rectangle 22"/>
          <p:cNvSpPr>
            <a:spLocks noChangeArrowheads="1"/>
          </p:cNvSpPr>
          <p:nvPr/>
        </p:nvSpPr>
        <p:spPr bwMode="auto">
          <a:xfrm>
            <a:off x="1042988" y="1824038"/>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buClrTx/>
              <a:buFontTx/>
              <a:buNone/>
            </a:pPr>
            <a:r>
              <a:rPr lang="zh-CN" altLang="en-US" sz="2000">
                <a:solidFill>
                  <a:srgbClr val="333399"/>
                </a:solidFill>
                <a:ea typeface="黑体" pitchFamily="49" charset="-122"/>
              </a:rPr>
              <a:t>网络地址</a:t>
            </a:r>
          </a:p>
        </p:txBody>
      </p:sp>
      <p:sp>
        <p:nvSpPr>
          <p:cNvPr id="2095127" name="Text Box 23"/>
          <p:cNvSpPr txBox="1">
            <a:spLocks noChangeArrowheads="1"/>
          </p:cNvSpPr>
          <p:nvPr/>
        </p:nvSpPr>
        <p:spPr bwMode="auto">
          <a:xfrm>
            <a:off x="130175" y="1739900"/>
            <a:ext cx="439738" cy="1128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85000"/>
              </a:lnSpc>
              <a:spcBef>
                <a:spcPct val="0"/>
              </a:spcBef>
              <a:buClrTx/>
              <a:buFontTx/>
              <a:buNone/>
            </a:pPr>
            <a:r>
              <a:rPr kumimoji="1" lang="en-US" altLang="zh-CN" sz="2000">
                <a:solidFill>
                  <a:srgbClr val="333399"/>
                </a:solidFill>
                <a:latin typeface="Times New Roman" pitchFamily="18" charset="0"/>
                <a:ea typeface="黑体" pitchFamily="49" charset="-122"/>
              </a:rPr>
              <a:t>A</a:t>
            </a:r>
          </a:p>
          <a:p>
            <a:pPr algn="ctr">
              <a:lnSpc>
                <a:spcPct val="85000"/>
              </a:lnSpc>
              <a:spcBef>
                <a:spcPct val="0"/>
              </a:spcBef>
              <a:buClrTx/>
              <a:buFontTx/>
              <a:buNone/>
            </a:pPr>
            <a:r>
              <a:rPr kumimoji="1" lang="zh-CN" altLang="en-US" sz="2000">
                <a:solidFill>
                  <a:srgbClr val="333399"/>
                </a:solidFill>
                <a:latin typeface="Times New Roman" pitchFamily="18" charset="0"/>
                <a:ea typeface="黑体" pitchFamily="49" charset="-122"/>
              </a:rPr>
              <a:t>类</a:t>
            </a:r>
          </a:p>
          <a:p>
            <a:pPr algn="ctr">
              <a:lnSpc>
                <a:spcPct val="85000"/>
              </a:lnSpc>
              <a:spcBef>
                <a:spcPct val="0"/>
              </a:spcBef>
              <a:buClrTx/>
              <a:buFontTx/>
              <a:buNone/>
            </a:pPr>
            <a:r>
              <a:rPr kumimoji="1" lang="zh-CN" altLang="en-US" sz="2000">
                <a:solidFill>
                  <a:srgbClr val="333399"/>
                </a:solidFill>
                <a:latin typeface="Times New Roman" pitchFamily="18" charset="0"/>
                <a:ea typeface="黑体" pitchFamily="49" charset="-122"/>
              </a:rPr>
              <a:t>地</a:t>
            </a:r>
          </a:p>
          <a:p>
            <a:pPr algn="ctr">
              <a:lnSpc>
                <a:spcPct val="85000"/>
              </a:lnSpc>
              <a:spcBef>
                <a:spcPct val="0"/>
              </a:spcBef>
              <a:buClrTx/>
              <a:buFontTx/>
              <a:buNone/>
            </a:pPr>
            <a:r>
              <a:rPr kumimoji="1" lang="zh-CN" altLang="en-US" sz="2000">
                <a:solidFill>
                  <a:srgbClr val="333399"/>
                </a:solidFill>
                <a:latin typeface="Times New Roman" pitchFamily="18" charset="0"/>
                <a:ea typeface="黑体" pitchFamily="49" charset="-122"/>
              </a:rPr>
              <a:t>址</a:t>
            </a:r>
          </a:p>
        </p:txBody>
      </p:sp>
      <p:sp>
        <p:nvSpPr>
          <p:cNvPr id="2095128" name="Rectangle 24"/>
          <p:cNvSpPr>
            <a:spLocks noChangeArrowheads="1"/>
          </p:cNvSpPr>
          <p:nvPr/>
        </p:nvSpPr>
        <p:spPr bwMode="auto">
          <a:xfrm>
            <a:off x="768350" y="2459038"/>
            <a:ext cx="1704975"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zh-CN" altLang="en-US" sz="2000">
                <a:solidFill>
                  <a:srgbClr val="333399"/>
                </a:solidFill>
                <a:ea typeface="黑体" pitchFamily="49" charset="-122"/>
              </a:rPr>
              <a:t>默认子网掩码</a:t>
            </a:r>
          </a:p>
          <a:p>
            <a:pPr algn="ctr" eaLnBrk="0" hangingPunct="0">
              <a:lnSpc>
                <a:spcPct val="90000"/>
              </a:lnSpc>
              <a:buClrTx/>
              <a:buFontTx/>
              <a:buNone/>
            </a:pPr>
            <a:r>
              <a:rPr lang="en-US" altLang="zh-CN" sz="2000">
                <a:solidFill>
                  <a:srgbClr val="333399"/>
                </a:solidFill>
                <a:ea typeface="黑体" pitchFamily="49" charset="-122"/>
              </a:rPr>
              <a:t>255.0.0.0</a:t>
            </a:r>
          </a:p>
        </p:txBody>
      </p:sp>
      <p:sp>
        <p:nvSpPr>
          <p:cNvPr id="2095129" name="Rectangle 25"/>
          <p:cNvSpPr>
            <a:spLocks noChangeArrowheads="1"/>
          </p:cNvSpPr>
          <p:nvPr/>
        </p:nvSpPr>
        <p:spPr bwMode="auto">
          <a:xfrm>
            <a:off x="1050925" y="3540125"/>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buClrTx/>
              <a:buFontTx/>
              <a:buNone/>
            </a:pPr>
            <a:r>
              <a:rPr lang="zh-CN" altLang="en-US" sz="2000">
                <a:solidFill>
                  <a:srgbClr val="333399"/>
                </a:solidFill>
                <a:ea typeface="黑体" pitchFamily="49" charset="-122"/>
              </a:rPr>
              <a:t>网络地址</a:t>
            </a:r>
          </a:p>
        </p:txBody>
      </p:sp>
      <p:sp>
        <p:nvSpPr>
          <p:cNvPr id="2095130" name="Text Box 26"/>
          <p:cNvSpPr txBox="1">
            <a:spLocks noChangeArrowheads="1"/>
          </p:cNvSpPr>
          <p:nvPr/>
        </p:nvSpPr>
        <p:spPr bwMode="auto">
          <a:xfrm>
            <a:off x="133350" y="3429000"/>
            <a:ext cx="438150" cy="1127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85000"/>
              </a:lnSpc>
              <a:spcBef>
                <a:spcPct val="0"/>
              </a:spcBef>
              <a:buClrTx/>
              <a:buFontTx/>
              <a:buNone/>
            </a:pPr>
            <a:r>
              <a:rPr kumimoji="1" lang="en-US" altLang="zh-CN" sz="2000">
                <a:solidFill>
                  <a:srgbClr val="333399"/>
                </a:solidFill>
                <a:latin typeface="Times New Roman" pitchFamily="18" charset="0"/>
                <a:ea typeface="黑体" pitchFamily="49" charset="-122"/>
              </a:rPr>
              <a:t>B</a:t>
            </a:r>
          </a:p>
          <a:p>
            <a:pPr algn="ctr">
              <a:lnSpc>
                <a:spcPct val="85000"/>
              </a:lnSpc>
              <a:spcBef>
                <a:spcPct val="0"/>
              </a:spcBef>
              <a:buClrTx/>
              <a:buFontTx/>
              <a:buNone/>
            </a:pPr>
            <a:r>
              <a:rPr kumimoji="1" lang="zh-CN" altLang="en-US" sz="2000">
                <a:solidFill>
                  <a:srgbClr val="333399"/>
                </a:solidFill>
                <a:latin typeface="Times New Roman" pitchFamily="18" charset="0"/>
                <a:ea typeface="黑体" pitchFamily="49" charset="-122"/>
              </a:rPr>
              <a:t>类</a:t>
            </a:r>
          </a:p>
          <a:p>
            <a:pPr algn="ctr">
              <a:lnSpc>
                <a:spcPct val="85000"/>
              </a:lnSpc>
              <a:spcBef>
                <a:spcPct val="0"/>
              </a:spcBef>
              <a:buClrTx/>
              <a:buFontTx/>
              <a:buNone/>
            </a:pPr>
            <a:r>
              <a:rPr kumimoji="1" lang="zh-CN" altLang="en-US" sz="2000">
                <a:solidFill>
                  <a:srgbClr val="333399"/>
                </a:solidFill>
                <a:latin typeface="Times New Roman" pitchFamily="18" charset="0"/>
                <a:ea typeface="黑体" pitchFamily="49" charset="-122"/>
              </a:rPr>
              <a:t>地</a:t>
            </a:r>
          </a:p>
          <a:p>
            <a:pPr algn="ctr">
              <a:lnSpc>
                <a:spcPct val="85000"/>
              </a:lnSpc>
              <a:spcBef>
                <a:spcPct val="0"/>
              </a:spcBef>
              <a:buClrTx/>
              <a:buFontTx/>
              <a:buNone/>
            </a:pPr>
            <a:r>
              <a:rPr kumimoji="1" lang="zh-CN" altLang="en-US" sz="2000">
                <a:solidFill>
                  <a:srgbClr val="333399"/>
                </a:solidFill>
                <a:latin typeface="Times New Roman" pitchFamily="18" charset="0"/>
                <a:ea typeface="黑体" pitchFamily="49" charset="-122"/>
              </a:rPr>
              <a:t>址</a:t>
            </a:r>
          </a:p>
        </p:txBody>
      </p:sp>
      <p:sp>
        <p:nvSpPr>
          <p:cNvPr id="2095131" name="Rectangle 27"/>
          <p:cNvSpPr>
            <a:spLocks noChangeArrowheads="1"/>
          </p:cNvSpPr>
          <p:nvPr/>
        </p:nvSpPr>
        <p:spPr bwMode="auto">
          <a:xfrm>
            <a:off x="735013" y="4149725"/>
            <a:ext cx="1704975"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zh-CN" altLang="en-US" sz="2000">
                <a:solidFill>
                  <a:srgbClr val="333399"/>
                </a:solidFill>
                <a:ea typeface="黑体" pitchFamily="49" charset="-122"/>
              </a:rPr>
              <a:t>默认子网掩码</a:t>
            </a:r>
          </a:p>
          <a:p>
            <a:pPr algn="ctr" eaLnBrk="0" hangingPunct="0">
              <a:lnSpc>
                <a:spcPct val="90000"/>
              </a:lnSpc>
              <a:buClrTx/>
              <a:buFontTx/>
              <a:buNone/>
            </a:pPr>
            <a:r>
              <a:rPr lang="en-US" altLang="zh-CN" sz="2000">
                <a:solidFill>
                  <a:srgbClr val="333399"/>
                </a:solidFill>
                <a:ea typeface="黑体" pitchFamily="49" charset="-122"/>
              </a:rPr>
              <a:t>255.255.0.0</a:t>
            </a:r>
          </a:p>
        </p:txBody>
      </p:sp>
      <p:sp>
        <p:nvSpPr>
          <p:cNvPr id="2095132" name="Rectangle 28"/>
          <p:cNvSpPr>
            <a:spLocks noChangeArrowheads="1"/>
          </p:cNvSpPr>
          <p:nvPr/>
        </p:nvSpPr>
        <p:spPr bwMode="auto">
          <a:xfrm>
            <a:off x="7604125" y="4224338"/>
            <a:ext cx="784225" cy="3190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33" name="Rectangle 29"/>
          <p:cNvSpPr>
            <a:spLocks noChangeArrowheads="1"/>
          </p:cNvSpPr>
          <p:nvPr/>
        </p:nvSpPr>
        <p:spPr bwMode="auto">
          <a:xfrm>
            <a:off x="2439988" y="4259263"/>
            <a:ext cx="3049587" cy="493712"/>
          </a:xfrm>
          <a:prstGeom prst="rect">
            <a:avLst/>
          </a:prstGeom>
          <a:solidFill>
            <a:srgbClr val="EAEAEA"/>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34" name="Line 30"/>
          <p:cNvSpPr>
            <a:spLocks noChangeShapeType="1"/>
          </p:cNvSpPr>
          <p:nvPr/>
        </p:nvSpPr>
        <p:spPr bwMode="auto">
          <a:xfrm>
            <a:off x="5516563" y="4254500"/>
            <a:ext cx="0" cy="50800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35" name="Rectangle 31"/>
          <p:cNvSpPr>
            <a:spLocks noChangeArrowheads="1"/>
          </p:cNvSpPr>
          <p:nvPr/>
        </p:nvSpPr>
        <p:spPr bwMode="auto">
          <a:xfrm>
            <a:off x="2432050" y="4244975"/>
            <a:ext cx="6280150" cy="520700"/>
          </a:xfrm>
          <a:prstGeom prst="rect">
            <a:avLst/>
          </a:prstGeom>
          <a:solidFill>
            <a:srgbClr val="CCEC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36" name="Rectangle 32"/>
          <p:cNvSpPr>
            <a:spLocks noChangeArrowheads="1"/>
          </p:cNvSpPr>
          <p:nvPr/>
        </p:nvSpPr>
        <p:spPr bwMode="auto">
          <a:xfrm>
            <a:off x="1050925" y="5267325"/>
            <a:ext cx="1196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buClrTx/>
              <a:buFontTx/>
              <a:buNone/>
            </a:pPr>
            <a:r>
              <a:rPr lang="zh-CN" altLang="en-US" sz="2000">
                <a:solidFill>
                  <a:srgbClr val="333399"/>
                </a:solidFill>
                <a:ea typeface="黑体" pitchFamily="49" charset="-122"/>
              </a:rPr>
              <a:t>网络地址</a:t>
            </a:r>
          </a:p>
        </p:txBody>
      </p:sp>
      <p:sp>
        <p:nvSpPr>
          <p:cNvPr id="2095137" name="Text Box 33"/>
          <p:cNvSpPr txBox="1">
            <a:spLocks noChangeArrowheads="1"/>
          </p:cNvSpPr>
          <p:nvPr/>
        </p:nvSpPr>
        <p:spPr bwMode="auto">
          <a:xfrm>
            <a:off x="133350" y="5191125"/>
            <a:ext cx="438150" cy="1127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85000"/>
              </a:lnSpc>
              <a:spcBef>
                <a:spcPct val="0"/>
              </a:spcBef>
              <a:buClrTx/>
              <a:buFontTx/>
              <a:buNone/>
            </a:pPr>
            <a:r>
              <a:rPr kumimoji="1" lang="en-US" altLang="zh-CN" sz="2000">
                <a:solidFill>
                  <a:srgbClr val="333399"/>
                </a:solidFill>
                <a:latin typeface="Times New Roman" pitchFamily="18" charset="0"/>
                <a:ea typeface="黑体" pitchFamily="49" charset="-122"/>
              </a:rPr>
              <a:t>C</a:t>
            </a:r>
          </a:p>
          <a:p>
            <a:pPr algn="ctr">
              <a:lnSpc>
                <a:spcPct val="85000"/>
              </a:lnSpc>
              <a:spcBef>
                <a:spcPct val="0"/>
              </a:spcBef>
              <a:buClrTx/>
              <a:buFontTx/>
              <a:buNone/>
            </a:pPr>
            <a:r>
              <a:rPr kumimoji="1" lang="zh-CN" altLang="en-US" sz="2000">
                <a:solidFill>
                  <a:srgbClr val="333399"/>
                </a:solidFill>
                <a:latin typeface="Times New Roman" pitchFamily="18" charset="0"/>
                <a:ea typeface="黑体" pitchFamily="49" charset="-122"/>
              </a:rPr>
              <a:t>类</a:t>
            </a:r>
          </a:p>
          <a:p>
            <a:pPr algn="ctr">
              <a:lnSpc>
                <a:spcPct val="85000"/>
              </a:lnSpc>
              <a:spcBef>
                <a:spcPct val="0"/>
              </a:spcBef>
              <a:buClrTx/>
              <a:buFontTx/>
              <a:buNone/>
            </a:pPr>
            <a:r>
              <a:rPr kumimoji="1" lang="zh-CN" altLang="en-US" sz="2000">
                <a:solidFill>
                  <a:srgbClr val="333399"/>
                </a:solidFill>
                <a:latin typeface="Times New Roman" pitchFamily="18" charset="0"/>
                <a:ea typeface="黑体" pitchFamily="49" charset="-122"/>
              </a:rPr>
              <a:t>地</a:t>
            </a:r>
          </a:p>
          <a:p>
            <a:pPr algn="ctr">
              <a:lnSpc>
                <a:spcPct val="85000"/>
              </a:lnSpc>
              <a:spcBef>
                <a:spcPct val="0"/>
              </a:spcBef>
              <a:buClrTx/>
              <a:buFontTx/>
              <a:buNone/>
            </a:pPr>
            <a:r>
              <a:rPr kumimoji="1" lang="zh-CN" altLang="en-US" sz="2000">
                <a:solidFill>
                  <a:srgbClr val="333399"/>
                </a:solidFill>
                <a:latin typeface="Times New Roman" pitchFamily="18" charset="0"/>
                <a:ea typeface="黑体" pitchFamily="49" charset="-122"/>
              </a:rPr>
              <a:t>址</a:t>
            </a:r>
          </a:p>
        </p:txBody>
      </p:sp>
      <p:sp>
        <p:nvSpPr>
          <p:cNvPr id="2095138" name="Rectangle 34"/>
          <p:cNvSpPr>
            <a:spLocks noChangeArrowheads="1"/>
          </p:cNvSpPr>
          <p:nvPr/>
        </p:nvSpPr>
        <p:spPr bwMode="auto">
          <a:xfrm>
            <a:off x="735013" y="5957888"/>
            <a:ext cx="170497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zh-CN" altLang="en-US" sz="2000">
                <a:solidFill>
                  <a:srgbClr val="333399"/>
                </a:solidFill>
                <a:ea typeface="黑体" pitchFamily="49" charset="-122"/>
              </a:rPr>
              <a:t>默认子网掩码</a:t>
            </a:r>
          </a:p>
          <a:p>
            <a:pPr algn="ctr" eaLnBrk="0" hangingPunct="0">
              <a:lnSpc>
                <a:spcPct val="90000"/>
              </a:lnSpc>
              <a:buClrTx/>
              <a:buFontTx/>
              <a:buNone/>
            </a:pPr>
            <a:r>
              <a:rPr lang="en-US" altLang="zh-CN" sz="2000">
                <a:solidFill>
                  <a:srgbClr val="333399"/>
                </a:solidFill>
                <a:ea typeface="黑体" pitchFamily="49" charset="-122"/>
              </a:rPr>
              <a:t>255.255.255.0</a:t>
            </a:r>
          </a:p>
        </p:txBody>
      </p:sp>
      <p:sp>
        <p:nvSpPr>
          <p:cNvPr id="2095139" name="Rectangle 35"/>
          <p:cNvSpPr>
            <a:spLocks noChangeArrowheads="1"/>
          </p:cNvSpPr>
          <p:nvPr/>
        </p:nvSpPr>
        <p:spPr bwMode="auto">
          <a:xfrm>
            <a:off x="2433638" y="6016625"/>
            <a:ext cx="4679950" cy="496888"/>
          </a:xfrm>
          <a:prstGeom prst="rect">
            <a:avLst/>
          </a:prstGeom>
          <a:solidFill>
            <a:srgbClr val="EAEAEA"/>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40" name="Line 36"/>
          <p:cNvSpPr>
            <a:spLocks noChangeShapeType="1"/>
          </p:cNvSpPr>
          <p:nvPr/>
        </p:nvSpPr>
        <p:spPr bwMode="auto">
          <a:xfrm>
            <a:off x="7116763" y="6000750"/>
            <a:ext cx="0" cy="506413"/>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41" name="Rectangle 37"/>
          <p:cNvSpPr>
            <a:spLocks noChangeArrowheads="1"/>
          </p:cNvSpPr>
          <p:nvPr/>
        </p:nvSpPr>
        <p:spPr bwMode="auto">
          <a:xfrm>
            <a:off x="2427288" y="6002338"/>
            <a:ext cx="6278562" cy="520700"/>
          </a:xfrm>
          <a:prstGeom prst="rect">
            <a:avLst/>
          </a:prstGeom>
          <a:solidFill>
            <a:srgbClr val="CCEC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42" name="Rectangle 38"/>
          <p:cNvSpPr>
            <a:spLocks noChangeArrowheads="1"/>
          </p:cNvSpPr>
          <p:nvPr/>
        </p:nvSpPr>
        <p:spPr bwMode="auto">
          <a:xfrm>
            <a:off x="4067175" y="2501900"/>
            <a:ext cx="4613275" cy="482600"/>
          </a:xfrm>
          <a:prstGeom prst="rect">
            <a:avLst/>
          </a:prstGeom>
          <a:solidFill>
            <a:srgbClr val="FF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43" name="Rectangle 39"/>
          <p:cNvSpPr>
            <a:spLocks noChangeArrowheads="1"/>
          </p:cNvSpPr>
          <p:nvPr/>
        </p:nvSpPr>
        <p:spPr bwMode="auto">
          <a:xfrm>
            <a:off x="2459038" y="6059488"/>
            <a:ext cx="4691062" cy="393700"/>
          </a:xfrm>
          <a:prstGeom prst="rect">
            <a:avLst/>
          </a:prstGeom>
          <a:noFill/>
          <a:ln>
            <a:noFill/>
          </a:ln>
          <a:effectLst/>
          <a:extLst>
            <a:ext uri="{909E8E84-426E-40DD-AFC4-6F175D3DCCD1}">
              <a14:hiddenFill xmlns:a14="http://schemas.microsoft.com/office/drawing/2010/main">
                <a:solidFill>
                  <a:srgbClr val="DDDD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ea typeface="黑体" pitchFamily="49" charset="-122"/>
              </a:rPr>
              <a:t>1 1 1 1 1 1 1 1 1 1 1 1 1 1 1 1 1 1 1 1 1 1 1 1</a:t>
            </a:r>
          </a:p>
        </p:txBody>
      </p:sp>
      <p:sp>
        <p:nvSpPr>
          <p:cNvPr id="2095144" name="Rectangle 40"/>
          <p:cNvSpPr>
            <a:spLocks noChangeArrowheads="1"/>
          </p:cNvSpPr>
          <p:nvPr/>
        </p:nvSpPr>
        <p:spPr bwMode="auto">
          <a:xfrm>
            <a:off x="4051300" y="2551113"/>
            <a:ext cx="4687888"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ea typeface="黑体" pitchFamily="49" charset="-122"/>
              </a:rPr>
              <a:t>0 0 0 0 0 0 0 0 0 0 0 0 0 0 0 0 0 0 0 0 0 0 0 0</a:t>
            </a:r>
          </a:p>
        </p:txBody>
      </p:sp>
      <p:sp>
        <p:nvSpPr>
          <p:cNvPr id="2095145" name="Rectangle 41"/>
          <p:cNvSpPr>
            <a:spLocks noChangeArrowheads="1"/>
          </p:cNvSpPr>
          <p:nvPr/>
        </p:nvSpPr>
        <p:spPr bwMode="auto">
          <a:xfrm>
            <a:off x="2408238" y="4292600"/>
            <a:ext cx="3167062" cy="393700"/>
          </a:xfrm>
          <a:prstGeom prst="rect">
            <a:avLst/>
          </a:prstGeom>
          <a:noFill/>
          <a:ln>
            <a:noFill/>
          </a:ln>
          <a:effectLst/>
          <a:extLst>
            <a:ext uri="{909E8E84-426E-40DD-AFC4-6F175D3DCCD1}">
              <a14:hiddenFill xmlns:a14="http://schemas.microsoft.com/office/drawing/2010/main">
                <a:solidFill>
                  <a:srgbClr val="DDDD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ea typeface="黑体" pitchFamily="49" charset="-122"/>
              </a:rPr>
              <a:t>1 1 1 1 1 1 1 1 1 1 1 1 1 1 1 1</a:t>
            </a:r>
          </a:p>
        </p:txBody>
      </p:sp>
      <p:sp>
        <p:nvSpPr>
          <p:cNvPr id="2095146" name="Rectangle 42"/>
          <p:cNvSpPr>
            <a:spLocks noChangeArrowheads="1"/>
          </p:cNvSpPr>
          <p:nvPr/>
        </p:nvSpPr>
        <p:spPr bwMode="auto">
          <a:xfrm>
            <a:off x="5514975" y="4292600"/>
            <a:ext cx="3165475"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ea typeface="黑体" pitchFamily="49" charset="-122"/>
              </a:rPr>
              <a:t>0 0 0 0 0 0 0 0 0 0 0 0 0 0 0 0</a:t>
            </a:r>
          </a:p>
        </p:txBody>
      </p:sp>
      <p:sp>
        <p:nvSpPr>
          <p:cNvPr id="2095147" name="Rectangle 43"/>
          <p:cNvSpPr>
            <a:spLocks noChangeArrowheads="1"/>
          </p:cNvSpPr>
          <p:nvPr/>
        </p:nvSpPr>
        <p:spPr bwMode="auto">
          <a:xfrm>
            <a:off x="2420938" y="2551113"/>
            <a:ext cx="1641475"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ea typeface="黑体" pitchFamily="49" charset="-122"/>
              </a:rPr>
              <a:t>1 1 1 1 1 1 1 1</a:t>
            </a:r>
          </a:p>
        </p:txBody>
      </p:sp>
      <p:sp>
        <p:nvSpPr>
          <p:cNvPr id="2095148" name="Rectangle 44"/>
          <p:cNvSpPr>
            <a:spLocks noChangeArrowheads="1"/>
          </p:cNvSpPr>
          <p:nvPr/>
        </p:nvSpPr>
        <p:spPr bwMode="auto">
          <a:xfrm>
            <a:off x="7062788" y="6059488"/>
            <a:ext cx="1641475" cy="393700"/>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ea typeface="黑体" pitchFamily="49" charset="-122"/>
              </a:rPr>
              <a:t>0 0 0 0 0 0 0 0</a:t>
            </a:r>
          </a:p>
        </p:txBody>
      </p:sp>
      <p:sp>
        <p:nvSpPr>
          <p:cNvPr id="2095149" name="Rectangle 45"/>
          <p:cNvSpPr>
            <a:spLocks noChangeArrowheads="1"/>
          </p:cNvSpPr>
          <p:nvPr/>
        </p:nvSpPr>
        <p:spPr bwMode="auto">
          <a:xfrm>
            <a:off x="5543550" y="3479800"/>
            <a:ext cx="3149600" cy="482600"/>
          </a:xfrm>
          <a:prstGeom prst="rect">
            <a:avLst/>
          </a:prstGeom>
          <a:solidFill>
            <a:srgbClr val="FF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095150" name="Rectangle 46"/>
          <p:cNvSpPr>
            <a:spLocks noChangeArrowheads="1"/>
          </p:cNvSpPr>
          <p:nvPr/>
        </p:nvSpPr>
        <p:spPr bwMode="auto">
          <a:xfrm>
            <a:off x="7086600" y="5245100"/>
            <a:ext cx="1646238" cy="3937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ea typeface="黑体" pitchFamily="49" charset="-122"/>
              </a:rPr>
              <a:t>host-id </a:t>
            </a:r>
            <a:r>
              <a:rPr lang="zh-CN" altLang="en-US" sz="2000">
                <a:solidFill>
                  <a:srgbClr val="333399"/>
                </a:solidFill>
                <a:ea typeface="黑体" pitchFamily="49" charset="-122"/>
              </a:rPr>
              <a:t>为全 </a:t>
            </a:r>
            <a:r>
              <a:rPr lang="en-US" altLang="zh-CN" sz="2000">
                <a:solidFill>
                  <a:srgbClr val="333399"/>
                </a:solidFill>
                <a:ea typeface="黑体" pitchFamily="49" charset="-122"/>
              </a:rPr>
              <a:t>0</a:t>
            </a:r>
          </a:p>
        </p:txBody>
      </p:sp>
      <p:sp>
        <p:nvSpPr>
          <p:cNvPr id="2095151" name="Rectangle 47"/>
          <p:cNvSpPr>
            <a:spLocks noChangeArrowheads="1"/>
          </p:cNvSpPr>
          <p:nvPr/>
        </p:nvSpPr>
        <p:spPr bwMode="auto">
          <a:xfrm>
            <a:off x="6296025" y="3540125"/>
            <a:ext cx="1646238" cy="3937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ea typeface="黑体" pitchFamily="49" charset="-122"/>
              </a:rPr>
              <a:t>host-id </a:t>
            </a:r>
            <a:r>
              <a:rPr lang="zh-CN" altLang="en-US" sz="2000">
                <a:solidFill>
                  <a:srgbClr val="333399"/>
                </a:solidFill>
                <a:ea typeface="黑体" pitchFamily="49" charset="-122"/>
              </a:rPr>
              <a:t>为全 </a:t>
            </a:r>
            <a:r>
              <a:rPr lang="en-US" altLang="zh-CN" sz="2000">
                <a:solidFill>
                  <a:srgbClr val="333399"/>
                </a:solidFill>
                <a:ea typeface="黑体" pitchFamily="49" charset="-122"/>
              </a:rPr>
              <a:t>0</a:t>
            </a:r>
          </a:p>
        </p:txBody>
      </p:sp>
      <p:sp>
        <p:nvSpPr>
          <p:cNvPr id="2095152" name="Line 48"/>
          <p:cNvSpPr>
            <a:spLocks noChangeShapeType="1"/>
          </p:cNvSpPr>
          <p:nvPr/>
        </p:nvSpPr>
        <p:spPr bwMode="auto">
          <a:xfrm>
            <a:off x="22225" y="3227388"/>
            <a:ext cx="903287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5153" name="Line 49"/>
          <p:cNvSpPr>
            <a:spLocks noChangeShapeType="1"/>
          </p:cNvSpPr>
          <p:nvPr/>
        </p:nvSpPr>
        <p:spPr bwMode="auto">
          <a:xfrm>
            <a:off x="22225" y="4984750"/>
            <a:ext cx="903287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5154" name="Line 50"/>
          <p:cNvSpPr>
            <a:spLocks noChangeShapeType="1"/>
          </p:cNvSpPr>
          <p:nvPr/>
        </p:nvSpPr>
        <p:spPr bwMode="auto">
          <a:xfrm>
            <a:off x="674688" y="1579563"/>
            <a:ext cx="0" cy="5162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95156" name="Rectangle 52"/>
          <p:cNvSpPr>
            <a:spLocks noGrp="1" noChangeArrowheads="1"/>
          </p:cNvSpPr>
          <p:nvPr>
            <p:ph type="title"/>
          </p:nvPr>
        </p:nvSpPr>
        <p:spPr/>
        <p:txBody>
          <a:bodyPr/>
          <a:lstStyle/>
          <a:p>
            <a:r>
              <a:rPr lang="en-US" altLang="zh-CN" sz="3200" b="1" dirty="0" smtClean="0"/>
              <a:t>A</a:t>
            </a:r>
            <a:r>
              <a:rPr lang="zh-CN" altLang="en-US" sz="3200" b="1" dirty="0" smtClean="0"/>
              <a:t>类</a:t>
            </a:r>
            <a:r>
              <a:rPr lang="zh-CN" altLang="en-US" sz="3200" b="1" dirty="0"/>
              <a:t>、</a:t>
            </a:r>
            <a:r>
              <a:rPr lang="en-US" altLang="zh-CN" sz="3200" b="1" dirty="0" smtClean="0"/>
              <a:t>B</a:t>
            </a:r>
            <a:r>
              <a:rPr lang="zh-CN" altLang="en-US" sz="3200" b="1" dirty="0" smtClean="0"/>
              <a:t>类和</a:t>
            </a:r>
            <a:r>
              <a:rPr lang="en-US" altLang="zh-CN" sz="3200" b="1" dirty="0" smtClean="0"/>
              <a:t>C</a:t>
            </a:r>
            <a:r>
              <a:rPr lang="zh-CN" altLang="en-US" sz="3200" b="1" dirty="0" smtClean="0"/>
              <a:t>类</a:t>
            </a:r>
            <a:r>
              <a:rPr lang="en-US" altLang="zh-CN" sz="3200" b="1" dirty="0" smtClean="0"/>
              <a:t>IP</a:t>
            </a:r>
            <a:r>
              <a:rPr lang="zh-CN" altLang="en-US" sz="3200" b="1" dirty="0" smtClean="0"/>
              <a:t>地址</a:t>
            </a:r>
            <a:r>
              <a:rPr lang="zh-CN" altLang="en-US" sz="3200" b="1" dirty="0"/>
              <a:t>的默认子网掩码 </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2.</a:t>
            </a:r>
            <a:r>
              <a:rPr lang="zh-CN" altLang="en-US" b="1" dirty="0"/>
              <a:t> </a:t>
            </a:r>
            <a:r>
              <a:rPr lang="en-US" altLang="zh-CN" b="1" dirty="0"/>
              <a:t>IP</a:t>
            </a:r>
            <a:r>
              <a:rPr lang="zh-CN" altLang="en-US" b="1" dirty="0"/>
              <a:t>地址应用实例</a:t>
            </a:r>
            <a:endParaRPr lang="zh-CN" altLang="en-US" dirty="0"/>
          </a:p>
        </p:txBody>
      </p:sp>
      <p:sp>
        <p:nvSpPr>
          <p:cNvPr id="3" name="Rectangle 5"/>
          <p:cNvSpPr txBox="1">
            <a:spLocks noChangeArrowheads="1"/>
          </p:cNvSpPr>
          <p:nvPr/>
        </p:nvSpPr>
        <p:spPr>
          <a:xfrm>
            <a:off x="0" y="1341438"/>
            <a:ext cx="9144000" cy="5111898"/>
          </a:xfrm>
          <a:prstGeom prst="rect">
            <a:avLst/>
          </a:prstGeom>
        </p:spPr>
        <p:txBody>
          <a:bodyPr/>
          <a:lstStyle>
            <a:lvl1pPr marL="342900" indent="0" algn="l" rtl="0" fontAlgn="base">
              <a:lnSpc>
                <a:spcPts val="30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nSpc>
                <a:spcPct val="150000"/>
              </a:lnSpc>
              <a:buNone/>
            </a:pPr>
            <a:r>
              <a:rPr lang="zh-CN" altLang="en-US" b="0" dirty="0" smtClean="0"/>
              <a:t>    假设</a:t>
            </a:r>
            <a:r>
              <a:rPr lang="zh-CN" altLang="en-US" b="0" dirty="0"/>
              <a:t>某</a:t>
            </a:r>
            <a:r>
              <a:rPr lang="en-US" altLang="zh-CN" b="0" dirty="0"/>
              <a:t>IT</a:t>
            </a:r>
            <a:r>
              <a:rPr lang="zh-CN" altLang="en-US" b="0" dirty="0"/>
              <a:t>公司拥有一个</a:t>
            </a:r>
            <a:r>
              <a:rPr lang="en-US" altLang="zh-CN" b="0" dirty="0"/>
              <a:t>C</a:t>
            </a:r>
            <a:r>
              <a:rPr lang="zh-CN" altLang="en-US" b="0" dirty="0"/>
              <a:t>类网络的</a:t>
            </a:r>
            <a:r>
              <a:rPr lang="en-US" altLang="zh-CN" b="0" dirty="0"/>
              <a:t>IP</a:t>
            </a:r>
            <a:r>
              <a:rPr lang="zh-CN" altLang="en-US" b="0" dirty="0"/>
              <a:t>地址</a:t>
            </a:r>
            <a:r>
              <a:rPr lang="en-US" altLang="zh-CN" b="0" dirty="0"/>
              <a:t>192.168.1.0</a:t>
            </a:r>
            <a:r>
              <a:rPr lang="zh-CN" altLang="en-US" b="0" dirty="0"/>
              <a:t>，该公司设有产品部、研发部、销售部、采购部、财务部和人力资源部</a:t>
            </a:r>
            <a:r>
              <a:rPr lang="en-US" altLang="zh-CN" b="0" dirty="0"/>
              <a:t>6</a:t>
            </a:r>
            <a:r>
              <a:rPr lang="zh-CN" altLang="en-US" b="0" dirty="0"/>
              <a:t>个部门。其研发部拥有</a:t>
            </a:r>
            <a:r>
              <a:rPr lang="en-US" altLang="zh-CN" b="0" dirty="0"/>
              <a:t>26</a:t>
            </a:r>
            <a:r>
              <a:rPr lang="zh-CN" altLang="en-US" b="0" dirty="0"/>
              <a:t>台网络设备，其他部门的网络设备数量均少于研发部。</a:t>
            </a:r>
            <a:endParaRPr lang="zh-CN" altLang="en-US" kern="0" dirty="0"/>
          </a:p>
        </p:txBody>
      </p:sp>
    </p:spTree>
    <p:extLst>
      <p:ext uri="{BB962C8B-B14F-4D97-AF65-F5344CB8AC3E}">
        <p14:creationId xmlns:p14="http://schemas.microsoft.com/office/powerpoint/2010/main" val="25332219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3200" b="1" dirty="0" smtClean="0"/>
              <a:t>确定</a:t>
            </a:r>
            <a:r>
              <a:rPr lang="zh-CN" altLang="en-US" sz="3200" b="1" dirty="0"/>
              <a:t>网络数和主机数</a:t>
            </a:r>
          </a:p>
        </p:txBody>
      </p:sp>
      <p:sp>
        <p:nvSpPr>
          <p:cNvPr id="3" name="Rectangle 5"/>
          <p:cNvSpPr txBox="1">
            <a:spLocks noChangeArrowheads="1"/>
          </p:cNvSpPr>
          <p:nvPr/>
        </p:nvSpPr>
        <p:spPr>
          <a:xfrm>
            <a:off x="-12824" y="1287238"/>
            <a:ext cx="9144000" cy="5238106"/>
          </a:xfrm>
          <a:prstGeom prst="rect">
            <a:avLst/>
          </a:prstGeom>
        </p:spPr>
        <p:txBody>
          <a:bodyPr/>
          <a:lstStyle>
            <a:lvl1pPr marL="342900" indent="0" algn="l" rtl="0" fontAlgn="base">
              <a:lnSpc>
                <a:spcPts val="30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nSpc>
                <a:spcPts val="2800"/>
              </a:lnSpc>
              <a:buNone/>
            </a:pPr>
            <a:r>
              <a:rPr lang="en-US" altLang="zh-CN" sz="2000" dirty="0"/>
              <a:t>1</a:t>
            </a:r>
            <a:r>
              <a:rPr lang="zh-CN" altLang="en-US" sz="2000" dirty="0"/>
              <a:t>）确定网络数和主机</a:t>
            </a:r>
            <a:r>
              <a:rPr lang="zh-CN" altLang="en-US" sz="2000" dirty="0" smtClean="0"/>
              <a:t>数</a:t>
            </a:r>
            <a:endParaRPr lang="en-US" altLang="zh-CN" sz="2000" dirty="0" smtClean="0"/>
          </a:p>
          <a:p>
            <a:pPr>
              <a:lnSpc>
                <a:spcPts val="2800"/>
              </a:lnSpc>
              <a:buNone/>
            </a:pPr>
            <a:r>
              <a:rPr lang="en-US" altLang="zh-CN" sz="2000" dirty="0"/>
              <a:t> </a:t>
            </a:r>
            <a:r>
              <a:rPr lang="en-US" altLang="zh-CN" sz="2000" dirty="0" smtClean="0"/>
              <a:t>   </a:t>
            </a:r>
            <a:r>
              <a:rPr lang="zh-CN" altLang="en-US" sz="2000" dirty="0" smtClean="0"/>
              <a:t>首先</a:t>
            </a:r>
            <a:r>
              <a:rPr lang="zh-CN" altLang="en-US" sz="2000" dirty="0"/>
              <a:t>根据公司的需求，确定网络中最大网段上的网络设备数量，以及网络中能拥有最多的网段数。在确定网络设备数量时，需要考虑所有的网络设备，如路由器、服务器和交换机等</a:t>
            </a:r>
            <a:r>
              <a:rPr lang="en-US" altLang="zh-CN" sz="2000" dirty="0"/>
              <a:t>IP</a:t>
            </a:r>
            <a:r>
              <a:rPr lang="zh-CN" altLang="en-US" sz="2000" dirty="0"/>
              <a:t>地址的分配。同时，为了保证网络的可扩展性，应预留一些</a:t>
            </a:r>
            <a:r>
              <a:rPr lang="en-US" altLang="zh-CN" sz="2000" dirty="0"/>
              <a:t>IP</a:t>
            </a:r>
            <a:r>
              <a:rPr lang="zh-CN" altLang="en-US" sz="2000" dirty="0"/>
              <a:t>地址不进行分配。</a:t>
            </a:r>
          </a:p>
          <a:p>
            <a:pPr>
              <a:lnSpc>
                <a:spcPts val="2800"/>
              </a:lnSpc>
              <a:buNone/>
            </a:pPr>
            <a:r>
              <a:rPr lang="zh-CN" altLang="en-US" sz="2000" dirty="0" smtClean="0"/>
              <a:t>    该</a:t>
            </a:r>
            <a:r>
              <a:rPr lang="zh-CN" altLang="en-US" sz="2000" dirty="0"/>
              <a:t>步骤主要使用如下</a:t>
            </a:r>
            <a:r>
              <a:rPr lang="en-US" altLang="zh-CN" sz="2000" dirty="0"/>
              <a:t>3</a:t>
            </a:r>
            <a:r>
              <a:rPr lang="zh-CN" altLang="en-US" sz="2000" dirty="0"/>
              <a:t>个公式：</a:t>
            </a:r>
          </a:p>
          <a:p>
            <a:pPr marL="1262063">
              <a:lnSpc>
                <a:spcPts val="2800"/>
              </a:lnSpc>
              <a:buFont typeface="Wingdings" panose="05000000000000000000" pitchFamily="2" charset="2"/>
              <a:buChar char="n"/>
            </a:pPr>
            <a:r>
              <a:rPr lang="zh-CN" altLang="en-US" sz="2000" dirty="0"/>
              <a:t>公式</a:t>
            </a:r>
            <a:r>
              <a:rPr lang="en-US" altLang="zh-CN" sz="2000" dirty="0"/>
              <a:t>1</a:t>
            </a:r>
            <a:r>
              <a:rPr lang="zh-CN" altLang="en-US" sz="2000" dirty="0"/>
              <a:t>：</a:t>
            </a:r>
            <a:r>
              <a:rPr lang="en-US" altLang="zh-CN" sz="2000" dirty="0"/>
              <a:t>2S≥</a:t>
            </a:r>
            <a:r>
              <a:rPr lang="zh-CN" altLang="en-US" sz="2000" dirty="0"/>
              <a:t>所需的网络数量，</a:t>
            </a:r>
            <a:r>
              <a:rPr lang="en-US" altLang="zh-CN" sz="2000" dirty="0"/>
              <a:t>S</a:t>
            </a:r>
            <a:r>
              <a:rPr lang="zh-CN" altLang="en-US" sz="2000" dirty="0"/>
              <a:t>表示子网比特位数。</a:t>
            </a:r>
          </a:p>
          <a:p>
            <a:pPr marL="1262063">
              <a:lnSpc>
                <a:spcPts val="2800"/>
              </a:lnSpc>
              <a:buFont typeface="Wingdings" panose="05000000000000000000" pitchFamily="2" charset="2"/>
              <a:buChar char="n"/>
            </a:pPr>
            <a:r>
              <a:rPr lang="zh-CN" altLang="en-US" sz="2000" dirty="0"/>
              <a:t>公式</a:t>
            </a:r>
            <a:r>
              <a:rPr lang="en-US" altLang="zh-CN" sz="2000" dirty="0"/>
              <a:t>2</a:t>
            </a:r>
            <a:r>
              <a:rPr lang="zh-CN" altLang="en-US" sz="2000" dirty="0"/>
              <a:t>：</a:t>
            </a:r>
            <a:r>
              <a:rPr lang="en-US" altLang="zh-CN" sz="2000" dirty="0"/>
              <a:t>2</a:t>
            </a:r>
            <a:r>
              <a:rPr lang="en-US" altLang="zh-CN" sz="2000" baseline="30000" dirty="0"/>
              <a:t>H</a:t>
            </a:r>
            <a:r>
              <a:rPr lang="en-US" altLang="zh-CN" sz="2000" dirty="0"/>
              <a:t>-2≥</a:t>
            </a:r>
            <a:r>
              <a:rPr lang="zh-CN" altLang="en-US" sz="2000" dirty="0"/>
              <a:t>最大网段的主机数量，</a:t>
            </a:r>
            <a:r>
              <a:rPr lang="en-US" altLang="zh-CN" sz="2000" dirty="0"/>
              <a:t>H</a:t>
            </a:r>
            <a:r>
              <a:rPr lang="zh-CN" altLang="en-US" sz="2000" dirty="0"/>
              <a:t>代表主机比特位数。</a:t>
            </a:r>
          </a:p>
          <a:p>
            <a:pPr marL="1262063">
              <a:lnSpc>
                <a:spcPts val="2800"/>
              </a:lnSpc>
              <a:buFont typeface="Wingdings" panose="05000000000000000000" pitchFamily="2" charset="2"/>
              <a:buChar char="n"/>
            </a:pPr>
            <a:r>
              <a:rPr lang="zh-CN" altLang="en-US" sz="2000" dirty="0"/>
              <a:t>公式</a:t>
            </a:r>
            <a:r>
              <a:rPr lang="en-US" altLang="zh-CN" sz="2000" dirty="0"/>
              <a:t>3</a:t>
            </a:r>
            <a:r>
              <a:rPr lang="zh-CN" altLang="en-US" sz="2000" dirty="0"/>
              <a:t>：</a:t>
            </a:r>
            <a:r>
              <a:rPr lang="en-US" altLang="zh-CN" sz="2000" dirty="0"/>
              <a:t>S+H≤</a:t>
            </a:r>
            <a:r>
              <a:rPr lang="zh-CN" altLang="en-US" sz="2000" dirty="0"/>
              <a:t>某一类别的地址拥有的主机比特总数。</a:t>
            </a:r>
          </a:p>
          <a:p>
            <a:pPr>
              <a:lnSpc>
                <a:spcPts val="2800"/>
              </a:lnSpc>
              <a:buNone/>
            </a:pPr>
            <a:r>
              <a:rPr lang="zh-CN" altLang="en-US" sz="2000" dirty="0" smtClean="0"/>
              <a:t>    该</a:t>
            </a:r>
            <a:r>
              <a:rPr lang="zh-CN" altLang="en-US" sz="2000" dirty="0"/>
              <a:t>公司有</a:t>
            </a:r>
            <a:r>
              <a:rPr lang="en-US" altLang="zh-CN" sz="2000" dirty="0"/>
              <a:t>6</a:t>
            </a:r>
            <a:r>
              <a:rPr lang="zh-CN" altLang="en-US" sz="2000" dirty="0"/>
              <a:t>个部门，需要为每个部门分别划分一个子网。该公司拥有的</a:t>
            </a:r>
            <a:r>
              <a:rPr lang="en-US" altLang="zh-CN" sz="2000" dirty="0"/>
              <a:t>C</a:t>
            </a:r>
            <a:r>
              <a:rPr lang="zh-CN" altLang="en-US" sz="2000" dirty="0"/>
              <a:t>类网络地址的后</a:t>
            </a:r>
            <a:r>
              <a:rPr lang="en-US" altLang="zh-CN" sz="2000" dirty="0"/>
              <a:t>8</a:t>
            </a:r>
            <a:r>
              <a:rPr lang="zh-CN" altLang="en-US" sz="2000" dirty="0"/>
              <a:t>位为主机号，依据公式</a:t>
            </a:r>
            <a:r>
              <a:rPr lang="en-US" altLang="zh-CN" sz="2000" dirty="0"/>
              <a:t>1</a:t>
            </a:r>
            <a:r>
              <a:rPr lang="zh-CN" altLang="en-US" sz="2000" dirty="0"/>
              <a:t>，由</a:t>
            </a:r>
            <a:r>
              <a:rPr lang="en-US" altLang="zh-CN" sz="2000" dirty="0"/>
              <a:t>2S=23=8≥6</a:t>
            </a:r>
            <a:r>
              <a:rPr lang="zh-CN" altLang="en-US" sz="2000" dirty="0"/>
              <a:t>，可得需要占用主机号部分高</a:t>
            </a:r>
            <a:r>
              <a:rPr lang="en-US" altLang="zh-CN" sz="2000" dirty="0"/>
              <a:t>3</a:t>
            </a:r>
            <a:r>
              <a:rPr lang="zh-CN" altLang="en-US" sz="2000" dirty="0"/>
              <a:t>位来划分子网，其中</a:t>
            </a:r>
            <a:r>
              <a:rPr lang="en-US" altLang="zh-CN" sz="2000" dirty="0"/>
              <a:t>S=3</a:t>
            </a:r>
            <a:r>
              <a:rPr lang="zh-CN" altLang="en-US" sz="2000" dirty="0"/>
              <a:t>。其研发部拥有</a:t>
            </a:r>
            <a:r>
              <a:rPr lang="en-US" altLang="zh-CN" sz="2000" dirty="0"/>
              <a:t>26</a:t>
            </a:r>
            <a:r>
              <a:rPr lang="zh-CN" altLang="en-US" sz="2000" dirty="0"/>
              <a:t>台网络设备，依据公式</a:t>
            </a:r>
            <a:r>
              <a:rPr lang="en-US" altLang="zh-CN" sz="2000" dirty="0"/>
              <a:t>2</a:t>
            </a:r>
            <a:r>
              <a:rPr lang="zh-CN" altLang="en-US" sz="2000" dirty="0"/>
              <a:t>，由</a:t>
            </a:r>
            <a:r>
              <a:rPr lang="en-US" altLang="zh-CN" sz="2000" dirty="0"/>
              <a:t>25-2=32-2=30≥26</a:t>
            </a:r>
            <a:r>
              <a:rPr lang="zh-CN" altLang="en-US" sz="2000" dirty="0"/>
              <a:t>，其中</a:t>
            </a:r>
            <a:r>
              <a:rPr lang="en-US" altLang="zh-CN" sz="2000" dirty="0"/>
              <a:t>H=5</a:t>
            </a:r>
            <a:r>
              <a:rPr lang="zh-CN" altLang="en-US" sz="2000" dirty="0"/>
              <a:t>，这里需要考虑除去网络地址和定向广播地址。由于</a:t>
            </a:r>
            <a:r>
              <a:rPr lang="en-US" altLang="zh-CN" sz="2000" dirty="0"/>
              <a:t>C</a:t>
            </a:r>
            <a:r>
              <a:rPr lang="zh-CN" altLang="en-US" sz="2000" dirty="0"/>
              <a:t>类网络的主机号为</a:t>
            </a:r>
            <a:r>
              <a:rPr lang="en-US" altLang="zh-CN" sz="2000" dirty="0"/>
              <a:t>8</a:t>
            </a:r>
            <a:r>
              <a:rPr lang="zh-CN" altLang="en-US" sz="2000" dirty="0"/>
              <a:t>位，则子网划分的位数和主机的位数总和不能超过</a:t>
            </a:r>
            <a:r>
              <a:rPr lang="en-US" altLang="zh-CN" sz="2000" dirty="0"/>
              <a:t>8</a:t>
            </a:r>
            <a:r>
              <a:rPr lang="zh-CN" altLang="en-US" sz="2000" dirty="0"/>
              <a:t>位，依据公式</a:t>
            </a:r>
            <a:r>
              <a:rPr lang="en-US" altLang="zh-CN" sz="2000" dirty="0"/>
              <a:t>3</a:t>
            </a:r>
            <a:r>
              <a:rPr lang="zh-CN" altLang="en-US" sz="2000" dirty="0"/>
              <a:t>，</a:t>
            </a:r>
            <a:r>
              <a:rPr lang="en-US" altLang="zh-CN" sz="2000" dirty="0"/>
              <a:t>S+H =3+5≤8</a:t>
            </a:r>
            <a:r>
              <a:rPr lang="zh-CN" altLang="en-US" sz="2000" dirty="0"/>
              <a:t>，满足要求。</a:t>
            </a:r>
          </a:p>
        </p:txBody>
      </p:sp>
    </p:spTree>
    <p:extLst>
      <p:ext uri="{BB962C8B-B14F-4D97-AF65-F5344CB8AC3E}">
        <p14:creationId xmlns:p14="http://schemas.microsoft.com/office/powerpoint/2010/main" val="58679701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3200" b="1" dirty="0"/>
              <a:t>确定子网</a:t>
            </a:r>
            <a:r>
              <a:rPr lang="zh-CN" altLang="en-US" sz="3200" b="1" dirty="0" smtClean="0"/>
              <a:t>掩码</a:t>
            </a:r>
            <a:r>
              <a:rPr lang="zh-CN" altLang="en-US" sz="3200" b="1" dirty="0"/>
              <a:t>、</a:t>
            </a:r>
            <a:r>
              <a:rPr lang="zh-CN" altLang="en-US" sz="3200" b="1" dirty="0" smtClean="0"/>
              <a:t>网络地址、网络的主机地址</a:t>
            </a:r>
            <a:endParaRPr lang="zh-CN" altLang="en-US" sz="3200" b="1" dirty="0"/>
          </a:p>
        </p:txBody>
      </p:sp>
      <p:sp>
        <p:nvSpPr>
          <p:cNvPr id="3" name="Rectangle 5"/>
          <p:cNvSpPr txBox="1">
            <a:spLocks noChangeArrowheads="1"/>
          </p:cNvSpPr>
          <p:nvPr/>
        </p:nvSpPr>
        <p:spPr>
          <a:xfrm>
            <a:off x="-12824" y="1287238"/>
            <a:ext cx="9144000" cy="5238106"/>
          </a:xfrm>
          <a:prstGeom prst="rect">
            <a:avLst/>
          </a:prstGeom>
        </p:spPr>
        <p:txBody>
          <a:bodyPr/>
          <a:lstStyle>
            <a:lvl1pPr marL="342900" indent="0" algn="l" rtl="0" fontAlgn="base">
              <a:lnSpc>
                <a:spcPts val="30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buNone/>
            </a:pPr>
            <a:r>
              <a:rPr lang="en-US" altLang="zh-CN" sz="2000" dirty="0"/>
              <a:t>2</a:t>
            </a:r>
            <a:r>
              <a:rPr lang="zh-CN" altLang="en-US" sz="2000" dirty="0"/>
              <a:t>）确定子网掩码</a:t>
            </a:r>
            <a:endParaRPr lang="zh-CN" altLang="en-US" sz="2000" b="0" dirty="0"/>
          </a:p>
          <a:p>
            <a:pPr>
              <a:buNone/>
            </a:pPr>
            <a:r>
              <a:rPr lang="zh-CN" altLang="en-US" sz="2000" b="0" dirty="0" smtClean="0"/>
              <a:t>    子网</a:t>
            </a:r>
            <a:r>
              <a:rPr lang="zh-CN" altLang="en-US" sz="2000" b="0" dirty="0"/>
              <a:t>掩码包括网络号和子网号，而标准的</a:t>
            </a:r>
            <a:r>
              <a:rPr lang="en-US" altLang="zh-CN" sz="2000" b="0" dirty="0"/>
              <a:t>A</a:t>
            </a:r>
            <a:r>
              <a:rPr lang="zh-CN" altLang="en-US" sz="2000" b="0" dirty="0"/>
              <a:t>类、</a:t>
            </a:r>
            <a:r>
              <a:rPr lang="en-US" altLang="zh-CN" sz="2000" b="0" dirty="0"/>
              <a:t>B</a:t>
            </a:r>
            <a:r>
              <a:rPr lang="zh-CN" altLang="en-US" sz="2000" b="0" dirty="0"/>
              <a:t>类和</a:t>
            </a:r>
            <a:r>
              <a:rPr lang="en-US" altLang="zh-CN" sz="2000" b="0" dirty="0"/>
              <a:t>C</a:t>
            </a:r>
            <a:r>
              <a:rPr lang="zh-CN" altLang="en-US" sz="2000" b="0" dirty="0"/>
              <a:t>类地址的子网掩码的网络号部分分别为</a:t>
            </a:r>
            <a:r>
              <a:rPr lang="en-US" altLang="zh-CN" sz="2000" b="0" dirty="0"/>
              <a:t>8</a:t>
            </a:r>
            <a:r>
              <a:rPr lang="zh-CN" altLang="en-US" sz="2000" b="0" dirty="0"/>
              <a:t>位、</a:t>
            </a:r>
            <a:r>
              <a:rPr lang="en-US" altLang="zh-CN" sz="2000" b="0" dirty="0"/>
              <a:t>16</a:t>
            </a:r>
            <a:r>
              <a:rPr lang="zh-CN" altLang="en-US" sz="2000" b="0" dirty="0"/>
              <a:t>位和</a:t>
            </a:r>
            <a:r>
              <a:rPr lang="en-US" altLang="zh-CN" sz="2000" b="0" dirty="0"/>
              <a:t>24</a:t>
            </a:r>
            <a:r>
              <a:rPr lang="zh-CN" altLang="en-US" sz="2000" b="0" dirty="0"/>
              <a:t>位。依据该公司的部门数为</a:t>
            </a:r>
            <a:r>
              <a:rPr lang="en-US" altLang="zh-CN" sz="2000" b="0" dirty="0"/>
              <a:t>6</a:t>
            </a:r>
            <a:r>
              <a:rPr lang="zh-CN" altLang="en-US" sz="2000" b="0" dirty="0"/>
              <a:t>，子网掩码的网络号部分需要在标准子网掩码</a:t>
            </a:r>
            <a:r>
              <a:rPr lang="en-US" altLang="zh-CN" sz="2000" b="0" dirty="0"/>
              <a:t>24</a:t>
            </a:r>
            <a:r>
              <a:rPr lang="zh-CN" altLang="en-US" sz="2000" b="0" dirty="0"/>
              <a:t>位的基础上，增加占用的主机号高</a:t>
            </a:r>
            <a:r>
              <a:rPr lang="en-US" altLang="zh-CN" sz="2000" b="0" dirty="0"/>
              <a:t>3</a:t>
            </a:r>
            <a:r>
              <a:rPr lang="zh-CN" altLang="en-US" sz="2000" b="0" dirty="0"/>
              <a:t>位构成实际子网掩码。因此，该公司的子网掩码网络部分位数为</a:t>
            </a:r>
            <a:r>
              <a:rPr lang="en-US" altLang="zh-CN" sz="2000" b="0" dirty="0"/>
              <a:t>24+3=27</a:t>
            </a:r>
            <a:r>
              <a:rPr lang="zh-CN" altLang="en-US" sz="2000" b="0" dirty="0"/>
              <a:t>，由此可得实际子网掩码为：</a:t>
            </a:r>
            <a:r>
              <a:rPr lang="en-US" altLang="zh-CN" sz="2000" b="0" dirty="0"/>
              <a:t>255.255.225.224</a:t>
            </a:r>
            <a:r>
              <a:rPr lang="zh-CN" altLang="en-US" sz="2000" b="0" dirty="0"/>
              <a:t>。</a:t>
            </a:r>
          </a:p>
          <a:p>
            <a:pPr>
              <a:buNone/>
            </a:pPr>
            <a:r>
              <a:rPr lang="en-US" altLang="zh-CN" sz="2000" dirty="0"/>
              <a:t>3</a:t>
            </a:r>
            <a:r>
              <a:rPr lang="zh-CN" altLang="en-US" sz="2000" dirty="0"/>
              <a:t>）确定网络地址</a:t>
            </a:r>
            <a:endParaRPr lang="zh-CN" altLang="en-US" sz="2000" b="0" dirty="0"/>
          </a:p>
          <a:p>
            <a:pPr>
              <a:buNone/>
            </a:pPr>
            <a:r>
              <a:rPr lang="zh-CN" altLang="en-US" sz="2000" b="0" dirty="0" smtClean="0"/>
              <a:t>    在</a:t>
            </a:r>
            <a:r>
              <a:rPr lang="zh-CN" altLang="en-US" sz="2000" b="0" dirty="0"/>
              <a:t>二进制的网络地址中，前</a:t>
            </a:r>
            <a:r>
              <a:rPr lang="en-US" altLang="zh-CN" sz="2000" b="0" dirty="0"/>
              <a:t>24</a:t>
            </a:r>
            <a:r>
              <a:rPr lang="zh-CN" altLang="en-US" sz="2000" b="0" dirty="0"/>
              <a:t>位不变，为</a:t>
            </a:r>
            <a:r>
              <a:rPr lang="en-US" altLang="zh-CN" sz="2000" b="0" dirty="0"/>
              <a:t>11000000.10101000.00000001</a:t>
            </a:r>
            <a:r>
              <a:rPr lang="zh-CN" altLang="en-US" sz="2000" b="0" dirty="0"/>
              <a:t>，最后</a:t>
            </a:r>
            <a:r>
              <a:rPr lang="en-US" altLang="zh-CN" sz="2000" b="0" dirty="0"/>
              <a:t>8</a:t>
            </a:r>
            <a:r>
              <a:rPr lang="zh-CN" altLang="en-US" sz="2000" b="0" dirty="0"/>
              <a:t>位的高</a:t>
            </a:r>
            <a:r>
              <a:rPr lang="en-US" altLang="zh-CN" sz="2000" b="0" dirty="0"/>
              <a:t>3</a:t>
            </a:r>
            <a:r>
              <a:rPr lang="zh-CN" altLang="en-US" sz="2000" b="0" dirty="0"/>
              <a:t>位则依次增加。如表</a:t>
            </a:r>
            <a:r>
              <a:rPr lang="en-US" altLang="zh-CN" sz="2000" b="0" dirty="0"/>
              <a:t>3-5</a:t>
            </a:r>
            <a:r>
              <a:rPr lang="zh-CN" altLang="en-US" sz="2000" b="0" dirty="0"/>
              <a:t>所示。</a:t>
            </a:r>
          </a:p>
          <a:p>
            <a:pPr>
              <a:buNone/>
            </a:pPr>
            <a:r>
              <a:rPr lang="en-US" altLang="zh-CN" sz="2000" dirty="0"/>
              <a:t>4</a:t>
            </a:r>
            <a:r>
              <a:rPr lang="zh-CN" altLang="en-US" sz="2000" dirty="0"/>
              <a:t>）确定网络的主机地址</a:t>
            </a:r>
            <a:endParaRPr lang="zh-CN" altLang="en-US" sz="2000" b="0" dirty="0"/>
          </a:p>
          <a:p>
            <a:pPr>
              <a:buNone/>
            </a:pPr>
            <a:r>
              <a:rPr lang="zh-CN" altLang="en-US" sz="2000" b="0" dirty="0" smtClean="0"/>
              <a:t>    主机</a:t>
            </a:r>
            <a:r>
              <a:rPr lang="zh-CN" altLang="en-US" sz="2000" b="0" dirty="0"/>
              <a:t>地址位于网络地址和定向广播地址之间，该公司的地址规划如表</a:t>
            </a:r>
            <a:r>
              <a:rPr lang="en-US" altLang="zh-CN" sz="2000" b="0" dirty="0"/>
              <a:t>3-6</a:t>
            </a:r>
            <a:r>
              <a:rPr lang="zh-CN" altLang="en-US" sz="2000" b="0" dirty="0"/>
              <a:t>所示，其中网段</a:t>
            </a:r>
            <a:r>
              <a:rPr lang="en-US" altLang="zh-CN" sz="2000" b="0" dirty="0"/>
              <a:t>192.1681.192</a:t>
            </a:r>
            <a:r>
              <a:rPr lang="zh-CN" altLang="en-US" sz="2000" b="0" dirty="0"/>
              <a:t>和</a:t>
            </a:r>
            <a:r>
              <a:rPr lang="en-US" altLang="zh-CN" sz="2000" b="0" dirty="0"/>
              <a:t>192.168.1.224</a:t>
            </a:r>
            <a:r>
              <a:rPr lang="zh-CN" altLang="en-US" sz="2000" b="0" dirty="0"/>
              <a:t>未被分配，以备公司扩建或网络改造时使用。</a:t>
            </a:r>
          </a:p>
        </p:txBody>
      </p:sp>
    </p:spTree>
    <p:extLst>
      <p:ext uri="{BB962C8B-B14F-4D97-AF65-F5344CB8AC3E}">
        <p14:creationId xmlns:p14="http://schemas.microsoft.com/office/powerpoint/2010/main" val="367436254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3200" b="1" dirty="0"/>
              <a:t>网络地址的二进制和十进制表示</a:t>
            </a:r>
            <a:endParaRPr lang="zh-CN" altLang="en-US" sz="3200" dirty="0"/>
          </a:p>
        </p:txBody>
      </p:sp>
      <p:graphicFrame>
        <p:nvGraphicFramePr>
          <p:cNvPr id="3" name="表格 2"/>
          <p:cNvGraphicFramePr>
            <a:graphicFrameLocks noGrp="1"/>
          </p:cNvGraphicFramePr>
          <p:nvPr>
            <p:extLst>
              <p:ext uri="{D42A27DB-BD31-4B8C-83A1-F6EECF244321}">
                <p14:modId xmlns:p14="http://schemas.microsoft.com/office/powerpoint/2010/main" val="3962638184"/>
              </p:ext>
            </p:extLst>
          </p:nvPr>
        </p:nvGraphicFramePr>
        <p:xfrm>
          <a:off x="323528" y="1484784"/>
          <a:ext cx="8784976" cy="4836161"/>
        </p:xfrm>
        <a:graphic>
          <a:graphicData uri="http://schemas.openxmlformats.org/drawingml/2006/table">
            <a:tbl>
              <a:tblPr/>
              <a:tblGrid>
                <a:gridCol w="6192688"/>
                <a:gridCol w="2592288"/>
              </a:tblGrid>
              <a:tr h="252871">
                <a:tc>
                  <a:txBody>
                    <a:bodyPr/>
                    <a:lstStyle/>
                    <a:p>
                      <a:pPr algn="ctr" fontAlgn="t"/>
                      <a:r>
                        <a:rPr lang="zh-CN" altLang="en-US" sz="2000" b="1" dirty="0">
                          <a:solidFill>
                            <a:srgbClr val="FFFFFF"/>
                          </a:solidFill>
                          <a:effectLst/>
                        </a:rPr>
                        <a:t>二进制网络地址</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sz="2000" b="1">
                          <a:solidFill>
                            <a:srgbClr val="FFFFFF"/>
                          </a:solidFill>
                          <a:effectLst/>
                        </a:rPr>
                        <a:t>十进制网络地址</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r>
              <a:tr h="390120">
                <a:tc>
                  <a:txBody>
                    <a:bodyPr/>
                    <a:lstStyle/>
                    <a:p>
                      <a:pPr algn="ctr" fontAlgn="t"/>
                      <a:r>
                        <a:rPr lang="en-US" altLang="zh-CN" sz="2000" dirty="0">
                          <a:effectLst/>
                        </a:rPr>
                        <a:t>11000000.10101000.00000001.00000000</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l" fontAlgn="t"/>
                      <a:r>
                        <a:rPr lang="en-US" altLang="zh-CN" sz="2000" dirty="0">
                          <a:effectLst/>
                        </a:rPr>
                        <a:t>192.168.1.0</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577991">
                <a:tc>
                  <a:txBody>
                    <a:bodyPr/>
                    <a:lstStyle/>
                    <a:p>
                      <a:pPr algn="ctr" fontAlgn="t"/>
                      <a:r>
                        <a:rPr lang="en-US" altLang="zh-CN" sz="2000" dirty="0">
                          <a:effectLst/>
                        </a:rPr>
                        <a:t>11000000.10101000.00000001.00100000</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l" fontAlgn="t"/>
                      <a:r>
                        <a:rPr lang="en-US" altLang="zh-CN" sz="2000" dirty="0">
                          <a:effectLst/>
                        </a:rPr>
                        <a:t>192.168.1.32</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577991">
                <a:tc>
                  <a:txBody>
                    <a:bodyPr/>
                    <a:lstStyle/>
                    <a:p>
                      <a:pPr algn="ctr" fontAlgn="t"/>
                      <a:r>
                        <a:rPr lang="en-US" altLang="zh-CN" sz="2000" dirty="0">
                          <a:effectLst/>
                        </a:rPr>
                        <a:t>11000000.10101000.00000001.01000000</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l" fontAlgn="t"/>
                      <a:r>
                        <a:rPr lang="en-US" altLang="zh-CN" sz="2000" dirty="0">
                          <a:effectLst/>
                        </a:rPr>
                        <a:t>192.168.1.64</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577991">
                <a:tc>
                  <a:txBody>
                    <a:bodyPr/>
                    <a:lstStyle/>
                    <a:p>
                      <a:pPr algn="ctr" fontAlgn="t"/>
                      <a:r>
                        <a:rPr lang="en-US" altLang="zh-CN" sz="2000">
                          <a:effectLst/>
                        </a:rPr>
                        <a:t>11000000.10101000.00000001.01100000</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l" fontAlgn="t"/>
                      <a:r>
                        <a:rPr lang="en-US" altLang="zh-CN" sz="2000" dirty="0">
                          <a:effectLst/>
                        </a:rPr>
                        <a:t>192.168.1.96</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577991">
                <a:tc>
                  <a:txBody>
                    <a:bodyPr/>
                    <a:lstStyle/>
                    <a:p>
                      <a:pPr algn="ctr" fontAlgn="t"/>
                      <a:r>
                        <a:rPr lang="en-US" altLang="zh-CN" sz="2000">
                          <a:effectLst/>
                        </a:rPr>
                        <a:t>11000000.10101000.00000001.10000000</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l" fontAlgn="t"/>
                      <a:r>
                        <a:rPr lang="en-US" altLang="zh-CN" sz="2000" dirty="0">
                          <a:effectLst/>
                        </a:rPr>
                        <a:t>192.168.1.128</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577991">
                <a:tc>
                  <a:txBody>
                    <a:bodyPr/>
                    <a:lstStyle/>
                    <a:p>
                      <a:pPr algn="ctr" fontAlgn="t"/>
                      <a:r>
                        <a:rPr lang="en-US" altLang="zh-CN" sz="2000">
                          <a:effectLst/>
                        </a:rPr>
                        <a:t>11000000.10101000.00000001.10100000</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l" fontAlgn="t"/>
                      <a:r>
                        <a:rPr lang="en-US" altLang="zh-CN" sz="2000" dirty="0">
                          <a:effectLst/>
                        </a:rPr>
                        <a:t>192.168.1.160</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577991">
                <a:tc>
                  <a:txBody>
                    <a:bodyPr/>
                    <a:lstStyle/>
                    <a:p>
                      <a:pPr algn="ctr" fontAlgn="t"/>
                      <a:r>
                        <a:rPr lang="en-US" altLang="zh-CN" sz="2000">
                          <a:effectLst/>
                        </a:rPr>
                        <a:t>11000000.10101000.00000001.11000000</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l" fontAlgn="t"/>
                      <a:r>
                        <a:rPr lang="en-US" altLang="zh-CN" sz="2000" dirty="0">
                          <a:effectLst/>
                        </a:rPr>
                        <a:t>192.168.1.192</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r h="577991">
                <a:tc>
                  <a:txBody>
                    <a:bodyPr/>
                    <a:lstStyle/>
                    <a:p>
                      <a:pPr algn="ctr" fontAlgn="t"/>
                      <a:r>
                        <a:rPr lang="en-US" altLang="zh-CN" sz="2000">
                          <a:effectLst/>
                        </a:rPr>
                        <a:t>11000000.10101000.00000001.11100000</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c>
                  <a:txBody>
                    <a:bodyPr/>
                    <a:lstStyle/>
                    <a:p>
                      <a:pPr algn="l" fontAlgn="t"/>
                      <a:r>
                        <a:rPr lang="en-US" altLang="zh-CN" sz="2000" dirty="0">
                          <a:effectLst/>
                        </a:rPr>
                        <a:t>192.168.1.224</a:t>
                      </a:r>
                    </a:p>
                  </a:txBody>
                  <a:tcPr marL="45156" marR="45156" marT="45156" marB="451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EFFE0"/>
                    </a:solidFill>
                  </a:tcPr>
                </a:tc>
              </a:tr>
            </a:tbl>
          </a:graphicData>
        </a:graphic>
      </p:graphicFrame>
    </p:spTree>
    <p:extLst>
      <p:ext uri="{BB962C8B-B14F-4D97-AF65-F5344CB8AC3E}">
        <p14:creationId xmlns:p14="http://schemas.microsoft.com/office/powerpoint/2010/main" val="315813199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dirty="0"/>
              <a:t>公司部门地址规划表</a:t>
            </a:r>
            <a:endParaRPr lang="zh-CN" altLang="en-US" dirty="0"/>
          </a:p>
        </p:txBody>
      </p:sp>
      <p:graphicFrame>
        <p:nvGraphicFramePr>
          <p:cNvPr id="5" name="表格 4"/>
          <p:cNvGraphicFramePr>
            <a:graphicFrameLocks noGrp="1"/>
          </p:cNvGraphicFramePr>
          <p:nvPr>
            <p:extLst>
              <p:ext uri="{D42A27DB-BD31-4B8C-83A1-F6EECF244321}">
                <p14:modId xmlns:p14="http://schemas.microsoft.com/office/powerpoint/2010/main" val="2105369319"/>
              </p:ext>
            </p:extLst>
          </p:nvPr>
        </p:nvGraphicFramePr>
        <p:xfrm>
          <a:off x="35496" y="1341437"/>
          <a:ext cx="9073008" cy="5095432"/>
        </p:xfrm>
        <a:graphic>
          <a:graphicData uri="http://schemas.openxmlformats.org/drawingml/2006/table">
            <a:tbl>
              <a:tblPr/>
              <a:tblGrid>
                <a:gridCol w="1368152"/>
                <a:gridCol w="2088232"/>
                <a:gridCol w="3672408"/>
                <a:gridCol w="1944216"/>
              </a:tblGrid>
              <a:tr h="146671">
                <a:tc>
                  <a:txBody>
                    <a:bodyPr/>
                    <a:lstStyle/>
                    <a:p>
                      <a:endParaRPr lang="zh-CN" altLang="en-US" sz="1800" dirty="0"/>
                    </a:p>
                  </a:txBody>
                  <a:tcPr marL="36668" marR="36668" marT="18334" marB="18334" anchor="ctr">
                    <a:lnL>
                      <a:noFill/>
                    </a:lnL>
                    <a:lnR>
                      <a:noFill/>
                    </a:lnR>
                    <a:lnT>
                      <a:noFill/>
                    </a:lnT>
                    <a:lnB w="9525" cap="flat" cmpd="sng" algn="ctr">
                      <a:solidFill>
                        <a:srgbClr val="DDDDDD"/>
                      </a:solidFill>
                      <a:prstDash val="solid"/>
                      <a:round/>
                      <a:headEnd type="none" w="med" len="med"/>
                      <a:tailEnd type="none" w="med" len="med"/>
                    </a:lnB>
                  </a:tcPr>
                </a:tc>
                <a:tc>
                  <a:txBody>
                    <a:bodyPr/>
                    <a:lstStyle/>
                    <a:p>
                      <a:endParaRPr lang="zh-CN" altLang="en-US" sz="1800"/>
                    </a:p>
                  </a:txBody>
                  <a:tcPr marL="36668" marR="36668" marT="18334" marB="18334">
                    <a:lnL>
                      <a:noFill/>
                    </a:lnL>
                    <a:lnB w="9525" cap="flat" cmpd="sng" algn="ctr">
                      <a:solidFill>
                        <a:srgbClr val="DDDDDD"/>
                      </a:solidFill>
                      <a:prstDash val="solid"/>
                      <a:round/>
                      <a:headEnd type="none" w="med" len="med"/>
                      <a:tailEnd type="none" w="med" len="med"/>
                    </a:lnB>
                  </a:tcPr>
                </a:tc>
                <a:tc>
                  <a:txBody>
                    <a:bodyPr/>
                    <a:lstStyle/>
                    <a:p>
                      <a:endParaRPr lang="zh-CN" altLang="en-US" sz="1800"/>
                    </a:p>
                  </a:txBody>
                  <a:tcPr marL="36668" marR="36668" marT="18334" marB="18334">
                    <a:lnB w="9525" cap="flat" cmpd="sng" algn="ctr">
                      <a:solidFill>
                        <a:srgbClr val="DDDDDD"/>
                      </a:solidFill>
                      <a:prstDash val="solid"/>
                      <a:round/>
                      <a:headEnd type="none" w="med" len="med"/>
                      <a:tailEnd type="none" w="med" len="med"/>
                    </a:lnB>
                  </a:tcPr>
                </a:tc>
                <a:tc>
                  <a:txBody>
                    <a:bodyPr/>
                    <a:lstStyle/>
                    <a:p>
                      <a:endParaRPr lang="zh-CN" altLang="en-US" sz="1800"/>
                    </a:p>
                  </a:txBody>
                  <a:tcPr marL="36668" marR="36668" marT="18334" marB="18334">
                    <a:lnB w="9525" cap="flat" cmpd="sng" algn="ctr">
                      <a:solidFill>
                        <a:srgbClr val="DDDDDD"/>
                      </a:solidFill>
                      <a:prstDash val="solid"/>
                      <a:round/>
                      <a:headEnd type="none" w="med" len="med"/>
                      <a:tailEnd type="none" w="med" len="med"/>
                    </a:lnB>
                  </a:tcPr>
                </a:tc>
              </a:tr>
              <a:tr h="281119">
                <a:tc>
                  <a:txBody>
                    <a:bodyPr/>
                    <a:lstStyle/>
                    <a:p>
                      <a:pPr algn="ctr" fontAlgn="t"/>
                      <a:r>
                        <a:rPr lang="zh-CN" altLang="en-US" sz="1800" b="1" dirty="0">
                          <a:solidFill>
                            <a:srgbClr val="FFFFFF"/>
                          </a:solidFill>
                          <a:effectLst/>
                        </a:rPr>
                        <a:t>公司部门</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sz="1800" b="1" dirty="0">
                          <a:solidFill>
                            <a:srgbClr val="FFFFFF"/>
                          </a:solidFill>
                          <a:effectLst/>
                        </a:rPr>
                        <a:t>网络号</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sz="1800" b="1" dirty="0">
                          <a:solidFill>
                            <a:srgbClr val="FFFFFF"/>
                          </a:solidFill>
                          <a:effectLst/>
                        </a:rPr>
                        <a:t>主机地址</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sz="1800" b="1" dirty="0">
                          <a:solidFill>
                            <a:srgbClr val="FFFFFF"/>
                          </a:solidFill>
                          <a:effectLst/>
                        </a:rPr>
                        <a:t>定向广播地址</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r>
              <a:tr h="501125">
                <a:tc>
                  <a:txBody>
                    <a:bodyPr/>
                    <a:lstStyle/>
                    <a:p>
                      <a:pPr algn="ctr" fontAlgn="t"/>
                      <a:r>
                        <a:rPr lang="zh-CN" altLang="en-US" sz="1600" b="1" dirty="0">
                          <a:effectLst/>
                        </a:rPr>
                        <a:t>研发部</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192.168.1.0</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a:effectLst/>
                        </a:rPr>
                        <a:t>192.168.1.1~192.168.1.30</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a:effectLst/>
                        </a:rPr>
                        <a:t>192.168.1.31</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501125">
                <a:tc>
                  <a:txBody>
                    <a:bodyPr/>
                    <a:lstStyle/>
                    <a:p>
                      <a:pPr algn="ctr" fontAlgn="t"/>
                      <a:r>
                        <a:rPr lang="zh-CN" altLang="en-US" sz="1600" b="1" dirty="0">
                          <a:effectLst/>
                        </a:rPr>
                        <a:t>产品部</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192.168.1.32</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192.168.1.33~192.168.1.62</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a:effectLst/>
                        </a:rPr>
                        <a:t>192.168.1.63</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501125">
                <a:tc>
                  <a:txBody>
                    <a:bodyPr/>
                    <a:lstStyle/>
                    <a:p>
                      <a:pPr algn="ctr" fontAlgn="t"/>
                      <a:r>
                        <a:rPr lang="zh-CN" altLang="en-US" sz="1600" b="1" dirty="0">
                          <a:effectLst/>
                        </a:rPr>
                        <a:t>销售部</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192.168.1.64</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192.168.1.65~192.168.1.94</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a:effectLst/>
                        </a:rPr>
                        <a:t>192.168.1.95</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501125">
                <a:tc>
                  <a:txBody>
                    <a:bodyPr/>
                    <a:lstStyle/>
                    <a:p>
                      <a:pPr algn="ctr" fontAlgn="t"/>
                      <a:r>
                        <a:rPr lang="zh-CN" altLang="en-US" sz="1600" b="1" dirty="0">
                          <a:effectLst/>
                        </a:rPr>
                        <a:t>采购部</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192.168.1.96</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192.168.1.97~192.168.1.126</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a:effectLst/>
                        </a:rPr>
                        <a:t>192.168.1.127</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611128">
                <a:tc>
                  <a:txBody>
                    <a:bodyPr/>
                    <a:lstStyle/>
                    <a:p>
                      <a:pPr algn="ctr" fontAlgn="t"/>
                      <a:r>
                        <a:rPr lang="zh-CN" altLang="en-US" sz="1600" b="1" dirty="0">
                          <a:effectLst/>
                        </a:rPr>
                        <a:t>财务部</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a:effectLst/>
                        </a:rPr>
                        <a:t>192.168.1.128</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192.168.1.129~192.168.1.158</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192.168.1.159</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611128">
                <a:tc>
                  <a:txBody>
                    <a:bodyPr/>
                    <a:lstStyle/>
                    <a:p>
                      <a:pPr algn="ctr" fontAlgn="t"/>
                      <a:r>
                        <a:rPr lang="zh-CN" altLang="en-US" sz="1600" b="1" dirty="0">
                          <a:effectLst/>
                        </a:rPr>
                        <a:t>人力资源部</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a:effectLst/>
                        </a:rPr>
                        <a:t>192.168.1.160</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192.168.1.161~192.168.1.190</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192.168.1.191</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611128">
                <a:tc>
                  <a:txBody>
                    <a:bodyPr/>
                    <a:lstStyle/>
                    <a:p>
                      <a:pPr algn="ctr" fontAlgn="t"/>
                      <a:r>
                        <a:rPr lang="zh-CN" altLang="en-US" sz="1600" b="1" dirty="0">
                          <a:effectLst/>
                        </a:rPr>
                        <a:t>预留</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a:effectLst/>
                        </a:rPr>
                        <a:t>192.168.1.192</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192.168.1.193~192.168.1.222</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192.168.1.223</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611128">
                <a:tc>
                  <a:txBody>
                    <a:bodyPr/>
                    <a:lstStyle/>
                    <a:p>
                      <a:pPr algn="ctr" fontAlgn="t"/>
                      <a:r>
                        <a:rPr lang="zh-CN" altLang="en-US" sz="1600" b="1" dirty="0">
                          <a:effectLst/>
                        </a:rPr>
                        <a:t>预留</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a:effectLst/>
                        </a:rPr>
                        <a:t>192.168.1.224</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a:effectLst/>
                        </a:rPr>
                        <a:t>192.168.1.225~192.168.1.254</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altLang="zh-CN" sz="1600" dirty="0">
                          <a:effectLst/>
                        </a:rPr>
                        <a:t>192.168.1.255</a:t>
                      </a:r>
                    </a:p>
                  </a:txBody>
                  <a:tcPr marL="30556" marR="30556" marT="30556" marB="30556"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92647570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3.</a:t>
            </a:r>
            <a:r>
              <a:rPr lang="zh-CN" altLang="en-US" dirty="0" smtClean="0"/>
              <a:t>可变</a:t>
            </a:r>
            <a:r>
              <a:rPr lang="zh-CN" altLang="en-US" dirty="0"/>
              <a:t>长度子网掩码</a:t>
            </a:r>
          </a:p>
        </p:txBody>
      </p:sp>
      <p:sp>
        <p:nvSpPr>
          <p:cNvPr id="3" name="Rectangle 5"/>
          <p:cNvSpPr txBox="1">
            <a:spLocks noChangeArrowheads="1"/>
          </p:cNvSpPr>
          <p:nvPr/>
        </p:nvSpPr>
        <p:spPr>
          <a:xfrm>
            <a:off x="0" y="1341438"/>
            <a:ext cx="9144000" cy="5111898"/>
          </a:xfrm>
          <a:prstGeom prst="rect">
            <a:avLst/>
          </a:prstGeom>
        </p:spPr>
        <p:txBody>
          <a:bodyPr/>
          <a:lstStyle>
            <a:lvl1pPr marL="342900" indent="0" algn="l" rtl="0" fontAlgn="base">
              <a:lnSpc>
                <a:spcPts val="30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r>
              <a:rPr lang="zh-CN" altLang="en-US" b="0" dirty="0"/>
              <a:t>可变长度子网掩码（</a:t>
            </a:r>
            <a:r>
              <a:rPr lang="en-US" altLang="zh-CN" b="0" dirty="0"/>
              <a:t>VLSM</a:t>
            </a:r>
            <a:r>
              <a:rPr lang="zh-CN" altLang="en-US" b="0" dirty="0"/>
              <a:t>，</a:t>
            </a:r>
            <a:r>
              <a:rPr lang="en-US" altLang="zh-CN" b="0" dirty="0"/>
              <a:t>Variable Length Subnetwork Mask</a:t>
            </a:r>
            <a:r>
              <a:rPr lang="zh-CN" altLang="en-US" b="0" dirty="0"/>
              <a:t>）允许对</a:t>
            </a:r>
            <a:r>
              <a:rPr lang="en-US" altLang="zh-CN" b="0" dirty="0"/>
              <a:t>A</a:t>
            </a:r>
            <a:r>
              <a:rPr lang="zh-CN" altLang="en-US" b="0" dirty="0"/>
              <a:t>类、</a:t>
            </a:r>
            <a:r>
              <a:rPr lang="en-US" altLang="zh-CN" b="0" dirty="0"/>
              <a:t>B</a:t>
            </a:r>
            <a:r>
              <a:rPr lang="zh-CN" altLang="en-US" b="0" dirty="0"/>
              <a:t>类或</a:t>
            </a:r>
            <a:r>
              <a:rPr lang="en-US" altLang="zh-CN" b="0" dirty="0"/>
              <a:t>C</a:t>
            </a:r>
            <a:r>
              <a:rPr lang="zh-CN" altLang="en-US" b="0" dirty="0"/>
              <a:t>类</a:t>
            </a:r>
            <a:r>
              <a:rPr lang="en-US" altLang="zh-CN" b="0" dirty="0"/>
              <a:t>IP</a:t>
            </a:r>
            <a:r>
              <a:rPr lang="zh-CN" altLang="en-US" b="0" dirty="0"/>
              <a:t>地址使用不同的子网掩码，具有可以高效寻址和执行路由聚合，减少路由表大小两个优点。</a:t>
            </a:r>
          </a:p>
          <a:p>
            <a:r>
              <a:rPr lang="en-US" altLang="zh-CN" dirty="0"/>
              <a:t>VLSM</a:t>
            </a:r>
            <a:r>
              <a:rPr lang="zh-CN" altLang="en-US" dirty="0"/>
              <a:t>可以提高</a:t>
            </a:r>
            <a:r>
              <a:rPr lang="en-US" altLang="zh-CN" dirty="0"/>
              <a:t>IP</a:t>
            </a:r>
            <a:r>
              <a:rPr lang="zh-CN" altLang="en-US" dirty="0"/>
              <a:t>地址的利用率。具体过程如下：</a:t>
            </a:r>
            <a:endParaRPr lang="zh-CN" altLang="en-US" b="0" dirty="0"/>
          </a:p>
          <a:p>
            <a:pPr marL="900113" indent="361950">
              <a:buFont typeface="Wingdings" panose="05000000000000000000" pitchFamily="2" charset="2"/>
              <a:buChar char="u"/>
            </a:pPr>
            <a:r>
              <a:rPr lang="en-US" altLang="zh-CN" b="0" dirty="0"/>
              <a:t>1</a:t>
            </a:r>
            <a:r>
              <a:rPr lang="zh-CN" altLang="en-US" b="0" dirty="0"/>
              <a:t>）确定网络地址空间中最大的网段，即连接设备最多的网段。</a:t>
            </a:r>
          </a:p>
          <a:p>
            <a:pPr marL="900113" indent="361950">
              <a:buFont typeface="Wingdings" panose="05000000000000000000" pitchFamily="2" charset="2"/>
              <a:buChar char="u"/>
            </a:pPr>
            <a:r>
              <a:rPr lang="en-US" altLang="zh-CN" b="0" dirty="0"/>
              <a:t>2</a:t>
            </a:r>
            <a:r>
              <a:rPr lang="zh-CN" altLang="en-US" b="0" dirty="0"/>
              <a:t>）得出适合最大网段的子网掩码。</a:t>
            </a:r>
          </a:p>
          <a:p>
            <a:pPr marL="900113" indent="361950">
              <a:buFont typeface="Wingdings" panose="05000000000000000000" pitchFamily="2" charset="2"/>
              <a:buChar char="u"/>
            </a:pPr>
            <a:r>
              <a:rPr lang="en-US" altLang="zh-CN" b="0" dirty="0"/>
              <a:t>3</a:t>
            </a:r>
            <a:r>
              <a:rPr lang="zh-CN" altLang="en-US" b="0" dirty="0"/>
              <a:t>）记录该子网掩码对应的子网数量。</a:t>
            </a:r>
          </a:p>
          <a:p>
            <a:pPr marL="900113" indent="361950">
              <a:buFont typeface="Wingdings" panose="05000000000000000000" pitchFamily="2" charset="2"/>
              <a:buChar char="u"/>
            </a:pPr>
            <a:r>
              <a:rPr lang="en-US" altLang="zh-CN" b="0" dirty="0"/>
              <a:t>4</a:t>
            </a:r>
            <a:r>
              <a:rPr lang="zh-CN" altLang="en-US" b="0" dirty="0"/>
              <a:t>）对于较小的网段，采用新子网掩码划分更小的子网。</a:t>
            </a:r>
          </a:p>
          <a:p>
            <a:pPr marL="900113" indent="361950">
              <a:buFont typeface="Wingdings" panose="05000000000000000000" pitchFamily="2" charset="2"/>
              <a:buChar char="u"/>
            </a:pPr>
            <a:r>
              <a:rPr lang="en-US" altLang="zh-CN" b="0" dirty="0"/>
              <a:t>5</a:t>
            </a:r>
            <a:r>
              <a:rPr lang="zh-CN" altLang="en-US" b="0" dirty="0"/>
              <a:t>）记录步骤</a:t>
            </a:r>
            <a:r>
              <a:rPr lang="en-US" altLang="zh-CN" b="0" dirty="0"/>
              <a:t>4</a:t>
            </a:r>
            <a:r>
              <a:rPr lang="zh-CN" altLang="en-US" b="0" dirty="0"/>
              <a:t>）所划分的新子网。</a:t>
            </a:r>
          </a:p>
          <a:p>
            <a:pPr marL="900113" indent="361950">
              <a:buFont typeface="Wingdings" panose="05000000000000000000" pitchFamily="2" charset="2"/>
              <a:buChar char="u"/>
            </a:pPr>
            <a:r>
              <a:rPr lang="en-US" altLang="zh-CN" b="0" dirty="0"/>
              <a:t>6</a:t>
            </a:r>
            <a:r>
              <a:rPr lang="zh-CN" altLang="en-US" b="0" dirty="0"/>
              <a:t>）对于更小的网段，回到步骤</a:t>
            </a:r>
            <a:r>
              <a:rPr lang="en-US" altLang="zh-CN" b="0" dirty="0"/>
              <a:t>4</a:t>
            </a:r>
            <a:r>
              <a:rPr lang="zh-CN" altLang="en-US" b="0" dirty="0"/>
              <a:t>）继续执行。</a:t>
            </a:r>
          </a:p>
        </p:txBody>
      </p:sp>
    </p:spTree>
    <p:extLst>
      <p:ext uri="{BB962C8B-B14F-4D97-AF65-F5344CB8AC3E}">
        <p14:creationId xmlns:p14="http://schemas.microsoft.com/office/powerpoint/2010/main" val="61665871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例</a:t>
            </a:r>
            <a:r>
              <a:rPr lang="en-US" altLang="zh-CN" dirty="0" smtClean="0"/>
              <a:t>1 </a:t>
            </a:r>
            <a:r>
              <a:rPr lang="zh-CN" altLang="en-US" sz="4000" b="1" i="0" dirty="0" smtClean="0">
                <a:solidFill>
                  <a:schemeClr val="bg1"/>
                </a:solidFill>
                <a:effectLst/>
                <a:latin typeface="+mj-lt"/>
                <a:ea typeface="+mj-ea"/>
                <a:cs typeface="+mj-cs"/>
              </a:rPr>
              <a:t>分公司的</a:t>
            </a:r>
            <a:r>
              <a:rPr lang="en-US" altLang="zh-CN" sz="4000" b="1" i="0" dirty="0" smtClean="0">
                <a:solidFill>
                  <a:schemeClr val="bg1"/>
                </a:solidFill>
                <a:effectLst/>
                <a:latin typeface="+mj-lt"/>
                <a:ea typeface="+mj-ea"/>
                <a:cs typeface="+mj-cs"/>
              </a:rPr>
              <a:t>IP</a:t>
            </a:r>
            <a:r>
              <a:rPr lang="zh-CN" altLang="en-US" sz="4000" b="1" i="0" dirty="0" smtClean="0">
                <a:solidFill>
                  <a:schemeClr val="bg1"/>
                </a:solidFill>
                <a:effectLst/>
                <a:latin typeface="+mj-lt"/>
                <a:ea typeface="+mj-ea"/>
                <a:cs typeface="+mj-cs"/>
              </a:rPr>
              <a:t>地址分配</a:t>
            </a:r>
            <a:endParaRPr lang="zh-CN" altLang="en-US" dirty="0"/>
          </a:p>
        </p:txBody>
      </p:sp>
      <p:sp>
        <p:nvSpPr>
          <p:cNvPr id="3" name="Rectangle 5"/>
          <p:cNvSpPr txBox="1">
            <a:spLocks noChangeArrowheads="1"/>
          </p:cNvSpPr>
          <p:nvPr/>
        </p:nvSpPr>
        <p:spPr>
          <a:xfrm>
            <a:off x="75242" y="1316601"/>
            <a:ext cx="8964488" cy="1608343"/>
          </a:xfrm>
          <a:prstGeom prst="rect">
            <a:avLst/>
          </a:prstGeom>
        </p:spPr>
        <p:txBody>
          <a:bodyPr/>
          <a:lstStyle>
            <a:lvl1pPr marL="342900" indent="0" algn="l" rtl="0" fontAlgn="base">
              <a:lnSpc>
                <a:spcPts val="30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marL="87313" indent="449263">
              <a:buNone/>
            </a:pPr>
            <a:r>
              <a:rPr lang="zh-CN" altLang="en-US" sz="2000" b="0" dirty="0" smtClean="0"/>
              <a:t> 如图，</a:t>
            </a:r>
            <a:r>
              <a:rPr lang="zh-CN" altLang="en-US" sz="2000" b="0" dirty="0"/>
              <a:t>某公司设有</a:t>
            </a:r>
            <a:r>
              <a:rPr lang="en-US" altLang="zh-CN" sz="2000" b="0" dirty="0"/>
              <a:t>3</a:t>
            </a:r>
            <a:r>
              <a:rPr lang="zh-CN" altLang="en-US" sz="2000" b="0" dirty="0"/>
              <a:t>个子公司，每个子公司约有</a:t>
            </a:r>
            <a:r>
              <a:rPr lang="en-US" altLang="zh-CN" sz="2000" b="0" dirty="0"/>
              <a:t>50</a:t>
            </a:r>
            <a:r>
              <a:rPr lang="zh-CN" altLang="en-US" sz="2000" b="0" dirty="0"/>
              <a:t>台网络设备，总公司的路由器</a:t>
            </a:r>
            <a:r>
              <a:rPr lang="en-US" altLang="zh-CN" sz="2000" b="0" dirty="0"/>
              <a:t>Router 0</a:t>
            </a:r>
            <a:r>
              <a:rPr lang="zh-CN" altLang="en-US" sz="2000" b="0" dirty="0"/>
              <a:t>通过</a:t>
            </a:r>
            <a:r>
              <a:rPr lang="en-US" altLang="zh-CN" sz="2000" b="0" dirty="0"/>
              <a:t>WAN</a:t>
            </a:r>
            <a:r>
              <a:rPr lang="zh-CN" altLang="en-US" sz="2000" b="0" dirty="0"/>
              <a:t>链路与</a:t>
            </a:r>
            <a:r>
              <a:rPr lang="en-US" altLang="zh-CN" sz="2000" b="0" dirty="0"/>
              <a:t>3</a:t>
            </a:r>
            <a:r>
              <a:rPr lang="zh-CN" altLang="en-US" sz="2000" b="0" dirty="0"/>
              <a:t>个子公司的路由器</a:t>
            </a:r>
            <a:r>
              <a:rPr lang="en-US" altLang="zh-CN" sz="2000" b="0" dirty="0"/>
              <a:t>Router1</a:t>
            </a:r>
            <a:r>
              <a:rPr lang="zh-CN" altLang="en-US" sz="2000" b="0" dirty="0"/>
              <a:t>、</a:t>
            </a:r>
            <a:r>
              <a:rPr lang="en-US" altLang="zh-CN" sz="2000" b="0" dirty="0"/>
              <a:t>Router2</a:t>
            </a:r>
            <a:r>
              <a:rPr lang="zh-CN" altLang="en-US" sz="2000" b="0" dirty="0"/>
              <a:t>和</a:t>
            </a:r>
            <a:r>
              <a:rPr lang="en-US" altLang="zh-CN" sz="2000" b="0" dirty="0"/>
              <a:t>Router3</a:t>
            </a:r>
            <a:r>
              <a:rPr lang="zh-CN" altLang="en-US" sz="2000" b="0" dirty="0"/>
              <a:t>连接。整个网络拓扑中共有</a:t>
            </a:r>
            <a:r>
              <a:rPr lang="en-US" altLang="zh-CN" sz="2000" b="0" dirty="0"/>
              <a:t>6 </a:t>
            </a:r>
            <a:r>
              <a:rPr lang="zh-CN" altLang="en-US" sz="2000" b="0" dirty="0"/>
              <a:t>个不同的网段，路由器之间的连接占用</a:t>
            </a:r>
            <a:r>
              <a:rPr lang="en-US" altLang="zh-CN" sz="2000" b="0" dirty="0"/>
              <a:t>3</a:t>
            </a:r>
            <a:r>
              <a:rPr lang="zh-CN" altLang="en-US" sz="2000" b="0" dirty="0"/>
              <a:t>个网段，其余</a:t>
            </a:r>
            <a:r>
              <a:rPr lang="en-US" altLang="zh-CN" sz="2000" b="0" dirty="0"/>
              <a:t>3</a:t>
            </a:r>
            <a:r>
              <a:rPr lang="zh-CN" altLang="en-US" sz="2000" b="0" dirty="0"/>
              <a:t>个网段均分属于三个子公司</a:t>
            </a:r>
            <a:r>
              <a:rPr lang="zh-CN" altLang="en-US" sz="2000" b="0" dirty="0" smtClean="0"/>
              <a:t>。</a:t>
            </a:r>
            <a:endParaRPr lang="zh-CN" altLang="en-US" sz="2000" b="0" dirty="0"/>
          </a:p>
        </p:txBody>
      </p:sp>
      <p:pic>
        <p:nvPicPr>
          <p:cNvPr id="4" name="图片 3"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19568" y="2903060"/>
            <a:ext cx="5930630" cy="3675707"/>
          </a:xfrm>
          <a:prstGeom prst="rect">
            <a:avLst/>
          </a:prstGeom>
        </p:spPr>
      </p:pic>
      <p:sp>
        <p:nvSpPr>
          <p:cNvPr id="5" name="Rectangle 5"/>
          <p:cNvSpPr txBox="1">
            <a:spLocks noChangeArrowheads="1"/>
          </p:cNvSpPr>
          <p:nvPr/>
        </p:nvSpPr>
        <p:spPr>
          <a:xfrm>
            <a:off x="133299" y="2924944"/>
            <a:ext cx="3109100" cy="2880320"/>
          </a:xfrm>
          <a:prstGeom prst="rect">
            <a:avLst/>
          </a:prstGeom>
        </p:spPr>
        <p:txBody>
          <a:bodyPr/>
          <a:lstStyle>
            <a:lvl1pPr marL="342900" indent="0" algn="l" rtl="0" fontAlgn="base">
              <a:lnSpc>
                <a:spcPts val="30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marL="87313">
              <a:buNone/>
            </a:pPr>
            <a:r>
              <a:rPr lang="zh-CN" altLang="en-US" sz="2000" b="0" dirty="0" smtClean="0"/>
              <a:t>若</a:t>
            </a:r>
            <a:r>
              <a:rPr lang="en-US" altLang="zh-CN" sz="2000" b="0" dirty="0"/>
              <a:t>IP</a:t>
            </a:r>
            <a:r>
              <a:rPr lang="zh-CN" altLang="en-US" sz="2000" b="0" dirty="0"/>
              <a:t>地址为</a:t>
            </a:r>
            <a:r>
              <a:rPr lang="en-US" altLang="zh-CN" sz="2000" b="0" dirty="0"/>
              <a:t>192.168.1.0</a:t>
            </a:r>
            <a:r>
              <a:rPr lang="zh-CN" altLang="en-US" sz="2000" b="0" dirty="0"/>
              <a:t>，同时采用子网掩码</a:t>
            </a:r>
            <a:r>
              <a:rPr lang="en-US" altLang="zh-CN" sz="2000" b="0" dirty="0"/>
              <a:t>255.255.255.192</a:t>
            </a:r>
            <a:r>
              <a:rPr lang="zh-CN" altLang="en-US" sz="2000" b="0" dirty="0"/>
              <a:t>，虽满足了子公司的主机地址个数需求，但其仅可划分为</a:t>
            </a:r>
            <a:r>
              <a:rPr lang="en-US" altLang="zh-CN" sz="2000" b="0" dirty="0"/>
              <a:t>4</a:t>
            </a:r>
            <a:r>
              <a:rPr lang="zh-CN" altLang="en-US" sz="2000" b="0" dirty="0"/>
              <a:t>个子网，不能满足整个网络</a:t>
            </a:r>
            <a:r>
              <a:rPr lang="en-US" altLang="zh-CN" sz="2000" b="0" dirty="0"/>
              <a:t>6</a:t>
            </a:r>
            <a:r>
              <a:rPr lang="zh-CN" altLang="en-US" sz="2000" b="0" dirty="0"/>
              <a:t>个网段的划分需求。</a:t>
            </a:r>
          </a:p>
        </p:txBody>
      </p:sp>
    </p:spTree>
    <p:extLst>
      <p:ext uri="{BB962C8B-B14F-4D97-AF65-F5344CB8AC3E}">
        <p14:creationId xmlns:p14="http://schemas.microsoft.com/office/powerpoint/2010/main" val="120439672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例</a:t>
            </a:r>
            <a:r>
              <a:rPr lang="en-US" altLang="zh-CN" dirty="0" smtClean="0"/>
              <a:t>2 </a:t>
            </a:r>
            <a:r>
              <a:rPr lang="zh-CN" altLang="en-US" sz="4000" b="1" i="0" dirty="0" smtClean="0">
                <a:solidFill>
                  <a:schemeClr val="bg1"/>
                </a:solidFill>
                <a:effectLst/>
                <a:latin typeface="+mj-lt"/>
                <a:ea typeface="+mj-ea"/>
                <a:cs typeface="+mj-cs"/>
              </a:rPr>
              <a:t>采用</a:t>
            </a:r>
            <a:r>
              <a:rPr lang="en-US" altLang="zh-CN" sz="4000" b="1" i="0" dirty="0" smtClean="0">
                <a:solidFill>
                  <a:schemeClr val="bg1"/>
                </a:solidFill>
                <a:effectLst/>
                <a:latin typeface="+mj-lt"/>
                <a:ea typeface="+mj-ea"/>
                <a:cs typeface="+mj-cs"/>
              </a:rPr>
              <a:t>VLSM</a:t>
            </a:r>
            <a:r>
              <a:rPr lang="zh-CN" altLang="en-US" sz="4000" b="1" i="0" dirty="0" smtClean="0">
                <a:solidFill>
                  <a:schemeClr val="bg1"/>
                </a:solidFill>
                <a:effectLst/>
                <a:latin typeface="+mj-lt"/>
                <a:ea typeface="+mj-ea"/>
                <a:cs typeface="+mj-cs"/>
              </a:rPr>
              <a:t>技术分配</a:t>
            </a:r>
            <a:r>
              <a:rPr lang="en-US" altLang="zh-CN" sz="4000" b="1" i="0" dirty="0" smtClean="0">
                <a:solidFill>
                  <a:schemeClr val="bg1"/>
                </a:solidFill>
                <a:effectLst/>
                <a:latin typeface="+mj-lt"/>
                <a:ea typeface="+mj-ea"/>
                <a:cs typeface="+mj-cs"/>
              </a:rPr>
              <a:t>IP</a:t>
            </a:r>
            <a:r>
              <a:rPr lang="zh-CN" altLang="en-US" sz="4000" b="1" i="0" dirty="0" smtClean="0">
                <a:solidFill>
                  <a:schemeClr val="bg1"/>
                </a:solidFill>
                <a:effectLst/>
                <a:latin typeface="+mj-lt"/>
                <a:ea typeface="+mj-ea"/>
                <a:cs typeface="+mj-cs"/>
              </a:rPr>
              <a:t>地址</a:t>
            </a:r>
            <a:endParaRPr lang="zh-CN" altLang="en-US" dirty="0"/>
          </a:p>
        </p:txBody>
      </p:sp>
      <p:sp>
        <p:nvSpPr>
          <p:cNvPr id="3" name="Rectangle 5"/>
          <p:cNvSpPr txBox="1">
            <a:spLocks noChangeArrowheads="1"/>
          </p:cNvSpPr>
          <p:nvPr/>
        </p:nvSpPr>
        <p:spPr>
          <a:xfrm>
            <a:off x="22402" y="1276031"/>
            <a:ext cx="9182778" cy="1000842"/>
          </a:xfrm>
          <a:prstGeom prst="rect">
            <a:avLst/>
          </a:prstGeom>
        </p:spPr>
        <p:txBody>
          <a:bodyPr/>
          <a:lstStyle>
            <a:lvl1pPr marL="342900" indent="0" algn="l" rtl="0" fontAlgn="base">
              <a:lnSpc>
                <a:spcPts val="30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marL="87313">
              <a:lnSpc>
                <a:spcPts val="2500"/>
              </a:lnSpc>
              <a:buNone/>
            </a:pPr>
            <a:r>
              <a:rPr lang="zh-CN" altLang="en-US" sz="2000" b="0" dirty="0"/>
              <a:t>如</a:t>
            </a:r>
            <a:r>
              <a:rPr lang="zh-CN" altLang="en-US" sz="2000" b="0" dirty="0" smtClean="0"/>
              <a:t>图，</a:t>
            </a:r>
            <a:r>
              <a:rPr lang="zh-CN" altLang="en-US" sz="2000" b="0" dirty="0"/>
              <a:t>运用</a:t>
            </a:r>
            <a:r>
              <a:rPr lang="en-US" altLang="zh-CN" sz="2000" b="0" dirty="0"/>
              <a:t>VLSM</a:t>
            </a:r>
            <a:r>
              <a:rPr lang="zh-CN" altLang="en-US" sz="2000" b="0" dirty="0"/>
              <a:t>技术，子公司的子网掩码为</a:t>
            </a:r>
            <a:r>
              <a:rPr lang="en-US" altLang="zh-CN" sz="2000" b="0" dirty="0"/>
              <a:t>255.255.255.192</a:t>
            </a:r>
            <a:r>
              <a:rPr lang="zh-CN" altLang="en-US" sz="2000" b="0" dirty="0"/>
              <a:t>，路由器间的链路采用新的子网掩码</a:t>
            </a:r>
            <a:r>
              <a:rPr lang="en-US" altLang="zh-CN" sz="2000" b="0" dirty="0"/>
              <a:t>255.255.255.252</a:t>
            </a:r>
            <a:r>
              <a:rPr lang="zh-CN" altLang="en-US" sz="2000" b="0" dirty="0"/>
              <a:t>，此时，整个公司的网络规划仅需一个</a:t>
            </a:r>
            <a:r>
              <a:rPr lang="en-US" altLang="zh-CN" sz="2000" b="0" dirty="0"/>
              <a:t>C</a:t>
            </a:r>
            <a:r>
              <a:rPr lang="zh-CN" altLang="en-US" sz="2000" b="0" dirty="0"/>
              <a:t>类</a:t>
            </a:r>
            <a:r>
              <a:rPr lang="en-US" altLang="zh-CN" sz="2000" b="0" dirty="0"/>
              <a:t>IP</a:t>
            </a:r>
            <a:r>
              <a:rPr lang="zh-CN" altLang="en-US" sz="2000" b="0" dirty="0"/>
              <a:t>地址。</a:t>
            </a:r>
          </a:p>
        </p:txBody>
      </p:sp>
      <p:pic>
        <p:nvPicPr>
          <p:cNvPr id="6" name="图片 5"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7029" y="2132856"/>
            <a:ext cx="6745009" cy="4354372"/>
          </a:xfrm>
          <a:prstGeom prst="rect">
            <a:avLst/>
          </a:prstGeom>
        </p:spPr>
      </p:pic>
    </p:spTree>
    <p:extLst>
      <p:ext uri="{BB962C8B-B14F-4D97-AF65-F5344CB8AC3E}">
        <p14:creationId xmlns:p14="http://schemas.microsoft.com/office/powerpoint/2010/main" val="335870554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4.</a:t>
            </a:r>
            <a:r>
              <a:rPr lang="zh-CN" altLang="en-US" dirty="0"/>
              <a:t>路由聚合</a:t>
            </a:r>
          </a:p>
        </p:txBody>
      </p:sp>
      <p:sp>
        <p:nvSpPr>
          <p:cNvPr id="3" name="Rectangle 5"/>
          <p:cNvSpPr txBox="1">
            <a:spLocks noChangeArrowheads="1"/>
          </p:cNvSpPr>
          <p:nvPr/>
        </p:nvSpPr>
        <p:spPr>
          <a:xfrm>
            <a:off x="239958" y="1196752"/>
            <a:ext cx="8964488" cy="2369470"/>
          </a:xfrm>
          <a:prstGeom prst="rect">
            <a:avLst/>
          </a:prstGeom>
        </p:spPr>
        <p:txBody>
          <a:bodyPr/>
          <a:lstStyle>
            <a:lvl1pPr marL="342900" indent="0" algn="l" rtl="0" fontAlgn="base">
              <a:lnSpc>
                <a:spcPts val="30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marL="0"/>
            <a:r>
              <a:rPr lang="zh-CN" altLang="en-US" sz="2400" b="0" dirty="0"/>
              <a:t>路由聚合指将路由表中某些连续的路由，作为单个聚合路由进行通告的一种能力。</a:t>
            </a:r>
          </a:p>
          <a:p>
            <a:pPr marL="0"/>
            <a:r>
              <a:rPr lang="zh-CN" altLang="en-US" sz="2400" b="0" dirty="0"/>
              <a:t>无分类域间路由选择（</a:t>
            </a:r>
            <a:r>
              <a:rPr lang="en-US" altLang="zh-CN" sz="2400" b="0" dirty="0"/>
              <a:t>CIDR</a:t>
            </a:r>
            <a:r>
              <a:rPr lang="zh-CN" altLang="en-US" sz="2400" b="0" dirty="0"/>
              <a:t>，</a:t>
            </a:r>
            <a:r>
              <a:rPr lang="en-US" altLang="zh-CN" sz="2400" b="0" dirty="0"/>
              <a:t>Classless Inter </a:t>
            </a:r>
            <a:r>
              <a:rPr lang="en-US" altLang="zh-CN" sz="2400" b="0" dirty="0" err="1"/>
              <a:t>Domian</a:t>
            </a:r>
            <a:r>
              <a:rPr lang="en-US" altLang="zh-CN" sz="2400" b="0" dirty="0"/>
              <a:t> Routing</a:t>
            </a:r>
            <a:r>
              <a:rPr lang="zh-CN" altLang="en-US" sz="2400" b="0" dirty="0"/>
              <a:t>）是可变长度子网掩码和路由聚合技术的扩展。</a:t>
            </a:r>
            <a:r>
              <a:rPr lang="en-US" altLang="zh-CN" sz="2400" b="0" dirty="0"/>
              <a:t>CIDR</a:t>
            </a:r>
            <a:r>
              <a:rPr lang="zh-CN" altLang="en-US" sz="2400" b="0" dirty="0"/>
              <a:t>的聚合力度更大，可将连续的</a:t>
            </a:r>
            <a:r>
              <a:rPr lang="en-US" altLang="zh-CN" sz="2400" b="0" dirty="0"/>
              <a:t>A</a:t>
            </a:r>
            <a:r>
              <a:rPr lang="zh-CN" altLang="en-US" sz="2400" b="0" dirty="0"/>
              <a:t>类、</a:t>
            </a:r>
            <a:r>
              <a:rPr lang="en-US" altLang="zh-CN" sz="2400" b="0" dirty="0"/>
              <a:t>B</a:t>
            </a:r>
            <a:r>
              <a:rPr lang="zh-CN" altLang="en-US" sz="2400" b="0" dirty="0"/>
              <a:t>类和</a:t>
            </a:r>
            <a:r>
              <a:rPr lang="en-US" altLang="zh-CN" sz="2400" b="0" dirty="0"/>
              <a:t>C</a:t>
            </a:r>
            <a:r>
              <a:rPr lang="zh-CN" altLang="en-US" sz="2400" b="0" dirty="0"/>
              <a:t>类网络进一步汇聚，通常称之为超网</a:t>
            </a:r>
            <a:r>
              <a:rPr lang="zh-CN" altLang="en-US" sz="2400" b="0" dirty="0" smtClean="0"/>
              <a:t>。</a:t>
            </a:r>
            <a:endParaRPr lang="en-US" altLang="zh-CN" sz="2400" b="0" dirty="0" smtClean="0"/>
          </a:p>
          <a:p>
            <a:pPr>
              <a:buNone/>
            </a:pPr>
            <a:endParaRPr lang="zh-CN" altLang="en-US" sz="2400" b="0" dirty="0"/>
          </a:p>
        </p:txBody>
      </p:sp>
      <p:sp>
        <p:nvSpPr>
          <p:cNvPr id="4" name="Rectangle 5"/>
          <p:cNvSpPr txBox="1">
            <a:spLocks noChangeArrowheads="1"/>
          </p:cNvSpPr>
          <p:nvPr/>
        </p:nvSpPr>
        <p:spPr>
          <a:xfrm>
            <a:off x="228396" y="3725912"/>
            <a:ext cx="4932040" cy="2463780"/>
          </a:xfrm>
          <a:prstGeom prst="rect">
            <a:avLst/>
          </a:prstGeom>
        </p:spPr>
        <p:txBody>
          <a:bodyPr/>
          <a:lstStyle>
            <a:lvl1pPr marL="342900" indent="0" algn="l" rtl="0" fontAlgn="base">
              <a:lnSpc>
                <a:spcPts val="30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marL="0">
              <a:buNone/>
            </a:pPr>
            <a:r>
              <a:rPr lang="zh-CN" altLang="en-US" sz="2000" b="0" dirty="0"/>
              <a:t>如</a:t>
            </a:r>
            <a:r>
              <a:rPr lang="zh-CN" altLang="en-US" sz="2000" b="0" dirty="0" smtClean="0"/>
              <a:t>图所</a:t>
            </a:r>
            <a:r>
              <a:rPr lang="zh-CN" altLang="en-US" sz="2000" b="0" dirty="0"/>
              <a:t>示，路由表中存在</a:t>
            </a:r>
            <a:r>
              <a:rPr lang="en-US" altLang="zh-CN" sz="2000" b="0" dirty="0"/>
              <a:t>172.16.0.0/18</a:t>
            </a:r>
            <a:r>
              <a:rPr lang="zh-CN" altLang="en-US" sz="2000" b="0" dirty="0"/>
              <a:t>、</a:t>
            </a:r>
            <a:r>
              <a:rPr lang="en-US" altLang="zh-CN" sz="2000" b="0" dirty="0"/>
              <a:t>172.16.64.0/18</a:t>
            </a:r>
            <a:r>
              <a:rPr lang="zh-CN" altLang="en-US" sz="2000" b="0" dirty="0"/>
              <a:t>、</a:t>
            </a:r>
            <a:r>
              <a:rPr lang="en-US" altLang="zh-CN" sz="2000" b="0" dirty="0"/>
              <a:t>172.16.128.0/18</a:t>
            </a:r>
            <a:r>
              <a:rPr lang="zh-CN" altLang="en-US" sz="2000" b="0" dirty="0"/>
              <a:t>和</a:t>
            </a:r>
            <a:r>
              <a:rPr lang="en-US" altLang="zh-CN" sz="2000" b="0" dirty="0"/>
              <a:t>172.16.192.0/18</a:t>
            </a:r>
            <a:r>
              <a:rPr lang="zh-CN" altLang="en-US" sz="2000" b="0" dirty="0"/>
              <a:t>共</a:t>
            </a:r>
            <a:r>
              <a:rPr lang="en-US" altLang="zh-CN" sz="2000" b="0" dirty="0"/>
              <a:t>4</a:t>
            </a:r>
            <a:r>
              <a:rPr lang="zh-CN" altLang="en-US" sz="2000" b="0" dirty="0"/>
              <a:t>条路由，通过路由聚合可将这些子网聚合为一个子网</a:t>
            </a:r>
            <a:r>
              <a:rPr lang="en-US" altLang="zh-CN" sz="2000" b="0" dirty="0"/>
              <a:t>172.16.0.0/16</a:t>
            </a:r>
            <a:r>
              <a:rPr lang="zh-CN" altLang="en-US" sz="2000" b="0" dirty="0"/>
              <a:t>，并向其他路由器通告。</a:t>
            </a:r>
          </a:p>
        </p:txBody>
      </p:sp>
      <p:pic>
        <p:nvPicPr>
          <p:cNvPr id="5" name="图片 4"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95186" y="3725912"/>
            <a:ext cx="4135720" cy="2154472"/>
          </a:xfrm>
          <a:prstGeom prst="rect">
            <a:avLst/>
          </a:prstGeom>
        </p:spPr>
      </p:pic>
    </p:spTree>
    <p:extLst>
      <p:ext uri="{BB962C8B-B14F-4D97-AF65-F5344CB8AC3E}">
        <p14:creationId xmlns:p14="http://schemas.microsoft.com/office/powerpoint/2010/main" val="140497573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例</a:t>
            </a:r>
            <a:endParaRPr lang="zh-CN" altLang="en-US" dirty="0"/>
          </a:p>
        </p:txBody>
      </p:sp>
      <p:sp>
        <p:nvSpPr>
          <p:cNvPr id="3" name="Rectangle 5"/>
          <p:cNvSpPr txBox="1">
            <a:spLocks noChangeArrowheads="1"/>
          </p:cNvSpPr>
          <p:nvPr/>
        </p:nvSpPr>
        <p:spPr>
          <a:xfrm>
            <a:off x="75242" y="1316601"/>
            <a:ext cx="8964488" cy="1608343"/>
          </a:xfrm>
          <a:prstGeom prst="rect">
            <a:avLst/>
          </a:prstGeom>
        </p:spPr>
        <p:txBody>
          <a:bodyPr/>
          <a:lstStyle>
            <a:lvl1pPr marL="342900" indent="0" algn="l" rtl="0" fontAlgn="base">
              <a:lnSpc>
                <a:spcPts val="30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marL="87313" indent="449263">
              <a:buNone/>
            </a:pPr>
            <a:r>
              <a:rPr lang="zh-CN" altLang="en-US" sz="2000" b="0" dirty="0" smtClean="0"/>
              <a:t> </a:t>
            </a:r>
            <a:r>
              <a:rPr lang="en-US" altLang="zh-CN" sz="2000" b="0" dirty="0"/>
              <a:t>4</a:t>
            </a:r>
            <a:r>
              <a:rPr lang="zh-CN" altLang="en-US" sz="2000" b="0" dirty="0"/>
              <a:t>条路由聚合为</a:t>
            </a:r>
            <a:r>
              <a:rPr lang="en-US" altLang="zh-CN" sz="2000" b="0" dirty="0"/>
              <a:t>1</a:t>
            </a:r>
            <a:r>
              <a:rPr lang="zh-CN" altLang="en-US" sz="2000" b="0" dirty="0"/>
              <a:t>条路由，不仅可以减少通告更新所需的带宽，减小路由器处理更新所需的内存，而且提高了网络的稳定性。若不进行聚合，网段</a:t>
            </a:r>
            <a:r>
              <a:rPr lang="en-US" altLang="zh-CN" sz="2000" b="0" dirty="0"/>
              <a:t>172.16.64.0</a:t>
            </a:r>
            <a:r>
              <a:rPr lang="zh-CN" altLang="en-US" sz="2000" b="0" dirty="0"/>
              <a:t>反复地断开和连接，会使得整个网络中的所有路由器不断地更新路由信息，造成带宽的浪费。经过聚合后，聚合路由</a:t>
            </a:r>
            <a:r>
              <a:rPr lang="en-US" altLang="zh-CN" sz="2000" b="0" dirty="0"/>
              <a:t>172.16.0.0</a:t>
            </a:r>
            <a:r>
              <a:rPr lang="zh-CN" altLang="en-US" sz="2000" b="0" dirty="0"/>
              <a:t>不受影响，整个网络能够较为稳定地进行路由更新和数据传送。</a:t>
            </a:r>
          </a:p>
        </p:txBody>
      </p:sp>
      <p:sp>
        <p:nvSpPr>
          <p:cNvPr id="5" name="Rectangle 5"/>
          <p:cNvSpPr txBox="1">
            <a:spLocks noChangeArrowheads="1"/>
          </p:cNvSpPr>
          <p:nvPr/>
        </p:nvSpPr>
        <p:spPr>
          <a:xfrm>
            <a:off x="75242" y="3235920"/>
            <a:ext cx="5262102" cy="3168352"/>
          </a:xfrm>
          <a:prstGeom prst="rect">
            <a:avLst/>
          </a:prstGeom>
        </p:spPr>
        <p:txBody>
          <a:bodyPr/>
          <a:lstStyle>
            <a:lvl1pPr marL="342900" indent="0" algn="l" rtl="0" fontAlgn="base">
              <a:lnSpc>
                <a:spcPts val="30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marL="87313">
              <a:buNone/>
            </a:pPr>
            <a:r>
              <a:rPr lang="zh-CN" altLang="en-US" sz="2000" b="0" dirty="0" smtClean="0"/>
              <a:t>    路由</a:t>
            </a:r>
            <a:r>
              <a:rPr lang="zh-CN" altLang="en-US" sz="2000" b="0" dirty="0"/>
              <a:t>聚合有时也会存在对网络的表达精确度的问题，如果这里</a:t>
            </a:r>
            <a:r>
              <a:rPr lang="en-US" altLang="zh-CN" sz="2000" b="0" dirty="0"/>
              <a:t>172.16. 128.0/18</a:t>
            </a:r>
            <a:r>
              <a:rPr lang="zh-CN" altLang="en-US" sz="2000" b="0" dirty="0"/>
              <a:t>网络突然断掉，则聚合路由</a:t>
            </a:r>
            <a:r>
              <a:rPr lang="en-US" altLang="zh-CN" sz="2000" b="0" dirty="0"/>
              <a:t>172.16.0.0/16</a:t>
            </a:r>
            <a:r>
              <a:rPr lang="zh-CN" altLang="en-US" sz="2000" b="0" dirty="0"/>
              <a:t>不受影响，依然向外部通知原来的聚合路由。若某发送数据报的目的地址为</a:t>
            </a:r>
            <a:r>
              <a:rPr lang="en-US" altLang="zh-CN" sz="2000" b="0" dirty="0"/>
              <a:t>172.16.128.0/18</a:t>
            </a:r>
            <a:r>
              <a:rPr lang="zh-CN" altLang="en-US" sz="2000" b="0" dirty="0"/>
              <a:t>，其余路由器则认为目的地址均可达，直至传输到路由器时，才发现目的地址不可达，导致数据报的丢弃。</a:t>
            </a:r>
          </a:p>
        </p:txBody>
      </p:sp>
      <p:pic>
        <p:nvPicPr>
          <p:cNvPr id="6" name="图片 5"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7351" y="3822547"/>
            <a:ext cx="3465246" cy="1805194"/>
          </a:xfrm>
          <a:prstGeom prst="rect">
            <a:avLst/>
          </a:prstGeom>
        </p:spPr>
      </p:pic>
    </p:spTree>
    <p:extLst>
      <p:ext uri="{BB962C8B-B14F-4D97-AF65-F5344CB8AC3E}">
        <p14:creationId xmlns:p14="http://schemas.microsoft.com/office/powerpoint/2010/main" val="180147330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6182" name="Rectangle 6"/>
          <p:cNvSpPr>
            <a:spLocks noGrp="1" noChangeArrowheads="1"/>
          </p:cNvSpPr>
          <p:nvPr>
            <p:ph type="title"/>
          </p:nvPr>
        </p:nvSpPr>
        <p:spPr/>
        <p:txBody>
          <a:bodyPr/>
          <a:lstStyle/>
          <a:p>
            <a:r>
              <a:rPr lang="en-US" altLang="zh-CN" dirty="0" smtClean="0"/>
              <a:t>5.IPv6</a:t>
            </a:r>
            <a:endParaRPr lang="zh-CN" altLang="en-US" dirty="0"/>
          </a:p>
        </p:txBody>
      </p:sp>
      <p:sp>
        <p:nvSpPr>
          <p:cNvPr id="2226183" name="Rectangle 7"/>
          <p:cNvSpPr>
            <a:spLocks noGrp="1" noChangeArrowheads="1"/>
          </p:cNvSpPr>
          <p:nvPr>
            <p:ph type="body" idx="1"/>
          </p:nvPr>
        </p:nvSpPr>
        <p:spPr>
          <a:xfrm>
            <a:off x="251520" y="1268760"/>
            <a:ext cx="8892480" cy="5256584"/>
          </a:xfrm>
        </p:spPr>
        <p:txBody>
          <a:bodyPr/>
          <a:lstStyle/>
          <a:p>
            <a:pPr>
              <a:lnSpc>
                <a:spcPct val="100000"/>
              </a:lnSpc>
            </a:pPr>
            <a:r>
              <a:rPr lang="en-US" altLang="zh-CN" sz="2000" dirty="0"/>
              <a:t>IPV4</a:t>
            </a:r>
            <a:r>
              <a:rPr lang="zh-CN" altLang="en-US" sz="2000" dirty="0"/>
              <a:t>的局限性</a:t>
            </a:r>
          </a:p>
          <a:p>
            <a:pPr lvl="1"/>
            <a:r>
              <a:rPr lang="en-US" altLang="zh-CN" sz="2000" dirty="0"/>
              <a:t>IP</a:t>
            </a:r>
            <a:r>
              <a:rPr lang="zh-CN" altLang="en-US" sz="2000" dirty="0"/>
              <a:t>地址资源不够用；</a:t>
            </a:r>
          </a:p>
          <a:p>
            <a:pPr lvl="1"/>
            <a:r>
              <a:rPr lang="zh-CN" altLang="en-US" sz="2000" dirty="0"/>
              <a:t>路由表越来越大，路由速度越来越慢；</a:t>
            </a:r>
          </a:p>
          <a:p>
            <a:pPr lvl="1"/>
            <a:r>
              <a:rPr lang="zh-CN" altLang="en-US" sz="2000" dirty="0"/>
              <a:t>缺少对移动设备的支持等。</a:t>
            </a:r>
          </a:p>
          <a:p>
            <a:pPr>
              <a:lnSpc>
                <a:spcPct val="100000"/>
              </a:lnSpc>
            </a:pPr>
            <a:r>
              <a:rPr lang="zh-CN" altLang="en-US" sz="2000" dirty="0"/>
              <a:t>要解决 </a:t>
            </a:r>
            <a:r>
              <a:rPr lang="en-US" altLang="zh-CN" sz="2000" dirty="0"/>
              <a:t>IP </a:t>
            </a:r>
            <a:r>
              <a:rPr lang="zh-CN" altLang="en-US" sz="2000" dirty="0"/>
              <a:t>地址耗尽的问题的措施：</a:t>
            </a:r>
          </a:p>
          <a:p>
            <a:pPr lvl="1"/>
            <a:r>
              <a:rPr lang="zh-CN" altLang="en-US" sz="2000" dirty="0"/>
              <a:t>采用无类别编址 </a:t>
            </a:r>
            <a:r>
              <a:rPr lang="en-US" altLang="zh-CN" sz="2000" dirty="0"/>
              <a:t>CIDR</a:t>
            </a:r>
            <a:r>
              <a:rPr lang="zh-CN" altLang="en-US" sz="2000" dirty="0"/>
              <a:t>，使 </a:t>
            </a:r>
            <a:r>
              <a:rPr lang="en-US" altLang="zh-CN" sz="2000" dirty="0"/>
              <a:t>IP </a:t>
            </a:r>
            <a:r>
              <a:rPr lang="zh-CN" altLang="en-US" sz="2000" dirty="0"/>
              <a:t>地址的分配更加合理。</a:t>
            </a:r>
          </a:p>
          <a:p>
            <a:pPr lvl="1"/>
            <a:r>
              <a:rPr lang="zh-CN" altLang="en-US" sz="2000" dirty="0"/>
              <a:t>采用网络地址转换 </a:t>
            </a:r>
            <a:r>
              <a:rPr lang="en-US" altLang="zh-CN" sz="2000" dirty="0"/>
              <a:t>NAT</a:t>
            </a:r>
            <a:r>
              <a:rPr lang="zh-CN" altLang="en-US" sz="2000" dirty="0"/>
              <a:t>方法以节省全球 </a:t>
            </a:r>
            <a:r>
              <a:rPr lang="en-US" altLang="zh-CN" sz="2000" dirty="0"/>
              <a:t>IP </a:t>
            </a:r>
            <a:r>
              <a:rPr lang="zh-CN" altLang="en-US" sz="2000" dirty="0"/>
              <a:t>地址。</a:t>
            </a:r>
          </a:p>
          <a:p>
            <a:pPr lvl="1"/>
            <a:r>
              <a:rPr lang="zh-CN" altLang="en-US" sz="2000" dirty="0"/>
              <a:t>采用具有更大地址空间的新版本的 </a:t>
            </a:r>
            <a:r>
              <a:rPr lang="en-US" altLang="zh-CN" sz="2000" dirty="0"/>
              <a:t>IP </a:t>
            </a:r>
            <a:r>
              <a:rPr lang="zh-CN" altLang="en-US" sz="2000" dirty="0"/>
              <a:t>协议 </a:t>
            </a:r>
            <a:r>
              <a:rPr lang="en-US" altLang="zh-CN" sz="2000" dirty="0"/>
              <a:t>IPv6</a:t>
            </a:r>
          </a:p>
          <a:p>
            <a:pPr>
              <a:lnSpc>
                <a:spcPct val="100000"/>
              </a:lnSpc>
            </a:pPr>
            <a:r>
              <a:rPr lang="en-US" altLang="zh-CN" sz="2000" dirty="0"/>
              <a:t>IPV6</a:t>
            </a:r>
            <a:r>
              <a:rPr lang="zh-CN" altLang="en-US" sz="2000" dirty="0"/>
              <a:t>的发展</a:t>
            </a:r>
          </a:p>
          <a:p>
            <a:pPr lvl="1"/>
            <a:r>
              <a:rPr lang="en-US" altLang="zh-CN" sz="2000" dirty="0"/>
              <a:t>1990</a:t>
            </a:r>
            <a:r>
              <a:rPr lang="zh-CN" altLang="en-US" sz="2000" dirty="0"/>
              <a:t>年就开始着手开发</a:t>
            </a:r>
            <a:r>
              <a:rPr lang="en-US" altLang="zh-CN" sz="2000" dirty="0"/>
              <a:t>IP</a:t>
            </a:r>
            <a:r>
              <a:rPr lang="zh-CN" altLang="en-US" sz="2000" dirty="0"/>
              <a:t>的新版本</a:t>
            </a:r>
            <a:r>
              <a:rPr lang="en-US" altLang="zh-CN" sz="2000" dirty="0"/>
              <a:t>IPV6</a:t>
            </a:r>
            <a:r>
              <a:rPr lang="zh-CN" altLang="en-US" sz="2000" dirty="0"/>
              <a:t>。</a:t>
            </a:r>
          </a:p>
          <a:p>
            <a:pPr lvl="1"/>
            <a:r>
              <a:rPr lang="en-US" altLang="zh-CN" sz="2000" dirty="0"/>
              <a:t>1994</a:t>
            </a:r>
            <a:r>
              <a:rPr lang="zh-CN" altLang="en-US" sz="2000" dirty="0"/>
              <a:t>年</a:t>
            </a:r>
            <a:r>
              <a:rPr lang="en-US" altLang="zh-CN" sz="2000" dirty="0"/>
              <a:t>9</a:t>
            </a:r>
            <a:r>
              <a:rPr lang="zh-CN" altLang="en-US" sz="2000" dirty="0"/>
              <a:t>月</a:t>
            </a:r>
            <a:r>
              <a:rPr lang="en-US" altLang="zh-CN" sz="2000" dirty="0"/>
              <a:t>IETF</a:t>
            </a:r>
            <a:r>
              <a:rPr lang="zh-CN" altLang="en-US" sz="2000" dirty="0"/>
              <a:t>的</a:t>
            </a:r>
            <a:r>
              <a:rPr lang="en-US" altLang="zh-CN" sz="2000" dirty="0" err="1"/>
              <a:t>IPng</a:t>
            </a:r>
            <a:r>
              <a:rPr lang="zh-CN" altLang="en-US" sz="2000" dirty="0"/>
              <a:t>工作组提出了一个正式的草案</a:t>
            </a:r>
            <a:r>
              <a:rPr lang="zh-CN" altLang="en-US" sz="2000" dirty="0">
                <a:latin typeface="宋体"/>
              </a:rPr>
              <a:t>“</a:t>
            </a:r>
            <a:r>
              <a:rPr lang="en-US" altLang="zh-CN" sz="2000" dirty="0"/>
              <a:t>The Recommendation for the IP Next Generation Protocol</a:t>
            </a:r>
            <a:r>
              <a:rPr lang="en-US" altLang="zh-CN" sz="2000" dirty="0">
                <a:latin typeface="宋体"/>
              </a:rPr>
              <a:t>”</a:t>
            </a:r>
            <a:r>
              <a:rPr lang="zh-CN" altLang="en-US" sz="2000" dirty="0"/>
              <a:t>，</a:t>
            </a:r>
          </a:p>
          <a:p>
            <a:pPr lvl="1"/>
            <a:r>
              <a:rPr lang="en-US" altLang="zh-CN" sz="2000" dirty="0"/>
              <a:t>1995</a:t>
            </a:r>
            <a:r>
              <a:rPr lang="zh-CN" altLang="en-US" sz="2000" dirty="0"/>
              <a:t>年底确定了</a:t>
            </a:r>
            <a:r>
              <a:rPr lang="en-US" altLang="zh-CN" sz="2000" dirty="0" err="1"/>
              <a:t>IPng</a:t>
            </a:r>
            <a:r>
              <a:rPr lang="zh-CN" altLang="en-US" sz="2000" dirty="0"/>
              <a:t>的协议规范，并称为</a:t>
            </a:r>
            <a:r>
              <a:rPr lang="zh-CN" altLang="en-US" sz="2000" dirty="0">
                <a:latin typeface="宋体"/>
              </a:rPr>
              <a:t>“</a:t>
            </a:r>
            <a:r>
              <a:rPr lang="en-US" altLang="zh-CN" sz="2000" dirty="0"/>
              <a:t>IP</a:t>
            </a:r>
            <a:r>
              <a:rPr lang="zh-CN" altLang="en-US" sz="2000" dirty="0"/>
              <a:t>版本</a:t>
            </a:r>
            <a:r>
              <a:rPr lang="en-US" altLang="zh-CN" sz="2000" dirty="0"/>
              <a:t>6</a:t>
            </a:r>
            <a:r>
              <a:rPr lang="en-US" altLang="zh-CN" sz="2000" dirty="0">
                <a:latin typeface="宋体"/>
              </a:rPr>
              <a:t>”</a:t>
            </a:r>
            <a:r>
              <a:rPr lang="zh-CN" altLang="en-US" sz="2000" dirty="0"/>
              <a:t>（</a:t>
            </a:r>
            <a:r>
              <a:rPr lang="en-US" altLang="zh-CN" sz="2000" dirty="0"/>
              <a:t>IPv6</a:t>
            </a:r>
            <a:r>
              <a:rPr lang="zh-CN" altLang="en-US" sz="2000" dirty="0"/>
              <a:t>），同现在使用的版本</a:t>
            </a:r>
            <a:r>
              <a:rPr lang="en-US" altLang="zh-CN" sz="2000" dirty="0"/>
              <a:t>4</a:t>
            </a:r>
            <a:r>
              <a:rPr lang="zh-CN" altLang="en-US" sz="2000" dirty="0"/>
              <a:t>相区别；</a:t>
            </a:r>
          </a:p>
          <a:p>
            <a:pPr lvl="1"/>
            <a:r>
              <a:rPr lang="en-US" altLang="zh-CN" sz="2000" dirty="0"/>
              <a:t>1998</a:t>
            </a:r>
            <a:r>
              <a:rPr lang="zh-CN" altLang="en-US" sz="2000" dirty="0"/>
              <a:t>年作了较大的改动。</a:t>
            </a:r>
          </a:p>
        </p:txBody>
      </p:sp>
    </p:spTree>
    <p:extLst>
      <p:ext uri="{BB962C8B-B14F-4D97-AF65-F5344CB8AC3E}">
        <p14:creationId xmlns:p14="http://schemas.microsoft.com/office/powerpoint/2010/main" val="261279536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6182" name="Rectangle 6"/>
          <p:cNvSpPr>
            <a:spLocks noGrp="1" noChangeArrowheads="1"/>
          </p:cNvSpPr>
          <p:nvPr>
            <p:ph type="title"/>
          </p:nvPr>
        </p:nvSpPr>
        <p:spPr/>
        <p:txBody>
          <a:bodyPr/>
          <a:lstStyle/>
          <a:p>
            <a:r>
              <a:rPr lang="en-US" altLang="zh-CN" dirty="0"/>
              <a:t>IPv6</a:t>
            </a:r>
            <a:r>
              <a:rPr lang="zh-CN" altLang="en-US" dirty="0"/>
              <a:t>的特点</a:t>
            </a:r>
          </a:p>
        </p:txBody>
      </p:sp>
      <p:sp>
        <p:nvSpPr>
          <p:cNvPr id="2226183" name="Rectangle 7"/>
          <p:cNvSpPr>
            <a:spLocks noGrp="1" noChangeArrowheads="1"/>
          </p:cNvSpPr>
          <p:nvPr>
            <p:ph type="body" idx="1"/>
          </p:nvPr>
        </p:nvSpPr>
        <p:spPr/>
        <p:txBody>
          <a:bodyPr/>
          <a:lstStyle/>
          <a:p>
            <a:pPr>
              <a:lnSpc>
                <a:spcPct val="150000"/>
              </a:lnSpc>
              <a:buNone/>
            </a:pPr>
            <a:r>
              <a:rPr lang="en-US" altLang="zh-CN" sz="2000" dirty="0" smtClean="0"/>
              <a:t>    IPv6</a:t>
            </a:r>
            <a:r>
              <a:rPr lang="zh-CN" altLang="en-US" sz="2000" dirty="0"/>
              <a:t>是</a:t>
            </a:r>
            <a:r>
              <a:rPr lang="en-US" altLang="zh-CN" sz="2000" dirty="0"/>
              <a:t>Internet Protocol Version 6</a:t>
            </a:r>
            <a:r>
              <a:rPr lang="zh-CN" altLang="en-US" sz="2000" dirty="0"/>
              <a:t>的缩写，</a:t>
            </a:r>
            <a:r>
              <a:rPr lang="en-US" altLang="zh-CN" sz="2000" dirty="0"/>
              <a:t>IPv6</a:t>
            </a:r>
            <a:r>
              <a:rPr lang="zh-CN" altLang="en-US" sz="2000" dirty="0"/>
              <a:t>采用</a:t>
            </a:r>
            <a:r>
              <a:rPr lang="en-US" altLang="zh-CN" sz="2000" dirty="0"/>
              <a:t>128</a:t>
            </a:r>
            <a:r>
              <a:rPr lang="zh-CN" altLang="en-US" sz="2000" dirty="0"/>
              <a:t>位地址空间，并因其可提供超大的地址空间，较好地解决了地址短缺问题。</a:t>
            </a:r>
          </a:p>
          <a:p>
            <a:pPr>
              <a:lnSpc>
                <a:spcPct val="150000"/>
              </a:lnSpc>
              <a:buNone/>
            </a:pPr>
            <a:r>
              <a:rPr lang="en-US" altLang="zh-CN" sz="2000" dirty="0" smtClean="0"/>
              <a:t>    IPv6</a:t>
            </a:r>
            <a:r>
              <a:rPr lang="zh-CN" altLang="en-US" sz="2000" dirty="0"/>
              <a:t>具有如下特点：</a:t>
            </a:r>
          </a:p>
          <a:p>
            <a:pPr marL="812800">
              <a:lnSpc>
                <a:spcPct val="150000"/>
              </a:lnSpc>
            </a:pPr>
            <a:r>
              <a:rPr lang="en-US" altLang="zh-CN" sz="2000" dirty="0" smtClean="0"/>
              <a:t>1</a:t>
            </a:r>
            <a:r>
              <a:rPr lang="zh-CN" altLang="en-US" sz="2000" dirty="0"/>
              <a:t>）提供超大的地址空间。</a:t>
            </a:r>
          </a:p>
          <a:p>
            <a:pPr marL="812800">
              <a:lnSpc>
                <a:spcPct val="150000"/>
              </a:lnSpc>
            </a:pPr>
            <a:r>
              <a:rPr lang="en-US" altLang="zh-CN" sz="2000" dirty="0" smtClean="0"/>
              <a:t>2</a:t>
            </a:r>
            <a:r>
              <a:rPr lang="zh-CN" altLang="en-US" sz="2000" dirty="0"/>
              <a:t>）报头简单和易封装。</a:t>
            </a:r>
          </a:p>
          <a:p>
            <a:pPr marL="812800">
              <a:lnSpc>
                <a:spcPct val="150000"/>
              </a:lnSpc>
            </a:pPr>
            <a:r>
              <a:rPr lang="en-US" altLang="zh-CN" sz="2000" dirty="0" smtClean="0"/>
              <a:t>3</a:t>
            </a:r>
            <a:r>
              <a:rPr lang="zh-CN" altLang="en-US" sz="2000" dirty="0"/>
              <a:t>）使用更小的路由表。</a:t>
            </a:r>
          </a:p>
          <a:p>
            <a:pPr marL="812800">
              <a:lnSpc>
                <a:spcPct val="150000"/>
              </a:lnSpc>
            </a:pPr>
            <a:r>
              <a:rPr lang="en-US" altLang="zh-CN" sz="2000" dirty="0" smtClean="0"/>
              <a:t>4</a:t>
            </a:r>
            <a:r>
              <a:rPr lang="zh-CN" altLang="en-US" sz="2000" dirty="0"/>
              <a:t>）提供更好的</a:t>
            </a:r>
            <a:r>
              <a:rPr lang="en-US" altLang="zh-CN" sz="2000" dirty="0" err="1"/>
              <a:t>QoS</a:t>
            </a:r>
            <a:r>
              <a:rPr lang="zh-CN" altLang="en-US" sz="2000" dirty="0"/>
              <a:t>保证。</a:t>
            </a:r>
          </a:p>
          <a:p>
            <a:pPr marL="812800">
              <a:lnSpc>
                <a:spcPct val="150000"/>
              </a:lnSpc>
            </a:pPr>
            <a:r>
              <a:rPr lang="en-US" altLang="zh-CN" sz="2000" dirty="0" smtClean="0"/>
              <a:t>5</a:t>
            </a:r>
            <a:r>
              <a:rPr lang="zh-CN" altLang="en-US" sz="2000" dirty="0"/>
              <a:t>）自动地址配置。</a:t>
            </a:r>
          </a:p>
          <a:p>
            <a:pPr marL="812800">
              <a:lnSpc>
                <a:spcPct val="150000"/>
              </a:lnSpc>
            </a:pPr>
            <a:r>
              <a:rPr lang="en-US" altLang="zh-CN" sz="2000" dirty="0" smtClean="0"/>
              <a:t>6</a:t>
            </a:r>
            <a:r>
              <a:rPr lang="zh-CN" altLang="en-US" sz="2000" dirty="0"/>
              <a:t>）具有更高的安全性。</a:t>
            </a:r>
          </a:p>
          <a:p>
            <a:pPr marL="812800">
              <a:lnSpc>
                <a:spcPct val="150000"/>
              </a:lnSpc>
            </a:pPr>
            <a:r>
              <a:rPr lang="en-US" altLang="zh-CN" sz="2000" dirty="0" smtClean="0"/>
              <a:t>7</a:t>
            </a:r>
            <a:r>
              <a:rPr lang="zh-CN" altLang="en-US" sz="2000" dirty="0"/>
              <a:t>）与</a:t>
            </a:r>
            <a:r>
              <a:rPr lang="en-US" altLang="zh-CN" sz="2000" dirty="0"/>
              <a:t>IPv4</a:t>
            </a:r>
            <a:r>
              <a:rPr lang="zh-CN" altLang="en-US" sz="2000" dirty="0"/>
              <a:t>互相兼容。采用了两种技术，隧道技术和双协议栈技术。</a:t>
            </a:r>
            <a:endParaRPr lang="zh-CN" altLang="en-US" sz="1800" dirty="0"/>
          </a:p>
        </p:txBody>
      </p:sp>
    </p:spTree>
    <p:extLst>
      <p:ext uri="{BB962C8B-B14F-4D97-AF65-F5344CB8AC3E}">
        <p14:creationId xmlns:p14="http://schemas.microsoft.com/office/powerpoint/2010/main" val="251109152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8946" name="Rectangle 2"/>
          <p:cNvSpPr>
            <a:spLocks noGrp="1" noChangeArrowheads="1"/>
          </p:cNvSpPr>
          <p:nvPr>
            <p:ph type="title"/>
          </p:nvPr>
        </p:nvSpPr>
        <p:spPr>
          <a:xfrm>
            <a:off x="2195513" y="0"/>
            <a:ext cx="6197600" cy="981075"/>
          </a:xfrm>
        </p:spPr>
        <p:txBody>
          <a:bodyPr/>
          <a:lstStyle/>
          <a:p>
            <a:pPr algn="ctr"/>
            <a:r>
              <a:rPr lang="en-US" altLang="zh-CN" dirty="0"/>
              <a:t>IPv6 </a:t>
            </a:r>
            <a:r>
              <a:rPr lang="zh-CN" altLang="en-US" dirty="0"/>
              <a:t>数据报的一般形式 </a:t>
            </a:r>
          </a:p>
        </p:txBody>
      </p:sp>
      <p:sp>
        <p:nvSpPr>
          <p:cNvPr id="2258947" name="Rectangle 3"/>
          <p:cNvSpPr>
            <a:spLocks noChangeArrowheads="1"/>
          </p:cNvSpPr>
          <p:nvPr/>
        </p:nvSpPr>
        <p:spPr bwMode="auto">
          <a:xfrm>
            <a:off x="250825" y="2997200"/>
            <a:ext cx="8353425" cy="695325"/>
          </a:xfrm>
          <a:prstGeom prst="rect">
            <a:avLst/>
          </a:prstGeom>
          <a:solidFill>
            <a:srgbClr val="FFFF99"/>
          </a:solidFill>
          <a:ln w="19050">
            <a:solidFill>
              <a:schemeClr val="tx1"/>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258948" name="Rectangle 4"/>
          <p:cNvSpPr>
            <a:spLocks noChangeArrowheads="1"/>
          </p:cNvSpPr>
          <p:nvPr/>
        </p:nvSpPr>
        <p:spPr bwMode="auto">
          <a:xfrm>
            <a:off x="1703388" y="3021013"/>
            <a:ext cx="6900862" cy="65881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8949" name="Line 5"/>
          <p:cNvSpPr>
            <a:spLocks noChangeShapeType="1"/>
          </p:cNvSpPr>
          <p:nvPr/>
        </p:nvSpPr>
        <p:spPr bwMode="auto">
          <a:xfrm>
            <a:off x="1695450" y="2997200"/>
            <a:ext cx="0" cy="6953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8950" name="Line 6"/>
          <p:cNvSpPr>
            <a:spLocks noChangeShapeType="1"/>
          </p:cNvSpPr>
          <p:nvPr/>
        </p:nvSpPr>
        <p:spPr bwMode="auto">
          <a:xfrm>
            <a:off x="3138488" y="2997200"/>
            <a:ext cx="0" cy="6953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8951" name="Line 7"/>
          <p:cNvSpPr>
            <a:spLocks noChangeShapeType="1"/>
          </p:cNvSpPr>
          <p:nvPr/>
        </p:nvSpPr>
        <p:spPr bwMode="auto">
          <a:xfrm>
            <a:off x="3859213" y="2997200"/>
            <a:ext cx="0" cy="6953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8952" name="Line 8"/>
          <p:cNvSpPr>
            <a:spLocks noChangeShapeType="1"/>
          </p:cNvSpPr>
          <p:nvPr/>
        </p:nvSpPr>
        <p:spPr bwMode="auto">
          <a:xfrm>
            <a:off x="5303838" y="2997200"/>
            <a:ext cx="0" cy="6953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8953" name="Text Box 9"/>
          <p:cNvSpPr txBox="1">
            <a:spLocks noChangeArrowheads="1"/>
          </p:cNvSpPr>
          <p:nvPr/>
        </p:nvSpPr>
        <p:spPr bwMode="auto">
          <a:xfrm>
            <a:off x="627063" y="3005138"/>
            <a:ext cx="6937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90000"/>
              </a:lnSpc>
              <a:spcBef>
                <a:spcPct val="0"/>
              </a:spcBef>
              <a:buClrTx/>
              <a:buFontTx/>
              <a:buNone/>
            </a:pPr>
            <a:r>
              <a:rPr kumimoji="1" lang="zh-CN" altLang="en-US" sz="2000">
                <a:solidFill>
                  <a:srgbClr val="333399"/>
                </a:solidFill>
                <a:ea typeface="黑体" pitchFamily="49" charset="-122"/>
              </a:rPr>
              <a:t>基本</a:t>
            </a:r>
          </a:p>
          <a:p>
            <a:pPr algn="ctr">
              <a:lnSpc>
                <a:spcPct val="90000"/>
              </a:lnSpc>
              <a:spcBef>
                <a:spcPct val="0"/>
              </a:spcBef>
              <a:buClrTx/>
              <a:buFontTx/>
              <a:buNone/>
            </a:pPr>
            <a:r>
              <a:rPr kumimoji="1" lang="zh-CN" altLang="en-US" sz="2000">
                <a:solidFill>
                  <a:srgbClr val="333399"/>
                </a:solidFill>
                <a:ea typeface="黑体" pitchFamily="49" charset="-122"/>
              </a:rPr>
              <a:t>首部</a:t>
            </a:r>
          </a:p>
        </p:txBody>
      </p:sp>
      <p:sp>
        <p:nvSpPr>
          <p:cNvPr id="2258954" name="Text Box 10"/>
          <p:cNvSpPr txBox="1">
            <a:spLocks noChangeArrowheads="1"/>
          </p:cNvSpPr>
          <p:nvPr/>
        </p:nvSpPr>
        <p:spPr bwMode="auto">
          <a:xfrm>
            <a:off x="1960563" y="3005138"/>
            <a:ext cx="9048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90000"/>
              </a:lnSpc>
              <a:spcBef>
                <a:spcPct val="0"/>
              </a:spcBef>
              <a:buClrTx/>
              <a:buFontTx/>
              <a:buNone/>
            </a:pPr>
            <a:r>
              <a:rPr kumimoji="1" lang="en-US" altLang="zh-CN" sz="2000">
                <a:solidFill>
                  <a:srgbClr val="333399"/>
                </a:solidFill>
                <a:ea typeface="黑体" pitchFamily="49" charset="-122"/>
              </a:rPr>
              <a:t> </a:t>
            </a:r>
            <a:r>
              <a:rPr kumimoji="1" lang="zh-CN" altLang="en-US" sz="2000">
                <a:solidFill>
                  <a:srgbClr val="333399"/>
                </a:solidFill>
                <a:ea typeface="黑体" pitchFamily="49" charset="-122"/>
              </a:rPr>
              <a:t>扩展</a:t>
            </a:r>
          </a:p>
          <a:p>
            <a:pPr algn="ctr">
              <a:lnSpc>
                <a:spcPct val="90000"/>
              </a:lnSpc>
              <a:spcBef>
                <a:spcPct val="0"/>
              </a:spcBef>
              <a:buClrTx/>
              <a:buFontTx/>
              <a:buNone/>
            </a:pPr>
            <a:r>
              <a:rPr kumimoji="1" lang="zh-CN" altLang="en-US" sz="2000">
                <a:solidFill>
                  <a:srgbClr val="333399"/>
                </a:solidFill>
                <a:ea typeface="黑体" pitchFamily="49" charset="-122"/>
              </a:rPr>
              <a:t>首部 </a:t>
            </a:r>
            <a:r>
              <a:rPr kumimoji="1" lang="en-US" altLang="zh-CN" sz="2000">
                <a:solidFill>
                  <a:srgbClr val="333399"/>
                </a:solidFill>
                <a:ea typeface="黑体" pitchFamily="49" charset="-122"/>
              </a:rPr>
              <a:t>1</a:t>
            </a:r>
          </a:p>
        </p:txBody>
      </p:sp>
      <p:sp>
        <p:nvSpPr>
          <p:cNvPr id="2258955" name="Text Box 11"/>
          <p:cNvSpPr txBox="1">
            <a:spLocks noChangeArrowheads="1"/>
          </p:cNvSpPr>
          <p:nvPr/>
        </p:nvSpPr>
        <p:spPr bwMode="auto">
          <a:xfrm>
            <a:off x="4030663" y="3005138"/>
            <a:ext cx="9493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90000"/>
              </a:lnSpc>
              <a:spcBef>
                <a:spcPct val="0"/>
              </a:spcBef>
              <a:buClrTx/>
              <a:buFontTx/>
              <a:buNone/>
            </a:pPr>
            <a:r>
              <a:rPr kumimoji="1" lang="en-US" altLang="zh-CN" sz="2000">
                <a:solidFill>
                  <a:srgbClr val="333399"/>
                </a:solidFill>
                <a:ea typeface="黑体" pitchFamily="49" charset="-122"/>
              </a:rPr>
              <a:t> </a:t>
            </a:r>
            <a:r>
              <a:rPr kumimoji="1" lang="zh-CN" altLang="en-US" sz="2000">
                <a:solidFill>
                  <a:srgbClr val="333399"/>
                </a:solidFill>
                <a:ea typeface="黑体" pitchFamily="49" charset="-122"/>
              </a:rPr>
              <a:t>扩展</a:t>
            </a:r>
          </a:p>
          <a:p>
            <a:pPr algn="ctr">
              <a:lnSpc>
                <a:spcPct val="90000"/>
              </a:lnSpc>
              <a:spcBef>
                <a:spcPct val="0"/>
              </a:spcBef>
              <a:buClrTx/>
              <a:buFontTx/>
              <a:buNone/>
            </a:pPr>
            <a:r>
              <a:rPr kumimoji="1" lang="zh-CN" altLang="en-US" sz="2000">
                <a:solidFill>
                  <a:srgbClr val="333399"/>
                </a:solidFill>
                <a:ea typeface="黑体" pitchFamily="49" charset="-122"/>
              </a:rPr>
              <a:t>首部 </a:t>
            </a:r>
            <a:r>
              <a:rPr kumimoji="1" lang="en-US" altLang="zh-CN" sz="2000">
                <a:solidFill>
                  <a:srgbClr val="333399"/>
                </a:solidFill>
                <a:ea typeface="黑体" pitchFamily="49" charset="-122"/>
              </a:rPr>
              <a:t>N</a:t>
            </a:r>
          </a:p>
        </p:txBody>
      </p:sp>
      <p:sp>
        <p:nvSpPr>
          <p:cNvPr id="2258956" name="Text Box 12"/>
          <p:cNvSpPr txBox="1">
            <a:spLocks noChangeArrowheads="1"/>
          </p:cNvSpPr>
          <p:nvPr/>
        </p:nvSpPr>
        <p:spPr bwMode="auto">
          <a:xfrm>
            <a:off x="3159125" y="3127375"/>
            <a:ext cx="508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 …</a:t>
            </a:r>
          </a:p>
        </p:txBody>
      </p:sp>
      <p:sp>
        <p:nvSpPr>
          <p:cNvPr id="2258957" name="Text Box 13"/>
          <p:cNvSpPr txBox="1">
            <a:spLocks noChangeArrowheads="1"/>
          </p:cNvSpPr>
          <p:nvPr/>
        </p:nvSpPr>
        <p:spPr bwMode="auto">
          <a:xfrm>
            <a:off x="6015038" y="3127375"/>
            <a:ext cx="1828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数   据   部   分</a:t>
            </a:r>
          </a:p>
        </p:txBody>
      </p:sp>
      <p:sp>
        <p:nvSpPr>
          <p:cNvPr id="2258958" name="Line 14"/>
          <p:cNvSpPr>
            <a:spLocks noChangeShapeType="1"/>
          </p:cNvSpPr>
          <p:nvPr/>
        </p:nvSpPr>
        <p:spPr bwMode="auto">
          <a:xfrm>
            <a:off x="1695450" y="2043113"/>
            <a:ext cx="0" cy="8763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8959" name="Line 15"/>
          <p:cNvSpPr>
            <a:spLocks noChangeShapeType="1"/>
          </p:cNvSpPr>
          <p:nvPr/>
        </p:nvSpPr>
        <p:spPr bwMode="auto">
          <a:xfrm>
            <a:off x="5303838" y="2476500"/>
            <a:ext cx="0" cy="42703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8960" name="Line 16"/>
          <p:cNvSpPr>
            <a:spLocks noChangeShapeType="1"/>
          </p:cNvSpPr>
          <p:nvPr/>
        </p:nvSpPr>
        <p:spPr bwMode="auto">
          <a:xfrm>
            <a:off x="1695450" y="2681288"/>
            <a:ext cx="3608388" cy="0"/>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8961" name="Rectangle 17"/>
          <p:cNvSpPr>
            <a:spLocks noChangeArrowheads="1"/>
          </p:cNvSpPr>
          <p:nvPr/>
        </p:nvSpPr>
        <p:spPr bwMode="auto">
          <a:xfrm>
            <a:off x="3078163" y="2476500"/>
            <a:ext cx="784225" cy="3698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8962" name="Text Box 18"/>
          <p:cNvSpPr txBox="1">
            <a:spLocks noChangeArrowheads="1"/>
          </p:cNvSpPr>
          <p:nvPr/>
        </p:nvSpPr>
        <p:spPr bwMode="auto">
          <a:xfrm>
            <a:off x="3087688" y="2454275"/>
            <a:ext cx="692150" cy="398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选项</a:t>
            </a:r>
          </a:p>
        </p:txBody>
      </p:sp>
      <p:sp>
        <p:nvSpPr>
          <p:cNvPr id="2258963" name="Line 19"/>
          <p:cNvSpPr>
            <a:spLocks noChangeShapeType="1"/>
          </p:cNvSpPr>
          <p:nvPr/>
        </p:nvSpPr>
        <p:spPr bwMode="auto">
          <a:xfrm>
            <a:off x="250825" y="3768725"/>
            <a:ext cx="0" cy="4445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8964" name="Line 20"/>
          <p:cNvSpPr>
            <a:spLocks noChangeShapeType="1"/>
          </p:cNvSpPr>
          <p:nvPr/>
        </p:nvSpPr>
        <p:spPr bwMode="auto">
          <a:xfrm>
            <a:off x="8604250" y="3778250"/>
            <a:ext cx="0" cy="44291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8965" name="Line 21"/>
          <p:cNvSpPr>
            <a:spLocks noChangeShapeType="1"/>
          </p:cNvSpPr>
          <p:nvPr/>
        </p:nvSpPr>
        <p:spPr bwMode="auto">
          <a:xfrm>
            <a:off x="250825" y="4038600"/>
            <a:ext cx="8353425" cy="0"/>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8966" name="Rectangle 22"/>
          <p:cNvSpPr>
            <a:spLocks noChangeArrowheads="1"/>
          </p:cNvSpPr>
          <p:nvPr/>
        </p:nvSpPr>
        <p:spPr bwMode="auto">
          <a:xfrm>
            <a:off x="3233738" y="3832225"/>
            <a:ext cx="1663700" cy="3810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8967" name="Text Box 23"/>
          <p:cNvSpPr txBox="1">
            <a:spLocks noChangeArrowheads="1"/>
          </p:cNvSpPr>
          <p:nvPr/>
        </p:nvSpPr>
        <p:spPr bwMode="auto">
          <a:xfrm>
            <a:off x="3246438" y="3824288"/>
            <a:ext cx="152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IPv6 </a:t>
            </a:r>
            <a:r>
              <a:rPr kumimoji="1" lang="zh-CN" altLang="en-US" sz="2000">
                <a:solidFill>
                  <a:srgbClr val="333399"/>
                </a:solidFill>
                <a:ea typeface="黑体" pitchFamily="49" charset="-122"/>
              </a:rPr>
              <a:t>数据报</a:t>
            </a:r>
          </a:p>
        </p:txBody>
      </p:sp>
      <p:sp>
        <p:nvSpPr>
          <p:cNvPr id="2258968" name="Line 24"/>
          <p:cNvSpPr>
            <a:spLocks noChangeShapeType="1"/>
          </p:cNvSpPr>
          <p:nvPr/>
        </p:nvSpPr>
        <p:spPr bwMode="auto">
          <a:xfrm>
            <a:off x="8604250" y="2043113"/>
            <a:ext cx="0" cy="8763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8969" name="Line 25"/>
          <p:cNvSpPr>
            <a:spLocks noChangeShapeType="1"/>
          </p:cNvSpPr>
          <p:nvPr/>
        </p:nvSpPr>
        <p:spPr bwMode="auto">
          <a:xfrm>
            <a:off x="1695450" y="2216150"/>
            <a:ext cx="6908800" cy="0"/>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8970" name="Text Box 26"/>
          <p:cNvSpPr txBox="1">
            <a:spLocks noChangeArrowheads="1"/>
          </p:cNvSpPr>
          <p:nvPr/>
        </p:nvSpPr>
        <p:spPr bwMode="auto">
          <a:xfrm>
            <a:off x="4462463" y="1989138"/>
            <a:ext cx="1198562" cy="39846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有效载荷</a:t>
            </a:r>
          </a:p>
        </p:txBody>
      </p:sp>
    </p:spTree>
    <p:extLst>
      <p:ext uri="{BB962C8B-B14F-4D97-AF65-F5344CB8AC3E}">
        <p14:creationId xmlns:p14="http://schemas.microsoft.com/office/powerpoint/2010/main" val="3315062222"/>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9970" name="Rectangle 2"/>
          <p:cNvSpPr>
            <a:spLocks noGrp="1" noChangeArrowheads="1"/>
          </p:cNvSpPr>
          <p:nvPr>
            <p:ph type="title"/>
          </p:nvPr>
        </p:nvSpPr>
        <p:spPr/>
        <p:txBody>
          <a:bodyPr/>
          <a:lstStyle/>
          <a:p>
            <a:pPr algn="ctr"/>
            <a:r>
              <a:rPr lang="en-US" altLang="zh-CN" dirty="0"/>
              <a:t>IPv6 </a:t>
            </a:r>
            <a:r>
              <a:rPr lang="zh-CN" altLang="en-US" dirty="0"/>
              <a:t>数据报首部与</a:t>
            </a:r>
            <a:br>
              <a:rPr lang="zh-CN" altLang="en-US" dirty="0"/>
            </a:br>
            <a:r>
              <a:rPr lang="zh-CN" altLang="en-US" dirty="0"/>
              <a:t> </a:t>
            </a:r>
            <a:r>
              <a:rPr lang="en-US" altLang="zh-CN" dirty="0"/>
              <a:t>IPv4 </a:t>
            </a:r>
            <a:r>
              <a:rPr lang="zh-CN" altLang="en-US" dirty="0"/>
              <a:t>数据报首部的对比</a:t>
            </a:r>
          </a:p>
        </p:txBody>
      </p:sp>
      <p:sp>
        <p:nvSpPr>
          <p:cNvPr id="2259971" name="Rectangle 3"/>
          <p:cNvSpPr>
            <a:spLocks noChangeArrowheads="1"/>
          </p:cNvSpPr>
          <p:nvPr/>
        </p:nvSpPr>
        <p:spPr bwMode="auto">
          <a:xfrm>
            <a:off x="3452813" y="2422525"/>
            <a:ext cx="1847850" cy="530225"/>
          </a:xfrm>
          <a:prstGeom prst="rect">
            <a:avLst/>
          </a:prstGeom>
          <a:noFill/>
          <a:ln>
            <a:noFill/>
          </a:ln>
          <a:effectLst/>
          <a:extLst>
            <a:ext uri="{909E8E84-426E-40DD-AFC4-6F175D3DCCD1}">
              <a14:hiddenFill xmlns:a14="http://schemas.microsoft.com/office/drawing/2010/main">
                <a:solidFill>
                  <a:srgbClr val="EAEAEA"/>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9972" name="Rectangle 4"/>
          <p:cNvSpPr>
            <a:spLocks noChangeArrowheads="1"/>
          </p:cNvSpPr>
          <p:nvPr/>
        </p:nvSpPr>
        <p:spPr bwMode="auto">
          <a:xfrm>
            <a:off x="1617663" y="2411413"/>
            <a:ext cx="7380287" cy="3249612"/>
          </a:xfrm>
          <a:prstGeom prst="rect">
            <a:avLst/>
          </a:prstGeom>
          <a:solidFill>
            <a:srgbClr val="FFFF99"/>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9973" name="Line 5"/>
          <p:cNvSpPr>
            <a:spLocks noChangeShapeType="1"/>
          </p:cNvSpPr>
          <p:nvPr/>
        </p:nvSpPr>
        <p:spPr bwMode="auto">
          <a:xfrm>
            <a:off x="1612900" y="2962275"/>
            <a:ext cx="7391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9974" name="Line 6"/>
          <p:cNvSpPr>
            <a:spLocks noChangeShapeType="1"/>
          </p:cNvSpPr>
          <p:nvPr/>
        </p:nvSpPr>
        <p:spPr bwMode="auto">
          <a:xfrm>
            <a:off x="1612900" y="3503613"/>
            <a:ext cx="7391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9975" name="Line 7"/>
          <p:cNvSpPr>
            <a:spLocks noChangeShapeType="1"/>
          </p:cNvSpPr>
          <p:nvPr/>
        </p:nvSpPr>
        <p:spPr bwMode="auto">
          <a:xfrm>
            <a:off x="1612900" y="4046538"/>
            <a:ext cx="7391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9976" name="Line 8"/>
          <p:cNvSpPr>
            <a:spLocks noChangeShapeType="1"/>
          </p:cNvSpPr>
          <p:nvPr/>
        </p:nvSpPr>
        <p:spPr bwMode="auto">
          <a:xfrm>
            <a:off x="1612900" y="4583113"/>
            <a:ext cx="7391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9977" name="Line 9"/>
          <p:cNvSpPr>
            <a:spLocks noChangeShapeType="1"/>
          </p:cNvSpPr>
          <p:nvPr/>
        </p:nvSpPr>
        <p:spPr bwMode="auto">
          <a:xfrm>
            <a:off x="1612900" y="5126038"/>
            <a:ext cx="7391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9978" name="Line 10"/>
          <p:cNvSpPr>
            <a:spLocks noChangeShapeType="1"/>
          </p:cNvSpPr>
          <p:nvPr/>
        </p:nvSpPr>
        <p:spPr bwMode="auto">
          <a:xfrm>
            <a:off x="2520950" y="2420938"/>
            <a:ext cx="0" cy="5413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9979" name="Line 11"/>
          <p:cNvSpPr>
            <a:spLocks noChangeShapeType="1"/>
          </p:cNvSpPr>
          <p:nvPr/>
        </p:nvSpPr>
        <p:spPr bwMode="auto">
          <a:xfrm>
            <a:off x="3446463" y="2420938"/>
            <a:ext cx="0" cy="5413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9980" name="Line 12"/>
          <p:cNvSpPr>
            <a:spLocks noChangeShapeType="1"/>
          </p:cNvSpPr>
          <p:nvPr/>
        </p:nvSpPr>
        <p:spPr bwMode="auto">
          <a:xfrm>
            <a:off x="3446463" y="3516313"/>
            <a:ext cx="0" cy="5270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9981" name="Line 13"/>
          <p:cNvSpPr>
            <a:spLocks noChangeShapeType="1"/>
          </p:cNvSpPr>
          <p:nvPr/>
        </p:nvSpPr>
        <p:spPr bwMode="auto">
          <a:xfrm>
            <a:off x="5297488" y="2420938"/>
            <a:ext cx="0" cy="16224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9982" name="Line 14"/>
          <p:cNvSpPr>
            <a:spLocks noChangeShapeType="1"/>
          </p:cNvSpPr>
          <p:nvPr/>
        </p:nvSpPr>
        <p:spPr bwMode="auto">
          <a:xfrm flipV="1">
            <a:off x="7146925" y="5121275"/>
            <a:ext cx="0" cy="5397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9983" name="Line 15"/>
          <p:cNvSpPr>
            <a:spLocks noChangeShapeType="1"/>
          </p:cNvSpPr>
          <p:nvPr/>
        </p:nvSpPr>
        <p:spPr bwMode="auto">
          <a:xfrm>
            <a:off x="6049963" y="2973388"/>
            <a:ext cx="0" cy="5302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9984" name="Rectangle 16"/>
          <p:cNvSpPr>
            <a:spLocks noChangeArrowheads="1"/>
          </p:cNvSpPr>
          <p:nvPr/>
        </p:nvSpPr>
        <p:spPr bwMode="auto">
          <a:xfrm>
            <a:off x="1563688" y="2027238"/>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0</a:t>
            </a:r>
          </a:p>
        </p:txBody>
      </p:sp>
      <p:sp>
        <p:nvSpPr>
          <p:cNvPr id="2259985" name="Rectangle 17"/>
          <p:cNvSpPr>
            <a:spLocks noChangeArrowheads="1"/>
          </p:cNvSpPr>
          <p:nvPr/>
        </p:nvSpPr>
        <p:spPr bwMode="auto">
          <a:xfrm>
            <a:off x="2441575" y="2027238"/>
            <a:ext cx="3222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4</a:t>
            </a:r>
          </a:p>
        </p:txBody>
      </p:sp>
      <p:sp>
        <p:nvSpPr>
          <p:cNvPr id="2259986" name="Rectangle 18"/>
          <p:cNvSpPr>
            <a:spLocks noChangeArrowheads="1"/>
          </p:cNvSpPr>
          <p:nvPr/>
        </p:nvSpPr>
        <p:spPr bwMode="auto">
          <a:xfrm>
            <a:off x="3376613" y="2027238"/>
            <a:ext cx="3222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8</a:t>
            </a:r>
          </a:p>
        </p:txBody>
      </p:sp>
      <p:sp>
        <p:nvSpPr>
          <p:cNvPr id="2259987" name="Rectangle 19"/>
          <p:cNvSpPr>
            <a:spLocks noChangeArrowheads="1"/>
          </p:cNvSpPr>
          <p:nvPr/>
        </p:nvSpPr>
        <p:spPr bwMode="auto">
          <a:xfrm>
            <a:off x="5207000" y="2027238"/>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16</a:t>
            </a:r>
          </a:p>
        </p:txBody>
      </p:sp>
      <p:sp>
        <p:nvSpPr>
          <p:cNvPr id="2259988" name="Rectangle 20"/>
          <p:cNvSpPr>
            <a:spLocks noChangeArrowheads="1"/>
          </p:cNvSpPr>
          <p:nvPr/>
        </p:nvSpPr>
        <p:spPr bwMode="auto">
          <a:xfrm>
            <a:off x="5954713" y="2027238"/>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19</a:t>
            </a:r>
          </a:p>
        </p:txBody>
      </p:sp>
      <p:sp>
        <p:nvSpPr>
          <p:cNvPr id="2259989" name="Rectangle 21"/>
          <p:cNvSpPr>
            <a:spLocks noChangeArrowheads="1"/>
          </p:cNvSpPr>
          <p:nvPr/>
        </p:nvSpPr>
        <p:spPr bwMode="auto">
          <a:xfrm>
            <a:off x="7058025" y="2027238"/>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24</a:t>
            </a:r>
          </a:p>
        </p:txBody>
      </p:sp>
      <p:sp>
        <p:nvSpPr>
          <p:cNvPr id="2259990" name="Rectangle 22"/>
          <p:cNvSpPr>
            <a:spLocks noChangeArrowheads="1"/>
          </p:cNvSpPr>
          <p:nvPr/>
        </p:nvSpPr>
        <p:spPr bwMode="auto">
          <a:xfrm>
            <a:off x="8662988" y="2027238"/>
            <a:ext cx="46355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rgbClr val="333399"/>
                </a:solidFill>
                <a:latin typeface="Arial" pitchFamily="34" charset="0"/>
                <a:ea typeface="黑体" pitchFamily="49" charset="-122"/>
              </a:rPr>
              <a:t>31</a:t>
            </a:r>
          </a:p>
        </p:txBody>
      </p:sp>
      <p:sp>
        <p:nvSpPr>
          <p:cNvPr id="2259991" name="Rectangle 23"/>
          <p:cNvSpPr>
            <a:spLocks noChangeArrowheads="1"/>
          </p:cNvSpPr>
          <p:nvPr/>
        </p:nvSpPr>
        <p:spPr bwMode="auto">
          <a:xfrm>
            <a:off x="1730375" y="247015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259992" name="Rectangle 24"/>
          <p:cNvSpPr>
            <a:spLocks noChangeArrowheads="1"/>
          </p:cNvSpPr>
          <p:nvPr/>
        </p:nvSpPr>
        <p:spPr bwMode="auto">
          <a:xfrm>
            <a:off x="5349875" y="2998788"/>
            <a:ext cx="6905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标志</a:t>
            </a:r>
          </a:p>
        </p:txBody>
      </p:sp>
      <p:sp>
        <p:nvSpPr>
          <p:cNvPr id="2259993" name="Rectangle 25"/>
          <p:cNvSpPr>
            <a:spLocks noChangeArrowheads="1"/>
          </p:cNvSpPr>
          <p:nvPr/>
        </p:nvSpPr>
        <p:spPr bwMode="auto">
          <a:xfrm>
            <a:off x="1889125" y="3540125"/>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生 存 时 间</a:t>
            </a:r>
          </a:p>
        </p:txBody>
      </p:sp>
      <p:sp>
        <p:nvSpPr>
          <p:cNvPr id="2259994" name="Rectangle 26"/>
          <p:cNvSpPr>
            <a:spLocks noChangeArrowheads="1"/>
          </p:cNvSpPr>
          <p:nvPr/>
        </p:nvSpPr>
        <p:spPr bwMode="auto">
          <a:xfrm>
            <a:off x="3889375" y="3540125"/>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协    议</a:t>
            </a:r>
          </a:p>
        </p:txBody>
      </p:sp>
      <p:sp>
        <p:nvSpPr>
          <p:cNvPr id="2259995" name="Rectangle 27"/>
          <p:cNvSpPr>
            <a:spLocks noChangeArrowheads="1"/>
          </p:cNvSpPr>
          <p:nvPr/>
        </p:nvSpPr>
        <p:spPr bwMode="auto">
          <a:xfrm>
            <a:off x="2960688" y="3035300"/>
            <a:ext cx="9683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标    识</a:t>
            </a:r>
          </a:p>
        </p:txBody>
      </p:sp>
      <p:sp>
        <p:nvSpPr>
          <p:cNvPr id="2259996" name="Rectangle 28"/>
          <p:cNvSpPr>
            <a:spLocks noChangeArrowheads="1"/>
          </p:cNvSpPr>
          <p:nvPr/>
        </p:nvSpPr>
        <p:spPr bwMode="auto">
          <a:xfrm>
            <a:off x="3746500" y="2452688"/>
            <a:ext cx="1406525" cy="395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服 务 类 型</a:t>
            </a:r>
          </a:p>
        </p:txBody>
      </p:sp>
      <p:sp>
        <p:nvSpPr>
          <p:cNvPr id="2259997" name="Rectangle 29"/>
          <p:cNvSpPr>
            <a:spLocks noChangeArrowheads="1"/>
          </p:cNvSpPr>
          <p:nvPr/>
        </p:nvSpPr>
        <p:spPr bwMode="auto">
          <a:xfrm>
            <a:off x="6588125" y="2457450"/>
            <a:ext cx="1363663"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总   长   度</a:t>
            </a:r>
          </a:p>
        </p:txBody>
      </p:sp>
      <p:sp>
        <p:nvSpPr>
          <p:cNvPr id="2259998" name="Rectangle 30"/>
          <p:cNvSpPr>
            <a:spLocks noChangeArrowheads="1"/>
          </p:cNvSpPr>
          <p:nvPr/>
        </p:nvSpPr>
        <p:spPr bwMode="auto">
          <a:xfrm>
            <a:off x="6911975" y="3035300"/>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片   偏   移</a:t>
            </a:r>
          </a:p>
        </p:txBody>
      </p:sp>
      <p:sp>
        <p:nvSpPr>
          <p:cNvPr id="2259999" name="Rectangle 31"/>
          <p:cNvSpPr>
            <a:spLocks noChangeArrowheads="1"/>
          </p:cNvSpPr>
          <p:nvPr/>
        </p:nvSpPr>
        <p:spPr bwMode="auto">
          <a:xfrm>
            <a:off x="7591425" y="5156200"/>
            <a:ext cx="968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260000" name="Rectangle 32"/>
          <p:cNvSpPr>
            <a:spLocks noChangeArrowheads="1"/>
          </p:cNvSpPr>
          <p:nvPr/>
        </p:nvSpPr>
        <p:spPr bwMode="auto">
          <a:xfrm>
            <a:off x="6111875" y="3529013"/>
            <a:ext cx="22891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首   部   检   验   和</a:t>
            </a:r>
          </a:p>
        </p:txBody>
      </p:sp>
      <p:sp>
        <p:nvSpPr>
          <p:cNvPr id="2260001" name="Rectangle 33"/>
          <p:cNvSpPr>
            <a:spLocks noChangeArrowheads="1"/>
          </p:cNvSpPr>
          <p:nvPr/>
        </p:nvSpPr>
        <p:spPr bwMode="auto">
          <a:xfrm>
            <a:off x="4694238" y="4092575"/>
            <a:ext cx="1362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260002" name="Rectangle 34"/>
          <p:cNvSpPr>
            <a:spLocks noChangeArrowheads="1"/>
          </p:cNvSpPr>
          <p:nvPr/>
        </p:nvSpPr>
        <p:spPr bwMode="auto">
          <a:xfrm>
            <a:off x="4456113" y="4689475"/>
            <a:ext cx="182562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地   址</a:t>
            </a:r>
          </a:p>
        </p:txBody>
      </p:sp>
      <p:sp>
        <p:nvSpPr>
          <p:cNvPr id="2260003" name="Rectangle 35"/>
          <p:cNvSpPr>
            <a:spLocks noChangeArrowheads="1"/>
          </p:cNvSpPr>
          <p:nvPr/>
        </p:nvSpPr>
        <p:spPr bwMode="auto">
          <a:xfrm>
            <a:off x="2643188" y="5156200"/>
            <a:ext cx="41179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   选   字   段  （长   度   可   变）</a:t>
            </a:r>
          </a:p>
        </p:txBody>
      </p:sp>
      <p:sp>
        <p:nvSpPr>
          <p:cNvPr id="2260004" name="Rectangle 36"/>
          <p:cNvSpPr>
            <a:spLocks noChangeArrowheads="1"/>
          </p:cNvSpPr>
          <p:nvPr/>
        </p:nvSpPr>
        <p:spPr bwMode="auto">
          <a:xfrm>
            <a:off x="957263" y="2008188"/>
            <a:ext cx="688975"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a:t>
            </a:r>
          </a:p>
        </p:txBody>
      </p:sp>
      <p:sp>
        <p:nvSpPr>
          <p:cNvPr id="2260005" name="Rectangle 37"/>
          <p:cNvSpPr>
            <a:spLocks noChangeArrowheads="1"/>
          </p:cNvSpPr>
          <p:nvPr/>
        </p:nvSpPr>
        <p:spPr bwMode="auto">
          <a:xfrm>
            <a:off x="2447925" y="2452688"/>
            <a:ext cx="1095375" cy="363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1800">
                <a:solidFill>
                  <a:srgbClr val="333399"/>
                </a:solidFill>
                <a:latin typeface="Arial" pitchFamily="34" charset="0"/>
                <a:ea typeface="黑体" pitchFamily="49" charset="-122"/>
              </a:rPr>
              <a:t>首部长度</a:t>
            </a:r>
          </a:p>
        </p:txBody>
      </p:sp>
      <p:sp>
        <p:nvSpPr>
          <p:cNvPr id="2260006" name="Rectangle 38"/>
          <p:cNvSpPr>
            <a:spLocks noChangeArrowheads="1"/>
          </p:cNvSpPr>
          <p:nvPr/>
        </p:nvSpPr>
        <p:spPr bwMode="auto">
          <a:xfrm>
            <a:off x="858838" y="2708275"/>
            <a:ext cx="688975" cy="173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zh-CN" altLang="en-US" sz="2000">
                <a:solidFill>
                  <a:srgbClr val="333399"/>
                </a:solidFill>
                <a:latin typeface="Arial" pitchFamily="34" charset="0"/>
                <a:ea typeface="黑体" pitchFamily="49" charset="-122"/>
              </a:rPr>
              <a:t>固 </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部</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分</a:t>
            </a:r>
          </a:p>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p:txBody>
      </p:sp>
      <p:grpSp>
        <p:nvGrpSpPr>
          <p:cNvPr id="2260007" name="Group 39"/>
          <p:cNvGrpSpPr>
            <a:grpSpLocks/>
          </p:cNvGrpSpPr>
          <p:nvPr/>
        </p:nvGrpSpPr>
        <p:grpSpPr bwMode="auto">
          <a:xfrm>
            <a:off x="1554163" y="5327650"/>
            <a:ext cx="123825" cy="85725"/>
            <a:chOff x="833" y="3024"/>
            <a:chExt cx="78" cy="51"/>
          </a:xfrm>
        </p:grpSpPr>
        <p:sp>
          <p:nvSpPr>
            <p:cNvPr id="2260008" name="Rectangle 40"/>
            <p:cNvSpPr>
              <a:spLocks noChangeArrowheads="1"/>
            </p:cNvSpPr>
            <p:nvPr/>
          </p:nvSpPr>
          <p:spPr bwMode="auto">
            <a:xfrm>
              <a:off x="833" y="3024"/>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09" name="Line 41"/>
            <p:cNvSpPr>
              <a:spLocks noChangeShapeType="1"/>
            </p:cNvSpPr>
            <p:nvPr/>
          </p:nvSpPr>
          <p:spPr bwMode="auto">
            <a:xfrm>
              <a:off x="839" y="3030"/>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10" name="Line 42"/>
            <p:cNvSpPr>
              <a:spLocks noChangeShapeType="1"/>
            </p:cNvSpPr>
            <p:nvPr/>
          </p:nvSpPr>
          <p:spPr bwMode="auto">
            <a:xfrm>
              <a:off x="839" y="3075"/>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260011" name="Group 43"/>
          <p:cNvGrpSpPr>
            <a:grpSpLocks/>
          </p:cNvGrpSpPr>
          <p:nvPr/>
        </p:nvGrpSpPr>
        <p:grpSpPr bwMode="auto">
          <a:xfrm>
            <a:off x="8936038" y="5338763"/>
            <a:ext cx="125412" cy="84137"/>
            <a:chOff x="5432" y="3030"/>
            <a:chExt cx="78" cy="51"/>
          </a:xfrm>
        </p:grpSpPr>
        <p:sp>
          <p:nvSpPr>
            <p:cNvPr id="2260012" name="Rectangle 44"/>
            <p:cNvSpPr>
              <a:spLocks noChangeArrowheads="1"/>
            </p:cNvSpPr>
            <p:nvPr/>
          </p:nvSpPr>
          <p:spPr bwMode="auto">
            <a:xfrm>
              <a:off x="5432" y="3030"/>
              <a:ext cx="78" cy="5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13" name="Line 45"/>
            <p:cNvSpPr>
              <a:spLocks noChangeShapeType="1"/>
            </p:cNvSpPr>
            <p:nvPr/>
          </p:nvSpPr>
          <p:spPr bwMode="auto">
            <a:xfrm>
              <a:off x="5438" y="3036"/>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14" name="Line 46"/>
            <p:cNvSpPr>
              <a:spLocks noChangeShapeType="1"/>
            </p:cNvSpPr>
            <p:nvPr/>
          </p:nvSpPr>
          <p:spPr bwMode="auto">
            <a:xfrm>
              <a:off x="5438" y="3081"/>
              <a:ext cx="6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260015" name="Rectangle 47"/>
          <p:cNvSpPr>
            <a:spLocks noChangeArrowheads="1"/>
          </p:cNvSpPr>
          <p:nvPr/>
        </p:nvSpPr>
        <p:spPr bwMode="auto">
          <a:xfrm>
            <a:off x="842963" y="4932363"/>
            <a:ext cx="688975"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可变</a:t>
            </a:r>
          </a:p>
          <a:p>
            <a:pPr eaLnBrk="0" hangingPunct="0">
              <a:buClrTx/>
              <a:buFontTx/>
              <a:buNone/>
            </a:pPr>
            <a:r>
              <a:rPr lang="zh-CN" altLang="en-US" sz="2000">
                <a:solidFill>
                  <a:srgbClr val="333399"/>
                </a:solidFill>
                <a:latin typeface="Arial" pitchFamily="34" charset="0"/>
                <a:ea typeface="黑体" pitchFamily="49" charset="-122"/>
              </a:rPr>
              <a:t>部分</a:t>
            </a:r>
          </a:p>
        </p:txBody>
      </p:sp>
      <p:sp>
        <p:nvSpPr>
          <p:cNvPr id="2260016" name="Rectangle 48"/>
          <p:cNvSpPr>
            <a:spLocks noChangeArrowheads="1"/>
          </p:cNvSpPr>
          <p:nvPr/>
        </p:nvSpPr>
        <p:spPr bwMode="auto">
          <a:xfrm>
            <a:off x="211138" y="3727450"/>
            <a:ext cx="688975"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IPv4</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grpSp>
        <p:nvGrpSpPr>
          <p:cNvPr id="2260017" name="Group 49"/>
          <p:cNvGrpSpPr>
            <a:grpSpLocks/>
          </p:cNvGrpSpPr>
          <p:nvPr/>
        </p:nvGrpSpPr>
        <p:grpSpPr bwMode="auto">
          <a:xfrm>
            <a:off x="1773238" y="2389188"/>
            <a:ext cx="6335712" cy="2740025"/>
            <a:chOff x="1117" y="1505"/>
            <a:chExt cx="3991" cy="1726"/>
          </a:xfrm>
        </p:grpSpPr>
        <p:sp>
          <p:nvSpPr>
            <p:cNvPr id="2260018" name="Oval 50"/>
            <p:cNvSpPr>
              <a:spLocks noChangeArrowheads="1"/>
            </p:cNvSpPr>
            <p:nvPr/>
          </p:nvSpPr>
          <p:spPr bwMode="auto">
            <a:xfrm>
              <a:off x="2784" y="2522"/>
              <a:ext cx="1139" cy="338"/>
            </a:xfrm>
            <a:prstGeom prst="ellipse">
              <a:avLst/>
            </a:prstGeom>
            <a:noFill/>
            <a:ln w="57150">
              <a:solidFill>
                <a:srgbClr val="8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19" name="Oval 51"/>
            <p:cNvSpPr>
              <a:spLocks noChangeArrowheads="1"/>
            </p:cNvSpPr>
            <p:nvPr/>
          </p:nvSpPr>
          <p:spPr bwMode="auto">
            <a:xfrm>
              <a:off x="4028" y="1505"/>
              <a:ext cx="1080" cy="336"/>
            </a:xfrm>
            <a:prstGeom prst="ellipse">
              <a:avLst/>
            </a:prstGeom>
            <a:noFill/>
            <a:ln w="57150">
              <a:solidFill>
                <a:srgbClr val="8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20" name="Oval 52"/>
            <p:cNvSpPr>
              <a:spLocks noChangeArrowheads="1"/>
            </p:cNvSpPr>
            <p:nvPr/>
          </p:nvSpPr>
          <p:spPr bwMode="auto">
            <a:xfrm>
              <a:off x="2214" y="2194"/>
              <a:ext cx="1037" cy="330"/>
            </a:xfrm>
            <a:prstGeom prst="ellipse">
              <a:avLst/>
            </a:prstGeom>
            <a:noFill/>
            <a:ln w="57150">
              <a:solidFill>
                <a:srgbClr val="8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21" name="Oval 53"/>
            <p:cNvSpPr>
              <a:spLocks noChangeArrowheads="1"/>
            </p:cNvSpPr>
            <p:nvPr/>
          </p:nvSpPr>
          <p:spPr bwMode="auto">
            <a:xfrm>
              <a:off x="2663" y="2906"/>
              <a:ext cx="1439" cy="325"/>
            </a:xfrm>
            <a:prstGeom prst="ellipse">
              <a:avLst/>
            </a:prstGeom>
            <a:noFill/>
            <a:ln w="57150">
              <a:solidFill>
                <a:srgbClr val="8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22" name="Oval 54"/>
            <p:cNvSpPr>
              <a:spLocks noChangeArrowheads="1"/>
            </p:cNvSpPr>
            <p:nvPr/>
          </p:nvSpPr>
          <p:spPr bwMode="auto">
            <a:xfrm>
              <a:off x="1117" y="2175"/>
              <a:ext cx="1006" cy="349"/>
            </a:xfrm>
            <a:prstGeom prst="ellipse">
              <a:avLst/>
            </a:prstGeom>
            <a:noFill/>
            <a:ln w="57150">
              <a:solidFill>
                <a:srgbClr val="8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260023" name="Group 55"/>
          <p:cNvGrpSpPr>
            <a:grpSpLocks/>
          </p:cNvGrpSpPr>
          <p:nvPr/>
        </p:nvGrpSpPr>
        <p:grpSpPr bwMode="auto">
          <a:xfrm>
            <a:off x="2470150" y="2446338"/>
            <a:ext cx="6092825" cy="3141662"/>
            <a:chOff x="1556" y="1541"/>
            <a:chExt cx="3838" cy="1979"/>
          </a:xfrm>
        </p:grpSpPr>
        <p:sp>
          <p:nvSpPr>
            <p:cNvPr id="2260024" name="Rectangle 56"/>
            <p:cNvSpPr>
              <a:spLocks noChangeArrowheads="1"/>
            </p:cNvSpPr>
            <p:nvPr/>
          </p:nvSpPr>
          <p:spPr bwMode="auto">
            <a:xfrm>
              <a:off x="4754" y="3243"/>
              <a:ext cx="634" cy="265"/>
            </a:xfrm>
            <a:prstGeom prst="rect">
              <a:avLst/>
            </a:prstGeom>
            <a:noFill/>
            <a:ln w="571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25" name="Rectangle 57"/>
            <p:cNvSpPr>
              <a:spLocks noChangeArrowheads="1"/>
            </p:cNvSpPr>
            <p:nvPr/>
          </p:nvSpPr>
          <p:spPr bwMode="auto">
            <a:xfrm>
              <a:off x="1869" y="1912"/>
              <a:ext cx="612" cy="266"/>
            </a:xfrm>
            <a:prstGeom prst="rect">
              <a:avLst/>
            </a:prstGeom>
            <a:noFill/>
            <a:ln w="571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26" name="Rectangle 58"/>
            <p:cNvSpPr>
              <a:spLocks noChangeArrowheads="1"/>
            </p:cNvSpPr>
            <p:nvPr/>
          </p:nvSpPr>
          <p:spPr bwMode="auto">
            <a:xfrm>
              <a:off x="3375" y="1888"/>
              <a:ext cx="411" cy="289"/>
            </a:xfrm>
            <a:prstGeom prst="rect">
              <a:avLst/>
            </a:prstGeom>
            <a:noFill/>
            <a:ln w="571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27" name="Rectangle 59"/>
            <p:cNvSpPr>
              <a:spLocks noChangeArrowheads="1"/>
            </p:cNvSpPr>
            <p:nvPr/>
          </p:nvSpPr>
          <p:spPr bwMode="auto">
            <a:xfrm>
              <a:off x="4183" y="1911"/>
              <a:ext cx="1186" cy="255"/>
            </a:xfrm>
            <a:prstGeom prst="rect">
              <a:avLst/>
            </a:prstGeom>
            <a:noFill/>
            <a:ln w="571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28" name="Rectangle 60"/>
            <p:cNvSpPr>
              <a:spLocks noChangeArrowheads="1"/>
            </p:cNvSpPr>
            <p:nvPr/>
          </p:nvSpPr>
          <p:spPr bwMode="auto">
            <a:xfrm>
              <a:off x="3786" y="2213"/>
              <a:ext cx="1608" cy="288"/>
            </a:xfrm>
            <a:prstGeom prst="rect">
              <a:avLst/>
            </a:prstGeom>
            <a:noFill/>
            <a:ln w="571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29" name="Rectangle 61"/>
            <p:cNvSpPr>
              <a:spLocks noChangeArrowheads="1"/>
            </p:cNvSpPr>
            <p:nvPr/>
          </p:nvSpPr>
          <p:spPr bwMode="auto">
            <a:xfrm>
              <a:off x="1566" y="3242"/>
              <a:ext cx="2664" cy="278"/>
            </a:xfrm>
            <a:prstGeom prst="rect">
              <a:avLst/>
            </a:prstGeom>
            <a:noFill/>
            <a:ln w="571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30" name="Rectangle 62"/>
            <p:cNvSpPr>
              <a:spLocks noChangeArrowheads="1"/>
            </p:cNvSpPr>
            <p:nvPr/>
          </p:nvSpPr>
          <p:spPr bwMode="auto">
            <a:xfrm>
              <a:off x="2352" y="1541"/>
              <a:ext cx="875" cy="277"/>
            </a:xfrm>
            <a:prstGeom prst="rect">
              <a:avLst/>
            </a:prstGeom>
            <a:noFill/>
            <a:ln w="571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31" name="Rectangle 63"/>
            <p:cNvSpPr>
              <a:spLocks noChangeArrowheads="1"/>
            </p:cNvSpPr>
            <p:nvPr/>
          </p:nvSpPr>
          <p:spPr bwMode="auto">
            <a:xfrm>
              <a:off x="1556" y="1564"/>
              <a:ext cx="652" cy="254"/>
            </a:xfrm>
            <a:prstGeom prst="rect">
              <a:avLst/>
            </a:prstGeom>
            <a:noFill/>
            <a:ln w="571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260032" name="AutoShape 64"/>
          <p:cNvSpPr>
            <a:spLocks/>
          </p:cNvSpPr>
          <p:nvPr/>
        </p:nvSpPr>
        <p:spPr bwMode="auto">
          <a:xfrm>
            <a:off x="1476375" y="2420938"/>
            <a:ext cx="71438" cy="2663825"/>
          </a:xfrm>
          <a:prstGeom prst="leftBracket">
            <a:avLst>
              <a:gd name="adj" fmla="val 310739"/>
            </a:avLst>
          </a:prstGeom>
          <a:noFill/>
          <a:ln w="28575">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33" name="AutoShape 65"/>
          <p:cNvSpPr>
            <a:spLocks/>
          </p:cNvSpPr>
          <p:nvPr/>
        </p:nvSpPr>
        <p:spPr bwMode="auto">
          <a:xfrm>
            <a:off x="827088" y="2420938"/>
            <a:ext cx="73025" cy="3168650"/>
          </a:xfrm>
          <a:prstGeom prst="leftBracket">
            <a:avLst>
              <a:gd name="adj" fmla="val 361594"/>
            </a:avLst>
          </a:prstGeom>
          <a:noFill/>
          <a:ln w="28575">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034" name="Text Box 66"/>
          <p:cNvSpPr txBox="1">
            <a:spLocks noChangeArrowheads="1"/>
          </p:cNvSpPr>
          <p:nvPr/>
        </p:nvSpPr>
        <p:spPr bwMode="auto">
          <a:xfrm>
            <a:off x="8012113" y="1412875"/>
            <a:ext cx="952500" cy="576263"/>
          </a:xfrm>
          <a:prstGeom prst="rect">
            <a:avLst/>
          </a:prstGeom>
          <a:solidFill>
            <a:srgbClr val="FFFF99"/>
          </a:solidFill>
          <a:ln w="5715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lang="zh-CN" altLang="en-US" sz="2800">
                <a:latin typeface="Tahoma" pitchFamily="34" charset="0"/>
                <a:ea typeface="黑体" pitchFamily="49" charset="-122"/>
              </a:rPr>
              <a:t>取消</a:t>
            </a:r>
          </a:p>
        </p:txBody>
      </p:sp>
      <p:sp>
        <p:nvSpPr>
          <p:cNvPr id="2260035" name="Text Box 67"/>
          <p:cNvSpPr txBox="1">
            <a:spLocks noChangeArrowheads="1"/>
          </p:cNvSpPr>
          <p:nvPr/>
        </p:nvSpPr>
        <p:spPr bwMode="auto">
          <a:xfrm>
            <a:off x="827088" y="1412875"/>
            <a:ext cx="1308100" cy="576263"/>
          </a:xfrm>
          <a:prstGeom prst="rect">
            <a:avLst/>
          </a:prstGeom>
          <a:solidFill>
            <a:srgbClr val="FFFF99"/>
          </a:solidFill>
          <a:ln w="57150">
            <a:solidFill>
              <a:srgbClr val="8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lang="zh-CN" altLang="en-US" sz="2800">
                <a:latin typeface="Tahoma" pitchFamily="34" charset="0"/>
                <a:ea typeface="黑体" pitchFamily="49" charset="-122"/>
              </a:rPr>
              <a:t>有变化</a:t>
            </a:r>
          </a:p>
        </p:txBody>
      </p:sp>
      <p:sp>
        <p:nvSpPr>
          <p:cNvPr id="2260036" name="Text Box 68"/>
          <p:cNvSpPr txBox="1">
            <a:spLocks noChangeArrowheads="1"/>
          </p:cNvSpPr>
          <p:nvPr/>
        </p:nvSpPr>
        <p:spPr bwMode="auto">
          <a:xfrm>
            <a:off x="2843213" y="5734050"/>
            <a:ext cx="4302125" cy="528638"/>
          </a:xfrm>
          <a:prstGeom prst="rect">
            <a:avLst/>
          </a:prstGeom>
          <a:solidFill>
            <a:srgbClr val="CCECFF"/>
          </a:solidFill>
          <a:ln w="9525">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lang="zh-CN" altLang="en-US" sz="2800">
                <a:solidFill>
                  <a:srgbClr val="333399"/>
                </a:solidFill>
                <a:ea typeface="黑体" pitchFamily="49" charset="-122"/>
              </a:rPr>
              <a:t>上面是 </a:t>
            </a:r>
            <a:r>
              <a:rPr lang="en-US" altLang="zh-CN" sz="2800">
                <a:solidFill>
                  <a:srgbClr val="333399"/>
                </a:solidFill>
                <a:ea typeface="黑体" pitchFamily="49" charset="-122"/>
              </a:rPr>
              <a:t>IPv4 </a:t>
            </a:r>
            <a:r>
              <a:rPr lang="zh-CN" altLang="en-US" sz="2800">
                <a:solidFill>
                  <a:srgbClr val="333399"/>
                </a:solidFill>
                <a:ea typeface="黑体" pitchFamily="49" charset="-122"/>
              </a:rPr>
              <a:t>数据报的首部</a:t>
            </a:r>
          </a:p>
        </p:txBody>
      </p:sp>
    </p:spTree>
    <p:extLst>
      <p:ext uri="{BB962C8B-B14F-4D97-AF65-F5344CB8AC3E}">
        <p14:creationId xmlns:p14="http://schemas.microsoft.com/office/powerpoint/2010/main" val="19327182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mph" presetSubtype="0" repeatCount="3000" fill="hold" nodeType="clickEffect">
                                  <p:stCondLst>
                                    <p:cond delay="500"/>
                                  </p:stCondLst>
                                  <p:childTnLst>
                                    <p:anim calcmode="discrete" valueType="str">
                                      <p:cBhvr>
                                        <p:cTn id="6" dur="1000" fill="hold"/>
                                        <p:tgtEl>
                                          <p:spTgt spid="2260023"/>
                                        </p:tgtEl>
                                        <p:attrNameLst>
                                          <p:attrName>style.visibility</p:attrName>
                                        </p:attrNameLst>
                                      </p:cBhvr>
                                      <p:tavLst>
                                        <p:tav tm="0">
                                          <p:val>
                                            <p:strVal val="hidden"/>
                                          </p:val>
                                        </p:tav>
                                        <p:tav tm="50000">
                                          <p:val>
                                            <p:strVal val="visible"/>
                                          </p:val>
                                        </p:tav>
                                      </p:tavLst>
                                    </p:anim>
                                  </p:childTnLst>
                                </p:cTn>
                              </p:par>
                              <p:par>
                                <p:cTn id="7" presetID="1" presetClass="entr" presetSubtype="0" fill="hold" grpId="0" nodeType="withEffect">
                                  <p:stCondLst>
                                    <p:cond delay="0"/>
                                  </p:stCondLst>
                                  <p:childTnLst>
                                    <p:set>
                                      <p:cBhvr>
                                        <p:cTn id="8" dur="1" fill="hold">
                                          <p:stCondLst>
                                            <p:cond delay="0"/>
                                          </p:stCondLst>
                                        </p:cTn>
                                        <p:tgtEl>
                                          <p:spTgt spid="2260034"/>
                                        </p:tgtEl>
                                        <p:attrNameLst>
                                          <p:attrName>style.visibility</p:attrName>
                                        </p:attrNameLst>
                                      </p:cBhvr>
                                      <p:to>
                                        <p:strVal val="visible"/>
                                      </p:to>
                                    </p:set>
                                  </p:childTnLst>
                                </p:cTn>
                              </p:par>
                              <p:par>
                                <p:cTn id="9" presetID="35" presetClass="emph" presetSubtype="0" repeatCount="3000" fill="hold" grpId="1" nodeType="withEffect">
                                  <p:stCondLst>
                                    <p:cond delay="500"/>
                                  </p:stCondLst>
                                  <p:childTnLst>
                                    <p:anim calcmode="discrete" valueType="str">
                                      <p:cBhvr>
                                        <p:cTn id="10" dur="1000" fill="hold"/>
                                        <p:tgtEl>
                                          <p:spTgt spid="2260034"/>
                                        </p:tgtEl>
                                        <p:attrNameLst>
                                          <p:attrName>style.visibility</p:attrName>
                                        </p:attrNameLst>
                                      </p:cBhvr>
                                      <p:tavLst>
                                        <p:tav tm="0">
                                          <p:val>
                                            <p:strVal val="hidden"/>
                                          </p:val>
                                        </p:tav>
                                        <p:tav tm="50000">
                                          <p:val>
                                            <p:strVal val="visible"/>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5" presetClass="emph" presetSubtype="0" repeatCount="3000" fill="hold" nodeType="clickEffect">
                                  <p:stCondLst>
                                    <p:cond delay="500"/>
                                  </p:stCondLst>
                                  <p:childTnLst>
                                    <p:anim calcmode="discrete" valueType="str">
                                      <p:cBhvr>
                                        <p:cTn id="14" dur="1000" fill="hold"/>
                                        <p:tgtEl>
                                          <p:spTgt spid="2260017"/>
                                        </p:tgtEl>
                                        <p:attrNameLst>
                                          <p:attrName>style.visibility</p:attrName>
                                        </p:attrNameLst>
                                      </p:cBhvr>
                                      <p:tavLst>
                                        <p:tav tm="0">
                                          <p:val>
                                            <p:strVal val="hidden"/>
                                          </p:val>
                                        </p:tav>
                                        <p:tav tm="50000">
                                          <p:val>
                                            <p:strVal val="visible"/>
                                          </p:val>
                                        </p:tav>
                                      </p:tavLst>
                                    </p:anim>
                                  </p:childTnLst>
                                </p:cTn>
                              </p:par>
                              <p:par>
                                <p:cTn id="15" presetID="1" presetClass="entr" presetSubtype="0" fill="hold" grpId="0" nodeType="withEffect">
                                  <p:stCondLst>
                                    <p:cond delay="0"/>
                                  </p:stCondLst>
                                  <p:childTnLst>
                                    <p:set>
                                      <p:cBhvr>
                                        <p:cTn id="16" dur="1" fill="hold">
                                          <p:stCondLst>
                                            <p:cond delay="0"/>
                                          </p:stCondLst>
                                        </p:cTn>
                                        <p:tgtEl>
                                          <p:spTgt spid="2260035"/>
                                        </p:tgtEl>
                                        <p:attrNameLst>
                                          <p:attrName>style.visibility</p:attrName>
                                        </p:attrNameLst>
                                      </p:cBhvr>
                                      <p:to>
                                        <p:strVal val="visible"/>
                                      </p:to>
                                    </p:set>
                                  </p:childTnLst>
                                </p:cTn>
                              </p:par>
                              <p:par>
                                <p:cTn id="17" presetID="35" presetClass="emph" presetSubtype="0" repeatCount="3000" fill="hold" grpId="1" nodeType="withEffect">
                                  <p:stCondLst>
                                    <p:cond delay="500"/>
                                  </p:stCondLst>
                                  <p:childTnLst>
                                    <p:anim calcmode="discrete" valueType="str">
                                      <p:cBhvr>
                                        <p:cTn id="18" dur="1000" fill="hold"/>
                                        <p:tgtEl>
                                          <p:spTgt spid="2260035"/>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0034" grpId="0" animBg="1"/>
      <p:bldP spid="2260034" grpId="1" animBg="1"/>
      <p:bldP spid="2260035" grpId="0" animBg="1"/>
      <p:bldP spid="2260035" grpId="1"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0994" name="Rectangle 2"/>
          <p:cNvSpPr>
            <a:spLocks noChangeArrowheads="1"/>
          </p:cNvSpPr>
          <p:nvPr/>
        </p:nvSpPr>
        <p:spPr bwMode="auto">
          <a:xfrm>
            <a:off x="1649413" y="631825"/>
            <a:ext cx="7289800" cy="5676900"/>
          </a:xfrm>
          <a:prstGeom prst="rect">
            <a:avLst/>
          </a:prstGeom>
          <a:solidFill>
            <a:srgbClr val="FFFF99"/>
          </a:solidFill>
          <a:ln w="28575">
            <a:solidFill>
              <a:srgbClr val="333399"/>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260995" name="Line 3"/>
          <p:cNvSpPr>
            <a:spLocks noChangeShapeType="1"/>
          </p:cNvSpPr>
          <p:nvPr/>
        </p:nvSpPr>
        <p:spPr bwMode="auto">
          <a:xfrm>
            <a:off x="1657350" y="1012825"/>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996" name="Line 4"/>
          <p:cNvSpPr>
            <a:spLocks noChangeShapeType="1"/>
          </p:cNvSpPr>
          <p:nvPr/>
        </p:nvSpPr>
        <p:spPr bwMode="auto">
          <a:xfrm>
            <a:off x="2557463" y="633413"/>
            <a:ext cx="0" cy="381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997" name="Line 5"/>
          <p:cNvSpPr>
            <a:spLocks noChangeShapeType="1"/>
          </p:cNvSpPr>
          <p:nvPr/>
        </p:nvSpPr>
        <p:spPr bwMode="auto">
          <a:xfrm>
            <a:off x="5297488" y="1012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0998" name="Rectangle 6"/>
          <p:cNvSpPr>
            <a:spLocks noChangeArrowheads="1"/>
          </p:cNvSpPr>
          <p:nvPr/>
        </p:nvSpPr>
        <p:spPr bwMode="auto">
          <a:xfrm>
            <a:off x="1573213" y="242888"/>
            <a:ext cx="322262"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0</a:t>
            </a:r>
          </a:p>
        </p:txBody>
      </p:sp>
      <p:sp>
        <p:nvSpPr>
          <p:cNvPr id="2260999" name="Rectangle 7"/>
          <p:cNvSpPr>
            <a:spLocks noChangeArrowheads="1"/>
          </p:cNvSpPr>
          <p:nvPr/>
        </p:nvSpPr>
        <p:spPr bwMode="auto">
          <a:xfrm>
            <a:off x="2476500" y="242888"/>
            <a:ext cx="3222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4</a:t>
            </a:r>
          </a:p>
        </p:txBody>
      </p:sp>
      <p:sp>
        <p:nvSpPr>
          <p:cNvPr id="2261000" name="Rectangle 8"/>
          <p:cNvSpPr>
            <a:spLocks noChangeArrowheads="1"/>
          </p:cNvSpPr>
          <p:nvPr/>
        </p:nvSpPr>
        <p:spPr bwMode="auto">
          <a:xfrm>
            <a:off x="5207000" y="242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16</a:t>
            </a:r>
          </a:p>
        </p:txBody>
      </p:sp>
      <p:sp>
        <p:nvSpPr>
          <p:cNvPr id="2261001" name="Rectangle 9"/>
          <p:cNvSpPr>
            <a:spLocks noChangeArrowheads="1"/>
          </p:cNvSpPr>
          <p:nvPr/>
        </p:nvSpPr>
        <p:spPr bwMode="auto">
          <a:xfrm>
            <a:off x="8604250" y="242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31</a:t>
            </a:r>
          </a:p>
        </p:txBody>
      </p:sp>
      <p:sp>
        <p:nvSpPr>
          <p:cNvPr id="2261002" name="Rectangle 10"/>
          <p:cNvSpPr>
            <a:spLocks noChangeArrowheads="1"/>
          </p:cNvSpPr>
          <p:nvPr/>
        </p:nvSpPr>
        <p:spPr bwMode="auto">
          <a:xfrm>
            <a:off x="1768475" y="6477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261003" name="Rectangle 11"/>
          <p:cNvSpPr>
            <a:spLocks noChangeArrowheads="1"/>
          </p:cNvSpPr>
          <p:nvPr/>
        </p:nvSpPr>
        <p:spPr bwMode="auto">
          <a:xfrm>
            <a:off x="955675" y="242888"/>
            <a:ext cx="688975"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chemeClr val="bg1"/>
                </a:solidFill>
                <a:latin typeface="Arial" pitchFamily="34" charset="0"/>
                <a:ea typeface="黑体" pitchFamily="49" charset="-122"/>
              </a:rPr>
              <a:t>比特</a:t>
            </a:r>
          </a:p>
        </p:txBody>
      </p:sp>
      <p:sp>
        <p:nvSpPr>
          <p:cNvPr id="2261004" name="Line 12"/>
          <p:cNvSpPr>
            <a:spLocks noChangeShapeType="1"/>
          </p:cNvSpPr>
          <p:nvPr/>
        </p:nvSpPr>
        <p:spPr bwMode="auto">
          <a:xfrm>
            <a:off x="1649413" y="1435100"/>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1005" name="Line 13"/>
          <p:cNvSpPr>
            <a:spLocks noChangeShapeType="1"/>
          </p:cNvSpPr>
          <p:nvPr/>
        </p:nvSpPr>
        <p:spPr bwMode="auto">
          <a:xfrm>
            <a:off x="1651000" y="1857375"/>
            <a:ext cx="7304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1006" name="Line 14"/>
          <p:cNvSpPr>
            <a:spLocks noChangeShapeType="1"/>
          </p:cNvSpPr>
          <p:nvPr/>
        </p:nvSpPr>
        <p:spPr bwMode="auto">
          <a:xfrm>
            <a:off x="1651000" y="2281238"/>
            <a:ext cx="7304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1007" name="Line 15"/>
          <p:cNvSpPr>
            <a:spLocks noChangeShapeType="1"/>
          </p:cNvSpPr>
          <p:nvPr/>
        </p:nvSpPr>
        <p:spPr bwMode="auto">
          <a:xfrm>
            <a:off x="1651000" y="2705100"/>
            <a:ext cx="7304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1008" name="Line 16"/>
          <p:cNvSpPr>
            <a:spLocks noChangeShapeType="1"/>
          </p:cNvSpPr>
          <p:nvPr/>
        </p:nvSpPr>
        <p:spPr bwMode="auto">
          <a:xfrm>
            <a:off x="1651000" y="3128963"/>
            <a:ext cx="7304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1009" name="Line 17"/>
          <p:cNvSpPr>
            <a:spLocks noChangeShapeType="1"/>
          </p:cNvSpPr>
          <p:nvPr/>
        </p:nvSpPr>
        <p:spPr bwMode="auto">
          <a:xfrm>
            <a:off x="1651000" y="3551238"/>
            <a:ext cx="7304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1010" name="Line 18"/>
          <p:cNvSpPr>
            <a:spLocks noChangeShapeType="1"/>
          </p:cNvSpPr>
          <p:nvPr/>
        </p:nvSpPr>
        <p:spPr bwMode="auto">
          <a:xfrm>
            <a:off x="1651000" y="3975100"/>
            <a:ext cx="7304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1011" name="Line 19"/>
          <p:cNvSpPr>
            <a:spLocks noChangeShapeType="1"/>
          </p:cNvSpPr>
          <p:nvPr/>
        </p:nvSpPr>
        <p:spPr bwMode="auto">
          <a:xfrm>
            <a:off x="1651000" y="4397375"/>
            <a:ext cx="7304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1012" name="Rectangle 20"/>
          <p:cNvSpPr>
            <a:spLocks noChangeArrowheads="1"/>
          </p:cNvSpPr>
          <p:nvPr/>
        </p:nvSpPr>
        <p:spPr bwMode="auto">
          <a:xfrm>
            <a:off x="1876425" y="3409950"/>
            <a:ext cx="6850063" cy="1128713"/>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1013" name="Rectangle 21"/>
          <p:cNvSpPr>
            <a:spLocks noChangeArrowheads="1"/>
          </p:cNvSpPr>
          <p:nvPr/>
        </p:nvSpPr>
        <p:spPr bwMode="auto">
          <a:xfrm>
            <a:off x="1876425" y="1716088"/>
            <a:ext cx="6850063" cy="1130300"/>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1014" name="Rectangle 22"/>
          <p:cNvSpPr>
            <a:spLocks noChangeArrowheads="1"/>
          </p:cNvSpPr>
          <p:nvPr/>
        </p:nvSpPr>
        <p:spPr bwMode="auto">
          <a:xfrm>
            <a:off x="4498975" y="36226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a:t>
            </a:r>
            <a:r>
              <a:rPr lang="zh-CN" altLang="en-US" sz="2000" b="1">
                <a:solidFill>
                  <a:srgbClr val="333399"/>
                </a:solidFill>
                <a:latin typeface="Arial" pitchFamily="34" charset="0"/>
                <a:ea typeface="黑体" pitchFamily="49" charset="-122"/>
              </a:rPr>
              <a:t> </a:t>
            </a:r>
            <a:r>
              <a:rPr lang="zh-CN" altLang="en-US" sz="2000">
                <a:solidFill>
                  <a:srgbClr val="333399"/>
                </a:solidFill>
                <a:latin typeface="Arial" pitchFamily="34" charset="0"/>
                <a:ea typeface="黑体" pitchFamily="49" charset="-122"/>
              </a:rPr>
              <a:t>  地   址</a:t>
            </a:r>
          </a:p>
        </p:txBody>
      </p:sp>
      <p:sp>
        <p:nvSpPr>
          <p:cNvPr id="2261015" name="Rectangle 23"/>
          <p:cNvSpPr>
            <a:spLocks noChangeArrowheads="1"/>
          </p:cNvSpPr>
          <p:nvPr/>
        </p:nvSpPr>
        <p:spPr bwMode="auto">
          <a:xfrm>
            <a:off x="4692650" y="1928813"/>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261016" name="Line 24"/>
          <p:cNvSpPr>
            <a:spLocks noChangeShapeType="1"/>
          </p:cNvSpPr>
          <p:nvPr/>
        </p:nvSpPr>
        <p:spPr bwMode="auto">
          <a:xfrm>
            <a:off x="7127875" y="1012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1017" name="Rectangle 25"/>
          <p:cNvSpPr>
            <a:spLocks noChangeArrowheads="1"/>
          </p:cNvSpPr>
          <p:nvPr/>
        </p:nvSpPr>
        <p:spPr bwMode="auto">
          <a:xfrm>
            <a:off x="5438775" y="1046163"/>
            <a:ext cx="1731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下 一 个 首 部</a:t>
            </a:r>
          </a:p>
        </p:txBody>
      </p:sp>
      <p:sp>
        <p:nvSpPr>
          <p:cNvPr id="2261018" name="Rectangle 26"/>
          <p:cNvSpPr>
            <a:spLocks noChangeArrowheads="1"/>
          </p:cNvSpPr>
          <p:nvPr/>
        </p:nvSpPr>
        <p:spPr bwMode="auto">
          <a:xfrm>
            <a:off x="5637213" y="647700"/>
            <a:ext cx="16414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流     标     号</a:t>
            </a:r>
          </a:p>
        </p:txBody>
      </p:sp>
      <p:sp>
        <p:nvSpPr>
          <p:cNvPr id="2261019" name="Rectangle 27"/>
          <p:cNvSpPr>
            <a:spLocks noChangeArrowheads="1"/>
          </p:cNvSpPr>
          <p:nvPr/>
        </p:nvSpPr>
        <p:spPr bwMode="auto">
          <a:xfrm>
            <a:off x="4237038" y="242888"/>
            <a:ext cx="461962"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12</a:t>
            </a:r>
          </a:p>
        </p:txBody>
      </p:sp>
      <p:sp>
        <p:nvSpPr>
          <p:cNvPr id="2261020" name="Rectangle 28"/>
          <p:cNvSpPr>
            <a:spLocks noChangeArrowheads="1"/>
          </p:cNvSpPr>
          <p:nvPr/>
        </p:nvSpPr>
        <p:spPr bwMode="auto">
          <a:xfrm>
            <a:off x="2825750" y="6477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通 信 量 类</a:t>
            </a:r>
          </a:p>
        </p:txBody>
      </p:sp>
      <p:sp>
        <p:nvSpPr>
          <p:cNvPr id="2261021" name="Rectangle 29"/>
          <p:cNvSpPr>
            <a:spLocks noChangeArrowheads="1"/>
          </p:cNvSpPr>
          <p:nvPr/>
        </p:nvSpPr>
        <p:spPr bwMode="auto">
          <a:xfrm>
            <a:off x="4670425" y="2263775"/>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1022" name="Rectangle 30"/>
          <p:cNvSpPr>
            <a:spLocks noChangeArrowheads="1"/>
          </p:cNvSpPr>
          <p:nvPr/>
        </p:nvSpPr>
        <p:spPr bwMode="auto">
          <a:xfrm>
            <a:off x="4687888" y="3894138"/>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1023" name="Rectangle 31"/>
          <p:cNvSpPr>
            <a:spLocks noChangeArrowheads="1"/>
          </p:cNvSpPr>
          <p:nvPr/>
        </p:nvSpPr>
        <p:spPr bwMode="auto">
          <a:xfrm>
            <a:off x="2365375" y="1038225"/>
            <a:ext cx="24050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有  效  载  荷  长  度</a:t>
            </a:r>
          </a:p>
        </p:txBody>
      </p:sp>
      <p:sp>
        <p:nvSpPr>
          <p:cNvPr id="2261024" name="Rectangle 32"/>
          <p:cNvSpPr>
            <a:spLocks noChangeArrowheads="1"/>
          </p:cNvSpPr>
          <p:nvPr/>
        </p:nvSpPr>
        <p:spPr bwMode="auto">
          <a:xfrm>
            <a:off x="7412038" y="1057275"/>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跳 数 限 制</a:t>
            </a:r>
          </a:p>
        </p:txBody>
      </p:sp>
      <p:sp>
        <p:nvSpPr>
          <p:cNvPr id="2261025" name="Line 33"/>
          <p:cNvSpPr>
            <a:spLocks noChangeShapeType="1"/>
          </p:cNvSpPr>
          <p:nvPr/>
        </p:nvSpPr>
        <p:spPr bwMode="auto">
          <a:xfrm>
            <a:off x="4375150" y="631825"/>
            <a:ext cx="6350" cy="3825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1026" name="Rectangle 34"/>
          <p:cNvSpPr>
            <a:spLocks noChangeArrowheads="1"/>
          </p:cNvSpPr>
          <p:nvPr/>
        </p:nvSpPr>
        <p:spPr bwMode="auto">
          <a:xfrm>
            <a:off x="7023100" y="242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24</a:t>
            </a:r>
          </a:p>
        </p:txBody>
      </p:sp>
      <p:sp>
        <p:nvSpPr>
          <p:cNvPr id="2261027" name="Line 35"/>
          <p:cNvSpPr>
            <a:spLocks noChangeShapeType="1"/>
          </p:cNvSpPr>
          <p:nvPr/>
        </p:nvSpPr>
        <p:spPr bwMode="auto">
          <a:xfrm>
            <a:off x="1649413" y="4827588"/>
            <a:ext cx="73056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61028" name="Rectangle 36"/>
          <p:cNvSpPr>
            <a:spLocks noChangeArrowheads="1"/>
          </p:cNvSpPr>
          <p:nvPr/>
        </p:nvSpPr>
        <p:spPr bwMode="auto">
          <a:xfrm>
            <a:off x="1665288" y="4845050"/>
            <a:ext cx="7272337" cy="1463675"/>
          </a:xfrm>
          <a:prstGeom prst="rect">
            <a:avLst/>
          </a:prstGeom>
          <a:solidFill>
            <a:srgbClr val="CCE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1029" name="Rectangle 37"/>
          <p:cNvSpPr>
            <a:spLocks noChangeArrowheads="1"/>
          </p:cNvSpPr>
          <p:nvPr/>
        </p:nvSpPr>
        <p:spPr bwMode="auto">
          <a:xfrm>
            <a:off x="4414838" y="4956175"/>
            <a:ext cx="1914525" cy="3937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扩展首部 </a:t>
            </a:r>
            <a:r>
              <a:rPr lang="en-US" altLang="zh-CN" sz="2000">
                <a:solidFill>
                  <a:srgbClr val="333399"/>
                </a:solidFill>
                <a:latin typeface="Arial" pitchFamily="34" charset="0"/>
                <a:ea typeface="黑体" pitchFamily="49" charset="-122"/>
              </a:rPr>
              <a:t>/ </a:t>
            </a:r>
            <a:r>
              <a:rPr lang="zh-CN" altLang="en-US" sz="2000">
                <a:solidFill>
                  <a:srgbClr val="333399"/>
                </a:solidFill>
                <a:latin typeface="Arial" pitchFamily="34" charset="0"/>
                <a:ea typeface="黑体" pitchFamily="49" charset="-122"/>
              </a:rPr>
              <a:t>数据</a:t>
            </a:r>
          </a:p>
        </p:txBody>
      </p:sp>
      <p:sp>
        <p:nvSpPr>
          <p:cNvPr id="2261030" name="Freeform 38"/>
          <p:cNvSpPr>
            <a:spLocks/>
          </p:cNvSpPr>
          <p:nvPr/>
        </p:nvSpPr>
        <p:spPr bwMode="auto">
          <a:xfrm>
            <a:off x="1566863" y="5492750"/>
            <a:ext cx="7577137" cy="312738"/>
          </a:xfrm>
          <a:custGeom>
            <a:avLst/>
            <a:gdLst>
              <a:gd name="T0" fmla="*/ 0 w 4778"/>
              <a:gd name="T1" fmla="*/ 203 h 214"/>
              <a:gd name="T2" fmla="*/ 475 w 4778"/>
              <a:gd name="T3" fmla="*/ 34 h 214"/>
              <a:gd name="T4" fmla="*/ 926 w 4778"/>
              <a:gd name="T5" fmla="*/ 214 h 214"/>
              <a:gd name="T6" fmla="*/ 1265 w 4778"/>
              <a:gd name="T7" fmla="*/ 113 h 214"/>
              <a:gd name="T8" fmla="*/ 1717 w 4778"/>
              <a:gd name="T9" fmla="*/ 214 h 214"/>
              <a:gd name="T10" fmla="*/ 2056 w 4778"/>
              <a:gd name="T11" fmla="*/ 68 h 214"/>
              <a:gd name="T12" fmla="*/ 2361 w 4778"/>
              <a:gd name="T13" fmla="*/ 169 h 214"/>
              <a:gd name="T14" fmla="*/ 2677 w 4778"/>
              <a:gd name="T15" fmla="*/ 68 h 214"/>
              <a:gd name="T16" fmla="*/ 2869 w 4778"/>
              <a:gd name="T17" fmla="*/ 180 h 214"/>
              <a:gd name="T18" fmla="*/ 3332 w 4778"/>
              <a:gd name="T19" fmla="*/ 11 h 214"/>
              <a:gd name="T20" fmla="*/ 3818 w 4778"/>
              <a:gd name="T21" fmla="*/ 192 h 214"/>
              <a:gd name="T22" fmla="*/ 3908 w 4778"/>
              <a:gd name="T23" fmla="*/ 11 h 214"/>
              <a:gd name="T24" fmla="*/ 4089 w 4778"/>
              <a:gd name="T25" fmla="*/ 180 h 214"/>
              <a:gd name="T26" fmla="*/ 4303 w 4778"/>
              <a:gd name="T27" fmla="*/ 11 h 214"/>
              <a:gd name="T28" fmla="*/ 4507 w 4778"/>
              <a:gd name="T29" fmla="*/ 135 h 214"/>
              <a:gd name="T30" fmla="*/ 4778 w 4778"/>
              <a:gd name="T3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78" h="214">
                <a:moveTo>
                  <a:pt x="0" y="203"/>
                </a:moveTo>
                <a:lnTo>
                  <a:pt x="475" y="34"/>
                </a:lnTo>
                <a:lnTo>
                  <a:pt x="926" y="214"/>
                </a:lnTo>
                <a:lnTo>
                  <a:pt x="1265" y="113"/>
                </a:lnTo>
                <a:lnTo>
                  <a:pt x="1717" y="214"/>
                </a:lnTo>
                <a:lnTo>
                  <a:pt x="2056" y="68"/>
                </a:lnTo>
                <a:lnTo>
                  <a:pt x="2361" y="169"/>
                </a:lnTo>
                <a:lnTo>
                  <a:pt x="2677" y="68"/>
                </a:lnTo>
                <a:lnTo>
                  <a:pt x="2869" y="180"/>
                </a:lnTo>
                <a:lnTo>
                  <a:pt x="3332" y="11"/>
                </a:lnTo>
                <a:lnTo>
                  <a:pt x="3818" y="192"/>
                </a:lnTo>
                <a:lnTo>
                  <a:pt x="3908" y="11"/>
                </a:lnTo>
                <a:lnTo>
                  <a:pt x="4089" y="180"/>
                </a:lnTo>
                <a:lnTo>
                  <a:pt x="4303" y="11"/>
                </a:lnTo>
                <a:lnTo>
                  <a:pt x="4507" y="135"/>
                </a:lnTo>
                <a:lnTo>
                  <a:pt x="4778" y="0"/>
                </a:lnTo>
              </a:path>
            </a:pathLst>
          </a:custGeom>
          <a:noFill/>
          <a:ln w="76200" cap="flat" cmpd="sng">
            <a:solidFill>
              <a:schemeClr val="bg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61031" name="AutoShape 39"/>
          <p:cNvSpPr>
            <a:spLocks/>
          </p:cNvSpPr>
          <p:nvPr/>
        </p:nvSpPr>
        <p:spPr bwMode="auto">
          <a:xfrm>
            <a:off x="1344613" y="665163"/>
            <a:ext cx="228600" cy="4162425"/>
          </a:xfrm>
          <a:prstGeom prst="leftBrace">
            <a:avLst>
              <a:gd name="adj1" fmla="val 151736"/>
              <a:gd name="adj2" fmla="val 50000"/>
            </a:avLst>
          </a:prstGeom>
          <a:noFill/>
          <a:ln w="1270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1032" name="Rectangle 40"/>
          <p:cNvSpPr>
            <a:spLocks noChangeArrowheads="1"/>
          </p:cNvSpPr>
          <p:nvPr/>
        </p:nvSpPr>
        <p:spPr bwMode="auto">
          <a:xfrm>
            <a:off x="201613" y="2276475"/>
            <a:ext cx="1209675" cy="100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buClrTx/>
              <a:buFontTx/>
              <a:buNone/>
            </a:pPr>
            <a:r>
              <a:rPr lang="en-US" altLang="zh-CN" sz="2000">
                <a:solidFill>
                  <a:srgbClr val="333399"/>
                </a:solidFill>
                <a:latin typeface="Arial" pitchFamily="34" charset="0"/>
                <a:ea typeface="黑体" pitchFamily="49" charset="-122"/>
              </a:rPr>
              <a:t>IPv6 </a:t>
            </a:r>
            <a:r>
              <a:rPr lang="zh-CN" altLang="en-US" sz="2000">
                <a:solidFill>
                  <a:srgbClr val="333399"/>
                </a:solidFill>
                <a:latin typeface="Arial" pitchFamily="34" charset="0"/>
                <a:ea typeface="黑体" pitchFamily="49" charset="-122"/>
              </a:rPr>
              <a:t>的</a:t>
            </a:r>
          </a:p>
          <a:p>
            <a:pPr algn="ctr" eaLnBrk="0" hangingPunct="0">
              <a:buClrTx/>
              <a:buFontTx/>
              <a:buNone/>
            </a:pPr>
            <a:r>
              <a:rPr lang="zh-CN" altLang="en-US" sz="2000">
                <a:solidFill>
                  <a:srgbClr val="333399"/>
                </a:solidFill>
                <a:latin typeface="Arial" pitchFamily="34" charset="0"/>
                <a:ea typeface="黑体" pitchFamily="49" charset="-122"/>
              </a:rPr>
              <a:t>基本首部</a:t>
            </a:r>
          </a:p>
          <a:p>
            <a:pPr algn="ct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40 B</a:t>
            </a:r>
            <a:r>
              <a:rPr lang="zh-CN" altLang="en-US" sz="2000">
                <a:solidFill>
                  <a:srgbClr val="333399"/>
                </a:solidFill>
                <a:latin typeface="Arial" pitchFamily="34" charset="0"/>
                <a:ea typeface="黑体" pitchFamily="49" charset="-122"/>
              </a:rPr>
              <a:t>）</a:t>
            </a:r>
          </a:p>
        </p:txBody>
      </p:sp>
      <p:sp>
        <p:nvSpPr>
          <p:cNvPr id="2261033" name="AutoShape 41"/>
          <p:cNvSpPr>
            <a:spLocks/>
          </p:cNvSpPr>
          <p:nvPr/>
        </p:nvSpPr>
        <p:spPr bwMode="auto">
          <a:xfrm>
            <a:off x="1381125" y="4864100"/>
            <a:ext cx="228600" cy="1444625"/>
          </a:xfrm>
          <a:prstGeom prst="leftBrace">
            <a:avLst>
              <a:gd name="adj1" fmla="val 52662"/>
              <a:gd name="adj2" fmla="val 50000"/>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1034" name="Rectangle 42"/>
          <p:cNvSpPr>
            <a:spLocks noChangeArrowheads="1"/>
          </p:cNvSpPr>
          <p:nvPr/>
        </p:nvSpPr>
        <p:spPr bwMode="auto">
          <a:xfrm>
            <a:off x="-4763" y="5110163"/>
            <a:ext cx="1704976" cy="100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buClrTx/>
              <a:buFontTx/>
              <a:buNone/>
            </a:pPr>
            <a:r>
              <a:rPr lang="en-US" altLang="zh-CN" sz="2000">
                <a:solidFill>
                  <a:srgbClr val="333399"/>
                </a:solidFill>
                <a:latin typeface="Arial" pitchFamily="34" charset="0"/>
                <a:ea typeface="黑体" pitchFamily="49" charset="-122"/>
              </a:rPr>
              <a:t>IPv6 </a:t>
            </a:r>
            <a:r>
              <a:rPr lang="zh-CN" altLang="en-US" sz="2000">
                <a:solidFill>
                  <a:srgbClr val="333399"/>
                </a:solidFill>
                <a:latin typeface="Arial" pitchFamily="34" charset="0"/>
                <a:ea typeface="黑体" pitchFamily="49" charset="-122"/>
              </a:rPr>
              <a:t>的</a:t>
            </a:r>
          </a:p>
          <a:p>
            <a:pPr algn="ctr" eaLnBrk="0" hangingPunct="0">
              <a:buClrTx/>
              <a:buFontTx/>
              <a:buNone/>
            </a:pPr>
            <a:r>
              <a:rPr lang="zh-CN" altLang="en-US" sz="2000">
                <a:solidFill>
                  <a:srgbClr val="333399"/>
                </a:solidFill>
                <a:latin typeface="Arial" pitchFamily="34" charset="0"/>
                <a:ea typeface="黑体" pitchFamily="49" charset="-122"/>
              </a:rPr>
              <a:t>有效载荷</a:t>
            </a:r>
          </a:p>
          <a:p>
            <a:pPr algn="ctr" eaLnBrk="0" hangingPunct="0">
              <a:buClrTx/>
              <a:buFontTx/>
              <a:buNone/>
            </a:pPr>
            <a:r>
              <a:rPr lang="zh-CN" altLang="en-US" sz="2000">
                <a:solidFill>
                  <a:srgbClr val="333399"/>
                </a:solidFill>
                <a:latin typeface="Arial" pitchFamily="34" charset="0"/>
                <a:ea typeface="黑体" pitchFamily="49" charset="-122"/>
              </a:rPr>
              <a:t>（至 </a:t>
            </a:r>
            <a:r>
              <a:rPr lang="en-US" altLang="zh-CN" sz="2000">
                <a:solidFill>
                  <a:srgbClr val="333399"/>
                </a:solidFill>
                <a:latin typeface="Arial" pitchFamily="34" charset="0"/>
                <a:ea typeface="黑体" pitchFamily="49" charset="-122"/>
              </a:rPr>
              <a:t>64 KB</a:t>
            </a:r>
            <a:r>
              <a:rPr lang="zh-CN" altLang="en-US" sz="2000">
                <a:solidFill>
                  <a:srgbClr val="333399"/>
                </a:solidFill>
                <a:latin typeface="Arial" pitchFamily="34" charset="0"/>
                <a:ea typeface="黑体" pitchFamily="49" charset="-122"/>
              </a:rPr>
              <a:t>）</a:t>
            </a:r>
          </a:p>
        </p:txBody>
      </p:sp>
      <p:sp>
        <p:nvSpPr>
          <p:cNvPr id="2261035" name="Rectangle 43"/>
          <p:cNvSpPr>
            <a:spLocks noChangeArrowheads="1"/>
          </p:cNvSpPr>
          <p:nvPr/>
        </p:nvSpPr>
        <p:spPr bwMode="auto">
          <a:xfrm>
            <a:off x="1619250" y="620713"/>
            <a:ext cx="7327900" cy="42481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12329425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61035"/>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61035"/>
                                        </p:tgtEl>
                                        <p:attrNameLst>
                                          <p:attrName>style.visibility</p:attrName>
                                        </p:attrNameLst>
                                      </p:cBhvr>
                                      <p:tavLst>
                                        <p:tav tm="0">
                                          <p:val>
                                            <p:strVal val="hidden"/>
                                          </p:val>
                                        </p:tav>
                                        <p:tav tm="50000">
                                          <p:val>
                                            <p:strVal val="visible"/>
                                          </p:val>
                                        </p:tav>
                                      </p:tavLst>
                                    </p:anim>
                                  </p:childTnLst>
                                </p:cTn>
                              </p:par>
                              <p:par>
                                <p:cTn id="10" presetID="35" presetClass="emph" presetSubtype="0" repeatCount="3000" fill="hold" grpId="0" nodeType="withEffect">
                                  <p:stCondLst>
                                    <p:cond delay="500"/>
                                  </p:stCondLst>
                                  <p:childTnLst>
                                    <p:anim calcmode="discrete" valueType="str">
                                      <p:cBhvr>
                                        <p:cTn id="11" dur="1000" fill="hold"/>
                                        <p:tgtEl>
                                          <p:spTgt spid="2261032"/>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1032" grpId="0"/>
      <p:bldP spid="2261035" grpId="0" animBg="1"/>
      <p:bldP spid="2261035" grpId="1"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2018" name="Rectangle 2"/>
          <p:cNvSpPr>
            <a:spLocks noChangeArrowheads="1"/>
          </p:cNvSpPr>
          <p:nvPr/>
        </p:nvSpPr>
        <p:spPr bwMode="auto">
          <a:xfrm>
            <a:off x="1649413" y="631825"/>
            <a:ext cx="7289800" cy="5676900"/>
          </a:xfrm>
          <a:prstGeom prst="rect">
            <a:avLst/>
          </a:prstGeom>
          <a:solidFill>
            <a:srgbClr val="FFFF99"/>
          </a:solidFill>
          <a:ln w="28575">
            <a:solidFill>
              <a:srgbClr val="333399"/>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262019" name="Line 3"/>
          <p:cNvSpPr>
            <a:spLocks noChangeShapeType="1"/>
          </p:cNvSpPr>
          <p:nvPr/>
        </p:nvSpPr>
        <p:spPr bwMode="auto">
          <a:xfrm>
            <a:off x="1657350" y="1012825"/>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20" name="Line 4"/>
          <p:cNvSpPr>
            <a:spLocks noChangeShapeType="1"/>
          </p:cNvSpPr>
          <p:nvPr/>
        </p:nvSpPr>
        <p:spPr bwMode="auto">
          <a:xfrm>
            <a:off x="2557463" y="633413"/>
            <a:ext cx="0" cy="381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21" name="Line 5"/>
          <p:cNvSpPr>
            <a:spLocks noChangeShapeType="1"/>
          </p:cNvSpPr>
          <p:nvPr/>
        </p:nvSpPr>
        <p:spPr bwMode="auto">
          <a:xfrm>
            <a:off x="5297488" y="1012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22" name="Rectangle 6"/>
          <p:cNvSpPr>
            <a:spLocks noChangeArrowheads="1"/>
          </p:cNvSpPr>
          <p:nvPr/>
        </p:nvSpPr>
        <p:spPr bwMode="auto">
          <a:xfrm>
            <a:off x="1573213" y="242888"/>
            <a:ext cx="322262"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0</a:t>
            </a:r>
          </a:p>
        </p:txBody>
      </p:sp>
      <p:sp>
        <p:nvSpPr>
          <p:cNvPr id="2262023" name="Rectangle 7"/>
          <p:cNvSpPr>
            <a:spLocks noChangeArrowheads="1"/>
          </p:cNvSpPr>
          <p:nvPr/>
        </p:nvSpPr>
        <p:spPr bwMode="auto">
          <a:xfrm>
            <a:off x="2476500" y="242888"/>
            <a:ext cx="3222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4</a:t>
            </a:r>
          </a:p>
        </p:txBody>
      </p:sp>
      <p:sp>
        <p:nvSpPr>
          <p:cNvPr id="2262024" name="Rectangle 8"/>
          <p:cNvSpPr>
            <a:spLocks noChangeArrowheads="1"/>
          </p:cNvSpPr>
          <p:nvPr/>
        </p:nvSpPr>
        <p:spPr bwMode="auto">
          <a:xfrm>
            <a:off x="5207000" y="242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16</a:t>
            </a:r>
          </a:p>
        </p:txBody>
      </p:sp>
      <p:sp>
        <p:nvSpPr>
          <p:cNvPr id="2262025" name="Rectangle 9"/>
          <p:cNvSpPr>
            <a:spLocks noChangeArrowheads="1"/>
          </p:cNvSpPr>
          <p:nvPr/>
        </p:nvSpPr>
        <p:spPr bwMode="auto">
          <a:xfrm>
            <a:off x="8604250" y="242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31</a:t>
            </a:r>
          </a:p>
        </p:txBody>
      </p:sp>
      <p:sp>
        <p:nvSpPr>
          <p:cNvPr id="2262026" name="Rectangle 10"/>
          <p:cNvSpPr>
            <a:spLocks noChangeArrowheads="1"/>
          </p:cNvSpPr>
          <p:nvPr/>
        </p:nvSpPr>
        <p:spPr bwMode="auto">
          <a:xfrm>
            <a:off x="1768475" y="6477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chemeClr val="bg1"/>
                </a:solidFill>
                <a:latin typeface="Arial" pitchFamily="34" charset="0"/>
                <a:ea typeface="黑体" pitchFamily="49" charset="-122"/>
              </a:rPr>
              <a:t>版 本</a:t>
            </a:r>
          </a:p>
        </p:txBody>
      </p:sp>
      <p:sp>
        <p:nvSpPr>
          <p:cNvPr id="2262027" name="Rectangle 11"/>
          <p:cNvSpPr>
            <a:spLocks noChangeArrowheads="1"/>
          </p:cNvSpPr>
          <p:nvPr/>
        </p:nvSpPr>
        <p:spPr bwMode="auto">
          <a:xfrm>
            <a:off x="955675" y="242888"/>
            <a:ext cx="688975"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chemeClr val="bg1"/>
                </a:solidFill>
                <a:latin typeface="Arial" pitchFamily="34" charset="0"/>
                <a:ea typeface="黑体" pitchFamily="49" charset="-122"/>
              </a:rPr>
              <a:t>比特</a:t>
            </a:r>
          </a:p>
        </p:txBody>
      </p:sp>
      <p:sp>
        <p:nvSpPr>
          <p:cNvPr id="2262028" name="Line 12"/>
          <p:cNvSpPr>
            <a:spLocks noChangeShapeType="1"/>
          </p:cNvSpPr>
          <p:nvPr/>
        </p:nvSpPr>
        <p:spPr bwMode="auto">
          <a:xfrm>
            <a:off x="1649413" y="1435100"/>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29" name="Line 13"/>
          <p:cNvSpPr>
            <a:spLocks noChangeShapeType="1"/>
          </p:cNvSpPr>
          <p:nvPr/>
        </p:nvSpPr>
        <p:spPr bwMode="auto">
          <a:xfrm>
            <a:off x="1651000" y="1857375"/>
            <a:ext cx="7304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30" name="Line 14"/>
          <p:cNvSpPr>
            <a:spLocks noChangeShapeType="1"/>
          </p:cNvSpPr>
          <p:nvPr/>
        </p:nvSpPr>
        <p:spPr bwMode="auto">
          <a:xfrm>
            <a:off x="1651000" y="2281238"/>
            <a:ext cx="7304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31" name="Line 15"/>
          <p:cNvSpPr>
            <a:spLocks noChangeShapeType="1"/>
          </p:cNvSpPr>
          <p:nvPr/>
        </p:nvSpPr>
        <p:spPr bwMode="auto">
          <a:xfrm>
            <a:off x="1651000" y="2705100"/>
            <a:ext cx="7304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32" name="Line 16"/>
          <p:cNvSpPr>
            <a:spLocks noChangeShapeType="1"/>
          </p:cNvSpPr>
          <p:nvPr/>
        </p:nvSpPr>
        <p:spPr bwMode="auto">
          <a:xfrm>
            <a:off x="1651000" y="3128963"/>
            <a:ext cx="7304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33" name="Line 17"/>
          <p:cNvSpPr>
            <a:spLocks noChangeShapeType="1"/>
          </p:cNvSpPr>
          <p:nvPr/>
        </p:nvSpPr>
        <p:spPr bwMode="auto">
          <a:xfrm>
            <a:off x="1651000" y="3551238"/>
            <a:ext cx="7304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34" name="Line 18"/>
          <p:cNvSpPr>
            <a:spLocks noChangeShapeType="1"/>
          </p:cNvSpPr>
          <p:nvPr/>
        </p:nvSpPr>
        <p:spPr bwMode="auto">
          <a:xfrm>
            <a:off x="1651000" y="3975100"/>
            <a:ext cx="7304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35" name="Line 19"/>
          <p:cNvSpPr>
            <a:spLocks noChangeShapeType="1"/>
          </p:cNvSpPr>
          <p:nvPr/>
        </p:nvSpPr>
        <p:spPr bwMode="auto">
          <a:xfrm>
            <a:off x="1651000" y="4397375"/>
            <a:ext cx="7304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36" name="Rectangle 20"/>
          <p:cNvSpPr>
            <a:spLocks noChangeArrowheads="1"/>
          </p:cNvSpPr>
          <p:nvPr/>
        </p:nvSpPr>
        <p:spPr bwMode="auto">
          <a:xfrm>
            <a:off x="1876425" y="3409950"/>
            <a:ext cx="6850063" cy="1128713"/>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37" name="Rectangle 21"/>
          <p:cNvSpPr>
            <a:spLocks noChangeArrowheads="1"/>
          </p:cNvSpPr>
          <p:nvPr/>
        </p:nvSpPr>
        <p:spPr bwMode="auto">
          <a:xfrm>
            <a:off x="1876425" y="1716088"/>
            <a:ext cx="6850063" cy="1130300"/>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38" name="Rectangle 22"/>
          <p:cNvSpPr>
            <a:spLocks noChangeArrowheads="1"/>
          </p:cNvSpPr>
          <p:nvPr/>
        </p:nvSpPr>
        <p:spPr bwMode="auto">
          <a:xfrm>
            <a:off x="4498975" y="36226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a:t>
            </a:r>
            <a:r>
              <a:rPr lang="zh-CN" altLang="en-US" sz="2000" b="1">
                <a:solidFill>
                  <a:srgbClr val="333399"/>
                </a:solidFill>
                <a:latin typeface="Arial" pitchFamily="34" charset="0"/>
                <a:ea typeface="黑体" pitchFamily="49" charset="-122"/>
              </a:rPr>
              <a:t> </a:t>
            </a:r>
            <a:r>
              <a:rPr lang="zh-CN" altLang="en-US" sz="2000">
                <a:solidFill>
                  <a:srgbClr val="333399"/>
                </a:solidFill>
                <a:latin typeface="Arial" pitchFamily="34" charset="0"/>
                <a:ea typeface="黑体" pitchFamily="49" charset="-122"/>
              </a:rPr>
              <a:t>  地   址</a:t>
            </a:r>
          </a:p>
        </p:txBody>
      </p:sp>
      <p:sp>
        <p:nvSpPr>
          <p:cNvPr id="2262039" name="Rectangle 23"/>
          <p:cNvSpPr>
            <a:spLocks noChangeArrowheads="1"/>
          </p:cNvSpPr>
          <p:nvPr/>
        </p:nvSpPr>
        <p:spPr bwMode="auto">
          <a:xfrm>
            <a:off x="4692650" y="1928813"/>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262040" name="Line 24"/>
          <p:cNvSpPr>
            <a:spLocks noChangeShapeType="1"/>
          </p:cNvSpPr>
          <p:nvPr/>
        </p:nvSpPr>
        <p:spPr bwMode="auto">
          <a:xfrm>
            <a:off x="7127875" y="1012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41" name="Rectangle 25"/>
          <p:cNvSpPr>
            <a:spLocks noChangeArrowheads="1"/>
          </p:cNvSpPr>
          <p:nvPr/>
        </p:nvSpPr>
        <p:spPr bwMode="auto">
          <a:xfrm>
            <a:off x="5438775" y="1046163"/>
            <a:ext cx="17319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下 一 个 首 部</a:t>
            </a:r>
          </a:p>
        </p:txBody>
      </p:sp>
      <p:sp>
        <p:nvSpPr>
          <p:cNvPr id="2262042" name="Rectangle 26"/>
          <p:cNvSpPr>
            <a:spLocks noChangeArrowheads="1"/>
          </p:cNvSpPr>
          <p:nvPr/>
        </p:nvSpPr>
        <p:spPr bwMode="auto">
          <a:xfrm>
            <a:off x="5637213" y="647700"/>
            <a:ext cx="16414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chemeClr val="bg1"/>
                </a:solidFill>
                <a:latin typeface="Arial" pitchFamily="34" charset="0"/>
                <a:ea typeface="黑体" pitchFamily="49" charset="-122"/>
              </a:rPr>
              <a:t>流     标     号</a:t>
            </a:r>
          </a:p>
        </p:txBody>
      </p:sp>
      <p:sp>
        <p:nvSpPr>
          <p:cNvPr id="2262043" name="Rectangle 27"/>
          <p:cNvSpPr>
            <a:spLocks noChangeArrowheads="1"/>
          </p:cNvSpPr>
          <p:nvPr/>
        </p:nvSpPr>
        <p:spPr bwMode="auto">
          <a:xfrm>
            <a:off x="4237038" y="242888"/>
            <a:ext cx="461962"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12</a:t>
            </a:r>
          </a:p>
        </p:txBody>
      </p:sp>
      <p:sp>
        <p:nvSpPr>
          <p:cNvPr id="2262044" name="Rectangle 28"/>
          <p:cNvSpPr>
            <a:spLocks noChangeArrowheads="1"/>
          </p:cNvSpPr>
          <p:nvPr/>
        </p:nvSpPr>
        <p:spPr bwMode="auto">
          <a:xfrm>
            <a:off x="2825750" y="6477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chemeClr val="bg1"/>
                </a:solidFill>
                <a:latin typeface="Arial" pitchFamily="34" charset="0"/>
                <a:ea typeface="黑体" pitchFamily="49" charset="-122"/>
              </a:rPr>
              <a:t>通 信 量 类</a:t>
            </a:r>
          </a:p>
        </p:txBody>
      </p:sp>
      <p:sp>
        <p:nvSpPr>
          <p:cNvPr id="2262045" name="Rectangle 29"/>
          <p:cNvSpPr>
            <a:spLocks noChangeArrowheads="1"/>
          </p:cNvSpPr>
          <p:nvPr/>
        </p:nvSpPr>
        <p:spPr bwMode="auto">
          <a:xfrm>
            <a:off x="4670425" y="2263775"/>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2046" name="Rectangle 30"/>
          <p:cNvSpPr>
            <a:spLocks noChangeArrowheads="1"/>
          </p:cNvSpPr>
          <p:nvPr/>
        </p:nvSpPr>
        <p:spPr bwMode="auto">
          <a:xfrm>
            <a:off x="4687888" y="3894138"/>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2047" name="Rectangle 31"/>
          <p:cNvSpPr>
            <a:spLocks noChangeArrowheads="1"/>
          </p:cNvSpPr>
          <p:nvPr/>
        </p:nvSpPr>
        <p:spPr bwMode="auto">
          <a:xfrm>
            <a:off x="2365375" y="1038225"/>
            <a:ext cx="240506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有  效  载  荷  长  度</a:t>
            </a:r>
          </a:p>
        </p:txBody>
      </p:sp>
      <p:sp>
        <p:nvSpPr>
          <p:cNvPr id="2262048" name="Rectangle 32"/>
          <p:cNvSpPr>
            <a:spLocks noChangeArrowheads="1"/>
          </p:cNvSpPr>
          <p:nvPr/>
        </p:nvSpPr>
        <p:spPr bwMode="auto">
          <a:xfrm>
            <a:off x="7412038" y="1057275"/>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跳 数 限 制</a:t>
            </a:r>
          </a:p>
        </p:txBody>
      </p:sp>
      <p:sp>
        <p:nvSpPr>
          <p:cNvPr id="2262049" name="Line 33"/>
          <p:cNvSpPr>
            <a:spLocks noChangeShapeType="1"/>
          </p:cNvSpPr>
          <p:nvPr/>
        </p:nvSpPr>
        <p:spPr bwMode="auto">
          <a:xfrm>
            <a:off x="4375150" y="631825"/>
            <a:ext cx="6350" cy="3825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50" name="Rectangle 34"/>
          <p:cNvSpPr>
            <a:spLocks noChangeArrowheads="1"/>
          </p:cNvSpPr>
          <p:nvPr/>
        </p:nvSpPr>
        <p:spPr bwMode="auto">
          <a:xfrm>
            <a:off x="7023100" y="242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24</a:t>
            </a:r>
          </a:p>
        </p:txBody>
      </p:sp>
      <p:sp>
        <p:nvSpPr>
          <p:cNvPr id="2262051" name="Line 35"/>
          <p:cNvSpPr>
            <a:spLocks noChangeShapeType="1"/>
          </p:cNvSpPr>
          <p:nvPr/>
        </p:nvSpPr>
        <p:spPr bwMode="auto">
          <a:xfrm>
            <a:off x="1649413" y="4827588"/>
            <a:ext cx="73056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62052" name="Rectangle 36"/>
          <p:cNvSpPr>
            <a:spLocks noChangeArrowheads="1"/>
          </p:cNvSpPr>
          <p:nvPr/>
        </p:nvSpPr>
        <p:spPr bwMode="auto">
          <a:xfrm>
            <a:off x="1665288" y="4845050"/>
            <a:ext cx="7272337" cy="1463675"/>
          </a:xfrm>
          <a:prstGeom prst="rect">
            <a:avLst/>
          </a:prstGeom>
          <a:solidFill>
            <a:srgbClr val="CCE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53" name="Rectangle 37"/>
          <p:cNvSpPr>
            <a:spLocks noChangeArrowheads="1"/>
          </p:cNvSpPr>
          <p:nvPr/>
        </p:nvSpPr>
        <p:spPr bwMode="auto">
          <a:xfrm>
            <a:off x="4414838" y="4956175"/>
            <a:ext cx="1914525" cy="3937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扩展首部 </a:t>
            </a:r>
            <a:r>
              <a:rPr lang="en-US" altLang="zh-CN" sz="2000">
                <a:solidFill>
                  <a:srgbClr val="333399"/>
                </a:solidFill>
                <a:latin typeface="Arial" pitchFamily="34" charset="0"/>
                <a:ea typeface="黑体" pitchFamily="49" charset="-122"/>
              </a:rPr>
              <a:t>/ </a:t>
            </a:r>
            <a:r>
              <a:rPr lang="zh-CN" altLang="en-US" sz="2000">
                <a:solidFill>
                  <a:srgbClr val="333399"/>
                </a:solidFill>
                <a:latin typeface="Arial" pitchFamily="34" charset="0"/>
                <a:ea typeface="黑体" pitchFamily="49" charset="-122"/>
              </a:rPr>
              <a:t>数据</a:t>
            </a:r>
          </a:p>
        </p:txBody>
      </p:sp>
      <p:sp>
        <p:nvSpPr>
          <p:cNvPr id="2262054" name="Freeform 38"/>
          <p:cNvSpPr>
            <a:spLocks/>
          </p:cNvSpPr>
          <p:nvPr/>
        </p:nvSpPr>
        <p:spPr bwMode="auto">
          <a:xfrm>
            <a:off x="1566863" y="5492750"/>
            <a:ext cx="7577137" cy="312738"/>
          </a:xfrm>
          <a:custGeom>
            <a:avLst/>
            <a:gdLst>
              <a:gd name="T0" fmla="*/ 0 w 4778"/>
              <a:gd name="T1" fmla="*/ 203 h 214"/>
              <a:gd name="T2" fmla="*/ 475 w 4778"/>
              <a:gd name="T3" fmla="*/ 34 h 214"/>
              <a:gd name="T4" fmla="*/ 926 w 4778"/>
              <a:gd name="T5" fmla="*/ 214 h 214"/>
              <a:gd name="T6" fmla="*/ 1265 w 4778"/>
              <a:gd name="T7" fmla="*/ 113 h 214"/>
              <a:gd name="T8" fmla="*/ 1717 w 4778"/>
              <a:gd name="T9" fmla="*/ 214 h 214"/>
              <a:gd name="T10" fmla="*/ 2056 w 4778"/>
              <a:gd name="T11" fmla="*/ 68 h 214"/>
              <a:gd name="T12" fmla="*/ 2361 w 4778"/>
              <a:gd name="T13" fmla="*/ 169 h 214"/>
              <a:gd name="T14" fmla="*/ 2677 w 4778"/>
              <a:gd name="T15" fmla="*/ 68 h 214"/>
              <a:gd name="T16" fmla="*/ 2869 w 4778"/>
              <a:gd name="T17" fmla="*/ 180 h 214"/>
              <a:gd name="T18" fmla="*/ 3332 w 4778"/>
              <a:gd name="T19" fmla="*/ 11 h 214"/>
              <a:gd name="T20" fmla="*/ 3818 w 4778"/>
              <a:gd name="T21" fmla="*/ 192 h 214"/>
              <a:gd name="T22" fmla="*/ 3908 w 4778"/>
              <a:gd name="T23" fmla="*/ 11 h 214"/>
              <a:gd name="T24" fmla="*/ 4089 w 4778"/>
              <a:gd name="T25" fmla="*/ 180 h 214"/>
              <a:gd name="T26" fmla="*/ 4303 w 4778"/>
              <a:gd name="T27" fmla="*/ 11 h 214"/>
              <a:gd name="T28" fmla="*/ 4507 w 4778"/>
              <a:gd name="T29" fmla="*/ 135 h 214"/>
              <a:gd name="T30" fmla="*/ 4778 w 4778"/>
              <a:gd name="T3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78" h="214">
                <a:moveTo>
                  <a:pt x="0" y="203"/>
                </a:moveTo>
                <a:lnTo>
                  <a:pt x="475" y="34"/>
                </a:lnTo>
                <a:lnTo>
                  <a:pt x="926" y="214"/>
                </a:lnTo>
                <a:lnTo>
                  <a:pt x="1265" y="113"/>
                </a:lnTo>
                <a:lnTo>
                  <a:pt x="1717" y="214"/>
                </a:lnTo>
                <a:lnTo>
                  <a:pt x="2056" y="68"/>
                </a:lnTo>
                <a:lnTo>
                  <a:pt x="2361" y="169"/>
                </a:lnTo>
                <a:lnTo>
                  <a:pt x="2677" y="68"/>
                </a:lnTo>
                <a:lnTo>
                  <a:pt x="2869" y="180"/>
                </a:lnTo>
                <a:lnTo>
                  <a:pt x="3332" y="11"/>
                </a:lnTo>
                <a:lnTo>
                  <a:pt x="3818" y="192"/>
                </a:lnTo>
                <a:lnTo>
                  <a:pt x="3908" y="11"/>
                </a:lnTo>
                <a:lnTo>
                  <a:pt x="4089" y="180"/>
                </a:lnTo>
                <a:lnTo>
                  <a:pt x="4303" y="11"/>
                </a:lnTo>
                <a:lnTo>
                  <a:pt x="4507" y="135"/>
                </a:lnTo>
                <a:lnTo>
                  <a:pt x="4778" y="0"/>
                </a:lnTo>
              </a:path>
            </a:pathLst>
          </a:custGeom>
          <a:noFill/>
          <a:ln w="76200" cap="flat" cmpd="sng">
            <a:solidFill>
              <a:schemeClr val="bg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62055" name="AutoShape 39"/>
          <p:cNvSpPr>
            <a:spLocks/>
          </p:cNvSpPr>
          <p:nvPr/>
        </p:nvSpPr>
        <p:spPr bwMode="auto">
          <a:xfrm>
            <a:off x="1344613" y="665163"/>
            <a:ext cx="228600" cy="4162425"/>
          </a:xfrm>
          <a:prstGeom prst="leftBrace">
            <a:avLst>
              <a:gd name="adj1" fmla="val 151736"/>
              <a:gd name="adj2" fmla="val 50000"/>
            </a:avLst>
          </a:prstGeom>
          <a:noFill/>
          <a:ln w="1270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56" name="Rectangle 40"/>
          <p:cNvSpPr>
            <a:spLocks noChangeArrowheads="1"/>
          </p:cNvSpPr>
          <p:nvPr/>
        </p:nvSpPr>
        <p:spPr bwMode="auto">
          <a:xfrm>
            <a:off x="201613" y="2276475"/>
            <a:ext cx="1209675" cy="100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buClrTx/>
              <a:buFontTx/>
              <a:buNone/>
            </a:pPr>
            <a:r>
              <a:rPr lang="en-US" altLang="zh-CN" sz="2000">
                <a:solidFill>
                  <a:srgbClr val="333399"/>
                </a:solidFill>
                <a:latin typeface="Arial" pitchFamily="34" charset="0"/>
                <a:ea typeface="黑体" pitchFamily="49" charset="-122"/>
              </a:rPr>
              <a:t>IPv6 </a:t>
            </a:r>
            <a:r>
              <a:rPr lang="zh-CN" altLang="en-US" sz="2000">
                <a:solidFill>
                  <a:srgbClr val="333399"/>
                </a:solidFill>
                <a:latin typeface="Arial" pitchFamily="34" charset="0"/>
                <a:ea typeface="黑体" pitchFamily="49" charset="-122"/>
              </a:rPr>
              <a:t>的</a:t>
            </a:r>
          </a:p>
          <a:p>
            <a:pPr algn="ctr" eaLnBrk="0" hangingPunct="0">
              <a:buClrTx/>
              <a:buFontTx/>
              <a:buNone/>
            </a:pPr>
            <a:r>
              <a:rPr lang="zh-CN" altLang="en-US" sz="2000">
                <a:solidFill>
                  <a:srgbClr val="333399"/>
                </a:solidFill>
                <a:latin typeface="Arial" pitchFamily="34" charset="0"/>
                <a:ea typeface="黑体" pitchFamily="49" charset="-122"/>
              </a:rPr>
              <a:t>基本首部</a:t>
            </a:r>
          </a:p>
          <a:p>
            <a:pPr algn="ct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40 B</a:t>
            </a:r>
            <a:r>
              <a:rPr lang="zh-CN" altLang="en-US" sz="2000">
                <a:solidFill>
                  <a:srgbClr val="333399"/>
                </a:solidFill>
                <a:latin typeface="Arial" pitchFamily="34" charset="0"/>
                <a:ea typeface="黑体" pitchFamily="49" charset="-122"/>
              </a:rPr>
              <a:t>）</a:t>
            </a:r>
          </a:p>
        </p:txBody>
      </p:sp>
      <p:sp>
        <p:nvSpPr>
          <p:cNvPr id="2262057" name="AutoShape 41"/>
          <p:cNvSpPr>
            <a:spLocks/>
          </p:cNvSpPr>
          <p:nvPr/>
        </p:nvSpPr>
        <p:spPr bwMode="auto">
          <a:xfrm>
            <a:off x="1381125" y="4864100"/>
            <a:ext cx="228600" cy="1444625"/>
          </a:xfrm>
          <a:prstGeom prst="leftBrace">
            <a:avLst>
              <a:gd name="adj1" fmla="val 52662"/>
              <a:gd name="adj2" fmla="val 50000"/>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2058" name="Rectangle 42"/>
          <p:cNvSpPr>
            <a:spLocks noChangeArrowheads="1"/>
          </p:cNvSpPr>
          <p:nvPr/>
        </p:nvSpPr>
        <p:spPr bwMode="auto">
          <a:xfrm>
            <a:off x="-4763" y="5110163"/>
            <a:ext cx="1704976" cy="100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buClrTx/>
              <a:buFontTx/>
              <a:buNone/>
            </a:pPr>
            <a:r>
              <a:rPr lang="en-US" altLang="zh-CN" sz="2000">
                <a:solidFill>
                  <a:srgbClr val="333399"/>
                </a:solidFill>
                <a:latin typeface="Arial" pitchFamily="34" charset="0"/>
                <a:ea typeface="黑体" pitchFamily="49" charset="-122"/>
              </a:rPr>
              <a:t>IPv6 </a:t>
            </a:r>
            <a:r>
              <a:rPr lang="zh-CN" altLang="en-US" sz="2000">
                <a:solidFill>
                  <a:srgbClr val="333399"/>
                </a:solidFill>
                <a:latin typeface="Arial" pitchFamily="34" charset="0"/>
                <a:ea typeface="黑体" pitchFamily="49" charset="-122"/>
              </a:rPr>
              <a:t>的</a:t>
            </a:r>
          </a:p>
          <a:p>
            <a:pPr algn="ctr" eaLnBrk="0" hangingPunct="0">
              <a:buClrTx/>
              <a:buFontTx/>
              <a:buNone/>
            </a:pPr>
            <a:r>
              <a:rPr lang="zh-CN" altLang="en-US" sz="2000">
                <a:solidFill>
                  <a:srgbClr val="333399"/>
                </a:solidFill>
                <a:latin typeface="Arial" pitchFamily="34" charset="0"/>
                <a:ea typeface="黑体" pitchFamily="49" charset="-122"/>
              </a:rPr>
              <a:t>有效载荷</a:t>
            </a:r>
          </a:p>
          <a:p>
            <a:pPr algn="ctr" eaLnBrk="0" hangingPunct="0">
              <a:buClrTx/>
              <a:buFontTx/>
              <a:buNone/>
            </a:pPr>
            <a:r>
              <a:rPr lang="zh-CN" altLang="en-US" sz="2000">
                <a:solidFill>
                  <a:srgbClr val="333399"/>
                </a:solidFill>
                <a:latin typeface="Arial" pitchFamily="34" charset="0"/>
                <a:ea typeface="黑体" pitchFamily="49" charset="-122"/>
              </a:rPr>
              <a:t>（至 </a:t>
            </a:r>
            <a:r>
              <a:rPr lang="en-US" altLang="zh-CN" sz="2000">
                <a:solidFill>
                  <a:srgbClr val="333399"/>
                </a:solidFill>
                <a:latin typeface="Arial" pitchFamily="34" charset="0"/>
                <a:ea typeface="黑体" pitchFamily="49" charset="-122"/>
              </a:rPr>
              <a:t>64 KB</a:t>
            </a:r>
            <a:r>
              <a:rPr lang="zh-CN" altLang="en-US" sz="2000">
                <a:solidFill>
                  <a:srgbClr val="333399"/>
                </a:solidFill>
                <a:latin typeface="Arial" pitchFamily="34" charset="0"/>
                <a:ea typeface="黑体" pitchFamily="49" charset="-122"/>
              </a:rPr>
              <a:t>）</a:t>
            </a:r>
          </a:p>
        </p:txBody>
      </p:sp>
      <p:sp>
        <p:nvSpPr>
          <p:cNvPr id="2262059" name="Rectangle 43"/>
          <p:cNvSpPr>
            <a:spLocks noChangeArrowheads="1"/>
          </p:cNvSpPr>
          <p:nvPr/>
        </p:nvSpPr>
        <p:spPr bwMode="auto">
          <a:xfrm>
            <a:off x="1619250" y="4822825"/>
            <a:ext cx="7327900" cy="148590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17866264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62059"/>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62059"/>
                                        </p:tgtEl>
                                        <p:attrNameLst>
                                          <p:attrName>style.visibility</p:attrName>
                                        </p:attrNameLst>
                                      </p:cBhvr>
                                      <p:tavLst>
                                        <p:tav tm="0">
                                          <p:val>
                                            <p:strVal val="hidden"/>
                                          </p:val>
                                        </p:tav>
                                        <p:tav tm="50000">
                                          <p:val>
                                            <p:strVal val="visible"/>
                                          </p:val>
                                        </p:tav>
                                      </p:tavLst>
                                    </p:anim>
                                  </p:childTnLst>
                                </p:cTn>
                              </p:par>
                              <p:par>
                                <p:cTn id="10" presetID="35" presetClass="emph" presetSubtype="0" repeatCount="3000" fill="hold" grpId="0" nodeType="withEffect">
                                  <p:stCondLst>
                                    <p:cond delay="500"/>
                                  </p:stCondLst>
                                  <p:childTnLst>
                                    <p:anim calcmode="discrete" valueType="str">
                                      <p:cBhvr>
                                        <p:cTn id="11" dur="1000" fill="hold"/>
                                        <p:tgtEl>
                                          <p:spTgt spid="2262058"/>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2058" grpId="0"/>
      <p:bldP spid="2262059" grpId="0" animBg="1"/>
      <p:bldP spid="2262059" grpId="1"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42" name="Rectangle 2"/>
          <p:cNvSpPr>
            <a:spLocks noChangeArrowheads="1"/>
          </p:cNvSpPr>
          <p:nvPr/>
        </p:nvSpPr>
        <p:spPr bwMode="auto">
          <a:xfrm>
            <a:off x="1000125" y="504825"/>
            <a:ext cx="7289800" cy="4208463"/>
          </a:xfrm>
          <a:prstGeom prst="rect">
            <a:avLst/>
          </a:prstGeom>
          <a:solidFill>
            <a:srgbClr val="FFFF99"/>
          </a:solidFill>
          <a:ln w="28575">
            <a:solidFill>
              <a:srgbClr val="333399"/>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263043" name="Line 3"/>
          <p:cNvSpPr>
            <a:spLocks noChangeShapeType="1"/>
          </p:cNvSpPr>
          <p:nvPr/>
        </p:nvSpPr>
        <p:spPr bwMode="auto">
          <a:xfrm>
            <a:off x="1008063" y="885825"/>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44" name="Line 4"/>
          <p:cNvSpPr>
            <a:spLocks noChangeShapeType="1"/>
          </p:cNvSpPr>
          <p:nvPr/>
        </p:nvSpPr>
        <p:spPr bwMode="auto">
          <a:xfrm>
            <a:off x="1908175" y="506413"/>
            <a:ext cx="0" cy="381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45" name="Line 5"/>
          <p:cNvSpPr>
            <a:spLocks noChangeShapeType="1"/>
          </p:cNvSpPr>
          <p:nvPr/>
        </p:nvSpPr>
        <p:spPr bwMode="auto">
          <a:xfrm>
            <a:off x="4648200"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46" name="Rectangle 6"/>
          <p:cNvSpPr>
            <a:spLocks noChangeArrowheads="1"/>
          </p:cNvSpPr>
          <p:nvPr/>
        </p:nvSpPr>
        <p:spPr bwMode="auto">
          <a:xfrm>
            <a:off x="923925" y="115888"/>
            <a:ext cx="3222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0</a:t>
            </a:r>
          </a:p>
        </p:txBody>
      </p:sp>
      <p:sp>
        <p:nvSpPr>
          <p:cNvPr id="2263047" name="Rectangle 7"/>
          <p:cNvSpPr>
            <a:spLocks noChangeArrowheads="1"/>
          </p:cNvSpPr>
          <p:nvPr/>
        </p:nvSpPr>
        <p:spPr bwMode="auto">
          <a:xfrm>
            <a:off x="1827213" y="115888"/>
            <a:ext cx="322262"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4</a:t>
            </a:r>
          </a:p>
        </p:txBody>
      </p:sp>
      <p:sp>
        <p:nvSpPr>
          <p:cNvPr id="2263048" name="Rectangle 8"/>
          <p:cNvSpPr>
            <a:spLocks noChangeArrowheads="1"/>
          </p:cNvSpPr>
          <p:nvPr/>
        </p:nvSpPr>
        <p:spPr bwMode="auto">
          <a:xfrm>
            <a:off x="45577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16</a:t>
            </a:r>
          </a:p>
        </p:txBody>
      </p:sp>
      <p:sp>
        <p:nvSpPr>
          <p:cNvPr id="2263049" name="Rectangle 9"/>
          <p:cNvSpPr>
            <a:spLocks noChangeArrowheads="1"/>
          </p:cNvSpPr>
          <p:nvPr/>
        </p:nvSpPr>
        <p:spPr bwMode="auto">
          <a:xfrm>
            <a:off x="795496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31</a:t>
            </a:r>
          </a:p>
        </p:txBody>
      </p:sp>
      <p:sp>
        <p:nvSpPr>
          <p:cNvPr id="2263050" name="Rectangle 10"/>
          <p:cNvSpPr>
            <a:spLocks noChangeArrowheads="1"/>
          </p:cNvSpPr>
          <p:nvPr/>
        </p:nvSpPr>
        <p:spPr bwMode="auto">
          <a:xfrm>
            <a:off x="1119188" y="5207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263051" name="Rectangle 11"/>
          <p:cNvSpPr>
            <a:spLocks noChangeArrowheads="1"/>
          </p:cNvSpPr>
          <p:nvPr/>
        </p:nvSpPr>
        <p:spPr bwMode="auto">
          <a:xfrm>
            <a:off x="306388" y="115888"/>
            <a:ext cx="688975"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chemeClr val="bg1"/>
                </a:solidFill>
                <a:latin typeface="Arial" pitchFamily="34" charset="0"/>
                <a:ea typeface="黑体" pitchFamily="49" charset="-122"/>
              </a:rPr>
              <a:t>比特</a:t>
            </a:r>
          </a:p>
        </p:txBody>
      </p:sp>
      <p:sp>
        <p:nvSpPr>
          <p:cNvPr id="2263052" name="Line 12"/>
          <p:cNvSpPr>
            <a:spLocks noChangeShapeType="1"/>
          </p:cNvSpPr>
          <p:nvPr/>
        </p:nvSpPr>
        <p:spPr bwMode="auto">
          <a:xfrm>
            <a:off x="1000125" y="1308100"/>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53" name="Line 13"/>
          <p:cNvSpPr>
            <a:spLocks noChangeShapeType="1"/>
          </p:cNvSpPr>
          <p:nvPr/>
        </p:nvSpPr>
        <p:spPr bwMode="auto">
          <a:xfrm>
            <a:off x="1001713" y="173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54" name="Line 14"/>
          <p:cNvSpPr>
            <a:spLocks noChangeShapeType="1"/>
          </p:cNvSpPr>
          <p:nvPr/>
        </p:nvSpPr>
        <p:spPr bwMode="auto">
          <a:xfrm>
            <a:off x="1001713" y="215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55" name="Line 15"/>
          <p:cNvSpPr>
            <a:spLocks noChangeShapeType="1"/>
          </p:cNvSpPr>
          <p:nvPr/>
        </p:nvSpPr>
        <p:spPr bwMode="auto">
          <a:xfrm>
            <a:off x="1001713" y="257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56" name="Line 16"/>
          <p:cNvSpPr>
            <a:spLocks noChangeShapeType="1"/>
          </p:cNvSpPr>
          <p:nvPr/>
        </p:nvSpPr>
        <p:spPr bwMode="auto">
          <a:xfrm>
            <a:off x="1001713" y="3001963"/>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57" name="Line 17"/>
          <p:cNvSpPr>
            <a:spLocks noChangeShapeType="1"/>
          </p:cNvSpPr>
          <p:nvPr/>
        </p:nvSpPr>
        <p:spPr bwMode="auto">
          <a:xfrm>
            <a:off x="1001713" y="342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58" name="Line 18"/>
          <p:cNvSpPr>
            <a:spLocks noChangeShapeType="1"/>
          </p:cNvSpPr>
          <p:nvPr/>
        </p:nvSpPr>
        <p:spPr bwMode="auto">
          <a:xfrm>
            <a:off x="1001713" y="384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59" name="Line 19"/>
          <p:cNvSpPr>
            <a:spLocks noChangeShapeType="1"/>
          </p:cNvSpPr>
          <p:nvPr/>
        </p:nvSpPr>
        <p:spPr bwMode="auto">
          <a:xfrm>
            <a:off x="1001713" y="427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60" name="Rectangle 20"/>
          <p:cNvSpPr>
            <a:spLocks noChangeArrowheads="1"/>
          </p:cNvSpPr>
          <p:nvPr/>
        </p:nvSpPr>
        <p:spPr bwMode="auto">
          <a:xfrm>
            <a:off x="1227138" y="3282950"/>
            <a:ext cx="6850062" cy="1128713"/>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61" name="Rectangle 21"/>
          <p:cNvSpPr>
            <a:spLocks noChangeArrowheads="1"/>
          </p:cNvSpPr>
          <p:nvPr/>
        </p:nvSpPr>
        <p:spPr bwMode="auto">
          <a:xfrm>
            <a:off x="1227138" y="1589088"/>
            <a:ext cx="6850062" cy="1130300"/>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62" name="Rectangle 22"/>
          <p:cNvSpPr>
            <a:spLocks noChangeArrowheads="1"/>
          </p:cNvSpPr>
          <p:nvPr/>
        </p:nvSpPr>
        <p:spPr bwMode="auto">
          <a:xfrm>
            <a:off x="3849688" y="34956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a:t>
            </a:r>
            <a:r>
              <a:rPr lang="zh-CN" altLang="en-US" sz="2000" b="1">
                <a:solidFill>
                  <a:srgbClr val="333399"/>
                </a:solidFill>
                <a:latin typeface="Arial" pitchFamily="34" charset="0"/>
                <a:ea typeface="黑体" pitchFamily="49" charset="-122"/>
              </a:rPr>
              <a:t> </a:t>
            </a:r>
            <a:r>
              <a:rPr lang="zh-CN" altLang="en-US" sz="2000">
                <a:solidFill>
                  <a:srgbClr val="333399"/>
                </a:solidFill>
                <a:latin typeface="Arial" pitchFamily="34" charset="0"/>
                <a:ea typeface="黑体" pitchFamily="49" charset="-122"/>
              </a:rPr>
              <a:t>  地   址</a:t>
            </a:r>
          </a:p>
        </p:txBody>
      </p:sp>
      <p:sp>
        <p:nvSpPr>
          <p:cNvPr id="2263063" name="Rectangle 23"/>
          <p:cNvSpPr>
            <a:spLocks noChangeArrowheads="1"/>
          </p:cNvSpPr>
          <p:nvPr/>
        </p:nvSpPr>
        <p:spPr bwMode="auto">
          <a:xfrm>
            <a:off x="4043363" y="1801813"/>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263064" name="Line 24"/>
          <p:cNvSpPr>
            <a:spLocks noChangeShapeType="1"/>
          </p:cNvSpPr>
          <p:nvPr/>
        </p:nvSpPr>
        <p:spPr bwMode="auto">
          <a:xfrm>
            <a:off x="6478588"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65" name="Rectangle 25"/>
          <p:cNvSpPr>
            <a:spLocks noChangeArrowheads="1"/>
          </p:cNvSpPr>
          <p:nvPr/>
        </p:nvSpPr>
        <p:spPr bwMode="auto">
          <a:xfrm>
            <a:off x="4789488" y="919163"/>
            <a:ext cx="173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下 一 个 首 部</a:t>
            </a:r>
          </a:p>
        </p:txBody>
      </p:sp>
      <p:sp>
        <p:nvSpPr>
          <p:cNvPr id="2263066" name="Rectangle 26"/>
          <p:cNvSpPr>
            <a:spLocks noChangeArrowheads="1"/>
          </p:cNvSpPr>
          <p:nvPr/>
        </p:nvSpPr>
        <p:spPr bwMode="auto">
          <a:xfrm>
            <a:off x="4987925" y="520700"/>
            <a:ext cx="16414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流     标     号</a:t>
            </a:r>
          </a:p>
        </p:txBody>
      </p:sp>
      <p:sp>
        <p:nvSpPr>
          <p:cNvPr id="2263067" name="Rectangle 27"/>
          <p:cNvSpPr>
            <a:spLocks noChangeArrowheads="1"/>
          </p:cNvSpPr>
          <p:nvPr/>
        </p:nvSpPr>
        <p:spPr bwMode="auto">
          <a:xfrm>
            <a:off x="3587750" y="115888"/>
            <a:ext cx="4619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12</a:t>
            </a:r>
          </a:p>
        </p:txBody>
      </p:sp>
      <p:sp>
        <p:nvSpPr>
          <p:cNvPr id="2263068" name="Rectangle 28"/>
          <p:cNvSpPr>
            <a:spLocks noChangeArrowheads="1"/>
          </p:cNvSpPr>
          <p:nvPr/>
        </p:nvSpPr>
        <p:spPr bwMode="auto">
          <a:xfrm>
            <a:off x="2176463" y="5207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通 信 量 类</a:t>
            </a:r>
          </a:p>
        </p:txBody>
      </p:sp>
      <p:sp>
        <p:nvSpPr>
          <p:cNvPr id="2263069" name="Rectangle 29"/>
          <p:cNvSpPr>
            <a:spLocks noChangeArrowheads="1"/>
          </p:cNvSpPr>
          <p:nvPr/>
        </p:nvSpPr>
        <p:spPr bwMode="auto">
          <a:xfrm>
            <a:off x="4021138" y="2136775"/>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3070" name="Rectangle 30"/>
          <p:cNvSpPr>
            <a:spLocks noChangeArrowheads="1"/>
          </p:cNvSpPr>
          <p:nvPr/>
        </p:nvSpPr>
        <p:spPr bwMode="auto">
          <a:xfrm>
            <a:off x="4038600" y="3767138"/>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3071" name="Rectangle 31"/>
          <p:cNvSpPr>
            <a:spLocks noChangeArrowheads="1"/>
          </p:cNvSpPr>
          <p:nvPr/>
        </p:nvSpPr>
        <p:spPr bwMode="auto">
          <a:xfrm>
            <a:off x="1716088" y="911225"/>
            <a:ext cx="24050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有  效  载  荷  长  度</a:t>
            </a:r>
          </a:p>
        </p:txBody>
      </p:sp>
      <p:sp>
        <p:nvSpPr>
          <p:cNvPr id="2263072" name="Rectangle 32"/>
          <p:cNvSpPr>
            <a:spLocks noChangeArrowheads="1"/>
          </p:cNvSpPr>
          <p:nvPr/>
        </p:nvSpPr>
        <p:spPr bwMode="auto">
          <a:xfrm>
            <a:off x="6762750" y="930275"/>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跳 数 限 制</a:t>
            </a:r>
          </a:p>
        </p:txBody>
      </p:sp>
      <p:sp>
        <p:nvSpPr>
          <p:cNvPr id="2263073" name="Line 33"/>
          <p:cNvSpPr>
            <a:spLocks noChangeShapeType="1"/>
          </p:cNvSpPr>
          <p:nvPr/>
        </p:nvSpPr>
        <p:spPr bwMode="auto">
          <a:xfrm>
            <a:off x="3725863" y="504825"/>
            <a:ext cx="6350" cy="3825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74" name="Rectangle 34"/>
          <p:cNvSpPr>
            <a:spLocks noChangeArrowheads="1"/>
          </p:cNvSpPr>
          <p:nvPr/>
        </p:nvSpPr>
        <p:spPr bwMode="auto">
          <a:xfrm>
            <a:off x="63738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24</a:t>
            </a:r>
          </a:p>
        </p:txBody>
      </p:sp>
      <p:sp>
        <p:nvSpPr>
          <p:cNvPr id="2263075" name="AutoShape 35"/>
          <p:cNvSpPr>
            <a:spLocks/>
          </p:cNvSpPr>
          <p:nvPr/>
        </p:nvSpPr>
        <p:spPr bwMode="auto">
          <a:xfrm>
            <a:off x="695325" y="538163"/>
            <a:ext cx="228600" cy="4162425"/>
          </a:xfrm>
          <a:prstGeom prst="leftBrace">
            <a:avLst>
              <a:gd name="adj1" fmla="val 151736"/>
              <a:gd name="adj2" fmla="val 50000"/>
            </a:avLst>
          </a:prstGeom>
          <a:noFill/>
          <a:ln w="1270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76" name="Rectangle 36"/>
          <p:cNvSpPr>
            <a:spLocks noChangeArrowheads="1"/>
          </p:cNvSpPr>
          <p:nvPr/>
        </p:nvSpPr>
        <p:spPr bwMode="auto">
          <a:xfrm>
            <a:off x="34925" y="1430338"/>
            <a:ext cx="703263" cy="252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buClrTx/>
              <a:buFontTx/>
              <a:buNone/>
            </a:pPr>
            <a:r>
              <a:rPr lang="en-US" altLang="zh-CN" sz="2000">
                <a:solidFill>
                  <a:srgbClr val="333399"/>
                </a:solidFill>
                <a:latin typeface="Arial" pitchFamily="34" charset="0"/>
                <a:ea typeface="黑体" pitchFamily="49" charset="-122"/>
              </a:rPr>
              <a:t>IPv6</a:t>
            </a:r>
          </a:p>
          <a:p>
            <a:pPr algn="ctr" eaLnBrk="0" hangingPunct="0">
              <a:buClrTx/>
              <a:buFontTx/>
              <a:buNone/>
            </a:pPr>
            <a:r>
              <a:rPr lang="zh-CN" altLang="en-US" sz="2000">
                <a:solidFill>
                  <a:srgbClr val="333399"/>
                </a:solidFill>
                <a:latin typeface="Arial" pitchFamily="34" charset="0"/>
                <a:ea typeface="黑体" pitchFamily="49" charset="-122"/>
              </a:rPr>
              <a:t>的</a:t>
            </a:r>
          </a:p>
          <a:p>
            <a:pPr algn="ctr" eaLnBrk="0" hangingPunct="0">
              <a:buClrTx/>
              <a:buFontTx/>
              <a:buNone/>
            </a:pPr>
            <a:r>
              <a:rPr lang="zh-CN" altLang="en-US" sz="2000">
                <a:solidFill>
                  <a:srgbClr val="333399"/>
                </a:solidFill>
                <a:latin typeface="Arial" pitchFamily="34" charset="0"/>
                <a:ea typeface="黑体" pitchFamily="49" charset="-122"/>
              </a:rPr>
              <a:t>基</a:t>
            </a:r>
          </a:p>
          <a:p>
            <a:pPr algn="ctr" eaLnBrk="0" hangingPunct="0">
              <a:buClrTx/>
              <a:buFontTx/>
              <a:buNone/>
            </a:pPr>
            <a:r>
              <a:rPr lang="zh-CN" altLang="en-US" sz="2000">
                <a:solidFill>
                  <a:srgbClr val="333399"/>
                </a:solidFill>
                <a:latin typeface="Arial" pitchFamily="34" charset="0"/>
                <a:ea typeface="黑体" pitchFamily="49" charset="-122"/>
              </a:rPr>
              <a:t>本</a:t>
            </a:r>
          </a:p>
          <a:p>
            <a:pPr algn="ctr" eaLnBrk="0" hangingPunct="0">
              <a:buClrTx/>
              <a:buFontTx/>
              <a:buNone/>
            </a:pPr>
            <a:r>
              <a:rPr lang="zh-CN" altLang="en-US" sz="2000">
                <a:solidFill>
                  <a:srgbClr val="333399"/>
                </a:solidFill>
                <a:latin typeface="Arial" pitchFamily="34" charset="0"/>
                <a:ea typeface="黑体" pitchFamily="49" charset="-122"/>
              </a:rPr>
              <a:t>首</a:t>
            </a:r>
          </a:p>
          <a:p>
            <a:pPr algn="ctr" eaLnBrk="0" hangingPunct="0">
              <a:buClrTx/>
              <a:buFontTx/>
              <a:buNone/>
            </a:pPr>
            <a:r>
              <a:rPr lang="zh-CN" altLang="en-US" sz="2000">
                <a:solidFill>
                  <a:srgbClr val="333399"/>
                </a:solidFill>
                <a:latin typeface="Arial" pitchFamily="34" charset="0"/>
                <a:ea typeface="黑体" pitchFamily="49" charset="-122"/>
              </a:rPr>
              <a:t>部</a:t>
            </a:r>
          </a:p>
          <a:p>
            <a:pPr algn="ctr" eaLnBrk="0" hangingPunct="0">
              <a:buClrTx/>
              <a:buFontTx/>
              <a:buNone/>
            </a:pPr>
            <a:r>
              <a:rPr lang="en-US" altLang="zh-CN" sz="2000">
                <a:solidFill>
                  <a:srgbClr val="333399"/>
                </a:solidFill>
                <a:latin typeface="Arial" pitchFamily="34" charset="0"/>
                <a:ea typeface="黑体" pitchFamily="49" charset="-122"/>
              </a:rPr>
              <a:t>40 B</a:t>
            </a:r>
          </a:p>
          <a:p>
            <a:pPr algn="ctr" eaLnBrk="0" hangingPunct="0">
              <a:buClrTx/>
              <a:buFontTx/>
              <a:buNone/>
            </a:pPr>
            <a:endParaRPr lang="en-US" altLang="zh-CN" sz="2000">
              <a:solidFill>
                <a:srgbClr val="333399"/>
              </a:solidFill>
              <a:latin typeface="Arial" pitchFamily="34" charset="0"/>
              <a:ea typeface="黑体" pitchFamily="49" charset="-122"/>
            </a:endParaRPr>
          </a:p>
        </p:txBody>
      </p:sp>
      <p:sp>
        <p:nvSpPr>
          <p:cNvPr id="2263077" name="Rectangle 37"/>
          <p:cNvSpPr>
            <a:spLocks noChangeArrowheads="1"/>
          </p:cNvSpPr>
          <p:nvPr/>
        </p:nvSpPr>
        <p:spPr bwMode="auto">
          <a:xfrm>
            <a:off x="969963" y="493713"/>
            <a:ext cx="927100" cy="41910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3078" name="Text Box 38"/>
          <p:cNvSpPr txBox="1">
            <a:spLocks noChangeArrowheads="1"/>
          </p:cNvSpPr>
          <p:nvPr/>
        </p:nvSpPr>
        <p:spPr bwMode="auto">
          <a:xfrm>
            <a:off x="900113" y="5102225"/>
            <a:ext cx="772477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zh-CN" altLang="en-US" sz="2800">
                <a:solidFill>
                  <a:srgbClr val="333399"/>
                </a:solidFill>
                <a:ea typeface="黑体" pitchFamily="49" charset="-122"/>
              </a:rPr>
              <a:t>版本</a:t>
            </a:r>
            <a:r>
              <a:rPr lang="en-US" altLang="zh-CN" sz="2800">
                <a:solidFill>
                  <a:srgbClr val="333399"/>
                </a:solidFill>
                <a:ea typeface="黑体" pitchFamily="49" charset="-122"/>
              </a:rPr>
              <a:t>(version)—— 4 bit</a:t>
            </a:r>
            <a:r>
              <a:rPr lang="zh-CN" altLang="en-US" sz="2800">
                <a:solidFill>
                  <a:srgbClr val="333399"/>
                </a:solidFill>
                <a:ea typeface="黑体" pitchFamily="49" charset="-122"/>
              </a:rPr>
              <a:t>。它指明了协议的版本，对 </a:t>
            </a:r>
            <a:r>
              <a:rPr lang="en-US" altLang="zh-CN" sz="2800">
                <a:solidFill>
                  <a:srgbClr val="333399"/>
                </a:solidFill>
                <a:ea typeface="黑体" pitchFamily="49" charset="-122"/>
              </a:rPr>
              <a:t>IPv6 </a:t>
            </a:r>
            <a:r>
              <a:rPr lang="zh-CN" altLang="en-US" sz="2800">
                <a:solidFill>
                  <a:srgbClr val="333399"/>
                </a:solidFill>
                <a:ea typeface="黑体" pitchFamily="49" charset="-122"/>
              </a:rPr>
              <a:t>该字段总是 </a:t>
            </a:r>
            <a:r>
              <a:rPr lang="en-US" altLang="zh-CN" sz="2800">
                <a:solidFill>
                  <a:srgbClr val="333399"/>
                </a:solidFill>
                <a:ea typeface="黑体" pitchFamily="49" charset="-122"/>
              </a:rPr>
              <a:t>6</a:t>
            </a:r>
            <a:r>
              <a:rPr lang="zh-CN" altLang="en-US" sz="2800">
                <a:solidFill>
                  <a:srgbClr val="333399"/>
                </a:solidFill>
                <a:ea typeface="黑体" pitchFamily="49" charset="-122"/>
              </a:rPr>
              <a:t>。 </a:t>
            </a:r>
          </a:p>
        </p:txBody>
      </p:sp>
    </p:spTree>
    <p:extLst>
      <p:ext uri="{BB962C8B-B14F-4D97-AF65-F5344CB8AC3E}">
        <p14:creationId xmlns:p14="http://schemas.microsoft.com/office/powerpoint/2010/main" val="7420334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263077"/>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6307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3077" grpId="0" animBg="1"/>
      <p:bldP spid="2263077" grpId="1"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4066" name="Rectangle 2"/>
          <p:cNvSpPr>
            <a:spLocks noChangeArrowheads="1"/>
          </p:cNvSpPr>
          <p:nvPr/>
        </p:nvSpPr>
        <p:spPr bwMode="auto">
          <a:xfrm>
            <a:off x="1000125" y="504825"/>
            <a:ext cx="7289800" cy="4208463"/>
          </a:xfrm>
          <a:prstGeom prst="rect">
            <a:avLst/>
          </a:prstGeom>
          <a:solidFill>
            <a:srgbClr val="FFFF99"/>
          </a:solidFill>
          <a:ln w="28575">
            <a:solidFill>
              <a:srgbClr val="333399"/>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264067" name="Line 3"/>
          <p:cNvSpPr>
            <a:spLocks noChangeShapeType="1"/>
          </p:cNvSpPr>
          <p:nvPr/>
        </p:nvSpPr>
        <p:spPr bwMode="auto">
          <a:xfrm>
            <a:off x="1008063" y="885825"/>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068" name="Line 4"/>
          <p:cNvSpPr>
            <a:spLocks noChangeShapeType="1"/>
          </p:cNvSpPr>
          <p:nvPr/>
        </p:nvSpPr>
        <p:spPr bwMode="auto">
          <a:xfrm>
            <a:off x="1908175" y="506413"/>
            <a:ext cx="0" cy="381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069" name="Line 5"/>
          <p:cNvSpPr>
            <a:spLocks noChangeShapeType="1"/>
          </p:cNvSpPr>
          <p:nvPr/>
        </p:nvSpPr>
        <p:spPr bwMode="auto">
          <a:xfrm>
            <a:off x="4648200"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070" name="Rectangle 6"/>
          <p:cNvSpPr>
            <a:spLocks noChangeArrowheads="1"/>
          </p:cNvSpPr>
          <p:nvPr/>
        </p:nvSpPr>
        <p:spPr bwMode="auto">
          <a:xfrm>
            <a:off x="923925" y="115888"/>
            <a:ext cx="3222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0</a:t>
            </a:r>
          </a:p>
        </p:txBody>
      </p:sp>
      <p:sp>
        <p:nvSpPr>
          <p:cNvPr id="2264071" name="Rectangle 7"/>
          <p:cNvSpPr>
            <a:spLocks noChangeArrowheads="1"/>
          </p:cNvSpPr>
          <p:nvPr/>
        </p:nvSpPr>
        <p:spPr bwMode="auto">
          <a:xfrm>
            <a:off x="1827213" y="115888"/>
            <a:ext cx="322262"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4</a:t>
            </a:r>
          </a:p>
        </p:txBody>
      </p:sp>
      <p:sp>
        <p:nvSpPr>
          <p:cNvPr id="2264072" name="Rectangle 8"/>
          <p:cNvSpPr>
            <a:spLocks noChangeArrowheads="1"/>
          </p:cNvSpPr>
          <p:nvPr/>
        </p:nvSpPr>
        <p:spPr bwMode="auto">
          <a:xfrm>
            <a:off x="45577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16</a:t>
            </a:r>
          </a:p>
        </p:txBody>
      </p:sp>
      <p:sp>
        <p:nvSpPr>
          <p:cNvPr id="2264073" name="Rectangle 9"/>
          <p:cNvSpPr>
            <a:spLocks noChangeArrowheads="1"/>
          </p:cNvSpPr>
          <p:nvPr/>
        </p:nvSpPr>
        <p:spPr bwMode="auto">
          <a:xfrm>
            <a:off x="795496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31</a:t>
            </a:r>
          </a:p>
        </p:txBody>
      </p:sp>
      <p:sp>
        <p:nvSpPr>
          <p:cNvPr id="2264074" name="Rectangle 10"/>
          <p:cNvSpPr>
            <a:spLocks noChangeArrowheads="1"/>
          </p:cNvSpPr>
          <p:nvPr/>
        </p:nvSpPr>
        <p:spPr bwMode="auto">
          <a:xfrm>
            <a:off x="1119188" y="5207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264075" name="Rectangle 11"/>
          <p:cNvSpPr>
            <a:spLocks noChangeArrowheads="1"/>
          </p:cNvSpPr>
          <p:nvPr/>
        </p:nvSpPr>
        <p:spPr bwMode="auto">
          <a:xfrm>
            <a:off x="306388" y="115888"/>
            <a:ext cx="688975"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chemeClr val="bg1"/>
                </a:solidFill>
                <a:latin typeface="Arial" pitchFamily="34" charset="0"/>
                <a:ea typeface="黑体" pitchFamily="49" charset="-122"/>
              </a:rPr>
              <a:t>比特</a:t>
            </a:r>
          </a:p>
        </p:txBody>
      </p:sp>
      <p:sp>
        <p:nvSpPr>
          <p:cNvPr id="2264076" name="Line 12"/>
          <p:cNvSpPr>
            <a:spLocks noChangeShapeType="1"/>
          </p:cNvSpPr>
          <p:nvPr/>
        </p:nvSpPr>
        <p:spPr bwMode="auto">
          <a:xfrm>
            <a:off x="1000125" y="1308100"/>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077" name="Line 13"/>
          <p:cNvSpPr>
            <a:spLocks noChangeShapeType="1"/>
          </p:cNvSpPr>
          <p:nvPr/>
        </p:nvSpPr>
        <p:spPr bwMode="auto">
          <a:xfrm>
            <a:off x="1001713" y="173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078" name="Line 14"/>
          <p:cNvSpPr>
            <a:spLocks noChangeShapeType="1"/>
          </p:cNvSpPr>
          <p:nvPr/>
        </p:nvSpPr>
        <p:spPr bwMode="auto">
          <a:xfrm>
            <a:off x="1001713" y="215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079" name="Line 15"/>
          <p:cNvSpPr>
            <a:spLocks noChangeShapeType="1"/>
          </p:cNvSpPr>
          <p:nvPr/>
        </p:nvSpPr>
        <p:spPr bwMode="auto">
          <a:xfrm>
            <a:off x="1001713" y="257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080" name="Line 16"/>
          <p:cNvSpPr>
            <a:spLocks noChangeShapeType="1"/>
          </p:cNvSpPr>
          <p:nvPr/>
        </p:nvSpPr>
        <p:spPr bwMode="auto">
          <a:xfrm>
            <a:off x="1001713" y="3001963"/>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081" name="Line 17"/>
          <p:cNvSpPr>
            <a:spLocks noChangeShapeType="1"/>
          </p:cNvSpPr>
          <p:nvPr/>
        </p:nvSpPr>
        <p:spPr bwMode="auto">
          <a:xfrm>
            <a:off x="1001713" y="342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082" name="Line 18"/>
          <p:cNvSpPr>
            <a:spLocks noChangeShapeType="1"/>
          </p:cNvSpPr>
          <p:nvPr/>
        </p:nvSpPr>
        <p:spPr bwMode="auto">
          <a:xfrm>
            <a:off x="1001713" y="384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083" name="Line 19"/>
          <p:cNvSpPr>
            <a:spLocks noChangeShapeType="1"/>
          </p:cNvSpPr>
          <p:nvPr/>
        </p:nvSpPr>
        <p:spPr bwMode="auto">
          <a:xfrm>
            <a:off x="1001713" y="427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084" name="Rectangle 20"/>
          <p:cNvSpPr>
            <a:spLocks noChangeArrowheads="1"/>
          </p:cNvSpPr>
          <p:nvPr/>
        </p:nvSpPr>
        <p:spPr bwMode="auto">
          <a:xfrm>
            <a:off x="1227138" y="3282950"/>
            <a:ext cx="6850062" cy="1128713"/>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085" name="Rectangle 21"/>
          <p:cNvSpPr>
            <a:spLocks noChangeArrowheads="1"/>
          </p:cNvSpPr>
          <p:nvPr/>
        </p:nvSpPr>
        <p:spPr bwMode="auto">
          <a:xfrm>
            <a:off x="1227138" y="1589088"/>
            <a:ext cx="6850062" cy="1130300"/>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086" name="Rectangle 22"/>
          <p:cNvSpPr>
            <a:spLocks noChangeArrowheads="1"/>
          </p:cNvSpPr>
          <p:nvPr/>
        </p:nvSpPr>
        <p:spPr bwMode="auto">
          <a:xfrm>
            <a:off x="3849688" y="34956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a:t>
            </a:r>
            <a:r>
              <a:rPr lang="zh-CN" altLang="en-US" sz="2000" b="1">
                <a:solidFill>
                  <a:srgbClr val="333399"/>
                </a:solidFill>
                <a:latin typeface="Arial" pitchFamily="34" charset="0"/>
                <a:ea typeface="黑体" pitchFamily="49" charset="-122"/>
              </a:rPr>
              <a:t> </a:t>
            </a:r>
            <a:r>
              <a:rPr lang="zh-CN" altLang="en-US" sz="2000">
                <a:solidFill>
                  <a:srgbClr val="333399"/>
                </a:solidFill>
                <a:latin typeface="Arial" pitchFamily="34" charset="0"/>
                <a:ea typeface="黑体" pitchFamily="49" charset="-122"/>
              </a:rPr>
              <a:t>  地   址</a:t>
            </a:r>
          </a:p>
        </p:txBody>
      </p:sp>
      <p:sp>
        <p:nvSpPr>
          <p:cNvPr id="2264087" name="Rectangle 23"/>
          <p:cNvSpPr>
            <a:spLocks noChangeArrowheads="1"/>
          </p:cNvSpPr>
          <p:nvPr/>
        </p:nvSpPr>
        <p:spPr bwMode="auto">
          <a:xfrm>
            <a:off x="4043363" y="1801813"/>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264088" name="Line 24"/>
          <p:cNvSpPr>
            <a:spLocks noChangeShapeType="1"/>
          </p:cNvSpPr>
          <p:nvPr/>
        </p:nvSpPr>
        <p:spPr bwMode="auto">
          <a:xfrm>
            <a:off x="6478588"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089" name="Rectangle 25"/>
          <p:cNvSpPr>
            <a:spLocks noChangeArrowheads="1"/>
          </p:cNvSpPr>
          <p:nvPr/>
        </p:nvSpPr>
        <p:spPr bwMode="auto">
          <a:xfrm>
            <a:off x="4789488" y="919163"/>
            <a:ext cx="173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下 一 个 首 部</a:t>
            </a:r>
          </a:p>
        </p:txBody>
      </p:sp>
      <p:sp>
        <p:nvSpPr>
          <p:cNvPr id="2264090" name="Rectangle 26"/>
          <p:cNvSpPr>
            <a:spLocks noChangeArrowheads="1"/>
          </p:cNvSpPr>
          <p:nvPr/>
        </p:nvSpPr>
        <p:spPr bwMode="auto">
          <a:xfrm>
            <a:off x="4987925" y="520700"/>
            <a:ext cx="16414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流     标     号</a:t>
            </a:r>
          </a:p>
        </p:txBody>
      </p:sp>
      <p:sp>
        <p:nvSpPr>
          <p:cNvPr id="2264091" name="Rectangle 27"/>
          <p:cNvSpPr>
            <a:spLocks noChangeArrowheads="1"/>
          </p:cNvSpPr>
          <p:nvPr/>
        </p:nvSpPr>
        <p:spPr bwMode="auto">
          <a:xfrm>
            <a:off x="3587750" y="115888"/>
            <a:ext cx="4619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12</a:t>
            </a:r>
          </a:p>
        </p:txBody>
      </p:sp>
      <p:sp>
        <p:nvSpPr>
          <p:cNvPr id="2264092" name="Rectangle 28"/>
          <p:cNvSpPr>
            <a:spLocks noChangeArrowheads="1"/>
          </p:cNvSpPr>
          <p:nvPr/>
        </p:nvSpPr>
        <p:spPr bwMode="auto">
          <a:xfrm>
            <a:off x="2176463" y="5207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通 信 量 类</a:t>
            </a:r>
          </a:p>
        </p:txBody>
      </p:sp>
      <p:sp>
        <p:nvSpPr>
          <p:cNvPr id="2264093" name="Rectangle 29"/>
          <p:cNvSpPr>
            <a:spLocks noChangeArrowheads="1"/>
          </p:cNvSpPr>
          <p:nvPr/>
        </p:nvSpPr>
        <p:spPr bwMode="auto">
          <a:xfrm>
            <a:off x="4021138" y="2136775"/>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4094" name="Rectangle 30"/>
          <p:cNvSpPr>
            <a:spLocks noChangeArrowheads="1"/>
          </p:cNvSpPr>
          <p:nvPr/>
        </p:nvSpPr>
        <p:spPr bwMode="auto">
          <a:xfrm>
            <a:off x="4038600" y="3767138"/>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4095" name="Rectangle 31"/>
          <p:cNvSpPr>
            <a:spLocks noChangeArrowheads="1"/>
          </p:cNvSpPr>
          <p:nvPr/>
        </p:nvSpPr>
        <p:spPr bwMode="auto">
          <a:xfrm>
            <a:off x="1716088" y="911225"/>
            <a:ext cx="24050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有  效  载  荷  长  度</a:t>
            </a:r>
          </a:p>
        </p:txBody>
      </p:sp>
      <p:sp>
        <p:nvSpPr>
          <p:cNvPr id="2264096" name="Rectangle 32"/>
          <p:cNvSpPr>
            <a:spLocks noChangeArrowheads="1"/>
          </p:cNvSpPr>
          <p:nvPr/>
        </p:nvSpPr>
        <p:spPr bwMode="auto">
          <a:xfrm>
            <a:off x="6762750" y="930275"/>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跳 数 限 制</a:t>
            </a:r>
          </a:p>
        </p:txBody>
      </p:sp>
      <p:sp>
        <p:nvSpPr>
          <p:cNvPr id="2264097" name="Line 33"/>
          <p:cNvSpPr>
            <a:spLocks noChangeShapeType="1"/>
          </p:cNvSpPr>
          <p:nvPr/>
        </p:nvSpPr>
        <p:spPr bwMode="auto">
          <a:xfrm>
            <a:off x="3725863" y="504825"/>
            <a:ext cx="6350" cy="3825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098" name="Rectangle 34"/>
          <p:cNvSpPr>
            <a:spLocks noChangeArrowheads="1"/>
          </p:cNvSpPr>
          <p:nvPr/>
        </p:nvSpPr>
        <p:spPr bwMode="auto">
          <a:xfrm>
            <a:off x="63738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24</a:t>
            </a:r>
          </a:p>
        </p:txBody>
      </p:sp>
      <p:sp>
        <p:nvSpPr>
          <p:cNvPr id="2264099" name="AutoShape 35"/>
          <p:cNvSpPr>
            <a:spLocks/>
          </p:cNvSpPr>
          <p:nvPr/>
        </p:nvSpPr>
        <p:spPr bwMode="auto">
          <a:xfrm>
            <a:off x="695325" y="538163"/>
            <a:ext cx="228600" cy="4162425"/>
          </a:xfrm>
          <a:prstGeom prst="leftBrace">
            <a:avLst>
              <a:gd name="adj1" fmla="val 151736"/>
              <a:gd name="adj2" fmla="val 50000"/>
            </a:avLst>
          </a:prstGeom>
          <a:noFill/>
          <a:ln w="1270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100" name="Rectangle 36"/>
          <p:cNvSpPr>
            <a:spLocks noChangeArrowheads="1"/>
          </p:cNvSpPr>
          <p:nvPr/>
        </p:nvSpPr>
        <p:spPr bwMode="auto">
          <a:xfrm>
            <a:off x="34925" y="1430338"/>
            <a:ext cx="703263" cy="252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buClrTx/>
              <a:buFontTx/>
              <a:buNone/>
            </a:pPr>
            <a:r>
              <a:rPr lang="en-US" altLang="zh-CN" sz="2000">
                <a:solidFill>
                  <a:srgbClr val="333399"/>
                </a:solidFill>
                <a:latin typeface="Arial" pitchFamily="34" charset="0"/>
                <a:ea typeface="黑体" pitchFamily="49" charset="-122"/>
              </a:rPr>
              <a:t>IPv6</a:t>
            </a:r>
          </a:p>
          <a:p>
            <a:pPr algn="ctr" eaLnBrk="0" hangingPunct="0">
              <a:buClrTx/>
              <a:buFontTx/>
              <a:buNone/>
            </a:pPr>
            <a:r>
              <a:rPr lang="zh-CN" altLang="en-US" sz="2000">
                <a:solidFill>
                  <a:srgbClr val="333399"/>
                </a:solidFill>
                <a:latin typeface="Arial" pitchFamily="34" charset="0"/>
                <a:ea typeface="黑体" pitchFamily="49" charset="-122"/>
              </a:rPr>
              <a:t>的</a:t>
            </a:r>
          </a:p>
          <a:p>
            <a:pPr algn="ctr" eaLnBrk="0" hangingPunct="0">
              <a:buClrTx/>
              <a:buFontTx/>
              <a:buNone/>
            </a:pPr>
            <a:r>
              <a:rPr lang="zh-CN" altLang="en-US" sz="2000">
                <a:solidFill>
                  <a:srgbClr val="333399"/>
                </a:solidFill>
                <a:latin typeface="Arial" pitchFamily="34" charset="0"/>
                <a:ea typeface="黑体" pitchFamily="49" charset="-122"/>
              </a:rPr>
              <a:t>基</a:t>
            </a:r>
          </a:p>
          <a:p>
            <a:pPr algn="ctr" eaLnBrk="0" hangingPunct="0">
              <a:buClrTx/>
              <a:buFontTx/>
              <a:buNone/>
            </a:pPr>
            <a:r>
              <a:rPr lang="zh-CN" altLang="en-US" sz="2000">
                <a:solidFill>
                  <a:srgbClr val="333399"/>
                </a:solidFill>
                <a:latin typeface="Arial" pitchFamily="34" charset="0"/>
                <a:ea typeface="黑体" pitchFamily="49" charset="-122"/>
              </a:rPr>
              <a:t>本</a:t>
            </a:r>
          </a:p>
          <a:p>
            <a:pPr algn="ctr" eaLnBrk="0" hangingPunct="0">
              <a:buClrTx/>
              <a:buFontTx/>
              <a:buNone/>
            </a:pPr>
            <a:r>
              <a:rPr lang="zh-CN" altLang="en-US" sz="2000">
                <a:solidFill>
                  <a:srgbClr val="333399"/>
                </a:solidFill>
                <a:latin typeface="Arial" pitchFamily="34" charset="0"/>
                <a:ea typeface="黑体" pitchFamily="49" charset="-122"/>
              </a:rPr>
              <a:t>首</a:t>
            </a:r>
          </a:p>
          <a:p>
            <a:pPr algn="ctr" eaLnBrk="0" hangingPunct="0">
              <a:buClrTx/>
              <a:buFontTx/>
              <a:buNone/>
            </a:pPr>
            <a:r>
              <a:rPr lang="zh-CN" altLang="en-US" sz="2000">
                <a:solidFill>
                  <a:srgbClr val="333399"/>
                </a:solidFill>
                <a:latin typeface="Arial" pitchFamily="34" charset="0"/>
                <a:ea typeface="黑体" pitchFamily="49" charset="-122"/>
              </a:rPr>
              <a:t>部</a:t>
            </a:r>
          </a:p>
          <a:p>
            <a:pPr algn="ctr" eaLnBrk="0" hangingPunct="0">
              <a:buClrTx/>
              <a:buFontTx/>
              <a:buNone/>
            </a:pPr>
            <a:r>
              <a:rPr lang="en-US" altLang="zh-CN" sz="2000">
                <a:solidFill>
                  <a:srgbClr val="333399"/>
                </a:solidFill>
                <a:latin typeface="Arial" pitchFamily="34" charset="0"/>
                <a:ea typeface="黑体" pitchFamily="49" charset="-122"/>
              </a:rPr>
              <a:t>40 B</a:t>
            </a:r>
          </a:p>
          <a:p>
            <a:pPr algn="ctr" eaLnBrk="0" hangingPunct="0">
              <a:buClrTx/>
              <a:buFontTx/>
              <a:buNone/>
            </a:pPr>
            <a:endParaRPr lang="en-US" altLang="zh-CN" sz="2000">
              <a:solidFill>
                <a:srgbClr val="333399"/>
              </a:solidFill>
              <a:latin typeface="Arial" pitchFamily="34" charset="0"/>
              <a:ea typeface="黑体" pitchFamily="49" charset="-122"/>
            </a:endParaRPr>
          </a:p>
        </p:txBody>
      </p:sp>
      <p:sp>
        <p:nvSpPr>
          <p:cNvPr id="2264101" name="Rectangle 37"/>
          <p:cNvSpPr>
            <a:spLocks noChangeArrowheads="1"/>
          </p:cNvSpPr>
          <p:nvPr/>
        </p:nvSpPr>
        <p:spPr bwMode="auto">
          <a:xfrm>
            <a:off x="1916113" y="493713"/>
            <a:ext cx="1804987" cy="41910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4102" name="Text Box 38"/>
          <p:cNvSpPr txBox="1">
            <a:spLocks noChangeArrowheads="1"/>
          </p:cNvSpPr>
          <p:nvPr/>
        </p:nvSpPr>
        <p:spPr bwMode="auto">
          <a:xfrm>
            <a:off x="900113" y="5102225"/>
            <a:ext cx="7724775"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zh-CN" altLang="en-US" sz="2800">
                <a:solidFill>
                  <a:srgbClr val="333399"/>
                </a:solidFill>
                <a:ea typeface="黑体" pitchFamily="49" charset="-122"/>
              </a:rPr>
              <a:t>通信量类</a:t>
            </a:r>
            <a:r>
              <a:rPr lang="en-US" altLang="zh-CN" sz="2800">
                <a:solidFill>
                  <a:srgbClr val="333399"/>
                </a:solidFill>
                <a:ea typeface="黑体" pitchFamily="49" charset="-122"/>
              </a:rPr>
              <a:t>(traffic class)—— 8 bit</a:t>
            </a:r>
            <a:r>
              <a:rPr lang="zh-CN" altLang="en-US" sz="2800">
                <a:solidFill>
                  <a:srgbClr val="333399"/>
                </a:solidFill>
                <a:ea typeface="黑体" pitchFamily="49" charset="-122"/>
              </a:rPr>
              <a:t>。这是为了区分不同的 </a:t>
            </a:r>
            <a:r>
              <a:rPr lang="en-US" altLang="zh-CN" sz="2800">
                <a:solidFill>
                  <a:srgbClr val="333399"/>
                </a:solidFill>
                <a:ea typeface="黑体" pitchFamily="49" charset="-122"/>
              </a:rPr>
              <a:t>IPv6 </a:t>
            </a:r>
            <a:r>
              <a:rPr lang="zh-CN" altLang="en-US" sz="2800">
                <a:solidFill>
                  <a:srgbClr val="333399"/>
                </a:solidFill>
                <a:ea typeface="黑体" pitchFamily="49" charset="-122"/>
              </a:rPr>
              <a:t>数据报的类别或优先级。目前正在进行不同的通信量类性能的实验。 </a:t>
            </a:r>
          </a:p>
        </p:txBody>
      </p:sp>
    </p:spTree>
    <p:extLst>
      <p:ext uri="{BB962C8B-B14F-4D97-AF65-F5344CB8AC3E}">
        <p14:creationId xmlns:p14="http://schemas.microsoft.com/office/powerpoint/2010/main" val="15106208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264101"/>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64101"/>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4101" grpId="0" animBg="1"/>
      <p:bldP spid="2264101" grpId="1"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5090" name="Rectangle 2"/>
          <p:cNvSpPr>
            <a:spLocks noChangeArrowheads="1"/>
          </p:cNvSpPr>
          <p:nvPr/>
        </p:nvSpPr>
        <p:spPr bwMode="auto">
          <a:xfrm>
            <a:off x="1000125" y="504825"/>
            <a:ext cx="7289800" cy="4208463"/>
          </a:xfrm>
          <a:prstGeom prst="rect">
            <a:avLst/>
          </a:prstGeom>
          <a:solidFill>
            <a:srgbClr val="FFFF99"/>
          </a:solidFill>
          <a:ln w="28575">
            <a:solidFill>
              <a:srgbClr val="333399"/>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265091" name="Line 3"/>
          <p:cNvSpPr>
            <a:spLocks noChangeShapeType="1"/>
          </p:cNvSpPr>
          <p:nvPr/>
        </p:nvSpPr>
        <p:spPr bwMode="auto">
          <a:xfrm>
            <a:off x="1008063" y="885825"/>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092" name="Line 4"/>
          <p:cNvSpPr>
            <a:spLocks noChangeShapeType="1"/>
          </p:cNvSpPr>
          <p:nvPr/>
        </p:nvSpPr>
        <p:spPr bwMode="auto">
          <a:xfrm>
            <a:off x="1908175" y="506413"/>
            <a:ext cx="0" cy="381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093" name="Line 5"/>
          <p:cNvSpPr>
            <a:spLocks noChangeShapeType="1"/>
          </p:cNvSpPr>
          <p:nvPr/>
        </p:nvSpPr>
        <p:spPr bwMode="auto">
          <a:xfrm>
            <a:off x="4648200"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094" name="Rectangle 6"/>
          <p:cNvSpPr>
            <a:spLocks noChangeArrowheads="1"/>
          </p:cNvSpPr>
          <p:nvPr/>
        </p:nvSpPr>
        <p:spPr bwMode="auto">
          <a:xfrm>
            <a:off x="923925" y="115888"/>
            <a:ext cx="3222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0</a:t>
            </a:r>
          </a:p>
        </p:txBody>
      </p:sp>
      <p:sp>
        <p:nvSpPr>
          <p:cNvPr id="2265095" name="Rectangle 7"/>
          <p:cNvSpPr>
            <a:spLocks noChangeArrowheads="1"/>
          </p:cNvSpPr>
          <p:nvPr/>
        </p:nvSpPr>
        <p:spPr bwMode="auto">
          <a:xfrm>
            <a:off x="1827213" y="115888"/>
            <a:ext cx="322262"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4</a:t>
            </a:r>
          </a:p>
        </p:txBody>
      </p:sp>
      <p:sp>
        <p:nvSpPr>
          <p:cNvPr id="2265096" name="Rectangle 8"/>
          <p:cNvSpPr>
            <a:spLocks noChangeArrowheads="1"/>
          </p:cNvSpPr>
          <p:nvPr/>
        </p:nvSpPr>
        <p:spPr bwMode="auto">
          <a:xfrm>
            <a:off x="45577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16</a:t>
            </a:r>
          </a:p>
        </p:txBody>
      </p:sp>
      <p:sp>
        <p:nvSpPr>
          <p:cNvPr id="2265097" name="Rectangle 9"/>
          <p:cNvSpPr>
            <a:spLocks noChangeArrowheads="1"/>
          </p:cNvSpPr>
          <p:nvPr/>
        </p:nvSpPr>
        <p:spPr bwMode="auto">
          <a:xfrm>
            <a:off x="795496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31</a:t>
            </a:r>
          </a:p>
        </p:txBody>
      </p:sp>
      <p:sp>
        <p:nvSpPr>
          <p:cNvPr id="2265098" name="Rectangle 10"/>
          <p:cNvSpPr>
            <a:spLocks noChangeArrowheads="1"/>
          </p:cNvSpPr>
          <p:nvPr/>
        </p:nvSpPr>
        <p:spPr bwMode="auto">
          <a:xfrm>
            <a:off x="1119188" y="5207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265099" name="Rectangle 11"/>
          <p:cNvSpPr>
            <a:spLocks noChangeArrowheads="1"/>
          </p:cNvSpPr>
          <p:nvPr/>
        </p:nvSpPr>
        <p:spPr bwMode="auto">
          <a:xfrm>
            <a:off x="306388" y="115888"/>
            <a:ext cx="688975"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chemeClr val="bg1"/>
                </a:solidFill>
                <a:latin typeface="Arial" pitchFamily="34" charset="0"/>
                <a:ea typeface="黑体" pitchFamily="49" charset="-122"/>
              </a:rPr>
              <a:t>比特</a:t>
            </a:r>
          </a:p>
        </p:txBody>
      </p:sp>
      <p:sp>
        <p:nvSpPr>
          <p:cNvPr id="2265100" name="Line 12"/>
          <p:cNvSpPr>
            <a:spLocks noChangeShapeType="1"/>
          </p:cNvSpPr>
          <p:nvPr/>
        </p:nvSpPr>
        <p:spPr bwMode="auto">
          <a:xfrm>
            <a:off x="1000125" y="1308100"/>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101" name="Line 13"/>
          <p:cNvSpPr>
            <a:spLocks noChangeShapeType="1"/>
          </p:cNvSpPr>
          <p:nvPr/>
        </p:nvSpPr>
        <p:spPr bwMode="auto">
          <a:xfrm>
            <a:off x="1001713" y="173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102" name="Line 14"/>
          <p:cNvSpPr>
            <a:spLocks noChangeShapeType="1"/>
          </p:cNvSpPr>
          <p:nvPr/>
        </p:nvSpPr>
        <p:spPr bwMode="auto">
          <a:xfrm>
            <a:off x="1001713" y="215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103" name="Line 15"/>
          <p:cNvSpPr>
            <a:spLocks noChangeShapeType="1"/>
          </p:cNvSpPr>
          <p:nvPr/>
        </p:nvSpPr>
        <p:spPr bwMode="auto">
          <a:xfrm>
            <a:off x="1001713" y="257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104" name="Line 16"/>
          <p:cNvSpPr>
            <a:spLocks noChangeShapeType="1"/>
          </p:cNvSpPr>
          <p:nvPr/>
        </p:nvSpPr>
        <p:spPr bwMode="auto">
          <a:xfrm>
            <a:off x="1001713" y="3001963"/>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105" name="Line 17"/>
          <p:cNvSpPr>
            <a:spLocks noChangeShapeType="1"/>
          </p:cNvSpPr>
          <p:nvPr/>
        </p:nvSpPr>
        <p:spPr bwMode="auto">
          <a:xfrm>
            <a:off x="1001713" y="342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106" name="Line 18"/>
          <p:cNvSpPr>
            <a:spLocks noChangeShapeType="1"/>
          </p:cNvSpPr>
          <p:nvPr/>
        </p:nvSpPr>
        <p:spPr bwMode="auto">
          <a:xfrm>
            <a:off x="1001713" y="384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107" name="Line 19"/>
          <p:cNvSpPr>
            <a:spLocks noChangeShapeType="1"/>
          </p:cNvSpPr>
          <p:nvPr/>
        </p:nvSpPr>
        <p:spPr bwMode="auto">
          <a:xfrm>
            <a:off x="1001713" y="427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108" name="Rectangle 20"/>
          <p:cNvSpPr>
            <a:spLocks noChangeArrowheads="1"/>
          </p:cNvSpPr>
          <p:nvPr/>
        </p:nvSpPr>
        <p:spPr bwMode="auto">
          <a:xfrm>
            <a:off x="1227138" y="3282950"/>
            <a:ext cx="6850062" cy="1128713"/>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109" name="Rectangle 21"/>
          <p:cNvSpPr>
            <a:spLocks noChangeArrowheads="1"/>
          </p:cNvSpPr>
          <p:nvPr/>
        </p:nvSpPr>
        <p:spPr bwMode="auto">
          <a:xfrm>
            <a:off x="1227138" y="1589088"/>
            <a:ext cx="6850062" cy="1130300"/>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110" name="Rectangle 22"/>
          <p:cNvSpPr>
            <a:spLocks noChangeArrowheads="1"/>
          </p:cNvSpPr>
          <p:nvPr/>
        </p:nvSpPr>
        <p:spPr bwMode="auto">
          <a:xfrm>
            <a:off x="3849688" y="34956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a:t>
            </a:r>
            <a:r>
              <a:rPr lang="zh-CN" altLang="en-US" sz="2000" b="1">
                <a:solidFill>
                  <a:srgbClr val="333399"/>
                </a:solidFill>
                <a:latin typeface="Arial" pitchFamily="34" charset="0"/>
                <a:ea typeface="黑体" pitchFamily="49" charset="-122"/>
              </a:rPr>
              <a:t> </a:t>
            </a:r>
            <a:r>
              <a:rPr lang="zh-CN" altLang="en-US" sz="2000">
                <a:solidFill>
                  <a:srgbClr val="333399"/>
                </a:solidFill>
                <a:latin typeface="Arial" pitchFamily="34" charset="0"/>
                <a:ea typeface="黑体" pitchFamily="49" charset="-122"/>
              </a:rPr>
              <a:t>  地   址</a:t>
            </a:r>
          </a:p>
        </p:txBody>
      </p:sp>
      <p:sp>
        <p:nvSpPr>
          <p:cNvPr id="2265111" name="Rectangle 23"/>
          <p:cNvSpPr>
            <a:spLocks noChangeArrowheads="1"/>
          </p:cNvSpPr>
          <p:nvPr/>
        </p:nvSpPr>
        <p:spPr bwMode="auto">
          <a:xfrm>
            <a:off x="4043363" y="1801813"/>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265112" name="Line 24"/>
          <p:cNvSpPr>
            <a:spLocks noChangeShapeType="1"/>
          </p:cNvSpPr>
          <p:nvPr/>
        </p:nvSpPr>
        <p:spPr bwMode="auto">
          <a:xfrm>
            <a:off x="6478588"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113" name="Rectangle 25"/>
          <p:cNvSpPr>
            <a:spLocks noChangeArrowheads="1"/>
          </p:cNvSpPr>
          <p:nvPr/>
        </p:nvSpPr>
        <p:spPr bwMode="auto">
          <a:xfrm>
            <a:off x="4789488" y="919163"/>
            <a:ext cx="173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下 一 个 首 部</a:t>
            </a:r>
          </a:p>
        </p:txBody>
      </p:sp>
      <p:sp>
        <p:nvSpPr>
          <p:cNvPr id="2265114" name="Rectangle 26"/>
          <p:cNvSpPr>
            <a:spLocks noChangeArrowheads="1"/>
          </p:cNvSpPr>
          <p:nvPr/>
        </p:nvSpPr>
        <p:spPr bwMode="auto">
          <a:xfrm>
            <a:off x="4987925" y="520700"/>
            <a:ext cx="16414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流     标     号</a:t>
            </a:r>
          </a:p>
        </p:txBody>
      </p:sp>
      <p:sp>
        <p:nvSpPr>
          <p:cNvPr id="2265115" name="Rectangle 27"/>
          <p:cNvSpPr>
            <a:spLocks noChangeArrowheads="1"/>
          </p:cNvSpPr>
          <p:nvPr/>
        </p:nvSpPr>
        <p:spPr bwMode="auto">
          <a:xfrm>
            <a:off x="3587750" y="115888"/>
            <a:ext cx="4619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12</a:t>
            </a:r>
          </a:p>
        </p:txBody>
      </p:sp>
      <p:sp>
        <p:nvSpPr>
          <p:cNvPr id="2265116" name="Rectangle 28"/>
          <p:cNvSpPr>
            <a:spLocks noChangeArrowheads="1"/>
          </p:cNvSpPr>
          <p:nvPr/>
        </p:nvSpPr>
        <p:spPr bwMode="auto">
          <a:xfrm>
            <a:off x="2176463" y="5207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通 信 量 类</a:t>
            </a:r>
          </a:p>
        </p:txBody>
      </p:sp>
      <p:sp>
        <p:nvSpPr>
          <p:cNvPr id="2265117" name="Rectangle 29"/>
          <p:cNvSpPr>
            <a:spLocks noChangeArrowheads="1"/>
          </p:cNvSpPr>
          <p:nvPr/>
        </p:nvSpPr>
        <p:spPr bwMode="auto">
          <a:xfrm>
            <a:off x="4021138" y="2136775"/>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5118" name="Rectangle 30"/>
          <p:cNvSpPr>
            <a:spLocks noChangeArrowheads="1"/>
          </p:cNvSpPr>
          <p:nvPr/>
        </p:nvSpPr>
        <p:spPr bwMode="auto">
          <a:xfrm>
            <a:off x="4038600" y="3767138"/>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5119" name="Rectangle 31"/>
          <p:cNvSpPr>
            <a:spLocks noChangeArrowheads="1"/>
          </p:cNvSpPr>
          <p:nvPr/>
        </p:nvSpPr>
        <p:spPr bwMode="auto">
          <a:xfrm>
            <a:off x="1716088" y="911225"/>
            <a:ext cx="24050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有  效  载  荷  长  度</a:t>
            </a:r>
          </a:p>
        </p:txBody>
      </p:sp>
      <p:sp>
        <p:nvSpPr>
          <p:cNvPr id="2265120" name="Rectangle 32"/>
          <p:cNvSpPr>
            <a:spLocks noChangeArrowheads="1"/>
          </p:cNvSpPr>
          <p:nvPr/>
        </p:nvSpPr>
        <p:spPr bwMode="auto">
          <a:xfrm>
            <a:off x="6762750" y="930275"/>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跳 数 限 制</a:t>
            </a:r>
          </a:p>
        </p:txBody>
      </p:sp>
      <p:sp>
        <p:nvSpPr>
          <p:cNvPr id="2265121" name="Line 33"/>
          <p:cNvSpPr>
            <a:spLocks noChangeShapeType="1"/>
          </p:cNvSpPr>
          <p:nvPr/>
        </p:nvSpPr>
        <p:spPr bwMode="auto">
          <a:xfrm>
            <a:off x="3725863" y="504825"/>
            <a:ext cx="6350" cy="3825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122" name="Rectangle 34"/>
          <p:cNvSpPr>
            <a:spLocks noChangeArrowheads="1"/>
          </p:cNvSpPr>
          <p:nvPr/>
        </p:nvSpPr>
        <p:spPr bwMode="auto">
          <a:xfrm>
            <a:off x="63738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24</a:t>
            </a:r>
          </a:p>
        </p:txBody>
      </p:sp>
      <p:sp>
        <p:nvSpPr>
          <p:cNvPr id="2265123" name="AutoShape 35"/>
          <p:cNvSpPr>
            <a:spLocks/>
          </p:cNvSpPr>
          <p:nvPr/>
        </p:nvSpPr>
        <p:spPr bwMode="auto">
          <a:xfrm>
            <a:off x="695325" y="538163"/>
            <a:ext cx="228600" cy="4162425"/>
          </a:xfrm>
          <a:prstGeom prst="leftBrace">
            <a:avLst>
              <a:gd name="adj1" fmla="val 151736"/>
              <a:gd name="adj2" fmla="val 50000"/>
            </a:avLst>
          </a:prstGeom>
          <a:noFill/>
          <a:ln w="1270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124" name="Rectangle 36"/>
          <p:cNvSpPr>
            <a:spLocks noChangeArrowheads="1"/>
          </p:cNvSpPr>
          <p:nvPr/>
        </p:nvSpPr>
        <p:spPr bwMode="auto">
          <a:xfrm>
            <a:off x="34925" y="1430338"/>
            <a:ext cx="703263" cy="252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buClrTx/>
              <a:buFontTx/>
              <a:buNone/>
            </a:pPr>
            <a:r>
              <a:rPr lang="en-US" altLang="zh-CN" sz="2000">
                <a:solidFill>
                  <a:srgbClr val="333399"/>
                </a:solidFill>
                <a:latin typeface="Arial" pitchFamily="34" charset="0"/>
                <a:ea typeface="黑体" pitchFamily="49" charset="-122"/>
              </a:rPr>
              <a:t>IPv6</a:t>
            </a:r>
          </a:p>
          <a:p>
            <a:pPr algn="ctr" eaLnBrk="0" hangingPunct="0">
              <a:buClrTx/>
              <a:buFontTx/>
              <a:buNone/>
            </a:pPr>
            <a:r>
              <a:rPr lang="zh-CN" altLang="en-US" sz="2000">
                <a:solidFill>
                  <a:srgbClr val="333399"/>
                </a:solidFill>
                <a:latin typeface="Arial" pitchFamily="34" charset="0"/>
                <a:ea typeface="黑体" pitchFamily="49" charset="-122"/>
              </a:rPr>
              <a:t>的</a:t>
            </a:r>
          </a:p>
          <a:p>
            <a:pPr algn="ctr" eaLnBrk="0" hangingPunct="0">
              <a:buClrTx/>
              <a:buFontTx/>
              <a:buNone/>
            </a:pPr>
            <a:r>
              <a:rPr lang="zh-CN" altLang="en-US" sz="2000">
                <a:solidFill>
                  <a:srgbClr val="333399"/>
                </a:solidFill>
                <a:latin typeface="Arial" pitchFamily="34" charset="0"/>
                <a:ea typeface="黑体" pitchFamily="49" charset="-122"/>
              </a:rPr>
              <a:t>基</a:t>
            </a:r>
          </a:p>
          <a:p>
            <a:pPr algn="ctr" eaLnBrk="0" hangingPunct="0">
              <a:buClrTx/>
              <a:buFontTx/>
              <a:buNone/>
            </a:pPr>
            <a:r>
              <a:rPr lang="zh-CN" altLang="en-US" sz="2000">
                <a:solidFill>
                  <a:srgbClr val="333399"/>
                </a:solidFill>
                <a:latin typeface="Arial" pitchFamily="34" charset="0"/>
                <a:ea typeface="黑体" pitchFamily="49" charset="-122"/>
              </a:rPr>
              <a:t>本</a:t>
            </a:r>
          </a:p>
          <a:p>
            <a:pPr algn="ctr" eaLnBrk="0" hangingPunct="0">
              <a:buClrTx/>
              <a:buFontTx/>
              <a:buNone/>
            </a:pPr>
            <a:r>
              <a:rPr lang="zh-CN" altLang="en-US" sz="2000">
                <a:solidFill>
                  <a:srgbClr val="333399"/>
                </a:solidFill>
                <a:latin typeface="Arial" pitchFamily="34" charset="0"/>
                <a:ea typeface="黑体" pitchFamily="49" charset="-122"/>
              </a:rPr>
              <a:t>首</a:t>
            </a:r>
          </a:p>
          <a:p>
            <a:pPr algn="ctr" eaLnBrk="0" hangingPunct="0">
              <a:buClrTx/>
              <a:buFontTx/>
              <a:buNone/>
            </a:pPr>
            <a:r>
              <a:rPr lang="zh-CN" altLang="en-US" sz="2000">
                <a:solidFill>
                  <a:srgbClr val="333399"/>
                </a:solidFill>
                <a:latin typeface="Arial" pitchFamily="34" charset="0"/>
                <a:ea typeface="黑体" pitchFamily="49" charset="-122"/>
              </a:rPr>
              <a:t>部</a:t>
            </a:r>
          </a:p>
          <a:p>
            <a:pPr algn="ctr" eaLnBrk="0" hangingPunct="0">
              <a:buClrTx/>
              <a:buFontTx/>
              <a:buNone/>
            </a:pPr>
            <a:r>
              <a:rPr lang="en-US" altLang="zh-CN" sz="2000">
                <a:solidFill>
                  <a:srgbClr val="333399"/>
                </a:solidFill>
                <a:latin typeface="Arial" pitchFamily="34" charset="0"/>
                <a:ea typeface="黑体" pitchFamily="49" charset="-122"/>
              </a:rPr>
              <a:t>40 B</a:t>
            </a:r>
          </a:p>
          <a:p>
            <a:pPr algn="ctr" eaLnBrk="0" hangingPunct="0">
              <a:buClrTx/>
              <a:buFontTx/>
              <a:buNone/>
            </a:pPr>
            <a:endParaRPr lang="en-US" altLang="zh-CN" sz="2000">
              <a:solidFill>
                <a:srgbClr val="333399"/>
              </a:solidFill>
              <a:latin typeface="Arial" pitchFamily="34" charset="0"/>
              <a:ea typeface="黑体" pitchFamily="49" charset="-122"/>
            </a:endParaRPr>
          </a:p>
        </p:txBody>
      </p:sp>
      <p:sp>
        <p:nvSpPr>
          <p:cNvPr id="2265125" name="Rectangle 37"/>
          <p:cNvSpPr>
            <a:spLocks noChangeArrowheads="1"/>
          </p:cNvSpPr>
          <p:nvPr/>
        </p:nvSpPr>
        <p:spPr bwMode="auto">
          <a:xfrm>
            <a:off x="3708400" y="493713"/>
            <a:ext cx="4608513" cy="41910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5126" name="Text Box 38"/>
          <p:cNvSpPr txBox="1">
            <a:spLocks noChangeArrowheads="1"/>
          </p:cNvSpPr>
          <p:nvPr/>
        </p:nvSpPr>
        <p:spPr bwMode="auto">
          <a:xfrm>
            <a:off x="250825" y="4741863"/>
            <a:ext cx="8642350" cy="1925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05000"/>
              </a:lnSpc>
              <a:spcBef>
                <a:spcPct val="0"/>
              </a:spcBef>
              <a:buClrTx/>
              <a:buFontTx/>
              <a:buNone/>
            </a:pPr>
            <a:r>
              <a:rPr lang="zh-CN" altLang="en-US" sz="2800">
                <a:solidFill>
                  <a:srgbClr val="333399"/>
                </a:solidFill>
                <a:ea typeface="黑体" pitchFamily="49" charset="-122"/>
              </a:rPr>
              <a:t>流标号</a:t>
            </a:r>
            <a:r>
              <a:rPr lang="en-US" altLang="zh-CN" sz="2800">
                <a:solidFill>
                  <a:srgbClr val="333399"/>
                </a:solidFill>
                <a:ea typeface="黑体" pitchFamily="49" charset="-122"/>
              </a:rPr>
              <a:t>(flow label)—— 20 bit</a:t>
            </a:r>
            <a:r>
              <a:rPr lang="zh-CN" altLang="en-US" sz="2800">
                <a:solidFill>
                  <a:srgbClr val="333399"/>
                </a:solidFill>
                <a:ea typeface="黑体" pitchFamily="49" charset="-122"/>
              </a:rPr>
              <a:t>。 “流”是互联网络上从特定源点到特定终点的一系列数据报， “流”所经过的路径上的路由器都保证指明的服务质量。</a:t>
            </a:r>
          </a:p>
          <a:p>
            <a:pPr>
              <a:lnSpc>
                <a:spcPct val="105000"/>
              </a:lnSpc>
              <a:spcBef>
                <a:spcPct val="10000"/>
              </a:spcBef>
              <a:buClrTx/>
              <a:buFontTx/>
              <a:buNone/>
            </a:pPr>
            <a:r>
              <a:rPr lang="zh-CN" altLang="en-US" sz="2800">
                <a:solidFill>
                  <a:srgbClr val="333399"/>
                </a:solidFill>
                <a:ea typeface="黑体" pitchFamily="49" charset="-122"/>
              </a:rPr>
              <a:t>所有属于同一个流的数据报都具有同样的流标号。 </a:t>
            </a:r>
          </a:p>
        </p:txBody>
      </p:sp>
    </p:spTree>
    <p:extLst>
      <p:ext uri="{BB962C8B-B14F-4D97-AF65-F5344CB8AC3E}">
        <p14:creationId xmlns:p14="http://schemas.microsoft.com/office/powerpoint/2010/main" val="2577856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265125"/>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65125"/>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5125" grpId="0" animBg="1"/>
      <p:bldP spid="2265125" grpId="1"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6114" name="Rectangle 2"/>
          <p:cNvSpPr>
            <a:spLocks noChangeArrowheads="1"/>
          </p:cNvSpPr>
          <p:nvPr/>
        </p:nvSpPr>
        <p:spPr bwMode="auto">
          <a:xfrm>
            <a:off x="1000125" y="504825"/>
            <a:ext cx="7289800" cy="4208463"/>
          </a:xfrm>
          <a:prstGeom prst="rect">
            <a:avLst/>
          </a:prstGeom>
          <a:solidFill>
            <a:srgbClr val="FFFF99"/>
          </a:solidFill>
          <a:ln w="28575">
            <a:solidFill>
              <a:srgbClr val="333399"/>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266115" name="Line 3"/>
          <p:cNvSpPr>
            <a:spLocks noChangeShapeType="1"/>
          </p:cNvSpPr>
          <p:nvPr/>
        </p:nvSpPr>
        <p:spPr bwMode="auto">
          <a:xfrm>
            <a:off x="1008063" y="885825"/>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16" name="Line 4"/>
          <p:cNvSpPr>
            <a:spLocks noChangeShapeType="1"/>
          </p:cNvSpPr>
          <p:nvPr/>
        </p:nvSpPr>
        <p:spPr bwMode="auto">
          <a:xfrm>
            <a:off x="1908175" y="506413"/>
            <a:ext cx="0" cy="381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17" name="Line 5"/>
          <p:cNvSpPr>
            <a:spLocks noChangeShapeType="1"/>
          </p:cNvSpPr>
          <p:nvPr/>
        </p:nvSpPr>
        <p:spPr bwMode="auto">
          <a:xfrm>
            <a:off x="4648200"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18" name="Rectangle 6"/>
          <p:cNvSpPr>
            <a:spLocks noChangeArrowheads="1"/>
          </p:cNvSpPr>
          <p:nvPr/>
        </p:nvSpPr>
        <p:spPr bwMode="auto">
          <a:xfrm>
            <a:off x="923925" y="115888"/>
            <a:ext cx="3222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0</a:t>
            </a:r>
          </a:p>
        </p:txBody>
      </p:sp>
      <p:sp>
        <p:nvSpPr>
          <p:cNvPr id="2266119" name="Rectangle 7"/>
          <p:cNvSpPr>
            <a:spLocks noChangeArrowheads="1"/>
          </p:cNvSpPr>
          <p:nvPr/>
        </p:nvSpPr>
        <p:spPr bwMode="auto">
          <a:xfrm>
            <a:off x="1827213" y="115888"/>
            <a:ext cx="322262"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4</a:t>
            </a:r>
          </a:p>
        </p:txBody>
      </p:sp>
      <p:sp>
        <p:nvSpPr>
          <p:cNvPr id="2266120" name="Rectangle 8"/>
          <p:cNvSpPr>
            <a:spLocks noChangeArrowheads="1"/>
          </p:cNvSpPr>
          <p:nvPr/>
        </p:nvSpPr>
        <p:spPr bwMode="auto">
          <a:xfrm>
            <a:off x="45577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16</a:t>
            </a:r>
          </a:p>
        </p:txBody>
      </p:sp>
      <p:sp>
        <p:nvSpPr>
          <p:cNvPr id="2266121" name="Rectangle 9"/>
          <p:cNvSpPr>
            <a:spLocks noChangeArrowheads="1"/>
          </p:cNvSpPr>
          <p:nvPr/>
        </p:nvSpPr>
        <p:spPr bwMode="auto">
          <a:xfrm>
            <a:off x="795496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31</a:t>
            </a:r>
          </a:p>
        </p:txBody>
      </p:sp>
      <p:sp>
        <p:nvSpPr>
          <p:cNvPr id="2266122" name="Rectangle 10"/>
          <p:cNvSpPr>
            <a:spLocks noChangeArrowheads="1"/>
          </p:cNvSpPr>
          <p:nvPr/>
        </p:nvSpPr>
        <p:spPr bwMode="auto">
          <a:xfrm>
            <a:off x="1119188" y="5207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266123" name="Rectangle 11"/>
          <p:cNvSpPr>
            <a:spLocks noChangeArrowheads="1"/>
          </p:cNvSpPr>
          <p:nvPr/>
        </p:nvSpPr>
        <p:spPr bwMode="auto">
          <a:xfrm>
            <a:off x="306388" y="115888"/>
            <a:ext cx="688975"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chemeClr val="bg1"/>
                </a:solidFill>
                <a:latin typeface="Arial" pitchFamily="34" charset="0"/>
                <a:ea typeface="黑体" pitchFamily="49" charset="-122"/>
              </a:rPr>
              <a:t>比特</a:t>
            </a:r>
          </a:p>
        </p:txBody>
      </p:sp>
      <p:sp>
        <p:nvSpPr>
          <p:cNvPr id="2266124" name="Line 12"/>
          <p:cNvSpPr>
            <a:spLocks noChangeShapeType="1"/>
          </p:cNvSpPr>
          <p:nvPr/>
        </p:nvSpPr>
        <p:spPr bwMode="auto">
          <a:xfrm>
            <a:off x="1000125" y="1308100"/>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25" name="Line 13"/>
          <p:cNvSpPr>
            <a:spLocks noChangeShapeType="1"/>
          </p:cNvSpPr>
          <p:nvPr/>
        </p:nvSpPr>
        <p:spPr bwMode="auto">
          <a:xfrm>
            <a:off x="1001713" y="173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26" name="Line 14"/>
          <p:cNvSpPr>
            <a:spLocks noChangeShapeType="1"/>
          </p:cNvSpPr>
          <p:nvPr/>
        </p:nvSpPr>
        <p:spPr bwMode="auto">
          <a:xfrm>
            <a:off x="1001713" y="215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27" name="Line 15"/>
          <p:cNvSpPr>
            <a:spLocks noChangeShapeType="1"/>
          </p:cNvSpPr>
          <p:nvPr/>
        </p:nvSpPr>
        <p:spPr bwMode="auto">
          <a:xfrm>
            <a:off x="1001713" y="257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28" name="Line 16"/>
          <p:cNvSpPr>
            <a:spLocks noChangeShapeType="1"/>
          </p:cNvSpPr>
          <p:nvPr/>
        </p:nvSpPr>
        <p:spPr bwMode="auto">
          <a:xfrm>
            <a:off x="1001713" y="3001963"/>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29" name="Line 17"/>
          <p:cNvSpPr>
            <a:spLocks noChangeShapeType="1"/>
          </p:cNvSpPr>
          <p:nvPr/>
        </p:nvSpPr>
        <p:spPr bwMode="auto">
          <a:xfrm>
            <a:off x="1001713" y="342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30" name="Line 18"/>
          <p:cNvSpPr>
            <a:spLocks noChangeShapeType="1"/>
          </p:cNvSpPr>
          <p:nvPr/>
        </p:nvSpPr>
        <p:spPr bwMode="auto">
          <a:xfrm>
            <a:off x="1001713" y="384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31" name="Line 19"/>
          <p:cNvSpPr>
            <a:spLocks noChangeShapeType="1"/>
          </p:cNvSpPr>
          <p:nvPr/>
        </p:nvSpPr>
        <p:spPr bwMode="auto">
          <a:xfrm>
            <a:off x="1001713" y="427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32" name="Rectangle 20"/>
          <p:cNvSpPr>
            <a:spLocks noChangeArrowheads="1"/>
          </p:cNvSpPr>
          <p:nvPr/>
        </p:nvSpPr>
        <p:spPr bwMode="auto">
          <a:xfrm>
            <a:off x="1227138" y="3282950"/>
            <a:ext cx="6850062" cy="1128713"/>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33" name="Rectangle 21"/>
          <p:cNvSpPr>
            <a:spLocks noChangeArrowheads="1"/>
          </p:cNvSpPr>
          <p:nvPr/>
        </p:nvSpPr>
        <p:spPr bwMode="auto">
          <a:xfrm>
            <a:off x="1227138" y="1589088"/>
            <a:ext cx="6850062" cy="1130300"/>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34" name="Rectangle 22"/>
          <p:cNvSpPr>
            <a:spLocks noChangeArrowheads="1"/>
          </p:cNvSpPr>
          <p:nvPr/>
        </p:nvSpPr>
        <p:spPr bwMode="auto">
          <a:xfrm>
            <a:off x="3849688" y="34956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a:t>
            </a:r>
            <a:r>
              <a:rPr lang="zh-CN" altLang="en-US" sz="2000" b="1">
                <a:solidFill>
                  <a:srgbClr val="333399"/>
                </a:solidFill>
                <a:latin typeface="Arial" pitchFamily="34" charset="0"/>
                <a:ea typeface="黑体" pitchFamily="49" charset="-122"/>
              </a:rPr>
              <a:t> </a:t>
            </a:r>
            <a:r>
              <a:rPr lang="zh-CN" altLang="en-US" sz="2000">
                <a:solidFill>
                  <a:srgbClr val="333399"/>
                </a:solidFill>
                <a:latin typeface="Arial" pitchFamily="34" charset="0"/>
                <a:ea typeface="黑体" pitchFamily="49" charset="-122"/>
              </a:rPr>
              <a:t>  地   址</a:t>
            </a:r>
          </a:p>
        </p:txBody>
      </p:sp>
      <p:sp>
        <p:nvSpPr>
          <p:cNvPr id="2266135" name="Rectangle 23"/>
          <p:cNvSpPr>
            <a:spLocks noChangeArrowheads="1"/>
          </p:cNvSpPr>
          <p:nvPr/>
        </p:nvSpPr>
        <p:spPr bwMode="auto">
          <a:xfrm>
            <a:off x="4043363" y="1801813"/>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266136" name="Line 24"/>
          <p:cNvSpPr>
            <a:spLocks noChangeShapeType="1"/>
          </p:cNvSpPr>
          <p:nvPr/>
        </p:nvSpPr>
        <p:spPr bwMode="auto">
          <a:xfrm>
            <a:off x="6478588"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37" name="Rectangle 25"/>
          <p:cNvSpPr>
            <a:spLocks noChangeArrowheads="1"/>
          </p:cNvSpPr>
          <p:nvPr/>
        </p:nvSpPr>
        <p:spPr bwMode="auto">
          <a:xfrm>
            <a:off x="4789488" y="919163"/>
            <a:ext cx="173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下 一 个 首 部</a:t>
            </a:r>
          </a:p>
        </p:txBody>
      </p:sp>
      <p:sp>
        <p:nvSpPr>
          <p:cNvPr id="2266138" name="Rectangle 26"/>
          <p:cNvSpPr>
            <a:spLocks noChangeArrowheads="1"/>
          </p:cNvSpPr>
          <p:nvPr/>
        </p:nvSpPr>
        <p:spPr bwMode="auto">
          <a:xfrm>
            <a:off x="4987925" y="520700"/>
            <a:ext cx="16414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流     标     号</a:t>
            </a:r>
          </a:p>
        </p:txBody>
      </p:sp>
      <p:sp>
        <p:nvSpPr>
          <p:cNvPr id="2266139" name="Rectangle 27"/>
          <p:cNvSpPr>
            <a:spLocks noChangeArrowheads="1"/>
          </p:cNvSpPr>
          <p:nvPr/>
        </p:nvSpPr>
        <p:spPr bwMode="auto">
          <a:xfrm>
            <a:off x="3587750" y="115888"/>
            <a:ext cx="4619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12</a:t>
            </a:r>
          </a:p>
        </p:txBody>
      </p:sp>
      <p:sp>
        <p:nvSpPr>
          <p:cNvPr id="2266140" name="Rectangle 28"/>
          <p:cNvSpPr>
            <a:spLocks noChangeArrowheads="1"/>
          </p:cNvSpPr>
          <p:nvPr/>
        </p:nvSpPr>
        <p:spPr bwMode="auto">
          <a:xfrm>
            <a:off x="2176463" y="5207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通 信 量 类</a:t>
            </a:r>
          </a:p>
        </p:txBody>
      </p:sp>
      <p:sp>
        <p:nvSpPr>
          <p:cNvPr id="2266141" name="Rectangle 29"/>
          <p:cNvSpPr>
            <a:spLocks noChangeArrowheads="1"/>
          </p:cNvSpPr>
          <p:nvPr/>
        </p:nvSpPr>
        <p:spPr bwMode="auto">
          <a:xfrm>
            <a:off x="4021138" y="2136775"/>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6142" name="Rectangle 30"/>
          <p:cNvSpPr>
            <a:spLocks noChangeArrowheads="1"/>
          </p:cNvSpPr>
          <p:nvPr/>
        </p:nvSpPr>
        <p:spPr bwMode="auto">
          <a:xfrm>
            <a:off x="4038600" y="3767138"/>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6143" name="Rectangle 31"/>
          <p:cNvSpPr>
            <a:spLocks noChangeArrowheads="1"/>
          </p:cNvSpPr>
          <p:nvPr/>
        </p:nvSpPr>
        <p:spPr bwMode="auto">
          <a:xfrm>
            <a:off x="1716088" y="911225"/>
            <a:ext cx="24050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有  效  载  荷  长  度</a:t>
            </a:r>
          </a:p>
        </p:txBody>
      </p:sp>
      <p:sp>
        <p:nvSpPr>
          <p:cNvPr id="2266144" name="Rectangle 32"/>
          <p:cNvSpPr>
            <a:spLocks noChangeArrowheads="1"/>
          </p:cNvSpPr>
          <p:nvPr/>
        </p:nvSpPr>
        <p:spPr bwMode="auto">
          <a:xfrm>
            <a:off x="6762750" y="930275"/>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跳 数 限 制</a:t>
            </a:r>
          </a:p>
        </p:txBody>
      </p:sp>
      <p:sp>
        <p:nvSpPr>
          <p:cNvPr id="2266145" name="Line 33"/>
          <p:cNvSpPr>
            <a:spLocks noChangeShapeType="1"/>
          </p:cNvSpPr>
          <p:nvPr/>
        </p:nvSpPr>
        <p:spPr bwMode="auto">
          <a:xfrm>
            <a:off x="3725863" y="504825"/>
            <a:ext cx="6350" cy="3825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46" name="Rectangle 34"/>
          <p:cNvSpPr>
            <a:spLocks noChangeArrowheads="1"/>
          </p:cNvSpPr>
          <p:nvPr/>
        </p:nvSpPr>
        <p:spPr bwMode="auto">
          <a:xfrm>
            <a:off x="63738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24</a:t>
            </a:r>
          </a:p>
        </p:txBody>
      </p:sp>
      <p:sp>
        <p:nvSpPr>
          <p:cNvPr id="2266147" name="AutoShape 35"/>
          <p:cNvSpPr>
            <a:spLocks/>
          </p:cNvSpPr>
          <p:nvPr/>
        </p:nvSpPr>
        <p:spPr bwMode="auto">
          <a:xfrm>
            <a:off x="695325" y="538163"/>
            <a:ext cx="228600" cy="4162425"/>
          </a:xfrm>
          <a:prstGeom prst="leftBrace">
            <a:avLst>
              <a:gd name="adj1" fmla="val 151736"/>
              <a:gd name="adj2" fmla="val 50000"/>
            </a:avLst>
          </a:prstGeom>
          <a:noFill/>
          <a:ln w="1270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48" name="Rectangle 36"/>
          <p:cNvSpPr>
            <a:spLocks noChangeArrowheads="1"/>
          </p:cNvSpPr>
          <p:nvPr/>
        </p:nvSpPr>
        <p:spPr bwMode="auto">
          <a:xfrm>
            <a:off x="34925" y="1430338"/>
            <a:ext cx="703263" cy="252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buClrTx/>
              <a:buFontTx/>
              <a:buNone/>
            </a:pPr>
            <a:r>
              <a:rPr lang="en-US" altLang="zh-CN" sz="2000">
                <a:solidFill>
                  <a:srgbClr val="333399"/>
                </a:solidFill>
                <a:latin typeface="Arial" pitchFamily="34" charset="0"/>
                <a:ea typeface="黑体" pitchFamily="49" charset="-122"/>
              </a:rPr>
              <a:t>IPv6</a:t>
            </a:r>
          </a:p>
          <a:p>
            <a:pPr algn="ctr" eaLnBrk="0" hangingPunct="0">
              <a:buClrTx/>
              <a:buFontTx/>
              <a:buNone/>
            </a:pPr>
            <a:r>
              <a:rPr lang="zh-CN" altLang="en-US" sz="2000">
                <a:solidFill>
                  <a:srgbClr val="333399"/>
                </a:solidFill>
                <a:latin typeface="Arial" pitchFamily="34" charset="0"/>
                <a:ea typeface="黑体" pitchFamily="49" charset="-122"/>
              </a:rPr>
              <a:t>的</a:t>
            </a:r>
          </a:p>
          <a:p>
            <a:pPr algn="ctr" eaLnBrk="0" hangingPunct="0">
              <a:buClrTx/>
              <a:buFontTx/>
              <a:buNone/>
            </a:pPr>
            <a:r>
              <a:rPr lang="zh-CN" altLang="en-US" sz="2000">
                <a:solidFill>
                  <a:srgbClr val="333399"/>
                </a:solidFill>
                <a:latin typeface="Arial" pitchFamily="34" charset="0"/>
                <a:ea typeface="黑体" pitchFamily="49" charset="-122"/>
              </a:rPr>
              <a:t>基</a:t>
            </a:r>
          </a:p>
          <a:p>
            <a:pPr algn="ctr" eaLnBrk="0" hangingPunct="0">
              <a:buClrTx/>
              <a:buFontTx/>
              <a:buNone/>
            </a:pPr>
            <a:r>
              <a:rPr lang="zh-CN" altLang="en-US" sz="2000">
                <a:solidFill>
                  <a:srgbClr val="333399"/>
                </a:solidFill>
                <a:latin typeface="Arial" pitchFamily="34" charset="0"/>
                <a:ea typeface="黑体" pitchFamily="49" charset="-122"/>
              </a:rPr>
              <a:t>本</a:t>
            </a:r>
          </a:p>
          <a:p>
            <a:pPr algn="ctr" eaLnBrk="0" hangingPunct="0">
              <a:buClrTx/>
              <a:buFontTx/>
              <a:buNone/>
            </a:pPr>
            <a:r>
              <a:rPr lang="zh-CN" altLang="en-US" sz="2000">
                <a:solidFill>
                  <a:srgbClr val="333399"/>
                </a:solidFill>
                <a:latin typeface="Arial" pitchFamily="34" charset="0"/>
                <a:ea typeface="黑体" pitchFamily="49" charset="-122"/>
              </a:rPr>
              <a:t>首</a:t>
            </a:r>
          </a:p>
          <a:p>
            <a:pPr algn="ctr" eaLnBrk="0" hangingPunct="0">
              <a:buClrTx/>
              <a:buFontTx/>
              <a:buNone/>
            </a:pPr>
            <a:r>
              <a:rPr lang="zh-CN" altLang="en-US" sz="2000">
                <a:solidFill>
                  <a:srgbClr val="333399"/>
                </a:solidFill>
                <a:latin typeface="Arial" pitchFamily="34" charset="0"/>
                <a:ea typeface="黑体" pitchFamily="49" charset="-122"/>
              </a:rPr>
              <a:t>部</a:t>
            </a:r>
          </a:p>
          <a:p>
            <a:pPr algn="ctr" eaLnBrk="0" hangingPunct="0">
              <a:buClrTx/>
              <a:buFontTx/>
              <a:buNone/>
            </a:pPr>
            <a:r>
              <a:rPr lang="en-US" altLang="zh-CN" sz="2000">
                <a:solidFill>
                  <a:srgbClr val="333399"/>
                </a:solidFill>
                <a:latin typeface="Arial" pitchFamily="34" charset="0"/>
                <a:ea typeface="黑体" pitchFamily="49" charset="-122"/>
              </a:rPr>
              <a:t>40 B</a:t>
            </a:r>
          </a:p>
          <a:p>
            <a:pPr algn="ctr" eaLnBrk="0" hangingPunct="0">
              <a:buClrTx/>
              <a:buFontTx/>
              <a:buNone/>
            </a:pPr>
            <a:endParaRPr lang="en-US" altLang="zh-CN" sz="2000">
              <a:solidFill>
                <a:srgbClr val="333399"/>
              </a:solidFill>
              <a:latin typeface="Arial" pitchFamily="34" charset="0"/>
              <a:ea typeface="黑体" pitchFamily="49" charset="-122"/>
            </a:endParaRPr>
          </a:p>
        </p:txBody>
      </p:sp>
      <p:sp>
        <p:nvSpPr>
          <p:cNvPr id="2266149" name="Rectangle 37"/>
          <p:cNvSpPr>
            <a:spLocks noChangeArrowheads="1"/>
          </p:cNvSpPr>
          <p:nvPr/>
        </p:nvSpPr>
        <p:spPr bwMode="auto">
          <a:xfrm>
            <a:off x="971550" y="908050"/>
            <a:ext cx="3671888" cy="41910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6150" name="Text Box 38"/>
          <p:cNvSpPr txBox="1">
            <a:spLocks noChangeArrowheads="1"/>
          </p:cNvSpPr>
          <p:nvPr/>
        </p:nvSpPr>
        <p:spPr bwMode="auto">
          <a:xfrm>
            <a:off x="393700" y="4946650"/>
            <a:ext cx="8642350" cy="143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05000"/>
              </a:lnSpc>
              <a:spcBef>
                <a:spcPct val="0"/>
              </a:spcBef>
              <a:buClrTx/>
              <a:buFontTx/>
              <a:buNone/>
            </a:pPr>
            <a:r>
              <a:rPr lang="zh-CN" altLang="en-US" sz="2800">
                <a:solidFill>
                  <a:srgbClr val="333399"/>
                </a:solidFill>
                <a:ea typeface="黑体" pitchFamily="49" charset="-122"/>
              </a:rPr>
              <a:t>有效载荷长度</a:t>
            </a:r>
            <a:r>
              <a:rPr lang="en-US" altLang="zh-CN" sz="2800">
                <a:solidFill>
                  <a:srgbClr val="333399"/>
                </a:solidFill>
                <a:ea typeface="黑体" pitchFamily="49" charset="-122"/>
              </a:rPr>
              <a:t>(payload length)—— 16 bit</a:t>
            </a:r>
            <a:r>
              <a:rPr lang="zh-CN" altLang="en-US" sz="2800">
                <a:solidFill>
                  <a:srgbClr val="333399"/>
                </a:solidFill>
                <a:ea typeface="黑体" pitchFamily="49" charset="-122"/>
              </a:rPr>
              <a:t>。它指明 </a:t>
            </a:r>
            <a:r>
              <a:rPr lang="en-US" altLang="zh-CN" sz="2800">
                <a:solidFill>
                  <a:srgbClr val="333399"/>
                </a:solidFill>
                <a:ea typeface="黑体" pitchFamily="49" charset="-122"/>
              </a:rPr>
              <a:t>IPv6 </a:t>
            </a:r>
            <a:r>
              <a:rPr lang="zh-CN" altLang="en-US" sz="2800">
                <a:solidFill>
                  <a:srgbClr val="333399"/>
                </a:solidFill>
                <a:ea typeface="黑体" pitchFamily="49" charset="-122"/>
              </a:rPr>
              <a:t>数据报除基本首部以外的字节数（所有扩展首部都算在有效载荷之内），其最大值是 </a:t>
            </a:r>
            <a:r>
              <a:rPr lang="en-US" altLang="zh-CN" sz="2800">
                <a:solidFill>
                  <a:srgbClr val="333399"/>
                </a:solidFill>
                <a:ea typeface="黑体" pitchFamily="49" charset="-122"/>
              </a:rPr>
              <a:t>64 KB</a:t>
            </a:r>
            <a:r>
              <a:rPr lang="zh-CN" altLang="en-US" sz="2800">
                <a:solidFill>
                  <a:srgbClr val="333399"/>
                </a:solidFill>
                <a:ea typeface="黑体" pitchFamily="49" charset="-122"/>
              </a:rPr>
              <a:t>。 </a:t>
            </a:r>
          </a:p>
        </p:txBody>
      </p:sp>
    </p:spTree>
    <p:extLst>
      <p:ext uri="{BB962C8B-B14F-4D97-AF65-F5344CB8AC3E}">
        <p14:creationId xmlns:p14="http://schemas.microsoft.com/office/powerpoint/2010/main" val="29880274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266149"/>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6614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6149" grpId="0" animBg="1"/>
      <p:bldP spid="2266149" grpId="1"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7138" name="Rectangle 2"/>
          <p:cNvSpPr>
            <a:spLocks noChangeArrowheads="1"/>
          </p:cNvSpPr>
          <p:nvPr/>
        </p:nvSpPr>
        <p:spPr bwMode="auto">
          <a:xfrm>
            <a:off x="1000125" y="504825"/>
            <a:ext cx="7289800" cy="4208463"/>
          </a:xfrm>
          <a:prstGeom prst="rect">
            <a:avLst/>
          </a:prstGeom>
          <a:solidFill>
            <a:srgbClr val="FFFF99"/>
          </a:solidFill>
          <a:ln w="28575">
            <a:solidFill>
              <a:srgbClr val="333399"/>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267139" name="Line 3"/>
          <p:cNvSpPr>
            <a:spLocks noChangeShapeType="1"/>
          </p:cNvSpPr>
          <p:nvPr/>
        </p:nvSpPr>
        <p:spPr bwMode="auto">
          <a:xfrm>
            <a:off x="1008063" y="885825"/>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40" name="Line 4"/>
          <p:cNvSpPr>
            <a:spLocks noChangeShapeType="1"/>
          </p:cNvSpPr>
          <p:nvPr/>
        </p:nvSpPr>
        <p:spPr bwMode="auto">
          <a:xfrm>
            <a:off x="1908175" y="506413"/>
            <a:ext cx="0" cy="381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41" name="Line 5"/>
          <p:cNvSpPr>
            <a:spLocks noChangeShapeType="1"/>
          </p:cNvSpPr>
          <p:nvPr/>
        </p:nvSpPr>
        <p:spPr bwMode="auto">
          <a:xfrm>
            <a:off x="4648200"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42" name="Rectangle 6"/>
          <p:cNvSpPr>
            <a:spLocks noChangeArrowheads="1"/>
          </p:cNvSpPr>
          <p:nvPr/>
        </p:nvSpPr>
        <p:spPr bwMode="auto">
          <a:xfrm>
            <a:off x="923925" y="115888"/>
            <a:ext cx="3222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0</a:t>
            </a:r>
          </a:p>
        </p:txBody>
      </p:sp>
      <p:sp>
        <p:nvSpPr>
          <p:cNvPr id="2267143" name="Rectangle 7"/>
          <p:cNvSpPr>
            <a:spLocks noChangeArrowheads="1"/>
          </p:cNvSpPr>
          <p:nvPr/>
        </p:nvSpPr>
        <p:spPr bwMode="auto">
          <a:xfrm>
            <a:off x="1827213" y="115888"/>
            <a:ext cx="322262"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4</a:t>
            </a:r>
          </a:p>
        </p:txBody>
      </p:sp>
      <p:sp>
        <p:nvSpPr>
          <p:cNvPr id="2267144" name="Rectangle 8"/>
          <p:cNvSpPr>
            <a:spLocks noChangeArrowheads="1"/>
          </p:cNvSpPr>
          <p:nvPr/>
        </p:nvSpPr>
        <p:spPr bwMode="auto">
          <a:xfrm>
            <a:off x="45577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16</a:t>
            </a:r>
          </a:p>
        </p:txBody>
      </p:sp>
      <p:sp>
        <p:nvSpPr>
          <p:cNvPr id="2267145" name="Rectangle 9"/>
          <p:cNvSpPr>
            <a:spLocks noChangeArrowheads="1"/>
          </p:cNvSpPr>
          <p:nvPr/>
        </p:nvSpPr>
        <p:spPr bwMode="auto">
          <a:xfrm>
            <a:off x="795496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31</a:t>
            </a:r>
          </a:p>
        </p:txBody>
      </p:sp>
      <p:sp>
        <p:nvSpPr>
          <p:cNvPr id="2267146" name="Rectangle 10"/>
          <p:cNvSpPr>
            <a:spLocks noChangeArrowheads="1"/>
          </p:cNvSpPr>
          <p:nvPr/>
        </p:nvSpPr>
        <p:spPr bwMode="auto">
          <a:xfrm>
            <a:off x="1119188" y="5207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267147" name="Rectangle 11"/>
          <p:cNvSpPr>
            <a:spLocks noChangeArrowheads="1"/>
          </p:cNvSpPr>
          <p:nvPr/>
        </p:nvSpPr>
        <p:spPr bwMode="auto">
          <a:xfrm>
            <a:off x="306388" y="115888"/>
            <a:ext cx="688975"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chemeClr val="bg1"/>
                </a:solidFill>
                <a:latin typeface="Arial" pitchFamily="34" charset="0"/>
                <a:ea typeface="黑体" pitchFamily="49" charset="-122"/>
              </a:rPr>
              <a:t>比特</a:t>
            </a:r>
          </a:p>
        </p:txBody>
      </p:sp>
      <p:sp>
        <p:nvSpPr>
          <p:cNvPr id="2267148" name="Line 12"/>
          <p:cNvSpPr>
            <a:spLocks noChangeShapeType="1"/>
          </p:cNvSpPr>
          <p:nvPr/>
        </p:nvSpPr>
        <p:spPr bwMode="auto">
          <a:xfrm>
            <a:off x="1000125" y="1308100"/>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49" name="Line 13"/>
          <p:cNvSpPr>
            <a:spLocks noChangeShapeType="1"/>
          </p:cNvSpPr>
          <p:nvPr/>
        </p:nvSpPr>
        <p:spPr bwMode="auto">
          <a:xfrm>
            <a:off x="1001713" y="173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50" name="Line 14"/>
          <p:cNvSpPr>
            <a:spLocks noChangeShapeType="1"/>
          </p:cNvSpPr>
          <p:nvPr/>
        </p:nvSpPr>
        <p:spPr bwMode="auto">
          <a:xfrm>
            <a:off x="1001713" y="215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51" name="Line 15"/>
          <p:cNvSpPr>
            <a:spLocks noChangeShapeType="1"/>
          </p:cNvSpPr>
          <p:nvPr/>
        </p:nvSpPr>
        <p:spPr bwMode="auto">
          <a:xfrm>
            <a:off x="1001713" y="257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52" name="Line 16"/>
          <p:cNvSpPr>
            <a:spLocks noChangeShapeType="1"/>
          </p:cNvSpPr>
          <p:nvPr/>
        </p:nvSpPr>
        <p:spPr bwMode="auto">
          <a:xfrm>
            <a:off x="1001713" y="3001963"/>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53" name="Line 17"/>
          <p:cNvSpPr>
            <a:spLocks noChangeShapeType="1"/>
          </p:cNvSpPr>
          <p:nvPr/>
        </p:nvSpPr>
        <p:spPr bwMode="auto">
          <a:xfrm>
            <a:off x="1001713" y="342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54" name="Line 18"/>
          <p:cNvSpPr>
            <a:spLocks noChangeShapeType="1"/>
          </p:cNvSpPr>
          <p:nvPr/>
        </p:nvSpPr>
        <p:spPr bwMode="auto">
          <a:xfrm>
            <a:off x="1001713" y="384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55" name="Line 19"/>
          <p:cNvSpPr>
            <a:spLocks noChangeShapeType="1"/>
          </p:cNvSpPr>
          <p:nvPr/>
        </p:nvSpPr>
        <p:spPr bwMode="auto">
          <a:xfrm>
            <a:off x="1001713" y="427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56" name="Rectangle 20"/>
          <p:cNvSpPr>
            <a:spLocks noChangeArrowheads="1"/>
          </p:cNvSpPr>
          <p:nvPr/>
        </p:nvSpPr>
        <p:spPr bwMode="auto">
          <a:xfrm>
            <a:off x="1227138" y="3282950"/>
            <a:ext cx="6850062" cy="1128713"/>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57" name="Rectangle 21"/>
          <p:cNvSpPr>
            <a:spLocks noChangeArrowheads="1"/>
          </p:cNvSpPr>
          <p:nvPr/>
        </p:nvSpPr>
        <p:spPr bwMode="auto">
          <a:xfrm>
            <a:off x="1227138" y="1589088"/>
            <a:ext cx="6850062" cy="1130300"/>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58" name="Rectangle 22"/>
          <p:cNvSpPr>
            <a:spLocks noChangeArrowheads="1"/>
          </p:cNvSpPr>
          <p:nvPr/>
        </p:nvSpPr>
        <p:spPr bwMode="auto">
          <a:xfrm>
            <a:off x="3849688" y="34956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a:t>
            </a:r>
            <a:r>
              <a:rPr lang="zh-CN" altLang="en-US" sz="2000" b="1">
                <a:solidFill>
                  <a:srgbClr val="333399"/>
                </a:solidFill>
                <a:latin typeface="Arial" pitchFamily="34" charset="0"/>
                <a:ea typeface="黑体" pitchFamily="49" charset="-122"/>
              </a:rPr>
              <a:t> </a:t>
            </a:r>
            <a:r>
              <a:rPr lang="zh-CN" altLang="en-US" sz="2000">
                <a:solidFill>
                  <a:srgbClr val="333399"/>
                </a:solidFill>
                <a:latin typeface="Arial" pitchFamily="34" charset="0"/>
                <a:ea typeface="黑体" pitchFamily="49" charset="-122"/>
              </a:rPr>
              <a:t>  地   址</a:t>
            </a:r>
          </a:p>
        </p:txBody>
      </p:sp>
      <p:sp>
        <p:nvSpPr>
          <p:cNvPr id="2267159" name="Rectangle 23"/>
          <p:cNvSpPr>
            <a:spLocks noChangeArrowheads="1"/>
          </p:cNvSpPr>
          <p:nvPr/>
        </p:nvSpPr>
        <p:spPr bwMode="auto">
          <a:xfrm>
            <a:off x="4043363" y="1801813"/>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267160" name="Line 24"/>
          <p:cNvSpPr>
            <a:spLocks noChangeShapeType="1"/>
          </p:cNvSpPr>
          <p:nvPr/>
        </p:nvSpPr>
        <p:spPr bwMode="auto">
          <a:xfrm>
            <a:off x="6478588"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61" name="Rectangle 25"/>
          <p:cNvSpPr>
            <a:spLocks noChangeArrowheads="1"/>
          </p:cNvSpPr>
          <p:nvPr/>
        </p:nvSpPr>
        <p:spPr bwMode="auto">
          <a:xfrm>
            <a:off x="4716463" y="919163"/>
            <a:ext cx="173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下 一 个 首 部</a:t>
            </a:r>
          </a:p>
        </p:txBody>
      </p:sp>
      <p:sp>
        <p:nvSpPr>
          <p:cNvPr id="2267162" name="Rectangle 26"/>
          <p:cNvSpPr>
            <a:spLocks noChangeArrowheads="1"/>
          </p:cNvSpPr>
          <p:nvPr/>
        </p:nvSpPr>
        <p:spPr bwMode="auto">
          <a:xfrm>
            <a:off x="4987925" y="520700"/>
            <a:ext cx="16414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流     标     号</a:t>
            </a:r>
          </a:p>
        </p:txBody>
      </p:sp>
      <p:sp>
        <p:nvSpPr>
          <p:cNvPr id="2267163" name="Rectangle 27"/>
          <p:cNvSpPr>
            <a:spLocks noChangeArrowheads="1"/>
          </p:cNvSpPr>
          <p:nvPr/>
        </p:nvSpPr>
        <p:spPr bwMode="auto">
          <a:xfrm>
            <a:off x="3587750" y="115888"/>
            <a:ext cx="4619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12</a:t>
            </a:r>
          </a:p>
        </p:txBody>
      </p:sp>
      <p:sp>
        <p:nvSpPr>
          <p:cNvPr id="2267164" name="Rectangle 28"/>
          <p:cNvSpPr>
            <a:spLocks noChangeArrowheads="1"/>
          </p:cNvSpPr>
          <p:nvPr/>
        </p:nvSpPr>
        <p:spPr bwMode="auto">
          <a:xfrm>
            <a:off x="2176463" y="5207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通 信 量 类</a:t>
            </a:r>
          </a:p>
        </p:txBody>
      </p:sp>
      <p:sp>
        <p:nvSpPr>
          <p:cNvPr id="2267165" name="Rectangle 29"/>
          <p:cNvSpPr>
            <a:spLocks noChangeArrowheads="1"/>
          </p:cNvSpPr>
          <p:nvPr/>
        </p:nvSpPr>
        <p:spPr bwMode="auto">
          <a:xfrm>
            <a:off x="4021138" y="2136775"/>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7166" name="Rectangle 30"/>
          <p:cNvSpPr>
            <a:spLocks noChangeArrowheads="1"/>
          </p:cNvSpPr>
          <p:nvPr/>
        </p:nvSpPr>
        <p:spPr bwMode="auto">
          <a:xfrm>
            <a:off x="4038600" y="3767138"/>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7167" name="Rectangle 31"/>
          <p:cNvSpPr>
            <a:spLocks noChangeArrowheads="1"/>
          </p:cNvSpPr>
          <p:nvPr/>
        </p:nvSpPr>
        <p:spPr bwMode="auto">
          <a:xfrm>
            <a:off x="1716088" y="911225"/>
            <a:ext cx="24050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有  效  载  荷  长  度</a:t>
            </a:r>
          </a:p>
        </p:txBody>
      </p:sp>
      <p:sp>
        <p:nvSpPr>
          <p:cNvPr id="2267168" name="Rectangle 32"/>
          <p:cNvSpPr>
            <a:spLocks noChangeArrowheads="1"/>
          </p:cNvSpPr>
          <p:nvPr/>
        </p:nvSpPr>
        <p:spPr bwMode="auto">
          <a:xfrm>
            <a:off x="6762750" y="930275"/>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跳 数 限 制</a:t>
            </a:r>
          </a:p>
        </p:txBody>
      </p:sp>
      <p:sp>
        <p:nvSpPr>
          <p:cNvPr id="2267169" name="Line 33"/>
          <p:cNvSpPr>
            <a:spLocks noChangeShapeType="1"/>
          </p:cNvSpPr>
          <p:nvPr/>
        </p:nvSpPr>
        <p:spPr bwMode="auto">
          <a:xfrm>
            <a:off x="3725863" y="504825"/>
            <a:ext cx="6350" cy="3825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70" name="Rectangle 34"/>
          <p:cNvSpPr>
            <a:spLocks noChangeArrowheads="1"/>
          </p:cNvSpPr>
          <p:nvPr/>
        </p:nvSpPr>
        <p:spPr bwMode="auto">
          <a:xfrm>
            <a:off x="63738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24</a:t>
            </a:r>
          </a:p>
        </p:txBody>
      </p:sp>
      <p:sp>
        <p:nvSpPr>
          <p:cNvPr id="2267171" name="AutoShape 35"/>
          <p:cNvSpPr>
            <a:spLocks/>
          </p:cNvSpPr>
          <p:nvPr/>
        </p:nvSpPr>
        <p:spPr bwMode="auto">
          <a:xfrm>
            <a:off x="695325" y="538163"/>
            <a:ext cx="228600" cy="4162425"/>
          </a:xfrm>
          <a:prstGeom prst="leftBrace">
            <a:avLst>
              <a:gd name="adj1" fmla="val 151736"/>
              <a:gd name="adj2" fmla="val 50000"/>
            </a:avLst>
          </a:prstGeom>
          <a:noFill/>
          <a:ln w="1270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72" name="Rectangle 36"/>
          <p:cNvSpPr>
            <a:spLocks noChangeArrowheads="1"/>
          </p:cNvSpPr>
          <p:nvPr/>
        </p:nvSpPr>
        <p:spPr bwMode="auto">
          <a:xfrm>
            <a:off x="34925" y="1430338"/>
            <a:ext cx="703263" cy="252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buClrTx/>
              <a:buFontTx/>
              <a:buNone/>
            </a:pPr>
            <a:r>
              <a:rPr lang="en-US" altLang="zh-CN" sz="2000">
                <a:solidFill>
                  <a:srgbClr val="333399"/>
                </a:solidFill>
                <a:latin typeface="Arial" pitchFamily="34" charset="0"/>
                <a:ea typeface="黑体" pitchFamily="49" charset="-122"/>
              </a:rPr>
              <a:t>IPv6</a:t>
            </a:r>
          </a:p>
          <a:p>
            <a:pPr algn="ctr" eaLnBrk="0" hangingPunct="0">
              <a:buClrTx/>
              <a:buFontTx/>
              <a:buNone/>
            </a:pPr>
            <a:r>
              <a:rPr lang="zh-CN" altLang="en-US" sz="2000">
                <a:solidFill>
                  <a:srgbClr val="333399"/>
                </a:solidFill>
                <a:latin typeface="Arial" pitchFamily="34" charset="0"/>
                <a:ea typeface="黑体" pitchFamily="49" charset="-122"/>
              </a:rPr>
              <a:t>的</a:t>
            </a:r>
          </a:p>
          <a:p>
            <a:pPr algn="ctr" eaLnBrk="0" hangingPunct="0">
              <a:buClrTx/>
              <a:buFontTx/>
              <a:buNone/>
            </a:pPr>
            <a:r>
              <a:rPr lang="zh-CN" altLang="en-US" sz="2000">
                <a:solidFill>
                  <a:srgbClr val="333399"/>
                </a:solidFill>
                <a:latin typeface="Arial" pitchFamily="34" charset="0"/>
                <a:ea typeface="黑体" pitchFamily="49" charset="-122"/>
              </a:rPr>
              <a:t>基</a:t>
            </a:r>
          </a:p>
          <a:p>
            <a:pPr algn="ctr" eaLnBrk="0" hangingPunct="0">
              <a:buClrTx/>
              <a:buFontTx/>
              <a:buNone/>
            </a:pPr>
            <a:r>
              <a:rPr lang="zh-CN" altLang="en-US" sz="2000">
                <a:solidFill>
                  <a:srgbClr val="333399"/>
                </a:solidFill>
                <a:latin typeface="Arial" pitchFamily="34" charset="0"/>
                <a:ea typeface="黑体" pitchFamily="49" charset="-122"/>
              </a:rPr>
              <a:t>本</a:t>
            </a:r>
          </a:p>
          <a:p>
            <a:pPr algn="ctr" eaLnBrk="0" hangingPunct="0">
              <a:buClrTx/>
              <a:buFontTx/>
              <a:buNone/>
            </a:pPr>
            <a:r>
              <a:rPr lang="zh-CN" altLang="en-US" sz="2000">
                <a:solidFill>
                  <a:srgbClr val="333399"/>
                </a:solidFill>
                <a:latin typeface="Arial" pitchFamily="34" charset="0"/>
                <a:ea typeface="黑体" pitchFamily="49" charset="-122"/>
              </a:rPr>
              <a:t>首</a:t>
            </a:r>
          </a:p>
          <a:p>
            <a:pPr algn="ctr" eaLnBrk="0" hangingPunct="0">
              <a:buClrTx/>
              <a:buFontTx/>
              <a:buNone/>
            </a:pPr>
            <a:r>
              <a:rPr lang="zh-CN" altLang="en-US" sz="2000">
                <a:solidFill>
                  <a:srgbClr val="333399"/>
                </a:solidFill>
                <a:latin typeface="Arial" pitchFamily="34" charset="0"/>
                <a:ea typeface="黑体" pitchFamily="49" charset="-122"/>
              </a:rPr>
              <a:t>部</a:t>
            </a:r>
          </a:p>
          <a:p>
            <a:pPr algn="ctr" eaLnBrk="0" hangingPunct="0">
              <a:buClrTx/>
              <a:buFontTx/>
              <a:buNone/>
            </a:pPr>
            <a:r>
              <a:rPr lang="en-US" altLang="zh-CN" sz="2000">
                <a:solidFill>
                  <a:srgbClr val="333399"/>
                </a:solidFill>
                <a:latin typeface="Arial" pitchFamily="34" charset="0"/>
                <a:ea typeface="黑体" pitchFamily="49" charset="-122"/>
              </a:rPr>
              <a:t>40 B</a:t>
            </a:r>
          </a:p>
          <a:p>
            <a:pPr algn="ctr" eaLnBrk="0" hangingPunct="0">
              <a:buClrTx/>
              <a:buFontTx/>
              <a:buNone/>
            </a:pPr>
            <a:endParaRPr lang="en-US" altLang="zh-CN" sz="2000">
              <a:solidFill>
                <a:srgbClr val="333399"/>
              </a:solidFill>
              <a:latin typeface="Arial" pitchFamily="34" charset="0"/>
              <a:ea typeface="黑体" pitchFamily="49" charset="-122"/>
            </a:endParaRPr>
          </a:p>
        </p:txBody>
      </p:sp>
      <p:sp>
        <p:nvSpPr>
          <p:cNvPr id="2267173" name="Rectangle 37"/>
          <p:cNvSpPr>
            <a:spLocks noChangeArrowheads="1"/>
          </p:cNvSpPr>
          <p:nvPr/>
        </p:nvSpPr>
        <p:spPr bwMode="auto">
          <a:xfrm>
            <a:off x="4643438" y="908050"/>
            <a:ext cx="1873250" cy="41910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7174" name="Text Box 38"/>
          <p:cNvSpPr txBox="1">
            <a:spLocks noChangeArrowheads="1"/>
          </p:cNvSpPr>
          <p:nvPr/>
        </p:nvSpPr>
        <p:spPr bwMode="auto">
          <a:xfrm>
            <a:off x="393700" y="5105400"/>
            <a:ext cx="8642350" cy="987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05000"/>
              </a:lnSpc>
              <a:spcBef>
                <a:spcPct val="0"/>
              </a:spcBef>
              <a:buClrTx/>
              <a:buFontTx/>
              <a:buNone/>
            </a:pPr>
            <a:r>
              <a:rPr lang="zh-CN" altLang="en-US" sz="2800">
                <a:solidFill>
                  <a:srgbClr val="333399"/>
                </a:solidFill>
                <a:ea typeface="黑体" pitchFamily="49" charset="-122"/>
              </a:rPr>
              <a:t>下一个首部</a:t>
            </a:r>
            <a:r>
              <a:rPr lang="en-US" altLang="zh-CN" sz="2800">
                <a:solidFill>
                  <a:srgbClr val="333399"/>
                </a:solidFill>
                <a:ea typeface="黑体" pitchFamily="49" charset="-122"/>
              </a:rPr>
              <a:t>(next header)—— 8 bit</a:t>
            </a:r>
            <a:r>
              <a:rPr lang="zh-CN" altLang="en-US" sz="2800">
                <a:solidFill>
                  <a:srgbClr val="333399"/>
                </a:solidFill>
                <a:ea typeface="黑体" pitchFamily="49" charset="-122"/>
              </a:rPr>
              <a:t>。它相当于 </a:t>
            </a:r>
            <a:r>
              <a:rPr lang="en-US" altLang="zh-CN" sz="2800">
                <a:solidFill>
                  <a:srgbClr val="333399"/>
                </a:solidFill>
                <a:ea typeface="黑体" pitchFamily="49" charset="-122"/>
              </a:rPr>
              <a:t>IPv4 </a:t>
            </a:r>
            <a:r>
              <a:rPr lang="zh-CN" altLang="en-US" sz="2800">
                <a:solidFill>
                  <a:srgbClr val="333399"/>
                </a:solidFill>
                <a:ea typeface="黑体" pitchFamily="49" charset="-122"/>
              </a:rPr>
              <a:t>的协议字段或可选字段。 </a:t>
            </a:r>
          </a:p>
        </p:txBody>
      </p:sp>
    </p:spTree>
    <p:extLst>
      <p:ext uri="{BB962C8B-B14F-4D97-AF65-F5344CB8AC3E}">
        <p14:creationId xmlns:p14="http://schemas.microsoft.com/office/powerpoint/2010/main" val="12369544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267173"/>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67173"/>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7173" grpId="0" animBg="1"/>
      <p:bldP spid="2267173" grpId="1"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8162" name="Rectangle 2"/>
          <p:cNvSpPr>
            <a:spLocks noChangeArrowheads="1"/>
          </p:cNvSpPr>
          <p:nvPr/>
        </p:nvSpPr>
        <p:spPr bwMode="auto">
          <a:xfrm>
            <a:off x="1000125" y="504825"/>
            <a:ext cx="7289800" cy="4208463"/>
          </a:xfrm>
          <a:prstGeom prst="rect">
            <a:avLst/>
          </a:prstGeom>
          <a:solidFill>
            <a:srgbClr val="FFFF99"/>
          </a:solidFill>
          <a:ln w="28575">
            <a:solidFill>
              <a:srgbClr val="333399"/>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268163" name="Line 3"/>
          <p:cNvSpPr>
            <a:spLocks noChangeShapeType="1"/>
          </p:cNvSpPr>
          <p:nvPr/>
        </p:nvSpPr>
        <p:spPr bwMode="auto">
          <a:xfrm>
            <a:off x="1008063" y="885825"/>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64" name="Line 4"/>
          <p:cNvSpPr>
            <a:spLocks noChangeShapeType="1"/>
          </p:cNvSpPr>
          <p:nvPr/>
        </p:nvSpPr>
        <p:spPr bwMode="auto">
          <a:xfrm>
            <a:off x="1908175" y="506413"/>
            <a:ext cx="0" cy="381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65" name="Line 5"/>
          <p:cNvSpPr>
            <a:spLocks noChangeShapeType="1"/>
          </p:cNvSpPr>
          <p:nvPr/>
        </p:nvSpPr>
        <p:spPr bwMode="auto">
          <a:xfrm>
            <a:off x="4648200"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66" name="Rectangle 6"/>
          <p:cNvSpPr>
            <a:spLocks noChangeArrowheads="1"/>
          </p:cNvSpPr>
          <p:nvPr/>
        </p:nvSpPr>
        <p:spPr bwMode="auto">
          <a:xfrm>
            <a:off x="923925" y="115888"/>
            <a:ext cx="3222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0</a:t>
            </a:r>
          </a:p>
        </p:txBody>
      </p:sp>
      <p:sp>
        <p:nvSpPr>
          <p:cNvPr id="2268167" name="Rectangle 7"/>
          <p:cNvSpPr>
            <a:spLocks noChangeArrowheads="1"/>
          </p:cNvSpPr>
          <p:nvPr/>
        </p:nvSpPr>
        <p:spPr bwMode="auto">
          <a:xfrm>
            <a:off x="1827213" y="115888"/>
            <a:ext cx="322262"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4</a:t>
            </a:r>
          </a:p>
        </p:txBody>
      </p:sp>
      <p:sp>
        <p:nvSpPr>
          <p:cNvPr id="2268168" name="Rectangle 8"/>
          <p:cNvSpPr>
            <a:spLocks noChangeArrowheads="1"/>
          </p:cNvSpPr>
          <p:nvPr/>
        </p:nvSpPr>
        <p:spPr bwMode="auto">
          <a:xfrm>
            <a:off x="45577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16</a:t>
            </a:r>
          </a:p>
        </p:txBody>
      </p:sp>
      <p:sp>
        <p:nvSpPr>
          <p:cNvPr id="2268169" name="Rectangle 9"/>
          <p:cNvSpPr>
            <a:spLocks noChangeArrowheads="1"/>
          </p:cNvSpPr>
          <p:nvPr/>
        </p:nvSpPr>
        <p:spPr bwMode="auto">
          <a:xfrm>
            <a:off x="795496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31</a:t>
            </a:r>
          </a:p>
        </p:txBody>
      </p:sp>
      <p:sp>
        <p:nvSpPr>
          <p:cNvPr id="2268170" name="Rectangle 10"/>
          <p:cNvSpPr>
            <a:spLocks noChangeArrowheads="1"/>
          </p:cNvSpPr>
          <p:nvPr/>
        </p:nvSpPr>
        <p:spPr bwMode="auto">
          <a:xfrm>
            <a:off x="1119188" y="5207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268171" name="Rectangle 11"/>
          <p:cNvSpPr>
            <a:spLocks noChangeArrowheads="1"/>
          </p:cNvSpPr>
          <p:nvPr/>
        </p:nvSpPr>
        <p:spPr bwMode="auto">
          <a:xfrm>
            <a:off x="306388" y="115888"/>
            <a:ext cx="688975"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chemeClr val="bg1"/>
                </a:solidFill>
                <a:latin typeface="Arial" pitchFamily="34" charset="0"/>
                <a:ea typeface="黑体" pitchFamily="49" charset="-122"/>
              </a:rPr>
              <a:t>比特</a:t>
            </a:r>
          </a:p>
        </p:txBody>
      </p:sp>
      <p:sp>
        <p:nvSpPr>
          <p:cNvPr id="2268172" name="Line 12"/>
          <p:cNvSpPr>
            <a:spLocks noChangeShapeType="1"/>
          </p:cNvSpPr>
          <p:nvPr/>
        </p:nvSpPr>
        <p:spPr bwMode="auto">
          <a:xfrm>
            <a:off x="1000125" y="1308100"/>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73" name="Line 13"/>
          <p:cNvSpPr>
            <a:spLocks noChangeShapeType="1"/>
          </p:cNvSpPr>
          <p:nvPr/>
        </p:nvSpPr>
        <p:spPr bwMode="auto">
          <a:xfrm>
            <a:off x="1001713" y="173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74" name="Line 14"/>
          <p:cNvSpPr>
            <a:spLocks noChangeShapeType="1"/>
          </p:cNvSpPr>
          <p:nvPr/>
        </p:nvSpPr>
        <p:spPr bwMode="auto">
          <a:xfrm>
            <a:off x="1001713" y="215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75" name="Line 15"/>
          <p:cNvSpPr>
            <a:spLocks noChangeShapeType="1"/>
          </p:cNvSpPr>
          <p:nvPr/>
        </p:nvSpPr>
        <p:spPr bwMode="auto">
          <a:xfrm>
            <a:off x="1001713" y="257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76" name="Line 16"/>
          <p:cNvSpPr>
            <a:spLocks noChangeShapeType="1"/>
          </p:cNvSpPr>
          <p:nvPr/>
        </p:nvSpPr>
        <p:spPr bwMode="auto">
          <a:xfrm>
            <a:off x="1001713" y="3001963"/>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77" name="Line 17"/>
          <p:cNvSpPr>
            <a:spLocks noChangeShapeType="1"/>
          </p:cNvSpPr>
          <p:nvPr/>
        </p:nvSpPr>
        <p:spPr bwMode="auto">
          <a:xfrm>
            <a:off x="1001713" y="342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78" name="Line 18"/>
          <p:cNvSpPr>
            <a:spLocks noChangeShapeType="1"/>
          </p:cNvSpPr>
          <p:nvPr/>
        </p:nvSpPr>
        <p:spPr bwMode="auto">
          <a:xfrm>
            <a:off x="1001713" y="384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79" name="Line 19"/>
          <p:cNvSpPr>
            <a:spLocks noChangeShapeType="1"/>
          </p:cNvSpPr>
          <p:nvPr/>
        </p:nvSpPr>
        <p:spPr bwMode="auto">
          <a:xfrm>
            <a:off x="1001713" y="427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80" name="Rectangle 20"/>
          <p:cNvSpPr>
            <a:spLocks noChangeArrowheads="1"/>
          </p:cNvSpPr>
          <p:nvPr/>
        </p:nvSpPr>
        <p:spPr bwMode="auto">
          <a:xfrm>
            <a:off x="1227138" y="3282950"/>
            <a:ext cx="6850062" cy="1128713"/>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81" name="Rectangle 21"/>
          <p:cNvSpPr>
            <a:spLocks noChangeArrowheads="1"/>
          </p:cNvSpPr>
          <p:nvPr/>
        </p:nvSpPr>
        <p:spPr bwMode="auto">
          <a:xfrm>
            <a:off x="1227138" y="1589088"/>
            <a:ext cx="6850062" cy="1130300"/>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82" name="Rectangle 22"/>
          <p:cNvSpPr>
            <a:spLocks noChangeArrowheads="1"/>
          </p:cNvSpPr>
          <p:nvPr/>
        </p:nvSpPr>
        <p:spPr bwMode="auto">
          <a:xfrm>
            <a:off x="3849688" y="34956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a:t>
            </a:r>
            <a:r>
              <a:rPr lang="zh-CN" altLang="en-US" sz="2000" b="1">
                <a:solidFill>
                  <a:srgbClr val="333399"/>
                </a:solidFill>
                <a:latin typeface="Arial" pitchFamily="34" charset="0"/>
                <a:ea typeface="黑体" pitchFamily="49" charset="-122"/>
              </a:rPr>
              <a:t> </a:t>
            </a:r>
            <a:r>
              <a:rPr lang="zh-CN" altLang="en-US" sz="2000">
                <a:solidFill>
                  <a:srgbClr val="333399"/>
                </a:solidFill>
                <a:latin typeface="Arial" pitchFamily="34" charset="0"/>
                <a:ea typeface="黑体" pitchFamily="49" charset="-122"/>
              </a:rPr>
              <a:t>  地   址</a:t>
            </a:r>
          </a:p>
        </p:txBody>
      </p:sp>
      <p:sp>
        <p:nvSpPr>
          <p:cNvPr id="2268183" name="Rectangle 23"/>
          <p:cNvSpPr>
            <a:spLocks noChangeArrowheads="1"/>
          </p:cNvSpPr>
          <p:nvPr/>
        </p:nvSpPr>
        <p:spPr bwMode="auto">
          <a:xfrm>
            <a:off x="4043363" y="1801813"/>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268184" name="Line 24"/>
          <p:cNvSpPr>
            <a:spLocks noChangeShapeType="1"/>
          </p:cNvSpPr>
          <p:nvPr/>
        </p:nvSpPr>
        <p:spPr bwMode="auto">
          <a:xfrm>
            <a:off x="6478588"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85" name="Rectangle 25"/>
          <p:cNvSpPr>
            <a:spLocks noChangeArrowheads="1"/>
          </p:cNvSpPr>
          <p:nvPr/>
        </p:nvSpPr>
        <p:spPr bwMode="auto">
          <a:xfrm>
            <a:off x="4716463" y="919163"/>
            <a:ext cx="173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下 一 个 首 部</a:t>
            </a:r>
          </a:p>
        </p:txBody>
      </p:sp>
      <p:sp>
        <p:nvSpPr>
          <p:cNvPr id="2268186" name="Rectangle 26"/>
          <p:cNvSpPr>
            <a:spLocks noChangeArrowheads="1"/>
          </p:cNvSpPr>
          <p:nvPr/>
        </p:nvSpPr>
        <p:spPr bwMode="auto">
          <a:xfrm>
            <a:off x="4987925" y="520700"/>
            <a:ext cx="16414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流     标     号</a:t>
            </a:r>
          </a:p>
        </p:txBody>
      </p:sp>
      <p:sp>
        <p:nvSpPr>
          <p:cNvPr id="2268187" name="Rectangle 27"/>
          <p:cNvSpPr>
            <a:spLocks noChangeArrowheads="1"/>
          </p:cNvSpPr>
          <p:nvPr/>
        </p:nvSpPr>
        <p:spPr bwMode="auto">
          <a:xfrm>
            <a:off x="3587750" y="115888"/>
            <a:ext cx="4619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12</a:t>
            </a:r>
          </a:p>
        </p:txBody>
      </p:sp>
      <p:sp>
        <p:nvSpPr>
          <p:cNvPr id="2268188" name="Rectangle 28"/>
          <p:cNvSpPr>
            <a:spLocks noChangeArrowheads="1"/>
          </p:cNvSpPr>
          <p:nvPr/>
        </p:nvSpPr>
        <p:spPr bwMode="auto">
          <a:xfrm>
            <a:off x="2176463" y="5207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通 信 量 类</a:t>
            </a:r>
          </a:p>
        </p:txBody>
      </p:sp>
      <p:sp>
        <p:nvSpPr>
          <p:cNvPr id="2268189" name="Rectangle 29"/>
          <p:cNvSpPr>
            <a:spLocks noChangeArrowheads="1"/>
          </p:cNvSpPr>
          <p:nvPr/>
        </p:nvSpPr>
        <p:spPr bwMode="auto">
          <a:xfrm>
            <a:off x="4021138" y="2136775"/>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8190" name="Rectangle 30"/>
          <p:cNvSpPr>
            <a:spLocks noChangeArrowheads="1"/>
          </p:cNvSpPr>
          <p:nvPr/>
        </p:nvSpPr>
        <p:spPr bwMode="auto">
          <a:xfrm>
            <a:off x="4038600" y="3767138"/>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8191" name="Rectangle 31"/>
          <p:cNvSpPr>
            <a:spLocks noChangeArrowheads="1"/>
          </p:cNvSpPr>
          <p:nvPr/>
        </p:nvSpPr>
        <p:spPr bwMode="auto">
          <a:xfrm>
            <a:off x="1716088" y="911225"/>
            <a:ext cx="24050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有  效  载  荷  长  度</a:t>
            </a:r>
          </a:p>
        </p:txBody>
      </p:sp>
      <p:sp>
        <p:nvSpPr>
          <p:cNvPr id="2268192" name="Rectangle 32"/>
          <p:cNvSpPr>
            <a:spLocks noChangeArrowheads="1"/>
          </p:cNvSpPr>
          <p:nvPr/>
        </p:nvSpPr>
        <p:spPr bwMode="auto">
          <a:xfrm>
            <a:off x="6762750" y="930275"/>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跳 数 限 制</a:t>
            </a:r>
          </a:p>
        </p:txBody>
      </p:sp>
      <p:sp>
        <p:nvSpPr>
          <p:cNvPr id="2268193" name="Line 33"/>
          <p:cNvSpPr>
            <a:spLocks noChangeShapeType="1"/>
          </p:cNvSpPr>
          <p:nvPr/>
        </p:nvSpPr>
        <p:spPr bwMode="auto">
          <a:xfrm>
            <a:off x="3725863" y="504825"/>
            <a:ext cx="6350" cy="3825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94" name="Rectangle 34"/>
          <p:cNvSpPr>
            <a:spLocks noChangeArrowheads="1"/>
          </p:cNvSpPr>
          <p:nvPr/>
        </p:nvSpPr>
        <p:spPr bwMode="auto">
          <a:xfrm>
            <a:off x="63738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24</a:t>
            </a:r>
          </a:p>
        </p:txBody>
      </p:sp>
      <p:sp>
        <p:nvSpPr>
          <p:cNvPr id="2268195" name="AutoShape 35"/>
          <p:cNvSpPr>
            <a:spLocks/>
          </p:cNvSpPr>
          <p:nvPr/>
        </p:nvSpPr>
        <p:spPr bwMode="auto">
          <a:xfrm>
            <a:off x="695325" y="538163"/>
            <a:ext cx="228600" cy="4162425"/>
          </a:xfrm>
          <a:prstGeom prst="leftBrace">
            <a:avLst>
              <a:gd name="adj1" fmla="val 151736"/>
              <a:gd name="adj2" fmla="val 50000"/>
            </a:avLst>
          </a:prstGeom>
          <a:noFill/>
          <a:ln w="1270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96" name="Rectangle 36"/>
          <p:cNvSpPr>
            <a:spLocks noChangeArrowheads="1"/>
          </p:cNvSpPr>
          <p:nvPr/>
        </p:nvSpPr>
        <p:spPr bwMode="auto">
          <a:xfrm>
            <a:off x="34925" y="1430338"/>
            <a:ext cx="703263" cy="252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buClrTx/>
              <a:buFontTx/>
              <a:buNone/>
            </a:pPr>
            <a:r>
              <a:rPr lang="en-US" altLang="zh-CN" sz="2000">
                <a:solidFill>
                  <a:srgbClr val="333399"/>
                </a:solidFill>
                <a:latin typeface="Arial" pitchFamily="34" charset="0"/>
                <a:ea typeface="黑体" pitchFamily="49" charset="-122"/>
              </a:rPr>
              <a:t>IPv6</a:t>
            </a:r>
          </a:p>
          <a:p>
            <a:pPr algn="ctr" eaLnBrk="0" hangingPunct="0">
              <a:buClrTx/>
              <a:buFontTx/>
              <a:buNone/>
            </a:pPr>
            <a:r>
              <a:rPr lang="zh-CN" altLang="en-US" sz="2000">
                <a:solidFill>
                  <a:srgbClr val="333399"/>
                </a:solidFill>
                <a:latin typeface="Arial" pitchFamily="34" charset="0"/>
                <a:ea typeface="黑体" pitchFamily="49" charset="-122"/>
              </a:rPr>
              <a:t>的</a:t>
            </a:r>
          </a:p>
          <a:p>
            <a:pPr algn="ctr" eaLnBrk="0" hangingPunct="0">
              <a:buClrTx/>
              <a:buFontTx/>
              <a:buNone/>
            </a:pPr>
            <a:r>
              <a:rPr lang="zh-CN" altLang="en-US" sz="2000">
                <a:solidFill>
                  <a:srgbClr val="333399"/>
                </a:solidFill>
                <a:latin typeface="Arial" pitchFamily="34" charset="0"/>
                <a:ea typeface="黑体" pitchFamily="49" charset="-122"/>
              </a:rPr>
              <a:t>基</a:t>
            </a:r>
          </a:p>
          <a:p>
            <a:pPr algn="ctr" eaLnBrk="0" hangingPunct="0">
              <a:buClrTx/>
              <a:buFontTx/>
              <a:buNone/>
            </a:pPr>
            <a:r>
              <a:rPr lang="zh-CN" altLang="en-US" sz="2000">
                <a:solidFill>
                  <a:srgbClr val="333399"/>
                </a:solidFill>
                <a:latin typeface="Arial" pitchFamily="34" charset="0"/>
                <a:ea typeface="黑体" pitchFamily="49" charset="-122"/>
              </a:rPr>
              <a:t>本</a:t>
            </a:r>
          </a:p>
          <a:p>
            <a:pPr algn="ctr" eaLnBrk="0" hangingPunct="0">
              <a:buClrTx/>
              <a:buFontTx/>
              <a:buNone/>
            </a:pPr>
            <a:r>
              <a:rPr lang="zh-CN" altLang="en-US" sz="2000">
                <a:solidFill>
                  <a:srgbClr val="333399"/>
                </a:solidFill>
                <a:latin typeface="Arial" pitchFamily="34" charset="0"/>
                <a:ea typeface="黑体" pitchFamily="49" charset="-122"/>
              </a:rPr>
              <a:t>首</a:t>
            </a:r>
          </a:p>
          <a:p>
            <a:pPr algn="ctr" eaLnBrk="0" hangingPunct="0">
              <a:buClrTx/>
              <a:buFontTx/>
              <a:buNone/>
            </a:pPr>
            <a:r>
              <a:rPr lang="zh-CN" altLang="en-US" sz="2000">
                <a:solidFill>
                  <a:srgbClr val="333399"/>
                </a:solidFill>
                <a:latin typeface="Arial" pitchFamily="34" charset="0"/>
                <a:ea typeface="黑体" pitchFamily="49" charset="-122"/>
              </a:rPr>
              <a:t>部</a:t>
            </a:r>
          </a:p>
          <a:p>
            <a:pPr algn="ctr" eaLnBrk="0" hangingPunct="0">
              <a:buClrTx/>
              <a:buFontTx/>
              <a:buNone/>
            </a:pPr>
            <a:r>
              <a:rPr lang="en-US" altLang="zh-CN" sz="2000">
                <a:solidFill>
                  <a:srgbClr val="333399"/>
                </a:solidFill>
                <a:latin typeface="Arial" pitchFamily="34" charset="0"/>
                <a:ea typeface="黑体" pitchFamily="49" charset="-122"/>
              </a:rPr>
              <a:t>40 B</a:t>
            </a:r>
          </a:p>
          <a:p>
            <a:pPr algn="ctr" eaLnBrk="0" hangingPunct="0">
              <a:buClrTx/>
              <a:buFontTx/>
              <a:buNone/>
            </a:pPr>
            <a:endParaRPr lang="en-US" altLang="zh-CN" sz="2000">
              <a:solidFill>
                <a:srgbClr val="333399"/>
              </a:solidFill>
              <a:latin typeface="Arial" pitchFamily="34" charset="0"/>
              <a:ea typeface="黑体" pitchFamily="49" charset="-122"/>
            </a:endParaRPr>
          </a:p>
        </p:txBody>
      </p:sp>
      <p:sp>
        <p:nvSpPr>
          <p:cNvPr id="2268197" name="Rectangle 37"/>
          <p:cNvSpPr>
            <a:spLocks noChangeArrowheads="1"/>
          </p:cNvSpPr>
          <p:nvPr/>
        </p:nvSpPr>
        <p:spPr bwMode="auto">
          <a:xfrm>
            <a:off x="6443663" y="908050"/>
            <a:ext cx="1873250" cy="41910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8198" name="Text Box 38"/>
          <p:cNvSpPr txBox="1">
            <a:spLocks noChangeArrowheads="1"/>
          </p:cNvSpPr>
          <p:nvPr/>
        </p:nvSpPr>
        <p:spPr bwMode="auto">
          <a:xfrm>
            <a:off x="393700" y="4868863"/>
            <a:ext cx="8642350" cy="1882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05000"/>
              </a:lnSpc>
              <a:spcBef>
                <a:spcPct val="0"/>
              </a:spcBef>
              <a:buClrTx/>
              <a:buFontTx/>
              <a:buNone/>
            </a:pPr>
            <a:r>
              <a:rPr lang="zh-CN" altLang="en-US" sz="2800">
                <a:solidFill>
                  <a:srgbClr val="333399"/>
                </a:solidFill>
                <a:ea typeface="黑体" pitchFamily="49" charset="-122"/>
              </a:rPr>
              <a:t>跳数限制</a:t>
            </a:r>
            <a:r>
              <a:rPr lang="en-US" altLang="zh-CN" sz="2800">
                <a:solidFill>
                  <a:srgbClr val="333399"/>
                </a:solidFill>
                <a:ea typeface="黑体" pitchFamily="49" charset="-122"/>
              </a:rPr>
              <a:t>(hop limit)—— 8 bit</a:t>
            </a:r>
            <a:r>
              <a:rPr lang="zh-CN" altLang="en-US" sz="2800">
                <a:solidFill>
                  <a:srgbClr val="333399"/>
                </a:solidFill>
                <a:ea typeface="黑体" pitchFamily="49" charset="-122"/>
              </a:rPr>
              <a:t>。源站在数据报发出时即设定跳数限制。路由器在转发数据报时将跳数限制字段中的值减</a:t>
            </a:r>
            <a:r>
              <a:rPr lang="en-US" altLang="zh-CN" sz="2800">
                <a:solidFill>
                  <a:srgbClr val="333399"/>
                </a:solidFill>
                <a:ea typeface="黑体" pitchFamily="49" charset="-122"/>
              </a:rPr>
              <a:t>1</a:t>
            </a:r>
            <a:r>
              <a:rPr lang="zh-CN" altLang="en-US" sz="2800">
                <a:solidFill>
                  <a:srgbClr val="333399"/>
                </a:solidFill>
                <a:ea typeface="黑体" pitchFamily="49" charset="-122"/>
              </a:rPr>
              <a:t>。</a:t>
            </a:r>
          </a:p>
          <a:p>
            <a:pPr>
              <a:lnSpc>
                <a:spcPct val="105000"/>
              </a:lnSpc>
              <a:spcBef>
                <a:spcPct val="0"/>
              </a:spcBef>
              <a:buClrTx/>
              <a:buFontTx/>
              <a:buNone/>
            </a:pPr>
            <a:r>
              <a:rPr lang="zh-CN" altLang="en-US" sz="2800">
                <a:solidFill>
                  <a:srgbClr val="333399"/>
                </a:solidFill>
                <a:ea typeface="黑体" pitchFamily="49" charset="-122"/>
              </a:rPr>
              <a:t>当跳数限制的值为零时，就要将此数据报丢弃。 </a:t>
            </a:r>
          </a:p>
        </p:txBody>
      </p:sp>
    </p:spTree>
    <p:extLst>
      <p:ext uri="{BB962C8B-B14F-4D97-AF65-F5344CB8AC3E}">
        <p14:creationId xmlns:p14="http://schemas.microsoft.com/office/powerpoint/2010/main" val="35390550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268197"/>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6819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8197" grpId="0" animBg="1"/>
      <p:bldP spid="2268197" grpId="1"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9186" name="Rectangle 2"/>
          <p:cNvSpPr>
            <a:spLocks noChangeArrowheads="1"/>
          </p:cNvSpPr>
          <p:nvPr/>
        </p:nvSpPr>
        <p:spPr bwMode="auto">
          <a:xfrm>
            <a:off x="1000125" y="504825"/>
            <a:ext cx="7289800" cy="4208463"/>
          </a:xfrm>
          <a:prstGeom prst="rect">
            <a:avLst/>
          </a:prstGeom>
          <a:solidFill>
            <a:srgbClr val="FFFF99"/>
          </a:solidFill>
          <a:ln w="28575">
            <a:solidFill>
              <a:srgbClr val="333399"/>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269187" name="Line 3"/>
          <p:cNvSpPr>
            <a:spLocks noChangeShapeType="1"/>
          </p:cNvSpPr>
          <p:nvPr/>
        </p:nvSpPr>
        <p:spPr bwMode="auto">
          <a:xfrm>
            <a:off x="1008063" y="885825"/>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188" name="Line 4"/>
          <p:cNvSpPr>
            <a:spLocks noChangeShapeType="1"/>
          </p:cNvSpPr>
          <p:nvPr/>
        </p:nvSpPr>
        <p:spPr bwMode="auto">
          <a:xfrm>
            <a:off x="1908175" y="506413"/>
            <a:ext cx="0" cy="381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189" name="Line 5"/>
          <p:cNvSpPr>
            <a:spLocks noChangeShapeType="1"/>
          </p:cNvSpPr>
          <p:nvPr/>
        </p:nvSpPr>
        <p:spPr bwMode="auto">
          <a:xfrm>
            <a:off x="4648200"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190" name="Rectangle 6"/>
          <p:cNvSpPr>
            <a:spLocks noChangeArrowheads="1"/>
          </p:cNvSpPr>
          <p:nvPr/>
        </p:nvSpPr>
        <p:spPr bwMode="auto">
          <a:xfrm>
            <a:off x="923925" y="115888"/>
            <a:ext cx="3222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0</a:t>
            </a:r>
          </a:p>
        </p:txBody>
      </p:sp>
      <p:sp>
        <p:nvSpPr>
          <p:cNvPr id="2269191" name="Rectangle 7"/>
          <p:cNvSpPr>
            <a:spLocks noChangeArrowheads="1"/>
          </p:cNvSpPr>
          <p:nvPr/>
        </p:nvSpPr>
        <p:spPr bwMode="auto">
          <a:xfrm>
            <a:off x="1827213" y="115888"/>
            <a:ext cx="322262"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4</a:t>
            </a:r>
          </a:p>
        </p:txBody>
      </p:sp>
      <p:sp>
        <p:nvSpPr>
          <p:cNvPr id="2269192" name="Rectangle 8"/>
          <p:cNvSpPr>
            <a:spLocks noChangeArrowheads="1"/>
          </p:cNvSpPr>
          <p:nvPr/>
        </p:nvSpPr>
        <p:spPr bwMode="auto">
          <a:xfrm>
            <a:off x="45577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16</a:t>
            </a:r>
          </a:p>
        </p:txBody>
      </p:sp>
      <p:sp>
        <p:nvSpPr>
          <p:cNvPr id="2269193" name="Rectangle 9"/>
          <p:cNvSpPr>
            <a:spLocks noChangeArrowheads="1"/>
          </p:cNvSpPr>
          <p:nvPr/>
        </p:nvSpPr>
        <p:spPr bwMode="auto">
          <a:xfrm>
            <a:off x="795496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31</a:t>
            </a:r>
          </a:p>
        </p:txBody>
      </p:sp>
      <p:sp>
        <p:nvSpPr>
          <p:cNvPr id="2269194" name="Rectangle 10"/>
          <p:cNvSpPr>
            <a:spLocks noChangeArrowheads="1"/>
          </p:cNvSpPr>
          <p:nvPr/>
        </p:nvSpPr>
        <p:spPr bwMode="auto">
          <a:xfrm>
            <a:off x="1119188" y="5207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269195" name="Rectangle 11"/>
          <p:cNvSpPr>
            <a:spLocks noChangeArrowheads="1"/>
          </p:cNvSpPr>
          <p:nvPr/>
        </p:nvSpPr>
        <p:spPr bwMode="auto">
          <a:xfrm>
            <a:off x="306388" y="115888"/>
            <a:ext cx="688975"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chemeClr val="bg1"/>
                </a:solidFill>
                <a:latin typeface="Arial" pitchFamily="34" charset="0"/>
                <a:ea typeface="黑体" pitchFamily="49" charset="-122"/>
              </a:rPr>
              <a:t>比特</a:t>
            </a:r>
          </a:p>
        </p:txBody>
      </p:sp>
      <p:sp>
        <p:nvSpPr>
          <p:cNvPr id="2269196" name="Line 12"/>
          <p:cNvSpPr>
            <a:spLocks noChangeShapeType="1"/>
          </p:cNvSpPr>
          <p:nvPr/>
        </p:nvSpPr>
        <p:spPr bwMode="auto">
          <a:xfrm>
            <a:off x="1000125" y="1308100"/>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197" name="Line 13"/>
          <p:cNvSpPr>
            <a:spLocks noChangeShapeType="1"/>
          </p:cNvSpPr>
          <p:nvPr/>
        </p:nvSpPr>
        <p:spPr bwMode="auto">
          <a:xfrm>
            <a:off x="1001713" y="173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198" name="Line 14"/>
          <p:cNvSpPr>
            <a:spLocks noChangeShapeType="1"/>
          </p:cNvSpPr>
          <p:nvPr/>
        </p:nvSpPr>
        <p:spPr bwMode="auto">
          <a:xfrm>
            <a:off x="1001713" y="215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199" name="Line 15"/>
          <p:cNvSpPr>
            <a:spLocks noChangeShapeType="1"/>
          </p:cNvSpPr>
          <p:nvPr/>
        </p:nvSpPr>
        <p:spPr bwMode="auto">
          <a:xfrm>
            <a:off x="1001713" y="257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200" name="Line 16"/>
          <p:cNvSpPr>
            <a:spLocks noChangeShapeType="1"/>
          </p:cNvSpPr>
          <p:nvPr/>
        </p:nvSpPr>
        <p:spPr bwMode="auto">
          <a:xfrm>
            <a:off x="1001713" y="3001963"/>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201" name="Line 17"/>
          <p:cNvSpPr>
            <a:spLocks noChangeShapeType="1"/>
          </p:cNvSpPr>
          <p:nvPr/>
        </p:nvSpPr>
        <p:spPr bwMode="auto">
          <a:xfrm>
            <a:off x="1001713" y="342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202" name="Line 18"/>
          <p:cNvSpPr>
            <a:spLocks noChangeShapeType="1"/>
          </p:cNvSpPr>
          <p:nvPr/>
        </p:nvSpPr>
        <p:spPr bwMode="auto">
          <a:xfrm>
            <a:off x="1001713" y="384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203" name="Line 19"/>
          <p:cNvSpPr>
            <a:spLocks noChangeShapeType="1"/>
          </p:cNvSpPr>
          <p:nvPr/>
        </p:nvSpPr>
        <p:spPr bwMode="auto">
          <a:xfrm>
            <a:off x="1001713" y="427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204" name="Rectangle 20"/>
          <p:cNvSpPr>
            <a:spLocks noChangeArrowheads="1"/>
          </p:cNvSpPr>
          <p:nvPr/>
        </p:nvSpPr>
        <p:spPr bwMode="auto">
          <a:xfrm>
            <a:off x="1227138" y="3282950"/>
            <a:ext cx="6850062" cy="1128713"/>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205" name="Rectangle 21"/>
          <p:cNvSpPr>
            <a:spLocks noChangeArrowheads="1"/>
          </p:cNvSpPr>
          <p:nvPr/>
        </p:nvSpPr>
        <p:spPr bwMode="auto">
          <a:xfrm>
            <a:off x="1227138" y="1589088"/>
            <a:ext cx="6850062" cy="1130300"/>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206" name="Rectangle 22"/>
          <p:cNvSpPr>
            <a:spLocks noChangeArrowheads="1"/>
          </p:cNvSpPr>
          <p:nvPr/>
        </p:nvSpPr>
        <p:spPr bwMode="auto">
          <a:xfrm>
            <a:off x="3849688" y="34956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a:t>
            </a:r>
            <a:r>
              <a:rPr lang="zh-CN" altLang="en-US" sz="2000" b="1">
                <a:solidFill>
                  <a:srgbClr val="333399"/>
                </a:solidFill>
                <a:latin typeface="Arial" pitchFamily="34" charset="0"/>
                <a:ea typeface="黑体" pitchFamily="49" charset="-122"/>
              </a:rPr>
              <a:t> </a:t>
            </a:r>
            <a:r>
              <a:rPr lang="zh-CN" altLang="en-US" sz="2000">
                <a:solidFill>
                  <a:srgbClr val="333399"/>
                </a:solidFill>
                <a:latin typeface="Arial" pitchFamily="34" charset="0"/>
                <a:ea typeface="黑体" pitchFamily="49" charset="-122"/>
              </a:rPr>
              <a:t>  地   址</a:t>
            </a:r>
          </a:p>
        </p:txBody>
      </p:sp>
      <p:sp>
        <p:nvSpPr>
          <p:cNvPr id="2269207" name="Rectangle 23"/>
          <p:cNvSpPr>
            <a:spLocks noChangeArrowheads="1"/>
          </p:cNvSpPr>
          <p:nvPr/>
        </p:nvSpPr>
        <p:spPr bwMode="auto">
          <a:xfrm>
            <a:off x="4043363" y="1801813"/>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269208" name="Line 24"/>
          <p:cNvSpPr>
            <a:spLocks noChangeShapeType="1"/>
          </p:cNvSpPr>
          <p:nvPr/>
        </p:nvSpPr>
        <p:spPr bwMode="auto">
          <a:xfrm>
            <a:off x="6478588"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209" name="Rectangle 25"/>
          <p:cNvSpPr>
            <a:spLocks noChangeArrowheads="1"/>
          </p:cNvSpPr>
          <p:nvPr/>
        </p:nvSpPr>
        <p:spPr bwMode="auto">
          <a:xfrm>
            <a:off x="4716463" y="919163"/>
            <a:ext cx="173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下 一 个 首 部</a:t>
            </a:r>
          </a:p>
        </p:txBody>
      </p:sp>
      <p:sp>
        <p:nvSpPr>
          <p:cNvPr id="2269210" name="Rectangle 26"/>
          <p:cNvSpPr>
            <a:spLocks noChangeArrowheads="1"/>
          </p:cNvSpPr>
          <p:nvPr/>
        </p:nvSpPr>
        <p:spPr bwMode="auto">
          <a:xfrm>
            <a:off x="4987925" y="520700"/>
            <a:ext cx="16414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流     标     号</a:t>
            </a:r>
          </a:p>
        </p:txBody>
      </p:sp>
      <p:sp>
        <p:nvSpPr>
          <p:cNvPr id="2269211" name="Rectangle 27"/>
          <p:cNvSpPr>
            <a:spLocks noChangeArrowheads="1"/>
          </p:cNvSpPr>
          <p:nvPr/>
        </p:nvSpPr>
        <p:spPr bwMode="auto">
          <a:xfrm>
            <a:off x="3587750" y="115888"/>
            <a:ext cx="4619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12</a:t>
            </a:r>
          </a:p>
        </p:txBody>
      </p:sp>
      <p:sp>
        <p:nvSpPr>
          <p:cNvPr id="2269212" name="Rectangle 28"/>
          <p:cNvSpPr>
            <a:spLocks noChangeArrowheads="1"/>
          </p:cNvSpPr>
          <p:nvPr/>
        </p:nvSpPr>
        <p:spPr bwMode="auto">
          <a:xfrm>
            <a:off x="2176463" y="5207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通 信 量 类</a:t>
            </a:r>
          </a:p>
        </p:txBody>
      </p:sp>
      <p:sp>
        <p:nvSpPr>
          <p:cNvPr id="2269213" name="Rectangle 29"/>
          <p:cNvSpPr>
            <a:spLocks noChangeArrowheads="1"/>
          </p:cNvSpPr>
          <p:nvPr/>
        </p:nvSpPr>
        <p:spPr bwMode="auto">
          <a:xfrm>
            <a:off x="4021138" y="2136775"/>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9214" name="Rectangle 30"/>
          <p:cNvSpPr>
            <a:spLocks noChangeArrowheads="1"/>
          </p:cNvSpPr>
          <p:nvPr/>
        </p:nvSpPr>
        <p:spPr bwMode="auto">
          <a:xfrm>
            <a:off x="4038600" y="3767138"/>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69215" name="Rectangle 31"/>
          <p:cNvSpPr>
            <a:spLocks noChangeArrowheads="1"/>
          </p:cNvSpPr>
          <p:nvPr/>
        </p:nvSpPr>
        <p:spPr bwMode="auto">
          <a:xfrm>
            <a:off x="1716088" y="911225"/>
            <a:ext cx="24050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有  效  载  荷  长  度</a:t>
            </a:r>
          </a:p>
        </p:txBody>
      </p:sp>
      <p:sp>
        <p:nvSpPr>
          <p:cNvPr id="2269216" name="Rectangle 32"/>
          <p:cNvSpPr>
            <a:spLocks noChangeArrowheads="1"/>
          </p:cNvSpPr>
          <p:nvPr/>
        </p:nvSpPr>
        <p:spPr bwMode="auto">
          <a:xfrm>
            <a:off x="6762750" y="930275"/>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跳 数 限 制</a:t>
            </a:r>
          </a:p>
        </p:txBody>
      </p:sp>
      <p:sp>
        <p:nvSpPr>
          <p:cNvPr id="2269217" name="Line 33"/>
          <p:cNvSpPr>
            <a:spLocks noChangeShapeType="1"/>
          </p:cNvSpPr>
          <p:nvPr/>
        </p:nvSpPr>
        <p:spPr bwMode="auto">
          <a:xfrm>
            <a:off x="3725863" y="504825"/>
            <a:ext cx="6350" cy="3825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218" name="Rectangle 34"/>
          <p:cNvSpPr>
            <a:spLocks noChangeArrowheads="1"/>
          </p:cNvSpPr>
          <p:nvPr/>
        </p:nvSpPr>
        <p:spPr bwMode="auto">
          <a:xfrm>
            <a:off x="63738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24</a:t>
            </a:r>
          </a:p>
        </p:txBody>
      </p:sp>
      <p:sp>
        <p:nvSpPr>
          <p:cNvPr id="2269219" name="AutoShape 35"/>
          <p:cNvSpPr>
            <a:spLocks/>
          </p:cNvSpPr>
          <p:nvPr/>
        </p:nvSpPr>
        <p:spPr bwMode="auto">
          <a:xfrm>
            <a:off x="695325" y="538163"/>
            <a:ext cx="228600" cy="4162425"/>
          </a:xfrm>
          <a:prstGeom prst="leftBrace">
            <a:avLst>
              <a:gd name="adj1" fmla="val 151736"/>
              <a:gd name="adj2" fmla="val 50000"/>
            </a:avLst>
          </a:prstGeom>
          <a:noFill/>
          <a:ln w="1270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220" name="Rectangle 36"/>
          <p:cNvSpPr>
            <a:spLocks noChangeArrowheads="1"/>
          </p:cNvSpPr>
          <p:nvPr/>
        </p:nvSpPr>
        <p:spPr bwMode="auto">
          <a:xfrm>
            <a:off x="34925" y="1430338"/>
            <a:ext cx="703263" cy="252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buClrTx/>
              <a:buFontTx/>
              <a:buNone/>
            </a:pPr>
            <a:r>
              <a:rPr lang="en-US" altLang="zh-CN" sz="2000">
                <a:solidFill>
                  <a:srgbClr val="333399"/>
                </a:solidFill>
                <a:latin typeface="Arial" pitchFamily="34" charset="0"/>
                <a:ea typeface="黑体" pitchFamily="49" charset="-122"/>
              </a:rPr>
              <a:t>IPv6</a:t>
            </a:r>
          </a:p>
          <a:p>
            <a:pPr algn="ctr" eaLnBrk="0" hangingPunct="0">
              <a:buClrTx/>
              <a:buFontTx/>
              <a:buNone/>
            </a:pPr>
            <a:r>
              <a:rPr lang="zh-CN" altLang="en-US" sz="2000">
                <a:solidFill>
                  <a:srgbClr val="333399"/>
                </a:solidFill>
                <a:latin typeface="Arial" pitchFamily="34" charset="0"/>
                <a:ea typeface="黑体" pitchFamily="49" charset="-122"/>
              </a:rPr>
              <a:t>的</a:t>
            </a:r>
          </a:p>
          <a:p>
            <a:pPr algn="ctr" eaLnBrk="0" hangingPunct="0">
              <a:buClrTx/>
              <a:buFontTx/>
              <a:buNone/>
            </a:pPr>
            <a:r>
              <a:rPr lang="zh-CN" altLang="en-US" sz="2000">
                <a:solidFill>
                  <a:srgbClr val="333399"/>
                </a:solidFill>
                <a:latin typeface="Arial" pitchFamily="34" charset="0"/>
                <a:ea typeface="黑体" pitchFamily="49" charset="-122"/>
              </a:rPr>
              <a:t>基</a:t>
            </a:r>
          </a:p>
          <a:p>
            <a:pPr algn="ctr" eaLnBrk="0" hangingPunct="0">
              <a:buClrTx/>
              <a:buFontTx/>
              <a:buNone/>
            </a:pPr>
            <a:r>
              <a:rPr lang="zh-CN" altLang="en-US" sz="2000">
                <a:solidFill>
                  <a:srgbClr val="333399"/>
                </a:solidFill>
                <a:latin typeface="Arial" pitchFamily="34" charset="0"/>
                <a:ea typeface="黑体" pitchFamily="49" charset="-122"/>
              </a:rPr>
              <a:t>本</a:t>
            </a:r>
          </a:p>
          <a:p>
            <a:pPr algn="ctr" eaLnBrk="0" hangingPunct="0">
              <a:buClrTx/>
              <a:buFontTx/>
              <a:buNone/>
            </a:pPr>
            <a:r>
              <a:rPr lang="zh-CN" altLang="en-US" sz="2000">
                <a:solidFill>
                  <a:srgbClr val="333399"/>
                </a:solidFill>
                <a:latin typeface="Arial" pitchFamily="34" charset="0"/>
                <a:ea typeface="黑体" pitchFamily="49" charset="-122"/>
              </a:rPr>
              <a:t>首</a:t>
            </a:r>
          </a:p>
          <a:p>
            <a:pPr algn="ctr" eaLnBrk="0" hangingPunct="0">
              <a:buClrTx/>
              <a:buFontTx/>
              <a:buNone/>
            </a:pPr>
            <a:r>
              <a:rPr lang="zh-CN" altLang="en-US" sz="2000">
                <a:solidFill>
                  <a:srgbClr val="333399"/>
                </a:solidFill>
                <a:latin typeface="Arial" pitchFamily="34" charset="0"/>
                <a:ea typeface="黑体" pitchFamily="49" charset="-122"/>
              </a:rPr>
              <a:t>部</a:t>
            </a:r>
          </a:p>
          <a:p>
            <a:pPr algn="ctr" eaLnBrk="0" hangingPunct="0">
              <a:buClrTx/>
              <a:buFontTx/>
              <a:buNone/>
            </a:pPr>
            <a:r>
              <a:rPr lang="en-US" altLang="zh-CN" sz="2000">
                <a:solidFill>
                  <a:srgbClr val="333399"/>
                </a:solidFill>
                <a:latin typeface="Arial" pitchFamily="34" charset="0"/>
                <a:ea typeface="黑体" pitchFamily="49" charset="-122"/>
              </a:rPr>
              <a:t>40 B</a:t>
            </a:r>
          </a:p>
          <a:p>
            <a:pPr algn="ctr" eaLnBrk="0" hangingPunct="0">
              <a:buClrTx/>
              <a:buFontTx/>
              <a:buNone/>
            </a:pPr>
            <a:endParaRPr lang="en-US" altLang="zh-CN" sz="2000">
              <a:solidFill>
                <a:srgbClr val="333399"/>
              </a:solidFill>
              <a:latin typeface="Arial" pitchFamily="34" charset="0"/>
              <a:ea typeface="黑体" pitchFamily="49" charset="-122"/>
            </a:endParaRPr>
          </a:p>
        </p:txBody>
      </p:sp>
      <p:sp>
        <p:nvSpPr>
          <p:cNvPr id="2269221" name="Rectangle 37"/>
          <p:cNvSpPr>
            <a:spLocks noChangeArrowheads="1"/>
          </p:cNvSpPr>
          <p:nvPr/>
        </p:nvSpPr>
        <p:spPr bwMode="auto">
          <a:xfrm>
            <a:off x="1003300" y="1341438"/>
            <a:ext cx="7313613" cy="16573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69222" name="Text Box 38"/>
          <p:cNvSpPr txBox="1">
            <a:spLocks noChangeArrowheads="1"/>
          </p:cNvSpPr>
          <p:nvPr/>
        </p:nvSpPr>
        <p:spPr bwMode="auto">
          <a:xfrm>
            <a:off x="393700" y="5049838"/>
            <a:ext cx="8642350" cy="539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05000"/>
              </a:lnSpc>
              <a:spcBef>
                <a:spcPct val="0"/>
              </a:spcBef>
              <a:buClrTx/>
              <a:buFontTx/>
              <a:buNone/>
            </a:pPr>
            <a:r>
              <a:rPr lang="zh-CN" altLang="en-US" sz="2800">
                <a:solidFill>
                  <a:srgbClr val="333399"/>
                </a:solidFill>
                <a:ea typeface="黑体" pitchFamily="49" charset="-122"/>
              </a:rPr>
              <a:t>源地址</a:t>
            </a:r>
            <a:r>
              <a:rPr lang="en-US" altLang="zh-CN" sz="2800">
                <a:solidFill>
                  <a:srgbClr val="333399"/>
                </a:solidFill>
                <a:ea typeface="黑体" pitchFamily="49" charset="-122"/>
              </a:rPr>
              <a:t>—— 128 bit</a:t>
            </a:r>
            <a:r>
              <a:rPr lang="zh-CN" altLang="en-US" sz="2800">
                <a:solidFill>
                  <a:srgbClr val="333399"/>
                </a:solidFill>
                <a:ea typeface="黑体" pitchFamily="49" charset="-122"/>
              </a:rPr>
              <a:t>。是数据报的发送站的 </a:t>
            </a:r>
            <a:r>
              <a:rPr lang="en-US" altLang="zh-CN" sz="2800">
                <a:solidFill>
                  <a:srgbClr val="333399"/>
                </a:solidFill>
                <a:ea typeface="黑体" pitchFamily="49" charset="-122"/>
              </a:rPr>
              <a:t>IP </a:t>
            </a:r>
            <a:r>
              <a:rPr lang="zh-CN" altLang="en-US" sz="2800">
                <a:solidFill>
                  <a:srgbClr val="333399"/>
                </a:solidFill>
                <a:ea typeface="黑体" pitchFamily="49" charset="-122"/>
              </a:rPr>
              <a:t>地址。 </a:t>
            </a:r>
          </a:p>
        </p:txBody>
      </p:sp>
    </p:spTree>
    <p:extLst>
      <p:ext uri="{BB962C8B-B14F-4D97-AF65-F5344CB8AC3E}">
        <p14:creationId xmlns:p14="http://schemas.microsoft.com/office/powerpoint/2010/main" val="2762666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269221"/>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69221"/>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9221" grpId="0" animBg="1"/>
      <p:bldP spid="2269221" grpId="1"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0210" name="Rectangle 2"/>
          <p:cNvSpPr>
            <a:spLocks noChangeArrowheads="1"/>
          </p:cNvSpPr>
          <p:nvPr/>
        </p:nvSpPr>
        <p:spPr bwMode="auto">
          <a:xfrm>
            <a:off x="1000125" y="476250"/>
            <a:ext cx="7289800" cy="4208463"/>
          </a:xfrm>
          <a:prstGeom prst="rect">
            <a:avLst/>
          </a:prstGeom>
          <a:solidFill>
            <a:srgbClr val="FFFF99"/>
          </a:solidFill>
          <a:ln w="28575">
            <a:solidFill>
              <a:srgbClr val="333399"/>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270211" name="Line 3"/>
          <p:cNvSpPr>
            <a:spLocks noChangeShapeType="1"/>
          </p:cNvSpPr>
          <p:nvPr/>
        </p:nvSpPr>
        <p:spPr bwMode="auto">
          <a:xfrm>
            <a:off x="1008063" y="885825"/>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12" name="Line 4"/>
          <p:cNvSpPr>
            <a:spLocks noChangeShapeType="1"/>
          </p:cNvSpPr>
          <p:nvPr/>
        </p:nvSpPr>
        <p:spPr bwMode="auto">
          <a:xfrm>
            <a:off x="1908175" y="506413"/>
            <a:ext cx="0" cy="381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13" name="Line 5"/>
          <p:cNvSpPr>
            <a:spLocks noChangeShapeType="1"/>
          </p:cNvSpPr>
          <p:nvPr/>
        </p:nvSpPr>
        <p:spPr bwMode="auto">
          <a:xfrm>
            <a:off x="4648200"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14" name="Rectangle 6"/>
          <p:cNvSpPr>
            <a:spLocks noChangeArrowheads="1"/>
          </p:cNvSpPr>
          <p:nvPr/>
        </p:nvSpPr>
        <p:spPr bwMode="auto">
          <a:xfrm>
            <a:off x="923925" y="115888"/>
            <a:ext cx="3222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0</a:t>
            </a:r>
          </a:p>
        </p:txBody>
      </p:sp>
      <p:sp>
        <p:nvSpPr>
          <p:cNvPr id="2270215" name="Rectangle 7"/>
          <p:cNvSpPr>
            <a:spLocks noChangeArrowheads="1"/>
          </p:cNvSpPr>
          <p:nvPr/>
        </p:nvSpPr>
        <p:spPr bwMode="auto">
          <a:xfrm>
            <a:off x="1827213" y="115888"/>
            <a:ext cx="322262"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4</a:t>
            </a:r>
          </a:p>
        </p:txBody>
      </p:sp>
      <p:sp>
        <p:nvSpPr>
          <p:cNvPr id="2270216" name="Rectangle 8"/>
          <p:cNvSpPr>
            <a:spLocks noChangeArrowheads="1"/>
          </p:cNvSpPr>
          <p:nvPr/>
        </p:nvSpPr>
        <p:spPr bwMode="auto">
          <a:xfrm>
            <a:off x="45577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16</a:t>
            </a:r>
          </a:p>
        </p:txBody>
      </p:sp>
      <p:sp>
        <p:nvSpPr>
          <p:cNvPr id="2270217" name="Rectangle 9"/>
          <p:cNvSpPr>
            <a:spLocks noChangeArrowheads="1"/>
          </p:cNvSpPr>
          <p:nvPr/>
        </p:nvSpPr>
        <p:spPr bwMode="auto">
          <a:xfrm>
            <a:off x="795496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31</a:t>
            </a:r>
          </a:p>
        </p:txBody>
      </p:sp>
      <p:sp>
        <p:nvSpPr>
          <p:cNvPr id="2270218" name="Rectangle 10"/>
          <p:cNvSpPr>
            <a:spLocks noChangeArrowheads="1"/>
          </p:cNvSpPr>
          <p:nvPr/>
        </p:nvSpPr>
        <p:spPr bwMode="auto">
          <a:xfrm>
            <a:off x="1119188" y="520700"/>
            <a:ext cx="7588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版 本</a:t>
            </a:r>
          </a:p>
        </p:txBody>
      </p:sp>
      <p:sp>
        <p:nvSpPr>
          <p:cNvPr id="2270219" name="Rectangle 11"/>
          <p:cNvSpPr>
            <a:spLocks noChangeArrowheads="1"/>
          </p:cNvSpPr>
          <p:nvPr/>
        </p:nvSpPr>
        <p:spPr bwMode="auto">
          <a:xfrm>
            <a:off x="306388" y="115888"/>
            <a:ext cx="688975"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chemeClr val="bg1"/>
                </a:solidFill>
                <a:latin typeface="Arial" pitchFamily="34" charset="0"/>
                <a:ea typeface="黑体" pitchFamily="49" charset="-122"/>
              </a:rPr>
              <a:t>比特</a:t>
            </a:r>
          </a:p>
        </p:txBody>
      </p:sp>
      <p:sp>
        <p:nvSpPr>
          <p:cNvPr id="2270220" name="Line 12"/>
          <p:cNvSpPr>
            <a:spLocks noChangeShapeType="1"/>
          </p:cNvSpPr>
          <p:nvPr/>
        </p:nvSpPr>
        <p:spPr bwMode="auto">
          <a:xfrm>
            <a:off x="1000125" y="1308100"/>
            <a:ext cx="73025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21" name="Line 13"/>
          <p:cNvSpPr>
            <a:spLocks noChangeShapeType="1"/>
          </p:cNvSpPr>
          <p:nvPr/>
        </p:nvSpPr>
        <p:spPr bwMode="auto">
          <a:xfrm>
            <a:off x="1001713" y="173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22" name="Line 14"/>
          <p:cNvSpPr>
            <a:spLocks noChangeShapeType="1"/>
          </p:cNvSpPr>
          <p:nvPr/>
        </p:nvSpPr>
        <p:spPr bwMode="auto">
          <a:xfrm>
            <a:off x="1001713" y="215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23" name="Line 15"/>
          <p:cNvSpPr>
            <a:spLocks noChangeShapeType="1"/>
          </p:cNvSpPr>
          <p:nvPr/>
        </p:nvSpPr>
        <p:spPr bwMode="auto">
          <a:xfrm>
            <a:off x="1001713" y="257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24" name="Line 16"/>
          <p:cNvSpPr>
            <a:spLocks noChangeShapeType="1"/>
          </p:cNvSpPr>
          <p:nvPr/>
        </p:nvSpPr>
        <p:spPr bwMode="auto">
          <a:xfrm>
            <a:off x="1001713" y="3001963"/>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25" name="Line 17"/>
          <p:cNvSpPr>
            <a:spLocks noChangeShapeType="1"/>
          </p:cNvSpPr>
          <p:nvPr/>
        </p:nvSpPr>
        <p:spPr bwMode="auto">
          <a:xfrm>
            <a:off x="1001713" y="3424238"/>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26" name="Line 18"/>
          <p:cNvSpPr>
            <a:spLocks noChangeShapeType="1"/>
          </p:cNvSpPr>
          <p:nvPr/>
        </p:nvSpPr>
        <p:spPr bwMode="auto">
          <a:xfrm>
            <a:off x="1001713" y="3848100"/>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27" name="Line 19"/>
          <p:cNvSpPr>
            <a:spLocks noChangeShapeType="1"/>
          </p:cNvSpPr>
          <p:nvPr/>
        </p:nvSpPr>
        <p:spPr bwMode="auto">
          <a:xfrm>
            <a:off x="1001713" y="4270375"/>
            <a:ext cx="73040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28" name="Rectangle 20"/>
          <p:cNvSpPr>
            <a:spLocks noChangeArrowheads="1"/>
          </p:cNvSpPr>
          <p:nvPr/>
        </p:nvSpPr>
        <p:spPr bwMode="auto">
          <a:xfrm>
            <a:off x="1227138" y="3282950"/>
            <a:ext cx="6850062" cy="1128713"/>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29" name="Rectangle 21"/>
          <p:cNvSpPr>
            <a:spLocks noChangeArrowheads="1"/>
          </p:cNvSpPr>
          <p:nvPr/>
        </p:nvSpPr>
        <p:spPr bwMode="auto">
          <a:xfrm>
            <a:off x="1227138" y="1589088"/>
            <a:ext cx="6850062" cy="1130300"/>
          </a:xfrm>
          <a:prstGeom prst="rect">
            <a:avLst/>
          </a:prstGeom>
          <a:solidFill>
            <a:srgbClr val="FFFF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30" name="Rectangle 22"/>
          <p:cNvSpPr>
            <a:spLocks noChangeArrowheads="1"/>
          </p:cNvSpPr>
          <p:nvPr/>
        </p:nvSpPr>
        <p:spPr bwMode="auto">
          <a:xfrm>
            <a:off x="3849688" y="349567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a:t>
            </a:r>
            <a:r>
              <a:rPr lang="zh-CN" altLang="en-US" sz="2000" b="1">
                <a:solidFill>
                  <a:srgbClr val="333399"/>
                </a:solidFill>
                <a:latin typeface="Arial" pitchFamily="34" charset="0"/>
                <a:ea typeface="黑体" pitchFamily="49" charset="-122"/>
              </a:rPr>
              <a:t> </a:t>
            </a:r>
            <a:r>
              <a:rPr lang="zh-CN" altLang="en-US" sz="2000">
                <a:solidFill>
                  <a:srgbClr val="333399"/>
                </a:solidFill>
                <a:latin typeface="Arial" pitchFamily="34" charset="0"/>
                <a:ea typeface="黑体" pitchFamily="49" charset="-122"/>
              </a:rPr>
              <a:t>  地   址</a:t>
            </a:r>
          </a:p>
        </p:txBody>
      </p:sp>
      <p:sp>
        <p:nvSpPr>
          <p:cNvPr id="2270231" name="Rectangle 23"/>
          <p:cNvSpPr>
            <a:spLocks noChangeArrowheads="1"/>
          </p:cNvSpPr>
          <p:nvPr/>
        </p:nvSpPr>
        <p:spPr bwMode="auto">
          <a:xfrm>
            <a:off x="4043363" y="1801813"/>
            <a:ext cx="13620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地   址</a:t>
            </a:r>
          </a:p>
        </p:txBody>
      </p:sp>
      <p:sp>
        <p:nvSpPr>
          <p:cNvPr id="2270232" name="Line 24"/>
          <p:cNvSpPr>
            <a:spLocks noChangeShapeType="1"/>
          </p:cNvSpPr>
          <p:nvPr/>
        </p:nvSpPr>
        <p:spPr bwMode="auto">
          <a:xfrm>
            <a:off x="6478588" y="885825"/>
            <a:ext cx="0" cy="42227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33" name="Rectangle 25"/>
          <p:cNvSpPr>
            <a:spLocks noChangeArrowheads="1"/>
          </p:cNvSpPr>
          <p:nvPr/>
        </p:nvSpPr>
        <p:spPr bwMode="auto">
          <a:xfrm>
            <a:off x="4716463" y="919163"/>
            <a:ext cx="17319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下 一 个 首 部</a:t>
            </a:r>
          </a:p>
        </p:txBody>
      </p:sp>
      <p:sp>
        <p:nvSpPr>
          <p:cNvPr id="2270234" name="Rectangle 26"/>
          <p:cNvSpPr>
            <a:spLocks noChangeArrowheads="1"/>
          </p:cNvSpPr>
          <p:nvPr/>
        </p:nvSpPr>
        <p:spPr bwMode="auto">
          <a:xfrm>
            <a:off x="4987925" y="520700"/>
            <a:ext cx="16414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流     标     号</a:t>
            </a:r>
          </a:p>
        </p:txBody>
      </p:sp>
      <p:sp>
        <p:nvSpPr>
          <p:cNvPr id="2270235" name="Rectangle 27"/>
          <p:cNvSpPr>
            <a:spLocks noChangeArrowheads="1"/>
          </p:cNvSpPr>
          <p:nvPr/>
        </p:nvSpPr>
        <p:spPr bwMode="auto">
          <a:xfrm>
            <a:off x="3587750" y="115888"/>
            <a:ext cx="461963"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12</a:t>
            </a:r>
          </a:p>
        </p:txBody>
      </p:sp>
      <p:sp>
        <p:nvSpPr>
          <p:cNvPr id="2270236" name="Rectangle 28"/>
          <p:cNvSpPr>
            <a:spLocks noChangeArrowheads="1"/>
          </p:cNvSpPr>
          <p:nvPr/>
        </p:nvSpPr>
        <p:spPr bwMode="auto">
          <a:xfrm>
            <a:off x="2176463" y="520700"/>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通 信 量 类</a:t>
            </a:r>
          </a:p>
        </p:txBody>
      </p:sp>
      <p:sp>
        <p:nvSpPr>
          <p:cNvPr id="2270237" name="Rectangle 29"/>
          <p:cNvSpPr>
            <a:spLocks noChangeArrowheads="1"/>
          </p:cNvSpPr>
          <p:nvPr/>
        </p:nvSpPr>
        <p:spPr bwMode="auto">
          <a:xfrm>
            <a:off x="4021138" y="2136775"/>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70238" name="Rectangle 30"/>
          <p:cNvSpPr>
            <a:spLocks noChangeArrowheads="1"/>
          </p:cNvSpPr>
          <p:nvPr/>
        </p:nvSpPr>
        <p:spPr bwMode="auto">
          <a:xfrm>
            <a:off x="4038600" y="3767138"/>
            <a:ext cx="145097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a:t>
            </a:r>
            <a:r>
              <a:rPr lang="en-US" altLang="zh-CN" sz="2000">
                <a:solidFill>
                  <a:srgbClr val="333399"/>
                </a:solidFill>
                <a:latin typeface="Arial" pitchFamily="34" charset="0"/>
                <a:ea typeface="黑体" pitchFamily="49" charset="-122"/>
              </a:rPr>
              <a:t>128 bit</a:t>
            </a:r>
            <a:r>
              <a:rPr lang="zh-CN" altLang="en-US" sz="2000">
                <a:solidFill>
                  <a:srgbClr val="333399"/>
                </a:solidFill>
                <a:latin typeface="Arial" pitchFamily="34" charset="0"/>
                <a:ea typeface="黑体" pitchFamily="49" charset="-122"/>
              </a:rPr>
              <a:t>）</a:t>
            </a:r>
          </a:p>
        </p:txBody>
      </p:sp>
      <p:sp>
        <p:nvSpPr>
          <p:cNvPr id="2270239" name="Rectangle 31"/>
          <p:cNvSpPr>
            <a:spLocks noChangeArrowheads="1"/>
          </p:cNvSpPr>
          <p:nvPr/>
        </p:nvSpPr>
        <p:spPr bwMode="auto">
          <a:xfrm>
            <a:off x="1716088" y="911225"/>
            <a:ext cx="2405062"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有  效  载  荷  长  度</a:t>
            </a:r>
          </a:p>
        </p:txBody>
      </p:sp>
      <p:sp>
        <p:nvSpPr>
          <p:cNvPr id="2270240" name="Rectangle 32"/>
          <p:cNvSpPr>
            <a:spLocks noChangeArrowheads="1"/>
          </p:cNvSpPr>
          <p:nvPr/>
        </p:nvSpPr>
        <p:spPr bwMode="auto">
          <a:xfrm>
            <a:off x="6762750" y="930275"/>
            <a:ext cx="1406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跳 数 限 制</a:t>
            </a:r>
          </a:p>
        </p:txBody>
      </p:sp>
      <p:sp>
        <p:nvSpPr>
          <p:cNvPr id="2270241" name="Line 33"/>
          <p:cNvSpPr>
            <a:spLocks noChangeShapeType="1"/>
          </p:cNvSpPr>
          <p:nvPr/>
        </p:nvSpPr>
        <p:spPr bwMode="auto">
          <a:xfrm>
            <a:off x="3725863" y="504825"/>
            <a:ext cx="6350" cy="3825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42" name="Rectangle 34"/>
          <p:cNvSpPr>
            <a:spLocks noChangeArrowheads="1"/>
          </p:cNvSpPr>
          <p:nvPr/>
        </p:nvSpPr>
        <p:spPr bwMode="auto">
          <a:xfrm>
            <a:off x="6373813" y="115888"/>
            <a:ext cx="4635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2000">
                <a:solidFill>
                  <a:schemeClr val="bg1"/>
                </a:solidFill>
                <a:latin typeface="Arial" pitchFamily="34" charset="0"/>
                <a:ea typeface="黑体" pitchFamily="49" charset="-122"/>
              </a:rPr>
              <a:t>24</a:t>
            </a:r>
          </a:p>
        </p:txBody>
      </p:sp>
      <p:sp>
        <p:nvSpPr>
          <p:cNvPr id="2270243" name="AutoShape 35"/>
          <p:cNvSpPr>
            <a:spLocks/>
          </p:cNvSpPr>
          <p:nvPr/>
        </p:nvSpPr>
        <p:spPr bwMode="auto">
          <a:xfrm>
            <a:off x="695325" y="538163"/>
            <a:ext cx="228600" cy="4162425"/>
          </a:xfrm>
          <a:prstGeom prst="leftBrace">
            <a:avLst>
              <a:gd name="adj1" fmla="val 151736"/>
              <a:gd name="adj2" fmla="val 50000"/>
            </a:avLst>
          </a:prstGeom>
          <a:noFill/>
          <a:ln w="1270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44" name="Rectangle 36"/>
          <p:cNvSpPr>
            <a:spLocks noChangeArrowheads="1"/>
          </p:cNvSpPr>
          <p:nvPr/>
        </p:nvSpPr>
        <p:spPr bwMode="auto">
          <a:xfrm>
            <a:off x="34925" y="1430338"/>
            <a:ext cx="703263" cy="252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buClrTx/>
              <a:buFontTx/>
              <a:buNone/>
            </a:pPr>
            <a:r>
              <a:rPr lang="en-US" altLang="zh-CN" sz="2000">
                <a:solidFill>
                  <a:srgbClr val="333399"/>
                </a:solidFill>
                <a:latin typeface="Arial" pitchFamily="34" charset="0"/>
                <a:ea typeface="黑体" pitchFamily="49" charset="-122"/>
              </a:rPr>
              <a:t>IPv6</a:t>
            </a:r>
          </a:p>
          <a:p>
            <a:pPr algn="ctr" eaLnBrk="0" hangingPunct="0">
              <a:buClrTx/>
              <a:buFontTx/>
              <a:buNone/>
            </a:pPr>
            <a:r>
              <a:rPr lang="zh-CN" altLang="en-US" sz="2000">
                <a:solidFill>
                  <a:srgbClr val="333399"/>
                </a:solidFill>
                <a:latin typeface="Arial" pitchFamily="34" charset="0"/>
                <a:ea typeface="黑体" pitchFamily="49" charset="-122"/>
              </a:rPr>
              <a:t>的</a:t>
            </a:r>
          </a:p>
          <a:p>
            <a:pPr algn="ctr" eaLnBrk="0" hangingPunct="0">
              <a:buClrTx/>
              <a:buFontTx/>
              <a:buNone/>
            </a:pPr>
            <a:r>
              <a:rPr lang="zh-CN" altLang="en-US" sz="2000">
                <a:solidFill>
                  <a:srgbClr val="333399"/>
                </a:solidFill>
                <a:latin typeface="Arial" pitchFamily="34" charset="0"/>
                <a:ea typeface="黑体" pitchFamily="49" charset="-122"/>
              </a:rPr>
              <a:t>基</a:t>
            </a:r>
          </a:p>
          <a:p>
            <a:pPr algn="ctr" eaLnBrk="0" hangingPunct="0">
              <a:buClrTx/>
              <a:buFontTx/>
              <a:buNone/>
            </a:pPr>
            <a:r>
              <a:rPr lang="zh-CN" altLang="en-US" sz="2000">
                <a:solidFill>
                  <a:srgbClr val="333399"/>
                </a:solidFill>
                <a:latin typeface="Arial" pitchFamily="34" charset="0"/>
                <a:ea typeface="黑体" pitchFamily="49" charset="-122"/>
              </a:rPr>
              <a:t>本</a:t>
            </a:r>
          </a:p>
          <a:p>
            <a:pPr algn="ctr" eaLnBrk="0" hangingPunct="0">
              <a:buClrTx/>
              <a:buFontTx/>
              <a:buNone/>
            </a:pPr>
            <a:r>
              <a:rPr lang="zh-CN" altLang="en-US" sz="2000">
                <a:solidFill>
                  <a:srgbClr val="333399"/>
                </a:solidFill>
                <a:latin typeface="Arial" pitchFamily="34" charset="0"/>
                <a:ea typeface="黑体" pitchFamily="49" charset="-122"/>
              </a:rPr>
              <a:t>首</a:t>
            </a:r>
          </a:p>
          <a:p>
            <a:pPr algn="ctr" eaLnBrk="0" hangingPunct="0">
              <a:buClrTx/>
              <a:buFontTx/>
              <a:buNone/>
            </a:pPr>
            <a:r>
              <a:rPr lang="zh-CN" altLang="en-US" sz="2000">
                <a:solidFill>
                  <a:srgbClr val="333399"/>
                </a:solidFill>
                <a:latin typeface="Arial" pitchFamily="34" charset="0"/>
                <a:ea typeface="黑体" pitchFamily="49" charset="-122"/>
              </a:rPr>
              <a:t>部</a:t>
            </a:r>
          </a:p>
          <a:p>
            <a:pPr algn="ctr" eaLnBrk="0" hangingPunct="0">
              <a:buClrTx/>
              <a:buFontTx/>
              <a:buNone/>
            </a:pPr>
            <a:r>
              <a:rPr lang="en-US" altLang="zh-CN" sz="2000">
                <a:solidFill>
                  <a:srgbClr val="333399"/>
                </a:solidFill>
                <a:latin typeface="Arial" pitchFamily="34" charset="0"/>
                <a:ea typeface="黑体" pitchFamily="49" charset="-122"/>
              </a:rPr>
              <a:t>40 B</a:t>
            </a:r>
          </a:p>
          <a:p>
            <a:pPr algn="ctr" eaLnBrk="0" hangingPunct="0">
              <a:buClrTx/>
              <a:buFontTx/>
              <a:buNone/>
            </a:pPr>
            <a:endParaRPr lang="en-US" altLang="zh-CN" sz="2000">
              <a:solidFill>
                <a:srgbClr val="333399"/>
              </a:solidFill>
              <a:latin typeface="Arial" pitchFamily="34" charset="0"/>
              <a:ea typeface="黑体" pitchFamily="49" charset="-122"/>
            </a:endParaRPr>
          </a:p>
        </p:txBody>
      </p:sp>
      <p:sp>
        <p:nvSpPr>
          <p:cNvPr id="2270245" name="Rectangle 37"/>
          <p:cNvSpPr>
            <a:spLocks noChangeArrowheads="1"/>
          </p:cNvSpPr>
          <p:nvPr/>
        </p:nvSpPr>
        <p:spPr bwMode="auto">
          <a:xfrm>
            <a:off x="1003300" y="2997200"/>
            <a:ext cx="7313613" cy="1711325"/>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70246" name="Text Box 38"/>
          <p:cNvSpPr txBox="1">
            <a:spLocks noChangeArrowheads="1"/>
          </p:cNvSpPr>
          <p:nvPr/>
        </p:nvSpPr>
        <p:spPr bwMode="auto">
          <a:xfrm>
            <a:off x="393700" y="5049838"/>
            <a:ext cx="8642350" cy="539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05000"/>
              </a:lnSpc>
              <a:spcBef>
                <a:spcPct val="0"/>
              </a:spcBef>
              <a:buClrTx/>
              <a:buFontTx/>
              <a:buNone/>
            </a:pPr>
            <a:r>
              <a:rPr lang="zh-CN" altLang="en-US" sz="2800">
                <a:solidFill>
                  <a:srgbClr val="333399"/>
                </a:solidFill>
                <a:ea typeface="黑体" pitchFamily="49" charset="-122"/>
              </a:rPr>
              <a:t>目的地址</a:t>
            </a:r>
            <a:r>
              <a:rPr lang="en-US" altLang="zh-CN" sz="2800">
                <a:solidFill>
                  <a:srgbClr val="333399"/>
                </a:solidFill>
                <a:ea typeface="黑体" pitchFamily="49" charset="-122"/>
              </a:rPr>
              <a:t>—— 128 bit</a:t>
            </a:r>
            <a:r>
              <a:rPr lang="zh-CN" altLang="en-US" sz="2800">
                <a:solidFill>
                  <a:srgbClr val="333399"/>
                </a:solidFill>
                <a:ea typeface="黑体" pitchFamily="49" charset="-122"/>
              </a:rPr>
              <a:t>。是数据报的接收站的 </a:t>
            </a:r>
            <a:r>
              <a:rPr lang="en-US" altLang="zh-CN" sz="2800">
                <a:solidFill>
                  <a:srgbClr val="333399"/>
                </a:solidFill>
                <a:ea typeface="黑体" pitchFamily="49" charset="-122"/>
              </a:rPr>
              <a:t>IP </a:t>
            </a:r>
            <a:r>
              <a:rPr lang="zh-CN" altLang="en-US" sz="2800">
                <a:solidFill>
                  <a:srgbClr val="333399"/>
                </a:solidFill>
                <a:ea typeface="黑体" pitchFamily="49" charset="-122"/>
              </a:rPr>
              <a:t>地址。 </a:t>
            </a:r>
          </a:p>
        </p:txBody>
      </p:sp>
    </p:spTree>
    <p:extLst>
      <p:ext uri="{BB962C8B-B14F-4D97-AF65-F5344CB8AC3E}">
        <p14:creationId xmlns:p14="http://schemas.microsoft.com/office/powerpoint/2010/main" val="31583716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270245"/>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70245"/>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70245" grpId="0" animBg="1"/>
      <p:bldP spid="2270245" grpId="1"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2262" name="Rectangle 6"/>
          <p:cNvSpPr>
            <a:spLocks noGrp="1" noChangeArrowheads="1"/>
          </p:cNvSpPr>
          <p:nvPr>
            <p:ph type="title"/>
          </p:nvPr>
        </p:nvSpPr>
        <p:spPr/>
        <p:txBody>
          <a:bodyPr/>
          <a:lstStyle/>
          <a:p>
            <a:r>
              <a:rPr lang="en-US" altLang="zh-CN" dirty="0"/>
              <a:t>IPv6</a:t>
            </a:r>
            <a:r>
              <a:rPr lang="zh-CN" altLang="en-US" dirty="0"/>
              <a:t>地址格式</a:t>
            </a:r>
          </a:p>
        </p:txBody>
      </p:sp>
      <p:sp>
        <p:nvSpPr>
          <p:cNvPr id="2272263" name="Rectangle 7"/>
          <p:cNvSpPr>
            <a:spLocks noGrp="1" noChangeArrowheads="1"/>
          </p:cNvSpPr>
          <p:nvPr>
            <p:ph type="body" idx="1"/>
          </p:nvPr>
        </p:nvSpPr>
        <p:spPr/>
        <p:txBody>
          <a:bodyPr/>
          <a:lstStyle/>
          <a:p>
            <a:r>
              <a:rPr lang="en-US" altLang="zh-CN" dirty="0"/>
              <a:t>IPv6 </a:t>
            </a:r>
            <a:r>
              <a:rPr lang="zh-CN" altLang="en-US" dirty="0"/>
              <a:t>将 </a:t>
            </a:r>
            <a:r>
              <a:rPr lang="en-US" altLang="zh-CN" dirty="0"/>
              <a:t>128 bit </a:t>
            </a:r>
            <a:r>
              <a:rPr lang="zh-CN" altLang="en-US" dirty="0"/>
              <a:t>地址空间分为两大部分。</a:t>
            </a:r>
          </a:p>
          <a:p>
            <a:pPr lvl="1"/>
            <a:r>
              <a:rPr lang="zh-CN" altLang="en-US" dirty="0"/>
              <a:t>第一部分是可变长度的类型前缀，它定义了地址的目的。</a:t>
            </a:r>
          </a:p>
          <a:p>
            <a:pPr lvl="1"/>
            <a:r>
              <a:rPr lang="zh-CN" altLang="en-US" dirty="0"/>
              <a:t>第二部分是地址的其余部分，其长度也是可变的。</a:t>
            </a:r>
          </a:p>
        </p:txBody>
      </p:sp>
      <p:sp>
        <p:nvSpPr>
          <p:cNvPr id="2272261" name="Rectangle 5"/>
          <p:cNvSpPr>
            <a:spLocks noChangeArrowheads="1"/>
          </p:cNvSpPr>
          <p:nvPr/>
        </p:nvSpPr>
        <p:spPr bwMode="auto">
          <a:xfrm>
            <a:off x="0" y="3048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272260" name="Object 4"/>
          <p:cNvGraphicFramePr>
            <a:graphicFrameLocks noChangeAspect="1"/>
          </p:cNvGraphicFramePr>
          <p:nvPr/>
        </p:nvGraphicFramePr>
        <p:xfrm>
          <a:off x="539750" y="3429000"/>
          <a:ext cx="8604250" cy="1725613"/>
        </p:xfrm>
        <a:graphic>
          <a:graphicData uri="http://schemas.openxmlformats.org/presentationml/2006/ole">
            <mc:AlternateContent xmlns:mc="http://schemas.openxmlformats.org/markup-compatibility/2006">
              <mc:Choice xmlns:v="urn:schemas-microsoft-com:vml" Requires="v">
                <p:oleObj spid="_x0000_s2278469" name="Visio" r:id="rId3" imgW="3797368" imgH="766757" progId="Visio.Drawing.11">
                  <p:embed/>
                </p:oleObj>
              </mc:Choice>
              <mc:Fallback>
                <p:oleObj name="Visio" r:id="rId3" imgW="3797368" imgH="766757" progId="Visio.Drawing.11">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3429000"/>
                        <a:ext cx="8604250" cy="17256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550170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286" name="Rectangle 6"/>
          <p:cNvSpPr>
            <a:spLocks noGrp="1" noChangeArrowheads="1"/>
          </p:cNvSpPr>
          <p:nvPr>
            <p:ph type="title"/>
          </p:nvPr>
        </p:nvSpPr>
        <p:spPr/>
        <p:txBody>
          <a:bodyPr/>
          <a:lstStyle/>
          <a:p>
            <a:r>
              <a:rPr lang="en-US" altLang="zh-CN" dirty="0"/>
              <a:t>IPv6</a:t>
            </a:r>
            <a:r>
              <a:rPr lang="zh-CN" altLang="en-US" dirty="0"/>
              <a:t>地址的冒号十六进制记法</a:t>
            </a:r>
          </a:p>
        </p:txBody>
      </p:sp>
      <p:sp>
        <p:nvSpPr>
          <p:cNvPr id="2273287" name="Rectangle 7"/>
          <p:cNvSpPr>
            <a:spLocks noGrp="1" noChangeArrowheads="1"/>
          </p:cNvSpPr>
          <p:nvPr>
            <p:ph type="body" idx="1"/>
          </p:nvPr>
        </p:nvSpPr>
        <p:spPr/>
        <p:txBody>
          <a:bodyPr/>
          <a:lstStyle/>
          <a:p>
            <a:r>
              <a:rPr lang="zh-CN" altLang="en-US" dirty="0"/>
              <a:t>每个 </a:t>
            </a:r>
            <a:r>
              <a:rPr lang="en-US" altLang="zh-CN" dirty="0"/>
              <a:t>16 bit </a:t>
            </a:r>
            <a:r>
              <a:rPr lang="zh-CN" altLang="en-US" dirty="0"/>
              <a:t>的值用十六进制值表示，各值之间用冒号分隔。</a:t>
            </a:r>
          </a:p>
          <a:p>
            <a:pPr lvl="1"/>
            <a:r>
              <a:rPr lang="en-US" altLang="zh-CN" dirty="0"/>
              <a:t>68E6:8C64:FFFF:FFFF:0:1180:960A:FFFF</a:t>
            </a:r>
          </a:p>
          <a:p>
            <a:r>
              <a:rPr lang="zh-CN" altLang="en-US" dirty="0"/>
              <a:t>在实际应用中，规定</a:t>
            </a:r>
            <a:r>
              <a:rPr lang="en-US" altLang="zh-CN" dirty="0"/>
              <a:t>IPV6</a:t>
            </a:r>
            <a:r>
              <a:rPr lang="zh-CN" altLang="en-US" dirty="0"/>
              <a:t>可以用以下规则进行缩写：</a:t>
            </a:r>
          </a:p>
          <a:p>
            <a:pPr lvl="1"/>
            <a:r>
              <a:rPr lang="zh-CN" altLang="en-US" dirty="0"/>
              <a:t>全为</a:t>
            </a:r>
            <a:r>
              <a:rPr lang="en-US" altLang="zh-CN" dirty="0"/>
              <a:t>0</a:t>
            </a:r>
            <a:r>
              <a:rPr lang="zh-CN" altLang="en-US" dirty="0"/>
              <a:t>的一组数可以用一个</a:t>
            </a:r>
            <a:r>
              <a:rPr lang="en-US" altLang="zh-CN" dirty="0"/>
              <a:t>0</a:t>
            </a:r>
            <a:r>
              <a:rPr lang="zh-CN" altLang="en-US" dirty="0"/>
              <a:t>来表示。</a:t>
            </a:r>
          </a:p>
          <a:p>
            <a:pPr lvl="1"/>
            <a:r>
              <a:rPr lang="zh-CN" altLang="en-US" dirty="0"/>
              <a:t>在各组中高位为</a:t>
            </a:r>
            <a:r>
              <a:rPr lang="en-US" altLang="zh-CN" dirty="0"/>
              <a:t>0</a:t>
            </a:r>
            <a:r>
              <a:rPr lang="zh-CN" altLang="en-US" dirty="0"/>
              <a:t>的可以省略。</a:t>
            </a:r>
          </a:p>
          <a:p>
            <a:pPr lvl="1"/>
            <a:r>
              <a:rPr lang="zh-CN" altLang="en-US" dirty="0"/>
              <a:t>连续几个为</a:t>
            </a:r>
            <a:r>
              <a:rPr lang="en-US" altLang="zh-CN" dirty="0"/>
              <a:t>0</a:t>
            </a:r>
            <a:r>
              <a:rPr lang="zh-CN" altLang="en-US" dirty="0"/>
              <a:t>的组可以用两个</a:t>
            </a:r>
            <a:r>
              <a:rPr lang="zh-CN" altLang="en-US" dirty="0">
                <a:latin typeface="宋体"/>
              </a:rPr>
              <a:t>“</a:t>
            </a:r>
            <a:r>
              <a:rPr lang="zh-CN" altLang="en-US" dirty="0"/>
              <a:t>：</a:t>
            </a:r>
            <a:r>
              <a:rPr lang="zh-CN" altLang="en-US" dirty="0">
                <a:latin typeface="宋体"/>
              </a:rPr>
              <a:t>”</a:t>
            </a:r>
            <a:r>
              <a:rPr lang="zh-CN" altLang="en-US" dirty="0"/>
              <a:t>表示。</a:t>
            </a:r>
          </a:p>
          <a:p>
            <a:r>
              <a:rPr lang="zh-CN" altLang="en-US" dirty="0"/>
              <a:t>地址</a:t>
            </a:r>
            <a:r>
              <a:rPr lang="en-US" altLang="zh-CN" dirty="0"/>
              <a:t>FF05:0:0:0:0:0:0:00B3     </a:t>
            </a:r>
            <a:r>
              <a:rPr lang="zh-CN" altLang="en-US" dirty="0"/>
              <a:t>可以写成：</a:t>
            </a:r>
            <a:r>
              <a:rPr lang="en-US" altLang="zh-CN" dirty="0"/>
              <a:t>FF05::B3 </a:t>
            </a:r>
          </a:p>
        </p:txBody>
      </p:sp>
    </p:spTree>
    <p:extLst>
      <p:ext uri="{BB962C8B-B14F-4D97-AF65-F5344CB8AC3E}">
        <p14:creationId xmlns:p14="http://schemas.microsoft.com/office/powerpoint/2010/main" val="137043940"/>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4306" name="Rectangle 2"/>
          <p:cNvSpPr>
            <a:spLocks noGrp="1" noChangeArrowheads="1"/>
          </p:cNvSpPr>
          <p:nvPr>
            <p:ph type="title"/>
          </p:nvPr>
        </p:nvSpPr>
        <p:spPr/>
        <p:txBody>
          <a:bodyPr/>
          <a:lstStyle/>
          <a:p>
            <a:r>
              <a:rPr lang="en-US" altLang="zh-CN" dirty="0"/>
              <a:t> IPV6</a:t>
            </a:r>
            <a:r>
              <a:rPr lang="zh-CN" altLang="en-US" dirty="0"/>
              <a:t>地址类型前缀 </a:t>
            </a:r>
          </a:p>
        </p:txBody>
      </p:sp>
      <p:graphicFrame>
        <p:nvGraphicFramePr>
          <p:cNvPr id="2274825" name="Group 521"/>
          <p:cNvGraphicFramePr>
            <a:graphicFrameLocks noGrp="1"/>
          </p:cNvGraphicFramePr>
          <p:nvPr>
            <p:ph idx="1"/>
          </p:nvPr>
        </p:nvGraphicFramePr>
        <p:xfrm>
          <a:off x="838200" y="1341438"/>
          <a:ext cx="8305800" cy="5045393"/>
        </p:xfrm>
        <a:graphic>
          <a:graphicData uri="http://schemas.openxmlformats.org/drawingml/2006/table">
            <a:tbl>
              <a:tblPr/>
              <a:tblGrid>
                <a:gridCol w="1289050"/>
                <a:gridCol w="1839913"/>
                <a:gridCol w="936625"/>
                <a:gridCol w="1544637"/>
                <a:gridCol w="1644650"/>
                <a:gridCol w="1050925"/>
              </a:tblGrid>
              <a:tr h="569913">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类型前缀</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类型</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地址空间所占份额</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类型前缀</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类型</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地址空间所占份额</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0363">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0000 0000</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1/256</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011</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1/8</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877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0000 0001</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1/256</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100</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基于物理地址的单播送地址</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1/8</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877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0000 001</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NSAP</a:t>
                      </a: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（网络服务访问点）</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1/128</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101</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1/8</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877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0000 010</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IPX</a:t>
                      </a: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a:t>
                      </a: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Novell</a:t>
                      </a: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1/128</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110</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1/8</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877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0000 011</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1/128</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1110</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1/16</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877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0000 100</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1/128</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1111 0</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1/32</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877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0000 101</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1/128</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1111 10</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1/64</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877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0000 110</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1/128</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1111 110</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1/128</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877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0000 111</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1/128</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1111 1110 0</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1/512</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877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0001</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1/16</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1111 1110 10</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本地链路地址</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1/1024</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877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001</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保留</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1/8</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1111 1110 11</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本地网点地址</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1/1024</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877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010</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基于提供者的单播地址</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1/8</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1111 1111</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多播地址</a:t>
                      </a:r>
                      <a:endParaRPr kumimoji="1" lang="zh-CN" altLang="en-US"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CN" sz="12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1/256</a:t>
                      </a:r>
                      <a:endParaRPr kumimoji="1" lang="en-US" altLang="zh-CN" sz="1200" b="1" i="0" u="none" strike="noStrike" cap="none" normalizeH="0" baseline="0" smtClean="0">
                        <a:ln>
                          <a:noFill/>
                        </a:ln>
                        <a:solidFill>
                          <a:schemeClr val="tx1"/>
                        </a:solidFill>
                        <a:effectLst/>
                        <a:latin typeface="宋体" pitchFamily="2" charset="-122"/>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80001653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1238" name="Rectangle 6"/>
          <p:cNvSpPr>
            <a:spLocks noGrp="1" noChangeArrowheads="1"/>
          </p:cNvSpPr>
          <p:nvPr>
            <p:ph type="title"/>
          </p:nvPr>
        </p:nvSpPr>
        <p:spPr/>
        <p:txBody>
          <a:bodyPr/>
          <a:lstStyle/>
          <a:p>
            <a:r>
              <a:rPr lang="en-US" altLang="zh-CN" dirty="0"/>
              <a:t>IPv6 </a:t>
            </a:r>
            <a:r>
              <a:rPr lang="zh-CN" altLang="en-US" dirty="0"/>
              <a:t>的地址类型 </a:t>
            </a:r>
          </a:p>
        </p:txBody>
      </p:sp>
      <p:sp>
        <p:nvSpPr>
          <p:cNvPr id="2271239" name="Rectangle 7"/>
          <p:cNvSpPr>
            <a:spLocks noGrp="1" noChangeArrowheads="1"/>
          </p:cNvSpPr>
          <p:nvPr>
            <p:ph type="body" idx="1"/>
          </p:nvPr>
        </p:nvSpPr>
        <p:spPr/>
        <p:txBody>
          <a:bodyPr/>
          <a:lstStyle/>
          <a:p>
            <a:pPr marL="533400" indent="-533400"/>
            <a:r>
              <a:rPr lang="zh-CN" altLang="en-US" dirty="0"/>
              <a:t>单点传送地址</a:t>
            </a:r>
          </a:p>
          <a:p>
            <a:pPr marL="914400" lvl="1" indent="-457200"/>
            <a:r>
              <a:rPr lang="zh-CN" altLang="en-US" dirty="0"/>
              <a:t>定义了一个单独的主机。发送到单播送地址的分组必须交组这个指定的主机。</a:t>
            </a:r>
          </a:p>
          <a:p>
            <a:pPr marL="533400" indent="-533400"/>
            <a:r>
              <a:rPr lang="zh-CN" altLang="en-US" dirty="0"/>
              <a:t>多点传送地址</a:t>
            </a:r>
          </a:p>
          <a:p>
            <a:pPr marL="914400" lvl="1" indent="-457200"/>
            <a:r>
              <a:rPr lang="zh-CN" altLang="en-US" dirty="0"/>
              <a:t>定义了一组主机，它们可以共享可不共享同样的地址前缀，可以连接或不连接到同样的物理网络上，发给多点传送地址的分组必须交付该组中的每一位成员。</a:t>
            </a:r>
          </a:p>
          <a:p>
            <a:pPr marL="533400" indent="-533400"/>
            <a:r>
              <a:rPr lang="zh-CN" altLang="en-US" dirty="0"/>
              <a:t>任意点传送地址</a:t>
            </a:r>
          </a:p>
          <a:p>
            <a:pPr marL="914400" lvl="1" indent="-457200"/>
            <a:r>
              <a:rPr lang="zh-CN" altLang="en-US" dirty="0"/>
              <a:t>定义了一组主机，它们具有相同的地址前缀，发送任意点传送地址的分组必须交付组该组成员中的任一个。</a:t>
            </a:r>
          </a:p>
        </p:txBody>
      </p:sp>
    </p:spTree>
    <p:extLst>
      <p:ext uri="{BB962C8B-B14F-4D97-AF65-F5344CB8AC3E}">
        <p14:creationId xmlns:p14="http://schemas.microsoft.com/office/powerpoint/2010/main" val="2493580618"/>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en-US" altLang="zh-CN" sz="4000" dirty="0" smtClean="0">
                <a:solidFill>
                  <a:schemeClr val="bg1"/>
                </a:solidFill>
                <a:effectLst/>
                <a:latin typeface="+mj-lt"/>
                <a:ea typeface="+mj-ea"/>
                <a:cs typeface="+mj-cs"/>
              </a:rPr>
              <a:t>（</a:t>
            </a:r>
            <a:r>
              <a:rPr lang="zh-CN" altLang="en-US" sz="4000" dirty="0" smtClean="0">
                <a:solidFill>
                  <a:schemeClr val="bg1"/>
                </a:solidFill>
                <a:effectLst/>
                <a:latin typeface="+mj-lt"/>
                <a:ea typeface="+mj-ea"/>
                <a:cs typeface="+mj-cs"/>
              </a:rPr>
              <a:t>三</a:t>
            </a:r>
            <a:r>
              <a:rPr lang="zh-CN" altLang="zh-CN" sz="4000" dirty="0" smtClean="0">
                <a:solidFill>
                  <a:schemeClr val="bg1"/>
                </a:solidFill>
                <a:effectLst/>
                <a:latin typeface="+mj-lt"/>
                <a:ea typeface="+mj-ea"/>
                <a:cs typeface="+mj-cs"/>
              </a:rPr>
              <a:t>）</a:t>
            </a:r>
            <a:r>
              <a:rPr lang="zh-CN" altLang="en-US" b="1" dirty="0"/>
              <a:t>路由器和路由选择协议</a:t>
            </a:r>
          </a:p>
        </p:txBody>
      </p:sp>
      <p:sp>
        <p:nvSpPr>
          <p:cNvPr id="6" name="Rectangle 4"/>
          <p:cNvSpPr txBox="1">
            <a:spLocks noChangeArrowheads="1"/>
          </p:cNvSpPr>
          <p:nvPr/>
        </p:nvSpPr>
        <p:spPr bwMode="white">
          <a:xfrm>
            <a:off x="467544" y="1340768"/>
            <a:ext cx="6948487" cy="648072"/>
          </a:xfrm>
          <a:prstGeom prst="rect">
            <a:avLst/>
          </a:prstGeom>
          <a:noFill/>
          <a:ln>
            <a:noFill/>
          </a:ln>
          <a:effectLst/>
          <a:extLst>
            <a:ext uri="{909E8E84-426E-40DD-AFC4-6F175D3DCCD1}">
              <a14:hiddenFill xmlns:a14="http://schemas.microsoft.com/office/drawing/2010/main">
                <a:solidFill>
                  <a:srgbClr val="2B166E"/>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2021404" algn="ctr" rotWithShape="0">
                    <a:schemeClr val="tx1"/>
                  </a:outerShdw>
                </a:effectLst>
              </a14:hiddenEffects>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4000">
                <a:solidFill>
                  <a:schemeClr val="bg1"/>
                </a:solidFill>
                <a:latin typeface="黑体" panose="02010609060101010101" pitchFamily="49" charset="-122"/>
                <a:ea typeface="黑体" panose="02010609060101010101" pitchFamily="49" charset="-122"/>
                <a:cs typeface="+mj-cs"/>
              </a:defRPr>
            </a:lvl1pPr>
            <a:lvl2pPr algn="l" rtl="0" fontAlgn="base">
              <a:spcBef>
                <a:spcPct val="0"/>
              </a:spcBef>
              <a:spcAft>
                <a:spcPct val="0"/>
              </a:spcAft>
              <a:defRPr sz="4000">
                <a:solidFill>
                  <a:schemeClr val="bg1"/>
                </a:solidFill>
                <a:latin typeface="宋体" pitchFamily="2" charset="-122"/>
                <a:ea typeface="宋体" pitchFamily="2" charset="-122"/>
              </a:defRPr>
            </a:lvl2pPr>
            <a:lvl3pPr algn="l" rtl="0" fontAlgn="base">
              <a:spcBef>
                <a:spcPct val="0"/>
              </a:spcBef>
              <a:spcAft>
                <a:spcPct val="0"/>
              </a:spcAft>
              <a:defRPr sz="4000">
                <a:solidFill>
                  <a:schemeClr val="bg1"/>
                </a:solidFill>
                <a:latin typeface="宋体" pitchFamily="2" charset="-122"/>
                <a:ea typeface="宋体" pitchFamily="2" charset="-122"/>
              </a:defRPr>
            </a:lvl3pPr>
            <a:lvl4pPr algn="l" rtl="0" fontAlgn="base">
              <a:spcBef>
                <a:spcPct val="0"/>
              </a:spcBef>
              <a:spcAft>
                <a:spcPct val="0"/>
              </a:spcAft>
              <a:defRPr sz="4000">
                <a:solidFill>
                  <a:schemeClr val="bg1"/>
                </a:solidFill>
                <a:latin typeface="宋体" pitchFamily="2" charset="-122"/>
                <a:ea typeface="宋体" pitchFamily="2" charset="-122"/>
              </a:defRPr>
            </a:lvl4pPr>
            <a:lvl5pPr algn="l" rtl="0" fontAlgn="base">
              <a:spcBef>
                <a:spcPct val="0"/>
              </a:spcBef>
              <a:spcAft>
                <a:spcPct val="0"/>
              </a:spcAft>
              <a:defRPr sz="4000">
                <a:solidFill>
                  <a:schemeClr val="bg1"/>
                </a:solidFill>
                <a:latin typeface="宋体" pitchFamily="2" charset="-122"/>
                <a:ea typeface="宋体" pitchFamily="2" charset="-122"/>
              </a:defRPr>
            </a:lvl5pPr>
            <a:lvl6pPr marL="457200" algn="l" rtl="0" fontAlgn="base">
              <a:spcBef>
                <a:spcPct val="0"/>
              </a:spcBef>
              <a:spcAft>
                <a:spcPct val="0"/>
              </a:spcAft>
              <a:defRPr sz="4000">
                <a:solidFill>
                  <a:schemeClr val="bg1"/>
                </a:solidFill>
                <a:latin typeface="宋体" pitchFamily="2" charset="-122"/>
                <a:ea typeface="宋体" pitchFamily="2" charset="-122"/>
              </a:defRPr>
            </a:lvl6pPr>
            <a:lvl7pPr marL="914400" algn="l" rtl="0" fontAlgn="base">
              <a:spcBef>
                <a:spcPct val="0"/>
              </a:spcBef>
              <a:spcAft>
                <a:spcPct val="0"/>
              </a:spcAft>
              <a:defRPr sz="4000">
                <a:solidFill>
                  <a:schemeClr val="bg1"/>
                </a:solidFill>
                <a:latin typeface="宋体" pitchFamily="2" charset="-122"/>
                <a:ea typeface="宋体" pitchFamily="2" charset="-122"/>
              </a:defRPr>
            </a:lvl7pPr>
            <a:lvl8pPr marL="1371600" algn="l" rtl="0" fontAlgn="base">
              <a:spcBef>
                <a:spcPct val="0"/>
              </a:spcBef>
              <a:spcAft>
                <a:spcPct val="0"/>
              </a:spcAft>
              <a:defRPr sz="4000">
                <a:solidFill>
                  <a:schemeClr val="bg1"/>
                </a:solidFill>
                <a:latin typeface="宋体" pitchFamily="2" charset="-122"/>
                <a:ea typeface="宋体" pitchFamily="2" charset="-122"/>
              </a:defRPr>
            </a:lvl8pPr>
            <a:lvl9pPr marL="1828800" algn="l" rtl="0" fontAlgn="base">
              <a:spcBef>
                <a:spcPct val="0"/>
              </a:spcBef>
              <a:spcAft>
                <a:spcPct val="0"/>
              </a:spcAft>
              <a:defRPr sz="4000">
                <a:solidFill>
                  <a:schemeClr val="bg1"/>
                </a:solidFill>
                <a:latin typeface="宋体" pitchFamily="2" charset="-122"/>
                <a:ea typeface="宋体" pitchFamily="2" charset="-122"/>
              </a:defRPr>
            </a:lvl9pPr>
          </a:lstStyle>
          <a:p>
            <a:pPr>
              <a:buClrTx/>
              <a:buFontTx/>
            </a:pPr>
            <a:r>
              <a:rPr lang="zh-CN" altLang="en-US" sz="2800" kern="0" smtClean="0">
                <a:solidFill>
                  <a:srgbClr val="00B050"/>
                </a:solidFill>
              </a:rPr>
              <a:t>因特网有两大类路由选择协议 </a:t>
            </a:r>
            <a:endParaRPr lang="zh-CN" altLang="en-US" sz="2800" kern="0" dirty="0">
              <a:solidFill>
                <a:srgbClr val="00B050"/>
              </a:solidFill>
            </a:endParaRPr>
          </a:p>
        </p:txBody>
      </p:sp>
      <p:sp>
        <p:nvSpPr>
          <p:cNvPr id="7" name="Rectangle 5"/>
          <p:cNvSpPr txBox="1">
            <a:spLocks noChangeArrowheads="1"/>
          </p:cNvSpPr>
          <p:nvPr/>
        </p:nvSpPr>
        <p:spPr bwMode="auto">
          <a:xfrm>
            <a:off x="251520" y="1988840"/>
            <a:ext cx="8892480"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r>
              <a:rPr lang="zh-CN" altLang="en-US" sz="2400" kern="0" dirty="0" smtClean="0"/>
              <a:t>内部网关协议 </a:t>
            </a:r>
            <a:r>
              <a:rPr lang="en-US" altLang="zh-CN" sz="2400" kern="0" dirty="0" smtClean="0"/>
              <a:t>IGP (Interior Gateway Protocol)：</a:t>
            </a:r>
            <a:r>
              <a:rPr lang="zh-CN" altLang="en-US" sz="2400" kern="0" dirty="0" smtClean="0"/>
              <a:t>即在一个自治系统内部使用的路由选择协议。目前这类路由选择协议使用得最多，如 </a:t>
            </a:r>
            <a:r>
              <a:rPr lang="en-US" altLang="zh-CN" sz="2400" kern="0" dirty="0" smtClean="0"/>
              <a:t>RIP</a:t>
            </a:r>
            <a:r>
              <a:rPr lang="zh-CN" altLang="en-US" sz="2400" kern="0" dirty="0" smtClean="0"/>
              <a:t>（ </a:t>
            </a:r>
            <a:r>
              <a:rPr lang="en-US" altLang="zh-CN" sz="2400" kern="0" dirty="0" smtClean="0"/>
              <a:t>Routing Information Protocol </a:t>
            </a:r>
            <a:r>
              <a:rPr lang="zh-CN" altLang="en-US" sz="2400" kern="0" dirty="0" smtClean="0"/>
              <a:t>）和 </a:t>
            </a:r>
            <a:r>
              <a:rPr lang="en-US" altLang="zh-CN" sz="2400" kern="0" dirty="0" smtClean="0"/>
              <a:t>OSPF (Open Shortest Path First) </a:t>
            </a:r>
            <a:r>
              <a:rPr lang="zh-CN" altLang="en-US" sz="2400" kern="0" dirty="0" smtClean="0"/>
              <a:t>协议。</a:t>
            </a:r>
          </a:p>
          <a:p>
            <a:r>
              <a:rPr lang="zh-CN" altLang="en-US" sz="2400" kern="0" dirty="0" smtClean="0"/>
              <a:t>外部网关协议</a:t>
            </a:r>
            <a:r>
              <a:rPr lang="en-US" altLang="zh-CN" sz="2400" kern="0" dirty="0" smtClean="0"/>
              <a:t>EGP (External Gateway Protocol)：</a:t>
            </a:r>
            <a:r>
              <a:rPr lang="zh-CN" altLang="en-US" sz="2400" kern="0" dirty="0" smtClean="0"/>
              <a:t>若源站和目的站处在不同的自治系统中，当数据报传到一个自治系统的边界时，就需要使用一种协议将路由选择信息传递到另一个自治系统中。这样的协议就是外部网关协议 </a:t>
            </a:r>
            <a:r>
              <a:rPr lang="en-US" altLang="zh-CN" sz="2400" kern="0" dirty="0" smtClean="0"/>
              <a:t>EGP</a:t>
            </a:r>
            <a:r>
              <a:rPr lang="zh-CN" altLang="en-US" sz="2400" kern="0" dirty="0" smtClean="0"/>
              <a:t>。在外部网关协议中目前使用最多的是 </a:t>
            </a:r>
            <a:r>
              <a:rPr lang="en-US" altLang="zh-CN" sz="2400" kern="0" dirty="0" smtClean="0"/>
              <a:t>BGP-4</a:t>
            </a:r>
            <a:r>
              <a:rPr lang="zh-CN" altLang="en-US" sz="2400" kern="0" dirty="0" smtClean="0"/>
              <a:t>。  </a:t>
            </a:r>
            <a:endParaRPr lang="zh-CN" altLang="en-US" sz="2400" kern="0" dirty="0"/>
          </a:p>
        </p:txBody>
      </p:sp>
    </p:spTree>
    <p:extLst>
      <p:ext uri="{BB962C8B-B14F-4D97-AF65-F5344CB8AC3E}">
        <p14:creationId xmlns:p14="http://schemas.microsoft.com/office/powerpoint/2010/main" val="1485693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zh-CN" altLang="en-US" sz="3200" b="1" dirty="0" smtClean="0"/>
              <a:t>什么</a:t>
            </a:r>
            <a:r>
              <a:rPr lang="zh-CN" altLang="en-US" sz="3200" b="1" dirty="0"/>
              <a:t>是</a:t>
            </a:r>
            <a:r>
              <a:rPr lang="zh-CN" altLang="en-US" sz="3200" b="1" dirty="0" smtClean="0"/>
              <a:t>路由器</a:t>
            </a:r>
            <a:endParaRPr lang="zh-CN" altLang="en-US" sz="3200" b="1" dirty="0"/>
          </a:p>
        </p:txBody>
      </p:sp>
      <p:sp>
        <p:nvSpPr>
          <p:cNvPr id="7" name="Rectangle 5"/>
          <p:cNvSpPr txBox="1">
            <a:spLocks noChangeArrowheads="1"/>
          </p:cNvSpPr>
          <p:nvPr/>
        </p:nvSpPr>
        <p:spPr bwMode="auto">
          <a:xfrm>
            <a:off x="251520" y="1844824"/>
            <a:ext cx="8892480"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r>
              <a:rPr lang="zh-CN" altLang="en-US" sz="2400" kern="0" dirty="0" smtClean="0"/>
              <a:t>路由</a:t>
            </a:r>
            <a:r>
              <a:rPr lang="zh-CN" altLang="en-US" sz="2400" kern="0" dirty="0"/>
              <a:t>器用于连接多个逻辑上分开的网络，所谓逻辑网络是代表一个单独的网络或者一个子网。当数据从一个子网传输到另一个子网时，可以通过路由器的路由功能来完成。</a:t>
            </a:r>
          </a:p>
          <a:p>
            <a:r>
              <a:rPr lang="zh-CN" altLang="en-US" sz="2400" kern="0" dirty="0" smtClean="0"/>
              <a:t>因此</a:t>
            </a:r>
            <a:r>
              <a:rPr lang="zh-CN" altLang="en-US" sz="2400" kern="0" dirty="0"/>
              <a:t>，路由器具有判断网络地址和选择</a:t>
            </a:r>
            <a:r>
              <a:rPr lang="en-US" altLang="zh-CN" sz="2400" kern="0" dirty="0"/>
              <a:t>IP</a:t>
            </a:r>
            <a:r>
              <a:rPr lang="zh-CN" altLang="en-US" sz="2400" kern="0" dirty="0"/>
              <a:t>路径的功能，它能在多网络互联环境中，建立灵活的连接，并可用完全不同的数据分组和介质访问方法连接各种子网。</a:t>
            </a:r>
          </a:p>
          <a:p>
            <a:r>
              <a:rPr lang="zh-CN" altLang="en-US" sz="2400" kern="0" dirty="0" smtClean="0"/>
              <a:t>路由器</a:t>
            </a:r>
            <a:r>
              <a:rPr lang="zh-CN" altLang="en-US" sz="2400" kern="0" dirty="0"/>
              <a:t>只接受源站或其他路由器的信息，属于网络层的一种互联设备，它虽与各个子网使用的硬件设备无关，但要求其运行与网络层协议相一致的软件</a:t>
            </a:r>
            <a:r>
              <a:rPr lang="zh-CN" altLang="en-US" sz="2400" kern="0" dirty="0" smtClean="0"/>
              <a:t>。</a:t>
            </a:r>
            <a:endParaRPr lang="zh-CN" altLang="en-US" sz="2400" kern="0" dirty="0"/>
          </a:p>
        </p:txBody>
      </p:sp>
    </p:spTree>
    <p:extLst>
      <p:ext uri="{BB962C8B-B14F-4D97-AF65-F5344CB8AC3E}">
        <p14:creationId xmlns:p14="http://schemas.microsoft.com/office/powerpoint/2010/main" val="2076618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zh-CN" altLang="en-US" sz="3200" b="1" dirty="0" smtClean="0"/>
              <a:t>路由器组成</a:t>
            </a:r>
            <a:endParaRPr lang="zh-CN" altLang="en-US" sz="3200" b="1" dirty="0"/>
          </a:p>
        </p:txBody>
      </p:sp>
      <p:sp>
        <p:nvSpPr>
          <p:cNvPr id="7" name="Rectangle 5"/>
          <p:cNvSpPr txBox="1">
            <a:spLocks noChangeArrowheads="1"/>
          </p:cNvSpPr>
          <p:nvPr/>
        </p:nvSpPr>
        <p:spPr bwMode="auto">
          <a:xfrm>
            <a:off x="230379" y="1268760"/>
            <a:ext cx="8892480"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nSpc>
                <a:spcPts val="3200"/>
              </a:lnSpc>
              <a:buNone/>
            </a:pPr>
            <a:r>
              <a:rPr lang="zh-CN" altLang="en-US" sz="2000" kern="0" dirty="0" smtClean="0"/>
              <a:t>如图</a:t>
            </a:r>
            <a:r>
              <a:rPr lang="en-US" altLang="zh-CN" sz="2000" kern="0" dirty="0" smtClean="0"/>
              <a:t>,</a:t>
            </a:r>
            <a:r>
              <a:rPr lang="zh-CN" altLang="en-US" sz="2000" kern="0" dirty="0" smtClean="0"/>
              <a:t>路由器</a:t>
            </a:r>
            <a:r>
              <a:rPr lang="zh-CN" altLang="en-US" sz="2000" kern="0" dirty="0"/>
              <a:t>一般由硬件和软件组成，其功能类似一台计算机。路由器硬件主要由中央处理器</a:t>
            </a:r>
            <a:r>
              <a:rPr lang="en-US" altLang="zh-CN" sz="2000" kern="0" dirty="0"/>
              <a:t>CPU</a:t>
            </a:r>
            <a:r>
              <a:rPr lang="zh-CN" altLang="en-US" sz="2000" kern="0" dirty="0"/>
              <a:t>、内存、接口、控制端口等物理硬件和电路组成；软件主要由路由器的</a:t>
            </a:r>
            <a:r>
              <a:rPr lang="en-US" altLang="zh-CN" sz="2000" kern="0" dirty="0"/>
              <a:t>IOS</a:t>
            </a:r>
            <a:r>
              <a:rPr lang="zh-CN" altLang="en-US" sz="2000" kern="0" dirty="0"/>
              <a:t>操作系统组成。路由器的</a:t>
            </a:r>
            <a:r>
              <a:rPr lang="en-US" altLang="zh-CN" sz="2000" kern="0" dirty="0"/>
              <a:t>CPU</a:t>
            </a:r>
            <a:r>
              <a:rPr lang="zh-CN" altLang="en-US" sz="2000" kern="0" dirty="0"/>
              <a:t>负责路由器的配置管理和数据包的转发工作，如维护路由器所需的各种表格以及路由运算等，路由器对数据包的处理速度在很大程度上取决于</a:t>
            </a:r>
            <a:r>
              <a:rPr lang="en-US" altLang="zh-CN" sz="2000" kern="0" dirty="0"/>
              <a:t>CPU</a:t>
            </a:r>
            <a:r>
              <a:rPr lang="zh-CN" altLang="en-US" sz="2000" kern="0" dirty="0"/>
              <a:t>的类型和性能。</a:t>
            </a:r>
          </a:p>
        </p:txBody>
      </p:sp>
      <p:pic>
        <p:nvPicPr>
          <p:cNvPr id="2" name="图片 1"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2726" y="3356992"/>
            <a:ext cx="4486902" cy="1038370"/>
          </a:xfrm>
          <a:prstGeom prst="rect">
            <a:avLst/>
          </a:prstGeom>
        </p:spPr>
      </p:pic>
      <p:sp>
        <p:nvSpPr>
          <p:cNvPr id="8" name="Rectangle 5"/>
          <p:cNvSpPr txBox="1">
            <a:spLocks noChangeArrowheads="1"/>
          </p:cNvSpPr>
          <p:nvPr/>
        </p:nvSpPr>
        <p:spPr bwMode="auto">
          <a:xfrm>
            <a:off x="230379" y="4377254"/>
            <a:ext cx="8892480"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nSpc>
                <a:spcPts val="3200"/>
              </a:lnSpc>
              <a:buNone/>
            </a:pPr>
            <a:r>
              <a:rPr lang="zh-CN" altLang="en-US" sz="2000" dirty="0"/>
              <a:t>所有路由器都有接口，每个接口都有自己的名字和编号。一个接口的全名称由它的类型标志与数字编号构成，编号从</a:t>
            </a:r>
            <a:r>
              <a:rPr lang="en-US" altLang="zh-CN" sz="2000" dirty="0"/>
              <a:t>0</a:t>
            </a:r>
            <a:r>
              <a:rPr lang="zh-CN" altLang="en-US" sz="2000" dirty="0"/>
              <a:t>开始。对于如</a:t>
            </a:r>
            <a:r>
              <a:rPr lang="en-US" altLang="zh-CN" sz="2000" dirty="0"/>
              <a:t>Cisco 2500</a:t>
            </a:r>
            <a:r>
              <a:rPr lang="zh-CN" altLang="en-US" sz="2000" dirty="0"/>
              <a:t>系列接口固定的路由器或如</a:t>
            </a:r>
            <a:r>
              <a:rPr lang="en-US" altLang="zh-CN" sz="2000" dirty="0"/>
              <a:t>Cisco 4700</a:t>
            </a:r>
            <a:r>
              <a:rPr lang="zh-CN" altLang="en-US" sz="2000" dirty="0"/>
              <a:t>系列采用模块化接口的路由器，在接口的全名称中，只采用一个数字，并根据它们在路由器的物理顺序进行编号，例如</a:t>
            </a:r>
            <a:r>
              <a:rPr lang="en-US" altLang="zh-CN" sz="2000" dirty="0"/>
              <a:t>Ethernet0</a:t>
            </a:r>
            <a:r>
              <a:rPr lang="zh-CN" altLang="en-US" sz="2000" dirty="0"/>
              <a:t>表示第</a:t>
            </a:r>
            <a:r>
              <a:rPr lang="en-US" altLang="zh-CN" sz="2000" dirty="0"/>
              <a:t>1</a:t>
            </a:r>
            <a:r>
              <a:rPr lang="zh-CN" altLang="en-US" sz="2000" dirty="0"/>
              <a:t>个以太网接口，</a:t>
            </a:r>
            <a:r>
              <a:rPr lang="en-US" altLang="zh-CN" sz="2000" dirty="0"/>
              <a:t>Serial1</a:t>
            </a:r>
            <a:r>
              <a:rPr lang="zh-CN" altLang="en-US" sz="2000" dirty="0"/>
              <a:t>表示第</a:t>
            </a:r>
            <a:r>
              <a:rPr lang="en-US" altLang="zh-CN" sz="2000" dirty="0"/>
              <a:t>2</a:t>
            </a:r>
            <a:r>
              <a:rPr lang="zh-CN" altLang="en-US" sz="2000" dirty="0"/>
              <a:t>个串口。</a:t>
            </a:r>
            <a:endParaRPr lang="zh-CN" altLang="en-US" sz="2000" kern="0" dirty="0"/>
          </a:p>
        </p:txBody>
      </p:sp>
    </p:spTree>
    <p:extLst>
      <p:ext uri="{BB962C8B-B14F-4D97-AF65-F5344CB8AC3E}">
        <p14:creationId xmlns:p14="http://schemas.microsoft.com/office/powerpoint/2010/main" val="768001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8"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zh-CN" altLang="en-US" sz="3200" b="1" dirty="0" smtClean="0"/>
              <a:t>路由选择</a:t>
            </a:r>
            <a:endParaRPr lang="zh-CN" altLang="en-US" sz="3200" b="1" dirty="0"/>
          </a:p>
        </p:txBody>
      </p:sp>
      <p:sp>
        <p:nvSpPr>
          <p:cNvPr id="7" name="Rectangle 5"/>
          <p:cNvSpPr txBox="1">
            <a:spLocks noChangeArrowheads="1"/>
          </p:cNvSpPr>
          <p:nvPr/>
        </p:nvSpPr>
        <p:spPr bwMode="auto">
          <a:xfrm>
            <a:off x="235315" y="1268759"/>
            <a:ext cx="8892480" cy="51935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marL="342900" indent="-342900">
              <a:lnSpc>
                <a:spcPts val="3200"/>
              </a:lnSpc>
              <a:buFont typeface="Wingdings" panose="05000000000000000000" pitchFamily="2" charset="2"/>
              <a:buChar char="u"/>
            </a:pPr>
            <a:r>
              <a:rPr lang="zh-CN" altLang="en-US" sz="2400" kern="0" dirty="0" smtClean="0"/>
              <a:t>路由器</a:t>
            </a:r>
            <a:r>
              <a:rPr lang="zh-CN" altLang="en-US" sz="2400" kern="0" dirty="0"/>
              <a:t>是互联网的主要节点设备，通过路由决定数据的转发。转发策略称为路由选择，这也是路由器名称的由来。</a:t>
            </a:r>
          </a:p>
          <a:p>
            <a:pPr marL="342900" indent="-342900">
              <a:lnSpc>
                <a:spcPts val="3200"/>
              </a:lnSpc>
              <a:buFont typeface="Wingdings" panose="05000000000000000000" pitchFamily="2" charset="2"/>
              <a:buChar char="u"/>
            </a:pPr>
            <a:r>
              <a:rPr lang="zh-CN" altLang="en-US" sz="2400" kern="0" dirty="0" smtClean="0"/>
              <a:t>路由器</a:t>
            </a:r>
            <a:r>
              <a:rPr lang="zh-CN" altLang="en-US" sz="2400" kern="0" dirty="0"/>
              <a:t>执行两个基本功能：路径选择和数据转发。</a:t>
            </a:r>
          </a:p>
          <a:p>
            <a:pPr marL="342900" indent="-342900">
              <a:lnSpc>
                <a:spcPts val="3200"/>
              </a:lnSpc>
              <a:buFont typeface="Wingdings" panose="05000000000000000000" pitchFamily="2" charset="2"/>
              <a:buChar char="u"/>
            </a:pPr>
            <a:r>
              <a:rPr lang="zh-CN" altLang="en-US" sz="2400" kern="0" dirty="0" smtClean="0"/>
              <a:t>无论</a:t>
            </a:r>
            <a:r>
              <a:rPr lang="zh-CN" altLang="en-US" sz="2400" kern="0" dirty="0"/>
              <a:t>使用何种协议，包括</a:t>
            </a:r>
            <a:r>
              <a:rPr lang="en-US" altLang="zh-CN" sz="2400" kern="0" dirty="0"/>
              <a:t>IP</a:t>
            </a:r>
            <a:r>
              <a:rPr lang="zh-CN" altLang="en-US" sz="2400" kern="0" dirty="0"/>
              <a:t>、</a:t>
            </a:r>
            <a:r>
              <a:rPr lang="en-US" altLang="zh-CN" sz="2400" kern="0" dirty="0"/>
              <a:t>IPX</a:t>
            </a:r>
            <a:r>
              <a:rPr lang="zh-CN" altLang="en-US" sz="2400" kern="0" dirty="0"/>
              <a:t>和</a:t>
            </a:r>
            <a:r>
              <a:rPr lang="en-US" altLang="zh-CN" sz="2400" kern="0" dirty="0" err="1"/>
              <a:t>Appletalk</a:t>
            </a:r>
            <a:r>
              <a:rPr lang="zh-CN" altLang="en-US" sz="2400" kern="0" dirty="0"/>
              <a:t>等，路由器的目标就是将信息从一个地方转发到另一个地方。当接收到一个数据报时，路由器先查询它的路由表，以找到下一跳地址，之后通过相应接口向外进行转发。</a:t>
            </a:r>
          </a:p>
          <a:p>
            <a:pPr marL="342900" indent="-342900">
              <a:lnSpc>
                <a:spcPts val="3200"/>
              </a:lnSpc>
              <a:buFont typeface="Wingdings" panose="05000000000000000000" pitchFamily="2" charset="2"/>
              <a:buChar char="u"/>
            </a:pPr>
            <a:r>
              <a:rPr lang="zh-CN" altLang="en-US" sz="2400" kern="0" dirty="0" smtClean="0"/>
              <a:t>路由选择</a:t>
            </a:r>
            <a:r>
              <a:rPr lang="zh-CN" altLang="en-US" sz="2400" kern="0" dirty="0"/>
              <a:t>协议运行在路由器上，提供将数据报从源地址转发到目的地址的路径选择策略。为了完成路由转发功能，路由器需要检查数据报的目的地址，确定目的网络号，查看路由表，并将分组转发到对应的出口。路由选择表即路由表，包含目的网络号、网络状态、下一跳地址等信息。</a:t>
            </a:r>
          </a:p>
        </p:txBody>
      </p:sp>
    </p:spTree>
    <p:extLst>
      <p:ext uri="{BB962C8B-B14F-4D97-AF65-F5344CB8AC3E}">
        <p14:creationId xmlns:p14="http://schemas.microsoft.com/office/powerpoint/2010/main" val="3432884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zh-CN" altLang="en-US" sz="3200" b="1" dirty="0" smtClean="0"/>
              <a:t>路由表</a:t>
            </a:r>
            <a:r>
              <a:rPr lang="zh-CN" altLang="en-US" sz="3200" b="1" dirty="0"/>
              <a:t>的建立</a:t>
            </a:r>
          </a:p>
        </p:txBody>
      </p:sp>
      <p:sp>
        <p:nvSpPr>
          <p:cNvPr id="7" name="Rectangle 5"/>
          <p:cNvSpPr txBox="1">
            <a:spLocks noChangeArrowheads="1"/>
          </p:cNvSpPr>
          <p:nvPr/>
        </p:nvSpPr>
        <p:spPr bwMode="auto">
          <a:xfrm>
            <a:off x="47059" y="1268758"/>
            <a:ext cx="9127795" cy="51935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nSpc>
                <a:spcPts val="2700"/>
              </a:lnSpc>
              <a:buNone/>
            </a:pPr>
            <a:r>
              <a:rPr lang="zh-CN" altLang="en-US" sz="2000" kern="0" dirty="0" smtClean="0"/>
              <a:t>路由</a:t>
            </a:r>
            <a:r>
              <a:rPr lang="zh-CN" altLang="en-US" sz="2000" kern="0" dirty="0"/>
              <a:t>表的建立有静态手动配置和动态自动学习两种方式。</a:t>
            </a:r>
          </a:p>
          <a:p>
            <a:pPr>
              <a:lnSpc>
                <a:spcPts val="2700"/>
              </a:lnSpc>
              <a:buNone/>
            </a:pPr>
            <a:r>
              <a:rPr lang="en-US" altLang="zh-CN" sz="2000" kern="0" dirty="0" smtClean="0"/>
              <a:t>1</a:t>
            </a:r>
            <a:r>
              <a:rPr lang="zh-CN" altLang="en-US" sz="2000" kern="0" dirty="0"/>
              <a:t>）静态路由</a:t>
            </a:r>
          </a:p>
          <a:p>
            <a:pPr marL="342900" indent="-342900">
              <a:lnSpc>
                <a:spcPts val="2700"/>
              </a:lnSpc>
              <a:buFont typeface="Wingdings" panose="05000000000000000000" pitchFamily="2" charset="2"/>
              <a:buChar char="u"/>
            </a:pPr>
            <a:r>
              <a:rPr lang="zh-CN" altLang="en-US" sz="2000" kern="0" dirty="0" smtClean="0"/>
              <a:t>路由器</a:t>
            </a:r>
            <a:r>
              <a:rPr lang="zh-CN" altLang="en-US" sz="2000" kern="0" dirty="0"/>
              <a:t>建立静态路由有以下两种方式：</a:t>
            </a:r>
          </a:p>
          <a:p>
            <a:pPr marL="342900" indent="-342900">
              <a:lnSpc>
                <a:spcPts val="2700"/>
              </a:lnSpc>
              <a:buFont typeface="Wingdings" panose="05000000000000000000" pitchFamily="2" charset="2"/>
              <a:buChar char="u"/>
            </a:pPr>
            <a:r>
              <a:rPr lang="zh-CN" altLang="en-US" sz="2000" kern="0" dirty="0" smtClean="0"/>
              <a:t>查看</a:t>
            </a:r>
            <a:r>
              <a:rPr lang="zh-CN" altLang="en-US" sz="2000" kern="0" dirty="0"/>
              <a:t>其活动接口和检查接口的配置地址，确定相应的网络号，根据该信息生成路由器的路由表，这种路由叫直连路由。</a:t>
            </a:r>
          </a:p>
          <a:p>
            <a:pPr marL="342900" indent="-342900">
              <a:lnSpc>
                <a:spcPts val="2700"/>
              </a:lnSpc>
              <a:buFont typeface="Wingdings" panose="05000000000000000000" pitchFamily="2" charset="2"/>
              <a:buChar char="u"/>
            </a:pPr>
            <a:r>
              <a:rPr lang="zh-CN" altLang="en-US" sz="2000" kern="0" dirty="0" smtClean="0"/>
              <a:t>手动</a:t>
            </a:r>
            <a:r>
              <a:rPr lang="zh-CN" altLang="en-US" sz="2000" kern="0" dirty="0"/>
              <a:t>配置一个特殊的静态路由，也称为默认路由。如果在路由表中没有找到指定接收站的路径，则分组通过默认路由转发。默认路由的</a:t>
            </a:r>
            <a:r>
              <a:rPr lang="en-US" altLang="zh-CN" sz="2000" kern="0" dirty="0"/>
              <a:t>IP</a:t>
            </a:r>
            <a:r>
              <a:rPr lang="zh-CN" altLang="en-US" sz="2000" kern="0" dirty="0"/>
              <a:t>地址和子网掩码均为</a:t>
            </a:r>
            <a:r>
              <a:rPr lang="en-US" altLang="zh-CN" sz="2000" kern="0" dirty="0"/>
              <a:t>0.0.0.0</a:t>
            </a:r>
            <a:r>
              <a:rPr lang="zh-CN" altLang="en-US" sz="2000" kern="0" dirty="0"/>
              <a:t>，通常表示为</a:t>
            </a:r>
            <a:r>
              <a:rPr lang="en-US" altLang="zh-CN" sz="2000" kern="0" dirty="0"/>
              <a:t>0.0.0.0/0</a:t>
            </a:r>
            <a:r>
              <a:rPr lang="zh-CN" altLang="en-US" sz="2000" kern="0" dirty="0"/>
              <a:t>。默认路由常用于出口路由器，指向</a:t>
            </a:r>
            <a:r>
              <a:rPr lang="en-US" altLang="zh-CN" sz="2000" kern="0" dirty="0"/>
              <a:t>ISP</a:t>
            </a:r>
            <a:r>
              <a:rPr lang="zh-CN" altLang="en-US" sz="2000" kern="0" dirty="0"/>
              <a:t>。</a:t>
            </a:r>
          </a:p>
          <a:p>
            <a:pPr>
              <a:lnSpc>
                <a:spcPts val="2700"/>
              </a:lnSpc>
              <a:buNone/>
            </a:pPr>
            <a:r>
              <a:rPr lang="en-US" altLang="zh-CN" sz="2000" kern="0" dirty="0" smtClean="0"/>
              <a:t>2</a:t>
            </a:r>
            <a:r>
              <a:rPr lang="zh-CN" altLang="en-US" sz="2000" kern="0" dirty="0"/>
              <a:t>）动态路由</a:t>
            </a:r>
          </a:p>
          <a:p>
            <a:pPr marL="342900" indent="-342900">
              <a:lnSpc>
                <a:spcPts val="2700"/>
              </a:lnSpc>
              <a:buFont typeface="Wingdings" panose="05000000000000000000" pitchFamily="2" charset="2"/>
              <a:buChar char="u"/>
            </a:pPr>
            <a:r>
              <a:rPr lang="zh-CN" altLang="en-US" sz="2000" kern="0" dirty="0" smtClean="0"/>
              <a:t>动态</a:t>
            </a:r>
            <a:r>
              <a:rPr lang="zh-CN" altLang="en-US" sz="2000" kern="0" dirty="0"/>
              <a:t>路由协议包括</a:t>
            </a:r>
            <a:r>
              <a:rPr lang="en-US" altLang="zh-CN" sz="2000" kern="0" dirty="0"/>
              <a:t>RIP</a:t>
            </a:r>
            <a:r>
              <a:rPr lang="zh-CN" altLang="en-US" sz="2000" kern="0" dirty="0"/>
              <a:t>（</a:t>
            </a:r>
            <a:r>
              <a:rPr lang="en-US" altLang="zh-CN" sz="2000" kern="0" dirty="0"/>
              <a:t>Router Information Protocol</a:t>
            </a:r>
            <a:r>
              <a:rPr lang="zh-CN" altLang="en-US" sz="2000" kern="0" dirty="0"/>
              <a:t>）、</a:t>
            </a:r>
            <a:r>
              <a:rPr lang="en-US" altLang="zh-CN" sz="2000" kern="0" dirty="0"/>
              <a:t>OSPF</a:t>
            </a:r>
            <a:r>
              <a:rPr lang="zh-CN" altLang="en-US" sz="2000" kern="0" dirty="0"/>
              <a:t>（</a:t>
            </a:r>
            <a:r>
              <a:rPr lang="en-US" altLang="zh-CN" sz="2000" kern="0" dirty="0"/>
              <a:t>Open Shortest Path First</a:t>
            </a:r>
            <a:r>
              <a:rPr lang="zh-CN" altLang="en-US" sz="2000" kern="0" dirty="0"/>
              <a:t>）和</a:t>
            </a:r>
            <a:r>
              <a:rPr lang="en-US" altLang="zh-CN" sz="2000" kern="0" dirty="0"/>
              <a:t>BGP</a:t>
            </a:r>
            <a:r>
              <a:rPr lang="zh-CN" altLang="en-US" sz="2000" kern="0" dirty="0"/>
              <a:t>（</a:t>
            </a:r>
            <a:r>
              <a:rPr lang="en-US" altLang="zh-CN" sz="2000" kern="0" dirty="0"/>
              <a:t>Border Gateway Protocol</a:t>
            </a:r>
            <a:r>
              <a:rPr lang="zh-CN" altLang="en-US" sz="2000" kern="0" dirty="0"/>
              <a:t>）等，路由器可以从运行在相同路由选择协议的其他路由器中学习并建立路由。动态路由协议共享路由器已知的网络号和相关的可达性信息，通过这一过程，最终路由器将学习到网络中所有可到达的网络和子网号，并建立自己的路由表。</a:t>
            </a:r>
          </a:p>
        </p:txBody>
      </p:sp>
    </p:spTree>
    <p:extLst>
      <p:ext uri="{BB962C8B-B14F-4D97-AF65-F5344CB8AC3E}">
        <p14:creationId xmlns:p14="http://schemas.microsoft.com/office/powerpoint/2010/main" val="464605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grpId="0" nodeType="after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grpId="0" nodeType="afterEffect">
                                  <p:stCondLst>
                                    <p:cond delay="0"/>
                                  </p:stCondLst>
                                  <p:childTnLst>
                                    <p:set>
                                      <p:cBhvr>
                                        <p:cTn id="21" dur="1" fill="hold">
                                          <p:stCondLst>
                                            <p:cond delay="0"/>
                                          </p:stCondLst>
                                        </p:cTn>
                                        <p:tgtEl>
                                          <p:spTgt spid="7">
                                            <p:txEl>
                                              <p:pRg st="5" end="5"/>
                                            </p:txEl>
                                          </p:spTgt>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grpId="0" nodeType="afterEffect">
                                  <p:stCondLst>
                                    <p:cond delay="0"/>
                                  </p:stCondLst>
                                  <p:childTnLst>
                                    <p:set>
                                      <p:cBhvr>
                                        <p:cTn id="24"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4436" name="Rectangle 4"/>
          <p:cNvSpPr>
            <a:spLocks noGrp="1" noChangeArrowheads="1"/>
          </p:cNvSpPr>
          <p:nvPr>
            <p:ph type="title"/>
          </p:nvPr>
        </p:nvSpPr>
        <p:spPr/>
        <p:txBody>
          <a:bodyPr/>
          <a:lstStyle/>
          <a:p>
            <a:r>
              <a:rPr lang="en-US" altLang="zh-CN" dirty="0"/>
              <a:t>2. </a:t>
            </a:r>
            <a:r>
              <a:rPr lang="en-US" altLang="zh-CN" dirty="0" smtClean="0"/>
              <a:t>RIP</a:t>
            </a:r>
            <a:r>
              <a:rPr lang="zh-CN" altLang="en-US" dirty="0" smtClean="0"/>
              <a:t>路由协议</a:t>
            </a:r>
            <a:endParaRPr lang="en-US" altLang="zh-CN" dirty="0"/>
          </a:p>
        </p:txBody>
      </p:sp>
      <p:sp>
        <p:nvSpPr>
          <p:cNvPr id="2194437" name="Rectangle 5"/>
          <p:cNvSpPr>
            <a:spLocks noGrp="1" noChangeArrowheads="1"/>
          </p:cNvSpPr>
          <p:nvPr>
            <p:ph type="body" idx="1"/>
          </p:nvPr>
        </p:nvSpPr>
        <p:spPr>
          <a:xfrm>
            <a:off x="251520" y="1341438"/>
            <a:ext cx="8892480" cy="3671738"/>
          </a:xfrm>
        </p:spPr>
        <p:txBody>
          <a:bodyPr/>
          <a:lstStyle/>
          <a:p>
            <a:r>
              <a:rPr lang="en-US" altLang="zh-CN" b="0" dirty="0" smtClean="0"/>
              <a:t>RIP</a:t>
            </a:r>
            <a:r>
              <a:rPr lang="zh-CN" altLang="en-US" b="0" dirty="0"/>
              <a:t>（</a:t>
            </a:r>
            <a:r>
              <a:rPr lang="en-US" altLang="zh-CN" b="0" dirty="0"/>
              <a:t>Router Information Protocol</a:t>
            </a:r>
            <a:r>
              <a:rPr lang="zh-CN" altLang="en-US" b="0" dirty="0"/>
              <a:t>）属于距离向量路由协议，采用跳数衡量路由距离以决定最优路径，跳数指数据报从源地址到目的地址所经过的路由器数目。</a:t>
            </a:r>
          </a:p>
          <a:p>
            <a:r>
              <a:rPr lang="en-US" altLang="zh-CN" b="0" dirty="0"/>
              <a:t>RIP</a:t>
            </a:r>
            <a:r>
              <a:rPr lang="zh-CN" altLang="en-US" b="0" dirty="0"/>
              <a:t>路由表中的每一项均包含目的地址、下一跳</a:t>
            </a:r>
            <a:r>
              <a:rPr lang="en-US" altLang="zh-CN" b="0" dirty="0"/>
              <a:t>IP</a:t>
            </a:r>
            <a:r>
              <a:rPr lang="zh-CN" altLang="en-US" b="0" dirty="0"/>
              <a:t>地址和距离。如果数据报目的地址与当前路由器端口的地址在同一网段内，则直接交付；否则，根据路由表所示的下一跳地址，把数据报转发给下一个路由器，由下一个路由器再进行数据报的转发。</a:t>
            </a:r>
          </a:p>
          <a:p>
            <a:pPr lvl="1"/>
            <a:endParaRPr lang="zh-CN" altLang="en-US" dirty="0"/>
          </a:p>
        </p:txBody>
      </p:sp>
    </p:spTree>
    <p:extLst>
      <p:ext uri="{BB962C8B-B14F-4D97-AF65-F5344CB8AC3E}">
        <p14:creationId xmlns:p14="http://schemas.microsoft.com/office/powerpoint/2010/main" val="2174872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9443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9443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4437" grpId="0" build="p"/>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4436" name="Rectangle 4"/>
          <p:cNvSpPr>
            <a:spLocks noGrp="1" noChangeArrowheads="1"/>
          </p:cNvSpPr>
          <p:nvPr>
            <p:ph type="title"/>
          </p:nvPr>
        </p:nvSpPr>
        <p:spPr/>
        <p:txBody>
          <a:bodyPr/>
          <a:lstStyle/>
          <a:p>
            <a:r>
              <a:rPr lang="en-US" altLang="zh-CN" dirty="0" smtClean="0"/>
              <a:t>RIP</a:t>
            </a:r>
            <a:r>
              <a:rPr lang="zh-CN" altLang="en-US" dirty="0" smtClean="0"/>
              <a:t>最优路径选择</a:t>
            </a:r>
            <a:endParaRPr lang="en-US" altLang="zh-CN" dirty="0"/>
          </a:p>
        </p:txBody>
      </p:sp>
      <p:sp>
        <p:nvSpPr>
          <p:cNvPr id="2194437" name="Rectangle 5"/>
          <p:cNvSpPr>
            <a:spLocks noGrp="1" noChangeArrowheads="1"/>
          </p:cNvSpPr>
          <p:nvPr>
            <p:ph type="body" idx="1"/>
          </p:nvPr>
        </p:nvSpPr>
        <p:spPr>
          <a:xfrm>
            <a:off x="222491" y="1196752"/>
            <a:ext cx="8892480" cy="1799530"/>
          </a:xfrm>
        </p:spPr>
        <p:txBody>
          <a:bodyPr/>
          <a:lstStyle/>
          <a:p>
            <a:r>
              <a:rPr lang="zh-CN" altLang="en-US" sz="2000" b="0" dirty="0"/>
              <a:t>数据报由路由器</a:t>
            </a:r>
            <a:r>
              <a:rPr lang="en-US" altLang="zh-CN" sz="2000" b="0" dirty="0"/>
              <a:t>R1</a:t>
            </a:r>
            <a:r>
              <a:rPr lang="zh-CN" altLang="en-US" sz="2000" b="0" dirty="0"/>
              <a:t>发送到路由器</a:t>
            </a:r>
            <a:r>
              <a:rPr lang="en-US" altLang="zh-CN" sz="2000" b="0" dirty="0"/>
              <a:t>R5</a:t>
            </a:r>
            <a:r>
              <a:rPr lang="zh-CN" altLang="en-US" sz="2000" b="0" dirty="0"/>
              <a:t>，其中路由器</a:t>
            </a:r>
            <a:r>
              <a:rPr lang="en-US" altLang="zh-CN" sz="2000" b="0" dirty="0"/>
              <a:t>R1</a:t>
            </a:r>
            <a:r>
              <a:rPr lang="zh-CN" altLang="en-US" sz="2000" b="0" dirty="0"/>
              <a:t>到达路由器</a:t>
            </a:r>
            <a:r>
              <a:rPr lang="en-US" altLang="zh-CN" sz="2000" b="0" dirty="0"/>
              <a:t>R5</a:t>
            </a:r>
            <a:r>
              <a:rPr lang="zh-CN" altLang="en-US" sz="2000" b="0" dirty="0"/>
              <a:t>有两条路径，一条经过路由器</a:t>
            </a:r>
            <a:r>
              <a:rPr lang="en-US" altLang="zh-CN" sz="2000" b="0" dirty="0"/>
              <a:t>R2</a:t>
            </a:r>
            <a:r>
              <a:rPr lang="zh-CN" altLang="en-US" sz="2000" b="0" dirty="0"/>
              <a:t>到达路由器</a:t>
            </a:r>
            <a:r>
              <a:rPr lang="en-US" altLang="zh-CN" sz="2000" b="0" dirty="0"/>
              <a:t>R5</a:t>
            </a:r>
            <a:r>
              <a:rPr lang="zh-CN" altLang="en-US" sz="2000" b="0" dirty="0"/>
              <a:t>，链路带宽为</a:t>
            </a:r>
            <a:r>
              <a:rPr lang="en-US" altLang="zh-CN" sz="2000" b="0" dirty="0"/>
              <a:t>10Mbps</a:t>
            </a:r>
            <a:r>
              <a:rPr lang="zh-CN" altLang="en-US" sz="2000" b="0" dirty="0"/>
              <a:t>；另一条经过路由器</a:t>
            </a:r>
            <a:r>
              <a:rPr lang="en-US" altLang="zh-CN" sz="2000" b="0" dirty="0"/>
              <a:t>R3</a:t>
            </a:r>
            <a:r>
              <a:rPr lang="zh-CN" altLang="en-US" sz="2000" b="0" dirty="0"/>
              <a:t>和路由器</a:t>
            </a:r>
            <a:r>
              <a:rPr lang="en-US" altLang="zh-CN" sz="2000" b="0" dirty="0"/>
              <a:t>R4</a:t>
            </a:r>
            <a:r>
              <a:rPr lang="zh-CN" altLang="en-US" sz="2000" b="0" dirty="0"/>
              <a:t>到达路由器</a:t>
            </a:r>
            <a:r>
              <a:rPr lang="en-US" altLang="zh-CN" sz="2000" b="0" dirty="0"/>
              <a:t>R5</a:t>
            </a:r>
            <a:r>
              <a:rPr lang="zh-CN" altLang="en-US" sz="2000" b="0" dirty="0"/>
              <a:t>，链路带宽均为</a:t>
            </a:r>
            <a:r>
              <a:rPr lang="en-US" altLang="zh-CN" sz="2000" b="0" dirty="0"/>
              <a:t>100Mbps</a:t>
            </a:r>
            <a:r>
              <a:rPr lang="zh-CN" altLang="en-US" sz="2000" b="0" dirty="0"/>
              <a:t>。第二条路径的带宽高于第一条路径的带宽，但</a:t>
            </a:r>
            <a:r>
              <a:rPr lang="en-US" altLang="zh-CN" sz="2000" b="0" dirty="0"/>
              <a:t>RIP</a:t>
            </a:r>
            <a:r>
              <a:rPr lang="zh-CN" altLang="en-US" sz="2000" b="0" dirty="0"/>
              <a:t>选择第一条路径作为其最优路径。</a:t>
            </a:r>
            <a:endParaRPr lang="zh-CN" altLang="en-US" sz="2000" dirty="0"/>
          </a:p>
        </p:txBody>
      </p:sp>
      <p:pic>
        <p:nvPicPr>
          <p:cNvPr id="2" name="图片 1"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87824" y="3140968"/>
            <a:ext cx="3917062" cy="3096344"/>
          </a:xfrm>
          <a:prstGeom prst="rect">
            <a:avLst/>
          </a:prstGeom>
        </p:spPr>
      </p:pic>
    </p:spTree>
    <p:extLst>
      <p:ext uri="{BB962C8B-B14F-4D97-AF65-F5344CB8AC3E}">
        <p14:creationId xmlns:p14="http://schemas.microsoft.com/office/powerpoint/2010/main" val="2012338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9443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4437"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4436" name="Rectangle 4"/>
          <p:cNvSpPr>
            <a:spLocks noGrp="1" noChangeArrowheads="1"/>
          </p:cNvSpPr>
          <p:nvPr>
            <p:ph type="title"/>
          </p:nvPr>
        </p:nvSpPr>
        <p:spPr/>
        <p:txBody>
          <a:bodyPr/>
          <a:lstStyle/>
          <a:p>
            <a:r>
              <a:rPr lang="en-US" altLang="zh-CN" dirty="0"/>
              <a:t>RIP</a:t>
            </a:r>
            <a:r>
              <a:rPr lang="zh-CN" altLang="en-US" dirty="0"/>
              <a:t>路由表的更新</a:t>
            </a:r>
            <a:endParaRPr lang="en-US" altLang="zh-CN" dirty="0"/>
          </a:p>
        </p:txBody>
      </p:sp>
      <p:sp>
        <p:nvSpPr>
          <p:cNvPr id="2194437" name="Rectangle 5"/>
          <p:cNvSpPr>
            <a:spLocks noGrp="1" noChangeArrowheads="1"/>
          </p:cNvSpPr>
          <p:nvPr>
            <p:ph type="body" idx="1"/>
          </p:nvPr>
        </p:nvSpPr>
        <p:spPr>
          <a:xfrm>
            <a:off x="827584" y="1484784"/>
            <a:ext cx="7805893" cy="3096344"/>
          </a:xfrm>
        </p:spPr>
        <p:txBody>
          <a:bodyPr/>
          <a:lstStyle/>
          <a:p>
            <a:r>
              <a:rPr lang="en-US" altLang="zh-CN" sz="2400" b="0" dirty="0"/>
              <a:t>RIP</a:t>
            </a:r>
            <a:r>
              <a:rPr lang="zh-CN" altLang="en-US" sz="2400" b="0" dirty="0"/>
              <a:t>路由表的更新是通过路由器广播来交换路由信息的，默认情况下，路由器每隔</a:t>
            </a:r>
            <a:r>
              <a:rPr lang="en-US" altLang="zh-CN" sz="2400" b="0" dirty="0"/>
              <a:t>30</a:t>
            </a:r>
            <a:r>
              <a:rPr lang="zh-CN" altLang="en-US" sz="2400" b="0" dirty="0"/>
              <a:t>秒向其所有相邻路由器广播全部路由信息。每经过一台路由器，相应的路由条目的跳数将增加</a:t>
            </a:r>
            <a:r>
              <a:rPr lang="en-US" altLang="zh-CN" sz="2400" b="0" dirty="0"/>
              <a:t>1</a:t>
            </a:r>
            <a:r>
              <a:rPr lang="zh-CN" altLang="en-US" sz="2400" b="0" dirty="0"/>
              <a:t>。接收到路由更新的路由器，选择跳数最小的路由条目加入路由表中。通过这种方式，每个路由器都能够获取全网的路由信息。</a:t>
            </a:r>
            <a:endParaRPr lang="zh-CN" altLang="en-US" sz="2400" dirty="0"/>
          </a:p>
        </p:txBody>
      </p:sp>
    </p:spTree>
    <p:extLst>
      <p:ext uri="{BB962C8B-B14F-4D97-AF65-F5344CB8AC3E}">
        <p14:creationId xmlns:p14="http://schemas.microsoft.com/office/powerpoint/2010/main" val="3027128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9443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4437" grpId="0" build="p"/>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4436" name="Rectangle 4"/>
          <p:cNvSpPr>
            <a:spLocks noGrp="1" noChangeArrowheads="1"/>
          </p:cNvSpPr>
          <p:nvPr>
            <p:ph type="title"/>
          </p:nvPr>
        </p:nvSpPr>
        <p:spPr/>
        <p:txBody>
          <a:bodyPr/>
          <a:lstStyle/>
          <a:p>
            <a:r>
              <a:rPr lang="zh-CN" altLang="en-US" dirty="0" smtClean="0"/>
              <a:t>实例 某</a:t>
            </a:r>
            <a:r>
              <a:rPr lang="zh-CN" altLang="en-US" dirty="0"/>
              <a:t>网络中的路由器</a:t>
            </a:r>
            <a:endParaRPr lang="en-US" altLang="zh-CN" dirty="0"/>
          </a:p>
        </p:txBody>
      </p:sp>
      <p:sp>
        <p:nvSpPr>
          <p:cNvPr id="2194437" name="Rectangle 5"/>
          <p:cNvSpPr>
            <a:spLocks noGrp="1" noChangeArrowheads="1"/>
          </p:cNvSpPr>
          <p:nvPr>
            <p:ph type="body" idx="1"/>
          </p:nvPr>
        </p:nvSpPr>
        <p:spPr>
          <a:xfrm>
            <a:off x="222491" y="1196752"/>
            <a:ext cx="8892480" cy="1799530"/>
          </a:xfrm>
        </p:spPr>
        <p:txBody>
          <a:bodyPr/>
          <a:lstStyle/>
          <a:p>
            <a:r>
              <a:rPr lang="en-US" altLang="zh-CN" sz="2000" b="0" dirty="0"/>
              <a:t>RIP</a:t>
            </a:r>
            <a:r>
              <a:rPr lang="zh-CN" altLang="en-US" sz="2000" b="0" dirty="0"/>
              <a:t>广播更新周期由更新计数器控制，广播的信息是整个路由表。如图</a:t>
            </a:r>
            <a:r>
              <a:rPr lang="en-US" altLang="zh-CN" sz="2000" b="0" dirty="0"/>
              <a:t>3-16</a:t>
            </a:r>
            <a:r>
              <a:rPr lang="zh-CN" altLang="en-US" sz="2000" b="0" dirty="0"/>
              <a:t>所示为一个采用</a:t>
            </a:r>
            <a:r>
              <a:rPr lang="en-US" altLang="zh-CN" sz="2000" b="0" dirty="0"/>
              <a:t>RIP</a:t>
            </a:r>
            <a:r>
              <a:rPr lang="zh-CN" altLang="en-US" sz="2000" b="0" dirty="0"/>
              <a:t>作为路由选择的网络，每台路由器初始的路由表中只有自己的直连路由，用大写字母</a:t>
            </a:r>
            <a:r>
              <a:rPr lang="en-US" altLang="zh-CN" sz="2000" b="0" dirty="0"/>
              <a:t>C</a:t>
            </a:r>
            <a:r>
              <a:rPr lang="zh-CN" altLang="en-US" sz="2000" b="0" dirty="0"/>
              <a:t>表示，跳数均设为</a:t>
            </a:r>
            <a:r>
              <a:rPr lang="en-US" altLang="zh-CN" sz="2000" b="0" dirty="0"/>
              <a:t>0</a:t>
            </a:r>
            <a:r>
              <a:rPr lang="zh-CN" altLang="en-US" sz="2000" b="0" dirty="0"/>
              <a:t>。若路由器</a:t>
            </a:r>
            <a:r>
              <a:rPr lang="en-US" altLang="zh-CN" sz="2000" b="0" dirty="0"/>
              <a:t>R1</a:t>
            </a:r>
            <a:r>
              <a:rPr lang="zh-CN" altLang="en-US" sz="2000" b="0" dirty="0"/>
              <a:t>的更新计时器超时，则向外广播自己的路由表。路由器</a:t>
            </a:r>
            <a:r>
              <a:rPr lang="en-US" altLang="zh-CN" sz="2000" b="0" dirty="0"/>
              <a:t>R1</a:t>
            </a:r>
            <a:r>
              <a:rPr lang="zh-CN" altLang="en-US" sz="2000" b="0" dirty="0"/>
              <a:t>发出的路由更新信息中仅有直连网段的路由，即</a:t>
            </a:r>
            <a:r>
              <a:rPr lang="en-US" altLang="zh-CN" sz="2000" b="0" dirty="0"/>
              <a:t>172.16.1.0/24</a:t>
            </a:r>
            <a:r>
              <a:rPr lang="zh-CN" altLang="en-US" sz="2000" b="0" dirty="0"/>
              <a:t>和</a:t>
            </a:r>
            <a:r>
              <a:rPr lang="en-US" altLang="zh-CN" sz="2000" b="0" dirty="0"/>
              <a:t>12.1.1.0/24</a:t>
            </a:r>
            <a:r>
              <a:rPr lang="zh-CN" altLang="en-US" sz="2000" b="0" dirty="0"/>
              <a:t>，并把其跳数设为</a:t>
            </a:r>
            <a:r>
              <a:rPr lang="en-US" altLang="zh-CN" sz="2000" b="0" dirty="0"/>
              <a:t>l</a:t>
            </a:r>
            <a:r>
              <a:rPr lang="zh-CN" altLang="en-US" sz="2000" b="0" dirty="0"/>
              <a:t>。</a:t>
            </a:r>
            <a:endParaRPr lang="zh-CN" altLang="en-US" sz="2000" dirty="0"/>
          </a:p>
        </p:txBody>
      </p:sp>
      <p:pic>
        <p:nvPicPr>
          <p:cNvPr id="3" name="图片 2"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334" y="3501008"/>
            <a:ext cx="8997964" cy="2765999"/>
          </a:xfrm>
          <a:prstGeom prst="rect">
            <a:avLst/>
          </a:prstGeom>
        </p:spPr>
      </p:pic>
    </p:spTree>
    <p:extLst>
      <p:ext uri="{BB962C8B-B14F-4D97-AF65-F5344CB8AC3E}">
        <p14:creationId xmlns:p14="http://schemas.microsoft.com/office/powerpoint/2010/main" val="3027128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9443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4437" grpId="0" build="p"/>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4436" name="Rectangle 4"/>
          <p:cNvSpPr>
            <a:spLocks noGrp="1" noChangeArrowheads="1"/>
          </p:cNvSpPr>
          <p:nvPr>
            <p:ph type="title"/>
          </p:nvPr>
        </p:nvSpPr>
        <p:spPr/>
        <p:txBody>
          <a:bodyPr/>
          <a:lstStyle/>
          <a:p>
            <a:r>
              <a:rPr lang="en-US" altLang="zh-CN" dirty="0"/>
              <a:t>RIP</a:t>
            </a:r>
            <a:r>
              <a:rPr lang="zh-CN" altLang="en-US" dirty="0"/>
              <a:t>路由器发送路由更新</a:t>
            </a:r>
            <a:endParaRPr lang="en-US" altLang="zh-CN" dirty="0"/>
          </a:p>
        </p:txBody>
      </p:sp>
      <p:sp>
        <p:nvSpPr>
          <p:cNvPr id="2194437" name="Rectangle 5"/>
          <p:cNvSpPr>
            <a:spLocks noGrp="1" noChangeArrowheads="1"/>
          </p:cNvSpPr>
          <p:nvPr>
            <p:ph type="body" idx="1"/>
          </p:nvPr>
        </p:nvSpPr>
        <p:spPr>
          <a:xfrm>
            <a:off x="222491" y="1196752"/>
            <a:ext cx="8892480" cy="1799530"/>
          </a:xfrm>
        </p:spPr>
        <p:txBody>
          <a:bodyPr/>
          <a:lstStyle/>
          <a:p>
            <a:pPr>
              <a:lnSpc>
                <a:spcPts val="2600"/>
              </a:lnSpc>
            </a:pPr>
            <a:r>
              <a:rPr lang="zh-CN" altLang="en-US" sz="2000" b="0" dirty="0"/>
              <a:t>该路由更新信息经过链路传输到达路由器</a:t>
            </a:r>
            <a:r>
              <a:rPr lang="en-US" altLang="zh-CN" sz="2000" b="0" dirty="0"/>
              <a:t>R2</a:t>
            </a:r>
            <a:r>
              <a:rPr lang="zh-CN" altLang="en-US" sz="2000" b="0" dirty="0"/>
              <a:t>，由于</a:t>
            </a:r>
            <a:r>
              <a:rPr lang="en-US" altLang="zh-CN" sz="2000" b="0" dirty="0"/>
              <a:t>R2</a:t>
            </a:r>
            <a:r>
              <a:rPr lang="zh-CN" altLang="en-US" sz="2000" b="0" dirty="0"/>
              <a:t>没有与</a:t>
            </a:r>
            <a:r>
              <a:rPr lang="en-US" altLang="zh-CN" sz="2000" b="0" dirty="0"/>
              <a:t>172.16.1.0</a:t>
            </a:r>
            <a:r>
              <a:rPr lang="zh-CN" altLang="en-US" sz="2000" b="0" dirty="0"/>
              <a:t>网段直连，所以它会将此条路由加入路由表中，跳数仍然为</a:t>
            </a:r>
            <a:r>
              <a:rPr lang="en-US" altLang="zh-CN" sz="2000" b="0" dirty="0"/>
              <a:t>1</a:t>
            </a:r>
            <a:r>
              <a:rPr lang="zh-CN" altLang="en-US" sz="2000" b="0" dirty="0"/>
              <a:t>，用</a:t>
            </a:r>
            <a:r>
              <a:rPr lang="en-US" altLang="zh-CN" sz="2000" b="0" dirty="0"/>
              <a:t>RIP</a:t>
            </a:r>
            <a:r>
              <a:rPr lang="zh-CN" altLang="en-US" sz="2000" b="0" dirty="0"/>
              <a:t>的第一个大写字母</a:t>
            </a:r>
            <a:r>
              <a:rPr lang="en-US" altLang="zh-CN" sz="2000" b="0" dirty="0"/>
              <a:t>R</a:t>
            </a:r>
            <a:r>
              <a:rPr lang="zh-CN" altLang="en-US" sz="2000" b="0" dirty="0"/>
              <a:t>表示。若路由器</a:t>
            </a:r>
            <a:r>
              <a:rPr lang="en-US" altLang="zh-CN" sz="2000" b="0" dirty="0"/>
              <a:t>R2</a:t>
            </a:r>
            <a:r>
              <a:rPr lang="zh-CN" altLang="en-US" sz="2000" b="0" dirty="0"/>
              <a:t>的更新计数器超时，则它会向网络广播自己的路由表，这条路由广播信息不仅包含了</a:t>
            </a:r>
            <a:r>
              <a:rPr lang="en-US" altLang="zh-CN" sz="2000" b="0" dirty="0"/>
              <a:t>R2</a:t>
            </a:r>
            <a:r>
              <a:rPr lang="zh-CN" altLang="en-US" sz="2000" b="0" dirty="0"/>
              <a:t>的直连路由</a:t>
            </a:r>
            <a:r>
              <a:rPr lang="en-US" altLang="zh-CN" sz="2000" b="0" dirty="0"/>
              <a:t>12.1.1.0</a:t>
            </a:r>
            <a:r>
              <a:rPr lang="zh-CN" altLang="en-US" sz="2000" b="0" dirty="0"/>
              <a:t>和</a:t>
            </a:r>
            <a:r>
              <a:rPr lang="en-US" altLang="zh-CN" sz="2000" b="0" dirty="0"/>
              <a:t>23.1.1.0</a:t>
            </a:r>
            <a:r>
              <a:rPr lang="zh-CN" altLang="en-US" sz="2000" b="0" dirty="0"/>
              <a:t>，其跳数为</a:t>
            </a:r>
            <a:r>
              <a:rPr lang="en-US" altLang="zh-CN" sz="2000" b="0" dirty="0"/>
              <a:t>1</a:t>
            </a:r>
            <a:r>
              <a:rPr lang="zh-CN" altLang="en-US" sz="2000" b="0" dirty="0"/>
              <a:t>，也包含了从</a:t>
            </a:r>
            <a:r>
              <a:rPr lang="en-US" altLang="zh-CN" sz="2000" b="0" dirty="0"/>
              <a:t>R1</a:t>
            </a:r>
            <a:r>
              <a:rPr lang="zh-CN" altLang="en-US" sz="2000" b="0" dirty="0"/>
              <a:t>学到的新路由</a:t>
            </a:r>
            <a:r>
              <a:rPr lang="en-US" altLang="zh-CN" sz="2000" b="0" dirty="0"/>
              <a:t>172.16.1.0</a:t>
            </a:r>
            <a:r>
              <a:rPr lang="zh-CN" altLang="en-US" sz="2000" b="0" dirty="0"/>
              <a:t>，其跳数为</a:t>
            </a:r>
            <a:r>
              <a:rPr lang="en-US" altLang="zh-CN" sz="2000" b="0" dirty="0"/>
              <a:t>2</a:t>
            </a:r>
            <a:r>
              <a:rPr lang="zh-CN" altLang="en-US" sz="2000" b="0" dirty="0"/>
              <a:t>，如</a:t>
            </a:r>
            <a:r>
              <a:rPr lang="zh-CN" altLang="en-US" sz="2000" b="0" dirty="0" smtClean="0"/>
              <a:t>图所</a:t>
            </a:r>
            <a:r>
              <a:rPr lang="zh-CN" altLang="en-US" sz="2000" b="0" dirty="0"/>
              <a:t>示。</a:t>
            </a:r>
            <a:endParaRPr lang="zh-CN" altLang="en-US" sz="2000" dirty="0"/>
          </a:p>
        </p:txBody>
      </p:sp>
      <p:pic>
        <p:nvPicPr>
          <p:cNvPr id="3" name="图片 2"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3212976"/>
            <a:ext cx="8317483" cy="2744888"/>
          </a:xfrm>
          <a:prstGeom prst="rect">
            <a:avLst/>
          </a:prstGeom>
        </p:spPr>
      </p:pic>
    </p:spTree>
    <p:extLst>
      <p:ext uri="{BB962C8B-B14F-4D97-AF65-F5344CB8AC3E}">
        <p14:creationId xmlns:p14="http://schemas.microsoft.com/office/powerpoint/2010/main" val="3027128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9443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4437" grpId="0" build="p"/>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4436" name="Rectangle 4"/>
          <p:cNvSpPr>
            <a:spLocks noGrp="1" noChangeArrowheads="1"/>
          </p:cNvSpPr>
          <p:nvPr>
            <p:ph type="title"/>
          </p:nvPr>
        </p:nvSpPr>
        <p:spPr/>
        <p:txBody>
          <a:bodyPr/>
          <a:lstStyle/>
          <a:p>
            <a:r>
              <a:rPr lang="en-US" altLang="zh-CN" dirty="0"/>
              <a:t>RIP</a:t>
            </a:r>
            <a:r>
              <a:rPr lang="zh-CN" altLang="en-US" dirty="0"/>
              <a:t>路由器</a:t>
            </a:r>
            <a:r>
              <a:rPr lang="en-US" altLang="zh-CN" dirty="0"/>
              <a:t>C</a:t>
            </a:r>
            <a:r>
              <a:rPr lang="zh-CN" altLang="en-US" dirty="0"/>
              <a:t>发送路由更新</a:t>
            </a:r>
            <a:endParaRPr lang="en-US" altLang="zh-CN" dirty="0"/>
          </a:p>
        </p:txBody>
      </p:sp>
      <p:sp>
        <p:nvSpPr>
          <p:cNvPr id="2194437" name="Rectangle 5"/>
          <p:cNvSpPr>
            <a:spLocks noGrp="1" noChangeArrowheads="1"/>
          </p:cNvSpPr>
          <p:nvPr>
            <p:ph type="body" idx="1"/>
          </p:nvPr>
        </p:nvSpPr>
        <p:spPr>
          <a:xfrm>
            <a:off x="0" y="1196752"/>
            <a:ext cx="9396536" cy="3096344"/>
          </a:xfrm>
        </p:spPr>
        <p:txBody>
          <a:bodyPr/>
          <a:lstStyle/>
          <a:p>
            <a:pPr>
              <a:lnSpc>
                <a:spcPts val="2600"/>
              </a:lnSpc>
              <a:buNone/>
            </a:pPr>
            <a:r>
              <a:rPr lang="zh-CN" altLang="en-US" sz="2000" b="0" dirty="0" smtClean="0"/>
              <a:t>    路由</a:t>
            </a:r>
            <a:r>
              <a:rPr lang="zh-CN" altLang="en-US" sz="2000" b="0" dirty="0"/>
              <a:t>更新信息</a:t>
            </a:r>
            <a:r>
              <a:rPr lang="en-US" altLang="zh-CN" sz="2000" b="0" dirty="0"/>
              <a:t>172.16.1.0</a:t>
            </a:r>
            <a:r>
              <a:rPr lang="zh-CN" altLang="en-US" sz="2000" b="0" dirty="0"/>
              <a:t>、</a:t>
            </a:r>
            <a:r>
              <a:rPr lang="en-US" altLang="zh-CN" sz="2000" b="0" dirty="0"/>
              <a:t>12.1.1.0</a:t>
            </a:r>
            <a:r>
              <a:rPr lang="zh-CN" altLang="en-US" sz="2000" b="0" dirty="0"/>
              <a:t>和</a:t>
            </a:r>
            <a:r>
              <a:rPr lang="en-US" altLang="zh-CN" sz="2000" b="0" dirty="0"/>
              <a:t>23.1.1.0</a:t>
            </a:r>
            <a:r>
              <a:rPr lang="zh-CN" altLang="en-US" sz="2000" b="0" dirty="0"/>
              <a:t>在到达路由器</a:t>
            </a:r>
            <a:r>
              <a:rPr lang="en-US" altLang="zh-CN" sz="2000" b="0" dirty="0"/>
              <a:t>R3</a:t>
            </a:r>
            <a:r>
              <a:rPr lang="zh-CN" altLang="en-US" sz="2000" b="0" dirty="0"/>
              <a:t>后，由于它的路由表中不存在前两条路由，所以会先将它们加入到路由表中，跳数分别是</a:t>
            </a:r>
            <a:r>
              <a:rPr lang="en-US" altLang="zh-CN" sz="2000" b="0" dirty="0"/>
              <a:t>2</a:t>
            </a:r>
            <a:r>
              <a:rPr lang="zh-CN" altLang="en-US" sz="2000" b="0" dirty="0"/>
              <a:t>和</a:t>
            </a:r>
            <a:r>
              <a:rPr lang="en-US" altLang="zh-CN" sz="2000" b="0" dirty="0"/>
              <a:t>1</a:t>
            </a:r>
            <a:r>
              <a:rPr lang="zh-CN" altLang="en-US" sz="2000" b="0" dirty="0"/>
              <a:t>。路由器</a:t>
            </a:r>
            <a:r>
              <a:rPr lang="en-US" altLang="zh-CN" sz="2000" b="0" dirty="0"/>
              <a:t>R1</a:t>
            </a:r>
            <a:r>
              <a:rPr lang="zh-CN" altLang="en-US" sz="2000" b="0" dirty="0"/>
              <a:t>也会接收到此路由的更新信息，会将路由表和更新路由信息进行对比，路由器</a:t>
            </a:r>
            <a:r>
              <a:rPr lang="en-US" altLang="zh-CN" sz="2000" b="0" dirty="0"/>
              <a:t>R1</a:t>
            </a:r>
            <a:r>
              <a:rPr lang="zh-CN" altLang="en-US" sz="2000" b="0" dirty="0"/>
              <a:t>与</a:t>
            </a:r>
            <a:r>
              <a:rPr lang="en-US" altLang="zh-CN" sz="2000" b="0" dirty="0"/>
              <a:t>172.16.1.0</a:t>
            </a:r>
            <a:r>
              <a:rPr lang="zh-CN" altLang="en-US" sz="2000" b="0" dirty="0"/>
              <a:t>网段直连，它的跳数小于从</a:t>
            </a:r>
            <a:r>
              <a:rPr lang="en-US" altLang="zh-CN" sz="2000" b="0" dirty="0"/>
              <a:t>R2</a:t>
            </a:r>
            <a:r>
              <a:rPr lang="zh-CN" altLang="en-US" sz="2000" b="0" dirty="0"/>
              <a:t>传送的</a:t>
            </a:r>
            <a:r>
              <a:rPr lang="en-US" altLang="zh-CN" sz="2000" b="0" dirty="0"/>
              <a:t>172.16.1.0</a:t>
            </a:r>
            <a:r>
              <a:rPr lang="zh-CN" altLang="en-US" sz="2000" b="0" dirty="0"/>
              <a:t>的跳数，因此不会对原路由表</a:t>
            </a:r>
            <a:r>
              <a:rPr lang="en-US" altLang="zh-CN" sz="2000" b="0" dirty="0"/>
              <a:t>172.16.1.0</a:t>
            </a:r>
            <a:r>
              <a:rPr lang="zh-CN" altLang="en-US" sz="2000" b="0" dirty="0"/>
              <a:t>进行更改。</a:t>
            </a:r>
            <a:r>
              <a:rPr lang="en-US" altLang="zh-CN" sz="2000" b="0" dirty="0"/>
              <a:t>23.1.1.0</a:t>
            </a:r>
            <a:r>
              <a:rPr lang="zh-CN" altLang="en-US" sz="2000" b="0" dirty="0"/>
              <a:t>是路由表中没有的条目，需将网络</a:t>
            </a:r>
            <a:r>
              <a:rPr lang="en-US" altLang="zh-CN" sz="2000" b="0" dirty="0"/>
              <a:t>23.1.1.0</a:t>
            </a:r>
            <a:r>
              <a:rPr lang="zh-CN" altLang="en-US" sz="2000" b="0" dirty="0"/>
              <a:t>加入到路由表中，设置跳数为</a:t>
            </a:r>
            <a:r>
              <a:rPr lang="en-US" altLang="zh-CN" sz="2000" b="0" dirty="0"/>
              <a:t>1</a:t>
            </a:r>
            <a:r>
              <a:rPr lang="zh-CN" altLang="en-US" sz="2000" b="0" dirty="0"/>
              <a:t>。</a:t>
            </a:r>
          </a:p>
          <a:p>
            <a:pPr>
              <a:lnSpc>
                <a:spcPts val="2600"/>
              </a:lnSpc>
              <a:buNone/>
            </a:pPr>
            <a:r>
              <a:rPr lang="zh-CN" altLang="en-US" sz="2000" b="0" dirty="0"/>
              <a:t> </a:t>
            </a:r>
            <a:r>
              <a:rPr lang="zh-CN" altLang="en-US" sz="2000" b="0" dirty="0" smtClean="0"/>
              <a:t>   若</a:t>
            </a:r>
            <a:r>
              <a:rPr lang="zh-CN" altLang="en-US" sz="2000" b="0" dirty="0"/>
              <a:t>路由器</a:t>
            </a:r>
            <a:r>
              <a:rPr lang="en-US" altLang="zh-CN" sz="2000" b="0" dirty="0"/>
              <a:t>R3</a:t>
            </a:r>
            <a:r>
              <a:rPr lang="zh-CN" altLang="en-US" sz="2000" b="0" dirty="0"/>
              <a:t>的更新计时器超时，那么，它就将自己的路由表信息广播出去，如</a:t>
            </a:r>
            <a:r>
              <a:rPr lang="zh-CN" altLang="en-US" sz="2000" b="0" dirty="0" smtClean="0"/>
              <a:t>图所</a:t>
            </a:r>
            <a:r>
              <a:rPr lang="zh-CN" altLang="en-US" sz="2000" b="0" dirty="0"/>
              <a:t>示。路由器</a:t>
            </a:r>
            <a:r>
              <a:rPr lang="en-US" altLang="zh-CN" sz="2000" b="0" dirty="0"/>
              <a:t>R2</a:t>
            </a:r>
            <a:r>
              <a:rPr lang="zh-CN" altLang="en-US" sz="2000" b="0" dirty="0"/>
              <a:t>收到的路由更新消息中，到达网段</a:t>
            </a:r>
            <a:r>
              <a:rPr lang="en-US" altLang="zh-CN" sz="2000" b="0" dirty="0"/>
              <a:t>23.1.1.0</a:t>
            </a:r>
            <a:r>
              <a:rPr lang="zh-CN" altLang="en-US" sz="2000" b="0" dirty="0"/>
              <a:t>和</a:t>
            </a:r>
            <a:r>
              <a:rPr lang="en-US" altLang="zh-CN" sz="2000" b="0" dirty="0"/>
              <a:t>192.168.1.0</a:t>
            </a:r>
            <a:r>
              <a:rPr lang="zh-CN" altLang="en-US" sz="2000" b="0" dirty="0"/>
              <a:t>的跳数为</a:t>
            </a:r>
            <a:r>
              <a:rPr lang="en-US" altLang="zh-CN" sz="2000" b="0" dirty="0"/>
              <a:t>1</a:t>
            </a:r>
            <a:r>
              <a:rPr lang="zh-CN" altLang="en-US" sz="2000" b="0" dirty="0"/>
              <a:t>，到达网段</a:t>
            </a:r>
            <a:r>
              <a:rPr lang="en-US" altLang="zh-CN" sz="2000" b="0" dirty="0"/>
              <a:t>12.1.1.0</a:t>
            </a:r>
            <a:r>
              <a:rPr lang="zh-CN" altLang="en-US" sz="2000" b="0" dirty="0"/>
              <a:t>的跳数为</a:t>
            </a:r>
            <a:r>
              <a:rPr lang="en-US" altLang="zh-CN" sz="2000" b="0" dirty="0"/>
              <a:t>2</a:t>
            </a:r>
            <a:r>
              <a:rPr lang="zh-CN" altLang="en-US" sz="2000" b="0" dirty="0"/>
              <a:t>，而到达网段</a:t>
            </a:r>
            <a:r>
              <a:rPr lang="en-US" altLang="zh-CN" sz="2000" b="0" dirty="0"/>
              <a:t>172.16.1.0</a:t>
            </a:r>
            <a:r>
              <a:rPr lang="zh-CN" altLang="en-US" sz="2000" b="0" dirty="0"/>
              <a:t>的跳数则增加为</a:t>
            </a:r>
            <a:r>
              <a:rPr lang="en-US" altLang="zh-CN" sz="2000" b="0" dirty="0"/>
              <a:t>3</a:t>
            </a:r>
            <a:r>
              <a:rPr lang="zh-CN" altLang="en-US" sz="2000" b="0" dirty="0"/>
              <a:t>。</a:t>
            </a:r>
          </a:p>
        </p:txBody>
      </p:sp>
      <p:pic>
        <p:nvPicPr>
          <p:cNvPr id="2" name="图片 1"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7624" y="4293096"/>
            <a:ext cx="7192379" cy="2219635"/>
          </a:xfrm>
          <a:prstGeom prst="rect">
            <a:avLst/>
          </a:prstGeom>
        </p:spPr>
      </p:pic>
    </p:spTree>
    <p:extLst>
      <p:ext uri="{BB962C8B-B14F-4D97-AF65-F5344CB8AC3E}">
        <p14:creationId xmlns:p14="http://schemas.microsoft.com/office/powerpoint/2010/main" val="2067676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9443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9443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4437" grpId="0" build="p"/>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4436" name="Rectangle 4"/>
          <p:cNvSpPr>
            <a:spLocks noGrp="1" noChangeArrowheads="1"/>
          </p:cNvSpPr>
          <p:nvPr>
            <p:ph type="title"/>
          </p:nvPr>
        </p:nvSpPr>
        <p:spPr/>
        <p:txBody>
          <a:bodyPr/>
          <a:lstStyle/>
          <a:p>
            <a:r>
              <a:rPr lang="zh-CN" altLang="en-US" dirty="0"/>
              <a:t>更新后的路由表</a:t>
            </a:r>
            <a:endParaRPr lang="en-US" altLang="zh-CN" dirty="0"/>
          </a:p>
        </p:txBody>
      </p:sp>
      <p:sp>
        <p:nvSpPr>
          <p:cNvPr id="2194437" name="Rectangle 5"/>
          <p:cNvSpPr>
            <a:spLocks noGrp="1" noChangeArrowheads="1"/>
          </p:cNvSpPr>
          <p:nvPr>
            <p:ph type="body" idx="1"/>
          </p:nvPr>
        </p:nvSpPr>
        <p:spPr>
          <a:xfrm>
            <a:off x="14539" y="1196752"/>
            <a:ext cx="9223491" cy="3312368"/>
          </a:xfrm>
        </p:spPr>
        <p:txBody>
          <a:bodyPr/>
          <a:lstStyle/>
          <a:p>
            <a:pPr>
              <a:lnSpc>
                <a:spcPts val="2600"/>
              </a:lnSpc>
              <a:buNone/>
            </a:pPr>
            <a:r>
              <a:rPr lang="zh-CN" altLang="en-US" sz="2000" b="0" dirty="0" smtClean="0"/>
              <a:t>    路由器</a:t>
            </a:r>
            <a:r>
              <a:rPr lang="en-US" altLang="zh-CN" sz="2000" b="0" dirty="0"/>
              <a:t>R2</a:t>
            </a:r>
            <a:r>
              <a:rPr lang="zh-CN" altLang="en-US" sz="2000" b="0" dirty="0"/>
              <a:t>接着会将路由更新消息与路由表进行对比，若路由表中不存在</a:t>
            </a:r>
            <a:r>
              <a:rPr lang="en-US" altLang="zh-CN" sz="2000" b="0" dirty="0"/>
              <a:t>192.168.1.0</a:t>
            </a:r>
            <a:r>
              <a:rPr lang="zh-CN" altLang="en-US" sz="2000" b="0" dirty="0"/>
              <a:t>网段，则将此网段添加到路由表中。由于其他的路由条目已经存在，并且跳数都小于更新的跳数，所以忽略其他几个路由条目。若路由器</a:t>
            </a:r>
            <a:r>
              <a:rPr lang="en-US" altLang="zh-CN" sz="2000" b="0" dirty="0"/>
              <a:t>R2</a:t>
            </a:r>
            <a:r>
              <a:rPr lang="zh-CN" altLang="en-US" sz="2000" b="0" dirty="0"/>
              <a:t>的下一个更新计时器超时，则将新的路由表广播给路由器</a:t>
            </a:r>
            <a:r>
              <a:rPr lang="en-US" altLang="zh-CN" sz="2000" b="0" dirty="0"/>
              <a:t>R1</a:t>
            </a:r>
            <a:r>
              <a:rPr lang="zh-CN" altLang="en-US" sz="2000" b="0" dirty="0"/>
              <a:t>和</a:t>
            </a:r>
            <a:r>
              <a:rPr lang="en-US" altLang="zh-CN" sz="2000" b="0" dirty="0"/>
              <a:t>R3</a:t>
            </a:r>
            <a:r>
              <a:rPr lang="zh-CN" altLang="en-US" sz="2000" b="0" dirty="0"/>
              <a:t>。这时，路由器</a:t>
            </a:r>
            <a:r>
              <a:rPr lang="en-US" altLang="zh-CN" sz="2000" b="0" dirty="0"/>
              <a:t>R3</a:t>
            </a:r>
            <a:r>
              <a:rPr lang="zh-CN" altLang="en-US" sz="2000" b="0" dirty="0"/>
              <a:t>发现这个更新信息已存在其路由表中，则忽略这个更新信息；而路由器</a:t>
            </a:r>
            <a:r>
              <a:rPr lang="en-US" altLang="zh-CN" sz="2000" b="0" dirty="0"/>
              <a:t>R1</a:t>
            </a:r>
            <a:r>
              <a:rPr lang="zh-CN" altLang="en-US" sz="2000" b="0" dirty="0"/>
              <a:t>发现路由条目</a:t>
            </a:r>
            <a:r>
              <a:rPr lang="en-US" altLang="zh-CN" sz="2000" b="0" dirty="0"/>
              <a:t>192.168.1.0</a:t>
            </a:r>
            <a:r>
              <a:rPr lang="zh-CN" altLang="en-US" sz="2000" b="0" dirty="0"/>
              <a:t>不在路由表中，便会将网段</a:t>
            </a:r>
            <a:r>
              <a:rPr lang="en-US" altLang="zh-CN" sz="2000" b="0" dirty="0"/>
              <a:t>192.168.1.0</a:t>
            </a:r>
            <a:r>
              <a:rPr lang="zh-CN" altLang="en-US" sz="2000" b="0" dirty="0"/>
              <a:t>添加到路由表中，并设置跳数为</a:t>
            </a:r>
            <a:r>
              <a:rPr lang="en-US" altLang="zh-CN" sz="2000" b="0" dirty="0"/>
              <a:t>2</a:t>
            </a:r>
            <a:r>
              <a:rPr lang="zh-CN" altLang="en-US" sz="2000" b="0" dirty="0"/>
              <a:t>。</a:t>
            </a:r>
          </a:p>
          <a:p>
            <a:pPr>
              <a:lnSpc>
                <a:spcPts val="2600"/>
              </a:lnSpc>
              <a:buNone/>
            </a:pPr>
            <a:r>
              <a:rPr lang="zh-CN" altLang="en-US" sz="2000" b="0" dirty="0" smtClean="0"/>
              <a:t>    经过</a:t>
            </a:r>
            <a:r>
              <a:rPr lang="zh-CN" altLang="en-US" sz="2000" b="0" dirty="0"/>
              <a:t>上述过程后，路由器</a:t>
            </a:r>
            <a:r>
              <a:rPr lang="en-US" altLang="zh-CN" sz="2000" b="0" dirty="0"/>
              <a:t>R1</a:t>
            </a:r>
            <a:r>
              <a:rPr lang="zh-CN" altLang="en-US" sz="2000" b="0" dirty="0"/>
              <a:t>、</a:t>
            </a:r>
            <a:r>
              <a:rPr lang="en-US" altLang="zh-CN" sz="2000" b="0" dirty="0"/>
              <a:t>R2</a:t>
            </a:r>
            <a:r>
              <a:rPr lang="zh-CN" altLang="en-US" sz="2000" b="0" dirty="0"/>
              <a:t>和</a:t>
            </a:r>
            <a:r>
              <a:rPr lang="en-US" altLang="zh-CN" sz="2000" b="0" dirty="0"/>
              <a:t>R3</a:t>
            </a:r>
            <a:r>
              <a:rPr lang="zh-CN" altLang="en-US" sz="2000" b="0" dirty="0"/>
              <a:t>的路由表信息同步完成，网络的所有路由已经更新成功，如图</a:t>
            </a:r>
            <a:r>
              <a:rPr lang="en-US" altLang="zh-CN" sz="2000" b="0" dirty="0"/>
              <a:t>3-19</a:t>
            </a:r>
            <a:r>
              <a:rPr lang="zh-CN" altLang="en-US" sz="2000" b="0" dirty="0"/>
              <a:t>所示。在此后的路由更新时间中，若拓扑结构没有被改变，则路由器</a:t>
            </a:r>
            <a:r>
              <a:rPr lang="en-US" altLang="zh-CN" sz="2000" b="0" dirty="0"/>
              <a:t>R1</a:t>
            </a:r>
            <a:r>
              <a:rPr lang="zh-CN" altLang="en-US" sz="2000" b="0" dirty="0"/>
              <a:t>、</a:t>
            </a:r>
            <a:r>
              <a:rPr lang="en-US" altLang="zh-CN" sz="2000" b="0" dirty="0"/>
              <a:t>R2</a:t>
            </a:r>
            <a:r>
              <a:rPr lang="zh-CN" altLang="en-US" sz="2000" b="0" dirty="0"/>
              <a:t>和</a:t>
            </a:r>
            <a:r>
              <a:rPr lang="en-US" altLang="zh-CN" sz="2000" b="0" dirty="0"/>
              <a:t>R3</a:t>
            </a:r>
            <a:r>
              <a:rPr lang="zh-CN" altLang="en-US" sz="2000" b="0" dirty="0"/>
              <a:t>以后每次更新发送的路由信息都将是完全相同的。</a:t>
            </a:r>
          </a:p>
        </p:txBody>
      </p:sp>
      <p:pic>
        <p:nvPicPr>
          <p:cNvPr id="2" name="图片 1"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1640" y="4509120"/>
            <a:ext cx="7144748" cy="2172003"/>
          </a:xfrm>
          <a:prstGeom prst="rect">
            <a:avLst/>
          </a:prstGeom>
        </p:spPr>
      </p:pic>
    </p:spTree>
    <p:extLst>
      <p:ext uri="{BB962C8B-B14F-4D97-AF65-F5344CB8AC3E}">
        <p14:creationId xmlns:p14="http://schemas.microsoft.com/office/powerpoint/2010/main" val="2067676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9443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9443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4437" grpId="0" build="p"/>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4436" name="Rectangle 4"/>
          <p:cNvSpPr>
            <a:spLocks noGrp="1" noChangeArrowheads="1"/>
          </p:cNvSpPr>
          <p:nvPr>
            <p:ph type="title"/>
          </p:nvPr>
        </p:nvSpPr>
        <p:spPr/>
        <p:txBody>
          <a:bodyPr/>
          <a:lstStyle/>
          <a:p>
            <a:r>
              <a:rPr lang="en-US" altLang="zh-CN" dirty="0" smtClean="0"/>
              <a:t>3.OSPF</a:t>
            </a:r>
            <a:r>
              <a:rPr lang="zh-CN" altLang="en-US" dirty="0" smtClean="0"/>
              <a:t>路由协议</a:t>
            </a:r>
            <a:endParaRPr lang="en-US" altLang="zh-CN" dirty="0"/>
          </a:p>
        </p:txBody>
      </p:sp>
      <p:sp>
        <p:nvSpPr>
          <p:cNvPr id="2194437" name="Rectangle 5"/>
          <p:cNvSpPr>
            <a:spLocks noGrp="1" noChangeArrowheads="1"/>
          </p:cNvSpPr>
          <p:nvPr>
            <p:ph type="body" idx="1"/>
          </p:nvPr>
        </p:nvSpPr>
        <p:spPr>
          <a:xfrm>
            <a:off x="251520" y="1341438"/>
            <a:ext cx="8892480" cy="4967882"/>
          </a:xfrm>
        </p:spPr>
        <p:txBody>
          <a:bodyPr/>
          <a:lstStyle/>
          <a:p>
            <a:r>
              <a:rPr lang="en-US" altLang="zh-CN" b="0" dirty="0"/>
              <a:t>OSPF</a:t>
            </a:r>
            <a:r>
              <a:rPr lang="zh-CN" altLang="en-US" b="0" dirty="0"/>
              <a:t>（</a:t>
            </a:r>
            <a:r>
              <a:rPr lang="en-US" altLang="zh-CN" b="0" dirty="0"/>
              <a:t>Open Shortest Path First</a:t>
            </a:r>
            <a:r>
              <a:rPr lang="zh-CN" altLang="en-US" b="0" dirty="0"/>
              <a:t>）是一种链路状态动态路由协议，不同于距离矢量协议（</a:t>
            </a:r>
            <a:r>
              <a:rPr lang="en-US" altLang="zh-CN" b="0" dirty="0"/>
              <a:t>RIP</a:t>
            </a:r>
            <a:r>
              <a:rPr lang="zh-CN" altLang="en-US" b="0" dirty="0"/>
              <a:t>），其路由收敛快，占用网络资源少，可以保证整个网络拓扑结构中没有路由环路，支持</a:t>
            </a:r>
            <a:r>
              <a:rPr lang="en-US" altLang="zh-CN" b="0" dirty="0"/>
              <a:t>VLSM</a:t>
            </a:r>
            <a:r>
              <a:rPr lang="zh-CN" altLang="en-US" b="0" dirty="0"/>
              <a:t>和</a:t>
            </a:r>
            <a:r>
              <a:rPr lang="en-US" altLang="zh-CN" b="0" dirty="0"/>
              <a:t>CIDR</a:t>
            </a:r>
            <a:r>
              <a:rPr lang="zh-CN" altLang="en-US" b="0" dirty="0"/>
              <a:t>，支持大型网络。</a:t>
            </a:r>
          </a:p>
          <a:p>
            <a:r>
              <a:rPr lang="en-US" altLang="zh-CN" b="0" dirty="0"/>
              <a:t>OSPF</a:t>
            </a:r>
            <a:r>
              <a:rPr lang="zh-CN" altLang="en-US" b="0" dirty="0"/>
              <a:t>作为一种内部网关协议，在同一个自治区域（</a:t>
            </a:r>
            <a:r>
              <a:rPr lang="en-US" altLang="zh-CN" b="0" dirty="0"/>
              <a:t>AS</a:t>
            </a:r>
            <a:r>
              <a:rPr lang="zh-CN" altLang="en-US" b="0" dirty="0"/>
              <a:t>，</a:t>
            </a:r>
            <a:r>
              <a:rPr lang="en-US" altLang="zh-CN" b="0" dirty="0"/>
              <a:t>Autonomous System</a:t>
            </a:r>
            <a:r>
              <a:rPr lang="zh-CN" altLang="en-US" b="0" dirty="0"/>
              <a:t>）中的路由器之间更新路由信息。运行</a:t>
            </a:r>
            <a:r>
              <a:rPr lang="en-US" altLang="zh-CN" b="0" dirty="0"/>
              <a:t>OSPF</a:t>
            </a:r>
            <a:r>
              <a:rPr lang="zh-CN" altLang="en-US" b="0" dirty="0"/>
              <a:t>的每一台路由器都维护一个描述自治系统拓扑结构的统一的数据库，该数据库存储本自制系统中的每一个路由器的可用的接口信息和邻居信息等链路状态信息、路由器相连的网络状态信息和自治系统的外部路由状态信息等</a:t>
            </a:r>
            <a:r>
              <a:rPr lang="zh-CN" altLang="en-US" b="0" dirty="0" smtClean="0"/>
              <a:t>。</a:t>
            </a:r>
            <a:endParaRPr lang="zh-CN" altLang="en-US" b="0" dirty="0"/>
          </a:p>
        </p:txBody>
      </p:sp>
    </p:spTree>
    <p:extLst>
      <p:ext uri="{BB962C8B-B14F-4D97-AF65-F5344CB8AC3E}">
        <p14:creationId xmlns:p14="http://schemas.microsoft.com/office/powerpoint/2010/main" val="1415495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9443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9443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4437" grpId="0" build="p"/>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4436" name="Rectangle 4"/>
          <p:cNvSpPr>
            <a:spLocks noGrp="1" noChangeArrowheads="1"/>
          </p:cNvSpPr>
          <p:nvPr>
            <p:ph type="title"/>
          </p:nvPr>
        </p:nvSpPr>
        <p:spPr/>
        <p:txBody>
          <a:bodyPr/>
          <a:lstStyle/>
          <a:p>
            <a:r>
              <a:rPr lang="zh-CN" altLang="en-US" dirty="0"/>
              <a:t>路由器的类型</a:t>
            </a:r>
          </a:p>
        </p:txBody>
      </p:sp>
      <p:sp>
        <p:nvSpPr>
          <p:cNvPr id="2194437" name="Rectangle 5"/>
          <p:cNvSpPr>
            <a:spLocks noGrp="1" noChangeArrowheads="1"/>
          </p:cNvSpPr>
          <p:nvPr>
            <p:ph type="body" idx="1"/>
          </p:nvPr>
        </p:nvSpPr>
        <p:spPr>
          <a:xfrm>
            <a:off x="222491" y="1196752"/>
            <a:ext cx="8892480" cy="5328592"/>
          </a:xfrm>
        </p:spPr>
        <p:txBody>
          <a:bodyPr/>
          <a:lstStyle/>
          <a:p>
            <a:pPr>
              <a:lnSpc>
                <a:spcPts val="2900"/>
              </a:lnSpc>
              <a:buNone/>
            </a:pPr>
            <a:r>
              <a:rPr lang="zh-CN" altLang="en-US" sz="2400" b="0" dirty="0" smtClean="0"/>
              <a:t>根据</a:t>
            </a:r>
            <a:r>
              <a:rPr lang="zh-CN" altLang="en-US" sz="2400" b="0" dirty="0"/>
              <a:t>路由器在区域中的位置不同，路由器可分为如下</a:t>
            </a:r>
            <a:r>
              <a:rPr lang="en-US" altLang="zh-CN" sz="2400" b="0" dirty="0"/>
              <a:t>4</a:t>
            </a:r>
            <a:r>
              <a:rPr lang="zh-CN" altLang="en-US" sz="2400" b="0" dirty="0"/>
              <a:t>种类型，如图</a:t>
            </a:r>
            <a:r>
              <a:rPr lang="en-US" altLang="zh-CN" sz="2400" b="0" dirty="0"/>
              <a:t>3-20</a:t>
            </a:r>
            <a:r>
              <a:rPr lang="zh-CN" altLang="en-US" sz="2400" b="0" dirty="0"/>
              <a:t>所示。</a:t>
            </a:r>
          </a:p>
          <a:p>
            <a:pPr>
              <a:lnSpc>
                <a:spcPts val="2900"/>
              </a:lnSpc>
              <a:buNone/>
            </a:pPr>
            <a:r>
              <a:rPr lang="zh-CN" altLang="en-US" sz="2400" b="0" dirty="0" smtClean="0"/>
              <a:t>①</a:t>
            </a:r>
            <a:r>
              <a:rPr lang="zh-CN" altLang="en-US" sz="2400" b="0" dirty="0"/>
              <a:t>内部路由器：所有端口在同一区域的路由器，维护一个链路状态数据库，如</a:t>
            </a:r>
            <a:r>
              <a:rPr lang="en-US" altLang="zh-CN" sz="2400" b="0" dirty="0"/>
              <a:t>R4</a:t>
            </a:r>
            <a:r>
              <a:rPr lang="zh-CN" altLang="en-US" sz="2400" b="0" dirty="0"/>
              <a:t>、</a:t>
            </a:r>
            <a:r>
              <a:rPr lang="en-US" altLang="zh-CN" sz="2400" b="0" dirty="0"/>
              <a:t>R5</a:t>
            </a:r>
            <a:r>
              <a:rPr lang="zh-CN" altLang="en-US" sz="2400" b="0" dirty="0"/>
              <a:t>、</a:t>
            </a:r>
            <a:r>
              <a:rPr lang="en-US" altLang="zh-CN" sz="2400" b="0" dirty="0"/>
              <a:t>R6</a:t>
            </a:r>
            <a:r>
              <a:rPr lang="zh-CN" altLang="en-US" sz="2400" b="0" dirty="0"/>
              <a:t>和</a:t>
            </a:r>
            <a:r>
              <a:rPr lang="en-US" altLang="zh-CN" sz="2400" b="0" dirty="0"/>
              <a:t>R7</a:t>
            </a:r>
            <a:r>
              <a:rPr lang="zh-CN" altLang="en-US" sz="2400" b="0" dirty="0"/>
              <a:t>都属于内部路由器。</a:t>
            </a:r>
          </a:p>
          <a:p>
            <a:pPr>
              <a:lnSpc>
                <a:spcPts val="2900"/>
              </a:lnSpc>
              <a:buNone/>
            </a:pPr>
            <a:r>
              <a:rPr lang="zh-CN" altLang="en-US" sz="2400" b="0" dirty="0" smtClean="0"/>
              <a:t>②</a:t>
            </a:r>
            <a:r>
              <a:rPr lang="zh-CN" altLang="en-US" sz="2400" b="0" dirty="0"/>
              <a:t>主干路由器：具有连接主干区域端口的路由器，如</a:t>
            </a:r>
            <a:r>
              <a:rPr lang="en-US" altLang="zh-CN" sz="2400" b="0" dirty="0"/>
              <a:t>R3</a:t>
            </a:r>
            <a:r>
              <a:rPr lang="zh-CN" altLang="en-US" sz="2400" b="0" dirty="0"/>
              <a:t>、</a:t>
            </a:r>
            <a:r>
              <a:rPr lang="en-US" altLang="zh-CN" sz="2400" b="0" dirty="0"/>
              <a:t>R4</a:t>
            </a:r>
            <a:r>
              <a:rPr lang="zh-CN" altLang="en-US" sz="2400" b="0" dirty="0"/>
              <a:t>、</a:t>
            </a:r>
            <a:r>
              <a:rPr lang="en-US" altLang="zh-CN" sz="2400" b="0" dirty="0"/>
              <a:t>R5</a:t>
            </a:r>
            <a:r>
              <a:rPr lang="zh-CN" altLang="en-US" sz="2400" b="0" dirty="0"/>
              <a:t>、</a:t>
            </a:r>
            <a:r>
              <a:rPr lang="en-US" altLang="zh-CN" sz="2400" b="0" dirty="0"/>
              <a:t>R6</a:t>
            </a:r>
            <a:r>
              <a:rPr lang="zh-CN" altLang="en-US" sz="2400" b="0" dirty="0"/>
              <a:t>、</a:t>
            </a:r>
            <a:r>
              <a:rPr lang="en-US" altLang="zh-CN" sz="2400" b="0" dirty="0"/>
              <a:t>R7</a:t>
            </a:r>
            <a:r>
              <a:rPr lang="zh-CN" altLang="en-US" sz="2400" b="0" dirty="0"/>
              <a:t>、</a:t>
            </a:r>
            <a:r>
              <a:rPr lang="en-US" altLang="zh-CN" sz="2400" b="0" dirty="0"/>
              <a:t>R8</a:t>
            </a:r>
            <a:r>
              <a:rPr lang="zh-CN" altLang="en-US" sz="2400" b="0" dirty="0"/>
              <a:t>和</a:t>
            </a:r>
            <a:r>
              <a:rPr lang="en-US" altLang="zh-CN" sz="2400" b="0" dirty="0"/>
              <a:t>R9</a:t>
            </a:r>
            <a:r>
              <a:rPr lang="zh-CN" altLang="en-US" sz="2400" b="0" dirty="0"/>
              <a:t>都属于主干路由器。</a:t>
            </a:r>
          </a:p>
          <a:p>
            <a:pPr>
              <a:lnSpc>
                <a:spcPts val="2900"/>
              </a:lnSpc>
              <a:buNone/>
            </a:pPr>
            <a:r>
              <a:rPr lang="zh-CN" altLang="en-US" sz="2400" b="0" dirty="0" smtClean="0"/>
              <a:t>③</a:t>
            </a:r>
            <a:r>
              <a:rPr lang="zh-CN" altLang="en-US" sz="2400" b="0" dirty="0"/>
              <a:t>区域边界路由器：具有连接多区域端口的路由器，一般作为一个区域的出口。区域边界路由器为每一个所连接的区域建立链路状态数据库，负责将所连接区域的路由摘要信息发送到主干区域，而主干区域上的区域边界路由器负责将这些信息发送到各个区域，如</a:t>
            </a:r>
            <a:r>
              <a:rPr lang="en-US" altLang="zh-CN" sz="2400" b="0" dirty="0"/>
              <a:t>R3</a:t>
            </a:r>
            <a:r>
              <a:rPr lang="zh-CN" altLang="en-US" sz="2400" b="0" dirty="0"/>
              <a:t>、</a:t>
            </a:r>
            <a:r>
              <a:rPr lang="en-US" altLang="zh-CN" sz="2400" b="0" dirty="0"/>
              <a:t>R8</a:t>
            </a:r>
            <a:r>
              <a:rPr lang="zh-CN" altLang="en-US" sz="2400" b="0" dirty="0"/>
              <a:t>和</a:t>
            </a:r>
            <a:r>
              <a:rPr lang="en-US" altLang="zh-CN" sz="2400" b="0" dirty="0"/>
              <a:t>R9</a:t>
            </a:r>
            <a:r>
              <a:rPr lang="zh-CN" altLang="en-US" sz="2400" b="0" dirty="0"/>
              <a:t>都属于边界路由器。</a:t>
            </a:r>
          </a:p>
          <a:p>
            <a:pPr>
              <a:lnSpc>
                <a:spcPts val="2900"/>
              </a:lnSpc>
              <a:buNone/>
            </a:pPr>
            <a:r>
              <a:rPr lang="zh-CN" altLang="en-US" sz="2400" b="0" dirty="0" smtClean="0"/>
              <a:t>④</a:t>
            </a:r>
            <a:r>
              <a:rPr lang="zh-CN" altLang="en-US" sz="2400" b="0" dirty="0"/>
              <a:t>自治域系统边界路由器：至少拥有一个连接外部自治域网络端口的路由器，负责将非</a:t>
            </a:r>
            <a:r>
              <a:rPr lang="en-US" altLang="zh-CN" sz="2400" b="0" dirty="0"/>
              <a:t>OSPF</a:t>
            </a:r>
            <a:r>
              <a:rPr lang="zh-CN" altLang="en-US" sz="2400" b="0" dirty="0"/>
              <a:t>网络信息传入</a:t>
            </a:r>
            <a:r>
              <a:rPr lang="en-US" altLang="zh-CN" sz="2400" b="0" dirty="0"/>
              <a:t>OSPF</a:t>
            </a:r>
            <a:r>
              <a:rPr lang="zh-CN" altLang="en-US" sz="2400" b="0" dirty="0"/>
              <a:t>网络，如</a:t>
            </a:r>
            <a:r>
              <a:rPr lang="en-US" altLang="zh-CN" sz="2400" b="0" dirty="0"/>
              <a:t>R8</a:t>
            </a:r>
            <a:r>
              <a:rPr lang="zh-CN" altLang="en-US" sz="2400" b="0" dirty="0"/>
              <a:t>就属于自治域系统边界路由器。</a:t>
            </a:r>
            <a:endParaRPr lang="zh-CN" altLang="en-US" sz="2400" dirty="0"/>
          </a:p>
        </p:txBody>
      </p:sp>
    </p:spTree>
    <p:extLst>
      <p:ext uri="{BB962C8B-B14F-4D97-AF65-F5344CB8AC3E}">
        <p14:creationId xmlns:p14="http://schemas.microsoft.com/office/powerpoint/2010/main" val="2067676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9443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9443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9443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9443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9443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4437" grpId="0" build="p"/>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4436" name="Rectangle 4"/>
          <p:cNvSpPr>
            <a:spLocks noGrp="1" noChangeArrowheads="1"/>
          </p:cNvSpPr>
          <p:nvPr>
            <p:ph type="title"/>
          </p:nvPr>
        </p:nvSpPr>
        <p:spPr/>
        <p:txBody>
          <a:bodyPr/>
          <a:lstStyle/>
          <a:p>
            <a:r>
              <a:rPr lang="zh-CN" altLang="en-US" dirty="0"/>
              <a:t>路由器的类型示意图</a:t>
            </a:r>
            <a:endParaRPr lang="en-US" altLang="zh-CN" dirty="0"/>
          </a:p>
        </p:txBody>
      </p:sp>
      <p:pic>
        <p:nvPicPr>
          <p:cNvPr id="4" name="图片 3"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1844824"/>
            <a:ext cx="8437738" cy="3669042"/>
          </a:xfrm>
          <a:prstGeom prst="rect">
            <a:avLst/>
          </a:prstGeom>
        </p:spPr>
      </p:pic>
    </p:spTree>
    <p:extLst>
      <p:ext uri="{BB962C8B-B14F-4D97-AF65-F5344CB8AC3E}">
        <p14:creationId xmlns:p14="http://schemas.microsoft.com/office/powerpoint/2010/main" val="2067676513"/>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4436" name="Rectangle 4"/>
          <p:cNvSpPr>
            <a:spLocks noGrp="1" noChangeArrowheads="1"/>
          </p:cNvSpPr>
          <p:nvPr>
            <p:ph type="title"/>
          </p:nvPr>
        </p:nvSpPr>
        <p:spPr/>
        <p:txBody>
          <a:bodyPr/>
          <a:lstStyle/>
          <a:p>
            <a:r>
              <a:rPr lang="en-US" altLang="zh-CN" dirty="0"/>
              <a:t>OSPF</a:t>
            </a:r>
            <a:r>
              <a:rPr lang="zh-CN" altLang="en-US" dirty="0"/>
              <a:t>数据报</a:t>
            </a:r>
          </a:p>
        </p:txBody>
      </p:sp>
      <p:sp>
        <p:nvSpPr>
          <p:cNvPr id="2194437" name="Rectangle 5"/>
          <p:cNvSpPr>
            <a:spLocks noGrp="1" noChangeArrowheads="1"/>
          </p:cNvSpPr>
          <p:nvPr>
            <p:ph type="body" idx="1"/>
          </p:nvPr>
        </p:nvSpPr>
        <p:spPr>
          <a:xfrm>
            <a:off x="222491" y="1196752"/>
            <a:ext cx="8892480" cy="5328592"/>
          </a:xfrm>
        </p:spPr>
        <p:txBody>
          <a:bodyPr/>
          <a:lstStyle/>
          <a:p>
            <a:pPr>
              <a:buNone/>
            </a:pPr>
            <a:r>
              <a:rPr lang="en-US" altLang="zh-CN" sz="2400" b="0" dirty="0" smtClean="0">
                <a:solidFill>
                  <a:srgbClr val="636161"/>
                </a:solidFill>
                <a:latin typeface="Microsoft YaHei"/>
              </a:rPr>
              <a:t>OSPF</a:t>
            </a:r>
            <a:r>
              <a:rPr lang="zh-CN" altLang="en-US" sz="2400" b="0" dirty="0">
                <a:solidFill>
                  <a:srgbClr val="636161"/>
                </a:solidFill>
                <a:latin typeface="Microsoft YaHei"/>
              </a:rPr>
              <a:t>包含如下</a:t>
            </a:r>
            <a:r>
              <a:rPr lang="en-US" altLang="zh-CN" sz="2400" b="0" dirty="0">
                <a:solidFill>
                  <a:srgbClr val="636161"/>
                </a:solidFill>
                <a:latin typeface="Microsoft YaHei"/>
              </a:rPr>
              <a:t>5</a:t>
            </a:r>
            <a:r>
              <a:rPr lang="zh-CN" altLang="en-US" sz="2400" b="0" dirty="0">
                <a:solidFill>
                  <a:srgbClr val="636161"/>
                </a:solidFill>
                <a:latin typeface="Microsoft YaHei"/>
              </a:rPr>
              <a:t>种类型的数据报。</a:t>
            </a:r>
          </a:p>
          <a:p>
            <a:r>
              <a:rPr lang="zh-CN" altLang="en-US" sz="2400" b="0" dirty="0">
                <a:solidFill>
                  <a:srgbClr val="636161"/>
                </a:solidFill>
                <a:latin typeface="Microsoft YaHei"/>
              </a:rPr>
              <a:t>①</a:t>
            </a:r>
            <a:r>
              <a:rPr lang="en-US" altLang="zh-CN" sz="2400" b="0" dirty="0">
                <a:solidFill>
                  <a:srgbClr val="636161"/>
                </a:solidFill>
                <a:latin typeface="Microsoft YaHei"/>
              </a:rPr>
              <a:t>Hello</a:t>
            </a:r>
            <a:r>
              <a:rPr lang="zh-CN" altLang="en-US" sz="2400" b="0" dirty="0">
                <a:solidFill>
                  <a:srgbClr val="636161"/>
                </a:solidFill>
                <a:latin typeface="Microsoft YaHei"/>
              </a:rPr>
              <a:t>数据报，与相邻的路由器建立邻居关系；</a:t>
            </a:r>
          </a:p>
          <a:p>
            <a:r>
              <a:rPr lang="zh-CN" altLang="en-US" sz="2400" b="0" dirty="0">
                <a:solidFill>
                  <a:srgbClr val="636161"/>
                </a:solidFill>
                <a:latin typeface="Microsoft YaHei"/>
              </a:rPr>
              <a:t>②链路状态描述包，发送路由器的链路状态数据库聚合数据报；</a:t>
            </a:r>
          </a:p>
          <a:p>
            <a:r>
              <a:rPr lang="zh-CN" altLang="en-US" sz="2400" b="0" dirty="0">
                <a:solidFill>
                  <a:srgbClr val="636161"/>
                </a:solidFill>
                <a:latin typeface="Microsoft YaHei"/>
              </a:rPr>
              <a:t>③链路状态请求包，请求链路状态数据库中某一条目的完整信息；</a:t>
            </a:r>
          </a:p>
          <a:p>
            <a:r>
              <a:rPr lang="zh-CN" altLang="en-US" sz="2400" b="0" dirty="0">
                <a:solidFill>
                  <a:srgbClr val="636161"/>
                </a:solidFill>
                <a:latin typeface="Microsoft YaHei"/>
              </a:rPr>
              <a:t>④链路状态更新包，给出链路状态数据库中某一条目的完整信息；</a:t>
            </a:r>
          </a:p>
          <a:p>
            <a:r>
              <a:rPr lang="zh-CN" altLang="en-US" sz="2400" b="0" dirty="0">
                <a:solidFill>
                  <a:srgbClr val="636161"/>
                </a:solidFill>
                <a:latin typeface="Microsoft YaHei"/>
              </a:rPr>
              <a:t>⑤链路状态确认包，收到一个链路状态更新包后的确认。</a:t>
            </a:r>
            <a:endParaRPr lang="zh-CN" altLang="en-US" sz="2400" b="0" i="0" dirty="0">
              <a:solidFill>
                <a:srgbClr val="636161"/>
              </a:solidFill>
              <a:effectLst/>
              <a:latin typeface="Microsoft YaHei"/>
            </a:endParaRPr>
          </a:p>
        </p:txBody>
      </p:sp>
    </p:spTree>
    <p:extLst>
      <p:ext uri="{BB962C8B-B14F-4D97-AF65-F5344CB8AC3E}">
        <p14:creationId xmlns:p14="http://schemas.microsoft.com/office/powerpoint/2010/main" val="1239207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9443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9443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9443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9443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9443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19443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4437" grpId="0" build="p"/>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4436" name="Rectangle 4"/>
          <p:cNvSpPr>
            <a:spLocks noGrp="1" noChangeArrowheads="1"/>
          </p:cNvSpPr>
          <p:nvPr>
            <p:ph type="title"/>
          </p:nvPr>
        </p:nvSpPr>
        <p:spPr/>
        <p:txBody>
          <a:bodyPr/>
          <a:lstStyle/>
          <a:p>
            <a:r>
              <a:rPr lang="en-US" altLang="zh-CN" dirty="0"/>
              <a:t>OSPF</a:t>
            </a:r>
            <a:r>
              <a:rPr lang="zh-CN" altLang="en-US" dirty="0"/>
              <a:t>的工作过程</a:t>
            </a:r>
          </a:p>
        </p:txBody>
      </p:sp>
      <p:sp>
        <p:nvSpPr>
          <p:cNvPr id="2194437" name="Rectangle 5"/>
          <p:cNvSpPr>
            <a:spLocks noGrp="1" noChangeArrowheads="1"/>
          </p:cNvSpPr>
          <p:nvPr>
            <p:ph type="body" idx="1"/>
          </p:nvPr>
        </p:nvSpPr>
        <p:spPr>
          <a:xfrm>
            <a:off x="222491" y="1196752"/>
            <a:ext cx="8892480" cy="5328592"/>
          </a:xfrm>
        </p:spPr>
        <p:txBody>
          <a:bodyPr/>
          <a:lstStyle/>
          <a:p>
            <a:pPr>
              <a:lnSpc>
                <a:spcPts val="3000"/>
              </a:lnSpc>
              <a:buNone/>
            </a:pPr>
            <a:r>
              <a:rPr lang="zh-CN" altLang="en-US" sz="2400" b="0" dirty="0" smtClean="0"/>
              <a:t>    运行</a:t>
            </a:r>
            <a:r>
              <a:rPr lang="en-US" altLang="zh-CN" sz="2400" b="0" dirty="0"/>
              <a:t>OSPF</a:t>
            </a:r>
            <a:r>
              <a:rPr lang="zh-CN" altLang="en-US" sz="2400" b="0" dirty="0"/>
              <a:t>协议的路由器首先通过互相发送</a:t>
            </a:r>
            <a:r>
              <a:rPr lang="en-US" altLang="zh-CN" sz="2400" b="0" dirty="0"/>
              <a:t>Hello</a:t>
            </a:r>
            <a:r>
              <a:rPr lang="zh-CN" altLang="en-US" sz="2400" b="0" dirty="0"/>
              <a:t>数据报建立邻居关系，接着发送链路状态信息询问信息包和接受链路状态更新信息包。</a:t>
            </a:r>
            <a:r>
              <a:rPr lang="en-US" altLang="zh-CN" sz="2400" b="0" dirty="0"/>
              <a:t>OSPF</a:t>
            </a:r>
            <a:r>
              <a:rPr lang="zh-CN" altLang="en-US" sz="2400" b="0" dirty="0"/>
              <a:t>将链路状态更新信息包中的链路状态信息存放在本地链路状态数据库中。经过一段时间的路由器间数据报交互，全网每个路由器的链路状态数据库信息相一致，每一个</a:t>
            </a:r>
            <a:r>
              <a:rPr lang="en-US" altLang="zh-CN" sz="2400" b="0" dirty="0"/>
              <a:t>OSPF</a:t>
            </a:r>
            <a:r>
              <a:rPr lang="zh-CN" altLang="en-US" sz="2400" b="0" dirty="0"/>
              <a:t>路由器以自己为根结点，用单源最短路径算法构造出到其他结点的最短路径树</a:t>
            </a:r>
            <a:r>
              <a:rPr lang="en-US" altLang="zh-CN" sz="2400" b="0" dirty="0"/>
              <a:t>SPF</a:t>
            </a:r>
            <a:r>
              <a:rPr lang="zh-CN" altLang="en-US" sz="2400" b="0" dirty="0"/>
              <a:t>，从而构造出自己的路由表。</a:t>
            </a:r>
          </a:p>
          <a:p>
            <a:pPr>
              <a:lnSpc>
                <a:spcPts val="3000"/>
              </a:lnSpc>
              <a:buNone/>
            </a:pPr>
            <a:r>
              <a:rPr lang="en-US" altLang="zh-CN" sz="2400" dirty="0" smtClean="0"/>
              <a:t>    OSPF</a:t>
            </a:r>
            <a:r>
              <a:rPr lang="zh-CN" altLang="en-US" sz="2400" dirty="0"/>
              <a:t>的具体工作流程步骤如下：</a:t>
            </a:r>
            <a:endParaRPr lang="zh-CN" altLang="en-US" sz="2400" b="0" dirty="0"/>
          </a:p>
          <a:p>
            <a:pPr marL="1330325" indent="-342900">
              <a:lnSpc>
                <a:spcPts val="3000"/>
              </a:lnSpc>
              <a:buFont typeface="Wingdings" panose="05000000000000000000" pitchFamily="2" charset="2"/>
              <a:buChar char="u"/>
            </a:pPr>
            <a:r>
              <a:rPr lang="zh-CN" altLang="en-US" sz="2400" b="0" dirty="0"/>
              <a:t>第</a:t>
            </a:r>
            <a:r>
              <a:rPr lang="en-US" altLang="zh-CN" sz="2400" b="0" dirty="0"/>
              <a:t>l</a:t>
            </a:r>
            <a:r>
              <a:rPr lang="zh-CN" altLang="en-US" sz="2400" b="0" dirty="0"/>
              <a:t>步：建立路由器的邻居关系。</a:t>
            </a:r>
          </a:p>
          <a:p>
            <a:pPr marL="1330325" indent="-342900">
              <a:lnSpc>
                <a:spcPts val="3000"/>
              </a:lnSpc>
              <a:buFont typeface="Wingdings" panose="05000000000000000000" pitchFamily="2" charset="2"/>
              <a:buChar char="u"/>
            </a:pPr>
            <a:r>
              <a:rPr lang="zh-CN" altLang="en-US" sz="2400" b="0" dirty="0"/>
              <a:t>第</a:t>
            </a:r>
            <a:r>
              <a:rPr lang="en-US" altLang="zh-CN" sz="2400" b="0" dirty="0"/>
              <a:t>2</a:t>
            </a:r>
            <a:r>
              <a:rPr lang="zh-CN" altLang="en-US" sz="2400" b="0" dirty="0"/>
              <a:t>步：进行必要的</a:t>
            </a:r>
            <a:r>
              <a:rPr lang="en-US" altLang="zh-CN" sz="2400" b="0" dirty="0"/>
              <a:t>DR/BDR</a:t>
            </a:r>
            <a:r>
              <a:rPr lang="zh-CN" altLang="en-US" sz="2400" b="0" dirty="0"/>
              <a:t>选举。</a:t>
            </a:r>
          </a:p>
          <a:p>
            <a:pPr marL="1330325" indent="-342900">
              <a:lnSpc>
                <a:spcPts val="3000"/>
              </a:lnSpc>
              <a:buFont typeface="Wingdings" panose="05000000000000000000" pitchFamily="2" charset="2"/>
              <a:buChar char="u"/>
            </a:pPr>
            <a:r>
              <a:rPr lang="zh-CN" altLang="en-US" sz="2400" b="0" dirty="0"/>
              <a:t>第</a:t>
            </a:r>
            <a:r>
              <a:rPr lang="en-US" altLang="zh-CN" sz="2400" b="0" dirty="0"/>
              <a:t>3</a:t>
            </a:r>
            <a:r>
              <a:rPr lang="zh-CN" altLang="en-US" sz="2400" b="0" dirty="0"/>
              <a:t>步：同步链路状态数据库。</a:t>
            </a:r>
          </a:p>
          <a:p>
            <a:pPr marL="1330325" indent="-342900">
              <a:lnSpc>
                <a:spcPts val="3000"/>
              </a:lnSpc>
              <a:buFont typeface="Wingdings" panose="05000000000000000000" pitchFamily="2" charset="2"/>
              <a:buChar char="u"/>
            </a:pPr>
            <a:r>
              <a:rPr lang="zh-CN" altLang="en-US" sz="2400" b="0" dirty="0"/>
              <a:t>第</a:t>
            </a:r>
            <a:r>
              <a:rPr lang="en-US" altLang="zh-CN" sz="2400" b="0" dirty="0"/>
              <a:t>4</a:t>
            </a:r>
            <a:r>
              <a:rPr lang="zh-CN" altLang="en-US" sz="2400" b="0" dirty="0"/>
              <a:t>步：产生路由表。</a:t>
            </a:r>
          </a:p>
          <a:p>
            <a:pPr marL="1330325" indent="-342900">
              <a:lnSpc>
                <a:spcPts val="3000"/>
              </a:lnSpc>
              <a:buFont typeface="Wingdings" panose="05000000000000000000" pitchFamily="2" charset="2"/>
              <a:buChar char="u"/>
            </a:pPr>
            <a:r>
              <a:rPr lang="zh-CN" altLang="en-US" sz="2400" b="0" dirty="0"/>
              <a:t>第</a:t>
            </a:r>
            <a:r>
              <a:rPr lang="en-US" altLang="zh-CN" sz="2400" b="0" dirty="0"/>
              <a:t>5</a:t>
            </a:r>
            <a:r>
              <a:rPr lang="zh-CN" altLang="en-US" sz="2400" b="0" dirty="0"/>
              <a:t>步：维护路由信息。</a:t>
            </a:r>
          </a:p>
        </p:txBody>
      </p:sp>
    </p:spTree>
    <p:extLst>
      <p:ext uri="{BB962C8B-B14F-4D97-AF65-F5344CB8AC3E}">
        <p14:creationId xmlns:p14="http://schemas.microsoft.com/office/powerpoint/2010/main" val="1239207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9443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9443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9443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9443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9443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19443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19443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4437" grpId="0" build="p"/>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4436" name="Rectangle 4"/>
          <p:cNvSpPr>
            <a:spLocks noGrp="1" noChangeArrowheads="1"/>
          </p:cNvSpPr>
          <p:nvPr>
            <p:ph type="title"/>
          </p:nvPr>
        </p:nvSpPr>
        <p:spPr/>
        <p:txBody>
          <a:bodyPr/>
          <a:lstStyle/>
          <a:p>
            <a:r>
              <a:rPr lang="en-US" altLang="zh-CN" dirty="0" smtClean="0"/>
              <a:t>4.BGP</a:t>
            </a:r>
            <a:r>
              <a:rPr lang="zh-CN" altLang="en-US" dirty="0" smtClean="0"/>
              <a:t>路由协议</a:t>
            </a:r>
            <a:endParaRPr lang="en-US" altLang="zh-CN" dirty="0"/>
          </a:p>
        </p:txBody>
      </p:sp>
      <p:sp>
        <p:nvSpPr>
          <p:cNvPr id="2194437" name="Rectangle 5"/>
          <p:cNvSpPr>
            <a:spLocks noGrp="1" noChangeArrowheads="1"/>
          </p:cNvSpPr>
          <p:nvPr>
            <p:ph type="body" idx="1"/>
          </p:nvPr>
        </p:nvSpPr>
        <p:spPr>
          <a:xfrm>
            <a:off x="246584" y="1268760"/>
            <a:ext cx="8892480" cy="2880320"/>
          </a:xfrm>
        </p:spPr>
        <p:txBody>
          <a:bodyPr/>
          <a:lstStyle/>
          <a:p>
            <a:pPr>
              <a:lnSpc>
                <a:spcPts val="3200"/>
              </a:lnSpc>
              <a:buNone/>
            </a:pPr>
            <a:r>
              <a:rPr lang="en-US" altLang="zh-CN" sz="2400" b="0" dirty="0" smtClean="0"/>
              <a:t>    BGP</a:t>
            </a:r>
            <a:r>
              <a:rPr lang="zh-CN" altLang="en-US" sz="2400" b="0" dirty="0"/>
              <a:t>边界网关协议（</a:t>
            </a:r>
            <a:r>
              <a:rPr lang="en-US" altLang="zh-CN" sz="2400" b="0" dirty="0"/>
              <a:t>Border Gateway Protocol</a:t>
            </a:r>
            <a:r>
              <a:rPr lang="zh-CN" altLang="en-US" sz="2400" b="0" dirty="0"/>
              <a:t>），是用来连接</a:t>
            </a:r>
            <a:r>
              <a:rPr lang="en-US" altLang="zh-CN" sz="2400" b="0" dirty="0"/>
              <a:t>Internet</a:t>
            </a:r>
            <a:r>
              <a:rPr lang="zh-CN" altLang="en-US" sz="2400" b="0" dirty="0"/>
              <a:t>上独立系统的路由选择协议。</a:t>
            </a:r>
            <a:r>
              <a:rPr lang="en-US" altLang="zh-CN" sz="2400" b="0" dirty="0"/>
              <a:t>BGP</a:t>
            </a:r>
            <a:r>
              <a:rPr lang="zh-CN" altLang="en-US" sz="2400" b="0" dirty="0"/>
              <a:t>是一种外部路由协议，目前正在使用的</a:t>
            </a:r>
            <a:r>
              <a:rPr lang="en-US" altLang="zh-CN" sz="2400" b="0" dirty="0"/>
              <a:t>BGP</a:t>
            </a:r>
            <a:r>
              <a:rPr lang="zh-CN" altLang="en-US" sz="2400" b="0" dirty="0"/>
              <a:t>协议版本号为</a:t>
            </a:r>
            <a:r>
              <a:rPr lang="en-US" altLang="zh-CN" sz="2400" b="0" dirty="0"/>
              <a:t>4</a:t>
            </a:r>
            <a:r>
              <a:rPr lang="zh-CN" altLang="en-US" sz="2400" b="0" dirty="0"/>
              <a:t>，即</a:t>
            </a:r>
            <a:r>
              <a:rPr lang="en-US" altLang="zh-CN" sz="2400" b="0" dirty="0"/>
              <a:t>BGP4</a:t>
            </a:r>
            <a:r>
              <a:rPr lang="zh-CN" altLang="en-US" sz="2400" b="0" dirty="0"/>
              <a:t>。</a:t>
            </a:r>
            <a:r>
              <a:rPr lang="en-US" altLang="zh-CN" sz="2400" b="0" dirty="0"/>
              <a:t>BGP4</a:t>
            </a:r>
            <a:r>
              <a:rPr lang="zh-CN" altLang="en-US" sz="2400" b="0" dirty="0"/>
              <a:t>支持</a:t>
            </a:r>
            <a:r>
              <a:rPr lang="en-US" altLang="zh-CN" sz="2400" b="0" dirty="0"/>
              <a:t>CIDR</a:t>
            </a:r>
            <a:r>
              <a:rPr lang="zh-CN" altLang="en-US" sz="2400" b="0" dirty="0"/>
              <a:t>寻址方案，该方案增加了</a:t>
            </a:r>
            <a:r>
              <a:rPr lang="en-US" altLang="zh-CN" sz="2400" b="0" dirty="0"/>
              <a:t>Internet</a:t>
            </a:r>
            <a:r>
              <a:rPr lang="zh-CN" altLang="en-US" sz="2400" b="0" dirty="0"/>
              <a:t>上的可用</a:t>
            </a:r>
            <a:r>
              <a:rPr lang="en-US" altLang="zh-CN" sz="2400" b="0" dirty="0"/>
              <a:t>IP</a:t>
            </a:r>
            <a:r>
              <a:rPr lang="zh-CN" altLang="en-US" sz="2400" b="0" dirty="0"/>
              <a:t>地址数量。</a:t>
            </a:r>
            <a:r>
              <a:rPr lang="en-US" altLang="zh-CN" sz="2400" b="0" dirty="0"/>
              <a:t>BGP</a:t>
            </a:r>
            <a:r>
              <a:rPr lang="zh-CN" altLang="en-US" sz="2400" b="0" dirty="0"/>
              <a:t>是为取代最初的外部网关协议</a:t>
            </a:r>
            <a:r>
              <a:rPr lang="en-US" altLang="zh-CN" sz="2400" b="0" dirty="0"/>
              <a:t>EGP</a:t>
            </a:r>
            <a:r>
              <a:rPr lang="zh-CN" altLang="en-US" sz="2400" b="0" dirty="0"/>
              <a:t>设计的，它也被认为是一个路径矢量协议。不同于</a:t>
            </a:r>
            <a:r>
              <a:rPr lang="en-US" altLang="zh-CN" sz="2400" b="0" dirty="0"/>
              <a:t>RIP</a:t>
            </a:r>
            <a:r>
              <a:rPr lang="zh-CN" altLang="en-US" sz="2400" b="0" dirty="0"/>
              <a:t>路由协议和</a:t>
            </a:r>
            <a:r>
              <a:rPr lang="en-US" altLang="zh-CN" sz="2400" b="0" dirty="0"/>
              <a:t>OSPF</a:t>
            </a:r>
            <a:r>
              <a:rPr lang="zh-CN" altLang="en-US" sz="2400" b="0" dirty="0"/>
              <a:t>路由协议，</a:t>
            </a:r>
            <a:r>
              <a:rPr lang="en-US" altLang="zh-CN" sz="2400" b="0" dirty="0"/>
              <a:t>BGP</a:t>
            </a:r>
            <a:r>
              <a:rPr lang="zh-CN" altLang="en-US" sz="2400" b="0" dirty="0"/>
              <a:t>边界网关协议用于不同自治系统间的可达性信息交换。</a:t>
            </a:r>
          </a:p>
        </p:txBody>
      </p:sp>
      <p:sp>
        <p:nvSpPr>
          <p:cNvPr id="4" name="Rectangle 5"/>
          <p:cNvSpPr txBox="1">
            <a:spLocks noChangeArrowheads="1"/>
          </p:cNvSpPr>
          <p:nvPr/>
        </p:nvSpPr>
        <p:spPr bwMode="auto">
          <a:xfrm>
            <a:off x="229387" y="4289963"/>
            <a:ext cx="8892480"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nSpc>
                <a:spcPts val="2800"/>
              </a:lnSpc>
              <a:buNone/>
            </a:pPr>
            <a:r>
              <a:rPr lang="en-US" altLang="zh-CN" sz="2400" b="0" dirty="0"/>
              <a:t>BGP</a:t>
            </a:r>
            <a:r>
              <a:rPr lang="zh-CN" altLang="en-US" sz="2400" b="0" dirty="0"/>
              <a:t>协议具有如下特点：</a:t>
            </a:r>
          </a:p>
          <a:p>
            <a:pPr marL="536575">
              <a:lnSpc>
                <a:spcPts val="2800"/>
              </a:lnSpc>
            </a:pPr>
            <a:r>
              <a:rPr lang="zh-CN" altLang="en-US" sz="2000" b="0" dirty="0"/>
              <a:t>（</a:t>
            </a:r>
            <a:r>
              <a:rPr lang="en-US" altLang="zh-CN" sz="2000" b="0" dirty="0"/>
              <a:t>1</a:t>
            </a:r>
            <a:r>
              <a:rPr lang="zh-CN" altLang="en-US" sz="2000" b="0" dirty="0"/>
              <a:t>）</a:t>
            </a:r>
            <a:r>
              <a:rPr lang="en-US" altLang="zh-CN" sz="2000" b="0" dirty="0"/>
              <a:t>BGP</a:t>
            </a:r>
            <a:r>
              <a:rPr lang="zh-CN" altLang="en-US" sz="2000" b="0" dirty="0"/>
              <a:t>协议是一种外部路由协议，属于距离矢量协议。</a:t>
            </a:r>
          </a:p>
          <a:p>
            <a:pPr marL="536575">
              <a:lnSpc>
                <a:spcPts val="2800"/>
              </a:lnSpc>
            </a:pPr>
            <a:r>
              <a:rPr lang="zh-CN" altLang="en-US" sz="2000" b="0" dirty="0"/>
              <a:t>（</a:t>
            </a:r>
            <a:r>
              <a:rPr lang="en-US" altLang="zh-CN" sz="2000" b="0" dirty="0"/>
              <a:t>2</a:t>
            </a:r>
            <a:r>
              <a:rPr lang="zh-CN" altLang="en-US" sz="2000" b="0" dirty="0"/>
              <a:t>）</a:t>
            </a:r>
            <a:r>
              <a:rPr lang="en-US" altLang="zh-CN" sz="2000" b="0" dirty="0"/>
              <a:t>BGP</a:t>
            </a:r>
            <a:r>
              <a:rPr lang="zh-CN" altLang="en-US" sz="2000" b="0" dirty="0"/>
              <a:t>报文采用</a:t>
            </a:r>
            <a:r>
              <a:rPr lang="en-US" altLang="zh-CN" sz="2000" b="0" dirty="0"/>
              <a:t>AS</a:t>
            </a:r>
            <a:r>
              <a:rPr lang="zh-CN" altLang="en-US" sz="2000" b="0" dirty="0"/>
              <a:t>路径作为关键属性，并解决了路由循环问题。</a:t>
            </a:r>
          </a:p>
          <a:p>
            <a:pPr marL="536575">
              <a:lnSpc>
                <a:spcPts val="2800"/>
              </a:lnSpc>
            </a:pPr>
            <a:r>
              <a:rPr lang="zh-CN" altLang="en-US" sz="2000" b="0" dirty="0"/>
              <a:t>（</a:t>
            </a:r>
            <a:r>
              <a:rPr lang="en-US" altLang="zh-CN" sz="2000" b="0" dirty="0"/>
              <a:t>3</a:t>
            </a:r>
            <a:r>
              <a:rPr lang="zh-CN" altLang="en-US" sz="2000" b="0" dirty="0"/>
              <a:t>）</a:t>
            </a:r>
            <a:r>
              <a:rPr lang="en-US" altLang="zh-CN" sz="2000" b="0" dirty="0"/>
              <a:t>BGP</a:t>
            </a:r>
            <a:r>
              <a:rPr lang="zh-CN" altLang="en-US" sz="2000" b="0" dirty="0"/>
              <a:t>协议使用</a:t>
            </a:r>
            <a:r>
              <a:rPr lang="en-US" altLang="zh-CN" sz="2000" b="0" dirty="0"/>
              <a:t>TCP</a:t>
            </a:r>
            <a:r>
              <a:rPr lang="zh-CN" altLang="en-US" sz="2000" b="0" dirty="0"/>
              <a:t>协议传输报文，可靠性较高。</a:t>
            </a:r>
          </a:p>
          <a:p>
            <a:pPr marL="536575">
              <a:lnSpc>
                <a:spcPts val="2800"/>
              </a:lnSpc>
            </a:pPr>
            <a:r>
              <a:rPr lang="zh-CN" altLang="en-US" sz="2000" b="0" dirty="0"/>
              <a:t>（</a:t>
            </a:r>
            <a:r>
              <a:rPr lang="en-US" altLang="zh-CN" sz="2000" b="0" dirty="0"/>
              <a:t>4</a:t>
            </a:r>
            <a:r>
              <a:rPr lang="zh-CN" altLang="en-US" sz="2000" b="0" dirty="0"/>
              <a:t>）</a:t>
            </a:r>
            <a:r>
              <a:rPr lang="en-US" altLang="zh-CN" sz="2000" b="0" dirty="0"/>
              <a:t>BGP</a:t>
            </a:r>
            <a:r>
              <a:rPr lang="zh-CN" altLang="en-US" sz="2000" b="0" dirty="0"/>
              <a:t>在更新路由时，只更新发生变化的路由表项，降低了网络的带宽开销，适合在</a:t>
            </a:r>
            <a:r>
              <a:rPr lang="en-US" altLang="zh-CN" sz="2000" b="0" dirty="0"/>
              <a:t>Internet</a:t>
            </a:r>
            <a:r>
              <a:rPr lang="zh-CN" altLang="en-US" sz="2000" b="0" dirty="0"/>
              <a:t>上大规模传播路由信息。</a:t>
            </a:r>
          </a:p>
        </p:txBody>
      </p:sp>
    </p:spTree>
    <p:extLst>
      <p:ext uri="{BB962C8B-B14F-4D97-AF65-F5344CB8AC3E}">
        <p14:creationId xmlns:p14="http://schemas.microsoft.com/office/powerpoint/2010/main" val="1596467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9443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4437" grpId="0" build="p"/>
      <p:bldP spid="4" grpId="0" build="p"/>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4436" name="Rectangle 4"/>
          <p:cNvSpPr>
            <a:spLocks noGrp="1" noChangeArrowheads="1"/>
          </p:cNvSpPr>
          <p:nvPr>
            <p:ph type="title"/>
          </p:nvPr>
        </p:nvSpPr>
        <p:spPr/>
        <p:txBody>
          <a:bodyPr/>
          <a:lstStyle/>
          <a:p>
            <a:r>
              <a:rPr lang="en-US" altLang="zh-CN" dirty="0"/>
              <a:t>BGP</a:t>
            </a:r>
            <a:r>
              <a:rPr lang="zh-CN" altLang="en-US" dirty="0"/>
              <a:t>报文格式</a:t>
            </a:r>
          </a:p>
        </p:txBody>
      </p:sp>
      <p:sp>
        <p:nvSpPr>
          <p:cNvPr id="2194437" name="Rectangle 5"/>
          <p:cNvSpPr>
            <a:spLocks noGrp="1" noChangeArrowheads="1"/>
          </p:cNvSpPr>
          <p:nvPr>
            <p:ph type="body" idx="1"/>
          </p:nvPr>
        </p:nvSpPr>
        <p:spPr>
          <a:xfrm>
            <a:off x="222491" y="1196752"/>
            <a:ext cx="8892480" cy="3096344"/>
          </a:xfrm>
        </p:spPr>
        <p:txBody>
          <a:bodyPr/>
          <a:lstStyle/>
          <a:p>
            <a:pPr>
              <a:lnSpc>
                <a:spcPts val="2900"/>
              </a:lnSpc>
              <a:buNone/>
            </a:pPr>
            <a:r>
              <a:rPr lang="en-US" altLang="zh-CN" sz="2400" b="0" dirty="0"/>
              <a:t>BGP</a:t>
            </a:r>
            <a:r>
              <a:rPr lang="zh-CN" altLang="en-US" sz="2400" b="0" dirty="0"/>
              <a:t>报文由首部和报文主体组成。其中，首部包含标记、长度和类型</a:t>
            </a:r>
            <a:r>
              <a:rPr lang="en-US" altLang="zh-CN" sz="2400" b="0" dirty="0"/>
              <a:t>3</a:t>
            </a:r>
            <a:r>
              <a:rPr lang="zh-CN" altLang="en-US" sz="2400" b="0" dirty="0"/>
              <a:t>个字段，长度依次为</a:t>
            </a:r>
            <a:r>
              <a:rPr lang="en-US" altLang="zh-CN" sz="2400" b="0" dirty="0"/>
              <a:t>16</a:t>
            </a:r>
            <a:r>
              <a:rPr lang="zh-CN" altLang="en-US" sz="2400" b="0" dirty="0"/>
              <a:t>个字节、</a:t>
            </a:r>
            <a:r>
              <a:rPr lang="en-US" altLang="zh-CN" sz="2400" b="0" dirty="0"/>
              <a:t>2</a:t>
            </a:r>
            <a:r>
              <a:rPr lang="zh-CN" altLang="en-US" sz="2400" b="0" dirty="0"/>
              <a:t>个字节和</a:t>
            </a:r>
            <a:r>
              <a:rPr lang="en-US" altLang="zh-CN" sz="2400" b="0" dirty="0"/>
              <a:t>1</a:t>
            </a:r>
            <a:r>
              <a:rPr lang="zh-CN" altLang="en-US" sz="2400" b="0" dirty="0"/>
              <a:t>个字节</a:t>
            </a:r>
            <a:r>
              <a:rPr lang="zh-CN" altLang="en-US" sz="2400" b="0" dirty="0" smtClean="0"/>
              <a:t>。</a:t>
            </a:r>
            <a:endParaRPr lang="en-US" altLang="zh-CN" sz="2400" b="0" dirty="0" smtClean="0"/>
          </a:p>
          <a:p>
            <a:pPr marL="623888"/>
            <a:r>
              <a:rPr lang="zh-CN" altLang="en-US" sz="2400" b="0" dirty="0"/>
              <a:t>（</a:t>
            </a:r>
            <a:r>
              <a:rPr lang="en-US" altLang="zh-CN" sz="2400" b="0" dirty="0"/>
              <a:t>1</a:t>
            </a:r>
            <a:r>
              <a:rPr lang="zh-CN" altLang="en-US" sz="2400" b="0" dirty="0"/>
              <a:t>）标记字段：用于标记</a:t>
            </a:r>
            <a:r>
              <a:rPr lang="en-US" altLang="zh-CN" sz="2400" b="0" dirty="0"/>
              <a:t>BGP</a:t>
            </a:r>
            <a:r>
              <a:rPr lang="zh-CN" altLang="en-US" sz="2400" b="0" dirty="0"/>
              <a:t>报文的开始。</a:t>
            </a:r>
          </a:p>
          <a:p>
            <a:pPr marL="623888"/>
            <a:r>
              <a:rPr lang="zh-CN" altLang="en-US" sz="2400" b="0" dirty="0"/>
              <a:t>（</a:t>
            </a:r>
            <a:r>
              <a:rPr lang="en-US" altLang="zh-CN" sz="2400" b="0" dirty="0"/>
              <a:t>2</a:t>
            </a:r>
            <a:r>
              <a:rPr lang="zh-CN" altLang="en-US" sz="2400" b="0" dirty="0"/>
              <a:t>）长度字段：用于表示</a:t>
            </a:r>
            <a:r>
              <a:rPr lang="en-US" altLang="zh-CN" sz="2400" b="0" dirty="0"/>
              <a:t>BGP</a:t>
            </a:r>
            <a:r>
              <a:rPr lang="zh-CN" altLang="en-US" sz="2400" b="0" dirty="0"/>
              <a:t>报文的长度，单位为字节。在</a:t>
            </a:r>
            <a:r>
              <a:rPr lang="en-US" altLang="zh-CN" sz="2400" b="0" dirty="0"/>
              <a:t>BGP</a:t>
            </a:r>
            <a:r>
              <a:rPr lang="zh-CN" altLang="en-US" sz="2400" b="0" dirty="0"/>
              <a:t>协议中，允许的最短报文长度为</a:t>
            </a:r>
            <a:r>
              <a:rPr lang="en-US" altLang="zh-CN" sz="2400" b="0" dirty="0"/>
              <a:t>19</a:t>
            </a:r>
            <a:r>
              <a:rPr lang="zh-CN" altLang="en-US" sz="2400" b="0" dirty="0"/>
              <a:t>字节，即报文主体为空；允许的最长报文长度为</a:t>
            </a:r>
            <a:r>
              <a:rPr lang="en-US" altLang="zh-CN" sz="2400" b="0" dirty="0"/>
              <a:t>4096</a:t>
            </a:r>
            <a:r>
              <a:rPr lang="zh-CN" altLang="en-US" sz="2400" b="0" dirty="0"/>
              <a:t>字节。</a:t>
            </a:r>
          </a:p>
          <a:p>
            <a:pPr marL="623888"/>
            <a:r>
              <a:rPr lang="zh-CN" altLang="en-US" sz="2400" b="0" dirty="0"/>
              <a:t>（</a:t>
            </a:r>
            <a:r>
              <a:rPr lang="en-US" altLang="zh-CN" sz="2400" b="0" dirty="0"/>
              <a:t>3</a:t>
            </a:r>
            <a:r>
              <a:rPr lang="zh-CN" altLang="en-US" sz="2400" b="0" dirty="0"/>
              <a:t>）类型字段：取值范围在</a:t>
            </a:r>
            <a:r>
              <a:rPr lang="en-US" altLang="zh-CN" sz="2400" b="0" dirty="0"/>
              <a:t>1~4</a:t>
            </a:r>
            <a:r>
              <a:rPr lang="zh-CN" altLang="en-US" sz="2400" b="0" dirty="0"/>
              <a:t>，对应</a:t>
            </a:r>
            <a:r>
              <a:rPr lang="en-US" altLang="zh-CN" sz="2400" b="0" dirty="0"/>
              <a:t>BGP</a:t>
            </a:r>
            <a:r>
              <a:rPr lang="zh-CN" altLang="en-US" sz="2400" b="0" dirty="0"/>
              <a:t>报文的类型</a:t>
            </a:r>
            <a:r>
              <a:rPr lang="zh-CN" altLang="en-US" sz="2400" b="0" dirty="0" smtClean="0"/>
              <a:t>。</a:t>
            </a:r>
            <a:endParaRPr lang="zh-CN" altLang="en-US" sz="2400" b="0" dirty="0"/>
          </a:p>
        </p:txBody>
      </p:sp>
      <p:pic>
        <p:nvPicPr>
          <p:cNvPr id="2" name="图片 1"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16" y="4293096"/>
            <a:ext cx="7284899" cy="2160240"/>
          </a:xfrm>
          <a:prstGeom prst="rect">
            <a:avLst/>
          </a:prstGeom>
        </p:spPr>
      </p:pic>
    </p:spTree>
    <p:extLst>
      <p:ext uri="{BB962C8B-B14F-4D97-AF65-F5344CB8AC3E}">
        <p14:creationId xmlns:p14="http://schemas.microsoft.com/office/powerpoint/2010/main" val="1239207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9443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9443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9443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9443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4437" grpId="0" build="p"/>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5460" name="Rectangle 4"/>
          <p:cNvSpPr>
            <a:spLocks noGrp="1" noChangeArrowheads="1"/>
          </p:cNvSpPr>
          <p:nvPr>
            <p:ph type="title"/>
          </p:nvPr>
        </p:nvSpPr>
        <p:spPr/>
        <p:txBody>
          <a:bodyPr/>
          <a:lstStyle/>
          <a:p>
            <a:r>
              <a:rPr lang="en-US" altLang="zh-CN" dirty="0"/>
              <a:t>BGP</a:t>
            </a:r>
            <a:r>
              <a:rPr lang="zh-CN" altLang="en-US" dirty="0"/>
              <a:t>报文可分为</a:t>
            </a:r>
            <a:r>
              <a:rPr lang="en-US" altLang="zh-CN" dirty="0"/>
              <a:t>4</a:t>
            </a:r>
            <a:r>
              <a:rPr lang="zh-CN" altLang="en-US" dirty="0"/>
              <a:t>种类型：</a:t>
            </a:r>
          </a:p>
        </p:txBody>
      </p:sp>
      <p:sp>
        <p:nvSpPr>
          <p:cNvPr id="2195461" name="Rectangle 5"/>
          <p:cNvSpPr>
            <a:spLocks noGrp="1" noChangeArrowheads="1"/>
          </p:cNvSpPr>
          <p:nvPr>
            <p:ph type="body" idx="1"/>
          </p:nvPr>
        </p:nvSpPr>
        <p:spPr>
          <a:xfrm>
            <a:off x="0" y="1268760"/>
            <a:ext cx="9144000" cy="5328592"/>
          </a:xfrm>
        </p:spPr>
        <p:txBody>
          <a:bodyPr/>
          <a:lstStyle/>
          <a:p>
            <a:pPr>
              <a:lnSpc>
                <a:spcPts val="2800"/>
              </a:lnSpc>
              <a:buNone/>
            </a:pPr>
            <a:r>
              <a:rPr lang="zh-CN" altLang="en-US" sz="2400" b="0" dirty="0"/>
              <a:t>（</a:t>
            </a:r>
            <a:r>
              <a:rPr lang="en-US" altLang="zh-CN" sz="2400" b="0" dirty="0"/>
              <a:t>1</a:t>
            </a:r>
            <a:r>
              <a:rPr lang="zh-CN" altLang="en-US" sz="2400" b="0" dirty="0"/>
              <a:t>）打开</a:t>
            </a:r>
            <a:r>
              <a:rPr lang="zh-CN" altLang="en-US" sz="2400" b="0" dirty="0" smtClean="0"/>
              <a:t>报文：</a:t>
            </a:r>
            <a:r>
              <a:rPr lang="en-US" altLang="zh-CN" sz="2400" b="0" dirty="0" smtClean="0"/>
              <a:t>BGP</a:t>
            </a:r>
            <a:r>
              <a:rPr lang="zh-CN" altLang="en-US" sz="2400" b="0" dirty="0"/>
              <a:t>协议使用</a:t>
            </a:r>
            <a:r>
              <a:rPr lang="en-US" altLang="zh-CN" sz="2400" b="0" dirty="0"/>
              <a:t>TCP</a:t>
            </a:r>
            <a:r>
              <a:rPr lang="zh-CN" altLang="en-US" sz="2400" b="0" dirty="0"/>
              <a:t>协议传输报文，在</a:t>
            </a:r>
            <a:r>
              <a:rPr lang="en-US" altLang="zh-CN" sz="2400" b="0" dirty="0"/>
              <a:t>TCP</a:t>
            </a:r>
            <a:r>
              <a:rPr lang="zh-CN" altLang="en-US" sz="2400" b="0" dirty="0"/>
              <a:t>连接建立后，发送打开报文，建立两个对等端之间的</a:t>
            </a:r>
            <a:r>
              <a:rPr lang="en-US" altLang="zh-CN" sz="2400" b="0" dirty="0"/>
              <a:t>BGP</a:t>
            </a:r>
            <a:r>
              <a:rPr lang="zh-CN" altLang="en-US" sz="2400" b="0" dirty="0"/>
              <a:t>会话连接。</a:t>
            </a:r>
          </a:p>
          <a:p>
            <a:pPr>
              <a:lnSpc>
                <a:spcPts val="2800"/>
              </a:lnSpc>
              <a:buNone/>
            </a:pPr>
            <a:r>
              <a:rPr lang="zh-CN" altLang="en-US" sz="2400" b="0" dirty="0"/>
              <a:t>（</a:t>
            </a:r>
            <a:r>
              <a:rPr lang="en-US" altLang="zh-CN" sz="2400" b="0" dirty="0"/>
              <a:t>2</a:t>
            </a:r>
            <a:r>
              <a:rPr lang="zh-CN" altLang="en-US" sz="2400" b="0" dirty="0"/>
              <a:t>）更新</a:t>
            </a:r>
            <a:r>
              <a:rPr lang="zh-CN" altLang="en-US" sz="2400" b="0" dirty="0" smtClean="0"/>
              <a:t>报文：在</a:t>
            </a:r>
            <a:r>
              <a:rPr lang="zh-CN" altLang="en-US" sz="2400" b="0" dirty="0"/>
              <a:t>对等端路由器之间，使用更新报文发布新路由或撤销已发布的路由。发布新路由的信息和撤销路由的信息可存在于同一条更新报文中，但是一次只允许发布一条新路由信息，撤销路由的信息则可发布多条。更新报文由待撤销的不可达路由信息、路径属性和网络层可达性信息（</a:t>
            </a:r>
            <a:r>
              <a:rPr lang="en-US" altLang="zh-CN" sz="2400" b="0" dirty="0"/>
              <a:t>NLRI</a:t>
            </a:r>
            <a:r>
              <a:rPr lang="zh-CN" altLang="en-US" sz="2400" b="0" dirty="0"/>
              <a:t>，</a:t>
            </a:r>
            <a:r>
              <a:rPr lang="en-US" altLang="zh-CN" sz="2400" b="0" dirty="0"/>
              <a:t>Network Layer Reachability Information</a:t>
            </a:r>
            <a:r>
              <a:rPr lang="zh-CN" altLang="en-US" sz="2400" b="0" dirty="0"/>
              <a:t>）组成。</a:t>
            </a:r>
          </a:p>
          <a:p>
            <a:pPr>
              <a:lnSpc>
                <a:spcPts val="2800"/>
              </a:lnSpc>
              <a:buNone/>
            </a:pPr>
            <a:r>
              <a:rPr lang="zh-CN" altLang="en-US" sz="2400" b="0" dirty="0"/>
              <a:t>（</a:t>
            </a:r>
            <a:r>
              <a:rPr lang="en-US" altLang="zh-CN" sz="2400" b="0" dirty="0"/>
              <a:t>3</a:t>
            </a:r>
            <a:r>
              <a:rPr lang="zh-CN" altLang="en-US" sz="2400" b="0" dirty="0"/>
              <a:t>）保持激活</a:t>
            </a:r>
            <a:r>
              <a:rPr lang="zh-CN" altLang="en-US" sz="2400" b="0" dirty="0" smtClean="0"/>
              <a:t>报文：在</a:t>
            </a:r>
            <a:r>
              <a:rPr lang="zh-CN" altLang="en-US" sz="2400" b="0" dirty="0"/>
              <a:t>对等端路由器建立会话连接时，使用保持激活报文作为打开报文的应答。在连接建立后，使用保持激活报文来维持连接。</a:t>
            </a:r>
          </a:p>
          <a:p>
            <a:pPr>
              <a:lnSpc>
                <a:spcPts val="2800"/>
              </a:lnSpc>
              <a:buNone/>
            </a:pPr>
            <a:r>
              <a:rPr lang="zh-CN" altLang="en-US" sz="2400" b="0" dirty="0"/>
              <a:t>（</a:t>
            </a:r>
            <a:r>
              <a:rPr lang="en-US" altLang="zh-CN" sz="2400" b="0" dirty="0"/>
              <a:t>4</a:t>
            </a:r>
            <a:r>
              <a:rPr lang="zh-CN" altLang="en-US" sz="2400" b="0" dirty="0"/>
              <a:t>）通知</a:t>
            </a:r>
            <a:r>
              <a:rPr lang="zh-CN" altLang="en-US" sz="2400" b="0" dirty="0" smtClean="0"/>
              <a:t>报文：在</a:t>
            </a:r>
            <a:r>
              <a:rPr lang="zh-CN" altLang="en-US" sz="2400" b="0" dirty="0"/>
              <a:t>检测到网络故障后，</a:t>
            </a:r>
            <a:r>
              <a:rPr lang="en-US" altLang="zh-CN" sz="2400" b="0" dirty="0"/>
              <a:t>BGP</a:t>
            </a:r>
            <a:r>
              <a:rPr lang="zh-CN" altLang="en-US" sz="2400" b="0" dirty="0"/>
              <a:t>路由器向所连接的对等端路由器发送通知报文，告知所检测到的差错，并关闭相应</a:t>
            </a:r>
            <a:r>
              <a:rPr lang="en-US" altLang="zh-CN" sz="2400" b="0" dirty="0"/>
              <a:t>BGP</a:t>
            </a:r>
            <a:r>
              <a:rPr lang="zh-CN" altLang="en-US" sz="2400" b="0" dirty="0"/>
              <a:t>会话连接。</a:t>
            </a:r>
          </a:p>
          <a:p>
            <a:pPr>
              <a:lnSpc>
                <a:spcPts val="2800"/>
              </a:lnSpc>
            </a:pPr>
            <a:endParaRPr lang="en-US" altLang="zh-CN" sz="2400" dirty="0"/>
          </a:p>
        </p:txBody>
      </p:sp>
    </p:spTree>
    <p:extLst>
      <p:ext uri="{BB962C8B-B14F-4D97-AF65-F5344CB8AC3E}">
        <p14:creationId xmlns:p14="http://schemas.microsoft.com/office/powerpoint/2010/main" val="1928419282"/>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6484" name="Rectangle 4"/>
          <p:cNvSpPr>
            <a:spLocks noGrp="1" noChangeArrowheads="1"/>
          </p:cNvSpPr>
          <p:nvPr>
            <p:ph type="title"/>
          </p:nvPr>
        </p:nvSpPr>
        <p:spPr/>
        <p:txBody>
          <a:bodyPr/>
          <a:lstStyle/>
          <a:p>
            <a:r>
              <a:rPr lang="en-US" altLang="zh-CN" dirty="0"/>
              <a:t>BGP</a:t>
            </a:r>
            <a:r>
              <a:rPr lang="zh-CN" altLang="en-US" dirty="0"/>
              <a:t>的工作原理</a:t>
            </a:r>
          </a:p>
        </p:txBody>
      </p:sp>
      <p:sp>
        <p:nvSpPr>
          <p:cNvPr id="2196485" name="Rectangle 5"/>
          <p:cNvSpPr>
            <a:spLocks noGrp="1" noChangeArrowheads="1"/>
          </p:cNvSpPr>
          <p:nvPr>
            <p:ph type="body" idx="1"/>
          </p:nvPr>
        </p:nvSpPr>
        <p:spPr>
          <a:xfrm>
            <a:off x="251520" y="1341438"/>
            <a:ext cx="8892480" cy="5183906"/>
          </a:xfrm>
        </p:spPr>
        <p:txBody>
          <a:bodyPr/>
          <a:lstStyle/>
          <a:p>
            <a:pPr>
              <a:lnSpc>
                <a:spcPts val="2800"/>
              </a:lnSpc>
              <a:buNone/>
            </a:pPr>
            <a:r>
              <a:rPr lang="en-US" altLang="zh-CN" sz="2000" dirty="0" smtClean="0"/>
              <a:t>BGP</a:t>
            </a:r>
            <a:r>
              <a:rPr lang="zh-CN" altLang="en-US" sz="2000" dirty="0"/>
              <a:t>的工作流程可分为两个步骤：</a:t>
            </a:r>
            <a:endParaRPr lang="zh-CN" altLang="en-US" sz="2000" b="0" dirty="0"/>
          </a:p>
          <a:p>
            <a:pPr>
              <a:lnSpc>
                <a:spcPts val="2800"/>
              </a:lnSpc>
              <a:buNone/>
            </a:pPr>
            <a:r>
              <a:rPr lang="zh-CN" altLang="en-US" sz="2000" b="0" dirty="0"/>
              <a:t>（</a:t>
            </a:r>
            <a:r>
              <a:rPr lang="en-US" altLang="zh-CN" sz="2000" b="0" dirty="0"/>
              <a:t>1</a:t>
            </a:r>
            <a:r>
              <a:rPr lang="zh-CN" altLang="en-US" sz="2000" b="0" dirty="0"/>
              <a:t>）</a:t>
            </a:r>
            <a:r>
              <a:rPr lang="en-US" altLang="zh-CN" sz="2000" b="0" dirty="0"/>
              <a:t>BGP</a:t>
            </a:r>
            <a:r>
              <a:rPr lang="zh-CN" altLang="en-US" sz="2000" b="0" dirty="0"/>
              <a:t>边界路由器</a:t>
            </a:r>
            <a:r>
              <a:rPr lang="zh-CN" altLang="en-US" sz="2000" b="0" dirty="0" smtClean="0"/>
              <a:t>初始化</a:t>
            </a:r>
            <a:endParaRPr lang="zh-CN" altLang="en-US" sz="2000" b="0" dirty="0"/>
          </a:p>
          <a:p>
            <a:pPr>
              <a:lnSpc>
                <a:spcPts val="2800"/>
              </a:lnSpc>
              <a:buNone/>
            </a:pPr>
            <a:r>
              <a:rPr lang="en-US" altLang="zh-CN" sz="2000" b="0" dirty="0" smtClean="0"/>
              <a:t>    BGP</a:t>
            </a:r>
            <a:r>
              <a:rPr lang="zh-CN" altLang="en-US" sz="2000" b="0" dirty="0"/>
              <a:t>使用</a:t>
            </a:r>
            <a:r>
              <a:rPr lang="en-US" altLang="zh-CN" sz="2000" b="0" dirty="0"/>
              <a:t>TCP</a:t>
            </a:r>
            <a:r>
              <a:rPr lang="zh-CN" altLang="en-US" sz="2000" b="0" dirty="0"/>
              <a:t>协议传输报文，在两个路由器开始</a:t>
            </a:r>
            <a:r>
              <a:rPr lang="en-US" altLang="zh-CN" sz="2000" b="0" dirty="0"/>
              <a:t>BGP</a:t>
            </a:r>
            <a:r>
              <a:rPr lang="zh-CN" altLang="en-US" sz="2000" b="0" dirty="0"/>
              <a:t>会话前，必须首先建立</a:t>
            </a:r>
            <a:r>
              <a:rPr lang="en-US" altLang="zh-CN" sz="2000" b="0" dirty="0"/>
              <a:t>TCP</a:t>
            </a:r>
            <a:r>
              <a:rPr lang="zh-CN" altLang="en-US" sz="2000" b="0" dirty="0"/>
              <a:t>连接。其次，由一个路由器发送打开报文，确定此次会话所使用的</a:t>
            </a:r>
            <a:r>
              <a:rPr lang="en-US" altLang="zh-CN" sz="2000" b="0" dirty="0"/>
              <a:t>BGP</a:t>
            </a:r>
            <a:r>
              <a:rPr lang="zh-CN" altLang="en-US" sz="2000" b="0" dirty="0"/>
              <a:t>协议版本号、所在自治系统的</a:t>
            </a:r>
            <a:r>
              <a:rPr lang="en-US" altLang="zh-CN" sz="2000" b="0" dirty="0"/>
              <a:t>AS</a:t>
            </a:r>
            <a:r>
              <a:rPr lang="zh-CN" altLang="en-US" sz="2000" b="0" dirty="0"/>
              <a:t>号和</a:t>
            </a:r>
            <a:r>
              <a:rPr lang="en-US" altLang="zh-CN" sz="2000" b="0" dirty="0"/>
              <a:t>BGP</a:t>
            </a:r>
            <a:r>
              <a:rPr lang="zh-CN" altLang="en-US" sz="2000" b="0" dirty="0"/>
              <a:t>标识等信息。若另一个路由器同意进行</a:t>
            </a:r>
            <a:r>
              <a:rPr lang="en-US" altLang="zh-CN" sz="2000" b="0" dirty="0"/>
              <a:t>BGP</a:t>
            </a:r>
            <a:r>
              <a:rPr lang="zh-CN" altLang="en-US" sz="2000" b="0" dirty="0"/>
              <a:t>会话，则回应一条保持激活报文，</a:t>
            </a:r>
            <a:r>
              <a:rPr lang="en-US" altLang="zh-CN" sz="2000" b="0" dirty="0"/>
              <a:t>BGP</a:t>
            </a:r>
            <a:r>
              <a:rPr lang="zh-CN" altLang="en-US" sz="2000" b="0" dirty="0"/>
              <a:t>会话连接建立。为保持会话连接，通常要求周期性地发送保持激活报文。</a:t>
            </a:r>
            <a:r>
              <a:rPr lang="en-US" altLang="zh-CN" sz="2000" b="0" dirty="0"/>
              <a:t>BGP</a:t>
            </a:r>
            <a:r>
              <a:rPr lang="zh-CN" altLang="en-US" sz="2000" b="0" dirty="0"/>
              <a:t>会话的第一步为交换</a:t>
            </a:r>
            <a:r>
              <a:rPr lang="en-US" altLang="zh-CN" sz="2000" b="0" dirty="0"/>
              <a:t>BGP</a:t>
            </a:r>
            <a:r>
              <a:rPr lang="zh-CN" altLang="en-US" sz="2000" b="0" dirty="0"/>
              <a:t>路由表，</a:t>
            </a:r>
            <a:r>
              <a:rPr lang="en-US" altLang="zh-CN" sz="2000" b="0" dirty="0"/>
              <a:t>BGP</a:t>
            </a:r>
            <a:r>
              <a:rPr lang="zh-CN" altLang="en-US" sz="2000" b="0" dirty="0"/>
              <a:t>路由表项的格式</a:t>
            </a:r>
            <a:r>
              <a:rPr lang="zh-CN" altLang="en-US" sz="2000" b="0" dirty="0" smtClean="0"/>
              <a:t>为：（目的网络</a:t>
            </a:r>
            <a:r>
              <a:rPr lang="en-US" altLang="zh-CN" sz="2000" b="0" dirty="0" smtClean="0"/>
              <a:t>IP</a:t>
            </a:r>
            <a:r>
              <a:rPr lang="zh-CN" altLang="en-US" sz="2000" b="0" dirty="0" smtClean="0"/>
              <a:t>地址前缀，下一跳路由器，到达目的网络所经过的</a:t>
            </a:r>
            <a:r>
              <a:rPr lang="en-US" altLang="zh-CN" sz="2000" b="0" dirty="0" smtClean="0"/>
              <a:t>AS</a:t>
            </a:r>
            <a:r>
              <a:rPr lang="zh-CN" altLang="en-US" sz="2000" b="0" dirty="0" smtClean="0"/>
              <a:t>序列）</a:t>
            </a:r>
          </a:p>
          <a:p>
            <a:pPr>
              <a:lnSpc>
                <a:spcPts val="2800"/>
              </a:lnSpc>
              <a:buNone/>
            </a:pPr>
            <a:r>
              <a:rPr lang="zh-CN" altLang="en-US" sz="2000" b="0" dirty="0" smtClean="0"/>
              <a:t>（</a:t>
            </a:r>
            <a:r>
              <a:rPr lang="en-US" altLang="zh-CN" sz="2000" b="0" dirty="0"/>
              <a:t>2</a:t>
            </a:r>
            <a:r>
              <a:rPr lang="zh-CN" altLang="en-US" sz="2000" b="0" dirty="0"/>
              <a:t>）路由</a:t>
            </a:r>
            <a:r>
              <a:rPr lang="zh-CN" altLang="en-US" sz="2000" b="0" dirty="0" smtClean="0"/>
              <a:t>更新</a:t>
            </a:r>
            <a:endParaRPr lang="zh-CN" altLang="en-US" sz="2000" b="0" dirty="0"/>
          </a:p>
          <a:p>
            <a:pPr>
              <a:lnSpc>
                <a:spcPts val="2800"/>
              </a:lnSpc>
              <a:buNone/>
            </a:pPr>
            <a:r>
              <a:rPr lang="en-US" altLang="zh-CN" sz="2000" b="0" dirty="0" smtClean="0"/>
              <a:t>    BGP</a:t>
            </a:r>
            <a:r>
              <a:rPr lang="zh-CN" altLang="en-US" sz="2000" b="0" dirty="0"/>
              <a:t>路由表交换完成后，路由器仅在路由条目变化或失效时，才通过更新报文进行路由更新操作。在更新过程中，不再交换整个路由表，而只是更新发生变化的路由表项，这有利于降低网络的带宽开销和路由器的处理开销。</a:t>
            </a:r>
          </a:p>
        </p:txBody>
      </p:sp>
    </p:spTree>
    <p:extLst>
      <p:ext uri="{BB962C8B-B14F-4D97-AF65-F5344CB8AC3E}">
        <p14:creationId xmlns:p14="http://schemas.microsoft.com/office/powerpoint/2010/main" val="2071708515"/>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en-US" altLang="zh-CN" sz="4000" dirty="0" smtClean="0">
                <a:solidFill>
                  <a:schemeClr val="bg1"/>
                </a:solidFill>
                <a:effectLst/>
                <a:latin typeface="+mj-lt"/>
                <a:ea typeface="+mj-ea"/>
                <a:cs typeface="+mj-cs"/>
              </a:rPr>
              <a:t>（</a:t>
            </a:r>
            <a:r>
              <a:rPr lang="zh-CN" altLang="en-US" sz="4000" dirty="0" smtClean="0">
                <a:solidFill>
                  <a:schemeClr val="bg1"/>
                </a:solidFill>
                <a:effectLst/>
                <a:latin typeface="+mj-lt"/>
                <a:ea typeface="+mj-ea"/>
                <a:cs typeface="+mj-cs"/>
              </a:rPr>
              <a:t>四</a:t>
            </a:r>
            <a:r>
              <a:rPr lang="zh-CN" altLang="zh-CN" sz="4000" dirty="0" smtClean="0">
                <a:solidFill>
                  <a:schemeClr val="bg1"/>
                </a:solidFill>
                <a:effectLst/>
                <a:latin typeface="+mj-lt"/>
                <a:ea typeface="+mj-ea"/>
                <a:cs typeface="+mj-cs"/>
              </a:rPr>
              <a:t>）</a:t>
            </a:r>
            <a:r>
              <a:rPr lang="en-US" altLang="zh-CN" b="1" dirty="0"/>
              <a:t>NAT</a:t>
            </a:r>
            <a:r>
              <a:rPr lang="zh-CN" altLang="en-US" b="1" dirty="0"/>
              <a:t>技术</a:t>
            </a:r>
          </a:p>
        </p:txBody>
      </p:sp>
      <p:sp>
        <p:nvSpPr>
          <p:cNvPr id="6" name="Rectangle 4"/>
          <p:cNvSpPr txBox="1">
            <a:spLocks noChangeArrowheads="1"/>
          </p:cNvSpPr>
          <p:nvPr/>
        </p:nvSpPr>
        <p:spPr bwMode="white">
          <a:xfrm>
            <a:off x="467544" y="1340768"/>
            <a:ext cx="6948487" cy="648072"/>
          </a:xfrm>
          <a:prstGeom prst="rect">
            <a:avLst/>
          </a:prstGeom>
          <a:noFill/>
          <a:ln>
            <a:noFill/>
          </a:ln>
          <a:effectLst/>
          <a:extLst>
            <a:ext uri="{909E8E84-426E-40DD-AFC4-6F175D3DCCD1}">
              <a14:hiddenFill xmlns:a14="http://schemas.microsoft.com/office/drawing/2010/main">
                <a:solidFill>
                  <a:srgbClr val="2B166E"/>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2021404" algn="ctr" rotWithShape="0">
                    <a:schemeClr val="tx1"/>
                  </a:outerShdw>
                </a:effectLst>
              </a14:hiddenEffects>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4000">
                <a:solidFill>
                  <a:schemeClr val="bg1"/>
                </a:solidFill>
                <a:latin typeface="黑体" panose="02010609060101010101" pitchFamily="49" charset="-122"/>
                <a:ea typeface="黑体" panose="02010609060101010101" pitchFamily="49" charset="-122"/>
                <a:cs typeface="+mj-cs"/>
              </a:defRPr>
            </a:lvl1pPr>
            <a:lvl2pPr algn="l" rtl="0" fontAlgn="base">
              <a:spcBef>
                <a:spcPct val="0"/>
              </a:spcBef>
              <a:spcAft>
                <a:spcPct val="0"/>
              </a:spcAft>
              <a:defRPr sz="4000">
                <a:solidFill>
                  <a:schemeClr val="bg1"/>
                </a:solidFill>
                <a:latin typeface="宋体" pitchFamily="2" charset="-122"/>
                <a:ea typeface="宋体" pitchFamily="2" charset="-122"/>
              </a:defRPr>
            </a:lvl2pPr>
            <a:lvl3pPr algn="l" rtl="0" fontAlgn="base">
              <a:spcBef>
                <a:spcPct val="0"/>
              </a:spcBef>
              <a:spcAft>
                <a:spcPct val="0"/>
              </a:spcAft>
              <a:defRPr sz="4000">
                <a:solidFill>
                  <a:schemeClr val="bg1"/>
                </a:solidFill>
                <a:latin typeface="宋体" pitchFamily="2" charset="-122"/>
                <a:ea typeface="宋体" pitchFamily="2" charset="-122"/>
              </a:defRPr>
            </a:lvl3pPr>
            <a:lvl4pPr algn="l" rtl="0" fontAlgn="base">
              <a:spcBef>
                <a:spcPct val="0"/>
              </a:spcBef>
              <a:spcAft>
                <a:spcPct val="0"/>
              </a:spcAft>
              <a:defRPr sz="4000">
                <a:solidFill>
                  <a:schemeClr val="bg1"/>
                </a:solidFill>
                <a:latin typeface="宋体" pitchFamily="2" charset="-122"/>
                <a:ea typeface="宋体" pitchFamily="2" charset="-122"/>
              </a:defRPr>
            </a:lvl4pPr>
            <a:lvl5pPr algn="l" rtl="0" fontAlgn="base">
              <a:spcBef>
                <a:spcPct val="0"/>
              </a:spcBef>
              <a:spcAft>
                <a:spcPct val="0"/>
              </a:spcAft>
              <a:defRPr sz="4000">
                <a:solidFill>
                  <a:schemeClr val="bg1"/>
                </a:solidFill>
                <a:latin typeface="宋体" pitchFamily="2" charset="-122"/>
                <a:ea typeface="宋体" pitchFamily="2" charset="-122"/>
              </a:defRPr>
            </a:lvl5pPr>
            <a:lvl6pPr marL="457200" algn="l" rtl="0" fontAlgn="base">
              <a:spcBef>
                <a:spcPct val="0"/>
              </a:spcBef>
              <a:spcAft>
                <a:spcPct val="0"/>
              </a:spcAft>
              <a:defRPr sz="4000">
                <a:solidFill>
                  <a:schemeClr val="bg1"/>
                </a:solidFill>
                <a:latin typeface="宋体" pitchFamily="2" charset="-122"/>
                <a:ea typeface="宋体" pitchFamily="2" charset="-122"/>
              </a:defRPr>
            </a:lvl6pPr>
            <a:lvl7pPr marL="914400" algn="l" rtl="0" fontAlgn="base">
              <a:spcBef>
                <a:spcPct val="0"/>
              </a:spcBef>
              <a:spcAft>
                <a:spcPct val="0"/>
              </a:spcAft>
              <a:defRPr sz="4000">
                <a:solidFill>
                  <a:schemeClr val="bg1"/>
                </a:solidFill>
                <a:latin typeface="宋体" pitchFamily="2" charset="-122"/>
                <a:ea typeface="宋体" pitchFamily="2" charset="-122"/>
              </a:defRPr>
            </a:lvl7pPr>
            <a:lvl8pPr marL="1371600" algn="l" rtl="0" fontAlgn="base">
              <a:spcBef>
                <a:spcPct val="0"/>
              </a:spcBef>
              <a:spcAft>
                <a:spcPct val="0"/>
              </a:spcAft>
              <a:defRPr sz="4000">
                <a:solidFill>
                  <a:schemeClr val="bg1"/>
                </a:solidFill>
                <a:latin typeface="宋体" pitchFamily="2" charset="-122"/>
                <a:ea typeface="宋体" pitchFamily="2" charset="-122"/>
              </a:defRPr>
            </a:lvl8pPr>
            <a:lvl9pPr marL="1828800" algn="l" rtl="0" fontAlgn="base">
              <a:spcBef>
                <a:spcPct val="0"/>
              </a:spcBef>
              <a:spcAft>
                <a:spcPct val="0"/>
              </a:spcAft>
              <a:defRPr sz="4000">
                <a:solidFill>
                  <a:schemeClr val="bg1"/>
                </a:solidFill>
                <a:latin typeface="宋体" pitchFamily="2" charset="-122"/>
                <a:ea typeface="宋体" pitchFamily="2" charset="-122"/>
              </a:defRPr>
            </a:lvl9pPr>
          </a:lstStyle>
          <a:p>
            <a:pPr>
              <a:buClrTx/>
              <a:buFontTx/>
            </a:pPr>
            <a:r>
              <a:rPr lang="en-US" altLang="zh-CN" sz="2800" b="1" dirty="0" smtClean="0">
                <a:solidFill>
                  <a:srgbClr val="00B050"/>
                </a:solidFill>
              </a:rPr>
              <a:t>1.NAT</a:t>
            </a:r>
            <a:r>
              <a:rPr lang="zh-CN" altLang="en-US" sz="2800" b="1" dirty="0">
                <a:solidFill>
                  <a:srgbClr val="00B050"/>
                </a:solidFill>
              </a:rPr>
              <a:t>的概念</a:t>
            </a:r>
            <a:endParaRPr lang="zh-CN" altLang="en-US" sz="2800" kern="0" dirty="0">
              <a:solidFill>
                <a:srgbClr val="00B050"/>
              </a:solidFill>
            </a:endParaRPr>
          </a:p>
        </p:txBody>
      </p:sp>
      <p:sp>
        <p:nvSpPr>
          <p:cNvPr id="7" name="Rectangle 5"/>
          <p:cNvSpPr txBox="1">
            <a:spLocks noChangeArrowheads="1"/>
          </p:cNvSpPr>
          <p:nvPr/>
        </p:nvSpPr>
        <p:spPr bwMode="auto">
          <a:xfrm>
            <a:off x="251520" y="1988840"/>
            <a:ext cx="8892480"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nSpc>
                <a:spcPts val="4000"/>
              </a:lnSpc>
              <a:buNone/>
            </a:pPr>
            <a:r>
              <a:rPr lang="zh-CN" altLang="en-US" b="0" dirty="0" smtClean="0"/>
              <a:t>    网络</a:t>
            </a:r>
            <a:r>
              <a:rPr lang="zh-CN" altLang="en-US" b="0" dirty="0"/>
              <a:t>地址转换（</a:t>
            </a:r>
            <a:r>
              <a:rPr lang="en-US" altLang="zh-CN" b="0" dirty="0"/>
              <a:t>NAT</a:t>
            </a:r>
            <a:r>
              <a:rPr lang="zh-CN" altLang="en-US" b="0" dirty="0"/>
              <a:t>，</a:t>
            </a:r>
            <a:r>
              <a:rPr lang="en-US" altLang="zh-CN" b="0" dirty="0"/>
              <a:t>Network Address Translation</a:t>
            </a:r>
            <a:r>
              <a:rPr lang="zh-CN" altLang="en-US" b="0" dirty="0"/>
              <a:t>）技术作为有效解决地址紧缺问题的方案之一，通过将私有</a:t>
            </a:r>
            <a:r>
              <a:rPr lang="en-US" altLang="zh-CN" b="0" dirty="0"/>
              <a:t>IP</a:t>
            </a:r>
            <a:r>
              <a:rPr lang="zh-CN" altLang="en-US" b="0" dirty="0"/>
              <a:t>地址转换为公有</a:t>
            </a:r>
            <a:r>
              <a:rPr lang="en-US" altLang="zh-CN" b="0" dirty="0"/>
              <a:t>IP</a:t>
            </a:r>
            <a:r>
              <a:rPr lang="zh-CN" altLang="en-US" b="0" dirty="0"/>
              <a:t>地址，实现私有网络访问公共网络的功能。这种通过使用少量的公有</a:t>
            </a:r>
            <a:r>
              <a:rPr lang="en-US" altLang="zh-CN" b="0" dirty="0"/>
              <a:t>IP </a:t>
            </a:r>
            <a:r>
              <a:rPr lang="zh-CN" altLang="en-US" b="0" dirty="0"/>
              <a:t>地址，代表较多的私有</a:t>
            </a:r>
            <a:r>
              <a:rPr lang="en-US" altLang="zh-CN" b="0" dirty="0"/>
              <a:t>IP </a:t>
            </a:r>
            <a:r>
              <a:rPr lang="zh-CN" altLang="en-US" b="0" dirty="0"/>
              <a:t>地址的方式，将有助于减缓可用的</a:t>
            </a:r>
            <a:r>
              <a:rPr lang="en-US" altLang="zh-CN" b="0" dirty="0"/>
              <a:t>IP</a:t>
            </a:r>
            <a:r>
              <a:rPr lang="zh-CN" altLang="en-US" b="0" dirty="0"/>
              <a:t>地址空间枯竭的问题。</a:t>
            </a:r>
            <a:endParaRPr lang="zh-CN" altLang="en-US" kern="0" dirty="0"/>
          </a:p>
        </p:txBody>
      </p:sp>
    </p:spTree>
    <p:extLst>
      <p:ext uri="{BB962C8B-B14F-4D97-AF65-F5344CB8AC3E}">
        <p14:creationId xmlns:p14="http://schemas.microsoft.com/office/powerpoint/2010/main" val="1565815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en-US" altLang="zh-CN" sz="3200" b="1" dirty="0">
                <a:latin typeface="+mj-lt"/>
                <a:ea typeface="+mj-ea"/>
              </a:rPr>
              <a:t>NAT</a:t>
            </a:r>
            <a:r>
              <a:rPr lang="zh-CN" altLang="en-US" sz="3200" b="1" dirty="0" smtClean="0">
                <a:latin typeface="+mj-lt"/>
                <a:ea typeface="+mj-ea"/>
              </a:rPr>
              <a:t>技术</a:t>
            </a:r>
            <a:r>
              <a:rPr lang="zh-CN" altLang="en-US" sz="3200" b="1" dirty="0">
                <a:latin typeface="+mj-lt"/>
                <a:ea typeface="+mj-ea"/>
              </a:rPr>
              <a:t>的</a:t>
            </a:r>
            <a:r>
              <a:rPr lang="zh-CN" altLang="en-US" sz="3200" b="1" dirty="0" smtClean="0">
                <a:latin typeface="+mj-lt"/>
                <a:ea typeface="+mj-ea"/>
              </a:rPr>
              <a:t>特点</a:t>
            </a:r>
            <a:r>
              <a:rPr lang="zh-CN" altLang="en-US" sz="3200" b="1" dirty="0">
                <a:latin typeface="+mj-lt"/>
                <a:ea typeface="+mj-ea"/>
              </a:rPr>
              <a:t>：</a:t>
            </a:r>
          </a:p>
        </p:txBody>
      </p:sp>
      <p:sp>
        <p:nvSpPr>
          <p:cNvPr id="7" name="Rectangle 5"/>
          <p:cNvSpPr txBox="1">
            <a:spLocks noChangeArrowheads="1"/>
          </p:cNvSpPr>
          <p:nvPr/>
        </p:nvSpPr>
        <p:spPr bwMode="auto">
          <a:xfrm>
            <a:off x="251520" y="1196752"/>
            <a:ext cx="8892480" cy="54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buNone/>
            </a:pPr>
            <a:r>
              <a:rPr lang="en-US" altLang="zh-CN" sz="2400" dirty="0"/>
              <a:t>NAT</a:t>
            </a:r>
            <a:r>
              <a:rPr lang="zh-CN" altLang="en-US" sz="2400" dirty="0"/>
              <a:t>技术具有以下特点：</a:t>
            </a:r>
            <a:endParaRPr lang="zh-CN" altLang="en-US" sz="2400" b="0" dirty="0"/>
          </a:p>
          <a:p>
            <a:pPr marL="449263"/>
            <a:r>
              <a:rPr lang="zh-CN" altLang="en-US" sz="2400" b="0" dirty="0"/>
              <a:t>（</a:t>
            </a:r>
            <a:r>
              <a:rPr lang="en-US" altLang="zh-CN" sz="2400" b="0" dirty="0"/>
              <a:t>1</a:t>
            </a:r>
            <a:r>
              <a:rPr lang="zh-CN" altLang="en-US" sz="2400" b="0" dirty="0"/>
              <a:t>）</a:t>
            </a:r>
            <a:r>
              <a:rPr lang="en-US" altLang="zh-CN" sz="2400" b="0" dirty="0"/>
              <a:t>NAT</a:t>
            </a:r>
            <a:r>
              <a:rPr lang="zh-CN" altLang="en-US" sz="2400" b="0" dirty="0"/>
              <a:t>允许对内部网络实行私有编址，从而维护合法注册的公有全局编址方案，并节省</a:t>
            </a:r>
            <a:r>
              <a:rPr lang="en-US" altLang="zh-CN" sz="2400" b="0" dirty="0"/>
              <a:t>IP</a:t>
            </a:r>
            <a:r>
              <a:rPr lang="zh-CN" altLang="en-US" sz="2400" b="0" dirty="0"/>
              <a:t>地址。</a:t>
            </a:r>
          </a:p>
          <a:p>
            <a:pPr marL="449263"/>
            <a:r>
              <a:rPr lang="zh-CN" altLang="en-US" sz="2400" b="0" dirty="0"/>
              <a:t>（</a:t>
            </a:r>
            <a:r>
              <a:rPr lang="en-US" altLang="zh-CN" sz="2400" b="0" dirty="0"/>
              <a:t>2</a:t>
            </a:r>
            <a:r>
              <a:rPr lang="zh-CN" altLang="en-US" sz="2400" b="0" dirty="0"/>
              <a:t>）</a:t>
            </a:r>
            <a:r>
              <a:rPr lang="en-US" altLang="zh-CN" sz="2400" b="0" dirty="0"/>
              <a:t>NAT</a:t>
            </a:r>
            <a:r>
              <a:rPr lang="zh-CN" altLang="en-US" sz="2400" b="0" dirty="0"/>
              <a:t>增强了公有网络连接的灵活性。</a:t>
            </a:r>
          </a:p>
          <a:p>
            <a:pPr marL="449263"/>
            <a:r>
              <a:rPr lang="zh-CN" altLang="en-US" sz="2400" b="0" dirty="0"/>
              <a:t>（</a:t>
            </a:r>
            <a:r>
              <a:rPr lang="en-US" altLang="zh-CN" sz="2400" b="0" dirty="0"/>
              <a:t>3</a:t>
            </a:r>
            <a:r>
              <a:rPr lang="zh-CN" altLang="en-US" sz="2400" b="0" dirty="0"/>
              <a:t>）</a:t>
            </a:r>
            <a:r>
              <a:rPr lang="en-US" altLang="zh-CN" sz="2400" b="0" dirty="0"/>
              <a:t>NAT</a:t>
            </a:r>
            <a:r>
              <a:rPr lang="zh-CN" altLang="en-US" sz="2400" b="0" dirty="0"/>
              <a:t>为内部网络编址方案提供了一致性。</a:t>
            </a:r>
          </a:p>
          <a:p>
            <a:pPr marL="449263"/>
            <a:r>
              <a:rPr lang="zh-CN" altLang="en-US" sz="2400" b="0" dirty="0"/>
              <a:t>（</a:t>
            </a:r>
            <a:r>
              <a:rPr lang="en-US" altLang="zh-CN" sz="2400" b="0" dirty="0"/>
              <a:t>4</a:t>
            </a:r>
            <a:r>
              <a:rPr lang="zh-CN" altLang="en-US" sz="2400" b="0" dirty="0"/>
              <a:t>）私有网络在实施</a:t>
            </a:r>
            <a:r>
              <a:rPr lang="en-US" altLang="zh-CN" sz="2400" b="0" dirty="0"/>
              <a:t>NAT</a:t>
            </a:r>
            <a:r>
              <a:rPr lang="zh-CN" altLang="en-US" sz="2400" b="0" dirty="0"/>
              <a:t>时，不会通告其地址或内部拓扑，有效地保证了内部网络的安全性。</a:t>
            </a:r>
          </a:p>
          <a:p>
            <a:pPr>
              <a:buNone/>
            </a:pPr>
            <a:r>
              <a:rPr lang="zh-CN" altLang="en-US" sz="2400" b="0" dirty="0"/>
              <a:t> </a:t>
            </a:r>
            <a:r>
              <a:rPr lang="zh-CN" altLang="en-US" sz="2400" b="0" dirty="0" smtClean="0"/>
              <a:t>   </a:t>
            </a:r>
            <a:r>
              <a:rPr lang="en-US" altLang="zh-CN" sz="2400" b="0" dirty="0" smtClean="0"/>
              <a:t>NAT</a:t>
            </a:r>
            <a:r>
              <a:rPr lang="zh-CN" altLang="en-US" sz="2400" b="0" dirty="0"/>
              <a:t>功能既可以部署在路由器、防火墙和核心三层交换机等网络硬件设备上，还可以部署在各种软件代理服务器上，如</a:t>
            </a:r>
            <a:r>
              <a:rPr lang="en-US" altLang="zh-CN" sz="2400" b="0" dirty="0"/>
              <a:t>Proxy</a:t>
            </a:r>
            <a:r>
              <a:rPr lang="zh-CN" altLang="en-US" sz="2400" b="0" dirty="0"/>
              <a:t>等。相对而言，</a:t>
            </a:r>
            <a:r>
              <a:rPr lang="en-US" altLang="zh-CN" sz="2400" b="0" dirty="0"/>
              <a:t>NAT</a:t>
            </a:r>
            <a:r>
              <a:rPr lang="zh-CN" altLang="en-US" sz="2400" b="0" dirty="0"/>
              <a:t>部署在网络硬件设备上时，具有处理速度快、安全性高等特点，适用于大中型企业；而部署在软件代理服务器上时，成本较低、转换速度较慢，适用于小型企业。</a:t>
            </a:r>
          </a:p>
        </p:txBody>
      </p:sp>
    </p:spTree>
    <p:extLst>
      <p:ext uri="{BB962C8B-B14F-4D97-AF65-F5344CB8AC3E}">
        <p14:creationId xmlns:p14="http://schemas.microsoft.com/office/powerpoint/2010/main" val="2381355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grpId="0" nodeType="after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grpId="0" nodeType="afterEffect">
                                  <p:stCondLst>
                                    <p:cond delay="0"/>
                                  </p:stCondLst>
                                  <p:childTnLst>
                                    <p:set>
                                      <p:cBhvr>
                                        <p:cTn id="21"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en-US" altLang="zh-CN" sz="3200" b="1" dirty="0" smtClean="0">
                <a:latin typeface="+mj-lt"/>
                <a:ea typeface="+mj-ea"/>
              </a:rPr>
              <a:t>2.</a:t>
            </a:r>
            <a:r>
              <a:rPr lang="en-US" altLang="zh-CN" sz="3200" b="1" dirty="0" smtClean="0"/>
              <a:t>NAT</a:t>
            </a:r>
            <a:r>
              <a:rPr lang="zh-CN" altLang="en-US" sz="3200" b="1" dirty="0"/>
              <a:t>分类及工作原理</a:t>
            </a:r>
            <a:endParaRPr lang="zh-CN" altLang="en-US" sz="3200" b="1" dirty="0">
              <a:latin typeface="+mj-lt"/>
              <a:ea typeface="+mj-ea"/>
            </a:endParaRPr>
          </a:p>
        </p:txBody>
      </p:sp>
      <p:sp>
        <p:nvSpPr>
          <p:cNvPr id="7" name="Rectangle 5"/>
          <p:cNvSpPr txBox="1">
            <a:spLocks noChangeArrowheads="1"/>
          </p:cNvSpPr>
          <p:nvPr/>
        </p:nvSpPr>
        <p:spPr bwMode="auto">
          <a:xfrm>
            <a:off x="251655" y="1484784"/>
            <a:ext cx="8892480" cy="5760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buNone/>
            </a:pPr>
            <a:r>
              <a:rPr lang="en-US" altLang="zh-CN" dirty="0"/>
              <a:t>NAT</a:t>
            </a:r>
            <a:r>
              <a:rPr lang="zh-CN" altLang="en-US" dirty="0" smtClean="0"/>
              <a:t>有静态</a:t>
            </a:r>
            <a:r>
              <a:rPr lang="en-US" altLang="zh-CN" dirty="0" smtClean="0"/>
              <a:t>NAT</a:t>
            </a:r>
            <a:r>
              <a:rPr lang="zh-CN" altLang="en-US" dirty="0" smtClean="0"/>
              <a:t>、动态</a:t>
            </a:r>
            <a:r>
              <a:rPr lang="en-US" altLang="zh-CN" dirty="0" smtClean="0"/>
              <a:t>NAT</a:t>
            </a:r>
            <a:r>
              <a:rPr lang="zh-CN" altLang="en-US" dirty="0" smtClean="0"/>
              <a:t>和端口</a:t>
            </a:r>
            <a:r>
              <a:rPr lang="zh-CN" altLang="en-US" dirty="0"/>
              <a:t>地址转换</a:t>
            </a:r>
            <a:r>
              <a:rPr lang="en-US" altLang="zh-CN" dirty="0" smtClean="0"/>
              <a:t>NPAT</a:t>
            </a:r>
            <a:r>
              <a:rPr lang="zh-CN" altLang="en-US" dirty="0" smtClean="0"/>
              <a:t>三</a:t>
            </a:r>
            <a:r>
              <a:rPr lang="zh-CN" altLang="en-US" dirty="0"/>
              <a:t>种类型：</a:t>
            </a:r>
            <a:endParaRPr lang="zh-CN" altLang="en-US" b="0" dirty="0"/>
          </a:p>
        </p:txBody>
      </p:sp>
      <p:sp>
        <p:nvSpPr>
          <p:cNvPr id="4" name="Rectangle 3"/>
          <p:cNvSpPr txBox="1">
            <a:spLocks noChangeArrowheads="1"/>
          </p:cNvSpPr>
          <p:nvPr/>
        </p:nvSpPr>
        <p:spPr bwMode="auto">
          <a:xfrm>
            <a:off x="251655" y="2132856"/>
            <a:ext cx="8892480" cy="4247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r>
              <a:rPr lang="zh-CN" altLang="en-US" kern="0" smtClean="0"/>
              <a:t>静态</a:t>
            </a:r>
            <a:r>
              <a:rPr lang="en-US" altLang="zh-CN" kern="0" smtClean="0"/>
              <a:t>NAT</a:t>
            </a:r>
            <a:r>
              <a:rPr lang="zh-CN" altLang="en-US" kern="0" smtClean="0"/>
              <a:t>配置</a:t>
            </a:r>
          </a:p>
          <a:p>
            <a:pPr lvl="1"/>
            <a:r>
              <a:rPr lang="zh-CN" altLang="en-US" kern="0" smtClean="0"/>
              <a:t>静态地址转换将内部本地地址与外部地址进行一对一的转换，且需要指定和哪个外部地址进行转换。</a:t>
            </a:r>
          </a:p>
          <a:p>
            <a:r>
              <a:rPr lang="zh-CN" altLang="en-US" kern="0" smtClean="0"/>
              <a:t>动态</a:t>
            </a:r>
            <a:r>
              <a:rPr lang="en-US" altLang="zh-CN" kern="0" smtClean="0"/>
              <a:t>NAT</a:t>
            </a:r>
            <a:r>
              <a:rPr lang="zh-CN" altLang="en-US" kern="0" smtClean="0"/>
              <a:t>配置</a:t>
            </a:r>
          </a:p>
          <a:p>
            <a:pPr lvl="1"/>
            <a:r>
              <a:rPr lang="zh-CN" altLang="en-US" kern="0" smtClean="0"/>
              <a:t>动态地址转换也是将本地地址与外部地址进行一对一的转换，但是动态地址转换是从外部地址池中动态地选择一个末使用的地址对内部本地地址进行转换。</a:t>
            </a:r>
          </a:p>
          <a:p>
            <a:r>
              <a:rPr lang="zh-CN" altLang="en-US" kern="0" smtClean="0"/>
              <a:t>端口多路复用地址转换</a:t>
            </a:r>
          </a:p>
          <a:p>
            <a:pPr lvl="1"/>
            <a:r>
              <a:rPr lang="zh-CN" altLang="en-US" kern="0" smtClean="0"/>
              <a:t>端口多路复用地址转换首先是一种动态地址转换，但是它可以允许多个内部本地地址共用一个外部地址。</a:t>
            </a:r>
            <a:endParaRPr lang="zh-CN" altLang="en-US" kern="0" dirty="0"/>
          </a:p>
        </p:txBody>
      </p:sp>
    </p:spTree>
    <p:extLst>
      <p:ext uri="{BB962C8B-B14F-4D97-AF65-F5344CB8AC3E}">
        <p14:creationId xmlns:p14="http://schemas.microsoft.com/office/powerpoint/2010/main" val="707280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04" name="Rectangle 4"/>
          <p:cNvSpPr>
            <a:spLocks noGrp="1" noChangeArrowheads="1"/>
          </p:cNvSpPr>
          <p:nvPr>
            <p:ph type="title"/>
          </p:nvPr>
        </p:nvSpPr>
        <p:spPr/>
        <p:txBody>
          <a:bodyPr/>
          <a:lstStyle/>
          <a:p>
            <a:r>
              <a:rPr lang="zh-CN" altLang="en-US" dirty="0"/>
              <a:t>网络地址转换</a:t>
            </a:r>
            <a:r>
              <a:rPr lang="en-US" altLang="zh-CN" dirty="0"/>
              <a:t>NAT</a:t>
            </a:r>
          </a:p>
        </p:txBody>
      </p:sp>
      <p:sp>
        <p:nvSpPr>
          <p:cNvPr id="2252805" name="Rectangle 5"/>
          <p:cNvSpPr>
            <a:spLocks noGrp="1" noChangeArrowheads="1"/>
          </p:cNvSpPr>
          <p:nvPr>
            <p:ph type="body" idx="1"/>
          </p:nvPr>
        </p:nvSpPr>
        <p:spPr/>
        <p:txBody>
          <a:bodyPr/>
          <a:lstStyle/>
          <a:p>
            <a:r>
              <a:rPr lang="zh-CN" altLang="en-US" dirty="0"/>
              <a:t>本地地址</a:t>
            </a:r>
            <a:r>
              <a:rPr lang="en-US" altLang="zh-CN" dirty="0">
                <a:latin typeface="宋体"/>
              </a:rPr>
              <a:t>——</a:t>
            </a:r>
            <a:r>
              <a:rPr lang="zh-CN" altLang="en-US" dirty="0"/>
              <a:t>仅在机构内部使用的 </a:t>
            </a:r>
            <a:r>
              <a:rPr lang="en-US" altLang="zh-CN" dirty="0"/>
              <a:t>IP </a:t>
            </a:r>
            <a:r>
              <a:rPr lang="zh-CN" altLang="en-US" dirty="0"/>
              <a:t>地址，可以由本机构自行分配，而不需要向因特网的管理机构申请。</a:t>
            </a:r>
          </a:p>
          <a:p>
            <a:r>
              <a:rPr lang="zh-CN" altLang="en-US" dirty="0"/>
              <a:t>全球地址</a:t>
            </a:r>
            <a:r>
              <a:rPr lang="en-US" altLang="zh-CN" dirty="0">
                <a:latin typeface="宋体"/>
              </a:rPr>
              <a:t>——</a:t>
            </a:r>
            <a:r>
              <a:rPr lang="zh-CN" altLang="en-US" dirty="0"/>
              <a:t>全球惟一的</a:t>
            </a:r>
            <a:r>
              <a:rPr lang="en-US" altLang="zh-CN" dirty="0"/>
              <a:t>IP</a:t>
            </a:r>
            <a:r>
              <a:rPr lang="zh-CN" altLang="en-US" dirty="0"/>
              <a:t>地址，必须向因特网的管理机构申请。</a:t>
            </a:r>
          </a:p>
          <a:p>
            <a:r>
              <a:rPr lang="zh-CN" altLang="en-US" dirty="0"/>
              <a:t>网络地址转换 </a:t>
            </a:r>
            <a:r>
              <a:rPr lang="en-US" altLang="zh-CN" dirty="0"/>
              <a:t>(Network Address Translation, NAT)</a:t>
            </a:r>
            <a:r>
              <a:rPr lang="zh-CN" altLang="en-US" dirty="0"/>
              <a:t>，当一台内部的计算机要与外部</a:t>
            </a:r>
            <a:r>
              <a:rPr lang="en-US" altLang="zh-CN" dirty="0"/>
              <a:t>Internet</a:t>
            </a:r>
            <a:r>
              <a:rPr lang="zh-CN" altLang="en-US" dirty="0"/>
              <a:t>网络进行通讯时，具有</a:t>
            </a:r>
            <a:r>
              <a:rPr lang="en-US" altLang="zh-CN" dirty="0"/>
              <a:t>NAT</a:t>
            </a:r>
            <a:r>
              <a:rPr lang="zh-CN" altLang="en-US" dirty="0"/>
              <a:t>功能的设备（比如：路由器）负责将其内部的</a:t>
            </a:r>
            <a:r>
              <a:rPr lang="en-US" altLang="zh-CN" dirty="0"/>
              <a:t>IP</a:t>
            </a:r>
            <a:r>
              <a:rPr lang="zh-CN" altLang="en-US" dirty="0"/>
              <a:t>地址转换为全球</a:t>
            </a:r>
            <a:r>
              <a:rPr lang="en-US" altLang="zh-CN" dirty="0"/>
              <a:t>IP</a:t>
            </a:r>
            <a:r>
              <a:rPr lang="zh-CN" altLang="en-US" dirty="0"/>
              <a:t>地址进行通信。</a:t>
            </a:r>
          </a:p>
        </p:txBody>
      </p:sp>
    </p:spTree>
    <p:extLst>
      <p:ext uri="{BB962C8B-B14F-4D97-AF65-F5344CB8AC3E}">
        <p14:creationId xmlns:p14="http://schemas.microsoft.com/office/powerpoint/2010/main" val="1124398592"/>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5876" name="Rectangle 4"/>
          <p:cNvSpPr>
            <a:spLocks noGrp="1" noChangeArrowheads="1"/>
          </p:cNvSpPr>
          <p:nvPr>
            <p:ph type="title"/>
          </p:nvPr>
        </p:nvSpPr>
        <p:spPr/>
        <p:txBody>
          <a:bodyPr/>
          <a:lstStyle/>
          <a:p>
            <a:r>
              <a:rPr lang="zh-CN" altLang="en-US" dirty="0"/>
              <a:t>网络地址转换的过程</a:t>
            </a:r>
          </a:p>
        </p:txBody>
      </p:sp>
      <p:sp>
        <p:nvSpPr>
          <p:cNvPr id="2255877" name="Rectangle 5"/>
          <p:cNvSpPr>
            <a:spLocks noGrp="1" noChangeArrowheads="1"/>
          </p:cNvSpPr>
          <p:nvPr>
            <p:ph type="body" idx="1"/>
          </p:nvPr>
        </p:nvSpPr>
        <p:spPr/>
        <p:txBody>
          <a:bodyPr/>
          <a:lstStyle/>
          <a:p>
            <a:r>
              <a:rPr lang="zh-CN" altLang="en-US" dirty="0"/>
              <a:t>内部主机 </a:t>
            </a:r>
            <a:r>
              <a:rPr lang="en-US" altLang="zh-CN" dirty="0"/>
              <a:t>X </a:t>
            </a:r>
            <a:r>
              <a:rPr lang="zh-CN" altLang="en-US" dirty="0"/>
              <a:t>用本地地址 </a:t>
            </a:r>
            <a:r>
              <a:rPr lang="en-US" altLang="zh-CN" dirty="0"/>
              <a:t>IPX </a:t>
            </a:r>
            <a:r>
              <a:rPr lang="zh-CN" altLang="en-US" dirty="0"/>
              <a:t>和因特网上主机 </a:t>
            </a:r>
            <a:r>
              <a:rPr lang="en-US" altLang="zh-CN" dirty="0"/>
              <a:t>Y </a:t>
            </a:r>
            <a:r>
              <a:rPr lang="zh-CN" altLang="en-US" dirty="0"/>
              <a:t>通信所发送的数据报必须经过 </a:t>
            </a:r>
            <a:r>
              <a:rPr lang="en-US" altLang="zh-CN" dirty="0"/>
              <a:t>NAT </a:t>
            </a:r>
            <a:r>
              <a:rPr lang="zh-CN" altLang="en-US" dirty="0"/>
              <a:t>路由器。</a:t>
            </a:r>
          </a:p>
          <a:p>
            <a:r>
              <a:rPr lang="en-US" altLang="zh-CN" dirty="0"/>
              <a:t>NAT </a:t>
            </a:r>
            <a:r>
              <a:rPr lang="zh-CN" altLang="en-US" dirty="0"/>
              <a:t>路由器将数据报的源地址 </a:t>
            </a:r>
            <a:r>
              <a:rPr lang="en-US" altLang="zh-CN" dirty="0"/>
              <a:t>IPX </a:t>
            </a:r>
            <a:r>
              <a:rPr lang="zh-CN" altLang="en-US" dirty="0"/>
              <a:t>转换成全球地址 </a:t>
            </a:r>
            <a:r>
              <a:rPr lang="en-US" altLang="zh-CN" dirty="0"/>
              <a:t>IPG</a:t>
            </a:r>
            <a:r>
              <a:rPr lang="zh-CN" altLang="en-US" dirty="0"/>
              <a:t>，但目的地址 </a:t>
            </a:r>
            <a:r>
              <a:rPr lang="en-US" altLang="zh-CN" dirty="0"/>
              <a:t>IPY </a:t>
            </a:r>
            <a:r>
              <a:rPr lang="zh-CN" altLang="en-US" dirty="0"/>
              <a:t>保持不变，然后发送到因特网。</a:t>
            </a:r>
          </a:p>
          <a:p>
            <a:r>
              <a:rPr lang="en-US" altLang="zh-CN" dirty="0"/>
              <a:t>NAT </a:t>
            </a:r>
            <a:r>
              <a:rPr lang="zh-CN" altLang="en-US" dirty="0"/>
              <a:t>路由器收到主机 </a:t>
            </a:r>
            <a:r>
              <a:rPr lang="en-US" altLang="zh-CN" dirty="0"/>
              <a:t>Y </a:t>
            </a:r>
            <a:r>
              <a:rPr lang="zh-CN" altLang="en-US" dirty="0"/>
              <a:t>发回的数据报时，知道数据报中的源地址是 </a:t>
            </a:r>
            <a:r>
              <a:rPr lang="en-US" altLang="zh-CN" dirty="0"/>
              <a:t>IPY </a:t>
            </a:r>
            <a:r>
              <a:rPr lang="zh-CN" altLang="en-US" dirty="0"/>
              <a:t>而目的地址是 </a:t>
            </a:r>
            <a:r>
              <a:rPr lang="en-US" altLang="zh-CN" dirty="0"/>
              <a:t>IPG</a:t>
            </a:r>
            <a:r>
              <a:rPr lang="zh-CN" altLang="en-US" dirty="0"/>
              <a:t>。</a:t>
            </a:r>
          </a:p>
          <a:p>
            <a:r>
              <a:rPr lang="zh-CN" altLang="en-US" dirty="0"/>
              <a:t>根据 </a:t>
            </a:r>
            <a:r>
              <a:rPr lang="en-US" altLang="zh-CN" dirty="0"/>
              <a:t>NAT </a:t>
            </a:r>
            <a:r>
              <a:rPr lang="zh-CN" altLang="en-US" dirty="0"/>
              <a:t>转换表，</a:t>
            </a:r>
            <a:r>
              <a:rPr lang="en-US" altLang="zh-CN" dirty="0"/>
              <a:t>NAT </a:t>
            </a:r>
            <a:r>
              <a:rPr lang="zh-CN" altLang="en-US" dirty="0"/>
              <a:t>路由器将目的地址 </a:t>
            </a:r>
            <a:r>
              <a:rPr lang="en-US" altLang="zh-CN" dirty="0"/>
              <a:t>IPG </a:t>
            </a:r>
            <a:r>
              <a:rPr lang="zh-CN" altLang="en-US" dirty="0"/>
              <a:t>转换为 </a:t>
            </a:r>
            <a:r>
              <a:rPr lang="en-US" altLang="zh-CN" dirty="0"/>
              <a:t>IPX</a:t>
            </a:r>
            <a:r>
              <a:rPr lang="zh-CN" altLang="en-US" dirty="0"/>
              <a:t>，转发给最终的内部主机 </a:t>
            </a:r>
            <a:r>
              <a:rPr lang="en-US" altLang="zh-CN" dirty="0"/>
              <a:t>X</a:t>
            </a:r>
            <a:r>
              <a:rPr lang="zh-CN" altLang="en-US" dirty="0"/>
              <a:t>。 </a:t>
            </a:r>
          </a:p>
        </p:txBody>
      </p:sp>
    </p:spTree>
    <p:extLst>
      <p:ext uri="{BB962C8B-B14F-4D97-AF65-F5344CB8AC3E}">
        <p14:creationId xmlns:p14="http://schemas.microsoft.com/office/powerpoint/2010/main" val="39750834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255877">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25587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25587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zh-CN" altLang="en-US" sz="3200" b="1" dirty="0">
                <a:latin typeface="+mj-lt"/>
                <a:ea typeface="+mj-ea"/>
              </a:rPr>
              <a:t>静态</a:t>
            </a:r>
            <a:r>
              <a:rPr lang="en-US" altLang="zh-CN" sz="3200" b="1" dirty="0" smtClean="0">
                <a:latin typeface="+mj-lt"/>
                <a:ea typeface="+mj-ea"/>
              </a:rPr>
              <a:t>NAT</a:t>
            </a:r>
            <a:endParaRPr lang="zh-CN" altLang="en-US" sz="3200" b="1" dirty="0">
              <a:latin typeface="+mj-lt"/>
              <a:ea typeface="+mj-ea"/>
            </a:endParaRPr>
          </a:p>
        </p:txBody>
      </p:sp>
      <p:pic>
        <p:nvPicPr>
          <p:cNvPr id="3" name="图片 2"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3371" y="1511727"/>
            <a:ext cx="5331600" cy="4802672"/>
          </a:xfrm>
          <a:prstGeom prst="rect">
            <a:avLst/>
          </a:prstGeom>
        </p:spPr>
      </p:pic>
      <p:sp>
        <p:nvSpPr>
          <p:cNvPr id="8" name="Rectangle 5"/>
          <p:cNvSpPr txBox="1">
            <a:spLocks noChangeArrowheads="1"/>
          </p:cNvSpPr>
          <p:nvPr/>
        </p:nvSpPr>
        <p:spPr bwMode="auto">
          <a:xfrm>
            <a:off x="25515" y="1331707"/>
            <a:ext cx="3907856" cy="5162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nSpc>
                <a:spcPts val="2500"/>
              </a:lnSpc>
            </a:pPr>
            <a:r>
              <a:rPr lang="zh-CN" altLang="en-US" sz="1800" b="0" dirty="0"/>
              <a:t>当</a:t>
            </a:r>
            <a:r>
              <a:rPr lang="en-US" altLang="zh-CN" sz="1800" b="0" dirty="0"/>
              <a:t>PC1</a:t>
            </a:r>
            <a:r>
              <a:rPr lang="zh-CN" altLang="en-US" sz="1800" b="0" dirty="0"/>
              <a:t>访问服务器时，</a:t>
            </a:r>
            <a:r>
              <a:rPr lang="en-US" altLang="zh-CN" sz="1800" b="0" dirty="0"/>
              <a:t>IP</a:t>
            </a:r>
            <a:r>
              <a:rPr lang="zh-CN" altLang="en-US" sz="1800" b="0" dirty="0"/>
              <a:t>数据报在内网中的源地址为</a:t>
            </a:r>
            <a:r>
              <a:rPr lang="en-US" altLang="zh-CN" sz="1800" b="0" dirty="0"/>
              <a:t>PC1</a:t>
            </a:r>
            <a:r>
              <a:rPr lang="zh-CN" altLang="en-US" sz="1800" b="0" dirty="0"/>
              <a:t>地址</a:t>
            </a:r>
            <a:r>
              <a:rPr lang="en-US" altLang="zh-CN" sz="1800" b="0" dirty="0"/>
              <a:t>10.1.59.11</a:t>
            </a:r>
            <a:r>
              <a:rPr lang="zh-CN" altLang="en-US" sz="1800" b="0" dirty="0"/>
              <a:t>，目的地址为服务器地址</a:t>
            </a:r>
            <a:r>
              <a:rPr lang="en-US" altLang="zh-CN" sz="1800" b="0" dirty="0"/>
              <a:t>64.5.8.1</a:t>
            </a:r>
            <a:r>
              <a:rPr lang="zh-CN" altLang="en-US" sz="1800" b="0" dirty="0"/>
              <a:t>，当数据报通过出口路由器进入公网时，执行</a:t>
            </a:r>
            <a:r>
              <a:rPr lang="en-US" altLang="zh-CN" sz="1800" b="0" dirty="0"/>
              <a:t>NAT</a:t>
            </a:r>
            <a:r>
              <a:rPr lang="zh-CN" altLang="en-US" sz="1800" b="0" dirty="0"/>
              <a:t>对</a:t>
            </a:r>
            <a:r>
              <a:rPr lang="en-US" altLang="zh-CN" sz="1800" b="0" dirty="0"/>
              <a:t>IP</a:t>
            </a:r>
            <a:r>
              <a:rPr lang="zh-CN" altLang="en-US" sz="1800" b="0" dirty="0"/>
              <a:t>首部进行重新封装，源地址转化为</a:t>
            </a:r>
            <a:r>
              <a:rPr lang="en-US" altLang="zh-CN" sz="1800" b="0" dirty="0"/>
              <a:t>NAT</a:t>
            </a:r>
            <a:r>
              <a:rPr lang="zh-CN" altLang="en-US" sz="1800" b="0" dirty="0"/>
              <a:t>指定公网地址</a:t>
            </a:r>
            <a:r>
              <a:rPr lang="en-US" altLang="zh-CN" sz="1800" b="0" dirty="0"/>
              <a:t>124.65.130.2</a:t>
            </a:r>
            <a:r>
              <a:rPr lang="zh-CN" altLang="en-US" sz="1800" b="0" dirty="0"/>
              <a:t>，目的地址不变。</a:t>
            </a:r>
          </a:p>
          <a:p>
            <a:pPr>
              <a:lnSpc>
                <a:spcPts val="2500"/>
              </a:lnSpc>
            </a:pPr>
            <a:r>
              <a:rPr lang="zh-CN" altLang="en-US" sz="1800" b="0" dirty="0"/>
              <a:t>当服务器向</a:t>
            </a:r>
            <a:r>
              <a:rPr lang="en-US" altLang="zh-CN" sz="1800" b="0" dirty="0"/>
              <a:t>PC1</a:t>
            </a:r>
            <a:r>
              <a:rPr lang="zh-CN" altLang="en-US" sz="1800" b="0" dirty="0"/>
              <a:t>返回数据时，</a:t>
            </a:r>
            <a:r>
              <a:rPr lang="en-US" altLang="zh-CN" sz="1800" b="0" dirty="0"/>
              <a:t>IP</a:t>
            </a:r>
            <a:r>
              <a:rPr lang="zh-CN" altLang="en-US" sz="1800" b="0" dirty="0"/>
              <a:t>数据报在公网的源地址为服务器地址</a:t>
            </a:r>
            <a:r>
              <a:rPr lang="en-US" altLang="zh-CN" sz="1800" b="0" dirty="0"/>
              <a:t>64.5.8.1</a:t>
            </a:r>
            <a:r>
              <a:rPr lang="zh-CN" altLang="en-US" sz="1800" b="0" dirty="0"/>
              <a:t>，目的地址为</a:t>
            </a:r>
            <a:r>
              <a:rPr lang="en-US" altLang="zh-CN" sz="1800" b="0" dirty="0"/>
              <a:t>NAT</a:t>
            </a:r>
            <a:r>
              <a:rPr lang="zh-CN" altLang="en-US" sz="1800" b="0" dirty="0"/>
              <a:t>指定的</a:t>
            </a:r>
            <a:r>
              <a:rPr lang="en-US" altLang="zh-CN" sz="1800" b="0" dirty="0"/>
              <a:t>PC1</a:t>
            </a:r>
            <a:r>
              <a:rPr lang="zh-CN" altLang="en-US" sz="1800" b="0" dirty="0"/>
              <a:t>映射公网地址</a:t>
            </a:r>
            <a:r>
              <a:rPr lang="en-US" altLang="zh-CN" sz="1800" b="0" dirty="0"/>
              <a:t>124.65.130.2</a:t>
            </a:r>
            <a:r>
              <a:rPr lang="zh-CN" altLang="en-US" sz="1800" b="0" dirty="0"/>
              <a:t>。当数据报通过出口路由进入内网时，查看</a:t>
            </a:r>
            <a:r>
              <a:rPr lang="en-US" altLang="zh-CN" sz="1800" b="0" dirty="0"/>
              <a:t>NAT</a:t>
            </a:r>
            <a:r>
              <a:rPr lang="zh-CN" altLang="en-US" sz="1800" b="0" dirty="0"/>
              <a:t>地址转换表，执行</a:t>
            </a:r>
            <a:r>
              <a:rPr lang="en-US" altLang="zh-CN" sz="1800" b="0" dirty="0"/>
              <a:t>NAT</a:t>
            </a:r>
            <a:r>
              <a:rPr lang="zh-CN" altLang="en-US" sz="1800" b="0" dirty="0"/>
              <a:t>对</a:t>
            </a:r>
            <a:r>
              <a:rPr lang="en-US" altLang="zh-CN" sz="1800" b="0" dirty="0"/>
              <a:t>IP</a:t>
            </a:r>
            <a:r>
              <a:rPr lang="zh-CN" altLang="en-US" sz="1800" b="0" dirty="0"/>
              <a:t>首部进行重新分装，源地址不变，目的地址转化为</a:t>
            </a:r>
            <a:r>
              <a:rPr lang="en-US" altLang="zh-CN" sz="1800" b="0" dirty="0"/>
              <a:t>NAT</a:t>
            </a:r>
            <a:r>
              <a:rPr lang="zh-CN" altLang="en-US" sz="1800" b="0" dirty="0"/>
              <a:t>指定的</a:t>
            </a:r>
            <a:r>
              <a:rPr lang="en-US" altLang="zh-CN" sz="1800" b="0" dirty="0"/>
              <a:t>PC1</a:t>
            </a:r>
            <a:r>
              <a:rPr lang="zh-CN" altLang="en-US" sz="1800" b="0" dirty="0"/>
              <a:t>映射的私有地址</a:t>
            </a:r>
            <a:r>
              <a:rPr lang="en-US" altLang="zh-CN" sz="1800" b="0" dirty="0"/>
              <a:t>10.1.59.11</a:t>
            </a:r>
            <a:r>
              <a:rPr lang="zh-CN" altLang="en-US" sz="1800" b="0" dirty="0"/>
              <a:t>。</a:t>
            </a:r>
          </a:p>
        </p:txBody>
      </p:sp>
    </p:spTree>
    <p:extLst>
      <p:ext uri="{BB962C8B-B14F-4D97-AF65-F5344CB8AC3E}">
        <p14:creationId xmlns:p14="http://schemas.microsoft.com/office/powerpoint/2010/main" val="1678333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zh-CN" altLang="en-US" sz="3200" b="1" dirty="0">
                <a:latin typeface="+mj-lt"/>
                <a:ea typeface="+mj-ea"/>
              </a:rPr>
              <a:t>动</a:t>
            </a:r>
            <a:r>
              <a:rPr lang="zh-CN" altLang="en-US" sz="3200" b="1" dirty="0" smtClean="0">
                <a:latin typeface="+mj-lt"/>
                <a:ea typeface="+mj-ea"/>
              </a:rPr>
              <a:t>态</a:t>
            </a:r>
            <a:r>
              <a:rPr lang="en-US" altLang="zh-CN" sz="3200" b="1" dirty="0" smtClean="0">
                <a:latin typeface="+mj-lt"/>
                <a:ea typeface="+mj-ea"/>
              </a:rPr>
              <a:t>NAT</a:t>
            </a:r>
            <a:endParaRPr lang="zh-CN" altLang="en-US" sz="3200" b="1" dirty="0">
              <a:latin typeface="+mj-lt"/>
              <a:ea typeface="+mj-ea"/>
            </a:endParaRPr>
          </a:p>
        </p:txBody>
      </p:sp>
      <p:sp>
        <p:nvSpPr>
          <p:cNvPr id="8" name="Rectangle 5"/>
          <p:cNvSpPr txBox="1">
            <a:spLocks noChangeArrowheads="1"/>
          </p:cNvSpPr>
          <p:nvPr/>
        </p:nvSpPr>
        <p:spPr bwMode="auto">
          <a:xfrm>
            <a:off x="60876" y="1676333"/>
            <a:ext cx="4141662" cy="464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nSpc>
                <a:spcPts val="2500"/>
              </a:lnSpc>
            </a:pPr>
            <a:r>
              <a:rPr lang="zh-CN" altLang="en-US" sz="1800" b="0" dirty="0"/>
              <a:t>动态</a:t>
            </a:r>
            <a:r>
              <a:rPr lang="en-US" altLang="zh-CN" sz="1800" b="0" dirty="0"/>
              <a:t>NAT</a:t>
            </a:r>
            <a:r>
              <a:rPr lang="zh-CN" altLang="en-US" sz="1800" b="0" dirty="0"/>
              <a:t>技术在网络设备中维护一个地址池，可以存放多个公网</a:t>
            </a:r>
            <a:r>
              <a:rPr lang="en-US" altLang="zh-CN" sz="1800" b="0" dirty="0"/>
              <a:t>IP</a:t>
            </a:r>
            <a:r>
              <a:rPr lang="zh-CN" altLang="en-US" sz="1800" b="0" dirty="0"/>
              <a:t>地址，如</a:t>
            </a:r>
            <a:r>
              <a:rPr lang="zh-CN" altLang="en-US" sz="1800" b="0" dirty="0" smtClean="0"/>
              <a:t>图所</a:t>
            </a:r>
            <a:r>
              <a:rPr lang="zh-CN" altLang="en-US" sz="1800" b="0" dirty="0"/>
              <a:t>示。地址池存放的网络地址范围为</a:t>
            </a:r>
            <a:r>
              <a:rPr lang="en-US" altLang="zh-CN" sz="1800" b="0" dirty="0"/>
              <a:t>124.65.130.2~124.65.130.15</a:t>
            </a:r>
            <a:r>
              <a:rPr lang="zh-CN" altLang="en-US" sz="1800" b="0" dirty="0"/>
              <a:t>，若内网中的</a:t>
            </a:r>
            <a:r>
              <a:rPr lang="en-US" altLang="zh-CN" sz="1800" b="0" dirty="0"/>
              <a:t>PC1</a:t>
            </a:r>
            <a:r>
              <a:rPr lang="zh-CN" altLang="en-US" sz="1800" b="0" dirty="0"/>
              <a:t>访问公网服务器，则</a:t>
            </a:r>
            <a:r>
              <a:rPr lang="en-US" altLang="zh-CN" sz="1800" b="0" dirty="0"/>
              <a:t>PC1</a:t>
            </a:r>
            <a:r>
              <a:rPr lang="zh-CN" altLang="en-US" sz="1800" b="0" dirty="0"/>
              <a:t>向服务器发送两个数据报，当第一个数据报通过出口路由器时，</a:t>
            </a:r>
            <a:r>
              <a:rPr lang="en-US" altLang="zh-CN" sz="1800" b="0" dirty="0"/>
              <a:t>NAT</a:t>
            </a:r>
            <a:r>
              <a:rPr lang="zh-CN" altLang="en-US" sz="1800" b="0" dirty="0"/>
              <a:t>从地址池中选择一个公网地址</a:t>
            </a:r>
            <a:r>
              <a:rPr lang="en-US" altLang="zh-CN" sz="1800" b="0" dirty="0"/>
              <a:t>124.65.130.2</a:t>
            </a:r>
            <a:r>
              <a:rPr lang="zh-CN" altLang="en-US" sz="1800" b="0" dirty="0"/>
              <a:t>与</a:t>
            </a:r>
            <a:r>
              <a:rPr lang="en-US" altLang="zh-CN" sz="1800" b="0" dirty="0"/>
              <a:t>PC1</a:t>
            </a:r>
            <a:r>
              <a:rPr lang="zh-CN" altLang="en-US" sz="1800" b="0" dirty="0"/>
              <a:t>的源地址</a:t>
            </a:r>
            <a:r>
              <a:rPr lang="en-US" altLang="zh-CN" sz="1800" b="0" dirty="0"/>
              <a:t>10.1.59.11</a:t>
            </a:r>
            <a:r>
              <a:rPr lang="zh-CN" altLang="en-US" sz="1800" b="0" dirty="0"/>
              <a:t>进行映射，并将映射关系记录到</a:t>
            </a:r>
            <a:r>
              <a:rPr lang="en-US" altLang="zh-CN" sz="1800" b="0" dirty="0"/>
              <a:t>NAT</a:t>
            </a:r>
            <a:r>
              <a:rPr lang="zh-CN" altLang="en-US" sz="1800" b="0" dirty="0"/>
              <a:t>地址转换表中；同理，当第二个数据报通过出口路由器时，</a:t>
            </a:r>
            <a:r>
              <a:rPr lang="en-US" altLang="zh-CN" sz="1800" b="0" dirty="0"/>
              <a:t>NAT</a:t>
            </a:r>
            <a:r>
              <a:rPr lang="zh-CN" altLang="en-US" sz="1800" b="0" dirty="0"/>
              <a:t>从地址池中随机选择一个公网地址</a:t>
            </a:r>
            <a:r>
              <a:rPr lang="en-US" altLang="zh-CN" sz="1800" b="0" dirty="0"/>
              <a:t>124.65.130.3</a:t>
            </a:r>
            <a:r>
              <a:rPr lang="zh-CN" altLang="en-US" sz="1800" b="0" dirty="0"/>
              <a:t>与</a:t>
            </a:r>
            <a:r>
              <a:rPr lang="en-US" altLang="zh-CN" sz="1800" b="0" dirty="0"/>
              <a:t>PC1</a:t>
            </a:r>
            <a:r>
              <a:rPr lang="zh-CN" altLang="en-US" sz="1800" b="0" dirty="0"/>
              <a:t>的源地址</a:t>
            </a:r>
            <a:r>
              <a:rPr lang="en-US" altLang="zh-CN" sz="1800" b="0" dirty="0"/>
              <a:t>10.1.59.11</a:t>
            </a:r>
            <a:r>
              <a:rPr lang="zh-CN" altLang="en-US" sz="1800" b="0" dirty="0"/>
              <a:t>进行映射。</a:t>
            </a:r>
          </a:p>
        </p:txBody>
      </p:sp>
      <p:pic>
        <p:nvPicPr>
          <p:cNvPr id="2" name="图片 1"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67177" y="1645796"/>
            <a:ext cx="4972744" cy="4534533"/>
          </a:xfrm>
          <a:prstGeom prst="rect">
            <a:avLst/>
          </a:prstGeom>
        </p:spPr>
      </p:pic>
    </p:spTree>
    <p:extLst>
      <p:ext uri="{BB962C8B-B14F-4D97-AF65-F5344CB8AC3E}">
        <p14:creationId xmlns:p14="http://schemas.microsoft.com/office/powerpoint/2010/main" val="1835476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zh-CN" altLang="en-US" sz="3200" b="1" dirty="0">
                <a:latin typeface="+mj-lt"/>
                <a:ea typeface="+mj-ea"/>
              </a:rPr>
              <a:t>端口地址转换</a:t>
            </a:r>
            <a:r>
              <a:rPr lang="en-US" altLang="zh-CN" sz="3200" b="1" dirty="0">
                <a:latin typeface="+mj-lt"/>
                <a:ea typeface="+mj-ea"/>
              </a:rPr>
              <a:t>NPAT</a:t>
            </a:r>
            <a:endParaRPr lang="zh-CN" altLang="en-US" sz="3200" b="1" dirty="0">
              <a:latin typeface="+mj-lt"/>
              <a:ea typeface="+mj-ea"/>
            </a:endParaRPr>
          </a:p>
        </p:txBody>
      </p:sp>
      <p:sp>
        <p:nvSpPr>
          <p:cNvPr id="8" name="Rectangle 5"/>
          <p:cNvSpPr txBox="1">
            <a:spLocks noChangeArrowheads="1"/>
          </p:cNvSpPr>
          <p:nvPr/>
        </p:nvSpPr>
        <p:spPr bwMode="auto">
          <a:xfrm>
            <a:off x="221954" y="1674414"/>
            <a:ext cx="3610381" cy="47936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nSpc>
                <a:spcPts val="2500"/>
              </a:lnSpc>
            </a:pPr>
            <a:r>
              <a:rPr lang="zh-CN" altLang="en-US" sz="1800" b="0" dirty="0"/>
              <a:t>端口地址转换</a:t>
            </a:r>
            <a:r>
              <a:rPr lang="en-US" altLang="zh-CN" sz="1800" b="0" dirty="0"/>
              <a:t>NPAT</a:t>
            </a:r>
            <a:r>
              <a:rPr lang="zh-CN" altLang="en-US" sz="1800" b="0" dirty="0"/>
              <a:t>依据不同的应用程序协议可映射为不同端口号，可将多个内部地址映射为一个公网地址，即“内部地址：内部端口”与“外部地址：外部端口”之间的映射。如</a:t>
            </a:r>
            <a:r>
              <a:rPr lang="zh-CN" altLang="en-US" sz="1800" b="0" dirty="0" smtClean="0"/>
              <a:t>图所</a:t>
            </a:r>
            <a:r>
              <a:rPr lang="zh-CN" altLang="en-US" sz="1800" b="0" dirty="0"/>
              <a:t>示，若局域网中的两台主机</a:t>
            </a:r>
            <a:r>
              <a:rPr lang="en-US" altLang="zh-CN" sz="1800" b="0" dirty="0"/>
              <a:t>PC1</a:t>
            </a:r>
            <a:r>
              <a:rPr lang="zh-CN" altLang="en-US" sz="1800" b="0" dirty="0"/>
              <a:t>和</a:t>
            </a:r>
            <a:r>
              <a:rPr lang="en-US" altLang="zh-CN" sz="1800" b="0" dirty="0"/>
              <a:t>PC2</a:t>
            </a:r>
            <a:r>
              <a:rPr lang="zh-CN" altLang="en-US" sz="1800" b="0" dirty="0"/>
              <a:t>的</a:t>
            </a:r>
            <a:r>
              <a:rPr lang="en-US" altLang="zh-CN" sz="1800" b="0" dirty="0"/>
              <a:t>IP</a:t>
            </a:r>
            <a:r>
              <a:rPr lang="zh-CN" altLang="en-US" sz="1800" b="0" dirty="0"/>
              <a:t>地址分别为</a:t>
            </a:r>
            <a:r>
              <a:rPr lang="en-US" altLang="zh-CN" sz="1800" b="0" dirty="0"/>
              <a:t>10.1.59.11</a:t>
            </a:r>
            <a:r>
              <a:rPr lang="zh-CN" altLang="en-US" sz="1800" b="0" dirty="0"/>
              <a:t>和</a:t>
            </a:r>
            <a:r>
              <a:rPr lang="en-US" altLang="zh-CN" sz="1800" b="0" dirty="0"/>
              <a:t>10.1.59.12</a:t>
            </a:r>
            <a:r>
              <a:rPr lang="zh-CN" altLang="en-US" sz="1800" b="0" dirty="0"/>
              <a:t>，服务器位于公网中，</a:t>
            </a:r>
            <a:r>
              <a:rPr lang="en-US" altLang="zh-CN" sz="1800" b="0" dirty="0"/>
              <a:t>IP</a:t>
            </a:r>
            <a:r>
              <a:rPr lang="zh-CN" altLang="en-US" sz="1800" b="0" dirty="0"/>
              <a:t>地址为</a:t>
            </a:r>
            <a:r>
              <a:rPr lang="en-US" altLang="zh-CN" sz="1800" b="0" dirty="0"/>
              <a:t>64.5.8.1</a:t>
            </a:r>
            <a:r>
              <a:rPr lang="zh-CN" altLang="en-US" sz="1800" b="0" dirty="0"/>
              <a:t>，则出口路由器接口地址</a:t>
            </a:r>
            <a:r>
              <a:rPr lang="en-US" altLang="zh-CN" sz="1800" b="0" dirty="0"/>
              <a:t>124.65.130.10</a:t>
            </a:r>
            <a:r>
              <a:rPr lang="zh-CN" altLang="en-US" sz="1800" b="0" dirty="0"/>
              <a:t>作为唯一一个可以进行</a:t>
            </a:r>
            <a:r>
              <a:rPr lang="en-US" altLang="zh-CN" sz="1800" b="0" dirty="0"/>
              <a:t>NAT</a:t>
            </a:r>
            <a:r>
              <a:rPr lang="zh-CN" altLang="en-US" sz="1800" b="0" dirty="0"/>
              <a:t>转换的地址，可将内网的所有私有地址映射到同一个地址。</a:t>
            </a:r>
          </a:p>
        </p:txBody>
      </p:sp>
      <p:pic>
        <p:nvPicPr>
          <p:cNvPr id="4" name="图片 3"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32335" y="1268760"/>
            <a:ext cx="5283763" cy="4921861"/>
          </a:xfrm>
          <a:prstGeom prst="rect">
            <a:avLst/>
          </a:prstGeom>
        </p:spPr>
      </p:pic>
    </p:spTree>
    <p:extLst>
      <p:ext uri="{BB962C8B-B14F-4D97-AF65-F5344CB8AC3E}">
        <p14:creationId xmlns:p14="http://schemas.microsoft.com/office/powerpoint/2010/main" val="1835476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5154" name="Rectangle 2"/>
          <p:cNvSpPr>
            <a:spLocks noGrp="1" noChangeArrowheads="1"/>
          </p:cNvSpPr>
          <p:nvPr>
            <p:ph type="title"/>
          </p:nvPr>
        </p:nvSpPr>
        <p:spPr>
          <a:xfrm>
            <a:off x="1259633" y="0"/>
            <a:ext cx="7884368" cy="981075"/>
          </a:xfrm>
        </p:spPr>
        <p:txBody>
          <a:bodyPr/>
          <a:lstStyle/>
          <a:p>
            <a:r>
              <a:rPr lang="en-US" altLang="zh-CN" sz="4000" dirty="0" smtClean="0">
                <a:solidFill>
                  <a:schemeClr val="bg1"/>
                </a:solidFill>
                <a:effectLst/>
                <a:latin typeface="+mj-lt"/>
                <a:ea typeface="+mj-ea"/>
                <a:cs typeface="+mj-cs"/>
              </a:rPr>
              <a:t>（</a:t>
            </a:r>
            <a:r>
              <a:rPr lang="zh-CN" altLang="en-US" sz="4000" dirty="0" smtClean="0">
                <a:solidFill>
                  <a:schemeClr val="bg1"/>
                </a:solidFill>
                <a:effectLst/>
                <a:latin typeface="+mj-lt"/>
                <a:ea typeface="+mj-ea"/>
                <a:cs typeface="+mj-cs"/>
              </a:rPr>
              <a:t>五</a:t>
            </a:r>
            <a:r>
              <a:rPr lang="zh-CN" altLang="zh-CN" sz="4000" dirty="0" smtClean="0">
                <a:solidFill>
                  <a:schemeClr val="bg1"/>
                </a:solidFill>
                <a:effectLst/>
                <a:latin typeface="+mj-lt"/>
                <a:ea typeface="+mj-ea"/>
                <a:cs typeface="+mj-cs"/>
              </a:rPr>
              <a:t>）</a:t>
            </a:r>
            <a:r>
              <a:rPr lang="en-US" altLang="zh-CN" sz="3600" dirty="0" smtClean="0"/>
              <a:t>VPN</a:t>
            </a:r>
            <a:endParaRPr lang="en-US" altLang="zh-CN" sz="3600" dirty="0"/>
          </a:p>
        </p:txBody>
      </p:sp>
      <p:sp>
        <p:nvSpPr>
          <p:cNvPr id="2225155" name="Rectangle 3"/>
          <p:cNvSpPr>
            <a:spLocks noGrp="1" noChangeArrowheads="1"/>
          </p:cNvSpPr>
          <p:nvPr>
            <p:ph type="body" idx="1"/>
          </p:nvPr>
        </p:nvSpPr>
        <p:spPr>
          <a:xfrm>
            <a:off x="251520" y="1412776"/>
            <a:ext cx="8892480" cy="4876800"/>
          </a:xfrm>
        </p:spPr>
        <p:txBody>
          <a:bodyPr/>
          <a:lstStyle/>
          <a:p>
            <a:pPr>
              <a:lnSpc>
                <a:spcPct val="150000"/>
              </a:lnSpc>
            </a:pPr>
            <a:r>
              <a:rPr lang="en-US" altLang="zh-CN" dirty="0"/>
              <a:t>VPN</a:t>
            </a:r>
            <a:r>
              <a:rPr lang="zh-CN" altLang="en-US" dirty="0"/>
              <a:t>技术</a:t>
            </a:r>
          </a:p>
          <a:p>
            <a:pPr lvl="1">
              <a:lnSpc>
                <a:spcPct val="150000"/>
              </a:lnSpc>
            </a:pPr>
            <a:r>
              <a:rPr lang="zh-CN" altLang="en-US" dirty="0"/>
              <a:t>虚拟专用网（</a:t>
            </a:r>
            <a:r>
              <a:rPr lang="en-US" altLang="zh-CN" dirty="0"/>
              <a:t>Virtual Private Network</a:t>
            </a:r>
            <a:r>
              <a:rPr lang="zh-CN" altLang="en-US" dirty="0"/>
              <a:t>，</a:t>
            </a:r>
            <a:r>
              <a:rPr lang="en-US" altLang="zh-CN" dirty="0"/>
              <a:t>VPN</a:t>
            </a:r>
            <a:r>
              <a:rPr lang="zh-CN" altLang="en-US" dirty="0"/>
              <a:t>）是通过一个公用网络（通常是因特网）建立一个临时的、安全的连接，是一条穿过混乱的公用网络的安全、稳定的隧道，是对企业内部网的扩展。</a:t>
            </a:r>
          </a:p>
          <a:p>
            <a:pPr lvl="1">
              <a:lnSpc>
                <a:spcPct val="150000"/>
              </a:lnSpc>
            </a:pPr>
            <a:r>
              <a:rPr lang="zh-CN" altLang="en-US" dirty="0"/>
              <a:t>它可以帮助远程用户、公司分支机构、商业伙伴及供应商同公司的内部网建立可信的安全连接，并保证数据的安全传输。 </a:t>
            </a:r>
          </a:p>
        </p:txBody>
      </p:sp>
    </p:spTree>
    <p:extLst>
      <p:ext uri="{BB962C8B-B14F-4D97-AF65-F5344CB8AC3E}">
        <p14:creationId xmlns:p14="http://schemas.microsoft.com/office/powerpoint/2010/main" val="2922633060"/>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en-US" altLang="zh-CN" sz="3200" b="1" dirty="0" smtClean="0">
                <a:latin typeface="+mj-lt"/>
                <a:ea typeface="+mj-ea"/>
              </a:rPr>
              <a:t>1.</a:t>
            </a:r>
            <a:r>
              <a:rPr lang="zh-CN" altLang="en-US" sz="3200" b="1" dirty="0" smtClean="0"/>
              <a:t>专用</a:t>
            </a:r>
            <a:r>
              <a:rPr lang="zh-CN" altLang="en-US" sz="3200" b="1" dirty="0"/>
              <a:t>地址</a:t>
            </a:r>
            <a:endParaRPr lang="zh-CN" altLang="en-US" sz="3200" b="1" dirty="0">
              <a:latin typeface="+mj-lt"/>
              <a:ea typeface="+mj-ea"/>
            </a:endParaRPr>
          </a:p>
        </p:txBody>
      </p:sp>
      <p:sp>
        <p:nvSpPr>
          <p:cNvPr id="4" name="Rectangle 3"/>
          <p:cNvSpPr txBox="1">
            <a:spLocks noChangeArrowheads="1"/>
          </p:cNvSpPr>
          <p:nvPr/>
        </p:nvSpPr>
        <p:spPr bwMode="auto">
          <a:xfrm>
            <a:off x="228261" y="1556792"/>
            <a:ext cx="8892480" cy="4247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buNone/>
            </a:pPr>
            <a:r>
              <a:rPr lang="zh-CN" altLang="en-US" sz="2400" b="0" dirty="0"/>
              <a:t>专用地址只能用作本地地址，而不能用作全球地址。</a:t>
            </a:r>
          </a:p>
          <a:p>
            <a:pPr>
              <a:buNone/>
            </a:pPr>
            <a:r>
              <a:rPr lang="zh-CN" altLang="en-US" sz="2400" b="0" dirty="0"/>
              <a:t>专用地址具体包括：</a:t>
            </a:r>
          </a:p>
          <a:p>
            <a:pPr marL="449263"/>
            <a:r>
              <a:rPr lang="zh-CN" altLang="en-US" sz="2400" b="0" dirty="0"/>
              <a:t>（</a:t>
            </a:r>
            <a:r>
              <a:rPr lang="en-US" altLang="zh-CN" sz="2400" b="0" dirty="0"/>
              <a:t>1</a:t>
            </a:r>
            <a:r>
              <a:rPr lang="zh-CN" altLang="en-US" sz="2400" b="0" dirty="0"/>
              <a:t>）</a:t>
            </a:r>
            <a:r>
              <a:rPr lang="en-US" altLang="zh-CN" sz="2400" b="0" dirty="0"/>
              <a:t>10.0.0.0</a:t>
            </a:r>
            <a:r>
              <a:rPr lang="zh-CN" altLang="en-US" sz="2400" b="0" dirty="0"/>
              <a:t>到</a:t>
            </a:r>
            <a:r>
              <a:rPr lang="en-US" altLang="zh-CN" sz="2400" b="0" dirty="0"/>
              <a:t>10.255.255.255 </a:t>
            </a:r>
            <a:r>
              <a:rPr lang="zh-CN" altLang="en-US" sz="2400" b="0" dirty="0"/>
              <a:t>，或记为</a:t>
            </a:r>
            <a:r>
              <a:rPr lang="en-US" altLang="zh-CN" sz="2400" b="0" dirty="0"/>
              <a:t>10/8</a:t>
            </a:r>
            <a:r>
              <a:rPr lang="zh-CN" altLang="en-US" sz="2400" b="0" dirty="0"/>
              <a:t>。</a:t>
            </a:r>
          </a:p>
          <a:p>
            <a:pPr marL="449263"/>
            <a:r>
              <a:rPr lang="zh-CN" altLang="en-US" sz="2400" b="0" dirty="0"/>
              <a:t>（</a:t>
            </a:r>
            <a:r>
              <a:rPr lang="en-US" altLang="zh-CN" sz="2400" b="0" dirty="0"/>
              <a:t>2</a:t>
            </a:r>
            <a:r>
              <a:rPr lang="zh-CN" altLang="en-US" sz="2400" b="0" dirty="0"/>
              <a:t>）</a:t>
            </a:r>
            <a:r>
              <a:rPr lang="en-US" altLang="zh-CN" sz="2400" b="0" dirty="0"/>
              <a:t>172.16.0.0</a:t>
            </a:r>
            <a:r>
              <a:rPr lang="zh-CN" altLang="en-US" sz="2400" b="0" dirty="0"/>
              <a:t>到</a:t>
            </a:r>
            <a:r>
              <a:rPr lang="en-US" altLang="zh-CN" sz="2400" b="0" dirty="0"/>
              <a:t>172.31.255.255 </a:t>
            </a:r>
            <a:r>
              <a:rPr lang="zh-CN" altLang="en-US" sz="2400" b="0" dirty="0"/>
              <a:t>，或记为</a:t>
            </a:r>
            <a:r>
              <a:rPr lang="en-US" altLang="zh-CN" sz="2400" b="0" dirty="0"/>
              <a:t>172.16/12</a:t>
            </a:r>
            <a:r>
              <a:rPr lang="zh-CN" altLang="en-US" sz="2400" b="0" dirty="0"/>
              <a:t>。</a:t>
            </a:r>
          </a:p>
          <a:p>
            <a:pPr marL="449263"/>
            <a:r>
              <a:rPr lang="zh-CN" altLang="en-US" sz="2400" b="0" dirty="0"/>
              <a:t>（</a:t>
            </a:r>
            <a:r>
              <a:rPr lang="en-US" altLang="zh-CN" sz="2400" b="0" dirty="0"/>
              <a:t>3</a:t>
            </a:r>
            <a:r>
              <a:rPr lang="zh-CN" altLang="en-US" sz="2400" b="0" dirty="0"/>
              <a:t>）</a:t>
            </a:r>
            <a:r>
              <a:rPr lang="en-US" altLang="zh-CN" sz="2400" b="0" dirty="0"/>
              <a:t>192.168.0.0</a:t>
            </a:r>
            <a:r>
              <a:rPr lang="zh-CN" altLang="en-US" sz="2400" b="0" dirty="0"/>
              <a:t>到</a:t>
            </a:r>
            <a:r>
              <a:rPr lang="en-US" altLang="zh-CN" sz="2400" b="0" dirty="0"/>
              <a:t>192.168.255.255 </a:t>
            </a:r>
            <a:r>
              <a:rPr lang="zh-CN" altLang="en-US" sz="2400" b="0" dirty="0"/>
              <a:t>，或记为</a:t>
            </a:r>
            <a:r>
              <a:rPr lang="en-US" altLang="zh-CN" sz="2400" b="0" dirty="0"/>
              <a:t>192.168/16</a:t>
            </a:r>
            <a:r>
              <a:rPr lang="zh-CN" altLang="en-US" sz="2400" b="0" dirty="0"/>
              <a:t>。</a:t>
            </a:r>
          </a:p>
          <a:p>
            <a:pPr>
              <a:buNone/>
            </a:pPr>
            <a:r>
              <a:rPr lang="zh-CN" altLang="en-US" sz="2400" b="0" dirty="0" smtClean="0"/>
              <a:t>这</a:t>
            </a:r>
            <a:r>
              <a:rPr lang="zh-CN" altLang="en-US" sz="2400" b="0" dirty="0"/>
              <a:t>三个地址块分别相当于</a:t>
            </a:r>
            <a:r>
              <a:rPr lang="en-US" altLang="zh-CN" sz="2400" b="0" dirty="0"/>
              <a:t>1</a:t>
            </a:r>
            <a:r>
              <a:rPr lang="zh-CN" altLang="en-US" sz="2400" b="0" dirty="0"/>
              <a:t>个</a:t>
            </a:r>
            <a:r>
              <a:rPr lang="en-US" altLang="zh-CN" sz="2400" b="0" dirty="0"/>
              <a:t>A</a:t>
            </a:r>
            <a:r>
              <a:rPr lang="zh-CN" altLang="en-US" sz="2400" b="0" dirty="0"/>
              <a:t>类网络、</a:t>
            </a:r>
            <a:r>
              <a:rPr lang="en-US" altLang="zh-CN" sz="2400" b="0" dirty="0"/>
              <a:t>16</a:t>
            </a:r>
            <a:r>
              <a:rPr lang="zh-CN" altLang="en-US" sz="2400" b="0" dirty="0"/>
              <a:t>个连续的</a:t>
            </a:r>
            <a:r>
              <a:rPr lang="en-US" altLang="zh-CN" sz="2400" b="0" dirty="0"/>
              <a:t>B</a:t>
            </a:r>
            <a:r>
              <a:rPr lang="zh-CN" altLang="en-US" sz="2400" b="0" dirty="0"/>
              <a:t>类网络和</a:t>
            </a:r>
            <a:r>
              <a:rPr lang="en-US" altLang="zh-CN" sz="2400" b="0" dirty="0"/>
              <a:t>256</a:t>
            </a:r>
            <a:r>
              <a:rPr lang="zh-CN" altLang="en-US" sz="2400" b="0" dirty="0"/>
              <a:t>个连续的</a:t>
            </a:r>
            <a:r>
              <a:rPr lang="en-US" altLang="zh-CN" sz="2400" b="0" dirty="0"/>
              <a:t>C</a:t>
            </a:r>
            <a:r>
              <a:rPr lang="zh-CN" altLang="en-US" sz="2400" b="0" dirty="0"/>
              <a:t>类网络。由专用</a:t>
            </a:r>
            <a:r>
              <a:rPr lang="en-US" altLang="zh-CN" sz="2400" b="0" dirty="0"/>
              <a:t>IP</a:t>
            </a:r>
            <a:r>
              <a:rPr lang="zh-CN" altLang="en-US" sz="2400" b="0" dirty="0"/>
              <a:t>地址构建起来的互联网，称为专用互联网或本地互联网，也称为专用网。</a:t>
            </a:r>
          </a:p>
        </p:txBody>
      </p:sp>
    </p:spTree>
    <p:extLst>
      <p:ext uri="{BB962C8B-B14F-4D97-AF65-F5344CB8AC3E}">
        <p14:creationId xmlns:p14="http://schemas.microsoft.com/office/powerpoint/2010/main" val="1623127657"/>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en-US" altLang="zh-CN" sz="3200" b="1" dirty="0" smtClean="0">
                <a:latin typeface="+mj-lt"/>
                <a:ea typeface="+mj-ea"/>
              </a:rPr>
              <a:t>2.</a:t>
            </a:r>
            <a:r>
              <a:rPr lang="zh-CN" altLang="en-US" sz="3200" b="1" dirty="0"/>
              <a:t>虚拟专用网</a:t>
            </a:r>
            <a:endParaRPr lang="zh-CN" altLang="en-US" sz="3200" b="1" dirty="0">
              <a:latin typeface="+mj-lt"/>
              <a:ea typeface="+mj-ea"/>
            </a:endParaRPr>
          </a:p>
        </p:txBody>
      </p:sp>
      <p:sp>
        <p:nvSpPr>
          <p:cNvPr id="4" name="Rectangle 3"/>
          <p:cNvSpPr txBox="1">
            <a:spLocks noChangeArrowheads="1"/>
          </p:cNvSpPr>
          <p:nvPr/>
        </p:nvSpPr>
        <p:spPr bwMode="auto">
          <a:xfrm>
            <a:off x="251520" y="1575927"/>
            <a:ext cx="8892480" cy="4247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buNone/>
            </a:pPr>
            <a:r>
              <a:rPr lang="zh-CN" altLang="en-US" sz="2400" b="0" dirty="0" smtClean="0"/>
              <a:t>    如果</a:t>
            </a:r>
            <a:r>
              <a:rPr lang="zh-CN" altLang="en-US" sz="2400" b="0" dirty="0"/>
              <a:t>分布在不同区域的两个专用网之间需要经常通信，那么可通过下面这两种方法来解决该问题。</a:t>
            </a:r>
          </a:p>
          <a:p>
            <a:pPr marL="87313" indent="536575"/>
            <a:r>
              <a:rPr lang="zh-CN" altLang="en-US" sz="2400" b="0" dirty="0"/>
              <a:t>第一种是向电信公司租用一条专用线路，这种方法方便实现，但是租金开销太大。</a:t>
            </a:r>
          </a:p>
          <a:p>
            <a:pPr marL="87313" indent="536575"/>
            <a:r>
              <a:rPr lang="zh-CN" altLang="en-US" sz="2400" b="0" dirty="0"/>
              <a:t>第二种方法是利用公用的因特网作为公司各专用网之间通信的载体，这样的专用网又称为虚拟专用网（</a:t>
            </a:r>
            <a:r>
              <a:rPr lang="en-US" altLang="zh-CN" sz="2400" b="0" dirty="0"/>
              <a:t>VPN</a:t>
            </a:r>
            <a:r>
              <a:rPr lang="zh-CN" altLang="en-US" sz="2400" b="0" dirty="0"/>
              <a:t>，</a:t>
            </a:r>
            <a:r>
              <a:rPr lang="en-US" altLang="zh-CN" sz="2400" b="0" dirty="0"/>
              <a:t>Virtual Private Network</a:t>
            </a:r>
            <a:r>
              <a:rPr lang="zh-CN" altLang="en-US" sz="2400" b="0" dirty="0"/>
              <a:t>）。</a:t>
            </a:r>
          </a:p>
        </p:txBody>
      </p:sp>
    </p:spTree>
    <p:extLst>
      <p:ext uri="{BB962C8B-B14F-4D97-AF65-F5344CB8AC3E}">
        <p14:creationId xmlns:p14="http://schemas.microsoft.com/office/powerpoint/2010/main" val="3077335447"/>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0763" name="Rectangle 11"/>
          <p:cNvSpPr>
            <a:spLocks noGrp="1" noChangeArrowheads="1"/>
          </p:cNvSpPr>
          <p:nvPr>
            <p:ph type="title"/>
          </p:nvPr>
        </p:nvSpPr>
        <p:spPr>
          <a:xfrm>
            <a:off x="1150938" y="115888"/>
            <a:ext cx="7092950" cy="695325"/>
          </a:xfrm>
        </p:spPr>
        <p:txBody>
          <a:bodyPr/>
          <a:lstStyle/>
          <a:p>
            <a:pPr algn="ctr"/>
            <a:r>
              <a:rPr lang="zh-CN" altLang="en-US" sz="3200" dirty="0"/>
              <a:t>用隧道技术实现虚拟专用网 </a:t>
            </a:r>
          </a:p>
        </p:txBody>
      </p:sp>
      <p:grpSp>
        <p:nvGrpSpPr>
          <p:cNvPr id="2" name="组合 1"/>
          <p:cNvGrpSpPr/>
          <p:nvPr/>
        </p:nvGrpSpPr>
        <p:grpSpPr>
          <a:xfrm>
            <a:off x="258309" y="1994304"/>
            <a:ext cx="8720137" cy="3314700"/>
            <a:chOff x="100013" y="928688"/>
            <a:chExt cx="8720137" cy="3314700"/>
          </a:xfrm>
        </p:grpSpPr>
        <p:grpSp>
          <p:nvGrpSpPr>
            <p:cNvPr id="2250754" name="Group 2"/>
            <p:cNvGrpSpPr>
              <a:grpSpLocks/>
            </p:cNvGrpSpPr>
            <p:nvPr/>
          </p:nvGrpSpPr>
          <p:grpSpPr bwMode="auto">
            <a:xfrm>
              <a:off x="100013" y="2197100"/>
              <a:ext cx="1576387" cy="1789113"/>
              <a:chOff x="63" y="1384"/>
              <a:chExt cx="993" cy="1127"/>
            </a:xfrm>
          </p:grpSpPr>
          <p:sp>
            <p:nvSpPr>
              <p:cNvPr id="2250755" name="Line 3"/>
              <p:cNvSpPr>
                <a:spLocks noChangeShapeType="1"/>
              </p:cNvSpPr>
              <p:nvPr/>
            </p:nvSpPr>
            <p:spPr bwMode="auto">
              <a:xfrm flipV="1">
                <a:off x="816" y="2248"/>
                <a:ext cx="240" cy="192"/>
              </a:xfrm>
              <a:prstGeom prst="line">
                <a:avLst/>
              </a:prstGeom>
              <a:noFill/>
              <a:ln w="190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0756" name="Line 4"/>
              <p:cNvSpPr>
                <a:spLocks noChangeShapeType="1"/>
              </p:cNvSpPr>
              <p:nvPr/>
            </p:nvSpPr>
            <p:spPr bwMode="auto">
              <a:xfrm>
                <a:off x="624" y="1576"/>
                <a:ext cx="240" cy="144"/>
              </a:xfrm>
              <a:prstGeom prst="line">
                <a:avLst/>
              </a:prstGeom>
              <a:noFill/>
              <a:ln w="190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0757" name="Line 5"/>
              <p:cNvSpPr>
                <a:spLocks noChangeShapeType="1"/>
              </p:cNvSpPr>
              <p:nvPr/>
            </p:nvSpPr>
            <p:spPr bwMode="auto">
              <a:xfrm flipV="1">
                <a:off x="432" y="1967"/>
                <a:ext cx="288" cy="0"/>
              </a:xfrm>
              <a:prstGeom prst="line">
                <a:avLst/>
              </a:prstGeom>
              <a:noFill/>
              <a:ln w="190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pic>
            <p:nvPicPr>
              <p:cNvPr id="2250758" name="Picture 6"/>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6" y="1823"/>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0759" name="Text Box 7"/>
              <p:cNvSpPr txBox="1">
                <a:spLocks noChangeArrowheads="1"/>
              </p:cNvSpPr>
              <p:nvPr/>
            </p:nvSpPr>
            <p:spPr bwMode="auto">
              <a:xfrm>
                <a:off x="113" y="1797"/>
                <a:ext cx="22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X</a:t>
                </a:r>
              </a:p>
            </p:txBody>
          </p:sp>
          <p:sp>
            <p:nvSpPr>
              <p:cNvPr id="2250760" name="Text Box 8"/>
              <p:cNvSpPr txBox="1">
                <a:spLocks noChangeArrowheads="1"/>
              </p:cNvSpPr>
              <p:nvPr/>
            </p:nvSpPr>
            <p:spPr bwMode="auto">
              <a:xfrm>
                <a:off x="63" y="2031"/>
                <a:ext cx="69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spcBef>
                    <a:spcPct val="0"/>
                  </a:spcBef>
                  <a:buClrTx/>
                  <a:buFontTx/>
                  <a:buNone/>
                </a:pPr>
                <a:r>
                  <a:rPr kumimoji="1" lang="en-US" altLang="zh-CN" sz="2000">
                    <a:solidFill>
                      <a:srgbClr val="333399"/>
                    </a:solidFill>
                    <a:ea typeface="黑体" pitchFamily="49" charset="-122"/>
                  </a:rPr>
                  <a:t>10.1.0.1</a:t>
                </a:r>
              </a:p>
            </p:txBody>
          </p:sp>
          <p:pic>
            <p:nvPicPr>
              <p:cNvPr id="2250761" name="Picture 9"/>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0" y="1384"/>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0762" name="Picture 10"/>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2" y="2296"/>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250764" name="Group 12"/>
            <p:cNvGrpSpPr>
              <a:grpSpLocks/>
            </p:cNvGrpSpPr>
            <p:nvPr/>
          </p:nvGrpSpPr>
          <p:grpSpPr bwMode="auto">
            <a:xfrm>
              <a:off x="973138" y="2384425"/>
              <a:ext cx="1511300" cy="1225550"/>
              <a:chOff x="385" y="2795"/>
              <a:chExt cx="1769" cy="816"/>
            </a:xfrm>
          </p:grpSpPr>
          <p:sp>
            <p:nvSpPr>
              <p:cNvPr id="2250765" name="Oval 13"/>
              <p:cNvSpPr>
                <a:spLocks noChangeArrowheads="1"/>
              </p:cNvSpPr>
              <p:nvPr/>
            </p:nvSpPr>
            <p:spPr bwMode="auto">
              <a:xfrm>
                <a:off x="1589" y="3060"/>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66" name="Oval 14"/>
              <p:cNvSpPr>
                <a:spLocks noChangeArrowheads="1"/>
              </p:cNvSpPr>
              <p:nvPr/>
            </p:nvSpPr>
            <p:spPr bwMode="auto">
              <a:xfrm>
                <a:off x="928" y="3274"/>
                <a:ext cx="884" cy="337"/>
              </a:xfrm>
              <a:prstGeom prst="ellipse">
                <a:avLst/>
              </a:prstGeom>
              <a:solidFill>
                <a:srgbClr val="DDDDDD"/>
              </a:solidFill>
              <a:ln>
                <a:noFill/>
              </a:ln>
              <a:effectLst>
                <a:outerShdw dist="35921" dir="2700000"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67" name="Oval 15"/>
              <p:cNvSpPr>
                <a:spLocks noChangeArrowheads="1"/>
              </p:cNvSpPr>
              <p:nvPr/>
            </p:nvSpPr>
            <p:spPr bwMode="auto">
              <a:xfrm>
                <a:off x="502" y="3204"/>
                <a:ext cx="586" cy="28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68" name="Oval 16"/>
              <p:cNvSpPr>
                <a:spLocks noChangeArrowheads="1"/>
              </p:cNvSpPr>
              <p:nvPr/>
            </p:nvSpPr>
            <p:spPr bwMode="auto">
              <a:xfrm>
                <a:off x="385" y="3084"/>
                <a:ext cx="384" cy="256"/>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69" name="Oval 17"/>
              <p:cNvSpPr>
                <a:spLocks noChangeArrowheads="1"/>
              </p:cNvSpPr>
              <p:nvPr/>
            </p:nvSpPr>
            <p:spPr bwMode="auto">
              <a:xfrm>
                <a:off x="566" y="2883"/>
                <a:ext cx="576"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70" name="Oval 18"/>
              <p:cNvSpPr>
                <a:spLocks noChangeArrowheads="1"/>
              </p:cNvSpPr>
              <p:nvPr/>
            </p:nvSpPr>
            <p:spPr bwMode="auto">
              <a:xfrm>
                <a:off x="992" y="2795"/>
                <a:ext cx="757"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71" name="Oval 19"/>
              <p:cNvSpPr>
                <a:spLocks noChangeArrowheads="1"/>
              </p:cNvSpPr>
              <p:nvPr/>
            </p:nvSpPr>
            <p:spPr bwMode="auto">
              <a:xfrm>
                <a:off x="1504" y="2891"/>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72" name="Oval 20"/>
              <p:cNvSpPr>
                <a:spLocks noChangeArrowheads="1"/>
              </p:cNvSpPr>
              <p:nvPr/>
            </p:nvSpPr>
            <p:spPr bwMode="auto">
              <a:xfrm>
                <a:off x="704" y="2987"/>
                <a:ext cx="1141" cy="41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73" name="Oval 21"/>
              <p:cNvSpPr>
                <a:spLocks noChangeArrowheads="1"/>
              </p:cNvSpPr>
              <p:nvPr/>
            </p:nvSpPr>
            <p:spPr bwMode="auto">
              <a:xfrm rot="1336630">
                <a:off x="1474" y="3067"/>
                <a:ext cx="555" cy="417"/>
              </a:xfrm>
              <a:prstGeom prst="ellipse">
                <a:avLst/>
              </a:prstGeom>
              <a:solidFill>
                <a:srgbClr val="DDDDDD"/>
              </a:solidFill>
              <a:ln>
                <a:noFill/>
              </a:ln>
              <a:effectLst>
                <a:outerShdw dist="40161" dir="4293903"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74" name="Oval 22"/>
              <p:cNvSpPr>
                <a:spLocks noChangeArrowheads="1"/>
              </p:cNvSpPr>
              <p:nvPr/>
            </p:nvSpPr>
            <p:spPr bwMode="auto">
              <a:xfrm>
                <a:off x="1004" y="2811"/>
                <a:ext cx="756"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75" name="Oval 23"/>
              <p:cNvSpPr>
                <a:spLocks noChangeArrowheads="1"/>
              </p:cNvSpPr>
              <p:nvPr/>
            </p:nvSpPr>
            <p:spPr bwMode="auto">
              <a:xfrm>
                <a:off x="577" y="2899"/>
                <a:ext cx="575" cy="320"/>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76" name="Oval 24"/>
              <p:cNvSpPr>
                <a:spLocks noChangeArrowheads="1"/>
              </p:cNvSpPr>
              <p:nvPr/>
            </p:nvSpPr>
            <p:spPr bwMode="auto">
              <a:xfrm>
                <a:off x="396" y="3100"/>
                <a:ext cx="383" cy="256"/>
              </a:xfrm>
              <a:prstGeom prst="ellipse">
                <a:avLst/>
              </a:prstGeom>
              <a:solidFill>
                <a:srgbClr val="DDDDDD"/>
              </a:solidFill>
              <a:ln>
                <a:noFill/>
              </a:ln>
              <a:effectLst>
                <a:outerShdw dist="63500" dir="3187806"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77" name="Oval 25"/>
              <p:cNvSpPr>
                <a:spLocks noChangeArrowheads="1"/>
              </p:cNvSpPr>
              <p:nvPr/>
            </p:nvSpPr>
            <p:spPr bwMode="auto">
              <a:xfrm>
                <a:off x="1515" y="2908"/>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78" name="Oval 26"/>
              <p:cNvSpPr>
                <a:spLocks noChangeArrowheads="1"/>
              </p:cNvSpPr>
              <p:nvPr/>
            </p:nvSpPr>
            <p:spPr bwMode="auto">
              <a:xfrm>
                <a:off x="1599" y="3075"/>
                <a:ext cx="555" cy="249"/>
              </a:xfrm>
              <a:prstGeom prst="ellipse">
                <a:avLst/>
              </a:prstGeom>
              <a:solidFill>
                <a:srgbClr val="DDDDDD"/>
              </a:solidFill>
              <a:ln>
                <a:noFill/>
              </a:ln>
              <a:effectLst>
                <a:outerShdw dist="35921" dir="2700000"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79" name="Oval 27"/>
              <p:cNvSpPr>
                <a:spLocks noChangeArrowheads="1"/>
              </p:cNvSpPr>
              <p:nvPr/>
            </p:nvSpPr>
            <p:spPr bwMode="auto">
              <a:xfrm>
                <a:off x="715" y="3003"/>
                <a:ext cx="1141" cy="417"/>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80" name="Oval 28"/>
              <p:cNvSpPr>
                <a:spLocks noChangeArrowheads="1"/>
              </p:cNvSpPr>
              <p:nvPr/>
            </p:nvSpPr>
            <p:spPr bwMode="auto">
              <a:xfrm>
                <a:off x="513" y="3219"/>
                <a:ext cx="586" cy="282"/>
              </a:xfrm>
              <a:prstGeom prst="ellipse">
                <a:avLst/>
              </a:prstGeom>
              <a:solidFill>
                <a:srgbClr val="DDDDDD"/>
              </a:solidFill>
              <a:ln>
                <a:noFill/>
              </a:ln>
              <a:effectLst>
                <a:outerShdw dist="113592" dir="20006097"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81" name="Freeform 29"/>
              <p:cNvSpPr>
                <a:spLocks/>
              </p:cNvSpPr>
              <p:nvPr/>
            </p:nvSpPr>
            <p:spPr bwMode="auto">
              <a:xfrm>
                <a:off x="567" y="2924"/>
                <a:ext cx="1451" cy="597"/>
              </a:xfrm>
              <a:custGeom>
                <a:avLst/>
                <a:gdLst>
                  <a:gd name="T0" fmla="*/ 0 w 1447"/>
                  <a:gd name="T1" fmla="*/ 488 h 1128"/>
                  <a:gd name="T2" fmla="*/ 80 w 1447"/>
                  <a:gd name="T3" fmla="*/ 392 h 1128"/>
                  <a:gd name="T4" fmla="*/ 56 w 1447"/>
                  <a:gd name="T5" fmla="*/ 384 h 1128"/>
                  <a:gd name="T6" fmla="*/ 24 w 1447"/>
                  <a:gd name="T7" fmla="*/ 400 h 1128"/>
                  <a:gd name="T8" fmla="*/ 40 w 1447"/>
                  <a:gd name="T9" fmla="*/ 376 h 1128"/>
                  <a:gd name="T10" fmla="*/ 64 w 1447"/>
                  <a:gd name="T11" fmla="*/ 352 h 1128"/>
                  <a:gd name="T12" fmla="*/ 96 w 1447"/>
                  <a:gd name="T13" fmla="*/ 304 h 1128"/>
                  <a:gd name="T14" fmla="*/ 104 w 1447"/>
                  <a:gd name="T15" fmla="*/ 280 h 1128"/>
                  <a:gd name="T16" fmla="*/ 152 w 1447"/>
                  <a:gd name="T17" fmla="*/ 208 h 1128"/>
                  <a:gd name="T18" fmla="*/ 168 w 1447"/>
                  <a:gd name="T19" fmla="*/ 184 h 1128"/>
                  <a:gd name="T20" fmla="*/ 200 w 1447"/>
                  <a:gd name="T21" fmla="*/ 176 h 1128"/>
                  <a:gd name="T22" fmla="*/ 288 w 1447"/>
                  <a:gd name="T23" fmla="*/ 112 h 1128"/>
                  <a:gd name="T24" fmla="*/ 328 w 1447"/>
                  <a:gd name="T25" fmla="*/ 80 h 1128"/>
                  <a:gd name="T26" fmla="*/ 352 w 1447"/>
                  <a:gd name="T27" fmla="*/ 56 h 1128"/>
                  <a:gd name="T28" fmla="*/ 424 w 1447"/>
                  <a:gd name="T29" fmla="*/ 40 h 1128"/>
                  <a:gd name="T30" fmla="*/ 504 w 1447"/>
                  <a:gd name="T31" fmla="*/ 0 h 1128"/>
                  <a:gd name="T32" fmla="*/ 808 w 1447"/>
                  <a:gd name="T33" fmla="*/ 40 h 1128"/>
                  <a:gd name="T34" fmla="*/ 1056 w 1447"/>
                  <a:gd name="T35" fmla="*/ 176 h 1128"/>
                  <a:gd name="T36" fmla="*/ 1080 w 1447"/>
                  <a:gd name="T37" fmla="*/ 200 h 1128"/>
                  <a:gd name="T38" fmla="*/ 1104 w 1447"/>
                  <a:gd name="T39" fmla="*/ 216 h 1128"/>
                  <a:gd name="T40" fmla="*/ 1224 w 1447"/>
                  <a:gd name="T41" fmla="*/ 304 h 1128"/>
                  <a:gd name="T42" fmla="*/ 1296 w 1447"/>
                  <a:gd name="T43" fmla="*/ 368 h 1128"/>
                  <a:gd name="T44" fmla="*/ 1344 w 1447"/>
                  <a:gd name="T45" fmla="*/ 440 h 1128"/>
                  <a:gd name="T46" fmla="*/ 1360 w 1447"/>
                  <a:gd name="T47" fmla="*/ 488 h 1128"/>
                  <a:gd name="T48" fmla="*/ 1392 w 1447"/>
                  <a:gd name="T49" fmla="*/ 536 h 1128"/>
                  <a:gd name="T50" fmla="*/ 1416 w 1447"/>
                  <a:gd name="T51" fmla="*/ 608 h 1128"/>
                  <a:gd name="T52" fmla="*/ 1432 w 1447"/>
                  <a:gd name="T53" fmla="*/ 656 h 1128"/>
                  <a:gd name="T54" fmla="*/ 1432 w 1447"/>
                  <a:gd name="T55" fmla="*/ 856 h 1128"/>
                  <a:gd name="T56" fmla="*/ 1416 w 1447"/>
                  <a:gd name="T57" fmla="*/ 904 h 1128"/>
                  <a:gd name="T58" fmla="*/ 1368 w 1447"/>
                  <a:gd name="T59" fmla="*/ 920 h 1128"/>
                  <a:gd name="T60" fmla="*/ 1352 w 1447"/>
                  <a:gd name="T61" fmla="*/ 944 h 1128"/>
                  <a:gd name="T62" fmla="*/ 1304 w 1447"/>
                  <a:gd name="T63" fmla="*/ 976 h 1128"/>
                  <a:gd name="T64" fmla="*/ 1216 w 1447"/>
                  <a:gd name="T65" fmla="*/ 1040 h 1128"/>
                  <a:gd name="T66" fmla="*/ 1168 w 1447"/>
                  <a:gd name="T67" fmla="*/ 1072 h 1128"/>
                  <a:gd name="T68" fmla="*/ 1112 w 1447"/>
                  <a:gd name="T69" fmla="*/ 1128 h 1128"/>
                  <a:gd name="T70" fmla="*/ 440 w 1447"/>
                  <a:gd name="T71" fmla="*/ 1096 h 1128"/>
                  <a:gd name="T72" fmla="*/ 360 w 1447"/>
                  <a:gd name="T73" fmla="*/ 1072 h 1128"/>
                  <a:gd name="T74" fmla="*/ 304 w 1447"/>
                  <a:gd name="T75" fmla="*/ 976 h 1128"/>
                  <a:gd name="T76" fmla="*/ 240 w 1447"/>
                  <a:gd name="T77" fmla="*/ 880 h 1128"/>
                  <a:gd name="T78" fmla="*/ 200 w 1447"/>
                  <a:gd name="T79" fmla="*/ 800 h 1128"/>
                  <a:gd name="T80" fmla="*/ 120 w 1447"/>
                  <a:gd name="T81" fmla="*/ 704 h 1128"/>
                  <a:gd name="T82" fmla="*/ 56 w 1447"/>
                  <a:gd name="T83" fmla="*/ 624 h 1128"/>
                  <a:gd name="T84" fmla="*/ 16 w 1447"/>
                  <a:gd name="T85" fmla="*/ 544 h 1128"/>
                  <a:gd name="T86" fmla="*/ 8 w 1447"/>
                  <a:gd name="T87" fmla="*/ 512 h 1128"/>
                  <a:gd name="T88" fmla="*/ 0 w 1447"/>
                  <a:gd name="T89" fmla="*/ 488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47" h="1128">
                    <a:moveTo>
                      <a:pt x="0" y="488"/>
                    </a:moveTo>
                    <a:cubicBezTo>
                      <a:pt x="24" y="453"/>
                      <a:pt x="56" y="427"/>
                      <a:pt x="80" y="392"/>
                    </a:cubicBezTo>
                    <a:cubicBezTo>
                      <a:pt x="72" y="389"/>
                      <a:pt x="64" y="383"/>
                      <a:pt x="56" y="384"/>
                    </a:cubicBezTo>
                    <a:cubicBezTo>
                      <a:pt x="44" y="386"/>
                      <a:pt x="35" y="405"/>
                      <a:pt x="24" y="400"/>
                    </a:cubicBezTo>
                    <a:cubicBezTo>
                      <a:pt x="15" y="396"/>
                      <a:pt x="34" y="383"/>
                      <a:pt x="40" y="376"/>
                    </a:cubicBezTo>
                    <a:cubicBezTo>
                      <a:pt x="47" y="367"/>
                      <a:pt x="56" y="360"/>
                      <a:pt x="64" y="352"/>
                    </a:cubicBezTo>
                    <a:cubicBezTo>
                      <a:pt x="82" y="279"/>
                      <a:pt x="56" y="354"/>
                      <a:pt x="96" y="304"/>
                    </a:cubicBezTo>
                    <a:cubicBezTo>
                      <a:pt x="101" y="297"/>
                      <a:pt x="100" y="287"/>
                      <a:pt x="104" y="280"/>
                    </a:cubicBezTo>
                    <a:cubicBezTo>
                      <a:pt x="104" y="280"/>
                      <a:pt x="144" y="220"/>
                      <a:pt x="152" y="208"/>
                    </a:cubicBezTo>
                    <a:cubicBezTo>
                      <a:pt x="157" y="200"/>
                      <a:pt x="159" y="186"/>
                      <a:pt x="168" y="184"/>
                    </a:cubicBezTo>
                    <a:cubicBezTo>
                      <a:pt x="179" y="181"/>
                      <a:pt x="189" y="179"/>
                      <a:pt x="200" y="176"/>
                    </a:cubicBezTo>
                    <a:cubicBezTo>
                      <a:pt x="228" y="148"/>
                      <a:pt x="253" y="129"/>
                      <a:pt x="288" y="112"/>
                    </a:cubicBezTo>
                    <a:cubicBezTo>
                      <a:pt x="324" y="58"/>
                      <a:pt x="282" y="111"/>
                      <a:pt x="328" y="80"/>
                    </a:cubicBezTo>
                    <a:cubicBezTo>
                      <a:pt x="337" y="74"/>
                      <a:pt x="343" y="62"/>
                      <a:pt x="352" y="56"/>
                    </a:cubicBezTo>
                    <a:cubicBezTo>
                      <a:pt x="365" y="47"/>
                      <a:pt x="418" y="41"/>
                      <a:pt x="424" y="40"/>
                    </a:cubicBezTo>
                    <a:cubicBezTo>
                      <a:pt x="450" y="23"/>
                      <a:pt x="475" y="10"/>
                      <a:pt x="504" y="0"/>
                    </a:cubicBezTo>
                    <a:cubicBezTo>
                      <a:pt x="606" y="15"/>
                      <a:pt x="705" y="31"/>
                      <a:pt x="808" y="40"/>
                    </a:cubicBezTo>
                    <a:cubicBezTo>
                      <a:pt x="913" y="66"/>
                      <a:pt x="964" y="153"/>
                      <a:pt x="1056" y="176"/>
                    </a:cubicBezTo>
                    <a:cubicBezTo>
                      <a:pt x="1064" y="184"/>
                      <a:pt x="1071" y="193"/>
                      <a:pt x="1080" y="200"/>
                    </a:cubicBezTo>
                    <a:cubicBezTo>
                      <a:pt x="1087" y="206"/>
                      <a:pt x="1097" y="210"/>
                      <a:pt x="1104" y="216"/>
                    </a:cubicBezTo>
                    <a:cubicBezTo>
                      <a:pt x="1145" y="252"/>
                      <a:pt x="1171" y="286"/>
                      <a:pt x="1224" y="304"/>
                    </a:cubicBezTo>
                    <a:cubicBezTo>
                      <a:pt x="1247" y="327"/>
                      <a:pt x="1276" y="343"/>
                      <a:pt x="1296" y="368"/>
                    </a:cubicBezTo>
                    <a:cubicBezTo>
                      <a:pt x="1314" y="391"/>
                      <a:pt x="1335" y="413"/>
                      <a:pt x="1344" y="440"/>
                    </a:cubicBezTo>
                    <a:cubicBezTo>
                      <a:pt x="1349" y="456"/>
                      <a:pt x="1351" y="474"/>
                      <a:pt x="1360" y="488"/>
                    </a:cubicBezTo>
                    <a:cubicBezTo>
                      <a:pt x="1371" y="504"/>
                      <a:pt x="1386" y="518"/>
                      <a:pt x="1392" y="536"/>
                    </a:cubicBezTo>
                    <a:cubicBezTo>
                      <a:pt x="1395" y="546"/>
                      <a:pt x="1414" y="603"/>
                      <a:pt x="1416" y="608"/>
                    </a:cubicBezTo>
                    <a:cubicBezTo>
                      <a:pt x="1421" y="624"/>
                      <a:pt x="1432" y="656"/>
                      <a:pt x="1432" y="656"/>
                    </a:cubicBezTo>
                    <a:cubicBezTo>
                      <a:pt x="1443" y="744"/>
                      <a:pt x="1447" y="743"/>
                      <a:pt x="1432" y="856"/>
                    </a:cubicBezTo>
                    <a:cubicBezTo>
                      <a:pt x="1430" y="873"/>
                      <a:pt x="1432" y="899"/>
                      <a:pt x="1416" y="904"/>
                    </a:cubicBezTo>
                    <a:cubicBezTo>
                      <a:pt x="1400" y="909"/>
                      <a:pt x="1368" y="920"/>
                      <a:pt x="1368" y="920"/>
                    </a:cubicBezTo>
                    <a:cubicBezTo>
                      <a:pt x="1363" y="928"/>
                      <a:pt x="1359" y="938"/>
                      <a:pt x="1352" y="944"/>
                    </a:cubicBezTo>
                    <a:cubicBezTo>
                      <a:pt x="1338" y="957"/>
                      <a:pt x="1304" y="976"/>
                      <a:pt x="1304" y="976"/>
                    </a:cubicBezTo>
                    <a:cubicBezTo>
                      <a:pt x="1279" y="1014"/>
                      <a:pt x="1251" y="1005"/>
                      <a:pt x="1216" y="1040"/>
                    </a:cubicBezTo>
                    <a:cubicBezTo>
                      <a:pt x="1186" y="1070"/>
                      <a:pt x="1203" y="1060"/>
                      <a:pt x="1168" y="1072"/>
                    </a:cubicBezTo>
                    <a:cubicBezTo>
                      <a:pt x="1149" y="1101"/>
                      <a:pt x="1131" y="1099"/>
                      <a:pt x="1112" y="1128"/>
                    </a:cubicBezTo>
                    <a:cubicBezTo>
                      <a:pt x="850" y="1124"/>
                      <a:pt x="672" y="1125"/>
                      <a:pt x="440" y="1096"/>
                    </a:cubicBezTo>
                    <a:cubicBezTo>
                      <a:pt x="413" y="1087"/>
                      <a:pt x="387" y="1081"/>
                      <a:pt x="360" y="1072"/>
                    </a:cubicBezTo>
                    <a:cubicBezTo>
                      <a:pt x="338" y="1038"/>
                      <a:pt x="322" y="1009"/>
                      <a:pt x="304" y="976"/>
                    </a:cubicBezTo>
                    <a:cubicBezTo>
                      <a:pt x="286" y="943"/>
                      <a:pt x="257" y="914"/>
                      <a:pt x="240" y="880"/>
                    </a:cubicBezTo>
                    <a:cubicBezTo>
                      <a:pt x="227" y="855"/>
                      <a:pt x="215" y="823"/>
                      <a:pt x="200" y="800"/>
                    </a:cubicBezTo>
                    <a:cubicBezTo>
                      <a:pt x="178" y="764"/>
                      <a:pt x="147" y="735"/>
                      <a:pt x="120" y="704"/>
                    </a:cubicBezTo>
                    <a:cubicBezTo>
                      <a:pt x="94" y="675"/>
                      <a:pt x="89" y="646"/>
                      <a:pt x="56" y="624"/>
                    </a:cubicBezTo>
                    <a:cubicBezTo>
                      <a:pt x="45" y="580"/>
                      <a:pt x="27" y="583"/>
                      <a:pt x="16" y="544"/>
                    </a:cubicBezTo>
                    <a:cubicBezTo>
                      <a:pt x="13" y="533"/>
                      <a:pt x="11" y="523"/>
                      <a:pt x="8" y="512"/>
                    </a:cubicBezTo>
                    <a:cubicBezTo>
                      <a:pt x="6" y="504"/>
                      <a:pt x="0" y="488"/>
                      <a:pt x="0" y="488"/>
                    </a:cubicBezTo>
                    <a:close/>
                  </a:path>
                </a:pathLst>
              </a:custGeom>
              <a:solidFill>
                <a:srgbClr val="DDDDDD"/>
              </a:soli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52363" dir="4557825" algn="ctr" rotWithShape="0">
                        <a:schemeClr val="bg2"/>
                      </a:outerShdw>
                    </a:effectLst>
                  </a14:hiddenEffects>
                </a:ext>
              </a:extLst>
            </p:spPr>
            <p:txBody>
              <a:bodyPr/>
              <a:lstStyle/>
              <a:p>
                <a:endParaRPr lang="zh-CN" altLang="en-US"/>
              </a:p>
            </p:txBody>
          </p:sp>
        </p:grpSp>
        <p:grpSp>
          <p:nvGrpSpPr>
            <p:cNvPr id="2250782" name="Group 30"/>
            <p:cNvGrpSpPr>
              <a:grpSpLocks/>
            </p:cNvGrpSpPr>
            <p:nvPr/>
          </p:nvGrpSpPr>
          <p:grpSpPr bwMode="auto">
            <a:xfrm>
              <a:off x="6227763" y="2314575"/>
              <a:ext cx="1511300" cy="1225550"/>
              <a:chOff x="385" y="2795"/>
              <a:chExt cx="1769" cy="816"/>
            </a:xfrm>
          </p:grpSpPr>
          <p:sp>
            <p:nvSpPr>
              <p:cNvPr id="2250783" name="Oval 31"/>
              <p:cNvSpPr>
                <a:spLocks noChangeArrowheads="1"/>
              </p:cNvSpPr>
              <p:nvPr/>
            </p:nvSpPr>
            <p:spPr bwMode="auto">
              <a:xfrm>
                <a:off x="1589" y="3060"/>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84" name="Oval 32"/>
              <p:cNvSpPr>
                <a:spLocks noChangeArrowheads="1"/>
              </p:cNvSpPr>
              <p:nvPr/>
            </p:nvSpPr>
            <p:spPr bwMode="auto">
              <a:xfrm>
                <a:off x="928" y="3274"/>
                <a:ext cx="884" cy="337"/>
              </a:xfrm>
              <a:prstGeom prst="ellipse">
                <a:avLst/>
              </a:prstGeom>
              <a:solidFill>
                <a:srgbClr val="DDDDDD"/>
              </a:solidFill>
              <a:ln>
                <a:noFill/>
              </a:ln>
              <a:effectLst>
                <a:outerShdw dist="35921" dir="2700000"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85" name="Oval 33"/>
              <p:cNvSpPr>
                <a:spLocks noChangeArrowheads="1"/>
              </p:cNvSpPr>
              <p:nvPr/>
            </p:nvSpPr>
            <p:spPr bwMode="auto">
              <a:xfrm>
                <a:off x="502" y="3204"/>
                <a:ext cx="586" cy="28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86" name="Oval 34"/>
              <p:cNvSpPr>
                <a:spLocks noChangeArrowheads="1"/>
              </p:cNvSpPr>
              <p:nvPr/>
            </p:nvSpPr>
            <p:spPr bwMode="auto">
              <a:xfrm>
                <a:off x="385" y="3084"/>
                <a:ext cx="384" cy="256"/>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87" name="Oval 35"/>
              <p:cNvSpPr>
                <a:spLocks noChangeArrowheads="1"/>
              </p:cNvSpPr>
              <p:nvPr/>
            </p:nvSpPr>
            <p:spPr bwMode="auto">
              <a:xfrm>
                <a:off x="566" y="2883"/>
                <a:ext cx="576"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88" name="Oval 36"/>
              <p:cNvSpPr>
                <a:spLocks noChangeArrowheads="1"/>
              </p:cNvSpPr>
              <p:nvPr/>
            </p:nvSpPr>
            <p:spPr bwMode="auto">
              <a:xfrm>
                <a:off x="992" y="2795"/>
                <a:ext cx="757"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89" name="Oval 37"/>
              <p:cNvSpPr>
                <a:spLocks noChangeArrowheads="1"/>
              </p:cNvSpPr>
              <p:nvPr/>
            </p:nvSpPr>
            <p:spPr bwMode="auto">
              <a:xfrm>
                <a:off x="1504" y="2891"/>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90" name="Oval 38"/>
              <p:cNvSpPr>
                <a:spLocks noChangeArrowheads="1"/>
              </p:cNvSpPr>
              <p:nvPr/>
            </p:nvSpPr>
            <p:spPr bwMode="auto">
              <a:xfrm>
                <a:off x="704" y="2987"/>
                <a:ext cx="1141" cy="41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91" name="Oval 39"/>
              <p:cNvSpPr>
                <a:spLocks noChangeArrowheads="1"/>
              </p:cNvSpPr>
              <p:nvPr/>
            </p:nvSpPr>
            <p:spPr bwMode="auto">
              <a:xfrm rot="1336630">
                <a:off x="1474" y="3067"/>
                <a:ext cx="555" cy="417"/>
              </a:xfrm>
              <a:prstGeom prst="ellipse">
                <a:avLst/>
              </a:prstGeom>
              <a:solidFill>
                <a:srgbClr val="DDDDDD"/>
              </a:solidFill>
              <a:ln>
                <a:noFill/>
              </a:ln>
              <a:effectLst>
                <a:outerShdw dist="40161" dir="4293903"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92" name="Oval 40"/>
              <p:cNvSpPr>
                <a:spLocks noChangeArrowheads="1"/>
              </p:cNvSpPr>
              <p:nvPr/>
            </p:nvSpPr>
            <p:spPr bwMode="auto">
              <a:xfrm>
                <a:off x="1004" y="2811"/>
                <a:ext cx="756"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93" name="Oval 41"/>
              <p:cNvSpPr>
                <a:spLocks noChangeArrowheads="1"/>
              </p:cNvSpPr>
              <p:nvPr/>
            </p:nvSpPr>
            <p:spPr bwMode="auto">
              <a:xfrm>
                <a:off x="577" y="2899"/>
                <a:ext cx="575" cy="320"/>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94" name="Oval 42"/>
              <p:cNvSpPr>
                <a:spLocks noChangeArrowheads="1"/>
              </p:cNvSpPr>
              <p:nvPr/>
            </p:nvSpPr>
            <p:spPr bwMode="auto">
              <a:xfrm>
                <a:off x="396" y="3100"/>
                <a:ext cx="383" cy="256"/>
              </a:xfrm>
              <a:prstGeom prst="ellipse">
                <a:avLst/>
              </a:prstGeom>
              <a:solidFill>
                <a:srgbClr val="DDDDDD"/>
              </a:solidFill>
              <a:ln>
                <a:noFill/>
              </a:ln>
              <a:effectLst>
                <a:outerShdw dist="63500" dir="3187806"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95" name="Oval 43"/>
              <p:cNvSpPr>
                <a:spLocks noChangeArrowheads="1"/>
              </p:cNvSpPr>
              <p:nvPr/>
            </p:nvSpPr>
            <p:spPr bwMode="auto">
              <a:xfrm>
                <a:off x="1515" y="2908"/>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96" name="Oval 44"/>
              <p:cNvSpPr>
                <a:spLocks noChangeArrowheads="1"/>
              </p:cNvSpPr>
              <p:nvPr/>
            </p:nvSpPr>
            <p:spPr bwMode="auto">
              <a:xfrm>
                <a:off x="1599" y="3075"/>
                <a:ext cx="555" cy="249"/>
              </a:xfrm>
              <a:prstGeom prst="ellipse">
                <a:avLst/>
              </a:prstGeom>
              <a:solidFill>
                <a:srgbClr val="DDDDDD"/>
              </a:solidFill>
              <a:ln>
                <a:noFill/>
              </a:ln>
              <a:effectLst>
                <a:outerShdw dist="35921" dir="2700000"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97" name="Oval 45"/>
              <p:cNvSpPr>
                <a:spLocks noChangeArrowheads="1"/>
              </p:cNvSpPr>
              <p:nvPr/>
            </p:nvSpPr>
            <p:spPr bwMode="auto">
              <a:xfrm>
                <a:off x="715" y="3003"/>
                <a:ext cx="1141" cy="417"/>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98" name="Oval 46"/>
              <p:cNvSpPr>
                <a:spLocks noChangeArrowheads="1"/>
              </p:cNvSpPr>
              <p:nvPr/>
            </p:nvSpPr>
            <p:spPr bwMode="auto">
              <a:xfrm>
                <a:off x="513" y="3219"/>
                <a:ext cx="586" cy="282"/>
              </a:xfrm>
              <a:prstGeom prst="ellipse">
                <a:avLst/>
              </a:prstGeom>
              <a:solidFill>
                <a:srgbClr val="DDDDDD"/>
              </a:solidFill>
              <a:ln>
                <a:noFill/>
              </a:ln>
              <a:effectLst>
                <a:outerShdw dist="113592" dir="20006097"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0799" name="Freeform 47"/>
              <p:cNvSpPr>
                <a:spLocks/>
              </p:cNvSpPr>
              <p:nvPr/>
            </p:nvSpPr>
            <p:spPr bwMode="auto">
              <a:xfrm>
                <a:off x="567" y="2924"/>
                <a:ext cx="1451" cy="597"/>
              </a:xfrm>
              <a:custGeom>
                <a:avLst/>
                <a:gdLst>
                  <a:gd name="T0" fmla="*/ 0 w 1447"/>
                  <a:gd name="T1" fmla="*/ 488 h 1128"/>
                  <a:gd name="T2" fmla="*/ 80 w 1447"/>
                  <a:gd name="T3" fmla="*/ 392 h 1128"/>
                  <a:gd name="T4" fmla="*/ 56 w 1447"/>
                  <a:gd name="T5" fmla="*/ 384 h 1128"/>
                  <a:gd name="T6" fmla="*/ 24 w 1447"/>
                  <a:gd name="T7" fmla="*/ 400 h 1128"/>
                  <a:gd name="T8" fmla="*/ 40 w 1447"/>
                  <a:gd name="T9" fmla="*/ 376 h 1128"/>
                  <a:gd name="T10" fmla="*/ 64 w 1447"/>
                  <a:gd name="T11" fmla="*/ 352 h 1128"/>
                  <a:gd name="T12" fmla="*/ 96 w 1447"/>
                  <a:gd name="T13" fmla="*/ 304 h 1128"/>
                  <a:gd name="T14" fmla="*/ 104 w 1447"/>
                  <a:gd name="T15" fmla="*/ 280 h 1128"/>
                  <a:gd name="T16" fmla="*/ 152 w 1447"/>
                  <a:gd name="T17" fmla="*/ 208 h 1128"/>
                  <a:gd name="T18" fmla="*/ 168 w 1447"/>
                  <a:gd name="T19" fmla="*/ 184 h 1128"/>
                  <a:gd name="T20" fmla="*/ 200 w 1447"/>
                  <a:gd name="T21" fmla="*/ 176 h 1128"/>
                  <a:gd name="T22" fmla="*/ 288 w 1447"/>
                  <a:gd name="T23" fmla="*/ 112 h 1128"/>
                  <a:gd name="T24" fmla="*/ 328 w 1447"/>
                  <a:gd name="T25" fmla="*/ 80 h 1128"/>
                  <a:gd name="T26" fmla="*/ 352 w 1447"/>
                  <a:gd name="T27" fmla="*/ 56 h 1128"/>
                  <a:gd name="T28" fmla="*/ 424 w 1447"/>
                  <a:gd name="T29" fmla="*/ 40 h 1128"/>
                  <a:gd name="T30" fmla="*/ 504 w 1447"/>
                  <a:gd name="T31" fmla="*/ 0 h 1128"/>
                  <a:gd name="T32" fmla="*/ 808 w 1447"/>
                  <a:gd name="T33" fmla="*/ 40 h 1128"/>
                  <a:gd name="T34" fmla="*/ 1056 w 1447"/>
                  <a:gd name="T35" fmla="*/ 176 h 1128"/>
                  <a:gd name="T36" fmla="*/ 1080 w 1447"/>
                  <a:gd name="T37" fmla="*/ 200 h 1128"/>
                  <a:gd name="T38" fmla="*/ 1104 w 1447"/>
                  <a:gd name="T39" fmla="*/ 216 h 1128"/>
                  <a:gd name="T40" fmla="*/ 1224 w 1447"/>
                  <a:gd name="T41" fmla="*/ 304 h 1128"/>
                  <a:gd name="T42" fmla="*/ 1296 w 1447"/>
                  <a:gd name="T43" fmla="*/ 368 h 1128"/>
                  <a:gd name="T44" fmla="*/ 1344 w 1447"/>
                  <a:gd name="T45" fmla="*/ 440 h 1128"/>
                  <a:gd name="T46" fmla="*/ 1360 w 1447"/>
                  <a:gd name="T47" fmla="*/ 488 h 1128"/>
                  <a:gd name="T48" fmla="*/ 1392 w 1447"/>
                  <a:gd name="T49" fmla="*/ 536 h 1128"/>
                  <a:gd name="T50" fmla="*/ 1416 w 1447"/>
                  <a:gd name="T51" fmla="*/ 608 h 1128"/>
                  <a:gd name="T52" fmla="*/ 1432 w 1447"/>
                  <a:gd name="T53" fmla="*/ 656 h 1128"/>
                  <a:gd name="T54" fmla="*/ 1432 w 1447"/>
                  <a:gd name="T55" fmla="*/ 856 h 1128"/>
                  <a:gd name="T56" fmla="*/ 1416 w 1447"/>
                  <a:gd name="T57" fmla="*/ 904 h 1128"/>
                  <a:gd name="T58" fmla="*/ 1368 w 1447"/>
                  <a:gd name="T59" fmla="*/ 920 h 1128"/>
                  <a:gd name="T60" fmla="*/ 1352 w 1447"/>
                  <a:gd name="T61" fmla="*/ 944 h 1128"/>
                  <a:gd name="T62" fmla="*/ 1304 w 1447"/>
                  <a:gd name="T63" fmla="*/ 976 h 1128"/>
                  <a:gd name="T64" fmla="*/ 1216 w 1447"/>
                  <a:gd name="T65" fmla="*/ 1040 h 1128"/>
                  <a:gd name="T66" fmla="*/ 1168 w 1447"/>
                  <a:gd name="T67" fmla="*/ 1072 h 1128"/>
                  <a:gd name="T68" fmla="*/ 1112 w 1447"/>
                  <a:gd name="T69" fmla="*/ 1128 h 1128"/>
                  <a:gd name="T70" fmla="*/ 440 w 1447"/>
                  <a:gd name="T71" fmla="*/ 1096 h 1128"/>
                  <a:gd name="T72" fmla="*/ 360 w 1447"/>
                  <a:gd name="T73" fmla="*/ 1072 h 1128"/>
                  <a:gd name="T74" fmla="*/ 304 w 1447"/>
                  <a:gd name="T75" fmla="*/ 976 h 1128"/>
                  <a:gd name="T76" fmla="*/ 240 w 1447"/>
                  <a:gd name="T77" fmla="*/ 880 h 1128"/>
                  <a:gd name="T78" fmla="*/ 200 w 1447"/>
                  <a:gd name="T79" fmla="*/ 800 h 1128"/>
                  <a:gd name="T80" fmla="*/ 120 w 1447"/>
                  <a:gd name="T81" fmla="*/ 704 h 1128"/>
                  <a:gd name="T82" fmla="*/ 56 w 1447"/>
                  <a:gd name="T83" fmla="*/ 624 h 1128"/>
                  <a:gd name="T84" fmla="*/ 16 w 1447"/>
                  <a:gd name="T85" fmla="*/ 544 h 1128"/>
                  <a:gd name="T86" fmla="*/ 8 w 1447"/>
                  <a:gd name="T87" fmla="*/ 512 h 1128"/>
                  <a:gd name="T88" fmla="*/ 0 w 1447"/>
                  <a:gd name="T89" fmla="*/ 488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47" h="1128">
                    <a:moveTo>
                      <a:pt x="0" y="488"/>
                    </a:moveTo>
                    <a:cubicBezTo>
                      <a:pt x="24" y="453"/>
                      <a:pt x="56" y="427"/>
                      <a:pt x="80" y="392"/>
                    </a:cubicBezTo>
                    <a:cubicBezTo>
                      <a:pt x="72" y="389"/>
                      <a:pt x="64" y="383"/>
                      <a:pt x="56" y="384"/>
                    </a:cubicBezTo>
                    <a:cubicBezTo>
                      <a:pt x="44" y="386"/>
                      <a:pt x="35" y="405"/>
                      <a:pt x="24" y="400"/>
                    </a:cubicBezTo>
                    <a:cubicBezTo>
                      <a:pt x="15" y="396"/>
                      <a:pt x="34" y="383"/>
                      <a:pt x="40" y="376"/>
                    </a:cubicBezTo>
                    <a:cubicBezTo>
                      <a:pt x="47" y="367"/>
                      <a:pt x="56" y="360"/>
                      <a:pt x="64" y="352"/>
                    </a:cubicBezTo>
                    <a:cubicBezTo>
                      <a:pt x="82" y="279"/>
                      <a:pt x="56" y="354"/>
                      <a:pt x="96" y="304"/>
                    </a:cubicBezTo>
                    <a:cubicBezTo>
                      <a:pt x="101" y="297"/>
                      <a:pt x="100" y="287"/>
                      <a:pt x="104" y="280"/>
                    </a:cubicBezTo>
                    <a:cubicBezTo>
                      <a:pt x="104" y="280"/>
                      <a:pt x="144" y="220"/>
                      <a:pt x="152" y="208"/>
                    </a:cubicBezTo>
                    <a:cubicBezTo>
                      <a:pt x="157" y="200"/>
                      <a:pt x="159" y="186"/>
                      <a:pt x="168" y="184"/>
                    </a:cubicBezTo>
                    <a:cubicBezTo>
                      <a:pt x="179" y="181"/>
                      <a:pt x="189" y="179"/>
                      <a:pt x="200" y="176"/>
                    </a:cubicBezTo>
                    <a:cubicBezTo>
                      <a:pt x="228" y="148"/>
                      <a:pt x="253" y="129"/>
                      <a:pt x="288" y="112"/>
                    </a:cubicBezTo>
                    <a:cubicBezTo>
                      <a:pt x="324" y="58"/>
                      <a:pt x="282" y="111"/>
                      <a:pt x="328" y="80"/>
                    </a:cubicBezTo>
                    <a:cubicBezTo>
                      <a:pt x="337" y="74"/>
                      <a:pt x="343" y="62"/>
                      <a:pt x="352" y="56"/>
                    </a:cubicBezTo>
                    <a:cubicBezTo>
                      <a:pt x="365" y="47"/>
                      <a:pt x="418" y="41"/>
                      <a:pt x="424" y="40"/>
                    </a:cubicBezTo>
                    <a:cubicBezTo>
                      <a:pt x="450" y="23"/>
                      <a:pt x="475" y="10"/>
                      <a:pt x="504" y="0"/>
                    </a:cubicBezTo>
                    <a:cubicBezTo>
                      <a:pt x="606" y="15"/>
                      <a:pt x="705" y="31"/>
                      <a:pt x="808" y="40"/>
                    </a:cubicBezTo>
                    <a:cubicBezTo>
                      <a:pt x="913" y="66"/>
                      <a:pt x="964" y="153"/>
                      <a:pt x="1056" y="176"/>
                    </a:cubicBezTo>
                    <a:cubicBezTo>
                      <a:pt x="1064" y="184"/>
                      <a:pt x="1071" y="193"/>
                      <a:pt x="1080" y="200"/>
                    </a:cubicBezTo>
                    <a:cubicBezTo>
                      <a:pt x="1087" y="206"/>
                      <a:pt x="1097" y="210"/>
                      <a:pt x="1104" y="216"/>
                    </a:cubicBezTo>
                    <a:cubicBezTo>
                      <a:pt x="1145" y="252"/>
                      <a:pt x="1171" y="286"/>
                      <a:pt x="1224" y="304"/>
                    </a:cubicBezTo>
                    <a:cubicBezTo>
                      <a:pt x="1247" y="327"/>
                      <a:pt x="1276" y="343"/>
                      <a:pt x="1296" y="368"/>
                    </a:cubicBezTo>
                    <a:cubicBezTo>
                      <a:pt x="1314" y="391"/>
                      <a:pt x="1335" y="413"/>
                      <a:pt x="1344" y="440"/>
                    </a:cubicBezTo>
                    <a:cubicBezTo>
                      <a:pt x="1349" y="456"/>
                      <a:pt x="1351" y="474"/>
                      <a:pt x="1360" y="488"/>
                    </a:cubicBezTo>
                    <a:cubicBezTo>
                      <a:pt x="1371" y="504"/>
                      <a:pt x="1386" y="518"/>
                      <a:pt x="1392" y="536"/>
                    </a:cubicBezTo>
                    <a:cubicBezTo>
                      <a:pt x="1395" y="546"/>
                      <a:pt x="1414" y="603"/>
                      <a:pt x="1416" y="608"/>
                    </a:cubicBezTo>
                    <a:cubicBezTo>
                      <a:pt x="1421" y="624"/>
                      <a:pt x="1432" y="656"/>
                      <a:pt x="1432" y="656"/>
                    </a:cubicBezTo>
                    <a:cubicBezTo>
                      <a:pt x="1443" y="744"/>
                      <a:pt x="1447" y="743"/>
                      <a:pt x="1432" y="856"/>
                    </a:cubicBezTo>
                    <a:cubicBezTo>
                      <a:pt x="1430" y="873"/>
                      <a:pt x="1432" y="899"/>
                      <a:pt x="1416" y="904"/>
                    </a:cubicBezTo>
                    <a:cubicBezTo>
                      <a:pt x="1400" y="909"/>
                      <a:pt x="1368" y="920"/>
                      <a:pt x="1368" y="920"/>
                    </a:cubicBezTo>
                    <a:cubicBezTo>
                      <a:pt x="1363" y="928"/>
                      <a:pt x="1359" y="938"/>
                      <a:pt x="1352" y="944"/>
                    </a:cubicBezTo>
                    <a:cubicBezTo>
                      <a:pt x="1338" y="957"/>
                      <a:pt x="1304" y="976"/>
                      <a:pt x="1304" y="976"/>
                    </a:cubicBezTo>
                    <a:cubicBezTo>
                      <a:pt x="1279" y="1014"/>
                      <a:pt x="1251" y="1005"/>
                      <a:pt x="1216" y="1040"/>
                    </a:cubicBezTo>
                    <a:cubicBezTo>
                      <a:pt x="1186" y="1070"/>
                      <a:pt x="1203" y="1060"/>
                      <a:pt x="1168" y="1072"/>
                    </a:cubicBezTo>
                    <a:cubicBezTo>
                      <a:pt x="1149" y="1101"/>
                      <a:pt x="1131" y="1099"/>
                      <a:pt x="1112" y="1128"/>
                    </a:cubicBezTo>
                    <a:cubicBezTo>
                      <a:pt x="850" y="1124"/>
                      <a:pt x="672" y="1125"/>
                      <a:pt x="440" y="1096"/>
                    </a:cubicBezTo>
                    <a:cubicBezTo>
                      <a:pt x="413" y="1087"/>
                      <a:pt x="387" y="1081"/>
                      <a:pt x="360" y="1072"/>
                    </a:cubicBezTo>
                    <a:cubicBezTo>
                      <a:pt x="338" y="1038"/>
                      <a:pt x="322" y="1009"/>
                      <a:pt x="304" y="976"/>
                    </a:cubicBezTo>
                    <a:cubicBezTo>
                      <a:pt x="286" y="943"/>
                      <a:pt x="257" y="914"/>
                      <a:pt x="240" y="880"/>
                    </a:cubicBezTo>
                    <a:cubicBezTo>
                      <a:pt x="227" y="855"/>
                      <a:pt x="215" y="823"/>
                      <a:pt x="200" y="800"/>
                    </a:cubicBezTo>
                    <a:cubicBezTo>
                      <a:pt x="178" y="764"/>
                      <a:pt x="147" y="735"/>
                      <a:pt x="120" y="704"/>
                    </a:cubicBezTo>
                    <a:cubicBezTo>
                      <a:pt x="94" y="675"/>
                      <a:pt x="89" y="646"/>
                      <a:pt x="56" y="624"/>
                    </a:cubicBezTo>
                    <a:cubicBezTo>
                      <a:pt x="45" y="580"/>
                      <a:pt x="27" y="583"/>
                      <a:pt x="16" y="544"/>
                    </a:cubicBezTo>
                    <a:cubicBezTo>
                      <a:pt x="13" y="533"/>
                      <a:pt x="11" y="523"/>
                      <a:pt x="8" y="512"/>
                    </a:cubicBezTo>
                    <a:cubicBezTo>
                      <a:pt x="6" y="504"/>
                      <a:pt x="0" y="488"/>
                      <a:pt x="0" y="488"/>
                    </a:cubicBezTo>
                    <a:close/>
                  </a:path>
                </a:pathLst>
              </a:custGeom>
              <a:solidFill>
                <a:srgbClr val="DDDDDD"/>
              </a:soli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52363" dir="4557825" algn="ctr" rotWithShape="0">
                        <a:schemeClr val="bg2"/>
                      </a:outerShdw>
                    </a:effectLst>
                  </a14:hiddenEffects>
                </a:ext>
              </a:extLst>
            </p:spPr>
            <p:txBody>
              <a:bodyPr/>
              <a:lstStyle/>
              <a:p>
                <a:endParaRPr lang="zh-CN" altLang="en-US"/>
              </a:p>
            </p:txBody>
          </p:sp>
        </p:grpSp>
        <p:graphicFrame>
          <p:nvGraphicFramePr>
            <p:cNvPr id="2250800" name="Object 48"/>
            <p:cNvGraphicFramePr>
              <a:graphicFrameLocks noChangeAspect="1"/>
            </p:cNvGraphicFramePr>
            <p:nvPr>
              <p:extLst>
                <p:ext uri="{D42A27DB-BD31-4B8C-83A1-F6EECF244321}">
                  <p14:modId xmlns:p14="http://schemas.microsoft.com/office/powerpoint/2010/main" val="2082437113"/>
                </p:ext>
              </p:extLst>
            </p:nvPr>
          </p:nvGraphicFramePr>
          <p:xfrm>
            <a:off x="3124200" y="2222500"/>
            <a:ext cx="2743200" cy="1703388"/>
          </p:xfrm>
          <a:graphic>
            <a:graphicData uri="http://schemas.openxmlformats.org/presentationml/2006/ole">
              <mc:AlternateContent xmlns:mc="http://schemas.openxmlformats.org/markup-compatibility/2006">
                <mc:Choice xmlns:v="urn:schemas-microsoft-com:vml" Requires="v">
                  <p:oleObj spid="_x0000_s2281508" name="VISIO" r:id="rId4" imgW="1689840" imgH="964440" progId="Visio.Drawing.6">
                    <p:embed/>
                  </p:oleObj>
                </mc:Choice>
                <mc:Fallback>
                  <p:oleObj name="VISIO" r:id="rId4" imgW="1689840" imgH="964440" progId="Visio.Drawing.6">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24200" y="2222500"/>
                          <a:ext cx="2743200" cy="170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2250801" name="Picture 49"/>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49950" y="2757488"/>
              <a:ext cx="520700" cy="25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pic>
        <p:pic>
          <p:nvPicPr>
            <p:cNvPr id="2250802" name="Picture 50"/>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32038" y="2759075"/>
              <a:ext cx="520700" cy="25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pic>
        <p:sp>
          <p:nvSpPr>
            <p:cNvPr id="2250803" name="Text Box 51"/>
            <p:cNvSpPr txBox="1">
              <a:spLocks noChangeArrowheads="1"/>
            </p:cNvSpPr>
            <p:nvPr/>
          </p:nvSpPr>
          <p:spPr bwMode="auto">
            <a:xfrm>
              <a:off x="1187450" y="2832100"/>
              <a:ext cx="9318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部门 </a:t>
              </a:r>
              <a:r>
                <a:rPr kumimoji="1" lang="en-US" altLang="zh-CN" sz="2000">
                  <a:solidFill>
                    <a:srgbClr val="333399"/>
                  </a:solidFill>
                  <a:ea typeface="黑体" pitchFamily="49" charset="-122"/>
                </a:rPr>
                <a:t>A</a:t>
              </a:r>
            </a:p>
          </p:txBody>
        </p:sp>
        <p:sp>
          <p:nvSpPr>
            <p:cNvPr id="2250804" name="AutoShape 52"/>
            <p:cNvSpPr>
              <a:spLocks noChangeArrowheads="1"/>
            </p:cNvSpPr>
            <p:nvPr/>
          </p:nvSpPr>
          <p:spPr bwMode="auto">
            <a:xfrm rot="-5400000">
              <a:off x="4182268" y="1631157"/>
              <a:ext cx="360363" cy="2514600"/>
            </a:xfrm>
            <a:prstGeom prst="can">
              <a:avLst>
                <a:gd name="adj" fmla="val 25521"/>
              </a:avLst>
            </a:prstGeom>
            <a:gradFill rotWithShape="1">
              <a:gsLst>
                <a:gs pos="0">
                  <a:srgbClr val="33CCFF">
                    <a:gamma/>
                    <a:shade val="46275"/>
                    <a:invGamma/>
                  </a:srgbClr>
                </a:gs>
                <a:gs pos="50000">
                  <a:srgbClr val="33CCFF"/>
                </a:gs>
                <a:gs pos="100000">
                  <a:srgbClr val="33CCFF">
                    <a:gamma/>
                    <a:shade val="46275"/>
                    <a:invGamma/>
                  </a:srgbClr>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0805" name="Text Box 53"/>
            <p:cNvSpPr txBox="1">
              <a:spLocks noChangeArrowheads="1"/>
            </p:cNvSpPr>
            <p:nvPr/>
          </p:nvSpPr>
          <p:spPr bwMode="auto">
            <a:xfrm>
              <a:off x="4095750" y="3211513"/>
              <a:ext cx="946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因特网</a:t>
              </a:r>
            </a:p>
          </p:txBody>
        </p:sp>
        <p:sp>
          <p:nvSpPr>
            <p:cNvPr id="2250806" name="Text Box 54"/>
            <p:cNvSpPr txBox="1">
              <a:spLocks noChangeArrowheads="1"/>
            </p:cNvSpPr>
            <p:nvPr/>
          </p:nvSpPr>
          <p:spPr bwMode="auto">
            <a:xfrm>
              <a:off x="6443663" y="2679700"/>
              <a:ext cx="9318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部门 </a:t>
              </a:r>
              <a:r>
                <a:rPr kumimoji="1" lang="en-US" altLang="zh-CN" sz="2000">
                  <a:solidFill>
                    <a:srgbClr val="333399"/>
                  </a:solidFill>
                  <a:ea typeface="黑体" pitchFamily="49" charset="-122"/>
                </a:rPr>
                <a:t>B</a:t>
              </a:r>
            </a:p>
          </p:txBody>
        </p:sp>
        <p:sp>
          <p:nvSpPr>
            <p:cNvPr id="2250807" name="Text Box 55"/>
            <p:cNvSpPr txBox="1">
              <a:spLocks noChangeArrowheads="1"/>
            </p:cNvSpPr>
            <p:nvPr/>
          </p:nvSpPr>
          <p:spPr bwMode="auto">
            <a:xfrm>
              <a:off x="2455863" y="3062288"/>
              <a:ext cx="4603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90000"/>
                </a:lnSpc>
                <a:spcBef>
                  <a:spcPct val="0"/>
                </a:spcBef>
                <a:buClrTx/>
                <a:buFontTx/>
                <a:buNone/>
              </a:pPr>
              <a:r>
                <a:rPr kumimoji="1" lang="en-US" altLang="zh-CN" sz="2000">
                  <a:solidFill>
                    <a:srgbClr val="333399"/>
                  </a:solidFill>
                  <a:ea typeface="黑体" pitchFamily="49" charset="-122"/>
                </a:rPr>
                <a:t>R</a:t>
              </a:r>
              <a:r>
                <a:rPr kumimoji="1" lang="en-US" altLang="zh-CN" sz="2000" baseline="-25000">
                  <a:solidFill>
                    <a:srgbClr val="333399"/>
                  </a:solidFill>
                  <a:ea typeface="黑体" pitchFamily="49" charset="-122"/>
                </a:rPr>
                <a:t>1</a:t>
              </a:r>
              <a:endParaRPr kumimoji="1" lang="en-US" altLang="zh-CN" sz="2000">
                <a:solidFill>
                  <a:srgbClr val="333399"/>
                </a:solidFill>
                <a:ea typeface="黑体" pitchFamily="49" charset="-122"/>
              </a:endParaRPr>
            </a:p>
          </p:txBody>
        </p:sp>
        <p:sp>
          <p:nvSpPr>
            <p:cNvPr id="2250808" name="Text Box 56"/>
            <p:cNvSpPr txBox="1">
              <a:spLocks noChangeArrowheads="1"/>
            </p:cNvSpPr>
            <p:nvPr/>
          </p:nvSpPr>
          <p:spPr bwMode="auto">
            <a:xfrm>
              <a:off x="5940425" y="2990850"/>
              <a:ext cx="4603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90000"/>
                </a:lnSpc>
                <a:spcBef>
                  <a:spcPct val="0"/>
                </a:spcBef>
                <a:buClrTx/>
                <a:buFontTx/>
                <a:buNone/>
              </a:pPr>
              <a:r>
                <a:rPr kumimoji="1" lang="en-US" altLang="zh-CN" sz="2000">
                  <a:solidFill>
                    <a:srgbClr val="333399"/>
                  </a:solidFill>
                  <a:ea typeface="黑体" pitchFamily="49" charset="-122"/>
                </a:rPr>
                <a:t>R</a:t>
              </a:r>
              <a:r>
                <a:rPr kumimoji="1" lang="en-US" altLang="zh-CN" sz="2000" baseline="-25000">
                  <a:solidFill>
                    <a:srgbClr val="333399"/>
                  </a:solidFill>
                  <a:ea typeface="黑体" pitchFamily="49" charset="-122"/>
                </a:rPr>
                <a:t>2</a:t>
              </a:r>
              <a:endParaRPr kumimoji="1" lang="en-US" altLang="zh-CN" sz="2000">
                <a:solidFill>
                  <a:srgbClr val="333399"/>
                </a:solidFill>
                <a:ea typeface="黑体" pitchFamily="49" charset="-122"/>
              </a:endParaRPr>
            </a:p>
          </p:txBody>
        </p:sp>
        <p:sp>
          <p:nvSpPr>
            <p:cNvPr id="2250809" name="Text Box 57"/>
            <p:cNvSpPr txBox="1">
              <a:spLocks noChangeArrowheads="1"/>
            </p:cNvSpPr>
            <p:nvPr/>
          </p:nvSpPr>
          <p:spPr bwMode="auto">
            <a:xfrm>
              <a:off x="4171950" y="2276475"/>
              <a:ext cx="692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隧道</a:t>
              </a:r>
            </a:p>
          </p:txBody>
        </p:sp>
        <p:sp>
          <p:nvSpPr>
            <p:cNvPr id="2250810" name="Line 58"/>
            <p:cNvSpPr>
              <a:spLocks noChangeShapeType="1"/>
            </p:cNvSpPr>
            <p:nvPr/>
          </p:nvSpPr>
          <p:spPr bwMode="auto">
            <a:xfrm>
              <a:off x="2800350" y="2882900"/>
              <a:ext cx="381000" cy="0"/>
            </a:xfrm>
            <a:prstGeom prst="line">
              <a:avLst/>
            </a:prstGeom>
            <a:noFill/>
            <a:ln w="3810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0811" name="Line 59"/>
            <p:cNvSpPr>
              <a:spLocks noChangeShapeType="1"/>
            </p:cNvSpPr>
            <p:nvPr/>
          </p:nvSpPr>
          <p:spPr bwMode="auto">
            <a:xfrm>
              <a:off x="5619750" y="2882900"/>
              <a:ext cx="381000" cy="0"/>
            </a:xfrm>
            <a:prstGeom prst="line">
              <a:avLst/>
            </a:prstGeom>
            <a:noFill/>
            <a:ln w="3810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2250812" name="Group 60"/>
            <p:cNvGrpSpPr>
              <a:grpSpLocks/>
            </p:cNvGrpSpPr>
            <p:nvPr/>
          </p:nvGrpSpPr>
          <p:grpSpPr bwMode="auto">
            <a:xfrm>
              <a:off x="2195513" y="2239963"/>
              <a:ext cx="4321175" cy="642937"/>
              <a:chOff x="1383" y="1411"/>
              <a:chExt cx="2722" cy="405"/>
            </a:xfrm>
          </p:grpSpPr>
          <p:sp>
            <p:nvSpPr>
              <p:cNvPr id="2250813" name="Text Box 61"/>
              <p:cNvSpPr txBox="1">
                <a:spLocks noChangeArrowheads="1"/>
              </p:cNvSpPr>
              <p:nvPr/>
            </p:nvSpPr>
            <p:spPr bwMode="auto">
              <a:xfrm>
                <a:off x="1383" y="1411"/>
                <a:ext cx="78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spcBef>
                    <a:spcPct val="0"/>
                  </a:spcBef>
                  <a:buClrTx/>
                  <a:buFontTx/>
                  <a:buNone/>
                </a:pPr>
                <a:r>
                  <a:rPr kumimoji="1" lang="en-US" altLang="zh-CN" sz="2000">
                    <a:solidFill>
                      <a:srgbClr val="333399"/>
                    </a:solidFill>
                    <a:ea typeface="黑体" pitchFamily="49" charset="-122"/>
                  </a:rPr>
                  <a:t>125.1.2.3</a:t>
                </a:r>
              </a:p>
            </p:txBody>
          </p:sp>
          <p:sp>
            <p:nvSpPr>
              <p:cNvPr id="2250814" name="Line 62"/>
              <p:cNvSpPr>
                <a:spLocks noChangeShapeType="1"/>
              </p:cNvSpPr>
              <p:nvPr/>
            </p:nvSpPr>
            <p:spPr bwMode="auto">
              <a:xfrm>
                <a:off x="1837" y="1616"/>
                <a:ext cx="23" cy="200"/>
              </a:xfrm>
              <a:prstGeom prst="line">
                <a:avLst/>
              </a:prstGeom>
              <a:noFill/>
              <a:ln w="28575">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0815" name="Text Box 63"/>
              <p:cNvSpPr txBox="1">
                <a:spLocks noChangeArrowheads="1"/>
              </p:cNvSpPr>
              <p:nvPr/>
            </p:nvSpPr>
            <p:spPr bwMode="auto">
              <a:xfrm>
                <a:off x="3323" y="1430"/>
                <a:ext cx="78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90000"/>
                  </a:lnSpc>
                  <a:spcBef>
                    <a:spcPct val="0"/>
                  </a:spcBef>
                  <a:buClrTx/>
                  <a:buFontTx/>
                  <a:buNone/>
                </a:pPr>
                <a:r>
                  <a:rPr kumimoji="1" lang="en-US" altLang="zh-CN" sz="2000">
                    <a:solidFill>
                      <a:srgbClr val="333399"/>
                    </a:solidFill>
                    <a:ea typeface="黑体" pitchFamily="49" charset="-122"/>
                  </a:rPr>
                  <a:t>194.4.5.6</a:t>
                </a:r>
              </a:p>
            </p:txBody>
          </p:sp>
          <p:sp>
            <p:nvSpPr>
              <p:cNvPr id="2250816" name="Line 64"/>
              <p:cNvSpPr>
                <a:spLocks noChangeShapeType="1"/>
              </p:cNvSpPr>
              <p:nvPr/>
            </p:nvSpPr>
            <p:spPr bwMode="auto">
              <a:xfrm flipH="1">
                <a:off x="3636" y="1616"/>
                <a:ext cx="60" cy="200"/>
              </a:xfrm>
              <a:prstGeom prst="line">
                <a:avLst/>
              </a:prstGeom>
              <a:noFill/>
              <a:ln w="28575">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2250817" name="Group 65"/>
            <p:cNvGrpSpPr>
              <a:grpSpLocks/>
            </p:cNvGrpSpPr>
            <p:nvPr/>
          </p:nvGrpSpPr>
          <p:grpSpPr bwMode="auto">
            <a:xfrm>
              <a:off x="7391400" y="2120900"/>
              <a:ext cx="1428750" cy="1712913"/>
              <a:chOff x="4656" y="1336"/>
              <a:chExt cx="900" cy="1079"/>
            </a:xfrm>
          </p:grpSpPr>
          <p:sp>
            <p:nvSpPr>
              <p:cNvPr id="2250818" name="Line 66"/>
              <p:cNvSpPr>
                <a:spLocks noChangeShapeType="1"/>
              </p:cNvSpPr>
              <p:nvPr/>
            </p:nvSpPr>
            <p:spPr bwMode="auto">
              <a:xfrm flipH="1" flipV="1">
                <a:off x="4800" y="1912"/>
                <a:ext cx="348" cy="0"/>
              </a:xfrm>
              <a:prstGeom prst="line">
                <a:avLst/>
              </a:prstGeom>
              <a:noFill/>
              <a:ln w="190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0819" name="Line 67"/>
              <p:cNvSpPr>
                <a:spLocks noChangeShapeType="1"/>
              </p:cNvSpPr>
              <p:nvPr/>
            </p:nvSpPr>
            <p:spPr bwMode="auto">
              <a:xfrm flipH="1" flipV="1">
                <a:off x="4656" y="2152"/>
                <a:ext cx="336" cy="192"/>
              </a:xfrm>
              <a:prstGeom prst="line">
                <a:avLst/>
              </a:prstGeom>
              <a:noFill/>
              <a:ln w="190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0820" name="Line 68"/>
              <p:cNvSpPr>
                <a:spLocks noChangeShapeType="1"/>
              </p:cNvSpPr>
              <p:nvPr/>
            </p:nvSpPr>
            <p:spPr bwMode="auto">
              <a:xfrm flipH="1">
                <a:off x="4800" y="1528"/>
                <a:ext cx="240" cy="96"/>
              </a:xfrm>
              <a:prstGeom prst="line">
                <a:avLst/>
              </a:prstGeom>
              <a:noFill/>
              <a:ln w="190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pic>
            <p:nvPicPr>
              <p:cNvPr id="2250821" name="Picture 69"/>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8" y="1768"/>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0822" name="Text Box 70"/>
              <p:cNvSpPr txBox="1">
                <a:spLocks noChangeArrowheads="1"/>
              </p:cNvSpPr>
              <p:nvPr/>
            </p:nvSpPr>
            <p:spPr bwMode="auto">
              <a:xfrm>
                <a:off x="5284" y="1729"/>
                <a:ext cx="22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Y</a:t>
                </a:r>
              </a:p>
            </p:txBody>
          </p:sp>
          <p:sp>
            <p:nvSpPr>
              <p:cNvPr id="2250823" name="Text Box 71"/>
              <p:cNvSpPr txBox="1">
                <a:spLocks noChangeArrowheads="1"/>
              </p:cNvSpPr>
              <p:nvPr/>
            </p:nvSpPr>
            <p:spPr bwMode="auto">
              <a:xfrm>
                <a:off x="4863" y="1955"/>
                <a:ext cx="69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spcBef>
                    <a:spcPct val="0"/>
                  </a:spcBef>
                  <a:buClrTx/>
                  <a:buFontTx/>
                  <a:buNone/>
                </a:pPr>
                <a:r>
                  <a:rPr kumimoji="1" lang="en-US" altLang="zh-CN" sz="2000">
                    <a:solidFill>
                      <a:srgbClr val="333399"/>
                    </a:solidFill>
                    <a:ea typeface="黑体" pitchFamily="49" charset="-122"/>
                  </a:rPr>
                  <a:t>10.2.0.3</a:t>
                </a:r>
              </a:p>
            </p:txBody>
          </p:sp>
          <p:pic>
            <p:nvPicPr>
              <p:cNvPr id="2250824" name="Picture 72"/>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92" y="1336"/>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0825" name="Picture 73"/>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44" y="2200"/>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250826" name="Text Box 74"/>
            <p:cNvSpPr txBox="1">
              <a:spLocks noChangeArrowheads="1"/>
            </p:cNvSpPr>
            <p:nvPr/>
          </p:nvSpPr>
          <p:spPr bwMode="auto">
            <a:xfrm>
              <a:off x="3727450" y="3846513"/>
              <a:ext cx="1708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spcBef>
                  <a:spcPct val="0"/>
                </a:spcBef>
                <a:buClrTx/>
                <a:buFontTx/>
                <a:buNone/>
              </a:pPr>
              <a:r>
                <a:rPr kumimoji="1" lang="zh-CN" altLang="en-US" sz="2000">
                  <a:solidFill>
                    <a:srgbClr val="333399"/>
                  </a:solidFill>
                  <a:ea typeface="黑体" pitchFamily="49" charset="-122"/>
                </a:rPr>
                <a:t>使用隧道技术</a:t>
              </a:r>
            </a:p>
          </p:txBody>
        </p:sp>
        <p:sp>
          <p:nvSpPr>
            <p:cNvPr id="2250827" name="Text Box 75"/>
            <p:cNvSpPr txBox="1">
              <a:spLocks noChangeArrowheads="1"/>
            </p:cNvSpPr>
            <p:nvPr/>
          </p:nvSpPr>
          <p:spPr bwMode="auto">
            <a:xfrm>
              <a:off x="615950" y="928688"/>
              <a:ext cx="1412875" cy="466725"/>
            </a:xfrm>
            <a:prstGeom prst="rect">
              <a:avLst/>
            </a:prstGeom>
            <a:solidFill>
              <a:srgbClr val="FFFF99"/>
            </a:solidFill>
            <a:ln w="9525">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spcBef>
                  <a:spcPct val="0"/>
                </a:spcBef>
                <a:buClrTx/>
                <a:buFontTx/>
                <a:buNone/>
              </a:pPr>
              <a:r>
                <a:rPr kumimoji="1" lang="zh-CN" altLang="en-US" dirty="0">
                  <a:solidFill>
                    <a:srgbClr val="333399"/>
                  </a:solidFill>
                  <a:ea typeface="黑体" pitchFamily="49" charset="-122"/>
                </a:rPr>
                <a:t>本地地址</a:t>
              </a:r>
            </a:p>
          </p:txBody>
        </p:sp>
        <p:sp>
          <p:nvSpPr>
            <p:cNvPr id="2250828" name="Text Box 76"/>
            <p:cNvSpPr txBox="1">
              <a:spLocks noChangeArrowheads="1"/>
            </p:cNvSpPr>
            <p:nvPr/>
          </p:nvSpPr>
          <p:spPr bwMode="auto">
            <a:xfrm>
              <a:off x="6183313" y="946150"/>
              <a:ext cx="1412875" cy="466725"/>
            </a:xfrm>
            <a:prstGeom prst="rect">
              <a:avLst/>
            </a:prstGeom>
            <a:solidFill>
              <a:srgbClr val="FFFF99"/>
            </a:solidFill>
            <a:ln w="9525">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spcBef>
                  <a:spcPct val="0"/>
                </a:spcBef>
                <a:buClrTx/>
                <a:buFontTx/>
                <a:buNone/>
              </a:pPr>
              <a:r>
                <a:rPr kumimoji="1" lang="zh-CN" altLang="en-US">
                  <a:solidFill>
                    <a:srgbClr val="333399"/>
                  </a:solidFill>
                  <a:ea typeface="黑体" pitchFamily="49" charset="-122"/>
                </a:rPr>
                <a:t>本地地址</a:t>
              </a:r>
            </a:p>
          </p:txBody>
        </p:sp>
        <p:sp>
          <p:nvSpPr>
            <p:cNvPr id="2250829" name="Text Box 77"/>
            <p:cNvSpPr txBox="1">
              <a:spLocks noChangeArrowheads="1"/>
            </p:cNvSpPr>
            <p:nvPr/>
          </p:nvSpPr>
          <p:spPr bwMode="auto">
            <a:xfrm>
              <a:off x="3735388" y="946150"/>
              <a:ext cx="1412875" cy="466725"/>
            </a:xfrm>
            <a:prstGeom prst="rect">
              <a:avLst/>
            </a:prstGeom>
            <a:solidFill>
              <a:srgbClr val="FFCCFF"/>
            </a:solidFill>
            <a:ln w="9525">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spcBef>
                  <a:spcPct val="0"/>
                </a:spcBef>
                <a:buClrTx/>
                <a:buFontTx/>
                <a:buNone/>
              </a:pPr>
              <a:r>
                <a:rPr kumimoji="1" lang="zh-CN" altLang="en-US">
                  <a:solidFill>
                    <a:srgbClr val="333399"/>
                  </a:solidFill>
                  <a:ea typeface="黑体" pitchFamily="49" charset="-122"/>
                </a:rPr>
                <a:t>全球地址</a:t>
              </a:r>
            </a:p>
          </p:txBody>
        </p:sp>
      </p:grpSp>
    </p:spTree>
    <p:extLst>
      <p:ext uri="{BB962C8B-B14F-4D97-AF65-F5344CB8AC3E}">
        <p14:creationId xmlns:p14="http://schemas.microsoft.com/office/powerpoint/2010/main" val="3342788980"/>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1787" name="Rectangle 11"/>
          <p:cNvSpPr>
            <a:spLocks noGrp="1" noChangeArrowheads="1"/>
          </p:cNvSpPr>
          <p:nvPr>
            <p:ph type="title"/>
          </p:nvPr>
        </p:nvSpPr>
        <p:spPr>
          <a:xfrm>
            <a:off x="1150938" y="115888"/>
            <a:ext cx="7092950" cy="695325"/>
          </a:xfrm>
        </p:spPr>
        <p:txBody>
          <a:bodyPr/>
          <a:lstStyle/>
          <a:p>
            <a:pPr algn="ctr"/>
            <a:r>
              <a:rPr lang="zh-CN" altLang="en-US" sz="3200" dirty="0"/>
              <a:t>用隧道技术实现虚拟专用网 </a:t>
            </a:r>
          </a:p>
        </p:txBody>
      </p:sp>
      <p:grpSp>
        <p:nvGrpSpPr>
          <p:cNvPr id="2" name="组合 1"/>
          <p:cNvGrpSpPr/>
          <p:nvPr/>
        </p:nvGrpSpPr>
        <p:grpSpPr>
          <a:xfrm>
            <a:off x="368474" y="1360388"/>
            <a:ext cx="8659812" cy="5497612"/>
            <a:chOff x="100013" y="977900"/>
            <a:chExt cx="8739187" cy="5638800"/>
          </a:xfrm>
        </p:grpSpPr>
        <p:grpSp>
          <p:nvGrpSpPr>
            <p:cNvPr id="2251778" name="Group 2"/>
            <p:cNvGrpSpPr>
              <a:grpSpLocks/>
            </p:cNvGrpSpPr>
            <p:nvPr/>
          </p:nvGrpSpPr>
          <p:grpSpPr bwMode="auto">
            <a:xfrm>
              <a:off x="100013" y="2197100"/>
              <a:ext cx="1576387" cy="1789113"/>
              <a:chOff x="63" y="1384"/>
              <a:chExt cx="993" cy="1127"/>
            </a:xfrm>
          </p:grpSpPr>
          <p:sp>
            <p:nvSpPr>
              <p:cNvPr id="2251779" name="Line 3"/>
              <p:cNvSpPr>
                <a:spLocks noChangeShapeType="1"/>
              </p:cNvSpPr>
              <p:nvPr/>
            </p:nvSpPr>
            <p:spPr bwMode="auto">
              <a:xfrm flipV="1">
                <a:off x="816" y="2248"/>
                <a:ext cx="240" cy="192"/>
              </a:xfrm>
              <a:prstGeom prst="line">
                <a:avLst/>
              </a:prstGeom>
              <a:noFill/>
              <a:ln w="190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1780" name="Line 4"/>
              <p:cNvSpPr>
                <a:spLocks noChangeShapeType="1"/>
              </p:cNvSpPr>
              <p:nvPr/>
            </p:nvSpPr>
            <p:spPr bwMode="auto">
              <a:xfrm>
                <a:off x="624" y="1576"/>
                <a:ext cx="240" cy="144"/>
              </a:xfrm>
              <a:prstGeom prst="line">
                <a:avLst/>
              </a:prstGeom>
              <a:noFill/>
              <a:ln w="190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1781" name="Line 5"/>
              <p:cNvSpPr>
                <a:spLocks noChangeShapeType="1"/>
              </p:cNvSpPr>
              <p:nvPr/>
            </p:nvSpPr>
            <p:spPr bwMode="auto">
              <a:xfrm flipV="1">
                <a:off x="432" y="1967"/>
                <a:ext cx="288" cy="0"/>
              </a:xfrm>
              <a:prstGeom prst="line">
                <a:avLst/>
              </a:prstGeom>
              <a:noFill/>
              <a:ln w="190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pic>
            <p:nvPicPr>
              <p:cNvPr id="2251782" name="Picture 6"/>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6" y="1823"/>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1783" name="Text Box 7"/>
              <p:cNvSpPr txBox="1">
                <a:spLocks noChangeArrowheads="1"/>
              </p:cNvSpPr>
              <p:nvPr/>
            </p:nvSpPr>
            <p:spPr bwMode="auto">
              <a:xfrm>
                <a:off x="113" y="1797"/>
                <a:ext cx="22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X</a:t>
                </a:r>
              </a:p>
            </p:txBody>
          </p:sp>
          <p:sp>
            <p:nvSpPr>
              <p:cNvPr id="2251784" name="Text Box 8"/>
              <p:cNvSpPr txBox="1">
                <a:spLocks noChangeArrowheads="1"/>
              </p:cNvSpPr>
              <p:nvPr/>
            </p:nvSpPr>
            <p:spPr bwMode="auto">
              <a:xfrm>
                <a:off x="63" y="2031"/>
                <a:ext cx="69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spcBef>
                    <a:spcPct val="0"/>
                  </a:spcBef>
                  <a:buClrTx/>
                  <a:buFontTx/>
                  <a:buNone/>
                </a:pPr>
                <a:r>
                  <a:rPr kumimoji="1" lang="en-US" altLang="zh-CN" sz="2000">
                    <a:solidFill>
                      <a:srgbClr val="333399"/>
                    </a:solidFill>
                    <a:ea typeface="黑体" pitchFamily="49" charset="-122"/>
                  </a:rPr>
                  <a:t>10.1.0.1</a:t>
                </a:r>
              </a:p>
            </p:txBody>
          </p:sp>
          <p:pic>
            <p:nvPicPr>
              <p:cNvPr id="2251785" name="Picture 9"/>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0" y="1384"/>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1786" name="Picture 10"/>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2" y="2296"/>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251788" name="Group 12"/>
            <p:cNvGrpSpPr>
              <a:grpSpLocks/>
            </p:cNvGrpSpPr>
            <p:nvPr/>
          </p:nvGrpSpPr>
          <p:grpSpPr bwMode="auto">
            <a:xfrm>
              <a:off x="973138" y="2384425"/>
              <a:ext cx="1511300" cy="1225550"/>
              <a:chOff x="385" y="2795"/>
              <a:chExt cx="1769" cy="816"/>
            </a:xfrm>
          </p:grpSpPr>
          <p:sp>
            <p:nvSpPr>
              <p:cNvPr id="2251789" name="Oval 13"/>
              <p:cNvSpPr>
                <a:spLocks noChangeArrowheads="1"/>
              </p:cNvSpPr>
              <p:nvPr/>
            </p:nvSpPr>
            <p:spPr bwMode="auto">
              <a:xfrm>
                <a:off x="1589" y="3060"/>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790" name="Oval 14"/>
              <p:cNvSpPr>
                <a:spLocks noChangeArrowheads="1"/>
              </p:cNvSpPr>
              <p:nvPr/>
            </p:nvSpPr>
            <p:spPr bwMode="auto">
              <a:xfrm>
                <a:off x="928" y="3274"/>
                <a:ext cx="884" cy="337"/>
              </a:xfrm>
              <a:prstGeom prst="ellipse">
                <a:avLst/>
              </a:prstGeom>
              <a:solidFill>
                <a:srgbClr val="DDDDDD"/>
              </a:solidFill>
              <a:ln>
                <a:noFill/>
              </a:ln>
              <a:effectLst>
                <a:outerShdw dist="35921" dir="2700000"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791" name="Oval 15"/>
              <p:cNvSpPr>
                <a:spLocks noChangeArrowheads="1"/>
              </p:cNvSpPr>
              <p:nvPr/>
            </p:nvSpPr>
            <p:spPr bwMode="auto">
              <a:xfrm>
                <a:off x="502" y="3204"/>
                <a:ext cx="586" cy="28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792" name="Oval 16"/>
              <p:cNvSpPr>
                <a:spLocks noChangeArrowheads="1"/>
              </p:cNvSpPr>
              <p:nvPr/>
            </p:nvSpPr>
            <p:spPr bwMode="auto">
              <a:xfrm>
                <a:off x="385" y="3084"/>
                <a:ext cx="384" cy="256"/>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793" name="Oval 17"/>
              <p:cNvSpPr>
                <a:spLocks noChangeArrowheads="1"/>
              </p:cNvSpPr>
              <p:nvPr/>
            </p:nvSpPr>
            <p:spPr bwMode="auto">
              <a:xfrm>
                <a:off x="566" y="2883"/>
                <a:ext cx="576"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794" name="Oval 18"/>
              <p:cNvSpPr>
                <a:spLocks noChangeArrowheads="1"/>
              </p:cNvSpPr>
              <p:nvPr/>
            </p:nvSpPr>
            <p:spPr bwMode="auto">
              <a:xfrm>
                <a:off x="992" y="2795"/>
                <a:ext cx="757"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795" name="Oval 19"/>
              <p:cNvSpPr>
                <a:spLocks noChangeArrowheads="1"/>
              </p:cNvSpPr>
              <p:nvPr/>
            </p:nvSpPr>
            <p:spPr bwMode="auto">
              <a:xfrm>
                <a:off x="1504" y="2891"/>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796" name="Oval 20"/>
              <p:cNvSpPr>
                <a:spLocks noChangeArrowheads="1"/>
              </p:cNvSpPr>
              <p:nvPr/>
            </p:nvSpPr>
            <p:spPr bwMode="auto">
              <a:xfrm>
                <a:off x="704" y="2987"/>
                <a:ext cx="1141" cy="41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797" name="Oval 21"/>
              <p:cNvSpPr>
                <a:spLocks noChangeArrowheads="1"/>
              </p:cNvSpPr>
              <p:nvPr/>
            </p:nvSpPr>
            <p:spPr bwMode="auto">
              <a:xfrm rot="1336630">
                <a:off x="1474" y="3067"/>
                <a:ext cx="555" cy="417"/>
              </a:xfrm>
              <a:prstGeom prst="ellipse">
                <a:avLst/>
              </a:prstGeom>
              <a:solidFill>
                <a:srgbClr val="DDDDDD"/>
              </a:solidFill>
              <a:ln>
                <a:noFill/>
              </a:ln>
              <a:effectLst>
                <a:outerShdw dist="40161" dir="4293903"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798" name="Oval 22"/>
              <p:cNvSpPr>
                <a:spLocks noChangeArrowheads="1"/>
              </p:cNvSpPr>
              <p:nvPr/>
            </p:nvSpPr>
            <p:spPr bwMode="auto">
              <a:xfrm>
                <a:off x="1004" y="2811"/>
                <a:ext cx="756"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799" name="Oval 23"/>
              <p:cNvSpPr>
                <a:spLocks noChangeArrowheads="1"/>
              </p:cNvSpPr>
              <p:nvPr/>
            </p:nvSpPr>
            <p:spPr bwMode="auto">
              <a:xfrm>
                <a:off x="577" y="2899"/>
                <a:ext cx="575" cy="320"/>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00" name="Oval 24"/>
              <p:cNvSpPr>
                <a:spLocks noChangeArrowheads="1"/>
              </p:cNvSpPr>
              <p:nvPr/>
            </p:nvSpPr>
            <p:spPr bwMode="auto">
              <a:xfrm>
                <a:off x="396" y="3100"/>
                <a:ext cx="383" cy="256"/>
              </a:xfrm>
              <a:prstGeom prst="ellipse">
                <a:avLst/>
              </a:prstGeom>
              <a:solidFill>
                <a:srgbClr val="DDDDDD"/>
              </a:solidFill>
              <a:ln>
                <a:noFill/>
              </a:ln>
              <a:effectLst>
                <a:outerShdw dist="63500" dir="3187806"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01" name="Oval 25"/>
              <p:cNvSpPr>
                <a:spLocks noChangeArrowheads="1"/>
              </p:cNvSpPr>
              <p:nvPr/>
            </p:nvSpPr>
            <p:spPr bwMode="auto">
              <a:xfrm>
                <a:off x="1515" y="2908"/>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02" name="Oval 26"/>
              <p:cNvSpPr>
                <a:spLocks noChangeArrowheads="1"/>
              </p:cNvSpPr>
              <p:nvPr/>
            </p:nvSpPr>
            <p:spPr bwMode="auto">
              <a:xfrm>
                <a:off x="1599" y="3075"/>
                <a:ext cx="555" cy="249"/>
              </a:xfrm>
              <a:prstGeom prst="ellipse">
                <a:avLst/>
              </a:prstGeom>
              <a:solidFill>
                <a:srgbClr val="DDDDDD"/>
              </a:solidFill>
              <a:ln>
                <a:noFill/>
              </a:ln>
              <a:effectLst>
                <a:outerShdw dist="35921" dir="2700000"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03" name="Oval 27"/>
              <p:cNvSpPr>
                <a:spLocks noChangeArrowheads="1"/>
              </p:cNvSpPr>
              <p:nvPr/>
            </p:nvSpPr>
            <p:spPr bwMode="auto">
              <a:xfrm>
                <a:off x="715" y="3003"/>
                <a:ext cx="1141" cy="417"/>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04" name="Oval 28"/>
              <p:cNvSpPr>
                <a:spLocks noChangeArrowheads="1"/>
              </p:cNvSpPr>
              <p:nvPr/>
            </p:nvSpPr>
            <p:spPr bwMode="auto">
              <a:xfrm>
                <a:off x="513" y="3219"/>
                <a:ext cx="586" cy="282"/>
              </a:xfrm>
              <a:prstGeom prst="ellipse">
                <a:avLst/>
              </a:prstGeom>
              <a:solidFill>
                <a:srgbClr val="DDDDDD"/>
              </a:solidFill>
              <a:ln>
                <a:noFill/>
              </a:ln>
              <a:effectLst>
                <a:outerShdw dist="113592" dir="20006097"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05" name="Freeform 29"/>
              <p:cNvSpPr>
                <a:spLocks/>
              </p:cNvSpPr>
              <p:nvPr/>
            </p:nvSpPr>
            <p:spPr bwMode="auto">
              <a:xfrm>
                <a:off x="567" y="2924"/>
                <a:ext cx="1451" cy="597"/>
              </a:xfrm>
              <a:custGeom>
                <a:avLst/>
                <a:gdLst>
                  <a:gd name="T0" fmla="*/ 0 w 1447"/>
                  <a:gd name="T1" fmla="*/ 488 h 1128"/>
                  <a:gd name="T2" fmla="*/ 80 w 1447"/>
                  <a:gd name="T3" fmla="*/ 392 h 1128"/>
                  <a:gd name="T4" fmla="*/ 56 w 1447"/>
                  <a:gd name="T5" fmla="*/ 384 h 1128"/>
                  <a:gd name="T6" fmla="*/ 24 w 1447"/>
                  <a:gd name="T7" fmla="*/ 400 h 1128"/>
                  <a:gd name="T8" fmla="*/ 40 w 1447"/>
                  <a:gd name="T9" fmla="*/ 376 h 1128"/>
                  <a:gd name="T10" fmla="*/ 64 w 1447"/>
                  <a:gd name="T11" fmla="*/ 352 h 1128"/>
                  <a:gd name="T12" fmla="*/ 96 w 1447"/>
                  <a:gd name="T13" fmla="*/ 304 h 1128"/>
                  <a:gd name="T14" fmla="*/ 104 w 1447"/>
                  <a:gd name="T15" fmla="*/ 280 h 1128"/>
                  <a:gd name="T16" fmla="*/ 152 w 1447"/>
                  <a:gd name="T17" fmla="*/ 208 h 1128"/>
                  <a:gd name="T18" fmla="*/ 168 w 1447"/>
                  <a:gd name="T19" fmla="*/ 184 h 1128"/>
                  <a:gd name="T20" fmla="*/ 200 w 1447"/>
                  <a:gd name="T21" fmla="*/ 176 h 1128"/>
                  <a:gd name="T22" fmla="*/ 288 w 1447"/>
                  <a:gd name="T23" fmla="*/ 112 h 1128"/>
                  <a:gd name="T24" fmla="*/ 328 w 1447"/>
                  <a:gd name="T25" fmla="*/ 80 h 1128"/>
                  <a:gd name="T26" fmla="*/ 352 w 1447"/>
                  <a:gd name="T27" fmla="*/ 56 h 1128"/>
                  <a:gd name="T28" fmla="*/ 424 w 1447"/>
                  <a:gd name="T29" fmla="*/ 40 h 1128"/>
                  <a:gd name="T30" fmla="*/ 504 w 1447"/>
                  <a:gd name="T31" fmla="*/ 0 h 1128"/>
                  <a:gd name="T32" fmla="*/ 808 w 1447"/>
                  <a:gd name="T33" fmla="*/ 40 h 1128"/>
                  <a:gd name="T34" fmla="*/ 1056 w 1447"/>
                  <a:gd name="T35" fmla="*/ 176 h 1128"/>
                  <a:gd name="T36" fmla="*/ 1080 w 1447"/>
                  <a:gd name="T37" fmla="*/ 200 h 1128"/>
                  <a:gd name="T38" fmla="*/ 1104 w 1447"/>
                  <a:gd name="T39" fmla="*/ 216 h 1128"/>
                  <a:gd name="T40" fmla="*/ 1224 w 1447"/>
                  <a:gd name="T41" fmla="*/ 304 h 1128"/>
                  <a:gd name="T42" fmla="*/ 1296 w 1447"/>
                  <a:gd name="T43" fmla="*/ 368 h 1128"/>
                  <a:gd name="T44" fmla="*/ 1344 w 1447"/>
                  <a:gd name="T45" fmla="*/ 440 h 1128"/>
                  <a:gd name="T46" fmla="*/ 1360 w 1447"/>
                  <a:gd name="T47" fmla="*/ 488 h 1128"/>
                  <a:gd name="T48" fmla="*/ 1392 w 1447"/>
                  <a:gd name="T49" fmla="*/ 536 h 1128"/>
                  <a:gd name="T50" fmla="*/ 1416 w 1447"/>
                  <a:gd name="T51" fmla="*/ 608 h 1128"/>
                  <a:gd name="T52" fmla="*/ 1432 w 1447"/>
                  <a:gd name="T53" fmla="*/ 656 h 1128"/>
                  <a:gd name="T54" fmla="*/ 1432 w 1447"/>
                  <a:gd name="T55" fmla="*/ 856 h 1128"/>
                  <a:gd name="T56" fmla="*/ 1416 w 1447"/>
                  <a:gd name="T57" fmla="*/ 904 h 1128"/>
                  <a:gd name="T58" fmla="*/ 1368 w 1447"/>
                  <a:gd name="T59" fmla="*/ 920 h 1128"/>
                  <a:gd name="T60" fmla="*/ 1352 w 1447"/>
                  <a:gd name="T61" fmla="*/ 944 h 1128"/>
                  <a:gd name="T62" fmla="*/ 1304 w 1447"/>
                  <a:gd name="T63" fmla="*/ 976 h 1128"/>
                  <a:gd name="T64" fmla="*/ 1216 w 1447"/>
                  <a:gd name="T65" fmla="*/ 1040 h 1128"/>
                  <a:gd name="T66" fmla="*/ 1168 w 1447"/>
                  <a:gd name="T67" fmla="*/ 1072 h 1128"/>
                  <a:gd name="T68" fmla="*/ 1112 w 1447"/>
                  <a:gd name="T69" fmla="*/ 1128 h 1128"/>
                  <a:gd name="T70" fmla="*/ 440 w 1447"/>
                  <a:gd name="T71" fmla="*/ 1096 h 1128"/>
                  <a:gd name="T72" fmla="*/ 360 w 1447"/>
                  <a:gd name="T73" fmla="*/ 1072 h 1128"/>
                  <a:gd name="T74" fmla="*/ 304 w 1447"/>
                  <a:gd name="T75" fmla="*/ 976 h 1128"/>
                  <a:gd name="T76" fmla="*/ 240 w 1447"/>
                  <a:gd name="T77" fmla="*/ 880 h 1128"/>
                  <a:gd name="T78" fmla="*/ 200 w 1447"/>
                  <a:gd name="T79" fmla="*/ 800 h 1128"/>
                  <a:gd name="T80" fmla="*/ 120 w 1447"/>
                  <a:gd name="T81" fmla="*/ 704 h 1128"/>
                  <a:gd name="T82" fmla="*/ 56 w 1447"/>
                  <a:gd name="T83" fmla="*/ 624 h 1128"/>
                  <a:gd name="T84" fmla="*/ 16 w 1447"/>
                  <a:gd name="T85" fmla="*/ 544 h 1128"/>
                  <a:gd name="T86" fmla="*/ 8 w 1447"/>
                  <a:gd name="T87" fmla="*/ 512 h 1128"/>
                  <a:gd name="T88" fmla="*/ 0 w 1447"/>
                  <a:gd name="T89" fmla="*/ 488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47" h="1128">
                    <a:moveTo>
                      <a:pt x="0" y="488"/>
                    </a:moveTo>
                    <a:cubicBezTo>
                      <a:pt x="24" y="453"/>
                      <a:pt x="56" y="427"/>
                      <a:pt x="80" y="392"/>
                    </a:cubicBezTo>
                    <a:cubicBezTo>
                      <a:pt x="72" y="389"/>
                      <a:pt x="64" y="383"/>
                      <a:pt x="56" y="384"/>
                    </a:cubicBezTo>
                    <a:cubicBezTo>
                      <a:pt x="44" y="386"/>
                      <a:pt x="35" y="405"/>
                      <a:pt x="24" y="400"/>
                    </a:cubicBezTo>
                    <a:cubicBezTo>
                      <a:pt x="15" y="396"/>
                      <a:pt x="34" y="383"/>
                      <a:pt x="40" y="376"/>
                    </a:cubicBezTo>
                    <a:cubicBezTo>
                      <a:pt x="47" y="367"/>
                      <a:pt x="56" y="360"/>
                      <a:pt x="64" y="352"/>
                    </a:cubicBezTo>
                    <a:cubicBezTo>
                      <a:pt x="82" y="279"/>
                      <a:pt x="56" y="354"/>
                      <a:pt x="96" y="304"/>
                    </a:cubicBezTo>
                    <a:cubicBezTo>
                      <a:pt x="101" y="297"/>
                      <a:pt x="100" y="287"/>
                      <a:pt x="104" y="280"/>
                    </a:cubicBezTo>
                    <a:cubicBezTo>
                      <a:pt x="104" y="280"/>
                      <a:pt x="144" y="220"/>
                      <a:pt x="152" y="208"/>
                    </a:cubicBezTo>
                    <a:cubicBezTo>
                      <a:pt x="157" y="200"/>
                      <a:pt x="159" y="186"/>
                      <a:pt x="168" y="184"/>
                    </a:cubicBezTo>
                    <a:cubicBezTo>
                      <a:pt x="179" y="181"/>
                      <a:pt x="189" y="179"/>
                      <a:pt x="200" y="176"/>
                    </a:cubicBezTo>
                    <a:cubicBezTo>
                      <a:pt x="228" y="148"/>
                      <a:pt x="253" y="129"/>
                      <a:pt x="288" y="112"/>
                    </a:cubicBezTo>
                    <a:cubicBezTo>
                      <a:pt x="324" y="58"/>
                      <a:pt x="282" y="111"/>
                      <a:pt x="328" y="80"/>
                    </a:cubicBezTo>
                    <a:cubicBezTo>
                      <a:pt x="337" y="74"/>
                      <a:pt x="343" y="62"/>
                      <a:pt x="352" y="56"/>
                    </a:cubicBezTo>
                    <a:cubicBezTo>
                      <a:pt x="365" y="47"/>
                      <a:pt x="418" y="41"/>
                      <a:pt x="424" y="40"/>
                    </a:cubicBezTo>
                    <a:cubicBezTo>
                      <a:pt x="450" y="23"/>
                      <a:pt x="475" y="10"/>
                      <a:pt x="504" y="0"/>
                    </a:cubicBezTo>
                    <a:cubicBezTo>
                      <a:pt x="606" y="15"/>
                      <a:pt x="705" y="31"/>
                      <a:pt x="808" y="40"/>
                    </a:cubicBezTo>
                    <a:cubicBezTo>
                      <a:pt x="913" y="66"/>
                      <a:pt x="964" y="153"/>
                      <a:pt x="1056" y="176"/>
                    </a:cubicBezTo>
                    <a:cubicBezTo>
                      <a:pt x="1064" y="184"/>
                      <a:pt x="1071" y="193"/>
                      <a:pt x="1080" y="200"/>
                    </a:cubicBezTo>
                    <a:cubicBezTo>
                      <a:pt x="1087" y="206"/>
                      <a:pt x="1097" y="210"/>
                      <a:pt x="1104" y="216"/>
                    </a:cubicBezTo>
                    <a:cubicBezTo>
                      <a:pt x="1145" y="252"/>
                      <a:pt x="1171" y="286"/>
                      <a:pt x="1224" y="304"/>
                    </a:cubicBezTo>
                    <a:cubicBezTo>
                      <a:pt x="1247" y="327"/>
                      <a:pt x="1276" y="343"/>
                      <a:pt x="1296" y="368"/>
                    </a:cubicBezTo>
                    <a:cubicBezTo>
                      <a:pt x="1314" y="391"/>
                      <a:pt x="1335" y="413"/>
                      <a:pt x="1344" y="440"/>
                    </a:cubicBezTo>
                    <a:cubicBezTo>
                      <a:pt x="1349" y="456"/>
                      <a:pt x="1351" y="474"/>
                      <a:pt x="1360" y="488"/>
                    </a:cubicBezTo>
                    <a:cubicBezTo>
                      <a:pt x="1371" y="504"/>
                      <a:pt x="1386" y="518"/>
                      <a:pt x="1392" y="536"/>
                    </a:cubicBezTo>
                    <a:cubicBezTo>
                      <a:pt x="1395" y="546"/>
                      <a:pt x="1414" y="603"/>
                      <a:pt x="1416" y="608"/>
                    </a:cubicBezTo>
                    <a:cubicBezTo>
                      <a:pt x="1421" y="624"/>
                      <a:pt x="1432" y="656"/>
                      <a:pt x="1432" y="656"/>
                    </a:cubicBezTo>
                    <a:cubicBezTo>
                      <a:pt x="1443" y="744"/>
                      <a:pt x="1447" y="743"/>
                      <a:pt x="1432" y="856"/>
                    </a:cubicBezTo>
                    <a:cubicBezTo>
                      <a:pt x="1430" y="873"/>
                      <a:pt x="1432" y="899"/>
                      <a:pt x="1416" y="904"/>
                    </a:cubicBezTo>
                    <a:cubicBezTo>
                      <a:pt x="1400" y="909"/>
                      <a:pt x="1368" y="920"/>
                      <a:pt x="1368" y="920"/>
                    </a:cubicBezTo>
                    <a:cubicBezTo>
                      <a:pt x="1363" y="928"/>
                      <a:pt x="1359" y="938"/>
                      <a:pt x="1352" y="944"/>
                    </a:cubicBezTo>
                    <a:cubicBezTo>
                      <a:pt x="1338" y="957"/>
                      <a:pt x="1304" y="976"/>
                      <a:pt x="1304" y="976"/>
                    </a:cubicBezTo>
                    <a:cubicBezTo>
                      <a:pt x="1279" y="1014"/>
                      <a:pt x="1251" y="1005"/>
                      <a:pt x="1216" y="1040"/>
                    </a:cubicBezTo>
                    <a:cubicBezTo>
                      <a:pt x="1186" y="1070"/>
                      <a:pt x="1203" y="1060"/>
                      <a:pt x="1168" y="1072"/>
                    </a:cubicBezTo>
                    <a:cubicBezTo>
                      <a:pt x="1149" y="1101"/>
                      <a:pt x="1131" y="1099"/>
                      <a:pt x="1112" y="1128"/>
                    </a:cubicBezTo>
                    <a:cubicBezTo>
                      <a:pt x="850" y="1124"/>
                      <a:pt x="672" y="1125"/>
                      <a:pt x="440" y="1096"/>
                    </a:cubicBezTo>
                    <a:cubicBezTo>
                      <a:pt x="413" y="1087"/>
                      <a:pt x="387" y="1081"/>
                      <a:pt x="360" y="1072"/>
                    </a:cubicBezTo>
                    <a:cubicBezTo>
                      <a:pt x="338" y="1038"/>
                      <a:pt x="322" y="1009"/>
                      <a:pt x="304" y="976"/>
                    </a:cubicBezTo>
                    <a:cubicBezTo>
                      <a:pt x="286" y="943"/>
                      <a:pt x="257" y="914"/>
                      <a:pt x="240" y="880"/>
                    </a:cubicBezTo>
                    <a:cubicBezTo>
                      <a:pt x="227" y="855"/>
                      <a:pt x="215" y="823"/>
                      <a:pt x="200" y="800"/>
                    </a:cubicBezTo>
                    <a:cubicBezTo>
                      <a:pt x="178" y="764"/>
                      <a:pt x="147" y="735"/>
                      <a:pt x="120" y="704"/>
                    </a:cubicBezTo>
                    <a:cubicBezTo>
                      <a:pt x="94" y="675"/>
                      <a:pt x="89" y="646"/>
                      <a:pt x="56" y="624"/>
                    </a:cubicBezTo>
                    <a:cubicBezTo>
                      <a:pt x="45" y="580"/>
                      <a:pt x="27" y="583"/>
                      <a:pt x="16" y="544"/>
                    </a:cubicBezTo>
                    <a:cubicBezTo>
                      <a:pt x="13" y="533"/>
                      <a:pt x="11" y="523"/>
                      <a:pt x="8" y="512"/>
                    </a:cubicBezTo>
                    <a:cubicBezTo>
                      <a:pt x="6" y="504"/>
                      <a:pt x="0" y="488"/>
                      <a:pt x="0" y="488"/>
                    </a:cubicBezTo>
                    <a:close/>
                  </a:path>
                </a:pathLst>
              </a:custGeom>
              <a:solidFill>
                <a:srgbClr val="DDDDDD"/>
              </a:soli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52363" dir="4557825" algn="ctr" rotWithShape="0">
                        <a:schemeClr val="bg2"/>
                      </a:outerShdw>
                    </a:effectLst>
                  </a14:hiddenEffects>
                </a:ext>
              </a:extLst>
            </p:spPr>
            <p:txBody>
              <a:bodyPr/>
              <a:lstStyle/>
              <a:p>
                <a:endParaRPr lang="zh-CN" altLang="en-US"/>
              </a:p>
            </p:txBody>
          </p:sp>
        </p:grpSp>
        <p:grpSp>
          <p:nvGrpSpPr>
            <p:cNvPr id="2251806" name="Group 30"/>
            <p:cNvGrpSpPr>
              <a:grpSpLocks/>
            </p:cNvGrpSpPr>
            <p:nvPr/>
          </p:nvGrpSpPr>
          <p:grpSpPr bwMode="auto">
            <a:xfrm>
              <a:off x="6227763" y="2314575"/>
              <a:ext cx="1511300" cy="1225550"/>
              <a:chOff x="385" y="2795"/>
              <a:chExt cx="1769" cy="816"/>
            </a:xfrm>
          </p:grpSpPr>
          <p:sp>
            <p:nvSpPr>
              <p:cNvPr id="2251807" name="Oval 31"/>
              <p:cNvSpPr>
                <a:spLocks noChangeArrowheads="1"/>
              </p:cNvSpPr>
              <p:nvPr/>
            </p:nvSpPr>
            <p:spPr bwMode="auto">
              <a:xfrm>
                <a:off x="1589" y="3060"/>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08" name="Oval 32"/>
              <p:cNvSpPr>
                <a:spLocks noChangeArrowheads="1"/>
              </p:cNvSpPr>
              <p:nvPr/>
            </p:nvSpPr>
            <p:spPr bwMode="auto">
              <a:xfrm>
                <a:off x="928" y="3274"/>
                <a:ext cx="884" cy="337"/>
              </a:xfrm>
              <a:prstGeom prst="ellipse">
                <a:avLst/>
              </a:prstGeom>
              <a:solidFill>
                <a:srgbClr val="DDDDDD"/>
              </a:solidFill>
              <a:ln>
                <a:noFill/>
              </a:ln>
              <a:effectLst>
                <a:outerShdw dist="35921" dir="2700000"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09" name="Oval 33"/>
              <p:cNvSpPr>
                <a:spLocks noChangeArrowheads="1"/>
              </p:cNvSpPr>
              <p:nvPr/>
            </p:nvSpPr>
            <p:spPr bwMode="auto">
              <a:xfrm>
                <a:off x="502" y="3204"/>
                <a:ext cx="586" cy="28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10" name="Oval 34"/>
              <p:cNvSpPr>
                <a:spLocks noChangeArrowheads="1"/>
              </p:cNvSpPr>
              <p:nvPr/>
            </p:nvSpPr>
            <p:spPr bwMode="auto">
              <a:xfrm>
                <a:off x="385" y="3084"/>
                <a:ext cx="384" cy="256"/>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11" name="Oval 35"/>
              <p:cNvSpPr>
                <a:spLocks noChangeArrowheads="1"/>
              </p:cNvSpPr>
              <p:nvPr/>
            </p:nvSpPr>
            <p:spPr bwMode="auto">
              <a:xfrm>
                <a:off x="566" y="2883"/>
                <a:ext cx="576"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12" name="Oval 36"/>
              <p:cNvSpPr>
                <a:spLocks noChangeArrowheads="1"/>
              </p:cNvSpPr>
              <p:nvPr/>
            </p:nvSpPr>
            <p:spPr bwMode="auto">
              <a:xfrm>
                <a:off x="992" y="2795"/>
                <a:ext cx="757"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13" name="Oval 37"/>
              <p:cNvSpPr>
                <a:spLocks noChangeArrowheads="1"/>
              </p:cNvSpPr>
              <p:nvPr/>
            </p:nvSpPr>
            <p:spPr bwMode="auto">
              <a:xfrm>
                <a:off x="1504" y="2891"/>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14" name="Oval 38"/>
              <p:cNvSpPr>
                <a:spLocks noChangeArrowheads="1"/>
              </p:cNvSpPr>
              <p:nvPr/>
            </p:nvSpPr>
            <p:spPr bwMode="auto">
              <a:xfrm>
                <a:off x="704" y="2987"/>
                <a:ext cx="1141" cy="41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15" name="Oval 39"/>
              <p:cNvSpPr>
                <a:spLocks noChangeArrowheads="1"/>
              </p:cNvSpPr>
              <p:nvPr/>
            </p:nvSpPr>
            <p:spPr bwMode="auto">
              <a:xfrm rot="1336630">
                <a:off x="1474" y="3067"/>
                <a:ext cx="555" cy="417"/>
              </a:xfrm>
              <a:prstGeom prst="ellipse">
                <a:avLst/>
              </a:prstGeom>
              <a:solidFill>
                <a:srgbClr val="DDDDDD"/>
              </a:solidFill>
              <a:ln>
                <a:noFill/>
              </a:ln>
              <a:effectLst>
                <a:outerShdw dist="40161" dir="4293903"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16" name="Oval 40"/>
              <p:cNvSpPr>
                <a:spLocks noChangeArrowheads="1"/>
              </p:cNvSpPr>
              <p:nvPr/>
            </p:nvSpPr>
            <p:spPr bwMode="auto">
              <a:xfrm>
                <a:off x="1004" y="2811"/>
                <a:ext cx="756"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17" name="Oval 41"/>
              <p:cNvSpPr>
                <a:spLocks noChangeArrowheads="1"/>
              </p:cNvSpPr>
              <p:nvPr/>
            </p:nvSpPr>
            <p:spPr bwMode="auto">
              <a:xfrm>
                <a:off x="577" y="2899"/>
                <a:ext cx="575" cy="320"/>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18" name="Oval 42"/>
              <p:cNvSpPr>
                <a:spLocks noChangeArrowheads="1"/>
              </p:cNvSpPr>
              <p:nvPr/>
            </p:nvSpPr>
            <p:spPr bwMode="auto">
              <a:xfrm>
                <a:off x="396" y="3100"/>
                <a:ext cx="383" cy="256"/>
              </a:xfrm>
              <a:prstGeom prst="ellipse">
                <a:avLst/>
              </a:prstGeom>
              <a:solidFill>
                <a:srgbClr val="DDDDDD"/>
              </a:solidFill>
              <a:ln>
                <a:noFill/>
              </a:ln>
              <a:effectLst>
                <a:outerShdw dist="63500" dir="3187806"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19" name="Oval 43"/>
              <p:cNvSpPr>
                <a:spLocks noChangeArrowheads="1"/>
              </p:cNvSpPr>
              <p:nvPr/>
            </p:nvSpPr>
            <p:spPr bwMode="auto">
              <a:xfrm>
                <a:off x="1515" y="2908"/>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20" name="Oval 44"/>
              <p:cNvSpPr>
                <a:spLocks noChangeArrowheads="1"/>
              </p:cNvSpPr>
              <p:nvPr/>
            </p:nvSpPr>
            <p:spPr bwMode="auto">
              <a:xfrm>
                <a:off x="1599" y="3075"/>
                <a:ext cx="555" cy="249"/>
              </a:xfrm>
              <a:prstGeom prst="ellipse">
                <a:avLst/>
              </a:prstGeom>
              <a:solidFill>
                <a:srgbClr val="DDDDDD"/>
              </a:solidFill>
              <a:ln>
                <a:noFill/>
              </a:ln>
              <a:effectLst>
                <a:outerShdw dist="35921" dir="2700000"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21" name="Oval 45"/>
              <p:cNvSpPr>
                <a:spLocks noChangeArrowheads="1"/>
              </p:cNvSpPr>
              <p:nvPr/>
            </p:nvSpPr>
            <p:spPr bwMode="auto">
              <a:xfrm>
                <a:off x="715" y="3003"/>
                <a:ext cx="1141" cy="417"/>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22" name="Oval 46"/>
              <p:cNvSpPr>
                <a:spLocks noChangeArrowheads="1"/>
              </p:cNvSpPr>
              <p:nvPr/>
            </p:nvSpPr>
            <p:spPr bwMode="auto">
              <a:xfrm>
                <a:off x="513" y="3219"/>
                <a:ext cx="586" cy="282"/>
              </a:xfrm>
              <a:prstGeom prst="ellipse">
                <a:avLst/>
              </a:prstGeom>
              <a:solidFill>
                <a:srgbClr val="DDDDDD"/>
              </a:solidFill>
              <a:ln>
                <a:noFill/>
              </a:ln>
              <a:effectLst>
                <a:outerShdw dist="113592" dir="20006097"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23" name="Freeform 47"/>
              <p:cNvSpPr>
                <a:spLocks/>
              </p:cNvSpPr>
              <p:nvPr/>
            </p:nvSpPr>
            <p:spPr bwMode="auto">
              <a:xfrm>
                <a:off x="567" y="2924"/>
                <a:ext cx="1451" cy="597"/>
              </a:xfrm>
              <a:custGeom>
                <a:avLst/>
                <a:gdLst>
                  <a:gd name="T0" fmla="*/ 0 w 1447"/>
                  <a:gd name="T1" fmla="*/ 488 h 1128"/>
                  <a:gd name="T2" fmla="*/ 80 w 1447"/>
                  <a:gd name="T3" fmla="*/ 392 h 1128"/>
                  <a:gd name="T4" fmla="*/ 56 w 1447"/>
                  <a:gd name="T5" fmla="*/ 384 h 1128"/>
                  <a:gd name="T6" fmla="*/ 24 w 1447"/>
                  <a:gd name="T7" fmla="*/ 400 h 1128"/>
                  <a:gd name="T8" fmla="*/ 40 w 1447"/>
                  <a:gd name="T9" fmla="*/ 376 h 1128"/>
                  <a:gd name="T10" fmla="*/ 64 w 1447"/>
                  <a:gd name="T11" fmla="*/ 352 h 1128"/>
                  <a:gd name="T12" fmla="*/ 96 w 1447"/>
                  <a:gd name="T13" fmla="*/ 304 h 1128"/>
                  <a:gd name="T14" fmla="*/ 104 w 1447"/>
                  <a:gd name="T15" fmla="*/ 280 h 1128"/>
                  <a:gd name="T16" fmla="*/ 152 w 1447"/>
                  <a:gd name="T17" fmla="*/ 208 h 1128"/>
                  <a:gd name="T18" fmla="*/ 168 w 1447"/>
                  <a:gd name="T19" fmla="*/ 184 h 1128"/>
                  <a:gd name="T20" fmla="*/ 200 w 1447"/>
                  <a:gd name="T21" fmla="*/ 176 h 1128"/>
                  <a:gd name="T22" fmla="*/ 288 w 1447"/>
                  <a:gd name="T23" fmla="*/ 112 h 1128"/>
                  <a:gd name="T24" fmla="*/ 328 w 1447"/>
                  <a:gd name="T25" fmla="*/ 80 h 1128"/>
                  <a:gd name="T26" fmla="*/ 352 w 1447"/>
                  <a:gd name="T27" fmla="*/ 56 h 1128"/>
                  <a:gd name="T28" fmla="*/ 424 w 1447"/>
                  <a:gd name="T29" fmla="*/ 40 h 1128"/>
                  <a:gd name="T30" fmla="*/ 504 w 1447"/>
                  <a:gd name="T31" fmla="*/ 0 h 1128"/>
                  <a:gd name="T32" fmla="*/ 808 w 1447"/>
                  <a:gd name="T33" fmla="*/ 40 h 1128"/>
                  <a:gd name="T34" fmla="*/ 1056 w 1447"/>
                  <a:gd name="T35" fmla="*/ 176 h 1128"/>
                  <a:gd name="T36" fmla="*/ 1080 w 1447"/>
                  <a:gd name="T37" fmla="*/ 200 h 1128"/>
                  <a:gd name="T38" fmla="*/ 1104 w 1447"/>
                  <a:gd name="T39" fmla="*/ 216 h 1128"/>
                  <a:gd name="T40" fmla="*/ 1224 w 1447"/>
                  <a:gd name="T41" fmla="*/ 304 h 1128"/>
                  <a:gd name="T42" fmla="*/ 1296 w 1447"/>
                  <a:gd name="T43" fmla="*/ 368 h 1128"/>
                  <a:gd name="T44" fmla="*/ 1344 w 1447"/>
                  <a:gd name="T45" fmla="*/ 440 h 1128"/>
                  <a:gd name="T46" fmla="*/ 1360 w 1447"/>
                  <a:gd name="T47" fmla="*/ 488 h 1128"/>
                  <a:gd name="T48" fmla="*/ 1392 w 1447"/>
                  <a:gd name="T49" fmla="*/ 536 h 1128"/>
                  <a:gd name="T50" fmla="*/ 1416 w 1447"/>
                  <a:gd name="T51" fmla="*/ 608 h 1128"/>
                  <a:gd name="T52" fmla="*/ 1432 w 1447"/>
                  <a:gd name="T53" fmla="*/ 656 h 1128"/>
                  <a:gd name="T54" fmla="*/ 1432 w 1447"/>
                  <a:gd name="T55" fmla="*/ 856 h 1128"/>
                  <a:gd name="T56" fmla="*/ 1416 w 1447"/>
                  <a:gd name="T57" fmla="*/ 904 h 1128"/>
                  <a:gd name="T58" fmla="*/ 1368 w 1447"/>
                  <a:gd name="T59" fmla="*/ 920 h 1128"/>
                  <a:gd name="T60" fmla="*/ 1352 w 1447"/>
                  <a:gd name="T61" fmla="*/ 944 h 1128"/>
                  <a:gd name="T62" fmla="*/ 1304 w 1447"/>
                  <a:gd name="T63" fmla="*/ 976 h 1128"/>
                  <a:gd name="T64" fmla="*/ 1216 w 1447"/>
                  <a:gd name="T65" fmla="*/ 1040 h 1128"/>
                  <a:gd name="T66" fmla="*/ 1168 w 1447"/>
                  <a:gd name="T67" fmla="*/ 1072 h 1128"/>
                  <a:gd name="T68" fmla="*/ 1112 w 1447"/>
                  <a:gd name="T69" fmla="*/ 1128 h 1128"/>
                  <a:gd name="T70" fmla="*/ 440 w 1447"/>
                  <a:gd name="T71" fmla="*/ 1096 h 1128"/>
                  <a:gd name="T72" fmla="*/ 360 w 1447"/>
                  <a:gd name="T73" fmla="*/ 1072 h 1128"/>
                  <a:gd name="T74" fmla="*/ 304 w 1447"/>
                  <a:gd name="T75" fmla="*/ 976 h 1128"/>
                  <a:gd name="T76" fmla="*/ 240 w 1447"/>
                  <a:gd name="T77" fmla="*/ 880 h 1128"/>
                  <a:gd name="T78" fmla="*/ 200 w 1447"/>
                  <a:gd name="T79" fmla="*/ 800 h 1128"/>
                  <a:gd name="T80" fmla="*/ 120 w 1447"/>
                  <a:gd name="T81" fmla="*/ 704 h 1128"/>
                  <a:gd name="T82" fmla="*/ 56 w 1447"/>
                  <a:gd name="T83" fmla="*/ 624 h 1128"/>
                  <a:gd name="T84" fmla="*/ 16 w 1447"/>
                  <a:gd name="T85" fmla="*/ 544 h 1128"/>
                  <a:gd name="T86" fmla="*/ 8 w 1447"/>
                  <a:gd name="T87" fmla="*/ 512 h 1128"/>
                  <a:gd name="T88" fmla="*/ 0 w 1447"/>
                  <a:gd name="T89" fmla="*/ 488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47" h="1128">
                    <a:moveTo>
                      <a:pt x="0" y="488"/>
                    </a:moveTo>
                    <a:cubicBezTo>
                      <a:pt x="24" y="453"/>
                      <a:pt x="56" y="427"/>
                      <a:pt x="80" y="392"/>
                    </a:cubicBezTo>
                    <a:cubicBezTo>
                      <a:pt x="72" y="389"/>
                      <a:pt x="64" y="383"/>
                      <a:pt x="56" y="384"/>
                    </a:cubicBezTo>
                    <a:cubicBezTo>
                      <a:pt x="44" y="386"/>
                      <a:pt x="35" y="405"/>
                      <a:pt x="24" y="400"/>
                    </a:cubicBezTo>
                    <a:cubicBezTo>
                      <a:pt x="15" y="396"/>
                      <a:pt x="34" y="383"/>
                      <a:pt x="40" y="376"/>
                    </a:cubicBezTo>
                    <a:cubicBezTo>
                      <a:pt x="47" y="367"/>
                      <a:pt x="56" y="360"/>
                      <a:pt x="64" y="352"/>
                    </a:cubicBezTo>
                    <a:cubicBezTo>
                      <a:pt x="82" y="279"/>
                      <a:pt x="56" y="354"/>
                      <a:pt x="96" y="304"/>
                    </a:cubicBezTo>
                    <a:cubicBezTo>
                      <a:pt x="101" y="297"/>
                      <a:pt x="100" y="287"/>
                      <a:pt x="104" y="280"/>
                    </a:cubicBezTo>
                    <a:cubicBezTo>
                      <a:pt x="104" y="280"/>
                      <a:pt x="144" y="220"/>
                      <a:pt x="152" y="208"/>
                    </a:cubicBezTo>
                    <a:cubicBezTo>
                      <a:pt x="157" y="200"/>
                      <a:pt x="159" y="186"/>
                      <a:pt x="168" y="184"/>
                    </a:cubicBezTo>
                    <a:cubicBezTo>
                      <a:pt x="179" y="181"/>
                      <a:pt x="189" y="179"/>
                      <a:pt x="200" y="176"/>
                    </a:cubicBezTo>
                    <a:cubicBezTo>
                      <a:pt x="228" y="148"/>
                      <a:pt x="253" y="129"/>
                      <a:pt x="288" y="112"/>
                    </a:cubicBezTo>
                    <a:cubicBezTo>
                      <a:pt x="324" y="58"/>
                      <a:pt x="282" y="111"/>
                      <a:pt x="328" y="80"/>
                    </a:cubicBezTo>
                    <a:cubicBezTo>
                      <a:pt x="337" y="74"/>
                      <a:pt x="343" y="62"/>
                      <a:pt x="352" y="56"/>
                    </a:cubicBezTo>
                    <a:cubicBezTo>
                      <a:pt x="365" y="47"/>
                      <a:pt x="418" y="41"/>
                      <a:pt x="424" y="40"/>
                    </a:cubicBezTo>
                    <a:cubicBezTo>
                      <a:pt x="450" y="23"/>
                      <a:pt x="475" y="10"/>
                      <a:pt x="504" y="0"/>
                    </a:cubicBezTo>
                    <a:cubicBezTo>
                      <a:pt x="606" y="15"/>
                      <a:pt x="705" y="31"/>
                      <a:pt x="808" y="40"/>
                    </a:cubicBezTo>
                    <a:cubicBezTo>
                      <a:pt x="913" y="66"/>
                      <a:pt x="964" y="153"/>
                      <a:pt x="1056" y="176"/>
                    </a:cubicBezTo>
                    <a:cubicBezTo>
                      <a:pt x="1064" y="184"/>
                      <a:pt x="1071" y="193"/>
                      <a:pt x="1080" y="200"/>
                    </a:cubicBezTo>
                    <a:cubicBezTo>
                      <a:pt x="1087" y="206"/>
                      <a:pt x="1097" y="210"/>
                      <a:pt x="1104" y="216"/>
                    </a:cubicBezTo>
                    <a:cubicBezTo>
                      <a:pt x="1145" y="252"/>
                      <a:pt x="1171" y="286"/>
                      <a:pt x="1224" y="304"/>
                    </a:cubicBezTo>
                    <a:cubicBezTo>
                      <a:pt x="1247" y="327"/>
                      <a:pt x="1276" y="343"/>
                      <a:pt x="1296" y="368"/>
                    </a:cubicBezTo>
                    <a:cubicBezTo>
                      <a:pt x="1314" y="391"/>
                      <a:pt x="1335" y="413"/>
                      <a:pt x="1344" y="440"/>
                    </a:cubicBezTo>
                    <a:cubicBezTo>
                      <a:pt x="1349" y="456"/>
                      <a:pt x="1351" y="474"/>
                      <a:pt x="1360" y="488"/>
                    </a:cubicBezTo>
                    <a:cubicBezTo>
                      <a:pt x="1371" y="504"/>
                      <a:pt x="1386" y="518"/>
                      <a:pt x="1392" y="536"/>
                    </a:cubicBezTo>
                    <a:cubicBezTo>
                      <a:pt x="1395" y="546"/>
                      <a:pt x="1414" y="603"/>
                      <a:pt x="1416" y="608"/>
                    </a:cubicBezTo>
                    <a:cubicBezTo>
                      <a:pt x="1421" y="624"/>
                      <a:pt x="1432" y="656"/>
                      <a:pt x="1432" y="656"/>
                    </a:cubicBezTo>
                    <a:cubicBezTo>
                      <a:pt x="1443" y="744"/>
                      <a:pt x="1447" y="743"/>
                      <a:pt x="1432" y="856"/>
                    </a:cubicBezTo>
                    <a:cubicBezTo>
                      <a:pt x="1430" y="873"/>
                      <a:pt x="1432" y="899"/>
                      <a:pt x="1416" y="904"/>
                    </a:cubicBezTo>
                    <a:cubicBezTo>
                      <a:pt x="1400" y="909"/>
                      <a:pt x="1368" y="920"/>
                      <a:pt x="1368" y="920"/>
                    </a:cubicBezTo>
                    <a:cubicBezTo>
                      <a:pt x="1363" y="928"/>
                      <a:pt x="1359" y="938"/>
                      <a:pt x="1352" y="944"/>
                    </a:cubicBezTo>
                    <a:cubicBezTo>
                      <a:pt x="1338" y="957"/>
                      <a:pt x="1304" y="976"/>
                      <a:pt x="1304" y="976"/>
                    </a:cubicBezTo>
                    <a:cubicBezTo>
                      <a:pt x="1279" y="1014"/>
                      <a:pt x="1251" y="1005"/>
                      <a:pt x="1216" y="1040"/>
                    </a:cubicBezTo>
                    <a:cubicBezTo>
                      <a:pt x="1186" y="1070"/>
                      <a:pt x="1203" y="1060"/>
                      <a:pt x="1168" y="1072"/>
                    </a:cubicBezTo>
                    <a:cubicBezTo>
                      <a:pt x="1149" y="1101"/>
                      <a:pt x="1131" y="1099"/>
                      <a:pt x="1112" y="1128"/>
                    </a:cubicBezTo>
                    <a:cubicBezTo>
                      <a:pt x="850" y="1124"/>
                      <a:pt x="672" y="1125"/>
                      <a:pt x="440" y="1096"/>
                    </a:cubicBezTo>
                    <a:cubicBezTo>
                      <a:pt x="413" y="1087"/>
                      <a:pt x="387" y="1081"/>
                      <a:pt x="360" y="1072"/>
                    </a:cubicBezTo>
                    <a:cubicBezTo>
                      <a:pt x="338" y="1038"/>
                      <a:pt x="322" y="1009"/>
                      <a:pt x="304" y="976"/>
                    </a:cubicBezTo>
                    <a:cubicBezTo>
                      <a:pt x="286" y="943"/>
                      <a:pt x="257" y="914"/>
                      <a:pt x="240" y="880"/>
                    </a:cubicBezTo>
                    <a:cubicBezTo>
                      <a:pt x="227" y="855"/>
                      <a:pt x="215" y="823"/>
                      <a:pt x="200" y="800"/>
                    </a:cubicBezTo>
                    <a:cubicBezTo>
                      <a:pt x="178" y="764"/>
                      <a:pt x="147" y="735"/>
                      <a:pt x="120" y="704"/>
                    </a:cubicBezTo>
                    <a:cubicBezTo>
                      <a:pt x="94" y="675"/>
                      <a:pt x="89" y="646"/>
                      <a:pt x="56" y="624"/>
                    </a:cubicBezTo>
                    <a:cubicBezTo>
                      <a:pt x="45" y="580"/>
                      <a:pt x="27" y="583"/>
                      <a:pt x="16" y="544"/>
                    </a:cubicBezTo>
                    <a:cubicBezTo>
                      <a:pt x="13" y="533"/>
                      <a:pt x="11" y="523"/>
                      <a:pt x="8" y="512"/>
                    </a:cubicBezTo>
                    <a:cubicBezTo>
                      <a:pt x="6" y="504"/>
                      <a:pt x="0" y="488"/>
                      <a:pt x="0" y="488"/>
                    </a:cubicBezTo>
                    <a:close/>
                  </a:path>
                </a:pathLst>
              </a:custGeom>
              <a:solidFill>
                <a:srgbClr val="DDDDDD"/>
              </a:soli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52363" dir="4557825" algn="ctr" rotWithShape="0">
                        <a:schemeClr val="bg2"/>
                      </a:outerShdw>
                    </a:effectLst>
                  </a14:hiddenEffects>
                </a:ext>
              </a:extLst>
            </p:spPr>
            <p:txBody>
              <a:bodyPr/>
              <a:lstStyle/>
              <a:p>
                <a:endParaRPr lang="zh-CN" altLang="en-US"/>
              </a:p>
            </p:txBody>
          </p:sp>
        </p:grpSp>
        <p:graphicFrame>
          <p:nvGraphicFramePr>
            <p:cNvPr id="2251824" name="Object 48"/>
            <p:cNvGraphicFramePr>
              <a:graphicFrameLocks noChangeAspect="1"/>
            </p:cNvGraphicFramePr>
            <p:nvPr>
              <p:extLst>
                <p:ext uri="{D42A27DB-BD31-4B8C-83A1-F6EECF244321}">
                  <p14:modId xmlns:p14="http://schemas.microsoft.com/office/powerpoint/2010/main" val="59635191"/>
                </p:ext>
              </p:extLst>
            </p:nvPr>
          </p:nvGraphicFramePr>
          <p:xfrm>
            <a:off x="3124200" y="2222500"/>
            <a:ext cx="2743200" cy="1703388"/>
          </p:xfrm>
          <a:graphic>
            <a:graphicData uri="http://schemas.openxmlformats.org/presentationml/2006/ole">
              <mc:AlternateContent xmlns:mc="http://schemas.openxmlformats.org/markup-compatibility/2006">
                <mc:Choice xmlns:v="urn:schemas-microsoft-com:vml" Requires="v">
                  <p:oleObj spid="_x0000_s2282532" name="VISIO" r:id="rId4" imgW="1689840" imgH="964440" progId="Visio.Drawing.6">
                    <p:embed/>
                  </p:oleObj>
                </mc:Choice>
                <mc:Fallback>
                  <p:oleObj name="VISIO" r:id="rId4" imgW="1689840" imgH="964440" progId="Visio.Drawing.6">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24200" y="2222500"/>
                          <a:ext cx="2743200" cy="170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2251825" name="Picture 49"/>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49950" y="2757488"/>
              <a:ext cx="520700" cy="25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pic>
        <p:pic>
          <p:nvPicPr>
            <p:cNvPr id="2251826" name="Picture 50"/>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32038" y="2759075"/>
              <a:ext cx="520700" cy="25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pic>
        <p:sp>
          <p:nvSpPr>
            <p:cNvPr id="2251827" name="Text Box 51"/>
            <p:cNvSpPr txBox="1">
              <a:spLocks noChangeArrowheads="1"/>
            </p:cNvSpPr>
            <p:nvPr/>
          </p:nvSpPr>
          <p:spPr bwMode="auto">
            <a:xfrm>
              <a:off x="1187450" y="2832100"/>
              <a:ext cx="9318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部门 </a:t>
              </a:r>
              <a:r>
                <a:rPr kumimoji="1" lang="en-US" altLang="zh-CN" sz="2000">
                  <a:solidFill>
                    <a:srgbClr val="333399"/>
                  </a:solidFill>
                  <a:ea typeface="黑体" pitchFamily="49" charset="-122"/>
                </a:rPr>
                <a:t>A</a:t>
              </a:r>
            </a:p>
          </p:txBody>
        </p:sp>
        <p:sp>
          <p:nvSpPr>
            <p:cNvPr id="2251828" name="AutoShape 52"/>
            <p:cNvSpPr>
              <a:spLocks noChangeArrowheads="1"/>
            </p:cNvSpPr>
            <p:nvPr/>
          </p:nvSpPr>
          <p:spPr bwMode="auto">
            <a:xfrm rot="-5400000">
              <a:off x="4182268" y="1631157"/>
              <a:ext cx="360363" cy="2514600"/>
            </a:xfrm>
            <a:prstGeom prst="can">
              <a:avLst>
                <a:gd name="adj" fmla="val 25521"/>
              </a:avLst>
            </a:prstGeom>
            <a:gradFill rotWithShape="1">
              <a:gsLst>
                <a:gs pos="0">
                  <a:srgbClr val="33CCFF">
                    <a:gamma/>
                    <a:shade val="46275"/>
                    <a:invGamma/>
                  </a:srgbClr>
                </a:gs>
                <a:gs pos="50000">
                  <a:srgbClr val="33CCFF"/>
                </a:gs>
                <a:gs pos="100000">
                  <a:srgbClr val="33CCFF">
                    <a:gamma/>
                    <a:shade val="46275"/>
                    <a:invGamma/>
                  </a:srgbClr>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1829" name="Text Box 53"/>
            <p:cNvSpPr txBox="1">
              <a:spLocks noChangeArrowheads="1"/>
            </p:cNvSpPr>
            <p:nvPr/>
          </p:nvSpPr>
          <p:spPr bwMode="auto">
            <a:xfrm>
              <a:off x="4095750" y="3211513"/>
              <a:ext cx="946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因特网</a:t>
              </a:r>
            </a:p>
          </p:txBody>
        </p:sp>
        <p:sp>
          <p:nvSpPr>
            <p:cNvPr id="2251830" name="Text Box 54"/>
            <p:cNvSpPr txBox="1">
              <a:spLocks noChangeArrowheads="1"/>
            </p:cNvSpPr>
            <p:nvPr/>
          </p:nvSpPr>
          <p:spPr bwMode="auto">
            <a:xfrm>
              <a:off x="6443663" y="2679700"/>
              <a:ext cx="9318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部门 </a:t>
              </a:r>
              <a:r>
                <a:rPr kumimoji="1" lang="en-US" altLang="zh-CN" sz="2000">
                  <a:solidFill>
                    <a:srgbClr val="333399"/>
                  </a:solidFill>
                  <a:ea typeface="黑体" pitchFamily="49" charset="-122"/>
                </a:rPr>
                <a:t>B</a:t>
              </a:r>
            </a:p>
          </p:txBody>
        </p:sp>
        <p:sp>
          <p:nvSpPr>
            <p:cNvPr id="2251831" name="Text Box 55"/>
            <p:cNvSpPr txBox="1">
              <a:spLocks noChangeArrowheads="1"/>
            </p:cNvSpPr>
            <p:nvPr/>
          </p:nvSpPr>
          <p:spPr bwMode="auto">
            <a:xfrm>
              <a:off x="2455863" y="3062288"/>
              <a:ext cx="4603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90000"/>
                </a:lnSpc>
                <a:spcBef>
                  <a:spcPct val="0"/>
                </a:spcBef>
                <a:buClrTx/>
                <a:buFontTx/>
                <a:buNone/>
              </a:pPr>
              <a:r>
                <a:rPr kumimoji="1" lang="en-US" altLang="zh-CN" sz="2000">
                  <a:solidFill>
                    <a:srgbClr val="333399"/>
                  </a:solidFill>
                  <a:ea typeface="黑体" pitchFamily="49" charset="-122"/>
                </a:rPr>
                <a:t>R</a:t>
              </a:r>
              <a:r>
                <a:rPr kumimoji="1" lang="en-US" altLang="zh-CN" sz="2000" baseline="-25000">
                  <a:solidFill>
                    <a:srgbClr val="333399"/>
                  </a:solidFill>
                  <a:ea typeface="黑体" pitchFamily="49" charset="-122"/>
                </a:rPr>
                <a:t>1</a:t>
              </a:r>
              <a:endParaRPr kumimoji="1" lang="en-US" altLang="zh-CN" sz="2000">
                <a:solidFill>
                  <a:srgbClr val="333399"/>
                </a:solidFill>
                <a:ea typeface="黑体" pitchFamily="49" charset="-122"/>
              </a:endParaRPr>
            </a:p>
          </p:txBody>
        </p:sp>
        <p:sp>
          <p:nvSpPr>
            <p:cNvPr id="2251832" name="Text Box 56"/>
            <p:cNvSpPr txBox="1">
              <a:spLocks noChangeArrowheads="1"/>
            </p:cNvSpPr>
            <p:nvPr/>
          </p:nvSpPr>
          <p:spPr bwMode="auto">
            <a:xfrm>
              <a:off x="5940425" y="2990850"/>
              <a:ext cx="4603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90000"/>
                </a:lnSpc>
                <a:spcBef>
                  <a:spcPct val="0"/>
                </a:spcBef>
                <a:buClrTx/>
                <a:buFontTx/>
                <a:buNone/>
              </a:pPr>
              <a:r>
                <a:rPr kumimoji="1" lang="en-US" altLang="zh-CN" sz="2000">
                  <a:solidFill>
                    <a:srgbClr val="333399"/>
                  </a:solidFill>
                  <a:ea typeface="黑体" pitchFamily="49" charset="-122"/>
                </a:rPr>
                <a:t>R</a:t>
              </a:r>
              <a:r>
                <a:rPr kumimoji="1" lang="en-US" altLang="zh-CN" sz="2000" baseline="-25000">
                  <a:solidFill>
                    <a:srgbClr val="333399"/>
                  </a:solidFill>
                  <a:ea typeface="黑体" pitchFamily="49" charset="-122"/>
                </a:rPr>
                <a:t>2</a:t>
              </a:r>
              <a:endParaRPr kumimoji="1" lang="en-US" altLang="zh-CN" sz="2000">
                <a:solidFill>
                  <a:srgbClr val="333399"/>
                </a:solidFill>
                <a:ea typeface="黑体" pitchFamily="49" charset="-122"/>
              </a:endParaRPr>
            </a:p>
          </p:txBody>
        </p:sp>
        <p:sp>
          <p:nvSpPr>
            <p:cNvPr id="2251833" name="Text Box 57"/>
            <p:cNvSpPr txBox="1">
              <a:spLocks noChangeArrowheads="1"/>
            </p:cNvSpPr>
            <p:nvPr/>
          </p:nvSpPr>
          <p:spPr bwMode="auto">
            <a:xfrm>
              <a:off x="4171950" y="2276475"/>
              <a:ext cx="692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隧道</a:t>
              </a:r>
            </a:p>
          </p:txBody>
        </p:sp>
        <p:sp>
          <p:nvSpPr>
            <p:cNvPr id="2251834" name="Line 58"/>
            <p:cNvSpPr>
              <a:spLocks noChangeShapeType="1"/>
            </p:cNvSpPr>
            <p:nvPr/>
          </p:nvSpPr>
          <p:spPr bwMode="auto">
            <a:xfrm>
              <a:off x="2800350" y="2882900"/>
              <a:ext cx="381000" cy="0"/>
            </a:xfrm>
            <a:prstGeom prst="line">
              <a:avLst/>
            </a:prstGeom>
            <a:noFill/>
            <a:ln w="3810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1835" name="Line 59"/>
            <p:cNvSpPr>
              <a:spLocks noChangeShapeType="1"/>
            </p:cNvSpPr>
            <p:nvPr/>
          </p:nvSpPr>
          <p:spPr bwMode="auto">
            <a:xfrm>
              <a:off x="5619750" y="2882900"/>
              <a:ext cx="381000" cy="0"/>
            </a:xfrm>
            <a:prstGeom prst="line">
              <a:avLst/>
            </a:prstGeom>
            <a:noFill/>
            <a:ln w="3810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2251836" name="Group 60"/>
            <p:cNvGrpSpPr>
              <a:grpSpLocks/>
            </p:cNvGrpSpPr>
            <p:nvPr/>
          </p:nvGrpSpPr>
          <p:grpSpPr bwMode="auto">
            <a:xfrm>
              <a:off x="2195513" y="2239963"/>
              <a:ext cx="4321175" cy="642937"/>
              <a:chOff x="1383" y="1411"/>
              <a:chExt cx="2722" cy="405"/>
            </a:xfrm>
          </p:grpSpPr>
          <p:sp>
            <p:nvSpPr>
              <p:cNvPr id="2251837" name="Text Box 61"/>
              <p:cNvSpPr txBox="1">
                <a:spLocks noChangeArrowheads="1"/>
              </p:cNvSpPr>
              <p:nvPr/>
            </p:nvSpPr>
            <p:spPr bwMode="auto">
              <a:xfrm>
                <a:off x="1383" y="1411"/>
                <a:ext cx="78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spcBef>
                    <a:spcPct val="0"/>
                  </a:spcBef>
                  <a:buClrTx/>
                  <a:buFontTx/>
                  <a:buNone/>
                </a:pPr>
                <a:r>
                  <a:rPr kumimoji="1" lang="en-US" altLang="zh-CN" sz="2000">
                    <a:solidFill>
                      <a:srgbClr val="333399"/>
                    </a:solidFill>
                    <a:ea typeface="黑体" pitchFamily="49" charset="-122"/>
                  </a:rPr>
                  <a:t>125.1.2.3</a:t>
                </a:r>
              </a:p>
            </p:txBody>
          </p:sp>
          <p:sp>
            <p:nvSpPr>
              <p:cNvPr id="2251838" name="Line 62"/>
              <p:cNvSpPr>
                <a:spLocks noChangeShapeType="1"/>
              </p:cNvSpPr>
              <p:nvPr/>
            </p:nvSpPr>
            <p:spPr bwMode="auto">
              <a:xfrm>
                <a:off x="1837" y="1616"/>
                <a:ext cx="23" cy="200"/>
              </a:xfrm>
              <a:prstGeom prst="line">
                <a:avLst/>
              </a:prstGeom>
              <a:noFill/>
              <a:ln w="28575">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1839" name="Text Box 63"/>
              <p:cNvSpPr txBox="1">
                <a:spLocks noChangeArrowheads="1"/>
              </p:cNvSpPr>
              <p:nvPr/>
            </p:nvSpPr>
            <p:spPr bwMode="auto">
              <a:xfrm>
                <a:off x="3323" y="1430"/>
                <a:ext cx="78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90000"/>
                  </a:lnSpc>
                  <a:spcBef>
                    <a:spcPct val="0"/>
                  </a:spcBef>
                  <a:buClrTx/>
                  <a:buFontTx/>
                  <a:buNone/>
                </a:pPr>
                <a:r>
                  <a:rPr kumimoji="1" lang="en-US" altLang="zh-CN" sz="2000" dirty="0">
                    <a:solidFill>
                      <a:srgbClr val="333399"/>
                    </a:solidFill>
                    <a:ea typeface="黑体" pitchFamily="49" charset="-122"/>
                  </a:rPr>
                  <a:t>194.4.5.6</a:t>
                </a:r>
              </a:p>
            </p:txBody>
          </p:sp>
          <p:sp>
            <p:nvSpPr>
              <p:cNvPr id="2251840" name="Line 64"/>
              <p:cNvSpPr>
                <a:spLocks noChangeShapeType="1"/>
              </p:cNvSpPr>
              <p:nvPr/>
            </p:nvSpPr>
            <p:spPr bwMode="auto">
              <a:xfrm flipH="1">
                <a:off x="3636" y="1616"/>
                <a:ext cx="60" cy="200"/>
              </a:xfrm>
              <a:prstGeom prst="line">
                <a:avLst/>
              </a:prstGeom>
              <a:noFill/>
              <a:ln w="28575">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2251841" name="Group 65"/>
            <p:cNvGrpSpPr>
              <a:grpSpLocks/>
            </p:cNvGrpSpPr>
            <p:nvPr/>
          </p:nvGrpSpPr>
          <p:grpSpPr bwMode="auto">
            <a:xfrm>
              <a:off x="7391400" y="2120900"/>
              <a:ext cx="1428750" cy="1712913"/>
              <a:chOff x="4656" y="1336"/>
              <a:chExt cx="900" cy="1079"/>
            </a:xfrm>
          </p:grpSpPr>
          <p:sp>
            <p:nvSpPr>
              <p:cNvPr id="2251842" name="Line 66"/>
              <p:cNvSpPr>
                <a:spLocks noChangeShapeType="1"/>
              </p:cNvSpPr>
              <p:nvPr/>
            </p:nvSpPr>
            <p:spPr bwMode="auto">
              <a:xfrm flipH="1" flipV="1">
                <a:off x="4800" y="1912"/>
                <a:ext cx="348" cy="0"/>
              </a:xfrm>
              <a:prstGeom prst="line">
                <a:avLst/>
              </a:prstGeom>
              <a:noFill/>
              <a:ln w="190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1843" name="Line 67"/>
              <p:cNvSpPr>
                <a:spLocks noChangeShapeType="1"/>
              </p:cNvSpPr>
              <p:nvPr/>
            </p:nvSpPr>
            <p:spPr bwMode="auto">
              <a:xfrm flipH="1" flipV="1">
                <a:off x="4656" y="2152"/>
                <a:ext cx="336" cy="192"/>
              </a:xfrm>
              <a:prstGeom prst="line">
                <a:avLst/>
              </a:prstGeom>
              <a:noFill/>
              <a:ln w="190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1844" name="Line 68"/>
              <p:cNvSpPr>
                <a:spLocks noChangeShapeType="1"/>
              </p:cNvSpPr>
              <p:nvPr/>
            </p:nvSpPr>
            <p:spPr bwMode="auto">
              <a:xfrm flipH="1">
                <a:off x="4800" y="1528"/>
                <a:ext cx="240" cy="96"/>
              </a:xfrm>
              <a:prstGeom prst="line">
                <a:avLst/>
              </a:prstGeom>
              <a:noFill/>
              <a:ln w="19050">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pic>
            <p:nvPicPr>
              <p:cNvPr id="2251845" name="Picture 69"/>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8" y="1768"/>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1846" name="Text Box 70"/>
              <p:cNvSpPr txBox="1">
                <a:spLocks noChangeArrowheads="1"/>
              </p:cNvSpPr>
              <p:nvPr/>
            </p:nvSpPr>
            <p:spPr bwMode="auto">
              <a:xfrm>
                <a:off x="5284" y="1729"/>
                <a:ext cx="22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Y</a:t>
                </a:r>
              </a:p>
            </p:txBody>
          </p:sp>
          <p:sp>
            <p:nvSpPr>
              <p:cNvPr id="2251847" name="Text Box 71"/>
              <p:cNvSpPr txBox="1">
                <a:spLocks noChangeArrowheads="1"/>
              </p:cNvSpPr>
              <p:nvPr/>
            </p:nvSpPr>
            <p:spPr bwMode="auto">
              <a:xfrm>
                <a:off x="4863" y="1955"/>
                <a:ext cx="69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spcBef>
                    <a:spcPct val="0"/>
                  </a:spcBef>
                  <a:buClrTx/>
                  <a:buFontTx/>
                  <a:buNone/>
                </a:pPr>
                <a:r>
                  <a:rPr kumimoji="1" lang="en-US" altLang="zh-CN" sz="2000">
                    <a:solidFill>
                      <a:srgbClr val="333399"/>
                    </a:solidFill>
                    <a:ea typeface="黑体" pitchFamily="49" charset="-122"/>
                  </a:rPr>
                  <a:t>10.2.0.3</a:t>
                </a:r>
              </a:p>
            </p:txBody>
          </p:sp>
          <p:pic>
            <p:nvPicPr>
              <p:cNvPr id="2251848" name="Picture 72"/>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92" y="1336"/>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1849" name="Picture 73"/>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44" y="2200"/>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251850" name="Text Box 74"/>
            <p:cNvSpPr txBox="1">
              <a:spLocks noChangeArrowheads="1"/>
            </p:cNvSpPr>
            <p:nvPr/>
          </p:nvSpPr>
          <p:spPr bwMode="auto">
            <a:xfrm>
              <a:off x="3727450" y="3846513"/>
              <a:ext cx="1708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spcBef>
                  <a:spcPct val="0"/>
                </a:spcBef>
                <a:buClrTx/>
                <a:buFontTx/>
                <a:buNone/>
              </a:pPr>
              <a:r>
                <a:rPr kumimoji="1" lang="zh-CN" altLang="en-US" sz="2000">
                  <a:solidFill>
                    <a:srgbClr val="333399"/>
                  </a:solidFill>
                  <a:ea typeface="黑体" pitchFamily="49" charset="-122"/>
                </a:rPr>
                <a:t>使用隧道技术</a:t>
              </a:r>
            </a:p>
          </p:txBody>
        </p:sp>
        <p:sp>
          <p:nvSpPr>
            <p:cNvPr id="2251851" name="AutoShape 75"/>
            <p:cNvSpPr>
              <a:spLocks noChangeArrowheads="1"/>
            </p:cNvSpPr>
            <p:nvPr/>
          </p:nvSpPr>
          <p:spPr bwMode="auto">
            <a:xfrm>
              <a:off x="5580063" y="1752600"/>
              <a:ext cx="457200" cy="152400"/>
            </a:xfrm>
            <a:prstGeom prst="rightArrow">
              <a:avLst>
                <a:gd name="adj1" fmla="val 50000"/>
                <a:gd name="adj2" fmla="val 7500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1852" name="Rectangle 76"/>
            <p:cNvSpPr>
              <a:spLocks noChangeArrowheads="1"/>
            </p:cNvSpPr>
            <p:nvPr/>
          </p:nvSpPr>
          <p:spPr bwMode="auto">
            <a:xfrm>
              <a:off x="755650" y="977900"/>
              <a:ext cx="3384550" cy="434975"/>
            </a:xfrm>
            <a:prstGeom prst="rect">
              <a:avLst/>
            </a:prstGeom>
            <a:solidFill>
              <a:srgbClr val="FFFF99"/>
            </a:solidFill>
            <a:ln w="9525">
              <a:solidFill>
                <a:schemeClr val="tx1"/>
              </a:solidFill>
              <a:miter lim="800000"/>
              <a:headEnd/>
              <a:tailEnd/>
            </a:ln>
            <a:effectLst>
              <a:outerShdw dist="35921" dir="2700000" algn="ctr" rotWithShape="0">
                <a:schemeClr val="bg2"/>
              </a:outerShdw>
            </a:effectLst>
          </p:spPr>
          <p:txBody>
            <a:bodyPr wrap="none" anchor="ctr"/>
            <a:lstStyle/>
            <a:p>
              <a:pPr algn="ctr">
                <a:spcBef>
                  <a:spcPct val="0"/>
                </a:spcBef>
                <a:buClrTx/>
                <a:buFontTx/>
                <a:buNone/>
              </a:pPr>
              <a:r>
                <a:rPr kumimoji="1" lang="zh-CN" altLang="en-US" sz="2000">
                  <a:solidFill>
                    <a:srgbClr val="333399"/>
                  </a:solidFill>
                  <a:ea typeface="黑体" pitchFamily="49" charset="-122"/>
                </a:rPr>
                <a:t>加密的从</a:t>
              </a:r>
              <a:r>
                <a:rPr kumimoji="1" lang="zh-CN" altLang="en-US" sz="1200">
                  <a:solidFill>
                    <a:srgbClr val="333399"/>
                  </a:solidFill>
                  <a:ea typeface="黑体" pitchFamily="49" charset="-122"/>
                </a:rPr>
                <a:t> </a:t>
              </a:r>
              <a:r>
                <a:rPr kumimoji="1" lang="en-US" altLang="zh-CN" sz="2000">
                  <a:solidFill>
                    <a:srgbClr val="333399"/>
                  </a:solidFill>
                  <a:ea typeface="黑体" pitchFamily="49" charset="-122"/>
                </a:rPr>
                <a:t>X</a:t>
              </a:r>
              <a:r>
                <a:rPr kumimoji="1" lang="en-US" altLang="zh-CN" sz="1000">
                  <a:solidFill>
                    <a:srgbClr val="333399"/>
                  </a:solidFill>
                  <a:ea typeface="黑体" pitchFamily="49" charset="-122"/>
                </a:rPr>
                <a:t> </a:t>
              </a:r>
              <a:r>
                <a:rPr kumimoji="1" lang="zh-CN" altLang="en-US" sz="2000">
                  <a:solidFill>
                    <a:srgbClr val="333399"/>
                  </a:solidFill>
                  <a:ea typeface="黑体" pitchFamily="49" charset="-122"/>
                </a:rPr>
                <a:t>到</a:t>
              </a:r>
              <a:r>
                <a:rPr kumimoji="1" lang="zh-CN" altLang="en-US" sz="1000">
                  <a:solidFill>
                    <a:srgbClr val="333399"/>
                  </a:solidFill>
                  <a:ea typeface="黑体" pitchFamily="49" charset="-122"/>
                </a:rPr>
                <a:t> </a:t>
              </a:r>
              <a:r>
                <a:rPr kumimoji="1" lang="en-US" altLang="zh-CN" sz="2000">
                  <a:solidFill>
                    <a:srgbClr val="333399"/>
                  </a:solidFill>
                  <a:ea typeface="黑体" pitchFamily="49" charset="-122"/>
                </a:rPr>
                <a:t>Y</a:t>
              </a:r>
              <a:r>
                <a:rPr kumimoji="1" lang="en-US" altLang="zh-CN" sz="900">
                  <a:solidFill>
                    <a:srgbClr val="333399"/>
                  </a:solidFill>
                  <a:ea typeface="黑体" pitchFamily="49" charset="-122"/>
                </a:rPr>
                <a:t> </a:t>
              </a:r>
              <a:r>
                <a:rPr kumimoji="1" lang="zh-CN" altLang="en-US" sz="2000">
                  <a:solidFill>
                    <a:srgbClr val="333399"/>
                  </a:solidFill>
                  <a:ea typeface="黑体" pitchFamily="49" charset="-122"/>
                </a:rPr>
                <a:t>的内部数据报</a:t>
              </a:r>
            </a:p>
          </p:txBody>
        </p:sp>
        <p:sp>
          <p:nvSpPr>
            <p:cNvPr id="2251853" name="Rectangle 77"/>
            <p:cNvSpPr>
              <a:spLocks noChangeArrowheads="1"/>
            </p:cNvSpPr>
            <p:nvPr/>
          </p:nvSpPr>
          <p:spPr bwMode="auto">
            <a:xfrm>
              <a:off x="755650" y="1628775"/>
              <a:ext cx="3424238" cy="396875"/>
            </a:xfrm>
            <a:prstGeom prst="rect">
              <a:avLst/>
            </a:prstGeom>
            <a:solidFill>
              <a:srgbClr val="FFFF99"/>
            </a:solidFill>
            <a:ln w="9525">
              <a:solidFill>
                <a:schemeClr val="tx1"/>
              </a:solidFill>
              <a:miter lim="800000"/>
              <a:headEnd/>
              <a:tailEnd/>
            </a:ln>
            <a:effectLst>
              <a:outerShdw dist="35921" dir="2700000" algn="ctr" rotWithShape="0">
                <a:schemeClr val="bg2"/>
              </a:outerShdw>
            </a:effectLst>
          </p:spPr>
          <p:txBody>
            <a:bodyPr wrap="none" anchor="ctr"/>
            <a:lstStyle/>
            <a:p>
              <a:pPr algn="ctr">
                <a:spcBef>
                  <a:spcPct val="0"/>
                </a:spcBef>
                <a:buClrTx/>
                <a:buFontTx/>
                <a:buNone/>
              </a:pPr>
              <a:r>
                <a:rPr kumimoji="1" lang="zh-CN" altLang="en-US" sz="2000">
                  <a:solidFill>
                    <a:srgbClr val="333399"/>
                  </a:solidFill>
                  <a:ea typeface="黑体" pitchFamily="49" charset="-122"/>
                </a:rPr>
                <a:t>外部数据报的数据部分</a:t>
              </a:r>
            </a:p>
          </p:txBody>
        </p:sp>
        <p:sp>
          <p:nvSpPr>
            <p:cNvPr id="2251854" name="AutoShape 78"/>
            <p:cNvSpPr>
              <a:spLocks noChangeArrowheads="1"/>
            </p:cNvSpPr>
            <p:nvPr/>
          </p:nvSpPr>
          <p:spPr bwMode="auto">
            <a:xfrm>
              <a:off x="3276600" y="1282700"/>
              <a:ext cx="152400" cy="457200"/>
            </a:xfrm>
            <a:prstGeom prst="downArrow">
              <a:avLst>
                <a:gd name="adj1" fmla="val 50000"/>
                <a:gd name="adj2" fmla="val 750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251855" name="Text Box 79"/>
            <p:cNvSpPr txBox="1">
              <a:spLocks noChangeArrowheads="1"/>
            </p:cNvSpPr>
            <p:nvPr/>
          </p:nvSpPr>
          <p:spPr bwMode="auto">
            <a:xfrm>
              <a:off x="5715000" y="981075"/>
              <a:ext cx="2520950" cy="650875"/>
            </a:xfrm>
            <a:prstGeom prst="rect">
              <a:avLst/>
            </a:prstGeom>
            <a:noFill/>
            <a:ln w="9525">
              <a:solidFill>
                <a:srgbClr val="3333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lnSpc>
                  <a:spcPct val="90000"/>
                </a:lnSpc>
                <a:spcBef>
                  <a:spcPct val="0"/>
                </a:spcBef>
                <a:buClrTx/>
                <a:buFontTx/>
                <a:buNone/>
              </a:pPr>
              <a:r>
                <a:rPr kumimoji="1" lang="zh-CN" altLang="en-US" sz="2000">
                  <a:solidFill>
                    <a:srgbClr val="333399"/>
                  </a:solidFill>
                  <a:ea typeface="黑体" pitchFamily="49" charset="-122"/>
                </a:rPr>
                <a:t>源地址：</a:t>
              </a:r>
              <a:r>
                <a:rPr kumimoji="1" lang="en-US" altLang="zh-CN" sz="2000">
                  <a:solidFill>
                    <a:srgbClr val="333399"/>
                  </a:solidFill>
                  <a:ea typeface="黑体" pitchFamily="49" charset="-122"/>
                </a:rPr>
                <a:t>125.1.2.3</a:t>
              </a:r>
            </a:p>
            <a:p>
              <a:pPr algn="r">
                <a:lnSpc>
                  <a:spcPct val="90000"/>
                </a:lnSpc>
                <a:spcBef>
                  <a:spcPct val="0"/>
                </a:spcBef>
                <a:buClrTx/>
                <a:buFontTx/>
                <a:buNone/>
              </a:pPr>
              <a:r>
                <a:rPr kumimoji="1" lang="zh-CN" altLang="en-US" sz="2000">
                  <a:solidFill>
                    <a:srgbClr val="333399"/>
                  </a:solidFill>
                  <a:ea typeface="黑体" pitchFamily="49" charset="-122"/>
                </a:rPr>
                <a:t>目的地址：</a:t>
              </a:r>
              <a:r>
                <a:rPr kumimoji="1" lang="en-US" altLang="zh-CN" sz="2000">
                  <a:solidFill>
                    <a:srgbClr val="333399"/>
                  </a:solidFill>
                  <a:ea typeface="黑体" pitchFamily="49" charset="-122"/>
                </a:rPr>
                <a:t>194.4.5.6</a:t>
              </a:r>
            </a:p>
          </p:txBody>
        </p:sp>
        <p:sp>
          <p:nvSpPr>
            <p:cNvPr id="2251856" name="Freeform 80"/>
            <p:cNvSpPr>
              <a:spLocks/>
            </p:cNvSpPr>
            <p:nvPr/>
          </p:nvSpPr>
          <p:spPr bwMode="auto">
            <a:xfrm>
              <a:off x="3556000" y="2133600"/>
              <a:ext cx="463550" cy="762000"/>
            </a:xfrm>
            <a:custGeom>
              <a:avLst/>
              <a:gdLst>
                <a:gd name="T0" fmla="*/ 0 w 292"/>
                <a:gd name="T1" fmla="*/ 0 h 584"/>
                <a:gd name="T2" fmla="*/ 4 w 292"/>
                <a:gd name="T3" fmla="*/ 126 h 584"/>
                <a:gd name="T4" fmla="*/ 22 w 292"/>
                <a:gd name="T5" fmla="*/ 282 h 584"/>
                <a:gd name="T6" fmla="*/ 46 w 292"/>
                <a:gd name="T7" fmla="*/ 390 h 584"/>
                <a:gd name="T8" fmla="*/ 96 w 292"/>
                <a:gd name="T9" fmla="*/ 488 h 584"/>
                <a:gd name="T10" fmla="*/ 184 w 292"/>
                <a:gd name="T11" fmla="*/ 560 h 584"/>
                <a:gd name="T12" fmla="*/ 292 w 292"/>
                <a:gd name="T13" fmla="*/ 584 h 584"/>
              </a:gdLst>
              <a:ahLst/>
              <a:cxnLst>
                <a:cxn ang="0">
                  <a:pos x="T0" y="T1"/>
                </a:cxn>
                <a:cxn ang="0">
                  <a:pos x="T2" y="T3"/>
                </a:cxn>
                <a:cxn ang="0">
                  <a:pos x="T4" y="T5"/>
                </a:cxn>
                <a:cxn ang="0">
                  <a:pos x="T6" y="T7"/>
                </a:cxn>
                <a:cxn ang="0">
                  <a:pos x="T8" y="T9"/>
                </a:cxn>
                <a:cxn ang="0">
                  <a:pos x="T10" y="T11"/>
                </a:cxn>
                <a:cxn ang="0">
                  <a:pos x="T12" y="T13"/>
                </a:cxn>
              </a:cxnLst>
              <a:rect l="0" t="0" r="r" b="b"/>
              <a:pathLst>
                <a:path w="292" h="584">
                  <a:moveTo>
                    <a:pt x="0" y="0"/>
                  </a:moveTo>
                  <a:cubicBezTo>
                    <a:pt x="1" y="21"/>
                    <a:pt x="0" y="79"/>
                    <a:pt x="4" y="126"/>
                  </a:cubicBezTo>
                  <a:cubicBezTo>
                    <a:pt x="8" y="173"/>
                    <a:pt x="15" y="238"/>
                    <a:pt x="22" y="282"/>
                  </a:cubicBezTo>
                  <a:cubicBezTo>
                    <a:pt x="29" y="326"/>
                    <a:pt x="34" y="356"/>
                    <a:pt x="46" y="390"/>
                  </a:cubicBezTo>
                  <a:cubicBezTo>
                    <a:pt x="58" y="424"/>
                    <a:pt x="73" y="460"/>
                    <a:pt x="96" y="488"/>
                  </a:cubicBezTo>
                  <a:cubicBezTo>
                    <a:pt x="119" y="516"/>
                    <a:pt x="151" y="544"/>
                    <a:pt x="184" y="560"/>
                  </a:cubicBezTo>
                  <a:cubicBezTo>
                    <a:pt x="217" y="576"/>
                    <a:pt x="270" y="579"/>
                    <a:pt x="292" y="584"/>
                  </a:cubicBezTo>
                </a:path>
              </a:pathLst>
            </a:custGeom>
            <a:noFill/>
            <a:ln w="76200" cmpd="sng">
              <a:solidFill>
                <a:srgbClr val="FF0000"/>
              </a:solidFill>
              <a:round/>
              <a:headEnd type="none" w="med" len="med"/>
              <a:tailEnd type="triangle"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1857" name="Rectangle 81"/>
            <p:cNvSpPr>
              <a:spLocks noChangeArrowheads="1"/>
            </p:cNvSpPr>
            <p:nvPr/>
          </p:nvSpPr>
          <p:spPr bwMode="auto">
            <a:xfrm>
              <a:off x="4140200" y="1628775"/>
              <a:ext cx="1439863" cy="396875"/>
            </a:xfrm>
            <a:prstGeom prst="rect">
              <a:avLst/>
            </a:prstGeom>
            <a:solidFill>
              <a:srgbClr val="FFCCFF"/>
            </a:solidFill>
            <a:ln w="9525">
              <a:solidFill>
                <a:schemeClr val="tx1"/>
              </a:solidFill>
              <a:miter lim="800000"/>
              <a:headEnd/>
              <a:tailEnd/>
            </a:ln>
            <a:effectLst>
              <a:outerShdw dist="35921" dir="2700000" algn="ctr" rotWithShape="0">
                <a:schemeClr val="bg2"/>
              </a:outerShdw>
            </a:effectLst>
          </p:spPr>
          <p:txBody>
            <a:bodyPr wrap="none" anchor="ctr"/>
            <a:lstStyle/>
            <a:p>
              <a:pPr algn="ctr">
                <a:spcBef>
                  <a:spcPct val="0"/>
                </a:spcBef>
                <a:buClrTx/>
                <a:buFontTx/>
                <a:buNone/>
              </a:pPr>
              <a:r>
                <a:rPr kumimoji="1" lang="zh-CN" altLang="en-US" sz="2000">
                  <a:solidFill>
                    <a:srgbClr val="333399"/>
                  </a:solidFill>
                  <a:ea typeface="黑体" pitchFamily="49" charset="-122"/>
                </a:rPr>
                <a:t>数据报首部</a:t>
              </a:r>
            </a:p>
          </p:txBody>
        </p:sp>
        <p:sp>
          <p:nvSpPr>
            <p:cNvPr id="2251858" name="Line 82"/>
            <p:cNvSpPr>
              <a:spLocks noChangeShapeType="1"/>
            </p:cNvSpPr>
            <p:nvPr/>
          </p:nvSpPr>
          <p:spPr bwMode="auto">
            <a:xfrm flipH="1">
              <a:off x="5292725" y="1412875"/>
              <a:ext cx="431800" cy="287338"/>
            </a:xfrm>
            <a:prstGeom prst="line">
              <a:avLst/>
            </a:prstGeom>
            <a:noFill/>
            <a:ln w="28575">
              <a:solidFill>
                <a:srgbClr val="333399"/>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1859" name="Line 83"/>
            <p:cNvSpPr>
              <a:spLocks noChangeShapeType="1"/>
            </p:cNvSpPr>
            <p:nvPr/>
          </p:nvSpPr>
          <p:spPr bwMode="auto">
            <a:xfrm>
              <a:off x="755650" y="2133600"/>
              <a:ext cx="4824413" cy="0"/>
            </a:xfrm>
            <a:prstGeom prst="line">
              <a:avLst/>
            </a:prstGeom>
            <a:noFill/>
            <a:ln w="571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2251860" name="Group 84"/>
            <p:cNvGrpSpPr>
              <a:grpSpLocks/>
            </p:cNvGrpSpPr>
            <p:nvPr/>
          </p:nvGrpSpPr>
          <p:grpSpPr bwMode="auto">
            <a:xfrm>
              <a:off x="100013" y="4559300"/>
              <a:ext cx="8739187" cy="2057400"/>
              <a:chOff x="63" y="2872"/>
              <a:chExt cx="5505" cy="1296"/>
            </a:xfrm>
          </p:grpSpPr>
          <p:sp>
            <p:nvSpPr>
              <p:cNvPr id="2251861" name="AutoShape 85"/>
              <p:cNvSpPr>
                <a:spLocks noChangeArrowheads="1"/>
              </p:cNvSpPr>
              <p:nvPr/>
            </p:nvSpPr>
            <p:spPr bwMode="auto">
              <a:xfrm>
                <a:off x="96" y="2872"/>
                <a:ext cx="5472" cy="1296"/>
              </a:xfrm>
              <a:prstGeom prst="roundRect">
                <a:avLst>
                  <a:gd name="adj" fmla="val 16667"/>
                </a:avLst>
              </a:prstGeom>
              <a:solidFill>
                <a:srgbClr val="FFCCFF"/>
              </a:solidFill>
              <a:ln w="9525" cap="rnd">
                <a:solidFill>
                  <a:schemeClr val="tx1"/>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1862" name="Line 86"/>
              <p:cNvSpPr>
                <a:spLocks noChangeShapeType="1"/>
              </p:cNvSpPr>
              <p:nvPr/>
            </p:nvSpPr>
            <p:spPr bwMode="auto">
              <a:xfrm>
                <a:off x="1764" y="3400"/>
                <a:ext cx="2076" cy="0"/>
              </a:xfrm>
              <a:prstGeom prst="line">
                <a:avLst/>
              </a:prstGeom>
              <a:noFill/>
              <a:ln w="381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1863" name="Line 87"/>
              <p:cNvSpPr>
                <a:spLocks noChangeShapeType="1"/>
              </p:cNvSpPr>
              <p:nvPr/>
            </p:nvSpPr>
            <p:spPr bwMode="auto">
              <a:xfrm flipV="1">
                <a:off x="816" y="3832"/>
                <a:ext cx="240" cy="19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1864" name="Line 88"/>
              <p:cNvSpPr>
                <a:spLocks noChangeShapeType="1"/>
              </p:cNvSpPr>
              <p:nvPr/>
            </p:nvSpPr>
            <p:spPr bwMode="auto">
              <a:xfrm>
                <a:off x="624" y="3160"/>
                <a:ext cx="24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1865" name="Line 89"/>
              <p:cNvSpPr>
                <a:spLocks noChangeShapeType="1"/>
              </p:cNvSpPr>
              <p:nvPr/>
            </p:nvSpPr>
            <p:spPr bwMode="auto">
              <a:xfrm flipV="1">
                <a:off x="432" y="3551"/>
                <a:ext cx="2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2251866" name="Group 90"/>
              <p:cNvGrpSpPr>
                <a:grpSpLocks/>
              </p:cNvGrpSpPr>
              <p:nvPr/>
            </p:nvGrpSpPr>
            <p:grpSpPr bwMode="auto">
              <a:xfrm>
                <a:off x="657" y="3091"/>
                <a:ext cx="952" cy="772"/>
                <a:chOff x="385" y="2795"/>
                <a:chExt cx="1769" cy="816"/>
              </a:xfrm>
            </p:grpSpPr>
            <p:sp>
              <p:nvSpPr>
                <p:cNvPr id="2251867" name="Oval 91"/>
                <p:cNvSpPr>
                  <a:spLocks noChangeArrowheads="1"/>
                </p:cNvSpPr>
                <p:nvPr/>
              </p:nvSpPr>
              <p:spPr bwMode="auto">
                <a:xfrm>
                  <a:off x="1589" y="3060"/>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68" name="Oval 92"/>
                <p:cNvSpPr>
                  <a:spLocks noChangeArrowheads="1"/>
                </p:cNvSpPr>
                <p:nvPr/>
              </p:nvSpPr>
              <p:spPr bwMode="auto">
                <a:xfrm>
                  <a:off x="928" y="3274"/>
                  <a:ext cx="884" cy="337"/>
                </a:xfrm>
                <a:prstGeom prst="ellipse">
                  <a:avLst/>
                </a:prstGeom>
                <a:solidFill>
                  <a:srgbClr val="DDDDDD"/>
                </a:solidFill>
                <a:ln>
                  <a:noFill/>
                </a:ln>
                <a:effectLst>
                  <a:outerShdw dist="35921" dir="2700000"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69" name="Oval 93"/>
                <p:cNvSpPr>
                  <a:spLocks noChangeArrowheads="1"/>
                </p:cNvSpPr>
                <p:nvPr/>
              </p:nvSpPr>
              <p:spPr bwMode="auto">
                <a:xfrm>
                  <a:off x="502" y="3204"/>
                  <a:ext cx="586" cy="28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70" name="Oval 94"/>
                <p:cNvSpPr>
                  <a:spLocks noChangeArrowheads="1"/>
                </p:cNvSpPr>
                <p:nvPr/>
              </p:nvSpPr>
              <p:spPr bwMode="auto">
                <a:xfrm>
                  <a:off x="385" y="3084"/>
                  <a:ext cx="384" cy="256"/>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71" name="Oval 95"/>
                <p:cNvSpPr>
                  <a:spLocks noChangeArrowheads="1"/>
                </p:cNvSpPr>
                <p:nvPr/>
              </p:nvSpPr>
              <p:spPr bwMode="auto">
                <a:xfrm>
                  <a:off x="566" y="2883"/>
                  <a:ext cx="576"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72" name="Oval 96"/>
                <p:cNvSpPr>
                  <a:spLocks noChangeArrowheads="1"/>
                </p:cNvSpPr>
                <p:nvPr/>
              </p:nvSpPr>
              <p:spPr bwMode="auto">
                <a:xfrm>
                  <a:off x="992" y="2795"/>
                  <a:ext cx="757"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73" name="Oval 97"/>
                <p:cNvSpPr>
                  <a:spLocks noChangeArrowheads="1"/>
                </p:cNvSpPr>
                <p:nvPr/>
              </p:nvSpPr>
              <p:spPr bwMode="auto">
                <a:xfrm>
                  <a:off x="1504" y="2891"/>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74" name="Oval 98"/>
                <p:cNvSpPr>
                  <a:spLocks noChangeArrowheads="1"/>
                </p:cNvSpPr>
                <p:nvPr/>
              </p:nvSpPr>
              <p:spPr bwMode="auto">
                <a:xfrm>
                  <a:off x="704" y="2987"/>
                  <a:ext cx="1141" cy="41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75" name="Oval 99"/>
                <p:cNvSpPr>
                  <a:spLocks noChangeArrowheads="1"/>
                </p:cNvSpPr>
                <p:nvPr/>
              </p:nvSpPr>
              <p:spPr bwMode="auto">
                <a:xfrm rot="1336630">
                  <a:off x="1474" y="3067"/>
                  <a:ext cx="555" cy="417"/>
                </a:xfrm>
                <a:prstGeom prst="ellipse">
                  <a:avLst/>
                </a:prstGeom>
                <a:solidFill>
                  <a:srgbClr val="DDDDDD"/>
                </a:solidFill>
                <a:ln>
                  <a:noFill/>
                </a:ln>
                <a:effectLst>
                  <a:outerShdw dist="40161" dir="4293903"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76" name="Oval 100"/>
                <p:cNvSpPr>
                  <a:spLocks noChangeArrowheads="1"/>
                </p:cNvSpPr>
                <p:nvPr/>
              </p:nvSpPr>
              <p:spPr bwMode="auto">
                <a:xfrm>
                  <a:off x="1004" y="2811"/>
                  <a:ext cx="756"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77" name="Oval 101"/>
                <p:cNvSpPr>
                  <a:spLocks noChangeArrowheads="1"/>
                </p:cNvSpPr>
                <p:nvPr/>
              </p:nvSpPr>
              <p:spPr bwMode="auto">
                <a:xfrm>
                  <a:off x="577" y="2899"/>
                  <a:ext cx="575" cy="320"/>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78" name="Oval 102"/>
                <p:cNvSpPr>
                  <a:spLocks noChangeArrowheads="1"/>
                </p:cNvSpPr>
                <p:nvPr/>
              </p:nvSpPr>
              <p:spPr bwMode="auto">
                <a:xfrm>
                  <a:off x="396" y="3100"/>
                  <a:ext cx="383" cy="256"/>
                </a:xfrm>
                <a:prstGeom prst="ellipse">
                  <a:avLst/>
                </a:prstGeom>
                <a:solidFill>
                  <a:srgbClr val="DDDDDD"/>
                </a:solidFill>
                <a:ln>
                  <a:noFill/>
                </a:ln>
                <a:effectLst>
                  <a:outerShdw dist="63500" dir="3187806"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79" name="Oval 103"/>
                <p:cNvSpPr>
                  <a:spLocks noChangeArrowheads="1"/>
                </p:cNvSpPr>
                <p:nvPr/>
              </p:nvSpPr>
              <p:spPr bwMode="auto">
                <a:xfrm>
                  <a:off x="1515" y="2908"/>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80" name="Oval 104"/>
                <p:cNvSpPr>
                  <a:spLocks noChangeArrowheads="1"/>
                </p:cNvSpPr>
                <p:nvPr/>
              </p:nvSpPr>
              <p:spPr bwMode="auto">
                <a:xfrm>
                  <a:off x="1599" y="3075"/>
                  <a:ext cx="555" cy="249"/>
                </a:xfrm>
                <a:prstGeom prst="ellipse">
                  <a:avLst/>
                </a:prstGeom>
                <a:solidFill>
                  <a:srgbClr val="DDDDDD"/>
                </a:solidFill>
                <a:ln>
                  <a:noFill/>
                </a:ln>
                <a:effectLst>
                  <a:outerShdw dist="35921" dir="2700000"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81" name="Oval 105"/>
                <p:cNvSpPr>
                  <a:spLocks noChangeArrowheads="1"/>
                </p:cNvSpPr>
                <p:nvPr/>
              </p:nvSpPr>
              <p:spPr bwMode="auto">
                <a:xfrm>
                  <a:off x="715" y="3003"/>
                  <a:ext cx="1141" cy="417"/>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82" name="Oval 106"/>
                <p:cNvSpPr>
                  <a:spLocks noChangeArrowheads="1"/>
                </p:cNvSpPr>
                <p:nvPr/>
              </p:nvSpPr>
              <p:spPr bwMode="auto">
                <a:xfrm>
                  <a:off x="513" y="3219"/>
                  <a:ext cx="586" cy="282"/>
                </a:xfrm>
                <a:prstGeom prst="ellipse">
                  <a:avLst/>
                </a:prstGeom>
                <a:solidFill>
                  <a:srgbClr val="DDDDDD"/>
                </a:solidFill>
                <a:ln>
                  <a:noFill/>
                </a:ln>
                <a:effectLst>
                  <a:outerShdw dist="113592" dir="20006097"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83" name="Freeform 107"/>
                <p:cNvSpPr>
                  <a:spLocks/>
                </p:cNvSpPr>
                <p:nvPr/>
              </p:nvSpPr>
              <p:spPr bwMode="auto">
                <a:xfrm>
                  <a:off x="567" y="2924"/>
                  <a:ext cx="1451" cy="597"/>
                </a:xfrm>
                <a:custGeom>
                  <a:avLst/>
                  <a:gdLst>
                    <a:gd name="T0" fmla="*/ 0 w 1447"/>
                    <a:gd name="T1" fmla="*/ 488 h 1128"/>
                    <a:gd name="T2" fmla="*/ 80 w 1447"/>
                    <a:gd name="T3" fmla="*/ 392 h 1128"/>
                    <a:gd name="T4" fmla="*/ 56 w 1447"/>
                    <a:gd name="T5" fmla="*/ 384 h 1128"/>
                    <a:gd name="T6" fmla="*/ 24 w 1447"/>
                    <a:gd name="T7" fmla="*/ 400 h 1128"/>
                    <a:gd name="T8" fmla="*/ 40 w 1447"/>
                    <a:gd name="T9" fmla="*/ 376 h 1128"/>
                    <a:gd name="T10" fmla="*/ 64 w 1447"/>
                    <a:gd name="T11" fmla="*/ 352 h 1128"/>
                    <a:gd name="T12" fmla="*/ 96 w 1447"/>
                    <a:gd name="T13" fmla="*/ 304 h 1128"/>
                    <a:gd name="T14" fmla="*/ 104 w 1447"/>
                    <a:gd name="T15" fmla="*/ 280 h 1128"/>
                    <a:gd name="T16" fmla="*/ 152 w 1447"/>
                    <a:gd name="T17" fmla="*/ 208 h 1128"/>
                    <a:gd name="T18" fmla="*/ 168 w 1447"/>
                    <a:gd name="T19" fmla="*/ 184 h 1128"/>
                    <a:gd name="T20" fmla="*/ 200 w 1447"/>
                    <a:gd name="T21" fmla="*/ 176 h 1128"/>
                    <a:gd name="T22" fmla="*/ 288 w 1447"/>
                    <a:gd name="T23" fmla="*/ 112 h 1128"/>
                    <a:gd name="T24" fmla="*/ 328 w 1447"/>
                    <a:gd name="T25" fmla="*/ 80 h 1128"/>
                    <a:gd name="T26" fmla="*/ 352 w 1447"/>
                    <a:gd name="T27" fmla="*/ 56 h 1128"/>
                    <a:gd name="T28" fmla="*/ 424 w 1447"/>
                    <a:gd name="T29" fmla="*/ 40 h 1128"/>
                    <a:gd name="T30" fmla="*/ 504 w 1447"/>
                    <a:gd name="T31" fmla="*/ 0 h 1128"/>
                    <a:gd name="T32" fmla="*/ 808 w 1447"/>
                    <a:gd name="T33" fmla="*/ 40 h 1128"/>
                    <a:gd name="T34" fmla="*/ 1056 w 1447"/>
                    <a:gd name="T35" fmla="*/ 176 h 1128"/>
                    <a:gd name="T36" fmla="*/ 1080 w 1447"/>
                    <a:gd name="T37" fmla="*/ 200 h 1128"/>
                    <a:gd name="T38" fmla="*/ 1104 w 1447"/>
                    <a:gd name="T39" fmla="*/ 216 h 1128"/>
                    <a:gd name="T40" fmla="*/ 1224 w 1447"/>
                    <a:gd name="T41" fmla="*/ 304 h 1128"/>
                    <a:gd name="T42" fmla="*/ 1296 w 1447"/>
                    <a:gd name="T43" fmla="*/ 368 h 1128"/>
                    <a:gd name="T44" fmla="*/ 1344 w 1447"/>
                    <a:gd name="T45" fmla="*/ 440 h 1128"/>
                    <a:gd name="T46" fmla="*/ 1360 w 1447"/>
                    <a:gd name="T47" fmla="*/ 488 h 1128"/>
                    <a:gd name="T48" fmla="*/ 1392 w 1447"/>
                    <a:gd name="T49" fmla="*/ 536 h 1128"/>
                    <a:gd name="T50" fmla="*/ 1416 w 1447"/>
                    <a:gd name="T51" fmla="*/ 608 h 1128"/>
                    <a:gd name="T52" fmla="*/ 1432 w 1447"/>
                    <a:gd name="T53" fmla="*/ 656 h 1128"/>
                    <a:gd name="T54" fmla="*/ 1432 w 1447"/>
                    <a:gd name="T55" fmla="*/ 856 h 1128"/>
                    <a:gd name="T56" fmla="*/ 1416 w 1447"/>
                    <a:gd name="T57" fmla="*/ 904 h 1128"/>
                    <a:gd name="T58" fmla="*/ 1368 w 1447"/>
                    <a:gd name="T59" fmla="*/ 920 h 1128"/>
                    <a:gd name="T60" fmla="*/ 1352 w 1447"/>
                    <a:gd name="T61" fmla="*/ 944 h 1128"/>
                    <a:gd name="T62" fmla="*/ 1304 w 1447"/>
                    <a:gd name="T63" fmla="*/ 976 h 1128"/>
                    <a:gd name="T64" fmla="*/ 1216 w 1447"/>
                    <a:gd name="T65" fmla="*/ 1040 h 1128"/>
                    <a:gd name="T66" fmla="*/ 1168 w 1447"/>
                    <a:gd name="T67" fmla="*/ 1072 h 1128"/>
                    <a:gd name="T68" fmla="*/ 1112 w 1447"/>
                    <a:gd name="T69" fmla="*/ 1128 h 1128"/>
                    <a:gd name="T70" fmla="*/ 440 w 1447"/>
                    <a:gd name="T71" fmla="*/ 1096 h 1128"/>
                    <a:gd name="T72" fmla="*/ 360 w 1447"/>
                    <a:gd name="T73" fmla="*/ 1072 h 1128"/>
                    <a:gd name="T74" fmla="*/ 304 w 1447"/>
                    <a:gd name="T75" fmla="*/ 976 h 1128"/>
                    <a:gd name="T76" fmla="*/ 240 w 1447"/>
                    <a:gd name="T77" fmla="*/ 880 h 1128"/>
                    <a:gd name="T78" fmla="*/ 200 w 1447"/>
                    <a:gd name="T79" fmla="*/ 800 h 1128"/>
                    <a:gd name="T80" fmla="*/ 120 w 1447"/>
                    <a:gd name="T81" fmla="*/ 704 h 1128"/>
                    <a:gd name="T82" fmla="*/ 56 w 1447"/>
                    <a:gd name="T83" fmla="*/ 624 h 1128"/>
                    <a:gd name="T84" fmla="*/ 16 w 1447"/>
                    <a:gd name="T85" fmla="*/ 544 h 1128"/>
                    <a:gd name="T86" fmla="*/ 8 w 1447"/>
                    <a:gd name="T87" fmla="*/ 512 h 1128"/>
                    <a:gd name="T88" fmla="*/ 0 w 1447"/>
                    <a:gd name="T89" fmla="*/ 488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47" h="1128">
                      <a:moveTo>
                        <a:pt x="0" y="488"/>
                      </a:moveTo>
                      <a:cubicBezTo>
                        <a:pt x="24" y="453"/>
                        <a:pt x="56" y="427"/>
                        <a:pt x="80" y="392"/>
                      </a:cubicBezTo>
                      <a:cubicBezTo>
                        <a:pt x="72" y="389"/>
                        <a:pt x="64" y="383"/>
                        <a:pt x="56" y="384"/>
                      </a:cubicBezTo>
                      <a:cubicBezTo>
                        <a:pt x="44" y="386"/>
                        <a:pt x="35" y="405"/>
                        <a:pt x="24" y="400"/>
                      </a:cubicBezTo>
                      <a:cubicBezTo>
                        <a:pt x="15" y="396"/>
                        <a:pt x="34" y="383"/>
                        <a:pt x="40" y="376"/>
                      </a:cubicBezTo>
                      <a:cubicBezTo>
                        <a:pt x="47" y="367"/>
                        <a:pt x="56" y="360"/>
                        <a:pt x="64" y="352"/>
                      </a:cubicBezTo>
                      <a:cubicBezTo>
                        <a:pt x="82" y="279"/>
                        <a:pt x="56" y="354"/>
                        <a:pt x="96" y="304"/>
                      </a:cubicBezTo>
                      <a:cubicBezTo>
                        <a:pt x="101" y="297"/>
                        <a:pt x="100" y="287"/>
                        <a:pt x="104" y="280"/>
                      </a:cubicBezTo>
                      <a:cubicBezTo>
                        <a:pt x="104" y="280"/>
                        <a:pt x="144" y="220"/>
                        <a:pt x="152" y="208"/>
                      </a:cubicBezTo>
                      <a:cubicBezTo>
                        <a:pt x="157" y="200"/>
                        <a:pt x="159" y="186"/>
                        <a:pt x="168" y="184"/>
                      </a:cubicBezTo>
                      <a:cubicBezTo>
                        <a:pt x="179" y="181"/>
                        <a:pt x="189" y="179"/>
                        <a:pt x="200" y="176"/>
                      </a:cubicBezTo>
                      <a:cubicBezTo>
                        <a:pt x="228" y="148"/>
                        <a:pt x="253" y="129"/>
                        <a:pt x="288" y="112"/>
                      </a:cubicBezTo>
                      <a:cubicBezTo>
                        <a:pt x="324" y="58"/>
                        <a:pt x="282" y="111"/>
                        <a:pt x="328" y="80"/>
                      </a:cubicBezTo>
                      <a:cubicBezTo>
                        <a:pt x="337" y="74"/>
                        <a:pt x="343" y="62"/>
                        <a:pt x="352" y="56"/>
                      </a:cubicBezTo>
                      <a:cubicBezTo>
                        <a:pt x="365" y="47"/>
                        <a:pt x="418" y="41"/>
                        <a:pt x="424" y="40"/>
                      </a:cubicBezTo>
                      <a:cubicBezTo>
                        <a:pt x="450" y="23"/>
                        <a:pt x="475" y="10"/>
                        <a:pt x="504" y="0"/>
                      </a:cubicBezTo>
                      <a:cubicBezTo>
                        <a:pt x="606" y="15"/>
                        <a:pt x="705" y="31"/>
                        <a:pt x="808" y="40"/>
                      </a:cubicBezTo>
                      <a:cubicBezTo>
                        <a:pt x="913" y="66"/>
                        <a:pt x="964" y="153"/>
                        <a:pt x="1056" y="176"/>
                      </a:cubicBezTo>
                      <a:cubicBezTo>
                        <a:pt x="1064" y="184"/>
                        <a:pt x="1071" y="193"/>
                        <a:pt x="1080" y="200"/>
                      </a:cubicBezTo>
                      <a:cubicBezTo>
                        <a:pt x="1087" y="206"/>
                        <a:pt x="1097" y="210"/>
                        <a:pt x="1104" y="216"/>
                      </a:cubicBezTo>
                      <a:cubicBezTo>
                        <a:pt x="1145" y="252"/>
                        <a:pt x="1171" y="286"/>
                        <a:pt x="1224" y="304"/>
                      </a:cubicBezTo>
                      <a:cubicBezTo>
                        <a:pt x="1247" y="327"/>
                        <a:pt x="1276" y="343"/>
                        <a:pt x="1296" y="368"/>
                      </a:cubicBezTo>
                      <a:cubicBezTo>
                        <a:pt x="1314" y="391"/>
                        <a:pt x="1335" y="413"/>
                        <a:pt x="1344" y="440"/>
                      </a:cubicBezTo>
                      <a:cubicBezTo>
                        <a:pt x="1349" y="456"/>
                        <a:pt x="1351" y="474"/>
                        <a:pt x="1360" y="488"/>
                      </a:cubicBezTo>
                      <a:cubicBezTo>
                        <a:pt x="1371" y="504"/>
                        <a:pt x="1386" y="518"/>
                        <a:pt x="1392" y="536"/>
                      </a:cubicBezTo>
                      <a:cubicBezTo>
                        <a:pt x="1395" y="546"/>
                        <a:pt x="1414" y="603"/>
                        <a:pt x="1416" y="608"/>
                      </a:cubicBezTo>
                      <a:cubicBezTo>
                        <a:pt x="1421" y="624"/>
                        <a:pt x="1432" y="656"/>
                        <a:pt x="1432" y="656"/>
                      </a:cubicBezTo>
                      <a:cubicBezTo>
                        <a:pt x="1443" y="744"/>
                        <a:pt x="1447" y="743"/>
                        <a:pt x="1432" y="856"/>
                      </a:cubicBezTo>
                      <a:cubicBezTo>
                        <a:pt x="1430" y="873"/>
                        <a:pt x="1432" y="899"/>
                        <a:pt x="1416" y="904"/>
                      </a:cubicBezTo>
                      <a:cubicBezTo>
                        <a:pt x="1400" y="909"/>
                        <a:pt x="1368" y="920"/>
                        <a:pt x="1368" y="920"/>
                      </a:cubicBezTo>
                      <a:cubicBezTo>
                        <a:pt x="1363" y="928"/>
                        <a:pt x="1359" y="938"/>
                        <a:pt x="1352" y="944"/>
                      </a:cubicBezTo>
                      <a:cubicBezTo>
                        <a:pt x="1338" y="957"/>
                        <a:pt x="1304" y="976"/>
                        <a:pt x="1304" y="976"/>
                      </a:cubicBezTo>
                      <a:cubicBezTo>
                        <a:pt x="1279" y="1014"/>
                        <a:pt x="1251" y="1005"/>
                        <a:pt x="1216" y="1040"/>
                      </a:cubicBezTo>
                      <a:cubicBezTo>
                        <a:pt x="1186" y="1070"/>
                        <a:pt x="1203" y="1060"/>
                        <a:pt x="1168" y="1072"/>
                      </a:cubicBezTo>
                      <a:cubicBezTo>
                        <a:pt x="1149" y="1101"/>
                        <a:pt x="1131" y="1099"/>
                        <a:pt x="1112" y="1128"/>
                      </a:cubicBezTo>
                      <a:cubicBezTo>
                        <a:pt x="850" y="1124"/>
                        <a:pt x="672" y="1125"/>
                        <a:pt x="440" y="1096"/>
                      </a:cubicBezTo>
                      <a:cubicBezTo>
                        <a:pt x="413" y="1087"/>
                        <a:pt x="387" y="1081"/>
                        <a:pt x="360" y="1072"/>
                      </a:cubicBezTo>
                      <a:cubicBezTo>
                        <a:pt x="338" y="1038"/>
                        <a:pt x="322" y="1009"/>
                        <a:pt x="304" y="976"/>
                      </a:cubicBezTo>
                      <a:cubicBezTo>
                        <a:pt x="286" y="943"/>
                        <a:pt x="257" y="914"/>
                        <a:pt x="240" y="880"/>
                      </a:cubicBezTo>
                      <a:cubicBezTo>
                        <a:pt x="227" y="855"/>
                        <a:pt x="215" y="823"/>
                        <a:pt x="200" y="800"/>
                      </a:cubicBezTo>
                      <a:cubicBezTo>
                        <a:pt x="178" y="764"/>
                        <a:pt x="147" y="735"/>
                        <a:pt x="120" y="704"/>
                      </a:cubicBezTo>
                      <a:cubicBezTo>
                        <a:pt x="94" y="675"/>
                        <a:pt x="89" y="646"/>
                        <a:pt x="56" y="624"/>
                      </a:cubicBezTo>
                      <a:cubicBezTo>
                        <a:pt x="45" y="580"/>
                        <a:pt x="27" y="583"/>
                        <a:pt x="16" y="544"/>
                      </a:cubicBezTo>
                      <a:cubicBezTo>
                        <a:pt x="13" y="533"/>
                        <a:pt x="11" y="523"/>
                        <a:pt x="8" y="512"/>
                      </a:cubicBezTo>
                      <a:cubicBezTo>
                        <a:pt x="6" y="504"/>
                        <a:pt x="0" y="488"/>
                        <a:pt x="0" y="488"/>
                      </a:cubicBezTo>
                      <a:close/>
                    </a:path>
                  </a:pathLst>
                </a:custGeom>
                <a:solidFill>
                  <a:srgbClr val="DDDDDD"/>
                </a:soli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52363" dir="4557825" algn="ctr" rotWithShape="0">
                          <a:schemeClr val="bg2"/>
                        </a:outerShdw>
                      </a:effectLst>
                    </a14:hiddenEffects>
                  </a:ext>
                </a:extLst>
              </p:spPr>
              <p:txBody>
                <a:bodyPr/>
                <a:lstStyle/>
                <a:p>
                  <a:endParaRPr lang="zh-CN" altLang="en-US"/>
                </a:p>
              </p:txBody>
            </p:sp>
          </p:grpSp>
          <p:sp>
            <p:nvSpPr>
              <p:cNvPr id="2251884" name="Line 108"/>
              <p:cNvSpPr>
                <a:spLocks noChangeShapeType="1"/>
              </p:cNvSpPr>
              <p:nvPr/>
            </p:nvSpPr>
            <p:spPr bwMode="auto">
              <a:xfrm flipH="1">
                <a:off x="4800" y="3112"/>
                <a:ext cx="24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1885" name="Line 109"/>
              <p:cNvSpPr>
                <a:spLocks noChangeShapeType="1"/>
              </p:cNvSpPr>
              <p:nvPr/>
            </p:nvSpPr>
            <p:spPr bwMode="auto">
              <a:xfrm flipH="1" flipV="1">
                <a:off x="4656" y="3736"/>
                <a:ext cx="336" cy="19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1886" name="Line 110"/>
              <p:cNvSpPr>
                <a:spLocks noChangeShapeType="1"/>
              </p:cNvSpPr>
              <p:nvPr/>
            </p:nvSpPr>
            <p:spPr bwMode="auto">
              <a:xfrm flipH="1" flipV="1">
                <a:off x="4800" y="3496"/>
                <a:ext cx="34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2251887" name="Group 111"/>
              <p:cNvGrpSpPr>
                <a:grpSpLocks/>
              </p:cNvGrpSpPr>
              <p:nvPr/>
            </p:nvGrpSpPr>
            <p:grpSpPr bwMode="auto">
              <a:xfrm>
                <a:off x="3969" y="3046"/>
                <a:ext cx="952" cy="772"/>
                <a:chOff x="385" y="2795"/>
                <a:chExt cx="1769" cy="816"/>
              </a:xfrm>
            </p:grpSpPr>
            <p:sp>
              <p:nvSpPr>
                <p:cNvPr id="2251888" name="Oval 112"/>
                <p:cNvSpPr>
                  <a:spLocks noChangeArrowheads="1"/>
                </p:cNvSpPr>
                <p:nvPr/>
              </p:nvSpPr>
              <p:spPr bwMode="auto">
                <a:xfrm>
                  <a:off x="1589" y="3060"/>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89" name="Oval 113"/>
                <p:cNvSpPr>
                  <a:spLocks noChangeArrowheads="1"/>
                </p:cNvSpPr>
                <p:nvPr/>
              </p:nvSpPr>
              <p:spPr bwMode="auto">
                <a:xfrm>
                  <a:off x="928" y="3274"/>
                  <a:ext cx="884" cy="337"/>
                </a:xfrm>
                <a:prstGeom prst="ellipse">
                  <a:avLst/>
                </a:prstGeom>
                <a:solidFill>
                  <a:srgbClr val="DDDDDD"/>
                </a:solidFill>
                <a:ln>
                  <a:noFill/>
                </a:ln>
                <a:effectLst>
                  <a:outerShdw dist="35921" dir="2700000"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90" name="Oval 114"/>
                <p:cNvSpPr>
                  <a:spLocks noChangeArrowheads="1"/>
                </p:cNvSpPr>
                <p:nvPr/>
              </p:nvSpPr>
              <p:spPr bwMode="auto">
                <a:xfrm>
                  <a:off x="502" y="3204"/>
                  <a:ext cx="586" cy="28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91" name="Oval 115"/>
                <p:cNvSpPr>
                  <a:spLocks noChangeArrowheads="1"/>
                </p:cNvSpPr>
                <p:nvPr/>
              </p:nvSpPr>
              <p:spPr bwMode="auto">
                <a:xfrm>
                  <a:off x="385" y="3084"/>
                  <a:ext cx="384" cy="256"/>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92" name="Oval 116"/>
                <p:cNvSpPr>
                  <a:spLocks noChangeArrowheads="1"/>
                </p:cNvSpPr>
                <p:nvPr/>
              </p:nvSpPr>
              <p:spPr bwMode="auto">
                <a:xfrm>
                  <a:off x="566" y="2883"/>
                  <a:ext cx="576"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93" name="Oval 117"/>
                <p:cNvSpPr>
                  <a:spLocks noChangeArrowheads="1"/>
                </p:cNvSpPr>
                <p:nvPr/>
              </p:nvSpPr>
              <p:spPr bwMode="auto">
                <a:xfrm>
                  <a:off x="992" y="2795"/>
                  <a:ext cx="757"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94" name="Oval 118"/>
                <p:cNvSpPr>
                  <a:spLocks noChangeArrowheads="1"/>
                </p:cNvSpPr>
                <p:nvPr/>
              </p:nvSpPr>
              <p:spPr bwMode="auto">
                <a:xfrm>
                  <a:off x="1504" y="2891"/>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95" name="Oval 119"/>
                <p:cNvSpPr>
                  <a:spLocks noChangeArrowheads="1"/>
                </p:cNvSpPr>
                <p:nvPr/>
              </p:nvSpPr>
              <p:spPr bwMode="auto">
                <a:xfrm>
                  <a:off x="704" y="2987"/>
                  <a:ext cx="1141" cy="41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96" name="Oval 120"/>
                <p:cNvSpPr>
                  <a:spLocks noChangeArrowheads="1"/>
                </p:cNvSpPr>
                <p:nvPr/>
              </p:nvSpPr>
              <p:spPr bwMode="auto">
                <a:xfrm rot="1336630">
                  <a:off x="1474" y="3067"/>
                  <a:ext cx="555" cy="417"/>
                </a:xfrm>
                <a:prstGeom prst="ellipse">
                  <a:avLst/>
                </a:prstGeom>
                <a:solidFill>
                  <a:srgbClr val="DDDDDD"/>
                </a:solidFill>
                <a:ln>
                  <a:noFill/>
                </a:ln>
                <a:effectLst>
                  <a:outerShdw dist="40161" dir="4293903"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97" name="Oval 121"/>
                <p:cNvSpPr>
                  <a:spLocks noChangeArrowheads="1"/>
                </p:cNvSpPr>
                <p:nvPr/>
              </p:nvSpPr>
              <p:spPr bwMode="auto">
                <a:xfrm>
                  <a:off x="1004" y="2811"/>
                  <a:ext cx="756" cy="321"/>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98" name="Oval 122"/>
                <p:cNvSpPr>
                  <a:spLocks noChangeArrowheads="1"/>
                </p:cNvSpPr>
                <p:nvPr/>
              </p:nvSpPr>
              <p:spPr bwMode="auto">
                <a:xfrm>
                  <a:off x="577" y="2899"/>
                  <a:ext cx="575" cy="320"/>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899" name="Oval 123"/>
                <p:cNvSpPr>
                  <a:spLocks noChangeArrowheads="1"/>
                </p:cNvSpPr>
                <p:nvPr/>
              </p:nvSpPr>
              <p:spPr bwMode="auto">
                <a:xfrm>
                  <a:off x="396" y="3100"/>
                  <a:ext cx="383" cy="256"/>
                </a:xfrm>
                <a:prstGeom prst="ellipse">
                  <a:avLst/>
                </a:prstGeom>
                <a:solidFill>
                  <a:srgbClr val="DDDDDD"/>
                </a:solidFill>
                <a:ln>
                  <a:noFill/>
                </a:ln>
                <a:effectLst>
                  <a:outerShdw dist="63500" dir="3187806"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900" name="Oval 124"/>
                <p:cNvSpPr>
                  <a:spLocks noChangeArrowheads="1"/>
                </p:cNvSpPr>
                <p:nvPr/>
              </p:nvSpPr>
              <p:spPr bwMode="auto">
                <a:xfrm>
                  <a:off x="1515" y="2908"/>
                  <a:ext cx="554" cy="248"/>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901" name="Oval 125"/>
                <p:cNvSpPr>
                  <a:spLocks noChangeArrowheads="1"/>
                </p:cNvSpPr>
                <p:nvPr/>
              </p:nvSpPr>
              <p:spPr bwMode="auto">
                <a:xfrm>
                  <a:off x="1599" y="3075"/>
                  <a:ext cx="555" cy="249"/>
                </a:xfrm>
                <a:prstGeom prst="ellipse">
                  <a:avLst/>
                </a:prstGeom>
                <a:solidFill>
                  <a:srgbClr val="DDDDDD"/>
                </a:solidFill>
                <a:ln>
                  <a:noFill/>
                </a:ln>
                <a:effectLst>
                  <a:outerShdw dist="35921" dir="2700000"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902" name="Oval 126"/>
                <p:cNvSpPr>
                  <a:spLocks noChangeArrowheads="1"/>
                </p:cNvSpPr>
                <p:nvPr/>
              </p:nvSpPr>
              <p:spPr bwMode="auto">
                <a:xfrm>
                  <a:off x="715" y="3003"/>
                  <a:ext cx="1141" cy="417"/>
                </a:xfrm>
                <a:prstGeom prst="ellipse">
                  <a:avLst/>
                </a:prstGeom>
                <a:solidFill>
                  <a:srgbClr val="DDDDDD"/>
                </a:solidFill>
                <a:ln>
                  <a:noFill/>
                </a:ln>
                <a:effectLst>
                  <a:outerShdw dist="68392" dir="4091915"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903" name="Oval 127"/>
                <p:cNvSpPr>
                  <a:spLocks noChangeArrowheads="1"/>
                </p:cNvSpPr>
                <p:nvPr/>
              </p:nvSpPr>
              <p:spPr bwMode="auto">
                <a:xfrm>
                  <a:off x="513" y="3219"/>
                  <a:ext cx="586" cy="282"/>
                </a:xfrm>
                <a:prstGeom prst="ellipse">
                  <a:avLst/>
                </a:prstGeom>
                <a:solidFill>
                  <a:srgbClr val="DDDDDD"/>
                </a:solidFill>
                <a:ln>
                  <a:noFill/>
                </a:ln>
                <a:effectLst>
                  <a:outerShdw dist="113592" dir="20006097" algn="ctr" rotWithShape="0">
                    <a:schemeClr val="tx1"/>
                  </a:outerShdw>
                </a:effectLst>
                <a:extLst>
                  <a:ext uri="{91240B29-F687-4F45-9708-019B960494DF}">
                    <a14:hiddenLine xmlns:a14="http://schemas.microsoft.com/office/drawing/2010/main" w="9525">
                      <a:solidFill>
                        <a:srgbClr val="C0C0C0"/>
                      </a:solidFill>
                      <a:round/>
                      <a:headEnd/>
                      <a:tailEnd/>
                    </a14:hiddenLine>
                  </a:ext>
                </a:extLst>
              </p:spPr>
              <p:txBody>
                <a:bodyPr/>
                <a:lstStyle/>
                <a:p>
                  <a:endParaRPr lang="zh-CN" altLang="en-US"/>
                </a:p>
              </p:txBody>
            </p:sp>
            <p:sp>
              <p:nvSpPr>
                <p:cNvPr id="2251904" name="Freeform 128"/>
                <p:cNvSpPr>
                  <a:spLocks/>
                </p:cNvSpPr>
                <p:nvPr/>
              </p:nvSpPr>
              <p:spPr bwMode="auto">
                <a:xfrm>
                  <a:off x="567" y="2924"/>
                  <a:ext cx="1451" cy="597"/>
                </a:xfrm>
                <a:custGeom>
                  <a:avLst/>
                  <a:gdLst>
                    <a:gd name="T0" fmla="*/ 0 w 1447"/>
                    <a:gd name="T1" fmla="*/ 488 h 1128"/>
                    <a:gd name="T2" fmla="*/ 80 w 1447"/>
                    <a:gd name="T3" fmla="*/ 392 h 1128"/>
                    <a:gd name="T4" fmla="*/ 56 w 1447"/>
                    <a:gd name="T5" fmla="*/ 384 h 1128"/>
                    <a:gd name="T6" fmla="*/ 24 w 1447"/>
                    <a:gd name="T7" fmla="*/ 400 h 1128"/>
                    <a:gd name="T8" fmla="*/ 40 w 1447"/>
                    <a:gd name="T9" fmla="*/ 376 h 1128"/>
                    <a:gd name="T10" fmla="*/ 64 w 1447"/>
                    <a:gd name="T11" fmla="*/ 352 h 1128"/>
                    <a:gd name="T12" fmla="*/ 96 w 1447"/>
                    <a:gd name="T13" fmla="*/ 304 h 1128"/>
                    <a:gd name="T14" fmla="*/ 104 w 1447"/>
                    <a:gd name="T15" fmla="*/ 280 h 1128"/>
                    <a:gd name="T16" fmla="*/ 152 w 1447"/>
                    <a:gd name="T17" fmla="*/ 208 h 1128"/>
                    <a:gd name="T18" fmla="*/ 168 w 1447"/>
                    <a:gd name="T19" fmla="*/ 184 h 1128"/>
                    <a:gd name="T20" fmla="*/ 200 w 1447"/>
                    <a:gd name="T21" fmla="*/ 176 h 1128"/>
                    <a:gd name="T22" fmla="*/ 288 w 1447"/>
                    <a:gd name="T23" fmla="*/ 112 h 1128"/>
                    <a:gd name="T24" fmla="*/ 328 w 1447"/>
                    <a:gd name="T25" fmla="*/ 80 h 1128"/>
                    <a:gd name="T26" fmla="*/ 352 w 1447"/>
                    <a:gd name="T27" fmla="*/ 56 h 1128"/>
                    <a:gd name="T28" fmla="*/ 424 w 1447"/>
                    <a:gd name="T29" fmla="*/ 40 h 1128"/>
                    <a:gd name="T30" fmla="*/ 504 w 1447"/>
                    <a:gd name="T31" fmla="*/ 0 h 1128"/>
                    <a:gd name="T32" fmla="*/ 808 w 1447"/>
                    <a:gd name="T33" fmla="*/ 40 h 1128"/>
                    <a:gd name="T34" fmla="*/ 1056 w 1447"/>
                    <a:gd name="T35" fmla="*/ 176 h 1128"/>
                    <a:gd name="T36" fmla="*/ 1080 w 1447"/>
                    <a:gd name="T37" fmla="*/ 200 h 1128"/>
                    <a:gd name="T38" fmla="*/ 1104 w 1447"/>
                    <a:gd name="T39" fmla="*/ 216 h 1128"/>
                    <a:gd name="T40" fmla="*/ 1224 w 1447"/>
                    <a:gd name="T41" fmla="*/ 304 h 1128"/>
                    <a:gd name="T42" fmla="*/ 1296 w 1447"/>
                    <a:gd name="T43" fmla="*/ 368 h 1128"/>
                    <a:gd name="T44" fmla="*/ 1344 w 1447"/>
                    <a:gd name="T45" fmla="*/ 440 h 1128"/>
                    <a:gd name="T46" fmla="*/ 1360 w 1447"/>
                    <a:gd name="T47" fmla="*/ 488 h 1128"/>
                    <a:gd name="T48" fmla="*/ 1392 w 1447"/>
                    <a:gd name="T49" fmla="*/ 536 h 1128"/>
                    <a:gd name="T50" fmla="*/ 1416 w 1447"/>
                    <a:gd name="T51" fmla="*/ 608 h 1128"/>
                    <a:gd name="T52" fmla="*/ 1432 w 1447"/>
                    <a:gd name="T53" fmla="*/ 656 h 1128"/>
                    <a:gd name="T54" fmla="*/ 1432 w 1447"/>
                    <a:gd name="T55" fmla="*/ 856 h 1128"/>
                    <a:gd name="T56" fmla="*/ 1416 w 1447"/>
                    <a:gd name="T57" fmla="*/ 904 h 1128"/>
                    <a:gd name="T58" fmla="*/ 1368 w 1447"/>
                    <a:gd name="T59" fmla="*/ 920 h 1128"/>
                    <a:gd name="T60" fmla="*/ 1352 w 1447"/>
                    <a:gd name="T61" fmla="*/ 944 h 1128"/>
                    <a:gd name="T62" fmla="*/ 1304 w 1447"/>
                    <a:gd name="T63" fmla="*/ 976 h 1128"/>
                    <a:gd name="T64" fmla="*/ 1216 w 1447"/>
                    <a:gd name="T65" fmla="*/ 1040 h 1128"/>
                    <a:gd name="T66" fmla="*/ 1168 w 1447"/>
                    <a:gd name="T67" fmla="*/ 1072 h 1128"/>
                    <a:gd name="T68" fmla="*/ 1112 w 1447"/>
                    <a:gd name="T69" fmla="*/ 1128 h 1128"/>
                    <a:gd name="T70" fmla="*/ 440 w 1447"/>
                    <a:gd name="T71" fmla="*/ 1096 h 1128"/>
                    <a:gd name="T72" fmla="*/ 360 w 1447"/>
                    <a:gd name="T73" fmla="*/ 1072 h 1128"/>
                    <a:gd name="T74" fmla="*/ 304 w 1447"/>
                    <a:gd name="T75" fmla="*/ 976 h 1128"/>
                    <a:gd name="T76" fmla="*/ 240 w 1447"/>
                    <a:gd name="T77" fmla="*/ 880 h 1128"/>
                    <a:gd name="T78" fmla="*/ 200 w 1447"/>
                    <a:gd name="T79" fmla="*/ 800 h 1128"/>
                    <a:gd name="T80" fmla="*/ 120 w 1447"/>
                    <a:gd name="T81" fmla="*/ 704 h 1128"/>
                    <a:gd name="T82" fmla="*/ 56 w 1447"/>
                    <a:gd name="T83" fmla="*/ 624 h 1128"/>
                    <a:gd name="T84" fmla="*/ 16 w 1447"/>
                    <a:gd name="T85" fmla="*/ 544 h 1128"/>
                    <a:gd name="T86" fmla="*/ 8 w 1447"/>
                    <a:gd name="T87" fmla="*/ 512 h 1128"/>
                    <a:gd name="T88" fmla="*/ 0 w 1447"/>
                    <a:gd name="T89" fmla="*/ 488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47" h="1128">
                      <a:moveTo>
                        <a:pt x="0" y="488"/>
                      </a:moveTo>
                      <a:cubicBezTo>
                        <a:pt x="24" y="453"/>
                        <a:pt x="56" y="427"/>
                        <a:pt x="80" y="392"/>
                      </a:cubicBezTo>
                      <a:cubicBezTo>
                        <a:pt x="72" y="389"/>
                        <a:pt x="64" y="383"/>
                        <a:pt x="56" y="384"/>
                      </a:cubicBezTo>
                      <a:cubicBezTo>
                        <a:pt x="44" y="386"/>
                        <a:pt x="35" y="405"/>
                        <a:pt x="24" y="400"/>
                      </a:cubicBezTo>
                      <a:cubicBezTo>
                        <a:pt x="15" y="396"/>
                        <a:pt x="34" y="383"/>
                        <a:pt x="40" y="376"/>
                      </a:cubicBezTo>
                      <a:cubicBezTo>
                        <a:pt x="47" y="367"/>
                        <a:pt x="56" y="360"/>
                        <a:pt x="64" y="352"/>
                      </a:cubicBezTo>
                      <a:cubicBezTo>
                        <a:pt x="82" y="279"/>
                        <a:pt x="56" y="354"/>
                        <a:pt x="96" y="304"/>
                      </a:cubicBezTo>
                      <a:cubicBezTo>
                        <a:pt x="101" y="297"/>
                        <a:pt x="100" y="287"/>
                        <a:pt x="104" y="280"/>
                      </a:cubicBezTo>
                      <a:cubicBezTo>
                        <a:pt x="104" y="280"/>
                        <a:pt x="144" y="220"/>
                        <a:pt x="152" y="208"/>
                      </a:cubicBezTo>
                      <a:cubicBezTo>
                        <a:pt x="157" y="200"/>
                        <a:pt x="159" y="186"/>
                        <a:pt x="168" y="184"/>
                      </a:cubicBezTo>
                      <a:cubicBezTo>
                        <a:pt x="179" y="181"/>
                        <a:pt x="189" y="179"/>
                        <a:pt x="200" y="176"/>
                      </a:cubicBezTo>
                      <a:cubicBezTo>
                        <a:pt x="228" y="148"/>
                        <a:pt x="253" y="129"/>
                        <a:pt x="288" y="112"/>
                      </a:cubicBezTo>
                      <a:cubicBezTo>
                        <a:pt x="324" y="58"/>
                        <a:pt x="282" y="111"/>
                        <a:pt x="328" y="80"/>
                      </a:cubicBezTo>
                      <a:cubicBezTo>
                        <a:pt x="337" y="74"/>
                        <a:pt x="343" y="62"/>
                        <a:pt x="352" y="56"/>
                      </a:cubicBezTo>
                      <a:cubicBezTo>
                        <a:pt x="365" y="47"/>
                        <a:pt x="418" y="41"/>
                        <a:pt x="424" y="40"/>
                      </a:cubicBezTo>
                      <a:cubicBezTo>
                        <a:pt x="450" y="23"/>
                        <a:pt x="475" y="10"/>
                        <a:pt x="504" y="0"/>
                      </a:cubicBezTo>
                      <a:cubicBezTo>
                        <a:pt x="606" y="15"/>
                        <a:pt x="705" y="31"/>
                        <a:pt x="808" y="40"/>
                      </a:cubicBezTo>
                      <a:cubicBezTo>
                        <a:pt x="913" y="66"/>
                        <a:pt x="964" y="153"/>
                        <a:pt x="1056" y="176"/>
                      </a:cubicBezTo>
                      <a:cubicBezTo>
                        <a:pt x="1064" y="184"/>
                        <a:pt x="1071" y="193"/>
                        <a:pt x="1080" y="200"/>
                      </a:cubicBezTo>
                      <a:cubicBezTo>
                        <a:pt x="1087" y="206"/>
                        <a:pt x="1097" y="210"/>
                        <a:pt x="1104" y="216"/>
                      </a:cubicBezTo>
                      <a:cubicBezTo>
                        <a:pt x="1145" y="252"/>
                        <a:pt x="1171" y="286"/>
                        <a:pt x="1224" y="304"/>
                      </a:cubicBezTo>
                      <a:cubicBezTo>
                        <a:pt x="1247" y="327"/>
                        <a:pt x="1276" y="343"/>
                        <a:pt x="1296" y="368"/>
                      </a:cubicBezTo>
                      <a:cubicBezTo>
                        <a:pt x="1314" y="391"/>
                        <a:pt x="1335" y="413"/>
                        <a:pt x="1344" y="440"/>
                      </a:cubicBezTo>
                      <a:cubicBezTo>
                        <a:pt x="1349" y="456"/>
                        <a:pt x="1351" y="474"/>
                        <a:pt x="1360" y="488"/>
                      </a:cubicBezTo>
                      <a:cubicBezTo>
                        <a:pt x="1371" y="504"/>
                        <a:pt x="1386" y="518"/>
                        <a:pt x="1392" y="536"/>
                      </a:cubicBezTo>
                      <a:cubicBezTo>
                        <a:pt x="1395" y="546"/>
                        <a:pt x="1414" y="603"/>
                        <a:pt x="1416" y="608"/>
                      </a:cubicBezTo>
                      <a:cubicBezTo>
                        <a:pt x="1421" y="624"/>
                        <a:pt x="1432" y="656"/>
                        <a:pt x="1432" y="656"/>
                      </a:cubicBezTo>
                      <a:cubicBezTo>
                        <a:pt x="1443" y="744"/>
                        <a:pt x="1447" y="743"/>
                        <a:pt x="1432" y="856"/>
                      </a:cubicBezTo>
                      <a:cubicBezTo>
                        <a:pt x="1430" y="873"/>
                        <a:pt x="1432" y="899"/>
                        <a:pt x="1416" y="904"/>
                      </a:cubicBezTo>
                      <a:cubicBezTo>
                        <a:pt x="1400" y="909"/>
                        <a:pt x="1368" y="920"/>
                        <a:pt x="1368" y="920"/>
                      </a:cubicBezTo>
                      <a:cubicBezTo>
                        <a:pt x="1363" y="928"/>
                        <a:pt x="1359" y="938"/>
                        <a:pt x="1352" y="944"/>
                      </a:cubicBezTo>
                      <a:cubicBezTo>
                        <a:pt x="1338" y="957"/>
                        <a:pt x="1304" y="976"/>
                        <a:pt x="1304" y="976"/>
                      </a:cubicBezTo>
                      <a:cubicBezTo>
                        <a:pt x="1279" y="1014"/>
                        <a:pt x="1251" y="1005"/>
                        <a:pt x="1216" y="1040"/>
                      </a:cubicBezTo>
                      <a:cubicBezTo>
                        <a:pt x="1186" y="1070"/>
                        <a:pt x="1203" y="1060"/>
                        <a:pt x="1168" y="1072"/>
                      </a:cubicBezTo>
                      <a:cubicBezTo>
                        <a:pt x="1149" y="1101"/>
                        <a:pt x="1131" y="1099"/>
                        <a:pt x="1112" y="1128"/>
                      </a:cubicBezTo>
                      <a:cubicBezTo>
                        <a:pt x="850" y="1124"/>
                        <a:pt x="672" y="1125"/>
                        <a:pt x="440" y="1096"/>
                      </a:cubicBezTo>
                      <a:cubicBezTo>
                        <a:pt x="413" y="1087"/>
                        <a:pt x="387" y="1081"/>
                        <a:pt x="360" y="1072"/>
                      </a:cubicBezTo>
                      <a:cubicBezTo>
                        <a:pt x="338" y="1038"/>
                        <a:pt x="322" y="1009"/>
                        <a:pt x="304" y="976"/>
                      </a:cubicBezTo>
                      <a:cubicBezTo>
                        <a:pt x="286" y="943"/>
                        <a:pt x="257" y="914"/>
                        <a:pt x="240" y="880"/>
                      </a:cubicBezTo>
                      <a:cubicBezTo>
                        <a:pt x="227" y="855"/>
                        <a:pt x="215" y="823"/>
                        <a:pt x="200" y="800"/>
                      </a:cubicBezTo>
                      <a:cubicBezTo>
                        <a:pt x="178" y="764"/>
                        <a:pt x="147" y="735"/>
                        <a:pt x="120" y="704"/>
                      </a:cubicBezTo>
                      <a:cubicBezTo>
                        <a:pt x="94" y="675"/>
                        <a:pt x="89" y="646"/>
                        <a:pt x="56" y="624"/>
                      </a:cubicBezTo>
                      <a:cubicBezTo>
                        <a:pt x="45" y="580"/>
                        <a:pt x="27" y="583"/>
                        <a:pt x="16" y="544"/>
                      </a:cubicBezTo>
                      <a:cubicBezTo>
                        <a:pt x="13" y="533"/>
                        <a:pt x="11" y="523"/>
                        <a:pt x="8" y="512"/>
                      </a:cubicBezTo>
                      <a:cubicBezTo>
                        <a:pt x="6" y="504"/>
                        <a:pt x="0" y="488"/>
                        <a:pt x="0" y="488"/>
                      </a:cubicBezTo>
                      <a:close/>
                    </a:path>
                  </a:pathLst>
                </a:custGeom>
                <a:solidFill>
                  <a:srgbClr val="DDDDDD"/>
                </a:soli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52363" dir="4557825" algn="ctr" rotWithShape="0">
                          <a:schemeClr val="bg2"/>
                        </a:outerShdw>
                      </a:effectLst>
                    </a14:hiddenEffects>
                  </a:ext>
                </a:extLst>
              </p:spPr>
              <p:txBody>
                <a:bodyPr/>
                <a:lstStyle/>
                <a:p>
                  <a:endParaRPr lang="zh-CN" altLang="en-US"/>
                </a:p>
              </p:txBody>
            </p:sp>
          </p:grpSp>
          <p:pic>
            <p:nvPicPr>
              <p:cNvPr id="2251905" name="Picture 129"/>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48" y="3321"/>
                <a:ext cx="328" cy="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pic>
          <p:pic>
            <p:nvPicPr>
              <p:cNvPr id="2251906" name="Picture 130"/>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69" y="3322"/>
                <a:ext cx="328" cy="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pic>
          <p:pic>
            <p:nvPicPr>
              <p:cNvPr id="2251907" name="Picture 131"/>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6" y="3407"/>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1908" name="Text Box 132"/>
              <p:cNvSpPr txBox="1">
                <a:spLocks noChangeArrowheads="1"/>
              </p:cNvSpPr>
              <p:nvPr/>
            </p:nvSpPr>
            <p:spPr bwMode="auto">
              <a:xfrm>
                <a:off x="864" y="3368"/>
                <a:ext cx="587"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部门 </a:t>
                </a:r>
                <a:r>
                  <a:rPr kumimoji="1" lang="en-US" altLang="zh-CN" sz="2000">
                    <a:solidFill>
                      <a:srgbClr val="333399"/>
                    </a:solidFill>
                    <a:ea typeface="黑体" pitchFamily="49" charset="-122"/>
                  </a:rPr>
                  <a:t>A</a:t>
                </a:r>
              </a:p>
            </p:txBody>
          </p:sp>
          <p:pic>
            <p:nvPicPr>
              <p:cNvPr id="2251909" name="Picture 133"/>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8" y="3352"/>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1910" name="Text Box 134"/>
              <p:cNvSpPr txBox="1">
                <a:spLocks noChangeArrowheads="1"/>
              </p:cNvSpPr>
              <p:nvPr/>
            </p:nvSpPr>
            <p:spPr bwMode="auto">
              <a:xfrm>
                <a:off x="4224" y="3272"/>
                <a:ext cx="587"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部门 </a:t>
                </a:r>
                <a:r>
                  <a:rPr kumimoji="1" lang="en-US" altLang="zh-CN" sz="2000">
                    <a:solidFill>
                      <a:srgbClr val="333399"/>
                    </a:solidFill>
                    <a:ea typeface="黑体" pitchFamily="49" charset="-122"/>
                  </a:rPr>
                  <a:t>B</a:t>
                </a:r>
              </a:p>
            </p:txBody>
          </p:sp>
          <p:sp>
            <p:nvSpPr>
              <p:cNvPr id="2251911" name="Text Box 135"/>
              <p:cNvSpPr txBox="1">
                <a:spLocks noChangeArrowheads="1"/>
              </p:cNvSpPr>
              <p:nvPr/>
            </p:nvSpPr>
            <p:spPr bwMode="auto">
              <a:xfrm>
                <a:off x="309" y="3176"/>
                <a:ext cx="22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X</a:t>
                </a:r>
              </a:p>
            </p:txBody>
          </p:sp>
          <p:sp>
            <p:nvSpPr>
              <p:cNvPr id="2251912" name="Text Box 136"/>
              <p:cNvSpPr txBox="1">
                <a:spLocks noChangeArrowheads="1"/>
              </p:cNvSpPr>
              <p:nvPr/>
            </p:nvSpPr>
            <p:spPr bwMode="auto">
              <a:xfrm>
                <a:off x="5072" y="3128"/>
                <a:ext cx="22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Y</a:t>
                </a:r>
              </a:p>
            </p:txBody>
          </p:sp>
          <p:sp>
            <p:nvSpPr>
              <p:cNvPr id="2251913" name="Text Box 137"/>
              <p:cNvSpPr txBox="1">
                <a:spLocks noChangeArrowheads="1"/>
              </p:cNvSpPr>
              <p:nvPr/>
            </p:nvSpPr>
            <p:spPr bwMode="auto">
              <a:xfrm>
                <a:off x="1514" y="3132"/>
                <a:ext cx="29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90000"/>
                  </a:lnSpc>
                  <a:spcBef>
                    <a:spcPct val="0"/>
                  </a:spcBef>
                  <a:buClrTx/>
                  <a:buFontTx/>
                  <a:buNone/>
                </a:pPr>
                <a:r>
                  <a:rPr kumimoji="1" lang="en-US" altLang="zh-CN" sz="2000">
                    <a:solidFill>
                      <a:srgbClr val="333399"/>
                    </a:solidFill>
                    <a:ea typeface="黑体" pitchFamily="49" charset="-122"/>
                  </a:rPr>
                  <a:t>R</a:t>
                </a:r>
                <a:r>
                  <a:rPr kumimoji="1" lang="en-US" altLang="zh-CN" sz="2000" baseline="-25000">
                    <a:solidFill>
                      <a:srgbClr val="333399"/>
                    </a:solidFill>
                    <a:ea typeface="黑体" pitchFamily="49" charset="-122"/>
                  </a:rPr>
                  <a:t>1</a:t>
                </a:r>
                <a:endParaRPr kumimoji="1" lang="en-US" altLang="zh-CN" sz="2000">
                  <a:solidFill>
                    <a:srgbClr val="333399"/>
                  </a:solidFill>
                  <a:ea typeface="黑体" pitchFamily="49" charset="-122"/>
                </a:endParaRPr>
              </a:p>
            </p:txBody>
          </p:sp>
          <p:sp>
            <p:nvSpPr>
              <p:cNvPr id="2251914" name="Text Box 138"/>
              <p:cNvSpPr txBox="1">
                <a:spLocks noChangeArrowheads="1"/>
              </p:cNvSpPr>
              <p:nvPr/>
            </p:nvSpPr>
            <p:spPr bwMode="auto">
              <a:xfrm>
                <a:off x="3806" y="3084"/>
                <a:ext cx="29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90000"/>
                  </a:lnSpc>
                  <a:spcBef>
                    <a:spcPct val="0"/>
                  </a:spcBef>
                  <a:buClrTx/>
                  <a:buFontTx/>
                  <a:buNone/>
                </a:pPr>
                <a:r>
                  <a:rPr kumimoji="1" lang="en-US" altLang="zh-CN" sz="2000">
                    <a:solidFill>
                      <a:srgbClr val="333399"/>
                    </a:solidFill>
                    <a:ea typeface="黑体" pitchFamily="49" charset="-122"/>
                  </a:rPr>
                  <a:t>R</a:t>
                </a:r>
                <a:r>
                  <a:rPr kumimoji="1" lang="en-US" altLang="zh-CN" sz="2000" baseline="-25000">
                    <a:solidFill>
                      <a:srgbClr val="333399"/>
                    </a:solidFill>
                    <a:ea typeface="黑体" pitchFamily="49" charset="-122"/>
                  </a:rPr>
                  <a:t>2</a:t>
                </a:r>
                <a:endParaRPr kumimoji="1" lang="en-US" altLang="zh-CN" sz="2000">
                  <a:solidFill>
                    <a:srgbClr val="333399"/>
                  </a:solidFill>
                  <a:ea typeface="黑体" pitchFamily="49" charset="-122"/>
                </a:endParaRPr>
              </a:p>
            </p:txBody>
          </p:sp>
          <p:sp>
            <p:nvSpPr>
              <p:cNvPr id="2251915" name="Text Box 139"/>
              <p:cNvSpPr txBox="1">
                <a:spLocks noChangeArrowheads="1"/>
              </p:cNvSpPr>
              <p:nvPr/>
            </p:nvSpPr>
            <p:spPr bwMode="auto">
              <a:xfrm>
                <a:off x="1383" y="2888"/>
                <a:ext cx="78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spcBef>
                    <a:spcPct val="0"/>
                  </a:spcBef>
                  <a:buClrTx/>
                  <a:buFontTx/>
                  <a:buNone/>
                </a:pPr>
                <a:r>
                  <a:rPr kumimoji="1" lang="en-US" altLang="zh-CN" sz="2000">
                    <a:solidFill>
                      <a:srgbClr val="333399"/>
                    </a:solidFill>
                    <a:ea typeface="黑体" pitchFamily="49" charset="-122"/>
                  </a:rPr>
                  <a:t>125.1.2.3</a:t>
                </a:r>
              </a:p>
            </p:txBody>
          </p:sp>
          <p:sp>
            <p:nvSpPr>
              <p:cNvPr id="2251916" name="Line 140"/>
              <p:cNvSpPr>
                <a:spLocks noChangeShapeType="1"/>
              </p:cNvSpPr>
              <p:nvPr/>
            </p:nvSpPr>
            <p:spPr bwMode="auto">
              <a:xfrm>
                <a:off x="1812" y="3112"/>
                <a:ext cx="48" cy="288"/>
              </a:xfrm>
              <a:prstGeom prst="line">
                <a:avLst/>
              </a:prstGeom>
              <a:noFill/>
              <a:ln w="9525">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1917" name="Text Box 141"/>
              <p:cNvSpPr txBox="1">
                <a:spLocks noChangeArrowheads="1"/>
              </p:cNvSpPr>
              <p:nvPr/>
            </p:nvSpPr>
            <p:spPr bwMode="auto">
              <a:xfrm>
                <a:off x="3159" y="2892"/>
                <a:ext cx="78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90000"/>
                  </a:lnSpc>
                  <a:spcBef>
                    <a:spcPct val="0"/>
                  </a:spcBef>
                  <a:buClrTx/>
                  <a:buFontTx/>
                  <a:buNone/>
                </a:pPr>
                <a:r>
                  <a:rPr kumimoji="1" lang="en-US" altLang="zh-CN" sz="2000">
                    <a:solidFill>
                      <a:srgbClr val="333399"/>
                    </a:solidFill>
                    <a:ea typeface="黑体" pitchFamily="49" charset="-122"/>
                  </a:rPr>
                  <a:t>194.4.5.6</a:t>
                </a:r>
              </a:p>
            </p:txBody>
          </p:sp>
          <p:sp>
            <p:nvSpPr>
              <p:cNvPr id="2251918" name="Line 142"/>
              <p:cNvSpPr>
                <a:spLocks noChangeShapeType="1"/>
              </p:cNvSpPr>
              <p:nvPr/>
            </p:nvSpPr>
            <p:spPr bwMode="auto">
              <a:xfrm>
                <a:off x="3588" y="3112"/>
                <a:ext cx="48" cy="288"/>
              </a:xfrm>
              <a:prstGeom prst="line">
                <a:avLst/>
              </a:prstGeom>
              <a:noFill/>
              <a:ln w="9525">
                <a:solidFill>
                  <a:schemeClr val="tx1"/>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1919" name="Text Box 143"/>
              <p:cNvSpPr txBox="1">
                <a:spLocks noChangeArrowheads="1"/>
              </p:cNvSpPr>
              <p:nvPr/>
            </p:nvSpPr>
            <p:spPr bwMode="auto">
              <a:xfrm>
                <a:off x="63" y="3615"/>
                <a:ext cx="69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spcBef>
                    <a:spcPct val="0"/>
                  </a:spcBef>
                  <a:buClrTx/>
                  <a:buFontTx/>
                  <a:buNone/>
                </a:pPr>
                <a:r>
                  <a:rPr kumimoji="1" lang="en-US" altLang="zh-CN" sz="2000">
                    <a:solidFill>
                      <a:srgbClr val="333399"/>
                    </a:solidFill>
                    <a:ea typeface="黑体" pitchFamily="49" charset="-122"/>
                  </a:rPr>
                  <a:t>10.1.0.1</a:t>
                </a:r>
              </a:p>
            </p:txBody>
          </p:sp>
          <p:sp>
            <p:nvSpPr>
              <p:cNvPr id="2251920" name="Text Box 144"/>
              <p:cNvSpPr txBox="1">
                <a:spLocks noChangeArrowheads="1"/>
              </p:cNvSpPr>
              <p:nvPr/>
            </p:nvSpPr>
            <p:spPr bwMode="auto">
              <a:xfrm>
                <a:off x="4863" y="3512"/>
                <a:ext cx="69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spcBef>
                    <a:spcPct val="0"/>
                  </a:spcBef>
                  <a:buClrTx/>
                  <a:buFontTx/>
                  <a:buNone/>
                </a:pPr>
                <a:r>
                  <a:rPr kumimoji="1" lang="en-US" altLang="zh-CN" sz="2000">
                    <a:solidFill>
                      <a:srgbClr val="333399"/>
                    </a:solidFill>
                    <a:ea typeface="黑体" pitchFamily="49" charset="-122"/>
                  </a:rPr>
                  <a:t>10.2.0.3</a:t>
                </a:r>
              </a:p>
            </p:txBody>
          </p:sp>
          <p:pic>
            <p:nvPicPr>
              <p:cNvPr id="2251921" name="Picture 145"/>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0" y="2968"/>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1922" name="Picture 146"/>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2" y="3880"/>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1923" name="Picture 147"/>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92" y="2920"/>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1924" name="Picture 148"/>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44" y="3784"/>
                <a:ext cx="212"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1925" name="Text Box 149"/>
              <p:cNvSpPr txBox="1">
                <a:spLocks noChangeArrowheads="1"/>
              </p:cNvSpPr>
              <p:nvPr/>
            </p:nvSpPr>
            <p:spPr bwMode="auto">
              <a:xfrm>
                <a:off x="2180" y="3848"/>
                <a:ext cx="129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spcBef>
                    <a:spcPct val="0"/>
                  </a:spcBef>
                  <a:buClrTx/>
                  <a:buFontTx/>
                  <a:buNone/>
                </a:pPr>
                <a:r>
                  <a:rPr kumimoji="1" lang="zh-CN" altLang="en-US" sz="2000">
                    <a:solidFill>
                      <a:srgbClr val="333399"/>
                    </a:solidFill>
                    <a:ea typeface="黑体" pitchFamily="49" charset="-122"/>
                  </a:rPr>
                  <a:t>虚拟专用网 </a:t>
                </a:r>
                <a:r>
                  <a:rPr kumimoji="1" lang="en-US" altLang="zh-CN" sz="2000">
                    <a:solidFill>
                      <a:srgbClr val="333399"/>
                    </a:solidFill>
                    <a:ea typeface="黑体" pitchFamily="49" charset="-122"/>
                  </a:rPr>
                  <a:t>VPN</a:t>
                </a:r>
              </a:p>
            </p:txBody>
          </p:sp>
        </p:grpSp>
      </p:grpSp>
    </p:spTree>
    <p:extLst>
      <p:ext uri="{BB962C8B-B14F-4D97-AF65-F5344CB8AC3E}">
        <p14:creationId xmlns:p14="http://schemas.microsoft.com/office/powerpoint/2010/main" val="599043039"/>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5154" name="Rectangle 2"/>
          <p:cNvSpPr>
            <a:spLocks noGrp="1" noChangeArrowheads="1"/>
          </p:cNvSpPr>
          <p:nvPr>
            <p:ph type="title"/>
          </p:nvPr>
        </p:nvSpPr>
        <p:spPr>
          <a:xfrm>
            <a:off x="1259633" y="0"/>
            <a:ext cx="7884368" cy="981075"/>
          </a:xfrm>
        </p:spPr>
        <p:txBody>
          <a:bodyPr/>
          <a:lstStyle/>
          <a:p>
            <a:r>
              <a:rPr lang="en-US" altLang="zh-CN" sz="4000" dirty="0" smtClean="0">
                <a:solidFill>
                  <a:schemeClr val="bg1"/>
                </a:solidFill>
                <a:effectLst/>
                <a:latin typeface="+mj-lt"/>
                <a:ea typeface="+mj-ea"/>
                <a:cs typeface="+mj-cs"/>
              </a:rPr>
              <a:t>（</a:t>
            </a:r>
            <a:r>
              <a:rPr lang="zh-CN" altLang="en-US" sz="4000" dirty="0" smtClean="0">
                <a:solidFill>
                  <a:schemeClr val="bg1"/>
                </a:solidFill>
                <a:effectLst/>
                <a:latin typeface="+mj-lt"/>
                <a:ea typeface="+mj-ea"/>
                <a:cs typeface="+mj-cs"/>
              </a:rPr>
              <a:t>六</a:t>
            </a:r>
            <a:r>
              <a:rPr lang="zh-CN" altLang="zh-CN" sz="4000" dirty="0" smtClean="0">
                <a:solidFill>
                  <a:schemeClr val="bg1"/>
                </a:solidFill>
                <a:effectLst/>
                <a:latin typeface="+mj-lt"/>
                <a:ea typeface="+mj-ea"/>
                <a:cs typeface="+mj-cs"/>
              </a:rPr>
              <a:t>）</a:t>
            </a:r>
            <a:r>
              <a:rPr lang="zh-CN" altLang="en-US" sz="3600" dirty="0"/>
              <a:t>网络传输可靠性技术</a:t>
            </a:r>
          </a:p>
        </p:txBody>
      </p:sp>
      <p:sp>
        <p:nvSpPr>
          <p:cNvPr id="2225155" name="Rectangle 3"/>
          <p:cNvSpPr>
            <a:spLocks noGrp="1" noChangeArrowheads="1"/>
          </p:cNvSpPr>
          <p:nvPr>
            <p:ph type="body" idx="1"/>
          </p:nvPr>
        </p:nvSpPr>
        <p:spPr>
          <a:xfrm>
            <a:off x="251520" y="1412776"/>
            <a:ext cx="8892480" cy="4876800"/>
          </a:xfrm>
        </p:spPr>
        <p:txBody>
          <a:bodyPr/>
          <a:lstStyle/>
          <a:p>
            <a:pPr>
              <a:lnSpc>
                <a:spcPct val="150000"/>
              </a:lnSpc>
              <a:buNone/>
            </a:pPr>
            <a:r>
              <a:rPr lang="zh-CN" altLang="en-US" b="0" dirty="0"/>
              <a:t> </a:t>
            </a:r>
            <a:r>
              <a:rPr lang="zh-CN" altLang="en-US" b="0" dirty="0" smtClean="0"/>
              <a:t>   在</a:t>
            </a:r>
            <a:r>
              <a:rPr lang="en-US" altLang="zh-CN" b="0" dirty="0"/>
              <a:t>IP</a:t>
            </a:r>
            <a:r>
              <a:rPr lang="zh-CN" altLang="en-US" b="0" dirty="0"/>
              <a:t>分组网络中，主机在传输数据前无须与目的主机预先建立特定的“通路”，这属于一种“不可靠的”数据报传输机制，它不能保证数据报准确到达，并可能造成数据报的损坏、乱序和丢失。为了保证数据报传输的可靠性，将在网际层的上一层传输层引入传输控制协议（</a:t>
            </a:r>
            <a:r>
              <a:rPr lang="en-US" altLang="zh-CN" b="0" dirty="0"/>
              <a:t>TCP</a:t>
            </a:r>
            <a:r>
              <a:rPr lang="zh-CN" altLang="en-US" b="0" dirty="0"/>
              <a:t>，</a:t>
            </a:r>
            <a:r>
              <a:rPr lang="en-US" altLang="zh-CN" b="0" dirty="0"/>
              <a:t>Transmission Control Protocol</a:t>
            </a:r>
            <a:r>
              <a:rPr lang="zh-CN" altLang="en-US" b="0" dirty="0"/>
              <a:t>）和用户数据报协议（</a:t>
            </a:r>
            <a:r>
              <a:rPr lang="en-US" altLang="zh-CN" b="0" dirty="0"/>
              <a:t>UDP</a:t>
            </a:r>
            <a:r>
              <a:rPr lang="zh-CN" altLang="en-US" b="0" dirty="0"/>
              <a:t>，</a:t>
            </a:r>
            <a:r>
              <a:rPr lang="en-US" altLang="zh-CN" b="0" dirty="0"/>
              <a:t>User Datagram Protocol</a:t>
            </a:r>
            <a:r>
              <a:rPr lang="zh-CN" altLang="en-US" b="0" dirty="0"/>
              <a:t>）。</a:t>
            </a:r>
            <a:endParaRPr lang="zh-CN" altLang="en-US" dirty="0"/>
          </a:p>
        </p:txBody>
      </p:sp>
    </p:spTree>
    <p:extLst>
      <p:ext uri="{BB962C8B-B14F-4D97-AF65-F5344CB8AC3E}">
        <p14:creationId xmlns:p14="http://schemas.microsoft.com/office/powerpoint/2010/main" val="1086231352"/>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en-US" altLang="zh-CN" sz="3200" b="1" dirty="0" smtClean="0">
                <a:latin typeface="+mj-lt"/>
                <a:ea typeface="+mj-ea"/>
              </a:rPr>
              <a:t>1.</a:t>
            </a:r>
            <a:r>
              <a:rPr lang="zh-CN" altLang="en-US" sz="3200" b="1" dirty="0"/>
              <a:t>传输层功能</a:t>
            </a:r>
            <a:endParaRPr lang="zh-CN" altLang="en-US" sz="3200" b="1" dirty="0">
              <a:latin typeface="+mj-lt"/>
              <a:ea typeface="+mj-ea"/>
            </a:endParaRPr>
          </a:p>
        </p:txBody>
      </p:sp>
      <p:sp>
        <p:nvSpPr>
          <p:cNvPr id="4" name="Rectangle 3"/>
          <p:cNvSpPr txBox="1">
            <a:spLocks noChangeArrowheads="1"/>
          </p:cNvSpPr>
          <p:nvPr/>
        </p:nvSpPr>
        <p:spPr bwMode="auto">
          <a:xfrm>
            <a:off x="228261" y="1556792"/>
            <a:ext cx="8892480"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r>
              <a:rPr lang="zh-CN" altLang="en-US" sz="2400" b="0" dirty="0"/>
              <a:t>在</a:t>
            </a:r>
            <a:r>
              <a:rPr lang="en-US" altLang="zh-CN" sz="2400" b="0" dirty="0"/>
              <a:t>TCP/IP</a:t>
            </a:r>
            <a:r>
              <a:rPr lang="zh-CN" altLang="en-US" sz="2400" b="0" dirty="0"/>
              <a:t>模型中，传输层位于网际层与应用层之间。数据通信应由应用层中的用户进程发起，并通过网际层设备，如路由器和交换机等，将数据报从发送端主机传输到接收端主机。传输层协议工作在主机上，负责主机与用户进程间的数据传输。</a:t>
            </a:r>
          </a:p>
          <a:p>
            <a:r>
              <a:rPr lang="zh-CN" altLang="en-US" sz="2400" b="0" dirty="0"/>
              <a:t>如</a:t>
            </a:r>
            <a:r>
              <a:rPr lang="zh-CN" altLang="en-US" sz="2400" b="0" dirty="0" smtClean="0"/>
              <a:t>图，</a:t>
            </a:r>
            <a:r>
              <a:rPr lang="zh-CN" altLang="en-US" sz="2400" b="0" dirty="0"/>
              <a:t>网际层实现主机到主机之间的通信，传输层则进一步实现进程与进程之间的通信。</a:t>
            </a:r>
          </a:p>
        </p:txBody>
      </p:sp>
      <p:pic>
        <p:nvPicPr>
          <p:cNvPr id="2" name="图片 1"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1842" y="4296026"/>
            <a:ext cx="5144218" cy="2000529"/>
          </a:xfrm>
          <a:prstGeom prst="rect">
            <a:avLst/>
          </a:prstGeom>
        </p:spPr>
      </p:pic>
    </p:spTree>
    <p:extLst>
      <p:ext uri="{BB962C8B-B14F-4D97-AF65-F5344CB8AC3E}">
        <p14:creationId xmlns:p14="http://schemas.microsoft.com/office/powerpoint/2010/main" val="4148880350"/>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zh-CN" altLang="en-US" sz="3200" b="1" dirty="0" smtClean="0"/>
              <a:t>传输</a:t>
            </a:r>
            <a:r>
              <a:rPr lang="zh-CN" altLang="en-US" sz="3200" b="1" dirty="0"/>
              <a:t>层功能</a:t>
            </a:r>
            <a:endParaRPr lang="zh-CN" altLang="en-US" sz="3200" b="1" dirty="0">
              <a:latin typeface="+mj-lt"/>
              <a:ea typeface="+mj-ea"/>
            </a:endParaRPr>
          </a:p>
        </p:txBody>
      </p:sp>
      <p:sp>
        <p:nvSpPr>
          <p:cNvPr id="4" name="Rectangle 3"/>
          <p:cNvSpPr txBox="1">
            <a:spLocks noChangeArrowheads="1"/>
          </p:cNvSpPr>
          <p:nvPr/>
        </p:nvSpPr>
        <p:spPr bwMode="auto">
          <a:xfrm>
            <a:off x="228261" y="1588751"/>
            <a:ext cx="8892480"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buNone/>
            </a:pPr>
            <a:r>
              <a:rPr lang="zh-CN" altLang="en-US" sz="2400" b="0" dirty="0" smtClean="0"/>
              <a:t>    在</a:t>
            </a:r>
            <a:r>
              <a:rPr lang="zh-CN" altLang="en-US" sz="2400" b="0" dirty="0"/>
              <a:t>传输层向应用层提供服务时，屏蔽了网际层及以下层的细节内容，用户进程只需与传输层进行交互，而不必关心数据报所经网络的拓扑结构和采用的路由拓扑协议等。应用层中进程的</a:t>
            </a:r>
            <a:r>
              <a:rPr lang="en-US" altLang="zh-CN" sz="2400" b="0" dirty="0" err="1"/>
              <a:t>QoS</a:t>
            </a:r>
            <a:r>
              <a:rPr lang="zh-CN" altLang="en-US" sz="2400" b="0" dirty="0"/>
              <a:t>完全取决于传输层所使用的协议。例如，在采用</a:t>
            </a:r>
            <a:r>
              <a:rPr lang="en-US" altLang="zh-CN" sz="2400" b="0" dirty="0"/>
              <a:t>TCP</a:t>
            </a:r>
            <a:r>
              <a:rPr lang="zh-CN" altLang="en-US" sz="2400" b="0" dirty="0"/>
              <a:t>协议时，尽管网际层提供的服务是不可靠的，但传输层仍能向应用层提供可靠的数据传输服务；在采用</a:t>
            </a:r>
            <a:r>
              <a:rPr lang="en-US" altLang="zh-CN" sz="2400" b="0" dirty="0"/>
              <a:t>UDP</a:t>
            </a:r>
            <a:r>
              <a:rPr lang="zh-CN" altLang="en-US" sz="2400" b="0" dirty="0"/>
              <a:t>协议时，传输层只能向应用层提供不可靠的数据传输服务。</a:t>
            </a:r>
          </a:p>
          <a:p>
            <a:pPr>
              <a:buNone/>
            </a:pPr>
            <a:r>
              <a:rPr lang="zh-CN" altLang="en-US" sz="2400" b="0" dirty="0" smtClean="0"/>
              <a:t>    传输</a:t>
            </a:r>
            <a:r>
              <a:rPr lang="zh-CN" altLang="en-US" sz="2400" b="0" dirty="0"/>
              <a:t>层还提供了复用和分用功能。</a:t>
            </a:r>
          </a:p>
        </p:txBody>
      </p:sp>
    </p:spTree>
    <p:extLst>
      <p:ext uri="{BB962C8B-B14F-4D97-AF65-F5344CB8AC3E}">
        <p14:creationId xmlns:p14="http://schemas.microsoft.com/office/powerpoint/2010/main" val="2245361663"/>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3200" dirty="0"/>
              <a:t>端口的划分</a:t>
            </a:r>
          </a:p>
        </p:txBody>
      </p:sp>
      <p:graphicFrame>
        <p:nvGraphicFramePr>
          <p:cNvPr id="4" name="表格 3"/>
          <p:cNvGraphicFramePr>
            <a:graphicFrameLocks noGrp="1"/>
          </p:cNvGraphicFramePr>
          <p:nvPr>
            <p:extLst>
              <p:ext uri="{D42A27DB-BD31-4B8C-83A1-F6EECF244321}">
                <p14:modId xmlns:p14="http://schemas.microsoft.com/office/powerpoint/2010/main" val="1159546170"/>
              </p:ext>
            </p:extLst>
          </p:nvPr>
        </p:nvGraphicFramePr>
        <p:xfrm>
          <a:off x="467385" y="1844824"/>
          <a:ext cx="8640960" cy="3139090"/>
        </p:xfrm>
        <a:graphic>
          <a:graphicData uri="http://schemas.openxmlformats.org/drawingml/2006/table">
            <a:tbl>
              <a:tblPr/>
              <a:tblGrid>
                <a:gridCol w="1584176"/>
                <a:gridCol w="2160240"/>
                <a:gridCol w="4896544"/>
              </a:tblGrid>
              <a:tr h="700926">
                <a:tc>
                  <a:txBody>
                    <a:bodyPr/>
                    <a:lstStyle/>
                    <a:p>
                      <a:pPr algn="ctr" fontAlgn="t"/>
                      <a:r>
                        <a:rPr lang="zh-CN" altLang="en-US" sz="1800" b="1" dirty="0">
                          <a:solidFill>
                            <a:srgbClr val="FFFFFF"/>
                          </a:solidFill>
                          <a:effectLst/>
                        </a:rPr>
                        <a:t>端口类别</a:t>
                      </a:r>
                    </a:p>
                  </a:txBody>
                  <a:tcPr marL="74341" marR="74341" marT="74341" marB="74341"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sz="1800" b="1" dirty="0">
                          <a:solidFill>
                            <a:srgbClr val="FFFFFF"/>
                          </a:solidFill>
                          <a:effectLst/>
                        </a:rPr>
                        <a:t>端口号范围</a:t>
                      </a:r>
                    </a:p>
                  </a:txBody>
                  <a:tcPr marL="74341" marR="74341" marT="74341" marB="74341"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sz="1800" b="1" dirty="0">
                          <a:solidFill>
                            <a:srgbClr val="FFFFFF"/>
                          </a:solidFill>
                          <a:effectLst/>
                        </a:rPr>
                        <a:t>应用</a:t>
                      </a:r>
                    </a:p>
                  </a:txBody>
                  <a:tcPr marL="74341" marR="74341" marT="74341" marB="74341"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r>
              <a:tr h="853988">
                <a:tc>
                  <a:txBody>
                    <a:bodyPr/>
                    <a:lstStyle/>
                    <a:p>
                      <a:pPr algn="ctr" fontAlgn="t"/>
                      <a:r>
                        <a:rPr lang="zh-CN" altLang="en-US" sz="1800">
                          <a:effectLst/>
                        </a:rPr>
                        <a:t>熟知</a:t>
                      </a:r>
                    </a:p>
                  </a:txBody>
                  <a:tcPr marL="74341" marR="74341" marT="74341" marB="74341"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ltLang="zh-CN" sz="1800">
                          <a:effectLst/>
                        </a:rPr>
                        <a:t>0 ~ 1023</a:t>
                      </a:r>
                    </a:p>
                  </a:txBody>
                  <a:tcPr marL="74341" marR="74341" marT="74341" marB="74341"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zh-CN" altLang="en-US" sz="1800" dirty="0">
                          <a:effectLst/>
                        </a:rPr>
                        <a:t>由</a:t>
                      </a:r>
                      <a:r>
                        <a:rPr lang="en-US" altLang="zh-CN" sz="1800" dirty="0">
                          <a:effectLst/>
                        </a:rPr>
                        <a:t>IANA</a:t>
                      </a:r>
                      <a:r>
                        <a:rPr lang="zh-CN" altLang="en-US" sz="1800" dirty="0">
                          <a:effectLst/>
                        </a:rPr>
                        <a:t>分配给因特网上常用的应用层协议，例如</a:t>
                      </a:r>
                      <a:r>
                        <a:rPr lang="en-US" altLang="zh-CN" sz="1800" dirty="0">
                          <a:effectLst/>
                        </a:rPr>
                        <a:t>HTTP</a:t>
                      </a:r>
                      <a:r>
                        <a:rPr lang="zh-CN" altLang="en-US" sz="1800" dirty="0">
                          <a:effectLst/>
                        </a:rPr>
                        <a:t>、</a:t>
                      </a:r>
                      <a:r>
                        <a:rPr lang="en-US" altLang="zh-CN" sz="1800" dirty="0">
                          <a:effectLst/>
                        </a:rPr>
                        <a:t>DNS</a:t>
                      </a:r>
                      <a:r>
                        <a:rPr lang="zh-CN" altLang="en-US" sz="1800" dirty="0">
                          <a:effectLst/>
                        </a:rPr>
                        <a:t>和</a:t>
                      </a:r>
                      <a:r>
                        <a:rPr lang="en-US" altLang="zh-CN" sz="1800" dirty="0">
                          <a:effectLst/>
                        </a:rPr>
                        <a:t>SMTP</a:t>
                      </a:r>
                    </a:p>
                  </a:txBody>
                  <a:tcPr marL="74341" marR="74341" marT="74341" marB="74341"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864096">
                <a:tc>
                  <a:txBody>
                    <a:bodyPr/>
                    <a:lstStyle/>
                    <a:p>
                      <a:pPr algn="ctr" fontAlgn="t"/>
                      <a:r>
                        <a:rPr lang="zh-CN" altLang="en-US" sz="1800">
                          <a:effectLst/>
                        </a:rPr>
                        <a:t>注册</a:t>
                      </a:r>
                    </a:p>
                  </a:txBody>
                  <a:tcPr marL="74341" marR="74341" marT="74341" marB="74341"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ltLang="zh-CN" sz="1800">
                          <a:effectLst/>
                        </a:rPr>
                        <a:t>1024 ~ 49151</a:t>
                      </a:r>
                    </a:p>
                  </a:txBody>
                  <a:tcPr marL="74341" marR="74341" marT="74341" marB="74341"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zh-CN" altLang="en-US" sz="1800" dirty="0">
                          <a:effectLst/>
                        </a:rPr>
                        <a:t>由</a:t>
                      </a:r>
                      <a:r>
                        <a:rPr lang="en-US" sz="1800" dirty="0">
                          <a:effectLst/>
                        </a:rPr>
                        <a:t>IANA</a:t>
                      </a:r>
                      <a:r>
                        <a:rPr lang="zh-CN" altLang="en-US" sz="1800" dirty="0">
                          <a:effectLst/>
                        </a:rPr>
                        <a:t>分配给专有应用程序，例如</a:t>
                      </a:r>
                      <a:r>
                        <a:rPr lang="en-US" sz="1800" dirty="0">
                          <a:effectLst/>
                        </a:rPr>
                        <a:t>Microsoft SQL Server</a:t>
                      </a:r>
                      <a:r>
                        <a:rPr lang="zh-CN" altLang="en-US" sz="1800" dirty="0">
                          <a:effectLst/>
                        </a:rPr>
                        <a:t>和</a:t>
                      </a:r>
                      <a:r>
                        <a:rPr lang="en-US" sz="1800" dirty="0">
                          <a:effectLst/>
                        </a:rPr>
                        <a:t>Oracle</a:t>
                      </a:r>
                    </a:p>
                  </a:txBody>
                  <a:tcPr marL="74341" marR="74341" marT="74341" marB="74341"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720080">
                <a:tc>
                  <a:txBody>
                    <a:bodyPr/>
                    <a:lstStyle/>
                    <a:p>
                      <a:pPr algn="ctr" fontAlgn="t"/>
                      <a:r>
                        <a:rPr lang="zh-CN" altLang="en-US" sz="1800">
                          <a:effectLst/>
                        </a:rPr>
                        <a:t>随机</a:t>
                      </a:r>
                    </a:p>
                  </a:txBody>
                  <a:tcPr marL="74341" marR="74341" marT="74341" marB="74341"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ltLang="zh-CN" sz="1800" dirty="0">
                          <a:effectLst/>
                        </a:rPr>
                        <a:t>49152 ~ 65535</a:t>
                      </a:r>
                    </a:p>
                  </a:txBody>
                  <a:tcPr marL="74341" marR="74341" marT="74341" marB="74341"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zh-CN" altLang="en-US" sz="1800" dirty="0">
                          <a:effectLst/>
                        </a:rPr>
                        <a:t>由操作系统动态分配给用户进程</a:t>
                      </a:r>
                    </a:p>
                  </a:txBody>
                  <a:tcPr marL="74341" marR="74341" marT="74341" marB="74341"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1241489"/>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3200" b="1" dirty="0"/>
              <a:t>常用协议的端口号</a:t>
            </a:r>
            <a:endParaRPr lang="zh-CN" altLang="en-US" sz="3200" dirty="0"/>
          </a:p>
        </p:txBody>
      </p:sp>
      <p:graphicFrame>
        <p:nvGraphicFramePr>
          <p:cNvPr id="4" name="表格 3"/>
          <p:cNvGraphicFramePr>
            <a:graphicFrameLocks noGrp="1"/>
          </p:cNvGraphicFramePr>
          <p:nvPr>
            <p:extLst>
              <p:ext uri="{D42A27DB-BD31-4B8C-83A1-F6EECF244321}">
                <p14:modId xmlns:p14="http://schemas.microsoft.com/office/powerpoint/2010/main" val="2661537129"/>
              </p:ext>
            </p:extLst>
          </p:nvPr>
        </p:nvGraphicFramePr>
        <p:xfrm>
          <a:off x="1475656" y="1412776"/>
          <a:ext cx="5472608" cy="4704576"/>
        </p:xfrm>
        <a:graphic>
          <a:graphicData uri="http://schemas.openxmlformats.org/drawingml/2006/table">
            <a:tbl>
              <a:tblPr/>
              <a:tblGrid>
                <a:gridCol w="1663700"/>
                <a:gridCol w="2152724"/>
                <a:gridCol w="1656184"/>
              </a:tblGrid>
              <a:tr h="864096">
                <a:tc>
                  <a:txBody>
                    <a:bodyPr/>
                    <a:lstStyle/>
                    <a:p>
                      <a:pPr algn="ctr" fontAlgn="t"/>
                      <a:r>
                        <a:rPr lang="zh-CN" altLang="en-US" b="1">
                          <a:solidFill>
                            <a:srgbClr val="FFFFFF"/>
                          </a:solidFill>
                          <a:effectLst/>
                        </a:rPr>
                        <a:t>传输层协议</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b="1">
                          <a:solidFill>
                            <a:srgbClr val="FFFFFF"/>
                          </a:solidFill>
                          <a:effectLst/>
                        </a:rPr>
                        <a:t>应用层协议</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c>
                  <a:txBody>
                    <a:bodyPr/>
                    <a:lstStyle/>
                    <a:p>
                      <a:pPr algn="ctr" fontAlgn="t"/>
                      <a:r>
                        <a:rPr lang="zh-CN" altLang="en-US" b="1">
                          <a:solidFill>
                            <a:srgbClr val="FFFFFF"/>
                          </a:solidFill>
                          <a:effectLst/>
                        </a:rPr>
                        <a:t>端口号</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A871A8"/>
                    </a:solidFill>
                  </a:tcPr>
                </a:tc>
              </a:tr>
              <a:tr h="0">
                <a:tc rowSpan="6">
                  <a:txBody>
                    <a:bodyPr/>
                    <a:lstStyle/>
                    <a:p>
                      <a:pPr algn="ctr" fontAlgn="ctr"/>
                      <a:r>
                        <a:rPr lang="en-US" dirty="0">
                          <a:effectLst/>
                        </a:rPr>
                        <a:t>TCP</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effectLst/>
                        </a:rPr>
                        <a:t>HTTP</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ltLang="zh-CN">
                          <a:effectLst/>
                        </a:rPr>
                        <a:t>80</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0">
                <a:tc vMerge="1">
                  <a:txBody>
                    <a:bodyPr/>
                    <a:lstStyle/>
                    <a:p>
                      <a:endParaRPr lang="zh-CN" altLang="en-US"/>
                    </a:p>
                  </a:txBody>
                  <a:tcPr/>
                </a:tc>
                <a:tc>
                  <a:txBody>
                    <a:bodyPr/>
                    <a:lstStyle/>
                    <a:p>
                      <a:pPr algn="ctr" fontAlgn="t"/>
                      <a:r>
                        <a:rPr lang="en-US">
                          <a:effectLst/>
                        </a:rPr>
                        <a:t>FTP</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ltLang="zh-CN">
                          <a:effectLst/>
                        </a:rPr>
                        <a:t>21</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0">
                <a:tc vMerge="1">
                  <a:txBody>
                    <a:bodyPr/>
                    <a:lstStyle/>
                    <a:p>
                      <a:endParaRPr lang="zh-CN" altLang="en-US"/>
                    </a:p>
                  </a:txBody>
                  <a:tcPr/>
                </a:tc>
                <a:tc>
                  <a:txBody>
                    <a:bodyPr/>
                    <a:lstStyle/>
                    <a:p>
                      <a:pPr algn="ctr" fontAlgn="t"/>
                      <a:r>
                        <a:rPr lang="en-US" dirty="0">
                          <a:effectLst/>
                        </a:rPr>
                        <a:t>POP3</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ltLang="zh-CN">
                          <a:effectLst/>
                        </a:rPr>
                        <a:t>110</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0">
                <a:tc vMerge="1">
                  <a:txBody>
                    <a:bodyPr/>
                    <a:lstStyle/>
                    <a:p>
                      <a:endParaRPr lang="zh-CN" altLang="en-US"/>
                    </a:p>
                  </a:txBody>
                  <a:tcPr/>
                </a:tc>
                <a:tc>
                  <a:txBody>
                    <a:bodyPr/>
                    <a:lstStyle/>
                    <a:p>
                      <a:pPr algn="ctr" fontAlgn="t"/>
                      <a:r>
                        <a:rPr lang="en-US" dirty="0">
                          <a:effectLst/>
                        </a:rPr>
                        <a:t>SMTP</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ltLang="zh-CN">
                          <a:effectLst/>
                        </a:rPr>
                        <a:t>25</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0">
                <a:tc vMerge="1">
                  <a:txBody>
                    <a:bodyPr/>
                    <a:lstStyle/>
                    <a:p>
                      <a:endParaRPr lang="zh-CN" altLang="en-US"/>
                    </a:p>
                  </a:txBody>
                  <a:tcPr/>
                </a:tc>
                <a:tc>
                  <a:txBody>
                    <a:bodyPr/>
                    <a:lstStyle/>
                    <a:p>
                      <a:pPr algn="ctr" fontAlgn="t"/>
                      <a:r>
                        <a:rPr lang="en-US" dirty="0">
                          <a:effectLst/>
                        </a:rPr>
                        <a:t>SSH</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ltLang="zh-CN">
                          <a:effectLst/>
                        </a:rPr>
                        <a:t>22</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0">
                <a:tc vMerge="1">
                  <a:txBody>
                    <a:bodyPr/>
                    <a:lstStyle/>
                    <a:p>
                      <a:endParaRPr lang="zh-CN" altLang="en-US"/>
                    </a:p>
                  </a:txBody>
                  <a:tcPr/>
                </a:tc>
                <a:tc>
                  <a:txBody>
                    <a:bodyPr/>
                    <a:lstStyle/>
                    <a:p>
                      <a:pPr algn="ctr" fontAlgn="t"/>
                      <a:r>
                        <a:rPr lang="en-US">
                          <a:effectLst/>
                        </a:rPr>
                        <a:t>telnet</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ltLang="zh-CN">
                          <a:effectLst/>
                        </a:rPr>
                        <a:t>23</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0">
                <a:tc rowSpan="3">
                  <a:txBody>
                    <a:bodyPr/>
                    <a:lstStyle/>
                    <a:p>
                      <a:pPr algn="ctr" fontAlgn="ctr"/>
                      <a:r>
                        <a:rPr lang="en-US">
                          <a:effectLst/>
                        </a:rPr>
                        <a:t>UDP</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effectLst/>
                        </a:rPr>
                        <a:t>DNS</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ltLang="zh-CN">
                          <a:effectLst/>
                        </a:rPr>
                        <a:t>53</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0">
                <a:tc vMerge="1">
                  <a:txBody>
                    <a:bodyPr/>
                    <a:lstStyle/>
                    <a:p>
                      <a:endParaRPr lang="zh-CN" altLang="en-US"/>
                    </a:p>
                  </a:txBody>
                  <a:tcPr/>
                </a:tc>
                <a:tc>
                  <a:txBody>
                    <a:bodyPr/>
                    <a:lstStyle/>
                    <a:p>
                      <a:pPr algn="ctr" fontAlgn="t"/>
                      <a:r>
                        <a:rPr lang="en-US">
                          <a:effectLst/>
                        </a:rPr>
                        <a:t>SNMP</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ltLang="zh-CN">
                          <a:effectLst/>
                        </a:rPr>
                        <a:t>161</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r h="0">
                <a:tc vMerge="1">
                  <a:txBody>
                    <a:bodyPr/>
                    <a:lstStyle/>
                    <a:p>
                      <a:endParaRPr lang="zh-CN" altLang="en-US"/>
                    </a:p>
                  </a:txBody>
                  <a:tcPr/>
                </a:tc>
                <a:tc>
                  <a:txBody>
                    <a:bodyPr/>
                    <a:lstStyle/>
                    <a:p>
                      <a:pPr algn="ctr" fontAlgn="t"/>
                      <a:r>
                        <a:rPr lang="en-US">
                          <a:effectLst/>
                        </a:rPr>
                        <a:t>TFTP</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ctr" fontAlgn="t"/>
                      <a:r>
                        <a:rPr lang="en-US" altLang="zh-CN" dirty="0">
                          <a:effectLst/>
                        </a:rPr>
                        <a:t>69</a:t>
                      </a:r>
                    </a:p>
                  </a:txBody>
                  <a:tcPr marL="76200" marR="76200" marT="76200" marB="76200"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691307409"/>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3200" b="1" dirty="0"/>
              <a:t>浏览器访问实例</a:t>
            </a:r>
            <a:endParaRPr lang="zh-CN" altLang="en-US" sz="3200" dirty="0"/>
          </a:p>
        </p:txBody>
      </p:sp>
      <p:sp>
        <p:nvSpPr>
          <p:cNvPr id="3" name="内容占位符 2"/>
          <p:cNvSpPr>
            <a:spLocks noGrp="1"/>
          </p:cNvSpPr>
          <p:nvPr>
            <p:ph idx="1"/>
          </p:nvPr>
        </p:nvSpPr>
        <p:spPr>
          <a:xfrm>
            <a:off x="251520" y="1196752"/>
            <a:ext cx="4104456" cy="5040560"/>
          </a:xfrm>
        </p:spPr>
        <p:txBody>
          <a:bodyPr/>
          <a:lstStyle/>
          <a:p>
            <a:pPr>
              <a:lnSpc>
                <a:spcPts val="3000"/>
              </a:lnSpc>
            </a:pPr>
            <a:r>
              <a:rPr lang="zh-CN" altLang="en-US" sz="2000" b="0" dirty="0"/>
              <a:t>在网络上有一台</a:t>
            </a:r>
            <a:r>
              <a:rPr lang="en-US" altLang="zh-CN" sz="2000" b="0" dirty="0"/>
              <a:t>WWW</a:t>
            </a:r>
            <a:r>
              <a:rPr lang="zh-CN" altLang="en-US" sz="2000" b="0" dirty="0"/>
              <a:t>服务器和两台主机。</a:t>
            </a:r>
            <a:r>
              <a:rPr lang="en-US" altLang="zh-CN" sz="2000" b="0" dirty="0"/>
              <a:t>Web</a:t>
            </a:r>
            <a:r>
              <a:rPr lang="zh-CN" altLang="en-US" sz="2000" b="0" dirty="0"/>
              <a:t>服务器的</a:t>
            </a:r>
            <a:r>
              <a:rPr lang="en-US" altLang="zh-CN" sz="2000" b="0" dirty="0"/>
              <a:t>IP</a:t>
            </a:r>
            <a:r>
              <a:rPr lang="zh-CN" altLang="en-US" sz="2000" b="0" dirty="0"/>
              <a:t>地址为</a:t>
            </a:r>
            <a:r>
              <a:rPr lang="en-US" altLang="zh-CN" sz="2000" b="0" dirty="0"/>
              <a:t>192.168.1.2</a:t>
            </a:r>
            <a:r>
              <a:rPr lang="zh-CN" altLang="en-US" sz="2000" b="0" dirty="0"/>
              <a:t>，主机</a:t>
            </a:r>
            <a:r>
              <a:rPr lang="en-US" altLang="zh-CN" sz="2000" b="0" dirty="0"/>
              <a:t>PC1</a:t>
            </a:r>
            <a:r>
              <a:rPr lang="zh-CN" altLang="en-US" sz="2000" b="0" dirty="0"/>
              <a:t>的</a:t>
            </a:r>
            <a:r>
              <a:rPr lang="en-US" altLang="zh-CN" sz="2000" b="0" dirty="0"/>
              <a:t>IP</a:t>
            </a:r>
            <a:r>
              <a:rPr lang="zh-CN" altLang="en-US" sz="2000" b="0" dirty="0"/>
              <a:t>地址为</a:t>
            </a:r>
            <a:r>
              <a:rPr lang="en-US" altLang="zh-CN" sz="2000" b="0" dirty="0"/>
              <a:t>192.168.1.3</a:t>
            </a:r>
            <a:r>
              <a:rPr lang="zh-CN" altLang="en-US" sz="2000" b="0" dirty="0"/>
              <a:t>，主机</a:t>
            </a:r>
            <a:r>
              <a:rPr lang="en-US" altLang="zh-CN" sz="2000" b="0" dirty="0"/>
              <a:t>PC2</a:t>
            </a:r>
            <a:r>
              <a:rPr lang="zh-CN" altLang="en-US" sz="2000" b="0" dirty="0"/>
              <a:t>的</a:t>
            </a:r>
            <a:r>
              <a:rPr lang="en-US" altLang="zh-CN" sz="2000" b="0" dirty="0"/>
              <a:t>IP</a:t>
            </a:r>
            <a:r>
              <a:rPr lang="zh-CN" altLang="en-US" sz="2000" b="0" dirty="0"/>
              <a:t>地址为</a:t>
            </a:r>
            <a:r>
              <a:rPr lang="en-US" altLang="zh-CN" sz="2000" b="0" dirty="0"/>
              <a:t>192.168.1.4</a:t>
            </a:r>
            <a:r>
              <a:rPr lang="zh-CN" altLang="en-US" sz="2000" b="0" dirty="0"/>
              <a:t>。假设</a:t>
            </a:r>
            <a:r>
              <a:rPr lang="en-US" altLang="zh-CN" sz="2000" b="0" dirty="0"/>
              <a:t>PC1</a:t>
            </a:r>
            <a:r>
              <a:rPr lang="zh-CN" altLang="en-US" sz="2000" b="0" dirty="0"/>
              <a:t>中有三个用户进程通过</a:t>
            </a:r>
            <a:r>
              <a:rPr lang="en-US" altLang="zh-CN" sz="2000" b="0" dirty="0"/>
              <a:t>HTTP</a:t>
            </a:r>
            <a:r>
              <a:rPr lang="zh-CN" altLang="en-US" sz="2000" b="0" dirty="0"/>
              <a:t>协议与</a:t>
            </a:r>
            <a:r>
              <a:rPr lang="en-US" altLang="zh-CN" sz="2000" b="0" dirty="0"/>
              <a:t>Web</a:t>
            </a:r>
            <a:r>
              <a:rPr lang="zh-CN" altLang="en-US" sz="2000" b="0" dirty="0"/>
              <a:t>服务器进行通信，</a:t>
            </a:r>
            <a:r>
              <a:rPr lang="en-US" altLang="zh-CN" sz="2000" b="0" dirty="0"/>
              <a:t>PC2</a:t>
            </a:r>
            <a:r>
              <a:rPr lang="zh-CN" altLang="en-US" sz="2000" b="0" dirty="0"/>
              <a:t>中有两个用户进程通过</a:t>
            </a:r>
            <a:r>
              <a:rPr lang="en-US" altLang="zh-CN" sz="2000" b="0" dirty="0"/>
              <a:t>HTTP</a:t>
            </a:r>
            <a:r>
              <a:rPr lang="zh-CN" altLang="en-US" sz="2000" b="0" dirty="0"/>
              <a:t>协议与</a:t>
            </a:r>
            <a:r>
              <a:rPr lang="en-US" altLang="zh-CN" sz="2000" b="0" dirty="0"/>
              <a:t>Web</a:t>
            </a:r>
            <a:r>
              <a:rPr lang="zh-CN" altLang="en-US" sz="2000" b="0" dirty="0"/>
              <a:t>服务器进行通信。根据传输层端口分配原则可知，在用户进程发送的数据报中，源端口号均在</a:t>
            </a:r>
            <a:r>
              <a:rPr lang="en-US" altLang="zh-CN" sz="2000" b="0" dirty="0"/>
              <a:t>0~65535</a:t>
            </a:r>
            <a:r>
              <a:rPr lang="zh-CN" altLang="en-US" sz="2000" b="0" dirty="0"/>
              <a:t>的范围中随机分配，且同一主机上不同进程所分配的源端口号不同</a:t>
            </a:r>
            <a:r>
              <a:rPr lang="zh-CN" altLang="en-US" sz="2000" b="0" dirty="0" smtClean="0"/>
              <a:t>。</a:t>
            </a:r>
            <a:endParaRPr lang="zh-CN" altLang="en-US" sz="2000" dirty="0"/>
          </a:p>
        </p:txBody>
      </p:sp>
      <p:pic>
        <p:nvPicPr>
          <p:cNvPr id="4" name="图片 3"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0888" y="1844824"/>
            <a:ext cx="4563112" cy="3610479"/>
          </a:xfrm>
          <a:prstGeom prst="rect">
            <a:avLst/>
          </a:prstGeom>
        </p:spPr>
      </p:pic>
    </p:spTree>
    <p:extLst>
      <p:ext uri="{BB962C8B-B14F-4D97-AF65-F5344CB8AC3E}">
        <p14:creationId xmlns:p14="http://schemas.microsoft.com/office/powerpoint/2010/main" val="3496480827"/>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3200" b="1" dirty="0"/>
              <a:t>传输层复用通信实例</a:t>
            </a:r>
            <a:endParaRPr lang="zh-CN" altLang="en-US" sz="3200" dirty="0"/>
          </a:p>
        </p:txBody>
      </p:sp>
      <p:sp>
        <p:nvSpPr>
          <p:cNvPr id="3" name="内容占位符 2"/>
          <p:cNvSpPr>
            <a:spLocks noGrp="1"/>
          </p:cNvSpPr>
          <p:nvPr>
            <p:ph idx="1"/>
          </p:nvPr>
        </p:nvSpPr>
        <p:spPr>
          <a:xfrm>
            <a:off x="222761" y="1268760"/>
            <a:ext cx="8892480" cy="2304256"/>
          </a:xfrm>
        </p:spPr>
        <p:txBody>
          <a:bodyPr/>
          <a:lstStyle/>
          <a:p>
            <a:pPr>
              <a:lnSpc>
                <a:spcPts val="2500"/>
              </a:lnSpc>
              <a:buNone/>
            </a:pPr>
            <a:r>
              <a:rPr lang="zh-CN" altLang="en-US" sz="2000" b="0" dirty="0" smtClean="0"/>
              <a:t>    主机</a:t>
            </a:r>
            <a:r>
              <a:rPr lang="en-US" altLang="zh-CN" sz="2000" b="0" dirty="0"/>
              <a:t>PC-A</a:t>
            </a:r>
            <a:r>
              <a:rPr lang="zh-CN" altLang="en-US" sz="2000" b="0" dirty="0"/>
              <a:t>中有两个用户进程与服务器</a:t>
            </a:r>
            <a:r>
              <a:rPr lang="en-US" altLang="zh-CN" sz="2000" b="0" dirty="0"/>
              <a:t>PC-B</a:t>
            </a:r>
            <a:r>
              <a:rPr lang="zh-CN" altLang="en-US" sz="2000" b="0" dirty="0"/>
              <a:t>进行复用通信，服务器</a:t>
            </a:r>
            <a:r>
              <a:rPr lang="en-US" altLang="zh-CN" sz="2000" b="0" dirty="0"/>
              <a:t>PC-B</a:t>
            </a:r>
            <a:r>
              <a:rPr lang="zh-CN" altLang="en-US" sz="2000" b="0" dirty="0"/>
              <a:t>根据源端口号区分这两个进程。若主机</a:t>
            </a:r>
            <a:r>
              <a:rPr lang="en-US" altLang="zh-CN" sz="2000" b="0" dirty="0"/>
              <a:t>PC-A</a:t>
            </a:r>
            <a:r>
              <a:rPr lang="zh-CN" altLang="en-US" sz="2000" b="0" dirty="0"/>
              <a:t>在向服务器</a:t>
            </a:r>
            <a:r>
              <a:rPr lang="en-US" altLang="zh-CN" sz="2000" b="0" dirty="0"/>
              <a:t>PC-B</a:t>
            </a:r>
            <a:r>
              <a:rPr lang="zh-CN" altLang="en-US" sz="2000" b="0" dirty="0"/>
              <a:t>发送的数据报中，源端口号为</a:t>
            </a:r>
            <a:r>
              <a:rPr lang="en-US" altLang="zh-CN" sz="2000" b="0" dirty="0"/>
              <a:t>50001</a:t>
            </a:r>
            <a:r>
              <a:rPr lang="zh-CN" altLang="en-US" sz="2000" b="0" dirty="0"/>
              <a:t>，且目的端口号为</a:t>
            </a:r>
            <a:r>
              <a:rPr lang="en-US" altLang="zh-CN" sz="2000" b="0" dirty="0"/>
              <a:t>23</a:t>
            </a:r>
            <a:r>
              <a:rPr lang="zh-CN" altLang="en-US" sz="2000" b="0" dirty="0"/>
              <a:t>，则表明这个数据报用于远程登录，由</a:t>
            </a:r>
            <a:r>
              <a:rPr lang="en-US" altLang="zh-CN" sz="2000" b="0" dirty="0"/>
              <a:t>telnet</a:t>
            </a:r>
            <a:r>
              <a:rPr lang="zh-CN" altLang="en-US" sz="2000" b="0" dirty="0"/>
              <a:t>用户进程产生。若数据报的源端口号为</a:t>
            </a:r>
            <a:r>
              <a:rPr lang="en-US" altLang="zh-CN" sz="2000" b="0" dirty="0"/>
              <a:t>50003</a:t>
            </a:r>
            <a:r>
              <a:rPr lang="zh-CN" altLang="en-US" sz="2000" b="0" dirty="0"/>
              <a:t>，且目的端口号为</a:t>
            </a:r>
            <a:r>
              <a:rPr lang="en-US" altLang="zh-CN" sz="2000" b="0" dirty="0"/>
              <a:t>80</a:t>
            </a:r>
            <a:r>
              <a:rPr lang="zh-CN" altLang="en-US" sz="2000" b="0" dirty="0"/>
              <a:t>，则表明这个数据报属于</a:t>
            </a:r>
            <a:r>
              <a:rPr lang="en-US" altLang="zh-CN" sz="2000" b="0" dirty="0"/>
              <a:t>HTTP</a:t>
            </a:r>
            <a:r>
              <a:rPr lang="zh-CN" altLang="en-US" sz="2000" b="0" dirty="0"/>
              <a:t>应用，由浏览器进程产生。</a:t>
            </a:r>
            <a:r>
              <a:rPr lang="en-US" altLang="zh-CN" sz="2000" b="0" dirty="0"/>
              <a:t>PC-B</a:t>
            </a:r>
            <a:r>
              <a:rPr lang="zh-CN" altLang="en-US" sz="2000" b="0" dirty="0"/>
              <a:t>在包含远程登录应答信息的数据报中，将源端口号设为</a:t>
            </a:r>
            <a:r>
              <a:rPr lang="en-US" altLang="zh-CN" sz="2000" b="0" dirty="0"/>
              <a:t>23</a:t>
            </a:r>
            <a:r>
              <a:rPr lang="zh-CN" altLang="en-US" sz="2000" b="0" dirty="0"/>
              <a:t>，目的端口号设为</a:t>
            </a:r>
            <a:r>
              <a:rPr lang="en-US" altLang="zh-CN" sz="2000" b="0" dirty="0"/>
              <a:t>50001</a:t>
            </a:r>
            <a:r>
              <a:rPr lang="zh-CN" altLang="en-US" sz="2000" b="0" dirty="0"/>
              <a:t>；在回应</a:t>
            </a:r>
            <a:r>
              <a:rPr lang="en-US" altLang="zh-CN" sz="2000" b="0" dirty="0"/>
              <a:t>HTTP</a:t>
            </a:r>
            <a:r>
              <a:rPr lang="zh-CN" altLang="en-US" sz="2000" b="0" dirty="0"/>
              <a:t>请求的数据报中，将源端口号设为</a:t>
            </a:r>
            <a:r>
              <a:rPr lang="en-US" altLang="zh-CN" sz="2000" b="0" dirty="0"/>
              <a:t>80</a:t>
            </a:r>
            <a:r>
              <a:rPr lang="zh-CN" altLang="en-US" sz="2000" b="0" dirty="0"/>
              <a:t>，目的端口号设为</a:t>
            </a:r>
            <a:r>
              <a:rPr lang="en-US" altLang="zh-CN" sz="2000" b="0" dirty="0"/>
              <a:t>50003</a:t>
            </a:r>
            <a:r>
              <a:rPr lang="zh-CN" altLang="en-US" sz="2000" b="0" dirty="0"/>
              <a:t>。</a:t>
            </a:r>
            <a:endParaRPr lang="zh-CN" altLang="en-US" sz="2000" dirty="0"/>
          </a:p>
        </p:txBody>
      </p:sp>
      <p:pic>
        <p:nvPicPr>
          <p:cNvPr id="6" name="图片 5"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1928" y="3573016"/>
            <a:ext cx="5310392" cy="2884271"/>
          </a:xfrm>
          <a:prstGeom prst="rect">
            <a:avLst/>
          </a:prstGeom>
        </p:spPr>
      </p:pic>
    </p:spTree>
    <p:extLst>
      <p:ext uri="{BB962C8B-B14F-4D97-AF65-F5344CB8AC3E}">
        <p14:creationId xmlns:p14="http://schemas.microsoft.com/office/powerpoint/2010/main" val="2708185792"/>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en-US" altLang="zh-CN" sz="3200" b="1" dirty="0" smtClean="0">
                <a:latin typeface="+mj-lt"/>
                <a:ea typeface="+mj-ea"/>
              </a:rPr>
              <a:t>2.</a:t>
            </a:r>
            <a:r>
              <a:rPr lang="en-US" altLang="zh-CN" sz="3200" b="1" dirty="0" smtClean="0"/>
              <a:t>UDP</a:t>
            </a:r>
            <a:r>
              <a:rPr lang="zh-CN" altLang="en-US" sz="3200" b="1" dirty="0"/>
              <a:t>数据报服务</a:t>
            </a:r>
            <a:endParaRPr lang="zh-CN" altLang="en-US" sz="3200" b="1" dirty="0">
              <a:latin typeface="+mj-lt"/>
              <a:ea typeface="+mj-ea"/>
            </a:endParaRPr>
          </a:p>
        </p:txBody>
      </p:sp>
      <p:sp>
        <p:nvSpPr>
          <p:cNvPr id="4" name="Rectangle 3"/>
          <p:cNvSpPr txBox="1">
            <a:spLocks noChangeArrowheads="1"/>
          </p:cNvSpPr>
          <p:nvPr/>
        </p:nvSpPr>
        <p:spPr bwMode="auto">
          <a:xfrm>
            <a:off x="228261" y="1556792"/>
            <a:ext cx="8892480"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r>
              <a:rPr lang="en-US" altLang="zh-CN" sz="2400" b="0" dirty="0"/>
              <a:t>UDP</a:t>
            </a:r>
            <a:r>
              <a:rPr lang="zh-CN" altLang="en-US" sz="2400" b="0" dirty="0"/>
              <a:t>是一种无连接的数据报协议，它提供“尽最大努力交付”的数据报传输服务。</a:t>
            </a:r>
          </a:p>
          <a:p>
            <a:r>
              <a:rPr lang="zh-CN" altLang="en-US" sz="2400" b="0" dirty="0"/>
              <a:t>当客户寄送邮件时，邮政系统并不能保证邮件顺利到达，若丢失，则发信方也不会从收信方得到任何反馈信息，也不会得到任何赔偿。</a:t>
            </a:r>
            <a:r>
              <a:rPr lang="en-US" altLang="zh-CN" sz="2400" b="0" dirty="0"/>
              <a:t>UDP</a:t>
            </a:r>
            <a:r>
              <a:rPr lang="zh-CN" altLang="en-US" sz="2400" b="0" dirty="0"/>
              <a:t>协议同样不关注数据报在传输过程中能否到达接收端，若上层的应用程序采用</a:t>
            </a:r>
            <a:r>
              <a:rPr lang="en-US" altLang="zh-CN" sz="2400" b="0" dirty="0"/>
              <a:t>UDP</a:t>
            </a:r>
            <a:r>
              <a:rPr lang="zh-CN" altLang="en-US" sz="2400" b="0" dirty="0"/>
              <a:t>协议，但又需要其可靠传输，则应用程序本身应该设置相应的机制来保证数据传输的可靠性。在应用对可靠性要求较低，实时性却要求较高时，适合采用</a:t>
            </a:r>
            <a:r>
              <a:rPr lang="en-US" altLang="zh-CN" sz="2400" b="0" dirty="0"/>
              <a:t>UDP</a:t>
            </a:r>
            <a:r>
              <a:rPr lang="zh-CN" altLang="en-US" sz="2400" b="0" dirty="0"/>
              <a:t>协议，如视频和音频传输等</a:t>
            </a:r>
            <a:r>
              <a:rPr lang="zh-CN" altLang="en-US" sz="2400" b="0" dirty="0" smtClean="0"/>
              <a:t>。</a:t>
            </a:r>
            <a:endParaRPr lang="en-US" altLang="zh-CN" sz="2400" b="0" dirty="0" smtClean="0"/>
          </a:p>
          <a:p>
            <a:r>
              <a:rPr lang="en-US" altLang="zh-CN" sz="2400" b="0" dirty="0"/>
              <a:t>UDP</a:t>
            </a:r>
            <a:r>
              <a:rPr lang="zh-CN" altLang="en-US" sz="2400" b="0" dirty="0"/>
              <a:t>协议是一种面向报文的协议。</a:t>
            </a:r>
          </a:p>
        </p:txBody>
      </p:sp>
    </p:spTree>
    <p:extLst>
      <p:ext uri="{BB962C8B-B14F-4D97-AF65-F5344CB8AC3E}">
        <p14:creationId xmlns:p14="http://schemas.microsoft.com/office/powerpoint/2010/main" val="1941400757"/>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170" name="Rectangle 2"/>
          <p:cNvSpPr>
            <a:spLocks noGrp="1" noChangeArrowheads="1"/>
          </p:cNvSpPr>
          <p:nvPr>
            <p:ph type="title"/>
          </p:nvPr>
        </p:nvSpPr>
        <p:spPr/>
        <p:txBody>
          <a:bodyPr/>
          <a:lstStyle/>
          <a:p>
            <a:pPr marL="762000" indent="-762000"/>
            <a:r>
              <a:rPr lang="en-US" altLang="zh-CN" sz="3200" b="1" dirty="0"/>
              <a:t>UDP</a:t>
            </a:r>
            <a:r>
              <a:rPr lang="zh-CN" altLang="en-US" sz="3200" b="1" dirty="0"/>
              <a:t>用户数据报</a:t>
            </a:r>
            <a:endParaRPr lang="zh-CN" altLang="en-US" sz="3200" b="1" dirty="0">
              <a:latin typeface="+mj-lt"/>
              <a:ea typeface="+mj-ea"/>
            </a:endParaRPr>
          </a:p>
        </p:txBody>
      </p:sp>
      <p:sp>
        <p:nvSpPr>
          <p:cNvPr id="4" name="Rectangle 3"/>
          <p:cNvSpPr txBox="1">
            <a:spLocks noChangeArrowheads="1"/>
          </p:cNvSpPr>
          <p:nvPr/>
        </p:nvSpPr>
        <p:spPr bwMode="auto">
          <a:xfrm>
            <a:off x="228261" y="1268760"/>
            <a:ext cx="8892480"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nSpc>
                <a:spcPts val="2800"/>
              </a:lnSpc>
              <a:buNone/>
            </a:pPr>
            <a:r>
              <a:rPr lang="en-US" altLang="zh-CN" sz="2000" b="0" dirty="0"/>
              <a:t>UDP</a:t>
            </a:r>
            <a:r>
              <a:rPr lang="zh-CN" altLang="en-US" sz="2000" b="0" dirty="0"/>
              <a:t>用户数据报可分为两部分：首部和数据部分。</a:t>
            </a:r>
          </a:p>
          <a:p>
            <a:pPr>
              <a:lnSpc>
                <a:spcPts val="2800"/>
              </a:lnSpc>
              <a:buNone/>
            </a:pPr>
            <a:r>
              <a:rPr lang="en-US" altLang="zh-CN" sz="2000" b="0" dirty="0"/>
              <a:t>UDP</a:t>
            </a:r>
            <a:r>
              <a:rPr lang="zh-CN" altLang="en-US" sz="2000" b="0" dirty="0"/>
              <a:t>用户数据报首部可分为以下</a:t>
            </a:r>
            <a:r>
              <a:rPr lang="en-US" altLang="zh-CN" sz="2000" b="0" dirty="0"/>
              <a:t>4</a:t>
            </a:r>
            <a:r>
              <a:rPr lang="zh-CN" altLang="en-US" sz="2000" b="0" dirty="0"/>
              <a:t>个字段：</a:t>
            </a:r>
          </a:p>
          <a:p>
            <a:pPr>
              <a:lnSpc>
                <a:spcPts val="2800"/>
              </a:lnSpc>
            </a:pPr>
            <a:r>
              <a:rPr lang="zh-CN" altLang="en-US" sz="2000" b="0" dirty="0" smtClean="0"/>
              <a:t>（</a:t>
            </a:r>
            <a:r>
              <a:rPr lang="en-US" altLang="zh-CN" sz="2000" b="0" dirty="0"/>
              <a:t>1</a:t>
            </a:r>
            <a:r>
              <a:rPr lang="zh-CN" altLang="en-US" sz="2000" b="0" dirty="0"/>
              <a:t>）源端口字段，记录分配给数据报发送端用户程序的端口号，用于接收端返回应答信息。</a:t>
            </a:r>
          </a:p>
          <a:p>
            <a:pPr>
              <a:lnSpc>
                <a:spcPts val="2800"/>
              </a:lnSpc>
            </a:pPr>
            <a:r>
              <a:rPr lang="zh-CN" altLang="en-US" sz="2000" b="0" dirty="0"/>
              <a:t>（</a:t>
            </a:r>
            <a:r>
              <a:rPr lang="en-US" altLang="zh-CN" sz="2000" b="0" dirty="0"/>
              <a:t>2</a:t>
            </a:r>
            <a:r>
              <a:rPr lang="zh-CN" altLang="en-US" sz="2000" b="0" dirty="0"/>
              <a:t>）目的端口字段，记录数据报的目的端口号，运行在接收端主机上的</a:t>
            </a:r>
            <a:r>
              <a:rPr lang="en-US" altLang="zh-CN" sz="2000" b="0" dirty="0"/>
              <a:t>UDP</a:t>
            </a:r>
            <a:r>
              <a:rPr lang="zh-CN" altLang="en-US" sz="2000" b="0" dirty="0"/>
              <a:t>协议根据这一端口号将数据报交付给用户进程。</a:t>
            </a:r>
          </a:p>
          <a:p>
            <a:pPr>
              <a:lnSpc>
                <a:spcPts val="2800"/>
              </a:lnSpc>
            </a:pPr>
            <a:r>
              <a:rPr lang="zh-CN" altLang="en-US" sz="2000" b="0" dirty="0"/>
              <a:t>（</a:t>
            </a:r>
            <a:r>
              <a:rPr lang="en-US" altLang="zh-CN" sz="2000" b="0" dirty="0"/>
              <a:t>3</a:t>
            </a:r>
            <a:r>
              <a:rPr lang="zh-CN" altLang="en-US" sz="2000" b="0" dirty="0"/>
              <a:t>）长度字段，记录</a:t>
            </a:r>
            <a:r>
              <a:rPr lang="en-US" altLang="zh-CN" sz="2000" b="0" dirty="0"/>
              <a:t>UDP</a:t>
            </a:r>
            <a:r>
              <a:rPr lang="zh-CN" altLang="en-US" sz="2000" b="0" dirty="0"/>
              <a:t>用户数据报的长度，单位为字节，最小值为</a:t>
            </a:r>
            <a:r>
              <a:rPr lang="en-US" altLang="zh-CN" sz="2000" b="0" dirty="0"/>
              <a:t>8</a:t>
            </a:r>
            <a:r>
              <a:rPr lang="zh-CN" altLang="en-US" sz="2000" b="0" dirty="0"/>
              <a:t>。此时，数据报的数据部分为空。</a:t>
            </a:r>
          </a:p>
          <a:p>
            <a:pPr>
              <a:lnSpc>
                <a:spcPts val="2800"/>
              </a:lnSpc>
            </a:pPr>
            <a:r>
              <a:rPr lang="zh-CN" altLang="en-US" sz="2000" b="0" dirty="0"/>
              <a:t>（</a:t>
            </a:r>
            <a:r>
              <a:rPr lang="en-US" altLang="zh-CN" sz="2000" b="0" dirty="0"/>
              <a:t>4</a:t>
            </a:r>
            <a:r>
              <a:rPr lang="zh-CN" altLang="en-US" sz="2000" b="0" dirty="0"/>
              <a:t>）校验和字段，用于检测</a:t>
            </a:r>
            <a:r>
              <a:rPr lang="en-US" altLang="zh-CN" sz="2000" b="0" dirty="0"/>
              <a:t>UDP</a:t>
            </a:r>
            <a:r>
              <a:rPr lang="zh-CN" altLang="en-US" sz="2000" b="0" dirty="0"/>
              <a:t>用户数据报在传输过程中是否发生差错。</a:t>
            </a:r>
          </a:p>
        </p:txBody>
      </p:sp>
      <p:pic>
        <p:nvPicPr>
          <p:cNvPr id="2" name="图片 1"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0865" y="4581128"/>
            <a:ext cx="5887272" cy="2019582"/>
          </a:xfrm>
          <a:prstGeom prst="rect">
            <a:avLst/>
          </a:prstGeom>
        </p:spPr>
      </p:pic>
    </p:spTree>
    <p:extLst>
      <p:ext uri="{BB962C8B-B14F-4D97-AF65-F5344CB8AC3E}">
        <p14:creationId xmlns:p14="http://schemas.microsoft.com/office/powerpoint/2010/main" val="1608611908"/>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sz="3200" b="1" dirty="0" smtClean="0"/>
              <a:t>3.TCP</a:t>
            </a:r>
            <a:r>
              <a:rPr lang="zh-CN" altLang="en-US" sz="3200" b="1" dirty="0"/>
              <a:t>可靠传输服务</a:t>
            </a:r>
            <a:endParaRPr lang="zh-CN" altLang="en-US" sz="3200" dirty="0"/>
          </a:p>
        </p:txBody>
      </p:sp>
      <p:sp>
        <p:nvSpPr>
          <p:cNvPr id="3" name="内容占位符 2"/>
          <p:cNvSpPr>
            <a:spLocks noGrp="1"/>
          </p:cNvSpPr>
          <p:nvPr>
            <p:ph idx="1"/>
          </p:nvPr>
        </p:nvSpPr>
        <p:spPr>
          <a:xfrm>
            <a:off x="251520" y="1340768"/>
            <a:ext cx="8712968" cy="5040560"/>
          </a:xfrm>
        </p:spPr>
        <p:txBody>
          <a:bodyPr/>
          <a:lstStyle/>
          <a:p>
            <a:pPr>
              <a:lnSpc>
                <a:spcPts val="3700"/>
              </a:lnSpc>
            </a:pPr>
            <a:r>
              <a:rPr lang="zh-CN" altLang="en-US" sz="2400" b="0" dirty="0"/>
              <a:t>传输控制协议</a:t>
            </a:r>
            <a:r>
              <a:rPr lang="en-US" altLang="zh-CN" sz="2400" b="0" dirty="0"/>
              <a:t>TCP</a:t>
            </a:r>
            <a:r>
              <a:rPr lang="zh-CN" altLang="en-US" sz="2400" b="0" dirty="0"/>
              <a:t>是一种面向连接的，具有流量控制和可靠传输等功能的传输层协议。</a:t>
            </a:r>
            <a:r>
              <a:rPr lang="en-US" altLang="zh-CN" sz="2400" b="0" dirty="0"/>
              <a:t>TCP</a:t>
            </a:r>
            <a:r>
              <a:rPr lang="zh-CN" altLang="en-US" sz="2400" b="0" dirty="0"/>
              <a:t>协议规定，用户进程在数据开始传输前，必须通过“三次握手”建立</a:t>
            </a:r>
            <a:r>
              <a:rPr lang="en-US" altLang="zh-CN" sz="2400" b="0" dirty="0"/>
              <a:t>TCP</a:t>
            </a:r>
            <a:r>
              <a:rPr lang="zh-CN" altLang="en-US" sz="2400" b="0" dirty="0"/>
              <a:t>连接，并在数据传输结束后释放</a:t>
            </a:r>
            <a:r>
              <a:rPr lang="en-US" altLang="zh-CN" sz="2400" b="0" dirty="0"/>
              <a:t>TCP</a:t>
            </a:r>
            <a:r>
              <a:rPr lang="zh-CN" altLang="en-US" sz="2400" b="0" dirty="0"/>
              <a:t>连接。</a:t>
            </a:r>
            <a:r>
              <a:rPr lang="en-US" altLang="zh-CN" sz="2400" b="0" dirty="0"/>
              <a:t>TCP</a:t>
            </a:r>
            <a:r>
              <a:rPr lang="zh-CN" altLang="en-US" sz="2400" b="0" dirty="0"/>
              <a:t>通过使用自动重传请求的滑动窗口机制，提供流量控制和可靠传输功能。</a:t>
            </a:r>
          </a:p>
          <a:p>
            <a:pPr>
              <a:lnSpc>
                <a:spcPts val="3700"/>
              </a:lnSpc>
            </a:pPr>
            <a:r>
              <a:rPr lang="en-US" altLang="zh-CN" sz="2400" b="0" dirty="0"/>
              <a:t>TCP</a:t>
            </a:r>
            <a:r>
              <a:rPr lang="zh-CN" altLang="en-US" sz="2400" b="0" dirty="0"/>
              <a:t>协议也是一种面向字节流的传输层协议，它不同于</a:t>
            </a:r>
            <a:r>
              <a:rPr lang="en-US" altLang="zh-CN" sz="2400" b="0" dirty="0"/>
              <a:t>UDP</a:t>
            </a:r>
            <a:r>
              <a:rPr lang="zh-CN" altLang="en-US" sz="2400" b="0" dirty="0"/>
              <a:t>协议，</a:t>
            </a:r>
            <a:r>
              <a:rPr lang="en-US" altLang="zh-CN" sz="2400" b="0" dirty="0"/>
              <a:t>TCP</a:t>
            </a:r>
            <a:r>
              <a:rPr lang="zh-CN" altLang="en-US" sz="2400" b="0" dirty="0"/>
              <a:t>对应用层向下移交的数据进行合并或拆分，以适应网络的传输要求。通过</a:t>
            </a:r>
            <a:r>
              <a:rPr lang="en-US" altLang="zh-CN" sz="2400" b="0" dirty="0"/>
              <a:t>TCP</a:t>
            </a:r>
            <a:r>
              <a:rPr lang="zh-CN" altLang="en-US" sz="2400" b="0" dirty="0"/>
              <a:t>协议传输的数据，在字节流层面保持不变，但数据分组可能会发生变化。合并或拆分后的数据在被添加到</a:t>
            </a:r>
            <a:r>
              <a:rPr lang="en-US" altLang="zh-CN" sz="2400" b="0" dirty="0"/>
              <a:t>TCP</a:t>
            </a:r>
            <a:r>
              <a:rPr lang="zh-CN" altLang="en-US" sz="2400" b="0" dirty="0"/>
              <a:t>首部后，交付给网际层进行处理。</a:t>
            </a:r>
          </a:p>
        </p:txBody>
      </p:sp>
    </p:spTree>
    <p:extLst>
      <p:ext uri="{BB962C8B-B14F-4D97-AF65-F5344CB8AC3E}">
        <p14:creationId xmlns:p14="http://schemas.microsoft.com/office/powerpoint/2010/main" val="2355112536"/>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sz="3200" b="1" dirty="0"/>
              <a:t>TCP </a:t>
            </a:r>
            <a:r>
              <a:rPr lang="zh-CN" altLang="en-US" sz="3200" b="1" dirty="0"/>
              <a:t>报文</a:t>
            </a:r>
            <a:endParaRPr lang="zh-CN" altLang="en-US" sz="3200" dirty="0"/>
          </a:p>
        </p:txBody>
      </p:sp>
      <p:sp>
        <p:nvSpPr>
          <p:cNvPr id="3" name="内容占位符 2"/>
          <p:cNvSpPr>
            <a:spLocks noGrp="1"/>
          </p:cNvSpPr>
          <p:nvPr>
            <p:ph idx="1"/>
          </p:nvPr>
        </p:nvSpPr>
        <p:spPr>
          <a:xfrm>
            <a:off x="222761" y="1268760"/>
            <a:ext cx="8892480" cy="5184576"/>
          </a:xfrm>
        </p:spPr>
        <p:txBody>
          <a:bodyPr/>
          <a:lstStyle/>
          <a:p>
            <a:pPr>
              <a:lnSpc>
                <a:spcPts val="2900"/>
              </a:lnSpc>
              <a:buNone/>
            </a:pPr>
            <a:r>
              <a:rPr lang="en-US" altLang="zh-CN" sz="2000" b="0" dirty="0" smtClean="0"/>
              <a:t>TCP</a:t>
            </a:r>
            <a:r>
              <a:rPr lang="zh-CN" altLang="en-US" sz="2000" b="0" dirty="0"/>
              <a:t>首部包含</a:t>
            </a:r>
            <a:r>
              <a:rPr lang="en-US" altLang="zh-CN" sz="2000" b="0" dirty="0"/>
              <a:t>20</a:t>
            </a:r>
            <a:r>
              <a:rPr lang="zh-CN" altLang="en-US" sz="2000" b="0" dirty="0"/>
              <a:t>个字节的固定参数和长度不定的可选参数，可选参数部分的长度总是</a:t>
            </a:r>
            <a:r>
              <a:rPr lang="en-US" altLang="zh-CN" sz="2000" b="0" dirty="0"/>
              <a:t>4</a:t>
            </a:r>
            <a:r>
              <a:rPr lang="zh-CN" altLang="en-US" sz="2000" b="0" dirty="0"/>
              <a:t>个字节的整数倍。固定首部可分为以下字段：</a:t>
            </a:r>
          </a:p>
          <a:p>
            <a:pPr>
              <a:lnSpc>
                <a:spcPts val="2900"/>
              </a:lnSpc>
            </a:pPr>
            <a:r>
              <a:rPr lang="zh-CN" altLang="en-US" sz="2000" b="0" dirty="0"/>
              <a:t>（</a:t>
            </a:r>
            <a:r>
              <a:rPr lang="en-US" altLang="zh-CN" sz="2000" b="0" dirty="0"/>
              <a:t>1</a:t>
            </a:r>
            <a:r>
              <a:rPr lang="zh-CN" altLang="en-US" sz="2000" b="0" dirty="0"/>
              <a:t>）源端口字段，记录分配给数据报发送端用户程序的端口号，用于接收端返回应答信息。</a:t>
            </a:r>
          </a:p>
          <a:p>
            <a:pPr>
              <a:lnSpc>
                <a:spcPts val="2900"/>
              </a:lnSpc>
            </a:pPr>
            <a:r>
              <a:rPr lang="zh-CN" altLang="en-US" sz="2000" b="0" dirty="0"/>
              <a:t>（</a:t>
            </a:r>
            <a:r>
              <a:rPr lang="en-US" altLang="zh-CN" sz="2000" b="0" dirty="0"/>
              <a:t>2</a:t>
            </a:r>
            <a:r>
              <a:rPr lang="zh-CN" altLang="en-US" sz="2000" b="0" dirty="0"/>
              <a:t>）目的端口字段，记录数据报的目的端口号，运行在接收端主机上的</a:t>
            </a:r>
            <a:r>
              <a:rPr lang="en-US" altLang="zh-CN" sz="2000" b="0" dirty="0"/>
              <a:t>TCP</a:t>
            </a:r>
            <a:r>
              <a:rPr lang="zh-CN" altLang="en-US" sz="2000" b="0" dirty="0"/>
              <a:t>协议根据这一端口号将数据报交付给用户进程。</a:t>
            </a:r>
          </a:p>
          <a:p>
            <a:pPr>
              <a:lnSpc>
                <a:spcPts val="2900"/>
              </a:lnSpc>
            </a:pPr>
            <a:r>
              <a:rPr lang="zh-CN" altLang="en-US" sz="2000" b="0" dirty="0"/>
              <a:t>（</a:t>
            </a:r>
            <a:r>
              <a:rPr lang="en-US" altLang="zh-CN" sz="2000" b="0" dirty="0"/>
              <a:t>3</a:t>
            </a:r>
            <a:r>
              <a:rPr lang="zh-CN" altLang="en-US" sz="2000" b="0" dirty="0"/>
              <a:t>）序号字段，记录数据部分在用户进程提交的字符流中的起始位置。</a:t>
            </a:r>
          </a:p>
          <a:p>
            <a:pPr>
              <a:lnSpc>
                <a:spcPts val="2900"/>
              </a:lnSpc>
            </a:pPr>
            <a:r>
              <a:rPr lang="zh-CN" altLang="en-US" sz="2000" b="0" dirty="0"/>
              <a:t>（</a:t>
            </a:r>
            <a:r>
              <a:rPr lang="en-US" altLang="zh-CN" sz="2000" b="0" dirty="0"/>
              <a:t>4</a:t>
            </a:r>
            <a:r>
              <a:rPr lang="zh-CN" altLang="en-US" sz="2000" b="0" dirty="0"/>
              <a:t>）确认号字段，用于接收端给出期望接收的下一个分组的序号。</a:t>
            </a:r>
          </a:p>
          <a:p>
            <a:pPr>
              <a:lnSpc>
                <a:spcPts val="2900"/>
              </a:lnSpc>
            </a:pPr>
            <a:r>
              <a:rPr lang="zh-CN" altLang="en-US" sz="2000" b="0" dirty="0"/>
              <a:t>（</a:t>
            </a:r>
            <a:r>
              <a:rPr lang="en-US" altLang="zh-CN" sz="2000" b="0" dirty="0"/>
              <a:t>5</a:t>
            </a:r>
            <a:r>
              <a:rPr lang="zh-CN" altLang="en-US" sz="2000" b="0" dirty="0"/>
              <a:t>）数据偏移字段，用于给出分组中</a:t>
            </a:r>
            <a:r>
              <a:rPr lang="en-US" altLang="zh-CN" sz="2000" b="0" dirty="0"/>
              <a:t>TCP</a:t>
            </a:r>
            <a:r>
              <a:rPr lang="zh-CN" altLang="en-US" sz="2000" b="0" dirty="0"/>
              <a:t>首部的长度。</a:t>
            </a:r>
          </a:p>
          <a:p>
            <a:pPr>
              <a:lnSpc>
                <a:spcPts val="2900"/>
              </a:lnSpc>
            </a:pPr>
            <a:r>
              <a:rPr lang="zh-CN" altLang="en-US" sz="2000" b="0" dirty="0"/>
              <a:t>（</a:t>
            </a:r>
            <a:r>
              <a:rPr lang="en-US" altLang="zh-CN" sz="2000" b="0" dirty="0"/>
              <a:t>6</a:t>
            </a:r>
            <a:r>
              <a:rPr lang="zh-CN" altLang="en-US" sz="2000" b="0" dirty="0"/>
              <a:t>）保留字段，尚未定义功能。</a:t>
            </a:r>
          </a:p>
          <a:p>
            <a:pPr>
              <a:lnSpc>
                <a:spcPts val="2900"/>
              </a:lnSpc>
            </a:pPr>
            <a:r>
              <a:rPr lang="zh-CN" altLang="en-US" sz="2000" b="0" dirty="0"/>
              <a:t>（</a:t>
            </a:r>
            <a:r>
              <a:rPr lang="en-US" altLang="zh-CN" sz="2000" b="0" dirty="0"/>
              <a:t>7</a:t>
            </a:r>
            <a:r>
              <a:rPr lang="zh-CN" altLang="en-US" sz="2000" b="0" dirty="0"/>
              <a:t>）</a:t>
            </a:r>
            <a:r>
              <a:rPr lang="en-US" altLang="zh-CN" sz="2000" b="0" dirty="0"/>
              <a:t>URG-FIN</a:t>
            </a:r>
            <a:r>
              <a:rPr lang="zh-CN" altLang="en-US" sz="2000" b="0" dirty="0"/>
              <a:t>字段，用于传输控制。</a:t>
            </a:r>
          </a:p>
          <a:p>
            <a:pPr>
              <a:lnSpc>
                <a:spcPts val="2900"/>
              </a:lnSpc>
            </a:pPr>
            <a:r>
              <a:rPr lang="zh-CN" altLang="en-US" sz="2000" b="0" dirty="0"/>
              <a:t>（</a:t>
            </a:r>
            <a:r>
              <a:rPr lang="en-US" altLang="zh-CN" sz="2000" b="0" dirty="0"/>
              <a:t>8</a:t>
            </a:r>
            <a:r>
              <a:rPr lang="zh-CN" altLang="en-US" sz="2000" b="0" dirty="0"/>
              <a:t>）窗口字段，用于表示接收端接收窗口的大小。</a:t>
            </a:r>
          </a:p>
          <a:p>
            <a:pPr>
              <a:lnSpc>
                <a:spcPts val="2900"/>
              </a:lnSpc>
            </a:pPr>
            <a:r>
              <a:rPr lang="zh-CN" altLang="en-US" sz="2000" b="0" dirty="0"/>
              <a:t>（</a:t>
            </a:r>
            <a:r>
              <a:rPr lang="en-US" altLang="zh-CN" sz="2000" b="0" dirty="0"/>
              <a:t>9</a:t>
            </a:r>
            <a:r>
              <a:rPr lang="zh-CN" altLang="en-US" sz="2000" b="0" dirty="0"/>
              <a:t>）校验和字段，用于检测</a:t>
            </a:r>
            <a:r>
              <a:rPr lang="en-US" altLang="zh-CN" sz="2000" b="0" dirty="0"/>
              <a:t>UDP</a:t>
            </a:r>
            <a:r>
              <a:rPr lang="zh-CN" altLang="en-US" sz="2000" b="0" dirty="0"/>
              <a:t>用户数据报在传输过程中是否发生了差错。</a:t>
            </a:r>
          </a:p>
          <a:p>
            <a:pPr>
              <a:lnSpc>
                <a:spcPts val="2900"/>
              </a:lnSpc>
            </a:pPr>
            <a:r>
              <a:rPr lang="zh-CN" altLang="en-US" sz="2000" b="0" dirty="0"/>
              <a:t>（</a:t>
            </a:r>
            <a:r>
              <a:rPr lang="en-US" altLang="zh-CN" sz="2000" b="0" dirty="0"/>
              <a:t>10</a:t>
            </a:r>
            <a:r>
              <a:rPr lang="zh-CN" altLang="en-US" sz="2000" b="0" dirty="0"/>
              <a:t>）紧急指针字段，用于指出数据部分中紧急数据所占的字节数。</a:t>
            </a:r>
          </a:p>
        </p:txBody>
      </p:sp>
    </p:spTree>
    <p:extLst>
      <p:ext uri="{BB962C8B-B14F-4D97-AF65-F5344CB8AC3E}">
        <p14:creationId xmlns:p14="http://schemas.microsoft.com/office/powerpoint/2010/main" val="3047552279"/>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sz="3200" b="1" dirty="0"/>
              <a:t>TCP </a:t>
            </a:r>
            <a:r>
              <a:rPr lang="zh-CN" altLang="en-US" sz="3200" b="1" dirty="0" smtClean="0"/>
              <a:t>报文</a:t>
            </a:r>
            <a:r>
              <a:rPr lang="zh-CN" altLang="en-US" sz="3200" b="1" dirty="0"/>
              <a:t>格式</a:t>
            </a:r>
            <a:endParaRPr lang="zh-CN" altLang="en-US" sz="3200" dirty="0"/>
          </a:p>
        </p:txBody>
      </p:sp>
      <p:pic>
        <p:nvPicPr>
          <p:cNvPr id="5" name="图片 4"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1" y="1556792"/>
            <a:ext cx="8964489" cy="3805774"/>
          </a:xfrm>
          <a:prstGeom prst="rect">
            <a:avLst/>
          </a:prstGeom>
        </p:spPr>
      </p:pic>
    </p:spTree>
    <p:extLst>
      <p:ext uri="{BB962C8B-B14F-4D97-AF65-F5344CB8AC3E}">
        <p14:creationId xmlns:p14="http://schemas.microsoft.com/office/powerpoint/2010/main" val="4199125002"/>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sz="3200" b="1" dirty="0"/>
              <a:t>TCP</a:t>
            </a:r>
            <a:r>
              <a:rPr lang="zh-CN" altLang="en-US" sz="3200" b="1" dirty="0"/>
              <a:t>三次握手</a:t>
            </a:r>
            <a:endParaRPr lang="zh-CN" altLang="en-US" sz="3200" dirty="0"/>
          </a:p>
        </p:txBody>
      </p:sp>
      <p:sp>
        <p:nvSpPr>
          <p:cNvPr id="3" name="内容占位符 2"/>
          <p:cNvSpPr>
            <a:spLocks noGrp="1"/>
          </p:cNvSpPr>
          <p:nvPr>
            <p:ph idx="1"/>
          </p:nvPr>
        </p:nvSpPr>
        <p:spPr>
          <a:xfrm>
            <a:off x="251520" y="1341438"/>
            <a:ext cx="8892480" cy="2663626"/>
          </a:xfrm>
        </p:spPr>
        <p:txBody>
          <a:bodyPr/>
          <a:lstStyle/>
          <a:p>
            <a:pPr>
              <a:lnSpc>
                <a:spcPts val="3000"/>
              </a:lnSpc>
            </a:pPr>
            <a:r>
              <a:rPr lang="zh-CN" altLang="en-US" sz="2000" b="0" dirty="0"/>
              <a:t>为了保证会话的可靠性，两台主机在进行</a:t>
            </a:r>
            <a:r>
              <a:rPr lang="en-US" altLang="zh-CN" sz="2000" b="0" dirty="0"/>
              <a:t>TCP</a:t>
            </a:r>
            <a:r>
              <a:rPr lang="zh-CN" altLang="en-US" sz="2000" b="0" dirty="0"/>
              <a:t>数据传输前，必须通过三次握手建立</a:t>
            </a:r>
            <a:r>
              <a:rPr lang="en-US" altLang="zh-CN" sz="2000" b="0" dirty="0"/>
              <a:t>TCP</a:t>
            </a:r>
            <a:r>
              <a:rPr lang="zh-CN" altLang="en-US" sz="2000" b="0" dirty="0"/>
              <a:t>连接</a:t>
            </a:r>
            <a:r>
              <a:rPr lang="zh-CN" altLang="en-US" sz="2000" b="0" dirty="0" smtClean="0"/>
              <a:t>。</a:t>
            </a:r>
            <a:endParaRPr lang="en-US" altLang="zh-CN" sz="2000" b="0" dirty="0" smtClean="0"/>
          </a:p>
          <a:p>
            <a:pPr>
              <a:lnSpc>
                <a:spcPts val="3000"/>
              </a:lnSpc>
            </a:pPr>
            <a:r>
              <a:rPr lang="zh-CN" altLang="en-US" sz="2000" b="0" dirty="0"/>
              <a:t>（</a:t>
            </a:r>
            <a:r>
              <a:rPr lang="en-US" altLang="zh-CN" sz="2000" b="0" dirty="0"/>
              <a:t>1</a:t>
            </a:r>
            <a:r>
              <a:rPr lang="zh-CN" altLang="en-US" sz="2000" b="0" dirty="0"/>
              <a:t>）主机</a:t>
            </a:r>
            <a:r>
              <a:rPr lang="en-US" altLang="zh-CN" sz="2000" b="0" dirty="0"/>
              <a:t>PC1</a:t>
            </a:r>
            <a:r>
              <a:rPr lang="zh-CN" altLang="en-US" sz="2000" b="0" dirty="0"/>
              <a:t>将一个</a:t>
            </a:r>
            <a:r>
              <a:rPr lang="en-US" altLang="zh-CN" sz="2000" b="0" dirty="0"/>
              <a:t>SYN</a:t>
            </a:r>
            <a:r>
              <a:rPr lang="zh-CN" altLang="en-US" sz="2000" b="0" dirty="0"/>
              <a:t>数据报发送到主机</a:t>
            </a:r>
            <a:r>
              <a:rPr lang="en-US" altLang="zh-CN" sz="2000" b="0" dirty="0"/>
              <a:t>PC2</a:t>
            </a:r>
            <a:r>
              <a:rPr lang="zh-CN" altLang="en-US" sz="2000" b="0" dirty="0"/>
              <a:t>，希望建立一个</a:t>
            </a:r>
            <a:r>
              <a:rPr lang="en-US" altLang="zh-CN" sz="2000" b="0" dirty="0"/>
              <a:t>TCP</a:t>
            </a:r>
            <a:r>
              <a:rPr lang="zh-CN" altLang="en-US" sz="2000" b="0" dirty="0"/>
              <a:t>连接。</a:t>
            </a:r>
          </a:p>
          <a:p>
            <a:pPr>
              <a:lnSpc>
                <a:spcPts val="3000"/>
              </a:lnSpc>
            </a:pPr>
            <a:r>
              <a:rPr lang="zh-CN" altLang="en-US" sz="2000" b="0" dirty="0"/>
              <a:t>（</a:t>
            </a:r>
            <a:r>
              <a:rPr lang="en-US" altLang="zh-CN" sz="2000" b="0" dirty="0"/>
              <a:t>2</a:t>
            </a:r>
            <a:r>
              <a:rPr lang="zh-CN" altLang="en-US" sz="2000" b="0" dirty="0"/>
              <a:t>）主机</a:t>
            </a:r>
            <a:r>
              <a:rPr lang="en-US" altLang="zh-CN" sz="2000" b="0" dirty="0"/>
              <a:t>PC2</a:t>
            </a:r>
            <a:r>
              <a:rPr lang="zh-CN" altLang="en-US" sz="2000" b="0" dirty="0"/>
              <a:t>发送</a:t>
            </a:r>
            <a:r>
              <a:rPr lang="en-US" altLang="zh-CN" sz="2000" b="0" dirty="0"/>
              <a:t>ACK</a:t>
            </a:r>
            <a:r>
              <a:rPr lang="zh-CN" altLang="en-US" sz="2000" b="0" dirty="0"/>
              <a:t>数据报，确认收到了</a:t>
            </a:r>
            <a:r>
              <a:rPr lang="en-US" altLang="zh-CN" sz="2000" b="0" dirty="0"/>
              <a:t>PC1</a:t>
            </a:r>
            <a:r>
              <a:rPr lang="zh-CN" altLang="en-US" sz="2000" b="0" dirty="0"/>
              <a:t>的</a:t>
            </a:r>
            <a:r>
              <a:rPr lang="en-US" altLang="zh-CN" sz="2000" b="0" dirty="0"/>
              <a:t>SYN</a:t>
            </a:r>
            <a:r>
              <a:rPr lang="zh-CN" altLang="en-US" sz="2000" b="0" dirty="0"/>
              <a:t>数据报，并发送</a:t>
            </a:r>
            <a:r>
              <a:rPr lang="en-US" altLang="zh-CN" sz="2000" b="0" dirty="0"/>
              <a:t>SYN</a:t>
            </a:r>
            <a:r>
              <a:rPr lang="zh-CN" altLang="en-US" sz="2000" b="0" dirty="0"/>
              <a:t>数据报，等待</a:t>
            </a:r>
            <a:r>
              <a:rPr lang="en-US" altLang="zh-CN" sz="2000" b="0" dirty="0"/>
              <a:t>PC1</a:t>
            </a:r>
            <a:r>
              <a:rPr lang="zh-CN" altLang="en-US" sz="2000" b="0" dirty="0"/>
              <a:t>确认。</a:t>
            </a:r>
          </a:p>
          <a:p>
            <a:pPr>
              <a:lnSpc>
                <a:spcPts val="3000"/>
              </a:lnSpc>
            </a:pPr>
            <a:r>
              <a:rPr lang="zh-CN" altLang="en-US" sz="2000" b="0" dirty="0"/>
              <a:t>（</a:t>
            </a:r>
            <a:r>
              <a:rPr lang="en-US" altLang="zh-CN" sz="2000" b="0" dirty="0"/>
              <a:t>3</a:t>
            </a:r>
            <a:r>
              <a:rPr lang="zh-CN" altLang="en-US" sz="2000" b="0" dirty="0"/>
              <a:t>）主机</a:t>
            </a:r>
            <a:r>
              <a:rPr lang="en-US" altLang="zh-CN" sz="2000" b="0" dirty="0"/>
              <a:t>PC1</a:t>
            </a:r>
            <a:r>
              <a:rPr lang="zh-CN" altLang="en-US" sz="2000" b="0" dirty="0"/>
              <a:t>发送</a:t>
            </a:r>
            <a:r>
              <a:rPr lang="en-US" altLang="zh-CN" sz="2000" b="0" dirty="0"/>
              <a:t>ACK</a:t>
            </a:r>
            <a:r>
              <a:rPr lang="zh-CN" altLang="en-US" sz="2000" b="0" dirty="0"/>
              <a:t>数据报，确认接收到了</a:t>
            </a:r>
            <a:r>
              <a:rPr lang="en-US" altLang="zh-CN" sz="2000" b="0" dirty="0"/>
              <a:t>PC2</a:t>
            </a:r>
            <a:r>
              <a:rPr lang="zh-CN" altLang="en-US" sz="2000" b="0" dirty="0"/>
              <a:t>发送的</a:t>
            </a:r>
            <a:r>
              <a:rPr lang="en-US" altLang="zh-CN" sz="2000" b="0" dirty="0"/>
              <a:t>SYN+ACK</a:t>
            </a:r>
            <a:r>
              <a:rPr lang="zh-CN" altLang="en-US" sz="2000" b="0" dirty="0"/>
              <a:t>数据报，表示</a:t>
            </a:r>
            <a:r>
              <a:rPr lang="en-US" altLang="zh-CN" sz="2000" b="0" dirty="0"/>
              <a:t>TCP</a:t>
            </a:r>
            <a:r>
              <a:rPr lang="zh-CN" altLang="en-US" sz="2000" b="0" dirty="0"/>
              <a:t>连接已成功建立。</a:t>
            </a:r>
          </a:p>
          <a:p>
            <a:pPr>
              <a:lnSpc>
                <a:spcPts val="3000"/>
              </a:lnSpc>
            </a:pPr>
            <a:endParaRPr lang="zh-CN" altLang="en-US" sz="2000" dirty="0"/>
          </a:p>
        </p:txBody>
      </p:sp>
      <p:pic>
        <p:nvPicPr>
          <p:cNvPr id="4" name="图片 3"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608" y="4077072"/>
            <a:ext cx="7397255" cy="2304256"/>
          </a:xfrm>
          <a:prstGeom prst="rect">
            <a:avLst/>
          </a:prstGeom>
        </p:spPr>
      </p:pic>
    </p:spTree>
    <p:extLst>
      <p:ext uri="{BB962C8B-B14F-4D97-AF65-F5344CB8AC3E}">
        <p14:creationId xmlns:p14="http://schemas.microsoft.com/office/powerpoint/2010/main" val="1581584460"/>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3200" b="1" dirty="0"/>
              <a:t>滑动窗口</a:t>
            </a:r>
            <a:endParaRPr lang="zh-CN" altLang="en-US" sz="3200" dirty="0"/>
          </a:p>
        </p:txBody>
      </p:sp>
      <p:sp>
        <p:nvSpPr>
          <p:cNvPr id="3" name="内容占位符 2"/>
          <p:cNvSpPr>
            <a:spLocks noGrp="1"/>
          </p:cNvSpPr>
          <p:nvPr>
            <p:ph idx="1"/>
          </p:nvPr>
        </p:nvSpPr>
        <p:spPr>
          <a:xfrm>
            <a:off x="238402" y="1341438"/>
            <a:ext cx="8892480" cy="503386"/>
          </a:xfrm>
        </p:spPr>
        <p:txBody>
          <a:bodyPr/>
          <a:lstStyle/>
          <a:p>
            <a:pPr>
              <a:lnSpc>
                <a:spcPts val="3000"/>
              </a:lnSpc>
              <a:buNone/>
            </a:pPr>
            <a:r>
              <a:rPr lang="en-US" altLang="zh-CN" sz="2000" dirty="0"/>
              <a:t>1</a:t>
            </a:r>
            <a:r>
              <a:rPr lang="zh-CN" altLang="en-US" sz="2000" dirty="0"/>
              <a:t>）自动重传请求（</a:t>
            </a:r>
            <a:r>
              <a:rPr lang="en-US" altLang="zh-CN" sz="2000" dirty="0"/>
              <a:t>ARQ</a:t>
            </a:r>
            <a:r>
              <a:rPr lang="zh-CN" altLang="en-US" sz="2000" dirty="0"/>
              <a:t>，</a:t>
            </a:r>
            <a:r>
              <a:rPr lang="en-US" altLang="zh-CN" sz="2000" dirty="0"/>
              <a:t>Automatic Repeat </a:t>
            </a:r>
            <a:r>
              <a:rPr lang="en-US" altLang="zh-CN" sz="2000" dirty="0" err="1"/>
              <a:t>reQuest</a:t>
            </a:r>
            <a:r>
              <a:rPr lang="zh-CN" altLang="en-US" sz="2000" dirty="0" smtClean="0"/>
              <a:t>）</a:t>
            </a:r>
            <a:endParaRPr lang="en-US" altLang="zh-CN" sz="2000" dirty="0" smtClean="0"/>
          </a:p>
        </p:txBody>
      </p:sp>
      <p:pic>
        <p:nvPicPr>
          <p:cNvPr id="5" name="图片 4"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2886" y="2323111"/>
            <a:ext cx="6011114" cy="4058217"/>
          </a:xfrm>
          <a:prstGeom prst="rect">
            <a:avLst/>
          </a:prstGeom>
        </p:spPr>
      </p:pic>
      <p:sp>
        <p:nvSpPr>
          <p:cNvPr id="6" name="内容占位符 2"/>
          <p:cNvSpPr txBox="1">
            <a:spLocks/>
          </p:cNvSpPr>
          <p:nvPr/>
        </p:nvSpPr>
        <p:spPr bwMode="auto">
          <a:xfrm>
            <a:off x="179512" y="1844824"/>
            <a:ext cx="2737350" cy="453650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nSpc>
                <a:spcPts val="3000"/>
              </a:lnSpc>
              <a:buNone/>
            </a:pPr>
            <a:r>
              <a:rPr lang="zh-CN" altLang="en-US" sz="2000" b="0" kern="0" dirty="0"/>
              <a:t> </a:t>
            </a:r>
            <a:r>
              <a:rPr lang="zh-CN" altLang="en-US" sz="2000" b="0" kern="0" dirty="0" smtClean="0"/>
              <a:t>   在自动重传请求机制下，发送端在发送完分组后，保留的副本并停止数据发送，直到接收端确认已接收到了，发送端才清除的副本，并开始发送下一个报文段。若超过一定时间后，发送端仍没有接收到接收端对的确认，则发送端再利用的副本对进行重传。</a:t>
            </a:r>
            <a:endParaRPr lang="zh-CN" altLang="en-US" sz="2000" kern="0" dirty="0"/>
          </a:p>
        </p:txBody>
      </p:sp>
    </p:spTree>
    <p:extLst>
      <p:ext uri="{BB962C8B-B14F-4D97-AF65-F5344CB8AC3E}">
        <p14:creationId xmlns:p14="http://schemas.microsoft.com/office/powerpoint/2010/main" val="2973137241"/>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3200" b="1" dirty="0"/>
              <a:t>连续</a:t>
            </a:r>
            <a:r>
              <a:rPr lang="en-US" altLang="zh-CN" sz="3200" b="1" dirty="0"/>
              <a:t>ARQ</a:t>
            </a:r>
            <a:r>
              <a:rPr lang="zh-CN" altLang="en-US" sz="3200" b="1" dirty="0"/>
              <a:t>机制</a:t>
            </a:r>
            <a:endParaRPr lang="zh-CN" altLang="en-US" sz="3200" dirty="0"/>
          </a:p>
        </p:txBody>
      </p:sp>
      <p:sp>
        <p:nvSpPr>
          <p:cNvPr id="3" name="内容占位符 2"/>
          <p:cNvSpPr>
            <a:spLocks noGrp="1"/>
          </p:cNvSpPr>
          <p:nvPr>
            <p:ph idx="1"/>
          </p:nvPr>
        </p:nvSpPr>
        <p:spPr>
          <a:xfrm>
            <a:off x="179512" y="1341437"/>
            <a:ext cx="8951370" cy="2385081"/>
          </a:xfrm>
        </p:spPr>
        <p:txBody>
          <a:bodyPr/>
          <a:lstStyle/>
          <a:p>
            <a:pPr>
              <a:lnSpc>
                <a:spcPts val="3600"/>
              </a:lnSpc>
              <a:buNone/>
            </a:pPr>
            <a:r>
              <a:rPr lang="zh-CN" altLang="en-US" sz="2400" b="0" dirty="0"/>
              <a:t> </a:t>
            </a:r>
            <a:r>
              <a:rPr lang="zh-CN" altLang="en-US" sz="2400" b="0" dirty="0" smtClean="0"/>
              <a:t>   在左图中</a:t>
            </a:r>
            <a:r>
              <a:rPr lang="zh-CN" altLang="en-US" sz="2400" b="0" dirty="0"/>
              <a:t>，发送窗口的左端位于</a:t>
            </a:r>
            <a:r>
              <a:rPr lang="en-US" altLang="zh-CN" sz="2400" b="0" dirty="0"/>
              <a:t>1</a:t>
            </a:r>
            <a:r>
              <a:rPr lang="zh-CN" altLang="en-US" sz="2400" b="0" dirty="0"/>
              <a:t>号分组，右端位于</a:t>
            </a:r>
            <a:r>
              <a:rPr lang="en-US" altLang="zh-CN" sz="2400" b="0" dirty="0"/>
              <a:t>5</a:t>
            </a:r>
            <a:r>
              <a:rPr lang="zh-CN" altLang="en-US" sz="2400" b="0" dirty="0"/>
              <a:t>号分组，发送端连续发送编号为</a:t>
            </a:r>
            <a:r>
              <a:rPr lang="en-US" altLang="zh-CN" sz="2400" b="0" dirty="0"/>
              <a:t>1~5</a:t>
            </a:r>
            <a:r>
              <a:rPr lang="zh-CN" altLang="en-US" sz="2400" b="0" dirty="0"/>
              <a:t>的分组后，停止数据传输并等待接收端的确认。接收端只对按序到达的分组中的最后一个进行确认，例如，接收端接收到的分组编号为</a:t>
            </a:r>
            <a:r>
              <a:rPr lang="en-US" altLang="zh-CN" sz="2400" b="0" dirty="0"/>
              <a:t>1</a:t>
            </a:r>
            <a:r>
              <a:rPr lang="zh-CN" altLang="en-US" sz="2400" b="0" dirty="0"/>
              <a:t>、</a:t>
            </a:r>
            <a:r>
              <a:rPr lang="en-US" altLang="zh-CN" sz="2400" b="0" dirty="0"/>
              <a:t>2</a:t>
            </a:r>
            <a:r>
              <a:rPr lang="zh-CN" altLang="en-US" sz="2400" b="0" dirty="0"/>
              <a:t>、</a:t>
            </a:r>
            <a:r>
              <a:rPr lang="en-US" altLang="zh-CN" sz="2400" b="0" dirty="0"/>
              <a:t>3</a:t>
            </a:r>
            <a:r>
              <a:rPr lang="zh-CN" altLang="en-US" sz="2400" b="0" dirty="0"/>
              <a:t>和</a:t>
            </a:r>
            <a:r>
              <a:rPr lang="en-US" altLang="zh-CN" sz="2400" b="0" dirty="0"/>
              <a:t>5</a:t>
            </a:r>
            <a:r>
              <a:rPr lang="zh-CN" altLang="en-US" sz="2400" b="0" dirty="0"/>
              <a:t>，则只对</a:t>
            </a:r>
            <a:r>
              <a:rPr lang="en-US" altLang="zh-CN" sz="2400" b="0" dirty="0"/>
              <a:t>3</a:t>
            </a:r>
            <a:r>
              <a:rPr lang="zh-CN" altLang="en-US" sz="2400" b="0" dirty="0"/>
              <a:t>号分组进行确认</a:t>
            </a:r>
            <a:r>
              <a:rPr lang="zh-CN" altLang="en-US" sz="2400" b="0" dirty="0" smtClean="0"/>
              <a:t>。</a:t>
            </a:r>
            <a:endParaRPr lang="en-US" altLang="zh-CN" sz="2400" dirty="0" smtClean="0"/>
          </a:p>
        </p:txBody>
      </p:sp>
      <p:sp>
        <p:nvSpPr>
          <p:cNvPr id="6" name="内容占位符 2"/>
          <p:cNvSpPr txBox="1">
            <a:spLocks/>
          </p:cNvSpPr>
          <p:nvPr/>
        </p:nvSpPr>
        <p:spPr bwMode="auto">
          <a:xfrm>
            <a:off x="235157" y="4941168"/>
            <a:ext cx="8964488" cy="108012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fontAlgn="base">
              <a:lnSpc>
                <a:spcPts val="3500"/>
              </a:lnSpc>
              <a:spcBef>
                <a:spcPts val="0"/>
              </a:spcBef>
              <a:spcAft>
                <a:spcPct val="0"/>
              </a:spcAft>
              <a:buClr>
                <a:schemeClr val="accent1"/>
              </a:buClr>
              <a:buFont typeface="Wingdings" pitchFamily="2" charset="2"/>
              <a:buChar char="v"/>
              <a:defRPr sz="2800" b="1">
                <a:solidFill>
                  <a:srgbClr val="000000"/>
                </a:solidFill>
                <a:latin typeface="楷体" panose="02010609060101010101" pitchFamily="49" charset="-122"/>
                <a:ea typeface="楷体" panose="02010609060101010101" pitchFamily="49" charset="-122"/>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a:lstStyle>
          <a:p>
            <a:pPr>
              <a:lnSpc>
                <a:spcPts val="3600"/>
              </a:lnSpc>
              <a:buNone/>
            </a:pPr>
            <a:r>
              <a:rPr lang="zh-CN" altLang="en-US" sz="2400" b="0" dirty="0"/>
              <a:t> </a:t>
            </a:r>
            <a:r>
              <a:rPr lang="zh-CN" altLang="en-US" sz="2400" b="0" dirty="0" smtClean="0"/>
              <a:t>   如右图所</a:t>
            </a:r>
            <a:r>
              <a:rPr lang="zh-CN" altLang="en-US" sz="2400" b="0" dirty="0"/>
              <a:t>示，发送端接收到确认后，将发送窗口的左端移动到</a:t>
            </a:r>
            <a:r>
              <a:rPr lang="en-US" altLang="zh-CN" sz="2400" b="0" dirty="0"/>
              <a:t>4</a:t>
            </a:r>
            <a:r>
              <a:rPr lang="zh-CN" altLang="en-US" sz="2400" b="0" dirty="0"/>
              <a:t>号分组，右端移动到</a:t>
            </a:r>
            <a:r>
              <a:rPr lang="en-US" altLang="zh-CN" sz="2400" b="0" dirty="0"/>
              <a:t>8</a:t>
            </a:r>
            <a:r>
              <a:rPr lang="zh-CN" altLang="en-US" sz="2400" b="0" dirty="0"/>
              <a:t>号分组，并开始下一轮的数据传输。</a:t>
            </a:r>
            <a:endParaRPr lang="zh-CN" altLang="en-US" sz="2400" kern="0" dirty="0"/>
          </a:p>
        </p:txBody>
      </p:sp>
      <p:pic>
        <p:nvPicPr>
          <p:cNvPr id="4" name="图片 3"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176" y="3806634"/>
            <a:ext cx="4482244" cy="677417"/>
          </a:xfrm>
          <a:prstGeom prst="rect">
            <a:avLst/>
          </a:prstGeom>
        </p:spPr>
      </p:pic>
      <p:pic>
        <p:nvPicPr>
          <p:cNvPr id="7" name="图片 6" descr="屏幕剪辑"/>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8666" y="3806634"/>
            <a:ext cx="4526828" cy="752599"/>
          </a:xfrm>
          <a:prstGeom prst="rect">
            <a:avLst/>
          </a:prstGeom>
        </p:spPr>
      </p:pic>
    </p:spTree>
    <p:extLst>
      <p:ext uri="{BB962C8B-B14F-4D97-AF65-F5344CB8AC3E}">
        <p14:creationId xmlns:p14="http://schemas.microsoft.com/office/powerpoint/2010/main" val="1592782261"/>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3200" b="1" dirty="0"/>
              <a:t>滑动窗口</a:t>
            </a:r>
            <a:endParaRPr lang="zh-CN" altLang="en-US" sz="3200" dirty="0"/>
          </a:p>
        </p:txBody>
      </p:sp>
      <p:sp>
        <p:nvSpPr>
          <p:cNvPr id="3" name="内容占位符 2"/>
          <p:cNvSpPr>
            <a:spLocks noGrp="1"/>
          </p:cNvSpPr>
          <p:nvPr>
            <p:ph idx="1"/>
          </p:nvPr>
        </p:nvSpPr>
        <p:spPr>
          <a:xfrm>
            <a:off x="166419" y="1268760"/>
            <a:ext cx="8951370" cy="2385081"/>
          </a:xfrm>
        </p:spPr>
        <p:txBody>
          <a:bodyPr/>
          <a:lstStyle/>
          <a:p>
            <a:pPr>
              <a:lnSpc>
                <a:spcPts val="3000"/>
              </a:lnSpc>
              <a:buNone/>
            </a:pPr>
            <a:r>
              <a:rPr lang="zh-CN" altLang="en-US" sz="2000" b="0" dirty="0"/>
              <a:t>在滑动窗口机制中，发送端发送窗口的大小不能超过接收端的接收窗口。因此，接收端可以通过接收窗口限制发送端的发送速率，进行流量控制。</a:t>
            </a:r>
            <a:r>
              <a:rPr lang="zh-CN" altLang="en-US" sz="2000" b="0" dirty="0" smtClean="0"/>
              <a:t>在左图中</a:t>
            </a:r>
            <a:r>
              <a:rPr lang="zh-CN" altLang="en-US" sz="2000" b="0" dirty="0"/>
              <a:t>，发送端的发送窗口包含编号为</a:t>
            </a:r>
            <a:r>
              <a:rPr lang="en-US" altLang="zh-CN" sz="2000" b="0" dirty="0"/>
              <a:t>4~7</a:t>
            </a:r>
            <a:r>
              <a:rPr lang="zh-CN" altLang="en-US" sz="2000" b="0" dirty="0"/>
              <a:t>的分组，接收端在接收到这些分组后，向发送端返回</a:t>
            </a:r>
            <a:r>
              <a:rPr lang="en-US" altLang="zh-CN" sz="2000" b="0" dirty="0"/>
              <a:t>7</a:t>
            </a:r>
            <a:r>
              <a:rPr lang="zh-CN" altLang="en-US" sz="2000" b="0" dirty="0"/>
              <a:t>号分组的确认信息，然后将接收窗口大小重新设置为</a:t>
            </a:r>
            <a:r>
              <a:rPr lang="en-US" altLang="zh-CN" sz="2000" b="0" dirty="0"/>
              <a:t>2</a:t>
            </a:r>
            <a:r>
              <a:rPr lang="zh-CN" altLang="en-US" sz="2000" b="0" dirty="0"/>
              <a:t>个分组并通知发送端，发送端在开始下一轮发送时，根据接收窗口的大小将发送窗口左端移动到</a:t>
            </a:r>
            <a:r>
              <a:rPr lang="en-US" altLang="zh-CN" sz="2000" b="0" dirty="0"/>
              <a:t>8</a:t>
            </a:r>
            <a:r>
              <a:rPr lang="zh-CN" altLang="en-US" sz="2000" b="0" dirty="0"/>
              <a:t>号分组，右端移动到</a:t>
            </a:r>
            <a:r>
              <a:rPr lang="en-US" altLang="zh-CN" sz="2000" b="0" dirty="0"/>
              <a:t>9</a:t>
            </a:r>
            <a:r>
              <a:rPr lang="zh-CN" altLang="en-US" sz="2000" b="0" dirty="0"/>
              <a:t>号分组，</a:t>
            </a:r>
            <a:r>
              <a:rPr lang="zh-CN" altLang="en-US" sz="2000" b="0" dirty="0" smtClean="0"/>
              <a:t>如右图所</a:t>
            </a:r>
            <a:r>
              <a:rPr lang="zh-CN" altLang="en-US" sz="2000" b="0" dirty="0"/>
              <a:t>示。</a:t>
            </a:r>
            <a:endParaRPr lang="en-US" altLang="zh-CN" sz="2000" dirty="0" smtClean="0"/>
          </a:p>
        </p:txBody>
      </p:sp>
      <p:pic>
        <p:nvPicPr>
          <p:cNvPr id="5" name="图片 4" descr="屏幕剪辑"/>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17032"/>
            <a:ext cx="4648849" cy="2572109"/>
          </a:xfrm>
          <a:prstGeom prst="rect">
            <a:avLst/>
          </a:prstGeom>
        </p:spPr>
      </p:pic>
      <p:pic>
        <p:nvPicPr>
          <p:cNvPr id="8" name="图片 7" descr="屏幕剪辑"/>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76350" y="3764663"/>
            <a:ext cx="4372586" cy="2524478"/>
          </a:xfrm>
          <a:prstGeom prst="rect">
            <a:avLst/>
          </a:prstGeom>
        </p:spPr>
      </p:pic>
    </p:spTree>
    <p:extLst>
      <p:ext uri="{BB962C8B-B14F-4D97-AF65-F5344CB8AC3E}">
        <p14:creationId xmlns:p14="http://schemas.microsoft.com/office/powerpoint/2010/main" val="551379525"/>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8938" name="Rectangle 10"/>
          <p:cNvSpPr>
            <a:spLocks noChangeArrowheads="1"/>
          </p:cNvSpPr>
          <p:nvPr/>
        </p:nvSpPr>
        <p:spPr bwMode="auto">
          <a:xfrm>
            <a:off x="2484438" y="1484313"/>
            <a:ext cx="5545137"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533400" indent="-533400">
              <a:spcBef>
                <a:spcPct val="0"/>
              </a:spcBef>
              <a:defRPr kumimoji="1" sz="2400">
                <a:solidFill>
                  <a:schemeClr val="tx1"/>
                </a:solidFill>
                <a:latin typeface="Times New Roman" pitchFamily="18" charset="0"/>
                <a:ea typeface="宋体" pitchFamily="2" charset="-122"/>
              </a:defRPr>
            </a:lvl1pPr>
            <a:lvl2pPr marL="914400" indent="-457200">
              <a:spcBef>
                <a:spcPct val="0"/>
              </a:spcBef>
              <a:defRPr kumimoji="1" sz="2400">
                <a:solidFill>
                  <a:schemeClr val="tx1"/>
                </a:solidFill>
                <a:latin typeface="Times New Roman" pitchFamily="18" charset="0"/>
                <a:ea typeface="宋体" pitchFamily="2" charset="-122"/>
              </a:defRPr>
            </a:lvl2pPr>
            <a:lvl3pPr marL="1371600" indent="-457200">
              <a:spcBef>
                <a:spcPct val="0"/>
              </a:spcBef>
              <a:defRPr kumimoji="1" sz="2400">
                <a:solidFill>
                  <a:schemeClr val="tx1"/>
                </a:solidFill>
                <a:latin typeface="Times New Roman" pitchFamily="18" charset="0"/>
                <a:ea typeface="宋体" pitchFamily="2" charset="-122"/>
              </a:defRPr>
            </a:lvl3pPr>
            <a:lvl4pPr marL="1828800" indent="-457200">
              <a:spcBef>
                <a:spcPct val="0"/>
              </a:spcBef>
              <a:defRPr kumimoji="1" sz="2400">
                <a:solidFill>
                  <a:schemeClr val="tx1"/>
                </a:solidFill>
                <a:latin typeface="Times New Roman" pitchFamily="18" charset="0"/>
                <a:ea typeface="宋体" pitchFamily="2" charset="-122"/>
              </a:defRPr>
            </a:lvl4pPr>
            <a:lvl5pPr marL="2286000" indent="-457200">
              <a:spcBef>
                <a:spcPct val="0"/>
              </a:spcBef>
              <a:defRPr kumimoji="1" sz="2400">
                <a:solidFill>
                  <a:schemeClr val="tx1"/>
                </a:solidFill>
                <a:latin typeface="Times New Roman" pitchFamily="18" charset="0"/>
                <a:ea typeface="宋体" pitchFamily="2" charset="-122"/>
              </a:defRPr>
            </a:lvl5pPr>
            <a:lvl6pPr marL="2743200" indent="-457200" fontAlgn="base">
              <a:spcBef>
                <a:spcPct val="0"/>
              </a:spcBef>
              <a:spcAft>
                <a:spcPct val="0"/>
              </a:spcAft>
              <a:defRPr kumimoji="1" sz="2400">
                <a:solidFill>
                  <a:schemeClr val="tx1"/>
                </a:solidFill>
                <a:latin typeface="Times New Roman" pitchFamily="18" charset="0"/>
                <a:ea typeface="宋体" pitchFamily="2" charset="-122"/>
              </a:defRPr>
            </a:lvl6pPr>
            <a:lvl7pPr marL="3200400" indent="-457200" fontAlgn="base">
              <a:spcBef>
                <a:spcPct val="0"/>
              </a:spcBef>
              <a:spcAft>
                <a:spcPct val="0"/>
              </a:spcAft>
              <a:defRPr kumimoji="1" sz="2400">
                <a:solidFill>
                  <a:schemeClr val="tx1"/>
                </a:solidFill>
                <a:latin typeface="Times New Roman" pitchFamily="18" charset="0"/>
                <a:ea typeface="宋体" pitchFamily="2" charset="-122"/>
              </a:defRPr>
            </a:lvl7pPr>
            <a:lvl8pPr marL="3657600" indent="-457200" fontAlgn="base">
              <a:spcBef>
                <a:spcPct val="0"/>
              </a:spcBef>
              <a:spcAft>
                <a:spcPct val="0"/>
              </a:spcAft>
              <a:defRPr kumimoji="1" sz="2400">
                <a:solidFill>
                  <a:schemeClr val="tx1"/>
                </a:solidFill>
                <a:latin typeface="Times New Roman" pitchFamily="18" charset="0"/>
                <a:ea typeface="宋体" pitchFamily="2" charset="-122"/>
              </a:defRPr>
            </a:lvl8pPr>
            <a:lvl9pPr marL="4114800" indent="-457200" fontAlgn="base">
              <a:spcBef>
                <a:spcPct val="0"/>
              </a:spcBef>
              <a:spcAft>
                <a:spcPct val="0"/>
              </a:spcAft>
              <a:defRPr kumimoji="1" sz="2400">
                <a:solidFill>
                  <a:schemeClr val="tx1"/>
                </a:solidFill>
                <a:latin typeface="Times New Roman" pitchFamily="18" charset="0"/>
                <a:ea typeface="宋体" pitchFamily="2" charset="-122"/>
              </a:defRPr>
            </a:lvl9pPr>
          </a:lstStyle>
          <a:p>
            <a:pPr>
              <a:buClrTx/>
              <a:buFontTx/>
              <a:buNone/>
            </a:pPr>
            <a:r>
              <a:rPr lang="zh-CN" altLang="en-US" sz="4000" dirty="0">
                <a:solidFill>
                  <a:schemeClr val="folHlink"/>
                </a:solidFill>
              </a:rPr>
              <a:t>本讲小结</a:t>
            </a:r>
          </a:p>
          <a:p>
            <a:pPr>
              <a:buClrTx/>
              <a:buFontTx/>
              <a:buNone/>
            </a:pPr>
            <a:endParaRPr lang="zh-CN" altLang="en-US" sz="4000" dirty="0">
              <a:solidFill>
                <a:schemeClr val="folHlink"/>
              </a:solidFill>
            </a:endParaRPr>
          </a:p>
          <a:p>
            <a:pPr>
              <a:lnSpc>
                <a:spcPct val="150000"/>
              </a:lnSpc>
            </a:pPr>
            <a:r>
              <a:rPr lang="en-US" altLang="zh-CN" b="1" dirty="0"/>
              <a:t>1.</a:t>
            </a:r>
            <a:r>
              <a:rPr lang="zh-CN" altLang="en-US" b="1" dirty="0"/>
              <a:t>网络互联原理与协议</a:t>
            </a:r>
          </a:p>
          <a:p>
            <a:pPr>
              <a:lnSpc>
                <a:spcPct val="150000"/>
              </a:lnSpc>
            </a:pPr>
            <a:r>
              <a:rPr lang="en-US" altLang="zh-CN" b="1" dirty="0"/>
              <a:t>2.IP</a:t>
            </a:r>
            <a:r>
              <a:rPr lang="zh-CN" altLang="en-US" b="1" dirty="0"/>
              <a:t>寻址与划分</a:t>
            </a:r>
          </a:p>
          <a:p>
            <a:pPr>
              <a:lnSpc>
                <a:spcPct val="150000"/>
              </a:lnSpc>
            </a:pPr>
            <a:r>
              <a:rPr lang="en-US" altLang="zh-CN" b="1" dirty="0"/>
              <a:t>3.</a:t>
            </a:r>
            <a:r>
              <a:rPr lang="zh-CN" altLang="en-US" b="1" dirty="0"/>
              <a:t>路由协议与技术</a:t>
            </a:r>
          </a:p>
          <a:p>
            <a:pPr>
              <a:lnSpc>
                <a:spcPct val="150000"/>
              </a:lnSpc>
            </a:pPr>
            <a:r>
              <a:rPr lang="en-US" altLang="zh-CN" b="1" dirty="0"/>
              <a:t>4.NAT</a:t>
            </a:r>
            <a:r>
              <a:rPr lang="zh-CN" altLang="en-US" b="1" dirty="0"/>
              <a:t>网络地址转换技术</a:t>
            </a:r>
          </a:p>
          <a:p>
            <a:pPr>
              <a:lnSpc>
                <a:spcPct val="150000"/>
              </a:lnSpc>
            </a:pPr>
            <a:r>
              <a:rPr lang="en-US" altLang="zh-CN" b="1" dirty="0"/>
              <a:t>5.VPN</a:t>
            </a:r>
            <a:r>
              <a:rPr lang="zh-CN" altLang="en-US" b="1" dirty="0"/>
              <a:t>虚拟专用网技术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8893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8938" grpId="0" build="p"/>
    </p:bldLst>
  </p:timing>
</p:sld>
</file>

<file path=ppt/theme/theme1.xml><?xml version="1.0" encoding="utf-8"?>
<a:theme xmlns:a="http://schemas.openxmlformats.org/drawingml/2006/main" name="计算机技术研究部">
  <a:themeElements>
    <a:clrScheme name="计算机技术研究部 4">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000000"/>
      </a:hlink>
      <a:folHlink>
        <a:srgbClr val="663300"/>
      </a:folHlink>
    </a:clrScheme>
    <a:fontScheme name="计算机技术研究部">
      <a:majorFont>
        <a:latin typeface="宋体"/>
        <a:ea typeface="宋体"/>
        <a:cs typeface=""/>
      </a:majorFont>
      <a:minorFont>
        <a:latin typeface="Arial Black"/>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533400" marR="0" indent="-266700" algn="l" defTabSz="914400" rtl="0" eaLnBrk="1" fontAlgn="base" latinLnBrk="0" hangingPunct="1">
          <a:lnSpc>
            <a:spcPct val="100000"/>
          </a:lnSpc>
          <a:spcBef>
            <a:spcPct val="20000"/>
          </a:spcBef>
          <a:spcAft>
            <a:spcPct val="0"/>
          </a:spcAft>
          <a:buClr>
            <a:schemeClr val="accent1"/>
          </a:buClr>
          <a:buSzTx/>
          <a:buFont typeface="Wingdings" pitchFamily="2" charset="2"/>
          <a:buNone/>
          <a:tabLst>
            <a:tab pos="88900" algn="l"/>
          </a:tabLst>
          <a:defRPr kumimoji="0" lang="zh-CN" altLang="en-US" sz="24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533400" marR="0" indent="-266700" algn="l" defTabSz="914400" rtl="0" eaLnBrk="1" fontAlgn="base" latinLnBrk="0" hangingPunct="1">
          <a:lnSpc>
            <a:spcPct val="100000"/>
          </a:lnSpc>
          <a:spcBef>
            <a:spcPct val="20000"/>
          </a:spcBef>
          <a:spcAft>
            <a:spcPct val="0"/>
          </a:spcAft>
          <a:buClr>
            <a:schemeClr val="accent1"/>
          </a:buClr>
          <a:buSzTx/>
          <a:buFont typeface="Wingdings" pitchFamily="2" charset="2"/>
          <a:buNone/>
          <a:tabLst>
            <a:tab pos="88900" algn="l"/>
          </a:tabLst>
          <a:defRPr kumimoji="0" lang="zh-CN" altLang="en-US" sz="24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计算机技术研究部 1">
        <a:dk1>
          <a:srgbClr val="333300"/>
        </a:dk1>
        <a:lt1>
          <a:srgbClr val="FFFFFF"/>
        </a:lt1>
        <a:dk2>
          <a:srgbClr val="FFFFE7"/>
        </a:dk2>
        <a:lt2>
          <a:srgbClr val="B2B2B2"/>
        </a:lt2>
        <a:accent1>
          <a:srgbClr val="398FBF"/>
        </a:accent1>
        <a:accent2>
          <a:srgbClr val="669900"/>
        </a:accent2>
        <a:accent3>
          <a:srgbClr val="FFFFFF"/>
        </a:accent3>
        <a:accent4>
          <a:srgbClr val="2A2A00"/>
        </a:accent4>
        <a:accent5>
          <a:srgbClr val="AEC6DC"/>
        </a:accent5>
        <a:accent6>
          <a:srgbClr val="5C8A00"/>
        </a:accent6>
        <a:hlink>
          <a:srgbClr val="E4CC64"/>
        </a:hlink>
        <a:folHlink>
          <a:srgbClr val="806AD2"/>
        </a:folHlink>
      </a:clrScheme>
      <a:clrMap bg1="lt1" tx1="dk1" bg2="lt2" tx2="dk2" accent1="accent1" accent2="accent2" accent3="accent3" accent4="accent4" accent5="accent5" accent6="accent6" hlink="hlink" folHlink="folHlink"/>
    </a:extraClrScheme>
    <a:extraClrScheme>
      <a:clrScheme name="计算机技术研究部 2">
        <a:dk1>
          <a:srgbClr val="000000"/>
        </a:dk1>
        <a:lt1>
          <a:srgbClr val="FFFFFF"/>
        </a:lt1>
        <a:dk2>
          <a:srgbClr val="FFFFFF"/>
        </a:dk2>
        <a:lt2>
          <a:srgbClr val="B2B2B2"/>
        </a:lt2>
        <a:accent1>
          <a:srgbClr val="76A844"/>
        </a:accent1>
        <a:accent2>
          <a:srgbClr val="336699"/>
        </a:accent2>
        <a:accent3>
          <a:srgbClr val="FFFFFF"/>
        </a:accent3>
        <a:accent4>
          <a:srgbClr val="000000"/>
        </a:accent4>
        <a:accent5>
          <a:srgbClr val="BDD1B0"/>
        </a:accent5>
        <a:accent6>
          <a:srgbClr val="2D5C8A"/>
        </a:accent6>
        <a:hlink>
          <a:srgbClr val="BAC73B"/>
        </a:hlink>
        <a:folHlink>
          <a:srgbClr val="D5621B"/>
        </a:folHlink>
      </a:clrScheme>
      <a:clrMap bg1="lt1" tx1="dk1" bg2="lt2" tx2="dk2" accent1="accent1" accent2="accent2" accent3="accent3" accent4="accent4" accent5="accent5" accent6="accent6" hlink="hlink" folHlink="folHlink"/>
    </a:extraClrScheme>
    <a:extraClrScheme>
      <a:clrScheme name="计算机技术研究部 3">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D79757"/>
        </a:hlink>
        <a:folHlink>
          <a:srgbClr val="467327"/>
        </a:folHlink>
      </a:clrScheme>
      <a:clrMap bg1="lt1" tx1="dk1" bg2="lt2" tx2="dk2" accent1="accent1" accent2="accent2" accent3="accent3" accent4="accent4" accent5="accent5" accent6="accent6" hlink="hlink" folHlink="folHlink"/>
    </a:extraClrScheme>
    <a:extraClrScheme>
      <a:clrScheme name="计算机技术研究部 4">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000000"/>
        </a:hlink>
        <a:folHlink>
          <a:srgbClr val="6633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14000</TotalTime>
  <Words>14939</Words>
  <Application>Microsoft Office PowerPoint</Application>
  <PresentationFormat>全屏显示(4:3)</PresentationFormat>
  <Paragraphs>1932</Paragraphs>
  <Slides>134</Slides>
  <Notes>0</Notes>
  <HiddenSlides>0</HiddenSlides>
  <MMClips>0</MMClips>
  <ScaleCrop>false</ScaleCrop>
  <HeadingPairs>
    <vt:vector size="6" baseType="variant">
      <vt:variant>
        <vt:lpstr>主题</vt:lpstr>
      </vt:variant>
      <vt:variant>
        <vt:i4>1</vt:i4>
      </vt:variant>
      <vt:variant>
        <vt:lpstr>嵌入 OLE 服务器</vt:lpstr>
      </vt:variant>
      <vt:variant>
        <vt:i4>2</vt:i4>
      </vt:variant>
      <vt:variant>
        <vt:lpstr>幻灯片标题</vt:lpstr>
      </vt:variant>
      <vt:variant>
        <vt:i4>134</vt:i4>
      </vt:variant>
    </vt:vector>
  </HeadingPairs>
  <TitlesOfParts>
    <vt:vector size="137" baseType="lpstr">
      <vt:lpstr>计算机技术研究部</vt:lpstr>
      <vt:lpstr>Visio</vt:lpstr>
      <vt:lpstr>VISIO</vt:lpstr>
      <vt:lpstr>网络实用技术基础</vt:lpstr>
      <vt:lpstr>三、网间互连技术</vt:lpstr>
      <vt:lpstr>考核要求</vt:lpstr>
      <vt:lpstr>（一）网间互联协议</vt:lpstr>
      <vt:lpstr>1.IP协议</vt:lpstr>
      <vt:lpstr>IP数据报</vt:lpstr>
      <vt:lpstr>IP分组的固定首部包含12个字段</vt:lpstr>
      <vt:lpstr>IP分组的固定首部包含12个字段</vt:lpstr>
      <vt:lpstr>IP分组的固定首部包含12个字段</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IP 数据报分片的举例</vt:lpstr>
      <vt:lpstr>PowerPoint 演示文稿</vt:lpstr>
      <vt:lpstr>PowerPoint 演示文稿</vt:lpstr>
      <vt:lpstr>PowerPoint 演示文稿</vt:lpstr>
      <vt:lpstr>PowerPoint 演示文稿</vt:lpstr>
      <vt:lpstr>PowerPoint 演示文稿</vt:lpstr>
      <vt:lpstr>PowerPoint 演示文稿</vt:lpstr>
      <vt:lpstr>IP 数据报首部的可变部分 </vt:lpstr>
      <vt:lpstr>IP地址</vt:lpstr>
      <vt:lpstr>IP地址的组成</vt:lpstr>
      <vt:lpstr>IP地址的组成</vt:lpstr>
      <vt:lpstr>A类、B类、C类地址所占地址空间</vt:lpstr>
      <vt:lpstr>B、C类地址空间</vt:lpstr>
      <vt:lpstr>IP 地址中的网络号字段和主机号字段 </vt:lpstr>
      <vt:lpstr>各类地址网络号字段net-id特征</vt:lpstr>
      <vt:lpstr>各类地址主机号字段host-id特征</vt:lpstr>
      <vt:lpstr>点分十进制记法 </vt:lpstr>
      <vt:lpstr>常用的三种类别的 IP 地址 </vt:lpstr>
      <vt:lpstr>2.ARP协议</vt:lpstr>
      <vt:lpstr>同一网段的ARP实例</vt:lpstr>
      <vt:lpstr>3.RARP协议</vt:lpstr>
      <vt:lpstr>4.ICMP协议</vt:lpstr>
      <vt:lpstr>Ping是ICMP最常用的应用</vt:lpstr>
      <vt:lpstr>5.IGMP协议</vt:lpstr>
      <vt:lpstr>多播组的应用实例</vt:lpstr>
      <vt:lpstr>（二）IP寻址和规划</vt:lpstr>
      <vt:lpstr>1.IP寻址和子网划分</vt:lpstr>
      <vt:lpstr>划分子网的基本思路 </vt:lpstr>
      <vt:lpstr>B类网络地址举例</vt:lpstr>
      <vt:lpstr>一个未划分子网的 B 类网络145.13.0.0</vt:lpstr>
      <vt:lpstr>划分为三个子网后对外仍是一个网络 </vt:lpstr>
      <vt:lpstr>划分子网后变成了三级结构 </vt:lpstr>
      <vt:lpstr>子网掩码</vt:lpstr>
      <vt:lpstr>IP 地址的各字段和子网掩码 </vt:lpstr>
      <vt:lpstr>(IP 地址) AND (子网掩码) = 网络地址</vt:lpstr>
      <vt:lpstr>A类、B类和C类IP地址的默认子网掩码 </vt:lpstr>
      <vt:lpstr>2. IP地址应用实例</vt:lpstr>
      <vt:lpstr>确定网络数和主机数</vt:lpstr>
      <vt:lpstr>确定子网掩码、网络地址、网络的主机地址</vt:lpstr>
      <vt:lpstr>网络地址的二进制和十进制表示</vt:lpstr>
      <vt:lpstr>公司部门地址规划表</vt:lpstr>
      <vt:lpstr>3.可变长度子网掩码</vt:lpstr>
      <vt:lpstr>例1 分公司的IP地址分配</vt:lpstr>
      <vt:lpstr>例2 采用VLSM技术分配IP地址</vt:lpstr>
      <vt:lpstr>4.路由聚合</vt:lpstr>
      <vt:lpstr>例</vt:lpstr>
      <vt:lpstr>5.IPv6</vt:lpstr>
      <vt:lpstr>IPv6的特点</vt:lpstr>
      <vt:lpstr>IPv6 数据报的一般形式 </vt:lpstr>
      <vt:lpstr>IPv6 数据报首部与  IPv4 数据报首部的对比</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IPv6地址格式</vt:lpstr>
      <vt:lpstr>IPv6地址的冒号十六进制记法</vt:lpstr>
      <vt:lpstr> IPV6地址类型前缀 </vt:lpstr>
      <vt:lpstr>IPv6 的地址类型 </vt:lpstr>
      <vt:lpstr>（三）路由器和路由选择协议</vt:lpstr>
      <vt:lpstr>什么是路由器</vt:lpstr>
      <vt:lpstr>路由器组成</vt:lpstr>
      <vt:lpstr>路由选择</vt:lpstr>
      <vt:lpstr>路由表的建立</vt:lpstr>
      <vt:lpstr>2. RIP路由协议</vt:lpstr>
      <vt:lpstr>RIP最优路径选择</vt:lpstr>
      <vt:lpstr>RIP路由表的更新</vt:lpstr>
      <vt:lpstr>实例 某网络中的路由器</vt:lpstr>
      <vt:lpstr>RIP路由器发送路由更新</vt:lpstr>
      <vt:lpstr>RIP路由器C发送路由更新</vt:lpstr>
      <vt:lpstr>更新后的路由表</vt:lpstr>
      <vt:lpstr>3.OSPF路由协议</vt:lpstr>
      <vt:lpstr>路由器的类型</vt:lpstr>
      <vt:lpstr>路由器的类型示意图</vt:lpstr>
      <vt:lpstr>OSPF数据报</vt:lpstr>
      <vt:lpstr>OSPF的工作过程</vt:lpstr>
      <vt:lpstr>4.BGP路由协议</vt:lpstr>
      <vt:lpstr>BGP报文格式</vt:lpstr>
      <vt:lpstr>BGP报文可分为4种类型：</vt:lpstr>
      <vt:lpstr>BGP的工作原理</vt:lpstr>
      <vt:lpstr>（四）NAT技术</vt:lpstr>
      <vt:lpstr>NAT技术的特点：</vt:lpstr>
      <vt:lpstr>2.NAT分类及工作原理</vt:lpstr>
      <vt:lpstr>网络地址转换NAT</vt:lpstr>
      <vt:lpstr>网络地址转换的过程</vt:lpstr>
      <vt:lpstr>静态NAT</vt:lpstr>
      <vt:lpstr>动态NAT</vt:lpstr>
      <vt:lpstr>端口地址转换NPAT</vt:lpstr>
      <vt:lpstr>（五）VPN</vt:lpstr>
      <vt:lpstr>1.专用地址</vt:lpstr>
      <vt:lpstr>2.虚拟专用网</vt:lpstr>
      <vt:lpstr>用隧道技术实现虚拟专用网 </vt:lpstr>
      <vt:lpstr>用隧道技术实现虚拟专用网 </vt:lpstr>
      <vt:lpstr>（六）网络传输可靠性技术</vt:lpstr>
      <vt:lpstr>1.传输层功能</vt:lpstr>
      <vt:lpstr>传输层功能</vt:lpstr>
      <vt:lpstr>端口的划分</vt:lpstr>
      <vt:lpstr>常用协议的端口号</vt:lpstr>
      <vt:lpstr>浏览器访问实例</vt:lpstr>
      <vt:lpstr>传输层复用通信实例</vt:lpstr>
      <vt:lpstr>2.UDP数据报服务</vt:lpstr>
      <vt:lpstr>UDP用户数据报</vt:lpstr>
      <vt:lpstr>3.TCP可靠传输服务</vt:lpstr>
      <vt:lpstr>TCP 报文</vt:lpstr>
      <vt:lpstr>TCP 报文格式</vt:lpstr>
      <vt:lpstr>TCP三次握手</vt:lpstr>
      <vt:lpstr>滑动窗口</vt:lpstr>
      <vt:lpstr>连续ARQ机制</vt:lpstr>
      <vt:lpstr>滑动窗口</vt:lpstr>
      <vt:lpstr>PowerPoint 演示文稿</vt:lpstr>
    </vt:vector>
  </TitlesOfParts>
  <Company>浙江理工大学</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第五章 网络的互连</dc:title>
  <dc:subject>第五章 网络的互连</dc:subject>
  <dc:creator>tzx</dc:creator>
  <cp:lastModifiedBy>Administrator</cp:lastModifiedBy>
  <cp:revision>2438</cp:revision>
  <dcterms:created xsi:type="dcterms:W3CDTF">2002-08-08T08:03:30Z</dcterms:created>
  <dcterms:modified xsi:type="dcterms:W3CDTF">2022-08-31T05:51:58Z</dcterms:modified>
</cp:coreProperties>
</file>