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8" r:id="rId63"/>
    <p:sldId id="317"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9" autoAdjust="0"/>
    <p:restoredTop sz="86449" autoAdjust="0"/>
  </p:normalViewPr>
  <p:slideViewPr>
    <p:cSldViewPr>
      <p:cViewPr varScale="1">
        <p:scale>
          <a:sx n="48" d="100"/>
          <a:sy n="48" d="100"/>
        </p:scale>
        <p:origin x="-12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D9DA5B1-3863-4B0B-BCE7-469FDEF95045}" type="slidenum">
              <a:rPr lang="en-US" altLang="zh-CN"/>
              <a:pPr/>
              <a:t>‹#›</a:t>
            </a:fld>
            <a:endParaRPr lang="en-US" altLang="zh-CN"/>
          </a:p>
        </p:txBody>
      </p:sp>
    </p:spTree>
    <p:extLst>
      <p:ext uri="{BB962C8B-B14F-4D97-AF65-F5344CB8AC3E}">
        <p14:creationId xmlns:p14="http://schemas.microsoft.com/office/powerpoint/2010/main" val="2475648433"/>
      </p:ext>
    </p:extLst>
  </p:cSld>
  <p:clrMapOvr>
    <a:masterClrMapping/>
  </p:clrMapOvr>
  <p:transition>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AD9429F7-C49B-406A-B794-8819C13C3486}" type="slidenum">
              <a:rPr lang="en-US" altLang="zh-CN"/>
              <a:pPr/>
              <a:t>‹#›</a:t>
            </a:fld>
            <a:endParaRPr lang="en-US" altLang="zh-CN"/>
          </a:p>
        </p:txBody>
      </p:sp>
    </p:spTree>
    <p:extLst>
      <p:ext uri="{BB962C8B-B14F-4D97-AF65-F5344CB8AC3E}">
        <p14:creationId xmlns:p14="http://schemas.microsoft.com/office/powerpoint/2010/main" val="1209967476"/>
      </p:ext>
    </p:extLst>
  </p:cSld>
  <p:clrMapOvr>
    <a:masterClrMapping/>
  </p:clrMapOvr>
  <p:transition>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FFCB97B-96ED-4A64-96EC-BD64DEE252CB}" type="slidenum">
              <a:rPr lang="en-US" altLang="zh-CN"/>
              <a:pPr/>
              <a:t>‹#›</a:t>
            </a:fld>
            <a:endParaRPr lang="en-US" altLang="zh-CN"/>
          </a:p>
        </p:txBody>
      </p:sp>
    </p:spTree>
    <p:extLst>
      <p:ext uri="{BB962C8B-B14F-4D97-AF65-F5344CB8AC3E}">
        <p14:creationId xmlns:p14="http://schemas.microsoft.com/office/powerpoint/2010/main" val="4203079506"/>
      </p:ext>
    </p:extLst>
  </p:cSld>
  <p:clrMapOvr>
    <a:masterClrMapping/>
  </p:clrMapOvr>
  <p:transition>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9C7A419F-A5E1-4F8A-849D-E69207E612B5}" type="slidenum">
              <a:rPr lang="en-US" altLang="zh-CN"/>
              <a:pPr/>
              <a:t>‹#›</a:t>
            </a:fld>
            <a:endParaRPr lang="en-US" altLang="zh-CN"/>
          </a:p>
        </p:txBody>
      </p:sp>
    </p:spTree>
    <p:extLst>
      <p:ext uri="{BB962C8B-B14F-4D97-AF65-F5344CB8AC3E}">
        <p14:creationId xmlns:p14="http://schemas.microsoft.com/office/powerpoint/2010/main" val="1132351365"/>
      </p:ext>
    </p:extLst>
  </p:cSld>
  <p:clrMapOvr>
    <a:masterClrMapping/>
  </p:clrMapOvr>
  <p:transition>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23CF6E80-B3D1-49D2-BBCB-8EF938A3C3E0}" type="slidenum">
              <a:rPr lang="en-US" altLang="zh-CN"/>
              <a:pPr/>
              <a:t>‹#›</a:t>
            </a:fld>
            <a:endParaRPr lang="en-US" altLang="zh-CN"/>
          </a:p>
        </p:txBody>
      </p:sp>
    </p:spTree>
    <p:extLst>
      <p:ext uri="{BB962C8B-B14F-4D97-AF65-F5344CB8AC3E}">
        <p14:creationId xmlns:p14="http://schemas.microsoft.com/office/powerpoint/2010/main" val="2474088225"/>
      </p:ext>
    </p:extLst>
  </p:cSld>
  <p:clrMapOvr>
    <a:masterClrMapping/>
  </p:clrMapOvr>
  <p:transition>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C17CBF36-426C-4946-8EDD-C66C36C48AA5}" type="slidenum">
              <a:rPr lang="en-US" altLang="zh-CN"/>
              <a:pPr/>
              <a:t>‹#›</a:t>
            </a:fld>
            <a:endParaRPr lang="en-US" altLang="zh-CN"/>
          </a:p>
        </p:txBody>
      </p:sp>
    </p:spTree>
    <p:extLst>
      <p:ext uri="{BB962C8B-B14F-4D97-AF65-F5344CB8AC3E}">
        <p14:creationId xmlns:p14="http://schemas.microsoft.com/office/powerpoint/2010/main" val="3468905007"/>
      </p:ext>
    </p:extLst>
  </p:cSld>
  <p:clrMapOvr>
    <a:masterClrMapping/>
  </p:clrMapOvr>
  <p:transition>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48748A5C-1394-42B2-8986-49D88FE8D32C}" type="slidenum">
              <a:rPr lang="en-US" altLang="zh-CN"/>
              <a:pPr/>
              <a:t>‹#›</a:t>
            </a:fld>
            <a:endParaRPr lang="en-US" altLang="zh-CN"/>
          </a:p>
        </p:txBody>
      </p:sp>
    </p:spTree>
    <p:extLst>
      <p:ext uri="{BB962C8B-B14F-4D97-AF65-F5344CB8AC3E}">
        <p14:creationId xmlns:p14="http://schemas.microsoft.com/office/powerpoint/2010/main" val="338971837"/>
      </p:ext>
    </p:extLst>
  </p:cSld>
  <p:clrMapOvr>
    <a:masterClrMapping/>
  </p:clrMapOvr>
  <p:transition>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5C9FB00-F09F-4D61-BD5A-B6762BAC91A7}" type="slidenum">
              <a:rPr lang="en-US" altLang="zh-CN"/>
              <a:pPr/>
              <a:t>‹#›</a:t>
            </a:fld>
            <a:endParaRPr lang="en-US" altLang="zh-CN"/>
          </a:p>
        </p:txBody>
      </p:sp>
    </p:spTree>
    <p:extLst>
      <p:ext uri="{BB962C8B-B14F-4D97-AF65-F5344CB8AC3E}">
        <p14:creationId xmlns:p14="http://schemas.microsoft.com/office/powerpoint/2010/main" val="2531982640"/>
      </p:ext>
    </p:extLst>
  </p:cSld>
  <p:clrMapOvr>
    <a:masterClrMapping/>
  </p:clrMapOvr>
  <p:transition>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C862F4AC-8D79-4839-843D-BBD2BC51FA20}" type="slidenum">
              <a:rPr lang="en-US" altLang="zh-CN"/>
              <a:pPr/>
              <a:t>‹#›</a:t>
            </a:fld>
            <a:endParaRPr lang="en-US" altLang="zh-CN"/>
          </a:p>
        </p:txBody>
      </p:sp>
    </p:spTree>
    <p:extLst>
      <p:ext uri="{BB962C8B-B14F-4D97-AF65-F5344CB8AC3E}">
        <p14:creationId xmlns:p14="http://schemas.microsoft.com/office/powerpoint/2010/main" val="3867774468"/>
      </p:ext>
    </p:extLst>
  </p:cSld>
  <p:clrMapOvr>
    <a:masterClrMapping/>
  </p:clrMapOvr>
  <p:transition>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953209A-DC2E-48B6-8C95-BAB5CCFF5C98}" type="slidenum">
              <a:rPr lang="en-US" altLang="zh-CN"/>
              <a:pPr/>
              <a:t>‹#›</a:t>
            </a:fld>
            <a:endParaRPr lang="en-US" altLang="zh-CN"/>
          </a:p>
        </p:txBody>
      </p:sp>
    </p:spTree>
    <p:extLst>
      <p:ext uri="{BB962C8B-B14F-4D97-AF65-F5344CB8AC3E}">
        <p14:creationId xmlns:p14="http://schemas.microsoft.com/office/powerpoint/2010/main" val="1346685725"/>
      </p:ext>
    </p:extLst>
  </p:cSld>
  <p:clrMapOvr>
    <a:masterClrMapping/>
  </p:clrMapOvr>
  <p:transition>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457200"/>
            <a:ext cx="1943100" cy="5638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457200"/>
            <a:ext cx="5676900" cy="5638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11F264A-32AD-48A9-853F-EDF997DA0092}" type="slidenum">
              <a:rPr lang="en-US" altLang="zh-CN"/>
              <a:pPr/>
              <a:t>‹#›</a:t>
            </a:fld>
            <a:endParaRPr lang="en-US" altLang="zh-CN"/>
          </a:p>
        </p:txBody>
      </p:sp>
    </p:spTree>
    <p:extLst>
      <p:ext uri="{BB962C8B-B14F-4D97-AF65-F5344CB8AC3E}">
        <p14:creationId xmlns:p14="http://schemas.microsoft.com/office/powerpoint/2010/main" val="4235447810"/>
      </p:ext>
    </p:extLst>
  </p:cSld>
  <p:clrMapOvr>
    <a:masterClrMapping/>
  </p:clrMapOvr>
  <p:transition>
    <p:cover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457200"/>
            <a:ext cx="77724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858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85800" y="6248400"/>
            <a:ext cx="1905000" cy="45720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8400"/>
            <a:ext cx="1905000" cy="457200"/>
          </a:xfrm>
        </p:spPr>
        <p:txBody>
          <a:bodyPr/>
          <a:lstStyle>
            <a:lvl1pPr>
              <a:defRPr/>
            </a:lvl1pPr>
          </a:lstStyle>
          <a:p>
            <a:fld id="{473F5937-3B08-4387-8787-67E4704305BD}" type="slidenum">
              <a:rPr lang="en-US" altLang="zh-CN"/>
              <a:pPr/>
              <a:t>‹#›</a:t>
            </a:fld>
            <a:endParaRPr lang="en-US" altLang="zh-CN"/>
          </a:p>
        </p:txBody>
      </p:sp>
    </p:spTree>
    <p:extLst>
      <p:ext uri="{BB962C8B-B14F-4D97-AF65-F5344CB8AC3E}">
        <p14:creationId xmlns:p14="http://schemas.microsoft.com/office/powerpoint/2010/main" val="2892742169"/>
      </p:ext>
    </p:extLst>
  </p:cSld>
  <p:clrMapOvr>
    <a:masterClrMapping/>
  </p:clrMapOvr>
  <p:transition>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wmf"/><Relationship Id="rId2" Type="http://schemas.openxmlformats.org/officeDocument/2006/relationships/slideLayout" Target="../slideLayouts/slideLayout2.xml"/><Relationship Id="rId16" Type="http://schemas.openxmlformats.org/officeDocument/2006/relationships/image" Target="../media/image3.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gi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66FFFF"/>
            </a:gs>
            <a:gs pos="50000">
              <a:srgbClr val="66FFFF">
                <a:gamma/>
                <a:tint val="0"/>
                <a:invGamma/>
              </a:srgbClr>
            </a:gs>
            <a:gs pos="100000">
              <a:srgbClr val="66FFFF"/>
            </a:gs>
          </a:gsLst>
          <a:lin ang="2700000" scaled="1"/>
        </a:gradFill>
        <a:effectLst/>
      </p:bgPr>
    </p:bg>
    <p:spTree>
      <p:nvGrpSpPr>
        <p:cNvPr id="1" name=""/>
        <p:cNvGrpSpPr/>
        <p:nvPr/>
      </p:nvGrpSpPr>
      <p:grpSpPr>
        <a:xfrm>
          <a:off x="0" y="0"/>
          <a:ext cx="0" cy="0"/>
          <a:chOff x="0" y="0"/>
          <a:chExt cx="0" cy="0"/>
        </a:xfrm>
      </p:grpSpPr>
      <p:sp>
        <p:nvSpPr>
          <p:cNvPr id="99330" name="Freeform 2"/>
          <p:cNvSpPr>
            <a:spLocks/>
          </p:cNvSpPr>
          <p:nvPr userDrawn="1"/>
        </p:nvSpPr>
        <p:spPr bwMode="auto">
          <a:xfrm>
            <a:off x="0" y="6381750"/>
            <a:ext cx="9144000" cy="476250"/>
          </a:xfrm>
          <a:custGeom>
            <a:avLst/>
            <a:gdLst>
              <a:gd name="T0" fmla="*/ 0 w 5751"/>
              <a:gd name="T1" fmla="*/ 283 h 589"/>
              <a:gd name="T2" fmla="*/ 207 w 5751"/>
              <a:gd name="T3" fmla="*/ 204 h 589"/>
              <a:gd name="T4" fmla="*/ 298 w 5751"/>
              <a:gd name="T5" fmla="*/ 272 h 589"/>
              <a:gd name="T6" fmla="*/ 425 w 5751"/>
              <a:gd name="T7" fmla="*/ 272 h 589"/>
              <a:gd name="T8" fmla="*/ 689 w 5751"/>
              <a:gd name="T9" fmla="*/ 136 h 589"/>
              <a:gd name="T10" fmla="*/ 850 w 5751"/>
              <a:gd name="T11" fmla="*/ 159 h 589"/>
              <a:gd name="T12" fmla="*/ 1044 w 5751"/>
              <a:gd name="T13" fmla="*/ 204 h 589"/>
              <a:gd name="T14" fmla="*/ 1194 w 5751"/>
              <a:gd name="T15" fmla="*/ 136 h 589"/>
              <a:gd name="T16" fmla="*/ 1389 w 5751"/>
              <a:gd name="T17" fmla="*/ 159 h 589"/>
              <a:gd name="T18" fmla="*/ 1619 w 5751"/>
              <a:gd name="T19" fmla="*/ 136 h 589"/>
              <a:gd name="T20" fmla="*/ 1791 w 5751"/>
              <a:gd name="T21" fmla="*/ 272 h 589"/>
              <a:gd name="T22" fmla="*/ 1998 w 5751"/>
              <a:gd name="T23" fmla="*/ 295 h 589"/>
              <a:gd name="T24" fmla="*/ 2250 w 5751"/>
              <a:gd name="T25" fmla="*/ 113 h 589"/>
              <a:gd name="T26" fmla="*/ 2354 w 5751"/>
              <a:gd name="T27" fmla="*/ 91 h 589"/>
              <a:gd name="T28" fmla="*/ 2572 w 5751"/>
              <a:gd name="T29" fmla="*/ 136 h 589"/>
              <a:gd name="T30" fmla="*/ 2777 w 5751"/>
              <a:gd name="T31" fmla="*/ 204 h 589"/>
              <a:gd name="T32" fmla="*/ 2985 w 5751"/>
              <a:gd name="T33" fmla="*/ 159 h 589"/>
              <a:gd name="T34" fmla="*/ 3146 w 5751"/>
              <a:gd name="T35" fmla="*/ 46 h 589"/>
              <a:gd name="T36" fmla="*/ 3330 w 5751"/>
              <a:gd name="T37" fmla="*/ 46 h 589"/>
              <a:gd name="T38" fmla="*/ 3386 w 5751"/>
              <a:gd name="T39" fmla="*/ 79 h 589"/>
              <a:gd name="T40" fmla="*/ 3593 w 5751"/>
              <a:gd name="T41" fmla="*/ 102 h 589"/>
              <a:gd name="T42" fmla="*/ 3846 w 5751"/>
              <a:gd name="T43" fmla="*/ 102 h 589"/>
              <a:gd name="T44" fmla="*/ 4064 w 5751"/>
              <a:gd name="T45" fmla="*/ 0 h 589"/>
              <a:gd name="T46" fmla="*/ 4329 w 5751"/>
              <a:gd name="T47" fmla="*/ 181 h 589"/>
              <a:gd name="T48" fmla="*/ 4581 w 5751"/>
              <a:gd name="T49" fmla="*/ 181 h 589"/>
              <a:gd name="T50" fmla="*/ 4822 w 5751"/>
              <a:gd name="T51" fmla="*/ 46 h 589"/>
              <a:gd name="T52" fmla="*/ 5028 w 5751"/>
              <a:gd name="T53" fmla="*/ 12 h 589"/>
              <a:gd name="T54" fmla="*/ 5166 w 5751"/>
              <a:gd name="T55" fmla="*/ 68 h 589"/>
              <a:gd name="T56" fmla="*/ 5377 w 5751"/>
              <a:gd name="T57" fmla="*/ 92 h 589"/>
              <a:gd name="T58" fmla="*/ 5581 w 5751"/>
              <a:gd name="T59" fmla="*/ 80 h 589"/>
              <a:gd name="T60" fmla="*/ 5751 w 5751"/>
              <a:gd name="T61" fmla="*/ 80 h 589"/>
              <a:gd name="T62" fmla="*/ 5751 w 5751"/>
              <a:gd name="T63" fmla="*/ 589 h 589"/>
              <a:gd name="T64" fmla="*/ 0 w 5751"/>
              <a:gd name="T65" fmla="*/ 589 h 589"/>
              <a:gd name="T66" fmla="*/ 0 w 5751"/>
              <a:gd name="T67" fmla="*/ 283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51" h="589">
                <a:moveTo>
                  <a:pt x="0" y="283"/>
                </a:moveTo>
                <a:lnTo>
                  <a:pt x="207" y="204"/>
                </a:lnTo>
                <a:lnTo>
                  <a:pt x="298" y="272"/>
                </a:lnTo>
                <a:lnTo>
                  <a:pt x="425" y="272"/>
                </a:lnTo>
                <a:lnTo>
                  <a:pt x="689" y="136"/>
                </a:lnTo>
                <a:lnTo>
                  <a:pt x="850" y="159"/>
                </a:lnTo>
                <a:lnTo>
                  <a:pt x="1044" y="204"/>
                </a:lnTo>
                <a:lnTo>
                  <a:pt x="1194" y="136"/>
                </a:lnTo>
                <a:lnTo>
                  <a:pt x="1389" y="159"/>
                </a:lnTo>
                <a:lnTo>
                  <a:pt x="1619" y="136"/>
                </a:lnTo>
                <a:lnTo>
                  <a:pt x="1791" y="272"/>
                </a:lnTo>
                <a:lnTo>
                  <a:pt x="1998" y="295"/>
                </a:lnTo>
                <a:lnTo>
                  <a:pt x="2250" y="113"/>
                </a:lnTo>
                <a:lnTo>
                  <a:pt x="2354" y="91"/>
                </a:lnTo>
                <a:lnTo>
                  <a:pt x="2572" y="136"/>
                </a:lnTo>
                <a:lnTo>
                  <a:pt x="2777" y="204"/>
                </a:lnTo>
                <a:lnTo>
                  <a:pt x="2985" y="159"/>
                </a:lnTo>
                <a:lnTo>
                  <a:pt x="3146" y="46"/>
                </a:lnTo>
                <a:lnTo>
                  <a:pt x="3330" y="46"/>
                </a:lnTo>
                <a:lnTo>
                  <a:pt x="3386" y="79"/>
                </a:lnTo>
                <a:lnTo>
                  <a:pt x="3593" y="102"/>
                </a:lnTo>
                <a:lnTo>
                  <a:pt x="3846" y="102"/>
                </a:lnTo>
                <a:lnTo>
                  <a:pt x="4064" y="0"/>
                </a:lnTo>
                <a:lnTo>
                  <a:pt x="4329" y="181"/>
                </a:lnTo>
                <a:lnTo>
                  <a:pt x="4581" y="181"/>
                </a:lnTo>
                <a:lnTo>
                  <a:pt x="4822" y="46"/>
                </a:lnTo>
                <a:lnTo>
                  <a:pt x="5028" y="12"/>
                </a:lnTo>
                <a:lnTo>
                  <a:pt x="5166" y="68"/>
                </a:lnTo>
                <a:lnTo>
                  <a:pt x="5377" y="92"/>
                </a:lnTo>
                <a:lnTo>
                  <a:pt x="5581" y="80"/>
                </a:lnTo>
                <a:lnTo>
                  <a:pt x="5751" y="80"/>
                </a:lnTo>
                <a:lnTo>
                  <a:pt x="5751" y="589"/>
                </a:lnTo>
                <a:lnTo>
                  <a:pt x="0" y="589"/>
                </a:lnTo>
                <a:lnTo>
                  <a:pt x="0" y="283"/>
                </a:lnTo>
                <a:close/>
              </a:path>
            </a:pathLst>
          </a:custGeom>
          <a:solidFill>
            <a:srgbClr val="008000"/>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zh-CN" altLang="en-US"/>
          </a:p>
        </p:txBody>
      </p:sp>
      <p:sp>
        <p:nvSpPr>
          <p:cNvPr id="99331" name="Rectangle 3"/>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99332"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99333" name="Rectangle 5"/>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1" sz="1400">
                <a:solidFill>
                  <a:schemeClr val="bg2"/>
                </a:solidFill>
                <a:latin typeface="+mn-lt"/>
              </a:defRPr>
            </a:lvl1pPr>
          </a:lstStyle>
          <a:p>
            <a:endParaRPr lang="en-US" altLang="zh-CN"/>
          </a:p>
        </p:txBody>
      </p:sp>
      <p:sp>
        <p:nvSpPr>
          <p:cNvPr id="99334" name="Rectangle 6"/>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1" sz="1400">
                <a:solidFill>
                  <a:schemeClr val="bg2"/>
                </a:solidFill>
                <a:latin typeface="+mn-lt"/>
              </a:defRPr>
            </a:lvl1pPr>
          </a:lstStyle>
          <a:p>
            <a:endParaRPr lang="en-US" altLang="zh-CN"/>
          </a:p>
        </p:txBody>
      </p:sp>
      <p:sp>
        <p:nvSpPr>
          <p:cNvPr id="99335" name="Rectangle 7"/>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1" sz="1400">
                <a:solidFill>
                  <a:schemeClr val="bg2"/>
                </a:solidFill>
                <a:latin typeface="+mn-lt"/>
              </a:defRPr>
            </a:lvl1pPr>
          </a:lstStyle>
          <a:p>
            <a:fld id="{5C21F09D-566F-481B-9211-0ED1AE450C79}" type="slidenum">
              <a:rPr lang="en-US" altLang="zh-CN"/>
              <a:pPr/>
              <a:t>‹#›</a:t>
            </a:fld>
            <a:endParaRPr lang="en-US" altLang="zh-CN"/>
          </a:p>
        </p:txBody>
      </p:sp>
      <p:pic>
        <p:nvPicPr>
          <p:cNvPr id="99336" name="Picture 8"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7956550" y="0"/>
            <a:ext cx="4318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99337" name="Picture 9"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787900" y="0"/>
            <a:ext cx="431800" cy="360363"/>
          </a:xfrm>
          <a:prstGeom prst="rect">
            <a:avLst/>
          </a:prstGeom>
          <a:noFill/>
          <a:extLst>
            <a:ext uri="{909E8E84-426E-40DD-AFC4-6F175D3DCCD1}">
              <a14:hiddenFill xmlns:a14="http://schemas.microsoft.com/office/drawing/2010/main">
                <a:solidFill>
                  <a:srgbClr val="FFFFFF"/>
                </a:solidFill>
              </a14:hiddenFill>
            </a:ext>
          </a:extLst>
        </p:spPr>
      </p:pic>
      <p:pic>
        <p:nvPicPr>
          <p:cNvPr id="99338" name="Picture 10"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539750"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99339" name="Picture 11" descr="001"/>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0"/>
            <a:ext cx="9144000" cy="404813"/>
          </a:xfrm>
          <a:prstGeom prst="rect">
            <a:avLst/>
          </a:prstGeom>
          <a:noFill/>
          <a:extLst>
            <a:ext uri="{909E8E84-426E-40DD-AFC4-6F175D3DCCD1}">
              <a14:hiddenFill xmlns:a14="http://schemas.microsoft.com/office/drawing/2010/main">
                <a:solidFill>
                  <a:srgbClr val="FFFFFF"/>
                </a:solidFill>
              </a14:hiddenFill>
            </a:ext>
          </a:extLst>
        </p:spPr>
      </p:pic>
      <p:pic>
        <p:nvPicPr>
          <p:cNvPr id="99340" name="Picture 12" descr="vine">
            <a:hlinkClick r:id="" action="ppaction://hlinkshowjump?jump=nextslide"/>
          </p:cNvPr>
          <p:cNvPicPr>
            <a:picLocks noChangeAspect="1" noChangeArrowheads="1" noCrop="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6742113"/>
            <a:ext cx="9144000" cy="115887"/>
          </a:xfrm>
          <a:prstGeom prst="rect">
            <a:avLst/>
          </a:prstGeom>
          <a:noFill/>
          <a:extLst>
            <a:ext uri="{909E8E84-426E-40DD-AFC4-6F175D3DCCD1}">
              <a14:hiddenFill xmlns:a14="http://schemas.microsoft.com/office/drawing/2010/main">
                <a:solidFill>
                  <a:srgbClr val="FFFFFF"/>
                </a:solidFill>
              </a14:hiddenFill>
            </a:ext>
          </a:extLst>
        </p:spPr>
      </p:pic>
      <p:pic>
        <p:nvPicPr>
          <p:cNvPr id="99341" name="Picture 13"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2411413" y="0"/>
            <a:ext cx="360362" cy="333375"/>
          </a:xfrm>
          <a:prstGeom prst="rect">
            <a:avLst/>
          </a:prstGeom>
          <a:noFill/>
          <a:extLst>
            <a:ext uri="{909E8E84-426E-40DD-AFC4-6F175D3DCCD1}">
              <a14:hiddenFill xmlns:a14="http://schemas.microsoft.com/office/drawing/2010/main">
                <a:solidFill>
                  <a:srgbClr val="FFFFFF"/>
                </a:solidFill>
              </a14:hiddenFill>
            </a:ext>
          </a:extLst>
        </p:spPr>
      </p:pic>
      <p:pic>
        <p:nvPicPr>
          <p:cNvPr id="99342" name="Picture 14"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156325"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99343" name="Picture 15">
            <a:hlinkClick r:id="" action="ppaction://hlinkshowjump?jump=previousslide"/>
          </p:cNvPr>
          <p:cNvPicPr>
            <a:picLocks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auto">
          <a:xfrm>
            <a:off x="7596188"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9344" name="Picture 16">
            <a:hlinkClick r:id="" action="ppaction://hlinkshowjump?jump=nextslide"/>
          </p:cNvPr>
          <p:cNvPicPr>
            <a:picLocks noChangeArrowheads="1"/>
          </p:cNvPicPr>
          <p:nvPr userDrawn="1"/>
        </p:nvPicPr>
        <p:blipFill>
          <a:blip r:embed="rId18" cstate="print">
            <a:extLst>
              <a:ext uri="{28A0092B-C50C-407E-A947-70E740481C1C}">
                <a14:useLocalDpi xmlns:a14="http://schemas.microsoft.com/office/drawing/2010/main" val="0"/>
              </a:ext>
            </a:extLst>
          </a:blip>
          <a:srcRect/>
          <a:stretch>
            <a:fillRect/>
          </a:stretch>
        </p:blipFill>
        <p:spPr bwMode="auto">
          <a:xfrm>
            <a:off x="7885113"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345" name="Rectangle 17"/>
          <p:cNvSpPr>
            <a:spLocks noChangeArrowheads="1"/>
          </p:cNvSpPr>
          <p:nvPr userDrawn="1"/>
        </p:nvSpPr>
        <p:spPr bwMode="auto">
          <a:xfrm>
            <a:off x="6659563" y="0"/>
            <a:ext cx="1619250" cy="396875"/>
          </a:xfrm>
          <a:prstGeom prst="rect">
            <a:avLst/>
          </a:prstGeom>
          <a:noFill/>
          <a:ln>
            <a:noFill/>
          </a:ln>
          <a:extLst>
            <a:ext uri="{909E8E84-426E-40DD-AFC4-6F175D3DCCD1}">
              <a14:hiddenFill xmlns:a14="http://schemas.microsoft.com/office/drawing/2010/main">
                <a:solidFill>
                  <a:srgbClr val="008000"/>
                </a:solidFill>
              </a14:hiddenFill>
            </a:ext>
            <a:ext uri="{91240B29-F687-4F45-9708-019B960494DF}">
              <a14:hiddenLine xmlns:a14="http://schemas.microsoft.com/office/drawing/2010/main" w="9525">
                <a:solidFill>
                  <a:srgbClr val="969696"/>
                </a:solidFill>
                <a:miter lim="800000"/>
                <a:headEnd/>
                <a:tailEnd/>
              </a14:hiddenLine>
            </a:ext>
          </a:extLst>
        </p:spPr>
        <p:txBody>
          <a:bodyPr>
            <a:spAutoFit/>
          </a:bodyPr>
          <a:lstStyle/>
          <a:p>
            <a:pPr algn="ctr" eaLnBrk="0" hangingPunct="0">
              <a:spcBef>
                <a:spcPct val="50000"/>
              </a:spcBef>
            </a:pPr>
            <a:r>
              <a:rPr lang="zh-CN" altLang="en-US" sz="2000" b="1">
                <a:solidFill>
                  <a:schemeClr val="tx2"/>
                </a:solidFill>
                <a:ea typeface="隶书" pitchFamily="49" charset="-122"/>
              </a:rPr>
              <a:t>数据结构</a:t>
            </a:r>
          </a:p>
        </p:txBody>
      </p:sp>
      <p:sp>
        <p:nvSpPr>
          <p:cNvPr id="99346" name="Rectangle 18"/>
          <p:cNvSpPr>
            <a:spLocks noChangeArrowheads="1"/>
          </p:cNvSpPr>
          <p:nvPr userDrawn="1"/>
        </p:nvSpPr>
        <p:spPr bwMode="auto">
          <a:xfrm>
            <a:off x="395288" y="6524625"/>
            <a:ext cx="3313112"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岳阳市网络工程职业技术学校</a:t>
            </a:r>
          </a:p>
        </p:txBody>
      </p:sp>
      <p:sp>
        <p:nvSpPr>
          <p:cNvPr id="99347" name="Rectangle 19"/>
          <p:cNvSpPr>
            <a:spLocks noChangeArrowheads="1"/>
          </p:cNvSpPr>
          <p:nvPr userDrawn="1"/>
        </p:nvSpPr>
        <p:spPr bwMode="auto">
          <a:xfrm>
            <a:off x="5651500" y="6524625"/>
            <a:ext cx="1081088"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刘文英</a:t>
            </a: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transition>
    <p:cover dir="d"/>
  </p:transition>
  <p:timing>
    <p:tnLst>
      <p:par>
        <p:cTn id="1" dur="indefinite" restart="never" nodeType="tmRoot"/>
      </p:par>
    </p:tnLst>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ea typeface="宋体" pitchFamily="2" charset="-122"/>
        </a:defRPr>
      </a:lvl2pPr>
      <a:lvl3pPr algn="l" rtl="0" fontAlgn="base">
        <a:spcBef>
          <a:spcPct val="0"/>
        </a:spcBef>
        <a:spcAft>
          <a:spcPct val="0"/>
        </a:spcAft>
        <a:defRPr sz="4400">
          <a:solidFill>
            <a:schemeClr val="tx2"/>
          </a:solidFill>
          <a:latin typeface="Times New Roman" pitchFamily="18" charset="0"/>
          <a:ea typeface="宋体" pitchFamily="2" charset="-122"/>
        </a:defRPr>
      </a:lvl3pPr>
      <a:lvl4pPr algn="l" rtl="0" fontAlgn="base">
        <a:spcBef>
          <a:spcPct val="0"/>
        </a:spcBef>
        <a:spcAft>
          <a:spcPct val="0"/>
        </a:spcAft>
        <a:defRPr sz="4400">
          <a:solidFill>
            <a:schemeClr val="tx2"/>
          </a:solidFill>
          <a:latin typeface="Times New Roman" pitchFamily="18" charset="0"/>
          <a:ea typeface="宋体" pitchFamily="2" charset="-122"/>
        </a:defRPr>
      </a:lvl4pPr>
      <a:lvl5pPr algn="l" rtl="0" fontAlgn="base">
        <a:spcBef>
          <a:spcPct val="0"/>
        </a:spcBef>
        <a:spcAft>
          <a:spcPct val="0"/>
        </a:spcAft>
        <a:defRPr sz="4400">
          <a:solidFill>
            <a:schemeClr val="tx2"/>
          </a:solidFill>
          <a:latin typeface="Times New Roman" pitchFamily="18" charset="0"/>
          <a:ea typeface="宋体" pitchFamily="2" charset="-122"/>
        </a:defRPr>
      </a:lvl5pPr>
      <a:lvl6pPr marL="457200" algn="l" rtl="0" fontAlgn="base">
        <a:spcBef>
          <a:spcPct val="0"/>
        </a:spcBef>
        <a:spcAft>
          <a:spcPct val="0"/>
        </a:spcAft>
        <a:defRPr sz="4400">
          <a:solidFill>
            <a:schemeClr val="tx2"/>
          </a:solidFill>
          <a:latin typeface="Times New Roman" pitchFamily="18" charset="0"/>
          <a:ea typeface="宋体" pitchFamily="2" charset="-122"/>
        </a:defRPr>
      </a:lvl6pPr>
      <a:lvl7pPr marL="914400" algn="l" rtl="0" fontAlgn="base">
        <a:spcBef>
          <a:spcPct val="0"/>
        </a:spcBef>
        <a:spcAft>
          <a:spcPct val="0"/>
        </a:spcAft>
        <a:defRPr sz="4400">
          <a:solidFill>
            <a:schemeClr val="tx2"/>
          </a:solidFill>
          <a:latin typeface="Times New Roman" pitchFamily="18" charset="0"/>
          <a:ea typeface="宋体" pitchFamily="2" charset="-122"/>
        </a:defRPr>
      </a:lvl7pPr>
      <a:lvl8pPr marL="1371600" algn="l" rtl="0" fontAlgn="base">
        <a:spcBef>
          <a:spcPct val="0"/>
        </a:spcBef>
        <a:spcAft>
          <a:spcPct val="0"/>
        </a:spcAft>
        <a:defRPr sz="4400">
          <a:solidFill>
            <a:schemeClr val="tx2"/>
          </a:solidFill>
          <a:latin typeface="Times New Roman" pitchFamily="18" charset="0"/>
          <a:ea typeface="宋体" pitchFamily="2" charset="-122"/>
        </a:defRPr>
      </a:lvl8pPr>
      <a:lvl9pPr marL="1828800" algn="l" rtl="0" fontAlgn="base">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fontAlgn="base">
        <a:spcBef>
          <a:spcPct val="20000"/>
        </a:spcBef>
        <a:spcAft>
          <a:spcPct val="0"/>
        </a:spcAft>
        <a:buClr>
          <a:schemeClr val="bg2"/>
        </a:buClr>
        <a:buFont typeface="Monotype Sorts" pitchFamily="2" charset="2"/>
        <a:buChar char="§"/>
        <a:defRPr sz="3200">
          <a:solidFill>
            <a:schemeClr val="tx1"/>
          </a:solidFill>
          <a:latin typeface="+mn-lt"/>
          <a:ea typeface="+mn-ea"/>
          <a:cs typeface="+mn-cs"/>
        </a:defRPr>
      </a:lvl1pPr>
      <a:lvl2pPr marL="742950" indent="-285750" algn="l" rtl="0" fontAlgn="base">
        <a:spcBef>
          <a:spcPct val="20000"/>
        </a:spcBef>
        <a:spcAft>
          <a:spcPct val="0"/>
        </a:spcAft>
        <a:buClr>
          <a:schemeClr val="bg2"/>
        </a:buClr>
        <a:buSzPct val="50000"/>
        <a:buFont typeface="Monotype Sorts" pitchFamily="2" charset="2"/>
        <a:buChar char="l"/>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549275"/>
            <a:ext cx="7772400" cy="719138"/>
          </a:xfrm>
        </p:spPr>
        <p:txBody>
          <a:bodyPr/>
          <a:lstStyle/>
          <a:p>
            <a:pPr algn="ctr"/>
            <a:r>
              <a:rPr lang="zh-CN" altLang="en-US" sz="4000"/>
              <a:t>三、栈与队列</a:t>
            </a:r>
          </a:p>
        </p:txBody>
      </p:sp>
      <p:sp>
        <p:nvSpPr>
          <p:cNvPr id="2051" name="Rectangle 3"/>
          <p:cNvSpPr>
            <a:spLocks noGrp="1" noChangeArrowheads="1"/>
          </p:cNvSpPr>
          <p:nvPr>
            <p:ph type="subTitle" idx="1"/>
          </p:nvPr>
        </p:nvSpPr>
        <p:spPr>
          <a:xfrm>
            <a:off x="539750" y="1484313"/>
            <a:ext cx="8135938" cy="4537075"/>
          </a:xfrm>
        </p:spPr>
        <p:txBody>
          <a:bodyPr/>
          <a:lstStyle/>
          <a:p>
            <a:pPr algn="l">
              <a:lnSpc>
                <a:spcPct val="80000"/>
              </a:lnSpc>
            </a:pPr>
            <a:r>
              <a:rPr lang="zh-CN" altLang="en-US" sz="2400"/>
              <a:t>本章导读     </a:t>
            </a:r>
          </a:p>
          <a:p>
            <a:pPr algn="l">
              <a:lnSpc>
                <a:spcPct val="80000"/>
              </a:lnSpc>
            </a:pPr>
            <a:r>
              <a:rPr lang="zh-CN" altLang="en-US" sz="2400"/>
              <a:t>栈和队列是两种特殊的线性结构，是线性表特例。一般，在线性表上的插入、删除运算等操作不受限制，而栈和队列上的插入、删除操作会受某种限制，对它们来说，插入和删除运算均是对首尾两个元素进行的。</a:t>
            </a:r>
          </a:p>
          <a:p>
            <a:pPr algn="l">
              <a:lnSpc>
                <a:spcPct val="80000"/>
              </a:lnSpc>
            </a:pPr>
            <a:r>
              <a:rPr lang="zh-CN" altLang="en-US" sz="2400"/>
              <a:t>本章主要介绍栈和队列的逻辑特征及其在计算机中的存储表示、栈和队列的基本运算的算法描述以及栈和队列的应用。</a:t>
            </a:r>
          </a:p>
          <a:p>
            <a:pPr algn="l">
              <a:lnSpc>
                <a:spcPct val="80000"/>
              </a:lnSpc>
            </a:pPr>
            <a:r>
              <a:rPr lang="zh-CN" altLang="en-US" sz="2400"/>
              <a:t>教学目标</a:t>
            </a:r>
          </a:p>
          <a:p>
            <a:pPr algn="l">
              <a:lnSpc>
                <a:spcPct val="80000"/>
              </a:lnSpc>
            </a:pPr>
            <a:r>
              <a:rPr lang="zh-CN" altLang="en-US" sz="2400"/>
              <a:t>通过本章学习，要求掌握以下内容：</a:t>
            </a:r>
          </a:p>
          <a:p>
            <a:pPr algn="l">
              <a:lnSpc>
                <a:spcPct val="80000"/>
              </a:lnSpc>
            </a:pPr>
            <a:r>
              <a:rPr lang="en-US" altLang="zh-CN" sz="2400"/>
              <a:t>1</a:t>
            </a:r>
            <a:r>
              <a:rPr lang="zh-CN" altLang="en-US" sz="2400"/>
              <a:t>．栈的基本概念和栈的基本运算。</a:t>
            </a:r>
          </a:p>
          <a:p>
            <a:pPr algn="l">
              <a:lnSpc>
                <a:spcPct val="80000"/>
              </a:lnSpc>
            </a:pPr>
            <a:r>
              <a:rPr lang="en-US" altLang="zh-CN" sz="2400"/>
              <a:t>2</a:t>
            </a:r>
            <a:r>
              <a:rPr lang="zh-CN" altLang="en-US" sz="2400"/>
              <a:t>．栈的应用。</a:t>
            </a:r>
          </a:p>
          <a:p>
            <a:pPr algn="l">
              <a:lnSpc>
                <a:spcPct val="80000"/>
              </a:lnSpc>
            </a:pPr>
            <a:r>
              <a:rPr lang="en-US" altLang="zh-CN" sz="2400"/>
              <a:t>3</a:t>
            </a:r>
            <a:r>
              <a:rPr lang="zh-CN" altLang="en-US" sz="2400"/>
              <a:t>．队列的基本概念和队列的基本运算。</a:t>
            </a:r>
          </a:p>
          <a:p>
            <a:pPr algn="l">
              <a:lnSpc>
                <a:spcPct val="80000"/>
              </a:lnSpc>
            </a:pPr>
            <a:r>
              <a:rPr lang="en-US" altLang="zh-CN" sz="2400"/>
              <a:t>4</a:t>
            </a:r>
            <a:r>
              <a:rPr lang="zh-CN" altLang="en-US" sz="2400"/>
              <a:t>．队列的应用。</a:t>
            </a:r>
          </a:p>
        </p:txBody>
      </p:sp>
    </p:spTree>
  </p:cSld>
  <p:clrMapOvr>
    <a:masterClrMapping/>
  </p:clrMapOvr>
  <p:transition>
    <p:cover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01625" y="260350"/>
            <a:ext cx="8540750" cy="1143000"/>
          </a:xfrm>
        </p:spPr>
        <p:txBody>
          <a:bodyPr/>
          <a:lstStyle/>
          <a:p>
            <a:r>
              <a:rPr lang="en-US" altLang="zh-CN"/>
              <a:t>3.1 </a:t>
            </a:r>
            <a:r>
              <a:rPr lang="zh-CN" altLang="en-US"/>
              <a:t>栈 </a:t>
            </a:r>
          </a:p>
        </p:txBody>
      </p:sp>
      <p:sp>
        <p:nvSpPr>
          <p:cNvPr id="7171" name="Rectangle 3"/>
          <p:cNvSpPr>
            <a:spLocks noGrp="1" noChangeArrowheads="1"/>
          </p:cNvSpPr>
          <p:nvPr>
            <p:ph type="body" idx="1"/>
          </p:nvPr>
        </p:nvSpPr>
        <p:spPr>
          <a:xfrm>
            <a:off x="301625" y="1106488"/>
            <a:ext cx="8540750" cy="4194175"/>
          </a:xfrm>
        </p:spPr>
        <p:txBody>
          <a:bodyPr/>
          <a:lstStyle/>
          <a:p>
            <a:pPr>
              <a:lnSpc>
                <a:spcPct val="90000"/>
              </a:lnSpc>
              <a:buFont typeface="Monotype Sorts" pitchFamily="2" charset="2"/>
              <a:buNone/>
            </a:pPr>
            <a:r>
              <a:rPr lang="en-US" altLang="zh-CN" sz="2400"/>
              <a:t> </a:t>
            </a:r>
            <a:r>
              <a:rPr lang="zh-CN" altLang="en-US" sz="2400"/>
              <a:t>　　　</a:t>
            </a:r>
            <a:r>
              <a:rPr lang="en-US" altLang="zh-CN" sz="2400"/>
              <a:t>3.1.1  </a:t>
            </a:r>
            <a:r>
              <a:rPr lang="zh-CN" altLang="en-US" sz="2400"/>
              <a:t>栈的定义</a:t>
            </a:r>
          </a:p>
          <a:p>
            <a:pPr>
              <a:lnSpc>
                <a:spcPct val="90000"/>
              </a:lnSpc>
              <a:buFont typeface="Monotype Sorts" pitchFamily="2" charset="2"/>
              <a:buNone/>
            </a:pPr>
            <a:r>
              <a:rPr lang="zh-CN" altLang="en-US" sz="2400"/>
              <a:t>    　　 栈（</a:t>
            </a:r>
            <a:r>
              <a:rPr lang="en-US" altLang="zh-CN" sz="2400"/>
              <a:t>Stack</a:t>
            </a:r>
            <a:r>
              <a:rPr lang="zh-CN" altLang="en-US" sz="2400"/>
              <a:t>）是限定仅在表的一端进行插入或删除操作的线性表。在表中允许进行插入或删除操作的一端称为栈项（</a:t>
            </a:r>
            <a:r>
              <a:rPr lang="en-US" altLang="zh-CN" sz="2400"/>
              <a:t>Top</a:t>
            </a:r>
            <a:r>
              <a:rPr lang="zh-CN" altLang="en-US" sz="2400"/>
              <a:t>），而另一端称为栈底（</a:t>
            </a:r>
            <a:r>
              <a:rPr lang="en-US" altLang="zh-CN" sz="2400"/>
              <a:t>Bottom</a:t>
            </a:r>
            <a:r>
              <a:rPr lang="zh-CN" altLang="en-US" sz="2400"/>
              <a:t>）。不含元素的栈称为空栈。栈的插入和删除操作分别称为进栈和出栈。进栈是将一个数据元素存放栈顶，出栈是将栈顶元素取出。若给定栈</a:t>
            </a:r>
            <a:r>
              <a:rPr lang="en-US" altLang="zh-CN" sz="2400"/>
              <a:t>S=</a:t>
            </a:r>
            <a:r>
              <a:rPr lang="zh-CN" altLang="en-US" sz="2400"/>
              <a:t>（</a:t>
            </a:r>
            <a:r>
              <a:rPr lang="en-US" altLang="zh-CN" sz="2400"/>
              <a:t>a1</a:t>
            </a:r>
            <a:r>
              <a:rPr lang="zh-CN" altLang="en-US" sz="2400"/>
              <a:t>，</a:t>
            </a:r>
            <a:r>
              <a:rPr lang="en-US" altLang="zh-CN" sz="2400"/>
              <a:t>a2</a:t>
            </a:r>
            <a:r>
              <a:rPr lang="zh-CN" altLang="en-US" sz="2400"/>
              <a:t>，</a:t>
            </a:r>
            <a:r>
              <a:rPr lang="en-US" altLang="zh-CN" sz="2400">
                <a:latin typeface="Arial"/>
              </a:rPr>
              <a:t>…</a:t>
            </a:r>
            <a:r>
              <a:rPr lang="zh-CN" altLang="en-US" sz="2400"/>
              <a:t>，</a:t>
            </a:r>
            <a:r>
              <a:rPr lang="en-US" altLang="zh-CN" sz="2400"/>
              <a:t>an</a:t>
            </a:r>
            <a:r>
              <a:rPr lang="zh-CN" altLang="en-US" sz="2400"/>
              <a:t>），如图</a:t>
            </a:r>
            <a:r>
              <a:rPr lang="en-US" altLang="zh-CN" sz="2400"/>
              <a:t>3-1</a:t>
            </a:r>
            <a:r>
              <a:rPr lang="zh-CN" altLang="en-US" sz="2400"/>
              <a:t>所示的栈中，</a:t>
            </a:r>
            <a:r>
              <a:rPr lang="en-US" altLang="zh-CN" sz="2400"/>
              <a:t>a1</a:t>
            </a:r>
            <a:r>
              <a:rPr lang="zh-CN" altLang="en-US" sz="2400"/>
              <a:t>是栈底元素，</a:t>
            </a:r>
            <a:r>
              <a:rPr lang="en-US" altLang="zh-CN" sz="2400"/>
              <a:t>an</a:t>
            </a:r>
            <a:r>
              <a:rPr lang="zh-CN" altLang="en-US" sz="2400"/>
              <a:t>是栈顶元素。由于只允许在栈顶进行插入和删除，所以栈的操作是按</a:t>
            </a:r>
            <a:r>
              <a:rPr lang="zh-CN" altLang="en-US" sz="2400">
                <a:latin typeface="Arial"/>
              </a:rPr>
              <a:t>“</a:t>
            </a:r>
            <a:r>
              <a:rPr lang="zh-CN" altLang="en-US" sz="2400"/>
              <a:t>后进先出</a:t>
            </a:r>
            <a:r>
              <a:rPr lang="zh-CN" altLang="en-US" sz="2400">
                <a:latin typeface="Arial"/>
              </a:rPr>
              <a:t>”</a:t>
            </a:r>
            <a:r>
              <a:rPr lang="zh-CN" altLang="en-US" sz="2400"/>
              <a:t>的原则进行的。因此栈又称为后进先出表，即</a:t>
            </a:r>
            <a:r>
              <a:rPr lang="en-US" altLang="zh-CN" sz="2400"/>
              <a:t>LIFO</a:t>
            </a:r>
            <a:r>
              <a:rPr lang="zh-CN" altLang="en-US" sz="2400"/>
              <a:t>（</a:t>
            </a:r>
            <a:r>
              <a:rPr lang="en-US" altLang="zh-CN" sz="2400"/>
              <a:t>Last In First Out</a:t>
            </a:r>
            <a:r>
              <a:rPr lang="zh-CN" altLang="en-US" sz="2400"/>
              <a:t>）线性表。 </a:t>
            </a:r>
          </a:p>
        </p:txBody>
      </p:sp>
    </p:spTree>
  </p:cSld>
  <p:clrMapOvr>
    <a:masterClrMapping/>
  </p:clrMapOvr>
  <p:transition>
    <p:cover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908050"/>
            <a:ext cx="3043238"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Rectangle 5"/>
          <p:cNvSpPr>
            <a:spLocks noChangeArrowheads="1"/>
          </p:cNvSpPr>
          <p:nvPr/>
        </p:nvSpPr>
        <p:spPr bwMode="auto">
          <a:xfrm>
            <a:off x="3132138" y="4508500"/>
            <a:ext cx="23288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3-1</a:t>
            </a:r>
            <a:r>
              <a:rPr lang="zh-CN" altLang="en-US" sz="2000"/>
              <a:t>线结构示意图</a:t>
            </a:r>
          </a:p>
        </p:txBody>
      </p:sp>
    </p:spTree>
  </p:cSld>
  <p:clrMapOvr>
    <a:masterClrMapping/>
  </p:clrMapOvr>
  <p:transition>
    <p:cover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301625" y="458788"/>
            <a:ext cx="8540750" cy="6210300"/>
          </a:xfrm>
        </p:spPr>
        <p:txBody>
          <a:bodyPr/>
          <a:lstStyle/>
          <a:p>
            <a:pPr>
              <a:lnSpc>
                <a:spcPct val="80000"/>
              </a:lnSpc>
              <a:buFont typeface="Monotype Sorts" pitchFamily="2" charset="2"/>
              <a:buNone/>
            </a:pPr>
            <a:r>
              <a:rPr lang="zh-CN" altLang="en-US" sz="2400"/>
              <a:t>　　　在日常生活中，有许多类似栈的例子，如刷洗盘子时，把洗净的盘子一个接一个地向上放（相当于进栈），取盘子时，则从上面一个接一个地向下拿（相当于出栈）。</a:t>
            </a:r>
          </a:p>
          <a:p>
            <a:pPr>
              <a:lnSpc>
                <a:spcPct val="80000"/>
              </a:lnSpc>
              <a:buFont typeface="Monotype Sorts" pitchFamily="2" charset="2"/>
              <a:buNone/>
            </a:pPr>
            <a:r>
              <a:rPr lang="zh-CN" altLang="en-US" sz="2400"/>
              <a:t>    栈的基本运算有五种：</a:t>
            </a:r>
          </a:p>
          <a:p>
            <a:pPr>
              <a:lnSpc>
                <a:spcPct val="80000"/>
              </a:lnSpc>
              <a:buFont typeface="Monotype Sorts" pitchFamily="2" charset="2"/>
              <a:buNone/>
            </a:pPr>
            <a:r>
              <a:rPr lang="zh-CN" altLang="en-US" sz="2400"/>
              <a:t>　　　</a:t>
            </a:r>
            <a:r>
              <a:rPr lang="en-US" altLang="zh-CN" sz="2400"/>
              <a:t>1</a:t>
            </a:r>
            <a:r>
              <a:rPr lang="zh-CN" altLang="en-US" sz="2400"/>
              <a:t>．初始化栈：将栈置为空栈，不含任何元素，只建立起栈顶指针。</a:t>
            </a:r>
          </a:p>
          <a:p>
            <a:pPr>
              <a:lnSpc>
                <a:spcPct val="80000"/>
              </a:lnSpc>
              <a:buFont typeface="Monotype Sorts" pitchFamily="2" charset="2"/>
              <a:buNone/>
            </a:pPr>
            <a:r>
              <a:rPr lang="zh-CN" altLang="en-US" sz="2400"/>
              <a:t>　　　</a:t>
            </a:r>
            <a:r>
              <a:rPr lang="en-US" altLang="zh-CN" sz="2400"/>
              <a:t>2</a:t>
            </a:r>
            <a:r>
              <a:rPr lang="zh-CN" altLang="en-US" sz="2400"/>
              <a:t>．进栈：向栈顶插入一个新的元素。</a:t>
            </a:r>
          </a:p>
          <a:p>
            <a:pPr>
              <a:lnSpc>
                <a:spcPct val="80000"/>
              </a:lnSpc>
              <a:buFont typeface="Monotype Sorts" pitchFamily="2" charset="2"/>
              <a:buNone/>
            </a:pPr>
            <a:r>
              <a:rPr lang="zh-CN" altLang="en-US" sz="2400"/>
              <a:t>　　　</a:t>
            </a:r>
            <a:r>
              <a:rPr lang="en-US" altLang="zh-CN" sz="2400"/>
              <a:t>3</a:t>
            </a:r>
            <a:r>
              <a:rPr lang="zh-CN" altLang="en-US" sz="2400"/>
              <a:t>．出栈：删除栈顶元素。</a:t>
            </a:r>
          </a:p>
          <a:p>
            <a:pPr>
              <a:lnSpc>
                <a:spcPct val="80000"/>
              </a:lnSpc>
              <a:buFont typeface="Monotype Sorts" pitchFamily="2" charset="2"/>
              <a:buNone/>
            </a:pPr>
            <a:r>
              <a:rPr lang="zh-CN" altLang="en-US" sz="2400"/>
              <a:t>    　　</a:t>
            </a:r>
            <a:r>
              <a:rPr lang="en-US" altLang="zh-CN" sz="2400"/>
              <a:t>4</a:t>
            </a:r>
            <a:r>
              <a:rPr lang="zh-CN" altLang="en-US" sz="2400"/>
              <a:t>．判栈空：判断一个栈是否为空栈。</a:t>
            </a:r>
          </a:p>
          <a:p>
            <a:pPr>
              <a:lnSpc>
                <a:spcPct val="80000"/>
              </a:lnSpc>
              <a:buFont typeface="Monotype Sorts" pitchFamily="2" charset="2"/>
              <a:buNone/>
            </a:pPr>
            <a:r>
              <a:rPr lang="zh-CN" altLang="en-US" sz="2400"/>
              <a:t>　　　</a:t>
            </a:r>
            <a:r>
              <a:rPr lang="en-US" altLang="zh-CN" sz="2400"/>
              <a:t>3.1.2 </a:t>
            </a:r>
            <a:r>
              <a:rPr lang="zh-CN" altLang="en-US" sz="2400"/>
              <a:t>栈的顺序存储及其基本操作的实现</a:t>
            </a:r>
          </a:p>
          <a:p>
            <a:pPr>
              <a:lnSpc>
                <a:spcPct val="80000"/>
              </a:lnSpc>
              <a:buFont typeface="Monotype Sorts" pitchFamily="2" charset="2"/>
              <a:buNone/>
            </a:pPr>
            <a:r>
              <a:rPr lang="zh-CN" altLang="en-US" sz="2400"/>
              <a:t>    　　栈的顺序存储结构，简称顺序栈。它是利用一组地址连续的存储单元依次存放自栈底到栈顶的数据元素。与顺序表的数据类型描述类似，栈的</a:t>
            </a:r>
            <a:r>
              <a:rPr lang="en-US" altLang="zh-CN" sz="2400"/>
              <a:t>C</a:t>
            </a:r>
            <a:r>
              <a:rPr lang="zh-CN" altLang="en-US" sz="2400"/>
              <a:t>语言描述如下：</a:t>
            </a:r>
          </a:p>
          <a:p>
            <a:pPr>
              <a:lnSpc>
                <a:spcPct val="80000"/>
              </a:lnSpc>
              <a:buFont typeface="Monotype Sorts" pitchFamily="2" charset="2"/>
              <a:buNone/>
            </a:pPr>
            <a:r>
              <a:rPr lang="en-US" altLang="zh-CN" sz="2400"/>
              <a:t>#define MAX 50         /*</a:t>
            </a:r>
            <a:r>
              <a:rPr lang="zh-CN" altLang="en-US" sz="2400"/>
              <a:t>定义</a:t>
            </a:r>
            <a:r>
              <a:rPr lang="en-US" altLang="zh-CN" sz="2400"/>
              <a:t>MAX</a:t>
            </a:r>
            <a:r>
              <a:rPr lang="zh-CN" altLang="en-US" sz="2400"/>
              <a:t>为栈的最大容量，例如设为</a:t>
            </a:r>
            <a:r>
              <a:rPr lang="en-US" altLang="zh-CN" sz="2400"/>
              <a:t>10*/</a:t>
            </a:r>
          </a:p>
          <a:p>
            <a:pPr>
              <a:lnSpc>
                <a:spcPct val="80000"/>
              </a:lnSpc>
              <a:buFont typeface="Monotype Sorts" pitchFamily="2" charset="2"/>
              <a:buNone/>
            </a:pPr>
            <a:r>
              <a:rPr lang="en-US" altLang="zh-CN" sz="2400"/>
              <a:t>int s[MAX</a:t>
            </a:r>
            <a:r>
              <a:rPr lang="zh-CN" altLang="en-US" sz="2400"/>
              <a:t>］</a:t>
            </a:r>
            <a:r>
              <a:rPr lang="en-US" altLang="zh-CN" sz="2400"/>
              <a:t>;          /*</a:t>
            </a:r>
            <a:r>
              <a:rPr lang="zh-CN" altLang="en-US" sz="2400"/>
              <a:t>定义数组</a:t>
            </a:r>
            <a:r>
              <a:rPr lang="en-US" altLang="zh-CN" sz="2400"/>
              <a:t>s</a:t>
            </a:r>
            <a:r>
              <a:rPr lang="zh-CN" altLang="en-US" sz="2400"/>
              <a:t>，用来存储栈的元素，以整数为例*</a:t>
            </a:r>
            <a:r>
              <a:rPr lang="en-US" altLang="zh-CN" sz="2400"/>
              <a:t>/</a:t>
            </a:r>
          </a:p>
          <a:p>
            <a:pPr>
              <a:lnSpc>
                <a:spcPct val="80000"/>
              </a:lnSpc>
              <a:buFont typeface="Monotype Sorts" pitchFamily="2" charset="2"/>
              <a:buNone/>
            </a:pPr>
            <a:r>
              <a:rPr lang="en-US" altLang="zh-CN" sz="2400"/>
              <a:t>int top;                    /*</a:t>
            </a:r>
            <a:r>
              <a:rPr lang="zh-CN" altLang="en-US" sz="2400"/>
              <a:t>定义栈顶指针为</a:t>
            </a:r>
            <a:r>
              <a:rPr lang="en-US" altLang="zh-CN" sz="2400"/>
              <a:t>top*/</a:t>
            </a:r>
          </a:p>
        </p:txBody>
      </p:sp>
    </p:spTree>
  </p:cSld>
  <p:clrMapOvr>
    <a:masterClrMapping/>
  </p:clrMapOvr>
  <p:transition>
    <p:cover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301625" y="1052513"/>
            <a:ext cx="8540750" cy="4194175"/>
          </a:xfrm>
        </p:spPr>
        <p:txBody>
          <a:bodyPr/>
          <a:lstStyle/>
          <a:p>
            <a:pPr>
              <a:lnSpc>
                <a:spcPct val="90000"/>
              </a:lnSpc>
              <a:buFont typeface="Monotype Sorts" pitchFamily="2" charset="2"/>
              <a:buNone/>
            </a:pPr>
            <a:r>
              <a:rPr lang="zh-CN" altLang="en-US" sz="2400"/>
              <a:t>　　　在这个描述中，假设栈中数据元素的类型是整型，数组</a:t>
            </a:r>
            <a:r>
              <a:rPr lang="en-US" altLang="zh-CN" sz="2400"/>
              <a:t>s</a:t>
            </a:r>
            <a:r>
              <a:rPr lang="zh-CN" altLang="en-US" sz="2400"/>
              <a:t>存放栈中数据元素，数组最大容量为</a:t>
            </a:r>
            <a:r>
              <a:rPr lang="en-US" altLang="zh-CN" sz="2400"/>
              <a:t>MAX</a:t>
            </a:r>
            <a:r>
              <a:rPr lang="zh-CN" altLang="en-US" sz="2400"/>
              <a:t>，栈顶指针为</a:t>
            </a:r>
            <a:r>
              <a:rPr lang="en-US" altLang="zh-CN" sz="2400"/>
              <a:t>top</a:t>
            </a:r>
            <a:r>
              <a:rPr lang="zh-CN" altLang="en-US" sz="2400"/>
              <a:t>。</a:t>
            </a:r>
          </a:p>
          <a:p>
            <a:pPr>
              <a:lnSpc>
                <a:spcPct val="90000"/>
              </a:lnSpc>
              <a:buFont typeface="Monotype Sorts" pitchFamily="2" charset="2"/>
              <a:buNone/>
            </a:pPr>
            <a:r>
              <a:rPr lang="zh-CN" altLang="en-US" sz="2400"/>
              <a:t>    　　由于栈顶的位置经常变动，所以要设一个栈顶指针</a:t>
            </a:r>
            <a:r>
              <a:rPr lang="en-US" altLang="zh-CN" sz="2400"/>
              <a:t>top</a:t>
            </a:r>
            <a:r>
              <a:rPr lang="zh-CN" altLang="en-US" sz="2400"/>
              <a:t>。栈顶指针</a:t>
            </a:r>
            <a:r>
              <a:rPr lang="en-US" altLang="zh-CN" sz="2400"/>
              <a:t>top</a:t>
            </a:r>
            <a:r>
              <a:rPr lang="zh-CN" altLang="en-US" sz="2400"/>
              <a:t>指向下一次进栈的数据元素存放位置。当栈中没有数据元素时，栈是空栈，这时</a:t>
            </a:r>
            <a:r>
              <a:rPr lang="en-US" altLang="zh-CN" sz="2400"/>
              <a:t>top=0</a:t>
            </a:r>
            <a:r>
              <a:rPr lang="zh-CN" altLang="en-US" sz="2400"/>
              <a:t>。当栈中放满元素时，</a:t>
            </a:r>
            <a:r>
              <a:rPr lang="en-US" altLang="zh-CN" sz="2400"/>
              <a:t>top=MAX</a:t>
            </a:r>
            <a:r>
              <a:rPr lang="zh-CN" altLang="en-US" sz="2400"/>
              <a:t>，表示栈满。若再有数据元素进栈，栈将溢出，称为</a:t>
            </a:r>
            <a:r>
              <a:rPr lang="zh-CN" altLang="en-US" sz="2400">
                <a:latin typeface="Arial"/>
              </a:rPr>
              <a:t>“</a:t>
            </a:r>
            <a:r>
              <a:rPr lang="zh-CN" altLang="en-US" sz="2400"/>
              <a:t>上溢（</a:t>
            </a:r>
            <a:r>
              <a:rPr lang="en-US" altLang="zh-CN" sz="2400"/>
              <a:t>overflow</a:t>
            </a:r>
            <a:r>
              <a:rPr lang="zh-CN" altLang="en-US" sz="2400"/>
              <a:t>）。这是一个错误状态。反之，当</a:t>
            </a:r>
            <a:r>
              <a:rPr lang="en-US" altLang="zh-CN" sz="2400"/>
              <a:t>top=0</a:t>
            </a:r>
            <a:r>
              <a:rPr lang="zh-CN" altLang="en-US" sz="2400"/>
              <a:t>时，再要进行出栈操作时，则发生</a:t>
            </a:r>
            <a:r>
              <a:rPr lang="zh-CN" altLang="en-US" sz="2400">
                <a:latin typeface="Arial"/>
              </a:rPr>
              <a:t>“</a:t>
            </a:r>
            <a:r>
              <a:rPr lang="zh-CN" altLang="en-US" sz="2400"/>
              <a:t>下溢</a:t>
            </a:r>
            <a:r>
              <a:rPr lang="zh-CN" altLang="en-US" sz="2400">
                <a:latin typeface="Arial"/>
              </a:rPr>
              <a:t>“</a:t>
            </a:r>
            <a:r>
              <a:rPr lang="zh-CN" altLang="en-US" sz="2400"/>
              <a:t>（</a:t>
            </a:r>
            <a:r>
              <a:rPr lang="en-US" altLang="zh-CN" sz="2400"/>
              <a:t>underflow</a:t>
            </a:r>
            <a:r>
              <a:rPr lang="zh-CN" altLang="en-US" sz="2400"/>
              <a:t>）。在应用中通常作为控制程序转移的条件。下面以一个例子来说明栈的操作。 </a:t>
            </a:r>
          </a:p>
        </p:txBody>
      </p:sp>
    </p:spTree>
  </p:cSld>
  <p:clrMapOvr>
    <a:masterClrMapping/>
  </p:clrMapOvr>
  <p:transition>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301625" y="692150"/>
            <a:ext cx="8540750" cy="4194175"/>
          </a:xfrm>
        </p:spPr>
        <p:txBody>
          <a:bodyPr/>
          <a:lstStyle/>
          <a:p>
            <a:pPr>
              <a:buFont typeface="Monotype Sorts" pitchFamily="2" charset="2"/>
              <a:buNone/>
            </a:pPr>
            <a:r>
              <a:rPr lang="zh-CN" altLang="en-US" sz="2400"/>
              <a:t>　　　设有一栈</a:t>
            </a:r>
            <a:r>
              <a:rPr lang="en-US" altLang="zh-CN" sz="2400"/>
              <a:t>s=</a:t>
            </a:r>
            <a:r>
              <a:rPr lang="zh-CN" altLang="en-US" sz="2400"/>
              <a:t>（</a:t>
            </a:r>
            <a:r>
              <a:rPr lang="en-US" altLang="zh-CN" sz="2400"/>
              <a:t>a</a:t>
            </a:r>
            <a:r>
              <a:rPr lang="zh-CN" altLang="en-US" sz="2400"/>
              <a:t>，</a:t>
            </a:r>
            <a:r>
              <a:rPr lang="en-US" altLang="zh-CN" sz="2400"/>
              <a:t>b</a:t>
            </a:r>
            <a:r>
              <a:rPr lang="zh-CN" altLang="en-US" sz="2400"/>
              <a:t>，</a:t>
            </a:r>
            <a:r>
              <a:rPr lang="en-US" altLang="zh-CN" sz="2400"/>
              <a:t>c</a:t>
            </a:r>
            <a:r>
              <a:rPr lang="zh-CN" altLang="en-US" sz="2400"/>
              <a:t>，</a:t>
            </a:r>
            <a:r>
              <a:rPr lang="en-US" altLang="zh-CN" sz="2400"/>
              <a:t>d</a:t>
            </a:r>
            <a:r>
              <a:rPr lang="zh-CN" altLang="en-US" sz="2400"/>
              <a:t>，</a:t>
            </a:r>
            <a:r>
              <a:rPr lang="en-US" altLang="zh-CN" sz="2400"/>
              <a:t>e</a:t>
            </a:r>
            <a:r>
              <a:rPr lang="zh-CN" altLang="en-US" sz="2400"/>
              <a:t>），则</a:t>
            </a:r>
            <a:r>
              <a:rPr lang="en-US" altLang="zh-CN" sz="2400"/>
              <a:t>MAX</a:t>
            </a:r>
            <a:r>
              <a:rPr lang="zh-CN" altLang="en-US" sz="2400"/>
              <a:t>为</a:t>
            </a:r>
            <a:r>
              <a:rPr lang="en-US" altLang="zh-CN" sz="2400"/>
              <a:t>5</a:t>
            </a:r>
            <a:r>
              <a:rPr lang="zh-CN" altLang="en-US" sz="2400"/>
              <a:t>，它的顺序存储结构如图</a:t>
            </a:r>
            <a:r>
              <a:rPr lang="en-US" altLang="zh-CN" sz="2400"/>
              <a:t>3-2</a:t>
            </a:r>
            <a:r>
              <a:rPr lang="zh-CN" altLang="en-US" sz="2400"/>
              <a:t>所示。其中图</a:t>
            </a:r>
            <a:r>
              <a:rPr lang="en-US" altLang="zh-CN" sz="2400"/>
              <a:t>3-2</a:t>
            </a:r>
            <a:r>
              <a:rPr lang="zh-CN" altLang="en-US" sz="2400"/>
              <a:t>（</a:t>
            </a:r>
            <a:r>
              <a:rPr lang="en-US" altLang="zh-CN" sz="2400"/>
              <a:t>a</a:t>
            </a:r>
            <a:r>
              <a:rPr lang="zh-CN" altLang="en-US" sz="2400"/>
              <a:t>）是空栈状况；图</a:t>
            </a:r>
            <a:r>
              <a:rPr lang="en-US" altLang="zh-CN" sz="2400"/>
              <a:t>3-2</a:t>
            </a:r>
            <a:r>
              <a:rPr lang="zh-CN" altLang="en-US" sz="2400"/>
              <a:t>（</a:t>
            </a:r>
            <a:r>
              <a:rPr lang="en-US" altLang="zh-CN" sz="2400"/>
              <a:t>b</a:t>
            </a:r>
            <a:r>
              <a:rPr lang="zh-CN" altLang="en-US" sz="2400"/>
              <a:t>）是进栈一个元素</a:t>
            </a:r>
            <a:r>
              <a:rPr lang="zh-CN" altLang="en-US" sz="2400">
                <a:latin typeface="Arial"/>
              </a:rPr>
              <a:t>“</a:t>
            </a:r>
            <a:r>
              <a:rPr lang="en-US" altLang="zh-CN" sz="2400"/>
              <a:t>a</a:t>
            </a:r>
            <a:r>
              <a:rPr lang="en-US" altLang="zh-CN" sz="2400">
                <a:latin typeface="Arial"/>
              </a:rPr>
              <a:t>”</a:t>
            </a:r>
            <a:r>
              <a:rPr lang="zh-CN" altLang="en-US" sz="2400"/>
              <a:t>之后的栈状况；图</a:t>
            </a:r>
            <a:r>
              <a:rPr lang="en-US" altLang="zh-CN" sz="2400"/>
              <a:t>3-2</a:t>
            </a:r>
            <a:r>
              <a:rPr lang="zh-CN" altLang="en-US" sz="2400"/>
              <a:t>（</a:t>
            </a:r>
            <a:r>
              <a:rPr lang="en-US" altLang="zh-CN" sz="2400"/>
              <a:t>c</a:t>
            </a:r>
            <a:r>
              <a:rPr lang="zh-CN" altLang="en-US" sz="2400"/>
              <a:t>）是在图</a:t>
            </a:r>
            <a:r>
              <a:rPr lang="en-US" altLang="zh-CN" sz="2400"/>
              <a:t>3-2</a:t>
            </a:r>
            <a:r>
              <a:rPr lang="zh-CN" altLang="en-US" sz="2400"/>
              <a:t>（</a:t>
            </a:r>
            <a:r>
              <a:rPr lang="en-US" altLang="zh-CN" sz="2400"/>
              <a:t>b</a:t>
            </a:r>
            <a:r>
              <a:rPr lang="zh-CN" altLang="en-US" sz="2400"/>
              <a:t>）基础上连续将元素</a:t>
            </a:r>
            <a:r>
              <a:rPr lang="zh-CN" altLang="en-US" sz="2400">
                <a:latin typeface="Arial"/>
              </a:rPr>
              <a:t>“</a:t>
            </a:r>
            <a:r>
              <a:rPr lang="en-US" altLang="zh-CN" sz="2400"/>
              <a:t>b</a:t>
            </a:r>
            <a:r>
              <a:rPr lang="zh-CN" altLang="en-US" sz="2400"/>
              <a:t>、</a:t>
            </a:r>
            <a:r>
              <a:rPr lang="en-US" altLang="zh-CN" sz="2400"/>
              <a:t>c</a:t>
            </a:r>
            <a:r>
              <a:rPr lang="zh-CN" altLang="en-US" sz="2400"/>
              <a:t>、</a:t>
            </a:r>
            <a:r>
              <a:rPr lang="en-US" altLang="zh-CN" sz="2400"/>
              <a:t>d</a:t>
            </a:r>
            <a:r>
              <a:rPr lang="zh-CN" altLang="en-US" sz="2400"/>
              <a:t>、</a:t>
            </a:r>
            <a:r>
              <a:rPr lang="en-US" altLang="zh-CN" sz="2400"/>
              <a:t>e</a:t>
            </a:r>
            <a:r>
              <a:rPr lang="en-US" altLang="zh-CN" sz="2400">
                <a:latin typeface="Arial"/>
              </a:rPr>
              <a:t>”</a:t>
            </a:r>
            <a:r>
              <a:rPr lang="zh-CN" altLang="en-US" sz="2400"/>
              <a:t>进栈之后的栈状况，此时是栈满状况，不允许有元素进栈；图</a:t>
            </a:r>
            <a:r>
              <a:rPr lang="en-US" altLang="zh-CN" sz="2400"/>
              <a:t>3-2</a:t>
            </a:r>
            <a:r>
              <a:rPr lang="zh-CN" altLang="en-US" sz="2400"/>
              <a:t>（</a:t>
            </a:r>
            <a:r>
              <a:rPr lang="en-US" altLang="zh-CN" sz="2400"/>
              <a:t>d</a:t>
            </a:r>
            <a:r>
              <a:rPr lang="zh-CN" altLang="en-US" sz="2400"/>
              <a:t>）是在图</a:t>
            </a:r>
            <a:r>
              <a:rPr lang="en-US" altLang="zh-CN" sz="2400"/>
              <a:t>3-2</a:t>
            </a:r>
            <a:r>
              <a:rPr lang="zh-CN" altLang="en-US" sz="2400"/>
              <a:t>（</a:t>
            </a:r>
            <a:r>
              <a:rPr lang="en-US" altLang="zh-CN" sz="2400"/>
              <a:t>c</a:t>
            </a:r>
            <a:r>
              <a:rPr lang="zh-CN" altLang="en-US" sz="2400"/>
              <a:t>）基础上出栈一个元素后的栈状况。由此可见，非空栈中的栈顶指针</a:t>
            </a:r>
            <a:r>
              <a:rPr lang="en-US" altLang="zh-CN" sz="2400"/>
              <a:t>top</a:t>
            </a:r>
            <a:r>
              <a:rPr lang="zh-CN" altLang="en-US" sz="2400"/>
              <a:t>始终指向栈顶元素的下一个位置。</a:t>
            </a:r>
          </a:p>
        </p:txBody>
      </p:sp>
      <p:pic>
        <p:nvPicPr>
          <p:cNvPr id="112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357563"/>
            <a:ext cx="7920038" cy="260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9" name="Rectangle 5"/>
          <p:cNvSpPr>
            <a:spLocks noChangeArrowheads="1"/>
          </p:cNvSpPr>
          <p:nvPr/>
        </p:nvSpPr>
        <p:spPr bwMode="auto">
          <a:xfrm>
            <a:off x="3222625" y="5984875"/>
            <a:ext cx="2976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3-2 </a:t>
            </a:r>
            <a:r>
              <a:rPr lang="zh-CN" altLang="en-US" sz="2000"/>
              <a:t>栈的顺序存储结构 </a:t>
            </a:r>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a:xfrm>
            <a:off x="301625" y="819150"/>
            <a:ext cx="8540750" cy="4841875"/>
          </a:xfrm>
        </p:spPr>
        <p:txBody>
          <a:bodyPr/>
          <a:lstStyle/>
          <a:p>
            <a:pPr>
              <a:lnSpc>
                <a:spcPct val="80000"/>
              </a:lnSpc>
              <a:buFont typeface="Monotype Sorts" pitchFamily="2" charset="2"/>
              <a:buNone/>
            </a:pPr>
            <a:r>
              <a:rPr lang="en-US" altLang="zh-CN" sz="2400"/>
              <a:t> </a:t>
            </a:r>
            <a:r>
              <a:rPr lang="zh-CN" altLang="en-US" sz="2400"/>
              <a:t>　　　顺序栈的基本运算有初始化栈、进栈、出栈和判栈空。下面分别介绍栈的几种基本运算。</a:t>
            </a:r>
          </a:p>
          <a:p>
            <a:pPr>
              <a:lnSpc>
                <a:spcPct val="80000"/>
              </a:lnSpc>
              <a:buFont typeface="Monotype Sorts" pitchFamily="2" charset="2"/>
              <a:buNone/>
            </a:pPr>
            <a:r>
              <a:rPr lang="zh-CN" altLang="en-US" sz="2400"/>
              <a:t>    　　</a:t>
            </a:r>
            <a:r>
              <a:rPr lang="en-US" altLang="zh-CN" sz="2400"/>
              <a:t>1</a:t>
            </a:r>
            <a:r>
              <a:rPr lang="zh-CN" altLang="en-US" sz="2400"/>
              <a:t>．初始化栈</a:t>
            </a:r>
          </a:p>
          <a:p>
            <a:pPr>
              <a:lnSpc>
                <a:spcPct val="80000"/>
              </a:lnSpc>
              <a:buFont typeface="Monotype Sorts" pitchFamily="2" charset="2"/>
              <a:buNone/>
            </a:pPr>
            <a:r>
              <a:rPr lang="zh-CN" altLang="en-US" sz="2400"/>
              <a:t>    初始化栈算法描述如下：</a:t>
            </a:r>
          </a:p>
          <a:p>
            <a:pPr>
              <a:lnSpc>
                <a:spcPct val="80000"/>
              </a:lnSpc>
              <a:buFont typeface="Monotype Sorts" pitchFamily="2" charset="2"/>
              <a:buNone/>
            </a:pPr>
            <a:r>
              <a:rPr lang="zh-CN" altLang="en-US" sz="2400"/>
              <a:t>　</a:t>
            </a:r>
            <a:r>
              <a:rPr lang="en-US" altLang="zh-CN" sz="2400"/>
              <a:t>void initstack</a:t>
            </a:r>
            <a:r>
              <a:rPr lang="zh-CN" altLang="en-US" sz="2400"/>
              <a:t>（</a:t>
            </a:r>
            <a:r>
              <a:rPr lang="en-US" altLang="zh-CN" sz="2400"/>
              <a:t>int top</a:t>
            </a:r>
            <a:r>
              <a:rPr lang="zh-CN" altLang="en-US" sz="2400"/>
              <a:t>）</a:t>
            </a:r>
            <a:r>
              <a:rPr lang="en-US" altLang="zh-CN" sz="2400"/>
              <a:t>{</a:t>
            </a:r>
          </a:p>
          <a:p>
            <a:pPr>
              <a:lnSpc>
                <a:spcPct val="80000"/>
              </a:lnSpc>
              <a:buFont typeface="Monotype Sorts" pitchFamily="2" charset="2"/>
              <a:buNone/>
            </a:pPr>
            <a:r>
              <a:rPr lang="en-US" altLang="zh-CN" sz="2400"/>
              <a:t>      /*</a:t>
            </a:r>
            <a:r>
              <a:rPr lang="zh-CN" altLang="en-US" sz="2400"/>
              <a:t>建立一个空栈</a:t>
            </a:r>
            <a:r>
              <a:rPr lang="en-US" altLang="zh-CN" sz="2400"/>
              <a:t>s*/</a:t>
            </a:r>
          </a:p>
          <a:p>
            <a:pPr>
              <a:lnSpc>
                <a:spcPct val="80000"/>
              </a:lnSpc>
              <a:buFont typeface="Monotype Sorts" pitchFamily="2" charset="2"/>
              <a:buNone/>
            </a:pPr>
            <a:r>
              <a:rPr lang="en-US" altLang="zh-CN" sz="2400"/>
              <a:t>      top=0;  /*</a:t>
            </a:r>
            <a:r>
              <a:rPr lang="zh-CN" altLang="en-US" sz="2400"/>
              <a:t>设置栈顶指针</a:t>
            </a:r>
            <a:r>
              <a:rPr lang="en-US" altLang="zh-CN" sz="2400"/>
              <a:t>top</a:t>
            </a:r>
            <a:r>
              <a:rPr lang="zh-CN" altLang="en-US" sz="2400"/>
              <a:t>为</a:t>
            </a:r>
            <a:r>
              <a:rPr lang="en-US" altLang="zh-CN" sz="2400"/>
              <a:t>0</a:t>
            </a:r>
            <a:r>
              <a:rPr lang="zh-CN" altLang="en-US" sz="2400"/>
              <a:t>，表示栈空*</a:t>
            </a:r>
            <a:r>
              <a:rPr lang="en-US" altLang="zh-CN" sz="2400"/>
              <a:t>/</a:t>
            </a:r>
          </a:p>
          <a:p>
            <a:pPr>
              <a:lnSpc>
                <a:spcPct val="80000"/>
              </a:lnSpc>
              <a:buFont typeface="Monotype Sorts" pitchFamily="2" charset="2"/>
              <a:buNone/>
            </a:pPr>
            <a:r>
              <a:rPr lang="en-US" altLang="zh-CN" sz="2400"/>
              <a:t>      }</a:t>
            </a:r>
          </a:p>
          <a:p>
            <a:pPr>
              <a:lnSpc>
                <a:spcPct val="80000"/>
              </a:lnSpc>
              <a:buFont typeface="Monotype Sorts" pitchFamily="2" charset="2"/>
              <a:buNone/>
            </a:pPr>
            <a:r>
              <a:rPr lang="zh-CN" altLang="en-US" sz="2400"/>
              <a:t>　　　</a:t>
            </a:r>
            <a:r>
              <a:rPr lang="en-US" altLang="zh-CN" sz="2400"/>
              <a:t>2</a:t>
            </a:r>
            <a:r>
              <a:rPr lang="zh-CN" altLang="en-US" sz="2400"/>
              <a:t>．进栈</a:t>
            </a:r>
          </a:p>
          <a:p>
            <a:pPr>
              <a:lnSpc>
                <a:spcPct val="80000"/>
              </a:lnSpc>
              <a:buFont typeface="Monotype Sorts" pitchFamily="2" charset="2"/>
              <a:buNone/>
            </a:pPr>
            <a:r>
              <a:rPr lang="zh-CN" altLang="en-US" sz="2400"/>
              <a:t>    　　进栈是在栈顶插入新的元素。由于进栈时可能会遇到栈满，导致操作不能进行，此时进行溢出处理，返回函数值</a:t>
            </a:r>
            <a:r>
              <a:rPr lang="en-US" altLang="zh-CN" sz="2400"/>
              <a:t>0;</a:t>
            </a:r>
            <a:r>
              <a:rPr lang="zh-CN" altLang="en-US" sz="2400"/>
              <a:t>如果栈未满，则栈顶指针加</a:t>
            </a:r>
            <a:r>
              <a:rPr lang="en-US" altLang="zh-CN" sz="2400"/>
              <a:t>1</a:t>
            </a:r>
            <a:r>
              <a:rPr lang="zh-CN" altLang="en-US" sz="2400"/>
              <a:t>，插入新元素，返回函数值</a:t>
            </a:r>
            <a:r>
              <a:rPr lang="en-US" altLang="zh-CN" sz="2400"/>
              <a:t>1</a:t>
            </a:r>
            <a:r>
              <a:rPr lang="zh-CN" altLang="en-US" sz="2400"/>
              <a:t>。进栈算法描述如下： </a:t>
            </a:r>
          </a:p>
        </p:txBody>
      </p:sp>
    </p:spTree>
  </p:cSld>
  <p:clrMapOvr>
    <a:masterClrMapping/>
  </p:clrMapOvr>
  <p:transition>
    <p:cover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301625" y="674688"/>
            <a:ext cx="8540750" cy="5634037"/>
          </a:xfrm>
        </p:spPr>
        <p:txBody>
          <a:bodyPr/>
          <a:lstStyle/>
          <a:p>
            <a:pPr>
              <a:lnSpc>
                <a:spcPct val="80000"/>
              </a:lnSpc>
              <a:buFont typeface="Monotype Sorts" pitchFamily="2" charset="2"/>
              <a:buNone/>
            </a:pPr>
            <a:r>
              <a:rPr lang="en-US" altLang="zh-CN" sz="2200"/>
              <a:t>#define MAX 10</a:t>
            </a:r>
          </a:p>
          <a:p>
            <a:pPr>
              <a:lnSpc>
                <a:spcPct val="80000"/>
              </a:lnSpc>
              <a:buFont typeface="Monotype Sorts" pitchFamily="2" charset="2"/>
              <a:buNone/>
            </a:pPr>
            <a:r>
              <a:rPr lang="en-US" altLang="zh-CN" sz="2200"/>
              <a:t>int top;                    /*</a:t>
            </a:r>
            <a:r>
              <a:rPr lang="zh-CN" altLang="en-US" sz="2200"/>
              <a:t>定义栈顶指针为</a:t>
            </a:r>
            <a:r>
              <a:rPr lang="en-US" altLang="zh-CN" sz="2200"/>
              <a:t>top*/</a:t>
            </a:r>
          </a:p>
          <a:p>
            <a:pPr>
              <a:lnSpc>
                <a:spcPct val="80000"/>
              </a:lnSpc>
              <a:buFont typeface="Monotype Sorts" pitchFamily="2" charset="2"/>
              <a:buNone/>
            </a:pPr>
            <a:r>
              <a:rPr lang="en-US" altLang="zh-CN" sz="2200"/>
              <a:t>    int push</a:t>
            </a:r>
            <a:r>
              <a:rPr lang="zh-CN" altLang="en-US" sz="2200"/>
              <a:t>（</a:t>
            </a:r>
            <a:r>
              <a:rPr lang="en-US" altLang="zh-CN" sz="2200"/>
              <a:t>int s[]</a:t>
            </a:r>
            <a:r>
              <a:rPr lang="zh-CN" altLang="en-US" sz="2200"/>
              <a:t>，</a:t>
            </a:r>
            <a:r>
              <a:rPr lang="en-US" altLang="zh-CN" sz="2200"/>
              <a:t>int x</a:t>
            </a:r>
            <a:r>
              <a:rPr lang="zh-CN" altLang="en-US" sz="2200"/>
              <a:t>）</a:t>
            </a:r>
          </a:p>
          <a:p>
            <a:pPr>
              <a:lnSpc>
                <a:spcPct val="80000"/>
              </a:lnSpc>
              <a:buFont typeface="Monotype Sorts" pitchFamily="2" charset="2"/>
              <a:buNone/>
            </a:pPr>
            <a:r>
              <a:rPr lang="zh-CN" altLang="en-US" sz="2200"/>
              <a:t>｛</a:t>
            </a:r>
            <a:r>
              <a:rPr lang="en-US" altLang="zh-CN" sz="2200"/>
              <a:t>/*x</a:t>
            </a:r>
            <a:r>
              <a:rPr lang="zh-CN" altLang="en-US" sz="2200"/>
              <a:t>为要插入的新元素*</a:t>
            </a:r>
            <a:r>
              <a:rPr lang="en-US" altLang="zh-CN" sz="2200"/>
              <a:t>/</a:t>
            </a:r>
          </a:p>
          <a:p>
            <a:pPr>
              <a:lnSpc>
                <a:spcPct val="80000"/>
              </a:lnSpc>
              <a:buFont typeface="Monotype Sorts" pitchFamily="2" charset="2"/>
              <a:buNone/>
            </a:pPr>
            <a:r>
              <a:rPr lang="en-US" altLang="zh-CN" sz="2200"/>
              <a:t>if</a:t>
            </a:r>
            <a:r>
              <a:rPr lang="zh-CN" altLang="en-US" sz="2200"/>
              <a:t>（</a:t>
            </a:r>
            <a:r>
              <a:rPr lang="en-US" altLang="zh-CN" sz="2200"/>
              <a:t>top==MAX</a:t>
            </a:r>
            <a:r>
              <a:rPr lang="zh-CN" altLang="en-US" sz="2200"/>
              <a:t>）</a:t>
            </a:r>
          </a:p>
          <a:p>
            <a:pPr>
              <a:lnSpc>
                <a:spcPct val="80000"/>
              </a:lnSpc>
              <a:buFont typeface="Monotype Sorts" pitchFamily="2" charset="2"/>
              <a:buNone/>
            </a:pPr>
            <a:r>
              <a:rPr lang="zh-CN" altLang="en-US" sz="2200"/>
              <a:t>       ｛</a:t>
            </a:r>
            <a:r>
              <a:rPr lang="en-US" altLang="zh-CN" sz="2200"/>
              <a:t>printf</a:t>
            </a:r>
            <a:r>
              <a:rPr lang="zh-CN" altLang="en-US" sz="2200"/>
              <a:t>（</a:t>
            </a:r>
            <a:r>
              <a:rPr lang="en-US" altLang="zh-CN" sz="2200"/>
              <a:t>″stack overflow″</a:t>
            </a:r>
            <a:r>
              <a:rPr lang="zh-CN" altLang="en-US" sz="2200"/>
              <a:t>）</a:t>
            </a:r>
            <a:r>
              <a:rPr lang="en-US" altLang="zh-CN" sz="2200"/>
              <a:t>;        /*</a:t>
            </a:r>
            <a:r>
              <a:rPr lang="zh-CN" altLang="en-US" sz="2200"/>
              <a:t>栈满信息*</a:t>
            </a:r>
            <a:r>
              <a:rPr lang="en-US" altLang="zh-CN" sz="2200"/>
              <a:t>/</a:t>
            </a:r>
          </a:p>
          <a:p>
            <a:pPr>
              <a:lnSpc>
                <a:spcPct val="80000"/>
              </a:lnSpc>
              <a:buFont typeface="Monotype Sorts" pitchFamily="2" charset="2"/>
              <a:buNone/>
            </a:pPr>
            <a:r>
              <a:rPr lang="en-US" altLang="zh-CN" sz="2200"/>
              <a:t>         return( 0);</a:t>
            </a:r>
          </a:p>
          <a:p>
            <a:pPr>
              <a:lnSpc>
                <a:spcPct val="80000"/>
              </a:lnSpc>
              <a:buFont typeface="Monotype Sorts" pitchFamily="2" charset="2"/>
              <a:buNone/>
            </a:pPr>
            <a:r>
              <a:rPr lang="en-US" altLang="zh-CN" sz="2200"/>
              <a:t>        </a:t>
            </a:r>
            <a:r>
              <a:rPr lang="zh-CN" altLang="en-US" sz="2200"/>
              <a:t>｝</a:t>
            </a:r>
          </a:p>
          <a:p>
            <a:pPr>
              <a:lnSpc>
                <a:spcPct val="80000"/>
              </a:lnSpc>
              <a:buFont typeface="Monotype Sorts" pitchFamily="2" charset="2"/>
              <a:buNone/>
            </a:pPr>
            <a:r>
              <a:rPr lang="zh-CN" altLang="en-US" sz="2200"/>
              <a:t>       </a:t>
            </a:r>
            <a:r>
              <a:rPr lang="en-US" altLang="zh-CN" sz="2200"/>
              <a:t>else</a:t>
            </a:r>
          </a:p>
          <a:p>
            <a:pPr>
              <a:lnSpc>
                <a:spcPct val="80000"/>
              </a:lnSpc>
              <a:buFont typeface="Monotype Sorts" pitchFamily="2" charset="2"/>
              <a:buNone/>
            </a:pPr>
            <a:r>
              <a:rPr lang="en-US" altLang="zh-CN" sz="2200"/>
              <a:t>       </a:t>
            </a:r>
            <a:r>
              <a:rPr lang="zh-CN" altLang="en-US" sz="2200"/>
              <a:t>｛                     </a:t>
            </a:r>
          </a:p>
          <a:p>
            <a:pPr>
              <a:lnSpc>
                <a:spcPct val="80000"/>
              </a:lnSpc>
              <a:buFont typeface="Monotype Sorts" pitchFamily="2" charset="2"/>
              <a:buNone/>
            </a:pPr>
            <a:r>
              <a:rPr lang="zh-CN" altLang="en-US" sz="2200"/>
              <a:t>         </a:t>
            </a:r>
            <a:r>
              <a:rPr lang="en-US" altLang="zh-CN" sz="2200"/>
              <a:t>s [top</a:t>
            </a:r>
            <a:r>
              <a:rPr lang="zh-CN" altLang="en-US" sz="2200"/>
              <a:t>］</a:t>
            </a:r>
            <a:r>
              <a:rPr lang="en-US" altLang="zh-CN" sz="2200"/>
              <a:t>=x;                        /*</a:t>
            </a:r>
            <a:r>
              <a:rPr lang="zh-CN" altLang="en-US" sz="2200"/>
              <a:t>数据入栈*</a:t>
            </a:r>
            <a:r>
              <a:rPr lang="en-US" altLang="zh-CN" sz="2200"/>
              <a:t>/</a:t>
            </a:r>
          </a:p>
          <a:p>
            <a:pPr>
              <a:lnSpc>
                <a:spcPct val="80000"/>
              </a:lnSpc>
              <a:buFont typeface="Monotype Sorts" pitchFamily="2" charset="2"/>
              <a:buNone/>
            </a:pPr>
            <a:r>
              <a:rPr lang="en-US" altLang="zh-CN" sz="2200"/>
              <a:t>top=top+1;           /*</a:t>
            </a:r>
            <a:r>
              <a:rPr lang="zh-CN" altLang="en-US" sz="2200"/>
              <a:t>当栈不满时，栈顶加</a:t>
            </a:r>
            <a:r>
              <a:rPr lang="en-US" altLang="zh-CN" sz="2200"/>
              <a:t>1*/</a:t>
            </a:r>
          </a:p>
          <a:p>
            <a:pPr>
              <a:lnSpc>
                <a:spcPct val="80000"/>
              </a:lnSpc>
              <a:buFont typeface="Monotype Sorts" pitchFamily="2" charset="2"/>
              <a:buNone/>
            </a:pPr>
            <a:r>
              <a:rPr lang="en-US" altLang="zh-CN" sz="2200"/>
              <a:t>         printf</a:t>
            </a:r>
            <a:r>
              <a:rPr lang="zh-CN" altLang="en-US" sz="2200"/>
              <a:t>（</a:t>
            </a:r>
            <a:r>
              <a:rPr lang="en-US" altLang="zh-CN" sz="2200"/>
              <a:t>″ok″</a:t>
            </a:r>
            <a:r>
              <a:rPr lang="zh-CN" altLang="en-US" sz="2200"/>
              <a:t>）</a:t>
            </a:r>
            <a:r>
              <a:rPr lang="en-US" altLang="zh-CN" sz="2200"/>
              <a:t>;</a:t>
            </a:r>
          </a:p>
          <a:p>
            <a:pPr>
              <a:lnSpc>
                <a:spcPct val="80000"/>
              </a:lnSpc>
              <a:buFont typeface="Monotype Sorts" pitchFamily="2" charset="2"/>
              <a:buNone/>
            </a:pPr>
            <a:r>
              <a:rPr lang="en-US" altLang="zh-CN" sz="2200"/>
              <a:t>         return (1);</a:t>
            </a:r>
          </a:p>
          <a:p>
            <a:pPr>
              <a:lnSpc>
                <a:spcPct val="80000"/>
              </a:lnSpc>
              <a:buFont typeface="Monotype Sorts" pitchFamily="2" charset="2"/>
              <a:buNone/>
            </a:pPr>
            <a:r>
              <a:rPr lang="en-US" altLang="zh-CN" sz="2200"/>
              <a:t>       </a:t>
            </a:r>
            <a:r>
              <a:rPr lang="zh-CN" altLang="en-US" sz="2200"/>
              <a:t>｝</a:t>
            </a:r>
          </a:p>
          <a:p>
            <a:pPr>
              <a:lnSpc>
                <a:spcPct val="80000"/>
              </a:lnSpc>
              <a:buFont typeface="Monotype Sorts" pitchFamily="2" charset="2"/>
              <a:buNone/>
            </a:pPr>
            <a:r>
              <a:rPr lang="zh-CN" altLang="en-US" sz="2200"/>
              <a:t>｝</a:t>
            </a:r>
          </a:p>
        </p:txBody>
      </p:sp>
    </p:spTree>
  </p:cSld>
  <p:clrMapOvr>
    <a:masterClrMapping/>
  </p:clrMapOvr>
  <p:transition>
    <p:cover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a:xfrm>
            <a:off x="301625" y="1341438"/>
            <a:ext cx="8540750" cy="4194175"/>
          </a:xfrm>
        </p:spPr>
        <p:txBody>
          <a:bodyPr/>
          <a:lstStyle/>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a:t>
            </a:r>
          </a:p>
          <a:p>
            <a:pPr>
              <a:lnSpc>
                <a:spcPct val="80000"/>
              </a:lnSpc>
              <a:buFont typeface="Monotype Sorts" pitchFamily="2" charset="2"/>
              <a:buNone/>
            </a:pPr>
            <a:r>
              <a:rPr lang="en-US" altLang="zh-CN" sz="2400"/>
              <a:t>int a</a:t>
            </a:r>
            <a:r>
              <a:rPr lang="zh-CN" altLang="en-US" sz="2400"/>
              <a:t>［</a:t>
            </a:r>
            <a:r>
              <a:rPr lang="en-US" altLang="zh-CN" sz="2400"/>
              <a:t>MAX</a:t>
            </a:r>
            <a:r>
              <a:rPr lang="zh-CN" altLang="en-US" sz="2400"/>
              <a:t>］</a:t>
            </a:r>
            <a:r>
              <a:rPr lang="en-US" altLang="zh-CN" sz="2400"/>
              <a:t>=</a:t>
            </a:r>
            <a:r>
              <a:rPr lang="zh-CN" altLang="en-US" sz="2400"/>
              <a:t>｛</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a:t>
            </a:r>
          </a:p>
          <a:p>
            <a:pPr>
              <a:lnSpc>
                <a:spcPct val="80000"/>
              </a:lnSpc>
              <a:buFont typeface="Monotype Sorts" pitchFamily="2" charset="2"/>
              <a:buNone/>
            </a:pPr>
            <a:r>
              <a:rPr lang="en-US" altLang="zh-CN" sz="2400"/>
              <a:t>int x=56,i;</a:t>
            </a:r>
          </a:p>
          <a:p>
            <a:pPr>
              <a:lnSpc>
                <a:spcPct val="80000"/>
              </a:lnSpc>
              <a:buFont typeface="Monotype Sorts" pitchFamily="2" charset="2"/>
              <a:buNone/>
            </a:pPr>
            <a:r>
              <a:rPr lang="en-US" altLang="zh-CN" sz="2400"/>
              <a:t>top=5;</a:t>
            </a:r>
          </a:p>
          <a:p>
            <a:pPr>
              <a:lnSpc>
                <a:spcPct val="80000"/>
              </a:lnSpc>
              <a:buFont typeface="Monotype Sorts" pitchFamily="2" charset="2"/>
              <a:buNone/>
            </a:pPr>
            <a:r>
              <a:rPr lang="en-US" altLang="zh-CN" sz="2400"/>
              <a:t>if(push</a:t>
            </a:r>
            <a:r>
              <a:rPr lang="zh-CN" altLang="en-US" sz="2400"/>
              <a:t>（</a:t>
            </a:r>
            <a:r>
              <a:rPr lang="en-US" altLang="zh-CN" sz="2400"/>
              <a:t>a,x</a:t>
            </a:r>
            <a:r>
              <a:rPr lang="zh-CN" altLang="en-US" sz="2400"/>
              <a:t>）</a:t>
            </a:r>
            <a:r>
              <a:rPr lang="en-US" altLang="zh-CN" sz="2400"/>
              <a:t>)</a:t>
            </a:r>
          </a:p>
          <a:p>
            <a:pPr>
              <a:lnSpc>
                <a:spcPct val="80000"/>
              </a:lnSpc>
              <a:buFont typeface="Monotype Sorts" pitchFamily="2" charset="2"/>
              <a:buNone/>
            </a:pPr>
            <a:r>
              <a:rPr lang="en-US" altLang="zh-CN" sz="2400"/>
              <a:t>for(i=0;i&lt;top;i++)</a:t>
            </a:r>
          </a:p>
          <a:p>
            <a:pPr>
              <a:lnSpc>
                <a:spcPct val="80000"/>
              </a:lnSpc>
              <a:buFont typeface="Monotype Sorts" pitchFamily="2" charset="2"/>
              <a:buNone/>
            </a:pPr>
            <a:r>
              <a:rPr lang="en-US" altLang="zh-CN" sz="2400"/>
              <a:t>printf(</a:t>
            </a:r>
            <a:r>
              <a:rPr lang="en-US" altLang="zh-CN" sz="2400">
                <a:latin typeface="Arial"/>
              </a:rPr>
              <a:t>“</a:t>
            </a:r>
            <a:r>
              <a:rPr lang="en-US" altLang="zh-CN" sz="2400"/>
              <a:t>%3d</a:t>
            </a:r>
            <a:r>
              <a:rPr lang="en-US" altLang="zh-CN" sz="2400">
                <a:latin typeface="Arial"/>
              </a:rPr>
              <a:t>”</a:t>
            </a:r>
            <a:r>
              <a:rPr lang="en-US" altLang="zh-CN" sz="2400"/>
              <a:t>,a[i]);                       /*</a:t>
            </a:r>
            <a:r>
              <a:rPr lang="zh-CN" altLang="en-US" sz="2400"/>
              <a:t>函数调用*</a:t>
            </a:r>
            <a:r>
              <a:rPr lang="en-US" altLang="zh-CN"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　例如栈为｛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｝，想让元素</a:t>
            </a:r>
            <a:r>
              <a:rPr lang="zh-CN" altLang="en-US" sz="2400">
                <a:latin typeface="Arial"/>
              </a:rPr>
              <a:t>“</a:t>
            </a:r>
            <a:r>
              <a:rPr lang="en-US" altLang="zh-CN" sz="2400"/>
              <a:t>56</a:t>
            </a:r>
            <a:r>
              <a:rPr lang="en-US" altLang="zh-CN" sz="2400">
                <a:latin typeface="Arial"/>
              </a:rPr>
              <a:t>”</a:t>
            </a:r>
            <a:r>
              <a:rPr lang="zh-CN" altLang="en-US" sz="2400"/>
              <a:t>进栈，调用进栈函数后，栈的内容成为｛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56</a:t>
            </a:r>
            <a:r>
              <a:rPr lang="zh-CN" altLang="en-US" sz="2400"/>
              <a:t>｝。 </a:t>
            </a:r>
          </a:p>
        </p:txBody>
      </p:sp>
    </p:spTree>
  </p:cSld>
  <p:clrMapOvr>
    <a:masterClrMapping/>
  </p:clrMapOvr>
  <p:transition>
    <p:cover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1"/>
          </p:nvPr>
        </p:nvSpPr>
        <p:spPr>
          <a:xfrm>
            <a:off x="301625" y="908050"/>
            <a:ext cx="8540750" cy="5473700"/>
          </a:xfrm>
        </p:spPr>
        <p:txBody>
          <a:bodyPr/>
          <a:lstStyle/>
          <a:p>
            <a:pPr>
              <a:lnSpc>
                <a:spcPct val="80000"/>
              </a:lnSpc>
              <a:buFont typeface="Monotype Sorts" pitchFamily="2" charset="2"/>
              <a:buNone/>
            </a:pPr>
            <a:r>
              <a:rPr lang="zh-CN" altLang="en-US" sz="2400"/>
              <a:t>　　　</a:t>
            </a:r>
            <a:r>
              <a:rPr lang="en-US" altLang="zh-CN" sz="2400"/>
              <a:t>3</a:t>
            </a:r>
            <a:r>
              <a:rPr lang="zh-CN" altLang="en-US" sz="2400"/>
              <a:t>．出栈</a:t>
            </a:r>
          </a:p>
          <a:p>
            <a:pPr>
              <a:lnSpc>
                <a:spcPct val="80000"/>
              </a:lnSpc>
              <a:buFont typeface="Monotype Sorts" pitchFamily="2" charset="2"/>
              <a:buNone/>
            </a:pPr>
            <a:r>
              <a:rPr lang="zh-CN" altLang="en-US" sz="2400"/>
              <a:t>　　　出栈是从栈顶删除元素。由于出栈时可能会遇到栈空，此时进行下溢处理，返回函数值</a:t>
            </a:r>
            <a:r>
              <a:rPr lang="en-US" altLang="zh-CN" sz="2400"/>
              <a:t>0;</a:t>
            </a:r>
            <a:r>
              <a:rPr lang="zh-CN" altLang="en-US" sz="2400"/>
              <a:t>如果栈不空，则使栈顶指针减</a:t>
            </a:r>
            <a:r>
              <a:rPr lang="en-US" altLang="zh-CN" sz="2400"/>
              <a:t>1</a:t>
            </a:r>
            <a:r>
              <a:rPr lang="zh-CN" altLang="en-US" sz="2400"/>
              <a:t>，然后将栈顶元素取出，返回函数值</a:t>
            </a:r>
            <a:r>
              <a:rPr lang="en-US" altLang="zh-CN" sz="2400"/>
              <a:t>1</a:t>
            </a:r>
            <a:r>
              <a:rPr lang="zh-CN" altLang="en-US" sz="2400"/>
              <a:t>。</a:t>
            </a:r>
          </a:p>
          <a:p>
            <a:pPr>
              <a:lnSpc>
                <a:spcPct val="80000"/>
              </a:lnSpc>
              <a:buFont typeface="Monotype Sorts" pitchFamily="2" charset="2"/>
              <a:buNone/>
            </a:pPr>
            <a:r>
              <a:rPr lang="zh-CN" altLang="en-US" sz="2400"/>
              <a:t>　　出栈算法描述如下</a:t>
            </a:r>
            <a:r>
              <a:rPr lang="en-US" altLang="zh-CN" sz="2400"/>
              <a:t>:</a:t>
            </a:r>
          </a:p>
          <a:p>
            <a:pPr>
              <a:lnSpc>
                <a:spcPct val="80000"/>
              </a:lnSpc>
              <a:buFont typeface="Monotype Sorts" pitchFamily="2" charset="2"/>
              <a:buNone/>
            </a:pPr>
            <a:r>
              <a:rPr lang="en-US" altLang="zh-CN" sz="2400"/>
              <a:t>#define MAX 10</a:t>
            </a:r>
          </a:p>
          <a:p>
            <a:pPr>
              <a:lnSpc>
                <a:spcPct val="80000"/>
              </a:lnSpc>
              <a:buFont typeface="Monotype Sorts" pitchFamily="2" charset="2"/>
              <a:buNone/>
            </a:pPr>
            <a:r>
              <a:rPr lang="en-US" altLang="zh-CN" sz="2400"/>
              <a:t>int top;</a:t>
            </a:r>
            <a:endParaRPr lang="fr-FR" altLang="zh-CN" sz="2400"/>
          </a:p>
          <a:p>
            <a:pPr>
              <a:lnSpc>
                <a:spcPct val="80000"/>
              </a:lnSpc>
              <a:buFont typeface="Monotype Sorts" pitchFamily="2" charset="2"/>
              <a:buNone/>
            </a:pPr>
            <a:r>
              <a:rPr lang="fr-FR" altLang="zh-CN" sz="2400"/>
              <a:t>int pop</a:t>
            </a:r>
            <a:r>
              <a:rPr lang="zh-CN" altLang="fr-FR" sz="2400"/>
              <a:t>（</a:t>
            </a:r>
            <a:r>
              <a:rPr lang="fr-FR" altLang="zh-CN" sz="2400"/>
              <a:t>int s[],int *y</a:t>
            </a:r>
            <a:r>
              <a:rPr lang="zh-CN" altLang="fr-FR" sz="2400"/>
              <a:t>）</a:t>
            </a:r>
          </a:p>
          <a:p>
            <a:pPr>
              <a:lnSpc>
                <a:spcPct val="80000"/>
              </a:lnSpc>
              <a:buFont typeface="Monotype Sorts" pitchFamily="2" charset="2"/>
              <a:buNone/>
            </a:pPr>
            <a:r>
              <a:rPr lang="zh-CN" altLang="fr-FR" sz="2400"/>
              <a:t>   ｛</a:t>
            </a:r>
          </a:p>
          <a:p>
            <a:pPr>
              <a:lnSpc>
                <a:spcPct val="80000"/>
              </a:lnSpc>
              <a:buFont typeface="Monotype Sorts" pitchFamily="2" charset="2"/>
              <a:buNone/>
            </a:pPr>
            <a:r>
              <a:rPr lang="fr-FR" altLang="zh-CN" sz="2400"/>
              <a:t>if</a:t>
            </a:r>
            <a:r>
              <a:rPr lang="zh-CN" altLang="fr-FR" sz="2400"/>
              <a:t>（</a:t>
            </a:r>
            <a:r>
              <a:rPr lang="fr-FR" altLang="zh-CN" sz="2400"/>
              <a:t>top==0</a:t>
            </a:r>
            <a:r>
              <a:rPr lang="zh-CN" altLang="fr-FR" sz="2400"/>
              <a:t>）                  </a:t>
            </a:r>
            <a:r>
              <a:rPr lang="fr-FR" altLang="zh-CN" sz="2400"/>
              <a:t>/*</a:t>
            </a:r>
            <a:r>
              <a:rPr lang="zh-CN" altLang="fr-FR" sz="2400"/>
              <a:t>如果栈空*</a:t>
            </a:r>
            <a:r>
              <a:rPr lang="fr-FR" altLang="zh-CN" sz="2400"/>
              <a:t>/</a:t>
            </a:r>
          </a:p>
          <a:p>
            <a:pPr>
              <a:lnSpc>
                <a:spcPct val="80000"/>
              </a:lnSpc>
              <a:buFont typeface="Monotype Sorts" pitchFamily="2" charset="2"/>
              <a:buNone/>
            </a:pPr>
            <a:r>
              <a:rPr lang="fr-FR" altLang="zh-CN" sz="2400"/>
              <a:t>      </a:t>
            </a:r>
            <a:r>
              <a:rPr lang="zh-CN" altLang="fr-FR" sz="2400"/>
              <a:t>｛</a:t>
            </a:r>
          </a:p>
          <a:p>
            <a:pPr>
              <a:lnSpc>
                <a:spcPct val="80000"/>
              </a:lnSpc>
              <a:buFont typeface="Monotype Sorts" pitchFamily="2" charset="2"/>
              <a:buNone/>
            </a:pPr>
            <a:r>
              <a:rPr lang="fr-FR" altLang="zh-CN" sz="2400"/>
              <a:t>printf</a:t>
            </a:r>
            <a:r>
              <a:rPr lang="zh-CN" altLang="fr-FR" sz="2400"/>
              <a:t>（</a:t>
            </a:r>
            <a:r>
              <a:rPr lang="fr-FR" altLang="zh-CN" sz="2400"/>
              <a:t>″stack is empty″</a:t>
            </a:r>
            <a:r>
              <a:rPr lang="zh-CN" altLang="fr-FR" sz="2400"/>
              <a:t>）</a:t>
            </a:r>
            <a:r>
              <a:rPr lang="fr-FR" altLang="zh-CN" sz="2400"/>
              <a:t>;     /*</a:t>
            </a:r>
            <a:r>
              <a:rPr lang="zh-CN" altLang="fr-FR" sz="2400"/>
              <a:t>输出栈空信息*</a:t>
            </a:r>
            <a:r>
              <a:rPr lang="fr-FR" altLang="zh-CN" sz="2400"/>
              <a:t>/</a:t>
            </a:r>
          </a:p>
          <a:p>
            <a:pPr>
              <a:lnSpc>
                <a:spcPct val="80000"/>
              </a:lnSpc>
              <a:buFont typeface="Monotype Sorts" pitchFamily="2" charset="2"/>
              <a:buNone/>
            </a:pPr>
            <a:r>
              <a:rPr lang="fr-FR" altLang="zh-CN" sz="2400"/>
              <a:t>       return 0;</a:t>
            </a:r>
          </a:p>
          <a:p>
            <a:pPr>
              <a:lnSpc>
                <a:spcPct val="80000"/>
              </a:lnSpc>
              <a:buFont typeface="Monotype Sorts" pitchFamily="2" charset="2"/>
              <a:buNone/>
            </a:pPr>
            <a:r>
              <a:rPr lang="zh-CN" altLang="fr-FR" sz="2400"/>
              <a:t>｝ </a:t>
            </a:r>
            <a:endParaRPr lang="zh-CN" altLang="en-US" sz="2400"/>
          </a:p>
        </p:txBody>
      </p:sp>
    </p:spTree>
  </p:cSld>
  <p:clrMapOvr>
    <a:masterClrMapping/>
  </p:clrMapOvr>
  <p:transition>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301625" y="620713"/>
            <a:ext cx="8540750" cy="4194175"/>
          </a:xfrm>
        </p:spPr>
        <p:txBody>
          <a:bodyPr/>
          <a:lstStyle/>
          <a:p>
            <a:pPr>
              <a:lnSpc>
                <a:spcPct val="80000"/>
              </a:lnSpc>
              <a:buFont typeface="Monotype Sorts" pitchFamily="2" charset="2"/>
              <a:buNone/>
            </a:pPr>
            <a:r>
              <a:rPr lang="fr-FR" altLang="zh-CN" sz="2400"/>
              <a:t>else                          /*</a:t>
            </a:r>
            <a:r>
              <a:rPr lang="zh-CN" altLang="fr-FR" sz="2400"/>
              <a:t>如果栈不空*</a:t>
            </a:r>
            <a:r>
              <a:rPr lang="fr-FR" altLang="zh-CN" sz="2400"/>
              <a:t>/ </a:t>
            </a:r>
          </a:p>
          <a:p>
            <a:pPr>
              <a:lnSpc>
                <a:spcPct val="80000"/>
              </a:lnSpc>
              <a:buFont typeface="Monotype Sorts" pitchFamily="2" charset="2"/>
              <a:buNone/>
            </a:pPr>
            <a:r>
              <a:rPr lang="zh-CN" altLang="fr-FR" sz="2400"/>
              <a:t>｛</a:t>
            </a:r>
          </a:p>
          <a:p>
            <a:pPr>
              <a:lnSpc>
                <a:spcPct val="80000"/>
              </a:lnSpc>
              <a:buFont typeface="Monotype Sorts" pitchFamily="2" charset="2"/>
              <a:buNone/>
            </a:pPr>
            <a:r>
              <a:rPr lang="fr-FR" altLang="zh-CN" sz="2400"/>
              <a:t>top=top-1;                    /*</a:t>
            </a:r>
            <a:r>
              <a:rPr lang="zh-CN" altLang="fr-FR" sz="2400"/>
              <a:t>栈顶指针减</a:t>
            </a:r>
            <a:r>
              <a:rPr lang="fr-FR" altLang="zh-CN" sz="2400"/>
              <a:t>1*/</a:t>
            </a:r>
          </a:p>
          <a:p>
            <a:pPr>
              <a:lnSpc>
                <a:spcPct val="80000"/>
              </a:lnSpc>
              <a:buFont typeface="Monotype Sorts" pitchFamily="2" charset="2"/>
              <a:buNone/>
            </a:pPr>
            <a:r>
              <a:rPr lang="fr-FR" altLang="zh-CN" sz="2400"/>
              <a:t>*y=s[top];</a:t>
            </a:r>
          </a:p>
          <a:p>
            <a:pPr>
              <a:lnSpc>
                <a:spcPct val="80000"/>
              </a:lnSpc>
              <a:buFont typeface="Monotype Sorts" pitchFamily="2" charset="2"/>
              <a:buNone/>
            </a:pPr>
            <a:r>
              <a:rPr lang="fr-FR" altLang="zh-CN" sz="2400"/>
              <a:t>      printf</a:t>
            </a:r>
            <a:r>
              <a:rPr lang="zh-CN" altLang="fr-FR" sz="2400"/>
              <a:t>（</a:t>
            </a:r>
            <a:r>
              <a:rPr lang="fr-FR" altLang="zh-CN" sz="2400"/>
              <a:t>″ok″</a:t>
            </a:r>
            <a:r>
              <a:rPr lang="zh-CN" altLang="fr-FR" sz="2400"/>
              <a:t>）</a:t>
            </a:r>
            <a:r>
              <a:rPr lang="fr-FR" altLang="zh-CN" sz="2400"/>
              <a:t>;</a:t>
            </a:r>
          </a:p>
          <a:p>
            <a:pPr>
              <a:lnSpc>
                <a:spcPct val="80000"/>
              </a:lnSpc>
              <a:buFont typeface="Monotype Sorts" pitchFamily="2" charset="2"/>
              <a:buNone/>
            </a:pPr>
            <a:r>
              <a:rPr lang="fr-FR" altLang="zh-CN" sz="2400"/>
              <a:t>      </a:t>
            </a:r>
            <a:r>
              <a:rPr lang="en-US" altLang="zh-CN" sz="2400"/>
              <a:t>return 1; </a:t>
            </a:r>
            <a:r>
              <a:rPr lang="zh-CN" altLang="en-US" sz="2400"/>
              <a:t>｝</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int a[MAX]={1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 </a:t>
            </a:r>
          </a:p>
          <a:p>
            <a:pPr>
              <a:lnSpc>
                <a:spcPct val="80000"/>
              </a:lnSpc>
              <a:buFont typeface="Monotype Sorts" pitchFamily="2" charset="2"/>
              <a:buNone/>
            </a:pPr>
            <a:r>
              <a:rPr lang="en-US" altLang="zh-CN" sz="2400"/>
              <a:t>int y;</a:t>
            </a:r>
          </a:p>
          <a:p>
            <a:pPr>
              <a:lnSpc>
                <a:spcPct val="80000"/>
              </a:lnSpc>
              <a:buFont typeface="Monotype Sorts" pitchFamily="2" charset="2"/>
              <a:buNone/>
            </a:pPr>
            <a:r>
              <a:rPr lang="en-US" altLang="zh-CN" sz="2400"/>
              <a:t>top=5;</a:t>
            </a:r>
          </a:p>
          <a:p>
            <a:pPr>
              <a:lnSpc>
                <a:spcPct val="80000"/>
              </a:lnSpc>
              <a:buFont typeface="Monotype Sorts" pitchFamily="2" charset="2"/>
              <a:buNone/>
            </a:pPr>
            <a:r>
              <a:rPr lang="en-US" altLang="zh-CN" sz="2400"/>
              <a:t>if(pop(a,&amp;y</a:t>
            </a:r>
            <a:r>
              <a:rPr lang="zh-CN" altLang="en-US" sz="2400"/>
              <a:t>）</a:t>
            </a:r>
            <a:r>
              <a:rPr lang="en-US" altLang="zh-CN" sz="2400"/>
              <a:t>)</a:t>
            </a:r>
          </a:p>
          <a:p>
            <a:pPr>
              <a:lnSpc>
                <a:spcPct val="80000"/>
              </a:lnSpc>
              <a:buFont typeface="Monotype Sorts" pitchFamily="2" charset="2"/>
              <a:buNone/>
            </a:pPr>
            <a:r>
              <a:rPr lang="en-US" altLang="zh-CN" sz="2400"/>
              <a:t>printf(</a:t>
            </a:r>
            <a:r>
              <a:rPr lang="en-US" altLang="zh-CN" sz="2400">
                <a:latin typeface="Arial"/>
              </a:rPr>
              <a:t>“</a:t>
            </a:r>
            <a:r>
              <a:rPr lang="en-US" altLang="zh-CN" sz="2400"/>
              <a:t>%d</a:t>
            </a:r>
            <a:r>
              <a:rPr lang="en-US" altLang="zh-CN" sz="2400">
                <a:latin typeface="Arial"/>
              </a:rPr>
              <a:t>”</a:t>
            </a:r>
            <a:r>
              <a:rPr lang="en-US" altLang="zh-CN" sz="2400"/>
              <a:t>,y);  /*</a:t>
            </a:r>
            <a:r>
              <a:rPr lang="zh-CN" altLang="en-US" sz="2400"/>
              <a:t>输出出栈元素*</a:t>
            </a:r>
            <a:r>
              <a:rPr lang="en-US" altLang="zh-CN" sz="2400"/>
              <a:t>/</a:t>
            </a:r>
          </a:p>
          <a:p>
            <a:pPr>
              <a:lnSpc>
                <a:spcPct val="80000"/>
              </a:lnSpc>
              <a:buFont typeface="Monotype Sorts" pitchFamily="2" charset="2"/>
              <a:buNone/>
            </a:pPr>
            <a:r>
              <a:rPr lang="zh-CN" altLang="en-US" sz="2400"/>
              <a:t>｝ </a:t>
            </a:r>
          </a:p>
        </p:txBody>
      </p:sp>
    </p:spTree>
  </p:cSld>
  <p:clrMapOvr>
    <a:masterClrMapping/>
  </p:clrMapOvr>
  <p:transition>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301625" y="1125538"/>
            <a:ext cx="8540750" cy="4194175"/>
          </a:xfrm>
        </p:spPr>
        <p:txBody>
          <a:bodyPr/>
          <a:lstStyle/>
          <a:p>
            <a:pPr>
              <a:lnSpc>
                <a:spcPct val="80000"/>
              </a:lnSpc>
              <a:buFont typeface="Monotype Sorts" pitchFamily="2" charset="2"/>
              <a:buNone/>
            </a:pPr>
            <a:r>
              <a:rPr lang="zh-CN" altLang="en-US" sz="2400"/>
              <a:t>　　例如栈内容为｛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｝，调用出栈函数后，栈的内容成为｛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p>
          <a:p>
            <a:pPr>
              <a:lnSpc>
                <a:spcPct val="80000"/>
              </a:lnSpc>
              <a:buFont typeface="Monotype Sorts" pitchFamily="2" charset="2"/>
              <a:buNone/>
            </a:pPr>
            <a:r>
              <a:rPr lang="zh-CN" altLang="en-US" sz="2400"/>
              <a:t>    </a:t>
            </a:r>
            <a:r>
              <a:rPr lang="en-US" altLang="zh-CN" sz="2400"/>
              <a:t>4</a:t>
            </a:r>
            <a:r>
              <a:rPr lang="zh-CN" altLang="en-US" sz="2400"/>
              <a:t>．判栈空</a:t>
            </a:r>
          </a:p>
          <a:p>
            <a:pPr>
              <a:lnSpc>
                <a:spcPct val="80000"/>
              </a:lnSpc>
              <a:buFont typeface="Monotype Sorts" pitchFamily="2" charset="2"/>
              <a:buNone/>
            </a:pPr>
            <a:r>
              <a:rPr lang="zh-CN" altLang="en-US" sz="2400"/>
              <a:t>    如果栈空，则返回值</a:t>
            </a:r>
            <a:r>
              <a:rPr lang="en-US" altLang="zh-CN" sz="2400"/>
              <a:t>1</a:t>
            </a:r>
            <a:r>
              <a:rPr lang="zh-CN" altLang="en-US" sz="2400"/>
              <a:t>，如果栈不空，则返回值</a:t>
            </a:r>
            <a:r>
              <a:rPr lang="en-US" altLang="zh-CN" sz="2400"/>
              <a:t>0</a:t>
            </a:r>
            <a:r>
              <a:rPr lang="zh-CN" altLang="en-US" sz="2400"/>
              <a:t>。</a:t>
            </a:r>
          </a:p>
          <a:p>
            <a:pPr>
              <a:lnSpc>
                <a:spcPct val="80000"/>
              </a:lnSpc>
              <a:buFont typeface="Monotype Sorts" pitchFamily="2" charset="2"/>
              <a:buNone/>
            </a:pPr>
            <a:r>
              <a:rPr lang="zh-CN" altLang="en-US" sz="2400"/>
              <a:t>判栈空算法描述如下</a:t>
            </a:r>
            <a:r>
              <a:rPr lang="en-US" altLang="zh-CN" sz="2400"/>
              <a:t>: </a:t>
            </a:r>
          </a:p>
          <a:p>
            <a:pPr>
              <a:lnSpc>
                <a:spcPct val="80000"/>
              </a:lnSpc>
              <a:buFont typeface="Monotype Sorts" pitchFamily="2" charset="2"/>
              <a:buNone/>
            </a:pPr>
            <a:r>
              <a:rPr lang="en-US" altLang="zh-CN" sz="2400"/>
              <a:t>void empty</a:t>
            </a:r>
            <a:r>
              <a:rPr lang="zh-CN" altLang="en-US" sz="2400"/>
              <a:t>（</a:t>
            </a:r>
            <a:r>
              <a:rPr lang="en-US" altLang="zh-CN" sz="2400"/>
              <a:t>int s[],int top</a:t>
            </a:r>
            <a:r>
              <a:rPr lang="zh-CN" altLang="en-US"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if</a:t>
            </a:r>
            <a:r>
              <a:rPr lang="zh-CN" altLang="en-US" sz="2400"/>
              <a:t>（</a:t>
            </a:r>
            <a:r>
              <a:rPr lang="en-US" altLang="zh-CN" sz="2400"/>
              <a:t>top==0</a:t>
            </a:r>
            <a:r>
              <a:rPr lang="zh-CN" altLang="en-US" sz="2400"/>
              <a:t>）            </a:t>
            </a:r>
            <a:r>
              <a:rPr lang="en-US" altLang="zh-CN" sz="2400"/>
              <a:t>/*</a:t>
            </a:r>
            <a:r>
              <a:rPr lang="zh-CN" altLang="en-US" sz="2400"/>
              <a:t>如果栈空*</a:t>
            </a:r>
            <a:r>
              <a:rPr lang="en-US" altLang="zh-CN" sz="2400"/>
              <a:t>/</a:t>
            </a:r>
          </a:p>
          <a:p>
            <a:pPr>
              <a:lnSpc>
                <a:spcPct val="80000"/>
              </a:lnSpc>
              <a:buFont typeface="Monotype Sorts" pitchFamily="2" charset="2"/>
              <a:buNone/>
            </a:pPr>
            <a:r>
              <a:rPr lang="en-US" altLang="zh-CN" sz="2400"/>
              <a:t>      return</a:t>
            </a:r>
            <a:r>
              <a:rPr lang="zh-CN" altLang="en-US" sz="2400"/>
              <a:t>（</a:t>
            </a:r>
            <a:r>
              <a:rPr lang="en-US" altLang="zh-CN" sz="2400"/>
              <a:t>1</a:t>
            </a:r>
            <a:r>
              <a:rPr lang="zh-CN" altLang="en-US" sz="2400"/>
              <a:t>）</a:t>
            </a:r>
            <a:r>
              <a:rPr lang="en-US" altLang="zh-CN" sz="2400"/>
              <a:t>;             /*</a:t>
            </a:r>
            <a:r>
              <a:rPr lang="zh-CN" altLang="en-US" sz="2400"/>
              <a:t>返回值</a:t>
            </a:r>
            <a:r>
              <a:rPr lang="en-US" altLang="zh-CN" sz="2400"/>
              <a:t>1*/</a:t>
            </a:r>
          </a:p>
          <a:p>
            <a:pPr>
              <a:lnSpc>
                <a:spcPct val="80000"/>
              </a:lnSpc>
              <a:buFont typeface="Monotype Sorts" pitchFamily="2" charset="2"/>
              <a:buNone/>
            </a:pPr>
            <a:r>
              <a:rPr lang="en-US" altLang="zh-CN" sz="2400"/>
              <a:t>     else                    /*</a:t>
            </a:r>
            <a:r>
              <a:rPr lang="zh-CN" altLang="en-US" sz="2400"/>
              <a:t>如果栈不空*</a:t>
            </a:r>
            <a:r>
              <a:rPr lang="en-US" altLang="zh-CN" sz="2400"/>
              <a:t>/</a:t>
            </a:r>
          </a:p>
          <a:p>
            <a:pPr>
              <a:lnSpc>
                <a:spcPct val="80000"/>
              </a:lnSpc>
              <a:buFont typeface="Monotype Sorts" pitchFamily="2" charset="2"/>
              <a:buNone/>
            </a:pPr>
            <a:r>
              <a:rPr lang="en-US" altLang="zh-CN" sz="2400"/>
              <a:t>      return</a:t>
            </a:r>
            <a:r>
              <a:rPr lang="zh-CN" altLang="en-US" sz="2400"/>
              <a:t>（</a:t>
            </a:r>
            <a:r>
              <a:rPr lang="en-US" altLang="zh-CN" sz="2400"/>
              <a:t>0</a:t>
            </a:r>
            <a:r>
              <a:rPr lang="zh-CN" altLang="en-US" sz="2400"/>
              <a:t>）</a:t>
            </a:r>
            <a:r>
              <a:rPr lang="en-US" altLang="zh-CN" sz="2400"/>
              <a:t>;             /*</a:t>
            </a:r>
            <a:r>
              <a:rPr lang="zh-CN" altLang="en-US" sz="2400"/>
              <a:t>返回值</a:t>
            </a:r>
            <a:r>
              <a:rPr lang="en-US" altLang="zh-CN" sz="2400"/>
              <a:t>0*/</a:t>
            </a:r>
          </a:p>
          <a:p>
            <a:pPr>
              <a:lnSpc>
                <a:spcPct val="80000"/>
              </a:lnSpc>
              <a:buFont typeface="Monotype Sorts" pitchFamily="2" charset="2"/>
              <a:buNone/>
            </a:pPr>
            <a:r>
              <a:rPr lang="zh-CN" altLang="en-US" sz="2400"/>
              <a:t>｝ </a:t>
            </a:r>
          </a:p>
        </p:txBody>
      </p:sp>
    </p:spTree>
  </p:cSld>
  <p:clrMapOvr>
    <a:masterClrMapping/>
  </p:clrMapOvr>
  <p:transition>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301625" y="1052513"/>
            <a:ext cx="8540750" cy="4194175"/>
          </a:xfrm>
        </p:spPr>
        <p:txBody>
          <a:bodyPr/>
          <a:lstStyle/>
          <a:p>
            <a:pPr>
              <a:lnSpc>
                <a:spcPct val="80000"/>
              </a:lnSpc>
              <a:buFont typeface="Monotype Sorts" pitchFamily="2" charset="2"/>
              <a:buNone/>
            </a:pPr>
            <a:r>
              <a:rPr lang="zh-CN" altLang="en-US" sz="2400"/>
              <a:t>　　　对于进栈算法中的</a:t>
            </a:r>
            <a:r>
              <a:rPr lang="zh-CN" altLang="en-US" sz="2400">
                <a:latin typeface="Arial"/>
              </a:rPr>
              <a:t>“</a:t>
            </a:r>
            <a:r>
              <a:rPr lang="zh-CN" altLang="en-US" sz="2400"/>
              <a:t>上溢</a:t>
            </a:r>
            <a:r>
              <a:rPr lang="zh-CN" altLang="en-US" sz="2400">
                <a:latin typeface="Arial"/>
              </a:rPr>
              <a:t>”</a:t>
            </a:r>
            <a:r>
              <a:rPr lang="zh-CN" altLang="en-US" sz="2400"/>
              <a:t>应设法避免。避免出现</a:t>
            </a:r>
            <a:r>
              <a:rPr lang="zh-CN" altLang="en-US" sz="2400">
                <a:latin typeface="Arial"/>
              </a:rPr>
              <a:t>“</a:t>
            </a:r>
            <a:r>
              <a:rPr lang="zh-CN" altLang="en-US" sz="2400"/>
              <a:t>上溢</a:t>
            </a:r>
            <a:r>
              <a:rPr lang="zh-CN" altLang="en-US" sz="2400">
                <a:latin typeface="Arial"/>
              </a:rPr>
              <a:t>”</a:t>
            </a:r>
            <a:r>
              <a:rPr lang="zh-CN" altLang="en-US" sz="2400"/>
              <a:t>的惟一方法是将栈的容量加到足够大。若一个程序使用多个栈时，往往事先难以估讲每个栈所需容量，在实际应用中一个栈发生</a:t>
            </a:r>
            <a:r>
              <a:rPr lang="zh-CN" altLang="en-US" sz="2400">
                <a:latin typeface="Arial"/>
              </a:rPr>
              <a:t>“</a:t>
            </a:r>
            <a:r>
              <a:rPr lang="zh-CN" altLang="en-US" sz="2400"/>
              <a:t>上溢</a:t>
            </a:r>
            <a:r>
              <a:rPr lang="zh-CN" altLang="en-US" sz="2400">
                <a:latin typeface="Arial"/>
              </a:rPr>
              <a:t>”</a:t>
            </a:r>
            <a:r>
              <a:rPr lang="zh-CN" altLang="en-US" sz="2400"/>
              <a:t>其他栈可能还留有很多空间，可以用移动数据元素位置的方法加以调整。以达到多个栈共享存储空间的目的。</a:t>
            </a:r>
          </a:p>
          <a:p>
            <a:pPr>
              <a:lnSpc>
                <a:spcPct val="80000"/>
              </a:lnSpc>
              <a:buFont typeface="Monotype Sorts" pitchFamily="2" charset="2"/>
              <a:buNone/>
            </a:pPr>
            <a:r>
              <a:rPr lang="zh-CN" altLang="en-US" sz="2400"/>
              <a:t>　　　现在，我们以两个栈为例讨论共享存储空间（一维数组</a:t>
            </a:r>
            <a:r>
              <a:rPr lang="en-US" altLang="zh-CN" sz="2400"/>
              <a:t>s[MAX]</a:t>
            </a:r>
            <a:r>
              <a:rPr lang="zh-CN" altLang="en-US" sz="2400"/>
              <a:t>，</a:t>
            </a:r>
            <a:r>
              <a:rPr lang="en-US" altLang="zh-CN" sz="2400"/>
              <a:t>MAX</a:t>
            </a:r>
            <a:r>
              <a:rPr lang="zh-CN" altLang="en-US" sz="2400"/>
              <a:t>是预先定义的容量）的方法。可以把两个栈的栈底分别设在给定存储空间的两端，然后各自向中间伸展如图</a:t>
            </a:r>
            <a:r>
              <a:rPr lang="en-US" altLang="zh-CN" sz="2400"/>
              <a:t>3-3</a:t>
            </a:r>
            <a:r>
              <a:rPr lang="zh-CN" altLang="en-US" sz="2400"/>
              <a:t>所示，仅当两个栈的栈顶相遇时才可能发生上溢，这样两个栈之间可以做到互补余缺，使得某个栈实际可利用的最大空间大于</a:t>
            </a:r>
            <a:r>
              <a:rPr lang="en-US" altLang="zh-CN" sz="2400"/>
              <a:t>MAX/2</a:t>
            </a:r>
            <a:r>
              <a:rPr lang="zh-CN" altLang="en-US" sz="2400"/>
              <a:t>。设第一个栈自顶向下伸展，第二个栈自底向上伸展，</a:t>
            </a:r>
            <a:r>
              <a:rPr lang="en-US" altLang="zh-CN" sz="2400"/>
              <a:t>t1</a:t>
            </a:r>
            <a:r>
              <a:rPr lang="zh-CN" altLang="en-US" sz="2400"/>
              <a:t>指向第一个栈的栈顶元素的下一个位置，而</a:t>
            </a:r>
            <a:r>
              <a:rPr lang="en-US" altLang="zh-CN" sz="2400"/>
              <a:t>t2</a:t>
            </a:r>
            <a:r>
              <a:rPr lang="zh-CN" altLang="en-US" sz="2400"/>
              <a:t>则指向第二个栈的栈顶元素的上一个位置，两个栈的初态分别为</a:t>
            </a:r>
            <a:r>
              <a:rPr lang="en-US" altLang="zh-CN" sz="2400"/>
              <a:t>t1=0</a:t>
            </a:r>
            <a:r>
              <a:rPr lang="zh-CN" altLang="en-US" sz="2400"/>
              <a:t>，</a:t>
            </a:r>
            <a:r>
              <a:rPr lang="en-US" altLang="zh-CN" sz="2400"/>
              <a:t>t2=MAX-1</a:t>
            </a:r>
            <a:r>
              <a:rPr lang="zh-CN" altLang="en-US" sz="2400"/>
              <a:t>，上溢条件是</a:t>
            </a:r>
            <a:r>
              <a:rPr lang="en-US" altLang="zh-CN" sz="2400"/>
              <a:t>t2</a:t>
            </a:r>
            <a:r>
              <a:rPr lang="zh-CN" altLang="en-US" sz="2400"/>
              <a:t>＋</a:t>
            </a:r>
            <a:r>
              <a:rPr lang="en-US" altLang="zh-CN" sz="2400"/>
              <a:t>1=t1</a:t>
            </a:r>
            <a:r>
              <a:rPr lang="zh-CN" altLang="en-US" sz="2400"/>
              <a:t>。</a:t>
            </a:r>
          </a:p>
        </p:txBody>
      </p:sp>
    </p:spTree>
  </p:cSld>
  <p:clrMapOvr>
    <a:masterClrMapping/>
  </p:clrMapOvr>
  <p:transition>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301625" y="981075"/>
            <a:ext cx="8540750" cy="4194175"/>
          </a:xfrm>
        </p:spPr>
        <p:txBody>
          <a:bodyPr/>
          <a:lstStyle/>
          <a:p>
            <a:pPr marL="609600" indent="-609600">
              <a:lnSpc>
                <a:spcPct val="80000"/>
              </a:lnSpc>
              <a:buFont typeface="Monotype Sorts" pitchFamily="2" charset="2"/>
              <a:buNone/>
            </a:pPr>
            <a:r>
              <a:rPr lang="zh-CN" altLang="en-US" sz="2400"/>
              <a:t>双栈的</a:t>
            </a:r>
            <a:r>
              <a:rPr lang="en-US" altLang="zh-CN" sz="2400"/>
              <a:t>C</a:t>
            </a:r>
            <a:r>
              <a:rPr lang="zh-CN" altLang="en-US" sz="2400"/>
              <a:t>语言描述如下：</a:t>
            </a:r>
          </a:p>
          <a:p>
            <a:pPr marL="609600" indent="-609600">
              <a:lnSpc>
                <a:spcPct val="80000"/>
              </a:lnSpc>
              <a:buFont typeface="Monotype Sorts" pitchFamily="2" charset="2"/>
              <a:buNone/>
            </a:pPr>
            <a:r>
              <a:rPr lang="en-US" altLang="zh-CN" sz="2400"/>
              <a:t>#define MAX 50         /*</a:t>
            </a:r>
            <a:r>
              <a:rPr lang="zh-CN" altLang="en-US" sz="2400"/>
              <a:t>定义</a:t>
            </a:r>
            <a:r>
              <a:rPr lang="en-US" altLang="zh-CN" sz="2400"/>
              <a:t>MAX</a:t>
            </a:r>
            <a:r>
              <a:rPr lang="zh-CN" altLang="en-US" sz="2400"/>
              <a:t>为栈的最大容量，例如设为</a:t>
            </a:r>
            <a:r>
              <a:rPr lang="en-US" altLang="zh-CN" sz="2400"/>
              <a:t>10*/</a:t>
            </a:r>
          </a:p>
          <a:p>
            <a:pPr marL="609600" indent="-609600">
              <a:lnSpc>
                <a:spcPct val="80000"/>
              </a:lnSpc>
              <a:buFont typeface="Monotype Sorts" pitchFamily="2" charset="2"/>
              <a:buNone/>
            </a:pPr>
            <a:r>
              <a:rPr lang="en-US" altLang="zh-CN" sz="2400"/>
              <a:t>int s[MAX];          /*</a:t>
            </a:r>
            <a:r>
              <a:rPr lang="zh-CN" altLang="en-US" sz="2400"/>
              <a:t>定义数组</a:t>
            </a:r>
            <a:r>
              <a:rPr lang="en-US" altLang="zh-CN" sz="2400"/>
              <a:t>s</a:t>
            </a:r>
            <a:r>
              <a:rPr lang="zh-CN" altLang="en-US" sz="2400"/>
              <a:t>，用来存储栈的元素，以整数为例*</a:t>
            </a:r>
            <a:r>
              <a:rPr lang="en-US" altLang="zh-CN" sz="2400"/>
              <a:t>/</a:t>
            </a:r>
          </a:p>
          <a:p>
            <a:pPr marL="609600" indent="-609600">
              <a:lnSpc>
                <a:spcPct val="80000"/>
              </a:lnSpc>
              <a:buFont typeface="Monotype Sorts" pitchFamily="2" charset="2"/>
              <a:buNone/>
            </a:pPr>
            <a:r>
              <a:rPr lang="en-US" altLang="zh-CN" sz="2400"/>
              <a:t>int t1,t2;                    /*</a:t>
            </a:r>
            <a:r>
              <a:rPr lang="zh-CN" altLang="en-US" sz="2400"/>
              <a:t>定义两个栈顶指针分别为</a:t>
            </a:r>
            <a:r>
              <a:rPr lang="en-US" altLang="zh-CN" sz="2400"/>
              <a:t>t1</a:t>
            </a:r>
            <a:r>
              <a:rPr lang="zh-CN" altLang="en-US" sz="2400"/>
              <a:t>和</a:t>
            </a:r>
            <a:r>
              <a:rPr lang="en-US" altLang="zh-CN" sz="2400"/>
              <a:t>t2*/</a:t>
            </a:r>
          </a:p>
          <a:p>
            <a:pPr marL="609600" indent="-609600">
              <a:lnSpc>
                <a:spcPct val="80000"/>
              </a:lnSpc>
              <a:buFont typeface="Monotype Sorts" pitchFamily="2" charset="2"/>
              <a:buNone/>
            </a:pPr>
            <a:r>
              <a:rPr lang="zh-CN" altLang="en-US" sz="2400"/>
              <a:t>下面介绍双栈的进栈、出栈的操作。</a:t>
            </a:r>
          </a:p>
          <a:p>
            <a:pPr marL="609600" indent="-609600">
              <a:lnSpc>
                <a:spcPct val="80000"/>
              </a:lnSpc>
              <a:buFont typeface="Monotype Sorts" pitchFamily="2" charset="2"/>
              <a:buNone/>
            </a:pPr>
            <a:r>
              <a:rPr lang="zh-CN" altLang="en-US" sz="2400"/>
              <a:t>进栈</a:t>
            </a:r>
          </a:p>
          <a:p>
            <a:pPr marL="609600" indent="-609600">
              <a:lnSpc>
                <a:spcPct val="80000"/>
              </a:lnSpc>
              <a:buFont typeface="Monotype Sorts" pitchFamily="2" charset="2"/>
              <a:buNone/>
            </a:pPr>
            <a:r>
              <a:rPr lang="zh-CN" altLang="en-US" sz="2400"/>
              <a:t>向第</a:t>
            </a:r>
            <a:r>
              <a:rPr lang="en-US" altLang="zh-CN" sz="2400"/>
              <a:t>i</a:t>
            </a:r>
            <a:r>
              <a:rPr lang="zh-CN" altLang="en-US" sz="2400"/>
              <a:t>个栈插入元素</a:t>
            </a:r>
            <a:r>
              <a:rPr lang="en-US" altLang="zh-CN" sz="2400"/>
              <a:t>x</a:t>
            </a:r>
            <a:r>
              <a:rPr lang="zh-CN" altLang="en-US" sz="2400"/>
              <a:t>，若插入成功函数返回值为</a:t>
            </a:r>
            <a:r>
              <a:rPr lang="en-US" altLang="zh-CN" sz="2400"/>
              <a:t>1</a:t>
            </a:r>
            <a:r>
              <a:rPr lang="zh-CN" altLang="en-US" sz="2400"/>
              <a:t>，否则函数返回值为</a:t>
            </a:r>
            <a:r>
              <a:rPr lang="en-US" altLang="zh-CN" sz="2400"/>
              <a:t>0</a:t>
            </a:r>
            <a:r>
              <a:rPr lang="zh-CN" altLang="en-US" sz="2400"/>
              <a:t>，算法如下：</a:t>
            </a:r>
          </a:p>
          <a:p>
            <a:pPr marL="609600" indent="-609600">
              <a:lnSpc>
                <a:spcPct val="80000"/>
              </a:lnSpc>
              <a:buFont typeface="Monotype Sorts" pitchFamily="2" charset="2"/>
              <a:buNone/>
            </a:pPr>
            <a:r>
              <a:rPr lang="en-US" altLang="zh-CN" sz="2400"/>
              <a:t>#define MAX 50</a:t>
            </a:r>
          </a:p>
          <a:p>
            <a:pPr marL="609600" indent="-609600">
              <a:lnSpc>
                <a:spcPct val="80000"/>
              </a:lnSpc>
              <a:buFont typeface="Monotype Sorts" pitchFamily="2" charset="2"/>
              <a:buNone/>
            </a:pPr>
            <a:r>
              <a:rPr lang="en-US" altLang="zh-CN" sz="2400"/>
              <a:t>int s[MAX];</a:t>
            </a:r>
          </a:p>
          <a:p>
            <a:pPr marL="609600" indent="-609600">
              <a:lnSpc>
                <a:spcPct val="80000"/>
              </a:lnSpc>
              <a:buFont typeface="Monotype Sorts" pitchFamily="2" charset="2"/>
              <a:buNone/>
            </a:pPr>
            <a:r>
              <a:rPr lang="en-US" altLang="zh-CN" sz="2400"/>
              <a:t>int t1,t2;</a:t>
            </a:r>
          </a:p>
          <a:p>
            <a:pPr marL="609600" indent="-609600">
              <a:lnSpc>
                <a:spcPct val="80000"/>
              </a:lnSpc>
              <a:buFont typeface="Monotype Sorts" pitchFamily="2" charset="2"/>
              <a:buNone/>
            </a:pPr>
            <a:r>
              <a:rPr lang="en-US" altLang="zh-CN" sz="2400"/>
              <a:t>int pushd ( int s[],int i, int x)</a:t>
            </a:r>
          </a:p>
          <a:p>
            <a:pPr marL="609600" indent="-609600">
              <a:lnSpc>
                <a:spcPct val="80000"/>
              </a:lnSpc>
              <a:buFont typeface="Monotype Sorts" pitchFamily="2" charset="2"/>
              <a:buNone/>
            </a:pPr>
            <a:r>
              <a:rPr lang="en-US" altLang="zh-CN" sz="2400"/>
              <a:t>{/*</a:t>
            </a:r>
            <a:r>
              <a:rPr lang="zh-CN" altLang="en-US" sz="2400"/>
              <a:t>元素</a:t>
            </a:r>
            <a:r>
              <a:rPr lang="en-US" altLang="zh-CN" sz="2400"/>
              <a:t>x</a:t>
            </a:r>
            <a:r>
              <a:rPr lang="zh-CN" altLang="en-US" sz="2400"/>
              <a:t>进第</a:t>
            </a:r>
            <a:r>
              <a:rPr lang="en-US" altLang="zh-CN" sz="2400"/>
              <a:t>i</a:t>
            </a:r>
            <a:r>
              <a:rPr lang="zh-CN" altLang="en-US" sz="2400"/>
              <a:t>个栈（</a:t>
            </a:r>
            <a:r>
              <a:rPr lang="en-US" altLang="zh-CN" sz="2400"/>
              <a:t>i=1,2</a:t>
            </a:r>
            <a:r>
              <a:rPr lang="zh-CN" altLang="en-US" sz="2400"/>
              <a:t>）*</a:t>
            </a:r>
            <a:r>
              <a:rPr lang="en-US" altLang="zh-CN" sz="2400"/>
              <a:t>/</a:t>
            </a:r>
          </a:p>
        </p:txBody>
      </p:sp>
    </p:spTree>
  </p:cSld>
  <p:clrMapOvr>
    <a:masterClrMapping/>
  </p:clrMapOvr>
  <p:transition>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a:xfrm>
            <a:off x="660400" y="476250"/>
            <a:ext cx="6575425" cy="5688013"/>
          </a:xfrm>
        </p:spPr>
        <p:txBody>
          <a:bodyPr/>
          <a:lstStyle/>
          <a:p>
            <a:pPr>
              <a:lnSpc>
                <a:spcPct val="80000"/>
              </a:lnSpc>
              <a:buFont typeface="Monotype Sorts" pitchFamily="2" charset="2"/>
              <a:buNone/>
            </a:pPr>
            <a:r>
              <a:rPr lang="en-US" altLang="zh-CN" sz="2400"/>
              <a:t> if (i&lt;1|| i&gt;2)</a:t>
            </a:r>
          </a:p>
          <a:p>
            <a:pPr>
              <a:lnSpc>
                <a:spcPct val="80000"/>
              </a:lnSpc>
              <a:buFont typeface="Monotype Sorts" pitchFamily="2" charset="2"/>
              <a:buNone/>
            </a:pPr>
            <a:r>
              <a:rPr lang="en-US" altLang="zh-CN" sz="2400"/>
              <a:t>   return(0);</a:t>
            </a:r>
          </a:p>
          <a:p>
            <a:pPr>
              <a:lnSpc>
                <a:spcPct val="80000"/>
              </a:lnSpc>
              <a:buFont typeface="Monotype Sorts" pitchFamily="2" charset="2"/>
              <a:buNone/>
            </a:pPr>
            <a:r>
              <a:rPr lang="en-US" altLang="zh-CN" sz="2400"/>
              <a:t> if (t2+1==t1)</a:t>
            </a:r>
          </a:p>
          <a:p>
            <a:pPr>
              <a:lnSpc>
                <a:spcPct val="80000"/>
              </a:lnSpc>
              <a:buFont typeface="Monotype Sorts" pitchFamily="2" charset="2"/>
              <a:buNone/>
            </a:pPr>
            <a:r>
              <a:rPr lang="en-US" altLang="zh-CN" sz="2400"/>
              <a:t>   return(0);</a:t>
            </a:r>
          </a:p>
          <a:p>
            <a:pPr>
              <a:lnSpc>
                <a:spcPct val="80000"/>
              </a:lnSpc>
              <a:buFont typeface="Monotype Sorts" pitchFamily="2" charset="2"/>
              <a:buNone/>
            </a:pPr>
            <a:r>
              <a:rPr lang="en-US" altLang="zh-CN" sz="2400"/>
              <a:t> if(i==1)</a:t>
            </a:r>
          </a:p>
          <a:p>
            <a:pPr>
              <a:lnSpc>
                <a:spcPct val="80000"/>
              </a:lnSpc>
              <a:buFont typeface="Monotype Sorts" pitchFamily="2" charset="2"/>
              <a:buNone/>
            </a:pPr>
            <a:r>
              <a:rPr lang="en-US" altLang="zh-CN" sz="2400"/>
              <a:t>  {s[t1]=x;</a:t>
            </a:r>
          </a:p>
          <a:p>
            <a:pPr>
              <a:lnSpc>
                <a:spcPct val="80000"/>
              </a:lnSpc>
              <a:buFont typeface="Monotype Sorts" pitchFamily="2" charset="2"/>
              <a:buNone/>
            </a:pPr>
            <a:r>
              <a:rPr lang="en-US" altLang="zh-CN" sz="2400"/>
              <a:t>   t1++;</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else</a:t>
            </a:r>
          </a:p>
          <a:p>
            <a:pPr>
              <a:lnSpc>
                <a:spcPct val="80000"/>
              </a:lnSpc>
              <a:buFont typeface="Monotype Sorts" pitchFamily="2" charset="2"/>
              <a:buNone/>
            </a:pPr>
            <a:r>
              <a:rPr lang="en-US" altLang="zh-CN" sz="2400"/>
              <a:t>  {s[t2]=x;</a:t>
            </a:r>
          </a:p>
          <a:p>
            <a:pPr>
              <a:lnSpc>
                <a:spcPct val="80000"/>
              </a:lnSpc>
              <a:buFont typeface="Monotype Sorts" pitchFamily="2" charset="2"/>
              <a:buNone/>
            </a:pPr>
            <a:r>
              <a:rPr lang="en-US" altLang="zh-CN" sz="2400"/>
              <a:t>   t2--;</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return(1);}</a:t>
            </a:r>
          </a:p>
          <a:p>
            <a:pPr>
              <a:lnSpc>
                <a:spcPct val="80000"/>
              </a:lnSpc>
              <a:buFont typeface="Monotype Sorts" pitchFamily="2" charset="2"/>
              <a:buNone/>
            </a:pPr>
            <a:r>
              <a:rPr lang="en-US" altLang="zh-CN" sz="2400"/>
              <a:t> main()</a:t>
            </a:r>
          </a:p>
          <a:p>
            <a:pPr>
              <a:lnSpc>
                <a:spcPct val="80000"/>
              </a:lnSpc>
              <a:buFont typeface="Monotype Sorts" pitchFamily="2" charset="2"/>
              <a:buNone/>
            </a:pPr>
            <a:r>
              <a:rPr lang="en-US" altLang="zh-CN" sz="2400"/>
              <a:t>{int i,j,x,p;</a:t>
            </a:r>
          </a:p>
          <a:p>
            <a:pPr>
              <a:lnSpc>
                <a:spcPct val="80000"/>
              </a:lnSpc>
              <a:buFont typeface="Monotype Sorts" pitchFamily="2" charset="2"/>
              <a:buNone/>
            </a:pPr>
            <a:r>
              <a:rPr lang="en-US" altLang="zh-CN" sz="2400"/>
              <a:t> for(i=0;i&lt;10;i++)/*</a:t>
            </a:r>
            <a:r>
              <a:rPr lang="zh-CN" altLang="en-US" sz="2400"/>
              <a:t>第一栈输入数据*</a:t>
            </a:r>
            <a:r>
              <a:rPr lang="en-US" altLang="zh-CN" sz="2400"/>
              <a:t>/</a:t>
            </a:r>
          </a:p>
        </p:txBody>
      </p:sp>
    </p:spTree>
  </p:cSld>
  <p:clrMapOvr>
    <a:masterClrMapping/>
  </p:clrMapOvr>
  <p:transition>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301625" y="692150"/>
            <a:ext cx="8540750" cy="4967288"/>
          </a:xfrm>
        </p:spPr>
        <p:txBody>
          <a:bodyPr/>
          <a:lstStyle/>
          <a:p>
            <a:pPr>
              <a:lnSpc>
                <a:spcPct val="80000"/>
              </a:lnSpc>
              <a:buFont typeface="Monotype Sorts" pitchFamily="2" charset="2"/>
              <a:buNone/>
            </a:pPr>
            <a:r>
              <a:rPr lang="en-US" altLang="zh-CN" sz="2400"/>
              <a:t>scanf(</a:t>
            </a:r>
            <a:r>
              <a:rPr lang="en-US" altLang="zh-CN" sz="2400">
                <a:latin typeface="Arial"/>
              </a:rPr>
              <a:t>“</a:t>
            </a:r>
            <a:r>
              <a:rPr lang="en-US" altLang="zh-CN" sz="2400"/>
              <a:t>%d</a:t>
            </a:r>
            <a:r>
              <a:rPr lang="en-US" altLang="zh-CN" sz="2400">
                <a:latin typeface="Arial"/>
              </a:rPr>
              <a:t>”</a:t>
            </a:r>
            <a:r>
              <a:rPr lang="en-US" altLang="zh-CN" sz="2400"/>
              <a:t>,&amp;s[i]);</a:t>
            </a:r>
          </a:p>
          <a:p>
            <a:pPr>
              <a:lnSpc>
                <a:spcPct val="80000"/>
              </a:lnSpc>
              <a:buFont typeface="Monotype Sorts" pitchFamily="2" charset="2"/>
              <a:buNone/>
            </a:pPr>
            <a:r>
              <a:rPr lang="en-US" altLang="zh-CN" sz="2400"/>
              <a:t> t1=10;</a:t>
            </a:r>
          </a:p>
          <a:p>
            <a:pPr>
              <a:lnSpc>
                <a:spcPct val="80000"/>
              </a:lnSpc>
              <a:buFont typeface="Monotype Sorts" pitchFamily="2" charset="2"/>
              <a:buNone/>
            </a:pPr>
            <a:r>
              <a:rPr lang="en-US" altLang="zh-CN" sz="2400"/>
              <a:t> for(j=49;j&gt;40;j--)/*</a:t>
            </a:r>
            <a:r>
              <a:rPr lang="zh-CN" altLang="en-US" sz="2400"/>
              <a:t>第二栈输入数据*</a:t>
            </a:r>
            <a:r>
              <a:rPr lang="en-US" altLang="zh-CN" sz="2400"/>
              <a:t>/</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,&amp;s[j]);</a:t>
            </a:r>
          </a:p>
          <a:p>
            <a:pPr>
              <a:lnSpc>
                <a:spcPct val="80000"/>
              </a:lnSpc>
              <a:buFont typeface="Monotype Sorts" pitchFamily="2" charset="2"/>
              <a:buNone/>
            </a:pPr>
            <a:r>
              <a:rPr lang="en-US" altLang="zh-CN" sz="2400"/>
              <a:t>  t2=40;</a:t>
            </a:r>
          </a:p>
          <a:p>
            <a:pPr>
              <a:lnSpc>
                <a:spcPct val="80000"/>
              </a:lnSpc>
              <a:buFont typeface="Monotype Sorts" pitchFamily="2" charset="2"/>
              <a:buNone/>
            </a:pPr>
            <a:r>
              <a:rPr lang="en-US" altLang="zh-CN" sz="2400"/>
              <a:t> scanf(</a:t>
            </a:r>
            <a:r>
              <a:rPr lang="en-US" altLang="zh-CN" sz="2400">
                <a:latin typeface="Arial"/>
              </a:rPr>
              <a:t>“</a:t>
            </a:r>
            <a:r>
              <a:rPr lang="en-US" altLang="zh-CN" sz="2400"/>
              <a:t>%d,%d</a:t>
            </a:r>
            <a:r>
              <a:rPr lang="en-US" altLang="zh-CN" sz="2400">
                <a:latin typeface="Arial"/>
              </a:rPr>
              <a:t>”</a:t>
            </a:r>
            <a:r>
              <a:rPr lang="en-US" altLang="zh-CN" sz="2400"/>
              <a:t>,&amp;p,&amp;x); /*</a:t>
            </a:r>
            <a:r>
              <a:rPr lang="zh-CN" altLang="en-US" sz="2400"/>
              <a:t>输入往第</a:t>
            </a:r>
            <a:r>
              <a:rPr lang="en-US" altLang="zh-CN" sz="2400"/>
              <a:t>p</a:t>
            </a:r>
            <a:r>
              <a:rPr lang="zh-CN" altLang="en-US" sz="2400"/>
              <a:t>个栈插入数据</a:t>
            </a:r>
            <a:r>
              <a:rPr lang="en-US" altLang="zh-CN" sz="2400"/>
              <a:t>x*/</a:t>
            </a:r>
          </a:p>
          <a:p>
            <a:pPr>
              <a:lnSpc>
                <a:spcPct val="80000"/>
              </a:lnSpc>
              <a:buFont typeface="Monotype Sorts" pitchFamily="2" charset="2"/>
              <a:buNone/>
            </a:pPr>
            <a:r>
              <a:rPr lang="en-US" altLang="zh-CN" sz="2400"/>
              <a:t> if (pushd ( s,p,x))</a:t>
            </a:r>
          </a:p>
          <a:p>
            <a:pPr>
              <a:lnSpc>
                <a:spcPct val="80000"/>
              </a:lnSpc>
              <a:buFont typeface="Monotype Sorts" pitchFamily="2" charset="2"/>
              <a:buNone/>
            </a:pPr>
            <a:r>
              <a:rPr lang="en-US" altLang="zh-CN" sz="2400"/>
              <a:t>  { for (i=0;i&lt;t1;i++)</a:t>
            </a:r>
          </a:p>
          <a:p>
            <a:pPr>
              <a:lnSpc>
                <a:spcPct val="80000"/>
              </a:lnSpc>
              <a:buFont typeface="Monotype Sorts" pitchFamily="2" charset="2"/>
              <a:buNone/>
            </a:pPr>
            <a:r>
              <a:rPr lang="en-US" altLang="zh-CN" sz="2400"/>
              <a:t>printf(</a:t>
            </a:r>
            <a:r>
              <a:rPr lang="en-US" altLang="zh-CN" sz="2400">
                <a:latin typeface="Arial"/>
              </a:rPr>
              <a:t>“</a:t>
            </a:r>
            <a:r>
              <a:rPr lang="en-US" altLang="zh-CN" sz="2400"/>
              <a:t>%5d</a:t>
            </a:r>
            <a:r>
              <a:rPr lang="en-US" altLang="zh-CN" sz="2400">
                <a:latin typeface="Arial"/>
              </a:rPr>
              <a:t>”</a:t>
            </a:r>
            <a:r>
              <a:rPr lang="en-US" altLang="zh-CN" sz="2400"/>
              <a:t>,s[i]);</a:t>
            </a:r>
          </a:p>
          <a:p>
            <a:pPr>
              <a:lnSpc>
                <a:spcPct val="80000"/>
              </a:lnSpc>
              <a:buFont typeface="Monotype Sorts" pitchFamily="2" charset="2"/>
              <a:buNone/>
            </a:pPr>
            <a:r>
              <a:rPr lang="en-US" altLang="zh-CN" sz="2400"/>
              <a:t>for (j=49;j&gt;t2;j--)</a:t>
            </a:r>
          </a:p>
          <a:p>
            <a:pPr>
              <a:lnSpc>
                <a:spcPct val="80000"/>
              </a:lnSpc>
              <a:buFont typeface="Monotype Sorts" pitchFamily="2" charset="2"/>
              <a:buNone/>
            </a:pPr>
            <a:r>
              <a:rPr lang="en-US" altLang="zh-CN" sz="2400"/>
              <a:t> printf(</a:t>
            </a:r>
            <a:r>
              <a:rPr lang="en-US" altLang="zh-CN" sz="2400">
                <a:latin typeface="Arial"/>
              </a:rPr>
              <a:t>“</a:t>
            </a:r>
            <a:r>
              <a:rPr lang="en-US" altLang="zh-CN" sz="2400"/>
              <a:t>%5d</a:t>
            </a:r>
            <a:r>
              <a:rPr lang="en-US" altLang="zh-CN" sz="2400">
                <a:latin typeface="Arial"/>
              </a:rPr>
              <a:t>”</a:t>
            </a:r>
            <a:r>
              <a:rPr lang="en-US" altLang="zh-CN" sz="2400"/>
              <a:t>,s[j]);</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     }</a:t>
            </a:r>
          </a:p>
        </p:txBody>
      </p:sp>
    </p:spTree>
  </p:cSld>
  <p:clrMapOvr>
    <a:masterClrMapping/>
  </p:clrMapOvr>
  <p:transition>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301625" y="836613"/>
            <a:ext cx="8540750" cy="5688012"/>
          </a:xfrm>
        </p:spPr>
        <p:txBody>
          <a:bodyPr/>
          <a:lstStyle/>
          <a:p>
            <a:pPr marL="609600" indent="-609600">
              <a:lnSpc>
                <a:spcPct val="80000"/>
              </a:lnSpc>
              <a:buFont typeface="Monotype Sorts" pitchFamily="2" charset="2"/>
              <a:buNone/>
            </a:pPr>
            <a:r>
              <a:rPr lang="en-US" altLang="zh-CN" sz="2000"/>
              <a:t>(2)</a:t>
            </a:r>
            <a:r>
              <a:rPr lang="zh-CN" altLang="en-US" sz="2000"/>
              <a:t>出栈</a:t>
            </a:r>
          </a:p>
          <a:p>
            <a:pPr marL="609600" indent="-609600">
              <a:lnSpc>
                <a:spcPct val="80000"/>
              </a:lnSpc>
              <a:buFont typeface="Monotype Sorts" pitchFamily="2" charset="2"/>
              <a:buNone/>
            </a:pPr>
            <a:r>
              <a:rPr lang="zh-CN" altLang="en-US" sz="2000"/>
              <a:t>第</a:t>
            </a:r>
            <a:r>
              <a:rPr lang="en-US" altLang="zh-CN" sz="2000"/>
              <a:t>i</a:t>
            </a:r>
            <a:r>
              <a:rPr lang="zh-CN" altLang="en-US" sz="2000"/>
              <a:t>个栈出栈算法。若第</a:t>
            </a:r>
            <a:r>
              <a:rPr lang="en-US" altLang="zh-CN" sz="2000"/>
              <a:t>i</a:t>
            </a:r>
            <a:r>
              <a:rPr lang="zh-CN" altLang="en-US" sz="2000"/>
              <a:t>（</a:t>
            </a:r>
            <a:r>
              <a:rPr lang="en-US" altLang="zh-CN" sz="2000"/>
              <a:t>i=1,2</a:t>
            </a:r>
            <a:r>
              <a:rPr lang="zh-CN" altLang="en-US" sz="2000"/>
              <a:t>）个栈为空，则函数返回值为</a:t>
            </a:r>
            <a:r>
              <a:rPr lang="en-US" altLang="zh-CN" sz="2000"/>
              <a:t>0</a:t>
            </a:r>
            <a:r>
              <a:rPr lang="zh-CN" altLang="en-US" sz="2000"/>
              <a:t>，否则函数返回值为</a:t>
            </a:r>
            <a:r>
              <a:rPr lang="en-US" altLang="zh-CN" sz="2000"/>
              <a:t>1</a:t>
            </a:r>
            <a:r>
              <a:rPr lang="zh-CN" altLang="en-US" sz="2000"/>
              <a:t>。</a:t>
            </a:r>
          </a:p>
          <a:p>
            <a:pPr marL="609600" indent="-609600">
              <a:lnSpc>
                <a:spcPct val="80000"/>
              </a:lnSpc>
              <a:buFont typeface="Monotype Sorts" pitchFamily="2" charset="2"/>
              <a:buNone/>
            </a:pPr>
            <a:r>
              <a:rPr lang="en-US" altLang="zh-CN" sz="2000"/>
              <a:t>#define MAX 50</a:t>
            </a:r>
          </a:p>
          <a:p>
            <a:pPr marL="609600" indent="-609600">
              <a:lnSpc>
                <a:spcPct val="80000"/>
              </a:lnSpc>
              <a:buFont typeface="Monotype Sorts" pitchFamily="2" charset="2"/>
              <a:buNone/>
            </a:pPr>
            <a:r>
              <a:rPr lang="en-US" altLang="zh-CN" sz="2000"/>
              <a:t>int s[MAX];</a:t>
            </a:r>
          </a:p>
          <a:p>
            <a:pPr marL="609600" indent="-609600">
              <a:lnSpc>
                <a:spcPct val="80000"/>
              </a:lnSpc>
              <a:buFont typeface="Monotype Sorts" pitchFamily="2" charset="2"/>
              <a:buNone/>
            </a:pPr>
            <a:r>
              <a:rPr lang="en-US" altLang="zh-CN" sz="2000"/>
              <a:t>int t1,t2;</a:t>
            </a:r>
          </a:p>
          <a:p>
            <a:pPr marL="609600" indent="-609600">
              <a:lnSpc>
                <a:spcPct val="80000"/>
              </a:lnSpc>
              <a:buFont typeface="Monotype Sorts" pitchFamily="2" charset="2"/>
              <a:buNone/>
            </a:pPr>
            <a:r>
              <a:rPr lang="en-US" altLang="zh-CN" sz="2000"/>
              <a:t>int popd ( int s[], int i)</a:t>
            </a:r>
          </a:p>
          <a:p>
            <a:pPr marL="609600" indent="-609600">
              <a:lnSpc>
                <a:spcPct val="80000"/>
              </a:lnSpc>
              <a:buFont typeface="Monotype Sorts" pitchFamily="2" charset="2"/>
              <a:buNone/>
            </a:pPr>
            <a:r>
              <a:rPr lang="en-US" altLang="zh-CN" sz="2000"/>
              <a:t>{/*</a:t>
            </a:r>
            <a:r>
              <a:rPr lang="zh-CN" altLang="en-US" sz="2000"/>
              <a:t>第</a:t>
            </a:r>
            <a:r>
              <a:rPr lang="en-US" altLang="zh-CN" sz="2000"/>
              <a:t>i</a:t>
            </a:r>
            <a:r>
              <a:rPr lang="zh-CN" altLang="en-US" sz="2000"/>
              <a:t>个栈退栈*</a:t>
            </a:r>
            <a:r>
              <a:rPr lang="en-US" altLang="zh-CN" sz="2000"/>
              <a:t>/ </a:t>
            </a:r>
          </a:p>
          <a:p>
            <a:pPr marL="609600" indent="-609600">
              <a:lnSpc>
                <a:spcPct val="80000"/>
              </a:lnSpc>
              <a:buFont typeface="Monotype Sorts" pitchFamily="2" charset="2"/>
              <a:buNone/>
            </a:pPr>
            <a:r>
              <a:rPr lang="en-US" altLang="zh-CN" sz="2000"/>
              <a:t>  int y;</a:t>
            </a:r>
          </a:p>
          <a:p>
            <a:pPr marL="609600" indent="-609600">
              <a:lnSpc>
                <a:spcPct val="80000"/>
              </a:lnSpc>
              <a:buFont typeface="Monotype Sorts" pitchFamily="2" charset="2"/>
              <a:buNone/>
            </a:pPr>
            <a:r>
              <a:rPr lang="en-US" altLang="zh-CN" sz="2000"/>
              <a:t> if (i&lt;1|| i&gt;2)</a:t>
            </a:r>
          </a:p>
          <a:p>
            <a:pPr marL="609600" indent="-609600">
              <a:lnSpc>
                <a:spcPct val="80000"/>
              </a:lnSpc>
              <a:buFont typeface="Monotype Sorts" pitchFamily="2" charset="2"/>
              <a:buNone/>
            </a:pPr>
            <a:r>
              <a:rPr lang="en-US" altLang="zh-CN" sz="2000"/>
              <a:t>   return(0);</a:t>
            </a:r>
          </a:p>
          <a:p>
            <a:pPr marL="609600" indent="-609600">
              <a:lnSpc>
                <a:spcPct val="80000"/>
              </a:lnSpc>
              <a:buFont typeface="Monotype Sorts" pitchFamily="2" charset="2"/>
              <a:buNone/>
            </a:pPr>
            <a:r>
              <a:rPr lang="en-US" altLang="zh-CN" sz="2000"/>
              <a:t> if (i==1)</a:t>
            </a:r>
          </a:p>
          <a:p>
            <a:pPr marL="609600" indent="-609600">
              <a:lnSpc>
                <a:spcPct val="80000"/>
              </a:lnSpc>
              <a:buFont typeface="Monotype Sorts" pitchFamily="2" charset="2"/>
              <a:buNone/>
            </a:pPr>
            <a:r>
              <a:rPr lang="en-US" altLang="zh-CN" sz="2000"/>
              <a:t>  if(t1==0)</a:t>
            </a:r>
          </a:p>
          <a:p>
            <a:pPr marL="609600" indent="-609600">
              <a:lnSpc>
                <a:spcPct val="80000"/>
              </a:lnSpc>
              <a:buFont typeface="Monotype Sorts" pitchFamily="2" charset="2"/>
              <a:buNone/>
            </a:pPr>
            <a:r>
              <a:rPr lang="en-US" altLang="zh-CN" sz="2000"/>
              <a:t>   return(0);</a:t>
            </a:r>
          </a:p>
          <a:p>
            <a:pPr marL="609600" indent="-609600">
              <a:lnSpc>
                <a:spcPct val="80000"/>
              </a:lnSpc>
              <a:buFont typeface="Monotype Sorts" pitchFamily="2" charset="2"/>
              <a:buNone/>
            </a:pPr>
            <a:r>
              <a:rPr lang="en-US" altLang="zh-CN" sz="2000"/>
              <a:t>  else</a:t>
            </a:r>
          </a:p>
          <a:p>
            <a:pPr marL="609600" indent="-609600">
              <a:lnSpc>
                <a:spcPct val="80000"/>
              </a:lnSpc>
              <a:buFont typeface="Monotype Sorts" pitchFamily="2" charset="2"/>
              <a:buNone/>
            </a:pPr>
            <a:r>
              <a:rPr lang="en-US" altLang="zh-CN" sz="2000"/>
              <a:t>  { t1--;</a:t>
            </a:r>
          </a:p>
          <a:p>
            <a:pPr marL="609600" indent="-609600">
              <a:lnSpc>
                <a:spcPct val="80000"/>
              </a:lnSpc>
              <a:buFont typeface="Monotype Sorts" pitchFamily="2" charset="2"/>
              <a:buNone/>
            </a:pPr>
            <a:r>
              <a:rPr lang="en-US" altLang="zh-CN" sz="2000"/>
              <a:t>    y=s[t1];printf(</a:t>
            </a:r>
            <a:r>
              <a:rPr lang="en-US" altLang="zh-CN" sz="2000">
                <a:latin typeface="Arial"/>
              </a:rPr>
              <a:t>“</a:t>
            </a:r>
            <a:r>
              <a:rPr lang="en-US" altLang="zh-CN" sz="2000"/>
              <a:t>%d</a:t>
            </a:r>
            <a:r>
              <a:rPr lang="en-US" altLang="zh-CN" sz="2000">
                <a:latin typeface="Arial"/>
              </a:rPr>
              <a:t>”</a:t>
            </a:r>
            <a:r>
              <a:rPr lang="en-US" altLang="zh-CN" sz="2000"/>
              <a:t>,y);}</a:t>
            </a:r>
          </a:p>
          <a:p>
            <a:pPr marL="609600" indent="-609600">
              <a:lnSpc>
                <a:spcPct val="80000"/>
              </a:lnSpc>
              <a:buFont typeface="Monotype Sorts" pitchFamily="2" charset="2"/>
              <a:buNone/>
            </a:pPr>
            <a:endParaRPr lang="en-US" altLang="zh-CN" sz="2000"/>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301625" y="981075"/>
            <a:ext cx="8540750" cy="4194175"/>
          </a:xfrm>
        </p:spPr>
        <p:txBody>
          <a:bodyPr/>
          <a:lstStyle/>
          <a:p>
            <a:pPr>
              <a:lnSpc>
                <a:spcPct val="80000"/>
              </a:lnSpc>
              <a:buFont typeface="Monotype Sorts" pitchFamily="2" charset="2"/>
              <a:buNone/>
            </a:pPr>
            <a:r>
              <a:rPr lang="en-US" altLang="zh-CN" sz="2400"/>
              <a:t>else</a:t>
            </a:r>
          </a:p>
          <a:p>
            <a:pPr>
              <a:lnSpc>
                <a:spcPct val="80000"/>
              </a:lnSpc>
              <a:buFont typeface="Monotype Sorts" pitchFamily="2" charset="2"/>
              <a:buNone/>
            </a:pPr>
            <a:r>
              <a:rPr lang="en-US" altLang="zh-CN" sz="2400"/>
              <a:t>  if(t2==MAX-1)</a:t>
            </a:r>
          </a:p>
          <a:p>
            <a:pPr>
              <a:lnSpc>
                <a:spcPct val="80000"/>
              </a:lnSpc>
              <a:buFont typeface="Monotype Sorts" pitchFamily="2" charset="2"/>
              <a:buNone/>
            </a:pPr>
            <a:r>
              <a:rPr lang="en-US" altLang="zh-CN" sz="2400"/>
              <a:t>   return(0);</a:t>
            </a:r>
          </a:p>
          <a:p>
            <a:pPr>
              <a:lnSpc>
                <a:spcPct val="80000"/>
              </a:lnSpc>
              <a:buFont typeface="Monotype Sorts" pitchFamily="2" charset="2"/>
              <a:buNone/>
            </a:pPr>
            <a:r>
              <a:rPr lang="en-US" altLang="zh-CN" sz="2400"/>
              <a:t>  else </a:t>
            </a:r>
          </a:p>
          <a:p>
            <a:pPr>
              <a:lnSpc>
                <a:spcPct val="80000"/>
              </a:lnSpc>
              <a:buFont typeface="Monotype Sorts" pitchFamily="2" charset="2"/>
              <a:buNone/>
            </a:pPr>
            <a:r>
              <a:rPr lang="en-US" altLang="zh-CN" sz="2400"/>
              <a:t>   {t2++;y=s[t2];printf(</a:t>
            </a:r>
            <a:r>
              <a:rPr lang="en-US" altLang="zh-CN" sz="2400">
                <a:latin typeface="Arial"/>
              </a:rPr>
              <a:t>“</a:t>
            </a:r>
            <a:r>
              <a:rPr lang="en-US" altLang="zh-CN" sz="2400"/>
              <a:t>%d</a:t>
            </a:r>
            <a:r>
              <a:rPr lang="en-US" altLang="zh-CN" sz="2400">
                <a:latin typeface="Arial"/>
              </a:rPr>
              <a:t>”</a:t>
            </a:r>
            <a:r>
              <a:rPr lang="en-US" altLang="zh-CN" sz="2400"/>
              <a:t>,y);}</a:t>
            </a:r>
          </a:p>
          <a:p>
            <a:pPr>
              <a:lnSpc>
                <a:spcPct val="80000"/>
              </a:lnSpc>
              <a:buFont typeface="Monotype Sorts" pitchFamily="2" charset="2"/>
              <a:buNone/>
            </a:pPr>
            <a:r>
              <a:rPr lang="en-US" altLang="zh-CN" sz="2400"/>
              <a:t> return(1);</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main()</a:t>
            </a:r>
          </a:p>
          <a:p>
            <a:pPr>
              <a:lnSpc>
                <a:spcPct val="80000"/>
              </a:lnSpc>
              <a:buFont typeface="Monotype Sorts" pitchFamily="2" charset="2"/>
              <a:buNone/>
            </a:pPr>
            <a:r>
              <a:rPr lang="en-US" altLang="zh-CN" sz="2400"/>
              <a:t>{int i,j,x;</a:t>
            </a:r>
          </a:p>
          <a:p>
            <a:pPr>
              <a:lnSpc>
                <a:spcPct val="80000"/>
              </a:lnSpc>
              <a:buFont typeface="Monotype Sorts" pitchFamily="2" charset="2"/>
              <a:buNone/>
            </a:pPr>
            <a:r>
              <a:rPr lang="en-US" altLang="zh-CN" sz="2400"/>
              <a:t> for(i=0;i&lt;10;i++)/*</a:t>
            </a:r>
            <a:r>
              <a:rPr lang="zh-CN" altLang="en-US" sz="2400"/>
              <a:t>第一栈输入数据*</a:t>
            </a:r>
            <a:r>
              <a:rPr lang="en-US" altLang="zh-CN" sz="2400"/>
              <a:t>/</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,&amp;s[i]);</a:t>
            </a:r>
          </a:p>
          <a:p>
            <a:pPr>
              <a:lnSpc>
                <a:spcPct val="80000"/>
              </a:lnSpc>
              <a:buFont typeface="Monotype Sorts" pitchFamily="2" charset="2"/>
              <a:buNone/>
            </a:pPr>
            <a:r>
              <a:rPr lang="en-US" altLang="zh-CN" sz="2400"/>
              <a:t> t1=10;</a:t>
            </a:r>
          </a:p>
          <a:p>
            <a:pPr>
              <a:lnSpc>
                <a:spcPct val="80000"/>
              </a:lnSpc>
              <a:buFont typeface="Monotype Sorts" pitchFamily="2" charset="2"/>
              <a:buNone/>
            </a:pPr>
            <a:r>
              <a:rPr lang="en-US" altLang="zh-CN" sz="2400"/>
              <a:t> for(j=49;j&gt;40;j--)/*</a:t>
            </a:r>
            <a:r>
              <a:rPr lang="zh-CN" altLang="en-US" sz="2400"/>
              <a:t>第二栈输入数据*</a:t>
            </a:r>
            <a:r>
              <a:rPr lang="en-US" altLang="zh-CN" sz="2400"/>
              <a:t>/</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,&amp;s[j]);</a:t>
            </a:r>
          </a:p>
        </p:txBody>
      </p:sp>
    </p:spTree>
  </p:cSld>
  <p:clrMapOvr>
    <a:masterClrMapping/>
  </p:clrMapOvr>
  <p:transition>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a:xfrm>
            <a:off x="660400" y="1412875"/>
            <a:ext cx="7583488" cy="4194175"/>
          </a:xfrm>
        </p:spPr>
        <p:txBody>
          <a:bodyPr/>
          <a:lstStyle/>
          <a:p>
            <a:pPr>
              <a:lnSpc>
                <a:spcPct val="80000"/>
              </a:lnSpc>
              <a:buFont typeface="Monotype Sorts" pitchFamily="2" charset="2"/>
              <a:buNone/>
            </a:pPr>
            <a:r>
              <a:rPr lang="en-US" altLang="zh-CN" sz="2400"/>
              <a:t> t2=40;</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,&amp;x); /*</a:t>
            </a:r>
            <a:r>
              <a:rPr lang="zh-CN" altLang="en-US" sz="2400"/>
              <a:t>输入第</a:t>
            </a:r>
            <a:r>
              <a:rPr lang="en-US" altLang="zh-CN" sz="2400"/>
              <a:t>x</a:t>
            </a:r>
            <a:r>
              <a:rPr lang="zh-CN" altLang="en-US" sz="2400"/>
              <a:t>个栈要进行出栈操作*</a:t>
            </a:r>
            <a:r>
              <a:rPr lang="en-US" altLang="zh-CN" sz="2400"/>
              <a:t>/</a:t>
            </a:r>
          </a:p>
          <a:p>
            <a:pPr>
              <a:lnSpc>
                <a:spcPct val="80000"/>
              </a:lnSpc>
              <a:buFont typeface="Monotype Sorts" pitchFamily="2" charset="2"/>
              <a:buNone/>
            </a:pPr>
            <a:r>
              <a:rPr lang="en-US" altLang="zh-CN" sz="2400"/>
              <a:t> if (popd ( s,x))</a:t>
            </a:r>
          </a:p>
          <a:p>
            <a:pPr>
              <a:lnSpc>
                <a:spcPct val="80000"/>
              </a:lnSpc>
              <a:buFont typeface="Monotype Sorts" pitchFamily="2" charset="2"/>
              <a:buNone/>
            </a:pPr>
            <a:r>
              <a:rPr lang="en-US" altLang="zh-CN" sz="2400"/>
              <a:t>  { for (i=0;i&lt;t1;i++)</a:t>
            </a:r>
          </a:p>
          <a:p>
            <a:pPr>
              <a:lnSpc>
                <a:spcPct val="80000"/>
              </a:lnSpc>
              <a:buFont typeface="Monotype Sorts" pitchFamily="2" charset="2"/>
              <a:buNone/>
            </a:pPr>
            <a:r>
              <a:rPr lang="en-US" altLang="zh-CN" sz="2400"/>
              <a:t>printf(</a:t>
            </a:r>
            <a:r>
              <a:rPr lang="en-US" altLang="zh-CN" sz="2400">
                <a:latin typeface="Arial"/>
              </a:rPr>
              <a:t>“</a:t>
            </a:r>
            <a:r>
              <a:rPr lang="en-US" altLang="zh-CN" sz="2400"/>
              <a:t>%5d</a:t>
            </a:r>
            <a:r>
              <a:rPr lang="en-US" altLang="zh-CN" sz="2400">
                <a:latin typeface="Arial"/>
              </a:rPr>
              <a:t>”</a:t>
            </a:r>
            <a:r>
              <a:rPr lang="en-US" altLang="zh-CN" sz="2400"/>
              <a:t>,s[i]);</a:t>
            </a:r>
          </a:p>
          <a:p>
            <a:pPr>
              <a:lnSpc>
                <a:spcPct val="80000"/>
              </a:lnSpc>
              <a:buFont typeface="Monotype Sorts" pitchFamily="2" charset="2"/>
              <a:buNone/>
            </a:pPr>
            <a:r>
              <a:rPr lang="en-US" altLang="zh-CN" sz="2400"/>
              <a:t>for (j=49;j&gt;t2;j--)</a:t>
            </a:r>
          </a:p>
          <a:p>
            <a:pPr>
              <a:lnSpc>
                <a:spcPct val="80000"/>
              </a:lnSpc>
              <a:buFont typeface="Monotype Sorts" pitchFamily="2" charset="2"/>
              <a:buNone/>
            </a:pPr>
            <a:r>
              <a:rPr lang="en-US" altLang="zh-CN" sz="2400"/>
              <a:t> printf(</a:t>
            </a:r>
            <a:r>
              <a:rPr lang="en-US" altLang="zh-CN" sz="2400">
                <a:latin typeface="Arial"/>
              </a:rPr>
              <a:t>“</a:t>
            </a:r>
            <a:r>
              <a:rPr lang="en-US" altLang="zh-CN" sz="2400"/>
              <a:t>%5d</a:t>
            </a:r>
            <a:r>
              <a:rPr lang="en-US" altLang="zh-CN" sz="2400">
                <a:latin typeface="Arial"/>
              </a:rPr>
              <a:t>”</a:t>
            </a:r>
            <a:r>
              <a:rPr lang="en-US" altLang="zh-CN" sz="2400"/>
              <a:t>,s[j]);</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     }</a:t>
            </a:r>
          </a:p>
        </p:txBody>
      </p:sp>
    </p:spTree>
  </p:cSld>
  <p:clrMapOvr>
    <a:masterClrMapping/>
  </p:clrMapOvr>
  <p:transition>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301625" y="692150"/>
            <a:ext cx="8540750" cy="4194175"/>
          </a:xfrm>
        </p:spPr>
        <p:txBody>
          <a:bodyPr/>
          <a:lstStyle/>
          <a:p>
            <a:pPr>
              <a:lnSpc>
                <a:spcPct val="80000"/>
              </a:lnSpc>
              <a:buFont typeface="Monotype Sorts" pitchFamily="2" charset="2"/>
              <a:buNone/>
            </a:pPr>
            <a:r>
              <a:rPr lang="zh-CN" altLang="en-US" sz="2400"/>
              <a:t>　　　</a:t>
            </a:r>
            <a:r>
              <a:rPr lang="en-US" altLang="zh-CN" sz="2400"/>
              <a:t>3.1.3  </a:t>
            </a:r>
            <a:r>
              <a:rPr lang="zh-CN" altLang="en-US" sz="2400"/>
              <a:t>栈的链式存储及其基本操作的实现</a:t>
            </a:r>
          </a:p>
          <a:p>
            <a:pPr>
              <a:lnSpc>
                <a:spcPct val="80000"/>
              </a:lnSpc>
              <a:buFont typeface="Monotype Sorts" pitchFamily="2" charset="2"/>
              <a:buNone/>
            </a:pPr>
            <a:r>
              <a:rPr lang="zh-CN" altLang="en-US" sz="2400"/>
              <a:t>    　　当栈的最大容量事先不能估计时，也可采用链表作存储结构，简称为链栈，其结点类型定义为：</a:t>
            </a:r>
          </a:p>
          <a:p>
            <a:pPr>
              <a:lnSpc>
                <a:spcPct val="80000"/>
              </a:lnSpc>
              <a:buFont typeface="Monotype Sorts" pitchFamily="2" charset="2"/>
              <a:buNone/>
            </a:pPr>
            <a:r>
              <a:rPr lang="zh-CN" altLang="en-US" sz="2400"/>
              <a:t>    </a:t>
            </a:r>
            <a:r>
              <a:rPr lang="en-US" altLang="zh-CN" sz="2400"/>
              <a:t>typedef struct node</a:t>
            </a:r>
          </a:p>
          <a:p>
            <a:pPr>
              <a:lnSpc>
                <a:spcPct val="80000"/>
              </a:lnSpc>
              <a:buFont typeface="Monotype Sorts" pitchFamily="2" charset="2"/>
              <a:buNone/>
            </a:pPr>
            <a:r>
              <a:rPr lang="en-US" altLang="zh-CN" sz="2400"/>
              <a:t>   </a:t>
            </a:r>
            <a:r>
              <a:rPr lang="zh-CN" altLang="en-US" sz="2400"/>
              <a:t>｛ </a:t>
            </a:r>
          </a:p>
          <a:p>
            <a:pPr>
              <a:lnSpc>
                <a:spcPct val="80000"/>
              </a:lnSpc>
              <a:buFont typeface="Monotype Sorts" pitchFamily="2" charset="2"/>
              <a:buNone/>
            </a:pPr>
            <a:r>
              <a:rPr lang="zh-CN" altLang="en-US" sz="2400"/>
              <a:t>　　　</a:t>
            </a:r>
            <a:r>
              <a:rPr lang="en-US" altLang="zh-CN" sz="2400"/>
              <a:t>int data;                   /*</a:t>
            </a:r>
            <a:r>
              <a:rPr lang="zh-CN" altLang="en-US" sz="2400"/>
              <a:t>这里以整型为例*</a:t>
            </a:r>
            <a:r>
              <a:rPr lang="en-US" altLang="zh-CN" sz="2400"/>
              <a:t>/</a:t>
            </a:r>
          </a:p>
          <a:p>
            <a:pPr>
              <a:lnSpc>
                <a:spcPct val="80000"/>
              </a:lnSpc>
              <a:buFont typeface="Monotype Sorts" pitchFamily="2" charset="2"/>
              <a:buNone/>
            </a:pPr>
            <a:r>
              <a:rPr lang="zh-CN" altLang="en-US" sz="2400"/>
              <a:t>　　　</a:t>
            </a:r>
            <a:r>
              <a:rPr lang="en-US" altLang="zh-CN" sz="2400"/>
              <a:t>struct node*next;            /*</a:t>
            </a:r>
            <a:r>
              <a:rPr lang="zh-CN" altLang="en-US" sz="2400"/>
              <a:t>指针类型，存放下一个结点的地址*</a:t>
            </a:r>
            <a:r>
              <a:rPr lang="en-US" altLang="zh-CN" sz="2400"/>
              <a:t>/ </a:t>
            </a:r>
          </a:p>
          <a:p>
            <a:pPr>
              <a:lnSpc>
                <a:spcPct val="80000"/>
              </a:lnSpc>
              <a:buFont typeface="Monotype Sorts" pitchFamily="2" charset="2"/>
              <a:buNone/>
            </a:pPr>
            <a:r>
              <a:rPr lang="zh-CN" altLang="en-US" sz="2400"/>
              <a:t>　　｝</a:t>
            </a:r>
            <a:r>
              <a:rPr lang="en-US" altLang="zh-CN" sz="2400"/>
              <a:t>NODE;</a:t>
            </a:r>
          </a:p>
          <a:p>
            <a:pPr>
              <a:lnSpc>
                <a:spcPct val="80000"/>
              </a:lnSpc>
              <a:buFont typeface="Monotype Sorts" pitchFamily="2" charset="2"/>
              <a:buNone/>
            </a:pPr>
            <a:r>
              <a:rPr lang="en-US" altLang="zh-CN" sz="2400"/>
              <a:t>    NODE  *top;                /*</a:t>
            </a:r>
            <a:r>
              <a:rPr lang="zh-CN" altLang="en-US" sz="2400"/>
              <a:t>链栈表头指针，即栈顶指针*</a:t>
            </a:r>
            <a:r>
              <a:rPr lang="en-US" altLang="zh-CN" sz="2400"/>
              <a:t>/</a:t>
            </a:r>
            <a:r>
              <a:rPr lang="en-US" altLang="zh-CN" sz="2400">
                <a:latin typeface="Arial"/>
              </a:rPr>
              <a:t>…</a:t>
            </a:r>
            <a:r>
              <a:rPr lang="en-US" altLang="zh-CN" sz="2400"/>
              <a:t>     ^</a:t>
            </a:r>
          </a:p>
          <a:p>
            <a:pPr>
              <a:lnSpc>
                <a:spcPct val="80000"/>
              </a:lnSpc>
              <a:buFont typeface="Monotype Sorts" pitchFamily="2" charset="2"/>
              <a:buNone/>
            </a:pPr>
            <a:r>
              <a:rPr lang="zh-CN" altLang="en-US" sz="2400"/>
              <a:t>　　　设</a:t>
            </a:r>
            <a:r>
              <a:rPr lang="en-US" altLang="zh-CN" sz="2400"/>
              <a:t>top</a:t>
            </a:r>
            <a:r>
              <a:rPr lang="zh-CN" altLang="en-US" sz="2400"/>
              <a:t>是指向栈顶结点的指针，其初值为空，说明在初始状态下，栈中没有任何结点。如图</a:t>
            </a:r>
            <a:r>
              <a:rPr lang="en-US" altLang="zh-CN" sz="2400"/>
              <a:t>3-4</a:t>
            </a:r>
            <a:r>
              <a:rPr lang="zh-CN" altLang="en-US" sz="2400"/>
              <a:t>（</a:t>
            </a:r>
            <a:r>
              <a:rPr lang="en-US" altLang="zh-CN" sz="2400"/>
              <a:t>a</a:t>
            </a:r>
            <a:r>
              <a:rPr lang="zh-CN" altLang="en-US" sz="2400"/>
              <a:t>）所示，当把一个数据元素</a:t>
            </a:r>
            <a:r>
              <a:rPr lang="en-US" altLang="zh-CN" sz="2400"/>
              <a:t>x</a:t>
            </a:r>
            <a:r>
              <a:rPr lang="zh-CN" altLang="en-US" sz="2400"/>
              <a:t>入栈时，先向系统申请一个结点</a:t>
            </a:r>
            <a:r>
              <a:rPr lang="en-US" altLang="zh-CN" sz="2400"/>
              <a:t>p</a:t>
            </a:r>
            <a:r>
              <a:rPr lang="zh-CN" altLang="en-US" sz="2400"/>
              <a:t>，置其数据域值为</a:t>
            </a:r>
            <a:r>
              <a:rPr lang="en-US" altLang="zh-CN" sz="2400"/>
              <a:t>x</a:t>
            </a:r>
            <a:r>
              <a:rPr lang="zh-CN" altLang="en-US" sz="2400"/>
              <a:t>，把</a:t>
            </a:r>
            <a:r>
              <a:rPr lang="en-US" altLang="zh-CN" sz="2400"/>
              <a:t>top</a:t>
            </a:r>
            <a:r>
              <a:rPr lang="zh-CN" altLang="en-US" sz="2400"/>
              <a:t>结点作为</a:t>
            </a:r>
            <a:r>
              <a:rPr lang="en-US" altLang="zh-CN" sz="2400"/>
              <a:t>p</a:t>
            </a:r>
            <a:r>
              <a:rPr lang="zh-CN" altLang="en-US" sz="2400"/>
              <a:t>结点的直接后继，</a:t>
            </a:r>
            <a:r>
              <a:rPr lang="en-US" altLang="zh-CN" sz="2400"/>
              <a:t>top</a:t>
            </a:r>
            <a:r>
              <a:rPr lang="zh-CN" altLang="en-US" sz="2400"/>
              <a:t>改指到</a:t>
            </a:r>
            <a:r>
              <a:rPr lang="en-US" altLang="zh-CN" sz="2400"/>
              <a:t>p</a:t>
            </a:r>
            <a:r>
              <a:rPr lang="zh-CN" altLang="en-US" sz="2400"/>
              <a:t>结点。如图</a:t>
            </a:r>
            <a:r>
              <a:rPr lang="en-US" altLang="zh-CN" sz="2400"/>
              <a:t>3-4</a:t>
            </a:r>
            <a:r>
              <a:rPr lang="zh-CN" altLang="en-US" sz="2400"/>
              <a:t>（</a:t>
            </a:r>
            <a:r>
              <a:rPr lang="en-US" altLang="zh-CN" sz="2400"/>
              <a:t>b</a:t>
            </a:r>
            <a:r>
              <a:rPr lang="zh-CN" altLang="en-US" sz="2400"/>
              <a:t>）所示。出栈时，先取出栈顶结点中的数据，然后把该结点链域的值赋给栈顶指针</a:t>
            </a:r>
            <a:r>
              <a:rPr lang="en-US" altLang="zh-CN" sz="2400"/>
              <a:t>top</a:t>
            </a:r>
            <a:r>
              <a:rPr lang="zh-CN" altLang="en-US" sz="2400"/>
              <a:t>，释放该结点。如图</a:t>
            </a:r>
            <a:r>
              <a:rPr lang="en-US" altLang="zh-CN" sz="2400"/>
              <a:t>3-4</a:t>
            </a:r>
            <a:r>
              <a:rPr lang="zh-CN" altLang="en-US" sz="2400"/>
              <a:t>（</a:t>
            </a:r>
            <a:r>
              <a:rPr lang="en-US" altLang="zh-CN" sz="2400"/>
              <a:t>c</a:t>
            </a:r>
            <a:r>
              <a:rPr lang="zh-CN" altLang="en-US" sz="2400"/>
              <a:t>）所示。 </a:t>
            </a:r>
          </a:p>
        </p:txBody>
      </p:sp>
    </p:spTree>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endParaRPr lang="zh-CN" altLang="zh-CN"/>
          </a:p>
        </p:txBody>
      </p:sp>
      <p:pic>
        <p:nvPicPr>
          <p:cNvPr id="266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692150"/>
            <a:ext cx="8351838" cy="4198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29" name="Rectangle 5"/>
          <p:cNvSpPr>
            <a:spLocks noChangeArrowheads="1"/>
          </p:cNvSpPr>
          <p:nvPr/>
        </p:nvSpPr>
        <p:spPr bwMode="auto">
          <a:xfrm>
            <a:off x="2889250" y="5192713"/>
            <a:ext cx="33670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3-4</a:t>
            </a:r>
            <a:r>
              <a:rPr lang="zh-CN" altLang="en-US" sz="2000"/>
              <a:t>栈的插入和删除运算</a:t>
            </a:r>
          </a:p>
        </p:txBody>
      </p:sp>
    </p:spTree>
  </p:cSld>
  <p:clrMapOvr>
    <a:masterClrMapping/>
  </p:clrMapOvr>
  <p:transition>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a:xfrm>
            <a:off x="179388" y="674688"/>
            <a:ext cx="8540750" cy="5346700"/>
          </a:xfrm>
        </p:spPr>
        <p:txBody>
          <a:bodyPr/>
          <a:lstStyle/>
          <a:p>
            <a:pPr>
              <a:lnSpc>
                <a:spcPct val="80000"/>
              </a:lnSpc>
              <a:buFont typeface="Monotype Sorts" pitchFamily="2" charset="2"/>
              <a:buNone/>
            </a:pPr>
            <a:r>
              <a:rPr lang="zh-CN" altLang="en-US" sz="2400"/>
              <a:t>　　　链栈的主要运算有进栈和出栈。 </a:t>
            </a:r>
          </a:p>
          <a:p>
            <a:pPr>
              <a:lnSpc>
                <a:spcPct val="80000"/>
              </a:lnSpc>
              <a:buFont typeface="Monotype Sorts" pitchFamily="2" charset="2"/>
              <a:buNone/>
            </a:pPr>
            <a:r>
              <a:rPr lang="zh-CN" altLang="en-US" sz="2400"/>
              <a:t>　　　</a:t>
            </a:r>
            <a:r>
              <a:rPr lang="en-US" altLang="zh-CN" sz="2400"/>
              <a:t>1</a:t>
            </a:r>
            <a:r>
              <a:rPr lang="zh-CN" altLang="en-US" sz="2400"/>
              <a:t>．进栈</a:t>
            </a:r>
          </a:p>
          <a:p>
            <a:pPr>
              <a:lnSpc>
                <a:spcPct val="80000"/>
              </a:lnSpc>
              <a:buFont typeface="Monotype Sorts" pitchFamily="2" charset="2"/>
              <a:buNone/>
            </a:pPr>
            <a:r>
              <a:rPr lang="zh-CN" altLang="en-US" sz="2400"/>
              <a:t>　　　当向链栈插入一个新元素时，首先要向系统申请一个结点的存储空间，将新元素的值写入新结点的数据域中，然后修改栈顶指针。设要插入的新元素为</a:t>
            </a:r>
            <a:r>
              <a:rPr lang="en-US" altLang="zh-CN" sz="2400"/>
              <a:t>x</a:t>
            </a:r>
            <a:r>
              <a:rPr lang="zh-CN" altLang="en-US" sz="2400"/>
              <a:t>，以整型为例。进栈的算法描述如下：</a:t>
            </a:r>
          </a:p>
          <a:p>
            <a:pPr>
              <a:lnSpc>
                <a:spcPct val="80000"/>
              </a:lnSpc>
              <a:buFont typeface="Monotype Sorts" pitchFamily="2" charset="2"/>
              <a:buNone/>
            </a:pPr>
            <a:r>
              <a:rPr lang="zh-CN" altLang="en-US" sz="2400"/>
              <a:t>　　</a:t>
            </a:r>
            <a:r>
              <a:rPr lang="en-US" altLang="zh-CN" sz="2400"/>
              <a:t>#include &lt;stdio.h&gt;</a:t>
            </a:r>
          </a:p>
          <a:p>
            <a:pPr>
              <a:lnSpc>
                <a:spcPct val="80000"/>
              </a:lnSpc>
              <a:buFont typeface="Monotype Sorts" pitchFamily="2" charset="2"/>
              <a:buNone/>
            </a:pPr>
            <a:r>
              <a:rPr lang="zh-CN" altLang="en-US" sz="2400"/>
              <a:t>　　</a:t>
            </a:r>
            <a:r>
              <a:rPr lang="en-US" altLang="zh-CN" sz="2400"/>
              <a:t>#include &lt;stdlib.h&gt;</a:t>
            </a:r>
          </a:p>
          <a:p>
            <a:pPr>
              <a:lnSpc>
                <a:spcPct val="80000"/>
              </a:lnSpc>
              <a:buFont typeface="Monotype Sorts" pitchFamily="2" charset="2"/>
              <a:buNone/>
            </a:pPr>
            <a:r>
              <a:rPr lang="zh-CN" altLang="en-US" sz="2400"/>
              <a:t>　　</a:t>
            </a:r>
            <a:r>
              <a:rPr lang="en-US" altLang="zh-CN" sz="2400"/>
              <a:t>typedef struct node</a:t>
            </a:r>
          </a:p>
          <a:p>
            <a:pPr>
              <a:lnSpc>
                <a:spcPct val="80000"/>
              </a:lnSpc>
              <a:buFont typeface="Monotype Sorts" pitchFamily="2" charset="2"/>
              <a:buNone/>
            </a:pPr>
            <a:r>
              <a:rPr lang="en-US" altLang="zh-CN" sz="2400"/>
              <a:t>  </a:t>
            </a:r>
            <a:r>
              <a:rPr lang="zh-CN" altLang="en-US" sz="2400"/>
              <a:t>　　｛</a:t>
            </a:r>
          </a:p>
          <a:p>
            <a:pPr>
              <a:lnSpc>
                <a:spcPct val="80000"/>
              </a:lnSpc>
              <a:buFont typeface="Monotype Sorts" pitchFamily="2" charset="2"/>
              <a:buNone/>
            </a:pPr>
            <a:r>
              <a:rPr lang="zh-CN" altLang="en-US" sz="2400"/>
              <a:t>　　    </a:t>
            </a:r>
            <a:r>
              <a:rPr lang="en-US" altLang="zh-CN" sz="2400"/>
              <a:t>int data;                     /*</a:t>
            </a:r>
            <a:r>
              <a:rPr lang="zh-CN" altLang="en-US" sz="2400"/>
              <a:t>这里以整型数据为例*</a:t>
            </a:r>
            <a:r>
              <a:rPr lang="en-US" altLang="zh-CN" sz="2400"/>
              <a:t>/</a:t>
            </a:r>
          </a:p>
          <a:p>
            <a:pPr>
              <a:lnSpc>
                <a:spcPct val="80000"/>
              </a:lnSpc>
              <a:buFont typeface="Monotype Sorts" pitchFamily="2" charset="2"/>
              <a:buNone/>
            </a:pPr>
            <a:r>
              <a:rPr lang="zh-CN" altLang="en-US" sz="2400"/>
              <a:t>　　</a:t>
            </a:r>
            <a:r>
              <a:rPr lang="en-US" altLang="zh-CN" sz="2400"/>
              <a:t>struct node*next;              /*</a:t>
            </a:r>
            <a:r>
              <a:rPr lang="zh-CN" altLang="en-US" sz="2400"/>
              <a:t>指针类型，存放下一个结点地址*</a:t>
            </a:r>
            <a:r>
              <a:rPr lang="en-US" altLang="zh-CN" sz="2400"/>
              <a:t>/</a:t>
            </a:r>
          </a:p>
          <a:p>
            <a:pPr>
              <a:lnSpc>
                <a:spcPct val="80000"/>
              </a:lnSpc>
              <a:buFont typeface="Monotype Sorts" pitchFamily="2" charset="2"/>
              <a:buNone/>
            </a:pPr>
            <a:r>
              <a:rPr lang="zh-CN" altLang="en-US" sz="2400"/>
              <a:t>　　｝</a:t>
            </a:r>
            <a:r>
              <a:rPr lang="en-US" altLang="zh-CN" sz="2400"/>
              <a:t>NODE;</a:t>
            </a:r>
          </a:p>
          <a:p>
            <a:pPr>
              <a:lnSpc>
                <a:spcPct val="80000"/>
              </a:lnSpc>
              <a:buFont typeface="Monotype Sorts" pitchFamily="2" charset="2"/>
              <a:buNone/>
            </a:pPr>
            <a:r>
              <a:rPr lang="en-US" altLang="zh-CN" sz="2400"/>
              <a:t>    </a:t>
            </a:r>
            <a:r>
              <a:rPr lang="zh-CN" altLang="en-US" sz="2400"/>
              <a:t>　　</a:t>
            </a:r>
            <a:r>
              <a:rPr lang="en-US" altLang="zh-CN" sz="2400"/>
              <a:t>NODE *crea_linkstack</a:t>
            </a:r>
            <a:r>
              <a:rPr lang="zh-CN" altLang="en-US" sz="2400"/>
              <a:t>（）      </a:t>
            </a:r>
            <a:r>
              <a:rPr lang="en-US" altLang="zh-CN" sz="2400"/>
              <a:t>/*</a:t>
            </a:r>
            <a:r>
              <a:rPr lang="zh-CN" altLang="en-US" sz="2400"/>
              <a:t>建立链栈*</a:t>
            </a:r>
            <a:r>
              <a:rPr lang="en-US" altLang="zh-CN" sz="2400"/>
              <a:t>/</a:t>
            </a:r>
          </a:p>
          <a:p>
            <a:pPr>
              <a:lnSpc>
                <a:spcPct val="80000"/>
              </a:lnSpc>
              <a:buFont typeface="Monotype Sorts" pitchFamily="2" charset="2"/>
              <a:buNone/>
            </a:pPr>
            <a:r>
              <a:rPr lang="en-US" altLang="zh-CN" sz="2400"/>
              <a:t>  </a:t>
            </a:r>
            <a:r>
              <a:rPr lang="zh-CN" altLang="en-US" sz="2400"/>
              <a:t>　　｛</a:t>
            </a:r>
          </a:p>
        </p:txBody>
      </p:sp>
    </p:spTree>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301625" y="981075"/>
            <a:ext cx="8540750" cy="4194175"/>
          </a:xfrm>
        </p:spPr>
        <p:txBody>
          <a:bodyPr/>
          <a:lstStyle/>
          <a:p>
            <a:pPr>
              <a:lnSpc>
                <a:spcPct val="80000"/>
              </a:lnSpc>
              <a:buFont typeface="Monotype Sorts" pitchFamily="2" charset="2"/>
              <a:buNone/>
            </a:pPr>
            <a:r>
              <a:rPr lang="zh-CN" altLang="en-US" sz="2400"/>
              <a:t>　</a:t>
            </a:r>
            <a:r>
              <a:rPr lang="en-US" altLang="zh-CN" sz="2400"/>
              <a:t>NODE*top</a:t>
            </a:r>
            <a:r>
              <a:rPr lang="zh-CN" altLang="en-US" sz="2400"/>
              <a:t>，*</a:t>
            </a:r>
            <a:r>
              <a:rPr lang="en-US" altLang="zh-CN" sz="2400"/>
              <a:t>g;               /*</a:t>
            </a:r>
            <a:r>
              <a:rPr lang="zh-CN" altLang="en-US" sz="2400"/>
              <a:t>定义栈顶指针*</a:t>
            </a:r>
            <a:r>
              <a:rPr lang="en-US" altLang="zh-CN" sz="2400"/>
              <a:t>/</a:t>
            </a:r>
          </a:p>
          <a:p>
            <a:pPr>
              <a:lnSpc>
                <a:spcPct val="80000"/>
              </a:lnSpc>
              <a:buFont typeface="Monotype Sorts" pitchFamily="2" charset="2"/>
              <a:buNone/>
            </a:pPr>
            <a:r>
              <a:rPr lang="en-US" altLang="zh-CN" sz="2400"/>
              <a:t>   char j;</a:t>
            </a:r>
          </a:p>
          <a:p>
            <a:pPr>
              <a:lnSpc>
                <a:spcPct val="80000"/>
              </a:lnSpc>
              <a:buFont typeface="Monotype Sorts" pitchFamily="2" charset="2"/>
              <a:buNone/>
            </a:pPr>
            <a:r>
              <a:rPr lang="en-US" altLang="zh-CN" sz="2400"/>
              <a:t>   int a;</a:t>
            </a:r>
          </a:p>
          <a:p>
            <a:pPr>
              <a:lnSpc>
                <a:spcPct val="80000"/>
              </a:lnSpc>
              <a:buFont typeface="Monotype Sorts" pitchFamily="2" charset="2"/>
              <a:buNone/>
            </a:pPr>
            <a:r>
              <a:rPr lang="en-US" altLang="zh-CN" sz="2400"/>
              <a:t>   top=NULL;</a:t>
            </a:r>
          </a:p>
          <a:p>
            <a:pPr>
              <a:lnSpc>
                <a:spcPct val="80000"/>
              </a:lnSpc>
              <a:buFont typeface="Monotype Sorts" pitchFamily="2" charset="2"/>
              <a:buNone/>
            </a:pPr>
            <a:r>
              <a:rPr lang="en-US" altLang="zh-CN" sz="2400"/>
              <a:t>   j=getchar</a:t>
            </a:r>
            <a:r>
              <a:rPr lang="zh-CN" altLang="en-US" sz="2400"/>
              <a:t>（）</a:t>
            </a:r>
            <a:r>
              <a:rPr lang="en-US" altLang="zh-CN" sz="2400"/>
              <a:t>;</a:t>
            </a:r>
          </a:p>
          <a:p>
            <a:pPr>
              <a:lnSpc>
                <a:spcPct val="80000"/>
              </a:lnSpc>
              <a:buFont typeface="Monotype Sorts" pitchFamily="2" charset="2"/>
              <a:buNone/>
            </a:pPr>
            <a:r>
              <a:rPr lang="en-US" altLang="zh-CN" sz="2400"/>
              <a:t>   while</a:t>
            </a:r>
            <a:r>
              <a:rPr lang="zh-CN" altLang="en-US" sz="2400"/>
              <a:t>（</a:t>
            </a:r>
            <a:r>
              <a:rPr lang="en-US" altLang="zh-CN" sz="2400"/>
              <a:t>j!=′?′</a:t>
            </a:r>
            <a:r>
              <a:rPr lang="zh-CN" altLang="en-US" sz="2400"/>
              <a:t>）            </a:t>
            </a:r>
            <a:r>
              <a:rPr lang="en-US" altLang="zh-CN" sz="2400"/>
              <a:t>/*</a:t>
            </a:r>
            <a:r>
              <a:rPr lang="zh-CN" altLang="en-US" sz="2400"/>
              <a:t>判断生成链栈结束标志*</a:t>
            </a:r>
            <a:r>
              <a:rPr lang="en-US" altLang="zh-CN" sz="2400"/>
              <a: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zh-CN" altLang="en-US" sz="2400"/>
              <a:t>   </a:t>
            </a:r>
            <a:r>
              <a:rPr lang="en-US" altLang="zh-CN" sz="2400"/>
              <a:t>scanf</a:t>
            </a:r>
            <a:r>
              <a:rPr lang="zh-CN" altLang="en-US" sz="2400"/>
              <a:t>（</a:t>
            </a:r>
            <a:r>
              <a:rPr lang="en-US" altLang="zh-CN" sz="2400"/>
              <a:t>″%d″</a:t>
            </a:r>
            <a:r>
              <a:rPr lang="zh-CN" altLang="en-US" sz="2400"/>
              <a:t>，</a:t>
            </a:r>
            <a:r>
              <a:rPr lang="en-US" altLang="zh-CN" sz="2400"/>
              <a:t>&amp;a</a:t>
            </a:r>
            <a:r>
              <a:rPr lang="zh-CN" altLang="en-US" sz="2400"/>
              <a:t>）</a:t>
            </a:r>
            <a:r>
              <a:rPr lang="en-US" altLang="zh-CN" sz="2400"/>
              <a:t>;</a:t>
            </a:r>
          </a:p>
          <a:p>
            <a:pPr>
              <a:lnSpc>
                <a:spcPct val="80000"/>
              </a:lnSpc>
              <a:buFont typeface="Monotype Sorts" pitchFamily="2" charset="2"/>
              <a:buNone/>
            </a:pPr>
            <a:r>
              <a:rPr lang="en-US" altLang="zh-CN" sz="2400"/>
              <a:t>   g=</a:t>
            </a:r>
            <a:r>
              <a:rPr lang="zh-CN" altLang="en-US" sz="2400"/>
              <a:t>（</a:t>
            </a:r>
            <a:r>
              <a:rPr lang="en-US" altLang="zh-CN" sz="2400"/>
              <a:t>NODE*</a:t>
            </a:r>
            <a:r>
              <a:rPr lang="zh-CN" altLang="en-US" sz="2400"/>
              <a:t>）</a:t>
            </a:r>
            <a:r>
              <a:rPr lang="en-US" altLang="zh-CN" sz="2400"/>
              <a:t>malloc</a:t>
            </a:r>
            <a:r>
              <a:rPr lang="zh-CN" altLang="en-US" sz="2400"/>
              <a:t>（</a:t>
            </a:r>
            <a:r>
              <a:rPr lang="en-US" altLang="zh-CN" sz="2400"/>
              <a:t>sizeof</a:t>
            </a:r>
            <a:r>
              <a:rPr lang="zh-CN" altLang="en-US" sz="2400"/>
              <a:t>（</a:t>
            </a:r>
            <a:r>
              <a:rPr lang="en-US" altLang="zh-CN" sz="2400"/>
              <a:t>NODE</a:t>
            </a:r>
            <a:r>
              <a:rPr lang="zh-CN" altLang="en-US" sz="2400"/>
              <a:t>））</a:t>
            </a:r>
            <a:r>
              <a:rPr lang="en-US" altLang="zh-CN" sz="2400"/>
              <a:t>;</a:t>
            </a:r>
          </a:p>
          <a:p>
            <a:pPr>
              <a:lnSpc>
                <a:spcPct val="80000"/>
              </a:lnSpc>
              <a:buFont typeface="Monotype Sorts" pitchFamily="2" charset="2"/>
              <a:buNone/>
            </a:pPr>
            <a:r>
              <a:rPr lang="en-US" altLang="zh-CN" sz="2400"/>
              <a:t>   g-&gt;data=a;</a:t>
            </a:r>
          </a:p>
          <a:p>
            <a:pPr>
              <a:lnSpc>
                <a:spcPct val="80000"/>
              </a:lnSpc>
              <a:buFont typeface="Monotype Sorts" pitchFamily="2" charset="2"/>
              <a:buNone/>
            </a:pPr>
            <a:r>
              <a:rPr lang="en-US" altLang="zh-CN" sz="2400"/>
              <a:t>   g-&gt;next=top;</a:t>
            </a:r>
          </a:p>
          <a:p>
            <a:pPr>
              <a:lnSpc>
                <a:spcPct val="80000"/>
              </a:lnSpc>
              <a:buFont typeface="Monotype Sorts" pitchFamily="2" charset="2"/>
              <a:buNone/>
            </a:pPr>
            <a:r>
              <a:rPr lang="en-US" altLang="zh-CN" sz="2400"/>
              <a:t>   top=g;</a:t>
            </a:r>
          </a:p>
          <a:p>
            <a:pPr>
              <a:lnSpc>
                <a:spcPct val="80000"/>
              </a:lnSpc>
              <a:buFont typeface="Monotype Sorts" pitchFamily="2" charset="2"/>
              <a:buNone/>
            </a:pPr>
            <a:r>
              <a:rPr lang="en-US" altLang="zh-CN" sz="2400"/>
              <a:t>   j=getchar</a:t>
            </a:r>
            <a:r>
              <a:rPr lang="zh-CN" altLang="en-US" sz="2400"/>
              <a:t>（）</a:t>
            </a:r>
            <a:r>
              <a:rPr lang="en-US" altLang="zh-CN" sz="2400"/>
              <a:t>;</a:t>
            </a:r>
          </a:p>
          <a:p>
            <a:pPr>
              <a:lnSpc>
                <a:spcPct val="80000"/>
              </a:lnSpc>
              <a:buFont typeface="Monotype Sorts" pitchFamily="2" charset="2"/>
              <a:buNone/>
            </a:pPr>
            <a:r>
              <a:rPr lang="en-US" altLang="zh-CN" sz="2400"/>
              <a:t>   </a:t>
            </a:r>
            <a:r>
              <a:rPr lang="zh-CN" altLang="en-US" sz="2400"/>
              <a:t>｝</a:t>
            </a:r>
          </a:p>
        </p:txBody>
      </p:sp>
    </p:spTree>
  </p:cSld>
  <p:clrMapOvr>
    <a:masterClrMapping/>
  </p:clrMapOvr>
  <p:transition>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301625" y="1268413"/>
            <a:ext cx="8540750" cy="4194175"/>
          </a:xfrm>
        </p:spPr>
        <p:txBody>
          <a:bodyPr/>
          <a:lstStyle/>
          <a:p>
            <a:pPr>
              <a:lnSpc>
                <a:spcPct val="80000"/>
              </a:lnSpc>
              <a:buFont typeface="Monotype Sorts" pitchFamily="2" charset="2"/>
              <a:buNone/>
            </a:pPr>
            <a:r>
              <a:rPr lang="en-US" altLang="zh-CN" sz="2400"/>
              <a:t> return</a:t>
            </a:r>
            <a:r>
              <a:rPr lang="zh-CN" altLang="en-US" sz="2400"/>
              <a:t>（</a:t>
            </a:r>
            <a:r>
              <a:rPr lang="en-US" altLang="zh-CN" sz="2400"/>
              <a:t>top</a:t>
            </a:r>
            <a:r>
              <a:rPr lang="zh-CN" altLang="en-US" sz="2400"/>
              <a:t>）</a:t>
            </a:r>
            <a:r>
              <a:rPr lang="en-US" altLang="zh-CN" sz="2400"/>
              <a:t>;                /*</a:t>
            </a:r>
            <a:r>
              <a:rPr lang="zh-CN" altLang="en-US" sz="2400"/>
              <a:t>返回栈顶指针*</a:t>
            </a:r>
            <a:r>
              <a:rPr lang="en-US" altLang="zh-CN" sz="2400"/>
              <a:t>/</a:t>
            </a:r>
          </a:p>
          <a:p>
            <a:pPr>
              <a:lnSpc>
                <a:spcPct val="80000"/>
              </a:lnSpc>
              <a:buFont typeface="Monotype Sorts" pitchFamily="2" charset="2"/>
              <a:buNone/>
            </a:pPr>
            <a:r>
              <a:rPr lang="zh-CN" altLang="en-US" sz="2400"/>
              <a:t>｝</a:t>
            </a:r>
          </a:p>
          <a:p>
            <a:pPr>
              <a:lnSpc>
                <a:spcPct val="80000"/>
              </a:lnSpc>
              <a:buFont typeface="Monotype Sorts" pitchFamily="2" charset="2"/>
              <a:buNone/>
            </a:pPr>
            <a:r>
              <a:rPr lang="en-US" altLang="zh-CN" sz="2400"/>
              <a:t>NODE * pushstack</a:t>
            </a:r>
            <a:r>
              <a:rPr lang="zh-CN" altLang="en-US" sz="2400"/>
              <a:t>（</a:t>
            </a:r>
            <a:r>
              <a:rPr lang="en-US" altLang="zh-CN" sz="2400"/>
              <a:t>NODE*top</a:t>
            </a:r>
            <a:r>
              <a:rPr lang="zh-CN" altLang="en-US" sz="2400"/>
              <a:t>，</a:t>
            </a:r>
            <a:r>
              <a:rPr lang="en-US" altLang="zh-CN" sz="2400"/>
              <a:t>int x</a:t>
            </a:r>
            <a:r>
              <a:rPr lang="zh-CN" altLang="en-US" sz="2400"/>
              <a:t>）</a:t>
            </a:r>
          </a:p>
          <a:p>
            <a:pPr>
              <a:lnSpc>
                <a:spcPct val="80000"/>
              </a:lnSpc>
              <a:buFont typeface="Monotype Sorts" pitchFamily="2" charset="2"/>
              <a:buNone/>
            </a:pPr>
            <a:r>
              <a:rPr lang="zh-CN" altLang="en-US" sz="2400"/>
              <a:t> ｛ </a:t>
            </a:r>
          </a:p>
          <a:p>
            <a:pPr>
              <a:lnSpc>
                <a:spcPct val="80000"/>
              </a:lnSpc>
              <a:buFont typeface="Monotype Sorts" pitchFamily="2" charset="2"/>
              <a:buNone/>
            </a:pPr>
            <a:r>
              <a:rPr lang="en-US" altLang="zh-CN" sz="2400"/>
              <a:t>NODE*p;                    /*</a:t>
            </a:r>
            <a:r>
              <a:rPr lang="zh-CN" altLang="en-US" sz="2400"/>
              <a:t>定义结点</a:t>
            </a:r>
            <a:r>
              <a:rPr lang="en-US" altLang="zh-CN" sz="2400"/>
              <a:t>p*/</a:t>
            </a:r>
          </a:p>
          <a:p>
            <a:pPr>
              <a:lnSpc>
                <a:spcPct val="80000"/>
              </a:lnSpc>
              <a:buFont typeface="Monotype Sorts" pitchFamily="2" charset="2"/>
              <a:buNone/>
            </a:pPr>
            <a:r>
              <a:rPr lang="en-US" altLang="zh-CN" sz="2400"/>
              <a:t>p=</a:t>
            </a:r>
            <a:r>
              <a:rPr lang="zh-CN" altLang="en-US" sz="2400"/>
              <a:t>（</a:t>
            </a:r>
            <a:r>
              <a:rPr lang="en-US" altLang="zh-CN" sz="2400"/>
              <a:t>NODE*</a:t>
            </a:r>
            <a:r>
              <a:rPr lang="zh-CN" altLang="en-US" sz="2400"/>
              <a:t>）</a:t>
            </a:r>
            <a:r>
              <a:rPr lang="en-US" altLang="zh-CN" sz="2400"/>
              <a:t>malloc</a:t>
            </a:r>
            <a:r>
              <a:rPr lang="zh-CN" altLang="en-US" sz="2400"/>
              <a:t>（</a:t>
            </a:r>
            <a:r>
              <a:rPr lang="en-US" altLang="zh-CN" sz="2400"/>
              <a:t>sizeof</a:t>
            </a:r>
            <a:r>
              <a:rPr lang="zh-CN" altLang="en-US" sz="2400"/>
              <a:t>（</a:t>
            </a:r>
            <a:r>
              <a:rPr lang="en-US" altLang="zh-CN" sz="2400"/>
              <a:t>NODE</a:t>
            </a:r>
            <a:r>
              <a:rPr lang="zh-CN" altLang="en-US" sz="2400"/>
              <a:t>））</a:t>
            </a:r>
            <a:r>
              <a:rPr lang="en-US" altLang="zh-CN" sz="2400"/>
              <a:t>;</a:t>
            </a:r>
          </a:p>
          <a:p>
            <a:pPr>
              <a:lnSpc>
                <a:spcPct val="80000"/>
              </a:lnSpc>
              <a:buFont typeface="Monotype Sorts" pitchFamily="2" charset="2"/>
              <a:buNone/>
            </a:pPr>
            <a:r>
              <a:rPr lang="en-US" altLang="zh-CN" sz="2400"/>
              <a:t>  p-&gt;data=x;                /*</a:t>
            </a:r>
            <a:r>
              <a:rPr lang="zh-CN" altLang="en-US" sz="2400"/>
              <a:t>将要插入的数据</a:t>
            </a:r>
            <a:r>
              <a:rPr lang="en-US" altLang="zh-CN" sz="2400"/>
              <a:t>x</a:t>
            </a:r>
            <a:r>
              <a:rPr lang="zh-CN" altLang="en-US" sz="2400"/>
              <a:t>存储到结点</a:t>
            </a:r>
            <a:r>
              <a:rPr lang="en-US" altLang="zh-CN" sz="2400"/>
              <a:t>p</a:t>
            </a:r>
            <a:r>
              <a:rPr lang="zh-CN" altLang="en-US" sz="2400"/>
              <a:t>的数据域中*</a:t>
            </a:r>
            <a:r>
              <a:rPr lang="en-US" altLang="zh-CN" sz="2400"/>
              <a:t>/ </a:t>
            </a:r>
          </a:p>
          <a:p>
            <a:pPr>
              <a:lnSpc>
                <a:spcPct val="80000"/>
              </a:lnSpc>
              <a:buFont typeface="Monotype Sorts" pitchFamily="2" charset="2"/>
              <a:buNone/>
            </a:pPr>
            <a:r>
              <a:rPr lang="en-US" altLang="zh-CN" sz="2400"/>
              <a:t>p-&gt;next=top;              /*</a:t>
            </a:r>
            <a:r>
              <a:rPr lang="zh-CN" altLang="en-US" sz="2400"/>
              <a:t>将</a:t>
            </a:r>
            <a:r>
              <a:rPr lang="en-US" altLang="zh-CN" sz="2400"/>
              <a:t>p</a:t>
            </a:r>
            <a:r>
              <a:rPr lang="zh-CN" altLang="en-US" sz="2400"/>
              <a:t>结点的指针修改为原</a:t>
            </a:r>
            <a:r>
              <a:rPr lang="en-US" altLang="zh-CN" sz="2400"/>
              <a:t>top</a:t>
            </a:r>
            <a:r>
              <a:rPr lang="zh-CN" altLang="en-US" sz="2400"/>
              <a:t>的指针*</a:t>
            </a:r>
            <a:r>
              <a:rPr lang="en-US" altLang="zh-CN" sz="2400"/>
              <a:t>/ </a:t>
            </a:r>
          </a:p>
          <a:p>
            <a:pPr>
              <a:lnSpc>
                <a:spcPct val="80000"/>
              </a:lnSpc>
              <a:buFont typeface="Monotype Sorts" pitchFamily="2" charset="2"/>
              <a:buNone/>
            </a:pPr>
            <a:r>
              <a:rPr lang="en-US" altLang="zh-CN" sz="2400"/>
              <a:t>top=p;                   /*</a:t>
            </a:r>
            <a:r>
              <a:rPr lang="zh-CN" altLang="en-US" sz="2400"/>
              <a:t>将</a:t>
            </a:r>
            <a:r>
              <a:rPr lang="en-US" altLang="zh-CN" sz="2400"/>
              <a:t>top</a:t>
            </a:r>
            <a:r>
              <a:rPr lang="zh-CN" altLang="en-US" sz="2400"/>
              <a:t>修改为</a:t>
            </a:r>
            <a:r>
              <a:rPr lang="en-US" altLang="zh-CN" sz="2400"/>
              <a:t>p*/</a:t>
            </a:r>
          </a:p>
          <a:p>
            <a:pPr>
              <a:lnSpc>
                <a:spcPct val="80000"/>
              </a:lnSpc>
              <a:buFont typeface="Monotype Sorts" pitchFamily="2" charset="2"/>
              <a:buNone/>
            </a:pPr>
            <a:r>
              <a:rPr lang="en-US" altLang="zh-CN" sz="2400"/>
              <a:t>return(top);</a:t>
            </a:r>
          </a:p>
          <a:p>
            <a:pPr>
              <a:lnSpc>
                <a:spcPct val="80000"/>
              </a:lnSpc>
              <a:buFont typeface="Monotype Sorts" pitchFamily="2" charset="2"/>
              <a:buNone/>
            </a:pPr>
            <a:r>
              <a:rPr lang="en-US" altLang="zh-CN" sz="2400"/>
              <a:t>   </a:t>
            </a:r>
            <a:r>
              <a:rPr lang="zh-CN" altLang="en-US" sz="2400"/>
              <a:t>｝</a:t>
            </a:r>
          </a:p>
        </p:txBody>
      </p:sp>
    </p:spTree>
  </p:cSld>
  <p:clrMapOvr>
    <a:masterClrMapping/>
  </p:clrMapOvr>
  <p:transition>
    <p:cover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301625" y="1268413"/>
            <a:ext cx="8540750" cy="4194175"/>
          </a:xfrm>
        </p:spPr>
        <p:txBody>
          <a:bodyPr/>
          <a:lstStyle/>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en-US" altLang="zh-CN" sz="2400"/>
              <a:t> </a:t>
            </a:r>
            <a:r>
              <a:rPr lang="zh-CN" altLang="en-US" sz="2400"/>
              <a:t>｛ </a:t>
            </a:r>
          </a:p>
          <a:p>
            <a:pPr>
              <a:lnSpc>
                <a:spcPct val="80000"/>
              </a:lnSpc>
              <a:buFont typeface="Monotype Sorts" pitchFamily="2" charset="2"/>
              <a:buNone/>
            </a:pPr>
            <a:r>
              <a:rPr lang="en-US" altLang="zh-CN" sz="2400"/>
              <a:t>int y=34;                            /*</a:t>
            </a:r>
            <a:r>
              <a:rPr lang="zh-CN" altLang="en-US" sz="2400"/>
              <a:t>将入栈的元素*</a:t>
            </a:r>
            <a:r>
              <a:rPr lang="en-US" altLang="zh-CN" sz="2400"/>
              <a:t>/</a:t>
            </a:r>
          </a:p>
          <a:p>
            <a:pPr>
              <a:lnSpc>
                <a:spcPct val="80000"/>
              </a:lnSpc>
              <a:buFont typeface="Monotype Sorts" pitchFamily="2" charset="2"/>
              <a:buNone/>
            </a:pPr>
            <a:r>
              <a:rPr lang="en-US" altLang="zh-CN" sz="2400"/>
              <a:t>NODE*top,*p; top=crea_linkstack</a:t>
            </a:r>
            <a:r>
              <a:rPr lang="zh-CN" altLang="en-US" sz="2400"/>
              <a:t>（）</a:t>
            </a:r>
            <a:r>
              <a:rPr lang="en-US" altLang="zh-CN" sz="2400"/>
              <a:t>;         /*</a:t>
            </a:r>
            <a:r>
              <a:rPr lang="zh-CN" altLang="en-US" sz="2400"/>
              <a:t>建立链栈*</a:t>
            </a:r>
            <a:r>
              <a:rPr lang="en-US" altLang="zh-CN" sz="2400"/>
              <a:t>/</a:t>
            </a:r>
          </a:p>
          <a:p>
            <a:pPr>
              <a:lnSpc>
                <a:spcPct val="80000"/>
              </a:lnSpc>
              <a:buFont typeface="Monotype Sorts" pitchFamily="2" charset="2"/>
              <a:buNone/>
            </a:pPr>
            <a:r>
              <a:rPr lang="en-US" altLang="zh-CN" sz="2400"/>
              <a:t>top=pushstack</a:t>
            </a:r>
            <a:r>
              <a:rPr lang="zh-CN" altLang="en-US" sz="2400"/>
              <a:t>（</a:t>
            </a:r>
            <a:r>
              <a:rPr lang="en-US" altLang="zh-CN" sz="2400"/>
              <a:t>top</a:t>
            </a:r>
            <a:r>
              <a:rPr lang="zh-CN" altLang="en-US" sz="2400"/>
              <a:t>，</a:t>
            </a:r>
            <a:r>
              <a:rPr lang="en-US" altLang="zh-CN" sz="2400"/>
              <a:t>y</a:t>
            </a:r>
            <a:r>
              <a:rPr lang="zh-CN" altLang="en-US" sz="2400"/>
              <a:t>）</a:t>
            </a:r>
            <a:r>
              <a:rPr lang="en-US" altLang="zh-CN" sz="2400"/>
              <a:t>;                   /*</a:t>
            </a:r>
            <a:r>
              <a:rPr lang="zh-CN" altLang="en-US" sz="2400"/>
              <a:t>入栈*</a:t>
            </a:r>
            <a:r>
              <a:rPr lang="en-US" altLang="zh-CN" sz="2400"/>
              <a:t>/</a:t>
            </a:r>
          </a:p>
          <a:p>
            <a:pPr>
              <a:lnSpc>
                <a:spcPct val="80000"/>
              </a:lnSpc>
              <a:buFont typeface="Monotype Sorts" pitchFamily="2" charset="2"/>
              <a:buNone/>
            </a:pPr>
            <a:r>
              <a:rPr lang="en-US" altLang="zh-CN" sz="2400"/>
              <a:t>p=top;          /*</a:t>
            </a:r>
            <a:r>
              <a:rPr lang="zh-CN" altLang="en-US" sz="2400"/>
              <a:t>输出整个链栈，</a:t>
            </a:r>
            <a:r>
              <a:rPr lang="en-US" altLang="zh-CN" sz="2400"/>
              <a:t>print</a:t>
            </a:r>
            <a:r>
              <a:rPr lang="zh-CN" altLang="en-US" sz="2400"/>
              <a:t>为第二章编写的输出链表函数*</a:t>
            </a:r>
            <a:r>
              <a:rPr lang="en-US" altLang="zh-CN" sz="2400"/>
              <a:t>/</a:t>
            </a:r>
          </a:p>
          <a:p>
            <a:pPr>
              <a:lnSpc>
                <a:spcPct val="80000"/>
              </a:lnSpc>
              <a:buFont typeface="Monotype Sorts" pitchFamily="2" charset="2"/>
              <a:buNone/>
            </a:pPr>
            <a:r>
              <a:rPr lang="en-US" altLang="zh-CN" sz="2400"/>
              <a:t>while (p!=NULL)</a:t>
            </a:r>
          </a:p>
          <a:p>
            <a:pPr>
              <a:lnSpc>
                <a:spcPct val="80000"/>
              </a:lnSpc>
              <a:buFont typeface="Monotype Sorts" pitchFamily="2" charset="2"/>
              <a:buNone/>
            </a:pPr>
            <a:r>
              <a:rPr lang="en-US" altLang="zh-CN" sz="2400"/>
              <a:t>{printf(</a:t>
            </a:r>
            <a:r>
              <a:rPr lang="en-US" altLang="zh-CN" sz="2400">
                <a:latin typeface="Arial"/>
              </a:rPr>
              <a:t>“</a:t>
            </a:r>
            <a:r>
              <a:rPr lang="en-US" altLang="zh-CN" sz="2400"/>
              <a:t>%5d</a:t>
            </a:r>
            <a:r>
              <a:rPr lang="en-US" altLang="zh-CN" sz="2400">
                <a:latin typeface="Arial"/>
              </a:rPr>
              <a:t>”</a:t>
            </a:r>
            <a:r>
              <a:rPr lang="en-US" altLang="zh-CN" sz="2400"/>
              <a:t>,.p-&gt;data);</a:t>
            </a:r>
          </a:p>
          <a:p>
            <a:pPr>
              <a:lnSpc>
                <a:spcPct val="80000"/>
              </a:lnSpc>
              <a:buFont typeface="Monotype Sorts" pitchFamily="2" charset="2"/>
              <a:buNone/>
            </a:pPr>
            <a:r>
              <a:rPr lang="en-US" altLang="zh-CN" sz="2400"/>
              <a:t> p=p-&gt;next;</a:t>
            </a:r>
          </a:p>
          <a:p>
            <a:pPr>
              <a:lnSpc>
                <a:spcPct val="80000"/>
              </a:lnSpc>
              <a:buFont typeface="Monotype Sorts" pitchFamily="2" charset="2"/>
              <a:buNone/>
            </a:pPr>
            <a:r>
              <a:rPr lang="en-US" altLang="zh-CN" sz="2400"/>
              <a:t>}</a:t>
            </a:r>
          </a:p>
          <a:p>
            <a:pPr>
              <a:lnSpc>
                <a:spcPct val="80000"/>
              </a:lnSpc>
              <a:buFont typeface="Monotype Sorts" pitchFamily="2" charset="2"/>
              <a:buNone/>
            </a:pPr>
            <a:r>
              <a:rPr lang="zh-CN" altLang="en-US" sz="2400"/>
              <a:t>｝ </a:t>
            </a:r>
          </a:p>
        </p:txBody>
      </p:sp>
    </p:spTree>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a:xfrm>
            <a:off x="301625" y="981075"/>
            <a:ext cx="8540750" cy="5400675"/>
          </a:xfrm>
        </p:spPr>
        <p:txBody>
          <a:bodyPr/>
          <a:lstStyle/>
          <a:p>
            <a:pPr>
              <a:lnSpc>
                <a:spcPct val="80000"/>
              </a:lnSpc>
              <a:buFont typeface="Monotype Sorts" pitchFamily="2" charset="2"/>
              <a:buNone/>
            </a:pPr>
            <a:r>
              <a:rPr lang="zh-CN" altLang="en-US" sz="2400"/>
              <a:t>　例如调用建立链栈函数后所建立的链栈数据元素为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6</a:t>
            </a:r>
            <a:r>
              <a:rPr lang="zh-CN" altLang="en-US" sz="2400"/>
              <a:t>，将元素</a:t>
            </a:r>
            <a:r>
              <a:rPr lang="en-US" altLang="zh-CN" sz="2400"/>
              <a:t>34</a:t>
            </a:r>
            <a:r>
              <a:rPr lang="zh-CN" altLang="en-US" sz="2400"/>
              <a:t>入栈，调用入栈函数后显示为</a:t>
            </a:r>
            <a:r>
              <a:rPr lang="en-US" altLang="zh-CN" sz="2400"/>
              <a:t>34</a:t>
            </a:r>
            <a:r>
              <a:rPr lang="zh-CN" altLang="en-US" sz="2400"/>
              <a:t>，</a:t>
            </a:r>
            <a:r>
              <a:rPr lang="en-US" altLang="zh-CN" sz="2400"/>
              <a:t>6</a:t>
            </a:r>
            <a:r>
              <a:rPr lang="zh-CN" altLang="en-US" sz="2400"/>
              <a:t>，</a:t>
            </a:r>
            <a:r>
              <a:rPr lang="en-US" altLang="zh-CN" sz="2400"/>
              <a:t>5</a:t>
            </a:r>
            <a:r>
              <a:rPr lang="zh-CN" altLang="en-US" sz="2400"/>
              <a:t>，</a:t>
            </a:r>
            <a:r>
              <a:rPr lang="en-US" altLang="zh-CN" sz="2400"/>
              <a:t>4</a:t>
            </a:r>
            <a:r>
              <a:rPr lang="zh-CN" altLang="en-US" sz="2400"/>
              <a:t>，</a:t>
            </a:r>
            <a:r>
              <a:rPr lang="en-US" altLang="zh-CN" sz="2400"/>
              <a:t>3</a:t>
            </a:r>
            <a:r>
              <a:rPr lang="zh-CN" altLang="en-US" sz="2400"/>
              <a:t>，</a:t>
            </a:r>
            <a:r>
              <a:rPr lang="en-US" altLang="zh-CN" sz="2400"/>
              <a:t>2</a:t>
            </a:r>
            <a:r>
              <a:rPr lang="zh-CN" altLang="en-US" sz="2400"/>
              <a:t>，</a:t>
            </a:r>
            <a:r>
              <a:rPr lang="en-US" altLang="zh-CN" sz="2400"/>
              <a:t>1</a:t>
            </a:r>
            <a:r>
              <a:rPr lang="zh-CN" altLang="en-US" sz="2400"/>
              <a:t>。</a:t>
            </a:r>
          </a:p>
          <a:p>
            <a:pPr>
              <a:lnSpc>
                <a:spcPct val="80000"/>
              </a:lnSpc>
              <a:buFont typeface="Monotype Sorts" pitchFamily="2" charset="2"/>
              <a:buNone/>
            </a:pPr>
            <a:r>
              <a:rPr lang="zh-CN" altLang="en-US" sz="2400"/>
              <a:t>    </a:t>
            </a:r>
            <a:r>
              <a:rPr lang="en-US" altLang="zh-CN" sz="2400"/>
              <a:t>2</a:t>
            </a:r>
            <a:r>
              <a:rPr lang="zh-CN" altLang="en-US" sz="2400"/>
              <a:t>．出栈</a:t>
            </a:r>
          </a:p>
          <a:p>
            <a:pPr>
              <a:lnSpc>
                <a:spcPct val="80000"/>
              </a:lnSpc>
              <a:buFont typeface="Monotype Sorts" pitchFamily="2" charset="2"/>
              <a:buNone/>
            </a:pPr>
            <a:r>
              <a:rPr lang="zh-CN" altLang="en-US" sz="2400"/>
              <a:t>　当出栈时，先取出栈顶元素的值，再修改栈顶指针，释放原栈顶结点。出栈的算法描述如下：</a:t>
            </a:r>
          </a:p>
          <a:p>
            <a:pPr>
              <a:lnSpc>
                <a:spcPct val="80000"/>
              </a:lnSpc>
              <a:buFont typeface="Monotype Sorts" pitchFamily="2" charset="2"/>
              <a:buNone/>
            </a:pPr>
            <a:r>
              <a:rPr lang="en-US" altLang="zh-CN" sz="2400"/>
              <a:t>#include&lt;stdio.h&gt;</a:t>
            </a:r>
          </a:p>
          <a:p>
            <a:pPr>
              <a:lnSpc>
                <a:spcPct val="80000"/>
              </a:lnSpc>
              <a:buFont typeface="Monotype Sorts" pitchFamily="2" charset="2"/>
              <a:buNone/>
            </a:pPr>
            <a:r>
              <a:rPr lang="en-US" altLang="zh-CN" sz="2400"/>
              <a:t>typedef struct node </a:t>
            </a:r>
            <a:r>
              <a:rPr lang="zh-CN" altLang="en-US" sz="2400"/>
              <a:t>｛</a:t>
            </a:r>
          </a:p>
          <a:p>
            <a:pPr>
              <a:lnSpc>
                <a:spcPct val="80000"/>
              </a:lnSpc>
              <a:buFont typeface="Monotype Sorts" pitchFamily="2" charset="2"/>
              <a:buNone/>
            </a:pPr>
            <a:r>
              <a:rPr lang="zh-CN" altLang="en-US" sz="2400"/>
              <a:t>    </a:t>
            </a:r>
            <a:r>
              <a:rPr lang="en-US" altLang="zh-CN" sz="2400"/>
              <a:t>int data;</a:t>
            </a:r>
          </a:p>
          <a:p>
            <a:pPr>
              <a:lnSpc>
                <a:spcPct val="80000"/>
              </a:lnSpc>
              <a:buFont typeface="Monotype Sorts" pitchFamily="2" charset="2"/>
              <a:buNone/>
            </a:pPr>
            <a:r>
              <a:rPr lang="en-US" altLang="zh-CN" sz="2400"/>
              <a:t>    struct node*next;</a:t>
            </a:r>
            <a:r>
              <a:rPr lang="zh-CN" altLang="en-US" sz="2400"/>
              <a:t>｝</a:t>
            </a:r>
            <a:r>
              <a:rPr lang="en-US" altLang="zh-CN" sz="2400"/>
              <a:t>NODE;</a:t>
            </a:r>
          </a:p>
          <a:p>
            <a:pPr>
              <a:lnSpc>
                <a:spcPct val="80000"/>
              </a:lnSpc>
              <a:buFont typeface="Monotype Sorts" pitchFamily="2" charset="2"/>
              <a:buNone/>
            </a:pPr>
            <a:r>
              <a:rPr lang="en-US" altLang="zh-CN" sz="2400"/>
              <a:t>    NODE*popstack</a:t>
            </a:r>
            <a:r>
              <a:rPr lang="zh-CN" altLang="en-US" sz="2400"/>
              <a:t>（</a:t>
            </a:r>
            <a:r>
              <a:rPr lang="en-US" altLang="zh-CN" sz="2400"/>
              <a:t>NODE*top</a:t>
            </a:r>
            <a:r>
              <a:rPr lang="zh-CN" altLang="en-US" sz="2400"/>
              <a:t>，</a:t>
            </a:r>
            <a:r>
              <a:rPr lang="en-US" altLang="zh-CN" sz="2400"/>
              <a:t>int*q</a:t>
            </a:r>
            <a:r>
              <a:rPr lang="zh-CN" altLang="en-US" sz="2400"/>
              <a:t>）</a:t>
            </a:r>
          </a:p>
          <a:p>
            <a:pPr>
              <a:lnSpc>
                <a:spcPct val="80000"/>
              </a:lnSpc>
              <a:buFont typeface="Monotype Sorts" pitchFamily="2" charset="2"/>
              <a:buNone/>
            </a:pPr>
            <a:r>
              <a:rPr lang="zh-CN" altLang="en-US" sz="2400"/>
              <a:t>｛</a:t>
            </a:r>
            <a:r>
              <a:rPr lang="en-US" altLang="zh-CN" sz="2400"/>
              <a:t>NODE*p; /*</a:t>
            </a:r>
            <a:r>
              <a:rPr lang="zh-CN" altLang="en-US" sz="2400"/>
              <a:t>定义</a:t>
            </a:r>
            <a:r>
              <a:rPr lang="en-US" altLang="zh-CN" sz="2400"/>
              <a:t>q</a:t>
            </a:r>
            <a:r>
              <a:rPr lang="zh-CN" altLang="en-US" sz="2400"/>
              <a:t>结点*</a:t>
            </a:r>
            <a:r>
              <a:rPr lang="en-US" altLang="zh-CN" sz="2400"/>
              <a:t>/</a:t>
            </a:r>
          </a:p>
          <a:p>
            <a:pPr>
              <a:lnSpc>
                <a:spcPct val="80000"/>
              </a:lnSpc>
              <a:buFont typeface="Monotype Sorts" pitchFamily="2" charset="2"/>
              <a:buNone/>
            </a:pPr>
            <a:r>
              <a:rPr lang="en-US" altLang="zh-CN" sz="2400"/>
              <a:t> if</a:t>
            </a:r>
            <a:r>
              <a:rPr lang="zh-CN" altLang="en-US" sz="2400"/>
              <a:t>（</a:t>
            </a:r>
            <a:r>
              <a:rPr lang="en-US" altLang="zh-CN" sz="2400"/>
              <a:t>top!=NULL</a:t>
            </a:r>
            <a:r>
              <a:rPr lang="zh-CN" altLang="en-US" sz="2400"/>
              <a:t>） </a:t>
            </a:r>
            <a:r>
              <a:rPr lang="en-US" altLang="zh-CN" sz="2400"/>
              <a:t>/*</a:t>
            </a:r>
            <a:r>
              <a:rPr lang="zh-CN" altLang="en-US" sz="2400"/>
              <a:t>如果栈不空*</a:t>
            </a:r>
            <a:r>
              <a:rPr lang="en-US" altLang="zh-CN" sz="2400"/>
              <a:t>/</a:t>
            </a:r>
          </a:p>
          <a:p>
            <a:pPr>
              <a:lnSpc>
                <a:spcPct val="80000"/>
              </a:lnSpc>
              <a:buFont typeface="Monotype Sorts" pitchFamily="2" charset="2"/>
              <a:buNone/>
            </a:pPr>
            <a:r>
              <a:rPr lang="en-US" altLang="zh-CN" sz="2400"/>
              <a:t>     </a:t>
            </a:r>
            <a:r>
              <a:rPr lang="zh-CN" altLang="en-US" sz="2400"/>
              <a:t>｛</a:t>
            </a:r>
            <a:r>
              <a:rPr lang="en-US" altLang="zh-CN" sz="2400"/>
              <a:t>p=top; /*p</a:t>
            </a:r>
            <a:r>
              <a:rPr lang="zh-CN" altLang="en-US" sz="2400"/>
              <a:t>指向栈顶结点*</a:t>
            </a:r>
            <a:r>
              <a:rPr lang="en-US" altLang="zh-CN" sz="2400"/>
              <a:t>/</a:t>
            </a:r>
          </a:p>
          <a:p>
            <a:pPr>
              <a:lnSpc>
                <a:spcPct val="80000"/>
              </a:lnSpc>
              <a:buFont typeface="Monotype Sorts" pitchFamily="2" charset="2"/>
              <a:buNone/>
            </a:pPr>
            <a:r>
              <a:rPr lang="en-US" altLang="zh-CN" sz="2400"/>
              <a:t>       *q=top-&gt;data;/*</a:t>
            </a:r>
            <a:r>
              <a:rPr lang="zh-CN" altLang="en-US" sz="2400"/>
              <a:t>将要读出的数据放入*</a:t>
            </a:r>
            <a:r>
              <a:rPr lang="en-US" altLang="zh-CN" sz="2400"/>
              <a:t>q</a:t>
            </a:r>
            <a:r>
              <a:rPr lang="zh-CN" altLang="en-US" sz="2400"/>
              <a:t>中*</a:t>
            </a:r>
            <a:r>
              <a:rPr lang="en-US" altLang="zh-CN" sz="2400"/>
              <a:t>/</a:t>
            </a:r>
          </a:p>
        </p:txBody>
      </p:sp>
    </p:spTree>
  </p:cSld>
  <p:clrMapOvr>
    <a:masterClrMapping/>
  </p:clrMapOvr>
  <p:transition>
    <p:cover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a:xfrm>
            <a:off x="301625" y="981075"/>
            <a:ext cx="8540750" cy="5040313"/>
          </a:xfrm>
        </p:spPr>
        <p:txBody>
          <a:bodyPr/>
          <a:lstStyle/>
          <a:p>
            <a:pPr>
              <a:lnSpc>
                <a:spcPct val="80000"/>
              </a:lnSpc>
              <a:buFont typeface="Monotype Sorts" pitchFamily="2" charset="2"/>
              <a:buNone/>
            </a:pPr>
            <a:r>
              <a:rPr lang="en-US" altLang="zh-CN" sz="2400"/>
              <a:t> top=top-&gt;next; /*</a:t>
            </a:r>
            <a:r>
              <a:rPr lang="zh-CN" altLang="en-US" sz="2400"/>
              <a:t>修改</a:t>
            </a:r>
            <a:r>
              <a:rPr lang="en-US" altLang="zh-CN" sz="2400"/>
              <a:t>top</a:t>
            </a:r>
            <a:r>
              <a:rPr lang="zh-CN" altLang="en-US" sz="2400"/>
              <a:t>指针*</a:t>
            </a:r>
            <a:r>
              <a:rPr lang="en-US" altLang="zh-CN" sz="2400"/>
              <a:t>/</a:t>
            </a:r>
          </a:p>
          <a:p>
            <a:pPr>
              <a:lnSpc>
                <a:spcPct val="80000"/>
              </a:lnSpc>
              <a:buFont typeface="Monotype Sorts" pitchFamily="2" charset="2"/>
              <a:buNone/>
            </a:pPr>
            <a:r>
              <a:rPr lang="en-US" altLang="zh-CN" sz="2400"/>
              <a:t>       free</a:t>
            </a:r>
            <a:r>
              <a:rPr lang="zh-CN" altLang="en-US" sz="2400"/>
              <a:t>（</a:t>
            </a:r>
            <a:r>
              <a:rPr lang="en-US" altLang="zh-CN" sz="2400"/>
              <a:t>p</a:t>
            </a:r>
            <a:r>
              <a:rPr lang="zh-CN" altLang="en-US" sz="2400"/>
              <a:t>）</a:t>
            </a:r>
            <a:r>
              <a:rPr lang="en-US" altLang="zh-CN" sz="2400"/>
              <a:t>;</a:t>
            </a:r>
          </a:p>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 </a:t>
            </a:r>
            <a:r>
              <a:rPr lang="en-US" altLang="zh-CN" sz="2400"/>
              <a:t>return</a:t>
            </a:r>
            <a:r>
              <a:rPr lang="zh-CN" altLang="en-US" sz="2400"/>
              <a:t>（</a:t>
            </a:r>
            <a:r>
              <a:rPr lang="en-US" altLang="zh-CN" sz="2400"/>
              <a:t>top</a:t>
            </a:r>
            <a:r>
              <a:rPr lang="zh-CN" altLang="en-US" sz="2400"/>
              <a:t>）</a:t>
            </a:r>
            <a:r>
              <a:rPr lang="en-US" altLang="zh-CN" sz="2400"/>
              <a:t>; /*</a:t>
            </a:r>
            <a:r>
              <a:rPr lang="zh-CN" altLang="en-US" sz="2400"/>
              <a:t>返回栈顶指针*</a:t>
            </a:r>
            <a:r>
              <a:rPr lang="en-US" altLang="zh-CN" sz="2400"/>
              <a:t>/</a:t>
            </a:r>
            <a:r>
              <a:rPr lang="en-US" altLang="zh-CN" sz="2400" b="1"/>
              <a:t>3</a:t>
            </a:r>
            <a:r>
              <a:rPr lang="zh-CN" altLang="en-US" sz="2400"/>
              <a:t>栈和队列</a:t>
            </a:r>
          </a:p>
          <a:p>
            <a:pPr>
              <a:lnSpc>
                <a:spcPct val="80000"/>
              </a:lnSpc>
              <a:buFont typeface="Monotype Sorts" pitchFamily="2" charset="2"/>
              <a:buNone/>
            </a:pPr>
            <a:r>
              <a:rPr lang="zh-CN" altLang="en-US" sz="2400"/>
              <a:t>｝</a:t>
            </a:r>
          </a:p>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 </a:t>
            </a:r>
            <a:r>
              <a:rPr lang="en-US" altLang="zh-CN" sz="2400"/>
              <a:t>int b;</a:t>
            </a:r>
          </a:p>
          <a:p>
            <a:pPr>
              <a:lnSpc>
                <a:spcPct val="80000"/>
              </a:lnSpc>
              <a:buFont typeface="Monotype Sorts" pitchFamily="2" charset="2"/>
              <a:buNone/>
            </a:pPr>
            <a:r>
              <a:rPr lang="en-US" altLang="zh-CN" sz="2400"/>
              <a:t>        NODE*top;</a:t>
            </a:r>
          </a:p>
          <a:p>
            <a:pPr>
              <a:lnSpc>
                <a:spcPct val="80000"/>
              </a:lnSpc>
              <a:buFont typeface="Monotype Sorts" pitchFamily="2" charset="2"/>
              <a:buNone/>
            </a:pPr>
            <a:r>
              <a:rPr lang="en-US" altLang="zh-CN" sz="2400"/>
              <a:t>        top=crea_linkstack</a:t>
            </a:r>
            <a:r>
              <a:rPr lang="zh-CN" altLang="en-US" sz="2400"/>
              <a:t>（）</a:t>
            </a:r>
            <a:r>
              <a:rPr lang="en-US" altLang="zh-CN" sz="2400"/>
              <a:t>;/ </a:t>
            </a:r>
            <a:r>
              <a:rPr lang="zh-CN" altLang="en-US" sz="2400"/>
              <a:t>建立链栈的函数见上面*</a:t>
            </a:r>
            <a:r>
              <a:rPr lang="en-US" altLang="zh-CN" sz="2400"/>
              <a:t>/</a:t>
            </a:r>
          </a:p>
          <a:p>
            <a:pPr>
              <a:lnSpc>
                <a:spcPct val="80000"/>
              </a:lnSpc>
              <a:buFont typeface="Monotype Sorts" pitchFamily="2" charset="2"/>
              <a:buNone/>
            </a:pPr>
            <a:r>
              <a:rPr lang="en-US" altLang="zh-CN" sz="2400"/>
              <a:t>top=popstack</a:t>
            </a:r>
            <a:r>
              <a:rPr lang="zh-CN" altLang="en-US" sz="2400"/>
              <a:t>（</a:t>
            </a:r>
            <a:r>
              <a:rPr lang="en-US" altLang="zh-CN" sz="2400"/>
              <a:t>top</a:t>
            </a:r>
            <a:r>
              <a:rPr lang="zh-CN" altLang="en-US" sz="2400"/>
              <a:t>，</a:t>
            </a:r>
            <a:r>
              <a:rPr lang="en-US" altLang="zh-CN" sz="2400"/>
              <a:t>&amp;b</a:t>
            </a:r>
            <a:r>
              <a:rPr lang="zh-CN" altLang="en-US" sz="2400"/>
              <a:t>）</a:t>
            </a:r>
            <a:r>
              <a:rPr lang="en-US" altLang="zh-CN" sz="2400"/>
              <a:t>;</a:t>
            </a:r>
          </a:p>
          <a:p>
            <a:pPr>
              <a:lnSpc>
                <a:spcPct val="80000"/>
              </a:lnSpc>
              <a:buFont typeface="Monotype Sorts" pitchFamily="2" charset="2"/>
              <a:buNone/>
            </a:pPr>
            <a:r>
              <a:rPr lang="en-US" altLang="zh-CN" sz="2400"/>
              <a:t>printf(</a:t>
            </a:r>
            <a:r>
              <a:rPr lang="en-US" altLang="zh-CN" sz="2400">
                <a:latin typeface="Arial"/>
              </a:rPr>
              <a:t>“</a:t>
            </a:r>
            <a:r>
              <a:rPr lang="en-US" altLang="zh-CN" sz="2400"/>
              <a:t>%5d</a:t>
            </a:r>
            <a:r>
              <a:rPr lang="en-US" altLang="zh-CN" sz="2400">
                <a:latin typeface="Arial"/>
              </a:rPr>
              <a:t>”</a:t>
            </a:r>
            <a:r>
              <a:rPr lang="en-US" altLang="zh-CN" sz="2400"/>
              <a:t>,b);</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zh-CN" altLang="en-US" sz="2400"/>
              <a:t> 　例如已知链栈数据元素为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6</a:t>
            </a:r>
            <a:r>
              <a:rPr lang="zh-CN" altLang="en-US" sz="2400"/>
              <a:t>，</a:t>
            </a:r>
            <a:r>
              <a:rPr lang="en-US" altLang="zh-CN" sz="2400"/>
              <a:t>7</a:t>
            </a:r>
            <a:r>
              <a:rPr lang="zh-CN" altLang="en-US" sz="2400"/>
              <a:t>，调用出栈函数后的显示结果为</a:t>
            </a:r>
            <a:r>
              <a:rPr lang="en-US" altLang="zh-CN" sz="2400"/>
              <a:t>7</a:t>
            </a:r>
            <a:r>
              <a:rPr lang="zh-CN" altLang="en-US" sz="2400"/>
              <a:t>。</a:t>
            </a:r>
          </a:p>
        </p:txBody>
      </p:sp>
    </p:spTree>
  </p:cSld>
  <p:clrMapOvr>
    <a:masterClrMapping/>
  </p:clrMapOvr>
  <p:transition>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1"/>
          </p:nvPr>
        </p:nvSpPr>
        <p:spPr>
          <a:xfrm>
            <a:off x="301625" y="476250"/>
            <a:ext cx="8540750" cy="5976938"/>
          </a:xfrm>
        </p:spPr>
        <p:txBody>
          <a:bodyPr/>
          <a:lstStyle/>
          <a:p>
            <a:pPr>
              <a:lnSpc>
                <a:spcPct val="80000"/>
              </a:lnSpc>
              <a:buFont typeface="Monotype Sorts" pitchFamily="2" charset="2"/>
              <a:buNone/>
            </a:pPr>
            <a:r>
              <a:rPr lang="zh-CN" altLang="en-US" sz="2200"/>
              <a:t>　　　</a:t>
            </a:r>
            <a:r>
              <a:rPr lang="en-US" altLang="zh-CN" sz="2200"/>
              <a:t>3.1.4 </a:t>
            </a:r>
            <a:r>
              <a:rPr lang="zh-CN" altLang="en-US" sz="2200"/>
              <a:t>栈的应用举例</a:t>
            </a:r>
          </a:p>
          <a:p>
            <a:pPr>
              <a:lnSpc>
                <a:spcPct val="80000"/>
              </a:lnSpc>
              <a:buFont typeface="Monotype Sorts" pitchFamily="2" charset="2"/>
              <a:buNone/>
            </a:pPr>
            <a:r>
              <a:rPr lang="zh-CN" altLang="en-US" sz="2200"/>
              <a:t>    　　栈是计算机软件中应用最广泛的数据结构之一。比如，在编译系统中的表达式求值，程序递归的实现，子程序的调用和返回地址的处理等。下面介绍栈的几个应用实例。</a:t>
            </a:r>
          </a:p>
          <a:p>
            <a:pPr>
              <a:lnSpc>
                <a:spcPct val="80000"/>
              </a:lnSpc>
              <a:buFont typeface="Monotype Sorts" pitchFamily="2" charset="2"/>
              <a:buNone/>
            </a:pPr>
            <a:r>
              <a:rPr lang="zh-CN" altLang="en-US" sz="2200"/>
              <a:t>    　　</a:t>
            </a:r>
            <a:r>
              <a:rPr lang="en-US" altLang="zh-CN" sz="2200"/>
              <a:t>1</a:t>
            </a:r>
            <a:r>
              <a:rPr lang="zh-CN" altLang="en-US" sz="2200"/>
              <a:t>．算术表达式的计算</a:t>
            </a:r>
          </a:p>
          <a:p>
            <a:pPr>
              <a:lnSpc>
                <a:spcPct val="80000"/>
              </a:lnSpc>
              <a:buFont typeface="Monotype Sorts" pitchFamily="2" charset="2"/>
              <a:buNone/>
            </a:pPr>
            <a:r>
              <a:rPr lang="zh-CN" altLang="en-US" sz="2200"/>
              <a:t>     　　表达式求值是编译系统中的一个基本问题，目的是把人们平时书写的算术表达式变成计算机能够理解并能正确求值的表达方法。</a:t>
            </a:r>
          </a:p>
          <a:p>
            <a:pPr>
              <a:lnSpc>
                <a:spcPct val="80000"/>
              </a:lnSpc>
              <a:buFont typeface="Monotype Sorts" pitchFamily="2" charset="2"/>
              <a:buNone/>
            </a:pPr>
            <a:r>
              <a:rPr lang="zh-CN" altLang="en-US" sz="2200"/>
              <a:t>　　　算术表达式中包含算术运算符和算术量，在各运算符之间存在着优先级，运算时必须按优先级顺序进行运算，先运算高级别的，后运算低级别的，而不能简单地从左到右进行运算。因此，进行表达式运算时，必须设置两个栈，一个栈用于存放运算符，另一个栈用于存放操作数。在表达式运算过程中，编译程序从左到右进行扫描，遇到操作数，就把操作数放入操作数栈，遇到运算符时，要把该运算符与运算符栈的栈顶比较。如果该运算符优先级高于栈顶运算符的优先级，就把该运算符进栈，否则退栈。退栈后，在操作数栈中退出两个元素，其中先退出的元素在运算符右，后退出的元素在运算符左，然后用运算符栈中退出的栈顶元素（运算符）进行运算，运算的结果存入操作数栈中。反复进行上述操作，直到扫描结束。此时，运算符栈为空，操作数栈只有一个元素，即为最终的运算结果。 </a:t>
            </a:r>
          </a:p>
        </p:txBody>
      </p:sp>
    </p:spTree>
  </p:cSld>
  <p:clrMapOvr>
    <a:masterClrMapping/>
  </p:clrMapOvr>
  <p:transition>
    <p:cover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sz="half" idx="1"/>
          </p:nvPr>
        </p:nvSpPr>
        <p:spPr>
          <a:xfrm>
            <a:off x="301625" y="765175"/>
            <a:ext cx="8447088" cy="1150938"/>
          </a:xfrm>
        </p:spPr>
        <p:txBody>
          <a:bodyPr/>
          <a:lstStyle/>
          <a:p>
            <a:pPr marL="990600" lvl="1" indent="-533400">
              <a:buFont typeface="Monotype Sorts" pitchFamily="2" charset="2"/>
              <a:buNone/>
            </a:pPr>
            <a:r>
              <a:rPr lang="en-US" altLang="zh-CN" sz="2000"/>
              <a:t>     </a:t>
            </a:r>
            <a:r>
              <a:rPr lang="zh-CN" altLang="en-US" sz="2000"/>
              <a:t>例</a:t>
            </a:r>
            <a:r>
              <a:rPr lang="en-US" altLang="zh-CN" sz="2000"/>
              <a:t>3.1 </a:t>
            </a:r>
            <a:r>
              <a:rPr lang="zh-CN" altLang="en-US" sz="2000"/>
              <a:t>栈求表达式</a:t>
            </a:r>
            <a:r>
              <a:rPr lang="en-US" altLang="zh-CN" sz="2000"/>
              <a:t>6-8/4+3*5</a:t>
            </a:r>
            <a:r>
              <a:rPr lang="zh-CN" altLang="en-US" sz="2000"/>
              <a:t>的值。栈的变化见表</a:t>
            </a:r>
            <a:r>
              <a:rPr lang="en-US" altLang="zh-CN" sz="2000"/>
              <a:t>3-1</a:t>
            </a:r>
            <a:r>
              <a:rPr lang="zh-CN" altLang="en-US" sz="2000"/>
              <a:t>。</a:t>
            </a:r>
          </a:p>
          <a:p>
            <a:pPr marL="609600" indent="-609600">
              <a:buFont typeface="Monotype Sorts" pitchFamily="2" charset="2"/>
              <a:buNone/>
            </a:pPr>
            <a:endParaRPr lang="en-US" altLang="zh-CN" sz="2000"/>
          </a:p>
        </p:txBody>
      </p:sp>
      <p:graphicFrame>
        <p:nvGraphicFramePr>
          <p:cNvPr id="34875" name="Group 59"/>
          <p:cNvGraphicFramePr>
            <a:graphicFrameLocks noGrp="1"/>
          </p:cNvGraphicFramePr>
          <p:nvPr>
            <p:ph sz="half" idx="2"/>
          </p:nvPr>
        </p:nvGraphicFramePr>
        <p:xfrm>
          <a:off x="611188" y="1484313"/>
          <a:ext cx="7942262" cy="4435475"/>
        </p:xfrm>
        <a:graphic>
          <a:graphicData uri="http://schemas.openxmlformats.org/drawingml/2006/table">
            <a:tbl>
              <a:tblPr/>
              <a:tblGrid>
                <a:gridCol w="769937"/>
                <a:gridCol w="1339850"/>
                <a:gridCol w="1509713"/>
                <a:gridCol w="4322762"/>
              </a:tblGrid>
              <a:tr h="2936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步骤</a:t>
                      </a:r>
                      <a:endParaRPr kumimoji="0" lang="zh-CN" altLang="en-US" sz="1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操作数栈</a:t>
                      </a:r>
                      <a:endParaRPr kumimoji="0" lang="zh-CN" altLang="en-US" sz="1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运算符栈</a:t>
                      </a:r>
                      <a:endParaRPr kumimoji="0" lang="zh-CN" altLang="en-US" sz="1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说明</a:t>
                      </a:r>
                      <a:endParaRPr kumimoji="0" lang="zh-CN" altLang="en-US" sz="1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004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开始</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9</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10</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11</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12</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13</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14</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15</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16</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17</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18</a:t>
                      </a:r>
                      <a:endParaRPr kumimoji="0" lang="en-US" altLang="zh-CN" sz="1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6 8</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6 8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6 8 4</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6 2</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4 3</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4 3</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4 3 5</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4 15</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19</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19</a:t>
                      </a:r>
                      <a:endParaRPr kumimoji="0" lang="en-US" altLang="zh-CN" sz="1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0" lang="en-US" altLang="zh-CN" sz="1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开始时两个栈为空</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，进入操作数栈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，进入运算符栈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，进入操作数栈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，进入运算符栈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，进入操作数栈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退栈 </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计算</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8/4=2</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进操作数栈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退栈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6-2=4</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进操作数栈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，进入运算符栈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，进入操作数栈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扫描到“*”，进入运算符栈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扫描到“</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，进入操作数栈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扫描完，“*”“</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退栈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3*5=15</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进操作数栈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15”</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退栈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4+15=19</a:t>
                      </a: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进操作数栈</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zh-CN" altLang="en-US"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表达式的值为</a:t>
                      </a:r>
                      <a:r>
                        <a:rPr kumimoji="0" lang="en-US" altLang="zh-CN" sz="1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19</a:t>
                      </a:r>
                      <a:endParaRPr kumimoji="0" lang="en-US" altLang="zh-CN" sz="1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4876" name="Rectangle 60"/>
          <p:cNvSpPr>
            <a:spLocks noChangeArrowheads="1"/>
          </p:cNvSpPr>
          <p:nvPr/>
        </p:nvSpPr>
        <p:spPr bwMode="auto">
          <a:xfrm>
            <a:off x="3105150" y="5984875"/>
            <a:ext cx="29067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a:t>表</a:t>
            </a:r>
            <a:r>
              <a:rPr lang="en-US" altLang="zh-CN" sz="2000"/>
              <a:t>3-1 </a:t>
            </a:r>
            <a:r>
              <a:rPr lang="zh-CN" altLang="en-US" sz="2000"/>
              <a:t>用栈求表达式的值</a:t>
            </a:r>
          </a:p>
        </p:txBody>
      </p:sp>
    </p:spTree>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type="body" idx="1"/>
          </p:nvPr>
        </p:nvSpPr>
        <p:spPr>
          <a:xfrm>
            <a:off x="301625" y="476250"/>
            <a:ext cx="8540750" cy="5975350"/>
          </a:xfrm>
        </p:spPr>
        <p:txBody>
          <a:bodyPr/>
          <a:lstStyle/>
          <a:p>
            <a:pPr>
              <a:lnSpc>
                <a:spcPct val="80000"/>
              </a:lnSpc>
              <a:buFont typeface="Monotype Sorts" pitchFamily="2" charset="2"/>
              <a:buNone/>
            </a:pPr>
            <a:r>
              <a:rPr lang="en-US" altLang="zh-CN" sz="2400"/>
              <a:t>     2</a:t>
            </a:r>
            <a:r>
              <a:rPr lang="zh-CN" altLang="en-US" sz="2400"/>
              <a:t>．函数递归的实现</a:t>
            </a:r>
          </a:p>
          <a:p>
            <a:pPr>
              <a:lnSpc>
                <a:spcPct val="80000"/>
              </a:lnSpc>
              <a:buFont typeface="Monotype Sorts" pitchFamily="2" charset="2"/>
              <a:buNone/>
            </a:pPr>
            <a:r>
              <a:rPr lang="zh-CN" altLang="en-US" sz="2400"/>
              <a:t>     递归是程序设计中常用的方法之一。栈的一个重要的应用是可以用来实现递归函数（或递归过程）。</a:t>
            </a:r>
            <a:endParaRPr lang="zh-CN" altLang="en-US" sz="2400" b="1"/>
          </a:p>
          <a:p>
            <a:pPr>
              <a:lnSpc>
                <a:spcPct val="80000"/>
              </a:lnSpc>
              <a:buFont typeface="Monotype Sorts" pitchFamily="2" charset="2"/>
              <a:buNone/>
            </a:pPr>
            <a:r>
              <a:rPr lang="zh-CN" altLang="en-US" sz="2400" b="1"/>
              <a:t>   例</a:t>
            </a:r>
            <a:r>
              <a:rPr lang="en-US" altLang="zh-CN" sz="2400" b="1"/>
              <a:t>3.2</a:t>
            </a:r>
            <a:r>
              <a:rPr lang="en-US" altLang="zh-CN" sz="2400"/>
              <a:t>  </a:t>
            </a:r>
            <a:r>
              <a:rPr lang="zh-CN" altLang="en-US" sz="2400"/>
              <a:t>通常用来说明递归的最简单的例子是阶乘的定义，它可以表示成：</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      </a:t>
            </a:r>
            <a:r>
              <a:rPr lang="en-US" altLang="zh-CN" sz="2400"/>
              <a:t>1         </a:t>
            </a:r>
            <a:r>
              <a:rPr lang="zh-CN" altLang="en-US" sz="2400"/>
              <a:t>（</a:t>
            </a:r>
            <a:r>
              <a:rPr lang="en-US" altLang="zh-CN" sz="2400"/>
              <a:t>n=0,1</a:t>
            </a:r>
            <a:r>
              <a:rPr lang="zh-CN" altLang="en-US" sz="2400"/>
              <a:t>）</a:t>
            </a:r>
          </a:p>
          <a:p>
            <a:pPr>
              <a:lnSpc>
                <a:spcPct val="80000"/>
              </a:lnSpc>
              <a:buFont typeface="Monotype Sorts" pitchFamily="2" charset="2"/>
              <a:buNone/>
            </a:pPr>
            <a:r>
              <a:rPr lang="zh-CN" altLang="en-US" sz="2400"/>
              <a:t>      </a:t>
            </a:r>
            <a:r>
              <a:rPr lang="en-US" altLang="zh-CN" sz="2400"/>
              <a:t>n&gt;1</a:t>
            </a:r>
          </a:p>
          <a:p>
            <a:pPr>
              <a:lnSpc>
                <a:spcPct val="80000"/>
              </a:lnSpc>
              <a:buFont typeface="Monotype Sorts" pitchFamily="2" charset="2"/>
              <a:buNone/>
            </a:pPr>
            <a:r>
              <a:rPr lang="en-US" altLang="zh-CN" sz="2400"/>
              <a:t>     n(n-1)!</a:t>
            </a:r>
          </a:p>
          <a:p>
            <a:pPr>
              <a:lnSpc>
                <a:spcPct val="80000"/>
              </a:lnSpc>
              <a:buFont typeface="Monotype Sorts" pitchFamily="2" charset="2"/>
              <a:buNone/>
            </a:pPr>
            <a:r>
              <a:rPr lang="en-US" altLang="zh-CN" sz="2400"/>
              <a:t>     n!=   </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a:t>
            </a:r>
            <a:r>
              <a:rPr lang="zh-CN" altLang="en-US" sz="2400"/>
              <a:t>由定义可知，为了定义</a:t>
            </a:r>
            <a:r>
              <a:rPr lang="en-US" altLang="zh-CN" sz="2400"/>
              <a:t>n</a:t>
            </a:r>
            <a:r>
              <a:rPr lang="zh-CN" altLang="en-US" sz="2400"/>
              <a:t>的阶乘，必须首先定义</a:t>
            </a:r>
            <a:r>
              <a:rPr lang="en-US" altLang="zh-CN" sz="2400"/>
              <a:t>(n-1)</a:t>
            </a:r>
            <a:r>
              <a:rPr lang="zh-CN" altLang="en-US" sz="2400"/>
              <a:t>的阶乘，为了定义</a:t>
            </a:r>
            <a:r>
              <a:rPr lang="en-US" altLang="zh-CN" sz="2400"/>
              <a:t>(n-1)</a:t>
            </a:r>
            <a:r>
              <a:rPr lang="zh-CN" altLang="en-US" sz="2400"/>
              <a:t>的阶乘，又必须定义</a:t>
            </a:r>
            <a:r>
              <a:rPr lang="en-US" altLang="zh-CN" sz="2400"/>
              <a:t>(n-2)</a:t>
            </a:r>
            <a:r>
              <a:rPr lang="zh-CN" altLang="en-US" sz="2400"/>
              <a:t>的阶乘</a:t>
            </a:r>
            <a:r>
              <a:rPr lang="en-US" altLang="zh-CN" sz="2400">
                <a:latin typeface="Arial"/>
              </a:rPr>
              <a:t>……</a:t>
            </a:r>
            <a:r>
              <a:rPr lang="zh-CN" altLang="en-US" sz="2400"/>
              <a:t>这种用自身的简单情况来定义自己的方式，称为</a:t>
            </a:r>
            <a:r>
              <a:rPr lang="zh-CN" altLang="en-US" sz="2400">
                <a:latin typeface="Arial"/>
              </a:rPr>
              <a:t>“</a:t>
            </a:r>
            <a:r>
              <a:rPr lang="zh-CN" altLang="en-US" sz="2400"/>
              <a:t>递归定义</a:t>
            </a:r>
            <a:r>
              <a:rPr lang="zh-CN" altLang="en-US" sz="2400">
                <a:latin typeface="Arial"/>
              </a:rPr>
              <a:t>”</a:t>
            </a:r>
            <a:r>
              <a:rPr lang="zh-CN" altLang="en-US" sz="2400"/>
              <a:t>。一个递归定义必须一步比一步简单，最后是有终结的，决不能无限循环下去。在</a:t>
            </a:r>
            <a:r>
              <a:rPr lang="en-US" altLang="zh-CN" sz="2400"/>
              <a:t>n</a:t>
            </a:r>
            <a:r>
              <a:rPr lang="zh-CN" altLang="en-US" sz="2400"/>
              <a:t>的阶乘的定义中，当</a:t>
            </a:r>
            <a:r>
              <a:rPr lang="en-US" altLang="zh-CN" sz="2400"/>
              <a:t>n</a:t>
            </a:r>
            <a:r>
              <a:rPr lang="zh-CN" altLang="en-US" sz="2400"/>
              <a:t>为</a:t>
            </a:r>
            <a:r>
              <a:rPr lang="en-US" altLang="zh-CN" sz="2400"/>
              <a:t>0</a:t>
            </a:r>
            <a:r>
              <a:rPr lang="zh-CN" altLang="en-US" sz="2400"/>
              <a:t>或</a:t>
            </a:r>
            <a:r>
              <a:rPr lang="en-US" altLang="zh-CN" sz="2400"/>
              <a:t>1</a:t>
            </a:r>
            <a:r>
              <a:rPr lang="zh-CN" altLang="en-US" sz="2400"/>
              <a:t>时定义为</a:t>
            </a:r>
            <a:r>
              <a:rPr lang="en-US" altLang="zh-CN" sz="2400"/>
              <a:t>1</a:t>
            </a:r>
            <a:r>
              <a:rPr lang="zh-CN" altLang="en-US" sz="2400"/>
              <a:t>，它不再用递归来定义。根据阶乘的定义，我们编写的</a:t>
            </a:r>
            <a:r>
              <a:rPr lang="en-US" altLang="zh-CN" sz="2400"/>
              <a:t>C</a:t>
            </a:r>
            <a:r>
              <a:rPr lang="zh-CN" altLang="en-US" sz="2400"/>
              <a:t>语言程序如下： </a:t>
            </a:r>
          </a:p>
        </p:txBody>
      </p:sp>
    </p:spTree>
  </p:cSld>
  <p:clrMapOvr>
    <a:masterClrMapping/>
  </p:clrMapOvr>
  <p:transition>
    <p:cover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517525" y="1196975"/>
            <a:ext cx="4486275" cy="4194175"/>
          </a:xfrm>
        </p:spPr>
        <p:txBody>
          <a:bodyPr/>
          <a:lstStyle/>
          <a:p>
            <a:pPr>
              <a:lnSpc>
                <a:spcPct val="80000"/>
              </a:lnSpc>
              <a:buFont typeface="Monotype Sorts" pitchFamily="2" charset="2"/>
              <a:buNone/>
            </a:pPr>
            <a:r>
              <a:rPr lang="en-US" altLang="zh-CN" sz="2400"/>
              <a:t>int  fac(int n)</a:t>
            </a:r>
          </a:p>
          <a:p>
            <a:pPr>
              <a:lnSpc>
                <a:spcPct val="80000"/>
              </a:lnSpc>
              <a:buFont typeface="Monotype Sorts" pitchFamily="2" charset="2"/>
              <a:buNone/>
            </a:pPr>
            <a:r>
              <a:rPr lang="en-US" altLang="zh-CN" sz="2400"/>
              <a:t>{/*</a:t>
            </a:r>
            <a:r>
              <a:rPr lang="zh-CN" altLang="en-US" sz="2400"/>
              <a:t>计算</a:t>
            </a:r>
            <a:r>
              <a:rPr lang="en-US" altLang="zh-CN" sz="2400"/>
              <a:t>n! */</a:t>
            </a:r>
          </a:p>
          <a:p>
            <a:pPr>
              <a:lnSpc>
                <a:spcPct val="80000"/>
              </a:lnSpc>
              <a:buFont typeface="Monotype Sorts" pitchFamily="2" charset="2"/>
              <a:buNone/>
            </a:pPr>
            <a:r>
              <a:rPr lang="en-US" altLang="zh-CN" sz="2400"/>
              <a:t> if(n==0||n==1) return(1);</a:t>
            </a:r>
          </a:p>
          <a:p>
            <a:pPr>
              <a:lnSpc>
                <a:spcPct val="80000"/>
              </a:lnSpc>
              <a:buFont typeface="Monotype Sorts" pitchFamily="2" charset="2"/>
              <a:buNone/>
            </a:pPr>
            <a:r>
              <a:rPr lang="en-US" altLang="zh-CN" sz="2400"/>
              <a:t> else return(n*fac(n-1));</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main()</a:t>
            </a:r>
          </a:p>
          <a:p>
            <a:pPr>
              <a:lnSpc>
                <a:spcPct val="80000"/>
              </a:lnSpc>
              <a:buFont typeface="Monotype Sorts" pitchFamily="2" charset="2"/>
              <a:buNone/>
            </a:pPr>
            <a:r>
              <a:rPr lang="en-US" altLang="zh-CN" sz="2400"/>
              <a:t>{int n,y;</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,&amp;n);</a:t>
            </a:r>
          </a:p>
          <a:p>
            <a:pPr>
              <a:lnSpc>
                <a:spcPct val="80000"/>
              </a:lnSpc>
              <a:buFont typeface="Monotype Sorts" pitchFamily="2" charset="2"/>
              <a:buNone/>
            </a:pPr>
            <a:r>
              <a:rPr lang="en-US" altLang="zh-CN" sz="2400"/>
              <a:t> y=fac(n);</a:t>
            </a:r>
          </a:p>
          <a:p>
            <a:pPr>
              <a:lnSpc>
                <a:spcPct val="80000"/>
              </a:lnSpc>
              <a:buFont typeface="Monotype Sorts" pitchFamily="2" charset="2"/>
              <a:buNone/>
            </a:pPr>
            <a:r>
              <a:rPr lang="en-US" altLang="zh-CN" sz="2400"/>
              <a:t> printf(</a:t>
            </a:r>
            <a:r>
              <a:rPr lang="en-US" altLang="zh-CN" sz="2400">
                <a:latin typeface="Arial"/>
              </a:rPr>
              <a:t>“</a:t>
            </a:r>
            <a:r>
              <a:rPr lang="en-US" altLang="zh-CN" sz="2400"/>
              <a:t>%d!=%d</a:t>
            </a:r>
            <a:r>
              <a:rPr lang="en-US" altLang="zh-CN" sz="2400">
                <a:latin typeface="Arial"/>
              </a:rPr>
              <a:t>”</a:t>
            </a:r>
            <a:r>
              <a:rPr lang="en-US" altLang="zh-CN" sz="2400"/>
              <a:t>,n,y);</a:t>
            </a:r>
          </a:p>
          <a:p>
            <a:pPr>
              <a:lnSpc>
                <a:spcPct val="80000"/>
              </a:lnSpc>
              <a:buFont typeface="Monotype Sorts" pitchFamily="2" charset="2"/>
              <a:buNone/>
            </a:pPr>
            <a:r>
              <a:rPr lang="en-US" altLang="zh-CN" sz="2400"/>
              <a:t>}</a:t>
            </a:r>
          </a:p>
        </p:txBody>
      </p:sp>
    </p:spTree>
  </p:cSld>
  <p:clrMapOvr>
    <a:masterClrMapping/>
  </p:clrMapOvr>
  <p:transition>
    <p:cover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type="body" idx="1"/>
          </p:nvPr>
        </p:nvSpPr>
        <p:spPr>
          <a:xfrm>
            <a:off x="301625" y="981075"/>
            <a:ext cx="8540750" cy="5040313"/>
          </a:xfrm>
        </p:spPr>
        <p:txBody>
          <a:bodyPr/>
          <a:lstStyle/>
          <a:p>
            <a:pPr>
              <a:lnSpc>
                <a:spcPct val="80000"/>
              </a:lnSpc>
              <a:buFont typeface="Monotype Sorts" pitchFamily="2" charset="2"/>
              <a:buNone/>
            </a:pPr>
            <a:r>
              <a:rPr lang="en-US" altLang="zh-CN" sz="2400"/>
              <a:t>           </a:t>
            </a:r>
            <a:r>
              <a:rPr lang="zh-CN" altLang="en-US" sz="2400"/>
              <a:t>函数据直接或间接调用自身称为函数的递归调用。包含递归调用的函数称为递归函数。像函数</a:t>
            </a:r>
            <a:r>
              <a:rPr lang="en-US" altLang="zh-CN" sz="2400"/>
              <a:t>fac(n)</a:t>
            </a:r>
            <a:r>
              <a:rPr lang="zh-CN" altLang="en-US" sz="2400"/>
              <a:t>中含直接调用函数</a:t>
            </a:r>
            <a:r>
              <a:rPr lang="en-US" altLang="zh-CN" sz="2400"/>
              <a:t>fac</a:t>
            </a:r>
            <a:r>
              <a:rPr lang="zh-CN" altLang="en-US" sz="2400"/>
              <a:t>，这就称为直接递归调用。若函数</a:t>
            </a:r>
            <a:r>
              <a:rPr lang="en-US" altLang="zh-CN" sz="2400"/>
              <a:t>a</a:t>
            </a:r>
            <a:r>
              <a:rPr lang="zh-CN" altLang="en-US" sz="2400"/>
              <a:t>中调用函数</a:t>
            </a:r>
            <a:r>
              <a:rPr lang="en-US" altLang="zh-CN" sz="2400"/>
              <a:t>b</a:t>
            </a:r>
            <a:r>
              <a:rPr lang="zh-CN" altLang="en-US" sz="2400"/>
              <a:t>，而函数</a:t>
            </a:r>
            <a:r>
              <a:rPr lang="en-US" altLang="zh-CN" sz="2400"/>
              <a:t>b</a:t>
            </a:r>
            <a:r>
              <a:rPr lang="zh-CN" altLang="en-US" sz="2400"/>
              <a:t>中又调用了函数</a:t>
            </a:r>
            <a:r>
              <a:rPr lang="en-US" altLang="zh-CN" sz="2400"/>
              <a:t>a</a:t>
            </a:r>
            <a:r>
              <a:rPr lang="zh-CN" altLang="en-US" sz="2400"/>
              <a:t>，这就称为间接递归调用。</a:t>
            </a:r>
          </a:p>
          <a:p>
            <a:pPr>
              <a:lnSpc>
                <a:spcPct val="80000"/>
              </a:lnSpc>
              <a:buFont typeface="Monotype Sorts" pitchFamily="2" charset="2"/>
              <a:buNone/>
            </a:pPr>
            <a:r>
              <a:rPr lang="zh-CN" altLang="en-US" sz="2400"/>
              <a:t>           实现递归调用的关键是建立一个栈。这个栈是由系统提供的运行工作栈。计算机在执行递归算法时，是通过栈来实现的。在一层层递归调用时，系统自动将其返回地址和处在每一调用层的变量数据一一记下并进栈。返回时，它们一一出栈并且被采用。图</a:t>
            </a:r>
            <a:r>
              <a:rPr lang="en-US" altLang="zh-CN" sz="2400"/>
              <a:t>3-5</a:t>
            </a:r>
            <a:r>
              <a:rPr lang="zh-CN" altLang="en-US" sz="2400"/>
              <a:t>展示了递归调用中的执行情况。从图</a:t>
            </a:r>
            <a:r>
              <a:rPr lang="en-US" altLang="zh-CN" sz="2400"/>
              <a:t>3-5</a:t>
            </a:r>
            <a:r>
              <a:rPr lang="zh-CN" altLang="en-US" sz="2400"/>
              <a:t>可以看到</a:t>
            </a:r>
            <a:r>
              <a:rPr lang="en-US" altLang="zh-CN" sz="2400"/>
              <a:t>fac</a:t>
            </a:r>
            <a:r>
              <a:rPr lang="zh-CN" altLang="en-US" sz="2400"/>
              <a:t>函数共被调用</a:t>
            </a:r>
            <a:r>
              <a:rPr lang="en-US" altLang="zh-CN" sz="2400"/>
              <a:t>4</a:t>
            </a:r>
            <a:r>
              <a:rPr lang="zh-CN" altLang="en-US" sz="2400"/>
              <a:t>次，即</a:t>
            </a:r>
            <a:r>
              <a:rPr lang="en-US" altLang="zh-CN" sz="2400"/>
              <a:t>fac(4)</a:t>
            </a:r>
            <a:r>
              <a:rPr lang="zh-CN" altLang="en-US" sz="2400"/>
              <a:t>、</a:t>
            </a:r>
            <a:r>
              <a:rPr lang="en-US" altLang="zh-CN" sz="2400"/>
              <a:t>fac(3)</a:t>
            </a:r>
            <a:r>
              <a:rPr lang="zh-CN" altLang="en-US" sz="2400"/>
              <a:t>、 </a:t>
            </a:r>
            <a:r>
              <a:rPr lang="en-US" altLang="zh-CN" sz="2400"/>
              <a:t>fac(2) </a:t>
            </a:r>
            <a:r>
              <a:rPr lang="zh-CN" altLang="en-US" sz="2400"/>
              <a:t>、</a:t>
            </a:r>
            <a:r>
              <a:rPr lang="en-US" altLang="zh-CN" sz="2400"/>
              <a:t>fac(1)</a:t>
            </a:r>
            <a:r>
              <a:rPr lang="zh-CN" altLang="en-US" sz="2400"/>
              <a:t>。其中</a:t>
            </a:r>
            <a:r>
              <a:rPr lang="en-US" altLang="zh-CN" sz="2400"/>
              <a:t>fac(4)</a:t>
            </a:r>
            <a:r>
              <a:rPr lang="zh-CN" altLang="en-US" sz="2400"/>
              <a:t>是在</a:t>
            </a:r>
            <a:r>
              <a:rPr lang="en-US" altLang="zh-CN" sz="2400"/>
              <a:t>main</a:t>
            </a:r>
            <a:r>
              <a:rPr lang="zh-CN" altLang="en-US" sz="2400"/>
              <a:t>函数据中调用的，其余</a:t>
            </a:r>
            <a:r>
              <a:rPr lang="en-US" altLang="zh-CN" sz="2400"/>
              <a:t>3</a:t>
            </a:r>
            <a:r>
              <a:rPr lang="zh-CN" altLang="en-US" sz="2400"/>
              <a:t>次是在</a:t>
            </a:r>
            <a:r>
              <a:rPr lang="en-US" altLang="zh-CN" sz="2400"/>
              <a:t>fac</a:t>
            </a:r>
            <a:r>
              <a:rPr lang="zh-CN" altLang="en-US" sz="2400"/>
              <a:t>函数中调用的。在某一层递归调用时，并未立即得到结果，而是进一步向深度递归调用，直到最内层函数执行</a:t>
            </a:r>
            <a:r>
              <a:rPr lang="en-US" altLang="zh-CN" sz="2400"/>
              <a:t>n=1</a:t>
            </a:r>
            <a:r>
              <a:rPr lang="zh-CN" altLang="en-US" sz="2400"/>
              <a:t>时，</a:t>
            </a:r>
            <a:r>
              <a:rPr lang="en-US" altLang="zh-CN" sz="2400"/>
              <a:t>fac(n)</a:t>
            </a:r>
            <a:r>
              <a:rPr lang="zh-CN" altLang="en-US" sz="2400"/>
              <a:t>才有结果。然后在一一返回时，不断得到中间结果，直到回到主程序得到</a:t>
            </a:r>
            <a:r>
              <a:rPr lang="en-US" altLang="zh-CN" sz="2400"/>
              <a:t>n!</a:t>
            </a:r>
            <a:r>
              <a:rPr lang="zh-CN" altLang="en-US" sz="2400"/>
              <a:t>的最终结果为止。</a:t>
            </a:r>
          </a:p>
        </p:txBody>
      </p:sp>
    </p:spTree>
  </p:cSld>
  <p:clrMapOvr>
    <a:masterClrMapping/>
  </p:clrMapOvr>
  <p:transition>
    <p:cover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620713"/>
            <a:ext cx="8137525"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1" name="Rectangle 5"/>
          <p:cNvSpPr>
            <a:spLocks noChangeArrowheads="1"/>
          </p:cNvSpPr>
          <p:nvPr/>
        </p:nvSpPr>
        <p:spPr bwMode="auto">
          <a:xfrm>
            <a:off x="3368675" y="2671763"/>
            <a:ext cx="26527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3-5</a:t>
            </a:r>
            <a:r>
              <a:rPr lang="zh-CN" altLang="en-US" sz="2000"/>
              <a:t>递归调用示意图 </a:t>
            </a:r>
          </a:p>
        </p:txBody>
      </p:sp>
      <p:sp>
        <p:nvSpPr>
          <p:cNvPr id="39942" name="Rectangle 6"/>
          <p:cNvSpPr>
            <a:spLocks noGrp="1" noRot="1" noChangeArrowheads="1"/>
          </p:cNvSpPr>
          <p:nvPr>
            <p:ph type="body" idx="1"/>
          </p:nvPr>
        </p:nvSpPr>
        <p:spPr>
          <a:xfrm>
            <a:off x="685800" y="3181350"/>
            <a:ext cx="7772400" cy="2343150"/>
          </a:xfrm>
          <a:noFill/>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buFont typeface="Monotype Sorts" pitchFamily="2" charset="2"/>
              <a:buNone/>
            </a:pPr>
            <a:r>
              <a:rPr lang="en-US" altLang="zh-CN" sz="2400"/>
              <a:t>          </a:t>
            </a:r>
            <a:r>
              <a:rPr lang="zh-CN" altLang="en-US" sz="2400"/>
              <a:t>实际上，递归是把一个不能或不好直接求解的</a:t>
            </a:r>
            <a:r>
              <a:rPr lang="zh-CN" altLang="en-US" sz="2400">
                <a:latin typeface="Arial"/>
              </a:rPr>
              <a:t>“</a:t>
            </a:r>
            <a:r>
              <a:rPr lang="zh-CN" altLang="en-US" sz="2400"/>
              <a:t>大问题</a:t>
            </a:r>
            <a:r>
              <a:rPr lang="zh-CN" altLang="en-US" sz="2400">
                <a:latin typeface="Arial"/>
              </a:rPr>
              <a:t>”</a:t>
            </a:r>
            <a:r>
              <a:rPr lang="zh-CN" altLang="en-US" sz="2400"/>
              <a:t>转化成一个或几个</a:t>
            </a:r>
            <a:r>
              <a:rPr lang="zh-CN" altLang="en-US" sz="2400">
                <a:latin typeface="Arial"/>
              </a:rPr>
              <a:t>“</a:t>
            </a:r>
            <a:r>
              <a:rPr lang="zh-CN" altLang="en-US" sz="2400"/>
              <a:t>小问题</a:t>
            </a:r>
            <a:r>
              <a:rPr lang="zh-CN" altLang="en-US" sz="2400">
                <a:latin typeface="Arial"/>
              </a:rPr>
              <a:t>”</a:t>
            </a:r>
            <a:r>
              <a:rPr lang="zh-CN" altLang="en-US" sz="2400"/>
              <a:t>来解决，再把这些</a:t>
            </a:r>
            <a:r>
              <a:rPr lang="zh-CN" altLang="en-US" sz="2400">
                <a:latin typeface="Arial"/>
              </a:rPr>
              <a:t>“</a:t>
            </a:r>
            <a:r>
              <a:rPr lang="zh-CN" altLang="en-US" sz="2400"/>
              <a:t>小问题</a:t>
            </a:r>
            <a:r>
              <a:rPr lang="zh-CN" altLang="en-US" sz="2400">
                <a:latin typeface="Arial"/>
              </a:rPr>
              <a:t>”</a:t>
            </a:r>
            <a:r>
              <a:rPr lang="zh-CN" altLang="en-US" sz="2400"/>
              <a:t>进一步分解成更小的</a:t>
            </a:r>
            <a:r>
              <a:rPr lang="zh-CN" altLang="en-US" sz="2400">
                <a:latin typeface="Arial"/>
              </a:rPr>
              <a:t>“</a:t>
            </a:r>
            <a:r>
              <a:rPr lang="zh-CN" altLang="en-US" sz="2400"/>
              <a:t>小问题</a:t>
            </a:r>
            <a:r>
              <a:rPr lang="zh-CN" altLang="en-US" sz="2400">
                <a:latin typeface="Arial"/>
              </a:rPr>
              <a:t>”</a:t>
            </a:r>
            <a:r>
              <a:rPr lang="zh-CN" altLang="en-US" sz="2400"/>
              <a:t>来解决，如此分解，直至每个</a:t>
            </a:r>
            <a:r>
              <a:rPr lang="zh-CN" altLang="en-US" sz="2400">
                <a:latin typeface="Arial"/>
              </a:rPr>
              <a:t>“</a:t>
            </a:r>
            <a:r>
              <a:rPr lang="zh-CN" altLang="en-US" sz="2400"/>
              <a:t>小问题</a:t>
            </a:r>
            <a:r>
              <a:rPr lang="zh-CN" altLang="en-US" sz="2400">
                <a:latin typeface="Arial"/>
              </a:rPr>
              <a:t>”</a:t>
            </a:r>
            <a:r>
              <a:rPr lang="zh-CN" altLang="en-US" sz="2400"/>
              <a:t>都可以直接解决（此时分解到递归出口）。当然，被分解的</a:t>
            </a:r>
            <a:r>
              <a:rPr lang="zh-CN" altLang="en-US" sz="2400">
                <a:latin typeface="Arial"/>
              </a:rPr>
              <a:t>“</a:t>
            </a:r>
            <a:r>
              <a:rPr lang="zh-CN" altLang="en-US" sz="2400"/>
              <a:t>小问题</a:t>
            </a:r>
            <a:r>
              <a:rPr lang="zh-CN" altLang="en-US" sz="2400">
                <a:latin typeface="Arial"/>
              </a:rPr>
              <a:t>”</a:t>
            </a:r>
            <a:r>
              <a:rPr lang="zh-CN" altLang="en-US" sz="2400"/>
              <a:t>和</a:t>
            </a:r>
            <a:r>
              <a:rPr lang="zh-CN" altLang="en-US" sz="2400">
                <a:latin typeface="Arial"/>
              </a:rPr>
              <a:t>“</a:t>
            </a:r>
            <a:r>
              <a:rPr lang="zh-CN" altLang="en-US" sz="2400"/>
              <a:t>大问题</a:t>
            </a:r>
            <a:r>
              <a:rPr lang="zh-CN" altLang="en-US" sz="2400">
                <a:latin typeface="Arial"/>
              </a:rPr>
              <a:t>”</a:t>
            </a:r>
            <a:r>
              <a:rPr lang="zh-CN" altLang="en-US" sz="2400"/>
              <a:t>必须具有相同的特征属性。</a:t>
            </a:r>
          </a:p>
        </p:txBody>
      </p:sp>
    </p:spTree>
  </p:cSld>
  <p:clrMapOvr>
    <a:masterClrMapping/>
  </p:clrMapOvr>
  <p:transition>
    <p:cover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type="body" idx="1"/>
          </p:nvPr>
        </p:nvSpPr>
        <p:spPr>
          <a:xfrm>
            <a:off x="301625" y="1179513"/>
            <a:ext cx="8540750" cy="4194175"/>
          </a:xfrm>
        </p:spPr>
        <p:txBody>
          <a:bodyPr/>
          <a:lstStyle/>
          <a:p>
            <a:pPr>
              <a:buFont typeface="Monotype Sorts" pitchFamily="2" charset="2"/>
              <a:buNone/>
            </a:pPr>
            <a:r>
              <a:rPr lang="en-US" altLang="zh-CN" sz="2800"/>
              <a:t>           </a:t>
            </a:r>
            <a:r>
              <a:rPr lang="zh-CN" altLang="en-US" sz="2800"/>
              <a:t>虽然递归算法简明精练，但运行效率较低，时空开销较大，并且某些高级语言没有提代递归调用的语句及功能。因此，在实际应用中往往会使用非递归方法。为了提高程序设计的能力，有必要进行由递归方法到非递归方法的基本训练。通过前面对递归算法执行的分析，我们已经知道，系统内部是借助于栈来实现递归的。因此，在设计相应的非递归算法时也需要人为地设置一个栈来实现。具体如何实现将在后面的有关章节中详细介绍 </a:t>
            </a:r>
          </a:p>
        </p:txBody>
      </p:sp>
    </p:spTree>
  </p:cSld>
  <p:clrMapOvr>
    <a:masterClrMapping/>
  </p:clrMapOvr>
  <p:transition>
    <p:cover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a:t>3.2 </a:t>
            </a:r>
            <a:r>
              <a:rPr lang="zh-CN" altLang="en-US"/>
              <a:t>队列 </a:t>
            </a:r>
          </a:p>
        </p:txBody>
      </p:sp>
      <p:sp>
        <p:nvSpPr>
          <p:cNvPr id="41987" name="Rectangle 3"/>
          <p:cNvSpPr>
            <a:spLocks noGrp="1" noChangeArrowheads="1"/>
          </p:cNvSpPr>
          <p:nvPr>
            <p:ph type="body" idx="1"/>
          </p:nvPr>
        </p:nvSpPr>
        <p:spPr/>
        <p:txBody>
          <a:bodyPr/>
          <a:lstStyle/>
          <a:p>
            <a:pPr>
              <a:lnSpc>
                <a:spcPct val="90000"/>
              </a:lnSpc>
              <a:buFont typeface="Monotype Sorts" pitchFamily="2" charset="2"/>
              <a:buNone/>
            </a:pPr>
            <a:r>
              <a:rPr lang="en-US" altLang="zh-CN" sz="2400"/>
              <a:t>           3.2.1  </a:t>
            </a:r>
            <a:r>
              <a:rPr lang="zh-CN" altLang="en-US" sz="2400"/>
              <a:t>队列的定义</a:t>
            </a:r>
          </a:p>
          <a:p>
            <a:pPr>
              <a:lnSpc>
                <a:spcPct val="90000"/>
              </a:lnSpc>
              <a:buFont typeface="Monotype Sorts" pitchFamily="2" charset="2"/>
              <a:buNone/>
            </a:pPr>
            <a:r>
              <a:rPr lang="zh-CN" altLang="en-US" sz="2400"/>
              <a:t>           队列（</a:t>
            </a:r>
            <a:r>
              <a:rPr lang="en-US" altLang="zh-CN" sz="2400"/>
              <a:t>queue</a:t>
            </a:r>
            <a:r>
              <a:rPr lang="zh-CN" altLang="en-US" sz="2400"/>
              <a:t>）是限定只能在表的一端进行插入，在表的另一端进行删除的线性表。表中允许插入的一端称为队尾（</a:t>
            </a:r>
            <a:r>
              <a:rPr lang="en-US" altLang="zh-CN" sz="2400"/>
              <a:t>rear</a:t>
            </a:r>
            <a:r>
              <a:rPr lang="zh-CN" altLang="en-US" sz="2400"/>
              <a:t>），允许删除的一端称为队首（</a:t>
            </a:r>
            <a:r>
              <a:rPr lang="en-US" altLang="zh-CN" sz="2400"/>
              <a:t>front</a:t>
            </a:r>
            <a:r>
              <a:rPr lang="zh-CN" altLang="en-US" sz="2400"/>
              <a:t>）。</a:t>
            </a:r>
          </a:p>
          <a:p>
            <a:pPr>
              <a:lnSpc>
                <a:spcPct val="90000"/>
              </a:lnSpc>
              <a:buFont typeface="Monotype Sorts" pitchFamily="2" charset="2"/>
              <a:buNone/>
            </a:pPr>
            <a:r>
              <a:rPr lang="zh-CN" altLang="en-US" sz="2400"/>
              <a:t>           假设队列为</a:t>
            </a:r>
            <a:r>
              <a:rPr lang="en-US" altLang="zh-CN" sz="2400"/>
              <a:t>Q=</a:t>
            </a:r>
            <a:r>
              <a:rPr lang="zh-CN" altLang="en-US" sz="2400"/>
              <a:t>（</a:t>
            </a:r>
            <a:r>
              <a:rPr lang="en-US" altLang="zh-CN" sz="2400"/>
              <a:t>a1</a:t>
            </a:r>
            <a:r>
              <a:rPr lang="zh-CN" altLang="en-US" sz="2400"/>
              <a:t>，</a:t>
            </a:r>
            <a:r>
              <a:rPr lang="en-US" altLang="zh-CN" sz="2400"/>
              <a:t>a2</a:t>
            </a:r>
            <a:r>
              <a:rPr lang="zh-CN" altLang="en-US" sz="2400"/>
              <a:t>，</a:t>
            </a:r>
            <a:r>
              <a:rPr lang="en-US" altLang="zh-CN" sz="2400"/>
              <a:t>a3</a:t>
            </a:r>
            <a:r>
              <a:rPr lang="zh-CN" altLang="en-US" sz="2400"/>
              <a:t>，</a:t>
            </a:r>
            <a:r>
              <a:rPr lang="en-US" altLang="zh-CN" sz="2400">
                <a:latin typeface="Arial"/>
              </a:rPr>
              <a:t>…</a:t>
            </a:r>
            <a:r>
              <a:rPr lang="zh-CN" altLang="en-US" sz="2400"/>
              <a:t>，</a:t>
            </a:r>
            <a:r>
              <a:rPr lang="en-US" altLang="zh-CN" sz="2400"/>
              <a:t>an</a:t>
            </a:r>
            <a:r>
              <a:rPr lang="zh-CN" altLang="en-US" sz="2400"/>
              <a:t>），那么</a:t>
            </a:r>
            <a:r>
              <a:rPr lang="en-US" altLang="zh-CN" sz="2400"/>
              <a:t>a1</a:t>
            </a:r>
            <a:r>
              <a:rPr lang="zh-CN" altLang="en-US" sz="2400"/>
              <a:t>就是队首元素，</a:t>
            </a:r>
            <a:r>
              <a:rPr lang="en-US" altLang="zh-CN" sz="2400"/>
              <a:t>an</a:t>
            </a:r>
            <a:r>
              <a:rPr lang="zh-CN" altLang="en-US" sz="2400"/>
              <a:t>则是队尾元素。队列中的元素是按照</a:t>
            </a:r>
            <a:r>
              <a:rPr lang="en-US" altLang="zh-CN" sz="2400"/>
              <a:t>a1</a:t>
            </a:r>
            <a:r>
              <a:rPr lang="zh-CN" altLang="en-US" sz="2400"/>
              <a:t>，</a:t>
            </a:r>
            <a:r>
              <a:rPr lang="en-US" altLang="zh-CN" sz="2400"/>
              <a:t>a2</a:t>
            </a:r>
            <a:r>
              <a:rPr lang="zh-CN" altLang="en-US" sz="2400"/>
              <a:t>，</a:t>
            </a:r>
            <a:r>
              <a:rPr lang="en-US" altLang="zh-CN" sz="2400"/>
              <a:t>a3</a:t>
            </a:r>
            <a:r>
              <a:rPr lang="zh-CN" altLang="en-US" sz="2400"/>
              <a:t>，</a:t>
            </a:r>
            <a:r>
              <a:rPr lang="en-US" altLang="zh-CN" sz="2400">
                <a:latin typeface="Arial"/>
              </a:rPr>
              <a:t>…</a:t>
            </a:r>
            <a:r>
              <a:rPr lang="zh-CN" altLang="en-US" sz="2400"/>
              <a:t>，</a:t>
            </a:r>
            <a:r>
              <a:rPr lang="en-US" altLang="zh-CN" sz="2400"/>
              <a:t>an</a:t>
            </a:r>
            <a:r>
              <a:rPr lang="zh-CN" altLang="en-US" sz="2400"/>
              <a:t>的顺序进入的，出队列也只能按照这个次序依次退出，图</a:t>
            </a:r>
            <a:r>
              <a:rPr lang="en-US" altLang="zh-CN" sz="2400"/>
              <a:t>3-6</a:t>
            </a:r>
            <a:r>
              <a:rPr lang="zh-CN" altLang="en-US" sz="2400"/>
              <a:t>是队列的示意图，因此，队列又称为先进先出表（</a:t>
            </a:r>
            <a:r>
              <a:rPr lang="en-US" altLang="zh-CN" sz="2400"/>
              <a:t>First In First Out</a:t>
            </a:r>
            <a:r>
              <a:rPr lang="zh-CN" altLang="en-US" sz="2400"/>
              <a:t>，简称</a:t>
            </a:r>
            <a:r>
              <a:rPr lang="en-US" altLang="zh-CN" sz="2400"/>
              <a:t>FIFO</a:t>
            </a:r>
            <a:r>
              <a:rPr lang="zh-CN" altLang="en-US" sz="2400"/>
              <a:t>）。如果队列中没有任何元素，则称为空队列，否则称为非空队列。 </a:t>
            </a:r>
          </a:p>
        </p:txBody>
      </p:sp>
    </p:spTree>
  </p:cSld>
  <p:clrMapOvr>
    <a:masterClrMapping/>
  </p:clrMapOvr>
  <p:transition>
    <p:cover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908050"/>
            <a:ext cx="7488237" cy="189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013" name="Rectangle 5"/>
          <p:cNvSpPr>
            <a:spLocks noChangeArrowheads="1"/>
          </p:cNvSpPr>
          <p:nvPr/>
        </p:nvSpPr>
        <p:spPr bwMode="auto">
          <a:xfrm>
            <a:off x="3482975" y="3068638"/>
            <a:ext cx="23987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3-6</a:t>
            </a:r>
            <a:r>
              <a:rPr lang="zh-CN" altLang="en-US" sz="2000"/>
              <a:t>队列的示意图 </a:t>
            </a:r>
          </a:p>
        </p:txBody>
      </p:sp>
      <p:sp>
        <p:nvSpPr>
          <p:cNvPr id="43015" name="Rectangle 7"/>
          <p:cNvSpPr>
            <a:spLocks noGrp="1" noRot="1" noChangeArrowheads="1"/>
          </p:cNvSpPr>
          <p:nvPr>
            <p:ph type="body" idx="1"/>
          </p:nvPr>
        </p:nvSpPr>
        <p:spPr>
          <a:xfrm>
            <a:off x="301625" y="3489325"/>
            <a:ext cx="8540750" cy="2963863"/>
          </a:xfrm>
          <a:noFill/>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80000"/>
              </a:lnSpc>
              <a:buFont typeface="Monotype Sorts" pitchFamily="2" charset="2"/>
              <a:buNone/>
            </a:pPr>
            <a:r>
              <a:rPr lang="en-US" altLang="zh-CN" sz="2400"/>
              <a:t>          </a:t>
            </a:r>
            <a:r>
              <a:rPr lang="zh-CN" altLang="en-US" sz="2400"/>
              <a:t>在日常生活中，有许多队列的例子，如顾客排队购物，排在队伍前面的顾客先买，先离队。排在队伍后面的顾客后买，后离队。队列的基本运算有五种：</a:t>
            </a:r>
          </a:p>
          <a:p>
            <a:pPr>
              <a:lnSpc>
                <a:spcPct val="80000"/>
              </a:lnSpc>
              <a:buFont typeface="Monotype Sorts" pitchFamily="2" charset="2"/>
              <a:buNone/>
            </a:pPr>
            <a:r>
              <a:rPr lang="zh-CN" altLang="en-US" sz="2400"/>
              <a:t>      </a:t>
            </a:r>
            <a:r>
              <a:rPr lang="en-US" altLang="zh-CN" sz="2400"/>
              <a:t>1</a:t>
            </a:r>
            <a:r>
              <a:rPr lang="zh-CN" altLang="en-US" sz="2400"/>
              <a:t>．初始化队列：将一个队列设置为空队列。</a:t>
            </a:r>
          </a:p>
          <a:p>
            <a:pPr>
              <a:lnSpc>
                <a:spcPct val="80000"/>
              </a:lnSpc>
              <a:buFont typeface="Monotype Sorts" pitchFamily="2" charset="2"/>
              <a:buNone/>
            </a:pPr>
            <a:r>
              <a:rPr lang="zh-CN" altLang="en-US" sz="2400"/>
              <a:t>      </a:t>
            </a:r>
            <a:r>
              <a:rPr lang="en-US" altLang="zh-CN" sz="2400"/>
              <a:t>2</a:t>
            </a:r>
            <a:r>
              <a:rPr lang="zh-CN" altLang="en-US" sz="2400"/>
              <a:t>．入队列：在队尾插入一个新的元素，也称进队或插入。</a:t>
            </a:r>
          </a:p>
          <a:p>
            <a:pPr>
              <a:lnSpc>
                <a:spcPct val="80000"/>
              </a:lnSpc>
              <a:buFont typeface="Monotype Sorts" pitchFamily="2" charset="2"/>
              <a:buNone/>
            </a:pPr>
            <a:r>
              <a:rPr lang="zh-CN" altLang="en-US" sz="2400"/>
              <a:t>      </a:t>
            </a:r>
            <a:r>
              <a:rPr lang="en-US" altLang="zh-CN" sz="2400"/>
              <a:t>3</a:t>
            </a:r>
            <a:r>
              <a:rPr lang="zh-CN" altLang="en-US" sz="2400"/>
              <a:t>．出队列：在队首删除一个元素，也称退队或删除。</a:t>
            </a:r>
          </a:p>
          <a:p>
            <a:pPr>
              <a:lnSpc>
                <a:spcPct val="80000"/>
              </a:lnSpc>
              <a:buFont typeface="Monotype Sorts" pitchFamily="2" charset="2"/>
              <a:buNone/>
            </a:pPr>
            <a:r>
              <a:rPr lang="zh-CN" altLang="en-US" sz="2400"/>
              <a:t>      </a:t>
            </a:r>
            <a:r>
              <a:rPr lang="en-US" altLang="zh-CN" sz="2400"/>
              <a:t>4</a:t>
            </a:r>
            <a:r>
              <a:rPr lang="zh-CN" altLang="en-US" sz="2400"/>
              <a:t>．取队首元素：得到队首元素的值。</a:t>
            </a:r>
          </a:p>
          <a:p>
            <a:pPr>
              <a:lnSpc>
                <a:spcPct val="80000"/>
              </a:lnSpc>
              <a:buFont typeface="Monotype Sorts" pitchFamily="2" charset="2"/>
              <a:buNone/>
            </a:pPr>
            <a:r>
              <a:rPr lang="zh-CN" altLang="en-US" sz="2400"/>
              <a:t>      </a:t>
            </a:r>
            <a:r>
              <a:rPr lang="en-US" altLang="zh-CN" sz="2400"/>
              <a:t>5</a:t>
            </a:r>
            <a:r>
              <a:rPr lang="zh-CN" altLang="en-US" sz="2400"/>
              <a:t>．判队空：判断队列是否为空队列。</a:t>
            </a:r>
          </a:p>
        </p:txBody>
      </p:sp>
    </p:spTree>
  </p:cSld>
  <p:clrMapOvr>
    <a:masterClrMapping/>
  </p:clrMapOvr>
  <p:transition>
    <p:cover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type="body" idx="1"/>
          </p:nvPr>
        </p:nvSpPr>
        <p:spPr>
          <a:xfrm>
            <a:off x="301625" y="1341438"/>
            <a:ext cx="8540750" cy="4194175"/>
          </a:xfrm>
        </p:spPr>
        <p:txBody>
          <a:bodyPr/>
          <a:lstStyle/>
          <a:p>
            <a:pPr>
              <a:lnSpc>
                <a:spcPct val="90000"/>
              </a:lnSpc>
              <a:buFont typeface="Monotype Sorts" pitchFamily="2" charset="2"/>
              <a:buNone/>
            </a:pPr>
            <a:r>
              <a:rPr lang="en-US" altLang="zh-CN" sz="2400"/>
              <a:t>          </a:t>
            </a:r>
            <a:r>
              <a:rPr lang="zh-CN" altLang="en-US" sz="2400"/>
              <a:t>在日常生活中，有许多队列的例子，如顾客排队购物，排在队伍前面的顾客先买，先离队。排在队伍后面的顾客后买，后离队。队列的基本运算有五种：</a:t>
            </a:r>
          </a:p>
          <a:p>
            <a:pPr>
              <a:lnSpc>
                <a:spcPct val="90000"/>
              </a:lnSpc>
              <a:buFont typeface="Monotype Sorts" pitchFamily="2" charset="2"/>
              <a:buNone/>
            </a:pPr>
            <a:r>
              <a:rPr lang="zh-CN" altLang="en-US" sz="2400"/>
              <a:t>         </a:t>
            </a:r>
            <a:r>
              <a:rPr lang="en-US" altLang="zh-CN" sz="2400"/>
              <a:t>1</a:t>
            </a:r>
            <a:r>
              <a:rPr lang="zh-CN" altLang="en-US" sz="2400"/>
              <a:t>．初始化队列：将一个队列设置为空队列。</a:t>
            </a:r>
          </a:p>
          <a:p>
            <a:pPr>
              <a:lnSpc>
                <a:spcPct val="90000"/>
              </a:lnSpc>
              <a:buFont typeface="Monotype Sorts" pitchFamily="2" charset="2"/>
              <a:buNone/>
            </a:pPr>
            <a:r>
              <a:rPr lang="zh-CN" altLang="en-US" sz="2400"/>
              <a:t>         </a:t>
            </a:r>
            <a:r>
              <a:rPr lang="en-US" altLang="zh-CN" sz="2400"/>
              <a:t>2</a:t>
            </a:r>
            <a:r>
              <a:rPr lang="zh-CN" altLang="en-US" sz="2400"/>
              <a:t>．入队列：在队尾插入一个新的元素，也称进队或插入。</a:t>
            </a:r>
          </a:p>
          <a:p>
            <a:pPr>
              <a:lnSpc>
                <a:spcPct val="90000"/>
              </a:lnSpc>
              <a:buFont typeface="Monotype Sorts" pitchFamily="2" charset="2"/>
              <a:buNone/>
            </a:pPr>
            <a:r>
              <a:rPr lang="zh-CN" altLang="en-US" sz="2400"/>
              <a:t>         </a:t>
            </a:r>
            <a:r>
              <a:rPr lang="en-US" altLang="zh-CN" sz="2400"/>
              <a:t>3</a:t>
            </a:r>
            <a:r>
              <a:rPr lang="zh-CN" altLang="en-US" sz="2400"/>
              <a:t>．出队列：在队首删除一个元素，也称退队或删除。</a:t>
            </a:r>
          </a:p>
          <a:p>
            <a:pPr>
              <a:lnSpc>
                <a:spcPct val="90000"/>
              </a:lnSpc>
              <a:buFont typeface="Monotype Sorts" pitchFamily="2" charset="2"/>
              <a:buNone/>
            </a:pPr>
            <a:r>
              <a:rPr lang="zh-CN" altLang="en-US" sz="2400"/>
              <a:t>         </a:t>
            </a:r>
            <a:r>
              <a:rPr lang="en-US" altLang="zh-CN" sz="2400"/>
              <a:t>4</a:t>
            </a:r>
            <a:r>
              <a:rPr lang="zh-CN" altLang="en-US" sz="2400"/>
              <a:t>．取队首元素：得到队首元素的值。</a:t>
            </a:r>
          </a:p>
          <a:p>
            <a:pPr>
              <a:lnSpc>
                <a:spcPct val="90000"/>
              </a:lnSpc>
              <a:buFont typeface="Monotype Sorts" pitchFamily="2" charset="2"/>
              <a:buNone/>
            </a:pPr>
            <a:r>
              <a:rPr lang="zh-CN" altLang="en-US" sz="2400"/>
              <a:t>         </a:t>
            </a:r>
            <a:r>
              <a:rPr lang="en-US" altLang="zh-CN" sz="2400"/>
              <a:t>5</a:t>
            </a:r>
            <a:r>
              <a:rPr lang="zh-CN" altLang="en-US" sz="2400"/>
              <a:t>．判队空：判断队列是否为空队列。</a:t>
            </a:r>
          </a:p>
        </p:txBody>
      </p:sp>
    </p:spTree>
  </p:cSld>
  <p:clrMapOvr>
    <a:masterClrMapping/>
  </p:clrMapOvr>
  <p:transition>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301625" y="1052513"/>
            <a:ext cx="8540750" cy="4968875"/>
          </a:xfrm>
        </p:spPr>
        <p:txBody>
          <a:bodyPr/>
          <a:lstStyle/>
          <a:p>
            <a:pPr>
              <a:lnSpc>
                <a:spcPct val="80000"/>
              </a:lnSpc>
              <a:buFont typeface="Monotype Sorts" pitchFamily="2" charset="2"/>
              <a:buNone/>
            </a:pPr>
            <a:r>
              <a:rPr lang="en-US" altLang="zh-CN" sz="2400"/>
              <a:t>           3.2.2 </a:t>
            </a:r>
            <a:r>
              <a:rPr lang="zh-CN" altLang="en-US" sz="2400"/>
              <a:t>队列的顺序存储及其基本操作的实现</a:t>
            </a:r>
          </a:p>
          <a:p>
            <a:pPr>
              <a:lnSpc>
                <a:spcPct val="80000"/>
              </a:lnSpc>
              <a:buFont typeface="Monotype Sorts" pitchFamily="2" charset="2"/>
              <a:buNone/>
            </a:pPr>
            <a:r>
              <a:rPr lang="zh-CN" altLang="en-US" sz="2400"/>
              <a:t>           队列的顺序存储结构称为顺序队列（</a:t>
            </a:r>
            <a:r>
              <a:rPr lang="en-US" altLang="zh-CN" sz="2400"/>
              <a:t>sequential queue</a:t>
            </a:r>
            <a:r>
              <a:rPr lang="zh-CN" altLang="en-US" sz="2400"/>
              <a:t>）。顺序队列与顺序表一样，用一个一维数组来存放数据元素。在内存中，用一组连续的存储单元顺序存放队列中各元素。队列的</a:t>
            </a:r>
            <a:r>
              <a:rPr lang="en-US" altLang="zh-CN" sz="2400"/>
              <a:t>C</a:t>
            </a:r>
            <a:r>
              <a:rPr lang="zh-CN" altLang="en-US" sz="2400"/>
              <a:t>语言描述如下：</a:t>
            </a:r>
          </a:p>
          <a:p>
            <a:pPr>
              <a:lnSpc>
                <a:spcPct val="80000"/>
              </a:lnSpc>
              <a:buFont typeface="Monotype Sorts" pitchFamily="2" charset="2"/>
              <a:buNone/>
            </a:pPr>
            <a:r>
              <a:rPr lang="zh-CN" altLang="en-US" sz="2400"/>
              <a:t>    </a:t>
            </a:r>
            <a:r>
              <a:rPr lang="en-US" altLang="zh-CN" sz="2400"/>
              <a:t>#define  MAX  10   /*</a:t>
            </a:r>
            <a:r>
              <a:rPr lang="zh-CN" altLang="en-US" sz="2400"/>
              <a:t>定义</a:t>
            </a:r>
            <a:r>
              <a:rPr lang="en-US" altLang="zh-CN" sz="2400"/>
              <a:t>MAX</a:t>
            </a:r>
            <a:r>
              <a:rPr lang="zh-CN" altLang="en-US" sz="2400"/>
              <a:t>为队列最大容量，例如设为</a:t>
            </a:r>
            <a:r>
              <a:rPr lang="en-US" altLang="zh-CN" sz="2400"/>
              <a:t>10*/</a:t>
            </a:r>
          </a:p>
          <a:p>
            <a:pPr>
              <a:lnSpc>
                <a:spcPct val="80000"/>
              </a:lnSpc>
              <a:buFont typeface="Monotype Sorts" pitchFamily="2" charset="2"/>
              <a:buNone/>
            </a:pPr>
            <a:r>
              <a:rPr lang="en-US" altLang="zh-CN" sz="2400"/>
              <a:t>     int q</a:t>
            </a:r>
            <a:r>
              <a:rPr lang="zh-CN" altLang="en-US" sz="2400"/>
              <a:t>［</a:t>
            </a:r>
            <a:r>
              <a:rPr lang="en-US" altLang="zh-CN" sz="2400"/>
              <a:t>MAX</a:t>
            </a:r>
            <a:r>
              <a:rPr lang="zh-CN" altLang="en-US" sz="2400"/>
              <a:t>］</a:t>
            </a:r>
            <a:r>
              <a:rPr lang="en-US" altLang="zh-CN" sz="2400"/>
              <a:t>;     /*</a:t>
            </a:r>
            <a:r>
              <a:rPr lang="zh-CN" altLang="en-US" sz="2400"/>
              <a:t>定义数组</a:t>
            </a:r>
            <a:r>
              <a:rPr lang="en-US" altLang="zh-CN" sz="2400"/>
              <a:t>q</a:t>
            </a:r>
            <a:r>
              <a:rPr lang="zh-CN" altLang="en-US" sz="2400"/>
              <a:t>，用来存放队列的元素，以整数为例*</a:t>
            </a:r>
            <a:r>
              <a:rPr lang="en-US" altLang="zh-CN" sz="2400"/>
              <a:t>/</a:t>
            </a:r>
          </a:p>
          <a:p>
            <a:pPr>
              <a:lnSpc>
                <a:spcPct val="80000"/>
              </a:lnSpc>
              <a:buFont typeface="Monotype Sorts" pitchFamily="2" charset="2"/>
              <a:buNone/>
            </a:pPr>
            <a:r>
              <a:rPr lang="en-US" altLang="zh-CN" sz="2400"/>
              <a:t>     int front=-1</a:t>
            </a:r>
            <a:r>
              <a:rPr lang="zh-CN" altLang="en-US" sz="2400"/>
              <a:t>，</a:t>
            </a:r>
            <a:r>
              <a:rPr lang="en-US" altLang="zh-CN" sz="2400"/>
              <a:t>rear=-1; /*</a:t>
            </a:r>
            <a:r>
              <a:rPr lang="zh-CN" altLang="en-US" sz="2400"/>
              <a:t>定义队首和队尾指针，并赋初值*</a:t>
            </a:r>
            <a:r>
              <a:rPr lang="en-US" altLang="zh-CN" sz="2400"/>
              <a:t>/</a:t>
            </a:r>
          </a:p>
          <a:p>
            <a:pPr>
              <a:lnSpc>
                <a:spcPct val="80000"/>
              </a:lnSpc>
              <a:buFont typeface="Monotype Sorts" pitchFamily="2" charset="2"/>
              <a:buNone/>
            </a:pPr>
            <a:r>
              <a:rPr lang="en-US" altLang="zh-CN" sz="2400"/>
              <a:t>           </a:t>
            </a:r>
            <a:r>
              <a:rPr lang="zh-CN" altLang="en-US" sz="2400"/>
              <a:t>在这个描述中，用一维数组</a:t>
            </a:r>
            <a:r>
              <a:rPr lang="en-US" altLang="zh-CN" sz="2400"/>
              <a:t>q[MAX]</a:t>
            </a:r>
            <a:r>
              <a:rPr lang="zh-CN" altLang="en-US" sz="2400"/>
              <a:t>表示队列，其中</a:t>
            </a:r>
            <a:r>
              <a:rPr lang="en-US" altLang="zh-CN" sz="2400"/>
              <a:t>MAX</a:t>
            </a:r>
            <a:r>
              <a:rPr lang="zh-CN" altLang="en-US" sz="2400"/>
              <a:t>表示队列允许的最大容量，用一个指针</a:t>
            </a:r>
            <a:r>
              <a:rPr lang="en-US" altLang="zh-CN" sz="2400"/>
              <a:t>front</a:t>
            </a:r>
            <a:r>
              <a:rPr lang="zh-CN" altLang="en-US" sz="2400"/>
              <a:t>指示队列的首端，用另一个指针</a:t>
            </a:r>
            <a:r>
              <a:rPr lang="en-US" altLang="zh-CN" sz="2400"/>
              <a:t>rear</a:t>
            </a:r>
            <a:r>
              <a:rPr lang="zh-CN" altLang="en-US" sz="2400"/>
              <a:t>来指示队列的尾端。为方便起见，约定头指针</a:t>
            </a:r>
            <a:r>
              <a:rPr lang="en-US" altLang="zh-CN" sz="2400"/>
              <a:t>front</a:t>
            </a:r>
            <a:r>
              <a:rPr lang="zh-CN" altLang="en-US" sz="2400"/>
              <a:t>总是指向队首的前一个位置，尾指针</a:t>
            </a:r>
            <a:r>
              <a:rPr lang="en-US" altLang="zh-CN" sz="2400"/>
              <a:t>rear</a:t>
            </a:r>
            <a:r>
              <a:rPr lang="zh-CN" altLang="en-US" sz="2400"/>
              <a:t>指向队尾的所在位置。</a:t>
            </a:r>
          </a:p>
        </p:txBody>
      </p:sp>
    </p:spTree>
  </p:cSld>
  <p:clrMapOvr>
    <a:masterClrMapping/>
  </p:clrMapOvr>
  <p:transition>
    <p:cover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ChangeArrowheads="1"/>
          </p:cNvSpPr>
          <p:nvPr>
            <p:ph type="body" idx="1"/>
          </p:nvPr>
        </p:nvSpPr>
        <p:spPr>
          <a:xfrm>
            <a:off x="301625" y="549275"/>
            <a:ext cx="8540750" cy="2663825"/>
          </a:xfrm>
        </p:spPr>
        <p:txBody>
          <a:bodyPr/>
          <a:lstStyle/>
          <a:p>
            <a:pPr>
              <a:lnSpc>
                <a:spcPct val="90000"/>
              </a:lnSpc>
              <a:buFont typeface="Monotype Sorts" pitchFamily="2" charset="2"/>
              <a:buNone/>
            </a:pPr>
            <a:r>
              <a:rPr lang="en-US" altLang="zh-CN" sz="2400"/>
              <a:t>          </a:t>
            </a:r>
            <a:r>
              <a:rPr lang="zh-CN" altLang="en-US" sz="2400"/>
              <a:t>在队列顺序存储结构中如图</a:t>
            </a:r>
            <a:r>
              <a:rPr lang="en-US" altLang="zh-CN" sz="2400"/>
              <a:t>3-7</a:t>
            </a:r>
            <a:r>
              <a:rPr lang="zh-CN" altLang="en-US" sz="2400"/>
              <a:t>所示，队首指针和队尾指针是数据元素的下标。在队列为空的初始状态</a:t>
            </a:r>
            <a:r>
              <a:rPr lang="en-US" altLang="zh-CN" sz="2400"/>
              <a:t>front=rear=-1</a:t>
            </a:r>
            <a:r>
              <a:rPr lang="zh-CN" altLang="en-US" sz="2400"/>
              <a:t>。每当向队列中插入一个元素，尾指针</a:t>
            </a:r>
            <a:r>
              <a:rPr lang="en-US" altLang="zh-CN" sz="2400"/>
              <a:t>rear</a:t>
            </a:r>
            <a:r>
              <a:rPr lang="zh-CN" altLang="en-US" sz="2400"/>
              <a:t>向后移动一位，</a:t>
            </a:r>
            <a:r>
              <a:rPr lang="en-US" altLang="zh-CN" sz="2400"/>
              <a:t>rear=rear+1</a:t>
            </a:r>
            <a:r>
              <a:rPr lang="zh-CN" altLang="en-US" sz="2400"/>
              <a:t>。当</a:t>
            </a:r>
            <a:r>
              <a:rPr lang="en-US" altLang="zh-CN" sz="2400"/>
              <a:t>rear=MAX-1</a:t>
            </a:r>
            <a:r>
              <a:rPr lang="zh-CN" altLang="en-US" sz="2400"/>
              <a:t>时，表示队满。每当从队列中删除一个元素时，队首指针也向后移动一位，</a:t>
            </a:r>
            <a:r>
              <a:rPr lang="en-US" altLang="zh-CN" sz="2400"/>
              <a:t>front=front+1</a:t>
            </a:r>
            <a:r>
              <a:rPr lang="zh-CN" altLang="en-US" sz="2400"/>
              <a:t>。经过多次进队和出队运算，可能出现</a:t>
            </a:r>
            <a:r>
              <a:rPr lang="en-US" altLang="zh-CN" sz="2400"/>
              <a:t>front=rear</a:t>
            </a:r>
            <a:r>
              <a:rPr lang="zh-CN" altLang="en-US" sz="2400"/>
              <a:t>的时候，这时队列为空。</a:t>
            </a:r>
          </a:p>
        </p:txBody>
      </p:sp>
      <p:pic>
        <p:nvPicPr>
          <p:cNvPr id="460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2924175"/>
            <a:ext cx="7127875" cy="327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5" name="Rectangle 5"/>
          <p:cNvSpPr>
            <a:spLocks noChangeArrowheads="1"/>
          </p:cNvSpPr>
          <p:nvPr/>
        </p:nvSpPr>
        <p:spPr bwMode="auto">
          <a:xfrm>
            <a:off x="2381250" y="6237288"/>
            <a:ext cx="43830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3-7</a:t>
            </a:r>
            <a:r>
              <a:rPr lang="zh-CN" altLang="en-US" sz="2000"/>
              <a:t>表示队列出、入队操作示例。</a:t>
            </a:r>
          </a:p>
        </p:txBody>
      </p:sp>
    </p:spTree>
  </p:cSld>
  <p:clrMapOvr>
    <a:masterClrMapping/>
  </p:clrMapOvr>
  <p:transition>
    <p:cover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a:xfrm>
            <a:off x="301625" y="1268413"/>
            <a:ext cx="8540750" cy="4194175"/>
          </a:xfrm>
        </p:spPr>
        <p:txBody>
          <a:bodyPr/>
          <a:lstStyle/>
          <a:p>
            <a:pPr>
              <a:buFont typeface="Monotype Sorts" pitchFamily="2" charset="2"/>
              <a:buNone/>
            </a:pPr>
            <a:r>
              <a:rPr lang="en-US" altLang="zh-CN" sz="2400"/>
              <a:t>          </a:t>
            </a:r>
            <a:r>
              <a:rPr lang="zh-CN" altLang="en-US" sz="2400"/>
              <a:t>下面给出顺序队列中实现进队与出队运算算法描述。</a:t>
            </a:r>
          </a:p>
          <a:p>
            <a:pPr>
              <a:buFont typeface="Monotype Sorts" pitchFamily="2" charset="2"/>
              <a:buNone/>
            </a:pPr>
            <a:r>
              <a:rPr lang="zh-CN" altLang="en-US" sz="2400"/>
              <a:t>          </a:t>
            </a:r>
            <a:r>
              <a:rPr lang="en-US" altLang="zh-CN" sz="2400"/>
              <a:t>1</a:t>
            </a:r>
            <a:r>
              <a:rPr lang="zh-CN" altLang="en-US" sz="2400"/>
              <a:t>．进队</a:t>
            </a:r>
          </a:p>
          <a:p>
            <a:pPr>
              <a:buFont typeface="Monotype Sorts" pitchFamily="2" charset="2"/>
              <a:buNone/>
            </a:pPr>
            <a:r>
              <a:rPr lang="zh-CN" altLang="en-US" sz="2400"/>
              <a:t>          在顺序队列中，进队时，数据元素是从队尾进入的，应该先改变队尾指针，使队尾指针指向新元素应插入的位置，即队尾位置，然后将数据插入。由于顺序队列有上界，因此会发生队满的情况。在插入时，若发生队满，应返回队满信息。 </a:t>
            </a:r>
          </a:p>
        </p:txBody>
      </p:sp>
    </p:spTree>
  </p:cSld>
  <p:clrMapOvr>
    <a:masterClrMapping/>
  </p:clrMapOvr>
  <p:transition>
    <p:cover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type="body" idx="1"/>
          </p:nvPr>
        </p:nvSpPr>
        <p:spPr>
          <a:xfrm>
            <a:off x="301625" y="549275"/>
            <a:ext cx="8540750" cy="5903913"/>
          </a:xfrm>
        </p:spPr>
        <p:txBody>
          <a:bodyPr/>
          <a:lstStyle/>
          <a:p>
            <a:pPr>
              <a:lnSpc>
                <a:spcPct val="80000"/>
              </a:lnSpc>
              <a:buFont typeface="Monotype Sorts" pitchFamily="2" charset="2"/>
              <a:buNone/>
            </a:pPr>
            <a:r>
              <a:rPr lang="en-US" altLang="zh-CN" sz="2000"/>
              <a:t>#define MAX  10</a:t>
            </a:r>
          </a:p>
          <a:p>
            <a:pPr>
              <a:lnSpc>
                <a:spcPct val="80000"/>
              </a:lnSpc>
              <a:buFont typeface="Monotype Sorts" pitchFamily="2" charset="2"/>
              <a:buNone/>
            </a:pPr>
            <a:r>
              <a:rPr lang="en-US" altLang="zh-CN" sz="2000"/>
              <a:t>int q</a:t>
            </a:r>
            <a:r>
              <a:rPr lang="zh-CN" altLang="en-US" sz="2000"/>
              <a:t>［</a:t>
            </a:r>
            <a:r>
              <a:rPr lang="en-US" altLang="zh-CN" sz="2000"/>
              <a:t>MAX</a:t>
            </a:r>
            <a:r>
              <a:rPr lang="zh-CN" altLang="en-US" sz="2000"/>
              <a:t>］</a:t>
            </a:r>
            <a:r>
              <a:rPr lang="en-US" altLang="zh-CN" sz="2000"/>
              <a:t>=</a:t>
            </a:r>
            <a:r>
              <a:rPr lang="zh-CN" altLang="en-US" sz="2000"/>
              <a:t>｛</a:t>
            </a:r>
            <a:r>
              <a:rPr lang="en-US" altLang="zh-CN" sz="2000"/>
              <a:t>1</a:t>
            </a:r>
            <a:r>
              <a:rPr lang="zh-CN" altLang="en-US" sz="2000"/>
              <a:t>，</a:t>
            </a:r>
            <a:r>
              <a:rPr lang="en-US" altLang="zh-CN" sz="2000"/>
              <a:t>2</a:t>
            </a:r>
            <a:r>
              <a:rPr lang="zh-CN" altLang="en-US" sz="2000"/>
              <a:t>，</a:t>
            </a:r>
            <a:r>
              <a:rPr lang="en-US" altLang="zh-CN" sz="2000"/>
              <a:t>3</a:t>
            </a:r>
            <a:r>
              <a:rPr lang="zh-CN" altLang="en-US" sz="2000"/>
              <a:t>，</a:t>
            </a:r>
            <a:r>
              <a:rPr lang="en-US" altLang="zh-CN" sz="2000"/>
              <a:t>4</a:t>
            </a:r>
            <a:r>
              <a:rPr lang="zh-CN" altLang="en-US" sz="2000"/>
              <a:t>，</a:t>
            </a:r>
            <a:r>
              <a:rPr lang="en-US" altLang="zh-CN" sz="2000"/>
              <a:t>5</a:t>
            </a:r>
            <a:r>
              <a:rPr lang="zh-CN" altLang="en-US" sz="2000"/>
              <a:t>｝</a:t>
            </a:r>
            <a:r>
              <a:rPr lang="en-US" altLang="zh-CN" sz="2000"/>
              <a:t>;</a:t>
            </a:r>
          </a:p>
          <a:p>
            <a:pPr>
              <a:lnSpc>
                <a:spcPct val="80000"/>
              </a:lnSpc>
              <a:buFont typeface="Monotype Sorts" pitchFamily="2" charset="2"/>
              <a:buNone/>
            </a:pPr>
            <a:r>
              <a:rPr lang="en-US" altLang="zh-CN" sz="2000"/>
              <a:t>int front=-1</a:t>
            </a:r>
            <a:r>
              <a:rPr lang="zh-CN" altLang="en-US" sz="2000"/>
              <a:t>，</a:t>
            </a:r>
            <a:r>
              <a:rPr lang="en-US" altLang="zh-CN" sz="2000"/>
              <a:t>rear=-1;</a:t>
            </a:r>
          </a:p>
          <a:p>
            <a:pPr>
              <a:lnSpc>
                <a:spcPct val="80000"/>
              </a:lnSpc>
              <a:buFont typeface="Monotype Sorts" pitchFamily="2" charset="2"/>
              <a:buNone/>
            </a:pPr>
            <a:r>
              <a:rPr lang="en-US" altLang="zh-CN" sz="2000"/>
              <a:t>int inqueue</a:t>
            </a:r>
            <a:r>
              <a:rPr lang="zh-CN" altLang="en-US" sz="2000"/>
              <a:t>（</a:t>
            </a:r>
            <a:r>
              <a:rPr lang="en-US" altLang="zh-CN" sz="2000"/>
              <a:t>int x</a:t>
            </a:r>
            <a:r>
              <a:rPr lang="zh-CN" altLang="en-US" sz="2000"/>
              <a:t>）</a:t>
            </a:r>
            <a:r>
              <a:rPr lang="en-US" altLang="zh-CN" sz="2000"/>
              <a:t>/*</a:t>
            </a:r>
            <a:r>
              <a:rPr lang="zh-CN" altLang="en-US" sz="2000"/>
              <a:t>插入元素为</a:t>
            </a:r>
            <a:r>
              <a:rPr lang="en-US" altLang="zh-CN" sz="2000"/>
              <a:t>x*/</a:t>
            </a:r>
          </a:p>
          <a:p>
            <a:pPr>
              <a:lnSpc>
                <a:spcPct val="80000"/>
              </a:lnSpc>
              <a:buFont typeface="Monotype Sorts" pitchFamily="2" charset="2"/>
              <a:buNone/>
            </a:pPr>
            <a:r>
              <a:rPr lang="zh-CN" altLang="en-US" sz="2000"/>
              <a:t>｛ </a:t>
            </a:r>
            <a:r>
              <a:rPr lang="en-US" altLang="zh-CN" sz="2000"/>
              <a:t>if </a:t>
            </a:r>
            <a:r>
              <a:rPr lang="zh-CN" altLang="en-US" sz="2000"/>
              <a:t>（</a:t>
            </a:r>
            <a:r>
              <a:rPr lang="en-US" altLang="zh-CN" sz="2000"/>
              <a:t>rear==MAX-1</a:t>
            </a:r>
            <a:r>
              <a:rPr lang="zh-CN" altLang="en-US" sz="2000"/>
              <a:t>） </a:t>
            </a:r>
            <a:r>
              <a:rPr lang="en-US" altLang="zh-CN" sz="2000"/>
              <a:t>/*</a:t>
            </a:r>
            <a:r>
              <a:rPr lang="zh-CN" altLang="en-US" sz="2000"/>
              <a:t>如果队满*</a:t>
            </a:r>
            <a:r>
              <a:rPr lang="en-US" altLang="zh-CN" sz="2000"/>
              <a:t>/</a:t>
            </a:r>
          </a:p>
          <a:p>
            <a:pPr>
              <a:lnSpc>
                <a:spcPct val="80000"/>
              </a:lnSpc>
              <a:buFont typeface="Monotype Sorts" pitchFamily="2" charset="2"/>
              <a:buNone/>
            </a:pPr>
            <a:r>
              <a:rPr lang="en-US" altLang="zh-CN" sz="2000"/>
              <a:t>{printf(</a:t>
            </a:r>
            <a:r>
              <a:rPr lang="en-US" altLang="zh-CN" sz="2000">
                <a:latin typeface="Arial"/>
              </a:rPr>
              <a:t>“</a:t>
            </a:r>
            <a:r>
              <a:rPr lang="en-US" altLang="zh-CN" sz="2000"/>
              <a:t>overflow\n</a:t>
            </a:r>
            <a:r>
              <a:rPr lang="en-US" altLang="zh-CN" sz="2000">
                <a:latin typeface="Arial"/>
              </a:rPr>
              <a:t>”</a:t>
            </a:r>
            <a:r>
              <a:rPr lang="en-US" altLang="zh-CN" sz="2000"/>
              <a:t>);/*</a:t>
            </a:r>
            <a:r>
              <a:rPr lang="zh-CN" altLang="en-US" sz="2000"/>
              <a:t>打印溢出*</a:t>
            </a:r>
            <a:r>
              <a:rPr lang="en-US" altLang="zh-CN" sz="2000"/>
              <a:t>/</a:t>
            </a:r>
          </a:p>
          <a:p>
            <a:pPr>
              <a:lnSpc>
                <a:spcPct val="80000"/>
              </a:lnSpc>
              <a:buFont typeface="Monotype Sorts" pitchFamily="2" charset="2"/>
              <a:buNone/>
            </a:pPr>
            <a:r>
              <a:rPr lang="en-US" altLang="zh-CN" sz="2000"/>
              <a:t> return(rear);}</a:t>
            </a:r>
          </a:p>
          <a:p>
            <a:pPr>
              <a:lnSpc>
                <a:spcPct val="80000"/>
              </a:lnSpc>
              <a:buFont typeface="Monotype Sorts" pitchFamily="2" charset="2"/>
              <a:buNone/>
            </a:pPr>
            <a:r>
              <a:rPr lang="en-US" altLang="zh-CN" sz="2000"/>
              <a:t>        else /*</a:t>
            </a:r>
            <a:r>
              <a:rPr lang="zh-CN" altLang="en-US" sz="2000"/>
              <a:t>如果队不满*</a:t>
            </a:r>
            <a:r>
              <a:rPr lang="en-US" altLang="zh-CN" sz="2000"/>
              <a:t>/</a:t>
            </a:r>
          </a:p>
          <a:p>
            <a:pPr>
              <a:lnSpc>
                <a:spcPct val="80000"/>
              </a:lnSpc>
              <a:buFont typeface="Monotype Sorts" pitchFamily="2" charset="2"/>
              <a:buNone/>
            </a:pPr>
            <a:r>
              <a:rPr lang="en-US" altLang="zh-CN" sz="2000"/>
              <a:t>         </a:t>
            </a:r>
            <a:r>
              <a:rPr lang="zh-CN" altLang="en-US" sz="2000"/>
              <a:t>｛</a:t>
            </a:r>
            <a:r>
              <a:rPr lang="en-US" altLang="zh-CN" sz="2000"/>
              <a:t>q</a:t>
            </a:r>
            <a:r>
              <a:rPr lang="zh-CN" altLang="en-US" sz="2000"/>
              <a:t>［</a:t>
            </a:r>
            <a:r>
              <a:rPr lang="en-US" altLang="zh-CN" sz="2000"/>
              <a:t>++rear</a:t>
            </a:r>
            <a:r>
              <a:rPr lang="zh-CN" altLang="en-US" sz="2000"/>
              <a:t>］</a:t>
            </a:r>
            <a:r>
              <a:rPr lang="en-US" altLang="zh-CN" sz="2000"/>
              <a:t>=x</a:t>
            </a:r>
            <a:r>
              <a:rPr lang="zh-CN" altLang="en-US" sz="2000"/>
              <a:t>； </a:t>
            </a:r>
            <a:r>
              <a:rPr lang="en-US" altLang="zh-CN" sz="2000"/>
              <a:t>/*</a:t>
            </a:r>
            <a:r>
              <a:rPr lang="zh-CN" altLang="en-US" sz="2000"/>
              <a:t>队尾指针加</a:t>
            </a:r>
            <a:r>
              <a:rPr lang="en-US" altLang="zh-CN" sz="2000"/>
              <a:t>1*/</a:t>
            </a:r>
          </a:p>
          <a:p>
            <a:pPr>
              <a:lnSpc>
                <a:spcPct val="80000"/>
              </a:lnSpc>
              <a:buFont typeface="Monotype Sorts" pitchFamily="2" charset="2"/>
              <a:buNone/>
            </a:pPr>
            <a:r>
              <a:rPr lang="en-US" altLang="zh-CN" sz="2000"/>
              <a:t>           return</a:t>
            </a:r>
            <a:r>
              <a:rPr lang="zh-CN" altLang="en-US" sz="2000"/>
              <a:t>（</a:t>
            </a:r>
            <a:r>
              <a:rPr lang="en-US" altLang="zh-CN" sz="2000"/>
              <a:t>rear</a:t>
            </a:r>
            <a:r>
              <a:rPr lang="zh-CN" altLang="en-US" sz="2000"/>
              <a:t>）</a:t>
            </a:r>
            <a:r>
              <a:rPr lang="en-US" altLang="zh-CN" sz="2000"/>
              <a:t>;/*</a:t>
            </a:r>
            <a:r>
              <a:rPr lang="zh-CN" altLang="en-US" sz="2000"/>
              <a:t>插入成功返回队尾指针*</a:t>
            </a:r>
            <a:r>
              <a:rPr lang="en-US" altLang="zh-CN" sz="2000"/>
              <a:t>/</a:t>
            </a:r>
          </a:p>
          <a:p>
            <a:pPr>
              <a:lnSpc>
                <a:spcPct val="80000"/>
              </a:lnSpc>
              <a:buFont typeface="Monotype Sorts" pitchFamily="2" charset="2"/>
              <a:buNone/>
            </a:pPr>
            <a:r>
              <a:rPr lang="en-US" altLang="zh-CN" sz="2000"/>
              <a:t>          </a:t>
            </a:r>
            <a:r>
              <a:rPr lang="zh-CN" altLang="en-US" sz="2000"/>
              <a:t>｝</a:t>
            </a:r>
          </a:p>
          <a:p>
            <a:pPr>
              <a:lnSpc>
                <a:spcPct val="80000"/>
              </a:lnSpc>
              <a:buFont typeface="Monotype Sorts" pitchFamily="2" charset="2"/>
              <a:buNone/>
            </a:pPr>
            <a:r>
              <a:rPr lang="zh-CN" altLang="en-US" sz="2000"/>
              <a:t>｝</a:t>
            </a:r>
          </a:p>
          <a:p>
            <a:pPr>
              <a:lnSpc>
                <a:spcPct val="80000"/>
              </a:lnSpc>
              <a:buFont typeface="Monotype Sorts" pitchFamily="2" charset="2"/>
              <a:buNone/>
            </a:pPr>
            <a:r>
              <a:rPr lang="en-US" altLang="zh-CN" sz="2000"/>
              <a:t>main</a:t>
            </a:r>
            <a:r>
              <a:rPr lang="zh-CN" altLang="en-US" sz="2000"/>
              <a:t>（） </a:t>
            </a:r>
            <a:r>
              <a:rPr lang="en-US" altLang="zh-CN" sz="2000"/>
              <a:t>/*</a:t>
            </a:r>
            <a:r>
              <a:rPr lang="zh-CN" altLang="en-US" sz="2000"/>
              <a:t>主程序*</a:t>
            </a:r>
            <a:r>
              <a:rPr lang="en-US" altLang="zh-CN" sz="2000"/>
              <a:t>/</a:t>
            </a:r>
          </a:p>
          <a:p>
            <a:pPr>
              <a:lnSpc>
                <a:spcPct val="80000"/>
              </a:lnSpc>
              <a:buFont typeface="Monotype Sorts" pitchFamily="2" charset="2"/>
              <a:buNone/>
            </a:pPr>
            <a:r>
              <a:rPr lang="zh-CN" altLang="en-US" sz="2000"/>
              <a:t>｛ </a:t>
            </a:r>
            <a:r>
              <a:rPr lang="en-US" altLang="zh-CN" sz="2000"/>
              <a:t>int i</a:t>
            </a:r>
            <a:r>
              <a:rPr lang="zh-CN" altLang="en-US" sz="2000"/>
              <a:t>，</a:t>
            </a:r>
            <a:r>
              <a:rPr lang="en-US" altLang="zh-CN" sz="2000"/>
              <a:t>h=6; /*</a:t>
            </a:r>
            <a:r>
              <a:rPr lang="zh-CN" altLang="en-US" sz="2000"/>
              <a:t>将</a:t>
            </a:r>
            <a:r>
              <a:rPr lang="en-US" altLang="zh-CN" sz="2000"/>
              <a:t>h</a:t>
            </a:r>
            <a:r>
              <a:rPr lang="zh-CN" altLang="en-US" sz="2000"/>
              <a:t>入队*</a:t>
            </a:r>
            <a:r>
              <a:rPr lang="en-US" altLang="zh-CN" sz="2000"/>
              <a:t>/</a:t>
            </a:r>
          </a:p>
          <a:p>
            <a:pPr>
              <a:lnSpc>
                <a:spcPct val="80000"/>
              </a:lnSpc>
              <a:buFont typeface="Monotype Sorts" pitchFamily="2" charset="2"/>
              <a:buNone/>
            </a:pPr>
            <a:r>
              <a:rPr lang="en-US" altLang="zh-CN" sz="2000"/>
              <a:t> rear=4;</a:t>
            </a:r>
          </a:p>
          <a:p>
            <a:pPr>
              <a:lnSpc>
                <a:spcPct val="80000"/>
              </a:lnSpc>
              <a:buFont typeface="Monotype Sorts" pitchFamily="2" charset="2"/>
              <a:buNone/>
            </a:pPr>
            <a:r>
              <a:rPr lang="en-US" altLang="zh-CN" sz="2000"/>
              <a:t>     rear=inqueue</a:t>
            </a:r>
            <a:r>
              <a:rPr lang="zh-CN" altLang="en-US" sz="2000"/>
              <a:t>（</a:t>
            </a:r>
            <a:r>
              <a:rPr lang="en-US" altLang="zh-CN" sz="2000"/>
              <a:t>h</a:t>
            </a:r>
            <a:r>
              <a:rPr lang="zh-CN" altLang="en-US" sz="2000"/>
              <a:t>）</a:t>
            </a:r>
            <a:r>
              <a:rPr lang="en-US" altLang="zh-CN" sz="2000"/>
              <a:t>;</a:t>
            </a:r>
          </a:p>
          <a:p>
            <a:pPr>
              <a:lnSpc>
                <a:spcPct val="80000"/>
              </a:lnSpc>
              <a:buFont typeface="Monotype Sorts" pitchFamily="2" charset="2"/>
              <a:buNone/>
            </a:pPr>
            <a:r>
              <a:rPr lang="en-US" altLang="zh-CN" sz="2000"/>
              <a:t>     for</a:t>
            </a:r>
            <a:r>
              <a:rPr lang="zh-CN" altLang="en-US" sz="2000"/>
              <a:t>（</a:t>
            </a:r>
            <a:r>
              <a:rPr lang="en-US" altLang="zh-CN" sz="2000"/>
              <a:t>i=front+1;i&lt;=rear;i++</a:t>
            </a:r>
            <a:r>
              <a:rPr lang="zh-CN" altLang="en-US" sz="2000"/>
              <a:t>）</a:t>
            </a:r>
          </a:p>
          <a:p>
            <a:pPr>
              <a:lnSpc>
                <a:spcPct val="80000"/>
              </a:lnSpc>
              <a:buFont typeface="Monotype Sorts" pitchFamily="2" charset="2"/>
              <a:buNone/>
            </a:pPr>
            <a:r>
              <a:rPr lang="zh-CN" altLang="en-US" sz="2000"/>
              <a:t>      </a:t>
            </a:r>
            <a:r>
              <a:rPr lang="en-US" altLang="zh-CN" sz="2000"/>
              <a:t>printf</a:t>
            </a:r>
            <a:r>
              <a:rPr lang="zh-CN" altLang="en-US" sz="2000"/>
              <a:t>（</a:t>
            </a:r>
            <a:r>
              <a:rPr lang="en-US" altLang="zh-CN" sz="2000"/>
              <a:t>″%d″</a:t>
            </a:r>
            <a:r>
              <a:rPr lang="zh-CN" altLang="en-US" sz="2000"/>
              <a:t>，</a:t>
            </a:r>
            <a:r>
              <a:rPr lang="en-US" altLang="zh-CN" sz="2000"/>
              <a:t>q</a:t>
            </a:r>
            <a:r>
              <a:rPr lang="zh-CN" altLang="en-US" sz="2000"/>
              <a:t>［</a:t>
            </a:r>
            <a:r>
              <a:rPr lang="en-US" altLang="zh-CN" sz="2000"/>
              <a:t>i</a:t>
            </a:r>
            <a:r>
              <a:rPr lang="zh-CN" altLang="en-US" sz="2000"/>
              <a:t>］）</a:t>
            </a:r>
            <a:r>
              <a:rPr lang="en-US" altLang="zh-CN" sz="2000"/>
              <a:t>; /*</a:t>
            </a:r>
            <a:r>
              <a:rPr lang="zh-CN" altLang="en-US" sz="2000"/>
              <a:t>显示整个队的内容*</a:t>
            </a:r>
            <a:r>
              <a:rPr lang="en-US" altLang="zh-CN" sz="2000"/>
              <a:t>/</a:t>
            </a:r>
          </a:p>
          <a:p>
            <a:pPr>
              <a:lnSpc>
                <a:spcPct val="80000"/>
              </a:lnSpc>
              <a:buFont typeface="Monotype Sorts" pitchFamily="2" charset="2"/>
              <a:buNone/>
            </a:pPr>
            <a:r>
              <a:rPr lang="zh-CN" altLang="en-US" sz="2000"/>
              <a:t>｝ </a:t>
            </a:r>
          </a:p>
        </p:txBody>
      </p:sp>
    </p:spTree>
  </p:cSld>
  <p:clrMapOvr>
    <a:masterClrMapping/>
  </p:clrMapOvr>
  <p:transition>
    <p:cover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301625" y="963613"/>
            <a:ext cx="8540750" cy="4194175"/>
          </a:xfrm>
        </p:spPr>
        <p:txBody>
          <a:bodyPr/>
          <a:lstStyle/>
          <a:p>
            <a:pPr>
              <a:buFont typeface="Monotype Sorts" pitchFamily="2" charset="2"/>
              <a:buNone/>
            </a:pPr>
            <a:r>
              <a:rPr lang="en-US" altLang="zh-CN" sz="2400"/>
              <a:t>           </a:t>
            </a:r>
            <a:r>
              <a:rPr lang="zh-CN" altLang="en-US" sz="2400"/>
              <a:t>例如已知队列为｛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｝，将元素</a:t>
            </a:r>
            <a:r>
              <a:rPr lang="zh-CN" altLang="en-US" sz="2400">
                <a:latin typeface="Arial"/>
              </a:rPr>
              <a:t>“</a:t>
            </a:r>
            <a:r>
              <a:rPr lang="en-US" altLang="zh-CN" sz="2400"/>
              <a:t>6</a:t>
            </a:r>
            <a:r>
              <a:rPr lang="en-US" altLang="zh-CN" sz="2400">
                <a:latin typeface="Arial"/>
              </a:rPr>
              <a:t>”</a:t>
            </a:r>
            <a:r>
              <a:rPr lang="zh-CN" altLang="en-US" sz="2400"/>
              <a:t>入队，调用入队函数后显示结果为｛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6</a:t>
            </a:r>
            <a:r>
              <a:rPr lang="zh-CN" altLang="en-US" sz="2400"/>
              <a:t>｝。</a:t>
            </a:r>
          </a:p>
          <a:p>
            <a:pPr>
              <a:buFont typeface="Monotype Sorts" pitchFamily="2" charset="2"/>
              <a:buNone/>
            </a:pPr>
            <a:r>
              <a:rPr lang="zh-CN" altLang="en-US" sz="2400"/>
              <a:t>           </a:t>
            </a:r>
            <a:r>
              <a:rPr lang="en-US" altLang="zh-CN" sz="2400"/>
              <a:t>2</a:t>
            </a:r>
            <a:r>
              <a:rPr lang="zh-CN" altLang="en-US" sz="2400"/>
              <a:t>．出队</a:t>
            </a:r>
          </a:p>
          <a:p>
            <a:pPr>
              <a:buFont typeface="Monotype Sorts" pitchFamily="2" charset="2"/>
              <a:buNone/>
            </a:pPr>
            <a:r>
              <a:rPr lang="zh-CN" altLang="en-US" sz="2400"/>
              <a:t>           出队时将队首指针所指元素取出，但在队列结构定义时，队首指针指向队首元素的前一个位置，因此，应先使队首指针加</a:t>
            </a:r>
            <a:r>
              <a:rPr lang="en-US" altLang="zh-CN" sz="2400"/>
              <a:t>1</a:t>
            </a:r>
            <a:r>
              <a:rPr lang="zh-CN" altLang="en-US" sz="2400"/>
              <a:t>，然后取出队首指针所指元素。当队列空时，函数返回队空信息</a:t>
            </a:r>
            <a:r>
              <a:rPr lang="en-US" altLang="zh-CN" sz="2400"/>
              <a:t>0</a:t>
            </a:r>
            <a:r>
              <a:rPr lang="zh-CN" altLang="en-US" sz="2400"/>
              <a:t>。</a:t>
            </a:r>
          </a:p>
        </p:txBody>
      </p:sp>
    </p:spTree>
  </p:cSld>
  <p:clrMapOvr>
    <a:masterClrMapping/>
  </p:clrMapOvr>
  <p:transition>
    <p:cover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1"/>
          </p:nvPr>
        </p:nvSpPr>
        <p:spPr>
          <a:xfrm>
            <a:off x="301625" y="1052513"/>
            <a:ext cx="8540750" cy="5040312"/>
          </a:xfrm>
        </p:spPr>
        <p:txBody>
          <a:bodyPr/>
          <a:lstStyle/>
          <a:p>
            <a:pPr>
              <a:lnSpc>
                <a:spcPct val="80000"/>
              </a:lnSpc>
              <a:buFont typeface="Monotype Sorts" pitchFamily="2" charset="2"/>
              <a:buNone/>
            </a:pPr>
            <a:r>
              <a:rPr lang="en-US" altLang="zh-CN" sz="2400"/>
              <a:t>#define MAX  10</a:t>
            </a:r>
          </a:p>
          <a:p>
            <a:pPr>
              <a:lnSpc>
                <a:spcPct val="80000"/>
              </a:lnSpc>
              <a:buFont typeface="Monotype Sorts" pitchFamily="2" charset="2"/>
              <a:buNone/>
            </a:pPr>
            <a:r>
              <a:rPr lang="en-US" altLang="zh-CN" sz="2400"/>
              <a:t>int q</a:t>
            </a:r>
            <a:r>
              <a:rPr lang="zh-CN" altLang="en-US" sz="2400"/>
              <a:t>［</a:t>
            </a:r>
            <a:r>
              <a:rPr lang="en-US" altLang="zh-CN" sz="2400"/>
              <a:t>MAX</a:t>
            </a:r>
            <a:r>
              <a:rPr lang="zh-CN" altLang="en-US" sz="2400"/>
              <a:t>］</a:t>
            </a:r>
            <a:r>
              <a:rPr lang="en-US" altLang="zh-CN" sz="2400"/>
              <a:t>=</a:t>
            </a:r>
            <a:r>
              <a:rPr lang="zh-CN" altLang="en-US" sz="2400"/>
              <a:t>｛</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a:t>
            </a:r>
          </a:p>
          <a:p>
            <a:pPr>
              <a:lnSpc>
                <a:spcPct val="80000"/>
              </a:lnSpc>
              <a:buFont typeface="Monotype Sorts" pitchFamily="2" charset="2"/>
              <a:buNone/>
            </a:pPr>
            <a:r>
              <a:rPr lang="en-US" altLang="zh-CN" sz="2400"/>
              <a:t>int front=-1</a:t>
            </a:r>
            <a:r>
              <a:rPr lang="zh-CN" altLang="en-US" sz="2400"/>
              <a:t>，</a:t>
            </a:r>
            <a:r>
              <a:rPr lang="en-US" altLang="zh-CN" sz="2400"/>
              <a:t>rear=-1;</a:t>
            </a:r>
          </a:p>
          <a:p>
            <a:pPr>
              <a:lnSpc>
                <a:spcPct val="80000"/>
              </a:lnSpc>
              <a:buFont typeface="Monotype Sorts" pitchFamily="2" charset="2"/>
              <a:buNone/>
            </a:pPr>
            <a:r>
              <a:rPr lang="en-US" altLang="zh-CN" sz="2400"/>
              <a:t>int delqueue</a:t>
            </a:r>
            <a:r>
              <a:rPr lang="zh-CN" altLang="en-US" sz="2400"/>
              <a:t>（</a:t>
            </a:r>
            <a:r>
              <a:rPr lang="en-US" altLang="zh-CN" sz="2400"/>
              <a:t>int *y</a:t>
            </a:r>
            <a:r>
              <a:rPr lang="zh-CN" altLang="en-US" sz="2400"/>
              <a:t>） </a:t>
            </a:r>
            <a:r>
              <a:rPr lang="en-US" altLang="zh-CN" sz="2400"/>
              <a:t>/*</a:t>
            </a:r>
            <a:r>
              <a:rPr lang="zh-CN" altLang="en-US" sz="2400"/>
              <a:t>出队，出队的值放在</a:t>
            </a:r>
            <a:r>
              <a:rPr lang="en-US" altLang="zh-CN" sz="2400"/>
              <a:t>y</a:t>
            </a:r>
            <a:r>
              <a:rPr lang="zh-CN" altLang="en-US" sz="2400"/>
              <a:t>中*</a:t>
            </a:r>
            <a:r>
              <a:rPr lang="en-US" altLang="zh-CN" sz="2400"/>
              <a:t>/</a:t>
            </a:r>
          </a:p>
          <a:p>
            <a:pPr>
              <a:lnSpc>
                <a:spcPct val="80000"/>
              </a:lnSpc>
              <a:buFont typeface="Monotype Sorts" pitchFamily="2" charset="2"/>
              <a:buNone/>
            </a:pPr>
            <a:r>
              <a:rPr lang="zh-CN" altLang="en-US" sz="2400"/>
              <a:t>｛</a:t>
            </a:r>
            <a:r>
              <a:rPr lang="en-US" altLang="zh-CN" sz="2400"/>
              <a:t>if</a:t>
            </a:r>
            <a:r>
              <a:rPr lang="zh-CN" altLang="en-US" sz="2400"/>
              <a:t>（</a:t>
            </a:r>
            <a:r>
              <a:rPr lang="en-US" altLang="zh-CN" sz="2400"/>
              <a:t>front==rear</a:t>
            </a:r>
            <a:r>
              <a:rPr lang="zh-CN" altLang="en-US" sz="2400"/>
              <a:t>） </a:t>
            </a:r>
            <a:r>
              <a:rPr lang="en-US" altLang="zh-CN" sz="2400"/>
              <a:t>/*</a:t>
            </a:r>
            <a:r>
              <a:rPr lang="zh-CN" altLang="en-US" sz="2400"/>
              <a:t>如果队空*</a:t>
            </a:r>
            <a:r>
              <a:rPr lang="en-US" altLang="zh-CN" sz="2400"/>
              <a:t>/</a:t>
            </a:r>
          </a:p>
          <a:p>
            <a:pPr>
              <a:lnSpc>
                <a:spcPct val="80000"/>
              </a:lnSpc>
              <a:buFont typeface="Monotype Sorts" pitchFamily="2" charset="2"/>
              <a:buNone/>
            </a:pPr>
            <a:r>
              <a:rPr lang="en-US" altLang="zh-CN" sz="2400"/>
              <a:t>        { printf(</a:t>
            </a:r>
            <a:r>
              <a:rPr lang="en-US" altLang="zh-CN" sz="2400">
                <a:latin typeface="Arial"/>
              </a:rPr>
              <a:t>“</a:t>
            </a:r>
            <a:r>
              <a:rPr lang="en-US" altLang="zh-CN" sz="2400"/>
              <a:t>queue empty</a:t>
            </a:r>
            <a:r>
              <a:rPr lang="en-US" altLang="zh-CN" sz="2400">
                <a:latin typeface="Arial"/>
              </a:rPr>
              <a:t>”</a:t>
            </a:r>
            <a:r>
              <a:rPr lang="en-US" altLang="zh-CN" sz="2400"/>
              <a:t>)</a:t>
            </a:r>
          </a:p>
          <a:p>
            <a:pPr>
              <a:lnSpc>
                <a:spcPct val="80000"/>
              </a:lnSpc>
              <a:buFont typeface="Monotype Sorts" pitchFamily="2" charset="2"/>
              <a:buNone/>
            </a:pPr>
            <a:r>
              <a:rPr lang="en-US" altLang="zh-CN" sz="2400"/>
              <a:t>return</a:t>
            </a:r>
            <a:r>
              <a:rPr lang="zh-CN" altLang="en-US" sz="2400"/>
              <a:t>（</a:t>
            </a:r>
            <a:r>
              <a:rPr lang="en-US" altLang="zh-CN" sz="2400"/>
              <a:t>front</a:t>
            </a:r>
            <a:r>
              <a:rPr lang="zh-CN" altLang="en-US" sz="2400"/>
              <a:t>）</a:t>
            </a:r>
            <a:r>
              <a:rPr lang="en-US" altLang="zh-CN" sz="2400"/>
              <a:t>;}</a:t>
            </a:r>
          </a:p>
          <a:p>
            <a:pPr>
              <a:lnSpc>
                <a:spcPct val="80000"/>
              </a:lnSpc>
              <a:buFont typeface="Monotype Sorts" pitchFamily="2" charset="2"/>
              <a:buNone/>
            </a:pPr>
            <a:r>
              <a:rPr lang="en-US" altLang="zh-CN" sz="2400"/>
              <a:t>      else /*</a:t>
            </a:r>
            <a:r>
              <a:rPr lang="zh-CN" altLang="en-US" sz="2400"/>
              <a:t>如果队不空*</a:t>
            </a:r>
            <a:r>
              <a:rPr lang="en-US" altLang="zh-CN" sz="2400"/>
              <a:t>/</a:t>
            </a:r>
          </a:p>
          <a:p>
            <a:pPr>
              <a:lnSpc>
                <a:spcPct val="80000"/>
              </a:lnSpc>
              <a:buFont typeface="Monotype Sorts" pitchFamily="2" charset="2"/>
              <a:buNone/>
            </a:pPr>
            <a:r>
              <a:rPr lang="en-US" altLang="zh-CN" sz="2400"/>
              <a:t>       </a:t>
            </a:r>
            <a:r>
              <a:rPr lang="zh-CN" altLang="en-US" sz="2400"/>
              <a:t>｛*</a:t>
            </a:r>
            <a:r>
              <a:rPr lang="en-US" altLang="zh-CN" sz="2400"/>
              <a:t>y=q</a:t>
            </a:r>
            <a:r>
              <a:rPr lang="zh-CN" altLang="en-US" sz="2400"/>
              <a:t>［</a:t>
            </a:r>
            <a:r>
              <a:rPr lang="en-US" altLang="zh-CN" sz="2400"/>
              <a:t>++front</a:t>
            </a:r>
            <a:r>
              <a:rPr lang="zh-CN" altLang="en-US" sz="2400"/>
              <a:t>］</a:t>
            </a:r>
            <a:r>
              <a:rPr lang="en-US" altLang="zh-CN" sz="2400"/>
              <a:t>; /*</a:t>
            </a:r>
            <a:r>
              <a:rPr lang="zh-CN" altLang="en-US" sz="2400"/>
              <a:t>头指针加</a:t>
            </a:r>
            <a:r>
              <a:rPr lang="en-US" altLang="zh-CN" sz="2400"/>
              <a:t>1</a:t>
            </a:r>
            <a:r>
              <a:rPr lang="zh-CN" altLang="en-US" sz="2400"/>
              <a:t>，队首结点送入指针</a:t>
            </a:r>
            <a:r>
              <a:rPr lang="en-US" altLang="zh-CN" sz="2400"/>
              <a:t>y</a:t>
            </a:r>
            <a:r>
              <a:rPr lang="zh-CN" altLang="en-US" sz="2400"/>
              <a:t>所指向的变量中*</a:t>
            </a:r>
            <a:r>
              <a:rPr lang="en-US" altLang="zh-CN" sz="2400"/>
              <a:t>/</a:t>
            </a:r>
          </a:p>
          <a:p>
            <a:pPr>
              <a:lnSpc>
                <a:spcPct val="80000"/>
              </a:lnSpc>
              <a:buFont typeface="Monotype Sorts" pitchFamily="2" charset="2"/>
              <a:buNone/>
            </a:pPr>
            <a:r>
              <a:rPr lang="en-US" altLang="zh-CN" sz="2400"/>
              <a:t>        return</a:t>
            </a:r>
            <a:r>
              <a:rPr lang="zh-CN" altLang="en-US" sz="2400"/>
              <a:t>（</a:t>
            </a:r>
            <a:r>
              <a:rPr lang="en-US" altLang="zh-CN" sz="2400"/>
              <a:t>front</a:t>
            </a:r>
            <a:r>
              <a:rPr lang="zh-CN" altLang="en-US" sz="2400"/>
              <a:t>）</a:t>
            </a:r>
            <a:r>
              <a:rPr lang="en-US" altLang="zh-CN" sz="2400"/>
              <a:t>;  </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zh-CN" altLang="en-US" sz="2400"/>
              <a:t>｝</a:t>
            </a:r>
          </a:p>
        </p:txBody>
      </p:sp>
    </p:spTree>
  </p:cSld>
  <p:clrMapOvr>
    <a:masterClrMapping/>
  </p:clrMapOvr>
  <p:transition>
    <p:cover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a:xfrm>
            <a:off x="301625" y="1196975"/>
            <a:ext cx="8540750" cy="4194175"/>
          </a:xfrm>
        </p:spPr>
        <p:txBody>
          <a:bodyPr/>
          <a:lstStyle/>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 </a:t>
            </a:r>
            <a:r>
              <a:rPr lang="en-US" altLang="zh-CN" sz="2400"/>
              <a:t>int i</a:t>
            </a:r>
            <a:r>
              <a:rPr lang="zh-CN" altLang="en-US" sz="2400"/>
              <a:t>，</a:t>
            </a:r>
            <a:r>
              <a:rPr lang="en-US" altLang="zh-CN" sz="2400"/>
              <a:t>x;</a:t>
            </a:r>
          </a:p>
          <a:p>
            <a:pPr>
              <a:lnSpc>
                <a:spcPct val="80000"/>
              </a:lnSpc>
              <a:buFont typeface="Monotype Sorts" pitchFamily="2" charset="2"/>
              <a:buNone/>
            </a:pPr>
            <a:r>
              <a:rPr lang="en-US" altLang="zh-CN" sz="2400"/>
              <a:t>      rear=4;</a:t>
            </a:r>
          </a:p>
          <a:p>
            <a:pPr>
              <a:lnSpc>
                <a:spcPct val="80000"/>
              </a:lnSpc>
              <a:buFont typeface="Monotype Sorts" pitchFamily="2" charset="2"/>
              <a:buNone/>
            </a:pPr>
            <a:r>
              <a:rPr lang="en-US" altLang="zh-CN" sz="2400"/>
              <a:t>front=delqueue</a:t>
            </a:r>
            <a:r>
              <a:rPr lang="zh-CN" altLang="en-US" sz="2400"/>
              <a:t>（</a:t>
            </a:r>
            <a:r>
              <a:rPr lang="en-US" altLang="zh-CN" sz="2400"/>
              <a:t>&amp;x</a:t>
            </a:r>
            <a:r>
              <a:rPr lang="zh-CN" altLang="en-US" sz="2400"/>
              <a:t>）</a:t>
            </a:r>
            <a:r>
              <a:rPr lang="en-US" altLang="zh-CN" sz="2400"/>
              <a:t>; </a:t>
            </a:r>
          </a:p>
          <a:p>
            <a:pPr>
              <a:lnSpc>
                <a:spcPct val="80000"/>
              </a:lnSpc>
              <a:buFont typeface="Monotype Sorts" pitchFamily="2" charset="2"/>
              <a:buNone/>
            </a:pPr>
            <a:r>
              <a:rPr lang="en-US" altLang="zh-CN" sz="2400"/>
              <a:t>for</a:t>
            </a:r>
            <a:r>
              <a:rPr lang="zh-CN" altLang="en-US" sz="2400"/>
              <a:t>（</a:t>
            </a:r>
            <a:r>
              <a:rPr lang="en-US" altLang="zh-CN" sz="2400"/>
              <a:t>i=front+1;i&lt;=rear;i++</a:t>
            </a:r>
            <a:r>
              <a:rPr lang="zh-CN" altLang="en-US" sz="2400"/>
              <a:t>）</a:t>
            </a:r>
          </a:p>
          <a:p>
            <a:pPr>
              <a:lnSpc>
                <a:spcPct val="80000"/>
              </a:lnSpc>
              <a:buFont typeface="Monotype Sorts" pitchFamily="2" charset="2"/>
              <a:buNone/>
            </a:pPr>
            <a:r>
              <a:rPr lang="zh-CN" altLang="en-US" sz="2400"/>
              <a:t>      </a:t>
            </a:r>
            <a:r>
              <a:rPr lang="en-US" altLang="zh-CN" sz="2400"/>
              <a:t>printf</a:t>
            </a:r>
            <a:r>
              <a:rPr lang="zh-CN" altLang="en-US" sz="2400"/>
              <a:t>（</a:t>
            </a:r>
            <a:r>
              <a:rPr lang="en-US" altLang="zh-CN" sz="2400"/>
              <a:t>″%d″</a:t>
            </a:r>
            <a:r>
              <a:rPr lang="zh-CN" altLang="en-US" sz="2400"/>
              <a:t>，</a:t>
            </a:r>
            <a:r>
              <a:rPr lang="en-US" altLang="zh-CN" sz="2400"/>
              <a:t>q</a:t>
            </a:r>
            <a:r>
              <a:rPr lang="zh-CN" altLang="en-US" sz="2400"/>
              <a:t>［</a:t>
            </a:r>
            <a:r>
              <a:rPr lang="en-US" altLang="zh-CN" sz="2400"/>
              <a:t>i</a:t>
            </a:r>
            <a:r>
              <a:rPr lang="zh-CN" altLang="en-US" sz="2400"/>
              <a:t>］）</a:t>
            </a:r>
            <a:r>
              <a:rPr lang="en-US" altLang="zh-CN" sz="2400"/>
              <a:t>; /*</a:t>
            </a:r>
            <a:r>
              <a:rPr lang="zh-CN" altLang="en-US" sz="2400"/>
              <a:t>显示整个队列*</a:t>
            </a:r>
            <a:r>
              <a:rPr lang="en-US" altLang="zh-CN"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           例如已知队列为｛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｝，则调用出队函数后显示的结果为｛</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p>
          <a:p>
            <a:pPr>
              <a:lnSpc>
                <a:spcPct val="80000"/>
              </a:lnSpc>
              <a:buFont typeface="Monotype Sorts" pitchFamily="2" charset="2"/>
              <a:buNone/>
            </a:pPr>
            <a:r>
              <a:rPr lang="zh-CN" altLang="en-US" sz="2400"/>
              <a:t>           若存储队列的一维数组中所有位置上都有元素，即尾指针指向一维数组最后，而头指针指向一维数组开头，则队满。不能再向队列中插入元素。 </a:t>
            </a:r>
          </a:p>
        </p:txBody>
      </p:sp>
    </p:spTree>
  </p:cSld>
  <p:clrMapOvr>
    <a:masterClrMapping/>
  </p:clrMapOvr>
  <p:transition>
    <p:cover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301625" y="530225"/>
            <a:ext cx="8540750" cy="3043238"/>
          </a:xfrm>
        </p:spPr>
        <p:txBody>
          <a:bodyPr/>
          <a:lstStyle/>
          <a:p>
            <a:pPr>
              <a:lnSpc>
                <a:spcPct val="80000"/>
              </a:lnSpc>
              <a:buFont typeface="Monotype Sorts" pitchFamily="2" charset="2"/>
              <a:buNone/>
            </a:pPr>
            <a:r>
              <a:rPr lang="en-US" altLang="zh-CN" sz="2400"/>
              <a:t>           </a:t>
            </a:r>
            <a:r>
              <a:rPr lang="zh-CN" altLang="en-US" sz="2400"/>
              <a:t>但可能会出现这样情况，尾指针指向一维数组最后，但前面有元素已经出队，这时要插入元素，仍然发生溢出，而实际上队列并未满。这种溢出称为</a:t>
            </a:r>
            <a:r>
              <a:rPr lang="zh-CN" altLang="en-US" sz="2400">
                <a:latin typeface="Arial"/>
              </a:rPr>
              <a:t>“</a:t>
            </a:r>
            <a:r>
              <a:rPr lang="zh-CN" altLang="en-US" sz="2400"/>
              <a:t>假溢出</a:t>
            </a:r>
            <a:r>
              <a:rPr lang="zh-CN" altLang="en-US" sz="2400">
                <a:latin typeface="Arial"/>
              </a:rPr>
              <a:t>”</a:t>
            </a:r>
            <a:r>
              <a:rPr lang="zh-CN" altLang="en-US" sz="2400"/>
              <a:t>，如图</a:t>
            </a:r>
            <a:r>
              <a:rPr lang="en-US" altLang="zh-CN" sz="2400"/>
              <a:t>3-7</a:t>
            </a:r>
            <a:r>
              <a:rPr lang="zh-CN" altLang="en-US" sz="2400"/>
              <a:t>（</a:t>
            </a:r>
            <a:r>
              <a:rPr lang="en-US" altLang="zh-CN" sz="2400"/>
              <a:t>C</a:t>
            </a:r>
            <a:r>
              <a:rPr lang="zh-CN" altLang="en-US" sz="2400"/>
              <a:t>）。克服</a:t>
            </a:r>
            <a:r>
              <a:rPr lang="zh-CN" altLang="en-US" sz="2400">
                <a:latin typeface="Arial"/>
              </a:rPr>
              <a:t>“</a:t>
            </a:r>
            <a:r>
              <a:rPr lang="zh-CN" altLang="en-US" sz="2400"/>
              <a:t>假溢出</a:t>
            </a:r>
            <a:r>
              <a:rPr lang="zh-CN" altLang="en-US" sz="2400">
                <a:latin typeface="Arial"/>
              </a:rPr>
              <a:t>”</a:t>
            </a:r>
            <a:r>
              <a:rPr lang="zh-CN" altLang="en-US" sz="2400"/>
              <a:t>的方法有两种：一种是将队列中的所有元素均向最前端位置移动，显然这种方法是很浪费时间的；另一种方法是采用循环队列。</a:t>
            </a:r>
          </a:p>
          <a:p>
            <a:pPr>
              <a:lnSpc>
                <a:spcPct val="80000"/>
              </a:lnSpc>
              <a:buFont typeface="Monotype Sorts" pitchFamily="2" charset="2"/>
              <a:buNone/>
            </a:pPr>
            <a:r>
              <a:rPr lang="zh-CN" altLang="en-US" sz="2400"/>
              <a:t>           循环队列是将存储队列的存储区看成是一个首尾相连的环，即将表示队列的数组元素</a:t>
            </a:r>
            <a:r>
              <a:rPr lang="en-US" altLang="zh-CN" sz="2400"/>
              <a:t>q</a:t>
            </a:r>
            <a:r>
              <a:rPr lang="zh-CN" altLang="en-US" sz="2400"/>
              <a:t>［</a:t>
            </a:r>
            <a:r>
              <a:rPr lang="en-US" altLang="zh-CN" sz="2400"/>
              <a:t>0</a:t>
            </a:r>
            <a:r>
              <a:rPr lang="zh-CN" altLang="en-US" sz="2400"/>
              <a:t>］与</a:t>
            </a:r>
            <a:r>
              <a:rPr lang="en-US" altLang="zh-CN" sz="2400"/>
              <a:t>q</a:t>
            </a:r>
            <a:r>
              <a:rPr lang="zh-CN" altLang="en-US" sz="2400"/>
              <a:t>［</a:t>
            </a:r>
            <a:r>
              <a:rPr lang="en-US" altLang="zh-CN" sz="2400"/>
              <a:t>MAX-1</a:t>
            </a:r>
            <a:r>
              <a:rPr lang="zh-CN" altLang="en-US" sz="2400"/>
              <a:t>］连接起来，形成一个环形表。如图</a:t>
            </a:r>
            <a:r>
              <a:rPr lang="en-US" altLang="zh-CN" sz="2400"/>
              <a:t>3-8</a:t>
            </a:r>
            <a:r>
              <a:rPr lang="zh-CN" altLang="en-US" sz="2400"/>
              <a:t>所示。 </a:t>
            </a:r>
          </a:p>
        </p:txBody>
      </p:sp>
      <p:pic>
        <p:nvPicPr>
          <p:cNvPr id="52228" name="Picture 4" descr="3-8"/>
          <p:cNvPicPr>
            <a:picLocks noChangeAspect="1" noChangeArrowheads="1"/>
          </p:cNvPicPr>
          <p:nvPr/>
        </p:nvPicPr>
        <p:blipFill>
          <a:blip r:embed="rId2">
            <a:extLst>
              <a:ext uri="{28A0092B-C50C-407E-A947-70E740481C1C}">
                <a14:useLocalDpi xmlns:a14="http://schemas.microsoft.com/office/drawing/2010/main" val="0"/>
              </a:ext>
            </a:extLst>
          </a:blip>
          <a:srcRect t="1494" r="1500" b="1494"/>
          <a:stretch>
            <a:fillRect/>
          </a:stretch>
        </p:blipFill>
        <p:spPr bwMode="auto">
          <a:xfrm>
            <a:off x="2771775" y="3357563"/>
            <a:ext cx="2952750"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over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noChangeArrowheads="1"/>
          </p:cNvSpPr>
          <p:nvPr>
            <p:ph type="body" idx="1"/>
          </p:nvPr>
        </p:nvSpPr>
        <p:spPr>
          <a:xfrm>
            <a:off x="301625" y="458788"/>
            <a:ext cx="8540750" cy="4194175"/>
          </a:xfrm>
        </p:spPr>
        <p:txBody>
          <a:bodyPr/>
          <a:lstStyle/>
          <a:p>
            <a:pPr>
              <a:buFont typeface="Monotype Sorts" pitchFamily="2" charset="2"/>
              <a:buNone/>
            </a:pPr>
            <a:r>
              <a:rPr lang="en-US" altLang="zh-CN" sz="2800"/>
              <a:t>           </a:t>
            </a:r>
            <a:r>
              <a:rPr lang="zh-CN" altLang="en-US" sz="2800"/>
              <a:t>在循环队列中，容量设为</a:t>
            </a:r>
            <a:r>
              <a:rPr lang="en-US" altLang="zh-CN" sz="2800"/>
              <a:t>MAX</a:t>
            </a:r>
            <a:r>
              <a:rPr lang="zh-CN" altLang="en-US" sz="2800"/>
              <a:t>，队首指针为</a:t>
            </a:r>
            <a:r>
              <a:rPr lang="en-US" altLang="zh-CN" sz="2800"/>
              <a:t>front</a:t>
            </a:r>
            <a:r>
              <a:rPr lang="zh-CN" altLang="en-US" sz="2800"/>
              <a:t>，队尾指针为</a:t>
            </a:r>
            <a:r>
              <a:rPr lang="en-US" altLang="zh-CN" sz="2800"/>
              <a:t>rear</a:t>
            </a:r>
            <a:r>
              <a:rPr lang="zh-CN" altLang="en-US" sz="2800"/>
              <a:t>。初始状态为</a:t>
            </a:r>
            <a:r>
              <a:rPr lang="en-US" altLang="zh-CN" sz="2800"/>
              <a:t>front=rear=0</a:t>
            </a:r>
            <a:r>
              <a:rPr lang="zh-CN" altLang="en-US" sz="2800"/>
              <a:t>。循环队列空标志为</a:t>
            </a:r>
            <a:r>
              <a:rPr lang="en-US" altLang="zh-CN" sz="2800"/>
              <a:t>rear=front</a:t>
            </a:r>
            <a:r>
              <a:rPr lang="zh-CN" altLang="en-US" sz="2800"/>
              <a:t>，循环队列满的标志为（</a:t>
            </a:r>
            <a:r>
              <a:rPr lang="en-US" altLang="zh-CN" sz="2800"/>
              <a:t>rear+1</a:t>
            </a:r>
            <a:r>
              <a:rPr lang="zh-CN" altLang="en-US" sz="2800"/>
              <a:t>）</a:t>
            </a:r>
            <a:r>
              <a:rPr lang="en-US" altLang="zh-CN" sz="2800"/>
              <a:t>%MAX=front</a:t>
            </a:r>
            <a:r>
              <a:rPr lang="zh-CN" altLang="en-US" sz="2800"/>
              <a:t>，在循环队列满时，队列中实际上还有一个空闲单元，以防止空队与满队的标志发生冲突。当然为，也可以另设标志来区分队满和队空，但运算时就要多花费一些时间。图</a:t>
            </a:r>
            <a:r>
              <a:rPr lang="en-US" altLang="zh-CN" sz="2800"/>
              <a:t>3-9</a:t>
            </a:r>
            <a:r>
              <a:rPr lang="zh-CN" altLang="en-US" sz="2800"/>
              <a:t>给出了循环队列的进队、出队与指针的关系。</a:t>
            </a:r>
          </a:p>
        </p:txBody>
      </p:sp>
      <p:pic>
        <p:nvPicPr>
          <p:cNvPr id="53252" name="Picture 4" descr="3-9"/>
          <p:cNvPicPr>
            <a:picLocks noChangeAspect="1" noChangeArrowheads="1"/>
          </p:cNvPicPr>
          <p:nvPr/>
        </p:nvPicPr>
        <p:blipFill>
          <a:blip r:embed="rId2">
            <a:extLst>
              <a:ext uri="{28A0092B-C50C-407E-A947-70E740481C1C}">
                <a14:useLocalDpi xmlns:a14="http://schemas.microsoft.com/office/drawing/2010/main" val="0"/>
              </a:ext>
            </a:extLst>
          </a:blip>
          <a:srcRect t="749" r="484" b="1500"/>
          <a:stretch>
            <a:fillRect/>
          </a:stretch>
        </p:blipFill>
        <p:spPr bwMode="auto">
          <a:xfrm>
            <a:off x="1403350" y="4019550"/>
            <a:ext cx="6337300" cy="200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3" name="Rectangle 5"/>
          <p:cNvSpPr>
            <a:spLocks noChangeArrowheads="1"/>
          </p:cNvSpPr>
          <p:nvPr/>
        </p:nvSpPr>
        <p:spPr bwMode="auto">
          <a:xfrm>
            <a:off x="2195513" y="6021388"/>
            <a:ext cx="45196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3-9 </a:t>
            </a:r>
            <a:r>
              <a:rPr lang="zh-CN" altLang="en-US" sz="2000"/>
              <a:t>循环队列的进队、出队示意图</a:t>
            </a:r>
          </a:p>
        </p:txBody>
      </p:sp>
    </p:spTree>
  </p:cSld>
  <p:clrMapOvr>
    <a:masterClrMapping/>
  </p:clrMapOvr>
  <p:transition>
    <p:cover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type="body" idx="1"/>
          </p:nvPr>
        </p:nvSpPr>
        <p:spPr>
          <a:xfrm>
            <a:off x="301625" y="615950"/>
            <a:ext cx="8540750" cy="5765800"/>
          </a:xfrm>
        </p:spPr>
        <p:txBody>
          <a:bodyPr/>
          <a:lstStyle/>
          <a:p>
            <a:pPr>
              <a:lnSpc>
                <a:spcPct val="80000"/>
              </a:lnSpc>
              <a:buFont typeface="Monotype Sorts" pitchFamily="2" charset="2"/>
              <a:buNone/>
            </a:pPr>
            <a:r>
              <a:rPr lang="en-US" altLang="zh-CN" sz="2000"/>
              <a:t>   </a:t>
            </a:r>
            <a:r>
              <a:rPr lang="zh-CN" altLang="en-US" sz="2000"/>
              <a:t>下面给出循环队列中实现进队与出队运算算法的描述。</a:t>
            </a:r>
          </a:p>
          <a:p>
            <a:pPr>
              <a:lnSpc>
                <a:spcPct val="80000"/>
              </a:lnSpc>
              <a:buFont typeface="Monotype Sorts" pitchFamily="2" charset="2"/>
              <a:buNone/>
            </a:pPr>
            <a:r>
              <a:rPr lang="zh-CN" altLang="en-US" sz="2000"/>
              <a:t>    循环队列存储在数组</a:t>
            </a:r>
            <a:r>
              <a:rPr lang="en-US" altLang="zh-CN" sz="2000"/>
              <a:t>cq</a:t>
            </a:r>
            <a:r>
              <a:rPr lang="zh-CN" altLang="en-US" sz="2000"/>
              <a:t>［</a:t>
            </a:r>
            <a:r>
              <a:rPr lang="en-US" altLang="zh-CN" sz="2000"/>
              <a:t>MAX</a:t>
            </a:r>
            <a:r>
              <a:rPr lang="zh-CN" altLang="en-US" sz="2000"/>
              <a:t>］中，队尾指针为</a:t>
            </a:r>
            <a:r>
              <a:rPr lang="en-US" altLang="zh-CN" sz="2000"/>
              <a:t>rear</a:t>
            </a:r>
            <a:r>
              <a:rPr lang="zh-CN" altLang="en-US" sz="2000"/>
              <a:t>，队首指针为</a:t>
            </a:r>
            <a:r>
              <a:rPr lang="en-US" altLang="zh-CN" sz="2000"/>
              <a:t>front</a:t>
            </a:r>
            <a:r>
              <a:rPr lang="zh-CN" altLang="en-US" sz="2000"/>
              <a:t>。</a:t>
            </a:r>
          </a:p>
          <a:p>
            <a:pPr>
              <a:lnSpc>
                <a:spcPct val="80000"/>
              </a:lnSpc>
              <a:buFont typeface="Monotype Sorts" pitchFamily="2" charset="2"/>
              <a:buNone/>
            </a:pPr>
            <a:r>
              <a:rPr lang="zh-CN" altLang="en-US" sz="2000"/>
              <a:t>    </a:t>
            </a:r>
            <a:r>
              <a:rPr lang="en-US" altLang="zh-CN" sz="2000"/>
              <a:t>1</a:t>
            </a:r>
            <a:r>
              <a:rPr lang="zh-CN" altLang="en-US" sz="2000"/>
              <a:t>．进队</a:t>
            </a:r>
          </a:p>
          <a:p>
            <a:pPr>
              <a:lnSpc>
                <a:spcPct val="80000"/>
              </a:lnSpc>
              <a:buFont typeface="Monotype Sorts" pitchFamily="2" charset="2"/>
              <a:buNone/>
            </a:pPr>
            <a:r>
              <a:rPr lang="zh-CN" altLang="en-US" sz="2000"/>
              <a:t>    将一个新元素</a:t>
            </a:r>
            <a:r>
              <a:rPr lang="en-US" altLang="zh-CN" sz="2000"/>
              <a:t>x</a:t>
            </a:r>
            <a:r>
              <a:rPr lang="zh-CN" altLang="en-US" sz="2000"/>
              <a:t>进队，从队尾插入，首先要判断是否队满，若队满，则返回队满信息。若队不满，则插入新元素，返回插入成功信息。</a:t>
            </a:r>
          </a:p>
          <a:p>
            <a:pPr>
              <a:lnSpc>
                <a:spcPct val="80000"/>
              </a:lnSpc>
              <a:buFont typeface="Monotype Sorts" pitchFamily="2" charset="2"/>
              <a:buNone/>
            </a:pPr>
            <a:r>
              <a:rPr lang="en-US" altLang="zh-CN" sz="2000"/>
              <a:t>#define MAX 10</a:t>
            </a:r>
          </a:p>
          <a:p>
            <a:pPr>
              <a:lnSpc>
                <a:spcPct val="80000"/>
              </a:lnSpc>
              <a:buFont typeface="Monotype Sorts" pitchFamily="2" charset="2"/>
              <a:buNone/>
            </a:pPr>
            <a:r>
              <a:rPr lang="en-US" altLang="zh-CN" sz="2000"/>
              <a:t>    int q</a:t>
            </a:r>
            <a:r>
              <a:rPr lang="zh-CN" altLang="en-US" sz="2000"/>
              <a:t>［</a:t>
            </a:r>
            <a:r>
              <a:rPr lang="en-US" altLang="zh-CN" sz="2000"/>
              <a:t>MAX</a:t>
            </a:r>
            <a:r>
              <a:rPr lang="zh-CN" altLang="en-US" sz="2000"/>
              <a:t>］</a:t>
            </a:r>
            <a:r>
              <a:rPr lang="en-US" altLang="zh-CN" sz="2000"/>
              <a:t>=</a:t>
            </a:r>
            <a:r>
              <a:rPr lang="zh-CN" altLang="en-US" sz="2000"/>
              <a:t>｛</a:t>
            </a:r>
            <a:r>
              <a:rPr lang="en-US" altLang="zh-CN" sz="2000"/>
              <a:t>0,1</a:t>
            </a:r>
            <a:r>
              <a:rPr lang="zh-CN" altLang="en-US" sz="2000"/>
              <a:t>，</a:t>
            </a:r>
            <a:r>
              <a:rPr lang="en-US" altLang="zh-CN" sz="2000"/>
              <a:t>2</a:t>
            </a:r>
            <a:r>
              <a:rPr lang="zh-CN" altLang="en-US" sz="2000"/>
              <a:t>，</a:t>
            </a:r>
            <a:r>
              <a:rPr lang="en-US" altLang="zh-CN" sz="2000"/>
              <a:t>3</a:t>
            </a:r>
            <a:r>
              <a:rPr lang="zh-CN" altLang="en-US" sz="2000"/>
              <a:t>，</a:t>
            </a:r>
            <a:r>
              <a:rPr lang="en-US" altLang="zh-CN" sz="2000"/>
              <a:t>4</a:t>
            </a:r>
            <a:r>
              <a:rPr lang="zh-CN" altLang="en-US" sz="2000"/>
              <a:t>，</a:t>
            </a:r>
            <a:r>
              <a:rPr lang="en-US" altLang="zh-CN" sz="2000"/>
              <a:t>5</a:t>
            </a:r>
            <a:r>
              <a:rPr lang="zh-CN" altLang="en-US" sz="2000"/>
              <a:t>｝</a:t>
            </a:r>
            <a:r>
              <a:rPr lang="en-US" altLang="zh-CN" sz="2000"/>
              <a:t>;</a:t>
            </a:r>
          </a:p>
          <a:p>
            <a:pPr>
              <a:lnSpc>
                <a:spcPct val="80000"/>
              </a:lnSpc>
              <a:buFont typeface="Monotype Sorts" pitchFamily="2" charset="2"/>
              <a:buNone/>
            </a:pPr>
            <a:r>
              <a:rPr lang="en-US" altLang="zh-CN" sz="2000"/>
              <a:t>    int front=0,rear=0;</a:t>
            </a:r>
          </a:p>
          <a:p>
            <a:pPr>
              <a:lnSpc>
                <a:spcPct val="80000"/>
              </a:lnSpc>
              <a:buFont typeface="Monotype Sorts" pitchFamily="2" charset="2"/>
              <a:buNone/>
            </a:pPr>
            <a:r>
              <a:rPr lang="en-US" altLang="zh-CN" sz="2000"/>
              <a:t>int incq</a:t>
            </a:r>
            <a:r>
              <a:rPr lang="zh-CN" altLang="en-US" sz="2000"/>
              <a:t>（</a:t>
            </a:r>
            <a:r>
              <a:rPr lang="en-US" altLang="zh-CN" sz="2000"/>
              <a:t>int x</a:t>
            </a:r>
            <a:r>
              <a:rPr lang="zh-CN" altLang="en-US" sz="2000"/>
              <a:t>）</a:t>
            </a:r>
          </a:p>
          <a:p>
            <a:pPr>
              <a:lnSpc>
                <a:spcPct val="80000"/>
              </a:lnSpc>
              <a:buFont typeface="Monotype Sorts" pitchFamily="2" charset="2"/>
              <a:buNone/>
            </a:pPr>
            <a:r>
              <a:rPr lang="zh-CN" altLang="en-US" sz="2000"/>
              <a:t>｛</a:t>
            </a:r>
          </a:p>
          <a:p>
            <a:pPr>
              <a:lnSpc>
                <a:spcPct val="80000"/>
              </a:lnSpc>
              <a:buFont typeface="Monotype Sorts" pitchFamily="2" charset="2"/>
              <a:buNone/>
            </a:pPr>
            <a:r>
              <a:rPr lang="zh-CN" altLang="en-US" sz="2000"/>
              <a:t>   </a:t>
            </a:r>
            <a:r>
              <a:rPr lang="en-US" altLang="zh-CN" sz="2000"/>
              <a:t>if</a:t>
            </a:r>
            <a:r>
              <a:rPr lang="zh-CN" altLang="en-US" sz="2000"/>
              <a:t>（（</a:t>
            </a:r>
            <a:r>
              <a:rPr lang="en-US" altLang="zh-CN" sz="2000"/>
              <a:t>rear+1</a:t>
            </a:r>
            <a:r>
              <a:rPr lang="zh-CN" altLang="en-US" sz="2000"/>
              <a:t>）</a:t>
            </a:r>
            <a:r>
              <a:rPr lang="en-US" altLang="zh-CN" sz="2000"/>
              <a:t>%MAX==front</a:t>
            </a:r>
            <a:r>
              <a:rPr lang="zh-CN" altLang="en-US" sz="2000"/>
              <a:t>） </a:t>
            </a:r>
            <a:r>
              <a:rPr lang="en-US" altLang="zh-CN" sz="2000"/>
              <a:t>/*</a:t>
            </a:r>
            <a:r>
              <a:rPr lang="zh-CN" altLang="en-US" sz="2000"/>
              <a:t>如果队满*</a:t>
            </a:r>
            <a:r>
              <a:rPr lang="en-US" altLang="zh-CN" sz="2000"/>
              <a:t>/</a:t>
            </a:r>
          </a:p>
          <a:p>
            <a:pPr>
              <a:lnSpc>
                <a:spcPct val="80000"/>
              </a:lnSpc>
              <a:buFont typeface="Monotype Sorts" pitchFamily="2" charset="2"/>
              <a:buNone/>
            </a:pPr>
            <a:r>
              <a:rPr lang="en-US" altLang="zh-CN" sz="2000"/>
              <a:t>     return</a:t>
            </a:r>
            <a:r>
              <a:rPr lang="zh-CN" altLang="en-US" sz="2000"/>
              <a:t>（</a:t>
            </a:r>
            <a:r>
              <a:rPr lang="en-US" altLang="zh-CN" sz="2000"/>
              <a:t>0</a:t>
            </a:r>
            <a:r>
              <a:rPr lang="zh-CN" altLang="en-US" sz="2000"/>
              <a:t>）</a:t>
            </a:r>
            <a:r>
              <a:rPr lang="en-US" altLang="zh-CN" sz="2000"/>
              <a:t>;</a:t>
            </a:r>
          </a:p>
          <a:p>
            <a:pPr>
              <a:lnSpc>
                <a:spcPct val="80000"/>
              </a:lnSpc>
              <a:buFont typeface="Monotype Sorts" pitchFamily="2" charset="2"/>
              <a:buNone/>
            </a:pPr>
            <a:r>
              <a:rPr lang="en-US" altLang="zh-CN" sz="2000"/>
              <a:t>   else /*</a:t>
            </a:r>
            <a:r>
              <a:rPr lang="zh-CN" altLang="en-US" sz="2000"/>
              <a:t>如果队不满*</a:t>
            </a:r>
            <a:r>
              <a:rPr lang="en-US" altLang="zh-CN" sz="2000"/>
              <a:t>/ </a:t>
            </a:r>
          </a:p>
          <a:p>
            <a:pPr>
              <a:lnSpc>
                <a:spcPct val="80000"/>
              </a:lnSpc>
              <a:buFont typeface="Monotype Sorts" pitchFamily="2" charset="2"/>
              <a:buNone/>
            </a:pPr>
            <a:r>
              <a:rPr lang="en-US" altLang="zh-CN" sz="2000"/>
              <a:t>   </a:t>
            </a:r>
            <a:r>
              <a:rPr lang="zh-CN" altLang="en-US" sz="2000"/>
              <a:t>｛</a:t>
            </a:r>
            <a:r>
              <a:rPr lang="en-US" altLang="zh-CN" sz="2000"/>
              <a:t>rear=</a:t>
            </a:r>
            <a:r>
              <a:rPr lang="zh-CN" altLang="en-US" sz="2000"/>
              <a:t>（</a:t>
            </a:r>
            <a:r>
              <a:rPr lang="en-US" altLang="zh-CN" sz="2000"/>
              <a:t>rear+1</a:t>
            </a:r>
            <a:r>
              <a:rPr lang="zh-CN" altLang="en-US" sz="2000"/>
              <a:t>）</a:t>
            </a:r>
            <a:r>
              <a:rPr lang="en-US" altLang="zh-CN" sz="2000"/>
              <a:t>%MAX; /*</a:t>
            </a:r>
            <a:r>
              <a:rPr lang="zh-CN" altLang="en-US" sz="2000"/>
              <a:t>队尾指针加</a:t>
            </a:r>
            <a:r>
              <a:rPr lang="en-US" altLang="zh-CN" sz="2000"/>
              <a:t>1*/</a:t>
            </a:r>
          </a:p>
          <a:p>
            <a:pPr>
              <a:lnSpc>
                <a:spcPct val="80000"/>
              </a:lnSpc>
              <a:buFont typeface="Monotype Sorts" pitchFamily="2" charset="2"/>
              <a:buNone/>
            </a:pPr>
            <a:r>
              <a:rPr lang="en-US" altLang="zh-CN" sz="2000"/>
              <a:t>        q</a:t>
            </a:r>
            <a:r>
              <a:rPr lang="zh-CN" altLang="en-US" sz="2000"/>
              <a:t>［</a:t>
            </a:r>
            <a:r>
              <a:rPr lang="en-US" altLang="zh-CN" sz="2000"/>
              <a:t>rear</a:t>
            </a:r>
            <a:r>
              <a:rPr lang="zh-CN" altLang="en-US" sz="2000"/>
              <a:t>］</a:t>
            </a:r>
            <a:r>
              <a:rPr lang="en-US" altLang="zh-CN" sz="2000"/>
              <a:t>=x; /*</a:t>
            </a:r>
            <a:r>
              <a:rPr lang="zh-CN" altLang="en-US" sz="2000"/>
              <a:t>将新元素</a:t>
            </a:r>
            <a:r>
              <a:rPr lang="en-US" altLang="zh-CN" sz="2000"/>
              <a:t>x</a:t>
            </a:r>
            <a:r>
              <a:rPr lang="zh-CN" altLang="en-US" sz="2000"/>
              <a:t>插入到队尾*</a:t>
            </a:r>
            <a:r>
              <a:rPr lang="en-US" altLang="zh-CN" sz="2000"/>
              <a:t>/</a:t>
            </a:r>
          </a:p>
          <a:p>
            <a:pPr>
              <a:lnSpc>
                <a:spcPct val="80000"/>
              </a:lnSpc>
              <a:buFont typeface="Monotype Sorts" pitchFamily="2" charset="2"/>
              <a:buNone/>
            </a:pPr>
            <a:r>
              <a:rPr lang="en-US" altLang="zh-CN" sz="2000"/>
              <a:t>       return(1);</a:t>
            </a:r>
          </a:p>
          <a:p>
            <a:pPr>
              <a:lnSpc>
                <a:spcPct val="80000"/>
              </a:lnSpc>
              <a:buFont typeface="Monotype Sorts" pitchFamily="2" charset="2"/>
              <a:buNone/>
            </a:pPr>
            <a:r>
              <a:rPr lang="en-US" altLang="zh-CN" sz="2000"/>
              <a:t>      </a:t>
            </a:r>
            <a:r>
              <a:rPr lang="zh-CN" altLang="en-US" sz="2000"/>
              <a:t>｝</a:t>
            </a:r>
          </a:p>
          <a:p>
            <a:pPr>
              <a:lnSpc>
                <a:spcPct val="80000"/>
              </a:lnSpc>
              <a:buFont typeface="Monotype Sorts" pitchFamily="2" charset="2"/>
              <a:buNone/>
            </a:pPr>
            <a:r>
              <a:rPr lang="zh-CN" altLang="en-US" sz="2000"/>
              <a:t>  ｝</a:t>
            </a:r>
          </a:p>
        </p:txBody>
      </p:sp>
    </p:spTree>
  </p:cSld>
  <p:clrMapOvr>
    <a:masterClrMapping/>
  </p:clrMapOvr>
  <p:transition>
    <p:cover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a:xfrm>
            <a:off x="301625" y="1341438"/>
            <a:ext cx="8540750" cy="4194175"/>
          </a:xfrm>
        </p:spPr>
        <p:txBody>
          <a:bodyPr/>
          <a:lstStyle/>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      </a:t>
            </a:r>
            <a:r>
              <a:rPr lang="en-US" altLang="zh-CN" sz="2400"/>
              <a:t>int i</a:t>
            </a:r>
            <a:r>
              <a:rPr lang="zh-CN" altLang="en-US" sz="2400"/>
              <a:t>，</a:t>
            </a:r>
            <a:r>
              <a:rPr lang="en-US" altLang="zh-CN" sz="2400"/>
              <a:t>x=23;</a:t>
            </a:r>
          </a:p>
          <a:p>
            <a:pPr>
              <a:lnSpc>
                <a:spcPct val="80000"/>
              </a:lnSpc>
              <a:buFont typeface="Monotype Sorts" pitchFamily="2" charset="2"/>
              <a:buNone/>
            </a:pPr>
            <a:r>
              <a:rPr lang="en-US" altLang="zh-CN" sz="2400"/>
              <a:t>      rear=5;</a:t>
            </a:r>
          </a:p>
          <a:p>
            <a:pPr>
              <a:lnSpc>
                <a:spcPct val="80000"/>
              </a:lnSpc>
              <a:buFont typeface="Monotype Sorts" pitchFamily="2" charset="2"/>
              <a:buNone/>
            </a:pPr>
            <a:r>
              <a:rPr lang="en-US" altLang="zh-CN" sz="2400"/>
              <a:t> if(incq</a:t>
            </a:r>
            <a:r>
              <a:rPr lang="zh-CN" altLang="en-US" sz="2400"/>
              <a:t>（</a:t>
            </a:r>
            <a:r>
              <a:rPr lang="en-US" altLang="zh-CN" sz="2400"/>
              <a:t>x</a:t>
            </a:r>
            <a:r>
              <a:rPr lang="zh-CN" altLang="en-US" sz="2400"/>
              <a:t>）</a:t>
            </a:r>
            <a:r>
              <a:rPr lang="en-US" altLang="zh-CN" sz="2400"/>
              <a:t>)</a:t>
            </a:r>
          </a:p>
          <a:p>
            <a:pPr>
              <a:lnSpc>
                <a:spcPct val="80000"/>
              </a:lnSpc>
              <a:buFont typeface="Monotype Sorts" pitchFamily="2" charset="2"/>
              <a:buNone/>
            </a:pPr>
            <a:r>
              <a:rPr lang="en-US" altLang="zh-CN" sz="2400"/>
              <a:t>   for</a:t>
            </a:r>
            <a:r>
              <a:rPr lang="zh-CN" altLang="en-US" sz="2400"/>
              <a:t>（</a:t>
            </a:r>
            <a:r>
              <a:rPr lang="en-US" altLang="zh-CN" sz="2400"/>
              <a:t>i=front+1;i&lt;=rear;i++</a:t>
            </a:r>
            <a:r>
              <a:rPr lang="zh-CN" altLang="en-US" sz="2400"/>
              <a:t>）</a:t>
            </a:r>
          </a:p>
          <a:p>
            <a:pPr>
              <a:lnSpc>
                <a:spcPct val="80000"/>
              </a:lnSpc>
              <a:buFont typeface="Monotype Sorts" pitchFamily="2" charset="2"/>
              <a:buNone/>
            </a:pPr>
            <a:r>
              <a:rPr lang="zh-CN" altLang="en-US" sz="2400"/>
              <a:t>     </a:t>
            </a:r>
            <a:r>
              <a:rPr lang="en-US" altLang="zh-CN" sz="2400"/>
              <a:t>printf</a:t>
            </a:r>
            <a:r>
              <a:rPr lang="zh-CN" altLang="en-US" sz="2400"/>
              <a:t>（</a:t>
            </a:r>
            <a:r>
              <a:rPr lang="en-US" altLang="zh-CN" sz="2400"/>
              <a:t>″%3d″</a:t>
            </a:r>
            <a:r>
              <a:rPr lang="zh-CN" altLang="en-US" sz="2400"/>
              <a:t>，</a:t>
            </a:r>
            <a:r>
              <a:rPr lang="en-US" altLang="zh-CN" sz="2400"/>
              <a:t>q</a:t>
            </a:r>
            <a:r>
              <a:rPr lang="zh-CN" altLang="en-US" sz="2400"/>
              <a:t>［</a:t>
            </a:r>
            <a:r>
              <a:rPr lang="en-US" altLang="zh-CN" sz="2400"/>
              <a:t>i</a:t>
            </a:r>
            <a:r>
              <a:rPr lang="zh-CN" altLang="en-US" sz="2400"/>
              <a:t>］）</a:t>
            </a:r>
            <a:r>
              <a:rPr lang="en-US" altLang="zh-CN" sz="2400"/>
              <a:t>;/*</a:t>
            </a:r>
            <a:r>
              <a:rPr lang="zh-CN" altLang="en-US" sz="2400"/>
              <a:t>显示整个队的内容*</a:t>
            </a:r>
            <a:r>
              <a:rPr lang="en-US" altLang="zh-CN" sz="2400"/>
              <a:t>/</a:t>
            </a:r>
            <a:r>
              <a:rPr lang="zh-CN" altLang="en-US" sz="2400"/>
              <a:t>｝</a:t>
            </a:r>
          </a:p>
        </p:txBody>
      </p:sp>
    </p:spTree>
  </p:cSld>
  <p:clrMapOvr>
    <a:masterClrMapping/>
  </p:clrMapOvr>
  <p:transition>
    <p:cover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noChangeArrowheads="1"/>
          </p:cNvSpPr>
          <p:nvPr>
            <p:ph type="body" idx="1"/>
          </p:nvPr>
        </p:nvSpPr>
        <p:spPr>
          <a:xfrm>
            <a:off x="301625" y="1052513"/>
            <a:ext cx="8540750" cy="4194175"/>
          </a:xfrm>
        </p:spPr>
        <p:txBody>
          <a:bodyPr/>
          <a:lstStyle/>
          <a:p>
            <a:pPr>
              <a:lnSpc>
                <a:spcPct val="80000"/>
              </a:lnSpc>
              <a:buFont typeface="Monotype Sorts" pitchFamily="2" charset="2"/>
              <a:buNone/>
            </a:pPr>
            <a:r>
              <a:rPr lang="en-US" altLang="zh-CN" sz="2400"/>
              <a:t>            2</a:t>
            </a:r>
            <a:r>
              <a:rPr lang="zh-CN" altLang="en-US" sz="2400"/>
              <a:t>．出队</a:t>
            </a:r>
          </a:p>
          <a:p>
            <a:pPr>
              <a:lnSpc>
                <a:spcPct val="80000"/>
              </a:lnSpc>
              <a:buFont typeface="Monotype Sorts" pitchFamily="2" charset="2"/>
              <a:buNone/>
            </a:pPr>
            <a:r>
              <a:rPr lang="zh-CN" altLang="en-US" sz="2400"/>
              <a:t>           出队时要判断是否队空，若队为空，则返回队空信息</a:t>
            </a:r>
            <a:r>
              <a:rPr lang="en-US" altLang="zh-CN" sz="2400"/>
              <a:t>0</a:t>
            </a:r>
            <a:r>
              <a:rPr lang="zh-CN" altLang="en-US" sz="2400"/>
              <a:t>。若队不为空，则将队首元素存入</a:t>
            </a:r>
            <a:r>
              <a:rPr lang="en-US" altLang="zh-CN" sz="2400"/>
              <a:t>x</a:t>
            </a:r>
            <a:r>
              <a:rPr lang="zh-CN" altLang="en-US" sz="2400"/>
              <a:t>中，返回出队成功信息</a:t>
            </a:r>
            <a:r>
              <a:rPr lang="en-US" altLang="zh-CN" sz="2400"/>
              <a:t>1</a:t>
            </a:r>
            <a:r>
              <a:rPr lang="zh-CN" altLang="en-US" sz="2400"/>
              <a:t>。</a:t>
            </a:r>
          </a:p>
          <a:p>
            <a:pPr>
              <a:lnSpc>
                <a:spcPct val="80000"/>
              </a:lnSpc>
              <a:buFont typeface="Monotype Sorts" pitchFamily="2" charset="2"/>
              <a:buNone/>
            </a:pPr>
            <a:r>
              <a:rPr lang="en-US" altLang="zh-CN" sz="2400"/>
              <a:t>#define MAX 10</a:t>
            </a:r>
          </a:p>
          <a:p>
            <a:pPr>
              <a:lnSpc>
                <a:spcPct val="80000"/>
              </a:lnSpc>
              <a:buFont typeface="Monotype Sorts" pitchFamily="2" charset="2"/>
              <a:buNone/>
            </a:pPr>
            <a:r>
              <a:rPr lang="en-US" altLang="zh-CN" sz="2400"/>
              <a:t>    int q</a:t>
            </a:r>
            <a:r>
              <a:rPr lang="zh-CN" altLang="en-US" sz="2400"/>
              <a:t>［</a:t>
            </a:r>
            <a:r>
              <a:rPr lang="en-US" altLang="zh-CN" sz="2400"/>
              <a:t>MAX</a:t>
            </a:r>
            <a:r>
              <a:rPr lang="zh-CN" altLang="en-US" sz="2400"/>
              <a:t>］</a:t>
            </a:r>
            <a:r>
              <a:rPr lang="en-US" altLang="zh-CN" sz="2400"/>
              <a:t>=</a:t>
            </a:r>
            <a:r>
              <a:rPr lang="zh-CN" altLang="en-US" sz="2400"/>
              <a:t>｛</a:t>
            </a:r>
            <a:r>
              <a:rPr lang="en-US" altLang="zh-CN" sz="2400"/>
              <a:t>0,1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a:t>
            </a:r>
          </a:p>
          <a:p>
            <a:pPr>
              <a:lnSpc>
                <a:spcPct val="80000"/>
              </a:lnSpc>
              <a:buFont typeface="Monotype Sorts" pitchFamily="2" charset="2"/>
              <a:buNone/>
            </a:pPr>
            <a:r>
              <a:rPr lang="en-US" altLang="zh-CN" sz="2400"/>
              <a:t>    int front=0,rear=0;</a:t>
            </a:r>
          </a:p>
          <a:p>
            <a:pPr>
              <a:lnSpc>
                <a:spcPct val="80000"/>
              </a:lnSpc>
              <a:buFont typeface="Monotype Sorts" pitchFamily="2" charset="2"/>
              <a:buNone/>
            </a:pPr>
            <a:r>
              <a:rPr lang="en-US" altLang="zh-CN" sz="2400"/>
              <a:t>   void delcq</a:t>
            </a:r>
            <a:r>
              <a:rPr lang="zh-CN" altLang="en-US" sz="2400"/>
              <a:t>（） </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     </a:t>
            </a:r>
            <a:r>
              <a:rPr lang="en-US" altLang="zh-CN" sz="2400"/>
              <a:t>if</a:t>
            </a:r>
            <a:r>
              <a:rPr lang="zh-CN" altLang="en-US" sz="2400"/>
              <a:t>（</a:t>
            </a:r>
            <a:r>
              <a:rPr lang="en-US" altLang="zh-CN" sz="2400"/>
              <a:t>rear==front</a:t>
            </a:r>
            <a:r>
              <a:rPr lang="zh-CN" altLang="en-US" sz="2400"/>
              <a:t>）</a:t>
            </a:r>
            <a:r>
              <a:rPr lang="en-US" altLang="zh-CN" sz="2400"/>
              <a:t>/*</a:t>
            </a:r>
            <a:r>
              <a:rPr lang="zh-CN" altLang="en-US" sz="2400"/>
              <a:t>如果队空*</a:t>
            </a:r>
            <a:r>
              <a:rPr lang="en-US" altLang="zh-CN" sz="2400"/>
              <a:t>/</a:t>
            </a:r>
          </a:p>
          <a:p>
            <a:pPr>
              <a:lnSpc>
                <a:spcPct val="80000"/>
              </a:lnSpc>
              <a:buFont typeface="Monotype Sorts" pitchFamily="2" charset="2"/>
              <a:buNone/>
            </a:pPr>
            <a:r>
              <a:rPr lang="en-US" altLang="zh-CN" sz="2400"/>
              <a:t>       printf(</a:t>
            </a:r>
            <a:r>
              <a:rPr lang="en-US" altLang="zh-CN" sz="2400">
                <a:latin typeface="Arial"/>
              </a:rPr>
              <a:t>“</a:t>
            </a:r>
            <a:r>
              <a:rPr lang="en-US" altLang="zh-CN" sz="2400"/>
              <a:t>empty</a:t>
            </a:r>
            <a:r>
              <a:rPr lang="en-US" altLang="zh-CN" sz="2400">
                <a:latin typeface="Arial"/>
              </a:rPr>
              <a:t>”</a:t>
            </a:r>
            <a:r>
              <a:rPr lang="en-US" altLang="zh-CN" sz="2400"/>
              <a:t>);</a:t>
            </a:r>
          </a:p>
          <a:p>
            <a:pPr>
              <a:lnSpc>
                <a:spcPct val="80000"/>
              </a:lnSpc>
              <a:buFont typeface="Monotype Sorts" pitchFamily="2" charset="2"/>
              <a:buNone/>
            </a:pPr>
            <a:r>
              <a:rPr lang="en-US" altLang="zh-CN" sz="2400"/>
              <a:t>     else /*</a:t>
            </a:r>
            <a:r>
              <a:rPr lang="zh-CN" altLang="en-US" sz="2400"/>
              <a:t>如果队不空*</a:t>
            </a:r>
            <a:r>
              <a:rPr lang="en-US" altLang="zh-CN" sz="2400"/>
              <a:t>/</a:t>
            </a:r>
          </a:p>
          <a:p>
            <a:pPr>
              <a:lnSpc>
                <a:spcPct val="80000"/>
              </a:lnSpc>
              <a:buFont typeface="Monotype Sorts" pitchFamily="2" charset="2"/>
              <a:buNone/>
            </a:pPr>
            <a:r>
              <a:rPr lang="en-US" altLang="zh-CN" sz="2400"/>
              <a:t>      </a:t>
            </a:r>
            <a:r>
              <a:rPr lang="zh-CN" altLang="en-US" sz="2400"/>
              <a:t>｛</a:t>
            </a:r>
            <a:r>
              <a:rPr lang="en-US" altLang="zh-CN" sz="2400"/>
              <a:t>front=</a:t>
            </a:r>
            <a:r>
              <a:rPr lang="zh-CN" altLang="en-US" sz="2400"/>
              <a:t>（</a:t>
            </a:r>
            <a:r>
              <a:rPr lang="en-US" altLang="zh-CN" sz="2400"/>
              <a:t>front+1</a:t>
            </a:r>
            <a:r>
              <a:rPr lang="zh-CN" altLang="en-US" sz="2400"/>
              <a:t>）</a:t>
            </a:r>
            <a:r>
              <a:rPr lang="en-US" altLang="zh-CN" sz="2400"/>
              <a:t>%MAX; /*</a:t>
            </a:r>
            <a:r>
              <a:rPr lang="zh-CN" altLang="en-US" sz="2400"/>
              <a:t>队首指针加</a:t>
            </a:r>
            <a:r>
              <a:rPr lang="en-US" altLang="zh-CN" sz="2400"/>
              <a:t>1*/</a:t>
            </a:r>
          </a:p>
        </p:txBody>
      </p:sp>
    </p:spTree>
  </p:cSld>
  <p:clrMapOvr>
    <a:masterClrMapping/>
  </p:clrMapOvr>
  <p:transition>
    <p:cover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301625" y="747713"/>
            <a:ext cx="8540750" cy="5776912"/>
          </a:xfrm>
        </p:spPr>
        <p:txBody>
          <a:bodyPr/>
          <a:lstStyle/>
          <a:p>
            <a:pPr>
              <a:lnSpc>
                <a:spcPct val="80000"/>
              </a:lnSpc>
              <a:buFont typeface="Monotype Sorts" pitchFamily="2" charset="2"/>
              <a:buNone/>
            </a:pPr>
            <a:r>
              <a:rPr lang="zh-CN" altLang="en-US" sz="2400"/>
              <a:t>｝</a:t>
            </a:r>
          </a:p>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 </a:t>
            </a:r>
            <a:r>
              <a:rPr lang="en-US" altLang="zh-CN" sz="2400"/>
              <a:t>int rear=5;</a:t>
            </a:r>
            <a:endParaRPr lang="pt-BR" altLang="zh-CN" sz="2400"/>
          </a:p>
          <a:p>
            <a:pPr>
              <a:lnSpc>
                <a:spcPct val="80000"/>
              </a:lnSpc>
              <a:buFont typeface="Monotype Sorts" pitchFamily="2" charset="2"/>
              <a:buNone/>
            </a:pPr>
            <a:r>
              <a:rPr lang="pt-BR" altLang="zh-CN" sz="2400"/>
              <a:t>  for(i=front+1;i&lt;=rear;i++)</a:t>
            </a:r>
          </a:p>
          <a:p>
            <a:pPr>
              <a:lnSpc>
                <a:spcPct val="80000"/>
              </a:lnSpc>
              <a:buFont typeface="Monotype Sorts" pitchFamily="2" charset="2"/>
              <a:buNone/>
            </a:pPr>
            <a:r>
              <a:rPr lang="pt-BR" altLang="zh-CN" sz="2400"/>
              <a:t>   printf(</a:t>
            </a:r>
            <a:r>
              <a:rPr lang="pt-BR" altLang="zh-CN" sz="2400">
                <a:latin typeface="Arial"/>
              </a:rPr>
              <a:t>“</a:t>
            </a:r>
            <a:r>
              <a:rPr lang="pt-BR" altLang="zh-CN" sz="2400"/>
              <a:t>%5d</a:t>
            </a:r>
            <a:r>
              <a:rPr lang="pt-BR" altLang="zh-CN" sz="2400">
                <a:latin typeface="Arial"/>
              </a:rPr>
              <a:t>”</a:t>
            </a:r>
            <a:r>
              <a:rPr lang="pt-BR" altLang="zh-CN" sz="2400"/>
              <a:t>,q[i]);</a:t>
            </a:r>
          </a:p>
          <a:p>
            <a:pPr>
              <a:lnSpc>
                <a:spcPct val="80000"/>
              </a:lnSpc>
              <a:buFont typeface="Monotype Sorts" pitchFamily="2" charset="2"/>
              <a:buNone/>
            </a:pPr>
            <a:endParaRPr lang="pt-BR" altLang="zh-CN" sz="2400"/>
          </a:p>
          <a:p>
            <a:pPr>
              <a:lnSpc>
                <a:spcPct val="80000"/>
              </a:lnSpc>
              <a:buFont typeface="Monotype Sorts" pitchFamily="2" charset="2"/>
              <a:buNone/>
            </a:pPr>
            <a:r>
              <a:rPr lang="zh-CN" altLang="pt-BR" sz="2400"/>
              <a:t>  ｝</a:t>
            </a:r>
            <a:endParaRPr lang="zh-CN" altLang="en-US" sz="2400"/>
          </a:p>
        </p:txBody>
      </p:sp>
    </p:spTree>
  </p:cSld>
  <p:clrMapOvr>
    <a:masterClrMapping/>
  </p:clrMapOvr>
  <p:transition>
    <p:cover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type="body" idx="1"/>
          </p:nvPr>
        </p:nvSpPr>
        <p:spPr>
          <a:xfrm>
            <a:off x="301625" y="765175"/>
            <a:ext cx="8540750" cy="4194175"/>
          </a:xfrm>
        </p:spPr>
        <p:txBody>
          <a:bodyPr/>
          <a:lstStyle/>
          <a:p>
            <a:pPr>
              <a:buFont typeface="Monotype Sorts" pitchFamily="2" charset="2"/>
              <a:buNone/>
            </a:pPr>
            <a:r>
              <a:rPr lang="en-US" altLang="zh-CN" sz="2400"/>
              <a:t>           3.2.3 </a:t>
            </a:r>
            <a:r>
              <a:rPr lang="zh-CN" altLang="en-US" sz="2400"/>
              <a:t>队列的链式存储及其基本操作的实现</a:t>
            </a:r>
          </a:p>
          <a:p>
            <a:pPr>
              <a:buFont typeface="Monotype Sorts" pitchFamily="2" charset="2"/>
              <a:buNone/>
            </a:pPr>
            <a:r>
              <a:rPr lang="zh-CN" altLang="en-US" sz="2400"/>
              <a:t>           顺序分配的循环队列虽然设计的很巧妙，但若有多个队列共享内存时，比多个栈共享内存空间更为复杂。而链式分配的队列可以很容易地实现多个队列的共享内存空间。</a:t>
            </a:r>
          </a:p>
          <a:p>
            <a:pPr>
              <a:buFont typeface="Monotype Sorts" pitchFamily="2" charset="2"/>
              <a:buNone/>
            </a:pPr>
            <a:r>
              <a:rPr lang="zh-CN" altLang="en-US" sz="2400"/>
              <a:t>           当队列采用链表作为存储结构时，被称作链队。其逻辑状态如图</a:t>
            </a:r>
            <a:r>
              <a:rPr lang="en-US" altLang="zh-CN" sz="2400"/>
              <a:t>3-10</a:t>
            </a:r>
            <a:r>
              <a:rPr lang="zh-CN" altLang="en-US" sz="2400"/>
              <a:t>所示。 </a:t>
            </a:r>
          </a:p>
        </p:txBody>
      </p:sp>
      <p:pic>
        <p:nvPicPr>
          <p:cNvPr id="583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573463"/>
            <a:ext cx="7561263" cy="973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3" name="Rectangle 5"/>
          <p:cNvSpPr>
            <a:spLocks noChangeArrowheads="1"/>
          </p:cNvSpPr>
          <p:nvPr/>
        </p:nvSpPr>
        <p:spPr bwMode="auto">
          <a:xfrm>
            <a:off x="3044825" y="4760913"/>
            <a:ext cx="3371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3-10 </a:t>
            </a:r>
            <a:r>
              <a:rPr lang="zh-CN" altLang="en-US" sz="2000"/>
              <a:t>带头结点的链式队列 </a:t>
            </a:r>
          </a:p>
        </p:txBody>
      </p:sp>
    </p:spTree>
  </p:cSld>
  <p:clrMapOvr>
    <a:masterClrMapping/>
  </p:clrMapOvr>
  <p:transition>
    <p:cover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body" idx="1"/>
          </p:nvPr>
        </p:nvSpPr>
        <p:spPr>
          <a:xfrm>
            <a:off x="301625" y="1412875"/>
            <a:ext cx="8540750" cy="4194175"/>
          </a:xfrm>
        </p:spPr>
        <p:txBody>
          <a:bodyPr/>
          <a:lstStyle/>
          <a:p>
            <a:pPr>
              <a:lnSpc>
                <a:spcPct val="80000"/>
              </a:lnSpc>
              <a:buFont typeface="Monotype Sorts" pitchFamily="2" charset="2"/>
              <a:buNone/>
            </a:pPr>
            <a:r>
              <a:rPr lang="en-US" altLang="zh-CN" sz="2400"/>
              <a:t>           </a:t>
            </a:r>
            <a:r>
              <a:rPr lang="zh-CN" altLang="en-US" sz="2400"/>
              <a:t>链队列结点类型用</a:t>
            </a:r>
            <a:r>
              <a:rPr lang="en-US" altLang="zh-CN" sz="2400"/>
              <a:t>C</a:t>
            </a:r>
            <a:r>
              <a:rPr lang="zh-CN" altLang="en-US" sz="2400"/>
              <a:t>语言描述如下：</a:t>
            </a:r>
          </a:p>
          <a:p>
            <a:pPr>
              <a:lnSpc>
                <a:spcPct val="80000"/>
              </a:lnSpc>
              <a:buFont typeface="Monotype Sorts" pitchFamily="2" charset="2"/>
              <a:buNone/>
            </a:pPr>
            <a:r>
              <a:rPr lang="zh-CN" altLang="en-US" sz="2400"/>
              <a:t>             </a:t>
            </a:r>
            <a:r>
              <a:rPr lang="en-US" altLang="zh-CN" sz="2400"/>
              <a:t>typedef struct node</a:t>
            </a:r>
          </a:p>
          <a:p>
            <a:pPr>
              <a:lnSpc>
                <a:spcPct val="80000"/>
              </a:lnSpc>
              <a:buFont typeface="Monotype Sorts" pitchFamily="2" charset="2"/>
              <a:buNone/>
            </a:pPr>
            <a:r>
              <a:rPr lang="en-US" altLang="zh-CN" sz="2400"/>
              <a:t>          </a:t>
            </a:r>
            <a:r>
              <a:rPr lang="zh-CN" altLang="en-US" sz="2400"/>
              <a:t>｛</a:t>
            </a:r>
            <a:r>
              <a:rPr lang="en-US" altLang="zh-CN" sz="2400"/>
              <a:t>int data;      /*</a:t>
            </a:r>
            <a:r>
              <a:rPr lang="zh-CN" altLang="en-US" sz="2400"/>
              <a:t>以整型为例*</a:t>
            </a:r>
            <a:r>
              <a:rPr lang="en-US" altLang="zh-CN" sz="2400"/>
              <a:t>/</a:t>
            </a:r>
          </a:p>
          <a:p>
            <a:pPr>
              <a:lnSpc>
                <a:spcPct val="80000"/>
              </a:lnSpc>
              <a:buFont typeface="Monotype Sorts" pitchFamily="2" charset="2"/>
              <a:buNone/>
            </a:pPr>
            <a:r>
              <a:rPr lang="en-US" altLang="zh-CN" sz="2400"/>
              <a:t>           struct node*next;</a:t>
            </a:r>
            <a:r>
              <a:rPr lang="zh-CN" altLang="en-US" sz="2400"/>
              <a:t>｝</a:t>
            </a:r>
            <a:r>
              <a:rPr lang="en-US" altLang="zh-CN" sz="2400"/>
              <a:t>NODE;</a:t>
            </a:r>
          </a:p>
          <a:p>
            <a:pPr>
              <a:lnSpc>
                <a:spcPct val="80000"/>
              </a:lnSpc>
              <a:buFont typeface="Monotype Sorts" pitchFamily="2" charset="2"/>
              <a:buNone/>
            </a:pPr>
            <a:r>
              <a:rPr lang="en-US" altLang="zh-CN" sz="2400"/>
              <a:t>           </a:t>
            </a:r>
            <a:r>
              <a:rPr lang="zh-CN" altLang="en-US" sz="2400"/>
              <a:t>在链队列中，有一个头指针</a:t>
            </a:r>
            <a:r>
              <a:rPr lang="en-US" altLang="zh-CN" sz="2400"/>
              <a:t>front</a:t>
            </a:r>
            <a:r>
              <a:rPr lang="zh-CN" altLang="en-US" sz="2400"/>
              <a:t>和一个尾指针</a:t>
            </a:r>
            <a:r>
              <a:rPr lang="en-US" altLang="zh-CN" sz="2400"/>
              <a:t>rear</a:t>
            </a:r>
            <a:r>
              <a:rPr lang="zh-CN" altLang="en-US" sz="2400"/>
              <a:t>。与单链表类似，另外给链队列增加一个附加表头结点。队列头指针指向队列表头结点，队列尾指针指向队列的尾结点。队列空的条件是</a:t>
            </a:r>
            <a:r>
              <a:rPr lang="en-US" altLang="zh-CN" sz="2400"/>
              <a:t>front=rear</a:t>
            </a:r>
            <a:r>
              <a:rPr lang="zh-CN" altLang="en-US" sz="2400"/>
              <a:t>，即头尾指针都指向表头结点。链队列的入队运算在队尾进行，链队列的出队运算在队首进行。</a:t>
            </a:r>
          </a:p>
        </p:txBody>
      </p:sp>
    </p:spTree>
  </p:cSld>
  <p:clrMapOvr>
    <a:masterClrMapping/>
  </p:clrMapOvr>
  <p:transition>
    <p:cover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a:xfrm>
            <a:off x="301625" y="908050"/>
            <a:ext cx="8540750" cy="4194175"/>
          </a:xfrm>
        </p:spPr>
        <p:txBody>
          <a:bodyPr/>
          <a:lstStyle/>
          <a:p>
            <a:pPr>
              <a:lnSpc>
                <a:spcPct val="80000"/>
              </a:lnSpc>
              <a:buFont typeface="Monotype Sorts" pitchFamily="2" charset="2"/>
              <a:buNone/>
            </a:pPr>
            <a:r>
              <a:rPr lang="en-US" altLang="zh-CN" sz="2400"/>
              <a:t>     1</a:t>
            </a:r>
            <a:r>
              <a:rPr lang="zh-CN" altLang="en-US" sz="2400"/>
              <a:t>．入队</a:t>
            </a:r>
          </a:p>
          <a:p>
            <a:pPr>
              <a:lnSpc>
                <a:spcPct val="80000"/>
              </a:lnSpc>
              <a:buFont typeface="Monotype Sorts" pitchFamily="2" charset="2"/>
              <a:buNone/>
            </a:pPr>
            <a:r>
              <a:rPr lang="zh-CN" altLang="en-US" sz="2400"/>
              <a:t>     将</a:t>
            </a:r>
            <a:r>
              <a:rPr lang="en-US" altLang="zh-CN" sz="2400"/>
              <a:t>x</a:t>
            </a:r>
            <a:r>
              <a:rPr lang="zh-CN" altLang="en-US" sz="2400"/>
              <a:t>加入到链队列的尾部，并返回</a:t>
            </a:r>
            <a:r>
              <a:rPr lang="en-US" altLang="zh-CN" sz="2400"/>
              <a:t>rear</a:t>
            </a:r>
            <a:r>
              <a:rPr lang="zh-CN" altLang="en-US" sz="2400"/>
              <a:t>。算法描述如下：</a:t>
            </a:r>
          </a:p>
          <a:p>
            <a:pPr>
              <a:lnSpc>
                <a:spcPct val="80000"/>
              </a:lnSpc>
              <a:buFont typeface="Monotype Sorts" pitchFamily="2" charset="2"/>
              <a:buNone/>
            </a:pPr>
            <a:r>
              <a:rPr lang="en-US" altLang="zh-CN" sz="2400"/>
              <a:t>#include&lt;stdio.h&gt;</a:t>
            </a:r>
          </a:p>
          <a:p>
            <a:pPr>
              <a:lnSpc>
                <a:spcPct val="80000"/>
              </a:lnSpc>
              <a:buFont typeface="Monotype Sorts" pitchFamily="2" charset="2"/>
              <a:buNone/>
            </a:pPr>
            <a:r>
              <a:rPr lang="en-US" altLang="zh-CN" sz="2400"/>
              <a:t>#include &lt;stdlib.h&gt;</a:t>
            </a:r>
          </a:p>
          <a:p>
            <a:pPr>
              <a:lnSpc>
                <a:spcPct val="80000"/>
              </a:lnSpc>
              <a:buFont typeface="Monotype Sorts" pitchFamily="2" charset="2"/>
              <a:buNone/>
            </a:pPr>
            <a:r>
              <a:rPr lang="en-US" altLang="zh-CN" sz="2400"/>
              <a:t>typedef struct node </a:t>
            </a:r>
            <a:r>
              <a:rPr lang="zh-CN" altLang="en-US" sz="2400"/>
              <a:t>｛</a:t>
            </a:r>
          </a:p>
          <a:p>
            <a:pPr>
              <a:lnSpc>
                <a:spcPct val="80000"/>
              </a:lnSpc>
              <a:buFont typeface="Monotype Sorts" pitchFamily="2" charset="2"/>
              <a:buNone/>
            </a:pPr>
            <a:r>
              <a:rPr lang="zh-CN" altLang="en-US" sz="2400"/>
              <a:t>      </a:t>
            </a:r>
            <a:r>
              <a:rPr lang="en-US" altLang="zh-CN" sz="2400"/>
              <a:t>int data;</a:t>
            </a:r>
          </a:p>
          <a:p>
            <a:pPr>
              <a:lnSpc>
                <a:spcPct val="80000"/>
              </a:lnSpc>
              <a:buFont typeface="Monotype Sorts" pitchFamily="2" charset="2"/>
              <a:buNone/>
            </a:pPr>
            <a:r>
              <a:rPr lang="en-US" altLang="zh-CN" sz="2400"/>
              <a:t>      struct node*next;</a:t>
            </a:r>
            <a:r>
              <a:rPr lang="zh-CN" altLang="en-US" sz="2400"/>
              <a:t>｝</a:t>
            </a:r>
            <a:r>
              <a:rPr lang="en-US" altLang="zh-CN" sz="2400"/>
              <a:t>NODE;</a:t>
            </a:r>
          </a:p>
          <a:p>
            <a:pPr>
              <a:lnSpc>
                <a:spcPct val="80000"/>
              </a:lnSpc>
              <a:buFont typeface="Monotype Sorts" pitchFamily="2" charset="2"/>
              <a:buNone/>
            </a:pPr>
            <a:r>
              <a:rPr lang="en-US" altLang="zh-CN" sz="2400"/>
              <a:t>    NODE *front,*rear;</a:t>
            </a:r>
          </a:p>
          <a:p>
            <a:pPr>
              <a:lnSpc>
                <a:spcPct val="80000"/>
              </a:lnSpc>
              <a:buFont typeface="Monotype Sorts" pitchFamily="2" charset="2"/>
              <a:buNone/>
            </a:pPr>
            <a:r>
              <a:rPr lang="en-US" altLang="zh-CN" sz="2400"/>
              <a:t>NODE *crea_linkq()</a:t>
            </a:r>
          </a:p>
          <a:p>
            <a:pPr>
              <a:lnSpc>
                <a:spcPct val="80000"/>
              </a:lnSpc>
              <a:buFont typeface="Monotype Sorts" pitchFamily="2" charset="2"/>
              <a:buNone/>
            </a:pPr>
            <a:r>
              <a:rPr lang="en-US" altLang="zh-CN" sz="2400"/>
              <a:t>  { NODE *s</a:t>
            </a:r>
            <a:r>
              <a:rPr lang="zh-CN" altLang="en-US" sz="2400"/>
              <a:t>；</a:t>
            </a:r>
          </a:p>
          <a:p>
            <a:pPr>
              <a:lnSpc>
                <a:spcPct val="80000"/>
              </a:lnSpc>
              <a:buFont typeface="Monotype Sorts" pitchFamily="2" charset="2"/>
              <a:buNone/>
            </a:pPr>
            <a:r>
              <a:rPr lang="zh-CN" altLang="en-US" sz="2400"/>
              <a:t>   </a:t>
            </a:r>
            <a:r>
              <a:rPr lang="en-US" altLang="zh-CN" sz="2400"/>
              <a:t>int x,tag;</a:t>
            </a:r>
          </a:p>
          <a:p>
            <a:pPr>
              <a:lnSpc>
                <a:spcPct val="80000"/>
              </a:lnSpc>
              <a:buFont typeface="Monotype Sorts" pitchFamily="2" charset="2"/>
              <a:buNone/>
            </a:pPr>
            <a:r>
              <a:rPr lang="en-US" altLang="zh-CN" sz="2400"/>
              <a:t>   printf(</a:t>
            </a:r>
            <a:r>
              <a:rPr lang="en-US" altLang="zh-CN" sz="2400">
                <a:latin typeface="Arial"/>
              </a:rPr>
              <a:t>“</a:t>
            </a:r>
            <a:r>
              <a:rPr lang="en-US" altLang="zh-CN" sz="2400"/>
              <a:t>enter flag</a:t>
            </a:r>
            <a:r>
              <a:rPr lang="en-US" altLang="zh-CN" sz="2400">
                <a:latin typeface="Arial"/>
              </a:rPr>
              <a:t>”</a:t>
            </a:r>
            <a:r>
              <a:rPr lang="en-US" altLang="zh-CN" sz="2400"/>
              <a:t>);</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,&amp;tag);</a:t>
            </a:r>
          </a:p>
          <a:p>
            <a:pPr>
              <a:lnSpc>
                <a:spcPct val="80000"/>
              </a:lnSpc>
              <a:buFont typeface="Monotype Sorts" pitchFamily="2" charset="2"/>
              <a:buNone/>
            </a:pPr>
            <a:r>
              <a:rPr lang="en-US" altLang="zh-CN" sz="2400"/>
              <a:t>   front=(NODE *)malloc(sizeof(NODE));</a:t>
            </a:r>
          </a:p>
        </p:txBody>
      </p:sp>
    </p:spTree>
  </p:cSld>
  <p:clrMapOvr>
    <a:masterClrMapping/>
  </p:clrMapOvr>
  <p:transition>
    <p:cover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301625" y="908050"/>
            <a:ext cx="8540750" cy="4194175"/>
          </a:xfrm>
        </p:spPr>
        <p:txBody>
          <a:bodyPr/>
          <a:lstStyle/>
          <a:p>
            <a:pPr>
              <a:lnSpc>
                <a:spcPct val="80000"/>
              </a:lnSpc>
              <a:buFont typeface="Monotype Sorts" pitchFamily="2" charset="2"/>
              <a:buNone/>
            </a:pPr>
            <a:r>
              <a:rPr lang="en-US" altLang="zh-CN" sz="2400"/>
              <a:t> front-&gt;data=tag;</a:t>
            </a:r>
          </a:p>
          <a:p>
            <a:pPr>
              <a:lnSpc>
                <a:spcPct val="80000"/>
              </a:lnSpc>
              <a:buFont typeface="Monotype Sorts" pitchFamily="2" charset="2"/>
              <a:buNone/>
            </a:pPr>
            <a:r>
              <a:rPr lang="en-US" altLang="zh-CN" sz="2400"/>
              <a:t>   rear=front;</a:t>
            </a:r>
          </a:p>
          <a:p>
            <a:pPr>
              <a:lnSpc>
                <a:spcPct val="80000"/>
              </a:lnSpc>
              <a:buFont typeface="Monotype Sorts" pitchFamily="2" charset="2"/>
              <a:buNone/>
            </a:pPr>
            <a:r>
              <a:rPr lang="en-US" altLang="zh-CN" sz="2400"/>
              <a:t>   printf(</a:t>
            </a:r>
            <a:r>
              <a:rPr lang="en-US" altLang="zh-CN" sz="2400">
                <a:latin typeface="Arial"/>
              </a:rPr>
              <a:t>“</a:t>
            </a:r>
            <a:r>
              <a:rPr lang="en-US" altLang="zh-CN" sz="2400"/>
              <a:t>enter data x:</a:t>
            </a:r>
            <a:r>
              <a:rPr lang="en-US" altLang="zh-CN" sz="2400">
                <a:latin typeface="Arial"/>
              </a:rPr>
              <a:t>”</a:t>
            </a:r>
            <a:r>
              <a:rPr lang="en-US" altLang="zh-CN" sz="2400"/>
              <a:t>);</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,&amp;x);</a:t>
            </a:r>
          </a:p>
          <a:p>
            <a:pPr>
              <a:lnSpc>
                <a:spcPct val="80000"/>
              </a:lnSpc>
              <a:buFont typeface="Monotype Sorts" pitchFamily="2" charset="2"/>
              <a:buNone/>
            </a:pPr>
            <a:r>
              <a:rPr lang="en-US" altLang="zh-CN" sz="2400"/>
              <a:t>while(x!=tag)</a:t>
            </a:r>
          </a:p>
          <a:p>
            <a:pPr>
              <a:lnSpc>
                <a:spcPct val="80000"/>
              </a:lnSpc>
              <a:buFont typeface="Monotype Sorts" pitchFamily="2" charset="2"/>
              <a:buNone/>
            </a:pPr>
            <a:r>
              <a:rPr lang="en-US" altLang="zh-CN" sz="2400"/>
              <a:t>  { s=(NODE *) malloc (sizeof (NODE))</a:t>
            </a:r>
          </a:p>
          <a:p>
            <a:pPr>
              <a:lnSpc>
                <a:spcPct val="80000"/>
              </a:lnSpc>
              <a:buFont typeface="Monotype Sorts" pitchFamily="2" charset="2"/>
              <a:buNone/>
            </a:pPr>
            <a:r>
              <a:rPr lang="en-US" altLang="zh-CN" sz="2400"/>
              <a:t>   s-&gt;data=x;</a:t>
            </a:r>
          </a:p>
          <a:p>
            <a:pPr>
              <a:lnSpc>
                <a:spcPct val="80000"/>
              </a:lnSpc>
              <a:buFont typeface="Monotype Sorts" pitchFamily="2" charset="2"/>
              <a:buNone/>
            </a:pPr>
            <a:r>
              <a:rPr lang="en-US" altLang="zh-CN" sz="2400"/>
              <a:t>   rear-&gt;next=s;</a:t>
            </a:r>
          </a:p>
          <a:p>
            <a:pPr>
              <a:lnSpc>
                <a:spcPct val="80000"/>
              </a:lnSpc>
              <a:buFont typeface="Monotype Sorts" pitchFamily="2" charset="2"/>
              <a:buNone/>
            </a:pPr>
            <a:r>
              <a:rPr lang="en-US" altLang="zh-CN" sz="2400"/>
              <a:t>   rear=s;</a:t>
            </a:r>
          </a:p>
          <a:p>
            <a:pPr>
              <a:lnSpc>
                <a:spcPct val="80000"/>
              </a:lnSpc>
              <a:buFont typeface="Monotype Sorts" pitchFamily="2" charset="2"/>
              <a:buNone/>
            </a:pPr>
            <a:r>
              <a:rPr lang="en-US" altLang="zh-CN" sz="2400"/>
              <a:t>   scanf(</a:t>
            </a:r>
            <a:r>
              <a:rPr lang="en-US" altLang="zh-CN" sz="2400">
                <a:latin typeface="Arial"/>
              </a:rPr>
              <a:t>“</a:t>
            </a:r>
            <a:r>
              <a:rPr lang="en-US" altLang="zh-CN" sz="2400"/>
              <a:t>%d</a:t>
            </a:r>
            <a:r>
              <a:rPr lang="en-US" altLang="zh-CN" sz="2400">
                <a:latin typeface="Arial"/>
              </a:rPr>
              <a:t>”</a:t>
            </a:r>
            <a:r>
              <a:rPr lang="en-US" altLang="zh-CN" sz="2400"/>
              <a:t>,&amp;x);</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rear-&gt;next=NULL;</a:t>
            </a:r>
          </a:p>
          <a:p>
            <a:pPr>
              <a:lnSpc>
                <a:spcPct val="80000"/>
              </a:lnSpc>
              <a:buFont typeface="Monotype Sorts" pitchFamily="2" charset="2"/>
              <a:buNone/>
            </a:pPr>
            <a:r>
              <a:rPr lang="en-US" altLang="zh-CN" sz="2400"/>
              <a:t>  return(front);</a:t>
            </a:r>
          </a:p>
          <a:p>
            <a:pPr>
              <a:lnSpc>
                <a:spcPct val="80000"/>
              </a:lnSpc>
              <a:buFont typeface="Monotype Sorts" pitchFamily="2" charset="2"/>
              <a:buNone/>
            </a:pPr>
            <a:r>
              <a:rPr lang="en-US" altLang="zh-CN" sz="2400"/>
              <a:t>}</a:t>
            </a:r>
          </a:p>
        </p:txBody>
      </p:sp>
    </p:spTree>
  </p:cSld>
  <p:clrMapOvr>
    <a:masterClrMapping/>
  </p:clrMapOvr>
  <p:transition>
    <p:cover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type="body" idx="1"/>
          </p:nvPr>
        </p:nvSpPr>
        <p:spPr>
          <a:xfrm>
            <a:off x="301625" y="1052513"/>
            <a:ext cx="8540750" cy="4194175"/>
          </a:xfrm>
        </p:spPr>
        <p:txBody>
          <a:bodyPr/>
          <a:lstStyle/>
          <a:p>
            <a:pPr>
              <a:lnSpc>
                <a:spcPct val="80000"/>
              </a:lnSpc>
              <a:buFont typeface="Monotype Sorts" pitchFamily="2" charset="2"/>
              <a:buNone/>
            </a:pPr>
            <a:r>
              <a:rPr lang="en-US" altLang="zh-CN" sz="2400"/>
              <a:t>NODE*pushq</a:t>
            </a:r>
            <a:r>
              <a:rPr lang="zh-CN" altLang="en-US" sz="2400"/>
              <a:t>（</a:t>
            </a:r>
            <a:r>
              <a:rPr lang="en-US" altLang="zh-CN" sz="2400"/>
              <a:t>int x</a:t>
            </a:r>
            <a:r>
              <a:rPr lang="zh-CN" altLang="en-US" sz="2400"/>
              <a:t>）</a:t>
            </a:r>
          </a:p>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      </a:t>
            </a:r>
            <a:r>
              <a:rPr lang="en-US" altLang="zh-CN" sz="2400"/>
              <a:t>NODE *p;</a:t>
            </a:r>
          </a:p>
          <a:p>
            <a:pPr>
              <a:lnSpc>
                <a:spcPct val="80000"/>
              </a:lnSpc>
              <a:buFont typeface="Monotype Sorts" pitchFamily="2" charset="2"/>
              <a:buNone/>
            </a:pPr>
            <a:r>
              <a:rPr lang="en-US" altLang="zh-CN" sz="2400"/>
              <a:t>      p=</a:t>
            </a:r>
            <a:r>
              <a:rPr lang="zh-CN" altLang="en-US" sz="2400"/>
              <a:t>（</a:t>
            </a:r>
            <a:r>
              <a:rPr lang="en-US" altLang="zh-CN" sz="2400"/>
              <a:t>NODE*</a:t>
            </a:r>
            <a:r>
              <a:rPr lang="zh-CN" altLang="en-US" sz="2400"/>
              <a:t>）</a:t>
            </a:r>
            <a:r>
              <a:rPr lang="en-US" altLang="zh-CN" sz="2400"/>
              <a:t>malloc</a:t>
            </a:r>
            <a:r>
              <a:rPr lang="zh-CN" altLang="en-US" sz="2400"/>
              <a:t>（</a:t>
            </a:r>
            <a:r>
              <a:rPr lang="en-US" altLang="zh-CN" sz="2400"/>
              <a:t>sizeof</a:t>
            </a:r>
            <a:r>
              <a:rPr lang="zh-CN" altLang="en-US" sz="2400"/>
              <a:t>（</a:t>
            </a:r>
            <a:r>
              <a:rPr lang="en-US" altLang="zh-CN" sz="2400"/>
              <a:t>node</a:t>
            </a:r>
            <a:r>
              <a:rPr lang="zh-CN" altLang="en-US" sz="2400"/>
              <a:t>））</a:t>
            </a:r>
            <a:r>
              <a:rPr lang="en-US" altLang="zh-CN" sz="2400"/>
              <a:t>; /*</a:t>
            </a:r>
            <a:r>
              <a:rPr lang="zh-CN" altLang="en-US" sz="2400"/>
              <a:t>向系统申请一存储单元</a:t>
            </a:r>
            <a:r>
              <a:rPr lang="en-US" altLang="zh-CN" sz="2400"/>
              <a:t>p*/</a:t>
            </a:r>
          </a:p>
          <a:p>
            <a:pPr>
              <a:lnSpc>
                <a:spcPct val="80000"/>
              </a:lnSpc>
              <a:buFont typeface="Monotype Sorts" pitchFamily="2" charset="2"/>
              <a:buNone/>
            </a:pPr>
            <a:r>
              <a:rPr lang="en-US" altLang="zh-CN" sz="2400"/>
              <a:t>      p-&gt;data=x; /*</a:t>
            </a:r>
            <a:r>
              <a:rPr lang="zh-CN" altLang="en-US" sz="2400"/>
              <a:t>将要插入的元素</a:t>
            </a:r>
            <a:r>
              <a:rPr lang="en-US" altLang="zh-CN" sz="2400"/>
              <a:t>x</a:t>
            </a:r>
            <a:r>
              <a:rPr lang="zh-CN" altLang="en-US" sz="2400"/>
              <a:t>放入</a:t>
            </a:r>
            <a:r>
              <a:rPr lang="en-US" altLang="zh-CN" sz="2400"/>
              <a:t>p</a:t>
            </a:r>
            <a:r>
              <a:rPr lang="zh-CN" altLang="en-US" sz="2400"/>
              <a:t>数据域*</a:t>
            </a:r>
            <a:r>
              <a:rPr lang="en-US" altLang="zh-CN" sz="2400"/>
              <a:t>/</a:t>
            </a:r>
          </a:p>
          <a:p>
            <a:pPr>
              <a:lnSpc>
                <a:spcPct val="80000"/>
              </a:lnSpc>
              <a:buFont typeface="Monotype Sorts" pitchFamily="2" charset="2"/>
              <a:buNone/>
            </a:pPr>
            <a:r>
              <a:rPr lang="en-US" altLang="zh-CN" sz="2400"/>
              <a:t>      p-&gt;next=NULL; /*</a:t>
            </a:r>
            <a:r>
              <a:rPr lang="zh-CN" altLang="en-US" sz="2400"/>
              <a:t>将</a:t>
            </a:r>
            <a:r>
              <a:rPr lang="en-US" altLang="zh-CN" sz="2400"/>
              <a:t>p</a:t>
            </a:r>
            <a:r>
              <a:rPr lang="zh-CN" altLang="en-US" sz="2400"/>
              <a:t>结点的指针域置为</a:t>
            </a:r>
            <a:r>
              <a:rPr lang="en-US" altLang="zh-CN" sz="2400"/>
              <a:t>NULL*/</a:t>
            </a:r>
          </a:p>
          <a:p>
            <a:pPr>
              <a:lnSpc>
                <a:spcPct val="80000"/>
              </a:lnSpc>
              <a:buFont typeface="Monotype Sorts" pitchFamily="2" charset="2"/>
              <a:buNone/>
            </a:pPr>
            <a:r>
              <a:rPr lang="en-US" altLang="zh-CN" sz="2400"/>
              <a:t>      rear-&gt;next=p; .*</a:t>
            </a:r>
            <a:r>
              <a:rPr lang="zh-CN" altLang="en-US" sz="2400"/>
              <a:t>原尾结点的指针指向新结点</a:t>
            </a:r>
            <a:r>
              <a:rPr lang="en-US" altLang="zh-CN" sz="2400"/>
              <a:t>p*.</a:t>
            </a:r>
          </a:p>
          <a:p>
            <a:pPr>
              <a:lnSpc>
                <a:spcPct val="80000"/>
              </a:lnSpc>
              <a:buFont typeface="Monotype Sorts" pitchFamily="2" charset="2"/>
              <a:buNone/>
            </a:pPr>
            <a:r>
              <a:rPr lang="en-US" altLang="zh-CN" sz="2400"/>
              <a:t>      rear=p; /*</a:t>
            </a:r>
            <a:r>
              <a:rPr lang="zh-CN" altLang="en-US" sz="2400"/>
              <a:t>新元素入队后的尾结点*</a:t>
            </a:r>
            <a:r>
              <a:rPr lang="en-US" altLang="zh-CN" sz="2400"/>
              <a:t>/</a:t>
            </a:r>
          </a:p>
          <a:p>
            <a:pPr>
              <a:lnSpc>
                <a:spcPct val="80000"/>
              </a:lnSpc>
              <a:buFont typeface="Monotype Sorts" pitchFamily="2" charset="2"/>
              <a:buNone/>
            </a:pPr>
            <a:r>
              <a:rPr lang="en-US" altLang="zh-CN" sz="2400"/>
              <a:t>      return</a:t>
            </a:r>
            <a:r>
              <a:rPr lang="zh-CN" altLang="en-US" sz="2400"/>
              <a:t>（</a:t>
            </a:r>
            <a:r>
              <a:rPr lang="en-US" altLang="zh-CN" sz="2400"/>
              <a:t>rear</a:t>
            </a:r>
            <a:r>
              <a:rPr lang="zh-CN" altLang="en-US" sz="2400"/>
              <a:t>）</a:t>
            </a:r>
            <a:r>
              <a:rPr lang="en-US" altLang="zh-CN" sz="2400"/>
              <a:t>;/*</a:t>
            </a:r>
            <a:r>
              <a:rPr lang="zh-CN" altLang="en-US" sz="2400"/>
              <a:t>返回尾结点*</a:t>
            </a:r>
            <a:r>
              <a:rPr lang="en-US" altLang="zh-CN" sz="2400"/>
              <a:t>/</a:t>
            </a:r>
          </a:p>
          <a:p>
            <a:pPr>
              <a:lnSpc>
                <a:spcPct val="80000"/>
              </a:lnSpc>
              <a:buFont typeface="Monotype Sorts" pitchFamily="2" charset="2"/>
              <a:buNone/>
            </a:pPr>
            <a:r>
              <a:rPr lang="zh-CN" altLang="en-US" sz="2400"/>
              <a:t>｝</a:t>
            </a:r>
          </a:p>
        </p:txBody>
      </p:sp>
    </p:spTree>
  </p:cSld>
  <p:clrMapOvr>
    <a:masterClrMapping/>
  </p:clrMapOvr>
  <p:transition>
    <p:cover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a:xfrm>
            <a:off x="301625" y="1052513"/>
            <a:ext cx="8540750" cy="4968875"/>
          </a:xfrm>
        </p:spPr>
        <p:txBody>
          <a:bodyPr/>
          <a:lstStyle/>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      </a:t>
            </a:r>
            <a:r>
              <a:rPr lang="en-US" altLang="zh-CN" sz="2400"/>
              <a:t>NODE *p;</a:t>
            </a:r>
          </a:p>
          <a:p>
            <a:pPr>
              <a:lnSpc>
                <a:spcPct val="80000"/>
              </a:lnSpc>
              <a:buFont typeface="Monotype Sorts" pitchFamily="2" charset="2"/>
              <a:buNone/>
            </a:pPr>
            <a:r>
              <a:rPr lang="en-US" altLang="zh-CN" sz="2400"/>
              <a:t>      int x=34; /*x</a:t>
            </a:r>
            <a:r>
              <a:rPr lang="zh-CN" altLang="en-US" sz="2400"/>
              <a:t>为要入队的元素*</a:t>
            </a:r>
            <a:r>
              <a:rPr lang="en-US" altLang="zh-CN" sz="2400"/>
              <a:t>/ </a:t>
            </a:r>
          </a:p>
          <a:p>
            <a:pPr>
              <a:lnSpc>
                <a:spcPct val="80000"/>
              </a:lnSpc>
              <a:buFont typeface="Monotype Sorts" pitchFamily="2" charset="2"/>
              <a:buNone/>
            </a:pPr>
            <a:r>
              <a:rPr lang="en-US" altLang="zh-CN" sz="2400"/>
              <a:t>front=crea_linkq</a:t>
            </a:r>
            <a:r>
              <a:rPr lang="zh-CN" altLang="en-US" sz="2400"/>
              <a:t>（）</a:t>
            </a:r>
            <a:r>
              <a:rPr lang="en-US" altLang="zh-CN" sz="2400"/>
              <a:t>; /*</a:t>
            </a:r>
            <a:r>
              <a:rPr lang="zh-CN" altLang="en-US" sz="2400"/>
              <a:t>调用建立链队的函数，并将</a:t>
            </a:r>
            <a:r>
              <a:rPr lang="en-US" altLang="zh-CN" sz="2400"/>
              <a:t>front</a:t>
            </a:r>
            <a:r>
              <a:rPr lang="zh-CN" altLang="en-US" sz="2400"/>
              <a:t>指向队首，</a:t>
            </a:r>
            <a:r>
              <a:rPr lang="en-US" altLang="zh-CN" sz="2400"/>
              <a:t>rear</a:t>
            </a:r>
            <a:r>
              <a:rPr lang="zh-CN" altLang="en-US" sz="2400"/>
              <a:t>指向队尾*</a:t>
            </a:r>
            <a:r>
              <a:rPr lang="en-US" altLang="zh-CN" sz="2400"/>
              <a:t>/</a:t>
            </a:r>
          </a:p>
          <a:p>
            <a:pPr>
              <a:lnSpc>
                <a:spcPct val="80000"/>
              </a:lnSpc>
              <a:buFont typeface="Monotype Sorts" pitchFamily="2" charset="2"/>
              <a:buNone/>
            </a:pPr>
            <a:r>
              <a:rPr lang="en-US" altLang="zh-CN" sz="2400"/>
              <a:t>      rear=pushq</a:t>
            </a:r>
            <a:r>
              <a:rPr lang="zh-CN" altLang="en-US" sz="2400"/>
              <a:t>（</a:t>
            </a:r>
            <a:r>
              <a:rPr lang="en-US" altLang="zh-CN" sz="2400"/>
              <a:t>x</a:t>
            </a:r>
            <a:r>
              <a:rPr lang="zh-CN" altLang="en-US" sz="2400"/>
              <a:t>）</a:t>
            </a:r>
            <a:r>
              <a:rPr lang="en-US" altLang="zh-CN" sz="2400"/>
              <a:t>; /*</a:t>
            </a:r>
            <a:r>
              <a:rPr lang="zh-CN" altLang="en-US" sz="2400"/>
              <a:t>调用入队函数*</a:t>
            </a:r>
            <a:r>
              <a:rPr lang="en-US" altLang="zh-CN" sz="2400"/>
              <a:t>/</a:t>
            </a:r>
          </a:p>
          <a:p>
            <a:pPr>
              <a:lnSpc>
                <a:spcPct val="80000"/>
              </a:lnSpc>
              <a:buFont typeface="Monotype Sorts" pitchFamily="2" charset="2"/>
              <a:buNone/>
            </a:pPr>
            <a:r>
              <a:rPr lang="en-US" altLang="zh-CN" sz="2400"/>
              <a:t>      p=front-&gt;next;  /*</a:t>
            </a:r>
            <a:r>
              <a:rPr lang="zh-CN" altLang="en-US" sz="2400"/>
              <a:t>显示整个队列*</a:t>
            </a:r>
            <a:r>
              <a:rPr lang="en-US" altLang="zh-CN" sz="2400"/>
              <a:t>/</a:t>
            </a:r>
          </a:p>
          <a:p>
            <a:pPr>
              <a:lnSpc>
                <a:spcPct val="80000"/>
              </a:lnSpc>
              <a:buFont typeface="Monotype Sorts" pitchFamily="2" charset="2"/>
              <a:buNone/>
            </a:pPr>
            <a:r>
              <a:rPr lang="en-US" altLang="zh-CN" sz="2400"/>
              <a:t>      while (p!=NULL)</a:t>
            </a:r>
          </a:p>
          <a:p>
            <a:pPr>
              <a:lnSpc>
                <a:spcPct val="80000"/>
              </a:lnSpc>
              <a:buFont typeface="Monotype Sorts" pitchFamily="2" charset="2"/>
              <a:buNone/>
            </a:pPr>
            <a:r>
              <a:rPr lang="en-US" altLang="zh-CN" sz="2400"/>
              <a:t>      {printf(</a:t>
            </a:r>
            <a:r>
              <a:rPr lang="en-US" altLang="zh-CN" sz="2400">
                <a:latin typeface="Arial"/>
              </a:rPr>
              <a:t>“</a:t>
            </a:r>
            <a:r>
              <a:rPr lang="en-US" altLang="zh-CN" sz="2400"/>
              <a:t>%d</a:t>
            </a:r>
            <a:r>
              <a:rPr lang="en-US" altLang="zh-CN" sz="2400">
                <a:latin typeface="Arial"/>
              </a:rPr>
              <a:t>”</a:t>
            </a:r>
            <a:r>
              <a:rPr lang="en-US" altLang="zh-CN" sz="2400"/>
              <a:t>,p-&gt;data);</a:t>
            </a:r>
          </a:p>
          <a:p>
            <a:pPr>
              <a:lnSpc>
                <a:spcPct val="80000"/>
              </a:lnSpc>
              <a:buFont typeface="Monotype Sorts" pitchFamily="2" charset="2"/>
              <a:buNone/>
            </a:pPr>
            <a:r>
              <a:rPr lang="en-US" altLang="zh-CN" sz="2400"/>
              <a:t>       p=p-&gt;next;} </a:t>
            </a:r>
          </a:p>
          <a:p>
            <a:pPr>
              <a:lnSpc>
                <a:spcPct val="80000"/>
              </a:lnSpc>
              <a:buFont typeface="Monotype Sorts" pitchFamily="2" charset="2"/>
              <a:buNone/>
            </a:pPr>
            <a:r>
              <a:rPr lang="en-US" altLang="zh-CN" sz="2400"/>
              <a:t>}</a:t>
            </a:r>
          </a:p>
        </p:txBody>
      </p:sp>
    </p:spTree>
  </p:cSld>
  <p:clrMapOvr>
    <a:masterClrMapping/>
  </p:clrMapOvr>
  <p:transition>
    <p:cover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301625" y="836613"/>
            <a:ext cx="8540750" cy="5262562"/>
          </a:xfrm>
        </p:spPr>
        <p:txBody>
          <a:bodyPr/>
          <a:lstStyle/>
          <a:p>
            <a:pPr>
              <a:lnSpc>
                <a:spcPct val="80000"/>
              </a:lnSpc>
              <a:buFont typeface="Monotype Sorts" pitchFamily="2" charset="2"/>
              <a:buNone/>
            </a:pPr>
            <a:r>
              <a:rPr lang="en-US" altLang="zh-CN" sz="2400"/>
              <a:t>    2</a:t>
            </a:r>
            <a:r>
              <a:rPr lang="zh-CN" altLang="en-US" sz="2400"/>
              <a:t>．出队</a:t>
            </a:r>
          </a:p>
          <a:p>
            <a:pPr>
              <a:lnSpc>
                <a:spcPct val="80000"/>
              </a:lnSpc>
              <a:buFont typeface="Monotype Sorts" pitchFamily="2" charset="2"/>
              <a:buNone/>
            </a:pPr>
            <a:r>
              <a:rPr lang="zh-CN" altLang="en-US" sz="2400"/>
              <a:t>    从带表头结点的链队列中删除队首元素，并存入*</a:t>
            </a:r>
            <a:r>
              <a:rPr lang="en-US" altLang="zh-CN" sz="2400"/>
              <a:t>p</a:t>
            </a:r>
            <a:r>
              <a:rPr lang="zh-CN" altLang="en-US" sz="2400"/>
              <a:t>中，并将存储单元释放，若队列为空返回空值，返回</a:t>
            </a:r>
            <a:r>
              <a:rPr lang="en-US" altLang="zh-CN" sz="2400"/>
              <a:t>front</a:t>
            </a:r>
            <a:r>
              <a:rPr lang="zh-CN" altLang="en-US" sz="2400"/>
              <a:t>。</a:t>
            </a:r>
          </a:p>
          <a:p>
            <a:pPr>
              <a:lnSpc>
                <a:spcPct val="80000"/>
              </a:lnSpc>
              <a:buFont typeface="Monotype Sorts" pitchFamily="2" charset="2"/>
              <a:buNone/>
            </a:pPr>
            <a:r>
              <a:rPr lang="en-US" altLang="zh-CN" sz="2400"/>
              <a:t>#include&lt;stdio.h&gt;</a:t>
            </a:r>
          </a:p>
          <a:p>
            <a:pPr>
              <a:lnSpc>
                <a:spcPct val="80000"/>
              </a:lnSpc>
              <a:buFont typeface="Monotype Sorts" pitchFamily="2" charset="2"/>
              <a:buNone/>
            </a:pPr>
            <a:r>
              <a:rPr lang="en-US" altLang="zh-CN" sz="2400"/>
              <a:t>#include &lt;stdlib.h&gt;</a:t>
            </a:r>
          </a:p>
          <a:p>
            <a:pPr>
              <a:lnSpc>
                <a:spcPct val="80000"/>
              </a:lnSpc>
              <a:buFont typeface="Monotype Sorts" pitchFamily="2" charset="2"/>
              <a:buNone/>
            </a:pPr>
            <a:r>
              <a:rPr lang="en-US" altLang="zh-CN" sz="2400"/>
              <a:t>typedef struct node </a:t>
            </a:r>
          </a:p>
          <a:p>
            <a:pPr>
              <a:lnSpc>
                <a:spcPct val="80000"/>
              </a:lnSpc>
              <a:buFont typeface="Monotype Sorts" pitchFamily="2" charset="2"/>
              <a:buNone/>
            </a:pPr>
            <a:r>
              <a:rPr lang="zh-CN" altLang="en-US" sz="2400"/>
              <a:t>｛</a:t>
            </a:r>
            <a:r>
              <a:rPr lang="en-US" altLang="zh-CN" sz="2400"/>
              <a:t>int data;</a:t>
            </a:r>
          </a:p>
          <a:p>
            <a:pPr>
              <a:lnSpc>
                <a:spcPct val="80000"/>
              </a:lnSpc>
              <a:buFont typeface="Monotype Sorts" pitchFamily="2" charset="2"/>
              <a:buNone/>
            </a:pPr>
            <a:r>
              <a:rPr lang="en-US" altLang="zh-CN" sz="2400"/>
              <a:t>       struct node*next;</a:t>
            </a:r>
            <a:r>
              <a:rPr lang="zh-CN" altLang="en-US" sz="2400"/>
              <a:t>｝</a:t>
            </a:r>
            <a:r>
              <a:rPr lang="en-US" altLang="zh-CN" sz="2400"/>
              <a:t>NODE;</a:t>
            </a:r>
          </a:p>
          <a:p>
            <a:pPr>
              <a:lnSpc>
                <a:spcPct val="80000"/>
              </a:lnSpc>
              <a:buFont typeface="Monotype Sorts" pitchFamily="2" charset="2"/>
              <a:buNone/>
            </a:pPr>
            <a:r>
              <a:rPr lang="en-US" altLang="zh-CN" sz="2400"/>
              <a:t>      NODE *front,*rear;</a:t>
            </a:r>
          </a:p>
          <a:p>
            <a:pPr>
              <a:lnSpc>
                <a:spcPct val="80000"/>
              </a:lnSpc>
              <a:buFont typeface="Monotype Sorts" pitchFamily="2" charset="2"/>
              <a:buNone/>
            </a:pPr>
            <a:r>
              <a:rPr lang="en-US" altLang="zh-CN" sz="2400"/>
              <a:t>    </a:t>
            </a:r>
            <a:r>
              <a:rPr lang="fr-FR" altLang="zh-CN" sz="2400"/>
              <a:t>NODE*popq</a:t>
            </a:r>
            <a:r>
              <a:rPr lang="zh-CN" altLang="fr-FR" sz="2400"/>
              <a:t>（</a:t>
            </a:r>
            <a:r>
              <a:rPr lang="fr-FR" altLang="zh-CN" sz="2400"/>
              <a:t>NODE*front</a:t>
            </a:r>
            <a:r>
              <a:rPr lang="zh-CN" altLang="fr-FR" sz="2400"/>
              <a:t>，</a:t>
            </a:r>
            <a:r>
              <a:rPr lang="fr-FR" altLang="zh-CN" sz="2400"/>
              <a:t>NODE*rear</a:t>
            </a:r>
            <a:r>
              <a:rPr lang="zh-CN" altLang="fr-FR" sz="2400"/>
              <a:t>）</a:t>
            </a:r>
          </a:p>
          <a:p>
            <a:pPr>
              <a:lnSpc>
                <a:spcPct val="80000"/>
              </a:lnSpc>
              <a:buFont typeface="Monotype Sorts" pitchFamily="2" charset="2"/>
              <a:buNone/>
            </a:pPr>
            <a:r>
              <a:rPr lang="zh-CN" altLang="fr-FR" sz="2400"/>
              <a:t>     ｛</a:t>
            </a:r>
            <a:r>
              <a:rPr lang="fr-FR" altLang="zh-CN" sz="2400"/>
              <a:t>int y</a:t>
            </a:r>
            <a:r>
              <a:rPr lang="fr-FR" altLang="zh-CN" sz="2400">
                <a:latin typeface="Arial"/>
              </a:rPr>
              <a:t> </a:t>
            </a:r>
            <a:r>
              <a:rPr lang="fr-FR" altLang="zh-CN" sz="2400"/>
              <a:t>;</a:t>
            </a:r>
          </a:p>
          <a:p>
            <a:pPr>
              <a:lnSpc>
                <a:spcPct val="80000"/>
              </a:lnSpc>
              <a:buFont typeface="Monotype Sorts" pitchFamily="2" charset="2"/>
              <a:buNone/>
            </a:pPr>
            <a:r>
              <a:rPr lang="fr-FR" altLang="zh-CN" sz="2400"/>
              <a:t>       NODE*p;</a:t>
            </a:r>
          </a:p>
          <a:p>
            <a:pPr>
              <a:lnSpc>
                <a:spcPct val="80000"/>
              </a:lnSpc>
              <a:buFont typeface="Monotype Sorts" pitchFamily="2" charset="2"/>
              <a:buNone/>
            </a:pPr>
            <a:r>
              <a:rPr lang="fr-FR" altLang="zh-CN" sz="2400"/>
              <a:t>       if</a:t>
            </a:r>
            <a:r>
              <a:rPr lang="zh-CN" altLang="fr-FR" sz="2400"/>
              <a:t>（</a:t>
            </a:r>
            <a:r>
              <a:rPr lang="fr-FR" altLang="zh-CN" sz="2400"/>
              <a:t>front==rear</a:t>
            </a:r>
            <a:r>
              <a:rPr lang="zh-CN" altLang="fr-FR" sz="2400"/>
              <a:t>） </a:t>
            </a:r>
            <a:r>
              <a:rPr lang="fr-FR" altLang="zh-CN" sz="2400"/>
              <a:t>/*</a:t>
            </a:r>
            <a:r>
              <a:rPr lang="zh-CN" altLang="fr-FR" sz="2400"/>
              <a:t>判断队空*</a:t>
            </a:r>
            <a:r>
              <a:rPr lang="fr-FR" altLang="zh-CN" sz="2400"/>
              <a:t>/</a:t>
            </a:r>
            <a:endParaRPr lang="en-US" altLang="zh-CN" sz="2400"/>
          </a:p>
        </p:txBody>
      </p:sp>
    </p:spTree>
  </p:cSld>
  <p:clrMapOvr>
    <a:masterClrMapping/>
  </p:clrMapOvr>
  <p:transition>
    <p:cover dir="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301625" y="836613"/>
            <a:ext cx="8540750" cy="4194175"/>
          </a:xfrm>
        </p:spPr>
        <p:txBody>
          <a:bodyPr/>
          <a:lstStyle/>
          <a:p>
            <a:pPr>
              <a:lnSpc>
                <a:spcPct val="80000"/>
              </a:lnSpc>
              <a:buFont typeface="Monotype Sorts" pitchFamily="2" charset="2"/>
              <a:buNone/>
            </a:pPr>
            <a:r>
              <a:rPr lang="zh-CN" altLang="fr-FR" sz="2400"/>
              <a:t> </a:t>
            </a:r>
            <a:r>
              <a:rPr lang="fr-FR" altLang="zh-CN" sz="2400"/>
              <a:t>return</a:t>
            </a:r>
            <a:r>
              <a:rPr lang="zh-CN" altLang="fr-FR" sz="2400"/>
              <a:t>（</a:t>
            </a:r>
            <a:r>
              <a:rPr lang="fr-FR" altLang="zh-CN" sz="2400"/>
              <a:t>front</a:t>
            </a:r>
            <a:r>
              <a:rPr lang="zh-CN" altLang="fr-FR" sz="2400"/>
              <a:t>）</a:t>
            </a:r>
            <a:r>
              <a:rPr lang="fr-FR" altLang="zh-CN" sz="2400"/>
              <a:t>;</a:t>
            </a:r>
          </a:p>
          <a:p>
            <a:pPr>
              <a:lnSpc>
                <a:spcPct val="80000"/>
              </a:lnSpc>
              <a:buFont typeface="Monotype Sorts" pitchFamily="2" charset="2"/>
              <a:buNone/>
            </a:pPr>
            <a:r>
              <a:rPr lang="fr-FR" altLang="zh-CN" sz="2400"/>
              <a:t>       else /*</a:t>
            </a:r>
            <a:r>
              <a:rPr lang="zh-CN" altLang="fr-FR" sz="2400"/>
              <a:t>队不空*</a:t>
            </a:r>
            <a:r>
              <a:rPr lang="fr-FR" altLang="zh-CN" sz="2400"/>
              <a:t>/</a:t>
            </a:r>
          </a:p>
          <a:p>
            <a:pPr>
              <a:lnSpc>
                <a:spcPct val="80000"/>
              </a:lnSpc>
              <a:buFont typeface="Monotype Sorts" pitchFamily="2" charset="2"/>
              <a:buNone/>
            </a:pPr>
            <a:r>
              <a:rPr lang="fr-FR" altLang="zh-CN" sz="2400"/>
              <a:t>       </a:t>
            </a:r>
            <a:r>
              <a:rPr lang="zh-CN" altLang="fr-FR" sz="2400"/>
              <a:t>｛</a:t>
            </a:r>
            <a:r>
              <a:rPr lang="fr-FR" altLang="zh-CN" sz="2400"/>
              <a:t>p=front-&gt;next; /*</a:t>
            </a:r>
            <a:r>
              <a:rPr lang="zh-CN" altLang="fr-FR" sz="2400"/>
              <a:t>将头元素</a:t>
            </a:r>
            <a:r>
              <a:rPr lang="fr-FR" altLang="zh-CN" sz="2400"/>
              <a:t>next</a:t>
            </a:r>
            <a:r>
              <a:rPr lang="zh-CN" altLang="fr-FR" sz="2400"/>
              <a:t>指针放在</a:t>
            </a:r>
            <a:r>
              <a:rPr lang="fr-FR" altLang="zh-CN" sz="2400"/>
              <a:t>p</a:t>
            </a:r>
            <a:r>
              <a:rPr lang="zh-CN" altLang="fr-FR" sz="2400"/>
              <a:t>中*</a:t>
            </a:r>
            <a:r>
              <a:rPr lang="fr-FR" altLang="zh-CN" sz="2400"/>
              <a:t>/</a:t>
            </a:r>
          </a:p>
          <a:p>
            <a:pPr>
              <a:lnSpc>
                <a:spcPct val="80000"/>
              </a:lnSpc>
              <a:buFont typeface="Monotype Sorts" pitchFamily="2" charset="2"/>
              <a:buNone/>
            </a:pPr>
            <a:r>
              <a:rPr lang="fr-FR" altLang="zh-CN" sz="2400"/>
              <a:t>         front-&gt;next=p-&gt;next;</a:t>
            </a:r>
          </a:p>
          <a:p>
            <a:pPr>
              <a:lnSpc>
                <a:spcPct val="80000"/>
              </a:lnSpc>
              <a:buFont typeface="Monotype Sorts" pitchFamily="2" charset="2"/>
              <a:buNone/>
            </a:pPr>
            <a:r>
              <a:rPr lang="fr-FR" altLang="zh-CN" sz="2400"/>
              <a:t>         if</a:t>
            </a:r>
            <a:r>
              <a:rPr lang="zh-CN" altLang="fr-FR" sz="2400"/>
              <a:t>（</a:t>
            </a:r>
            <a:r>
              <a:rPr lang="fr-FR" altLang="zh-CN" sz="2400"/>
              <a:t>p-&gt;next==NULL</a:t>
            </a:r>
            <a:r>
              <a:rPr lang="zh-CN" altLang="fr-FR" sz="2400"/>
              <a:t>） </a:t>
            </a:r>
            <a:r>
              <a:rPr lang="fr-FR" altLang="zh-CN" sz="2400"/>
              <a:t>/*</a:t>
            </a:r>
            <a:r>
              <a:rPr lang="zh-CN" altLang="fr-FR" sz="2400"/>
              <a:t>在只有一个元素的情况下*</a:t>
            </a:r>
            <a:r>
              <a:rPr lang="fr-FR" altLang="zh-CN" sz="2400"/>
              <a:t>/</a:t>
            </a:r>
          </a:p>
          <a:p>
            <a:pPr>
              <a:lnSpc>
                <a:spcPct val="80000"/>
              </a:lnSpc>
              <a:buFont typeface="Monotype Sorts" pitchFamily="2" charset="2"/>
              <a:buNone/>
            </a:pPr>
            <a:r>
              <a:rPr lang="fr-FR" altLang="zh-CN" sz="2400"/>
              <a:t>         rear=front;/*</a:t>
            </a:r>
            <a:r>
              <a:rPr lang="zh-CN" altLang="fr-FR" sz="2400"/>
              <a:t>出队后，队空*</a:t>
            </a:r>
            <a:r>
              <a:rPr lang="fr-FR" altLang="zh-CN" sz="2400"/>
              <a:t>/</a:t>
            </a:r>
          </a:p>
          <a:p>
            <a:pPr>
              <a:lnSpc>
                <a:spcPct val="80000"/>
              </a:lnSpc>
              <a:buFont typeface="Monotype Sorts" pitchFamily="2" charset="2"/>
              <a:buNone/>
            </a:pPr>
            <a:r>
              <a:rPr lang="fr-FR" altLang="zh-CN" sz="2400"/>
              <a:t>         y=p-&gt;data</a:t>
            </a:r>
            <a:r>
              <a:rPr lang="fr-FR" altLang="zh-CN" sz="2400">
                <a:latin typeface="Arial"/>
              </a:rPr>
              <a:t> </a:t>
            </a:r>
            <a:r>
              <a:rPr lang="fr-FR" altLang="zh-CN" sz="2400"/>
              <a:t>;</a:t>
            </a:r>
          </a:p>
          <a:p>
            <a:pPr>
              <a:lnSpc>
                <a:spcPct val="80000"/>
              </a:lnSpc>
              <a:buFont typeface="Monotype Sorts" pitchFamily="2" charset="2"/>
              <a:buNone/>
            </a:pPr>
            <a:r>
              <a:rPr lang="fr-FR" altLang="zh-CN" sz="2400"/>
              <a:t>         free</a:t>
            </a:r>
            <a:r>
              <a:rPr lang="zh-CN" altLang="fr-FR" sz="2400"/>
              <a:t>（</a:t>
            </a:r>
            <a:r>
              <a:rPr lang="fr-FR" altLang="zh-CN" sz="2400"/>
              <a:t>p</a:t>
            </a:r>
            <a:r>
              <a:rPr lang="zh-CN" altLang="fr-FR" sz="2400"/>
              <a:t>）</a:t>
            </a:r>
            <a:r>
              <a:rPr lang="fr-FR" altLang="zh-CN" sz="2400"/>
              <a:t>;</a:t>
            </a:r>
          </a:p>
          <a:p>
            <a:pPr>
              <a:lnSpc>
                <a:spcPct val="80000"/>
              </a:lnSpc>
              <a:buFont typeface="Monotype Sorts" pitchFamily="2" charset="2"/>
              <a:buNone/>
            </a:pPr>
            <a:r>
              <a:rPr lang="fr-FR" altLang="zh-CN" sz="2400"/>
              <a:t>         return</a:t>
            </a:r>
            <a:r>
              <a:rPr lang="zh-CN" altLang="fr-FR" sz="2400"/>
              <a:t>（</a:t>
            </a:r>
            <a:r>
              <a:rPr lang="fr-FR" altLang="zh-CN" sz="2400"/>
              <a:t>front</a:t>
            </a:r>
            <a:r>
              <a:rPr lang="zh-CN" altLang="fr-FR" sz="2400"/>
              <a:t>）</a:t>
            </a:r>
            <a:r>
              <a:rPr lang="fr-FR" altLang="zh-CN" sz="2400"/>
              <a:t>; /*</a:t>
            </a:r>
            <a:r>
              <a:rPr lang="zh-CN" altLang="fr-FR" sz="2400"/>
              <a:t>返回</a:t>
            </a:r>
            <a:r>
              <a:rPr lang="fr-FR" altLang="zh-CN" sz="2400"/>
              <a:t>front*/</a:t>
            </a:r>
          </a:p>
          <a:p>
            <a:pPr>
              <a:lnSpc>
                <a:spcPct val="80000"/>
              </a:lnSpc>
              <a:buFont typeface="Monotype Sorts" pitchFamily="2" charset="2"/>
              <a:buNone/>
            </a:pPr>
            <a:r>
              <a:rPr lang="fr-FR" altLang="zh-CN" sz="2400"/>
              <a:t>       </a:t>
            </a:r>
            <a:r>
              <a:rPr lang="zh-CN" altLang="fr-FR" sz="2400"/>
              <a:t>｝</a:t>
            </a:r>
          </a:p>
          <a:p>
            <a:pPr>
              <a:lnSpc>
                <a:spcPct val="80000"/>
              </a:lnSpc>
              <a:buFont typeface="Monotype Sorts" pitchFamily="2" charset="2"/>
              <a:buNone/>
            </a:pPr>
            <a:r>
              <a:rPr lang="zh-CN" altLang="fr-FR" sz="2400"/>
              <a:t>｝</a:t>
            </a:r>
            <a:endParaRPr lang="zh-CN" altLang="en-US" sz="2400"/>
          </a:p>
        </p:txBody>
      </p:sp>
    </p:spTree>
  </p:cSld>
  <p:clrMapOvr>
    <a:masterClrMapping/>
  </p:clrMapOvr>
  <p:transition>
    <p:cover dir="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noChangeArrowheads="1"/>
          </p:cNvSpPr>
          <p:nvPr>
            <p:ph type="body" idx="1"/>
          </p:nvPr>
        </p:nvSpPr>
        <p:spPr>
          <a:xfrm>
            <a:off x="301625" y="1125538"/>
            <a:ext cx="8540750" cy="4194175"/>
          </a:xfrm>
        </p:spPr>
        <p:txBody>
          <a:bodyPr/>
          <a:lstStyle/>
          <a:p>
            <a:pPr>
              <a:lnSpc>
                <a:spcPct val="90000"/>
              </a:lnSpc>
              <a:buFont typeface="Monotype Sorts" pitchFamily="2" charset="2"/>
              <a:buNone/>
            </a:pPr>
            <a:r>
              <a:rPr lang="fr-FR" altLang="zh-CN" sz="2400"/>
              <a:t>main</a:t>
            </a:r>
            <a:r>
              <a:rPr lang="zh-CN" altLang="fr-FR" sz="2400"/>
              <a:t>（） </a:t>
            </a:r>
            <a:r>
              <a:rPr lang="fr-FR" altLang="zh-CN" sz="2400"/>
              <a:t>/*</a:t>
            </a:r>
            <a:r>
              <a:rPr lang="zh-CN" altLang="fr-FR" sz="2400"/>
              <a:t>主程序*</a:t>
            </a:r>
            <a:r>
              <a:rPr lang="fr-FR" altLang="zh-CN" sz="2400"/>
              <a:t>/</a:t>
            </a:r>
          </a:p>
          <a:p>
            <a:pPr>
              <a:lnSpc>
                <a:spcPct val="90000"/>
              </a:lnSpc>
              <a:buFont typeface="Monotype Sorts" pitchFamily="2" charset="2"/>
              <a:buNone/>
            </a:pPr>
            <a:r>
              <a:rPr lang="zh-CN" altLang="fr-FR" sz="2400"/>
              <a:t>｛</a:t>
            </a:r>
          </a:p>
          <a:p>
            <a:pPr>
              <a:lnSpc>
                <a:spcPct val="90000"/>
              </a:lnSpc>
              <a:buFont typeface="Monotype Sorts" pitchFamily="2" charset="2"/>
              <a:buNone/>
            </a:pPr>
            <a:r>
              <a:rPr lang="zh-CN" altLang="fr-FR" sz="2400"/>
              <a:t>       </a:t>
            </a:r>
            <a:r>
              <a:rPr lang="fr-FR" altLang="zh-CN" sz="2400"/>
              <a:t>NODE</a:t>
            </a:r>
            <a:r>
              <a:rPr lang="fr-FR" altLang="zh-CN" sz="2400">
                <a:latin typeface="Arial"/>
              </a:rPr>
              <a:t> </a:t>
            </a:r>
            <a:r>
              <a:rPr lang="fr-FR" altLang="zh-CN" sz="2400"/>
              <a:t>*p;</a:t>
            </a:r>
          </a:p>
          <a:p>
            <a:pPr>
              <a:lnSpc>
                <a:spcPct val="90000"/>
              </a:lnSpc>
              <a:buFont typeface="Monotype Sorts" pitchFamily="2" charset="2"/>
              <a:buNone/>
            </a:pPr>
            <a:r>
              <a:rPr lang="fr-FR" altLang="zh-CN" sz="2400"/>
              <a:t>       front=crea_linkq</a:t>
            </a:r>
            <a:r>
              <a:rPr lang="zh-CN" altLang="fr-FR" sz="2400"/>
              <a:t>（）</a:t>
            </a:r>
            <a:r>
              <a:rPr lang="fr-FR" altLang="zh-CN" sz="2400"/>
              <a:t>; /*</a:t>
            </a:r>
            <a:r>
              <a:rPr lang="zh-CN" altLang="fr-FR" sz="2400"/>
              <a:t>调用建立链队的函数，见前述*</a:t>
            </a:r>
            <a:r>
              <a:rPr lang="fr-FR" altLang="zh-CN" sz="2400"/>
              <a:t>/</a:t>
            </a:r>
          </a:p>
          <a:p>
            <a:pPr>
              <a:lnSpc>
                <a:spcPct val="90000"/>
              </a:lnSpc>
              <a:buFont typeface="Monotype Sorts" pitchFamily="2" charset="2"/>
              <a:buNone/>
            </a:pPr>
            <a:r>
              <a:rPr lang="fr-FR" altLang="zh-CN" sz="2400"/>
              <a:t>       front=popq</a:t>
            </a:r>
            <a:r>
              <a:rPr lang="zh-CN" altLang="fr-FR" sz="2400"/>
              <a:t>（</a:t>
            </a:r>
            <a:r>
              <a:rPr lang="fr-FR" altLang="zh-CN" sz="2400"/>
              <a:t>front</a:t>
            </a:r>
            <a:r>
              <a:rPr lang="zh-CN" altLang="fr-FR" sz="2400"/>
              <a:t>，</a:t>
            </a:r>
            <a:r>
              <a:rPr lang="fr-FR" altLang="zh-CN" sz="2400"/>
              <a:t>rear</a:t>
            </a:r>
            <a:r>
              <a:rPr lang="zh-CN" altLang="fr-FR" sz="2400"/>
              <a:t>）</a:t>
            </a:r>
            <a:r>
              <a:rPr lang="fr-FR" altLang="zh-CN" sz="2400"/>
              <a:t>;</a:t>
            </a:r>
          </a:p>
          <a:p>
            <a:pPr>
              <a:lnSpc>
                <a:spcPct val="90000"/>
              </a:lnSpc>
              <a:buFont typeface="Monotype Sorts" pitchFamily="2" charset="2"/>
              <a:buNone/>
            </a:pPr>
            <a:r>
              <a:rPr lang="fr-FR" altLang="zh-CN" sz="2400"/>
              <a:t>       p=front-&gt;next;  /*</a:t>
            </a:r>
            <a:r>
              <a:rPr lang="zh-CN" altLang="fr-FR" sz="2400"/>
              <a:t>显示整个队列*</a:t>
            </a:r>
            <a:r>
              <a:rPr lang="fr-FR" altLang="zh-CN" sz="2400"/>
              <a:t>/</a:t>
            </a:r>
          </a:p>
          <a:p>
            <a:pPr>
              <a:lnSpc>
                <a:spcPct val="90000"/>
              </a:lnSpc>
              <a:buFont typeface="Monotype Sorts" pitchFamily="2" charset="2"/>
              <a:buNone/>
            </a:pPr>
            <a:r>
              <a:rPr lang="fr-FR" altLang="zh-CN" sz="2400"/>
              <a:t>      while (p!=NULL)</a:t>
            </a:r>
          </a:p>
          <a:p>
            <a:pPr>
              <a:lnSpc>
                <a:spcPct val="90000"/>
              </a:lnSpc>
              <a:buFont typeface="Monotype Sorts" pitchFamily="2" charset="2"/>
              <a:buNone/>
            </a:pPr>
            <a:r>
              <a:rPr lang="fr-FR" altLang="zh-CN" sz="2400"/>
              <a:t>      {printf(</a:t>
            </a:r>
            <a:r>
              <a:rPr lang="fr-FR" altLang="zh-CN" sz="2400">
                <a:latin typeface="Arial"/>
              </a:rPr>
              <a:t>“</a:t>
            </a:r>
            <a:r>
              <a:rPr lang="fr-FR" altLang="zh-CN" sz="2400"/>
              <a:t>%d</a:t>
            </a:r>
            <a:r>
              <a:rPr lang="fr-FR" altLang="zh-CN" sz="2400">
                <a:latin typeface="Arial"/>
              </a:rPr>
              <a:t>”</a:t>
            </a:r>
            <a:r>
              <a:rPr lang="fr-FR" altLang="zh-CN" sz="2400"/>
              <a:t>,p-&gt;data)</a:t>
            </a:r>
            <a:r>
              <a:rPr lang="fr-FR" altLang="zh-CN" sz="2400">
                <a:latin typeface="Arial"/>
              </a:rPr>
              <a:t> </a:t>
            </a:r>
            <a:r>
              <a:rPr lang="fr-FR" altLang="zh-CN" sz="2400"/>
              <a:t>;</a:t>
            </a:r>
          </a:p>
          <a:p>
            <a:pPr>
              <a:lnSpc>
                <a:spcPct val="90000"/>
              </a:lnSpc>
              <a:buFont typeface="Monotype Sorts" pitchFamily="2" charset="2"/>
              <a:buNone/>
            </a:pPr>
            <a:r>
              <a:rPr lang="fr-FR" altLang="zh-CN" sz="2400"/>
              <a:t>       p=p-&gt;next</a:t>
            </a:r>
            <a:r>
              <a:rPr lang="fr-FR" altLang="zh-CN" sz="2400">
                <a:latin typeface="Arial"/>
              </a:rPr>
              <a:t> </a:t>
            </a:r>
            <a:r>
              <a:rPr lang="fr-FR" altLang="zh-CN" sz="2400"/>
              <a:t>;}</a:t>
            </a:r>
          </a:p>
          <a:p>
            <a:pPr>
              <a:lnSpc>
                <a:spcPct val="90000"/>
              </a:lnSpc>
              <a:buFont typeface="Monotype Sorts" pitchFamily="2" charset="2"/>
              <a:buNone/>
            </a:pPr>
            <a:r>
              <a:rPr lang="zh-CN" altLang="fr-FR" sz="2400"/>
              <a:t>｝ </a:t>
            </a:r>
            <a:endParaRPr lang="zh-CN" altLang="en-US" sz="2400"/>
          </a:p>
        </p:txBody>
      </p:sp>
    </p:spTree>
  </p:cSld>
  <p:clrMapOvr>
    <a:masterClrMapping/>
  </p:clrMapOvr>
  <p:transition>
    <p:cover di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1"/>
          </p:nvPr>
        </p:nvSpPr>
        <p:spPr>
          <a:xfrm>
            <a:off x="301625" y="692150"/>
            <a:ext cx="8540750" cy="5329238"/>
          </a:xfrm>
        </p:spPr>
        <p:txBody>
          <a:bodyPr/>
          <a:lstStyle/>
          <a:p>
            <a:pPr>
              <a:lnSpc>
                <a:spcPct val="80000"/>
              </a:lnSpc>
              <a:buFont typeface="Monotype Sorts" pitchFamily="2" charset="2"/>
              <a:buNone/>
            </a:pPr>
            <a:r>
              <a:rPr lang="en-US" altLang="zh-CN" sz="2400"/>
              <a:t>            3.2.4 </a:t>
            </a:r>
            <a:r>
              <a:rPr lang="zh-CN" altLang="en-US" sz="2400"/>
              <a:t>队列的应用举例</a:t>
            </a:r>
          </a:p>
          <a:p>
            <a:pPr>
              <a:lnSpc>
                <a:spcPct val="80000"/>
              </a:lnSpc>
              <a:buFont typeface="Monotype Sorts" pitchFamily="2" charset="2"/>
              <a:buNone/>
            </a:pPr>
            <a:r>
              <a:rPr lang="zh-CN" altLang="en-US" sz="2400"/>
              <a:t>           队列在日常生活中和计算机程序设计中应用非常广泛。下面举两个计算机应用方面的例子。</a:t>
            </a:r>
            <a:endParaRPr lang="zh-CN" altLang="en-US" sz="2400" b="1"/>
          </a:p>
          <a:p>
            <a:pPr>
              <a:lnSpc>
                <a:spcPct val="80000"/>
              </a:lnSpc>
              <a:buFont typeface="Monotype Sorts" pitchFamily="2" charset="2"/>
              <a:buNone/>
            </a:pPr>
            <a:r>
              <a:rPr lang="zh-CN" altLang="en-US" sz="2400" b="1"/>
              <a:t>           例</a:t>
            </a:r>
            <a:r>
              <a:rPr lang="en-US" altLang="zh-CN" sz="2400" b="1"/>
              <a:t>3.3 </a:t>
            </a:r>
            <a:r>
              <a:rPr lang="en-US" altLang="zh-CN" sz="2400"/>
              <a:t> </a:t>
            </a:r>
            <a:r>
              <a:rPr lang="zh-CN" altLang="en-US" sz="2400"/>
              <a:t>打印数据缓冲区问题。</a:t>
            </a:r>
          </a:p>
          <a:p>
            <a:pPr>
              <a:lnSpc>
                <a:spcPct val="80000"/>
              </a:lnSpc>
              <a:buFont typeface="Monotype Sorts" pitchFamily="2" charset="2"/>
              <a:buNone/>
            </a:pPr>
            <a:r>
              <a:rPr lang="zh-CN" altLang="en-US" sz="2400"/>
              <a:t>           在打印机打印的时候，数据是由主机传送给打印机的。主机输出数据的速度比打印机打印的速度要快得多。若直接把输出的数据送给打印机，由于速度不匹配，主机就要等待打印机的打印工作，而不能进行其他工作。这样就大大影响了主机的工作效率。</a:t>
            </a:r>
          </a:p>
          <a:p>
            <a:pPr>
              <a:lnSpc>
                <a:spcPct val="80000"/>
              </a:lnSpc>
              <a:buFont typeface="Monotype Sorts" pitchFamily="2" charset="2"/>
              <a:buNone/>
            </a:pPr>
            <a:r>
              <a:rPr lang="zh-CN" altLang="en-US" sz="2400"/>
              <a:t>    为了解决这个问题，通常是在内存中设置一个打印数据缓冲区。缓冲区是一块连续的存储空间，把它设计成循环队列结构，主机把要打印的数据依次写入到这个缓冲区中，写满后就暂停输出，主机此时可以进行其他工作。打印机就从缓冲区按照先进先出的原则依次取出数据并打印。打印完这批数据后，再向主机发出请求，主机接到请求后，再向缓冲区写入打印数据。</a:t>
            </a:r>
          </a:p>
        </p:txBody>
      </p:sp>
    </p:spTree>
  </p:cSld>
  <p:clrMapOvr>
    <a:masterClrMapping/>
  </p:clrMapOvr>
  <p:transition>
    <p:cover dir="d"/>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noChangeArrowheads="1"/>
          </p:cNvSpPr>
          <p:nvPr>
            <p:ph type="body" idx="1"/>
          </p:nvPr>
        </p:nvSpPr>
        <p:spPr>
          <a:xfrm>
            <a:off x="301625" y="1268413"/>
            <a:ext cx="8540750" cy="4194175"/>
          </a:xfrm>
        </p:spPr>
        <p:txBody>
          <a:bodyPr/>
          <a:lstStyle/>
          <a:p>
            <a:pPr>
              <a:lnSpc>
                <a:spcPct val="80000"/>
              </a:lnSpc>
              <a:buFont typeface="Monotype Sorts" pitchFamily="2" charset="2"/>
              <a:buNone/>
            </a:pPr>
            <a:r>
              <a:rPr lang="en-US" altLang="zh-CN" sz="2400"/>
              <a:t>           </a:t>
            </a:r>
            <a:r>
              <a:rPr lang="zh-CN" altLang="en-US" sz="2400"/>
              <a:t>利用缓冲区，解决了计算机数据处理与打印机之间速度不匹配的问题，从而提高了计算机的工作效率。</a:t>
            </a:r>
          </a:p>
          <a:p>
            <a:pPr>
              <a:lnSpc>
                <a:spcPct val="80000"/>
              </a:lnSpc>
              <a:buFont typeface="Monotype Sorts" pitchFamily="2" charset="2"/>
              <a:buNone/>
            </a:pPr>
            <a:r>
              <a:rPr lang="zh-CN" altLang="en-US" sz="2400"/>
              <a:t>   </a:t>
            </a:r>
            <a:r>
              <a:rPr lang="zh-CN" altLang="en-US" sz="2400" b="1"/>
              <a:t>         例</a:t>
            </a:r>
            <a:r>
              <a:rPr lang="en-US" altLang="zh-CN" sz="2400" b="1"/>
              <a:t>3.4</a:t>
            </a:r>
            <a:r>
              <a:rPr lang="en-US" altLang="zh-CN" sz="2400"/>
              <a:t>  </a:t>
            </a:r>
            <a:r>
              <a:rPr lang="zh-CN" altLang="en-US" sz="2400"/>
              <a:t>键盘输入循环缓冲区问题。</a:t>
            </a:r>
          </a:p>
          <a:p>
            <a:pPr>
              <a:lnSpc>
                <a:spcPct val="80000"/>
              </a:lnSpc>
              <a:buFont typeface="Monotype Sorts" pitchFamily="2" charset="2"/>
              <a:buNone/>
            </a:pPr>
            <a:r>
              <a:rPr lang="zh-CN" altLang="en-US" sz="2400"/>
              <a:t>            键盘输入是另一个循环队列在计算机操作系统中应用的实例。例如，当程序正在执行某一任务时，用户仍然可以从键盘输入其他内容。用户输入的内容暂时未能在屏幕上显示出来，当程序的当前任务结束时，用户输入的内容才显示出来。</a:t>
            </a:r>
          </a:p>
          <a:p>
            <a:pPr>
              <a:lnSpc>
                <a:spcPct val="80000"/>
              </a:lnSpc>
              <a:buFont typeface="Monotype Sorts" pitchFamily="2" charset="2"/>
              <a:buNone/>
            </a:pPr>
            <a:r>
              <a:rPr lang="zh-CN" altLang="en-US" sz="2400"/>
              <a:t>    在这个过程当中，系统是将检测到的键盘输入的字符先存储到一个缓冲区中，当系统当前任务结束后，就从键盘缓冲区依次取出已输入的字符，并按要求进行处理。这是系统设置的一个键盘缓冲区，也采用了循环队列方式。利用循环队列的工作方式，对字符按次序处理。循环结构又可以有效地限制了缓冲区的大小，有效地利用了存储空间。 </a:t>
            </a:r>
          </a:p>
        </p:txBody>
      </p:sp>
    </p:spTree>
  </p:cSld>
  <p:clrMapOvr>
    <a:masterClrMapping/>
  </p:clrMapOvr>
  <p:transition>
    <p:cover di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301625" y="260350"/>
            <a:ext cx="8540750" cy="1143000"/>
          </a:xfrm>
        </p:spPr>
        <p:txBody>
          <a:bodyPr/>
          <a:lstStyle/>
          <a:p>
            <a:r>
              <a:rPr lang="en-US" altLang="zh-CN"/>
              <a:t> </a:t>
            </a:r>
            <a:r>
              <a:rPr lang="zh-CN" altLang="en-US"/>
              <a:t>习 题 </a:t>
            </a:r>
            <a:r>
              <a:rPr lang="en-US" altLang="zh-CN"/>
              <a:t>3</a:t>
            </a:r>
          </a:p>
        </p:txBody>
      </p:sp>
      <p:sp>
        <p:nvSpPr>
          <p:cNvPr id="70659" name="Rectangle 3"/>
          <p:cNvSpPr>
            <a:spLocks noGrp="1" noChangeArrowheads="1"/>
          </p:cNvSpPr>
          <p:nvPr>
            <p:ph type="body" idx="1"/>
          </p:nvPr>
        </p:nvSpPr>
        <p:spPr>
          <a:xfrm>
            <a:off x="301625" y="1196975"/>
            <a:ext cx="8540750" cy="5111750"/>
          </a:xfrm>
        </p:spPr>
        <p:txBody>
          <a:bodyPr/>
          <a:lstStyle/>
          <a:p>
            <a:pPr>
              <a:lnSpc>
                <a:spcPct val="80000"/>
              </a:lnSpc>
              <a:buFont typeface="Monotype Sorts" pitchFamily="2" charset="2"/>
              <a:buNone/>
            </a:pPr>
            <a:r>
              <a:rPr lang="zh-CN" altLang="en-US" sz="2000"/>
              <a:t>一、 选择题</a:t>
            </a:r>
          </a:p>
          <a:p>
            <a:pPr>
              <a:lnSpc>
                <a:spcPct val="80000"/>
              </a:lnSpc>
              <a:buFont typeface="Monotype Sorts" pitchFamily="2" charset="2"/>
              <a:buNone/>
            </a:pPr>
            <a:r>
              <a:rPr lang="en-US" altLang="zh-CN" sz="2000"/>
              <a:t>1. </a:t>
            </a:r>
            <a:r>
              <a:rPr lang="zh-CN" altLang="en-US" sz="2000"/>
              <a:t>对于栈操作数据的原则是（   ）。</a:t>
            </a:r>
          </a:p>
          <a:p>
            <a:pPr>
              <a:lnSpc>
                <a:spcPct val="80000"/>
              </a:lnSpc>
              <a:buFont typeface="Monotype Sorts" pitchFamily="2" charset="2"/>
              <a:buNone/>
            </a:pPr>
            <a:r>
              <a:rPr lang="en-US" altLang="zh-CN" sz="2000"/>
              <a:t>A. </a:t>
            </a:r>
            <a:r>
              <a:rPr lang="zh-CN" altLang="en-US" sz="2000"/>
              <a:t>先进先出    </a:t>
            </a:r>
            <a:r>
              <a:rPr lang="en-US" altLang="zh-CN" sz="2000"/>
              <a:t>B. </a:t>
            </a:r>
            <a:r>
              <a:rPr lang="zh-CN" altLang="en-US" sz="2000"/>
              <a:t>后进先出    </a:t>
            </a:r>
            <a:r>
              <a:rPr lang="en-US" altLang="zh-CN" sz="2000"/>
              <a:t>C. </a:t>
            </a:r>
            <a:r>
              <a:rPr lang="zh-CN" altLang="en-US" sz="2000"/>
              <a:t>后进后出     </a:t>
            </a:r>
            <a:r>
              <a:rPr lang="en-US" altLang="zh-CN" sz="2000"/>
              <a:t>D. </a:t>
            </a:r>
            <a:r>
              <a:rPr lang="zh-CN" altLang="en-US" sz="2000"/>
              <a:t>不分顺序</a:t>
            </a:r>
          </a:p>
          <a:p>
            <a:pPr>
              <a:lnSpc>
                <a:spcPct val="80000"/>
              </a:lnSpc>
              <a:buFont typeface="Monotype Sorts" pitchFamily="2" charset="2"/>
              <a:buNone/>
            </a:pPr>
            <a:r>
              <a:rPr lang="en-US" altLang="zh-CN" sz="2000"/>
              <a:t>2. </a:t>
            </a:r>
            <a:r>
              <a:rPr lang="zh-CN" altLang="en-US" sz="2000"/>
              <a:t>在作进栈运算时</a:t>
            </a:r>
            <a:r>
              <a:rPr lang="en-US" altLang="zh-CN" sz="2000"/>
              <a:t>,</a:t>
            </a:r>
            <a:r>
              <a:rPr lang="zh-CN" altLang="en-US" sz="2000"/>
              <a:t>应先判别栈是否</a:t>
            </a:r>
            <a:r>
              <a:rPr lang="en-US" altLang="zh-CN" sz="2000"/>
              <a:t>(  ①  ),</a:t>
            </a:r>
            <a:r>
              <a:rPr lang="zh-CN" altLang="en-US" sz="2000"/>
              <a:t>在作退栈运算时应先判别栈是否</a:t>
            </a:r>
            <a:r>
              <a:rPr lang="en-US" altLang="zh-CN" sz="2000"/>
              <a:t>( ②   )</a:t>
            </a:r>
            <a:r>
              <a:rPr lang="zh-CN" altLang="en-US" sz="2000"/>
              <a:t>。当栈中元素为</a:t>
            </a:r>
            <a:r>
              <a:rPr lang="en-US" altLang="zh-CN" sz="2000"/>
              <a:t>n</a:t>
            </a:r>
            <a:r>
              <a:rPr lang="zh-CN" altLang="en-US" sz="2000"/>
              <a:t>个</a:t>
            </a:r>
            <a:r>
              <a:rPr lang="en-US" altLang="zh-CN" sz="2000"/>
              <a:t>,</a:t>
            </a:r>
            <a:r>
              <a:rPr lang="zh-CN" altLang="en-US" sz="2000"/>
              <a:t>作进栈运算时发生上溢</a:t>
            </a:r>
            <a:r>
              <a:rPr lang="en-US" altLang="zh-CN" sz="2000"/>
              <a:t>,</a:t>
            </a:r>
            <a:r>
              <a:rPr lang="zh-CN" altLang="en-US" sz="2000"/>
              <a:t>则说明该栈的最大容量为</a:t>
            </a:r>
            <a:r>
              <a:rPr lang="en-US" altLang="zh-CN" sz="2000"/>
              <a:t>(  ③  )</a:t>
            </a:r>
            <a:r>
              <a:rPr lang="zh-CN" altLang="en-US" sz="2000"/>
              <a:t>。</a:t>
            </a:r>
          </a:p>
          <a:p>
            <a:pPr>
              <a:lnSpc>
                <a:spcPct val="80000"/>
              </a:lnSpc>
              <a:buFont typeface="Monotype Sorts" pitchFamily="2" charset="2"/>
              <a:buNone/>
            </a:pPr>
            <a:r>
              <a:rPr lang="zh-CN" altLang="en-US" sz="2000"/>
              <a:t>为了增加内存空间的利用率和减少溢出的可能性</a:t>
            </a:r>
            <a:r>
              <a:rPr lang="en-US" altLang="zh-CN" sz="2000"/>
              <a:t>,</a:t>
            </a:r>
            <a:r>
              <a:rPr lang="zh-CN" altLang="en-US" sz="2000"/>
              <a:t>由两个栈共享一片连续的内存空间时</a:t>
            </a:r>
            <a:r>
              <a:rPr lang="en-US" altLang="zh-CN" sz="2000"/>
              <a:t>,</a:t>
            </a:r>
            <a:r>
              <a:rPr lang="zh-CN" altLang="en-US" sz="2000"/>
              <a:t>应将两栈的 </a:t>
            </a:r>
            <a:r>
              <a:rPr lang="en-US" altLang="zh-CN" sz="2000"/>
              <a:t>( ④   )</a:t>
            </a:r>
            <a:r>
              <a:rPr lang="zh-CN" altLang="en-US" sz="2000"/>
              <a:t>分别设在这片内存空间的两端</a:t>
            </a:r>
            <a:r>
              <a:rPr lang="en-US" altLang="zh-CN" sz="2000"/>
              <a:t>,</a:t>
            </a:r>
            <a:r>
              <a:rPr lang="zh-CN" altLang="en-US" sz="2000"/>
              <a:t>这样</a:t>
            </a:r>
            <a:r>
              <a:rPr lang="en-US" altLang="zh-CN" sz="2000"/>
              <a:t>,</a:t>
            </a:r>
            <a:r>
              <a:rPr lang="zh-CN" altLang="en-US" sz="2000"/>
              <a:t>当</a:t>
            </a:r>
            <a:r>
              <a:rPr lang="en-US" altLang="zh-CN" sz="2000"/>
              <a:t>(  ⑤  )</a:t>
            </a:r>
            <a:r>
              <a:rPr lang="zh-CN" altLang="en-US" sz="2000"/>
              <a:t>时，才产生上溢。 </a:t>
            </a:r>
          </a:p>
          <a:p>
            <a:pPr>
              <a:lnSpc>
                <a:spcPct val="80000"/>
              </a:lnSpc>
              <a:buFont typeface="Monotype Sorts" pitchFamily="2" charset="2"/>
              <a:buNone/>
            </a:pPr>
            <a:r>
              <a:rPr lang="zh-CN" altLang="en-US" sz="2000"/>
              <a:t>①</a:t>
            </a:r>
            <a:r>
              <a:rPr lang="en-US" altLang="zh-CN" sz="2000"/>
              <a:t>, ②: A. </a:t>
            </a:r>
            <a:r>
              <a:rPr lang="zh-CN" altLang="en-US" sz="2000"/>
              <a:t>空         </a:t>
            </a:r>
            <a:r>
              <a:rPr lang="en-US" altLang="zh-CN" sz="2000"/>
              <a:t>B. </a:t>
            </a:r>
            <a:r>
              <a:rPr lang="zh-CN" altLang="en-US" sz="2000"/>
              <a:t>满          </a:t>
            </a:r>
            <a:r>
              <a:rPr lang="en-US" altLang="zh-CN" sz="2000"/>
              <a:t>C. </a:t>
            </a:r>
            <a:r>
              <a:rPr lang="zh-CN" altLang="en-US" sz="2000"/>
              <a:t>上溢        </a:t>
            </a:r>
            <a:r>
              <a:rPr lang="en-US" altLang="zh-CN" sz="2000"/>
              <a:t>D. </a:t>
            </a:r>
            <a:r>
              <a:rPr lang="zh-CN" altLang="en-US" sz="2000"/>
              <a:t>下溢      </a:t>
            </a:r>
          </a:p>
          <a:p>
            <a:pPr>
              <a:lnSpc>
                <a:spcPct val="80000"/>
              </a:lnSpc>
              <a:buFont typeface="Monotype Sorts" pitchFamily="2" charset="2"/>
              <a:buNone/>
            </a:pPr>
            <a:r>
              <a:rPr lang="zh-CN" altLang="en-US" sz="2000"/>
              <a:t>    ③</a:t>
            </a:r>
            <a:r>
              <a:rPr lang="en-US" altLang="zh-CN" sz="2000"/>
              <a:t>: A. n-1        B. n           C. n+1         D.  n/2 </a:t>
            </a:r>
          </a:p>
          <a:p>
            <a:pPr>
              <a:lnSpc>
                <a:spcPct val="80000"/>
              </a:lnSpc>
              <a:buFont typeface="Monotype Sorts" pitchFamily="2" charset="2"/>
              <a:buNone/>
            </a:pPr>
            <a:r>
              <a:rPr lang="en-US" altLang="zh-CN" sz="2000"/>
              <a:t>    ④: A. </a:t>
            </a:r>
            <a:r>
              <a:rPr lang="zh-CN" altLang="en-US" sz="2000"/>
              <a:t>长度       </a:t>
            </a:r>
            <a:r>
              <a:rPr lang="en-US" altLang="zh-CN" sz="2000"/>
              <a:t>B. </a:t>
            </a:r>
            <a:r>
              <a:rPr lang="zh-CN" altLang="en-US" sz="2000"/>
              <a:t>深度        </a:t>
            </a:r>
            <a:r>
              <a:rPr lang="en-US" altLang="zh-CN" sz="2000"/>
              <a:t>C. </a:t>
            </a:r>
            <a:r>
              <a:rPr lang="zh-CN" altLang="en-US" sz="2000"/>
              <a:t>栈顶        </a:t>
            </a:r>
            <a:r>
              <a:rPr lang="en-US" altLang="zh-CN" sz="2000"/>
              <a:t>D. </a:t>
            </a:r>
            <a:r>
              <a:rPr lang="zh-CN" altLang="en-US" sz="2000"/>
              <a:t>栈底</a:t>
            </a:r>
          </a:p>
          <a:p>
            <a:pPr>
              <a:lnSpc>
                <a:spcPct val="80000"/>
              </a:lnSpc>
              <a:buFont typeface="Monotype Sorts" pitchFamily="2" charset="2"/>
              <a:buNone/>
            </a:pPr>
            <a:r>
              <a:rPr lang="zh-CN" altLang="en-US" sz="2000"/>
              <a:t>    ⑤</a:t>
            </a:r>
            <a:r>
              <a:rPr lang="en-US" altLang="zh-CN" sz="2000"/>
              <a:t>: A. </a:t>
            </a:r>
            <a:r>
              <a:rPr lang="zh-CN" altLang="en-US" sz="2000"/>
              <a:t>两个栈的栈顶同时到达栈空间的中心点</a:t>
            </a:r>
            <a:r>
              <a:rPr lang="en-US" altLang="zh-CN" sz="2000"/>
              <a:t>.</a:t>
            </a:r>
          </a:p>
          <a:p>
            <a:pPr>
              <a:lnSpc>
                <a:spcPct val="80000"/>
              </a:lnSpc>
              <a:buFont typeface="Monotype Sorts" pitchFamily="2" charset="2"/>
              <a:buNone/>
            </a:pPr>
            <a:r>
              <a:rPr lang="en-US" altLang="zh-CN" sz="2000"/>
              <a:t>        B. </a:t>
            </a:r>
            <a:r>
              <a:rPr lang="zh-CN" altLang="en-US" sz="2000"/>
              <a:t>其中一个栈的栈顶到达栈空间的中心点</a:t>
            </a:r>
            <a:r>
              <a:rPr lang="en-US" altLang="zh-CN" sz="2000"/>
              <a:t>.</a:t>
            </a:r>
          </a:p>
          <a:p>
            <a:pPr>
              <a:lnSpc>
                <a:spcPct val="80000"/>
              </a:lnSpc>
              <a:buFont typeface="Monotype Sorts" pitchFamily="2" charset="2"/>
              <a:buNone/>
            </a:pPr>
            <a:r>
              <a:rPr lang="en-US" altLang="zh-CN" sz="2000"/>
              <a:t>        C. </a:t>
            </a:r>
            <a:r>
              <a:rPr lang="zh-CN" altLang="en-US" sz="2000"/>
              <a:t>两个栈的栈顶在栈空间的某一位置相遇</a:t>
            </a:r>
            <a:r>
              <a:rPr lang="en-US" altLang="zh-CN" sz="2000"/>
              <a:t>.</a:t>
            </a:r>
          </a:p>
          <a:p>
            <a:pPr>
              <a:lnSpc>
                <a:spcPct val="80000"/>
              </a:lnSpc>
              <a:buFont typeface="Monotype Sorts" pitchFamily="2" charset="2"/>
              <a:buNone/>
            </a:pPr>
            <a:r>
              <a:rPr lang="en-US" altLang="zh-CN" sz="2000"/>
              <a:t>        D. </a:t>
            </a:r>
            <a:r>
              <a:rPr lang="zh-CN" altLang="en-US" sz="2000"/>
              <a:t>两个栈均不空</a:t>
            </a:r>
            <a:r>
              <a:rPr lang="en-US" altLang="zh-CN" sz="2000"/>
              <a:t>,</a:t>
            </a:r>
            <a:r>
              <a:rPr lang="zh-CN" altLang="en-US" sz="2000"/>
              <a:t>且一个栈的栈顶到达另一个栈的栈底</a:t>
            </a:r>
            <a:r>
              <a:rPr lang="en-US" altLang="zh-CN" sz="2000"/>
              <a:t>.</a:t>
            </a:r>
          </a:p>
        </p:txBody>
      </p:sp>
    </p:spTree>
  </p:cSld>
  <p:clrMapOvr>
    <a:masterClrMapping/>
  </p:clrMapOvr>
  <p:transition>
    <p:cover di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r>
              <a:rPr lang="en-US" altLang="zh-CN"/>
              <a:t>3.3 </a:t>
            </a:r>
            <a:r>
              <a:rPr lang="zh-CN" altLang="en-US"/>
              <a:t>本章小结 </a:t>
            </a:r>
          </a:p>
        </p:txBody>
      </p:sp>
      <p:sp>
        <p:nvSpPr>
          <p:cNvPr id="69635" name="Rectangle 3"/>
          <p:cNvSpPr>
            <a:spLocks noGrp="1" noChangeArrowheads="1"/>
          </p:cNvSpPr>
          <p:nvPr>
            <p:ph type="body" idx="1"/>
          </p:nvPr>
        </p:nvSpPr>
        <p:spPr/>
        <p:txBody>
          <a:bodyPr/>
          <a:lstStyle/>
          <a:p>
            <a:pPr>
              <a:lnSpc>
                <a:spcPct val="90000"/>
              </a:lnSpc>
              <a:buFont typeface="Monotype Sorts" pitchFamily="2" charset="2"/>
              <a:buNone/>
            </a:pPr>
            <a:r>
              <a:rPr lang="en-US" altLang="zh-CN" sz="2400"/>
              <a:t>           1</a:t>
            </a:r>
            <a:r>
              <a:rPr lang="zh-CN" altLang="en-US" sz="2400"/>
              <a:t>．栈是一种运算受到限制的特殊线性表，它仅允许在线性表同一端进行插入和删除操作，栈是一种后进先出的线性表，简称为</a:t>
            </a:r>
            <a:r>
              <a:rPr lang="en-US" altLang="zh-CN" sz="2400"/>
              <a:t>LIFO</a:t>
            </a:r>
            <a:r>
              <a:rPr lang="zh-CN" altLang="en-US" sz="2400"/>
              <a:t>表。</a:t>
            </a:r>
          </a:p>
          <a:p>
            <a:pPr>
              <a:lnSpc>
                <a:spcPct val="90000"/>
              </a:lnSpc>
              <a:buFont typeface="Monotype Sorts" pitchFamily="2" charset="2"/>
              <a:buNone/>
            </a:pPr>
            <a:r>
              <a:rPr lang="zh-CN" altLang="en-US" sz="2400"/>
              <a:t>           </a:t>
            </a:r>
            <a:r>
              <a:rPr lang="en-US" altLang="zh-CN" sz="2400"/>
              <a:t>2</a:t>
            </a:r>
            <a:r>
              <a:rPr lang="zh-CN" altLang="en-US" sz="2400"/>
              <a:t>．栈在日常生活和计算机程序设计中有着广泛的应用，如算术表达式求值、函数的嵌套和递归调用等。</a:t>
            </a:r>
          </a:p>
          <a:p>
            <a:pPr>
              <a:lnSpc>
                <a:spcPct val="90000"/>
              </a:lnSpc>
              <a:buFont typeface="Monotype Sorts" pitchFamily="2" charset="2"/>
              <a:buNone/>
            </a:pPr>
            <a:r>
              <a:rPr lang="zh-CN" altLang="en-US" sz="2400"/>
              <a:t>           </a:t>
            </a:r>
            <a:r>
              <a:rPr lang="en-US" altLang="zh-CN" sz="2400"/>
              <a:t>3</a:t>
            </a:r>
            <a:r>
              <a:rPr lang="zh-CN" altLang="en-US" sz="2400"/>
              <a:t>．队列也是一种运算受到限制的特殊线性表，它仅允许在线性表一端进行插入，在另一端进行删除，队列是一种先进先出的特殊线性表，简称为</a:t>
            </a:r>
            <a:r>
              <a:rPr lang="en-US" altLang="zh-CN" sz="2400"/>
              <a:t>FIFO</a:t>
            </a:r>
            <a:r>
              <a:rPr lang="zh-CN" altLang="en-US" sz="2400"/>
              <a:t>表。</a:t>
            </a:r>
          </a:p>
          <a:p>
            <a:pPr>
              <a:lnSpc>
                <a:spcPct val="90000"/>
              </a:lnSpc>
              <a:buFont typeface="Monotype Sorts" pitchFamily="2" charset="2"/>
              <a:buNone/>
            </a:pPr>
            <a:r>
              <a:rPr lang="zh-CN" altLang="en-US" sz="2400"/>
              <a:t>           </a:t>
            </a:r>
            <a:r>
              <a:rPr lang="en-US" altLang="zh-CN" sz="2400"/>
              <a:t>4</a:t>
            </a:r>
            <a:r>
              <a:rPr lang="zh-CN" altLang="en-US" sz="2400"/>
              <a:t>．队列的链式存储结构与单链表类似，但删除结点只能在表头，插入元素只能在表尾。</a:t>
            </a:r>
          </a:p>
        </p:txBody>
      </p:sp>
    </p:spTree>
  </p:cSld>
  <p:clrMapOvr>
    <a:masterClrMapping/>
  </p:clrMapOvr>
  <p:transition>
    <p:cover dir="d"/>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noChangeArrowheads="1"/>
          </p:cNvSpPr>
          <p:nvPr>
            <p:ph type="body" idx="1"/>
          </p:nvPr>
        </p:nvSpPr>
        <p:spPr>
          <a:xfrm>
            <a:off x="301625" y="836613"/>
            <a:ext cx="8540750" cy="5545137"/>
          </a:xfrm>
        </p:spPr>
        <p:txBody>
          <a:bodyPr/>
          <a:lstStyle/>
          <a:p>
            <a:pPr>
              <a:lnSpc>
                <a:spcPct val="80000"/>
              </a:lnSpc>
              <a:buFont typeface="Monotype Sorts" pitchFamily="2" charset="2"/>
              <a:buNone/>
            </a:pPr>
            <a:r>
              <a:rPr lang="en-US" altLang="zh-CN" sz="2400"/>
              <a:t>3. </a:t>
            </a:r>
            <a:r>
              <a:rPr lang="zh-CN" altLang="en-US" sz="2400"/>
              <a:t>一个栈的输入序列为</a:t>
            </a:r>
            <a:r>
              <a:rPr lang="en-US" altLang="zh-CN" sz="2400"/>
              <a:t>123</a:t>
            </a:r>
            <a:r>
              <a:rPr lang="en-US" altLang="zh-CN" sz="2400">
                <a:latin typeface="Arial"/>
              </a:rPr>
              <a:t>…</a:t>
            </a:r>
            <a:r>
              <a:rPr lang="en-US" altLang="zh-CN" sz="2400"/>
              <a:t>n</a:t>
            </a:r>
            <a:r>
              <a:rPr lang="zh-CN" altLang="en-US" sz="2400"/>
              <a:t>，若输出序列的第一个元素是</a:t>
            </a:r>
            <a:r>
              <a:rPr lang="en-US" altLang="zh-CN" sz="2400"/>
              <a:t>n</a:t>
            </a:r>
            <a:r>
              <a:rPr lang="zh-CN" altLang="en-US" sz="2400"/>
              <a:t>，输出第</a:t>
            </a:r>
            <a:r>
              <a:rPr lang="en-US" altLang="zh-CN" sz="2400"/>
              <a:t>i</a:t>
            </a:r>
            <a:r>
              <a:rPr lang="zh-CN" altLang="en-US" sz="2400"/>
              <a:t>（</a:t>
            </a:r>
            <a:r>
              <a:rPr lang="en-US" altLang="zh-CN" sz="2400"/>
              <a:t>1&lt;=i&lt;=n</a:t>
            </a:r>
            <a:r>
              <a:rPr lang="zh-CN" altLang="en-US" sz="2400"/>
              <a:t>）个元素是（    ）。</a:t>
            </a:r>
          </a:p>
          <a:p>
            <a:pPr>
              <a:lnSpc>
                <a:spcPct val="80000"/>
              </a:lnSpc>
              <a:buFont typeface="Monotype Sorts" pitchFamily="2" charset="2"/>
              <a:buNone/>
            </a:pPr>
            <a:r>
              <a:rPr lang="en-US" altLang="zh-CN" sz="2400"/>
              <a:t>A. </a:t>
            </a:r>
            <a:r>
              <a:rPr lang="zh-CN" altLang="en-US" sz="2400"/>
              <a:t>不确定          </a:t>
            </a:r>
            <a:r>
              <a:rPr lang="en-US" altLang="zh-CN" sz="2400"/>
              <a:t>B. n-i+1          C.  i           D. n-i</a:t>
            </a:r>
          </a:p>
          <a:p>
            <a:pPr>
              <a:lnSpc>
                <a:spcPct val="80000"/>
              </a:lnSpc>
              <a:buFont typeface="Monotype Sorts" pitchFamily="2" charset="2"/>
              <a:buNone/>
            </a:pPr>
            <a:r>
              <a:rPr lang="en-US" altLang="zh-CN" sz="2400"/>
              <a:t>4. </a:t>
            </a:r>
            <a:r>
              <a:rPr lang="zh-CN" altLang="en-US" sz="2400"/>
              <a:t>若一个栈的输入序列为</a:t>
            </a:r>
            <a:r>
              <a:rPr lang="en-US" altLang="zh-CN" sz="2400"/>
              <a:t>1,2,3,</a:t>
            </a:r>
            <a:r>
              <a:rPr lang="en-US" altLang="zh-CN" sz="2400">
                <a:latin typeface="Arial"/>
              </a:rPr>
              <a:t>…</a:t>
            </a:r>
            <a:r>
              <a:rPr lang="en-US" altLang="zh-CN" sz="2400"/>
              <a:t>,n</a:t>
            </a:r>
            <a:r>
              <a:rPr lang="zh-CN" altLang="en-US" sz="2400"/>
              <a:t>，输出序列的第一个元素是</a:t>
            </a:r>
            <a:r>
              <a:rPr lang="en-US" altLang="zh-CN" sz="2400"/>
              <a:t>i</a:t>
            </a:r>
            <a:r>
              <a:rPr lang="zh-CN" altLang="en-US" sz="2400"/>
              <a:t>，则第</a:t>
            </a:r>
            <a:r>
              <a:rPr lang="en-US" altLang="zh-CN" sz="2400"/>
              <a:t>j</a:t>
            </a:r>
            <a:r>
              <a:rPr lang="zh-CN" altLang="en-US" sz="2400"/>
              <a:t>个输出元素是（     ）。</a:t>
            </a:r>
          </a:p>
          <a:p>
            <a:pPr>
              <a:lnSpc>
                <a:spcPct val="80000"/>
              </a:lnSpc>
              <a:buFont typeface="Monotype Sorts" pitchFamily="2" charset="2"/>
              <a:buNone/>
            </a:pPr>
            <a:r>
              <a:rPr lang="zh-CN" altLang="en-US" sz="2400"/>
              <a:t> </a:t>
            </a:r>
            <a:r>
              <a:rPr lang="en-US" altLang="zh-CN" sz="2400"/>
              <a:t>A. i-j-1          B. i-j            C. j-i+1      D. </a:t>
            </a:r>
            <a:r>
              <a:rPr lang="zh-CN" altLang="en-US" sz="2400"/>
              <a:t>不确定的</a:t>
            </a:r>
          </a:p>
          <a:p>
            <a:pPr>
              <a:lnSpc>
                <a:spcPct val="80000"/>
              </a:lnSpc>
              <a:buFont typeface="Monotype Sorts" pitchFamily="2" charset="2"/>
              <a:buNone/>
            </a:pPr>
            <a:r>
              <a:rPr lang="en-US" altLang="zh-CN" sz="2400"/>
              <a:t>5. </a:t>
            </a:r>
            <a:r>
              <a:rPr lang="zh-CN" altLang="en-US" sz="2400"/>
              <a:t>若已知一个栈的入栈序列是</a:t>
            </a:r>
            <a:r>
              <a:rPr lang="en-US" altLang="zh-CN" sz="2400"/>
              <a:t>1,2,3,</a:t>
            </a:r>
            <a:r>
              <a:rPr lang="en-US" altLang="zh-CN" sz="2400">
                <a:latin typeface="Arial"/>
              </a:rPr>
              <a:t>…</a:t>
            </a:r>
            <a:r>
              <a:rPr lang="en-US" altLang="zh-CN" sz="2400"/>
              <a:t>,n</a:t>
            </a:r>
            <a:r>
              <a:rPr lang="zh-CN" altLang="en-US" sz="2400"/>
              <a:t>，其输出序列为</a:t>
            </a:r>
            <a:r>
              <a:rPr lang="en-US" altLang="zh-CN" sz="2400"/>
              <a:t>p1,p2,p3</a:t>
            </a:r>
            <a:r>
              <a:rPr lang="zh-CN" altLang="en-US" sz="2400"/>
              <a:t>，</a:t>
            </a:r>
            <a:r>
              <a:rPr lang="en-US" altLang="zh-CN" sz="2400">
                <a:latin typeface="Arial"/>
              </a:rPr>
              <a:t>…</a:t>
            </a:r>
            <a:r>
              <a:rPr lang="zh-CN" altLang="en-US" sz="2400"/>
              <a:t>，</a:t>
            </a:r>
            <a:r>
              <a:rPr lang="en-US" altLang="zh-CN" sz="2400"/>
              <a:t>pN,</a:t>
            </a:r>
            <a:r>
              <a:rPr lang="zh-CN" altLang="en-US" sz="2400"/>
              <a:t>若</a:t>
            </a:r>
            <a:r>
              <a:rPr lang="en-US" altLang="zh-CN" sz="2400"/>
              <a:t>pN</a:t>
            </a:r>
            <a:r>
              <a:rPr lang="zh-CN" altLang="en-US" sz="2400"/>
              <a:t>是</a:t>
            </a:r>
            <a:r>
              <a:rPr lang="en-US" altLang="zh-CN" sz="2400"/>
              <a:t>n</a:t>
            </a:r>
            <a:r>
              <a:rPr lang="zh-CN" altLang="en-US" sz="2400"/>
              <a:t>，则</a:t>
            </a:r>
            <a:r>
              <a:rPr lang="en-US" altLang="zh-CN" sz="2400"/>
              <a:t>pi</a:t>
            </a:r>
            <a:r>
              <a:rPr lang="zh-CN" altLang="en-US" sz="2400"/>
              <a:t>是</a:t>
            </a:r>
            <a:r>
              <a:rPr lang="en-US" altLang="zh-CN" sz="2400"/>
              <a:t>(    )</a:t>
            </a:r>
            <a:r>
              <a:rPr lang="zh-CN" altLang="en-US" sz="2400"/>
              <a:t>。</a:t>
            </a:r>
          </a:p>
          <a:p>
            <a:pPr>
              <a:lnSpc>
                <a:spcPct val="80000"/>
              </a:lnSpc>
              <a:buFont typeface="Monotype Sorts" pitchFamily="2" charset="2"/>
              <a:buNone/>
            </a:pPr>
            <a:r>
              <a:rPr lang="zh-CN" altLang="en-US" sz="2400"/>
              <a:t>    </a:t>
            </a:r>
            <a:r>
              <a:rPr lang="en-US" altLang="zh-CN" sz="2400"/>
              <a:t>A. i            B. n-i        C. n-i+1       D. </a:t>
            </a:r>
            <a:r>
              <a:rPr lang="zh-CN" altLang="en-US" sz="2400"/>
              <a:t>不确定</a:t>
            </a:r>
          </a:p>
          <a:p>
            <a:pPr>
              <a:lnSpc>
                <a:spcPct val="80000"/>
              </a:lnSpc>
              <a:buFont typeface="Monotype Sorts" pitchFamily="2" charset="2"/>
              <a:buNone/>
            </a:pPr>
            <a:r>
              <a:rPr lang="en-US" altLang="zh-CN" sz="2400"/>
              <a:t>6. </a:t>
            </a:r>
            <a:r>
              <a:rPr lang="zh-CN" altLang="en-US" sz="2400"/>
              <a:t>有六个元素</a:t>
            </a:r>
            <a:r>
              <a:rPr lang="en-US" altLang="zh-CN" sz="2400"/>
              <a:t>6</a:t>
            </a:r>
            <a:r>
              <a:rPr lang="zh-CN" altLang="en-US" sz="2400"/>
              <a:t>，</a:t>
            </a:r>
            <a:r>
              <a:rPr lang="en-US" altLang="zh-CN" sz="2400"/>
              <a:t>5</a:t>
            </a:r>
            <a:r>
              <a:rPr lang="zh-CN" altLang="en-US" sz="2400"/>
              <a:t>，</a:t>
            </a:r>
            <a:r>
              <a:rPr lang="en-US" altLang="zh-CN" sz="2400"/>
              <a:t>4</a:t>
            </a:r>
            <a:r>
              <a:rPr lang="zh-CN" altLang="en-US" sz="2400"/>
              <a:t>，</a:t>
            </a:r>
            <a:r>
              <a:rPr lang="en-US" altLang="zh-CN" sz="2400"/>
              <a:t>3</a:t>
            </a:r>
            <a:r>
              <a:rPr lang="zh-CN" altLang="en-US" sz="2400"/>
              <a:t>，</a:t>
            </a:r>
            <a:r>
              <a:rPr lang="en-US" altLang="zh-CN" sz="2400"/>
              <a:t>2</a:t>
            </a:r>
            <a:r>
              <a:rPr lang="zh-CN" altLang="en-US" sz="2400"/>
              <a:t>，</a:t>
            </a:r>
            <a:r>
              <a:rPr lang="en-US" altLang="zh-CN" sz="2400"/>
              <a:t>1 </a:t>
            </a:r>
            <a:r>
              <a:rPr lang="zh-CN" altLang="en-US" sz="2400"/>
              <a:t>的顺序进栈，问下列哪一个不是合法的出栈序列？（    ）</a:t>
            </a:r>
          </a:p>
          <a:p>
            <a:pPr>
              <a:lnSpc>
                <a:spcPct val="80000"/>
              </a:lnSpc>
              <a:buFont typeface="Monotype Sorts" pitchFamily="2" charset="2"/>
              <a:buNone/>
            </a:pPr>
            <a:r>
              <a:rPr lang="en-US" altLang="zh-CN" sz="2400"/>
              <a:t>A. 5 4 3 6 1 2     B. 4 5 3 1 2 6     C. 3 4 6 5 2 1    D. 2 3 4 1 5 6 </a:t>
            </a:r>
          </a:p>
          <a:p>
            <a:pPr>
              <a:lnSpc>
                <a:spcPct val="80000"/>
              </a:lnSpc>
              <a:buFont typeface="Monotype Sorts" pitchFamily="2" charset="2"/>
              <a:buNone/>
            </a:pPr>
            <a:r>
              <a:rPr lang="en-US" altLang="zh-CN" sz="2400"/>
              <a:t>7. </a:t>
            </a:r>
            <a:r>
              <a:rPr lang="zh-CN" altLang="en-US" sz="2400"/>
              <a:t>设栈的输入序列是</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则（  ）不可能是其出栈序列。</a:t>
            </a:r>
          </a:p>
          <a:p>
            <a:pPr>
              <a:lnSpc>
                <a:spcPct val="80000"/>
              </a:lnSpc>
              <a:buFont typeface="Monotype Sorts" pitchFamily="2" charset="2"/>
              <a:buNone/>
            </a:pPr>
            <a:r>
              <a:rPr lang="en-US" altLang="zh-CN" sz="2400"/>
              <a:t>A. 1</a:t>
            </a:r>
            <a:r>
              <a:rPr lang="zh-CN" altLang="en-US" sz="2400"/>
              <a:t>，</a:t>
            </a:r>
            <a:r>
              <a:rPr lang="en-US" altLang="zh-CN" sz="2400"/>
              <a:t>2</a:t>
            </a:r>
            <a:r>
              <a:rPr lang="zh-CN" altLang="en-US" sz="2400"/>
              <a:t>，</a:t>
            </a:r>
            <a:r>
              <a:rPr lang="en-US" altLang="zh-CN" sz="2400"/>
              <a:t>4</a:t>
            </a:r>
            <a:r>
              <a:rPr lang="zh-CN" altLang="en-US" sz="2400"/>
              <a:t>，</a:t>
            </a:r>
            <a:r>
              <a:rPr lang="en-US" altLang="zh-CN" sz="2400"/>
              <a:t>3</a:t>
            </a:r>
            <a:r>
              <a:rPr lang="zh-CN" altLang="en-US" sz="2400"/>
              <a:t>，        </a:t>
            </a:r>
            <a:r>
              <a:rPr lang="en-US" altLang="zh-CN" sz="2400"/>
              <a:t>B. 2</a:t>
            </a:r>
            <a:r>
              <a:rPr lang="zh-CN" altLang="en-US" sz="2400"/>
              <a:t>，</a:t>
            </a:r>
            <a:r>
              <a:rPr lang="en-US" altLang="zh-CN" sz="2400"/>
              <a:t>1</a:t>
            </a:r>
            <a:r>
              <a:rPr lang="zh-CN" altLang="en-US" sz="2400"/>
              <a:t>，</a:t>
            </a:r>
            <a:r>
              <a:rPr lang="en-US" altLang="zh-CN" sz="2400"/>
              <a:t>3</a:t>
            </a:r>
            <a:r>
              <a:rPr lang="zh-CN" altLang="en-US" sz="2400"/>
              <a:t>，</a:t>
            </a:r>
            <a:r>
              <a:rPr lang="en-US" altLang="zh-CN" sz="2400"/>
              <a:t>4</a:t>
            </a:r>
            <a:r>
              <a:rPr lang="zh-CN" altLang="en-US" sz="2400"/>
              <a:t>，        </a:t>
            </a:r>
            <a:r>
              <a:rPr lang="en-US" altLang="zh-CN" sz="2400"/>
              <a:t>C. 1</a:t>
            </a:r>
            <a:r>
              <a:rPr lang="zh-CN" altLang="en-US" sz="2400"/>
              <a:t>，</a:t>
            </a:r>
            <a:r>
              <a:rPr lang="en-US" altLang="zh-CN" sz="2400"/>
              <a:t>4</a:t>
            </a:r>
            <a:r>
              <a:rPr lang="zh-CN" altLang="en-US" sz="2400"/>
              <a:t>，</a:t>
            </a:r>
            <a:r>
              <a:rPr lang="en-US" altLang="zh-CN" sz="2400"/>
              <a:t>3</a:t>
            </a:r>
            <a:r>
              <a:rPr lang="zh-CN" altLang="en-US" sz="2400"/>
              <a:t>，</a:t>
            </a:r>
            <a:r>
              <a:rPr lang="en-US" altLang="zh-CN" sz="2400"/>
              <a:t>2</a:t>
            </a:r>
            <a:r>
              <a:rPr lang="zh-CN" altLang="en-US" sz="2400"/>
              <a:t>， </a:t>
            </a:r>
          </a:p>
          <a:p>
            <a:pPr>
              <a:lnSpc>
                <a:spcPct val="80000"/>
              </a:lnSpc>
              <a:buFont typeface="Monotype Sorts" pitchFamily="2" charset="2"/>
              <a:buNone/>
            </a:pPr>
            <a:r>
              <a:rPr lang="en-US" altLang="zh-CN" sz="2400"/>
              <a:t>D. 4</a:t>
            </a:r>
            <a:r>
              <a:rPr lang="zh-CN" altLang="en-US" sz="2400"/>
              <a:t>，</a:t>
            </a:r>
            <a:r>
              <a:rPr lang="en-US" altLang="zh-CN" sz="2400"/>
              <a:t>3</a:t>
            </a:r>
            <a:r>
              <a:rPr lang="zh-CN" altLang="en-US" sz="2400"/>
              <a:t>，</a:t>
            </a:r>
            <a:r>
              <a:rPr lang="en-US" altLang="zh-CN" sz="2400"/>
              <a:t>1</a:t>
            </a:r>
            <a:r>
              <a:rPr lang="zh-CN" altLang="en-US" sz="2400"/>
              <a:t>，</a:t>
            </a:r>
            <a:r>
              <a:rPr lang="en-US" altLang="zh-CN" sz="2400"/>
              <a:t>2</a:t>
            </a:r>
            <a:r>
              <a:rPr lang="zh-CN" altLang="en-US" sz="2400"/>
              <a:t>，        </a:t>
            </a:r>
            <a:r>
              <a:rPr lang="en-US" altLang="zh-CN" sz="2400"/>
              <a:t>E. 3</a:t>
            </a:r>
            <a:r>
              <a:rPr lang="zh-CN" altLang="en-US" sz="2400"/>
              <a:t>，</a:t>
            </a:r>
            <a:r>
              <a:rPr lang="en-US" altLang="zh-CN" sz="2400"/>
              <a:t>2</a:t>
            </a:r>
            <a:r>
              <a:rPr lang="zh-CN" altLang="en-US" sz="2400"/>
              <a:t>，</a:t>
            </a:r>
            <a:r>
              <a:rPr lang="en-US" altLang="zh-CN" sz="2400"/>
              <a:t>1</a:t>
            </a:r>
            <a:r>
              <a:rPr lang="zh-CN" altLang="en-US" sz="2400"/>
              <a:t>，</a:t>
            </a:r>
            <a:r>
              <a:rPr lang="en-US" altLang="zh-CN" sz="2400"/>
              <a:t>4</a:t>
            </a:r>
            <a:r>
              <a:rPr lang="zh-CN" altLang="en-US" sz="2400"/>
              <a:t>，</a:t>
            </a:r>
          </a:p>
        </p:txBody>
      </p:sp>
    </p:spTree>
  </p:cSld>
  <p:clrMapOvr>
    <a:masterClrMapping/>
  </p:clrMapOvr>
  <p:transition>
    <p:cover dir="d"/>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noChangeArrowheads="1"/>
          </p:cNvSpPr>
          <p:nvPr>
            <p:ph type="body" idx="1"/>
          </p:nvPr>
        </p:nvSpPr>
        <p:spPr>
          <a:xfrm>
            <a:off x="301625" y="530225"/>
            <a:ext cx="8540750" cy="5707063"/>
          </a:xfrm>
        </p:spPr>
        <p:txBody>
          <a:bodyPr/>
          <a:lstStyle/>
          <a:p>
            <a:pPr>
              <a:lnSpc>
                <a:spcPct val="80000"/>
              </a:lnSpc>
              <a:buFont typeface="Monotype Sorts" pitchFamily="2" charset="2"/>
              <a:buNone/>
            </a:pPr>
            <a:r>
              <a:rPr lang="en-US" altLang="zh-CN" sz="2400"/>
              <a:t>8. </a:t>
            </a:r>
            <a:r>
              <a:rPr lang="zh-CN" altLang="en-US" sz="2400"/>
              <a:t>一个栈的输入序列为</a:t>
            </a:r>
            <a:r>
              <a:rPr lang="en-US" altLang="zh-CN" sz="2400"/>
              <a:t>1 2 3 4 5</a:t>
            </a:r>
            <a:r>
              <a:rPr lang="zh-CN" altLang="en-US" sz="2400"/>
              <a:t>，则下列序列中不可能是栈的输出序列的是（    ）。</a:t>
            </a:r>
          </a:p>
          <a:p>
            <a:pPr>
              <a:lnSpc>
                <a:spcPct val="80000"/>
              </a:lnSpc>
              <a:buFont typeface="Monotype Sorts" pitchFamily="2" charset="2"/>
              <a:buNone/>
            </a:pPr>
            <a:r>
              <a:rPr lang="zh-CN" altLang="en-US" sz="2400"/>
              <a:t>   </a:t>
            </a:r>
            <a:r>
              <a:rPr lang="en-US" altLang="zh-CN" sz="2400"/>
              <a:t>A. 2 3 4 1 5     B. 5 4 1 3 2     C. 2 3 1 4 5      D. 1 5 4 3 2</a:t>
            </a:r>
          </a:p>
          <a:p>
            <a:pPr>
              <a:lnSpc>
                <a:spcPct val="80000"/>
              </a:lnSpc>
              <a:buFont typeface="Monotype Sorts" pitchFamily="2" charset="2"/>
              <a:buNone/>
            </a:pPr>
            <a:r>
              <a:rPr lang="en-US" altLang="zh-CN" sz="2400"/>
              <a:t>9. </a:t>
            </a:r>
            <a:r>
              <a:rPr lang="zh-CN" altLang="en-US" sz="2400"/>
              <a:t>设一个栈的输入序列是 </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则下列序列中，是栈的合法输出序列的是（    ）。</a:t>
            </a:r>
          </a:p>
          <a:p>
            <a:pPr>
              <a:lnSpc>
                <a:spcPct val="80000"/>
              </a:lnSpc>
              <a:buFont typeface="Monotype Sorts" pitchFamily="2" charset="2"/>
              <a:buNone/>
            </a:pPr>
            <a:r>
              <a:rPr lang="en-US" altLang="zh-CN" sz="2400"/>
              <a:t>A. 5 1 2 3 4        B. 4 5 1 3 2      C. 4 3 1 2 5        D. 3 2 1 5 4</a:t>
            </a:r>
          </a:p>
          <a:p>
            <a:pPr>
              <a:lnSpc>
                <a:spcPct val="80000"/>
              </a:lnSpc>
              <a:buFont typeface="Monotype Sorts" pitchFamily="2" charset="2"/>
              <a:buNone/>
            </a:pPr>
            <a:r>
              <a:rPr lang="en-US" altLang="zh-CN" sz="2400"/>
              <a:t>10. </a:t>
            </a:r>
            <a:r>
              <a:rPr lang="zh-CN" altLang="en-US" sz="2400"/>
              <a:t>某堆栈的输入序列为</a:t>
            </a:r>
            <a:r>
              <a:rPr lang="en-US" altLang="zh-CN" sz="2400"/>
              <a:t>a, b</a:t>
            </a:r>
            <a:r>
              <a:rPr lang="zh-CN" altLang="en-US" sz="2400"/>
              <a:t>，</a:t>
            </a:r>
            <a:r>
              <a:rPr lang="en-US" altLang="zh-CN" sz="2400"/>
              <a:t>c </a:t>
            </a:r>
            <a:r>
              <a:rPr lang="zh-CN" altLang="en-US" sz="2400"/>
              <a:t>，</a:t>
            </a:r>
            <a:r>
              <a:rPr lang="en-US" altLang="zh-CN" sz="2400"/>
              <a:t>d,</a:t>
            </a:r>
            <a:r>
              <a:rPr lang="zh-CN" altLang="en-US" sz="2400"/>
              <a:t>下面的四个序列中，不可能是它的输出序列的是（    ）。</a:t>
            </a:r>
          </a:p>
          <a:p>
            <a:pPr>
              <a:lnSpc>
                <a:spcPct val="80000"/>
              </a:lnSpc>
              <a:buFont typeface="Monotype Sorts" pitchFamily="2" charset="2"/>
              <a:buNone/>
            </a:pPr>
            <a:r>
              <a:rPr lang="zh-CN" altLang="en-US" sz="2400"/>
              <a:t>    </a:t>
            </a:r>
            <a:r>
              <a:rPr lang="en-US" altLang="zh-CN" sz="2400"/>
              <a:t>A. a</a:t>
            </a:r>
            <a:r>
              <a:rPr lang="zh-CN" altLang="en-US" sz="2400"/>
              <a:t>，</a:t>
            </a:r>
            <a:r>
              <a:rPr lang="en-US" altLang="zh-CN" sz="2400"/>
              <a:t>c</a:t>
            </a:r>
            <a:r>
              <a:rPr lang="zh-CN" altLang="en-US" sz="2400"/>
              <a:t>，</a:t>
            </a:r>
            <a:r>
              <a:rPr lang="en-US" altLang="zh-CN" sz="2400"/>
              <a:t>b</a:t>
            </a:r>
            <a:r>
              <a:rPr lang="zh-CN" altLang="en-US" sz="2400"/>
              <a:t>，</a:t>
            </a:r>
            <a:r>
              <a:rPr lang="en-US" altLang="zh-CN" sz="2400"/>
              <a:t>d         B. b, c</a:t>
            </a:r>
            <a:r>
              <a:rPr lang="zh-CN" altLang="en-US" sz="2400"/>
              <a:t>，</a:t>
            </a:r>
            <a:r>
              <a:rPr lang="en-US" altLang="zh-CN" sz="2400"/>
              <a:t>d</a:t>
            </a:r>
            <a:r>
              <a:rPr lang="zh-CN" altLang="en-US" sz="2400"/>
              <a:t>，</a:t>
            </a:r>
            <a:r>
              <a:rPr lang="en-US" altLang="zh-CN" sz="2400"/>
              <a:t>a    C. c, d</a:t>
            </a:r>
            <a:r>
              <a:rPr lang="zh-CN" altLang="en-US" sz="2400"/>
              <a:t>，</a:t>
            </a:r>
            <a:r>
              <a:rPr lang="en-US" altLang="zh-CN" sz="2400"/>
              <a:t>b, a         D. d, c</a:t>
            </a:r>
            <a:r>
              <a:rPr lang="zh-CN" altLang="en-US" sz="2400"/>
              <a:t>，</a:t>
            </a:r>
            <a:r>
              <a:rPr lang="en-US" altLang="zh-CN" sz="2400"/>
              <a:t>a</a:t>
            </a:r>
            <a:r>
              <a:rPr lang="zh-CN" altLang="en-US" sz="2400"/>
              <a:t>，</a:t>
            </a:r>
            <a:r>
              <a:rPr lang="en-US" altLang="zh-CN" sz="2400"/>
              <a:t>b</a:t>
            </a:r>
          </a:p>
          <a:p>
            <a:pPr>
              <a:lnSpc>
                <a:spcPct val="80000"/>
              </a:lnSpc>
              <a:buFont typeface="Monotype Sorts" pitchFamily="2" charset="2"/>
              <a:buNone/>
            </a:pPr>
            <a:r>
              <a:rPr lang="en-US" altLang="zh-CN" sz="2400"/>
              <a:t>11. </a:t>
            </a:r>
            <a:r>
              <a:rPr lang="zh-CN" altLang="en-US" sz="2400"/>
              <a:t>设</a:t>
            </a:r>
            <a:r>
              <a:rPr lang="en-US" altLang="zh-CN" sz="2400"/>
              <a:t>abcdef</a:t>
            </a:r>
            <a:r>
              <a:rPr lang="zh-CN" altLang="en-US" sz="2400"/>
              <a:t>以所给的次序进栈，若在进栈操作时，允许退栈操作</a:t>
            </a:r>
            <a:r>
              <a:rPr lang="en-US" altLang="zh-CN" sz="2400"/>
              <a:t>,</a:t>
            </a:r>
            <a:r>
              <a:rPr lang="zh-CN" altLang="en-US" sz="2400"/>
              <a:t>则下面得不到的序列为（    ）。</a:t>
            </a:r>
          </a:p>
          <a:p>
            <a:pPr>
              <a:lnSpc>
                <a:spcPct val="80000"/>
              </a:lnSpc>
              <a:buFont typeface="Monotype Sorts" pitchFamily="2" charset="2"/>
              <a:buNone/>
            </a:pPr>
            <a:r>
              <a:rPr lang="en-US" altLang="zh-CN" sz="2400"/>
              <a:t>A</a:t>
            </a:r>
            <a:r>
              <a:rPr lang="zh-CN" altLang="en-US" sz="2400"/>
              <a:t>．</a:t>
            </a:r>
            <a:r>
              <a:rPr lang="en-US" altLang="zh-CN" sz="2400"/>
              <a:t>fedcba       B. bcafed        C. dcefba        D. cabdef</a:t>
            </a:r>
          </a:p>
          <a:p>
            <a:pPr>
              <a:lnSpc>
                <a:spcPct val="80000"/>
              </a:lnSpc>
              <a:buFont typeface="Monotype Sorts" pitchFamily="2" charset="2"/>
              <a:buNone/>
            </a:pPr>
            <a:r>
              <a:rPr lang="en-US" altLang="zh-CN" sz="2400"/>
              <a:t>12. </a:t>
            </a:r>
            <a:r>
              <a:rPr lang="zh-CN" altLang="en-US" sz="2400"/>
              <a:t>设有三个元素</a:t>
            </a:r>
            <a:r>
              <a:rPr lang="en-US" altLang="zh-CN" sz="2400"/>
              <a:t>X</a:t>
            </a:r>
            <a:r>
              <a:rPr lang="zh-CN" altLang="en-US" sz="2400"/>
              <a:t>，</a:t>
            </a:r>
            <a:r>
              <a:rPr lang="en-US" altLang="zh-CN" sz="2400"/>
              <a:t>Y</a:t>
            </a:r>
            <a:r>
              <a:rPr lang="zh-CN" altLang="en-US" sz="2400"/>
              <a:t>，</a:t>
            </a:r>
            <a:r>
              <a:rPr lang="en-US" altLang="zh-CN" sz="2400"/>
              <a:t>Z</a:t>
            </a:r>
            <a:r>
              <a:rPr lang="zh-CN" altLang="en-US" sz="2400"/>
              <a:t>顺序进栈（进的过程中允许出栈），下列得不到的出栈排列是</a:t>
            </a:r>
            <a:r>
              <a:rPr lang="en-US" altLang="zh-CN" sz="2400"/>
              <a:t>(     )</a:t>
            </a:r>
            <a:r>
              <a:rPr lang="zh-CN" altLang="en-US" sz="2400"/>
              <a:t>。</a:t>
            </a:r>
          </a:p>
          <a:p>
            <a:pPr>
              <a:lnSpc>
                <a:spcPct val="80000"/>
              </a:lnSpc>
              <a:buFont typeface="Monotype Sorts" pitchFamily="2" charset="2"/>
              <a:buNone/>
            </a:pPr>
            <a:r>
              <a:rPr lang="en-US" altLang="zh-CN" sz="2400"/>
              <a:t>A</a:t>
            </a:r>
            <a:r>
              <a:rPr lang="zh-CN" altLang="en-US" sz="2400"/>
              <a:t>．</a:t>
            </a:r>
            <a:r>
              <a:rPr lang="en-US" altLang="zh-CN" sz="2400"/>
              <a:t>XYZ           B. YZX            C. ZXY            D. ZYX</a:t>
            </a:r>
          </a:p>
        </p:txBody>
      </p:sp>
    </p:spTree>
  </p:cSld>
  <p:clrMapOvr>
    <a:masterClrMapping/>
  </p:clrMapOvr>
  <p:transition>
    <p:cover dir="d"/>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noChangeArrowheads="1"/>
          </p:cNvSpPr>
          <p:nvPr>
            <p:ph type="body" idx="1"/>
          </p:nvPr>
        </p:nvSpPr>
        <p:spPr>
          <a:xfrm>
            <a:off x="301625" y="1052513"/>
            <a:ext cx="8540750" cy="4194175"/>
          </a:xfrm>
        </p:spPr>
        <p:txBody>
          <a:bodyPr/>
          <a:lstStyle/>
          <a:p>
            <a:pPr>
              <a:lnSpc>
                <a:spcPct val="90000"/>
              </a:lnSpc>
              <a:buFont typeface="Monotype Sorts" pitchFamily="2" charset="2"/>
              <a:buNone/>
            </a:pPr>
            <a:r>
              <a:rPr lang="en-US" altLang="zh-CN" sz="2400"/>
              <a:t>13. </a:t>
            </a:r>
            <a:r>
              <a:rPr lang="zh-CN" altLang="en-US" sz="2400"/>
              <a:t>用链接方式存储的队列，在进行删除运算时（    ）。</a:t>
            </a:r>
          </a:p>
          <a:p>
            <a:pPr>
              <a:lnSpc>
                <a:spcPct val="90000"/>
              </a:lnSpc>
              <a:buFont typeface="Monotype Sorts" pitchFamily="2" charset="2"/>
              <a:buNone/>
            </a:pPr>
            <a:r>
              <a:rPr lang="en-US" altLang="zh-CN" sz="2400"/>
              <a:t>A. </a:t>
            </a:r>
            <a:r>
              <a:rPr lang="zh-CN" altLang="en-US" sz="2400"/>
              <a:t>仅修改头指针   </a:t>
            </a:r>
            <a:r>
              <a:rPr lang="en-US" altLang="zh-CN" sz="2400"/>
              <a:t>B. </a:t>
            </a:r>
            <a:r>
              <a:rPr lang="zh-CN" altLang="en-US" sz="2400"/>
              <a:t>仅修改尾指针    </a:t>
            </a:r>
            <a:r>
              <a:rPr lang="en-US" altLang="zh-CN" sz="2400"/>
              <a:t>C. </a:t>
            </a:r>
            <a:r>
              <a:rPr lang="zh-CN" altLang="en-US" sz="2400"/>
              <a:t>头、尾指针都要修改    </a:t>
            </a:r>
            <a:r>
              <a:rPr lang="en-US" altLang="zh-CN" sz="2400"/>
              <a:t>D. </a:t>
            </a:r>
            <a:r>
              <a:rPr lang="zh-CN" altLang="en-US" sz="2400"/>
              <a:t>头、尾指针可能都要修改</a:t>
            </a:r>
          </a:p>
          <a:p>
            <a:pPr>
              <a:lnSpc>
                <a:spcPct val="90000"/>
              </a:lnSpc>
              <a:buFont typeface="Monotype Sorts" pitchFamily="2" charset="2"/>
              <a:buNone/>
            </a:pPr>
            <a:r>
              <a:rPr lang="en-US" altLang="zh-CN" sz="2400"/>
              <a:t>15. </a:t>
            </a:r>
            <a:r>
              <a:rPr lang="zh-CN" altLang="en-US" sz="2400"/>
              <a:t>用不带头结点的单链表存储队列时</a:t>
            </a:r>
            <a:r>
              <a:rPr lang="en-US" altLang="zh-CN" sz="2400"/>
              <a:t>,</a:t>
            </a:r>
            <a:r>
              <a:rPr lang="zh-CN" altLang="en-US" sz="2400"/>
              <a:t>其队头指针指向队头结点</a:t>
            </a:r>
            <a:r>
              <a:rPr lang="en-US" altLang="zh-CN" sz="2400"/>
              <a:t>,</a:t>
            </a:r>
            <a:r>
              <a:rPr lang="zh-CN" altLang="en-US" sz="2400"/>
              <a:t>其队尾指针指向队尾结点，则在进行删除操作时</a:t>
            </a:r>
            <a:r>
              <a:rPr lang="en-US" altLang="zh-CN" sz="2400"/>
              <a:t>(     )</a:t>
            </a:r>
            <a:r>
              <a:rPr lang="zh-CN" altLang="en-US" sz="2400"/>
              <a:t>。</a:t>
            </a:r>
          </a:p>
          <a:p>
            <a:pPr>
              <a:lnSpc>
                <a:spcPct val="90000"/>
              </a:lnSpc>
              <a:buFont typeface="Monotype Sorts" pitchFamily="2" charset="2"/>
              <a:buNone/>
            </a:pPr>
            <a:r>
              <a:rPr lang="en-US" altLang="zh-CN" sz="2400"/>
              <a:t>A</a:t>
            </a:r>
            <a:r>
              <a:rPr lang="zh-CN" altLang="en-US" sz="2400"/>
              <a:t>．仅修改队头指针          </a:t>
            </a:r>
            <a:r>
              <a:rPr lang="en-US" altLang="zh-CN" sz="2400"/>
              <a:t>B. </a:t>
            </a:r>
            <a:r>
              <a:rPr lang="zh-CN" altLang="en-US" sz="2400"/>
              <a:t>仅修改队尾指针 </a:t>
            </a:r>
          </a:p>
          <a:p>
            <a:pPr>
              <a:lnSpc>
                <a:spcPct val="90000"/>
              </a:lnSpc>
              <a:buFont typeface="Monotype Sorts" pitchFamily="2" charset="2"/>
              <a:buNone/>
            </a:pPr>
            <a:r>
              <a:rPr lang="en-US" altLang="zh-CN" sz="2400"/>
              <a:t>C. </a:t>
            </a:r>
            <a:r>
              <a:rPr lang="zh-CN" altLang="en-US" sz="2400"/>
              <a:t>队头、队尾指针都要修改  </a:t>
            </a:r>
            <a:r>
              <a:rPr lang="en-US" altLang="zh-CN" sz="2400"/>
              <a:t>D. </a:t>
            </a:r>
            <a:r>
              <a:rPr lang="zh-CN" altLang="en-US" sz="2400"/>
              <a:t>队头</a:t>
            </a:r>
            <a:r>
              <a:rPr lang="en-US" altLang="zh-CN" sz="2400"/>
              <a:t>,</a:t>
            </a:r>
            <a:r>
              <a:rPr lang="zh-CN" altLang="en-US" sz="2400"/>
              <a:t>队尾指针都可能要修改</a:t>
            </a:r>
          </a:p>
          <a:p>
            <a:pPr>
              <a:lnSpc>
                <a:spcPct val="90000"/>
              </a:lnSpc>
              <a:buFont typeface="Monotype Sorts" pitchFamily="2" charset="2"/>
              <a:buNone/>
            </a:pPr>
            <a:r>
              <a:rPr lang="en-US" altLang="zh-CN" sz="2400"/>
              <a:t>16. </a:t>
            </a:r>
            <a:r>
              <a:rPr lang="zh-CN" altLang="en-US" sz="2400"/>
              <a:t>递归过程或函数调用时，处理参数及返回地址，要用一种称为（    ）的数据结构。</a:t>
            </a:r>
          </a:p>
          <a:p>
            <a:pPr>
              <a:lnSpc>
                <a:spcPct val="90000"/>
              </a:lnSpc>
              <a:buFont typeface="Monotype Sorts" pitchFamily="2" charset="2"/>
              <a:buNone/>
            </a:pPr>
            <a:r>
              <a:rPr lang="en-US" altLang="zh-CN" sz="2400"/>
              <a:t>A</a:t>
            </a:r>
            <a:r>
              <a:rPr lang="zh-CN" altLang="en-US" sz="2400"/>
              <a:t>．队列             </a:t>
            </a:r>
            <a:r>
              <a:rPr lang="en-US" altLang="zh-CN" sz="2400"/>
              <a:t>B</a:t>
            </a:r>
            <a:r>
              <a:rPr lang="zh-CN" altLang="en-US" sz="2400"/>
              <a:t>．多维数组           </a:t>
            </a:r>
            <a:r>
              <a:rPr lang="en-US" altLang="zh-CN" sz="2400"/>
              <a:t>C</a:t>
            </a:r>
            <a:r>
              <a:rPr lang="zh-CN" altLang="en-US" sz="2400"/>
              <a:t>．栈             </a:t>
            </a:r>
            <a:r>
              <a:rPr lang="en-US" altLang="zh-CN" sz="2400"/>
              <a:t>D. </a:t>
            </a:r>
            <a:r>
              <a:rPr lang="zh-CN" altLang="en-US" sz="2400"/>
              <a:t>线性表</a:t>
            </a:r>
          </a:p>
        </p:txBody>
      </p:sp>
    </p:spTree>
  </p:cSld>
  <p:clrMapOvr>
    <a:masterClrMapping/>
  </p:clrMapOvr>
  <p:transition>
    <p:cover dir="d"/>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body" idx="1"/>
          </p:nvPr>
        </p:nvSpPr>
        <p:spPr>
          <a:xfrm>
            <a:off x="301625" y="765175"/>
            <a:ext cx="8540750" cy="5759450"/>
          </a:xfrm>
        </p:spPr>
        <p:txBody>
          <a:bodyPr/>
          <a:lstStyle/>
          <a:p>
            <a:pPr>
              <a:lnSpc>
                <a:spcPct val="80000"/>
              </a:lnSpc>
              <a:buFont typeface="Monotype Sorts" pitchFamily="2" charset="2"/>
              <a:buNone/>
            </a:pPr>
            <a:r>
              <a:rPr lang="zh-CN" altLang="en-US" sz="2400"/>
              <a:t>二、 判断题</a:t>
            </a:r>
          </a:p>
          <a:p>
            <a:pPr>
              <a:lnSpc>
                <a:spcPct val="80000"/>
              </a:lnSpc>
              <a:buFont typeface="Monotype Sorts" pitchFamily="2" charset="2"/>
              <a:buNone/>
            </a:pPr>
            <a:r>
              <a:rPr lang="en-US" altLang="zh-CN" sz="2400"/>
              <a:t>1. </a:t>
            </a:r>
            <a:r>
              <a:rPr lang="zh-CN" altLang="en-US" sz="2400"/>
              <a:t>消除递归不一定需要使用栈，此说法（    ）</a:t>
            </a:r>
          </a:p>
          <a:p>
            <a:pPr>
              <a:lnSpc>
                <a:spcPct val="80000"/>
              </a:lnSpc>
              <a:buFont typeface="Monotype Sorts" pitchFamily="2" charset="2"/>
              <a:buNone/>
            </a:pPr>
            <a:r>
              <a:rPr lang="en-US" altLang="zh-CN" sz="2400"/>
              <a:t>2. </a:t>
            </a:r>
            <a:r>
              <a:rPr lang="zh-CN" altLang="en-US" sz="2400"/>
              <a:t>栈是实现过程和函数等子程序所必需的结构。（    ）</a:t>
            </a:r>
          </a:p>
          <a:p>
            <a:pPr>
              <a:lnSpc>
                <a:spcPct val="80000"/>
              </a:lnSpc>
              <a:buFont typeface="Monotype Sorts" pitchFamily="2" charset="2"/>
              <a:buNone/>
            </a:pPr>
            <a:r>
              <a:rPr lang="en-US" altLang="zh-CN" sz="2400"/>
              <a:t>3. </a:t>
            </a:r>
            <a:r>
              <a:rPr lang="zh-CN" altLang="en-US" sz="2400"/>
              <a:t>两个栈共用静态存储空间，对头使用也存在空间溢出问题。（    ）</a:t>
            </a:r>
          </a:p>
          <a:p>
            <a:pPr>
              <a:lnSpc>
                <a:spcPct val="80000"/>
              </a:lnSpc>
              <a:buFont typeface="Monotype Sorts" pitchFamily="2" charset="2"/>
              <a:buNone/>
            </a:pPr>
            <a:r>
              <a:rPr lang="en-US" altLang="zh-CN" sz="2400"/>
              <a:t>4</a:t>
            </a:r>
            <a:r>
              <a:rPr lang="zh-CN" altLang="en-US" sz="2400"/>
              <a:t>．两个栈共享一片连续内存空间时，为提高内存利用率，减少溢出机会，应把两个栈的栈底分别设在这片内存空间的两端。（    ）</a:t>
            </a:r>
          </a:p>
          <a:p>
            <a:pPr>
              <a:lnSpc>
                <a:spcPct val="80000"/>
              </a:lnSpc>
              <a:buFont typeface="Monotype Sorts" pitchFamily="2" charset="2"/>
              <a:buNone/>
            </a:pPr>
            <a:r>
              <a:rPr lang="en-US" altLang="zh-CN" sz="2400"/>
              <a:t>5. </a:t>
            </a:r>
            <a:r>
              <a:rPr lang="zh-CN" altLang="en-US" sz="2400"/>
              <a:t>即使对不含相同元素的同一输入序列进行两组不同的合法的入栈和出栈组合操作，所得的输出序列也一定相同。（    ）</a:t>
            </a:r>
          </a:p>
          <a:p>
            <a:pPr>
              <a:lnSpc>
                <a:spcPct val="80000"/>
              </a:lnSpc>
              <a:buFont typeface="Monotype Sorts" pitchFamily="2" charset="2"/>
              <a:buNone/>
            </a:pPr>
            <a:r>
              <a:rPr lang="en-US" altLang="zh-CN" sz="2400"/>
              <a:t>6. </a:t>
            </a:r>
            <a:r>
              <a:rPr lang="zh-CN" altLang="en-US" sz="2400"/>
              <a:t>栈与队列是一种特殊操作的线性表。（    ）</a:t>
            </a:r>
          </a:p>
          <a:p>
            <a:pPr>
              <a:lnSpc>
                <a:spcPct val="80000"/>
              </a:lnSpc>
              <a:buFont typeface="Monotype Sorts" pitchFamily="2" charset="2"/>
              <a:buNone/>
            </a:pPr>
            <a:r>
              <a:rPr lang="en-US" altLang="zh-CN" sz="2400"/>
              <a:t>7. </a:t>
            </a:r>
            <a:r>
              <a:rPr lang="zh-CN" altLang="en-US" sz="2400"/>
              <a:t>若输入序列为</a:t>
            </a:r>
            <a:r>
              <a:rPr lang="en-US" altLang="zh-CN" sz="2400"/>
              <a:t>1,2,3,4,5,6,</a:t>
            </a:r>
            <a:r>
              <a:rPr lang="zh-CN" altLang="en-US" sz="2400"/>
              <a:t>则通过一个栈可以输出序列</a:t>
            </a:r>
            <a:r>
              <a:rPr lang="en-US" altLang="zh-CN" sz="2400"/>
              <a:t>3,2,5,6,4,1. </a:t>
            </a:r>
            <a:r>
              <a:rPr lang="zh-CN" altLang="en-US" sz="2400"/>
              <a:t>（    ）</a:t>
            </a:r>
          </a:p>
          <a:p>
            <a:pPr>
              <a:lnSpc>
                <a:spcPct val="80000"/>
              </a:lnSpc>
              <a:buFont typeface="Monotype Sorts" pitchFamily="2" charset="2"/>
              <a:buNone/>
            </a:pPr>
            <a:r>
              <a:rPr lang="en-US" altLang="zh-CN" sz="2400"/>
              <a:t>8. </a:t>
            </a:r>
            <a:r>
              <a:rPr lang="zh-CN" altLang="en-US" sz="2400"/>
              <a:t>栈和队列都是限制存取点的线性结构。（    ）</a:t>
            </a:r>
          </a:p>
          <a:p>
            <a:pPr>
              <a:lnSpc>
                <a:spcPct val="80000"/>
              </a:lnSpc>
              <a:buFont typeface="Monotype Sorts" pitchFamily="2" charset="2"/>
              <a:buNone/>
            </a:pPr>
            <a:r>
              <a:rPr lang="en-US" altLang="zh-CN" sz="2000"/>
              <a:t>9</a:t>
            </a:r>
            <a:r>
              <a:rPr lang="zh-CN" altLang="en-US" sz="2000"/>
              <a:t>．若输入序列为</a:t>
            </a:r>
            <a:r>
              <a:rPr lang="en-US" altLang="zh-CN" sz="2000"/>
              <a:t>1</a:t>
            </a:r>
            <a:r>
              <a:rPr lang="zh-CN" altLang="en-US" sz="2000"/>
              <a:t>，</a:t>
            </a:r>
            <a:r>
              <a:rPr lang="en-US" altLang="zh-CN" sz="2000"/>
              <a:t>2</a:t>
            </a:r>
            <a:r>
              <a:rPr lang="zh-CN" altLang="en-US" sz="2000"/>
              <a:t>，</a:t>
            </a:r>
            <a:r>
              <a:rPr lang="en-US" altLang="zh-CN" sz="2000"/>
              <a:t>3</a:t>
            </a:r>
            <a:r>
              <a:rPr lang="zh-CN" altLang="en-US" sz="2000"/>
              <a:t>，</a:t>
            </a:r>
            <a:r>
              <a:rPr lang="en-US" altLang="zh-CN" sz="2000"/>
              <a:t>4</a:t>
            </a:r>
            <a:r>
              <a:rPr lang="zh-CN" altLang="en-US" sz="2000"/>
              <a:t>，</a:t>
            </a:r>
            <a:r>
              <a:rPr lang="en-US" altLang="zh-CN" sz="2000"/>
              <a:t>5</a:t>
            </a:r>
            <a:r>
              <a:rPr lang="zh-CN" altLang="en-US" sz="2000"/>
              <a:t>，</a:t>
            </a:r>
            <a:r>
              <a:rPr lang="en-US" altLang="zh-CN" sz="2000"/>
              <a:t>6</a:t>
            </a:r>
            <a:r>
              <a:rPr lang="zh-CN" altLang="en-US" sz="2000"/>
              <a:t>，则通过一个栈可以输出序列</a:t>
            </a:r>
            <a:r>
              <a:rPr lang="en-US" altLang="zh-CN" sz="2000"/>
              <a:t>1</a:t>
            </a:r>
            <a:r>
              <a:rPr lang="zh-CN" altLang="en-US" sz="2000"/>
              <a:t>，</a:t>
            </a:r>
            <a:r>
              <a:rPr lang="en-US" altLang="zh-CN" sz="2000"/>
              <a:t>5</a:t>
            </a:r>
            <a:r>
              <a:rPr lang="zh-CN" altLang="en-US" sz="2000"/>
              <a:t>，</a:t>
            </a:r>
            <a:r>
              <a:rPr lang="en-US" altLang="zh-CN" sz="2000"/>
              <a:t>4</a:t>
            </a:r>
            <a:r>
              <a:rPr lang="zh-CN" altLang="en-US" sz="2000"/>
              <a:t>，</a:t>
            </a:r>
            <a:r>
              <a:rPr lang="en-US" altLang="zh-CN" sz="2000"/>
              <a:t>6</a:t>
            </a:r>
            <a:r>
              <a:rPr lang="zh-CN" altLang="en-US" sz="2000"/>
              <a:t>，</a:t>
            </a:r>
            <a:r>
              <a:rPr lang="en-US" altLang="zh-CN" sz="2000"/>
              <a:t>2</a:t>
            </a:r>
            <a:r>
              <a:rPr lang="zh-CN" altLang="en-US" sz="2000"/>
              <a:t>，</a:t>
            </a:r>
            <a:r>
              <a:rPr lang="en-US" altLang="zh-CN" sz="2000"/>
              <a:t>3</a:t>
            </a:r>
            <a:r>
              <a:rPr lang="zh-CN" altLang="en-US" sz="2000"/>
              <a:t>。（    ）</a:t>
            </a:r>
          </a:p>
          <a:p>
            <a:pPr>
              <a:lnSpc>
                <a:spcPct val="80000"/>
              </a:lnSpc>
              <a:buFont typeface="Monotype Sorts" pitchFamily="2" charset="2"/>
              <a:buNone/>
            </a:pPr>
            <a:r>
              <a:rPr lang="en-US" altLang="zh-CN" sz="2000"/>
              <a:t>10. </a:t>
            </a:r>
            <a:r>
              <a:rPr lang="zh-CN" altLang="en-US" sz="2000"/>
              <a:t>任何一个递归过程都可以转换成非递归过程。（　　）</a:t>
            </a:r>
          </a:p>
        </p:txBody>
      </p:sp>
    </p:spTree>
  </p:cSld>
  <p:clrMapOvr>
    <a:masterClrMapping/>
  </p:clrMapOvr>
  <p:transition>
    <p:cover dir="d"/>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noChangeArrowheads="1"/>
          </p:cNvSpPr>
          <p:nvPr>
            <p:ph type="body" idx="1"/>
          </p:nvPr>
        </p:nvSpPr>
        <p:spPr>
          <a:xfrm>
            <a:off x="301625" y="836613"/>
            <a:ext cx="8540750" cy="5256212"/>
          </a:xfrm>
        </p:spPr>
        <p:txBody>
          <a:bodyPr/>
          <a:lstStyle/>
          <a:p>
            <a:pPr>
              <a:lnSpc>
                <a:spcPct val="80000"/>
              </a:lnSpc>
              <a:buFont typeface="Monotype Sorts" pitchFamily="2" charset="2"/>
              <a:buNone/>
            </a:pPr>
            <a:r>
              <a:rPr lang="en-US" altLang="zh-CN" sz="2400"/>
              <a:t>11. </a:t>
            </a:r>
            <a:r>
              <a:rPr lang="zh-CN" altLang="en-US" sz="2400"/>
              <a:t>只有那种使用了局部变量的递归过程在转换成非递归过程时才必须使用栈。（　　）</a:t>
            </a:r>
          </a:p>
          <a:p>
            <a:pPr>
              <a:lnSpc>
                <a:spcPct val="80000"/>
              </a:lnSpc>
              <a:buFont typeface="Monotype Sorts" pitchFamily="2" charset="2"/>
              <a:buNone/>
            </a:pPr>
            <a:r>
              <a:rPr lang="en-US" altLang="zh-CN" sz="2400"/>
              <a:t>12. </a:t>
            </a:r>
            <a:r>
              <a:rPr lang="zh-CN" altLang="en-US" sz="2400"/>
              <a:t>队列是一种插入与删除操作分别在表的两端进行的线性表，是一种先进后出型结构。（    ）</a:t>
            </a:r>
          </a:p>
          <a:p>
            <a:pPr>
              <a:lnSpc>
                <a:spcPct val="80000"/>
              </a:lnSpc>
              <a:buFont typeface="Monotype Sorts" pitchFamily="2" charset="2"/>
              <a:buNone/>
            </a:pPr>
            <a:r>
              <a:rPr lang="en-US" altLang="zh-CN" sz="2400"/>
              <a:t>13. </a:t>
            </a:r>
            <a:r>
              <a:rPr lang="zh-CN" altLang="en-US" sz="2400"/>
              <a:t>通常使用队列来处理函数或过程的调用。（    ）</a:t>
            </a:r>
          </a:p>
          <a:p>
            <a:pPr>
              <a:lnSpc>
                <a:spcPct val="80000"/>
              </a:lnSpc>
              <a:buFont typeface="Monotype Sorts" pitchFamily="2" charset="2"/>
              <a:buNone/>
            </a:pPr>
            <a:r>
              <a:rPr lang="en-US" altLang="zh-CN" sz="2400"/>
              <a:t>14. </a:t>
            </a:r>
            <a:r>
              <a:rPr lang="zh-CN" altLang="en-US" sz="2400"/>
              <a:t>队列逻辑上是一个下端和上端既能增加又能减少的线性表。（   ）</a:t>
            </a:r>
          </a:p>
          <a:p>
            <a:pPr>
              <a:lnSpc>
                <a:spcPct val="80000"/>
              </a:lnSpc>
              <a:buFont typeface="Monotype Sorts" pitchFamily="2" charset="2"/>
              <a:buNone/>
            </a:pPr>
            <a:r>
              <a:rPr lang="en-US" altLang="zh-CN" sz="2400"/>
              <a:t>15. </a:t>
            </a:r>
            <a:r>
              <a:rPr lang="zh-CN" altLang="en-US" sz="2400"/>
              <a:t>循环队列通常用指针来实现队列的头尾相接。（    ）</a:t>
            </a:r>
          </a:p>
          <a:p>
            <a:pPr>
              <a:lnSpc>
                <a:spcPct val="80000"/>
              </a:lnSpc>
              <a:buFont typeface="Monotype Sorts" pitchFamily="2" charset="2"/>
              <a:buNone/>
            </a:pPr>
            <a:r>
              <a:rPr lang="en-US" altLang="zh-CN" sz="2400"/>
              <a:t>16. </a:t>
            </a:r>
            <a:r>
              <a:rPr lang="zh-CN" altLang="en-US" sz="2400"/>
              <a:t>循环队列也存在空间溢出问题。（    ）</a:t>
            </a:r>
          </a:p>
          <a:p>
            <a:pPr>
              <a:lnSpc>
                <a:spcPct val="80000"/>
              </a:lnSpc>
              <a:buFont typeface="Monotype Sorts" pitchFamily="2" charset="2"/>
              <a:buNone/>
            </a:pPr>
            <a:r>
              <a:rPr lang="en-US" altLang="zh-CN" sz="2400"/>
              <a:t>17. </a:t>
            </a:r>
            <a:r>
              <a:rPr lang="zh-CN" altLang="en-US" sz="2400"/>
              <a:t>队列和栈都是运算受限的线性表，只允许在表的两端进行运算。（ ）</a:t>
            </a:r>
          </a:p>
          <a:p>
            <a:pPr>
              <a:lnSpc>
                <a:spcPct val="80000"/>
              </a:lnSpc>
              <a:buFont typeface="Monotype Sorts" pitchFamily="2" charset="2"/>
              <a:buNone/>
            </a:pPr>
            <a:r>
              <a:rPr lang="en-US" altLang="zh-CN" sz="2400"/>
              <a:t>18. </a:t>
            </a:r>
            <a:r>
              <a:rPr lang="zh-CN" altLang="en-US" sz="2400"/>
              <a:t>栈和队列都是线性表，只是在插入和删除时受到了一些限制。（    ）</a:t>
            </a:r>
          </a:p>
          <a:p>
            <a:pPr>
              <a:lnSpc>
                <a:spcPct val="80000"/>
              </a:lnSpc>
              <a:buFont typeface="Monotype Sorts" pitchFamily="2" charset="2"/>
              <a:buNone/>
            </a:pPr>
            <a:r>
              <a:rPr lang="en-US" altLang="zh-CN" sz="2400"/>
              <a:t>19. </a:t>
            </a:r>
            <a:r>
              <a:rPr lang="zh-CN" altLang="en-US" sz="2400"/>
              <a:t>栈和队列的存储方式，既可以是顺序方式，又可以是链式方式。（    ）</a:t>
            </a:r>
          </a:p>
        </p:txBody>
      </p:sp>
    </p:spTree>
  </p:cSld>
  <p:clrMapOvr>
    <a:masterClrMapping/>
  </p:clrMapOvr>
  <p:transition>
    <p:cover dir="d"/>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noChangeArrowheads="1"/>
          </p:cNvSpPr>
          <p:nvPr>
            <p:ph type="body" idx="1"/>
          </p:nvPr>
        </p:nvSpPr>
        <p:spPr>
          <a:xfrm>
            <a:off x="301625" y="981075"/>
            <a:ext cx="8540750" cy="5040313"/>
          </a:xfrm>
        </p:spPr>
        <p:txBody>
          <a:bodyPr/>
          <a:lstStyle/>
          <a:p>
            <a:pPr>
              <a:lnSpc>
                <a:spcPct val="80000"/>
              </a:lnSpc>
              <a:buFont typeface="Monotype Sorts" pitchFamily="2" charset="2"/>
              <a:buNone/>
            </a:pPr>
            <a:r>
              <a:rPr lang="zh-CN" altLang="en-US" sz="2400"/>
              <a:t>三、 填空题 </a:t>
            </a:r>
          </a:p>
          <a:p>
            <a:pPr>
              <a:lnSpc>
                <a:spcPct val="80000"/>
              </a:lnSpc>
              <a:buFont typeface="Monotype Sorts" pitchFamily="2" charset="2"/>
              <a:buNone/>
            </a:pPr>
            <a:r>
              <a:rPr lang="en-US" altLang="zh-CN" sz="2400"/>
              <a:t>1</a:t>
            </a:r>
            <a:r>
              <a:rPr lang="zh-CN" altLang="en-US" sz="2400"/>
              <a:t>．栈是</a:t>
            </a:r>
            <a:r>
              <a:rPr lang="en-US" altLang="zh-CN" sz="2400"/>
              <a:t>_______</a:t>
            </a:r>
            <a:r>
              <a:rPr lang="zh-CN" altLang="en-US" sz="2400"/>
              <a:t>的线性表，其运算遵循</a:t>
            </a:r>
            <a:r>
              <a:rPr lang="en-US" altLang="zh-CN" sz="2400"/>
              <a:t>_______</a:t>
            </a:r>
            <a:r>
              <a:rPr lang="zh-CN" altLang="en-US" sz="2400"/>
              <a:t>的原则。</a:t>
            </a:r>
          </a:p>
          <a:p>
            <a:pPr>
              <a:lnSpc>
                <a:spcPct val="80000"/>
              </a:lnSpc>
              <a:buFont typeface="Monotype Sorts" pitchFamily="2" charset="2"/>
              <a:buNone/>
            </a:pPr>
            <a:r>
              <a:rPr lang="en-US" altLang="zh-CN" sz="2400"/>
              <a:t>2</a:t>
            </a:r>
            <a:r>
              <a:rPr lang="zh-CN" altLang="en-US" sz="2400"/>
              <a:t>．</a:t>
            </a:r>
            <a:r>
              <a:rPr lang="en-US" altLang="zh-CN" sz="2400"/>
              <a:t>_______</a:t>
            </a:r>
            <a:r>
              <a:rPr lang="zh-CN" altLang="en-US" sz="2400"/>
              <a:t>是限定仅在表尾进行插入或删除操作的线性表。</a:t>
            </a:r>
          </a:p>
          <a:p>
            <a:pPr>
              <a:lnSpc>
                <a:spcPct val="80000"/>
              </a:lnSpc>
              <a:buFont typeface="Monotype Sorts" pitchFamily="2" charset="2"/>
              <a:buNone/>
            </a:pPr>
            <a:r>
              <a:rPr lang="en-US" altLang="zh-CN" sz="2400"/>
              <a:t>3. </a:t>
            </a:r>
            <a:r>
              <a:rPr lang="zh-CN" altLang="en-US" sz="2400"/>
              <a:t>一个栈的输入序列是：</a:t>
            </a:r>
            <a:r>
              <a:rPr lang="en-US" altLang="zh-CN" sz="2400"/>
              <a:t>1</a:t>
            </a:r>
            <a:r>
              <a:rPr lang="zh-CN" altLang="en-US" sz="2400"/>
              <a:t>，</a:t>
            </a:r>
            <a:r>
              <a:rPr lang="en-US" altLang="zh-CN" sz="2400"/>
              <a:t>2</a:t>
            </a:r>
            <a:r>
              <a:rPr lang="zh-CN" altLang="en-US" sz="2400"/>
              <a:t>，</a:t>
            </a:r>
            <a:r>
              <a:rPr lang="en-US" altLang="zh-CN" sz="2400"/>
              <a:t>3</a:t>
            </a:r>
            <a:r>
              <a:rPr lang="zh-CN" altLang="en-US" sz="2400"/>
              <a:t>则不可能的栈输出序列是</a:t>
            </a:r>
            <a:r>
              <a:rPr lang="en-US" altLang="zh-CN" sz="2400"/>
              <a:t>_______</a:t>
            </a:r>
            <a:r>
              <a:rPr lang="zh-CN" altLang="en-US" sz="2400"/>
              <a:t>。</a:t>
            </a:r>
          </a:p>
          <a:p>
            <a:pPr>
              <a:lnSpc>
                <a:spcPct val="80000"/>
              </a:lnSpc>
              <a:buFont typeface="Monotype Sorts" pitchFamily="2" charset="2"/>
              <a:buNone/>
            </a:pPr>
            <a:r>
              <a:rPr lang="en-US" altLang="zh-CN" sz="2400"/>
              <a:t>4</a:t>
            </a:r>
            <a:r>
              <a:rPr lang="zh-CN" altLang="en-US" sz="2400"/>
              <a:t>．两个栈共享空间时栈满的条件</a:t>
            </a:r>
            <a:r>
              <a:rPr lang="en-US" altLang="zh-CN" sz="2400"/>
              <a:t>_______</a:t>
            </a:r>
            <a:r>
              <a:rPr lang="zh-CN" altLang="en-US" sz="2400"/>
              <a:t>。</a:t>
            </a:r>
          </a:p>
          <a:p>
            <a:pPr>
              <a:lnSpc>
                <a:spcPct val="80000"/>
              </a:lnSpc>
              <a:buFont typeface="Monotype Sorts" pitchFamily="2" charset="2"/>
              <a:buNone/>
            </a:pPr>
            <a:r>
              <a:rPr lang="en-US" altLang="zh-CN" sz="2400"/>
              <a:t>5</a:t>
            </a:r>
            <a:r>
              <a:rPr lang="zh-CN" altLang="en-US" sz="2400"/>
              <a:t>．在作进栈运算时应先判别栈是否</a:t>
            </a:r>
            <a:r>
              <a:rPr lang="en-US" altLang="zh-CN" sz="2400" u="sng"/>
              <a:t>_(1)_</a:t>
            </a:r>
            <a:r>
              <a:rPr lang="en-US" altLang="zh-CN" sz="2400"/>
              <a:t>;</a:t>
            </a:r>
            <a:r>
              <a:rPr lang="zh-CN" altLang="en-US" sz="2400"/>
              <a:t>在作退栈运算时应先判别栈是否</a:t>
            </a:r>
            <a:r>
              <a:rPr lang="en-US" altLang="zh-CN" sz="2400" u="sng"/>
              <a:t>_(2)_</a:t>
            </a:r>
            <a:r>
              <a:rPr lang="zh-CN" altLang="en-US" sz="2400"/>
              <a:t>；当栈中元素为</a:t>
            </a:r>
            <a:r>
              <a:rPr lang="en-US" altLang="zh-CN" sz="2400"/>
              <a:t>n</a:t>
            </a:r>
            <a:r>
              <a:rPr lang="zh-CN" altLang="en-US" sz="2400"/>
              <a:t>个，作进栈运算时发生上溢，则说明该栈的最大容量为</a:t>
            </a:r>
            <a:r>
              <a:rPr lang="en-US" altLang="zh-CN" sz="2400" u="sng"/>
              <a:t>_(3)_</a:t>
            </a:r>
            <a:r>
              <a:rPr lang="zh-CN" altLang="en-US" sz="2400"/>
              <a:t>。为了增加内存空间的利用率和减少溢出的可能性，由两个栈共享一片连续的空间时，应将两栈的</a:t>
            </a:r>
            <a:r>
              <a:rPr lang="en-US" altLang="zh-CN" sz="2400" u="sng"/>
              <a:t>_(4)_</a:t>
            </a:r>
            <a:r>
              <a:rPr lang="zh-CN" altLang="en-US" sz="2400"/>
              <a:t>分别设在内存空间的两端，这样只有当</a:t>
            </a:r>
            <a:r>
              <a:rPr lang="en-US" altLang="zh-CN" sz="2400" u="sng"/>
              <a:t>_(5)_</a:t>
            </a:r>
            <a:r>
              <a:rPr lang="zh-CN" altLang="en-US" sz="2400"/>
              <a:t>时才产生溢出。</a:t>
            </a:r>
          </a:p>
          <a:p>
            <a:pPr>
              <a:lnSpc>
                <a:spcPct val="80000"/>
              </a:lnSpc>
              <a:buFont typeface="Monotype Sorts" pitchFamily="2" charset="2"/>
              <a:buNone/>
            </a:pPr>
            <a:r>
              <a:rPr lang="en-US" altLang="zh-CN" sz="2400"/>
              <a:t>6. </a:t>
            </a:r>
            <a:r>
              <a:rPr lang="zh-CN" altLang="en-US" sz="2400"/>
              <a:t>多个栈共存时，最好用</a:t>
            </a:r>
            <a:r>
              <a:rPr lang="en-US" altLang="zh-CN" sz="2400"/>
              <a:t>_______</a:t>
            </a:r>
            <a:r>
              <a:rPr lang="zh-CN" altLang="en-US" sz="2400"/>
              <a:t>作为存储结构。</a:t>
            </a:r>
          </a:p>
        </p:txBody>
      </p:sp>
    </p:spTree>
  </p:cSld>
  <p:clrMapOvr>
    <a:masterClrMapping/>
  </p:clrMapOvr>
  <p:transition>
    <p:cover dir="d"/>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noChangeArrowheads="1"/>
          </p:cNvSpPr>
          <p:nvPr>
            <p:ph type="body" idx="1"/>
          </p:nvPr>
        </p:nvSpPr>
        <p:spPr>
          <a:xfrm>
            <a:off x="301625" y="981075"/>
            <a:ext cx="8540750" cy="4194175"/>
          </a:xfrm>
        </p:spPr>
        <p:txBody>
          <a:bodyPr/>
          <a:lstStyle/>
          <a:p>
            <a:pPr>
              <a:lnSpc>
                <a:spcPct val="90000"/>
              </a:lnSpc>
              <a:buFont typeface="Monotype Sorts" pitchFamily="2" charset="2"/>
              <a:buNone/>
            </a:pPr>
            <a:r>
              <a:rPr lang="en-US" altLang="zh-CN" sz="2400"/>
              <a:t>7</a:t>
            </a:r>
            <a:r>
              <a:rPr lang="zh-CN" altLang="en-US" sz="2400"/>
              <a:t>．用</a:t>
            </a:r>
            <a:r>
              <a:rPr lang="en-US" altLang="zh-CN" sz="2400"/>
              <a:t>S</a:t>
            </a:r>
            <a:r>
              <a:rPr lang="zh-CN" altLang="en-US" sz="2400"/>
              <a:t>表示入栈操作，</a:t>
            </a:r>
            <a:r>
              <a:rPr lang="en-US" altLang="zh-CN" sz="2400"/>
              <a:t>X</a:t>
            </a:r>
            <a:r>
              <a:rPr lang="zh-CN" altLang="en-US" sz="2400"/>
              <a:t>表示出栈操作，若元素入栈的顺序为</a:t>
            </a:r>
            <a:r>
              <a:rPr lang="en-US" altLang="zh-CN" sz="2400"/>
              <a:t>1234</a:t>
            </a:r>
            <a:r>
              <a:rPr lang="zh-CN" altLang="en-US" sz="2400"/>
              <a:t>，为了得到</a:t>
            </a:r>
            <a:r>
              <a:rPr lang="en-US" altLang="zh-CN" sz="2400"/>
              <a:t>1342</a:t>
            </a:r>
            <a:r>
              <a:rPr lang="zh-CN" altLang="en-US" sz="2400"/>
              <a:t>出栈顺序，相应的</a:t>
            </a:r>
            <a:r>
              <a:rPr lang="en-US" altLang="zh-CN" sz="2400"/>
              <a:t>S</a:t>
            </a:r>
            <a:r>
              <a:rPr lang="zh-CN" altLang="en-US" sz="2400"/>
              <a:t>和</a:t>
            </a:r>
            <a:r>
              <a:rPr lang="en-US" altLang="zh-CN" sz="2400"/>
              <a:t>X</a:t>
            </a:r>
            <a:r>
              <a:rPr lang="zh-CN" altLang="en-US" sz="2400"/>
              <a:t>的操作串为</a:t>
            </a:r>
            <a:r>
              <a:rPr lang="en-US" altLang="zh-CN" sz="2400"/>
              <a:t>_______</a:t>
            </a:r>
            <a:r>
              <a:rPr lang="zh-CN" altLang="en-US" sz="2400"/>
              <a:t>。</a:t>
            </a:r>
          </a:p>
          <a:p>
            <a:pPr>
              <a:lnSpc>
                <a:spcPct val="90000"/>
              </a:lnSpc>
              <a:buFont typeface="Monotype Sorts" pitchFamily="2" charset="2"/>
              <a:buNone/>
            </a:pPr>
            <a:r>
              <a:rPr lang="en-US" altLang="zh-CN" sz="2400"/>
              <a:t>8. </a:t>
            </a:r>
            <a:r>
              <a:rPr lang="zh-CN" altLang="en-US" sz="2400"/>
              <a:t>循环队列的引入，目的是为了克服</a:t>
            </a:r>
            <a:r>
              <a:rPr lang="en-US" altLang="zh-CN" sz="2400"/>
              <a:t>_______</a:t>
            </a:r>
            <a:r>
              <a:rPr lang="zh-CN" altLang="en-US" sz="2400"/>
              <a:t>。                                   </a:t>
            </a:r>
          </a:p>
          <a:p>
            <a:pPr>
              <a:lnSpc>
                <a:spcPct val="90000"/>
              </a:lnSpc>
              <a:buFont typeface="Monotype Sorts" pitchFamily="2" charset="2"/>
              <a:buNone/>
            </a:pPr>
            <a:r>
              <a:rPr lang="en-US" altLang="zh-CN" sz="2400"/>
              <a:t>9</a:t>
            </a:r>
            <a:r>
              <a:rPr lang="zh-CN" altLang="en-US" sz="2400"/>
              <a:t>．</a:t>
            </a:r>
            <a:r>
              <a:rPr lang="en-US" altLang="zh-CN" sz="2400"/>
              <a:t>________</a:t>
            </a:r>
            <a:r>
              <a:rPr lang="zh-CN" altLang="en-US" sz="2400"/>
              <a:t>又称作先进先出表。</a:t>
            </a:r>
          </a:p>
          <a:p>
            <a:pPr>
              <a:lnSpc>
                <a:spcPct val="90000"/>
              </a:lnSpc>
              <a:buFont typeface="Monotype Sorts" pitchFamily="2" charset="2"/>
              <a:buNone/>
            </a:pPr>
            <a:r>
              <a:rPr lang="en-US" altLang="zh-CN" sz="2400"/>
              <a:t>10. </a:t>
            </a:r>
            <a:r>
              <a:rPr lang="zh-CN" altLang="en-US" sz="2400"/>
              <a:t>已知链队列的头尾指针分别是</a:t>
            </a:r>
            <a:r>
              <a:rPr lang="en-US" altLang="zh-CN" sz="2400"/>
              <a:t>f</a:t>
            </a:r>
            <a:r>
              <a:rPr lang="zh-CN" altLang="en-US" sz="2400"/>
              <a:t>和</a:t>
            </a:r>
            <a:r>
              <a:rPr lang="en-US" altLang="zh-CN" sz="2400"/>
              <a:t>r</a:t>
            </a:r>
            <a:r>
              <a:rPr lang="zh-CN" altLang="en-US" sz="2400"/>
              <a:t>，则将值</a:t>
            </a:r>
            <a:r>
              <a:rPr lang="en-US" altLang="zh-CN" sz="2400"/>
              <a:t>x</a:t>
            </a:r>
            <a:r>
              <a:rPr lang="zh-CN" altLang="en-US" sz="2400"/>
              <a:t>入队的操作序列是</a:t>
            </a:r>
            <a:r>
              <a:rPr lang="en-US" altLang="zh-CN" sz="2400"/>
              <a:t>_______</a:t>
            </a:r>
            <a:r>
              <a:rPr lang="zh-CN" altLang="en-US" sz="2400"/>
              <a:t>。</a:t>
            </a:r>
          </a:p>
          <a:p>
            <a:pPr>
              <a:lnSpc>
                <a:spcPct val="90000"/>
              </a:lnSpc>
              <a:buFont typeface="Monotype Sorts" pitchFamily="2" charset="2"/>
              <a:buNone/>
            </a:pPr>
            <a:r>
              <a:rPr lang="en-US" altLang="zh-CN" sz="2400"/>
              <a:t>11</a:t>
            </a:r>
            <a:r>
              <a:rPr lang="zh-CN" altLang="en-US" sz="2400"/>
              <a:t>．区分循环队列的满与空，只有两种方法，它们是</a:t>
            </a:r>
            <a:r>
              <a:rPr lang="en-US" altLang="zh-CN" sz="2400"/>
              <a:t>______</a:t>
            </a:r>
            <a:r>
              <a:rPr lang="zh-CN" altLang="en-US" sz="2400"/>
              <a:t>和</a:t>
            </a:r>
            <a:r>
              <a:rPr lang="en-US" altLang="zh-CN" sz="2400"/>
              <a:t>______</a:t>
            </a:r>
            <a:r>
              <a:rPr lang="zh-CN" altLang="en-US" sz="2400"/>
              <a:t>。</a:t>
            </a:r>
          </a:p>
        </p:txBody>
      </p:sp>
    </p:spTree>
  </p:cSld>
  <p:clrMapOvr>
    <a:masterClrMapping/>
  </p:clrMapOvr>
  <p:transition>
    <p:cover dir="d"/>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zh-CN" altLang="en-US"/>
              <a:t>四、应用题</a:t>
            </a:r>
          </a:p>
        </p:txBody>
      </p:sp>
      <p:sp>
        <p:nvSpPr>
          <p:cNvPr id="78851" name="Rectangle 3"/>
          <p:cNvSpPr>
            <a:spLocks noGrp="1" noChangeArrowheads="1"/>
          </p:cNvSpPr>
          <p:nvPr>
            <p:ph type="body" idx="1"/>
          </p:nvPr>
        </p:nvSpPr>
        <p:spPr/>
        <p:txBody>
          <a:bodyPr/>
          <a:lstStyle/>
          <a:p>
            <a:pPr>
              <a:lnSpc>
                <a:spcPct val="90000"/>
              </a:lnSpc>
              <a:buFont typeface="Monotype Sorts" pitchFamily="2" charset="2"/>
              <a:buNone/>
            </a:pPr>
            <a:r>
              <a:rPr lang="en-US" altLang="zh-CN" sz="2400"/>
              <a:t>1. </a:t>
            </a:r>
            <a:r>
              <a:rPr lang="zh-CN" altLang="en-US" sz="2400"/>
              <a:t>名词解释：栈。</a:t>
            </a:r>
          </a:p>
          <a:p>
            <a:pPr>
              <a:lnSpc>
                <a:spcPct val="90000"/>
              </a:lnSpc>
              <a:buFont typeface="Monotype Sorts" pitchFamily="2" charset="2"/>
              <a:buNone/>
            </a:pPr>
            <a:r>
              <a:rPr lang="en-US" altLang="zh-CN" sz="2400"/>
              <a:t>2. </a:t>
            </a:r>
            <a:r>
              <a:rPr lang="zh-CN" altLang="en-US" sz="2400"/>
              <a:t>名词解释：队列</a:t>
            </a:r>
          </a:p>
          <a:p>
            <a:pPr>
              <a:lnSpc>
                <a:spcPct val="90000"/>
              </a:lnSpc>
              <a:buFont typeface="Monotype Sorts" pitchFamily="2" charset="2"/>
              <a:buNone/>
            </a:pPr>
            <a:r>
              <a:rPr lang="en-US" altLang="zh-CN" sz="2400"/>
              <a:t>3. </a:t>
            </a:r>
            <a:r>
              <a:rPr lang="zh-CN" altLang="en-US" sz="2400"/>
              <a:t>什么是循环队列？</a:t>
            </a:r>
          </a:p>
          <a:p>
            <a:pPr>
              <a:lnSpc>
                <a:spcPct val="90000"/>
              </a:lnSpc>
              <a:buFont typeface="Monotype Sorts" pitchFamily="2" charset="2"/>
              <a:buNone/>
            </a:pPr>
            <a:r>
              <a:rPr lang="en-US" altLang="zh-CN" sz="2400"/>
              <a:t>4. </a:t>
            </a:r>
            <a:r>
              <a:rPr lang="zh-CN" altLang="en-US" sz="2400"/>
              <a:t>假设以</a:t>
            </a:r>
            <a:r>
              <a:rPr lang="en-US" altLang="zh-CN" sz="2400"/>
              <a:t>S</a:t>
            </a:r>
            <a:r>
              <a:rPr lang="zh-CN" altLang="en-US" sz="2400"/>
              <a:t>和</a:t>
            </a:r>
            <a:r>
              <a:rPr lang="en-US" altLang="zh-CN" sz="2400"/>
              <a:t>X</a:t>
            </a:r>
            <a:r>
              <a:rPr lang="zh-CN" altLang="en-US" sz="2400"/>
              <a:t>分别表示入栈和出栈操作，则对初态和终态均为空的栈操作可由</a:t>
            </a:r>
            <a:r>
              <a:rPr lang="en-US" altLang="zh-CN" sz="2400"/>
              <a:t>S</a:t>
            </a:r>
            <a:r>
              <a:rPr lang="zh-CN" altLang="en-US" sz="2400"/>
              <a:t>和</a:t>
            </a:r>
            <a:r>
              <a:rPr lang="en-US" altLang="zh-CN" sz="2400"/>
              <a:t>X</a:t>
            </a:r>
            <a:r>
              <a:rPr lang="zh-CN" altLang="en-US" sz="2400"/>
              <a:t>组成的序列表示（如</a:t>
            </a:r>
            <a:r>
              <a:rPr lang="en-US" altLang="zh-CN" sz="2400"/>
              <a:t>SXSX</a:t>
            </a:r>
            <a:r>
              <a:rPr lang="zh-CN" altLang="en-US" sz="2400"/>
              <a:t>）。</a:t>
            </a:r>
          </a:p>
          <a:p>
            <a:pPr>
              <a:lnSpc>
                <a:spcPct val="90000"/>
              </a:lnSpc>
              <a:buFont typeface="Monotype Sorts" pitchFamily="2" charset="2"/>
              <a:buNone/>
            </a:pPr>
            <a:r>
              <a:rPr lang="zh-CN" altLang="en-US" sz="2400"/>
              <a:t>（</a:t>
            </a:r>
            <a:r>
              <a:rPr lang="en-US" altLang="zh-CN" sz="2400"/>
              <a:t>1</a:t>
            </a:r>
            <a:r>
              <a:rPr lang="zh-CN" altLang="en-US" sz="2400"/>
              <a:t>）试指出判别给定序列是否合法的一般规则。</a:t>
            </a:r>
          </a:p>
          <a:p>
            <a:pPr>
              <a:lnSpc>
                <a:spcPct val="90000"/>
              </a:lnSpc>
              <a:buFont typeface="Monotype Sorts" pitchFamily="2" charset="2"/>
              <a:buNone/>
            </a:pPr>
            <a:r>
              <a:rPr lang="zh-CN" altLang="en-US" sz="2400"/>
              <a:t>（</a:t>
            </a:r>
            <a:r>
              <a:rPr lang="en-US" altLang="zh-CN" sz="2400"/>
              <a:t>2</a:t>
            </a:r>
            <a:r>
              <a:rPr lang="zh-CN" altLang="en-US" sz="2400"/>
              <a:t>）两个不同合法序列（对同一输入序列）能否得到相同的输出元素序列？如能得到，请举列说明。</a:t>
            </a:r>
          </a:p>
          <a:p>
            <a:pPr>
              <a:lnSpc>
                <a:spcPct val="90000"/>
              </a:lnSpc>
              <a:buFont typeface="Monotype Sorts" pitchFamily="2" charset="2"/>
              <a:buNone/>
            </a:pPr>
            <a:r>
              <a:rPr lang="en-US" altLang="zh-CN" sz="2400"/>
              <a:t>5. </a:t>
            </a:r>
            <a:r>
              <a:rPr lang="zh-CN" altLang="en-US" sz="2400"/>
              <a:t>有</a:t>
            </a:r>
            <a:r>
              <a:rPr lang="en-US" altLang="zh-CN" sz="2400"/>
              <a:t>5 </a:t>
            </a:r>
            <a:r>
              <a:rPr lang="zh-CN" altLang="en-US" sz="2400"/>
              <a:t>个元素，其入栈次序为：</a:t>
            </a:r>
            <a:r>
              <a:rPr lang="en-US" altLang="zh-CN" sz="2400"/>
              <a:t>A</a:t>
            </a:r>
            <a:r>
              <a:rPr lang="zh-CN" altLang="en-US" sz="2400"/>
              <a:t>，</a:t>
            </a:r>
            <a:r>
              <a:rPr lang="en-US" altLang="zh-CN" sz="2400"/>
              <a:t>B</a:t>
            </a:r>
            <a:r>
              <a:rPr lang="zh-CN" altLang="en-US" sz="2400"/>
              <a:t>，</a:t>
            </a:r>
            <a:r>
              <a:rPr lang="en-US" altLang="zh-CN" sz="2400"/>
              <a:t>C</a:t>
            </a:r>
            <a:r>
              <a:rPr lang="zh-CN" altLang="en-US" sz="2400"/>
              <a:t>，</a:t>
            </a:r>
            <a:r>
              <a:rPr lang="en-US" altLang="zh-CN" sz="2400"/>
              <a:t>D</a:t>
            </a:r>
            <a:r>
              <a:rPr lang="zh-CN" altLang="en-US" sz="2400"/>
              <a:t>，</a:t>
            </a:r>
            <a:r>
              <a:rPr lang="en-US" altLang="zh-CN" sz="2400"/>
              <a:t>E</a:t>
            </a:r>
            <a:r>
              <a:rPr lang="zh-CN" altLang="en-US" sz="2400"/>
              <a:t>，在各种可能的出栈次序中，以元素</a:t>
            </a:r>
            <a:r>
              <a:rPr lang="en-US" altLang="zh-CN" sz="2400"/>
              <a:t>C</a:t>
            </a:r>
            <a:r>
              <a:rPr lang="zh-CN" altLang="en-US" sz="2400"/>
              <a:t>，</a:t>
            </a:r>
            <a:r>
              <a:rPr lang="en-US" altLang="zh-CN" sz="2400"/>
              <a:t>D</a:t>
            </a:r>
            <a:r>
              <a:rPr lang="zh-CN" altLang="en-US" sz="2400"/>
              <a:t>最先出栈（即</a:t>
            </a:r>
            <a:r>
              <a:rPr lang="en-US" altLang="zh-CN" sz="2400"/>
              <a:t>C</a:t>
            </a:r>
            <a:r>
              <a:rPr lang="zh-CN" altLang="en-US" sz="2400"/>
              <a:t>第一个且</a:t>
            </a:r>
            <a:r>
              <a:rPr lang="en-US" altLang="zh-CN" sz="2400"/>
              <a:t>D</a:t>
            </a:r>
            <a:r>
              <a:rPr lang="zh-CN" altLang="en-US" sz="2400"/>
              <a:t>第二个出栈）的次序有哪几个？ </a:t>
            </a:r>
          </a:p>
        </p:txBody>
      </p:sp>
    </p:spTree>
  </p:cSld>
  <p:clrMapOvr>
    <a:masterClrMapping/>
  </p:clrMapOvr>
  <p:transition>
    <p:cover dir="d"/>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noChangeArrowheads="1"/>
          </p:cNvSpPr>
          <p:nvPr>
            <p:ph type="body" idx="1"/>
          </p:nvPr>
        </p:nvSpPr>
        <p:spPr>
          <a:xfrm>
            <a:off x="301625" y="1125538"/>
            <a:ext cx="8540750" cy="4194175"/>
          </a:xfrm>
        </p:spPr>
        <p:txBody>
          <a:bodyPr/>
          <a:lstStyle/>
          <a:p>
            <a:pPr>
              <a:lnSpc>
                <a:spcPct val="80000"/>
              </a:lnSpc>
              <a:buFont typeface="Monotype Sorts" pitchFamily="2" charset="2"/>
              <a:buNone/>
            </a:pPr>
            <a:r>
              <a:rPr lang="en-US" altLang="zh-CN" sz="2400"/>
              <a:t>6. </a:t>
            </a:r>
            <a:r>
              <a:rPr lang="zh-CN" altLang="en-US" sz="2400"/>
              <a:t>如果输入序列为</a:t>
            </a:r>
            <a:r>
              <a:rPr lang="en-US" altLang="zh-CN" sz="2400"/>
              <a:t>1 2 3 4 5 6,</a:t>
            </a:r>
            <a:r>
              <a:rPr lang="zh-CN" altLang="en-US" sz="2400"/>
              <a:t>试问能否通过栈结构得到以下两个序列</a:t>
            </a:r>
            <a:r>
              <a:rPr lang="en-US" altLang="zh-CN" sz="2400"/>
              <a:t>:4 3 5 6 1 2</a:t>
            </a:r>
            <a:r>
              <a:rPr lang="zh-CN" altLang="en-US" sz="2400"/>
              <a:t>和</a:t>
            </a:r>
            <a:r>
              <a:rPr lang="en-US" altLang="zh-CN" sz="2400"/>
              <a:t>1 3 5 4 2 6;</a:t>
            </a:r>
            <a:r>
              <a:rPr lang="zh-CN" altLang="en-US" sz="2400"/>
              <a:t>请说明为什么不能或如何才能得到。</a:t>
            </a:r>
          </a:p>
          <a:p>
            <a:pPr>
              <a:lnSpc>
                <a:spcPct val="80000"/>
              </a:lnSpc>
              <a:buFont typeface="Monotype Sorts" pitchFamily="2" charset="2"/>
              <a:buNone/>
            </a:pPr>
            <a:r>
              <a:rPr lang="en-US" altLang="zh-CN" sz="2400"/>
              <a:t>7. </a:t>
            </a:r>
            <a:r>
              <a:rPr lang="zh-CN" altLang="en-US" sz="2400"/>
              <a:t>若元素的进栈序列为：</a:t>
            </a:r>
            <a:r>
              <a:rPr lang="en-US" altLang="zh-CN" sz="2400"/>
              <a:t>A</a:t>
            </a:r>
            <a:r>
              <a:rPr lang="zh-CN" altLang="en-US" sz="2400"/>
              <a:t>、</a:t>
            </a:r>
            <a:r>
              <a:rPr lang="en-US" altLang="zh-CN" sz="2400"/>
              <a:t>B</a:t>
            </a:r>
            <a:r>
              <a:rPr lang="zh-CN" altLang="en-US" sz="2400"/>
              <a:t>、</a:t>
            </a:r>
            <a:r>
              <a:rPr lang="en-US" altLang="zh-CN" sz="2400"/>
              <a:t>C</a:t>
            </a:r>
            <a:r>
              <a:rPr lang="zh-CN" altLang="en-US" sz="2400"/>
              <a:t>、</a:t>
            </a:r>
            <a:r>
              <a:rPr lang="en-US" altLang="zh-CN" sz="2400"/>
              <a:t>D</a:t>
            </a:r>
            <a:r>
              <a:rPr lang="zh-CN" altLang="en-US" sz="2400"/>
              <a:t>、</a:t>
            </a:r>
            <a:r>
              <a:rPr lang="en-US" altLang="zh-CN" sz="2400"/>
              <a:t>E</a:t>
            </a:r>
            <a:r>
              <a:rPr lang="zh-CN" altLang="en-US" sz="2400"/>
              <a:t>，运用栈操作，能否得到出栈序列</a:t>
            </a:r>
            <a:r>
              <a:rPr lang="en-US" altLang="zh-CN" sz="2400"/>
              <a:t>B</a:t>
            </a:r>
            <a:r>
              <a:rPr lang="zh-CN" altLang="en-US" sz="2400"/>
              <a:t>、</a:t>
            </a:r>
            <a:r>
              <a:rPr lang="en-US" altLang="zh-CN" sz="2400"/>
              <a:t>C</a:t>
            </a:r>
            <a:r>
              <a:rPr lang="zh-CN" altLang="en-US" sz="2400"/>
              <a:t>、</a:t>
            </a:r>
            <a:r>
              <a:rPr lang="en-US" altLang="zh-CN" sz="2400"/>
              <a:t>A</a:t>
            </a:r>
            <a:r>
              <a:rPr lang="zh-CN" altLang="en-US" sz="2400"/>
              <a:t>、</a:t>
            </a:r>
            <a:r>
              <a:rPr lang="en-US" altLang="zh-CN" sz="2400"/>
              <a:t>E</a:t>
            </a:r>
            <a:r>
              <a:rPr lang="zh-CN" altLang="en-US" sz="2400"/>
              <a:t>、</a:t>
            </a:r>
            <a:r>
              <a:rPr lang="en-US" altLang="zh-CN" sz="2400"/>
              <a:t>D</a:t>
            </a:r>
            <a:r>
              <a:rPr lang="zh-CN" altLang="en-US" sz="2400"/>
              <a:t>和</a:t>
            </a:r>
            <a:r>
              <a:rPr lang="en-US" altLang="zh-CN" sz="2400"/>
              <a:t>D</a:t>
            </a:r>
            <a:r>
              <a:rPr lang="zh-CN" altLang="en-US" sz="2400"/>
              <a:t>、</a:t>
            </a:r>
            <a:r>
              <a:rPr lang="en-US" altLang="zh-CN" sz="2400"/>
              <a:t>B</a:t>
            </a:r>
            <a:r>
              <a:rPr lang="zh-CN" altLang="en-US" sz="2400"/>
              <a:t>、</a:t>
            </a:r>
            <a:r>
              <a:rPr lang="en-US" altLang="zh-CN" sz="2400"/>
              <a:t>A</a:t>
            </a:r>
            <a:r>
              <a:rPr lang="zh-CN" altLang="en-US" sz="2400"/>
              <a:t>、</a:t>
            </a:r>
            <a:r>
              <a:rPr lang="en-US" altLang="zh-CN" sz="2400"/>
              <a:t>C</a:t>
            </a:r>
            <a:r>
              <a:rPr lang="zh-CN" altLang="en-US" sz="2400"/>
              <a:t>、</a:t>
            </a:r>
            <a:r>
              <a:rPr lang="en-US" altLang="zh-CN" sz="2400"/>
              <a:t>E</a:t>
            </a:r>
            <a:r>
              <a:rPr lang="zh-CN" altLang="en-US" sz="2400"/>
              <a:t>？为什么？ </a:t>
            </a:r>
          </a:p>
          <a:p>
            <a:pPr>
              <a:lnSpc>
                <a:spcPct val="80000"/>
              </a:lnSpc>
              <a:buFont typeface="Monotype Sorts" pitchFamily="2" charset="2"/>
              <a:buNone/>
            </a:pPr>
            <a:r>
              <a:rPr lang="en-US" altLang="zh-CN" sz="2400"/>
              <a:t>8. </a:t>
            </a:r>
            <a:r>
              <a:rPr lang="zh-CN" altLang="en-US" sz="2400"/>
              <a:t>设输入序列为</a:t>
            </a:r>
            <a:r>
              <a:rPr lang="en-US" altLang="zh-CN" sz="2400"/>
              <a:t>a,b,c,d,</a:t>
            </a:r>
            <a:r>
              <a:rPr lang="zh-CN" altLang="en-US" sz="2400"/>
              <a:t>试写出借助一个栈可得到的两个输出序列和两个不能得到的输出序列。</a:t>
            </a:r>
          </a:p>
          <a:p>
            <a:pPr>
              <a:lnSpc>
                <a:spcPct val="80000"/>
              </a:lnSpc>
              <a:buFont typeface="Monotype Sorts" pitchFamily="2" charset="2"/>
              <a:buNone/>
            </a:pPr>
            <a:r>
              <a:rPr lang="en-US" altLang="zh-CN" sz="2400"/>
              <a:t>9. </a:t>
            </a:r>
            <a:r>
              <a:rPr lang="zh-CN" altLang="en-US" sz="2400"/>
              <a:t>设输入序列为</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6</a:t>
            </a:r>
            <a:r>
              <a:rPr lang="zh-CN" altLang="en-US" sz="2400"/>
              <a:t>，利用一个栈能得到序列</a:t>
            </a:r>
            <a:r>
              <a:rPr lang="en-US" altLang="zh-CN" sz="2400"/>
              <a:t>2</a:t>
            </a:r>
            <a:r>
              <a:rPr lang="zh-CN" altLang="en-US" sz="2400"/>
              <a:t>，</a:t>
            </a:r>
            <a:r>
              <a:rPr lang="en-US" altLang="zh-CN" sz="2400"/>
              <a:t>5</a:t>
            </a:r>
            <a:r>
              <a:rPr lang="zh-CN" altLang="en-US" sz="2400"/>
              <a:t>，</a:t>
            </a:r>
            <a:r>
              <a:rPr lang="en-US" altLang="zh-CN" sz="2400"/>
              <a:t>3</a:t>
            </a:r>
            <a:r>
              <a:rPr lang="zh-CN" altLang="en-US" sz="2400"/>
              <a:t>，</a:t>
            </a:r>
            <a:r>
              <a:rPr lang="en-US" altLang="zh-CN" sz="2400"/>
              <a:t>4</a:t>
            </a:r>
            <a:r>
              <a:rPr lang="zh-CN" altLang="en-US" sz="2400"/>
              <a:t>，</a:t>
            </a:r>
            <a:r>
              <a:rPr lang="en-US" altLang="zh-CN" sz="2400"/>
              <a:t>6</a:t>
            </a:r>
            <a:r>
              <a:rPr lang="zh-CN" altLang="en-US" sz="2400"/>
              <a:t>吗？栈可以用单链表实现吗？</a:t>
            </a:r>
          </a:p>
        </p:txBody>
      </p:sp>
    </p:spTree>
  </p:cSld>
  <p:clrMapOvr>
    <a:masterClrMapping/>
  </p:clrMapOvr>
  <p:transition>
    <p:cover dir="d"/>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zh-CN" altLang="en-US"/>
              <a:t>五、 算法设计题</a:t>
            </a:r>
          </a:p>
        </p:txBody>
      </p:sp>
      <p:sp>
        <p:nvSpPr>
          <p:cNvPr id="80899" name="Rectangle 3"/>
          <p:cNvSpPr>
            <a:spLocks noGrp="1" noChangeArrowheads="1"/>
          </p:cNvSpPr>
          <p:nvPr>
            <p:ph type="body" idx="1"/>
          </p:nvPr>
        </p:nvSpPr>
        <p:spPr/>
        <p:txBody>
          <a:bodyPr/>
          <a:lstStyle/>
          <a:p>
            <a:pPr>
              <a:lnSpc>
                <a:spcPct val="90000"/>
              </a:lnSpc>
              <a:buFont typeface="Monotype Sorts" pitchFamily="2" charset="2"/>
              <a:buNone/>
            </a:pPr>
            <a:r>
              <a:rPr lang="en-US" altLang="zh-CN" sz="2400"/>
              <a:t>          1. </a:t>
            </a:r>
            <a:r>
              <a:rPr lang="zh-CN" altLang="en-US" sz="2400"/>
              <a:t>设从键盘输入一整数的序列：</a:t>
            </a:r>
            <a:r>
              <a:rPr lang="en-US" altLang="zh-CN" sz="2400"/>
              <a:t>a1, a2, a3</a:t>
            </a:r>
            <a:r>
              <a:rPr lang="zh-CN" altLang="en-US" sz="2400"/>
              <a:t>，</a:t>
            </a:r>
            <a:r>
              <a:rPr lang="en-US" altLang="zh-CN" sz="2400">
                <a:latin typeface="Arial"/>
              </a:rPr>
              <a:t>…</a:t>
            </a:r>
            <a:r>
              <a:rPr lang="zh-CN" altLang="en-US" sz="2400"/>
              <a:t>，</a:t>
            </a:r>
            <a:r>
              <a:rPr lang="en-US" altLang="zh-CN" sz="2400"/>
              <a:t>an,</a:t>
            </a:r>
            <a:r>
              <a:rPr lang="zh-CN" altLang="en-US" sz="2400"/>
              <a:t>试编写算法实现：用栈结构存储输入的整数，当</a:t>
            </a:r>
            <a:r>
              <a:rPr lang="en-US" altLang="zh-CN" sz="2400"/>
              <a:t>ai≠-1</a:t>
            </a:r>
            <a:r>
              <a:rPr lang="zh-CN" altLang="en-US" sz="2400"/>
              <a:t>时，将</a:t>
            </a:r>
            <a:r>
              <a:rPr lang="en-US" altLang="zh-CN" sz="2400"/>
              <a:t>ai</a:t>
            </a:r>
            <a:r>
              <a:rPr lang="zh-CN" altLang="en-US" sz="2400"/>
              <a:t>进栈；当</a:t>
            </a:r>
            <a:r>
              <a:rPr lang="en-US" altLang="zh-CN" sz="2400"/>
              <a:t>ai=-1</a:t>
            </a:r>
            <a:r>
              <a:rPr lang="zh-CN" altLang="en-US" sz="2400"/>
              <a:t>时，输出栈顶整数并出栈。算法应对异常情况（入栈满等）给出相应的信息。</a:t>
            </a:r>
          </a:p>
          <a:p>
            <a:pPr>
              <a:lnSpc>
                <a:spcPct val="90000"/>
              </a:lnSpc>
              <a:buFont typeface="Monotype Sorts" pitchFamily="2" charset="2"/>
              <a:buNone/>
            </a:pPr>
            <a:r>
              <a:rPr lang="zh-CN" altLang="en-US" sz="2400"/>
              <a:t>          </a:t>
            </a:r>
            <a:r>
              <a:rPr lang="en-US" altLang="zh-CN" sz="2400"/>
              <a:t>2. </a:t>
            </a:r>
            <a:r>
              <a:rPr lang="zh-CN" altLang="en-US" sz="2400"/>
              <a:t>设表达式以字符形式已存入数组</a:t>
            </a:r>
            <a:r>
              <a:rPr lang="en-US" altLang="zh-CN" sz="2400"/>
              <a:t>E[n]</a:t>
            </a:r>
            <a:r>
              <a:rPr lang="zh-CN" altLang="en-US" sz="2400"/>
              <a:t>中，</a:t>
            </a:r>
            <a:r>
              <a:rPr lang="zh-CN" altLang="en-US" sz="2400">
                <a:latin typeface="Arial"/>
              </a:rPr>
              <a:t>‘</a:t>
            </a:r>
            <a:r>
              <a:rPr lang="en-US" altLang="zh-CN" sz="2400"/>
              <a:t>#</a:t>
            </a:r>
            <a:r>
              <a:rPr lang="en-US" altLang="zh-CN" sz="2400">
                <a:latin typeface="Arial"/>
              </a:rPr>
              <a:t>’</a:t>
            </a:r>
            <a:r>
              <a:rPr lang="zh-CN" altLang="en-US" sz="2400"/>
              <a:t>为表达式的结束符，试写出判断表达式中括号（</a:t>
            </a:r>
            <a:r>
              <a:rPr lang="zh-CN" altLang="en-US" sz="2400">
                <a:latin typeface="Arial"/>
              </a:rPr>
              <a:t>‘</a:t>
            </a:r>
            <a:r>
              <a:rPr lang="zh-CN" altLang="en-US" sz="2400"/>
              <a:t>（</a:t>
            </a:r>
            <a:r>
              <a:rPr lang="zh-CN" altLang="en-US" sz="2400">
                <a:latin typeface="Arial"/>
              </a:rPr>
              <a:t>’</a:t>
            </a:r>
            <a:r>
              <a:rPr lang="zh-CN" altLang="en-US" sz="2400"/>
              <a:t>和</a:t>
            </a:r>
            <a:r>
              <a:rPr lang="zh-CN" altLang="en-US" sz="2400">
                <a:latin typeface="Arial"/>
              </a:rPr>
              <a:t>‘</a:t>
            </a:r>
            <a:r>
              <a:rPr lang="zh-CN" altLang="en-US" sz="2400"/>
              <a:t>）</a:t>
            </a:r>
            <a:r>
              <a:rPr lang="zh-CN" altLang="en-US" sz="2400">
                <a:latin typeface="Arial"/>
              </a:rPr>
              <a:t>’</a:t>
            </a:r>
            <a:r>
              <a:rPr lang="zh-CN" altLang="en-US" sz="2400"/>
              <a:t>）是否配对的</a:t>
            </a:r>
            <a:r>
              <a:rPr lang="en-US" altLang="zh-CN" sz="2400"/>
              <a:t>C</a:t>
            </a:r>
            <a:r>
              <a:rPr lang="zh-CN" altLang="en-US" sz="2400"/>
              <a:t>语言描述算法：</a:t>
            </a:r>
            <a:r>
              <a:rPr lang="en-US" altLang="zh-CN" sz="2400"/>
              <a:t>EXYX(E); (</a:t>
            </a:r>
            <a:r>
              <a:rPr lang="zh-CN" altLang="en-US" sz="2400"/>
              <a:t>注：算法中可调用栈操作的基本算法。</a:t>
            </a:r>
            <a:r>
              <a:rPr lang="en-US" altLang="zh-CN" sz="2400"/>
              <a:t>) </a:t>
            </a:r>
          </a:p>
          <a:p>
            <a:pPr>
              <a:lnSpc>
                <a:spcPct val="90000"/>
              </a:lnSpc>
              <a:buFont typeface="Monotype Sorts" pitchFamily="2" charset="2"/>
              <a:buNone/>
            </a:pPr>
            <a:r>
              <a:rPr lang="en-US" altLang="zh-CN" sz="2400"/>
              <a:t>          3. </a:t>
            </a:r>
            <a:r>
              <a:rPr lang="zh-CN" altLang="en-US" sz="2400"/>
              <a:t>从键盘上输入一个逆波兰表达式，用伪码写出其求值程序。规定：逆波兰表达式的长度不超过一行，以</a:t>
            </a:r>
            <a:r>
              <a:rPr lang="en-US" altLang="zh-CN" sz="2400"/>
              <a:t>$</a:t>
            </a:r>
            <a:r>
              <a:rPr lang="zh-CN" altLang="en-US" sz="2400"/>
              <a:t>符作为输入结束，操作数之间用空格分隔</a:t>
            </a:r>
            <a:r>
              <a:rPr lang="en-US" altLang="zh-CN" sz="2400"/>
              <a:t>,</a:t>
            </a:r>
            <a:r>
              <a:rPr lang="zh-CN" altLang="en-US" sz="2400"/>
              <a:t>操作符只可能有</a:t>
            </a:r>
            <a:r>
              <a:rPr lang="en-US" altLang="zh-CN" sz="2400"/>
              <a:t>+</a:t>
            </a:r>
            <a:r>
              <a:rPr lang="zh-CN" altLang="en-US" sz="2400"/>
              <a:t>、</a:t>
            </a:r>
            <a:r>
              <a:rPr lang="en-US" altLang="zh-CN" sz="2400"/>
              <a:t>-</a:t>
            </a:r>
            <a:r>
              <a:rPr lang="zh-CN" altLang="en-US" sz="2400"/>
              <a:t>、*、</a:t>
            </a:r>
            <a:r>
              <a:rPr lang="en-US" altLang="zh-CN" sz="2400"/>
              <a:t>/</a:t>
            </a:r>
            <a:r>
              <a:rPr lang="zh-CN" altLang="en-US" sz="2400"/>
              <a:t>四种运算。例如：</a:t>
            </a:r>
            <a:r>
              <a:rPr lang="en-US" altLang="zh-CN" sz="2400"/>
              <a:t>234 34+2*$</a:t>
            </a:r>
          </a:p>
        </p:txBody>
      </p:sp>
    </p:spTree>
  </p:cSld>
  <p:clrMapOvr>
    <a:masterClrMapping/>
  </p:clrMapOvr>
  <p:transition>
    <p:cover dir="d"/>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301625" y="260350"/>
            <a:ext cx="8540750" cy="1143000"/>
          </a:xfrm>
        </p:spPr>
        <p:txBody>
          <a:bodyPr/>
          <a:lstStyle/>
          <a:p>
            <a:r>
              <a:rPr lang="zh-CN" altLang="en-US"/>
              <a:t>实 训 </a:t>
            </a:r>
            <a:r>
              <a:rPr lang="en-US" altLang="zh-CN"/>
              <a:t>2</a:t>
            </a:r>
          </a:p>
        </p:txBody>
      </p:sp>
      <p:sp>
        <p:nvSpPr>
          <p:cNvPr id="81923" name="Rectangle 3"/>
          <p:cNvSpPr>
            <a:spLocks noGrp="1" noChangeArrowheads="1"/>
          </p:cNvSpPr>
          <p:nvPr>
            <p:ph type="body" idx="1"/>
          </p:nvPr>
        </p:nvSpPr>
        <p:spPr>
          <a:xfrm>
            <a:off x="301625" y="1341438"/>
            <a:ext cx="8540750" cy="4194175"/>
          </a:xfrm>
        </p:spPr>
        <p:txBody>
          <a:bodyPr/>
          <a:lstStyle/>
          <a:p>
            <a:pPr>
              <a:lnSpc>
                <a:spcPct val="80000"/>
              </a:lnSpc>
              <a:buFont typeface="Monotype Sorts" pitchFamily="2" charset="2"/>
              <a:buNone/>
            </a:pPr>
            <a:r>
              <a:rPr lang="en-US" altLang="zh-CN" sz="2200"/>
              <a:t>            </a:t>
            </a:r>
            <a:r>
              <a:rPr lang="zh-CN" altLang="en-US" sz="2200"/>
              <a:t>实训目的要求：</a:t>
            </a:r>
          </a:p>
          <a:p>
            <a:pPr>
              <a:lnSpc>
                <a:spcPct val="80000"/>
              </a:lnSpc>
              <a:buFont typeface="Monotype Sorts" pitchFamily="2" charset="2"/>
              <a:buNone/>
            </a:pPr>
            <a:r>
              <a:rPr lang="zh-CN" altLang="en-US" sz="2200"/>
              <a:t>           </a:t>
            </a:r>
            <a:r>
              <a:rPr lang="en-US" altLang="zh-CN" sz="2200"/>
              <a:t>1</a:t>
            </a:r>
            <a:r>
              <a:rPr lang="zh-CN" altLang="en-US" sz="2200"/>
              <a:t>．掌握栈和队列的基本概念。</a:t>
            </a:r>
          </a:p>
          <a:p>
            <a:pPr>
              <a:lnSpc>
                <a:spcPct val="80000"/>
              </a:lnSpc>
              <a:buFont typeface="Monotype Sorts" pitchFamily="2" charset="2"/>
              <a:buNone/>
            </a:pPr>
            <a:r>
              <a:rPr lang="zh-CN" altLang="en-US" sz="2200"/>
              <a:t>           </a:t>
            </a:r>
            <a:r>
              <a:rPr lang="en-US" altLang="zh-CN" sz="2200"/>
              <a:t>2</a:t>
            </a:r>
            <a:r>
              <a:rPr lang="zh-CN" altLang="en-US" sz="2200"/>
              <a:t>．通过实验进一步加深理解栈的经过及其有关算法。</a:t>
            </a:r>
          </a:p>
          <a:p>
            <a:pPr>
              <a:lnSpc>
                <a:spcPct val="80000"/>
              </a:lnSpc>
              <a:buFont typeface="Monotype Sorts" pitchFamily="2" charset="2"/>
              <a:buNone/>
            </a:pPr>
            <a:r>
              <a:rPr lang="zh-CN" altLang="en-US" sz="2200"/>
              <a:t>           实训内容：</a:t>
            </a:r>
          </a:p>
          <a:p>
            <a:pPr>
              <a:lnSpc>
                <a:spcPct val="80000"/>
              </a:lnSpc>
              <a:buFont typeface="Monotype Sorts" pitchFamily="2" charset="2"/>
              <a:buNone/>
            </a:pPr>
            <a:r>
              <a:rPr lang="zh-CN" altLang="en-US" sz="2200"/>
              <a:t>           模拟停车场问题：</a:t>
            </a:r>
          </a:p>
          <a:p>
            <a:pPr>
              <a:lnSpc>
                <a:spcPct val="80000"/>
              </a:lnSpc>
              <a:buFont typeface="Monotype Sorts" pitchFamily="2" charset="2"/>
              <a:buNone/>
            </a:pPr>
            <a:r>
              <a:rPr lang="zh-CN" altLang="en-US" sz="2200"/>
              <a:t>           队列设有一个可以停放</a:t>
            </a:r>
            <a:r>
              <a:rPr lang="en-US" altLang="zh-CN" sz="2200"/>
              <a:t>n</a:t>
            </a:r>
            <a:r>
              <a:rPr lang="zh-CN" altLang="en-US" sz="2200"/>
              <a:t>辆汽车的狭长停车场</a:t>
            </a:r>
            <a:r>
              <a:rPr lang="en-US" altLang="zh-CN" sz="2200"/>
              <a:t>,</a:t>
            </a:r>
            <a:r>
              <a:rPr lang="zh-CN" altLang="en-US" sz="2200"/>
              <a:t>它只有一个大门可以供车辆进出。车辆按到达停车场时间的先后次序从停车场最里面向门口处停放</a:t>
            </a:r>
            <a:r>
              <a:rPr lang="en-US" altLang="zh-CN" sz="2200"/>
              <a:t>(</a:t>
            </a:r>
            <a:r>
              <a:rPr lang="zh-CN" altLang="en-US" sz="2200"/>
              <a:t>最先到达的第一辆车停在停车场的最里面</a:t>
            </a:r>
            <a:r>
              <a:rPr lang="en-US" altLang="zh-CN" sz="2200"/>
              <a:t>)</a:t>
            </a:r>
            <a:r>
              <a:rPr lang="zh-CN" altLang="en-US" sz="2200"/>
              <a:t>。如果停车场已放满</a:t>
            </a:r>
            <a:r>
              <a:rPr lang="en-US" altLang="zh-CN" sz="2200"/>
              <a:t>n</a:t>
            </a:r>
            <a:r>
              <a:rPr lang="zh-CN" altLang="en-US" sz="2200"/>
              <a:t>辆车，则后来的车辆只能在停车场大门外的便道上等待，一旦停车场内有车开走</a:t>
            </a:r>
            <a:r>
              <a:rPr lang="en-US" altLang="zh-CN" sz="2200"/>
              <a:t>,</a:t>
            </a:r>
            <a:r>
              <a:rPr lang="zh-CN" altLang="en-US" sz="2200"/>
              <a:t>则排在便道上的第一辆车就可进入停车场。停车场内如有某辆车要开走</a:t>
            </a:r>
            <a:r>
              <a:rPr lang="en-US" altLang="zh-CN" sz="2200"/>
              <a:t>,</a:t>
            </a:r>
            <a:r>
              <a:rPr lang="zh-CN" altLang="en-US" sz="2200"/>
              <a:t>在它之后进入停车场的车辆都必须先退出停车场为它让路</a:t>
            </a:r>
            <a:r>
              <a:rPr lang="en-US" altLang="zh-CN" sz="2200"/>
              <a:t>,</a:t>
            </a:r>
            <a:r>
              <a:rPr lang="zh-CN" altLang="en-US" sz="2200"/>
              <a:t>待其开出停车场后</a:t>
            </a:r>
            <a:r>
              <a:rPr lang="en-US" altLang="zh-CN" sz="2200"/>
              <a:t>,</a:t>
            </a:r>
            <a:r>
              <a:rPr lang="zh-CN" altLang="en-US" sz="2200"/>
              <a:t>这些车辆再依原来的次序进入。每辆车在离开停车场时</a:t>
            </a:r>
            <a:r>
              <a:rPr lang="en-US" altLang="zh-CN" sz="2200"/>
              <a:t>,</a:t>
            </a:r>
            <a:r>
              <a:rPr lang="zh-CN" altLang="en-US" sz="2200"/>
              <a:t>根据它在停车场内停留时间的长短交费。如果停在便道上的车辆未进停车场就要离去，允许其离去时不收停车费</a:t>
            </a:r>
            <a:r>
              <a:rPr lang="en-US" altLang="zh-CN" sz="2200"/>
              <a:t>,</a:t>
            </a:r>
            <a:r>
              <a:rPr lang="zh-CN" altLang="en-US" sz="2200"/>
              <a:t>并且仍然保持在便道上等待的车辆的次序。现在编制一个程序来模拟停车场的管理。</a:t>
            </a:r>
          </a:p>
        </p:txBody>
      </p:sp>
    </p:spTree>
  </p:cSld>
  <p:clrMapOvr>
    <a:masterClrMapping/>
  </p:clrMapOvr>
  <p:transition>
    <p:cover dir="d"/>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noChangeArrowheads="1"/>
          </p:cNvSpPr>
          <p:nvPr>
            <p:ph type="body" idx="1"/>
          </p:nvPr>
        </p:nvSpPr>
        <p:spPr>
          <a:xfrm>
            <a:off x="301625" y="1125538"/>
            <a:ext cx="8540750" cy="4194175"/>
          </a:xfrm>
        </p:spPr>
        <p:txBody>
          <a:bodyPr/>
          <a:lstStyle/>
          <a:p>
            <a:pPr>
              <a:lnSpc>
                <a:spcPct val="90000"/>
              </a:lnSpc>
              <a:buFont typeface="Monotype Sorts" pitchFamily="2" charset="2"/>
              <a:buNone/>
            </a:pPr>
            <a:r>
              <a:rPr lang="en-US" altLang="zh-CN" sz="2400"/>
              <a:t>            </a:t>
            </a:r>
            <a:r>
              <a:rPr lang="zh-CN" altLang="en-US" sz="2400"/>
              <a:t>说明：</a:t>
            </a:r>
          </a:p>
          <a:p>
            <a:pPr>
              <a:lnSpc>
                <a:spcPct val="90000"/>
              </a:lnSpc>
              <a:buFont typeface="Monotype Sorts" pitchFamily="2" charset="2"/>
              <a:buNone/>
            </a:pPr>
            <a:r>
              <a:rPr lang="zh-CN" altLang="en-US" sz="2400"/>
              <a:t>            首先确定模拟程序中需要的数据结构及其操作。 </a:t>
            </a:r>
          </a:p>
          <a:p>
            <a:pPr>
              <a:lnSpc>
                <a:spcPct val="90000"/>
              </a:lnSpc>
              <a:buFont typeface="Monotype Sorts" pitchFamily="2" charset="2"/>
              <a:buNone/>
            </a:pPr>
            <a:r>
              <a:rPr lang="zh-CN" altLang="en-US" sz="2400"/>
              <a:t>            由于停车场只有一个大门</a:t>
            </a:r>
            <a:r>
              <a:rPr lang="en-US" altLang="zh-CN" sz="2400"/>
              <a:t>,</a:t>
            </a:r>
            <a:r>
              <a:rPr lang="zh-CN" altLang="en-US" sz="2400"/>
              <a:t>因此可用一个栈来模拟；根据便道停车的特点，先排队的车辆先离开便道进入停车场</a:t>
            </a:r>
            <a:r>
              <a:rPr lang="en-US" altLang="zh-CN" sz="2400"/>
              <a:t>,</a:t>
            </a:r>
            <a:r>
              <a:rPr lang="zh-CN" altLang="en-US" sz="2400"/>
              <a:t>可以用一个队列来模拟；又因为排在停车场中间的车辆可以提前离开，因此还需要有一个地方</a:t>
            </a:r>
            <a:r>
              <a:rPr lang="en-US" altLang="zh-CN" sz="2400"/>
              <a:t>(</a:t>
            </a:r>
            <a:r>
              <a:rPr lang="zh-CN" altLang="en-US" sz="2400"/>
              <a:t>车辆规避所</a:t>
            </a:r>
            <a:r>
              <a:rPr lang="en-US" altLang="zh-CN" sz="2400"/>
              <a:t>)</a:t>
            </a:r>
            <a:r>
              <a:rPr lang="zh-CN" altLang="en-US" sz="2400"/>
              <a:t>保存为了让路离开停车场的车辆</a:t>
            </a:r>
            <a:r>
              <a:rPr lang="en-US" altLang="zh-CN" sz="2400"/>
              <a:t>,</a:t>
            </a:r>
            <a:r>
              <a:rPr lang="zh-CN" altLang="en-US" sz="2400"/>
              <a:t>很显然这也应该用一个栈来模拟。所以在程序中设置了两个顺序栈</a:t>
            </a:r>
            <a:r>
              <a:rPr lang="en-US" altLang="zh-CN" sz="2400"/>
              <a:t>s1</a:t>
            </a:r>
            <a:r>
              <a:rPr lang="zh-CN" altLang="en-US" sz="2400"/>
              <a:t>和</a:t>
            </a:r>
            <a:r>
              <a:rPr lang="en-US" altLang="zh-CN" sz="2400"/>
              <a:t>s2</a:t>
            </a:r>
            <a:r>
              <a:rPr lang="zh-CN" altLang="en-US" sz="2400"/>
              <a:t>分别表示停车场和规避所；设置了一个链队列</a:t>
            </a:r>
            <a:r>
              <a:rPr lang="en-US" altLang="zh-CN" sz="2400"/>
              <a:t>q</a:t>
            </a:r>
            <a:r>
              <a:rPr lang="zh-CN" altLang="en-US" sz="2400"/>
              <a:t>表示便道。它们的数据类型定义在下面的源程序中，为了操作方便，链队列表头结点中的</a:t>
            </a:r>
            <a:r>
              <a:rPr lang="en-US" altLang="zh-CN" sz="2400"/>
              <a:t>num</a:t>
            </a:r>
            <a:r>
              <a:rPr lang="zh-CN" altLang="en-US" sz="2400"/>
              <a:t>域中存放便道上的车辆数量。 </a:t>
            </a:r>
          </a:p>
        </p:txBody>
      </p:sp>
    </p:spTree>
  </p:cSld>
  <p:clrMapOvr>
    <a:masterClrMapping/>
  </p:clrMapOvr>
  <p:transition>
    <p:cover dir="d"/>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noChangeArrowheads="1"/>
          </p:cNvSpPr>
          <p:nvPr>
            <p:ph type="body" idx="1"/>
          </p:nvPr>
        </p:nvSpPr>
        <p:spPr>
          <a:xfrm>
            <a:off x="301625" y="908050"/>
            <a:ext cx="8540750" cy="4194175"/>
          </a:xfrm>
        </p:spPr>
        <p:txBody>
          <a:bodyPr/>
          <a:lstStyle/>
          <a:p>
            <a:pPr>
              <a:lnSpc>
                <a:spcPct val="80000"/>
              </a:lnSpc>
              <a:buFont typeface="Monotype Sorts" pitchFamily="2" charset="2"/>
              <a:buNone/>
            </a:pPr>
            <a:r>
              <a:rPr lang="en-US" altLang="zh-CN" sz="2400"/>
              <a:t>           </a:t>
            </a:r>
            <a:r>
              <a:rPr lang="zh-CN" altLang="en-US" sz="2400"/>
              <a:t>程序执行时，当输入数据表示有车辆到达时，判断栈</a:t>
            </a:r>
            <a:r>
              <a:rPr lang="en-US" altLang="zh-CN" sz="2400"/>
              <a:t>s1</a:t>
            </a:r>
            <a:r>
              <a:rPr lang="zh-CN" altLang="en-US" sz="2400"/>
              <a:t>是否满，若未满就将新数据进栈</a:t>
            </a:r>
            <a:r>
              <a:rPr lang="en-US" altLang="zh-CN" sz="2400"/>
              <a:t>s1</a:t>
            </a:r>
            <a:r>
              <a:rPr lang="zh-CN" altLang="en-US" sz="2400"/>
              <a:t>；若栈已满</a:t>
            </a:r>
            <a:r>
              <a:rPr lang="en-US" altLang="zh-CN" sz="2400"/>
              <a:t>,</a:t>
            </a:r>
            <a:r>
              <a:rPr lang="zh-CN" altLang="en-US" sz="2400"/>
              <a:t>就将数据入队列</a:t>
            </a:r>
            <a:r>
              <a:rPr lang="en-US" altLang="zh-CN" sz="2400"/>
              <a:t>q</a:t>
            </a:r>
            <a:r>
              <a:rPr lang="zh-CN" altLang="en-US" sz="2400"/>
              <a:t>，表示车辆在便道上等待进入停车场。该操作过程由函数</a:t>
            </a:r>
            <a:r>
              <a:rPr lang="en-US" altLang="zh-CN" sz="2400"/>
              <a:t>Arrive</a:t>
            </a:r>
            <a:r>
              <a:rPr lang="zh-CN" altLang="en-US" sz="2400"/>
              <a:t>完成。当输入数据表示有车辆要离去时</a:t>
            </a:r>
            <a:r>
              <a:rPr lang="en-US" altLang="zh-CN" sz="2400"/>
              <a:t>,</a:t>
            </a:r>
            <a:r>
              <a:rPr lang="zh-CN" altLang="en-US" sz="2400"/>
              <a:t>就在栈</a:t>
            </a:r>
            <a:r>
              <a:rPr lang="en-US" altLang="zh-CN" sz="2400"/>
              <a:t>s1</a:t>
            </a:r>
            <a:r>
              <a:rPr lang="zh-CN" altLang="en-US" sz="2400"/>
              <a:t>中寻找此车牌号的车辆</a:t>
            </a:r>
            <a:r>
              <a:rPr lang="en-US" altLang="zh-CN" sz="2400"/>
              <a:t>,</a:t>
            </a:r>
            <a:r>
              <a:rPr lang="zh-CN" altLang="en-US" sz="2400"/>
              <a:t>如寻找到就让其离开停车场</a:t>
            </a:r>
            <a:r>
              <a:rPr lang="en-US" altLang="zh-CN" sz="2400"/>
              <a:t>,</a:t>
            </a:r>
            <a:r>
              <a:rPr lang="zh-CN" altLang="en-US" sz="2400"/>
              <a:t>并根据停车时间计费，同时将队列</a:t>
            </a:r>
            <a:r>
              <a:rPr lang="en-US" altLang="zh-CN" sz="2400"/>
              <a:t>q</a:t>
            </a:r>
            <a:r>
              <a:rPr lang="zh-CN" altLang="en-US" sz="2400"/>
              <a:t>的队头元素进栈</a:t>
            </a:r>
            <a:r>
              <a:rPr lang="en-US" altLang="zh-CN" sz="2400"/>
              <a:t>s1</a:t>
            </a:r>
            <a:r>
              <a:rPr lang="zh-CN" altLang="en-US" sz="2400"/>
              <a:t>；如没有找到</a:t>
            </a:r>
            <a:r>
              <a:rPr lang="en-US" altLang="zh-CN" sz="2400"/>
              <a:t>,</a:t>
            </a:r>
            <a:r>
              <a:rPr lang="zh-CN" altLang="en-US" sz="2400"/>
              <a:t>就到队列</a:t>
            </a:r>
            <a:r>
              <a:rPr lang="en-US" altLang="zh-CN" sz="2400"/>
              <a:t>q</a:t>
            </a:r>
            <a:r>
              <a:rPr lang="zh-CN" altLang="en-US" sz="2400"/>
              <a:t>中去寻找此车牌号的车辆。如在队列</a:t>
            </a:r>
            <a:r>
              <a:rPr lang="en-US" altLang="zh-CN" sz="2400"/>
              <a:t>q</a:t>
            </a:r>
            <a:r>
              <a:rPr lang="zh-CN" altLang="en-US" sz="2400"/>
              <a:t>中找到就允许其离开队列</a:t>
            </a:r>
            <a:r>
              <a:rPr lang="en-US" altLang="zh-CN" sz="2400"/>
              <a:t>,</a:t>
            </a:r>
            <a:r>
              <a:rPr lang="zh-CN" altLang="en-US" sz="2400"/>
              <a:t>并不收费；如找不到就显示出错信息。当离开停车场的车辆位于栈</a:t>
            </a:r>
            <a:r>
              <a:rPr lang="en-US" altLang="zh-CN" sz="2400"/>
              <a:t>s1</a:t>
            </a:r>
            <a:r>
              <a:rPr lang="zh-CN" altLang="en-US" sz="2400"/>
              <a:t>的中间时</a:t>
            </a:r>
            <a:r>
              <a:rPr lang="en-US" altLang="zh-CN" sz="2400"/>
              <a:t>,</a:t>
            </a:r>
            <a:r>
              <a:rPr lang="zh-CN" altLang="en-US" sz="2400"/>
              <a:t>必须先将此位置到栈顶之间的所有数据倒到栈</a:t>
            </a:r>
            <a:r>
              <a:rPr lang="en-US" altLang="zh-CN" sz="2400"/>
              <a:t>s2</a:t>
            </a:r>
            <a:r>
              <a:rPr lang="zh-CN" altLang="en-US" sz="2400"/>
              <a:t>中去</a:t>
            </a:r>
            <a:r>
              <a:rPr lang="en-US" altLang="zh-CN" sz="2400"/>
              <a:t>,</a:t>
            </a:r>
            <a:r>
              <a:rPr lang="zh-CN" altLang="en-US" sz="2400"/>
              <a:t>然后安排车辆出栈</a:t>
            </a:r>
            <a:r>
              <a:rPr lang="en-US" altLang="zh-CN" sz="2400"/>
              <a:t>s1,</a:t>
            </a:r>
            <a:r>
              <a:rPr lang="zh-CN" altLang="en-US" sz="2400"/>
              <a:t>最后将栈</a:t>
            </a:r>
            <a:r>
              <a:rPr lang="en-US" altLang="zh-CN" sz="2400"/>
              <a:t>s2</a:t>
            </a:r>
            <a:r>
              <a:rPr lang="zh-CN" altLang="en-US" sz="2400"/>
              <a:t>中的数据倒回到栈</a:t>
            </a:r>
            <a:r>
              <a:rPr lang="en-US" altLang="zh-CN" sz="2400"/>
              <a:t>s1</a:t>
            </a:r>
            <a:r>
              <a:rPr lang="zh-CN" altLang="en-US" sz="2400"/>
              <a:t>中来。该操作过程由函数</a:t>
            </a:r>
            <a:r>
              <a:rPr lang="en-US" altLang="zh-CN" sz="2400"/>
              <a:t>Delive</a:t>
            </a:r>
            <a:r>
              <a:rPr lang="zh-CN" altLang="en-US" sz="2400"/>
              <a:t>完成。显然，以上两个主要操作需要利用栈和队列的两个基本操作入栈（队列）和出栈（队列）来实现。源程序中的函数</a:t>
            </a:r>
            <a:r>
              <a:rPr lang="en-US" altLang="zh-CN" sz="2400"/>
              <a:t>Display</a:t>
            </a:r>
            <a:r>
              <a:rPr lang="zh-CN" altLang="en-US" sz="2400"/>
              <a:t>则可以随时显示停车场的状况。 </a:t>
            </a:r>
          </a:p>
        </p:txBody>
      </p:sp>
    </p:spTree>
  </p:cSld>
  <p:clrMapOvr>
    <a:masterClrMapping/>
  </p:clrMapOvr>
  <p:transition>
    <p:cover dir="d"/>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noChangeArrowheads="1"/>
          </p:cNvSpPr>
          <p:nvPr>
            <p:ph type="body" idx="1"/>
          </p:nvPr>
        </p:nvSpPr>
        <p:spPr>
          <a:xfrm>
            <a:off x="301625" y="603250"/>
            <a:ext cx="8540750" cy="5634038"/>
          </a:xfrm>
        </p:spPr>
        <p:txBody>
          <a:bodyPr/>
          <a:lstStyle/>
          <a:p>
            <a:pPr>
              <a:lnSpc>
                <a:spcPct val="80000"/>
              </a:lnSpc>
              <a:buFont typeface="Monotype Sorts" pitchFamily="2" charset="2"/>
              <a:buNone/>
            </a:pPr>
            <a:r>
              <a:rPr lang="zh-CN" altLang="en-US" sz="2400"/>
              <a:t>实训参考程序：</a:t>
            </a:r>
          </a:p>
          <a:p>
            <a:pPr>
              <a:lnSpc>
                <a:spcPct val="80000"/>
              </a:lnSpc>
              <a:buFont typeface="Monotype Sorts" pitchFamily="2" charset="2"/>
              <a:buNone/>
            </a:pPr>
            <a:r>
              <a:rPr lang="zh-CN" altLang="en-US" sz="2400"/>
              <a:t>下面是模拟停车场管理的源程序。</a:t>
            </a:r>
            <a:r>
              <a:rPr lang="zh-CN" altLang="en-US" sz="2400">
                <a:latin typeface="Arial"/>
              </a:rPr>
              <a:t>               </a:t>
            </a:r>
            <a:r>
              <a:rPr lang="zh-CN" altLang="en-US" sz="2400"/>
              <a:t> </a:t>
            </a:r>
          </a:p>
          <a:p>
            <a:pPr>
              <a:lnSpc>
                <a:spcPct val="80000"/>
              </a:lnSpc>
              <a:buFont typeface="Monotype Sorts" pitchFamily="2" charset="2"/>
              <a:buNone/>
            </a:pPr>
            <a:r>
              <a:rPr lang="en-US" altLang="zh-CN" sz="2400"/>
              <a:t>#include "stdio.h" </a:t>
            </a:r>
          </a:p>
          <a:p>
            <a:pPr>
              <a:lnSpc>
                <a:spcPct val="80000"/>
              </a:lnSpc>
              <a:buFont typeface="Monotype Sorts" pitchFamily="2" charset="2"/>
              <a:buNone/>
            </a:pPr>
            <a:r>
              <a:rPr lang="en-US" altLang="zh-CN" sz="2400"/>
              <a:t>#define N 2    /*</a:t>
            </a:r>
            <a:r>
              <a:rPr lang="zh-CN" altLang="en-US" sz="2400"/>
              <a:t>停车场容量*</a:t>
            </a:r>
            <a:r>
              <a:rPr lang="en-US" altLang="zh-CN" sz="2400"/>
              <a:t>/ </a:t>
            </a:r>
          </a:p>
          <a:p>
            <a:pPr>
              <a:lnSpc>
                <a:spcPct val="80000"/>
              </a:lnSpc>
              <a:buFont typeface="Monotype Sorts" pitchFamily="2" charset="2"/>
              <a:buNone/>
            </a:pPr>
            <a:r>
              <a:rPr lang="en-US" altLang="zh-CN" sz="2400"/>
              <a:t>#define M 5    /*</a:t>
            </a:r>
            <a:r>
              <a:rPr lang="zh-CN" altLang="en-US" sz="2400"/>
              <a:t>停车单价*</a:t>
            </a:r>
            <a:r>
              <a:rPr lang="en-US" altLang="zh-CN" sz="2400"/>
              <a:t>/ </a:t>
            </a:r>
          </a:p>
          <a:p>
            <a:pPr>
              <a:lnSpc>
                <a:spcPct val="80000"/>
              </a:lnSpc>
              <a:buFont typeface="Monotype Sorts" pitchFamily="2" charset="2"/>
              <a:buNone/>
            </a:pPr>
            <a:r>
              <a:rPr lang="en-US" altLang="zh-CN" sz="2400"/>
              <a:t>#define True  1 </a:t>
            </a:r>
          </a:p>
          <a:p>
            <a:pPr>
              <a:lnSpc>
                <a:spcPct val="80000"/>
              </a:lnSpc>
              <a:buFont typeface="Monotype Sorts" pitchFamily="2" charset="2"/>
              <a:buNone/>
            </a:pPr>
            <a:r>
              <a:rPr lang="en-US" altLang="zh-CN" sz="2400"/>
              <a:t>#define False 0 </a:t>
            </a:r>
          </a:p>
          <a:p>
            <a:pPr>
              <a:lnSpc>
                <a:spcPct val="80000"/>
              </a:lnSpc>
              <a:buFont typeface="Monotype Sorts" pitchFamily="2" charset="2"/>
              <a:buNone/>
            </a:pPr>
            <a:r>
              <a:rPr lang="en-US" altLang="zh-CN" sz="2400"/>
              <a:t>typedef struct{ </a:t>
            </a:r>
          </a:p>
          <a:p>
            <a:pPr>
              <a:lnSpc>
                <a:spcPct val="80000"/>
              </a:lnSpc>
              <a:buFont typeface="Monotype Sorts" pitchFamily="2" charset="2"/>
              <a:buNone/>
            </a:pPr>
            <a:r>
              <a:rPr lang="en-US" altLang="zh-CN" sz="2400"/>
              <a:t>   int num;        /*</a:t>
            </a:r>
            <a:r>
              <a:rPr lang="zh-CN" altLang="en-US" sz="2400"/>
              <a:t>车牌号*</a:t>
            </a:r>
            <a:r>
              <a:rPr lang="en-US" altLang="zh-CN" sz="2400"/>
              <a:t>/ </a:t>
            </a:r>
          </a:p>
          <a:p>
            <a:pPr>
              <a:lnSpc>
                <a:spcPct val="80000"/>
              </a:lnSpc>
              <a:buFont typeface="Monotype Sorts" pitchFamily="2" charset="2"/>
              <a:buNone/>
            </a:pPr>
            <a:r>
              <a:rPr lang="en-US" altLang="zh-CN" sz="2400"/>
              <a:t>   int arrtime;   /*</a:t>
            </a:r>
            <a:r>
              <a:rPr lang="zh-CN" altLang="en-US" sz="2400"/>
              <a:t>到达</a:t>
            </a:r>
            <a:r>
              <a:rPr lang="en-US" altLang="zh-CN" sz="2400"/>
              <a:t>/</a:t>
            </a:r>
            <a:r>
              <a:rPr lang="zh-CN" altLang="en-US" sz="2400"/>
              <a:t>离开时间*</a:t>
            </a:r>
            <a:r>
              <a:rPr lang="en-US" altLang="zh-CN" sz="2400"/>
              <a:t>/ </a:t>
            </a:r>
          </a:p>
          <a:p>
            <a:pPr>
              <a:lnSpc>
                <a:spcPct val="80000"/>
              </a:lnSpc>
              <a:buFont typeface="Monotype Sorts" pitchFamily="2" charset="2"/>
              <a:buNone/>
            </a:pPr>
            <a:r>
              <a:rPr lang="en-US" altLang="zh-CN" sz="2400"/>
              <a:t>  }ELEMTP;         /*</a:t>
            </a:r>
            <a:r>
              <a:rPr lang="zh-CN" altLang="en-US" sz="2400"/>
              <a:t>顺序栈的数据元素类型*</a:t>
            </a:r>
            <a:r>
              <a:rPr lang="en-US" altLang="zh-CN" sz="2400"/>
              <a:t>/ </a:t>
            </a:r>
          </a:p>
          <a:p>
            <a:pPr>
              <a:lnSpc>
                <a:spcPct val="80000"/>
              </a:lnSpc>
              <a:buFont typeface="Monotype Sorts" pitchFamily="2" charset="2"/>
              <a:buNone/>
            </a:pPr>
            <a:r>
              <a:rPr lang="en-US" altLang="zh-CN" sz="2400"/>
              <a:t>typedef struct{ </a:t>
            </a:r>
          </a:p>
          <a:p>
            <a:pPr>
              <a:lnSpc>
                <a:spcPct val="80000"/>
              </a:lnSpc>
              <a:buFont typeface="Monotype Sorts" pitchFamily="2" charset="2"/>
              <a:buNone/>
            </a:pPr>
            <a:r>
              <a:rPr lang="en-US" altLang="zh-CN" sz="2400"/>
              <a:t>  ELEMTP elem[N]; </a:t>
            </a:r>
          </a:p>
          <a:p>
            <a:pPr>
              <a:lnSpc>
                <a:spcPct val="80000"/>
              </a:lnSpc>
              <a:buFont typeface="Monotype Sorts" pitchFamily="2" charset="2"/>
              <a:buNone/>
            </a:pPr>
            <a:r>
              <a:rPr lang="en-US" altLang="zh-CN" sz="2400"/>
              <a:t>  int top; </a:t>
            </a:r>
          </a:p>
          <a:p>
            <a:pPr>
              <a:lnSpc>
                <a:spcPct val="80000"/>
              </a:lnSpc>
              <a:buFont typeface="Monotype Sorts" pitchFamily="2" charset="2"/>
              <a:buNone/>
            </a:pPr>
            <a:r>
              <a:rPr lang="en-US" altLang="zh-CN" sz="2400"/>
              <a:t>  }SqStack;         /*</a:t>
            </a:r>
            <a:r>
              <a:rPr lang="zh-CN" altLang="en-US" sz="2400"/>
              <a:t>顺序栈类型*</a:t>
            </a:r>
            <a:r>
              <a:rPr lang="en-US" altLang="zh-CN" sz="2400"/>
              <a:t>/ </a:t>
            </a:r>
          </a:p>
        </p:txBody>
      </p:sp>
    </p:spTree>
  </p:cSld>
  <p:clrMapOvr>
    <a:masterClrMapping/>
  </p:clrMapOvr>
  <p:transition>
    <p:cover dir="d"/>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noChangeArrowheads="1"/>
          </p:cNvSpPr>
          <p:nvPr>
            <p:ph type="body" idx="1"/>
          </p:nvPr>
        </p:nvSpPr>
        <p:spPr>
          <a:xfrm>
            <a:off x="301625" y="1125538"/>
            <a:ext cx="8540750" cy="4194175"/>
          </a:xfrm>
        </p:spPr>
        <p:txBody>
          <a:bodyPr/>
          <a:lstStyle/>
          <a:p>
            <a:pPr>
              <a:buFont typeface="Monotype Sorts" pitchFamily="2" charset="2"/>
              <a:buNone/>
            </a:pPr>
            <a:r>
              <a:rPr lang="en-US" altLang="zh-CN" sz="2400"/>
              <a:t>typedef struct node{ </a:t>
            </a:r>
          </a:p>
          <a:p>
            <a:pPr>
              <a:buFont typeface="Monotype Sorts" pitchFamily="2" charset="2"/>
              <a:buNone/>
            </a:pPr>
            <a:r>
              <a:rPr lang="en-US" altLang="zh-CN" sz="2400"/>
              <a:t>  int num;             /*</a:t>
            </a:r>
            <a:r>
              <a:rPr lang="zh-CN" altLang="en-US" sz="2400"/>
              <a:t>车牌号</a:t>
            </a:r>
            <a:r>
              <a:rPr lang="en-US" altLang="zh-CN" sz="2400"/>
              <a:t>/</a:t>
            </a:r>
            <a:r>
              <a:rPr lang="zh-CN" altLang="en-US" sz="2400"/>
              <a:t>便道上的车辆数量*</a:t>
            </a:r>
            <a:r>
              <a:rPr lang="en-US" altLang="zh-CN" sz="2400"/>
              <a:t>/ </a:t>
            </a:r>
          </a:p>
          <a:p>
            <a:pPr>
              <a:buFont typeface="Monotype Sorts" pitchFamily="2" charset="2"/>
              <a:buNone/>
            </a:pPr>
            <a:r>
              <a:rPr lang="en-US" altLang="zh-CN" sz="2400"/>
              <a:t>  struct node *next; </a:t>
            </a:r>
          </a:p>
          <a:p>
            <a:pPr>
              <a:buFont typeface="Monotype Sorts" pitchFamily="2" charset="2"/>
              <a:buNone/>
            </a:pPr>
            <a:r>
              <a:rPr lang="en-US" altLang="zh-CN" sz="2400"/>
              <a:t>  }QNode;                 /*</a:t>
            </a:r>
            <a:r>
              <a:rPr lang="zh-CN" altLang="en-US" sz="2400"/>
              <a:t>链队列的数据元素类型*</a:t>
            </a:r>
            <a:r>
              <a:rPr lang="en-US" altLang="zh-CN" sz="2400"/>
              <a:t>/ </a:t>
            </a:r>
          </a:p>
          <a:p>
            <a:pPr>
              <a:buFont typeface="Monotype Sorts" pitchFamily="2" charset="2"/>
              <a:buNone/>
            </a:pPr>
            <a:r>
              <a:rPr lang="en-US" altLang="zh-CN" sz="2400"/>
              <a:t>typedef struct{ </a:t>
            </a:r>
          </a:p>
          <a:p>
            <a:pPr>
              <a:buFont typeface="Monotype Sorts" pitchFamily="2" charset="2"/>
              <a:buNone/>
            </a:pPr>
            <a:r>
              <a:rPr lang="en-US" altLang="zh-CN" sz="2400"/>
              <a:t>  QNode *front, *rear; </a:t>
            </a:r>
          </a:p>
          <a:p>
            <a:pPr>
              <a:buFont typeface="Monotype Sorts" pitchFamily="2" charset="2"/>
              <a:buNone/>
            </a:pPr>
            <a:r>
              <a:rPr lang="en-US" altLang="zh-CN" sz="2400"/>
              <a:t>  }LQueue;                 /*</a:t>
            </a:r>
            <a:r>
              <a:rPr lang="zh-CN" altLang="en-US" sz="2400"/>
              <a:t>链队列类型*</a:t>
            </a:r>
            <a:r>
              <a:rPr lang="en-US" altLang="zh-CN" sz="2400"/>
              <a:t>/ </a:t>
            </a:r>
          </a:p>
          <a:p>
            <a:pPr>
              <a:buFont typeface="Monotype Sorts" pitchFamily="2" charset="2"/>
              <a:buNone/>
            </a:pPr>
            <a:r>
              <a:rPr lang="en-US" altLang="zh-CN" sz="2400">
                <a:latin typeface="Arial"/>
              </a:rPr>
              <a:t> </a:t>
            </a:r>
            <a:r>
              <a:rPr lang="en-US" altLang="zh-CN" sz="2400"/>
              <a:t> </a:t>
            </a:r>
          </a:p>
        </p:txBody>
      </p:sp>
    </p:spTree>
  </p:cSld>
  <p:clrMapOvr>
    <a:masterClrMapping/>
  </p:clrMapOvr>
  <p:transition>
    <p:cover dir="d"/>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noChangeArrowheads="1"/>
          </p:cNvSpPr>
          <p:nvPr>
            <p:ph type="body" idx="1"/>
          </p:nvPr>
        </p:nvSpPr>
        <p:spPr>
          <a:xfrm>
            <a:off x="301625" y="547688"/>
            <a:ext cx="8540750" cy="5976937"/>
          </a:xfrm>
        </p:spPr>
        <p:txBody>
          <a:bodyPr/>
          <a:lstStyle/>
          <a:p>
            <a:pPr>
              <a:lnSpc>
                <a:spcPct val="80000"/>
              </a:lnSpc>
              <a:buFont typeface="Monotype Sorts" pitchFamily="2" charset="2"/>
              <a:buNone/>
            </a:pPr>
            <a:r>
              <a:rPr lang="en-US" altLang="zh-CN" sz="2400"/>
              <a:t>int Push_Sq(SqStack *s,ELEMTP x);     /*</a:t>
            </a:r>
            <a:r>
              <a:rPr lang="zh-CN" altLang="en-US" sz="2400"/>
              <a:t>入栈*</a:t>
            </a:r>
            <a:r>
              <a:rPr lang="en-US" altLang="zh-CN" sz="2400"/>
              <a:t>/ </a:t>
            </a:r>
          </a:p>
          <a:p>
            <a:pPr>
              <a:lnSpc>
                <a:spcPct val="80000"/>
              </a:lnSpc>
              <a:buFont typeface="Monotype Sorts" pitchFamily="2" charset="2"/>
              <a:buNone/>
            </a:pPr>
            <a:r>
              <a:rPr lang="en-US" altLang="zh-CN" sz="2400"/>
              <a:t>ELEMTP Pop_Sq(SqStack *s);             /*</a:t>
            </a:r>
            <a:r>
              <a:rPr lang="zh-CN" altLang="en-US" sz="2400"/>
              <a:t>出栈*</a:t>
            </a:r>
            <a:r>
              <a:rPr lang="en-US" altLang="zh-CN" sz="2400"/>
              <a:t>/ </a:t>
            </a:r>
          </a:p>
          <a:p>
            <a:pPr>
              <a:lnSpc>
                <a:spcPct val="80000"/>
              </a:lnSpc>
              <a:buFont typeface="Monotype Sorts" pitchFamily="2" charset="2"/>
              <a:buNone/>
            </a:pPr>
            <a:r>
              <a:rPr lang="en-US" altLang="zh-CN" sz="2400"/>
              <a:t>void InitQueue_L(LQueue *q);           /*</a:t>
            </a:r>
            <a:r>
              <a:rPr lang="zh-CN" altLang="en-US" sz="2400"/>
              <a:t>初始化队列*</a:t>
            </a:r>
            <a:r>
              <a:rPr lang="en-US" altLang="zh-CN" sz="2400"/>
              <a:t>/ </a:t>
            </a:r>
          </a:p>
          <a:p>
            <a:pPr>
              <a:lnSpc>
                <a:spcPct val="80000"/>
              </a:lnSpc>
              <a:buFont typeface="Monotype Sorts" pitchFamily="2" charset="2"/>
              <a:buNone/>
            </a:pPr>
            <a:r>
              <a:rPr lang="en-US" altLang="zh-CN" sz="2400"/>
              <a:t>void EnQueue_L ( LQueue *q,int num1); /*</a:t>
            </a:r>
            <a:r>
              <a:rPr lang="zh-CN" altLang="en-US" sz="2400"/>
              <a:t>入队列*</a:t>
            </a:r>
            <a:r>
              <a:rPr lang="en-US" altLang="zh-CN" sz="2400"/>
              <a:t>/ </a:t>
            </a:r>
          </a:p>
          <a:p>
            <a:pPr>
              <a:lnSpc>
                <a:spcPct val="80000"/>
              </a:lnSpc>
              <a:buFont typeface="Monotype Sorts" pitchFamily="2" charset="2"/>
              <a:buNone/>
            </a:pPr>
            <a:r>
              <a:rPr lang="en-US" altLang="zh-CN" sz="2400"/>
              <a:t>int DelQueue_L(LQueue *q);             /*</a:t>
            </a:r>
            <a:r>
              <a:rPr lang="zh-CN" altLang="en-US" sz="2400"/>
              <a:t>出队列*</a:t>
            </a:r>
            <a:r>
              <a:rPr lang="en-US" altLang="zh-CN" sz="2400"/>
              <a:t>/ </a:t>
            </a:r>
          </a:p>
          <a:p>
            <a:pPr>
              <a:lnSpc>
                <a:spcPct val="80000"/>
              </a:lnSpc>
              <a:buFont typeface="Monotype Sorts" pitchFamily="2" charset="2"/>
              <a:buNone/>
            </a:pPr>
            <a:r>
              <a:rPr lang="en-US" altLang="zh-CN" sz="2400"/>
              <a:t>void Arrive (SqStack *s1, LQueue *q,ELEMTP x){ </a:t>
            </a:r>
          </a:p>
          <a:p>
            <a:pPr>
              <a:lnSpc>
                <a:spcPct val="80000"/>
              </a:lnSpc>
              <a:buFont typeface="Monotype Sorts" pitchFamily="2" charset="2"/>
              <a:buNone/>
            </a:pPr>
            <a:r>
              <a:rPr lang="en-US" altLang="zh-CN" sz="2400"/>
              <a:t>   /*</a:t>
            </a:r>
            <a:r>
              <a:rPr lang="zh-CN" altLang="en-US" sz="2400"/>
              <a:t>车辆</a:t>
            </a:r>
            <a:r>
              <a:rPr lang="en-US" altLang="zh-CN" sz="2400"/>
              <a:t>x</a:t>
            </a:r>
            <a:r>
              <a:rPr lang="zh-CN" altLang="en-US" sz="2400"/>
              <a:t>进入停车场*</a:t>
            </a:r>
            <a:r>
              <a:rPr lang="en-US" altLang="zh-CN" sz="2400"/>
              <a:t>/ </a:t>
            </a:r>
          </a:p>
          <a:p>
            <a:pPr>
              <a:lnSpc>
                <a:spcPct val="80000"/>
              </a:lnSpc>
              <a:buFont typeface="Monotype Sorts" pitchFamily="2" charset="2"/>
              <a:buNone/>
            </a:pPr>
            <a:r>
              <a:rPr lang="en-US" altLang="zh-CN" sz="2400"/>
              <a:t>    int f; </a:t>
            </a:r>
          </a:p>
          <a:p>
            <a:pPr>
              <a:lnSpc>
                <a:spcPct val="80000"/>
              </a:lnSpc>
              <a:buFont typeface="Monotype Sorts" pitchFamily="2" charset="2"/>
              <a:buNone/>
            </a:pPr>
            <a:r>
              <a:rPr lang="en-US" altLang="zh-CN" sz="2400"/>
              <a:t>    f=Push_Sq(s1,x); </a:t>
            </a:r>
          </a:p>
          <a:p>
            <a:pPr>
              <a:lnSpc>
                <a:spcPct val="80000"/>
              </a:lnSpc>
              <a:buFont typeface="Monotype Sorts" pitchFamily="2" charset="2"/>
              <a:buNone/>
            </a:pPr>
            <a:r>
              <a:rPr lang="en-US" altLang="zh-CN" sz="2400"/>
              <a:t>    if (f==False){          /*</a:t>
            </a:r>
            <a:r>
              <a:rPr lang="zh-CN" altLang="en-US" sz="2400"/>
              <a:t>停车场栈</a:t>
            </a:r>
            <a:r>
              <a:rPr lang="en-US" altLang="zh-CN" sz="2400"/>
              <a:t>s1</a:t>
            </a:r>
            <a:r>
              <a:rPr lang="zh-CN" altLang="en-US" sz="2400"/>
              <a:t>已满入便道</a:t>
            </a:r>
            <a:r>
              <a:rPr lang="en-US" altLang="zh-CN" sz="2400"/>
              <a:t>q */ </a:t>
            </a:r>
          </a:p>
          <a:p>
            <a:pPr>
              <a:lnSpc>
                <a:spcPct val="80000"/>
              </a:lnSpc>
              <a:buFont typeface="Monotype Sorts" pitchFamily="2" charset="2"/>
              <a:buNone/>
            </a:pPr>
            <a:r>
              <a:rPr lang="en-US" altLang="zh-CN" sz="2400"/>
              <a:t>       EnQueue_L(q,x.num); </a:t>
            </a:r>
          </a:p>
          <a:p>
            <a:pPr>
              <a:lnSpc>
                <a:spcPct val="80000"/>
              </a:lnSpc>
              <a:buFont typeface="Monotype Sorts" pitchFamily="2" charset="2"/>
              <a:buNone/>
            </a:pPr>
            <a:r>
              <a:rPr lang="en-US" altLang="zh-CN" sz="2400"/>
              <a:t>	  printf("</a:t>
            </a:r>
            <a:r>
              <a:rPr lang="zh-CN" altLang="en-US" sz="2400"/>
              <a:t>第</a:t>
            </a:r>
            <a:r>
              <a:rPr lang="en-US" altLang="zh-CN" sz="2400"/>
              <a:t>%d</a:t>
            </a:r>
            <a:r>
              <a:rPr lang="zh-CN" altLang="en-US" sz="2400"/>
              <a:t>号车停在便道第</a:t>
            </a:r>
            <a:r>
              <a:rPr lang="en-US" altLang="zh-CN" sz="2400"/>
              <a:t>%d</a:t>
            </a:r>
            <a:r>
              <a:rPr lang="zh-CN" altLang="en-US" sz="2400"/>
              <a:t>车位上</a:t>
            </a:r>
            <a:r>
              <a:rPr lang="en-US" altLang="zh-CN" sz="2400"/>
              <a:t>\n",x.num,q-&gt;front-&gt;num); </a:t>
            </a:r>
          </a:p>
          <a:p>
            <a:pPr>
              <a:lnSpc>
                <a:spcPct val="80000"/>
              </a:lnSpc>
              <a:buFont typeface="Monotype Sorts" pitchFamily="2" charset="2"/>
              <a:buNone/>
            </a:pPr>
            <a:r>
              <a:rPr lang="en-US" altLang="zh-CN" sz="2400"/>
              <a:t>      } </a:t>
            </a:r>
          </a:p>
          <a:p>
            <a:pPr>
              <a:lnSpc>
                <a:spcPct val="80000"/>
              </a:lnSpc>
              <a:buFont typeface="Monotype Sorts" pitchFamily="2" charset="2"/>
              <a:buNone/>
            </a:pPr>
            <a:r>
              <a:rPr lang="en-US" altLang="zh-CN" sz="2400"/>
              <a:t>    else    printf("</a:t>
            </a:r>
            <a:r>
              <a:rPr lang="zh-CN" altLang="en-US" sz="2400"/>
              <a:t>第</a:t>
            </a:r>
            <a:r>
              <a:rPr lang="en-US" altLang="zh-CN" sz="2400"/>
              <a:t>%d</a:t>
            </a:r>
            <a:r>
              <a:rPr lang="zh-CN" altLang="en-US" sz="2400"/>
              <a:t>号车停在停车场第</a:t>
            </a:r>
            <a:r>
              <a:rPr lang="en-US" altLang="zh-CN" sz="2400"/>
              <a:t>%d</a:t>
            </a:r>
            <a:r>
              <a:rPr lang="zh-CN" altLang="en-US" sz="2400"/>
              <a:t>车位上</a:t>
            </a:r>
            <a:r>
              <a:rPr lang="en-US" altLang="zh-CN" sz="2400"/>
              <a:t>\n",x.num,s1-&gt;top); </a:t>
            </a:r>
          </a:p>
          <a:p>
            <a:pPr>
              <a:lnSpc>
                <a:spcPct val="80000"/>
              </a:lnSpc>
              <a:buFont typeface="Monotype Sorts" pitchFamily="2" charset="2"/>
              <a:buNone/>
            </a:pPr>
            <a:r>
              <a:rPr lang="en-US" altLang="zh-CN" sz="2400"/>
              <a:t>  }/* Arrive */ </a:t>
            </a:r>
          </a:p>
        </p:txBody>
      </p:sp>
    </p:spTree>
  </p:cSld>
  <p:clrMapOvr>
    <a:masterClrMapping/>
  </p:clrMapOvr>
  <p:transition>
    <p:cover dir="d"/>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noChangeArrowheads="1"/>
          </p:cNvSpPr>
          <p:nvPr>
            <p:ph type="body" idx="1"/>
          </p:nvPr>
        </p:nvSpPr>
        <p:spPr>
          <a:xfrm>
            <a:off x="301625" y="674688"/>
            <a:ext cx="8540750" cy="5707062"/>
          </a:xfrm>
        </p:spPr>
        <p:txBody>
          <a:bodyPr/>
          <a:lstStyle/>
          <a:p>
            <a:pPr>
              <a:lnSpc>
                <a:spcPct val="80000"/>
              </a:lnSpc>
              <a:buFont typeface="Monotype Sorts" pitchFamily="2" charset="2"/>
              <a:buNone/>
            </a:pPr>
            <a:r>
              <a:rPr lang="en-US" altLang="zh-CN" sz="2400"/>
              <a:t>void Delive (SqStack *s1,SqStack *s2, LQueue *q,ELEMTP x){ </a:t>
            </a:r>
          </a:p>
          <a:p>
            <a:pPr>
              <a:lnSpc>
                <a:spcPct val="80000"/>
              </a:lnSpc>
              <a:buFont typeface="Monotype Sorts" pitchFamily="2" charset="2"/>
              <a:buNone/>
            </a:pPr>
            <a:r>
              <a:rPr lang="en-US" altLang="zh-CN" sz="2400"/>
              <a:t>     /*</a:t>
            </a:r>
            <a:r>
              <a:rPr lang="zh-CN" altLang="en-US" sz="2400"/>
              <a:t>车辆</a:t>
            </a:r>
            <a:r>
              <a:rPr lang="en-US" altLang="zh-CN" sz="2400"/>
              <a:t>x</a:t>
            </a:r>
            <a:r>
              <a:rPr lang="zh-CN" altLang="en-US" sz="2400"/>
              <a:t>离开停车场*</a:t>
            </a:r>
            <a:r>
              <a:rPr lang="en-US" altLang="zh-CN" sz="2400"/>
              <a:t>/ </a:t>
            </a:r>
          </a:p>
          <a:p>
            <a:pPr>
              <a:lnSpc>
                <a:spcPct val="80000"/>
              </a:lnSpc>
              <a:buFont typeface="Monotype Sorts" pitchFamily="2" charset="2"/>
              <a:buNone/>
            </a:pPr>
            <a:r>
              <a:rPr lang="en-US" altLang="zh-CN" sz="2400"/>
              <a:t>   int n,f=False; </a:t>
            </a:r>
          </a:p>
          <a:p>
            <a:pPr>
              <a:lnSpc>
                <a:spcPct val="80000"/>
              </a:lnSpc>
              <a:buFont typeface="Monotype Sorts" pitchFamily="2" charset="2"/>
              <a:buNone/>
            </a:pPr>
            <a:r>
              <a:rPr lang="en-US" altLang="zh-CN" sz="2400"/>
              <a:t>   ELEMTP y;    QNode *p; </a:t>
            </a:r>
          </a:p>
          <a:p>
            <a:pPr>
              <a:lnSpc>
                <a:spcPct val="80000"/>
              </a:lnSpc>
              <a:buFont typeface="Monotype Sorts" pitchFamily="2" charset="2"/>
              <a:buNone/>
            </a:pPr>
            <a:r>
              <a:rPr lang="en-US" altLang="zh-CN" sz="2400"/>
              <a:t>    while ((s1-&gt;top&gt;0) &amp;&amp; (f!=True)){     /*</a:t>
            </a:r>
            <a:r>
              <a:rPr lang="zh-CN" altLang="en-US" sz="2400"/>
              <a:t>在栈</a:t>
            </a:r>
            <a:r>
              <a:rPr lang="en-US" altLang="zh-CN" sz="2400"/>
              <a:t>s1</a:t>
            </a:r>
            <a:r>
              <a:rPr lang="zh-CN" altLang="en-US" sz="2400"/>
              <a:t>中寻找车辆</a:t>
            </a:r>
            <a:r>
              <a:rPr lang="en-US" altLang="zh-CN" sz="2400"/>
              <a:t>x */ </a:t>
            </a:r>
          </a:p>
          <a:p>
            <a:pPr>
              <a:lnSpc>
                <a:spcPct val="80000"/>
              </a:lnSpc>
              <a:buFont typeface="Monotype Sorts" pitchFamily="2" charset="2"/>
              <a:buNone/>
            </a:pPr>
            <a:r>
              <a:rPr lang="en-US" altLang="zh-CN" sz="2400"/>
              <a:t>      y=Pop_Sq(s1); </a:t>
            </a:r>
          </a:p>
          <a:p>
            <a:pPr>
              <a:lnSpc>
                <a:spcPct val="80000"/>
              </a:lnSpc>
              <a:buFont typeface="Monotype Sorts" pitchFamily="2" charset="2"/>
              <a:buNone/>
            </a:pPr>
            <a:r>
              <a:rPr lang="en-US" altLang="zh-CN" sz="2400"/>
              <a:t>      if (y.num!=x.num)   n=Push_Sq(s2,y); </a:t>
            </a:r>
          </a:p>
          <a:p>
            <a:pPr>
              <a:lnSpc>
                <a:spcPct val="80000"/>
              </a:lnSpc>
              <a:buFont typeface="Monotype Sorts" pitchFamily="2" charset="2"/>
              <a:buNone/>
            </a:pPr>
            <a:r>
              <a:rPr lang="en-US" altLang="zh-CN" sz="2400"/>
              <a:t>      else    f=True; </a:t>
            </a:r>
          </a:p>
          <a:p>
            <a:pPr>
              <a:lnSpc>
                <a:spcPct val="80000"/>
              </a:lnSpc>
              <a:buFont typeface="Monotype Sorts" pitchFamily="2" charset="2"/>
              <a:buNone/>
            </a:pPr>
            <a:r>
              <a:rPr lang="en-US" altLang="zh-CN" sz="2400"/>
              <a:t>     } </a:t>
            </a:r>
          </a:p>
          <a:p>
            <a:pPr>
              <a:lnSpc>
                <a:spcPct val="80000"/>
              </a:lnSpc>
              <a:buFont typeface="Monotype Sorts" pitchFamily="2" charset="2"/>
              <a:buNone/>
            </a:pPr>
            <a:r>
              <a:rPr lang="en-US" altLang="zh-CN" sz="2400"/>
              <a:t>   if (y.num==x.num){         /*</a:t>
            </a:r>
            <a:r>
              <a:rPr lang="zh-CN" altLang="en-US" sz="2400"/>
              <a:t>寻找到车辆</a:t>
            </a:r>
            <a:r>
              <a:rPr lang="en-US" altLang="zh-CN" sz="2400"/>
              <a:t>x*/ </a:t>
            </a:r>
          </a:p>
          <a:p>
            <a:pPr>
              <a:lnSpc>
                <a:spcPct val="80000"/>
              </a:lnSpc>
              <a:buFont typeface="Monotype Sorts" pitchFamily="2" charset="2"/>
              <a:buNone/>
            </a:pPr>
            <a:r>
              <a:rPr lang="en-US" altLang="zh-CN" sz="2400"/>
              <a:t>     printf("</a:t>
            </a:r>
            <a:r>
              <a:rPr lang="zh-CN" altLang="en-US" sz="2400"/>
              <a:t>第</a:t>
            </a:r>
            <a:r>
              <a:rPr lang="en-US" altLang="zh-CN" sz="2400"/>
              <a:t>%d</a:t>
            </a:r>
            <a:r>
              <a:rPr lang="zh-CN" altLang="en-US" sz="2400"/>
              <a:t>号车应收费</a:t>
            </a:r>
            <a:r>
              <a:rPr lang="en-US" altLang="zh-CN" sz="2400"/>
              <a:t>%d</a:t>
            </a:r>
            <a:r>
              <a:rPr lang="zh-CN" altLang="en-US" sz="2400"/>
              <a:t>元</a:t>
            </a:r>
            <a:r>
              <a:rPr lang="en-US" altLang="zh-CN" sz="2400"/>
              <a:t>\n",y.num,(x.arrtime-y.arrtime)*M); </a:t>
            </a:r>
          </a:p>
          <a:p>
            <a:pPr>
              <a:lnSpc>
                <a:spcPct val="80000"/>
              </a:lnSpc>
              <a:buFont typeface="Monotype Sorts" pitchFamily="2" charset="2"/>
              <a:buNone/>
            </a:pPr>
            <a:r>
              <a:rPr lang="en-US" altLang="zh-CN" sz="2400"/>
              <a:t>     while (s2-&gt;top&gt;0){      /*</a:t>
            </a:r>
            <a:r>
              <a:rPr lang="zh-CN" altLang="en-US" sz="2400"/>
              <a:t>将栈</a:t>
            </a:r>
            <a:r>
              <a:rPr lang="en-US" altLang="zh-CN" sz="2400"/>
              <a:t>s2</a:t>
            </a:r>
            <a:r>
              <a:rPr lang="zh-CN" altLang="en-US" sz="2400"/>
              <a:t>中的车辆倒回到栈</a:t>
            </a:r>
            <a:r>
              <a:rPr lang="en-US" altLang="zh-CN" sz="2400"/>
              <a:t>s1</a:t>
            </a:r>
            <a:r>
              <a:rPr lang="zh-CN" altLang="en-US" sz="2400"/>
              <a:t>中*</a:t>
            </a:r>
            <a:r>
              <a:rPr lang="en-US" altLang="zh-CN" sz="2400"/>
              <a:t>/ </a:t>
            </a:r>
          </a:p>
          <a:p>
            <a:pPr>
              <a:lnSpc>
                <a:spcPct val="80000"/>
              </a:lnSpc>
              <a:buFont typeface="Monotype Sorts" pitchFamily="2" charset="2"/>
              <a:buNone/>
            </a:pPr>
            <a:r>
              <a:rPr lang="en-US" altLang="zh-CN" sz="2400"/>
              <a:t>        y=Pop_Sq(s2); </a:t>
            </a:r>
          </a:p>
        </p:txBody>
      </p:sp>
    </p:spTree>
  </p:cSld>
  <p:clrMapOvr>
    <a:masterClrMapping/>
  </p:clrMapOvr>
  <p:transition>
    <p:cover dir="d"/>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noChangeArrowheads="1"/>
          </p:cNvSpPr>
          <p:nvPr>
            <p:ph type="body" idx="1"/>
          </p:nvPr>
        </p:nvSpPr>
        <p:spPr>
          <a:xfrm>
            <a:off x="301625" y="549275"/>
            <a:ext cx="8540750" cy="5761038"/>
          </a:xfrm>
        </p:spPr>
        <p:txBody>
          <a:bodyPr/>
          <a:lstStyle/>
          <a:p>
            <a:pPr>
              <a:lnSpc>
                <a:spcPct val="80000"/>
              </a:lnSpc>
              <a:buFont typeface="Monotype Sorts" pitchFamily="2" charset="2"/>
              <a:buNone/>
            </a:pPr>
            <a:r>
              <a:rPr lang="en-US" altLang="zh-CN" sz="2400"/>
              <a:t> f=Push_Sq(s1,y); </a:t>
            </a:r>
          </a:p>
          <a:p>
            <a:pPr>
              <a:lnSpc>
                <a:spcPct val="80000"/>
              </a:lnSpc>
              <a:buFont typeface="Monotype Sorts" pitchFamily="2" charset="2"/>
              <a:buNone/>
            </a:pPr>
            <a:r>
              <a:rPr lang="en-US" altLang="zh-CN" sz="2400"/>
              <a:t>       } </a:t>
            </a:r>
          </a:p>
          <a:p>
            <a:pPr>
              <a:lnSpc>
                <a:spcPct val="80000"/>
              </a:lnSpc>
              <a:buFont typeface="Monotype Sorts" pitchFamily="2" charset="2"/>
              <a:buNone/>
            </a:pPr>
            <a:r>
              <a:rPr lang="en-US" altLang="zh-CN" sz="2400"/>
              <a:t>     n=DelQueue_L(q);        </a:t>
            </a:r>
          </a:p>
          <a:p>
            <a:pPr>
              <a:lnSpc>
                <a:spcPct val="80000"/>
              </a:lnSpc>
              <a:buFont typeface="Monotype Sorts" pitchFamily="2" charset="2"/>
              <a:buNone/>
            </a:pPr>
            <a:r>
              <a:rPr lang="en-US" altLang="zh-CN" sz="2400"/>
              <a:t>     if (n!=NULL){           /*</a:t>
            </a:r>
            <a:r>
              <a:rPr lang="zh-CN" altLang="en-US" sz="2400"/>
              <a:t>便道</a:t>
            </a:r>
            <a:r>
              <a:rPr lang="en-US" altLang="zh-CN" sz="2400"/>
              <a:t>q</a:t>
            </a:r>
            <a:r>
              <a:rPr lang="zh-CN" altLang="en-US" sz="2400"/>
              <a:t>上的第一辆车入栈</a:t>
            </a:r>
            <a:r>
              <a:rPr lang="en-US" altLang="zh-CN" sz="2400"/>
              <a:t>s1*/ </a:t>
            </a:r>
          </a:p>
          <a:p>
            <a:pPr>
              <a:lnSpc>
                <a:spcPct val="80000"/>
              </a:lnSpc>
              <a:buFont typeface="Monotype Sorts" pitchFamily="2" charset="2"/>
              <a:buNone/>
            </a:pPr>
            <a:r>
              <a:rPr lang="en-US" altLang="zh-CN" sz="2400"/>
              <a:t>       y.num=n; </a:t>
            </a:r>
          </a:p>
          <a:p>
            <a:pPr>
              <a:lnSpc>
                <a:spcPct val="80000"/>
              </a:lnSpc>
              <a:buFont typeface="Monotype Sorts" pitchFamily="2" charset="2"/>
              <a:buNone/>
            </a:pPr>
            <a:r>
              <a:rPr lang="en-US" altLang="zh-CN" sz="2400"/>
              <a:t>       y.arrtime=x.arrtime; </a:t>
            </a:r>
          </a:p>
          <a:p>
            <a:pPr>
              <a:lnSpc>
                <a:spcPct val="80000"/>
              </a:lnSpc>
              <a:buFont typeface="Monotype Sorts" pitchFamily="2" charset="2"/>
              <a:buNone/>
            </a:pPr>
            <a:r>
              <a:rPr lang="en-US" altLang="zh-CN" sz="2400"/>
              <a:t>       f=Push_Sq(s1,y); </a:t>
            </a:r>
          </a:p>
          <a:p>
            <a:pPr>
              <a:lnSpc>
                <a:spcPct val="80000"/>
              </a:lnSpc>
              <a:buFont typeface="Monotype Sorts" pitchFamily="2" charset="2"/>
              <a:buNone/>
            </a:pPr>
            <a:r>
              <a:rPr lang="en-US" altLang="zh-CN" sz="2400"/>
              <a:t>       printf("</a:t>
            </a:r>
            <a:r>
              <a:rPr lang="zh-CN" altLang="en-US" sz="2400"/>
              <a:t>第</a:t>
            </a:r>
            <a:r>
              <a:rPr lang="en-US" altLang="zh-CN" sz="2400"/>
              <a:t>%d</a:t>
            </a:r>
            <a:r>
              <a:rPr lang="zh-CN" altLang="en-US" sz="2400"/>
              <a:t>号车停在停车场第</a:t>
            </a:r>
            <a:r>
              <a:rPr lang="en-US" altLang="zh-CN" sz="2400"/>
              <a:t>%d</a:t>
            </a:r>
            <a:r>
              <a:rPr lang="zh-CN" altLang="en-US" sz="2400"/>
              <a:t>号车位上</a:t>
            </a:r>
            <a:r>
              <a:rPr lang="en-US" altLang="zh-CN" sz="2400"/>
              <a:t>\n",y.num,s1-&gt;top); </a:t>
            </a:r>
          </a:p>
          <a:p>
            <a:pPr>
              <a:lnSpc>
                <a:spcPct val="80000"/>
              </a:lnSpc>
              <a:buFont typeface="Monotype Sorts" pitchFamily="2" charset="2"/>
              <a:buNone/>
            </a:pPr>
            <a:r>
              <a:rPr lang="en-US" altLang="zh-CN" sz="2400"/>
              <a:t>      } </a:t>
            </a:r>
          </a:p>
          <a:p>
            <a:pPr>
              <a:lnSpc>
                <a:spcPct val="80000"/>
              </a:lnSpc>
              <a:buFont typeface="Monotype Sorts" pitchFamily="2" charset="2"/>
              <a:buNone/>
            </a:pPr>
            <a:r>
              <a:rPr lang="en-US" altLang="zh-CN" sz="2400"/>
              <a:t>    } </a:t>
            </a:r>
          </a:p>
          <a:p>
            <a:pPr>
              <a:lnSpc>
                <a:spcPct val="80000"/>
              </a:lnSpc>
              <a:buFont typeface="Monotype Sorts" pitchFamily="2" charset="2"/>
              <a:buNone/>
            </a:pPr>
            <a:r>
              <a:rPr lang="en-US" altLang="zh-CN" sz="2400"/>
              <a:t>   else{            /*</a:t>
            </a:r>
            <a:r>
              <a:rPr lang="zh-CN" altLang="en-US" sz="2400"/>
              <a:t>栈</a:t>
            </a:r>
            <a:r>
              <a:rPr lang="en-US" altLang="zh-CN" sz="2400"/>
              <a:t>s1</a:t>
            </a:r>
            <a:r>
              <a:rPr lang="zh-CN" altLang="en-US" sz="2400"/>
              <a:t>中未找到车辆</a:t>
            </a:r>
            <a:r>
              <a:rPr lang="en-US" altLang="zh-CN" sz="2400"/>
              <a:t>x*/ </a:t>
            </a:r>
          </a:p>
          <a:p>
            <a:pPr>
              <a:lnSpc>
                <a:spcPct val="80000"/>
              </a:lnSpc>
              <a:buFont typeface="Monotype Sorts" pitchFamily="2" charset="2"/>
              <a:buNone/>
            </a:pPr>
            <a:r>
              <a:rPr lang="en-US" altLang="zh-CN" sz="2400"/>
              <a:t>     while (s2-&gt;top&gt;0){  /*</a:t>
            </a:r>
            <a:r>
              <a:rPr lang="zh-CN" altLang="en-US" sz="2400"/>
              <a:t>将栈</a:t>
            </a:r>
            <a:r>
              <a:rPr lang="en-US" altLang="zh-CN" sz="2400"/>
              <a:t>s2</a:t>
            </a:r>
            <a:r>
              <a:rPr lang="zh-CN" altLang="en-US" sz="2400"/>
              <a:t>中的车辆倒回到栈</a:t>
            </a:r>
            <a:r>
              <a:rPr lang="en-US" altLang="zh-CN" sz="2400"/>
              <a:t>s1</a:t>
            </a:r>
            <a:r>
              <a:rPr lang="zh-CN" altLang="en-US" sz="2400"/>
              <a:t>中*</a:t>
            </a:r>
            <a:r>
              <a:rPr lang="en-US" altLang="zh-CN" sz="2400"/>
              <a:t>/ </a:t>
            </a:r>
          </a:p>
          <a:p>
            <a:pPr>
              <a:lnSpc>
                <a:spcPct val="80000"/>
              </a:lnSpc>
              <a:buFont typeface="Monotype Sorts" pitchFamily="2" charset="2"/>
              <a:buNone/>
            </a:pPr>
            <a:r>
              <a:rPr lang="en-US" altLang="zh-CN" sz="2400"/>
              <a:t>        y=Pop_Sq(s2); </a:t>
            </a:r>
          </a:p>
          <a:p>
            <a:pPr>
              <a:lnSpc>
                <a:spcPct val="80000"/>
              </a:lnSpc>
              <a:buFont typeface="Monotype Sorts" pitchFamily="2" charset="2"/>
              <a:buNone/>
            </a:pPr>
            <a:r>
              <a:rPr lang="en-US" altLang="zh-CN" sz="2400"/>
              <a:t>        f=Push_Sq(s1,y); </a:t>
            </a:r>
          </a:p>
          <a:p>
            <a:pPr>
              <a:lnSpc>
                <a:spcPct val="80000"/>
              </a:lnSpc>
              <a:buFont typeface="Monotype Sorts" pitchFamily="2" charset="2"/>
              <a:buNone/>
            </a:pPr>
            <a:r>
              <a:rPr lang="en-US" altLang="zh-CN" sz="2400"/>
              <a:t>       } </a:t>
            </a:r>
          </a:p>
        </p:txBody>
      </p:sp>
    </p:spTree>
  </p:cSld>
  <p:clrMapOvr>
    <a:masterClrMapping/>
  </p:clrMapOvr>
  <p:transition>
    <p:cover dir="d"/>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noChangeArrowheads="1"/>
          </p:cNvSpPr>
          <p:nvPr>
            <p:ph type="body" idx="1"/>
          </p:nvPr>
        </p:nvSpPr>
        <p:spPr>
          <a:xfrm>
            <a:off x="301625" y="603250"/>
            <a:ext cx="8540750" cy="5705475"/>
          </a:xfrm>
        </p:spPr>
        <p:txBody>
          <a:bodyPr/>
          <a:lstStyle/>
          <a:p>
            <a:pPr>
              <a:lnSpc>
                <a:spcPct val="80000"/>
              </a:lnSpc>
              <a:buFont typeface="Monotype Sorts" pitchFamily="2" charset="2"/>
              <a:buNone/>
            </a:pPr>
            <a:r>
              <a:rPr lang="en-US" altLang="zh-CN" sz="2200"/>
              <a:t>p=q-&gt;front;      /*</a:t>
            </a:r>
            <a:r>
              <a:rPr lang="zh-CN" altLang="en-US" sz="2200"/>
              <a:t>在便道</a:t>
            </a:r>
            <a:r>
              <a:rPr lang="en-US" altLang="zh-CN" sz="2200"/>
              <a:t>q</a:t>
            </a:r>
            <a:r>
              <a:rPr lang="zh-CN" altLang="en-US" sz="2200"/>
              <a:t>上找到车辆</a:t>
            </a:r>
            <a:r>
              <a:rPr lang="en-US" altLang="zh-CN" sz="2200"/>
              <a:t>x*/ </a:t>
            </a:r>
          </a:p>
          <a:p>
            <a:pPr>
              <a:lnSpc>
                <a:spcPct val="80000"/>
              </a:lnSpc>
              <a:buFont typeface="Monotype Sorts" pitchFamily="2" charset="2"/>
              <a:buNone/>
            </a:pPr>
            <a:r>
              <a:rPr lang="en-US" altLang="zh-CN" sz="2200"/>
              <a:t>    f=False; </a:t>
            </a:r>
          </a:p>
          <a:p>
            <a:pPr>
              <a:lnSpc>
                <a:spcPct val="80000"/>
              </a:lnSpc>
              <a:buFont typeface="Monotype Sorts" pitchFamily="2" charset="2"/>
              <a:buNone/>
            </a:pPr>
            <a:r>
              <a:rPr lang="en-US" altLang="zh-CN" sz="2200"/>
              <a:t>    while (f==False &amp;&amp; p-&gt;next!=NULL) </a:t>
            </a:r>
          </a:p>
          <a:p>
            <a:pPr>
              <a:lnSpc>
                <a:spcPct val="80000"/>
              </a:lnSpc>
              <a:buFont typeface="Monotype Sorts" pitchFamily="2" charset="2"/>
              <a:buNone/>
            </a:pPr>
            <a:r>
              <a:rPr lang="en-US" altLang="zh-CN" sz="2200"/>
              <a:t>      if (p-&gt;next-&gt;num!=x.num) </a:t>
            </a:r>
          </a:p>
          <a:p>
            <a:pPr>
              <a:lnSpc>
                <a:spcPct val="80000"/>
              </a:lnSpc>
              <a:buFont typeface="Monotype Sorts" pitchFamily="2" charset="2"/>
              <a:buNone/>
            </a:pPr>
            <a:r>
              <a:rPr lang="en-US" altLang="zh-CN" sz="2200"/>
              <a:t>         p=p-&gt;next; </a:t>
            </a:r>
          </a:p>
          <a:p>
            <a:pPr>
              <a:lnSpc>
                <a:spcPct val="80000"/>
              </a:lnSpc>
              <a:buFont typeface="Monotype Sorts" pitchFamily="2" charset="2"/>
              <a:buNone/>
            </a:pPr>
            <a:r>
              <a:rPr lang="en-US" altLang="zh-CN" sz="2200"/>
              <a:t>      else{ </a:t>
            </a:r>
          </a:p>
          <a:p>
            <a:pPr>
              <a:lnSpc>
                <a:spcPct val="80000"/>
              </a:lnSpc>
              <a:buFont typeface="Monotype Sorts" pitchFamily="2" charset="2"/>
              <a:buNone/>
            </a:pPr>
            <a:r>
              <a:rPr lang="en-US" altLang="zh-CN" sz="2200"/>
              <a:t>        p-&gt;next=p-&gt;next-&gt;next; </a:t>
            </a:r>
          </a:p>
          <a:p>
            <a:pPr>
              <a:lnSpc>
                <a:spcPct val="80000"/>
              </a:lnSpc>
              <a:buFont typeface="Monotype Sorts" pitchFamily="2" charset="2"/>
              <a:buNone/>
            </a:pPr>
            <a:r>
              <a:rPr lang="en-US" altLang="zh-CN" sz="2200"/>
              <a:t>	    q-&gt;front-&gt;num--; </a:t>
            </a:r>
          </a:p>
          <a:p>
            <a:pPr>
              <a:lnSpc>
                <a:spcPct val="80000"/>
              </a:lnSpc>
              <a:buFont typeface="Monotype Sorts" pitchFamily="2" charset="2"/>
              <a:buNone/>
            </a:pPr>
            <a:r>
              <a:rPr lang="en-US" altLang="zh-CN" sz="2200"/>
              <a:t>	    if (p-&gt;next==NULL) </a:t>
            </a:r>
          </a:p>
          <a:p>
            <a:pPr>
              <a:lnSpc>
                <a:spcPct val="80000"/>
              </a:lnSpc>
              <a:buFont typeface="Monotype Sorts" pitchFamily="2" charset="2"/>
              <a:buNone/>
            </a:pPr>
            <a:r>
              <a:rPr lang="en-US" altLang="zh-CN" sz="2200"/>
              <a:t>	        q-&gt;rear=q-&gt;front; </a:t>
            </a:r>
          </a:p>
          <a:p>
            <a:pPr>
              <a:lnSpc>
                <a:spcPct val="80000"/>
              </a:lnSpc>
              <a:buFont typeface="Monotype Sorts" pitchFamily="2" charset="2"/>
              <a:buNone/>
            </a:pPr>
            <a:r>
              <a:rPr lang="en-US" altLang="zh-CN" sz="2200"/>
              <a:t>	    printf("</a:t>
            </a:r>
            <a:r>
              <a:rPr lang="zh-CN" altLang="en-US" sz="2200"/>
              <a:t>第</a:t>
            </a:r>
            <a:r>
              <a:rPr lang="en-US" altLang="zh-CN" sz="2200"/>
              <a:t>%d</a:t>
            </a:r>
            <a:r>
              <a:rPr lang="zh-CN" altLang="en-US" sz="2200"/>
              <a:t>号车离开便道</a:t>
            </a:r>
            <a:r>
              <a:rPr lang="en-US" altLang="zh-CN" sz="2200"/>
              <a:t>\n",x.num); </a:t>
            </a:r>
          </a:p>
          <a:p>
            <a:pPr>
              <a:lnSpc>
                <a:spcPct val="80000"/>
              </a:lnSpc>
              <a:buFont typeface="Monotype Sorts" pitchFamily="2" charset="2"/>
              <a:buNone/>
            </a:pPr>
            <a:r>
              <a:rPr lang="en-US" altLang="zh-CN" sz="2200"/>
              <a:t>	    f=True; </a:t>
            </a:r>
          </a:p>
          <a:p>
            <a:pPr>
              <a:lnSpc>
                <a:spcPct val="80000"/>
              </a:lnSpc>
              <a:buFont typeface="Monotype Sorts" pitchFamily="2" charset="2"/>
              <a:buNone/>
            </a:pPr>
            <a:r>
              <a:rPr lang="en-US" altLang="zh-CN" sz="2200"/>
              <a:t>       } </a:t>
            </a:r>
          </a:p>
          <a:p>
            <a:pPr>
              <a:lnSpc>
                <a:spcPct val="80000"/>
              </a:lnSpc>
              <a:buFont typeface="Monotype Sorts" pitchFamily="2" charset="2"/>
              <a:buNone/>
            </a:pPr>
            <a:r>
              <a:rPr lang="en-US" altLang="zh-CN" sz="2200"/>
              <a:t>     if (f==False) </a:t>
            </a:r>
          </a:p>
          <a:p>
            <a:pPr>
              <a:lnSpc>
                <a:spcPct val="80000"/>
              </a:lnSpc>
              <a:buFont typeface="Monotype Sorts" pitchFamily="2" charset="2"/>
              <a:buNone/>
            </a:pPr>
            <a:r>
              <a:rPr lang="en-US" altLang="zh-CN" sz="2200"/>
              <a:t>         printf("</a:t>
            </a:r>
            <a:r>
              <a:rPr lang="zh-CN" altLang="en-US" sz="2200"/>
              <a:t>输入数据错误，停车场和便道上均无</a:t>
            </a:r>
            <a:r>
              <a:rPr lang="en-US" altLang="zh-CN" sz="2200"/>
              <a:t>%d</a:t>
            </a:r>
            <a:r>
              <a:rPr lang="zh-CN" altLang="en-US" sz="2200"/>
              <a:t>号车</a:t>
            </a:r>
            <a:r>
              <a:rPr lang="en-US" altLang="zh-CN" sz="2200"/>
              <a:t>\n",x.num); </a:t>
            </a:r>
          </a:p>
          <a:p>
            <a:pPr>
              <a:lnSpc>
                <a:spcPct val="80000"/>
              </a:lnSpc>
              <a:buFont typeface="Monotype Sorts" pitchFamily="2" charset="2"/>
              <a:buNone/>
            </a:pPr>
            <a:r>
              <a:rPr lang="en-US" altLang="zh-CN" sz="2200"/>
              <a:t>    } </a:t>
            </a:r>
          </a:p>
          <a:p>
            <a:pPr>
              <a:lnSpc>
                <a:spcPct val="80000"/>
              </a:lnSpc>
              <a:buFont typeface="Monotype Sorts" pitchFamily="2" charset="2"/>
              <a:buNone/>
            </a:pPr>
            <a:r>
              <a:rPr lang="en-US" altLang="zh-CN" sz="2200"/>
              <a:t>  }/* Delive */ </a:t>
            </a:r>
          </a:p>
        </p:txBody>
      </p:sp>
    </p:spTree>
  </p:cSld>
  <p:clrMapOvr>
    <a:masterClrMapping/>
  </p:clrMapOvr>
  <p:transition>
    <p:cover dir="d"/>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noChangeArrowheads="1"/>
          </p:cNvSpPr>
          <p:nvPr>
            <p:ph type="body" idx="1"/>
          </p:nvPr>
        </p:nvSpPr>
        <p:spPr>
          <a:xfrm>
            <a:off x="301625" y="620713"/>
            <a:ext cx="8540750" cy="5634037"/>
          </a:xfrm>
        </p:spPr>
        <p:txBody>
          <a:bodyPr/>
          <a:lstStyle/>
          <a:p>
            <a:pPr>
              <a:lnSpc>
                <a:spcPct val="80000"/>
              </a:lnSpc>
              <a:buFont typeface="Monotype Sorts" pitchFamily="2" charset="2"/>
              <a:buNone/>
            </a:pPr>
            <a:r>
              <a:rPr lang="en-US" altLang="zh-CN" sz="2000"/>
              <a:t>void Display(SqStack *s1, LQueue *q){ </a:t>
            </a:r>
          </a:p>
          <a:p>
            <a:pPr>
              <a:lnSpc>
                <a:spcPct val="80000"/>
              </a:lnSpc>
              <a:buFont typeface="Monotype Sorts" pitchFamily="2" charset="2"/>
              <a:buNone/>
            </a:pPr>
            <a:r>
              <a:rPr lang="en-US" altLang="zh-CN" sz="2000"/>
              <a:t>    /*</a:t>
            </a:r>
            <a:r>
              <a:rPr lang="zh-CN" altLang="en-US" sz="2000"/>
              <a:t>显示停车场的状况*</a:t>
            </a:r>
            <a:r>
              <a:rPr lang="en-US" altLang="zh-CN" sz="2000"/>
              <a:t>/ </a:t>
            </a:r>
          </a:p>
          <a:p>
            <a:pPr>
              <a:lnSpc>
                <a:spcPct val="80000"/>
              </a:lnSpc>
              <a:buFont typeface="Monotype Sorts" pitchFamily="2" charset="2"/>
              <a:buNone/>
            </a:pPr>
            <a:r>
              <a:rPr lang="en-US" altLang="zh-CN" sz="2000"/>
              <a:t>   int k;   QNode *p; </a:t>
            </a:r>
          </a:p>
          <a:p>
            <a:pPr>
              <a:lnSpc>
                <a:spcPct val="80000"/>
              </a:lnSpc>
              <a:buFont typeface="Monotype Sorts" pitchFamily="2" charset="2"/>
              <a:buNone/>
            </a:pPr>
            <a:r>
              <a:rPr lang="en-US" altLang="zh-CN" sz="2000"/>
              <a:t>     printf("</a:t>
            </a:r>
            <a:r>
              <a:rPr lang="zh-CN" altLang="en-US" sz="2000"/>
              <a:t>停车场状况</a:t>
            </a:r>
            <a:r>
              <a:rPr lang="en-US" altLang="zh-CN" sz="2000"/>
              <a:t>:\n"); </a:t>
            </a:r>
          </a:p>
          <a:p>
            <a:pPr>
              <a:lnSpc>
                <a:spcPct val="80000"/>
              </a:lnSpc>
              <a:buFont typeface="Monotype Sorts" pitchFamily="2" charset="2"/>
              <a:buNone/>
            </a:pPr>
            <a:r>
              <a:rPr lang="en-US" altLang="zh-CN" sz="2000"/>
              <a:t>     if(s1-&gt;top!=0){ </a:t>
            </a:r>
          </a:p>
          <a:p>
            <a:pPr>
              <a:lnSpc>
                <a:spcPct val="80000"/>
              </a:lnSpc>
              <a:buFont typeface="Monotype Sorts" pitchFamily="2" charset="2"/>
              <a:buNone/>
            </a:pPr>
            <a:r>
              <a:rPr lang="en-US" altLang="zh-CN" sz="2000"/>
              <a:t>        printf("</a:t>
            </a:r>
            <a:r>
              <a:rPr lang="zh-CN" altLang="en-US" sz="2000"/>
              <a:t>车道     车号</a:t>
            </a:r>
            <a:r>
              <a:rPr lang="en-US" altLang="zh-CN" sz="2000"/>
              <a:t>\n"); </a:t>
            </a:r>
          </a:p>
          <a:p>
            <a:pPr>
              <a:lnSpc>
                <a:spcPct val="80000"/>
              </a:lnSpc>
              <a:buFont typeface="Monotype Sorts" pitchFamily="2" charset="2"/>
              <a:buNone/>
            </a:pPr>
            <a:r>
              <a:rPr lang="en-US" altLang="zh-CN" sz="2000"/>
              <a:t>        for(k=0;k&lt;s1-&gt;top;k++) </a:t>
            </a:r>
          </a:p>
          <a:p>
            <a:pPr>
              <a:lnSpc>
                <a:spcPct val="80000"/>
              </a:lnSpc>
              <a:buFont typeface="Monotype Sorts" pitchFamily="2" charset="2"/>
              <a:buNone/>
            </a:pPr>
            <a:r>
              <a:rPr lang="en-US" altLang="zh-CN" sz="2000"/>
              <a:t>	    printf("%d    %d\n",k+1,s1-&gt;elem[k].num); </a:t>
            </a:r>
          </a:p>
          <a:p>
            <a:pPr>
              <a:lnSpc>
                <a:spcPct val="80000"/>
              </a:lnSpc>
              <a:buFont typeface="Monotype Sorts" pitchFamily="2" charset="2"/>
              <a:buNone/>
            </a:pPr>
            <a:r>
              <a:rPr lang="en-US" altLang="zh-CN" sz="2000"/>
              <a:t>       } </a:t>
            </a:r>
          </a:p>
          <a:p>
            <a:pPr>
              <a:lnSpc>
                <a:spcPct val="80000"/>
              </a:lnSpc>
              <a:buFont typeface="Monotype Sorts" pitchFamily="2" charset="2"/>
              <a:buNone/>
            </a:pPr>
            <a:r>
              <a:rPr lang="en-US" altLang="zh-CN" sz="2000"/>
              <a:t>     else   printf("</a:t>
            </a:r>
            <a:r>
              <a:rPr lang="zh-CN" altLang="en-US" sz="2000"/>
              <a:t>停车场没有车辆</a:t>
            </a:r>
            <a:r>
              <a:rPr lang="en-US" altLang="zh-CN" sz="2000"/>
              <a:t>\n"); </a:t>
            </a:r>
          </a:p>
          <a:p>
            <a:pPr>
              <a:lnSpc>
                <a:spcPct val="80000"/>
              </a:lnSpc>
              <a:buFont typeface="Monotype Sorts" pitchFamily="2" charset="2"/>
              <a:buNone/>
            </a:pPr>
            <a:r>
              <a:rPr lang="en-US" altLang="zh-CN" sz="2000"/>
              <a:t>     printf("</a:t>
            </a:r>
            <a:r>
              <a:rPr lang="zh-CN" altLang="en-US" sz="2000"/>
              <a:t>便道状况</a:t>
            </a:r>
            <a:r>
              <a:rPr lang="en-US" altLang="zh-CN" sz="2000"/>
              <a:t>:\n"); </a:t>
            </a:r>
          </a:p>
          <a:p>
            <a:pPr>
              <a:lnSpc>
                <a:spcPct val="80000"/>
              </a:lnSpc>
              <a:buFont typeface="Monotype Sorts" pitchFamily="2" charset="2"/>
              <a:buNone/>
            </a:pPr>
            <a:r>
              <a:rPr lang="en-US" altLang="zh-CN" sz="2000"/>
              <a:t>     if(q-&gt;front-&gt;num){ </a:t>
            </a:r>
          </a:p>
          <a:p>
            <a:pPr>
              <a:lnSpc>
                <a:spcPct val="80000"/>
              </a:lnSpc>
              <a:buFont typeface="Monotype Sorts" pitchFamily="2" charset="2"/>
              <a:buNone/>
            </a:pPr>
            <a:r>
              <a:rPr lang="en-US" altLang="zh-CN" sz="2000"/>
              <a:t>       printf("</a:t>
            </a:r>
            <a:r>
              <a:rPr lang="zh-CN" altLang="en-US" sz="2000"/>
              <a:t>车道     车号</a:t>
            </a:r>
            <a:r>
              <a:rPr lang="en-US" altLang="zh-CN" sz="2000"/>
              <a:t>\n"); </a:t>
            </a:r>
          </a:p>
          <a:p>
            <a:pPr>
              <a:lnSpc>
                <a:spcPct val="80000"/>
              </a:lnSpc>
              <a:buFont typeface="Monotype Sorts" pitchFamily="2" charset="2"/>
              <a:buNone/>
            </a:pPr>
            <a:r>
              <a:rPr lang="en-US" altLang="zh-CN" sz="2000"/>
              <a:t>       for(k=1,p=q-&gt;front-&gt;next;p;p=p-&gt;next) </a:t>
            </a:r>
          </a:p>
          <a:p>
            <a:pPr>
              <a:lnSpc>
                <a:spcPct val="80000"/>
              </a:lnSpc>
              <a:buFont typeface="Monotype Sorts" pitchFamily="2" charset="2"/>
              <a:buNone/>
            </a:pPr>
            <a:r>
              <a:rPr lang="en-US" altLang="zh-CN" sz="2000"/>
              <a:t>	   printf("%d     %d\n",k++,p-&gt;num); </a:t>
            </a:r>
          </a:p>
          <a:p>
            <a:pPr>
              <a:lnSpc>
                <a:spcPct val="80000"/>
              </a:lnSpc>
              <a:buFont typeface="Monotype Sorts" pitchFamily="2" charset="2"/>
              <a:buNone/>
            </a:pPr>
            <a:r>
              <a:rPr lang="en-US" altLang="zh-CN" sz="2000"/>
              <a:t>      } </a:t>
            </a:r>
          </a:p>
          <a:p>
            <a:pPr>
              <a:lnSpc>
                <a:spcPct val="80000"/>
              </a:lnSpc>
              <a:buFont typeface="Monotype Sorts" pitchFamily="2" charset="2"/>
              <a:buNone/>
            </a:pPr>
            <a:r>
              <a:rPr lang="en-US" altLang="zh-CN" sz="2000"/>
              <a:t>     else printf("</a:t>
            </a:r>
            <a:r>
              <a:rPr lang="zh-CN" altLang="en-US" sz="2000"/>
              <a:t>便道没有车辆</a:t>
            </a:r>
            <a:r>
              <a:rPr lang="en-US" altLang="zh-CN" sz="2000"/>
              <a:t>\n"); </a:t>
            </a:r>
          </a:p>
          <a:p>
            <a:pPr>
              <a:lnSpc>
                <a:spcPct val="80000"/>
              </a:lnSpc>
              <a:buFont typeface="Monotype Sorts" pitchFamily="2" charset="2"/>
              <a:buNone/>
            </a:pPr>
            <a:r>
              <a:rPr lang="en-US" altLang="zh-CN" sz="2000"/>
              <a:t>   }/* Display */ </a:t>
            </a:r>
          </a:p>
        </p:txBody>
      </p:sp>
    </p:spTree>
  </p:cSld>
  <p:clrMapOvr>
    <a:masterClrMapping/>
  </p:clrMapOvr>
  <p:transition>
    <p:cover dir="d"/>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noChangeArrowheads="1"/>
          </p:cNvSpPr>
          <p:nvPr>
            <p:ph type="body" idx="1"/>
          </p:nvPr>
        </p:nvSpPr>
        <p:spPr>
          <a:xfrm>
            <a:off x="250825" y="476250"/>
            <a:ext cx="8540750" cy="6048375"/>
          </a:xfrm>
        </p:spPr>
        <p:txBody>
          <a:bodyPr/>
          <a:lstStyle/>
          <a:p>
            <a:pPr>
              <a:lnSpc>
                <a:spcPct val="80000"/>
              </a:lnSpc>
              <a:buFont typeface="Monotype Sorts" pitchFamily="2" charset="2"/>
              <a:buNone/>
            </a:pPr>
            <a:r>
              <a:rPr lang="en-US" altLang="zh-CN" sz="2000"/>
              <a:t>void main() </a:t>
            </a:r>
          </a:p>
          <a:p>
            <a:pPr>
              <a:lnSpc>
                <a:spcPct val="80000"/>
              </a:lnSpc>
              <a:buFont typeface="Monotype Sorts" pitchFamily="2" charset="2"/>
              <a:buNone/>
            </a:pPr>
            <a:r>
              <a:rPr lang="en-US" altLang="zh-CN" sz="2000"/>
              <a:t> { char ch1,ch2; </a:t>
            </a:r>
          </a:p>
          <a:p>
            <a:pPr>
              <a:lnSpc>
                <a:spcPct val="80000"/>
              </a:lnSpc>
              <a:buFont typeface="Monotype Sorts" pitchFamily="2" charset="2"/>
              <a:buNone/>
            </a:pPr>
            <a:r>
              <a:rPr lang="en-US" altLang="zh-CN" sz="2000"/>
              <a:t>   SqStack *s1,*s2; </a:t>
            </a:r>
          </a:p>
          <a:p>
            <a:pPr>
              <a:lnSpc>
                <a:spcPct val="80000"/>
              </a:lnSpc>
              <a:buFont typeface="Monotype Sorts" pitchFamily="2" charset="2"/>
              <a:buNone/>
            </a:pPr>
            <a:r>
              <a:rPr lang="en-US" altLang="zh-CN" sz="2000"/>
              <a:t>   LQueue *q; </a:t>
            </a:r>
          </a:p>
          <a:p>
            <a:pPr>
              <a:lnSpc>
                <a:spcPct val="80000"/>
              </a:lnSpc>
              <a:buFont typeface="Monotype Sorts" pitchFamily="2" charset="2"/>
              <a:buNone/>
            </a:pPr>
            <a:r>
              <a:rPr lang="en-US" altLang="zh-CN" sz="2000"/>
              <a:t>   ELEMTP x; </a:t>
            </a:r>
          </a:p>
          <a:p>
            <a:pPr>
              <a:lnSpc>
                <a:spcPct val="80000"/>
              </a:lnSpc>
              <a:buFont typeface="Monotype Sorts" pitchFamily="2" charset="2"/>
              <a:buNone/>
            </a:pPr>
            <a:r>
              <a:rPr lang="en-US" altLang="zh-CN" sz="2000"/>
              <a:t>   int flag; </a:t>
            </a:r>
          </a:p>
          <a:p>
            <a:pPr>
              <a:lnSpc>
                <a:spcPct val="80000"/>
              </a:lnSpc>
              <a:buFont typeface="Monotype Sorts" pitchFamily="2" charset="2"/>
              <a:buNone/>
            </a:pPr>
            <a:r>
              <a:rPr lang="en-US" altLang="zh-CN" sz="2000"/>
              <a:t>   s1=(SqStack *) malloc (sizeof(SqStack)); </a:t>
            </a:r>
          </a:p>
          <a:p>
            <a:pPr>
              <a:lnSpc>
                <a:spcPct val="80000"/>
              </a:lnSpc>
              <a:buFont typeface="Monotype Sorts" pitchFamily="2" charset="2"/>
              <a:buNone/>
            </a:pPr>
            <a:r>
              <a:rPr lang="en-US" altLang="zh-CN" sz="2000"/>
              <a:t>   s2=(SqStack *) malloc (sizeof(SqStack)); </a:t>
            </a:r>
          </a:p>
          <a:p>
            <a:pPr>
              <a:lnSpc>
                <a:spcPct val="80000"/>
              </a:lnSpc>
              <a:buFont typeface="Monotype Sorts" pitchFamily="2" charset="2"/>
              <a:buNone/>
            </a:pPr>
            <a:r>
              <a:rPr lang="en-US" altLang="zh-CN" sz="2000"/>
              <a:t>   q=(LQueue *) malloc (sizeof (LQueue)); </a:t>
            </a:r>
          </a:p>
          <a:p>
            <a:pPr>
              <a:lnSpc>
                <a:spcPct val="80000"/>
              </a:lnSpc>
              <a:buFont typeface="Monotype Sorts" pitchFamily="2" charset="2"/>
              <a:buNone/>
            </a:pPr>
            <a:r>
              <a:rPr lang="en-US" altLang="zh-CN" sz="2000"/>
              <a:t>   InitStack_Sq(s1); </a:t>
            </a:r>
          </a:p>
          <a:p>
            <a:pPr>
              <a:lnSpc>
                <a:spcPct val="80000"/>
              </a:lnSpc>
              <a:buFont typeface="Monotype Sorts" pitchFamily="2" charset="2"/>
              <a:buNone/>
            </a:pPr>
            <a:r>
              <a:rPr lang="en-US" altLang="zh-CN" sz="2000"/>
              <a:t>   InitStack_Sq(s2); </a:t>
            </a:r>
          </a:p>
          <a:p>
            <a:pPr>
              <a:lnSpc>
                <a:spcPct val="80000"/>
              </a:lnSpc>
              <a:buFont typeface="Monotype Sorts" pitchFamily="2" charset="2"/>
              <a:buNone/>
            </a:pPr>
            <a:r>
              <a:rPr lang="en-US" altLang="zh-CN" sz="2000"/>
              <a:t>   InitQueue_L (q); </a:t>
            </a:r>
          </a:p>
          <a:p>
            <a:pPr>
              <a:lnSpc>
                <a:spcPct val="80000"/>
              </a:lnSpc>
              <a:buFont typeface="Monotype Sorts" pitchFamily="2" charset="2"/>
              <a:buNone/>
            </a:pPr>
            <a:r>
              <a:rPr lang="en-US" altLang="zh-CN" sz="2000"/>
              <a:t>   flag=True; </a:t>
            </a:r>
          </a:p>
          <a:p>
            <a:pPr>
              <a:lnSpc>
                <a:spcPct val="80000"/>
              </a:lnSpc>
              <a:buFont typeface="Monotype Sorts" pitchFamily="2" charset="2"/>
              <a:buNone/>
            </a:pPr>
            <a:r>
              <a:rPr lang="en-US" altLang="zh-CN" sz="2000"/>
              <a:t>   while(flag){ </a:t>
            </a:r>
          </a:p>
          <a:p>
            <a:pPr>
              <a:lnSpc>
                <a:spcPct val="80000"/>
              </a:lnSpc>
              <a:buFont typeface="Monotype Sorts" pitchFamily="2" charset="2"/>
              <a:buNone/>
            </a:pPr>
            <a:r>
              <a:rPr lang="en-US" altLang="zh-CN" sz="2000"/>
              <a:t> printf("</a:t>
            </a:r>
            <a:r>
              <a:rPr lang="zh-CN" altLang="en-US" sz="2000"/>
              <a:t>请输入您的选择</a:t>
            </a:r>
            <a:r>
              <a:rPr lang="en-US" altLang="zh-CN" sz="2000"/>
              <a:t>\n"); </a:t>
            </a:r>
          </a:p>
          <a:p>
            <a:pPr>
              <a:lnSpc>
                <a:spcPct val="80000"/>
              </a:lnSpc>
              <a:buFont typeface="Monotype Sorts" pitchFamily="2" charset="2"/>
              <a:buNone/>
            </a:pPr>
            <a:r>
              <a:rPr lang="en-US" altLang="zh-CN" sz="2000"/>
              <a:t>     printf("S---------</a:t>
            </a:r>
            <a:r>
              <a:rPr lang="zh-CN" altLang="en-US" sz="2000"/>
              <a:t>显示停车场状况</a:t>
            </a:r>
            <a:r>
              <a:rPr lang="en-US" altLang="zh-CN" sz="2000"/>
              <a:t>\n"); </a:t>
            </a:r>
          </a:p>
          <a:p>
            <a:pPr>
              <a:lnSpc>
                <a:spcPct val="80000"/>
              </a:lnSpc>
              <a:buFont typeface="Monotype Sorts" pitchFamily="2" charset="2"/>
              <a:buNone/>
            </a:pPr>
            <a:r>
              <a:rPr lang="en-US" altLang="zh-CN" sz="2000"/>
              <a:t>     printf("A------</a:t>
            </a:r>
            <a:r>
              <a:rPr lang="zh-CN" altLang="en-US" sz="2000"/>
              <a:t>车辆到达</a:t>
            </a:r>
            <a:r>
              <a:rPr lang="en-US" altLang="zh-CN" sz="2000"/>
              <a:t>\n"); </a:t>
            </a:r>
          </a:p>
          <a:p>
            <a:pPr>
              <a:lnSpc>
                <a:spcPct val="80000"/>
              </a:lnSpc>
              <a:buFont typeface="Monotype Sorts" pitchFamily="2" charset="2"/>
              <a:buNone/>
            </a:pPr>
            <a:r>
              <a:rPr lang="en-US" altLang="zh-CN" sz="2000"/>
              <a:t>     printf("D------</a:t>
            </a:r>
            <a:r>
              <a:rPr lang="zh-CN" altLang="en-US" sz="2000"/>
              <a:t>车辆离开</a:t>
            </a:r>
            <a:r>
              <a:rPr lang="en-US" altLang="zh-CN" sz="2000"/>
              <a:t>\n"); </a:t>
            </a:r>
          </a:p>
          <a:p>
            <a:pPr>
              <a:lnSpc>
                <a:spcPct val="80000"/>
              </a:lnSpc>
              <a:buFont typeface="Monotype Sorts" pitchFamily="2" charset="2"/>
              <a:buNone/>
            </a:pPr>
            <a:r>
              <a:rPr lang="en-US" altLang="zh-CN" sz="2000"/>
              <a:t>     printf("E------</a:t>
            </a:r>
            <a:r>
              <a:rPr lang="zh-CN" altLang="en-US" sz="2000"/>
              <a:t>程序结束</a:t>
            </a:r>
            <a:r>
              <a:rPr lang="en-US" altLang="zh-CN" sz="2000"/>
              <a:t>\n"); </a:t>
            </a:r>
          </a:p>
        </p:txBody>
      </p:sp>
    </p:spTree>
  </p:cSld>
  <p:clrMapOvr>
    <a:masterClrMapping/>
  </p:clrMapOvr>
  <p:transition>
    <p:cover dir="d"/>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type="body" idx="1"/>
          </p:nvPr>
        </p:nvSpPr>
        <p:spPr>
          <a:xfrm>
            <a:off x="301625" y="765175"/>
            <a:ext cx="8540750" cy="5616575"/>
          </a:xfrm>
        </p:spPr>
        <p:txBody>
          <a:bodyPr/>
          <a:lstStyle/>
          <a:p>
            <a:pPr>
              <a:lnSpc>
                <a:spcPct val="80000"/>
              </a:lnSpc>
              <a:buFont typeface="Monotype Sorts" pitchFamily="2" charset="2"/>
              <a:buNone/>
            </a:pPr>
            <a:r>
              <a:rPr lang="en-US" altLang="zh-CN" sz="2400"/>
              <a:t> ch1=getchar(); </a:t>
            </a:r>
          </a:p>
          <a:p>
            <a:pPr>
              <a:lnSpc>
                <a:spcPct val="80000"/>
              </a:lnSpc>
              <a:buFont typeface="Monotype Sorts" pitchFamily="2" charset="2"/>
              <a:buNone/>
            </a:pPr>
            <a:r>
              <a:rPr lang="en-US" altLang="zh-CN" sz="2400"/>
              <a:t>switch (ch1){ </a:t>
            </a:r>
          </a:p>
          <a:p>
            <a:pPr>
              <a:lnSpc>
                <a:spcPct val="80000"/>
              </a:lnSpc>
              <a:buFont typeface="Monotype Sorts" pitchFamily="2" charset="2"/>
              <a:buNone/>
            </a:pPr>
            <a:r>
              <a:rPr lang="en-US" altLang="zh-CN" sz="2400"/>
              <a:t>        case 'S': Display(s1,q);break; </a:t>
            </a:r>
          </a:p>
          <a:p>
            <a:pPr>
              <a:lnSpc>
                <a:spcPct val="80000"/>
              </a:lnSpc>
              <a:buFont typeface="Monotype Sorts" pitchFamily="2" charset="2"/>
              <a:buNone/>
            </a:pPr>
            <a:r>
              <a:rPr lang="en-US" altLang="zh-CN" sz="2400"/>
              <a:t>	    case 'A': printf("</a:t>
            </a:r>
            <a:r>
              <a:rPr lang="zh-CN" altLang="en-US" sz="2400"/>
              <a:t>输入数据</a:t>
            </a:r>
            <a:r>
              <a:rPr lang="en-US" altLang="zh-CN" sz="2400"/>
              <a:t>:</a:t>
            </a:r>
            <a:r>
              <a:rPr lang="zh-CN" altLang="en-US" sz="2400"/>
              <a:t>车牌号，到达时间：</a:t>
            </a:r>
            <a:r>
              <a:rPr lang="en-US" altLang="zh-CN" sz="2400"/>
              <a:t>"); </a:t>
            </a:r>
          </a:p>
          <a:p>
            <a:pPr>
              <a:lnSpc>
                <a:spcPct val="80000"/>
              </a:lnSpc>
              <a:buFont typeface="Monotype Sorts" pitchFamily="2" charset="2"/>
              <a:buNone/>
            </a:pPr>
            <a:r>
              <a:rPr lang="en-US" altLang="zh-CN" sz="2400"/>
              <a:t>                  scanf("%d,%d",&amp;x.num,&amp;x.arrtime); </a:t>
            </a:r>
          </a:p>
          <a:p>
            <a:pPr>
              <a:lnSpc>
                <a:spcPct val="80000"/>
              </a:lnSpc>
              <a:buFont typeface="Monotype Sorts" pitchFamily="2" charset="2"/>
              <a:buNone/>
            </a:pPr>
            <a:r>
              <a:rPr lang="en-US" altLang="zh-CN" sz="2400"/>
              <a:t>                  Arrive(s1,q,x);break; </a:t>
            </a:r>
          </a:p>
          <a:p>
            <a:pPr>
              <a:lnSpc>
                <a:spcPct val="80000"/>
              </a:lnSpc>
              <a:buFont typeface="Monotype Sorts" pitchFamily="2" charset="2"/>
              <a:buNone/>
            </a:pPr>
            <a:r>
              <a:rPr lang="en-US" altLang="zh-CN" sz="2400"/>
              <a:t>       case 'D': printf("</a:t>
            </a:r>
            <a:r>
              <a:rPr lang="zh-CN" altLang="en-US" sz="2400"/>
              <a:t>输入数据</a:t>
            </a:r>
            <a:r>
              <a:rPr lang="en-US" altLang="zh-CN" sz="2400"/>
              <a:t>:</a:t>
            </a:r>
            <a:r>
              <a:rPr lang="zh-CN" altLang="en-US" sz="2400"/>
              <a:t>车牌号，离开时间：</a:t>
            </a:r>
            <a:r>
              <a:rPr lang="en-US" altLang="zh-CN" sz="2400"/>
              <a:t>"); </a:t>
            </a:r>
          </a:p>
          <a:p>
            <a:pPr>
              <a:lnSpc>
                <a:spcPct val="80000"/>
              </a:lnSpc>
              <a:buFont typeface="Monotype Sorts" pitchFamily="2" charset="2"/>
              <a:buNone/>
            </a:pPr>
            <a:r>
              <a:rPr lang="en-US" altLang="zh-CN" sz="2400"/>
              <a:t>                 scanf("%d,%d",&amp;x.num,&amp;x.arrtime); </a:t>
            </a:r>
          </a:p>
          <a:p>
            <a:pPr>
              <a:lnSpc>
                <a:spcPct val="80000"/>
              </a:lnSpc>
              <a:buFont typeface="Monotype Sorts" pitchFamily="2" charset="2"/>
              <a:buNone/>
            </a:pPr>
            <a:r>
              <a:rPr lang="en-US" altLang="zh-CN" sz="2400"/>
              <a:t>                 Delive(s1,s2,q,x);break; </a:t>
            </a:r>
          </a:p>
          <a:p>
            <a:pPr>
              <a:lnSpc>
                <a:spcPct val="80000"/>
              </a:lnSpc>
              <a:buFont typeface="Monotype Sorts" pitchFamily="2" charset="2"/>
              <a:buNone/>
            </a:pPr>
            <a:r>
              <a:rPr lang="en-US" altLang="zh-CN" sz="2400"/>
              <a:t>        case 'E': flag=False; </a:t>
            </a:r>
          </a:p>
          <a:p>
            <a:pPr>
              <a:lnSpc>
                <a:spcPct val="80000"/>
              </a:lnSpc>
              <a:buFont typeface="Monotype Sorts" pitchFamily="2" charset="2"/>
              <a:buNone/>
            </a:pPr>
            <a:r>
              <a:rPr lang="en-US" altLang="zh-CN" sz="2400"/>
              <a:t>	              printf("</a:t>
            </a:r>
            <a:r>
              <a:rPr lang="zh-CN" altLang="en-US" sz="2400"/>
              <a:t>程序正常结束</a:t>
            </a:r>
            <a:r>
              <a:rPr lang="en-US" altLang="zh-CN" sz="2400"/>
              <a:t>\n"); break; </a:t>
            </a:r>
          </a:p>
          <a:p>
            <a:pPr>
              <a:lnSpc>
                <a:spcPct val="80000"/>
              </a:lnSpc>
              <a:buFont typeface="Monotype Sorts" pitchFamily="2" charset="2"/>
              <a:buNone/>
            </a:pPr>
            <a:r>
              <a:rPr lang="en-US" altLang="zh-CN" sz="2400"/>
              <a:t>        default:  printf("</a:t>
            </a:r>
            <a:r>
              <a:rPr lang="zh-CN" altLang="en-US" sz="2400"/>
              <a:t>输入数据错误，重新输入</a:t>
            </a:r>
            <a:r>
              <a:rPr lang="en-US" altLang="zh-CN" sz="2400"/>
              <a:t>\n"); </a:t>
            </a:r>
          </a:p>
          <a:p>
            <a:pPr>
              <a:lnSpc>
                <a:spcPct val="80000"/>
              </a:lnSpc>
              <a:buFont typeface="Monotype Sorts" pitchFamily="2" charset="2"/>
              <a:buNone/>
            </a:pPr>
            <a:r>
              <a:rPr lang="en-US" altLang="zh-CN" sz="2400"/>
              <a:t>       } </a:t>
            </a:r>
          </a:p>
          <a:p>
            <a:pPr>
              <a:lnSpc>
                <a:spcPct val="80000"/>
              </a:lnSpc>
              <a:buFont typeface="Monotype Sorts" pitchFamily="2" charset="2"/>
              <a:buNone/>
            </a:pPr>
            <a:r>
              <a:rPr lang="en-US" altLang="zh-CN" sz="2400"/>
              <a:t>     ch1=getchar(); </a:t>
            </a:r>
          </a:p>
          <a:p>
            <a:pPr>
              <a:lnSpc>
                <a:spcPct val="80000"/>
              </a:lnSpc>
              <a:buFont typeface="Monotype Sorts" pitchFamily="2" charset="2"/>
              <a:buNone/>
            </a:pPr>
            <a:r>
              <a:rPr lang="en-US" altLang="zh-CN" sz="2400"/>
              <a:t>    } </a:t>
            </a:r>
          </a:p>
        </p:txBody>
      </p:sp>
    </p:spTree>
  </p:cSld>
  <p:clrMapOvr>
    <a:masterClrMapping/>
  </p:clrMapOvr>
  <p:transition>
    <p:cover dir="d"/>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noChangeArrowheads="1"/>
          </p:cNvSpPr>
          <p:nvPr>
            <p:ph type="body" idx="1"/>
          </p:nvPr>
        </p:nvSpPr>
        <p:spPr>
          <a:xfrm>
            <a:off x="301625" y="692150"/>
            <a:ext cx="8540750" cy="5761038"/>
          </a:xfrm>
        </p:spPr>
        <p:txBody>
          <a:bodyPr/>
          <a:lstStyle/>
          <a:p>
            <a:pPr>
              <a:lnSpc>
                <a:spcPct val="80000"/>
              </a:lnSpc>
              <a:buFont typeface="Monotype Sorts" pitchFamily="2" charset="2"/>
              <a:buNone/>
            </a:pPr>
            <a:r>
              <a:rPr lang="en-US" altLang="zh-CN" sz="2400"/>
              <a:t>}/*main*/ </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void InitStack_Sq (SqStack *s)</a:t>
            </a:r>
          </a:p>
          <a:p>
            <a:pPr>
              <a:lnSpc>
                <a:spcPct val="80000"/>
              </a:lnSpc>
              <a:buFont typeface="Monotype Sorts" pitchFamily="2" charset="2"/>
              <a:buNone/>
            </a:pPr>
            <a:r>
              <a:rPr lang="en-US" altLang="zh-CN" sz="2400"/>
              <a:t> {s-&gt;top=0;</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int Push_Sq(SqStack *s,ELEMTP x)</a:t>
            </a:r>
          </a:p>
          <a:p>
            <a:pPr>
              <a:lnSpc>
                <a:spcPct val="80000"/>
              </a:lnSpc>
              <a:buFont typeface="Monotype Sorts" pitchFamily="2" charset="2"/>
              <a:buNone/>
            </a:pPr>
            <a:r>
              <a:rPr lang="en-US" altLang="zh-CN" sz="2400"/>
              <a:t>  { if (s-&gt;top==N)</a:t>
            </a:r>
          </a:p>
          <a:p>
            <a:pPr>
              <a:lnSpc>
                <a:spcPct val="80000"/>
              </a:lnSpc>
              <a:buFont typeface="Monotype Sorts" pitchFamily="2" charset="2"/>
              <a:buNone/>
            </a:pPr>
            <a:r>
              <a:rPr lang="en-US" altLang="zh-CN" sz="2400"/>
              <a:t>    return (False);</a:t>
            </a:r>
          </a:p>
          <a:p>
            <a:pPr>
              <a:lnSpc>
                <a:spcPct val="80000"/>
              </a:lnSpc>
              <a:buFont typeface="Monotype Sorts" pitchFamily="2" charset="2"/>
              <a:buNone/>
            </a:pPr>
            <a:r>
              <a:rPr lang="en-US" altLang="zh-CN" sz="2400"/>
              <a:t>    else</a:t>
            </a:r>
          </a:p>
          <a:p>
            <a:pPr>
              <a:lnSpc>
                <a:spcPct val="80000"/>
              </a:lnSpc>
              <a:buFont typeface="Monotype Sorts" pitchFamily="2" charset="2"/>
              <a:buNone/>
            </a:pPr>
            <a:r>
              <a:rPr lang="en-US" altLang="zh-CN" sz="2400"/>
              <a:t>      {s-&gt;elem[s-&gt;top]=x;s-&gt;top++;</a:t>
            </a:r>
          </a:p>
          <a:p>
            <a:pPr>
              <a:lnSpc>
                <a:spcPct val="80000"/>
              </a:lnSpc>
              <a:buFont typeface="Monotype Sorts" pitchFamily="2" charset="2"/>
              <a:buNone/>
            </a:pPr>
            <a:r>
              <a:rPr lang="en-US" altLang="zh-CN" sz="2400"/>
              <a:t>       return(True);</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a:t>
            </a:r>
          </a:p>
        </p:txBody>
      </p:sp>
    </p:spTree>
  </p:cSld>
  <p:clrMapOvr>
    <a:masterClrMapping/>
  </p:clrMapOvr>
  <p:transition>
    <p:cover dir="d"/>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type="body" idx="1"/>
          </p:nvPr>
        </p:nvSpPr>
        <p:spPr>
          <a:xfrm>
            <a:off x="301625" y="981075"/>
            <a:ext cx="8540750" cy="4194175"/>
          </a:xfrm>
        </p:spPr>
        <p:txBody>
          <a:bodyPr/>
          <a:lstStyle/>
          <a:p>
            <a:pPr>
              <a:lnSpc>
                <a:spcPct val="80000"/>
              </a:lnSpc>
              <a:buFont typeface="Monotype Sorts" pitchFamily="2" charset="2"/>
              <a:buNone/>
            </a:pPr>
            <a:r>
              <a:rPr lang="en-US" altLang="zh-CN" sz="2400"/>
              <a:t>ELEMTP Pop_Sq(SqStack *s)</a:t>
            </a:r>
          </a:p>
          <a:p>
            <a:pPr>
              <a:lnSpc>
                <a:spcPct val="80000"/>
              </a:lnSpc>
              <a:buFont typeface="Monotype Sorts" pitchFamily="2" charset="2"/>
              <a:buNone/>
            </a:pPr>
            <a:r>
              <a:rPr lang="en-US" altLang="zh-CN" sz="2400"/>
              <a:t> {  ELEMTP x;</a:t>
            </a:r>
          </a:p>
          <a:p>
            <a:pPr>
              <a:lnSpc>
                <a:spcPct val="80000"/>
              </a:lnSpc>
              <a:buFont typeface="Monotype Sorts" pitchFamily="2" charset="2"/>
              <a:buNone/>
            </a:pPr>
            <a:r>
              <a:rPr lang="en-US" altLang="zh-CN" sz="2400"/>
              <a:t>    if (s-&gt;top==0)</a:t>
            </a:r>
          </a:p>
          <a:p>
            <a:pPr>
              <a:lnSpc>
                <a:spcPct val="80000"/>
              </a:lnSpc>
              <a:buFont typeface="Monotype Sorts" pitchFamily="2" charset="2"/>
              <a:buNone/>
            </a:pPr>
            <a:r>
              <a:rPr lang="en-US" altLang="zh-CN" sz="2400"/>
              <a:t>      { x.num=NULL;</a:t>
            </a:r>
          </a:p>
          <a:p>
            <a:pPr>
              <a:lnSpc>
                <a:spcPct val="80000"/>
              </a:lnSpc>
              <a:buFont typeface="Monotype Sorts" pitchFamily="2" charset="2"/>
              <a:buNone/>
            </a:pPr>
            <a:r>
              <a:rPr lang="en-US" altLang="zh-CN" sz="2400"/>
              <a:t>        x.arrtime=NULL;</a:t>
            </a:r>
          </a:p>
          <a:p>
            <a:pPr>
              <a:lnSpc>
                <a:spcPct val="80000"/>
              </a:lnSpc>
              <a:buFont typeface="Monotype Sorts" pitchFamily="2" charset="2"/>
              <a:buNone/>
            </a:pPr>
            <a:r>
              <a:rPr lang="en-US" altLang="zh-CN" sz="2400"/>
              <a:t>        return(x);</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else</a:t>
            </a:r>
          </a:p>
          <a:p>
            <a:pPr>
              <a:lnSpc>
                <a:spcPct val="80000"/>
              </a:lnSpc>
              <a:buFont typeface="Monotype Sorts" pitchFamily="2" charset="2"/>
              <a:buNone/>
            </a:pPr>
            <a:r>
              <a:rPr lang="en-US" altLang="zh-CN" sz="2400"/>
              <a:t>     { s-&gt;top--;</a:t>
            </a:r>
          </a:p>
          <a:p>
            <a:pPr>
              <a:lnSpc>
                <a:spcPct val="80000"/>
              </a:lnSpc>
              <a:buFont typeface="Monotype Sorts" pitchFamily="2" charset="2"/>
              <a:buNone/>
            </a:pPr>
            <a:r>
              <a:rPr lang="en-US" altLang="zh-CN" sz="2400"/>
              <a:t>       return (s-&gt;elem[s-&gt;top]);</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a:t>
            </a:r>
          </a:p>
        </p:txBody>
      </p:sp>
    </p:spTree>
  </p:cSld>
  <p:clrMapOvr>
    <a:masterClrMapping/>
  </p:clrMapOvr>
  <p:transition>
    <p:cover dir="d"/>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noChangeArrowheads="1"/>
          </p:cNvSpPr>
          <p:nvPr>
            <p:ph type="body" idx="1"/>
          </p:nvPr>
        </p:nvSpPr>
        <p:spPr>
          <a:xfrm>
            <a:off x="301625" y="476250"/>
            <a:ext cx="8540750" cy="5905500"/>
          </a:xfrm>
        </p:spPr>
        <p:txBody>
          <a:bodyPr/>
          <a:lstStyle/>
          <a:p>
            <a:pPr>
              <a:lnSpc>
                <a:spcPct val="80000"/>
              </a:lnSpc>
              <a:buFont typeface="Monotype Sorts" pitchFamily="2" charset="2"/>
              <a:buNone/>
            </a:pPr>
            <a:r>
              <a:rPr lang="en-US" altLang="zh-CN" sz="2400"/>
              <a:t>void InitQueue_L(LQueue *q)</a:t>
            </a:r>
          </a:p>
          <a:p>
            <a:pPr>
              <a:lnSpc>
                <a:spcPct val="80000"/>
              </a:lnSpc>
              <a:buFont typeface="Monotype Sorts" pitchFamily="2" charset="2"/>
              <a:buNone/>
            </a:pPr>
            <a:r>
              <a:rPr lang="en-US" altLang="zh-CN" sz="2400"/>
              <a:t>  { q-&gt;front=(QNode *)malloc(sizeof(QNode));</a:t>
            </a:r>
          </a:p>
          <a:p>
            <a:pPr>
              <a:lnSpc>
                <a:spcPct val="80000"/>
              </a:lnSpc>
              <a:buFont typeface="Monotype Sorts" pitchFamily="2" charset="2"/>
              <a:buNone/>
            </a:pPr>
            <a:r>
              <a:rPr lang="en-US" altLang="zh-CN" sz="2400"/>
              <a:t>    q-&gt;rear=q-&gt;front;</a:t>
            </a:r>
          </a:p>
          <a:p>
            <a:pPr>
              <a:lnSpc>
                <a:spcPct val="80000"/>
              </a:lnSpc>
              <a:buFont typeface="Monotype Sorts" pitchFamily="2" charset="2"/>
              <a:buNone/>
            </a:pPr>
            <a:r>
              <a:rPr lang="en-US" altLang="zh-CN" sz="2400"/>
              <a:t>    q-&gt;front-&gt;next=NULL;</a:t>
            </a:r>
          </a:p>
          <a:p>
            <a:pPr>
              <a:lnSpc>
                <a:spcPct val="80000"/>
              </a:lnSpc>
              <a:buFont typeface="Monotype Sorts" pitchFamily="2" charset="2"/>
              <a:buNone/>
            </a:pPr>
            <a:r>
              <a:rPr lang="en-US" altLang="zh-CN" sz="2400"/>
              <a:t>    q-&gt;front-&gt;num=0;</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void EnQueue_L(LQueue *q,int num1)</a:t>
            </a:r>
          </a:p>
          <a:p>
            <a:pPr>
              <a:lnSpc>
                <a:spcPct val="80000"/>
              </a:lnSpc>
              <a:buFont typeface="Monotype Sorts" pitchFamily="2" charset="2"/>
              <a:buNone/>
            </a:pPr>
            <a:r>
              <a:rPr lang="en-US" altLang="zh-CN" sz="2400"/>
              <a:t>  { QNode *p;</a:t>
            </a:r>
          </a:p>
          <a:p>
            <a:pPr>
              <a:lnSpc>
                <a:spcPct val="80000"/>
              </a:lnSpc>
              <a:buFont typeface="Monotype Sorts" pitchFamily="2" charset="2"/>
              <a:buNone/>
            </a:pPr>
            <a:r>
              <a:rPr lang="en-US" altLang="zh-CN" sz="2400"/>
              <a:t>    p=(QNode *)malloc(sizeof(QNode));</a:t>
            </a:r>
          </a:p>
          <a:p>
            <a:pPr>
              <a:lnSpc>
                <a:spcPct val="80000"/>
              </a:lnSpc>
              <a:buFont typeface="Monotype Sorts" pitchFamily="2" charset="2"/>
              <a:buNone/>
            </a:pPr>
            <a:r>
              <a:rPr lang="en-US" altLang="zh-CN" sz="2400"/>
              <a:t>    p-&gt;num=num1;</a:t>
            </a:r>
          </a:p>
          <a:p>
            <a:pPr>
              <a:lnSpc>
                <a:spcPct val="80000"/>
              </a:lnSpc>
              <a:buFont typeface="Monotype Sorts" pitchFamily="2" charset="2"/>
              <a:buNone/>
            </a:pPr>
            <a:r>
              <a:rPr lang="en-US" altLang="zh-CN" sz="2400"/>
              <a:t>    p-&gt;next=NULL;</a:t>
            </a:r>
          </a:p>
          <a:p>
            <a:pPr>
              <a:lnSpc>
                <a:spcPct val="80000"/>
              </a:lnSpc>
              <a:buFont typeface="Monotype Sorts" pitchFamily="2" charset="2"/>
              <a:buNone/>
            </a:pPr>
            <a:r>
              <a:rPr lang="en-US" altLang="zh-CN" sz="2400"/>
              <a:t>    q-&gt;rear-&gt;next=p;</a:t>
            </a:r>
          </a:p>
          <a:p>
            <a:pPr>
              <a:lnSpc>
                <a:spcPct val="80000"/>
              </a:lnSpc>
              <a:buFont typeface="Monotype Sorts" pitchFamily="2" charset="2"/>
              <a:buNone/>
            </a:pPr>
            <a:r>
              <a:rPr lang="en-US" altLang="zh-CN" sz="2400"/>
              <a:t>    q-&gt;rear=p;</a:t>
            </a:r>
          </a:p>
          <a:p>
            <a:pPr>
              <a:lnSpc>
                <a:spcPct val="80000"/>
              </a:lnSpc>
              <a:buFont typeface="Monotype Sorts" pitchFamily="2" charset="2"/>
              <a:buNone/>
            </a:pPr>
            <a:r>
              <a:rPr lang="en-US" altLang="zh-CN" sz="2400"/>
              <a:t>    q-&gt;front-&gt;num++;</a:t>
            </a:r>
          </a:p>
          <a:p>
            <a:pPr>
              <a:lnSpc>
                <a:spcPct val="80000"/>
              </a:lnSpc>
              <a:buFont typeface="Monotype Sorts" pitchFamily="2" charset="2"/>
              <a:buNone/>
            </a:pPr>
            <a:r>
              <a:rPr lang="en-US" altLang="zh-CN" sz="2400"/>
              <a:t>  }</a:t>
            </a:r>
          </a:p>
        </p:txBody>
      </p:sp>
    </p:spTree>
  </p:cSld>
  <p:clrMapOvr>
    <a:masterClrMapping/>
  </p:clrMapOvr>
  <p:transition>
    <p:cover dir="d"/>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noChangeArrowheads="1"/>
          </p:cNvSpPr>
          <p:nvPr>
            <p:ph type="body" idx="1"/>
          </p:nvPr>
        </p:nvSpPr>
        <p:spPr>
          <a:xfrm>
            <a:off x="301625" y="549275"/>
            <a:ext cx="8540750" cy="5832475"/>
          </a:xfrm>
        </p:spPr>
        <p:txBody>
          <a:bodyPr/>
          <a:lstStyle/>
          <a:p>
            <a:pPr>
              <a:lnSpc>
                <a:spcPct val="80000"/>
              </a:lnSpc>
              <a:buFont typeface="Monotype Sorts" pitchFamily="2" charset="2"/>
              <a:buNone/>
            </a:pPr>
            <a:r>
              <a:rPr lang="en-US" altLang="zh-CN" sz="2400"/>
              <a:t>int DelQueue_L(LQueue *q)</a:t>
            </a:r>
          </a:p>
          <a:p>
            <a:pPr>
              <a:lnSpc>
                <a:spcPct val="80000"/>
              </a:lnSpc>
              <a:buFont typeface="Monotype Sorts" pitchFamily="2" charset="2"/>
              <a:buNone/>
            </a:pPr>
            <a:r>
              <a:rPr lang="en-US" altLang="zh-CN" sz="2400"/>
              <a:t>  { QNode *p;</a:t>
            </a:r>
          </a:p>
          <a:p>
            <a:pPr>
              <a:lnSpc>
                <a:spcPct val="80000"/>
              </a:lnSpc>
              <a:buFont typeface="Monotype Sorts" pitchFamily="2" charset="2"/>
              <a:buNone/>
            </a:pPr>
            <a:r>
              <a:rPr lang="en-US" altLang="zh-CN" sz="2400"/>
              <a:t>    int n;</a:t>
            </a:r>
          </a:p>
          <a:p>
            <a:pPr>
              <a:lnSpc>
                <a:spcPct val="80000"/>
              </a:lnSpc>
              <a:buFont typeface="Monotype Sorts" pitchFamily="2" charset="2"/>
              <a:buNone/>
            </a:pPr>
            <a:r>
              <a:rPr lang="en-US" altLang="zh-CN" sz="2400"/>
              <a:t>    if (q-&gt;front==q-&gt;rear)</a:t>
            </a:r>
          </a:p>
          <a:p>
            <a:pPr>
              <a:lnSpc>
                <a:spcPct val="80000"/>
              </a:lnSpc>
              <a:buFont typeface="Monotype Sorts" pitchFamily="2" charset="2"/>
              <a:buNone/>
            </a:pPr>
            <a:r>
              <a:rPr lang="en-US" altLang="zh-CN" sz="2400"/>
              <a:t>      return (NULL);</a:t>
            </a:r>
          </a:p>
          <a:p>
            <a:pPr>
              <a:lnSpc>
                <a:spcPct val="80000"/>
              </a:lnSpc>
              <a:buFont typeface="Monotype Sorts" pitchFamily="2" charset="2"/>
              <a:buNone/>
            </a:pPr>
            <a:r>
              <a:rPr lang="en-US" altLang="zh-CN" sz="2400"/>
              <a:t>    else</a:t>
            </a:r>
          </a:p>
          <a:p>
            <a:pPr>
              <a:lnSpc>
                <a:spcPct val="80000"/>
              </a:lnSpc>
              <a:buFont typeface="Monotype Sorts" pitchFamily="2" charset="2"/>
              <a:buNone/>
            </a:pPr>
            <a:r>
              <a:rPr lang="en-US" altLang="zh-CN" sz="2400"/>
              <a:t>      { p=q-&gt;front-&gt;next;</a:t>
            </a:r>
          </a:p>
          <a:p>
            <a:pPr>
              <a:lnSpc>
                <a:spcPct val="80000"/>
              </a:lnSpc>
              <a:buFont typeface="Monotype Sorts" pitchFamily="2" charset="2"/>
              <a:buNone/>
            </a:pPr>
            <a:r>
              <a:rPr lang="en-US" altLang="zh-CN" sz="2400"/>
              <a:t>        q-&gt;front-&gt;next=p-&gt;next;</a:t>
            </a:r>
          </a:p>
          <a:p>
            <a:pPr>
              <a:lnSpc>
                <a:spcPct val="80000"/>
              </a:lnSpc>
              <a:buFont typeface="Monotype Sorts" pitchFamily="2" charset="2"/>
              <a:buNone/>
            </a:pPr>
            <a:r>
              <a:rPr lang="en-US" altLang="zh-CN" sz="2400"/>
              <a:t>        if (p-&gt;next==NULL)</a:t>
            </a:r>
          </a:p>
          <a:p>
            <a:pPr>
              <a:lnSpc>
                <a:spcPct val="80000"/>
              </a:lnSpc>
              <a:buFont typeface="Monotype Sorts" pitchFamily="2" charset="2"/>
              <a:buNone/>
            </a:pPr>
            <a:r>
              <a:rPr lang="en-US" altLang="zh-CN" sz="2400"/>
              <a:t>      q-&gt;rear=q-&gt;front;</a:t>
            </a:r>
          </a:p>
          <a:p>
            <a:pPr>
              <a:lnSpc>
                <a:spcPct val="80000"/>
              </a:lnSpc>
              <a:buFont typeface="Monotype Sorts" pitchFamily="2" charset="2"/>
              <a:buNone/>
            </a:pPr>
            <a:r>
              <a:rPr lang="en-US" altLang="zh-CN" sz="2400"/>
              <a:t>        n=p-&gt;num;</a:t>
            </a:r>
          </a:p>
          <a:p>
            <a:pPr>
              <a:lnSpc>
                <a:spcPct val="80000"/>
              </a:lnSpc>
              <a:buFont typeface="Monotype Sorts" pitchFamily="2" charset="2"/>
              <a:buNone/>
            </a:pPr>
            <a:r>
              <a:rPr lang="en-US" altLang="zh-CN" sz="2400"/>
              <a:t>        free(p);</a:t>
            </a:r>
          </a:p>
          <a:p>
            <a:pPr>
              <a:lnSpc>
                <a:spcPct val="80000"/>
              </a:lnSpc>
              <a:buFont typeface="Monotype Sorts" pitchFamily="2" charset="2"/>
              <a:buNone/>
            </a:pPr>
            <a:r>
              <a:rPr lang="en-US" altLang="zh-CN" sz="2400"/>
              <a:t>        q-&gt;front-&gt;num--;</a:t>
            </a:r>
          </a:p>
          <a:p>
            <a:pPr>
              <a:lnSpc>
                <a:spcPct val="80000"/>
              </a:lnSpc>
              <a:buFont typeface="Monotype Sorts" pitchFamily="2" charset="2"/>
              <a:buNone/>
            </a:pPr>
            <a:r>
              <a:rPr lang="en-US" altLang="zh-CN" sz="2400"/>
              <a:t>        return(n);</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 </a:t>
            </a:r>
          </a:p>
        </p:txBody>
      </p:sp>
    </p:spTree>
  </p:cSld>
  <p:clrMapOvr>
    <a:masterClrMapping/>
  </p:clrMapOvr>
  <p:transition>
    <p:cover dir="d"/>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noChangeArrowheads="1"/>
          </p:cNvSpPr>
          <p:nvPr>
            <p:ph type="body" idx="1"/>
          </p:nvPr>
        </p:nvSpPr>
        <p:spPr>
          <a:xfrm>
            <a:off x="301625" y="476250"/>
            <a:ext cx="8540750" cy="5761038"/>
          </a:xfrm>
        </p:spPr>
        <p:txBody>
          <a:bodyPr/>
          <a:lstStyle/>
          <a:p>
            <a:pPr>
              <a:lnSpc>
                <a:spcPct val="80000"/>
              </a:lnSpc>
              <a:buFont typeface="Monotype Sorts" pitchFamily="2" charset="2"/>
              <a:buNone/>
            </a:pPr>
            <a:r>
              <a:rPr lang="zh-CN" altLang="en-US" sz="2000"/>
              <a:t>程序执行结果（加下划线的表示用户自己输入）： </a:t>
            </a:r>
          </a:p>
          <a:p>
            <a:pPr>
              <a:lnSpc>
                <a:spcPct val="80000"/>
              </a:lnSpc>
              <a:buFont typeface="Monotype Sorts" pitchFamily="2" charset="2"/>
              <a:buNone/>
            </a:pPr>
            <a:r>
              <a:rPr lang="zh-CN" altLang="en-US" sz="2000"/>
              <a:t>请输入您的选择 </a:t>
            </a:r>
          </a:p>
          <a:p>
            <a:pPr>
              <a:lnSpc>
                <a:spcPct val="80000"/>
              </a:lnSpc>
              <a:buFont typeface="Monotype Sorts" pitchFamily="2" charset="2"/>
              <a:buNone/>
            </a:pPr>
            <a:r>
              <a:rPr lang="en-US" altLang="zh-CN" sz="2000"/>
              <a:t>S------</a:t>
            </a:r>
            <a:r>
              <a:rPr lang="zh-CN" altLang="en-US" sz="2000"/>
              <a:t>显示停车场状况 </a:t>
            </a:r>
          </a:p>
          <a:p>
            <a:pPr>
              <a:lnSpc>
                <a:spcPct val="80000"/>
              </a:lnSpc>
              <a:buFont typeface="Monotype Sorts" pitchFamily="2" charset="2"/>
              <a:buNone/>
            </a:pPr>
            <a:r>
              <a:rPr lang="en-US" altLang="zh-CN" sz="2000"/>
              <a:t>A------</a:t>
            </a:r>
            <a:r>
              <a:rPr lang="zh-CN" altLang="en-US" sz="2000"/>
              <a:t>车辆到达 </a:t>
            </a:r>
          </a:p>
          <a:p>
            <a:pPr>
              <a:lnSpc>
                <a:spcPct val="80000"/>
              </a:lnSpc>
              <a:buFont typeface="Monotype Sorts" pitchFamily="2" charset="2"/>
              <a:buNone/>
            </a:pPr>
            <a:r>
              <a:rPr lang="en-US" altLang="zh-CN" sz="2000"/>
              <a:t>D------</a:t>
            </a:r>
            <a:r>
              <a:rPr lang="zh-CN" altLang="en-US" sz="2000"/>
              <a:t>车辆离开 </a:t>
            </a:r>
          </a:p>
          <a:p>
            <a:pPr>
              <a:lnSpc>
                <a:spcPct val="80000"/>
              </a:lnSpc>
              <a:buFont typeface="Monotype Sorts" pitchFamily="2" charset="2"/>
              <a:buNone/>
            </a:pPr>
            <a:r>
              <a:rPr lang="en-US" altLang="zh-CN" sz="2000"/>
              <a:t>E------</a:t>
            </a:r>
            <a:r>
              <a:rPr lang="zh-CN" altLang="en-US" sz="2000"/>
              <a:t>程序结束</a:t>
            </a:r>
            <a:endParaRPr lang="zh-CN" altLang="en-US" sz="2000" u="sng"/>
          </a:p>
          <a:p>
            <a:pPr>
              <a:lnSpc>
                <a:spcPct val="80000"/>
              </a:lnSpc>
              <a:buFont typeface="Monotype Sorts" pitchFamily="2" charset="2"/>
              <a:buNone/>
            </a:pPr>
            <a:r>
              <a:rPr lang="en-US" altLang="zh-CN" sz="2000" u="sng"/>
              <a:t>A</a:t>
            </a:r>
            <a:endParaRPr lang="en-US" altLang="zh-CN" sz="2000"/>
          </a:p>
          <a:p>
            <a:pPr>
              <a:lnSpc>
                <a:spcPct val="80000"/>
              </a:lnSpc>
              <a:buFont typeface="Monotype Sorts" pitchFamily="2" charset="2"/>
              <a:buNone/>
            </a:pPr>
            <a:r>
              <a:rPr lang="zh-CN" altLang="en-US" sz="2000"/>
              <a:t>输入数据</a:t>
            </a:r>
            <a:r>
              <a:rPr lang="en-US" altLang="zh-CN" sz="2000"/>
              <a:t>:</a:t>
            </a:r>
            <a:r>
              <a:rPr lang="zh-CN" altLang="en-US" sz="2000"/>
              <a:t>车牌号，到达时间：</a:t>
            </a:r>
            <a:r>
              <a:rPr lang="en-US" altLang="zh-CN" sz="2000" u="sng"/>
              <a:t>1234</a:t>
            </a:r>
            <a:r>
              <a:rPr lang="zh-CN" altLang="en-US" sz="2000" u="sng"/>
              <a:t>，</a:t>
            </a:r>
            <a:r>
              <a:rPr lang="en-US" altLang="zh-CN" sz="2000" u="sng"/>
              <a:t>5</a:t>
            </a:r>
            <a:endParaRPr lang="en-US" altLang="zh-CN" sz="2000"/>
          </a:p>
          <a:p>
            <a:pPr>
              <a:lnSpc>
                <a:spcPct val="80000"/>
              </a:lnSpc>
              <a:buFont typeface="Monotype Sorts" pitchFamily="2" charset="2"/>
              <a:buNone/>
            </a:pPr>
            <a:r>
              <a:rPr lang="zh-CN" altLang="en-US" sz="2000"/>
              <a:t>请输入您的选择 </a:t>
            </a:r>
          </a:p>
          <a:p>
            <a:pPr>
              <a:lnSpc>
                <a:spcPct val="80000"/>
              </a:lnSpc>
              <a:buFont typeface="Monotype Sorts" pitchFamily="2" charset="2"/>
              <a:buNone/>
            </a:pPr>
            <a:r>
              <a:rPr lang="en-US" altLang="zh-CN" sz="2000"/>
              <a:t>S------</a:t>
            </a:r>
            <a:r>
              <a:rPr lang="zh-CN" altLang="en-US" sz="2000"/>
              <a:t>显示停车场状况 </a:t>
            </a:r>
          </a:p>
          <a:p>
            <a:pPr>
              <a:lnSpc>
                <a:spcPct val="80000"/>
              </a:lnSpc>
              <a:buFont typeface="Monotype Sorts" pitchFamily="2" charset="2"/>
              <a:buNone/>
            </a:pPr>
            <a:r>
              <a:rPr lang="en-US" altLang="zh-CN" sz="2000"/>
              <a:t>A------</a:t>
            </a:r>
            <a:r>
              <a:rPr lang="zh-CN" altLang="en-US" sz="2000"/>
              <a:t>车辆到达 </a:t>
            </a:r>
          </a:p>
          <a:p>
            <a:pPr>
              <a:lnSpc>
                <a:spcPct val="80000"/>
              </a:lnSpc>
              <a:buFont typeface="Monotype Sorts" pitchFamily="2" charset="2"/>
              <a:buNone/>
            </a:pPr>
            <a:r>
              <a:rPr lang="en-US" altLang="zh-CN" sz="2000"/>
              <a:t>D------</a:t>
            </a:r>
            <a:r>
              <a:rPr lang="zh-CN" altLang="en-US" sz="2000"/>
              <a:t>车辆离开 </a:t>
            </a:r>
          </a:p>
          <a:p>
            <a:pPr>
              <a:lnSpc>
                <a:spcPct val="80000"/>
              </a:lnSpc>
              <a:buFont typeface="Monotype Sorts" pitchFamily="2" charset="2"/>
              <a:buNone/>
            </a:pPr>
            <a:r>
              <a:rPr lang="en-US" altLang="zh-CN" sz="2000"/>
              <a:t>E------</a:t>
            </a:r>
            <a:r>
              <a:rPr lang="zh-CN" altLang="en-US" sz="2000"/>
              <a:t>程序结束</a:t>
            </a:r>
            <a:endParaRPr lang="zh-CN" altLang="en-US" sz="2000" u="sng"/>
          </a:p>
          <a:p>
            <a:pPr>
              <a:lnSpc>
                <a:spcPct val="80000"/>
              </a:lnSpc>
              <a:buFont typeface="Monotype Sorts" pitchFamily="2" charset="2"/>
              <a:buNone/>
            </a:pPr>
            <a:r>
              <a:rPr lang="en-US" altLang="zh-CN" sz="2000" u="sng"/>
              <a:t>S</a:t>
            </a:r>
            <a:endParaRPr lang="en-US" altLang="zh-CN" sz="2000"/>
          </a:p>
          <a:p>
            <a:pPr>
              <a:lnSpc>
                <a:spcPct val="80000"/>
              </a:lnSpc>
              <a:buFont typeface="Monotype Sorts" pitchFamily="2" charset="2"/>
              <a:buNone/>
            </a:pPr>
            <a:r>
              <a:rPr lang="zh-CN" altLang="en-US" sz="2000"/>
              <a:t>停车场状况</a:t>
            </a:r>
            <a:r>
              <a:rPr lang="en-US" altLang="zh-CN" sz="2000"/>
              <a:t>:</a:t>
            </a:r>
          </a:p>
          <a:p>
            <a:pPr>
              <a:lnSpc>
                <a:spcPct val="80000"/>
              </a:lnSpc>
              <a:buFont typeface="Monotype Sorts" pitchFamily="2" charset="2"/>
              <a:buNone/>
            </a:pPr>
            <a:r>
              <a:rPr lang="zh-CN" altLang="en-US" sz="2000"/>
              <a:t>车道     车号</a:t>
            </a:r>
          </a:p>
          <a:p>
            <a:pPr>
              <a:lnSpc>
                <a:spcPct val="80000"/>
              </a:lnSpc>
              <a:buFont typeface="Monotype Sorts" pitchFamily="2" charset="2"/>
              <a:buNone/>
            </a:pPr>
            <a:r>
              <a:rPr lang="en-US" altLang="zh-CN" sz="2000"/>
              <a:t>1234</a:t>
            </a:r>
            <a:endParaRPr lang="en-US" altLang="zh-CN" sz="2000" u="sng"/>
          </a:p>
          <a:p>
            <a:pPr>
              <a:lnSpc>
                <a:spcPct val="80000"/>
              </a:lnSpc>
              <a:buFont typeface="Monotype Sorts" pitchFamily="2" charset="2"/>
              <a:buNone/>
            </a:pPr>
            <a:r>
              <a:rPr lang="en-US" altLang="zh-CN" sz="2000" u="sng"/>
              <a:t>E</a:t>
            </a:r>
            <a:endParaRPr lang="en-US" altLang="zh-CN" sz="2000"/>
          </a:p>
          <a:p>
            <a:pPr>
              <a:lnSpc>
                <a:spcPct val="80000"/>
              </a:lnSpc>
              <a:buFont typeface="Monotype Sorts" pitchFamily="2" charset="2"/>
              <a:buNone/>
            </a:pPr>
            <a:r>
              <a:rPr lang="zh-CN" altLang="en-US" sz="2000"/>
              <a:t>程序正常结束</a:t>
            </a:r>
          </a:p>
        </p:txBody>
      </p:sp>
    </p:spTree>
  </p:cSld>
  <p:clrMapOvr>
    <a:masterClrMapping/>
  </p:clrMapOvr>
  <p:transition>
    <p:cover dir="d"/>
  </p:transition>
</p:sld>
</file>

<file path=ppt/theme/theme1.xml><?xml version="1.0" encoding="utf-8"?>
<a:theme xmlns:a="http://schemas.openxmlformats.org/drawingml/2006/main" name="场景型模板">
  <a:themeElements>
    <a:clrScheme name="">
      <a:dk1>
        <a:srgbClr val="333333"/>
      </a:dk1>
      <a:lt1>
        <a:srgbClr val="D9F7E9"/>
      </a:lt1>
      <a:dk2>
        <a:srgbClr val="004C2B"/>
      </a:dk2>
      <a:lt2>
        <a:srgbClr val="578963"/>
      </a:lt2>
      <a:accent1>
        <a:srgbClr val="E1B7B7"/>
      </a:accent1>
      <a:accent2>
        <a:srgbClr val="B3E1B3"/>
      </a:accent2>
      <a:accent3>
        <a:srgbClr val="E9FAF2"/>
      </a:accent3>
      <a:accent4>
        <a:srgbClr val="2A2A2A"/>
      </a:accent4>
      <a:accent5>
        <a:srgbClr val="EED8D8"/>
      </a:accent5>
      <a:accent6>
        <a:srgbClr val="A2CCA2"/>
      </a:accent6>
      <a:hlink>
        <a:srgbClr val="BDD7E5"/>
      </a:hlink>
      <a:folHlink>
        <a:srgbClr val="D2AAD2"/>
      </a:folHlink>
    </a:clrScheme>
    <a:fontScheme name="场景型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场景型模板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372</TotalTime>
  <Words>9109</Words>
  <Application>Microsoft Office PowerPoint</Application>
  <PresentationFormat>全屏显示(4:3)</PresentationFormat>
  <Paragraphs>905</Paragraphs>
  <Slides>90</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90</vt:i4>
      </vt:variant>
    </vt:vector>
  </HeadingPairs>
  <TitlesOfParts>
    <vt:vector size="96" baseType="lpstr">
      <vt:lpstr>Arial</vt:lpstr>
      <vt:lpstr>宋体</vt:lpstr>
      <vt:lpstr>Times New Roman</vt:lpstr>
      <vt:lpstr>Monotype Sorts</vt:lpstr>
      <vt:lpstr>隶书</vt:lpstr>
      <vt:lpstr>场景型模板</vt:lpstr>
      <vt:lpstr>三、栈与队列</vt:lpstr>
      <vt:lpstr>3.1 栈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3.2 队列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习 题 3</vt:lpstr>
      <vt:lpstr>3.3 本章小结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四、应用题</vt:lpstr>
      <vt:lpstr>PowerPoint 演示文稿</vt:lpstr>
      <vt:lpstr>五、 算法设计题</vt:lpstr>
      <vt:lpstr>实 训 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Administrator</cp:lastModifiedBy>
  <cp:revision>301</cp:revision>
  <dcterms:created xsi:type="dcterms:W3CDTF">2007-01-05T07:05:11Z</dcterms:created>
  <dcterms:modified xsi:type="dcterms:W3CDTF">2022-08-31T05:20:38Z</dcterms:modified>
</cp:coreProperties>
</file>