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9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59" autoAdjust="0"/>
    <p:restoredTop sz="86372" autoAdjust="0"/>
  </p:normalViewPr>
  <p:slideViewPr>
    <p:cSldViewPr>
      <p:cViewPr varScale="1">
        <p:scale>
          <a:sx n="61" d="100"/>
          <a:sy n="61" d="100"/>
        </p:scale>
        <p:origin x="-8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84B4C26-77EA-45FA-A14E-7021D9A7CC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22044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7C3030-35C8-4703-BC5D-C5D9AFB4587C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360987-8DC3-4A24-9A53-47556AF5D6FD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5632E7-FF38-4603-8DEF-2847D36F598C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66627A-D924-42E3-8C80-45ACFD68689B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43076E-2040-43E9-BB01-443B547D44BE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5E0902-CC29-450E-8A1E-22AF75BEDA4C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820ABA-149D-4EF2-89DA-26D589D5878E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0448A2-5ECF-40EB-8237-B69AA8EDBC6E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00CC45-16C5-431C-B9B4-55E1ADDE0B9C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DF06E1-7C12-42CC-8DDB-A58C1FFEE315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318D85-C001-4E49-8765-012A17F3AE50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60416F-DF9F-454A-BA56-F4050307E27F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59D9AA-1500-4D12-9264-F76318758300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C7E76B-FDBC-4048-8E87-7281D234B301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9E603F-5B8F-4375-B007-7C859D891BED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7113B3-1EDE-498D-B92F-5C1CBF880AE5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5BD13D-A994-4D14-8BAC-BF7481B5312F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67BEF6-94F5-4424-9F63-ED87AAA6170C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AA7C28-C71D-489F-98A3-AB0054AFEE1E}" type="slidenum">
              <a:rPr lang="en-US" altLang="zh-CN"/>
              <a:pPr/>
              <a:t>20</a:t>
            </a:fld>
            <a:endParaRPr lang="en-US" altLang="zh-CN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C31CA3-DEFC-4F53-A153-6A1CCFAE8BEE}" type="slidenum">
              <a:rPr lang="en-US" altLang="zh-CN"/>
              <a:pPr/>
              <a:t>21</a:t>
            </a:fld>
            <a:endParaRPr lang="en-US" altLang="zh-CN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1CD4C5-8464-4095-AAAA-77DDB0E9CCA5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A020A5-CCAE-440C-83BA-899BEDAFE512}" type="slidenum">
              <a:rPr lang="en-US" altLang="zh-CN"/>
              <a:pPr/>
              <a:t>23</a:t>
            </a:fld>
            <a:endParaRPr lang="en-US" altLang="zh-CN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508771-3AC5-474F-98D4-B6DE24F52CC5}" type="slidenum">
              <a:rPr lang="en-US" altLang="zh-CN"/>
              <a:pPr/>
              <a:t>24</a:t>
            </a:fld>
            <a:endParaRPr lang="en-US" altLang="zh-CN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3E3648-CC92-4423-A6E3-1FD53783493B}" type="slidenum">
              <a:rPr lang="en-US" altLang="zh-CN"/>
              <a:pPr/>
              <a:t>25</a:t>
            </a:fld>
            <a:endParaRPr lang="en-US" altLang="zh-CN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83CE99-F2AD-453D-B1EF-70FF497C4C1C}" type="slidenum">
              <a:rPr lang="en-US" altLang="zh-CN"/>
              <a:pPr/>
              <a:t>26</a:t>
            </a:fld>
            <a:endParaRPr lang="en-US" altLang="zh-CN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999341-970E-48ED-9CC6-AC03FFD8FCD0}" type="slidenum">
              <a:rPr lang="en-US" altLang="zh-CN"/>
              <a:pPr/>
              <a:t>27</a:t>
            </a:fld>
            <a:endParaRPr lang="en-US" altLang="zh-CN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B18370-8D05-4469-A026-409647145298}" type="slidenum">
              <a:rPr lang="en-US" altLang="zh-CN"/>
              <a:pPr/>
              <a:t>28</a:t>
            </a:fld>
            <a:endParaRPr lang="en-US" altLang="zh-CN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5B4434-46E9-4BD2-A545-5B706E055E31}" type="slidenum">
              <a:rPr lang="en-US" altLang="zh-CN"/>
              <a:pPr/>
              <a:t>29</a:t>
            </a:fld>
            <a:endParaRPr lang="en-US" altLang="zh-CN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0179F4-006E-4C5F-98CC-EB1885093877}" type="slidenum">
              <a:rPr lang="en-US" altLang="zh-CN"/>
              <a:pPr/>
              <a:t>30</a:t>
            </a:fld>
            <a:endParaRPr lang="en-US" altLang="zh-CN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052B75-6DD2-4EF2-B6E2-95F77F99A442}" type="slidenum">
              <a:rPr lang="en-US" altLang="zh-CN"/>
              <a:pPr/>
              <a:t>31</a:t>
            </a:fld>
            <a:endParaRPr lang="en-US" altLang="zh-CN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693E41-5071-41D7-A239-BDD7870E7EF8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E275F3-5C3D-400A-870A-3185240FE4DE}" type="slidenum">
              <a:rPr lang="en-US" altLang="zh-CN"/>
              <a:pPr/>
              <a:t>33</a:t>
            </a:fld>
            <a:endParaRPr lang="en-US" altLang="zh-CN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2850E2-6B4E-40A6-A47A-14CF9149870B}" type="slidenum">
              <a:rPr lang="en-US" altLang="zh-CN"/>
              <a:pPr/>
              <a:t>34</a:t>
            </a:fld>
            <a:endParaRPr lang="en-US" altLang="zh-CN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FF46E4-64DA-4173-A536-D813F1853504}" type="slidenum">
              <a:rPr lang="en-US" altLang="zh-CN"/>
              <a:pPr/>
              <a:t>35</a:t>
            </a:fld>
            <a:endParaRPr lang="en-US" altLang="zh-CN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9A9C1D-32DB-4EA1-9E62-16BDD0633861}" type="slidenum">
              <a:rPr lang="en-US" altLang="zh-CN"/>
              <a:pPr/>
              <a:t>36</a:t>
            </a:fld>
            <a:endParaRPr lang="en-US" altLang="zh-CN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4E2258-A14F-4D1C-B48D-044B2EEBCB94}" type="slidenum">
              <a:rPr lang="en-US" altLang="zh-CN"/>
              <a:pPr/>
              <a:t>37</a:t>
            </a:fld>
            <a:endParaRPr lang="en-US" altLang="zh-CN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8D63D-AFCB-4AF1-96F8-1A74861CBF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601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144D5-CEC8-43E1-895F-8A71490E3CF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115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2267-8467-4B01-A88F-0462466DC8A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7901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A773A-2B8E-4E34-BD9B-078617E139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257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D8FED-20C1-49E0-9BC8-677FA2022F8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5306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77EFF-5003-4D9A-9921-E13059F9657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8744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236E4-108E-49BF-9974-E2BF9C1F45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24502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D77E5C-A866-4805-9AB5-0BB5DE9E393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106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22BD7-163A-477B-8571-24125EF5A37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744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579480-6120-4A59-AC25-B20127C42E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498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0E4E1-9B2B-423F-93D7-EDD8984D3C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4123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DAA4CF67-04C8-4CA9-A0D9-15B75B3110C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240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DFA19-6C2D-4CE1-9C80-4512DED1823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3494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318E86-2601-46B7-816F-1D3001DE23B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227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68852-3107-4D2F-9D81-E2B4CD782B1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0822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87A0A-060D-43E0-9B16-944BA1DF9F8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3956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C9081-3FDD-46FE-91FC-005DCF5BA78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2850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CE089-EB94-474E-8EC3-7B1A68D154A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5419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5412D-516D-4F5C-9775-9C7B33DBDB1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2517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D5DA37-3BFE-470E-BC0C-D413F6FF223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5666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FDCDB-3712-48BF-AAE2-6F80E42CE07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9308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11EF1-B709-49D0-BB84-F901572571F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08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636BA4-9328-434C-A08E-31B4AC97695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E79170-1783-45D8-80A8-F2B4606A67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58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0" Type="http://schemas.openxmlformats.org/officeDocument/2006/relationships/hyperlink" Target="qb.exe%20%20exam54.bas" TargetMode="External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7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0.e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11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exam514.exe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02" name="WordArt 2"/>
          <p:cNvSpPr>
            <a:spLocks noChangeArrowheads="1" noChangeShapeType="1" noTextEdit="1"/>
          </p:cNvSpPr>
          <p:nvPr/>
        </p:nvSpPr>
        <p:spPr bwMode="auto">
          <a:xfrm>
            <a:off x="1344768" y="1340768"/>
            <a:ext cx="6434819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54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n-US" altLang="zh-CN" sz="4800" kern="10" dirty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C</a:t>
            </a:r>
            <a:r>
              <a:rPr lang="zh-CN" altLang="en-US" sz="4800" kern="10" dirty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华文彩云"/>
                <a:ea typeface="华文彩云"/>
              </a:rPr>
              <a:t>语言程序设计</a:t>
            </a:r>
            <a:endParaRPr lang="zh-CN" altLang="en-US" sz="4800" kern="10" dirty="0">
              <a:ln w="9525">
                <a:miter lim="800000"/>
                <a:headEnd/>
                <a:tailEnd/>
              </a:ln>
              <a:gradFill rotWithShape="0">
                <a:gsLst>
                  <a:gs pos="0">
                    <a:srgbClr val="FF3399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atin typeface="华文彩云"/>
              <a:ea typeface="华文彩云"/>
            </a:endParaRPr>
          </a:p>
        </p:txBody>
      </p:sp>
      <p:pic>
        <p:nvPicPr>
          <p:cNvPr id="1894403" name="Picture 3" descr="BS00554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068638"/>
            <a:ext cx="180022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4404" name="WordArt 4"/>
          <p:cNvSpPr>
            <a:spLocks noChangeArrowheads="1" noChangeShapeType="1" noTextEdit="1"/>
          </p:cNvSpPr>
          <p:nvPr/>
        </p:nvSpPr>
        <p:spPr bwMode="auto">
          <a:xfrm>
            <a:off x="2733378" y="5170488"/>
            <a:ext cx="36576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6F6F9F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华文新魏"/>
                <a:ea typeface="华文新魏"/>
              </a:rPr>
              <a:t>辅导教师：刘文英</a:t>
            </a:r>
          </a:p>
        </p:txBody>
      </p:sp>
    </p:spTree>
    <p:extLst>
      <p:ext uri="{BB962C8B-B14F-4D97-AF65-F5344CB8AC3E}">
        <p14:creationId xmlns:p14="http://schemas.microsoft.com/office/powerpoint/2010/main" val="2766975226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94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94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02" grpId="0" animBg="1"/>
      <p:bldP spid="18944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563938" y="476250"/>
            <a:ext cx="22225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循环结构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04800" y="1447800"/>
            <a:ext cx="85661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        </a:t>
            </a:r>
            <a:r>
              <a:rPr kumimoji="1" lang="zh-CN" altLang="en-US" sz="2400">
                <a:latin typeface="Roman" charset="0"/>
              </a:rPr>
              <a:t>在人们所需处理的运算任务中</a:t>
            </a:r>
            <a:r>
              <a:rPr kumimoji="1" lang="en-US" altLang="zh-CN" sz="2400">
                <a:latin typeface="Roman" charset="0"/>
              </a:rPr>
              <a:t>,</a:t>
            </a:r>
            <a:r>
              <a:rPr kumimoji="1" lang="zh-CN" altLang="en-US" sz="2400">
                <a:latin typeface="Roman" charset="0"/>
              </a:rPr>
              <a:t>常常需要用到循环结构</a:t>
            </a:r>
            <a:r>
              <a:rPr kumimoji="1" lang="en-US" altLang="zh-CN" sz="2400">
                <a:latin typeface="Roman" charset="0"/>
              </a:rPr>
              <a:t>,</a:t>
            </a:r>
            <a:r>
              <a:rPr kumimoji="1" lang="zh-CN" altLang="en-US" sz="2400">
                <a:latin typeface="Roman" charset="0"/>
              </a:rPr>
              <a:t>所谓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循环是指对同一个程序段重复执行若干次。被重复执行的部分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（由若干语句组成）称为循环体。循环结构又称重复结构。</a:t>
            </a:r>
            <a:endParaRPr kumimoji="1" lang="zh-CN" altLang="en-US" sz="2400">
              <a:latin typeface="宋体" pitchFamily="2" charset="-122"/>
            </a:endParaRPr>
          </a:p>
          <a:p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981200" y="3124200"/>
            <a:ext cx="4362450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latin typeface="Times New Roman" pitchFamily="18" charset="0"/>
              </a:rPr>
              <a:t>主要内容</a:t>
            </a:r>
            <a:r>
              <a:rPr kumimoji="1" lang="en-US" altLang="zh-CN" sz="2800">
                <a:latin typeface="Times New Roman" pitchFamily="18" charset="0"/>
              </a:rPr>
              <a:t>:</a:t>
            </a:r>
          </a:p>
          <a:p>
            <a:endParaRPr kumimoji="1" lang="en-US" altLang="zh-CN" sz="2800">
              <a:latin typeface="Times New Roman" pitchFamily="18" charset="0"/>
            </a:endParaRPr>
          </a:p>
          <a:p>
            <a:r>
              <a:rPr kumimoji="1" lang="en-US" altLang="zh-CN" sz="2800">
                <a:latin typeface="Times New Roman" pitchFamily="18" charset="0"/>
              </a:rPr>
              <a:t>       </a:t>
            </a:r>
            <a:r>
              <a:rPr kumimoji="1" lang="en-US" altLang="zh-CN" sz="2800">
                <a:solidFill>
                  <a:srgbClr val="3333CC"/>
                </a:solidFill>
                <a:latin typeface="Times New Roman" pitchFamily="18" charset="0"/>
              </a:rPr>
              <a:t>while    </a:t>
            </a:r>
            <a:r>
              <a:rPr kumimoji="1" lang="zh-CN" altLang="en-US" sz="2800">
                <a:solidFill>
                  <a:srgbClr val="3333CC"/>
                </a:solidFill>
                <a:latin typeface="Times New Roman" pitchFamily="18" charset="0"/>
              </a:rPr>
              <a:t>循环语句</a:t>
            </a:r>
          </a:p>
          <a:p>
            <a:r>
              <a:rPr kumimoji="1" lang="zh-CN" altLang="en-US" sz="2800">
                <a:latin typeface="Times New Roman" pitchFamily="18" charset="0"/>
              </a:rPr>
              <a:t>       </a:t>
            </a:r>
            <a:r>
              <a:rPr kumimoji="1" lang="en-US" altLang="zh-CN" sz="2800">
                <a:solidFill>
                  <a:srgbClr val="3333CC"/>
                </a:solidFill>
                <a:latin typeface="Times New Roman" pitchFamily="18" charset="0"/>
              </a:rPr>
              <a:t>do~while  </a:t>
            </a:r>
            <a:r>
              <a:rPr kumimoji="1" lang="zh-CN" altLang="en-US" sz="2800">
                <a:solidFill>
                  <a:srgbClr val="3333CC"/>
                </a:solidFill>
                <a:latin typeface="Times New Roman" pitchFamily="18" charset="0"/>
              </a:rPr>
              <a:t>循环语句</a:t>
            </a:r>
          </a:p>
          <a:p>
            <a:r>
              <a:rPr kumimoji="1" lang="zh-CN" altLang="en-US" sz="2800">
                <a:latin typeface="Times New Roman" pitchFamily="18" charset="0"/>
              </a:rPr>
              <a:t>       </a:t>
            </a:r>
            <a:r>
              <a:rPr kumimoji="1" lang="en-US" altLang="zh-CN" sz="2800">
                <a:solidFill>
                  <a:srgbClr val="3333CC"/>
                </a:solidFill>
                <a:latin typeface="Times New Roman" pitchFamily="18" charset="0"/>
              </a:rPr>
              <a:t>for   </a:t>
            </a:r>
            <a:r>
              <a:rPr kumimoji="1" lang="zh-CN" altLang="en-US" sz="2800">
                <a:solidFill>
                  <a:srgbClr val="3333CC"/>
                </a:solidFill>
                <a:latin typeface="Times New Roman" pitchFamily="18" charset="0"/>
              </a:rPr>
              <a:t>循环语句</a:t>
            </a:r>
          </a:p>
          <a:p>
            <a:r>
              <a:rPr kumimoji="1" lang="zh-CN" altLang="en-US" sz="2800">
                <a:latin typeface="Times New Roman" pitchFamily="18" charset="0"/>
              </a:rPr>
              <a:t>       </a:t>
            </a:r>
            <a:r>
              <a:rPr kumimoji="1" lang="zh-CN" altLang="en-US" sz="2800">
                <a:solidFill>
                  <a:srgbClr val="3333CC"/>
                </a:solidFill>
                <a:latin typeface="Times New Roman" pitchFamily="18" charset="0"/>
              </a:rPr>
              <a:t>循环嵌套及注意的问题</a:t>
            </a:r>
          </a:p>
          <a:p>
            <a:r>
              <a:rPr kumimoji="1" lang="zh-CN" altLang="en-US" sz="2800">
                <a:solidFill>
                  <a:srgbClr val="3333CC"/>
                </a:solidFill>
                <a:latin typeface="Times New Roman" pitchFamily="18" charset="0"/>
              </a:rPr>
              <a:t>       程序的流程图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685800"/>
            <a:ext cx="92217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4.1</a:t>
            </a:r>
            <a:r>
              <a:rPr kumimoji="1" lang="en-US" altLang="zh-CN" sz="2400">
                <a:latin typeface="Roman" charset="0"/>
              </a:rPr>
              <a:t>   </a:t>
            </a:r>
            <a:r>
              <a:rPr kumimoji="1" lang="zh-CN" altLang="en-US" sz="2400">
                <a:latin typeface="Roman" charset="0"/>
              </a:rPr>
              <a:t>查找某班级中计算机课程中考试是否有成绩高于</a:t>
            </a:r>
            <a:r>
              <a:rPr kumimoji="1" lang="en-US" altLang="zh-CN" sz="2400">
                <a:latin typeface="Roman" charset="0"/>
              </a:rPr>
              <a:t>95</a:t>
            </a:r>
            <a:r>
              <a:rPr kumimoji="1" lang="zh-CN" altLang="en-US" sz="2400">
                <a:latin typeface="Roman" charset="0"/>
              </a:rPr>
              <a:t>分的人。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41325" y="1371600"/>
            <a:ext cx="2025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1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算法分析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93725" y="1905000"/>
            <a:ext cx="8245475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400">
                <a:latin typeface="Times New Roman" pitchFamily="18" charset="0"/>
              </a:rPr>
              <a:t>         </a:t>
            </a:r>
            <a:r>
              <a:rPr kumimoji="1" lang="zh-CN" altLang="en-US" sz="2400">
                <a:latin typeface="Times New Roman" pitchFamily="18" charset="0"/>
              </a:rPr>
              <a:t>此题的算法比较简单，将该班计算机课程的考试成绩输入计算机，每输入一个成绩，就与</a:t>
            </a:r>
            <a:r>
              <a:rPr kumimoji="1" lang="en-US" altLang="zh-CN" sz="2400">
                <a:latin typeface="Times New Roman" pitchFamily="18" charset="0"/>
              </a:rPr>
              <a:t>95</a:t>
            </a:r>
            <a:r>
              <a:rPr kumimoji="1" lang="zh-CN" altLang="en-US" sz="2400">
                <a:latin typeface="Times New Roman" pitchFamily="18" charset="0"/>
              </a:rPr>
              <a:t>进行比较，如果有大于</a:t>
            </a:r>
            <a:r>
              <a:rPr kumimoji="1" lang="en-US" altLang="zh-CN" sz="2400">
                <a:latin typeface="Times New Roman" pitchFamily="18" charset="0"/>
              </a:rPr>
              <a:t>95</a:t>
            </a:r>
            <a:r>
              <a:rPr kumimoji="1" lang="zh-CN" altLang="en-US" sz="2400">
                <a:latin typeface="Times New Roman" pitchFamily="18" charset="0"/>
              </a:rPr>
              <a:t>的成绩，程序结束。</a:t>
            </a:r>
          </a:p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        但在输入和比较时，要有一种结构，使得计算机能不停地执行输入和比较，当某种条件（如找到了大于</a:t>
            </a:r>
            <a:r>
              <a:rPr kumimoji="1" lang="en-US" altLang="zh-CN" sz="2400">
                <a:latin typeface="Times New Roman" pitchFamily="18" charset="0"/>
              </a:rPr>
              <a:t>95</a:t>
            </a:r>
            <a:r>
              <a:rPr kumimoji="1" lang="zh-CN" altLang="en-US" sz="2400">
                <a:latin typeface="Times New Roman" pitchFamily="18" charset="0"/>
              </a:rPr>
              <a:t>分的成绩，或者所有的成绩都已输入完）满足，则结束程序。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17525" y="48006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黑体" pitchFamily="49" charset="-122"/>
                <a:ea typeface="黑体" pitchFamily="49" charset="-122"/>
              </a:rPr>
              <a:t>2 </a:t>
            </a:r>
            <a:r>
              <a:rPr kumimoji="1" lang="zh-CN" altLang="en-US" sz="2400">
                <a:latin typeface="黑体" pitchFamily="49" charset="-122"/>
                <a:ea typeface="黑体" pitchFamily="49" charset="-122"/>
              </a:rPr>
              <a:t>数据结构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898525" y="5334000"/>
            <a:ext cx="7712075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400">
                <a:latin typeface="Times New Roman" pitchFamily="18" charset="0"/>
              </a:rPr>
              <a:t>         </a:t>
            </a:r>
            <a:r>
              <a:rPr kumimoji="1" lang="zh-CN" altLang="en-US" sz="2400">
                <a:latin typeface="Times New Roman" pitchFamily="18" charset="0"/>
              </a:rPr>
              <a:t>数据结构也很简单，用一个变量存放输入的数据，还要用一个变量记录输入数据的个数，如果输入的数据完成时，则该变量就等于输入的数据的最大个数。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149" grpId="0" autoUpdateAnimBg="0"/>
      <p:bldP spid="615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47800" y="990600"/>
            <a:ext cx="6400800" cy="578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kumimoji="1" lang="zh-CN" altLang="en-US" sz="2400" b="1">
                <a:latin typeface="Verdana" pitchFamily="34" charset="0"/>
              </a:rPr>
              <a:t>说明整型变量 </a:t>
            </a:r>
            <a:r>
              <a:rPr kumimoji="1" lang="en-US" altLang="zh-CN" sz="2400" b="1">
                <a:latin typeface="Verdana" pitchFamily="34" charset="0"/>
              </a:rPr>
              <a:t>fs,i;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</a:t>
            </a:r>
            <a:r>
              <a:rPr kumimoji="1" lang="zh-CN" altLang="en-US" sz="2400" b="1">
                <a:latin typeface="Verdana" pitchFamily="34" charset="0"/>
              </a:rPr>
              <a:t>输入成绩 </a:t>
            </a:r>
            <a:r>
              <a:rPr kumimoji="1" lang="en-US" altLang="zh-CN" sz="2400" b="1">
                <a:latin typeface="Verdana" pitchFamily="34" charset="0"/>
              </a:rPr>
              <a:t>fs;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</a:t>
            </a:r>
            <a:r>
              <a:rPr kumimoji="1" lang="zh-CN" altLang="en-US" sz="2400" b="1">
                <a:latin typeface="Verdana" pitchFamily="34" charset="0"/>
              </a:rPr>
              <a:t>记录输入成绩的个数</a:t>
            </a:r>
            <a:r>
              <a:rPr kumimoji="1" lang="en-US" altLang="zh-CN" sz="2400" b="1">
                <a:latin typeface="Verdana" pitchFamily="34" charset="0"/>
              </a:rPr>
              <a:t>(i=i+1)</a:t>
            </a:r>
            <a:r>
              <a:rPr kumimoji="1" lang="zh-CN" altLang="en-US" sz="2400" b="1">
                <a:latin typeface="Verdana" pitchFamily="34" charset="0"/>
              </a:rPr>
              <a:t>；</a:t>
            </a:r>
          </a:p>
          <a:p>
            <a:pPr eaLnBrk="0" hangingPunct="0">
              <a:lnSpc>
                <a:spcPct val="120000"/>
              </a:lnSpc>
            </a:pPr>
            <a:r>
              <a:rPr kumimoji="1" lang="zh-CN" altLang="en-US" sz="2400" b="1">
                <a:latin typeface="Verdana" pitchFamily="34" charset="0"/>
              </a:rPr>
              <a:t>     </a:t>
            </a:r>
            <a:r>
              <a:rPr kumimoji="1" lang="en-US" altLang="zh-CN" sz="2400" b="1">
                <a:latin typeface="Verdana" pitchFamily="34" charset="0"/>
              </a:rPr>
              <a:t>if fs&gt;95 </a:t>
            </a:r>
            <a:r>
              <a:rPr kumimoji="1" lang="zh-CN" altLang="en-US" sz="2400" b="1">
                <a:latin typeface="Verdana" pitchFamily="34" charset="0"/>
              </a:rPr>
              <a:t>或者输入数据完成</a:t>
            </a:r>
            <a:r>
              <a:rPr kumimoji="1" lang="en-US" altLang="zh-CN" sz="2400" b="1">
                <a:latin typeface="Verdana" pitchFamily="34" charset="0"/>
              </a:rPr>
              <a:t>(i&gt;</a:t>
            </a:r>
            <a:r>
              <a:rPr kumimoji="1" lang="zh-CN" altLang="en-US" sz="2400" b="1">
                <a:latin typeface="Verdana" pitchFamily="34" charset="0"/>
              </a:rPr>
              <a:t>某值</a:t>
            </a:r>
            <a:r>
              <a:rPr kumimoji="1" lang="en-US" altLang="zh-CN" sz="2400" b="1">
                <a:latin typeface="Verdana" pitchFamily="34" charset="0"/>
              </a:rPr>
              <a:t>){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      </a:t>
            </a:r>
            <a:r>
              <a:rPr kumimoji="1" lang="zh-CN" altLang="en-US" sz="2400" b="1">
                <a:latin typeface="Verdana" pitchFamily="34" charset="0"/>
              </a:rPr>
              <a:t>退出输入；</a:t>
            </a:r>
          </a:p>
          <a:p>
            <a:pPr eaLnBrk="0" hangingPunct="0">
              <a:lnSpc>
                <a:spcPct val="120000"/>
              </a:lnSpc>
            </a:pPr>
            <a:r>
              <a:rPr kumimoji="1" lang="zh-CN" altLang="en-US" sz="2400" b="1">
                <a:latin typeface="Verdana" pitchFamily="34" charset="0"/>
              </a:rPr>
              <a:t>     </a:t>
            </a:r>
            <a:r>
              <a:rPr kumimoji="1" lang="en-US" altLang="zh-CN" sz="2400" b="1">
                <a:latin typeface="Verdana" pitchFamily="34" charset="0"/>
              </a:rPr>
              <a:t>else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       go </a:t>
            </a:r>
            <a:r>
              <a:rPr kumimoji="1" lang="zh-CN" altLang="en-US" sz="2400" b="1">
                <a:latin typeface="Verdana" pitchFamily="34" charset="0"/>
              </a:rPr>
              <a:t>输入成绩行   </a:t>
            </a:r>
            <a:r>
              <a:rPr kumimoji="1" lang="en-US" altLang="zh-CN" sz="2400" b="1">
                <a:latin typeface="Verdana" pitchFamily="34" charset="0"/>
              </a:rPr>
              <a:t>;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 }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 if (  fs &gt;95)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       </a:t>
            </a:r>
            <a:r>
              <a:rPr kumimoji="1" lang="zh-CN" altLang="en-US" sz="2400" b="1">
                <a:latin typeface="Verdana" pitchFamily="34" charset="0"/>
              </a:rPr>
              <a:t>打印字符串“找到了！”</a:t>
            </a:r>
          </a:p>
          <a:p>
            <a:pPr eaLnBrk="0" hangingPunct="0">
              <a:lnSpc>
                <a:spcPct val="120000"/>
              </a:lnSpc>
            </a:pPr>
            <a:r>
              <a:rPr kumimoji="1" lang="zh-CN" altLang="en-US" sz="2400" b="1">
                <a:latin typeface="Verdana" pitchFamily="34" charset="0"/>
              </a:rPr>
              <a:t>      </a:t>
            </a:r>
            <a:r>
              <a:rPr kumimoji="1" lang="en-US" altLang="zh-CN" sz="2400" b="1">
                <a:latin typeface="Verdana" pitchFamily="34" charset="0"/>
              </a:rPr>
              <a:t>else</a:t>
            </a:r>
          </a:p>
          <a:p>
            <a:pPr eaLnBrk="0" hangingPunct="0">
              <a:lnSpc>
                <a:spcPct val="120000"/>
              </a:lnSpc>
            </a:pPr>
            <a:r>
              <a:rPr kumimoji="1" lang="en-US" altLang="zh-CN" sz="2400" b="1">
                <a:latin typeface="Verdana" pitchFamily="34" charset="0"/>
              </a:rPr>
              <a:t>            </a:t>
            </a:r>
            <a:r>
              <a:rPr kumimoji="1" lang="zh-CN" altLang="en-US" sz="2400" b="1">
                <a:latin typeface="Verdana" pitchFamily="34" charset="0"/>
              </a:rPr>
              <a:t>打印字符串“没找到！”</a:t>
            </a:r>
          </a:p>
          <a:p>
            <a:pPr eaLnBrk="0" hangingPunct="0">
              <a:lnSpc>
                <a:spcPct val="120000"/>
              </a:lnSpc>
            </a:pPr>
            <a:r>
              <a:rPr kumimoji="1" lang="zh-CN" altLang="en-US" sz="2400" b="1">
                <a:latin typeface="Verdana" pitchFamily="34" charset="0"/>
              </a:rPr>
              <a:t>结束程序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74725" y="228600"/>
            <a:ext cx="2168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3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程序伪代码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85800" y="1066800"/>
            <a:ext cx="7543800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main(){   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</a:t>
            </a:r>
            <a:r>
              <a:rPr kumimoji="1" lang="en-US" altLang="zh-CN" sz="2400" b="1" dirty="0" err="1">
                <a:latin typeface="Verdana" pitchFamily="34" charset="0"/>
              </a:rPr>
              <a:t>int</a:t>
            </a:r>
            <a:r>
              <a:rPr kumimoji="1" lang="en-US" altLang="zh-CN" sz="2400" b="1" dirty="0">
                <a:latin typeface="Verdana" pitchFamily="34" charset="0"/>
              </a:rPr>
              <a:t> </a:t>
            </a:r>
            <a:r>
              <a:rPr kumimoji="1" lang="en-US" altLang="zh-CN" sz="2400" b="1" dirty="0" err="1">
                <a:latin typeface="Verdana" pitchFamily="34" charset="0"/>
              </a:rPr>
              <a:t>fs,i</a:t>
            </a:r>
            <a:r>
              <a:rPr kumimoji="1" lang="en-US" altLang="zh-CN" sz="2400" b="1" dirty="0">
                <a:latin typeface="Verdana" pitchFamily="34" charset="0"/>
              </a:rPr>
              <a:t>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</a:t>
            </a:r>
            <a:r>
              <a:rPr kumimoji="1" lang="en-US" altLang="zh-CN" sz="2400" b="1" dirty="0" err="1">
                <a:latin typeface="Verdana" pitchFamily="34" charset="0"/>
              </a:rPr>
              <a:t>i</a:t>
            </a:r>
            <a:r>
              <a:rPr kumimoji="1" lang="en-US" altLang="zh-CN" sz="2400" b="1" dirty="0">
                <a:latin typeface="Verdana" pitchFamily="34" charset="0"/>
              </a:rPr>
              <a:t>=1;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loop1     </a:t>
            </a:r>
            <a:r>
              <a:rPr kumimoji="1" lang="en-US" altLang="zh-CN" sz="2400" b="1" dirty="0" err="1">
                <a:latin typeface="Verdana" pitchFamily="34" charset="0"/>
              </a:rPr>
              <a:t>scanf</a:t>
            </a:r>
            <a:r>
              <a:rPr kumimoji="1" lang="en-US" altLang="zh-CN" sz="2400" b="1" dirty="0">
                <a:latin typeface="Verdana" pitchFamily="34" charset="0"/>
              </a:rPr>
              <a:t>(“%d”,&amp;</a:t>
            </a:r>
            <a:r>
              <a:rPr kumimoji="1" lang="en-US" altLang="zh-CN" sz="2400" b="1" dirty="0" err="1">
                <a:latin typeface="Verdana" pitchFamily="34" charset="0"/>
              </a:rPr>
              <a:t>fs</a:t>
            </a:r>
            <a:r>
              <a:rPr kumimoji="1" lang="en-US" altLang="zh-CN" sz="2400" b="1" dirty="0">
                <a:latin typeface="Verdana" pitchFamily="34" charset="0"/>
              </a:rPr>
              <a:t>);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</a:t>
            </a:r>
            <a:r>
              <a:rPr kumimoji="1" lang="en-US" altLang="zh-CN" sz="2400" b="1" dirty="0" err="1">
                <a:latin typeface="Verdana" pitchFamily="34" charset="0"/>
              </a:rPr>
              <a:t>i</a:t>
            </a:r>
            <a:r>
              <a:rPr kumimoji="1" lang="en-US" altLang="zh-CN" sz="2400" b="1" dirty="0">
                <a:latin typeface="Verdana" pitchFamily="34" charset="0"/>
              </a:rPr>
              <a:t>=i+1;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if(</a:t>
            </a:r>
            <a:r>
              <a:rPr kumimoji="1" lang="en-US" altLang="zh-CN" sz="2400" b="1" dirty="0" err="1">
                <a:latin typeface="Verdana" pitchFamily="34" charset="0"/>
              </a:rPr>
              <a:t>fs</a:t>
            </a:r>
            <a:r>
              <a:rPr kumimoji="1" lang="en-US" altLang="zh-CN" sz="2400" b="1" dirty="0">
                <a:latin typeface="Verdana" pitchFamily="34" charset="0"/>
              </a:rPr>
              <a:t>&gt;95|| </a:t>
            </a:r>
            <a:r>
              <a:rPr kumimoji="1" lang="en-US" altLang="zh-CN" sz="2400" b="1" dirty="0" err="1">
                <a:latin typeface="Verdana" pitchFamily="34" charset="0"/>
              </a:rPr>
              <a:t>i</a:t>
            </a:r>
            <a:r>
              <a:rPr kumimoji="1" lang="en-US" altLang="zh-CN" sz="2400" b="1" dirty="0">
                <a:latin typeface="Verdana" pitchFamily="34" charset="0"/>
              </a:rPr>
              <a:t>&gt;10 ){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     </a:t>
            </a:r>
            <a:r>
              <a:rPr kumimoji="1" lang="en-US" altLang="zh-CN" sz="2400" b="1" dirty="0" err="1">
                <a:latin typeface="Verdana" pitchFamily="34" charset="0"/>
              </a:rPr>
              <a:t>goto</a:t>
            </a:r>
            <a:r>
              <a:rPr kumimoji="1" lang="en-US" altLang="zh-CN" sz="2400" b="1" dirty="0">
                <a:latin typeface="Verdana" pitchFamily="34" charset="0"/>
              </a:rPr>
              <a:t> loop2;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else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     </a:t>
            </a:r>
            <a:r>
              <a:rPr kumimoji="1" lang="en-US" altLang="zh-CN" sz="2400" b="1" dirty="0" err="1">
                <a:latin typeface="Verdana" pitchFamily="34" charset="0"/>
              </a:rPr>
              <a:t>goto</a:t>
            </a:r>
            <a:r>
              <a:rPr kumimoji="1" lang="en-US" altLang="zh-CN" sz="2400" b="1" dirty="0">
                <a:latin typeface="Verdana" pitchFamily="34" charset="0"/>
              </a:rPr>
              <a:t> loop1;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}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loop2     if (  </a:t>
            </a:r>
            <a:r>
              <a:rPr kumimoji="1" lang="en-US" altLang="zh-CN" sz="2400" b="1" dirty="0" err="1">
                <a:latin typeface="Verdana" pitchFamily="34" charset="0"/>
              </a:rPr>
              <a:t>fs</a:t>
            </a:r>
            <a:r>
              <a:rPr kumimoji="1" lang="en-US" altLang="zh-CN" sz="2400" b="1" dirty="0">
                <a:latin typeface="Verdana" pitchFamily="34" charset="0"/>
              </a:rPr>
              <a:t> &gt;95)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      </a:t>
            </a:r>
            <a:r>
              <a:rPr kumimoji="1" lang="en-US" altLang="zh-CN" sz="2400" b="1" dirty="0" err="1">
                <a:latin typeface="Verdana" pitchFamily="34" charset="0"/>
              </a:rPr>
              <a:t>printf</a:t>
            </a:r>
            <a:r>
              <a:rPr kumimoji="1" lang="en-US" altLang="zh-CN" sz="2400" b="1" dirty="0">
                <a:latin typeface="Verdana" pitchFamily="34" charset="0"/>
              </a:rPr>
              <a:t>(“FIND  !”);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else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                    </a:t>
            </a:r>
            <a:r>
              <a:rPr kumimoji="1" lang="en-US" altLang="zh-CN" sz="2400" b="1" dirty="0" err="1">
                <a:latin typeface="Verdana" pitchFamily="34" charset="0"/>
              </a:rPr>
              <a:t>printf</a:t>
            </a:r>
            <a:r>
              <a:rPr kumimoji="1" lang="en-US" altLang="zh-CN" sz="2400" b="1" dirty="0">
                <a:latin typeface="Verdana" pitchFamily="34" charset="0"/>
              </a:rPr>
              <a:t>( “DO NOT FIND  !”);</a:t>
            </a:r>
          </a:p>
          <a:p>
            <a:pPr eaLnBrk="0" hangingPunct="0"/>
            <a:r>
              <a:rPr kumimoji="1" lang="en-US" altLang="zh-CN" sz="2400" b="1" dirty="0">
                <a:latin typeface="Verdana" pitchFamily="34" charset="0"/>
              </a:rPr>
              <a:t>}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050925" y="533400"/>
            <a:ext cx="264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4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源程序代码之一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435100" y="152400"/>
            <a:ext cx="3213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5 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源程序代码之二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82588" y="914400"/>
            <a:ext cx="6751637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main(){   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int fs,i=1;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printf("\n</a:t>
            </a:r>
            <a:r>
              <a:rPr kumimoji="1" lang="zh-CN" altLang="en-US" sz="2400" b="1">
                <a:latin typeface="Verdana" pitchFamily="34" charset="0"/>
              </a:rPr>
              <a:t>请输入第 </a:t>
            </a:r>
            <a:r>
              <a:rPr kumimoji="1" lang="en-US" altLang="zh-CN" sz="2400" b="1">
                <a:latin typeface="Verdana" pitchFamily="34" charset="0"/>
              </a:rPr>
              <a:t>%d </a:t>
            </a:r>
            <a:r>
              <a:rPr kumimoji="1" lang="zh-CN" altLang="en-US" sz="2400" b="1">
                <a:latin typeface="Verdana" pitchFamily="34" charset="0"/>
              </a:rPr>
              <a:t>个数据</a:t>
            </a:r>
            <a:r>
              <a:rPr kumimoji="1" lang="en-US" altLang="zh-CN" sz="2400" b="1">
                <a:latin typeface="Verdana" pitchFamily="34" charset="0"/>
              </a:rPr>
              <a:t>: ",i);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scanf("%d",&amp;fs);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</a:t>
            </a:r>
            <a:r>
              <a:rPr kumimoji="1" lang="en-US" altLang="zh-CN" sz="2400" b="1">
                <a:latin typeface="Verdana" pitchFamily="34" charset="0"/>
                <a:hlinkClick r:id="" action="ppaction://noaction"/>
              </a:rPr>
              <a:t>while</a:t>
            </a:r>
            <a:r>
              <a:rPr kumimoji="1" lang="en-US" altLang="zh-CN" sz="2400" b="1">
                <a:latin typeface="Verdana" pitchFamily="34" charset="0"/>
              </a:rPr>
              <a:t>(fs&lt;=95 &amp;&amp; i&lt;10 ){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	printf("</a:t>
            </a:r>
            <a:r>
              <a:rPr kumimoji="1" lang="zh-CN" altLang="en-US" sz="2400" b="1">
                <a:latin typeface="Verdana" pitchFamily="34" charset="0"/>
              </a:rPr>
              <a:t>请输入第 </a:t>
            </a:r>
            <a:r>
              <a:rPr kumimoji="1" lang="en-US" altLang="zh-CN" sz="2400" b="1">
                <a:latin typeface="Verdana" pitchFamily="34" charset="0"/>
              </a:rPr>
              <a:t>%d </a:t>
            </a:r>
            <a:r>
              <a:rPr kumimoji="1" lang="zh-CN" altLang="en-US" sz="2400" b="1">
                <a:latin typeface="Verdana" pitchFamily="34" charset="0"/>
              </a:rPr>
              <a:t>个数据</a:t>
            </a:r>
            <a:r>
              <a:rPr kumimoji="1" lang="en-US" altLang="zh-CN" sz="2400" b="1">
                <a:latin typeface="Verdana" pitchFamily="34" charset="0"/>
              </a:rPr>
              <a:t>: ",i+1);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scanf("%d",&amp;fs);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i++;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}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if ( fs &gt;95)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printf( "\n</a:t>
            </a:r>
            <a:r>
              <a:rPr kumimoji="1" lang="zh-CN" altLang="en-US" sz="2400" b="1">
                <a:latin typeface="Verdana" pitchFamily="34" charset="0"/>
              </a:rPr>
              <a:t>找到啦</a:t>
            </a:r>
            <a:r>
              <a:rPr kumimoji="1" lang="en-US" altLang="zh-CN" sz="2400" b="1">
                <a:latin typeface="Verdana" pitchFamily="34" charset="0"/>
              </a:rPr>
              <a:t>!\n" 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else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printf( "\n</a:t>
            </a:r>
            <a:r>
              <a:rPr kumimoji="1" lang="zh-CN" altLang="en-US" sz="2400" b="1">
                <a:latin typeface="Verdana" pitchFamily="34" charset="0"/>
              </a:rPr>
              <a:t>没找到</a:t>
            </a:r>
            <a:r>
              <a:rPr kumimoji="1" lang="en-US" altLang="zh-CN" sz="2400" b="1">
                <a:latin typeface="Verdana" pitchFamily="34" charset="0"/>
              </a:rPr>
              <a:t>!\n");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}</a:t>
            </a:r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5715000" y="1066800"/>
            <a:ext cx="2971800" cy="685800"/>
          </a:xfrm>
          <a:prstGeom prst="wedgeEllipseCallout">
            <a:avLst>
              <a:gd name="adj1" fmla="val -47222"/>
              <a:gd name="adj2" fmla="val 98380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注意输入提示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nimBg="1" autoUpdateAnimBg="0"/>
    </p:bldLst>
  </p:timing>
</p:sld>
</file>

<file path=ppt/slides/slide7.xml><?xml version="1.0" encoding="UTF-8" standalone="yes"?>
<p:sld xmlns:a="http://schemas.openxmlformats.org/drawingml/2006/main" xmlns:r="http://schemas.openxmlformats.org/officeDocument/2006/relationships" xmlns:p="http://schemas.openxmlformats.org/presentationml/2006/main" showMasterSp="0"><p:cSld><p:spTree><p:nvGrpSpPr><p:cNvPr id="1" name=""/><p:cNvGrpSpPr/><p:nvPr/></p:nvGrpSpPr><p:grpSpPr><a:xfrm><a:off x="0" y="0"/><a:ext cx="0" cy="0"/><a:chOff x="0" y="0"/><a:chExt cx="0" cy="0"/></a:xfrm></p:grpSpPr><p:sp><p:nvSpPr><p:cNvPr id="14338" name="Rectangle 2"/><p:cNvSpPr><a:spLocks noChangeArrowheads="1"/></p:cNvSpPr><p:nvPr/></p:nvSpPr><p:spPr bwMode="auto"><a:xfrm><a:off x="685800" y="762000"/><a:ext cx="8216900" cy="519113"/></a:xfrm><a:prstGeom prst="rect"><a:avLst/></a:prstGeom><a:noFill/><a:ln><a:noFill/></a:ln><a:effectLst/><a:extLst><a:ext uri="{909E8E84-426E-40DD-AFC4-6F175D3DCCD1}"><a14:hiddenFill xmlns:a14="http://schemas.microsoft.com/office/drawing/2010/main"><a:solidFill><a:schemeClr val="accent1"/></a:solidFill></a14:hiddenFill></a:ext><a:ext uri="{91240B29-F687-4F45-9708-019B960494DF}"><a14:hiddenLine xmlns:a14="http://schemas.microsoft.com/office/drawing/2010/main" w="9525"><a:solidFill><a:schemeClr val="tx1"/></a:solidFill><a:miter lim="800000"/><a:headEnd/><a:tailEnd/></a14:hiddenLine></a:ext><a:ext uri="{AF507438-7753-43E0-B8FC-AC1667EBCBE1}"><a14:hiddenEffects xmlns:a14="http://schemas.microsoft.com/office/drawing/2010/main"><a:effectLst><a:outerShdw dist="35921" dir="2700000" algn="ctr" rotWithShape="0"><a:schemeClr val="bg2"/></a:outerShdw></a:effectLst></a14:hiddenEffects></a:ext></a:extLst></p:spPr><p:txBody><a:bodyPr wrap="none"><a:spAutoFit/></a:bodyPr><a:lstStyle/><a:p><a:r><a:rPr kumimoji="1" lang="zh-CN" altLang="en-US" sz="2800" b="1"><a:latin typeface="黑体" pitchFamily="49" charset="-122"/><a:ea typeface="黑体" pitchFamily="49" charset="-122"/></a:rPr><a:t>例 </a:t></a:r><a:r><a:rPr kumimoji="1" lang="en-US" altLang="zh-CN" sz="2800" b="1"><a:latin typeface="黑体" pitchFamily="49" charset="-122"/><a:ea typeface="黑体" pitchFamily="49" charset="-122"/></a:rPr><a:t>4.2</a:t></a:r><a:r><a:rPr kumimoji="1" lang="en-US" altLang="zh-CN" sz="2800"><a:latin typeface=""/></a:rPr><a:t>  </a:t></a:r><a:r><a:rPr kumimoji="1" lang="zh-CN" altLang="en-US" sz="2800" b="1"><a:latin typeface=""/></a:rPr><a:t>将输入的正文复制到输出，每次一个字符．</a:t></a:r></a:p></p:txBody></p:sp><p:sp><p:nvSpPr><p:cNvPr id="14339" name="Text Box 3"/><p:cNvSpPr txBox="1"><a:spLocks noChangeArrowheads="1"/></p:cNvSpPr><p:nvPr/></p:nvSpPr><p:spPr bwMode="auto"><a:xfrm><a:off x="746125" y="1797050"/><a:ext cx="1974850" cy="519113"/></a:xfrm><a:prstGeom prst="rect"><a:avLst/></a:prstGeom><a:noFill/><a:ln><a:noFill/></a:ln><a:effectLst/><a:extLst><a:ext uri="{909E8E84-426E-40DD-AFC4-6F175D3DCCD1}"><a14:hiddenFill xmlns:a14="http://schemas.microsoft.com/office/drawing/2010/main"><a:solidFill><a:schemeClr val="accent1"/></a:solidFill></a14:hiddenFill></a:ext><a:ext uri="{91240B29-F687-4F45-9708-019B960494DF}"><a14:hiddenLine xmlns:a14="http://schemas.microsoft.com/office/drawing/2010/main" w="9525"><a:solidFill><a:schemeClr val="tx1"/></a:solidFill><a:miter lim="800000"/><a:headEnd/><a:tailEnd/></a14:hiddenLine></a:ext><a:ext uri="{AF507438-7753-43E0-B8FC-AC1667EBCBE1}"><a14:hiddenEffects xmlns:a14="http://schemas.microsoft.com/office/drawing/2010/main"><a:effectLst><a:outerShdw dist="35921" dir="2700000" algn="ctr" rotWithShape="0"><a:schemeClr val="bg2"/></a:outerShdw></a:effectLst></a14:hiddenEffects></a:ext></a:extLst></p:spPr><p:txBody><a:bodyPr wrap="none"><a:spAutoFit/></a:bodyPr><a:lstStyle/><a:p><a:r><a:rPr kumimoji="1" lang="en-US" altLang="zh-CN" sz="2800" b="1"><a:latin typeface="黑体" pitchFamily="49" charset="-122"/><a:ea typeface="黑体" pitchFamily="49" charset="-122"/></a:rPr><a:t>1 </a:t></a:r><a:r><a:rPr kumimoji="1" lang="zh-CN" altLang="en-US" sz="2800" b="1"><a:latin typeface="黑体" pitchFamily="49" charset="-122"/><a:ea typeface="黑体" pitchFamily="49" charset="-122"/></a:rPr><a:t>算法分析</a:t></a:r></a:p></p:txBody></p:sp><p:sp><p:nvSpPr><p:cNvPr id="14340" name="Text Box 4"/><p:cNvSpPr txBox="1"><a:spLocks noChangeArrowheads="1"/></p:cNvSpPr><p:nvPr/></p:nvSpPr><p:spPr bwMode="auto"><a:xfrm><a:off x="914400" y="2590800"/><a:ext cx="7543800" cy="1249363"/></a:xfrm><a:prstGeom prst="rect"><a:avLst/></a:prstGeom><a:noFill/><a:ln><a:noFill/></a:ln><a:effectLst/><a:extLst><a:ext uri="{909E8E84-426E-40DD-AFC4-6F175D3DCCD1}"><a14:hiddenFill xmlns:a14="http://schemas.microsoft.com/office/drawing/2010/main"><a:solidFill><a:schemeClr val="accent1"/></a:solidFill></a14:hiddenFill></a:ext><a:ext uri="{91240B29-F687-4F45-9708-019B960494DF}"><a14:hiddenLine xmlns:a14="http://schemas.microsoft.com/office/drawing/2010/main" w="9525"><a:solidFill><a:schemeClr val="tx1"/></a:solidFill><a:miter lim="800000"/><a:headEnd/><a:tailEnd/></a14:hiddenLine></a:ext><a:ext uri="{AF507438-7753-43E0-B8FC-AC1667EBCBE1}"><a14:hiddenEffects xmlns:a14="http://schemas.microsoft.com/office/drawing/2010/main"><a:effectLst><a:outerShdw dist="35921" dir="2700000" algn="ctr" rotWithShape="0"><a:schemeClr val="bg2"/></a:outerShdw></a:effectLst></a14:hiddenEffects></a:ext></a:extLst></p:spPr><p:txBody><a:bodyPr><a:spAutoFit/></a:bodyPr><a:lstStyle/><a:p><a:r><a:rPr kumimoji="1" lang="en-US" altLang="zh-CN" sz="2400"><a:latin typeface="Times New Roman" pitchFamily="18" charset="0"/></a:rPr><a:t>        </a:t></a:r><a:r><a:rPr kumimoji="1" lang="zh-CN" altLang="en-US" sz="2400"><a:latin typeface="Times New Roman" pitchFamily="18" charset="0"/></a:rPr><a:t>本题的含义是每次从键盘上输入一个字符，然后将该字符在屏幕上输出。因为是正文，故其结束的标志为</a:t></a:r><a:r><a:rPr kumimoji="1" lang="en-US" altLang="zh-CN" sz="2800" b="1" u="sng"><a:effectLst><a:outerShdw blurRad="38100" dist="38100" dir="2700000" algn="tl"><a:srgbClr val="C0C0C0"/></a:outerShdw></a:effectLst><a:latin typeface="Verdana" pitchFamily="34" charset="0"/><a:ea typeface="黑体" pitchFamily="49" charset="-122"/></a:rPr><a:t>ctrl+z</a:t></a:r></a:p></p:txBody></p:sp><p:sp><p:nvSpPr><p:cNvPr id="14341" name="Text Box 5"/><p:cNvSpPr txBox="1"><a:spLocks noChangeArrowheads="1"/></p:cNvSpPr><p:nvPr/></p:nvSpPr><p:spPr bwMode="auto"><a:xfrm><a:off x="1219200" y="4206875"/><a:ext cx="7178675" cy="822325"/></a:xfrm><a:prstGeom prst="rect"><a:avLst/></a:prstGeom><a:noFill/><a:ln><a:noFill/></a:ln><a:effectLst/><a:extLst><a:ext uri="{909E8E84-426E-40DD-AFC4-6F175D3DCCD1}"><a14:hiddenFill xmlns:a14="http://schemas.microsoft.com/office/drawing/2010/main"><a:solidFill><a:schemeClr val="accent1"/></a:solidFill></a14:hiddenFill></a:ext><a:ext uri="{91240B29-F687-4F45-9708-019B960494DF}"><a14:hiddenLine xmlns:a14="http://schemas.microsoft.com/office/drawing/2010/main" w="9525"><a:solidFill><a:schemeClr val="tx1"/></a:solidFill><a:miter lim="800000"/><a:headEnd/><a:tailEnd/></a14:hiddenLine></a:ext><a:ext uri="{AF507438-7753-43E0-B8FC-AC1667EBCBE1}"><a14:hiddenEffects xmlns:a14="http://schemas.microsoft.com/office/drawing/2010/main"><a:effectLst><a:outerShdw dist="35921" dir="2700000" algn="ctr" rotWithShape="0"><a:schemeClr val="bg2"/></a:outerShdw></a:effectLst></a14:hiddenEffects></a:ext></a:extLst></p:spPr><p:txBody><a:bodyPr><a:spAutoFit/></a:bodyPr><a:lstStyle/><a:p><a:r><a:rPr kumimoji="1" lang="en-US" altLang="zh-CN" sz="2400"><a:latin typeface="Times New Roman" pitchFamily="18" charset="0"/></a:rPr><a:t>       </a:t></a:r><a:r><a:rPr kumimoji="1" lang="zh-CN" altLang="en-US" sz="2400"><a:latin typeface="Times New Roman" pitchFamily="18" charset="0"/></a:rPr><a:t>要使用字符函数来接受从键盘输入的字符，一般用</a:t></a:r><a:r><a:rPr kumimoji="1" lang="en-US" altLang="zh-CN" sz="2400"><a:latin typeface="Times New Roman" pitchFamily="18" charset="0"/></a:rPr><a:t>getchar</a:t></a:r><a:r><a:rPr kumimoji="1" lang="zh-CN" altLang="en-US" sz="2400"><a:latin typeface="Times New Roman" pitchFamily="18" charset="0"/></a:rPr><a:t>函数。</a:t></a:r></a:p></p:txBody></p:sp></p:spTree></p:cSld><p:clrMapOvr><a:masterClrMapping/></p:clrMapOvr><p:transition/><p:timing><p:tnLst><p:par><p:cTn id="1" dur="indefinite" restart="never" nodeType="tmRoot"><p:childTnLst><p:seq concurrent="1" nextAc="seek"><p:cTn id="2" dur="indefinite" nodeType="mainSeq"><p:childTnLst><p:par><p:cTn id="3" fill="hold" nodeType="clickPar"><p:stCondLst><p:cond delay="indefinite"/></p:stCondLst><p:childTnLst><p:par><p:cTn id="4" fill="hold" nodeType="withGroup"><p:stCondLst><p:cond delay="0"/></p:stCondLst><p:childTnLst><p:par><p:cTn id="5" presetID="12" presetClass="entr" presetSubtype="1" fill="hold" grpId="0" nodeType="clickEffect"><p:stCondLst><p:cond delay="0"/></p:stCondLst><p:childTnLst><p:set><p:cBhvr><p:cTn id="6" dur="1" fill="hold"><p:stCondLst><p:cond delay="0"/></p:stCondLst></p:cTn><p:tgtEl><p:spTgt spid="14340"/></p:tgtEl><p:attrNameLst><p:attrName>style.visibility</p:attrName></p:attrNameLst></p:cBhvr><p:to><p:strVal val="visible"/></p:to></p:set><p:animEffect transition="in" filter="slide(fromTop)"><p:cBhvr><p:cTn id="7" dur="500"/><p:tgtEl><p:spTgt spid="14340"/></p:tgtEl></p:cBhvr></p:animEffect></p:childTnLst></p:cTn></p:par></p:childTnLst></p:cTn></p:par></p:childTnLst></p:cTn></p:par><p:par><p:cTn id="8" fill="hold" nodeType="clickPar"><p:stCondLst><p:cond delay="indefinite"/></p:stCondLst><p:childTnLst><p:par><p:cTn id="9" fill="hold" nodeType="withGroup"><p:stCondLst><p:cond delay="0"/></p:stCondLst><p:childTnLst><p:par><p:cTn id="10" presetID="12" presetClass="entr" presetSubtype="1" fill="hold" grpId="0" nodeType="clickEffect"><p:stCondLst><p:cond delay="0"/></p:stCondLst><p:childTnLst><p:set><p:cBhvr><p:cTn id="11" dur="1" fill="hold"><p:stCondLst><p:cond delay="0"/></p:stCondLst></p:cTn><p:tgtEl><p:spTgt spid="14341"/></p:tgtEl><p:attrNameLst><p:attrName>style.visibility</p:attrName></p:attrNameLst></p:cBhvr><p:to><p:strVal val="visible"/></p:to></p:set><p:animEffect transition="in" filter="slide(fromTop)"><p:cBhvr><p:cTn id="12" dur="500"/><p:tgtEl><p:spTgt spid="14341"/></p:tgtEl></p:cBhvr></p:animEffect></p:childTnLst></p:cTn></p:par></p:childTnLst></p:cTn></p:par></p:childTnLst></p:cTn></p:par></p:childTnLst></p:cTn><p:prevCondLst><p:cond evt="onPrev" delay="0"><p:tgtEl><p:sldTgt/></p:tgtEl></p:cond></p:prevCondLst><p:nextCondLst><p:cond evt="onNext" delay="0"><p:tgtEl><p:sldTgt/></p:tgtEl></p:cond></p:nextCondLst></p:seq></p:childTnLst></p:cTn></p:par></p:tnLst><p:bldLst><p:bldP spid="14340" grpId="0" autoUpdateAnimBg="0"/><p:bldP spid="14341" grpId="0" autoUpdateAnimBg="0"/></p:bldLst></p:timing></p:sld>
</file>

<file path=ppt/slides/slide8.xml><?xml version="1.0" encoding="UTF-8" standalone="yes"?>
<p:sld xmlns:a="http://schemas.openxmlformats.org/drawingml/2006/main" xmlns:r="http://schemas.openxmlformats.org/officeDocument/2006/relationships" xmlns:p="http://schemas.openxmlformats.org/presentationml/2006/main" showMasterSp="0"><p:cSld><p:spTree><p:nvGrpSpPr><p:cNvPr id="1" name=""/><p:cNvGrpSpPr/><p:nvPr/></p:nvGrpSpPr><p:grpSpPr><a:xfrm><a:off x="0" y="0"/><a:ext cx="0" cy="0"/><a:chOff x="0" y="0"/><a:chExt cx="0" cy="0"/></a:xfrm></p:grpSpPr><p:sp><p:nvSpPr><p:cNvPr id="16386" name="Rectangle 2"/><p:cNvSpPr><a:spLocks noChangeArrowheads="1"/></p:cNvSpPr><p:nvPr/></p:nvSpPr><p:spPr bwMode="auto"><a:xfrm><a:off x="1222375" y="2179638"/><a:ext cx="6697663" cy="0"/></a:xfrm><a:prstGeom prst="rect"><a:avLst/></a:prstGeom><a:noFill/><a:ln><a:noFill/></a:ln><a:effectLst/><a:extLst><a:ext uri="{909E8E84-426E-40DD-AFC4-6F175D3DCCD1}"><a14:hiddenFill xmlns:a14="http://schemas.microsoft.com/office/drawing/2010/main"><a:solidFill><a:schemeClr val="accent1"/></a:solidFill></a14:hiddenFill></a:ext><a:ext uri="{91240B29-F687-4F45-9708-019B960494DF}"><a14:hiddenLine xmlns:a14="http://schemas.microsoft.com/office/drawing/2010/main" w="9525"><a:solidFill><a:schemeClr val="tx1"/></a:solidFill><a:miter lim="800000"/><a:headEnd/><a:tailEnd/></a14:hiddenLine></a:ext><a:ext uri="{AF507438-7753-43E0-B8FC-AC1667EBCBE1}"><a14:hiddenEffects xmlns:a14="http://schemas.microsoft.com/office/drawing/2010/main"><a:effectLst><a:outerShdw dist="35921" dir="2700000" algn="ctr" rotWithShape="0"><a:srgbClr val="808080"/></a:outerShdw></a:effectLst></a14:hiddenEffects></a:ext></a:extLst></p:spPr><p:txBody><a:bodyPr><a:spAutoFit/></a:bodyPr><a:lstStyle/><a:p><a:endParaRPr lang="zh-CN" altLang="en-US"/></a:p></p:txBody></p:sp><p:sp><p:nvSpPr><p:cNvPr id="16387" name="Rectangle 3"/><p:cNvSpPr><a:spLocks noChangeArrowheads="1"/></p:cNvSpPr><p:nvPr/></p:nvSpPr><p:spPr bwMode="auto"><a:xfrm><a:off x="609600" y="762000"/><a:ext cx="7924800" cy="5638800"/></a:xfrm><a:prstGeom prst="rect"><a:avLst/></a:prstGeom><a:noFill/><a:ln><a:noFill/></a:ln><a:effectLst/><a:extLst><a:ext uri="{909E8E84-426E-40DD-AFC4-6F175D3DCCD1}"><a14:hiddenFill xmlns:a14="http://schemas.microsoft.com/office/drawing/2010/main"><a:solidFill><a:schemeClr val="accent1"/></a:solidFill></a14:hiddenFill></a:ext><a:ext uri="{91240B29-F687-4F45-9708-019B960494DF}"><a14:hiddenLine xmlns:a14="http://schemas.microsoft.com/office/drawing/2010/main" w="9525"><a:solidFill><a:schemeClr val="tx1"/></a:solidFill><a:miter lim="800000"/><a:headEnd/><a:tailEnd/></a14:hiddenLine></a:ext><a:ext uri="{AF507438-7753-43E0-B8FC-AC1667EBCBE1}"><a14:hiddenEffects xmlns:a14="http://schemas.microsoft.com/office/drawing/2010/main"><a:effectLst><a:outerShdw dist="35921" dir="2700000" algn="ctr" rotWithShape="0"><a:srgbClr val="808080"/></a:outerShdw></a:effectLst></a14:hiddenEffects></a:ext></a:extLst></p:spPr><p:txBody><a:bodyPr anchor="ctr"/><a:lstStyle/><a:p><a:r><a:rPr kumimoji="1" lang="en-US" altLang="zh-CN" sz="2800" b="1"><a:latin typeface="黑体" pitchFamily="49" charset="-122"/><a:ea typeface="黑体" pitchFamily="49" charset="-122"/></a:rPr><a:t>2 </a:t></a:r><a:r><a:rPr kumimoji="1" lang="zh-CN" altLang="en-US" sz="2800" b="1"><a:latin typeface="黑体" pitchFamily="49" charset="-122"/><a:ea typeface="黑体" pitchFamily="49" charset="-122"/></a:rPr><a:t>源程序代码</a:t></a:r><a:r><a:rPr kumimoji="1" lang="zh-CN" altLang="en-US" sz="2800"><a:latin typeface=""/></a:rPr><a:t> </a:t></a:r><a:br><a:rPr kumimoji="1" lang="zh-CN" altLang="en-US" sz="2800"><a:latin typeface=""/></a:rPr></a:br><a:r><a:rPr kumimoji="1" lang="zh-CN" altLang="en-US" sz="2800"><a:latin typeface=""/></a:rPr><a:t/></a:r><a:br><a:rPr kumimoji="1" lang="zh-CN" altLang="en-US" sz="2800"><a:latin typeface=""/></a:rPr></a:br><a:r><a:rPr kumimoji="1" lang="en-US" altLang="zh-CN" sz="2800"><a:latin typeface="Verdana" pitchFamily="34" charset="0"/></a:rPr><a:t>#include&lt;stdio.h&gt;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int main(void){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      char c;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      printf(“input a text end of </a:t></a:r><a:r><a:rPr kumimoji="1" lang="en-US" altLang="zh-CN" sz="2800" b="1" u="sng"><a:effectLst><a:outerShdw blurRad="38100" dist="38100" dir="2700000" algn="tl"><a:srgbClr val="C0C0C0"/></a:outerShdw></a:effectLst><a:latin typeface="Verdana" pitchFamily="34" charset="0"/><a:ea typeface="黑体" pitchFamily="49" charset="-122"/></a:rPr><a:t>ctrl+z</a:t></a:r><a:r><a:rPr kumimoji="1" lang="en-US" altLang="zh-CN" sz="2800"><a:latin typeface="Verdana" pitchFamily="34" charset="0"/></a:rPr><a:t>\n”);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      c=getchar(); </a:t></a:r><a:r><a:rPr kumimoji="1" lang="zh-CN" altLang="en-US" sz="2800"><a:latin typeface="Verdana" pitchFamily="34" charset="0"/></a:rPr><a:t>　　</a:t></a:r><a:br><a:rPr kumimoji="1" lang="zh-CN" altLang="en-US" sz="2800"><a:latin typeface="Verdana" pitchFamily="34" charset="0"/></a:rPr></a:br><a:r><a:rPr kumimoji="1" lang="zh-CN" altLang="en-US" sz="2800"><a:latin typeface="Verdana" pitchFamily="34" charset="0"/></a:rPr><a:t>      </a:t></a:r><a:r><a:rPr kumimoji="1" lang="en-US" altLang="zh-CN" sz="2800"><a:latin typeface="Verdana" pitchFamily="34" charset="0"/><a:hlinkClick r:id="" action="ppaction://noaction"/></a:rPr><a:t>while</a:t></a:r><a:r><a:rPr kumimoji="1" lang="en-US" altLang="zh-CN" sz="2800"><a:latin typeface="Verdana" pitchFamily="34" charset="0"/></a:rPr><a:t>(c!=EOF){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           putchar(c);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           c=getchar();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      }</a:t></a:r><a:br><a:rPr kumimoji="1" lang="en-US" altLang="zh-CN" sz="2800"><a:latin typeface="Verdana" pitchFamily="34" charset="0"/></a:rPr></a:br><a:r><a:rPr kumimoji="1" lang="en-US" altLang="zh-CN" sz="2800"><a:latin typeface="Verdana" pitchFamily="34" charset="0"/></a:rPr><a:t>}</a:t></a:r><a:br><a:rPr kumimoji="1" lang="en-US" altLang="zh-CN" sz="2800"><a:latin typeface="Verdana" pitchFamily="34" charset="0"/></a:rPr></a:br><a:endParaRPr kumimoji="1" lang="en-US" altLang="zh-CN" sz="2800"><a:latin typeface="Verdana" pitchFamily="34" charset="0"/></a:endParaRPr></a:p></p:txBody></p:sp><p:sp><p:nvSpPr><p:cNvPr id="16388" name="AutoShape 4"/><p:cNvSpPr><a:spLocks noChangeArrowheads="1"/></p:cNvSpPr><p:nvPr/></p:nvSpPr><p:spPr bwMode="auto"><a:xfrm><a:off x="4495800" y="4343400"/><a:ext cx="4419600" cy="609600"/></a:xfrm><a:prstGeom prst="wedgeRoundRectCallout"><a:avLst><a:gd name="adj1" fmla="val -69398"/><a:gd name="adj2" fmla="val -94792"/><a:gd name="adj3" fmla="val 16667"/></a:avLst></a:prstGeom><a:solidFill><a:srgbClr val="808000"/></a:solidFill><a:ln w="12700"><a:solidFill><a:schemeClr val="tx1"/></a:solidFill><a:miter lim="800000"/><a:headEnd/><a:tailEnd/></a:ln><a:effectLst/><a:extLst><a:ext uri="{AF507438-7753-43E0-B8FC-AC1667EBCBE1}"><a14:hiddenEffects xmlns:a14="http://schemas.microsoft.com/office/drawing/2010/main"><a:effectLst><a:outerShdw dist="35921" dir="2700000" algn="ctr" rotWithShape="0"><a:srgbClr val="808080"/></a:outerShdw></a:effectLst></a14:hiddenEffects></a:ext></a:extLst></p:spPr><p:txBody><a:bodyPr lIns="0" tIns="0" rIns="0" bIns="0"/><a:lstStyle/><a:p><a:pPr algn="ctr"/><a:r><a:rPr kumimoji="1" lang="zh-CN" altLang="en-US" sz="2800"><a:solidFill><a:schemeClr val="bg1"/></a:solidFill><a:latin typeface="Times New Roman" pitchFamily="18" charset="0"/></a:rPr><a:t>在头文件中定义的常数</a:t></a:r><a:r><a:rPr kumimoji="1" lang="en-US" altLang="zh-CN" sz="2800"><a:solidFill><a:schemeClr val="bg1"/></a:solidFill><a:latin typeface="Times New Roman" pitchFamily="18" charset="0"/></a:rPr><a:t>(-1)</a:t></a:r></a:p></p:txBody></p:sp><p:sp><p:nvSpPr><p:cNvPr id="16389" name="Line 5"/><p:cNvSpPr><a:spLocks noChangeShapeType="1"/></p:cNvSpPr><p:nvPr/></p:nvSpPr><p:spPr bwMode="auto"><a:xfrm flipH="1"><a:off x="3657600" y="3276600"/><a:ext cx="3124200" cy="533400"/></a:xfrm><a:prstGeom prst="line"><a:avLst/></a:prstGeom><a:noFill/><a:ln w="38100"><a:solidFill><a:schemeClr val="tx1"/></a:solidFill><a:round/><a:headEnd type="triangle" w="med" len="med"/><a:tailEnd type="triangle" w="med" len="med"/></a:ln><a:effectLst/><a:extLst><a:ext uri="{909E8E84-426E-40DD-AFC4-6F175D3DCCD1}"><a14:hiddenFill xmlns:a14="http://schemas.microsoft.com/office/drawing/2010/main"><a:noFill/></a14:hiddenFill></a:ext><a:ext uri="{AF507438-7753-43E0-B8FC-AC1667EBCBE1}"><a14:hiddenEffects xmlns:a14="http://schemas.microsoft.com/office/drawing/2010/main"><a:effectLst><a:outerShdw dist="35921" dir="2700000" algn="ctr" rotWithShape="0"><a:srgbClr val="808080"/></a:outerShdw></a:effectLst></a14:hiddenEffects></a:ext></a:extLst></p:spPr><p:txBody><a:bodyPr><a:spAutoFit/></a:bodyPr><a:lstStyle/><a:p><a:endParaRPr lang="zh-CN" altLang="en-US"/></a:p></p:txBody></p:sp></p:spTree></p:cSld><p:clrMapOvr><a:masterClrMapping/></p:clrMapOvr><p:transition/><p:timing><p:tnLst><p:par><p:cTn id="1" dur="indefinite" restart="never" nodeType="tmRoot"><p:childTnLst><p:seq concurrent="1" nextAc="seek"><p:cTn id="2" dur="indefinite" nodeType="mainSeq"><p:childTnLst><p:par><p:cTn id="3" fill="hold" nodeType="clickPar"><p:stCondLst><p:cond delay="indefinite"/></p:stCondLst><p:childTnLst><p:par><p:cTn id="4" fill="hold" nodeType="withGroup"><p:stCondLst><p:cond delay="0"/></p:stCondLst><p:childTnLst><p:par><p:cTn id="5" presetID="12" presetClass="entr" presetSubtype="4" fill="hold" grpId="0" nodeType="clickEffect"><p:stCondLst><p:cond delay="0"/></p:stCondLst><p:childTnLst><p:set><p:cBhvr><p:cTn id="6" dur="1" fill="hold"><p:stCondLst><p:cond delay="0"/></p:stCondLst></p:cTn><p:tgtEl><p:spTgt spid="16388"/></p:tgtEl><p:attrNameLst><p:attrName>style.visibility</p:attrName></p:attrNameLst></p:cBhvr><p:to><p:strVal val="visible"/></p:to></p:set><p:animEffect transition="in" filter="slide(fromBottom)"><p:cBhvr><p:cTn id="7" dur="500"/><p:tgtEl><p:spTgt spid="16388"/></p:tgtEl></p:cBhvr></p:animEffect></p:childTnLst></p:cTn></p:par></p:childTnLst></p:cTn></p:par></p:childTnLst></p:cTn></p:par><p:par><p:cTn id="8" fill="hold" nodeType="clickPar"><p:stCondLst><p:cond delay="indefinite"/></p:stCondLst><p:childTnLst><p:par><p:cTn id="9" fill="hold" nodeType="withGroup"><p:stCondLst><p:cond delay="0"/></p:stCondLst><p:childTnLst><p:par><p:cTn id="10" presetID="17" presetClass="entr" presetSubtype="10" fill="hold" grpId="0" nodeType="clickEffect"><p:stCondLst><p:cond delay="0"/></p:stCondLst><p:childTnLst><p:set><p:cBhvr><p:cTn id="11" dur="1" fill="hold"><p:stCondLst><p:cond delay="0"/></p:stCondLst></p:cTn><p:tgtEl><p:spTgt spid="16389"/></p:tgtEl><p:attrNameLst><p:attrName>style.visibility</p:attrName></p:attrNameLst></p:cBhvr><p:to><p:strVal val="visible"/></p:to></p:set><p:anim calcmode="lin" valueType="num"><p:cBhvr><p:cTn id="12" dur="500" fill="hold"/><p:tgtEl><p:spTgt spid="16389"/></p:tgtEl><p:attrNameLst><p:attrName>ppt_w</p:attrName></p:attrNameLst></p:cBhvr><p:tavLst><p:tav tm="0"><p:val><p:fltVal val="0"/></p:val></p:tav><p:tav tm="100000"><p:val><p:strVal val="#ppt_w"/></p:val></p:tav></p:tavLst></p:anim><p:anim calcmode="lin" valueType="num"><p:cBhvr><p:cTn id="13" dur="500" fill="hold"/><p:tgtEl><p:spTgt spid="16389"/></p:tgtEl><p:attrNameLst><p:attrName>ppt_h</p:attrName></p:attrNameLst></p:cBhvr><p:tavLst><p:tav tm="0"><p:val><p:strVal val="#ppt_h"/></p:val></p:tav><p:tav tm="100000"><p:val><p:strVal val="#ppt_h"/></p:val></p:tav></p:tavLst></p:anim></p:childTnLst></p:cTn></p:par></p:childTnLst></p:cTn></p:par></p:childTnLst></p:cTn></p:par></p:childTnLst></p:cTn><p:prevCondLst><p:cond evt="onPrev" delay="0"><p:tgtEl><p:sldTgt/></p:tgtEl></p:cond></p:prevCondLst><p:nextCondLst><p:cond evt="onNext" delay="0"><p:tgtEl><p:sldTgt/></p:tgtEl></p:cond></p:nextCondLst></p:seq></p:childTnLst></p:cTn></p:par></p:tnLst><p:bldLst><p:bldP spid="16388" grpId="0" animBg="1" autoUpdateAnimBg="0"/><p:bldP spid="16389" grpId="0" animBg="1"/></p:bldLst></p:timing>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685800" y="1689100"/>
            <a:ext cx="8001000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800">
                <a:latin typeface="Verdana" pitchFamily="34" charset="0"/>
              </a:rPr>
              <a:t>int main(void){</a:t>
            </a:r>
          </a:p>
          <a:p>
            <a:r>
              <a:rPr kumimoji="1" lang="en-US" altLang="zh-CN" sz="2800">
                <a:latin typeface="Verdana" pitchFamily="34" charset="0"/>
              </a:rPr>
              <a:t>	char c;</a:t>
            </a:r>
          </a:p>
          <a:p>
            <a:r>
              <a:rPr kumimoji="1" lang="en-US" altLang="zh-CN" sz="2800">
                <a:latin typeface="Verdana" pitchFamily="34" charset="0"/>
              </a:rPr>
              <a:t>	printf("input a text \n");</a:t>
            </a:r>
          </a:p>
          <a:p>
            <a:r>
              <a:rPr kumimoji="1" lang="en-US" altLang="zh-CN" sz="2800">
                <a:latin typeface="Verdana" pitchFamily="34" charset="0"/>
              </a:rPr>
              <a:t>	while((c=getchar())!=EOF)</a:t>
            </a:r>
          </a:p>
          <a:p>
            <a:r>
              <a:rPr kumimoji="1" lang="en-US" altLang="zh-CN" sz="2800">
                <a:latin typeface="Verdana" pitchFamily="34" charset="0"/>
              </a:rPr>
              <a:t>       putchar(c);</a:t>
            </a:r>
          </a:p>
          <a:p>
            <a:r>
              <a:rPr kumimoji="1" lang="en-US" altLang="zh-CN" sz="2800">
                <a:latin typeface="Verdana" pitchFamily="34" charset="0"/>
              </a:rPr>
              <a:t>}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593725" y="776288"/>
            <a:ext cx="7558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4.3 </a:t>
            </a:r>
            <a:r>
              <a:rPr kumimoji="1" lang="en-US" altLang="zh-CN" sz="2800">
                <a:latin typeface="Times New Roman" pitchFamily="18" charset="0"/>
              </a:rPr>
              <a:t> </a:t>
            </a:r>
            <a:r>
              <a:rPr kumimoji="1" lang="zh-CN" altLang="en-US" sz="2800">
                <a:latin typeface="Times New Roman" pitchFamily="18" charset="0"/>
              </a:rPr>
              <a:t>请阅读下面的程序，说明程序的功能。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85800" y="5149850"/>
            <a:ext cx="81692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9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604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509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800">
                <a:latin typeface="Times New Roman" pitchFamily="18" charset="0"/>
                <a:ea typeface="幼圆" pitchFamily="49" charset="-122"/>
              </a:rPr>
              <a:t>该程序与上面的程序功能一样，只不过将字符输入语句放入循环判断条件中。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91122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4.4</a:t>
            </a:r>
            <a:r>
              <a:rPr kumimoji="1" lang="en-US" altLang="zh-CN" sz="2800">
                <a:latin typeface="Roman" charset="0"/>
              </a:rPr>
              <a:t>    </a:t>
            </a:r>
            <a:r>
              <a:rPr kumimoji="1" lang="zh-CN" altLang="en-US" sz="2800">
                <a:latin typeface="Roman" charset="0"/>
              </a:rPr>
              <a:t>比较两种循环的用法。</a:t>
            </a:r>
          </a:p>
          <a:p>
            <a:pPr eaLnBrk="0" hangingPunct="0"/>
            <a:r>
              <a:rPr kumimoji="1" lang="zh-CN" altLang="en-US" sz="2800">
                <a:latin typeface="Roman" charset="0"/>
              </a:rPr>
              <a:t>               从键盘输入一个字符</a:t>
            </a:r>
            <a:r>
              <a:rPr kumimoji="1" lang="en-US" altLang="zh-CN" sz="2800">
                <a:latin typeface="Roman" charset="0"/>
              </a:rPr>
              <a:t>Y</a:t>
            </a:r>
            <a:r>
              <a:rPr kumimoji="1" lang="zh-CN" altLang="en-US" sz="2800">
                <a:latin typeface="Roman" charset="0"/>
              </a:rPr>
              <a:t>或</a:t>
            </a:r>
            <a:r>
              <a:rPr kumimoji="1" lang="en-US" altLang="zh-CN" sz="2800">
                <a:latin typeface="Roman" charset="0"/>
              </a:rPr>
              <a:t>N</a:t>
            </a:r>
            <a:r>
              <a:rPr kumimoji="1" lang="zh-CN" altLang="en-US" sz="2800">
                <a:latin typeface="Roman" charset="0"/>
              </a:rPr>
              <a:t>，直到输入正确为止。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33400" y="1447800"/>
            <a:ext cx="1974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算法分析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533400" y="2133600"/>
            <a:ext cx="84740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516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5566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4616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在程序中，经常会遇到要求用户输入</a:t>
            </a:r>
            <a:r>
              <a:rPr kumimoji="1" lang="en-US" altLang="zh-CN" sz="2400">
                <a:latin typeface="Times New Roman" pitchFamily="18" charset="0"/>
              </a:rPr>
              <a:t>Y</a:t>
            </a:r>
            <a:r>
              <a:rPr kumimoji="1" lang="zh-CN" altLang="en-US" sz="2400">
                <a:latin typeface="Times New Roman" pitchFamily="18" charset="0"/>
              </a:rPr>
              <a:t>或</a:t>
            </a:r>
            <a:r>
              <a:rPr kumimoji="1" lang="en-US" altLang="zh-CN" sz="2400">
                <a:latin typeface="Times New Roman" pitchFamily="18" charset="0"/>
              </a:rPr>
              <a:t>N</a:t>
            </a:r>
            <a:r>
              <a:rPr kumimoji="1" lang="zh-CN" altLang="en-US" sz="2400">
                <a:latin typeface="Times New Roman" pitchFamily="18" charset="0"/>
              </a:rPr>
              <a:t>，以确定某种状态。为防止用户在无意中碰到键盘而输入错误的字符，程序对用户输入的不合要求的字符忽略，并要求用户重新输入。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69925" y="3505200"/>
            <a:ext cx="8093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为了做到上述要求，程序对输入的字符要进行判断，如果不合要求，则将输入的字符忽略，并等待用户重新输入。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746125" y="4572000"/>
            <a:ext cx="80168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显然，要做到这一点，须用一个循环程序，当输入正确时，循环结束。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050925" y="5580063"/>
            <a:ext cx="5819775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设输入变量为</a:t>
            </a:r>
            <a:r>
              <a:rPr kumimoji="1" lang="en-US" altLang="zh-CN" sz="2400">
                <a:latin typeface="Times New Roman" pitchFamily="18" charset="0"/>
              </a:rPr>
              <a:t>c </a:t>
            </a:r>
            <a:r>
              <a:rPr kumimoji="1" lang="zh-CN" altLang="en-US" sz="2400">
                <a:latin typeface="Times New Roman" pitchFamily="18" charset="0"/>
              </a:rPr>
              <a:t>，则循环控制条件为</a:t>
            </a:r>
          </a:p>
          <a:p>
            <a:pPr>
              <a:lnSpc>
                <a:spcPct val="120000"/>
              </a:lnSpc>
            </a:pPr>
            <a:r>
              <a:rPr kumimoji="1" lang="en-US" altLang="zh-CN" sz="2400">
                <a:latin typeface="Times New Roman" pitchFamily="18" charset="0"/>
              </a:rPr>
              <a:t>!(c==‘Y’ || c==‘N’)  </a:t>
            </a:r>
            <a:r>
              <a:rPr kumimoji="1" lang="zh-CN" altLang="en-US" sz="2400">
                <a:latin typeface="Times New Roman" pitchFamily="18" charset="0"/>
              </a:rPr>
              <a:t>或者</a:t>
            </a:r>
            <a:r>
              <a:rPr kumimoji="1" lang="en-US" altLang="zh-CN" sz="2400">
                <a:latin typeface="Times New Roman" pitchFamily="18" charset="0"/>
              </a:rPr>
              <a:t>(c!=‘Y’ &amp;&amp; c!=‘N’)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  <p:bldP spid="20485" grpId="0" autoUpdateAnimBg="0"/>
      <p:bldP spid="20486" grpId="0" autoUpdateAnimBg="0"/>
      <p:bldP spid="2048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914400" y="609600"/>
            <a:ext cx="2333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2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源代码比较</a:t>
            </a:r>
            <a:endParaRPr kumimoji="1" lang="zh-CN" altLang="en-US" sz="2800">
              <a:latin typeface="Roman" charset="0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08025" y="1641475"/>
            <a:ext cx="5835650" cy="2292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格式</a:t>
            </a:r>
            <a:r>
              <a:rPr kumimoji="1" lang="en-US" altLang="zh-CN" sz="2400">
                <a:latin typeface="Roman" charset="0"/>
              </a:rPr>
              <a:t>1: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</a:t>
            </a:r>
            <a:r>
              <a:rPr kumimoji="1" lang="en-US" altLang="zh-CN" sz="2400">
                <a:latin typeface="Verdana" pitchFamily="34" charset="0"/>
              </a:rPr>
              <a:t> c=getchar();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while  (c!=’Y’ &amp;&amp;  c!=’N’){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 printf( "answer is Y or N“);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 c=getchar();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}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723900" y="4191000"/>
            <a:ext cx="5099050" cy="192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格式</a:t>
            </a:r>
            <a:r>
              <a:rPr kumimoji="1" lang="en-US" altLang="zh-CN" sz="2400">
                <a:latin typeface="Roman" charset="0"/>
              </a:rPr>
              <a:t>2: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</a:t>
            </a:r>
            <a:r>
              <a:rPr kumimoji="1" lang="en-US" altLang="zh-CN" sz="2400">
                <a:latin typeface="Verdana" pitchFamily="34" charset="0"/>
                <a:hlinkClick r:id="" action="ppaction://noaction"/>
              </a:rPr>
              <a:t>do</a:t>
            </a:r>
            <a:r>
              <a:rPr kumimoji="1" lang="en-US" altLang="zh-CN" sz="2400">
                <a:latin typeface="Verdana" pitchFamily="34" charset="0"/>
              </a:rPr>
              <a:t>{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printf( ”Enter Y or N“);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c=getchar();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}while(c!=’Y’  &amp;&amp;  c!=’N’);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391400" y="2081213"/>
            <a:ext cx="549275" cy="4371975"/>
          </a:xfrm>
          <a:prstGeom prst="rect">
            <a:avLst/>
          </a:prstGeom>
          <a:noFill/>
          <a:ln w="9525">
            <a:pattFill prst="pct75">
              <a:fgClr>
                <a:srgbClr val="FFFF99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latin typeface="Times New Roman" pitchFamily="18" charset="0"/>
              </a:rPr>
              <a:t>显</a:t>
            </a:r>
          </a:p>
          <a:p>
            <a:r>
              <a:rPr kumimoji="1" lang="zh-CN" altLang="en-US" sz="2800">
                <a:latin typeface="Times New Roman" pitchFamily="18" charset="0"/>
              </a:rPr>
              <a:t>然</a:t>
            </a:r>
          </a:p>
          <a:p>
            <a:r>
              <a:rPr kumimoji="1" lang="zh-CN" altLang="en-US" sz="2800">
                <a:latin typeface="Times New Roman" pitchFamily="18" charset="0"/>
              </a:rPr>
              <a:t>，</a:t>
            </a:r>
          </a:p>
          <a:p>
            <a:r>
              <a:rPr kumimoji="1" lang="zh-CN" altLang="en-US" sz="2800">
                <a:latin typeface="Times New Roman" pitchFamily="18" charset="0"/>
              </a:rPr>
              <a:t>格</a:t>
            </a:r>
          </a:p>
          <a:p>
            <a:r>
              <a:rPr kumimoji="1" lang="zh-CN" altLang="en-US" sz="2800">
                <a:latin typeface="Times New Roman" pitchFamily="18" charset="0"/>
              </a:rPr>
              <a:t>式</a:t>
            </a:r>
          </a:p>
          <a:p>
            <a:r>
              <a:rPr kumimoji="1" lang="zh-CN" altLang="en-US" sz="2800">
                <a:latin typeface="Times New Roman" pitchFamily="18" charset="0"/>
              </a:rPr>
              <a:t> </a:t>
            </a:r>
            <a:r>
              <a:rPr kumimoji="1" lang="en-US" altLang="zh-CN" sz="2800">
                <a:latin typeface="Times New Roman" pitchFamily="18" charset="0"/>
              </a:rPr>
              <a:t>2</a:t>
            </a:r>
          </a:p>
          <a:p>
            <a:r>
              <a:rPr kumimoji="1" lang="zh-CN" altLang="en-US" sz="2800">
                <a:latin typeface="Times New Roman" pitchFamily="18" charset="0"/>
              </a:rPr>
              <a:t>更</a:t>
            </a:r>
          </a:p>
          <a:p>
            <a:r>
              <a:rPr kumimoji="1" lang="zh-CN" altLang="en-US" sz="2800">
                <a:latin typeface="Times New Roman" pitchFamily="18" charset="0"/>
              </a:rPr>
              <a:t>方</a:t>
            </a:r>
          </a:p>
          <a:p>
            <a:r>
              <a:rPr kumimoji="1" lang="zh-CN" altLang="en-US" sz="2800">
                <a:latin typeface="Times New Roman" pitchFamily="18" charset="0"/>
              </a:rPr>
              <a:t>便</a:t>
            </a:r>
          </a:p>
          <a:p>
            <a:r>
              <a:rPr kumimoji="1" lang="zh-CN" altLang="en-US" sz="2800" i="1">
                <a:latin typeface="Times New Roman" pitchFamily="18" charset="0"/>
              </a:rPr>
              <a:t>！</a:t>
            </a:r>
            <a:endParaRPr kumimoji="1" lang="zh-CN" altLang="en-US" sz="28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 autoUpdateAnimBg="0"/>
      <p:bldP spid="22532" grpId="0" animBg="1" autoUpdateAnimBg="0"/>
      <p:bldP spid="22533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82588" y="1212850"/>
            <a:ext cx="6269037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#include&lt;stdio.h&gt;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main(){   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int fs,i=1;</a:t>
            </a:r>
          </a:p>
          <a:p>
            <a:pPr eaLnBrk="0" hangingPunct="0"/>
            <a:endParaRPr kumimoji="1" lang="en-US" altLang="zh-CN" sz="2400" b="1">
              <a:latin typeface="Verdana" pitchFamily="34" charset="0"/>
            </a:endParaRP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</a:t>
            </a:r>
            <a:r>
              <a:rPr kumimoji="1" lang="en-US" altLang="zh-CN" sz="2400" b="1">
                <a:latin typeface="Verdana" pitchFamily="34" charset="0"/>
                <a:hlinkClick r:id="" action="ppaction://noaction"/>
              </a:rPr>
              <a:t>do</a:t>
            </a:r>
            <a:r>
              <a:rPr kumimoji="1" lang="en-US" altLang="zh-CN" sz="2400" b="1">
                <a:latin typeface="Verdana" pitchFamily="34" charset="0"/>
              </a:rPr>
              <a:t> {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	printf("</a:t>
            </a:r>
            <a:r>
              <a:rPr kumimoji="1" lang="zh-CN" altLang="en-US" sz="2400" b="1">
                <a:latin typeface="Verdana" pitchFamily="34" charset="0"/>
              </a:rPr>
              <a:t>请输入第 </a:t>
            </a:r>
            <a:r>
              <a:rPr kumimoji="1" lang="en-US" altLang="zh-CN" sz="2400" b="1">
                <a:latin typeface="Verdana" pitchFamily="34" charset="0"/>
              </a:rPr>
              <a:t>%d </a:t>
            </a:r>
            <a:r>
              <a:rPr kumimoji="1" lang="zh-CN" altLang="en-US" sz="2400" b="1">
                <a:latin typeface="Verdana" pitchFamily="34" charset="0"/>
              </a:rPr>
              <a:t>个数据</a:t>
            </a:r>
            <a:r>
              <a:rPr kumimoji="1" lang="en-US" altLang="zh-CN" sz="2400" b="1">
                <a:latin typeface="Verdana" pitchFamily="34" charset="0"/>
              </a:rPr>
              <a:t>: ",i);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scanf("%d",&amp;fs);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i++;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} while(fs&lt;=95 &amp;&amp; i&lt;10 );</a:t>
            </a:r>
          </a:p>
          <a:p>
            <a:pPr eaLnBrk="0" hangingPunct="0"/>
            <a:endParaRPr kumimoji="1" lang="en-US" altLang="zh-CN" sz="2400" b="1">
              <a:latin typeface="Verdana" pitchFamily="34" charset="0"/>
            </a:endParaRP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if ( fs &gt;95)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printf( "\n</a:t>
            </a:r>
            <a:r>
              <a:rPr kumimoji="1" lang="zh-CN" altLang="en-US" sz="2400" b="1">
                <a:latin typeface="Verdana" pitchFamily="34" charset="0"/>
              </a:rPr>
              <a:t>找到啦</a:t>
            </a:r>
            <a:r>
              <a:rPr kumimoji="1" lang="en-US" altLang="zh-CN" sz="2400" b="1">
                <a:latin typeface="Verdana" pitchFamily="34" charset="0"/>
              </a:rPr>
              <a:t>!\n" 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else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         printf( "\n</a:t>
            </a:r>
            <a:r>
              <a:rPr kumimoji="1" lang="zh-CN" altLang="en-US" sz="2400" b="1">
                <a:latin typeface="Verdana" pitchFamily="34" charset="0"/>
              </a:rPr>
              <a:t>没找到</a:t>
            </a:r>
            <a:r>
              <a:rPr kumimoji="1" lang="en-US" altLang="zh-CN" sz="2400" b="1">
                <a:latin typeface="Verdana" pitchFamily="34" charset="0"/>
              </a:rPr>
              <a:t>!\n");</a:t>
            </a:r>
          </a:p>
          <a:p>
            <a:pPr eaLnBrk="0" hangingPunct="0"/>
            <a:r>
              <a:rPr kumimoji="1" lang="en-US" altLang="zh-CN" sz="2400" b="1">
                <a:latin typeface="Verdana" pitchFamily="34" charset="0"/>
              </a:rPr>
              <a:t>}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990600" y="547688"/>
            <a:ext cx="6464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4.5</a:t>
            </a:r>
            <a:r>
              <a:rPr kumimoji="1" lang="en-US" altLang="zh-CN" sz="2400">
                <a:latin typeface="Times New Roman" pitchFamily="18" charset="0"/>
              </a:rPr>
              <a:t>  </a:t>
            </a:r>
            <a:r>
              <a:rPr kumimoji="1" lang="zh-CN" altLang="en-US" sz="2800">
                <a:latin typeface="Times New Roman" pitchFamily="18" charset="0"/>
              </a:rPr>
              <a:t>将</a:t>
            </a:r>
            <a:r>
              <a:rPr kumimoji="1" lang="zh-CN" altLang="en-US" sz="2800" b="1">
                <a:latin typeface="Times New Roman" pitchFamily="18" charset="0"/>
                <a:hlinkClick r:id="" action="ppaction://noaction"/>
              </a:rPr>
              <a:t>例</a:t>
            </a:r>
            <a:r>
              <a:rPr kumimoji="1" lang="en-US" altLang="zh-CN" sz="2800" b="1">
                <a:latin typeface="Times New Roman" pitchFamily="18" charset="0"/>
                <a:hlinkClick r:id="" action="ppaction://noaction"/>
              </a:rPr>
              <a:t>4.1</a:t>
            </a:r>
            <a:r>
              <a:rPr kumimoji="1" lang="zh-CN" altLang="en-US" sz="2800">
                <a:latin typeface="Times New Roman" pitchFamily="18" charset="0"/>
              </a:rPr>
              <a:t>用新的</a:t>
            </a:r>
            <a:r>
              <a:rPr kumimoji="1" lang="en-US" altLang="zh-CN" sz="2800">
                <a:latin typeface="Times New Roman" pitchFamily="18" charset="0"/>
              </a:rPr>
              <a:t>do~while </a:t>
            </a:r>
            <a:r>
              <a:rPr kumimoji="1" lang="zh-CN" altLang="en-US" sz="2800">
                <a:latin typeface="Times New Roman" pitchFamily="18" charset="0"/>
              </a:rPr>
              <a:t>语句重写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5562600" y="1219200"/>
            <a:ext cx="3581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/>
            <a:r>
              <a:rPr kumimoji="1" lang="zh-CN" altLang="en-US" sz="2400">
                <a:solidFill>
                  <a:srgbClr val="FF3399"/>
                </a:solidFill>
                <a:latin typeface="Roman" charset="0"/>
              </a:rPr>
              <a:t>查找某班级考试结果是否有高于</a:t>
            </a:r>
            <a:r>
              <a:rPr kumimoji="1" lang="en-US" altLang="zh-CN" sz="2400">
                <a:solidFill>
                  <a:srgbClr val="FF3399"/>
                </a:solidFill>
                <a:latin typeface="Roman" charset="0"/>
              </a:rPr>
              <a:t>95</a:t>
            </a:r>
            <a:r>
              <a:rPr kumimoji="1" lang="zh-CN" altLang="en-US" sz="2400">
                <a:solidFill>
                  <a:srgbClr val="FF3399"/>
                </a:solidFill>
                <a:latin typeface="Roman" charset="0"/>
              </a:rPr>
              <a:t>分的成绩。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12725" y="990600"/>
            <a:ext cx="87788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336675" indent="-133667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714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905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095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4.5</a:t>
            </a:r>
            <a:r>
              <a:rPr kumimoji="1" lang="en-US" altLang="zh-CN" sz="2400">
                <a:latin typeface="Roman" charset="0"/>
              </a:rPr>
              <a:t>  </a:t>
            </a:r>
            <a:r>
              <a:rPr kumimoji="1" lang="en-US" altLang="zh-CN" sz="2400">
                <a:latin typeface="幼圆" pitchFamily="49" charset="-122"/>
                <a:ea typeface="幼圆" pitchFamily="49" charset="-122"/>
              </a:rPr>
              <a:t> 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统计某班级中计算机课程中考试成绩高于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80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分的人数，现用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  <a:hlinkClick r:id="" action="ppaction://noaction"/>
              </a:rPr>
              <a:t>for 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  <a:hlinkClick r:id="" action="ppaction://noaction"/>
              </a:rPr>
              <a:t>循环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语句重写该程序。</a:t>
            </a:r>
            <a:r>
              <a:rPr kumimoji="1" lang="zh-CN" altLang="en-US" sz="2800">
                <a:latin typeface="Roman" charset="0"/>
              </a:rPr>
              <a:t> </a:t>
            </a:r>
            <a:endParaRPr kumimoji="1" lang="zh-CN" altLang="en-US" sz="2800">
              <a:latin typeface="Times New Roman" pitchFamily="18" charset="0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04800" y="2057400"/>
            <a:ext cx="5791200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latin typeface="Verdana" pitchFamily="34" charset="0"/>
              </a:rPr>
              <a:t>main(){ 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int fs,sum,j;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sum=0;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</a:t>
            </a:r>
            <a:r>
              <a:rPr kumimoji="1" lang="en-US" altLang="zh-CN" sz="2400">
                <a:latin typeface="Verdana" pitchFamily="34" charset="0"/>
                <a:hlinkClick r:id="" action="ppaction://noaction"/>
              </a:rPr>
              <a:t>for</a:t>
            </a:r>
            <a:r>
              <a:rPr kumimoji="1" lang="en-US" altLang="zh-CN" sz="2400">
                <a:latin typeface="Verdana" pitchFamily="34" charset="0"/>
              </a:rPr>
              <a:t> (j=1;  j&lt;=10;  j++){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scanf(“%d”,&amp;fs);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if(fs&gt;80){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sum=sum+1;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printf(“sum=%d\n“,sum);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}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}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}</a:t>
            </a:r>
          </a:p>
        </p:txBody>
      </p:sp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838200" y="2209800"/>
            <a:ext cx="3124200" cy="533400"/>
          </a:xfrm>
          <a:prstGeom prst="wedgeRoundRectCallout">
            <a:avLst>
              <a:gd name="adj1" fmla="val -20019"/>
              <a:gd name="adj2" fmla="val 178569"/>
              <a:gd name="adj3" fmla="val 16667"/>
            </a:avLst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幼圆" pitchFamily="49" charset="-122"/>
              </a:rPr>
              <a:t>给循环变量 </a:t>
            </a:r>
            <a:r>
              <a:rPr kumimoji="1" lang="en-US" altLang="zh-CN" sz="2400">
                <a:solidFill>
                  <a:schemeClr val="bg1"/>
                </a:solidFill>
                <a:latin typeface="Roman" charset="0"/>
              </a:rPr>
              <a:t>j </a:t>
            </a:r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幼圆" pitchFamily="49" charset="-122"/>
              </a:rPr>
              <a:t>赋初值</a:t>
            </a:r>
            <a:r>
              <a:rPr kumimoji="1" lang="en-US" altLang="zh-CN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幼圆" pitchFamily="49" charset="-122"/>
              </a:rPr>
              <a:t>1</a:t>
            </a:r>
          </a:p>
        </p:txBody>
      </p:sp>
      <p:sp>
        <p:nvSpPr>
          <p:cNvPr id="26629" name="AutoShape 5"/>
          <p:cNvSpPr>
            <a:spLocks noChangeArrowheads="1"/>
          </p:cNvSpPr>
          <p:nvPr/>
        </p:nvSpPr>
        <p:spPr bwMode="auto">
          <a:xfrm>
            <a:off x="4648200" y="3962400"/>
            <a:ext cx="2514600" cy="533400"/>
          </a:xfrm>
          <a:prstGeom prst="wedgeRoundRectCallout">
            <a:avLst>
              <a:gd name="adj1" fmla="val -67551"/>
              <a:gd name="adj2" fmla="val -114287"/>
              <a:gd name="adj3" fmla="val 16667"/>
            </a:avLst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幼圆" pitchFamily="49" charset="-122"/>
              </a:rPr>
              <a:t>循环变量 </a:t>
            </a:r>
            <a:r>
              <a:rPr kumimoji="1" lang="en-US" altLang="zh-CN" sz="2400">
                <a:solidFill>
                  <a:schemeClr val="bg1"/>
                </a:solidFill>
                <a:latin typeface="Roman" charset="0"/>
              </a:rPr>
              <a:t>j </a:t>
            </a:r>
            <a:r>
              <a:rPr kumimoji="1" lang="zh-CN" altLang="en-US" sz="2400">
                <a:solidFill>
                  <a:schemeClr val="bg1"/>
                </a:solidFill>
                <a:latin typeface="Roman" charset="0"/>
              </a:rPr>
              <a:t>加</a:t>
            </a:r>
            <a:r>
              <a:rPr kumimoji="1" lang="en-US" altLang="zh-CN" sz="2400">
                <a:solidFill>
                  <a:schemeClr val="bg1"/>
                </a:solidFill>
                <a:latin typeface="Roman" charset="0"/>
              </a:rPr>
              <a:t>1</a:t>
            </a:r>
            <a:endParaRPr kumimoji="1" lang="en-US" altLang="zh-CN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幼圆" pitchFamily="49" charset="-122"/>
            </a:endParaRPr>
          </a:p>
        </p:txBody>
      </p:sp>
      <p:sp>
        <p:nvSpPr>
          <p:cNvPr id="26630" name="AutoShape 6"/>
          <p:cNvSpPr>
            <a:spLocks/>
          </p:cNvSpPr>
          <p:nvPr/>
        </p:nvSpPr>
        <p:spPr bwMode="auto">
          <a:xfrm>
            <a:off x="4876800" y="2743200"/>
            <a:ext cx="2446338" cy="609600"/>
          </a:xfrm>
          <a:prstGeom prst="borderCallout2">
            <a:avLst>
              <a:gd name="adj1" fmla="val 18750"/>
              <a:gd name="adj2" fmla="val -3116"/>
              <a:gd name="adj3" fmla="val 18750"/>
              <a:gd name="adj4" fmla="val -47176"/>
              <a:gd name="adj5" fmla="val 102083"/>
              <a:gd name="adj6" fmla="val -97792"/>
            </a:avLst>
          </a:prstGeom>
          <a:solidFill>
            <a:srgbClr val="008080"/>
          </a:solidFill>
          <a:ln w="19050">
            <a:solidFill>
              <a:schemeClr val="tx1"/>
            </a:solidFill>
            <a:miter lim="800000"/>
            <a:headEnd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幼圆" pitchFamily="49" charset="-122"/>
              </a:rPr>
              <a:t>循环控制条件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utoUpdateAnimBg="0"/>
      <p:bldP spid="26628" grpId="0" animBg="1" autoUpdateAnimBg="0"/>
      <p:bldP spid="26629" grpId="0" animBg="1" autoUpdateAnimBg="0"/>
      <p:bldP spid="2663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4514850" y="3321050"/>
          <a:ext cx="112713" cy="21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5" name="公式" r:id="rId4" imgW="114120" imgH="215640" progId="Equation.3">
                  <p:embed/>
                </p:oleObj>
              </mc:Choice>
              <mc:Fallback>
                <p:oleObj name="公式" r:id="rId4" imgW="114120" imgH="2156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2713" cy="21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228600" y="701675"/>
            <a:ext cx="8686800" cy="898525"/>
            <a:chOff x="144" y="394"/>
            <a:chExt cx="5472" cy="566"/>
          </a:xfrm>
        </p:grpSpPr>
        <p:sp>
          <p:nvSpPr>
            <p:cNvPr id="28676" name="Text Box 4"/>
            <p:cNvSpPr txBox="1">
              <a:spLocks noChangeArrowheads="1"/>
            </p:cNvSpPr>
            <p:nvPr/>
          </p:nvSpPr>
          <p:spPr bwMode="auto">
            <a:xfrm>
              <a:off x="144" y="492"/>
              <a:ext cx="167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例</a:t>
              </a:r>
              <a:r>
                <a:rPr kumimoji="1" lang="en-US" altLang="zh-CN" sz="2800" b="1">
                  <a:latin typeface="黑体" pitchFamily="49" charset="-122"/>
                  <a:ea typeface="黑体" pitchFamily="49" charset="-122"/>
                </a:rPr>
                <a:t>4.6</a:t>
              </a:r>
              <a:r>
                <a:rPr kumimoji="1" lang="en-US" altLang="zh-CN" sz="2800">
                  <a:latin typeface="黑体" pitchFamily="49" charset="-122"/>
                  <a:ea typeface="黑体" pitchFamily="49" charset="-122"/>
                </a:rPr>
                <a:t> </a:t>
              </a:r>
              <a:r>
                <a:rPr kumimoji="1" lang="zh-CN" altLang="en-US" sz="2800">
                  <a:latin typeface="黑体" pitchFamily="49" charset="-122"/>
                  <a:ea typeface="黑体" pitchFamily="49" charset="-122"/>
                </a:rPr>
                <a:t>求数列 </a:t>
              </a:r>
              <a:r>
                <a:rPr kumimoji="1" lang="zh-CN" altLang="en-US" sz="2800">
                  <a:latin typeface="Times New Roman" pitchFamily="18" charset="0"/>
                </a:rPr>
                <a:t> </a:t>
              </a:r>
              <a:r>
                <a:rPr kumimoji="1" lang="zh-CN" altLang="en-US" sz="2400">
                  <a:latin typeface="Times New Roman" pitchFamily="18" charset="0"/>
                </a:rPr>
                <a:t> </a:t>
              </a:r>
            </a:p>
          </p:txBody>
        </p:sp>
        <p:graphicFrame>
          <p:nvGraphicFramePr>
            <p:cNvPr id="28677" name="Object 5"/>
            <p:cNvGraphicFramePr>
              <a:graphicFrameLocks noChangeAspect="1"/>
            </p:cNvGraphicFramePr>
            <p:nvPr/>
          </p:nvGraphicFramePr>
          <p:xfrm>
            <a:off x="1550" y="394"/>
            <a:ext cx="3202" cy="5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86" name="公式" r:id="rId6" imgW="2666880" imgH="406080" progId="Equation.3">
                    <p:embed/>
                  </p:oleObj>
                </mc:Choice>
                <mc:Fallback>
                  <p:oleObj name="公式" r:id="rId6" imgW="2666880" imgH="40608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50" y="394"/>
                          <a:ext cx="3202" cy="5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678" name="Text Box 6"/>
            <p:cNvSpPr txBox="1">
              <a:spLocks noChangeArrowheads="1"/>
            </p:cNvSpPr>
            <p:nvPr/>
          </p:nvSpPr>
          <p:spPr bwMode="auto">
            <a:xfrm>
              <a:off x="4828" y="507"/>
              <a:ext cx="7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800">
                  <a:latin typeface="Times New Roman" pitchFamily="18" charset="0"/>
                  <a:ea typeface="黑体" pitchFamily="49" charset="-122"/>
                </a:rPr>
                <a:t>的和</a:t>
              </a:r>
              <a:r>
                <a:rPr kumimoji="1" lang="zh-CN" altLang="en-US" sz="2800">
                  <a:latin typeface="Times New Roman" pitchFamily="18" charset="0"/>
                </a:rPr>
                <a:t>。</a:t>
              </a:r>
            </a:p>
          </p:txBody>
        </p:sp>
      </p:grp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304800" y="1831975"/>
            <a:ext cx="8458200" cy="405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1、分析:</a:t>
            </a:r>
          </a:p>
          <a:p>
            <a:pPr eaLnBrk="0" hangingPunct="0"/>
            <a:endParaRPr kumimoji="1" lang="en-US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eaLnBrk="0" hangingPunct="0"/>
            <a:r>
              <a:rPr kumimoji="1" lang="en-US" altLang="en-US" sz="2800">
                <a:latin typeface="Roman" charset="0"/>
              </a:rPr>
              <a:t>       该数列中每一项的分母都有规律,后一项为前一项加5，分母的通式为:</a:t>
            </a:r>
          </a:p>
          <a:p>
            <a:pPr eaLnBrk="0" hangingPunct="0"/>
            <a:endParaRPr kumimoji="1" lang="en-US" altLang="en-US" sz="2400">
              <a:latin typeface="Roman" charset="0"/>
            </a:endParaRPr>
          </a:p>
          <a:p>
            <a:pPr eaLnBrk="0" hangingPunct="0"/>
            <a:r>
              <a:rPr kumimoji="1" lang="en-US" altLang="en-US" sz="2400">
                <a:latin typeface="Roman" charset="0"/>
              </a:rPr>
              <a:t>      </a:t>
            </a:r>
            <a:r>
              <a:rPr kumimoji="1" lang="en-US" altLang="en-US" sz="2400">
                <a:latin typeface="Verdana" pitchFamily="34" charset="0"/>
              </a:rPr>
              <a:t> </a:t>
            </a:r>
            <a:r>
              <a:rPr kumimoji="1" lang="en-US" altLang="zh-CN" sz="2400">
                <a:latin typeface="Verdana" pitchFamily="34" charset="0"/>
              </a:rPr>
              <a:t>A</a:t>
            </a:r>
            <a:r>
              <a:rPr kumimoji="1" lang="en-US" altLang="zh-CN" sz="2400" baseline="-25000">
                <a:latin typeface="Verdana" pitchFamily="34" charset="0"/>
              </a:rPr>
              <a:t>n </a:t>
            </a:r>
            <a:r>
              <a:rPr kumimoji="1" lang="en-US" altLang="zh-CN" sz="2400">
                <a:latin typeface="Verdana" pitchFamily="34" charset="0"/>
              </a:rPr>
              <a:t>=A</a:t>
            </a:r>
            <a:r>
              <a:rPr kumimoji="1" lang="en-US" altLang="zh-CN" sz="2400" baseline="-25000">
                <a:latin typeface="Verdana" pitchFamily="34" charset="0"/>
              </a:rPr>
              <a:t>n-1 </a:t>
            </a:r>
            <a:r>
              <a:rPr kumimoji="1" lang="en-US" altLang="zh-CN" sz="2400">
                <a:latin typeface="Verdana" pitchFamily="34" charset="0"/>
              </a:rPr>
              <a:t>+5,  A</a:t>
            </a:r>
            <a:r>
              <a:rPr kumimoji="1" lang="en-US" altLang="zh-CN" sz="2400" baseline="-25000">
                <a:latin typeface="Verdana" pitchFamily="34" charset="0"/>
              </a:rPr>
              <a:t>1 </a:t>
            </a:r>
            <a:r>
              <a:rPr kumimoji="1" lang="en-US" altLang="zh-CN" sz="2400">
                <a:latin typeface="Verdana" pitchFamily="34" charset="0"/>
              </a:rPr>
              <a:t>=1</a:t>
            </a:r>
          </a:p>
          <a:p>
            <a:pPr eaLnBrk="0" hangingPunct="0"/>
            <a:endParaRPr kumimoji="1" lang="en-US" altLang="zh-CN" sz="2400">
              <a:latin typeface="Verdana" pitchFamily="34" charset="0"/>
            </a:endParaRPr>
          </a:p>
          <a:p>
            <a:pPr eaLnBrk="0" hangingPunct="0"/>
            <a:r>
              <a:rPr kumimoji="1" lang="en-US" altLang="en-US" sz="2800">
                <a:latin typeface="Roman" charset="0"/>
              </a:rPr>
              <a:t>或：</a:t>
            </a:r>
          </a:p>
          <a:p>
            <a:pPr eaLnBrk="0" hangingPunct="0"/>
            <a:endParaRPr kumimoji="1" lang="en-US" altLang="en-US" sz="2400">
              <a:latin typeface="Roman" charset="0"/>
            </a:endParaRPr>
          </a:p>
          <a:p>
            <a:pPr eaLnBrk="0" hangingPunct="0"/>
            <a:r>
              <a:rPr kumimoji="1" lang="en-US" altLang="en-US" sz="2400">
                <a:latin typeface="Roman" charset="0"/>
              </a:rPr>
              <a:t>      </a:t>
            </a:r>
            <a:r>
              <a:rPr kumimoji="1" lang="en-US" altLang="en-US" sz="2400">
                <a:latin typeface="Verdana" pitchFamily="34" charset="0"/>
              </a:rPr>
              <a:t> </a:t>
            </a:r>
            <a:r>
              <a:rPr kumimoji="1" lang="zh-CN" altLang="en-US" sz="2400">
                <a:latin typeface="Verdana" pitchFamily="34" charset="0"/>
              </a:rPr>
              <a:t>                                 </a:t>
            </a:r>
          </a:p>
        </p:txBody>
      </p:sp>
      <p:graphicFrame>
        <p:nvGraphicFramePr>
          <p:cNvPr id="28680" name="Object 8"/>
          <p:cNvGraphicFramePr>
            <a:graphicFrameLocks noChangeAspect="1"/>
          </p:cNvGraphicFramePr>
          <p:nvPr/>
        </p:nvGraphicFramePr>
        <p:xfrm>
          <a:off x="838200" y="5181600"/>
          <a:ext cx="7612063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7" name="公式" r:id="rId8" imgW="2476440" imgH="406080" progId="Equation.3">
                  <p:embed/>
                </p:oleObj>
              </mc:Choice>
              <mc:Fallback>
                <p:oleObj name="公式" r:id="rId8" imgW="2476440" imgH="4060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5181600"/>
                        <a:ext cx="7612063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8077200" y="60960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  <a:hlinkClick r:id="rId10" action="ppaction://program"/>
              </a:rPr>
              <a:t>程序</a:t>
            </a:r>
            <a:endParaRPr kumimoji="1" lang="zh-CN" altLang="en-US" sz="2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752600" y="685800"/>
            <a:ext cx="64008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Verdana" pitchFamily="34" charset="0"/>
              </a:rPr>
              <a:t>// exam53.c</a:t>
            </a:r>
          </a:p>
          <a:p>
            <a:r>
              <a:rPr kumimoji="1" lang="en-US" altLang="zh-CN" sz="28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800">
                <a:latin typeface="Verdana" pitchFamily="34" charset="0"/>
              </a:rPr>
              <a:t>main(){</a:t>
            </a:r>
          </a:p>
          <a:p>
            <a:r>
              <a:rPr kumimoji="1" lang="en-US" altLang="zh-CN" sz="2800">
                <a:latin typeface="Verdana" pitchFamily="34" charset="0"/>
              </a:rPr>
              <a:t>	int i;</a:t>
            </a:r>
          </a:p>
          <a:p>
            <a:r>
              <a:rPr kumimoji="1" lang="en-US" altLang="zh-CN" sz="2800">
                <a:latin typeface="Verdana" pitchFamily="34" charset="0"/>
              </a:rPr>
              <a:t>	float sum=0;</a:t>
            </a:r>
          </a:p>
          <a:p>
            <a:endParaRPr kumimoji="1" lang="en-US" altLang="zh-CN" sz="2800">
              <a:latin typeface="Verdana" pitchFamily="34" charset="0"/>
            </a:endParaRPr>
          </a:p>
          <a:p>
            <a:r>
              <a:rPr kumimoji="1" lang="en-US" altLang="zh-CN" sz="2800">
                <a:latin typeface="Verdana" pitchFamily="34" charset="0"/>
              </a:rPr>
              <a:t>	for(i=0;i&lt;=100;i++){</a:t>
            </a:r>
          </a:p>
          <a:p>
            <a:r>
              <a:rPr kumimoji="1" lang="en-US" altLang="zh-CN" sz="2800">
                <a:latin typeface="Verdana" pitchFamily="34" charset="0"/>
              </a:rPr>
              <a:t>		sum=sum+1.0/(1+i*5);</a:t>
            </a:r>
          </a:p>
          <a:p>
            <a:r>
              <a:rPr kumimoji="1" lang="en-US" altLang="zh-CN" sz="2800">
                <a:latin typeface="Verdana" pitchFamily="34" charset="0"/>
              </a:rPr>
              <a:t>	}</a:t>
            </a:r>
          </a:p>
          <a:p>
            <a:r>
              <a:rPr kumimoji="1" lang="en-US" altLang="zh-CN" sz="2800">
                <a:latin typeface="Verdana" pitchFamily="34" charset="0"/>
              </a:rPr>
              <a:t>	printf("%f",sum);</a:t>
            </a:r>
          </a:p>
          <a:p>
            <a:r>
              <a:rPr kumimoji="1" lang="en-US" altLang="zh-CN" sz="28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609600" y="841375"/>
            <a:ext cx="1728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4.7 </a:t>
            </a:r>
            <a:r>
              <a:rPr kumimoji="1" lang="zh-CN" altLang="en-US" sz="2400">
                <a:latin typeface="Times New Roman" pitchFamily="18" charset="0"/>
              </a:rPr>
              <a:t>求</a:t>
            </a:r>
          </a:p>
        </p:txBody>
      </p:sp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2286000" y="914400"/>
          <a:ext cx="457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2" name="公式" r:id="rId4" imgW="139680" imgH="139680" progId="Equation.3">
                  <p:embed/>
                </p:oleObj>
              </mc:Choice>
              <mc:Fallback>
                <p:oleObj name="公式" r:id="rId4" imgW="139680" imgH="1396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914400"/>
                        <a:ext cx="457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667000" y="838200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的近似值，精确到</a:t>
            </a:r>
          </a:p>
        </p:txBody>
      </p:sp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5616575" y="609600"/>
          <a:ext cx="1643063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3" name="Equation" r:id="rId6" imgW="571320" imgH="393480" progId="Equation.3">
                  <p:embed/>
                </p:oleObj>
              </mc:Choice>
              <mc:Fallback>
                <p:oleObj name="Equation" r:id="rId6" imgW="57132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6575" y="609600"/>
                        <a:ext cx="1643063" cy="846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685800" y="1828800"/>
            <a:ext cx="5943600" cy="981075"/>
            <a:chOff x="432" y="1152"/>
            <a:chExt cx="3744" cy="618"/>
          </a:xfrm>
        </p:grpSpPr>
        <p:sp>
          <p:nvSpPr>
            <p:cNvPr id="32775" name="Text Box 7"/>
            <p:cNvSpPr txBox="1">
              <a:spLocks noChangeArrowheads="1"/>
            </p:cNvSpPr>
            <p:nvPr/>
          </p:nvSpPr>
          <p:spPr bwMode="auto">
            <a:xfrm>
              <a:off x="432" y="1344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400">
                  <a:latin typeface="Times New Roman" pitchFamily="18" charset="0"/>
                </a:rPr>
                <a:t>公式为：</a:t>
              </a:r>
            </a:p>
          </p:txBody>
        </p:sp>
        <p:graphicFrame>
          <p:nvGraphicFramePr>
            <p:cNvPr id="32776" name="Object 8"/>
            <p:cNvGraphicFramePr>
              <a:graphicFrameLocks noChangeAspect="1"/>
            </p:cNvGraphicFramePr>
            <p:nvPr/>
          </p:nvGraphicFramePr>
          <p:xfrm>
            <a:off x="1296" y="1152"/>
            <a:ext cx="2880" cy="6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84" name="公式" r:id="rId8" imgW="1663560" imgH="419040" progId="Equation.3">
                    <p:embed/>
                  </p:oleObj>
                </mc:Choice>
                <mc:Fallback>
                  <p:oleObj name="公式" r:id="rId8" imgW="1663560" imgH="419040" progId="Equation.3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" y="1152"/>
                          <a:ext cx="2880" cy="6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457200" y="3733800"/>
            <a:ext cx="7499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此类问题相对简单，但要注意累加变量和通项的初值。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685800" y="5181600"/>
            <a:ext cx="7315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该问题中，累加变量</a:t>
            </a:r>
            <a:r>
              <a:rPr kumimoji="1" lang="en-US" altLang="zh-CN" sz="2400">
                <a:latin typeface="Times New Roman" pitchFamily="18" charset="0"/>
              </a:rPr>
              <a:t>sum </a:t>
            </a:r>
            <a:r>
              <a:rPr kumimoji="1" lang="zh-CN" altLang="en-US" sz="2400">
                <a:latin typeface="Times New Roman" pitchFamily="18" charset="0"/>
              </a:rPr>
              <a:t>的初值为</a:t>
            </a:r>
            <a:r>
              <a:rPr kumimoji="1" lang="en-US" altLang="zh-CN" sz="2400">
                <a:latin typeface="Times New Roman" pitchFamily="18" charset="0"/>
              </a:rPr>
              <a:t>0</a:t>
            </a:r>
            <a:r>
              <a:rPr kumimoji="1" lang="zh-CN" altLang="en-US" sz="2400">
                <a:latin typeface="Times New Roman" pitchFamily="18" charset="0"/>
              </a:rPr>
              <a:t>，通项  </a:t>
            </a:r>
            <a:r>
              <a:rPr kumimoji="1" lang="en-US" altLang="zh-CN" sz="2400">
                <a:latin typeface="Times New Roman" pitchFamily="18" charset="0"/>
              </a:rPr>
              <a:t>term  </a:t>
            </a:r>
            <a:r>
              <a:rPr kumimoji="1" lang="zh-CN" altLang="en-US" sz="2400">
                <a:latin typeface="Times New Roman" pitchFamily="18" charset="0"/>
              </a:rPr>
              <a:t>的初值为  </a:t>
            </a:r>
            <a:r>
              <a:rPr kumimoji="1" lang="en-US" altLang="zh-CN" sz="2400">
                <a:latin typeface="Times New Roman" pitchFamily="18" charset="0"/>
              </a:rPr>
              <a:t>1</a:t>
            </a:r>
            <a:r>
              <a:rPr kumimoji="1" lang="zh-CN" altLang="en-US" sz="2400">
                <a:latin typeface="Times New Roman" pitchFamily="18" charset="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utoUpdateAnimBg="0"/>
      <p:bldP spid="3277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04800" y="152400"/>
            <a:ext cx="8686800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800">
                <a:latin typeface="Verdana" pitchFamily="34" charset="0"/>
              </a:rPr>
              <a:t>#include&lt;math.h&gt;</a:t>
            </a:r>
          </a:p>
          <a:p>
            <a:r>
              <a:rPr kumimoji="1" lang="en-US" altLang="zh-CN" sz="2800">
                <a:latin typeface="Verdana" pitchFamily="34" charset="0"/>
              </a:rPr>
              <a:t>main(){</a:t>
            </a:r>
          </a:p>
          <a:p>
            <a:r>
              <a:rPr kumimoji="1" lang="en-US" altLang="zh-CN" sz="2800">
                <a:latin typeface="Verdana" pitchFamily="34" charset="0"/>
              </a:rPr>
              <a:t>	double pi,term,sum;</a:t>
            </a:r>
          </a:p>
          <a:p>
            <a:r>
              <a:rPr kumimoji="1" lang="en-US" altLang="zh-CN" sz="2800">
                <a:latin typeface="Verdana" pitchFamily="34" charset="0"/>
              </a:rPr>
              <a:t>	int i;</a:t>
            </a:r>
          </a:p>
          <a:p>
            <a:r>
              <a:rPr kumimoji="1" lang="en-US" altLang="zh-CN" sz="2800">
                <a:latin typeface="Verdana" pitchFamily="34" charset="0"/>
              </a:rPr>
              <a:t>	sum=0.0;</a:t>
            </a:r>
          </a:p>
          <a:p>
            <a:r>
              <a:rPr kumimoji="1" lang="en-US" altLang="zh-CN" sz="2800">
                <a:latin typeface="Verdana" pitchFamily="34" charset="0"/>
              </a:rPr>
              <a:t>	term=1.0;</a:t>
            </a:r>
          </a:p>
          <a:p>
            <a:r>
              <a:rPr kumimoji="1" lang="en-US" altLang="zh-CN" sz="2800">
                <a:latin typeface="Verdana" pitchFamily="34" charset="0"/>
              </a:rPr>
              <a:t>	for(i=1;term&gt;0.00000000000001;i++){</a:t>
            </a:r>
          </a:p>
          <a:p>
            <a:r>
              <a:rPr kumimoji="1" lang="en-US" altLang="zh-CN" sz="2800">
                <a:latin typeface="Verdana" pitchFamily="34" charset="0"/>
              </a:rPr>
              <a:t>		term=1.0/(i*i);</a:t>
            </a:r>
          </a:p>
          <a:p>
            <a:r>
              <a:rPr kumimoji="1" lang="en-US" altLang="zh-CN" sz="2800">
                <a:latin typeface="Verdana" pitchFamily="34" charset="0"/>
              </a:rPr>
              <a:t>		sum=sum+term;</a:t>
            </a:r>
          </a:p>
          <a:p>
            <a:r>
              <a:rPr kumimoji="1" lang="en-US" altLang="zh-CN" sz="2800">
                <a:latin typeface="Verdana" pitchFamily="34" charset="0"/>
              </a:rPr>
              <a:t>	}</a:t>
            </a:r>
          </a:p>
          <a:p>
            <a:r>
              <a:rPr kumimoji="1" lang="en-US" altLang="zh-CN" sz="2800">
                <a:latin typeface="Verdana" pitchFamily="34" charset="0"/>
              </a:rPr>
              <a:t>	pi=sqrt(sum*6);</a:t>
            </a:r>
          </a:p>
          <a:p>
            <a:r>
              <a:rPr kumimoji="1" lang="en-US" altLang="zh-CN" sz="2800">
                <a:latin typeface="Verdana" pitchFamily="34" charset="0"/>
              </a:rPr>
              <a:t>	printf("%f\n",pi);</a:t>
            </a:r>
          </a:p>
          <a:p>
            <a:r>
              <a:rPr kumimoji="1" lang="en-US" altLang="zh-CN" sz="2800">
                <a:latin typeface="Verdana" pitchFamily="34" charset="0"/>
              </a:rPr>
              <a:t>}</a:t>
            </a:r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3962400" y="2209800"/>
            <a:ext cx="4267200" cy="990600"/>
          </a:xfrm>
          <a:prstGeom prst="wedgeRoundRectCallout">
            <a:avLst>
              <a:gd name="adj1" fmla="val -35157"/>
              <a:gd name="adj2" fmla="val 125319"/>
              <a:gd name="adj3" fmla="val 16667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两个相乘，其值会溢出，故得不到想要的结果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0" y="868363"/>
            <a:ext cx="914400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43013" indent="-12430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4335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6240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8145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050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4622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194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376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33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4.8  </a:t>
            </a:r>
            <a:r>
              <a:rPr kumimoji="1" lang="zh-CN" altLang="en-US" sz="2400">
                <a:latin typeface="Roman" charset="0"/>
              </a:rPr>
              <a:t>分别统计某班学生各科成绩中高于８０分的人数。 学生人数为</a:t>
            </a:r>
            <a:r>
              <a:rPr kumimoji="1" lang="en-US" altLang="zh-CN" sz="2400">
                <a:latin typeface="Roman" charset="0"/>
              </a:rPr>
              <a:t>30</a:t>
            </a:r>
            <a:r>
              <a:rPr kumimoji="1" lang="zh-CN" altLang="en-US" sz="2400">
                <a:latin typeface="Roman" charset="0"/>
              </a:rPr>
              <a:t>人</a:t>
            </a:r>
            <a:r>
              <a:rPr kumimoji="1" lang="en-US" altLang="zh-CN" sz="2400">
                <a:latin typeface="Roman" charset="0"/>
              </a:rPr>
              <a:t>,</a:t>
            </a:r>
            <a:r>
              <a:rPr kumimoji="1" lang="zh-CN" altLang="en-US" sz="2400">
                <a:latin typeface="Roman" charset="0"/>
              </a:rPr>
              <a:t>课程为：数学、语文、英语、物理、生物。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838200" y="2794000"/>
            <a:ext cx="7961313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latin typeface="Verdana" pitchFamily="34" charset="0"/>
              </a:rPr>
              <a:t>int    n,i;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n=0;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for(i=1;i&lt;=30;i++) {    // </a:t>
            </a:r>
            <a:r>
              <a:rPr kumimoji="1" lang="zh-CN" altLang="en-US" sz="2400">
                <a:latin typeface="Verdana" pitchFamily="34" charset="0"/>
              </a:rPr>
              <a:t>对学生人数循环            </a:t>
            </a:r>
          </a:p>
          <a:p>
            <a:pPr eaLnBrk="0" hangingPunct="0"/>
            <a:r>
              <a:rPr kumimoji="1" lang="zh-CN" altLang="en-US" sz="2400">
                <a:latin typeface="Verdana" pitchFamily="34" charset="0"/>
              </a:rPr>
              <a:t>        </a:t>
            </a:r>
            <a:r>
              <a:rPr kumimoji="1" lang="en-US" altLang="zh-CN" sz="2400">
                <a:latin typeface="Verdana" pitchFamily="34" charset="0"/>
              </a:rPr>
              <a:t>scanf(“%d”,&amp;fs);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if( fs&gt;=80)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n=n+1;            // </a:t>
            </a:r>
            <a:r>
              <a:rPr kumimoji="1" lang="zh-CN" altLang="en-US" sz="2400">
                <a:latin typeface="Verdana" pitchFamily="34" charset="0"/>
              </a:rPr>
              <a:t>累加大于</a:t>
            </a:r>
            <a:r>
              <a:rPr kumimoji="1" lang="en-US" altLang="zh-CN" sz="2400">
                <a:latin typeface="Verdana" pitchFamily="34" charset="0"/>
              </a:rPr>
              <a:t>80 </a:t>
            </a:r>
            <a:r>
              <a:rPr kumimoji="1" lang="zh-CN" altLang="en-US" sz="2400">
                <a:latin typeface="Verdana" pitchFamily="34" charset="0"/>
              </a:rPr>
              <a:t>分的人数   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}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printf("n=%d“,n);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</a:t>
            </a:r>
            <a:r>
              <a:rPr kumimoji="1" lang="en-US" altLang="zh-CN" sz="2400">
                <a:latin typeface="Roman" charset="0"/>
              </a:rPr>
              <a:t>  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685800" y="2108200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先看统计数学成绩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utoUpdateAnimBg="0"/>
      <p:bldP spid="36868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20650" y="381000"/>
            <a:ext cx="84899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Times New Roman" pitchFamily="18" charset="0"/>
              </a:rPr>
              <a:t>         </a:t>
            </a:r>
            <a:r>
              <a:rPr kumimoji="1" lang="zh-CN" altLang="en-US" sz="2400">
                <a:latin typeface="Times New Roman" pitchFamily="18" charset="0"/>
              </a:rPr>
              <a:t>统计五门课程，只需将</a:t>
            </a:r>
            <a:r>
              <a:rPr kumimoji="1" lang="zh-CN" altLang="en-US" sz="2400">
                <a:latin typeface="Roman" charset="0"/>
              </a:rPr>
              <a:t>统计一门课程</a:t>
            </a:r>
            <a:r>
              <a:rPr kumimoji="1" lang="zh-CN" altLang="en-US" sz="2400">
                <a:latin typeface="Times New Roman" pitchFamily="18" charset="0"/>
              </a:rPr>
              <a:t>的程序用不同的数据</a:t>
            </a:r>
          </a:p>
          <a:p>
            <a:r>
              <a:rPr kumimoji="1" lang="zh-CN" altLang="en-US" sz="2400">
                <a:latin typeface="Times New Roman" pitchFamily="18" charset="0"/>
              </a:rPr>
              <a:t>执行 </a:t>
            </a:r>
            <a:r>
              <a:rPr kumimoji="1" lang="en-US" altLang="zh-CN" sz="2400">
                <a:latin typeface="Times New Roman" pitchFamily="18" charset="0"/>
              </a:rPr>
              <a:t>5 </a:t>
            </a:r>
            <a:r>
              <a:rPr kumimoji="1" lang="zh-CN" altLang="en-US" sz="2400">
                <a:latin typeface="Times New Roman" pitchFamily="18" charset="0"/>
              </a:rPr>
              <a:t>次，这可用一个循环实现。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838200" y="1905000"/>
            <a:ext cx="2867025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   //  </a:t>
            </a:r>
            <a:r>
              <a:rPr kumimoji="1" lang="zh-CN" altLang="en-US" sz="2400">
                <a:latin typeface="Roman" charset="0"/>
              </a:rPr>
              <a:t>统计某一门课程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</a:t>
            </a:r>
            <a:r>
              <a:rPr kumimoji="1" lang="en-US" altLang="zh-CN" sz="2400">
                <a:latin typeface="Roman" charset="0"/>
              </a:rPr>
              <a:t>n=0;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for(i=0;i&lt;3;i++){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scanf(“%d”, fs);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if(fs&gt;=80)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    n=n+1;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}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printf("n=%d“,n);</a:t>
            </a:r>
          </a:p>
          <a:p>
            <a:pPr eaLnBrk="0" hangingPunct="0"/>
            <a:endParaRPr kumimoji="1" lang="en-US" altLang="zh-CN" sz="2400">
              <a:latin typeface="Roman" charset="0"/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09600" y="1524000"/>
            <a:ext cx="4138613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Times New Roman" pitchFamily="18" charset="0"/>
                <a:hlinkClick r:id="" action="ppaction://noaction"/>
              </a:rPr>
              <a:t>for</a:t>
            </a:r>
            <a:r>
              <a:rPr kumimoji="1" lang="en-US" altLang="zh-CN" sz="2400">
                <a:latin typeface="Times New Roman" pitchFamily="18" charset="0"/>
              </a:rPr>
              <a:t>(j=0;j&lt;5;j++){ // </a:t>
            </a:r>
            <a:r>
              <a:rPr kumimoji="1" lang="zh-CN" altLang="en-US" sz="2400">
                <a:latin typeface="Times New Roman" pitchFamily="18" charset="0"/>
              </a:rPr>
              <a:t>对课程循环</a:t>
            </a:r>
          </a:p>
          <a:p>
            <a:endParaRPr kumimoji="1" lang="zh-CN" altLang="en-US" sz="2400">
              <a:latin typeface="Times New Roman" pitchFamily="18" charset="0"/>
            </a:endParaRPr>
          </a:p>
          <a:p>
            <a:endParaRPr kumimoji="1" lang="zh-CN" altLang="en-US" sz="2400">
              <a:latin typeface="Times New Roman" pitchFamily="18" charset="0"/>
            </a:endParaRPr>
          </a:p>
          <a:p>
            <a:endParaRPr kumimoji="1" lang="zh-CN" altLang="en-US" sz="2400">
              <a:latin typeface="Times New Roman" pitchFamily="18" charset="0"/>
            </a:endParaRPr>
          </a:p>
          <a:p>
            <a:endParaRPr kumimoji="1" lang="zh-CN" altLang="en-US" sz="2400">
              <a:latin typeface="Times New Roman" pitchFamily="18" charset="0"/>
            </a:endParaRPr>
          </a:p>
          <a:p>
            <a:endParaRPr kumimoji="1" lang="zh-CN" altLang="en-US" sz="2400">
              <a:latin typeface="Times New Roman" pitchFamily="18" charset="0"/>
            </a:endParaRPr>
          </a:p>
          <a:p>
            <a:r>
              <a:rPr kumimoji="1" lang="zh-CN" altLang="en-US" sz="2400">
                <a:latin typeface="Times New Roman" pitchFamily="18" charset="0"/>
              </a:rPr>
              <a:t>      </a:t>
            </a:r>
          </a:p>
          <a:p>
            <a:endParaRPr kumimoji="1" lang="zh-CN" altLang="en-US" sz="2400">
              <a:latin typeface="Times New Roman" pitchFamily="18" charset="0"/>
            </a:endParaRPr>
          </a:p>
          <a:p>
            <a:endParaRPr kumimoji="1" lang="zh-CN" altLang="en-US" sz="2400">
              <a:latin typeface="Times New Roman" pitchFamily="18" charset="0"/>
            </a:endParaRPr>
          </a:p>
          <a:p>
            <a:r>
              <a:rPr kumimoji="1" lang="en-US" altLang="zh-CN" sz="2400">
                <a:latin typeface="Times New Roman" pitchFamily="18" charset="0"/>
              </a:rPr>
              <a:t>}</a:t>
            </a:r>
          </a:p>
          <a:p>
            <a:endParaRPr kumimoji="1" lang="en-US" altLang="zh-CN" sz="24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050925" y="3144838"/>
            <a:ext cx="3232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统计每门课程的成绩！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5943600" y="1752600"/>
            <a:ext cx="2849563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 //  </a:t>
            </a:r>
            <a:r>
              <a:rPr kumimoji="1" lang="zh-CN" altLang="en-US" sz="2400">
                <a:latin typeface="Roman" charset="0"/>
              </a:rPr>
              <a:t>统计一门课程</a:t>
            </a:r>
          </a:p>
          <a:p>
            <a:pPr eaLnBrk="0" hangingPunct="0"/>
            <a:r>
              <a:rPr kumimoji="1" lang="zh-CN" altLang="en-US" sz="2400">
                <a:latin typeface="Roman" charset="0"/>
              </a:rPr>
              <a:t>    </a:t>
            </a:r>
            <a:r>
              <a:rPr kumimoji="1" lang="en-US" altLang="zh-CN" sz="2400">
                <a:latin typeface="Roman" charset="0"/>
              </a:rPr>
              <a:t>n=0;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for(i=0;i&lt;3;i++){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scanf(“%d”, fs);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if(fs&gt;=80)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       n=n+1;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  }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printf("n=%d“,n);</a:t>
            </a:r>
          </a:p>
          <a:p>
            <a:pPr eaLnBrk="0" hangingPunct="0"/>
            <a:endParaRPr kumimoji="1" lang="en-US" altLang="zh-CN" sz="2400">
              <a:latin typeface="Roman" charset="0"/>
            </a:endParaRPr>
          </a:p>
          <a:p>
            <a:pPr eaLnBrk="0" hangingPunct="0"/>
            <a:r>
              <a:rPr kumimoji="1" lang="en-US" altLang="zh-CN" sz="2400">
                <a:latin typeface="Roman" charset="0"/>
              </a:rPr>
              <a:t>    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211638" y="2636838"/>
            <a:ext cx="1728787" cy="1196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2400" i="1">
                <a:latin typeface="Roman" charset="0"/>
              </a:rPr>
              <a:t>这里，用到了二重循环。</a:t>
            </a:r>
            <a:endParaRPr kumimoji="1" lang="zh-CN" altLang="en-US" sz="2400">
              <a:latin typeface="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utoUpdateAnimBg="0"/>
      <p:bldP spid="38916" grpId="0" autoUpdateAnimBg="0"/>
      <p:bldP spid="38917" grpId="0" autoUpdateAnimBg="0"/>
      <p:bldP spid="38918" grpId="0" autoUpdateAnimBg="0"/>
      <p:bldP spid="3891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609600" y="547688"/>
            <a:ext cx="6813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zh-CN" sz="2800" b="1"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4.9</a:t>
            </a:r>
            <a:r>
              <a:rPr kumimoji="1" lang="zh-CN" altLang="zh-CN" sz="2400">
                <a:latin typeface="Roman" charset="0"/>
              </a:rPr>
              <a:t> </a:t>
            </a:r>
            <a:r>
              <a:rPr kumimoji="1" lang="zh-CN" altLang="zh-CN" sz="2800">
                <a:latin typeface="Roman" charset="0"/>
              </a:rPr>
              <a:t>求自然对数的底</a:t>
            </a:r>
            <a:r>
              <a:rPr kumimoji="1" lang="en-US" altLang="zh-CN" sz="2800">
                <a:latin typeface="Roman" charset="0"/>
              </a:rPr>
              <a:t>e</a:t>
            </a:r>
            <a:r>
              <a:rPr kumimoji="1" lang="zh-CN" altLang="en-US" sz="2800">
                <a:latin typeface="Roman" charset="0"/>
              </a:rPr>
              <a:t>，</a:t>
            </a:r>
            <a:r>
              <a:rPr kumimoji="1" lang="zh-CN" altLang="zh-CN" sz="2800">
                <a:latin typeface="Roman" charset="0"/>
              </a:rPr>
              <a:t>取前 </a:t>
            </a:r>
            <a:r>
              <a:rPr kumimoji="1" lang="en-US" altLang="zh-CN" sz="2800">
                <a:latin typeface="Roman" charset="0"/>
              </a:rPr>
              <a:t>n </a:t>
            </a:r>
            <a:r>
              <a:rPr kumimoji="1" lang="zh-CN" altLang="zh-CN" sz="2800">
                <a:latin typeface="Roman" charset="0"/>
              </a:rPr>
              <a:t>项的和。</a:t>
            </a:r>
            <a:endParaRPr kumimoji="1" lang="zh-CN" altLang="en-US" sz="2800">
              <a:latin typeface="Roman" charset="0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762000" y="1274763"/>
          <a:ext cx="4876800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9" name="公式" r:id="rId4" imgW="1600200" imgH="393480" progId="Equation.3">
                  <p:embed/>
                </p:oleObj>
              </mc:Choice>
              <mc:Fallback>
                <p:oleObj name="公式" r:id="rId4" imgW="1600200" imgH="393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1274763"/>
                        <a:ext cx="4876800" cy="858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69925" y="2459038"/>
            <a:ext cx="172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1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算法分析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898525" y="3221038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此题有两种算法：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822325" y="4003675"/>
            <a:ext cx="8093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一种是直接求通项，则先求 </a:t>
            </a:r>
            <a:r>
              <a:rPr kumimoji="1" lang="en-US" altLang="zh-CN" sz="2400">
                <a:latin typeface="Times New Roman" pitchFamily="18" charset="0"/>
              </a:rPr>
              <a:t>n!</a:t>
            </a:r>
            <a:r>
              <a:rPr kumimoji="1" lang="zh-CN" altLang="en-US" sz="2400">
                <a:latin typeface="Times New Roman" pitchFamily="18" charset="0"/>
              </a:rPr>
              <a:t>，然后求</a:t>
            </a:r>
            <a:r>
              <a:rPr kumimoji="1" lang="en-US" altLang="zh-CN" sz="2400">
                <a:latin typeface="Times New Roman" pitchFamily="18" charset="0"/>
              </a:rPr>
              <a:t>1/n! , </a:t>
            </a:r>
            <a:r>
              <a:rPr kumimoji="1" lang="zh-CN" altLang="en-US" sz="2400">
                <a:latin typeface="Times New Roman" pitchFamily="18" charset="0"/>
              </a:rPr>
              <a:t>这种方法比较简单。求 </a:t>
            </a:r>
            <a:r>
              <a:rPr kumimoji="1" lang="en-US" altLang="zh-CN" sz="2400">
                <a:latin typeface="Times New Roman" pitchFamily="18" charset="0"/>
              </a:rPr>
              <a:t>n </a:t>
            </a:r>
            <a:r>
              <a:rPr kumimoji="1" lang="zh-CN" altLang="en-US" sz="2400">
                <a:latin typeface="Times New Roman" pitchFamily="18" charset="0"/>
              </a:rPr>
              <a:t>阶乘的程序段为</a:t>
            </a: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1143000" y="5319713"/>
            <a:ext cx="4953000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2400">
                <a:latin typeface="Verdana" pitchFamily="34" charset="0"/>
              </a:rPr>
              <a:t>f=1;</a:t>
            </a:r>
          </a:p>
          <a:p>
            <a:pPr eaLnBrk="0" hangingPunct="0">
              <a:spcBef>
                <a:spcPct val="50000"/>
              </a:spcBef>
            </a:pPr>
            <a:r>
              <a:rPr kumimoji="1" lang="en-US" altLang="zh-CN" sz="2400">
                <a:latin typeface="Verdana" pitchFamily="34" charset="0"/>
              </a:rPr>
              <a:t>for(j =1;j&lt;=n;j++)    f=f*j;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4876800" y="457200"/>
          <a:ext cx="41148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2" name="公式" r:id="rId4" imgW="1600200" imgH="393480" progId="Equation.3">
                  <p:embed/>
                </p:oleObj>
              </mc:Choice>
              <mc:Fallback>
                <p:oleObj name="公式" r:id="rId4" imgW="160020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457200"/>
                        <a:ext cx="4114800" cy="723900"/>
                      </a:xfrm>
                      <a:prstGeom prst="rect">
                        <a:avLst/>
                      </a:prstGeom>
                      <a:solidFill>
                        <a:srgbClr val="808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590800" y="1509713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，则有</a:t>
            </a:r>
          </a:p>
        </p:txBody>
      </p:sp>
      <p:grpSp>
        <p:nvGrpSpPr>
          <p:cNvPr id="43012" name="Group 4"/>
          <p:cNvGrpSpPr>
            <a:grpSpLocks/>
          </p:cNvGrpSpPr>
          <p:nvPr/>
        </p:nvGrpSpPr>
        <p:grpSpPr bwMode="auto">
          <a:xfrm>
            <a:off x="685800" y="1489075"/>
            <a:ext cx="1931988" cy="539750"/>
            <a:chOff x="566" y="2234"/>
            <a:chExt cx="1217" cy="340"/>
          </a:xfrm>
        </p:grpSpPr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566" y="2251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400">
                  <a:latin typeface="Times New Roman" pitchFamily="18" charset="0"/>
                </a:rPr>
                <a:t>设通项为</a:t>
              </a:r>
            </a:p>
          </p:txBody>
        </p:sp>
        <p:graphicFrame>
          <p:nvGraphicFramePr>
            <p:cNvPr id="43014" name="Object 6"/>
            <p:cNvGraphicFramePr>
              <a:graphicFrameLocks noChangeAspect="1"/>
            </p:cNvGraphicFramePr>
            <p:nvPr/>
          </p:nvGraphicFramePr>
          <p:xfrm>
            <a:off x="1479" y="2234"/>
            <a:ext cx="304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023" name="Equation" r:id="rId6" imgW="203040" imgH="228600" progId="Equation.3">
                    <p:embed/>
                  </p:oleObj>
                </mc:Choice>
                <mc:Fallback>
                  <p:oleObj name="Equation" r:id="rId6" imgW="203040" imgH="228600" progId="Equation.3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9" y="2234"/>
                          <a:ext cx="304" cy="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3015" name="Object 7"/>
          <p:cNvGraphicFramePr>
            <a:graphicFrameLocks noChangeAspect="1"/>
          </p:cNvGraphicFramePr>
          <p:nvPr/>
        </p:nvGraphicFramePr>
        <p:xfrm>
          <a:off x="758825" y="2119313"/>
          <a:ext cx="5489575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4" name="Equation" r:id="rId8" imgW="2311200" imgH="393480" progId="Equation.3">
                  <p:embed/>
                </p:oleObj>
              </mc:Choice>
              <mc:Fallback>
                <p:oleObj name="Equation" r:id="rId8" imgW="2311200" imgH="393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825" y="2119313"/>
                        <a:ext cx="5489575" cy="928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457200" y="3352800"/>
            <a:ext cx="8382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由于数列的第一项不能用通项表示，故将其直接放入累加变量中。程序片段为</a:t>
            </a:r>
          </a:p>
        </p:txBody>
      </p:sp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685800" y="838200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第二种求通项的公式</a:t>
            </a:r>
          </a:p>
        </p:txBody>
      </p:sp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2438400" y="4495800"/>
            <a:ext cx="4572000" cy="206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</a:pPr>
            <a:r>
              <a:rPr kumimoji="1" lang="en-US" altLang="zh-CN" sz="2400">
                <a:latin typeface="Verdana" pitchFamily="34" charset="0"/>
              </a:rPr>
              <a:t>e=1.0;   a=1;</a:t>
            </a:r>
          </a:p>
          <a:p>
            <a:pPr eaLnBrk="0" hangingPunct="0">
              <a:spcBef>
                <a:spcPct val="10000"/>
              </a:spcBef>
            </a:pPr>
            <a:r>
              <a:rPr kumimoji="1" lang="en-US" altLang="zh-CN" sz="2400">
                <a:latin typeface="Verdana" pitchFamily="34" charset="0"/>
              </a:rPr>
              <a:t>for(m=1;m&lt;=n;m++) {</a:t>
            </a:r>
          </a:p>
          <a:p>
            <a:pPr eaLnBrk="0" hangingPunct="0">
              <a:spcBef>
                <a:spcPct val="10000"/>
              </a:spcBef>
            </a:pPr>
            <a:r>
              <a:rPr kumimoji="1" lang="en-US" altLang="zh-CN" sz="2400">
                <a:latin typeface="Verdana" pitchFamily="34" charset="0"/>
              </a:rPr>
              <a:t>      a=a*(1/m );</a:t>
            </a:r>
          </a:p>
          <a:p>
            <a:pPr eaLnBrk="0" hangingPunct="0">
              <a:spcBef>
                <a:spcPct val="10000"/>
              </a:spcBef>
            </a:pPr>
            <a:r>
              <a:rPr kumimoji="1" lang="en-US" altLang="zh-CN" sz="2400">
                <a:latin typeface="Verdana" pitchFamily="34" charset="0"/>
              </a:rPr>
              <a:t>      e=e+ a;</a:t>
            </a:r>
          </a:p>
          <a:p>
            <a:pPr eaLnBrk="0" hangingPunct="0">
              <a:spcBef>
                <a:spcPct val="10000"/>
              </a:spcBef>
            </a:pPr>
            <a:r>
              <a:rPr kumimoji="1" lang="en-US" altLang="zh-CN" sz="24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0" y="1279525"/>
            <a:ext cx="4689475" cy="556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Verdana" pitchFamily="34" charset="0"/>
              </a:rPr>
              <a:t>//  </a:t>
            </a:r>
            <a:r>
              <a:rPr kumimoji="1" lang="zh-CN" altLang="zh-CN" sz="2400">
                <a:latin typeface="Roman" charset="0"/>
              </a:rPr>
              <a:t>利用双重循环计算</a:t>
            </a:r>
            <a:endParaRPr kumimoji="1" lang="zh-CN" altLang="en-US" sz="2400">
              <a:latin typeface="Roman" charset="0"/>
            </a:endParaRP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main(){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int i,j,n;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float e,f;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printf( “Please input  N: ”);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scanf(“%d”,&amp;n);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e=1.0;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for(i=1;i&lt;=n;i++){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f=1;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for(j =1;j&lt;=i;j++) 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       f=f*j;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    e=e+1/f;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}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  printf( “e=%f”,e);</a:t>
            </a:r>
          </a:p>
          <a:p>
            <a:pPr eaLnBrk="0" hangingPunct="0"/>
            <a:r>
              <a:rPr kumimoji="1" lang="en-US" altLang="zh-CN" sz="2400">
                <a:latin typeface="Verdana" pitchFamily="34" charset="0"/>
              </a:rPr>
              <a:t>}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724400" y="1425575"/>
            <a:ext cx="4724400" cy="5203825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// </a:t>
            </a:r>
            <a:r>
              <a:rPr kumimoji="1" lang="zh-CN" altLang="en-US" sz="2400">
                <a:solidFill>
                  <a:schemeClr val="bg1"/>
                </a:solidFill>
                <a:latin typeface="Verdana" pitchFamily="34" charset="0"/>
              </a:rPr>
              <a:t>利用单重循环计算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main(){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int i,n;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float e,f;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printf( “Please input  N:”);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scanf(“%d”,&amp;n); 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e=1.0;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f=1;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for(i=1;i&lt;=n;i++) {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   f=f*(1/i );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   e=e+ f;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}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   printf( “e=%f”,e);</a:t>
            </a:r>
          </a:p>
          <a:p>
            <a:pPr eaLnBrk="0" hangingPunct="0"/>
            <a:r>
              <a:rPr kumimoji="1" lang="en-US" altLang="zh-CN" sz="2400">
                <a:solidFill>
                  <a:schemeClr val="bg1"/>
                </a:solidFill>
                <a:latin typeface="Verdana" pitchFamily="34" charset="0"/>
              </a:rPr>
              <a:t>}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990600" y="457200"/>
            <a:ext cx="1412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2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源代码</a:t>
            </a:r>
          </a:p>
        </p:txBody>
      </p:sp>
      <p:graphicFrame>
        <p:nvGraphicFramePr>
          <p:cNvPr id="45061" name="Object 5"/>
          <p:cNvGraphicFramePr>
            <a:graphicFrameLocks noChangeAspect="1"/>
          </p:cNvGraphicFramePr>
          <p:nvPr/>
        </p:nvGraphicFramePr>
        <p:xfrm>
          <a:off x="4876800" y="457200"/>
          <a:ext cx="41148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3" name="公式" r:id="rId4" imgW="1600200" imgH="393480" progId="Equation.3">
                  <p:embed/>
                </p:oleObj>
              </mc:Choice>
              <mc:Fallback>
                <p:oleObj name="公式" r:id="rId4" imgW="160020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457200"/>
                        <a:ext cx="4114800" cy="723900"/>
                      </a:xfrm>
                      <a:prstGeom prst="rect">
                        <a:avLst/>
                      </a:prstGeom>
                      <a:solidFill>
                        <a:srgbClr val="808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  <p:bldP spid="45059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228600" y="609600"/>
            <a:ext cx="8839200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524000" indent="-1524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1714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905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2095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15000"/>
              </a:lnSpc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4.10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 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从键盘上输入字符并按行显示</a:t>
            </a:r>
            <a:r>
              <a:rPr kumimoji="1"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,</a:t>
            </a: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遇到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Esc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键结束，要求只显示输出内容。</a:t>
            </a:r>
          </a:p>
          <a:p>
            <a:pPr>
              <a:lnSpc>
                <a:spcPct val="115000"/>
              </a:lnSpc>
            </a:pP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         在每行前显示字符串</a:t>
            </a:r>
            <a:r>
              <a:rPr kumimoji="1" lang="zh-CN" altLang="en-US" sz="2800">
                <a:latin typeface="Times New Roman"/>
                <a:ea typeface="幼圆" pitchFamily="49" charset="-122"/>
              </a:rPr>
              <a:t>“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The Line No. is n</a:t>
            </a:r>
            <a:r>
              <a:rPr kumimoji="1" lang="en-US" altLang="zh-CN" sz="2800">
                <a:latin typeface="Times New Roman"/>
                <a:ea typeface="幼圆" pitchFamily="49" charset="-122"/>
              </a:rPr>
              <a:t>”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,n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为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1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2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en-US" altLang="zh-CN" sz="2800">
                <a:latin typeface="幼圆" pitchFamily="49" charset="-122"/>
                <a:ea typeface="幼圆" pitchFamily="49" charset="-122"/>
              </a:rPr>
              <a:t>3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</a:rPr>
              <a:t>，</a:t>
            </a:r>
            <a:r>
              <a:rPr kumimoji="1" lang="zh-CN" altLang="en-US" sz="2800">
                <a:latin typeface="幼圆" pitchFamily="49" charset="-122"/>
                <a:ea typeface="幼圆" pitchFamily="49" charset="-122"/>
                <a:sym typeface="MT Extra" pitchFamily="18" charset="2"/>
              </a:rPr>
              <a:t></a:t>
            </a:r>
            <a:endParaRPr kumimoji="1" lang="zh-CN" altLang="en-US" sz="280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81000" y="274320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1 </a:t>
            </a:r>
            <a:r>
              <a:rPr kumimoji="1" lang="zh-CN" altLang="en-US" sz="2800">
                <a:latin typeface="黑体" pitchFamily="49" charset="-122"/>
                <a:ea typeface="黑体" pitchFamily="49" charset="-122"/>
              </a:rPr>
              <a:t>算法分析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8169275" cy="315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516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5566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4616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此题要求从键盘上输入字符并按行显示，初一看，只要用行输入语句就行。但仔细分析后会发现，用行输入语句不行。如用 </a:t>
            </a:r>
            <a:r>
              <a:rPr kumimoji="1" lang="en-US" altLang="zh-CN" sz="2400">
                <a:latin typeface="Times New Roman" pitchFamily="18" charset="0"/>
              </a:rPr>
              <a:t>gets </a:t>
            </a:r>
            <a:r>
              <a:rPr kumimoji="1" lang="zh-CN" altLang="en-US" sz="2400">
                <a:latin typeface="Times New Roman" pitchFamily="18" charset="0"/>
              </a:rPr>
              <a:t>或 </a:t>
            </a:r>
            <a:r>
              <a:rPr kumimoji="1" lang="en-US" altLang="zh-CN" sz="2400">
                <a:latin typeface="Times New Roman" pitchFamily="18" charset="0"/>
              </a:rPr>
              <a:t>scanf </a:t>
            </a:r>
            <a:r>
              <a:rPr kumimoji="1" lang="zh-CN" altLang="en-US" sz="2400">
                <a:latin typeface="Times New Roman" pitchFamily="18" charset="0"/>
              </a:rPr>
              <a:t>语句，则输入的内容会在屏幕上回显（即输入的内容显示在屏幕上），其次，这两个语句都不能单独捕捉到</a:t>
            </a:r>
            <a:r>
              <a:rPr kumimoji="1" lang="en-US" altLang="zh-CN" sz="2400">
                <a:latin typeface="Times New Roman" pitchFamily="18" charset="0"/>
              </a:rPr>
              <a:t>Esc</a:t>
            </a:r>
            <a:r>
              <a:rPr kumimoji="1" lang="zh-CN" altLang="en-US" sz="2400">
                <a:latin typeface="Times New Roman" pitchFamily="18" charset="0"/>
              </a:rPr>
              <a:t>键。因此，只能用单个字符输入的函数，但要求不要回显，</a:t>
            </a:r>
            <a:r>
              <a:rPr kumimoji="1" lang="en-US" altLang="zh-CN" sz="2400">
                <a:latin typeface="Times New Roman" pitchFamily="18" charset="0"/>
              </a:rPr>
              <a:t>getchar</a:t>
            </a:r>
            <a:r>
              <a:rPr kumimoji="1" lang="zh-CN" altLang="en-US" sz="2400">
                <a:latin typeface="Times New Roman" pitchFamily="18" charset="0"/>
              </a:rPr>
              <a:t>函数也不行，但推测是与</a:t>
            </a:r>
            <a:r>
              <a:rPr kumimoji="1" lang="en-US" altLang="zh-CN" sz="2400">
                <a:latin typeface="Times New Roman" pitchFamily="18" charset="0"/>
              </a:rPr>
              <a:t>getchar</a:t>
            </a:r>
            <a:r>
              <a:rPr kumimoji="1" lang="zh-CN" altLang="en-US" sz="2400">
                <a:latin typeface="Times New Roman" pitchFamily="18" charset="0"/>
              </a:rPr>
              <a:t>相类似的函数。故可先调出</a:t>
            </a:r>
            <a:r>
              <a:rPr kumimoji="1" lang="en-US" altLang="zh-CN" sz="2400">
                <a:latin typeface="Times New Roman" pitchFamily="18" charset="0"/>
              </a:rPr>
              <a:t>getchar </a:t>
            </a:r>
            <a:r>
              <a:rPr kumimoji="1" lang="zh-CN" altLang="en-US" sz="2400">
                <a:latin typeface="Times New Roman" pitchFamily="18" charset="0"/>
              </a:rPr>
              <a:t>的帮助，然后看</a:t>
            </a:r>
            <a:r>
              <a:rPr kumimoji="1" lang="en-US" altLang="zh-CN" sz="2400">
                <a:latin typeface="Times New Roman" pitchFamily="18" charset="0"/>
              </a:rPr>
              <a:t>See Also</a:t>
            </a:r>
            <a:r>
              <a:rPr kumimoji="1" lang="zh-CN" altLang="en-US" sz="2400">
                <a:latin typeface="Times New Roman" pitchFamily="18" charset="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85800" y="533400"/>
            <a:ext cx="801687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既然是按行显示，用字符输入函数，每输入一个字符，立刻在屏幕上显示出来。当接受到换行符时，转入下一行。因此，对每一行的输入，要用一个循环，循环的控制条件就是输入的字符不为换行符。当输入为换行符时，循环从头开始。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746125" y="2895600"/>
            <a:ext cx="7864475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71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程序的结束是以接受到</a:t>
            </a:r>
            <a:r>
              <a:rPr kumimoji="1" lang="en-US" altLang="zh-CN" sz="2400">
                <a:latin typeface="Times New Roman" pitchFamily="18" charset="0"/>
              </a:rPr>
              <a:t>Esc</a:t>
            </a:r>
            <a:r>
              <a:rPr kumimoji="1" lang="zh-CN" altLang="en-US" sz="2400">
                <a:latin typeface="Times New Roman" pitchFamily="18" charset="0"/>
              </a:rPr>
              <a:t>键为标志的，故而要在行输入的外面再增加一个循环，此循环的结束条件是输入的字符为</a:t>
            </a:r>
            <a:r>
              <a:rPr kumimoji="1" lang="en-US" altLang="zh-CN" sz="2400">
                <a:latin typeface="Times New Roman" pitchFamily="18" charset="0"/>
              </a:rPr>
              <a:t>Esc</a:t>
            </a:r>
            <a:r>
              <a:rPr kumimoji="1" lang="zh-CN" altLang="en-US" sz="2400">
                <a:latin typeface="Times New Roman" pitchFamily="18" charset="0"/>
              </a:rPr>
              <a:t>键。行输入的程序片段为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685800" y="4452938"/>
            <a:ext cx="6553200" cy="210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00" b="1">
                <a:latin typeface="Verdana" pitchFamily="34" charset="0"/>
              </a:rPr>
              <a:t>printf("\nThe Line No. is %d", i);      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 b="1">
                <a:latin typeface="Verdana" pitchFamily="34" charset="0"/>
              </a:rPr>
              <a:t>do{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 b="1">
                <a:latin typeface="Verdana" pitchFamily="34" charset="0"/>
              </a:rPr>
              <a:t>       printf("%c", c);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 b="1">
                <a:latin typeface="Verdana" pitchFamily="34" charset="0"/>
              </a:rPr>
              <a:t>       c=getch();</a:t>
            </a:r>
          </a:p>
          <a:p>
            <a:pPr>
              <a:lnSpc>
                <a:spcPct val="110000"/>
              </a:lnSpc>
            </a:pPr>
            <a:r>
              <a:rPr kumimoji="1" lang="en-US" altLang="zh-CN" sz="2400" b="1">
                <a:latin typeface="Verdana" pitchFamily="34" charset="0"/>
              </a:rPr>
              <a:t>} while(c!=13 &amp;&amp; c!=27);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6096000" y="5213350"/>
            <a:ext cx="2743200" cy="1552575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13 return</a:t>
            </a:r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键</a:t>
            </a:r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ASCII</a:t>
            </a:r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码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27 Esc</a:t>
            </a:r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键</a:t>
            </a:r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ASCII</a:t>
            </a:r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码</a:t>
            </a:r>
          </a:p>
          <a:p>
            <a:r>
              <a:rPr kumimoji="1" lang="en-US" altLang="zh-CN" sz="2400">
                <a:solidFill>
                  <a:schemeClr val="bg1"/>
                </a:solidFill>
                <a:latin typeface="Times New Roman" pitchFamily="18" charset="0"/>
              </a:rPr>
              <a:t>getch </a:t>
            </a:r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不回显输入</a:t>
            </a:r>
          </a:p>
          <a:p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          字符函数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utoUpdateAnimBg="0"/>
      <p:bldP spid="49156" grpId="0" autoUpdateAnimBg="0"/>
      <p:bldP spid="49157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152400" y="762000"/>
            <a:ext cx="8991600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4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400">
                <a:latin typeface="Verdana" pitchFamily="34" charset="0"/>
              </a:rPr>
              <a:t>#include&lt;conio.h&gt;</a:t>
            </a:r>
          </a:p>
          <a:p>
            <a:r>
              <a:rPr kumimoji="1" lang="en-US" altLang="zh-CN" sz="2400">
                <a:latin typeface="Verdana" pitchFamily="34" charset="0"/>
              </a:rPr>
              <a:t>int main(void){</a:t>
            </a:r>
          </a:p>
          <a:p>
            <a:r>
              <a:rPr kumimoji="1" lang="en-US" altLang="zh-CN" sz="2400">
                <a:latin typeface="Verdana" pitchFamily="34" charset="0"/>
              </a:rPr>
              <a:t>   int i=0;</a:t>
            </a:r>
          </a:p>
          <a:p>
            <a:r>
              <a:rPr kumimoji="1" lang="en-US" altLang="zh-CN" sz="2400">
                <a:latin typeface="Verdana" pitchFamily="34" charset="0"/>
              </a:rPr>
              <a:t>   char c='\0';</a:t>
            </a:r>
          </a:p>
          <a:p>
            <a:r>
              <a:rPr kumimoji="1" lang="en-US" altLang="zh-CN" sz="2400">
                <a:latin typeface="Verdana" pitchFamily="34" charset="0"/>
              </a:rPr>
              <a:t>   while(c!=27){   </a:t>
            </a:r>
          </a:p>
          <a:p>
            <a:r>
              <a:rPr kumimoji="1" lang="en-US" altLang="zh-CN" sz="2400">
                <a:latin typeface="Verdana" pitchFamily="34" charset="0"/>
              </a:rPr>
              <a:t>       c='\0'; </a:t>
            </a:r>
          </a:p>
          <a:p>
            <a:r>
              <a:rPr kumimoji="1" lang="en-US" altLang="zh-CN" sz="2400">
                <a:latin typeface="Verdana" pitchFamily="34" charset="0"/>
              </a:rPr>
              <a:t>       i++;</a:t>
            </a:r>
          </a:p>
          <a:p>
            <a:r>
              <a:rPr kumimoji="1" lang="en-US" altLang="zh-CN" sz="2400">
                <a:latin typeface="Verdana" pitchFamily="34" charset="0"/>
              </a:rPr>
              <a:t>       printf("\nThe Line No. is %d", i);      </a:t>
            </a:r>
          </a:p>
          <a:p>
            <a:r>
              <a:rPr kumimoji="1" lang="en-US" altLang="zh-CN" sz="2400">
                <a:latin typeface="Verdana" pitchFamily="34" charset="0"/>
              </a:rPr>
              <a:t>       do{</a:t>
            </a:r>
          </a:p>
          <a:p>
            <a:r>
              <a:rPr kumimoji="1" lang="en-US" altLang="zh-CN" sz="2400">
                <a:latin typeface="Verdana" pitchFamily="34" charset="0"/>
              </a:rPr>
              <a:t>           printf("%c", c);</a:t>
            </a:r>
          </a:p>
          <a:p>
            <a:r>
              <a:rPr kumimoji="1" lang="en-US" altLang="zh-CN" sz="2400">
                <a:latin typeface="Verdana" pitchFamily="34" charset="0"/>
              </a:rPr>
              <a:t>	   c=getch();</a:t>
            </a:r>
          </a:p>
          <a:p>
            <a:r>
              <a:rPr kumimoji="1" lang="en-US" altLang="zh-CN" sz="2400">
                <a:latin typeface="Verdana" pitchFamily="34" charset="0"/>
              </a:rPr>
              <a:t>       }while(c!=13 &amp;&amp; c!=27);</a:t>
            </a:r>
          </a:p>
          <a:p>
            <a:r>
              <a:rPr kumimoji="1" lang="en-US" altLang="zh-CN" sz="2400">
                <a:latin typeface="Verdana" pitchFamily="34" charset="0"/>
              </a:rPr>
              <a:t>   }</a:t>
            </a:r>
          </a:p>
          <a:p>
            <a:r>
              <a:rPr kumimoji="1" lang="en-US" altLang="zh-CN" sz="2400">
                <a:latin typeface="Verdana" pitchFamily="34" charset="0"/>
              </a:rPr>
              <a:t>   printf("\nThe end\n");</a:t>
            </a:r>
          </a:p>
          <a:p>
            <a:r>
              <a:rPr kumimoji="1" lang="en-US" altLang="zh-CN" sz="2400">
                <a:latin typeface="Verdana" pitchFamily="34" charset="0"/>
              </a:rPr>
              <a:t>}</a:t>
            </a:r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auto">
          <a:xfrm>
            <a:off x="4191000" y="4267200"/>
            <a:ext cx="4724400" cy="457200"/>
          </a:xfrm>
          <a:prstGeom prst="wedgeRoundRectCallout">
            <a:avLst>
              <a:gd name="adj1" fmla="val -71037"/>
              <a:gd name="adj2" fmla="val 128472"/>
              <a:gd name="adj3" fmla="val 16667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从键盘上输入一个字符</a:t>
            </a:r>
            <a:r>
              <a:rPr kumimoji="1" lang="zh-CN" altLang="en-US" sz="2400">
                <a:latin typeface="Times New Roman" pitchFamily="18" charset="0"/>
              </a:rPr>
              <a:t>，</a:t>
            </a:r>
            <a:r>
              <a:rPr kumimoji="1" lang="zh-CN" altLang="en-US" sz="2400">
                <a:solidFill>
                  <a:schemeClr val="bg1"/>
                </a:solidFill>
                <a:latin typeface="Times New Roman" pitchFamily="18" charset="0"/>
              </a:rPr>
              <a:t>不回显</a:t>
            </a: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auto">
          <a:xfrm>
            <a:off x="4343400" y="6096000"/>
            <a:ext cx="3352800" cy="457200"/>
          </a:xfrm>
          <a:prstGeom prst="wedgeRoundRectCallout">
            <a:avLst>
              <a:gd name="adj1" fmla="val -92000"/>
              <a:gd name="adj2" fmla="val -168750"/>
              <a:gd name="adj3" fmla="val 16667"/>
            </a:avLst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Esc</a:t>
            </a: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键的</a:t>
            </a: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ASCII</a:t>
            </a: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码值</a:t>
            </a:r>
          </a:p>
        </p:txBody>
      </p:sp>
      <p:sp>
        <p:nvSpPr>
          <p:cNvPr id="51205" name="AutoShape 5"/>
          <p:cNvSpPr>
            <a:spLocks/>
          </p:cNvSpPr>
          <p:nvPr/>
        </p:nvSpPr>
        <p:spPr bwMode="auto">
          <a:xfrm>
            <a:off x="5181600" y="1962150"/>
            <a:ext cx="3211513" cy="476250"/>
          </a:xfrm>
          <a:prstGeom prst="borderCallout2">
            <a:avLst>
              <a:gd name="adj1" fmla="val 24000"/>
              <a:gd name="adj2" fmla="val -2375"/>
              <a:gd name="adj3" fmla="val 24000"/>
              <a:gd name="adj4" fmla="val -13644"/>
              <a:gd name="adj5" fmla="val 675667"/>
              <a:gd name="adj6" fmla="val -25356"/>
            </a:avLst>
          </a:prstGeom>
          <a:solidFill>
            <a:srgbClr val="808000"/>
          </a:solidFill>
          <a:ln w="28575">
            <a:solidFill>
              <a:srgbClr val="FF3399"/>
            </a:solidFill>
            <a:miter lim="800000"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回车符的</a:t>
            </a: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ASCII</a:t>
            </a: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码值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219200" y="228600"/>
            <a:ext cx="2689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2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源程序代码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 </a:t>
            </a:r>
            <a:endParaRPr kumimoji="1" lang="zh-CN" altLang="en-US" sz="2800">
              <a:latin typeface="幼圆" pitchFamily="49" charset="-122"/>
              <a:ea typeface="幼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  <p:bldP spid="51203" grpId="0" animBg="1" autoUpdateAnimBg="0"/>
      <p:bldP spid="51204" grpId="0" animBg="1" autoUpdateAnimBg="0"/>
      <p:bldP spid="51205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914400" y="1370013"/>
            <a:ext cx="7391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427163" indent="-1427163"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4.11 </a:t>
            </a:r>
            <a:r>
              <a:rPr kumimoji="1" lang="en-US" altLang="zh-CN" sz="2800">
                <a:latin typeface="Times New Roman" pitchFamily="18" charset="0"/>
              </a:rPr>
              <a:t> </a:t>
            </a:r>
            <a:r>
              <a:rPr kumimoji="1" lang="zh-CN" altLang="en-US" sz="2800">
                <a:latin typeface="Times New Roman" pitchFamily="18" charset="0"/>
              </a:rPr>
              <a:t>输入一个算式，模拟袖珍计算机的加、减、乘、除四则运算。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474663" y="4159250"/>
            <a:ext cx="82121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622925" indent="-5622925"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例如：输入</a:t>
            </a:r>
            <a:r>
              <a:rPr kumimoji="1" lang="en-US" altLang="zh-CN" sz="2800">
                <a:latin typeface="Times New Roman" pitchFamily="18" charset="0"/>
              </a:rPr>
              <a:t>10.8+0.13*100 </a:t>
            </a:r>
            <a:r>
              <a:rPr kumimoji="1" lang="zh-CN" altLang="en-US" sz="2800">
                <a:latin typeface="Times New Roman" pitchFamily="18" charset="0"/>
              </a:rPr>
              <a:t>计算结果为</a:t>
            </a:r>
            <a:r>
              <a:rPr kumimoji="1" lang="en-US" altLang="zh-CN" sz="2800">
                <a:latin typeface="Times New Roman" pitchFamily="18" charset="0"/>
              </a:rPr>
              <a:t>:                     1093.000000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381000" y="2786063"/>
            <a:ext cx="8534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669925"/>
            <a:r>
              <a:rPr kumimoji="1" lang="zh-CN" altLang="en-US" sz="2800">
                <a:latin typeface="Times New Roman" pitchFamily="18" charset="0"/>
              </a:rPr>
              <a:t>假定计算时不考虑运算符的优先级，也不允许有（ ），而是按照运算符出现的先后顺序执行运算。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457200" y="-76200"/>
            <a:ext cx="8382000" cy="710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000">
                <a:latin typeface="Verdana" pitchFamily="34" charset="0"/>
              </a:rPr>
              <a:t> main(void){</a:t>
            </a:r>
          </a:p>
          <a:p>
            <a:r>
              <a:rPr kumimoji="1" lang="en-US" altLang="zh-CN" sz="2000">
                <a:latin typeface="Verdana" pitchFamily="34" charset="0"/>
              </a:rPr>
              <a:t>    double x,y;</a:t>
            </a:r>
          </a:p>
          <a:p>
            <a:r>
              <a:rPr kumimoji="1" lang="en-US" altLang="zh-CN" sz="2000">
                <a:latin typeface="Verdana" pitchFamily="34" charset="0"/>
              </a:rPr>
              <a:t>    char op;</a:t>
            </a:r>
          </a:p>
          <a:p>
            <a:r>
              <a:rPr kumimoji="1" lang="en-US" altLang="zh-CN" sz="2000">
                <a:latin typeface="Verdana" pitchFamily="34" charset="0"/>
              </a:rPr>
              <a:t>    inx: printf("input arithmetic expression:\n");</a:t>
            </a:r>
          </a:p>
          <a:p>
            <a:r>
              <a:rPr kumimoji="1" lang="en-US" altLang="zh-CN" sz="2000">
                <a:latin typeface="Verdana" pitchFamily="34" charset="0"/>
              </a:rPr>
              <a:t>    scanf("%lf",&amp;x);</a:t>
            </a:r>
          </a:p>
          <a:p>
            <a:r>
              <a:rPr kumimoji="1" lang="en-US" altLang="zh-CN" sz="2000">
                <a:latin typeface="Verdana" pitchFamily="34" charset="0"/>
              </a:rPr>
              <a:t>    while((op=getchar())!='\n'){</a:t>
            </a:r>
          </a:p>
          <a:p>
            <a:r>
              <a:rPr kumimoji="1" lang="en-US" altLang="zh-CN" sz="2000">
                <a:latin typeface="Verdana" pitchFamily="34" charset="0"/>
              </a:rPr>
              <a:t>          iny: scanf("%lf",&amp;y);</a:t>
            </a:r>
          </a:p>
          <a:p>
            <a:r>
              <a:rPr kumimoji="1" lang="en-US" altLang="zh-CN" sz="2000">
                <a:latin typeface="Verdana" pitchFamily="34" charset="0"/>
              </a:rPr>
              <a:t>	 switch(op){</a:t>
            </a:r>
          </a:p>
          <a:p>
            <a:r>
              <a:rPr kumimoji="1" lang="en-US" altLang="zh-CN" sz="2000">
                <a:latin typeface="Verdana" pitchFamily="34" charset="0"/>
              </a:rPr>
              <a:t>	     case '+':x+=y; break;</a:t>
            </a:r>
          </a:p>
          <a:p>
            <a:r>
              <a:rPr kumimoji="1" lang="en-US" altLang="zh-CN" sz="2000">
                <a:latin typeface="Verdana" pitchFamily="34" charset="0"/>
              </a:rPr>
              <a:t>	     case '-':x-=y; break;</a:t>
            </a:r>
          </a:p>
          <a:p>
            <a:r>
              <a:rPr kumimoji="1" lang="en-US" altLang="zh-CN" sz="2000">
                <a:latin typeface="Verdana" pitchFamily="34" charset="0"/>
              </a:rPr>
              <a:t>	     case '*':x*=y; break;</a:t>
            </a:r>
          </a:p>
          <a:p>
            <a:r>
              <a:rPr kumimoji="1" lang="en-US" altLang="zh-CN" sz="2000">
                <a:latin typeface="Verdana" pitchFamily="34" charset="0"/>
              </a:rPr>
              <a:t>	     case '/': </a:t>
            </a:r>
          </a:p>
          <a:p>
            <a:r>
              <a:rPr kumimoji="1" lang="en-US" altLang="zh-CN" sz="2000">
                <a:latin typeface="Verdana" pitchFamily="34" charset="0"/>
              </a:rPr>
              <a:t>	         if(y)  x/=y;</a:t>
            </a:r>
          </a:p>
          <a:p>
            <a:r>
              <a:rPr kumimoji="1" lang="en-US" altLang="zh-CN" sz="2000">
                <a:latin typeface="Verdana" pitchFamily="34" charset="0"/>
              </a:rPr>
              <a:t>	         else{  printf("division is zero,input y again\n");</a:t>
            </a:r>
          </a:p>
          <a:p>
            <a:r>
              <a:rPr kumimoji="1" lang="en-US" altLang="zh-CN" sz="2000">
                <a:latin typeface="Verdana" pitchFamily="34" charset="0"/>
              </a:rPr>
              <a:t>		    goto iny;</a:t>
            </a:r>
          </a:p>
          <a:p>
            <a:r>
              <a:rPr kumimoji="1" lang="en-US" altLang="zh-CN" sz="2000">
                <a:latin typeface="Verdana" pitchFamily="34" charset="0"/>
              </a:rPr>
              <a:t>	          }</a:t>
            </a:r>
          </a:p>
          <a:p>
            <a:r>
              <a:rPr kumimoji="1" lang="en-US" altLang="zh-CN" sz="2000">
                <a:latin typeface="Verdana" pitchFamily="34" charset="0"/>
              </a:rPr>
              <a:t>	         break;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      default: printf("illegal operator,input again\n"); </a:t>
            </a:r>
          </a:p>
          <a:p>
            <a:r>
              <a:rPr kumimoji="1" lang="en-US" altLang="zh-CN" sz="2000">
                <a:latin typeface="Verdana" pitchFamily="34" charset="0"/>
              </a:rPr>
              <a:t>	         goto inx;</a:t>
            </a:r>
          </a:p>
          <a:p>
            <a:r>
              <a:rPr kumimoji="1" lang="en-US" altLang="zh-CN" sz="2000">
                <a:latin typeface="Verdana" pitchFamily="34" charset="0"/>
              </a:rPr>
              <a:t>	 }</a:t>
            </a:r>
          </a:p>
          <a:p>
            <a:r>
              <a:rPr kumimoji="1" lang="en-US" altLang="zh-CN" sz="2000">
                <a:latin typeface="Verdana" pitchFamily="34" charset="0"/>
              </a:rPr>
              <a:t>    }</a:t>
            </a:r>
          </a:p>
          <a:p>
            <a:r>
              <a:rPr kumimoji="1" lang="en-US" altLang="zh-CN" sz="2000">
                <a:latin typeface="Verdana" pitchFamily="34" charset="0"/>
              </a:rPr>
              <a:t>    printf("%8.4f\n",x);</a:t>
            </a:r>
          </a:p>
          <a:p>
            <a:r>
              <a:rPr kumimoji="1" lang="en-US" altLang="zh-CN" sz="20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2"/>
          <p:cNvSpPr>
            <a:spLocks noChangeArrowheads="1"/>
          </p:cNvSpPr>
          <p:nvPr/>
        </p:nvSpPr>
        <p:spPr bwMode="auto">
          <a:xfrm>
            <a:off x="4419600" y="0"/>
            <a:ext cx="1066800" cy="457200"/>
          </a:xfrm>
          <a:prstGeom prst="flowChartAlternateProcess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4572000" y="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开始</a:t>
            </a:r>
          </a:p>
        </p:txBody>
      </p:sp>
      <p:sp>
        <p:nvSpPr>
          <p:cNvPr id="57348" name="Line 4"/>
          <p:cNvSpPr>
            <a:spLocks noChangeShapeType="1"/>
          </p:cNvSpPr>
          <p:nvPr/>
        </p:nvSpPr>
        <p:spPr bwMode="auto">
          <a:xfrm>
            <a:off x="4953000" y="4572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49" name="AutoShape 5"/>
          <p:cNvSpPr>
            <a:spLocks noChangeArrowheads="1"/>
          </p:cNvSpPr>
          <p:nvPr/>
        </p:nvSpPr>
        <p:spPr bwMode="auto">
          <a:xfrm>
            <a:off x="3505200" y="914400"/>
            <a:ext cx="2971800" cy="457200"/>
          </a:xfrm>
          <a:prstGeom prst="flowChartInputOutpu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3657600" y="9144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   </a:t>
            </a:r>
            <a:r>
              <a:rPr kumimoji="1" lang="zh-CN" altLang="en-US" sz="2400">
                <a:latin typeface="Roman" charset="0"/>
              </a:rPr>
              <a:t>输入系数</a:t>
            </a:r>
            <a:r>
              <a:rPr kumimoji="1" lang="en-US" altLang="zh-CN" sz="2400">
                <a:latin typeface="Roman" charset="0"/>
              </a:rPr>
              <a:t>a,b,c</a:t>
            </a:r>
          </a:p>
        </p:txBody>
      </p:sp>
      <p:sp>
        <p:nvSpPr>
          <p:cNvPr id="57351" name="Line 7"/>
          <p:cNvSpPr>
            <a:spLocks noChangeShapeType="1"/>
          </p:cNvSpPr>
          <p:nvPr/>
        </p:nvSpPr>
        <p:spPr bwMode="auto">
          <a:xfrm>
            <a:off x="4953000" y="14478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4038600" y="1905000"/>
            <a:ext cx="1822450" cy="485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d=b*b-4*a*c</a:t>
            </a:r>
          </a:p>
        </p:txBody>
      </p:sp>
      <p:sp>
        <p:nvSpPr>
          <p:cNvPr id="57353" name="AutoShape 9"/>
          <p:cNvSpPr>
            <a:spLocks noChangeArrowheads="1"/>
          </p:cNvSpPr>
          <p:nvPr/>
        </p:nvSpPr>
        <p:spPr bwMode="auto">
          <a:xfrm>
            <a:off x="4206875" y="2770188"/>
            <a:ext cx="1524000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54" name="Text Box 10"/>
          <p:cNvSpPr txBox="1">
            <a:spLocks noChangeArrowheads="1"/>
          </p:cNvSpPr>
          <p:nvPr/>
        </p:nvSpPr>
        <p:spPr bwMode="auto">
          <a:xfrm>
            <a:off x="4511675" y="2846388"/>
            <a:ext cx="831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d&gt;=0</a:t>
            </a:r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4968875" y="2389188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56" name="Text Box 12"/>
          <p:cNvSpPr txBox="1">
            <a:spLocks noChangeArrowheads="1"/>
          </p:cNvSpPr>
          <p:nvPr/>
        </p:nvSpPr>
        <p:spPr bwMode="auto">
          <a:xfrm>
            <a:off x="354013" y="304800"/>
            <a:ext cx="639762" cy="65913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eaLnBrk="0" hangingPunct="0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4.12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：</a:t>
            </a:r>
            <a:r>
              <a:rPr kumimoji="1" lang="zh-CN" altLang="en-US" sz="2400">
                <a:latin typeface="Roman" charset="0"/>
              </a:rPr>
              <a:t>用</a:t>
            </a:r>
            <a:r>
              <a:rPr kumimoji="1" lang="zh-CN" altLang="en-US" sz="2400">
                <a:latin typeface="Roman" charset="0"/>
                <a:hlinkClick r:id="" action="ppaction://noaction"/>
              </a:rPr>
              <a:t>流程图</a:t>
            </a:r>
            <a:r>
              <a:rPr kumimoji="1" lang="zh-CN" altLang="en-US" sz="2400">
                <a:latin typeface="Roman" charset="0"/>
              </a:rPr>
              <a:t>描述求解</a:t>
            </a:r>
            <a:r>
              <a:rPr kumimoji="1" lang="zh-CN" altLang="en-US" sz="2400">
                <a:latin typeface="Roman" charset="0"/>
                <a:hlinkClick r:id="" action="ppaction://noaction"/>
              </a:rPr>
              <a:t>一元二次方程</a:t>
            </a:r>
            <a:r>
              <a:rPr kumimoji="1" lang="zh-CN" altLang="en-US" sz="2400">
                <a:latin typeface="Roman" charset="0"/>
              </a:rPr>
              <a:t>的根</a:t>
            </a:r>
          </a:p>
        </p:txBody>
      </p:sp>
      <p:sp>
        <p:nvSpPr>
          <p:cNvPr id="57357" name="Line 13"/>
          <p:cNvSpPr>
            <a:spLocks noChangeShapeType="1"/>
          </p:cNvSpPr>
          <p:nvPr/>
        </p:nvSpPr>
        <p:spPr bwMode="auto">
          <a:xfrm>
            <a:off x="5730875" y="3074988"/>
            <a:ext cx="1219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58" name="Line 14"/>
          <p:cNvSpPr>
            <a:spLocks noChangeShapeType="1"/>
          </p:cNvSpPr>
          <p:nvPr/>
        </p:nvSpPr>
        <p:spPr bwMode="auto">
          <a:xfrm>
            <a:off x="6950075" y="3074988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5867400" y="3581400"/>
            <a:ext cx="2366963" cy="8509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x1=(-b+sqrt(d))/2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x2=(-b-sqrt(d))/2</a:t>
            </a:r>
          </a:p>
        </p:txBody>
      </p:sp>
      <p:sp>
        <p:nvSpPr>
          <p:cNvPr id="57360" name="AutoShape 16"/>
          <p:cNvSpPr>
            <a:spLocks noChangeArrowheads="1"/>
          </p:cNvSpPr>
          <p:nvPr/>
        </p:nvSpPr>
        <p:spPr bwMode="auto">
          <a:xfrm>
            <a:off x="6019800" y="4903788"/>
            <a:ext cx="2193925" cy="533400"/>
          </a:xfrm>
          <a:prstGeom prst="flowChartInputOutpu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61" name="Text Box 17"/>
          <p:cNvSpPr txBox="1">
            <a:spLocks noChangeArrowheads="1"/>
          </p:cNvSpPr>
          <p:nvPr/>
        </p:nvSpPr>
        <p:spPr bwMode="auto">
          <a:xfrm>
            <a:off x="6400800" y="4953000"/>
            <a:ext cx="147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输出</a:t>
            </a:r>
            <a:r>
              <a:rPr kumimoji="1" lang="en-US" altLang="zh-CN" sz="2400">
                <a:latin typeface="Roman" charset="0"/>
              </a:rPr>
              <a:t>x1,x2</a:t>
            </a:r>
          </a:p>
        </p:txBody>
      </p:sp>
      <p:sp>
        <p:nvSpPr>
          <p:cNvPr id="57362" name="Line 18"/>
          <p:cNvSpPr>
            <a:spLocks noChangeShapeType="1"/>
          </p:cNvSpPr>
          <p:nvPr/>
        </p:nvSpPr>
        <p:spPr bwMode="auto">
          <a:xfrm>
            <a:off x="3063875" y="3074988"/>
            <a:ext cx="1219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63" name="Line 19"/>
          <p:cNvSpPr>
            <a:spLocks noChangeShapeType="1"/>
          </p:cNvSpPr>
          <p:nvPr/>
        </p:nvSpPr>
        <p:spPr bwMode="auto">
          <a:xfrm>
            <a:off x="3063875" y="3074988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2209800" y="3581400"/>
            <a:ext cx="1687513" cy="8509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p=-b/2</a:t>
            </a:r>
          </a:p>
          <a:p>
            <a:pPr eaLnBrk="0" hangingPunct="0"/>
            <a:r>
              <a:rPr kumimoji="1" lang="en-US" altLang="zh-CN" sz="2400">
                <a:latin typeface="Roman" charset="0"/>
              </a:rPr>
              <a:t>q=sqrt(-d)/2</a:t>
            </a:r>
          </a:p>
        </p:txBody>
      </p:sp>
      <p:sp>
        <p:nvSpPr>
          <p:cNvPr id="57365" name="AutoShape 21"/>
          <p:cNvSpPr>
            <a:spLocks noChangeArrowheads="1"/>
          </p:cNvSpPr>
          <p:nvPr/>
        </p:nvSpPr>
        <p:spPr bwMode="auto">
          <a:xfrm>
            <a:off x="1936750" y="4930775"/>
            <a:ext cx="2178050" cy="533400"/>
          </a:xfrm>
          <a:prstGeom prst="flowChartInputOutpu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366" name="Text Box 22"/>
          <p:cNvSpPr txBox="1">
            <a:spLocks noChangeArrowheads="1"/>
          </p:cNvSpPr>
          <p:nvPr/>
        </p:nvSpPr>
        <p:spPr bwMode="auto">
          <a:xfrm>
            <a:off x="2286000" y="4953000"/>
            <a:ext cx="1508125" cy="485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输出</a:t>
            </a:r>
            <a:r>
              <a:rPr kumimoji="1" lang="en-US" altLang="zh-CN" sz="2400">
                <a:latin typeface="Roman" charset="0"/>
              </a:rPr>
              <a:t>x1,x2</a:t>
            </a:r>
          </a:p>
        </p:txBody>
      </p:sp>
      <p:sp>
        <p:nvSpPr>
          <p:cNvPr id="57367" name="Line 23"/>
          <p:cNvSpPr>
            <a:spLocks noChangeShapeType="1"/>
          </p:cNvSpPr>
          <p:nvPr/>
        </p:nvSpPr>
        <p:spPr bwMode="auto">
          <a:xfrm>
            <a:off x="2911475" y="54864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68" name="Line 24"/>
          <p:cNvSpPr>
            <a:spLocks noChangeShapeType="1"/>
          </p:cNvSpPr>
          <p:nvPr/>
        </p:nvSpPr>
        <p:spPr bwMode="auto">
          <a:xfrm>
            <a:off x="7162800" y="54864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69" name="Line 25"/>
          <p:cNvSpPr>
            <a:spLocks noChangeShapeType="1"/>
          </p:cNvSpPr>
          <p:nvPr/>
        </p:nvSpPr>
        <p:spPr bwMode="auto">
          <a:xfrm>
            <a:off x="3048000" y="4419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70" name="Line 26"/>
          <p:cNvSpPr>
            <a:spLocks noChangeShapeType="1"/>
          </p:cNvSpPr>
          <p:nvPr/>
        </p:nvSpPr>
        <p:spPr bwMode="auto">
          <a:xfrm>
            <a:off x="7086600" y="4419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71" name="Line 27"/>
          <p:cNvSpPr>
            <a:spLocks noChangeShapeType="1"/>
          </p:cNvSpPr>
          <p:nvPr/>
        </p:nvSpPr>
        <p:spPr bwMode="auto">
          <a:xfrm>
            <a:off x="5029200" y="5791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72" name="AutoShape 28"/>
          <p:cNvSpPr>
            <a:spLocks noChangeArrowheads="1"/>
          </p:cNvSpPr>
          <p:nvPr/>
        </p:nvSpPr>
        <p:spPr bwMode="auto">
          <a:xfrm>
            <a:off x="4343400" y="6172200"/>
            <a:ext cx="1371600" cy="533400"/>
          </a:xfrm>
          <a:prstGeom prst="flowChartAlternateProcess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73" name="Text Box 29"/>
          <p:cNvSpPr txBox="1">
            <a:spLocks noChangeArrowheads="1"/>
          </p:cNvSpPr>
          <p:nvPr/>
        </p:nvSpPr>
        <p:spPr bwMode="auto">
          <a:xfrm>
            <a:off x="4572000" y="61722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结束</a:t>
            </a:r>
          </a:p>
        </p:txBody>
      </p:sp>
      <p:sp>
        <p:nvSpPr>
          <p:cNvPr id="57374" name="Text Box 30"/>
          <p:cNvSpPr txBox="1">
            <a:spLocks noChangeArrowheads="1"/>
          </p:cNvSpPr>
          <p:nvPr/>
        </p:nvSpPr>
        <p:spPr bwMode="auto">
          <a:xfrm>
            <a:off x="6613525" y="2411413"/>
            <a:ext cx="398463" cy="485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T</a:t>
            </a:r>
          </a:p>
        </p:txBody>
      </p:sp>
      <p:sp>
        <p:nvSpPr>
          <p:cNvPr id="57375" name="Text Box 31"/>
          <p:cNvSpPr txBox="1">
            <a:spLocks noChangeArrowheads="1"/>
          </p:cNvSpPr>
          <p:nvPr/>
        </p:nvSpPr>
        <p:spPr bwMode="auto">
          <a:xfrm>
            <a:off x="3184525" y="2487613"/>
            <a:ext cx="382588" cy="485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F</a:t>
            </a:r>
          </a:p>
        </p:txBody>
      </p:sp>
      <p:sp>
        <p:nvSpPr>
          <p:cNvPr id="57376" name="Line 32"/>
          <p:cNvSpPr>
            <a:spLocks noChangeShapeType="1"/>
          </p:cNvSpPr>
          <p:nvPr/>
        </p:nvSpPr>
        <p:spPr bwMode="auto">
          <a:xfrm>
            <a:off x="5029200" y="5791200"/>
            <a:ext cx="213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7377" name="Line 33"/>
          <p:cNvSpPr>
            <a:spLocks noChangeShapeType="1"/>
          </p:cNvSpPr>
          <p:nvPr/>
        </p:nvSpPr>
        <p:spPr bwMode="auto">
          <a:xfrm>
            <a:off x="2895600" y="5791200"/>
            <a:ext cx="213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4" dur="500"/>
                                        <p:tgtEl>
                                          <p:spTgt spid="5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2" dur="5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7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3" dur="5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7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7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7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7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7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7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7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7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7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1" dur="500"/>
                                        <p:tgtEl>
                                          <p:spTgt spid="5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5" dur="500"/>
                                        <p:tgtEl>
                                          <p:spTgt spid="5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0" dur="500"/>
                                        <p:tgtEl>
                                          <p:spTgt spid="5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7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7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7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7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8" dur="5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7" presetID="12" presetClass="entr" presetSubtype="1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9" dur="500"/>
                                        <p:tgtEl>
                                          <p:spTgt spid="5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3" dur="500"/>
                                        <p:tgtEl>
                                          <p:spTgt spid="5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57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7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7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7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57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57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57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7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nimBg="1"/>
      <p:bldP spid="57347" grpId="0" autoUpdateAnimBg="0"/>
      <p:bldP spid="57348" grpId="0" animBg="1"/>
      <p:bldP spid="57349" grpId="0" animBg="1"/>
      <p:bldP spid="57350" grpId="0" autoUpdateAnimBg="0"/>
      <p:bldP spid="57351" grpId="0" animBg="1"/>
      <p:bldP spid="57352" grpId="0" animBg="1" autoUpdateAnimBg="0"/>
      <p:bldP spid="57353" grpId="0" animBg="1"/>
      <p:bldP spid="57354" grpId="0" autoUpdateAnimBg="0"/>
      <p:bldP spid="57355" grpId="0" animBg="1"/>
      <p:bldP spid="57357" grpId="0" animBg="1"/>
      <p:bldP spid="57358" grpId="0" animBg="1"/>
      <p:bldP spid="57359" grpId="0" animBg="1" autoUpdateAnimBg="0"/>
      <p:bldP spid="57360" grpId="0" animBg="1"/>
      <p:bldP spid="57361" grpId="0" autoUpdateAnimBg="0"/>
      <p:bldP spid="57362" grpId="0" animBg="1"/>
      <p:bldP spid="57363" grpId="0" animBg="1"/>
      <p:bldP spid="57364" grpId="0" animBg="1" autoUpdateAnimBg="0"/>
      <p:bldP spid="57365" grpId="0" animBg="1"/>
      <p:bldP spid="57366" grpId="0" animBg="1" autoUpdateAnimBg="0"/>
      <p:bldP spid="57367" grpId="0" animBg="1"/>
      <p:bldP spid="57368" grpId="0" animBg="1"/>
      <p:bldP spid="57369" grpId="0" animBg="1"/>
      <p:bldP spid="57370" grpId="0" animBg="1"/>
      <p:bldP spid="57371" grpId="0" animBg="1"/>
      <p:bldP spid="57372" grpId="0" animBg="1"/>
      <p:bldP spid="57373" grpId="0" autoUpdateAnimBg="0"/>
      <p:bldP spid="57374" grpId="0" animBg="1" autoUpdateAnimBg="0"/>
      <p:bldP spid="57375" grpId="0" animBg="1" autoUpdateAnimBg="0"/>
      <p:bldP spid="57376" grpId="0" animBg="1"/>
      <p:bldP spid="5737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381000" y="304800"/>
            <a:ext cx="838200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336675" indent="-1336675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4.13</a:t>
            </a:r>
            <a:r>
              <a:rPr kumimoji="1" lang="en-US" altLang="zh-CN" sz="2800">
                <a:latin typeface="Times New Roman" pitchFamily="18" charset="0"/>
              </a:rPr>
              <a:t>  </a:t>
            </a:r>
            <a:r>
              <a:rPr kumimoji="1" lang="zh-CN" altLang="en-US" sz="2800">
                <a:latin typeface="Times New Roman" pitchFamily="18" charset="0"/>
              </a:rPr>
              <a:t>输入一段</a:t>
            </a:r>
            <a:r>
              <a:rPr kumimoji="1" lang="en-US" altLang="zh-CN" sz="2800">
                <a:latin typeface="Times New Roman" pitchFamily="18" charset="0"/>
              </a:rPr>
              <a:t>C</a:t>
            </a:r>
            <a:r>
              <a:rPr kumimoji="1" lang="zh-CN" altLang="en-US" sz="2800">
                <a:latin typeface="Times New Roman" pitchFamily="18" charset="0"/>
              </a:rPr>
              <a:t>语言程序（一个正文），按原来格式复制到输出，复制过程中删除输入程序中所有的注释。此处注释专指“</a:t>
            </a:r>
            <a:r>
              <a:rPr kumimoji="1" lang="en-US" altLang="zh-CN" sz="2800">
                <a:latin typeface="Times New Roman" pitchFamily="18" charset="0"/>
              </a:rPr>
              <a:t>/*   */”</a:t>
            </a:r>
            <a:r>
              <a:rPr kumimoji="1" lang="zh-CN" altLang="en-US" sz="2800">
                <a:latin typeface="Times New Roman" pitchFamily="18" charset="0"/>
              </a:rPr>
              <a:t>的注释。</a:t>
            </a: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04800" y="1827213"/>
            <a:ext cx="188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1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算法分析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669925" y="4918075"/>
            <a:ext cx="7788275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程序先要输入，在</a:t>
            </a:r>
            <a:r>
              <a:rPr kumimoji="1" lang="en-US" altLang="zh-CN" sz="2400">
                <a:latin typeface="Times New Roman" pitchFamily="18" charset="0"/>
              </a:rPr>
              <a:t>C</a:t>
            </a:r>
            <a:r>
              <a:rPr kumimoji="1" lang="zh-CN" altLang="en-US" sz="2400">
                <a:latin typeface="Times New Roman" pitchFamily="18" charset="0"/>
              </a:rPr>
              <a:t>语言中，当从键盘输入时，先将输入数据放入键盘缓冲区中，当接受到回车符后，程序才开始从键盘缓冲区中读数据。</a:t>
            </a: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669925" y="2632075"/>
            <a:ext cx="8169275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分析之前，首先，弄明白问题的意思。</a:t>
            </a:r>
          </a:p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程序要求输入一段程序（</a:t>
            </a:r>
            <a:r>
              <a:rPr kumimoji="1" lang="en-US" altLang="zh-CN" sz="2400">
                <a:latin typeface="Times New Roman" pitchFamily="18" charset="0"/>
              </a:rPr>
              <a:t>C</a:t>
            </a:r>
            <a:r>
              <a:rPr kumimoji="1" lang="zh-CN" altLang="en-US" sz="2400">
                <a:latin typeface="Times New Roman" pitchFamily="18" charset="0"/>
              </a:rPr>
              <a:t>语言），并将输入的程序在屏幕上输出。在输出时将程序中的注释（</a:t>
            </a:r>
            <a:r>
              <a:rPr kumimoji="1" lang="en-US" altLang="zh-CN" sz="2400">
                <a:latin typeface="Times New Roman" pitchFamily="18" charset="0"/>
              </a:rPr>
              <a:t>/*  */</a:t>
            </a:r>
            <a:r>
              <a:rPr kumimoji="1" lang="zh-CN" altLang="en-US" sz="2400">
                <a:latin typeface="Times New Roman" pitchFamily="18" charset="0"/>
              </a:rPr>
              <a:t>）过滤，既不输出注释。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810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输出时要将注释过滤掉，首先要判别什么内容是注释内容。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04800" y="1066800"/>
            <a:ext cx="84740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620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525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例： </a:t>
            </a:r>
            <a:r>
              <a:rPr kumimoji="1" lang="en-US" altLang="zh-CN" sz="2400" b="1">
                <a:latin typeface="Verdana" pitchFamily="34" charset="0"/>
              </a:rPr>
              <a:t>while(a&gt;b){ /*while a &gt;b */  printf(“*/”);}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457200" y="3429000"/>
            <a:ext cx="8458200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 b="1">
                <a:latin typeface="Times New Roman" pitchFamily="18" charset="0"/>
                <a:ea typeface="隶书" pitchFamily="49" charset="-122"/>
              </a:rPr>
              <a:t>字符的类型，仅从字符本身是无法区分的。如上面的串中，字符串</a:t>
            </a:r>
            <a:r>
              <a:rPr kumimoji="1" lang="en-US" altLang="zh-CN" sz="2400">
                <a:solidFill>
                  <a:srgbClr val="FF3399"/>
                </a:solidFill>
                <a:latin typeface="Verdana" pitchFamily="34" charset="0"/>
              </a:rPr>
              <a:t>while</a:t>
            </a:r>
            <a:r>
              <a:rPr kumimoji="1" lang="zh-CN" altLang="en-US" sz="2400" b="1">
                <a:latin typeface="Times New Roman" pitchFamily="18" charset="0"/>
                <a:ea typeface="隶书" pitchFamily="49" charset="-122"/>
              </a:rPr>
              <a:t>可能是普通字符串，也可能是注释字符串。同样，对“</a:t>
            </a:r>
            <a:r>
              <a:rPr kumimoji="1" lang="zh-CN" altLang="en-US" sz="2400" b="1">
                <a:solidFill>
                  <a:srgbClr val="FF3399"/>
                </a:solidFill>
                <a:latin typeface="Verdana" pitchFamily="34" charset="0"/>
                <a:ea typeface="隶书" pitchFamily="49" charset="-122"/>
              </a:rPr>
              <a:t>*</a:t>
            </a:r>
            <a:r>
              <a:rPr kumimoji="1" lang="en-US" altLang="zh-CN" sz="2400" b="1">
                <a:solidFill>
                  <a:srgbClr val="FF3399"/>
                </a:solidFill>
                <a:latin typeface="Verdana" pitchFamily="34" charset="0"/>
                <a:ea typeface="隶书" pitchFamily="49" charset="-122"/>
              </a:rPr>
              <a:t>/</a:t>
            </a:r>
            <a:r>
              <a:rPr kumimoji="1" lang="en-US" altLang="zh-CN" sz="2400" b="1">
                <a:latin typeface="Times New Roman" pitchFamily="18" charset="0"/>
                <a:ea typeface="隶书" pitchFamily="49" charset="-122"/>
              </a:rPr>
              <a:t>”</a:t>
            </a:r>
            <a:r>
              <a:rPr kumimoji="1" lang="zh-CN" altLang="en-US" sz="2400" b="1">
                <a:latin typeface="Times New Roman" pitchFamily="18" charset="0"/>
                <a:ea typeface="隶书" pitchFamily="49" charset="-122"/>
              </a:rPr>
              <a:t>字符，与</a:t>
            </a:r>
            <a:r>
              <a:rPr kumimoji="1" lang="en-US" altLang="zh-CN" sz="2400" b="1">
                <a:latin typeface="Times New Roman" pitchFamily="18" charset="0"/>
                <a:ea typeface="隶书" pitchFamily="49" charset="-122"/>
              </a:rPr>
              <a:t>/*</a:t>
            </a:r>
            <a:r>
              <a:rPr kumimoji="1" lang="zh-CN" altLang="en-US" sz="2400" b="1">
                <a:latin typeface="Times New Roman" pitchFamily="18" charset="0"/>
                <a:ea typeface="隶书" pitchFamily="49" charset="-122"/>
              </a:rPr>
              <a:t>配对是注释字符，否则就是普通字符。因此，需要一个类型标志</a:t>
            </a:r>
            <a:r>
              <a:rPr kumimoji="1" lang="zh-CN" altLang="en-US" sz="2400">
                <a:latin typeface="Times New Roman" pitchFamily="18" charset="0"/>
              </a:rPr>
              <a:t> </a:t>
            </a:r>
            <a:r>
              <a:rPr kumimoji="1" lang="en-US" altLang="zh-CN" sz="2400" b="1">
                <a:solidFill>
                  <a:srgbClr val="FF3399"/>
                </a:solidFill>
                <a:latin typeface="Verdana" pitchFamily="34" charset="0"/>
              </a:rPr>
              <a:t>state </a:t>
            </a:r>
            <a:r>
              <a:rPr kumimoji="1" lang="zh-CN" altLang="en-US" sz="2400" b="1">
                <a:latin typeface="Verdana" pitchFamily="34" charset="0"/>
              </a:rPr>
              <a:t>。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457200" y="5375275"/>
            <a:ext cx="8382000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1" lang="zh-CN" altLang="en-US" sz="2400">
                <a:latin typeface="Times New Roman" pitchFamily="18" charset="0"/>
              </a:rPr>
              <a:t>因此，字符的类型标志可取为：  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隶书" pitchFamily="49" charset="-122"/>
              </a:rPr>
              <a:t>普通字符</a:t>
            </a:r>
            <a:r>
              <a:rPr kumimoji="1" lang="zh-CN" altLang="en-US" sz="2400">
                <a:latin typeface="Times New Roman" pitchFamily="18" charset="0"/>
              </a:rPr>
              <a:t>（</a:t>
            </a:r>
            <a:r>
              <a:rPr kumimoji="1" lang="en-US" altLang="zh-CN" sz="2400">
                <a:latin typeface="Times New Roman" pitchFamily="18" charset="0"/>
              </a:rPr>
              <a:t>COPY</a:t>
            </a:r>
            <a:r>
              <a:rPr kumimoji="1" lang="zh-CN" altLang="en-US" sz="2400">
                <a:latin typeface="Times New Roman" pitchFamily="18" charset="0"/>
              </a:rPr>
              <a:t>）、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隶书" pitchFamily="49" charset="-122"/>
              </a:rPr>
              <a:t>注释开始</a:t>
            </a:r>
            <a:r>
              <a:rPr kumimoji="1" lang="zh-CN" altLang="en-US" sz="2400">
                <a:latin typeface="Times New Roman" pitchFamily="18" charset="0"/>
              </a:rPr>
              <a:t>（</a:t>
            </a:r>
            <a:r>
              <a:rPr kumimoji="1" lang="en-US" altLang="zh-CN" sz="2400">
                <a:latin typeface="Times New Roman" pitchFamily="18" charset="0"/>
              </a:rPr>
              <a:t>START</a:t>
            </a:r>
            <a:r>
              <a:rPr kumimoji="1" lang="zh-CN" altLang="en-US" sz="2400">
                <a:latin typeface="Times New Roman" pitchFamily="18" charset="0"/>
              </a:rPr>
              <a:t>）、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隶书" pitchFamily="49" charset="-122"/>
              </a:rPr>
              <a:t>注释字符</a:t>
            </a:r>
            <a:r>
              <a:rPr kumimoji="1" lang="zh-CN" altLang="en-US" sz="2400">
                <a:latin typeface="Times New Roman" pitchFamily="18" charset="0"/>
              </a:rPr>
              <a:t>（</a:t>
            </a:r>
            <a:r>
              <a:rPr kumimoji="1" lang="en-US" altLang="zh-CN" sz="2400">
                <a:latin typeface="Times New Roman" pitchFamily="18" charset="0"/>
              </a:rPr>
              <a:t>COMMENT</a:t>
            </a:r>
            <a:r>
              <a:rPr kumimoji="1" lang="zh-CN" altLang="en-US" sz="2400">
                <a:latin typeface="Times New Roman" pitchFamily="18" charset="0"/>
              </a:rPr>
              <a:t>）、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隶书" pitchFamily="49" charset="-122"/>
              </a:rPr>
              <a:t>注释结束</a:t>
            </a:r>
            <a:r>
              <a:rPr kumimoji="1" lang="zh-CN" altLang="en-US" sz="2400">
                <a:latin typeface="Times New Roman" pitchFamily="18" charset="0"/>
              </a:rPr>
              <a:t>（</a:t>
            </a:r>
            <a:r>
              <a:rPr kumimoji="1" lang="en-US" altLang="zh-CN" sz="2400">
                <a:latin typeface="Times New Roman" pitchFamily="18" charset="0"/>
              </a:rPr>
              <a:t>END</a:t>
            </a:r>
            <a:r>
              <a:rPr kumimoji="1" lang="zh-CN" altLang="en-US" sz="2400">
                <a:latin typeface="Times New Roman" pitchFamily="18" charset="0"/>
              </a:rPr>
              <a:t>）。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381000" y="2682875"/>
            <a:ext cx="8763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68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588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49325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400">
                <a:latin typeface="Times New Roman" pitchFamily="18" charset="0"/>
              </a:rPr>
              <a:t>因此，在</a:t>
            </a:r>
            <a:r>
              <a:rPr kumimoji="1" lang="en-US" altLang="zh-CN" sz="2400">
                <a:latin typeface="Times New Roman" pitchFamily="18" charset="0"/>
              </a:rPr>
              <a:t>C</a:t>
            </a:r>
            <a:r>
              <a:rPr kumimoji="1" lang="zh-CN" altLang="en-US" sz="2400">
                <a:latin typeface="Times New Roman" pitchFamily="18" charset="0"/>
              </a:rPr>
              <a:t>程序中，从注释的角度来看，字符共有四种，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黑体" pitchFamily="49" charset="-122"/>
              </a:rPr>
              <a:t>普通字符</a:t>
            </a:r>
            <a:r>
              <a:rPr kumimoji="1" lang="zh-CN" altLang="en-US" sz="2400">
                <a:latin typeface="Times New Roman" pitchFamily="18" charset="0"/>
              </a:rPr>
              <a:t>、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黑体" pitchFamily="49" charset="-122"/>
              </a:rPr>
              <a:t>注释开始字符、注释结束字符</a:t>
            </a:r>
            <a:r>
              <a:rPr kumimoji="1" lang="zh-CN" altLang="en-US" sz="2400">
                <a:latin typeface="Times New Roman" pitchFamily="18" charset="0"/>
              </a:rPr>
              <a:t>及</a:t>
            </a:r>
            <a:r>
              <a:rPr kumimoji="1" lang="zh-CN" altLang="en-US" sz="2400" b="1">
                <a:solidFill>
                  <a:srgbClr val="FF3399"/>
                </a:solidFill>
                <a:latin typeface="Times New Roman" pitchFamily="18" charset="0"/>
                <a:ea typeface="黑体" pitchFamily="49" charset="-122"/>
              </a:rPr>
              <a:t>注释字符</a:t>
            </a:r>
            <a:r>
              <a:rPr kumimoji="1" lang="zh-CN" altLang="en-US" sz="2400">
                <a:latin typeface="Times New Roman" pitchFamily="18" charset="0"/>
              </a:rPr>
              <a:t>。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533400" y="1600200"/>
            <a:ext cx="8229600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400">
                <a:latin typeface="Verdana" pitchFamily="34" charset="0"/>
              </a:rPr>
              <a:t>while(a&gt;b){ printf(“*/”);}</a:t>
            </a:r>
            <a:r>
              <a:rPr kumimoji="1" lang="en-US" altLang="zh-CN" sz="2400">
                <a:latin typeface="Times New Roman" pitchFamily="18" charset="0"/>
              </a:rPr>
              <a:t> </a:t>
            </a:r>
            <a:r>
              <a:rPr kumimoji="1" lang="zh-CN" altLang="en-US" sz="2400">
                <a:latin typeface="Times New Roman" pitchFamily="18" charset="0"/>
              </a:rPr>
              <a:t>为普通字符，</a:t>
            </a:r>
            <a:r>
              <a:rPr kumimoji="1" lang="en-US" altLang="zh-CN" sz="2400">
                <a:latin typeface="Verdana" pitchFamily="34" charset="0"/>
              </a:rPr>
              <a:t>while a&gt;b</a:t>
            </a:r>
            <a:r>
              <a:rPr kumimoji="1" lang="en-US" altLang="zh-CN" sz="2400">
                <a:latin typeface="Times New Roman" pitchFamily="18" charset="0"/>
              </a:rPr>
              <a:t> </a:t>
            </a:r>
            <a:r>
              <a:rPr kumimoji="1" lang="zh-CN" altLang="en-US" sz="2400">
                <a:latin typeface="Times New Roman" pitchFamily="18" charset="0"/>
              </a:rPr>
              <a:t>为注释字符，</a:t>
            </a:r>
            <a:r>
              <a:rPr kumimoji="1" lang="en-US" altLang="zh-CN" sz="2400">
                <a:latin typeface="Verdana" pitchFamily="34" charset="0"/>
              </a:rPr>
              <a:t>/* */  </a:t>
            </a:r>
            <a:r>
              <a:rPr kumimoji="1" lang="zh-CN" altLang="en-US" sz="2400">
                <a:latin typeface="Times New Roman" pitchFamily="18" charset="0"/>
              </a:rPr>
              <a:t>为注释标志字符。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autoUpdateAnimBg="0"/>
      <p:bldP spid="61444" grpId="0" autoUpdateAnimBg="0"/>
      <p:bldP spid="61445" grpId="0" autoUpdateAnimBg="0"/>
      <p:bldP spid="61446" grpId="0" autoUpdateAnimBg="0"/>
      <p:bldP spid="61447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1143000" y="228600"/>
            <a:ext cx="353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参照下例开始程序设计。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609600" y="1447800"/>
            <a:ext cx="7864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开始时，</a:t>
            </a:r>
            <a:r>
              <a:rPr kumimoji="1" lang="en-US" altLang="zh-CN" sz="2400">
                <a:latin typeface="Times New Roman" pitchFamily="18" charset="0"/>
              </a:rPr>
              <a:t>state </a:t>
            </a:r>
            <a:r>
              <a:rPr kumimoji="1" lang="zh-CN" altLang="en-US" sz="2400">
                <a:latin typeface="Times New Roman" pitchFamily="18" charset="0"/>
              </a:rPr>
              <a:t>置普通字符状态。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457200" y="1905000"/>
            <a:ext cx="8305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在普通字符状态，如果输入字符不是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，则将字符原样输出，如果输入字符为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，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228600" y="31242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在开始注释状态，如果输入字符为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‘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*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’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，</a:t>
            </a: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914400" y="838200"/>
            <a:ext cx="7407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FF3399"/>
                </a:solidFill>
                <a:latin typeface="Verdana" pitchFamily="34" charset="0"/>
              </a:rPr>
              <a:t>while(a&gt;b) /*while a &gt;b */  printf(“*/”);</a:t>
            </a:r>
          </a:p>
        </p:txBody>
      </p:sp>
      <p:sp>
        <p:nvSpPr>
          <p:cNvPr id="63495" name="Freeform 7"/>
          <p:cNvSpPr>
            <a:spLocks/>
          </p:cNvSpPr>
          <p:nvPr/>
        </p:nvSpPr>
        <p:spPr bwMode="auto">
          <a:xfrm>
            <a:off x="3200400" y="1219200"/>
            <a:ext cx="609600" cy="1219200"/>
          </a:xfrm>
          <a:custGeom>
            <a:avLst/>
            <a:gdLst>
              <a:gd name="T0" fmla="*/ 384 w 384"/>
              <a:gd name="T1" fmla="*/ 768 h 768"/>
              <a:gd name="T2" fmla="*/ 0 w 384"/>
              <a:gd name="T3" fmla="*/ 0 h 76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84" h="768">
                <a:moveTo>
                  <a:pt x="384" y="768"/>
                </a:moveTo>
                <a:cubicBezTo>
                  <a:pt x="224" y="448"/>
                  <a:pt x="64" y="128"/>
                  <a:pt x="0" y="0"/>
                </a:cubicBezTo>
              </a:path>
            </a:pathLst>
          </a:custGeom>
          <a:noFill/>
          <a:ln w="19050" cap="flat" cmpd="sng">
            <a:solidFill>
              <a:srgbClr val="FF3399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3496" name="Freeform 8"/>
          <p:cNvSpPr>
            <a:spLocks/>
          </p:cNvSpPr>
          <p:nvPr/>
        </p:nvSpPr>
        <p:spPr bwMode="auto">
          <a:xfrm>
            <a:off x="3429000" y="1143000"/>
            <a:ext cx="2209800" cy="2133600"/>
          </a:xfrm>
          <a:custGeom>
            <a:avLst/>
            <a:gdLst>
              <a:gd name="T0" fmla="*/ 1392 w 1392"/>
              <a:gd name="T1" fmla="*/ 1344 h 1344"/>
              <a:gd name="T2" fmla="*/ 0 w 1392"/>
              <a:gd name="T3" fmla="*/ 0 h 13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92" h="1344">
                <a:moveTo>
                  <a:pt x="1392" y="1344"/>
                </a:moveTo>
                <a:cubicBezTo>
                  <a:pt x="1392" y="1344"/>
                  <a:pt x="696" y="672"/>
                  <a:pt x="0" y="0"/>
                </a:cubicBezTo>
              </a:path>
            </a:pathLst>
          </a:custGeom>
          <a:noFill/>
          <a:ln w="28575" cap="flat" cmpd="sng">
            <a:solidFill>
              <a:srgbClr val="FF3399"/>
            </a:solidFill>
            <a:prstDash val="lgDashDot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3497" name="Freeform 9"/>
          <p:cNvSpPr>
            <a:spLocks/>
          </p:cNvSpPr>
          <p:nvPr/>
        </p:nvSpPr>
        <p:spPr bwMode="auto">
          <a:xfrm>
            <a:off x="4038600" y="1295400"/>
            <a:ext cx="3429000" cy="1066800"/>
          </a:xfrm>
          <a:custGeom>
            <a:avLst/>
            <a:gdLst>
              <a:gd name="T0" fmla="*/ 0 w 2160"/>
              <a:gd name="T1" fmla="*/ 672 h 672"/>
              <a:gd name="T2" fmla="*/ 2160 w 2160"/>
              <a:gd name="T3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160" h="672">
                <a:moveTo>
                  <a:pt x="0" y="672"/>
                </a:moveTo>
                <a:cubicBezTo>
                  <a:pt x="900" y="392"/>
                  <a:pt x="1800" y="112"/>
                  <a:pt x="2160" y="0"/>
                </a:cubicBezTo>
              </a:path>
            </a:pathLst>
          </a:custGeom>
          <a:noFill/>
          <a:ln w="38100" cap="flat" cmpd="sng">
            <a:solidFill>
              <a:srgbClr val="3333CC"/>
            </a:solidFill>
            <a:prstDash val="dash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381000" y="2301875"/>
            <a:ext cx="8305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                     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则可能开始注释，将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state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设为注释状态，字符 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不输出；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3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63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utoUpdateAnimBg="0"/>
      <p:bldP spid="63492" grpId="0" build="p" autoUpdateAnimBg="0"/>
      <p:bldP spid="63493" grpId="0" autoUpdateAnimBg="0"/>
      <p:bldP spid="63495" grpId="0" animBg="1"/>
      <p:bldP spid="63496" grpId="0" animBg="1"/>
      <p:bldP spid="63497" grpId="0" animBg="1"/>
      <p:bldP spid="63498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143000" y="228600"/>
            <a:ext cx="353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参照下例开始程序设计。</a:t>
            </a: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609600" y="1447800"/>
            <a:ext cx="7864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开始时，</a:t>
            </a:r>
            <a:r>
              <a:rPr kumimoji="1" lang="en-US" altLang="zh-CN" sz="2400">
                <a:latin typeface="Times New Roman" pitchFamily="18" charset="0"/>
              </a:rPr>
              <a:t>state </a:t>
            </a:r>
            <a:r>
              <a:rPr kumimoji="1" lang="zh-CN" altLang="en-US" sz="2400">
                <a:latin typeface="Times New Roman" pitchFamily="18" charset="0"/>
              </a:rPr>
              <a:t>置普通字符状态。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457200" y="1905000"/>
            <a:ext cx="8305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在普通字符状态，如果输入字符不是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，则将字符原样输出，如果输入字符为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，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228600" y="3124200"/>
            <a:ext cx="8610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在开始注释状态，如果输入字符为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‘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*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’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，表明注释开始，</a:t>
            </a:r>
            <a:r>
              <a:rPr kumimoji="1" lang="en-US" altLang="zh-CN" sz="2400" b="1">
                <a:latin typeface="金山简准圆" pitchFamily="49" charset="-122"/>
                <a:ea typeface="金山简准圆" pitchFamily="49" charset="-122"/>
              </a:rPr>
              <a:t>state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置为注释状态；如果输入字符不是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‘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*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’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，</a:t>
            </a: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914400" y="838200"/>
            <a:ext cx="7407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FF3399"/>
                </a:solidFill>
                <a:latin typeface="Verdana" pitchFamily="34" charset="0"/>
              </a:rPr>
              <a:t>while(a&gt;b) /*while a &gt;b */  printf(“*/”);</a:t>
            </a:r>
          </a:p>
        </p:txBody>
      </p:sp>
      <p:sp>
        <p:nvSpPr>
          <p:cNvPr id="65543" name="Freeform 7"/>
          <p:cNvSpPr>
            <a:spLocks/>
          </p:cNvSpPr>
          <p:nvPr/>
        </p:nvSpPr>
        <p:spPr bwMode="auto">
          <a:xfrm>
            <a:off x="3200400" y="1219200"/>
            <a:ext cx="609600" cy="1219200"/>
          </a:xfrm>
          <a:custGeom>
            <a:avLst/>
            <a:gdLst>
              <a:gd name="T0" fmla="*/ 384 w 384"/>
              <a:gd name="T1" fmla="*/ 768 h 768"/>
              <a:gd name="T2" fmla="*/ 0 w 384"/>
              <a:gd name="T3" fmla="*/ 0 h 76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84" h="768">
                <a:moveTo>
                  <a:pt x="384" y="768"/>
                </a:moveTo>
                <a:cubicBezTo>
                  <a:pt x="224" y="448"/>
                  <a:pt x="64" y="128"/>
                  <a:pt x="0" y="0"/>
                </a:cubicBezTo>
              </a:path>
            </a:pathLst>
          </a:custGeom>
          <a:noFill/>
          <a:ln w="19050" cap="flat" cmpd="sng">
            <a:solidFill>
              <a:srgbClr val="FF3399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5544" name="Freeform 8"/>
          <p:cNvSpPr>
            <a:spLocks/>
          </p:cNvSpPr>
          <p:nvPr/>
        </p:nvSpPr>
        <p:spPr bwMode="auto">
          <a:xfrm>
            <a:off x="3429000" y="1143000"/>
            <a:ext cx="2209800" cy="2133600"/>
          </a:xfrm>
          <a:custGeom>
            <a:avLst/>
            <a:gdLst>
              <a:gd name="T0" fmla="*/ 1392 w 1392"/>
              <a:gd name="T1" fmla="*/ 1344 h 1344"/>
              <a:gd name="T2" fmla="*/ 0 w 1392"/>
              <a:gd name="T3" fmla="*/ 0 h 13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92" h="1344">
                <a:moveTo>
                  <a:pt x="1392" y="1344"/>
                </a:moveTo>
                <a:cubicBezTo>
                  <a:pt x="1392" y="1344"/>
                  <a:pt x="696" y="672"/>
                  <a:pt x="0" y="0"/>
                </a:cubicBezTo>
              </a:path>
            </a:pathLst>
          </a:custGeom>
          <a:noFill/>
          <a:ln w="28575" cap="flat" cmpd="sng">
            <a:solidFill>
              <a:srgbClr val="FF3399"/>
            </a:solidFill>
            <a:prstDash val="lgDashDot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5545" name="Freeform 9"/>
          <p:cNvSpPr>
            <a:spLocks/>
          </p:cNvSpPr>
          <p:nvPr/>
        </p:nvSpPr>
        <p:spPr bwMode="auto">
          <a:xfrm>
            <a:off x="5867400" y="1143000"/>
            <a:ext cx="1981200" cy="2514600"/>
          </a:xfrm>
          <a:custGeom>
            <a:avLst/>
            <a:gdLst>
              <a:gd name="T0" fmla="*/ 0 w 1248"/>
              <a:gd name="T1" fmla="*/ 1584 h 1584"/>
              <a:gd name="T2" fmla="*/ 1248 w 1248"/>
              <a:gd name="T3" fmla="*/ 0 h 158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48" h="1584">
                <a:moveTo>
                  <a:pt x="0" y="1584"/>
                </a:moveTo>
                <a:cubicBezTo>
                  <a:pt x="0" y="1584"/>
                  <a:pt x="624" y="792"/>
                  <a:pt x="1248" y="0"/>
                </a:cubicBezTo>
              </a:path>
            </a:pathLst>
          </a:custGeom>
          <a:noFill/>
          <a:ln w="28575" cap="flat" cmpd="sng">
            <a:solidFill>
              <a:srgbClr val="FF3399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5546" name="Freeform 10"/>
          <p:cNvSpPr>
            <a:spLocks/>
          </p:cNvSpPr>
          <p:nvPr/>
        </p:nvSpPr>
        <p:spPr bwMode="auto">
          <a:xfrm>
            <a:off x="4038600" y="1295400"/>
            <a:ext cx="3429000" cy="1066800"/>
          </a:xfrm>
          <a:custGeom>
            <a:avLst/>
            <a:gdLst>
              <a:gd name="T0" fmla="*/ 0 w 2160"/>
              <a:gd name="T1" fmla="*/ 672 h 672"/>
              <a:gd name="T2" fmla="*/ 2160 w 2160"/>
              <a:gd name="T3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160" h="672">
                <a:moveTo>
                  <a:pt x="0" y="672"/>
                </a:moveTo>
                <a:cubicBezTo>
                  <a:pt x="900" y="392"/>
                  <a:pt x="1800" y="112"/>
                  <a:pt x="2160" y="0"/>
                </a:cubicBezTo>
              </a:path>
            </a:pathLst>
          </a:custGeom>
          <a:noFill/>
          <a:ln w="38100" cap="flat" cmpd="sng">
            <a:solidFill>
              <a:srgbClr val="3333CC"/>
            </a:solidFill>
            <a:prstDash val="dash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5547" name="Rectangle 11"/>
          <p:cNvSpPr>
            <a:spLocks noChangeArrowheads="1"/>
          </p:cNvSpPr>
          <p:nvPr/>
        </p:nvSpPr>
        <p:spPr bwMode="auto">
          <a:xfrm>
            <a:off x="381000" y="2301875"/>
            <a:ext cx="8305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                     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则可能开始注释，将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state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设为注释状态，字符 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不输出；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143000" y="228600"/>
            <a:ext cx="353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参照下例开始程序设计。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609600" y="1447800"/>
            <a:ext cx="7864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>
                <a:latin typeface="Times New Roman" pitchFamily="18" charset="0"/>
              </a:rPr>
              <a:t>开始时，</a:t>
            </a:r>
            <a:r>
              <a:rPr kumimoji="1" lang="en-US" altLang="zh-CN" sz="2400">
                <a:latin typeface="Times New Roman" pitchFamily="18" charset="0"/>
              </a:rPr>
              <a:t>state </a:t>
            </a:r>
            <a:r>
              <a:rPr kumimoji="1" lang="zh-CN" altLang="en-US" sz="2400">
                <a:latin typeface="Times New Roman" pitchFamily="18" charset="0"/>
              </a:rPr>
              <a:t>置普通字符状态。</a:t>
            </a: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457200" y="1905000"/>
            <a:ext cx="8305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在普通字符状态，如果输入字符不是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，则将字符原样输出，如果输入字符为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，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228600" y="3124200"/>
            <a:ext cx="86106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在开始注释状态，如果输入字符为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‘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*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’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，表明注释开始，</a:t>
            </a:r>
            <a:r>
              <a:rPr kumimoji="1" lang="en-US" altLang="zh-CN" sz="2400" b="1">
                <a:latin typeface="金山简准圆" pitchFamily="49" charset="-122"/>
                <a:ea typeface="金山简准圆" pitchFamily="49" charset="-122"/>
              </a:rPr>
              <a:t>state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置为注释状态；如果输入字符不是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‘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*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’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，表明前面设置的注释开始状态不对，</a:t>
            </a:r>
            <a:r>
              <a:rPr kumimoji="1" lang="en-US" altLang="zh-CN" sz="2400" b="1">
                <a:latin typeface="金山简准圆" pitchFamily="49" charset="-122"/>
                <a:ea typeface="金山简准圆" pitchFamily="49" charset="-122"/>
              </a:rPr>
              <a:t>state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改为普通字符状态；然后将</a:t>
            </a:r>
            <a:r>
              <a:rPr kumimoji="1" lang="zh-CN" altLang="en-US" sz="2400" b="1">
                <a:latin typeface="Times New Roman"/>
                <a:ea typeface="金山简准圆" pitchFamily="49" charset="-122"/>
              </a:rPr>
              <a:t>‘</a:t>
            </a:r>
            <a:r>
              <a:rPr kumimoji="1" lang="en-US" altLang="zh-CN" sz="2400" b="1">
                <a:latin typeface="金山简准圆" pitchFamily="49" charset="-122"/>
                <a:ea typeface="金山简准圆" pitchFamily="49" charset="-122"/>
              </a:rPr>
              <a:t>/</a:t>
            </a:r>
            <a:r>
              <a:rPr kumimoji="1" lang="en-US" altLang="zh-CN" sz="2400" b="1">
                <a:latin typeface="Times New Roman"/>
                <a:ea typeface="金山简准圆" pitchFamily="49" charset="-122"/>
              </a:rPr>
              <a:t>’</a:t>
            </a:r>
            <a:r>
              <a:rPr kumimoji="1" lang="zh-CN" altLang="en-US" sz="2400" b="1">
                <a:latin typeface="金山简准圆" pitchFamily="49" charset="-122"/>
                <a:ea typeface="金山简准圆" pitchFamily="49" charset="-122"/>
              </a:rPr>
              <a:t>输出，接下将刚输入的字符原样输出。</a:t>
            </a:r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152400" y="4800600"/>
            <a:ext cx="8686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在注释状态，如果输入的字符不是‘*’，字符不加处理，否则，表明注释将要结束，将</a:t>
            </a:r>
            <a:r>
              <a:rPr kumimoji="1" lang="en-US" altLang="zh-CN" sz="2400" b="1">
                <a:latin typeface="Times New Roman" pitchFamily="18" charset="0"/>
              </a:rPr>
              <a:t>state</a:t>
            </a:r>
            <a:r>
              <a:rPr kumimoji="1" lang="zh-CN" altLang="en-US" sz="2400" b="1">
                <a:latin typeface="Times New Roman" pitchFamily="18" charset="0"/>
              </a:rPr>
              <a:t>置为结束状态。</a:t>
            </a:r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152400" y="5867400"/>
            <a:ext cx="8991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zh-CN" altLang="en-US" sz="2400">
                <a:latin typeface="Times New Roman" pitchFamily="18" charset="0"/>
              </a:rPr>
              <a:t>在结束注释状态，如果输入字符为‘</a:t>
            </a:r>
            <a:r>
              <a:rPr kumimoji="1" lang="en-US" altLang="zh-CN" sz="2400">
                <a:latin typeface="Times New Roman" pitchFamily="18" charset="0"/>
              </a:rPr>
              <a:t>/’</a:t>
            </a:r>
            <a:r>
              <a:rPr kumimoji="1" lang="zh-CN" altLang="en-US" sz="2400">
                <a:latin typeface="Times New Roman" pitchFamily="18" charset="0"/>
              </a:rPr>
              <a:t>，表明注释结束，</a:t>
            </a:r>
            <a:r>
              <a:rPr kumimoji="1" lang="en-US" altLang="zh-CN" sz="2400">
                <a:latin typeface="Times New Roman" pitchFamily="18" charset="0"/>
              </a:rPr>
              <a:t>state </a:t>
            </a:r>
            <a:r>
              <a:rPr kumimoji="1" lang="zh-CN" altLang="en-US" sz="2400">
                <a:latin typeface="Times New Roman" pitchFamily="18" charset="0"/>
              </a:rPr>
              <a:t>置为普通字符状态；否则，仍为注释状态，</a:t>
            </a:r>
            <a:r>
              <a:rPr kumimoji="1" lang="en-US" altLang="zh-CN" sz="2400">
                <a:latin typeface="Times New Roman" pitchFamily="18" charset="0"/>
              </a:rPr>
              <a:t>state</a:t>
            </a:r>
            <a:r>
              <a:rPr kumimoji="1" lang="zh-CN" altLang="en-US" sz="2400">
                <a:latin typeface="Times New Roman" pitchFamily="18" charset="0"/>
              </a:rPr>
              <a:t>置为注释状态。</a:t>
            </a: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914400" y="838200"/>
            <a:ext cx="7407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FF3399"/>
                </a:solidFill>
                <a:latin typeface="Verdana" pitchFamily="34" charset="0"/>
              </a:rPr>
              <a:t>while(a&gt;b) /*while a &gt;b */  printf(“*/”);</a:t>
            </a:r>
          </a:p>
        </p:txBody>
      </p:sp>
      <p:sp>
        <p:nvSpPr>
          <p:cNvPr id="67593" name="Freeform 9"/>
          <p:cNvSpPr>
            <a:spLocks/>
          </p:cNvSpPr>
          <p:nvPr/>
        </p:nvSpPr>
        <p:spPr bwMode="auto">
          <a:xfrm>
            <a:off x="3200400" y="1219200"/>
            <a:ext cx="609600" cy="1219200"/>
          </a:xfrm>
          <a:custGeom>
            <a:avLst/>
            <a:gdLst>
              <a:gd name="T0" fmla="*/ 384 w 384"/>
              <a:gd name="T1" fmla="*/ 768 h 768"/>
              <a:gd name="T2" fmla="*/ 0 w 384"/>
              <a:gd name="T3" fmla="*/ 0 h 76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84" h="768">
                <a:moveTo>
                  <a:pt x="384" y="768"/>
                </a:moveTo>
                <a:cubicBezTo>
                  <a:pt x="224" y="448"/>
                  <a:pt x="64" y="128"/>
                  <a:pt x="0" y="0"/>
                </a:cubicBezTo>
              </a:path>
            </a:pathLst>
          </a:custGeom>
          <a:noFill/>
          <a:ln w="19050" cap="flat" cmpd="sng">
            <a:solidFill>
              <a:srgbClr val="FF3399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7594" name="Freeform 10"/>
          <p:cNvSpPr>
            <a:spLocks/>
          </p:cNvSpPr>
          <p:nvPr/>
        </p:nvSpPr>
        <p:spPr bwMode="auto">
          <a:xfrm>
            <a:off x="3429000" y="1143000"/>
            <a:ext cx="2209800" cy="2133600"/>
          </a:xfrm>
          <a:custGeom>
            <a:avLst/>
            <a:gdLst>
              <a:gd name="T0" fmla="*/ 1392 w 1392"/>
              <a:gd name="T1" fmla="*/ 1344 h 1344"/>
              <a:gd name="T2" fmla="*/ 0 w 1392"/>
              <a:gd name="T3" fmla="*/ 0 h 13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92" h="1344">
                <a:moveTo>
                  <a:pt x="1392" y="1344"/>
                </a:moveTo>
                <a:cubicBezTo>
                  <a:pt x="1392" y="1344"/>
                  <a:pt x="696" y="672"/>
                  <a:pt x="0" y="0"/>
                </a:cubicBezTo>
              </a:path>
            </a:pathLst>
          </a:custGeom>
          <a:noFill/>
          <a:ln w="28575" cap="flat" cmpd="sng">
            <a:solidFill>
              <a:srgbClr val="FF3399"/>
            </a:solidFill>
            <a:prstDash val="lgDashDot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7595" name="Freeform 11"/>
          <p:cNvSpPr>
            <a:spLocks/>
          </p:cNvSpPr>
          <p:nvPr/>
        </p:nvSpPr>
        <p:spPr bwMode="auto">
          <a:xfrm>
            <a:off x="5867400" y="1143000"/>
            <a:ext cx="1981200" cy="2514600"/>
          </a:xfrm>
          <a:custGeom>
            <a:avLst/>
            <a:gdLst>
              <a:gd name="T0" fmla="*/ 0 w 1248"/>
              <a:gd name="T1" fmla="*/ 1584 h 1584"/>
              <a:gd name="T2" fmla="*/ 1248 w 1248"/>
              <a:gd name="T3" fmla="*/ 0 h 158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48" h="1584">
                <a:moveTo>
                  <a:pt x="0" y="1584"/>
                </a:moveTo>
                <a:cubicBezTo>
                  <a:pt x="0" y="1584"/>
                  <a:pt x="624" y="792"/>
                  <a:pt x="1248" y="0"/>
                </a:cubicBezTo>
              </a:path>
            </a:pathLst>
          </a:custGeom>
          <a:noFill/>
          <a:ln w="28575" cap="flat" cmpd="sng">
            <a:solidFill>
              <a:srgbClr val="FF3399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7596" name="Freeform 12"/>
          <p:cNvSpPr>
            <a:spLocks/>
          </p:cNvSpPr>
          <p:nvPr/>
        </p:nvSpPr>
        <p:spPr bwMode="auto">
          <a:xfrm>
            <a:off x="4038600" y="1295400"/>
            <a:ext cx="3429000" cy="1066800"/>
          </a:xfrm>
          <a:custGeom>
            <a:avLst/>
            <a:gdLst>
              <a:gd name="T0" fmla="*/ 0 w 2160"/>
              <a:gd name="T1" fmla="*/ 672 h 672"/>
              <a:gd name="T2" fmla="*/ 2160 w 2160"/>
              <a:gd name="T3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160" h="672">
                <a:moveTo>
                  <a:pt x="0" y="672"/>
                </a:moveTo>
                <a:cubicBezTo>
                  <a:pt x="900" y="392"/>
                  <a:pt x="1800" y="112"/>
                  <a:pt x="2160" y="0"/>
                </a:cubicBezTo>
              </a:path>
            </a:pathLst>
          </a:custGeom>
          <a:noFill/>
          <a:ln w="38100" cap="flat" cmpd="sng">
            <a:solidFill>
              <a:srgbClr val="3333CC"/>
            </a:solidFill>
            <a:prstDash val="dash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7597" name="Rectangle 13"/>
          <p:cNvSpPr>
            <a:spLocks noChangeArrowheads="1"/>
          </p:cNvSpPr>
          <p:nvPr/>
        </p:nvSpPr>
        <p:spPr bwMode="auto">
          <a:xfrm>
            <a:off x="381000" y="2301875"/>
            <a:ext cx="8305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571500">
              <a:spcBef>
                <a:spcPct val="50000"/>
              </a:spcBef>
            </a:pP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                     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则可能开始注释，将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state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设为注释状态，字符 </a:t>
            </a:r>
            <a:r>
              <a:rPr kumimoji="1" lang="zh-CN" altLang="en-US" sz="2400">
                <a:latin typeface="Times New Roman"/>
                <a:ea typeface="隶书" pitchFamily="49" charset="-122"/>
              </a:rPr>
              <a:t>‘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/</a:t>
            </a:r>
            <a:r>
              <a:rPr kumimoji="1" lang="en-US" altLang="zh-CN" sz="2400">
                <a:latin typeface="Times New Roman"/>
                <a:ea typeface="隶书" pitchFamily="49" charset="-122"/>
              </a:rPr>
              <a:t>’</a:t>
            </a:r>
            <a:r>
              <a:rPr kumimoji="1" lang="en-US" altLang="zh-CN" sz="2400">
                <a:latin typeface="隶书" pitchFamily="49" charset="-122"/>
                <a:ea typeface="隶书" pitchFamily="49" charset="-122"/>
              </a:rPr>
              <a:t> </a:t>
            </a:r>
            <a:r>
              <a:rPr kumimoji="1" lang="zh-CN" altLang="en-US" sz="2400">
                <a:latin typeface="隶书" pitchFamily="49" charset="-122"/>
                <a:ea typeface="隶书" pitchFamily="49" charset="-122"/>
              </a:rPr>
              <a:t>不输出；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autoUpdateAnimBg="0"/>
      <p:bldP spid="67591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304800" y="152400"/>
            <a:ext cx="3733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en-US" altLang="zh-CN" sz="2000">
              <a:latin typeface="Verdana" pitchFamily="34" charset="0"/>
            </a:endParaRPr>
          </a:p>
          <a:p>
            <a:endParaRPr kumimoji="1" lang="en-US" altLang="zh-CN" sz="2000">
              <a:latin typeface="Verdana" pitchFamily="34" charset="0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762000" y="-76200"/>
            <a:ext cx="8382000" cy="710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000">
                <a:latin typeface="Verdana" pitchFamily="34" charset="0"/>
              </a:rPr>
              <a:t>while((c=getchar())!=EOF){</a:t>
            </a:r>
          </a:p>
          <a:p>
            <a:r>
              <a:rPr kumimoji="1" lang="en-US" altLang="zh-CN" sz="2000">
                <a:latin typeface="Verdana" pitchFamily="34" charset="0"/>
              </a:rPr>
              <a:t>        if(</a:t>
            </a:r>
            <a:r>
              <a:rPr kumimoji="1" lang="zh-CN" altLang="en-US" sz="2000">
                <a:latin typeface="Verdana" pitchFamily="34" charset="0"/>
              </a:rPr>
              <a:t>输入换行符</a:t>
            </a:r>
            <a:r>
              <a:rPr kumimoji="1" lang="en-US" altLang="zh-CN" sz="2000">
                <a:latin typeface="Verdana" pitchFamily="34" charset="0"/>
              </a:rPr>
              <a:t>)</a:t>
            </a:r>
          </a:p>
          <a:p>
            <a:r>
              <a:rPr kumimoji="1" lang="en-US" altLang="zh-CN" sz="2000">
                <a:latin typeface="Verdana" pitchFamily="34" charset="0"/>
              </a:rPr>
              <a:t>	</a:t>
            </a:r>
            <a:r>
              <a:rPr kumimoji="1" lang="zh-CN" altLang="en-US" sz="2000">
                <a:latin typeface="Verdana" pitchFamily="34" charset="0"/>
              </a:rPr>
              <a:t>输出换行符</a:t>
            </a:r>
          </a:p>
          <a:p>
            <a:r>
              <a:rPr kumimoji="1" lang="zh-CN" altLang="en-US" sz="2000">
                <a:latin typeface="Verdana" pitchFamily="34" charset="0"/>
              </a:rPr>
              <a:t>       </a:t>
            </a:r>
            <a:r>
              <a:rPr kumimoji="1" lang="en-US" altLang="zh-CN" sz="2000">
                <a:latin typeface="Verdana" pitchFamily="34" charset="0"/>
              </a:rPr>
              <a:t>else</a:t>
            </a:r>
          </a:p>
          <a:p>
            <a:r>
              <a:rPr kumimoji="1" lang="en-US" altLang="zh-CN" sz="2000">
                <a:latin typeface="Verdana" pitchFamily="34" charset="0"/>
              </a:rPr>
              <a:t>          switch(state){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</a:t>
            </a:r>
            <a:r>
              <a:rPr kumimoji="1" lang="zh-CN" altLang="en-US" sz="2000">
                <a:latin typeface="Verdana" pitchFamily="34" charset="0"/>
              </a:rPr>
              <a:t>普通字符状态</a:t>
            </a:r>
            <a:r>
              <a:rPr kumimoji="1" lang="en-US" altLang="zh-CN" sz="2000">
                <a:latin typeface="Verdana" pitchFamily="34" charset="0"/>
              </a:rPr>
              <a:t>: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if (</a:t>
            </a:r>
            <a:r>
              <a:rPr kumimoji="1" lang="zh-CN" altLang="en-US" sz="2000">
                <a:latin typeface="Verdana" pitchFamily="34" charset="0"/>
              </a:rPr>
              <a:t>输入字符 ‘</a:t>
            </a:r>
            <a:r>
              <a:rPr kumimoji="1" lang="en-US" altLang="zh-CN" sz="2000">
                <a:latin typeface="Verdana" pitchFamily="34" charset="0"/>
              </a:rPr>
              <a:t>/’)    </a:t>
            </a:r>
            <a:r>
              <a:rPr kumimoji="1" lang="zh-CN" altLang="en-US" sz="2000">
                <a:latin typeface="Verdana" pitchFamily="34" charset="0"/>
              </a:rPr>
              <a:t>字符状态设为 </a:t>
            </a:r>
            <a:r>
              <a:rPr kumimoji="1" lang="en-US" altLang="zh-CN" sz="2000">
                <a:latin typeface="Verdana" pitchFamily="34" charset="0"/>
              </a:rPr>
              <a:t>START;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else </a:t>
            </a:r>
            <a:r>
              <a:rPr kumimoji="1" lang="zh-CN" altLang="en-US" sz="2000">
                <a:latin typeface="Verdana" pitchFamily="34" charset="0"/>
              </a:rPr>
              <a:t>字符原样输出</a:t>
            </a:r>
          </a:p>
          <a:p>
            <a:r>
              <a:rPr kumimoji="1" lang="zh-CN" altLang="en-US" sz="2000">
                <a:latin typeface="Verdana" pitchFamily="34" charset="0"/>
              </a:rPr>
              <a:t>             开始注释状态</a:t>
            </a:r>
            <a:r>
              <a:rPr kumimoji="1" lang="en-US" altLang="zh-CN" sz="2000">
                <a:latin typeface="Verdana" pitchFamily="34" charset="0"/>
              </a:rPr>
              <a:t>: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if (</a:t>
            </a:r>
            <a:r>
              <a:rPr kumimoji="1" lang="zh-CN" altLang="en-US" sz="2000">
                <a:latin typeface="Verdana" pitchFamily="34" charset="0"/>
              </a:rPr>
              <a:t>输入字符 ‘*’</a:t>
            </a:r>
            <a:r>
              <a:rPr kumimoji="1" lang="en-US" altLang="zh-CN" sz="2000">
                <a:latin typeface="Verdana" pitchFamily="34" charset="0"/>
              </a:rPr>
              <a:t>)   </a:t>
            </a:r>
            <a:r>
              <a:rPr kumimoji="1" lang="zh-CN" altLang="en-US" sz="2000">
                <a:latin typeface="Verdana" pitchFamily="34" charset="0"/>
              </a:rPr>
              <a:t>注释内容从此后开始，状态设为注释</a:t>
            </a:r>
          </a:p>
          <a:p>
            <a:r>
              <a:rPr kumimoji="1" lang="zh-CN" altLang="en-US" sz="2000">
                <a:latin typeface="Verdana" pitchFamily="34" charset="0"/>
              </a:rPr>
              <a:t>                 </a:t>
            </a:r>
            <a:r>
              <a:rPr kumimoji="1" lang="en-US" altLang="zh-CN" sz="2000">
                <a:latin typeface="Verdana" pitchFamily="34" charset="0"/>
              </a:rPr>
              <a:t>else ’/’ </a:t>
            </a:r>
            <a:r>
              <a:rPr kumimoji="1" lang="zh-CN" altLang="en-US" sz="2000">
                <a:latin typeface="Verdana" pitchFamily="34" charset="0"/>
              </a:rPr>
              <a:t>为普通字符</a:t>
            </a:r>
          </a:p>
          <a:p>
            <a:r>
              <a:rPr kumimoji="1" lang="zh-CN" altLang="en-US" sz="2000">
                <a:latin typeface="Verdana" pitchFamily="34" charset="0"/>
              </a:rPr>
              <a:t>           	原样输出 </a:t>
            </a:r>
            <a:r>
              <a:rPr kumimoji="1" lang="en-US" altLang="zh-CN" sz="2000">
                <a:latin typeface="Verdana" pitchFamily="34" charset="0"/>
              </a:rPr>
              <a:t>'/'</a:t>
            </a:r>
          </a:p>
          <a:p>
            <a:r>
              <a:rPr kumimoji="1" lang="en-US" altLang="zh-CN" sz="2000">
                <a:latin typeface="Verdana" pitchFamily="34" charset="0"/>
              </a:rPr>
              <a:t>	          </a:t>
            </a:r>
            <a:r>
              <a:rPr kumimoji="1" lang="zh-CN" altLang="en-US" sz="2000">
                <a:latin typeface="Verdana" pitchFamily="34" charset="0"/>
              </a:rPr>
              <a:t>原样输出输入的字符</a:t>
            </a:r>
          </a:p>
          <a:p>
            <a:r>
              <a:rPr kumimoji="1" lang="zh-CN" altLang="en-US" sz="2000">
                <a:latin typeface="Verdana" pitchFamily="34" charset="0"/>
              </a:rPr>
              <a:t>            	将字符状态重新设为 普通字符（</a:t>
            </a:r>
            <a:r>
              <a:rPr kumimoji="1" lang="en-US" altLang="zh-CN" sz="2000">
                <a:latin typeface="Verdana" pitchFamily="34" charset="0"/>
              </a:rPr>
              <a:t>COPY</a:t>
            </a:r>
            <a:r>
              <a:rPr kumimoji="1" lang="zh-CN" altLang="en-US" sz="2000">
                <a:latin typeface="Verdana" pitchFamily="34" charset="0"/>
              </a:rPr>
              <a:t>）    </a:t>
            </a:r>
          </a:p>
          <a:p>
            <a:r>
              <a:rPr kumimoji="1" lang="zh-CN" altLang="en-US" sz="2000">
                <a:latin typeface="Verdana" pitchFamily="34" charset="0"/>
              </a:rPr>
              <a:t>             注释状态</a:t>
            </a:r>
            <a:r>
              <a:rPr kumimoji="1" lang="en-US" altLang="zh-CN" sz="2000">
                <a:latin typeface="Verdana" pitchFamily="34" charset="0"/>
              </a:rPr>
              <a:t>: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  if(</a:t>
            </a:r>
            <a:r>
              <a:rPr kumimoji="1" lang="zh-CN" altLang="en-US" sz="2000">
                <a:latin typeface="Verdana" pitchFamily="34" charset="0"/>
              </a:rPr>
              <a:t>输入字符 ‘*’</a:t>
            </a:r>
            <a:r>
              <a:rPr kumimoji="1" lang="en-US" altLang="zh-CN" sz="2000">
                <a:latin typeface="Verdana" pitchFamily="34" charset="0"/>
              </a:rPr>
              <a:t>) </a:t>
            </a:r>
            <a:r>
              <a:rPr kumimoji="1" lang="zh-CN" altLang="en-US" sz="2000">
                <a:latin typeface="Verdana" pitchFamily="34" charset="0"/>
              </a:rPr>
              <a:t>注释即将结束，状态设为</a:t>
            </a:r>
            <a:r>
              <a:rPr kumimoji="1" lang="en-US" altLang="zh-CN" sz="2000">
                <a:latin typeface="Verdana" pitchFamily="34" charset="0"/>
              </a:rPr>
              <a:t>END;</a:t>
            </a:r>
          </a:p>
          <a:p>
            <a:r>
              <a:rPr kumimoji="1" lang="en-US" altLang="zh-CN" sz="2000">
                <a:latin typeface="Verdana" pitchFamily="34" charset="0"/>
              </a:rPr>
              <a:t>	   </a:t>
            </a:r>
            <a:r>
              <a:rPr kumimoji="1" lang="zh-CN" altLang="en-US" sz="2000">
                <a:latin typeface="Verdana" pitchFamily="34" charset="0"/>
              </a:rPr>
              <a:t>结束状态</a:t>
            </a:r>
            <a:r>
              <a:rPr kumimoji="1" lang="en-US" altLang="zh-CN" sz="2000">
                <a:latin typeface="Verdana" pitchFamily="34" charset="0"/>
              </a:rPr>
              <a:t>: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  if </a:t>
            </a:r>
            <a:r>
              <a:rPr kumimoji="1" lang="zh-CN" altLang="en-US" sz="2000">
                <a:latin typeface="Verdana" pitchFamily="34" charset="0"/>
              </a:rPr>
              <a:t>输入字符 </a:t>
            </a:r>
            <a:r>
              <a:rPr kumimoji="1" lang="en-US" altLang="zh-CN" sz="2000">
                <a:latin typeface="Verdana" pitchFamily="34" charset="0"/>
              </a:rPr>
              <a:t>'/‘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         </a:t>
            </a:r>
            <a:r>
              <a:rPr kumimoji="1" lang="zh-CN" altLang="en-US" sz="2000">
                <a:latin typeface="Verdana" pitchFamily="34" charset="0"/>
              </a:rPr>
              <a:t>注释结束，状态设为</a:t>
            </a:r>
            <a:r>
              <a:rPr kumimoji="1" lang="en-US" altLang="zh-CN" sz="2000">
                <a:latin typeface="Verdana" pitchFamily="34" charset="0"/>
              </a:rPr>
              <a:t>COPY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       else </a:t>
            </a:r>
          </a:p>
          <a:p>
            <a:r>
              <a:rPr kumimoji="1" lang="en-US" altLang="zh-CN" sz="2000">
                <a:latin typeface="Verdana" pitchFamily="34" charset="0"/>
              </a:rPr>
              <a:t>            	      </a:t>
            </a:r>
            <a:r>
              <a:rPr kumimoji="1" lang="zh-CN" altLang="en-US" sz="2000">
                <a:latin typeface="Verdana" pitchFamily="34" charset="0"/>
              </a:rPr>
              <a:t>仍为注释状态</a:t>
            </a:r>
          </a:p>
          <a:p>
            <a:r>
              <a:rPr kumimoji="1" lang="zh-CN" altLang="en-US" sz="2000">
                <a:latin typeface="Verdana" pitchFamily="34" charset="0"/>
              </a:rPr>
              <a:t>             </a:t>
            </a:r>
            <a:r>
              <a:rPr kumimoji="1" lang="en-US" altLang="zh-CN" sz="2000">
                <a:latin typeface="Verdana" pitchFamily="34" charset="0"/>
              </a:rPr>
              <a:t>}</a:t>
            </a:r>
          </a:p>
          <a:p>
            <a:r>
              <a:rPr kumimoji="1" lang="en-US" altLang="zh-CN" sz="20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Line 2"/>
          <p:cNvSpPr>
            <a:spLocks noChangeShapeType="1"/>
          </p:cNvSpPr>
          <p:nvPr/>
        </p:nvSpPr>
        <p:spPr bwMode="auto">
          <a:xfrm>
            <a:off x="2971800" y="6858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4419600" y="1931988"/>
            <a:ext cx="3276600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5945188" y="2008188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S</a:t>
            </a: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1828800" y="3810000"/>
            <a:ext cx="1143000" cy="533400"/>
          </a:xfrm>
          <a:prstGeom prst="flowChartInputOutpu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981200" y="3908425"/>
            <a:ext cx="804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000">
                <a:latin typeface="Roman" charset="0"/>
              </a:rPr>
              <a:t>输出</a:t>
            </a:r>
            <a:r>
              <a:rPr kumimoji="1" lang="en-US" altLang="zh-CN" sz="2000">
                <a:latin typeface="Roman" charset="0"/>
              </a:rPr>
              <a:t>c</a:t>
            </a:r>
          </a:p>
        </p:txBody>
      </p:sp>
      <p:sp>
        <p:nvSpPr>
          <p:cNvPr id="71687" name="Line 7"/>
          <p:cNvSpPr>
            <a:spLocks noChangeShapeType="1"/>
          </p:cNvSpPr>
          <p:nvPr/>
        </p:nvSpPr>
        <p:spPr bwMode="auto">
          <a:xfrm>
            <a:off x="914400" y="1447800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88" name="Line 8"/>
          <p:cNvSpPr>
            <a:spLocks noChangeShapeType="1"/>
          </p:cNvSpPr>
          <p:nvPr/>
        </p:nvSpPr>
        <p:spPr bwMode="auto">
          <a:xfrm>
            <a:off x="914400" y="14478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89" name="AutoShape 9"/>
          <p:cNvSpPr>
            <a:spLocks noChangeArrowheads="1"/>
          </p:cNvSpPr>
          <p:nvPr/>
        </p:nvSpPr>
        <p:spPr bwMode="auto">
          <a:xfrm>
            <a:off x="152400" y="4092575"/>
            <a:ext cx="2178050" cy="533400"/>
          </a:xfrm>
          <a:prstGeom prst="flowChartInputOutpu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338138" y="1981200"/>
            <a:ext cx="1262062" cy="4857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400">
                <a:latin typeface="Roman" charset="0"/>
              </a:rPr>
              <a:t>输出’</a:t>
            </a:r>
            <a:r>
              <a:rPr kumimoji="1" lang="en-US" altLang="zh-CN" sz="2400">
                <a:latin typeface="Roman" charset="0"/>
              </a:rPr>
              <a:t>\n’</a:t>
            </a:r>
          </a:p>
        </p:txBody>
      </p:sp>
      <p:sp>
        <p:nvSpPr>
          <p:cNvPr id="71691" name="Line 11"/>
          <p:cNvSpPr>
            <a:spLocks noChangeShapeType="1"/>
          </p:cNvSpPr>
          <p:nvPr/>
        </p:nvSpPr>
        <p:spPr bwMode="auto">
          <a:xfrm>
            <a:off x="2362200" y="43434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4038600" y="8382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F</a:t>
            </a:r>
          </a:p>
        </p:txBody>
      </p:sp>
      <p:sp>
        <p:nvSpPr>
          <p:cNvPr id="71693" name="AutoShape 13"/>
          <p:cNvSpPr>
            <a:spLocks noChangeArrowheads="1"/>
          </p:cNvSpPr>
          <p:nvPr/>
        </p:nvSpPr>
        <p:spPr bwMode="auto">
          <a:xfrm>
            <a:off x="2209800" y="1143000"/>
            <a:ext cx="1524000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94" name="Text Box 14"/>
          <p:cNvSpPr txBox="1">
            <a:spLocks noChangeArrowheads="1"/>
          </p:cNvSpPr>
          <p:nvPr/>
        </p:nvSpPr>
        <p:spPr bwMode="auto">
          <a:xfrm>
            <a:off x="2514600" y="1219200"/>
            <a:ext cx="93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latin typeface="Roman" charset="0"/>
              </a:rPr>
              <a:t>c=‘\n’</a:t>
            </a:r>
          </a:p>
        </p:txBody>
      </p:sp>
      <p:sp>
        <p:nvSpPr>
          <p:cNvPr id="71695" name="Line 15"/>
          <p:cNvSpPr>
            <a:spLocks noChangeShapeType="1"/>
          </p:cNvSpPr>
          <p:nvPr/>
        </p:nvSpPr>
        <p:spPr bwMode="auto">
          <a:xfrm>
            <a:off x="3733800" y="1447800"/>
            <a:ext cx="2438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96" name="Line 16"/>
          <p:cNvSpPr>
            <a:spLocks noChangeShapeType="1"/>
          </p:cNvSpPr>
          <p:nvPr/>
        </p:nvSpPr>
        <p:spPr bwMode="auto">
          <a:xfrm>
            <a:off x="6172200" y="14478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97" name="AutoShape 17"/>
          <p:cNvSpPr>
            <a:spLocks noChangeArrowheads="1"/>
          </p:cNvSpPr>
          <p:nvPr/>
        </p:nvSpPr>
        <p:spPr bwMode="auto">
          <a:xfrm>
            <a:off x="1058863" y="2971800"/>
            <a:ext cx="1303337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698" name="Text Box 18"/>
          <p:cNvSpPr txBox="1">
            <a:spLocks noChangeArrowheads="1"/>
          </p:cNvSpPr>
          <p:nvPr/>
        </p:nvSpPr>
        <p:spPr bwMode="auto">
          <a:xfrm>
            <a:off x="1371600" y="3048000"/>
            <a:ext cx="777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latin typeface="Roman" charset="0"/>
              </a:rPr>
              <a:t>c=‘/’</a:t>
            </a:r>
          </a:p>
        </p:txBody>
      </p:sp>
      <p:sp>
        <p:nvSpPr>
          <p:cNvPr id="71699" name="Line 19"/>
          <p:cNvSpPr>
            <a:spLocks noChangeShapeType="1"/>
          </p:cNvSpPr>
          <p:nvPr/>
        </p:nvSpPr>
        <p:spPr bwMode="auto">
          <a:xfrm>
            <a:off x="1058863" y="3276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00" name="Text Box 20"/>
          <p:cNvSpPr txBox="1">
            <a:spLocks noChangeArrowheads="1"/>
          </p:cNvSpPr>
          <p:nvPr/>
        </p:nvSpPr>
        <p:spPr bwMode="auto">
          <a:xfrm>
            <a:off x="557213" y="3810000"/>
            <a:ext cx="1119187" cy="333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000">
                <a:latin typeface="Roman" charset="0"/>
              </a:rPr>
              <a:t>S=START</a:t>
            </a:r>
          </a:p>
        </p:txBody>
      </p:sp>
      <p:sp>
        <p:nvSpPr>
          <p:cNvPr id="71701" name="Line 21"/>
          <p:cNvSpPr>
            <a:spLocks noChangeShapeType="1"/>
          </p:cNvSpPr>
          <p:nvPr/>
        </p:nvSpPr>
        <p:spPr bwMode="auto">
          <a:xfrm>
            <a:off x="1058863" y="4191000"/>
            <a:ext cx="7937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02" name="Line 22"/>
          <p:cNvSpPr>
            <a:spLocks noChangeShapeType="1"/>
          </p:cNvSpPr>
          <p:nvPr/>
        </p:nvSpPr>
        <p:spPr bwMode="auto">
          <a:xfrm>
            <a:off x="2362200" y="3276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03" name="AutoShape 23"/>
          <p:cNvSpPr>
            <a:spLocks noChangeArrowheads="1"/>
          </p:cNvSpPr>
          <p:nvPr/>
        </p:nvSpPr>
        <p:spPr bwMode="auto">
          <a:xfrm>
            <a:off x="4343400" y="3810000"/>
            <a:ext cx="1295400" cy="685800"/>
          </a:xfrm>
          <a:prstGeom prst="flowChartInputOutpu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4495800" y="3810000"/>
            <a:ext cx="9302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000">
                <a:latin typeface="Roman" charset="0"/>
              </a:rPr>
              <a:t>输出‘</a:t>
            </a:r>
            <a:r>
              <a:rPr kumimoji="1" lang="en-US" altLang="zh-CN" sz="2000">
                <a:latin typeface="Roman" charset="0"/>
              </a:rPr>
              <a:t>/’</a:t>
            </a:r>
          </a:p>
          <a:p>
            <a:pPr eaLnBrk="0" hangingPunct="0"/>
            <a:r>
              <a:rPr kumimoji="1" lang="zh-CN" altLang="en-US" sz="2000">
                <a:latin typeface="Roman" charset="0"/>
              </a:rPr>
              <a:t>输出</a:t>
            </a:r>
            <a:r>
              <a:rPr kumimoji="1" lang="en-US" altLang="zh-CN" sz="2000">
                <a:latin typeface="Roman" charset="0"/>
              </a:rPr>
              <a:t>c</a:t>
            </a:r>
          </a:p>
        </p:txBody>
      </p:sp>
      <p:sp>
        <p:nvSpPr>
          <p:cNvPr id="71705" name="AutoShape 25"/>
          <p:cNvSpPr>
            <a:spLocks noChangeArrowheads="1"/>
          </p:cNvSpPr>
          <p:nvPr/>
        </p:nvSpPr>
        <p:spPr bwMode="auto">
          <a:xfrm>
            <a:off x="2971800" y="4092575"/>
            <a:ext cx="2178050" cy="533400"/>
          </a:xfrm>
          <a:prstGeom prst="flowChartInputOutpu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06" name="AutoShape 26"/>
          <p:cNvSpPr>
            <a:spLocks noChangeArrowheads="1"/>
          </p:cNvSpPr>
          <p:nvPr/>
        </p:nvSpPr>
        <p:spPr bwMode="auto">
          <a:xfrm>
            <a:off x="3671888" y="2971800"/>
            <a:ext cx="1357312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07" name="Text Box 27"/>
          <p:cNvSpPr txBox="1">
            <a:spLocks noChangeArrowheads="1"/>
          </p:cNvSpPr>
          <p:nvPr/>
        </p:nvSpPr>
        <p:spPr bwMode="auto">
          <a:xfrm>
            <a:off x="3962400" y="3048000"/>
            <a:ext cx="846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latin typeface="Roman" charset="0"/>
              </a:rPr>
              <a:t>c=‘*’</a:t>
            </a:r>
          </a:p>
        </p:txBody>
      </p:sp>
      <p:sp>
        <p:nvSpPr>
          <p:cNvPr id="71708" name="Line 28"/>
          <p:cNvSpPr>
            <a:spLocks noChangeShapeType="1"/>
          </p:cNvSpPr>
          <p:nvPr/>
        </p:nvSpPr>
        <p:spPr bwMode="auto">
          <a:xfrm>
            <a:off x="3657600" y="3276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09" name="Text Box 29"/>
          <p:cNvSpPr txBox="1">
            <a:spLocks noChangeArrowheads="1"/>
          </p:cNvSpPr>
          <p:nvPr/>
        </p:nvSpPr>
        <p:spPr bwMode="auto">
          <a:xfrm>
            <a:off x="3124200" y="3886200"/>
            <a:ext cx="1117600" cy="333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000">
                <a:latin typeface="Roman" charset="0"/>
              </a:rPr>
              <a:t>S=COMM</a:t>
            </a:r>
          </a:p>
        </p:txBody>
      </p:sp>
      <p:sp>
        <p:nvSpPr>
          <p:cNvPr id="71710" name="Line 30"/>
          <p:cNvSpPr>
            <a:spLocks noChangeShapeType="1"/>
          </p:cNvSpPr>
          <p:nvPr/>
        </p:nvSpPr>
        <p:spPr bwMode="auto">
          <a:xfrm>
            <a:off x="3657600" y="4267200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11" name="Line 31"/>
          <p:cNvSpPr>
            <a:spLocks noChangeShapeType="1"/>
          </p:cNvSpPr>
          <p:nvPr/>
        </p:nvSpPr>
        <p:spPr bwMode="auto">
          <a:xfrm>
            <a:off x="5043488" y="3276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12" name="AutoShape 32"/>
          <p:cNvSpPr>
            <a:spLocks noChangeArrowheads="1"/>
          </p:cNvSpPr>
          <p:nvPr/>
        </p:nvSpPr>
        <p:spPr bwMode="auto">
          <a:xfrm>
            <a:off x="7202488" y="2895600"/>
            <a:ext cx="1204912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13" name="Text Box 33"/>
          <p:cNvSpPr txBox="1">
            <a:spLocks noChangeArrowheads="1"/>
          </p:cNvSpPr>
          <p:nvPr/>
        </p:nvSpPr>
        <p:spPr bwMode="auto">
          <a:xfrm>
            <a:off x="7416800" y="2971800"/>
            <a:ext cx="777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latin typeface="Roman" charset="0"/>
              </a:rPr>
              <a:t>c=‘/’</a:t>
            </a:r>
          </a:p>
        </p:txBody>
      </p:sp>
      <p:sp>
        <p:nvSpPr>
          <p:cNvPr id="71714" name="Line 34"/>
          <p:cNvSpPr>
            <a:spLocks noChangeShapeType="1"/>
          </p:cNvSpPr>
          <p:nvPr/>
        </p:nvSpPr>
        <p:spPr bwMode="auto">
          <a:xfrm>
            <a:off x="7188200" y="32004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15" name="Text Box 35"/>
          <p:cNvSpPr txBox="1">
            <a:spLocks noChangeArrowheads="1"/>
          </p:cNvSpPr>
          <p:nvPr/>
        </p:nvSpPr>
        <p:spPr bwMode="auto">
          <a:xfrm>
            <a:off x="6780213" y="3810000"/>
            <a:ext cx="992187" cy="333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000">
                <a:latin typeface="Roman" charset="0"/>
              </a:rPr>
              <a:t>S=COPY</a:t>
            </a:r>
          </a:p>
        </p:txBody>
      </p:sp>
      <p:sp>
        <p:nvSpPr>
          <p:cNvPr id="71716" name="Line 36"/>
          <p:cNvSpPr>
            <a:spLocks noChangeShapeType="1"/>
          </p:cNvSpPr>
          <p:nvPr/>
        </p:nvSpPr>
        <p:spPr bwMode="auto">
          <a:xfrm>
            <a:off x="7239000" y="41910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17" name="Text Box 37"/>
          <p:cNvSpPr txBox="1">
            <a:spLocks noChangeArrowheads="1"/>
          </p:cNvSpPr>
          <p:nvPr/>
        </p:nvSpPr>
        <p:spPr bwMode="auto">
          <a:xfrm>
            <a:off x="7848600" y="3810000"/>
            <a:ext cx="1117600" cy="333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000">
                <a:latin typeface="Roman" charset="0"/>
              </a:rPr>
              <a:t>S=COMM</a:t>
            </a:r>
          </a:p>
        </p:txBody>
      </p:sp>
      <p:sp>
        <p:nvSpPr>
          <p:cNvPr id="71718" name="AutoShape 38"/>
          <p:cNvSpPr>
            <a:spLocks noChangeArrowheads="1"/>
          </p:cNvSpPr>
          <p:nvPr/>
        </p:nvSpPr>
        <p:spPr bwMode="auto">
          <a:xfrm>
            <a:off x="5562600" y="2971800"/>
            <a:ext cx="1143000" cy="609600"/>
          </a:xfrm>
          <a:prstGeom prst="flowChartDecision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19" name="Text Box 39"/>
          <p:cNvSpPr txBox="1">
            <a:spLocks noChangeArrowheads="1"/>
          </p:cNvSpPr>
          <p:nvPr/>
        </p:nvSpPr>
        <p:spPr bwMode="auto">
          <a:xfrm>
            <a:off x="5689600" y="3048000"/>
            <a:ext cx="846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latin typeface="Roman" charset="0"/>
              </a:rPr>
              <a:t>c=‘*’</a:t>
            </a:r>
          </a:p>
        </p:txBody>
      </p:sp>
      <p:sp>
        <p:nvSpPr>
          <p:cNvPr id="71720" name="Line 40"/>
          <p:cNvSpPr>
            <a:spLocks noChangeShapeType="1"/>
          </p:cNvSpPr>
          <p:nvPr/>
        </p:nvSpPr>
        <p:spPr bwMode="auto">
          <a:xfrm>
            <a:off x="6172200" y="3581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21" name="Text Box 41"/>
          <p:cNvSpPr txBox="1">
            <a:spLocks noChangeArrowheads="1"/>
          </p:cNvSpPr>
          <p:nvPr/>
        </p:nvSpPr>
        <p:spPr bwMode="auto">
          <a:xfrm>
            <a:off x="5716588" y="4086225"/>
            <a:ext cx="836612" cy="333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000">
                <a:latin typeface="Roman" charset="0"/>
              </a:rPr>
              <a:t>S=END</a:t>
            </a:r>
          </a:p>
        </p:txBody>
      </p:sp>
      <p:sp>
        <p:nvSpPr>
          <p:cNvPr id="71722" name="Line 42"/>
          <p:cNvSpPr>
            <a:spLocks noChangeShapeType="1"/>
          </p:cNvSpPr>
          <p:nvPr/>
        </p:nvSpPr>
        <p:spPr bwMode="auto">
          <a:xfrm flipH="1">
            <a:off x="1676400" y="2209800"/>
            <a:ext cx="27432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23" name="Line 43"/>
          <p:cNvSpPr>
            <a:spLocks noChangeShapeType="1"/>
          </p:cNvSpPr>
          <p:nvPr/>
        </p:nvSpPr>
        <p:spPr bwMode="auto">
          <a:xfrm flipH="1">
            <a:off x="4343400" y="2362200"/>
            <a:ext cx="9906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24" name="Line 44"/>
          <p:cNvSpPr>
            <a:spLocks noChangeShapeType="1"/>
          </p:cNvSpPr>
          <p:nvPr/>
        </p:nvSpPr>
        <p:spPr bwMode="auto">
          <a:xfrm>
            <a:off x="6096000" y="2514600"/>
            <a:ext cx="762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25" name="Line 45"/>
          <p:cNvSpPr>
            <a:spLocks noChangeShapeType="1"/>
          </p:cNvSpPr>
          <p:nvPr/>
        </p:nvSpPr>
        <p:spPr bwMode="auto">
          <a:xfrm>
            <a:off x="7696200" y="2209800"/>
            <a:ext cx="7620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26" name="Text Box 46"/>
          <p:cNvSpPr txBox="1">
            <a:spLocks noChangeArrowheads="1"/>
          </p:cNvSpPr>
          <p:nvPr/>
        </p:nvSpPr>
        <p:spPr bwMode="auto">
          <a:xfrm>
            <a:off x="4419600" y="4772025"/>
            <a:ext cx="992188" cy="333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kumimoji="1" lang="en-US" altLang="zh-CN" sz="2000">
                <a:latin typeface="Roman" charset="0"/>
              </a:rPr>
              <a:t>S=COPY</a:t>
            </a:r>
          </a:p>
        </p:txBody>
      </p:sp>
      <p:sp>
        <p:nvSpPr>
          <p:cNvPr id="71727" name="Line 47"/>
          <p:cNvSpPr>
            <a:spLocks noChangeShapeType="1"/>
          </p:cNvSpPr>
          <p:nvPr/>
        </p:nvSpPr>
        <p:spPr bwMode="auto">
          <a:xfrm>
            <a:off x="4953000" y="4495800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28" name="Text Box 48"/>
          <p:cNvSpPr txBox="1">
            <a:spLocks noChangeArrowheads="1"/>
          </p:cNvSpPr>
          <p:nvPr/>
        </p:nvSpPr>
        <p:spPr bwMode="auto">
          <a:xfrm>
            <a:off x="1219200" y="838200"/>
            <a:ext cx="369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T</a:t>
            </a:r>
          </a:p>
        </p:txBody>
      </p:sp>
      <p:sp>
        <p:nvSpPr>
          <p:cNvPr id="71729" name="Text Box 49"/>
          <p:cNvSpPr txBox="1">
            <a:spLocks noChangeArrowheads="1"/>
          </p:cNvSpPr>
          <p:nvPr/>
        </p:nvSpPr>
        <p:spPr bwMode="auto">
          <a:xfrm>
            <a:off x="2727325" y="1971675"/>
            <a:ext cx="11334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>
                <a:latin typeface="Times New Roman" pitchFamily="18" charset="0"/>
              </a:rPr>
              <a:t>COPY</a:t>
            </a:r>
          </a:p>
        </p:txBody>
      </p:sp>
      <p:sp>
        <p:nvSpPr>
          <p:cNvPr id="71730" name="Text Box 50"/>
          <p:cNvSpPr txBox="1">
            <a:spLocks noChangeArrowheads="1"/>
          </p:cNvSpPr>
          <p:nvPr/>
        </p:nvSpPr>
        <p:spPr bwMode="auto">
          <a:xfrm>
            <a:off x="4419600" y="2452688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000">
                <a:latin typeface="Times New Roman" pitchFamily="18" charset="0"/>
              </a:rPr>
              <a:t>START</a:t>
            </a:r>
          </a:p>
        </p:txBody>
      </p:sp>
      <p:sp>
        <p:nvSpPr>
          <p:cNvPr id="71731" name="Text Box 51"/>
          <p:cNvSpPr txBox="1">
            <a:spLocks noChangeArrowheads="1"/>
          </p:cNvSpPr>
          <p:nvPr/>
        </p:nvSpPr>
        <p:spPr bwMode="auto">
          <a:xfrm>
            <a:off x="6156325" y="2498725"/>
            <a:ext cx="989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000">
                <a:latin typeface="Times New Roman" pitchFamily="18" charset="0"/>
              </a:rPr>
              <a:t>COMM</a:t>
            </a:r>
          </a:p>
        </p:txBody>
      </p:sp>
      <p:sp>
        <p:nvSpPr>
          <p:cNvPr id="71732" name="Text Box 52"/>
          <p:cNvSpPr txBox="1">
            <a:spLocks noChangeArrowheads="1"/>
          </p:cNvSpPr>
          <p:nvPr/>
        </p:nvSpPr>
        <p:spPr bwMode="auto">
          <a:xfrm>
            <a:off x="7832725" y="2071688"/>
            <a:ext cx="708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000">
                <a:latin typeface="Times New Roman" pitchFamily="18" charset="0"/>
              </a:rPr>
              <a:t>END</a:t>
            </a:r>
          </a:p>
        </p:txBody>
      </p:sp>
      <p:sp>
        <p:nvSpPr>
          <p:cNvPr id="71733" name="Line 53"/>
          <p:cNvSpPr>
            <a:spLocks noChangeShapeType="1"/>
          </p:cNvSpPr>
          <p:nvPr/>
        </p:nvSpPr>
        <p:spPr bwMode="auto">
          <a:xfrm flipV="1">
            <a:off x="381000" y="5791200"/>
            <a:ext cx="7467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34" name="Line 54"/>
          <p:cNvSpPr>
            <a:spLocks noChangeShapeType="1"/>
          </p:cNvSpPr>
          <p:nvPr/>
        </p:nvSpPr>
        <p:spPr bwMode="auto">
          <a:xfrm>
            <a:off x="7239000" y="4572000"/>
            <a:ext cx="1143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35" name="Line 55"/>
          <p:cNvSpPr>
            <a:spLocks noChangeShapeType="1"/>
          </p:cNvSpPr>
          <p:nvPr/>
        </p:nvSpPr>
        <p:spPr bwMode="auto">
          <a:xfrm>
            <a:off x="7848600" y="4572000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36" name="Line 56"/>
          <p:cNvSpPr>
            <a:spLocks noChangeShapeType="1"/>
          </p:cNvSpPr>
          <p:nvPr/>
        </p:nvSpPr>
        <p:spPr bwMode="auto">
          <a:xfrm>
            <a:off x="6172200" y="441960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37" name="Line 57"/>
          <p:cNvSpPr>
            <a:spLocks noChangeShapeType="1"/>
          </p:cNvSpPr>
          <p:nvPr/>
        </p:nvSpPr>
        <p:spPr bwMode="auto">
          <a:xfrm>
            <a:off x="4953000" y="51054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38" name="Line 58"/>
          <p:cNvSpPr>
            <a:spLocks noChangeShapeType="1"/>
          </p:cNvSpPr>
          <p:nvPr/>
        </p:nvSpPr>
        <p:spPr bwMode="auto">
          <a:xfrm>
            <a:off x="3657600" y="5410200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39" name="Line 59"/>
          <p:cNvSpPr>
            <a:spLocks noChangeShapeType="1"/>
          </p:cNvSpPr>
          <p:nvPr/>
        </p:nvSpPr>
        <p:spPr bwMode="auto">
          <a:xfrm>
            <a:off x="4267200" y="5410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40" name="Line 60"/>
          <p:cNvSpPr>
            <a:spLocks noChangeShapeType="1"/>
          </p:cNvSpPr>
          <p:nvPr/>
        </p:nvSpPr>
        <p:spPr bwMode="auto">
          <a:xfrm>
            <a:off x="1066800" y="4953000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41" name="Line 61"/>
          <p:cNvSpPr>
            <a:spLocks noChangeShapeType="1"/>
          </p:cNvSpPr>
          <p:nvPr/>
        </p:nvSpPr>
        <p:spPr bwMode="auto">
          <a:xfrm>
            <a:off x="1676400" y="4953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42" name="Line 62"/>
          <p:cNvSpPr>
            <a:spLocks noChangeShapeType="1"/>
          </p:cNvSpPr>
          <p:nvPr/>
        </p:nvSpPr>
        <p:spPr bwMode="auto">
          <a:xfrm>
            <a:off x="381000" y="2438400"/>
            <a:ext cx="0" cy="3352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43" name="AutoShape 63"/>
          <p:cNvSpPr>
            <a:spLocks noChangeArrowheads="1"/>
          </p:cNvSpPr>
          <p:nvPr/>
        </p:nvSpPr>
        <p:spPr bwMode="auto">
          <a:xfrm>
            <a:off x="1524000" y="228600"/>
            <a:ext cx="2819400" cy="457200"/>
          </a:xfrm>
          <a:prstGeom prst="flowChartPunchedCard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44" name="Text Box 64"/>
          <p:cNvSpPr txBox="1">
            <a:spLocks noChangeArrowheads="1"/>
          </p:cNvSpPr>
          <p:nvPr/>
        </p:nvSpPr>
        <p:spPr bwMode="auto">
          <a:xfrm>
            <a:off x="1524000" y="242888"/>
            <a:ext cx="27051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>
                <a:latin typeface="Times New Roman" pitchFamily="18" charset="0"/>
              </a:rPr>
              <a:t>输入字符赋给</a:t>
            </a:r>
            <a:r>
              <a:rPr kumimoji="1" lang="en-US" altLang="zh-CN" sz="2000">
                <a:latin typeface="Times New Roman" pitchFamily="18" charset="0"/>
              </a:rPr>
              <a:t>c,c!=EOF</a:t>
            </a:r>
          </a:p>
        </p:txBody>
      </p:sp>
      <p:sp>
        <p:nvSpPr>
          <p:cNvPr id="71745" name="Text Box 65"/>
          <p:cNvSpPr txBox="1">
            <a:spLocks noChangeArrowheads="1"/>
          </p:cNvSpPr>
          <p:nvPr/>
        </p:nvSpPr>
        <p:spPr bwMode="auto">
          <a:xfrm>
            <a:off x="2127250" y="6248400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>
                <a:latin typeface="Times New Roman" pitchFamily="18" charset="0"/>
              </a:rPr>
              <a:t>循环体底部</a:t>
            </a:r>
          </a:p>
        </p:txBody>
      </p:sp>
      <p:sp>
        <p:nvSpPr>
          <p:cNvPr id="71746" name="Line 66"/>
          <p:cNvSpPr>
            <a:spLocks noChangeShapeType="1"/>
          </p:cNvSpPr>
          <p:nvPr/>
        </p:nvSpPr>
        <p:spPr bwMode="auto">
          <a:xfrm>
            <a:off x="3124200" y="58674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47" name="Text Box 67"/>
          <p:cNvSpPr txBox="1">
            <a:spLocks noChangeArrowheads="1"/>
          </p:cNvSpPr>
          <p:nvPr/>
        </p:nvSpPr>
        <p:spPr bwMode="auto">
          <a:xfrm>
            <a:off x="6934200" y="2790825"/>
            <a:ext cx="369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T</a:t>
            </a:r>
          </a:p>
        </p:txBody>
      </p:sp>
      <p:sp>
        <p:nvSpPr>
          <p:cNvPr id="71748" name="Text Box 68"/>
          <p:cNvSpPr txBox="1">
            <a:spLocks noChangeArrowheads="1"/>
          </p:cNvSpPr>
          <p:nvPr/>
        </p:nvSpPr>
        <p:spPr bwMode="auto">
          <a:xfrm>
            <a:off x="5715000" y="3505200"/>
            <a:ext cx="369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T</a:t>
            </a:r>
          </a:p>
        </p:txBody>
      </p:sp>
      <p:sp>
        <p:nvSpPr>
          <p:cNvPr id="71749" name="Text Box 69"/>
          <p:cNvSpPr txBox="1">
            <a:spLocks noChangeArrowheads="1"/>
          </p:cNvSpPr>
          <p:nvPr/>
        </p:nvSpPr>
        <p:spPr bwMode="auto">
          <a:xfrm>
            <a:off x="838200" y="2819400"/>
            <a:ext cx="369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T</a:t>
            </a:r>
          </a:p>
        </p:txBody>
      </p:sp>
      <p:sp>
        <p:nvSpPr>
          <p:cNvPr id="71750" name="Text Box 70"/>
          <p:cNvSpPr txBox="1">
            <a:spLocks noChangeArrowheads="1"/>
          </p:cNvSpPr>
          <p:nvPr/>
        </p:nvSpPr>
        <p:spPr bwMode="auto">
          <a:xfrm>
            <a:off x="3657600" y="2819400"/>
            <a:ext cx="369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T</a:t>
            </a:r>
          </a:p>
        </p:txBody>
      </p:sp>
      <p:sp>
        <p:nvSpPr>
          <p:cNvPr id="71751" name="Text Box 71"/>
          <p:cNvSpPr txBox="1">
            <a:spLocks noChangeArrowheads="1"/>
          </p:cNvSpPr>
          <p:nvPr/>
        </p:nvSpPr>
        <p:spPr bwMode="auto">
          <a:xfrm>
            <a:off x="2133600" y="28194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F</a:t>
            </a:r>
          </a:p>
        </p:txBody>
      </p:sp>
      <p:sp>
        <p:nvSpPr>
          <p:cNvPr id="71752" name="Text Box 72"/>
          <p:cNvSpPr txBox="1">
            <a:spLocks noChangeArrowheads="1"/>
          </p:cNvSpPr>
          <p:nvPr/>
        </p:nvSpPr>
        <p:spPr bwMode="auto">
          <a:xfrm>
            <a:off x="4675188" y="27432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F</a:t>
            </a:r>
          </a:p>
        </p:txBody>
      </p:sp>
      <p:sp>
        <p:nvSpPr>
          <p:cNvPr id="71753" name="Text Box 73"/>
          <p:cNvSpPr txBox="1">
            <a:spLocks noChangeArrowheads="1"/>
          </p:cNvSpPr>
          <p:nvPr/>
        </p:nvSpPr>
        <p:spPr bwMode="auto">
          <a:xfrm>
            <a:off x="6351588" y="27432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F</a:t>
            </a:r>
          </a:p>
        </p:txBody>
      </p:sp>
      <p:sp>
        <p:nvSpPr>
          <p:cNvPr id="71754" name="Text Box 74"/>
          <p:cNvSpPr txBox="1">
            <a:spLocks noChangeArrowheads="1"/>
          </p:cNvSpPr>
          <p:nvPr/>
        </p:nvSpPr>
        <p:spPr bwMode="auto">
          <a:xfrm>
            <a:off x="8104188" y="25908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400">
                <a:solidFill>
                  <a:schemeClr val="hlink"/>
                </a:solidFill>
                <a:latin typeface="Roman" charset="0"/>
              </a:rPr>
              <a:t>F</a:t>
            </a:r>
          </a:p>
        </p:txBody>
      </p:sp>
      <p:sp>
        <p:nvSpPr>
          <p:cNvPr id="71755" name="AutoShape 75"/>
          <p:cNvSpPr>
            <a:spLocks noChangeArrowheads="1"/>
          </p:cNvSpPr>
          <p:nvPr/>
        </p:nvSpPr>
        <p:spPr bwMode="auto">
          <a:xfrm flipV="1">
            <a:off x="1981200" y="6248400"/>
            <a:ext cx="2209800" cy="457200"/>
          </a:xfrm>
          <a:prstGeom prst="flowChartPunchedCard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756" name="Text Box 76"/>
          <p:cNvSpPr txBox="1">
            <a:spLocks noChangeArrowheads="1"/>
          </p:cNvSpPr>
          <p:nvPr/>
        </p:nvSpPr>
        <p:spPr bwMode="auto">
          <a:xfrm>
            <a:off x="7162800" y="762000"/>
            <a:ext cx="1471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>
                <a:latin typeface="Times New Roman" pitchFamily="18" charset="0"/>
              </a:rPr>
              <a:t>s=COPY</a:t>
            </a:r>
          </a:p>
        </p:txBody>
      </p:sp>
      <p:sp>
        <p:nvSpPr>
          <p:cNvPr id="71757" name="Text Box 77"/>
          <p:cNvSpPr txBox="1">
            <a:spLocks noChangeArrowheads="1"/>
          </p:cNvSpPr>
          <p:nvPr/>
        </p:nvSpPr>
        <p:spPr bwMode="auto">
          <a:xfrm>
            <a:off x="5257800" y="45720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latin typeface="Times New Roman" pitchFamily="18" charset="0"/>
              </a:rPr>
              <a:t>循环流程图</a:t>
            </a:r>
          </a:p>
        </p:txBody>
      </p:sp>
      <p:sp>
        <p:nvSpPr>
          <p:cNvPr id="71758" name="Line 78"/>
          <p:cNvSpPr>
            <a:spLocks noChangeShapeType="1"/>
          </p:cNvSpPr>
          <p:nvPr/>
        </p:nvSpPr>
        <p:spPr bwMode="auto">
          <a:xfrm>
            <a:off x="6705600" y="3276600"/>
            <a:ext cx="0" cy="2514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59" name="Text Box 79"/>
          <p:cNvSpPr txBox="1">
            <a:spLocks noChangeArrowheads="1"/>
          </p:cNvSpPr>
          <p:nvPr/>
        </p:nvSpPr>
        <p:spPr bwMode="auto">
          <a:xfrm>
            <a:off x="7908925" y="6064250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latin typeface="Times New Roman" pitchFamily="18" charset="0"/>
                <a:hlinkClick r:id="rId3" action="ppaction://program"/>
              </a:rPr>
              <a:t>演示</a:t>
            </a:r>
            <a:endParaRPr kumimoji="1" lang="zh-CN" altLang="en-US" sz="2800">
              <a:latin typeface="Times New Roman" pitchFamily="18" charset="0"/>
            </a:endParaRPr>
          </a:p>
        </p:txBody>
      </p:sp>
      <p:sp>
        <p:nvSpPr>
          <p:cNvPr id="71760" name="Line 80"/>
          <p:cNvSpPr>
            <a:spLocks noChangeShapeType="1"/>
          </p:cNvSpPr>
          <p:nvPr/>
        </p:nvSpPr>
        <p:spPr bwMode="auto">
          <a:xfrm>
            <a:off x="8382000" y="41148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61" name="Line 81"/>
          <p:cNvSpPr>
            <a:spLocks noChangeShapeType="1"/>
          </p:cNvSpPr>
          <p:nvPr/>
        </p:nvSpPr>
        <p:spPr bwMode="auto">
          <a:xfrm>
            <a:off x="8407400" y="32004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62" name="Line 82"/>
          <p:cNvSpPr>
            <a:spLocks noChangeShapeType="1"/>
          </p:cNvSpPr>
          <p:nvPr/>
        </p:nvSpPr>
        <p:spPr bwMode="auto">
          <a:xfrm>
            <a:off x="0" y="6324600"/>
            <a:ext cx="1981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63" name="Line 83"/>
          <p:cNvSpPr>
            <a:spLocks noChangeShapeType="1"/>
          </p:cNvSpPr>
          <p:nvPr/>
        </p:nvSpPr>
        <p:spPr bwMode="auto">
          <a:xfrm flipV="1">
            <a:off x="76200" y="381000"/>
            <a:ext cx="0" cy="594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71764" name="Line 84"/>
          <p:cNvSpPr>
            <a:spLocks noChangeShapeType="1"/>
          </p:cNvSpPr>
          <p:nvPr/>
        </p:nvSpPr>
        <p:spPr bwMode="auto">
          <a:xfrm>
            <a:off x="0" y="3810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304800" y="152400"/>
            <a:ext cx="3733800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0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000">
                <a:latin typeface="Verdana" pitchFamily="34" charset="0"/>
              </a:rPr>
              <a:t>#define COPY 0</a:t>
            </a:r>
          </a:p>
          <a:p>
            <a:r>
              <a:rPr kumimoji="1" lang="en-US" altLang="zh-CN" sz="2000">
                <a:latin typeface="Verdana" pitchFamily="34" charset="0"/>
              </a:rPr>
              <a:t>#define START 1</a:t>
            </a:r>
          </a:p>
          <a:p>
            <a:r>
              <a:rPr kumimoji="1" lang="en-US" altLang="zh-CN" sz="2000">
                <a:latin typeface="Verdana" pitchFamily="34" charset="0"/>
              </a:rPr>
              <a:t>#define COMMENT 2</a:t>
            </a:r>
          </a:p>
          <a:p>
            <a:r>
              <a:rPr kumimoji="1" lang="en-US" altLang="zh-CN" sz="2000">
                <a:latin typeface="Verdana" pitchFamily="34" charset="0"/>
              </a:rPr>
              <a:t>#define END 3</a:t>
            </a:r>
          </a:p>
          <a:p>
            <a:r>
              <a:rPr kumimoji="1" lang="en-US" altLang="zh-CN" sz="2000">
                <a:latin typeface="Verdana" pitchFamily="34" charset="0"/>
              </a:rPr>
              <a:t>int main(void){</a:t>
            </a:r>
          </a:p>
          <a:p>
            <a:r>
              <a:rPr kumimoji="1" lang="en-US" altLang="zh-CN" sz="2000">
                <a:latin typeface="Verdana" pitchFamily="34" charset="0"/>
              </a:rPr>
              <a:t>char c;</a:t>
            </a:r>
          </a:p>
          <a:p>
            <a:r>
              <a:rPr kumimoji="1" lang="en-US" altLang="zh-CN" sz="2000">
                <a:latin typeface="Verdana" pitchFamily="34" charset="0"/>
              </a:rPr>
              <a:t>     int state;</a:t>
            </a:r>
          </a:p>
          <a:p>
            <a:r>
              <a:rPr kumimoji="1" lang="en-US" altLang="zh-CN" sz="2000">
                <a:latin typeface="Verdana" pitchFamily="34" charset="0"/>
              </a:rPr>
              <a:t>     state=COPY;</a:t>
            </a:r>
          </a:p>
          <a:p>
            <a:r>
              <a:rPr kumimoji="1" lang="en-US" altLang="zh-CN" sz="2000">
                <a:latin typeface="Verdana" pitchFamily="34" charset="0"/>
              </a:rPr>
              <a:t>     printf("input C program end of crtl+z:\n");</a:t>
            </a:r>
          </a:p>
          <a:p>
            <a:r>
              <a:rPr kumimoji="1" lang="en-US" altLang="zh-CN" sz="2000">
                <a:latin typeface="Verdana" pitchFamily="34" charset="0"/>
              </a:rPr>
              <a:t>while((c=getchar())!=EOF){</a:t>
            </a:r>
          </a:p>
          <a:p>
            <a:r>
              <a:rPr kumimoji="1" lang="en-US" altLang="zh-CN" sz="2000">
                <a:latin typeface="Verdana" pitchFamily="34" charset="0"/>
              </a:rPr>
              <a:t>        if(c=='\n')</a:t>
            </a:r>
          </a:p>
          <a:p>
            <a:r>
              <a:rPr kumimoji="1" lang="en-US" altLang="zh-CN" sz="2000">
                <a:latin typeface="Verdana" pitchFamily="34" charset="0"/>
              </a:rPr>
              <a:t>	putchar('\n');</a:t>
            </a:r>
          </a:p>
          <a:p>
            <a:r>
              <a:rPr kumimoji="1" lang="en-US" altLang="zh-CN" sz="2000">
                <a:latin typeface="Verdana" pitchFamily="34" charset="0"/>
              </a:rPr>
              <a:t>       else</a:t>
            </a:r>
          </a:p>
          <a:p>
            <a:endParaRPr kumimoji="1" lang="en-US" altLang="zh-CN" sz="2000">
              <a:latin typeface="Verdana" pitchFamily="34" charset="0"/>
            </a:endParaRPr>
          </a:p>
          <a:p>
            <a:endParaRPr kumimoji="1" lang="en-US" altLang="zh-CN" sz="2000">
              <a:latin typeface="Verdana" pitchFamily="34" charset="0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4267200" y="-76200"/>
            <a:ext cx="4876800" cy="710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000">
                <a:latin typeface="Verdana" pitchFamily="34" charset="0"/>
              </a:rPr>
              <a:t>switch(state){</a:t>
            </a:r>
          </a:p>
          <a:p>
            <a:r>
              <a:rPr kumimoji="1" lang="en-US" altLang="zh-CN" sz="2000">
                <a:latin typeface="Verdana" pitchFamily="34" charset="0"/>
              </a:rPr>
              <a:t>case COPY:</a:t>
            </a:r>
          </a:p>
          <a:p>
            <a:r>
              <a:rPr kumimoji="1" lang="en-US" altLang="zh-CN" sz="2000">
                <a:latin typeface="Verdana" pitchFamily="34" charset="0"/>
              </a:rPr>
              <a:t>      if (c=='/')</a:t>
            </a:r>
          </a:p>
          <a:p>
            <a:r>
              <a:rPr kumimoji="1" lang="en-US" altLang="zh-CN" sz="2000">
                <a:latin typeface="Verdana" pitchFamily="34" charset="0"/>
              </a:rPr>
              <a:t>         state=START;</a:t>
            </a:r>
          </a:p>
          <a:p>
            <a:r>
              <a:rPr kumimoji="1" lang="en-US" altLang="zh-CN" sz="2000">
                <a:latin typeface="Verdana" pitchFamily="34" charset="0"/>
              </a:rPr>
              <a:t>      else </a:t>
            </a:r>
          </a:p>
          <a:p>
            <a:r>
              <a:rPr kumimoji="1" lang="en-US" altLang="zh-CN" sz="2000">
                <a:latin typeface="Verdana" pitchFamily="34" charset="0"/>
              </a:rPr>
              <a:t>	putchar(c);</a:t>
            </a:r>
          </a:p>
          <a:p>
            <a:r>
              <a:rPr kumimoji="1" lang="en-US" altLang="zh-CN" sz="2000">
                <a:latin typeface="Verdana" pitchFamily="34" charset="0"/>
              </a:rPr>
              <a:t>	break;</a:t>
            </a:r>
          </a:p>
          <a:p>
            <a:r>
              <a:rPr kumimoji="1" lang="en-US" altLang="zh-CN" sz="2000">
                <a:latin typeface="Verdana" pitchFamily="34" charset="0"/>
              </a:rPr>
              <a:t>case START:</a:t>
            </a:r>
          </a:p>
          <a:p>
            <a:r>
              <a:rPr kumimoji="1" lang="en-US" altLang="zh-CN" sz="2000">
                <a:latin typeface="Verdana" pitchFamily="34" charset="0"/>
              </a:rPr>
              <a:t>    if (c=='*')</a:t>
            </a:r>
          </a:p>
          <a:p>
            <a:r>
              <a:rPr kumimoji="1" lang="en-US" altLang="zh-CN" sz="2000">
                <a:latin typeface="Verdana" pitchFamily="34" charset="0"/>
              </a:rPr>
              <a:t>	state=COMMENT;</a:t>
            </a:r>
          </a:p>
          <a:p>
            <a:r>
              <a:rPr kumimoji="1" lang="en-US" altLang="zh-CN" sz="2000">
                <a:latin typeface="Verdana" pitchFamily="34" charset="0"/>
              </a:rPr>
              <a:t>    else{</a:t>
            </a:r>
          </a:p>
          <a:p>
            <a:r>
              <a:rPr kumimoji="1" lang="en-US" altLang="zh-CN" sz="2000">
                <a:latin typeface="Verdana" pitchFamily="34" charset="0"/>
              </a:rPr>
              <a:t>	putchar('/');</a:t>
            </a:r>
          </a:p>
          <a:p>
            <a:r>
              <a:rPr kumimoji="1" lang="en-US" altLang="zh-CN" sz="2000">
                <a:latin typeface="Verdana" pitchFamily="34" charset="0"/>
              </a:rPr>
              <a:t>	putchar(c);</a:t>
            </a:r>
          </a:p>
          <a:p>
            <a:r>
              <a:rPr kumimoji="1" lang="en-US" altLang="zh-CN" sz="2000">
                <a:latin typeface="Verdana" pitchFamily="34" charset="0"/>
              </a:rPr>
              <a:t>	state=COPY;</a:t>
            </a:r>
          </a:p>
          <a:p>
            <a:r>
              <a:rPr kumimoji="1" lang="en-US" altLang="zh-CN" sz="2000">
                <a:latin typeface="Verdana" pitchFamily="34" charset="0"/>
              </a:rPr>
              <a:t>    }</a:t>
            </a:r>
          </a:p>
          <a:p>
            <a:r>
              <a:rPr kumimoji="1" lang="en-US" altLang="zh-CN" sz="2000">
                <a:latin typeface="Verdana" pitchFamily="34" charset="0"/>
              </a:rPr>
              <a:t>     break;</a:t>
            </a:r>
          </a:p>
          <a:p>
            <a:r>
              <a:rPr kumimoji="1" lang="en-US" altLang="zh-CN" sz="2000">
                <a:latin typeface="Verdana" pitchFamily="34" charset="0"/>
              </a:rPr>
              <a:t>case COMMENT:</a:t>
            </a:r>
          </a:p>
          <a:p>
            <a:r>
              <a:rPr kumimoji="1" lang="en-US" altLang="zh-CN" sz="2000">
                <a:latin typeface="Verdana" pitchFamily="34" charset="0"/>
              </a:rPr>
              <a:t>    if(c=='*') state=END;</a:t>
            </a:r>
          </a:p>
          <a:p>
            <a:r>
              <a:rPr kumimoji="1" lang="en-US" altLang="zh-CN" sz="2000">
                <a:latin typeface="Verdana" pitchFamily="34" charset="0"/>
              </a:rPr>
              <a:t>	   break;</a:t>
            </a:r>
          </a:p>
          <a:p>
            <a:r>
              <a:rPr kumimoji="1" lang="en-US" altLang="zh-CN" sz="2000">
                <a:latin typeface="Verdana" pitchFamily="34" charset="0"/>
              </a:rPr>
              <a:t>case END:</a:t>
            </a:r>
          </a:p>
          <a:p>
            <a:r>
              <a:rPr kumimoji="1" lang="en-US" altLang="zh-CN" sz="2000">
                <a:latin typeface="Verdana" pitchFamily="34" charset="0"/>
              </a:rPr>
              <a:t>   state=(c=='/')?COPY:COMMENT;</a:t>
            </a:r>
          </a:p>
          <a:p>
            <a:r>
              <a:rPr kumimoji="1" lang="en-US" altLang="zh-CN" sz="2000">
                <a:latin typeface="Verdana" pitchFamily="34" charset="0"/>
              </a:rPr>
              <a:t>   break;	}</a:t>
            </a:r>
          </a:p>
          <a:p>
            <a:r>
              <a:rPr kumimoji="1" lang="en-US" altLang="zh-CN" sz="20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685800" y="533400"/>
            <a:ext cx="71707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4.14</a:t>
            </a:r>
            <a:r>
              <a:rPr kumimoji="1" lang="en-US" altLang="zh-CN" sz="2800">
                <a:latin typeface="Times New Roman" pitchFamily="18" charset="0"/>
              </a:rPr>
              <a:t>  </a:t>
            </a:r>
            <a:r>
              <a:rPr kumimoji="1" lang="zh-CN" altLang="en-US" sz="2800">
                <a:latin typeface="Times New Roman" pitchFamily="18" charset="0"/>
              </a:rPr>
              <a:t>利用</a:t>
            </a:r>
            <a:r>
              <a:rPr kumimoji="1" lang="en-US" altLang="zh-CN" sz="2800">
                <a:latin typeface="Times New Roman" pitchFamily="18" charset="0"/>
              </a:rPr>
              <a:t>getch</a:t>
            </a:r>
            <a:r>
              <a:rPr kumimoji="1" lang="zh-CN" altLang="en-US" sz="2800">
                <a:latin typeface="Times New Roman" pitchFamily="18" charset="0"/>
              </a:rPr>
              <a:t>函数，编写密码输入程序。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69925" y="1143000"/>
            <a:ext cx="81692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6683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588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493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zh-CN" altLang="en-US" sz="2800">
                <a:latin typeface="Times New Roman" pitchFamily="18" charset="0"/>
              </a:rPr>
              <a:t>输入密码时，屏幕上不显示输入内容，而代之以“星号”之类的内容，以防他人看到密码。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600200" y="2057400"/>
            <a:ext cx="60198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latin typeface="Verdana" pitchFamily="34" charset="0"/>
              </a:rPr>
              <a:t>#include&lt;stdio.h&gt;</a:t>
            </a:r>
          </a:p>
          <a:p>
            <a:r>
              <a:rPr kumimoji="1" lang="en-US" altLang="zh-CN" sz="2800">
                <a:latin typeface="Verdana" pitchFamily="34" charset="0"/>
              </a:rPr>
              <a:t>#include&lt;conio.h&gt;</a:t>
            </a:r>
          </a:p>
          <a:p>
            <a:r>
              <a:rPr kumimoji="1" lang="en-US" altLang="zh-CN" sz="2800">
                <a:latin typeface="Verdana" pitchFamily="34" charset="0"/>
              </a:rPr>
              <a:t>main(){</a:t>
            </a:r>
          </a:p>
          <a:p>
            <a:r>
              <a:rPr kumimoji="1" lang="en-US" altLang="zh-CN" sz="2800">
                <a:latin typeface="Verdana" pitchFamily="34" charset="0"/>
              </a:rPr>
              <a:t>   char c='\0';</a:t>
            </a:r>
          </a:p>
          <a:p>
            <a:r>
              <a:rPr kumimoji="1" lang="en-US" altLang="zh-CN" sz="2800">
                <a:latin typeface="Verdana" pitchFamily="34" charset="0"/>
              </a:rPr>
              <a:t>   printf("</a:t>
            </a:r>
            <a:r>
              <a:rPr kumimoji="1" lang="zh-CN" altLang="en-US" sz="2800">
                <a:latin typeface="Verdana" pitchFamily="34" charset="0"/>
              </a:rPr>
              <a:t>请输入密码：</a:t>
            </a:r>
            <a:r>
              <a:rPr kumimoji="1" lang="en-US" altLang="zh-CN" sz="2800">
                <a:latin typeface="Verdana" pitchFamily="34" charset="0"/>
              </a:rPr>
              <a:t>\n");</a:t>
            </a:r>
          </a:p>
          <a:p>
            <a:r>
              <a:rPr kumimoji="1" lang="en-US" altLang="zh-CN" sz="2800">
                <a:latin typeface="Verdana" pitchFamily="34" charset="0"/>
              </a:rPr>
              <a:t>   while(c!=13){</a:t>
            </a:r>
          </a:p>
          <a:p>
            <a:r>
              <a:rPr kumimoji="1" lang="en-US" altLang="zh-CN" sz="2800">
                <a:latin typeface="Verdana" pitchFamily="34" charset="0"/>
              </a:rPr>
              <a:t>       c=getch();</a:t>
            </a:r>
          </a:p>
          <a:p>
            <a:r>
              <a:rPr kumimoji="1" lang="en-US" altLang="zh-CN" sz="2800">
                <a:latin typeface="Verdana" pitchFamily="34" charset="0"/>
              </a:rPr>
              <a:t>       putchar('*');</a:t>
            </a:r>
          </a:p>
          <a:p>
            <a:r>
              <a:rPr kumimoji="1" lang="en-US" altLang="zh-CN" sz="2800">
                <a:latin typeface="Verdana" pitchFamily="34" charset="0"/>
              </a:rPr>
              <a:t>   }</a:t>
            </a:r>
          </a:p>
          <a:p>
            <a:r>
              <a:rPr kumimoji="1" lang="en-US" altLang="zh-CN" sz="2800">
                <a:latin typeface="Verdana" pitchFamily="34" charset="0"/>
              </a:rPr>
              <a:t>   putchar('\n');</a:t>
            </a:r>
          </a:p>
          <a:p>
            <a:r>
              <a:rPr kumimoji="1" lang="en-US" altLang="zh-CN" sz="2800">
                <a:latin typeface="Verdana" pitchFamily="34" charset="0"/>
              </a:rPr>
              <a:t>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1" grpId="0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古瓶荷花">
  <a:themeElements>
    <a:clrScheme name="古瓶荷花 4">
      <a:dk1>
        <a:srgbClr val="000000"/>
      </a:dk1>
      <a:lt1>
        <a:srgbClr val="FFFFCC"/>
      </a:lt1>
      <a:dk2>
        <a:srgbClr val="CC3300"/>
      </a:dk2>
      <a:lt2>
        <a:srgbClr val="C0C0C0"/>
      </a:lt2>
      <a:accent1>
        <a:srgbClr val="FFFFCC"/>
      </a:accent1>
      <a:accent2>
        <a:srgbClr val="339933"/>
      </a:accent2>
      <a:accent3>
        <a:srgbClr val="FFFFE2"/>
      </a:accent3>
      <a:accent4>
        <a:srgbClr val="000000"/>
      </a:accent4>
      <a:accent5>
        <a:srgbClr val="FFFFE2"/>
      </a:accent5>
      <a:accent6>
        <a:srgbClr val="2D8A2D"/>
      </a:accent6>
      <a:hlink>
        <a:srgbClr val="0066FF"/>
      </a:hlink>
      <a:folHlink>
        <a:srgbClr val="6F6F9F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2957</Words>
  <Application>Microsoft Office PowerPoint</Application>
  <PresentationFormat>全屏显示(4:3)</PresentationFormat>
  <Paragraphs>524</Paragraphs>
  <Slides>37</Slides>
  <Notes>36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52" baseType="lpstr">
      <vt:lpstr>Arial</vt:lpstr>
      <vt:lpstr>宋体</vt:lpstr>
      <vt:lpstr>隶书</vt:lpstr>
      <vt:lpstr>Times New Roman</vt:lpstr>
      <vt:lpstr>Roman</vt:lpstr>
      <vt:lpstr>黑体</vt:lpstr>
      <vt:lpstr>Verdana</vt:lpstr>
      <vt:lpstr>_x000b__x000c_</vt:lpstr>
      <vt:lpstr>幼圆</vt:lpstr>
      <vt:lpstr>MT Extra</vt:lpstr>
      <vt:lpstr>金山简准圆</vt:lpstr>
      <vt:lpstr>默认设计模板</vt:lpstr>
      <vt:lpstr>古瓶荷花</vt:lpstr>
      <vt:lpstr>Microsoft Equation 3.0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2</cp:revision>
  <dcterms:created xsi:type="dcterms:W3CDTF">2009-07-10T00:29:22Z</dcterms:created>
  <dcterms:modified xsi:type="dcterms:W3CDTF">2022-08-31T12:47:49Z</dcterms:modified>
</cp:coreProperties>
</file>