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mp4" ContentType="video/mp4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24"/>
  </p:notesMasterIdLst>
  <p:sldIdLst>
    <p:sldId id="308" r:id="rId4"/>
    <p:sldId id="316" r:id="rId5"/>
    <p:sldId id="320" r:id="rId6"/>
    <p:sldId id="322" r:id="rId7"/>
    <p:sldId id="325" r:id="rId8"/>
    <p:sldId id="323" r:id="rId9"/>
    <p:sldId id="333" r:id="rId10"/>
    <p:sldId id="331" r:id="rId11"/>
    <p:sldId id="334" r:id="rId12"/>
    <p:sldId id="332" r:id="rId13"/>
    <p:sldId id="335" r:id="rId14"/>
    <p:sldId id="326" r:id="rId15"/>
    <p:sldId id="327" r:id="rId16"/>
    <p:sldId id="336" r:id="rId17"/>
    <p:sldId id="343" r:id="rId18"/>
    <p:sldId id="345" r:id="rId19"/>
    <p:sldId id="344" r:id="rId20"/>
    <p:sldId id="346" r:id="rId21"/>
    <p:sldId id="324" r:id="rId22"/>
    <p:sldId id="315" r:id="rId23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EF4A77"/>
    <a:srgbClr val="75C91C"/>
    <a:srgbClr val="AD41A9"/>
    <a:srgbClr val="DEDB07"/>
    <a:srgbClr val="07DEDA"/>
    <a:srgbClr val="318DBF"/>
    <a:srgbClr val="009EAC"/>
    <a:srgbClr val="123361"/>
    <a:srgbClr val="204DB0"/>
    <a:srgbClr val="2559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813" autoAdjust="0"/>
  </p:normalViewPr>
  <p:slideViewPr>
    <p:cSldViewPr>
      <p:cViewPr varScale="1">
        <p:scale>
          <a:sx n="113" d="100"/>
          <a:sy n="113" d="100"/>
        </p:scale>
        <p:origin x="-144" y="-96"/>
      </p:cViewPr>
      <p:guideLst>
        <p:guide orient="horz" pos="1632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8" Type="http://schemas.openxmlformats.org/officeDocument/2006/relationships/tags" Target="tags/tag2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notesMaster" Target="notesMasters/notesMaster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2927CE-A8A5-40B5-B077-79896730732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46BC8B-CCB1-45D5-A5E0-A5E897883B1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0.xml"/><Relationship Id="rId1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0.xml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4.xml"/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0.xml"/><Relationship Id="rId3" Type="http://schemas.openxmlformats.org/officeDocument/2006/relationships/image" Target="../media/image8.png"/><Relationship Id="rId2" Type="http://schemas.microsoft.com/office/2007/relationships/media" Target="../media/media1.mp4"/><Relationship Id="rId1" Type="http://schemas.openxmlformats.org/officeDocument/2006/relationships/video" Target="../media/media1.mp4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0.xml"/><Relationship Id="rId3" Type="http://schemas.openxmlformats.org/officeDocument/2006/relationships/image" Target="../media/image9.png"/><Relationship Id="rId2" Type="http://schemas.microsoft.com/office/2007/relationships/media" Target="../media/media2.mp4"/><Relationship Id="rId1" Type="http://schemas.openxmlformats.org/officeDocument/2006/relationships/video" Target="../media/media2.mp4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0.xml"/><Relationship Id="rId3" Type="http://schemas.openxmlformats.org/officeDocument/2006/relationships/image" Target="../media/image10.png"/><Relationship Id="rId2" Type="http://schemas.microsoft.com/office/2007/relationships/media" Target="../media/media3.mp4"/><Relationship Id="rId1" Type="http://schemas.openxmlformats.org/officeDocument/2006/relationships/video" Target="../media/media3.mp4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0.xml"/><Relationship Id="rId3" Type="http://schemas.openxmlformats.org/officeDocument/2006/relationships/image" Target="../media/image11.png"/><Relationship Id="rId2" Type="http://schemas.microsoft.com/office/2007/relationships/media" Target="../media/media4.mp4"/><Relationship Id="rId1" Type="http://schemas.openxmlformats.org/officeDocument/2006/relationships/video" Target="../media/media4.mp4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0.xml"/><Relationship Id="rId3" Type="http://schemas.openxmlformats.org/officeDocument/2006/relationships/image" Target="../media/image12.png"/><Relationship Id="rId2" Type="http://schemas.microsoft.com/office/2007/relationships/media" Target="../media/media5.mp4"/><Relationship Id="rId1" Type="http://schemas.openxmlformats.org/officeDocument/2006/relationships/video" Target="../media/media5.mp4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0.xml"/><Relationship Id="rId3" Type="http://schemas.openxmlformats.org/officeDocument/2006/relationships/image" Target="../media/image13.png"/><Relationship Id="rId2" Type="http://schemas.microsoft.com/office/2007/relationships/media" Target="../media/media6.mp4"/><Relationship Id="rId1" Type="http://schemas.openxmlformats.org/officeDocument/2006/relationships/video" Target="../media/media6.mp4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image" Target="../media/image1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5.png"/><Relationship Id="rId1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2917792"/>
            <a:ext cx="1321052" cy="185317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13219" y="2107043"/>
            <a:ext cx="5959979" cy="707878"/>
          </a:xfrm>
          <a:prstGeom prst="rect">
            <a:avLst/>
          </a:prstGeom>
          <a:noFill/>
        </p:spPr>
        <p:txBody>
          <a:bodyPr wrap="square" lIns="91430" tIns="45716" rIns="91430" bIns="45716" rtlCol="0">
            <a:spAutoFit/>
          </a:bodyPr>
          <a:lstStyle/>
          <a:p>
            <a:r>
              <a:rPr lang="en-US" altLang="zh-CN" sz="4000" dirty="0" smtClean="0">
                <a:latin typeface="Bauhaus 93" panose="04030905020B02020C02" pitchFamily="82" charset="0"/>
                <a:ea typeface="微软雅黑" panose="020B0503020204020204" pitchFamily="34" charset="-122"/>
              </a:rPr>
              <a:t>《</a:t>
            </a:r>
            <a:r>
              <a:rPr lang="zh-CN" altLang="en-US" sz="4000" dirty="0">
                <a:latin typeface="Bauhaus 93" panose="04030905020B02020C02" pitchFamily="82" charset="0"/>
                <a:ea typeface="微软雅黑" panose="020B0503020204020204" pitchFamily="34" charset="-122"/>
              </a:rPr>
              <a:t>幼儿舞蹈的学习与运用</a:t>
            </a:r>
            <a:r>
              <a:rPr lang="en-US" altLang="zh-CN" sz="4000" dirty="0" smtClean="0">
                <a:latin typeface="Bauhaus 93" panose="04030905020B02020C02" pitchFamily="82" charset="0"/>
                <a:ea typeface="微软雅黑" panose="020B0503020204020204" pitchFamily="34" charset="-122"/>
              </a:rPr>
              <a:t>》</a:t>
            </a:r>
            <a:endParaRPr lang="zh-CN" altLang="en-US" sz="4000" dirty="0">
              <a:latin typeface="Bauhaus 93" panose="04030905020B02020C02" pitchFamily="82" charset="0"/>
              <a:ea typeface="微软雅黑" panose="020B0503020204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323528" y="339502"/>
            <a:ext cx="2088232" cy="889814"/>
          </a:xfrm>
          <a:prstGeom prst="ellipse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bg1"/>
                </a:solidFill>
              </a:rPr>
              <a:t>舞蹈基础</a:t>
            </a:r>
            <a:endParaRPr lang="en-US" altLang="zh-CN" sz="2400" dirty="0">
              <a:solidFill>
                <a:schemeClr val="bg1"/>
              </a:solidFill>
            </a:endParaRPr>
          </a:p>
          <a:p>
            <a:pPr algn="ctr"/>
            <a:r>
              <a:rPr lang="zh-CN" altLang="en-US" b="1" dirty="0" smtClean="0">
                <a:solidFill>
                  <a:schemeClr val="bg1"/>
                </a:solidFill>
              </a:rPr>
              <a:t>模块二</a:t>
            </a:r>
            <a:endParaRPr lang="zh-CN" altLang="en-U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55000" fill="hold" nodeType="withEffect" p14:presetBounceEnd="42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55000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形标注 1"/>
          <p:cNvSpPr/>
          <p:nvPr/>
        </p:nvSpPr>
        <p:spPr>
          <a:xfrm>
            <a:off x="2195984" y="1491553"/>
            <a:ext cx="4968552" cy="1540091"/>
          </a:xfrm>
          <a:prstGeom prst="wedgeEllipseCallou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2915687" y="1924189"/>
            <a:ext cx="3704092" cy="674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917" tIns="60958" rIns="121917" bIns="60958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zh-CN" sz="3600" b="1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幼儿舞蹈的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分类</a:t>
            </a:r>
            <a:r>
              <a:rPr lang="zh-CN" altLang="en-US" sz="3600" b="1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？</a:t>
            </a:r>
            <a:endParaRPr lang="zh-CN" altLang="en-US" sz="3600" b="1" dirty="0" smtClean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Bebas" pitchFamily="2" charset="0"/>
              <a:ea typeface="微软雅黑" panose="020B0503020204020204" pitchFamily="34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123478"/>
            <a:ext cx="1405384" cy="196037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形标注 1"/>
          <p:cNvSpPr/>
          <p:nvPr/>
        </p:nvSpPr>
        <p:spPr>
          <a:xfrm>
            <a:off x="2124075" y="1491678"/>
            <a:ext cx="5798820" cy="1656586"/>
          </a:xfrm>
          <a:prstGeom prst="wedgeEllipseCallout">
            <a:avLst>
              <a:gd name="adj1" fmla="val -20249"/>
              <a:gd name="adj2" fmla="val 67310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2484074" y="1851928"/>
            <a:ext cx="4927600" cy="984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917" tIns="60958" rIns="121917" bIns="60958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algn="ctr" fontAlgn="auto"/>
            <a:r>
              <a:rPr lang="zh-CN" altLang="zh-CN" sz="28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同学们都知道幼儿舞蹈的</a:t>
            </a:r>
            <a:endParaRPr lang="zh-CN" altLang="zh-CN" sz="28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 fontAlgn="auto"/>
            <a:r>
              <a:rPr lang="zh-CN" altLang="zh-CN" sz="28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哪些类型呢？</a:t>
            </a:r>
            <a:endParaRPr lang="zh-CN" altLang="zh-CN" sz="28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195486"/>
            <a:ext cx="971560" cy="15633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611078" y="771550"/>
            <a:ext cx="3672408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幼儿舞蹈的分类</a:t>
            </a:r>
            <a:endParaRPr lang="zh-CN" altLang="en-US" sz="3200" b="1" dirty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6"/>
          <p:cNvSpPr txBox="1">
            <a:spLocks noChangeArrowheads="1"/>
          </p:cNvSpPr>
          <p:nvPr/>
        </p:nvSpPr>
        <p:spPr bwMode="auto">
          <a:xfrm>
            <a:off x="1403985" y="3651885"/>
            <a:ext cx="22891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5pPr>
            <a:lvl6pPr marL="25146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6pPr>
            <a:lvl7pPr marL="29718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7pPr>
            <a:lvl8pPr marL="34290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8pPr>
            <a:lvl9pPr marL="38862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9pPr>
          </a:lstStyle>
          <a:p>
            <a:pPr lvl="0" algn="ctr">
              <a:defRPr/>
            </a:pPr>
            <a:r>
              <a:rPr lang="zh-CN" altLang="en-US" sz="2400" b="1" kern="0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自娱性舞蹈</a:t>
            </a:r>
            <a:endParaRPr lang="zh-CN" altLang="en-US" sz="2400" b="1" kern="0" dirty="0" smtClean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32"/>
          <p:cNvSpPr txBox="1">
            <a:spLocks noChangeArrowheads="1"/>
          </p:cNvSpPr>
          <p:nvPr/>
        </p:nvSpPr>
        <p:spPr bwMode="auto">
          <a:xfrm>
            <a:off x="5220549" y="3580008"/>
            <a:ext cx="213089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>
            <a:lvl1pPr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5pPr>
            <a:lvl6pPr marL="25146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6pPr>
            <a:lvl7pPr marL="29718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7pPr>
            <a:lvl8pPr marL="34290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8pPr>
            <a:lvl9pPr marL="38862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9pPr>
          </a:lstStyle>
          <a:p>
            <a:pPr lvl="0" algn="ctr">
              <a:defRPr/>
            </a:pPr>
            <a:r>
              <a:rPr lang="zh-CN" altLang="en-US" sz="2400" b="1" kern="0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表演性舞蹈</a:t>
            </a:r>
            <a:endParaRPr lang="zh-CN" altLang="en-US" sz="2400" b="1" kern="0" dirty="0" smtClean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985" y="1960245"/>
            <a:ext cx="2296795" cy="1527175"/>
          </a:xfrm>
          <a:prstGeom prst="plaque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7305" y="1970405"/>
            <a:ext cx="2304415" cy="1609725"/>
          </a:xfrm>
          <a:prstGeom prst="plaque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0" grpId="1"/>
      <p:bldP spid="24" grpId="0"/>
      <p:bldP spid="24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611078" y="771550"/>
            <a:ext cx="3672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幼儿舞蹈的</a:t>
            </a:r>
            <a:r>
              <a:rPr lang="zh-CN" altLang="en-US" sz="2400" b="1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分类</a:t>
            </a:r>
            <a:endParaRPr lang="zh-CN" altLang="en-US" sz="2400" b="1" dirty="0" smtClean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6"/>
          <p:cNvSpPr txBox="1">
            <a:spLocks noChangeArrowheads="1"/>
          </p:cNvSpPr>
          <p:nvPr/>
        </p:nvSpPr>
        <p:spPr bwMode="auto">
          <a:xfrm>
            <a:off x="1320165" y="3303270"/>
            <a:ext cx="2289175" cy="398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>
            <a:lvl1pPr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5pPr>
            <a:lvl6pPr marL="25146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6pPr>
            <a:lvl7pPr marL="29718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7pPr>
            <a:lvl8pPr marL="34290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8pPr>
            <a:lvl9pPr marL="38862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9pPr>
          </a:lstStyle>
          <a:p>
            <a:pPr lvl="0" algn="ctr">
              <a:defRPr/>
            </a:pPr>
            <a:r>
              <a:rPr lang="zh-CN" altLang="en-US" sz="2000" b="1" kern="0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自娱性舞蹈</a:t>
            </a:r>
            <a:endParaRPr lang="zh-CN" altLang="en-US" sz="2000" b="1" kern="0" dirty="0" smtClean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779899"/>
            <a:ext cx="2296851" cy="1343012"/>
          </a:xfrm>
          <a:prstGeom prst="plaque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4283710" y="1924050"/>
            <a:ext cx="4121785" cy="1337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1 .  </a:t>
            </a:r>
            <a:r>
              <a:rPr lang="zh-CN" altLang="zh-CN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特点</a:t>
            </a:r>
            <a:r>
              <a:rPr lang="zh-CN" altLang="zh-CN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：载歌载舞，娱乐性、普及性</a:t>
            </a:r>
            <a:endParaRPr lang="zh-CN" altLang="zh-CN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2 .  </a:t>
            </a:r>
            <a:r>
              <a:rPr lang="zh-CN" altLang="zh-CN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常见</a:t>
            </a:r>
            <a:r>
              <a:rPr lang="zh-CN" altLang="zh-CN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：律动歌舞、幼儿集体舞</a:t>
            </a:r>
            <a:r>
              <a:rPr lang="zh-CN" altLang="zh-CN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endParaRPr lang="zh-CN" altLang="zh-CN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zh-CN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</a:t>
            </a:r>
            <a:r>
              <a:rPr lang="zh-CN" altLang="zh-CN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幼儿</a:t>
            </a:r>
            <a:r>
              <a:rPr lang="zh-CN" altLang="zh-CN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歌表演、幼儿音乐游戏</a:t>
            </a:r>
            <a:endParaRPr lang="zh-CN" altLang="zh-CN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0" grpId="1"/>
      <p:bldP spid="6" grpId="0"/>
      <p:bldP spid="6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歌表演《你笑起来真好看》">
            <a:hlinkClick r:id="" action="ppaction://media"/>
          </p:cNvPr>
          <p:cNvPicPr/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51536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4983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1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6"/>
          <p:cNvSpPr txBox="1">
            <a:spLocks noChangeArrowheads="1"/>
          </p:cNvSpPr>
          <p:nvPr/>
        </p:nvSpPr>
        <p:spPr bwMode="auto">
          <a:xfrm>
            <a:off x="3275965" y="1419225"/>
            <a:ext cx="228917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>
            <a:lvl1pPr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5pPr>
            <a:lvl6pPr marL="25146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6pPr>
            <a:lvl7pPr marL="29718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7pPr>
            <a:lvl8pPr marL="34290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8pPr>
            <a:lvl9pPr marL="38862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9pPr>
          </a:lstStyle>
          <a:p>
            <a:pPr lvl="0" algn="ctr">
              <a:defRPr/>
            </a:pPr>
            <a:r>
              <a:rPr lang="zh-CN" altLang="en-US" sz="2800" b="1" kern="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自娱性舞蹈</a:t>
            </a:r>
            <a:endParaRPr lang="zh-CN" altLang="en-US" sz="2800" b="1" kern="0" dirty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748665" y="2643505"/>
            <a:ext cx="764667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indent="0"/>
            <a:r>
              <a:rPr lang="zh-CN" sz="32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charset="0"/>
                <a:ea typeface="宋体" panose="02010600030101010101" pitchFamily="2" charset="-122"/>
              </a:rPr>
              <a:t>歌表演：《你笑起来真好看》（</a:t>
            </a:r>
            <a:r>
              <a:rPr lang="zh-CN" sz="32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charset="0"/>
                <a:ea typeface="宋体" panose="02010600030101010101" pitchFamily="2" charset="-122"/>
                <a:sym typeface="+mn-ea"/>
              </a:rPr>
              <a:t>以歌为主）</a:t>
            </a:r>
            <a:endParaRPr lang="zh-CN" altLang="en-US" sz="32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alibri" panose="020F0502020204030204" charset="0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100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律动《丽江三部曲》">
            <a:hlinkClick r:id="" action="ppaction://media"/>
          </p:cNvPr>
          <p:cNvPicPr/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-106045" y="-21590"/>
            <a:ext cx="9283065" cy="5181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2523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1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6"/>
          <p:cNvSpPr txBox="1">
            <a:spLocks noChangeArrowheads="1"/>
          </p:cNvSpPr>
          <p:nvPr/>
        </p:nvSpPr>
        <p:spPr bwMode="auto">
          <a:xfrm>
            <a:off x="3347720" y="1491615"/>
            <a:ext cx="228917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>
            <a:lvl1pPr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5pPr>
            <a:lvl6pPr marL="25146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6pPr>
            <a:lvl7pPr marL="29718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7pPr>
            <a:lvl8pPr marL="34290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8pPr>
            <a:lvl9pPr marL="38862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9pPr>
          </a:lstStyle>
          <a:p>
            <a:pPr lvl="0" algn="ctr">
              <a:defRPr/>
            </a:pPr>
            <a:r>
              <a:rPr lang="zh-CN" altLang="en-US" sz="2800" b="1" kern="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自娱性舞蹈</a:t>
            </a:r>
            <a:endParaRPr lang="zh-CN" altLang="en-US" sz="2800" b="1" kern="0" dirty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1115695" y="2571750"/>
            <a:ext cx="687832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indent="0"/>
            <a:r>
              <a:rPr sz="32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charset="0"/>
                <a:ea typeface="宋体" panose="02010600030101010101" pitchFamily="2" charset="-122"/>
              </a:rPr>
              <a:t> 律动： 《丽江三部曲》</a:t>
            </a:r>
            <a:r>
              <a:rPr lang="zh-CN" sz="32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charset="0"/>
                <a:ea typeface="宋体" panose="02010600030101010101" pitchFamily="2" charset="-122"/>
              </a:rPr>
              <a:t>（</a:t>
            </a:r>
            <a:r>
              <a:rPr sz="32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charset="0"/>
                <a:ea typeface="宋体" panose="02010600030101010101" pitchFamily="2" charset="-122"/>
                <a:sym typeface="+mn-ea"/>
              </a:rPr>
              <a:t>动作单一  </a:t>
            </a:r>
            <a:r>
              <a:rPr lang="zh-CN" sz="32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charset="0"/>
                <a:ea typeface="宋体" panose="02010600030101010101" pitchFamily="2" charset="-122"/>
                <a:sym typeface="+mn-ea"/>
              </a:rPr>
              <a:t>）</a:t>
            </a:r>
            <a:endParaRPr lang="zh-CN" sz="32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alibri" panose="020F0502020204030204" charset="0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100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音乐游戏《随我摇摆》">
            <a:hlinkClick r:id="" action="ppaction://media"/>
          </p:cNvPr>
          <p:cNvPicPr/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-10795" y="0"/>
            <a:ext cx="9225280" cy="518731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1923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1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6"/>
          <p:cNvSpPr txBox="1">
            <a:spLocks noChangeArrowheads="1"/>
          </p:cNvSpPr>
          <p:nvPr/>
        </p:nvSpPr>
        <p:spPr bwMode="auto">
          <a:xfrm>
            <a:off x="3204210" y="1635760"/>
            <a:ext cx="228917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>
            <a:lvl1pPr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5pPr>
            <a:lvl6pPr marL="25146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6pPr>
            <a:lvl7pPr marL="29718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7pPr>
            <a:lvl8pPr marL="34290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8pPr>
            <a:lvl9pPr marL="38862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9pPr>
          </a:lstStyle>
          <a:p>
            <a:pPr lvl="0" algn="ctr">
              <a:defRPr/>
            </a:pPr>
            <a:r>
              <a:rPr lang="zh-CN" altLang="en-US" sz="2800" b="1" kern="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自娱性舞蹈</a:t>
            </a:r>
            <a:endParaRPr lang="zh-CN" altLang="en-US" sz="2800" b="1" kern="0" dirty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1691681" y="2644140"/>
            <a:ext cx="570099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indent="0"/>
            <a:r>
              <a:rPr sz="3200" b="1" dirty="0" err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charset="0"/>
                <a:ea typeface="宋体" panose="02010600030101010101" pitchFamily="2" charset="-122"/>
              </a:rPr>
              <a:t>幼儿音乐游戏</a:t>
            </a:r>
            <a:r>
              <a:rPr sz="32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charset="0"/>
                <a:ea typeface="宋体" panose="02010600030101010101" pitchFamily="2" charset="-122"/>
              </a:rPr>
              <a:t>   《</a:t>
            </a:r>
            <a:r>
              <a:rPr sz="3200" b="1" dirty="0" err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charset="0"/>
                <a:ea typeface="宋体" panose="02010600030101010101" pitchFamily="2" charset="-122"/>
              </a:rPr>
              <a:t>随我摇摆</a:t>
            </a:r>
            <a:r>
              <a:rPr sz="32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charset="0"/>
                <a:ea typeface="宋体" panose="02010600030101010101" pitchFamily="2" charset="-122"/>
              </a:rPr>
              <a:t>》</a:t>
            </a:r>
            <a:endParaRPr sz="32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alibri" panose="020F05020202040302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100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623902" y="843558"/>
            <a:ext cx="3672408" cy="52197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2800" b="1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幼儿舞蹈的分类</a:t>
            </a:r>
            <a:endParaRPr lang="zh-CN" altLang="en-US" sz="2800" b="1" dirty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 bwMode="auto">
          <a:xfrm>
            <a:off x="1507137" y="2355655"/>
            <a:ext cx="6560348" cy="1839010"/>
            <a:chOff x="309034" y="2369105"/>
            <a:chExt cx="5907541" cy="1838719"/>
          </a:xfrm>
        </p:grpSpPr>
        <p:sp>
          <p:nvSpPr>
            <p:cNvPr id="24" name="文本框 32"/>
            <p:cNvSpPr txBox="1">
              <a:spLocks noChangeArrowheads="1"/>
            </p:cNvSpPr>
            <p:nvPr/>
          </p:nvSpPr>
          <p:spPr bwMode="auto">
            <a:xfrm>
              <a:off x="309034" y="3809107"/>
              <a:ext cx="1758897" cy="3987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  <a:scene3d>
                <a:camera prst="orthographicFront"/>
                <a:lightRig rig="threePt" dir="t"/>
              </a:scene3d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53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53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53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53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pPr lvl="0" algn="ctr">
                <a:defRPr/>
              </a:pPr>
              <a:r>
                <a:rPr lang="zh-CN" altLang="en-US" sz="2000" b="1" kern="0" dirty="0" smtClean="0"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表演性舞蹈</a:t>
              </a:r>
              <a:endParaRPr lang="zh-CN" altLang="en-US" sz="2000" b="1" kern="0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Rectangle 23"/>
            <p:cNvSpPr>
              <a:spLocks noChangeArrowheads="1"/>
            </p:cNvSpPr>
            <p:nvPr/>
          </p:nvSpPr>
          <p:spPr bwMode="auto">
            <a:xfrm>
              <a:off x="3004133" y="2369105"/>
              <a:ext cx="3212442" cy="8298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lvl="0" defTabSz="685800">
                <a:lnSpc>
                  <a:spcPct val="150000"/>
                </a:lnSpc>
                <a:defRPr/>
              </a:pPr>
              <a:r>
                <a:rPr lang="en-US" altLang="zh-CN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r>
                <a:rPr lang="zh-CN" altLang="en-US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．特点：反映生活，提高性、欣赏性</a:t>
              </a:r>
              <a:endParaRPr lang="zh-CN" altLang="en-US" sz="16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lvl="0" defTabSz="685800">
                <a:lnSpc>
                  <a:spcPct val="150000"/>
                </a:lnSpc>
                <a:defRPr/>
              </a:pPr>
              <a:r>
                <a:rPr lang="en-US" altLang="zh-CN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r>
                <a:rPr lang="zh-CN" altLang="en-US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．常见：情绪舞蹈、情节舞蹈</a:t>
              </a:r>
              <a:endParaRPr lang="zh-CN" altLang="en-US" sz="16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9" name="图片 8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075" y="1910080"/>
            <a:ext cx="2527935" cy="1597660"/>
          </a:xfrm>
          <a:prstGeom prst="plaque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《我们都是小星星》">
            <a:hlinkClick r:id="" action="ppaction://media"/>
          </p:cNvPr>
          <p:cNvPicPr/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-7620" y="-18415"/>
            <a:ext cx="9151620" cy="52076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5026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1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6"/>
          <p:cNvSpPr txBox="1">
            <a:spLocks noChangeArrowheads="1"/>
          </p:cNvSpPr>
          <p:nvPr/>
        </p:nvSpPr>
        <p:spPr bwMode="auto">
          <a:xfrm>
            <a:off x="3204210" y="1347470"/>
            <a:ext cx="228917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>
            <a:lvl1pPr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5pPr>
            <a:lvl6pPr marL="25146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6pPr>
            <a:lvl7pPr marL="29718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7pPr>
            <a:lvl8pPr marL="34290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8pPr>
            <a:lvl9pPr marL="38862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9pPr>
          </a:lstStyle>
          <a:p>
            <a:pPr lvl="0" algn="ctr">
              <a:defRPr/>
            </a:pPr>
            <a:r>
              <a:rPr lang="zh-CN" altLang="en-US" sz="2800" b="1" kern="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表演性舞蹈</a:t>
            </a:r>
            <a:endParaRPr lang="zh-CN" altLang="en-US" sz="2800" b="1" kern="0" dirty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2411730" y="2499995"/>
            <a:ext cx="398018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indent="0"/>
            <a:r>
              <a:rPr sz="32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charset="0"/>
                <a:ea typeface="宋体" panose="02010600030101010101" pitchFamily="2" charset="-122"/>
              </a:rPr>
              <a:t> 《</a:t>
            </a:r>
            <a:r>
              <a:rPr lang="zh-CN" sz="32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charset="0"/>
                <a:ea typeface="宋体" panose="02010600030101010101" pitchFamily="2" charset="-122"/>
              </a:rPr>
              <a:t>我们都是小星星</a:t>
            </a:r>
            <a:r>
              <a:rPr sz="32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charset="0"/>
                <a:ea typeface="宋体" panose="02010600030101010101" pitchFamily="2" charset="-122"/>
              </a:rPr>
              <a:t>》</a:t>
            </a:r>
            <a:r>
              <a:rPr lang="zh-CN" sz="32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charset="0"/>
                <a:ea typeface="宋体" panose="02010600030101010101" pitchFamily="2" charset="-122"/>
              </a:rPr>
              <a:t>（大自然主题：星星）</a:t>
            </a:r>
            <a:endParaRPr lang="zh-CN" sz="32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alibri" panose="020F05020202040302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100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《小蜗牛》">
            <a:hlinkClick r:id="" action="ppaction://media"/>
          </p:cNvPr>
          <p:cNvPicPr/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-635" y="0"/>
            <a:ext cx="9190990" cy="52482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4523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1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6"/>
          <p:cNvSpPr txBox="1">
            <a:spLocks noChangeArrowheads="1"/>
          </p:cNvSpPr>
          <p:nvPr/>
        </p:nvSpPr>
        <p:spPr bwMode="auto">
          <a:xfrm>
            <a:off x="3204210" y="1347470"/>
            <a:ext cx="228917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>
            <a:lvl1pPr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5pPr>
            <a:lvl6pPr marL="25146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6pPr>
            <a:lvl7pPr marL="29718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7pPr>
            <a:lvl8pPr marL="34290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8pPr>
            <a:lvl9pPr marL="38862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9pPr>
          </a:lstStyle>
          <a:p>
            <a:pPr lvl="0" algn="ctr">
              <a:defRPr/>
            </a:pPr>
            <a:r>
              <a:rPr lang="zh-CN" altLang="en-US" sz="2800" b="1" kern="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表演性舞蹈</a:t>
            </a:r>
            <a:endParaRPr lang="zh-CN" altLang="en-US" sz="2800" b="1" kern="0" dirty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1907540" y="2499360"/>
            <a:ext cx="505206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indent="0" algn="ctr"/>
            <a:r>
              <a:rPr sz="32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charset="0"/>
                <a:ea typeface="宋体" panose="02010600030101010101" pitchFamily="2" charset="-122"/>
              </a:rPr>
              <a:t> 《</a:t>
            </a:r>
            <a:r>
              <a:rPr lang="zh-CN" sz="32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charset="0"/>
                <a:ea typeface="宋体" panose="02010600030101010101" pitchFamily="2" charset="-122"/>
              </a:rPr>
              <a:t>小蜗牛</a:t>
            </a:r>
            <a:r>
              <a:rPr sz="32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charset="0"/>
                <a:ea typeface="宋体" panose="02010600030101010101" pitchFamily="2" charset="-122"/>
              </a:rPr>
              <a:t>》</a:t>
            </a:r>
            <a:endParaRPr sz="32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alibri" panose="020F0502020204030204" charset="0"/>
              <a:ea typeface="宋体" panose="02010600030101010101" pitchFamily="2" charset="-122"/>
            </a:endParaRPr>
          </a:p>
          <a:p>
            <a:pPr indent="0" algn="ctr"/>
            <a:r>
              <a:rPr lang="zh-CN" sz="32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charset="0"/>
                <a:ea typeface="宋体" panose="02010600030101010101" pitchFamily="2" charset="-122"/>
              </a:rPr>
              <a:t>大自然主题：动物</a:t>
            </a:r>
            <a:r>
              <a:rPr lang="en-US" altLang="zh-CN" sz="32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charset="0"/>
                <a:ea typeface="宋体" panose="02010600030101010101" pitchFamily="2" charset="-122"/>
              </a:rPr>
              <a:t>——</a:t>
            </a:r>
            <a:r>
              <a:rPr lang="zh-CN" altLang="en-US" sz="32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charset="0"/>
                <a:ea typeface="宋体" panose="02010600030101010101" pitchFamily="2" charset="-122"/>
              </a:rPr>
              <a:t>蜗牛</a:t>
            </a:r>
            <a:endParaRPr lang="zh-CN" altLang="en-US" sz="32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alibri" panose="020F05020202040302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100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《小小手》">
            <a:hlinkClick r:id="" action="ppaction://media"/>
          </p:cNvPr>
          <p:cNvPicPr/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635" y="33020"/>
            <a:ext cx="9207500" cy="512572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5463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1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6"/>
          <p:cNvSpPr txBox="1">
            <a:spLocks noChangeArrowheads="1"/>
          </p:cNvSpPr>
          <p:nvPr/>
        </p:nvSpPr>
        <p:spPr bwMode="auto">
          <a:xfrm>
            <a:off x="3204210" y="1347470"/>
            <a:ext cx="228917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>
            <a:lvl1pPr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5pPr>
            <a:lvl6pPr marL="25146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6pPr>
            <a:lvl7pPr marL="29718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7pPr>
            <a:lvl8pPr marL="34290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8pPr>
            <a:lvl9pPr marL="3886200" indent="-228600" defTabSz="68453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9pPr>
          </a:lstStyle>
          <a:p>
            <a:pPr lvl="0" algn="ctr">
              <a:defRPr/>
            </a:pPr>
            <a:r>
              <a:rPr lang="zh-CN" altLang="en-US" sz="2800" b="1" kern="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表演性舞蹈</a:t>
            </a:r>
            <a:endParaRPr lang="zh-CN" altLang="en-US" sz="2800" b="1" kern="0" dirty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2141947" y="2211709"/>
            <a:ext cx="434530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indent="0" algn="ctr"/>
            <a:r>
              <a:rPr sz="32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charset="0"/>
                <a:ea typeface="宋体" panose="02010600030101010101" pitchFamily="2" charset="-122"/>
              </a:rPr>
              <a:t> 《</a:t>
            </a:r>
            <a:r>
              <a:rPr lang="zh-CN" sz="32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charset="0"/>
                <a:ea typeface="宋体" panose="02010600030101010101" pitchFamily="2" charset="-122"/>
              </a:rPr>
              <a:t>小小手</a:t>
            </a:r>
            <a:r>
              <a:rPr sz="32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charset="0"/>
                <a:ea typeface="宋体" panose="02010600030101010101" pitchFamily="2" charset="-122"/>
              </a:rPr>
              <a:t>》</a:t>
            </a:r>
            <a:endParaRPr sz="32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alibri" panose="020F0502020204030204" charset="0"/>
              <a:ea typeface="宋体" panose="02010600030101010101" pitchFamily="2" charset="-122"/>
            </a:endParaRPr>
          </a:p>
          <a:p>
            <a:pPr indent="0" algn="ctr"/>
            <a:r>
              <a:rPr lang="zh-CN" sz="32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charset="0"/>
                <a:ea typeface="宋体" panose="02010600030101010101" pitchFamily="2" charset="-122"/>
              </a:rPr>
              <a:t>生活主题：小小手</a:t>
            </a:r>
            <a:endParaRPr lang="zh-CN" sz="32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alibri" panose="020F05020202040302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100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03305" y="483518"/>
            <a:ext cx="3672408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知识点回顾</a:t>
            </a:r>
            <a:endParaRPr lang="zh-CN" altLang="en-US" sz="2000" b="1" dirty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28705" y="987574"/>
            <a:ext cx="3672408" cy="52197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2800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幼儿舞蹈的分类</a:t>
            </a:r>
            <a:endParaRPr lang="zh-CN" altLang="en-US" sz="2800" dirty="0" smtClean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2115406" y="2358714"/>
            <a:ext cx="2887762" cy="425453"/>
            <a:chOff x="4034598" y="2088092"/>
            <a:chExt cx="3850349" cy="567270"/>
          </a:xfrm>
          <a:solidFill>
            <a:srgbClr val="C00000"/>
          </a:solidFill>
        </p:grpSpPr>
        <p:sp>
          <p:nvSpPr>
            <p:cNvPr id="28" name="任意多边形 27"/>
            <p:cNvSpPr/>
            <p:nvPr/>
          </p:nvSpPr>
          <p:spPr>
            <a:xfrm>
              <a:off x="4034598" y="2088092"/>
              <a:ext cx="3850349" cy="567270"/>
            </a:xfrm>
            <a:custGeom>
              <a:avLst/>
              <a:gdLst>
                <a:gd name="connsiteX0" fmla="*/ 0 w 3850349"/>
                <a:gd name="connsiteY0" fmla="*/ 0 h 567270"/>
                <a:gd name="connsiteX1" fmla="*/ 3566714 w 3850349"/>
                <a:gd name="connsiteY1" fmla="*/ 0 h 567270"/>
                <a:gd name="connsiteX2" fmla="*/ 3850349 w 3850349"/>
                <a:gd name="connsiteY2" fmla="*/ 283635 h 567270"/>
                <a:gd name="connsiteX3" fmla="*/ 3566714 w 3850349"/>
                <a:gd name="connsiteY3" fmla="*/ 567270 h 567270"/>
                <a:gd name="connsiteX4" fmla="*/ 592483 w 3850349"/>
                <a:gd name="connsiteY4" fmla="*/ 567270 h 567270"/>
                <a:gd name="connsiteX5" fmla="*/ 504765 w 3850349"/>
                <a:gd name="connsiteY5" fmla="*/ 449966 h 567270"/>
                <a:gd name="connsiteX6" fmla="*/ 28846 w 3850349"/>
                <a:gd name="connsiteY6" fmla="*/ 17524 h 5672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0349" h="567270">
                  <a:moveTo>
                    <a:pt x="0" y="0"/>
                  </a:moveTo>
                  <a:lnTo>
                    <a:pt x="3566714" y="0"/>
                  </a:lnTo>
                  <a:lnTo>
                    <a:pt x="3850349" y="283635"/>
                  </a:lnTo>
                  <a:lnTo>
                    <a:pt x="3566714" y="567270"/>
                  </a:lnTo>
                  <a:lnTo>
                    <a:pt x="592483" y="567270"/>
                  </a:lnTo>
                  <a:lnTo>
                    <a:pt x="504765" y="449966"/>
                  </a:lnTo>
                  <a:cubicBezTo>
                    <a:pt x="367864" y="284081"/>
                    <a:pt x="207536" y="138245"/>
                    <a:pt x="28846" y="17524"/>
                  </a:cubicBezTo>
                  <a:close/>
                </a:path>
              </a:pathLst>
            </a:custGeom>
            <a:solidFill>
              <a:srgbClr val="EF4A77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9" name="TextBox 30"/>
            <p:cNvSpPr txBox="1"/>
            <p:nvPr/>
          </p:nvSpPr>
          <p:spPr>
            <a:xfrm>
              <a:off x="5088498" y="2156283"/>
              <a:ext cx="2366890" cy="430106"/>
            </a:xfrm>
            <a:prstGeom prst="rect">
              <a:avLst/>
            </a:prstGeom>
            <a:solidFill>
              <a:srgbClr val="EF4A77"/>
            </a:solidFill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1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自娱性舞蹈</a:t>
              </a:r>
              <a:endParaRPr kumimoji="0" lang="zh-CN" altLang="en-US" sz="21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2669563" y="3529168"/>
            <a:ext cx="2333688" cy="425453"/>
            <a:chOff x="4756066" y="4273443"/>
            <a:chExt cx="3111584" cy="567270"/>
          </a:xfrm>
          <a:solidFill>
            <a:srgbClr val="AD41A9"/>
          </a:solidFill>
        </p:grpSpPr>
        <p:sp>
          <p:nvSpPr>
            <p:cNvPr id="38" name="任意多边形 37"/>
            <p:cNvSpPr/>
            <p:nvPr/>
          </p:nvSpPr>
          <p:spPr>
            <a:xfrm>
              <a:off x="4756066" y="4273443"/>
              <a:ext cx="3111584" cy="567270"/>
            </a:xfrm>
            <a:custGeom>
              <a:avLst/>
              <a:gdLst>
                <a:gd name="connsiteX0" fmla="*/ 216297 w 3111584"/>
                <a:gd name="connsiteY0" fmla="*/ 0 h 567270"/>
                <a:gd name="connsiteX1" fmla="*/ 2827949 w 3111584"/>
                <a:gd name="connsiteY1" fmla="*/ 0 h 567270"/>
                <a:gd name="connsiteX2" fmla="*/ 3111584 w 3111584"/>
                <a:gd name="connsiteY2" fmla="*/ 283635 h 567270"/>
                <a:gd name="connsiteX3" fmla="*/ 2827949 w 3111584"/>
                <a:gd name="connsiteY3" fmla="*/ 567270 h 567270"/>
                <a:gd name="connsiteX4" fmla="*/ 0 w 3111584"/>
                <a:gd name="connsiteY4" fmla="*/ 567270 h 567270"/>
                <a:gd name="connsiteX5" fmla="*/ 7066 w 3111584"/>
                <a:gd name="connsiteY5" fmla="*/ 555638 h 567270"/>
                <a:gd name="connsiteX6" fmla="*/ 176656 w 3111584"/>
                <a:gd name="connsiteY6" fmla="*/ 154171 h 5672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111584" h="567270">
                  <a:moveTo>
                    <a:pt x="216297" y="0"/>
                  </a:moveTo>
                  <a:lnTo>
                    <a:pt x="2827949" y="0"/>
                  </a:lnTo>
                  <a:lnTo>
                    <a:pt x="3111584" y="283635"/>
                  </a:lnTo>
                  <a:lnTo>
                    <a:pt x="2827949" y="567270"/>
                  </a:lnTo>
                  <a:lnTo>
                    <a:pt x="0" y="567270"/>
                  </a:lnTo>
                  <a:lnTo>
                    <a:pt x="7066" y="555638"/>
                  </a:lnTo>
                  <a:cubicBezTo>
                    <a:pt x="76009" y="428726"/>
                    <a:pt x="133039" y="294403"/>
                    <a:pt x="176656" y="154171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9" name="TextBox 30"/>
            <p:cNvSpPr txBox="1"/>
            <p:nvPr/>
          </p:nvSpPr>
          <p:spPr>
            <a:xfrm>
              <a:off x="5084265" y="4341635"/>
              <a:ext cx="2366891" cy="430106"/>
            </a:xfrm>
            <a:prstGeom prst="rect">
              <a:avLst/>
            </a:prstGeom>
            <a:grpFill/>
          </p:spPr>
          <p:txBody>
            <a:bodyPr wrap="square" lIns="0" tIns="0" rIns="0" bIns="0" rtlCol="0">
              <a:spAutoFit/>
            </a:bodyPr>
            <a:lstStyle/>
            <a:p>
              <a:pPr lvl="0" algn="ctr" defTabSz="914400"/>
              <a:r>
                <a:rPr lang="zh-CN" altLang="en-US" sz="2100" b="1" kern="0" dirty="0" smtClean="0">
                  <a:solidFill>
                    <a:sysClr val="window" lastClr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表演性舞蹈</a:t>
              </a:r>
              <a:endParaRPr lang="zh-CN" altLang="en-US" sz="2100" b="1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3" name="TextBox 29"/>
          <p:cNvSpPr txBox="1"/>
          <p:nvPr/>
        </p:nvSpPr>
        <p:spPr>
          <a:xfrm>
            <a:off x="5118735" y="1948180"/>
            <a:ext cx="3808095" cy="12465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b="1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  </a:t>
            </a:r>
            <a:r>
              <a:rPr lang="zh-CN" altLang="zh-CN" b="1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特点</a:t>
            </a:r>
            <a:r>
              <a:rPr lang="zh-CN" altLang="zh-CN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：载歌载舞，娱乐性、普及性</a:t>
            </a:r>
            <a:endParaRPr lang="zh-CN" altLang="zh-CN" kern="0" dirty="0">
              <a:solidFill>
                <a:sysClr val="windowText" lastClr="000000">
                  <a:lumMod val="65000"/>
                  <a:lumOff val="35000"/>
                </a:sys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b="1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  </a:t>
            </a:r>
            <a:r>
              <a:rPr lang="zh-CN" altLang="zh-CN" b="1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常见</a:t>
            </a:r>
            <a:r>
              <a:rPr lang="zh-CN" altLang="zh-CN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：律动歌舞、幼儿集体舞、</a:t>
            </a:r>
            <a:endParaRPr lang="zh-CN" altLang="zh-CN" kern="0" dirty="0">
              <a:solidFill>
                <a:sysClr val="windowText" lastClr="000000">
                  <a:lumMod val="65000"/>
                  <a:lumOff val="35000"/>
                </a:sys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zh-CN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</a:t>
            </a:r>
            <a:r>
              <a:rPr lang="zh-CN" altLang="zh-CN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幼儿歌表演</a:t>
            </a:r>
            <a:r>
              <a:rPr lang="zh-CN" altLang="zh-CN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、幼儿</a:t>
            </a:r>
            <a:r>
              <a:rPr lang="zh-CN" altLang="zh-CN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音乐游戏</a:t>
            </a:r>
            <a:endParaRPr lang="zh-CN" altLang="zh-CN" kern="0" dirty="0">
              <a:solidFill>
                <a:sysClr val="windowText" lastClr="000000">
                  <a:lumMod val="65000"/>
                  <a:lumOff val="35000"/>
                </a:sys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TextBox 29"/>
          <p:cNvSpPr txBox="1"/>
          <p:nvPr/>
        </p:nvSpPr>
        <p:spPr>
          <a:xfrm>
            <a:off x="5133340" y="3326765"/>
            <a:ext cx="3778885" cy="8305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b="1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  </a:t>
            </a:r>
            <a:r>
              <a:rPr lang="zh-CN" altLang="en-US" b="1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特点</a:t>
            </a:r>
            <a:r>
              <a:rPr lang="zh-CN" altLang="en-US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：反映生活，提高性、欣赏性</a:t>
            </a:r>
            <a:endParaRPr lang="zh-CN" altLang="en-US" kern="0" dirty="0">
              <a:solidFill>
                <a:sysClr val="windowText" lastClr="000000">
                  <a:lumMod val="65000"/>
                  <a:lumOff val="35000"/>
                </a:sys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b="1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  </a:t>
            </a:r>
            <a:r>
              <a:rPr lang="zh-CN" altLang="en-US" b="1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常见</a:t>
            </a:r>
            <a:r>
              <a:rPr lang="zh-CN" altLang="en-US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：情绪舞蹈、情节舞蹈</a:t>
            </a:r>
            <a:endParaRPr lang="zh-CN" altLang="en-US" kern="0" dirty="0">
              <a:solidFill>
                <a:sysClr val="windowText" lastClr="000000">
                  <a:lumMod val="65000"/>
                  <a:lumOff val="35000"/>
                </a:sys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75" y="1948002"/>
            <a:ext cx="2431232" cy="2431232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43" grpId="0"/>
      <p:bldP spid="43" grpId="1"/>
      <p:bldP spid="45" grpId="0"/>
      <p:bldP spid="45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3059832" y="2139196"/>
            <a:ext cx="3262411" cy="707878"/>
          </a:xfrm>
          <a:prstGeom prst="rect">
            <a:avLst/>
          </a:prstGeom>
          <a:noFill/>
        </p:spPr>
        <p:txBody>
          <a:bodyPr wrap="none" lIns="91430" tIns="45716" rIns="91430" bIns="45716" rtlCol="0">
            <a:spAutoFit/>
          </a:bodyPr>
          <a:lstStyle/>
          <a:p>
            <a:r>
              <a:rPr lang="zh-CN" altLang="en-US" sz="4000" b="1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auhaus 93" panose="04030905020B02020C02" pitchFamily="82" charset="0"/>
                <a:ea typeface="微软雅黑" panose="020B0503020204020204" pitchFamily="34" charset="-122"/>
              </a:rPr>
              <a:t>感 谢 聆 听 </a:t>
            </a:r>
            <a:r>
              <a:rPr lang="zh-CN" altLang="en-US" sz="40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auhaus 93" panose="04030905020B02020C02" pitchFamily="82" charset="0"/>
                <a:ea typeface="微软雅黑" panose="020B0503020204020204" pitchFamily="34" charset="-122"/>
              </a:rPr>
              <a:t>！</a:t>
            </a:r>
            <a:endParaRPr lang="zh-CN" altLang="en-US" sz="40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Bauhaus 93" panose="04030905020B02020C02" pitchFamily="82" charset="0"/>
              <a:ea typeface="微软雅黑" panose="020B0503020204020204" pitchFamily="34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1470"/>
            <a:ext cx="1361893" cy="2357841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8611" y="2787774"/>
            <a:ext cx="1496409" cy="208734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</p:bldLst>
  </p:timing>
</p:sld>
</file>

<file path=ppt/tags/tag1.xml><?xml version="1.0" encoding="utf-8"?>
<p:tagLst xmlns:p="http://schemas.openxmlformats.org/presentationml/2006/main">
  <p:tag name="KSO_WM_UNIT_PLACING_PICTURE_USER_VIEWPORT" val="{&quot;height&quot;:2114.979527559055,&quot;width&quot;:3617.0881889763778}"/>
</p:tagLst>
</file>

<file path=ppt/tags/tag2.xml><?xml version="1.0" encoding="utf-8"?>
<p:tagLst xmlns:p="http://schemas.openxmlformats.org/presentationml/2006/main">
  <p:tag name="COMMONDATA" val="eyJoZGlkIjoiZTc4N2Q2Nzc0ODllMzJmY2Y5ZDcwY2VkMWY0OWJlNzkifQ=="/>
</p:tagLst>
</file>

<file path=ppt/theme/theme1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449</Words>
  <Application>WPS 演示</Application>
  <PresentationFormat>全屏显示(16:9)</PresentationFormat>
  <Paragraphs>74</Paragraphs>
  <Slides>20</Slides>
  <Notes>0</Notes>
  <HiddenSlides>0</HiddenSlides>
  <MMClips>6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20</vt:i4>
      </vt:variant>
    </vt:vector>
  </HeadingPairs>
  <TitlesOfParts>
    <vt:vector size="34" baseType="lpstr">
      <vt:lpstr>Arial</vt:lpstr>
      <vt:lpstr>宋体</vt:lpstr>
      <vt:lpstr>Wingdings</vt:lpstr>
      <vt:lpstr>Bauhaus 93</vt:lpstr>
      <vt:lpstr>Gabriola</vt:lpstr>
      <vt:lpstr>微软雅黑</vt:lpstr>
      <vt:lpstr>Bebas</vt:lpstr>
      <vt:lpstr>Segoe Print</vt:lpstr>
      <vt:lpstr>华文细黑</vt:lpstr>
      <vt:lpstr>Calibri</vt:lpstr>
      <vt:lpstr>Arial Unicode MS</vt:lpstr>
      <vt:lpstr>Calibri</vt:lpstr>
      <vt:lpstr>1_Office 主题​​</vt:lpstr>
      <vt:lpstr>2_Office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熊猫办公</dc:title>
  <dc:creator>www.tukuppt.com</dc:creator>
  <cp:keywords>tukuppt</cp:keywords>
  <cp:lastModifiedBy>Leilei</cp:lastModifiedBy>
  <cp:revision>35</cp:revision>
  <dcterms:created xsi:type="dcterms:W3CDTF">2016-08-11T04:08:00Z</dcterms:created>
  <dcterms:modified xsi:type="dcterms:W3CDTF">2022-08-28T07:11:11Z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56A494B08AD34C61BC57F1E065F4CEE9</vt:lpwstr>
  </property>
  <property fmtid="{D5CDD505-2E9C-101B-9397-08002B2CF9AE}" pid="3" name="KSOProductBuildVer">
    <vt:lpwstr>2052-11.1.0.12156</vt:lpwstr>
  </property>
</Properties>
</file>