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13"/>
  </p:notesMasterIdLst>
  <p:sldIdLst>
    <p:sldId id="308" r:id="rId5"/>
    <p:sldId id="316" r:id="rId6"/>
    <p:sldId id="319" r:id="rId7"/>
    <p:sldId id="257" r:id="rId8"/>
    <p:sldId id="268" r:id="rId9"/>
    <p:sldId id="318" r:id="rId10"/>
    <p:sldId id="320" r:id="rId11"/>
    <p:sldId id="315" r:id="rId12"/>
  </p:sldIdLst>
  <p:sldSz cx="9144000" cy="5143500" type="screen16x9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F4A77"/>
    <a:srgbClr val="75C91C"/>
    <a:srgbClr val="AD41A9"/>
    <a:srgbClr val="DEDB07"/>
    <a:srgbClr val="07DEDA"/>
    <a:srgbClr val="318DBF"/>
    <a:srgbClr val="009EAC"/>
    <a:srgbClr val="123361"/>
    <a:srgbClr val="204DB0"/>
    <a:srgbClr val="2559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813" autoAdjust="0"/>
  </p:normalViewPr>
  <p:slideViewPr>
    <p:cSldViewPr>
      <p:cViewPr varScale="1">
        <p:scale>
          <a:sx n="113" d="100"/>
          <a:sy n="113" d="100"/>
        </p:scale>
        <p:origin x="-14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7" Type="http://schemas.openxmlformats.org/officeDocument/2006/relationships/tags" Target="tags/tag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2927CE-A8A5-40B5-B077-79896730732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6BC8B-CCB1-45D5-A5E0-A5E897883B1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1.xml"/><Relationship Id="rId3" Type="http://schemas.openxmlformats.org/officeDocument/2006/relationships/image" Target="../media/image6.png"/><Relationship Id="rId2" Type="http://schemas.microsoft.com/office/2007/relationships/media" Target="../media/media1.mp4"/><Relationship Id="rId1" Type="http://schemas.openxmlformats.org/officeDocument/2006/relationships/video" Target="../media/media1.mp4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5.png"/><Relationship Id="rId1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2917792"/>
            <a:ext cx="1321052" cy="18531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41293" y="2228675"/>
            <a:ext cx="5959979" cy="707878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r>
              <a:rPr lang="en-US" altLang="zh-CN" sz="4000" dirty="0" smtClean="0">
                <a:solidFill>
                  <a:schemeClr val="tx2"/>
                </a:solidFill>
                <a:latin typeface="Bauhaus 93" panose="04030905020B02020C02" pitchFamily="82" charset="0"/>
                <a:ea typeface="微软雅黑" panose="020B0503020204020204" pitchFamily="34" charset="-122"/>
              </a:rPr>
              <a:t>《</a:t>
            </a:r>
            <a:r>
              <a:rPr lang="zh-CN" altLang="en-US" sz="4000" dirty="0">
                <a:solidFill>
                  <a:schemeClr val="tx2"/>
                </a:solidFill>
                <a:latin typeface="Bauhaus 93" panose="04030905020B02020C02" pitchFamily="82" charset="0"/>
                <a:ea typeface="微软雅黑" panose="020B0503020204020204" pitchFamily="34" charset="-122"/>
              </a:rPr>
              <a:t>幼儿舞蹈的学习与运用</a:t>
            </a:r>
            <a:r>
              <a:rPr lang="en-US" altLang="zh-CN" sz="4000" dirty="0" smtClean="0">
                <a:solidFill>
                  <a:schemeClr val="tx2"/>
                </a:solidFill>
                <a:latin typeface="Bauhaus 93" panose="04030905020B02020C02" pitchFamily="82" charset="0"/>
                <a:ea typeface="微软雅黑" panose="020B0503020204020204" pitchFamily="34" charset="-122"/>
              </a:rPr>
              <a:t>》</a:t>
            </a:r>
            <a:endParaRPr lang="en-US" altLang="zh-CN" sz="4000" dirty="0" smtClean="0">
              <a:solidFill>
                <a:schemeClr val="tx2"/>
              </a:solidFill>
              <a:latin typeface="Bauhaus 93" panose="04030905020B02020C02" pitchFamily="82" charset="0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23528" y="339502"/>
            <a:ext cx="2088232" cy="889814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</a:rPr>
              <a:t>舞蹈基础</a:t>
            </a:r>
            <a:endParaRPr lang="en-US" altLang="zh-CN" sz="2400" dirty="0">
              <a:solidFill>
                <a:schemeClr val="bg1"/>
              </a:solidFill>
            </a:endParaRP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</a:rPr>
              <a:t>模块二</a:t>
            </a:r>
            <a:endParaRPr lang="zh-CN" alt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55000" fill="hold" nodeType="withEffect" p14:presetBounceEnd="42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5500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形标注 1"/>
          <p:cNvSpPr/>
          <p:nvPr/>
        </p:nvSpPr>
        <p:spPr>
          <a:xfrm>
            <a:off x="2555875" y="1347470"/>
            <a:ext cx="4646930" cy="1656080"/>
          </a:xfrm>
          <a:prstGeom prst="wedgeEllipse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844165" y="1923678"/>
            <a:ext cx="4415155" cy="674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7" tIns="60958" rIns="121917" bIns="60958">
            <a:spAutoFit/>
            <a:scene3d>
              <a:camera prst="orthographicFront"/>
              <a:lightRig rig="threePt" dir="t"/>
            </a:scene3d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zh-CN" sz="36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幼儿舞蹈的</a:t>
            </a:r>
            <a:r>
              <a:rPr lang="zh-CN" altLang="en-US" sz="36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特征？</a:t>
            </a:r>
            <a:endParaRPr lang="zh-CN" altLang="en-US" sz="36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ebas" pitchFamily="2" charset="0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23478"/>
            <a:ext cx="1405384" cy="19603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小雏新生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10980" cy="52685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indefinite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627318" y="2064828"/>
            <a:ext cx="463626" cy="463624"/>
            <a:chOff x="5613944" y="2348233"/>
            <a:chExt cx="920788" cy="920788"/>
          </a:xfrm>
        </p:grpSpPr>
        <p:sp>
          <p:nvSpPr>
            <p:cNvPr id="8" name="椭圆 7"/>
            <p:cNvSpPr/>
            <p:nvPr/>
          </p:nvSpPr>
          <p:spPr>
            <a:xfrm flipH="1">
              <a:off x="5613944" y="2348233"/>
              <a:ext cx="920788" cy="920788"/>
            </a:xfrm>
            <a:prstGeom prst="ellipse">
              <a:avLst/>
            </a:prstGeom>
            <a:solidFill>
              <a:srgbClr val="07DEDA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9" name="TextBox 20"/>
            <p:cNvSpPr txBox="1"/>
            <p:nvPr/>
          </p:nvSpPr>
          <p:spPr>
            <a:xfrm>
              <a:off x="5894463" y="2470132"/>
              <a:ext cx="359754" cy="6112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27953" y="2854368"/>
            <a:ext cx="463626" cy="463624"/>
            <a:chOff x="5613944" y="4363162"/>
            <a:chExt cx="920788" cy="920788"/>
          </a:xfrm>
          <a:solidFill>
            <a:srgbClr val="75C91C"/>
          </a:solidFill>
        </p:grpSpPr>
        <p:sp>
          <p:nvSpPr>
            <p:cNvPr id="11" name="椭圆 10"/>
            <p:cNvSpPr/>
            <p:nvPr/>
          </p:nvSpPr>
          <p:spPr>
            <a:xfrm flipH="1">
              <a:off x="5613944" y="4363162"/>
              <a:ext cx="920788" cy="920788"/>
            </a:xfrm>
            <a:prstGeom prst="ellipse">
              <a:avLst/>
            </a:prstGeom>
            <a:grpFill/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12" name="TextBox 20"/>
            <p:cNvSpPr txBox="1"/>
            <p:nvPr/>
          </p:nvSpPr>
          <p:spPr>
            <a:xfrm>
              <a:off x="5841933" y="4485061"/>
              <a:ext cx="464815" cy="611266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626683" y="3598363"/>
            <a:ext cx="463626" cy="463624"/>
            <a:chOff x="5613944" y="4363162"/>
            <a:chExt cx="920788" cy="920788"/>
          </a:xfrm>
          <a:solidFill>
            <a:srgbClr val="318DBF"/>
          </a:solidFill>
        </p:grpSpPr>
        <p:sp>
          <p:nvSpPr>
            <p:cNvPr id="15" name="椭圆 14"/>
            <p:cNvSpPr/>
            <p:nvPr/>
          </p:nvSpPr>
          <p:spPr>
            <a:xfrm flipH="1">
              <a:off x="5613944" y="4363162"/>
              <a:ext cx="920788" cy="920788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000" b="1" kern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</a:endParaRPr>
            </a:p>
          </p:txBody>
        </p:sp>
        <p:sp>
          <p:nvSpPr>
            <p:cNvPr id="16" name="TextBox 20"/>
            <p:cNvSpPr txBox="1"/>
            <p:nvPr/>
          </p:nvSpPr>
          <p:spPr>
            <a:xfrm>
              <a:off x="5837159" y="4485061"/>
              <a:ext cx="474366" cy="611266"/>
            </a:xfrm>
            <a:prstGeom prst="rect">
              <a:avLst/>
            </a:prstGeom>
            <a:grpFill/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zh-CN" sz="2000" b="1" kern="0" dirty="0">
                  <a:gradFill>
                    <a:gsLst>
                      <a:gs pos="100000">
                        <a:prstClr val="white"/>
                      </a:gs>
                      <a:gs pos="0">
                        <a:prstClr val="white">
                          <a:lumMod val="95000"/>
                        </a:prstClr>
                      </a:gs>
                    </a:gsLst>
                    <a:path path="circle">
                      <a:fillToRect l="100000" b="100000"/>
                    </a:path>
                  </a:gradFill>
                  <a:latin typeface="Agency FB" panose="020B050302020202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000" b="1" kern="0" dirty="0">
                <a:gradFill>
                  <a:gsLst>
                    <a:gs pos="100000">
                      <a:prstClr val="white"/>
                    </a:gs>
                    <a:gs pos="0">
                      <a:prstClr val="white">
                        <a:lumMod val="95000"/>
                      </a:prstClr>
                    </a:gs>
                  </a:gsLst>
                  <a:path path="circle">
                    <a:fillToRect l="100000" b="100000"/>
                  </a:path>
                </a:gra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圆角矩形 16"/>
          <p:cNvSpPr/>
          <p:nvPr/>
        </p:nvSpPr>
        <p:spPr>
          <a:xfrm>
            <a:off x="3564255" y="2106295"/>
            <a:ext cx="4448810" cy="414020"/>
          </a:xfrm>
          <a:prstGeom prst="roundRect">
            <a:avLst>
              <a:gd name="adj" fmla="val 50000"/>
            </a:avLst>
          </a:prstGeom>
          <a:noFill/>
          <a:ln w="12700" cap="flat" cmpd="sng" algn="ctr">
            <a:solidFill>
              <a:srgbClr val="07DEDA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CN" altLang="zh-CN" sz="2400" b="1" dirty="0"/>
              <a:t>富有幼儿特点和情趣</a:t>
            </a:r>
            <a:endParaRPr lang="zh-CN" altLang="zh-CN" sz="2400" b="1" kern="0" spc="600" dirty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0"/>
              </a:gradFill>
              <a:ea typeface="微软雅黑" panose="020B0503020204020204" pitchFamily="34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3564255" y="2882265"/>
            <a:ext cx="4448810" cy="414020"/>
          </a:xfrm>
          <a:prstGeom prst="roundRect">
            <a:avLst>
              <a:gd name="adj" fmla="val 50000"/>
            </a:avLst>
          </a:prstGeom>
          <a:noFill/>
          <a:ln w="12700" cap="flat" cmpd="sng" algn="ctr">
            <a:solidFill>
              <a:srgbClr val="75C91C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CN" altLang="zh-CN" sz="2400" b="1" dirty="0"/>
              <a:t>具有直观性、形象性和模仿性</a:t>
            </a:r>
            <a:endParaRPr lang="zh-CN" altLang="zh-CN" sz="2400" b="1" kern="0" spc="600" dirty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0"/>
              </a:gradFill>
              <a:ea typeface="微软雅黑" panose="020B0503020204020204" pitchFamily="34" charset="-122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3557905" y="3598545"/>
            <a:ext cx="4413885" cy="414020"/>
          </a:xfrm>
          <a:prstGeom prst="roundRect">
            <a:avLst>
              <a:gd name="adj" fmla="val 50000"/>
            </a:avLst>
          </a:prstGeom>
          <a:noFill/>
          <a:ln w="12700" cap="flat" cmpd="sng" algn="ctr">
            <a:solidFill>
              <a:srgbClr val="318DBF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CN" altLang="zh-CN" sz="2400" b="1" dirty="0"/>
              <a:t>单纯、简洁、短小</a:t>
            </a:r>
            <a:endParaRPr lang="zh-CN" altLang="zh-CN" sz="2400" b="1" kern="0" spc="600" dirty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0"/>
              </a:gradFill>
              <a:ea typeface="微软雅黑" panose="020B0503020204020204" pitchFamily="34" charset="-122"/>
            </a:endParaRPr>
          </a:p>
        </p:txBody>
      </p:sp>
      <p:sp>
        <p:nvSpPr>
          <p:cNvPr id="30" name="文本框 226"/>
          <p:cNvSpPr txBox="1">
            <a:spLocks noChangeArrowheads="1"/>
          </p:cNvSpPr>
          <p:nvPr/>
        </p:nvSpPr>
        <p:spPr bwMode="auto">
          <a:xfrm>
            <a:off x="3203848" y="1059582"/>
            <a:ext cx="3069220" cy="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  <a:scene3d>
              <a:camera prst="orthographicFront"/>
              <a:lightRig rig="threePt" dir="t"/>
            </a:scene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幼儿舞蹈的特征</a:t>
            </a:r>
            <a:endParaRPr lang="zh-CN" altLang="en-US" sz="3200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15" y="218440"/>
            <a:ext cx="1871980" cy="47523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99792" y="555526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8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小游戏环节</a:t>
            </a:r>
            <a:endParaRPr lang="zh-CN" altLang="en-US" sz="28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2239" y="1385327"/>
            <a:ext cx="1814488" cy="176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2770" y="1385328"/>
            <a:ext cx="1908555" cy="176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77432" y="1385328"/>
            <a:ext cx="1930813" cy="176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179" y="1397208"/>
            <a:ext cx="1944216" cy="173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55576" y="3939902"/>
            <a:ext cx="8075568" cy="53022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请根据你对这些小动物的了解，摆出相应的舞蹈动作。</a:t>
            </a:r>
            <a:endParaRPr kumimoji="0" lang="zh-CN" alt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5576" y="3420067"/>
            <a:ext cx="1985159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模仿小动物：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55576" y="4542255"/>
            <a:ext cx="7791151" cy="45719"/>
          </a:xfrm>
          <a:prstGeom prst="rect">
            <a:avLst/>
          </a:prstGeom>
          <a:solidFill>
            <a:srgbClr val="EF4A77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539552" y="467549"/>
            <a:ext cx="2118575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3670" y="620068"/>
            <a:ext cx="2118575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知识点回顾</a:t>
            </a:r>
            <a:endParaRPr lang="zh-CN" altLang="en-US" sz="20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619500" y="1929765"/>
            <a:ext cx="4702810" cy="368935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  <a:miter lim="800000"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2"/>
                </a:solidFill>
              </a:rPr>
              <a:t>    </a:t>
            </a:r>
            <a:r>
              <a:rPr lang="en-US" altLang="zh-CN" sz="2400" b="1" dirty="0" smtClean="0">
                <a:solidFill>
                  <a:schemeClr val="tx2"/>
                </a:solidFill>
              </a:rPr>
              <a:t>  1.</a:t>
            </a:r>
            <a:r>
              <a:rPr lang="zh-CN" altLang="zh-CN" sz="2400" b="1" dirty="0" smtClean="0">
                <a:solidFill>
                  <a:schemeClr val="tx2"/>
                </a:solidFill>
              </a:rPr>
              <a:t>富有幼儿特点和情趣</a:t>
            </a:r>
            <a:endParaRPr lang="zh-CN" altLang="zh-CN" sz="2400" b="1" dirty="0" smtClean="0">
              <a:solidFill>
                <a:schemeClr val="tx2"/>
              </a:solidFill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4102100" y="2571750"/>
            <a:ext cx="4220210" cy="368935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  <a:miter lim="800000"/>
          </a:ln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tx2"/>
                </a:solidFill>
              </a:defRPr>
            </a:lvl1pPr>
          </a:lstStyle>
          <a:p>
            <a:pPr algn="ctr"/>
            <a:r>
              <a:rPr lang="en-US" altLang="zh-CN" dirty="0" smtClean="0"/>
              <a:t>   </a:t>
            </a:r>
            <a:r>
              <a:rPr lang="en-US" altLang="zh-CN" sz="2400" dirty="0" smtClean="0"/>
              <a:t>2.</a:t>
            </a:r>
            <a:r>
              <a:rPr lang="zh-CN" altLang="zh-CN" sz="2400" dirty="0" smtClean="0"/>
              <a:t>直观性、形象性</a:t>
            </a:r>
            <a:r>
              <a:rPr lang="zh-CN" altLang="zh-CN" sz="2400" dirty="0"/>
              <a:t>和模仿</a:t>
            </a:r>
            <a:r>
              <a:rPr lang="zh-CN" altLang="zh-CN" sz="2400" dirty="0" smtClean="0"/>
              <a:t>性</a:t>
            </a:r>
            <a:endParaRPr lang="zh-CN" altLang="zh-CN" sz="2400" dirty="0" smtClean="0"/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3780155" y="3220085"/>
            <a:ext cx="4542155" cy="368935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  <a:miter lim="800000"/>
          </a:ln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tx2"/>
                </a:solidFill>
              </a:defRPr>
            </a:lvl1pPr>
          </a:lstStyle>
          <a:p>
            <a:pPr algn="ctr"/>
            <a:r>
              <a:rPr lang="en-US" altLang="zh-CN" sz="2400" dirty="0" smtClean="0"/>
              <a:t> 3</a:t>
            </a:r>
            <a:r>
              <a:rPr lang="en-US" altLang="zh-CN" sz="2400" dirty="0"/>
              <a:t>.</a:t>
            </a:r>
            <a:r>
              <a:rPr lang="zh-CN" altLang="zh-CN" sz="2400" dirty="0"/>
              <a:t>单纯、简洁、</a:t>
            </a:r>
            <a:r>
              <a:rPr lang="zh-CN" altLang="zh-CN" sz="2400" dirty="0" smtClean="0"/>
              <a:t>短小</a:t>
            </a:r>
            <a:endParaRPr lang="zh-CN" altLang="zh-CN" sz="2400" dirty="0" smtClean="0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954" y="1796780"/>
            <a:ext cx="3120030" cy="1999105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6" grpId="0" animBg="1"/>
      <p:bldP spid="46" grpId="1" animBg="1"/>
      <p:bldP spid="47" grpId="0" animBg="1"/>
      <p:bldP spid="4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539552" y="846524"/>
            <a:ext cx="2118575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1011" y="1006509"/>
            <a:ext cx="2118575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作业布置</a:t>
            </a:r>
            <a:endParaRPr lang="zh-CN" altLang="en-US" sz="20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1374883" y="1995686"/>
            <a:ext cx="4896544" cy="1661795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  <a:miter lim="800000"/>
          </a:ln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tx2"/>
                </a:solidFill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en-US" sz="2400" dirty="0" smtClean="0"/>
              <a:t>请</a:t>
            </a:r>
            <a:r>
              <a:rPr lang="zh-CN" altLang="en-US" sz="2400" dirty="0"/>
              <a:t>同学们观看完整版</a:t>
            </a:r>
            <a:r>
              <a:rPr lang="zh-CN" altLang="en-US" sz="2400" dirty="0" smtClean="0"/>
              <a:t>的幼儿</a:t>
            </a:r>
            <a:r>
              <a:rPr lang="zh-CN" altLang="en-US" sz="2400" dirty="0"/>
              <a:t>舞蹈</a:t>
            </a:r>
            <a:r>
              <a:rPr lang="en-US" altLang="zh-CN" sz="2400" dirty="0"/>
              <a:t>《</a:t>
            </a:r>
            <a:r>
              <a:rPr lang="zh-CN" altLang="en-US" sz="2400" dirty="0"/>
              <a:t>小雏新生</a:t>
            </a:r>
            <a:r>
              <a:rPr lang="en-US" altLang="zh-CN" sz="2400" dirty="0"/>
              <a:t>》</a:t>
            </a:r>
            <a:r>
              <a:rPr lang="zh-CN" altLang="en-US" sz="2400" dirty="0" smtClean="0"/>
              <a:t>，</a:t>
            </a:r>
            <a:endParaRPr lang="en-US" altLang="zh-CN" sz="2400" dirty="0" smtClean="0"/>
          </a:p>
          <a:p>
            <a:pPr algn="ctr">
              <a:lnSpc>
                <a:spcPct val="150000"/>
              </a:lnSpc>
            </a:pPr>
            <a:r>
              <a:rPr lang="zh-CN" altLang="en-US" sz="2400" dirty="0" smtClean="0"/>
              <a:t>自主</a:t>
            </a:r>
            <a:r>
              <a:rPr lang="zh-CN" altLang="en-US" sz="2400" dirty="0"/>
              <a:t>分析该作品的</a:t>
            </a:r>
            <a:r>
              <a:rPr lang="zh-CN" altLang="en-US" sz="2400" dirty="0" smtClean="0"/>
              <a:t>幼儿舞蹈特征？</a:t>
            </a:r>
            <a:endParaRPr lang="zh-CN" altLang="en-US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360680"/>
            <a:ext cx="1682750" cy="235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843987" y="2211586"/>
            <a:ext cx="3950970" cy="828675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800" kern="0" noProof="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感 谢 聆 听 ！</a:t>
            </a:r>
            <a:endParaRPr lang="zh-CN" altLang="en-US" sz="4800" kern="0" noProof="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j-ea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1470"/>
            <a:ext cx="1361893" cy="235784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611" y="2787774"/>
            <a:ext cx="1496409" cy="20873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tags/tag1.xml><?xml version="1.0" encoding="utf-8"?>
<p:tagLst xmlns:p="http://schemas.openxmlformats.org/presentationml/2006/main">
  <p:tag name="COMMONDATA" val="eyJoZGlkIjoiZTc4N2Q2Nzc0ODllMzJmY2Y5ZDcwY2VkMWY0OWJlNzk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203</Words>
  <Application>WPS 演示</Application>
  <PresentationFormat>全屏显示(16:9)</PresentationFormat>
  <Paragraphs>42</Paragraphs>
  <Slides>8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8</vt:i4>
      </vt:variant>
    </vt:vector>
  </HeadingPairs>
  <TitlesOfParts>
    <vt:vector size="23" baseType="lpstr">
      <vt:lpstr>Arial</vt:lpstr>
      <vt:lpstr>宋体</vt:lpstr>
      <vt:lpstr>Wingdings</vt:lpstr>
      <vt:lpstr>Bauhaus 93</vt:lpstr>
      <vt:lpstr>Gabriola</vt:lpstr>
      <vt:lpstr>微软雅黑</vt:lpstr>
      <vt:lpstr>Bebas</vt:lpstr>
      <vt:lpstr>Segoe Print</vt:lpstr>
      <vt:lpstr>Agency FB</vt:lpstr>
      <vt:lpstr>Trebuchet MS</vt:lpstr>
      <vt:lpstr>Calibri</vt:lpstr>
      <vt:lpstr>Arial Unicode MS</vt:lpstr>
      <vt:lpstr>Office 主题​​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</dc:title>
  <dc:creator>www.tukuppt.com</dc:creator>
  <cp:keywords>tukuppt</cp:keywords>
  <cp:lastModifiedBy>Leilei</cp:lastModifiedBy>
  <cp:revision>27</cp:revision>
  <dcterms:created xsi:type="dcterms:W3CDTF">2016-08-11T04:08:00Z</dcterms:created>
  <dcterms:modified xsi:type="dcterms:W3CDTF">2022-08-28T07:11:13Z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172D30654FB74D4181B8F79F7732E411</vt:lpwstr>
  </property>
  <property fmtid="{D5CDD505-2E9C-101B-9397-08002B2CF9AE}" pid="3" name="KSOProductBuildVer">
    <vt:lpwstr>2052-11.1.0.12156</vt:lpwstr>
  </property>
</Properties>
</file>