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5"/>
  </p:notesMasterIdLst>
  <p:handoutMasterIdLst>
    <p:handoutMasterId r:id="rId43"/>
  </p:handoutMasterIdLst>
  <p:sldIdLst>
    <p:sldId id="744" r:id="rId3"/>
    <p:sldId id="921" r:id="rId4"/>
    <p:sldId id="922" r:id="rId6"/>
    <p:sldId id="923" r:id="rId7"/>
    <p:sldId id="924" r:id="rId8"/>
    <p:sldId id="925" r:id="rId9"/>
    <p:sldId id="926" r:id="rId10"/>
    <p:sldId id="927" r:id="rId11"/>
    <p:sldId id="928" r:id="rId12"/>
    <p:sldId id="929" r:id="rId13"/>
    <p:sldId id="930" r:id="rId14"/>
    <p:sldId id="931" r:id="rId15"/>
    <p:sldId id="932" r:id="rId16"/>
    <p:sldId id="933" r:id="rId17"/>
    <p:sldId id="934" r:id="rId18"/>
    <p:sldId id="935" r:id="rId19"/>
    <p:sldId id="936" r:id="rId20"/>
    <p:sldId id="937" r:id="rId21"/>
    <p:sldId id="938" r:id="rId22"/>
    <p:sldId id="939" r:id="rId23"/>
    <p:sldId id="940" r:id="rId24"/>
    <p:sldId id="941" r:id="rId25"/>
    <p:sldId id="942" r:id="rId26"/>
    <p:sldId id="943" r:id="rId27"/>
    <p:sldId id="944" r:id="rId28"/>
    <p:sldId id="945" r:id="rId29"/>
    <p:sldId id="946" r:id="rId30"/>
    <p:sldId id="947" r:id="rId31"/>
    <p:sldId id="948" r:id="rId32"/>
    <p:sldId id="949" r:id="rId33"/>
    <p:sldId id="950" r:id="rId34"/>
    <p:sldId id="951" r:id="rId35"/>
    <p:sldId id="952" r:id="rId36"/>
    <p:sldId id="953" r:id="rId37"/>
    <p:sldId id="954" r:id="rId38"/>
    <p:sldId id="955" r:id="rId39"/>
    <p:sldId id="957" r:id="rId40"/>
    <p:sldId id="958" r:id="rId41"/>
    <p:sldId id="746" r:id="rId4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9CDE"/>
    <a:srgbClr val="0C83B8"/>
    <a:srgbClr val="FFFFFF"/>
    <a:srgbClr val="0B7BAD"/>
    <a:srgbClr val="EDF5FD"/>
    <a:srgbClr val="E2F5FE"/>
    <a:srgbClr val="EBF9EC"/>
    <a:srgbClr val="FB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60" autoAdjust="0"/>
    <p:restoredTop sz="86736" autoAdjust="0"/>
  </p:normalViewPr>
  <p:slideViewPr>
    <p:cSldViewPr>
      <p:cViewPr varScale="1">
        <p:scale>
          <a:sx n="44" d="100"/>
          <a:sy n="44" d="100"/>
        </p:scale>
        <p:origin x="-1308" y="-96"/>
      </p:cViewPr>
      <p:guideLst>
        <p:guide orient="horz" pos="2196"/>
        <p:guide orient="horz" pos="3074"/>
        <p:guide pos="2902"/>
      </p:guideLst>
    </p:cSldViewPr>
  </p:slideViewPr>
  <p:outlineViewPr>
    <p:cViewPr>
      <p:scale>
        <a:sx n="33" d="100"/>
        <a:sy n="33" d="100"/>
      </p:scale>
      <p:origin x="0" y="229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1878" y="-78"/>
      </p:cViewPr>
      <p:guideLst>
        <p:guide orient="horz" pos="2928"/>
        <p:guide pos="217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notesMaster" Target="notesMasters/notesMaster1.xml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handoutMaster" Target="handoutMasters/handoutMaster1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slide" Target="slides/slide2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B216BF35-2BD8-46CA-A1AB-DE1650D9EC02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27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en-US" altLang="zh-CN" noProof="0" smtClean="0"/>
              <a:t>Click to edit Master text styles</a:t>
            </a:r>
            <a:endParaRPr lang="en-US" altLang="zh-CN" noProof="0" smtClean="0"/>
          </a:p>
          <a:p>
            <a:pPr lvl="1"/>
            <a:r>
              <a:rPr lang="en-US" altLang="zh-CN" noProof="0" smtClean="0"/>
              <a:t>Second level</a:t>
            </a:r>
            <a:endParaRPr lang="en-US" altLang="zh-CN" noProof="0" smtClean="0"/>
          </a:p>
          <a:p>
            <a:pPr lvl="2"/>
            <a:r>
              <a:rPr lang="en-US" altLang="zh-CN" noProof="0" smtClean="0"/>
              <a:t>Third level</a:t>
            </a:r>
            <a:endParaRPr lang="en-US" altLang="zh-CN" noProof="0" smtClean="0"/>
          </a:p>
          <a:p>
            <a:pPr lvl="3"/>
            <a:r>
              <a:rPr lang="en-US" altLang="zh-CN" noProof="0" smtClean="0"/>
              <a:t>Fourth level</a:t>
            </a:r>
            <a:endParaRPr lang="en-US" altLang="zh-CN" noProof="0" smtClean="0"/>
          </a:p>
          <a:p>
            <a:pPr lvl="4"/>
            <a:r>
              <a:rPr lang="en-US" altLang="zh-CN" noProof="0" smtClean="0"/>
              <a:t>Fifth level</a:t>
            </a:r>
            <a:endParaRPr lang="en-US" altLang="zh-CN" noProof="0" smtClean="0"/>
          </a:p>
        </p:txBody>
      </p:sp>
      <p:sp>
        <p:nvSpPr>
          <p:cNvPr id="481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l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81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latin typeface="Tahoma" panose="020B0604030504040204" pitchFamily="34" charset="0"/>
                <a:ea typeface="+mn-ea"/>
              </a:defRPr>
            </a:lvl1pPr>
          </a:lstStyle>
          <a:p>
            <a:pPr>
              <a:defRPr/>
            </a:pPr>
            <a:fld id="{75865BA1-E044-4647-8867-76FFB0815484}" type="slidenum">
              <a:rPr lang="zh-CN" altLang="en-US"/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40DD50F-F3B7-4C33-B1AE-50B2D8FA97ED}" type="slidenum">
              <a:rPr lang="zh-CN" altLang="en-US"/>
            </a:fld>
            <a:endParaRPr lang="en-US" altLang="zh-CN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教学指导：强调要求</a:t>
            </a:r>
            <a:r>
              <a:rPr lang="en-US" altLang="zh-CN" smtClean="0">
                <a:ea typeface="宋体" panose="02010600030101010101" pitchFamily="2" charset="-122"/>
              </a:rPr>
              <a:t>!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9F7D21D-4453-4C9F-A392-3F7C89BE32E2}" type="slidenum">
              <a:rPr lang="zh-CN" altLang="en-US"/>
            </a:fld>
            <a:endParaRPr lang="en-US" altLang="zh-CN"/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简介，让学员对制作幻灯片有一个整体的印象，后面将逐一讲解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ABAF3D5-203A-40A4-9C97-B0297B2EAED0}" type="slidenum">
              <a:rPr lang="zh-CN" altLang="en-US"/>
            </a:fld>
            <a:endParaRPr lang="en-US" altLang="zh-CN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3491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新建母版，右键操作幻灯片母版</a:t>
            </a:r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EED26A6-657D-4807-B75B-17809D84DD1A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064F33F-ED63-4D28-A7D7-C90E4CBF7FFC}" type="slidenum">
              <a:rPr lang="zh-CN" altLang="en-US"/>
            </a:fld>
            <a:endParaRPr lang="en-US" altLang="zh-CN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en-US" altLang="zh-CN" smtClean="0">
                <a:ea typeface="宋体" panose="02010600030101010101" pitchFamily="2" charset="-122"/>
              </a:rPr>
              <a:t>1</a:t>
            </a:r>
            <a:r>
              <a:rPr lang="zh-CN" altLang="en-US" smtClean="0">
                <a:ea typeface="宋体" panose="02010600030101010101" pitchFamily="2" charset="-122"/>
              </a:rPr>
              <a:t>、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可以找几个同学分别演示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演示文稿在本章电子文档的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mtClean="0">
                <a:ea typeface="宋体" panose="02010600030101010101" pitchFamily="2" charset="-122"/>
              </a:rPr>
              <a:t>课堂案例</a:t>
            </a:r>
            <a:r>
              <a:rPr lang="en-US" altLang="zh-CN" smtClean="0">
                <a:ea typeface="宋体" panose="02010600030101010101" pitchFamily="2" charset="-122"/>
              </a:rPr>
              <a:t>\</a:t>
            </a:r>
            <a:r>
              <a:rPr lang="zh-CN" altLang="en-US" smtClean="0">
                <a:ea typeface="宋体" panose="02010600030101010101" pitchFamily="2" charset="-122"/>
              </a:rPr>
              <a:t>演示文稿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mtClean="0">
                <a:ea typeface="宋体" panose="02010600030101010101" pitchFamily="2" charset="-122"/>
              </a:rPr>
              <a:t>下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模板在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mtClean="0">
                <a:ea typeface="宋体" panose="02010600030101010101" pitchFamily="2" charset="-122"/>
              </a:rPr>
              <a:t>课堂案例</a:t>
            </a:r>
            <a:r>
              <a:rPr lang="en-US" altLang="zh-CN" smtClean="0">
                <a:ea typeface="宋体" panose="02010600030101010101" pitchFamily="2" charset="-122"/>
              </a:rPr>
              <a:t>\</a:t>
            </a:r>
            <a:r>
              <a:rPr lang="zh-CN" altLang="en-US" smtClean="0">
                <a:ea typeface="宋体" panose="02010600030101010101" pitchFamily="2" charset="-122"/>
              </a:rPr>
              <a:t>模板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mtClean="0">
                <a:ea typeface="宋体" panose="02010600030101010101" pitchFamily="2" charset="-122"/>
              </a:rPr>
              <a:t>下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2</a:t>
            </a:r>
            <a:r>
              <a:rPr lang="zh-CN" altLang="en-US" smtClean="0">
                <a:ea typeface="宋体" panose="02010600030101010101" pitchFamily="2" charset="-122"/>
              </a:rPr>
              <a:t>、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找</a:t>
            </a:r>
            <a:r>
              <a:rPr lang="en-US" altLang="zh-CN" smtClean="0">
                <a:ea typeface="宋体" panose="02010600030101010101" pitchFamily="2" charset="-122"/>
              </a:rPr>
              <a:t>2</a:t>
            </a:r>
            <a:r>
              <a:rPr lang="zh-CN" altLang="en-US" smtClean="0">
                <a:ea typeface="宋体" panose="02010600030101010101" pitchFamily="2" charset="-122"/>
              </a:rPr>
              <a:t>个学员完成一个简单模板的制作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图片在本章电子文档的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mtClean="0">
                <a:ea typeface="宋体" panose="02010600030101010101" pitchFamily="2" charset="-122"/>
              </a:rPr>
              <a:t>课堂案例</a:t>
            </a:r>
            <a:r>
              <a:rPr lang="en-US" altLang="zh-CN" smtClean="0">
                <a:ea typeface="宋体" panose="02010600030101010101" pitchFamily="2" charset="-122"/>
              </a:rPr>
              <a:t>\</a:t>
            </a:r>
            <a:r>
              <a:rPr lang="zh-CN" altLang="en-US" smtClean="0">
                <a:ea typeface="宋体" panose="02010600030101010101" pitchFamily="2" charset="-122"/>
              </a:rPr>
              <a:t>制作模板素材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mtClean="0">
                <a:ea typeface="宋体" panose="02010600030101010101" pitchFamily="2" charset="-122"/>
              </a:rPr>
              <a:t>中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演示文稿在本章电子文档的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mtClean="0">
                <a:ea typeface="宋体" panose="02010600030101010101" pitchFamily="2" charset="-122"/>
              </a:rPr>
              <a:t>课堂案例</a:t>
            </a:r>
            <a:r>
              <a:rPr lang="en-US" altLang="zh-CN" smtClean="0">
                <a:ea typeface="宋体" panose="02010600030101010101" pitchFamily="2" charset="-122"/>
              </a:rPr>
              <a:t>\</a:t>
            </a:r>
            <a:r>
              <a:rPr lang="zh-CN" altLang="en-US" smtClean="0">
                <a:ea typeface="宋体" panose="02010600030101010101" pitchFamily="2" charset="-122"/>
              </a:rPr>
              <a:t>演示文稿</a:t>
            </a:r>
            <a:r>
              <a:rPr lang="zh-CN" altLang="en-US" smtClean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smtClean="0">
                <a:ea typeface="宋体" panose="02010600030101010101" pitchFamily="2" charset="-122"/>
              </a:rPr>
              <a:t>下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9DD5136-58B0-4BD2-89A7-644199D847C1}" type="slidenum">
              <a:rPr lang="zh-CN" altLang="en-US"/>
            </a:fld>
            <a:endParaRPr lang="en-US" altLang="zh-CN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b="1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D08919-772B-48BF-BED9-306664B14097}" type="slidenum">
              <a:rPr lang="zh-CN" altLang="en-US"/>
            </a:fld>
            <a:endParaRPr lang="en-US" altLang="zh-CN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若有学员未参加第三章的学习，可以顺便讲简单讲讲</a:t>
            </a:r>
            <a:r>
              <a:rPr lang="en-US" altLang="zh-CN" smtClean="0">
                <a:ea typeface="宋体" panose="02010600030101010101" pitchFamily="2" charset="-122"/>
              </a:rPr>
              <a:t>Excel</a:t>
            </a:r>
            <a:r>
              <a:rPr lang="zh-CN" altLang="en-US" smtClean="0">
                <a:ea typeface="宋体" panose="02010600030101010101" pitchFamily="2" charset="-122"/>
              </a:rPr>
              <a:t>的使用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A130E1-24EB-4AF7-9A2C-0B452038A06C}" type="slidenum">
              <a:rPr lang="zh-CN" altLang="en-US"/>
            </a:fld>
            <a:endParaRPr lang="en-US" altLang="zh-CN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b="1" smtClean="0">
                <a:ea typeface="宋体" panose="02010600030101010101" pitchFamily="2" charset="-122"/>
              </a:rPr>
              <a:t>该图绘制方法：</a:t>
            </a:r>
            <a:endParaRPr lang="zh-CN" altLang="en-US" b="1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1.</a:t>
            </a:r>
            <a:r>
              <a:rPr lang="zh-CN" altLang="en-US" smtClean="0">
                <a:ea typeface="宋体" panose="02010600030101010101" pitchFamily="2" charset="-122"/>
              </a:rPr>
              <a:t>彩色文字框：自选图形</a:t>
            </a:r>
            <a:r>
              <a:rPr lang="en-US" altLang="zh-CN" smtClean="0">
                <a:ea typeface="宋体" panose="02010600030101010101" pitchFamily="2" charset="-122"/>
              </a:rPr>
              <a:t>&gt;</a:t>
            </a:r>
            <a:r>
              <a:rPr lang="zh-CN" altLang="en-US" smtClean="0">
                <a:ea typeface="宋体" panose="02010600030101010101" pitchFamily="2" charset="-122"/>
              </a:rPr>
              <a:t>基本形状</a:t>
            </a:r>
            <a:r>
              <a:rPr lang="en-US" altLang="zh-CN" smtClean="0">
                <a:ea typeface="宋体" panose="02010600030101010101" pitchFamily="2" charset="-122"/>
              </a:rPr>
              <a:t>&gt;</a:t>
            </a:r>
            <a:r>
              <a:rPr lang="zh-CN" altLang="en-US" smtClean="0">
                <a:ea typeface="宋体" panose="02010600030101010101" pitchFamily="2" charset="-122"/>
              </a:rPr>
              <a:t>圆角矩形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                       设置颜色、设置阴影（使用阴影演示</a:t>
            </a:r>
            <a:r>
              <a:rPr lang="en-US" altLang="zh-CN" smtClean="0">
                <a:ea typeface="宋体" panose="02010600030101010101" pitchFamily="2" charset="-122"/>
              </a:rPr>
              <a:t>6</a:t>
            </a:r>
            <a:r>
              <a:rPr lang="zh-CN" altLang="en-US" smtClean="0">
                <a:ea typeface="宋体" panose="02010600030101010101" pitchFamily="2" charset="-122"/>
              </a:rPr>
              <a:t>，然后调整阴影颜色、位置）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2.</a:t>
            </a:r>
            <a:r>
              <a:rPr lang="zh-CN" altLang="en-US" smtClean="0">
                <a:ea typeface="宋体" panose="02010600030101010101" pitchFamily="2" charset="-122"/>
              </a:rPr>
              <a:t>正方形：自选图形</a:t>
            </a:r>
            <a:r>
              <a:rPr lang="en-US" altLang="zh-CN" smtClean="0">
                <a:ea typeface="宋体" panose="02010600030101010101" pitchFamily="2" charset="-122"/>
              </a:rPr>
              <a:t>&gt;</a:t>
            </a:r>
            <a:r>
              <a:rPr lang="zh-CN" altLang="en-US" smtClean="0">
                <a:ea typeface="宋体" panose="02010600030101010101" pitchFamily="2" charset="-122"/>
              </a:rPr>
              <a:t>基本形状</a:t>
            </a:r>
            <a:r>
              <a:rPr lang="en-US" altLang="zh-CN" smtClean="0">
                <a:ea typeface="宋体" panose="02010600030101010101" pitchFamily="2" charset="-122"/>
              </a:rPr>
              <a:t>&gt;</a:t>
            </a:r>
            <a:r>
              <a:rPr lang="zh-CN" altLang="en-US" smtClean="0">
                <a:ea typeface="宋体" panose="02010600030101010101" pitchFamily="2" charset="-122"/>
              </a:rPr>
              <a:t>菱形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                设置颜色（边框白色</a:t>
            </a:r>
            <a:r>
              <a:rPr lang="en-US" altLang="zh-CN" smtClean="0">
                <a:ea typeface="宋体" panose="02010600030101010101" pitchFamily="2" charset="-122"/>
              </a:rPr>
              <a:t>2</a:t>
            </a:r>
            <a:r>
              <a:rPr lang="zh-CN" altLang="en-US" smtClean="0">
                <a:ea typeface="宋体" panose="02010600030101010101" pitchFamily="2" charset="-122"/>
              </a:rPr>
              <a:t>磅）、设置阴影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3. </a:t>
            </a:r>
            <a:r>
              <a:rPr lang="zh-CN" altLang="en-US" smtClean="0">
                <a:ea typeface="宋体" panose="02010600030101010101" pitchFamily="2" charset="-122"/>
              </a:rPr>
              <a:t>添加文字、设置文字颜色字体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4.</a:t>
            </a:r>
            <a:r>
              <a:rPr lang="zh-CN" altLang="en-US" smtClean="0">
                <a:ea typeface="宋体" panose="02010600030101010101" pitchFamily="2" charset="-122"/>
              </a:rPr>
              <a:t>选择所有对象后组合图形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b="1" smtClean="0">
                <a:ea typeface="宋体" panose="02010600030101010101" pitchFamily="2" charset="-122"/>
              </a:rPr>
              <a:t>复杂的图片不用现场制作，但是可以将其</a:t>
            </a:r>
            <a:r>
              <a:rPr lang="zh-CN" altLang="en-US" b="1" smtClean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b="1" smtClean="0">
                <a:ea typeface="宋体" panose="02010600030101010101" pitchFamily="2" charset="-122"/>
              </a:rPr>
              <a:t>取消组合</a:t>
            </a:r>
            <a:r>
              <a:rPr lang="zh-CN" altLang="en-US" b="1" smtClean="0">
                <a:latin typeface="Arial" panose="020B0604020202020204" pitchFamily="34" charset="0"/>
                <a:ea typeface="宋体" panose="02010600030101010101" pitchFamily="2" charset="-122"/>
              </a:rPr>
              <a:t>”</a:t>
            </a:r>
            <a:r>
              <a:rPr lang="zh-CN" altLang="en-US" b="1" smtClean="0">
                <a:ea typeface="宋体" panose="02010600030101010101" pitchFamily="2" charset="-122"/>
              </a:rPr>
              <a:t>，告诉学员是如何制作的</a:t>
            </a:r>
            <a:endParaRPr lang="zh-CN" altLang="en-US" b="1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79CD690-4F77-4BC8-9DD7-29EA52AA901F}" type="slidenum">
              <a:rPr lang="zh-CN" altLang="en-US"/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翻页时的动画</a:t>
            </a:r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7027D82-70B6-4B8B-BA6C-7855B58E05B2}" type="slidenum">
              <a:rPr lang="zh-CN" altLang="en-US"/>
            </a:fld>
            <a:endParaRPr lang="en-US" altLang="zh-CN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pPr>
              <a:spcBef>
                <a:spcPct val="0"/>
              </a:spcBef>
            </a:pPr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pPr>
              <a:spcBef>
                <a:spcPct val="0"/>
              </a:spcBef>
            </a:pPr>
            <a:r>
              <a:rPr lang="zh-CN" altLang="en-US" smtClean="0">
                <a:ea typeface="宋体" panose="02010600030101010101" pitchFamily="2" charset="-122"/>
              </a:rPr>
              <a:t>学员到教师机上去演示，动画效果可以让学员自选，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120B0949-EAFB-4947-A5F9-466516B43016}" type="slidenum">
              <a:rPr lang="zh-CN" altLang="en-US"/>
            </a:fld>
            <a:endParaRPr lang="en-US" altLang="zh-CN"/>
          </a:p>
        </p:txBody>
      </p:sp>
      <p:sp>
        <p:nvSpPr>
          <p:cNvPr id="8192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9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3BDB49A0-78A5-4C81-B9C7-173D1298BCB8}" type="slidenum">
              <a:rPr lang="zh-CN" altLang="en-US"/>
            </a:fld>
            <a:endParaRPr lang="en-US" altLang="zh-CN"/>
          </a:p>
        </p:txBody>
      </p:sp>
      <p:sp>
        <p:nvSpPr>
          <p:cNvPr id="817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8171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EA43A51-04D7-463A-9453-3393965F5BE9}" type="slidenum">
              <a:rPr lang="zh-CN" altLang="en-US"/>
            </a:fld>
            <a:endParaRPr lang="en-US" altLang="zh-CN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电子档中提供了暗黑</a:t>
            </a:r>
            <a:r>
              <a:rPr lang="en-US" altLang="zh-CN" smtClean="0">
                <a:ea typeface="宋体" panose="02010600030101010101" pitchFamily="2" charset="-122"/>
              </a:rPr>
              <a:t>2</a:t>
            </a:r>
            <a:r>
              <a:rPr lang="zh-CN" altLang="en-US" smtClean="0">
                <a:ea typeface="宋体" panose="02010600030101010101" pitchFamily="2" charset="-122"/>
              </a:rPr>
              <a:t>和跑跑卡丁车的资料，男学员一般会选择暗黑</a:t>
            </a:r>
            <a:r>
              <a:rPr lang="en-US" altLang="zh-CN" smtClean="0">
                <a:ea typeface="宋体" panose="02010600030101010101" pitchFamily="2" charset="-122"/>
              </a:rPr>
              <a:t>2</a:t>
            </a:r>
            <a:r>
              <a:rPr lang="zh-CN" altLang="en-US" smtClean="0">
                <a:ea typeface="宋体" panose="02010600030101010101" pitchFamily="2" charset="-122"/>
              </a:rPr>
              <a:t>，女学员一般会选跑跑卡丁车。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教员也可自行提供其他游戏资料。</a:t>
            </a:r>
            <a:endParaRPr lang="zh-CN" altLang="en-US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告诉学员：制作的</a:t>
            </a:r>
            <a:r>
              <a:rPr lang="en-US" altLang="zh-CN" smtClean="0">
                <a:ea typeface="宋体" panose="02010600030101010101" pitchFamily="2" charset="-122"/>
              </a:rPr>
              <a:t>PPT</a:t>
            </a:r>
            <a:r>
              <a:rPr lang="zh-CN" altLang="en-US" smtClean="0">
                <a:ea typeface="宋体" panose="02010600030101010101" pitchFamily="2" charset="-122"/>
              </a:rPr>
              <a:t>可以是游戏整体的简单介绍，或介绍游戏的一部分，如：人物、道具、装备、技能等。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b="1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FC5F412-C4CA-4B8E-B20B-E44193121266}" type="slidenum">
              <a:rPr lang="zh-CN" altLang="en-US"/>
            </a:fld>
            <a:endParaRPr lang="en-US" altLang="zh-CN"/>
          </a:p>
        </p:txBody>
      </p:sp>
      <p:sp>
        <p:nvSpPr>
          <p:cNvPr id="737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00DF06-2ABA-434D-92D8-B01D33481F6C}" type="slidenum">
              <a:rPr lang="zh-CN" altLang="en-US"/>
            </a:fld>
            <a:endParaRPr lang="en-US" altLang="zh-CN"/>
          </a:p>
        </p:txBody>
      </p:sp>
      <p:sp>
        <p:nvSpPr>
          <p:cNvPr id="747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577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xxxxxxx</a:t>
            </a:r>
            <a:endParaRPr lang="zh-CN" altLang="en-US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E346447-D482-4BCF-9C35-95E2CDD4F24C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4BE8F02-EB0E-441E-8FAF-0B1863AFC9F4}" type="slidenum">
              <a:rPr lang="zh-CN" altLang="en-US"/>
            </a:fld>
            <a:endParaRPr lang="en-US" altLang="zh-CN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4BB46A7-D518-4BB8-88D0-37B0CA741493}" type="slidenum">
              <a:rPr lang="zh-CN" altLang="en-US"/>
            </a:fld>
            <a:endParaRPr lang="en-US" altLang="zh-CN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4FC5AF-2CAD-4E64-BE0E-DA43DD9A9B8C}" type="slidenum">
              <a:rPr lang="zh-CN" altLang="en-US"/>
            </a:fld>
            <a:endParaRPr lang="en-US" altLang="zh-CN"/>
          </a:p>
        </p:txBody>
      </p:sp>
      <p:sp>
        <p:nvSpPr>
          <p:cNvPr id="788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/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</p:spPr>
        <p:txBody>
          <a:bodyPr/>
          <a:lstStyle/>
          <a:p>
            <a:endParaRPr lang="zh-CN" altLang="en-US" smtClean="0">
              <a:ea typeface="宋体" panose="02010600030101010101" pitchFamily="2" charset="-122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0899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教学指导；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zh-CN" altLang="en-US" smtClean="0">
                <a:ea typeface="宋体" panose="02010600030101010101" pitchFamily="2" charset="-122"/>
              </a:rPr>
              <a:t>总结部分</a:t>
            </a:r>
            <a:r>
              <a:rPr lang="zh-CN" altLang="zh-CN" smtClean="0">
                <a:ea typeface="宋体" panose="02010600030101010101" pitchFamily="2" charset="-122"/>
              </a:rPr>
              <a:t>主要达到以下几个目的：</a:t>
            </a:r>
            <a:endParaRPr lang="en-US" altLang="zh-CN" smtClean="0">
              <a:ea typeface="宋体" panose="02010600030101010101" pitchFamily="2" charset="-122"/>
            </a:endParaRPr>
          </a:p>
          <a:p>
            <a:r>
              <a:rPr lang="en-US" altLang="zh-CN" smtClean="0">
                <a:ea typeface="宋体" panose="02010600030101010101" pitchFamily="2" charset="-122"/>
              </a:rPr>
              <a:t>1</a:t>
            </a:r>
            <a:r>
              <a:rPr lang="zh-CN" altLang="en-US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回顾内容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注意与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与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</a:t>
            </a:r>
            <a:r>
              <a:rPr lang="zh-CN" altLang="zh-CN" smtClean="0">
                <a:solidFill>
                  <a:srgbClr val="C00000"/>
                </a:solidFill>
                <a:ea typeface="宋体" panose="02010600030101010101" pitchFamily="2" charset="-122"/>
              </a:rPr>
              <a:t>不一样。</a:t>
            </a:r>
            <a:r>
              <a:rPr lang="zh-CN" altLang="en-US" smtClean="0">
                <a:solidFill>
                  <a:srgbClr val="C00000"/>
                </a:solidFill>
                <a:ea typeface="宋体" panose="02010600030101010101" pitchFamily="2" charset="-122"/>
              </a:rPr>
              <a:t>本章任务和目标是</a:t>
            </a:r>
            <a:r>
              <a:rPr lang="zh-CN" altLang="zh-CN" smtClean="0">
                <a:ea typeface="宋体" panose="02010600030101010101" pitchFamily="2" charset="-122"/>
              </a:rPr>
              <a:t>是强调</a:t>
            </a:r>
            <a:r>
              <a:rPr lang="zh-CN" altLang="en-US" smtClean="0">
                <a:ea typeface="宋体" panose="02010600030101010101" pitchFamily="2" charset="-122"/>
              </a:rPr>
              <a:t>内容概貌，学到技术，告知要学习什么；总结时，</a:t>
            </a:r>
            <a:r>
              <a:rPr lang="zh-CN" altLang="zh-CN" smtClean="0">
                <a:ea typeface="宋体" panose="02010600030101010101" pitchFamily="2" charset="-122"/>
              </a:rPr>
              <a:t>要格外强调观点，把每一</a:t>
            </a:r>
            <a:r>
              <a:rPr lang="zh-CN" altLang="en-US" smtClean="0">
                <a:ea typeface="宋体" panose="02010600030101010101" pitchFamily="2" charset="-122"/>
              </a:rPr>
              <a:t>个知识点</a:t>
            </a:r>
            <a:r>
              <a:rPr lang="zh-CN" altLang="zh-CN" smtClean="0">
                <a:ea typeface="宋体" panose="02010600030101010101" pitchFamily="2" charset="-122"/>
              </a:rPr>
              <a:t>的观点</a:t>
            </a:r>
            <a:r>
              <a:rPr lang="zh-CN" altLang="en-US" smtClean="0">
                <a:ea typeface="宋体" panose="02010600030101010101" pitchFamily="2" charset="-122"/>
              </a:rPr>
              <a:t>结论</a:t>
            </a:r>
            <a:r>
              <a:rPr lang="zh-CN" altLang="zh-CN" smtClean="0">
                <a:ea typeface="宋体" panose="02010600030101010101" pitchFamily="2" charset="-122"/>
              </a:rPr>
              <a:t>都尽量突出出来。</a:t>
            </a:r>
            <a:endParaRPr lang="en-US" altLang="zh-CN" smtClean="0">
              <a:solidFill>
                <a:srgbClr val="C00000"/>
              </a:solidFill>
              <a:ea typeface="宋体" panose="02010600030101010101" pitchFamily="2" charset="-122"/>
            </a:endParaRPr>
          </a:p>
          <a:p>
            <a:r>
              <a:rPr lang="en-US" altLang="zh-CN" b="1" smtClean="0">
                <a:ea typeface="宋体" panose="02010600030101010101" pitchFamily="2" charset="-122"/>
              </a:rPr>
              <a:t>2</a:t>
            </a:r>
            <a:r>
              <a:rPr lang="zh-CN" altLang="en-US" b="1" smtClean="0">
                <a:ea typeface="宋体" panose="02010600030101010101" pitchFamily="2" charset="-122"/>
              </a:rPr>
              <a:t>、</a:t>
            </a:r>
            <a:r>
              <a:rPr lang="zh-CN" altLang="zh-CN" b="1" smtClean="0">
                <a:ea typeface="宋体" panose="02010600030101010101" pitchFamily="2" charset="-122"/>
              </a:rPr>
              <a:t>整理逻辑</a:t>
            </a:r>
            <a:r>
              <a:rPr lang="zh-CN" altLang="en-US" b="1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还应该把观点之间的逻辑联系梳理出来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r>
              <a:rPr lang="zh-CN" altLang="zh-CN" smtClean="0">
                <a:ea typeface="宋体" panose="02010600030101010101" pitchFamily="2" charset="-122"/>
              </a:rPr>
              <a:t>从而使</a:t>
            </a:r>
            <a:r>
              <a:rPr lang="zh-CN" altLang="en-US" smtClean="0">
                <a:ea typeface="宋体" panose="02010600030101010101" pitchFamily="2" charset="-122"/>
              </a:rPr>
              <a:t>知识</a:t>
            </a:r>
            <a:r>
              <a:rPr lang="zh-CN" altLang="zh-CN" smtClean="0">
                <a:ea typeface="宋体" panose="02010600030101010101" pitchFamily="2" charset="-122"/>
              </a:rPr>
              <a:t>系统化、逻辑化。要帮助</a:t>
            </a:r>
            <a:r>
              <a:rPr lang="zh-CN" altLang="en-US" smtClean="0">
                <a:ea typeface="宋体" panose="02010600030101010101" pitchFamily="2" charset="-122"/>
              </a:rPr>
              <a:t>学员</a:t>
            </a:r>
            <a:r>
              <a:rPr lang="zh-CN" altLang="zh-CN" smtClean="0">
                <a:ea typeface="宋体" panose="02010600030101010101" pitchFamily="2" charset="-122"/>
              </a:rPr>
              <a:t>整清逻辑是总结的一大任务</a:t>
            </a:r>
            <a:r>
              <a:rPr lang="zh-CN" altLang="en-US" smtClean="0">
                <a:ea typeface="宋体" panose="02010600030101010101" pitchFamily="2" charset="-122"/>
              </a:rPr>
              <a:t>。</a:t>
            </a:r>
            <a:endParaRPr lang="en-US" altLang="zh-CN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12810E6-E3C6-4076-BB3F-098E1D3A3E4F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1923" name="备注占位符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r>
              <a:rPr lang="zh-CN" altLang="en-US" smtClean="0">
                <a:ea typeface="宋体" panose="02010600030101010101" pitchFamily="2" charset="-122"/>
              </a:rPr>
              <a:t>教学指导：</a:t>
            </a:r>
            <a:endParaRPr lang="en-US" altLang="zh-CN" smtClean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预习作业测试题用于下次上课前进行全班同学集中测试。因此教员要在本次课布置下去。布置预习测试题的目的是要求学员进行预习，保障下次学员学习质量。</a:t>
            </a:r>
            <a:endParaRPr lang="en-US" altLang="zh-CN" smtClean="0">
              <a:ea typeface="宋体" panose="02010600030101010101" pitchFamily="2" charset="-122"/>
            </a:endParaRPr>
          </a:p>
          <a:p>
            <a:pPr eaLnBrk="1" hangingPunct="1"/>
            <a:r>
              <a:rPr lang="zh-CN" altLang="en-US" smtClean="0">
                <a:ea typeface="宋体" panose="02010600030101010101" pitchFamily="2" charset="-122"/>
              </a:rPr>
              <a:t>不少于</a:t>
            </a:r>
            <a:r>
              <a:rPr lang="en-US" altLang="zh-CN" smtClean="0">
                <a:ea typeface="宋体" panose="02010600030101010101" pitchFamily="2" charset="-122"/>
              </a:rPr>
              <a:t>4</a:t>
            </a:r>
            <a:r>
              <a:rPr lang="zh-CN" altLang="en-US" smtClean="0">
                <a:ea typeface="宋体" panose="02010600030101010101" pitchFamily="2" charset="-122"/>
              </a:rPr>
              <a:t>道题，其中至少包含一道简述题，主要了解学员对重要知识点的理解程度</a:t>
            </a:r>
            <a:endParaRPr lang="en-US" altLang="zh-CN" smtClean="0">
              <a:ea typeface="宋体" panose="02010600030101010101" pitchFamily="2" charset="-122"/>
            </a:endParaRPr>
          </a:p>
          <a:p>
            <a:endParaRPr lang="zh-CN" altLang="en-US" smtClean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9EF1836-D0C6-4FBD-9D04-4DFBE63F05E4}" type="slidenum">
              <a:rPr lang="zh-CN" altLang="en-US" smtClean="0"/>
            </a:fld>
            <a:endParaRPr lang="en-US" alt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ctrTitle" hasCustomPrompt="1"/>
          </p:nvPr>
        </p:nvSpPr>
        <p:spPr>
          <a:xfrm>
            <a:off x="-172720" y="2998470"/>
            <a:ext cx="5288915" cy="586740"/>
          </a:xfrm>
        </p:spPr>
        <p:txBody>
          <a:bodyPr anchor="b"/>
          <a:lstStyle>
            <a:lvl1pPr algn="ctr">
              <a:defRPr sz="3200" b="1">
                <a:solidFill>
                  <a:srgbClr val="0E9CDE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</a:t>
            </a:r>
            <a:endParaRPr lang="zh-CN" altLang="en-US"/>
          </a:p>
        </p:txBody>
      </p:sp>
      <p:sp>
        <p:nvSpPr>
          <p:cNvPr id="2" name="文本框 1"/>
          <p:cNvSpPr txBox="1"/>
          <p:nvPr userDrawn="1"/>
        </p:nvSpPr>
        <p:spPr>
          <a:xfrm>
            <a:off x="13970" y="334645"/>
            <a:ext cx="4091305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新睿教育软件工程系列课程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zh-CN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软件基础</a:t>
            </a:r>
            <a:r>
              <a:rPr lang="en-US" altLang="zh-CN" sz="16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-STB)</a:t>
            </a:r>
            <a:endParaRPr lang="en-US" altLang="zh-CN" sz="16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0" name="直接连接符 9"/>
          <p:cNvCxnSpPr/>
          <p:nvPr userDrawn="1"/>
        </p:nvCxnSpPr>
        <p:spPr>
          <a:xfrm>
            <a:off x="13970" y="655796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42"/>
          <p:cNvSpPr txBox="1"/>
          <p:nvPr userDrawn="1"/>
        </p:nvSpPr>
        <p:spPr>
          <a:xfrm>
            <a:off x="3188663" y="6559777"/>
            <a:ext cx="2541325" cy="27559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ctr"/>
            <a:r>
              <a:rPr sz="1200" b="1">
                <a:solidFill>
                  <a:srgbClr val="2BA6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版权归新睿教育所有</a:t>
            </a:r>
            <a:endParaRPr sz="1200" b="1">
              <a:solidFill>
                <a:srgbClr val="2BA6E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 userDrawn="1"/>
        </p:nvCxnSpPr>
        <p:spPr>
          <a:xfrm>
            <a:off x="-23495" y="768033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" name="组合 18"/>
          <p:cNvGrpSpPr/>
          <p:nvPr userDrawn="1"/>
        </p:nvGrpSpPr>
        <p:grpSpPr>
          <a:xfrm>
            <a:off x="8335010" y="144780"/>
            <a:ext cx="694055" cy="527050"/>
            <a:chOff x="12794" y="767"/>
            <a:chExt cx="1093" cy="830"/>
          </a:xfrm>
        </p:grpSpPr>
        <p:sp>
          <p:nvSpPr>
            <p:cNvPr id="20" name="矩形 19"/>
            <p:cNvSpPr/>
            <p:nvPr/>
          </p:nvSpPr>
          <p:spPr>
            <a:xfrm>
              <a:off x="12794" y="767"/>
              <a:ext cx="879" cy="830"/>
            </a:xfrm>
            <a:prstGeom prst="rect">
              <a:avLst/>
            </a:prstGeom>
            <a:noFill/>
            <a:ln w="38100">
              <a:solidFill>
                <a:srgbClr val="2BA6E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2BA6E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p>
              <a:pPr algn="ctr"/>
              <a:endParaRPr lang="zh-CN" altLang="en-US" sz="1350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2794" y="872"/>
              <a:ext cx="1093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第   </a:t>
              </a:r>
              <a:r>
                <a:rPr lang="en-US" altLang="zh-CN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1200" b="1">
                  <a:solidFill>
                    <a:srgbClr val="2CA6D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  期</a:t>
              </a:r>
              <a:endPara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4" name="图片 3" descr="PPT封面封底325-0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958080" y="1291590"/>
            <a:ext cx="3799840" cy="4000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5" grpId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 userDrawn="1"/>
        </p:nvCxnSpPr>
        <p:spPr>
          <a:xfrm>
            <a:off x="0" y="546418"/>
            <a:ext cx="9144000" cy="1587"/>
          </a:xfrm>
          <a:prstGeom prst="line">
            <a:avLst/>
          </a:prstGeom>
          <a:noFill/>
          <a:ln w="28575" cap="flat" cmpd="sng" algn="ctr">
            <a:solidFill>
              <a:srgbClr val="0E9CDE"/>
            </a:solidFill>
            <a:prstDash val="solid"/>
          </a:ln>
          <a:effectLst/>
        </p:spPr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357685" y="285728"/>
            <a:ext cx="4606927" cy="523220"/>
          </a:xfrm>
          <a:solidFill>
            <a:schemeClr val="bg1"/>
          </a:solidFill>
        </p:spPr>
        <p:txBody>
          <a:bodyPr>
            <a:spAutoFit/>
          </a:bodyPr>
          <a:lstStyle>
            <a:lvl1pPr>
              <a:defRPr sz="2800" b="1">
                <a:solidFill>
                  <a:schemeClr val="tx2">
                    <a:lumMod val="50000"/>
                  </a:schemeClr>
                </a:solidFill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54" y="1214422"/>
            <a:ext cx="7645398" cy="5143536"/>
          </a:xfrm>
        </p:spPr>
        <p:txBody>
          <a:bodyPr/>
          <a:lstStyle>
            <a:lvl1pPr>
              <a:buSzPct val="100000"/>
              <a:buFont typeface="Wingdings" panose="05000000000000000000" pitchFamily="2" charset="2"/>
              <a:buChar char="n"/>
              <a:defRPr b="1">
                <a:latin typeface="+mn-lt"/>
              </a:defRPr>
            </a:lvl1pPr>
            <a:lvl2pPr>
              <a:buSzPct val="100000"/>
              <a:buFont typeface="Wingdings" panose="05000000000000000000" pitchFamily="2" charset="2"/>
              <a:buChar char="u"/>
              <a:defRPr b="1">
                <a:latin typeface="+mn-lt"/>
              </a:defRPr>
            </a:lvl2pPr>
            <a:lvl3pPr>
              <a:buClr>
                <a:srgbClr val="0E9CDE"/>
              </a:buClr>
              <a:buSzPct val="85000"/>
              <a:buFont typeface="Wingdings" panose="05000000000000000000" pitchFamily="2" charset="2"/>
              <a:buChar char="Ø"/>
              <a:defRPr b="1">
                <a:latin typeface="+mn-lt"/>
                <a:ea typeface="+mn-ea"/>
              </a:defRPr>
            </a:lvl3pPr>
            <a:lvl4pPr>
              <a:defRPr sz="1800" b="1">
                <a:latin typeface="+mn-lt"/>
                <a:ea typeface="+mn-ea"/>
              </a:defRPr>
            </a:lvl4pPr>
            <a:lvl5pPr>
              <a:defRPr sz="1600" b="1">
                <a:latin typeface="+mn-lt"/>
                <a:ea typeface="+mn-ea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</p:txBody>
      </p:sp>
      <p:pic>
        <p:nvPicPr>
          <p:cNvPr id="5" name="图片 4" descr="新睿教育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779385" y="6247765"/>
            <a:ext cx="1288415" cy="5765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755650" y="1214438"/>
            <a:ext cx="7931150" cy="531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286250" y="295275"/>
            <a:ext cx="4678363" cy="5619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r" rtl="0" eaLnBrk="0" fontAlgn="base" hangingPunct="0">
        <a:spcBef>
          <a:spcPct val="0"/>
        </a:spcBef>
        <a:spcAft>
          <a:spcPct val="0"/>
        </a:spcAft>
        <a:defRPr lang="zh-CN" altLang="en-US" sz="2800" b="1" dirty="0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  <a:lvl2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4pPr>
      <a:lvl5pPr algn="r" rtl="0" eaLnBrk="0" fontAlgn="base" hangingPunct="0">
        <a:spcBef>
          <a:spcPct val="0"/>
        </a:spcBef>
        <a:spcAft>
          <a:spcPct val="0"/>
        </a:spcAft>
        <a:defRPr sz="2800" b="1">
          <a:solidFill>
            <a:srgbClr val="121F55"/>
          </a:solidFill>
          <a:latin typeface="微软雅黑" panose="020B0503020204020204" pitchFamily="34" charset="-122"/>
          <a:ea typeface="微软雅黑" panose="020B0503020204020204" pitchFamily="34" charset="-122"/>
        </a:defRPr>
      </a:lvl5pPr>
      <a:lvl6pPr marL="4572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6pPr>
      <a:lvl7pPr marL="9144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7pPr>
      <a:lvl8pPr marL="13716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8pPr>
      <a:lvl9pPr marL="1828800" algn="r" rtl="0" eaLnBrk="1" fontAlgn="base" hangingPunct="1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panose="020B0604020202020204" pitchFamily="34" charset="0"/>
          <a:ea typeface="黑体" panose="0201060906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n"/>
        <a:defRPr sz="26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100000"/>
        <a:buFont typeface="Wingdings" panose="05000000000000000000" pitchFamily="2" charset="2"/>
        <a:buChar char="u"/>
        <a:defRPr sz="24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0E9CDE"/>
        </a:buClr>
        <a:buSzPct val="85000"/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Font typeface="Wingdings" panose="05000000000000000000" pitchFamily="2" charset="2"/>
        <a:buChar char="Ø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  <a:cs typeface="楷体_GB2312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b="1">
          <a:solidFill>
            <a:schemeClr val="tx1"/>
          </a:solidFill>
          <a:latin typeface="+mn-lt"/>
          <a:ea typeface="楷体_GB2312" pitchFamily="49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2.jpeg"/><Relationship Id="rId1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16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7.png"/><Relationship Id="rId1" Type="http://schemas.openxmlformats.org/officeDocument/2006/relationships/hyperlink" Target="01%20&#25552;&#20379;&#32473;&#25945;&#21592;&#30340;&#20869;&#23481;/02%20&#19978;&#26426;&#32451;&#20064;&#21442;&#32771;&#31572;&#26696;/&#32451;&#20064;1&#65306;&#21046;&#20316;&#27169;&#26495;" TargetMode="External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.png"/><Relationship Id="rId1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7.png"/></Relationships>
</file>

<file path=ppt/slides/_rels/slide3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7.png"/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image" Target="../media/image2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文本框 11"/>
          <p:cNvSpPr txBox="1"/>
          <p:nvPr/>
        </p:nvSpPr>
        <p:spPr>
          <a:xfrm>
            <a:off x="8335010" y="211455"/>
            <a:ext cx="69405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   </a:t>
            </a:r>
            <a:r>
              <a:rPr lang="en-US" altLang="zh-CN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en-US" altLang="zh-CN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sz="1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  期</a:t>
            </a:r>
            <a:endParaRPr lang="zh-CN" altLang="en-US" sz="1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265" y="2850515"/>
            <a:ext cx="553593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          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</a:t>
            </a:r>
            <a:r>
              <a:rPr lang="zh-CN"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五</a:t>
            </a:r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章 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sz="3200" b="1">
                <a:solidFill>
                  <a:srgbClr val="2CA6D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PowerPoint 幻灯片制作</a:t>
            </a:r>
            <a:endParaRPr sz="3200" b="1">
              <a:solidFill>
                <a:srgbClr val="2CA6D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0293" name="Rectangle 5"/>
          <p:cNvSpPr>
            <a:spLocks noGrp="1" noChangeArrowheads="1"/>
          </p:cNvSpPr>
          <p:nvPr>
            <p:ph type="title"/>
          </p:nvPr>
        </p:nvSpPr>
        <p:spPr>
          <a:xfrm>
            <a:off x="7235825" y="285750"/>
            <a:ext cx="1728788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本章任务</a:t>
            </a:r>
            <a:endParaRPr dirty="0"/>
          </a:p>
        </p:txBody>
      </p:sp>
      <p:sp>
        <p:nvSpPr>
          <p:cNvPr id="78029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学会用</a:t>
            </a:r>
            <a:r>
              <a:rPr lang="en-US" altLang="zh-CN" smtClean="0"/>
              <a:t>PPT</a:t>
            </a:r>
            <a:r>
              <a:rPr lang="zh-CN" altLang="en-US" smtClean="0"/>
              <a:t>制作学习总结的演示文稿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效果美观，图文并茂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思路清楚，不罗嗦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有适量动画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2339" name="Rectangle 3"/>
          <p:cNvSpPr>
            <a:spLocks noGrp="1" noChangeArrowheads="1"/>
          </p:cNvSpPr>
          <p:nvPr>
            <p:ph type="title"/>
          </p:nvPr>
        </p:nvSpPr>
        <p:spPr>
          <a:xfrm>
            <a:off x="7164388" y="285750"/>
            <a:ext cx="1800225" cy="523875"/>
          </a:xfrm>
        </p:spPr>
        <p:txBody>
          <a:bodyPr/>
          <a:lstStyle/>
          <a:p>
            <a:pPr>
              <a:defRPr/>
            </a:pPr>
            <a:r>
              <a:rPr smtClean="0"/>
              <a:t>本章目标</a:t>
            </a:r>
            <a:endParaRPr dirty="0"/>
          </a:p>
        </p:txBody>
      </p:sp>
      <p:sp>
        <p:nvSpPr>
          <p:cNvPr id="782338" name="Rectangle 2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会使用和制作</a:t>
            </a:r>
            <a:r>
              <a:rPr lang="en-US" altLang="zh-CN" smtClean="0"/>
              <a:t>PPT</a:t>
            </a:r>
            <a:r>
              <a:rPr lang="zh-CN" altLang="en-US" smtClean="0"/>
              <a:t>模板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能理解和使用幻灯片不同的视图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</a:t>
            </a:r>
            <a:r>
              <a:rPr lang="en-US" altLang="zh-CN" smtClean="0"/>
              <a:t>PPT</a:t>
            </a:r>
            <a:r>
              <a:rPr lang="zh-CN" altLang="en-US" smtClean="0"/>
              <a:t>版式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会在</a:t>
            </a:r>
            <a:r>
              <a:rPr lang="en-US" altLang="zh-CN" smtClean="0"/>
              <a:t>PPT</a:t>
            </a:r>
            <a:r>
              <a:rPr lang="zh-CN" altLang="en-US" smtClean="0"/>
              <a:t>中运用颜色、字体、表格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会使用</a:t>
            </a:r>
            <a:r>
              <a:rPr lang="en-US" altLang="zh-CN" smtClean="0"/>
              <a:t>PowerPoint 2007</a:t>
            </a:r>
            <a:r>
              <a:rPr lang="zh-CN" altLang="en-US" smtClean="0"/>
              <a:t>为幻灯片添加动画</a:t>
            </a:r>
            <a:endParaRPr lang="zh-CN" altLang="en-US" dirty="0"/>
          </a:p>
        </p:txBody>
      </p:sp>
      <p:pic>
        <p:nvPicPr>
          <p:cNvPr id="4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86688" y="1214438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75" y="2500302"/>
            <a:ext cx="714375" cy="71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C:\Users\meng.zhang\Desktop\ACCP7.0模版图标规范\是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000875" y="2000240"/>
            <a:ext cx="714375" cy="71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meng.zhang\Desktop\ACCP7.0模版图标规范\啊-1.pn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7786688" y="2138363"/>
            <a:ext cx="64293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3372" name="Rectangle 12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PowerPoint</a:t>
            </a:r>
            <a:r>
              <a:rPr smtClean="0"/>
              <a:t>幻灯片制作</a:t>
            </a:r>
            <a:endParaRPr dirty="0"/>
          </a:p>
        </p:txBody>
      </p:sp>
      <p:sp>
        <p:nvSpPr>
          <p:cNvPr id="7833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认识</a:t>
            </a:r>
            <a:r>
              <a:rPr lang="en-US" altLang="zh-CN" smtClean="0"/>
              <a:t>PowerPoint 2007</a:t>
            </a:r>
            <a:r>
              <a:rPr lang="zh-CN" altLang="en-US" smtClean="0"/>
              <a:t>的界面</a:t>
            </a:r>
            <a:endParaRPr lang="zh-CN" altLang="en-US" dirty="0"/>
          </a:p>
        </p:txBody>
      </p:sp>
      <p:pic>
        <p:nvPicPr>
          <p:cNvPr id="783364" name="Picture 4" descr="图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85875" y="1881188"/>
            <a:ext cx="6499225" cy="45481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12" name="Line 12"/>
          <p:cNvSpPr>
            <a:spLocks noChangeShapeType="1"/>
          </p:cNvSpPr>
          <p:nvPr/>
        </p:nvSpPr>
        <p:spPr bwMode="auto">
          <a:xfrm rot="10800000" flipH="1">
            <a:off x="5716601" y="1714488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65" name="AutoShape 5"/>
          <p:cNvSpPr>
            <a:spLocks noChangeArrowheads="1"/>
          </p:cNvSpPr>
          <p:nvPr/>
        </p:nvSpPr>
        <p:spPr bwMode="auto">
          <a:xfrm>
            <a:off x="6535738" y="1428750"/>
            <a:ext cx="915987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标题栏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3" name="Line 12"/>
          <p:cNvSpPr>
            <a:spLocks noChangeShapeType="1"/>
          </p:cNvSpPr>
          <p:nvPr/>
        </p:nvSpPr>
        <p:spPr bwMode="auto">
          <a:xfrm>
            <a:off x="2500313" y="2428868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67" name="AutoShape 7"/>
          <p:cNvSpPr>
            <a:spLocks noChangeArrowheads="1"/>
          </p:cNvSpPr>
          <p:nvPr/>
        </p:nvSpPr>
        <p:spPr bwMode="auto">
          <a:xfrm>
            <a:off x="3276600" y="2500313"/>
            <a:ext cx="1376363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功能选项卡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5857884" y="3571876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66" name="AutoShape 6"/>
          <p:cNvSpPr>
            <a:spLocks noChangeArrowheads="1"/>
          </p:cNvSpPr>
          <p:nvPr/>
        </p:nvSpPr>
        <p:spPr bwMode="auto">
          <a:xfrm>
            <a:off x="6665913" y="3592513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功能面板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5645163" y="4786324"/>
            <a:ext cx="784225" cy="28575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70" name="AutoShape 10"/>
          <p:cNvSpPr>
            <a:spLocks noChangeArrowheads="1"/>
          </p:cNvSpPr>
          <p:nvPr/>
        </p:nvSpPr>
        <p:spPr bwMode="auto">
          <a:xfrm>
            <a:off x="6464300" y="4857750"/>
            <a:ext cx="915988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工作区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 rot="10800000" flipH="1">
            <a:off x="2000231" y="4214820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71" name="AutoShape 11"/>
          <p:cNvSpPr>
            <a:spLocks noChangeArrowheads="1"/>
          </p:cNvSpPr>
          <p:nvPr/>
        </p:nvSpPr>
        <p:spPr bwMode="auto">
          <a:xfrm>
            <a:off x="2500313" y="3740150"/>
            <a:ext cx="915987" cy="409575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大纲区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rot="10800000">
            <a:off x="3573461" y="5500704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68" name="AutoShape 8"/>
          <p:cNvSpPr>
            <a:spLocks noChangeArrowheads="1"/>
          </p:cNvSpPr>
          <p:nvPr/>
        </p:nvSpPr>
        <p:spPr bwMode="auto">
          <a:xfrm>
            <a:off x="2857500" y="5013325"/>
            <a:ext cx="915988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备注区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 rot="10800000">
            <a:off x="2152631" y="5786456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3369" name="AutoShape 9"/>
          <p:cNvSpPr>
            <a:spLocks noChangeArrowheads="1"/>
          </p:cNvSpPr>
          <p:nvPr/>
        </p:nvSpPr>
        <p:spPr bwMode="auto">
          <a:xfrm>
            <a:off x="1187450" y="5572125"/>
            <a:ext cx="915988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状态栏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3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3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83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83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83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783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783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3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83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3365" grpId="0" bldLvl="0" animBg="1"/>
      <p:bldP spid="783367" grpId="0" bldLvl="0" animBg="1"/>
      <p:bldP spid="783366" grpId="0" bldLvl="0" animBg="1"/>
      <p:bldP spid="783370" grpId="0" bldLvl="0" animBg="1"/>
      <p:bldP spid="783371" grpId="0" bldLvl="0" animBg="1"/>
      <p:bldP spid="783368" grpId="0" bldLvl="0" animBg="1"/>
      <p:bldP spid="78336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4390" name="Rectangle 6"/>
          <p:cNvSpPr>
            <a:spLocks noGrp="1" noChangeArrowheads="1"/>
          </p:cNvSpPr>
          <p:nvPr>
            <p:ph type="title"/>
          </p:nvPr>
        </p:nvSpPr>
        <p:spPr>
          <a:xfrm>
            <a:off x="6588125" y="285750"/>
            <a:ext cx="2376488" cy="523875"/>
          </a:xfrm>
        </p:spPr>
        <p:txBody>
          <a:bodyPr/>
          <a:lstStyle/>
          <a:p>
            <a:pPr>
              <a:defRPr/>
            </a:pPr>
            <a:r>
              <a:rPr smtClean="0"/>
              <a:t>创建演示文稿</a:t>
            </a:r>
            <a:endParaRPr dirty="0"/>
          </a:p>
        </p:txBody>
      </p:sp>
      <p:sp>
        <p:nvSpPr>
          <p:cNvPr id="78438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创建</a:t>
            </a:r>
            <a:r>
              <a:rPr lang="en-US" altLang="zh-CN" smtClean="0"/>
              <a:t>《</a:t>
            </a:r>
            <a:r>
              <a:rPr lang="zh-CN" altLang="en-US" smtClean="0"/>
              <a:t>学习总结</a:t>
            </a:r>
            <a:r>
              <a:rPr lang="en-US" altLang="zh-CN" smtClean="0"/>
              <a:t>.pptx》</a:t>
            </a:r>
            <a:endParaRPr lang="en-US" altLang="zh-CN" smtClean="0"/>
          </a:p>
          <a:p>
            <a:pPr lvl="1">
              <a:defRPr/>
            </a:pPr>
            <a:r>
              <a:rPr lang="zh-CN" altLang="en-GB" smtClean="0"/>
              <a:t>创建空演示文稿 </a:t>
            </a:r>
            <a:endParaRPr lang="zh-CN" altLang="en-GB" smtClean="0"/>
          </a:p>
          <a:p>
            <a:pPr lvl="1">
              <a:defRPr/>
            </a:pPr>
            <a:r>
              <a:rPr lang="zh-CN" altLang="en-GB" smtClean="0"/>
              <a:t>使用设计模板创建演示文稿  </a:t>
            </a:r>
            <a:endParaRPr lang="zh-CN" altLang="en-US" dirty="0"/>
          </a:p>
        </p:txBody>
      </p:sp>
      <p:pic>
        <p:nvPicPr>
          <p:cNvPr id="784388" name="Picture 4" descr="新建演示文稿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3125" y="2643188"/>
            <a:ext cx="5000625" cy="35480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13" name="组合 14"/>
          <p:cNvGrpSpPr/>
          <p:nvPr/>
        </p:nvGrpSpPr>
        <p:grpSpPr bwMode="auto">
          <a:xfrm>
            <a:off x="2160588" y="6240463"/>
            <a:ext cx="4572000" cy="428625"/>
            <a:chOff x="3143240" y="5143512"/>
            <a:chExt cx="4572032" cy="428628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5" name="圆角矩形 14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0493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7" name="TextBox 16"/>
            <p:cNvSpPr txBox="1"/>
            <p:nvPr/>
          </p:nvSpPr>
          <p:spPr bwMode="auto">
            <a:xfrm>
              <a:off x="4327523" y="5187962"/>
              <a:ext cx="28654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操作演示：创建演示文稿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4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41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认识</a:t>
            </a:r>
            <a:r>
              <a:rPr lang="en-US" altLang="zh-CN" dirty="0" smtClean="0"/>
              <a:t>PowerPoint 2007</a:t>
            </a:r>
            <a:r>
              <a:rPr lang="zh-CN" altLang="en-US" dirty="0" smtClean="0"/>
              <a:t>的视图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普通视图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大纲视图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幻灯片视图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幻灯片浏览视图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幻灯片放映视图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备注页视图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母版视图</a:t>
            </a:r>
            <a:endParaRPr lang="zh-CN" altLang="en-US" dirty="0"/>
          </a:p>
        </p:txBody>
      </p:sp>
      <p:sp>
        <p:nvSpPr>
          <p:cNvPr id="785416" name="Rectangle 8"/>
          <p:cNvSpPr>
            <a:spLocks noGrp="1" noChangeArrowheads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lang="en-US" altLang="zh-CN" smtClean="0"/>
              <a:t>PowerPoint 2007</a:t>
            </a:r>
            <a:r>
              <a:rPr smtClean="0"/>
              <a:t>的视图</a:t>
            </a:r>
            <a:endParaRPr dirty="0"/>
          </a:p>
        </p:txBody>
      </p:sp>
      <p:sp>
        <p:nvSpPr>
          <p:cNvPr id="785413" name="AutoShape 5"/>
          <p:cNvSpPr>
            <a:spLocks noChangeArrowheads="1"/>
          </p:cNvSpPr>
          <p:nvPr/>
        </p:nvSpPr>
        <p:spPr bwMode="gray">
          <a:xfrm>
            <a:off x="4500563" y="2659063"/>
            <a:ext cx="1728787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最常用的视图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85414" name="Line 6"/>
          <p:cNvSpPr>
            <a:spLocks noChangeShapeType="1"/>
          </p:cNvSpPr>
          <p:nvPr/>
        </p:nvSpPr>
        <p:spPr bwMode="auto">
          <a:xfrm flipH="1">
            <a:off x="3851274" y="2781301"/>
            <a:ext cx="576263" cy="93573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785415" name="Line 7"/>
          <p:cNvSpPr>
            <a:spLocks noChangeShapeType="1"/>
          </p:cNvSpPr>
          <p:nvPr/>
        </p:nvSpPr>
        <p:spPr bwMode="auto">
          <a:xfrm flipH="1" flipV="1">
            <a:off x="2928937" y="1988840"/>
            <a:ext cx="1498600" cy="792460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2357438" y="5376863"/>
            <a:ext cx="4572000" cy="428625"/>
            <a:chOff x="3143240" y="5143512"/>
            <a:chExt cx="4572032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1523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9" name="TextBox 18"/>
            <p:cNvSpPr txBox="1"/>
            <p:nvPr/>
          </p:nvSpPr>
          <p:spPr bwMode="auto">
            <a:xfrm>
              <a:off x="4314823" y="5187962"/>
              <a:ext cx="28908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操作演示：认识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视图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5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5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85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85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85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854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854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7854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85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78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78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5413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6439" name="Rectangle 7"/>
          <p:cNvSpPr>
            <a:spLocks noGrp="1" noChangeArrowheads="1"/>
          </p:cNvSpPr>
          <p:nvPr>
            <p:ph type="title"/>
          </p:nvPr>
        </p:nvSpPr>
        <p:spPr>
          <a:xfrm>
            <a:off x="4591050" y="285750"/>
            <a:ext cx="437356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幻灯片制作的“三板斧”</a:t>
            </a:r>
            <a:endParaRPr dirty="0"/>
          </a:p>
        </p:txBody>
      </p:sp>
      <p:sp>
        <p:nvSpPr>
          <p:cNvPr id="78643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 幻灯片制作的“三板斧”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第一斧：应用模板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第二斧：添加内容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第三斧：添加动画</a:t>
            </a:r>
            <a:endParaRPr lang="zh-CN" altLang="en-US" dirty="0"/>
          </a:p>
        </p:txBody>
      </p:sp>
      <p:sp>
        <p:nvSpPr>
          <p:cNvPr id="786436" name="AutoShape 4"/>
          <p:cNvSpPr>
            <a:spLocks noChangeArrowheads="1"/>
          </p:cNvSpPr>
          <p:nvPr/>
        </p:nvSpPr>
        <p:spPr bwMode="gray">
          <a:xfrm>
            <a:off x="2466975" y="2349500"/>
            <a:ext cx="4248150" cy="43338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规定幻灯片的风格 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6437" name="AutoShape 5"/>
          <p:cNvSpPr>
            <a:spLocks noChangeArrowheads="1"/>
          </p:cNvSpPr>
          <p:nvPr/>
        </p:nvSpPr>
        <p:spPr bwMode="gray">
          <a:xfrm>
            <a:off x="2466975" y="3643313"/>
            <a:ext cx="4248150" cy="43338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内容是幻灯片的灵魂  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6438" name="AutoShape 6"/>
          <p:cNvSpPr>
            <a:spLocks noChangeArrowheads="1"/>
          </p:cNvSpPr>
          <p:nvPr/>
        </p:nvSpPr>
        <p:spPr bwMode="gray">
          <a:xfrm>
            <a:off x="2466975" y="5011738"/>
            <a:ext cx="4248150" cy="43338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画龙点睛  </a:t>
            </a:r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64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8643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8643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86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86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6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86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6437" grpId="0" bldLvl="0" animBg="1"/>
      <p:bldP spid="786438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89" name="Rectangle 9"/>
          <p:cNvSpPr>
            <a:spLocks noGrp="1" noChangeArrowheads="1"/>
          </p:cNvSpPr>
          <p:nvPr>
            <p:ph type="title"/>
          </p:nvPr>
        </p:nvSpPr>
        <p:spPr>
          <a:xfrm>
            <a:off x="7286625" y="285750"/>
            <a:ext cx="1677988" cy="523875"/>
          </a:xfrm>
        </p:spPr>
        <p:txBody>
          <a:bodyPr/>
          <a:lstStyle/>
          <a:p>
            <a:pPr>
              <a:defRPr/>
            </a:pPr>
            <a:r>
              <a:rPr smtClean="0"/>
              <a:t>使用模板</a:t>
            </a:r>
            <a:endParaRPr dirty="0"/>
          </a:p>
        </p:txBody>
      </p:sp>
      <p:sp>
        <p:nvSpPr>
          <p:cNvPr id="78848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使用</a:t>
            </a:r>
            <a:r>
              <a:rPr lang="en-US" altLang="zh-CN" smtClean="0"/>
              <a:t>PowerPoint 2007</a:t>
            </a:r>
            <a:r>
              <a:rPr lang="zh-CN" altLang="en-US" smtClean="0"/>
              <a:t>的模板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打开“幻灯片设计”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应用已有主题模板</a:t>
            </a:r>
            <a:endParaRPr lang="zh-CN" altLang="en-US" dirty="0"/>
          </a:p>
        </p:txBody>
      </p:sp>
      <p:pic>
        <p:nvPicPr>
          <p:cNvPr id="23556" name="Picture 5" descr="幻灯片设计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85875" y="2857500"/>
            <a:ext cx="7000875" cy="2000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88486" name="Rectangle 6"/>
          <p:cNvSpPr>
            <a:spLocks noChangeArrowheads="1"/>
          </p:cNvSpPr>
          <p:nvPr/>
        </p:nvSpPr>
        <p:spPr bwMode="auto">
          <a:xfrm>
            <a:off x="1428750" y="3357563"/>
            <a:ext cx="5857875" cy="9286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1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2" name="圆角矩形 1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3566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327523" y="5187962"/>
              <a:ext cx="28654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操作演示：使用主题模板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88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486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537" name="Rectangle 9"/>
          <p:cNvSpPr>
            <a:spLocks noGrp="1" noChangeArrowheads="1"/>
          </p:cNvSpPr>
          <p:nvPr>
            <p:ph type="title"/>
          </p:nvPr>
        </p:nvSpPr>
        <p:spPr>
          <a:xfrm>
            <a:off x="6053138" y="285750"/>
            <a:ext cx="29114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制作自己的模板</a:t>
            </a:r>
            <a:endParaRPr dirty="0"/>
          </a:p>
        </p:txBody>
      </p:sp>
      <p:sp>
        <p:nvSpPr>
          <p:cNvPr id="79053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GB" smtClean="0"/>
              <a:t>编辑母版</a:t>
            </a:r>
            <a:endParaRPr lang="zh-CN" altLang="en-GB" smtClean="0"/>
          </a:p>
          <a:p>
            <a:pPr lvl="1">
              <a:defRPr/>
            </a:pPr>
            <a:r>
              <a:rPr lang="zh-CN" altLang="en-GB" smtClean="0"/>
              <a:t>切换视图</a:t>
            </a:r>
            <a:endParaRPr lang="zh-CN" altLang="en-GB" smtClean="0"/>
          </a:p>
          <a:p>
            <a:pPr lvl="1">
              <a:defRPr/>
            </a:pPr>
            <a:r>
              <a:rPr lang="zh-CN" altLang="en-GB" smtClean="0"/>
              <a:t>开始编辑</a:t>
            </a:r>
            <a:endParaRPr lang="zh-CN" altLang="en-GB" smtClean="0"/>
          </a:p>
          <a:p>
            <a:pPr>
              <a:defRPr/>
            </a:pPr>
            <a:r>
              <a:rPr lang="zh-CN" altLang="en-GB" smtClean="0"/>
              <a:t>保存成模板文件</a:t>
            </a:r>
            <a:endParaRPr lang="zh-CN" altLang="en-GB" smtClean="0"/>
          </a:p>
          <a:p>
            <a:pPr lvl="1">
              <a:defRPr/>
            </a:pPr>
            <a:r>
              <a:rPr lang="en-GB" altLang="zh-CN" smtClean="0"/>
              <a:t>.pot</a:t>
            </a:r>
            <a:r>
              <a:rPr lang="en-US" altLang="zh-CN" smtClean="0"/>
              <a:t>x</a:t>
            </a:r>
            <a:r>
              <a:rPr lang="zh-CN" altLang="en-GB" smtClean="0"/>
              <a:t>文件</a:t>
            </a:r>
            <a:endParaRPr lang="zh-CN" altLang="en-GB" dirty="0"/>
          </a:p>
        </p:txBody>
      </p:sp>
      <p:pic>
        <p:nvPicPr>
          <p:cNvPr id="790532" name="Picture 4" descr="打开母版视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892550" y="1285875"/>
            <a:ext cx="4322763" cy="12747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90535" name="Rectangle 7"/>
          <p:cNvSpPr>
            <a:spLocks noChangeArrowheads="1"/>
          </p:cNvSpPr>
          <p:nvPr/>
        </p:nvSpPr>
        <p:spPr bwMode="auto">
          <a:xfrm>
            <a:off x="5715000" y="1571625"/>
            <a:ext cx="500063" cy="8572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16" name="图片 15" descr="图4.12.BMP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57625" y="2643188"/>
            <a:ext cx="4881563" cy="3421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右箭头 16"/>
          <p:cNvSpPr>
            <a:spLocks noChangeArrowheads="1"/>
          </p:cNvSpPr>
          <p:nvPr/>
        </p:nvSpPr>
        <p:spPr bwMode="auto">
          <a:xfrm>
            <a:off x="3143250" y="185737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grpSp>
        <p:nvGrpSpPr>
          <p:cNvPr id="18" name="组合 14"/>
          <p:cNvGrpSpPr/>
          <p:nvPr/>
        </p:nvGrpSpPr>
        <p:grpSpPr bwMode="auto">
          <a:xfrm>
            <a:off x="1133475" y="6165850"/>
            <a:ext cx="4572000" cy="428625"/>
            <a:chOff x="3143240" y="5143512"/>
            <a:chExt cx="457203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4592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4205285" y="5187962"/>
              <a:ext cx="310993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操作演示：制作、保存模板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0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90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90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90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905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905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0535" grpId="0" bldLvl="0" animBg="1"/>
      <p:bldP spid="17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Grp="1" noChangeArrowheads="1"/>
          </p:cNvSpPr>
          <p:nvPr>
            <p:ph type="title"/>
          </p:nvPr>
        </p:nvSpPr>
        <p:spPr>
          <a:xfrm>
            <a:off x="6156325" y="285750"/>
            <a:ext cx="28082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编辑幻灯片母版</a:t>
            </a:r>
            <a:endParaRPr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首页母板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版式母版</a:t>
            </a:r>
            <a:endParaRPr lang="zh-CN" altLang="en-US" dirty="0"/>
          </a:p>
        </p:txBody>
      </p:sp>
      <p:pic>
        <p:nvPicPr>
          <p:cNvPr id="25604" name="图片 9" descr="图4.9.bmp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857500" y="1333500"/>
            <a:ext cx="6029325" cy="423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Line 12"/>
          <p:cNvSpPr>
            <a:spLocks noChangeShapeType="1"/>
          </p:cNvSpPr>
          <p:nvPr/>
        </p:nvSpPr>
        <p:spPr bwMode="auto">
          <a:xfrm>
            <a:off x="4073527" y="4429132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8" name="Line 12"/>
          <p:cNvSpPr>
            <a:spLocks noChangeShapeType="1"/>
          </p:cNvSpPr>
          <p:nvPr/>
        </p:nvSpPr>
        <p:spPr bwMode="auto">
          <a:xfrm>
            <a:off x="3929058" y="3454721"/>
            <a:ext cx="712787" cy="45719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11" name="AutoShape 6"/>
          <p:cNvSpPr>
            <a:spLocks noChangeArrowheads="1"/>
          </p:cNvSpPr>
          <p:nvPr/>
        </p:nvSpPr>
        <p:spPr bwMode="auto">
          <a:xfrm>
            <a:off x="4643438" y="3357563"/>
            <a:ext cx="1147762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首页母版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2" name="AutoShape 6"/>
          <p:cNvSpPr>
            <a:spLocks noChangeArrowheads="1"/>
          </p:cNvSpPr>
          <p:nvPr/>
        </p:nvSpPr>
        <p:spPr bwMode="auto">
          <a:xfrm>
            <a:off x="4716463" y="4714875"/>
            <a:ext cx="1146175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版式母版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1787525" y="6092825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562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4205285" y="5187962"/>
              <a:ext cx="310993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操作演示：编辑幻灯片母版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2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1560" name="Rectangle 8"/>
          <p:cNvSpPr>
            <a:spLocks noGrp="1" noChangeArrowheads="1"/>
          </p:cNvSpPr>
          <p:nvPr>
            <p:ph type="title"/>
          </p:nvPr>
        </p:nvSpPr>
        <p:spPr>
          <a:xfrm>
            <a:off x="3851275" y="285750"/>
            <a:ext cx="511333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的首页母版</a:t>
            </a:r>
            <a:endParaRPr dirty="0"/>
          </a:p>
        </p:txBody>
      </p:sp>
      <p:sp>
        <p:nvSpPr>
          <p:cNvPr id="79155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从提供素材中拷贝图片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标题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字体：</a:t>
            </a:r>
            <a:r>
              <a:rPr lang="en-US" altLang="zh-CN" dirty="0" smtClean="0"/>
              <a:t>Verdana</a:t>
            </a:r>
            <a:r>
              <a:rPr lang="zh-CN" altLang="en-US" dirty="0" smtClean="0"/>
              <a:t>，加粗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字号：</a:t>
            </a:r>
            <a:r>
              <a:rPr lang="en-US" altLang="zh-CN" dirty="0" smtClean="0"/>
              <a:t>32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颜色：白色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副标题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字体：</a:t>
            </a:r>
            <a:r>
              <a:rPr lang="en-US" altLang="zh-CN" dirty="0" smtClean="0"/>
              <a:t>Arial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字号： </a:t>
            </a:r>
            <a:r>
              <a:rPr lang="en-US" altLang="zh-CN" dirty="0" smtClean="0"/>
              <a:t>32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颜色：如图</a:t>
            </a:r>
            <a:endParaRPr lang="zh-CN" altLang="en-US" dirty="0"/>
          </a:p>
        </p:txBody>
      </p:sp>
      <p:pic>
        <p:nvPicPr>
          <p:cNvPr id="791556" name="Picture 4" descr="标题母版副标题颜色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00694" y="2143116"/>
            <a:ext cx="31623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1557" name="Rectangle 5"/>
          <p:cNvSpPr>
            <a:spLocks noChangeArrowheads="1"/>
          </p:cNvSpPr>
          <p:nvPr/>
        </p:nvSpPr>
        <p:spPr bwMode="auto">
          <a:xfrm>
            <a:off x="6429388" y="4370394"/>
            <a:ext cx="504825" cy="7207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1558" name="AutoShape 6"/>
          <p:cNvSpPr>
            <a:spLocks noChangeArrowheads="1"/>
          </p:cNvSpPr>
          <p:nvPr/>
        </p:nvSpPr>
        <p:spPr bwMode="auto">
          <a:xfrm>
            <a:off x="5191125" y="1266825"/>
            <a:ext cx="2768600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调整图片位置和叠放次序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1643063" y="6169025"/>
            <a:ext cx="4572000" cy="428625"/>
            <a:chOff x="3143240" y="5143512"/>
            <a:chExt cx="4572032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6639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9" name="TextBox 18"/>
            <p:cNvSpPr txBox="1"/>
            <p:nvPr/>
          </p:nvSpPr>
          <p:spPr bwMode="auto">
            <a:xfrm>
              <a:off x="4327523" y="5187962"/>
              <a:ext cx="2865457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操作演示：编辑首页母版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1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91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1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91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1557" grpId="0" bldLvl="0" animBg="1"/>
      <p:bldP spid="791558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2591" name="Rectangle 15"/>
          <p:cNvSpPr>
            <a:spLocks noGrp="1" noChangeArrowheads="1"/>
          </p:cNvSpPr>
          <p:nvPr>
            <p:ph type="title"/>
          </p:nvPr>
        </p:nvSpPr>
        <p:spPr>
          <a:xfrm>
            <a:off x="3492500" y="285750"/>
            <a:ext cx="54721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的版式母版</a:t>
            </a:r>
            <a:r>
              <a:rPr lang="en-US" altLang="zh-CN" dirty="0" smtClean="0"/>
              <a:t>3-1</a:t>
            </a:r>
            <a:endParaRPr dirty="0"/>
          </a:p>
        </p:txBody>
      </p:sp>
      <p:sp>
        <p:nvSpPr>
          <p:cNvPr id="792578" name="Rectangle 2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从提供素材中拷贝图片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标题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字体：仿宋</a:t>
            </a:r>
            <a:r>
              <a:rPr lang="en-US" altLang="zh-CN" dirty="0" smtClean="0"/>
              <a:t>_GB2312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字号：</a:t>
            </a:r>
            <a:r>
              <a:rPr lang="en-US" altLang="zh-CN" dirty="0" smtClean="0"/>
              <a:t>32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颜色：白色，加粗，居左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一级标题项目符号</a:t>
            </a:r>
            <a:endParaRPr lang="zh-CN" altLang="en-US" dirty="0"/>
          </a:p>
        </p:txBody>
      </p:sp>
      <p:grpSp>
        <p:nvGrpSpPr>
          <p:cNvPr id="2" name="Group 3"/>
          <p:cNvGrpSpPr/>
          <p:nvPr/>
        </p:nvGrpSpPr>
        <p:grpSpPr bwMode="auto">
          <a:xfrm>
            <a:off x="619125" y="3914799"/>
            <a:ext cx="4953000" cy="2943225"/>
            <a:chOff x="304" y="1344"/>
            <a:chExt cx="3120" cy="1854"/>
          </a:xfrm>
        </p:grpSpPr>
        <p:pic>
          <p:nvPicPr>
            <p:cNvPr id="27662" name="Picture 4" descr="模板一级项目符号样式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04" y="1344"/>
              <a:ext cx="3120" cy="1854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92581" name="Oval 5"/>
            <p:cNvSpPr>
              <a:spLocks noChangeArrowheads="1"/>
            </p:cNvSpPr>
            <p:nvPr/>
          </p:nvSpPr>
          <p:spPr bwMode="auto">
            <a:xfrm>
              <a:off x="2472" y="1389"/>
              <a:ext cx="317" cy="272"/>
            </a:xfrm>
            <a:prstGeom prst="ellipse">
              <a:avLst/>
            </a:prstGeom>
            <a:solidFill>
              <a:srgbClr val="0070C0"/>
            </a:solidFill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en-US" altLang="zh-CN" sz="2000" b="1">
                  <a:solidFill>
                    <a:schemeClr val="bg1"/>
                  </a:solidFill>
                </a:rPr>
                <a:t>1</a:t>
              </a:r>
              <a:endParaRPr lang="en-US" altLang="zh-CN" sz="2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Group 6"/>
          <p:cNvGrpSpPr/>
          <p:nvPr/>
        </p:nvGrpSpPr>
        <p:grpSpPr bwMode="auto">
          <a:xfrm>
            <a:off x="5715000" y="3914799"/>
            <a:ext cx="3143250" cy="2928938"/>
            <a:chOff x="3515" y="1298"/>
            <a:chExt cx="1992" cy="2040"/>
          </a:xfrm>
        </p:grpSpPr>
        <p:pic>
          <p:nvPicPr>
            <p:cNvPr id="27660" name="Picture 7" descr="模板一级项目符号颜色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515" y="1298"/>
              <a:ext cx="1992" cy="2040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92584" name="Oval 8"/>
            <p:cNvSpPr>
              <a:spLocks noChangeArrowheads="1"/>
            </p:cNvSpPr>
            <p:nvPr/>
          </p:nvSpPr>
          <p:spPr bwMode="auto">
            <a:xfrm>
              <a:off x="4558" y="1344"/>
              <a:ext cx="317" cy="272"/>
            </a:xfrm>
            <a:prstGeom prst="ellipse">
              <a:avLst/>
            </a:prstGeom>
            <a:solidFill>
              <a:srgbClr val="0070C0"/>
            </a:solidFill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  <a:endParaRPr lang="en-US" altLang="zh-CN" sz="2000" b="1">
                <a:solidFill>
                  <a:schemeClr val="bg1"/>
                </a:solidFill>
              </a:endParaRPr>
            </a:p>
          </p:txBody>
        </p:sp>
      </p:grpSp>
      <p:sp>
        <p:nvSpPr>
          <p:cNvPr id="792586" name="Rectangle 10"/>
          <p:cNvSpPr>
            <a:spLocks noChangeArrowheads="1"/>
          </p:cNvSpPr>
          <p:nvPr/>
        </p:nvSpPr>
        <p:spPr bwMode="auto">
          <a:xfrm>
            <a:off x="6592888" y="5772174"/>
            <a:ext cx="622300" cy="8572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2587" name="Rectangle 11"/>
          <p:cNvSpPr>
            <a:spLocks noChangeArrowheads="1"/>
          </p:cNvSpPr>
          <p:nvPr/>
        </p:nvSpPr>
        <p:spPr bwMode="auto">
          <a:xfrm>
            <a:off x="1127125" y="4200549"/>
            <a:ext cx="1873250" cy="10795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2588" name="Rectangle 12"/>
          <p:cNvSpPr>
            <a:spLocks noChangeArrowheads="1"/>
          </p:cNvSpPr>
          <p:nvPr/>
        </p:nvSpPr>
        <p:spPr bwMode="auto">
          <a:xfrm>
            <a:off x="2425700" y="5343549"/>
            <a:ext cx="360363" cy="43338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2589" name="AutoShape 13"/>
          <p:cNvSpPr>
            <a:spLocks noChangeArrowheads="1"/>
          </p:cNvSpPr>
          <p:nvPr/>
        </p:nvSpPr>
        <p:spPr bwMode="gray">
          <a:xfrm>
            <a:off x="5072067" y="2571752"/>
            <a:ext cx="4000527" cy="107156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“段落”功能面板→“项目符号和编号”→“自定义”→“图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1”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颜色设置参考图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2590" name="AutoShape 14"/>
          <p:cNvSpPr>
            <a:spLocks noChangeArrowheads="1"/>
          </p:cNvSpPr>
          <p:nvPr/>
        </p:nvSpPr>
        <p:spPr bwMode="auto">
          <a:xfrm>
            <a:off x="5905500" y="1196975"/>
            <a:ext cx="2768600" cy="407988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调整图片位置和叠放次序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2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92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92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92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2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2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79258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79258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79258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79258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7925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7925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2586" grpId="0" bldLvl="0" animBg="1"/>
      <p:bldP spid="792586" grpId="1" bldLvl="0" animBg="1"/>
      <p:bldP spid="792587" grpId="0" bldLvl="0" animBg="1"/>
      <p:bldP spid="792587" grpId="1" bldLvl="0" animBg="1"/>
      <p:bldP spid="792588" grpId="0" bldLvl="0" animBg="1"/>
      <p:bldP spid="792588" grpId="1" bldLvl="0" animBg="1"/>
      <p:bldP spid="792589" grpId="0" bldLvl="0" animBg="1"/>
      <p:bldP spid="792590" grpId="0" bldLvl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3608" name="Rectangle 8"/>
          <p:cNvSpPr>
            <a:spLocks noGrp="1" noChangeArrowheads="1"/>
          </p:cNvSpPr>
          <p:nvPr>
            <p:ph type="title"/>
          </p:nvPr>
        </p:nvSpPr>
        <p:spPr>
          <a:xfrm>
            <a:off x="3246438" y="285750"/>
            <a:ext cx="57181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的版式母版</a:t>
            </a:r>
            <a:r>
              <a:rPr lang="en-US" altLang="zh-CN" dirty="0" smtClean="0"/>
              <a:t>3-2</a:t>
            </a:r>
            <a:endParaRPr dirty="0"/>
          </a:p>
        </p:txBody>
      </p:sp>
      <p:sp>
        <p:nvSpPr>
          <p:cNvPr id="79360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二级标题项目符号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各级标题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字体：</a:t>
            </a:r>
            <a:r>
              <a:rPr lang="en-US" altLang="zh-CN" dirty="0" smtClean="0"/>
              <a:t>Arial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颜色：如图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字号：默认</a:t>
            </a:r>
            <a:endParaRPr lang="zh-CN" altLang="en-US" dirty="0"/>
          </a:p>
        </p:txBody>
      </p:sp>
      <p:pic>
        <p:nvPicPr>
          <p:cNvPr id="793604" name="Picture 4" descr="标题母版副标题颜色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981575" y="3286125"/>
            <a:ext cx="31623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93605" name="Rectangle 5"/>
          <p:cNvSpPr>
            <a:spLocks noChangeArrowheads="1"/>
          </p:cNvSpPr>
          <p:nvPr/>
        </p:nvSpPr>
        <p:spPr bwMode="auto">
          <a:xfrm>
            <a:off x="5924550" y="5516563"/>
            <a:ext cx="504825" cy="7207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3606" name="AutoShape 6"/>
          <p:cNvSpPr>
            <a:spLocks noChangeArrowheads="1"/>
          </p:cNvSpPr>
          <p:nvPr/>
        </p:nvSpPr>
        <p:spPr bwMode="gray">
          <a:xfrm>
            <a:off x="3246439" y="1714482"/>
            <a:ext cx="4183081" cy="1000138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lvl="1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字体：</a:t>
            </a:r>
            <a:r>
              <a:rPr lang="en-US" altLang="zh-CN" b="1" dirty="0" err="1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wingdings</a:t>
            </a:r>
            <a:endParaRPr lang="en-US" altLang="zh-CN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defRPr/>
            </a:pPr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字符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代码：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167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1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颜色：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R:119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G:183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B:231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5" name="组合 14"/>
          <p:cNvGrpSpPr/>
          <p:nvPr/>
        </p:nvGrpSpPr>
        <p:grpSpPr bwMode="auto">
          <a:xfrm>
            <a:off x="960438" y="6138863"/>
            <a:ext cx="3898900" cy="428625"/>
            <a:chOff x="3143240" y="5143512"/>
            <a:chExt cx="3899621" cy="428628"/>
          </a:xfrm>
        </p:grpSpPr>
        <p:sp>
          <p:nvSpPr>
            <p:cNvPr id="16" name="圆角矩形 15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7" name="圆角矩形 16"/>
            <p:cNvSpPr/>
            <p:nvPr/>
          </p:nvSpPr>
          <p:spPr bwMode="auto">
            <a:xfrm>
              <a:off x="3714744" y="5143512"/>
              <a:ext cx="3328117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8687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9" name="TextBox 18"/>
            <p:cNvSpPr txBox="1"/>
            <p:nvPr/>
          </p:nvSpPr>
          <p:spPr bwMode="auto">
            <a:xfrm>
              <a:off x="4091152" y="5187962"/>
              <a:ext cx="2864380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操作演示：编辑版式母版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3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93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3605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4640" name="Rectangle 16"/>
          <p:cNvSpPr>
            <a:spLocks noGrp="1" noChangeArrowheads="1"/>
          </p:cNvSpPr>
          <p:nvPr>
            <p:ph type="title"/>
          </p:nvPr>
        </p:nvSpPr>
        <p:spPr>
          <a:xfrm>
            <a:off x="3176588" y="285750"/>
            <a:ext cx="57880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编辑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的幻灯片母版</a:t>
            </a:r>
            <a:r>
              <a:rPr lang="en-US" altLang="zh-CN" dirty="0" smtClean="0"/>
              <a:t>3-3</a:t>
            </a:r>
            <a:endParaRPr dirty="0"/>
          </a:p>
        </p:txBody>
      </p:sp>
      <p:sp>
        <p:nvSpPr>
          <p:cNvPr id="794630" name="Rectangle 6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8251825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幻灯片母版底部，如图</a:t>
            </a:r>
            <a:r>
              <a:rPr lang="en-US" altLang="zh-CN" dirty="0" smtClean="0"/>
              <a:t>1</a:t>
            </a:r>
            <a:r>
              <a:rPr lang="zh-CN" altLang="en-US" dirty="0" smtClean="0"/>
              <a:t>所示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日期区字体：仿宋</a:t>
            </a:r>
            <a:r>
              <a:rPr lang="en-US" altLang="zh-CN" dirty="0" smtClean="0"/>
              <a:t>_GB2312 </a:t>
            </a:r>
            <a:r>
              <a:rPr lang="zh-CN" altLang="en-US" dirty="0" smtClean="0"/>
              <a:t>，加粗，字号：</a:t>
            </a:r>
            <a:r>
              <a:rPr lang="en-US" altLang="zh-CN" dirty="0" smtClean="0"/>
              <a:t>12</a:t>
            </a:r>
            <a:r>
              <a:rPr lang="zh-CN" altLang="en-US" dirty="0" smtClean="0"/>
              <a:t>，居左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页脚字体：仿宋</a:t>
            </a:r>
            <a:r>
              <a:rPr lang="en-US" altLang="zh-CN" dirty="0" smtClean="0"/>
              <a:t>_GB2312 </a:t>
            </a:r>
            <a:r>
              <a:rPr lang="zh-CN" altLang="en-US" dirty="0" smtClean="0"/>
              <a:t>，加粗，字号：</a:t>
            </a:r>
            <a:r>
              <a:rPr lang="en-US" altLang="zh-CN" dirty="0" smtClean="0"/>
              <a:t>12</a:t>
            </a:r>
            <a:r>
              <a:rPr lang="zh-CN" altLang="en-US" dirty="0" smtClean="0"/>
              <a:t>，居右</a:t>
            </a: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 smtClean="0"/>
          </a:p>
          <a:p>
            <a:pPr lvl="1">
              <a:defRPr/>
            </a:pPr>
            <a:endParaRPr lang="en-US" altLang="zh-CN" dirty="0"/>
          </a:p>
          <a:p>
            <a:pPr lvl="1">
              <a:defRPr/>
            </a:pPr>
            <a:r>
              <a:rPr lang="zh-CN" altLang="en-US" dirty="0" smtClean="0"/>
              <a:t>颜色设置如图</a:t>
            </a:r>
            <a:r>
              <a:rPr lang="en-US" altLang="zh-CN" dirty="0" smtClean="0"/>
              <a:t>2</a:t>
            </a:r>
            <a:r>
              <a:rPr lang="zh-CN" altLang="en-US" dirty="0" smtClean="0"/>
              <a:t>所示</a:t>
            </a:r>
            <a:endParaRPr lang="zh-CN" altLang="en-US" dirty="0"/>
          </a:p>
        </p:txBody>
      </p:sp>
      <p:sp>
        <p:nvSpPr>
          <p:cNvPr id="794631" name="Rectangle 7"/>
          <p:cNvSpPr>
            <a:spLocks noChangeArrowheads="1"/>
          </p:cNvSpPr>
          <p:nvPr/>
        </p:nvSpPr>
        <p:spPr bwMode="auto">
          <a:xfrm>
            <a:off x="6638925" y="5500688"/>
            <a:ext cx="504825" cy="8572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4632" name="AutoShape 8"/>
          <p:cNvSpPr>
            <a:spLocks noChangeArrowheads="1"/>
          </p:cNvSpPr>
          <p:nvPr/>
        </p:nvSpPr>
        <p:spPr bwMode="gray">
          <a:xfrm>
            <a:off x="977900" y="3286124"/>
            <a:ext cx="4665663" cy="568325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日期区：“态度绝定一切，坚持就有结果”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4633" name="AutoShape 9"/>
          <p:cNvSpPr>
            <a:spLocks noChangeArrowheads="1"/>
          </p:cNvSpPr>
          <p:nvPr/>
        </p:nvSpPr>
        <p:spPr bwMode="gray">
          <a:xfrm>
            <a:off x="977900" y="3933824"/>
            <a:ext cx="4665663" cy="43338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页脚区：“北大青鸟**中心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S1189” </a:t>
            </a:r>
            <a:endParaRPr lang="en-US" altLang="zh-CN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4635" name="AutoShape 11"/>
          <p:cNvSpPr/>
          <p:nvPr/>
        </p:nvSpPr>
        <p:spPr bwMode="auto">
          <a:xfrm flipH="1">
            <a:off x="684213" y="3432174"/>
            <a:ext cx="215900" cy="863600"/>
          </a:xfrm>
          <a:prstGeom prst="rightBrace">
            <a:avLst>
              <a:gd name="adj1" fmla="val 33333"/>
              <a:gd name="adj2" fmla="val 50000"/>
            </a:avLst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2" name="Group 12"/>
          <p:cNvGrpSpPr/>
          <p:nvPr/>
        </p:nvGrpSpPr>
        <p:grpSpPr bwMode="auto">
          <a:xfrm>
            <a:off x="714375" y="2681288"/>
            <a:ext cx="8134350" cy="460375"/>
            <a:chOff x="431" y="1845"/>
            <a:chExt cx="5124" cy="290"/>
          </a:xfrm>
        </p:grpSpPr>
        <p:pic>
          <p:nvPicPr>
            <p:cNvPr id="29718" name="Picture 13" descr="幻灯片母版底部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431" y="1889"/>
              <a:ext cx="5124" cy="246"/>
            </a:xfrm>
            <a:prstGeom prst="rect">
              <a:avLst/>
            </a:prstGeom>
            <a:solidFill>
              <a:srgbClr val="0070C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794638" name="Oval 14"/>
            <p:cNvSpPr>
              <a:spLocks noChangeArrowheads="1"/>
            </p:cNvSpPr>
            <p:nvPr/>
          </p:nvSpPr>
          <p:spPr bwMode="auto">
            <a:xfrm>
              <a:off x="3489" y="1845"/>
              <a:ext cx="317" cy="272"/>
            </a:xfrm>
            <a:prstGeom prst="ellipse">
              <a:avLst/>
            </a:prstGeom>
            <a:solidFill>
              <a:srgbClr val="0070C0"/>
            </a:solidFill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en-US" altLang="zh-CN" sz="2000" b="1">
                  <a:solidFill>
                    <a:schemeClr val="bg1"/>
                  </a:solidFill>
                </a:rPr>
                <a:t>1</a:t>
              </a:r>
              <a:endParaRPr lang="en-US" altLang="zh-CN" sz="2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Group 2"/>
          <p:cNvGrpSpPr/>
          <p:nvPr/>
        </p:nvGrpSpPr>
        <p:grpSpPr bwMode="auto">
          <a:xfrm>
            <a:off x="5695950" y="3498850"/>
            <a:ext cx="3162300" cy="3144838"/>
            <a:chOff x="3297" y="2207"/>
            <a:chExt cx="1992" cy="2040"/>
          </a:xfrm>
        </p:grpSpPr>
        <p:pic>
          <p:nvPicPr>
            <p:cNvPr id="29716" name="Picture 3" descr="标题母版副标题颜色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297" y="2207"/>
              <a:ext cx="1992" cy="20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94628" name="Oval 4"/>
            <p:cNvSpPr>
              <a:spLocks noChangeArrowheads="1"/>
            </p:cNvSpPr>
            <p:nvPr/>
          </p:nvSpPr>
          <p:spPr bwMode="auto">
            <a:xfrm>
              <a:off x="4241" y="2251"/>
              <a:ext cx="317" cy="272"/>
            </a:xfrm>
            <a:prstGeom prst="ellipse">
              <a:avLst/>
            </a:prstGeom>
            <a:solidFill>
              <a:srgbClr val="0070C0"/>
            </a:solidFill>
            <a:ln>
              <a:headEnd type="none" w="med" len="med"/>
              <a:tailEnd type="none" w="med" len="med"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r>
                <a:rPr lang="en-US" altLang="zh-CN" sz="2000" b="1">
                  <a:solidFill>
                    <a:schemeClr val="bg1"/>
                  </a:solidFill>
                </a:rPr>
                <a:t>2</a:t>
              </a:r>
              <a:endParaRPr lang="en-US" altLang="zh-CN" sz="20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4"/>
          <p:cNvGrpSpPr/>
          <p:nvPr/>
        </p:nvGrpSpPr>
        <p:grpSpPr bwMode="auto">
          <a:xfrm>
            <a:off x="900113" y="6169025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29714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327523" y="5187962"/>
              <a:ext cx="2865457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操作演示：编辑版式母版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794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94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94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4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94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4631" grpId="0" bldLvl="0" animBg="1"/>
      <p:bldP spid="794632" grpId="0" bldLvl="0" animBg="1"/>
      <p:bldP spid="794633" grpId="0" bldLvl="0" animBg="1"/>
      <p:bldP spid="794635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5654" name="Rectangle 6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795651" name="Rectangle 3"/>
          <p:cNvSpPr>
            <a:spLocks noGrp="1" noChangeArrowheads="1"/>
          </p:cNvSpPr>
          <p:nvPr>
            <p:ph idx="1"/>
          </p:nvPr>
        </p:nvSpPr>
        <p:spPr>
          <a:xfrm>
            <a:off x="749300" y="1276033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将教员提供的模板应用到演示文稿上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制作模板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在母版中添加图片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保存成模板，使用该模板</a:t>
            </a:r>
            <a:endParaRPr lang="zh-CN" altLang="en-US" dirty="0"/>
          </a:p>
        </p:txBody>
      </p:sp>
      <p:grpSp>
        <p:nvGrpSpPr>
          <p:cNvPr id="30724" name="组合 79"/>
          <p:cNvGrpSpPr/>
          <p:nvPr/>
        </p:nvGrpSpPr>
        <p:grpSpPr bwMode="auto">
          <a:xfrm>
            <a:off x="71438" y="885825"/>
            <a:ext cx="1503362" cy="400050"/>
            <a:chOff x="6641147" y="5088888"/>
            <a:chExt cx="1502753" cy="400110"/>
          </a:xfrm>
        </p:grpSpPr>
        <p:pic>
          <p:nvPicPr>
            <p:cNvPr id="30735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4" name="组合 16"/>
          <p:cNvGrpSpPr/>
          <p:nvPr/>
        </p:nvGrpSpPr>
        <p:grpSpPr bwMode="auto">
          <a:xfrm>
            <a:off x="3132138" y="4732338"/>
            <a:ext cx="2714625" cy="428625"/>
            <a:chOff x="3143240" y="5143512"/>
            <a:chExt cx="2714644" cy="428628"/>
          </a:xfrm>
        </p:grpSpPr>
        <p:sp>
          <p:nvSpPr>
            <p:cNvPr id="15" name="圆角矩形 14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0733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7706" name="Rectangle 10"/>
          <p:cNvSpPr>
            <a:spLocks noGrp="1" noChangeArrowheads="1"/>
          </p:cNvSpPr>
          <p:nvPr>
            <p:ph type="title"/>
          </p:nvPr>
        </p:nvSpPr>
        <p:spPr>
          <a:xfrm>
            <a:off x="3924300" y="285750"/>
            <a:ext cx="50403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添加内容</a:t>
            </a:r>
            <a:r>
              <a:rPr lang="en-US" altLang="zh-CN" dirty="0" smtClean="0"/>
              <a:t>5-1</a:t>
            </a:r>
            <a:endParaRPr dirty="0"/>
          </a:p>
        </p:txBody>
      </p:sp>
      <p:sp>
        <p:nvSpPr>
          <p:cNvPr id="79769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8035925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添加文字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文字要在框中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使用文本框编辑文字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方式：“插入”</a:t>
            </a:r>
            <a:r>
              <a:rPr lang="zh-CN" altLang="zh-CN" dirty="0" smtClean="0"/>
              <a:t>→</a:t>
            </a:r>
            <a:r>
              <a:rPr lang="zh-CN" altLang="en-US" dirty="0" smtClean="0"/>
              <a:t>“文本框”</a:t>
            </a:r>
            <a:r>
              <a:rPr lang="zh-CN" altLang="zh-CN" dirty="0" smtClean="0"/>
              <a:t>→</a:t>
            </a:r>
            <a:r>
              <a:rPr lang="zh-CN" altLang="en-US" dirty="0" smtClean="0"/>
              <a:t>“横排”（或“垂直”）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使用自选图形编辑文字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方式：“插入”</a:t>
            </a:r>
            <a:r>
              <a:rPr lang="zh-CN" altLang="zh-CN" dirty="0" smtClean="0"/>
              <a:t>→</a:t>
            </a:r>
            <a:r>
              <a:rPr lang="zh-CN" altLang="en-US" dirty="0" smtClean="0"/>
              <a:t>“形状”</a:t>
            </a:r>
            <a:r>
              <a:rPr lang="zh-CN" altLang="zh-CN" dirty="0" smtClean="0"/>
              <a:t>→</a:t>
            </a:r>
            <a:r>
              <a:rPr lang="zh-CN" altLang="en-US" dirty="0" smtClean="0"/>
              <a:t>“自选图形”</a:t>
            </a:r>
            <a:endParaRPr lang="zh-CN" altLang="en-US" dirty="0"/>
          </a:p>
        </p:txBody>
      </p:sp>
      <p:sp>
        <p:nvSpPr>
          <p:cNvPr id="797701" name="AutoShape 5"/>
          <p:cNvSpPr>
            <a:spLocks noChangeArrowheads="1"/>
          </p:cNvSpPr>
          <p:nvPr/>
        </p:nvSpPr>
        <p:spPr bwMode="gray">
          <a:xfrm>
            <a:off x="3760788" y="1652588"/>
            <a:ext cx="3001962" cy="407987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“文本框”或“自选图形”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grpSp>
        <p:nvGrpSpPr>
          <p:cNvPr id="10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1" name="圆角矩形 1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2" name="圆角矩形 1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1757" name="Picture 8" descr="说话气泡new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7" name="TextBox 16"/>
            <p:cNvSpPr txBox="1"/>
            <p:nvPr/>
          </p:nvSpPr>
          <p:spPr bwMode="auto">
            <a:xfrm>
              <a:off x="4449761" y="5187962"/>
              <a:ext cx="2620981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操作演示：添加文本框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77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7701" grpId="0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30" name="Rectangle 10"/>
          <p:cNvSpPr>
            <a:spLocks noGrp="1" noChangeArrowheads="1"/>
          </p:cNvSpPr>
          <p:nvPr>
            <p:ph type="title"/>
          </p:nvPr>
        </p:nvSpPr>
        <p:spPr>
          <a:xfrm>
            <a:off x="3903663" y="285750"/>
            <a:ext cx="50609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添加内容</a:t>
            </a:r>
            <a:r>
              <a:rPr lang="en-US" altLang="zh-CN" dirty="0" smtClean="0"/>
              <a:t>5-2</a:t>
            </a:r>
            <a:endParaRPr dirty="0"/>
          </a:p>
        </p:txBody>
      </p:sp>
      <p:sp>
        <p:nvSpPr>
          <p:cNvPr id="79872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3860800"/>
            <a:ext cx="7645400" cy="2497138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文字的使用策略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描述讲解思路和讲解要点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要简明扼要</a:t>
            </a:r>
            <a:endParaRPr lang="zh-CN" altLang="en-US" dirty="0"/>
          </a:p>
        </p:txBody>
      </p:sp>
      <p:pic>
        <p:nvPicPr>
          <p:cNvPr id="798725" name="Picture 5" descr="工具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36663" y="1785938"/>
            <a:ext cx="4621212" cy="1187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98726" name="Rectangle 6"/>
          <p:cNvSpPr>
            <a:spLocks noChangeArrowheads="1"/>
          </p:cNvSpPr>
          <p:nvPr/>
        </p:nvSpPr>
        <p:spPr bwMode="auto">
          <a:xfrm>
            <a:off x="1908175" y="2133600"/>
            <a:ext cx="1949450" cy="7953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8737" name="Rectangle 17"/>
          <p:cNvSpPr>
            <a:spLocks noChangeArrowheads="1"/>
          </p:cNvSpPr>
          <p:nvPr/>
        </p:nvSpPr>
        <p:spPr bwMode="auto">
          <a:xfrm>
            <a:off x="784225" y="1268413"/>
            <a:ext cx="7077075" cy="252095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如何把文本框变为自选图形？</a:t>
            </a:r>
            <a:endParaRPr lang="zh-CN" altLang="en-US" sz="2600" b="1" dirty="0"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32775" name="组合 72"/>
          <p:cNvGrpSpPr/>
          <p:nvPr/>
        </p:nvGrpSpPr>
        <p:grpSpPr bwMode="auto">
          <a:xfrm>
            <a:off x="71438" y="857250"/>
            <a:ext cx="985837" cy="422275"/>
            <a:chOff x="1000100" y="1173499"/>
            <a:chExt cx="986586" cy="422603"/>
          </a:xfrm>
        </p:grpSpPr>
        <p:pic>
          <p:nvPicPr>
            <p:cNvPr id="32789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Box 14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6" name="组合 14"/>
          <p:cNvGrpSpPr/>
          <p:nvPr/>
        </p:nvGrpSpPr>
        <p:grpSpPr bwMode="auto">
          <a:xfrm>
            <a:off x="1285875" y="3357563"/>
            <a:ext cx="4572000" cy="428625"/>
            <a:chOff x="3143240" y="5143512"/>
            <a:chExt cx="4572032" cy="428628"/>
          </a:xfrm>
        </p:grpSpPr>
        <p:sp>
          <p:nvSpPr>
            <p:cNvPr id="20" name="圆角矩形 19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278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3" name="TextBox 22"/>
            <p:cNvSpPr txBox="1"/>
            <p:nvPr/>
          </p:nvSpPr>
          <p:spPr bwMode="auto">
            <a:xfrm>
              <a:off x="3840158" y="5187962"/>
              <a:ext cx="3840189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操作演示：将文本框变成自选图形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 bwMode="auto">
          <a:xfrm>
            <a:off x="3419475" y="4691063"/>
            <a:ext cx="4329113" cy="919162"/>
            <a:chOff x="2267744" y="4598494"/>
            <a:chExt cx="4328368" cy="918738"/>
          </a:xfrm>
        </p:grpSpPr>
        <p:sp>
          <p:nvSpPr>
            <p:cNvPr id="798728" name="AutoShape 8"/>
            <p:cNvSpPr>
              <a:spLocks noChangeArrowheads="1"/>
            </p:cNvSpPr>
            <p:nvPr/>
          </p:nvSpPr>
          <p:spPr bwMode="auto">
            <a:xfrm>
              <a:off x="2267744" y="4734956"/>
              <a:ext cx="4328368" cy="782276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txBody>
            <a:bodyPr anchor="ctr"/>
            <a:lstStyle/>
            <a:p>
              <a:pPr algn="ctr">
                <a:defRPr/>
              </a:pPr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受空间和形式限制</a:t>
              </a:r>
              <a:endPara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780" name="AutoShape 4"/>
            <p:cNvSpPr>
              <a:spLocks noChangeArrowheads="1"/>
            </p:cNvSpPr>
            <p:nvPr/>
          </p:nvSpPr>
          <p:spPr bwMode="gray">
            <a:xfrm>
              <a:off x="6072198" y="4598494"/>
              <a:ext cx="357188" cy="360360"/>
            </a:xfrm>
            <a:prstGeom prst="ellipse">
              <a:avLst/>
            </a:prstGeom>
            <a:solidFill>
              <a:schemeClr val="bg1"/>
            </a:solidFill>
            <a:ln w="19050">
              <a:solidFill>
                <a:schemeClr val="accent1"/>
              </a:solidFill>
              <a:round/>
            </a:ln>
          </p:spPr>
          <p:txBody>
            <a:bodyPr anchor="ctr"/>
            <a:lstStyle/>
            <a:p>
              <a:pPr algn="ctr"/>
              <a:r>
                <a:rPr lang="en-US" altLang="zh-CN" sz="2000" b="1">
                  <a:solidFill>
                    <a:srgbClr val="0C83B8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!</a:t>
              </a:r>
              <a:endParaRPr lang="en-US" altLang="zh-CN" sz="2000" b="1">
                <a:solidFill>
                  <a:srgbClr val="0C83B8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87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79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987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987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98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98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798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26" grpId="0" bldLvl="0" animBg="1"/>
      <p:bldP spid="798726" grpId="1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9756" name="Rectangle 12"/>
          <p:cNvSpPr>
            <a:spLocks noGrp="1" noChangeArrowheads="1"/>
          </p:cNvSpPr>
          <p:nvPr>
            <p:ph type="title"/>
          </p:nvPr>
        </p:nvSpPr>
        <p:spPr>
          <a:xfrm>
            <a:off x="3924300" y="285750"/>
            <a:ext cx="50403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添加内容</a:t>
            </a:r>
            <a:r>
              <a:rPr lang="en-US" altLang="zh-CN" dirty="0" smtClean="0"/>
              <a:t>5-3</a:t>
            </a:r>
            <a:endParaRPr dirty="0"/>
          </a:p>
        </p:txBody>
      </p:sp>
      <p:sp>
        <p:nvSpPr>
          <p:cNvPr id="79974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设置自选图形格式</a:t>
            </a: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设置阴影和三维样式</a:t>
            </a:r>
            <a:endParaRPr lang="zh-CN" altLang="en-US" dirty="0"/>
          </a:p>
        </p:txBody>
      </p:sp>
      <p:pic>
        <p:nvPicPr>
          <p:cNvPr id="33796" name="Picture 4" descr="设置自选图形格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85875" y="1928813"/>
            <a:ext cx="7286625" cy="18732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99749" name="Picture 5" descr="设置阴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86563" y="3929063"/>
            <a:ext cx="1804987" cy="207168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99750" name="Rectangle 6"/>
          <p:cNvSpPr>
            <a:spLocks noChangeArrowheads="1"/>
          </p:cNvSpPr>
          <p:nvPr/>
        </p:nvSpPr>
        <p:spPr bwMode="auto">
          <a:xfrm>
            <a:off x="4500563" y="2643188"/>
            <a:ext cx="928687" cy="78581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9751" name="Rectangle 7"/>
          <p:cNvSpPr>
            <a:spLocks noChangeArrowheads="1"/>
          </p:cNvSpPr>
          <p:nvPr/>
        </p:nvSpPr>
        <p:spPr bwMode="auto">
          <a:xfrm>
            <a:off x="2286000" y="2643188"/>
            <a:ext cx="2214563" cy="78581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799752" name="AutoShape 8"/>
          <p:cNvSpPr>
            <a:spLocks noChangeArrowheads="1"/>
          </p:cNvSpPr>
          <p:nvPr/>
        </p:nvSpPr>
        <p:spPr bwMode="auto">
          <a:xfrm>
            <a:off x="2571750" y="3857625"/>
            <a:ext cx="1846263" cy="407988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填充颜色和样式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99753" name="AutoShape 9"/>
          <p:cNvSpPr>
            <a:spLocks noChangeArrowheads="1"/>
          </p:cNvSpPr>
          <p:nvPr/>
        </p:nvSpPr>
        <p:spPr bwMode="auto">
          <a:xfrm>
            <a:off x="4714875" y="3878263"/>
            <a:ext cx="1846263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边框颜色和样式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799754" name="Rectangle 10"/>
          <p:cNvSpPr>
            <a:spLocks noChangeArrowheads="1"/>
          </p:cNvSpPr>
          <p:nvPr/>
        </p:nvSpPr>
        <p:spPr bwMode="auto">
          <a:xfrm>
            <a:off x="8072438" y="5143500"/>
            <a:ext cx="428625" cy="4286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3716337" y="3429002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>
            <a:off x="4857752" y="3429000"/>
            <a:ext cx="641349" cy="42862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1" name="组合 14"/>
          <p:cNvGrpSpPr/>
          <p:nvPr/>
        </p:nvGrpSpPr>
        <p:grpSpPr bwMode="auto">
          <a:xfrm>
            <a:off x="1835150" y="5876925"/>
            <a:ext cx="4572000" cy="428625"/>
            <a:chOff x="3143240" y="5143512"/>
            <a:chExt cx="4572032" cy="428628"/>
          </a:xfrm>
        </p:grpSpPr>
        <p:sp>
          <p:nvSpPr>
            <p:cNvPr id="22" name="圆角矩形 2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3" name="圆角矩形 2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3817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5" name="TextBox 24"/>
            <p:cNvSpPr txBox="1"/>
            <p:nvPr/>
          </p:nvSpPr>
          <p:spPr bwMode="auto">
            <a:xfrm>
              <a:off x="4084635" y="5187962"/>
              <a:ext cx="3351235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操作演示：设置自选图形格式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99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799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 tmFilter="0, 0; .2, .5; .8, .5; 1, 0"/>
                                        <p:tgtEl>
                                          <p:spTgt spid="7997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" dur="250" autoRev="1" fill="hold"/>
                                        <p:tgtEl>
                                          <p:spTgt spid="7997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7997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7997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99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99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997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9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99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7997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7997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9750" grpId="0" bldLvl="0" animBg="1"/>
      <p:bldP spid="799750" grpId="1" bldLvl="0" animBg="1"/>
      <p:bldP spid="799751" grpId="0" bldLvl="0" animBg="1"/>
      <p:bldP spid="799751" grpId="1" bldLvl="0" animBg="1"/>
      <p:bldP spid="799752" grpId="0" bldLvl="0" animBg="1"/>
      <p:bldP spid="799753" grpId="0" bldLvl="0" animBg="1"/>
      <p:bldP spid="799754" grpId="0" bldLvl="0" animBg="1"/>
      <p:bldP spid="799754" grpId="1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80" name="Rectangle 12"/>
          <p:cNvSpPr>
            <a:spLocks noGrp="1" noChangeArrowheads="1"/>
          </p:cNvSpPr>
          <p:nvPr>
            <p:ph type="title"/>
          </p:nvPr>
        </p:nvSpPr>
        <p:spPr>
          <a:xfrm>
            <a:off x="4067175" y="285750"/>
            <a:ext cx="489743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添加内容</a:t>
            </a:r>
            <a:r>
              <a:rPr lang="en-US" altLang="zh-CN" dirty="0" smtClean="0"/>
              <a:t>5-4</a:t>
            </a:r>
            <a:endParaRPr dirty="0"/>
          </a:p>
        </p:txBody>
      </p:sp>
      <p:sp>
        <p:nvSpPr>
          <p:cNvPr id="80077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添加图片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添加外部图片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方式一：通过菜单命令</a:t>
            </a:r>
            <a:endParaRPr lang="zh-CN" altLang="en-US" dirty="0" smtClean="0"/>
          </a:p>
          <a:p>
            <a:pPr lvl="2">
              <a:defRPr/>
            </a:pPr>
            <a:r>
              <a:rPr lang="zh-CN" altLang="en-US" dirty="0" smtClean="0"/>
              <a:t>方式二：从文件夹中将图片拖到幻灯片中</a:t>
            </a:r>
            <a:endParaRPr lang="zh-CN" altLang="en-US" dirty="0" smtClean="0"/>
          </a:p>
          <a:p>
            <a:pPr lvl="2">
              <a:defRPr/>
            </a:pPr>
            <a:endParaRPr lang="zh-CN" altLang="en-US" dirty="0" smtClean="0"/>
          </a:p>
          <a:p>
            <a:pPr lvl="2">
              <a:defRPr/>
            </a:pPr>
            <a:endParaRPr lang="zh-CN" altLang="en-US" dirty="0" smtClean="0"/>
          </a:p>
          <a:p>
            <a:pPr lvl="2">
              <a:defRPr/>
            </a:pPr>
            <a:endParaRPr lang="zh-CN" altLang="en-US" dirty="0" smtClean="0"/>
          </a:p>
          <a:p>
            <a:pPr lvl="2">
              <a:defRPr/>
            </a:pPr>
            <a:endParaRPr lang="zh-CN" altLang="en-US" dirty="0" smtClean="0"/>
          </a:p>
          <a:p>
            <a:pPr lvl="1">
              <a:defRPr/>
            </a:pPr>
            <a:endParaRPr lang="en-US" altLang="zh-CN" dirty="0" smtClean="0"/>
          </a:p>
          <a:p>
            <a:pPr marL="457200" lvl="1" indent="0">
              <a:buFont typeface="Wingdings" panose="05000000000000000000" pitchFamily="2" charset="2"/>
              <a:buNone/>
              <a:defRPr/>
            </a:pP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添加剪贴画</a:t>
            </a:r>
            <a:endParaRPr lang="zh-CN" altLang="en-US" dirty="0"/>
          </a:p>
        </p:txBody>
      </p:sp>
      <p:sp>
        <p:nvSpPr>
          <p:cNvPr id="800773" name="AutoShape 5"/>
          <p:cNvSpPr>
            <a:spLocks noChangeArrowheads="1"/>
          </p:cNvSpPr>
          <p:nvPr/>
        </p:nvSpPr>
        <p:spPr bwMode="gray">
          <a:xfrm>
            <a:off x="3786188" y="5643563"/>
            <a:ext cx="5072062" cy="50006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“插入”选项卡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“插图” 面板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“剪贴画”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0774" name="AutoShape 6"/>
          <p:cNvSpPr>
            <a:spLocks noChangeArrowheads="1"/>
          </p:cNvSpPr>
          <p:nvPr/>
        </p:nvSpPr>
        <p:spPr bwMode="gray">
          <a:xfrm>
            <a:off x="3786188" y="1557338"/>
            <a:ext cx="5072062" cy="501650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“插入”选项卡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“插图”面板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“插入图片”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00775" name="Picture 7" descr="拖图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286375" y="2924175"/>
            <a:ext cx="2705100" cy="2149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00776" name="Picture 8" descr="图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78050" y="2944813"/>
            <a:ext cx="3036888" cy="21256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sp>
        <p:nvSpPr>
          <p:cNvPr id="800777" name="Rectangle 9"/>
          <p:cNvSpPr>
            <a:spLocks noChangeArrowheads="1"/>
          </p:cNvSpPr>
          <p:nvPr/>
        </p:nvSpPr>
        <p:spPr bwMode="auto">
          <a:xfrm>
            <a:off x="6643688" y="4352925"/>
            <a:ext cx="642937" cy="5715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00778" name="AutoShape 10"/>
          <p:cNvSpPr>
            <a:spLocks noChangeArrowheads="1"/>
          </p:cNvSpPr>
          <p:nvPr/>
        </p:nvSpPr>
        <p:spPr bwMode="auto">
          <a:xfrm rot="16216714" flipV="1">
            <a:off x="4933950" y="2214563"/>
            <a:ext cx="633413" cy="3500437"/>
          </a:xfrm>
          <a:prstGeom prst="curvedLeftArrow">
            <a:avLst>
              <a:gd name="adj1" fmla="val 123478"/>
              <a:gd name="adj2" fmla="val 257835"/>
              <a:gd name="adj3" fmla="val 30832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 marL="285750" indent="-285750" eaLnBrk="0" hangingPunct="0">
              <a:buClr>
                <a:srgbClr val="233DA9"/>
              </a:buClr>
              <a:buSzPct val="80000"/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800779" name="AutoShape 11"/>
          <p:cNvSpPr>
            <a:spLocks noChangeArrowheads="1"/>
          </p:cNvSpPr>
          <p:nvPr/>
        </p:nvSpPr>
        <p:spPr bwMode="auto">
          <a:xfrm>
            <a:off x="8104188" y="4611688"/>
            <a:ext cx="687387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拖动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9" name="Line 12"/>
          <p:cNvSpPr>
            <a:spLocks noChangeShapeType="1"/>
          </p:cNvSpPr>
          <p:nvPr/>
        </p:nvSpPr>
        <p:spPr bwMode="auto">
          <a:xfrm>
            <a:off x="7286645" y="4710892"/>
            <a:ext cx="785817" cy="71438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0" name="组合 14"/>
          <p:cNvGrpSpPr/>
          <p:nvPr/>
        </p:nvGrpSpPr>
        <p:grpSpPr bwMode="auto">
          <a:xfrm>
            <a:off x="1751013" y="6308725"/>
            <a:ext cx="4572000" cy="428625"/>
            <a:chOff x="3143240" y="5143512"/>
            <a:chExt cx="457203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4838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操作演示：添加图片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07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07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00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00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 tmFilter="0, 0; .2, .5; .8, .5; 1, 0"/>
                                        <p:tgtEl>
                                          <p:spTgt spid="8007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3" dur="250" autoRev="1" fill="hold"/>
                                        <p:tgtEl>
                                          <p:spTgt spid="8007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00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1000"/>
                                        <p:tgtEl>
                                          <p:spTgt spid="8007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800771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0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800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0773" grpId="0" bldLvl="0" animBg="1"/>
      <p:bldP spid="800774" grpId="0" bldLvl="0" animBg="1"/>
      <p:bldP spid="800777" grpId="0" bldLvl="0" animBg="1"/>
      <p:bldP spid="800777" grpId="1" bldLvl="0" animBg="1"/>
      <p:bldP spid="800778" grpId="0" bldLvl="0" animBg="1"/>
      <p:bldP spid="800779" grpId="0" bldLvl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2830" name="Rectangle 14"/>
          <p:cNvSpPr>
            <a:spLocks noGrp="1" noChangeArrowheads="1"/>
          </p:cNvSpPr>
          <p:nvPr>
            <p:ph type="title"/>
          </p:nvPr>
        </p:nvSpPr>
        <p:spPr>
          <a:xfrm>
            <a:off x="3857625" y="285750"/>
            <a:ext cx="510698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添加内容</a:t>
            </a:r>
            <a:r>
              <a:rPr lang="en-US" altLang="zh-CN" dirty="0" smtClean="0"/>
              <a:t>5-5</a:t>
            </a:r>
            <a:endParaRPr dirty="0"/>
          </a:p>
        </p:txBody>
      </p:sp>
      <p:sp>
        <p:nvSpPr>
          <p:cNvPr id="80281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设置图片格式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方式一：双击图片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方式二：右击图片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pic>
        <p:nvPicPr>
          <p:cNvPr id="802820" name="Picture 4" descr="设置图片格式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14438" y="2857500"/>
            <a:ext cx="699452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2821" name="Rectangle 5"/>
          <p:cNvSpPr>
            <a:spLocks noChangeArrowheads="1"/>
          </p:cNvSpPr>
          <p:nvPr/>
        </p:nvSpPr>
        <p:spPr bwMode="auto">
          <a:xfrm>
            <a:off x="1285875" y="3519488"/>
            <a:ext cx="4857750" cy="1266825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02822" name="AutoShape 6"/>
          <p:cNvSpPr>
            <a:spLocks noChangeArrowheads="1"/>
          </p:cNvSpPr>
          <p:nvPr/>
        </p:nvSpPr>
        <p:spPr bwMode="auto">
          <a:xfrm>
            <a:off x="3857625" y="4941888"/>
            <a:ext cx="2298700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图片边框颜色和样式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2824" name="Rectangle 8"/>
          <p:cNvSpPr>
            <a:spLocks noChangeArrowheads="1"/>
          </p:cNvSpPr>
          <p:nvPr/>
        </p:nvSpPr>
        <p:spPr bwMode="auto">
          <a:xfrm>
            <a:off x="7715250" y="3571875"/>
            <a:ext cx="428625" cy="121443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02826" name="AutoShape 10"/>
          <p:cNvSpPr>
            <a:spLocks noChangeArrowheads="1"/>
          </p:cNvSpPr>
          <p:nvPr/>
        </p:nvSpPr>
        <p:spPr bwMode="auto">
          <a:xfrm>
            <a:off x="1500188" y="4941888"/>
            <a:ext cx="160972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调整图片颜色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2827" name="AutoShape 11"/>
          <p:cNvSpPr>
            <a:spLocks noChangeArrowheads="1"/>
          </p:cNvSpPr>
          <p:nvPr/>
        </p:nvSpPr>
        <p:spPr bwMode="auto">
          <a:xfrm>
            <a:off x="6921500" y="4941888"/>
            <a:ext cx="160972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设置图片大小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2828" name="AutoShape 12"/>
          <p:cNvSpPr>
            <a:spLocks noChangeArrowheads="1"/>
          </p:cNvSpPr>
          <p:nvPr/>
        </p:nvSpPr>
        <p:spPr bwMode="gray">
          <a:xfrm>
            <a:off x="4429125" y="1928813"/>
            <a:ext cx="3740150" cy="78581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右键快捷菜单：“设置图片格式”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>
            <a:off x="2214546" y="4357694"/>
            <a:ext cx="355597" cy="571504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Line 12"/>
          <p:cNvSpPr>
            <a:spLocks noChangeShapeType="1"/>
          </p:cNvSpPr>
          <p:nvPr/>
        </p:nvSpPr>
        <p:spPr bwMode="auto">
          <a:xfrm flipH="1">
            <a:off x="4787907" y="4429132"/>
            <a:ext cx="427035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" name="Line 12"/>
          <p:cNvSpPr>
            <a:spLocks noChangeShapeType="1"/>
          </p:cNvSpPr>
          <p:nvPr/>
        </p:nvSpPr>
        <p:spPr bwMode="auto">
          <a:xfrm flipH="1">
            <a:off x="7216799" y="4429132"/>
            <a:ext cx="427035" cy="500066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1" name="组合 14"/>
          <p:cNvGrpSpPr/>
          <p:nvPr/>
        </p:nvGrpSpPr>
        <p:grpSpPr bwMode="auto">
          <a:xfrm>
            <a:off x="2305050" y="6169025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586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327523" y="5187962"/>
              <a:ext cx="286545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操作演示：设置图片格式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2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2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0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8028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8028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0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8028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8028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8028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802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2821" grpId="0" bldLvl="0" animBg="1"/>
      <p:bldP spid="802821" grpId="1" bldLvl="0" animBg="1"/>
      <p:bldP spid="802822" grpId="0" bldLvl="0" animBg="1"/>
      <p:bldP spid="802824" grpId="0" bldLvl="0" animBg="1"/>
      <p:bldP spid="802824" grpId="1" bldLvl="0" animBg="1"/>
      <p:bldP spid="802826" grpId="0" bldLvl="0" animBg="1"/>
      <p:bldP spid="802827" grpId="0" bldLvl="0" animBg="1"/>
      <p:bldP spid="802828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3852" name="Picture 12" descr="设置表格格式3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04925" y="3429000"/>
            <a:ext cx="5743575" cy="168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3856" name="Rectangle 16"/>
          <p:cNvSpPr>
            <a:spLocks noGrp="1" noChangeArrowheads="1"/>
          </p:cNvSpPr>
          <p:nvPr>
            <p:ph type="title"/>
          </p:nvPr>
        </p:nvSpPr>
        <p:spPr>
          <a:xfrm>
            <a:off x="5857875" y="285750"/>
            <a:ext cx="3106738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设置表格格式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80384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插入表格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设置表格格式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</a:t>
            </a:r>
            <a:r>
              <a:rPr lang="en-US" altLang="zh-CN" smtClean="0"/>
              <a:t>1</a:t>
            </a:r>
            <a:r>
              <a:rPr lang="zh-CN" altLang="en-US" smtClean="0"/>
              <a:t>：双击表格边线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方式</a:t>
            </a:r>
            <a:r>
              <a:rPr lang="en-US" altLang="zh-CN" smtClean="0"/>
              <a:t>2</a:t>
            </a:r>
            <a:r>
              <a:rPr lang="zh-CN" altLang="en-US" smtClean="0"/>
              <a:t>：选中表格</a:t>
            </a:r>
            <a:endParaRPr lang="zh-CN" altLang="en-US" dirty="0"/>
          </a:p>
        </p:txBody>
      </p:sp>
      <p:sp>
        <p:nvSpPr>
          <p:cNvPr id="803844" name="AutoShape 4"/>
          <p:cNvSpPr>
            <a:spLocks noChangeArrowheads="1"/>
          </p:cNvSpPr>
          <p:nvPr/>
        </p:nvSpPr>
        <p:spPr bwMode="gray">
          <a:xfrm>
            <a:off x="3500438" y="1428750"/>
            <a:ext cx="5357812" cy="78581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“插入”选项卡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“表格 ”按钮，输入行数、列数，点击确定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3847" name="AutoShape 7"/>
          <p:cNvSpPr>
            <a:spLocks noChangeArrowheads="1"/>
          </p:cNvSpPr>
          <p:nvPr/>
        </p:nvSpPr>
        <p:spPr bwMode="auto">
          <a:xfrm>
            <a:off x="4143375" y="2928938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边框颜色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3848" name="AutoShape 8"/>
          <p:cNvSpPr>
            <a:spLocks noChangeArrowheads="1"/>
          </p:cNvSpPr>
          <p:nvPr/>
        </p:nvSpPr>
        <p:spPr bwMode="auto">
          <a:xfrm>
            <a:off x="5715000" y="2928938"/>
            <a:ext cx="114617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边框样式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3851" name="Rectangle 11"/>
          <p:cNvSpPr>
            <a:spLocks noChangeArrowheads="1"/>
          </p:cNvSpPr>
          <p:nvPr/>
        </p:nvSpPr>
        <p:spPr bwMode="auto">
          <a:xfrm>
            <a:off x="5286375" y="4286250"/>
            <a:ext cx="357188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803854" name="Rectangle 14"/>
          <p:cNvSpPr>
            <a:spLocks noChangeArrowheads="1"/>
          </p:cNvSpPr>
          <p:nvPr/>
        </p:nvSpPr>
        <p:spPr bwMode="auto">
          <a:xfrm>
            <a:off x="5286375" y="4000500"/>
            <a:ext cx="357188" cy="28575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15" name="Line 12"/>
          <p:cNvSpPr>
            <a:spLocks noChangeShapeType="1"/>
          </p:cNvSpPr>
          <p:nvPr/>
        </p:nvSpPr>
        <p:spPr bwMode="auto">
          <a:xfrm rot="10800000">
            <a:off x="4859345" y="3357562"/>
            <a:ext cx="427035" cy="64294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" name="Line 12"/>
          <p:cNvSpPr>
            <a:spLocks noChangeShapeType="1"/>
          </p:cNvSpPr>
          <p:nvPr/>
        </p:nvSpPr>
        <p:spPr bwMode="auto">
          <a:xfrm>
            <a:off x="4357686" y="4643446"/>
            <a:ext cx="500066" cy="64294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03853" name="AutoShape 13"/>
          <p:cNvSpPr>
            <a:spLocks noChangeArrowheads="1"/>
          </p:cNvSpPr>
          <p:nvPr/>
        </p:nvSpPr>
        <p:spPr bwMode="auto">
          <a:xfrm>
            <a:off x="4357688" y="5307013"/>
            <a:ext cx="1609725" cy="407987"/>
          </a:xfrm>
          <a:prstGeom prst="roundRect">
            <a:avLst/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快速表格样式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7" name="Line 12"/>
          <p:cNvSpPr>
            <a:spLocks noChangeShapeType="1"/>
          </p:cNvSpPr>
          <p:nvPr/>
        </p:nvSpPr>
        <p:spPr bwMode="auto">
          <a:xfrm rot="10800000" flipH="1">
            <a:off x="5643569" y="3357562"/>
            <a:ext cx="427035" cy="1000132"/>
          </a:xfrm>
          <a:prstGeom prst="line">
            <a:avLst/>
          </a:prstGeom>
          <a:ln cmpd="sng">
            <a:solidFill>
              <a:schemeClr val="accent5">
                <a:lumMod val="50000"/>
              </a:schemeClr>
            </a:solidFill>
            <a:headEnd type="none"/>
            <a:tailEnd type="triangle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flood" dir="t">
              <a:rot lat="0" lon="0" rev="5400000"/>
            </a:lightRig>
          </a:scene3d>
          <a:sp3d prstMaterial="dkEdge">
            <a:bevelT w="0" h="0"/>
            <a:contourClr>
              <a:schemeClr val="accent1">
                <a:satMod val="110000"/>
              </a:schemeClr>
            </a:contourClr>
          </a:sp3d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19" name="组合 14"/>
          <p:cNvGrpSpPr/>
          <p:nvPr/>
        </p:nvGrpSpPr>
        <p:grpSpPr bwMode="auto">
          <a:xfrm>
            <a:off x="2195513" y="6096000"/>
            <a:ext cx="4572000" cy="428625"/>
            <a:chOff x="3143240" y="5143512"/>
            <a:chExt cx="4572032" cy="428628"/>
          </a:xfrm>
        </p:grpSpPr>
        <p:sp>
          <p:nvSpPr>
            <p:cNvPr id="23" name="圆角矩形 2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6892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6" name="TextBox 25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操作演示：插入表格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3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3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03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8038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03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3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03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3847" grpId="0" bldLvl="0" animBg="1"/>
      <p:bldP spid="803848" grpId="0" bldLvl="0" animBg="1"/>
      <p:bldP spid="803851" grpId="0" bldLvl="0" animBg="1"/>
      <p:bldP spid="803854" grpId="0" bldLvl="0" animBg="1"/>
      <p:bldP spid="803853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4874" name="Rectangle 10"/>
          <p:cNvSpPr>
            <a:spLocks noGrp="1" noChangeArrowheads="1"/>
          </p:cNvSpPr>
          <p:nvPr>
            <p:ph type="title"/>
          </p:nvPr>
        </p:nvSpPr>
        <p:spPr>
          <a:xfrm>
            <a:off x="5867400" y="285750"/>
            <a:ext cx="30972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设置表格格式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80486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插入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表格，步骤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命令：“插入”</a:t>
            </a:r>
            <a:r>
              <a:rPr lang="zh-CN" altLang="zh-CN" dirty="0" smtClean="0"/>
              <a:t>→</a:t>
            </a:r>
            <a:r>
              <a:rPr lang="zh-CN" altLang="en-US" dirty="0" smtClean="0"/>
              <a:t>“对象 ”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编辑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表格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编辑完成后，单击</a:t>
            </a:r>
            <a:r>
              <a:rPr lang="en-US" altLang="zh-CN" dirty="0" smtClean="0"/>
              <a:t>Excel</a:t>
            </a:r>
            <a:r>
              <a:rPr lang="zh-CN" altLang="en-US" dirty="0" smtClean="0"/>
              <a:t>表格对象以外的位置表格</a:t>
            </a:r>
            <a:endParaRPr lang="zh-CN" altLang="en-US" dirty="0" smtClean="0"/>
          </a:p>
          <a:p>
            <a:pPr lvl="1">
              <a:defRPr/>
            </a:pPr>
            <a:endParaRPr lang="zh-CN" altLang="en-US" dirty="0" smtClean="0"/>
          </a:p>
          <a:p>
            <a:pPr lvl="1">
              <a:defRPr/>
            </a:pPr>
            <a:endParaRPr lang="zh-CN" altLang="en-US" dirty="0"/>
          </a:p>
        </p:txBody>
      </p:sp>
      <p:sp>
        <p:nvSpPr>
          <p:cNvPr id="804868" name="AutoShape 4"/>
          <p:cNvSpPr>
            <a:spLocks noChangeArrowheads="1"/>
          </p:cNvSpPr>
          <p:nvPr/>
        </p:nvSpPr>
        <p:spPr bwMode="auto">
          <a:xfrm>
            <a:off x="5940425" y="1397000"/>
            <a:ext cx="2416175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观察功能面板的变化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4869" name="AutoShape 5"/>
          <p:cNvSpPr>
            <a:spLocks noChangeArrowheads="1"/>
          </p:cNvSpPr>
          <p:nvPr/>
        </p:nvSpPr>
        <p:spPr bwMode="gray">
          <a:xfrm>
            <a:off x="2051050" y="4581525"/>
            <a:ext cx="4176713" cy="57626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 双击</a:t>
            </a: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Excel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表格对象可进行修改 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4870" name="AutoShape 6"/>
          <p:cNvSpPr>
            <a:spLocks noChangeArrowheads="1"/>
          </p:cNvSpPr>
          <p:nvPr/>
        </p:nvSpPr>
        <p:spPr bwMode="gray">
          <a:xfrm>
            <a:off x="5940425" y="2155825"/>
            <a:ext cx="1492250" cy="409575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 cap="flat" cmpd="sng" algn="ctr">
            <a:solidFill>
              <a:schemeClr val="accent3">
                <a:lumMod val="9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none" anchor="b">
            <a:spAutoFit/>
          </a:bodyPr>
          <a:lstStyle/>
          <a:p>
            <a:pPr>
              <a:defRPr/>
            </a:pPr>
            <a:r>
              <a:rPr lang="zh-CN" altLang="en-US" b="1" dirty="0">
                <a:solidFill>
                  <a:schemeClr val="bg1"/>
                </a:solidFill>
                <a:latin typeface="+mn-ea"/>
                <a:ea typeface="+mn-ea"/>
              </a:rPr>
              <a:t>参考第三章 </a:t>
            </a:r>
            <a:endParaRPr lang="zh-CN" altLang="en-US" b="1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804880" name="Rectangle 16"/>
          <p:cNvSpPr>
            <a:spLocks noChangeArrowheads="1"/>
          </p:cNvSpPr>
          <p:nvPr/>
        </p:nvSpPr>
        <p:spPr bwMode="auto">
          <a:xfrm>
            <a:off x="785813" y="3643313"/>
            <a:ext cx="7186612" cy="500062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marL="342900" indent="-342900" eaLnBrk="0" hangingPunct="0">
              <a:spcBef>
                <a:spcPct val="20000"/>
              </a:spcBef>
              <a:buClr>
                <a:srgbClr val="0E9CDE"/>
              </a:buClr>
              <a:buSzPct val="100000"/>
              <a:buFont typeface="Wingdings" panose="05000000000000000000" pitchFamily="2" charset="2"/>
              <a:buChar char="n"/>
              <a:defRPr/>
            </a:pP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日后若要修改</a:t>
            </a:r>
            <a:r>
              <a:rPr lang="en-US" altLang="zh-CN" sz="2600" b="1" dirty="0">
                <a:latin typeface="+mn-lt"/>
                <a:ea typeface="微软雅黑" panose="020B0503020204020204" pitchFamily="34" charset="-122"/>
              </a:rPr>
              <a:t>Excel</a:t>
            </a:r>
            <a:r>
              <a:rPr lang="zh-CN" altLang="en-US" sz="2600" b="1" dirty="0">
                <a:latin typeface="+mn-lt"/>
                <a:ea typeface="微软雅黑" panose="020B0503020204020204" pitchFamily="34" charset="-122"/>
              </a:rPr>
              <a:t>表格对象，怎么办？</a:t>
            </a:r>
            <a:endParaRPr lang="en-US" altLang="zh-CN" sz="2600" b="1" dirty="0">
              <a:latin typeface="+mn-lt"/>
              <a:ea typeface="微软雅黑" panose="020B0503020204020204" pitchFamily="34" charset="-122"/>
            </a:endParaRPr>
          </a:p>
        </p:txBody>
      </p:sp>
      <p:grpSp>
        <p:nvGrpSpPr>
          <p:cNvPr id="2" name="组合 72"/>
          <p:cNvGrpSpPr/>
          <p:nvPr/>
        </p:nvGrpSpPr>
        <p:grpSpPr bwMode="auto">
          <a:xfrm>
            <a:off x="71438" y="3286125"/>
            <a:ext cx="985837" cy="422275"/>
            <a:chOff x="1000100" y="1173499"/>
            <a:chExt cx="986586" cy="422603"/>
          </a:xfrm>
        </p:grpSpPr>
        <p:pic>
          <p:nvPicPr>
            <p:cNvPr id="37907" name="Picture 5" descr="E:\设计支持\模板设计\WT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1000100" y="1173499"/>
              <a:ext cx="414476" cy="4226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" name="TextBox 14"/>
            <p:cNvSpPr txBox="1"/>
            <p:nvPr/>
          </p:nvSpPr>
          <p:spPr>
            <a:xfrm>
              <a:off x="1286067" y="1184621"/>
              <a:ext cx="700619" cy="40036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问题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6" name="组合 14"/>
          <p:cNvGrpSpPr/>
          <p:nvPr/>
        </p:nvGrpSpPr>
        <p:grpSpPr bwMode="auto">
          <a:xfrm>
            <a:off x="2357438" y="5880100"/>
            <a:ext cx="4572000" cy="428625"/>
            <a:chOff x="3143240" y="5143512"/>
            <a:chExt cx="4572032" cy="428628"/>
          </a:xfrm>
        </p:grpSpPr>
        <p:sp>
          <p:nvSpPr>
            <p:cNvPr id="17" name="圆角矩形 16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7905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572000" y="5187962"/>
              <a:ext cx="2376504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操作演示：插入表格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4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4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04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804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4868" grpId="0" bldLvl="0" animBg="1"/>
      <p:bldP spid="804869" grpId="0" bldLvl="0" animBg="1"/>
      <p:bldP spid="804870" grpId="0" bldLvl="0" animBg="1"/>
      <p:bldP spid="80488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6914" name="Rectangle 2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806915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制作图片，步骤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制作彩色文字框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制作带阴影的菱形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添加文字</a:t>
            </a:r>
            <a:endParaRPr lang="zh-CN" altLang="en-US" dirty="0" smtClean="0"/>
          </a:p>
          <a:p>
            <a:pPr marL="914400" lvl="1" indent="-457200">
              <a:buFont typeface="+mj-lt"/>
              <a:buAutoNum type="arabicPeriod"/>
              <a:defRPr/>
            </a:pPr>
            <a:r>
              <a:rPr lang="zh-CN" altLang="en-US" dirty="0" smtClean="0"/>
              <a:t>选中多个，组合</a:t>
            </a:r>
            <a:endParaRPr lang="zh-CN" altLang="en-US" dirty="0"/>
          </a:p>
        </p:txBody>
      </p:sp>
      <p:sp>
        <p:nvSpPr>
          <p:cNvPr id="806923" name="AutoShape 11"/>
          <p:cNvSpPr>
            <a:spLocks noChangeArrowheads="1"/>
          </p:cNvSpPr>
          <p:nvPr/>
        </p:nvSpPr>
        <p:spPr bwMode="gray">
          <a:xfrm>
            <a:off x="4214813" y="3703638"/>
            <a:ext cx="4643437" cy="439737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右键快捷菜单命令：“组合”</a:t>
            </a:r>
            <a:r>
              <a:rPr lang="zh-CN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→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“组合”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8917" name="组合 79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38933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38918" name="Group 6"/>
          <p:cNvGrpSpPr/>
          <p:nvPr/>
        </p:nvGrpSpPr>
        <p:grpSpPr bwMode="auto">
          <a:xfrm>
            <a:off x="4133850" y="2600325"/>
            <a:ext cx="4724400" cy="685800"/>
            <a:chOff x="1296" y="1824"/>
            <a:chExt cx="2976" cy="432"/>
          </a:xfrm>
        </p:grpSpPr>
        <p:sp>
          <p:nvSpPr>
            <p:cNvPr id="20" name="AutoShape 7"/>
            <p:cNvSpPr>
              <a:spLocks noChangeArrowheads="1"/>
            </p:cNvSpPr>
            <p:nvPr/>
          </p:nvSpPr>
          <p:spPr bwMode="gray">
            <a:xfrm>
              <a:off x="1536" y="1899"/>
              <a:ext cx="2736" cy="288"/>
            </a:xfrm>
            <a:prstGeom prst="roundRect">
              <a:avLst>
                <a:gd name="adj" fmla="val 16667"/>
              </a:avLst>
            </a:prstGeom>
            <a:noFill/>
            <a:ln w="28575" algn="ctr">
              <a:solidFill>
                <a:schemeClr val="hlink"/>
              </a:solidFill>
              <a:round/>
            </a:ln>
            <a:effectLst>
              <a:outerShdw dist="99190" dir="2388334" algn="ctr" rotWithShape="0">
                <a:schemeClr val="bg2">
                  <a:alpha val="50000"/>
                </a:scheme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+mn-ea"/>
              </a:endParaRPr>
            </a:p>
          </p:txBody>
        </p:sp>
        <p:sp>
          <p:nvSpPr>
            <p:cNvPr id="21" name="AutoShape 8"/>
            <p:cNvSpPr>
              <a:spLocks noChangeArrowheads="1"/>
            </p:cNvSpPr>
            <p:nvPr/>
          </p:nvSpPr>
          <p:spPr bwMode="gray">
            <a:xfrm>
              <a:off x="1296" y="1824"/>
              <a:ext cx="432" cy="432"/>
            </a:xfrm>
            <a:prstGeom prst="diamond">
              <a:avLst/>
            </a:prstGeom>
            <a:solidFill>
              <a:schemeClr val="hlink"/>
            </a:solidFill>
            <a:ln w="25400" algn="ctr">
              <a:solidFill>
                <a:schemeClr val="bg1"/>
              </a:solidFill>
              <a:miter lim="800000"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>
                <a:ea typeface="+mn-ea"/>
              </a:endParaRPr>
            </a:p>
          </p:txBody>
        </p:sp>
        <p:sp>
          <p:nvSpPr>
            <p:cNvPr id="38931" name="Text Box 9"/>
            <p:cNvSpPr txBox="1">
              <a:spLocks noChangeArrowheads="1"/>
            </p:cNvSpPr>
            <p:nvPr/>
          </p:nvSpPr>
          <p:spPr bwMode="gray">
            <a:xfrm>
              <a:off x="1680" y="1934"/>
              <a:ext cx="2160" cy="231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zh-CN" altLang="en-US" b="1"/>
                <a:t>求学之路</a:t>
              </a:r>
              <a:endParaRPr lang="zh-CN" altLang="en-US" b="1"/>
            </a:p>
          </p:txBody>
        </p:sp>
        <p:sp>
          <p:nvSpPr>
            <p:cNvPr id="38932" name="Text Box 10"/>
            <p:cNvSpPr txBox="1">
              <a:spLocks noChangeArrowheads="1"/>
            </p:cNvSpPr>
            <p:nvPr/>
          </p:nvSpPr>
          <p:spPr bwMode="gray">
            <a:xfrm>
              <a:off x="1393" y="1886"/>
              <a:ext cx="223" cy="288"/>
            </a:xfrm>
            <a:prstGeom prst="rect">
              <a:avLst/>
            </a:prstGeom>
            <a:noFill/>
            <a:ln w="9525" algn="ctr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 eaLnBrk="0" hangingPunct="0"/>
              <a:r>
                <a:rPr lang="en-US" altLang="zh-CN" sz="2400">
                  <a:solidFill>
                    <a:schemeClr val="bg1"/>
                  </a:solidFill>
                </a:rPr>
                <a:t>1</a:t>
              </a:r>
              <a:endParaRPr lang="en-US" altLang="zh-CN" sz="2400">
                <a:solidFill>
                  <a:schemeClr val="bg1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圆角矩形 21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8927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4" name="TextBox 23"/>
            <p:cNvSpPr txBox="1"/>
            <p:nvPr/>
          </p:nvSpPr>
          <p:spPr bwMode="auto">
            <a:xfrm>
              <a:off x="4206872" y="5187962"/>
              <a:ext cx="1158883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62" name="Rectangle 2"/>
          <p:cNvSpPr>
            <a:spLocks noGrp="1" noChangeArrowheads="1"/>
          </p:cNvSpPr>
          <p:nvPr>
            <p:ph type="title"/>
          </p:nvPr>
        </p:nvSpPr>
        <p:spPr>
          <a:xfrm>
            <a:off x="3924300" y="285750"/>
            <a:ext cx="50403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添加动画</a:t>
            </a:r>
            <a:r>
              <a:rPr lang="en-US" altLang="zh-CN" dirty="0" smtClean="0"/>
              <a:t>3-1</a:t>
            </a:r>
            <a:endParaRPr lang="en-US" altLang="zh-CN" dirty="0"/>
          </a:p>
        </p:txBody>
      </p:sp>
      <p:sp>
        <p:nvSpPr>
          <p:cNvPr id="808963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动画方案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对默认的占位符有效</a:t>
            </a:r>
            <a:endParaRPr lang="zh-CN" altLang="en-US" dirty="0"/>
          </a:p>
        </p:txBody>
      </p:sp>
      <p:pic>
        <p:nvPicPr>
          <p:cNvPr id="808965" name="Picture 5" descr="动画方案窗口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19263" y="2486025"/>
            <a:ext cx="2066925" cy="18605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08966" name="Rectangle 6"/>
          <p:cNvSpPr>
            <a:spLocks noChangeArrowheads="1"/>
          </p:cNvSpPr>
          <p:nvPr/>
        </p:nvSpPr>
        <p:spPr bwMode="auto">
          <a:xfrm>
            <a:off x="1928813" y="2857500"/>
            <a:ext cx="1428750" cy="357188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1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2" name="圆角矩形 1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3" name="圆角矩形 12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39950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4327523" y="5187962"/>
              <a:ext cx="286545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操作演示：快速动画方案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8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89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66" grpId="0" bldLvl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9991" name="Picture 7" descr="添加自定义动画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722688" y="1428750"/>
            <a:ext cx="2778125" cy="30956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09986" name="Rectangle 2"/>
          <p:cNvSpPr>
            <a:spLocks noGrp="1" noChangeArrowheads="1"/>
          </p:cNvSpPr>
          <p:nvPr>
            <p:ph type="title"/>
          </p:nvPr>
        </p:nvSpPr>
        <p:spPr>
          <a:xfrm>
            <a:off x="3786188" y="285750"/>
            <a:ext cx="517842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添加动画</a:t>
            </a:r>
            <a:r>
              <a:rPr lang="en-US" altLang="zh-CN" dirty="0" smtClean="0"/>
              <a:t>3-2</a:t>
            </a:r>
            <a:endParaRPr lang="en-US" altLang="zh-CN" dirty="0"/>
          </a:p>
        </p:txBody>
      </p:sp>
      <p:sp>
        <p:nvSpPr>
          <p:cNvPr id="809987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自定义动画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添加单个动画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连续播放动画</a:t>
            </a:r>
            <a:endParaRPr lang="zh-CN" altLang="en-US" dirty="0"/>
          </a:p>
        </p:txBody>
      </p:sp>
      <p:sp>
        <p:nvSpPr>
          <p:cNvPr id="809989" name="Rectangle 5"/>
          <p:cNvSpPr>
            <a:spLocks noChangeArrowheads="1"/>
          </p:cNvSpPr>
          <p:nvPr/>
        </p:nvSpPr>
        <p:spPr bwMode="auto">
          <a:xfrm>
            <a:off x="3786188" y="1643063"/>
            <a:ext cx="1728787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809992" name="Picture 8" descr="图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5300" y="3644900"/>
            <a:ext cx="1655763" cy="20097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09994" name="Rectangle 10"/>
          <p:cNvSpPr>
            <a:spLocks noChangeArrowheads="1"/>
          </p:cNvSpPr>
          <p:nvPr/>
        </p:nvSpPr>
        <p:spPr bwMode="auto">
          <a:xfrm>
            <a:off x="6843713" y="3711575"/>
            <a:ext cx="1657350" cy="431800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3" name="组合 14"/>
          <p:cNvGrpSpPr/>
          <p:nvPr/>
        </p:nvGrpSpPr>
        <p:grpSpPr bwMode="auto">
          <a:xfrm>
            <a:off x="2301875" y="6024563"/>
            <a:ext cx="4572000" cy="428625"/>
            <a:chOff x="3143240" y="5143512"/>
            <a:chExt cx="4572032" cy="428628"/>
          </a:xfrm>
        </p:grpSpPr>
        <p:sp>
          <p:nvSpPr>
            <p:cNvPr id="14" name="圆角矩形 13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圆角矩形 17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0976" name="Picture 8" descr="说话气泡new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0" name="TextBox 19"/>
            <p:cNvSpPr txBox="1"/>
            <p:nvPr/>
          </p:nvSpPr>
          <p:spPr bwMode="auto">
            <a:xfrm>
              <a:off x="4205285" y="5187962"/>
              <a:ext cx="3109934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操作演示：添加自定义动画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09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09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09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09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809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809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989" grpId="0" bldLvl="0" animBg="1"/>
      <p:bldP spid="809994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1015" name="Picture 7" descr="幻灯片切换窗口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265238" y="2143125"/>
            <a:ext cx="6211887" cy="164306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110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24300" y="285750"/>
            <a:ext cx="50403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为</a:t>
            </a:r>
            <a:r>
              <a:rPr lang="en-US" altLang="zh-CN" dirty="0" smtClean="0"/>
              <a:t>《</a:t>
            </a:r>
            <a:r>
              <a:rPr dirty="0" smtClean="0"/>
              <a:t>学习总结</a:t>
            </a:r>
            <a:r>
              <a:rPr lang="en-US" altLang="zh-CN" dirty="0" smtClean="0"/>
              <a:t>》</a:t>
            </a:r>
            <a:r>
              <a:rPr dirty="0" smtClean="0"/>
              <a:t>添加动画</a:t>
            </a:r>
            <a:r>
              <a:rPr lang="en-US" altLang="zh-CN" dirty="0" smtClean="0"/>
              <a:t>3-3</a:t>
            </a:r>
            <a:endParaRPr lang="en-US" altLang="zh-CN" dirty="0"/>
          </a:p>
        </p:txBody>
      </p:sp>
      <p:sp>
        <p:nvSpPr>
          <p:cNvPr id="811011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幻灯片切换动画</a:t>
            </a:r>
            <a:endParaRPr lang="zh-CN" altLang="en-US" dirty="0"/>
          </a:p>
        </p:txBody>
      </p:sp>
      <p:sp>
        <p:nvSpPr>
          <p:cNvPr id="811013" name="Rectangle 5"/>
          <p:cNvSpPr>
            <a:spLocks noChangeArrowheads="1"/>
          </p:cNvSpPr>
          <p:nvPr/>
        </p:nvSpPr>
        <p:spPr bwMode="auto">
          <a:xfrm>
            <a:off x="1285875" y="2500313"/>
            <a:ext cx="4643438" cy="928687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grpSp>
        <p:nvGrpSpPr>
          <p:cNvPr id="11" name="组合 14"/>
          <p:cNvGrpSpPr/>
          <p:nvPr/>
        </p:nvGrpSpPr>
        <p:grpSpPr bwMode="auto">
          <a:xfrm>
            <a:off x="2357438" y="5357813"/>
            <a:ext cx="4572000" cy="428625"/>
            <a:chOff x="3143240" y="5143512"/>
            <a:chExt cx="4572032" cy="428628"/>
          </a:xfrm>
        </p:grpSpPr>
        <p:sp>
          <p:nvSpPr>
            <p:cNvPr id="12" name="圆角矩形 11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6" name="圆角矩形 15"/>
            <p:cNvSpPr/>
            <p:nvPr/>
          </p:nvSpPr>
          <p:spPr bwMode="auto">
            <a:xfrm>
              <a:off x="3714744" y="5143512"/>
              <a:ext cx="4000528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1998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8" name="TextBox 17"/>
            <p:cNvSpPr txBox="1"/>
            <p:nvPr/>
          </p:nvSpPr>
          <p:spPr bwMode="auto">
            <a:xfrm>
              <a:off x="3962396" y="5187962"/>
              <a:ext cx="3595712" cy="339727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操作演示：添加幻灯片切换动画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110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11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1013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3058" name="Rectangle 2"/>
          <p:cNvSpPr>
            <a:spLocks noGrp="1" noChangeArrowheads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小结</a:t>
            </a:r>
            <a:endParaRPr dirty="0"/>
          </a:p>
        </p:txBody>
      </p:sp>
      <p:sp>
        <p:nvSpPr>
          <p:cNvPr id="813059" name="Rectangle 3"/>
          <p:cNvSpPr>
            <a:spLocks noGrp="1" noChangeArrowheads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为</a:t>
            </a:r>
            <a:r>
              <a:rPr lang="en-US" altLang="zh-CN" smtClean="0"/>
              <a:t>《</a:t>
            </a:r>
            <a:r>
              <a:rPr lang="zh-CN" altLang="en-US" smtClean="0"/>
              <a:t>学习总结</a:t>
            </a:r>
            <a:r>
              <a:rPr lang="en-US" altLang="zh-CN" smtClean="0"/>
              <a:t>》</a:t>
            </a:r>
            <a:r>
              <a:rPr lang="zh-CN" altLang="en-US" smtClean="0"/>
              <a:t>添加动画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添加动画方案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添加自定义动画并组合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添加幻灯片切换动画</a:t>
            </a:r>
            <a:endParaRPr lang="zh-CN" altLang="en-US" dirty="0"/>
          </a:p>
        </p:txBody>
      </p:sp>
      <p:grpSp>
        <p:nvGrpSpPr>
          <p:cNvPr id="43012" name="组合 79"/>
          <p:cNvGrpSpPr/>
          <p:nvPr/>
        </p:nvGrpSpPr>
        <p:grpSpPr bwMode="auto">
          <a:xfrm>
            <a:off x="71438" y="857250"/>
            <a:ext cx="1503362" cy="400050"/>
            <a:chOff x="6641147" y="5088888"/>
            <a:chExt cx="1502753" cy="400110"/>
          </a:xfrm>
        </p:grpSpPr>
        <p:pic>
          <p:nvPicPr>
            <p:cNvPr id="43023" name="Picture 3" descr="C:\Users\meng.zhang\Desktop\未命名-2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641147" y="5098445"/>
              <a:ext cx="380996" cy="380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855372" y="5088888"/>
              <a:ext cx="1288528" cy="400110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现场编程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grpSp>
        <p:nvGrpSpPr>
          <p:cNvPr id="11" name="组合 16"/>
          <p:cNvGrpSpPr/>
          <p:nvPr/>
        </p:nvGrpSpPr>
        <p:grpSpPr bwMode="auto">
          <a:xfrm>
            <a:off x="3059113" y="4813300"/>
            <a:ext cx="2714625" cy="428625"/>
            <a:chOff x="3143240" y="5143512"/>
            <a:chExt cx="2714644" cy="428628"/>
          </a:xfrm>
        </p:grpSpPr>
        <p:sp>
          <p:nvSpPr>
            <p:cNvPr id="13" name="圆角矩形 12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4" name="圆角矩形 13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3021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16" name="TextBox 15"/>
            <p:cNvSpPr txBox="1"/>
            <p:nvPr/>
          </p:nvSpPr>
          <p:spPr bwMode="auto">
            <a:xfrm>
              <a:off x="4206872" y="5187962"/>
              <a:ext cx="1158883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学员演示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8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85786" y="1276350"/>
            <a:ext cx="7556500" cy="3589338"/>
          </a:xfrm>
        </p:spPr>
        <p:txBody>
          <a:bodyPr/>
          <a:lstStyle/>
          <a:p>
            <a:pPr marL="533400" indent="-533400"/>
            <a:r>
              <a:rPr lang="zh-CN" altLang="en-US" dirty="0"/>
              <a:t>会使用</a:t>
            </a:r>
            <a:r>
              <a:rPr lang="en-US" altLang="zh-CN" dirty="0"/>
              <a:t>PowerPoint </a:t>
            </a:r>
            <a:r>
              <a:rPr lang="en-US" altLang="zh-CN" dirty="0" smtClean="0"/>
              <a:t>2007</a:t>
            </a:r>
            <a:r>
              <a:rPr lang="zh-CN" altLang="en-US" dirty="0" smtClean="0"/>
              <a:t>实现下面功能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制作模板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添加文本框、合理使用文字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插入图片、制作简单效果的图片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制作动画效果</a:t>
            </a:r>
            <a:endParaRPr lang="zh-CN" altLang="en-US" dirty="0"/>
          </a:p>
        </p:txBody>
      </p:sp>
      <p:sp>
        <p:nvSpPr>
          <p:cNvPr id="818180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6215074" y="262574"/>
            <a:ext cx="2714644" cy="523220"/>
          </a:xfrm>
          <a:solidFill>
            <a:schemeClr val="bg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dirty="0" smtClean="0"/>
              <a:t>2-1</a:t>
            </a:r>
            <a:endParaRPr dirty="0"/>
          </a:p>
        </p:txBody>
      </p:sp>
      <p:grpSp>
        <p:nvGrpSpPr>
          <p:cNvPr id="5" name="组合 25"/>
          <p:cNvGrpSpPr/>
          <p:nvPr/>
        </p:nvGrpSpPr>
        <p:grpSpPr bwMode="auto">
          <a:xfrm>
            <a:off x="3214710" y="4857760"/>
            <a:ext cx="2428860" cy="500066"/>
            <a:chOff x="4071935" y="5500702"/>
            <a:chExt cx="4500594" cy="431800"/>
          </a:xfrm>
          <a:solidFill>
            <a:srgbClr val="0070C0"/>
          </a:solidFill>
        </p:grpSpPr>
        <p:sp>
          <p:nvSpPr>
            <p:cNvPr id="6" name="AutoShape 7"/>
            <p:cNvSpPr>
              <a:spLocks noChangeArrowheads="1"/>
            </p:cNvSpPr>
            <p:nvPr/>
          </p:nvSpPr>
          <p:spPr bwMode="auto">
            <a:xfrm>
              <a:off x="4071935" y="5500702"/>
              <a:ext cx="4500594" cy="431800"/>
            </a:xfrm>
            <a:prstGeom prst="flowChartAlternateProcess">
              <a:avLst/>
            </a:prstGeom>
            <a:grpFill/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12700" dir="5400000" algn="t" rotWithShape="0">
                <a:schemeClr val="tx1">
                  <a:lumMod val="85000"/>
                  <a:lumOff val="15000"/>
                  <a:alpha val="43000"/>
                </a:schemeClr>
              </a:outerShdw>
            </a:effectLst>
            <a:scene3d>
              <a:camera prst="orthographicFront"/>
              <a:lightRig rig="threePt" dir="t"/>
            </a:scene3d>
            <a:sp3d>
              <a:bevelT h="63500" prst="hardEdge"/>
            </a:sp3d>
          </p:spPr>
          <p:txBody>
            <a:bodyPr anchor="ctr"/>
            <a:lstStyle/>
            <a:p>
              <a:pPr>
                <a:defRPr/>
              </a:pPr>
              <a:endParaRPr lang="zh-CN" altLang="en-US" sz="1600" b="1" dirty="0"/>
            </a:p>
          </p:txBody>
        </p:sp>
        <p:sp>
          <p:nvSpPr>
            <p:cNvPr id="7" name="TextBox 17"/>
            <p:cNvSpPr txBox="1">
              <a:spLocks noChangeArrowheads="1"/>
            </p:cNvSpPr>
            <p:nvPr/>
          </p:nvSpPr>
          <p:spPr bwMode="auto">
            <a:xfrm>
              <a:off x="4866109" y="5562388"/>
              <a:ext cx="2926348" cy="31891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</a:rPr>
                <a:t>讲解上机目标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61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92194" y="1285860"/>
            <a:ext cx="8208962" cy="4525962"/>
          </a:xfrm>
        </p:spPr>
        <p:txBody>
          <a:bodyPr/>
          <a:lstStyle/>
          <a:p>
            <a:pPr marL="533400" indent="-533400"/>
            <a:r>
              <a:rPr lang="zh-CN" altLang="en-US" dirty="0"/>
              <a:t>使用</a:t>
            </a:r>
            <a:r>
              <a:rPr lang="en-US" altLang="zh-CN" dirty="0"/>
              <a:t>PowerPoint </a:t>
            </a:r>
            <a:r>
              <a:rPr lang="en-US" altLang="zh-CN" dirty="0" smtClean="0"/>
              <a:t>2007 </a:t>
            </a:r>
            <a:r>
              <a:rPr lang="zh-CN" altLang="en-US" dirty="0"/>
              <a:t>制作游戏介绍演示</a:t>
            </a:r>
            <a:r>
              <a:rPr lang="zh-CN" altLang="en-US" dirty="0" smtClean="0"/>
              <a:t>文稿</a:t>
            </a:r>
            <a:endParaRPr lang="zh-CN" altLang="en-US" dirty="0" smtClean="0"/>
          </a:p>
          <a:p>
            <a:pPr marL="533400" indent="-533400"/>
            <a:r>
              <a:rPr lang="zh-CN" altLang="en-US" dirty="0" smtClean="0"/>
              <a:t>要求</a:t>
            </a:r>
            <a:endParaRPr lang="zh-CN" altLang="en-US" dirty="0">
              <a:latin typeface="黑体" panose="02010609060101010101" pitchFamily="2" charset="-122"/>
            </a:endParaRPr>
          </a:p>
          <a:p>
            <a:pPr marL="914400" lvl="1" indent="-457200"/>
            <a:r>
              <a:rPr lang="zh-CN" altLang="en-US" dirty="0" smtClean="0"/>
              <a:t>使用</a:t>
            </a:r>
            <a:r>
              <a:rPr lang="zh-CN" altLang="en-US" dirty="0"/>
              <a:t>模板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图文并茂</a:t>
            </a:r>
            <a:endParaRPr lang="zh-CN" altLang="en-US" dirty="0"/>
          </a:p>
          <a:p>
            <a:pPr marL="914400" lvl="1" indent="-457200"/>
            <a:r>
              <a:rPr lang="zh-CN" altLang="en-US" dirty="0"/>
              <a:t>有适量的动画</a:t>
            </a:r>
            <a:endParaRPr lang="zh-CN" altLang="en-US" dirty="0"/>
          </a:p>
          <a:p>
            <a:pPr marL="914400" lvl="1" indent="-457200"/>
            <a:endParaRPr lang="zh-CN" altLang="en-US" dirty="0"/>
          </a:p>
        </p:txBody>
      </p:sp>
      <p:sp>
        <p:nvSpPr>
          <p:cNvPr id="816134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6357950" y="334012"/>
            <a:ext cx="2571768" cy="523220"/>
          </a:xfrm>
          <a:solidFill>
            <a:schemeClr val="bg1"/>
          </a:solidFill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spAutoFit/>
          </a:bodyPr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dirty="0" smtClean="0"/>
              <a:t>2-2</a:t>
            </a:r>
            <a:endParaRPr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训练要点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制作模板</a:t>
            </a: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需求说明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选择一款游戏，作为你的演示文稿题材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根据你选择的游戏制作模板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083" name="Text Box 6"/>
          <p:cNvSpPr txBox="1">
            <a:spLocks noChangeArrowheads="1"/>
          </p:cNvSpPr>
          <p:nvPr/>
        </p:nvSpPr>
        <p:spPr bwMode="auto">
          <a:xfrm>
            <a:off x="6011863" y="4797425"/>
            <a:ext cx="1873250" cy="45720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ea typeface="黑体" panose="02010609060101010101" pitchFamily="2" charset="-122"/>
                <a:hlinkClick r:id="rId1" action="ppaction://hlinkfile"/>
              </a:rPr>
              <a:t>模板示例</a:t>
            </a:r>
            <a:endParaRPr lang="zh-CN" altLang="en-US" sz="2400" b="1" dirty="0">
              <a:ea typeface="黑体" panose="02010609060101010101" pitchFamily="2" charset="-122"/>
            </a:endParaRPr>
          </a:p>
        </p:txBody>
      </p:sp>
      <p:grpSp>
        <p:nvGrpSpPr>
          <p:cNvPr id="2" name="组合 67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46088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TextBox 8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4716463" y="285750"/>
            <a:ext cx="42481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制作模板</a:t>
            </a:r>
            <a:r>
              <a:rPr lang="en-US" altLang="zh-CN" dirty="0" smtClean="0"/>
              <a:t>2-1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实现思路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启动</a:t>
            </a:r>
            <a:r>
              <a:rPr lang="en-US" altLang="zh-CN" dirty="0" smtClean="0"/>
              <a:t>PowerPoint 2007</a:t>
            </a:r>
            <a:r>
              <a:rPr lang="zh-CN" altLang="en-US" dirty="0" smtClean="0"/>
              <a:t>，切换到母版视图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编辑幻灯片母版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插入标题母版并编辑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保存模板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47107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2276" name="AutoShape 4"/>
          <p:cNvSpPr>
            <a:spLocks noChangeArrowheads="1"/>
          </p:cNvSpPr>
          <p:nvPr/>
        </p:nvSpPr>
        <p:spPr bwMode="auto">
          <a:xfrm>
            <a:off x="3203575" y="3143250"/>
            <a:ext cx="2735263" cy="36036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en-US" altLang="zh-CN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  <a:r>
              <a:rPr lang="en-US" altLang="zh-CN" b="1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potx</a:t>
            </a: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文件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67"/>
          <p:cNvGrpSpPr/>
          <p:nvPr/>
        </p:nvGrpSpPr>
        <p:grpSpPr bwMode="auto">
          <a:xfrm>
            <a:off x="71438" y="857250"/>
            <a:ext cx="1109662" cy="500063"/>
            <a:chOff x="6072198" y="1142984"/>
            <a:chExt cx="1109759" cy="500066"/>
          </a:xfrm>
        </p:grpSpPr>
        <p:pic>
          <p:nvPicPr>
            <p:cNvPr id="47126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TextBox 10"/>
            <p:cNvSpPr txBox="1"/>
            <p:nvPr/>
          </p:nvSpPr>
          <p:spPr>
            <a:xfrm>
              <a:off x="6481809" y="1171559"/>
              <a:ext cx="700148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4716463" y="285750"/>
            <a:ext cx="4248150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制作模板</a:t>
            </a:r>
            <a:r>
              <a:rPr lang="en-US" altLang="zh-CN" dirty="0" smtClean="0"/>
              <a:t>2-2</a:t>
            </a:r>
            <a:endParaRPr dirty="0"/>
          </a:p>
        </p:txBody>
      </p:sp>
      <p:grpSp>
        <p:nvGrpSpPr>
          <p:cNvPr id="3" name="组合 16"/>
          <p:cNvGrpSpPr/>
          <p:nvPr/>
        </p:nvGrpSpPr>
        <p:grpSpPr bwMode="auto">
          <a:xfrm>
            <a:off x="1122363" y="5160963"/>
            <a:ext cx="2714625" cy="428625"/>
            <a:chOff x="3143240" y="5143512"/>
            <a:chExt cx="2714644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143240" y="5143512"/>
              <a:ext cx="500066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圆角矩形 19"/>
            <p:cNvSpPr/>
            <p:nvPr/>
          </p:nvSpPr>
          <p:spPr bwMode="auto">
            <a:xfrm>
              <a:off x="3714744" y="5143512"/>
              <a:ext cx="2143140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pic>
          <p:nvPicPr>
            <p:cNvPr id="47124" name="Picture 8" descr="说话气泡new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43240" y="5183073"/>
              <a:ext cx="571505" cy="3420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prstShdw prst="shdw13" dist="12700" dir="10800000">
                <a:srgbClr val="0099FF">
                  <a:alpha val="50000"/>
                </a:srgbClr>
              </a:prstShdw>
            </a:effectLst>
          </p:spPr>
        </p:pic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1647837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讲解实现思路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4" name="圆角矩形 23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5" name="TextBox 24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3563938" y="285750"/>
            <a:ext cx="54006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应用模板制作</a:t>
            </a:r>
            <a:r>
              <a:rPr lang="en-US" altLang="zh-CN" dirty="0" smtClean="0"/>
              <a:t>PPT</a:t>
            </a:r>
            <a:endParaRPr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dirty="0" smtClean="0"/>
              <a:t>需求说明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新建演示文稿，并应用游戏介绍演示制作的模板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设计演示文稿思路</a:t>
            </a:r>
            <a:endParaRPr lang="zh-CN" altLang="en-US" dirty="0" smtClean="0"/>
          </a:p>
          <a:p>
            <a:pPr lvl="1">
              <a:defRPr/>
            </a:pPr>
            <a:r>
              <a:rPr lang="zh-CN" altLang="en-US" dirty="0" smtClean="0"/>
              <a:t>添加幻灯片内容</a:t>
            </a:r>
            <a:endParaRPr lang="zh-CN" altLang="en-US" dirty="0" smtClean="0"/>
          </a:p>
          <a:p>
            <a:pPr>
              <a:defRPr/>
            </a:pPr>
            <a:endParaRPr lang="zh-CN" altLang="en-US" dirty="0"/>
          </a:p>
        </p:txBody>
      </p:sp>
      <p:sp>
        <p:nvSpPr>
          <p:cNvPr id="48132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24324" name="AutoShape 4"/>
          <p:cNvSpPr>
            <a:spLocks noChangeArrowheads="1"/>
          </p:cNvSpPr>
          <p:nvPr/>
        </p:nvSpPr>
        <p:spPr bwMode="auto">
          <a:xfrm>
            <a:off x="4408488" y="2214563"/>
            <a:ext cx="2735262" cy="360362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每页幻灯片的标题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4325" name="AutoShape 5"/>
          <p:cNvSpPr>
            <a:spLocks noChangeArrowheads="1"/>
          </p:cNvSpPr>
          <p:nvPr/>
        </p:nvSpPr>
        <p:spPr bwMode="auto">
          <a:xfrm>
            <a:off x="4408488" y="2717800"/>
            <a:ext cx="2735262" cy="360363"/>
          </a:xfrm>
          <a:prstGeom prst="roundRect">
            <a:avLst>
              <a:gd name="adj" fmla="val 16667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accent1"/>
            </a:solidFill>
          </a:ln>
        </p:spPr>
        <p:txBody>
          <a:bodyPr anchor="ctr"/>
          <a:lstStyle/>
          <a:p>
            <a:pPr algn="ctr">
              <a:defRPr/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添加文字、图片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135" name="组合 66"/>
          <p:cNvGrpSpPr/>
          <p:nvPr/>
        </p:nvGrpSpPr>
        <p:grpSpPr bwMode="auto">
          <a:xfrm>
            <a:off x="71438" y="857250"/>
            <a:ext cx="928687" cy="406400"/>
            <a:chOff x="3786182" y="1192962"/>
            <a:chExt cx="928694" cy="406350"/>
          </a:xfrm>
        </p:grpSpPr>
        <p:sp>
          <p:nvSpPr>
            <p:cNvPr id="10" name="TextBox 9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48143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20" name="组合 17"/>
          <p:cNvGrpSpPr/>
          <p:nvPr/>
        </p:nvGrpSpPr>
        <p:grpSpPr bwMode="auto">
          <a:xfrm>
            <a:off x="4356100" y="5160963"/>
            <a:ext cx="2786063" cy="428625"/>
            <a:chOff x="3714744" y="5143512"/>
            <a:chExt cx="2786082" cy="428628"/>
          </a:xfrm>
        </p:grpSpPr>
        <p:sp>
          <p:nvSpPr>
            <p:cNvPr id="21" name="圆角矩形 20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2" name="TextBox 21"/>
            <p:cNvSpPr txBox="1"/>
            <p:nvPr/>
          </p:nvSpPr>
          <p:spPr bwMode="auto">
            <a:xfrm>
              <a:off x="3962396" y="5187962"/>
              <a:ext cx="2220928" cy="338139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2"/>
          <p:cNvSpPr>
            <a:spLocks noGrp="1" noChangeArrowheads="1"/>
          </p:cNvSpPr>
          <p:nvPr>
            <p:ph type="title"/>
          </p:nvPr>
        </p:nvSpPr>
        <p:spPr>
          <a:xfrm>
            <a:off x="5786438" y="285750"/>
            <a:ext cx="3178175" cy="523875"/>
          </a:xfrm>
        </p:spPr>
        <p:txBody>
          <a:bodyPr/>
          <a:lstStyle/>
          <a:p>
            <a:pPr>
              <a:defRPr/>
            </a:pPr>
            <a:r>
              <a:rPr smtClean="0"/>
              <a:t>共性问题集中讲解</a:t>
            </a:r>
            <a:endParaRPr smtClean="0"/>
          </a:p>
        </p:txBody>
      </p:sp>
      <p:sp>
        <p:nvSpPr>
          <p:cNvPr id="25604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常见问题及解决办法</a:t>
            </a:r>
            <a:endParaRPr lang="en-US" altLang="zh-CN" smtClean="0"/>
          </a:p>
          <a:p>
            <a:pPr>
              <a:defRPr/>
            </a:pPr>
            <a:r>
              <a:rPr lang="zh-CN" altLang="en-US" smtClean="0"/>
              <a:t>代码规范问题</a:t>
            </a:r>
            <a:endParaRPr lang="zh-CN" altLang="en-US" smtClean="0"/>
          </a:p>
          <a:p>
            <a:pPr>
              <a:defRPr/>
            </a:pPr>
            <a:r>
              <a:rPr lang="zh-CN" altLang="en-US" smtClean="0"/>
              <a:t>调试技巧</a:t>
            </a:r>
            <a:endParaRPr lang="en-US" altLang="zh-CN" smtClean="0"/>
          </a:p>
          <a:p>
            <a:pPr>
              <a:defRPr/>
            </a:pPr>
            <a:endParaRPr lang="zh-CN" altLang="en-US" smtClean="0"/>
          </a:p>
          <a:p>
            <a:pPr>
              <a:defRPr/>
            </a:pPr>
            <a:endParaRPr lang="zh-CN" altLang="en-US" dirty="0" smtClean="0"/>
          </a:p>
        </p:txBody>
      </p:sp>
      <p:grpSp>
        <p:nvGrpSpPr>
          <p:cNvPr id="49156" name="组合 29"/>
          <p:cNvGrpSpPr/>
          <p:nvPr/>
        </p:nvGrpSpPr>
        <p:grpSpPr bwMode="auto">
          <a:xfrm>
            <a:off x="1857375" y="3214688"/>
            <a:ext cx="5929313" cy="2058987"/>
            <a:chOff x="1857356" y="3214688"/>
            <a:chExt cx="5929353" cy="2058988"/>
          </a:xfrm>
        </p:grpSpPr>
        <p:sp>
          <p:nvSpPr>
            <p:cNvPr id="29" name="等腰三角形 28"/>
            <p:cNvSpPr/>
            <p:nvPr/>
          </p:nvSpPr>
          <p:spPr bwMode="auto">
            <a:xfrm>
              <a:off x="1857356" y="3714750"/>
              <a:ext cx="1143008" cy="857250"/>
            </a:xfrm>
            <a:prstGeom prst="triangle">
              <a:avLst>
                <a:gd name="adj" fmla="val 46614"/>
              </a:avLst>
            </a:prstGeom>
            <a:noFill/>
            <a:ln w="9525">
              <a:solidFill>
                <a:srgbClr val="0E9CD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grpSp>
          <p:nvGrpSpPr>
            <p:cNvPr id="49159" name="组合 7"/>
            <p:cNvGrpSpPr/>
            <p:nvPr/>
          </p:nvGrpSpPr>
          <p:grpSpPr bwMode="auto">
            <a:xfrm>
              <a:off x="1923997" y="3214688"/>
              <a:ext cx="5862712" cy="2058988"/>
              <a:chOff x="2066281" y="2227264"/>
              <a:chExt cx="5862790" cy="2059017"/>
            </a:xfrm>
          </p:grpSpPr>
          <p:grpSp>
            <p:nvGrpSpPr>
              <p:cNvPr id="49160" name="组合 19"/>
              <p:cNvGrpSpPr/>
              <p:nvPr/>
            </p:nvGrpSpPr>
            <p:grpSpPr bwMode="auto">
              <a:xfrm>
                <a:off x="2066281" y="2227264"/>
                <a:ext cx="5862790" cy="2059017"/>
                <a:chOff x="2066262" y="2227167"/>
                <a:chExt cx="5862829" cy="2059103"/>
              </a:xfrm>
            </p:grpSpPr>
            <p:sp>
              <p:nvSpPr>
                <p:cNvPr id="15" name="等腰三角形 5"/>
                <p:cNvSpPr/>
                <p:nvPr/>
              </p:nvSpPr>
              <p:spPr>
                <a:xfrm>
                  <a:off x="7214697" y="3370231"/>
                  <a:ext cx="714394" cy="655674"/>
                </a:xfrm>
                <a:prstGeom prst="triangle">
                  <a:avLst>
                    <a:gd name="adj" fmla="val 46614"/>
                  </a:avLst>
                </a:prstGeom>
                <a:noFill/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grpSp>
              <p:nvGrpSpPr>
                <p:cNvPr id="49165" name="组合 17"/>
                <p:cNvGrpSpPr/>
                <p:nvPr/>
              </p:nvGrpSpPr>
              <p:grpSpPr bwMode="auto">
                <a:xfrm>
                  <a:off x="2066262" y="2227167"/>
                  <a:ext cx="5148421" cy="2059103"/>
                  <a:chOff x="2066262" y="2084291"/>
                  <a:chExt cx="5148421" cy="2059103"/>
                </a:xfrm>
              </p:grpSpPr>
              <p:sp>
                <p:nvSpPr>
                  <p:cNvPr id="17" name="等腰三角形 16"/>
                  <p:cNvSpPr/>
                  <p:nvPr/>
                </p:nvSpPr>
                <p:spPr>
                  <a:xfrm rot="5400000">
                    <a:off x="4035640" y="3702840"/>
                    <a:ext cx="214325" cy="142879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8" name="等腰三角形 9"/>
                  <p:cNvSpPr/>
                  <p:nvPr/>
                </p:nvSpPr>
                <p:spPr>
                  <a:xfrm rot="18000000">
                    <a:off x="2044066" y="2458965"/>
                    <a:ext cx="341331" cy="296871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19" name="Text Box 13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2501283" y="2928889"/>
                    <a:ext cx="4713414" cy="658849"/>
                  </a:xfrm>
                  <a:prstGeom prst="rect">
                    <a:avLst/>
                  </a:prstGeom>
                  <a:solidFill>
                    <a:schemeClr val="accent1">
                      <a:lumMod val="20000"/>
                      <a:lumOff val="80000"/>
                    </a:schemeClr>
                  </a:solidFill>
                  <a:ln w="9525" algn="ctr">
                    <a:noFill/>
                    <a:miter lim="800000"/>
                  </a:ln>
                  <a:effectLst/>
                </p:spPr>
                <p:txBody>
                  <a:bodyPr tIns="118800">
                    <a:spAutoFit/>
                  </a:bodyPr>
                  <a:lstStyle/>
                  <a:p>
                    <a:pPr algn="ctr" eaLnBrk="0" fontAlgn="auto" hangingPunct="0">
                      <a:spcAft>
                        <a:spcPts val="0"/>
                      </a:spcAft>
                      <a:defRPr/>
                    </a:pPr>
                    <a:r>
                      <a:rPr lang="zh-CN" altLang="en-US" sz="3200" b="1" kern="0" spc="300" dirty="0">
                        <a:solidFill>
                          <a:schemeClr val="tx2">
                            <a:lumMod val="50000"/>
                          </a:schemeClr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共性问题集中讲解   </a:t>
                    </a:r>
                    <a:endParaRPr lang="en-US" altLang="zh-CN" sz="3200" b="1" kern="0" spc="300" dirty="0">
                      <a:solidFill>
                        <a:schemeClr val="tx2">
                          <a:lumMod val="50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  <p:sp>
                <p:nvSpPr>
                  <p:cNvPr id="20" name="等腰三角形 19"/>
                  <p:cNvSpPr/>
                  <p:nvPr/>
                </p:nvSpPr>
                <p:spPr>
                  <a:xfrm>
                    <a:off x="5714469" y="2370057"/>
                    <a:ext cx="500076" cy="404835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1" name="等腰三角形 20"/>
                  <p:cNvSpPr/>
                  <p:nvPr/>
                </p:nvSpPr>
                <p:spPr>
                  <a:xfrm>
                    <a:off x="5285832" y="2084291"/>
                    <a:ext cx="714394" cy="571532"/>
                  </a:xfrm>
                  <a:prstGeom prst="triangle">
                    <a:avLst>
                      <a:gd name="adj" fmla="val 46614"/>
                    </a:avLst>
                  </a:prstGeom>
                  <a:noFill/>
                  <a:ln w="9525">
                    <a:solidFill>
                      <a:srgbClr val="0E9CDE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2" name="等腰三角形 21"/>
                  <p:cNvSpPr/>
                  <p:nvPr/>
                </p:nvSpPr>
                <p:spPr>
                  <a:xfrm rot="5400000">
                    <a:off x="3849101" y="3849694"/>
                    <a:ext cx="333394" cy="254007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chemeClr val="accent1">
                      <a:lumMod val="75000"/>
                    </a:schemeClr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  <p:sp>
                <p:nvSpPr>
                  <p:cNvPr id="23" name="等腰三角形 22"/>
                  <p:cNvSpPr/>
                  <p:nvPr/>
                </p:nvSpPr>
                <p:spPr>
                  <a:xfrm rot="5400000">
                    <a:off x="5928783" y="3571866"/>
                    <a:ext cx="285766" cy="285758"/>
                  </a:xfrm>
                  <a:prstGeom prst="triangle">
                    <a:avLst>
                      <a:gd name="adj" fmla="val 46614"/>
                    </a:avLst>
                  </a:prstGeom>
                  <a:solidFill>
                    <a:srgbClr val="0E9CD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>
                      <a:defRPr/>
                    </a:pPr>
                    <a:endParaRPr lang="zh-CN" altLang="en-US"/>
                  </a:p>
                </p:txBody>
              </p:sp>
            </p:grpSp>
          </p:grpSp>
          <p:grpSp>
            <p:nvGrpSpPr>
              <p:cNvPr id="49161" name="组合 23"/>
              <p:cNvGrpSpPr/>
              <p:nvPr/>
            </p:nvGrpSpPr>
            <p:grpSpPr bwMode="auto">
              <a:xfrm>
                <a:off x="7162740" y="3441725"/>
                <a:ext cx="480576" cy="357184"/>
                <a:chOff x="1566148" y="4958569"/>
                <a:chExt cx="1108844" cy="824139"/>
              </a:xfrm>
            </p:grpSpPr>
            <p:sp>
              <p:nvSpPr>
                <p:cNvPr id="13" name="任意多边形 12"/>
                <p:cNvSpPr/>
                <p:nvPr/>
              </p:nvSpPr>
              <p:spPr bwMode="auto">
                <a:xfrm>
                  <a:off x="1565117" y="4958555"/>
                  <a:ext cx="534791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214396" h="1866444">
                      <a:moveTo>
                        <a:pt x="0" y="1857375"/>
                      </a:moveTo>
                      <a:lnTo>
                        <a:pt x="1165495" y="0"/>
                      </a:lnTo>
                      <a:lnTo>
                        <a:pt x="1214396" y="1857375"/>
                      </a:lnTo>
                      <a:lnTo>
                        <a:pt x="1205329" y="1866444"/>
                      </a:lnTo>
                      <a:lnTo>
                        <a:pt x="0" y="1857375"/>
                      </a:lnTo>
                      <a:close/>
                    </a:path>
                  </a:pathLst>
                </a:custGeom>
                <a:solidFill>
                  <a:srgbClr val="0E9CDE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  <p:sp>
              <p:nvSpPr>
                <p:cNvPr id="14" name="任意多边形 13"/>
                <p:cNvSpPr/>
                <p:nvPr/>
              </p:nvSpPr>
              <p:spPr bwMode="auto">
                <a:xfrm>
                  <a:off x="2085256" y="4958555"/>
                  <a:ext cx="589736" cy="824160"/>
                </a:xfrm>
                <a:custGeom>
                  <a:avLst/>
                  <a:gdLst>
                    <a:gd name="connsiteX0" fmla="*/ 0 w 2500312"/>
                    <a:gd name="connsiteY0" fmla="*/ 1857375 h 1857375"/>
                    <a:gd name="connsiteX1" fmla="*/ 1165495 w 2500312"/>
                    <a:gd name="connsiteY1" fmla="*/ 0 h 1857375"/>
                    <a:gd name="connsiteX2" fmla="*/ 2500312 w 2500312"/>
                    <a:gd name="connsiteY2" fmla="*/ 1857375 h 1857375"/>
                    <a:gd name="connsiteX3" fmla="*/ 0 w 2500312"/>
                    <a:gd name="connsiteY3" fmla="*/ 1857375 h 1857375"/>
                    <a:gd name="connsiteX0-1" fmla="*/ 0 w 2500312"/>
                    <a:gd name="connsiteY0-2" fmla="*/ 1857375 h 1866444"/>
                    <a:gd name="connsiteX1-3" fmla="*/ 1165495 w 2500312"/>
                    <a:gd name="connsiteY1-4" fmla="*/ 0 h 1866444"/>
                    <a:gd name="connsiteX2-5" fmla="*/ 2500312 w 2500312"/>
                    <a:gd name="connsiteY2-6" fmla="*/ 1857375 h 1866444"/>
                    <a:gd name="connsiteX3-7" fmla="*/ 1205329 w 2500312"/>
                    <a:gd name="connsiteY3-8" fmla="*/ 1866444 h 1866444"/>
                    <a:gd name="connsiteX4" fmla="*/ 0 w 2500312"/>
                    <a:gd name="connsiteY4" fmla="*/ 1857375 h 1866444"/>
                    <a:gd name="connsiteX0-9" fmla="*/ 0 w 1214396"/>
                    <a:gd name="connsiteY0-10" fmla="*/ 1857375 h 1866444"/>
                    <a:gd name="connsiteX1-11" fmla="*/ 1165495 w 1214396"/>
                    <a:gd name="connsiteY1-12" fmla="*/ 0 h 1866444"/>
                    <a:gd name="connsiteX2-13" fmla="*/ 1214396 w 1214396"/>
                    <a:gd name="connsiteY2-14" fmla="*/ 1857375 h 1866444"/>
                    <a:gd name="connsiteX3-15" fmla="*/ 1205329 w 1214396"/>
                    <a:gd name="connsiteY3-16" fmla="*/ 1866444 h 1866444"/>
                    <a:gd name="connsiteX4-17" fmla="*/ 0 w 1214396"/>
                    <a:gd name="connsiteY4-18" fmla="*/ 1857375 h 1866444"/>
                    <a:gd name="connsiteX0-19" fmla="*/ 691861 w 691861"/>
                    <a:gd name="connsiteY0-20" fmla="*/ 1857375 h 1866444"/>
                    <a:gd name="connsiteX1-21" fmla="*/ 0 w 691861"/>
                    <a:gd name="connsiteY1-22" fmla="*/ 0 h 1866444"/>
                    <a:gd name="connsiteX2-23" fmla="*/ 48901 w 691861"/>
                    <a:gd name="connsiteY2-24" fmla="*/ 1857375 h 1866444"/>
                    <a:gd name="connsiteX3-25" fmla="*/ 39834 w 691861"/>
                    <a:gd name="connsiteY3-26" fmla="*/ 1866444 h 1866444"/>
                    <a:gd name="connsiteX4-27" fmla="*/ 691861 w 691861"/>
                    <a:gd name="connsiteY4-28" fmla="*/ 1857375 h 1866444"/>
                    <a:gd name="connsiteX0-29" fmla="*/ 1049019 w 1049019"/>
                    <a:gd name="connsiteY0-30" fmla="*/ 1857375 h 1866444"/>
                    <a:gd name="connsiteX1-31" fmla="*/ 0 w 1049019"/>
                    <a:gd name="connsiteY1-32" fmla="*/ 0 h 1866444"/>
                    <a:gd name="connsiteX2-33" fmla="*/ 48901 w 1049019"/>
                    <a:gd name="connsiteY2-34" fmla="*/ 1857375 h 1866444"/>
                    <a:gd name="connsiteX3-35" fmla="*/ 39834 w 1049019"/>
                    <a:gd name="connsiteY3-36" fmla="*/ 1866444 h 1866444"/>
                    <a:gd name="connsiteX4-37" fmla="*/ 1049019 w 1049019"/>
                    <a:gd name="connsiteY4-38" fmla="*/ 1857375 h 1866444"/>
                    <a:gd name="connsiteX0-39" fmla="*/ 1334739 w 1334739"/>
                    <a:gd name="connsiteY0-40" fmla="*/ 1857375 h 1866444"/>
                    <a:gd name="connsiteX1-41" fmla="*/ 0 w 1334739"/>
                    <a:gd name="connsiteY1-42" fmla="*/ 0 h 1866444"/>
                    <a:gd name="connsiteX2-43" fmla="*/ 48901 w 1334739"/>
                    <a:gd name="connsiteY2-44" fmla="*/ 1857375 h 1866444"/>
                    <a:gd name="connsiteX3-45" fmla="*/ 39834 w 1334739"/>
                    <a:gd name="connsiteY3-46" fmla="*/ 1866444 h 1866444"/>
                    <a:gd name="connsiteX4-47" fmla="*/ 1334739 w 1334739"/>
                    <a:gd name="connsiteY4-48" fmla="*/ 1857375 h 1866444"/>
                  </a:gdLst>
                  <a:ahLst/>
                  <a:cxnLst>
                    <a:cxn ang="0">
                      <a:pos x="connsiteX0-1" y="connsiteY0-2"/>
                    </a:cxn>
                    <a:cxn ang="0">
                      <a:pos x="connsiteX1-3" y="connsiteY1-4"/>
                    </a:cxn>
                    <a:cxn ang="0">
                      <a:pos x="connsiteX2-5" y="connsiteY2-6"/>
                    </a:cxn>
                    <a:cxn ang="0">
                      <a:pos x="connsiteX3-7" y="connsiteY3-8"/>
                    </a:cxn>
                    <a:cxn ang="0">
                      <a:pos x="connsiteX4-17" y="connsiteY4-18"/>
                    </a:cxn>
                  </a:cxnLst>
                  <a:rect l="l" t="t" r="r" b="b"/>
                  <a:pathLst>
                    <a:path w="1334739" h="1866444">
                      <a:moveTo>
                        <a:pt x="1334739" y="1857375"/>
                      </a:moveTo>
                      <a:lnTo>
                        <a:pt x="0" y="0"/>
                      </a:lnTo>
                      <a:lnTo>
                        <a:pt x="48901" y="1857375"/>
                      </a:lnTo>
                      <a:lnTo>
                        <a:pt x="39834" y="1866444"/>
                      </a:lnTo>
                      <a:lnTo>
                        <a:pt x="1334739" y="1857375"/>
                      </a:lnTo>
                      <a:close/>
                    </a:path>
                  </a:pathLst>
                </a:custGeom>
                <a:solidFill>
                  <a:srgbClr val="0C83B8"/>
                </a:solidFill>
                <a:ln w="9525">
                  <a:solidFill>
                    <a:srgbClr val="0E9CDE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zh-CN" altLang="en-US"/>
                </a:p>
              </p:txBody>
            </p:sp>
          </p:grp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0179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50183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TextBox 7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3995738" y="285750"/>
            <a:ext cx="4968875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设置风格样式</a:t>
            </a:r>
            <a:r>
              <a:rPr lang="en-US" altLang="zh-CN" dirty="0" smtClean="0"/>
              <a:t>2-1</a:t>
            </a:r>
            <a:endParaRPr dirty="0"/>
          </a:p>
        </p:txBody>
      </p:sp>
      <p:sp>
        <p:nvSpPr>
          <p:cNvPr id="6" name="内容占位符 5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训练要点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文本框填充效果和样式、添加动画</a:t>
            </a:r>
            <a:endParaRPr lang="zh-CN" altLang="en-US" smtClean="0"/>
          </a:p>
          <a:p>
            <a:pPr lvl="1">
              <a:defRPr/>
            </a:pPr>
            <a:endParaRPr lang="zh-CN" altLang="en-US" smtClean="0"/>
          </a:p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为文本框添加效果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添加适量动画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4" descr="图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11188" y="2643188"/>
            <a:ext cx="397192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30469" name="Picture 5" descr="图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" y="2643188"/>
            <a:ext cx="3940175" cy="35528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30470" name="Rectangle 6"/>
          <p:cNvSpPr>
            <a:spLocks noChangeArrowheads="1"/>
          </p:cNvSpPr>
          <p:nvPr/>
        </p:nvSpPr>
        <p:spPr bwMode="auto">
          <a:xfrm>
            <a:off x="1558925" y="5792788"/>
            <a:ext cx="1584325" cy="360362"/>
          </a:xfrm>
          <a:prstGeom prst="rect">
            <a:avLst/>
          </a:prstGeom>
          <a:solidFill>
            <a:srgbClr val="FFDDDD">
              <a:alpha val="10196"/>
            </a:srgbClr>
          </a:solidFill>
          <a:ln w="28575" algn="ctr">
            <a:solidFill>
              <a:srgbClr val="C00000"/>
            </a:solidFill>
            <a:miter lim="800000"/>
          </a:ln>
        </p:spPr>
        <p:txBody>
          <a:bodyPr wrap="none" anchor="ctr"/>
          <a:lstStyle/>
          <a:p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830471" name="Picture 7" descr="图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22875" y="2230438"/>
            <a:ext cx="3602038" cy="398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1206" name="组合 67"/>
          <p:cNvGrpSpPr/>
          <p:nvPr/>
        </p:nvGrpSpPr>
        <p:grpSpPr bwMode="auto">
          <a:xfrm>
            <a:off x="104775" y="857250"/>
            <a:ext cx="1109663" cy="500063"/>
            <a:chOff x="6072198" y="1142984"/>
            <a:chExt cx="1109759" cy="500066"/>
          </a:xfrm>
        </p:grpSpPr>
        <p:pic>
          <p:nvPicPr>
            <p:cNvPr id="51217" name="Picture 13" descr="C:\Users\meng.zhang\Desktop\ACCP7.0模版图标规范\ge_pad.png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072198" y="1142984"/>
              <a:ext cx="500066" cy="5000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TextBox 13"/>
            <p:cNvSpPr txBox="1"/>
            <p:nvPr/>
          </p:nvSpPr>
          <p:spPr>
            <a:xfrm>
              <a:off x="6481808" y="1171559"/>
              <a:ext cx="700149" cy="400052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指导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</p:grpSp>
      <p:sp>
        <p:nvSpPr>
          <p:cNvPr id="51207" name="TextBox 17"/>
          <p:cNvSpPr txBox="1">
            <a:spLocks noChangeArrowheads="1"/>
          </p:cNvSpPr>
          <p:nvPr/>
        </p:nvSpPr>
        <p:spPr bwMode="auto">
          <a:xfrm>
            <a:off x="3571875" y="6286500"/>
            <a:ext cx="2068513" cy="3698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b="1">
                <a:solidFill>
                  <a:schemeClr val="bg1"/>
                </a:solidFill>
              </a:rPr>
              <a:t>完成时间：</a:t>
            </a:r>
            <a:r>
              <a:rPr lang="en-US" altLang="zh-CN" b="1">
                <a:solidFill>
                  <a:schemeClr val="bg1"/>
                </a:solidFill>
              </a:rPr>
              <a:t>30</a:t>
            </a:r>
            <a:r>
              <a:rPr lang="zh-CN" altLang="en-US" b="1">
                <a:solidFill>
                  <a:schemeClr val="bg1"/>
                </a:solidFill>
              </a:rPr>
              <a:t>分钟</a:t>
            </a:r>
            <a:endParaRPr lang="zh-CN" altLang="en-US" b="1">
              <a:solidFill>
                <a:schemeClr val="bg1"/>
              </a:solidFill>
            </a:endParaRPr>
          </a:p>
        </p:txBody>
      </p:sp>
      <p:sp>
        <p:nvSpPr>
          <p:cNvPr id="22" name="右箭头 21"/>
          <p:cNvSpPr>
            <a:spLocks noChangeArrowheads="1"/>
          </p:cNvSpPr>
          <p:nvPr/>
        </p:nvSpPr>
        <p:spPr bwMode="auto">
          <a:xfrm>
            <a:off x="4714875" y="5857875"/>
            <a:ext cx="357188" cy="28575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70C0"/>
          </a:solidFill>
          <a:ln w="9525" algn="ctr">
            <a:solidFill>
              <a:schemeClr val="bg1"/>
            </a:solidFill>
            <a:round/>
          </a:ln>
          <a:effectLst>
            <a:outerShdw blurRad="50800" dist="25400" dir="5400000" algn="t" rotWithShape="0">
              <a:prstClr val="black">
                <a:alpha val="30000"/>
              </a:prstClr>
            </a:outerShdw>
          </a:effectLst>
        </p:spPr>
        <p:txBody>
          <a:bodyPr anchor="b"/>
          <a:lstStyle/>
          <a:p>
            <a:pPr>
              <a:defRPr/>
            </a:pPr>
            <a:endParaRPr lang="zh-CN" altLang="en-US">
              <a:ea typeface="宋体" panose="02010600030101010101" pitchFamily="2" charset="-122"/>
            </a:endParaRPr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>
          <a:xfrm>
            <a:off x="4140200" y="285750"/>
            <a:ext cx="4824413" cy="523875"/>
          </a:xfrm>
        </p:spPr>
        <p:txBody>
          <a:bodyPr/>
          <a:lstStyle/>
          <a:p>
            <a:pPr>
              <a:defRPr/>
            </a:pPr>
            <a:r>
              <a:rPr dirty="0" smtClean="0"/>
              <a:t>学员操作</a:t>
            </a:r>
            <a:r>
              <a:rPr lang="en-US" altLang="zh-CN" dirty="0" smtClean="0"/>
              <a:t>—</a:t>
            </a:r>
            <a:r>
              <a:rPr dirty="0" smtClean="0"/>
              <a:t>设置风格样式</a:t>
            </a:r>
            <a:r>
              <a:rPr lang="en-US" altLang="zh-CN" dirty="0" smtClean="0"/>
              <a:t>2-2</a:t>
            </a:r>
            <a:endParaRPr dirty="0"/>
          </a:p>
        </p:txBody>
      </p:sp>
      <p:sp>
        <p:nvSpPr>
          <p:cNvPr id="8" name="内容占位符 7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实现思路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填充文本框效果</a:t>
            </a:r>
            <a:endParaRPr lang="en-US" altLang="zh-CN" smtClean="0"/>
          </a:p>
          <a:p>
            <a:pPr lvl="1">
              <a:defRPr/>
            </a:pPr>
            <a:r>
              <a:rPr lang="zh-CN" altLang="en-US" smtClean="0"/>
              <a:t>添加动画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28" name="组合 17"/>
          <p:cNvGrpSpPr/>
          <p:nvPr/>
        </p:nvGrpSpPr>
        <p:grpSpPr bwMode="auto">
          <a:xfrm>
            <a:off x="3552825" y="6381750"/>
            <a:ext cx="2786063" cy="428625"/>
            <a:chOff x="3714744" y="5143512"/>
            <a:chExt cx="2786082" cy="428628"/>
          </a:xfrm>
        </p:grpSpPr>
        <p:sp>
          <p:nvSpPr>
            <p:cNvPr id="29" name="圆角矩形 28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30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30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30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830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0470" grpId="0" bldLvl="0" animBg="1"/>
      <p:bldP spid="22" grpId="0" bldLvl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ChangeArrowheads="1"/>
          </p:cNvSpPr>
          <p:nvPr/>
        </p:nvSpPr>
        <p:spPr bwMode="auto">
          <a:xfrm>
            <a:off x="8883650" y="1200150"/>
            <a:ext cx="184150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r"/>
            <a:endParaRPr lang="zh-CN" altLang="en-US" sz="4400" b="1">
              <a:solidFill>
                <a:schemeClr val="tx2"/>
              </a:solidFill>
              <a:latin typeface="Tahoma" panose="020B060403050404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2227" name="组合 6"/>
          <p:cNvGrpSpPr/>
          <p:nvPr/>
        </p:nvGrpSpPr>
        <p:grpSpPr bwMode="auto">
          <a:xfrm>
            <a:off x="71438" y="879475"/>
            <a:ext cx="928687" cy="406400"/>
            <a:chOff x="3786182" y="1192962"/>
            <a:chExt cx="928694" cy="406350"/>
          </a:xfrm>
        </p:grpSpPr>
        <p:sp>
          <p:nvSpPr>
            <p:cNvPr id="8" name="TextBox 7"/>
            <p:cNvSpPr txBox="1"/>
            <p:nvPr/>
          </p:nvSpPr>
          <p:spPr>
            <a:xfrm>
              <a:off x="4014784" y="1196137"/>
              <a:ext cx="700092" cy="400001"/>
            </a:xfrm>
            <a:prstGeom prst="rect">
              <a:avLst/>
            </a:prstGeom>
            <a:noFill/>
            <a:effectLst>
              <a:outerShdw blurRad="25400" dist="127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none" anchor="ctr">
              <a:spAutoFit/>
            </a:bodyPr>
            <a:lstStyle/>
            <a:p>
              <a:pPr>
                <a:defRPr/>
              </a:pPr>
              <a:r>
                <a:rPr lang="zh-CN" altLang="en-US" sz="2000" b="1" dirty="0">
                  <a:latin typeface="黑体" panose="02010609060101010101" pitchFamily="2" charset="-122"/>
                  <a:ea typeface="黑体" panose="02010609060101010101" pitchFamily="2" charset="-122"/>
                </a:rPr>
                <a:t>练习</a:t>
              </a:r>
              <a:endParaRPr lang="zh-CN" altLang="en-US" sz="2000" b="1" dirty="0">
                <a:latin typeface="黑体" panose="02010609060101010101" pitchFamily="2" charset="-122"/>
                <a:ea typeface="黑体" panose="02010609060101010101" pitchFamily="2" charset="-122"/>
              </a:endParaRPr>
            </a:p>
          </p:txBody>
        </p:sp>
        <p:pic>
          <p:nvPicPr>
            <p:cNvPr id="52237" name="Picture 2" descr="E:\设计支持\模板设计\YS.png"/>
            <p:cNvPicPr>
              <a:picLocks noChangeAspect="1" noChangeArrowheads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3786182" y="1192962"/>
              <a:ext cx="414476" cy="406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6" name="标题 5"/>
          <p:cNvSpPr>
            <a:spLocks noGrp="1"/>
          </p:cNvSpPr>
          <p:nvPr>
            <p:ph type="title"/>
          </p:nvPr>
        </p:nvSpPr>
        <p:spPr>
          <a:xfrm>
            <a:off x="4357688" y="285750"/>
            <a:ext cx="4606925" cy="523875"/>
          </a:xfrm>
        </p:spPr>
        <p:txBody>
          <a:bodyPr/>
          <a:lstStyle/>
          <a:p>
            <a:pPr>
              <a:defRPr/>
            </a:pPr>
            <a:r>
              <a:rPr smtClean="0"/>
              <a:t>学员操作</a:t>
            </a:r>
            <a:r>
              <a:rPr lang="en-US" altLang="zh-CN" smtClean="0"/>
              <a:t>—</a:t>
            </a:r>
            <a:r>
              <a:rPr smtClean="0"/>
              <a:t>作品展示和评比</a:t>
            </a:r>
            <a:endParaRPr dirty="0"/>
          </a:p>
        </p:txBody>
      </p:sp>
      <p:sp>
        <p:nvSpPr>
          <p:cNvPr id="7" name="内容占位符 6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>
              <a:defRPr/>
            </a:pPr>
            <a:r>
              <a:rPr lang="zh-CN" altLang="en-US" smtClean="0"/>
              <a:t>需求说明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作品展示和评比</a:t>
            </a:r>
            <a:endParaRPr lang="zh-CN" altLang="en-US" smtClean="0"/>
          </a:p>
          <a:p>
            <a:pPr lvl="1">
              <a:defRPr/>
            </a:pPr>
            <a:r>
              <a:rPr lang="zh-CN" altLang="en-US" smtClean="0"/>
              <a:t>优秀作品的作者讲解心得</a:t>
            </a:r>
            <a:endParaRPr lang="zh-CN" altLang="en-US" smtClean="0"/>
          </a:p>
          <a:p>
            <a:pPr>
              <a:defRPr/>
            </a:pPr>
            <a:endParaRPr lang="zh-CN" altLang="en-US" dirty="0"/>
          </a:p>
        </p:txBody>
      </p:sp>
      <p:grpSp>
        <p:nvGrpSpPr>
          <p:cNvPr id="18" name="组合 17"/>
          <p:cNvGrpSpPr/>
          <p:nvPr/>
        </p:nvGrpSpPr>
        <p:grpSpPr bwMode="auto">
          <a:xfrm>
            <a:off x="2962275" y="5114925"/>
            <a:ext cx="2786063" cy="428625"/>
            <a:chOff x="3714744" y="5143512"/>
            <a:chExt cx="2786082" cy="428628"/>
          </a:xfrm>
        </p:grpSpPr>
        <p:sp>
          <p:nvSpPr>
            <p:cNvPr id="19" name="圆角矩形 18"/>
            <p:cNvSpPr/>
            <p:nvPr/>
          </p:nvSpPr>
          <p:spPr bwMode="auto">
            <a:xfrm>
              <a:off x="3714744" y="5143512"/>
              <a:ext cx="2786082" cy="428628"/>
            </a:xfrm>
            <a:prstGeom prst="roundRect">
              <a:avLst/>
            </a:prstGeom>
            <a:solidFill>
              <a:srgbClr val="0070C0"/>
            </a:solidFill>
            <a:ln cmpd="sng">
              <a:noFill/>
              <a:headEnd type="none"/>
              <a:tailEnd type="triangle"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>
                <a:rot lat="0" lon="0" rev="0"/>
              </a:camera>
              <a:lightRig rig="flood" dir="t">
                <a:rot lat="0" lon="0" rev="5400000"/>
              </a:lightRig>
            </a:scene3d>
            <a:sp3d prstMaterial="dkEdge">
              <a:bevelT w="0" h="0"/>
              <a:contourClr>
                <a:schemeClr val="accent1">
                  <a:satMod val="110000"/>
                </a:schemeClr>
              </a:contourClr>
            </a:sp3d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20" name="TextBox 19"/>
            <p:cNvSpPr txBox="1"/>
            <p:nvPr/>
          </p:nvSpPr>
          <p:spPr bwMode="auto">
            <a:xfrm>
              <a:off x="3962396" y="5187962"/>
              <a:ext cx="2220928" cy="338140"/>
            </a:xfrm>
            <a:prstGeom prst="rect">
              <a:avLst/>
            </a:prstGeom>
            <a:noFill/>
            <a:effectLst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完成时间：</a:t>
              </a:r>
              <a:r>
                <a:rPr lang="en-US" altLang="zh-CN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15</a:t>
              </a:r>
              <a:r>
                <a:rPr lang="zh-CN" altLang="en-US" sz="1600" b="1" spc="300" dirty="0">
                  <a:solidFill>
                    <a:srgbClr val="FBFFF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分钟</a:t>
              </a:r>
              <a:endParaRPr lang="zh-CN" altLang="en-US" sz="1600" b="1" spc="300" dirty="0">
                <a:solidFill>
                  <a:srgbClr val="FBFFFE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标题 1"/>
          <p:cNvSpPr>
            <a:spLocks noGrp="1"/>
          </p:cNvSpPr>
          <p:nvPr>
            <p:ph type="title"/>
          </p:nvPr>
        </p:nvSpPr>
        <p:spPr>
          <a:xfrm>
            <a:off x="7956550" y="285750"/>
            <a:ext cx="1008063" cy="523875"/>
          </a:xfrm>
        </p:spPr>
        <p:txBody>
          <a:bodyPr/>
          <a:lstStyle/>
          <a:p>
            <a:pPr>
              <a:defRPr/>
            </a:pPr>
            <a:r>
              <a:rPr smtClean="0"/>
              <a:t>总结</a:t>
            </a:r>
            <a:endParaRPr smtClean="0"/>
          </a:p>
        </p:txBody>
      </p:sp>
      <p:sp>
        <p:nvSpPr>
          <p:cNvPr id="54275" name="TextBox 4"/>
          <p:cNvSpPr txBox="1">
            <a:spLocks noChangeArrowheads="1"/>
          </p:cNvSpPr>
          <p:nvPr/>
        </p:nvSpPr>
        <p:spPr bwMode="auto">
          <a:xfrm>
            <a:off x="2193925" y="1374521"/>
            <a:ext cx="6276975" cy="4708981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pPr lvl="1" indent="-457200">
              <a:defRPr/>
            </a:pPr>
            <a:r>
              <a:rPr lang="en-US" altLang="zh-CN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PowerPoint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有多个视频形式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制作幻灯片的步骤</a:t>
            </a:r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自己制作模板的步骤 </a:t>
            </a:r>
            <a:endParaRPr lang="zh-CN" altLang="en-US" sz="20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lang="zh-CN" altLang="en-US" sz="2000" b="1" dirty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幻灯片上添加</a:t>
            </a:r>
            <a:r>
              <a:rPr lang="zh-CN" altLang="en-US" sz="20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文字、图片，插入表格</a:t>
            </a:r>
            <a:endParaRPr lang="zh-CN" altLang="en-US" sz="2000" b="1" dirty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endParaRPr lang="en-US" altLang="zh-CN" sz="20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使用</a:t>
            </a:r>
            <a:r>
              <a:rPr lang="zh-CN" altLang="en-US" sz="2000" b="1" dirty="0">
                <a:ea typeface="微软雅黑" panose="020B0503020204020204" pitchFamily="34" charset="-122"/>
                <a:cs typeface="Arial" panose="020B0604020202020204" pitchFamily="34" charset="0"/>
              </a:rPr>
              <a:t>了动画方案，可以在“自定义动画”中修改动画</a:t>
            </a:r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方案</a:t>
            </a:r>
            <a:endParaRPr lang="zh-CN" altLang="en-US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4280" name="TextBox 15"/>
          <p:cNvSpPr txBox="1">
            <a:spLocks noChangeArrowheads="1"/>
          </p:cNvSpPr>
          <p:nvPr/>
        </p:nvSpPr>
        <p:spPr bwMode="auto">
          <a:xfrm>
            <a:off x="0" y="2584450"/>
            <a:ext cx="1819275" cy="400050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幻灯片制作</a:t>
            </a:r>
            <a:endParaRPr lang="en-US" altLang="zh-CN" sz="2000" b="1" dirty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4281" name="AutoShape 3"/>
          <p:cNvSpPr/>
          <p:nvPr/>
        </p:nvSpPr>
        <p:spPr bwMode="auto">
          <a:xfrm>
            <a:off x="1785918" y="1557338"/>
            <a:ext cx="357187" cy="4308492"/>
          </a:xfrm>
          <a:prstGeom prst="leftBrace">
            <a:avLst>
              <a:gd name="adj1" fmla="val 62112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2" name="TextBox 12"/>
          <p:cNvSpPr txBox="1">
            <a:spLocks noChangeArrowheads="1"/>
          </p:cNvSpPr>
          <p:nvPr/>
        </p:nvSpPr>
        <p:spPr bwMode="auto">
          <a:xfrm>
            <a:off x="6000760" y="801900"/>
            <a:ext cx="2027237" cy="1815882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普通视图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大纲视图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幻灯片视图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幻灯片浏览视图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幻灯片放映视图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备注页视图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母版视图</a:t>
            </a:r>
            <a:endParaRPr lang="zh-CN" altLang="en-US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3" name="AutoShape 3"/>
          <p:cNvSpPr/>
          <p:nvPr/>
        </p:nvSpPr>
        <p:spPr bwMode="auto">
          <a:xfrm>
            <a:off x="5715008" y="857232"/>
            <a:ext cx="214314" cy="1627186"/>
          </a:xfrm>
          <a:prstGeom prst="leftBrace">
            <a:avLst>
              <a:gd name="adj1" fmla="val 62177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4" name="AutoShape 3"/>
          <p:cNvSpPr/>
          <p:nvPr/>
        </p:nvSpPr>
        <p:spPr bwMode="auto">
          <a:xfrm>
            <a:off x="5751536" y="2786058"/>
            <a:ext cx="179388" cy="70485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5" name="TextBox 12"/>
          <p:cNvSpPr txBox="1">
            <a:spLocks noChangeArrowheads="1"/>
          </p:cNvSpPr>
          <p:nvPr/>
        </p:nvSpPr>
        <p:spPr bwMode="auto">
          <a:xfrm>
            <a:off x="5902349" y="2714620"/>
            <a:ext cx="2027237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设置模板和版式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添加内容和图片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制作动画</a:t>
            </a:r>
            <a:endParaRPr lang="zh-CN" altLang="en-US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16" name="AutoShape 3"/>
          <p:cNvSpPr/>
          <p:nvPr/>
        </p:nvSpPr>
        <p:spPr bwMode="auto">
          <a:xfrm>
            <a:off x="5770571" y="3689352"/>
            <a:ext cx="179388" cy="704850"/>
          </a:xfrm>
          <a:prstGeom prst="leftBrace">
            <a:avLst>
              <a:gd name="adj1" fmla="val 61885"/>
              <a:gd name="adj2" fmla="val 50000"/>
            </a:avLst>
          </a:prstGeom>
          <a:noFill/>
          <a:ln w="28575">
            <a:solidFill>
              <a:srgbClr val="08577A"/>
            </a:solidFill>
            <a:round/>
          </a:ln>
        </p:spPr>
        <p:txBody>
          <a:bodyPr/>
          <a:lstStyle/>
          <a:p>
            <a:pPr algn="ctr"/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17" name="TextBox 12"/>
          <p:cNvSpPr txBox="1">
            <a:spLocks noChangeArrowheads="1"/>
          </p:cNvSpPr>
          <p:nvPr/>
        </p:nvSpPr>
        <p:spPr bwMode="auto">
          <a:xfrm>
            <a:off x="5921384" y="3617914"/>
            <a:ext cx="2508268" cy="830997"/>
          </a:xfrm>
          <a:prstGeom prst="rect">
            <a:avLst/>
          </a:prstGeom>
          <a:noFill/>
          <a:ln w="57150">
            <a:noFill/>
            <a:miter lim="800000"/>
          </a:ln>
        </p:spPr>
        <p:txBody>
          <a:bodyPr wrap="square">
            <a:spAutoFit/>
          </a:bodyPr>
          <a:lstStyle/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切换视图到“幻灯片母版</a:t>
            </a:r>
            <a:endParaRPr lang="en-US" altLang="zh-CN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solidFill>
                  <a:srgbClr val="FF0000"/>
                </a:solidFill>
                <a:ea typeface="微软雅黑" panose="020B0503020204020204" pitchFamily="34" charset="-122"/>
                <a:cs typeface="Arial" panose="020B0604020202020204" pitchFamily="34" charset="0"/>
              </a:rPr>
              <a:t>编辑并保存母版</a:t>
            </a:r>
            <a:endParaRPr lang="en-US" altLang="zh-CN" sz="1600" b="1" dirty="0" smtClean="0">
              <a:solidFill>
                <a:srgbClr val="FF0000"/>
              </a:solidFill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r>
              <a:rPr lang="zh-CN" altLang="en-US" sz="1600" b="1" dirty="0" smtClean="0">
                <a:ea typeface="微软雅黑" panose="020B0503020204020204" pitchFamily="34" charset="-122"/>
                <a:cs typeface="Arial" panose="020B0604020202020204" pitchFamily="34" charset="0"/>
              </a:rPr>
              <a:t>使用模板</a:t>
            </a:r>
            <a:endParaRPr lang="zh-CN" altLang="en-US" sz="1600" b="1" dirty="0" smtClean="0"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27988" y="285750"/>
            <a:ext cx="936625" cy="523875"/>
          </a:xfrm>
        </p:spPr>
        <p:txBody>
          <a:bodyPr/>
          <a:lstStyle/>
          <a:p>
            <a:pPr>
              <a:defRPr/>
            </a:pPr>
            <a:r>
              <a:rPr smtClean="0"/>
              <a:t>作业</a:t>
            </a:r>
            <a:endParaRPr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84225" y="1214438"/>
            <a:ext cx="7645400" cy="5143500"/>
          </a:xfrm>
        </p:spPr>
        <p:txBody>
          <a:bodyPr/>
          <a:lstStyle/>
          <a:p>
            <a:pPr marL="0" indent="0">
              <a:buNone/>
              <a:defRPr/>
            </a:pPr>
            <a:endParaRPr lang="en-US" altLang="zh-CN" dirty="0" smtClean="0">
              <a:solidFill>
                <a:srgbClr val="FF0000"/>
              </a:solidFill>
            </a:endParaRPr>
          </a:p>
          <a:p>
            <a:pPr lvl="1">
              <a:defRPr/>
            </a:pPr>
            <a:endParaRPr lang="zh-CN" altLang="en-US" dirty="0" smtClean="0"/>
          </a:p>
          <a:p>
            <a:pPr>
              <a:defRPr/>
            </a:pPr>
            <a:r>
              <a:rPr lang="zh-CN" altLang="en-US" dirty="0" smtClean="0"/>
              <a:t>预习作业</a:t>
            </a:r>
            <a:endParaRPr lang="en-US" altLang="zh-CN" dirty="0" smtClean="0"/>
          </a:p>
          <a:p>
            <a:pPr lvl="1">
              <a:defRPr/>
            </a:pPr>
            <a:r>
              <a:rPr lang="zh-CN" altLang="en-US" dirty="0" smtClean="0"/>
              <a:t>预习下一章学生用书，完成预习测试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计算机的硬件由哪几部分组成？</a:t>
            </a:r>
            <a:endParaRPr lang="zh-CN" altLang="en-US" dirty="0" smtClean="0"/>
          </a:p>
          <a:p>
            <a:pPr lvl="2">
              <a:defRPr/>
            </a:pPr>
            <a:r>
              <a:rPr lang="en-US" altLang="zh-CN" dirty="0" smtClean="0"/>
              <a:t>CPU</a:t>
            </a:r>
            <a:r>
              <a:rPr lang="zh-CN" altLang="en-US" dirty="0" smtClean="0"/>
              <a:t>的主频指什么？</a:t>
            </a:r>
            <a:endParaRPr lang="zh-CN" altLang="en-US" dirty="0" smtClean="0"/>
          </a:p>
          <a:p>
            <a:pPr lvl="2">
              <a:defRPr/>
            </a:pPr>
            <a:r>
              <a:rPr lang="en-US" altLang="zh-CN" dirty="0" err="1" smtClean="0"/>
              <a:t>PoiwerPoint</a:t>
            </a:r>
            <a:r>
              <a:rPr lang="zh-CN" altLang="en-US" dirty="0" smtClean="0"/>
              <a:t>软件属于哪类计算机软件？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计算机使用哪种数制系统？</a:t>
            </a:r>
            <a:endParaRPr lang="en-US" altLang="zh-CN" dirty="0" smtClean="0"/>
          </a:p>
          <a:p>
            <a:pPr lvl="2">
              <a:defRPr/>
            </a:pPr>
            <a:r>
              <a:rPr lang="zh-CN" altLang="en-US" dirty="0" smtClean="0"/>
              <a:t>请将十进制数字</a:t>
            </a:r>
            <a:r>
              <a:rPr lang="en-US" altLang="zh-CN" dirty="0" smtClean="0"/>
              <a:t>100</a:t>
            </a:r>
            <a:r>
              <a:rPr lang="zh-CN" altLang="en-US" dirty="0" smtClean="0"/>
              <a:t>分别转换成二进制数</a:t>
            </a:r>
            <a:endParaRPr lang="zh-CN" altLang="en-US" dirty="0" smtClean="0"/>
          </a:p>
          <a:p>
            <a:pPr lvl="1">
              <a:defRPr/>
            </a:pPr>
            <a:endParaRPr lang="en-US" altLang="zh-CN" dirty="0" smtClean="0"/>
          </a:p>
          <a:p>
            <a:pPr>
              <a:defRPr/>
            </a:pP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PPT封面封底-0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-12065" y="-31750"/>
            <a:ext cx="9168130" cy="6895465"/>
          </a:xfrm>
          <a:prstGeom prst="rect">
            <a:avLst/>
          </a:prstGeom>
        </p:spPr>
      </p:pic>
      <p:sp>
        <p:nvSpPr>
          <p:cNvPr id="6" name="文本框 24"/>
          <p:cNvSpPr txBox="1">
            <a:spLocks noChangeArrowheads="1"/>
          </p:cNvSpPr>
          <p:nvPr/>
        </p:nvSpPr>
        <p:spPr bwMode="auto">
          <a:xfrm>
            <a:off x="4831804" y="2405306"/>
            <a:ext cx="4188460" cy="145288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en-US" altLang="zh-CN" sz="8850" dirty="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</a:rPr>
              <a:t>Thanks</a:t>
            </a:r>
            <a:endParaRPr lang="en-US" altLang="zh-CN" sz="8850" dirty="0">
              <a:solidFill>
                <a:schemeClr val="bg1"/>
              </a:solidFill>
              <a:latin typeface="Helvetica-Roman-SemiB" pitchFamily="2" charset="0"/>
              <a:ea typeface="SimSun-ExtB" panose="02010609060101010101" pitchFamily="49" charset="-122"/>
            </a:endParaRPr>
          </a:p>
        </p:txBody>
      </p:sp>
      <p:sp>
        <p:nvSpPr>
          <p:cNvPr id="8" name="任意多边形 7"/>
          <p:cNvSpPr/>
          <p:nvPr/>
        </p:nvSpPr>
        <p:spPr bwMode="auto">
          <a:xfrm>
            <a:off x="5329486" y="3852491"/>
            <a:ext cx="1493546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9" name="任意多边形 8"/>
          <p:cNvSpPr/>
          <p:nvPr/>
        </p:nvSpPr>
        <p:spPr bwMode="auto">
          <a:xfrm flipH="1">
            <a:off x="6976282" y="3852491"/>
            <a:ext cx="1642901" cy="0"/>
          </a:xfrm>
          <a:custGeom>
            <a:avLst/>
            <a:gdLst>
              <a:gd name="connsiteX0" fmla="*/ 2190750 w 2190750"/>
              <a:gd name="connsiteY0" fmla="*/ 0 h 0"/>
              <a:gd name="connsiteX1" fmla="*/ 0 w 21907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90750">
                <a:moveTo>
                  <a:pt x="2190750" y="0"/>
                </a:moveTo>
                <a:lnTo>
                  <a:pt x="0" y="0"/>
                </a:lnTo>
              </a:path>
            </a:pathLst>
          </a:custGeom>
          <a:noFill/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0" name="椭圆 9"/>
          <p:cNvSpPr/>
          <p:nvPr/>
        </p:nvSpPr>
        <p:spPr bwMode="auto">
          <a:xfrm>
            <a:off x="6885632" y="3835822"/>
            <a:ext cx="34529" cy="333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buFontTx/>
              <a:buNone/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328004" y="4028625"/>
            <a:ext cx="1325880" cy="3683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谢谢观看！</a:t>
            </a:r>
            <a:endParaRPr lang="zh-CN" altLang="en-US" sz="1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2" grpId="0"/>
    </p:bldLst>
  </p:timing>
</p:sld>
</file>

<file path=ppt/theme/theme1.xml><?xml version="1.0" encoding="utf-8"?>
<a:theme xmlns:a="http://schemas.openxmlformats.org/drawingml/2006/main" name="模板">
  <a:themeElements>
    <a:clrScheme name="模板 1">
      <a:dk1>
        <a:srgbClr val="000000"/>
      </a:dk1>
      <a:lt1>
        <a:srgbClr val="FFFFFF"/>
      </a:lt1>
      <a:dk2>
        <a:srgbClr val="233DA9"/>
      </a:dk2>
      <a:lt2>
        <a:srgbClr val="DDDDDD"/>
      </a:lt2>
      <a:accent1>
        <a:srgbClr val="65AAE9"/>
      </a:accent1>
      <a:accent2>
        <a:srgbClr val="B2B2B2"/>
      </a:accent2>
      <a:accent3>
        <a:srgbClr val="FFFFFF"/>
      </a:accent3>
      <a:accent4>
        <a:srgbClr val="000000"/>
      </a:accent4>
      <a:accent5>
        <a:srgbClr val="B8D2F2"/>
      </a:accent5>
      <a:accent6>
        <a:srgbClr val="A1A1A1"/>
      </a:accent6>
      <a:hlink>
        <a:srgbClr val="7DA0D3"/>
      </a:hlink>
      <a:folHlink>
        <a:srgbClr val="B2E385"/>
      </a:folHlink>
    </a:clrScheme>
    <a:fontScheme name="模板">
      <a:majorFont>
        <a:latin typeface="Arial"/>
        <a:ea typeface="黑体"/>
        <a:cs typeface=""/>
      </a:majorFont>
      <a:minorFont>
        <a:latin typeface="Arial"/>
        <a:ea typeface="黑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 cmpd="sng">
          <a:solidFill>
            <a:schemeClr val="accent5">
              <a:lumMod val="50000"/>
            </a:schemeClr>
          </a:solidFill>
          <a:headEnd type="none"/>
          <a:tailEnd type="triangle"/>
        </a:ln>
        <a:effectLst>
          <a:outerShdw blurRad="50800" dist="38100" dir="5400000" algn="t" rotWithShape="0">
            <a:prstClr val="black">
              <a:alpha val="40000"/>
            </a:prstClr>
          </a:outerShdw>
        </a:effectLst>
        <a:scene3d>
          <a:camera prst="orthographicFront">
            <a:rot lat="0" lon="0" rev="0"/>
          </a:camera>
          <a:lightRig rig="flood" dir="t">
            <a:rot lat="0" lon="0" rev="5400000"/>
          </a:lightRig>
        </a:scene3d>
        <a:sp3d prstMaterial="dkEdge">
          <a:bevelT w="0" h="0"/>
          <a:contourClr>
            <a:schemeClr val="accent1">
              <a:satMod val="110000"/>
            </a:schemeClr>
          </a:contourClr>
        </a:sp3d>
      </a:spPr>
      <a:bodyPr/>
      <a:lstStyle>
        <a:defPPr>
          <a:defRPr/>
        </a:defPPr>
      </a:lstStyle>
      <a:style>
        <a:lnRef idx="3">
          <a:schemeClr val="accent1"/>
        </a:lnRef>
        <a:fillRef idx="0">
          <a:schemeClr val="accent1"/>
        </a:fillRef>
        <a:effectRef idx="2">
          <a:schemeClr val="accent1"/>
        </a:effectRef>
        <a:fontRef idx="minor">
          <a:schemeClr val="tx1"/>
        </a:fontRef>
      </a: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b" anchorCtr="0" compatLnSpc="1"/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</a:defRPr>
        </a:defPPr>
      </a:lstStyle>
    </a:lnDef>
  </a:objectDefaults>
  <a:extraClrSchemeLst>
    <a:extraClrScheme>
      <a:clrScheme name="模板 1">
        <a:dk1>
          <a:srgbClr val="000000"/>
        </a:dk1>
        <a:lt1>
          <a:srgbClr val="FFFFFF"/>
        </a:lt1>
        <a:dk2>
          <a:srgbClr val="233DA9"/>
        </a:dk2>
        <a:lt2>
          <a:srgbClr val="DDDDDD"/>
        </a:lt2>
        <a:accent1>
          <a:srgbClr val="65AAE9"/>
        </a:accent1>
        <a:accent2>
          <a:srgbClr val="B2B2B2"/>
        </a:accent2>
        <a:accent3>
          <a:srgbClr val="FFFFFF"/>
        </a:accent3>
        <a:accent4>
          <a:srgbClr val="000000"/>
        </a:accent4>
        <a:accent5>
          <a:srgbClr val="B8D2F2"/>
        </a:accent5>
        <a:accent6>
          <a:srgbClr val="A1A1A1"/>
        </a:accent6>
        <a:hlink>
          <a:srgbClr val="7DA0D3"/>
        </a:hlink>
        <a:folHlink>
          <a:srgbClr val="B2E38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2">
        <a:dk1>
          <a:srgbClr val="000000"/>
        </a:dk1>
        <a:lt1>
          <a:srgbClr val="FFFFFF"/>
        </a:lt1>
        <a:dk2>
          <a:srgbClr val="632769"/>
        </a:dk2>
        <a:lt2>
          <a:srgbClr val="DDDDDD"/>
        </a:lt2>
        <a:accent1>
          <a:srgbClr val="8B8DE1"/>
        </a:accent1>
        <a:accent2>
          <a:srgbClr val="FF997D"/>
        </a:accent2>
        <a:accent3>
          <a:srgbClr val="FFFFFF"/>
        </a:accent3>
        <a:accent4>
          <a:srgbClr val="000000"/>
        </a:accent4>
        <a:accent5>
          <a:srgbClr val="C4C5EE"/>
        </a:accent5>
        <a:accent6>
          <a:srgbClr val="E78A71"/>
        </a:accent6>
        <a:hlink>
          <a:srgbClr val="58AFD2"/>
        </a:hlink>
        <a:folHlink>
          <a:srgbClr val="BFDF6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模板 3">
        <a:dk1>
          <a:srgbClr val="000000"/>
        </a:dk1>
        <a:lt1>
          <a:srgbClr val="FFFFFF"/>
        </a:lt1>
        <a:dk2>
          <a:srgbClr val="37737F"/>
        </a:dk2>
        <a:lt2>
          <a:srgbClr val="DDDDDD"/>
        </a:lt2>
        <a:accent1>
          <a:srgbClr val="52BCB2"/>
        </a:accent1>
        <a:accent2>
          <a:srgbClr val="E0A56A"/>
        </a:accent2>
        <a:accent3>
          <a:srgbClr val="FFFFFF"/>
        </a:accent3>
        <a:accent4>
          <a:srgbClr val="000000"/>
        </a:accent4>
        <a:accent5>
          <a:srgbClr val="B3DAD5"/>
        </a:accent5>
        <a:accent6>
          <a:srgbClr val="CB955F"/>
        </a:accent6>
        <a:hlink>
          <a:srgbClr val="A0C264"/>
        </a:hlink>
        <a:folHlink>
          <a:srgbClr val="DCDC2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2765</Words>
  <Application>WPS 演示</Application>
  <PresentationFormat>全屏显示(4:3)</PresentationFormat>
  <Paragraphs>532</Paragraphs>
  <Slides>39</Slides>
  <Notes>43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39</vt:i4>
      </vt:variant>
    </vt:vector>
  </HeadingPairs>
  <TitlesOfParts>
    <vt:vector size="54" baseType="lpstr">
      <vt:lpstr>Arial</vt:lpstr>
      <vt:lpstr>宋体</vt:lpstr>
      <vt:lpstr>Wingdings</vt:lpstr>
      <vt:lpstr>微软雅黑</vt:lpstr>
      <vt:lpstr>黑体</vt:lpstr>
      <vt:lpstr>楷体_GB2312</vt:lpstr>
      <vt:lpstr>楷体_GB2312</vt:lpstr>
      <vt:lpstr>Tahoma</vt:lpstr>
      <vt:lpstr>Times New Roman</vt:lpstr>
      <vt:lpstr>Arial Unicode MS</vt:lpstr>
      <vt:lpstr>Helvetica-Roman-SemiB</vt:lpstr>
      <vt:lpstr>SimSun-ExtB</vt:lpstr>
      <vt:lpstr>新宋体</vt:lpstr>
      <vt:lpstr>Segoe Print</vt:lpstr>
      <vt:lpstr>模板</vt:lpstr>
      <vt:lpstr>PowerPoint 演示文稿</vt:lpstr>
      <vt:lpstr>本章任务</vt:lpstr>
      <vt:lpstr>本章目标</vt:lpstr>
      <vt:lpstr>PowerPoint幻灯片制作</vt:lpstr>
      <vt:lpstr>创建演示文稿</vt:lpstr>
      <vt:lpstr>PowerPoint 2007的视图</vt:lpstr>
      <vt:lpstr>幻灯片制作的“三板斧”</vt:lpstr>
      <vt:lpstr>使用模板</vt:lpstr>
      <vt:lpstr>制作自己的模板</vt:lpstr>
      <vt:lpstr>编辑幻灯片母版</vt:lpstr>
      <vt:lpstr>编辑《学习总结》的首页母版</vt:lpstr>
      <vt:lpstr>编辑《学习总结》的版式母版3-1</vt:lpstr>
      <vt:lpstr>编辑《学习总结》的版式母版3-2</vt:lpstr>
      <vt:lpstr>编辑《学习总结》的幻灯片母版3-3</vt:lpstr>
      <vt:lpstr>小结</vt:lpstr>
      <vt:lpstr>为《学习总结》添加内容5-1</vt:lpstr>
      <vt:lpstr>为《学习总结》添加内容5-2</vt:lpstr>
      <vt:lpstr>为《学习总结》添加内容5-3</vt:lpstr>
      <vt:lpstr>为《学习总结》添加内容5-4</vt:lpstr>
      <vt:lpstr>为《学习总结》添加内容5-5</vt:lpstr>
      <vt:lpstr>设置表格格式2-1</vt:lpstr>
      <vt:lpstr>设置表格格式2-2</vt:lpstr>
      <vt:lpstr>小结</vt:lpstr>
      <vt:lpstr>为《学习总结》添加动画3-1</vt:lpstr>
      <vt:lpstr>为《学习总结》添加动画3-2</vt:lpstr>
      <vt:lpstr>为《学习总结》添加动画3-3</vt:lpstr>
      <vt:lpstr>小结</vt:lpstr>
      <vt:lpstr>学员操作2-1</vt:lpstr>
      <vt:lpstr>学员操作2-2</vt:lpstr>
      <vt:lpstr>学员操作—制作模板2-1</vt:lpstr>
      <vt:lpstr>学员操作—制作模板2-2</vt:lpstr>
      <vt:lpstr>学员操作—应用模板制作PPT</vt:lpstr>
      <vt:lpstr>共性问题集中讲解</vt:lpstr>
      <vt:lpstr>学员操作—设置风格样式2-1</vt:lpstr>
      <vt:lpstr>学员操作—设置风格样式2-2</vt:lpstr>
      <vt:lpstr>学员操作—作品展示和评比</vt:lpstr>
      <vt:lpstr>总结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第1章内容回顾</dc:title>
  <dc:creator>xiaojing.dai</dc:creator>
  <cp:lastModifiedBy>Administrator</cp:lastModifiedBy>
  <cp:revision>1275</cp:revision>
  <dcterms:created xsi:type="dcterms:W3CDTF">2006-03-08T06:55:00Z</dcterms:created>
  <dcterms:modified xsi:type="dcterms:W3CDTF">2018-03-21T14:47:41Z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2052-10.1.0.7223</vt:lpwstr>
  </property>
</Properties>
</file>