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3" r:id="rId1"/>
  </p:sldMasterIdLst>
  <p:notesMasterIdLst>
    <p:notesMasterId r:id="rId66"/>
  </p:notesMasterIdLst>
  <p:handoutMasterIdLst>
    <p:handoutMasterId r:id="rId67"/>
  </p:handoutMasterIdLst>
  <p:sldIdLst>
    <p:sldId id="257" r:id="rId2"/>
    <p:sldId id="261" r:id="rId3"/>
    <p:sldId id="305" r:id="rId4"/>
    <p:sldId id="306" r:id="rId5"/>
    <p:sldId id="307" r:id="rId6"/>
    <p:sldId id="308" r:id="rId7"/>
    <p:sldId id="309" r:id="rId8"/>
    <p:sldId id="310" r:id="rId9"/>
    <p:sldId id="364" r:id="rId10"/>
    <p:sldId id="303" r:id="rId11"/>
    <p:sldId id="300" r:id="rId12"/>
    <p:sldId id="262" r:id="rId13"/>
    <p:sldId id="311" r:id="rId14"/>
    <p:sldId id="312" r:id="rId15"/>
    <p:sldId id="313" r:id="rId16"/>
    <p:sldId id="314" r:id="rId17"/>
    <p:sldId id="315" r:id="rId18"/>
    <p:sldId id="316" r:id="rId19"/>
    <p:sldId id="317" r:id="rId20"/>
    <p:sldId id="318" r:id="rId21"/>
    <p:sldId id="319" r:id="rId22"/>
    <p:sldId id="320" r:id="rId23"/>
    <p:sldId id="321" r:id="rId24"/>
    <p:sldId id="322" r:id="rId25"/>
    <p:sldId id="323" r:id="rId26"/>
    <p:sldId id="324" r:id="rId27"/>
    <p:sldId id="325" r:id="rId28"/>
    <p:sldId id="326" r:id="rId29"/>
    <p:sldId id="327" r:id="rId30"/>
    <p:sldId id="328" r:id="rId31"/>
    <p:sldId id="330" r:id="rId32"/>
    <p:sldId id="331" r:id="rId33"/>
    <p:sldId id="332" r:id="rId34"/>
    <p:sldId id="333" r:id="rId35"/>
    <p:sldId id="334" r:id="rId36"/>
    <p:sldId id="335" r:id="rId37"/>
    <p:sldId id="336" r:id="rId38"/>
    <p:sldId id="337" r:id="rId39"/>
    <p:sldId id="340" r:id="rId40"/>
    <p:sldId id="339" r:id="rId41"/>
    <p:sldId id="338" r:id="rId42"/>
    <p:sldId id="341" r:id="rId43"/>
    <p:sldId id="343" r:id="rId44"/>
    <p:sldId id="344" r:id="rId45"/>
    <p:sldId id="346" r:id="rId46"/>
    <p:sldId id="345" r:id="rId47"/>
    <p:sldId id="347" r:id="rId48"/>
    <p:sldId id="348" r:id="rId49"/>
    <p:sldId id="358" r:id="rId50"/>
    <p:sldId id="357" r:id="rId51"/>
    <p:sldId id="349" r:id="rId52"/>
    <p:sldId id="350" r:id="rId53"/>
    <p:sldId id="351" r:id="rId54"/>
    <p:sldId id="352" r:id="rId55"/>
    <p:sldId id="356" r:id="rId56"/>
    <p:sldId id="353" r:id="rId57"/>
    <p:sldId id="354" r:id="rId58"/>
    <p:sldId id="355" r:id="rId59"/>
    <p:sldId id="359" r:id="rId60"/>
    <p:sldId id="362" r:id="rId61"/>
    <p:sldId id="361" r:id="rId62"/>
    <p:sldId id="360" r:id="rId63"/>
    <p:sldId id="363" r:id="rId64"/>
    <p:sldId id="271" r:id="rId65"/>
  </p:sldIdLst>
  <p:sldSz cx="9144000" cy="6858000" type="screen4x3"/>
  <p:notesSz cx="6858000" cy="9947275"/>
  <p:kinsoku lang="zh-CN" invalStChars="!),.:;?]}、。—ˇ¨〃々～‖…’”〕〉》」』〗】∶！＂＇），．：；？］｀｜｝·" invalEndChars="([{‘“〔〈《「『〖【（［｛．·"/>
  <p:defaultTextStyle>
    <a:defPPr>
      <a:defRPr lang="zh-CN"/>
    </a:defPPr>
    <a:lvl1pPr algn="l" rtl="0" fontAlgn="base">
      <a:spcBef>
        <a:spcPct val="20000"/>
      </a:spcBef>
      <a:spcAft>
        <a:spcPct val="0"/>
      </a:spcAft>
      <a:buClr>
        <a:schemeClr val="accent1"/>
      </a:buClr>
      <a:buFont typeface="Wingdings" pitchFamily="2" charset="2"/>
      <a:defRPr sz="2400" kern="1200">
        <a:solidFill>
          <a:schemeClr val="tx1"/>
        </a:solidFill>
        <a:latin typeface="Arial" charset="0"/>
        <a:ea typeface="宋体" pitchFamily="2" charset="-122"/>
        <a:cs typeface="+mn-cs"/>
      </a:defRPr>
    </a:lvl1pPr>
    <a:lvl2pPr marL="457200" algn="l" rtl="0" fontAlgn="base">
      <a:spcBef>
        <a:spcPct val="20000"/>
      </a:spcBef>
      <a:spcAft>
        <a:spcPct val="0"/>
      </a:spcAft>
      <a:buClr>
        <a:schemeClr val="accent1"/>
      </a:buClr>
      <a:buFont typeface="Wingdings" pitchFamily="2" charset="2"/>
      <a:defRPr sz="2400" kern="1200">
        <a:solidFill>
          <a:schemeClr val="tx1"/>
        </a:solidFill>
        <a:latin typeface="Arial" charset="0"/>
        <a:ea typeface="宋体" pitchFamily="2" charset="-122"/>
        <a:cs typeface="+mn-cs"/>
      </a:defRPr>
    </a:lvl2pPr>
    <a:lvl3pPr marL="914400" algn="l" rtl="0" fontAlgn="base">
      <a:spcBef>
        <a:spcPct val="20000"/>
      </a:spcBef>
      <a:spcAft>
        <a:spcPct val="0"/>
      </a:spcAft>
      <a:buClr>
        <a:schemeClr val="accent1"/>
      </a:buClr>
      <a:buFont typeface="Wingdings" pitchFamily="2" charset="2"/>
      <a:defRPr sz="2400" kern="1200">
        <a:solidFill>
          <a:schemeClr val="tx1"/>
        </a:solidFill>
        <a:latin typeface="Arial" charset="0"/>
        <a:ea typeface="宋体" pitchFamily="2" charset="-122"/>
        <a:cs typeface="+mn-cs"/>
      </a:defRPr>
    </a:lvl3pPr>
    <a:lvl4pPr marL="1371600" algn="l" rtl="0" fontAlgn="base">
      <a:spcBef>
        <a:spcPct val="20000"/>
      </a:spcBef>
      <a:spcAft>
        <a:spcPct val="0"/>
      </a:spcAft>
      <a:buClr>
        <a:schemeClr val="accent1"/>
      </a:buClr>
      <a:buFont typeface="Wingdings" pitchFamily="2" charset="2"/>
      <a:defRPr sz="2400" kern="1200">
        <a:solidFill>
          <a:schemeClr val="tx1"/>
        </a:solidFill>
        <a:latin typeface="Arial" charset="0"/>
        <a:ea typeface="宋体" pitchFamily="2" charset="-122"/>
        <a:cs typeface="+mn-cs"/>
      </a:defRPr>
    </a:lvl4pPr>
    <a:lvl5pPr marL="1828800" algn="l" rtl="0" fontAlgn="base">
      <a:spcBef>
        <a:spcPct val="20000"/>
      </a:spcBef>
      <a:spcAft>
        <a:spcPct val="0"/>
      </a:spcAft>
      <a:buClr>
        <a:schemeClr val="accent1"/>
      </a:buClr>
      <a:buFont typeface="Wingdings" pitchFamily="2" charset="2"/>
      <a:defRPr sz="2400" kern="1200">
        <a:solidFill>
          <a:schemeClr val="tx1"/>
        </a:solidFill>
        <a:latin typeface="Arial" charset="0"/>
        <a:ea typeface="宋体" pitchFamily="2" charset="-122"/>
        <a:cs typeface="+mn-cs"/>
      </a:defRPr>
    </a:lvl5pPr>
    <a:lvl6pPr marL="2286000" algn="l" defTabSz="914400" rtl="0" eaLnBrk="1" latinLnBrk="0" hangingPunct="1">
      <a:defRPr sz="2400" kern="1200">
        <a:solidFill>
          <a:schemeClr val="tx1"/>
        </a:solidFill>
        <a:latin typeface="Arial" charset="0"/>
        <a:ea typeface="宋体" pitchFamily="2" charset="-122"/>
        <a:cs typeface="+mn-cs"/>
      </a:defRPr>
    </a:lvl6pPr>
    <a:lvl7pPr marL="2743200" algn="l" defTabSz="914400" rtl="0" eaLnBrk="1" latinLnBrk="0" hangingPunct="1">
      <a:defRPr sz="2400" kern="1200">
        <a:solidFill>
          <a:schemeClr val="tx1"/>
        </a:solidFill>
        <a:latin typeface="Arial" charset="0"/>
        <a:ea typeface="宋体" pitchFamily="2" charset="-122"/>
        <a:cs typeface="+mn-cs"/>
      </a:defRPr>
    </a:lvl7pPr>
    <a:lvl8pPr marL="3200400" algn="l" defTabSz="914400" rtl="0" eaLnBrk="1" latinLnBrk="0" hangingPunct="1">
      <a:defRPr sz="2400" kern="1200">
        <a:solidFill>
          <a:schemeClr val="tx1"/>
        </a:solidFill>
        <a:latin typeface="Arial" charset="0"/>
        <a:ea typeface="宋体" pitchFamily="2" charset="-122"/>
        <a:cs typeface="+mn-cs"/>
      </a:defRPr>
    </a:lvl8pPr>
    <a:lvl9pPr marL="3657600" algn="l" defTabSz="914400" rtl="0" eaLnBrk="1" latinLnBrk="0" hangingPunct="1">
      <a:defRPr sz="2400" kern="1200">
        <a:solidFill>
          <a:schemeClr val="tx1"/>
        </a:solidFill>
        <a:latin typeface="Arial"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FF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00FF"/>
    <a:srgbClr val="FF3300"/>
    <a:srgbClr val="FF9900"/>
    <a:srgbClr val="CCFFFF"/>
    <a:srgbClr val="FFFFFF"/>
    <a:srgbClr val="CCFFCC"/>
    <a:srgbClr val="51F95D"/>
    <a:srgbClr val="FCF84E"/>
    <a:srgbClr val="FEFDD6"/>
    <a:srgbClr val="0033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7353" autoAdjust="0"/>
    <p:restoredTop sz="86372" autoAdjust="0"/>
  </p:normalViewPr>
  <p:slideViewPr>
    <p:cSldViewPr>
      <p:cViewPr>
        <p:scale>
          <a:sx n="75" d="100"/>
          <a:sy n="75" d="100"/>
        </p:scale>
        <p:origin x="-1002" y="-72"/>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 r:id="rId16" collapse="1"/>
      <p:sld r:id="rId17" collapse="1"/>
      <p:sld r:id="rId18" collapse="1"/>
      <p:sld r:id="rId19" collapse="1"/>
      <p:sld r:id="rId20" collapse="1"/>
      <p:sld r:id="rId21" collapse="1"/>
      <p:sld r:id="rId22" collapse="1"/>
      <p:sld r:id="rId23" collapse="1"/>
      <p:sld r:id="rId24" collapse="1"/>
      <p:sld r:id="rId25" collapse="1"/>
      <p:sld r:id="rId26" collapse="1"/>
      <p:sld r:id="rId27" collapse="1"/>
      <p:sld r:id="rId28" collapse="1"/>
      <p:sld r:id="rId29" collapse="1"/>
      <p:sld r:id="rId30" collapse="1"/>
      <p:sld r:id="rId31" collapse="1"/>
    </p:sldLst>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57" d="100"/>
          <a:sy n="57" d="100"/>
        </p:scale>
        <p:origin x="-1704" y="-72"/>
      </p:cViewPr>
      <p:guideLst>
        <p:guide orient="horz" pos="3133"/>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handoutMaster" Target="handoutMasters/handout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heme" Target="theme/theme1.xml"/></Relationships>
</file>

<file path=ppt/_rels/viewProps.xml.rels><?xml version="1.0" encoding="UTF-8" standalone="yes"?>
<Relationships xmlns="http://schemas.openxmlformats.org/package/2006/relationships"><Relationship Id="rId8" Type="http://schemas.openxmlformats.org/officeDocument/2006/relationships/slide" Target="slides/slide10.xml"/><Relationship Id="rId13" Type="http://schemas.openxmlformats.org/officeDocument/2006/relationships/slide" Target="slides/slide17.xml"/><Relationship Id="rId18" Type="http://schemas.openxmlformats.org/officeDocument/2006/relationships/slide" Target="slides/slide24.xml"/><Relationship Id="rId26" Type="http://schemas.openxmlformats.org/officeDocument/2006/relationships/slide" Target="slides/slide57.xml"/><Relationship Id="rId3" Type="http://schemas.openxmlformats.org/officeDocument/2006/relationships/slide" Target="slides/slide4.xml"/><Relationship Id="rId21" Type="http://schemas.openxmlformats.org/officeDocument/2006/relationships/slide" Target="slides/slide52.xml"/><Relationship Id="rId7" Type="http://schemas.openxmlformats.org/officeDocument/2006/relationships/slide" Target="slides/slide8.xml"/><Relationship Id="rId12" Type="http://schemas.openxmlformats.org/officeDocument/2006/relationships/slide" Target="slides/slide16.xml"/><Relationship Id="rId17" Type="http://schemas.openxmlformats.org/officeDocument/2006/relationships/slide" Target="slides/slide23.xml"/><Relationship Id="rId25" Type="http://schemas.openxmlformats.org/officeDocument/2006/relationships/slide" Target="slides/slide56.xml"/><Relationship Id="rId2" Type="http://schemas.openxmlformats.org/officeDocument/2006/relationships/slide" Target="slides/slide3.xml"/><Relationship Id="rId16" Type="http://schemas.openxmlformats.org/officeDocument/2006/relationships/slide" Target="slides/slide21.xml"/><Relationship Id="rId20" Type="http://schemas.openxmlformats.org/officeDocument/2006/relationships/slide" Target="slides/slide37.xml"/><Relationship Id="rId29" Type="http://schemas.openxmlformats.org/officeDocument/2006/relationships/slide" Target="slides/slide61.xml"/><Relationship Id="rId1" Type="http://schemas.openxmlformats.org/officeDocument/2006/relationships/slide" Target="slides/slide2.xml"/><Relationship Id="rId6" Type="http://schemas.openxmlformats.org/officeDocument/2006/relationships/slide" Target="slides/slide7.xml"/><Relationship Id="rId11" Type="http://schemas.openxmlformats.org/officeDocument/2006/relationships/slide" Target="slides/slide15.xml"/><Relationship Id="rId24" Type="http://schemas.openxmlformats.org/officeDocument/2006/relationships/slide" Target="slides/slide55.xml"/><Relationship Id="rId5" Type="http://schemas.openxmlformats.org/officeDocument/2006/relationships/slide" Target="slides/slide6.xml"/><Relationship Id="rId15" Type="http://schemas.openxmlformats.org/officeDocument/2006/relationships/slide" Target="slides/slide19.xml"/><Relationship Id="rId23" Type="http://schemas.openxmlformats.org/officeDocument/2006/relationships/slide" Target="slides/slide54.xml"/><Relationship Id="rId28" Type="http://schemas.openxmlformats.org/officeDocument/2006/relationships/slide" Target="slides/slide60.xml"/><Relationship Id="rId10" Type="http://schemas.openxmlformats.org/officeDocument/2006/relationships/slide" Target="slides/slide14.xml"/><Relationship Id="rId19" Type="http://schemas.openxmlformats.org/officeDocument/2006/relationships/slide" Target="slides/slide31.xml"/><Relationship Id="rId31" Type="http://schemas.openxmlformats.org/officeDocument/2006/relationships/slide" Target="slides/slide63.xml"/><Relationship Id="rId4" Type="http://schemas.openxmlformats.org/officeDocument/2006/relationships/slide" Target="slides/slide5.xml"/><Relationship Id="rId9" Type="http://schemas.openxmlformats.org/officeDocument/2006/relationships/slide" Target="slides/slide11.xml"/><Relationship Id="rId14" Type="http://schemas.openxmlformats.org/officeDocument/2006/relationships/slide" Target="slides/slide18.xml"/><Relationship Id="rId22" Type="http://schemas.openxmlformats.org/officeDocument/2006/relationships/slide" Target="slides/slide53.xml"/><Relationship Id="rId27" Type="http://schemas.openxmlformats.org/officeDocument/2006/relationships/slide" Target="slides/slide58.xml"/><Relationship Id="rId30" Type="http://schemas.openxmlformats.org/officeDocument/2006/relationships/slide" Target="slides/slide6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968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96888"/>
          </a:xfrm>
          <a:prstGeom prst="rect">
            <a:avLst/>
          </a:prstGeom>
        </p:spPr>
        <p:txBody>
          <a:bodyPr vert="horz" lIns="91440" tIns="45720" rIns="91440" bIns="45720" rtlCol="0"/>
          <a:lstStyle>
            <a:lvl1pPr algn="r">
              <a:defRPr sz="1200"/>
            </a:lvl1pPr>
          </a:lstStyle>
          <a:p>
            <a:fld id="{A80FA69D-4D42-4440-9CDA-984535ED2292}" type="datetimeFigureOut">
              <a:rPr lang="zh-CN" altLang="en-US" smtClean="0"/>
              <a:t>2022/8/31</a:t>
            </a:fld>
            <a:endParaRPr lang="zh-CN" altLang="en-US"/>
          </a:p>
        </p:txBody>
      </p:sp>
      <p:sp>
        <p:nvSpPr>
          <p:cNvPr id="4" name="页脚占位符 3"/>
          <p:cNvSpPr>
            <a:spLocks noGrp="1"/>
          </p:cNvSpPr>
          <p:nvPr>
            <p:ph type="ftr" sz="quarter" idx="2"/>
          </p:nvPr>
        </p:nvSpPr>
        <p:spPr>
          <a:xfrm>
            <a:off x="0" y="9448800"/>
            <a:ext cx="2971800" cy="496888"/>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9448800"/>
            <a:ext cx="2971800" cy="496888"/>
          </a:xfrm>
          <a:prstGeom prst="rect">
            <a:avLst/>
          </a:prstGeom>
        </p:spPr>
        <p:txBody>
          <a:bodyPr vert="horz" lIns="91440" tIns="45720" rIns="91440" bIns="45720" rtlCol="0" anchor="b"/>
          <a:lstStyle>
            <a:lvl1pPr algn="r">
              <a:defRPr sz="1200"/>
            </a:lvl1pPr>
          </a:lstStyle>
          <a:p>
            <a:fld id="{A37DB800-CE04-4E12-A1D8-5BB121BD9E20}" type="slidenum">
              <a:rPr lang="zh-CN" altLang="en-US" smtClean="0"/>
              <a:t>‹#›</a:t>
            </a:fld>
            <a:endParaRPr lang="zh-CN" altLang="en-US"/>
          </a:p>
        </p:txBody>
      </p:sp>
    </p:spTree>
    <p:extLst>
      <p:ext uri="{BB962C8B-B14F-4D97-AF65-F5344CB8AC3E}">
        <p14:creationId xmlns:p14="http://schemas.microsoft.com/office/powerpoint/2010/main" val="175071963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61570" name="Rectangle 2"/>
          <p:cNvSpPr>
            <a:spLocks noGrp="1" noChangeArrowheads="1"/>
          </p:cNvSpPr>
          <p:nvPr>
            <p:ph type="hdr" sz="quarter"/>
          </p:nvPr>
        </p:nvSpPr>
        <p:spPr bwMode="auto">
          <a:xfrm>
            <a:off x="0" y="0"/>
            <a:ext cx="2971800" cy="4973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buClrTx/>
              <a:buFontTx/>
              <a:buNone/>
              <a:defRPr kumimoji="1" sz="1200">
                <a:solidFill>
                  <a:srgbClr val="0000FF"/>
                </a:solidFill>
                <a:effectLst>
                  <a:outerShdw blurRad="38100" dist="38100" dir="2700000" algn="tl">
                    <a:srgbClr val="C0C0C0"/>
                  </a:outerShdw>
                </a:effectLst>
                <a:ea typeface="仿宋_GB2312" pitchFamily="49" charset="-122"/>
              </a:defRPr>
            </a:lvl1pPr>
          </a:lstStyle>
          <a:p>
            <a:pPr>
              <a:defRPr/>
            </a:pPr>
            <a:endParaRPr lang="en-US" altLang="zh-CN"/>
          </a:p>
        </p:txBody>
      </p:sp>
      <p:sp>
        <p:nvSpPr>
          <p:cNvPr id="1261571" name="Rectangle 3"/>
          <p:cNvSpPr>
            <a:spLocks noGrp="1" noChangeArrowheads="1"/>
          </p:cNvSpPr>
          <p:nvPr>
            <p:ph type="dt" idx="1"/>
          </p:nvPr>
        </p:nvSpPr>
        <p:spPr bwMode="auto">
          <a:xfrm>
            <a:off x="3886200" y="0"/>
            <a:ext cx="2971800" cy="4973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buClrTx/>
              <a:buFontTx/>
              <a:buNone/>
              <a:defRPr kumimoji="1" sz="1200">
                <a:solidFill>
                  <a:srgbClr val="0000FF"/>
                </a:solidFill>
                <a:effectLst>
                  <a:outerShdw blurRad="38100" dist="38100" dir="2700000" algn="tl">
                    <a:srgbClr val="C0C0C0"/>
                  </a:outerShdw>
                </a:effectLst>
                <a:ea typeface="仿宋_GB2312" pitchFamily="49" charset="-122"/>
              </a:defRPr>
            </a:lvl1pPr>
          </a:lstStyle>
          <a:p>
            <a:pPr>
              <a:defRPr/>
            </a:pPr>
            <a:endParaRPr lang="en-US" altLang="zh-CN"/>
          </a:p>
        </p:txBody>
      </p:sp>
      <p:sp>
        <p:nvSpPr>
          <p:cNvPr id="91140" name="Rectangle 4"/>
          <p:cNvSpPr>
            <a:spLocks noGrp="1" noRot="1" noChangeAspect="1" noChangeArrowheads="1" noTextEdit="1"/>
          </p:cNvSpPr>
          <p:nvPr>
            <p:ph type="sldImg" idx="2"/>
          </p:nvPr>
        </p:nvSpPr>
        <p:spPr bwMode="auto">
          <a:xfrm>
            <a:off x="942975" y="746125"/>
            <a:ext cx="4972050" cy="3730625"/>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261573" name="Rectangle 5"/>
          <p:cNvSpPr>
            <a:spLocks noGrp="1" noChangeArrowheads="1"/>
          </p:cNvSpPr>
          <p:nvPr>
            <p:ph type="body" sz="quarter" idx="3"/>
          </p:nvPr>
        </p:nvSpPr>
        <p:spPr bwMode="auto">
          <a:xfrm>
            <a:off x="914400" y="4724956"/>
            <a:ext cx="5029200" cy="44762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1261574" name="Rectangle 6"/>
          <p:cNvSpPr>
            <a:spLocks noGrp="1" noChangeArrowheads="1"/>
          </p:cNvSpPr>
          <p:nvPr>
            <p:ph type="ftr" sz="quarter" idx="4"/>
          </p:nvPr>
        </p:nvSpPr>
        <p:spPr bwMode="auto">
          <a:xfrm>
            <a:off x="0" y="9449911"/>
            <a:ext cx="2971800" cy="4973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buClrTx/>
              <a:buFontTx/>
              <a:buNone/>
              <a:defRPr kumimoji="1" sz="1200">
                <a:solidFill>
                  <a:srgbClr val="0000FF"/>
                </a:solidFill>
                <a:effectLst>
                  <a:outerShdw blurRad="38100" dist="38100" dir="2700000" algn="tl">
                    <a:srgbClr val="C0C0C0"/>
                  </a:outerShdw>
                </a:effectLst>
                <a:ea typeface="仿宋_GB2312" pitchFamily="49" charset="-122"/>
              </a:defRPr>
            </a:lvl1pPr>
          </a:lstStyle>
          <a:p>
            <a:pPr>
              <a:defRPr/>
            </a:pPr>
            <a:endParaRPr lang="en-US" altLang="zh-CN"/>
          </a:p>
        </p:txBody>
      </p:sp>
      <p:sp>
        <p:nvSpPr>
          <p:cNvPr id="1261575" name="Rectangle 7"/>
          <p:cNvSpPr>
            <a:spLocks noGrp="1" noChangeArrowheads="1"/>
          </p:cNvSpPr>
          <p:nvPr>
            <p:ph type="sldNum" sz="quarter" idx="5"/>
          </p:nvPr>
        </p:nvSpPr>
        <p:spPr bwMode="auto">
          <a:xfrm>
            <a:off x="3886200" y="9449911"/>
            <a:ext cx="2971800" cy="4973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buClrTx/>
              <a:buFontTx/>
              <a:buNone/>
              <a:defRPr kumimoji="1" sz="1200">
                <a:solidFill>
                  <a:srgbClr val="0000FF"/>
                </a:solidFill>
                <a:effectLst>
                  <a:outerShdw blurRad="38100" dist="38100" dir="2700000" algn="tl">
                    <a:srgbClr val="C0C0C0"/>
                  </a:outerShdw>
                </a:effectLst>
                <a:ea typeface="仿宋_GB2312" pitchFamily="49" charset="-122"/>
              </a:defRPr>
            </a:lvl1pPr>
          </a:lstStyle>
          <a:p>
            <a:pPr>
              <a:defRPr/>
            </a:pPr>
            <a:fld id="{764F10C0-CC0E-4A3A-93E3-2F190D8FCFBA}" type="slidenum">
              <a:rPr lang="en-US" altLang="zh-CN"/>
              <a:pPr>
                <a:defRPr/>
              </a:pPr>
              <a:t>‹#›</a:t>
            </a:fld>
            <a:endParaRPr lang="en-US" altLang="zh-CN"/>
          </a:p>
        </p:txBody>
      </p:sp>
    </p:spTree>
    <p:extLst>
      <p:ext uri="{BB962C8B-B14F-4D97-AF65-F5344CB8AC3E}">
        <p14:creationId xmlns:p14="http://schemas.microsoft.com/office/powerpoint/2010/main" val="417640850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Times New Roman" pitchFamily="18" charset="0"/>
        <a:ea typeface="宋体" pitchFamily="2" charset="-122"/>
        <a:cs typeface="+mn-cs"/>
      </a:defRPr>
    </a:lvl1pPr>
    <a:lvl2pPr marL="457200" algn="l" rtl="0" eaLnBrk="0" fontAlgn="base" hangingPunct="0">
      <a:spcBef>
        <a:spcPct val="30000"/>
      </a:spcBef>
      <a:spcAft>
        <a:spcPct val="0"/>
      </a:spcAft>
      <a:defRPr kumimoji="1" sz="1200" kern="1200">
        <a:solidFill>
          <a:schemeClr val="tx1"/>
        </a:solidFill>
        <a:latin typeface="Times New Roman" pitchFamily="18" charset="0"/>
        <a:ea typeface="宋体" pitchFamily="2" charset="-122"/>
        <a:cs typeface="+mn-cs"/>
      </a:defRPr>
    </a:lvl2pPr>
    <a:lvl3pPr marL="914400" algn="l" rtl="0" eaLnBrk="0" fontAlgn="base" hangingPunct="0">
      <a:spcBef>
        <a:spcPct val="30000"/>
      </a:spcBef>
      <a:spcAft>
        <a:spcPct val="0"/>
      </a:spcAft>
      <a:defRPr kumimoji="1" sz="1200" kern="1200">
        <a:solidFill>
          <a:schemeClr val="tx1"/>
        </a:solidFill>
        <a:latin typeface="Times New Roman" pitchFamily="18" charset="0"/>
        <a:ea typeface="宋体" pitchFamily="2" charset="-122"/>
        <a:cs typeface="+mn-cs"/>
      </a:defRPr>
    </a:lvl3pPr>
    <a:lvl4pPr marL="1371600" algn="l" rtl="0" eaLnBrk="0" fontAlgn="base" hangingPunct="0">
      <a:spcBef>
        <a:spcPct val="30000"/>
      </a:spcBef>
      <a:spcAft>
        <a:spcPct val="0"/>
      </a:spcAft>
      <a:defRPr kumimoji="1" sz="1200" kern="1200">
        <a:solidFill>
          <a:schemeClr val="tx1"/>
        </a:solidFill>
        <a:latin typeface="Times New Roman" pitchFamily="18" charset="0"/>
        <a:ea typeface="宋体" pitchFamily="2" charset="-122"/>
        <a:cs typeface="+mn-cs"/>
      </a:defRPr>
    </a:lvl4pPr>
    <a:lvl5pPr marL="1828800" algn="l" rtl="0" eaLnBrk="0" fontAlgn="base" hangingPunct="0">
      <a:spcBef>
        <a:spcPct val="30000"/>
      </a:spcBef>
      <a:spcAft>
        <a:spcPct val="0"/>
      </a:spcAft>
      <a:defRPr kumimoji="1" sz="1200" kern="1200">
        <a:solidFill>
          <a:schemeClr val="tx1"/>
        </a:solidFill>
        <a:latin typeface="Times New Roman" pitchFamily="18" charset="0"/>
        <a:ea typeface="宋体"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bg bwMode="ltGray">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3" name="Picture 2" descr="55108"/>
          <p:cNvPicPr>
            <a:picLocks noChangeAspect="1" noChangeArrowheads="1"/>
          </p:cNvPicPr>
          <p:nvPr userDrawn="1"/>
        </p:nvPicPr>
        <p:blipFill>
          <a:blip r:embed="rId3">
            <a:extLst>
              <a:ext uri="{28A0092B-C50C-407E-A947-70E740481C1C}">
                <a14:useLocalDpi xmlns:a14="http://schemas.microsoft.com/office/drawing/2010/main" val="0"/>
              </a:ext>
            </a:extLst>
          </a:blip>
          <a:srcRect r="20380" b="20709"/>
          <a:stretch>
            <a:fillRect/>
          </a:stretch>
        </p:blipFill>
        <p:spPr bwMode="auto">
          <a:xfrm>
            <a:off x="0" y="3132138"/>
            <a:ext cx="2268538" cy="3725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a:spLocks noChangeArrowheads="1"/>
          </p:cNvSpPr>
          <p:nvPr userDrawn="1"/>
        </p:nvSpPr>
        <p:spPr bwMode="ltGray">
          <a:xfrm>
            <a:off x="0" y="0"/>
            <a:ext cx="2268538" cy="3141663"/>
          </a:xfrm>
          <a:prstGeom prst="rect">
            <a:avLst/>
          </a:prstGeom>
          <a:gradFill rotWithShape="1">
            <a:gsLst>
              <a:gs pos="0">
                <a:schemeClr val="accent1"/>
              </a:gs>
              <a:gs pos="100000">
                <a:schemeClr val="accent1">
                  <a:gamma/>
                  <a:shade val="46275"/>
                  <a:invGamma/>
                </a:scheme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buClrTx/>
              <a:buFontTx/>
              <a:buNone/>
              <a:defRPr/>
            </a:pPr>
            <a:endParaRPr lang="en-US" altLang="zh-CN" sz="1800"/>
          </a:p>
          <a:p>
            <a:pPr algn="ctr">
              <a:spcBef>
                <a:spcPct val="0"/>
              </a:spcBef>
              <a:buClrTx/>
              <a:buFontTx/>
              <a:buNone/>
              <a:defRPr/>
            </a:pPr>
            <a:endParaRPr lang="en-US" altLang="zh-CN" sz="1800"/>
          </a:p>
        </p:txBody>
      </p:sp>
      <p:sp>
        <p:nvSpPr>
          <p:cNvPr id="1772548" name="Rectangle 4"/>
          <p:cNvSpPr>
            <a:spLocks noGrp="1" noChangeArrowheads="1"/>
          </p:cNvSpPr>
          <p:nvPr>
            <p:ph type="ctrTitle"/>
          </p:nvPr>
        </p:nvSpPr>
        <p:spPr>
          <a:xfrm>
            <a:off x="2266950" y="3124200"/>
            <a:ext cx="6877050" cy="742950"/>
          </a:xfrm>
          <a:solidFill>
            <a:schemeClr val="tx1"/>
          </a:solidFill>
          <a:extLst>
            <a:ext uri="{AF507438-7753-43E0-B8FC-AC1667EBCBE1}">
              <a14:hiddenEffects xmlns:a14="http://schemas.microsoft.com/office/drawing/2010/main">
                <a:effectLst>
                  <a:outerShdw dist="53882" dir="2700000" algn="ctr" rotWithShape="0">
                    <a:schemeClr val="bg2"/>
                  </a:outerShdw>
                </a:effectLst>
              </a14:hiddenEffects>
            </a:ext>
          </a:extLst>
        </p:spPr>
        <p:txBody>
          <a:bodyPr/>
          <a:lstStyle>
            <a:lvl1pPr>
              <a:defRPr/>
            </a:lvl1pPr>
          </a:lstStyle>
          <a:p>
            <a:pPr lvl="0"/>
            <a:r>
              <a:rPr lang="en-US" altLang="zh-CN" noProof="0" smtClean="0"/>
              <a:t>2007</a:t>
            </a:r>
            <a:r>
              <a:rPr lang="zh-CN" altLang="en-US" noProof="0" smtClean="0"/>
              <a:t>年度工作小结</a:t>
            </a:r>
          </a:p>
        </p:txBody>
      </p:sp>
    </p:spTree>
    <p:extLst>
      <p:ext uri="{BB962C8B-B14F-4D97-AF65-F5344CB8AC3E}">
        <p14:creationId xmlns:p14="http://schemas.microsoft.com/office/powerpoint/2010/main" val="18228640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6"/>
          <p:cNvSpPr>
            <a:spLocks noGrp="1" noChangeArrowheads="1"/>
          </p:cNvSpPr>
          <p:nvPr>
            <p:ph type="ftr" sz="quarter" idx="10"/>
          </p:nvPr>
        </p:nvSpPr>
        <p:spPr>
          <a:ln/>
        </p:spPr>
        <p:txBody>
          <a:bodyPr/>
          <a:lstStyle>
            <a:lvl1pPr>
              <a:defRPr/>
            </a:lvl1pPr>
          </a:lstStyle>
          <a:p>
            <a:pPr>
              <a:defRPr/>
            </a:pPr>
            <a:endParaRPr lang="zh-CN" altLang="zh-CN"/>
          </a:p>
        </p:txBody>
      </p:sp>
      <p:sp>
        <p:nvSpPr>
          <p:cNvPr id="5" name="Rectangle 7"/>
          <p:cNvSpPr>
            <a:spLocks noGrp="1" noChangeArrowheads="1"/>
          </p:cNvSpPr>
          <p:nvPr>
            <p:ph type="sldNum" sz="quarter" idx="11"/>
          </p:nvPr>
        </p:nvSpPr>
        <p:spPr>
          <a:ln/>
        </p:spPr>
        <p:txBody>
          <a:bodyPr/>
          <a:lstStyle>
            <a:lvl1pPr>
              <a:defRPr/>
            </a:lvl1pPr>
          </a:lstStyle>
          <a:p>
            <a:pPr>
              <a:defRPr/>
            </a:pPr>
            <a:fld id="{689CE5E5-839D-426B-9314-AA0EF9F7B1A1}" type="slidenum">
              <a:rPr lang="en-US" altLang="zh-CN"/>
              <a:pPr>
                <a:defRPr/>
              </a:pPr>
              <a:t>‹#›</a:t>
            </a:fld>
            <a:endParaRPr lang="en-US" altLang="zh-CN"/>
          </a:p>
        </p:txBody>
      </p:sp>
    </p:spTree>
    <p:extLst>
      <p:ext uri="{BB962C8B-B14F-4D97-AF65-F5344CB8AC3E}">
        <p14:creationId xmlns:p14="http://schemas.microsoft.com/office/powerpoint/2010/main" val="23620582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Rectangle 6"/>
          <p:cNvSpPr>
            <a:spLocks noGrp="1" noChangeArrowheads="1"/>
          </p:cNvSpPr>
          <p:nvPr>
            <p:ph type="ftr" sz="quarter" idx="10"/>
          </p:nvPr>
        </p:nvSpPr>
        <p:spPr>
          <a:ln/>
        </p:spPr>
        <p:txBody>
          <a:bodyPr/>
          <a:lstStyle>
            <a:lvl1pPr>
              <a:defRPr/>
            </a:lvl1pPr>
          </a:lstStyle>
          <a:p>
            <a:pPr>
              <a:defRPr/>
            </a:pPr>
            <a:endParaRPr lang="zh-CN" altLang="zh-CN"/>
          </a:p>
        </p:txBody>
      </p:sp>
      <p:sp>
        <p:nvSpPr>
          <p:cNvPr id="5" name="Rectangle 7"/>
          <p:cNvSpPr>
            <a:spLocks noGrp="1" noChangeArrowheads="1"/>
          </p:cNvSpPr>
          <p:nvPr>
            <p:ph type="sldNum" sz="quarter" idx="11"/>
          </p:nvPr>
        </p:nvSpPr>
        <p:spPr>
          <a:ln/>
        </p:spPr>
        <p:txBody>
          <a:bodyPr/>
          <a:lstStyle>
            <a:lvl1pPr>
              <a:defRPr/>
            </a:lvl1pPr>
          </a:lstStyle>
          <a:p>
            <a:pPr>
              <a:defRPr/>
            </a:pPr>
            <a:fld id="{25207F8E-CBA1-4C6D-88FF-E3C2ADF97BC6}" type="slidenum">
              <a:rPr lang="en-US" altLang="zh-CN"/>
              <a:pPr>
                <a:defRPr/>
              </a:pPr>
              <a:t>‹#›</a:t>
            </a:fld>
            <a:endParaRPr lang="en-US" altLang="zh-CN"/>
          </a:p>
        </p:txBody>
      </p:sp>
    </p:spTree>
    <p:extLst>
      <p:ext uri="{BB962C8B-B14F-4D97-AF65-F5344CB8AC3E}">
        <p14:creationId xmlns:p14="http://schemas.microsoft.com/office/powerpoint/2010/main" val="13181495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341438"/>
            <a:ext cx="40767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5067300" y="1341438"/>
            <a:ext cx="40767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6"/>
          <p:cNvSpPr>
            <a:spLocks noGrp="1" noChangeArrowheads="1"/>
          </p:cNvSpPr>
          <p:nvPr>
            <p:ph type="ftr" sz="quarter" idx="10"/>
          </p:nvPr>
        </p:nvSpPr>
        <p:spPr>
          <a:ln/>
        </p:spPr>
        <p:txBody>
          <a:bodyPr/>
          <a:lstStyle>
            <a:lvl1pPr>
              <a:defRPr/>
            </a:lvl1pPr>
          </a:lstStyle>
          <a:p>
            <a:pPr>
              <a:defRPr/>
            </a:pPr>
            <a:endParaRPr lang="zh-CN" altLang="zh-CN"/>
          </a:p>
        </p:txBody>
      </p:sp>
      <p:sp>
        <p:nvSpPr>
          <p:cNvPr id="6" name="Rectangle 7"/>
          <p:cNvSpPr>
            <a:spLocks noGrp="1" noChangeArrowheads="1"/>
          </p:cNvSpPr>
          <p:nvPr>
            <p:ph type="sldNum" sz="quarter" idx="11"/>
          </p:nvPr>
        </p:nvSpPr>
        <p:spPr>
          <a:ln/>
        </p:spPr>
        <p:txBody>
          <a:bodyPr/>
          <a:lstStyle>
            <a:lvl1pPr>
              <a:defRPr/>
            </a:lvl1pPr>
          </a:lstStyle>
          <a:p>
            <a:pPr>
              <a:defRPr/>
            </a:pPr>
            <a:fld id="{51E4CE0C-00F2-43F7-9371-CC3B06FEF0A6}" type="slidenum">
              <a:rPr lang="en-US" altLang="zh-CN"/>
              <a:pPr>
                <a:defRPr/>
              </a:pPr>
              <a:t>‹#›</a:t>
            </a:fld>
            <a:endParaRPr lang="en-US" altLang="zh-CN"/>
          </a:p>
        </p:txBody>
      </p:sp>
    </p:spTree>
    <p:extLst>
      <p:ext uri="{BB962C8B-B14F-4D97-AF65-F5344CB8AC3E}">
        <p14:creationId xmlns:p14="http://schemas.microsoft.com/office/powerpoint/2010/main" val="40800204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6"/>
          <p:cNvSpPr>
            <a:spLocks noGrp="1" noChangeArrowheads="1"/>
          </p:cNvSpPr>
          <p:nvPr>
            <p:ph type="ftr" sz="quarter" idx="10"/>
          </p:nvPr>
        </p:nvSpPr>
        <p:spPr>
          <a:ln/>
        </p:spPr>
        <p:txBody>
          <a:bodyPr/>
          <a:lstStyle>
            <a:lvl1pPr>
              <a:defRPr/>
            </a:lvl1pPr>
          </a:lstStyle>
          <a:p>
            <a:pPr>
              <a:defRPr/>
            </a:pPr>
            <a:endParaRPr lang="zh-CN" altLang="zh-CN"/>
          </a:p>
        </p:txBody>
      </p:sp>
      <p:sp>
        <p:nvSpPr>
          <p:cNvPr id="8" name="Rectangle 7"/>
          <p:cNvSpPr>
            <a:spLocks noGrp="1" noChangeArrowheads="1"/>
          </p:cNvSpPr>
          <p:nvPr>
            <p:ph type="sldNum" sz="quarter" idx="11"/>
          </p:nvPr>
        </p:nvSpPr>
        <p:spPr>
          <a:ln/>
        </p:spPr>
        <p:txBody>
          <a:bodyPr/>
          <a:lstStyle>
            <a:lvl1pPr>
              <a:defRPr/>
            </a:lvl1pPr>
          </a:lstStyle>
          <a:p>
            <a:pPr>
              <a:defRPr/>
            </a:pPr>
            <a:fld id="{63FA0382-88B6-42E5-BF64-4EA34CA404B6}" type="slidenum">
              <a:rPr lang="en-US" altLang="zh-CN"/>
              <a:pPr>
                <a:defRPr/>
              </a:pPr>
              <a:t>‹#›</a:t>
            </a:fld>
            <a:endParaRPr lang="en-US" altLang="zh-CN"/>
          </a:p>
        </p:txBody>
      </p:sp>
    </p:spTree>
    <p:extLst>
      <p:ext uri="{BB962C8B-B14F-4D97-AF65-F5344CB8AC3E}">
        <p14:creationId xmlns:p14="http://schemas.microsoft.com/office/powerpoint/2010/main" val="40713082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6"/>
          <p:cNvSpPr>
            <a:spLocks noGrp="1" noChangeArrowheads="1"/>
          </p:cNvSpPr>
          <p:nvPr>
            <p:ph type="ftr" sz="quarter" idx="10"/>
          </p:nvPr>
        </p:nvSpPr>
        <p:spPr>
          <a:ln/>
        </p:spPr>
        <p:txBody>
          <a:bodyPr/>
          <a:lstStyle>
            <a:lvl1pPr>
              <a:defRPr/>
            </a:lvl1pPr>
          </a:lstStyle>
          <a:p>
            <a:pPr>
              <a:defRPr/>
            </a:pPr>
            <a:endParaRPr lang="zh-CN" altLang="zh-CN"/>
          </a:p>
        </p:txBody>
      </p:sp>
      <p:sp>
        <p:nvSpPr>
          <p:cNvPr id="4" name="Rectangle 7"/>
          <p:cNvSpPr>
            <a:spLocks noGrp="1" noChangeArrowheads="1"/>
          </p:cNvSpPr>
          <p:nvPr>
            <p:ph type="sldNum" sz="quarter" idx="11"/>
          </p:nvPr>
        </p:nvSpPr>
        <p:spPr>
          <a:ln/>
        </p:spPr>
        <p:txBody>
          <a:bodyPr/>
          <a:lstStyle>
            <a:lvl1pPr>
              <a:defRPr/>
            </a:lvl1pPr>
          </a:lstStyle>
          <a:p>
            <a:pPr>
              <a:defRPr/>
            </a:pPr>
            <a:fld id="{71875DDE-A061-42F3-9A7F-702808AD9BC8}" type="slidenum">
              <a:rPr lang="en-US" altLang="zh-CN"/>
              <a:pPr>
                <a:defRPr/>
              </a:pPr>
              <a:t>‹#›</a:t>
            </a:fld>
            <a:endParaRPr lang="en-US" altLang="zh-CN"/>
          </a:p>
        </p:txBody>
      </p:sp>
    </p:spTree>
    <p:extLst>
      <p:ext uri="{BB962C8B-B14F-4D97-AF65-F5344CB8AC3E}">
        <p14:creationId xmlns:p14="http://schemas.microsoft.com/office/powerpoint/2010/main" val="17800470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6"/>
          <p:cNvSpPr>
            <a:spLocks noGrp="1" noChangeArrowheads="1"/>
          </p:cNvSpPr>
          <p:nvPr>
            <p:ph type="ftr" sz="quarter" idx="10"/>
          </p:nvPr>
        </p:nvSpPr>
        <p:spPr>
          <a:ln/>
        </p:spPr>
        <p:txBody>
          <a:bodyPr/>
          <a:lstStyle>
            <a:lvl1pPr>
              <a:defRPr/>
            </a:lvl1pPr>
          </a:lstStyle>
          <a:p>
            <a:pPr>
              <a:defRPr/>
            </a:pPr>
            <a:endParaRPr lang="zh-CN" altLang="zh-CN"/>
          </a:p>
        </p:txBody>
      </p:sp>
      <p:sp>
        <p:nvSpPr>
          <p:cNvPr id="3" name="Rectangle 7"/>
          <p:cNvSpPr>
            <a:spLocks noGrp="1" noChangeArrowheads="1"/>
          </p:cNvSpPr>
          <p:nvPr>
            <p:ph type="sldNum" sz="quarter" idx="11"/>
          </p:nvPr>
        </p:nvSpPr>
        <p:spPr>
          <a:ln/>
        </p:spPr>
        <p:txBody>
          <a:bodyPr/>
          <a:lstStyle>
            <a:lvl1pPr>
              <a:defRPr/>
            </a:lvl1pPr>
          </a:lstStyle>
          <a:p>
            <a:pPr>
              <a:defRPr/>
            </a:pPr>
            <a:fld id="{9E85F259-63AA-4261-B57A-9444C76BB61E}" type="slidenum">
              <a:rPr lang="en-US" altLang="zh-CN"/>
              <a:pPr>
                <a:defRPr/>
              </a:pPr>
              <a:t>‹#›</a:t>
            </a:fld>
            <a:endParaRPr lang="en-US" altLang="zh-CN"/>
          </a:p>
        </p:txBody>
      </p:sp>
    </p:spTree>
    <p:extLst>
      <p:ext uri="{BB962C8B-B14F-4D97-AF65-F5344CB8AC3E}">
        <p14:creationId xmlns:p14="http://schemas.microsoft.com/office/powerpoint/2010/main" val="4046920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6"/>
          <p:cNvSpPr>
            <a:spLocks noGrp="1" noChangeArrowheads="1"/>
          </p:cNvSpPr>
          <p:nvPr>
            <p:ph type="ftr" sz="quarter" idx="10"/>
          </p:nvPr>
        </p:nvSpPr>
        <p:spPr>
          <a:ln/>
        </p:spPr>
        <p:txBody>
          <a:bodyPr/>
          <a:lstStyle>
            <a:lvl1pPr>
              <a:defRPr/>
            </a:lvl1pPr>
          </a:lstStyle>
          <a:p>
            <a:pPr>
              <a:defRPr/>
            </a:pPr>
            <a:endParaRPr lang="zh-CN" altLang="zh-CN"/>
          </a:p>
        </p:txBody>
      </p:sp>
      <p:sp>
        <p:nvSpPr>
          <p:cNvPr id="6" name="Rectangle 7"/>
          <p:cNvSpPr>
            <a:spLocks noGrp="1" noChangeArrowheads="1"/>
          </p:cNvSpPr>
          <p:nvPr>
            <p:ph type="sldNum" sz="quarter" idx="11"/>
          </p:nvPr>
        </p:nvSpPr>
        <p:spPr>
          <a:ln/>
        </p:spPr>
        <p:txBody>
          <a:bodyPr/>
          <a:lstStyle>
            <a:lvl1pPr>
              <a:defRPr/>
            </a:lvl1pPr>
          </a:lstStyle>
          <a:p>
            <a:pPr>
              <a:defRPr/>
            </a:pPr>
            <a:fld id="{57E9518E-5E22-4E83-B92C-5EA3190D585F}" type="slidenum">
              <a:rPr lang="en-US" altLang="zh-CN"/>
              <a:pPr>
                <a:defRPr/>
              </a:pPr>
              <a:t>‹#›</a:t>
            </a:fld>
            <a:endParaRPr lang="en-US" altLang="zh-CN"/>
          </a:p>
        </p:txBody>
      </p:sp>
    </p:spTree>
    <p:extLst>
      <p:ext uri="{BB962C8B-B14F-4D97-AF65-F5344CB8AC3E}">
        <p14:creationId xmlns:p14="http://schemas.microsoft.com/office/powerpoint/2010/main" val="25718517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6"/>
          <p:cNvSpPr>
            <a:spLocks noGrp="1" noChangeArrowheads="1"/>
          </p:cNvSpPr>
          <p:nvPr>
            <p:ph type="ftr" sz="quarter" idx="10"/>
          </p:nvPr>
        </p:nvSpPr>
        <p:spPr>
          <a:ln/>
        </p:spPr>
        <p:txBody>
          <a:bodyPr/>
          <a:lstStyle>
            <a:lvl1pPr>
              <a:defRPr/>
            </a:lvl1pPr>
          </a:lstStyle>
          <a:p>
            <a:pPr>
              <a:defRPr/>
            </a:pPr>
            <a:endParaRPr lang="zh-CN" altLang="zh-CN"/>
          </a:p>
        </p:txBody>
      </p:sp>
      <p:sp>
        <p:nvSpPr>
          <p:cNvPr id="6" name="Rectangle 7"/>
          <p:cNvSpPr>
            <a:spLocks noGrp="1" noChangeArrowheads="1"/>
          </p:cNvSpPr>
          <p:nvPr>
            <p:ph type="sldNum" sz="quarter" idx="11"/>
          </p:nvPr>
        </p:nvSpPr>
        <p:spPr>
          <a:ln/>
        </p:spPr>
        <p:txBody>
          <a:bodyPr/>
          <a:lstStyle>
            <a:lvl1pPr>
              <a:defRPr/>
            </a:lvl1pPr>
          </a:lstStyle>
          <a:p>
            <a:pPr>
              <a:defRPr/>
            </a:pPr>
            <a:fld id="{72793C02-F7AC-4B45-88C9-A632B7481806}" type="slidenum">
              <a:rPr lang="en-US" altLang="zh-CN"/>
              <a:pPr>
                <a:defRPr/>
              </a:pPr>
              <a:t>‹#›</a:t>
            </a:fld>
            <a:endParaRPr lang="en-US" altLang="zh-CN"/>
          </a:p>
        </p:txBody>
      </p:sp>
    </p:spTree>
    <p:extLst>
      <p:ext uri="{BB962C8B-B14F-4D97-AF65-F5344CB8AC3E}">
        <p14:creationId xmlns:p14="http://schemas.microsoft.com/office/powerpoint/2010/main" val="23412390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6"/>
          <p:cNvSpPr>
            <a:spLocks noGrp="1" noChangeArrowheads="1"/>
          </p:cNvSpPr>
          <p:nvPr>
            <p:ph type="ftr" sz="quarter" idx="10"/>
          </p:nvPr>
        </p:nvSpPr>
        <p:spPr>
          <a:ln/>
        </p:spPr>
        <p:txBody>
          <a:bodyPr/>
          <a:lstStyle>
            <a:lvl1pPr>
              <a:defRPr/>
            </a:lvl1pPr>
          </a:lstStyle>
          <a:p>
            <a:pPr>
              <a:defRPr/>
            </a:pPr>
            <a:endParaRPr lang="zh-CN" altLang="zh-CN"/>
          </a:p>
        </p:txBody>
      </p:sp>
      <p:sp>
        <p:nvSpPr>
          <p:cNvPr id="5" name="Rectangle 7"/>
          <p:cNvSpPr>
            <a:spLocks noGrp="1" noChangeArrowheads="1"/>
          </p:cNvSpPr>
          <p:nvPr>
            <p:ph type="sldNum" sz="quarter" idx="11"/>
          </p:nvPr>
        </p:nvSpPr>
        <p:spPr>
          <a:ln/>
        </p:spPr>
        <p:txBody>
          <a:bodyPr/>
          <a:lstStyle>
            <a:lvl1pPr>
              <a:defRPr/>
            </a:lvl1pPr>
          </a:lstStyle>
          <a:p>
            <a:pPr>
              <a:defRPr/>
            </a:pPr>
            <a:fld id="{1ED0913C-CA82-494E-9D6F-87BC94FE3B16}" type="slidenum">
              <a:rPr lang="en-US" altLang="zh-CN"/>
              <a:pPr>
                <a:defRPr/>
              </a:pPr>
              <a:t>‹#›</a:t>
            </a:fld>
            <a:endParaRPr lang="en-US" altLang="zh-CN"/>
          </a:p>
        </p:txBody>
      </p:sp>
    </p:spTree>
    <p:extLst>
      <p:ext uri="{BB962C8B-B14F-4D97-AF65-F5344CB8AC3E}">
        <p14:creationId xmlns:p14="http://schemas.microsoft.com/office/powerpoint/2010/main" val="21771026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067550" y="274638"/>
            <a:ext cx="2076450" cy="59436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274638"/>
            <a:ext cx="6076950" cy="59436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6"/>
          <p:cNvSpPr>
            <a:spLocks noGrp="1" noChangeArrowheads="1"/>
          </p:cNvSpPr>
          <p:nvPr>
            <p:ph type="ftr" sz="quarter" idx="10"/>
          </p:nvPr>
        </p:nvSpPr>
        <p:spPr>
          <a:ln/>
        </p:spPr>
        <p:txBody>
          <a:bodyPr/>
          <a:lstStyle>
            <a:lvl1pPr>
              <a:defRPr/>
            </a:lvl1pPr>
          </a:lstStyle>
          <a:p>
            <a:pPr>
              <a:defRPr/>
            </a:pPr>
            <a:endParaRPr lang="zh-CN" altLang="zh-CN"/>
          </a:p>
        </p:txBody>
      </p:sp>
      <p:sp>
        <p:nvSpPr>
          <p:cNvPr id="5" name="Rectangle 7"/>
          <p:cNvSpPr>
            <a:spLocks noGrp="1" noChangeArrowheads="1"/>
          </p:cNvSpPr>
          <p:nvPr>
            <p:ph type="sldNum" sz="quarter" idx="11"/>
          </p:nvPr>
        </p:nvSpPr>
        <p:spPr>
          <a:ln/>
        </p:spPr>
        <p:txBody>
          <a:bodyPr/>
          <a:lstStyle>
            <a:lvl1pPr>
              <a:defRPr/>
            </a:lvl1pPr>
          </a:lstStyle>
          <a:p>
            <a:pPr>
              <a:defRPr/>
            </a:pPr>
            <a:fld id="{444CB3B8-2423-443D-89B7-474AFEC23E7F}" type="slidenum">
              <a:rPr lang="en-US" altLang="zh-CN"/>
              <a:pPr>
                <a:defRPr/>
              </a:pPr>
              <a:t>‹#›</a:t>
            </a:fld>
            <a:endParaRPr lang="en-US" altLang="zh-CN"/>
          </a:p>
        </p:txBody>
      </p:sp>
    </p:spTree>
    <p:extLst>
      <p:ext uri="{BB962C8B-B14F-4D97-AF65-F5344CB8AC3E}">
        <p14:creationId xmlns:p14="http://schemas.microsoft.com/office/powerpoint/2010/main" val="18854944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标题，文本与内容">
    <p:spTree>
      <p:nvGrpSpPr>
        <p:cNvPr id="1" name=""/>
        <p:cNvGrpSpPr/>
        <p:nvPr/>
      </p:nvGrpSpPr>
      <p:grpSpPr>
        <a:xfrm>
          <a:off x="0" y="0"/>
          <a:ext cx="0" cy="0"/>
          <a:chOff x="0" y="0"/>
          <a:chExt cx="0" cy="0"/>
        </a:xfrm>
      </p:grpSpPr>
      <p:sp>
        <p:nvSpPr>
          <p:cNvPr id="2" name="标题 1"/>
          <p:cNvSpPr>
            <a:spLocks noGrp="1"/>
          </p:cNvSpPr>
          <p:nvPr>
            <p:ph type="title"/>
          </p:nvPr>
        </p:nvSpPr>
        <p:spPr>
          <a:xfrm>
            <a:off x="2514600" y="274638"/>
            <a:ext cx="6629400" cy="563562"/>
          </a:xfrm>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838200" y="1341438"/>
            <a:ext cx="4076700" cy="48768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5067300" y="1341438"/>
            <a:ext cx="4076700" cy="48768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6"/>
          <p:cNvSpPr>
            <a:spLocks noGrp="1" noChangeArrowheads="1"/>
          </p:cNvSpPr>
          <p:nvPr>
            <p:ph type="ftr" sz="quarter" idx="10"/>
          </p:nvPr>
        </p:nvSpPr>
        <p:spPr>
          <a:ln/>
        </p:spPr>
        <p:txBody>
          <a:bodyPr/>
          <a:lstStyle>
            <a:lvl1pPr>
              <a:defRPr/>
            </a:lvl1pPr>
          </a:lstStyle>
          <a:p>
            <a:pPr>
              <a:defRPr/>
            </a:pPr>
            <a:endParaRPr lang="zh-CN" altLang="zh-CN"/>
          </a:p>
        </p:txBody>
      </p:sp>
      <p:sp>
        <p:nvSpPr>
          <p:cNvPr id="6" name="Rectangle 7"/>
          <p:cNvSpPr>
            <a:spLocks noGrp="1" noChangeArrowheads="1"/>
          </p:cNvSpPr>
          <p:nvPr>
            <p:ph type="sldNum" sz="quarter" idx="11"/>
          </p:nvPr>
        </p:nvSpPr>
        <p:spPr>
          <a:ln/>
        </p:spPr>
        <p:txBody>
          <a:bodyPr/>
          <a:lstStyle>
            <a:lvl1pPr>
              <a:defRPr/>
            </a:lvl1pPr>
          </a:lstStyle>
          <a:p>
            <a:pPr>
              <a:defRPr/>
            </a:pPr>
            <a:fld id="{C63993F3-FB24-4267-B5E1-08A52D715C88}" type="slidenum">
              <a:rPr lang="en-US" altLang="zh-CN"/>
              <a:pPr>
                <a:defRPr/>
              </a:pPr>
              <a:t>‹#›</a:t>
            </a:fld>
            <a:endParaRPr lang="en-US" altLang="zh-CN"/>
          </a:p>
        </p:txBody>
      </p:sp>
    </p:spTree>
    <p:extLst>
      <p:ext uri="{BB962C8B-B14F-4D97-AF65-F5344CB8AC3E}">
        <p14:creationId xmlns:p14="http://schemas.microsoft.com/office/powerpoint/2010/main" val="16817577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5"/>
          <p:cNvSpPr>
            <a:spLocks noGrp="1" noChangeArrowheads="1"/>
          </p:cNvSpPr>
          <p:nvPr>
            <p:ph type="body" idx="1"/>
          </p:nvPr>
        </p:nvSpPr>
        <p:spPr bwMode="auto">
          <a:xfrm>
            <a:off x="838200" y="1341438"/>
            <a:ext cx="8305800" cy="487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p:txBody>
      </p:sp>
      <p:sp>
        <p:nvSpPr>
          <p:cNvPr id="1771526" name="Rectangle 6"/>
          <p:cNvSpPr>
            <a:spLocks noGrp="1" noChangeArrowheads="1"/>
          </p:cNvSpPr>
          <p:nvPr>
            <p:ph type="ftr" sz="quarter" idx="3"/>
          </p:nvPr>
        </p:nvSpPr>
        <p:spPr bwMode="auto">
          <a:xfrm>
            <a:off x="5867400" y="6486525"/>
            <a:ext cx="2895600" cy="298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spcBef>
                <a:spcPct val="0"/>
              </a:spcBef>
              <a:buClrTx/>
              <a:buFontTx/>
              <a:buNone/>
              <a:defRPr sz="1200" b="1">
                <a:solidFill>
                  <a:schemeClr val="bg1"/>
                </a:solidFill>
              </a:defRPr>
            </a:lvl1pPr>
          </a:lstStyle>
          <a:p>
            <a:pPr>
              <a:defRPr/>
            </a:pPr>
            <a:endParaRPr lang="zh-CN" altLang="zh-CN"/>
          </a:p>
        </p:txBody>
      </p:sp>
      <p:sp>
        <p:nvSpPr>
          <p:cNvPr id="1771527" name="Rectangle 7"/>
          <p:cNvSpPr>
            <a:spLocks noGrp="1" noChangeArrowheads="1"/>
          </p:cNvSpPr>
          <p:nvPr>
            <p:ph type="sldNum" sz="quarter" idx="4"/>
          </p:nvPr>
        </p:nvSpPr>
        <p:spPr bwMode="auto">
          <a:xfrm>
            <a:off x="609600" y="6480175"/>
            <a:ext cx="1295400" cy="292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spcBef>
                <a:spcPct val="0"/>
              </a:spcBef>
              <a:buClrTx/>
              <a:buFontTx/>
              <a:buNone/>
              <a:defRPr sz="1400" b="1">
                <a:solidFill>
                  <a:schemeClr val="bg1"/>
                </a:solidFill>
                <a:latin typeface="Verdana" pitchFamily="34" charset="0"/>
              </a:defRPr>
            </a:lvl1pPr>
          </a:lstStyle>
          <a:p>
            <a:pPr>
              <a:defRPr/>
            </a:pPr>
            <a:fld id="{FF2AE07F-EDC6-44DC-861B-734C2E8B7EC7}" type="slidenum">
              <a:rPr lang="en-US" altLang="zh-CN"/>
              <a:pPr>
                <a:defRPr/>
              </a:pPr>
              <a:t>‹#›</a:t>
            </a:fld>
            <a:endParaRPr lang="en-US" altLang="zh-CN"/>
          </a:p>
        </p:txBody>
      </p:sp>
      <p:sp>
        <p:nvSpPr>
          <p:cNvPr id="1029" name="Rectangle 8"/>
          <p:cNvSpPr>
            <a:spLocks noGrp="1" noChangeArrowheads="1"/>
          </p:cNvSpPr>
          <p:nvPr>
            <p:ph type="title"/>
          </p:nvPr>
        </p:nvSpPr>
        <p:spPr bwMode="white">
          <a:xfrm>
            <a:off x="2514600" y="274638"/>
            <a:ext cx="6629400" cy="563562"/>
          </a:xfrm>
          <a:prstGeom prst="rect">
            <a:avLst/>
          </a:prstGeom>
          <a:noFill/>
          <a:ln>
            <a:noFill/>
          </a:ln>
          <a:effectLst/>
          <a:extLst>
            <a:ext uri="{909E8E84-426E-40DD-AFC4-6F175D3DCCD1}">
              <a14:hiddenFill xmlns:a14="http://schemas.microsoft.com/office/drawing/2010/main">
                <a:solidFill>
                  <a:srgbClr val="2B166E"/>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45791" dir="2021404" algn="ctr" rotWithShape="0">
                    <a:schemeClr val="tx1"/>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pic>
        <p:nvPicPr>
          <p:cNvPr id="1030" name="Picture 10" descr="工作总结4"/>
          <p:cNvPicPr>
            <a:picLocks noChangeAspect="1" noChangeArrowheads="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0" y="0"/>
            <a:ext cx="9324975" cy="699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704" r:id="rId1"/>
    <p:sldLayoutId id="2147483693" r:id="rId2"/>
    <p:sldLayoutId id="2147483694" r:id="rId3"/>
    <p:sldLayoutId id="2147483695" r:id="rId4"/>
    <p:sldLayoutId id="2147483696" r:id="rId5"/>
    <p:sldLayoutId id="2147483697" r:id="rId6"/>
    <p:sldLayoutId id="2147483698" r:id="rId7"/>
    <p:sldLayoutId id="2147483699" r:id="rId8"/>
    <p:sldLayoutId id="2147483700" r:id="rId9"/>
    <p:sldLayoutId id="2147483701" r:id="rId10"/>
    <p:sldLayoutId id="2147483702" r:id="rId11"/>
    <p:sldLayoutId id="2147483703" r:id="rId12"/>
  </p:sldLayoutIdLst>
  <p:txStyles>
    <p:titleStyle>
      <a:lvl1pPr algn="l" rtl="0" eaLnBrk="0" fontAlgn="base" hangingPunct="0">
        <a:spcBef>
          <a:spcPct val="0"/>
        </a:spcBef>
        <a:spcAft>
          <a:spcPct val="0"/>
        </a:spcAft>
        <a:defRPr sz="4000" b="1">
          <a:solidFill>
            <a:schemeClr val="bg1"/>
          </a:solidFill>
          <a:latin typeface="+mj-lt"/>
          <a:ea typeface="+mj-ea"/>
          <a:cs typeface="+mj-cs"/>
        </a:defRPr>
      </a:lvl1pPr>
      <a:lvl2pPr algn="l" rtl="0" eaLnBrk="0" fontAlgn="base" hangingPunct="0">
        <a:spcBef>
          <a:spcPct val="0"/>
        </a:spcBef>
        <a:spcAft>
          <a:spcPct val="0"/>
        </a:spcAft>
        <a:defRPr sz="4000" b="1">
          <a:solidFill>
            <a:schemeClr val="bg1"/>
          </a:solidFill>
          <a:latin typeface="Arial" charset="0"/>
        </a:defRPr>
      </a:lvl2pPr>
      <a:lvl3pPr algn="l" rtl="0" eaLnBrk="0" fontAlgn="base" hangingPunct="0">
        <a:spcBef>
          <a:spcPct val="0"/>
        </a:spcBef>
        <a:spcAft>
          <a:spcPct val="0"/>
        </a:spcAft>
        <a:defRPr sz="4000" b="1">
          <a:solidFill>
            <a:schemeClr val="bg1"/>
          </a:solidFill>
          <a:latin typeface="Arial" charset="0"/>
        </a:defRPr>
      </a:lvl3pPr>
      <a:lvl4pPr algn="l" rtl="0" eaLnBrk="0" fontAlgn="base" hangingPunct="0">
        <a:spcBef>
          <a:spcPct val="0"/>
        </a:spcBef>
        <a:spcAft>
          <a:spcPct val="0"/>
        </a:spcAft>
        <a:defRPr sz="4000" b="1">
          <a:solidFill>
            <a:schemeClr val="bg1"/>
          </a:solidFill>
          <a:latin typeface="Arial" charset="0"/>
        </a:defRPr>
      </a:lvl4pPr>
      <a:lvl5pPr algn="l" rtl="0" eaLnBrk="0" fontAlgn="base" hangingPunct="0">
        <a:spcBef>
          <a:spcPct val="0"/>
        </a:spcBef>
        <a:spcAft>
          <a:spcPct val="0"/>
        </a:spcAft>
        <a:defRPr sz="4000" b="1">
          <a:solidFill>
            <a:schemeClr val="bg1"/>
          </a:solidFill>
          <a:latin typeface="Arial" charset="0"/>
        </a:defRPr>
      </a:lvl5pPr>
      <a:lvl6pPr marL="457200" algn="l" rtl="0" fontAlgn="base">
        <a:spcBef>
          <a:spcPct val="0"/>
        </a:spcBef>
        <a:spcAft>
          <a:spcPct val="0"/>
        </a:spcAft>
        <a:defRPr sz="4000" b="1">
          <a:solidFill>
            <a:schemeClr val="bg1"/>
          </a:solidFill>
          <a:latin typeface="Arial" charset="0"/>
        </a:defRPr>
      </a:lvl6pPr>
      <a:lvl7pPr marL="914400" algn="l" rtl="0" fontAlgn="base">
        <a:spcBef>
          <a:spcPct val="0"/>
        </a:spcBef>
        <a:spcAft>
          <a:spcPct val="0"/>
        </a:spcAft>
        <a:defRPr sz="4000" b="1">
          <a:solidFill>
            <a:schemeClr val="bg1"/>
          </a:solidFill>
          <a:latin typeface="Arial" charset="0"/>
        </a:defRPr>
      </a:lvl7pPr>
      <a:lvl8pPr marL="1371600" algn="l" rtl="0" fontAlgn="base">
        <a:spcBef>
          <a:spcPct val="0"/>
        </a:spcBef>
        <a:spcAft>
          <a:spcPct val="0"/>
        </a:spcAft>
        <a:defRPr sz="4000" b="1">
          <a:solidFill>
            <a:schemeClr val="bg1"/>
          </a:solidFill>
          <a:latin typeface="Arial" charset="0"/>
        </a:defRPr>
      </a:lvl8pPr>
      <a:lvl9pPr marL="1828800" algn="l" rtl="0" fontAlgn="base">
        <a:spcBef>
          <a:spcPct val="0"/>
        </a:spcBef>
        <a:spcAft>
          <a:spcPct val="0"/>
        </a:spcAft>
        <a:defRPr sz="4000" b="1">
          <a:solidFill>
            <a:schemeClr val="bg1"/>
          </a:solidFill>
          <a:latin typeface="Arial" charset="0"/>
        </a:defRPr>
      </a:lvl9pPr>
    </p:titleStyle>
    <p:bodyStyle>
      <a:lvl1pPr marL="342900" indent="-342900" algn="l" rtl="0" eaLnBrk="0" fontAlgn="base" hangingPunct="0">
        <a:spcBef>
          <a:spcPct val="20000"/>
        </a:spcBef>
        <a:spcAft>
          <a:spcPct val="0"/>
        </a:spcAft>
        <a:buClr>
          <a:schemeClr val="accent1"/>
        </a:buClr>
        <a:buFont typeface="Wingdings" pitchFamily="2" charset="2"/>
        <a:buChar char="v"/>
        <a:defRPr sz="2800" b="1">
          <a:solidFill>
            <a:srgbClr val="000000"/>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v"/>
        <a:defRPr sz="2400">
          <a:solidFill>
            <a:srgbClr val="000000"/>
          </a:solidFill>
          <a:latin typeface="+mn-lt"/>
          <a:ea typeface="+mn-ea"/>
        </a:defRPr>
      </a:lvl2pPr>
      <a:lvl3pPr marL="1143000" indent="-228600" algn="l" rtl="0" eaLnBrk="0" fontAlgn="base" hangingPunct="0">
        <a:spcBef>
          <a:spcPct val="20000"/>
        </a:spcBef>
        <a:spcAft>
          <a:spcPct val="0"/>
        </a:spcAft>
        <a:buClr>
          <a:schemeClr val="tx1"/>
        </a:buClr>
        <a:buChar char="•"/>
        <a:defRPr sz="22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hunan.ouchn.cn/mod/glossary/view.php?id=331869"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hunan.ouchn.cn/mod/page/view.php?id=331860"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10.wmf"/><Relationship Id="rId3" Type="http://schemas.openxmlformats.org/officeDocument/2006/relationships/image" Target="../media/image5.wmf"/><Relationship Id="rId7" Type="http://schemas.openxmlformats.org/officeDocument/2006/relationships/image" Target="../media/image9.wmf"/><Relationship Id="rId2" Type="http://schemas.openxmlformats.org/officeDocument/2006/relationships/image" Target="../media/image4.wmf"/><Relationship Id="rId1" Type="http://schemas.openxmlformats.org/officeDocument/2006/relationships/slideLayout" Target="../slideLayouts/slideLayout12.xml"/><Relationship Id="rId6" Type="http://schemas.openxmlformats.org/officeDocument/2006/relationships/image" Target="../media/image8.wmf"/><Relationship Id="rId5" Type="http://schemas.openxmlformats.org/officeDocument/2006/relationships/image" Target="../media/image7.wmf"/><Relationship Id="rId4" Type="http://schemas.openxmlformats.org/officeDocument/2006/relationships/image" Target="../media/image6.wmf"/></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65378" name="Rectangle 2"/>
          <p:cNvSpPr>
            <a:spLocks noGrp="1" noChangeArrowheads="1"/>
          </p:cNvSpPr>
          <p:nvPr>
            <p:ph type="ctrTitle"/>
          </p:nvPr>
        </p:nvSpPr>
        <p:spPr>
          <a:xfrm>
            <a:off x="2266950" y="2780928"/>
            <a:ext cx="6877050" cy="742950"/>
          </a:xfrm>
          <a:gradFill rotWithShape="1">
            <a:gsLst>
              <a:gs pos="0">
                <a:schemeClr val="accent1"/>
              </a:gs>
              <a:gs pos="100000">
                <a:schemeClr val="accent1">
                  <a:gamma/>
                  <a:shade val="46275"/>
                  <a:invGamma/>
                </a:schemeClr>
              </a:gs>
            </a:gsLst>
            <a:lin ang="5400000" scaled="1"/>
          </a:gradFill>
        </p:spPr>
        <p:txBody>
          <a:bodyPr/>
          <a:lstStyle/>
          <a:p>
            <a:pPr algn="ctr" eaLnBrk="1" hangingPunct="1">
              <a:defRPr/>
            </a:pPr>
            <a:r>
              <a:rPr lang="zh-CN" altLang="en-US" sz="4800" dirty="0" smtClean="0">
                <a:ea typeface="宋体" pitchFamily="2" charset="-122"/>
              </a:rPr>
              <a:t>网络实用技术基础</a:t>
            </a:r>
          </a:p>
        </p:txBody>
      </p:sp>
      <p:sp>
        <p:nvSpPr>
          <p:cNvPr id="3" name="Rectangle 2"/>
          <p:cNvSpPr txBox="1">
            <a:spLocks noChangeArrowheads="1"/>
          </p:cNvSpPr>
          <p:nvPr/>
        </p:nvSpPr>
        <p:spPr bwMode="white">
          <a:xfrm>
            <a:off x="4572000" y="5557848"/>
            <a:ext cx="1728192" cy="504056"/>
          </a:xfrm>
          <a:prstGeom prst="rect">
            <a:avLst/>
          </a:prstGeom>
          <a:noFill/>
          <a:ln>
            <a:noFill/>
          </a:ln>
          <a:extLst/>
        </p:spPr>
        <p:style>
          <a:lnRef idx="1">
            <a:schemeClr val="dk1"/>
          </a:lnRef>
          <a:fillRef idx="3">
            <a:schemeClr val="dk1"/>
          </a:fillRef>
          <a:effectRef idx="2">
            <a:schemeClr val="dk1"/>
          </a:effectRef>
          <a:fontRef idx="minor">
            <a:schemeClr val="lt1"/>
          </a:fontRef>
        </p:style>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4000" b="1">
                <a:solidFill>
                  <a:schemeClr val="bg1"/>
                </a:solidFill>
                <a:latin typeface="+mj-lt"/>
                <a:ea typeface="+mj-ea"/>
                <a:cs typeface="+mj-cs"/>
              </a:defRPr>
            </a:lvl1pPr>
            <a:lvl2pPr algn="l" rtl="0" eaLnBrk="0" fontAlgn="base" hangingPunct="0">
              <a:spcBef>
                <a:spcPct val="0"/>
              </a:spcBef>
              <a:spcAft>
                <a:spcPct val="0"/>
              </a:spcAft>
              <a:defRPr sz="4000" b="1">
                <a:solidFill>
                  <a:schemeClr val="bg1"/>
                </a:solidFill>
                <a:latin typeface="Arial" charset="0"/>
              </a:defRPr>
            </a:lvl2pPr>
            <a:lvl3pPr algn="l" rtl="0" eaLnBrk="0" fontAlgn="base" hangingPunct="0">
              <a:spcBef>
                <a:spcPct val="0"/>
              </a:spcBef>
              <a:spcAft>
                <a:spcPct val="0"/>
              </a:spcAft>
              <a:defRPr sz="4000" b="1">
                <a:solidFill>
                  <a:schemeClr val="bg1"/>
                </a:solidFill>
                <a:latin typeface="Arial" charset="0"/>
              </a:defRPr>
            </a:lvl3pPr>
            <a:lvl4pPr algn="l" rtl="0" eaLnBrk="0" fontAlgn="base" hangingPunct="0">
              <a:spcBef>
                <a:spcPct val="0"/>
              </a:spcBef>
              <a:spcAft>
                <a:spcPct val="0"/>
              </a:spcAft>
              <a:defRPr sz="4000" b="1">
                <a:solidFill>
                  <a:schemeClr val="bg1"/>
                </a:solidFill>
                <a:latin typeface="Arial" charset="0"/>
              </a:defRPr>
            </a:lvl4pPr>
            <a:lvl5pPr algn="l" rtl="0" eaLnBrk="0" fontAlgn="base" hangingPunct="0">
              <a:spcBef>
                <a:spcPct val="0"/>
              </a:spcBef>
              <a:spcAft>
                <a:spcPct val="0"/>
              </a:spcAft>
              <a:defRPr sz="4000" b="1">
                <a:solidFill>
                  <a:schemeClr val="bg1"/>
                </a:solidFill>
                <a:latin typeface="Arial" charset="0"/>
              </a:defRPr>
            </a:lvl5pPr>
            <a:lvl6pPr marL="457200" algn="l" rtl="0" fontAlgn="base">
              <a:spcBef>
                <a:spcPct val="0"/>
              </a:spcBef>
              <a:spcAft>
                <a:spcPct val="0"/>
              </a:spcAft>
              <a:defRPr sz="4000" b="1">
                <a:solidFill>
                  <a:schemeClr val="bg1"/>
                </a:solidFill>
                <a:latin typeface="Arial" charset="0"/>
              </a:defRPr>
            </a:lvl6pPr>
            <a:lvl7pPr marL="914400" algn="l" rtl="0" fontAlgn="base">
              <a:spcBef>
                <a:spcPct val="0"/>
              </a:spcBef>
              <a:spcAft>
                <a:spcPct val="0"/>
              </a:spcAft>
              <a:defRPr sz="4000" b="1">
                <a:solidFill>
                  <a:schemeClr val="bg1"/>
                </a:solidFill>
                <a:latin typeface="Arial" charset="0"/>
              </a:defRPr>
            </a:lvl7pPr>
            <a:lvl8pPr marL="1371600" algn="l" rtl="0" fontAlgn="base">
              <a:spcBef>
                <a:spcPct val="0"/>
              </a:spcBef>
              <a:spcAft>
                <a:spcPct val="0"/>
              </a:spcAft>
              <a:defRPr sz="4000" b="1">
                <a:solidFill>
                  <a:schemeClr val="bg1"/>
                </a:solidFill>
                <a:latin typeface="Arial" charset="0"/>
              </a:defRPr>
            </a:lvl8pPr>
            <a:lvl9pPr marL="1828800" algn="l" rtl="0" fontAlgn="base">
              <a:spcBef>
                <a:spcPct val="0"/>
              </a:spcBef>
              <a:spcAft>
                <a:spcPct val="0"/>
              </a:spcAft>
              <a:defRPr sz="4000" b="1">
                <a:solidFill>
                  <a:schemeClr val="bg1"/>
                </a:solidFill>
                <a:latin typeface="Arial" charset="0"/>
              </a:defRPr>
            </a:lvl9pPr>
          </a:lstStyle>
          <a:p>
            <a:pPr algn="ctr" eaLnBrk="1" hangingPunct="1">
              <a:defRPr/>
            </a:pPr>
            <a:r>
              <a:rPr lang="zh-CN" altLang="en-US" sz="3600" dirty="0" smtClean="0">
                <a:solidFill>
                  <a:srgbClr val="FF9900"/>
                </a:solidFill>
                <a:ea typeface="宋体" pitchFamily="2" charset="-122"/>
              </a:rPr>
              <a:t>刘文英</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r>
              <a:rPr lang="zh-CN" altLang="en-US" dirty="0" smtClean="0">
                <a:solidFill>
                  <a:srgbClr val="FF0000"/>
                </a:solidFill>
                <a:ea typeface="宋体" pitchFamily="2" charset="-122"/>
              </a:rPr>
              <a:t>学什么</a:t>
            </a:r>
          </a:p>
        </p:txBody>
      </p:sp>
      <p:sp>
        <p:nvSpPr>
          <p:cNvPr id="1773571" name="Rectangle 3"/>
          <p:cNvSpPr>
            <a:spLocks noGrp="1" noChangeArrowheads="1"/>
          </p:cNvSpPr>
          <p:nvPr>
            <p:ph type="body" idx="1"/>
          </p:nvPr>
        </p:nvSpPr>
        <p:spPr>
          <a:xfrm>
            <a:off x="250825" y="1556792"/>
            <a:ext cx="8893175" cy="4895850"/>
          </a:xfrm>
        </p:spPr>
        <p:txBody>
          <a:bodyPr/>
          <a:lstStyle/>
          <a:p>
            <a:pPr marL="533400" indent="-533400" eaLnBrk="1" hangingPunct="1">
              <a:buFont typeface="Wingdings" pitchFamily="2" charset="2"/>
              <a:buNone/>
              <a:defRPr/>
            </a:pPr>
            <a:r>
              <a:rPr lang="zh-CN" altLang="en-US" dirty="0" smtClean="0">
                <a:solidFill>
                  <a:srgbClr val="0000FF"/>
                </a:solidFill>
              </a:rPr>
              <a:t>网络实用技术基础是一门怎样的课程</a:t>
            </a:r>
            <a:endParaRPr lang="zh-CN" altLang="en-US" b="0" dirty="0" smtClean="0">
              <a:solidFill>
                <a:srgbClr val="0000FF"/>
              </a:solidFill>
            </a:endParaRPr>
          </a:p>
          <a:p>
            <a:pPr eaLnBrk="1" hangingPunct="1">
              <a:lnSpc>
                <a:spcPts val="3200"/>
              </a:lnSpc>
              <a:defRPr/>
            </a:pPr>
            <a:r>
              <a:rPr lang="en-US" altLang="zh-CN" b="0" dirty="0" smtClean="0"/>
              <a:t>《</a:t>
            </a:r>
            <a:r>
              <a:rPr lang="zh-CN" altLang="en-US" b="0" dirty="0" smtClean="0"/>
              <a:t>网络实用技术基础</a:t>
            </a:r>
            <a:r>
              <a:rPr lang="en-US" altLang="zh-CN" b="0" dirty="0" smtClean="0"/>
              <a:t>》</a:t>
            </a:r>
            <a:r>
              <a:rPr lang="zh-CN" altLang="en-US" b="0" dirty="0" smtClean="0"/>
              <a:t>是“计算机信息管理”、“计算机网络技术”、“电子商务”专业（专科）的一门统设必修课。本课程主要任务是介绍</a:t>
            </a:r>
            <a:r>
              <a:rPr lang="zh-CN" altLang="en-US" b="0" dirty="0" smtClean="0">
                <a:solidFill>
                  <a:srgbClr val="0000FF"/>
                </a:solidFill>
              </a:rPr>
              <a:t>计算机网络的基本知识、基本理论和基本应用等方面的知识。目的是通过本课程的学习，使学生不仅能够了解和掌握计算机网络的基本知识和基本理论，更主要的是能够了解和掌握计算机网络实现中的基本原理和技术</a:t>
            </a:r>
            <a:r>
              <a:rPr lang="zh-CN" altLang="en-US" b="0" dirty="0" smtClean="0"/>
              <a:t>，并以此来指导学习者从事实际工作，能够学有所用。</a:t>
            </a:r>
          </a:p>
          <a:p>
            <a:pPr eaLnBrk="1" hangingPunct="1">
              <a:lnSpc>
                <a:spcPts val="3200"/>
              </a:lnSpc>
              <a:defRPr/>
            </a:pPr>
            <a:r>
              <a:rPr lang="zh-CN" altLang="en-US" b="0" dirty="0" smtClean="0"/>
              <a:t>课程总学时数为</a:t>
            </a:r>
            <a:r>
              <a:rPr lang="en-US" altLang="zh-CN" b="0" dirty="0" smtClean="0"/>
              <a:t>72</a:t>
            </a:r>
            <a:r>
              <a:rPr lang="zh-CN" altLang="en-US" b="0" dirty="0" smtClean="0"/>
              <a:t>学时，</a:t>
            </a:r>
            <a:r>
              <a:rPr lang="en-US" altLang="zh-CN" b="0" dirty="0" smtClean="0"/>
              <a:t>4</a:t>
            </a:r>
            <a:r>
              <a:rPr lang="zh-CN" altLang="en-US" b="0" dirty="0" smtClean="0"/>
              <a:t>学分。其中授课时间为</a:t>
            </a:r>
            <a:r>
              <a:rPr lang="en-US" altLang="zh-CN" b="0" dirty="0" smtClean="0"/>
              <a:t>48</a:t>
            </a:r>
            <a:r>
              <a:rPr lang="zh-CN" altLang="en-US" b="0" dirty="0" smtClean="0"/>
              <a:t>学时（含面授、录像学时）、实验课学时为</a:t>
            </a:r>
            <a:r>
              <a:rPr lang="en-US" altLang="zh-CN" b="0" dirty="0" smtClean="0"/>
              <a:t>24</a:t>
            </a:r>
            <a:r>
              <a:rPr lang="zh-CN" altLang="en-US" b="0" dirty="0" smtClean="0"/>
              <a:t>学时。</a:t>
            </a:r>
          </a:p>
          <a:p>
            <a:pPr eaLnBrk="1" hangingPunct="1">
              <a:defRPr/>
            </a:pPr>
            <a:endParaRPr lang="zh-CN" altLang="zh-CN" dirty="0" smtClean="0"/>
          </a:p>
          <a:p>
            <a:pPr marL="533400" indent="-533400" eaLnBrk="1" hangingPunct="1">
              <a:buFont typeface="Wingdings" pitchFamily="2" charset="2"/>
              <a:buAutoNum type="arabicPeriod"/>
              <a:defRPr/>
            </a:pPr>
            <a:endParaRPr lang="zh-CN" altLang="en-US" dirty="0" smtClean="0"/>
          </a:p>
          <a:p>
            <a:pPr marL="533400" indent="-533400" eaLnBrk="1" hangingPunct="1">
              <a:buFont typeface="Wingdings" pitchFamily="2" charset="2"/>
              <a:buAutoNum type="arabicPeriod"/>
              <a:defRPr/>
            </a:pPr>
            <a:endParaRPr lang="en-US" altLang="zh-CN" dirty="0"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7357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73571">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77357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73571" grpId="0" build="p"/>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zh-CN" altLang="en-US" dirty="0" smtClean="0">
                <a:ea typeface="宋体" pitchFamily="2" charset="-122"/>
              </a:rPr>
              <a:t>课程特点</a:t>
            </a:r>
            <a:endParaRPr lang="zh-CN" altLang="en-US" dirty="0" smtClean="0">
              <a:solidFill>
                <a:srgbClr val="FF0000"/>
              </a:solidFill>
              <a:ea typeface="宋体" pitchFamily="2" charset="-122"/>
            </a:endParaRPr>
          </a:p>
        </p:txBody>
      </p:sp>
      <p:sp>
        <p:nvSpPr>
          <p:cNvPr id="1773571" name="Rectangle 3"/>
          <p:cNvSpPr>
            <a:spLocks noGrp="1" noChangeArrowheads="1"/>
          </p:cNvSpPr>
          <p:nvPr>
            <p:ph type="body" idx="1"/>
          </p:nvPr>
        </p:nvSpPr>
        <p:spPr>
          <a:xfrm>
            <a:off x="250825" y="1341438"/>
            <a:ext cx="8893175" cy="4895850"/>
          </a:xfrm>
        </p:spPr>
        <p:txBody>
          <a:bodyPr/>
          <a:lstStyle/>
          <a:p>
            <a:pPr marL="0" indent="0" eaLnBrk="1" hangingPunct="1">
              <a:lnSpc>
                <a:spcPct val="150000"/>
              </a:lnSpc>
              <a:buFont typeface="Wingdings" pitchFamily="2" charset="2"/>
              <a:buNone/>
              <a:defRPr/>
            </a:pPr>
            <a:r>
              <a:rPr lang="en-US" altLang="zh-CN" sz="2400" b="0" dirty="0" smtClean="0"/>
              <a:t>《</a:t>
            </a:r>
            <a:r>
              <a:rPr lang="zh-CN" altLang="en-US" sz="2400" b="0" dirty="0" smtClean="0"/>
              <a:t>网络实用技术基础</a:t>
            </a:r>
            <a:r>
              <a:rPr lang="en-US" altLang="zh-CN" sz="2400" b="0" dirty="0" smtClean="0"/>
              <a:t>》</a:t>
            </a:r>
            <a:r>
              <a:rPr lang="zh-CN" altLang="en-US" sz="2400" b="0" dirty="0" smtClean="0"/>
              <a:t>主要侧重介绍计算机网络的基本知识、理论和基本应用，是一门理论性和实践性都很强的课程，它具有以下特点：</a:t>
            </a:r>
          </a:p>
          <a:p>
            <a:pPr eaLnBrk="1" hangingPunct="1">
              <a:lnSpc>
                <a:spcPct val="150000"/>
              </a:lnSpc>
              <a:defRPr/>
            </a:pPr>
            <a:r>
              <a:rPr lang="en-US" altLang="zh-CN" sz="2400" b="0" dirty="0" smtClean="0"/>
              <a:t>1. </a:t>
            </a:r>
            <a:r>
              <a:rPr lang="zh-CN" altLang="en-US" sz="2400" b="0" dirty="0" smtClean="0"/>
              <a:t>计算机网络的概念较多，因此本课程侧重强调基本概念，基本原理的介绍与讲述。</a:t>
            </a:r>
          </a:p>
          <a:p>
            <a:pPr eaLnBrk="1" hangingPunct="1">
              <a:lnSpc>
                <a:spcPct val="150000"/>
              </a:lnSpc>
              <a:defRPr/>
            </a:pPr>
            <a:r>
              <a:rPr lang="en-US" altLang="zh-CN" sz="2400" b="0" dirty="0" smtClean="0"/>
              <a:t>2. </a:t>
            </a:r>
            <a:r>
              <a:rPr lang="zh-CN" altLang="en-US" sz="2400" b="0" dirty="0" smtClean="0"/>
              <a:t>计算机网络的发展非常迅速，新的技术不断出现，因此应尽可能地讲述较新的技术、知识，使教学内容不致较快地过时。</a:t>
            </a:r>
          </a:p>
          <a:p>
            <a:pPr eaLnBrk="1" hangingPunct="1">
              <a:lnSpc>
                <a:spcPct val="150000"/>
              </a:lnSpc>
              <a:defRPr/>
            </a:pPr>
            <a:r>
              <a:rPr lang="en-US" altLang="zh-CN" sz="2400" b="0" dirty="0" smtClean="0"/>
              <a:t>3. </a:t>
            </a:r>
            <a:r>
              <a:rPr lang="zh-CN" altLang="en-US" sz="2400" b="0" dirty="0" smtClean="0"/>
              <a:t>本课程应用性较强，教学中应注重理论联系实际，要重视实训环节。</a:t>
            </a:r>
          </a:p>
          <a:p>
            <a:pPr eaLnBrk="1" hangingPunct="1">
              <a:lnSpc>
                <a:spcPct val="150000"/>
              </a:lnSpc>
              <a:defRPr/>
            </a:pPr>
            <a:endParaRPr lang="zh-CN" altLang="zh-CN" dirty="0" smtClean="0"/>
          </a:p>
          <a:p>
            <a:pPr marL="533400" indent="-533400" eaLnBrk="1" hangingPunct="1">
              <a:lnSpc>
                <a:spcPct val="150000"/>
              </a:lnSpc>
              <a:buFont typeface="Wingdings" pitchFamily="2" charset="2"/>
              <a:buAutoNum type="arabicPeriod"/>
              <a:defRPr/>
            </a:pPr>
            <a:endParaRPr lang="zh-CN" altLang="en-US" dirty="0" smtClean="0"/>
          </a:p>
          <a:p>
            <a:pPr marL="533400" indent="-533400" eaLnBrk="1" hangingPunct="1">
              <a:lnSpc>
                <a:spcPct val="150000"/>
              </a:lnSpc>
              <a:buFont typeface="Wingdings" pitchFamily="2" charset="2"/>
              <a:buAutoNum type="arabicPeriod"/>
              <a:defRPr/>
            </a:pPr>
            <a:endParaRPr lang="en-US" altLang="zh-CN" dirty="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zh-CN" altLang="en-US" dirty="0" smtClean="0">
                <a:ea typeface="宋体" pitchFamily="2" charset="-122"/>
              </a:rPr>
              <a:t>课程目标</a:t>
            </a:r>
            <a:endParaRPr lang="zh-CN" altLang="en-US" dirty="0" smtClean="0">
              <a:solidFill>
                <a:srgbClr val="FF0000"/>
              </a:solidFill>
              <a:ea typeface="宋体" pitchFamily="2" charset="-122"/>
            </a:endParaRPr>
          </a:p>
        </p:txBody>
      </p:sp>
      <p:sp>
        <p:nvSpPr>
          <p:cNvPr id="1773571" name="Rectangle 3"/>
          <p:cNvSpPr>
            <a:spLocks noGrp="1" noChangeArrowheads="1"/>
          </p:cNvSpPr>
          <p:nvPr>
            <p:ph type="body" idx="1"/>
          </p:nvPr>
        </p:nvSpPr>
        <p:spPr>
          <a:xfrm>
            <a:off x="279400" y="1341438"/>
            <a:ext cx="8893175" cy="5111750"/>
          </a:xfrm>
        </p:spPr>
        <p:txBody>
          <a:bodyPr/>
          <a:lstStyle/>
          <a:p>
            <a:pPr eaLnBrk="1" hangingPunct="1">
              <a:defRPr/>
            </a:pPr>
            <a:r>
              <a:rPr lang="en-US" altLang="zh-CN" sz="1200" b="0" dirty="0" smtClean="0"/>
              <a:t>1. </a:t>
            </a:r>
            <a:r>
              <a:rPr lang="zh-CN" altLang="en-US" sz="1200" b="0" dirty="0" smtClean="0"/>
              <a:t>了解计算机网络的发展历程与国际标准。</a:t>
            </a:r>
          </a:p>
          <a:p>
            <a:pPr eaLnBrk="1" hangingPunct="1">
              <a:defRPr/>
            </a:pPr>
            <a:r>
              <a:rPr lang="en-US" altLang="zh-CN" sz="1200" b="0" dirty="0" smtClean="0"/>
              <a:t>2. </a:t>
            </a:r>
            <a:r>
              <a:rPr lang="zh-CN" altLang="en-US" sz="1200" b="0" dirty="0" smtClean="0"/>
              <a:t>掌握计算机网络的概念、功能、分类。</a:t>
            </a:r>
          </a:p>
          <a:p>
            <a:pPr eaLnBrk="1" hangingPunct="1">
              <a:defRPr/>
            </a:pPr>
            <a:r>
              <a:rPr lang="en-US" altLang="zh-CN" sz="1200" b="0" dirty="0" smtClean="0"/>
              <a:t>3. </a:t>
            </a:r>
            <a:r>
              <a:rPr lang="zh-CN" altLang="en-US" sz="1200" b="0" dirty="0" smtClean="0"/>
              <a:t>掌握典型计算机网络的体系结构及其协议。</a:t>
            </a:r>
          </a:p>
          <a:p>
            <a:pPr eaLnBrk="1" hangingPunct="1">
              <a:defRPr/>
            </a:pPr>
            <a:r>
              <a:rPr lang="en-US" altLang="zh-CN" sz="1200" b="0" dirty="0" smtClean="0"/>
              <a:t>4. </a:t>
            </a:r>
            <a:r>
              <a:rPr lang="zh-CN" altLang="en-US" sz="1200" b="0" dirty="0" smtClean="0"/>
              <a:t>了解局域网的参考模型、高速以太网和宽带接入技术、家庭局域网组网步骤。</a:t>
            </a:r>
          </a:p>
          <a:p>
            <a:pPr eaLnBrk="1" hangingPunct="1">
              <a:defRPr/>
            </a:pPr>
            <a:r>
              <a:rPr lang="en-US" altLang="zh-CN" sz="1200" b="0" dirty="0" smtClean="0"/>
              <a:t>5. </a:t>
            </a:r>
            <a:r>
              <a:rPr lang="zh-CN" altLang="en-US" sz="1200" b="0" dirty="0" smtClean="0"/>
              <a:t>理解无线局域网、虚拟局域网</a:t>
            </a:r>
            <a:r>
              <a:rPr lang="en-US" altLang="zh-CN" sz="1200" b="0" dirty="0" smtClean="0"/>
              <a:t>VLAN</a:t>
            </a:r>
            <a:r>
              <a:rPr lang="zh-CN" altLang="en-US" sz="1200" b="0" dirty="0" smtClean="0"/>
              <a:t>的工作原理与特点。</a:t>
            </a:r>
          </a:p>
          <a:p>
            <a:pPr eaLnBrk="1" hangingPunct="1">
              <a:defRPr/>
            </a:pPr>
            <a:r>
              <a:rPr lang="en-US" altLang="zh-CN" sz="1200" b="0" dirty="0" smtClean="0"/>
              <a:t>6. </a:t>
            </a:r>
            <a:r>
              <a:rPr lang="zh-CN" altLang="en-US" sz="1200" b="0" dirty="0" smtClean="0"/>
              <a:t>掌握常见以太网的种类、常见的网络传输介质及其特点。</a:t>
            </a:r>
          </a:p>
          <a:p>
            <a:pPr eaLnBrk="1" hangingPunct="1">
              <a:defRPr/>
            </a:pPr>
            <a:r>
              <a:rPr lang="en-US" altLang="zh-CN" sz="1200" b="0" dirty="0" smtClean="0"/>
              <a:t>7. </a:t>
            </a:r>
            <a:r>
              <a:rPr lang="zh-CN" altLang="en-US" sz="1200" b="0" dirty="0" smtClean="0"/>
              <a:t>掌握网桥和交换机的功能。</a:t>
            </a:r>
          </a:p>
          <a:p>
            <a:pPr eaLnBrk="1" hangingPunct="1">
              <a:defRPr/>
            </a:pPr>
            <a:r>
              <a:rPr lang="en-US" altLang="zh-CN" sz="1200" b="0" dirty="0" smtClean="0"/>
              <a:t>8. </a:t>
            </a:r>
            <a:r>
              <a:rPr lang="zh-CN" altLang="en-US" sz="1200" b="0" dirty="0" smtClean="0"/>
              <a:t>理解局域网</a:t>
            </a:r>
            <a:r>
              <a:rPr lang="en-US" altLang="zh-CN" sz="1200" b="0" dirty="0" smtClean="0"/>
              <a:t>CSMA/CD</a:t>
            </a:r>
            <a:r>
              <a:rPr lang="zh-CN" altLang="en-US" sz="1200" b="0" dirty="0" smtClean="0"/>
              <a:t>和</a:t>
            </a:r>
            <a:r>
              <a:rPr lang="en-US" altLang="zh-CN" sz="1200" b="0" dirty="0" smtClean="0"/>
              <a:t>PPP</a:t>
            </a:r>
            <a:r>
              <a:rPr lang="zh-CN" altLang="en-US" sz="1200" b="0" dirty="0" smtClean="0"/>
              <a:t>协议的工作原理。</a:t>
            </a:r>
          </a:p>
          <a:p>
            <a:pPr eaLnBrk="1" hangingPunct="1">
              <a:defRPr/>
            </a:pPr>
            <a:r>
              <a:rPr lang="en-US" altLang="zh-CN" sz="1200" b="0" dirty="0" smtClean="0"/>
              <a:t>9. </a:t>
            </a:r>
            <a:r>
              <a:rPr lang="zh-CN" altLang="en-US" sz="1200" b="0" dirty="0" smtClean="0"/>
              <a:t>理解互联网的接入技术和方法。</a:t>
            </a:r>
          </a:p>
          <a:p>
            <a:pPr eaLnBrk="1" hangingPunct="1">
              <a:defRPr/>
            </a:pPr>
            <a:r>
              <a:rPr lang="en-US" altLang="zh-CN" sz="1200" b="0" dirty="0" smtClean="0"/>
              <a:t>10. </a:t>
            </a:r>
            <a:r>
              <a:rPr lang="zh-CN" altLang="en-US" sz="1200" b="0" dirty="0" smtClean="0"/>
              <a:t>掌握网络互联的原理和</a:t>
            </a:r>
            <a:r>
              <a:rPr lang="en-US" altLang="zh-CN" sz="1200" b="0" dirty="0" smtClean="0"/>
              <a:t>IP</a:t>
            </a:r>
            <a:r>
              <a:rPr lang="zh-CN" altLang="en-US" sz="1200" b="0" dirty="0" smtClean="0"/>
              <a:t>协议。</a:t>
            </a:r>
          </a:p>
          <a:p>
            <a:pPr eaLnBrk="1" hangingPunct="1">
              <a:defRPr/>
            </a:pPr>
            <a:r>
              <a:rPr lang="en-US" altLang="zh-CN" sz="1200" b="0" dirty="0" smtClean="0"/>
              <a:t>11. </a:t>
            </a:r>
            <a:r>
              <a:rPr lang="zh-CN" altLang="en-US" sz="1200" b="0" dirty="0" smtClean="0"/>
              <a:t>理解</a:t>
            </a:r>
            <a:r>
              <a:rPr lang="en-US" altLang="zh-CN" sz="1200" b="0" dirty="0" smtClean="0"/>
              <a:t>ARP</a:t>
            </a:r>
            <a:r>
              <a:rPr lang="zh-CN" altLang="en-US" sz="1200" b="0" dirty="0" smtClean="0"/>
              <a:t>、</a:t>
            </a:r>
            <a:r>
              <a:rPr lang="en-US" altLang="zh-CN" sz="1200" b="0" dirty="0" smtClean="0"/>
              <a:t>ICMP</a:t>
            </a:r>
            <a:r>
              <a:rPr lang="zh-CN" altLang="en-US" sz="1200" b="0" dirty="0" smtClean="0"/>
              <a:t>、路由协议原理和应用。</a:t>
            </a:r>
          </a:p>
          <a:p>
            <a:pPr eaLnBrk="1" hangingPunct="1">
              <a:defRPr/>
            </a:pPr>
            <a:r>
              <a:rPr lang="en-US" altLang="zh-CN" sz="1200" b="0" dirty="0" smtClean="0"/>
              <a:t>12. </a:t>
            </a:r>
            <a:r>
              <a:rPr lang="zh-CN" altLang="en-US" sz="1200" b="0" dirty="0" smtClean="0"/>
              <a:t>理解</a:t>
            </a:r>
            <a:r>
              <a:rPr lang="en-US" altLang="zh-CN" sz="1200" b="0" dirty="0" smtClean="0"/>
              <a:t>NAT</a:t>
            </a:r>
            <a:r>
              <a:rPr lang="zh-CN" altLang="en-US" sz="1200" b="0" dirty="0" smtClean="0"/>
              <a:t>技术的原理和应用。</a:t>
            </a:r>
          </a:p>
          <a:p>
            <a:pPr eaLnBrk="1" hangingPunct="1">
              <a:defRPr/>
            </a:pPr>
            <a:r>
              <a:rPr lang="en-US" altLang="zh-CN" sz="1200" b="0" dirty="0" smtClean="0"/>
              <a:t>13. </a:t>
            </a:r>
            <a:r>
              <a:rPr lang="zh-CN" altLang="en-US" sz="1200" b="0" dirty="0" smtClean="0"/>
              <a:t>理解</a:t>
            </a:r>
            <a:r>
              <a:rPr lang="en-US" altLang="zh-CN" sz="1200" b="0" dirty="0" smtClean="0"/>
              <a:t>UDP</a:t>
            </a:r>
            <a:r>
              <a:rPr lang="zh-CN" altLang="en-US" sz="1200" b="0" dirty="0" smtClean="0"/>
              <a:t>与</a:t>
            </a:r>
            <a:r>
              <a:rPr lang="en-US" altLang="zh-CN" sz="1200" b="0" dirty="0" smtClean="0"/>
              <a:t>TCP</a:t>
            </a:r>
            <a:r>
              <a:rPr lang="zh-CN" altLang="en-US" sz="1200" b="0" dirty="0" smtClean="0"/>
              <a:t>的原理。</a:t>
            </a:r>
          </a:p>
          <a:p>
            <a:pPr eaLnBrk="1" hangingPunct="1">
              <a:defRPr/>
            </a:pPr>
            <a:r>
              <a:rPr lang="en-US" altLang="zh-CN" sz="1200" b="0" dirty="0" smtClean="0"/>
              <a:t>14. </a:t>
            </a:r>
            <a:r>
              <a:rPr lang="zh-CN" altLang="en-US" sz="1200" b="0" dirty="0" smtClean="0"/>
              <a:t>了解网络服务器的基本知识。</a:t>
            </a:r>
          </a:p>
          <a:p>
            <a:pPr eaLnBrk="1" hangingPunct="1">
              <a:defRPr/>
            </a:pPr>
            <a:r>
              <a:rPr lang="en-US" altLang="zh-CN" sz="1200" b="0" dirty="0" smtClean="0"/>
              <a:t>15. </a:t>
            </a:r>
            <a:r>
              <a:rPr lang="zh-CN" altLang="en-US" sz="1200" b="0" dirty="0" smtClean="0"/>
              <a:t>理解</a:t>
            </a:r>
            <a:r>
              <a:rPr lang="en-US" altLang="zh-CN" sz="1200" b="0" dirty="0" smtClean="0"/>
              <a:t>FTP</a:t>
            </a:r>
            <a:r>
              <a:rPr lang="zh-CN" altLang="en-US" sz="1200" b="0" dirty="0" smtClean="0"/>
              <a:t>、</a:t>
            </a:r>
            <a:r>
              <a:rPr lang="en-US" altLang="zh-CN" sz="1200" b="0" dirty="0" smtClean="0"/>
              <a:t>E-mail</a:t>
            </a:r>
            <a:r>
              <a:rPr lang="zh-CN" altLang="en-US" sz="1200" b="0" dirty="0" smtClean="0"/>
              <a:t>、</a:t>
            </a:r>
            <a:r>
              <a:rPr lang="en-US" altLang="zh-CN" sz="1200" b="0" dirty="0" smtClean="0"/>
              <a:t>DNS</a:t>
            </a:r>
            <a:r>
              <a:rPr lang="zh-CN" altLang="en-US" sz="1200" b="0" dirty="0" smtClean="0"/>
              <a:t>、</a:t>
            </a:r>
            <a:r>
              <a:rPr lang="en-US" altLang="zh-CN" sz="1200" b="0" dirty="0" smtClean="0"/>
              <a:t>DHCP</a:t>
            </a:r>
            <a:r>
              <a:rPr lang="zh-CN" altLang="en-US" sz="1200" b="0" dirty="0" smtClean="0"/>
              <a:t>、</a:t>
            </a:r>
            <a:r>
              <a:rPr lang="en-US" altLang="zh-CN" sz="1200" b="0" dirty="0" smtClean="0"/>
              <a:t>WEB</a:t>
            </a:r>
            <a:r>
              <a:rPr lang="zh-CN" altLang="en-US" sz="1200" b="0" dirty="0" smtClean="0"/>
              <a:t>工作原理。</a:t>
            </a:r>
          </a:p>
          <a:p>
            <a:pPr eaLnBrk="1" hangingPunct="1">
              <a:defRPr/>
            </a:pPr>
            <a:r>
              <a:rPr lang="en-US" altLang="zh-CN" sz="1200" b="0" dirty="0" smtClean="0"/>
              <a:t>16.</a:t>
            </a:r>
            <a:r>
              <a:rPr lang="zh-CN" altLang="en-US" sz="1200" b="0" dirty="0" smtClean="0"/>
              <a:t>掌握网络安全的概念、特征，了解常见的网络安全威胁。</a:t>
            </a:r>
          </a:p>
          <a:p>
            <a:pPr eaLnBrk="1" hangingPunct="1">
              <a:defRPr/>
            </a:pPr>
            <a:r>
              <a:rPr lang="en-US" altLang="zh-CN" sz="1200" b="0" dirty="0" smtClean="0"/>
              <a:t>17.</a:t>
            </a:r>
            <a:r>
              <a:rPr lang="zh-CN" altLang="en-US" sz="1200" b="0" dirty="0" smtClean="0"/>
              <a:t>理解密码体制的分类、常见密码算法及其性能。</a:t>
            </a:r>
          </a:p>
          <a:p>
            <a:pPr eaLnBrk="1" hangingPunct="1">
              <a:defRPr/>
            </a:pPr>
            <a:r>
              <a:rPr lang="en-US" altLang="zh-CN" sz="1200" b="0" dirty="0" smtClean="0"/>
              <a:t>18.</a:t>
            </a:r>
            <a:r>
              <a:rPr lang="zh-CN" altLang="en-US" sz="1200" b="0" dirty="0" smtClean="0"/>
              <a:t>理解数字签名的基本原理、</a:t>
            </a:r>
            <a:r>
              <a:rPr lang="en-US" altLang="zh-CN" sz="1200" b="0" dirty="0" smtClean="0"/>
              <a:t>SSL</a:t>
            </a:r>
            <a:r>
              <a:rPr lang="zh-CN" altLang="en-US" sz="1200" b="0" dirty="0" smtClean="0"/>
              <a:t>和</a:t>
            </a:r>
            <a:r>
              <a:rPr lang="en-US" altLang="zh-CN" sz="1200" b="0" dirty="0" smtClean="0"/>
              <a:t>SET</a:t>
            </a:r>
            <a:r>
              <a:rPr lang="zh-CN" altLang="en-US" sz="1200" b="0" dirty="0" smtClean="0"/>
              <a:t>等网络安全协议的工作原理。</a:t>
            </a:r>
          </a:p>
          <a:p>
            <a:pPr eaLnBrk="1" hangingPunct="1">
              <a:defRPr/>
            </a:pPr>
            <a:r>
              <a:rPr lang="en-US" altLang="zh-CN" sz="1200" b="0" dirty="0" smtClean="0"/>
              <a:t>19.</a:t>
            </a:r>
            <a:r>
              <a:rPr lang="zh-CN" altLang="en-US" sz="1200" b="0" dirty="0" smtClean="0"/>
              <a:t>了解各种身份认证技术。</a:t>
            </a:r>
          </a:p>
          <a:p>
            <a:pPr eaLnBrk="1" hangingPunct="1">
              <a:defRPr/>
            </a:pPr>
            <a:r>
              <a:rPr lang="en-US" altLang="zh-CN" sz="1200" b="0" dirty="0" smtClean="0"/>
              <a:t>20. </a:t>
            </a:r>
            <a:r>
              <a:rPr lang="zh-CN" altLang="en-US" sz="1200" b="0" dirty="0" smtClean="0"/>
              <a:t>理解常用的网络攻击与防御技术。</a:t>
            </a:r>
          </a:p>
          <a:p>
            <a:pPr eaLnBrk="1" hangingPunct="1">
              <a:defRPr/>
            </a:pPr>
            <a:r>
              <a:rPr lang="en-US" altLang="zh-CN" sz="1200" b="0" dirty="0" smtClean="0"/>
              <a:t>21. </a:t>
            </a:r>
            <a:r>
              <a:rPr lang="zh-CN" altLang="en-US" sz="1200" b="0" dirty="0" smtClean="0"/>
              <a:t>掌握移动互联网的概念以及特征。</a:t>
            </a:r>
          </a:p>
          <a:p>
            <a:pPr eaLnBrk="1" hangingPunct="1">
              <a:defRPr/>
            </a:pPr>
            <a:r>
              <a:rPr lang="en-US" altLang="zh-CN" sz="1200" b="0" dirty="0" smtClean="0"/>
              <a:t>22. </a:t>
            </a:r>
            <a:r>
              <a:rPr lang="zh-CN" altLang="en-US" sz="1200" b="0" dirty="0" smtClean="0"/>
              <a:t>理解移动</a:t>
            </a:r>
            <a:r>
              <a:rPr lang="en-US" altLang="zh-CN" sz="1200" b="0" dirty="0" smtClean="0"/>
              <a:t>IPv4</a:t>
            </a:r>
            <a:r>
              <a:rPr lang="zh-CN" altLang="en-US" sz="1200" b="0" dirty="0" smtClean="0"/>
              <a:t>与移动</a:t>
            </a:r>
            <a:r>
              <a:rPr lang="en-US" altLang="zh-CN" sz="1200" b="0" dirty="0" smtClean="0"/>
              <a:t>IPv6</a:t>
            </a:r>
            <a:r>
              <a:rPr lang="zh-CN" altLang="en-US" sz="1200" b="0" dirty="0" smtClean="0"/>
              <a:t>的特性。</a:t>
            </a:r>
          </a:p>
          <a:p>
            <a:pPr eaLnBrk="1" hangingPunct="1">
              <a:defRPr/>
            </a:pPr>
            <a:r>
              <a:rPr lang="en-US" altLang="zh-CN" sz="1200" b="0" dirty="0" smtClean="0"/>
              <a:t>23. </a:t>
            </a:r>
            <a:r>
              <a:rPr lang="zh-CN" altLang="en-US" sz="1200" b="0" dirty="0" smtClean="0"/>
              <a:t>理解云计算与移动云计算、软件定义网络、数据中心网络、网络虚拟化的概念。</a:t>
            </a:r>
          </a:p>
          <a:p>
            <a:pPr eaLnBrk="1" hangingPunct="1">
              <a:defRPr/>
            </a:pPr>
            <a:endParaRPr lang="zh-CN" altLang="zh-CN" sz="1200" dirty="0" smtClean="0"/>
          </a:p>
          <a:p>
            <a:pPr marL="533400" indent="-533400" eaLnBrk="1" hangingPunct="1">
              <a:buFont typeface="Wingdings" pitchFamily="2" charset="2"/>
              <a:buAutoNum type="arabicPeriod"/>
              <a:defRPr/>
            </a:pPr>
            <a:endParaRPr lang="zh-CN" altLang="en-US" sz="1200" dirty="0" smtClean="0"/>
          </a:p>
          <a:p>
            <a:pPr marL="533400" indent="-533400" eaLnBrk="1" hangingPunct="1">
              <a:buFont typeface="Wingdings" pitchFamily="2" charset="2"/>
              <a:buAutoNum type="arabicPeriod"/>
              <a:defRPr/>
            </a:pPr>
            <a:endParaRPr lang="en-US" altLang="zh-CN" sz="1200" dirty="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2339975" y="404813"/>
            <a:ext cx="6629400" cy="563562"/>
          </a:xfrm>
        </p:spPr>
        <p:txBody>
          <a:bodyPr/>
          <a:lstStyle/>
          <a:p>
            <a:pPr eaLnBrk="1" hangingPunct="1"/>
            <a:r>
              <a:rPr lang="zh-CN" altLang="en-US" dirty="0" smtClean="0">
                <a:ea typeface="宋体" pitchFamily="2" charset="-122"/>
              </a:rPr>
              <a:t>怎么学</a:t>
            </a:r>
          </a:p>
        </p:txBody>
      </p:sp>
      <p:sp>
        <p:nvSpPr>
          <p:cNvPr id="1773571" name="Rectangle 3"/>
          <p:cNvSpPr>
            <a:spLocks noGrp="1" noChangeArrowheads="1"/>
          </p:cNvSpPr>
          <p:nvPr>
            <p:ph type="body" idx="1"/>
          </p:nvPr>
        </p:nvSpPr>
        <p:spPr>
          <a:xfrm>
            <a:off x="215925" y="1340768"/>
            <a:ext cx="8893175" cy="4895850"/>
          </a:xfrm>
        </p:spPr>
        <p:txBody>
          <a:bodyPr/>
          <a:lstStyle/>
          <a:p>
            <a:pPr marL="533400" indent="-533400" eaLnBrk="1" hangingPunct="1">
              <a:lnSpc>
                <a:spcPct val="120000"/>
              </a:lnSpc>
              <a:buFont typeface="Wingdings" pitchFamily="2" charset="2"/>
              <a:buNone/>
              <a:defRPr/>
            </a:pPr>
            <a:r>
              <a:rPr lang="zh-CN" altLang="en-US" dirty="0" smtClean="0">
                <a:solidFill>
                  <a:srgbClr val="0000FF"/>
                </a:solidFill>
              </a:rPr>
              <a:t>课程学习建议</a:t>
            </a:r>
            <a:endParaRPr lang="en-US" altLang="zh-CN" dirty="0" smtClean="0">
              <a:solidFill>
                <a:srgbClr val="0000FF"/>
              </a:solidFill>
            </a:endParaRPr>
          </a:p>
          <a:p>
            <a:pPr eaLnBrk="1" hangingPunct="1">
              <a:lnSpc>
                <a:spcPct val="120000"/>
              </a:lnSpc>
              <a:defRPr/>
            </a:pPr>
            <a:r>
              <a:rPr lang="zh-CN" altLang="en-US" sz="2400" b="0" dirty="0" smtClean="0"/>
              <a:t>一定要明确课程的学习目标，针对每一章的学习目标，认真阅读教材，认真参加面授课程，借助讲课视频等多种媒体资源学习课程。</a:t>
            </a:r>
          </a:p>
          <a:p>
            <a:pPr eaLnBrk="1" hangingPunct="1">
              <a:lnSpc>
                <a:spcPct val="120000"/>
              </a:lnSpc>
              <a:defRPr/>
            </a:pPr>
            <a:r>
              <a:rPr lang="zh-CN" altLang="en-US" sz="2400" b="0" dirty="0" smtClean="0"/>
              <a:t>系统学习：按照课程的教学目标，系统的观看录像；学习各知识点的有关内容。</a:t>
            </a:r>
          </a:p>
          <a:p>
            <a:pPr eaLnBrk="1" hangingPunct="1">
              <a:lnSpc>
                <a:spcPct val="120000"/>
              </a:lnSpc>
              <a:defRPr/>
            </a:pPr>
            <a:r>
              <a:rPr lang="zh-CN" altLang="en-US" sz="2400" b="0" dirty="0" smtClean="0"/>
              <a:t>多做练习：每章结合有关的知识点，提供了练习题。基本内容学习之后，一定要认真做练习。</a:t>
            </a:r>
          </a:p>
          <a:p>
            <a:pPr eaLnBrk="1" hangingPunct="1">
              <a:lnSpc>
                <a:spcPct val="120000"/>
              </a:lnSpc>
              <a:defRPr/>
            </a:pPr>
            <a:r>
              <a:rPr lang="zh-CN" altLang="en-US" sz="2400" b="0" dirty="0" smtClean="0"/>
              <a:t>模拟试题：本课程采用网络考试，复习阶段要认真做模拟试题。</a:t>
            </a:r>
          </a:p>
          <a:p>
            <a:pPr eaLnBrk="1" hangingPunct="1">
              <a:lnSpc>
                <a:spcPct val="120000"/>
              </a:lnSpc>
              <a:defRPr/>
            </a:pPr>
            <a:endParaRPr lang="zh-CN" altLang="zh-CN" dirty="0" smtClean="0"/>
          </a:p>
          <a:p>
            <a:pPr marL="533400" indent="-533400" eaLnBrk="1" hangingPunct="1">
              <a:lnSpc>
                <a:spcPct val="120000"/>
              </a:lnSpc>
              <a:buFont typeface="Wingdings" pitchFamily="2" charset="2"/>
              <a:buAutoNum type="arabicPeriod"/>
              <a:defRPr/>
            </a:pPr>
            <a:endParaRPr lang="zh-CN" altLang="en-US" dirty="0" smtClean="0"/>
          </a:p>
          <a:p>
            <a:pPr marL="533400" indent="-533400" eaLnBrk="1" hangingPunct="1">
              <a:lnSpc>
                <a:spcPct val="120000"/>
              </a:lnSpc>
              <a:buFont typeface="Wingdings" pitchFamily="2" charset="2"/>
              <a:buAutoNum type="arabicPeriod"/>
              <a:defRPr/>
            </a:pPr>
            <a:endParaRPr lang="en-US" altLang="zh-CN" dirty="0"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73571">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73571" grpId="0" build="p"/>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r>
              <a:rPr lang="zh-CN" altLang="en-US" dirty="0" smtClean="0">
                <a:ea typeface="宋体" pitchFamily="2" charset="-122"/>
              </a:rPr>
              <a:t>学习中遇到问题怎么办</a:t>
            </a:r>
            <a:endParaRPr lang="zh-CN" altLang="en-US" dirty="0" smtClean="0">
              <a:solidFill>
                <a:srgbClr val="FF0000"/>
              </a:solidFill>
              <a:ea typeface="宋体" pitchFamily="2" charset="-122"/>
            </a:endParaRPr>
          </a:p>
        </p:txBody>
      </p:sp>
      <p:sp>
        <p:nvSpPr>
          <p:cNvPr id="1773571" name="Rectangle 3"/>
          <p:cNvSpPr>
            <a:spLocks noGrp="1" noChangeArrowheads="1"/>
          </p:cNvSpPr>
          <p:nvPr>
            <p:ph type="body" idx="1"/>
          </p:nvPr>
        </p:nvSpPr>
        <p:spPr>
          <a:xfrm>
            <a:off x="279400" y="1341438"/>
            <a:ext cx="8893175" cy="5111750"/>
          </a:xfrm>
        </p:spPr>
        <p:txBody>
          <a:bodyPr/>
          <a:lstStyle/>
          <a:p>
            <a:pPr eaLnBrk="1" hangingPunct="1">
              <a:lnSpc>
                <a:spcPct val="150000"/>
              </a:lnSpc>
              <a:defRPr/>
            </a:pPr>
            <a:r>
              <a:rPr lang="zh-CN" altLang="en-US" sz="2000" b="0" dirty="0" smtClean="0"/>
              <a:t>自助答疑：去“</a:t>
            </a:r>
            <a:r>
              <a:rPr lang="zh-CN" altLang="en-US" sz="2000" b="0" dirty="0" smtClean="0">
                <a:hlinkClick r:id="rId2" tooltip="常见问题"/>
              </a:rPr>
              <a:t>常见问题</a:t>
            </a:r>
            <a:r>
              <a:rPr lang="zh-CN" altLang="en-US" sz="2000" b="0" dirty="0" smtClean="0"/>
              <a:t>”搜索你关注的问题；</a:t>
            </a:r>
          </a:p>
          <a:p>
            <a:pPr eaLnBrk="1" hangingPunct="1">
              <a:lnSpc>
                <a:spcPct val="150000"/>
              </a:lnSpc>
              <a:defRPr/>
            </a:pPr>
            <a:r>
              <a:rPr lang="zh-CN" altLang="en-US" sz="2000" b="0" dirty="0" smtClean="0"/>
              <a:t>论坛答疑：去“交流讨论”区发帖，向学习伙伴们和老师求助；</a:t>
            </a:r>
          </a:p>
          <a:p>
            <a:pPr eaLnBrk="1" hangingPunct="1">
              <a:lnSpc>
                <a:spcPct val="150000"/>
              </a:lnSpc>
              <a:defRPr/>
            </a:pPr>
            <a:r>
              <a:rPr lang="zh-CN" altLang="en-US" sz="2000" b="0" dirty="0" smtClean="0"/>
              <a:t>人工答疑：我们有专业的教学团队为你提供学习支持服务。当学习中遇到问题时，可以在“首页”找到主持教师、教务人员等的电话或邮箱，向他们寻求帮助。</a:t>
            </a:r>
          </a:p>
          <a:p>
            <a:pPr eaLnBrk="1" hangingPunct="1">
              <a:lnSpc>
                <a:spcPct val="150000"/>
              </a:lnSpc>
              <a:defRPr/>
            </a:pPr>
            <a:endParaRPr lang="zh-CN" altLang="en-US" sz="2000" b="0" dirty="0" smtClean="0"/>
          </a:p>
          <a:p>
            <a:pPr eaLnBrk="1" hangingPunct="1">
              <a:lnSpc>
                <a:spcPct val="150000"/>
              </a:lnSpc>
              <a:defRPr/>
            </a:pPr>
            <a:endParaRPr lang="zh-CN" altLang="zh-CN" sz="2000" dirty="0" smtClean="0"/>
          </a:p>
          <a:p>
            <a:pPr marL="533400" indent="-533400" eaLnBrk="1" hangingPunct="1">
              <a:lnSpc>
                <a:spcPct val="150000"/>
              </a:lnSpc>
              <a:buFont typeface="Wingdings" pitchFamily="2" charset="2"/>
              <a:buAutoNum type="arabicPeriod"/>
              <a:defRPr/>
            </a:pPr>
            <a:endParaRPr lang="zh-CN" altLang="en-US" sz="2000" dirty="0" smtClean="0"/>
          </a:p>
          <a:p>
            <a:pPr marL="533400" indent="-533400" eaLnBrk="1" hangingPunct="1">
              <a:lnSpc>
                <a:spcPct val="150000"/>
              </a:lnSpc>
              <a:buFont typeface="Wingdings" pitchFamily="2" charset="2"/>
              <a:buAutoNum type="arabicPeriod"/>
              <a:defRPr/>
            </a:pPr>
            <a:endParaRPr lang="en-US" altLang="zh-CN" sz="2000" dirty="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2514600" y="404813"/>
            <a:ext cx="6629400" cy="563562"/>
          </a:xfrm>
        </p:spPr>
        <p:txBody>
          <a:bodyPr/>
          <a:lstStyle/>
          <a:p>
            <a:pPr eaLnBrk="1" hangingPunct="1"/>
            <a:r>
              <a:rPr lang="zh-CN" altLang="en-US" dirty="0" smtClean="0">
                <a:ea typeface="宋体" pitchFamily="2" charset="-122"/>
              </a:rPr>
              <a:t>怎么考</a:t>
            </a:r>
          </a:p>
        </p:txBody>
      </p:sp>
      <p:sp>
        <p:nvSpPr>
          <p:cNvPr id="1773571" name="Rectangle 3"/>
          <p:cNvSpPr>
            <a:spLocks noGrp="1" noChangeArrowheads="1"/>
          </p:cNvSpPr>
          <p:nvPr>
            <p:ph type="body" idx="1"/>
          </p:nvPr>
        </p:nvSpPr>
        <p:spPr>
          <a:xfrm>
            <a:off x="250825" y="1628775"/>
            <a:ext cx="8893175" cy="4895850"/>
          </a:xfrm>
        </p:spPr>
        <p:txBody>
          <a:bodyPr/>
          <a:lstStyle/>
          <a:p>
            <a:pPr marL="533400" indent="-533400" eaLnBrk="1" hangingPunct="1">
              <a:buFont typeface="Wingdings" pitchFamily="2" charset="2"/>
              <a:buNone/>
              <a:defRPr/>
            </a:pPr>
            <a:r>
              <a:rPr lang="zh-CN" altLang="en-US" dirty="0" smtClean="0">
                <a:solidFill>
                  <a:srgbClr val="0000FF"/>
                </a:solidFill>
              </a:rPr>
              <a:t>考核目标</a:t>
            </a:r>
            <a:endParaRPr lang="en-US" altLang="zh-CN" dirty="0" smtClean="0">
              <a:solidFill>
                <a:srgbClr val="0000FF"/>
              </a:solidFill>
            </a:endParaRPr>
          </a:p>
          <a:p>
            <a:pPr eaLnBrk="1" hangingPunct="1">
              <a:defRPr/>
            </a:pPr>
            <a:r>
              <a:rPr lang="zh-CN" altLang="en-US" sz="2400" b="0" dirty="0" smtClean="0"/>
              <a:t>通过考核，使学生了解和掌握计算机网络的基本知识和基本理论，掌握计算机网络应用中的基本技能，并以此来指导学生从事实际工作，能够学有所用。考核的重点是检查学生对计算机网络方面基础知识的掌握、理解与应用情况。具体考核要求分为以下</a:t>
            </a:r>
            <a:r>
              <a:rPr lang="en-US" altLang="zh-CN" sz="2400" b="0" dirty="0" smtClean="0"/>
              <a:t>3</a:t>
            </a:r>
            <a:r>
              <a:rPr lang="zh-CN" altLang="en-US" sz="2400" b="0" dirty="0" smtClean="0"/>
              <a:t>个层次：</a:t>
            </a:r>
          </a:p>
          <a:p>
            <a:pPr eaLnBrk="1" hangingPunct="1">
              <a:defRPr/>
            </a:pPr>
            <a:r>
              <a:rPr lang="zh-CN" altLang="en-US" sz="2400" b="0" dirty="0" smtClean="0"/>
              <a:t>掌握：要求学生能够全面、深入理解和掌握所学内容，并能够用其分析、初步设计和解答与本课程应用相关的问题，能够举一反三。</a:t>
            </a:r>
          </a:p>
          <a:p>
            <a:pPr eaLnBrk="1" hangingPunct="1">
              <a:defRPr/>
            </a:pPr>
            <a:r>
              <a:rPr lang="zh-CN" altLang="en-US" sz="2400" b="0" dirty="0" smtClean="0"/>
              <a:t>理解：要求学生能够较好地理解所学内容，并且能够进行简单的应用。</a:t>
            </a:r>
          </a:p>
          <a:p>
            <a:pPr eaLnBrk="1" hangingPunct="1">
              <a:defRPr/>
            </a:pPr>
            <a:r>
              <a:rPr lang="zh-CN" altLang="en-US" sz="2400" b="0" dirty="0" smtClean="0"/>
              <a:t>了解：要求学生能够一般性地了解所学内容。</a:t>
            </a:r>
            <a:endParaRPr lang="zh-CN" altLang="en-US" dirty="0" smtClean="0"/>
          </a:p>
          <a:p>
            <a:pPr marL="533400" indent="-533400" eaLnBrk="1" hangingPunct="1">
              <a:buFont typeface="Wingdings" pitchFamily="2" charset="2"/>
              <a:buAutoNum type="arabicPeriod"/>
              <a:defRPr/>
            </a:pPr>
            <a:endParaRPr lang="en-US" altLang="zh-CN" dirty="0"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73571">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73571" grpId="0" build="p"/>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2339975" y="404813"/>
            <a:ext cx="6629400" cy="563562"/>
          </a:xfrm>
        </p:spPr>
        <p:txBody>
          <a:bodyPr/>
          <a:lstStyle/>
          <a:p>
            <a:pPr eaLnBrk="1" hangingPunct="1"/>
            <a:r>
              <a:rPr lang="zh-CN" altLang="en-US" dirty="0" smtClean="0">
                <a:ea typeface="宋体" pitchFamily="2" charset="-122"/>
              </a:rPr>
              <a:t>考核方式</a:t>
            </a:r>
          </a:p>
        </p:txBody>
      </p:sp>
      <p:sp>
        <p:nvSpPr>
          <p:cNvPr id="1773571" name="Rectangle 3"/>
          <p:cNvSpPr>
            <a:spLocks noGrp="1" noChangeArrowheads="1"/>
          </p:cNvSpPr>
          <p:nvPr>
            <p:ph type="body" idx="1"/>
          </p:nvPr>
        </p:nvSpPr>
        <p:spPr>
          <a:xfrm>
            <a:off x="279400" y="1341438"/>
            <a:ext cx="8893175" cy="5111750"/>
          </a:xfrm>
        </p:spPr>
        <p:txBody>
          <a:bodyPr/>
          <a:lstStyle/>
          <a:p>
            <a:pPr eaLnBrk="1" hangingPunct="1">
              <a:lnSpc>
                <a:spcPts val="3200"/>
              </a:lnSpc>
              <a:defRPr/>
            </a:pPr>
            <a:r>
              <a:rPr lang="zh-CN" altLang="en-US" sz="2000" b="0" dirty="0" smtClean="0"/>
              <a:t>本课程考核采用形成性考核与终结性考试相结合的方式。形成性考核占课程综合成绩的</a:t>
            </a:r>
            <a:r>
              <a:rPr lang="en-US" altLang="zh-CN" sz="2000" b="0" dirty="0" smtClean="0"/>
              <a:t>50%</a:t>
            </a:r>
            <a:r>
              <a:rPr lang="zh-CN" altLang="en-US" sz="2000" b="0" dirty="0" smtClean="0"/>
              <a:t>，终结性考试占课程综合成绩的</a:t>
            </a:r>
            <a:r>
              <a:rPr lang="en-US" altLang="zh-CN" sz="2000" b="0" dirty="0" smtClean="0"/>
              <a:t>50%</a:t>
            </a:r>
            <a:r>
              <a:rPr lang="zh-CN" altLang="en-US" sz="2000" b="0" dirty="0" smtClean="0"/>
              <a:t>。课程考核成绩统一采用百分制，即形成性考核、终结性考试、课程综合成绩均采用百分制。课程综合成绩达到</a:t>
            </a:r>
            <a:r>
              <a:rPr lang="en-US" altLang="zh-CN" sz="2000" b="0" dirty="0" smtClean="0"/>
              <a:t>60</a:t>
            </a:r>
            <a:r>
              <a:rPr lang="zh-CN" altLang="en-US" sz="2000" b="0" dirty="0" smtClean="0"/>
              <a:t>分及以上（及格），可获得本课程相应学分。</a:t>
            </a:r>
          </a:p>
          <a:p>
            <a:pPr eaLnBrk="1" hangingPunct="1">
              <a:lnSpc>
                <a:spcPts val="3200"/>
              </a:lnSpc>
              <a:defRPr/>
            </a:pPr>
            <a:r>
              <a:rPr lang="zh-CN" altLang="en-US" sz="2000" b="0" dirty="0" smtClean="0"/>
              <a:t>形成性考核包括完成形考作业和学习过程评定两个部分。形考作业一共</a:t>
            </a:r>
            <a:r>
              <a:rPr lang="en-US" altLang="zh-CN" sz="2000" b="0" dirty="0" smtClean="0"/>
              <a:t>4</a:t>
            </a:r>
            <a:r>
              <a:rPr lang="zh-CN" altLang="en-US" sz="2000" b="0" dirty="0" smtClean="0"/>
              <a:t>次，每次占总成绩的</a:t>
            </a:r>
            <a:r>
              <a:rPr lang="en-US" altLang="zh-CN" sz="2000" b="0" dirty="0" smtClean="0"/>
              <a:t>15%</a:t>
            </a:r>
            <a:r>
              <a:rPr lang="zh-CN" altLang="en-US" sz="2000" b="0" dirty="0" smtClean="0"/>
              <a:t>，具体见课程栏目“</a:t>
            </a:r>
            <a:r>
              <a:rPr lang="zh-CN" altLang="en-US" sz="2000" b="0" dirty="0" smtClean="0">
                <a:hlinkClick r:id="rId2"/>
              </a:rPr>
              <a:t>课程考核</a:t>
            </a:r>
            <a:r>
              <a:rPr lang="en-US" altLang="zh-CN" sz="2000" b="0" dirty="0" smtClean="0">
                <a:hlinkClick r:id="rId2"/>
              </a:rPr>
              <a:t>—</a:t>
            </a:r>
            <a:r>
              <a:rPr lang="zh-CN" altLang="en-US" sz="2000" b="0" dirty="0" smtClean="0">
                <a:hlinkClick r:id="rId2"/>
              </a:rPr>
              <a:t>形考任务</a:t>
            </a:r>
            <a:r>
              <a:rPr lang="zh-CN" altLang="en-US" sz="2000" b="0" dirty="0" smtClean="0"/>
              <a:t>”。</a:t>
            </a:r>
          </a:p>
          <a:p>
            <a:pPr eaLnBrk="1" hangingPunct="1">
              <a:lnSpc>
                <a:spcPts val="3200"/>
              </a:lnSpc>
              <a:defRPr/>
            </a:pPr>
            <a:r>
              <a:rPr lang="zh-CN" altLang="en-US" sz="2000" b="0" dirty="0" smtClean="0"/>
              <a:t>学习过程评定占形成性考核成绩的</a:t>
            </a:r>
            <a:r>
              <a:rPr lang="en-US" altLang="zh-CN" sz="2000" b="0" dirty="0" smtClean="0"/>
              <a:t>40%</a:t>
            </a:r>
            <a:r>
              <a:rPr lang="zh-CN" altLang="en-US" sz="2000" b="0" dirty="0" smtClean="0"/>
              <a:t>，由各分部自行设计和布置形成性考核任务（建议侧重上机实验考核。本课程提供实验教材，各分部可根据需要选择）。</a:t>
            </a:r>
          </a:p>
          <a:p>
            <a:pPr eaLnBrk="1" hangingPunct="1">
              <a:lnSpc>
                <a:spcPts val="3200"/>
              </a:lnSpc>
              <a:defRPr/>
            </a:pPr>
            <a:endParaRPr lang="zh-CN" altLang="en-US" sz="2000" b="0" dirty="0" smtClean="0"/>
          </a:p>
          <a:p>
            <a:pPr eaLnBrk="1" hangingPunct="1">
              <a:lnSpc>
                <a:spcPts val="3200"/>
              </a:lnSpc>
              <a:defRPr/>
            </a:pPr>
            <a:endParaRPr lang="zh-CN" altLang="zh-CN" sz="2000" dirty="0" smtClean="0"/>
          </a:p>
          <a:p>
            <a:pPr marL="533400" indent="-533400" eaLnBrk="1" hangingPunct="1">
              <a:lnSpc>
                <a:spcPts val="3200"/>
              </a:lnSpc>
              <a:buFont typeface="Wingdings" pitchFamily="2" charset="2"/>
              <a:buAutoNum type="arabicPeriod"/>
              <a:defRPr/>
            </a:pPr>
            <a:endParaRPr lang="zh-CN" altLang="en-US" sz="2000" dirty="0" smtClean="0"/>
          </a:p>
          <a:p>
            <a:pPr marL="533400" indent="-533400" eaLnBrk="1" hangingPunct="1">
              <a:lnSpc>
                <a:spcPts val="3200"/>
              </a:lnSpc>
              <a:buFont typeface="Wingdings" pitchFamily="2" charset="2"/>
              <a:buAutoNum type="arabicPeriod"/>
              <a:defRPr/>
            </a:pPr>
            <a:endParaRPr lang="en-US" altLang="zh-CN" sz="2000" dirty="0" smtClean="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标题 1"/>
          <p:cNvSpPr>
            <a:spLocks noGrp="1"/>
          </p:cNvSpPr>
          <p:nvPr>
            <p:ph type="title" idx="4294967295"/>
          </p:nvPr>
        </p:nvSpPr>
        <p:spPr>
          <a:xfrm>
            <a:off x="3275856" y="31750"/>
            <a:ext cx="5868144" cy="1143000"/>
          </a:xfrm>
        </p:spPr>
        <p:txBody>
          <a:bodyPr/>
          <a:lstStyle/>
          <a:p>
            <a:pPr algn="l" eaLnBrk="1" hangingPunct="1"/>
            <a:r>
              <a:rPr lang="zh-CN" altLang="en-US" sz="3200" b="1" dirty="0" smtClean="0">
                <a:latin typeface="微软雅黑" pitchFamily="34" charset="-122"/>
                <a:ea typeface="微软雅黑" pitchFamily="34" charset="-122"/>
              </a:rPr>
              <a:t>终考例题</a:t>
            </a:r>
          </a:p>
        </p:txBody>
      </p:sp>
      <p:sp>
        <p:nvSpPr>
          <p:cNvPr id="7171" name="圆角矩形 13"/>
          <p:cNvSpPr>
            <a:spLocks noChangeArrowheads="1"/>
          </p:cNvSpPr>
          <p:nvPr/>
        </p:nvSpPr>
        <p:spPr bwMode="auto">
          <a:xfrm>
            <a:off x="467544" y="1988841"/>
            <a:ext cx="8676456" cy="3168352"/>
          </a:xfrm>
          <a:prstGeom prst="roundRect">
            <a:avLst>
              <a:gd name="adj" fmla="val 1273"/>
            </a:avLst>
          </a:prstGeom>
          <a:solidFill>
            <a:schemeClr val="bg1"/>
          </a:solidFill>
          <a:ln w="19050">
            <a:solidFill>
              <a:schemeClr val="bg1">
                <a:lumMod val="75000"/>
              </a:schemeClr>
            </a:solidFill>
            <a:round/>
            <a:headEnd/>
            <a:tailEnd/>
          </a:ln>
        </p:spPr>
        <p:txBody>
          <a:bodyPr/>
          <a:lstStyle/>
          <a:p>
            <a:pPr>
              <a:lnSpc>
                <a:spcPct val="150000"/>
              </a:lnSpc>
              <a:defRPr/>
            </a:pPr>
            <a:r>
              <a:rPr lang="zh-CN" altLang="zh-CN" sz="2400" dirty="0" smtClean="0">
                <a:latin typeface="微软雅黑" pitchFamily="34" charset="-122"/>
                <a:ea typeface="微软雅黑" pitchFamily="34" charset="-122"/>
              </a:rPr>
              <a:t>每</a:t>
            </a:r>
            <a:r>
              <a:rPr lang="zh-CN" altLang="zh-CN" sz="2400" dirty="0">
                <a:latin typeface="微软雅黑" pitchFamily="34" charset="-122"/>
                <a:ea typeface="微软雅黑" pitchFamily="34" charset="-122"/>
              </a:rPr>
              <a:t>套试卷包含三个题型，分别是</a:t>
            </a:r>
            <a:r>
              <a:rPr lang="en-US" altLang="zh-CN" sz="2400" dirty="0" smtClean="0">
                <a:latin typeface="微软雅黑" pitchFamily="34" charset="-122"/>
                <a:ea typeface="微软雅黑" pitchFamily="34" charset="-122"/>
              </a:rPr>
              <a:t>:</a:t>
            </a:r>
            <a:r>
              <a:rPr lang="zh-CN" altLang="zh-CN" sz="2400" dirty="0" smtClean="0">
                <a:latin typeface="微软雅黑" pitchFamily="34" charset="-122"/>
                <a:ea typeface="微软雅黑" pitchFamily="34" charset="-122"/>
              </a:rPr>
              <a:t>单项</a:t>
            </a:r>
            <a:r>
              <a:rPr lang="zh-CN" altLang="zh-CN" sz="2400" dirty="0">
                <a:latin typeface="微软雅黑" pitchFamily="34" charset="-122"/>
                <a:ea typeface="微软雅黑" pitchFamily="34" charset="-122"/>
              </a:rPr>
              <a:t>选择题、判断题和匹配题。</a:t>
            </a:r>
          </a:p>
          <a:p>
            <a:pPr marL="342900" indent="-342900">
              <a:lnSpc>
                <a:spcPct val="150000"/>
              </a:lnSpc>
              <a:buFont typeface="Wingdings" pitchFamily="2" charset="2"/>
              <a:buChar char="u"/>
              <a:defRPr/>
            </a:pPr>
            <a:r>
              <a:rPr lang="zh-CN" altLang="zh-CN" sz="2400" dirty="0">
                <a:latin typeface="微软雅黑" pitchFamily="34" charset="-122"/>
                <a:ea typeface="微软雅黑" pitchFamily="34" charset="-122"/>
              </a:rPr>
              <a:t>单项选择题</a:t>
            </a:r>
            <a:r>
              <a:rPr lang="zh-CN" altLang="en-US" sz="2400" dirty="0">
                <a:latin typeface="微软雅黑" pitchFamily="34" charset="-122"/>
                <a:ea typeface="微软雅黑" pitchFamily="34" charset="-122"/>
              </a:rPr>
              <a:t>共</a:t>
            </a:r>
            <a:r>
              <a:rPr lang="en-US" altLang="zh-CN" sz="2400" dirty="0">
                <a:solidFill>
                  <a:srgbClr val="00B0F0"/>
                </a:solidFill>
                <a:latin typeface="微软雅黑" pitchFamily="34" charset="-122"/>
                <a:ea typeface="微软雅黑" pitchFamily="34" charset="-122"/>
              </a:rPr>
              <a:t>20</a:t>
            </a:r>
            <a:r>
              <a:rPr lang="zh-CN" altLang="zh-CN" sz="2400" dirty="0">
                <a:solidFill>
                  <a:srgbClr val="00B0F0"/>
                </a:solidFill>
                <a:latin typeface="微软雅黑" pitchFamily="34" charset="-122"/>
                <a:ea typeface="微软雅黑" pitchFamily="34" charset="-122"/>
              </a:rPr>
              <a:t>个</a:t>
            </a:r>
            <a:r>
              <a:rPr lang="zh-CN" altLang="zh-CN" sz="2400" dirty="0">
                <a:latin typeface="微软雅黑" pitchFamily="34" charset="-122"/>
                <a:ea typeface="微软雅黑" pitchFamily="34" charset="-122"/>
              </a:rPr>
              <a:t>，每小题</a:t>
            </a:r>
            <a:r>
              <a:rPr lang="en-US" altLang="zh-CN" sz="2400" dirty="0">
                <a:solidFill>
                  <a:srgbClr val="00B0F0"/>
                </a:solidFill>
                <a:latin typeface="微软雅黑" pitchFamily="34" charset="-122"/>
                <a:ea typeface="微软雅黑" pitchFamily="34" charset="-122"/>
              </a:rPr>
              <a:t>3</a:t>
            </a:r>
            <a:r>
              <a:rPr lang="zh-CN" altLang="zh-CN" sz="2400" dirty="0">
                <a:solidFill>
                  <a:srgbClr val="00B0F0"/>
                </a:solidFill>
                <a:latin typeface="微软雅黑" pitchFamily="34" charset="-122"/>
                <a:ea typeface="微软雅黑" pitchFamily="34" charset="-122"/>
              </a:rPr>
              <a:t>分</a:t>
            </a:r>
            <a:r>
              <a:rPr lang="zh-CN" altLang="zh-CN" sz="2400" dirty="0">
                <a:latin typeface="微软雅黑" pitchFamily="34" charset="-122"/>
                <a:ea typeface="微软雅黑" pitchFamily="34" charset="-122"/>
              </a:rPr>
              <a:t>，共</a:t>
            </a:r>
            <a:r>
              <a:rPr lang="en-US" altLang="zh-CN" sz="2400" dirty="0">
                <a:solidFill>
                  <a:srgbClr val="00B0F0"/>
                </a:solidFill>
                <a:latin typeface="微软雅黑" pitchFamily="34" charset="-122"/>
                <a:ea typeface="微软雅黑" pitchFamily="34" charset="-122"/>
              </a:rPr>
              <a:t>60</a:t>
            </a:r>
            <a:r>
              <a:rPr lang="zh-CN" altLang="zh-CN" sz="2400" dirty="0">
                <a:solidFill>
                  <a:srgbClr val="00B0F0"/>
                </a:solidFill>
                <a:latin typeface="微软雅黑" pitchFamily="34" charset="-122"/>
                <a:ea typeface="微软雅黑" pitchFamily="34" charset="-122"/>
              </a:rPr>
              <a:t>分</a:t>
            </a:r>
            <a:r>
              <a:rPr lang="zh-CN" altLang="zh-CN" sz="2400" dirty="0">
                <a:latin typeface="微软雅黑" pitchFamily="34" charset="-122"/>
                <a:ea typeface="微软雅黑" pitchFamily="34" charset="-122"/>
              </a:rPr>
              <a:t>。</a:t>
            </a:r>
            <a:r>
              <a:rPr lang="en-US" altLang="zh-CN" sz="2400" dirty="0">
                <a:latin typeface="微软雅黑" pitchFamily="34" charset="-122"/>
                <a:ea typeface="微软雅黑" pitchFamily="34" charset="-122"/>
              </a:rPr>
              <a:t>   </a:t>
            </a:r>
            <a:endParaRPr lang="zh-CN" altLang="zh-CN" sz="2400" dirty="0">
              <a:latin typeface="微软雅黑" pitchFamily="34" charset="-122"/>
              <a:ea typeface="微软雅黑" pitchFamily="34" charset="-122"/>
            </a:endParaRPr>
          </a:p>
          <a:p>
            <a:pPr marL="342900" indent="-342900">
              <a:lnSpc>
                <a:spcPct val="150000"/>
              </a:lnSpc>
              <a:buFont typeface="Wingdings" pitchFamily="2" charset="2"/>
              <a:buChar char="u"/>
              <a:defRPr/>
            </a:pPr>
            <a:r>
              <a:rPr lang="zh-CN" altLang="zh-CN" sz="2400" dirty="0">
                <a:latin typeface="微软雅黑" pitchFamily="34" charset="-122"/>
                <a:ea typeface="微软雅黑" pitchFamily="34" charset="-122"/>
              </a:rPr>
              <a:t>判断题</a:t>
            </a:r>
            <a:r>
              <a:rPr lang="zh-CN" altLang="en-US" sz="2400" dirty="0">
                <a:latin typeface="微软雅黑" pitchFamily="34" charset="-122"/>
                <a:ea typeface="微软雅黑" pitchFamily="34" charset="-122"/>
              </a:rPr>
              <a:t>共</a:t>
            </a:r>
            <a:r>
              <a:rPr lang="en-US" altLang="zh-CN" sz="2400" dirty="0">
                <a:solidFill>
                  <a:srgbClr val="00B0F0"/>
                </a:solidFill>
                <a:latin typeface="微软雅黑" pitchFamily="34" charset="-122"/>
                <a:ea typeface="微软雅黑" pitchFamily="34" charset="-122"/>
              </a:rPr>
              <a:t>10</a:t>
            </a:r>
            <a:r>
              <a:rPr lang="zh-CN" altLang="zh-CN" sz="2400" dirty="0">
                <a:solidFill>
                  <a:srgbClr val="00B0F0"/>
                </a:solidFill>
                <a:latin typeface="微软雅黑" pitchFamily="34" charset="-122"/>
                <a:ea typeface="微软雅黑" pitchFamily="34" charset="-122"/>
              </a:rPr>
              <a:t>个</a:t>
            </a:r>
            <a:r>
              <a:rPr lang="zh-CN" altLang="zh-CN" sz="2400" dirty="0">
                <a:latin typeface="微软雅黑" pitchFamily="34" charset="-122"/>
                <a:ea typeface="微软雅黑" pitchFamily="34" charset="-122"/>
              </a:rPr>
              <a:t>，每小题</a:t>
            </a:r>
            <a:r>
              <a:rPr lang="en-US" altLang="zh-CN" sz="2400" dirty="0">
                <a:solidFill>
                  <a:srgbClr val="00B0F0"/>
                </a:solidFill>
                <a:latin typeface="微软雅黑" pitchFamily="34" charset="-122"/>
                <a:ea typeface="微软雅黑" pitchFamily="34" charset="-122"/>
              </a:rPr>
              <a:t>2</a:t>
            </a:r>
            <a:r>
              <a:rPr lang="zh-CN" altLang="zh-CN" sz="2400" dirty="0">
                <a:solidFill>
                  <a:srgbClr val="00B0F0"/>
                </a:solidFill>
                <a:latin typeface="微软雅黑" pitchFamily="34" charset="-122"/>
                <a:ea typeface="微软雅黑" pitchFamily="34" charset="-122"/>
              </a:rPr>
              <a:t>分</a:t>
            </a:r>
            <a:r>
              <a:rPr lang="zh-CN" altLang="zh-CN" sz="2400" dirty="0">
                <a:latin typeface="微软雅黑" pitchFamily="34" charset="-122"/>
                <a:ea typeface="微软雅黑" pitchFamily="34" charset="-122"/>
              </a:rPr>
              <a:t>，共</a:t>
            </a:r>
            <a:r>
              <a:rPr lang="en-US" altLang="zh-CN" sz="2400" dirty="0">
                <a:solidFill>
                  <a:srgbClr val="00B0F0"/>
                </a:solidFill>
                <a:latin typeface="微软雅黑" pitchFamily="34" charset="-122"/>
                <a:ea typeface="微软雅黑" pitchFamily="34" charset="-122"/>
              </a:rPr>
              <a:t>20</a:t>
            </a:r>
            <a:r>
              <a:rPr lang="zh-CN" altLang="zh-CN" sz="2400" dirty="0">
                <a:solidFill>
                  <a:srgbClr val="00B0F0"/>
                </a:solidFill>
                <a:latin typeface="微软雅黑" pitchFamily="34" charset="-122"/>
                <a:ea typeface="微软雅黑" pitchFamily="34" charset="-122"/>
              </a:rPr>
              <a:t>分</a:t>
            </a:r>
            <a:r>
              <a:rPr lang="zh-CN" altLang="zh-CN" sz="2400" dirty="0">
                <a:latin typeface="微软雅黑" pitchFamily="34" charset="-122"/>
                <a:ea typeface="微软雅黑" pitchFamily="34" charset="-122"/>
              </a:rPr>
              <a:t>。</a:t>
            </a:r>
          </a:p>
          <a:p>
            <a:pPr marL="342900" indent="-342900">
              <a:lnSpc>
                <a:spcPct val="150000"/>
              </a:lnSpc>
              <a:buFont typeface="Wingdings" pitchFamily="2" charset="2"/>
              <a:buChar char="u"/>
              <a:defRPr/>
            </a:pPr>
            <a:r>
              <a:rPr lang="zh-CN" altLang="zh-CN" sz="2400" dirty="0">
                <a:latin typeface="微软雅黑" pitchFamily="34" charset="-122"/>
                <a:ea typeface="微软雅黑" pitchFamily="34" charset="-122"/>
              </a:rPr>
              <a:t>匹配题</a:t>
            </a:r>
            <a:r>
              <a:rPr lang="zh-CN" altLang="en-US" sz="2400" dirty="0">
                <a:latin typeface="微软雅黑" pitchFamily="34" charset="-122"/>
                <a:ea typeface="微软雅黑" pitchFamily="34" charset="-122"/>
              </a:rPr>
              <a:t>共</a:t>
            </a:r>
            <a:r>
              <a:rPr lang="en-US" altLang="zh-CN" sz="2400" dirty="0">
                <a:solidFill>
                  <a:srgbClr val="00B0F0"/>
                </a:solidFill>
                <a:latin typeface="微软雅黑" pitchFamily="34" charset="-122"/>
                <a:ea typeface="微软雅黑" pitchFamily="34" charset="-122"/>
              </a:rPr>
              <a:t>10</a:t>
            </a:r>
            <a:r>
              <a:rPr lang="zh-CN" altLang="zh-CN" sz="2400" dirty="0">
                <a:solidFill>
                  <a:srgbClr val="00B0F0"/>
                </a:solidFill>
                <a:latin typeface="微软雅黑" pitchFamily="34" charset="-122"/>
                <a:ea typeface="微软雅黑" pitchFamily="34" charset="-122"/>
              </a:rPr>
              <a:t>个</a:t>
            </a:r>
            <a:r>
              <a:rPr lang="zh-CN" altLang="zh-CN" sz="2400" dirty="0">
                <a:latin typeface="微软雅黑" pitchFamily="34" charset="-122"/>
                <a:ea typeface="微软雅黑" pitchFamily="34" charset="-122"/>
              </a:rPr>
              <a:t>空，每空</a:t>
            </a:r>
            <a:r>
              <a:rPr lang="en-US" altLang="zh-CN" sz="2400" dirty="0">
                <a:solidFill>
                  <a:srgbClr val="00B0F0"/>
                </a:solidFill>
                <a:latin typeface="微软雅黑" pitchFamily="34" charset="-122"/>
                <a:ea typeface="微软雅黑" pitchFamily="34" charset="-122"/>
              </a:rPr>
              <a:t>2</a:t>
            </a:r>
            <a:r>
              <a:rPr lang="zh-CN" altLang="zh-CN" sz="2400" dirty="0">
                <a:solidFill>
                  <a:srgbClr val="00B0F0"/>
                </a:solidFill>
                <a:latin typeface="微软雅黑" pitchFamily="34" charset="-122"/>
                <a:ea typeface="微软雅黑" pitchFamily="34" charset="-122"/>
              </a:rPr>
              <a:t>分</a:t>
            </a:r>
            <a:r>
              <a:rPr lang="zh-CN" altLang="zh-CN" sz="2400" dirty="0">
                <a:latin typeface="微软雅黑" pitchFamily="34" charset="-122"/>
                <a:ea typeface="微软雅黑" pitchFamily="34" charset="-122"/>
              </a:rPr>
              <a:t>，共</a:t>
            </a:r>
            <a:r>
              <a:rPr lang="en-US" altLang="zh-CN" sz="2400" dirty="0">
                <a:solidFill>
                  <a:srgbClr val="00B0F0"/>
                </a:solidFill>
                <a:latin typeface="微软雅黑" pitchFamily="34" charset="-122"/>
                <a:ea typeface="微软雅黑" pitchFamily="34" charset="-122"/>
              </a:rPr>
              <a:t>20</a:t>
            </a:r>
            <a:r>
              <a:rPr lang="zh-CN" altLang="zh-CN" sz="2400" dirty="0">
                <a:solidFill>
                  <a:srgbClr val="00B0F0"/>
                </a:solidFill>
                <a:latin typeface="微软雅黑" pitchFamily="34" charset="-122"/>
                <a:ea typeface="微软雅黑" pitchFamily="34" charset="-122"/>
              </a:rPr>
              <a:t>分</a:t>
            </a:r>
            <a:r>
              <a:rPr lang="zh-CN" altLang="zh-CN" sz="2400" dirty="0">
                <a:latin typeface="微软雅黑" pitchFamily="34" charset="-122"/>
                <a:ea typeface="微软雅黑" pitchFamily="34" charset="-122"/>
              </a:rPr>
              <a:t>。</a:t>
            </a:r>
            <a:endParaRPr lang="zh-CN" altLang="en-US" sz="2400" dirty="0">
              <a:latin typeface="微软雅黑" pitchFamily="34" charset="-122"/>
              <a:ea typeface="微软雅黑" pitchFamily="34" charset="-122"/>
            </a:endParaRPr>
          </a:p>
        </p:txBody>
      </p:sp>
    </p:spTree>
    <p:extLst>
      <p:ext uri="{BB962C8B-B14F-4D97-AF65-F5344CB8AC3E}">
        <p14:creationId xmlns:p14="http://schemas.microsoft.com/office/powerpoint/2010/main" val="320109373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r>
              <a:rPr lang="zh-CN" altLang="en-US" dirty="0" smtClean="0">
                <a:ea typeface="宋体" pitchFamily="2" charset="-122"/>
              </a:rPr>
              <a:t>一、计算机网络概述 </a:t>
            </a:r>
          </a:p>
        </p:txBody>
      </p:sp>
      <p:sp>
        <p:nvSpPr>
          <p:cNvPr id="1773571" name="Rectangle 3"/>
          <p:cNvSpPr>
            <a:spLocks noGrp="1" noChangeArrowheads="1"/>
          </p:cNvSpPr>
          <p:nvPr>
            <p:ph type="body" idx="1"/>
          </p:nvPr>
        </p:nvSpPr>
        <p:spPr>
          <a:xfrm>
            <a:off x="900113" y="1628775"/>
            <a:ext cx="7559675" cy="4537075"/>
          </a:xfrm>
        </p:spPr>
        <p:txBody>
          <a:bodyPr/>
          <a:lstStyle/>
          <a:p>
            <a:pPr marL="533400" indent="-533400" eaLnBrk="1" hangingPunct="1">
              <a:lnSpc>
                <a:spcPct val="150000"/>
              </a:lnSpc>
              <a:buFont typeface="Wingdings" pitchFamily="2" charset="2"/>
              <a:buNone/>
              <a:defRPr/>
            </a:pPr>
            <a:r>
              <a:rPr lang="zh-CN" altLang="en-US" sz="3600" dirty="0" smtClean="0">
                <a:solidFill>
                  <a:srgbClr val="511CFA"/>
                </a:solidFill>
              </a:rPr>
              <a:t>主要内容</a:t>
            </a:r>
          </a:p>
          <a:p>
            <a:pPr eaLnBrk="1" hangingPunct="1">
              <a:lnSpc>
                <a:spcPct val="150000"/>
              </a:lnSpc>
              <a:defRPr/>
            </a:pPr>
            <a:r>
              <a:rPr lang="en-US" altLang="zh-CN" dirty="0" smtClean="0"/>
              <a:t>1.</a:t>
            </a:r>
            <a:r>
              <a:rPr lang="zh-CN" altLang="zh-CN" dirty="0" smtClean="0"/>
              <a:t>计算机网络的概念</a:t>
            </a:r>
          </a:p>
          <a:p>
            <a:pPr eaLnBrk="1" hangingPunct="1">
              <a:lnSpc>
                <a:spcPct val="150000"/>
              </a:lnSpc>
              <a:defRPr/>
            </a:pPr>
            <a:r>
              <a:rPr lang="en-US" altLang="zh-CN" dirty="0" smtClean="0"/>
              <a:t>2.</a:t>
            </a:r>
            <a:r>
              <a:rPr lang="zh-CN" altLang="zh-CN" dirty="0" smtClean="0"/>
              <a:t>计算机网络的主要功能</a:t>
            </a:r>
            <a:r>
              <a:rPr lang="en-US" altLang="zh-CN" dirty="0" smtClean="0"/>
              <a:t>  </a:t>
            </a:r>
            <a:endParaRPr lang="zh-CN" altLang="zh-CN" dirty="0" smtClean="0"/>
          </a:p>
          <a:p>
            <a:pPr eaLnBrk="1" hangingPunct="1">
              <a:lnSpc>
                <a:spcPct val="150000"/>
              </a:lnSpc>
              <a:defRPr/>
            </a:pPr>
            <a:r>
              <a:rPr lang="en-US" altLang="zh-CN" dirty="0" smtClean="0"/>
              <a:t>3.</a:t>
            </a:r>
            <a:r>
              <a:rPr lang="zh-CN" altLang="zh-CN" dirty="0" smtClean="0"/>
              <a:t>计算机网络的分类及其类型</a:t>
            </a:r>
          </a:p>
          <a:p>
            <a:pPr eaLnBrk="1" hangingPunct="1">
              <a:lnSpc>
                <a:spcPct val="150000"/>
              </a:lnSpc>
              <a:defRPr/>
            </a:pPr>
            <a:r>
              <a:rPr lang="en-US" altLang="zh-CN" dirty="0" smtClean="0"/>
              <a:t>4.</a:t>
            </a:r>
            <a:r>
              <a:rPr lang="zh-CN" altLang="zh-CN" dirty="0" smtClean="0"/>
              <a:t>计算机网络体系结构与协议 </a:t>
            </a:r>
          </a:p>
          <a:p>
            <a:pPr eaLnBrk="1" hangingPunct="1">
              <a:lnSpc>
                <a:spcPct val="150000"/>
              </a:lnSpc>
              <a:defRPr/>
            </a:pPr>
            <a:r>
              <a:rPr lang="en-US" altLang="zh-CN" dirty="0" smtClean="0"/>
              <a:t>5.</a:t>
            </a:r>
            <a:r>
              <a:rPr lang="zh-CN" altLang="zh-CN" dirty="0" smtClean="0"/>
              <a:t>计算机网络的发展</a:t>
            </a:r>
          </a:p>
          <a:p>
            <a:pPr marL="533400" indent="-533400" eaLnBrk="1" hangingPunct="1">
              <a:lnSpc>
                <a:spcPct val="150000"/>
              </a:lnSpc>
              <a:buFont typeface="Wingdings" pitchFamily="2" charset="2"/>
              <a:buAutoNum type="arabicPeriod"/>
              <a:defRPr/>
            </a:pPr>
            <a:endParaRPr lang="zh-CN" altLang="en-US" dirty="0" smtClean="0"/>
          </a:p>
          <a:p>
            <a:pPr marL="533400" indent="-533400" eaLnBrk="1" hangingPunct="1">
              <a:lnSpc>
                <a:spcPct val="150000"/>
              </a:lnSpc>
              <a:buFont typeface="Wingdings" pitchFamily="2" charset="2"/>
              <a:buAutoNum type="arabicPeriod"/>
              <a:defRPr/>
            </a:pPr>
            <a:endParaRPr lang="en-US" altLang="zh-CN" dirty="0"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7357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73571">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773571">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773571">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773571">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773571">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73571" grpId="0" build="p"/>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r>
              <a:rPr lang="zh-CN" altLang="en-US" dirty="0" smtClean="0">
                <a:ea typeface="宋体" pitchFamily="2" charset="-122"/>
              </a:rPr>
              <a:t>考核要求</a:t>
            </a:r>
          </a:p>
        </p:txBody>
      </p:sp>
      <p:sp>
        <p:nvSpPr>
          <p:cNvPr id="1773571" name="Rectangle 3"/>
          <p:cNvSpPr>
            <a:spLocks noGrp="1" noChangeArrowheads="1"/>
          </p:cNvSpPr>
          <p:nvPr>
            <p:ph type="body" idx="1"/>
          </p:nvPr>
        </p:nvSpPr>
        <p:spPr>
          <a:xfrm>
            <a:off x="539750" y="1628775"/>
            <a:ext cx="8280400" cy="4321175"/>
          </a:xfrm>
        </p:spPr>
        <p:txBody>
          <a:bodyPr/>
          <a:lstStyle/>
          <a:p>
            <a:pPr eaLnBrk="1" hangingPunct="1">
              <a:lnSpc>
                <a:spcPct val="150000"/>
              </a:lnSpc>
              <a:defRPr/>
            </a:pPr>
            <a:r>
              <a:rPr lang="en-US" altLang="zh-CN" dirty="0" smtClean="0"/>
              <a:t>1.</a:t>
            </a:r>
            <a:r>
              <a:rPr lang="zh-CN" altLang="zh-CN" dirty="0" smtClean="0"/>
              <a:t>掌握计算机网络的概念与功能</a:t>
            </a:r>
          </a:p>
          <a:p>
            <a:pPr eaLnBrk="1" hangingPunct="1">
              <a:lnSpc>
                <a:spcPct val="150000"/>
              </a:lnSpc>
              <a:defRPr/>
            </a:pPr>
            <a:r>
              <a:rPr lang="en-US" altLang="zh-CN" dirty="0" smtClean="0"/>
              <a:t>2.</a:t>
            </a:r>
            <a:r>
              <a:rPr lang="zh-CN" altLang="zh-CN" dirty="0" smtClean="0"/>
              <a:t>掌握计算机网络的典型分类</a:t>
            </a:r>
          </a:p>
          <a:p>
            <a:pPr eaLnBrk="1" hangingPunct="1">
              <a:lnSpc>
                <a:spcPct val="150000"/>
              </a:lnSpc>
              <a:defRPr/>
            </a:pPr>
            <a:r>
              <a:rPr lang="en-US" altLang="zh-CN" dirty="0" smtClean="0"/>
              <a:t>3.</a:t>
            </a:r>
            <a:r>
              <a:rPr lang="zh-CN" altLang="zh-CN" dirty="0" smtClean="0"/>
              <a:t>理解计算机网络的体系结构、</a:t>
            </a:r>
            <a:r>
              <a:rPr lang="en-US" altLang="zh-CN" dirty="0" smtClean="0"/>
              <a:t>TCP/IP</a:t>
            </a:r>
            <a:r>
              <a:rPr lang="zh-CN" altLang="zh-CN" dirty="0" smtClean="0"/>
              <a:t>模型以及</a:t>
            </a:r>
            <a:r>
              <a:rPr lang="en-US" altLang="zh-CN" dirty="0" smtClean="0"/>
              <a:t>OSI</a:t>
            </a:r>
            <a:r>
              <a:rPr lang="zh-CN" altLang="zh-CN" dirty="0" smtClean="0"/>
              <a:t>模型</a:t>
            </a:r>
          </a:p>
          <a:p>
            <a:pPr eaLnBrk="1" hangingPunct="1">
              <a:lnSpc>
                <a:spcPct val="150000"/>
              </a:lnSpc>
              <a:defRPr/>
            </a:pPr>
            <a:r>
              <a:rPr lang="en-US" altLang="zh-CN" dirty="0" smtClean="0"/>
              <a:t>4.</a:t>
            </a:r>
            <a:r>
              <a:rPr lang="zh-CN" altLang="zh-CN" dirty="0" smtClean="0"/>
              <a:t>了解计算机网络的发展历程</a:t>
            </a:r>
          </a:p>
          <a:p>
            <a:pPr marL="533400" indent="-533400" eaLnBrk="1" hangingPunct="1">
              <a:lnSpc>
                <a:spcPct val="150000"/>
              </a:lnSpc>
              <a:buFont typeface="Wingdings" pitchFamily="2" charset="2"/>
              <a:buAutoNum type="arabicPeriod"/>
              <a:defRPr/>
            </a:pPr>
            <a:endParaRPr lang="zh-CN" altLang="en-US" dirty="0" smtClean="0"/>
          </a:p>
          <a:p>
            <a:pPr marL="533400" indent="-533400" eaLnBrk="1" hangingPunct="1">
              <a:lnSpc>
                <a:spcPct val="150000"/>
              </a:lnSpc>
              <a:buFont typeface="Wingdings" pitchFamily="2" charset="2"/>
              <a:buAutoNum type="arabicPeriod"/>
              <a:defRPr/>
            </a:pPr>
            <a:endParaRPr lang="en-US" altLang="zh-CN" dirty="0" smtClean="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4685" name="Text Box 93"/>
          <p:cNvSpPr txBox="1">
            <a:spLocks noChangeArrowheads="1"/>
          </p:cNvSpPr>
          <p:nvPr/>
        </p:nvSpPr>
        <p:spPr bwMode="auto">
          <a:xfrm>
            <a:off x="3708400" y="3860800"/>
            <a:ext cx="1944688" cy="433388"/>
          </a:xfrm>
          <a:prstGeom prst="rect">
            <a:avLst/>
          </a:prstGeom>
          <a:noFill/>
          <a:ln>
            <a:noFill/>
          </a:ln>
          <a:extLst>
            <a:ext uri="{909E8E84-426E-40DD-AFC4-6F175D3DCCD1}">
              <a14:hiddenFill xmlns:a14="http://schemas.microsoft.com/office/drawing/2010/main">
                <a:solidFill>
                  <a:srgbClr val="00CC99"/>
                </a:solidFill>
              </a14:hiddenFill>
            </a:ext>
            <a:ext uri="{91240B29-F687-4F45-9708-019B960494DF}">
              <a14:hiddenLine xmlns:a14="http://schemas.microsoft.com/office/drawing/2010/main" w="9525">
                <a:solidFill>
                  <a:srgbClr val="000000"/>
                </a:solidFill>
                <a:miter lim="800000"/>
                <a:headEnd/>
                <a:tailEnd/>
              </a14:hiddenLine>
            </a:ext>
          </a:extLst>
        </p:spPr>
        <p:txBody>
          <a:bodyPr lIns="49085" tIns="24542" rIns="49085" bIns="24542"/>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algn="ctr" eaLnBrk="1" hangingPunct="1">
              <a:spcBef>
                <a:spcPct val="0"/>
              </a:spcBef>
              <a:buClrTx/>
              <a:buFontTx/>
              <a:buNone/>
            </a:pPr>
            <a:r>
              <a:rPr lang="zh-CN" altLang="en-US" sz="1600" b="1">
                <a:solidFill>
                  <a:srgbClr val="000000"/>
                </a:solidFill>
                <a:latin typeface="Times New Roman" pitchFamily="18" charset="0"/>
              </a:rPr>
              <a:t>校园网核心路由交换</a:t>
            </a:r>
            <a:endParaRPr lang="zh-CN" altLang="en-US" sz="1600"/>
          </a:p>
        </p:txBody>
      </p:sp>
      <p:sp>
        <p:nvSpPr>
          <p:cNvPr id="13315" name="Rectangle 2"/>
          <p:cNvSpPr>
            <a:spLocks noGrp="1" noChangeArrowheads="1"/>
          </p:cNvSpPr>
          <p:nvPr>
            <p:ph type="title"/>
          </p:nvPr>
        </p:nvSpPr>
        <p:spPr/>
        <p:txBody>
          <a:bodyPr/>
          <a:lstStyle/>
          <a:p>
            <a:pPr eaLnBrk="1" hangingPunct="1"/>
            <a:r>
              <a:rPr lang="zh-CN" altLang="en-US" sz="3600" dirty="0" smtClean="0">
                <a:ea typeface="宋体" pitchFamily="2" charset="-122"/>
              </a:rPr>
              <a:t>某校园网</a:t>
            </a:r>
          </a:p>
        </p:txBody>
      </p:sp>
      <p:sp>
        <p:nvSpPr>
          <p:cNvPr id="1774604" name="Line 12"/>
          <p:cNvSpPr>
            <a:spLocks noChangeShapeType="1"/>
          </p:cNvSpPr>
          <p:nvPr/>
        </p:nvSpPr>
        <p:spPr bwMode="auto">
          <a:xfrm flipH="1">
            <a:off x="6372225" y="3452813"/>
            <a:ext cx="511175" cy="198437"/>
          </a:xfrm>
          <a:prstGeom prst="line">
            <a:avLst/>
          </a:prstGeom>
          <a:noFill/>
          <a:ln w="25400">
            <a:solidFill>
              <a:srgbClr val="FF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rgbClr val="000000"/>
                  </a:outerShdw>
                </a:effectLst>
              </a14:hiddenEffects>
            </a:ext>
          </a:extLst>
        </p:spPr>
        <p:txBody>
          <a:bodyPr anchor="ctr"/>
          <a:lstStyle/>
          <a:p>
            <a:endParaRPr lang="zh-CN" altLang="en-US"/>
          </a:p>
        </p:txBody>
      </p:sp>
      <p:sp>
        <p:nvSpPr>
          <p:cNvPr id="1774605" name="Line 13"/>
          <p:cNvSpPr>
            <a:spLocks noChangeShapeType="1"/>
          </p:cNvSpPr>
          <p:nvPr/>
        </p:nvSpPr>
        <p:spPr bwMode="auto">
          <a:xfrm flipH="1" flipV="1">
            <a:off x="6259513" y="3651250"/>
            <a:ext cx="623887" cy="0"/>
          </a:xfrm>
          <a:prstGeom prst="line">
            <a:avLst/>
          </a:prstGeom>
          <a:noFill/>
          <a:ln w="25400">
            <a:solidFill>
              <a:srgbClr val="FF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rgbClr val="000000"/>
                  </a:outerShdw>
                </a:effectLst>
              </a14:hiddenEffects>
            </a:ext>
          </a:extLst>
        </p:spPr>
        <p:txBody>
          <a:bodyPr anchor="ctr"/>
          <a:lstStyle/>
          <a:p>
            <a:endParaRPr lang="zh-CN" altLang="en-US"/>
          </a:p>
        </p:txBody>
      </p:sp>
      <p:sp>
        <p:nvSpPr>
          <p:cNvPr id="1774606" name="Line 14"/>
          <p:cNvSpPr>
            <a:spLocks noChangeShapeType="1"/>
          </p:cNvSpPr>
          <p:nvPr/>
        </p:nvSpPr>
        <p:spPr bwMode="auto">
          <a:xfrm flipH="1" flipV="1">
            <a:off x="6429375" y="3717925"/>
            <a:ext cx="454025" cy="131763"/>
          </a:xfrm>
          <a:prstGeom prst="line">
            <a:avLst/>
          </a:prstGeom>
          <a:noFill/>
          <a:ln w="25400">
            <a:solidFill>
              <a:srgbClr val="FF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rgbClr val="000000"/>
                  </a:outerShdw>
                </a:effectLst>
              </a14:hiddenEffects>
            </a:ext>
          </a:extLst>
        </p:spPr>
        <p:txBody>
          <a:bodyPr anchor="ctr"/>
          <a:lstStyle/>
          <a:p>
            <a:endParaRPr lang="zh-CN" altLang="en-US"/>
          </a:p>
        </p:txBody>
      </p:sp>
      <p:sp>
        <p:nvSpPr>
          <p:cNvPr id="1774607" name="Line 15"/>
          <p:cNvSpPr>
            <a:spLocks noChangeShapeType="1"/>
          </p:cNvSpPr>
          <p:nvPr/>
        </p:nvSpPr>
        <p:spPr bwMode="auto">
          <a:xfrm flipV="1">
            <a:off x="6156325" y="2276475"/>
            <a:ext cx="647700" cy="360363"/>
          </a:xfrm>
          <a:prstGeom prst="line">
            <a:avLst/>
          </a:prstGeom>
          <a:noFill/>
          <a:ln w="25400">
            <a:solidFill>
              <a:srgbClr val="FF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rgbClr val="000000"/>
                  </a:outerShdw>
                </a:effectLst>
              </a14:hiddenEffects>
            </a:ext>
          </a:extLst>
        </p:spPr>
        <p:txBody>
          <a:bodyPr anchor="ctr"/>
          <a:lstStyle/>
          <a:p>
            <a:endParaRPr lang="zh-CN" altLang="en-US"/>
          </a:p>
        </p:txBody>
      </p:sp>
      <p:sp>
        <p:nvSpPr>
          <p:cNvPr id="1774608" name="Line 16"/>
          <p:cNvSpPr>
            <a:spLocks noChangeShapeType="1"/>
          </p:cNvSpPr>
          <p:nvPr/>
        </p:nvSpPr>
        <p:spPr bwMode="auto">
          <a:xfrm flipV="1">
            <a:off x="4725988" y="2857500"/>
            <a:ext cx="908050" cy="396875"/>
          </a:xfrm>
          <a:prstGeom prst="line">
            <a:avLst/>
          </a:prstGeom>
          <a:noFill/>
          <a:ln w="25400">
            <a:solidFill>
              <a:srgbClr val="FF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rgbClr val="000000"/>
                  </a:outerShdw>
                </a:effectLst>
              </a14:hiddenEffects>
            </a:ext>
          </a:extLst>
        </p:spPr>
        <p:txBody>
          <a:bodyPr anchor="ctr"/>
          <a:lstStyle/>
          <a:p>
            <a:endParaRPr lang="zh-CN" altLang="en-US"/>
          </a:p>
        </p:txBody>
      </p:sp>
      <p:sp>
        <p:nvSpPr>
          <p:cNvPr id="1774609" name="Line 17"/>
          <p:cNvSpPr>
            <a:spLocks noChangeShapeType="1"/>
          </p:cNvSpPr>
          <p:nvPr/>
        </p:nvSpPr>
        <p:spPr bwMode="auto">
          <a:xfrm flipH="1" flipV="1">
            <a:off x="4768850" y="3846513"/>
            <a:ext cx="2327275" cy="792162"/>
          </a:xfrm>
          <a:prstGeom prst="line">
            <a:avLst/>
          </a:prstGeom>
          <a:noFill/>
          <a:ln w="25400">
            <a:solidFill>
              <a:srgbClr val="FF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rgbClr val="000000"/>
                  </a:outerShdw>
                </a:effectLst>
              </a14:hiddenEffects>
            </a:ext>
          </a:extLst>
        </p:spPr>
        <p:txBody>
          <a:bodyPr anchor="ctr"/>
          <a:lstStyle/>
          <a:p>
            <a:endParaRPr lang="zh-CN" altLang="en-US"/>
          </a:p>
        </p:txBody>
      </p:sp>
      <p:sp>
        <p:nvSpPr>
          <p:cNvPr id="1774610" name="Line 18"/>
          <p:cNvSpPr>
            <a:spLocks noChangeShapeType="1"/>
          </p:cNvSpPr>
          <p:nvPr/>
        </p:nvSpPr>
        <p:spPr bwMode="auto">
          <a:xfrm flipV="1">
            <a:off x="1431925" y="3651250"/>
            <a:ext cx="4600575" cy="0"/>
          </a:xfrm>
          <a:prstGeom prst="line">
            <a:avLst/>
          </a:prstGeom>
          <a:noFill/>
          <a:ln w="50800">
            <a:solidFill>
              <a:srgbClr val="FF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rgbClr val="000000"/>
                  </a:outerShdw>
                </a:effectLst>
              </a14:hiddenEffects>
            </a:ext>
          </a:extLst>
        </p:spPr>
        <p:txBody>
          <a:bodyPr anchor="ctr"/>
          <a:lstStyle/>
          <a:p>
            <a:endParaRPr lang="zh-CN" altLang="en-US"/>
          </a:p>
        </p:txBody>
      </p:sp>
      <p:pic>
        <p:nvPicPr>
          <p:cNvPr id="1774611" name="Picture 19"/>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68575" y="4197350"/>
            <a:ext cx="1873250" cy="2516188"/>
          </a:xfrm>
          <a:prstGeom prst="rect">
            <a:avLst/>
          </a:prstGeom>
          <a:noFill/>
          <a:ln>
            <a:noFill/>
          </a:ln>
          <a:effectLst/>
          <a:extLst>
            <a:ext uri="{909E8E84-426E-40DD-AFC4-6F175D3DCCD1}">
              <a14:hiddenFill xmlns:a14="http://schemas.microsoft.com/office/drawing/2010/main">
                <a:solidFill>
                  <a:srgbClr val="00CC99"/>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774612" name="Line 20"/>
          <p:cNvSpPr>
            <a:spLocks noChangeShapeType="1"/>
          </p:cNvSpPr>
          <p:nvPr/>
        </p:nvSpPr>
        <p:spPr bwMode="auto">
          <a:xfrm flipH="1">
            <a:off x="3476625" y="3916363"/>
            <a:ext cx="908050" cy="595312"/>
          </a:xfrm>
          <a:prstGeom prst="line">
            <a:avLst/>
          </a:prstGeom>
          <a:noFill/>
          <a:ln w="25400">
            <a:solidFill>
              <a:srgbClr val="FF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rgbClr val="000000"/>
                  </a:outerShdw>
                </a:effectLst>
              </a14:hiddenEffects>
            </a:ext>
          </a:extLst>
        </p:spPr>
        <p:txBody>
          <a:bodyPr anchor="ctr"/>
          <a:lstStyle/>
          <a:p>
            <a:endParaRPr lang="zh-CN" altLang="en-US"/>
          </a:p>
        </p:txBody>
      </p:sp>
      <p:sp>
        <p:nvSpPr>
          <p:cNvPr id="1774613" name="Line 21"/>
          <p:cNvSpPr>
            <a:spLocks noChangeShapeType="1"/>
          </p:cNvSpPr>
          <p:nvPr/>
        </p:nvSpPr>
        <p:spPr bwMode="auto">
          <a:xfrm flipH="1" flipV="1">
            <a:off x="3533775" y="4908550"/>
            <a:ext cx="0" cy="1125538"/>
          </a:xfrm>
          <a:prstGeom prst="line">
            <a:avLst/>
          </a:prstGeom>
          <a:noFill/>
          <a:ln w="25400">
            <a:solidFill>
              <a:srgbClr val="FF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rgbClr val="000000"/>
                  </a:outerShdw>
                </a:effectLst>
              </a14:hiddenEffects>
            </a:ext>
          </a:extLst>
        </p:spPr>
        <p:txBody>
          <a:bodyPr anchor="ctr"/>
          <a:lstStyle/>
          <a:p>
            <a:endParaRPr lang="zh-CN" altLang="en-US"/>
          </a:p>
        </p:txBody>
      </p:sp>
      <p:sp>
        <p:nvSpPr>
          <p:cNvPr id="1774614" name="Text Box 22"/>
          <p:cNvSpPr txBox="1">
            <a:spLocks noChangeArrowheads="1"/>
          </p:cNvSpPr>
          <p:nvPr/>
        </p:nvSpPr>
        <p:spPr bwMode="auto">
          <a:xfrm>
            <a:off x="6883400" y="3573463"/>
            <a:ext cx="1720850" cy="360362"/>
          </a:xfrm>
          <a:prstGeom prst="rect">
            <a:avLst/>
          </a:prstGeom>
          <a:noFill/>
          <a:ln>
            <a:noFill/>
          </a:ln>
          <a:extLst>
            <a:ext uri="{909E8E84-426E-40DD-AFC4-6F175D3DCCD1}">
              <a14:hiddenFill xmlns:a14="http://schemas.microsoft.com/office/drawing/2010/main">
                <a:solidFill>
                  <a:srgbClr val="00CC99"/>
                </a:solidFill>
              </a14:hiddenFill>
            </a:ext>
            <a:ext uri="{91240B29-F687-4F45-9708-019B960494DF}">
              <a14:hiddenLine xmlns:a14="http://schemas.microsoft.com/office/drawing/2010/main" w="9525">
                <a:solidFill>
                  <a:srgbClr val="000000"/>
                </a:solidFill>
                <a:miter lim="800000"/>
                <a:headEnd/>
                <a:tailEnd/>
              </a14:hiddenLine>
            </a:ext>
          </a:extLst>
        </p:spPr>
        <p:txBody>
          <a:bodyPr lIns="49085" tIns="24542" rIns="49085" bIns="24542"/>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algn="just" eaLnBrk="1" hangingPunct="1">
              <a:spcBef>
                <a:spcPct val="0"/>
              </a:spcBef>
              <a:buClrTx/>
              <a:buFontTx/>
              <a:buNone/>
            </a:pPr>
            <a:r>
              <a:rPr lang="zh-CN" altLang="en-US" sz="1600">
                <a:solidFill>
                  <a:srgbClr val="000000"/>
                </a:solidFill>
                <a:latin typeface="Times New Roman" pitchFamily="18" charset="0"/>
              </a:rPr>
              <a:t>教科网</a:t>
            </a:r>
            <a:r>
              <a:rPr lang="en-US" altLang="zh-CN" sz="1600">
                <a:solidFill>
                  <a:srgbClr val="000000"/>
                </a:solidFill>
                <a:latin typeface="Times New Roman" pitchFamily="18" charset="0"/>
              </a:rPr>
              <a:t>/</a:t>
            </a:r>
            <a:r>
              <a:rPr lang="zh-CN" altLang="en-US" sz="1600">
                <a:solidFill>
                  <a:srgbClr val="000000"/>
                </a:solidFill>
                <a:latin typeface="Times New Roman" pitchFamily="18" charset="0"/>
              </a:rPr>
              <a:t>网通</a:t>
            </a:r>
            <a:r>
              <a:rPr lang="en-US" altLang="zh-CN" sz="1600">
                <a:solidFill>
                  <a:srgbClr val="000000"/>
                </a:solidFill>
                <a:latin typeface="Times New Roman" pitchFamily="18" charset="0"/>
              </a:rPr>
              <a:t>/</a:t>
            </a:r>
            <a:r>
              <a:rPr lang="zh-CN" altLang="en-US" sz="1600">
                <a:solidFill>
                  <a:srgbClr val="000000"/>
                </a:solidFill>
                <a:latin typeface="Times New Roman" pitchFamily="18" charset="0"/>
              </a:rPr>
              <a:t>电信</a:t>
            </a:r>
            <a:endParaRPr lang="zh-CN" altLang="en-US" sz="1600"/>
          </a:p>
        </p:txBody>
      </p:sp>
      <p:sp>
        <p:nvSpPr>
          <p:cNvPr id="1774615" name="Text Box 23"/>
          <p:cNvSpPr txBox="1">
            <a:spLocks noChangeArrowheads="1"/>
          </p:cNvSpPr>
          <p:nvPr/>
        </p:nvSpPr>
        <p:spPr bwMode="auto">
          <a:xfrm>
            <a:off x="1835150" y="3284538"/>
            <a:ext cx="1466850" cy="423862"/>
          </a:xfrm>
          <a:prstGeom prst="rect">
            <a:avLst/>
          </a:prstGeom>
          <a:noFill/>
          <a:ln>
            <a:noFill/>
          </a:ln>
          <a:extLst>
            <a:ext uri="{909E8E84-426E-40DD-AFC4-6F175D3DCCD1}">
              <a14:hiddenFill xmlns:a14="http://schemas.microsoft.com/office/drawing/2010/main">
                <a:solidFill>
                  <a:srgbClr val="00CC99"/>
                </a:solidFill>
              </a14:hiddenFill>
            </a:ext>
            <a:ext uri="{91240B29-F687-4F45-9708-019B960494DF}">
              <a14:hiddenLine xmlns:a14="http://schemas.microsoft.com/office/drawing/2010/main" w="9525">
                <a:solidFill>
                  <a:srgbClr val="000000"/>
                </a:solidFill>
                <a:miter lim="800000"/>
                <a:headEnd/>
                <a:tailEnd/>
              </a14:hiddenLine>
            </a:ext>
          </a:extLst>
        </p:spPr>
        <p:txBody>
          <a:bodyPr lIns="49085" tIns="24542" rIns="49085" bIns="24542"/>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algn="ctr" eaLnBrk="1" hangingPunct="1">
              <a:spcBef>
                <a:spcPct val="0"/>
              </a:spcBef>
              <a:buClrTx/>
              <a:buFontTx/>
              <a:buNone/>
            </a:pPr>
            <a:r>
              <a:rPr lang="en-US" altLang="zh-CN" sz="1600">
                <a:solidFill>
                  <a:srgbClr val="000000"/>
                </a:solidFill>
                <a:latin typeface="Times New Roman" pitchFamily="18" charset="0"/>
              </a:rPr>
              <a:t>4</a:t>
            </a:r>
            <a:r>
              <a:rPr lang="zh-CN" altLang="en-US" sz="1600">
                <a:solidFill>
                  <a:srgbClr val="000000"/>
                </a:solidFill>
                <a:latin typeface="Times New Roman" pitchFamily="18" charset="0"/>
              </a:rPr>
              <a:t>条千兆线聚合</a:t>
            </a:r>
            <a:endParaRPr lang="zh-CN" altLang="en-US" sz="1600"/>
          </a:p>
        </p:txBody>
      </p:sp>
      <p:sp>
        <p:nvSpPr>
          <p:cNvPr id="1774616" name="Line 24"/>
          <p:cNvSpPr>
            <a:spLocks noChangeShapeType="1"/>
          </p:cNvSpPr>
          <p:nvPr/>
        </p:nvSpPr>
        <p:spPr bwMode="auto">
          <a:xfrm flipV="1">
            <a:off x="2965450" y="4908550"/>
            <a:ext cx="341313" cy="1192213"/>
          </a:xfrm>
          <a:prstGeom prst="line">
            <a:avLst/>
          </a:prstGeom>
          <a:noFill/>
          <a:ln w="25400">
            <a:solidFill>
              <a:srgbClr val="FF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rgbClr val="000000"/>
                  </a:outerShdw>
                </a:effectLst>
              </a14:hiddenEffects>
            </a:ext>
          </a:extLst>
        </p:spPr>
        <p:txBody>
          <a:bodyPr anchor="ctr"/>
          <a:lstStyle/>
          <a:p>
            <a:endParaRPr lang="zh-CN" altLang="en-US"/>
          </a:p>
        </p:txBody>
      </p:sp>
      <p:sp>
        <p:nvSpPr>
          <p:cNvPr id="1774618" name="Line 26"/>
          <p:cNvSpPr>
            <a:spLocks noChangeShapeType="1"/>
          </p:cNvSpPr>
          <p:nvPr/>
        </p:nvSpPr>
        <p:spPr bwMode="auto">
          <a:xfrm flipH="1" flipV="1">
            <a:off x="3703638" y="4841875"/>
            <a:ext cx="454025" cy="1258888"/>
          </a:xfrm>
          <a:prstGeom prst="line">
            <a:avLst/>
          </a:prstGeom>
          <a:noFill/>
          <a:ln w="25400">
            <a:solidFill>
              <a:srgbClr val="FF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rgbClr val="000000"/>
                  </a:outerShdw>
                </a:effectLst>
              </a14:hiddenEffects>
            </a:ext>
          </a:extLst>
        </p:spPr>
        <p:txBody>
          <a:bodyPr anchor="ctr"/>
          <a:lstStyle/>
          <a:p>
            <a:endParaRPr lang="zh-CN" altLang="en-US"/>
          </a:p>
        </p:txBody>
      </p:sp>
      <p:grpSp>
        <p:nvGrpSpPr>
          <p:cNvPr id="1774619" name="Group 27"/>
          <p:cNvGrpSpPr>
            <a:grpSpLocks/>
          </p:cNvGrpSpPr>
          <p:nvPr/>
        </p:nvGrpSpPr>
        <p:grpSpPr bwMode="auto">
          <a:xfrm>
            <a:off x="2589213" y="5969000"/>
            <a:ext cx="1987550" cy="300038"/>
            <a:chOff x="2112" y="3552"/>
            <a:chExt cx="1680" cy="218"/>
          </a:xfrm>
        </p:grpSpPr>
        <p:pic>
          <p:nvPicPr>
            <p:cNvPr id="13529" name="Picture 28" descr="IPTransportConcentrato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12" y="3600"/>
              <a:ext cx="624" cy="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530" name="Picture 29" descr="IPTransportConcentrato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88" y="3600"/>
              <a:ext cx="624" cy="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531" name="Text Box 30"/>
            <p:cNvSpPr txBox="1">
              <a:spLocks noChangeArrowheads="1"/>
            </p:cNvSpPr>
            <p:nvPr/>
          </p:nvSpPr>
          <p:spPr bwMode="auto">
            <a:xfrm>
              <a:off x="3312" y="3552"/>
              <a:ext cx="480" cy="192"/>
            </a:xfrm>
            <a:prstGeom prst="rect">
              <a:avLst/>
            </a:prstGeom>
            <a:noFill/>
            <a:ln>
              <a:noFill/>
            </a:ln>
            <a:extLst>
              <a:ext uri="{909E8E84-426E-40DD-AFC4-6F175D3DCCD1}">
                <a14:hiddenFill xmlns:a14="http://schemas.microsoft.com/office/drawing/2010/main">
                  <a:solidFill>
                    <a:srgbClr val="00CC99"/>
                  </a:solidFill>
                </a14:hiddenFill>
              </a:ext>
              <a:ext uri="{91240B29-F687-4F45-9708-019B960494DF}">
                <a14:hiddenLine xmlns:a14="http://schemas.microsoft.com/office/drawing/2010/main" w="9525">
                  <a:solidFill>
                    <a:srgbClr val="000000"/>
                  </a:solidFill>
                  <a:miter lim="800000"/>
                  <a:headEnd/>
                  <a:tailEnd/>
                </a14:hiddenLine>
              </a:ext>
            </a:extLst>
          </p:spPr>
          <p:txBody>
            <a:bodyPr lIns="49085" tIns="24542" rIns="49085" bIns="24542"/>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algn="ctr" eaLnBrk="1" hangingPunct="1">
                <a:spcBef>
                  <a:spcPct val="0"/>
                </a:spcBef>
                <a:buClrTx/>
                <a:buFontTx/>
                <a:buNone/>
              </a:pPr>
              <a:r>
                <a:rPr lang="en-US" altLang="zh-CN" sz="600" b="1">
                  <a:solidFill>
                    <a:srgbClr val="000000"/>
                  </a:solidFill>
                  <a:latin typeface="Times New Roman" pitchFamily="18" charset="0"/>
                </a:rPr>
                <a:t> </a:t>
              </a:r>
              <a:endParaRPr lang="en-US" altLang="zh-CN" sz="1800"/>
            </a:p>
          </p:txBody>
        </p:sp>
      </p:grpSp>
      <p:pic>
        <p:nvPicPr>
          <p:cNvPr id="1774630" name="Picture 38"/>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8975" y="4189413"/>
            <a:ext cx="1873250" cy="2516187"/>
          </a:xfrm>
          <a:prstGeom prst="rect">
            <a:avLst/>
          </a:prstGeom>
          <a:noFill/>
          <a:ln>
            <a:noFill/>
          </a:ln>
          <a:effectLst/>
          <a:extLst>
            <a:ext uri="{909E8E84-426E-40DD-AFC4-6F175D3DCCD1}">
              <a14:hiddenFill xmlns:a14="http://schemas.microsoft.com/office/drawing/2010/main">
                <a:solidFill>
                  <a:srgbClr val="00CC99"/>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774632" name="Line 40"/>
          <p:cNvSpPr>
            <a:spLocks noChangeShapeType="1"/>
          </p:cNvSpPr>
          <p:nvPr/>
        </p:nvSpPr>
        <p:spPr bwMode="auto">
          <a:xfrm flipH="1" flipV="1">
            <a:off x="5349875" y="4908550"/>
            <a:ext cx="228600" cy="1192213"/>
          </a:xfrm>
          <a:prstGeom prst="line">
            <a:avLst/>
          </a:prstGeom>
          <a:noFill/>
          <a:ln w="25400">
            <a:solidFill>
              <a:srgbClr val="FF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rgbClr val="000000"/>
                  </a:outerShdw>
                </a:effectLst>
              </a14:hiddenEffects>
            </a:ext>
          </a:extLst>
        </p:spPr>
        <p:txBody>
          <a:bodyPr anchor="ctr"/>
          <a:lstStyle/>
          <a:p>
            <a:endParaRPr lang="zh-CN" altLang="en-US"/>
          </a:p>
        </p:txBody>
      </p:sp>
      <p:sp>
        <p:nvSpPr>
          <p:cNvPr id="1774633" name="Line 41"/>
          <p:cNvSpPr>
            <a:spLocks noChangeShapeType="1"/>
          </p:cNvSpPr>
          <p:nvPr/>
        </p:nvSpPr>
        <p:spPr bwMode="auto">
          <a:xfrm flipV="1">
            <a:off x="4725988" y="4908550"/>
            <a:ext cx="511175" cy="1125538"/>
          </a:xfrm>
          <a:prstGeom prst="line">
            <a:avLst/>
          </a:prstGeom>
          <a:noFill/>
          <a:ln w="25400">
            <a:solidFill>
              <a:srgbClr val="FF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rgbClr val="000000"/>
                  </a:outerShdw>
                </a:effectLst>
              </a14:hiddenEffects>
            </a:ext>
          </a:extLst>
        </p:spPr>
        <p:txBody>
          <a:bodyPr anchor="ctr"/>
          <a:lstStyle/>
          <a:p>
            <a:endParaRPr lang="zh-CN" altLang="en-US"/>
          </a:p>
        </p:txBody>
      </p:sp>
      <p:sp>
        <p:nvSpPr>
          <p:cNvPr id="1774634" name="Line 42"/>
          <p:cNvSpPr>
            <a:spLocks noChangeShapeType="1"/>
          </p:cNvSpPr>
          <p:nvPr/>
        </p:nvSpPr>
        <p:spPr bwMode="auto">
          <a:xfrm flipH="1" flipV="1">
            <a:off x="5578475" y="4841875"/>
            <a:ext cx="509588" cy="1258888"/>
          </a:xfrm>
          <a:prstGeom prst="line">
            <a:avLst/>
          </a:prstGeom>
          <a:noFill/>
          <a:ln w="25400">
            <a:solidFill>
              <a:srgbClr val="FF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rgbClr val="000000"/>
                  </a:outerShdw>
                </a:effectLst>
              </a14:hiddenEffects>
            </a:ext>
          </a:extLst>
        </p:spPr>
        <p:txBody>
          <a:bodyPr anchor="ctr"/>
          <a:lstStyle/>
          <a:p>
            <a:endParaRPr lang="zh-CN" altLang="en-US"/>
          </a:p>
        </p:txBody>
      </p:sp>
      <p:grpSp>
        <p:nvGrpSpPr>
          <p:cNvPr id="1774635" name="Group 43"/>
          <p:cNvGrpSpPr>
            <a:grpSpLocks/>
          </p:cNvGrpSpPr>
          <p:nvPr/>
        </p:nvGrpSpPr>
        <p:grpSpPr bwMode="auto">
          <a:xfrm>
            <a:off x="4495800" y="6019800"/>
            <a:ext cx="1987550" cy="300038"/>
            <a:chOff x="2112" y="3552"/>
            <a:chExt cx="1680" cy="218"/>
          </a:xfrm>
        </p:grpSpPr>
        <p:pic>
          <p:nvPicPr>
            <p:cNvPr id="13526" name="Picture 44" descr="IPTransportConcentrato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12" y="3600"/>
              <a:ext cx="624" cy="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527" name="Picture 45" descr="IPTransportConcentrato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88" y="3600"/>
              <a:ext cx="624" cy="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528" name="Text Box 46"/>
            <p:cNvSpPr txBox="1">
              <a:spLocks noChangeArrowheads="1"/>
            </p:cNvSpPr>
            <p:nvPr/>
          </p:nvSpPr>
          <p:spPr bwMode="auto">
            <a:xfrm>
              <a:off x="3312" y="3552"/>
              <a:ext cx="480" cy="192"/>
            </a:xfrm>
            <a:prstGeom prst="rect">
              <a:avLst/>
            </a:prstGeom>
            <a:noFill/>
            <a:ln>
              <a:noFill/>
            </a:ln>
            <a:extLst>
              <a:ext uri="{909E8E84-426E-40DD-AFC4-6F175D3DCCD1}">
                <a14:hiddenFill xmlns:a14="http://schemas.microsoft.com/office/drawing/2010/main">
                  <a:solidFill>
                    <a:srgbClr val="00CC99"/>
                  </a:solidFill>
                </a14:hiddenFill>
              </a:ext>
              <a:ext uri="{91240B29-F687-4F45-9708-019B960494DF}">
                <a14:hiddenLine xmlns:a14="http://schemas.microsoft.com/office/drawing/2010/main" w="9525">
                  <a:solidFill>
                    <a:srgbClr val="000000"/>
                  </a:solidFill>
                  <a:miter lim="800000"/>
                  <a:headEnd/>
                  <a:tailEnd/>
                </a14:hiddenLine>
              </a:ext>
            </a:extLst>
          </p:spPr>
          <p:txBody>
            <a:bodyPr lIns="49085" tIns="24542" rIns="49085" bIns="24542"/>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algn="ctr" eaLnBrk="1" hangingPunct="1">
                <a:spcBef>
                  <a:spcPct val="0"/>
                </a:spcBef>
                <a:buClrTx/>
                <a:buFontTx/>
                <a:buNone/>
              </a:pPr>
              <a:r>
                <a:rPr lang="en-US" altLang="zh-CN" sz="600" b="1">
                  <a:solidFill>
                    <a:srgbClr val="000000"/>
                  </a:solidFill>
                  <a:latin typeface="Times New Roman" pitchFamily="18" charset="0"/>
                </a:rPr>
                <a:t> </a:t>
              </a:r>
              <a:r>
                <a:rPr lang="zh-CN" altLang="en-US" sz="600" b="1">
                  <a:solidFill>
                    <a:srgbClr val="000000"/>
                  </a:solidFill>
                  <a:latin typeface="Times New Roman" pitchFamily="18" charset="0"/>
                </a:rPr>
                <a:t>．．．</a:t>
              </a:r>
              <a:endParaRPr lang="zh-CN" altLang="en-US" sz="1800"/>
            </a:p>
          </p:txBody>
        </p:sp>
      </p:grpSp>
      <p:sp>
        <p:nvSpPr>
          <p:cNvPr id="1774647" name="Line 55"/>
          <p:cNvSpPr>
            <a:spLocks noChangeShapeType="1"/>
          </p:cNvSpPr>
          <p:nvPr/>
        </p:nvSpPr>
        <p:spPr bwMode="auto">
          <a:xfrm>
            <a:off x="4643438" y="3933825"/>
            <a:ext cx="566737" cy="661988"/>
          </a:xfrm>
          <a:prstGeom prst="line">
            <a:avLst/>
          </a:prstGeom>
          <a:noFill/>
          <a:ln w="25400">
            <a:solidFill>
              <a:srgbClr val="FF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rgbClr val="000000"/>
                  </a:outerShdw>
                </a:effectLst>
              </a14:hiddenEffects>
            </a:ext>
          </a:extLst>
        </p:spPr>
        <p:txBody>
          <a:bodyPr anchor="ctr"/>
          <a:lstStyle/>
          <a:p>
            <a:endParaRPr lang="zh-CN" altLang="en-US"/>
          </a:p>
        </p:txBody>
      </p:sp>
      <p:pic>
        <p:nvPicPr>
          <p:cNvPr id="1774648" name="Picture 56"/>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92463" y="4511675"/>
            <a:ext cx="623887" cy="396875"/>
          </a:xfrm>
          <a:prstGeom prst="rect">
            <a:avLst/>
          </a:prstGeom>
          <a:noFill/>
          <a:ln>
            <a:noFill/>
          </a:ln>
          <a:effectLst/>
          <a:extLst>
            <a:ext uri="{909E8E84-426E-40DD-AFC4-6F175D3DCCD1}">
              <a14:hiddenFill xmlns:a14="http://schemas.microsoft.com/office/drawing/2010/main">
                <a:solidFill>
                  <a:srgbClr val="00CC99"/>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774649" name="Picture 57"/>
          <p:cNvPicPr>
            <a:picLocks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262063" y="3254375"/>
            <a:ext cx="395287" cy="668338"/>
          </a:xfrm>
          <a:prstGeom prst="rect">
            <a:avLst/>
          </a:prstGeom>
          <a:noFill/>
          <a:ln>
            <a:noFill/>
          </a:ln>
          <a:effectLst/>
          <a:extLst>
            <a:ext uri="{909E8E84-426E-40DD-AFC4-6F175D3DCCD1}">
              <a14:hiddenFill xmlns:a14="http://schemas.microsoft.com/office/drawing/2010/main">
                <a:solidFill>
                  <a:srgbClr val="00CC99"/>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grpSp>
        <p:nvGrpSpPr>
          <p:cNvPr id="1774650" name="Group 58"/>
          <p:cNvGrpSpPr>
            <a:grpSpLocks/>
          </p:cNvGrpSpPr>
          <p:nvPr/>
        </p:nvGrpSpPr>
        <p:grpSpPr bwMode="auto">
          <a:xfrm>
            <a:off x="6032500" y="3386138"/>
            <a:ext cx="681038" cy="595312"/>
            <a:chOff x="4032" y="4"/>
            <a:chExt cx="1362" cy="795"/>
          </a:xfrm>
        </p:grpSpPr>
        <p:sp>
          <p:nvSpPr>
            <p:cNvPr id="13501" name="Oval 59"/>
            <p:cNvSpPr>
              <a:spLocks noChangeArrowheads="1"/>
            </p:cNvSpPr>
            <p:nvPr/>
          </p:nvSpPr>
          <p:spPr bwMode="auto">
            <a:xfrm>
              <a:off x="4036" y="335"/>
              <a:ext cx="1358" cy="464"/>
            </a:xfrm>
            <a:prstGeom prst="ellipse">
              <a:avLst/>
            </a:prstGeom>
            <a:solidFill>
              <a:srgbClr val="0078AA"/>
            </a:solidFill>
            <a:ln w="12700">
              <a:solidFill>
                <a:srgbClr val="AAE6FF"/>
              </a:solidFill>
              <a:round/>
              <a:headEnd/>
              <a:tailEnd/>
            </a:ln>
          </p:spPr>
          <p:txBody>
            <a:bodyPr/>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eaLnBrk="1" hangingPunct="1"/>
              <a:endParaRPr lang="zh-CN" altLang="en-US"/>
            </a:p>
          </p:txBody>
        </p:sp>
        <p:sp>
          <p:nvSpPr>
            <p:cNvPr id="13502" name="Rectangle 60"/>
            <p:cNvSpPr>
              <a:spLocks noChangeArrowheads="1"/>
            </p:cNvSpPr>
            <p:nvPr/>
          </p:nvSpPr>
          <p:spPr bwMode="auto">
            <a:xfrm>
              <a:off x="4032" y="240"/>
              <a:ext cx="1358" cy="331"/>
            </a:xfrm>
            <a:prstGeom prst="rect">
              <a:avLst/>
            </a:prstGeom>
            <a:solidFill>
              <a:srgbClr val="0078A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eaLnBrk="1" hangingPunct="1"/>
              <a:endParaRPr lang="zh-CN" altLang="en-US"/>
            </a:p>
          </p:txBody>
        </p:sp>
        <p:sp>
          <p:nvSpPr>
            <p:cNvPr id="13503" name="Rectangle 61"/>
            <p:cNvSpPr>
              <a:spLocks noChangeArrowheads="1"/>
            </p:cNvSpPr>
            <p:nvPr/>
          </p:nvSpPr>
          <p:spPr bwMode="auto">
            <a:xfrm>
              <a:off x="4032" y="240"/>
              <a:ext cx="1358" cy="331"/>
            </a:xfrm>
            <a:prstGeom prst="rect">
              <a:avLst/>
            </a:prstGeom>
            <a:solidFill>
              <a:srgbClr val="0078A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eaLnBrk="1" hangingPunct="1"/>
              <a:endParaRPr lang="zh-CN" altLang="en-US"/>
            </a:p>
          </p:txBody>
        </p:sp>
        <p:sp>
          <p:nvSpPr>
            <p:cNvPr id="13504" name="Oval 62"/>
            <p:cNvSpPr>
              <a:spLocks noChangeArrowheads="1"/>
            </p:cNvSpPr>
            <p:nvPr/>
          </p:nvSpPr>
          <p:spPr bwMode="auto">
            <a:xfrm>
              <a:off x="4036" y="4"/>
              <a:ext cx="1358" cy="464"/>
            </a:xfrm>
            <a:prstGeom prst="ellipse">
              <a:avLst/>
            </a:prstGeom>
            <a:solidFill>
              <a:srgbClr val="00B4FF"/>
            </a:solidFill>
            <a:ln w="12700">
              <a:solidFill>
                <a:srgbClr val="AAE6FF"/>
              </a:solidFill>
              <a:round/>
              <a:headEnd/>
              <a:tailEnd/>
            </a:ln>
          </p:spPr>
          <p:txBody>
            <a:bodyPr/>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eaLnBrk="1" hangingPunct="1"/>
              <a:endParaRPr lang="zh-CN" altLang="en-US"/>
            </a:p>
          </p:txBody>
        </p:sp>
        <p:grpSp>
          <p:nvGrpSpPr>
            <p:cNvPr id="13505" name="Group 63"/>
            <p:cNvGrpSpPr>
              <a:grpSpLocks/>
            </p:cNvGrpSpPr>
            <p:nvPr/>
          </p:nvGrpSpPr>
          <p:grpSpPr bwMode="auto">
            <a:xfrm>
              <a:off x="4239" y="58"/>
              <a:ext cx="944" cy="356"/>
              <a:chOff x="4239" y="58"/>
              <a:chExt cx="944" cy="356"/>
            </a:xfrm>
          </p:grpSpPr>
          <p:grpSp>
            <p:nvGrpSpPr>
              <p:cNvPr id="13508" name="Group 64"/>
              <p:cNvGrpSpPr>
                <a:grpSpLocks/>
              </p:cNvGrpSpPr>
              <p:nvPr/>
            </p:nvGrpSpPr>
            <p:grpSpPr bwMode="auto">
              <a:xfrm>
                <a:off x="4239" y="58"/>
                <a:ext cx="935" cy="348"/>
                <a:chOff x="4239" y="58"/>
                <a:chExt cx="935" cy="348"/>
              </a:xfrm>
            </p:grpSpPr>
            <p:sp>
              <p:nvSpPr>
                <p:cNvPr id="13518" name="Freeform 65"/>
                <p:cNvSpPr>
                  <a:spLocks/>
                </p:cNvSpPr>
                <p:nvPr/>
              </p:nvSpPr>
              <p:spPr bwMode="auto">
                <a:xfrm>
                  <a:off x="4727" y="66"/>
                  <a:ext cx="447" cy="149"/>
                </a:xfrm>
                <a:custGeom>
                  <a:avLst/>
                  <a:gdLst>
                    <a:gd name="T0" fmla="*/ 0 w 447"/>
                    <a:gd name="T1" fmla="*/ 116 h 149"/>
                    <a:gd name="T2" fmla="*/ 100 w 447"/>
                    <a:gd name="T3" fmla="*/ 149 h 149"/>
                    <a:gd name="T4" fmla="*/ 340 w 447"/>
                    <a:gd name="T5" fmla="*/ 50 h 149"/>
                    <a:gd name="T6" fmla="*/ 447 w 447"/>
                    <a:gd name="T7" fmla="*/ 83 h 149"/>
                    <a:gd name="T8" fmla="*/ 390 w 447"/>
                    <a:gd name="T9" fmla="*/ 0 h 149"/>
                    <a:gd name="T10" fmla="*/ 108 w 447"/>
                    <a:gd name="T11" fmla="*/ 0 h 149"/>
                    <a:gd name="T12" fmla="*/ 224 w 447"/>
                    <a:gd name="T13" fmla="*/ 25 h 149"/>
                    <a:gd name="T14" fmla="*/ 0 w 447"/>
                    <a:gd name="T15" fmla="*/ 116 h 14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47" h="149">
                      <a:moveTo>
                        <a:pt x="0" y="116"/>
                      </a:moveTo>
                      <a:lnTo>
                        <a:pt x="100" y="149"/>
                      </a:lnTo>
                      <a:lnTo>
                        <a:pt x="340" y="50"/>
                      </a:lnTo>
                      <a:lnTo>
                        <a:pt x="447" y="83"/>
                      </a:lnTo>
                      <a:lnTo>
                        <a:pt x="390" y="0"/>
                      </a:lnTo>
                      <a:lnTo>
                        <a:pt x="108" y="0"/>
                      </a:lnTo>
                      <a:lnTo>
                        <a:pt x="224" y="25"/>
                      </a:lnTo>
                      <a:lnTo>
                        <a:pt x="0" y="1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519" name="Freeform 66"/>
                <p:cNvSpPr>
                  <a:spLocks/>
                </p:cNvSpPr>
                <p:nvPr/>
              </p:nvSpPr>
              <p:spPr bwMode="auto">
                <a:xfrm>
                  <a:off x="4727" y="66"/>
                  <a:ext cx="447" cy="149"/>
                </a:xfrm>
                <a:custGeom>
                  <a:avLst/>
                  <a:gdLst>
                    <a:gd name="T0" fmla="*/ 0 w 447"/>
                    <a:gd name="T1" fmla="*/ 116 h 149"/>
                    <a:gd name="T2" fmla="*/ 100 w 447"/>
                    <a:gd name="T3" fmla="*/ 149 h 149"/>
                    <a:gd name="T4" fmla="*/ 340 w 447"/>
                    <a:gd name="T5" fmla="*/ 50 h 149"/>
                    <a:gd name="T6" fmla="*/ 447 w 447"/>
                    <a:gd name="T7" fmla="*/ 83 h 149"/>
                    <a:gd name="T8" fmla="*/ 390 w 447"/>
                    <a:gd name="T9" fmla="*/ 0 h 149"/>
                    <a:gd name="T10" fmla="*/ 108 w 447"/>
                    <a:gd name="T11" fmla="*/ 0 h 149"/>
                    <a:gd name="T12" fmla="*/ 224 w 447"/>
                    <a:gd name="T13" fmla="*/ 25 h 149"/>
                    <a:gd name="T14" fmla="*/ 0 w 447"/>
                    <a:gd name="T15" fmla="*/ 116 h 14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47" h="149">
                      <a:moveTo>
                        <a:pt x="0" y="116"/>
                      </a:moveTo>
                      <a:lnTo>
                        <a:pt x="100" y="149"/>
                      </a:lnTo>
                      <a:lnTo>
                        <a:pt x="340" y="50"/>
                      </a:lnTo>
                      <a:lnTo>
                        <a:pt x="447" y="83"/>
                      </a:lnTo>
                      <a:lnTo>
                        <a:pt x="390" y="0"/>
                      </a:lnTo>
                      <a:lnTo>
                        <a:pt x="108" y="0"/>
                      </a:lnTo>
                      <a:lnTo>
                        <a:pt x="224" y="25"/>
                      </a:lnTo>
                      <a:lnTo>
                        <a:pt x="0" y="1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520" name="Freeform 67"/>
                <p:cNvSpPr>
                  <a:spLocks/>
                </p:cNvSpPr>
                <p:nvPr/>
              </p:nvSpPr>
              <p:spPr bwMode="auto">
                <a:xfrm>
                  <a:off x="4239" y="240"/>
                  <a:ext cx="447" cy="157"/>
                </a:xfrm>
                <a:custGeom>
                  <a:avLst/>
                  <a:gdLst>
                    <a:gd name="T0" fmla="*/ 447 w 447"/>
                    <a:gd name="T1" fmla="*/ 33 h 157"/>
                    <a:gd name="T2" fmla="*/ 348 w 447"/>
                    <a:gd name="T3" fmla="*/ 0 h 157"/>
                    <a:gd name="T4" fmla="*/ 116 w 447"/>
                    <a:gd name="T5" fmla="*/ 99 h 157"/>
                    <a:gd name="T6" fmla="*/ 0 w 447"/>
                    <a:gd name="T7" fmla="*/ 66 h 157"/>
                    <a:gd name="T8" fmla="*/ 58 w 447"/>
                    <a:gd name="T9" fmla="*/ 157 h 157"/>
                    <a:gd name="T10" fmla="*/ 348 w 447"/>
                    <a:gd name="T11" fmla="*/ 157 h 157"/>
                    <a:gd name="T12" fmla="*/ 223 w 447"/>
                    <a:gd name="T13" fmla="*/ 124 h 157"/>
                    <a:gd name="T14" fmla="*/ 447 w 447"/>
                    <a:gd name="T15" fmla="*/ 33 h 15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47" h="157">
                      <a:moveTo>
                        <a:pt x="447" y="33"/>
                      </a:moveTo>
                      <a:lnTo>
                        <a:pt x="348" y="0"/>
                      </a:lnTo>
                      <a:lnTo>
                        <a:pt x="116" y="99"/>
                      </a:lnTo>
                      <a:lnTo>
                        <a:pt x="0" y="66"/>
                      </a:lnTo>
                      <a:lnTo>
                        <a:pt x="58" y="157"/>
                      </a:lnTo>
                      <a:lnTo>
                        <a:pt x="348" y="157"/>
                      </a:lnTo>
                      <a:lnTo>
                        <a:pt x="223" y="124"/>
                      </a:lnTo>
                      <a:lnTo>
                        <a:pt x="447" y="3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521" name="Freeform 68"/>
                <p:cNvSpPr>
                  <a:spLocks/>
                </p:cNvSpPr>
                <p:nvPr/>
              </p:nvSpPr>
              <p:spPr bwMode="auto">
                <a:xfrm>
                  <a:off x="4239" y="240"/>
                  <a:ext cx="447" cy="157"/>
                </a:xfrm>
                <a:custGeom>
                  <a:avLst/>
                  <a:gdLst>
                    <a:gd name="T0" fmla="*/ 447 w 447"/>
                    <a:gd name="T1" fmla="*/ 33 h 157"/>
                    <a:gd name="T2" fmla="*/ 348 w 447"/>
                    <a:gd name="T3" fmla="*/ 0 h 157"/>
                    <a:gd name="T4" fmla="*/ 116 w 447"/>
                    <a:gd name="T5" fmla="*/ 99 h 157"/>
                    <a:gd name="T6" fmla="*/ 0 w 447"/>
                    <a:gd name="T7" fmla="*/ 66 h 157"/>
                    <a:gd name="T8" fmla="*/ 58 w 447"/>
                    <a:gd name="T9" fmla="*/ 157 h 157"/>
                    <a:gd name="T10" fmla="*/ 348 w 447"/>
                    <a:gd name="T11" fmla="*/ 157 h 157"/>
                    <a:gd name="T12" fmla="*/ 223 w 447"/>
                    <a:gd name="T13" fmla="*/ 124 h 157"/>
                    <a:gd name="T14" fmla="*/ 447 w 447"/>
                    <a:gd name="T15" fmla="*/ 33 h 15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47" h="157">
                      <a:moveTo>
                        <a:pt x="447" y="33"/>
                      </a:moveTo>
                      <a:lnTo>
                        <a:pt x="348" y="0"/>
                      </a:lnTo>
                      <a:lnTo>
                        <a:pt x="116" y="99"/>
                      </a:lnTo>
                      <a:lnTo>
                        <a:pt x="0" y="66"/>
                      </a:lnTo>
                      <a:lnTo>
                        <a:pt x="58" y="157"/>
                      </a:lnTo>
                      <a:lnTo>
                        <a:pt x="348" y="157"/>
                      </a:lnTo>
                      <a:lnTo>
                        <a:pt x="223" y="124"/>
                      </a:lnTo>
                      <a:lnTo>
                        <a:pt x="447" y="3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522" name="Freeform 69"/>
                <p:cNvSpPr>
                  <a:spLocks/>
                </p:cNvSpPr>
                <p:nvPr/>
              </p:nvSpPr>
              <p:spPr bwMode="auto">
                <a:xfrm>
                  <a:off x="4264" y="58"/>
                  <a:ext cx="447" cy="149"/>
                </a:xfrm>
                <a:custGeom>
                  <a:avLst/>
                  <a:gdLst>
                    <a:gd name="T0" fmla="*/ 0 w 447"/>
                    <a:gd name="T1" fmla="*/ 33 h 149"/>
                    <a:gd name="T2" fmla="*/ 99 w 447"/>
                    <a:gd name="T3" fmla="*/ 0 h 149"/>
                    <a:gd name="T4" fmla="*/ 339 w 447"/>
                    <a:gd name="T5" fmla="*/ 91 h 149"/>
                    <a:gd name="T6" fmla="*/ 447 w 447"/>
                    <a:gd name="T7" fmla="*/ 66 h 149"/>
                    <a:gd name="T8" fmla="*/ 389 w 447"/>
                    <a:gd name="T9" fmla="*/ 149 h 149"/>
                    <a:gd name="T10" fmla="*/ 107 w 447"/>
                    <a:gd name="T11" fmla="*/ 149 h 149"/>
                    <a:gd name="T12" fmla="*/ 223 w 447"/>
                    <a:gd name="T13" fmla="*/ 124 h 149"/>
                    <a:gd name="T14" fmla="*/ 0 w 447"/>
                    <a:gd name="T15" fmla="*/ 33 h 14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47" h="149">
                      <a:moveTo>
                        <a:pt x="0" y="33"/>
                      </a:moveTo>
                      <a:lnTo>
                        <a:pt x="99" y="0"/>
                      </a:lnTo>
                      <a:lnTo>
                        <a:pt x="339" y="91"/>
                      </a:lnTo>
                      <a:lnTo>
                        <a:pt x="447" y="66"/>
                      </a:lnTo>
                      <a:lnTo>
                        <a:pt x="389" y="149"/>
                      </a:lnTo>
                      <a:lnTo>
                        <a:pt x="107" y="149"/>
                      </a:lnTo>
                      <a:lnTo>
                        <a:pt x="223" y="124"/>
                      </a:lnTo>
                      <a:lnTo>
                        <a:pt x="0" y="3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523" name="Freeform 70"/>
                <p:cNvSpPr>
                  <a:spLocks/>
                </p:cNvSpPr>
                <p:nvPr/>
              </p:nvSpPr>
              <p:spPr bwMode="auto">
                <a:xfrm>
                  <a:off x="4264" y="58"/>
                  <a:ext cx="447" cy="149"/>
                </a:xfrm>
                <a:custGeom>
                  <a:avLst/>
                  <a:gdLst>
                    <a:gd name="T0" fmla="*/ 0 w 447"/>
                    <a:gd name="T1" fmla="*/ 33 h 149"/>
                    <a:gd name="T2" fmla="*/ 99 w 447"/>
                    <a:gd name="T3" fmla="*/ 0 h 149"/>
                    <a:gd name="T4" fmla="*/ 339 w 447"/>
                    <a:gd name="T5" fmla="*/ 91 h 149"/>
                    <a:gd name="T6" fmla="*/ 447 w 447"/>
                    <a:gd name="T7" fmla="*/ 66 h 149"/>
                    <a:gd name="T8" fmla="*/ 389 w 447"/>
                    <a:gd name="T9" fmla="*/ 149 h 149"/>
                    <a:gd name="T10" fmla="*/ 107 w 447"/>
                    <a:gd name="T11" fmla="*/ 149 h 149"/>
                    <a:gd name="T12" fmla="*/ 223 w 447"/>
                    <a:gd name="T13" fmla="*/ 124 h 149"/>
                    <a:gd name="T14" fmla="*/ 0 w 447"/>
                    <a:gd name="T15" fmla="*/ 33 h 14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47" h="149">
                      <a:moveTo>
                        <a:pt x="0" y="33"/>
                      </a:moveTo>
                      <a:lnTo>
                        <a:pt x="99" y="0"/>
                      </a:lnTo>
                      <a:lnTo>
                        <a:pt x="339" y="91"/>
                      </a:lnTo>
                      <a:lnTo>
                        <a:pt x="447" y="66"/>
                      </a:lnTo>
                      <a:lnTo>
                        <a:pt x="389" y="149"/>
                      </a:lnTo>
                      <a:lnTo>
                        <a:pt x="107" y="149"/>
                      </a:lnTo>
                      <a:lnTo>
                        <a:pt x="223" y="124"/>
                      </a:lnTo>
                      <a:lnTo>
                        <a:pt x="0" y="3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524" name="Freeform 71"/>
                <p:cNvSpPr>
                  <a:spLocks/>
                </p:cNvSpPr>
                <p:nvPr/>
              </p:nvSpPr>
              <p:spPr bwMode="auto">
                <a:xfrm>
                  <a:off x="4711" y="257"/>
                  <a:ext cx="447" cy="149"/>
                </a:xfrm>
                <a:custGeom>
                  <a:avLst/>
                  <a:gdLst>
                    <a:gd name="T0" fmla="*/ 447 w 447"/>
                    <a:gd name="T1" fmla="*/ 116 h 149"/>
                    <a:gd name="T2" fmla="*/ 348 w 447"/>
                    <a:gd name="T3" fmla="*/ 149 h 149"/>
                    <a:gd name="T4" fmla="*/ 116 w 447"/>
                    <a:gd name="T5" fmla="*/ 49 h 149"/>
                    <a:gd name="T6" fmla="*/ 0 w 447"/>
                    <a:gd name="T7" fmla="*/ 82 h 149"/>
                    <a:gd name="T8" fmla="*/ 58 w 447"/>
                    <a:gd name="T9" fmla="*/ 0 h 149"/>
                    <a:gd name="T10" fmla="*/ 348 w 447"/>
                    <a:gd name="T11" fmla="*/ 0 h 149"/>
                    <a:gd name="T12" fmla="*/ 223 w 447"/>
                    <a:gd name="T13" fmla="*/ 24 h 149"/>
                    <a:gd name="T14" fmla="*/ 447 w 447"/>
                    <a:gd name="T15" fmla="*/ 116 h 14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47" h="149">
                      <a:moveTo>
                        <a:pt x="447" y="116"/>
                      </a:moveTo>
                      <a:lnTo>
                        <a:pt x="348" y="149"/>
                      </a:lnTo>
                      <a:lnTo>
                        <a:pt x="116" y="49"/>
                      </a:lnTo>
                      <a:lnTo>
                        <a:pt x="0" y="82"/>
                      </a:lnTo>
                      <a:lnTo>
                        <a:pt x="58" y="0"/>
                      </a:lnTo>
                      <a:lnTo>
                        <a:pt x="348" y="0"/>
                      </a:lnTo>
                      <a:lnTo>
                        <a:pt x="223" y="24"/>
                      </a:lnTo>
                      <a:lnTo>
                        <a:pt x="447" y="1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525" name="Freeform 72"/>
                <p:cNvSpPr>
                  <a:spLocks/>
                </p:cNvSpPr>
                <p:nvPr/>
              </p:nvSpPr>
              <p:spPr bwMode="auto">
                <a:xfrm>
                  <a:off x="4711" y="257"/>
                  <a:ext cx="447" cy="149"/>
                </a:xfrm>
                <a:custGeom>
                  <a:avLst/>
                  <a:gdLst>
                    <a:gd name="T0" fmla="*/ 447 w 447"/>
                    <a:gd name="T1" fmla="*/ 116 h 149"/>
                    <a:gd name="T2" fmla="*/ 348 w 447"/>
                    <a:gd name="T3" fmla="*/ 149 h 149"/>
                    <a:gd name="T4" fmla="*/ 116 w 447"/>
                    <a:gd name="T5" fmla="*/ 49 h 149"/>
                    <a:gd name="T6" fmla="*/ 0 w 447"/>
                    <a:gd name="T7" fmla="*/ 82 h 149"/>
                    <a:gd name="T8" fmla="*/ 58 w 447"/>
                    <a:gd name="T9" fmla="*/ 0 h 149"/>
                    <a:gd name="T10" fmla="*/ 348 w 447"/>
                    <a:gd name="T11" fmla="*/ 0 h 149"/>
                    <a:gd name="T12" fmla="*/ 223 w 447"/>
                    <a:gd name="T13" fmla="*/ 24 h 149"/>
                    <a:gd name="T14" fmla="*/ 447 w 447"/>
                    <a:gd name="T15" fmla="*/ 116 h 14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47" h="149">
                      <a:moveTo>
                        <a:pt x="447" y="116"/>
                      </a:moveTo>
                      <a:lnTo>
                        <a:pt x="348" y="149"/>
                      </a:lnTo>
                      <a:lnTo>
                        <a:pt x="116" y="49"/>
                      </a:lnTo>
                      <a:lnTo>
                        <a:pt x="0" y="82"/>
                      </a:lnTo>
                      <a:lnTo>
                        <a:pt x="58" y="0"/>
                      </a:lnTo>
                      <a:lnTo>
                        <a:pt x="348" y="0"/>
                      </a:lnTo>
                      <a:lnTo>
                        <a:pt x="223" y="24"/>
                      </a:lnTo>
                      <a:lnTo>
                        <a:pt x="447" y="1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3509" name="Group 73"/>
              <p:cNvGrpSpPr>
                <a:grpSpLocks/>
              </p:cNvGrpSpPr>
              <p:nvPr/>
            </p:nvGrpSpPr>
            <p:grpSpPr bwMode="auto">
              <a:xfrm>
                <a:off x="4247" y="66"/>
                <a:ext cx="936" cy="348"/>
                <a:chOff x="4247" y="66"/>
                <a:chExt cx="936" cy="348"/>
              </a:xfrm>
            </p:grpSpPr>
            <p:sp>
              <p:nvSpPr>
                <p:cNvPr id="13510" name="Freeform 74"/>
                <p:cNvSpPr>
                  <a:spLocks/>
                </p:cNvSpPr>
                <p:nvPr/>
              </p:nvSpPr>
              <p:spPr bwMode="auto">
                <a:xfrm>
                  <a:off x="4736" y="75"/>
                  <a:ext cx="447" cy="149"/>
                </a:xfrm>
                <a:custGeom>
                  <a:avLst/>
                  <a:gdLst>
                    <a:gd name="T0" fmla="*/ 0 w 447"/>
                    <a:gd name="T1" fmla="*/ 115 h 149"/>
                    <a:gd name="T2" fmla="*/ 99 w 447"/>
                    <a:gd name="T3" fmla="*/ 149 h 149"/>
                    <a:gd name="T4" fmla="*/ 339 w 447"/>
                    <a:gd name="T5" fmla="*/ 49 h 149"/>
                    <a:gd name="T6" fmla="*/ 447 w 447"/>
                    <a:gd name="T7" fmla="*/ 82 h 149"/>
                    <a:gd name="T8" fmla="*/ 389 w 447"/>
                    <a:gd name="T9" fmla="*/ 0 h 149"/>
                    <a:gd name="T10" fmla="*/ 107 w 447"/>
                    <a:gd name="T11" fmla="*/ 0 h 149"/>
                    <a:gd name="T12" fmla="*/ 223 w 447"/>
                    <a:gd name="T13" fmla="*/ 24 h 149"/>
                    <a:gd name="T14" fmla="*/ 0 w 447"/>
                    <a:gd name="T15" fmla="*/ 115 h 14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47" h="149">
                      <a:moveTo>
                        <a:pt x="0" y="115"/>
                      </a:moveTo>
                      <a:lnTo>
                        <a:pt x="99" y="149"/>
                      </a:lnTo>
                      <a:lnTo>
                        <a:pt x="339" y="49"/>
                      </a:lnTo>
                      <a:lnTo>
                        <a:pt x="447" y="82"/>
                      </a:lnTo>
                      <a:lnTo>
                        <a:pt x="389" y="0"/>
                      </a:lnTo>
                      <a:lnTo>
                        <a:pt x="107" y="0"/>
                      </a:lnTo>
                      <a:lnTo>
                        <a:pt x="223" y="24"/>
                      </a:lnTo>
                      <a:lnTo>
                        <a:pt x="0" y="11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511" name="Freeform 75"/>
                <p:cNvSpPr>
                  <a:spLocks/>
                </p:cNvSpPr>
                <p:nvPr/>
              </p:nvSpPr>
              <p:spPr bwMode="auto">
                <a:xfrm>
                  <a:off x="4736" y="75"/>
                  <a:ext cx="447" cy="149"/>
                </a:xfrm>
                <a:custGeom>
                  <a:avLst/>
                  <a:gdLst>
                    <a:gd name="T0" fmla="*/ 0 w 447"/>
                    <a:gd name="T1" fmla="*/ 115 h 149"/>
                    <a:gd name="T2" fmla="*/ 99 w 447"/>
                    <a:gd name="T3" fmla="*/ 149 h 149"/>
                    <a:gd name="T4" fmla="*/ 339 w 447"/>
                    <a:gd name="T5" fmla="*/ 49 h 149"/>
                    <a:gd name="T6" fmla="*/ 447 w 447"/>
                    <a:gd name="T7" fmla="*/ 82 h 149"/>
                    <a:gd name="T8" fmla="*/ 389 w 447"/>
                    <a:gd name="T9" fmla="*/ 0 h 149"/>
                    <a:gd name="T10" fmla="*/ 107 w 447"/>
                    <a:gd name="T11" fmla="*/ 0 h 149"/>
                    <a:gd name="T12" fmla="*/ 223 w 447"/>
                    <a:gd name="T13" fmla="*/ 24 h 149"/>
                    <a:gd name="T14" fmla="*/ 0 w 447"/>
                    <a:gd name="T15" fmla="*/ 115 h 14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47" h="149">
                      <a:moveTo>
                        <a:pt x="0" y="115"/>
                      </a:moveTo>
                      <a:lnTo>
                        <a:pt x="99" y="149"/>
                      </a:lnTo>
                      <a:lnTo>
                        <a:pt x="339" y="49"/>
                      </a:lnTo>
                      <a:lnTo>
                        <a:pt x="447" y="82"/>
                      </a:lnTo>
                      <a:lnTo>
                        <a:pt x="389" y="0"/>
                      </a:lnTo>
                      <a:lnTo>
                        <a:pt x="107" y="0"/>
                      </a:lnTo>
                      <a:lnTo>
                        <a:pt x="223" y="24"/>
                      </a:lnTo>
                      <a:lnTo>
                        <a:pt x="0" y="11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512" name="Freeform 76"/>
                <p:cNvSpPr>
                  <a:spLocks/>
                </p:cNvSpPr>
                <p:nvPr/>
              </p:nvSpPr>
              <p:spPr bwMode="auto">
                <a:xfrm>
                  <a:off x="4247" y="248"/>
                  <a:ext cx="447" cy="158"/>
                </a:xfrm>
                <a:custGeom>
                  <a:avLst/>
                  <a:gdLst>
                    <a:gd name="T0" fmla="*/ 447 w 447"/>
                    <a:gd name="T1" fmla="*/ 33 h 158"/>
                    <a:gd name="T2" fmla="*/ 348 w 447"/>
                    <a:gd name="T3" fmla="*/ 0 h 158"/>
                    <a:gd name="T4" fmla="*/ 116 w 447"/>
                    <a:gd name="T5" fmla="*/ 100 h 158"/>
                    <a:gd name="T6" fmla="*/ 0 w 447"/>
                    <a:gd name="T7" fmla="*/ 67 h 158"/>
                    <a:gd name="T8" fmla="*/ 58 w 447"/>
                    <a:gd name="T9" fmla="*/ 158 h 158"/>
                    <a:gd name="T10" fmla="*/ 348 w 447"/>
                    <a:gd name="T11" fmla="*/ 158 h 158"/>
                    <a:gd name="T12" fmla="*/ 224 w 447"/>
                    <a:gd name="T13" fmla="*/ 125 h 158"/>
                    <a:gd name="T14" fmla="*/ 447 w 447"/>
                    <a:gd name="T15" fmla="*/ 33 h 15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47" h="158">
                      <a:moveTo>
                        <a:pt x="447" y="33"/>
                      </a:moveTo>
                      <a:lnTo>
                        <a:pt x="348" y="0"/>
                      </a:lnTo>
                      <a:lnTo>
                        <a:pt x="116" y="100"/>
                      </a:lnTo>
                      <a:lnTo>
                        <a:pt x="0" y="67"/>
                      </a:lnTo>
                      <a:lnTo>
                        <a:pt x="58" y="158"/>
                      </a:lnTo>
                      <a:lnTo>
                        <a:pt x="348" y="158"/>
                      </a:lnTo>
                      <a:lnTo>
                        <a:pt x="224" y="125"/>
                      </a:lnTo>
                      <a:lnTo>
                        <a:pt x="447" y="3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513" name="Freeform 77"/>
                <p:cNvSpPr>
                  <a:spLocks/>
                </p:cNvSpPr>
                <p:nvPr/>
              </p:nvSpPr>
              <p:spPr bwMode="auto">
                <a:xfrm>
                  <a:off x="4247" y="248"/>
                  <a:ext cx="447" cy="158"/>
                </a:xfrm>
                <a:custGeom>
                  <a:avLst/>
                  <a:gdLst>
                    <a:gd name="T0" fmla="*/ 447 w 447"/>
                    <a:gd name="T1" fmla="*/ 33 h 158"/>
                    <a:gd name="T2" fmla="*/ 348 w 447"/>
                    <a:gd name="T3" fmla="*/ 0 h 158"/>
                    <a:gd name="T4" fmla="*/ 116 w 447"/>
                    <a:gd name="T5" fmla="*/ 100 h 158"/>
                    <a:gd name="T6" fmla="*/ 0 w 447"/>
                    <a:gd name="T7" fmla="*/ 67 h 158"/>
                    <a:gd name="T8" fmla="*/ 58 w 447"/>
                    <a:gd name="T9" fmla="*/ 158 h 158"/>
                    <a:gd name="T10" fmla="*/ 348 w 447"/>
                    <a:gd name="T11" fmla="*/ 158 h 158"/>
                    <a:gd name="T12" fmla="*/ 224 w 447"/>
                    <a:gd name="T13" fmla="*/ 125 h 158"/>
                    <a:gd name="T14" fmla="*/ 447 w 447"/>
                    <a:gd name="T15" fmla="*/ 33 h 15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47" h="158">
                      <a:moveTo>
                        <a:pt x="447" y="33"/>
                      </a:moveTo>
                      <a:lnTo>
                        <a:pt x="348" y="0"/>
                      </a:lnTo>
                      <a:lnTo>
                        <a:pt x="116" y="100"/>
                      </a:lnTo>
                      <a:lnTo>
                        <a:pt x="0" y="67"/>
                      </a:lnTo>
                      <a:lnTo>
                        <a:pt x="58" y="158"/>
                      </a:lnTo>
                      <a:lnTo>
                        <a:pt x="348" y="158"/>
                      </a:lnTo>
                      <a:lnTo>
                        <a:pt x="224" y="125"/>
                      </a:lnTo>
                      <a:lnTo>
                        <a:pt x="447" y="3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514" name="Freeform 78"/>
                <p:cNvSpPr>
                  <a:spLocks/>
                </p:cNvSpPr>
                <p:nvPr/>
              </p:nvSpPr>
              <p:spPr bwMode="auto">
                <a:xfrm>
                  <a:off x="4272" y="66"/>
                  <a:ext cx="447" cy="149"/>
                </a:xfrm>
                <a:custGeom>
                  <a:avLst/>
                  <a:gdLst>
                    <a:gd name="T0" fmla="*/ 0 w 447"/>
                    <a:gd name="T1" fmla="*/ 33 h 149"/>
                    <a:gd name="T2" fmla="*/ 99 w 447"/>
                    <a:gd name="T3" fmla="*/ 0 h 149"/>
                    <a:gd name="T4" fmla="*/ 340 w 447"/>
                    <a:gd name="T5" fmla="*/ 91 h 149"/>
                    <a:gd name="T6" fmla="*/ 447 w 447"/>
                    <a:gd name="T7" fmla="*/ 66 h 149"/>
                    <a:gd name="T8" fmla="*/ 389 w 447"/>
                    <a:gd name="T9" fmla="*/ 149 h 149"/>
                    <a:gd name="T10" fmla="*/ 108 w 447"/>
                    <a:gd name="T11" fmla="*/ 149 h 149"/>
                    <a:gd name="T12" fmla="*/ 224 w 447"/>
                    <a:gd name="T13" fmla="*/ 124 h 149"/>
                    <a:gd name="T14" fmla="*/ 0 w 447"/>
                    <a:gd name="T15" fmla="*/ 33 h 14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47" h="149">
                      <a:moveTo>
                        <a:pt x="0" y="33"/>
                      </a:moveTo>
                      <a:lnTo>
                        <a:pt x="99" y="0"/>
                      </a:lnTo>
                      <a:lnTo>
                        <a:pt x="340" y="91"/>
                      </a:lnTo>
                      <a:lnTo>
                        <a:pt x="447" y="66"/>
                      </a:lnTo>
                      <a:lnTo>
                        <a:pt x="389" y="149"/>
                      </a:lnTo>
                      <a:lnTo>
                        <a:pt x="108" y="149"/>
                      </a:lnTo>
                      <a:lnTo>
                        <a:pt x="224" y="124"/>
                      </a:lnTo>
                      <a:lnTo>
                        <a:pt x="0" y="3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515" name="Freeform 79"/>
                <p:cNvSpPr>
                  <a:spLocks/>
                </p:cNvSpPr>
                <p:nvPr/>
              </p:nvSpPr>
              <p:spPr bwMode="auto">
                <a:xfrm>
                  <a:off x="4272" y="66"/>
                  <a:ext cx="447" cy="149"/>
                </a:xfrm>
                <a:custGeom>
                  <a:avLst/>
                  <a:gdLst>
                    <a:gd name="T0" fmla="*/ 0 w 447"/>
                    <a:gd name="T1" fmla="*/ 33 h 149"/>
                    <a:gd name="T2" fmla="*/ 99 w 447"/>
                    <a:gd name="T3" fmla="*/ 0 h 149"/>
                    <a:gd name="T4" fmla="*/ 340 w 447"/>
                    <a:gd name="T5" fmla="*/ 91 h 149"/>
                    <a:gd name="T6" fmla="*/ 447 w 447"/>
                    <a:gd name="T7" fmla="*/ 66 h 149"/>
                    <a:gd name="T8" fmla="*/ 389 w 447"/>
                    <a:gd name="T9" fmla="*/ 149 h 149"/>
                    <a:gd name="T10" fmla="*/ 108 w 447"/>
                    <a:gd name="T11" fmla="*/ 149 h 149"/>
                    <a:gd name="T12" fmla="*/ 224 w 447"/>
                    <a:gd name="T13" fmla="*/ 124 h 149"/>
                    <a:gd name="T14" fmla="*/ 0 w 447"/>
                    <a:gd name="T15" fmla="*/ 33 h 14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47" h="149">
                      <a:moveTo>
                        <a:pt x="0" y="33"/>
                      </a:moveTo>
                      <a:lnTo>
                        <a:pt x="99" y="0"/>
                      </a:lnTo>
                      <a:lnTo>
                        <a:pt x="340" y="91"/>
                      </a:lnTo>
                      <a:lnTo>
                        <a:pt x="447" y="66"/>
                      </a:lnTo>
                      <a:lnTo>
                        <a:pt x="389" y="149"/>
                      </a:lnTo>
                      <a:lnTo>
                        <a:pt x="108" y="149"/>
                      </a:lnTo>
                      <a:lnTo>
                        <a:pt x="224" y="124"/>
                      </a:lnTo>
                      <a:lnTo>
                        <a:pt x="0" y="3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516" name="Freeform 80"/>
                <p:cNvSpPr>
                  <a:spLocks/>
                </p:cNvSpPr>
                <p:nvPr/>
              </p:nvSpPr>
              <p:spPr bwMode="auto">
                <a:xfrm>
                  <a:off x="4719" y="265"/>
                  <a:ext cx="447" cy="149"/>
                </a:xfrm>
                <a:custGeom>
                  <a:avLst/>
                  <a:gdLst>
                    <a:gd name="T0" fmla="*/ 447 w 447"/>
                    <a:gd name="T1" fmla="*/ 116 h 149"/>
                    <a:gd name="T2" fmla="*/ 348 w 447"/>
                    <a:gd name="T3" fmla="*/ 149 h 149"/>
                    <a:gd name="T4" fmla="*/ 116 w 447"/>
                    <a:gd name="T5" fmla="*/ 50 h 149"/>
                    <a:gd name="T6" fmla="*/ 0 w 447"/>
                    <a:gd name="T7" fmla="*/ 83 h 149"/>
                    <a:gd name="T8" fmla="*/ 58 w 447"/>
                    <a:gd name="T9" fmla="*/ 0 h 149"/>
                    <a:gd name="T10" fmla="*/ 348 w 447"/>
                    <a:gd name="T11" fmla="*/ 0 h 149"/>
                    <a:gd name="T12" fmla="*/ 224 w 447"/>
                    <a:gd name="T13" fmla="*/ 25 h 149"/>
                    <a:gd name="T14" fmla="*/ 447 w 447"/>
                    <a:gd name="T15" fmla="*/ 116 h 14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47" h="149">
                      <a:moveTo>
                        <a:pt x="447" y="116"/>
                      </a:moveTo>
                      <a:lnTo>
                        <a:pt x="348" y="149"/>
                      </a:lnTo>
                      <a:lnTo>
                        <a:pt x="116" y="50"/>
                      </a:lnTo>
                      <a:lnTo>
                        <a:pt x="0" y="83"/>
                      </a:lnTo>
                      <a:lnTo>
                        <a:pt x="58" y="0"/>
                      </a:lnTo>
                      <a:lnTo>
                        <a:pt x="348" y="0"/>
                      </a:lnTo>
                      <a:lnTo>
                        <a:pt x="224" y="25"/>
                      </a:lnTo>
                      <a:lnTo>
                        <a:pt x="447" y="11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517" name="Freeform 81"/>
                <p:cNvSpPr>
                  <a:spLocks/>
                </p:cNvSpPr>
                <p:nvPr/>
              </p:nvSpPr>
              <p:spPr bwMode="auto">
                <a:xfrm>
                  <a:off x="4719" y="265"/>
                  <a:ext cx="447" cy="149"/>
                </a:xfrm>
                <a:custGeom>
                  <a:avLst/>
                  <a:gdLst>
                    <a:gd name="T0" fmla="*/ 447 w 447"/>
                    <a:gd name="T1" fmla="*/ 116 h 149"/>
                    <a:gd name="T2" fmla="*/ 348 w 447"/>
                    <a:gd name="T3" fmla="*/ 149 h 149"/>
                    <a:gd name="T4" fmla="*/ 116 w 447"/>
                    <a:gd name="T5" fmla="*/ 50 h 149"/>
                    <a:gd name="T6" fmla="*/ 0 w 447"/>
                    <a:gd name="T7" fmla="*/ 83 h 149"/>
                    <a:gd name="T8" fmla="*/ 58 w 447"/>
                    <a:gd name="T9" fmla="*/ 0 h 149"/>
                    <a:gd name="T10" fmla="*/ 348 w 447"/>
                    <a:gd name="T11" fmla="*/ 0 h 149"/>
                    <a:gd name="T12" fmla="*/ 224 w 447"/>
                    <a:gd name="T13" fmla="*/ 25 h 149"/>
                    <a:gd name="T14" fmla="*/ 447 w 447"/>
                    <a:gd name="T15" fmla="*/ 116 h 14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47" h="149">
                      <a:moveTo>
                        <a:pt x="447" y="116"/>
                      </a:moveTo>
                      <a:lnTo>
                        <a:pt x="348" y="149"/>
                      </a:lnTo>
                      <a:lnTo>
                        <a:pt x="116" y="50"/>
                      </a:lnTo>
                      <a:lnTo>
                        <a:pt x="0" y="83"/>
                      </a:lnTo>
                      <a:lnTo>
                        <a:pt x="58" y="0"/>
                      </a:lnTo>
                      <a:lnTo>
                        <a:pt x="348" y="0"/>
                      </a:lnTo>
                      <a:lnTo>
                        <a:pt x="224" y="25"/>
                      </a:lnTo>
                      <a:lnTo>
                        <a:pt x="447" y="11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sp>
          <p:nvSpPr>
            <p:cNvPr id="13506" name="Line 82"/>
            <p:cNvSpPr>
              <a:spLocks noChangeShapeType="1"/>
            </p:cNvSpPr>
            <p:nvPr/>
          </p:nvSpPr>
          <p:spPr bwMode="auto">
            <a:xfrm>
              <a:off x="4032" y="232"/>
              <a:ext cx="1" cy="331"/>
            </a:xfrm>
            <a:prstGeom prst="line">
              <a:avLst/>
            </a:prstGeom>
            <a:noFill/>
            <a:ln w="12700">
              <a:solidFill>
                <a:srgbClr val="AAE6FF"/>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3507" name="Line 83"/>
            <p:cNvSpPr>
              <a:spLocks noChangeShapeType="1"/>
            </p:cNvSpPr>
            <p:nvPr/>
          </p:nvSpPr>
          <p:spPr bwMode="auto">
            <a:xfrm>
              <a:off x="5390" y="232"/>
              <a:ext cx="1" cy="331"/>
            </a:xfrm>
            <a:prstGeom prst="line">
              <a:avLst/>
            </a:prstGeom>
            <a:noFill/>
            <a:ln w="12700">
              <a:solidFill>
                <a:srgbClr val="AAE6FF"/>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sp>
        <p:nvSpPr>
          <p:cNvPr id="1774676" name="Text Box 84"/>
          <p:cNvSpPr txBox="1">
            <a:spLocks noChangeArrowheads="1"/>
          </p:cNvSpPr>
          <p:nvPr/>
        </p:nvSpPr>
        <p:spPr bwMode="auto">
          <a:xfrm>
            <a:off x="5959475" y="1289050"/>
            <a:ext cx="1636713" cy="346075"/>
          </a:xfrm>
          <a:prstGeom prst="rect">
            <a:avLst/>
          </a:prstGeom>
          <a:noFill/>
          <a:ln>
            <a:noFill/>
          </a:ln>
          <a:extLst>
            <a:ext uri="{909E8E84-426E-40DD-AFC4-6F175D3DCCD1}">
              <a14:hiddenFill xmlns:a14="http://schemas.microsoft.com/office/drawing/2010/main">
                <a:solidFill>
                  <a:srgbClr val="00CC99"/>
                </a:solidFill>
              </a14:hiddenFill>
            </a:ext>
            <a:ext uri="{91240B29-F687-4F45-9708-019B960494DF}">
              <a14:hiddenLine xmlns:a14="http://schemas.microsoft.com/office/drawing/2010/main" w="9525">
                <a:solidFill>
                  <a:srgbClr val="000000"/>
                </a:solidFill>
                <a:miter lim="800000"/>
                <a:headEnd/>
                <a:tailEnd/>
              </a14:hiddenLine>
            </a:ext>
          </a:extLst>
        </p:spPr>
        <p:txBody>
          <a:bodyPr lIns="49085" tIns="24542" rIns="49085" bIns="24542"/>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algn="just" eaLnBrk="1" hangingPunct="1">
              <a:spcBef>
                <a:spcPct val="0"/>
              </a:spcBef>
              <a:buClrTx/>
              <a:buFontTx/>
              <a:buNone/>
            </a:pPr>
            <a:r>
              <a:rPr lang="zh-CN" altLang="en-US" sz="1600">
                <a:solidFill>
                  <a:srgbClr val="000000"/>
                </a:solidFill>
                <a:latin typeface="Times New Roman" pitchFamily="18" charset="0"/>
              </a:rPr>
              <a:t>资源服务器群等</a:t>
            </a:r>
            <a:endParaRPr lang="zh-CN" altLang="en-US" sz="1600"/>
          </a:p>
        </p:txBody>
      </p:sp>
      <p:grpSp>
        <p:nvGrpSpPr>
          <p:cNvPr id="1774822" name="Group 230"/>
          <p:cNvGrpSpPr>
            <a:grpSpLocks/>
          </p:cNvGrpSpPr>
          <p:nvPr/>
        </p:nvGrpSpPr>
        <p:grpSpPr bwMode="auto">
          <a:xfrm>
            <a:off x="2738438" y="6232525"/>
            <a:ext cx="985837" cy="131763"/>
            <a:chOff x="1725" y="3926"/>
            <a:chExt cx="621" cy="83"/>
          </a:xfrm>
        </p:grpSpPr>
        <p:sp>
          <p:nvSpPr>
            <p:cNvPr id="13493" name="Line 31"/>
            <p:cNvSpPr>
              <a:spLocks noChangeShapeType="1"/>
            </p:cNvSpPr>
            <p:nvPr/>
          </p:nvSpPr>
          <p:spPr bwMode="auto">
            <a:xfrm flipV="1">
              <a:off x="1868" y="3926"/>
              <a:ext cx="1" cy="83"/>
            </a:xfrm>
            <a:prstGeom prst="line">
              <a:avLst/>
            </a:prstGeom>
            <a:noFill/>
            <a:ln w="25400">
              <a:solidFill>
                <a:srgbClr val="FF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rgbClr val="000000"/>
                    </a:outerShdw>
                  </a:effectLst>
                </a14:hiddenEffects>
              </a:ext>
            </a:extLst>
          </p:spPr>
          <p:txBody>
            <a:bodyPr anchor="ctr"/>
            <a:lstStyle/>
            <a:p>
              <a:endParaRPr lang="zh-CN" altLang="en-US"/>
            </a:p>
          </p:txBody>
        </p:sp>
        <p:sp>
          <p:nvSpPr>
            <p:cNvPr id="13494" name="Line 32"/>
            <p:cNvSpPr>
              <a:spLocks noChangeShapeType="1"/>
            </p:cNvSpPr>
            <p:nvPr/>
          </p:nvSpPr>
          <p:spPr bwMode="auto">
            <a:xfrm flipV="1">
              <a:off x="1940" y="3926"/>
              <a:ext cx="1" cy="83"/>
            </a:xfrm>
            <a:prstGeom prst="line">
              <a:avLst/>
            </a:prstGeom>
            <a:noFill/>
            <a:ln w="25400">
              <a:solidFill>
                <a:srgbClr val="FF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rgbClr val="000000"/>
                    </a:outerShdw>
                  </a:effectLst>
                </a14:hiddenEffects>
              </a:ext>
            </a:extLst>
          </p:spPr>
          <p:txBody>
            <a:bodyPr anchor="ctr"/>
            <a:lstStyle/>
            <a:p>
              <a:endParaRPr lang="zh-CN" altLang="en-US"/>
            </a:p>
          </p:txBody>
        </p:sp>
        <p:sp>
          <p:nvSpPr>
            <p:cNvPr id="13495" name="Line 33"/>
            <p:cNvSpPr>
              <a:spLocks noChangeShapeType="1"/>
            </p:cNvSpPr>
            <p:nvPr/>
          </p:nvSpPr>
          <p:spPr bwMode="auto">
            <a:xfrm flipV="1">
              <a:off x="1725" y="3926"/>
              <a:ext cx="1" cy="83"/>
            </a:xfrm>
            <a:prstGeom prst="line">
              <a:avLst/>
            </a:prstGeom>
            <a:noFill/>
            <a:ln w="25400">
              <a:solidFill>
                <a:srgbClr val="FF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rgbClr val="000000"/>
                    </a:outerShdw>
                  </a:effectLst>
                </a14:hiddenEffects>
              </a:ext>
            </a:extLst>
          </p:spPr>
          <p:txBody>
            <a:bodyPr anchor="ctr"/>
            <a:lstStyle/>
            <a:p>
              <a:endParaRPr lang="zh-CN" altLang="en-US"/>
            </a:p>
          </p:txBody>
        </p:sp>
        <p:sp>
          <p:nvSpPr>
            <p:cNvPr id="13496" name="Line 34"/>
            <p:cNvSpPr>
              <a:spLocks noChangeShapeType="1"/>
            </p:cNvSpPr>
            <p:nvPr/>
          </p:nvSpPr>
          <p:spPr bwMode="auto">
            <a:xfrm flipV="1">
              <a:off x="2202" y="3926"/>
              <a:ext cx="1" cy="83"/>
            </a:xfrm>
            <a:prstGeom prst="line">
              <a:avLst/>
            </a:prstGeom>
            <a:noFill/>
            <a:ln w="25400">
              <a:solidFill>
                <a:srgbClr val="FF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rgbClr val="000000"/>
                    </a:outerShdw>
                  </a:effectLst>
                </a14:hiddenEffects>
              </a:ext>
            </a:extLst>
          </p:spPr>
          <p:txBody>
            <a:bodyPr anchor="ctr"/>
            <a:lstStyle/>
            <a:p>
              <a:endParaRPr lang="zh-CN" altLang="en-US"/>
            </a:p>
          </p:txBody>
        </p:sp>
        <p:sp>
          <p:nvSpPr>
            <p:cNvPr id="13497" name="Line 35"/>
            <p:cNvSpPr>
              <a:spLocks noChangeShapeType="1"/>
            </p:cNvSpPr>
            <p:nvPr/>
          </p:nvSpPr>
          <p:spPr bwMode="auto">
            <a:xfrm flipV="1">
              <a:off x="2273" y="3926"/>
              <a:ext cx="1" cy="83"/>
            </a:xfrm>
            <a:prstGeom prst="line">
              <a:avLst/>
            </a:prstGeom>
            <a:noFill/>
            <a:ln w="25400">
              <a:solidFill>
                <a:srgbClr val="FF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rgbClr val="000000"/>
                    </a:outerShdw>
                  </a:effectLst>
                </a14:hiddenEffects>
              </a:ext>
            </a:extLst>
          </p:spPr>
          <p:txBody>
            <a:bodyPr anchor="ctr"/>
            <a:lstStyle/>
            <a:p>
              <a:endParaRPr lang="zh-CN" altLang="en-US"/>
            </a:p>
          </p:txBody>
        </p:sp>
        <p:sp>
          <p:nvSpPr>
            <p:cNvPr id="13498" name="Line 36"/>
            <p:cNvSpPr>
              <a:spLocks noChangeShapeType="1"/>
            </p:cNvSpPr>
            <p:nvPr/>
          </p:nvSpPr>
          <p:spPr bwMode="auto">
            <a:xfrm flipV="1">
              <a:off x="2345" y="3926"/>
              <a:ext cx="1" cy="83"/>
            </a:xfrm>
            <a:prstGeom prst="line">
              <a:avLst/>
            </a:prstGeom>
            <a:noFill/>
            <a:ln w="25400">
              <a:solidFill>
                <a:srgbClr val="FF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rgbClr val="000000"/>
                    </a:outerShdw>
                  </a:effectLst>
                </a14:hiddenEffects>
              </a:ext>
            </a:extLst>
          </p:spPr>
          <p:txBody>
            <a:bodyPr anchor="ctr"/>
            <a:lstStyle/>
            <a:p>
              <a:endParaRPr lang="zh-CN" altLang="en-US"/>
            </a:p>
          </p:txBody>
        </p:sp>
        <p:sp>
          <p:nvSpPr>
            <p:cNvPr id="13499" name="Line 37"/>
            <p:cNvSpPr>
              <a:spLocks noChangeShapeType="1"/>
            </p:cNvSpPr>
            <p:nvPr/>
          </p:nvSpPr>
          <p:spPr bwMode="auto">
            <a:xfrm flipV="1">
              <a:off x="2130" y="3926"/>
              <a:ext cx="1" cy="83"/>
            </a:xfrm>
            <a:prstGeom prst="line">
              <a:avLst/>
            </a:prstGeom>
            <a:noFill/>
            <a:ln w="25400">
              <a:solidFill>
                <a:srgbClr val="FF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rgbClr val="000000"/>
                    </a:outerShdw>
                  </a:effectLst>
                </a14:hiddenEffects>
              </a:ext>
            </a:extLst>
          </p:spPr>
          <p:txBody>
            <a:bodyPr anchor="ctr"/>
            <a:lstStyle/>
            <a:p>
              <a:endParaRPr lang="zh-CN" altLang="en-US"/>
            </a:p>
          </p:txBody>
        </p:sp>
        <p:sp>
          <p:nvSpPr>
            <p:cNvPr id="13500" name="Line 85"/>
            <p:cNvSpPr>
              <a:spLocks noChangeShapeType="1"/>
            </p:cNvSpPr>
            <p:nvPr/>
          </p:nvSpPr>
          <p:spPr bwMode="auto">
            <a:xfrm flipV="1">
              <a:off x="1796" y="3926"/>
              <a:ext cx="1" cy="83"/>
            </a:xfrm>
            <a:prstGeom prst="line">
              <a:avLst/>
            </a:prstGeom>
            <a:noFill/>
            <a:ln w="25400">
              <a:solidFill>
                <a:srgbClr val="FF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rgbClr val="000000"/>
                    </a:outerShdw>
                  </a:effectLst>
                </a14:hiddenEffects>
              </a:ext>
            </a:extLst>
          </p:spPr>
          <p:txBody>
            <a:bodyPr anchor="ctr"/>
            <a:lstStyle/>
            <a:p>
              <a:endParaRPr lang="zh-CN" altLang="en-US"/>
            </a:p>
          </p:txBody>
        </p:sp>
      </p:grpSp>
      <p:grpSp>
        <p:nvGrpSpPr>
          <p:cNvPr id="1774823" name="Group 231"/>
          <p:cNvGrpSpPr>
            <a:grpSpLocks/>
          </p:cNvGrpSpPr>
          <p:nvPr/>
        </p:nvGrpSpPr>
        <p:grpSpPr bwMode="auto">
          <a:xfrm>
            <a:off x="4668838" y="6232525"/>
            <a:ext cx="985837" cy="131763"/>
            <a:chOff x="2941" y="3926"/>
            <a:chExt cx="621" cy="83"/>
          </a:xfrm>
        </p:grpSpPr>
        <p:sp>
          <p:nvSpPr>
            <p:cNvPr id="13485" name="Line 47"/>
            <p:cNvSpPr>
              <a:spLocks noChangeShapeType="1"/>
            </p:cNvSpPr>
            <p:nvPr/>
          </p:nvSpPr>
          <p:spPr bwMode="auto">
            <a:xfrm flipV="1">
              <a:off x="3084" y="3926"/>
              <a:ext cx="1" cy="83"/>
            </a:xfrm>
            <a:prstGeom prst="line">
              <a:avLst/>
            </a:prstGeom>
            <a:noFill/>
            <a:ln w="25400">
              <a:solidFill>
                <a:srgbClr val="FF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rgbClr val="000000"/>
                    </a:outerShdw>
                  </a:effectLst>
                </a14:hiddenEffects>
              </a:ext>
            </a:extLst>
          </p:spPr>
          <p:txBody>
            <a:bodyPr anchor="ctr"/>
            <a:lstStyle/>
            <a:p>
              <a:endParaRPr lang="zh-CN" altLang="en-US"/>
            </a:p>
          </p:txBody>
        </p:sp>
        <p:sp>
          <p:nvSpPr>
            <p:cNvPr id="13486" name="Line 48"/>
            <p:cNvSpPr>
              <a:spLocks noChangeShapeType="1"/>
            </p:cNvSpPr>
            <p:nvPr/>
          </p:nvSpPr>
          <p:spPr bwMode="auto">
            <a:xfrm flipV="1">
              <a:off x="3156" y="3926"/>
              <a:ext cx="1" cy="83"/>
            </a:xfrm>
            <a:prstGeom prst="line">
              <a:avLst/>
            </a:prstGeom>
            <a:noFill/>
            <a:ln w="25400">
              <a:solidFill>
                <a:srgbClr val="FF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rgbClr val="000000"/>
                    </a:outerShdw>
                  </a:effectLst>
                </a14:hiddenEffects>
              </a:ext>
            </a:extLst>
          </p:spPr>
          <p:txBody>
            <a:bodyPr anchor="ctr"/>
            <a:lstStyle/>
            <a:p>
              <a:endParaRPr lang="zh-CN" altLang="en-US"/>
            </a:p>
          </p:txBody>
        </p:sp>
        <p:sp>
          <p:nvSpPr>
            <p:cNvPr id="13487" name="Line 49"/>
            <p:cNvSpPr>
              <a:spLocks noChangeShapeType="1"/>
            </p:cNvSpPr>
            <p:nvPr/>
          </p:nvSpPr>
          <p:spPr bwMode="auto">
            <a:xfrm flipV="1">
              <a:off x="2941" y="3926"/>
              <a:ext cx="1" cy="83"/>
            </a:xfrm>
            <a:prstGeom prst="line">
              <a:avLst/>
            </a:prstGeom>
            <a:noFill/>
            <a:ln w="25400">
              <a:solidFill>
                <a:srgbClr val="FF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rgbClr val="000000"/>
                    </a:outerShdw>
                  </a:effectLst>
                </a14:hiddenEffects>
              </a:ext>
            </a:extLst>
          </p:spPr>
          <p:txBody>
            <a:bodyPr anchor="ctr"/>
            <a:lstStyle/>
            <a:p>
              <a:endParaRPr lang="zh-CN" altLang="en-US"/>
            </a:p>
          </p:txBody>
        </p:sp>
        <p:sp>
          <p:nvSpPr>
            <p:cNvPr id="13488" name="Line 50"/>
            <p:cNvSpPr>
              <a:spLocks noChangeShapeType="1"/>
            </p:cNvSpPr>
            <p:nvPr/>
          </p:nvSpPr>
          <p:spPr bwMode="auto">
            <a:xfrm flipV="1">
              <a:off x="3418" y="3926"/>
              <a:ext cx="1" cy="83"/>
            </a:xfrm>
            <a:prstGeom prst="line">
              <a:avLst/>
            </a:prstGeom>
            <a:noFill/>
            <a:ln w="25400">
              <a:solidFill>
                <a:srgbClr val="FF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rgbClr val="000000"/>
                    </a:outerShdw>
                  </a:effectLst>
                </a14:hiddenEffects>
              </a:ext>
            </a:extLst>
          </p:spPr>
          <p:txBody>
            <a:bodyPr anchor="ctr"/>
            <a:lstStyle/>
            <a:p>
              <a:endParaRPr lang="zh-CN" altLang="en-US"/>
            </a:p>
          </p:txBody>
        </p:sp>
        <p:sp>
          <p:nvSpPr>
            <p:cNvPr id="13489" name="Line 51"/>
            <p:cNvSpPr>
              <a:spLocks noChangeShapeType="1"/>
            </p:cNvSpPr>
            <p:nvPr/>
          </p:nvSpPr>
          <p:spPr bwMode="auto">
            <a:xfrm flipV="1">
              <a:off x="3490" y="3926"/>
              <a:ext cx="0" cy="83"/>
            </a:xfrm>
            <a:prstGeom prst="line">
              <a:avLst/>
            </a:prstGeom>
            <a:noFill/>
            <a:ln w="25400">
              <a:solidFill>
                <a:srgbClr val="FF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rgbClr val="000000"/>
                    </a:outerShdw>
                  </a:effectLst>
                </a14:hiddenEffects>
              </a:ext>
            </a:extLst>
          </p:spPr>
          <p:txBody>
            <a:bodyPr anchor="ctr"/>
            <a:lstStyle/>
            <a:p>
              <a:endParaRPr lang="zh-CN" altLang="en-US"/>
            </a:p>
          </p:txBody>
        </p:sp>
        <p:sp>
          <p:nvSpPr>
            <p:cNvPr id="13490" name="Line 52"/>
            <p:cNvSpPr>
              <a:spLocks noChangeShapeType="1"/>
            </p:cNvSpPr>
            <p:nvPr/>
          </p:nvSpPr>
          <p:spPr bwMode="auto">
            <a:xfrm flipV="1">
              <a:off x="3561" y="3926"/>
              <a:ext cx="1" cy="83"/>
            </a:xfrm>
            <a:prstGeom prst="line">
              <a:avLst/>
            </a:prstGeom>
            <a:noFill/>
            <a:ln w="25400">
              <a:solidFill>
                <a:srgbClr val="FF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rgbClr val="000000"/>
                    </a:outerShdw>
                  </a:effectLst>
                </a14:hiddenEffects>
              </a:ext>
            </a:extLst>
          </p:spPr>
          <p:txBody>
            <a:bodyPr anchor="ctr"/>
            <a:lstStyle/>
            <a:p>
              <a:endParaRPr lang="zh-CN" altLang="en-US"/>
            </a:p>
          </p:txBody>
        </p:sp>
        <p:sp>
          <p:nvSpPr>
            <p:cNvPr id="13491" name="Line 53"/>
            <p:cNvSpPr>
              <a:spLocks noChangeShapeType="1"/>
            </p:cNvSpPr>
            <p:nvPr/>
          </p:nvSpPr>
          <p:spPr bwMode="auto">
            <a:xfrm flipV="1">
              <a:off x="3347" y="3926"/>
              <a:ext cx="0" cy="83"/>
            </a:xfrm>
            <a:prstGeom prst="line">
              <a:avLst/>
            </a:prstGeom>
            <a:noFill/>
            <a:ln w="25400">
              <a:solidFill>
                <a:srgbClr val="FF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rgbClr val="000000"/>
                    </a:outerShdw>
                  </a:effectLst>
                </a14:hiddenEffects>
              </a:ext>
            </a:extLst>
          </p:spPr>
          <p:txBody>
            <a:bodyPr anchor="ctr"/>
            <a:lstStyle/>
            <a:p>
              <a:endParaRPr lang="zh-CN" altLang="en-US"/>
            </a:p>
          </p:txBody>
        </p:sp>
        <p:sp>
          <p:nvSpPr>
            <p:cNvPr id="13492" name="Line 86"/>
            <p:cNvSpPr>
              <a:spLocks noChangeShapeType="1"/>
            </p:cNvSpPr>
            <p:nvPr/>
          </p:nvSpPr>
          <p:spPr bwMode="auto">
            <a:xfrm flipV="1">
              <a:off x="3013" y="3926"/>
              <a:ext cx="1" cy="83"/>
            </a:xfrm>
            <a:prstGeom prst="line">
              <a:avLst/>
            </a:prstGeom>
            <a:noFill/>
            <a:ln w="25400">
              <a:solidFill>
                <a:srgbClr val="FF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rgbClr val="000000"/>
                    </a:outerShdw>
                  </a:effectLst>
                </a14:hiddenEffects>
              </a:ext>
            </a:extLst>
          </p:spPr>
          <p:txBody>
            <a:bodyPr anchor="ctr"/>
            <a:lstStyle/>
            <a:p>
              <a:endParaRPr lang="zh-CN" altLang="en-US"/>
            </a:p>
          </p:txBody>
        </p:sp>
      </p:grpSp>
      <p:pic>
        <p:nvPicPr>
          <p:cNvPr id="1774679" name="Picture 87"/>
          <p:cNvPicPr>
            <a:picLocks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476625" y="3341688"/>
            <a:ext cx="258763" cy="660400"/>
          </a:xfrm>
          <a:prstGeom prst="rect">
            <a:avLst/>
          </a:prstGeom>
          <a:noFill/>
          <a:ln>
            <a:noFill/>
          </a:ln>
          <a:effectLst/>
          <a:extLst>
            <a:ext uri="{909E8E84-426E-40DD-AFC4-6F175D3DCCD1}">
              <a14:hiddenFill xmlns:a14="http://schemas.microsoft.com/office/drawing/2010/main">
                <a:solidFill>
                  <a:srgbClr val="00CC99"/>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774680" name="Picture 88"/>
          <p:cNvPicPr>
            <a:picLocks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748338" y="3319463"/>
            <a:ext cx="258762" cy="661987"/>
          </a:xfrm>
          <a:prstGeom prst="rect">
            <a:avLst/>
          </a:prstGeom>
          <a:noFill/>
          <a:ln>
            <a:noFill/>
          </a:ln>
          <a:effectLst/>
          <a:extLst>
            <a:ext uri="{909E8E84-426E-40DD-AFC4-6F175D3DCCD1}">
              <a14:hiddenFill xmlns:a14="http://schemas.microsoft.com/office/drawing/2010/main">
                <a:solidFill>
                  <a:srgbClr val="00CC99"/>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774681" name="Line 89"/>
          <p:cNvSpPr>
            <a:spLocks noChangeShapeType="1"/>
          </p:cNvSpPr>
          <p:nvPr/>
        </p:nvSpPr>
        <p:spPr bwMode="auto">
          <a:xfrm flipH="1">
            <a:off x="3533775" y="3916363"/>
            <a:ext cx="908050" cy="595312"/>
          </a:xfrm>
          <a:prstGeom prst="line">
            <a:avLst/>
          </a:prstGeom>
          <a:noFill/>
          <a:ln w="25400">
            <a:solidFill>
              <a:srgbClr val="FF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rgbClr val="000000"/>
                  </a:outerShdw>
                </a:effectLst>
              </a14:hiddenEffects>
            </a:ext>
          </a:extLst>
        </p:spPr>
        <p:txBody>
          <a:bodyPr anchor="ctr"/>
          <a:lstStyle/>
          <a:p>
            <a:endParaRPr lang="zh-CN" altLang="en-US"/>
          </a:p>
        </p:txBody>
      </p:sp>
      <p:sp>
        <p:nvSpPr>
          <p:cNvPr id="1774682" name="Line 90"/>
          <p:cNvSpPr>
            <a:spLocks noChangeShapeType="1"/>
          </p:cNvSpPr>
          <p:nvPr/>
        </p:nvSpPr>
        <p:spPr bwMode="auto">
          <a:xfrm>
            <a:off x="4716463" y="3965575"/>
            <a:ext cx="568325" cy="663575"/>
          </a:xfrm>
          <a:prstGeom prst="line">
            <a:avLst/>
          </a:prstGeom>
          <a:noFill/>
          <a:ln w="25400">
            <a:solidFill>
              <a:srgbClr val="FF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rgbClr val="000000"/>
                  </a:outerShdw>
                </a:effectLst>
              </a14:hiddenEffects>
            </a:ext>
          </a:extLst>
        </p:spPr>
        <p:txBody>
          <a:bodyPr anchor="ctr"/>
          <a:lstStyle/>
          <a:p>
            <a:endParaRPr lang="zh-CN" altLang="en-US"/>
          </a:p>
        </p:txBody>
      </p:sp>
      <p:sp>
        <p:nvSpPr>
          <p:cNvPr id="1774683" name="Line 91"/>
          <p:cNvSpPr>
            <a:spLocks noChangeShapeType="1"/>
          </p:cNvSpPr>
          <p:nvPr/>
        </p:nvSpPr>
        <p:spPr bwMode="auto">
          <a:xfrm flipH="1" flipV="1">
            <a:off x="4784725" y="3810000"/>
            <a:ext cx="2327275" cy="793750"/>
          </a:xfrm>
          <a:prstGeom prst="line">
            <a:avLst/>
          </a:prstGeom>
          <a:noFill/>
          <a:ln w="25400">
            <a:solidFill>
              <a:srgbClr val="FF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rgbClr val="000000"/>
                  </a:outerShdw>
                </a:effectLst>
              </a14:hiddenEffects>
            </a:ext>
          </a:extLst>
        </p:spPr>
        <p:txBody>
          <a:bodyPr anchor="ctr"/>
          <a:lstStyle/>
          <a:p>
            <a:endParaRPr lang="zh-CN" altLang="en-US"/>
          </a:p>
        </p:txBody>
      </p:sp>
      <p:pic>
        <p:nvPicPr>
          <p:cNvPr id="1774684" name="Picture 92"/>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10150" y="4576763"/>
            <a:ext cx="623888" cy="398462"/>
          </a:xfrm>
          <a:prstGeom prst="rect">
            <a:avLst/>
          </a:prstGeom>
          <a:noFill/>
          <a:ln>
            <a:noFill/>
          </a:ln>
          <a:effectLst/>
          <a:extLst>
            <a:ext uri="{909E8E84-426E-40DD-AFC4-6F175D3DCCD1}">
              <a14:hiddenFill xmlns:a14="http://schemas.microsoft.com/office/drawing/2010/main">
                <a:solidFill>
                  <a:srgbClr val="00CC99"/>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774686" name="Text Box 94"/>
          <p:cNvSpPr txBox="1">
            <a:spLocks noChangeArrowheads="1"/>
          </p:cNvSpPr>
          <p:nvPr/>
        </p:nvSpPr>
        <p:spPr bwMode="auto">
          <a:xfrm>
            <a:off x="1979613" y="4581525"/>
            <a:ext cx="1147762" cy="401638"/>
          </a:xfrm>
          <a:prstGeom prst="rect">
            <a:avLst/>
          </a:prstGeom>
          <a:noFill/>
          <a:ln>
            <a:noFill/>
          </a:ln>
          <a:extLst>
            <a:ext uri="{909E8E84-426E-40DD-AFC4-6F175D3DCCD1}">
              <a14:hiddenFill xmlns:a14="http://schemas.microsoft.com/office/drawing/2010/main">
                <a:solidFill>
                  <a:srgbClr val="00CC99"/>
                </a:solidFill>
              </a14:hiddenFill>
            </a:ext>
            <a:ext uri="{91240B29-F687-4F45-9708-019B960494DF}">
              <a14:hiddenLine xmlns:a14="http://schemas.microsoft.com/office/drawing/2010/main" w="9525">
                <a:solidFill>
                  <a:srgbClr val="000000"/>
                </a:solidFill>
                <a:miter lim="800000"/>
                <a:headEnd/>
                <a:tailEnd/>
              </a14:hiddenLine>
            </a:ext>
          </a:extLst>
        </p:spPr>
        <p:txBody>
          <a:bodyPr lIns="49085" tIns="24542" rIns="49085" bIns="24542"/>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algn="ctr" eaLnBrk="1" hangingPunct="1">
              <a:spcBef>
                <a:spcPct val="0"/>
              </a:spcBef>
              <a:buClrTx/>
              <a:buFontTx/>
              <a:buNone/>
            </a:pPr>
            <a:r>
              <a:rPr lang="zh-CN" altLang="en-US" sz="1600">
                <a:solidFill>
                  <a:srgbClr val="000000"/>
                </a:solidFill>
                <a:latin typeface="Times New Roman" pitchFamily="18" charset="0"/>
              </a:rPr>
              <a:t>三层交换机</a:t>
            </a:r>
            <a:endParaRPr lang="zh-CN" altLang="en-US" sz="1600"/>
          </a:p>
        </p:txBody>
      </p:sp>
      <p:sp>
        <p:nvSpPr>
          <p:cNvPr id="1774687" name="Text Box 95"/>
          <p:cNvSpPr txBox="1">
            <a:spLocks noChangeArrowheads="1"/>
          </p:cNvSpPr>
          <p:nvPr/>
        </p:nvSpPr>
        <p:spPr bwMode="auto">
          <a:xfrm>
            <a:off x="1403350" y="5949950"/>
            <a:ext cx="1154113" cy="463550"/>
          </a:xfrm>
          <a:prstGeom prst="rect">
            <a:avLst/>
          </a:prstGeom>
          <a:noFill/>
          <a:ln>
            <a:noFill/>
          </a:ln>
          <a:extLst>
            <a:ext uri="{909E8E84-426E-40DD-AFC4-6F175D3DCCD1}">
              <a14:hiddenFill xmlns:a14="http://schemas.microsoft.com/office/drawing/2010/main">
                <a:solidFill>
                  <a:srgbClr val="00CC99"/>
                </a:solidFill>
              </a14:hiddenFill>
            </a:ext>
            <a:ext uri="{91240B29-F687-4F45-9708-019B960494DF}">
              <a14:hiddenLine xmlns:a14="http://schemas.microsoft.com/office/drawing/2010/main" w="9525">
                <a:solidFill>
                  <a:srgbClr val="000000"/>
                </a:solidFill>
                <a:miter lim="800000"/>
                <a:headEnd/>
                <a:tailEnd/>
              </a14:hiddenLine>
            </a:ext>
          </a:extLst>
        </p:spPr>
        <p:txBody>
          <a:bodyPr lIns="49085" tIns="24542" rIns="49085" bIns="24542"/>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algn="ctr" eaLnBrk="1" hangingPunct="1">
              <a:spcBef>
                <a:spcPct val="0"/>
              </a:spcBef>
              <a:buClrTx/>
              <a:buFontTx/>
              <a:buNone/>
            </a:pPr>
            <a:r>
              <a:rPr lang="zh-CN" altLang="en-US" sz="1600">
                <a:solidFill>
                  <a:srgbClr val="000000"/>
                </a:solidFill>
                <a:latin typeface="Times New Roman" pitchFamily="18" charset="0"/>
              </a:rPr>
              <a:t>楼层交换机</a:t>
            </a:r>
            <a:endParaRPr lang="zh-CN" altLang="en-US" sz="1600"/>
          </a:p>
        </p:txBody>
      </p:sp>
      <p:sp>
        <p:nvSpPr>
          <p:cNvPr id="1774688" name="Line 96"/>
          <p:cNvSpPr>
            <a:spLocks noChangeShapeType="1"/>
          </p:cNvSpPr>
          <p:nvPr/>
        </p:nvSpPr>
        <p:spPr bwMode="auto">
          <a:xfrm>
            <a:off x="5748338" y="1930400"/>
            <a:ext cx="112712" cy="595313"/>
          </a:xfrm>
          <a:prstGeom prst="line">
            <a:avLst/>
          </a:prstGeom>
          <a:noFill/>
          <a:ln w="25400">
            <a:solidFill>
              <a:srgbClr val="FF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rgbClr val="000000"/>
                  </a:outerShdw>
                </a:effectLst>
              </a14:hiddenEffects>
            </a:ext>
          </a:extLst>
        </p:spPr>
        <p:txBody>
          <a:bodyPr anchor="ctr"/>
          <a:lstStyle/>
          <a:p>
            <a:endParaRPr lang="zh-CN" altLang="en-US"/>
          </a:p>
        </p:txBody>
      </p:sp>
      <p:sp>
        <p:nvSpPr>
          <p:cNvPr id="1774689" name="Line 97"/>
          <p:cNvSpPr>
            <a:spLocks noChangeShapeType="1"/>
          </p:cNvSpPr>
          <p:nvPr/>
        </p:nvSpPr>
        <p:spPr bwMode="auto">
          <a:xfrm>
            <a:off x="1612900" y="1749425"/>
            <a:ext cx="2886075" cy="1636713"/>
          </a:xfrm>
          <a:prstGeom prst="line">
            <a:avLst/>
          </a:prstGeom>
          <a:noFill/>
          <a:ln w="50800">
            <a:solidFill>
              <a:srgbClr val="FF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rgbClr val="000000"/>
                  </a:outerShdw>
                </a:effectLst>
              </a14:hiddenEffects>
            </a:ext>
          </a:extLst>
        </p:spPr>
        <p:txBody>
          <a:bodyPr anchor="ctr"/>
          <a:lstStyle/>
          <a:p>
            <a:endParaRPr lang="zh-CN" altLang="en-US"/>
          </a:p>
        </p:txBody>
      </p:sp>
      <p:sp>
        <p:nvSpPr>
          <p:cNvPr id="1774690" name="Line 98"/>
          <p:cNvSpPr>
            <a:spLocks noChangeShapeType="1"/>
          </p:cNvSpPr>
          <p:nvPr/>
        </p:nvSpPr>
        <p:spPr bwMode="auto">
          <a:xfrm>
            <a:off x="4125913" y="1541463"/>
            <a:ext cx="455612" cy="1852612"/>
          </a:xfrm>
          <a:prstGeom prst="line">
            <a:avLst/>
          </a:prstGeom>
          <a:noFill/>
          <a:ln w="50800">
            <a:solidFill>
              <a:srgbClr val="FF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rgbClr val="000000"/>
                  </a:outerShdw>
                </a:effectLst>
              </a14:hiddenEffects>
            </a:ext>
          </a:extLst>
        </p:spPr>
        <p:txBody>
          <a:bodyPr anchor="ctr"/>
          <a:lstStyle/>
          <a:p>
            <a:endParaRPr lang="zh-CN" altLang="en-US"/>
          </a:p>
        </p:txBody>
      </p:sp>
      <p:pic>
        <p:nvPicPr>
          <p:cNvPr id="1774691" name="Picture 99"/>
          <p:cNvPicPr>
            <a:picLocks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476625" y="2624138"/>
            <a:ext cx="258763" cy="663575"/>
          </a:xfrm>
          <a:prstGeom prst="rect">
            <a:avLst/>
          </a:prstGeom>
          <a:noFill/>
          <a:ln>
            <a:noFill/>
          </a:ln>
          <a:effectLst/>
          <a:extLst>
            <a:ext uri="{909E8E84-426E-40DD-AFC4-6F175D3DCCD1}">
              <a14:hiddenFill xmlns:a14="http://schemas.microsoft.com/office/drawing/2010/main">
                <a:solidFill>
                  <a:srgbClr val="00CC99"/>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774692" name="Text Box 100"/>
          <p:cNvSpPr txBox="1">
            <a:spLocks noChangeArrowheads="1"/>
          </p:cNvSpPr>
          <p:nvPr/>
        </p:nvSpPr>
        <p:spPr bwMode="auto">
          <a:xfrm>
            <a:off x="3203575" y="1700213"/>
            <a:ext cx="1701800" cy="449262"/>
          </a:xfrm>
          <a:prstGeom prst="rect">
            <a:avLst/>
          </a:prstGeom>
          <a:noFill/>
          <a:ln>
            <a:noFill/>
          </a:ln>
          <a:extLst>
            <a:ext uri="{909E8E84-426E-40DD-AFC4-6F175D3DCCD1}">
              <a14:hiddenFill xmlns:a14="http://schemas.microsoft.com/office/drawing/2010/main">
                <a:solidFill>
                  <a:srgbClr val="00CC99"/>
                </a:solidFill>
              </a14:hiddenFill>
            </a:ext>
            <a:ext uri="{91240B29-F687-4F45-9708-019B960494DF}">
              <a14:hiddenLine xmlns:a14="http://schemas.microsoft.com/office/drawing/2010/main" w="9525">
                <a:solidFill>
                  <a:srgbClr val="000000"/>
                </a:solidFill>
                <a:miter lim="800000"/>
                <a:headEnd/>
                <a:tailEnd/>
              </a14:hiddenLine>
            </a:ext>
          </a:extLst>
        </p:spPr>
        <p:txBody>
          <a:bodyPr lIns="49085" tIns="24542" rIns="49085" bIns="24542"/>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algn="just" eaLnBrk="1" hangingPunct="1">
              <a:spcBef>
                <a:spcPct val="0"/>
              </a:spcBef>
              <a:buClrTx/>
              <a:buFontTx/>
              <a:buNone/>
            </a:pPr>
            <a:r>
              <a:rPr lang="zh-CN" altLang="en-US" sz="1600">
                <a:solidFill>
                  <a:srgbClr val="000000"/>
                </a:solidFill>
                <a:latin typeface="Times New Roman" pitchFamily="18" charset="0"/>
              </a:rPr>
              <a:t>校区</a:t>
            </a:r>
            <a:r>
              <a:rPr lang="en-US" altLang="zh-CN" sz="1600">
                <a:solidFill>
                  <a:srgbClr val="000000"/>
                </a:solidFill>
                <a:latin typeface="Times New Roman" pitchFamily="18" charset="0"/>
              </a:rPr>
              <a:t>1 </a:t>
            </a:r>
            <a:r>
              <a:rPr lang="zh-CN" altLang="en-US" sz="1600">
                <a:solidFill>
                  <a:srgbClr val="000000"/>
                </a:solidFill>
                <a:latin typeface="Times New Roman" pitchFamily="18" charset="0"/>
              </a:rPr>
              <a:t>三层交换机</a:t>
            </a:r>
            <a:endParaRPr lang="zh-CN" altLang="en-US" sz="1600"/>
          </a:p>
        </p:txBody>
      </p:sp>
      <p:sp>
        <p:nvSpPr>
          <p:cNvPr id="1774693" name="Text Box 101"/>
          <p:cNvSpPr txBox="1">
            <a:spLocks noChangeArrowheads="1"/>
          </p:cNvSpPr>
          <p:nvPr/>
        </p:nvSpPr>
        <p:spPr bwMode="auto">
          <a:xfrm>
            <a:off x="3022600" y="6294438"/>
            <a:ext cx="1009650" cy="401637"/>
          </a:xfrm>
          <a:prstGeom prst="rect">
            <a:avLst/>
          </a:prstGeom>
          <a:noFill/>
          <a:ln>
            <a:noFill/>
          </a:ln>
          <a:extLst>
            <a:ext uri="{909E8E84-426E-40DD-AFC4-6F175D3DCCD1}">
              <a14:hiddenFill xmlns:a14="http://schemas.microsoft.com/office/drawing/2010/main">
                <a:solidFill>
                  <a:srgbClr val="00CC99"/>
                </a:solidFill>
              </a14:hiddenFill>
            </a:ext>
            <a:ext uri="{91240B29-F687-4F45-9708-019B960494DF}">
              <a14:hiddenLine xmlns:a14="http://schemas.microsoft.com/office/drawing/2010/main" w="9525">
                <a:solidFill>
                  <a:srgbClr val="000000"/>
                </a:solidFill>
                <a:miter lim="800000"/>
                <a:headEnd/>
                <a:tailEnd/>
              </a14:hiddenLine>
            </a:ext>
          </a:extLst>
        </p:spPr>
        <p:txBody>
          <a:bodyPr lIns="49085" tIns="24542" rIns="49085" bIns="24542"/>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algn="just" eaLnBrk="1" hangingPunct="1">
              <a:spcBef>
                <a:spcPct val="0"/>
              </a:spcBef>
              <a:buClrTx/>
              <a:buFontTx/>
              <a:buNone/>
            </a:pPr>
            <a:r>
              <a:rPr lang="zh-CN" altLang="en-US" sz="1600">
                <a:solidFill>
                  <a:srgbClr val="000000"/>
                </a:solidFill>
                <a:latin typeface="Times New Roman" pitchFamily="18" charset="0"/>
              </a:rPr>
              <a:t>各学院楼</a:t>
            </a:r>
            <a:endParaRPr lang="zh-CN" altLang="en-US" sz="1600"/>
          </a:p>
        </p:txBody>
      </p:sp>
      <p:sp>
        <p:nvSpPr>
          <p:cNvPr id="1774694" name="Text Box 102"/>
          <p:cNvSpPr txBox="1">
            <a:spLocks noChangeArrowheads="1"/>
          </p:cNvSpPr>
          <p:nvPr/>
        </p:nvSpPr>
        <p:spPr bwMode="auto">
          <a:xfrm>
            <a:off x="6011863" y="6165850"/>
            <a:ext cx="1001712" cy="377825"/>
          </a:xfrm>
          <a:prstGeom prst="rect">
            <a:avLst/>
          </a:prstGeom>
          <a:noFill/>
          <a:ln>
            <a:noFill/>
          </a:ln>
          <a:extLst>
            <a:ext uri="{909E8E84-426E-40DD-AFC4-6F175D3DCCD1}">
              <a14:hiddenFill xmlns:a14="http://schemas.microsoft.com/office/drawing/2010/main">
                <a:solidFill>
                  <a:srgbClr val="00CC99"/>
                </a:solidFill>
              </a14:hiddenFill>
            </a:ext>
            <a:ext uri="{91240B29-F687-4F45-9708-019B960494DF}">
              <a14:hiddenLine xmlns:a14="http://schemas.microsoft.com/office/drawing/2010/main" w="9525">
                <a:solidFill>
                  <a:srgbClr val="000000"/>
                </a:solidFill>
                <a:miter lim="800000"/>
                <a:headEnd/>
                <a:tailEnd/>
              </a14:hiddenLine>
            </a:ext>
          </a:extLst>
        </p:spPr>
        <p:txBody>
          <a:bodyPr lIns="49085" tIns="24542" rIns="49085" bIns="24542"/>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algn="just" eaLnBrk="1" hangingPunct="1">
              <a:spcBef>
                <a:spcPct val="0"/>
              </a:spcBef>
              <a:buClrTx/>
              <a:buFontTx/>
              <a:buNone/>
            </a:pPr>
            <a:r>
              <a:rPr lang="zh-CN" altLang="en-US" sz="1600">
                <a:solidFill>
                  <a:srgbClr val="000000"/>
                </a:solidFill>
                <a:latin typeface="Times New Roman" pitchFamily="18" charset="0"/>
              </a:rPr>
              <a:t>各学院楼</a:t>
            </a:r>
            <a:endParaRPr lang="zh-CN" altLang="en-US" sz="1600"/>
          </a:p>
        </p:txBody>
      </p:sp>
      <p:sp>
        <p:nvSpPr>
          <p:cNvPr id="1774695" name="Text Box 103"/>
          <p:cNvSpPr txBox="1">
            <a:spLocks noChangeArrowheads="1"/>
          </p:cNvSpPr>
          <p:nvPr/>
        </p:nvSpPr>
        <p:spPr bwMode="auto">
          <a:xfrm>
            <a:off x="5508625" y="4652963"/>
            <a:ext cx="1169988" cy="411162"/>
          </a:xfrm>
          <a:prstGeom prst="rect">
            <a:avLst/>
          </a:prstGeom>
          <a:noFill/>
          <a:ln>
            <a:noFill/>
          </a:ln>
          <a:extLst>
            <a:ext uri="{909E8E84-426E-40DD-AFC4-6F175D3DCCD1}">
              <a14:hiddenFill xmlns:a14="http://schemas.microsoft.com/office/drawing/2010/main">
                <a:solidFill>
                  <a:srgbClr val="00CC99"/>
                </a:solidFill>
              </a14:hiddenFill>
            </a:ext>
            <a:ext uri="{91240B29-F687-4F45-9708-019B960494DF}">
              <a14:hiddenLine xmlns:a14="http://schemas.microsoft.com/office/drawing/2010/main" w="9525">
                <a:solidFill>
                  <a:srgbClr val="000000"/>
                </a:solidFill>
                <a:miter lim="800000"/>
                <a:headEnd/>
                <a:tailEnd/>
              </a14:hiddenLine>
            </a:ext>
          </a:extLst>
        </p:spPr>
        <p:txBody>
          <a:bodyPr lIns="49085" tIns="24542" rIns="49085" bIns="24542"/>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algn="ctr" eaLnBrk="1" hangingPunct="1">
              <a:spcBef>
                <a:spcPct val="0"/>
              </a:spcBef>
              <a:buClrTx/>
              <a:buFontTx/>
              <a:buNone/>
            </a:pPr>
            <a:r>
              <a:rPr lang="zh-CN" altLang="en-US" sz="1600">
                <a:solidFill>
                  <a:srgbClr val="000000"/>
                </a:solidFill>
                <a:latin typeface="Times New Roman" pitchFamily="18" charset="0"/>
              </a:rPr>
              <a:t>三层交换机</a:t>
            </a:r>
            <a:endParaRPr lang="zh-CN" altLang="en-US" sz="1600"/>
          </a:p>
        </p:txBody>
      </p:sp>
      <p:sp>
        <p:nvSpPr>
          <p:cNvPr id="1774696" name="Text Box 104"/>
          <p:cNvSpPr txBox="1">
            <a:spLocks noChangeArrowheads="1"/>
          </p:cNvSpPr>
          <p:nvPr/>
        </p:nvSpPr>
        <p:spPr bwMode="auto">
          <a:xfrm>
            <a:off x="7543800" y="4419600"/>
            <a:ext cx="1146175" cy="396875"/>
          </a:xfrm>
          <a:prstGeom prst="rect">
            <a:avLst/>
          </a:prstGeom>
          <a:noFill/>
          <a:ln>
            <a:noFill/>
          </a:ln>
          <a:extLst>
            <a:ext uri="{909E8E84-426E-40DD-AFC4-6F175D3DCCD1}">
              <a14:hiddenFill xmlns:a14="http://schemas.microsoft.com/office/drawing/2010/main">
                <a:solidFill>
                  <a:srgbClr val="00CC99"/>
                </a:solidFill>
              </a14:hiddenFill>
            </a:ext>
            <a:ext uri="{91240B29-F687-4F45-9708-019B960494DF}">
              <a14:hiddenLine xmlns:a14="http://schemas.microsoft.com/office/drawing/2010/main" w="9525">
                <a:solidFill>
                  <a:srgbClr val="000000"/>
                </a:solidFill>
                <a:miter lim="800000"/>
                <a:headEnd/>
                <a:tailEnd/>
              </a14:hiddenLine>
            </a:ext>
          </a:extLst>
        </p:spPr>
        <p:txBody>
          <a:bodyPr lIns="49085" tIns="24542" rIns="49085" bIns="24542"/>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algn="just" eaLnBrk="1" hangingPunct="1">
              <a:spcBef>
                <a:spcPct val="0"/>
              </a:spcBef>
              <a:buClrTx/>
              <a:buFontTx/>
              <a:buNone/>
            </a:pPr>
            <a:r>
              <a:rPr lang="zh-CN" altLang="en-US" sz="1600">
                <a:solidFill>
                  <a:srgbClr val="000000"/>
                </a:solidFill>
                <a:latin typeface="Times New Roman" pitchFamily="18" charset="0"/>
              </a:rPr>
              <a:t>各学院楼</a:t>
            </a:r>
            <a:endParaRPr lang="zh-CN" altLang="en-US" sz="1600"/>
          </a:p>
        </p:txBody>
      </p:sp>
      <p:pic>
        <p:nvPicPr>
          <p:cNvPr id="1774698" name="Picture 106"/>
          <p:cNvPicPr>
            <a:picLocks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384675" y="3254375"/>
            <a:ext cx="395288" cy="668338"/>
          </a:xfrm>
          <a:prstGeom prst="rect">
            <a:avLst/>
          </a:prstGeom>
          <a:noFill/>
          <a:ln>
            <a:noFill/>
          </a:ln>
          <a:effectLst/>
          <a:extLst>
            <a:ext uri="{909E8E84-426E-40DD-AFC4-6F175D3DCCD1}">
              <a14:hiddenFill xmlns:a14="http://schemas.microsoft.com/office/drawing/2010/main">
                <a:solidFill>
                  <a:srgbClr val="00CC99"/>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774699" name="Picture 107"/>
          <p:cNvPicPr>
            <a:picLocks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258888" y="1436688"/>
            <a:ext cx="395287" cy="669925"/>
          </a:xfrm>
          <a:prstGeom prst="rect">
            <a:avLst/>
          </a:prstGeom>
          <a:noFill/>
          <a:ln>
            <a:noFill/>
          </a:ln>
          <a:effectLst/>
          <a:extLst>
            <a:ext uri="{909E8E84-426E-40DD-AFC4-6F175D3DCCD1}">
              <a14:hiddenFill xmlns:a14="http://schemas.microsoft.com/office/drawing/2010/main">
                <a:solidFill>
                  <a:srgbClr val="00CC99"/>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774700" name="Picture 108"/>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03638" y="1268413"/>
            <a:ext cx="625475" cy="396875"/>
          </a:xfrm>
          <a:prstGeom prst="rect">
            <a:avLst/>
          </a:prstGeom>
          <a:noFill/>
          <a:ln>
            <a:noFill/>
          </a:ln>
          <a:effectLst/>
          <a:extLst>
            <a:ext uri="{909E8E84-426E-40DD-AFC4-6F175D3DCCD1}">
              <a14:hiddenFill xmlns:a14="http://schemas.microsoft.com/office/drawing/2010/main">
                <a:solidFill>
                  <a:srgbClr val="00CC99"/>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774701" name="Picture 109" descr="EndUser Female"/>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732588" y="1916113"/>
            <a:ext cx="574675" cy="1058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74702" name="Line 110"/>
          <p:cNvSpPr>
            <a:spLocks noChangeShapeType="1"/>
          </p:cNvSpPr>
          <p:nvPr/>
        </p:nvSpPr>
        <p:spPr bwMode="auto">
          <a:xfrm>
            <a:off x="5521325" y="1863725"/>
            <a:ext cx="284163" cy="661988"/>
          </a:xfrm>
          <a:prstGeom prst="line">
            <a:avLst/>
          </a:prstGeom>
          <a:noFill/>
          <a:ln w="25400">
            <a:solidFill>
              <a:srgbClr val="FF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rgbClr val="000000"/>
                  </a:outerShdw>
                </a:effectLst>
              </a14:hiddenEffects>
            </a:ext>
          </a:extLst>
        </p:spPr>
        <p:txBody>
          <a:bodyPr anchor="ctr"/>
          <a:lstStyle/>
          <a:p>
            <a:endParaRPr lang="zh-CN" altLang="en-US"/>
          </a:p>
        </p:txBody>
      </p:sp>
      <p:sp>
        <p:nvSpPr>
          <p:cNvPr id="1774703" name="Text Box 111"/>
          <p:cNvSpPr txBox="1">
            <a:spLocks noChangeArrowheads="1"/>
          </p:cNvSpPr>
          <p:nvPr/>
        </p:nvSpPr>
        <p:spPr bwMode="auto">
          <a:xfrm>
            <a:off x="7235825" y="1989138"/>
            <a:ext cx="615950" cy="265112"/>
          </a:xfrm>
          <a:prstGeom prst="rect">
            <a:avLst/>
          </a:prstGeom>
          <a:noFill/>
          <a:ln>
            <a:noFill/>
          </a:ln>
          <a:extLst>
            <a:ext uri="{909E8E84-426E-40DD-AFC4-6F175D3DCCD1}">
              <a14:hiddenFill xmlns:a14="http://schemas.microsoft.com/office/drawing/2010/main">
                <a:solidFill>
                  <a:srgbClr val="00CC99"/>
                </a:solidFill>
              </a14:hiddenFill>
            </a:ext>
            <a:ext uri="{91240B29-F687-4F45-9708-019B960494DF}">
              <a14:hiddenLine xmlns:a14="http://schemas.microsoft.com/office/drawing/2010/main" w="9525">
                <a:solidFill>
                  <a:srgbClr val="000000"/>
                </a:solidFill>
                <a:miter lim="800000"/>
                <a:headEnd/>
                <a:tailEnd/>
              </a14:hiddenLine>
            </a:ext>
          </a:extLst>
        </p:spPr>
        <p:txBody>
          <a:bodyPr lIns="49085" tIns="24542" rIns="49085" bIns="24542"/>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algn="just" eaLnBrk="1" hangingPunct="1">
              <a:spcBef>
                <a:spcPct val="0"/>
              </a:spcBef>
              <a:buClrTx/>
              <a:buFontTx/>
              <a:buNone/>
            </a:pPr>
            <a:r>
              <a:rPr lang="zh-CN" altLang="en-US" sz="1600">
                <a:solidFill>
                  <a:srgbClr val="000000"/>
                </a:solidFill>
                <a:latin typeface="Times New Roman" pitchFamily="18" charset="0"/>
              </a:rPr>
              <a:t>网管</a:t>
            </a:r>
            <a:endParaRPr lang="zh-CN" altLang="en-US" sz="1600"/>
          </a:p>
        </p:txBody>
      </p:sp>
      <p:pic>
        <p:nvPicPr>
          <p:cNvPr id="1774704" name="Picture 112"/>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34038" y="2525713"/>
            <a:ext cx="625475" cy="396875"/>
          </a:xfrm>
          <a:prstGeom prst="rect">
            <a:avLst/>
          </a:prstGeom>
          <a:noFill/>
          <a:ln>
            <a:noFill/>
          </a:ln>
          <a:effectLst/>
          <a:extLst>
            <a:ext uri="{909E8E84-426E-40DD-AFC4-6F175D3DCCD1}">
              <a14:hiddenFill xmlns:a14="http://schemas.microsoft.com/office/drawing/2010/main">
                <a:solidFill>
                  <a:srgbClr val="00CC99"/>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grpSp>
        <p:nvGrpSpPr>
          <p:cNvPr id="1774705" name="Group 113"/>
          <p:cNvGrpSpPr>
            <a:grpSpLocks/>
          </p:cNvGrpSpPr>
          <p:nvPr/>
        </p:nvGrpSpPr>
        <p:grpSpPr bwMode="auto">
          <a:xfrm>
            <a:off x="5184775" y="1444625"/>
            <a:ext cx="688975" cy="592138"/>
            <a:chOff x="4944" y="912"/>
            <a:chExt cx="720" cy="701"/>
          </a:xfrm>
        </p:grpSpPr>
        <p:pic>
          <p:nvPicPr>
            <p:cNvPr id="13483" name="Picture 114" descr="ICM"/>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136" y="912"/>
              <a:ext cx="350" cy="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484" name="Text Box 115"/>
            <p:cNvSpPr txBox="1">
              <a:spLocks noChangeArrowheads="1"/>
            </p:cNvSpPr>
            <p:nvPr/>
          </p:nvSpPr>
          <p:spPr bwMode="auto">
            <a:xfrm>
              <a:off x="4944" y="1440"/>
              <a:ext cx="720" cy="173"/>
            </a:xfrm>
            <a:prstGeom prst="rect">
              <a:avLst/>
            </a:prstGeom>
            <a:noFill/>
            <a:ln>
              <a:noFill/>
            </a:ln>
            <a:extLst>
              <a:ext uri="{909E8E84-426E-40DD-AFC4-6F175D3DCCD1}">
                <a14:hiddenFill xmlns:a14="http://schemas.microsoft.com/office/drawing/2010/main">
                  <a:solidFill>
                    <a:srgbClr val="00CC99"/>
                  </a:solidFill>
                </a14:hiddenFill>
              </a:ext>
              <a:ext uri="{91240B29-F687-4F45-9708-019B960494DF}">
                <a14:hiddenLine xmlns:a14="http://schemas.microsoft.com/office/drawing/2010/main" w="9525">
                  <a:solidFill>
                    <a:srgbClr val="000000"/>
                  </a:solidFill>
                  <a:miter lim="800000"/>
                  <a:headEnd/>
                  <a:tailEnd/>
                </a14:hiddenLine>
              </a:ext>
            </a:extLst>
          </p:spPr>
          <p:txBody>
            <a:bodyPr lIns="49085" tIns="24542" rIns="49085" bIns="24542"/>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eaLnBrk="1" hangingPunct="1">
                <a:spcBef>
                  <a:spcPct val="0"/>
                </a:spcBef>
                <a:buClrTx/>
                <a:buFontTx/>
                <a:buNone/>
              </a:pPr>
              <a:endParaRPr lang="zh-CN" altLang="zh-CN" sz="1800"/>
            </a:p>
          </p:txBody>
        </p:sp>
      </p:grpSp>
      <p:grpSp>
        <p:nvGrpSpPr>
          <p:cNvPr id="1774710" name="Group 118"/>
          <p:cNvGrpSpPr>
            <a:grpSpLocks noChangeAspect="1"/>
          </p:cNvGrpSpPr>
          <p:nvPr/>
        </p:nvGrpSpPr>
        <p:grpSpPr bwMode="auto">
          <a:xfrm>
            <a:off x="5508625" y="1484313"/>
            <a:ext cx="307975" cy="463550"/>
            <a:chOff x="3470" y="935"/>
            <a:chExt cx="194" cy="292"/>
          </a:xfrm>
        </p:grpSpPr>
        <p:sp>
          <p:nvSpPr>
            <p:cNvPr id="13373" name="AutoShape 117"/>
            <p:cNvSpPr>
              <a:spLocks noChangeAspect="1" noChangeArrowheads="1" noTextEdit="1"/>
            </p:cNvSpPr>
            <p:nvPr/>
          </p:nvSpPr>
          <p:spPr bwMode="auto">
            <a:xfrm>
              <a:off x="3470" y="935"/>
              <a:ext cx="194" cy="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3374" name="Freeform 119"/>
            <p:cNvSpPr>
              <a:spLocks/>
            </p:cNvSpPr>
            <p:nvPr/>
          </p:nvSpPr>
          <p:spPr bwMode="auto">
            <a:xfrm>
              <a:off x="3616" y="936"/>
              <a:ext cx="46" cy="278"/>
            </a:xfrm>
            <a:custGeom>
              <a:avLst/>
              <a:gdLst>
                <a:gd name="T0" fmla="*/ 0 w 1903"/>
                <a:gd name="T1" fmla="*/ 0 h 15266"/>
                <a:gd name="T2" fmla="*/ 0 w 1903"/>
                <a:gd name="T3" fmla="*/ 0 h 15266"/>
                <a:gd name="T4" fmla="*/ 0 w 1903"/>
                <a:gd name="T5" fmla="*/ 0 h 15266"/>
                <a:gd name="T6" fmla="*/ 0 w 1903"/>
                <a:gd name="T7" fmla="*/ 0 h 15266"/>
                <a:gd name="T8" fmla="*/ 0 w 1903"/>
                <a:gd name="T9" fmla="*/ 0 h 1526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03" h="15266">
                  <a:moveTo>
                    <a:pt x="1895" y="0"/>
                  </a:moveTo>
                  <a:lnTo>
                    <a:pt x="13" y="1739"/>
                  </a:lnTo>
                  <a:lnTo>
                    <a:pt x="0" y="15266"/>
                  </a:lnTo>
                  <a:lnTo>
                    <a:pt x="1903" y="13129"/>
                  </a:lnTo>
                  <a:lnTo>
                    <a:pt x="1895" y="0"/>
                  </a:lnTo>
                  <a:close/>
                </a:path>
              </a:pathLst>
            </a:custGeom>
            <a:solidFill>
              <a:srgbClr val="00688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75" name="Freeform 120"/>
            <p:cNvSpPr>
              <a:spLocks/>
            </p:cNvSpPr>
            <p:nvPr/>
          </p:nvSpPr>
          <p:spPr bwMode="auto">
            <a:xfrm>
              <a:off x="3614" y="935"/>
              <a:ext cx="49" cy="34"/>
            </a:xfrm>
            <a:custGeom>
              <a:avLst/>
              <a:gdLst>
                <a:gd name="T0" fmla="*/ 0 w 2006"/>
                <a:gd name="T1" fmla="*/ 0 h 1864"/>
                <a:gd name="T2" fmla="*/ 0 w 2006"/>
                <a:gd name="T3" fmla="*/ 0 h 1864"/>
                <a:gd name="T4" fmla="*/ 0 w 2006"/>
                <a:gd name="T5" fmla="*/ 0 h 1864"/>
                <a:gd name="T6" fmla="*/ 0 w 2006"/>
                <a:gd name="T7" fmla="*/ 0 h 1864"/>
                <a:gd name="T8" fmla="*/ 0 w 2006"/>
                <a:gd name="T9" fmla="*/ 0 h 1864"/>
                <a:gd name="T10" fmla="*/ 0 w 2006"/>
                <a:gd name="T11" fmla="*/ 0 h 1864"/>
                <a:gd name="T12" fmla="*/ 0 w 2006"/>
                <a:gd name="T13" fmla="*/ 0 h 1864"/>
                <a:gd name="T14" fmla="*/ 0 w 2006"/>
                <a:gd name="T15" fmla="*/ 0 h 1864"/>
                <a:gd name="T16" fmla="*/ 0 w 2006"/>
                <a:gd name="T17" fmla="*/ 0 h 1864"/>
                <a:gd name="T18" fmla="*/ 0 w 2006"/>
                <a:gd name="T19" fmla="*/ 0 h 1864"/>
                <a:gd name="T20" fmla="*/ 0 w 2006"/>
                <a:gd name="T21" fmla="*/ 0 h 1864"/>
                <a:gd name="T22" fmla="*/ 0 w 2006"/>
                <a:gd name="T23" fmla="*/ 0 h 1864"/>
                <a:gd name="T24" fmla="*/ 0 w 2006"/>
                <a:gd name="T25" fmla="*/ 0 h 1864"/>
                <a:gd name="T26" fmla="*/ 0 w 2006"/>
                <a:gd name="T27" fmla="*/ 0 h 1864"/>
                <a:gd name="T28" fmla="*/ 0 w 2006"/>
                <a:gd name="T29" fmla="*/ 0 h 1864"/>
                <a:gd name="T30" fmla="*/ 0 w 2006"/>
                <a:gd name="T31" fmla="*/ 0 h 1864"/>
                <a:gd name="T32" fmla="*/ 0 w 2006"/>
                <a:gd name="T33" fmla="*/ 0 h 1864"/>
                <a:gd name="T34" fmla="*/ 0 w 2006"/>
                <a:gd name="T35" fmla="*/ 0 h 1864"/>
                <a:gd name="T36" fmla="*/ 0 w 2006"/>
                <a:gd name="T37" fmla="*/ 0 h 1864"/>
                <a:gd name="T38" fmla="*/ 0 w 2006"/>
                <a:gd name="T39" fmla="*/ 0 h 1864"/>
                <a:gd name="T40" fmla="*/ 0 w 2006"/>
                <a:gd name="T41" fmla="*/ 0 h 1864"/>
                <a:gd name="T42" fmla="*/ 0 w 2006"/>
                <a:gd name="T43" fmla="*/ 0 h 1864"/>
                <a:gd name="T44" fmla="*/ 0 w 2006"/>
                <a:gd name="T45" fmla="*/ 0 h 1864"/>
                <a:gd name="T46" fmla="*/ 0 w 2006"/>
                <a:gd name="T47" fmla="*/ 0 h 1864"/>
                <a:gd name="T48" fmla="*/ 0 w 2006"/>
                <a:gd name="T49" fmla="*/ 0 h 1864"/>
                <a:gd name="T50" fmla="*/ 0 w 2006"/>
                <a:gd name="T51" fmla="*/ 0 h 1864"/>
                <a:gd name="T52" fmla="*/ 0 w 2006"/>
                <a:gd name="T53" fmla="*/ 0 h 1864"/>
                <a:gd name="T54" fmla="*/ 0 w 2006"/>
                <a:gd name="T55" fmla="*/ 0 h 1864"/>
                <a:gd name="T56" fmla="*/ 0 w 2006"/>
                <a:gd name="T57" fmla="*/ 0 h 1864"/>
                <a:gd name="T58" fmla="*/ 0 w 2006"/>
                <a:gd name="T59" fmla="*/ 0 h 1864"/>
                <a:gd name="T60" fmla="*/ 0 w 2006"/>
                <a:gd name="T61" fmla="*/ 0 h 1864"/>
                <a:gd name="T62" fmla="*/ 0 w 2006"/>
                <a:gd name="T63" fmla="*/ 0 h 1864"/>
                <a:gd name="T64" fmla="*/ 0 w 2006"/>
                <a:gd name="T65" fmla="*/ 0 h 1864"/>
                <a:gd name="T66" fmla="*/ 0 w 2006"/>
                <a:gd name="T67" fmla="*/ 0 h 1864"/>
                <a:gd name="T68" fmla="*/ 0 w 2006"/>
                <a:gd name="T69" fmla="*/ 0 h 1864"/>
                <a:gd name="T70" fmla="*/ 0 w 2006"/>
                <a:gd name="T71" fmla="*/ 0 h 1864"/>
                <a:gd name="T72" fmla="*/ 0 w 2006"/>
                <a:gd name="T73" fmla="*/ 0 h 1864"/>
                <a:gd name="T74" fmla="*/ 0 w 2006"/>
                <a:gd name="T75" fmla="*/ 0 h 1864"/>
                <a:gd name="T76" fmla="*/ 0 w 2006"/>
                <a:gd name="T77" fmla="*/ 0 h 1864"/>
                <a:gd name="T78" fmla="*/ 0 w 2006"/>
                <a:gd name="T79" fmla="*/ 0 h 186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2006" h="1864">
                  <a:moveTo>
                    <a:pt x="1" y="1791"/>
                  </a:moveTo>
                  <a:lnTo>
                    <a:pt x="124" y="1843"/>
                  </a:lnTo>
                  <a:lnTo>
                    <a:pt x="2006" y="104"/>
                  </a:lnTo>
                  <a:lnTo>
                    <a:pt x="1906" y="0"/>
                  </a:lnTo>
                  <a:lnTo>
                    <a:pt x="24" y="1739"/>
                  </a:lnTo>
                  <a:lnTo>
                    <a:pt x="1" y="1791"/>
                  </a:lnTo>
                  <a:lnTo>
                    <a:pt x="24" y="1739"/>
                  </a:lnTo>
                  <a:lnTo>
                    <a:pt x="18" y="1745"/>
                  </a:lnTo>
                  <a:lnTo>
                    <a:pt x="13" y="1752"/>
                  </a:lnTo>
                  <a:lnTo>
                    <a:pt x="9" y="1758"/>
                  </a:lnTo>
                  <a:lnTo>
                    <a:pt x="5" y="1765"/>
                  </a:lnTo>
                  <a:lnTo>
                    <a:pt x="2" y="1772"/>
                  </a:lnTo>
                  <a:lnTo>
                    <a:pt x="1" y="1778"/>
                  </a:lnTo>
                  <a:lnTo>
                    <a:pt x="0" y="1785"/>
                  </a:lnTo>
                  <a:lnTo>
                    <a:pt x="0" y="1792"/>
                  </a:lnTo>
                  <a:lnTo>
                    <a:pt x="0" y="1799"/>
                  </a:lnTo>
                  <a:lnTo>
                    <a:pt x="1" y="1805"/>
                  </a:lnTo>
                  <a:lnTo>
                    <a:pt x="3" y="1812"/>
                  </a:lnTo>
                  <a:lnTo>
                    <a:pt x="7" y="1818"/>
                  </a:lnTo>
                  <a:lnTo>
                    <a:pt x="10" y="1824"/>
                  </a:lnTo>
                  <a:lnTo>
                    <a:pt x="13" y="1830"/>
                  </a:lnTo>
                  <a:lnTo>
                    <a:pt x="17" y="1835"/>
                  </a:lnTo>
                  <a:lnTo>
                    <a:pt x="21" y="1840"/>
                  </a:lnTo>
                  <a:lnTo>
                    <a:pt x="26" y="1845"/>
                  </a:lnTo>
                  <a:lnTo>
                    <a:pt x="31" y="1849"/>
                  </a:lnTo>
                  <a:lnTo>
                    <a:pt x="37" y="1853"/>
                  </a:lnTo>
                  <a:lnTo>
                    <a:pt x="43" y="1856"/>
                  </a:lnTo>
                  <a:lnTo>
                    <a:pt x="49" y="1859"/>
                  </a:lnTo>
                  <a:lnTo>
                    <a:pt x="56" y="1861"/>
                  </a:lnTo>
                  <a:lnTo>
                    <a:pt x="62" y="1863"/>
                  </a:lnTo>
                  <a:lnTo>
                    <a:pt x="69" y="1864"/>
                  </a:lnTo>
                  <a:lnTo>
                    <a:pt x="76" y="1864"/>
                  </a:lnTo>
                  <a:lnTo>
                    <a:pt x="83" y="1863"/>
                  </a:lnTo>
                  <a:lnTo>
                    <a:pt x="90" y="1862"/>
                  </a:lnTo>
                  <a:lnTo>
                    <a:pt x="97" y="1860"/>
                  </a:lnTo>
                  <a:lnTo>
                    <a:pt x="104" y="1857"/>
                  </a:lnTo>
                  <a:lnTo>
                    <a:pt x="111" y="1854"/>
                  </a:lnTo>
                  <a:lnTo>
                    <a:pt x="118" y="1849"/>
                  </a:lnTo>
                  <a:lnTo>
                    <a:pt x="124" y="1843"/>
                  </a:lnTo>
                  <a:lnTo>
                    <a:pt x="1" y="1791"/>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76" name="Freeform 121"/>
            <p:cNvSpPr>
              <a:spLocks/>
            </p:cNvSpPr>
            <p:nvPr/>
          </p:nvSpPr>
          <p:spPr bwMode="auto">
            <a:xfrm>
              <a:off x="3614" y="968"/>
              <a:ext cx="4" cy="247"/>
            </a:xfrm>
            <a:custGeom>
              <a:avLst/>
              <a:gdLst>
                <a:gd name="T0" fmla="*/ 0 w 160"/>
                <a:gd name="T1" fmla="*/ 0 h 13599"/>
                <a:gd name="T2" fmla="*/ 0 w 160"/>
                <a:gd name="T3" fmla="*/ 0 h 13599"/>
                <a:gd name="T4" fmla="*/ 0 w 160"/>
                <a:gd name="T5" fmla="*/ 0 h 13599"/>
                <a:gd name="T6" fmla="*/ 0 w 160"/>
                <a:gd name="T7" fmla="*/ 0 h 13599"/>
                <a:gd name="T8" fmla="*/ 0 w 160"/>
                <a:gd name="T9" fmla="*/ 0 h 13599"/>
                <a:gd name="T10" fmla="*/ 0 w 160"/>
                <a:gd name="T11" fmla="*/ 0 h 13599"/>
                <a:gd name="T12" fmla="*/ 0 w 160"/>
                <a:gd name="T13" fmla="*/ 0 h 13599"/>
                <a:gd name="T14" fmla="*/ 0 w 160"/>
                <a:gd name="T15" fmla="*/ 0 h 13599"/>
                <a:gd name="T16" fmla="*/ 0 w 160"/>
                <a:gd name="T17" fmla="*/ 0 h 13599"/>
                <a:gd name="T18" fmla="*/ 0 w 160"/>
                <a:gd name="T19" fmla="*/ 0 h 13599"/>
                <a:gd name="T20" fmla="*/ 0 w 160"/>
                <a:gd name="T21" fmla="*/ 0 h 13599"/>
                <a:gd name="T22" fmla="*/ 0 w 160"/>
                <a:gd name="T23" fmla="*/ 0 h 13599"/>
                <a:gd name="T24" fmla="*/ 0 w 160"/>
                <a:gd name="T25" fmla="*/ 0 h 13599"/>
                <a:gd name="T26" fmla="*/ 0 w 160"/>
                <a:gd name="T27" fmla="*/ 0 h 13599"/>
                <a:gd name="T28" fmla="*/ 0 w 160"/>
                <a:gd name="T29" fmla="*/ 0 h 13599"/>
                <a:gd name="T30" fmla="*/ 0 w 160"/>
                <a:gd name="T31" fmla="*/ 0 h 13599"/>
                <a:gd name="T32" fmla="*/ 0 w 160"/>
                <a:gd name="T33" fmla="*/ 0 h 13599"/>
                <a:gd name="T34" fmla="*/ 0 w 160"/>
                <a:gd name="T35" fmla="*/ 0 h 13599"/>
                <a:gd name="T36" fmla="*/ 0 w 160"/>
                <a:gd name="T37" fmla="*/ 0 h 13599"/>
                <a:gd name="T38" fmla="*/ 0 w 160"/>
                <a:gd name="T39" fmla="*/ 0 h 13599"/>
                <a:gd name="T40" fmla="*/ 0 w 160"/>
                <a:gd name="T41" fmla="*/ 0 h 13599"/>
                <a:gd name="T42" fmla="*/ 0 w 160"/>
                <a:gd name="T43" fmla="*/ 0 h 13599"/>
                <a:gd name="T44" fmla="*/ 0 w 160"/>
                <a:gd name="T45" fmla="*/ 0 h 13599"/>
                <a:gd name="T46" fmla="*/ 0 w 160"/>
                <a:gd name="T47" fmla="*/ 0 h 13599"/>
                <a:gd name="T48" fmla="*/ 0 w 160"/>
                <a:gd name="T49" fmla="*/ 0 h 13599"/>
                <a:gd name="T50" fmla="*/ 0 w 160"/>
                <a:gd name="T51" fmla="*/ 0 h 13599"/>
                <a:gd name="T52" fmla="*/ 0 w 160"/>
                <a:gd name="T53" fmla="*/ 0 h 13599"/>
                <a:gd name="T54" fmla="*/ 0 w 160"/>
                <a:gd name="T55" fmla="*/ 0 h 13599"/>
                <a:gd name="T56" fmla="*/ 0 w 160"/>
                <a:gd name="T57" fmla="*/ 0 h 13599"/>
                <a:gd name="T58" fmla="*/ 0 w 160"/>
                <a:gd name="T59" fmla="*/ 0 h 13599"/>
                <a:gd name="T60" fmla="*/ 0 w 160"/>
                <a:gd name="T61" fmla="*/ 0 h 13599"/>
                <a:gd name="T62" fmla="*/ 0 w 160"/>
                <a:gd name="T63" fmla="*/ 0 h 13599"/>
                <a:gd name="T64" fmla="*/ 0 w 160"/>
                <a:gd name="T65" fmla="*/ 0 h 13599"/>
                <a:gd name="T66" fmla="*/ 0 w 160"/>
                <a:gd name="T67" fmla="*/ 0 h 13599"/>
                <a:gd name="T68" fmla="*/ 0 w 160"/>
                <a:gd name="T69" fmla="*/ 0 h 13599"/>
                <a:gd name="T70" fmla="*/ 0 w 160"/>
                <a:gd name="T71" fmla="*/ 0 h 13599"/>
                <a:gd name="T72" fmla="*/ 0 w 160"/>
                <a:gd name="T73" fmla="*/ 0 h 13599"/>
                <a:gd name="T74" fmla="*/ 0 w 160"/>
                <a:gd name="T75" fmla="*/ 0 h 13599"/>
                <a:gd name="T76" fmla="*/ 0 w 160"/>
                <a:gd name="T77" fmla="*/ 0 h 13599"/>
                <a:gd name="T78" fmla="*/ 0 w 160"/>
                <a:gd name="T79" fmla="*/ 0 h 13599"/>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160" h="13599">
                  <a:moveTo>
                    <a:pt x="128" y="13574"/>
                  </a:moveTo>
                  <a:lnTo>
                    <a:pt x="146" y="13527"/>
                  </a:lnTo>
                  <a:lnTo>
                    <a:pt x="160" y="0"/>
                  </a:lnTo>
                  <a:lnTo>
                    <a:pt x="13" y="0"/>
                  </a:lnTo>
                  <a:lnTo>
                    <a:pt x="0" y="13527"/>
                  </a:lnTo>
                  <a:lnTo>
                    <a:pt x="128" y="13574"/>
                  </a:lnTo>
                  <a:lnTo>
                    <a:pt x="0" y="13527"/>
                  </a:lnTo>
                  <a:lnTo>
                    <a:pt x="0" y="13535"/>
                  </a:lnTo>
                  <a:lnTo>
                    <a:pt x="1" y="13543"/>
                  </a:lnTo>
                  <a:lnTo>
                    <a:pt x="3" y="13551"/>
                  </a:lnTo>
                  <a:lnTo>
                    <a:pt x="6" y="13558"/>
                  </a:lnTo>
                  <a:lnTo>
                    <a:pt x="9" y="13564"/>
                  </a:lnTo>
                  <a:lnTo>
                    <a:pt x="13" y="13570"/>
                  </a:lnTo>
                  <a:lnTo>
                    <a:pt x="17" y="13577"/>
                  </a:lnTo>
                  <a:lnTo>
                    <a:pt x="23" y="13581"/>
                  </a:lnTo>
                  <a:lnTo>
                    <a:pt x="28" y="13586"/>
                  </a:lnTo>
                  <a:lnTo>
                    <a:pt x="34" y="13589"/>
                  </a:lnTo>
                  <a:lnTo>
                    <a:pt x="40" y="13592"/>
                  </a:lnTo>
                  <a:lnTo>
                    <a:pt x="46" y="13595"/>
                  </a:lnTo>
                  <a:lnTo>
                    <a:pt x="52" y="13597"/>
                  </a:lnTo>
                  <a:lnTo>
                    <a:pt x="59" y="13598"/>
                  </a:lnTo>
                  <a:lnTo>
                    <a:pt x="67" y="13599"/>
                  </a:lnTo>
                  <a:lnTo>
                    <a:pt x="73" y="13599"/>
                  </a:lnTo>
                  <a:lnTo>
                    <a:pt x="80" y="13599"/>
                  </a:lnTo>
                  <a:lnTo>
                    <a:pt x="87" y="13598"/>
                  </a:lnTo>
                  <a:lnTo>
                    <a:pt x="93" y="13597"/>
                  </a:lnTo>
                  <a:lnTo>
                    <a:pt x="100" y="13595"/>
                  </a:lnTo>
                  <a:lnTo>
                    <a:pt x="106" y="13592"/>
                  </a:lnTo>
                  <a:lnTo>
                    <a:pt x="113" y="13589"/>
                  </a:lnTo>
                  <a:lnTo>
                    <a:pt x="118" y="13586"/>
                  </a:lnTo>
                  <a:lnTo>
                    <a:pt x="124" y="13581"/>
                  </a:lnTo>
                  <a:lnTo>
                    <a:pt x="128" y="13577"/>
                  </a:lnTo>
                  <a:lnTo>
                    <a:pt x="133" y="13570"/>
                  </a:lnTo>
                  <a:lnTo>
                    <a:pt x="137" y="13564"/>
                  </a:lnTo>
                  <a:lnTo>
                    <a:pt x="140" y="13558"/>
                  </a:lnTo>
                  <a:lnTo>
                    <a:pt x="142" y="13551"/>
                  </a:lnTo>
                  <a:lnTo>
                    <a:pt x="144" y="13543"/>
                  </a:lnTo>
                  <a:lnTo>
                    <a:pt x="146" y="13535"/>
                  </a:lnTo>
                  <a:lnTo>
                    <a:pt x="146" y="13527"/>
                  </a:lnTo>
                  <a:lnTo>
                    <a:pt x="128" y="13574"/>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77" name="Freeform 122"/>
            <p:cNvSpPr>
              <a:spLocks/>
            </p:cNvSpPr>
            <p:nvPr/>
          </p:nvSpPr>
          <p:spPr bwMode="auto">
            <a:xfrm>
              <a:off x="3614" y="1174"/>
              <a:ext cx="50" cy="41"/>
            </a:xfrm>
            <a:custGeom>
              <a:avLst/>
              <a:gdLst>
                <a:gd name="T0" fmla="*/ 0 w 2032"/>
                <a:gd name="T1" fmla="*/ 0 h 2257"/>
                <a:gd name="T2" fmla="*/ 0 w 2032"/>
                <a:gd name="T3" fmla="*/ 0 h 2257"/>
                <a:gd name="T4" fmla="*/ 0 w 2032"/>
                <a:gd name="T5" fmla="*/ 0 h 2257"/>
                <a:gd name="T6" fmla="*/ 0 w 2032"/>
                <a:gd name="T7" fmla="*/ 0 h 2257"/>
                <a:gd name="T8" fmla="*/ 0 w 2032"/>
                <a:gd name="T9" fmla="*/ 0 h 2257"/>
                <a:gd name="T10" fmla="*/ 0 w 2032"/>
                <a:gd name="T11" fmla="*/ 0 h 2257"/>
                <a:gd name="T12" fmla="*/ 0 w 2032"/>
                <a:gd name="T13" fmla="*/ 0 h 2257"/>
                <a:gd name="T14" fmla="*/ 0 w 2032"/>
                <a:gd name="T15" fmla="*/ 0 h 2257"/>
                <a:gd name="T16" fmla="*/ 0 w 2032"/>
                <a:gd name="T17" fmla="*/ 0 h 2257"/>
                <a:gd name="T18" fmla="*/ 0 w 2032"/>
                <a:gd name="T19" fmla="*/ 0 h 2257"/>
                <a:gd name="T20" fmla="*/ 0 w 2032"/>
                <a:gd name="T21" fmla="*/ 0 h 2257"/>
                <a:gd name="T22" fmla="*/ 0 w 2032"/>
                <a:gd name="T23" fmla="*/ 0 h 2257"/>
                <a:gd name="T24" fmla="*/ 0 w 2032"/>
                <a:gd name="T25" fmla="*/ 0 h 2257"/>
                <a:gd name="T26" fmla="*/ 0 w 2032"/>
                <a:gd name="T27" fmla="*/ 0 h 2257"/>
                <a:gd name="T28" fmla="*/ 0 w 2032"/>
                <a:gd name="T29" fmla="*/ 0 h 2257"/>
                <a:gd name="T30" fmla="*/ 0 w 2032"/>
                <a:gd name="T31" fmla="*/ 0 h 2257"/>
                <a:gd name="T32" fmla="*/ 0 w 2032"/>
                <a:gd name="T33" fmla="*/ 0 h 2257"/>
                <a:gd name="T34" fmla="*/ 0 w 2032"/>
                <a:gd name="T35" fmla="*/ 0 h 2257"/>
                <a:gd name="T36" fmla="*/ 0 w 2032"/>
                <a:gd name="T37" fmla="*/ 0 h 2257"/>
                <a:gd name="T38" fmla="*/ 0 w 2032"/>
                <a:gd name="T39" fmla="*/ 0 h 2257"/>
                <a:gd name="T40" fmla="*/ 0 w 2032"/>
                <a:gd name="T41" fmla="*/ 0 h 2257"/>
                <a:gd name="T42" fmla="*/ 0 w 2032"/>
                <a:gd name="T43" fmla="*/ 0 h 2257"/>
                <a:gd name="T44" fmla="*/ 0 w 2032"/>
                <a:gd name="T45" fmla="*/ 0 h 2257"/>
                <a:gd name="T46" fmla="*/ 0 w 2032"/>
                <a:gd name="T47" fmla="*/ 0 h 2257"/>
                <a:gd name="T48" fmla="*/ 0 w 2032"/>
                <a:gd name="T49" fmla="*/ 0 h 2257"/>
                <a:gd name="T50" fmla="*/ 0 w 2032"/>
                <a:gd name="T51" fmla="*/ 0 h 2257"/>
                <a:gd name="T52" fmla="*/ 0 w 2032"/>
                <a:gd name="T53" fmla="*/ 0 h 2257"/>
                <a:gd name="T54" fmla="*/ 0 w 2032"/>
                <a:gd name="T55" fmla="*/ 0 h 2257"/>
                <a:gd name="T56" fmla="*/ 0 w 2032"/>
                <a:gd name="T57" fmla="*/ 0 h 2257"/>
                <a:gd name="T58" fmla="*/ 0 w 2032"/>
                <a:gd name="T59" fmla="*/ 0 h 2257"/>
                <a:gd name="T60" fmla="*/ 0 w 2032"/>
                <a:gd name="T61" fmla="*/ 0 h 2257"/>
                <a:gd name="T62" fmla="*/ 0 w 2032"/>
                <a:gd name="T63" fmla="*/ 0 h 2257"/>
                <a:gd name="T64" fmla="*/ 0 w 2032"/>
                <a:gd name="T65" fmla="*/ 0 h 2257"/>
                <a:gd name="T66" fmla="*/ 0 w 2032"/>
                <a:gd name="T67" fmla="*/ 0 h 2257"/>
                <a:gd name="T68" fmla="*/ 0 w 2032"/>
                <a:gd name="T69" fmla="*/ 0 h 2257"/>
                <a:gd name="T70" fmla="*/ 0 w 2032"/>
                <a:gd name="T71" fmla="*/ 0 h 2257"/>
                <a:gd name="T72" fmla="*/ 0 w 2032"/>
                <a:gd name="T73" fmla="*/ 0 h 2257"/>
                <a:gd name="T74" fmla="*/ 0 w 2032"/>
                <a:gd name="T75" fmla="*/ 0 h 2257"/>
                <a:gd name="T76" fmla="*/ 0 w 2032"/>
                <a:gd name="T77" fmla="*/ 0 h 2257"/>
                <a:gd name="T78" fmla="*/ 0 w 2032"/>
                <a:gd name="T79" fmla="*/ 0 h 2257"/>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2032" h="2257">
                  <a:moveTo>
                    <a:pt x="2031" y="73"/>
                  </a:moveTo>
                  <a:lnTo>
                    <a:pt x="1902" y="26"/>
                  </a:lnTo>
                  <a:lnTo>
                    <a:pt x="0" y="2162"/>
                  </a:lnTo>
                  <a:lnTo>
                    <a:pt x="109" y="2257"/>
                  </a:lnTo>
                  <a:lnTo>
                    <a:pt x="2013" y="121"/>
                  </a:lnTo>
                  <a:lnTo>
                    <a:pt x="2031" y="73"/>
                  </a:lnTo>
                  <a:lnTo>
                    <a:pt x="2013" y="121"/>
                  </a:lnTo>
                  <a:lnTo>
                    <a:pt x="2018" y="113"/>
                  </a:lnTo>
                  <a:lnTo>
                    <a:pt x="2023" y="106"/>
                  </a:lnTo>
                  <a:lnTo>
                    <a:pt x="2026" y="100"/>
                  </a:lnTo>
                  <a:lnTo>
                    <a:pt x="2029" y="93"/>
                  </a:lnTo>
                  <a:lnTo>
                    <a:pt x="2031" y="86"/>
                  </a:lnTo>
                  <a:lnTo>
                    <a:pt x="2032" y="79"/>
                  </a:lnTo>
                  <a:lnTo>
                    <a:pt x="2032" y="72"/>
                  </a:lnTo>
                  <a:lnTo>
                    <a:pt x="2031" y="65"/>
                  </a:lnTo>
                  <a:lnTo>
                    <a:pt x="2030" y="59"/>
                  </a:lnTo>
                  <a:lnTo>
                    <a:pt x="2028" y="52"/>
                  </a:lnTo>
                  <a:lnTo>
                    <a:pt x="2026" y="46"/>
                  </a:lnTo>
                  <a:lnTo>
                    <a:pt x="2023" y="40"/>
                  </a:lnTo>
                  <a:lnTo>
                    <a:pt x="2020" y="34"/>
                  </a:lnTo>
                  <a:lnTo>
                    <a:pt x="2016" y="29"/>
                  </a:lnTo>
                  <a:lnTo>
                    <a:pt x="2011" y="24"/>
                  </a:lnTo>
                  <a:lnTo>
                    <a:pt x="2005" y="19"/>
                  </a:lnTo>
                  <a:lnTo>
                    <a:pt x="2000" y="15"/>
                  </a:lnTo>
                  <a:lnTo>
                    <a:pt x="1995" y="11"/>
                  </a:lnTo>
                  <a:lnTo>
                    <a:pt x="1989" y="8"/>
                  </a:lnTo>
                  <a:lnTo>
                    <a:pt x="1983" y="5"/>
                  </a:lnTo>
                  <a:lnTo>
                    <a:pt x="1976" y="3"/>
                  </a:lnTo>
                  <a:lnTo>
                    <a:pt x="1970" y="2"/>
                  </a:lnTo>
                  <a:lnTo>
                    <a:pt x="1962" y="1"/>
                  </a:lnTo>
                  <a:lnTo>
                    <a:pt x="1956" y="0"/>
                  </a:lnTo>
                  <a:lnTo>
                    <a:pt x="1949" y="1"/>
                  </a:lnTo>
                  <a:lnTo>
                    <a:pt x="1942" y="2"/>
                  </a:lnTo>
                  <a:lnTo>
                    <a:pt x="1935" y="4"/>
                  </a:lnTo>
                  <a:lnTo>
                    <a:pt x="1929" y="7"/>
                  </a:lnTo>
                  <a:lnTo>
                    <a:pt x="1922" y="10"/>
                  </a:lnTo>
                  <a:lnTo>
                    <a:pt x="1915" y="14"/>
                  </a:lnTo>
                  <a:lnTo>
                    <a:pt x="1908" y="20"/>
                  </a:lnTo>
                  <a:lnTo>
                    <a:pt x="1902" y="26"/>
                  </a:lnTo>
                  <a:lnTo>
                    <a:pt x="2031" y="73"/>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78" name="Freeform 123"/>
            <p:cNvSpPr>
              <a:spLocks/>
            </p:cNvSpPr>
            <p:nvPr/>
          </p:nvSpPr>
          <p:spPr bwMode="auto">
            <a:xfrm>
              <a:off x="3660" y="935"/>
              <a:ext cx="4" cy="240"/>
            </a:xfrm>
            <a:custGeom>
              <a:avLst/>
              <a:gdLst>
                <a:gd name="T0" fmla="*/ 0 w 156"/>
                <a:gd name="T1" fmla="*/ 0 h 13201"/>
                <a:gd name="T2" fmla="*/ 0 w 156"/>
                <a:gd name="T3" fmla="*/ 0 h 13201"/>
                <a:gd name="T4" fmla="*/ 0 w 156"/>
                <a:gd name="T5" fmla="*/ 0 h 13201"/>
                <a:gd name="T6" fmla="*/ 0 w 156"/>
                <a:gd name="T7" fmla="*/ 0 h 13201"/>
                <a:gd name="T8" fmla="*/ 0 w 156"/>
                <a:gd name="T9" fmla="*/ 0 h 13201"/>
                <a:gd name="T10" fmla="*/ 0 w 156"/>
                <a:gd name="T11" fmla="*/ 0 h 13201"/>
                <a:gd name="T12" fmla="*/ 0 w 156"/>
                <a:gd name="T13" fmla="*/ 0 h 13201"/>
                <a:gd name="T14" fmla="*/ 0 w 156"/>
                <a:gd name="T15" fmla="*/ 0 h 13201"/>
                <a:gd name="T16" fmla="*/ 0 w 156"/>
                <a:gd name="T17" fmla="*/ 0 h 13201"/>
                <a:gd name="T18" fmla="*/ 0 w 156"/>
                <a:gd name="T19" fmla="*/ 0 h 13201"/>
                <a:gd name="T20" fmla="*/ 0 w 156"/>
                <a:gd name="T21" fmla="*/ 0 h 13201"/>
                <a:gd name="T22" fmla="*/ 0 w 156"/>
                <a:gd name="T23" fmla="*/ 0 h 13201"/>
                <a:gd name="T24" fmla="*/ 0 w 156"/>
                <a:gd name="T25" fmla="*/ 0 h 13201"/>
                <a:gd name="T26" fmla="*/ 0 w 156"/>
                <a:gd name="T27" fmla="*/ 0 h 13201"/>
                <a:gd name="T28" fmla="*/ 0 w 156"/>
                <a:gd name="T29" fmla="*/ 0 h 13201"/>
                <a:gd name="T30" fmla="*/ 0 w 156"/>
                <a:gd name="T31" fmla="*/ 0 h 13201"/>
                <a:gd name="T32" fmla="*/ 0 w 156"/>
                <a:gd name="T33" fmla="*/ 0 h 13201"/>
                <a:gd name="T34" fmla="*/ 0 w 156"/>
                <a:gd name="T35" fmla="*/ 0 h 13201"/>
                <a:gd name="T36" fmla="*/ 0 w 156"/>
                <a:gd name="T37" fmla="*/ 0 h 13201"/>
                <a:gd name="T38" fmla="*/ 0 w 156"/>
                <a:gd name="T39" fmla="*/ 0 h 13201"/>
                <a:gd name="T40" fmla="*/ 0 w 156"/>
                <a:gd name="T41" fmla="*/ 0 h 13201"/>
                <a:gd name="T42" fmla="*/ 0 w 156"/>
                <a:gd name="T43" fmla="*/ 0 h 13201"/>
                <a:gd name="T44" fmla="*/ 0 w 156"/>
                <a:gd name="T45" fmla="*/ 0 h 13201"/>
                <a:gd name="T46" fmla="*/ 0 w 156"/>
                <a:gd name="T47" fmla="*/ 0 h 13201"/>
                <a:gd name="T48" fmla="*/ 0 w 156"/>
                <a:gd name="T49" fmla="*/ 0 h 13201"/>
                <a:gd name="T50" fmla="*/ 0 w 156"/>
                <a:gd name="T51" fmla="*/ 0 h 13201"/>
                <a:gd name="T52" fmla="*/ 0 w 156"/>
                <a:gd name="T53" fmla="*/ 0 h 13201"/>
                <a:gd name="T54" fmla="*/ 0 w 156"/>
                <a:gd name="T55" fmla="*/ 0 h 13201"/>
                <a:gd name="T56" fmla="*/ 0 w 156"/>
                <a:gd name="T57" fmla="*/ 0 h 13201"/>
                <a:gd name="T58" fmla="*/ 0 w 156"/>
                <a:gd name="T59" fmla="*/ 0 h 13201"/>
                <a:gd name="T60" fmla="*/ 0 w 156"/>
                <a:gd name="T61" fmla="*/ 0 h 13201"/>
                <a:gd name="T62" fmla="*/ 0 w 156"/>
                <a:gd name="T63" fmla="*/ 0 h 13201"/>
                <a:gd name="T64" fmla="*/ 0 w 156"/>
                <a:gd name="T65" fmla="*/ 0 h 13201"/>
                <a:gd name="T66" fmla="*/ 0 w 156"/>
                <a:gd name="T67" fmla="*/ 0 h 13201"/>
                <a:gd name="T68" fmla="*/ 0 w 156"/>
                <a:gd name="T69" fmla="*/ 0 h 13201"/>
                <a:gd name="T70" fmla="*/ 0 w 156"/>
                <a:gd name="T71" fmla="*/ 0 h 13201"/>
                <a:gd name="T72" fmla="*/ 0 w 156"/>
                <a:gd name="T73" fmla="*/ 0 h 13201"/>
                <a:gd name="T74" fmla="*/ 0 w 156"/>
                <a:gd name="T75" fmla="*/ 0 h 13201"/>
                <a:gd name="T76" fmla="*/ 0 w 156"/>
                <a:gd name="T77" fmla="*/ 0 h 13201"/>
                <a:gd name="T78" fmla="*/ 0 w 156"/>
                <a:gd name="T79" fmla="*/ 0 h 13201"/>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156" h="13201">
                  <a:moveTo>
                    <a:pt x="24" y="20"/>
                  </a:moveTo>
                  <a:lnTo>
                    <a:pt x="0" y="72"/>
                  </a:lnTo>
                  <a:lnTo>
                    <a:pt x="10" y="13201"/>
                  </a:lnTo>
                  <a:lnTo>
                    <a:pt x="156" y="13201"/>
                  </a:lnTo>
                  <a:lnTo>
                    <a:pt x="147" y="72"/>
                  </a:lnTo>
                  <a:lnTo>
                    <a:pt x="24" y="20"/>
                  </a:lnTo>
                  <a:lnTo>
                    <a:pt x="147" y="72"/>
                  </a:lnTo>
                  <a:lnTo>
                    <a:pt x="147" y="63"/>
                  </a:lnTo>
                  <a:lnTo>
                    <a:pt x="146" y="55"/>
                  </a:lnTo>
                  <a:lnTo>
                    <a:pt x="144" y="48"/>
                  </a:lnTo>
                  <a:lnTo>
                    <a:pt x="141" y="41"/>
                  </a:lnTo>
                  <a:lnTo>
                    <a:pt x="138" y="34"/>
                  </a:lnTo>
                  <a:lnTo>
                    <a:pt x="133" y="28"/>
                  </a:lnTo>
                  <a:lnTo>
                    <a:pt x="129" y="23"/>
                  </a:lnTo>
                  <a:lnTo>
                    <a:pt x="124" y="18"/>
                  </a:lnTo>
                  <a:lnTo>
                    <a:pt x="119" y="14"/>
                  </a:lnTo>
                  <a:lnTo>
                    <a:pt x="113" y="10"/>
                  </a:lnTo>
                  <a:lnTo>
                    <a:pt x="107" y="7"/>
                  </a:lnTo>
                  <a:lnTo>
                    <a:pt x="101" y="5"/>
                  </a:lnTo>
                  <a:lnTo>
                    <a:pt x="95" y="3"/>
                  </a:lnTo>
                  <a:lnTo>
                    <a:pt x="87" y="1"/>
                  </a:lnTo>
                  <a:lnTo>
                    <a:pt x="80" y="1"/>
                  </a:lnTo>
                  <a:lnTo>
                    <a:pt x="74" y="0"/>
                  </a:lnTo>
                  <a:lnTo>
                    <a:pt x="67" y="1"/>
                  </a:lnTo>
                  <a:lnTo>
                    <a:pt x="60" y="1"/>
                  </a:lnTo>
                  <a:lnTo>
                    <a:pt x="54" y="3"/>
                  </a:lnTo>
                  <a:lnTo>
                    <a:pt x="47" y="5"/>
                  </a:lnTo>
                  <a:lnTo>
                    <a:pt x="40" y="7"/>
                  </a:lnTo>
                  <a:lnTo>
                    <a:pt x="34" y="10"/>
                  </a:lnTo>
                  <a:lnTo>
                    <a:pt x="29" y="14"/>
                  </a:lnTo>
                  <a:lnTo>
                    <a:pt x="23" y="18"/>
                  </a:lnTo>
                  <a:lnTo>
                    <a:pt x="19" y="23"/>
                  </a:lnTo>
                  <a:lnTo>
                    <a:pt x="14" y="28"/>
                  </a:lnTo>
                  <a:lnTo>
                    <a:pt x="10" y="34"/>
                  </a:lnTo>
                  <a:lnTo>
                    <a:pt x="7" y="41"/>
                  </a:lnTo>
                  <a:lnTo>
                    <a:pt x="5" y="48"/>
                  </a:lnTo>
                  <a:lnTo>
                    <a:pt x="3" y="55"/>
                  </a:lnTo>
                  <a:lnTo>
                    <a:pt x="0" y="63"/>
                  </a:lnTo>
                  <a:lnTo>
                    <a:pt x="0" y="72"/>
                  </a:lnTo>
                  <a:lnTo>
                    <a:pt x="24" y="20"/>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79" name="Freeform 124"/>
            <p:cNvSpPr>
              <a:spLocks/>
            </p:cNvSpPr>
            <p:nvPr/>
          </p:nvSpPr>
          <p:spPr bwMode="auto">
            <a:xfrm>
              <a:off x="3472" y="936"/>
              <a:ext cx="190" cy="38"/>
            </a:xfrm>
            <a:custGeom>
              <a:avLst/>
              <a:gdLst>
                <a:gd name="T0" fmla="*/ 0 w 7793"/>
                <a:gd name="T1" fmla="*/ 0 h 2099"/>
                <a:gd name="T2" fmla="*/ 0 w 7793"/>
                <a:gd name="T3" fmla="*/ 0 h 2099"/>
                <a:gd name="T4" fmla="*/ 0 w 7793"/>
                <a:gd name="T5" fmla="*/ 0 h 2099"/>
                <a:gd name="T6" fmla="*/ 0 w 7793"/>
                <a:gd name="T7" fmla="*/ 0 h 2099"/>
                <a:gd name="T8" fmla="*/ 0 w 7793"/>
                <a:gd name="T9" fmla="*/ 0 h 2099"/>
                <a:gd name="T10" fmla="*/ 0 w 7793"/>
                <a:gd name="T11" fmla="*/ 0 h 2099"/>
                <a:gd name="T12" fmla="*/ 0 w 7793"/>
                <a:gd name="T13" fmla="*/ 0 h 2099"/>
                <a:gd name="T14" fmla="*/ 0 w 7793"/>
                <a:gd name="T15" fmla="*/ 0 h 2099"/>
                <a:gd name="T16" fmla="*/ 0 w 7793"/>
                <a:gd name="T17" fmla="*/ 0 h 2099"/>
                <a:gd name="T18" fmla="*/ 0 w 7793"/>
                <a:gd name="T19" fmla="*/ 0 h 2099"/>
                <a:gd name="T20" fmla="*/ 0 w 7793"/>
                <a:gd name="T21" fmla="*/ 0 h 2099"/>
                <a:gd name="T22" fmla="*/ 0 w 7793"/>
                <a:gd name="T23" fmla="*/ 0 h 2099"/>
                <a:gd name="T24" fmla="*/ 0 w 7793"/>
                <a:gd name="T25" fmla="*/ 0 h 2099"/>
                <a:gd name="T26" fmla="*/ 0 w 7793"/>
                <a:gd name="T27" fmla="*/ 0 h 2099"/>
                <a:gd name="T28" fmla="*/ 0 w 7793"/>
                <a:gd name="T29" fmla="*/ 0 h 2099"/>
                <a:gd name="T30" fmla="*/ 0 w 7793"/>
                <a:gd name="T31" fmla="*/ 0 h 2099"/>
                <a:gd name="T32" fmla="*/ 0 w 7793"/>
                <a:gd name="T33" fmla="*/ 0 h 2099"/>
                <a:gd name="T34" fmla="*/ 0 w 7793"/>
                <a:gd name="T35" fmla="*/ 0 h 2099"/>
                <a:gd name="T36" fmla="*/ 0 w 7793"/>
                <a:gd name="T37" fmla="*/ 0 h 2099"/>
                <a:gd name="T38" fmla="*/ 0 w 7793"/>
                <a:gd name="T39" fmla="*/ 0 h 2099"/>
                <a:gd name="T40" fmla="*/ 0 w 7793"/>
                <a:gd name="T41" fmla="*/ 0 h 2099"/>
                <a:gd name="T42" fmla="*/ 0 w 7793"/>
                <a:gd name="T43" fmla="*/ 0 h 2099"/>
                <a:gd name="T44" fmla="*/ 0 w 7793"/>
                <a:gd name="T45" fmla="*/ 0 h 2099"/>
                <a:gd name="T46" fmla="*/ 0 w 7793"/>
                <a:gd name="T47" fmla="*/ 0 h 2099"/>
                <a:gd name="T48" fmla="*/ 0 w 7793"/>
                <a:gd name="T49" fmla="*/ 0 h 2099"/>
                <a:gd name="T50" fmla="*/ 0 w 7793"/>
                <a:gd name="T51" fmla="*/ 0 h 2099"/>
                <a:gd name="T52" fmla="*/ 0 w 7793"/>
                <a:gd name="T53" fmla="*/ 0 h 2099"/>
                <a:gd name="T54" fmla="*/ 0 w 7793"/>
                <a:gd name="T55" fmla="*/ 0 h 2099"/>
                <a:gd name="T56" fmla="*/ 0 w 7793"/>
                <a:gd name="T57" fmla="*/ 0 h 2099"/>
                <a:gd name="T58" fmla="*/ 0 w 7793"/>
                <a:gd name="T59" fmla="*/ 0 h 2099"/>
                <a:gd name="T60" fmla="*/ 0 w 7793"/>
                <a:gd name="T61" fmla="*/ 0 h 2099"/>
                <a:gd name="T62" fmla="*/ 0 w 7793"/>
                <a:gd name="T63" fmla="*/ 0 h 2099"/>
                <a:gd name="T64" fmla="*/ 0 w 7793"/>
                <a:gd name="T65" fmla="*/ 0 h 2099"/>
                <a:gd name="T66" fmla="*/ 0 w 7793"/>
                <a:gd name="T67" fmla="*/ 0 h 2099"/>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7793" h="2099">
                  <a:moveTo>
                    <a:pt x="1760" y="0"/>
                  </a:moveTo>
                  <a:lnTo>
                    <a:pt x="7793" y="4"/>
                  </a:lnTo>
                  <a:lnTo>
                    <a:pt x="5911" y="1743"/>
                  </a:lnTo>
                  <a:lnTo>
                    <a:pt x="5883" y="1752"/>
                  </a:lnTo>
                  <a:lnTo>
                    <a:pt x="5802" y="1778"/>
                  </a:lnTo>
                  <a:lnTo>
                    <a:pt x="5740" y="1795"/>
                  </a:lnTo>
                  <a:lnTo>
                    <a:pt x="5666" y="1815"/>
                  </a:lnTo>
                  <a:lnTo>
                    <a:pt x="5580" y="1838"/>
                  </a:lnTo>
                  <a:lnTo>
                    <a:pt x="5480" y="1861"/>
                  </a:lnTo>
                  <a:lnTo>
                    <a:pt x="5369" y="1886"/>
                  </a:lnTo>
                  <a:lnTo>
                    <a:pt x="5245" y="1912"/>
                  </a:lnTo>
                  <a:lnTo>
                    <a:pt x="5111" y="1939"/>
                  </a:lnTo>
                  <a:lnTo>
                    <a:pt x="4964" y="1964"/>
                  </a:lnTo>
                  <a:lnTo>
                    <a:pt x="4806" y="1989"/>
                  </a:lnTo>
                  <a:lnTo>
                    <a:pt x="4638" y="2012"/>
                  </a:lnTo>
                  <a:lnTo>
                    <a:pt x="4459" y="2034"/>
                  </a:lnTo>
                  <a:lnTo>
                    <a:pt x="4268" y="2053"/>
                  </a:lnTo>
                  <a:lnTo>
                    <a:pt x="4069" y="2070"/>
                  </a:lnTo>
                  <a:lnTo>
                    <a:pt x="3858" y="2083"/>
                  </a:lnTo>
                  <a:lnTo>
                    <a:pt x="3638" y="2093"/>
                  </a:lnTo>
                  <a:lnTo>
                    <a:pt x="3409" y="2098"/>
                  </a:lnTo>
                  <a:lnTo>
                    <a:pt x="3171" y="2099"/>
                  </a:lnTo>
                  <a:lnTo>
                    <a:pt x="2922" y="2095"/>
                  </a:lnTo>
                  <a:lnTo>
                    <a:pt x="2665" y="2085"/>
                  </a:lnTo>
                  <a:lnTo>
                    <a:pt x="2400" y="2069"/>
                  </a:lnTo>
                  <a:lnTo>
                    <a:pt x="2127" y="2047"/>
                  </a:lnTo>
                  <a:lnTo>
                    <a:pt x="1846" y="2017"/>
                  </a:lnTo>
                  <a:lnTo>
                    <a:pt x="1557" y="1980"/>
                  </a:lnTo>
                  <a:lnTo>
                    <a:pt x="1259" y="1935"/>
                  </a:lnTo>
                  <a:lnTo>
                    <a:pt x="955" y="1881"/>
                  </a:lnTo>
                  <a:lnTo>
                    <a:pt x="643" y="1818"/>
                  </a:lnTo>
                  <a:lnTo>
                    <a:pt x="325" y="1746"/>
                  </a:lnTo>
                  <a:lnTo>
                    <a:pt x="0" y="1663"/>
                  </a:lnTo>
                  <a:lnTo>
                    <a:pt x="1760" y="0"/>
                  </a:lnTo>
                  <a:close/>
                </a:path>
              </a:pathLst>
            </a:custGeom>
            <a:solidFill>
              <a:srgbClr val="3CAFE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80" name="Freeform 125"/>
            <p:cNvSpPr>
              <a:spLocks/>
            </p:cNvSpPr>
            <p:nvPr/>
          </p:nvSpPr>
          <p:spPr bwMode="auto">
            <a:xfrm>
              <a:off x="3515" y="935"/>
              <a:ext cx="149" cy="3"/>
            </a:xfrm>
            <a:custGeom>
              <a:avLst/>
              <a:gdLst>
                <a:gd name="T0" fmla="*/ 0 w 6106"/>
                <a:gd name="T1" fmla="*/ 0 h 149"/>
                <a:gd name="T2" fmla="*/ 0 w 6106"/>
                <a:gd name="T3" fmla="*/ 0 h 149"/>
                <a:gd name="T4" fmla="*/ 0 w 6106"/>
                <a:gd name="T5" fmla="*/ 0 h 149"/>
                <a:gd name="T6" fmla="*/ 0 w 6106"/>
                <a:gd name="T7" fmla="*/ 0 h 149"/>
                <a:gd name="T8" fmla="*/ 0 w 6106"/>
                <a:gd name="T9" fmla="*/ 0 h 149"/>
                <a:gd name="T10" fmla="*/ 0 w 6106"/>
                <a:gd name="T11" fmla="*/ 0 h 149"/>
                <a:gd name="T12" fmla="*/ 0 w 6106"/>
                <a:gd name="T13" fmla="*/ 0 h 149"/>
                <a:gd name="T14" fmla="*/ 0 w 6106"/>
                <a:gd name="T15" fmla="*/ 0 h 149"/>
                <a:gd name="T16" fmla="*/ 0 w 6106"/>
                <a:gd name="T17" fmla="*/ 0 h 149"/>
                <a:gd name="T18" fmla="*/ 0 w 6106"/>
                <a:gd name="T19" fmla="*/ 0 h 149"/>
                <a:gd name="T20" fmla="*/ 0 w 6106"/>
                <a:gd name="T21" fmla="*/ 0 h 149"/>
                <a:gd name="T22" fmla="*/ 0 w 6106"/>
                <a:gd name="T23" fmla="*/ 0 h 149"/>
                <a:gd name="T24" fmla="*/ 0 w 6106"/>
                <a:gd name="T25" fmla="*/ 0 h 149"/>
                <a:gd name="T26" fmla="*/ 0 w 6106"/>
                <a:gd name="T27" fmla="*/ 0 h 149"/>
                <a:gd name="T28" fmla="*/ 0 w 6106"/>
                <a:gd name="T29" fmla="*/ 0 h 149"/>
                <a:gd name="T30" fmla="*/ 0 w 6106"/>
                <a:gd name="T31" fmla="*/ 0 h 149"/>
                <a:gd name="T32" fmla="*/ 0 w 6106"/>
                <a:gd name="T33" fmla="*/ 0 h 149"/>
                <a:gd name="T34" fmla="*/ 0 w 6106"/>
                <a:gd name="T35" fmla="*/ 0 h 149"/>
                <a:gd name="T36" fmla="*/ 0 w 6106"/>
                <a:gd name="T37" fmla="*/ 0 h 149"/>
                <a:gd name="T38" fmla="*/ 0 w 6106"/>
                <a:gd name="T39" fmla="*/ 0 h 149"/>
                <a:gd name="T40" fmla="*/ 0 w 6106"/>
                <a:gd name="T41" fmla="*/ 0 h 149"/>
                <a:gd name="T42" fmla="*/ 0 w 6106"/>
                <a:gd name="T43" fmla="*/ 0 h 149"/>
                <a:gd name="T44" fmla="*/ 0 w 6106"/>
                <a:gd name="T45" fmla="*/ 0 h 149"/>
                <a:gd name="T46" fmla="*/ 0 w 6106"/>
                <a:gd name="T47" fmla="*/ 0 h 149"/>
                <a:gd name="T48" fmla="*/ 0 w 6106"/>
                <a:gd name="T49" fmla="*/ 0 h 149"/>
                <a:gd name="T50" fmla="*/ 0 w 6106"/>
                <a:gd name="T51" fmla="*/ 0 h 149"/>
                <a:gd name="T52" fmla="*/ 0 w 6106"/>
                <a:gd name="T53" fmla="*/ 0 h 149"/>
                <a:gd name="T54" fmla="*/ 0 w 6106"/>
                <a:gd name="T55" fmla="*/ 0 h 149"/>
                <a:gd name="T56" fmla="*/ 0 w 6106"/>
                <a:gd name="T57" fmla="*/ 0 h 149"/>
                <a:gd name="T58" fmla="*/ 0 w 6106"/>
                <a:gd name="T59" fmla="*/ 0 h 149"/>
                <a:gd name="T60" fmla="*/ 0 w 6106"/>
                <a:gd name="T61" fmla="*/ 0 h 149"/>
                <a:gd name="T62" fmla="*/ 0 w 6106"/>
                <a:gd name="T63" fmla="*/ 0 h 149"/>
                <a:gd name="T64" fmla="*/ 0 w 6106"/>
                <a:gd name="T65" fmla="*/ 0 h 149"/>
                <a:gd name="T66" fmla="*/ 0 w 6106"/>
                <a:gd name="T67" fmla="*/ 0 h 149"/>
                <a:gd name="T68" fmla="*/ 0 w 6106"/>
                <a:gd name="T69" fmla="*/ 0 h 149"/>
                <a:gd name="T70" fmla="*/ 0 w 6106"/>
                <a:gd name="T71" fmla="*/ 0 h 149"/>
                <a:gd name="T72" fmla="*/ 0 w 6106"/>
                <a:gd name="T73" fmla="*/ 0 h 149"/>
                <a:gd name="T74" fmla="*/ 0 w 6106"/>
                <a:gd name="T75" fmla="*/ 0 h 149"/>
                <a:gd name="T76" fmla="*/ 0 w 6106"/>
                <a:gd name="T77" fmla="*/ 0 h 149"/>
                <a:gd name="T78" fmla="*/ 0 w 6106"/>
                <a:gd name="T79" fmla="*/ 0 h 149"/>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6106" h="149">
                  <a:moveTo>
                    <a:pt x="6083" y="128"/>
                  </a:moveTo>
                  <a:lnTo>
                    <a:pt x="6033" y="4"/>
                  </a:lnTo>
                  <a:lnTo>
                    <a:pt x="0" y="0"/>
                  </a:lnTo>
                  <a:lnTo>
                    <a:pt x="0" y="145"/>
                  </a:lnTo>
                  <a:lnTo>
                    <a:pt x="6033" y="149"/>
                  </a:lnTo>
                  <a:lnTo>
                    <a:pt x="6083" y="128"/>
                  </a:lnTo>
                  <a:lnTo>
                    <a:pt x="6033" y="149"/>
                  </a:lnTo>
                  <a:lnTo>
                    <a:pt x="6041" y="148"/>
                  </a:lnTo>
                  <a:lnTo>
                    <a:pt x="6051" y="147"/>
                  </a:lnTo>
                  <a:lnTo>
                    <a:pt x="6058" y="145"/>
                  </a:lnTo>
                  <a:lnTo>
                    <a:pt x="6065" y="143"/>
                  </a:lnTo>
                  <a:lnTo>
                    <a:pt x="6072" y="139"/>
                  </a:lnTo>
                  <a:lnTo>
                    <a:pt x="6077" y="136"/>
                  </a:lnTo>
                  <a:lnTo>
                    <a:pt x="6083" y="130"/>
                  </a:lnTo>
                  <a:lnTo>
                    <a:pt x="6088" y="125"/>
                  </a:lnTo>
                  <a:lnTo>
                    <a:pt x="6092" y="120"/>
                  </a:lnTo>
                  <a:lnTo>
                    <a:pt x="6096" y="115"/>
                  </a:lnTo>
                  <a:lnTo>
                    <a:pt x="6099" y="109"/>
                  </a:lnTo>
                  <a:lnTo>
                    <a:pt x="6102" y="102"/>
                  </a:lnTo>
                  <a:lnTo>
                    <a:pt x="6104" y="96"/>
                  </a:lnTo>
                  <a:lnTo>
                    <a:pt x="6105" y="89"/>
                  </a:lnTo>
                  <a:lnTo>
                    <a:pt x="6106" y="83"/>
                  </a:lnTo>
                  <a:lnTo>
                    <a:pt x="6106" y="76"/>
                  </a:lnTo>
                  <a:lnTo>
                    <a:pt x="6106" y="69"/>
                  </a:lnTo>
                  <a:lnTo>
                    <a:pt x="6105" y="63"/>
                  </a:lnTo>
                  <a:lnTo>
                    <a:pt x="6104" y="56"/>
                  </a:lnTo>
                  <a:lnTo>
                    <a:pt x="6102" y="50"/>
                  </a:lnTo>
                  <a:lnTo>
                    <a:pt x="6099" y="44"/>
                  </a:lnTo>
                  <a:lnTo>
                    <a:pt x="6096" y="38"/>
                  </a:lnTo>
                  <a:lnTo>
                    <a:pt x="6092" y="32"/>
                  </a:lnTo>
                  <a:lnTo>
                    <a:pt x="6088" y="27"/>
                  </a:lnTo>
                  <a:lnTo>
                    <a:pt x="6083" y="22"/>
                  </a:lnTo>
                  <a:lnTo>
                    <a:pt x="6077" y="18"/>
                  </a:lnTo>
                  <a:lnTo>
                    <a:pt x="6072" y="14"/>
                  </a:lnTo>
                  <a:lnTo>
                    <a:pt x="6065" y="10"/>
                  </a:lnTo>
                  <a:lnTo>
                    <a:pt x="6058" y="8"/>
                  </a:lnTo>
                  <a:lnTo>
                    <a:pt x="6051" y="6"/>
                  </a:lnTo>
                  <a:lnTo>
                    <a:pt x="6041" y="5"/>
                  </a:lnTo>
                  <a:lnTo>
                    <a:pt x="6033" y="4"/>
                  </a:lnTo>
                  <a:lnTo>
                    <a:pt x="6083" y="128"/>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81" name="Freeform 126"/>
            <p:cNvSpPr>
              <a:spLocks/>
            </p:cNvSpPr>
            <p:nvPr/>
          </p:nvSpPr>
          <p:spPr bwMode="auto">
            <a:xfrm>
              <a:off x="3614" y="935"/>
              <a:ext cx="49" cy="34"/>
            </a:xfrm>
            <a:custGeom>
              <a:avLst/>
              <a:gdLst>
                <a:gd name="T0" fmla="*/ 0 w 2006"/>
                <a:gd name="T1" fmla="*/ 0 h 1864"/>
                <a:gd name="T2" fmla="*/ 0 w 2006"/>
                <a:gd name="T3" fmla="*/ 0 h 1864"/>
                <a:gd name="T4" fmla="*/ 0 w 2006"/>
                <a:gd name="T5" fmla="*/ 0 h 1864"/>
                <a:gd name="T6" fmla="*/ 0 w 2006"/>
                <a:gd name="T7" fmla="*/ 0 h 1864"/>
                <a:gd name="T8" fmla="*/ 0 w 2006"/>
                <a:gd name="T9" fmla="*/ 0 h 1864"/>
                <a:gd name="T10" fmla="*/ 0 w 2006"/>
                <a:gd name="T11" fmla="*/ 0 h 1864"/>
                <a:gd name="T12" fmla="*/ 0 w 2006"/>
                <a:gd name="T13" fmla="*/ 0 h 1864"/>
                <a:gd name="T14" fmla="*/ 0 w 2006"/>
                <a:gd name="T15" fmla="*/ 0 h 1864"/>
                <a:gd name="T16" fmla="*/ 0 w 2006"/>
                <a:gd name="T17" fmla="*/ 0 h 1864"/>
                <a:gd name="T18" fmla="*/ 0 w 2006"/>
                <a:gd name="T19" fmla="*/ 0 h 1864"/>
                <a:gd name="T20" fmla="*/ 0 w 2006"/>
                <a:gd name="T21" fmla="*/ 0 h 1864"/>
                <a:gd name="T22" fmla="*/ 0 w 2006"/>
                <a:gd name="T23" fmla="*/ 0 h 1864"/>
                <a:gd name="T24" fmla="*/ 0 w 2006"/>
                <a:gd name="T25" fmla="*/ 0 h 1864"/>
                <a:gd name="T26" fmla="*/ 0 w 2006"/>
                <a:gd name="T27" fmla="*/ 0 h 1864"/>
                <a:gd name="T28" fmla="*/ 0 w 2006"/>
                <a:gd name="T29" fmla="*/ 0 h 1864"/>
                <a:gd name="T30" fmla="*/ 0 w 2006"/>
                <a:gd name="T31" fmla="*/ 0 h 1864"/>
                <a:gd name="T32" fmla="*/ 0 w 2006"/>
                <a:gd name="T33" fmla="*/ 0 h 1864"/>
                <a:gd name="T34" fmla="*/ 0 w 2006"/>
                <a:gd name="T35" fmla="*/ 0 h 1864"/>
                <a:gd name="T36" fmla="*/ 0 w 2006"/>
                <a:gd name="T37" fmla="*/ 0 h 1864"/>
                <a:gd name="T38" fmla="*/ 0 w 2006"/>
                <a:gd name="T39" fmla="*/ 0 h 1864"/>
                <a:gd name="T40" fmla="*/ 0 w 2006"/>
                <a:gd name="T41" fmla="*/ 0 h 1864"/>
                <a:gd name="T42" fmla="*/ 0 w 2006"/>
                <a:gd name="T43" fmla="*/ 0 h 1864"/>
                <a:gd name="T44" fmla="*/ 0 w 2006"/>
                <a:gd name="T45" fmla="*/ 0 h 1864"/>
                <a:gd name="T46" fmla="*/ 0 w 2006"/>
                <a:gd name="T47" fmla="*/ 0 h 1864"/>
                <a:gd name="T48" fmla="*/ 0 w 2006"/>
                <a:gd name="T49" fmla="*/ 0 h 1864"/>
                <a:gd name="T50" fmla="*/ 0 w 2006"/>
                <a:gd name="T51" fmla="*/ 0 h 1864"/>
                <a:gd name="T52" fmla="*/ 0 w 2006"/>
                <a:gd name="T53" fmla="*/ 0 h 1864"/>
                <a:gd name="T54" fmla="*/ 0 w 2006"/>
                <a:gd name="T55" fmla="*/ 0 h 1864"/>
                <a:gd name="T56" fmla="*/ 0 w 2006"/>
                <a:gd name="T57" fmla="*/ 0 h 1864"/>
                <a:gd name="T58" fmla="*/ 0 w 2006"/>
                <a:gd name="T59" fmla="*/ 0 h 1864"/>
                <a:gd name="T60" fmla="*/ 0 w 2006"/>
                <a:gd name="T61" fmla="*/ 0 h 1864"/>
                <a:gd name="T62" fmla="*/ 0 w 2006"/>
                <a:gd name="T63" fmla="*/ 0 h 1864"/>
                <a:gd name="T64" fmla="*/ 0 w 2006"/>
                <a:gd name="T65" fmla="*/ 0 h 1864"/>
                <a:gd name="T66" fmla="*/ 0 w 2006"/>
                <a:gd name="T67" fmla="*/ 0 h 1864"/>
                <a:gd name="T68" fmla="*/ 0 w 2006"/>
                <a:gd name="T69" fmla="*/ 0 h 1864"/>
                <a:gd name="T70" fmla="*/ 0 w 2006"/>
                <a:gd name="T71" fmla="*/ 0 h 1864"/>
                <a:gd name="T72" fmla="*/ 0 w 2006"/>
                <a:gd name="T73" fmla="*/ 0 h 1864"/>
                <a:gd name="T74" fmla="*/ 0 w 2006"/>
                <a:gd name="T75" fmla="*/ 0 h 1864"/>
                <a:gd name="T76" fmla="*/ 0 w 2006"/>
                <a:gd name="T77" fmla="*/ 0 h 1864"/>
                <a:gd name="T78" fmla="*/ 0 w 2006"/>
                <a:gd name="T79" fmla="*/ 0 h 186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2006" h="1864">
                  <a:moveTo>
                    <a:pt x="100" y="1858"/>
                  </a:moveTo>
                  <a:lnTo>
                    <a:pt x="124" y="1843"/>
                  </a:lnTo>
                  <a:lnTo>
                    <a:pt x="2006" y="104"/>
                  </a:lnTo>
                  <a:lnTo>
                    <a:pt x="1906" y="0"/>
                  </a:lnTo>
                  <a:lnTo>
                    <a:pt x="24" y="1739"/>
                  </a:lnTo>
                  <a:lnTo>
                    <a:pt x="100" y="1858"/>
                  </a:lnTo>
                  <a:lnTo>
                    <a:pt x="24" y="1739"/>
                  </a:lnTo>
                  <a:lnTo>
                    <a:pt x="18" y="1745"/>
                  </a:lnTo>
                  <a:lnTo>
                    <a:pt x="13" y="1752"/>
                  </a:lnTo>
                  <a:lnTo>
                    <a:pt x="9" y="1758"/>
                  </a:lnTo>
                  <a:lnTo>
                    <a:pt x="5" y="1765"/>
                  </a:lnTo>
                  <a:lnTo>
                    <a:pt x="2" y="1772"/>
                  </a:lnTo>
                  <a:lnTo>
                    <a:pt x="1" y="1778"/>
                  </a:lnTo>
                  <a:lnTo>
                    <a:pt x="0" y="1785"/>
                  </a:lnTo>
                  <a:lnTo>
                    <a:pt x="0" y="1792"/>
                  </a:lnTo>
                  <a:lnTo>
                    <a:pt x="0" y="1799"/>
                  </a:lnTo>
                  <a:lnTo>
                    <a:pt x="1" y="1805"/>
                  </a:lnTo>
                  <a:lnTo>
                    <a:pt x="3" y="1812"/>
                  </a:lnTo>
                  <a:lnTo>
                    <a:pt x="7" y="1818"/>
                  </a:lnTo>
                  <a:lnTo>
                    <a:pt x="10" y="1824"/>
                  </a:lnTo>
                  <a:lnTo>
                    <a:pt x="13" y="1830"/>
                  </a:lnTo>
                  <a:lnTo>
                    <a:pt x="17" y="1835"/>
                  </a:lnTo>
                  <a:lnTo>
                    <a:pt x="21" y="1840"/>
                  </a:lnTo>
                  <a:lnTo>
                    <a:pt x="26" y="1845"/>
                  </a:lnTo>
                  <a:lnTo>
                    <a:pt x="31" y="1849"/>
                  </a:lnTo>
                  <a:lnTo>
                    <a:pt x="37" y="1853"/>
                  </a:lnTo>
                  <a:lnTo>
                    <a:pt x="43" y="1856"/>
                  </a:lnTo>
                  <a:lnTo>
                    <a:pt x="49" y="1859"/>
                  </a:lnTo>
                  <a:lnTo>
                    <a:pt x="56" y="1861"/>
                  </a:lnTo>
                  <a:lnTo>
                    <a:pt x="62" y="1863"/>
                  </a:lnTo>
                  <a:lnTo>
                    <a:pt x="69" y="1864"/>
                  </a:lnTo>
                  <a:lnTo>
                    <a:pt x="76" y="1864"/>
                  </a:lnTo>
                  <a:lnTo>
                    <a:pt x="83" y="1863"/>
                  </a:lnTo>
                  <a:lnTo>
                    <a:pt x="90" y="1862"/>
                  </a:lnTo>
                  <a:lnTo>
                    <a:pt x="97" y="1860"/>
                  </a:lnTo>
                  <a:lnTo>
                    <a:pt x="104" y="1857"/>
                  </a:lnTo>
                  <a:lnTo>
                    <a:pt x="111" y="1854"/>
                  </a:lnTo>
                  <a:lnTo>
                    <a:pt x="118" y="1849"/>
                  </a:lnTo>
                  <a:lnTo>
                    <a:pt x="124" y="1843"/>
                  </a:lnTo>
                  <a:lnTo>
                    <a:pt x="100" y="1858"/>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82" name="Freeform 127"/>
            <p:cNvSpPr>
              <a:spLocks/>
            </p:cNvSpPr>
            <p:nvPr/>
          </p:nvSpPr>
          <p:spPr bwMode="auto">
            <a:xfrm>
              <a:off x="3470" y="965"/>
              <a:ext cx="147" cy="11"/>
            </a:xfrm>
            <a:custGeom>
              <a:avLst/>
              <a:gdLst>
                <a:gd name="T0" fmla="*/ 0 w 6011"/>
                <a:gd name="T1" fmla="*/ 0 h 580"/>
                <a:gd name="T2" fmla="*/ 0 w 6011"/>
                <a:gd name="T3" fmla="*/ 0 h 580"/>
                <a:gd name="T4" fmla="*/ 0 w 6011"/>
                <a:gd name="T5" fmla="*/ 0 h 580"/>
                <a:gd name="T6" fmla="*/ 0 w 6011"/>
                <a:gd name="T7" fmla="*/ 0 h 580"/>
                <a:gd name="T8" fmla="*/ 0 w 6011"/>
                <a:gd name="T9" fmla="*/ 0 h 580"/>
                <a:gd name="T10" fmla="*/ 0 w 6011"/>
                <a:gd name="T11" fmla="*/ 0 h 580"/>
                <a:gd name="T12" fmla="*/ 0 w 6011"/>
                <a:gd name="T13" fmla="*/ 0 h 580"/>
                <a:gd name="T14" fmla="*/ 0 w 6011"/>
                <a:gd name="T15" fmla="*/ 0 h 580"/>
                <a:gd name="T16" fmla="*/ 0 w 6011"/>
                <a:gd name="T17" fmla="*/ 0 h 580"/>
                <a:gd name="T18" fmla="*/ 0 w 6011"/>
                <a:gd name="T19" fmla="*/ 0 h 580"/>
                <a:gd name="T20" fmla="*/ 0 w 6011"/>
                <a:gd name="T21" fmla="*/ 0 h 580"/>
                <a:gd name="T22" fmla="*/ 0 w 6011"/>
                <a:gd name="T23" fmla="*/ 0 h 580"/>
                <a:gd name="T24" fmla="*/ 0 w 6011"/>
                <a:gd name="T25" fmla="*/ 0 h 580"/>
                <a:gd name="T26" fmla="*/ 0 w 6011"/>
                <a:gd name="T27" fmla="*/ 0 h 580"/>
                <a:gd name="T28" fmla="*/ 0 w 6011"/>
                <a:gd name="T29" fmla="*/ 0 h 580"/>
                <a:gd name="T30" fmla="*/ 0 w 6011"/>
                <a:gd name="T31" fmla="*/ 0 h 580"/>
                <a:gd name="T32" fmla="*/ 0 w 6011"/>
                <a:gd name="T33" fmla="*/ 0 h 580"/>
                <a:gd name="T34" fmla="*/ 0 w 6011"/>
                <a:gd name="T35" fmla="*/ 0 h 580"/>
                <a:gd name="T36" fmla="*/ 0 w 6011"/>
                <a:gd name="T37" fmla="*/ 0 h 580"/>
                <a:gd name="T38" fmla="*/ 0 w 6011"/>
                <a:gd name="T39" fmla="*/ 0 h 580"/>
                <a:gd name="T40" fmla="*/ 0 w 6011"/>
                <a:gd name="T41" fmla="*/ 0 h 580"/>
                <a:gd name="T42" fmla="*/ 0 w 6011"/>
                <a:gd name="T43" fmla="*/ 0 h 580"/>
                <a:gd name="T44" fmla="*/ 0 w 6011"/>
                <a:gd name="T45" fmla="*/ 0 h 580"/>
                <a:gd name="T46" fmla="*/ 0 w 6011"/>
                <a:gd name="T47" fmla="*/ 0 h 580"/>
                <a:gd name="T48" fmla="*/ 0 w 6011"/>
                <a:gd name="T49" fmla="*/ 0 h 580"/>
                <a:gd name="T50" fmla="*/ 0 w 6011"/>
                <a:gd name="T51" fmla="*/ 0 h 580"/>
                <a:gd name="T52" fmla="*/ 0 w 6011"/>
                <a:gd name="T53" fmla="*/ 0 h 580"/>
                <a:gd name="T54" fmla="*/ 0 w 6011"/>
                <a:gd name="T55" fmla="*/ 0 h 580"/>
                <a:gd name="T56" fmla="*/ 0 w 6011"/>
                <a:gd name="T57" fmla="*/ 0 h 580"/>
                <a:gd name="T58" fmla="*/ 0 w 6011"/>
                <a:gd name="T59" fmla="*/ 0 h 580"/>
                <a:gd name="T60" fmla="*/ 0 w 6011"/>
                <a:gd name="T61" fmla="*/ 0 h 580"/>
                <a:gd name="T62" fmla="*/ 0 w 6011"/>
                <a:gd name="T63" fmla="*/ 0 h 580"/>
                <a:gd name="T64" fmla="*/ 0 w 6011"/>
                <a:gd name="T65" fmla="*/ 0 h 580"/>
                <a:gd name="T66" fmla="*/ 0 w 6011"/>
                <a:gd name="T67" fmla="*/ 0 h 580"/>
                <a:gd name="T68" fmla="*/ 0 w 6011"/>
                <a:gd name="T69" fmla="*/ 0 h 580"/>
                <a:gd name="T70" fmla="*/ 0 w 6011"/>
                <a:gd name="T71" fmla="*/ 0 h 580"/>
                <a:gd name="T72" fmla="*/ 0 w 6011"/>
                <a:gd name="T73" fmla="*/ 0 h 580"/>
                <a:gd name="T74" fmla="*/ 0 w 6011"/>
                <a:gd name="T75" fmla="*/ 0 h 580"/>
                <a:gd name="T76" fmla="*/ 0 w 6011"/>
                <a:gd name="T77" fmla="*/ 0 h 580"/>
                <a:gd name="T78" fmla="*/ 0 w 6011"/>
                <a:gd name="T79" fmla="*/ 0 h 580"/>
                <a:gd name="T80" fmla="*/ 0 w 6011"/>
                <a:gd name="T81" fmla="*/ 0 h 580"/>
                <a:gd name="T82" fmla="*/ 0 w 6011"/>
                <a:gd name="T83" fmla="*/ 0 h 580"/>
                <a:gd name="T84" fmla="*/ 0 w 6011"/>
                <a:gd name="T85" fmla="*/ 0 h 580"/>
                <a:gd name="T86" fmla="*/ 0 w 6011"/>
                <a:gd name="T87" fmla="*/ 0 h 580"/>
                <a:gd name="T88" fmla="*/ 0 w 6011"/>
                <a:gd name="T89" fmla="*/ 0 h 580"/>
                <a:gd name="T90" fmla="*/ 0 w 6011"/>
                <a:gd name="T91" fmla="*/ 0 h 580"/>
                <a:gd name="T92" fmla="*/ 0 w 6011"/>
                <a:gd name="T93" fmla="*/ 0 h 580"/>
                <a:gd name="T94" fmla="*/ 0 w 6011"/>
                <a:gd name="T95" fmla="*/ 0 h 580"/>
                <a:gd name="T96" fmla="*/ 0 w 6011"/>
                <a:gd name="T97" fmla="*/ 0 h 580"/>
                <a:gd name="T98" fmla="*/ 0 w 6011"/>
                <a:gd name="T99" fmla="*/ 0 h 580"/>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6011" h="580">
                  <a:moveTo>
                    <a:pt x="24" y="21"/>
                  </a:moveTo>
                  <a:lnTo>
                    <a:pt x="54" y="142"/>
                  </a:lnTo>
                  <a:lnTo>
                    <a:pt x="137" y="164"/>
                  </a:lnTo>
                  <a:lnTo>
                    <a:pt x="219" y="185"/>
                  </a:lnTo>
                  <a:lnTo>
                    <a:pt x="301" y="205"/>
                  </a:lnTo>
                  <a:lnTo>
                    <a:pt x="382" y="225"/>
                  </a:lnTo>
                  <a:lnTo>
                    <a:pt x="462" y="244"/>
                  </a:lnTo>
                  <a:lnTo>
                    <a:pt x="542" y="262"/>
                  </a:lnTo>
                  <a:lnTo>
                    <a:pt x="622" y="280"/>
                  </a:lnTo>
                  <a:lnTo>
                    <a:pt x="702" y="297"/>
                  </a:lnTo>
                  <a:lnTo>
                    <a:pt x="859" y="330"/>
                  </a:lnTo>
                  <a:lnTo>
                    <a:pt x="1015" y="361"/>
                  </a:lnTo>
                  <a:lnTo>
                    <a:pt x="1169" y="389"/>
                  </a:lnTo>
                  <a:lnTo>
                    <a:pt x="1321" y="415"/>
                  </a:lnTo>
                  <a:lnTo>
                    <a:pt x="1471" y="438"/>
                  </a:lnTo>
                  <a:lnTo>
                    <a:pt x="1620" y="460"/>
                  </a:lnTo>
                  <a:lnTo>
                    <a:pt x="1767" y="480"/>
                  </a:lnTo>
                  <a:lnTo>
                    <a:pt x="1911" y="497"/>
                  </a:lnTo>
                  <a:lnTo>
                    <a:pt x="2054" y="513"/>
                  </a:lnTo>
                  <a:lnTo>
                    <a:pt x="2194" y="527"/>
                  </a:lnTo>
                  <a:lnTo>
                    <a:pt x="2333" y="539"/>
                  </a:lnTo>
                  <a:lnTo>
                    <a:pt x="2469" y="550"/>
                  </a:lnTo>
                  <a:lnTo>
                    <a:pt x="2604" y="559"/>
                  </a:lnTo>
                  <a:lnTo>
                    <a:pt x="2736" y="566"/>
                  </a:lnTo>
                  <a:lnTo>
                    <a:pt x="2866" y="571"/>
                  </a:lnTo>
                  <a:lnTo>
                    <a:pt x="2994" y="575"/>
                  </a:lnTo>
                  <a:lnTo>
                    <a:pt x="3120" y="578"/>
                  </a:lnTo>
                  <a:lnTo>
                    <a:pt x="3244" y="580"/>
                  </a:lnTo>
                  <a:lnTo>
                    <a:pt x="3365" y="580"/>
                  </a:lnTo>
                  <a:lnTo>
                    <a:pt x="3484" y="579"/>
                  </a:lnTo>
                  <a:lnTo>
                    <a:pt x="3601" y="577"/>
                  </a:lnTo>
                  <a:lnTo>
                    <a:pt x="3715" y="573"/>
                  </a:lnTo>
                  <a:lnTo>
                    <a:pt x="3827" y="569"/>
                  </a:lnTo>
                  <a:lnTo>
                    <a:pt x="3936" y="563"/>
                  </a:lnTo>
                  <a:lnTo>
                    <a:pt x="4044" y="557"/>
                  </a:lnTo>
                  <a:lnTo>
                    <a:pt x="4148" y="550"/>
                  </a:lnTo>
                  <a:lnTo>
                    <a:pt x="4250" y="542"/>
                  </a:lnTo>
                  <a:lnTo>
                    <a:pt x="4349" y="533"/>
                  </a:lnTo>
                  <a:lnTo>
                    <a:pt x="4447" y="524"/>
                  </a:lnTo>
                  <a:lnTo>
                    <a:pt x="4541" y="514"/>
                  </a:lnTo>
                  <a:lnTo>
                    <a:pt x="4633" y="503"/>
                  </a:lnTo>
                  <a:lnTo>
                    <a:pt x="4722" y="492"/>
                  </a:lnTo>
                  <a:lnTo>
                    <a:pt x="4808" y="480"/>
                  </a:lnTo>
                  <a:lnTo>
                    <a:pt x="4892" y="469"/>
                  </a:lnTo>
                  <a:lnTo>
                    <a:pt x="4972" y="456"/>
                  </a:lnTo>
                  <a:lnTo>
                    <a:pt x="5050" y="444"/>
                  </a:lnTo>
                  <a:lnTo>
                    <a:pt x="5126" y="431"/>
                  </a:lnTo>
                  <a:lnTo>
                    <a:pt x="5197" y="418"/>
                  </a:lnTo>
                  <a:lnTo>
                    <a:pt x="5268" y="405"/>
                  </a:lnTo>
                  <a:lnTo>
                    <a:pt x="5334" y="392"/>
                  </a:lnTo>
                  <a:lnTo>
                    <a:pt x="5458" y="366"/>
                  </a:lnTo>
                  <a:lnTo>
                    <a:pt x="5571" y="340"/>
                  </a:lnTo>
                  <a:lnTo>
                    <a:pt x="5671" y="316"/>
                  </a:lnTo>
                  <a:lnTo>
                    <a:pt x="5759" y="294"/>
                  </a:lnTo>
                  <a:lnTo>
                    <a:pt x="5834" y="273"/>
                  </a:lnTo>
                  <a:lnTo>
                    <a:pt x="5896" y="255"/>
                  </a:lnTo>
                  <a:lnTo>
                    <a:pt x="5980" y="229"/>
                  </a:lnTo>
                  <a:lnTo>
                    <a:pt x="6011" y="219"/>
                  </a:lnTo>
                  <a:lnTo>
                    <a:pt x="5960" y="85"/>
                  </a:lnTo>
                  <a:lnTo>
                    <a:pt x="5935" y="93"/>
                  </a:lnTo>
                  <a:lnTo>
                    <a:pt x="5854" y="118"/>
                  </a:lnTo>
                  <a:lnTo>
                    <a:pt x="5794" y="135"/>
                  </a:lnTo>
                  <a:lnTo>
                    <a:pt x="5721" y="155"/>
                  </a:lnTo>
                  <a:lnTo>
                    <a:pt x="5635" y="177"/>
                  </a:lnTo>
                  <a:lnTo>
                    <a:pt x="5538" y="201"/>
                  </a:lnTo>
                  <a:lnTo>
                    <a:pt x="5428" y="225"/>
                  </a:lnTo>
                  <a:lnTo>
                    <a:pt x="5305" y="251"/>
                  </a:lnTo>
                  <a:lnTo>
                    <a:pt x="5239" y="263"/>
                  </a:lnTo>
                  <a:lnTo>
                    <a:pt x="5172" y="276"/>
                  </a:lnTo>
                  <a:lnTo>
                    <a:pt x="5100" y="289"/>
                  </a:lnTo>
                  <a:lnTo>
                    <a:pt x="5027" y="301"/>
                  </a:lnTo>
                  <a:lnTo>
                    <a:pt x="4949" y="314"/>
                  </a:lnTo>
                  <a:lnTo>
                    <a:pt x="4870" y="326"/>
                  </a:lnTo>
                  <a:lnTo>
                    <a:pt x="4787" y="338"/>
                  </a:lnTo>
                  <a:lnTo>
                    <a:pt x="4702" y="350"/>
                  </a:lnTo>
                  <a:lnTo>
                    <a:pt x="4614" y="361"/>
                  </a:lnTo>
                  <a:lnTo>
                    <a:pt x="4524" y="371"/>
                  </a:lnTo>
                  <a:lnTo>
                    <a:pt x="4431" y="381"/>
                  </a:lnTo>
                  <a:lnTo>
                    <a:pt x="4336" y="391"/>
                  </a:lnTo>
                  <a:lnTo>
                    <a:pt x="4238" y="399"/>
                  </a:lnTo>
                  <a:lnTo>
                    <a:pt x="4137" y="407"/>
                  </a:lnTo>
                  <a:lnTo>
                    <a:pt x="4034" y="414"/>
                  </a:lnTo>
                  <a:lnTo>
                    <a:pt x="3928" y="421"/>
                  </a:lnTo>
                  <a:lnTo>
                    <a:pt x="3821" y="426"/>
                  </a:lnTo>
                  <a:lnTo>
                    <a:pt x="3710" y="430"/>
                  </a:lnTo>
                  <a:lnTo>
                    <a:pt x="3598" y="434"/>
                  </a:lnTo>
                  <a:lnTo>
                    <a:pt x="3482" y="436"/>
                  </a:lnTo>
                  <a:lnTo>
                    <a:pt x="3364" y="437"/>
                  </a:lnTo>
                  <a:lnTo>
                    <a:pt x="3245" y="437"/>
                  </a:lnTo>
                  <a:lnTo>
                    <a:pt x="3123" y="435"/>
                  </a:lnTo>
                  <a:lnTo>
                    <a:pt x="2998" y="433"/>
                  </a:lnTo>
                  <a:lnTo>
                    <a:pt x="2871" y="428"/>
                  </a:lnTo>
                  <a:lnTo>
                    <a:pt x="2743" y="423"/>
                  </a:lnTo>
                  <a:lnTo>
                    <a:pt x="2613" y="416"/>
                  </a:lnTo>
                  <a:lnTo>
                    <a:pt x="2480" y="407"/>
                  </a:lnTo>
                  <a:lnTo>
                    <a:pt x="2345" y="397"/>
                  </a:lnTo>
                  <a:lnTo>
                    <a:pt x="2209" y="385"/>
                  </a:lnTo>
                  <a:lnTo>
                    <a:pt x="2069" y="371"/>
                  </a:lnTo>
                  <a:lnTo>
                    <a:pt x="1928" y="355"/>
                  </a:lnTo>
                  <a:lnTo>
                    <a:pt x="1785" y="337"/>
                  </a:lnTo>
                  <a:lnTo>
                    <a:pt x="1641" y="317"/>
                  </a:lnTo>
                  <a:lnTo>
                    <a:pt x="1494" y="296"/>
                  </a:lnTo>
                  <a:lnTo>
                    <a:pt x="1345" y="273"/>
                  </a:lnTo>
                  <a:lnTo>
                    <a:pt x="1195" y="247"/>
                  </a:lnTo>
                  <a:lnTo>
                    <a:pt x="1042" y="219"/>
                  </a:lnTo>
                  <a:lnTo>
                    <a:pt x="889" y="189"/>
                  </a:lnTo>
                  <a:lnTo>
                    <a:pt x="732" y="157"/>
                  </a:lnTo>
                  <a:lnTo>
                    <a:pt x="655" y="140"/>
                  </a:lnTo>
                  <a:lnTo>
                    <a:pt x="575" y="123"/>
                  </a:lnTo>
                  <a:lnTo>
                    <a:pt x="496" y="104"/>
                  </a:lnTo>
                  <a:lnTo>
                    <a:pt x="416" y="86"/>
                  </a:lnTo>
                  <a:lnTo>
                    <a:pt x="336" y="65"/>
                  </a:lnTo>
                  <a:lnTo>
                    <a:pt x="255" y="45"/>
                  </a:lnTo>
                  <a:lnTo>
                    <a:pt x="174" y="24"/>
                  </a:lnTo>
                  <a:lnTo>
                    <a:pt x="93" y="3"/>
                  </a:lnTo>
                  <a:lnTo>
                    <a:pt x="125" y="125"/>
                  </a:lnTo>
                  <a:lnTo>
                    <a:pt x="93" y="3"/>
                  </a:lnTo>
                  <a:lnTo>
                    <a:pt x="84" y="1"/>
                  </a:lnTo>
                  <a:lnTo>
                    <a:pt x="76" y="0"/>
                  </a:lnTo>
                  <a:lnTo>
                    <a:pt x="68" y="0"/>
                  </a:lnTo>
                  <a:lnTo>
                    <a:pt x="60" y="1"/>
                  </a:lnTo>
                  <a:lnTo>
                    <a:pt x="53" y="2"/>
                  </a:lnTo>
                  <a:lnTo>
                    <a:pt x="46" y="4"/>
                  </a:lnTo>
                  <a:lnTo>
                    <a:pt x="40" y="7"/>
                  </a:lnTo>
                  <a:lnTo>
                    <a:pt x="34" y="10"/>
                  </a:lnTo>
                  <a:lnTo>
                    <a:pt x="29" y="14"/>
                  </a:lnTo>
                  <a:lnTo>
                    <a:pt x="24" y="19"/>
                  </a:lnTo>
                  <a:lnTo>
                    <a:pt x="19" y="24"/>
                  </a:lnTo>
                  <a:lnTo>
                    <a:pt x="14" y="29"/>
                  </a:lnTo>
                  <a:lnTo>
                    <a:pt x="11" y="35"/>
                  </a:lnTo>
                  <a:lnTo>
                    <a:pt x="8" y="41"/>
                  </a:lnTo>
                  <a:lnTo>
                    <a:pt x="5" y="47"/>
                  </a:lnTo>
                  <a:lnTo>
                    <a:pt x="3" y="53"/>
                  </a:lnTo>
                  <a:lnTo>
                    <a:pt x="1" y="60"/>
                  </a:lnTo>
                  <a:lnTo>
                    <a:pt x="0" y="67"/>
                  </a:lnTo>
                  <a:lnTo>
                    <a:pt x="0" y="73"/>
                  </a:lnTo>
                  <a:lnTo>
                    <a:pt x="0" y="81"/>
                  </a:lnTo>
                  <a:lnTo>
                    <a:pt x="1" y="88"/>
                  </a:lnTo>
                  <a:lnTo>
                    <a:pt x="3" y="94"/>
                  </a:lnTo>
                  <a:lnTo>
                    <a:pt x="5" y="100"/>
                  </a:lnTo>
                  <a:lnTo>
                    <a:pt x="7" y="107"/>
                  </a:lnTo>
                  <a:lnTo>
                    <a:pt x="11" y="113"/>
                  </a:lnTo>
                  <a:lnTo>
                    <a:pt x="15" y="118"/>
                  </a:lnTo>
                  <a:lnTo>
                    <a:pt x="20" y="123"/>
                  </a:lnTo>
                  <a:lnTo>
                    <a:pt x="26" y="128"/>
                  </a:lnTo>
                  <a:lnTo>
                    <a:pt x="32" y="133"/>
                  </a:lnTo>
                  <a:lnTo>
                    <a:pt x="39" y="136"/>
                  </a:lnTo>
                  <a:lnTo>
                    <a:pt x="46" y="140"/>
                  </a:lnTo>
                  <a:lnTo>
                    <a:pt x="54" y="142"/>
                  </a:lnTo>
                  <a:lnTo>
                    <a:pt x="24" y="21"/>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83" name="Freeform 128"/>
            <p:cNvSpPr>
              <a:spLocks/>
            </p:cNvSpPr>
            <p:nvPr/>
          </p:nvSpPr>
          <p:spPr bwMode="auto">
            <a:xfrm>
              <a:off x="3471" y="935"/>
              <a:ext cx="46" cy="33"/>
            </a:xfrm>
            <a:custGeom>
              <a:avLst/>
              <a:gdLst>
                <a:gd name="T0" fmla="*/ 0 w 1885"/>
                <a:gd name="T1" fmla="*/ 0 h 1789"/>
                <a:gd name="T2" fmla="*/ 0 w 1885"/>
                <a:gd name="T3" fmla="*/ 0 h 1789"/>
                <a:gd name="T4" fmla="*/ 0 w 1885"/>
                <a:gd name="T5" fmla="*/ 0 h 1789"/>
                <a:gd name="T6" fmla="*/ 0 w 1885"/>
                <a:gd name="T7" fmla="*/ 0 h 1789"/>
                <a:gd name="T8" fmla="*/ 0 w 1885"/>
                <a:gd name="T9" fmla="*/ 0 h 1789"/>
                <a:gd name="T10" fmla="*/ 0 w 1885"/>
                <a:gd name="T11" fmla="*/ 0 h 1789"/>
                <a:gd name="T12" fmla="*/ 0 w 1885"/>
                <a:gd name="T13" fmla="*/ 0 h 1789"/>
                <a:gd name="T14" fmla="*/ 0 w 1885"/>
                <a:gd name="T15" fmla="*/ 0 h 1789"/>
                <a:gd name="T16" fmla="*/ 0 w 1885"/>
                <a:gd name="T17" fmla="*/ 0 h 1789"/>
                <a:gd name="T18" fmla="*/ 0 w 1885"/>
                <a:gd name="T19" fmla="*/ 0 h 1789"/>
                <a:gd name="T20" fmla="*/ 0 w 1885"/>
                <a:gd name="T21" fmla="*/ 0 h 1789"/>
                <a:gd name="T22" fmla="*/ 0 w 1885"/>
                <a:gd name="T23" fmla="*/ 0 h 1789"/>
                <a:gd name="T24" fmla="*/ 0 w 1885"/>
                <a:gd name="T25" fmla="*/ 0 h 1789"/>
                <a:gd name="T26" fmla="*/ 0 w 1885"/>
                <a:gd name="T27" fmla="*/ 0 h 1789"/>
                <a:gd name="T28" fmla="*/ 0 w 1885"/>
                <a:gd name="T29" fmla="*/ 0 h 1789"/>
                <a:gd name="T30" fmla="*/ 0 w 1885"/>
                <a:gd name="T31" fmla="*/ 0 h 1789"/>
                <a:gd name="T32" fmla="*/ 0 w 1885"/>
                <a:gd name="T33" fmla="*/ 0 h 1789"/>
                <a:gd name="T34" fmla="*/ 0 w 1885"/>
                <a:gd name="T35" fmla="*/ 0 h 1789"/>
                <a:gd name="T36" fmla="*/ 0 w 1885"/>
                <a:gd name="T37" fmla="*/ 0 h 1789"/>
                <a:gd name="T38" fmla="*/ 0 w 1885"/>
                <a:gd name="T39" fmla="*/ 0 h 1789"/>
                <a:gd name="T40" fmla="*/ 0 w 1885"/>
                <a:gd name="T41" fmla="*/ 0 h 1789"/>
                <a:gd name="T42" fmla="*/ 0 w 1885"/>
                <a:gd name="T43" fmla="*/ 0 h 1789"/>
                <a:gd name="T44" fmla="*/ 0 w 1885"/>
                <a:gd name="T45" fmla="*/ 0 h 1789"/>
                <a:gd name="T46" fmla="*/ 0 w 1885"/>
                <a:gd name="T47" fmla="*/ 0 h 1789"/>
                <a:gd name="T48" fmla="*/ 0 w 1885"/>
                <a:gd name="T49" fmla="*/ 0 h 1789"/>
                <a:gd name="T50" fmla="*/ 0 w 1885"/>
                <a:gd name="T51" fmla="*/ 0 h 1789"/>
                <a:gd name="T52" fmla="*/ 0 w 1885"/>
                <a:gd name="T53" fmla="*/ 0 h 1789"/>
                <a:gd name="T54" fmla="*/ 0 w 1885"/>
                <a:gd name="T55" fmla="*/ 0 h 1789"/>
                <a:gd name="T56" fmla="*/ 0 w 1885"/>
                <a:gd name="T57" fmla="*/ 0 h 1789"/>
                <a:gd name="T58" fmla="*/ 0 w 1885"/>
                <a:gd name="T59" fmla="*/ 0 h 1789"/>
                <a:gd name="T60" fmla="*/ 0 w 1885"/>
                <a:gd name="T61" fmla="*/ 0 h 1789"/>
                <a:gd name="T62" fmla="*/ 0 w 1885"/>
                <a:gd name="T63" fmla="*/ 0 h 1789"/>
                <a:gd name="T64" fmla="*/ 0 w 1885"/>
                <a:gd name="T65" fmla="*/ 0 h 1789"/>
                <a:gd name="T66" fmla="*/ 0 w 1885"/>
                <a:gd name="T67" fmla="*/ 0 h 1789"/>
                <a:gd name="T68" fmla="*/ 0 w 1885"/>
                <a:gd name="T69" fmla="*/ 0 h 1789"/>
                <a:gd name="T70" fmla="*/ 0 w 1885"/>
                <a:gd name="T71" fmla="*/ 0 h 1789"/>
                <a:gd name="T72" fmla="*/ 0 w 1885"/>
                <a:gd name="T73" fmla="*/ 0 h 1789"/>
                <a:gd name="T74" fmla="*/ 0 w 1885"/>
                <a:gd name="T75" fmla="*/ 0 h 1789"/>
                <a:gd name="T76" fmla="*/ 0 w 1885"/>
                <a:gd name="T77" fmla="*/ 0 h 1789"/>
                <a:gd name="T78" fmla="*/ 0 w 1885"/>
                <a:gd name="T79" fmla="*/ 0 h 1789"/>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1885" h="1789">
                  <a:moveTo>
                    <a:pt x="1810" y="1"/>
                  </a:moveTo>
                  <a:lnTo>
                    <a:pt x="1759" y="21"/>
                  </a:lnTo>
                  <a:lnTo>
                    <a:pt x="0" y="1685"/>
                  </a:lnTo>
                  <a:lnTo>
                    <a:pt x="101" y="1789"/>
                  </a:lnTo>
                  <a:lnTo>
                    <a:pt x="1861" y="124"/>
                  </a:lnTo>
                  <a:lnTo>
                    <a:pt x="1810" y="1"/>
                  </a:lnTo>
                  <a:lnTo>
                    <a:pt x="1861" y="124"/>
                  </a:lnTo>
                  <a:lnTo>
                    <a:pt x="1867" y="118"/>
                  </a:lnTo>
                  <a:lnTo>
                    <a:pt x="1873" y="112"/>
                  </a:lnTo>
                  <a:lnTo>
                    <a:pt x="1877" y="105"/>
                  </a:lnTo>
                  <a:lnTo>
                    <a:pt x="1880" y="98"/>
                  </a:lnTo>
                  <a:lnTo>
                    <a:pt x="1882" y="91"/>
                  </a:lnTo>
                  <a:lnTo>
                    <a:pt x="1884" y="85"/>
                  </a:lnTo>
                  <a:lnTo>
                    <a:pt x="1885" y="78"/>
                  </a:lnTo>
                  <a:lnTo>
                    <a:pt x="1885" y="71"/>
                  </a:lnTo>
                  <a:lnTo>
                    <a:pt x="1884" y="64"/>
                  </a:lnTo>
                  <a:lnTo>
                    <a:pt x="1883" y="58"/>
                  </a:lnTo>
                  <a:lnTo>
                    <a:pt x="1881" y="51"/>
                  </a:lnTo>
                  <a:lnTo>
                    <a:pt x="1879" y="45"/>
                  </a:lnTo>
                  <a:lnTo>
                    <a:pt x="1875" y="39"/>
                  </a:lnTo>
                  <a:lnTo>
                    <a:pt x="1872" y="34"/>
                  </a:lnTo>
                  <a:lnTo>
                    <a:pt x="1867" y="28"/>
                  </a:lnTo>
                  <a:lnTo>
                    <a:pt x="1863" y="23"/>
                  </a:lnTo>
                  <a:lnTo>
                    <a:pt x="1858" y="19"/>
                  </a:lnTo>
                  <a:lnTo>
                    <a:pt x="1852" y="14"/>
                  </a:lnTo>
                  <a:lnTo>
                    <a:pt x="1847" y="11"/>
                  </a:lnTo>
                  <a:lnTo>
                    <a:pt x="1841" y="7"/>
                  </a:lnTo>
                  <a:lnTo>
                    <a:pt x="1835" y="5"/>
                  </a:lnTo>
                  <a:lnTo>
                    <a:pt x="1829" y="3"/>
                  </a:lnTo>
                  <a:lnTo>
                    <a:pt x="1821" y="1"/>
                  </a:lnTo>
                  <a:lnTo>
                    <a:pt x="1815" y="0"/>
                  </a:lnTo>
                  <a:lnTo>
                    <a:pt x="1808" y="0"/>
                  </a:lnTo>
                  <a:lnTo>
                    <a:pt x="1801" y="1"/>
                  </a:lnTo>
                  <a:lnTo>
                    <a:pt x="1794" y="2"/>
                  </a:lnTo>
                  <a:lnTo>
                    <a:pt x="1787" y="4"/>
                  </a:lnTo>
                  <a:lnTo>
                    <a:pt x="1779" y="7"/>
                  </a:lnTo>
                  <a:lnTo>
                    <a:pt x="1773" y="11"/>
                  </a:lnTo>
                  <a:lnTo>
                    <a:pt x="1766" y="16"/>
                  </a:lnTo>
                  <a:lnTo>
                    <a:pt x="1759" y="21"/>
                  </a:lnTo>
                  <a:lnTo>
                    <a:pt x="1810" y="1"/>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84" name="Freeform 129"/>
            <p:cNvSpPr>
              <a:spLocks/>
            </p:cNvSpPr>
            <p:nvPr/>
          </p:nvSpPr>
          <p:spPr bwMode="auto">
            <a:xfrm>
              <a:off x="3514" y="935"/>
              <a:ext cx="3" cy="3"/>
            </a:xfrm>
            <a:custGeom>
              <a:avLst/>
              <a:gdLst>
                <a:gd name="T0" fmla="*/ 0 w 126"/>
                <a:gd name="T1" fmla="*/ 0 h 146"/>
                <a:gd name="T2" fmla="*/ 0 w 126"/>
                <a:gd name="T3" fmla="*/ 0 h 146"/>
                <a:gd name="T4" fmla="*/ 0 w 126"/>
                <a:gd name="T5" fmla="*/ 0 h 146"/>
                <a:gd name="T6" fmla="*/ 0 w 126"/>
                <a:gd name="T7" fmla="*/ 0 h 146"/>
                <a:gd name="T8" fmla="*/ 0 w 126"/>
                <a:gd name="T9" fmla="*/ 0 h 146"/>
                <a:gd name="T10" fmla="*/ 0 w 126"/>
                <a:gd name="T11" fmla="*/ 0 h 146"/>
                <a:gd name="T12" fmla="*/ 0 w 126"/>
                <a:gd name="T13" fmla="*/ 0 h 146"/>
                <a:gd name="T14" fmla="*/ 0 w 126"/>
                <a:gd name="T15" fmla="*/ 0 h 146"/>
                <a:gd name="T16" fmla="*/ 0 w 126"/>
                <a:gd name="T17" fmla="*/ 0 h 146"/>
                <a:gd name="T18" fmla="*/ 0 w 126"/>
                <a:gd name="T19" fmla="*/ 0 h 146"/>
                <a:gd name="T20" fmla="*/ 0 w 126"/>
                <a:gd name="T21" fmla="*/ 0 h 146"/>
                <a:gd name="T22" fmla="*/ 0 w 126"/>
                <a:gd name="T23" fmla="*/ 0 h 146"/>
                <a:gd name="T24" fmla="*/ 0 w 126"/>
                <a:gd name="T25" fmla="*/ 0 h 146"/>
                <a:gd name="T26" fmla="*/ 0 w 126"/>
                <a:gd name="T27" fmla="*/ 0 h 146"/>
                <a:gd name="T28" fmla="*/ 0 w 126"/>
                <a:gd name="T29" fmla="*/ 0 h 146"/>
                <a:gd name="T30" fmla="*/ 0 w 126"/>
                <a:gd name="T31" fmla="*/ 0 h 146"/>
                <a:gd name="T32" fmla="*/ 0 w 126"/>
                <a:gd name="T33" fmla="*/ 0 h 146"/>
                <a:gd name="T34" fmla="*/ 0 w 126"/>
                <a:gd name="T35" fmla="*/ 0 h 146"/>
                <a:gd name="T36" fmla="*/ 0 w 126"/>
                <a:gd name="T37" fmla="*/ 0 h 146"/>
                <a:gd name="T38" fmla="*/ 0 w 126"/>
                <a:gd name="T39" fmla="*/ 0 h 146"/>
                <a:gd name="T40" fmla="*/ 0 w 126"/>
                <a:gd name="T41" fmla="*/ 0 h 146"/>
                <a:gd name="T42" fmla="*/ 0 w 126"/>
                <a:gd name="T43" fmla="*/ 0 h 146"/>
                <a:gd name="T44" fmla="*/ 0 w 126"/>
                <a:gd name="T45" fmla="*/ 0 h 146"/>
                <a:gd name="T46" fmla="*/ 0 w 126"/>
                <a:gd name="T47" fmla="*/ 0 h 146"/>
                <a:gd name="T48" fmla="*/ 0 w 126"/>
                <a:gd name="T49" fmla="*/ 0 h 146"/>
                <a:gd name="T50" fmla="*/ 0 w 126"/>
                <a:gd name="T51" fmla="*/ 0 h 146"/>
                <a:gd name="T52" fmla="*/ 0 w 126"/>
                <a:gd name="T53" fmla="*/ 0 h 146"/>
                <a:gd name="T54" fmla="*/ 0 w 126"/>
                <a:gd name="T55" fmla="*/ 0 h 146"/>
                <a:gd name="T56" fmla="*/ 0 w 126"/>
                <a:gd name="T57" fmla="*/ 0 h 146"/>
                <a:gd name="T58" fmla="*/ 0 w 126"/>
                <a:gd name="T59" fmla="*/ 0 h 146"/>
                <a:gd name="T60" fmla="*/ 0 w 126"/>
                <a:gd name="T61" fmla="*/ 0 h 146"/>
                <a:gd name="T62" fmla="*/ 0 w 126"/>
                <a:gd name="T63" fmla="*/ 0 h 146"/>
                <a:gd name="T64" fmla="*/ 0 w 126"/>
                <a:gd name="T65" fmla="*/ 0 h 146"/>
                <a:gd name="T66" fmla="*/ 0 w 126"/>
                <a:gd name="T67" fmla="*/ 0 h 146"/>
                <a:gd name="T68" fmla="*/ 0 w 126"/>
                <a:gd name="T69" fmla="*/ 0 h 146"/>
                <a:gd name="T70" fmla="*/ 0 w 126"/>
                <a:gd name="T71" fmla="*/ 0 h 146"/>
                <a:gd name="T72" fmla="*/ 0 w 126"/>
                <a:gd name="T73" fmla="*/ 0 h 146"/>
                <a:gd name="T74" fmla="*/ 0 w 126"/>
                <a:gd name="T75" fmla="*/ 0 h 146"/>
                <a:gd name="T76" fmla="*/ 0 w 126"/>
                <a:gd name="T77" fmla="*/ 0 h 146"/>
                <a:gd name="T78" fmla="*/ 0 w 126"/>
                <a:gd name="T79" fmla="*/ 0 h 14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126" h="146">
                  <a:moveTo>
                    <a:pt x="51" y="146"/>
                  </a:moveTo>
                  <a:lnTo>
                    <a:pt x="51" y="73"/>
                  </a:lnTo>
                  <a:lnTo>
                    <a:pt x="51" y="146"/>
                  </a:lnTo>
                  <a:lnTo>
                    <a:pt x="102" y="124"/>
                  </a:lnTo>
                  <a:lnTo>
                    <a:pt x="108" y="118"/>
                  </a:lnTo>
                  <a:lnTo>
                    <a:pt x="114" y="112"/>
                  </a:lnTo>
                  <a:lnTo>
                    <a:pt x="118" y="105"/>
                  </a:lnTo>
                  <a:lnTo>
                    <a:pt x="121" y="98"/>
                  </a:lnTo>
                  <a:lnTo>
                    <a:pt x="123" y="91"/>
                  </a:lnTo>
                  <a:lnTo>
                    <a:pt x="125" y="85"/>
                  </a:lnTo>
                  <a:lnTo>
                    <a:pt x="126" y="78"/>
                  </a:lnTo>
                  <a:lnTo>
                    <a:pt x="126" y="71"/>
                  </a:lnTo>
                  <a:lnTo>
                    <a:pt x="125" y="64"/>
                  </a:lnTo>
                  <a:lnTo>
                    <a:pt x="124" y="58"/>
                  </a:lnTo>
                  <a:lnTo>
                    <a:pt x="122" y="51"/>
                  </a:lnTo>
                  <a:lnTo>
                    <a:pt x="120" y="45"/>
                  </a:lnTo>
                  <a:lnTo>
                    <a:pt x="116" y="39"/>
                  </a:lnTo>
                  <a:lnTo>
                    <a:pt x="113" y="34"/>
                  </a:lnTo>
                  <a:lnTo>
                    <a:pt x="108" y="28"/>
                  </a:lnTo>
                  <a:lnTo>
                    <a:pt x="104" y="23"/>
                  </a:lnTo>
                  <a:lnTo>
                    <a:pt x="99" y="19"/>
                  </a:lnTo>
                  <a:lnTo>
                    <a:pt x="93" y="14"/>
                  </a:lnTo>
                  <a:lnTo>
                    <a:pt x="88" y="11"/>
                  </a:lnTo>
                  <a:lnTo>
                    <a:pt x="82" y="7"/>
                  </a:lnTo>
                  <a:lnTo>
                    <a:pt x="76" y="5"/>
                  </a:lnTo>
                  <a:lnTo>
                    <a:pt x="70" y="3"/>
                  </a:lnTo>
                  <a:lnTo>
                    <a:pt x="62" y="1"/>
                  </a:lnTo>
                  <a:lnTo>
                    <a:pt x="56" y="0"/>
                  </a:lnTo>
                  <a:lnTo>
                    <a:pt x="49" y="0"/>
                  </a:lnTo>
                  <a:lnTo>
                    <a:pt x="42" y="1"/>
                  </a:lnTo>
                  <a:lnTo>
                    <a:pt x="35" y="2"/>
                  </a:lnTo>
                  <a:lnTo>
                    <a:pt x="28" y="4"/>
                  </a:lnTo>
                  <a:lnTo>
                    <a:pt x="20" y="7"/>
                  </a:lnTo>
                  <a:lnTo>
                    <a:pt x="14" y="11"/>
                  </a:lnTo>
                  <a:lnTo>
                    <a:pt x="7" y="16"/>
                  </a:lnTo>
                  <a:lnTo>
                    <a:pt x="0" y="21"/>
                  </a:lnTo>
                  <a:lnTo>
                    <a:pt x="51" y="146"/>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85" name="Freeform 130"/>
            <p:cNvSpPr>
              <a:spLocks/>
            </p:cNvSpPr>
            <p:nvPr/>
          </p:nvSpPr>
          <p:spPr bwMode="auto">
            <a:xfrm>
              <a:off x="3615" y="955"/>
              <a:ext cx="48" cy="34"/>
            </a:xfrm>
            <a:custGeom>
              <a:avLst/>
              <a:gdLst>
                <a:gd name="T0" fmla="*/ 0 w 1966"/>
                <a:gd name="T1" fmla="*/ 0 h 1876"/>
                <a:gd name="T2" fmla="*/ 0 w 1966"/>
                <a:gd name="T3" fmla="*/ 0 h 1876"/>
                <a:gd name="T4" fmla="*/ 0 w 1966"/>
                <a:gd name="T5" fmla="*/ 0 h 1876"/>
                <a:gd name="T6" fmla="*/ 0 w 1966"/>
                <a:gd name="T7" fmla="*/ 0 h 1876"/>
                <a:gd name="T8" fmla="*/ 0 w 1966"/>
                <a:gd name="T9" fmla="*/ 0 h 187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66" h="1876">
                  <a:moveTo>
                    <a:pt x="1864" y="0"/>
                  </a:moveTo>
                  <a:lnTo>
                    <a:pt x="0" y="1773"/>
                  </a:lnTo>
                  <a:lnTo>
                    <a:pt x="102" y="1876"/>
                  </a:lnTo>
                  <a:lnTo>
                    <a:pt x="1966" y="102"/>
                  </a:lnTo>
                  <a:lnTo>
                    <a:pt x="1864" y="0"/>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86" name="Freeform 131"/>
            <p:cNvSpPr>
              <a:spLocks/>
            </p:cNvSpPr>
            <p:nvPr/>
          </p:nvSpPr>
          <p:spPr bwMode="auto">
            <a:xfrm>
              <a:off x="3474" y="988"/>
              <a:ext cx="142" cy="238"/>
            </a:xfrm>
            <a:custGeom>
              <a:avLst/>
              <a:gdLst>
                <a:gd name="T0" fmla="*/ 0 w 5838"/>
                <a:gd name="T1" fmla="*/ 0 h 13057"/>
                <a:gd name="T2" fmla="*/ 0 w 5838"/>
                <a:gd name="T3" fmla="*/ 0 h 13057"/>
                <a:gd name="T4" fmla="*/ 0 w 5838"/>
                <a:gd name="T5" fmla="*/ 0 h 13057"/>
                <a:gd name="T6" fmla="*/ 0 w 5838"/>
                <a:gd name="T7" fmla="*/ 0 h 13057"/>
                <a:gd name="T8" fmla="*/ 0 w 5838"/>
                <a:gd name="T9" fmla="*/ 0 h 13057"/>
                <a:gd name="T10" fmla="*/ 0 w 5838"/>
                <a:gd name="T11" fmla="*/ 0 h 13057"/>
                <a:gd name="T12" fmla="*/ 0 w 5838"/>
                <a:gd name="T13" fmla="*/ 0 h 13057"/>
                <a:gd name="T14" fmla="*/ 0 w 5838"/>
                <a:gd name="T15" fmla="*/ 0 h 13057"/>
                <a:gd name="T16" fmla="*/ 0 w 5838"/>
                <a:gd name="T17" fmla="*/ 0 h 13057"/>
                <a:gd name="T18" fmla="*/ 0 w 5838"/>
                <a:gd name="T19" fmla="*/ 0 h 1305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5838" h="13057">
                  <a:moveTo>
                    <a:pt x="497" y="12980"/>
                  </a:moveTo>
                  <a:lnTo>
                    <a:pt x="1278" y="13057"/>
                  </a:lnTo>
                  <a:lnTo>
                    <a:pt x="4540" y="13057"/>
                  </a:lnTo>
                  <a:lnTo>
                    <a:pt x="5339" y="12972"/>
                  </a:lnTo>
                  <a:lnTo>
                    <a:pt x="5783" y="12635"/>
                  </a:lnTo>
                  <a:lnTo>
                    <a:pt x="5825" y="12453"/>
                  </a:lnTo>
                  <a:lnTo>
                    <a:pt x="5838" y="0"/>
                  </a:lnTo>
                  <a:lnTo>
                    <a:pt x="11" y="0"/>
                  </a:lnTo>
                  <a:lnTo>
                    <a:pt x="0" y="12622"/>
                  </a:lnTo>
                  <a:lnTo>
                    <a:pt x="497" y="12980"/>
                  </a:lnTo>
                  <a:close/>
                </a:path>
              </a:pathLst>
            </a:custGeom>
            <a:solidFill>
              <a:srgbClr val="008CC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87" name="Freeform 132"/>
            <p:cNvSpPr>
              <a:spLocks/>
            </p:cNvSpPr>
            <p:nvPr/>
          </p:nvSpPr>
          <p:spPr bwMode="auto">
            <a:xfrm>
              <a:off x="3486" y="1223"/>
              <a:ext cx="21" cy="4"/>
            </a:xfrm>
            <a:custGeom>
              <a:avLst/>
              <a:gdLst>
                <a:gd name="T0" fmla="*/ 0 w 862"/>
                <a:gd name="T1" fmla="*/ 0 h 220"/>
                <a:gd name="T2" fmla="*/ 0 w 862"/>
                <a:gd name="T3" fmla="*/ 0 h 220"/>
                <a:gd name="T4" fmla="*/ 0 w 862"/>
                <a:gd name="T5" fmla="*/ 0 h 220"/>
                <a:gd name="T6" fmla="*/ 0 w 862"/>
                <a:gd name="T7" fmla="*/ 0 h 220"/>
                <a:gd name="T8" fmla="*/ 0 w 862"/>
                <a:gd name="T9" fmla="*/ 0 h 220"/>
                <a:gd name="T10" fmla="*/ 0 w 862"/>
                <a:gd name="T11" fmla="*/ 0 h 220"/>
                <a:gd name="T12" fmla="*/ 0 w 862"/>
                <a:gd name="T13" fmla="*/ 0 h 220"/>
                <a:gd name="T14" fmla="*/ 0 w 862"/>
                <a:gd name="T15" fmla="*/ 0 h 220"/>
                <a:gd name="T16" fmla="*/ 0 w 862"/>
                <a:gd name="T17" fmla="*/ 0 h 220"/>
                <a:gd name="T18" fmla="*/ 0 w 862"/>
                <a:gd name="T19" fmla="*/ 0 h 220"/>
                <a:gd name="T20" fmla="*/ 0 w 862"/>
                <a:gd name="T21" fmla="*/ 0 h 220"/>
                <a:gd name="T22" fmla="*/ 0 w 862"/>
                <a:gd name="T23" fmla="*/ 0 h 220"/>
                <a:gd name="T24" fmla="*/ 0 w 862"/>
                <a:gd name="T25" fmla="*/ 0 h 220"/>
                <a:gd name="T26" fmla="*/ 0 w 862"/>
                <a:gd name="T27" fmla="*/ 0 h 220"/>
                <a:gd name="T28" fmla="*/ 0 w 862"/>
                <a:gd name="T29" fmla="*/ 0 h 220"/>
                <a:gd name="T30" fmla="*/ 0 w 862"/>
                <a:gd name="T31" fmla="*/ 0 h 220"/>
                <a:gd name="T32" fmla="*/ 0 w 862"/>
                <a:gd name="T33" fmla="*/ 0 h 220"/>
                <a:gd name="T34" fmla="*/ 0 w 862"/>
                <a:gd name="T35" fmla="*/ 0 h 220"/>
                <a:gd name="T36" fmla="*/ 0 w 862"/>
                <a:gd name="T37" fmla="*/ 0 h 220"/>
                <a:gd name="T38" fmla="*/ 0 w 862"/>
                <a:gd name="T39" fmla="*/ 0 h 220"/>
                <a:gd name="T40" fmla="*/ 0 w 862"/>
                <a:gd name="T41" fmla="*/ 0 h 220"/>
                <a:gd name="T42" fmla="*/ 0 w 862"/>
                <a:gd name="T43" fmla="*/ 0 h 220"/>
                <a:gd name="T44" fmla="*/ 0 w 862"/>
                <a:gd name="T45" fmla="*/ 0 h 220"/>
                <a:gd name="T46" fmla="*/ 0 w 862"/>
                <a:gd name="T47" fmla="*/ 0 h 220"/>
                <a:gd name="T48" fmla="*/ 0 w 862"/>
                <a:gd name="T49" fmla="*/ 0 h 220"/>
                <a:gd name="T50" fmla="*/ 0 w 862"/>
                <a:gd name="T51" fmla="*/ 0 h 220"/>
                <a:gd name="T52" fmla="*/ 0 w 862"/>
                <a:gd name="T53" fmla="*/ 0 h 220"/>
                <a:gd name="T54" fmla="*/ 0 w 862"/>
                <a:gd name="T55" fmla="*/ 0 h 220"/>
                <a:gd name="T56" fmla="*/ 0 w 862"/>
                <a:gd name="T57" fmla="*/ 0 h 220"/>
                <a:gd name="T58" fmla="*/ 0 w 862"/>
                <a:gd name="T59" fmla="*/ 0 h 220"/>
                <a:gd name="T60" fmla="*/ 0 w 862"/>
                <a:gd name="T61" fmla="*/ 0 h 220"/>
                <a:gd name="T62" fmla="*/ 0 w 862"/>
                <a:gd name="T63" fmla="*/ 0 h 220"/>
                <a:gd name="T64" fmla="*/ 0 w 862"/>
                <a:gd name="T65" fmla="*/ 0 h 220"/>
                <a:gd name="T66" fmla="*/ 0 w 862"/>
                <a:gd name="T67" fmla="*/ 0 h 220"/>
                <a:gd name="T68" fmla="*/ 0 w 862"/>
                <a:gd name="T69" fmla="*/ 0 h 220"/>
                <a:gd name="T70" fmla="*/ 0 w 862"/>
                <a:gd name="T71" fmla="*/ 0 h 220"/>
                <a:gd name="T72" fmla="*/ 0 w 862"/>
                <a:gd name="T73" fmla="*/ 0 h 220"/>
                <a:gd name="T74" fmla="*/ 0 w 862"/>
                <a:gd name="T75" fmla="*/ 0 h 220"/>
                <a:gd name="T76" fmla="*/ 0 w 862"/>
                <a:gd name="T77" fmla="*/ 0 h 220"/>
                <a:gd name="T78" fmla="*/ 0 w 862"/>
                <a:gd name="T79" fmla="*/ 0 h 22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862" h="220">
                  <a:moveTo>
                    <a:pt x="788" y="220"/>
                  </a:moveTo>
                  <a:lnTo>
                    <a:pt x="795" y="76"/>
                  </a:lnTo>
                  <a:lnTo>
                    <a:pt x="15" y="0"/>
                  </a:lnTo>
                  <a:lnTo>
                    <a:pt x="0" y="143"/>
                  </a:lnTo>
                  <a:lnTo>
                    <a:pt x="781" y="219"/>
                  </a:lnTo>
                  <a:lnTo>
                    <a:pt x="788" y="220"/>
                  </a:lnTo>
                  <a:lnTo>
                    <a:pt x="781" y="219"/>
                  </a:lnTo>
                  <a:lnTo>
                    <a:pt x="790" y="220"/>
                  </a:lnTo>
                  <a:lnTo>
                    <a:pt x="798" y="219"/>
                  </a:lnTo>
                  <a:lnTo>
                    <a:pt x="806" y="218"/>
                  </a:lnTo>
                  <a:lnTo>
                    <a:pt x="813" y="216"/>
                  </a:lnTo>
                  <a:lnTo>
                    <a:pt x="820" y="214"/>
                  </a:lnTo>
                  <a:lnTo>
                    <a:pt x="827" y="211"/>
                  </a:lnTo>
                  <a:lnTo>
                    <a:pt x="832" y="207"/>
                  </a:lnTo>
                  <a:lnTo>
                    <a:pt x="838" y="202"/>
                  </a:lnTo>
                  <a:lnTo>
                    <a:pt x="842" y="198"/>
                  </a:lnTo>
                  <a:lnTo>
                    <a:pt x="846" y="192"/>
                  </a:lnTo>
                  <a:lnTo>
                    <a:pt x="850" y="187"/>
                  </a:lnTo>
                  <a:lnTo>
                    <a:pt x="853" y="181"/>
                  </a:lnTo>
                  <a:lnTo>
                    <a:pt x="856" y="175"/>
                  </a:lnTo>
                  <a:lnTo>
                    <a:pt x="858" y="168"/>
                  </a:lnTo>
                  <a:lnTo>
                    <a:pt x="859" y="162"/>
                  </a:lnTo>
                  <a:lnTo>
                    <a:pt x="860" y="155"/>
                  </a:lnTo>
                  <a:lnTo>
                    <a:pt x="862" y="149"/>
                  </a:lnTo>
                  <a:lnTo>
                    <a:pt x="860" y="142"/>
                  </a:lnTo>
                  <a:lnTo>
                    <a:pt x="860" y="135"/>
                  </a:lnTo>
                  <a:lnTo>
                    <a:pt x="858" y="129"/>
                  </a:lnTo>
                  <a:lnTo>
                    <a:pt x="856" y="122"/>
                  </a:lnTo>
                  <a:lnTo>
                    <a:pt x="854" y="116"/>
                  </a:lnTo>
                  <a:lnTo>
                    <a:pt x="851" y="110"/>
                  </a:lnTo>
                  <a:lnTo>
                    <a:pt x="847" y="105"/>
                  </a:lnTo>
                  <a:lnTo>
                    <a:pt x="843" y="99"/>
                  </a:lnTo>
                  <a:lnTo>
                    <a:pt x="838" y="95"/>
                  </a:lnTo>
                  <a:lnTo>
                    <a:pt x="833" y="90"/>
                  </a:lnTo>
                  <a:lnTo>
                    <a:pt x="827" y="85"/>
                  </a:lnTo>
                  <a:lnTo>
                    <a:pt x="820" y="82"/>
                  </a:lnTo>
                  <a:lnTo>
                    <a:pt x="812" y="79"/>
                  </a:lnTo>
                  <a:lnTo>
                    <a:pt x="804" y="77"/>
                  </a:lnTo>
                  <a:lnTo>
                    <a:pt x="795" y="76"/>
                  </a:lnTo>
                  <a:lnTo>
                    <a:pt x="788" y="220"/>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88" name="Freeform 133"/>
            <p:cNvSpPr>
              <a:spLocks/>
            </p:cNvSpPr>
            <p:nvPr/>
          </p:nvSpPr>
          <p:spPr bwMode="auto">
            <a:xfrm>
              <a:off x="3505" y="1224"/>
              <a:ext cx="81" cy="3"/>
            </a:xfrm>
            <a:custGeom>
              <a:avLst/>
              <a:gdLst>
                <a:gd name="T0" fmla="*/ 0 w 3334"/>
                <a:gd name="T1" fmla="*/ 0 h 144"/>
                <a:gd name="T2" fmla="*/ 0 w 3334"/>
                <a:gd name="T3" fmla="*/ 0 h 144"/>
                <a:gd name="T4" fmla="*/ 0 w 3334"/>
                <a:gd name="T5" fmla="*/ 0 h 144"/>
                <a:gd name="T6" fmla="*/ 0 w 3334"/>
                <a:gd name="T7" fmla="*/ 0 h 144"/>
                <a:gd name="T8" fmla="*/ 0 w 3334"/>
                <a:gd name="T9" fmla="*/ 0 h 144"/>
                <a:gd name="T10" fmla="*/ 0 w 3334"/>
                <a:gd name="T11" fmla="*/ 0 h 144"/>
                <a:gd name="T12" fmla="*/ 0 w 3334"/>
                <a:gd name="T13" fmla="*/ 0 h 144"/>
                <a:gd name="T14" fmla="*/ 0 w 3334"/>
                <a:gd name="T15" fmla="*/ 0 h 144"/>
                <a:gd name="T16" fmla="*/ 0 w 3334"/>
                <a:gd name="T17" fmla="*/ 0 h 144"/>
                <a:gd name="T18" fmla="*/ 0 w 3334"/>
                <a:gd name="T19" fmla="*/ 0 h 144"/>
                <a:gd name="T20" fmla="*/ 0 w 3334"/>
                <a:gd name="T21" fmla="*/ 0 h 144"/>
                <a:gd name="T22" fmla="*/ 0 w 3334"/>
                <a:gd name="T23" fmla="*/ 0 h 144"/>
                <a:gd name="T24" fmla="*/ 0 w 3334"/>
                <a:gd name="T25" fmla="*/ 0 h 144"/>
                <a:gd name="T26" fmla="*/ 0 w 3334"/>
                <a:gd name="T27" fmla="*/ 0 h 144"/>
                <a:gd name="T28" fmla="*/ 0 w 3334"/>
                <a:gd name="T29" fmla="*/ 0 h 144"/>
                <a:gd name="T30" fmla="*/ 0 w 3334"/>
                <a:gd name="T31" fmla="*/ 0 h 144"/>
                <a:gd name="T32" fmla="*/ 0 w 3334"/>
                <a:gd name="T33" fmla="*/ 0 h 144"/>
                <a:gd name="T34" fmla="*/ 0 w 3334"/>
                <a:gd name="T35" fmla="*/ 0 h 144"/>
                <a:gd name="T36" fmla="*/ 0 w 3334"/>
                <a:gd name="T37" fmla="*/ 0 h 144"/>
                <a:gd name="T38" fmla="*/ 0 w 3334"/>
                <a:gd name="T39" fmla="*/ 0 h 144"/>
                <a:gd name="T40" fmla="*/ 0 w 3334"/>
                <a:gd name="T41" fmla="*/ 0 h 144"/>
                <a:gd name="T42" fmla="*/ 0 w 3334"/>
                <a:gd name="T43" fmla="*/ 0 h 144"/>
                <a:gd name="T44" fmla="*/ 0 w 3334"/>
                <a:gd name="T45" fmla="*/ 0 h 144"/>
                <a:gd name="T46" fmla="*/ 0 w 3334"/>
                <a:gd name="T47" fmla="*/ 0 h 144"/>
                <a:gd name="T48" fmla="*/ 0 w 3334"/>
                <a:gd name="T49" fmla="*/ 0 h 144"/>
                <a:gd name="T50" fmla="*/ 0 w 3334"/>
                <a:gd name="T51" fmla="*/ 0 h 144"/>
                <a:gd name="T52" fmla="*/ 0 w 3334"/>
                <a:gd name="T53" fmla="*/ 0 h 144"/>
                <a:gd name="T54" fmla="*/ 0 w 3334"/>
                <a:gd name="T55" fmla="*/ 0 h 144"/>
                <a:gd name="T56" fmla="*/ 0 w 3334"/>
                <a:gd name="T57" fmla="*/ 0 h 144"/>
                <a:gd name="T58" fmla="*/ 0 w 3334"/>
                <a:gd name="T59" fmla="*/ 0 h 144"/>
                <a:gd name="T60" fmla="*/ 0 w 3334"/>
                <a:gd name="T61" fmla="*/ 0 h 144"/>
                <a:gd name="T62" fmla="*/ 0 w 3334"/>
                <a:gd name="T63" fmla="*/ 0 h 144"/>
                <a:gd name="T64" fmla="*/ 0 w 3334"/>
                <a:gd name="T65" fmla="*/ 0 h 144"/>
                <a:gd name="T66" fmla="*/ 0 w 3334"/>
                <a:gd name="T67" fmla="*/ 0 h 144"/>
                <a:gd name="T68" fmla="*/ 0 w 3334"/>
                <a:gd name="T69" fmla="*/ 0 h 144"/>
                <a:gd name="T70" fmla="*/ 0 w 3334"/>
                <a:gd name="T71" fmla="*/ 0 h 144"/>
                <a:gd name="T72" fmla="*/ 0 w 3334"/>
                <a:gd name="T73" fmla="*/ 0 h 144"/>
                <a:gd name="T74" fmla="*/ 0 w 3334"/>
                <a:gd name="T75" fmla="*/ 0 h 144"/>
                <a:gd name="T76" fmla="*/ 0 w 3334"/>
                <a:gd name="T77" fmla="*/ 0 h 144"/>
                <a:gd name="T78" fmla="*/ 0 w 3334"/>
                <a:gd name="T79" fmla="*/ 0 h 14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3334" h="144">
                  <a:moveTo>
                    <a:pt x="3269" y="143"/>
                  </a:moveTo>
                  <a:lnTo>
                    <a:pt x="3262" y="0"/>
                  </a:lnTo>
                  <a:lnTo>
                    <a:pt x="0" y="0"/>
                  </a:lnTo>
                  <a:lnTo>
                    <a:pt x="0" y="144"/>
                  </a:lnTo>
                  <a:lnTo>
                    <a:pt x="3262" y="144"/>
                  </a:lnTo>
                  <a:lnTo>
                    <a:pt x="3269" y="143"/>
                  </a:lnTo>
                  <a:lnTo>
                    <a:pt x="3262" y="144"/>
                  </a:lnTo>
                  <a:lnTo>
                    <a:pt x="3270" y="144"/>
                  </a:lnTo>
                  <a:lnTo>
                    <a:pt x="3279" y="142"/>
                  </a:lnTo>
                  <a:lnTo>
                    <a:pt x="3286" y="140"/>
                  </a:lnTo>
                  <a:lnTo>
                    <a:pt x="3294" y="138"/>
                  </a:lnTo>
                  <a:lnTo>
                    <a:pt x="3301" y="135"/>
                  </a:lnTo>
                  <a:lnTo>
                    <a:pt x="3306" y="131"/>
                  </a:lnTo>
                  <a:lnTo>
                    <a:pt x="3312" y="126"/>
                  </a:lnTo>
                  <a:lnTo>
                    <a:pt x="3317" y="122"/>
                  </a:lnTo>
                  <a:lnTo>
                    <a:pt x="3321" y="116"/>
                  </a:lnTo>
                  <a:lnTo>
                    <a:pt x="3324" y="111"/>
                  </a:lnTo>
                  <a:lnTo>
                    <a:pt x="3327" y="105"/>
                  </a:lnTo>
                  <a:lnTo>
                    <a:pt x="3330" y="99"/>
                  </a:lnTo>
                  <a:lnTo>
                    <a:pt x="3332" y="92"/>
                  </a:lnTo>
                  <a:lnTo>
                    <a:pt x="3333" y="86"/>
                  </a:lnTo>
                  <a:lnTo>
                    <a:pt x="3334" y="79"/>
                  </a:lnTo>
                  <a:lnTo>
                    <a:pt x="3334" y="72"/>
                  </a:lnTo>
                  <a:lnTo>
                    <a:pt x="3334" y="66"/>
                  </a:lnTo>
                  <a:lnTo>
                    <a:pt x="3333" y="59"/>
                  </a:lnTo>
                  <a:lnTo>
                    <a:pt x="3332" y="52"/>
                  </a:lnTo>
                  <a:lnTo>
                    <a:pt x="3330" y="46"/>
                  </a:lnTo>
                  <a:lnTo>
                    <a:pt x="3327" y="40"/>
                  </a:lnTo>
                  <a:lnTo>
                    <a:pt x="3324" y="34"/>
                  </a:lnTo>
                  <a:lnTo>
                    <a:pt x="3321" y="28"/>
                  </a:lnTo>
                  <a:lnTo>
                    <a:pt x="3317" y="23"/>
                  </a:lnTo>
                  <a:lnTo>
                    <a:pt x="3312" y="18"/>
                  </a:lnTo>
                  <a:lnTo>
                    <a:pt x="3306" y="14"/>
                  </a:lnTo>
                  <a:lnTo>
                    <a:pt x="3301" y="9"/>
                  </a:lnTo>
                  <a:lnTo>
                    <a:pt x="3294" y="6"/>
                  </a:lnTo>
                  <a:lnTo>
                    <a:pt x="3286" y="3"/>
                  </a:lnTo>
                  <a:lnTo>
                    <a:pt x="3279" y="1"/>
                  </a:lnTo>
                  <a:lnTo>
                    <a:pt x="3270" y="0"/>
                  </a:lnTo>
                  <a:lnTo>
                    <a:pt x="3262" y="0"/>
                  </a:lnTo>
                  <a:lnTo>
                    <a:pt x="3269" y="143"/>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89" name="Freeform 134"/>
            <p:cNvSpPr>
              <a:spLocks/>
            </p:cNvSpPr>
            <p:nvPr/>
          </p:nvSpPr>
          <p:spPr bwMode="auto">
            <a:xfrm>
              <a:off x="3584" y="1223"/>
              <a:ext cx="22" cy="4"/>
            </a:xfrm>
            <a:custGeom>
              <a:avLst/>
              <a:gdLst>
                <a:gd name="T0" fmla="*/ 0 w 879"/>
                <a:gd name="T1" fmla="*/ 0 h 227"/>
                <a:gd name="T2" fmla="*/ 0 w 879"/>
                <a:gd name="T3" fmla="*/ 0 h 227"/>
                <a:gd name="T4" fmla="*/ 0 w 879"/>
                <a:gd name="T5" fmla="*/ 0 h 227"/>
                <a:gd name="T6" fmla="*/ 0 w 879"/>
                <a:gd name="T7" fmla="*/ 0 h 227"/>
                <a:gd name="T8" fmla="*/ 0 w 879"/>
                <a:gd name="T9" fmla="*/ 0 h 227"/>
                <a:gd name="T10" fmla="*/ 0 w 879"/>
                <a:gd name="T11" fmla="*/ 0 h 227"/>
                <a:gd name="T12" fmla="*/ 0 w 879"/>
                <a:gd name="T13" fmla="*/ 0 h 227"/>
                <a:gd name="T14" fmla="*/ 0 w 879"/>
                <a:gd name="T15" fmla="*/ 0 h 227"/>
                <a:gd name="T16" fmla="*/ 0 w 879"/>
                <a:gd name="T17" fmla="*/ 0 h 227"/>
                <a:gd name="T18" fmla="*/ 0 w 879"/>
                <a:gd name="T19" fmla="*/ 0 h 227"/>
                <a:gd name="T20" fmla="*/ 0 w 879"/>
                <a:gd name="T21" fmla="*/ 0 h 227"/>
                <a:gd name="T22" fmla="*/ 0 w 879"/>
                <a:gd name="T23" fmla="*/ 0 h 227"/>
                <a:gd name="T24" fmla="*/ 0 w 879"/>
                <a:gd name="T25" fmla="*/ 0 h 227"/>
                <a:gd name="T26" fmla="*/ 0 w 879"/>
                <a:gd name="T27" fmla="*/ 0 h 227"/>
                <a:gd name="T28" fmla="*/ 0 w 879"/>
                <a:gd name="T29" fmla="*/ 0 h 227"/>
                <a:gd name="T30" fmla="*/ 0 w 879"/>
                <a:gd name="T31" fmla="*/ 0 h 227"/>
                <a:gd name="T32" fmla="*/ 0 w 879"/>
                <a:gd name="T33" fmla="*/ 0 h 227"/>
                <a:gd name="T34" fmla="*/ 0 w 879"/>
                <a:gd name="T35" fmla="*/ 0 h 227"/>
                <a:gd name="T36" fmla="*/ 0 w 879"/>
                <a:gd name="T37" fmla="*/ 0 h 227"/>
                <a:gd name="T38" fmla="*/ 0 w 879"/>
                <a:gd name="T39" fmla="*/ 0 h 227"/>
                <a:gd name="T40" fmla="*/ 0 w 879"/>
                <a:gd name="T41" fmla="*/ 0 h 227"/>
                <a:gd name="T42" fmla="*/ 0 w 879"/>
                <a:gd name="T43" fmla="*/ 0 h 227"/>
                <a:gd name="T44" fmla="*/ 0 w 879"/>
                <a:gd name="T45" fmla="*/ 0 h 227"/>
                <a:gd name="T46" fmla="*/ 0 w 879"/>
                <a:gd name="T47" fmla="*/ 0 h 227"/>
                <a:gd name="T48" fmla="*/ 0 w 879"/>
                <a:gd name="T49" fmla="*/ 0 h 227"/>
                <a:gd name="T50" fmla="*/ 0 w 879"/>
                <a:gd name="T51" fmla="*/ 0 h 227"/>
                <a:gd name="T52" fmla="*/ 0 w 879"/>
                <a:gd name="T53" fmla="*/ 0 h 227"/>
                <a:gd name="T54" fmla="*/ 0 w 879"/>
                <a:gd name="T55" fmla="*/ 0 h 227"/>
                <a:gd name="T56" fmla="*/ 0 w 879"/>
                <a:gd name="T57" fmla="*/ 0 h 227"/>
                <a:gd name="T58" fmla="*/ 0 w 879"/>
                <a:gd name="T59" fmla="*/ 0 h 227"/>
                <a:gd name="T60" fmla="*/ 0 w 879"/>
                <a:gd name="T61" fmla="*/ 0 h 227"/>
                <a:gd name="T62" fmla="*/ 0 w 879"/>
                <a:gd name="T63" fmla="*/ 0 h 227"/>
                <a:gd name="T64" fmla="*/ 0 w 879"/>
                <a:gd name="T65" fmla="*/ 0 h 227"/>
                <a:gd name="T66" fmla="*/ 0 w 879"/>
                <a:gd name="T67" fmla="*/ 0 h 227"/>
                <a:gd name="T68" fmla="*/ 0 w 879"/>
                <a:gd name="T69" fmla="*/ 0 h 227"/>
                <a:gd name="T70" fmla="*/ 0 w 879"/>
                <a:gd name="T71" fmla="*/ 0 h 227"/>
                <a:gd name="T72" fmla="*/ 0 w 879"/>
                <a:gd name="T73" fmla="*/ 0 h 227"/>
                <a:gd name="T74" fmla="*/ 0 w 879"/>
                <a:gd name="T75" fmla="*/ 0 h 227"/>
                <a:gd name="T76" fmla="*/ 0 w 879"/>
                <a:gd name="T77" fmla="*/ 0 h 227"/>
                <a:gd name="T78" fmla="*/ 0 w 879"/>
                <a:gd name="T79" fmla="*/ 0 h 227"/>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879" h="227">
                  <a:moveTo>
                    <a:pt x="852" y="129"/>
                  </a:moveTo>
                  <a:lnTo>
                    <a:pt x="799" y="0"/>
                  </a:lnTo>
                  <a:lnTo>
                    <a:pt x="0" y="84"/>
                  </a:lnTo>
                  <a:lnTo>
                    <a:pt x="15" y="227"/>
                  </a:lnTo>
                  <a:lnTo>
                    <a:pt x="814" y="143"/>
                  </a:lnTo>
                  <a:lnTo>
                    <a:pt x="852" y="129"/>
                  </a:lnTo>
                  <a:lnTo>
                    <a:pt x="814" y="143"/>
                  </a:lnTo>
                  <a:lnTo>
                    <a:pt x="823" y="142"/>
                  </a:lnTo>
                  <a:lnTo>
                    <a:pt x="831" y="140"/>
                  </a:lnTo>
                  <a:lnTo>
                    <a:pt x="838" y="137"/>
                  </a:lnTo>
                  <a:lnTo>
                    <a:pt x="846" y="134"/>
                  </a:lnTo>
                  <a:lnTo>
                    <a:pt x="852" y="130"/>
                  </a:lnTo>
                  <a:lnTo>
                    <a:pt x="857" y="126"/>
                  </a:lnTo>
                  <a:lnTo>
                    <a:pt x="862" y="121"/>
                  </a:lnTo>
                  <a:lnTo>
                    <a:pt x="866" y="115"/>
                  </a:lnTo>
                  <a:lnTo>
                    <a:pt x="870" y="110"/>
                  </a:lnTo>
                  <a:lnTo>
                    <a:pt x="873" y="104"/>
                  </a:lnTo>
                  <a:lnTo>
                    <a:pt x="875" y="98"/>
                  </a:lnTo>
                  <a:lnTo>
                    <a:pt x="877" y="90"/>
                  </a:lnTo>
                  <a:lnTo>
                    <a:pt x="879" y="84"/>
                  </a:lnTo>
                  <a:lnTo>
                    <a:pt x="879" y="77"/>
                  </a:lnTo>
                  <a:lnTo>
                    <a:pt x="879" y="70"/>
                  </a:lnTo>
                  <a:lnTo>
                    <a:pt x="879" y="64"/>
                  </a:lnTo>
                  <a:lnTo>
                    <a:pt x="878" y="57"/>
                  </a:lnTo>
                  <a:lnTo>
                    <a:pt x="876" y="51"/>
                  </a:lnTo>
                  <a:lnTo>
                    <a:pt x="874" y="44"/>
                  </a:lnTo>
                  <a:lnTo>
                    <a:pt x="872" y="38"/>
                  </a:lnTo>
                  <a:lnTo>
                    <a:pt x="869" y="32"/>
                  </a:lnTo>
                  <a:lnTo>
                    <a:pt x="865" y="27"/>
                  </a:lnTo>
                  <a:lnTo>
                    <a:pt x="861" y="21"/>
                  </a:lnTo>
                  <a:lnTo>
                    <a:pt x="856" y="17"/>
                  </a:lnTo>
                  <a:lnTo>
                    <a:pt x="851" y="12"/>
                  </a:lnTo>
                  <a:lnTo>
                    <a:pt x="845" y="9"/>
                  </a:lnTo>
                  <a:lnTo>
                    <a:pt x="838" y="5"/>
                  </a:lnTo>
                  <a:lnTo>
                    <a:pt x="831" y="3"/>
                  </a:lnTo>
                  <a:lnTo>
                    <a:pt x="824" y="1"/>
                  </a:lnTo>
                  <a:lnTo>
                    <a:pt x="816" y="0"/>
                  </a:lnTo>
                  <a:lnTo>
                    <a:pt x="808" y="0"/>
                  </a:lnTo>
                  <a:lnTo>
                    <a:pt x="799" y="0"/>
                  </a:lnTo>
                  <a:lnTo>
                    <a:pt x="852" y="129"/>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90" name="Freeform 135"/>
            <p:cNvSpPr>
              <a:spLocks/>
            </p:cNvSpPr>
            <p:nvPr/>
          </p:nvSpPr>
          <p:spPr bwMode="auto">
            <a:xfrm>
              <a:off x="3603" y="1217"/>
              <a:ext cx="13" cy="8"/>
            </a:xfrm>
            <a:custGeom>
              <a:avLst/>
              <a:gdLst>
                <a:gd name="T0" fmla="*/ 0 w 562"/>
                <a:gd name="T1" fmla="*/ 0 h 468"/>
                <a:gd name="T2" fmla="*/ 0 w 562"/>
                <a:gd name="T3" fmla="*/ 0 h 468"/>
                <a:gd name="T4" fmla="*/ 0 w 562"/>
                <a:gd name="T5" fmla="*/ 0 h 468"/>
                <a:gd name="T6" fmla="*/ 0 w 562"/>
                <a:gd name="T7" fmla="*/ 0 h 468"/>
                <a:gd name="T8" fmla="*/ 0 w 562"/>
                <a:gd name="T9" fmla="*/ 0 h 468"/>
                <a:gd name="T10" fmla="*/ 0 w 562"/>
                <a:gd name="T11" fmla="*/ 0 h 468"/>
                <a:gd name="T12" fmla="*/ 0 w 562"/>
                <a:gd name="T13" fmla="*/ 0 h 468"/>
                <a:gd name="T14" fmla="*/ 0 w 562"/>
                <a:gd name="T15" fmla="*/ 0 h 468"/>
                <a:gd name="T16" fmla="*/ 0 w 562"/>
                <a:gd name="T17" fmla="*/ 0 h 468"/>
                <a:gd name="T18" fmla="*/ 0 w 562"/>
                <a:gd name="T19" fmla="*/ 0 h 468"/>
                <a:gd name="T20" fmla="*/ 0 w 562"/>
                <a:gd name="T21" fmla="*/ 0 h 468"/>
                <a:gd name="T22" fmla="*/ 0 w 562"/>
                <a:gd name="T23" fmla="*/ 0 h 468"/>
                <a:gd name="T24" fmla="*/ 0 w 562"/>
                <a:gd name="T25" fmla="*/ 0 h 468"/>
                <a:gd name="T26" fmla="*/ 0 w 562"/>
                <a:gd name="T27" fmla="*/ 0 h 468"/>
                <a:gd name="T28" fmla="*/ 0 w 562"/>
                <a:gd name="T29" fmla="*/ 0 h 468"/>
                <a:gd name="T30" fmla="*/ 0 w 562"/>
                <a:gd name="T31" fmla="*/ 0 h 468"/>
                <a:gd name="T32" fmla="*/ 0 w 562"/>
                <a:gd name="T33" fmla="*/ 0 h 468"/>
                <a:gd name="T34" fmla="*/ 0 w 562"/>
                <a:gd name="T35" fmla="*/ 0 h 468"/>
                <a:gd name="T36" fmla="*/ 0 w 562"/>
                <a:gd name="T37" fmla="*/ 0 h 468"/>
                <a:gd name="T38" fmla="*/ 0 w 562"/>
                <a:gd name="T39" fmla="*/ 0 h 468"/>
                <a:gd name="T40" fmla="*/ 0 w 562"/>
                <a:gd name="T41" fmla="*/ 0 h 468"/>
                <a:gd name="T42" fmla="*/ 0 w 562"/>
                <a:gd name="T43" fmla="*/ 0 h 468"/>
                <a:gd name="T44" fmla="*/ 0 w 562"/>
                <a:gd name="T45" fmla="*/ 0 h 468"/>
                <a:gd name="T46" fmla="*/ 0 w 562"/>
                <a:gd name="T47" fmla="*/ 0 h 468"/>
                <a:gd name="T48" fmla="*/ 0 w 562"/>
                <a:gd name="T49" fmla="*/ 0 h 468"/>
                <a:gd name="T50" fmla="*/ 0 w 562"/>
                <a:gd name="T51" fmla="*/ 0 h 468"/>
                <a:gd name="T52" fmla="*/ 0 w 562"/>
                <a:gd name="T53" fmla="*/ 0 h 468"/>
                <a:gd name="T54" fmla="*/ 0 w 562"/>
                <a:gd name="T55" fmla="*/ 0 h 468"/>
                <a:gd name="T56" fmla="*/ 0 w 562"/>
                <a:gd name="T57" fmla="*/ 0 h 468"/>
                <a:gd name="T58" fmla="*/ 0 w 562"/>
                <a:gd name="T59" fmla="*/ 0 h 468"/>
                <a:gd name="T60" fmla="*/ 0 w 562"/>
                <a:gd name="T61" fmla="*/ 0 h 468"/>
                <a:gd name="T62" fmla="*/ 0 w 562"/>
                <a:gd name="T63" fmla="*/ 0 h 468"/>
                <a:gd name="T64" fmla="*/ 0 w 562"/>
                <a:gd name="T65" fmla="*/ 0 h 468"/>
                <a:gd name="T66" fmla="*/ 0 w 562"/>
                <a:gd name="T67" fmla="*/ 0 h 468"/>
                <a:gd name="T68" fmla="*/ 0 w 562"/>
                <a:gd name="T69" fmla="*/ 0 h 468"/>
                <a:gd name="T70" fmla="*/ 0 w 562"/>
                <a:gd name="T71" fmla="*/ 0 h 468"/>
                <a:gd name="T72" fmla="*/ 0 w 562"/>
                <a:gd name="T73" fmla="*/ 0 h 468"/>
                <a:gd name="T74" fmla="*/ 0 w 562"/>
                <a:gd name="T75" fmla="*/ 0 h 468"/>
                <a:gd name="T76" fmla="*/ 0 w 562"/>
                <a:gd name="T77" fmla="*/ 0 h 468"/>
                <a:gd name="T78" fmla="*/ 0 w 562"/>
                <a:gd name="T79" fmla="*/ 0 h 468"/>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562" h="468">
                  <a:moveTo>
                    <a:pt x="559" y="89"/>
                  </a:moveTo>
                  <a:lnTo>
                    <a:pt x="444" y="16"/>
                  </a:lnTo>
                  <a:lnTo>
                    <a:pt x="0" y="354"/>
                  </a:lnTo>
                  <a:lnTo>
                    <a:pt x="90" y="468"/>
                  </a:lnTo>
                  <a:lnTo>
                    <a:pt x="533" y="130"/>
                  </a:lnTo>
                  <a:lnTo>
                    <a:pt x="559" y="89"/>
                  </a:lnTo>
                  <a:lnTo>
                    <a:pt x="533" y="130"/>
                  </a:lnTo>
                  <a:lnTo>
                    <a:pt x="540" y="124"/>
                  </a:lnTo>
                  <a:lnTo>
                    <a:pt x="546" y="118"/>
                  </a:lnTo>
                  <a:lnTo>
                    <a:pt x="550" y="112"/>
                  </a:lnTo>
                  <a:lnTo>
                    <a:pt x="554" y="106"/>
                  </a:lnTo>
                  <a:lnTo>
                    <a:pt x="557" y="99"/>
                  </a:lnTo>
                  <a:lnTo>
                    <a:pt x="560" y="93"/>
                  </a:lnTo>
                  <a:lnTo>
                    <a:pt x="561" y="86"/>
                  </a:lnTo>
                  <a:lnTo>
                    <a:pt x="562" y="79"/>
                  </a:lnTo>
                  <a:lnTo>
                    <a:pt x="562" y="72"/>
                  </a:lnTo>
                  <a:lnTo>
                    <a:pt x="562" y="66"/>
                  </a:lnTo>
                  <a:lnTo>
                    <a:pt x="560" y="59"/>
                  </a:lnTo>
                  <a:lnTo>
                    <a:pt x="559" y="53"/>
                  </a:lnTo>
                  <a:lnTo>
                    <a:pt x="556" y="47"/>
                  </a:lnTo>
                  <a:lnTo>
                    <a:pt x="553" y="41"/>
                  </a:lnTo>
                  <a:lnTo>
                    <a:pt x="550" y="35"/>
                  </a:lnTo>
                  <a:lnTo>
                    <a:pt x="546" y="29"/>
                  </a:lnTo>
                  <a:lnTo>
                    <a:pt x="542" y="24"/>
                  </a:lnTo>
                  <a:lnTo>
                    <a:pt x="537" y="19"/>
                  </a:lnTo>
                  <a:lnTo>
                    <a:pt x="532" y="15"/>
                  </a:lnTo>
                  <a:lnTo>
                    <a:pt x="527" y="11"/>
                  </a:lnTo>
                  <a:lnTo>
                    <a:pt x="520" y="8"/>
                  </a:lnTo>
                  <a:lnTo>
                    <a:pt x="514" y="5"/>
                  </a:lnTo>
                  <a:lnTo>
                    <a:pt x="507" y="3"/>
                  </a:lnTo>
                  <a:lnTo>
                    <a:pt x="501" y="1"/>
                  </a:lnTo>
                  <a:lnTo>
                    <a:pt x="494" y="0"/>
                  </a:lnTo>
                  <a:lnTo>
                    <a:pt x="487" y="0"/>
                  </a:lnTo>
                  <a:lnTo>
                    <a:pt x="479" y="1"/>
                  </a:lnTo>
                  <a:lnTo>
                    <a:pt x="472" y="2"/>
                  </a:lnTo>
                  <a:lnTo>
                    <a:pt x="465" y="4"/>
                  </a:lnTo>
                  <a:lnTo>
                    <a:pt x="458" y="7"/>
                  </a:lnTo>
                  <a:lnTo>
                    <a:pt x="451" y="11"/>
                  </a:lnTo>
                  <a:lnTo>
                    <a:pt x="444" y="16"/>
                  </a:lnTo>
                  <a:lnTo>
                    <a:pt x="559" y="89"/>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91" name="Freeform 136"/>
            <p:cNvSpPr>
              <a:spLocks/>
            </p:cNvSpPr>
            <p:nvPr/>
          </p:nvSpPr>
          <p:spPr bwMode="auto">
            <a:xfrm>
              <a:off x="3613" y="1213"/>
              <a:ext cx="4" cy="5"/>
            </a:xfrm>
            <a:custGeom>
              <a:avLst/>
              <a:gdLst>
                <a:gd name="T0" fmla="*/ 0 w 187"/>
                <a:gd name="T1" fmla="*/ 0 h 270"/>
                <a:gd name="T2" fmla="*/ 0 w 187"/>
                <a:gd name="T3" fmla="*/ 0 h 270"/>
                <a:gd name="T4" fmla="*/ 0 w 187"/>
                <a:gd name="T5" fmla="*/ 0 h 270"/>
                <a:gd name="T6" fmla="*/ 0 w 187"/>
                <a:gd name="T7" fmla="*/ 0 h 270"/>
                <a:gd name="T8" fmla="*/ 0 w 187"/>
                <a:gd name="T9" fmla="*/ 0 h 270"/>
                <a:gd name="T10" fmla="*/ 0 w 187"/>
                <a:gd name="T11" fmla="*/ 0 h 270"/>
                <a:gd name="T12" fmla="*/ 0 w 187"/>
                <a:gd name="T13" fmla="*/ 0 h 270"/>
                <a:gd name="T14" fmla="*/ 0 w 187"/>
                <a:gd name="T15" fmla="*/ 0 h 270"/>
                <a:gd name="T16" fmla="*/ 0 w 187"/>
                <a:gd name="T17" fmla="*/ 0 h 270"/>
                <a:gd name="T18" fmla="*/ 0 w 187"/>
                <a:gd name="T19" fmla="*/ 0 h 270"/>
                <a:gd name="T20" fmla="*/ 0 w 187"/>
                <a:gd name="T21" fmla="*/ 0 h 270"/>
                <a:gd name="T22" fmla="*/ 0 w 187"/>
                <a:gd name="T23" fmla="*/ 0 h 270"/>
                <a:gd name="T24" fmla="*/ 0 w 187"/>
                <a:gd name="T25" fmla="*/ 0 h 270"/>
                <a:gd name="T26" fmla="*/ 0 w 187"/>
                <a:gd name="T27" fmla="*/ 0 h 270"/>
                <a:gd name="T28" fmla="*/ 0 w 187"/>
                <a:gd name="T29" fmla="*/ 0 h 270"/>
                <a:gd name="T30" fmla="*/ 0 w 187"/>
                <a:gd name="T31" fmla="*/ 0 h 270"/>
                <a:gd name="T32" fmla="*/ 0 w 187"/>
                <a:gd name="T33" fmla="*/ 0 h 270"/>
                <a:gd name="T34" fmla="*/ 0 w 187"/>
                <a:gd name="T35" fmla="*/ 0 h 270"/>
                <a:gd name="T36" fmla="*/ 0 w 187"/>
                <a:gd name="T37" fmla="*/ 0 h 270"/>
                <a:gd name="T38" fmla="*/ 0 w 187"/>
                <a:gd name="T39" fmla="*/ 0 h 270"/>
                <a:gd name="T40" fmla="*/ 0 w 187"/>
                <a:gd name="T41" fmla="*/ 0 h 270"/>
                <a:gd name="T42" fmla="*/ 0 w 187"/>
                <a:gd name="T43" fmla="*/ 0 h 270"/>
                <a:gd name="T44" fmla="*/ 0 w 187"/>
                <a:gd name="T45" fmla="*/ 0 h 270"/>
                <a:gd name="T46" fmla="*/ 0 w 187"/>
                <a:gd name="T47" fmla="*/ 0 h 270"/>
                <a:gd name="T48" fmla="*/ 0 w 187"/>
                <a:gd name="T49" fmla="*/ 0 h 270"/>
                <a:gd name="T50" fmla="*/ 0 w 187"/>
                <a:gd name="T51" fmla="*/ 0 h 270"/>
                <a:gd name="T52" fmla="*/ 0 w 187"/>
                <a:gd name="T53" fmla="*/ 0 h 270"/>
                <a:gd name="T54" fmla="*/ 0 w 187"/>
                <a:gd name="T55" fmla="*/ 0 h 270"/>
                <a:gd name="T56" fmla="*/ 0 w 187"/>
                <a:gd name="T57" fmla="*/ 0 h 270"/>
                <a:gd name="T58" fmla="*/ 0 w 187"/>
                <a:gd name="T59" fmla="*/ 0 h 270"/>
                <a:gd name="T60" fmla="*/ 0 w 187"/>
                <a:gd name="T61" fmla="*/ 0 h 270"/>
                <a:gd name="T62" fmla="*/ 0 w 187"/>
                <a:gd name="T63" fmla="*/ 0 h 270"/>
                <a:gd name="T64" fmla="*/ 0 w 187"/>
                <a:gd name="T65" fmla="*/ 0 h 270"/>
                <a:gd name="T66" fmla="*/ 0 w 187"/>
                <a:gd name="T67" fmla="*/ 0 h 270"/>
                <a:gd name="T68" fmla="*/ 0 w 187"/>
                <a:gd name="T69" fmla="*/ 0 h 270"/>
                <a:gd name="T70" fmla="*/ 0 w 187"/>
                <a:gd name="T71" fmla="*/ 0 h 270"/>
                <a:gd name="T72" fmla="*/ 0 w 187"/>
                <a:gd name="T73" fmla="*/ 0 h 270"/>
                <a:gd name="T74" fmla="*/ 0 w 187"/>
                <a:gd name="T75" fmla="*/ 0 h 270"/>
                <a:gd name="T76" fmla="*/ 0 w 187"/>
                <a:gd name="T77" fmla="*/ 0 h 270"/>
                <a:gd name="T78" fmla="*/ 0 w 187"/>
                <a:gd name="T79" fmla="*/ 0 h 27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187" h="270">
                  <a:moveTo>
                    <a:pt x="187" y="72"/>
                  </a:moveTo>
                  <a:lnTo>
                    <a:pt x="42" y="56"/>
                  </a:lnTo>
                  <a:lnTo>
                    <a:pt x="0" y="238"/>
                  </a:lnTo>
                  <a:lnTo>
                    <a:pt x="142" y="270"/>
                  </a:lnTo>
                  <a:lnTo>
                    <a:pt x="185" y="89"/>
                  </a:lnTo>
                  <a:lnTo>
                    <a:pt x="187" y="72"/>
                  </a:lnTo>
                  <a:lnTo>
                    <a:pt x="185" y="89"/>
                  </a:lnTo>
                  <a:lnTo>
                    <a:pt x="186" y="81"/>
                  </a:lnTo>
                  <a:lnTo>
                    <a:pt x="187" y="71"/>
                  </a:lnTo>
                  <a:lnTo>
                    <a:pt x="187" y="64"/>
                  </a:lnTo>
                  <a:lnTo>
                    <a:pt x="186" y="56"/>
                  </a:lnTo>
                  <a:lnTo>
                    <a:pt x="184" y="49"/>
                  </a:lnTo>
                  <a:lnTo>
                    <a:pt x="182" y="43"/>
                  </a:lnTo>
                  <a:lnTo>
                    <a:pt x="179" y="37"/>
                  </a:lnTo>
                  <a:lnTo>
                    <a:pt x="175" y="31"/>
                  </a:lnTo>
                  <a:lnTo>
                    <a:pt x="171" y="26"/>
                  </a:lnTo>
                  <a:lnTo>
                    <a:pt x="166" y="21"/>
                  </a:lnTo>
                  <a:lnTo>
                    <a:pt x="161" y="17"/>
                  </a:lnTo>
                  <a:lnTo>
                    <a:pt x="156" y="13"/>
                  </a:lnTo>
                  <a:lnTo>
                    <a:pt x="149" y="9"/>
                  </a:lnTo>
                  <a:lnTo>
                    <a:pt x="143" y="7"/>
                  </a:lnTo>
                  <a:lnTo>
                    <a:pt x="137" y="4"/>
                  </a:lnTo>
                  <a:lnTo>
                    <a:pt x="130" y="2"/>
                  </a:lnTo>
                  <a:lnTo>
                    <a:pt x="124" y="1"/>
                  </a:lnTo>
                  <a:lnTo>
                    <a:pt x="117" y="1"/>
                  </a:lnTo>
                  <a:lnTo>
                    <a:pt x="110" y="0"/>
                  </a:lnTo>
                  <a:lnTo>
                    <a:pt x="103" y="1"/>
                  </a:lnTo>
                  <a:lnTo>
                    <a:pt x="96" y="2"/>
                  </a:lnTo>
                  <a:lnTo>
                    <a:pt x="90" y="4"/>
                  </a:lnTo>
                  <a:lnTo>
                    <a:pt x="83" y="6"/>
                  </a:lnTo>
                  <a:lnTo>
                    <a:pt x="77" y="9"/>
                  </a:lnTo>
                  <a:lnTo>
                    <a:pt x="71" y="12"/>
                  </a:lnTo>
                  <a:lnTo>
                    <a:pt x="66" y="17"/>
                  </a:lnTo>
                  <a:lnTo>
                    <a:pt x="60" y="22"/>
                  </a:lnTo>
                  <a:lnTo>
                    <a:pt x="55" y="27"/>
                  </a:lnTo>
                  <a:lnTo>
                    <a:pt x="51" y="33"/>
                  </a:lnTo>
                  <a:lnTo>
                    <a:pt x="48" y="40"/>
                  </a:lnTo>
                  <a:lnTo>
                    <a:pt x="45" y="48"/>
                  </a:lnTo>
                  <a:lnTo>
                    <a:pt x="42" y="56"/>
                  </a:lnTo>
                  <a:lnTo>
                    <a:pt x="187" y="72"/>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92" name="Freeform 137"/>
            <p:cNvSpPr>
              <a:spLocks/>
            </p:cNvSpPr>
            <p:nvPr/>
          </p:nvSpPr>
          <p:spPr bwMode="auto">
            <a:xfrm>
              <a:off x="3614" y="987"/>
              <a:ext cx="4" cy="228"/>
            </a:xfrm>
            <a:custGeom>
              <a:avLst/>
              <a:gdLst>
                <a:gd name="T0" fmla="*/ 0 w 161"/>
                <a:gd name="T1" fmla="*/ 0 h 12525"/>
                <a:gd name="T2" fmla="*/ 0 w 161"/>
                <a:gd name="T3" fmla="*/ 0 h 12525"/>
                <a:gd name="T4" fmla="*/ 0 w 161"/>
                <a:gd name="T5" fmla="*/ 0 h 12525"/>
                <a:gd name="T6" fmla="*/ 0 w 161"/>
                <a:gd name="T7" fmla="*/ 0 h 12525"/>
                <a:gd name="T8" fmla="*/ 0 w 161"/>
                <a:gd name="T9" fmla="*/ 0 h 12525"/>
                <a:gd name="T10" fmla="*/ 0 w 161"/>
                <a:gd name="T11" fmla="*/ 0 h 12525"/>
                <a:gd name="T12" fmla="*/ 0 w 161"/>
                <a:gd name="T13" fmla="*/ 0 h 12525"/>
                <a:gd name="T14" fmla="*/ 0 w 161"/>
                <a:gd name="T15" fmla="*/ 0 h 12525"/>
                <a:gd name="T16" fmla="*/ 0 w 161"/>
                <a:gd name="T17" fmla="*/ 0 h 12525"/>
                <a:gd name="T18" fmla="*/ 0 w 161"/>
                <a:gd name="T19" fmla="*/ 0 h 12525"/>
                <a:gd name="T20" fmla="*/ 0 w 161"/>
                <a:gd name="T21" fmla="*/ 0 h 12525"/>
                <a:gd name="T22" fmla="*/ 0 w 161"/>
                <a:gd name="T23" fmla="*/ 0 h 12525"/>
                <a:gd name="T24" fmla="*/ 0 w 161"/>
                <a:gd name="T25" fmla="*/ 0 h 12525"/>
                <a:gd name="T26" fmla="*/ 0 w 161"/>
                <a:gd name="T27" fmla="*/ 0 h 12525"/>
                <a:gd name="T28" fmla="*/ 0 w 161"/>
                <a:gd name="T29" fmla="*/ 0 h 12525"/>
                <a:gd name="T30" fmla="*/ 0 w 161"/>
                <a:gd name="T31" fmla="*/ 0 h 12525"/>
                <a:gd name="T32" fmla="*/ 0 w 161"/>
                <a:gd name="T33" fmla="*/ 0 h 12525"/>
                <a:gd name="T34" fmla="*/ 0 w 161"/>
                <a:gd name="T35" fmla="*/ 0 h 12525"/>
                <a:gd name="T36" fmla="*/ 0 w 161"/>
                <a:gd name="T37" fmla="*/ 0 h 12525"/>
                <a:gd name="T38" fmla="*/ 0 w 161"/>
                <a:gd name="T39" fmla="*/ 0 h 12525"/>
                <a:gd name="T40" fmla="*/ 0 w 161"/>
                <a:gd name="T41" fmla="*/ 0 h 12525"/>
                <a:gd name="T42" fmla="*/ 0 w 161"/>
                <a:gd name="T43" fmla="*/ 0 h 12525"/>
                <a:gd name="T44" fmla="*/ 0 w 161"/>
                <a:gd name="T45" fmla="*/ 0 h 12525"/>
                <a:gd name="T46" fmla="*/ 0 w 161"/>
                <a:gd name="T47" fmla="*/ 0 h 12525"/>
                <a:gd name="T48" fmla="*/ 0 w 161"/>
                <a:gd name="T49" fmla="*/ 0 h 12525"/>
                <a:gd name="T50" fmla="*/ 0 w 161"/>
                <a:gd name="T51" fmla="*/ 0 h 12525"/>
                <a:gd name="T52" fmla="*/ 0 w 161"/>
                <a:gd name="T53" fmla="*/ 0 h 12525"/>
                <a:gd name="T54" fmla="*/ 0 w 161"/>
                <a:gd name="T55" fmla="*/ 0 h 12525"/>
                <a:gd name="T56" fmla="*/ 0 w 161"/>
                <a:gd name="T57" fmla="*/ 0 h 12525"/>
                <a:gd name="T58" fmla="*/ 0 w 161"/>
                <a:gd name="T59" fmla="*/ 0 h 12525"/>
                <a:gd name="T60" fmla="*/ 0 w 161"/>
                <a:gd name="T61" fmla="*/ 0 h 12525"/>
                <a:gd name="T62" fmla="*/ 0 w 161"/>
                <a:gd name="T63" fmla="*/ 0 h 12525"/>
                <a:gd name="T64" fmla="*/ 0 w 161"/>
                <a:gd name="T65" fmla="*/ 0 h 12525"/>
                <a:gd name="T66" fmla="*/ 0 w 161"/>
                <a:gd name="T67" fmla="*/ 0 h 12525"/>
                <a:gd name="T68" fmla="*/ 0 w 161"/>
                <a:gd name="T69" fmla="*/ 0 h 12525"/>
                <a:gd name="T70" fmla="*/ 0 w 161"/>
                <a:gd name="T71" fmla="*/ 0 h 12525"/>
                <a:gd name="T72" fmla="*/ 0 w 161"/>
                <a:gd name="T73" fmla="*/ 0 h 12525"/>
                <a:gd name="T74" fmla="*/ 0 w 161"/>
                <a:gd name="T75" fmla="*/ 0 h 12525"/>
                <a:gd name="T76" fmla="*/ 0 w 161"/>
                <a:gd name="T77" fmla="*/ 0 h 12525"/>
                <a:gd name="T78" fmla="*/ 0 w 161"/>
                <a:gd name="T79" fmla="*/ 0 h 12525"/>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161" h="12525">
                  <a:moveTo>
                    <a:pt x="87" y="0"/>
                  </a:moveTo>
                  <a:lnTo>
                    <a:pt x="13" y="72"/>
                  </a:lnTo>
                  <a:lnTo>
                    <a:pt x="0" y="12525"/>
                  </a:lnTo>
                  <a:lnTo>
                    <a:pt x="147" y="12525"/>
                  </a:lnTo>
                  <a:lnTo>
                    <a:pt x="161" y="72"/>
                  </a:lnTo>
                  <a:lnTo>
                    <a:pt x="87" y="0"/>
                  </a:lnTo>
                  <a:lnTo>
                    <a:pt x="161" y="72"/>
                  </a:lnTo>
                  <a:lnTo>
                    <a:pt x="160" y="63"/>
                  </a:lnTo>
                  <a:lnTo>
                    <a:pt x="159" y="55"/>
                  </a:lnTo>
                  <a:lnTo>
                    <a:pt x="156" y="47"/>
                  </a:lnTo>
                  <a:lnTo>
                    <a:pt x="154" y="40"/>
                  </a:lnTo>
                  <a:lnTo>
                    <a:pt x="150" y="34"/>
                  </a:lnTo>
                  <a:lnTo>
                    <a:pt x="146" y="28"/>
                  </a:lnTo>
                  <a:lnTo>
                    <a:pt x="142" y="23"/>
                  </a:lnTo>
                  <a:lnTo>
                    <a:pt x="137" y="18"/>
                  </a:lnTo>
                  <a:lnTo>
                    <a:pt x="132" y="14"/>
                  </a:lnTo>
                  <a:lnTo>
                    <a:pt x="126" y="10"/>
                  </a:lnTo>
                  <a:lnTo>
                    <a:pt x="120" y="7"/>
                  </a:lnTo>
                  <a:lnTo>
                    <a:pt x="114" y="4"/>
                  </a:lnTo>
                  <a:lnTo>
                    <a:pt x="107" y="2"/>
                  </a:lnTo>
                  <a:lnTo>
                    <a:pt x="100" y="1"/>
                  </a:lnTo>
                  <a:lnTo>
                    <a:pt x="94" y="0"/>
                  </a:lnTo>
                  <a:lnTo>
                    <a:pt x="87" y="0"/>
                  </a:lnTo>
                  <a:lnTo>
                    <a:pt x="80" y="0"/>
                  </a:lnTo>
                  <a:lnTo>
                    <a:pt x="74" y="1"/>
                  </a:lnTo>
                  <a:lnTo>
                    <a:pt x="66" y="2"/>
                  </a:lnTo>
                  <a:lnTo>
                    <a:pt x="60" y="4"/>
                  </a:lnTo>
                  <a:lnTo>
                    <a:pt x="53" y="7"/>
                  </a:lnTo>
                  <a:lnTo>
                    <a:pt x="47" y="10"/>
                  </a:lnTo>
                  <a:lnTo>
                    <a:pt x="42" y="14"/>
                  </a:lnTo>
                  <a:lnTo>
                    <a:pt x="37" y="18"/>
                  </a:lnTo>
                  <a:lnTo>
                    <a:pt x="32" y="23"/>
                  </a:lnTo>
                  <a:lnTo>
                    <a:pt x="27" y="28"/>
                  </a:lnTo>
                  <a:lnTo>
                    <a:pt x="23" y="34"/>
                  </a:lnTo>
                  <a:lnTo>
                    <a:pt x="19" y="40"/>
                  </a:lnTo>
                  <a:lnTo>
                    <a:pt x="17" y="47"/>
                  </a:lnTo>
                  <a:lnTo>
                    <a:pt x="15" y="55"/>
                  </a:lnTo>
                  <a:lnTo>
                    <a:pt x="14" y="63"/>
                  </a:lnTo>
                  <a:lnTo>
                    <a:pt x="13" y="72"/>
                  </a:lnTo>
                  <a:lnTo>
                    <a:pt x="87" y="0"/>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93" name="Freeform 138"/>
            <p:cNvSpPr>
              <a:spLocks/>
            </p:cNvSpPr>
            <p:nvPr/>
          </p:nvSpPr>
          <p:spPr bwMode="auto">
            <a:xfrm>
              <a:off x="3472" y="987"/>
              <a:ext cx="144" cy="3"/>
            </a:xfrm>
            <a:custGeom>
              <a:avLst/>
              <a:gdLst>
                <a:gd name="T0" fmla="*/ 0 w 5901"/>
                <a:gd name="T1" fmla="*/ 0 h 143"/>
                <a:gd name="T2" fmla="*/ 0 w 5901"/>
                <a:gd name="T3" fmla="*/ 0 h 143"/>
                <a:gd name="T4" fmla="*/ 0 w 5901"/>
                <a:gd name="T5" fmla="*/ 0 h 143"/>
                <a:gd name="T6" fmla="*/ 0 w 5901"/>
                <a:gd name="T7" fmla="*/ 0 h 143"/>
                <a:gd name="T8" fmla="*/ 0 w 5901"/>
                <a:gd name="T9" fmla="*/ 0 h 143"/>
                <a:gd name="T10" fmla="*/ 0 w 5901"/>
                <a:gd name="T11" fmla="*/ 0 h 143"/>
                <a:gd name="T12" fmla="*/ 0 w 5901"/>
                <a:gd name="T13" fmla="*/ 0 h 143"/>
                <a:gd name="T14" fmla="*/ 0 w 5901"/>
                <a:gd name="T15" fmla="*/ 0 h 143"/>
                <a:gd name="T16" fmla="*/ 0 w 5901"/>
                <a:gd name="T17" fmla="*/ 0 h 143"/>
                <a:gd name="T18" fmla="*/ 0 w 5901"/>
                <a:gd name="T19" fmla="*/ 0 h 143"/>
                <a:gd name="T20" fmla="*/ 0 w 5901"/>
                <a:gd name="T21" fmla="*/ 0 h 143"/>
                <a:gd name="T22" fmla="*/ 0 w 5901"/>
                <a:gd name="T23" fmla="*/ 0 h 143"/>
                <a:gd name="T24" fmla="*/ 0 w 5901"/>
                <a:gd name="T25" fmla="*/ 0 h 143"/>
                <a:gd name="T26" fmla="*/ 0 w 5901"/>
                <a:gd name="T27" fmla="*/ 0 h 143"/>
                <a:gd name="T28" fmla="*/ 0 w 5901"/>
                <a:gd name="T29" fmla="*/ 0 h 143"/>
                <a:gd name="T30" fmla="*/ 0 w 5901"/>
                <a:gd name="T31" fmla="*/ 0 h 143"/>
                <a:gd name="T32" fmla="*/ 0 w 5901"/>
                <a:gd name="T33" fmla="*/ 0 h 143"/>
                <a:gd name="T34" fmla="*/ 0 w 5901"/>
                <a:gd name="T35" fmla="*/ 0 h 143"/>
                <a:gd name="T36" fmla="*/ 0 w 5901"/>
                <a:gd name="T37" fmla="*/ 0 h 143"/>
                <a:gd name="T38" fmla="*/ 0 w 5901"/>
                <a:gd name="T39" fmla="*/ 0 h 143"/>
                <a:gd name="T40" fmla="*/ 0 w 5901"/>
                <a:gd name="T41" fmla="*/ 0 h 143"/>
                <a:gd name="T42" fmla="*/ 0 w 5901"/>
                <a:gd name="T43" fmla="*/ 0 h 143"/>
                <a:gd name="T44" fmla="*/ 0 w 5901"/>
                <a:gd name="T45" fmla="*/ 0 h 143"/>
                <a:gd name="T46" fmla="*/ 0 w 5901"/>
                <a:gd name="T47" fmla="*/ 0 h 143"/>
                <a:gd name="T48" fmla="*/ 0 w 5901"/>
                <a:gd name="T49" fmla="*/ 0 h 143"/>
                <a:gd name="T50" fmla="*/ 0 w 5901"/>
                <a:gd name="T51" fmla="*/ 0 h 143"/>
                <a:gd name="T52" fmla="*/ 0 w 5901"/>
                <a:gd name="T53" fmla="*/ 0 h 143"/>
                <a:gd name="T54" fmla="*/ 0 w 5901"/>
                <a:gd name="T55" fmla="*/ 0 h 143"/>
                <a:gd name="T56" fmla="*/ 0 w 5901"/>
                <a:gd name="T57" fmla="*/ 0 h 143"/>
                <a:gd name="T58" fmla="*/ 0 w 5901"/>
                <a:gd name="T59" fmla="*/ 0 h 143"/>
                <a:gd name="T60" fmla="*/ 0 w 5901"/>
                <a:gd name="T61" fmla="*/ 0 h 143"/>
                <a:gd name="T62" fmla="*/ 0 w 5901"/>
                <a:gd name="T63" fmla="*/ 0 h 143"/>
                <a:gd name="T64" fmla="*/ 0 w 5901"/>
                <a:gd name="T65" fmla="*/ 0 h 143"/>
                <a:gd name="T66" fmla="*/ 0 w 5901"/>
                <a:gd name="T67" fmla="*/ 0 h 143"/>
                <a:gd name="T68" fmla="*/ 0 w 5901"/>
                <a:gd name="T69" fmla="*/ 0 h 143"/>
                <a:gd name="T70" fmla="*/ 0 w 5901"/>
                <a:gd name="T71" fmla="*/ 0 h 143"/>
                <a:gd name="T72" fmla="*/ 0 w 5901"/>
                <a:gd name="T73" fmla="*/ 0 h 143"/>
                <a:gd name="T74" fmla="*/ 0 w 5901"/>
                <a:gd name="T75" fmla="*/ 0 h 143"/>
                <a:gd name="T76" fmla="*/ 0 w 5901"/>
                <a:gd name="T77" fmla="*/ 0 h 143"/>
                <a:gd name="T78" fmla="*/ 0 w 5901"/>
                <a:gd name="T79" fmla="*/ 0 h 143"/>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5901" h="143">
                  <a:moveTo>
                    <a:pt x="0" y="72"/>
                  </a:moveTo>
                  <a:lnTo>
                    <a:pt x="74" y="143"/>
                  </a:lnTo>
                  <a:lnTo>
                    <a:pt x="5901" y="143"/>
                  </a:lnTo>
                  <a:lnTo>
                    <a:pt x="5901" y="0"/>
                  </a:lnTo>
                  <a:lnTo>
                    <a:pt x="74" y="0"/>
                  </a:lnTo>
                  <a:lnTo>
                    <a:pt x="0" y="72"/>
                  </a:lnTo>
                  <a:lnTo>
                    <a:pt x="74" y="0"/>
                  </a:lnTo>
                  <a:lnTo>
                    <a:pt x="64" y="0"/>
                  </a:lnTo>
                  <a:lnTo>
                    <a:pt x="56" y="1"/>
                  </a:lnTo>
                  <a:lnTo>
                    <a:pt x="48" y="3"/>
                  </a:lnTo>
                  <a:lnTo>
                    <a:pt x="41" y="6"/>
                  </a:lnTo>
                  <a:lnTo>
                    <a:pt x="35" y="9"/>
                  </a:lnTo>
                  <a:lnTo>
                    <a:pt x="28" y="13"/>
                  </a:lnTo>
                  <a:lnTo>
                    <a:pt x="23" y="17"/>
                  </a:lnTo>
                  <a:lnTo>
                    <a:pt x="18" y="22"/>
                  </a:lnTo>
                  <a:lnTo>
                    <a:pt x="14" y="28"/>
                  </a:lnTo>
                  <a:lnTo>
                    <a:pt x="10" y="33"/>
                  </a:lnTo>
                  <a:lnTo>
                    <a:pt x="7" y="39"/>
                  </a:lnTo>
                  <a:lnTo>
                    <a:pt x="4" y="45"/>
                  </a:lnTo>
                  <a:lnTo>
                    <a:pt x="2" y="52"/>
                  </a:lnTo>
                  <a:lnTo>
                    <a:pt x="1" y="58"/>
                  </a:lnTo>
                  <a:lnTo>
                    <a:pt x="0" y="65"/>
                  </a:lnTo>
                  <a:lnTo>
                    <a:pt x="0" y="72"/>
                  </a:lnTo>
                  <a:lnTo>
                    <a:pt x="0" y="78"/>
                  </a:lnTo>
                  <a:lnTo>
                    <a:pt x="1" y="85"/>
                  </a:lnTo>
                  <a:lnTo>
                    <a:pt x="2" y="92"/>
                  </a:lnTo>
                  <a:lnTo>
                    <a:pt x="4" y="98"/>
                  </a:lnTo>
                  <a:lnTo>
                    <a:pt x="7" y="104"/>
                  </a:lnTo>
                  <a:lnTo>
                    <a:pt x="10" y="110"/>
                  </a:lnTo>
                  <a:lnTo>
                    <a:pt x="14" y="116"/>
                  </a:lnTo>
                  <a:lnTo>
                    <a:pt x="18" y="121"/>
                  </a:lnTo>
                  <a:lnTo>
                    <a:pt x="23" y="126"/>
                  </a:lnTo>
                  <a:lnTo>
                    <a:pt x="28" y="130"/>
                  </a:lnTo>
                  <a:lnTo>
                    <a:pt x="35" y="134"/>
                  </a:lnTo>
                  <a:lnTo>
                    <a:pt x="41" y="137"/>
                  </a:lnTo>
                  <a:lnTo>
                    <a:pt x="48" y="140"/>
                  </a:lnTo>
                  <a:lnTo>
                    <a:pt x="56" y="142"/>
                  </a:lnTo>
                  <a:lnTo>
                    <a:pt x="64" y="143"/>
                  </a:lnTo>
                  <a:lnTo>
                    <a:pt x="74" y="143"/>
                  </a:lnTo>
                  <a:lnTo>
                    <a:pt x="0" y="72"/>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94" name="Freeform 139"/>
            <p:cNvSpPr>
              <a:spLocks/>
            </p:cNvSpPr>
            <p:nvPr/>
          </p:nvSpPr>
          <p:spPr bwMode="auto">
            <a:xfrm>
              <a:off x="3472" y="988"/>
              <a:ext cx="4" cy="231"/>
            </a:xfrm>
            <a:custGeom>
              <a:avLst/>
              <a:gdLst>
                <a:gd name="T0" fmla="*/ 0 w 156"/>
                <a:gd name="T1" fmla="*/ 0 h 12694"/>
                <a:gd name="T2" fmla="*/ 0 w 156"/>
                <a:gd name="T3" fmla="*/ 0 h 12694"/>
                <a:gd name="T4" fmla="*/ 0 w 156"/>
                <a:gd name="T5" fmla="*/ 0 h 12694"/>
                <a:gd name="T6" fmla="*/ 0 w 156"/>
                <a:gd name="T7" fmla="*/ 0 h 12694"/>
                <a:gd name="T8" fmla="*/ 0 w 156"/>
                <a:gd name="T9" fmla="*/ 0 h 12694"/>
                <a:gd name="T10" fmla="*/ 0 w 156"/>
                <a:gd name="T11" fmla="*/ 0 h 12694"/>
                <a:gd name="T12" fmla="*/ 0 w 156"/>
                <a:gd name="T13" fmla="*/ 0 h 12694"/>
                <a:gd name="T14" fmla="*/ 0 w 156"/>
                <a:gd name="T15" fmla="*/ 0 h 12694"/>
                <a:gd name="T16" fmla="*/ 0 w 156"/>
                <a:gd name="T17" fmla="*/ 0 h 12694"/>
                <a:gd name="T18" fmla="*/ 0 w 156"/>
                <a:gd name="T19" fmla="*/ 0 h 12694"/>
                <a:gd name="T20" fmla="*/ 0 w 156"/>
                <a:gd name="T21" fmla="*/ 0 h 12694"/>
                <a:gd name="T22" fmla="*/ 0 w 156"/>
                <a:gd name="T23" fmla="*/ 0 h 12694"/>
                <a:gd name="T24" fmla="*/ 0 w 156"/>
                <a:gd name="T25" fmla="*/ 0 h 12694"/>
                <a:gd name="T26" fmla="*/ 0 w 156"/>
                <a:gd name="T27" fmla="*/ 0 h 12694"/>
                <a:gd name="T28" fmla="*/ 0 w 156"/>
                <a:gd name="T29" fmla="*/ 0 h 12694"/>
                <a:gd name="T30" fmla="*/ 0 w 156"/>
                <a:gd name="T31" fmla="*/ 0 h 12694"/>
                <a:gd name="T32" fmla="*/ 0 w 156"/>
                <a:gd name="T33" fmla="*/ 0 h 12694"/>
                <a:gd name="T34" fmla="*/ 0 w 156"/>
                <a:gd name="T35" fmla="*/ 0 h 12694"/>
                <a:gd name="T36" fmla="*/ 0 w 156"/>
                <a:gd name="T37" fmla="*/ 0 h 12694"/>
                <a:gd name="T38" fmla="*/ 0 w 156"/>
                <a:gd name="T39" fmla="*/ 0 h 12694"/>
                <a:gd name="T40" fmla="*/ 0 w 156"/>
                <a:gd name="T41" fmla="*/ 0 h 12694"/>
                <a:gd name="T42" fmla="*/ 0 w 156"/>
                <a:gd name="T43" fmla="*/ 0 h 12694"/>
                <a:gd name="T44" fmla="*/ 0 w 156"/>
                <a:gd name="T45" fmla="*/ 0 h 12694"/>
                <a:gd name="T46" fmla="*/ 0 w 156"/>
                <a:gd name="T47" fmla="*/ 0 h 12694"/>
                <a:gd name="T48" fmla="*/ 0 w 156"/>
                <a:gd name="T49" fmla="*/ 0 h 12694"/>
                <a:gd name="T50" fmla="*/ 0 w 156"/>
                <a:gd name="T51" fmla="*/ 0 h 12694"/>
                <a:gd name="T52" fmla="*/ 0 w 156"/>
                <a:gd name="T53" fmla="*/ 0 h 12694"/>
                <a:gd name="T54" fmla="*/ 0 w 156"/>
                <a:gd name="T55" fmla="*/ 0 h 12694"/>
                <a:gd name="T56" fmla="*/ 0 w 156"/>
                <a:gd name="T57" fmla="*/ 0 h 12694"/>
                <a:gd name="T58" fmla="*/ 0 w 156"/>
                <a:gd name="T59" fmla="*/ 0 h 12694"/>
                <a:gd name="T60" fmla="*/ 0 w 156"/>
                <a:gd name="T61" fmla="*/ 0 h 12694"/>
                <a:gd name="T62" fmla="*/ 0 w 156"/>
                <a:gd name="T63" fmla="*/ 0 h 12694"/>
                <a:gd name="T64" fmla="*/ 0 w 156"/>
                <a:gd name="T65" fmla="*/ 0 h 12694"/>
                <a:gd name="T66" fmla="*/ 0 w 156"/>
                <a:gd name="T67" fmla="*/ 0 h 12694"/>
                <a:gd name="T68" fmla="*/ 0 w 156"/>
                <a:gd name="T69" fmla="*/ 0 h 12694"/>
                <a:gd name="T70" fmla="*/ 0 w 156"/>
                <a:gd name="T71" fmla="*/ 0 h 12694"/>
                <a:gd name="T72" fmla="*/ 0 w 156"/>
                <a:gd name="T73" fmla="*/ 0 h 12694"/>
                <a:gd name="T74" fmla="*/ 0 w 156"/>
                <a:gd name="T75" fmla="*/ 0 h 12694"/>
                <a:gd name="T76" fmla="*/ 0 w 156"/>
                <a:gd name="T77" fmla="*/ 0 h 12694"/>
                <a:gd name="T78" fmla="*/ 0 w 156"/>
                <a:gd name="T79" fmla="*/ 0 h 1269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156" h="12694">
                  <a:moveTo>
                    <a:pt x="29" y="12680"/>
                  </a:moveTo>
                  <a:lnTo>
                    <a:pt x="147" y="12622"/>
                  </a:lnTo>
                  <a:lnTo>
                    <a:pt x="156" y="0"/>
                  </a:lnTo>
                  <a:lnTo>
                    <a:pt x="10" y="0"/>
                  </a:lnTo>
                  <a:lnTo>
                    <a:pt x="0" y="12622"/>
                  </a:lnTo>
                  <a:lnTo>
                    <a:pt x="29" y="12680"/>
                  </a:lnTo>
                  <a:lnTo>
                    <a:pt x="0" y="12622"/>
                  </a:lnTo>
                  <a:lnTo>
                    <a:pt x="0" y="12631"/>
                  </a:lnTo>
                  <a:lnTo>
                    <a:pt x="2" y="12639"/>
                  </a:lnTo>
                  <a:lnTo>
                    <a:pt x="4" y="12647"/>
                  </a:lnTo>
                  <a:lnTo>
                    <a:pt x="6" y="12654"/>
                  </a:lnTo>
                  <a:lnTo>
                    <a:pt x="9" y="12660"/>
                  </a:lnTo>
                  <a:lnTo>
                    <a:pt x="13" y="12666"/>
                  </a:lnTo>
                  <a:lnTo>
                    <a:pt x="18" y="12671"/>
                  </a:lnTo>
                  <a:lnTo>
                    <a:pt x="22" y="12676"/>
                  </a:lnTo>
                  <a:lnTo>
                    <a:pt x="28" y="12680"/>
                  </a:lnTo>
                  <a:lnTo>
                    <a:pt x="33" y="12684"/>
                  </a:lnTo>
                  <a:lnTo>
                    <a:pt x="40" y="12687"/>
                  </a:lnTo>
                  <a:lnTo>
                    <a:pt x="46" y="12690"/>
                  </a:lnTo>
                  <a:lnTo>
                    <a:pt x="53" y="12692"/>
                  </a:lnTo>
                  <a:lnTo>
                    <a:pt x="59" y="12693"/>
                  </a:lnTo>
                  <a:lnTo>
                    <a:pt x="66" y="12694"/>
                  </a:lnTo>
                  <a:lnTo>
                    <a:pt x="73" y="12694"/>
                  </a:lnTo>
                  <a:lnTo>
                    <a:pt x="79" y="12694"/>
                  </a:lnTo>
                  <a:lnTo>
                    <a:pt x="87" y="12693"/>
                  </a:lnTo>
                  <a:lnTo>
                    <a:pt x="94" y="12692"/>
                  </a:lnTo>
                  <a:lnTo>
                    <a:pt x="100" y="12690"/>
                  </a:lnTo>
                  <a:lnTo>
                    <a:pt x="106" y="12687"/>
                  </a:lnTo>
                  <a:lnTo>
                    <a:pt x="112" y="12684"/>
                  </a:lnTo>
                  <a:lnTo>
                    <a:pt x="118" y="12680"/>
                  </a:lnTo>
                  <a:lnTo>
                    <a:pt x="123" y="12676"/>
                  </a:lnTo>
                  <a:lnTo>
                    <a:pt x="129" y="12671"/>
                  </a:lnTo>
                  <a:lnTo>
                    <a:pt x="133" y="12666"/>
                  </a:lnTo>
                  <a:lnTo>
                    <a:pt x="137" y="12660"/>
                  </a:lnTo>
                  <a:lnTo>
                    <a:pt x="140" y="12654"/>
                  </a:lnTo>
                  <a:lnTo>
                    <a:pt x="143" y="12647"/>
                  </a:lnTo>
                  <a:lnTo>
                    <a:pt x="145" y="12639"/>
                  </a:lnTo>
                  <a:lnTo>
                    <a:pt x="146" y="12631"/>
                  </a:lnTo>
                  <a:lnTo>
                    <a:pt x="147" y="12622"/>
                  </a:lnTo>
                  <a:lnTo>
                    <a:pt x="29" y="12680"/>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95" name="Freeform 140"/>
            <p:cNvSpPr>
              <a:spLocks/>
            </p:cNvSpPr>
            <p:nvPr/>
          </p:nvSpPr>
          <p:spPr bwMode="auto">
            <a:xfrm>
              <a:off x="3472" y="1217"/>
              <a:ext cx="15" cy="9"/>
            </a:xfrm>
            <a:custGeom>
              <a:avLst/>
              <a:gdLst>
                <a:gd name="T0" fmla="*/ 0 w 615"/>
                <a:gd name="T1" fmla="*/ 0 h 489"/>
                <a:gd name="T2" fmla="*/ 0 w 615"/>
                <a:gd name="T3" fmla="*/ 0 h 489"/>
                <a:gd name="T4" fmla="*/ 0 w 615"/>
                <a:gd name="T5" fmla="*/ 0 h 489"/>
                <a:gd name="T6" fmla="*/ 0 w 615"/>
                <a:gd name="T7" fmla="*/ 0 h 489"/>
                <a:gd name="T8" fmla="*/ 0 w 615"/>
                <a:gd name="T9" fmla="*/ 0 h 489"/>
                <a:gd name="T10" fmla="*/ 0 w 615"/>
                <a:gd name="T11" fmla="*/ 0 h 489"/>
                <a:gd name="T12" fmla="*/ 0 w 615"/>
                <a:gd name="T13" fmla="*/ 0 h 489"/>
                <a:gd name="T14" fmla="*/ 0 w 615"/>
                <a:gd name="T15" fmla="*/ 0 h 489"/>
                <a:gd name="T16" fmla="*/ 0 w 615"/>
                <a:gd name="T17" fmla="*/ 0 h 489"/>
                <a:gd name="T18" fmla="*/ 0 w 615"/>
                <a:gd name="T19" fmla="*/ 0 h 489"/>
                <a:gd name="T20" fmla="*/ 0 w 615"/>
                <a:gd name="T21" fmla="*/ 0 h 489"/>
                <a:gd name="T22" fmla="*/ 0 w 615"/>
                <a:gd name="T23" fmla="*/ 0 h 489"/>
                <a:gd name="T24" fmla="*/ 0 w 615"/>
                <a:gd name="T25" fmla="*/ 0 h 489"/>
                <a:gd name="T26" fmla="*/ 0 w 615"/>
                <a:gd name="T27" fmla="*/ 0 h 489"/>
                <a:gd name="T28" fmla="*/ 0 w 615"/>
                <a:gd name="T29" fmla="*/ 0 h 489"/>
                <a:gd name="T30" fmla="*/ 0 w 615"/>
                <a:gd name="T31" fmla="*/ 0 h 489"/>
                <a:gd name="T32" fmla="*/ 0 w 615"/>
                <a:gd name="T33" fmla="*/ 0 h 489"/>
                <a:gd name="T34" fmla="*/ 0 w 615"/>
                <a:gd name="T35" fmla="*/ 0 h 489"/>
                <a:gd name="T36" fmla="*/ 0 w 615"/>
                <a:gd name="T37" fmla="*/ 0 h 489"/>
                <a:gd name="T38" fmla="*/ 0 w 615"/>
                <a:gd name="T39" fmla="*/ 0 h 489"/>
                <a:gd name="T40" fmla="*/ 0 w 615"/>
                <a:gd name="T41" fmla="*/ 0 h 489"/>
                <a:gd name="T42" fmla="*/ 0 w 615"/>
                <a:gd name="T43" fmla="*/ 0 h 489"/>
                <a:gd name="T44" fmla="*/ 0 w 615"/>
                <a:gd name="T45" fmla="*/ 0 h 489"/>
                <a:gd name="T46" fmla="*/ 0 w 615"/>
                <a:gd name="T47" fmla="*/ 0 h 489"/>
                <a:gd name="T48" fmla="*/ 0 w 615"/>
                <a:gd name="T49" fmla="*/ 0 h 489"/>
                <a:gd name="T50" fmla="*/ 0 w 615"/>
                <a:gd name="T51" fmla="*/ 0 h 489"/>
                <a:gd name="T52" fmla="*/ 0 w 615"/>
                <a:gd name="T53" fmla="*/ 0 h 489"/>
                <a:gd name="T54" fmla="*/ 0 w 615"/>
                <a:gd name="T55" fmla="*/ 0 h 489"/>
                <a:gd name="T56" fmla="*/ 0 w 615"/>
                <a:gd name="T57" fmla="*/ 0 h 489"/>
                <a:gd name="T58" fmla="*/ 0 w 615"/>
                <a:gd name="T59" fmla="*/ 0 h 489"/>
                <a:gd name="T60" fmla="*/ 0 w 615"/>
                <a:gd name="T61" fmla="*/ 0 h 489"/>
                <a:gd name="T62" fmla="*/ 0 w 615"/>
                <a:gd name="T63" fmla="*/ 0 h 489"/>
                <a:gd name="T64" fmla="*/ 0 w 615"/>
                <a:gd name="T65" fmla="*/ 0 h 489"/>
                <a:gd name="T66" fmla="*/ 0 w 615"/>
                <a:gd name="T67" fmla="*/ 0 h 489"/>
                <a:gd name="T68" fmla="*/ 0 w 615"/>
                <a:gd name="T69" fmla="*/ 0 h 489"/>
                <a:gd name="T70" fmla="*/ 0 w 615"/>
                <a:gd name="T71" fmla="*/ 0 h 489"/>
                <a:gd name="T72" fmla="*/ 0 w 615"/>
                <a:gd name="T73" fmla="*/ 0 h 489"/>
                <a:gd name="T74" fmla="*/ 0 w 615"/>
                <a:gd name="T75" fmla="*/ 0 h 489"/>
                <a:gd name="T76" fmla="*/ 0 w 615"/>
                <a:gd name="T77" fmla="*/ 0 h 489"/>
                <a:gd name="T78" fmla="*/ 0 w 615"/>
                <a:gd name="T79" fmla="*/ 0 h 489"/>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615" h="489">
                  <a:moveTo>
                    <a:pt x="534" y="487"/>
                  </a:moveTo>
                  <a:lnTo>
                    <a:pt x="584" y="357"/>
                  </a:lnTo>
                  <a:lnTo>
                    <a:pt x="87" y="0"/>
                  </a:lnTo>
                  <a:lnTo>
                    <a:pt x="0" y="115"/>
                  </a:lnTo>
                  <a:lnTo>
                    <a:pt x="498" y="474"/>
                  </a:lnTo>
                  <a:lnTo>
                    <a:pt x="534" y="487"/>
                  </a:lnTo>
                  <a:lnTo>
                    <a:pt x="498" y="474"/>
                  </a:lnTo>
                  <a:lnTo>
                    <a:pt x="506" y="478"/>
                  </a:lnTo>
                  <a:lnTo>
                    <a:pt x="513" y="482"/>
                  </a:lnTo>
                  <a:lnTo>
                    <a:pt x="520" y="485"/>
                  </a:lnTo>
                  <a:lnTo>
                    <a:pt x="527" y="487"/>
                  </a:lnTo>
                  <a:lnTo>
                    <a:pt x="534" y="488"/>
                  </a:lnTo>
                  <a:lnTo>
                    <a:pt x="541" y="489"/>
                  </a:lnTo>
                  <a:lnTo>
                    <a:pt x="549" y="488"/>
                  </a:lnTo>
                  <a:lnTo>
                    <a:pt x="556" y="487"/>
                  </a:lnTo>
                  <a:lnTo>
                    <a:pt x="562" y="486"/>
                  </a:lnTo>
                  <a:lnTo>
                    <a:pt x="569" y="483"/>
                  </a:lnTo>
                  <a:lnTo>
                    <a:pt x="575" y="480"/>
                  </a:lnTo>
                  <a:lnTo>
                    <a:pt x="580" y="477"/>
                  </a:lnTo>
                  <a:lnTo>
                    <a:pt x="586" y="473"/>
                  </a:lnTo>
                  <a:lnTo>
                    <a:pt x="592" y="468"/>
                  </a:lnTo>
                  <a:lnTo>
                    <a:pt x="596" y="463"/>
                  </a:lnTo>
                  <a:lnTo>
                    <a:pt x="601" y="458"/>
                  </a:lnTo>
                  <a:lnTo>
                    <a:pt x="604" y="453"/>
                  </a:lnTo>
                  <a:lnTo>
                    <a:pt x="607" y="447"/>
                  </a:lnTo>
                  <a:lnTo>
                    <a:pt x="610" y="441"/>
                  </a:lnTo>
                  <a:lnTo>
                    <a:pt x="612" y="434"/>
                  </a:lnTo>
                  <a:lnTo>
                    <a:pt x="614" y="427"/>
                  </a:lnTo>
                  <a:lnTo>
                    <a:pt x="615" y="420"/>
                  </a:lnTo>
                  <a:lnTo>
                    <a:pt x="615" y="414"/>
                  </a:lnTo>
                  <a:lnTo>
                    <a:pt x="615" y="407"/>
                  </a:lnTo>
                  <a:lnTo>
                    <a:pt x="614" y="400"/>
                  </a:lnTo>
                  <a:lnTo>
                    <a:pt x="612" y="394"/>
                  </a:lnTo>
                  <a:lnTo>
                    <a:pt x="610" y="387"/>
                  </a:lnTo>
                  <a:lnTo>
                    <a:pt x="607" y="381"/>
                  </a:lnTo>
                  <a:lnTo>
                    <a:pt x="603" y="374"/>
                  </a:lnTo>
                  <a:lnTo>
                    <a:pt x="598" y="368"/>
                  </a:lnTo>
                  <a:lnTo>
                    <a:pt x="592" y="363"/>
                  </a:lnTo>
                  <a:lnTo>
                    <a:pt x="584" y="357"/>
                  </a:lnTo>
                  <a:lnTo>
                    <a:pt x="534" y="487"/>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96" name="Freeform 141"/>
            <p:cNvSpPr>
              <a:spLocks/>
            </p:cNvSpPr>
            <p:nvPr/>
          </p:nvSpPr>
          <p:spPr bwMode="auto">
            <a:xfrm>
              <a:off x="3472" y="967"/>
              <a:ext cx="144" cy="27"/>
            </a:xfrm>
            <a:custGeom>
              <a:avLst/>
              <a:gdLst>
                <a:gd name="T0" fmla="*/ 0 w 5915"/>
                <a:gd name="T1" fmla="*/ 0 h 1497"/>
                <a:gd name="T2" fmla="*/ 0 w 5915"/>
                <a:gd name="T3" fmla="*/ 0 h 1497"/>
                <a:gd name="T4" fmla="*/ 0 w 5915"/>
                <a:gd name="T5" fmla="*/ 0 h 1497"/>
                <a:gd name="T6" fmla="*/ 0 w 5915"/>
                <a:gd name="T7" fmla="*/ 0 h 1497"/>
                <a:gd name="T8" fmla="*/ 0 w 5915"/>
                <a:gd name="T9" fmla="*/ 0 h 1497"/>
                <a:gd name="T10" fmla="*/ 0 w 5915"/>
                <a:gd name="T11" fmla="*/ 0 h 1497"/>
                <a:gd name="T12" fmla="*/ 0 w 5915"/>
                <a:gd name="T13" fmla="*/ 0 h 1497"/>
                <a:gd name="T14" fmla="*/ 0 w 5915"/>
                <a:gd name="T15" fmla="*/ 0 h 1497"/>
                <a:gd name="T16" fmla="*/ 0 w 5915"/>
                <a:gd name="T17" fmla="*/ 0 h 1497"/>
                <a:gd name="T18" fmla="*/ 0 w 5915"/>
                <a:gd name="T19" fmla="*/ 0 h 1497"/>
                <a:gd name="T20" fmla="*/ 0 w 5915"/>
                <a:gd name="T21" fmla="*/ 0 h 1497"/>
                <a:gd name="T22" fmla="*/ 0 w 5915"/>
                <a:gd name="T23" fmla="*/ 0 h 1497"/>
                <a:gd name="T24" fmla="*/ 0 w 5915"/>
                <a:gd name="T25" fmla="*/ 0 h 1497"/>
                <a:gd name="T26" fmla="*/ 0 w 5915"/>
                <a:gd name="T27" fmla="*/ 0 h 1497"/>
                <a:gd name="T28" fmla="*/ 0 w 5915"/>
                <a:gd name="T29" fmla="*/ 0 h 1497"/>
                <a:gd name="T30" fmla="*/ 0 w 5915"/>
                <a:gd name="T31" fmla="*/ 0 h 1497"/>
                <a:gd name="T32" fmla="*/ 0 w 5915"/>
                <a:gd name="T33" fmla="*/ 0 h 1497"/>
                <a:gd name="T34" fmla="*/ 0 w 5915"/>
                <a:gd name="T35" fmla="*/ 0 h 1497"/>
                <a:gd name="T36" fmla="*/ 0 w 5915"/>
                <a:gd name="T37" fmla="*/ 0 h 1497"/>
                <a:gd name="T38" fmla="*/ 0 w 5915"/>
                <a:gd name="T39" fmla="*/ 0 h 1497"/>
                <a:gd name="T40" fmla="*/ 0 w 5915"/>
                <a:gd name="T41" fmla="*/ 0 h 1497"/>
                <a:gd name="T42" fmla="*/ 0 w 5915"/>
                <a:gd name="T43" fmla="*/ 0 h 1497"/>
                <a:gd name="T44" fmla="*/ 0 w 5915"/>
                <a:gd name="T45" fmla="*/ 0 h 1497"/>
                <a:gd name="T46" fmla="*/ 0 w 5915"/>
                <a:gd name="T47" fmla="*/ 0 h 1497"/>
                <a:gd name="T48" fmla="*/ 0 w 5915"/>
                <a:gd name="T49" fmla="*/ 0 h 1497"/>
                <a:gd name="T50" fmla="*/ 0 w 5915"/>
                <a:gd name="T51" fmla="*/ 0 h 1497"/>
                <a:gd name="T52" fmla="*/ 0 w 5915"/>
                <a:gd name="T53" fmla="*/ 0 h 1497"/>
                <a:gd name="T54" fmla="*/ 0 w 5915"/>
                <a:gd name="T55" fmla="*/ 0 h 1497"/>
                <a:gd name="T56" fmla="*/ 0 w 5915"/>
                <a:gd name="T57" fmla="*/ 0 h 1497"/>
                <a:gd name="T58" fmla="*/ 0 w 5915"/>
                <a:gd name="T59" fmla="*/ 0 h 1497"/>
                <a:gd name="T60" fmla="*/ 0 w 5915"/>
                <a:gd name="T61" fmla="*/ 0 h 1497"/>
                <a:gd name="T62" fmla="*/ 0 w 5915"/>
                <a:gd name="T63" fmla="*/ 0 h 1497"/>
                <a:gd name="T64" fmla="*/ 0 w 5915"/>
                <a:gd name="T65" fmla="*/ 0 h 1497"/>
                <a:gd name="T66" fmla="*/ 0 w 5915"/>
                <a:gd name="T67" fmla="*/ 0 h 1497"/>
                <a:gd name="T68" fmla="*/ 0 w 5915"/>
                <a:gd name="T69" fmla="*/ 0 h 1497"/>
                <a:gd name="T70" fmla="*/ 0 w 5915"/>
                <a:gd name="T71" fmla="*/ 0 h 1497"/>
                <a:gd name="T72" fmla="*/ 0 w 5915"/>
                <a:gd name="T73" fmla="*/ 0 h 1497"/>
                <a:gd name="T74" fmla="*/ 0 w 5915"/>
                <a:gd name="T75" fmla="*/ 0 h 1497"/>
                <a:gd name="T76" fmla="*/ 0 w 5915"/>
                <a:gd name="T77" fmla="*/ 0 h 1497"/>
                <a:gd name="T78" fmla="*/ 0 w 5915"/>
                <a:gd name="T79" fmla="*/ 0 h 1497"/>
                <a:gd name="T80" fmla="*/ 0 w 5915"/>
                <a:gd name="T81" fmla="*/ 0 h 1497"/>
                <a:gd name="T82" fmla="*/ 0 w 5915"/>
                <a:gd name="T83" fmla="*/ 0 h 1497"/>
                <a:gd name="T84" fmla="*/ 0 w 5915"/>
                <a:gd name="T85" fmla="*/ 0 h 1497"/>
                <a:gd name="T86" fmla="*/ 0 w 5915"/>
                <a:gd name="T87" fmla="*/ 0 h 1497"/>
                <a:gd name="T88" fmla="*/ 0 w 5915"/>
                <a:gd name="T89" fmla="*/ 0 h 1497"/>
                <a:gd name="T90" fmla="*/ 0 w 5915"/>
                <a:gd name="T91" fmla="*/ 0 h 1497"/>
                <a:gd name="T92" fmla="*/ 0 w 5915"/>
                <a:gd name="T93" fmla="*/ 0 h 1497"/>
                <a:gd name="T94" fmla="*/ 0 w 5915"/>
                <a:gd name="T95" fmla="*/ 0 h 1497"/>
                <a:gd name="T96" fmla="*/ 0 w 5915"/>
                <a:gd name="T97" fmla="*/ 0 h 1497"/>
                <a:gd name="T98" fmla="*/ 0 w 5915"/>
                <a:gd name="T99" fmla="*/ 0 h 1497"/>
                <a:gd name="T100" fmla="*/ 0 w 5915"/>
                <a:gd name="T101" fmla="*/ 0 h 1497"/>
                <a:gd name="T102" fmla="*/ 0 w 5915"/>
                <a:gd name="T103" fmla="*/ 0 h 1497"/>
                <a:gd name="T104" fmla="*/ 0 w 5915"/>
                <a:gd name="T105" fmla="*/ 0 h 1497"/>
                <a:gd name="T106" fmla="*/ 0 w 5915"/>
                <a:gd name="T107" fmla="*/ 0 h 1497"/>
                <a:gd name="T108" fmla="*/ 0 w 5915"/>
                <a:gd name="T109" fmla="*/ 0 h 1497"/>
                <a:gd name="T110" fmla="*/ 0 w 5915"/>
                <a:gd name="T111" fmla="*/ 0 h 1497"/>
                <a:gd name="T112" fmla="*/ 0 w 5915"/>
                <a:gd name="T113" fmla="*/ 0 h 1497"/>
                <a:gd name="T114" fmla="*/ 0 w 5915"/>
                <a:gd name="T115" fmla="*/ 0 h 1497"/>
                <a:gd name="T116" fmla="*/ 0 w 5915"/>
                <a:gd name="T117" fmla="*/ 0 h 1497"/>
                <a:gd name="T118" fmla="*/ 0 w 5915"/>
                <a:gd name="T119" fmla="*/ 0 h 1497"/>
                <a:gd name="T120" fmla="*/ 0 w 5915"/>
                <a:gd name="T121" fmla="*/ 0 h 1497"/>
                <a:gd name="T122" fmla="*/ 0 w 5915"/>
                <a:gd name="T123" fmla="*/ 0 h 1497"/>
                <a:gd name="T124" fmla="*/ 0 w 5915"/>
                <a:gd name="T125" fmla="*/ 0 h 149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5915" h="1497">
                  <a:moveTo>
                    <a:pt x="4" y="0"/>
                  </a:moveTo>
                  <a:lnTo>
                    <a:pt x="281" y="79"/>
                  </a:lnTo>
                  <a:lnTo>
                    <a:pt x="557" y="148"/>
                  </a:lnTo>
                  <a:lnTo>
                    <a:pt x="832" y="207"/>
                  </a:lnTo>
                  <a:lnTo>
                    <a:pt x="1106" y="258"/>
                  </a:lnTo>
                  <a:lnTo>
                    <a:pt x="1377" y="302"/>
                  </a:lnTo>
                  <a:lnTo>
                    <a:pt x="1647" y="338"/>
                  </a:lnTo>
                  <a:lnTo>
                    <a:pt x="1912" y="366"/>
                  </a:lnTo>
                  <a:lnTo>
                    <a:pt x="2174" y="387"/>
                  </a:lnTo>
                  <a:lnTo>
                    <a:pt x="2432" y="403"/>
                  </a:lnTo>
                  <a:lnTo>
                    <a:pt x="2685" y="412"/>
                  </a:lnTo>
                  <a:lnTo>
                    <a:pt x="2931" y="416"/>
                  </a:lnTo>
                  <a:lnTo>
                    <a:pt x="3173" y="416"/>
                  </a:lnTo>
                  <a:lnTo>
                    <a:pt x="3408" y="410"/>
                  </a:lnTo>
                  <a:lnTo>
                    <a:pt x="3636" y="401"/>
                  </a:lnTo>
                  <a:lnTo>
                    <a:pt x="3856" y="389"/>
                  </a:lnTo>
                  <a:lnTo>
                    <a:pt x="4068" y="373"/>
                  </a:lnTo>
                  <a:lnTo>
                    <a:pt x="4271" y="355"/>
                  </a:lnTo>
                  <a:lnTo>
                    <a:pt x="4466" y="334"/>
                  </a:lnTo>
                  <a:lnTo>
                    <a:pt x="4650" y="312"/>
                  </a:lnTo>
                  <a:lnTo>
                    <a:pt x="4825" y="289"/>
                  </a:lnTo>
                  <a:lnTo>
                    <a:pt x="4987" y="264"/>
                  </a:lnTo>
                  <a:lnTo>
                    <a:pt x="5140" y="240"/>
                  </a:lnTo>
                  <a:lnTo>
                    <a:pt x="5280" y="216"/>
                  </a:lnTo>
                  <a:lnTo>
                    <a:pt x="5408" y="192"/>
                  </a:lnTo>
                  <a:lnTo>
                    <a:pt x="5522" y="170"/>
                  </a:lnTo>
                  <a:lnTo>
                    <a:pt x="5624" y="149"/>
                  </a:lnTo>
                  <a:lnTo>
                    <a:pt x="5710" y="130"/>
                  </a:lnTo>
                  <a:lnTo>
                    <a:pt x="5783" y="113"/>
                  </a:lnTo>
                  <a:lnTo>
                    <a:pt x="5881" y="89"/>
                  </a:lnTo>
                  <a:lnTo>
                    <a:pt x="5915" y="80"/>
                  </a:lnTo>
                  <a:lnTo>
                    <a:pt x="5915" y="1143"/>
                  </a:lnTo>
                  <a:lnTo>
                    <a:pt x="5882" y="1152"/>
                  </a:lnTo>
                  <a:lnTo>
                    <a:pt x="5787" y="1177"/>
                  </a:lnTo>
                  <a:lnTo>
                    <a:pt x="5717" y="1194"/>
                  </a:lnTo>
                  <a:lnTo>
                    <a:pt x="5633" y="1214"/>
                  </a:lnTo>
                  <a:lnTo>
                    <a:pt x="5535" y="1236"/>
                  </a:lnTo>
                  <a:lnTo>
                    <a:pt x="5423" y="1259"/>
                  </a:lnTo>
                  <a:lnTo>
                    <a:pt x="5298" y="1284"/>
                  </a:lnTo>
                  <a:lnTo>
                    <a:pt x="5161" y="1309"/>
                  </a:lnTo>
                  <a:lnTo>
                    <a:pt x="5013" y="1334"/>
                  </a:lnTo>
                  <a:lnTo>
                    <a:pt x="4853" y="1360"/>
                  </a:lnTo>
                  <a:lnTo>
                    <a:pt x="4682" y="1385"/>
                  </a:lnTo>
                  <a:lnTo>
                    <a:pt x="4500" y="1408"/>
                  </a:lnTo>
                  <a:lnTo>
                    <a:pt x="4309" y="1429"/>
                  </a:lnTo>
                  <a:lnTo>
                    <a:pt x="4109" y="1449"/>
                  </a:lnTo>
                  <a:lnTo>
                    <a:pt x="3899" y="1465"/>
                  </a:lnTo>
                  <a:lnTo>
                    <a:pt x="3681" y="1479"/>
                  </a:lnTo>
                  <a:lnTo>
                    <a:pt x="3455" y="1489"/>
                  </a:lnTo>
                  <a:lnTo>
                    <a:pt x="3221" y="1495"/>
                  </a:lnTo>
                  <a:lnTo>
                    <a:pt x="2979" y="1497"/>
                  </a:lnTo>
                  <a:lnTo>
                    <a:pt x="2732" y="1493"/>
                  </a:lnTo>
                  <a:lnTo>
                    <a:pt x="2478" y="1484"/>
                  </a:lnTo>
                  <a:lnTo>
                    <a:pt x="2219" y="1470"/>
                  </a:lnTo>
                  <a:lnTo>
                    <a:pt x="1954" y="1449"/>
                  </a:lnTo>
                  <a:lnTo>
                    <a:pt x="1685" y="1421"/>
                  </a:lnTo>
                  <a:lnTo>
                    <a:pt x="1412" y="1386"/>
                  </a:lnTo>
                  <a:lnTo>
                    <a:pt x="1135" y="1343"/>
                  </a:lnTo>
                  <a:lnTo>
                    <a:pt x="855" y="1290"/>
                  </a:lnTo>
                  <a:lnTo>
                    <a:pt x="572" y="1230"/>
                  </a:lnTo>
                  <a:lnTo>
                    <a:pt x="287" y="1161"/>
                  </a:lnTo>
                  <a:lnTo>
                    <a:pt x="0" y="1083"/>
                  </a:lnTo>
                  <a:lnTo>
                    <a:pt x="4" y="0"/>
                  </a:lnTo>
                  <a:close/>
                </a:path>
              </a:pathLst>
            </a:custGeom>
            <a:solidFill>
              <a:srgbClr val="009A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97" name="Freeform 142"/>
            <p:cNvSpPr>
              <a:spLocks/>
            </p:cNvSpPr>
            <p:nvPr/>
          </p:nvSpPr>
          <p:spPr bwMode="auto">
            <a:xfrm>
              <a:off x="3471" y="965"/>
              <a:ext cx="147" cy="10"/>
            </a:xfrm>
            <a:custGeom>
              <a:avLst/>
              <a:gdLst>
                <a:gd name="T0" fmla="*/ 0 w 6007"/>
                <a:gd name="T1" fmla="*/ 0 h 556"/>
                <a:gd name="T2" fmla="*/ 0 w 6007"/>
                <a:gd name="T3" fmla="*/ 0 h 556"/>
                <a:gd name="T4" fmla="*/ 0 w 6007"/>
                <a:gd name="T5" fmla="*/ 0 h 556"/>
                <a:gd name="T6" fmla="*/ 0 w 6007"/>
                <a:gd name="T7" fmla="*/ 0 h 556"/>
                <a:gd name="T8" fmla="*/ 0 w 6007"/>
                <a:gd name="T9" fmla="*/ 0 h 556"/>
                <a:gd name="T10" fmla="*/ 0 w 6007"/>
                <a:gd name="T11" fmla="*/ 0 h 556"/>
                <a:gd name="T12" fmla="*/ 0 w 6007"/>
                <a:gd name="T13" fmla="*/ 0 h 556"/>
                <a:gd name="T14" fmla="*/ 0 w 6007"/>
                <a:gd name="T15" fmla="*/ 0 h 556"/>
                <a:gd name="T16" fmla="*/ 0 w 6007"/>
                <a:gd name="T17" fmla="*/ 0 h 556"/>
                <a:gd name="T18" fmla="*/ 0 w 6007"/>
                <a:gd name="T19" fmla="*/ 0 h 556"/>
                <a:gd name="T20" fmla="*/ 0 w 6007"/>
                <a:gd name="T21" fmla="*/ 0 h 556"/>
                <a:gd name="T22" fmla="*/ 0 w 6007"/>
                <a:gd name="T23" fmla="*/ 0 h 556"/>
                <a:gd name="T24" fmla="*/ 0 w 6007"/>
                <a:gd name="T25" fmla="*/ 0 h 556"/>
                <a:gd name="T26" fmla="*/ 0 w 6007"/>
                <a:gd name="T27" fmla="*/ 0 h 556"/>
                <a:gd name="T28" fmla="*/ 0 w 6007"/>
                <a:gd name="T29" fmla="*/ 0 h 556"/>
                <a:gd name="T30" fmla="*/ 0 w 6007"/>
                <a:gd name="T31" fmla="*/ 0 h 556"/>
                <a:gd name="T32" fmla="*/ 0 w 6007"/>
                <a:gd name="T33" fmla="*/ 0 h 556"/>
                <a:gd name="T34" fmla="*/ 0 w 6007"/>
                <a:gd name="T35" fmla="*/ 0 h 556"/>
                <a:gd name="T36" fmla="*/ 0 w 6007"/>
                <a:gd name="T37" fmla="*/ 0 h 556"/>
                <a:gd name="T38" fmla="*/ 0 w 6007"/>
                <a:gd name="T39" fmla="*/ 0 h 556"/>
                <a:gd name="T40" fmla="*/ 0 w 6007"/>
                <a:gd name="T41" fmla="*/ 0 h 556"/>
                <a:gd name="T42" fmla="*/ 0 w 6007"/>
                <a:gd name="T43" fmla="*/ 0 h 556"/>
                <a:gd name="T44" fmla="*/ 0 w 6007"/>
                <a:gd name="T45" fmla="*/ 0 h 556"/>
                <a:gd name="T46" fmla="*/ 0 w 6007"/>
                <a:gd name="T47" fmla="*/ 0 h 556"/>
                <a:gd name="T48" fmla="*/ 0 w 6007"/>
                <a:gd name="T49" fmla="*/ 0 h 556"/>
                <a:gd name="T50" fmla="*/ 0 w 6007"/>
                <a:gd name="T51" fmla="*/ 0 h 556"/>
                <a:gd name="T52" fmla="*/ 0 w 6007"/>
                <a:gd name="T53" fmla="*/ 0 h 556"/>
                <a:gd name="T54" fmla="*/ 0 w 6007"/>
                <a:gd name="T55" fmla="*/ 0 h 556"/>
                <a:gd name="T56" fmla="*/ 0 w 6007"/>
                <a:gd name="T57" fmla="*/ 0 h 556"/>
                <a:gd name="T58" fmla="*/ 0 w 6007"/>
                <a:gd name="T59" fmla="*/ 0 h 556"/>
                <a:gd name="T60" fmla="*/ 0 w 6007"/>
                <a:gd name="T61" fmla="*/ 0 h 556"/>
                <a:gd name="T62" fmla="*/ 0 w 6007"/>
                <a:gd name="T63" fmla="*/ 0 h 556"/>
                <a:gd name="T64" fmla="*/ 0 w 6007"/>
                <a:gd name="T65" fmla="*/ 0 h 556"/>
                <a:gd name="T66" fmla="*/ 0 w 6007"/>
                <a:gd name="T67" fmla="*/ 0 h 556"/>
                <a:gd name="T68" fmla="*/ 0 w 6007"/>
                <a:gd name="T69" fmla="*/ 0 h 556"/>
                <a:gd name="T70" fmla="*/ 0 w 6007"/>
                <a:gd name="T71" fmla="*/ 0 h 556"/>
                <a:gd name="T72" fmla="*/ 0 w 6007"/>
                <a:gd name="T73" fmla="*/ 0 h 556"/>
                <a:gd name="T74" fmla="*/ 0 w 6007"/>
                <a:gd name="T75" fmla="*/ 0 h 556"/>
                <a:gd name="T76" fmla="*/ 0 w 6007"/>
                <a:gd name="T77" fmla="*/ 0 h 556"/>
                <a:gd name="T78" fmla="*/ 0 w 6007"/>
                <a:gd name="T79" fmla="*/ 0 h 556"/>
                <a:gd name="T80" fmla="*/ 0 w 6007"/>
                <a:gd name="T81" fmla="*/ 0 h 556"/>
                <a:gd name="T82" fmla="*/ 0 w 6007"/>
                <a:gd name="T83" fmla="*/ 0 h 556"/>
                <a:gd name="T84" fmla="*/ 0 w 6007"/>
                <a:gd name="T85" fmla="*/ 0 h 556"/>
                <a:gd name="T86" fmla="*/ 0 w 6007"/>
                <a:gd name="T87" fmla="*/ 0 h 556"/>
                <a:gd name="T88" fmla="*/ 0 w 6007"/>
                <a:gd name="T89" fmla="*/ 0 h 556"/>
                <a:gd name="T90" fmla="*/ 0 w 6007"/>
                <a:gd name="T91" fmla="*/ 0 h 556"/>
                <a:gd name="T92" fmla="*/ 0 w 6007"/>
                <a:gd name="T93" fmla="*/ 0 h 556"/>
                <a:gd name="T94" fmla="*/ 0 w 6007"/>
                <a:gd name="T95" fmla="*/ 0 h 556"/>
                <a:gd name="T96" fmla="*/ 0 w 6007"/>
                <a:gd name="T97" fmla="*/ 0 h 556"/>
                <a:gd name="T98" fmla="*/ 0 w 6007"/>
                <a:gd name="T99" fmla="*/ 0 h 556"/>
                <a:gd name="T100" fmla="*/ 0 w 6007"/>
                <a:gd name="T101" fmla="*/ 0 h 55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6007" h="556">
                  <a:moveTo>
                    <a:pt x="6007" y="148"/>
                  </a:moveTo>
                  <a:lnTo>
                    <a:pt x="5914" y="79"/>
                  </a:lnTo>
                  <a:lnTo>
                    <a:pt x="5882" y="87"/>
                  </a:lnTo>
                  <a:lnTo>
                    <a:pt x="5784" y="111"/>
                  </a:lnTo>
                  <a:lnTo>
                    <a:pt x="5712" y="128"/>
                  </a:lnTo>
                  <a:lnTo>
                    <a:pt x="5626" y="146"/>
                  </a:lnTo>
                  <a:lnTo>
                    <a:pt x="5525" y="167"/>
                  </a:lnTo>
                  <a:lnTo>
                    <a:pt x="5411" y="190"/>
                  </a:lnTo>
                  <a:lnTo>
                    <a:pt x="5285" y="213"/>
                  </a:lnTo>
                  <a:lnTo>
                    <a:pt x="5145" y="237"/>
                  </a:lnTo>
                  <a:lnTo>
                    <a:pt x="5072" y="249"/>
                  </a:lnTo>
                  <a:lnTo>
                    <a:pt x="4994" y="262"/>
                  </a:lnTo>
                  <a:lnTo>
                    <a:pt x="4914" y="273"/>
                  </a:lnTo>
                  <a:lnTo>
                    <a:pt x="4831" y="285"/>
                  </a:lnTo>
                  <a:lnTo>
                    <a:pt x="4746" y="297"/>
                  </a:lnTo>
                  <a:lnTo>
                    <a:pt x="4659" y="309"/>
                  </a:lnTo>
                  <a:lnTo>
                    <a:pt x="4568" y="319"/>
                  </a:lnTo>
                  <a:lnTo>
                    <a:pt x="4475" y="330"/>
                  </a:lnTo>
                  <a:lnTo>
                    <a:pt x="4380" y="342"/>
                  </a:lnTo>
                  <a:lnTo>
                    <a:pt x="4282" y="352"/>
                  </a:lnTo>
                  <a:lnTo>
                    <a:pt x="4182" y="361"/>
                  </a:lnTo>
                  <a:lnTo>
                    <a:pt x="4080" y="370"/>
                  </a:lnTo>
                  <a:lnTo>
                    <a:pt x="3975" y="378"/>
                  </a:lnTo>
                  <a:lnTo>
                    <a:pt x="3869" y="385"/>
                  </a:lnTo>
                  <a:lnTo>
                    <a:pt x="3760" y="392"/>
                  </a:lnTo>
                  <a:lnTo>
                    <a:pt x="3650" y="398"/>
                  </a:lnTo>
                  <a:lnTo>
                    <a:pt x="3537" y="403"/>
                  </a:lnTo>
                  <a:lnTo>
                    <a:pt x="3424" y="407"/>
                  </a:lnTo>
                  <a:lnTo>
                    <a:pt x="3308" y="410"/>
                  </a:lnTo>
                  <a:lnTo>
                    <a:pt x="3190" y="412"/>
                  </a:lnTo>
                  <a:lnTo>
                    <a:pt x="3071" y="413"/>
                  </a:lnTo>
                  <a:lnTo>
                    <a:pt x="2950" y="413"/>
                  </a:lnTo>
                  <a:lnTo>
                    <a:pt x="2828" y="411"/>
                  </a:lnTo>
                  <a:lnTo>
                    <a:pt x="2705" y="409"/>
                  </a:lnTo>
                  <a:lnTo>
                    <a:pt x="2579" y="405"/>
                  </a:lnTo>
                  <a:lnTo>
                    <a:pt x="2453" y="399"/>
                  </a:lnTo>
                  <a:lnTo>
                    <a:pt x="2326" y="392"/>
                  </a:lnTo>
                  <a:lnTo>
                    <a:pt x="2197" y="384"/>
                  </a:lnTo>
                  <a:lnTo>
                    <a:pt x="2068" y="374"/>
                  </a:lnTo>
                  <a:lnTo>
                    <a:pt x="1938" y="363"/>
                  </a:lnTo>
                  <a:lnTo>
                    <a:pt x="1806" y="349"/>
                  </a:lnTo>
                  <a:lnTo>
                    <a:pt x="1674" y="333"/>
                  </a:lnTo>
                  <a:lnTo>
                    <a:pt x="1541" y="317"/>
                  </a:lnTo>
                  <a:lnTo>
                    <a:pt x="1407" y="298"/>
                  </a:lnTo>
                  <a:lnTo>
                    <a:pt x="1272" y="278"/>
                  </a:lnTo>
                  <a:lnTo>
                    <a:pt x="1137" y="256"/>
                  </a:lnTo>
                  <a:lnTo>
                    <a:pt x="1001" y="231"/>
                  </a:lnTo>
                  <a:lnTo>
                    <a:pt x="865" y="205"/>
                  </a:lnTo>
                  <a:lnTo>
                    <a:pt x="797" y="191"/>
                  </a:lnTo>
                  <a:lnTo>
                    <a:pt x="729" y="177"/>
                  </a:lnTo>
                  <a:lnTo>
                    <a:pt x="661" y="162"/>
                  </a:lnTo>
                  <a:lnTo>
                    <a:pt x="593" y="146"/>
                  </a:lnTo>
                  <a:lnTo>
                    <a:pt x="523" y="130"/>
                  </a:lnTo>
                  <a:lnTo>
                    <a:pt x="454" y="113"/>
                  </a:lnTo>
                  <a:lnTo>
                    <a:pt x="386" y="96"/>
                  </a:lnTo>
                  <a:lnTo>
                    <a:pt x="317" y="78"/>
                  </a:lnTo>
                  <a:lnTo>
                    <a:pt x="249" y="59"/>
                  </a:lnTo>
                  <a:lnTo>
                    <a:pt x="180" y="39"/>
                  </a:lnTo>
                  <a:lnTo>
                    <a:pt x="112" y="20"/>
                  </a:lnTo>
                  <a:lnTo>
                    <a:pt x="43" y="0"/>
                  </a:lnTo>
                  <a:lnTo>
                    <a:pt x="0" y="137"/>
                  </a:lnTo>
                  <a:lnTo>
                    <a:pt x="71" y="158"/>
                  </a:lnTo>
                  <a:lnTo>
                    <a:pt x="140" y="178"/>
                  </a:lnTo>
                  <a:lnTo>
                    <a:pt x="210" y="197"/>
                  </a:lnTo>
                  <a:lnTo>
                    <a:pt x="280" y="216"/>
                  </a:lnTo>
                  <a:lnTo>
                    <a:pt x="350" y="234"/>
                  </a:lnTo>
                  <a:lnTo>
                    <a:pt x="420" y="252"/>
                  </a:lnTo>
                  <a:lnTo>
                    <a:pt x="489" y="269"/>
                  </a:lnTo>
                  <a:lnTo>
                    <a:pt x="559" y="285"/>
                  </a:lnTo>
                  <a:lnTo>
                    <a:pt x="628" y="301"/>
                  </a:lnTo>
                  <a:lnTo>
                    <a:pt x="697" y="316"/>
                  </a:lnTo>
                  <a:lnTo>
                    <a:pt x="766" y="331"/>
                  </a:lnTo>
                  <a:lnTo>
                    <a:pt x="836" y="346"/>
                  </a:lnTo>
                  <a:lnTo>
                    <a:pt x="974" y="373"/>
                  </a:lnTo>
                  <a:lnTo>
                    <a:pt x="1112" y="398"/>
                  </a:lnTo>
                  <a:lnTo>
                    <a:pt x="1249" y="420"/>
                  </a:lnTo>
                  <a:lnTo>
                    <a:pt x="1385" y="441"/>
                  </a:lnTo>
                  <a:lnTo>
                    <a:pt x="1521" y="460"/>
                  </a:lnTo>
                  <a:lnTo>
                    <a:pt x="1656" y="477"/>
                  </a:lnTo>
                  <a:lnTo>
                    <a:pt x="1790" y="492"/>
                  </a:lnTo>
                  <a:lnTo>
                    <a:pt x="1923" y="505"/>
                  </a:lnTo>
                  <a:lnTo>
                    <a:pt x="2056" y="517"/>
                  </a:lnTo>
                  <a:lnTo>
                    <a:pt x="2187" y="527"/>
                  </a:lnTo>
                  <a:lnTo>
                    <a:pt x="2317" y="535"/>
                  </a:lnTo>
                  <a:lnTo>
                    <a:pt x="2446" y="542"/>
                  </a:lnTo>
                  <a:lnTo>
                    <a:pt x="2574" y="547"/>
                  </a:lnTo>
                  <a:lnTo>
                    <a:pt x="2701" y="552"/>
                  </a:lnTo>
                  <a:lnTo>
                    <a:pt x="2825" y="554"/>
                  </a:lnTo>
                  <a:lnTo>
                    <a:pt x="2949" y="556"/>
                  </a:lnTo>
                  <a:lnTo>
                    <a:pt x="3071" y="556"/>
                  </a:lnTo>
                  <a:lnTo>
                    <a:pt x="3192" y="555"/>
                  </a:lnTo>
                  <a:lnTo>
                    <a:pt x="3310" y="553"/>
                  </a:lnTo>
                  <a:lnTo>
                    <a:pt x="3428" y="550"/>
                  </a:lnTo>
                  <a:lnTo>
                    <a:pt x="3544" y="546"/>
                  </a:lnTo>
                  <a:lnTo>
                    <a:pt x="3657" y="541"/>
                  </a:lnTo>
                  <a:lnTo>
                    <a:pt x="3769" y="535"/>
                  </a:lnTo>
                  <a:lnTo>
                    <a:pt x="3879" y="528"/>
                  </a:lnTo>
                  <a:lnTo>
                    <a:pt x="3986" y="521"/>
                  </a:lnTo>
                  <a:lnTo>
                    <a:pt x="4092" y="512"/>
                  </a:lnTo>
                  <a:lnTo>
                    <a:pt x="4195" y="503"/>
                  </a:lnTo>
                  <a:lnTo>
                    <a:pt x="4296" y="494"/>
                  </a:lnTo>
                  <a:lnTo>
                    <a:pt x="4396" y="484"/>
                  </a:lnTo>
                  <a:lnTo>
                    <a:pt x="4492" y="474"/>
                  </a:lnTo>
                  <a:lnTo>
                    <a:pt x="4586" y="463"/>
                  </a:lnTo>
                  <a:lnTo>
                    <a:pt x="4677" y="451"/>
                  </a:lnTo>
                  <a:lnTo>
                    <a:pt x="4766" y="440"/>
                  </a:lnTo>
                  <a:lnTo>
                    <a:pt x="4853" y="428"/>
                  </a:lnTo>
                  <a:lnTo>
                    <a:pt x="4936" y="416"/>
                  </a:lnTo>
                  <a:lnTo>
                    <a:pt x="5017" y="404"/>
                  </a:lnTo>
                  <a:lnTo>
                    <a:pt x="5094" y="392"/>
                  </a:lnTo>
                  <a:lnTo>
                    <a:pt x="5170" y="379"/>
                  </a:lnTo>
                  <a:lnTo>
                    <a:pt x="5310" y="355"/>
                  </a:lnTo>
                  <a:lnTo>
                    <a:pt x="5439" y="330"/>
                  </a:lnTo>
                  <a:lnTo>
                    <a:pt x="5555" y="308"/>
                  </a:lnTo>
                  <a:lnTo>
                    <a:pt x="5657" y="287"/>
                  </a:lnTo>
                  <a:lnTo>
                    <a:pt x="5744" y="267"/>
                  </a:lnTo>
                  <a:lnTo>
                    <a:pt x="5817" y="250"/>
                  </a:lnTo>
                  <a:lnTo>
                    <a:pt x="5918" y="226"/>
                  </a:lnTo>
                  <a:lnTo>
                    <a:pt x="5953" y="217"/>
                  </a:lnTo>
                  <a:lnTo>
                    <a:pt x="5860" y="148"/>
                  </a:lnTo>
                  <a:lnTo>
                    <a:pt x="5953" y="217"/>
                  </a:lnTo>
                  <a:lnTo>
                    <a:pt x="5962" y="214"/>
                  </a:lnTo>
                  <a:lnTo>
                    <a:pt x="5969" y="211"/>
                  </a:lnTo>
                  <a:lnTo>
                    <a:pt x="5976" y="207"/>
                  </a:lnTo>
                  <a:lnTo>
                    <a:pt x="5982" y="203"/>
                  </a:lnTo>
                  <a:lnTo>
                    <a:pt x="5987" y="198"/>
                  </a:lnTo>
                  <a:lnTo>
                    <a:pt x="5992" y="193"/>
                  </a:lnTo>
                  <a:lnTo>
                    <a:pt x="5996" y="187"/>
                  </a:lnTo>
                  <a:lnTo>
                    <a:pt x="6000" y="181"/>
                  </a:lnTo>
                  <a:lnTo>
                    <a:pt x="6003" y="175"/>
                  </a:lnTo>
                  <a:lnTo>
                    <a:pt x="6005" y="169"/>
                  </a:lnTo>
                  <a:lnTo>
                    <a:pt x="6006" y="162"/>
                  </a:lnTo>
                  <a:lnTo>
                    <a:pt x="6007" y="156"/>
                  </a:lnTo>
                  <a:lnTo>
                    <a:pt x="6007" y="149"/>
                  </a:lnTo>
                  <a:lnTo>
                    <a:pt x="6007" y="142"/>
                  </a:lnTo>
                  <a:lnTo>
                    <a:pt x="6006" y="136"/>
                  </a:lnTo>
                  <a:lnTo>
                    <a:pt x="6004" y="129"/>
                  </a:lnTo>
                  <a:lnTo>
                    <a:pt x="6002" y="123"/>
                  </a:lnTo>
                  <a:lnTo>
                    <a:pt x="6000" y="116"/>
                  </a:lnTo>
                  <a:lnTo>
                    <a:pt x="5996" y="111"/>
                  </a:lnTo>
                  <a:lnTo>
                    <a:pt x="5992" y="105"/>
                  </a:lnTo>
                  <a:lnTo>
                    <a:pt x="5988" y="100"/>
                  </a:lnTo>
                  <a:lnTo>
                    <a:pt x="5983" y="95"/>
                  </a:lnTo>
                  <a:lnTo>
                    <a:pt x="5978" y="90"/>
                  </a:lnTo>
                  <a:lnTo>
                    <a:pt x="5973" y="86"/>
                  </a:lnTo>
                  <a:lnTo>
                    <a:pt x="5967" y="83"/>
                  </a:lnTo>
                  <a:lnTo>
                    <a:pt x="5961" y="80"/>
                  </a:lnTo>
                  <a:lnTo>
                    <a:pt x="5953" y="78"/>
                  </a:lnTo>
                  <a:lnTo>
                    <a:pt x="5946" y="77"/>
                  </a:lnTo>
                  <a:lnTo>
                    <a:pt x="5939" y="76"/>
                  </a:lnTo>
                  <a:lnTo>
                    <a:pt x="5931" y="76"/>
                  </a:lnTo>
                  <a:lnTo>
                    <a:pt x="5923" y="77"/>
                  </a:lnTo>
                  <a:lnTo>
                    <a:pt x="5914" y="79"/>
                  </a:lnTo>
                  <a:lnTo>
                    <a:pt x="6007" y="148"/>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98" name="Freeform 143"/>
            <p:cNvSpPr>
              <a:spLocks/>
            </p:cNvSpPr>
            <p:nvPr/>
          </p:nvSpPr>
          <p:spPr bwMode="auto">
            <a:xfrm>
              <a:off x="3614" y="968"/>
              <a:ext cx="4" cy="21"/>
            </a:xfrm>
            <a:custGeom>
              <a:avLst/>
              <a:gdLst>
                <a:gd name="T0" fmla="*/ 0 w 148"/>
                <a:gd name="T1" fmla="*/ 0 h 1135"/>
                <a:gd name="T2" fmla="*/ 0 w 148"/>
                <a:gd name="T3" fmla="*/ 0 h 1135"/>
                <a:gd name="T4" fmla="*/ 0 w 148"/>
                <a:gd name="T5" fmla="*/ 0 h 1135"/>
                <a:gd name="T6" fmla="*/ 0 w 148"/>
                <a:gd name="T7" fmla="*/ 0 h 1135"/>
                <a:gd name="T8" fmla="*/ 0 w 148"/>
                <a:gd name="T9" fmla="*/ 0 h 1135"/>
                <a:gd name="T10" fmla="*/ 0 w 148"/>
                <a:gd name="T11" fmla="*/ 0 h 1135"/>
                <a:gd name="T12" fmla="*/ 0 w 148"/>
                <a:gd name="T13" fmla="*/ 0 h 1135"/>
                <a:gd name="T14" fmla="*/ 0 w 148"/>
                <a:gd name="T15" fmla="*/ 0 h 1135"/>
                <a:gd name="T16" fmla="*/ 0 w 148"/>
                <a:gd name="T17" fmla="*/ 0 h 1135"/>
                <a:gd name="T18" fmla="*/ 0 w 148"/>
                <a:gd name="T19" fmla="*/ 0 h 1135"/>
                <a:gd name="T20" fmla="*/ 0 w 148"/>
                <a:gd name="T21" fmla="*/ 0 h 1135"/>
                <a:gd name="T22" fmla="*/ 0 w 148"/>
                <a:gd name="T23" fmla="*/ 0 h 1135"/>
                <a:gd name="T24" fmla="*/ 0 w 148"/>
                <a:gd name="T25" fmla="*/ 0 h 1135"/>
                <a:gd name="T26" fmla="*/ 0 w 148"/>
                <a:gd name="T27" fmla="*/ 0 h 1135"/>
                <a:gd name="T28" fmla="*/ 0 w 148"/>
                <a:gd name="T29" fmla="*/ 0 h 1135"/>
                <a:gd name="T30" fmla="*/ 0 w 148"/>
                <a:gd name="T31" fmla="*/ 0 h 1135"/>
                <a:gd name="T32" fmla="*/ 0 w 148"/>
                <a:gd name="T33" fmla="*/ 0 h 1135"/>
                <a:gd name="T34" fmla="*/ 0 w 148"/>
                <a:gd name="T35" fmla="*/ 0 h 1135"/>
                <a:gd name="T36" fmla="*/ 0 w 148"/>
                <a:gd name="T37" fmla="*/ 0 h 1135"/>
                <a:gd name="T38" fmla="*/ 0 w 148"/>
                <a:gd name="T39" fmla="*/ 0 h 1135"/>
                <a:gd name="T40" fmla="*/ 0 w 148"/>
                <a:gd name="T41" fmla="*/ 0 h 1135"/>
                <a:gd name="T42" fmla="*/ 0 w 148"/>
                <a:gd name="T43" fmla="*/ 0 h 1135"/>
                <a:gd name="T44" fmla="*/ 0 w 148"/>
                <a:gd name="T45" fmla="*/ 0 h 1135"/>
                <a:gd name="T46" fmla="*/ 0 w 148"/>
                <a:gd name="T47" fmla="*/ 0 h 1135"/>
                <a:gd name="T48" fmla="*/ 0 w 148"/>
                <a:gd name="T49" fmla="*/ 0 h 1135"/>
                <a:gd name="T50" fmla="*/ 0 w 148"/>
                <a:gd name="T51" fmla="*/ 0 h 1135"/>
                <a:gd name="T52" fmla="*/ 0 w 148"/>
                <a:gd name="T53" fmla="*/ 0 h 1135"/>
                <a:gd name="T54" fmla="*/ 0 w 148"/>
                <a:gd name="T55" fmla="*/ 0 h 1135"/>
                <a:gd name="T56" fmla="*/ 0 w 148"/>
                <a:gd name="T57" fmla="*/ 0 h 1135"/>
                <a:gd name="T58" fmla="*/ 0 w 148"/>
                <a:gd name="T59" fmla="*/ 0 h 1135"/>
                <a:gd name="T60" fmla="*/ 0 w 148"/>
                <a:gd name="T61" fmla="*/ 0 h 1135"/>
                <a:gd name="T62" fmla="*/ 0 w 148"/>
                <a:gd name="T63" fmla="*/ 0 h 1135"/>
                <a:gd name="T64" fmla="*/ 0 w 148"/>
                <a:gd name="T65" fmla="*/ 0 h 1135"/>
                <a:gd name="T66" fmla="*/ 0 w 148"/>
                <a:gd name="T67" fmla="*/ 0 h 1135"/>
                <a:gd name="T68" fmla="*/ 0 w 148"/>
                <a:gd name="T69" fmla="*/ 0 h 1135"/>
                <a:gd name="T70" fmla="*/ 0 w 148"/>
                <a:gd name="T71" fmla="*/ 0 h 1135"/>
                <a:gd name="T72" fmla="*/ 0 w 148"/>
                <a:gd name="T73" fmla="*/ 0 h 1135"/>
                <a:gd name="T74" fmla="*/ 0 w 148"/>
                <a:gd name="T75" fmla="*/ 0 h 1135"/>
                <a:gd name="T76" fmla="*/ 0 w 148"/>
                <a:gd name="T77" fmla="*/ 0 h 1135"/>
                <a:gd name="T78" fmla="*/ 0 w 148"/>
                <a:gd name="T79" fmla="*/ 0 h 1135"/>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148" h="1135">
                  <a:moveTo>
                    <a:pt x="96" y="1131"/>
                  </a:moveTo>
                  <a:lnTo>
                    <a:pt x="148" y="1063"/>
                  </a:lnTo>
                  <a:lnTo>
                    <a:pt x="148" y="0"/>
                  </a:lnTo>
                  <a:lnTo>
                    <a:pt x="1" y="0"/>
                  </a:lnTo>
                  <a:lnTo>
                    <a:pt x="0" y="1063"/>
                  </a:lnTo>
                  <a:lnTo>
                    <a:pt x="96" y="1131"/>
                  </a:lnTo>
                  <a:lnTo>
                    <a:pt x="0" y="1063"/>
                  </a:lnTo>
                  <a:lnTo>
                    <a:pt x="1" y="1071"/>
                  </a:lnTo>
                  <a:lnTo>
                    <a:pt x="2" y="1080"/>
                  </a:lnTo>
                  <a:lnTo>
                    <a:pt x="4" y="1087"/>
                  </a:lnTo>
                  <a:lnTo>
                    <a:pt x="7" y="1094"/>
                  </a:lnTo>
                  <a:lnTo>
                    <a:pt x="11" y="1101"/>
                  </a:lnTo>
                  <a:lnTo>
                    <a:pt x="15" y="1107"/>
                  </a:lnTo>
                  <a:lnTo>
                    <a:pt x="19" y="1112"/>
                  </a:lnTo>
                  <a:lnTo>
                    <a:pt x="24" y="1117"/>
                  </a:lnTo>
                  <a:lnTo>
                    <a:pt x="29" y="1121"/>
                  </a:lnTo>
                  <a:lnTo>
                    <a:pt x="35" y="1124"/>
                  </a:lnTo>
                  <a:lnTo>
                    <a:pt x="40" y="1128"/>
                  </a:lnTo>
                  <a:lnTo>
                    <a:pt x="47" y="1130"/>
                  </a:lnTo>
                  <a:lnTo>
                    <a:pt x="54" y="1132"/>
                  </a:lnTo>
                  <a:lnTo>
                    <a:pt x="61" y="1133"/>
                  </a:lnTo>
                  <a:lnTo>
                    <a:pt x="67" y="1134"/>
                  </a:lnTo>
                  <a:lnTo>
                    <a:pt x="74" y="1135"/>
                  </a:lnTo>
                  <a:lnTo>
                    <a:pt x="81" y="1134"/>
                  </a:lnTo>
                  <a:lnTo>
                    <a:pt x="87" y="1133"/>
                  </a:lnTo>
                  <a:lnTo>
                    <a:pt x="94" y="1132"/>
                  </a:lnTo>
                  <a:lnTo>
                    <a:pt x="101" y="1130"/>
                  </a:lnTo>
                  <a:lnTo>
                    <a:pt x="108" y="1128"/>
                  </a:lnTo>
                  <a:lnTo>
                    <a:pt x="113" y="1124"/>
                  </a:lnTo>
                  <a:lnTo>
                    <a:pt x="119" y="1121"/>
                  </a:lnTo>
                  <a:lnTo>
                    <a:pt x="124" y="1117"/>
                  </a:lnTo>
                  <a:lnTo>
                    <a:pt x="129" y="1112"/>
                  </a:lnTo>
                  <a:lnTo>
                    <a:pt x="133" y="1107"/>
                  </a:lnTo>
                  <a:lnTo>
                    <a:pt x="137" y="1101"/>
                  </a:lnTo>
                  <a:lnTo>
                    <a:pt x="142" y="1094"/>
                  </a:lnTo>
                  <a:lnTo>
                    <a:pt x="144" y="1087"/>
                  </a:lnTo>
                  <a:lnTo>
                    <a:pt x="146" y="1080"/>
                  </a:lnTo>
                  <a:lnTo>
                    <a:pt x="147" y="1071"/>
                  </a:lnTo>
                  <a:lnTo>
                    <a:pt x="148" y="1063"/>
                  </a:lnTo>
                  <a:lnTo>
                    <a:pt x="96" y="1131"/>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99" name="Freeform 144"/>
            <p:cNvSpPr>
              <a:spLocks/>
            </p:cNvSpPr>
            <p:nvPr/>
          </p:nvSpPr>
          <p:spPr bwMode="auto">
            <a:xfrm>
              <a:off x="3470" y="985"/>
              <a:ext cx="147" cy="10"/>
            </a:xfrm>
            <a:custGeom>
              <a:avLst/>
              <a:gdLst>
                <a:gd name="T0" fmla="*/ 0 w 6011"/>
                <a:gd name="T1" fmla="*/ 0 h 559"/>
                <a:gd name="T2" fmla="*/ 0 w 6011"/>
                <a:gd name="T3" fmla="*/ 0 h 559"/>
                <a:gd name="T4" fmla="*/ 0 w 6011"/>
                <a:gd name="T5" fmla="*/ 0 h 559"/>
                <a:gd name="T6" fmla="*/ 0 w 6011"/>
                <a:gd name="T7" fmla="*/ 0 h 559"/>
                <a:gd name="T8" fmla="*/ 0 w 6011"/>
                <a:gd name="T9" fmla="*/ 0 h 559"/>
                <a:gd name="T10" fmla="*/ 0 w 6011"/>
                <a:gd name="T11" fmla="*/ 0 h 559"/>
                <a:gd name="T12" fmla="*/ 0 w 6011"/>
                <a:gd name="T13" fmla="*/ 0 h 559"/>
                <a:gd name="T14" fmla="*/ 0 w 6011"/>
                <a:gd name="T15" fmla="*/ 0 h 559"/>
                <a:gd name="T16" fmla="*/ 0 w 6011"/>
                <a:gd name="T17" fmla="*/ 0 h 559"/>
                <a:gd name="T18" fmla="*/ 0 w 6011"/>
                <a:gd name="T19" fmla="*/ 0 h 559"/>
                <a:gd name="T20" fmla="*/ 0 w 6011"/>
                <a:gd name="T21" fmla="*/ 0 h 559"/>
                <a:gd name="T22" fmla="*/ 0 w 6011"/>
                <a:gd name="T23" fmla="*/ 0 h 559"/>
                <a:gd name="T24" fmla="*/ 0 w 6011"/>
                <a:gd name="T25" fmla="*/ 0 h 559"/>
                <a:gd name="T26" fmla="*/ 0 w 6011"/>
                <a:gd name="T27" fmla="*/ 0 h 559"/>
                <a:gd name="T28" fmla="*/ 0 w 6011"/>
                <a:gd name="T29" fmla="*/ 0 h 559"/>
                <a:gd name="T30" fmla="*/ 0 w 6011"/>
                <a:gd name="T31" fmla="*/ 0 h 559"/>
                <a:gd name="T32" fmla="*/ 0 w 6011"/>
                <a:gd name="T33" fmla="*/ 0 h 559"/>
                <a:gd name="T34" fmla="*/ 0 w 6011"/>
                <a:gd name="T35" fmla="*/ 0 h 559"/>
                <a:gd name="T36" fmla="*/ 0 w 6011"/>
                <a:gd name="T37" fmla="*/ 0 h 559"/>
                <a:gd name="T38" fmla="*/ 0 w 6011"/>
                <a:gd name="T39" fmla="*/ 0 h 559"/>
                <a:gd name="T40" fmla="*/ 0 w 6011"/>
                <a:gd name="T41" fmla="*/ 0 h 559"/>
                <a:gd name="T42" fmla="*/ 0 w 6011"/>
                <a:gd name="T43" fmla="*/ 0 h 559"/>
                <a:gd name="T44" fmla="*/ 0 w 6011"/>
                <a:gd name="T45" fmla="*/ 0 h 559"/>
                <a:gd name="T46" fmla="*/ 0 w 6011"/>
                <a:gd name="T47" fmla="*/ 0 h 559"/>
                <a:gd name="T48" fmla="*/ 0 w 6011"/>
                <a:gd name="T49" fmla="*/ 0 h 559"/>
                <a:gd name="T50" fmla="*/ 0 w 6011"/>
                <a:gd name="T51" fmla="*/ 0 h 559"/>
                <a:gd name="T52" fmla="*/ 0 w 6011"/>
                <a:gd name="T53" fmla="*/ 0 h 559"/>
                <a:gd name="T54" fmla="*/ 0 w 6011"/>
                <a:gd name="T55" fmla="*/ 0 h 559"/>
                <a:gd name="T56" fmla="*/ 0 w 6011"/>
                <a:gd name="T57" fmla="*/ 0 h 559"/>
                <a:gd name="T58" fmla="*/ 0 w 6011"/>
                <a:gd name="T59" fmla="*/ 0 h 559"/>
                <a:gd name="T60" fmla="*/ 0 w 6011"/>
                <a:gd name="T61" fmla="*/ 0 h 559"/>
                <a:gd name="T62" fmla="*/ 0 w 6011"/>
                <a:gd name="T63" fmla="*/ 0 h 559"/>
                <a:gd name="T64" fmla="*/ 0 w 6011"/>
                <a:gd name="T65" fmla="*/ 0 h 559"/>
                <a:gd name="T66" fmla="*/ 0 w 6011"/>
                <a:gd name="T67" fmla="*/ 0 h 559"/>
                <a:gd name="T68" fmla="*/ 0 w 6011"/>
                <a:gd name="T69" fmla="*/ 0 h 559"/>
                <a:gd name="T70" fmla="*/ 0 w 6011"/>
                <a:gd name="T71" fmla="*/ 0 h 559"/>
                <a:gd name="T72" fmla="*/ 0 w 6011"/>
                <a:gd name="T73" fmla="*/ 0 h 559"/>
                <a:gd name="T74" fmla="*/ 0 w 6011"/>
                <a:gd name="T75" fmla="*/ 0 h 559"/>
                <a:gd name="T76" fmla="*/ 0 w 6011"/>
                <a:gd name="T77" fmla="*/ 0 h 559"/>
                <a:gd name="T78" fmla="*/ 0 w 6011"/>
                <a:gd name="T79" fmla="*/ 0 h 559"/>
                <a:gd name="T80" fmla="*/ 0 w 6011"/>
                <a:gd name="T81" fmla="*/ 0 h 559"/>
                <a:gd name="T82" fmla="*/ 0 w 6011"/>
                <a:gd name="T83" fmla="*/ 0 h 559"/>
                <a:gd name="T84" fmla="*/ 0 w 6011"/>
                <a:gd name="T85" fmla="*/ 0 h 559"/>
                <a:gd name="T86" fmla="*/ 0 w 6011"/>
                <a:gd name="T87" fmla="*/ 0 h 559"/>
                <a:gd name="T88" fmla="*/ 0 w 6011"/>
                <a:gd name="T89" fmla="*/ 0 h 559"/>
                <a:gd name="T90" fmla="*/ 0 w 6011"/>
                <a:gd name="T91" fmla="*/ 0 h 559"/>
                <a:gd name="T92" fmla="*/ 0 w 6011"/>
                <a:gd name="T93" fmla="*/ 0 h 559"/>
                <a:gd name="T94" fmla="*/ 0 w 6011"/>
                <a:gd name="T95" fmla="*/ 0 h 559"/>
                <a:gd name="T96" fmla="*/ 0 w 6011"/>
                <a:gd name="T97" fmla="*/ 0 h 559"/>
                <a:gd name="T98" fmla="*/ 0 w 6011"/>
                <a:gd name="T99" fmla="*/ 0 h 559"/>
                <a:gd name="T100" fmla="*/ 0 w 6011"/>
                <a:gd name="T101" fmla="*/ 0 h 559"/>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6011" h="559">
                  <a:moveTo>
                    <a:pt x="0" y="73"/>
                  </a:moveTo>
                  <a:lnTo>
                    <a:pt x="52" y="142"/>
                  </a:lnTo>
                  <a:lnTo>
                    <a:pt x="125" y="163"/>
                  </a:lnTo>
                  <a:lnTo>
                    <a:pt x="197" y="183"/>
                  </a:lnTo>
                  <a:lnTo>
                    <a:pt x="270" y="203"/>
                  </a:lnTo>
                  <a:lnTo>
                    <a:pt x="342" y="221"/>
                  </a:lnTo>
                  <a:lnTo>
                    <a:pt x="414" y="240"/>
                  </a:lnTo>
                  <a:lnTo>
                    <a:pt x="486" y="258"/>
                  </a:lnTo>
                  <a:lnTo>
                    <a:pt x="557" y="274"/>
                  </a:lnTo>
                  <a:lnTo>
                    <a:pt x="630" y="291"/>
                  </a:lnTo>
                  <a:lnTo>
                    <a:pt x="701" y="307"/>
                  </a:lnTo>
                  <a:lnTo>
                    <a:pt x="772" y="323"/>
                  </a:lnTo>
                  <a:lnTo>
                    <a:pt x="844" y="338"/>
                  </a:lnTo>
                  <a:lnTo>
                    <a:pt x="914" y="353"/>
                  </a:lnTo>
                  <a:lnTo>
                    <a:pt x="1056" y="379"/>
                  </a:lnTo>
                  <a:lnTo>
                    <a:pt x="1197" y="404"/>
                  </a:lnTo>
                  <a:lnTo>
                    <a:pt x="1337" y="427"/>
                  </a:lnTo>
                  <a:lnTo>
                    <a:pt x="1476" y="447"/>
                  </a:lnTo>
                  <a:lnTo>
                    <a:pt x="1614" y="466"/>
                  </a:lnTo>
                  <a:lnTo>
                    <a:pt x="1751" y="483"/>
                  </a:lnTo>
                  <a:lnTo>
                    <a:pt x="1887" y="498"/>
                  </a:lnTo>
                  <a:lnTo>
                    <a:pt x="2022" y="511"/>
                  </a:lnTo>
                  <a:lnTo>
                    <a:pt x="2156" y="522"/>
                  </a:lnTo>
                  <a:lnTo>
                    <a:pt x="2288" y="532"/>
                  </a:lnTo>
                  <a:lnTo>
                    <a:pt x="2419" y="540"/>
                  </a:lnTo>
                  <a:lnTo>
                    <a:pt x="2549" y="547"/>
                  </a:lnTo>
                  <a:lnTo>
                    <a:pt x="2678" y="552"/>
                  </a:lnTo>
                  <a:lnTo>
                    <a:pt x="2805" y="556"/>
                  </a:lnTo>
                  <a:lnTo>
                    <a:pt x="2930" y="558"/>
                  </a:lnTo>
                  <a:lnTo>
                    <a:pt x="3053" y="559"/>
                  </a:lnTo>
                  <a:lnTo>
                    <a:pt x="3175" y="559"/>
                  </a:lnTo>
                  <a:lnTo>
                    <a:pt x="3296" y="558"/>
                  </a:lnTo>
                  <a:lnTo>
                    <a:pt x="3414" y="555"/>
                  </a:lnTo>
                  <a:lnTo>
                    <a:pt x="3531" y="552"/>
                  </a:lnTo>
                  <a:lnTo>
                    <a:pt x="3646" y="547"/>
                  </a:lnTo>
                  <a:lnTo>
                    <a:pt x="3759" y="541"/>
                  </a:lnTo>
                  <a:lnTo>
                    <a:pt x="3870" y="535"/>
                  </a:lnTo>
                  <a:lnTo>
                    <a:pt x="3978" y="528"/>
                  </a:lnTo>
                  <a:lnTo>
                    <a:pt x="4084" y="520"/>
                  </a:lnTo>
                  <a:lnTo>
                    <a:pt x="4189" y="511"/>
                  </a:lnTo>
                  <a:lnTo>
                    <a:pt x="4291" y="501"/>
                  </a:lnTo>
                  <a:lnTo>
                    <a:pt x="4391" y="491"/>
                  </a:lnTo>
                  <a:lnTo>
                    <a:pt x="4488" y="481"/>
                  </a:lnTo>
                  <a:lnTo>
                    <a:pt x="4584" y="470"/>
                  </a:lnTo>
                  <a:lnTo>
                    <a:pt x="4677" y="458"/>
                  </a:lnTo>
                  <a:lnTo>
                    <a:pt x="4766" y="447"/>
                  </a:lnTo>
                  <a:lnTo>
                    <a:pt x="4854" y="434"/>
                  </a:lnTo>
                  <a:lnTo>
                    <a:pt x="4937" y="422"/>
                  </a:lnTo>
                  <a:lnTo>
                    <a:pt x="5019" y="409"/>
                  </a:lnTo>
                  <a:lnTo>
                    <a:pt x="5099" y="397"/>
                  </a:lnTo>
                  <a:lnTo>
                    <a:pt x="5175" y="384"/>
                  </a:lnTo>
                  <a:lnTo>
                    <a:pt x="5248" y="371"/>
                  </a:lnTo>
                  <a:lnTo>
                    <a:pt x="5386" y="346"/>
                  </a:lnTo>
                  <a:lnTo>
                    <a:pt x="5511" y="320"/>
                  </a:lnTo>
                  <a:lnTo>
                    <a:pt x="5624" y="297"/>
                  </a:lnTo>
                  <a:lnTo>
                    <a:pt x="5723" y="275"/>
                  </a:lnTo>
                  <a:lnTo>
                    <a:pt x="5808" y="255"/>
                  </a:lnTo>
                  <a:lnTo>
                    <a:pt x="5880" y="237"/>
                  </a:lnTo>
                  <a:lnTo>
                    <a:pt x="5976" y="212"/>
                  </a:lnTo>
                  <a:lnTo>
                    <a:pt x="6011" y="202"/>
                  </a:lnTo>
                  <a:lnTo>
                    <a:pt x="5969" y="64"/>
                  </a:lnTo>
                  <a:lnTo>
                    <a:pt x="5937" y="74"/>
                  </a:lnTo>
                  <a:lnTo>
                    <a:pt x="5843" y="99"/>
                  </a:lnTo>
                  <a:lnTo>
                    <a:pt x="5773" y="116"/>
                  </a:lnTo>
                  <a:lnTo>
                    <a:pt x="5690" y="135"/>
                  </a:lnTo>
                  <a:lnTo>
                    <a:pt x="5592" y="157"/>
                  </a:lnTo>
                  <a:lnTo>
                    <a:pt x="5482" y="180"/>
                  </a:lnTo>
                  <a:lnTo>
                    <a:pt x="5359" y="204"/>
                  </a:lnTo>
                  <a:lnTo>
                    <a:pt x="5222" y="229"/>
                  </a:lnTo>
                  <a:lnTo>
                    <a:pt x="5150" y="242"/>
                  </a:lnTo>
                  <a:lnTo>
                    <a:pt x="5075" y="255"/>
                  </a:lnTo>
                  <a:lnTo>
                    <a:pt x="4997" y="267"/>
                  </a:lnTo>
                  <a:lnTo>
                    <a:pt x="4916" y="279"/>
                  </a:lnTo>
                  <a:lnTo>
                    <a:pt x="4832" y="292"/>
                  </a:lnTo>
                  <a:lnTo>
                    <a:pt x="4746" y="304"/>
                  </a:lnTo>
                  <a:lnTo>
                    <a:pt x="4657" y="316"/>
                  </a:lnTo>
                  <a:lnTo>
                    <a:pt x="4566" y="327"/>
                  </a:lnTo>
                  <a:lnTo>
                    <a:pt x="4472" y="339"/>
                  </a:lnTo>
                  <a:lnTo>
                    <a:pt x="4376" y="349"/>
                  </a:lnTo>
                  <a:lnTo>
                    <a:pt x="4277" y="359"/>
                  </a:lnTo>
                  <a:lnTo>
                    <a:pt x="4176" y="368"/>
                  </a:lnTo>
                  <a:lnTo>
                    <a:pt x="4073" y="377"/>
                  </a:lnTo>
                  <a:lnTo>
                    <a:pt x="3968" y="385"/>
                  </a:lnTo>
                  <a:lnTo>
                    <a:pt x="3860" y="392"/>
                  </a:lnTo>
                  <a:lnTo>
                    <a:pt x="3751" y="399"/>
                  </a:lnTo>
                  <a:lnTo>
                    <a:pt x="3639" y="404"/>
                  </a:lnTo>
                  <a:lnTo>
                    <a:pt x="3526" y="409"/>
                  </a:lnTo>
                  <a:lnTo>
                    <a:pt x="3410" y="412"/>
                  </a:lnTo>
                  <a:lnTo>
                    <a:pt x="3294" y="415"/>
                  </a:lnTo>
                  <a:lnTo>
                    <a:pt x="3175" y="416"/>
                  </a:lnTo>
                  <a:lnTo>
                    <a:pt x="3053" y="416"/>
                  </a:lnTo>
                  <a:lnTo>
                    <a:pt x="2932" y="415"/>
                  </a:lnTo>
                  <a:lnTo>
                    <a:pt x="2808" y="413"/>
                  </a:lnTo>
                  <a:lnTo>
                    <a:pt x="2683" y="409"/>
                  </a:lnTo>
                  <a:lnTo>
                    <a:pt x="2555" y="404"/>
                  </a:lnTo>
                  <a:lnTo>
                    <a:pt x="2427" y="397"/>
                  </a:lnTo>
                  <a:lnTo>
                    <a:pt x="2298" y="389"/>
                  </a:lnTo>
                  <a:lnTo>
                    <a:pt x="2168" y="380"/>
                  </a:lnTo>
                  <a:lnTo>
                    <a:pt x="2036" y="369"/>
                  </a:lnTo>
                  <a:lnTo>
                    <a:pt x="1903" y="355"/>
                  </a:lnTo>
                  <a:lnTo>
                    <a:pt x="1769" y="341"/>
                  </a:lnTo>
                  <a:lnTo>
                    <a:pt x="1633" y="323"/>
                  </a:lnTo>
                  <a:lnTo>
                    <a:pt x="1496" y="305"/>
                  </a:lnTo>
                  <a:lnTo>
                    <a:pt x="1359" y="284"/>
                  </a:lnTo>
                  <a:lnTo>
                    <a:pt x="1221" y="262"/>
                  </a:lnTo>
                  <a:lnTo>
                    <a:pt x="1083" y="238"/>
                  </a:lnTo>
                  <a:lnTo>
                    <a:pt x="943" y="211"/>
                  </a:lnTo>
                  <a:lnTo>
                    <a:pt x="874" y="197"/>
                  </a:lnTo>
                  <a:lnTo>
                    <a:pt x="803" y="182"/>
                  </a:lnTo>
                  <a:lnTo>
                    <a:pt x="733" y="167"/>
                  </a:lnTo>
                  <a:lnTo>
                    <a:pt x="662" y="152"/>
                  </a:lnTo>
                  <a:lnTo>
                    <a:pt x="591" y="136"/>
                  </a:lnTo>
                  <a:lnTo>
                    <a:pt x="521" y="119"/>
                  </a:lnTo>
                  <a:lnTo>
                    <a:pt x="450" y="101"/>
                  </a:lnTo>
                  <a:lnTo>
                    <a:pt x="379" y="83"/>
                  </a:lnTo>
                  <a:lnTo>
                    <a:pt x="308" y="63"/>
                  </a:lnTo>
                  <a:lnTo>
                    <a:pt x="237" y="44"/>
                  </a:lnTo>
                  <a:lnTo>
                    <a:pt x="166" y="25"/>
                  </a:lnTo>
                  <a:lnTo>
                    <a:pt x="94" y="4"/>
                  </a:lnTo>
                  <a:lnTo>
                    <a:pt x="147" y="74"/>
                  </a:lnTo>
                  <a:lnTo>
                    <a:pt x="94" y="4"/>
                  </a:lnTo>
                  <a:lnTo>
                    <a:pt x="86" y="2"/>
                  </a:lnTo>
                  <a:lnTo>
                    <a:pt x="78" y="1"/>
                  </a:lnTo>
                  <a:lnTo>
                    <a:pt x="70" y="0"/>
                  </a:lnTo>
                  <a:lnTo>
                    <a:pt x="62" y="1"/>
                  </a:lnTo>
                  <a:lnTo>
                    <a:pt x="54" y="2"/>
                  </a:lnTo>
                  <a:lnTo>
                    <a:pt x="48" y="4"/>
                  </a:lnTo>
                  <a:lnTo>
                    <a:pt x="41" y="7"/>
                  </a:lnTo>
                  <a:lnTo>
                    <a:pt x="35" y="10"/>
                  </a:lnTo>
                  <a:lnTo>
                    <a:pt x="30" y="14"/>
                  </a:lnTo>
                  <a:lnTo>
                    <a:pt x="25" y="18"/>
                  </a:lnTo>
                  <a:lnTo>
                    <a:pt x="19" y="23"/>
                  </a:lnTo>
                  <a:lnTo>
                    <a:pt x="15" y="28"/>
                  </a:lnTo>
                  <a:lnTo>
                    <a:pt x="11" y="34"/>
                  </a:lnTo>
                  <a:lnTo>
                    <a:pt x="8" y="40"/>
                  </a:lnTo>
                  <a:lnTo>
                    <a:pt x="5" y="46"/>
                  </a:lnTo>
                  <a:lnTo>
                    <a:pt x="3" y="52"/>
                  </a:lnTo>
                  <a:lnTo>
                    <a:pt x="2" y="59"/>
                  </a:lnTo>
                  <a:lnTo>
                    <a:pt x="1" y="66"/>
                  </a:lnTo>
                  <a:lnTo>
                    <a:pt x="0" y="73"/>
                  </a:lnTo>
                  <a:lnTo>
                    <a:pt x="0" y="80"/>
                  </a:lnTo>
                  <a:lnTo>
                    <a:pt x="1" y="86"/>
                  </a:lnTo>
                  <a:lnTo>
                    <a:pt x="2" y="93"/>
                  </a:lnTo>
                  <a:lnTo>
                    <a:pt x="4" y="99"/>
                  </a:lnTo>
                  <a:lnTo>
                    <a:pt x="6" y="105"/>
                  </a:lnTo>
                  <a:lnTo>
                    <a:pt x="10" y="111"/>
                  </a:lnTo>
                  <a:lnTo>
                    <a:pt x="13" y="117"/>
                  </a:lnTo>
                  <a:lnTo>
                    <a:pt x="18" y="122"/>
                  </a:lnTo>
                  <a:lnTo>
                    <a:pt x="24" y="127"/>
                  </a:lnTo>
                  <a:lnTo>
                    <a:pt x="30" y="132"/>
                  </a:lnTo>
                  <a:lnTo>
                    <a:pt x="37" y="136"/>
                  </a:lnTo>
                  <a:lnTo>
                    <a:pt x="44" y="139"/>
                  </a:lnTo>
                  <a:lnTo>
                    <a:pt x="52" y="142"/>
                  </a:lnTo>
                  <a:lnTo>
                    <a:pt x="0" y="73"/>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00" name="Freeform 145"/>
            <p:cNvSpPr>
              <a:spLocks/>
            </p:cNvSpPr>
            <p:nvPr/>
          </p:nvSpPr>
          <p:spPr bwMode="auto">
            <a:xfrm>
              <a:off x="3470" y="965"/>
              <a:ext cx="4" cy="21"/>
            </a:xfrm>
            <a:custGeom>
              <a:avLst/>
              <a:gdLst>
                <a:gd name="T0" fmla="*/ 0 w 151"/>
                <a:gd name="T1" fmla="*/ 0 h 1155"/>
                <a:gd name="T2" fmla="*/ 0 w 151"/>
                <a:gd name="T3" fmla="*/ 0 h 1155"/>
                <a:gd name="T4" fmla="*/ 0 w 151"/>
                <a:gd name="T5" fmla="*/ 0 h 1155"/>
                <a:gd name="T6" fmla="*/ 0 w 151"/>
                <a:gd name="T7" fmla="*/ 0 h 1155"/>
                <a:gd name="T8" fmla="*/ 0 w 151"/>
                <a:gd name="T9" fmla="*/ 0 h 1155"/>
                <a:gd name="T10" fmla="*/ 0 w 151"/>
                <a:gd name="T11" fmla="*/ 0 h 1155"/>
                <a:gd name="T12" fmla="*/ 0 w 151"/>
                <a:gd name="T13" fmla="*/ 0 h 1155"/>
                <a:gd name="T14" fmla="*/ 0 w 151"/>
                <a:gd name="T15" fmla="*/ 0 h 1155"/>
                <a:gd name="T16" fmla="*/ 0 w 151"/>
                <a:gd name="T17" fmla="*/ 0 h 1155"/>
                <a:gd name="T18" fmla="*/ 0 w 151"/>
                <a:gd name="T19" fmla="*/ 0 h 1155"/>
                <a:gd name="T20" fmla="*/ 0 w 151"/>
                <a:gd name="T21" fmla="*/ 0 h 1155"/>
                <a:gd name="T22" fmla="*/ 0 w 151"/>
                <a:gd name="T23" fmla="*/ 0 h 1155"/>
                <a:gd name="T24" fmla="*/ 0 w 151"/>
                <a:gd name="T25" fmla="*/ 0 h 1155"/>
                <a:gd name="T26" fmla="*/ 0 w 151"/>
                <a:gd name="T27" fmla="*/ 0 h 1155"/>
                <a:gd name="T28" fmla="*/ 0 w 151"/>
                <a:gd name="T29" fmla="*/ 0 h 1155"/>
                <a:gd name="T30" fmla="*/ 0 w 151"/>
                <a:gd name="T31" fmla="*/ 0 h 1155"/>
                <a:gd name="T32" fmla="*/ 0 w 151"/>
                <a:gd name="T33" fmla="*/ 0 h 1155"/>
                <a:gd name="T34" fmla="*/ 0 w 151"/>
                <a:gd name="T35" fmla="*/ 0 h 1155"/>
                <a:gd name="T36" fmla="*/ 0 w 151"/>
                <a:gd name="T37" fmla="*/ 0 h 1155"/>
                <a:gd name="T38" fmla="*/ 0 w 151"/>
                <a:gd name="T39" fmla="*/ 0 h 1155"/>
                <a:gd name="T40" fmla="*/ 0 w 151"/>
                <a:gd name="T41" fmla="*/ 0 h 1155"/>
                <a:gd name="T42" fmla="*/ 0 w 151"/>
                <a:gd name="T43" fmla="*/ 0 h 1155"/>
                <a:gd name="T44" fmla="*/ 0 w 151"/>
                <a:gd name="T45" fmla="*/ 0 h 1155"/>
                <a:gd name="T46" fmla="*/ 0 w 151"/>
                <a:gd name="T47" fmla="*/ 0 h 1155"/>
                <a:gd name="T48" fmla="*/ 0 w 151"/>
                <a:gd name="T49" fmla="*/ 0 h 1155"/>
                <a:gd name="T50" fmla="*/ 0 w 151"/>
                <a:gd name="T51" fmla="*/ 0 h 1155"/>
                <a:gd name="T52" fmla="*/ 0 w 151"/>
                <a:gd name="T53" fmla="*/ 0 h 1155"/>
                <a:gd name="T54" fmla="*/ 0 w 151"/>
                <a:gd name="T55" fmla="*/ 0 h 1155"/>
                <a:gd name="T56" fmla="*/ 0 w 151"/>
                <a:gd name="T57" fmla="*/ 0 h 1155"/>
                <a:gd name="T58" fmla="*/ 0 w 151"/>
                <a:gd name="T59" fmla="*/ 0 h 1155"/>
                <a:gd name="T60" fmla="*/ 0 w 151"/>
                <a:gd name="T61" fmla="*/ 0 h 1155"/>
                <a:gd name="T62" fmla="*/ 0 w 151"/>
                <a:gd name="T63" fmla="*/ 0 h 1155"/>
                <a:gd name="T64" fmla="*/ 0 w 151"/>
                <a:gd name="T65" fmla="*/ 0 h 1155"/>
                <a:gd name="T66" fmla="*/ 0 w 151"/>
                <a:gd name="T67" fmla="*/ 0 h 1155"/>
                <a:gd name="T68" fmla="*/ 0 w 151"/>
                <a:gd name="T69" fmla="*/ 0 h 1155"/>
                <a:gd name="T70" fmla="*/ 0 w 151"/>
                <a:gd name="T71" fmla="*/ 0 h 1155"/>
                <a:gd name="T72" fmla="*/ 0 w 151"/>
                <a:gd name="T73" fmla="*/ 0 h 1155"/>
                <a:gd name="T74" fmla="*/ 0 w 151"/>
                <a:gd name="T75" fmla="*/ 0 h 1155"/>
                <a:gd name="T76" fmla="*/ 0 w 151"/>
                <a:gd name="T77" fmla="*/ 0 h 1155"/>
                <a:gd name="T78" fmla="*/ 0 w 151"/>
                <a:gd name="T79" fmla="*/ 0 h 1155"/>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151" h="1155">
                  <a:moveTo>
                    <a:pt x="99" y="4"/>
                  </a:moveTo>
                  <a:lnTo>
                    <a:pt x="4" y="72"/>
                  </a:lnTo>
                  <a:lnTo>
                    <a:pt x="0" y="1154"/>
                  </a:lnTo>
                  <a:lnTo>
                    <a:pt x="147" y="1155"/>
                  </a:lnTo>
                  <a:lnTo>
                    <a:pt x="151" y="72"/>
                  </a:lnTo>
                  <a:lnTo>
                    <a:pt x="99" y="4"/>
                  </a:lnTo>
                  <a:lnTo>
                    <a:pt x="151" y="72"/>
                  </a:lnTo>
                  <a:lnTo>
                    <a:pt x="150" y="64"/>
                  </a:lnTo>
                  <a:lnTo>
                    <a:pt x="149" y="56"/>
                  </a:lnTo>
                  <a:lnTo>
                    <a:pt x="147" y="48"/>
                  </a:lnTo>
                  <a:lnTo>
                    <a:pt x="145" y="41"/>
                  </a:lnTo>
                  <a:lnTo>
                    <a:pt x="142" y="35"/>
                  </a:lnTo>
                  <a:lnTo>
                    <a:pt x="138" y="29"/>
                  </a:lnTo>
                  <a:lnTo>
                    <a:pt x="133" y="23"/>
                  </a:lnTo>
                  <a:lnTo>
                    <a:pt x="129" y="19"/>
                  </a:lnTo>
                  <a:lnTo>
                    <a:pt x="123" y="14"/>
                  </a:lnTo>
                  <a:lnTo>
                    <a:pt x="118" y="11"/>
                  </a:lnTo>
                  <a:lnTo>
                    <a:pt x="111" y="8"/>
                  </a:lnTo>
                  <a:lnTo>
                    <a:pt x="105" y="5"/>
                  </a:lnTo>
                  <a:lnTo>
                    <a:pt x="98" y="3"/>
                  </a:lnTo>
                  <a:lnTo>
                    <a:pt x="92" y="2"/>
                  </a:lnTo>
                  <a:lnTo>
                    <a:pt x="85" y="1"/>
                  </a:lnTo>
                  <a:lnTo>
                    <a:pt x="78" y="0"/>
                  </a:lnTo>
                  <a:lnTo>
                    <a:pt x="72" y="1"/>
                  </a:lnTo>
                  <a:lnTo>
                    <a:pt x="64" y="1"/>
                  </a:lnTo>
                  <a:lnTo>
                    <a:pt x="57" y="3"/>
                  </a:lnTo>
                  <a:lnTo>
                    <a:pt x="51" y="5"/>
                  </a:lnTo>
                  <a:lnTo>
                    <a:pt x="45" y="7"/>
                  </a:lnTo>
                  <a:lnTo>
                    <a:pt x="39" y="10"/>
                  </a:lnTo>
                  <a:lnTo>
                    <a:pt x="33" y="14"/>
                  </a:lnTo>
                  <a:lnTo>
                    <a:pt x="28" y="18"/>
                  </a:lnTo>
                  <a:lnTo>
                    <a:pt x="23" y="23"/>
                  </a:lnTo>
                  <a:lnTo>
                    <a:pt x="18" y="28"/>
                  </a:lnTo>
                  <a:lnTo>
                    <a:pt x="14" y="34"/>
                  </a:lnTo>
                  <a:lnTo>
                    <a:pt x="11" y="40"/>
                  </a:lnTo>
                  <a:lnTo>
                    <a:pt x="8" y="47"/>
                  </a:lnTo>
                  <a:lnTo>
                    <a:pt x="6" y="55"/>
                  </a:lnTo>
                  <a:lnTo>
                    <a:pt x="5" y="63"/>
                  </a:lnTo>
                  <a:lnTo>
                    <a:pt x="4" y="72"/>
                  </a:lnTo>
                  <a:lnTo>
                    <a:pt x="99" y="4"/>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01" name="Freeform 146"/>
            <p:cNvSpPr>
              <a:spLocks/>
            </p:cNvSpPr>
            <p:nvPr/>
          </p:nvSpPr>
          <p:spPr bwMode="auto">
            <a:xfrm>
              <a:off x="3474" y="1059"/>
              <a:ext cx="142" cy="3"/>
            </a:xfrm>
            <a:custGeom>
              <a:avLst/>
              <a:gdLst>
                <a:gd name="T0" fmla="*/ 0 w 5843"/>
                <a:gd name="T1" fmla="*/ 0 h 143"/>
                <a:gd name="T2" fmla="*/ 0 w 5843"/>
                <a:gd name="T3" fmla="*/ 0 h 143"/>
                <a:gd name="T4" fmla="*/ 0 w 5843"/>
                <a:gd name="T5" fmla="*/ 0 h 143"/>
                <a:gd name="T6" fmla="*/ 0 w 5843"/>
                <a:gd name="T7" fmla="*/ 0 h 143"/>
                <a:gd name="T8" fmla="*/ 0 w 5843"/>
                <a:gd name="T9" fmla="*/ 0 h 143"/>
                <a:gd name="T10" fmla="*/ 0 w 5843"/>
                <a:gd name="T11" fmla="*/ 0 h 143"/>
                <a:gd name="T12" fmla="*/ 0 w 5843"/>
                <a:gd name="T13" fmla="*/ 0 h 143"/>
                <a:gd name="T14" fmla="*/ 0 w 5843"/>
                <a:gd name="T15" fmla="*/ 0 h 143"/>
                <a:gd name="T16" fmla="*/ 0 w 5843"/>
                <a:gd name="T17" fmla="*/ 0 h 14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843" h="143">
                  <a:moveTo>
                    <a:pt x="0" y="72"/>
                  </a:moveTo>
                  <a:lnTo>
                    <a:pt x="74" y="143"/>
                  </a:lnTo>
                  <a:lnTo>
                    <a:pt x="5843" y="143"/>
                  </a:lnTo>
                  <a:lnTo>
                    <a:pt x="5843" y="0"/>
                  </a:lnTo>
                  <a:lnTo>
                    <a:pt x="74" y="0"/>
                  </a:lnTo>
                  <a:lnTo>
                    <a:pt x="0" y="72"/>
                  </a:lnTo>
                  <a:lnTo>
                    <a:pt x="74" y="0"/>
                  </a:lnTo>
                  <a:lnTo>
                    <a:pt x="0" y="0"/>
                  </a:lnTo>
                  <a:lnTo>
                    <a:pt x="0" y="72"/>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02" name="Rectangle 147"/>
            <p:cNvSpPr>
              <a:spLocks noChangeArrowheads="1"/>
            </p:cNvSpPr>
            <p:nvPr/>
          </p:nvSpPr>
          <p:spPr bwMode="auto">
            <a:xfrm>
              <a:off x="3474" y="1061"/>
              <a:ext cx="3" cy="3"/>
            </a:xfrm>
            <a:prstGeom prst="rect">
              <a:avLst/>
            </a:prstGeom>
            <a:solidFill>
              <a:srgbClr val="ADD7E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eaLnBrk="1" hangingPunct="1"/>
              <a:endParaRPr lang="zh-CN" altLang="en-US"/>
            </a:p>
          </p:txBody>
        </p:sp>
        <p:sp>
          <p:nvSpPr>
            <p:cNvPr id="13403" name="Rectangle 148"/>
            <p:cNvSpPr>
              <a:spLocks noChangeArrowheads="1"/>
            </p:cNvSpPr>
            <p:nvPr/>
          </p:nvSpPr>
          <p:spPr bwMode="auto">
            <a:xfrm>
              <a:off x="3474" y="1022"/>
              <a:ext cx="141" cy="3"/>
            </a:xfrm>
            <a:prstGeom prst="rect">
              <a:avLst/>
            </a:prstGeom>
            <a:solidFill>
              <a:srgbClr val="ADD7E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eaLnBrk="1" hangingPunct="1"/>
              <a:endParaRPr lang="zh-CN" altLang="en-US"/>
            </a:p>
          </p:txBody>
        </p:sp>
        <p:sp>
          <p:nvSpPr>
            <p:cNvPr id="13404" name="Rectangle 149"/>
            <p:cNvSpPr>
              <a:spLocks noChangeArrowheads="1"/>
            </p:cNvSpPr>
            <p:nvPr/>
          </p:nvSpPr>
          <p:spPr bwMode="auto">
            <a:xfrm>
              <a:off x="3474" y="1022"/>
              <a:ext cx="141" cy="3"/>
            </a:xfrm>
            <a:prstGeom prst="rect">
              <a:avLst/>
            </a:prstGeom>
            <a:solidFill>
              <a:srgbClr val="ADD7E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eaLnBrk="1" hangingPunct="1"/>
              <a:endParaRPr lang="zh-CN" altLang="en-US"/>
            </a:p>
          </p:txBody>
        </p:sp>
        <p:sp>
          <p:nvSpPr>
            <p:cNvPr id="13405" name="Rectangle 150"/>
            <p:cNvSpPr>
              <a:spLocks noChangeArrowheads="1"/>
            </p:cNvSpPr>
            <p:nvPr/>
          </p:nvSpPr>
          <p:spPr bwMode="auto">
            <a:xfrm>
              <a:off x="3474" y="1022"/>
              <a:ext cx="141" cy="3"/>
            </a:xfrm>
            <a:prstGeom prst="rect">
              <a:avLst/>
            </a:prstGeom>
            <a:solidFill>
              <a:srgbClr val="ADD7E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eaLnBrk="1" hangingPunct="1"/>
              <a:endParaRPr lang="zh-CN" altLang="en-US"/>
            </a:p>
          </p:txBody>
        </p:sp>
        <p:sp>
          <p:nvSpPr>
            <p:cNvPr id="13406" name="Rectangle 151"/>
            <p:cNvSpPr>
              <a:spLocks noChangeArrowheads="1"/>
            </p:cNvSpPr>
            <p:nvPr/>
          </p:nvSpPr>
          <p:spPr bwMode="auto">
            <a:xfrm>
              <a:off x="3474" y="1041"/>
              <a:ext cx="141" cy="2"/>
            </a:xfrm>
            <a:prstGeom prst="rect">
              <a:avLst/>
            </a:prstGeom>
            <a:solidFill>
              <a:srgbClr val="ADD7E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eaLnBrk="1" hangingPunct="1"/>
              <a:endParaRPr lang="zh-CN" altLang="en-US"/>
            </a:p>
          </p:txBody>
        </p:sp>
        <p:sp>
          <p:nvSpPr>
            <p:cNvPr id="13407" name="Rectangle 152"/>
            <p:cNvSpPr>
              <a:spLocks noChangeArrowheads="1"/>
            </p:cNvSpPr>
            <p:nvPr/>
          </p:nvSpPr>
          <p:spPr bwMode="auto">
            <a:xfrm>
              <a:off x="3474" y="1041"/>
              <a:ext cx="141" cy="2"/>
            </a:xfrm>
            <a:prstGeom prst="rect">
              <a:avLst/>
            </a:prstGeom>
            <a:solidFill>
              <a:srgbClr val="ADD7E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eaLnBrk="1" hangingPunct="1"/>
              <a:endParaRPr lang="zh-CN" altLang="en-US"/>
            </a:p>
          </p:txBody>
        </p:sp>
        <p:sp>
          <p:nvSpPr>
            <p:cNvPr id="13408" name="Freeform 153"/>
            <p:cNvSpPr>
              <a:spLocks/>
            </p:cNvSpPr>
            <p:nvPr/>
          </p:nvSpPr>
          <p:spPr bwMode="auto">
            <a:xfrm>
              <a:off x="3473" y="1071"/>
              <a:ext cx="13" cy="8"/>
            </a:xfrm>
            <a:custGeom>
              <a:avLst/>
              <a:gdLst>
                <a:gd name="T0" fmla="*/ 0 w 533"/>
                <a:gd name="T1" fmla="*/ 0 h 466"/>
                <a:gd name="T2" fmla="*/ 0 w 533"/>
                <a:gd name="T3" fmla="*/ 0 h 466"/>
                <a:gd name="T4" fmla="*/ 0 w 533"/>
                <a:gd name="T5" fmla="*/ 0 h 466"/>
                <a:gd name="T6" fmla="*/ 0 w 533"/>
                <a:gd name="T7" fmla="*/ 0 h 466"/>
                <a:gd name="T8" fmla="*/ 0 w 533"/>
                <a:gd name="T9" fmla="*/ 0 h 466"/>
                <a:gd name="T10" fmla="*/ 0 w 533"/>
                <a:gd name="T11" fmla="*/ 0 h 466"/>
                <a:gd name="T12" fmla="*/ 0 w 533"/>
                <a:gd name="T13" fmla="*/ 0 h 466"/>
                <a:gd name="T14" fmla="*/ 0 w 533"/>
                <a:gd name="T15" fmla="*/ 0 h 466"/>
                <a:gd name="T16" fmla="*/ 0 w 533"/>
                <a:gd name="T17" fmla="*/ 0 h 46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33" h="466">
                  <a:moveTo>
                    <a:pt x="481" y="466"/>
                  </a:moveTo>
                  <a:lnTo>
                    <a:pt x="533" y="337"/>
                  </a:lnTo>
                  <a:lnTo>
                    <a:pt x="90" y="0"/>
                  </a:lnTo>
                  <a:lnTo>
                    <a:pt x="0" y="113"/>
                  </a:lnTo>
                  <a:lnTo>
                    <a:pt x="444" y="451"/>
                  </a:lnTo>
                  <a:lnTo>
                    <a:pt x="481" y="466"/>
                  </a:lnTo>
                  <a:lnTo>
                    <a:pt x="444" y="451"/>
                  </a:lnTo>
                  <a:lnTo>
                    <a:pt x="460" y="463"/>
                  </a:lnTo>
                  <a:lnTo>
                    <a:pt x="481" y="466"/>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09" name="Freeform 154"/>
            <p:cNvSpPr>
              <a:spLocks/>
            </p:cNvSpPr>
            <p:nvPr/>
          </p:nvSpPr>
          <p:spPr bwMode="auto">
            <a:xfrm>
              <a:off x="3485" y="1077"/>
              <a:ext cx="20" cy="4"/>
            </a:xfrm>
            <a:custGeom>
              <a:avLst/>
              <a:gdLst>
                <a:gd name="T0" fmla="*/ 0 w 814"/>
                <a:gd name="T1" fmla="*/ 0 h 228"/>
                <a:gd name="T2" fmla="*/ 0 w 814"/>
                <a:gd name="T3" fmla="*/ 0 h 228"/>
                <a:gd name="T4" fmla="*/ 0 w 814"/>
                <a:gd name="T5" fmla="*/ 0 h 228"/>
                <a:gd name="T6" fmla="*/ 0 w 814"/>
                <a:gd name="T7" fmla="*/ 0 h 228"/>
                <a:gd name="T8" fmla="*/ 0 w 814"/>
                <a:gd name="T9" fmla="*/ 0 h 22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14" h="228">
                  <a:moveTo>
                    <a:pt x="814" y="84"/>
                  </a:moveTo>
                  <a:lnTo>
                    <a:pt x="15" y="0"/>
                  </a:lnTo>
                  <a:lnTo>
                    <a:pt x="0" y="144"/>
                  </a:lnTo>
                  <a:lnTo>
                    <a:pt x="798" y="228"/>
                  </a:lnTo>
                  <a:lnTo>
                    <a:pt x="814" y="84"/>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10" name="Rectangle 155"/>
            <p:cNvSpPr>
              <a:spLocks noChangeArrowheads="1"/>
            </p:cNvSpPr>
            <p:nvPr/>
          </p:nvSpPr>
          <p:spPr bwMode="auto">
            <a:xfrm>
              <a:off x="3483" y="1004"/>
              <a:ext cx="126" cy="12"/>
            </a:xfrm>
            <a:prstGeom prst="rect">
              <a:avLst/>
            </a:prstGeom>
            <a:solidFill>
              <a:srgbClr val="104C5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eaLnBrk="1" hangingPunct="1"/>
              <a:endParaRPr lang="zh-CN" altLang="en-US"/>
            </a:p>
          </p:txBody>
        </p:sp>
        <p:sp>
          <p:nvSpPr>
            <p:cNvPr id="13411" name="Freeform 156"/>
            <p:cNvSpPr>
              <a:spLocks/>
            </p:cNvSpPr>
            <p:nvPr/>
          </p:nvSpPr>
          <p:spPr bwMode="auto">
            <a:xfrm>
              <a:off x="3481" y="1015"/>
              <a:ext cx="128" cy="2"/>
            </a:xfrm>
            <a:custGeom>
              <a:avLst/>
              <a:gdLst>
                <a:gd name="T0" fmla="*/ 0 w 5242"/>
                <a:gd name="T1" fmla="*/ 0 h 144"/>
                <a:gd name="T2" fmla="*/ 0 w 5242"/>
                <a:gd name="T3" fmla="*/ 0 h 144"/>
                <a:gd name="T4" fmla="*/ 0 w 5242"/>
                <a:gd name="T5" fmla="*/ 0 h 144"/>
                <a:gd name="T6" fmla="*/ 0 w 5242"/>
                <a:gd name="T7" fmla="*/ 0 h 144"/>
                <a:gd name="T8" fmla="*/ 0 w 5242"/>
                <a:gd name="T9" fmla="*/ 0 h 144"/>
                <a:gd name="T10" fmla="*/ 0 w 5242"/>
                <a:gd name="T11" fmla="*/ 0 h 144"/>
                <a:gd name="T12" fmla="*/ 0 w 5242"/>
                <a:gd name="T13" fmla="*/ 0 h 144"/>
                <a:gd name="T14" fmla="*/ 0 w 5242"/>
                <a:gd name="T15" fmla="*/ 0 h 144"/>
                <a:gd name="T16" fmla="*/ 0 w 5242"/>
                <a:gd name="T17" fmla="*/ 0 h 144"/>
                <a:gd name="T18" fmla="*/ 0 w 5242"/>
                <a:gd name="T19" fmla="*/ 0 h 14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5242" h="144">
                  <a:moveTo>
                    <a:pt x="0" y="73"/>
                  </a:moveTo>
                  <a:lnTo>
                    <a:pt x="73" y="144"/>
                  </a:lnTo>
                  <a:lnTo>
                    <a:pt x="5242" y="144"/>
                  </a:lnTo>
                  <a:lnTo>
                    <a:pt x="5242" y="0"/>
                  </a:lnTo>
                  <a:lnTo>
                    <a:pt x="73" y="0"/>
                  </a:lnTo>
                  <a:lnTo>
                    <a:pt x="0" y="73"/>
                  </a:lnTo>
                  <a:lnTo>
                    <a:pt x="0" y="144"/>
                  </a:lnTo>
                  <a:lnTo>
                    <a:pt x="73" y="144"/>
                  </a:lnTo>
                  <a:lnTo>
                    <a:pt x="0" y="73"/>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12" name="Freeform 157"/>
            <p:cNvSpPr>
              <a:spLocks/>
            </p:cNvSpPr>
            <p:nvPr/>
          </p:nvSpPr>
          <p:spPr bwMode="auto">
            <a:xfrm>
              <a:off x="3481" y="1002"/>
              <a:ext cx="3" cy="14"/>
            </a:xfrm>
            <a:custGeom>
              <a:avLst/>
              <a:gdLst>
                <a:gd name="T0" fmla="*/ 0 w 147"/>
                <a:gd name="T1" fmla="*/ 0 h 763"/>
                <a:gd name="T2" fmla="*/ 0 w 147"/>
                <a:gd name="T3" fmla="*/ 0 h 763"/>
                <a:gd name="T4" fmla="*/ 0 w 147"/>
                <a:gd name="T5" fmla="*/ 0 h 763"/>
                <a:gd name="T6" fmla="*/ 0 w 147"/>
                <a:gd name="T7" fmla="*/ 0 h 763"/>
                <a:gd name="T8" fmla="*/ 0 w 147"/>
                <a:gd name="T9" fmla="*/ 0 h 763"/>
                <a:gd name="T10" fmla="*/ 0 w 147"/>
                <a:gd name="T11" fmla="*/ 0 h 763"/>
                <a:gd name="T12" fmla="*/ 0 w 147"/>
                <a:gd name="T13" fmla="*/ 0 h 763"/>
                <a:gd name="T14" fmla="*/ 0 w 147"/>
                <a:gd name="T15" fmla="*/ 0 h 763"/>
                <a:gd name="T16" fmla="*/ 0 w 147"/>
                <a:gd name="T17" fmla="*/ 0 h 763"/>
                <a:gd name="T18" fmla="*/ 0 w 147"/>
                <a:gd name="T19" fmla="*/ 0 h 76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47" h="763">
                  <a:moveTo>
                    <a:pt x="73" y="0"/>
                  </a:moveTo>
                  <a:lnTo>
                    <a:pt x="0" y="72"/>
                  </a:lnTo>
                  <a:lnTo>
                    <a:pt x="0" y="763"/>
                  </a:lnTo>
                  <a:lnTo>
                    <a:pt x="147" y="763"/>
                  </a:lnTo>
                  <a:lnTo>
                    <a:pt x="147" y="72"/>
                  </a:lnTo>
                  <a:lnTo>
                    <a:pt x="73" y="0"/>
                  </a:lnTo>
                  <a:lnTo>
                    <a:pt x="0" y="0"/>
                  </a:lnTo>
                  <a:lnTo>
                    <a:pt x="0" y="72"/>
                  </a:lnTo>
                  <a:lnTo>
                    <a:pt x="73" y="0"/>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13" name="Freeform 158"/>
            <p:cNvSpPr>
              <a:spLocks/>
            </p:cNvSpPr>
            <p:nvPr/>
          </p:nvSpPr>
          <p:spPr bwMode="auto">
            <a:xfrm>
              <a:off x="3483" y="1002"/>
              <a:ext cx="127" cy="3"/>
            </a:xfrm>
            <a:custGeom>
              <a:avLst/>
              <a:gdLst>
                <a:gd name="T0" fmla="*/ 0 w 5243"/>
                <a:gd name="T1" fmla="*/ 0 h 144"/>
                <a:gd name="T2" fmla="*/ 0 w 5243"/>
                <a:gd name="T3" fmla="*/ 0 h 144"/>
                <a:gd name="T4" fmla="*/ 0 w 5243"/>
                <a:gd name="T5" fmla="*/ 0 h 144"/>
                <a:gd name="T6" fmla="*/ 0 w 5243"/>
                <a:gd name="T7" fmla="*/ 0 h 144"/>
                <a:gd name="T8" fmla="*/ 0 w 5243"/>
                <a:gd name="T9" fmla="*/ 0 h 144"/>
                <a:gd name="T10" fmla="*/ 0 w 5243"/>
                <a:gd name="T11" fmla="*/ 0 h 144"/>
                <a:gd name="T12" fmla="*/ 0 w 5243"/>
                <a:gd name="T13" fmla="*/ 0 h 144"/>
                <a:gd name="T14" fmla="*/ 0 w 5243"/>
                <a:gd name="T15" fmla="*/ 0 h 144"/>
                <a:gd name="T16" fmla="*/ 0 w 5243"/>
                <a:gd name="T17" fmla="*/ 0 h 144"/>
                <a:gd name="T18" fmla="*/ 0 w 5243"/>
                <a:gd name="T19" fmla="*/ 0 h 14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5243" h="144">
                  <a:moveTo>
                    <a:pt x="5243" y="72"/>
                  </a:moveTo>
                  <a:lnTo>
                    <a:pt x="5169" y="0"/>
                  </a:lnTo>
                  <a:lnTo>
                    <a:pt x="0" y="0"/>
                  </a:lnTo>
                  <a:lnTo>
                    <a:pt x="0" y="144"/>
                  </a:lnTo>
                  <a:lnTo>
                    <a:pt x="5169" y="144"/>
                  </a:lnTo>
                  <a:lnTo>
                    <a:pt x="5243" y="72"/>
                  </a:lnTo>
                  <a:lnTo>
                    <a:pt x="5243" y="0"/>
                  </a:lnTo>
                  <a:lnTo>
                    <a:pt x="5169" y="0"/>
                  </a:lnTo>
                  <a:lnTo>
                    <a:pt x="5243" y="72"/>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14" name="Freeform 159"/>
            <p:cNvSpPr>
              <a:spLocks/>
            </p:cNvSpPr>
            <p:nvPr/>
          </p:nvSpPr>
          <p:spPr bwMode="auto">
            <a:xfrm>
              <a:off x="3607" y="1004"/>
              <a:ext cx="3" cy="13"/>
            </a:xfrm>
            <a:custGeom>
              <a:avLst/>
              <a:gdLst>
                <a:gd name="T0" fmla="*/ 0 w 147"/>
                <a:gd name="T1" fmla="*/ 0 h 762"/>
                <a:gd name="T2" fmla="*/ 0 w 147"/>
                <a:gd name="T3" fmla="*/ 0 h 762"/>
                <a:gd name="T4" fmla="*/ 0 w 147"/>
                <a:gd name="T5" fmla="*/ 0 h 762"/>
                <a:gd name="T6" fmla="*/ 0 w 147"/>
                <a:gd name="T7" fmla="*/ 0 h 762"/>
                <a:gd name="T8" fmla="*/ 0 w 147"/>
                <a:gd name="T9" fmla="*/ 0 h 762"/>
                <a:gd name="T10" fmla="*/ 0 w 147"/>
                <a:gd name="T11" fmla="*/ 0 h 762"/>
                <a:gd name="T12" fmla="*/ 0 w 147"/>
                <a:gd name="T13" fmla="*/ 0 h 762"/>
                <a:gd name="T14" fmla="*/ 0 w 147"/>
                <a:gd name="T15" fmla="*/ 0 h 762"/>
                <a:gd name="T16" fmla="*/ 0 w 147"/>
                <a:gd name="T17" fmla="*/ 0 h 762"/>
                <a:gd name="T18" fmla="*/ 0 w 147"/>
                <a:gd name="T19" fmla="*/ 0 h 76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47" h="762">
                  <a:moveTo>
                    <a:pt x="73" y="762"/>
                  </a:moveTo>
                  <a:lnTo>
                    <a:pt x="147" y="691"/>
                  </a:lnTo>
                  <a:lnTo>
                    <a:pt x="147" y="0"/>
                  </a:lnTo>
                  <a:lnTo>
                    <a:pt x="0" y="0"/>
                  </a:lnTo>
                  <a:lnTo>
                    <a:pt x="0" y="691"/>
                  </a:lnTo>
                  <a:lnTo>
                    <a:pt x="73" y="762"/>
                  </a:lnTo>
                  <a:lnTo>
                    <a:pt x="147" y="762"/>
                  </a:lnTo>
                  <a:lnTo>
                    <a:pt x="147" y="691"/>
                  </a:lnTo>
                  <a:lnTo>
                    <a:pt x="73" y="762"/>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15" name="Freeform 160"/>
            <p:cNvSpPr>
              <a:spLocks/>
            </p:cNvSpPr>
            <p:nvPr/>
          </p:nvSpPr>
          <p:spPr bwMode="auto">
            <a:xfrm>
              <a:off x="3504" y="1067"/>
              <a:ext cx="80" cy="3"/>
            </a:xfrm>
            <a:custGeom>
              <a:avLst/>
              <a:gdLst>
                <a:gd name="T0" fmla="*/ 0 w 3270"/>
                <a:gd name="T1" fmla="*/ 0 h 145"/>
                <a:gd name="T2" fmla="*/ 0 w 3270"/>
                <a:gd name="T3" fmla="*/ 0 h 145"/>
                <a:gd name="T4" fmla="*/ 0 w 3270"/>
                <a:gd name="T5" fmla="*/ 0 h 145"/>
                <a:gd name="T6" fmla="*/ 0 w 3270"/>
                <a:gd name="T7" fmla="*/ 0 h 145"/>
                <a:gd name="T8" fmla="*/ 0 w 3270"/>
                <a:gd name="T9" fmla="*/ 0 h 145"/>
                <a:gd name="T10" fmla="*/ 0 w 3270"/>
                <a:gd name="T11" fmla="*/ 0 h 145"/>
                <a:gd name="T12" fmla="*/ 0 w 3270"/>
                <a:gd name="T13" fmla="*/ 0 h 145"/>
                <a:gd name="T14" fmla="*/ 0 w 3270"/>
                <a:gd name="T15" fmla="*/ 0 h 145"/>
                <a:gd name="T16" fmla="*/ 0 w 3270"/>
                <a:gd name="T17" fmla="*/ 0 h 14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270" h="145">
                  <a:moveTo>
                    <a:pt x="3270" y="144"/>
                  </a:moveTo>
                  <a:lnTo>
                    <a:pt x="3262" y="0"/>
                  </a:lnTo>
                  <a:lnTo>
                    <a:pt x="0" y="0"/>
                  </a:lnTo>
                  <a:lnTo>
                    <a:pt x="0" y="145"/>
                  </a:lnTo>
                  <a:lnTo>
                    <a:pt x="3262" y="145"/>
                  </a:lnTo>
                  <a:lnTo>
                    <a:pt x="3270" y="144"/>
                  </a:lnTo>
                  <a:lnTo>
                    <a:pt x="3262" y="145"/>
                  </a:lnTo>
                  <a:lnTo>
                    <a:pt x="3266" y="145"/>
                  </a:lnTo>
                  <a:lnTo>
                    <a:pt x="3270" y="144"/>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16" name="Freeform 161"/>
            <p:cNvSpPr>
              <a:spLocks/>
            </p:cNvSpPr>
            <p:nvPr/>
          </p:nvSpPr>
          <p:spPr bwMode="auto">
            <a:xfrm>
              <a:off x="3584" y="1066"/>
              <a:ext cx="20" cy="4"/>
            </a:xfrm>
            <a:custGeom>
              <a:avLst/>
              <a:gdLst>
                <a:gd name="T0" fmla="*/ 0 w 852"/>
                <a:gd name="T1" fmla="*/ 0 h 227"/>
                <a:gd name="T2" fmla="*/ 0 w 852"/>
                <a:gd name="T3" fmla="*/ 0 h 227"/>
                <a:gd name="T4" fmla="*/ 0 w 852"/>
                <a:gd name="T5" fmla="*/ 0 h 227"/>
                <a:gd name="T6" fmla="*/ 0 w 852"/>
                <a:gd name="T7" fmla="*/ 0 h 227"/>
                <a:gd name="T8" fmla="*/ 0 w 852"/>
                <a:gd name="T9" fmla="*/ 0 h 227"/>
                <a:gd name="T10" fmla="*/ 0 w 852"/>
                <a:gd name="T11" fmla="*/ 0 h 227"/>
                <a:gd name="T12" fmla="*/ 0 w 852"/>
                <a:gd name="T13" fmla="*/ 0 h 227"/>
                <a:gd name="T14" fmla="*/ 0 w 852"/>
                <a:gd name="T15" fmla="*/ 0 h 227"/>
                <a:gd name="T16" fmla="*/ 0 w 852"/>
                <a:gd name="T17" fmla="*/ 0 h 22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52" h="227">
                  <a:moveTo>
                    <a:pt x="852" y="127"/>
                  </a:moveTo>
                  <a:lnTo>
                    <a:pt x="799" y="0"/>
                  </a:lnTo>
                  <a:lnTo>
                    <a:pt x="0" y="84"/>
                  </a:lnTo>
                  <a:lnTo>
                    <a:pt x="16" y="227"/>
                  </a:lnTo>
                  <a:lnTo>
                    <a:pt x="815" y="142"/>
                  </a:lnTo>
                  <a:lnTo>
                    <a:pt x="852" y="127"/>
                  </a:lnTo>
                  <a:lnTo>
                    <a:pt x="815" y="142"/>
                  </a:lnTo>
                  <a:lnTo>
                    <a:pt x="836" y="140"/>
                  </a:lnTo>
                  <a:lnTo>
                    <a:pt x="852" y="127"/>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17" name="Freeform 162"/>
            <p:cNvSpPr>
              <a:spLocks/>
            </p:cNvSpPr>
            <p:nvPr/>
          </p:nvSpPr>
          <p:spPr bwMode="auto">
            <a:xfrm>
              <a:off x="3602" y="1060"/>
              <a:ext cx="13" cy="8"/>
            </a:xfrm>
            <a:custGeom>
              <a:avLst/>
              <a:gdLst>
                <a:gd name="T0" fmla="*/ 0 w 533"/>
                <a:gd name="T1" fmla="*/ 0 h 450"/>
                <a:gd name="T2" fmla="*/ 0 w 533"/>
                <a:gd name="T3" fmla="*/ 0 h 450"/>
                <a:gd name="T4" fmla="*/ 0 w 533"/>
                <a:gd name="T5" fmla="*/ 0 h 450"/>
                <a:gd name="T6" fmla="*/ 0 w 533"/>
                <a:gd name="T7" fmla="*/ 0 h 450"/>
                <a:gd name="T8" fmla="*/ 0 w 533"/>
                <a:gd name="T9" fmla="*/ 0 h 45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33" h="450">
                  <a:moveTo>
                    <a:pt x="444" y="0"/>
                  </a:moveTo>
                  <a:lnTo>
                    <a:pt x="0" y="337"/>
                  </a:lnTo>
                  <a:lnTo>
                    <a:pt x="90" y="450"/>
                  </a:lnTo>
                  <a:lnTo>
                    <a:pt x="533" y="113"/>
                  </a:lnTo>
                  <a:lnTo>
                    <a:pt x="444" y="0"/>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18" name="Freeform 163"/>
            <p:cNvSpPr>
              <a:spLocks/>
            </p:cNvSpPr>
            <p:nvPr/>
          </p:nvSpPr>
          <p:spPr bwMode="auto">
            <a:xfrm>
              <a:off x="3504" y="1078"/>
              <a:ext cx="80" cy="3"/>
            </a:xfrm>
            <a:custGeom>
              <a:avLst/>
              <a:gdLst>
                <a:gd name="T0" fmla="*/ 0 w 3270"/>
                <a:gd name="T1" fmla="*/ 0 h 145"/>
                <a:gd name="T2" fmla="*/ 0 w 3270"/>
                <a:gd name="T3" fmla="*/ 0 h 145"/>
                <a:gd name="T4" fmla="*/ 0 w 3270"/>
                <a:gd name="T5" fmla="*/ 0 h 145"/>
                <a:gd name="T6" fmla="*/ 0 w 3270"/>
                <a:gd name="T7" fmla="*/ 0 h 145"/>
                <a:gd name="T8" fmla="*/ 0 w 3270"/>
                <a:gd name="T9" fmla="*/ 0 h 145"/>
                <a:gd name="T10" fmla="*/ 0 w 3270"/>
                <a:gd name="T11" fmla="*/ 0 h 145"/>
                <a:gd name="T12" fmla="*/ 0 w 3270"/>
                <a:gd name="T13" fmla="*/ 0 h 145"/>
                <a:gd name="T14" fmla="*/ 0 w 3270"/>
                <a:gd name="T15" fmla="*/ 0 h 145"/>
                <a:gd name="T16" fmla="*/ 0 w 3270"/>
                <a:gd name="T17" fmla="*/ 0 h 14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270" h="145">
                  <a:moveTo>
                    <a:pt x="3270" y="144"/>
                  </a:moveTo>
                  <a:lnTo>
                    <a:pt x="3262" y="0"/>
                  </a:lnTo>
                  <a:lnTo>
                    <a:pt x="0" y="0"/>
                  </a:lnTo>
                  <a:lnTo>
                    <a:pt x="0" y="145"/>
                  </a:lnTo>
                  <a:lnTo>
                    <a:pt x="3262" y="145"/>
                  </a:lnTo>
                  <a:lnTo>
                    <a:pt x="3270" y="144"/>
                  </a:lnTo>
                  <a:lnTo>
                    <a:pt x="3262" y="145"/>
                  </a:lnTo>
                  <a:lnTo>
                    <a:pt x="3266" y="145"/>
                  </a:lnTo>
                  <a:lnTo>
                    <a:pt x="3270" y="144"/>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19" name="Freeform 164"/>
            <p:cNvSpPr>
              <a:spLocks/>
            </p:cNvSpPr>
            <p:nvPr/>
          </p:nvSpPr>
          <p:spPr bwMode="auto">
            <a:xfrm>
              <a:off x="3584" y="1077"/>
              <a:ext cx="20" cy="4"/>
            </a:xfrm>
            <a:custGeom>
              <a:avLst/>
              <a:gdLst>
                <a:gd name="T0" fmla="*/ 0 w 852"/>
                <a:gd name="T1" fmla="*/ 0 h 227"/>
                <a:gd name="T2" fmla="*/ 0 w 852"/>
                <a:gd name="T3" fmla="*/ 0 h 227"/>
                <a:gd name="T4" fmla="*/ 0 w 852"/>
                <a:gd name="T5" fmla="*/ 0 h 227"/>
                <a:gd name="T6" fmla="*/ 0 w 852"/>
                <a:gd name="T7" fmla="*/ 0 h 227"/>
                <a:gd name="T8" fmla="*/ 0 w 852"/>
                <a:gd name="T9" fmla="*/ 0 h 227"/>
                <a:gd name="T10" fmla="*/ 0 w 852"/>
                <a:gd name="T11" fmla="*/ 0 h 227"/>
                <a:gd name="T12" fmla="*/ 0 w 852"/>
                <a:gd name="T13" fmla="*/ 0 h 227"/>
                <a:gd name="T14" fmla="*/ 0 w 852"/>
                <a:gd name="T15" fmla="*/ 0 h 227"/>
                <a:gd name="T16" fmla="*/ 0 w 852"/>
                <a:gd name="T17" fmla="*/ 0 h 22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52" h="227">
                  <a:moveTo>
                    <a:pt x="852" y="128"/>
                  </a:moveTo>
                  <a:lnTo>
                    <a:pt x="799" y="0"/>
                  </a:lnTo>
                  <a:lnTo>
                    <a:pt x="0" y="84"/>
                  </a:lnTo>
                  <a:lnTo>
                    <a:pt x="16" y="227"/>
                  </a:lnTo>
                  <a:lnTo>
                    <a:pt x="815" y="143"/>
                  </a:lnTo>
                  <a:lnTo>
                    <a:pt x="852" y="128"/>
                  </a:lnTo>
                  <a:lnTo>
                    <a:pt x="815" y="143"/>
                  </a:lnTo>
                  <a:lnTo>
                    <a:pt x="836" y="141"/>
                  </a:lnTo>
                  <a:lnTo>
                    <a:pt x="852" y="128"/>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20" name="Freeform 165"/>
            <p:cNvSpPr>
              <a:spLocks/>
            </p:cNvSpPr>
            <p:nvPr/>
          </p:nvSpPr>
          <p:spPr bwMode="auto">
            <a:xfrm>
              <a:off x="3602" y="1071"/>
              <a:ext cx="13" cy="8"/>
            </a:xfrm>
            <a:custGeom>
              <a:avLst/>
              <a:gdLst>
                <a:gd name="T0" fmla="*/ 0 w 533"/>
                <a:gd name="T1" fmla="*/ 0 h 451"/>
                <a:gd name="T2" fmla="*/ 0 w 533"/>
                <a:gd name="T3" fmla="*/ 0 h 451"/>
                <a:gd name="T4" fmla="*/ 0 w 533"/>
                <a:gd name="T5" fmla="*/ 0 h 451"/>
                <a:gd name="T6" fmla="*/ 0 w 533"/>
                <a:gd name="T7" fmla="*/ 0 h 451"/>
                <a:gd name="T8" fmla="*/ 0 w 533"/>
                <a:gd name="T9" fmla="*/ 0 h 45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33" h="451">
                  <a:moveTo>
                    <a:pt x="444" y="0"/>
                  </a:moveTo>
                  <a:lnTo>
                    <a:pt x="0" y="337"/>
                  </a:lnTo>
                  <a:lnTo>
                    <a:pt x="90" y="451"/>
                  </a:lnTo>
                  <a:lnTo>
                    <a:pt x="533" y="113"/>
                  </a:lnTo>
                  <a:lnTo>
                    <a:pt x="444" y="0"/>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21" name="Freeform 166"/>
            <p:cNvSpPr>
              <a:spLocks/>
            </p:cNvSpPr>
            <p:nvPr/>
          </p:nvSpPr>
          <p:spPr bwMode="auto">
            <a:xfrm>
              <a:off x="3473" y="1060"/>
              <a:ext cx="13" cy="8"/>
            </a:xfrm>
            <a:custGeom>
              <a:avLst/>
              <a:gdLst>
                <a:gd name="T0" fmla="*/ 0 w 534"/>
                <a:gd name="T1" fmla="*/ 0 h 465"/>
                <a:gd name="T2" fmla="*/ 0 w 534"/>
                <a:gd name="T3" fmla="*/ 0 h 465"/>
                <a:gd name="T4" fmla="*/ 0 w 534"/>
                <a:gd name="T5" fmla="*/ 0 h 465"/>
                <a:gd name="T6" fmla="*/ 0 w 534"/>
                <a:gd name="T7" fmla="*/ 0 h 465"/>
                <a:gd name="T8" fmla="*/ 0 w 534"/>
                <a:gd name="T9" fmla="*/ 0 h 465"/>
                <a:gd name="T10" fmla="*/ 0 w 534"/>
                <a:gd name="T11" fmla="*/ 0 h 465"/>
                <a:gd name="T12" fmla="*/ 0 w 534"/>
                <a:gd name="T13" fmla="*/ 0 h 465"/>
                <a:gd name="T14" fmla="*/ 0 w 534"/>
                <a:gd name="T15" fmla="*/ 0 h 465"/>
                <a:gd name="T16" fmla="*/ 0 w 534"/>
                <a:gd name="T17" fmla="*/ 0 h 46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34" h="465">
                  <a:moveTo>
                    <a:pt x="480" y="465"/>
                  </a:moveTo>
                  <a:lnTo>
                    <a:pt x="534" y="337"/>
                  </a:lnTo>
                  <a:lnTo>
                    <a:pt x="90" y="0"/>
                  </a:lnTo>
                  <a:lnTo>
                    <a:pt x="0" y="113"/>
                  </a:lnTo>
                  <a:lnTo>
                    <a:pt x="444" y="450"/>
                  </a:lnTo>
                  <a:lnTo>
                    <a:pt x="480" y="465"/>
                  </a:lnTo>
                  <a:lnTo>
                    <a:pt x="444" y="450"/>
                  </a:lnTo>
                  <a:lnTo>
                    <a:pt x="460" y="463"/>
                  </a:lnTo>
                  <a:lnTo>
                    <a:pt x="480" y="465"/>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22" name="Freeform 167"/>
            <p:cNvSpPr>
              <a:spLocks/>
            </p:cNvSpPr>
            <p:nvPr/>
          </p:nvSpPr>
          <p:spPr bwMode="auto">
            <a:xfrm>
              <a:off x="3485" y="1066"/>
              <a:ext cx="20" cy="4"/>
            </a:xfrm>
            <a:custGeom>
              <a:avLst/>
              <a:gdLst>
                <a:gd name="T0" fmla="*/ 0 w 816"/>
                <a:gd name="T1" fmla="*/ 0 h 227"/>
                <a:gd name="T2" fmla="*/ 0 w 816"/>
                <a:gd name="T3" fmla="*/ 0 h 227"/>
                <a:gd name="T4" fmla="*/ 0 w 816"/>
                <a:gd name="T5" fmla="*/ 0 h 227"/>
                <a:gd name="T6" fmla="*/ 0 w 816"/>
                <a:gd name="T7" fmla="*/ 0 h 227"/>
                <a:gd name="T8" fmla="*/ 0 w 816"/>
                <a:gd name="T9" fmla="*/ 0 h 22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16" h="227">
                  <a:moveTo>
                    <a:pt x="816" y="84"/>
                  </a:moveTo>
                  <a:lnTo>
                    <a:pt x="17" y="0"/>
                  </a:lnTo>
                  <a:lnTo>
                    <a:pt x="0" y="142"/>
                  </a:lnTo>
                  <a:lnTo>
                    <a:pt x="800" y="227"/>
                  </a:lnTo>
                  <a:lnTo>
                    <a:pt x="816" y="84"/>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23" name="Freeform 168"/>
            <p:cNvSpPr>
              <a:spLocks/>
            </p:cNvSpPr>
            <p:nvPr/>
          </p:nvSpPr>
          <p:spPr bwMode="auto">
            <a:xfrm>
              <a:off x="3473" y="1093"/>
              <a:ext cx="13" cy="9"/>
            </a:xfrm>
            <a:custGeom>
              <a:avLst/>
              <a:gdLst>
                <a:gd name="T0" fmla="*/ 0 w 533"/>
                <a:gd name="T1" fmla="*/ 0 h 465"/>
                <a:gd name="T2" fmla="*/ 0 w 533"/>
                <a:gd name="T3" fmla="*/ 0 h 465"/>
                <a:gd name="T4" fmla="*/ 0 w 533"/>
                <a:gd name="T5" fmla="*/ 0 h 465"/>
                <a:gd name="T6" fmla="*/ 0 w 533"/>
                <a:gd name="T7" fmla="*/ 0 h 465"/>
                <a:gd name="T8" fmla="*/ 0 w 533"/>
                <a:gd name="T9" fmla="*/ 0 h 465"/>
                <a:gd name="T10" fmla="*/ 0 w 533"/>
                <a:gd name="T11" fmla="*/ 0 h 465"/>
                <a:gd name="T12" fmla="*/ 0 w 533"/>
                <a:gd name="T13" fmla="*/ 0 h 465"/>
                <a:gd name="T14" fmla="*/ 0 w 533"/>
                <a:gd name="T15" fmla="*/ 0 h 465"/>
                <a:gd name="T16" fmla="*/ 0 w 533"/>
                <a:gd name="T17" fmla="*/ 0 h 46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33" h="465">
                  <a:moveTo>
                    <a:pt x="481" y="465"/>
                  </a:moveTo>
                  <a:lnTo>
                    <a:pt x="533" y="337"/>
                  </a:lnTo>
                  <a:lnTo>
                    <a:pt x="90" y="0"/>
                  </a:lnTo>
                  <a:lnTo>
                    <a:pt x="0" y="113"/>
                  </a:lnTo>
                  <a:lnTo>
                    <a:pt x="444" y="450"/>
                  </a:lnTo>
                  <a:lnTo>
                    <a:pt x="481" y="465"/>
                  </a:lnTo>
                  <a:lnTo>
                    <a:pt x="444" y="450"/>
                  </a:lnTo>
                  <a:lnTo>
                    <a:pt x="460" y="463"/>
                  </a:lnTo>
                  <a:lnTo>
                    <a:pt x="481" y="465"/>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24" name="Freeform 169"/>
            <p:cNvSpPr>
              <a:spLocks/>
            </p:cNvSpPr>
            <p:nvPr/>
          </p:nvSpPr>
          <p:spPr bwMode="auto">
            <a:xfrm>
              <a:off x="3485" y="1099"/>
              <a:ext cx="20" cy="4"/>
            </a:xfrm>
            <a:custGeom>
              <a:avLst/>
              <a:gdLst>
                <a:gd name="T0" fmla="*/ 0 w 814"/>
                <a:gd name="T1" fmla="*/ 0 h 228"/>
                <a:gd name="T2" fmla="*/ 0 w 814"/>
                <a:gd name="T3" fmla="*/ 0 h 228"/>
                <a:gd name="T4" fmla="*/ 0 w 814"/>
                <a:gd name="T5" fmla="*/ 0 h 228"/>
                <a:gd name="T6" fmla="*/ 0 w 814"/>
                <a:gd name="T7" fmla="*/ 0 h 228"/>
                <a:gd name="T8" fmla="*/ 0 w 814"/>
                <a:gd name="T9" fmla="*/ 0 h 22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14" h="228">
                  <a:moveTo>
                    <a:pt x="814" y="85"/>
                  </a:moveTo>
                  <a:lnTo>
                    <a:pt x="15" y="0"/>
                  </a:lnTo>
                  <a:lnTo>
                    <a:pt x="0" y="143"/>
                  </a:lnTo>
                  <a:lnTo>
                    <a:pt x="798" y="228"/>
                  </a:lnTo>
                  <a:lnTo>
                    <a:pt x="814" y="85"/>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25" name="Freeform 170"/>
            <p:cNvSpPr>
              <a:spLocks/>
            </p:cNvSpPr>
            <p:nvPr/>
          </p:nvSpPr>
          <p:spPr bwMode="auto">
            <a:xfrm>
              <a:off x="3504" y="1090"/>
              <a:ext cx="80" cy="3"/>
            </a:xfrm>
            <a:custGeom>
              <a:avLst/>
              <a:gdLst>
                <a:gd name="T0" fmla="*/ 0 w 3270"/>
                <a:gd name="T1" fmla="*/ 0 h 144"/>
                <a:gd name="T2" fmla="*/ 0 w 3270"/>
                <a:gd name="T3" fmla="*/ 0 h 144"/>
                <a:gd name="T4" fmla="*/ 0 w 3270"/>
                <a:gd name="T5" fmla="*/ 0 h 144"/>
                <a:gd name="T6" fmla="*/ 0 w 3270"/>
                <a:gd name="T7" fmla="*/ 0 h 144"/>
                <a:gd name="T8" fmla="*/ 0 w 3270"/>
                <a:gd name="T9" fmla="*/ 0 h 144"/>
                <a:gd name="T10" fmla="*/ 0 w 3270"/>
                <a:gd name="T11" fmla="*/ 0 h 144"/>
                <a:gd name="T12" fmla="*/ 0 w 3270"/>
                <a:gd name="T13" fmla="*/ 0 h 144"/>
                <a:gd name="T14" fmla="*/ 0 w 3270"/>
                <a:gd name="T15" fmla="*/ 0 h 144"/>
                <a:gd name="T16" fmla="*/ 0 w 3270"/>
                <a:gd name="T17" fmla="*/ 0 h 14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270" h="144">
                  <a:moveTo>
                    <a:pt x="3270" y="143"/>
                  </a:moveTo>
                  <a:lnTo>
                    <a:pt x="3262" y="0"/>
                  </a:lnTo>
                  <a:lnTo>
                    <a:pt x="0" y="0"/>
                  </a:lnTo>
                  <a:lnTo>
                    <a:pt x="0" y="144"/>
                  </a:lnTo>
                  <a:lnTo>
                    <a:pt x="3262" y="144"/>
                  </a:lnTo>
                  <a:lnTo>
                    <a:pt x="3270" y="143"/>
                  </a:lnTo>
                  <a:lnTo>
                    <a:pt x="3262" y="144"/>
                  </a:lnTo>
                  <a:lnTo>
                    <a:pt x="3266" y="144"/>
                  </a:lnTo>
                  <a:lnTo>
                    <a:pt x="3270" y="143"/>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26" name="Freeform 171"/>
            <p:cNvSpPr>
              <a:spLocks/>
            </p:cNvSpPr>
            <p:nvPr/>
          </p:nvSpPr>
          <p:spPr bwMode="auto">
            <a:xfrm>
              <a:off x="3584" y="1088"/>
              <a:ext cx="20" cy="5"/>
            </a:xfrm>
            <a:custGeom>
              <a:avLst/>
              <a:gdLst>
                <a:gd name="T0" fmla="*/ 0 w 852"/>
                <a:gd name="T1" fmla="*/ 0 h 226"/>
                <a:gd name="T2" fmla="*/ 0 w 852"/>
                <a:gd name="T3" fmla="*/ 0 h 226"/>
                <a:gd name="T4" fmla="*/ 0 w 852"/>
                <a:gd name="T5" fmla="*/ 0 h 226"/>
                <a:gd name="T6" fmla="*/ 0 w 852"/>
                <a:gd name="T7" fmla="*/ 0 h 226"/>
                <a:gd name="T8" fmla="*/ 0 w 852"/>
                <a:gd name="T9" fmla="*/ 0 h 226"/>
                <a:gd name="T10" fmla="*/ 0 w 852"/>
                <a:gd name="T11" fmla="*/ 0 h 226"/>
                <a:gd name="T12" fmla="*/ 0 w 852"/>
                <a:gd name="T13" fmla="*/ 0 h 226"/>
                <a:gd name="T14" fmla="*/ 0 w 852"/>
                <a:gd name="T15" fmla="*/ 0 h 226"/>
                <a:gd name="T16" fmla="*/ 0 w 852"/>
                <a:gd name="T17" fmla="*/ 0 h 22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52" h="226">
                  <a:moveTo>
                    <a:pt x="852" y="128"/>
                  </a:moveTo>
                  <a:lnTo>
                    <a:pt x="799" y="0"/>
                  </a:lnTo>
                  <a:lnTo>
                    <a:pt x="0" y="84"/>
                  </a:lnTo>
                  <a:lnTo>
                    <a:pt x="16" y="226"/>
                  </a:lnTo>
                  <a:lnTo>
                    <a:pt x="815" y="142"/>
                  </a:lnTo>
                  <a:lnTo>
                    <a:pt x="852" y="128"/>
                  </a:lnTo>
                  <a:lnTo>
                    <a:pt x="815" y="142"/>
                  </a:lnTo>
                  <a:lnTo>
                    <a:pt x="836" y="140"/>
                  </a:lnTo>
                  <a:lnTo>
                    <a:pt x="852" y="128"/>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27" name="Freeform 172"/>
            <p:cNvSpPr>
              <a:spLocks/>
            </p:cNvSpPr>
            <p:nvPr/>
          </p:nvSpPr>
          <p:spPr bwMode="auto">
            <a:xfrm>
              <a:off x="3602" y="1083"/>
              <a:ext cx="13" cy="8"/>
            </a:xfrm>
            <a:custGeom>
              <a:avLst/>
              <a:gdLst>
                <a:gd name="T0" fmla="*/ 0 w 533"/>
                <a:gd name="T1" fmla="*/ 0 h 452"/>
                <a:gd name="T2" fmla="*/ 0 w 533"/>
                <a:gd name="T3" fmla="*/ 0 h 452"/>
                <a:gd name="T4" fmla="*/ 0 w 533"/>
                <a:gd name="T5" fmla="*/ 0 h 452"/>
                <a:gd name="T6" fmla="*/ 0 w 533"/>
                <a:gd name="T7" fmla="*/ 0 h 452"/>
                <a:gd name="T8" fmla="*/ 0 w 533"/>
                <a:gd name="T9" fmla="*/ 0 h 4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33" h="452">
                  <a:moveTo>
                    <a:pt x="444" y="0"/>
                  </a:moveTo>
                  <a:lnTo>
                    <a:pt x="0" y="338"/>
                  </a:lnTo>
                  <a:lnTo>
                    <a:pt x="90" y="452"/>
                  </a:lnTo>
                  <a:lnTo>
                    <a:pt x="533" y="114"/>
                  </a:lnTo>
                  <a:lnTo>
                    <a:pt x="444" y="0"/>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28" name="Freeform 173"/>
            <p:cNvSpPr>
              <a:spLocks/>
            </p:cNvSpPr>
            <p:nvPr/>
          </p:nvSpPr>
          <p:spPr bwMode="auto">
            <a:xfrm>
              <a:off x="3504" y="1101"/>
              <a:ext cx="80" cy="2"/>
            </a:xfrm>
            <a:custGeom>
              <a:avLst/>
              <a:gdLst>
                <a:gd name="T0" fmla="*/ 0 w 3270"/>
                <a:gd name="T1" fmla="*/ 0 h 145"/>
                <a:gd name="T2" fmla="*/ 0 w 3270"/>
                <a:gd name="T3" fmla="*/ 0 h 145"/>
                <a:gd name="T4" fmla="*/ 0 w 3270"/>
                <a:gd name="T5" fmla="*/ 0 h 145"/>
                <a:gd name="T6" fmla="*/ 0 w 3270"/>
                <a:gd name="T7" fmla="*/ 0 h 145"/>
                <a:gd name="T8" fmla="*/ 0 w 3270"/>
                <a:gd name="T9" fmla="*/ 0 h 145"/>
                <a:gd name="T10" fmla="*/ 0 w 3270"/>
                <a:gd name="T11" fmla="*/ 0 h 145"/>
                <a:gd name="T12" fmla="*/ 0 w 3270"/>
                <a:gd name="T13" fmla="*/ 0 h 145"/>
                <a:gd name="T14" fmla="*/ 0 w 3270"/>
                <a:gd name="T15" fmla="*/ 0 h 145"/>
                <a:gd name="T16" fmla="*/ 0 w 3270"/>
                <a:gd name="T17" fmla="*/ 0 h 14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270" h="145">
                  <a:moveTo>
                    <a:pt x="3270" y="144"/>
                  </a:moveTo>
                  <a:lnTo>
                    <a:pt x="3262" y="0"/>
                  </a:lnTo>
                  <a:lnTo>
                    <a:pt x="0" y="0"/>
                  </a:lnTo>
                  <a:lnTo>
                    <a:pt x="0" y="145"/>
                  </a:lnTo>
                  <a:lnTo>
                    <a:pt x="3262" y="145"/>
                  </a:lnTo>
                  <a:lnTo>
                    <a:pt x="3270" y="144"/>
                  </a:lnTo>
                  <a:lnTo>
                    <a:pt x="3262" y="145"/>
                  </a:lnTo>
                  <a:lnTo>
                    <a:pt x="3266" y="145"/>
                  </a:lnTo>
                  <a:lnTo>
                    <a:pt x="3270" y="144"/>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29" name="Freeform 174"/>
            <p:cNvSpPr>
              <a:spLocks/>
            </p:cNvSpPr>
            <p:nvPr/>
          </p:nvSpPr>
          <p:spPr bwMode="auto">
            <a:xfrm>
              <a:off x="3584" y="1099"/>
              <a:ext cx="20" cy="4"/>
            </a:xfrm>
            <a:custGeom>
              <a:avLst/>
              <a:gdLst>
                <a:gd name="T0" fmla="*/ 0 w 852"/>
                <a:gd name="T1" fmla="*/ 0 h 227"/>
                <a:gd name="T2" fmla="*/ 0 w 852"/>
                <a:gd name="T3" fmla="*/ 0 h 227"/>
                <a:gd name="T4" fmla="*/ 0 w 852"/>
                <a:gd name="T5" fmla="*/ 0 h 227"/>
                <a:gd name="T6" fmla="*/ 0 w 852"/>
                <a:gd name="T7" fmla="*/ 0 h 227"/>
                <a:gd name="T8" fmla="*/ 0 w 852"/>
                <a:gd name="T9" fmla="*/ 0 h 227"/>
                <a:gd name="T10" fmla="*/ 0 w 852"/>
                <a:gd name="T11" fmla="*/ 0 h 227"/>
                <a:gd name="T12" fmla="*/ 0 w 852"/>
                <a:gd name="T13" fmla="*/ 0 h 227"/>
                <a:gd name="T14" fmla="*/ 0 w 852"/>
                <a:gd name="T15" fmla="*/ 0 h 227"/>
                <a:gd name="T16" fmla="*/ 0 w 852"/>
                <a:gd name="T17" fmla="*/ 0 h 22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52" h="227">
                  <a:moveTo>
                    <a:pt x="852" y="128"/>
                  </a:moveTo>
                  <a:lnTo>
                    <a:pt x="799" y="0"/>
                  </a:lnTo>
                  <a:lnTo>
                    <a:pt x="0" y="84"/>
                  </a:lnTo>
                  <a:lnTo>
                    <a:pt x="16" y="227"/>
                  </a:lnTo>
                  <a:lnTo>
                    <a:pt x="815" y="142"/>
                  </a:lnTo>
                  <a:lnTo>
                    <a:pt x="852" y="128"/>
                  </a:lnTo>
                  <a:lnTo>
                    <a:pt x="815" y="142"/>
                  </a:lnTo>
                  <a:lnTo>
                    <a:pt x="836" y="140"/>
                  </a:lnTo>
                  <a:lnTo>
                    <a:pt x="852" y="128"/>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30" name="Freeform 175"/>
            <p:cNvSpPr>
              <a:spLocks/>
            </p:cNvSpPr>
            <p:nvPr/>
          </p:nvSpPr>
          <p:spPr bwMode="auto">
            <a:xfrm>
              <a:off x="3602" y="1093"/>
              <a:ext cx="13" cy="9"/>
            </a:xfrm>
            <a:custGeom>
              <a:avLst/>
              <a:gdLst>
                <a:gd name="T0" fmla="*/ 0 w 533"/>
                <a:gd name="T1" fmla="*/ 0 h 451"/>
                <a:gd name="T2" fmla="*/ 0 w 533"/>
                <a:gd name="T3" fmla="*/ 0 h 451"/>
                <a:gd name="T4" fmla="*/ 0 w 533"/>
                <a:gd name="T5" fmla="*/ 0 h 451"/>
                <a:gd name="T6" fmla="*/ 0 w 533"/>
                <a:gd name="T7" fmla="*/ 0 h 451"/>
                <a:gd name="T8" fmla="*/ 0 w 533"/>
                <a:gd name="T9" fmla="*/ 0 h 45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33" h="451">
                  <a:moveTo>
                    <a:pt x="444" y="0"/>
                  </a:moveTo>
                  <a:lnTo>
                    <a:pt x="0" y="337"/>
                  </a:lnTo>
                  <a:lnTo>
                    <a:pt x="90" y="451"/>
                  </a:lnTo>
                  <a:lnTo>
                    <a:pt x="533" y="113"/>
                  </a:lnTo>
                  <a:lnTo>
                    <a:pt x="444" y="0"/>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31" name="Freeform 176"/>
            <p:cNvSpPr>
              <a:spLocks/>
            </p:cNvSpPr>
            <p:nvPr/>
          </p:nvSpPr>
          <p:spPr bwMode="auto">
            <a:xfrm>
              <a:off x="3473" y="1083"/>
              <a:ext cx="13" cy="8"/>
            </a:xfrm>
            <a:custGeom>
              <a:avLst/>
              <a:gdLst>
                <a:gd name="T0" fmla="*/ 0 w 534"/>
                <a:gd name="T1" fmla="*/ 0 h 466"/>
                <a:gd name="T2" fmla="*/ 0 w 534"/>
                <a:gd name="T3" fmla="*/ 0 h 466"/>
                <a:gd name="T4" fmla="*/ 0 w 534"/>
                <a:gd name="T5" fmla="*/ 0 h 466"/>
                <a:gd name="T6" fmla="*/ 0 w 534"/>
                <a:gd name="T7" fmla="*/ 0 h 466"/>
                <a:gd name="T8" fmla="*/ 0 w 534"/>
                <a:gd name="T9" fmla="*/ 0 h 466"/>
                <a:gd name="T10" fmla="*/ 0 w 534"/>
                <a:gd name="T11" fmla="*/ 0 h 466"/>
                <a:gd name="T12" fmla="*/ 0 w 534"/>
                <a:gd name="T13" fmla="*/ 0 h 466"/>
                <a:gd name="T14" fmla="*/ 0 w 534"/>
                <a:gd name="T15" fmla="*/ 0 h 466"/>
                <a:gd name="T16" fmla="*/ 0 w 534"/>
                <a:gd name="T17" fmla="*/ 0 h 46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34" h="466">
                  <a:moveTo>
                    <a:pt x="480" y="466"/>
                  </a:moveTo>
                  <a:lnTo>
                    <a:pt x="534" y="338"/>
                  </a:lnTo>
                  <a:lnTo>
                    <a:pt x="90" y="0"/>
                  </a:lnTo>
                  <a:lnTo>
                    <a:pt x="0" y="114"/>
                  </a:lnTo>
                  <a:lnTo>
                    <a:pt x="444" y="452"/>
                  </a:lnTo>
                  <a:lnTo>
                    <a:pt x="480" y="466"/>
                  </a:lnTo>
                  <a:lnTo>
                    <a:pt x="444" y="452"/>
                  </a:lnTo>
                  <a:lnTo>
                    <a:pt x="460" y="464"/>
                  </a:lnTo>
                  <a:lnTo>
                    <a:pt x="480" y="466"/>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32" name="Freeform 177"/>
            <p:cNvSpPr>
              <a:spLocks/>
            </p:cNvSpPr>
            <p:nvPr/>
          </p:nvSpPr>
          <p:spPr bwMode="auto">
            <a:xfrm>
              <a:off x="3485" y="1088"/>
              <a:ext cx="20" cy="5"/>
            </a:xfrm>
            <a:custGeom>
              <a:avLst/>
              <a:gdLst>
                <a:gd name="T0" fmla="*/ 0 w 816"/>
                <a:gd name="T1" fmla="*/ 0 h 226"/>
                <a:gd name="T2" fmla="*/ 0 w 816"/>
                <a:gd name="T3" fmla="*/ 0 h 226"/>
                <a:gd name="T4" fmla="*/ 0 w 816"/>
                <a:gd name="T5" fmla="*/ 0 h 226"/>
                <a:gd name="T6" fmla="*/ 0 w 816"/>
                <a:gd name="T7" fmla="*/ 0 h 226"/>
                <a:gd name="T8" fmla="*/ 0 w 816"/>
                <a:gd name="T9" fmla="*/ 0 h 22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16" h="226">
                  <a:moveTo>
                    <a:pt x="816" y="84"/>
                  </a:moveTo>
                  <a:lnTo>
                    <a:pt x="17" y="0"/>
                  </a:lnTo>
                  <a:lnTo>
                    <a:pt x="0" y="142"/>
                  </a:lnTo>
                  <a:lnTo>
                    <a:pt x="800" y="226"/>
                  </a:lnTo>
                  <a:lnTo>
                    <a:pt x="816" y="84"/>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33" name="Freeform 178"/>
            <p:cNvSpPr>
              <a:spLocks/>
            </p:cNvSpPr>
            <p:nvPr/>
          </p:nvSpPr>
          <p:spPr bwMode="auto">
            <a:xfrm>
              <a:off x="3473" y="1116"/>
              <a:ext cx="13" cy="9"/>
            </a:xfrm>
            <a:custGeom>
              <a:avLst/>
              <a:gdLst>
                <a:gd name="T0" fmla="*/ 0 w 533"/>
                <a:gd name="T1" fmla="*/ 0 h 466"/>
                <a:gd name="T2" fmla="*/ 0 w 533"/>
                <a:gd name="T3" fmla="*/ 0 h 466"/>
                <a:gd name="T4" fmla="*/ 0 w 533"/>
                <a:gd name="T5" fmla="*/ 0 h 466"/>
                <a:gd name="T6" fmla="*/ 0 w 533"/>
                <a:gd name="T7" fmla="*/ 0 h 466"/>
                <a:gd name="T8" fmla="*/ 0 w 533"/>
                <a:gd name="T9" fmla="*/ 0 h 466"/>
                <a:gd name="T10" fmla="*/ 0 w 533"/>
                <a:gd name="T11" fmla="*/ 0 h 466"/>
                <a:gd name="T12" fmla="*/ 0 w 533"/>
                <a:gd name="T13" fmla="*/ 0 h 466"/>
                <a:gd name="T14" fmla="*/ 0 w 533"/>
                <a:gd name="T15" fmla="*/ 0 h 466"/>
                <a:gd name="T16" fmla="*/ 0 w 533"/>
                <a:gd name="T17" fmla="*/ 0 h 46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33" h="466">
                  <a:moveTo>
                    <a:pt x="481" y="466"/>
                  </a:moveTo>
                  <a:lnTo>
                    <a:pt x="533" y="337"/>
                  </a:lnTo>
                  <a:lnTo>
                    <a:pt x="90" y="0"/>
                  </a:lnTo>
                  <a:lnTo>
                    <a:pt x="0" y="114"/>
                  </a:lnTo>
                  <a:lnTo>
                    <a:pt x="444" y="451"/>
                  </a:lnTo>
                  <a:lnTo>
                    <a:pt x="481" y="466"/>
                  </a:lnTo>
                  <a:lnTo>
                    <a:pt x="444" y="451"/>
                  </a:lnTo>
                  <a:lnTo>
                    <a:pt x="460" y="464"/>
                  </a:lnTo>
                  <a:lnTo>
                    <a:pt x="481" y="466"/>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34" name="Freeform 179"/>
            <p:cNvSpPr>
              <a:spLocks/>
            </p:cNvSpPr>
            <p:nvPr/>
          </p:nvSpPr>
          <p:spPr bwMode="auto">
            <a:xfrm>
              <a:off x="3485" y="1122"/>
              <a:ext cx="20" cy="4"/>
            </a:xfrm>
            <a:custGeom>
              <a:avLst/>
              <a:gdLst>
                <a:gd name="T0" fmla="*/ 0 w 814"/>
                <a:gd name="T1" fmla="*/ 0 h 227"/>
                <a:gd name="T2" fmla="*/ 0 w 814"/>
                <a:gd name="T3" fmla="*/ 0 h 227"/>
                <a:gd name="T4" fmla="*/ 0 w 814"/>
                <a:gd name="T5" fmla="*/ 0 h 227"/>
                <a:gd name="T6" fmla="*/ 0 w 814"/>
                <a:gd name="T7" fmla="*/ 0 h 227"/>
                <a:gd name="T8" fmla="*/ 0 w 814"/>
                <a:gd name="T9" fmla="*/ 0 h 22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14" h="227">
                  <a:moveTo>
                    <a:pt x="814" y="85"/>
                  </a:moveTo>
                  <a:lnTo>
                    <a:pt x="15" y="0"/>
                  </a:lnTo>
                  <a:lnTo>
                    <a:pt x="0" y="143"/>
                  </a:lnTo>
                  <a:lnTo>
                    <a:pt x="798" y="227"/>
                  </a:lnTo>
                  <a:lnTo>
                    <a:pt x="814" y="85"/>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35" name="Freeform 180"/>
            <p:cNvSpPr>
              <a:spLocks/>
            </p:cNvSpPr>
            <p:nvPr/>
          </p:nvSpPr>
          <p:spPr bwMode="auto">
            <a:xfrm>
              <a:off x="3504" y="1113"/>
              <a:ext cx="80" cy="2"/>
            </a:xfrm>
            <a:custGeom>
              <a:avLst/>
              <a:gdLst>
                <a:gd name="T0" fmla="*/ 0 w 3270"/>
                <a:gd name="T1" fmla="*/ 0 h 145"/>
                <a:gd name="T2" fmla="*/ 0 w 3270"/>
                <a:gd name="T3" fmla="*/ 0 h 145"/>
                <a:gd name="T4" fmla="*/ 0 w 3270"/>
                <a:gd name="T5" fmla="*/ 0 h 145"/>
                <a:gd name="T6" fmla="*/ 0 w 3270"/>
                <a:gd name="T7" fmla="*/ 0 h 145"/>
                <a:gd name="T8" fmla="*/ 0 w 3270"/>
                <a:gd name="T9" fmla="*/ 0 h 145"/>
                <a:gd name="T10" fmla="*/ 0 w 3270"/>
                <a:gd name="T11" fmla="*/ 0 h 145"/>
                <a:gd name="T12" fmla="*/ 0 w 3270"/>
                <a:gd name="T13" fmla="*/ 0 h 145"/>
                <a:gd name="T14" fmla="*/ 0 w 3270"/>
                <a:gd name="T15" fmla="*/ 0 h 145"/>
                <a:gd name="T16" fmla="*/ 0 w 3270"/>
                <a:gd name="T17" fmla="*/ 0 h 14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270" h="145">
                  <a:moveTo>
                    <a:pt x="3270" y="144"/>
                  </a:moveTo>
                  <a:lnTo>
                    <a:pt x="3262" y="0"/>
                  </a:lnTo>
                  <a:lnTo>
                    <a:pt x="0" y="0"/>
                  </a:lnTo>
                  <a:lnTo>
                    <a:pt x="0" y="145"/>
                  </a:lnTo>
                  <a:lnTo>
                    <a:pt x="3262" y="145"/>
                  </a:lnTo>
                  <a:lnTo>
                    <a:pt x="3270" y="144"/>
                  </a:lnTo>
                  <a:lnTo>
                    <a:pt x="3262" y="145"/>
                  </a:lnTo>
                  <a:lnTo>
                    <a:pt x="3266" y="145"/>
                  </a:lnTo>
                  <a:lnTo>
                    <a:pt x="3270" y="144"/>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36" name="Freeform 181"/>
            <p:cNvSpPr>
              <a:spLocks/>
            </p:cNvSpPr>
            <p:nvPr/>
          </p:nvSpPr>
          <p:spPr bwMode="auto">
            <a:xfrm>
              <a:off x="3584" y="1111"/>
              <a:ext cx="20" cy="4"/>
            </a:xfrm>
            <a:custGeom>
              <a:avLst/>
              <a:gdLst>
                <a:gd name="T0" fmla="*/ 0 w 852"/>
                <a:gd name="T1" fmla="*/ 0 h 227"/>
                <a:gd name="T2" fmla="*/ 0 w 852"/>
                <a:gd name="T3" fmla="*/ 0 h 227"/>
                <a:gd name="T4" fmla="*/ 0 w 852"/>
                <a:gd name="T5" fmla="*/ 0 h 227"/>
                <a:gd name="T6" fmla="*/ 0 w 852"/>
                <a:gd name="T7" fmla="*/ 0 h 227"/>
                <a:gd name="T8" fmla="*/ 0 w 852"/>
                <a:gd name="T9" fmla="*/ 0 h 227"/>
                <a:gd name="T10" fmla="*/ 0 w 852"/>
                <a:gd name="T11" fmla="*/ 0 h 227"/>
                <a:gd name="T12" fmla="*/ 0 w 852"/>
                <a:gd name="T13" fmla="*/ 0 h 227"/>
                <a:gd name="T14" fmla="*/ 0 w 852"/>
                <a:gd name="T15" fmla="*/ 0 h 227"/>
                <a:gd name="T16" fmla="*/ 0 w 852"/>
                <a:gd name="T17" fmla="*/ 0 h 22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52" h="227">
                  <a:moveTo>
                    <a:pt x="852" y="129"/>
                  </a:moveTo>
                  <a:lnTo>
                    <a:pt x="799" y="0"/>
                  </a:lnTo>
                  <a:lnTo>
                    <a:pt x="0" y="84"/>
                  </a:lnTo>
                  <a:lnTo>
                    <a:pt x="16" y="227"/>
                  </a:lnTo>
                  <a:lnTo>
                    <a:pt x="815" y="143"/>
                  </a:lnTo>
                  <a:lnTo>
                    <a:pt x="852" y="129"/>
                  </a:lnTo>
                  <a:lnTo>
                    <a:pt x="815" y="143"/>
                  </a:lnTo>
                  <a:lnTo>
                    <a:pt x="836" y="141"/>
                  </a:lnTo>
                  <a:lnTo>
                    <a:pt x="852" y="129"/>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37" name="Freeform 182"/>
            <p:cNvSpPr>
              <a:spLocks/>
            </p:cNvSpPr>
            <p:nvPr/>
          </p:nvSpPr>
          <p:spPr bwMode="auto">
            <a:xfrm>
              <a:off x="3602" y="1105"/>
              <a:ext cx="13" cy="8"/>
            </a:xfrm>
            <a:custGeom>
              <a:avLst/>
              <a:gdLst>
                <a:gd name="T0" fmla="*/ 0 w 533"/>
                <a:gd name="T1" fmla="*/ 0 h 452"/>
                <a:gd name="T2" fmla="*/ 0 w 533"/>
                <a:gd name="T3" fmla="*/ 0 h 452"/>
                <a:gd name="T4" fmla="*/ 0 w 533"/>
                <a:gd name="T5" fmla="*/ 0 h 452"/>
                <a:gd name="T6" fmla="*/ 0 w 533"/>
                <a:gd name="T7" fmla="*/ 0 h 452"/>
                <a:gd name="T8" fmla="*/ 0 w 533"/>
                <a:gd name="T9" fmla="*/ 0 h 4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33" h="452">
                  <a:moveTo>
                    <a:pt x="444" y="0"/>
                  </a:moveTo>
                  <a:lnTo>
                    <a:pt x="0" y="338"/>
                  </a:lnTo>
                  <a:lnTo>
                    <a:pt x="90" y="452"/>
                  </a:lnTo>
                  <a:lnTo>
                    <a:pt x="533" y="114"/>
                  </a:lnTo>
                  <a:lnTo>
                    <a:pt x="444" y="0"/>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38" name="Freeform 183"/>
            <p:cNvSpPr>
              <a:spLocks/>
            </p:cNvSpPr>
            <p:nvPr/>
          </p:nvSpPr>
          <p:spPr bwMode="auto">
            <a:xfrm>
              <a:off x="3504" y="1123"/>
              <a:ext cx="80" cy="3"/>
            </a:xfrm>
            <a:custGeom>
              <a:avLst/>
              <a:gdLst>
                <a:gd name="T0" fmla="*/ 0 w 3270"/>
                <a:gd name="T1" fmla="*/ 0 h 144"/>
                <a:gd name="T2" fmla="*/ 0 w 3270"/>
                <a:gd name="T3" fmla="*/ 0 h 144"/>
                <a:gd name="T4" fmla="*/ 0 w 3270"/>
                <a:gd name="T5" fmla="*/ 0 h 144"/>
                <a:gd name="T6" fmla="*/ 0 w 3270"/>
                <a:gd name="T7" fmla="*/ 0 h 144"/>
                <a:gd name="T8" fmla="*/ 0 w 3270"/>
                <a:gd name="T9" fmla="*/ 0 h 144"/>
                <a:gd name="T10" fmla="*/ 0 w 3270"/>
                <a:gd name="T11" fmla="*/ 0 h 144"/>
                <a:gd name="T12" fmla="*/ 0 w 3270"/>
                <a:gd name="T13" fmla="*/ 0 h 144"/>
                <a:gd name="T14" fmla="*/ 0 w 3270"/>
                <a:gd name="T15" fmla="*/ 0 h 144"/>
                <a:gd name="T16" fmla="*/ 0 w 3270"/>
                <a:gd name="T17" fmla="*/ 0 h 14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270" h="144">
                  <a:moveTo>
                    <a:pt x="3270" y="143"/>
                  </a:moveTo>
                  <a:lnTo>
                    <a:pt x="3262" y="0"/>
                  </a:lnTo>
                  <a:lnTo>
                    <a:pt x="0" y="0"/>
                  </a:lnTo>
                  <a:lnTo>
                    <a:pt x="0" y="144"/>
                  </a:lnTo>
                  <a:lnTo>
                    <a:pt x="3262" y="144"/>
                  </a:lnTo>
                  <a:lnTo>
                    <a:pt x="3270" y="143"/>
                  </a:lnTo>
                  <a:lnTo>
                    <a:pt x="3262" y="144"/>
                  </a:lnTo>
                  <a:lnTo>
                    <a:pt x="3266" y="144"/>
                  </a:lnTo>
                  <a:lnTo>
                    <a:pt x="3270" y="143"/>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39" name="Freeform 184"/>
            <p:cNvSpPr>
              <a:spLocks/>
            </p:cNvSpPr>
            <p:nvPr/>
          </p:nvSpPr>
          <p:spPr bwMode="auto">
            <a:xfrm>
              <a:off x="3584" y="1122"/>
              <a:ext cx="20" cy="4"/>
            </a:xfrm>
            <a:custGeom>
              <a:avLst/>
              <a:gdLst>
                <a:gd name="T0" fmla="*/ 0 w 852"/>
                <a:gd name="T1" fmla="*/ 0 h 227"/>
                <a:gd name="T2" fmla="*/ 0 w 852"/>
                <a:gd name="T3" fmla="*/ 0 h 227"/>
                <a:gd name="T4" fmla="*/ 0 w 852"/>
                <a:gd name="T5" fmla="*/ 0 h 227"/>
                <a:gd name="T6" fmla="*/ 0 w 852"/>
                <a:gd name="T7" fmla="*/ 0 h 227"/>
                <a:gd name="T8" fmla="*/ 0 w 852"/>
                <a:gd name="T9" fmla="*/ 0 h 227"/>
                <a:gd name="T10" fmla="*/ 0 w 852"/>
                <a:gd name="T11" fmla="*/ 0 h 227"/>
                <a:gd name="T12" fmla="*/ 0 w 852"/>
                <a:gd name="T13" fmla="*/ 0 h 227"/>
                <a:gd name="T14" fmla="*/ 0 w 852"/>
                <a:gd name="T15" fmla="*/ 0 h 227"/>
                <a:gd name="T16" fmla="*/ 0 w 852"/>
                <a:gd name="T17" fmla="*/ 0 h 22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52" h="227">
                  <a:moveTo>
                    <a:pt x="852" y="129"/>
                  </a:moveTo>
                  <a:lnTo>
                    <a:pt x="799" y="0"/>
                  </a:lnTo>
                  <a:lnTo>
                    <a:pt x="0" y="85"/>
                  </a:lnTo>
                  <a:lnTo>
                    <a:pt x="16" y="227"/>
                  </a:lnTo>
                  <a:lnTo>
                    <a:pt x="815" y="143"/>
                  </a:lnTo>
                  <a:lnTo>
                    <a:pt x="852" y="129"/>
                  </a:lnTo>
                  <a:lnTo>
                    <a:pt x="815" y="143"/>
                  </a:lnTo>
                  <a:lnTo>
                    <a:pt x="836" y="141"/>
                  </a:lnTo>
                  <a:lnTo>
                    <a:pt x="852" y="129"/>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40" name="Freeform 185"/>
            <p:cNvSpPr>
              <a:spLocks/>
            </p:cNvSpPr>
            <p:nvPr/>
          </p:nvSpPr>
          <p:spPr bwMode="auto">
            <a:xfrm>
              <a:off x="3602" y="1116"/>
              <a:ext cx="13" cy="8"/>
            </a:xfrm>
            <a:custGeom>
              <a:avLst/>
              <a:gdLst>
                <a:gd name="T0" fmla="*/ 0 w 533"/>
                <a:gd name="T1" fmla="*/ 0 h 452"/>
                <a:gd name="T2" fmla="*/ 0 w 533"/>
                <a:gd name="T3" fmla="*/ 0 h 452"/>
                <a:gd name="T4" fmla="*/ 0 w 533"/>
                <a:gd name="T5" fmla="*/ 0 h 452"/>
                <a:gd name="T6" fmla="*/ 0 w 533"/>
                <a:gd name="T7" fmla="*/ 0 h 452"/>
                <a:gd name="T8" fmla="*/ 0 w 533"/>
                <a:gd name="T9" fmla="*/ 0 h 4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33" h="452">
                  <a:moveTo>
                    <a:pt x="444" y="0"/>
                  </a:moveTo>
                  <a:lnTo>
                    <a:pt x="0" y="338"/>
                  </a:lnTo>
                  <a:lnTo>
                    <a:pt x="90" y="452"/>
                  </a:lnTo>
                  <a:lnTo>
                    <a:pt x="533" y="115"/>
                  </a:lnTo>
                  <a:lnTo>
                    <a:pt x="444" y="0"/>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41" name="Freeform 186"/>
            <p:cNvSpPr>
              <a:spLocks/>
            </p:cNvSpPr>
            <p:nvPr/>
          </p:nvSpPr>
          <p:spPr bwMode="auto">
            <a:xfrm>
              <a:off x="3473" y="1105"/>
              <a:ext cx="13" cy="9"/>
            </a:xfrm>
            <a:custGeom>
              <a:avLst/>
              <a:gdLst>
                <a:gd name="T0" fmla="*/ 0 w 534"/>
                <a:gd name="T1" fmla="*/ 0 h 466"/>
                <a:gd name="T2" fmla="*/ 0 w 534"/>
                <a:gd name="T3" fmla="*/ 0 h 466"/>
                <a:gd name="T4" fmla="*/ 0 w 534"/>
                <a:gd name="T5" fmla="*/ 0 h 466"/>
                <a:gd name="T6" fmla="*/ 0 w 534"/>
                <a:gd name="T7" fmla="*/ 0 h 466"/>
                <a:gd name="T8" fmla="*/ 0 w 534"/>
                <a:gd name="T9" fmla="*/ 0 h 466"/>
                <a:gd name="T10" fmla="*/ 0 w 534"/>
                <a:gd name="T11" fmla="*/ 0 h 466"/>
                <a:gd name="T12" fmla="*/ 0 w 534"/>
                <a:gd name="T13" fmla="*/ 0 h 466"/>
                <a:gd name="T14" fmla="*/ 0 w 534"/>
                <a:gd name="T15" fmla="*/ 0 h 466"/>
                <a:gd name="T16" fmla="*/ 0 w 534"/>
                <a:gd name="T17" fmla="*/ 0 h 46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34" h="466">
                  <a:moveTo>
                    <a:pt x="480" y="466"/>
                  </a:moveTo>
                  <a:lnTo>
                    <a:pt x="534" y="338"/>
                  </a:lnTo>
                  <a:lnTo>
                    <a:pt x="90" y="0"/>
                  </a:lnTo>
                  <a:lnTo>
                    <a:pt x="0" y="114"/>
                  </a:lnTo>
                  <a:lnTo>
                    <a:pt x="444" y="452"/>
                  </a:lnTo>
                  <a:lnTo>
                    <a:pt x="480" y="466"/>
                  </a:lnTo>
                  <a:lnTo>
                    <a:pt x="444" y="452"/>
                  </a:lnTo>
                  <a:lnTo>
                    <a:pt x="460" y="464"/>
                  </a:lnTo>
                  <a:lnTo>
                    <a:pt x="480" y="466"/>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42" name="Freeform 187"/>
            <p:cNvSpPr>
              <a:spLocks/>
            </p:cNvSpPr>
            <p:nvPr/>
          </p:nvSpPr>
          <p:spPr bwMode="auto">
            <a:xfrm>
              <a:off x="3485" y="1111"/>
              <a:ext cx="20" cy="4"/>
            </a:xfrm>
            <a:custGeom>
              <a:avLst/>
              <a:gdLst>
                <a:gd name="T0" fmla="*/ 0 w 816"/>
                <a:gd name="T1" fmla="*/ 0 h 227"/>
                <a:gd name="T2" fmla="*/ 0 w 816"/>
                <a:gd name="T3" fmla="*/ 0 h 227"/>
                <a:gd name="T4" fmla="*/ 0 w 816"/>
                <a:gd name="T5" fmla="*/ 0 h 227"/>
                <a:gd name="T6" fmla="*/ 0 w 816"/>
                <a:gd name="T7" fmla="*/ 0 h 227"/>
                <a:gd name="T8" fmla="*/ 0 w 816"/>
                <a:gd name="T9" fmla="*/ 0 h 22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16" h="227">
                  <a:moveTo>
                    <a:pt x="816" y="84"/>
                  </a:moveTo>
                  <a:lnTo>
                    <a:pt x="17" y="0"/>
                  </a:lnTo>
                  <a:lnTo>
                    <a:pt x="0" y="143"/>
                  </a:lnTo>
                  <a:lnTo>
                    <a:pt x="800" y="227"/>
                  </a:lnTo>
                  <a:lnTo>
                    <a:pt x="816" y="84"/>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43" name="Freeform 188"/>
            <p:cNvSpPr>
              <a:spLocks/>
            </p:cNvSpPr>
            <p:nvPr/>
          </p:nvSpPr>
          <p:spPr bwMode="auto">
            <a:xfrm>
              <a:off x="3473" y="1139"/>
              <a:ext cx="13" cy="8"/>
            </a:xfrm>
            <a:custGeom>
              <a:avLst/>
              <a:gdLst>
                <a:gd name="T0" fmla="*/ 0 w 533"/>
                <a:gd name="T1" fmla="*/ 0 h 466"/>
                <a:gd name="T2" fmla="*/ 0 w 533"/>
                <a:gd name="T3" fmla="*/ 0 h 466"/>
                <a:gd name="T4" fmla="*/ 0 w 533"/>
                <a:gd name="T5" fmla="*/ 0 h 466"/>
                <a:gd name="T6" fmla="*/ 0 w 533"/>
                <a:gd name="T7" fmla="*/ 0 h 466"/>
                <a:gd name="T8" fmla="*/ 0 w 533"/>
                <a:gd name="T9" fmla="*/ 0 h 466"/>
                <a:gd name="T10" fmla="*/ 0 w 533"/>
                <a:gd name="T11" fmla="*/ 0 h 466"/>
                <a:gd name="T12" fmla="*/ 0 w 533"/>
                <a:gd name="T13" fmla="*/ 0 h 466"/>
                <a:gd name="T14" fmla="*/ 0 w 533"/>
                <a:gd name="T15" fmla="*/ 0 h 466"/>
                <a:gd name="T16" fmla="*/ 0 w 533"/>
                <a:gd name="T17" fmla="*/ 0 h 46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33" h="466">
                  <a:moveTo>
                    <a:pt x="481" y="466"/>
                  </a:moveTo>
                  <a:lnTo>
                    <a:pt x="533" y="337"/>
                  </a:lnTo>
                  <a:lnTo>
                    <a:pt x="90" y="0"/>
                  </a:lnTo>
                  <a:lnTo>
                    <a:pt x="0" y="113"/>
                  </a:lnTo>
                  <a:lnTo>
                    <a:pt x="444" y="452"/>
                  </a:lnTo>
                  <a:lnTo>
                    <a:pt x="481" y="466"/>
                  </a:lnTo>
                  <a:lnTo>
                    <a:pt x="444" y="452"/>
                  </a:lnTo>
                  <a:lnTo>
                    <a:pt x="460" y="464"/>
                  </a:lnTo>
                  <a:lnTo>
                    <a:pt x="481" y="466"/>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44" name="Freeform 189"/>
            <p:cNvSpPr>
              <a:spLocks/>
            </p:cNvSpPr>
            <p:nvPr/>
          </p:nvSpPr>
          <p:spPr bwMode="auto">
            <a:xfrm>
              <a:off x="3485" y="1144"/>
              <a:ext cx="20" cy="5"/>
            </a:xfrm>
            <a:custGeom>
              <a:avLst/>
              <a:gdLst>
                <a:gd name="T0" fmla="*/ 0 w 814"/>
                <a:gd name="T1" fmla="*/ 0 h 227"/>
                <a:gd name="T2" fmla="*/ 0 w 814"/>
                <a:gd name="T3" fmla="*/ 0 h 227"/>
                <a:gd name="T4" fmla="*/ 0 w 814"/>
                <a:gd name="T5" fmla="*/ 0 h 227"/>
                <a:gd name="T6" fmla="*/ 0 w 814"/>
                <a:gd name="T7" fmla="*/ 0 h 227"/>
                <a:gd name="T8" fmla="*/ 0 w 814"/>
                <a:gd name="T9" fmla="*/ 0 h 22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14" h="227">
                  <a:moveTo>
                    <a:pt x="814" y="84"/>
                  </a:moveTo>
                  <a:lnTo>
                    <a:pt x="15" y="0"/>
                  </a:lnTo>
                  <a:lnTo>
                    <a:pt x="0" y="143"/>
                  </a:lnTo>
                  <a:lnTo>
                    <a:pt x="798" y="227"/>
                  </a:lnTo>
                  <a:lnTo>
                    <a:pt x="814" y="84"/>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45" name="Freeform 190"/>
            <p:cNvSpPr>
              <a:spLocks/>
            </p:cNvSpPr>
            <p:nvPr/>
          </p:nvSpPr>
          <p:spPr bwMode="auto">
            <a:xfrm>
              <a:off x="3504" y="1135"/>
              <a:ext cx="80" cy="3"/>
            </a:xfrm>
            <a:custGeom>
              <a:avLst/>
              <a:gdLst>
                <a:gd name="T0" fmla="*/ 0 w 3270"/>
                <a:gd name="T1" fmla="*/ 0 h 144"/>
                <a:gd name="T2" fmla="*/ 0 w 3270"/>
                <a:gd name="T3" fmla="*/ 0 h 144"/>
                <a:gd name="T4" fmla="*/ 0 w 3270"/>
                <a:gd name="T5" fmla="*/ 0 h 144"/>
                <a:gd name="T6" fmla="*/ 0 w 3270"/>
                <a:gd name="T7" fmla="*/ 0 h 144"/>
                <a:gd name="T8" fmla="*/ 0 w 3270"/>
                <a:gd name="T9" fmla="*/ 0 h 144"/>
                <a:gd name="T10" fmla="*/ 0 w 3270"/>
                <a:gd name="T11" fmla="*/ 0 h 144"/>
                <a:gd name="T12" fmla="*/ 0 w 3270"/>
                <a:gd name="T13" fmla="*/ 0 h 144"/>
                <a:gd name="T14" fmla="*/ 0 w 3270"/>
                <a:gd name="T15" fmla="*/ 0 h 144"/>
                <a:gd name="T16" fmla="*/ 0 w 3270"/>
                <a:gd name="T17" fmla="*/ 0 h 14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270" h="144">
                  <a:moveTo>
                    <a:pt x="3270" y="144"/>
                  </a:moveTo>
                  <a:lnTo>
                    <a:pt x="3262" y="0"/>
                  </a:lnTo>
                  <a:lnTo>
                    <a:pt x="0" y="0"/>
                  </a:lnTo>
                  <a:lnTo>
                    <a:pt x="0" y="144"/>
                  </a:lnTo>
                  <a:lnTo>
                    <a:pt x="3262" y="144"/>
                  </a:lnTo>
                  <a:lnTo>
                    <a:pt x="3270" y="144"/>
                  </a:lnTo>
                  <a:lnTo>
                    <a:pt x="3262" y="144"/>
                  </a:lnTo>
                  <a:lnTo>
                    <a:pt x="3266" y="144"/>
                  </a:lnTo>
                  <a:lnTo>
                    <a:pt x="3270" y="144"/>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46" name="Freeform 191"/>
            <p:cNvSpPr>
              <a:spLocks/>
            </p:cNvSpPr>
            <p:nvPr/>
          </p:nvSpPr>
          <p:spPr bwMode="auto">
            <a:xfrm>
              <a:off x="3584" y="1134"/>
              <a:ext cx="20" cy="4"/>
            </a:xfrm>
            <a:custGeom>
              <a:avLst/>
              <a:gdLst>
                <a:gd name="T0" fmla="*/ 0 w 852"/>
                <a:gd name="T1" fmla="*/ 0 h 228"/>
                <a:gd name="T2" fmla="*/ 0 w 852"/>
                <a:gd name="T3" fmla="*/ 0 h 228"/>
                <a:gd name="T4" fmla="*/ 0 w 852"/>
                <a:gd name="T5" fmla="*/ 0 h 228"/>
                <a:gd name="T6" fmla="*/ 0 w 852"/>
                <a:gd name="T7" fmla="*/ 0 h 228"/>
                <a:gd name="T8" fmla="*/ 0 w 852"/>
                <a:gd name="T9" fmla="*/ 0 h 228"/>
                <a:gd name="T10" fmla="*/ 0 w 852"/>
                <a:gd name="T11" fmla="*/ 0 h 228"/>
                <a:gd name="T12" fmla="*/ 0 w 852"/>
                <a:gd name="T13" fmla="*/ 0 h 228"/>
                <a:gd name="T14" fmla="*/ 0 w 852"/>
                <a:gd name="T15" fmla="*/ 0 h 228"/>
                <a:gd name="T16" fmla="*/ 0 w 852"/>
                <a:gd name="T17" fmla="*/ 0 h 2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52" h="228">
                  <a:moveTo>
                    <a:pt x="852" y="128"/>
                  </a:moveTo>
                  <a:lnTo>
                    <a:pt x="799" y="0"/>
                  </a:lnTo>
                  <a:lnTo>
                    <a:pt x="0" y="84"/>
                  </a:lnTo>
                  <a:lnTo>
                    <a:pt x="16" y="228"/>
                  </a:lnTo>
                  <a:lnTo>
                    <a:pt x="815" y="142"/>
                  </a:lnTo>
                  <a:lnTo>
                    <a:pt x="852" y="128"/>
                  </a:lnTo>
                  <a:lnTo>
                    <a:pt x="815" y="142"/>
                  </a:lnTo>
                  <a:lnTo>
                    <a:pt x="836" y="140"/>
                  </a:lnTo>
                  <a:lnTo>
                    <a:pt x="852" y="128"/>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47" name="Freeform 192"/>
            <p:cNvSpPr>
              <a:spLocks/>
            </p:cNvSpPr>
            <p:nvPr/>
          </p:nvSpPr>
          <p:spPr bwMode="auto">
            <a:xfrm>
              <a:off x="3602" y="1128"/>
              <a:ext cx="13" cy="8"/>
            </a:xfrm>
            <a:custGeom>
              <a:avLst/>
              <a:gdLst>
                <a:gd name="T0" fmla="*/ 0 w 533"/>
                <a:gd name="T1" fmla="*/ 0 h 450"/>
                <a:gd name="T2" fmla="*/ 0 w 533"/>
                <a:gd name="T3" fmla="*/ 0 h 450"/>
                <a:gd name="T4" fmla="*/ 0 w 533"/>
                <a:gd name="T5" fmla="*/ 0 h 450"/>
                <a:gd name="T6" fmla="*/ 0 w 533"/>
                <a:gd name="T7" fmla="*/ 0 h 450"/>
                <a:gd name="T8" fmla="*/ 0 w 533"/>
                <a:gd name="T9" fmla="*/ 0 h 45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33" h="450">
                  <a:moveTo>
                    <a:pt x="444" y="0"/>
                  </a:moveTo>
                  <a:lnTo>
                    <a:pt x="0" y="337"/>
                  </a:lnTo>
                  <a:lnTo>
                    <a:pt x="90" y="450"/>
                  </a:lnTo>
                  <a:lnTo>
                    <a:pt x="533" y="113"/>
                  </a:lnTo>
                  <a:lnTo>
                    <a:pt x="444" y="0"/>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48" name="Freeform 193"/>
            <p:cNvSpPr>
              <a:spLocks/>
            </p:cNvSpPr>
            <p:nvPr/>
          </p:nvSpPr>
          <p:spPr bwMode="auto">
            <a:xfrm>
              <a:off x="3504" y="1146"/>
              <a:ext cx="80" cy="3"/>
            </a:xfrm>
            <a:custGeom>
              <a:avLst/>
              <a:gdLst>
                <a:gd name="T0" fmla="*/ 0 w 3270"/>
                <a:gd name="T1" fmla="*/ 0 h 144"/>
                <a:gd name="T2" fmla="*/ 0 w 3270"/>
                <a:gd name="T3" fmla="*/ 0 h 144"/>
                <a:gd name="T4" fmla="*/ 0 w 3270"/>
                <a:gd name="T5" fmla="*/ 0 h 144"/>
                <a:gd name="T6" fmla="*/ 0 w 3270"/>
                <a:gd name="T7" fmla="*/ 0 h 144"/>
                <a:gd name="T8" fmla="*/ 0 w 3270"/>
                <a:gd name="T9" fmla="*/ 0 h 144"/>
                <a:gd name="T10" fmla="*/ 0 w 3270"/>
                <a:gd name="T11" fmla="*/ 0 h 144"/>
                <a:gd name="T12" fmla="*/ 0 w 3270"/>
                <a:gd name="T13" fmla="*/ 0 h 144"/>
                <a:gd name="T14" fmla="*/ 0 w 3270"/>
                <a:gd name="T15" fmla="*/ 0 h 144"/>
                <a:gd name="T16" fmla="*/ 0 w 3270"/>
                <a:gd name="T17" fmla="*/ 0 h 14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270" h="144">
                  <a:moveTo>
                    <a:pt x="3270" y="144"/>
                  </a:moveTo>
                  <a:lnTo>
                    <a:pt x="3262" y="0"/>
                  </a:lnTo>
                  <a:lnTo>
                    <a:pt x="0" y="0"/>
                  </a:lnTo>
                  <a:lnTo>
                    <a:pt x="0" y="144"/>
                  </a:lnTo>
                  <a:lnTo>
                    <a:pt x="3262" y="144"/>
                  </a:lnTo>
                  <a:lnTo>
                    <a:pt x="3270" y="144"/>
                  </a:lnTo>
                  <a:lnTo>
                    <a:pt x="3262" y="144"/>
                  </a:lnTo>
                  <a:lnTo>
                    <a:pt x="3266" y="144"/>
                  </a:lnTo>
                  <a:lnTo>
                    <a:pt x="3270" y="144"/>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49" name="Freeform 194"/>
            <p:cNvSpPr>
              <a:spLocks/>
            </p:cNvSpPr>
            <p:nvPr/>
          </p:nvSpPr>
          <p:spPr bwMode="auto">
            <a:xfrm>
              <a:off x="3584" y="1144"/>
              <a:ext cx="20" cy="5"/>
            </a:xfrm>
            <a:custGeom>
              <a:avLst/>
              <a:gdLst>
                <a:gd name="T0" fmla="*/ 0 w 852"/>
                <a:gd name="T1" fmla="*/ 0 h 228"/>
                <a:gd name="T2" fmla="*/ 0 w 852"/>
                <a:gd name="T3" fmla="*/ 0 h 228"/>
                <a:gd name="T4" fmla="*/ 0 w 852"/>
                <a:gd name="T5" fmla="*/ 0 h 228"/>
                <a:gd name="T6" fmla="*/ 0 w 852"/>
                <a:gd name="T7" fmla="*/ 0 h 228"/>
                <a:gd name="T8" fmla="*/ 0 w 852"/>
                <a:gd name="T9" fmla="*/ 0 h 228"/>
                <a:gd name="T10" fmla="*/ 0 w 852"/>
                <a:gd name="T11" fmla="*/ 0 h 228"/>
                <a:gd name="T12" fmla="*/ 0 w 852"/>
                <a:gd name="T13" fmla="*/ 0 h 228"/>
                <a:gd name="T14" fmla="*/ 0 w 852"/>
                <a:gd name="T15" fmla="*/ 0 h 228"/>
                <a:gd name="T16" fmla="*/ 0 w 852"/>
                <a:gd name="T17" fmla="*/ 0 h 2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52" h="228">
                  <a:moveTo>
                    <a:pt x="852" y="129"/>
                  </a:moveTo>
                  <a:lnTo>
                    <a:pt x="799" y="0"/>
                  </a:lnTo>
                  <a:lnTo>
                    <a:pt x="0" y="84"/>
                  </a:lnTo>
                  <a:lnTo>
                    <a:pt x="16" y="228"/>
                  </a:lnTo>
                  <a:lnTo>
                    <a:pt x="815" y="143"/>
                  </a:lnTo>
                  <a:lnTo>
                    <a:pt x="852" y="129"/>
                  </a:lnTo>
                  <a:lnTo>
                    <a:pt x="815" y="143"/>
                  </a:lnTo>
                  <a:lnTo>
                    <a:pt x="836" y="141"/>
                  </a:lnTo>
                  <a:lnTo>
                    <a:pt x="852" y="129"/>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50" name="Freeform 195"/>
            <p:cNvSpPr>
              <a:spLocks/>
            </p:cNvSpPr>
            <p:nvPr/>
          </p:nvSpPr>
          <p:spPr bwMode="auto">
            <a:xfrm>
              <a:off x="3602" y="1139"/>
              <a:ext cx="13" cy="8"/>
            </a:xfrm>
            <a:custGeom>
              <a:avLst/>
              <a:gdLst>
                <a:gd name="T0" fmla="*/ 0 w 533"/>
                <a:gd name="T1" fmla="*/ 0 h 451"/>
                <a:gd name="T2" fmla="*/ 0 w 533"/>
                <a:gd name="T3" fmla="*/ 0 h 451"/>
                <a:gd name="T4" fmla="*/ 0 w 533"/>
                <a:gd name="T5" fmla="*/ 0 h 451"/>
                <a:gd name="T6" fmla="*/ 0 w 533"/>
                <a:gd name="T7" fmla="*/ 0 h 451"/>
                <a:gd name="T8" fmla="*/ 0 w 533"/>
                <a:gd name="T9" fmla="*/ 0 h 45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33" h="451">
                  <a:moveTo>
                    <a:pt x="444" y="0"/>
                  </a:moveTo>
                  <a:lnTo>
                    <a:pt x="0" y="337"/>
                  </a:lnTo>
                  <a:lnTo>
                    <a:pt x="90" y="451"/>
                  </a:lnTo>
                  <a:lnTo>
                    <a:pt x="533" y="113"/>
                  </a:lnTo>
                  <a:lnTo>
                    <a:pt x="444" y="0"/>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51" name="Freeform 196"/>
            <p:cNvSpPr>
              <a:spLocks/>
            </p:cNvSpPr>
            <p:nvPr/>
          </p:nvSpPr>
          <p:spPr bwMode="auto">
            <a:xfrm>
              <a:off x="3473" y="1128"/>
              <a:ext cx="13" cy="8"/>
            </a:xfrm>
            <a:custGeom>
              <a:avLst/>
              <a:gdLst>
                <a:gd name="T0" fmla="*/ 0 w 534"/>
                <a:gd name="T1" fmla="*/ 0 h 464"/>
                <a:gd name="T2" fmla="*/ 0 w 534"/>
                <a:gd name="T3" fmla="*/ 0 h 464"/>
                <a:gd name="T4" fmla="*/ 0 w 534"/>
                <a:gd name="T5" fmla="*/ 0 h 464"/>
                <a:gd name="T6" fmla="*/ 0 w 534"/>
                <a:gd name="T7" fmla="*/ 0 h 464"/>
                <a:gd name="T8" fmla="*/ 0 w 534"/>
                <a:gd name="T9" fmla="*/ 0 h 464"/>
                <a:gd name="T10" fmla="*/ 0 w 534"/>
                <a:gd name="T11" fmla="*/ 0 h 464"/>
                <a:gd name="T12" fmla="*/ 0 w 534"/>
                <a:gd name="T13" fmla="*/ 0 h 464"/>
                <a:gd name="T14" fmla="*/ 0 w 534"/>
                <a:gd name="T15" fmla="*/ 0 h 464"/>
                <a:gd name="T16" fmla="*/ 0 w 534"/>
                <a:gd name="T17" fmla="*/ 0 h 46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34" h="464">
                  <a:moveTo>
                    <a:pt x="480" y="464"/>
                  </a:moveTo>
                  <a:lnTo>
                    <a:pt x="534" y="337"/>
                  </a:lnTo>
                  <a:lnTo>
                    <a:pt x="90" y="0"/>
                  </a:lnTo>
                  <a:lnTo>
                    <a:pt x="0" y="113"/>
                  </a:lnTo>
                  <a:lnTo>
                    <a:pt x="444" y="450"/>
                  </a:lnTo>
                  <a:lnTo>
                    <a:pt x="480" y="464"/>
                  </a:lnTo>
                  <a:lnTo>
                    <a:pt x="444" y="450"/>
                  </a:lnTo>
                  <a:lnTo>
                    <a:pt x="460" y="462"/>
                  </a:lnTo>
                  <a:lnTo>
                    <a:pt x="480" y="464"/>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52" name="Freeform 197"/>
            <p:cNvSpPr>
              <a:spLocks/>
            </p:cNvSpPr>
            <p:nvPr/>
          </p:nvSpPr>
          <p:spPr bwMode="auto">
            <a:xfrm>
              <a:off x="3485" y="1134"/>
              <a:ext cx="20" cy="4"/>
            </a:xfrm>
            <a:custGeom>
              <a:avLst/>
              <a:gdLst>
                <a:gd name="T0" fmla="*/ 0 w 816"/>
                <a:gd name="T1" fmla="*/ 0 h 228"/>
                <a:gd name="T2" fmla="*/ 0 w 816"/>
                <a:gd name="T3" fmla="*/ 0 h 228"/>
                <a:gd name="T4" fmla="*/ 0 w 816"/>
                <a:gd name="T5" fmla="*/ 0 h 228"/>
                <a:gd name="T6" fmla="*/ 0 w 816"/>
                <a:gd name="T7" fmla="*/ 0 h 228"/>
                <a:gd name="T8" fmla="*/ 0 w 816"/>
                <a:gd name="T9" fmla="*/ 0 h 22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16" h="228">
                  <a:moveTo>
                    <a:pt x="816" y="84"/>
                  </a:moveTo>
                  <a:lnTo>
                    <a:pt x="17" y="0"/>
                  </a:lnTo>
                  <a:lnTo>
                    <a:pt x="0" y="142"/>
                  </a:lnTo>
                  <a:lnTo>
                    <a:pt x="800" y="228"/>
                  </a:lnTo>
                  <a:lnTo>
                    <a:pt x="816" y="84"/>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53" name="Freeform 198"/>
            <p:cNvSpPr>
              <a:spLocks/>
            </p:cNvSpPr>
            <p:nvPr/>
          </p:nvSpPr>
          <p:spPr bwMode="auto">
            <a:xfrm>
              <a:off x="3473" y="1161"/>
              <a:ext cx="13" cy="9"/>
            </a:xfrm>
            <a:custGeom>
              <a:avLst/>
              <a:gdLst>
                <a:gd name="T0" fmla="*/ 0 w 533"/>
                <a:gd name="T1" fmla="*/ 0 h 466"/>
                <a:gd name="T2" fmla="*/ 0 w 533"/>
                <a:gd name="T3" fmla="*/ 0 h 466"/>
                <a:gd name="T4" fmla="*/ 0 w 533"/>
                <a:gd name="T5" fmla="*/ 0 h 466"/>
                <a:gd name="T6" fmla="*/ 0 w 533"/>
                <a:gd name="T7" fmla="*/ 0 h 466"/>
                <a:gd name="T8" fmla="*/ 0 w 533"/>
                <a:gd name="T9" fmla="*/ 0 h 466"/>
                <a:gd name="T10" fmla="*/ 0 w 533"/>
                <a:gd name="T11" fmla="*/ 0 h 466"/>
                <a:gd name="T12" fmla="*/ 0 w 533"/>
                <a:gd name="T13" fmla="*/ 0 h 466"/>
                <a:gd name="T14" fmla="*/ 0 w 533"/>
                <a:gd name="T15" fmla="*/ 0 h 466"/>
                <a:gd name="T16" fmla="*/ 0 w 533"/>
                <a:gd name="T17" fmla="*/ 0 h 46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33" h="466">
                  <a:moveTo>
                    <a:pt x="481" y="466"/>
                  </a:moveTo>
                  <a:lnTo>
                    <a:pt x="533" y="339"/>
                  </a:lnTo>
                  <a:lnTo>
                    <a:pt x="90" y="0"/>
                  </a:lnTo>
                  <a:lnTo>
                    <a:pt x="0" y="115"/>
                  </a:lnTo>
                  <a:lnTo>
                    <a:pt x="444" y="452"/>
                  </a:lnTo>
                  <a:lnTo>
                    <a:pt x="481" y="466"/>
                  </a:lnTo>
                  <a:lnTo>
                    <a:pt x="444" y="452"/>
                  </a:lnTo>
                  <a:lnTo>
                    <a:pt x="460" y="464"/>
                  </a:lnTo>
                  <a:lnTo>
                    <a:pt x="481" y="466"/>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54" name="Freeform 199"/>
            <p:cNvSpPr>
              <a:spLocks/>
            </p:cNvSpPr>
            <p:nvPr/>
          </p:nvSpPr>
          <p:spPr bwMode="auto">
            <a:xfrm>
              <a:off x="3485" y="1167"/>
              <a:ext cx="20" cy="4"/>
            </a:xfrm>
            <a:custGeom>
              <a:avLst/>
              <a:gdLst>
                <a:gd name="T0" fmla="*/ 0 w 814"/>
                <a:gd name="T1" fmla="*/ 0 h 227"/>
                <a:gd name="T2" fmla="*/ 0 w 814"/>
                <a:gd name="T3" fmla="*/ 0 h 227"/>
                <a:gd name="T4" fmla="*/ 0 w 814"/>
                <a:gd name="T5" fmla="*/ 0 h 227"/>
                <a:gd name="T6" fmla="*/ 0 w 814"/>
                <a:gd name="T7" fmla="*/ 0 h 227"/>
                <a:gd name="T8" fmla="*/ 0 w 814"/>
                <a:gd name="T9" fmla="*/ 0 h 22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14" h="227">
                  <a:moveTo>
                    <a:pt x="814" y="84"/>
                  </a:moveTo>
                  <a:lnTo>
                    <a:pt x="15" y="0"/>
                  </a:lnTo>
                  <a:lnTo>
                    <a:pt x="0" y="142"/>
                  </a:lnTo>
                  <a:lnTo>
                    <a:pt x="798" y="227"/>
                  </a:lnTo>
                  <a:lnTo>
                    <a:pt x="814" y="84"/>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55" name="Freeform 200"/>
            <p:cNvSpPr>
              <a:spLocks/>
            </p:cNvSpPr>
            <p:nvPr/>
          </p:nvSpPr>
          <p:spPr bwMode="auto">
            <a:xfrm>
              <a:off x="3504" y="1158"/>
              <a:ext cx="80" cy="2"/>
            </a:xfrm>
            <a:custGeom>
              <a:avLst/>
              <a:gdLst>
                <a:gd name="T0" fmla="*/ 0 w 3270"/>
                <a:gd name="T1" fmla="*/ 0 h 143"/>
                <a:gd name="T2" fmla="*/ 0 w 3270"/>
                <a:gd name="T3" fmla="*/ 0 h 143"/>
                <a:gd name="T4" fmla="*/ 0 w 3270"/>
                <a:gd name="T5" fmla="*/ 0 h 143"/>
                <a:gd name="T6" fmla="*/ 0 w 3270"/>
                <a:gd name="T7" fmla="*/ 0 h 143"/>
                <a:gd name="T8" fmla="*/ 0 w 3270"/>
                <a:gd name="T9" fmla="*/ 0 h 143"/>
                <a:gd name="T10" fmla="*/ 0 w 3270"/>
                <a:gd name="T11" fmla="*/ 0 h 143"/>
                <a:gd name="T12" fmla="*/ 0 w 3270"/>
                <a:gd name="T13" fmla="*/ 0 h 143"/>
                <a:gd name="T14" fmla="*/ 0 w 3270"/>
                <a:gd name="T15" fmla="*/ 0 h 143"/>
                <a:gd name="T16" fmla="*/ 0 w 3270"/>
                <a:gd name="T17" fmla="*/ 0 h 14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270" h="143">
                  <a:moveTo>
                    <a:pt x="3270" y="143"/>
                  </a:moveTo>
                  <a:lnTo>
                    <a:pt x="3262" y="0"/>
                  </a:lnTo>
                  <a:lnTo>
                    <a:pt x="0" y="0"/>
                  </a:lnTo>
                  <a:lnTo>
                    <a:pt x="0" y="143"/>
                  </a:lnTo>
                  <a:lnTo>
                    <a:pt x="3262" y="143"/>
                  </a:lnTo>
                  <a:lnTo>
                    <a:pt x="3270" y="143"/>
                  </a:lnTo>
                  <a:lnTo>
                    <a:pt x="3262" y="143"/>
                  </a:lnTo>
                  <a:lnTo>
                    <a:pt x="3266" y="143"/>
                  </a:lnTo>
                  <a:lnTo>
                    <a:pt x="3270" y="143"/>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56" name="Freeform 201"/>
            <p:cNvSpPr>
              <a:spLocks/>
            </p:cNvSpPr>
            <p:nvPr/>
          </p:nvSpPr>
          <p:spPr bwMode="auto">
            <a:xfrm>
              <a:off x="3584" y="1156"/>
              <a:ext cx="20" cy="4"/>
            </a:xfrm>
            <a:custGeom>
              <a:avLst/>
              <a:gdLst>
                <a:gd name="T0" fmla="*/ 0 w 852"/>
                <a:gd name="T1" fmla="*/ 0 h 228"/>
                <a:gd name="T2" fmla="*/ 0 w 852"/>
                <a:gd name="T3" fmla="*/ 0 h 228"/>
                <a:gd name="T4" fmla="*/ 0 w 852"/>
                <a:gd name="T5" fmla="*/ 0 h 228"/>
                <a:gd name="T6" fmla="*/ 0 w 852"/>
                <a:gd name="T7" fmla="*/ 0 h 228"/>
                <a:gd name="T8" fmla="*/ 0 w 852"/>
                <a:gd name="T9" fmla="*/ 0 h 228"/>
                <a:gd name="T10" fmla="*/ 0 w 852"/>
                <a:gd name="T11" fmla="*/ 0 h 228"/>
                <a:gd name="T12" fmla="*/ 0 w 852"/>
                <a:gd name="T13" fmla="*/ 0 h 228"/>
                <a:gd name="T14" fmla="*/ 0 w 852"/>
                <a:gd name="T15" fmla="*/ 0 h 228"/>
                <a:gd name="T16" fmla="*/ 0 w 852"/>
                <a:gd name="T17" fmla="*/ 0 h 2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52" h="228">
                  <a:moveTo>
                    <a:pt x="852" y="129"/>
                  </a:moveTo>
                  <a:lnTo>
                    <a:pt x="799" y="0"/>
                  </a:lnTo>
                  <a:lnTo>
                    <a:pt x="0" y="85"/>
                  </a:lnTo>
                  <a:lnTo>
                    <a:pt x="16" y="228"/>
                  </a:lnTo>
                  <a:lnTo>
                    <a:pt x="815" y="144"/>
                  </a:lnTo>
                  <a:lnTo>
                    <a:pt x="852" y="129"/>
                  </a:lnTo>
                  <a:lnTo>
                    <a:pt x="815" y="144"/>
                  </a:lnTo>
                  <a:lnTo>
                    <a:pt x="836" y="141"/>
                  </a:lnTo>
                  <a:lnTo>
                    <a:pt x="852" y="129"/>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57" name="Freeform 202"/>
            <p:cNvSpPr>
              <a:spLocks/>
            </p:cNvSpPr>
            <p:nvPr/>
          </p:nvSpPr>
          <p:spPr bwMode="auto">
            <a:xfrm>
              <a:off x="3602" y="1150"/>
              <a:ext cx="13" cy="8"/>
            </a:xfrm>
            <a:custGeom>
              <a:avLst/>
              <a:gdLst>
                <a:gd name="T0" fmla="*/ 0 w 533"/>
                <a:gd name="T1" fmla="*/ 0 h 451"/>
                <a:gd name="T2" fmla="*/ 0 w 533"/>
                <a:gd name="T3" fmla="*/ 0 h 451"/>
                <a:gd name="T4" fmla="*/ 0 w 533"/>
                <a:gd name="T5" fmla="*/ 0 h 451"/>
                <a:gd name="T6" fmla="*/ 0 w 533"/>
                <a:gd name="T7" fmla="*/ 0 h 451"/>
                <a:gd name="T8" fmla="*/ 0 w 533"/>
                <a:gd name="T9" fmla="*/ 0 h 45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33" h="451">
                  <a:moveTo>
                    <a:pt x="444" y="0"/>
                  </a:moveTo>
                  <a:lnTo>
                    <a:pt x="0" y="337"/>
                  </a:lnTo>
                  <a:lnTo>
                    <a:pt x="90" y="451"/>
                  </a:lnTo>
                  <a:lnTo>
                    <a:pt x="533" y="114"/>
                  </a:lnTo>
                  <a:lnTo>
                    <a:pt x="444" y="0"/>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58" name="Freeform 203"/>
            <p:cNvSpPr>
              <a:spLocks/>
            </p:cNvSpPr>
            <p:nvPr/>
          </p:nvSpPr>
          <p:spPr bwMode="auto">
            <a:xfrm>
              <a:off x="3504" y="1169"/>
              <a:ext cx="80" cy="2"/>
            </a:xfrm>
            <a:custGeom>
              <a:avLst/>
              <a:gdLst>
                <a:gd name="T0" fmla="*/ 0 w 3270"/>
                <a:gd name="T1" fmla="*/ 0 h 144"/>
                <a:gd name="T2" fmla="*/ 0 w 3270"/>
                <a:gd name="T3" fmla="*/ 0 h 144"/>
                <a:gd name="T4" fmla="*/ 0 w 3270"/>
                <a:gd name="T5" fmla="*/ 0 h 144"/>
                <a:gd name="T6" fmla="*/ 0 w 3270"/>
                <a:gd name="T7" fmla="*/ 0 h 144"/>
                <a:gd name="T8" fmla="*/ 0 w 3270"/>
                <a:gd name="T9" fmla="*/ 0 h 144"/>
                <a:gd name="T10" fmla="*/ 0 w 3270"/>
                <a:gd name="T11" fmla="*/ 0 h 144"/>
                <a:gd name="T12" fmla="*/ 0 w 3270"/>
                <a:gd name="T13" fmla="*/ 0 h 144"/>
                <a:gd name="T14" fmla="*/ 0 w 3270"/>
                <a:gd name="T15" fmla="*/ 0 h 144"/>
                <a:gd name="T16" fmla="*/ 0 w 3270"/>
                <a:gd name="T17" fmla="*/ 0 h 14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270" h="144">
                  <a:moveTo>
                    <a:pt x="3270" y="144"/>
                  </a:moveTo>
                  <a:lnTo>
                    <a:pt x="3262" y="0"/>
                  </a:lnTo>
                  <a:lnTo>
                    <a:pt x="0" y="0"/>
                  </a:lnTo>
                  <a:lnTo>
                    <a:pt x="0" y="144"/>
                  </a:lnTo>
                  <a:lnTo>
                    <a:pt x="3262" y="144"/>
                  </a:lnTo>
                  <a:lnTo>
                    <a:pt x="3270" y="144"/>
                  </a:lnTo>
                  <a:lnTo>
                    <a:pt x="3262" y="144"/>
                  </a:lnTo>
                  <a:lnTo>
                    <a:pt x="3266" y="144"/>
                  </a:lnTo>
                  <a:lnTo>
                    <a:pt x="3270" y="144"/>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59" name="Freeform 204"/>
            <p:cNvSpPr>
              <a:spLocks/>
            </p:cNvSpPr>
            <p:nvPr/>
          </p:nvSpPr>
          <p:spPr bwMode="auto">
            <a:xfrm>
              <a:off x="3584" y="1167"/>
              <a:ext cx="20" cy="4"/>
            </a:xfrm>
            <a:custGeom>
              <a:avLst/>
              <a:gdLst>
                <a:gd name="T0" fmla="*/ 0 w 852"/>
                <a:gd name="T1" fmla="*/ 0 h 228"/>
                <a:gd name="T2" fmla="*/ 0 w 852"/>
                <a:gd name="T3" fmla="*/ 0 h 228"/>
                <a:gd name="T4" fmla="*/ 0 w 852"/>
                <a:gd name="T5" fmla="*/ 0 h 228"/>
                <a:gd name="T6" fmla="*/ 0 w 852"/>
                <a:gd name="T7" fmla="*/ 0 h 228"/>
                <a:gd name="T8" fmla="*/ 0 w 852"/>
                <a:gd name="T9" fmla="*/ 0 h 228"/>
                <a:gd name="T10" fmla="*/ 0 w 852"/>
                <a:gd name="T11" fmla="*/ 0 h 228"/>
                <a:gd name="T12" fmla="*/ 0 w 852"/>
                <a:gd name="T13" fmla="*/ 0 h 228"/>
                <a:gd name="T14" fmla="*/ 0 w 852"/>
                <a:gd name="T15" fmla="*/ 0 h 228"/>
                <a:gd name="T16" fmla="*/ 0 w 852"/>
                <a:gd name="T17" fmla="*/ 0 h 2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52" h="228">
                  <a:moveTo>
                    <a:pt x="852" y="128"/>
                  </a:moveTo>
                  <a:lnTo>
                    <a:pt x="799" y="0"/>
                  </a:lnTo>
                  <a:lnTo>
                    <a:pt x="0" y="84"/>
                  </a:lnTo>
                  <a:lnTo>
                    <a:pt x="16" y="228"/>
                  </a:lnTo>
                  <a:lnTo>
                    <a:pt x="815" y="143"/>
                  </a:lnTo>
                  <a:lnTo>
                    <a:pt x="852" y="128"/>
                  </a:lnTo>
                  <a:lnTo>
                    <a:pt x="815" y="143"/>
                  </a:lnTo>
                  <a:lnTo>
                    <a:pt x="836" y="140"/>
                  </a:lnTo>
                  <a:lnTo>
                    <a:pt x="852" y="128"/>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60" name="Freeform 205"/>
            <p:cNvSpPr>
              <a:spLocks/>
            </p:cNvSpPr>
            <p:nvPr/>
          </p:nvSpPr>
          <p:spPr bwMode="auto">
            <a:xfrm>
              <a:off x="3602" y="1161"/>
              <a:ext cx="13" cy="8"/>
            </a:xfrm>
            <a:custGeom>
              <a:avLst/>
              <a:gdLst>
                <a:gd name="T0" fmla="*/ 0 w 533"/>
                <a:gd name="T1" fmla="*/ 0 h 451"/>
                <a:gd name="T2" fmla="*/ 0 w 533"/>
                <a:gd name="T3" fmla="*/ 0 h 451"/>
                <a:gd name="T4" fmla="*/ 0 w 533"/>
                <a:gd name="T5" fmla="*/ 0 h 451"/>
                <a:gd name="T6" fmla="*/ 0 w 533"/>
                <a:gd name="T7" fmla="*/ 0 h 451"/>
                <a:gd name="T8" fmla="*/ 0 w 533"/>
                <a:gd name="T9" fmla="*/ 0 h 45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33" h="451">
                  <a:moveTo>
                    <a:pt x="444" y="0"/>
                  </a:moveTo>
                  <a:lnTo>
                    <a:pt x="0" y="338"/>
                  </a:lnTo>
                  <a:lnTo>
                    <a:pt x="90" y="451"/>
                  </a:lnTo>
                  <a:lnTo>
                    <a:pt x="533" y="114"/>
                  </a:lnTo>
                  <a:lnTo>
                    <a:pt x="444" y="0"/>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61" name="Freeform 206"/>
            <p:cNvSpPr>
              <a:spLocks/>
            </p:cNvSpPr>
            <p:nvPr/>
          </p:nvSpPr>
          <p:spPr bwMode="auto">
            <a:xfrm>
              <a:off x="3473" y="1150"/>
              <a:ext cx="13" cy="9"/>
            </a:xfrm>
            <a:custGeom>
              <a:avLst/>
              <a:gdLst>
                <a:gd name="T0" fmla="*/ 0 w 534"/>
                <a:gd name="T1" fmla="*/ 0 h 466"/>
                <a:gd name="T2" fmla="*/ 0 w 534"/>
                <a:gd name="T3" fmla="*/ 0 h 466"/>
                <a:gd name="T4" fmla="*/ 0 w 534"/>
                <a:gd name="T5" fmla="*/ 0 h 466"/>
                <a:gd name="T6" fmla="*/ 0 w 534"/>
                <a:gd name="T7" fmla="*/ 0 h 466"/>
                <a:gd name="T8" fmla="*/ 0 w 534"/>
                <a:gd name="T9" fmla="*/ 0 h 466"/>
                <a:gd name="T10" fmla="*/ 0 w 534"/>
                <a:gd name="T11" fmla="*/ 0 h 466"/>
                <a:gd name="T12" fmla="*/ 0 w 534"/>
                <a:gd name="T13" fmla="*/ 0 h 466"/>
                <a:gd name="T14" fmla="*/ 0 w 534"/>
                <a:gd name="T15" fmla="*/ 0 h 466"/>
                <a:gd name="T16" fmla="*/ 0 w 534"/>
                <a:gd name="T17" fmla="*/ 0 h 46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34" h="466">
                  <a:moveTo>
                    <a:pt x="480" y="466"/>
                  </a:moveTo>
                  <a:lnTo>
                    <a:pt x="534" y="337"/>
                  </a:lnTo>
                  <a:lnTo>
                    <a:pt x="90" y="0"/>
                  </a:lnTo>
                  <a:lnTo>
                    <a:pt x="0" y="114"/>
                  </a:lnTo>
                  <a:lnTo>
                    <a:pt x="444" y="451"/>
                  </a:lnTo>
                  <a:lnTo>
                    <a:pt x="480" y="466"/>
                  </a:lnTo>
                  <a:lnTo>
                    <a:pt x="444" y="451"/>
                  </a:lnTo>
                  <a:lnTo>
                    <a:pt x="460" y="463"/>
                  </a:lnTo>
                  <a:lnTo>
                    <a:pt x="480" y="466"/>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62" name="Freeform 207"/>
            <p:cNvSpPr>
              <a:spLocks/>
            </p:cNvSpPr>
            <p:nvPr/>
          </p:nvSpPr>
          <p:spPr bwMode="auto">
            <a:xfrm>
              <a:off x="3485" y="1156"/>
              <a:ext cx="20" cy="4"/>
            </a:xfrm>
            <a:custGeom>
              <a:avLst/>
              <a:gdLst>
                <a:gd name="T0" fmla="*/ 0 w 816"/>
                <a:gd name="T1" fmla="*/ 0 h 228"/>
                <a:gd name="T2" fmla="*/ 0 w 816"/>
                <a:gd name="T3" fmla="*/ 0 h 228"/>
                <a:gd name="T4" fmla="*/ 0 w 816"/>
                <a:gd name="T5" fmla="*/ 0 h 228"/>
                <a:gd name="T6" fmla="*/ 0 w 816"/>
                <a:gd name="T7" fmla="*/ 0 h 228"/>
                <a:gd name="T8" fmla="*/ 0 w 816"/>
                <a:gd name="T9" fmla="*/ 0 h 22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16" h="228">
                  <a:moveTo>
                    <a:pt x="816" y="85"/>
                  </a:moveTo>
                  <a:lnTo>
                    <a:pt x="17" y="0"/>
                  </a:lnTo>
                  <a:lnTo>
                    <a:pt x="0" y="144"/>
                  </a:lnTo>
                  <a:lnTo>
                    <a:pt x="800" y="228"/>
                  </a:lnTo>
                  <a:lnTo>
                    <a:pt x="816" y="85"/>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63" name="Freeform 208"/>
            <p:cNvSpPr>
              <a:spLocks/>
            </p:cNvSpPr>
            <p:nvPr/>
          </p:nvSpPr>
          <p:spPr bwMode="auto">
            <a:xfrm>
              <a:off x="3473" y="1184"/>
              <a:ext cx="13" cy="8"/>
            </a:xfrm>
            <a:custGeom>
              <a:avLst/>
              <a:gdLst>
                <a:gd name="T0" fmla="*/ 0 w 533"/>
                <a:gd name="T1" fmla="*/ 0 h 466"/>
                <a:gd name="T2" fmla="*/ 0 w 533"/>
                <a:gd name="T3" fmla="*/ 0 h 466"/>
                <a:gd name="T4" fmla="*/ 0 w 533"/>
                <a:gd name="T5" fmla="*/ 0 h 466"/>
                <a:gd name="T6" fmla="*/ 0 w 533"/>
                <a:gd name="T7" fmla="*/ 0 h 466"/>
                <a:gd name="T8" fmla="*/ 0 w 533"/>
                <a:gd name="T9" fmla="*/ 0 h 466"/>
                <a:gd name="T10" fmla="*/ 0 w 533"/>
                <a:gd name="T11" fmla="*/ 0 h 466"/>
                <a:gd name="T12" fmla="*/ 0 w 533"/>
                <a:gd name="T13" fmla="*/ 0 h 466"/>
                <a:gd name="T14" fmla="*/ 0 w 533"/>
                <a:gd name="T15" fmla="*/ 0 h 466"/>
                <a:gd name="T16" fmla="*/ 0 w 533"/>
                <a:gd name="T17" fmla="*/ 0 h 46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33" h="466">
                  <a:moveTo>
                    <a:pt x="481" y="466"/>
                  </a:moveTo>
                  <a:lnTo>
                    <a:pt x="533" y="337"/>
                  </a:lnTo>
                  <a:lnTo>
                    <a:pt x="90" y="0"/>
                  </a:lnTo>
                  <a:lnTo>
                    <a:pt x="0" y="114"/>
                  </a:lnTo>
                  <a:lnTo>
                    <a:pt x="444" y="451"/>
                  </a:lnTo>
                  <a:lnTo>
                    <a:pt x="481" y="466"/>
                  </a:lnTo>
                  <a:lnTo>
                    <a:pt x="444" y="451"/>
                  </a:lnTo>
                  <a:lnTo>
                    <a:pt x="460" y="463"/>
                  </a:lnTo>
                  <a:lnTo>
                    <a:pt x="481" y="466"/>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64" name="Freeform 209"/>
            <p:cNvSpPr>
              <a:spLocks/>
            </p:cNvSpPr>
            <p:nvPr/>
          </p:nvSpPr>
          <p:spPr bwMode="auto">
            <a:xfrm>
              <a:off x="3485" y="1190"/>
              <a:ext cx="20" cy="4"/>
            </a:xfrm>
            <a:custGeom>
              <a:avLst/>
              <a:gdLst>
                <a:gd name="T0" fmla="*/ 0 w 814"/>
                <a:gd name="T1" fmla="*/ 0 h 228"/>
                <a:gd name="T2" fmla="*/ 0 w 814"/>
                <a:gd name="T3" fmla="*/ 0 h 228"/>
                <a:gd name="T4" fmla="*/ 0 w 814"/>
                <a:gd name="T5" fmla="*/ 0 h 228"/>
                <a:gd name="T6" fmla="*/ 0 w 814"/>
                <a:gd name="T7" fmla="*/ 0 h 228"/>
                <a:gd name="T8" fmla="*/ 0 w 814"/>
                <a:gd name="T9" fmla="*/ 0 h 22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14" h="228">
                  <a:moveTo>
                    <a:pt x="814" y="85"/>
                  </a:moveTo>
                  <a:lnTo>
                    <a:pt x="15" y="0"/>
                  </a:lnTo>
                  <a:lnTo>
                    <a:pt x="0" y="144"/>
                  </a:lnTo>
                  <a:lnTo>
                    <a:pt x="798" y="228"/>
                  </a:lnTo>
                  <a:lnTo>
                    <a:pt x="814" y="85"/>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65" name="Freeform 210"/>
            <p:cNvSpPr>
              <a:spLocks/>
            </p:cNvSpPr>
            <p:nvPr/>
          </p:nvSpPr>
          <p:spPr bwMode="auto">
            <a:xfrm>
              <a:off x="3504" y="1180"/>
              <a:ext cx="80" cy="3"/>
            </a:xfrm>
            <a:custGeom>
              <a:avLst/>
              <a:gdLst>
                <a:gd name="T0" fmla="*/ 0 w 3270"/>
                <a:gd name="T1" fmla="*/ 0 h 144"/>
                <a:gd name="T2" fmla="*/ 0 w 3270"/>
                <a:gd name="T3" fmla="*/ 0 h 144"/>
                <a:gd name="T4" fmla="*/ 0 w 3270"/>
                <a:gd name="T5" fmla="*/ 0 h 144"/>
                <a:gd name="T6" fmla="*/ 0 w 3270"/>
                <a:gd name="T7" fmla="*/ 0 h 144"/>
                <a:gd name="T8" fmla="*/ 0 w 3270"/>
                <a:gd name="T9" fmla="*/ 0 h 144"/>
                <a:gd name="T10" fmla="*/ 0 w 3270"/>
                <a:gd name="T11" fmla="*/ 0 h 144"/>
                <a:gd name="T12" fmla="*/ 0 w 3270"/>
                <a:gd name="T13" fmla="*/ 0 h 144"/>
                <a:gd name="T14" fmla="*/ 0 w 3270"/>
                <a:gd name="T15" fmla="*/ 0 h 144"/>
                <a:gd name="T16" fmla="*/ 0 w 3270"/>
                <a:gd name="T17" fmla="*/ 0 h 14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270" h="144">
                  <a:moveTo>
                    <a:pt x="3270" y="144"/>
                  </a:moveTo>
                  <a:lnTo>
                    <a:pt x="3262" y="0"/>
                  </a:lnTo>
                  <a:lnTo>
                    <a:pt x="0" y="0"/>
                  </a:lnTo>
                  <a:lnTo>
                    <a:pt x="0" y="144"/>
                  </a:lnTo>
                  <a:lnTo>
                    <a:pt x="3262" y="144"/>
                  </a:lnTo>
                  <a:lnTo>
                    <a:pt x="3270" y="144"/>
                  </a:lnTo>
                  <a:lnTo>
                    <a:pt x="3262" y="144"/>
                  </a:lnTo>
                  <a:lnTo>
                    <a:pt x="3266" y="144"/>
                  </a:lnTo>
                  <a:lnTo>
                    <a:pt x="3270" y="144"/>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66" name="Freeform 211"/>
            <p:cNvSpPr>
              <a:spLocks/>
            </p:cNvSpPr>
            <p:nvPr/>
          </p:nvSpPr>
          <p:spPr bwMode="auto">
            <a:xfrm>
              <a:off x="3584" y="1179"/>
              <a:ext cx="20" cy="4"/>
            </a:xfrm>
            <a:custGeom>
              <a:avLst/>
              <a:gdLst>
                <a:gd name="T0" fmla="*/ 0 w 852"/>
                <a:gd name="T1" fmla="*/ 0 h 227"/>
                <a:gd name="T2" fmla="*/ 0 w 852"/>
                <a:gd name="T3" fmla="*/ 0 h 227"/>
                <a:gd name="T4" fmla="*/ 0 w 852"/>
                <a:gd name="T5" fmla="*/ 0 h 227"/>
                <a:gd name="T6" fmla="*/ 0 w 852"/>
                <a:gd name="T7" fmla="*/ 0 h 227"/>
                <a:gd name="T8" fmla="*/ 0 w 852"/>
                <a:gd name="T9" fmla="*/ 0 h 227"/>
                <a:gd name="T10" fmla="*/ 0 w 852"/>
                <a:gd name="T11" fmla="*/ 0 h 227"/>
                <a:gd name="T12" fmla="*/ 0 w 852"/>
                <a:gd name="T13" fmla="*/ 0 h 227"/>
                <a:gd name="T14" fmla="*/ 0 w 852"/>
                <a:gd name="T15" fmla="*/ 0 h 227"/>
                <a:gd name="T16" fmla="*/ 0 w 852"/>
                <a:gd name="T17" fmla="*/ 0 h 22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52" h="227">
                  <a:moveTo>
                    <a:pt x="852" y="128"/>
                  </a:moveTo>
                  <a:lnTo>
                    <a:pt x="799" y="0"/>
                  </a:lnTo>
                  <a:lnTo>
                    <a:pt x="0" y="84"/>
                  </a:lnTo>
                  <a:lnTo>
                    <a:pt x="16" y="227"/>
                  </a:lnTo>
                  <a:lnTo>
                    <a:pt x="815" y="143"/>
                  </a:lnTo>
                  <a:lnTo>
                    <a:pt x="852" y="128"/>
                  </a:lnTo>
                  <a:lnTo>
                    <a:pt x="815" y="143"/>
                  </a:lnTo>
                  <a:lnTo>
                    <a:pt x="836" y="141"/>
                  </a:lnTo>
                  <a:lnTo>
                    <a:pt x="852" y="128"/>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67" name="Freeform 212"/>
            <p:cNvSpPr>
              <a:spLocks/>
            </p:cNvSpPr>
            <p:nvPr/>
          </p:nvSpPr>
          <p:spPr bwMode="auto">
            <a:xfrm>
              <a:off x="3602" y="1173"/>
              <a:ext cx="13" cy="8"/>
            </a:xfrm>
            <a:custGeom>
              <a:avLst/>
              <a:gdLst>
                <a:gd name="T0" fmla="*/ 0 w 533"/>
                <a:gd name="T1" fmla="*/ 0 h 451"/>
                <a:gd name="T2" fmla="*/ 0 w 533"/>
                <a:gd name="T3" fmla="*/ 0 h 451"/>
                <a:gd name="T4" fmla="*/ 0 w 533"/>
                <a:gd name="T5" fmla="*/ 0 h 451"/>
                <a:gd name="T6" fmla="*/ 0 w 533"/>
                <a:gd name="T7" fmla="*/ 0 h 451"/>
                <a:gd name="T8" fmla="*/ 0 w 533"/>
                <a:gd name="T9" fmla="*/ 0 h 45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33" h="451">
                  <a:moveTo>
                    <a:pt x="444" y="0"/>
                  </a:moveTo>
                  <a:lnTo>
                    <a:pt x="0" y="337"/>
                  </a:lnTo>
                  <a:lnTo>
                    <a:pt x="90" y="451"/>
                  </a:lnTo>
                  <a:lnTo>
                    <a:pt x="533" y="113"/>
                  </a:lnTo>
                  <a:lnTo>
                    <a:pt x="444" y="0"/>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68" name="Freeform 213"/>
            <p:cNvSpPr>
              <a:spLocks/>
            </p:cNvSpPr>
            <p:nvPr/>
          </p:nvSpPr>
          <p:spPr bwMode="auto">
            <a:xfrm>
              <a:off x="3504" y="1191"/>
              <a:ext cx="80" cy="3"/>
            </a:xfrm>
            <a:custGeom>
              <a:avLst/>
              <a:gdLst>
                <a:gd name="T0" fmla="*/ 0 w 3270"/>
                <a:gd name="T1" fmla="*/ 0 h 143"/>
                <a:gd name="T2" fmla="*/ 0 w 3270"/>
                <a:gd name="T3" fmla="*/ 0 h 143"/>
                <a:gd name="T4" fmla="*/ 0 w 3270"/>
                <a:gd name="T5" fmla="*/ 0 h 143"/>
                <a:gd name="T6" fmla="*/ 0 w 3270"/>
                <a:gd name="T7" fmla="*/ 0 h 143"/>
                <a:gd name="T8" fmla="*/ 0 w 3270"/>
                <a:gd name="T9" fmla="*/ 0 h 143"/>
                <a:gd name="T10" fmla="*/ 0 w 3270"/>
                <a:gd name="T11" fmla="*/ 0 h 143"/>
                <a:gd name="T12" fmla="*/ 0 w 3270"/>
                <a:gd name="T13" fmla="*/ 0 h 143"/>
                <a:gd name="T14" fmla="*/ 0 w 3270"/>
                <a:gd name="T15" fmla="*/ 0 h 143"/>
                <a:gd name="T16" fmla="*/ 0 w 3270"/>
                <a:gd name="T17" fmla="*/ 0 h 14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270" h="143">
                  <a:moveTo>
                    <a:pt x="3270" y="143"/>
                  </a:moveTo>
                  <a:lnTo>
                    <a:pt x="3262" y="0"/>
                  </a:lnTo>
                  <a:lnTo>
                    <a:pt x="0" y="0"/>
                  </a:lnTo>
                  <a:lnTo>
                    <a:pt x="0" y="143"/>
                  </a:lnTo>
                  <a:lnTo>
                    <a:pt x="3262" y="143"/>
                  </a:lnTo>
                  <a:lnTo>
                    <a:pt x="3270" y="143"/>
                  </a:lnTo>
                  <a:lnTo>
                    <a:pt x="3262" y="143"/>
                  </a:lnTo>
                  <a:lnTo>
                    <a:pt x="3266" y="143"/>
                  </a:lnTo>
                  <a:lnTo>
                    <a:pt x="3270" y="143"/>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69" name="Freeform 214"/>
            <p:cNvSpPr>
              <a:spLocks/>
            </p:cNvSpPr>
            <p:nvPr/>
          </p:nvSpPr>
          <p:spPr bwMode="auto">
            <a:xfrm>
              <a:off x="3584" y="1190"/>
              <a:ext cx="20" cy="4"/>
            </a:xfrm>
            <a:custGeom>
              <a:avLst/>
              <a:gdLst>
                <a:gd name="T0" fmla="*/ 0 w 852"/>
                <a:gd name="T1" fmla="*/ 0 h 227"/>
                <a:gd name="T2" fmla="*/ 0 w 852"/>
                <a:gd name="T3" fmla="*/ 0 h 227"/>
                <a:gd name="T4" fmla="*/ 0 w 852"/>
                <a:gd name="T5" fmla="*/ 0 h 227"/>
                <a:gd name="T6" fmla="*/ 0 w 852"/>
                <a:gd name="T7" fmla="*/ 0 h 227"/>
                <a:gd name="T8" fmla="*/ 0 w 852"/>
                <a:gd name="T9" fmla="*/ 0 h 227"/>
                <a:gd name="T10" fmla="*/ 0 w 852"/>
                <a:gd name="T11" fmla="*/ 0 h 227"/>
                <a:gd name="T12" fmla="*/ 0 w 852"/>
                <a:gd name="T13" fmla="*/ 0 h 227"/>
                <a:gd name="T14" fmla="*/ 0 w 852"/>
                <a:gd name="T15" fmla="*/ 0 h 227"/>
                <a:gd name="T16" fmla="*/ 0 w 852"/>
                <a:gd name="T17" fmla="*/ 0 h 22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52" h="227">
                  <a:moveTo>
                    <a:pt x="852" y="128"/>
                  </a:moveTo>
                  <a:lnTo>
                    <a:pt x="799" y="0"/>
                  </a:lnTo>
                  <a:lnTo>
                    <a:pt x="0" y="85"/>
                  </a:lnTo>
                  <a:lnTo>
                    <a:pt x="16" y="227"/>
                  </a:lnTo>
                  <a:lnTo>
                    <a:pt x="815" y="143"/>
                  </a:lnTo>
                  <a:lnTo>
                    <a:pt x="852" y="128"/>
                  </a:lnTo>
                  <a:lnTo>
                    <a:pt x="815" y="143"/>
                  </a:lnTo>
                  <a:lnTo>
                    <a:pt x="836" y="141"/>
                  </a:lnTo>
                  <a:lnTo>
                    <a:pt x="852" y="128"/>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70" name="Freeform 215"/>
            <p:cNvSpPr>
              <a:spLocks/>
            </p:cNvSpPr>
            <p:nvPr/>
          </p:nvSpPr>
          <p:spPr bwMode="auto">
            <a:xfrm>
              <a:off x="3602" y="1184"/>
              <a:ext cx="13" cy="8"/>
            </a:xfrm>
            <a:custGeom>
              <a:avLst/>
              <a:gdLst>
                <a:gd name="T0" fmla="*/ 0 w 533"/>
                <a:gd name="T1" fmla="*/ 0 h 451"/>
                <a:gd name="T2" fmla="*/ 0 w 533"/>
                <a:gd name="T3" fmla="*/ 0 h 451"/>
                <a:gd name="T4" fmla="*/ 0 w 533"/>
                <a:gd name="T5" fmla="*/ 0 h 451"/>
                <a:gd name="T6" fmla="*/ 0 w 533"/>
                <a:gd name="T7" fmla="*/ 0 h 451"/>
                <a:gd name="T8" fmla="*/ 0 w 533"/>
                <a:gd name="T9" fmla="*/ 0 h 45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33" h="451">
                  <a:moveTo>
                    <a:pt x="444" y="0"/>
                  </a:moveTo>
                  <a:lnTo>
                    <a:pt x="0" y="337"/>
                  </a:lnTo>
                  <a:lnTo>
                    <a:pt x="90" y="451"/>
                  </a:lnTo>
                  <a:lnTo>
                    <a:pt x="533" y="114"/>
                  </a:lnTo>
                  <a:lnTo>
                    <a:pt x="444" y="0"/>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71" name="Freeform 216"/>
            <p:cNvSpPr>
              <a:spLocks/>
            </p:cNvSpPr>
            <p:nvPr/>
          </p:nvSpPr>
          <p:spPr bwMode="auto">
            <a:xfrm>
              <a:off x="3473" y="1173"/>
              <a:ext cx="13" cy="8"/>
            </a:xfrm>
            <a:custGeom>
              <a:avLst/>
              <a:gdLst>
                <a:gd name="T0" fmla="*/ 0 w 534"/>
                <a:gd name="T1" fmla="*/ 0 h 466"/>
                <a:gd name="T2" fmla="*/ 0 w 534"/>
                <a:gd name="T3" fmla="*/ 0 h 466"/>
                <a:gd name="T4" fmla="*/ 0 w 534"/>
                <a:gd name="T5" fmla="*/ 0 h 466"/>
                <a:gd name="T6" fmla="*/ 0 w 534"/>
                <a:gd name="T7" fmla="*/ 0 h 466"/>
                <a:gd name="T8" fmla="*/ 0 w 534"/>
                <a:gd name="T9" fmla="*/ 0 h 466"/>
                <a:gd name="T10" fmla="*/ 0 w 534"/>
                <a:gd name="T11" fmla="*/ 0 h 466"/>
                <a:gd name="T12" fmla="*/ 0 w 534"/>
                <a:gd name="T13" fmla="*/ 0 h 466"/>
                <a:gd name="T14" fmla="*/ 0 w 534"/>
                <a:gd name="T15" fmla="*/ 0 h 466"/>
                <a:gd name="T16" fmla="*/ 0 w 534"/>
                <a:gd name="T17" fmla="*/ 0 h 46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34" h="466">
                  <a:moveTo>
                    <a:pt x="480" y="466"/>
                  </a:moveTo>
                  <a:lnTo>
                    <a:pt x="534" y="337"/>
                  </a:lnTo>
                  <a:lnTo>
                    <a:pt x="90" y="0"/>
                  </a:lnTo>
                  <a:lnTo>
                    <a:pt x="0" y="113"/>
                  </a:lnTo>
                  <a:lnTo>
                    <a:pt x="444" y="451"/>
                  </a:lnTo>
                  <a:lnTo>
                    <a:pt x="480" y="466"/>
                  </a:lnTo>
                  <a:lnTo>
                    <a:pt x="444" y="451"/>
                  </a:lnTo>
                  <a:lnTo>
                    <a:pt x="460" y="464"/>
                  </a:lnTo>
                  <a:lnTo>
                    <a:pt x="480" y="466"/>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72" name="Freeform 217"/>
            <p:cNvSpPr>
              <a:spLocks/>
            </p:cNvSpPr>
            <p:nvPr/>
          </p:nvSpPr>
          <p:spPr bwMode="auto">
            <a:xfrm>
              <a:off x="3485" y="1179"/>
              <a:ext cx="20" cy="4"/>
            </a:xfrm>
            <a:custGeom>
              <a:avLst/>
              <a:gdLst>
                <a:gd name="T0" fmla="*/ 0 w 816"/>
                <a:gd name="T1" fmla="*/ 0 h 227"/>
                <a:gd name="T2" fmla="*/ 0 w 816"/>
                <a:gd name="T3" fmla="*/ 0 h 227"/>
                <a:gd name="T4" fmla="*/ 0 w 816"/>
                <a:gd name="T5" fmla="*/ 0 h 227"/>
                <a:gd name="T6" fmla="*/ 0 w 816"/>
                <a:gd name="T7" fmla="*/ 0 h 227"/>
                <a:gd name="T8" fmla="*/ 0 w 816"/>
                <a:gd name="T9" fmla="*/ 0 h 22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16" h="227">
                  <a:moveTo>
                    <a:pt x="816" y="84"/>
                  </a:moveTo>
                  <a:lnTo>
                    <a:pt x="17" y="0"/>
                  </a:lnTo>
                  <a:lnTo>
                    <a:pt x="0" y="143"/>
                  </a:lnTo>
                  <a:lnTo>
                    <a:pt x="800" y="227"/>
                  </a:lnTo>
                  <a:lnTo>
                    <a:pt x="816" y="84"/>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73" name="Freeform 218"/>
            <p:cNvSpPr>
              <a:spLocks/>
            </p:cNvSpPr>
            <p:nvPr/>
          </p:nvSpPr>
          <p:spPr bwMode="auto">
            <a:xfrm>
              <a:off x="3473" y="1206"/>
              <a:ext cx="13" cy="9"/>
            </a:xfrm>
            <a:custGeom>
              <a:avLst/>
              <a:gdLst>
                <a:gd name="T0" fmla="*/ 0 w 533"/>
                <a:gd name="T1" fmla="*/ 0 h 465"/>
                <a:gd name="T2" fmla="*/ 0 w 533"/>
                <a:gd name="T3" fmla="*/ 0 h 465"/>
                <a:gd name="T4" fmla="*/ 0 w 533"/>
                <a:gd name="T5" fmla="*/ 0 h 465"/>
                <a:gd name="T6" fmla="*/ 0 w 533"/>
                <a:gd name="T7" fmla="*/ 0 h 465"/>
                <a:gd name="T8" fmla="*/ 0 w 533"/>
                <a:gd name="T9" fmla="*/ 0 h 465"/>
                <a:gd name="T10" fmla="*/ 0 w 533"/>
                <a:gd name="T11" fmla="*/ 0 h 465"/>
                <a:gd name="T12" fmla="*/ 0 w 533"/>
                <a:gd name="T13" fmla="*/ 0 h 465"/>
                <a:gd name="T14" fmla="*/ 0 w 533"/>
                <a:gd name="T15" fmla="*/ 0 h 465"/>
                <a:gd name="T16" fmla="*/ 0 w 533"/>
                <a:gd name="T17" fmla="*/ 0 h 46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33" h="465">
                  <a:moveTo>
                    <a:pt x="481" y="465"/>
                  </a:moveTo>
                  <a:lnTo>
                    <a:pt x="533" y="337"/>
                  </a:lnTo>
                  <a:lnTo>
                    <a:pt x="90" y="0"/>
                  </a:lnTo>
                  <a:lnTo>
                    <a:pt x="0" y="113"/>
                  </a:lnTo>
                  <a:lnTo>
                    <a:pt x="444" y="450"/>
                  </a:lnTo>
                  <a:lnTo>
                    <a:pt x="481" y="465"/>
                  </a:lnTo>
                  <a:lnTo>
                    <a:pt x="444" y="450"/>
                  </a:lnTo>
                  <a:lnTo>
                    <a:pt x="460" y="462"/>
                  </a:lnTo>
                  <a:lnTo>
                    <a:pt x="481" y="465"/>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74" name="Freeform 219"/>
            <p:cNvSpPr>
              <a:spLocks/>
            </p:cNvSpPr>
            <p:nvPr/>
          </p:nvSpPr>
          <p:spPr bwMode="auto">
            <a:xfrm>
              <a:off x="3485" y="1212"/>
              <a:ext cx="20" cy="4"/>
            </a:xfrm>
            <a:custGeom>
              <a:avLst/>
              <a:gdLst>
                <a:gd name="T0" fmla="*/ 0 w 814"/>
                <a:gd name="T1" fmla="*/ 0 h 228"/>
                <a:gd name="T2" fmla="*/ 0 w 814"/>
                <a:gd name="T3" fmla="*/ 0 h 228"/>
                <a:gd name="T4" fmla="*/ 0 w 814"/>
                <a:gd name="T5" fmla="*/ 0 h 228"/>
                <a:gd name="T6" fmla="*/ 0 w 814"/>
                <a:gd name="T7" fmla="*/ 0 h 228"/>
                <a:gd name="T8" fmla="*/ 0 w 814"/>
                <a:gd name="T9" fmla="*/ 0 h 22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14" h="228">
                  <a:moveTo>
                    <a:pt x="814" y="84"/>
                  </a:moveTo>
                  <a:lnTo>
                    <a:pt x="15" y="0"/>
                  </a:lnTo>
                  <a:lnTo>
                    <a:pt x="0" y="143"/>
                  </a:lnTo>
                  <a:lnTo>
                    <a:pt x="798" y="228"/>
                  </a:lnTo>
                  <a:lnTo>
                    <a:pt x="814" y="84"/>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75" name="Freeform 220"/>
            <p:cNvSpPr>
              <a:spLocks/>
            </p:cNvSpPr>
            <p:nvPr/>
          </p:nvSpPr>
          <p:spPr bwMode="auto">
            <a:xfrm>
              <a:off x="3504" y="1203"/>
              <a:ext cx="80" cy="2"/>
            </a:xfrm>
            <a:custGeom>
              <a:avLst/>
              <a:gdLst>
                <a:gd name="T0" fmla="*/ 0 w 3270"/>
                <a:gd name="T1" fmla="*/ 0 h 145"/>
                <a:gd name="T2" fmla="*/ 0 w 3270"/>
                <a:gd name="T3" fmla="*/ 0 h 145"/>
                <a:gd name="T4" fmla="*/ 0 w 3270"/>
                <a:gd name="T5" fmla="*/ 0 h 145"/>
                <a:gd name="T6" fmla="*/ 0 w 3270"/>
                <a:gd name="T7" fmla="*/ 0 h 145"/>
                <a:gd name="T8" fmla="*/ 0 w 3270"/>
                <a:gd name="T9" fmla="*/ 0 h 145"/>
                <a:gd name="T10" fmla="*/ 0 w 3270"/>
                <a:gd name="T11" fmla="*/ 0 h 145"/>
                <a:gd name="T12" fmla="*/ 0 w 3270"/>
                <a:gd name="T13" fmla="*/ 0 h 145"/>
                <a:gd name="T14" fmla="*/ 0 w 3270"/>
                <a:gd name="T15" fmla="*/ 0 h 145"/>
                <a:gd name="T16" fmla="*/ 0 w 3270"/>
                <a:gd name="T17" fmla="*/ 0 h 14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270" h="145">
                  <a:moveTo>
                    <a:pt x="3270" y="144"/>
                  </a:moveTo>
                  <a:lnTo>
                    <a:pt x="3262" y="0"/>
                  </a:lnTo>
                  <a:lnTo>
                    <a:pt x="0" y="0"/>
                  </a:lnTo>
                  <a:lnTo>
                    <a:pt x="0" y="145"/>
                  </a:lnTo>
                  <a:lnTo>
                    <a:pt x="3262" y="145"/>
                  </a:lnTo>
                  <a:lnTo>
                    <a:pt x="3270" y="144"/>
                  </a:lnTo>
                  <a:lnTo>
                    <a:pt x="3262" y="145"/>
                  </a:lnTo>
                  <a:lnTo>
                    <a:pt x="3266" y="145"/>
                  </a:lnTo>
                  <a:lnTo>
                    <a:pt x="3270" y="144"/>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76" name="Freeform 221"/>
            <p:cNvSpPr>
              <a:spLocks/>
            </p:cNvSpPr>
            <p:nvPr/>
          </p:nvSpPr>
          <p:spPr bwMode="auto">
            <a:xfrm>
              <a:off x="3584" y="1201"/>
              <a:ext cx="20" cy="4"/>
            </a:xfrm>
            <a:custGeom>
              <a:avLst/>
              <a:gdLst>
                <a:gd name="T0" fmla="*/ 0 w 852"/>
                <a:gd name="T1" fmla="*/ 0 h 227"/>
                <a:gd name="T2" fmla="*/ 0 w 852"/>
                <a:gd name="T3" fmla="*/ 0 h 227"/>
                <a:gd name="T4" fmla="*/ 0 w 852"/>
                <a:gd name="T5" fmla="*/ 0 h 227"/>
                <a:gd name="T6" fmla="*/ 0 w 852"/>
                <a:gd name="T7" fmla="*/ 0 h 227"/>
                <a:gd name="T8" fmla="*/ 0 w 852"/>
                <a:gd name="T9" fmla="*/ 0 h 227"/>
                <a:gd name="T10" fmla="*/ 0 w 852"/>
                <a:gd name="T11" fmla="*/ 0 h 227"/>
                <a:gd name="T12" fmla="*/ 0 w 852"/>
                <a:gd name="T13" fmla="*/ 0 h 227"/>
                <a:gd name="T14" fmla="*/ 0 w 852"/>
                <a:gd name="T15" fmla="*/ 0 h 227"/>
                <a:gd name="T16" fmla="*/ 0 w 852"/>
                <a:gd name="T17" fmla="*/ 0 h 22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52" h="227">
                  <a:moveTo>
                    <a:pt x="852" y="127"/>
                  </a:moveTo>
                  <a:lnTo>
                    <a:pt x="799" y="0"/>
                  </a:lnTo>
                  <a:lnTo>
                    <a:pt x="0" y="84"/>
                  </a:lnTo>
                  <a:lnTo>
                    <a:pt x="16" y="227"/>
                  </a:lnTo>
                  <a:lnTo>
                    <a:pt x="815" y="142"/>
                  </a:lnTo>
                  <a:lnTo>
                    <a:pt x="852" y="127"/>
                  </a:lnTo>
                  <a:lnTo>
                    <a:pt x="815" y="142"/>
                  </a:lnTo>
                  <a:lnTo>
                    <a:pt x="836" y="140"/>
                  </a:lnTo>
                  <a:lnTo>
                    <a:pt x="852" y="127"/>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77" name="Freeform 222"/>
            <p:cNvSpPr>
              <a:spLocks/>
            </p:cNvSpPr>
            <p:nvPr/>
          </p:nvSpPr>
          <p:spPr bwMode="auto">
            <a:xfrm>
              <a:off x="3602" y="1195"/>
              <a:ext cx="13" cy="9"/>
            </a:xfrm>
            <a:custGeom>
              <a:avLst/>
              <a:gdLst>
                <a:gd name="T0" fmla="*/ 0 w 533"/>
                <a:gd name="T1" fmla="*/ 0 h 450"/>
                <a:gd name="T2" fmla="*/ 0 w 533"/>
                <a:gd name="T3" fmla="*/ 0 h 450"/>
                <a:gd name="T4" fmla="*/ 0 w 533"/>
                <a:gd name="T5" fmla="*/ 0 h 450"/>
                <a:gd name="T6" fmla="*/ 0 w 533"/>
                <a:gd name="T7" fmla="*/ 0 h 450"/>
                <a:gd name="T8" fmla="*/ 0 w 533"/>
                <a:gd name="T9" fmla="*/ 0 h 45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33" h="450">
                  <a:moveTo>
                    <a:pt x="444" y="0"/>
                  </a:moveTo>
                  <a:lnTo>
                    <a:pt x="0" y="337"/>
                  </a:lnTo>
                  <a:lnTo>
                    <a:pt x="90" y="450"/>
                  </a:lnTo>
                  <a:lnTo>
                    <a:pt x="533" y="113"/>
                  </a:lnTo>
                  <a:lnTo>
                    <a:pt x="444" y="0"/>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78" name="Freeform 223"/>
            <p:cNvSpPr>
              <a:spLocks/>
            </p:cNvSpPr>
            <p:nvPr/>
          </p:nvSpPr>
          <p:spPr bwMode="auto">
            <a:xfrm>
              <a:off x="3504" y="1214"/>
              <a:ext cx="80" cy="2"/>
            </a:xfrm>
            <a:custGeom>
              <a:avLst/>
              <a:gdLst>
                <a:gd name="T0" fmla="*/ 0 w 3270"/>
                <a:gd name="T1" fmla="*/ 0 h 145"/>
                <a:gd name="T2" fmla="*/ 0 w 3270"/>
                <a:gd name="T3" fmla="*/ 0 h 145"/>
                <a:gd name="T4" fmla="*/ 0 w 3270"/>
                <a:gd name="T5" fmla="*/ 0 h 145"/>
                <a:gd name="T6" fmla="*/ 0 w 3270"/>
                <a:gd name="T7" fmla="*/ 0 h 145"/>
                <a:gd name="T8" fmla="*/ 0 w 3270"/>
                <a:gd name="T9" fmla="*/ 0 h 145"/>
                <a:gd name="T10" fmla="*/ 0 w 3270"/>
                <a:gd name="T11" fmla="*/ 0 h 145"/>
                <a:gd name="T12" fmla="*/ 0 w 3270"/>
                <a:gd name="T13" fmla="*/ 0 h 145"/>
                <a:gd name="T14" fmla="*/ 0 w 3270"/>
                <a:gd name="T15" fmla="*/ 0 h 145"/>
                <a:gd name="T16" fmla="*/ 0 w 3270"/>
                <a:gd name="T17" fmla="*/ 0 h 14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270" h="145">
                  <a:moveTo>
                    <a:pt x="3270" y="144"/>
                  </a:moveTo>
                  <a:lnTo>
                    <a:pt x="3262" y="0"/>
                  </a:lnTo>
                  <a:lnTo>
                    <a:pt x="0" y="0"/>
                  </a:lnTo>
                  <a:lnTo>
                    <a:pt x="0" y="145"/>
                  </a:lnTo>
                  <a:lnTo>
                    <a:pt x="3262" y="145"/>
                  </a:lnTo>
                  <a:lnTo>
                    <a:pt x="3270" y="144"/>
                  </a:lnTo>
                  <a:lnTo>
                    <a:pt x="3262" y="145"/>
                  </a:lnTo>
                  <a:lnTo>
                    <a:pt x="3266" y="145"/>
                  </a:lnTo>
                  <a:lnTo>
                    <a:pt x="3270" y="144"/>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79" name="Freeform 224"/>
            <p:cNvSpPr>
              <a:spLocks/>
            </p:cNvSpPr>
            <p:nvPr/>
          </p:nvSpPr>
          <p:spPr bwMode="auto">
            <a:xfrm>
              <a:off x="3584" y="1212"/>
              <a:ext cx="20" cy="4"/>
            </a:xfrm>
            <a:custGeom>
              <a:avLst/>
              <a:gdLst>
                <a:gd name="T0" fmla="*/ 0 w 852"/>
                <a:gd name="T1" fmla="*/ 0 h 227"/>
                <a:gd name="T2" fmla="*/ 0 w 852"/>
                <a:gd name="T3" fmla="*/ 0 h 227"/>
                <a:gd name="T4" fmla="*/ 0 w 852"/>
                <a:gd name="T5" fmla="*/ 0 h 227"/>
                <a:gd name="T6" fmla="*/ 0 w 852"/>
                <a:gd name="T7" fmla="*/ 0 h 227"/>
                <a:gd name="T8" fmla="*/ 0 w 852"/>
                <a:gd name="T9" fmla="*/ 0 h 227"/>
                <a:gd name="T10" fmla="*/ 0 w 852"/>
                <a:gd name="T11" fmla="*/ 0 h 227"/>
                <a:gd name="T12" fmla="*/ 0 w 852"/>
                <a:gd name="T13" fmla="*/ 0 h 227"/>
                <a:gd name="T14" fmla="*/ 0 w 852"/>
                <a:gd name="T15" fmla="*/ 0 h 227"/>
                <a:gd name="T16" fmla="*/ 0 w 852"/>
                <a:gd name="T17" fmla="*/ 0 h 22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52" h="227">
                  <a:moveTo>
                    <a:pt x="852" y="127"/>
                  </a:moveTo>
                  <a:lnTo>
                    <a:pt x="799" y="0"/>
                  </a:lnTo>
                  <a:lnTo>
                    <a:pt x="0" y="84"/>
                  </a:lnTo>
                  <a:lnTo>
                    <a:pt x="16" y="227"/>
                  </a:lnTo>
                  <a:lnTo>
                    <a:pt x="815" y="142"/>
                  </a:lnTo>
                  <a:lnTo>
                    <a:pt x="852" y="127"/>
                  </a:lnTo>
                  <a:lnTo>
                    <a:pt x="815" y="142"/>
                  </a:lnTo>
                  <a:lnTo>
                    <a:pt x="836" y="140"/>
                  </a:lnTo>
                  <a:lnTo>
                    <a:pt x="852" y="127"/>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80" name="Freeform 225"/>
            <p:cNvSpPr>
              <a:spLocks/>
            </p:cNvSpPr>
            <p:nvPr/>
          </p:nvSpPr>
          <p:spPr bwMode="auto">
            <a:xfrm>
              <a:off x="3602" y="1206"/>
              <a:ext cx="13" cy="8"/>
            </a:xfrm>
            <a:custGeom>
              <a:avLst/>
              <a:gdLst>
                <a:gd name="T0" fmla="*/ 0 w 533"/>
                <a:gd name="T1" fmla="*/ 0 h 450"/>
                <a:gd name="T2" fmla="*/ 0 w 533"/>
                <a:gd name="T3" fmla="*/ 0 h 450"/>
                <a:gd name="T4" fmla="*/ 0 w 533"/>
                <a:gd name="T5" fmla="*/ 0 h 450"/>
                <a:gd name="T6" fmla="*/ 0 w 533"/>
                <a:gd name="T7" fmla="*/ 0 h 450"/>
                <a:gd name="T8" fmla="*/ 0 w 533"/>
                <a:gd name="T9" fmla="*/ 0 h 45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33" h="450">
                  <a:moveTo>
                    <a:pt x="444" y="0"/>
                  </a:moveTo>
                  <a:lnTo>
                    <a:pt x="0" y="337"/>
                  </a:lnTo>
                  <a:lnTo>
                    <a:pt x="90" y="450"/>
                  </a:lnTo>
                  <a:lnTo>
                    <a:pt x="533" y="113"/>
                  </a:lnTo>
                  <a:lnTo>
                    <a:pt x="444" y="0"/>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81" name="Freeform 226"/>
            <p:cNvSpPr>
              <a:spLocks/>
            </p:cNvSpPr>
            <p:nvPr/>
          </p:nvSpPr>
          <p:spPr bwMode="auto">
            <a:xfrm>
              <a:off x="3473" y="1195"/>
              <a:ext cx="13" cy="9"/>
            </a:xfrm>
            <a:custGeom>
              <a:avLst/>
              <a:gdLst>
                <a:gd name="T0" fmla="*/ 0 w 534"/>
                <a:gd name="T1" fmla="*/ 0 h 465"/>
                <a:gd name="T2" fmla="*/ 0 w 534"/>
                <a:gd name="T3" fmla="*/ 0 h 465"/>
                <a:gd name="T4" fmla="*/ 0 w 534"/>
                <a:gd name="T5" fmla="*/ 0 h 465"/>
                <a:gd name="T6" fmla="*/ 0 w 534"/>
                <a:gd name="T7" fmla="*/ 0 h 465"/>
                <a:gd name="T8" fmla="*/ 0 w 534"/>
                <a:gd name="T9" fmla="*/ 0 h 465"/>
                <a:gd name="T10" fmla="*/ 0 w 534"/>
                <a:gd name="T11" fmla="*/ 0 h 465"/>
                <a:gd name="T12" fmla="*/ 0 w 534"/>
                <a:gd name="T13" fmla="*/ 0 h 465"/>
                <a:gd name="T14" fmla="*/ 0 w 534"/>
                <a:gd name="T15" fmla="*/ 0 h 465"/>
                <a:gd name="T16" fmla="*/ 0 w 534"/>
                <a:gd name="T17" fmla="*/ 0 h 46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34" h="465">
                  <a:moveTo>
                    <a:pt x="480" y="465"/>
                  </a:moveTo>
                  <a:lnTo>
                    <a:pt x="534" y="337"/>
                  </a:lnTo>
                  <a:lnTo>
                    <a:pt x="90" y="0"/>
                  </a:lnTo>
                  <a:lnTo>
                    <a:pt x="0" y="113"/>
                  </a:lnTo>
                  <a:lnTo>
                    <a:pt x="444" y="450"/>
                  </a:lnTo>
                  <a:lnTo>
                    <a:pt x="480" y="465"/>
                  </a:lnTo>
                  <a:lnTo>
                    <a:pt x="444" y="450"/>
                  </a:lnTo>
                  <a:lnTo>
                    <a:pt x="460" y="463"/>
                  </a:lnTo>
                  <a:lnTo>
                    <a:pt x="480" y="465"/>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82" name="Freeform 227"/>
            <p:cNvSpPr>
              <a:spLocks/>
            </p:cNvSpPr>
            <p:nvPr/>
          </p:nvSpPr>
          <p:spPr bwMode="auto">
            <a:xfrm>
              <a:off x="3485" y="1201"/>
              <a:ext cx="20" cy="4"/>
            </a:xfrm>
            <a:custGeom>
              <a:avLst/>
              <a:gdLst>
                <a:gd name="T0" fmla="*/ 0 w 816"/>
                <a:gd name="T1" fmla="*/ 0 h 227"/>
                <a:gd name="T2" fmla="*/ 0 w 816"/>
                <a:gd name="T3" fmla="*/ 0 h 227"/>
                <a:gd name="T4" fmla="*/ 0 w 816"/>
                <a:gd name="T5" fmla="*/ 0 h 227"/>
                <a:gd name="T6" fmla="*/ 0 w 816"/>
                <a:gd name="T7" fmla="*/ 0 h 227"/>
                <a:gd name="T8" fmla="*/ 0 w 816"/>
                <a:gd name="T9" fmla="*/ 0 h 22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16" h="227">
                  <a:moveTo>
                    <a:pt x="816" y="84"/>
                  </a:moveTo>
                  <a:lnTo>
                    <a:pt x="17" y="0"/>
                  </a:lnTo>
                  <a:lnTo>
                    <a:pt x="0" y="142"/>
                  </a:lnTo>
                  <a:lnTo>
                    <a:pt x="800" y="227"/>
                  </a:lnTo>
                  <a:lnTo>
                    <a:pt x="816" y="84"/>
                  </a:lnTo>
                  <a:close/>
                </a:path>
              </a:pathLst>
            </a:custGeom>
            <a:solidFill>
              <a:srgbClr val="ADD7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1774820" name="Text Box 228"/>
          <p:cNvSpPr txBox="1">
            <a:spLocks noChangeArrowheads="1"/>
          </p:cNvSpPr>
          <p:nvPr/>
        </p:nvSpPr>
        <p:spPr bwMode="auto">
          <a:xfrm>
            <a:off x="395288" y="4076700"/>
            <a:ext cx="1800225" cy="288925"/>
          </a:xfrm>
          <a:prstGeom prst="rect">
            <a:avLst/>
          </a:prstGeom>
          <a:noFill/>
          <a:ln>
            <a:noFill/>
          </a:ln>
          <a:extLst>
            <a:ext uri="{909E8E84-426E-40DD-AFC4-6F175D3DCCD1}">
              <a14:hiddenFill xmlns:a14="http://schemas.microsoft.com/office/drawing/2010/main">
                <a:solidFill>
                  <a:srgbClr val="00CC99"/>
                </a:solidFill>
              </a14:hiddenFill>
            </a:ext>
            <a:ext uri="{91240B29-F687-4F45-9708-019B960494DF}">
              <a14:hiddenLine xmlns:a14="http://schemas.microsoft.com/office/drawing/2010/main" w="9525">
                <a:solidFill>
                  <a:srgbClr val="000000"/>
                </a:solidFill>
                <a:miter lim="800000"/>
                <a:headEnd/>
                <a:tailEnd/>
              </a14:hiddenLine>
            </a:ext>
          </a:extLst>
        </p:spPr>
        <p:txBody>
          <a:bodyPr lIns="49085" tIns="24542" rIns="49085" bIns="24542"/>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algn="just" eaLnBrk="1" hangingPunct="1">
              <a:spcBef>
                <a:spcPct val="0"/>
              </a:spcBef>
              <a:buClrTx/>
              <a:buFontTx/>
              <a:buNone/>
            </a:pPr>
            <a:r>
              <a:rPr lang="zh-CN" altLang="en-US" sz="1600">
                <a:solidFill>
                  <a:srgbClr val="000000"/>
                </a:solidFill>
                <a:latin typeface="Times New Roman" pitchFamily="18" charset="0"/>
              </a:rPr>
              <a:t>宿舍网三层交换机</a:t>
            </a:r>
            <a:endParaRPr lang="zh-CN" altLang="en-US" sz="1600"/>
          </a:p>
        </p:txBody>
      </p:sp>
      <p:sp>
        <p:nvSpPr>
          <p:cNvPr id="1774821" name="Text Box 229"/>
          <p:cNvSpPr txBox="1">
            <a:spLocks noChangeArrowheads="1"/>
          </p:cNvSpPr>
          <p:nvPr/>
        </p:nvSpPr>
        <p:spPr bwMode="auto">
          <a:xfrm>
            <a:off x="395288" y="2349500"/>
            <a:ext cx="1873250" cy="274638"/>
          </a:xfrm>
          <a:prstGeom prst="rect">
            <a:avLst/>
          </a:prstGeom>
          <a:noFill/>
          <a:ln>
            <a:noFill/>
          </a:ln>
          <a:extLst>
            <a:ext uri="{909E8E84-426E-40DD-AFC4-6F175D3DCCD1}">
              <a14:hiddenFill xmlns:a14="http://schemas.microsoft.com/office/drawing/2010/main">
                <a:solidFill>
                  <a:srgbClr val="00CC99"/>
                </a:solidFill>
              </a14:hiddenFill>
            </a:ext>
            <a:ext uri="{91240B29-F687-4F45-9708-019B960494DF}">
              <a14:hiddenLine xmlns:a14="http://schemas.microsoft.com/office/drawing/2010/main" w="9525">
                <a:solidFill>
                  <a:srgbClr val="000000"/>
                </a:solidFill>
                <a:miter lim="800000"/>
                <a:headEnd/>
                <a:tailEnd/>
              </a14:hiddenLine>
            </a:ext>
          </a:extLst>
        </p:spPr>
        <p:txBody>
          <a:bodyPr lIns="49085" tIns="24542" rIns="49085" bIns="24542"/>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algn="just" eaLnBrk="1" hangingPunct="1">
              <a:spcBef>
                <a:spcPct val="0"/>
              </a:spcBef>
              <a:buClrTx/>
              <a:buFontTx/>
              <a:buNone/>
            </a:pPr>
            <a:r>
              <a:rPr lang="zh-CN" altLang="en-US" sz="1600">
                <a:solidFill>
                  <a:srgbClr val="000000"/>
                </a:solidFill>
                <a:latin typeface="Times New Roman" pitchFamily="18" charset="0"/>
              </a:rPr>
              <a:t>校区</a:t>
            </a:r>
            <a:r>
              <a:rPr lang="en-US" altLang="zh-CN" sz="1600">
                <a:solidFill>
                  <a:srgbClr val="000000"/>
                </a:solidFill>
                <a:latin typeface="Times New Roman" pitchFamily="18" charset="0"/>
              </a:rPr>
              <a:t>2 </a:t>
            </a:r>
            <a:r>
              <a:rPr lang="zh-CN" altLang="en-US" sz="1600">
                <a:solidFill>
                  <a:srgbClr val="000000"/>
                </a:solidFill>
                <a:latin typeface="Times New Roman" pitchFamily="18" charset="0"/>
              </a:rPr>
              <a:t>三层交换机</a:t>
            </a:r>
            <a:endParaRPr lang="zh-CN" altLang="en-US" sz="1600"/>
          </a:p>
        </p:txBody>
      </p:sp>
      <p:pic>
        <p:nvPicPr>
          <p:cNvPr id="1774697" name="Picture 105"/>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6413" y="4125913"/>
            <a:ext cx="625475" cy="1123950"/>
          </a:xfrm>
          <a:prstGeom prst="rect">
            <a:avLst/>
          </a:prstGeom>
          <a:noFill/>
          <a:ln>
            <a:noFill/>
          </a:ln>
          <a:effectLst/>
          <a:extLst>
            <a:ext uri="{909E8E84-426E-40DD-AFC4-6F175D3DCCD1}">
              <a14:hiddenFill xmlns:a14="http://schemas.microsoft.com/office/drawing/2010/main">
                <a:solidFill>
                  <a:srgbClr val="00CC99"/>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774603" name="Picture 11"/>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29400" y="4191000"/>
            <a:ext cx="623888" cy="1125538"/>
          </a:xfrm>
          <a:prstGeom prst="rect">
            <a:avLst/>
          </a:prstGeom>
          <a:noFill/>
          <a:ln>
            <a:noFill/>
          </a:ln>
          <a:effectLst/>
          <a:extLst>
            <a:ext uri="{909E8E84-426E-40DD-AFC4-6F175D3DCCD1}">
              <a14:hiddenFill xmlns:a14="http://schemas.microsoft.com/office/drawing/2010/main">
                <a:solidFill>
                  <a:srgbClr val="00CC99"/>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77469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774685"/>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1774710"/>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774705"/>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774676"/>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nodeType="clickEffect">
                                  <p:stCondLst>
                                    <p:cond delay="0"/>
                                  </p:stCondLst>
                                  <p:childTnLst>
                                    <p:set>
                                      <p:cBhvr>
                                        <p:cTn id="20" dur="1" fill="hold">
                                          <p:stCondLst>
                                            <p:cond delay="0"/>
                                          </p:stCondLst>
                                        </p:cTn>
                                        <p:tgtEl>
                                          <p:spTgt spid="1774704"/>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23" presetClass="entr" presetSubtype="16" fill="hold" grpId="0" nodeType="clickEffect">
                                  <p:stCondLst>
                                    <p:cond delay="0"/>
                                  </p:stCondLst>
                                  <p:childTnLst>
                                    <p:set>
                                      <p:cBhvr>
                                        <p:cTn id="24" dur="1" fill="hold">
                                          <p:stCondLst>
                                            <p:cond delay="0"/>
                                          </p:stCondLst>
                                        </p:cTn>
                                        <p:tgtEl>
                                          <p:spTgt spid="1774608"/>
                                        </p:tgtEl>
                                        <p:attrNameLst>
                                          <p:attrName>style.visibility</p:attrName>
                                        </p:attrNameLst>
                                      </p:cBhvr>
                                      <p:to>
                                        <p:strVal val="visible"/>
                                      </p:to>
                                    </p:set>
                                    <p:anim calcmode="lin" valueType="num">
                                      <p:cBhvr>
                                        <p:cTn id="25" dur="500" fill="hold"/>
                                        <p:tgtEl>
                                          <p:spTgt spid="1774608"/>
                                        </p:tgtEl>
                                        <p:attrNameLst>
                                          <p:attrName>ppt_w</p:attrName>
                                        </p:attrNameLst>
                                      </p:cBhvr>
                                      <p:tavLst>
                                        <p:tav tm="0">
                                          <p:val>
                                            <p:fltVal val="0"/>
                                          </p:val>
                                        </p:tav>
                                        <p:tav tm="100000">
                                          <p:val>
                                            <p:strVal val="#ppt_w"/>
                                          </p:val>
                                        </p:tav>
                                      </p:tavLst>
                                    </p:anim>
                                    <p:anim calcmode="lin" valueType="num">
                                      <p:cBhvr>
                                        <p:cTn id="26" dur="500" fill="hold"/>
                                        <p:tgtEl>
                                          <p:spTgt spid="1774608"/>
                                        </p:tgtEl>
                                        <p:attrNameLst>
                                          <p:attrName>ppt_h</p:attrName>
                                        </p:attrNameLst>
                                      </p:cBhvr>
                                      <p:tavLst>
                                        <p:tav tm="0">
                                          <p:val>
                                            <p:fltVal val="0"/>
                                          </p:val>
                                        </p:tav>
                                        <p:tav tm="100000">
                                          <p:val>
                                            <p:strVal val="#ppt_h"/>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3" presetClass="entr" presetSubtype="16" fill="hold" grpId="0" nodeType="clickEffect">
                                  <p:stCondLst>
                                    <p:cond delay="0"/>
                                  </p:stCondLst>
                                  <p:childTnLst>
                                    <p:set>
                                      <p:cBhvr>
                                        <p:cTn id="30" dur="1" fill="hold">
                                          <p:stCondLst>
                                            <p:cond delay="0"/>
                                          </p:stCondLst>
                                        </p:cTn>
                                        <p:tgtEl>
                                          <p:spTgt spid="1774688"/>
                                        </p:tgtEl>
                                        <p:attrNameLst>
                                          <p:attrName>style.visibility</p:attrName>
                                        </p:attrNameLst>
                                      </p:cBhvr>
                                      <p:to>
                                        <p:strVal val="visible"/>
                                      </p:to>
                                    </p:set>
                                    <p:anim calcmode="lin" valueType="num">
                                      <p:cBhvr>
                                        <p:cTn id="31" dur="500" fill="hold"/>
                                        <p:tgtEl>
                                          <p:spTgt spid="1774688"/>
                                        </p:tgtEl>
                                        <p:attrNameLst>
                                          <p:attrName>ppt_w</p:attrName>
                                        </p:attrNameLst>
                                      </p:cBhvr>
                                      <p:tavLst>
                                        <p:tav tm="0">
                                          <p:val>
                                            <p:fltVal val="0"/>
                                          </p:val>
                                        </p:tav>
                                        <p:tav tm="100000">
                                          <p:val>
                                            <p:strVal val="#ppt_w"/>
                                          </p:val>
                                        </p:tav>
                                      </p:tavLst>
                                    </p:anim>
                                    <p:anim calcmode="lin" valueType="num">
                                      <p:cBhvr>
                                        <p:cTn id="32" dur="500" fill="hold"/>
                                        <p:tgtEl>
                                          <p:spTgt spid="1774688"/>
                                        </p:tgtEl>
                                        <p:attrNameLst>
                                          <p:attrName>ppt_h</p:attrName>
                                        </p:attrNameLst>
                                      </p:cBhvr>
                                      <p:tavLst>
                                        <p:tav tm="0">
                                          <p:val>
                                            <p:fltVal val="0"/>
                                          </p:val>
                                        </p:tav>
                                        <p:tav tm="100000">
                                          <p:val>
                                            <p:strVal val="#ppt_h"/>
                                          </p:val>
                                        </p:tav>
                                      </p:tavLst>
                                    </p:anim>
                                  </p:childTnLst>
                                </p:cTn>
                              </p:par>
                              <p:par>
                                <p:cTn id="33" presetID="23" presetClass="entr" presetSubtype="16" fill="hold" grpId="0" nodeType="withEffect">
                                  <p:stCondLst>
                                    <p:cond delay="0"/>
                                  </p:stCondLst>
                                  <p:childTnLst>
                                    <p:set>
                                      <p:cBhvr>
                                        <p:cTn id="34" dur="1" fill="hold">
                                          <p:stCondLst>
                                            <p:cond delay="0"/>
                                          </p:stCondLst>
                                        </p:cTn>
                                        <p:tgtEl>
                                          <p:spTgt spid="1774702"/>
                                        </p:tgtEl>
                                        <p:attrNameLst>
                                          <p:attrName>style.visibility</p:attrName>
                                        </p:attrNameLst>
                                      </p:cBhvr>
                                      <p:to>
                                        <p:strVal val="visible"/>
                                      </p:to>
                                    </p:set>
                                    <p:anim calcmode="lin" valueType="num">
                                      <p:cBhvr>
                                        <p:cTn id="35" dur="500" fill="hold"/>
                                        <p:tgtEl>
                                          <p:spTgt spid="1774702"/>
                                        </p:tgtEl>
                                        <p:attrNameLst>
                                          <p:attrName>ppt_w</p:attrName>
                                        </p:attrNameLst>
                                      </p:cBhvr>
                                      <p:tavLst>
                                        <p:tav tm="0">
                                          <p:val>
                                            <p:fltVal val="0"/>
                                          </p:val>
                                        </p:tav>
                                        <p:tav tm="100000">
                                          <p:val>
                                            <p:strVal val="#ppt_w"/>
                                          </p:val>
                                        </p:tav>
                                      </p:tavLst>
                                    </p:anim>
                                    <p:anim calcmode="lin" valueType="num">
                                      <p:cBhvr>
                                        <p:cTn id="36" dur="500" fill="hold"/>
                                        <p:tgtEl>
                                          <p:spTgt spid="1774702"/>
                                        </p:tgtEl>
                                        <p:attrNameLst>
                                          <p:attrName>ppt_h</p:attrName>
                                        </p:attrNameLst>
                                      </p:cBhvr>
                                      <p:tavLst>
                                        <p:tav tm="0">
                                          <p:val>
                                            <p:fltVal val="0"/>
                                          </p:val>
                                        </p:tav>
                                        <p:tav tm="100000">
                                          <p:val>
                                            <p:strVal val="#ppt_h"/>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1" presetClass="entr" presetSubtype="0" fill="hold" grpId="1" nodeType="clickEffect">
                                  <p:stCondLst>
                                    <p:cond delay="0"/>
                                  </p:stCondLst>
                                  <p:childTnLst>
                                    <p:set>
                                      <p:cBhvr>
                                        <p:cTn id="40" dur="1" fill="hold">
                                          <p:stCondLst>
                                            <p:cond delay="0"/>
                                          </p:stCondLst>
                                        </p:cTn>
                                        <p:tgtEl>
                                          <p:spTgt spid="1774688"/>
                                        </p:tgtEl>
                                        <p:attrNameLst>
                                          <p:attrName>style.visibility</p:attrName>
                                        </p:attrNameLst>
                                      </p:cBhvr>
                                      <p:to>
                                        <p:strVal val="visible"/>
                                      </p:to>
                                    </p:set>
                                  </p:childTnLst>
                                </p:cTn>
                              </p:par>
                              <p:par>
                                <p:cTn id="41" presetID="1" presetClass="entr" presetSubtype="0" fill="hold" grpId="1" nodeType="withEffect">
                                  <p:stCondLst>
                                    <p:cond delay="0"/>
                                  </p:stCondLst>
                                  <p:childTnLst>
                                    <p:set>
                                      <p:cBhvr>
                                        <p:cTn id="42" dur="1" fill="hold">
                                          <p:stCondLst>
                                            <p:cond delay="0"/>
                                          </p:stCondLst>
                                        </p:cTn>
                                        <p:tgtEl>
                                          <p:spTgt spid="1774702"/>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presetSubtype="0" fill="hold" nodeType="clickEffect">
                                  <p:stCondLst>
                                    <p:cond delay="0"/>
                                  </p:stCondLst>
                                  <p:childTnLst>
                                    <p:set>
                                      <p:cBhvr>
                                        <p:cTn id="46" dur="1" fill="hold">
                                          <p:stCondLst>
                                            <p:cond delay="0"/>
                                          </p:stCondLst>
                                        </p:cTn>
                                        <p:tgtEl>
                                          <p:spTgt spid="1774701"/>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1774703"/>
                                        </p:tgtEl>
                                        <p:attrNameLst>
                                          <p:attrName>style.visibility</p:attrName>
                                        </p:attrNameLst>
                                      </p:cBhvr>
                                      <p:to>
                                        <p:strVal val="visible"/>
                                      </p:to>
                                    </p:set>
                                  </p:childTnLst>
                                </p:cTn>
                              </p:par>
                            </p:childTnLst>
                          </p:cTn>
                        </p:par>
                      </p:childTnLst>
                    </p:cTn>
                  </p:par>
                  <p:par>
                    <p:cTn id="49" fill="hold" nodeType="clickPar">
                      <p:stCondLst>
                        <p:cond delay="indefinite"/>
                      </p:stCondLst>
                      <p:childTnLst>
                        <p:par>
                          <p:cTn id="50" fill="hold" nodeType="withGroup">
                            <p:stCondLst>
                              <p:cond delay="0"/>
                            </p:stCondLst>
                            <p:childTnLst>
                              <p:par>
                                <p:cTn id="51" presetID="23" presetClass="entr" presetSubtype="16" fill="hold" grpId="0" nodeType="clickEffect">
                                  <p:stCondLst>
                                    <p:cond delay="0"/>
                                  </p:stCondLst>
                                  <p:childTnLst>
                                    <p:set>
                                      <p:cBhvr>
                                        <p:cTn id="52" dur="1" fill="hold">
                                          <p:stCondLst>
                                            <p:cond delay="0"/>
                                          </p:stCondLst>
                                        </p:cTn>
                                        <p:tgtEl>
                                          <p:spTgt spid="1774607"/>
                                        </p:tgtEl>
                                        <p:attrNameLst>
                                          <p:attrName>style.visibility</p:attrName>
                                        </p:attrNameLst>
                                      </p:cBhvr>
                                      <p:to>
                                        <p:strVal val="visible"/>
                                      </p:to>
                                    </p:set>
                                    <p:anim calcmode="lin" valueType="num">
                                      <p:cBhvr>
                                        <p:cTn id="53" dur="500" fill="hold"/>
                                        <p:tgtEl>
                                          <p:spTgt spid="1774607"/>
                                        </p:tgtEl>
                                        <p:attrNameLst>
                                          <p:attrName>ppt_w</p:attrName>
                                        </p:attrNameLst>
                                      </p:cBhvr>
                                      <p:tavLst>
                                        <p:tav tm="0">
                                          <p:val>
                                            <p:fltVal val="0"/>
                                          </p:val>
                                        </p:tav>
                                        <p:tav tm="100000">
                                          <p:val>
                                            <p:strVal val="#ppt_w"/>
                                          </p:val>
                                        </p:tav>
                                      </p:tavLst>
                                    </p:anim>
                                    <p:anim calcmode="lin" valueType="num">
                                      <p:cBhvr>
                                        <p:cTn id="54" dur="500" fill="hold"/>
                                        <p:tgtEl>
                                          <p:spTgt spid="1774607"/>
                                        </p:tgtEl>
                                        <p:attrNameLst>
                                          <p:attrName>ppt_h</p:attrName>
                                        </p:attrNameLst>
                                      </p:cBhvr>
                                      <p:tavLst>
                                        <p:tav tm="0">
                                          <p:val>
                                            <p:fltVal val="0"/>
                                          </p:val>
                                        </p:tav>
                                        <p:tav tm="100000">
                                          <p:val>
                                            <p:strVal val="#ppt_h"/>
                                          </p:val>
                                        </p:tav>
                                      </p:tavLst>
                                    </p:anim>
                                  </p:childTnLst>
                                </p:cTn>
                              </p:par>
                            </p:childTnLst>
                          </p:cTn>
                        </p:par>
                      </p:childTnLst>
                    </p:cTn>
                  </p:par>
                  <p:par>
                    <p:cTn id="55" fill="hold" nodeType="clickPar">
                      <p:stCondLst>
                        <p:cond delay="indefinite"/>
                      </p:stCondLst>
                      <p:childTnLst>
                        <p:par>
                          <p:cTn id="56" fill="hold" nodeType="withGroup">
                            <p:stCondLst>
                              <p:cond delay="0"/>
                            </p:stCondLst>
                            <p:childTnLst>
                              <p:par>
                                <p:cTn id="57" presetID="1" presetClass="entr" presetSubtype="0" fill="hold" nodeType="clickEffect">
                                  <p:stCondLst>
                                    <p:cond delay="0"/>
                                  </p:stCondLst>
                                  <p:childTnLst>
                                    <p:set>
                                      <p:cBhvr>
                                        <p:cTn id="58" dur="1" fill="hold">
                                          <p:stCondLst>
                                            <p:cond delay="0"/>
                                          </p:stCondLst>
                                        </p:cTn>
                                        <p:tgtEl>
                                          <p:spTgt spid="1774611"/>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1774693"/>
                                        </p:tgtEl>
                                        <p:attrNameLst>
                                          <p:attrName>style.visibility</p:attrName>
                                        </p:attrNameLst>
                                      </p:cBhvr>
                                      <p:to>
                                        <p:strVal val="visible"/>
                                      </p:to>
                                    </p:set>
                                  </p:childTnLst>
                                </p:cTn>
                              </p:par>
                            </p:childTnLst>
                          </p:cTn>
                        </p:par>
                      </p:childTnLst>
                    </p:cTn>
                  </p:par>
                  <p:par>
                    <p:cTn id="61" fill="hold" nodeType="clickPar">
                      <p:stCondLst>
                        <p:cond delay="indefinite"/>
                      </p:stCondLst>
                      <p:childTnLst>
                        <p:par>
                          <p:cTn id="62" fill="hold" nodeType="withGroup">
                            <p:stCondLst>
                              <p:cond delay="0"/>
                            </p:stCondLst>
                            <p:childTnLst>
                              <p:par>
                                <p:cTn id="63" presetID="1" presetClass="entr" presetSubtype="0" fill="hold" nodeType="clickEffect">
                                  <p:stCondLst>
                                    <p:cond delay="0"/>
                                  </p:stCondLst>
                                  <p:childTnLst>
                                    <p:set>
                                      <p:cBhvr>
                                        <p:cTn id="64" dur="1" fill="hold">
                                          <p:stCondLst>
                                            <p:cond delay="0"/>
                                          </p:stCondLst>
                                        </p:cTn>
                                        <p:tgtEl>
                                          <p:spTgt spid="1774648"/>
                                        </p:tgtEl>
                                        <p:attrNameLst>
                                          <p:attrName>style.visibility</p:attrName>
                                        </p:attrNameLst>
                                      </p:cBhvr>
                                      <p:to>
                                        <p:strVal val="visible"/>
                                      </p:to>
                                    </p:set>
                                  </p:childTnLst>
                                </p:cTn>
                              </p:par>
                              <p:par>
                                <p:cTn id="65" presetID="1" presetClass="entr" presetSubtype="0" fill="hold" grpId="0" nodeType="withEffect">
                                  <p:stCondLst>
                                    <p:cond delay="0"/>
                                  </p:stCondLst>
                                  <p:childTnLst>
                                    <p:set>
                                      <p:cBhvr>
                                        <p:cTn id="66" dur="1" fill="hold">
                                          <p:stCondLst>
                                            <p:cond delay="0"/>
                                          </p:stCondLst>
                                        </p:cTn>
                                        <p:tgtEl>
                                          <p:spTgt spid="1774686"/>
                                        </p:tgtEl>
                                        <p:attrNameLst>
                                          <p:attrName>style.visibility</p:attrName>
                                        </p:attrNameLst>
                                      </p:cBhvr>
                                      <p:to>
                                        <p:strVal val="visible"/>
                                      </p:to>
                                    </p:set>
                                  </p:childTnLst>
                                </p:cTn>
                              </p:par>
                            </p:childTnLst>
                          </p:cTn>
                        </p:par>
                      </p:childTnLst>
                    </p:cTn>
                  </p:par>
                  <p:par>
                    <p:cTn id="67" fill="hold" nodeType="clickPar">
                      <p:stCondLst>
                        <p:cond delay="indefinite"/>
                      </p:stCondLst>
                      <p:childTnLst>
                        <p:par>
                          <p:cTn id="68" fill="hold" nodeType="withGroup">
                            <p:stCondLst>
                              <p:cond delay="0"/>
                            </p:stCondLst>
                            <p:childTnLst>
                              <p:par>
                                <p:cTn id="69" presetID="23" presetClass="entr" presetSubtype="16" fill="hold" grpId="0" nodeType="clickEffect">
                                  <p:stCondLst>
                                    <p:cond delay="0"/>
                                  </p:stCondLst>
                                  <p:childTnLst>
                                    <p:set>
                                      <p:cBhvr>
                                        <p:cTn id="70" dur="1" fill="hold">
                                          <p:stCondLst>
                                            <p:cond delay="0"/>
                                          </p:stCondLst>
                                        </p:cTn>
                                        <p:tgtEl>
                                          <p:spTgt spid="1774681"/>
                                        </p:tgtEl>
                                        <p:attrNameLst>
                                          <p:attrName>style.visibility</p:attrName>
                                        </p:attrNameLst>
                                      </p:cBhvr>
                                      <p:to>
                                        <p:strVal val="visible"/>
                                      </p:to>
                                    </p:set>
                                    <p:anim calcmode="lin" valueType="num">
                                      <p:cBhvr>
                                        <p:cTn id="71" dur="500" fill="hold"/>
                                        <p:tgtEl>
                                          <p:spTgt spid="1774681"/>
                                        </p:tgtEl>
                                        <p:attrNameLst>
                                          <p:attrName>ppt_w</p:attrName>
                                        </p:attrNameLst>
                                      </p:cBhvr>
                                      <p:tavLst>
                                        <p:tav tm="0">
                                          <p:val>
                                            <p:fltVal val="0"/>
                                          </p:val>
                                        </p:tav>
                                        <p:tav tm="100000">
                                          <p:val>
                                            <p:strVal val="#ppt_w"/>
                                          </p:val>
                                        </p:tav>
                                      </p:tavLst>
                                    </p:anim>
                                    <p:anim calcmode="lin" valueType="num">
                                      <p:cBhvr>
                                        <p:cTn id="72" dur="500" fill="hold"/>
                                        <p:tgtEl>
                                          <p:spTgt spid="1774681"/>
                                        </p:tgtEl>
                                        <p:attrNameLst>
                                          <p:attrName>ppt_h</p:attrName>
                                        </p:attrNameLst>
                                      </p:cBhvr>
                                      <p:tavLst>
                                        <p:tav tm="0">
                                          <p:val>
                                            <p:fltVal val="0"/>
                                          </p:val>
                                        </p:tav>
                                        <p:tav tm="100000">
                                          <p:val>
                                            <p:strVal val="#ppt_h"/>
                                          </p:val>
                                        </p:tav>
                                      </p:tavLst>
                                    </p:anim>
                                  </p:childTnLst>
                                </p:cTn>
                              </p:par>
                            </p:childTnLst>
                          </p:cTn>
                        </p:par>
                      </p:childTnLst>
                    </p:cTn>
                  </p:par>
                  <p:par>
                    <p:cTn id="73" fill="hold" nodeType="clickPar">
                      <p:stCondLst>
                        <p:cond delay="indefinite"/>
                      </p:stCondLst>
                      <p:childTnLst>
                        <p:par>
                          <p:cTn id="74" fill="hold" nodeType="withGroup">
                            <p:stCondLst>
                              <p:cond delay="0"/>
                            </p:stCondLst>
                            <p:childTnLst>
                              <p:par>
                                <p:cTn id="75" presetID="23" presetClass="entr" presetSubtype="16" fill="hold" grpId="0" nodeType="clickEffect">
                                  <p:stCondLst>
                                    <p:cond delay="0"/>
                                  </p:stCondLst>
                                  <p:childTnLst>
                                    <p:set>
                                      <p:cBhvr>
                                        <p:cTn id="76" dur="1" fill="hold">
                                          <p:stCondLst>
                                            <p:cond delay="0"/>
                                          </p:stCondLst>
                                        </p:cTn>
                                        <p:tgtEl>
                                          <p:spTgt spid="1774612"/>
                                        </p:tgtEl>
                                        <p:attrNameLst>
                                          <p:attrName>style.visibility</p:attrName>
                                        </p:attrNameLst>
                                      </p:cBhvr>
                                      <p:to>
                                        <p:strVal val="visible"/>
                                      </p:to>
                                    </p:set>
                                    <p:anim calcmode="lin" valueType="num">
                                      <p:cBhvr>
                                        <p:cTn id="77" dur="500" fill="hold"/>
                                        <p:tgtEl>
                                          <p:spTgt spid="1774612"/>
                                        </p:tgtEl>
                                        <p:attrNameLst>
                                          <p:attrName>ppt_w</p:attrName>
                                        </p:attrNameLst>
                                      </p:cBhvr>
                                      <p:tavLst>
                                        <p:tav tm="0">
                                          <p:val>
                                            <p:fltVal val="0"/>
                                          </p:val>
                                        </p:tav>
                                        <p:tav tm="100000">
                                          <p:val>
                                            <p:strVal val="#ppt_w"/>
                                          </p:val>
                                        </p:tav>
                                      </p:tavLst>
                                    </p:anim>
                                    <p:anim calcmode="lin" valueType="num">
                                      <p:cBhvr>
                                        <p:cTn id="78" dur="500" fill="hold"/>
                                        <p:tgtEl>
                                          <p:spTgt spid="1774612"/>
                                        </p:tgtEl>
                                        <p:attrNameLst>
                                          <p:attrName>ppt_h</p:attrName>
                                        </p:attrNameLst>
                                      </p:cBhvr>
                                      <p:tavLst>
                                        <p:tav tm="0">
                                          <p:val>
                                            <p:fltVal val="0"/>
                                          </p:val>
                                        </p:tav>
                                        <p:tav tm="100000">
                                          <p:val>
                                            <p:strVal val="#ppt_h"/>
                                          </p:val>
                                        </p:tav>
                                      </p:tavLst>
                                    </p:anim>
                                  </p:childTnLst>
                                </p:cTn>
                              </p:par>
                            </p:childTnLst>
                          </p:cTn>
                        </p:par>
                      </p:childTnLst>
                    </p:cTn>
                  </p:par>
                  <p:par>
                    <p:cTn id="79" fill="hold" nodeType="clickPar">
                      <p:stCondLst>
                        <p:cond delay="indefinite"/>
                      </p:stCondLst>
                      <p:childTnLst>
                        <p:par>
                          <p:cTn id="80" fill="hold" nodeType="withGroup">
                            <p:stCondLst>
                              <p:cond delay="0"/>
                            </p:stCondLst>
                            <p:childTnLst>
                              <p:par>
                                <p:cTn id="81" presetID="23" presetClass="entr" presetSubtype="16" fill="hold" grpId="0" nodeType="clickEffect">
                                  <p:stCondLst>
                                    <p:cond delay="0"/>
                                  </p:stCondLst>
                                  <p:childTnLst>
                                    <p:set>
                                      <p:cBhvr>
                                        <p:cTn id="82" dur="1" fill="hold">
                                          <p:stCondLst>
                                            <p:cond delay="0"/>
                                          </p:stCondLst>
                                        </p:cTn>
                                        <p:tgtEl>
                                          <p:spTgt spid="1774616"/>
                                        </p:tgtEl>
                                        <p:attrNameLst>
                                          <p:attrName>style.visibility</p:attrName>
                                        </p:attrNameLst>
                                      </p:cBhvr>
                                      <p:to>
                                        <p:strVal val="visible"/>
                                      </p:to>
                                    </p:set>
                                    <p:anim calcmode="lin" valueType="num">
                                      <p:cBhvr>
                                        <p:cTn id="83" dur="500" fill="hold"/>
                                        <p:tgtEl>
                                          <p:spTgt spid="1774616"/>
                                        </p:tgtEl>
                                        <p:attrNameLst>
                                          <p:attrName>ppt_w</p:attrName>
                                        </p:attrNameLst>
                                      </p:cBhvr>
                                      <p:tavLst>
                                        <p:tav tm="0">
                                          <p:val>
                                            <p:fltVal val="0"/>
                                          </p:val>
                                        </p:tav>
                                        <p:tav tm="100000">
                                          <p:val>
                                            <p:strVal val="#ppt_w"/>
                                          </p:val>
                                        </p:tav>
                                      </p:tavLst>
                                    </p:anim>
                                    <p:anim calcmode="lin" valueType="num">
                                      <p:cBhvr>
                                        <p:cTn id="84" dur="500" fill="hold"/>
                                        <p:tgtEl>
                                          <p:spTgt spid="1774616"/>
                                        </p:tgtEl>
                                        <p:attrNameLst>
                                          <p:attrName>ppt_h</p:attrName>
                                        </p:attrNameLst>
                                      </p:cBhvr>
                                      <p:tavLst>
                                        <p:tav tm="0">
                                          <p:val>
                                            <p:fltVal val="0"/>
                                          </p:val>
                                        </p:tav>
                                        <p:tav tm="100000">
                                          <p:val>
                                            <p:strVal val="#ppt_h"/>
                                          </p:val>
                                        </p:tav>
                                      </p:tavLst>
                                    </p:anim>
                                  </p:childTnLst>
                                </p:cTn>
                              </p:par>
                              <p:par>
                                <p:cTn id="85" presetID="23" presetClass="entr" presetSubtype="16" fill="hold" grpId="0" nodeType="withEffect">
                                  <p:stCondLst>
                                    <p:cond delay="0"/>
                                  </p:stCondLst>
                                  <p:childTnLst>
                                    <p:set>
                                      <p:cBhvr>
                                        <p:cTn id="86" dur="1" fill="hold">
                                          <p:stCondLst>
                                            <p:cond delay="0"/>
                                          </p:stCondLst>
                                        </p:cTn>
                                        <p:tgtEl>
                                          <p:spTgt spid="1774613"/>
                                        </p:tgtEl>
                                        <p:attrNameLst>
                                          <p:attrName>style.visibility</p:attrName>
                                        </p:attrNameLst>
                                      </p:cBhvr>
                                      <p:to>
                                        <p:strVal val="visible"/>
                                      </p:to>
                                    </p:set>
                                    <p:anim calcmode="lin" valueType="num">
                                      <p:cBhvr>
                                        <p:cTn id="87" dur="500" fill="hold"/>
                                        <p:tgtEl>
                                          <p:spTgt spid="1774613"/>
                                        </p:tgtEl>
                                        <p:attrNameLst>
                                          <p:attrName>ppt_w</p:attrName>
                                        </p:attrNameLst>
                                      </p:cBhvr>
                                      <p:tavLst>
                                        <p:tav tm="0">
                                          <p:val>
                                            <p:fltVal val="0"/>
                                          </p:val>
                                        </p:tav>
                                        <p:tav tm="100000">
                                          <p:val>
                                            <p:strVal val="#ppt_w"/>
                                          </p:val>
                                        </p:tav>
                                      </p:tavLst>
                                    </p:anim>
                                    <p:anim calcmode="lin" valueType="num">
                                      <p:cBhvr>
                                        <p:cTn id="88" dur="500" fill="hold"/>
                                        <p:tgtEl>
                                          <p:spTgt spid="1774613"/>
                                        </p:tgtEl>
                                        <p:attrNameLst>
                                          <p:attrName>ppt_h</p:attrName>
                                        </p:attrNameLst>
                                      </p:cBhvr>
                                      <p:tavLst>
                                        <p:tav tm="0">
                                          <p:val>
                                            <p:fltVal val="0"/>
                                          </p:val>
                                        </p:tav>
                                        <p:tav tm="100000">
                                          <p:val>
                                            <p:strVal val="#ppt_h"/>
                                          </p:val>
                                        </p:tav>
                                      </p:tavLst>
                                    </p:anim>
                                  </p:childTnLst>
                                </p:cTn>
                              </p:par>
                              <p:par>
                                <p:cTn id="89" presetID="23" presetClass="entr" presetSubtype="16" fill="hold" grpId="0" nodeType="withEffect">
                                  <p:stCondLst>
                                    <p:cond delay="0"/>
                                  </p:stCondLst>
                                  <p:childTnLst>
                                    <p:set>
                                      <p:cBhvr>
                                        <p:cTn id="90" dur="1" fill="hold">
                                          <p:stCondLst>
                                            <p:cond delay="0"/>
                                          </p:stCondLst>
                                        </p:cTn>
                                        <p:tgtEl>
                                          <p:spTgt spid="1774618"/>
                                        </p:tgtEl>
                                        <p:attrNameLst>
                                          <p:attrName>style.visibility</p:attrName>
                                        </p:attrNameLst>
                                      </p:cBhvr>
                                      <p:to>
                                        <p:strVal val="visible"/>
                                      </p:to>
                                    </p:set>
                                    <p:anim calcmode="lin" valueType="num">
                                      <p:cBhvr>
                                        <p:cTn id="91" dur="500" fill="hold"/>
                                        <p:tgtEl>
                                          <p:spTgt spid="1774618"/>
                                        </p:tgtEl>
                                        <p:attrNameLst>
                                          <p:attrName>ppt_w</p:attrName>
                                        </p:attrNameLst>
                                      </p:cBhvr>
                                      <p:tavLst>
                                        <p:tav tm="0">
                                          <p:val>
                                            <p:fltVal val="0"/>
                                          </p:val>
                                        </p:tav>
                                        <p:tav tm="100000">
                                          <p:val>
                                            <p:strVal val="#ppt_w"/>
                                          </p:val>
                                        </p:tav>
                                      </p:tavLst>
                                    </p:anim>
                                    <p:anim calcmode="lin" valueType="num">
                                      <p:cBhvr>
                                        <p:cTn id="92" dur="500" fill="hold"/>
                                        <p:tgtEl>
                                          <p:spTgt spid="1774618"/>
                                        </p:tgtEl>
                                        <p:attrNameLst>
                                          <p:attrName>ppt_h</p:attrName>
                                        </p:attrNameLst>
                                      </p:cBhvr>
                                      <p:tavLst>
                                        <p:tav tm="0">
                                          <p:val>
                                            <p:fltVal val="0"/>
                                          </p:val>
                                        </p:tav>
                                        <p:tav tm="100000">
                                          <p:val>
                                            <p:strVal val="#ppt_h"/>
                                          </p:val>
                                        </p:tav>
                                      </p:tavLst>
                                    </p:anim>
                                  </p:childTnLst>
                                </p:cTn>
                              </p:par>
                            </p:childTnLst>
                          </p:cTn>
                        </p:par>
                      </p:childTnLst>
                    </p:cTn>
                  </p:par>
                  <p:par>
                    <p:cTn id="93" fill="hold" nodeType="clickPar">
                      <p:stCondLst>
                        <p:cond delay="indefinite"/>
                      </p:stCondLst>
                      <p:childTnLst>
                        <p:par>
                          <p:cTn id="94" fill="hold" nodeType="withGroup">
                            <p:stCondLst>
                              <p:cond delay="0"/>
                            </p:stCondLst>
                            <p:childTnLst>
                              <p:par>
                                <p:cTn id="95" presetID="1" presetClass="entr" presetSubtype="0" fill="hold" nodeType="clickEffect">
                                  <p:stCondLst>
                                    <p:cond delay="0"/>
                                  </p:stCondLst>
                                  <p:childTnLst>
                                    <p:set>
                                      <p:cBhvr>
                                        <p:cTn id="96" dur="1" fill="hold">
                                          <p:stCondLst>
                                            <p:cond delay="0"/>
                                          </p:stCondLst>
                                        </p:cTn>
                                        <p:tgtEl>
                                          <p:spTgt spid="1774619"/>
                                        </p:tgtEl>
                                        <p:attrNameLst>
                                          <p:attrName>style.visibility</p:attrName>
                                        </p:attrNameLst>
                                      </p:cBhvr>
                                      <p:to>
                                        <p:strVal val="visible"/>
                                      </p:to>
                                    </p:set>
                                  </p:childTnLst>
                                </p:cTn>
                              </p:par>
                              <p:par>
                                <p:cTn id="97" presetID="1" presetClass="entr" presetSubtype="0" fill="hold" nodeType="withEffect">
                                  <p:stCondLst>
                                    <p:cond delay="0"/>
                                  </p:stCondLst>
                                  <p:childTnLst>
                                    <p:set>
                                      <p:cBhvr>
                                        <p:cTn id="98" dur="1" fill="hold">
                                          <p:stCondLst>
                                            <p:cond delay="0"/>
                                          </p:stCondLst>
                                        </p:cTn>
                                        <p:tgtEl>
                                          <p:spTgt spid="1774822"/>
                                        </p:tgtEl>
                                        <p:attrNameLst>
                                          <p:attrName>style.visibility</p:attrName>
                                        </p:attrNameLst>
                                      </p:cBhvr>
                                      <p:to>
                                        <p:strVal val="visible"/>
                                      </p:to>
                                    </p:set>
                                  </p:childTnLst>
                                </p:cTn>
                              </p:par>
                            </p:childTnLst>
                          </p:cTn>
                        </p:par>
                      </p:childTnLst>
                    </p:cTn>
                  </p:par>
                  <p:par>
                    <p:cTn id="99" fill="hold" nodeType="clickPar">
                      <p:stCondLst>
                        <p:cond delay="indefinite"/>
                      </p:stCondLst>
                      <p:childTnLst>
                        <p:par>
                          <p:cTn id="100" fill="hold" nodeType="withGroup">
                            <p:stCondLst>
                              <p:cond delay="0"/>
                            </p:stCondLst>
                            <p:childTnLst>
                              <p:par>
                                <p:cTn id="101" presetID="1" presetClass="entr" presetSubtype="0" fill="hold" grpId="0" nodeType="clickEffect">
                                  <p:stCondLst>
                                    <p:cond delay="0"/>
                                  </p:stCondLst>
                                  <p:childTnLst>
                                    <p:set>
                                      <p:cBhvr>
                                        <p:cTn id="102" dur="1" fill="hold">
                                          <p:stCondLst>
                                            <p:cond delay="0"/>
                                          </p:stCondLst>
                                        </p:cTn>
                                        <p:tgtEl>
                                          <p:spTgt spid="1774687"/>
                                        </p:tgtEl>
                                        <p:attrNameLst>
                                          <p:attrName>style.visibility</p:attrName>
                                        </p:attrNameLst>
                                      </p:cBhvr>
                                      <p:to>
                                        <p:strVal val="visible"/>
                                      </p:to>
                                    </p:set>
                                  </p:childTnLst>
                                </p:cTn>
                              </p:par>
                            </p:childTnLst>
                          </p:cTn>
                        </p:par>
                      </p:childTnLst>
                    </p:cTn>
                  </p:par>
                  <p:par>
                    <p:cTn id="103" fill="hold" nodeType="clickPar">
                      <p:stCondLst>
                        <p:cond delay="indefinite"/>
                      </p:stCondLst>
                      <p:childTnLst>
                        <p:par>
                          <p:cTn id="104" fill="hold" nodeType="withGroup">
                            <p:stCondLst>
                              <p:cond delay="0"/>
                            </p:stCondLst>
                            <p:childTnLst>
                              <p:par>
                                <p:cTn id="105" presetID="1" presetClass="entr" presetSubtype="0" fill="hold" nodeType="clickEffect">
                                  <p:stCondLst>
                                    <p:cond delay="0"/>
                                  </p:stCondLst>
                                  <p:childTnLst>
                                    <p:set>
                                      <p:cBhvr>
                                        <p:cTn id="106" dur="1" fill="hold">
                                          <p:stCondLst>
                                            <p:cond delay="0"/>
                                          </p:stCondLst>
                                        </p:cTn>
                                        <p:tgtEl>
                                          <p:spTgt spid="1774684"/>
                                        </p:tgtEl>
                                        <p:attrNameLst>
                                          <p:attrName>style.visibility</p:attrName>
                                        </p:attrNameLst>
                                      </p:cBhvr>
                                      <p:to>
                                        <p:strVal val="visible"/>
                                      </p:to>
                                    </p:set>
                                  </p:childTnLst>
                                </p:cTn>
                              </p:par>
                              <p:par>
                                <p:cTn id="107" presetID="1" presetClass="entr" presetSubtype="0" fill="hold" nodeType="withEffect">
                                  <p:stCondLst>
                                    <p:cond delay="0"/>
                                  </p:stCondLst>
                                  <p:childTnLst>
                                    <p:set>
                                      <p:cBhvr>
                                        <p:cTn id="108" dur="1" fill="hold">
                                          <p:stCondLst>
                                            <p:cond delay="0"/>
                                          </p:stCondLst>
                                        </p:cTn>
                                        <p:tgtEl>
                                          <p:spTgt spid="1774630"/>
                                        </p:tgtEl>
                                        <p:attrNameLst>
                                          <p:attrName>style.visibility</p:attrName>
                                        </p:attrNameLst>
                                      </p:cBhvr>
                                      <p:to>
                                        <p:strVal val="visible"/>
                                      </p:to>
                                    </p:set>
                                  </p:childTnLst>
                                </p:cTn>
                              </p:par>
                              <p:par>
                                <p:cTn id="109" presetID="1" presetClass="entr" presetSubtype="0" fill="hold" grpId="0" nodeType="withEffect">
                                  <p:stCondLst>
                                    <p:cond delay="0"/>
                                  </p:stCondLst>
                                  <p:childTnLst>
                                    <p:set>
                                      <p:cBhvr>
                                        <p:cTn id="110" dur="1" fill="hold">
                                          <p:stCondLst>
                                            <p:cond delay="0"/>
                                          </p:stCondLst>
                                        </p:cTn>
                                        <p:tgtEl>
                                          <p:spTgt spid="1774695"/>
                                        </p:tgtEl>
                                        <p:attrNameLst>
                                          <p:attrName>style.visibility</p:attrName>
                                        </p:attrNameLst>
                                      </p:cBhvr>
                                      <p:to>
                                        <p:strVal val="visible"/>
                                      </p:to>
                                    </p:set>
                                  </p:childTnLst>
                                </p:cTn>
                              </p:par>
                              <p:par>
                                <p:cTn id="111" presetID="1" presetClass="entr" presetSubtype="0" fill="hold" nodeType="withEffect">
                                  <p:stCondLst>
                                    <p:cond delay="0"/>
                                  </p:stCondLst>
                                  <p:childTnLst>
                                    <p:set>
                                      <p:cBhvr>
                                        <p:cTn id="112" dur="1" fill="hold">
                                          <p:stCondLst>
                                            <p:cond delay="0"/>
                                          </p:stCondLst>
                                        </p:cTn>
                                        <p:tgtEl>
                                          <p:spTgt spid="1774635"/>
                                        </p:tgtEl>
                                        <p:attrNameLst>
                                          <p:attrName>style.visibility</p:attrName>
                                        </p:attrNameLst>
                                      </p:cBhvr>
                                      <p:to>
                                        <p:strVal val="visible"/>
                                      </p:to>
                                    </p:set>
                                  </p:childTnLst>
                                </p:cTn>
                              </p:par>
                              <p:par>
                                <p:cTn id="113" presetID="1" presetClass="entr" presetSubtype="0" fill="hold" nodeType="withEffect">
                                  <p:stCondLst>
                                    <p:cond delay="0"/>
                                  </p:stCondLst>
                                  <p:childTnLst>
                                    <p:set>
                                      <p:cBhvr>
                                        <p:cTn id="114" dur="1" fill="hold">
                                          <p:stCondLst>
                                            <p:cond delay="0"/>
                                          </p:stCondLst>
                                        </p:cTn>
                                        <p:tgtEl>
                                          <p:spTgt spid="1774635"/>
                                        </p:tgtEl>
                                        <p:attrNameLst>
                                          <p:attrName>style.visibility</p:attrName>
                                        </p:attrNameLst>
                                      </p:cBhvr>
                                      <p:to>
                                        <p:strVal val="visible"/>
                                      </p:to>
                                    </p:set>
                                  </p:childTnLst>
                                </p:cTn>
                              </p:par>
                              <p:par>
                                <p:cTn id="115" presetID="1" presetClass="entr" presetSubtype="0" fill="hold" nodeType="withEffect">
                                  <p:stCondLst>
                                    <p:cond delay="0"/>
                                  </p:stCondLst>
                                  <p:childTnLst>
                                    <p:set>
                                      <p:cBhvr>
                                        <p:cTn id="116" dur="1" fill="hold">
                                          <p:stCondLst>
                                            <p:cond delay="0"/>
                                          </p:stCondLst>
                                        </p:cTn>
                                        <p:tgtEl>
                                          <p:spTgt spid="1774823"/>
                                        </p:tgtEl>
                                        <p:attrNameLst>
                                          <p:attrName>style.visibility</p:attrName>
                                        </p:attrNameLst>
                                      </p:cBhvr>
                                      <p:to>
                                        <p:strVal val="visible"/>
                                      </p:to>
                                    </p:set>
                                  </p:childTnLst>
                                </p:cTn>
                              </p:par>
                              <p:par>
                                <p:cTn id="117" presetID="1" presetClass="entr" presetSubtype="0" fill="hold" grpId="0" nodeType="withEffect">
                                  <p:stCondLst>
                                    <p:cond delay="0"/>
                                  </p:stCondLst>
                                  <p:childTnLst>
                                    <p:set>
                                      <p:cBhvr>
                                        <p:cTn id="118" dur="1" fill="hold">
                                          <p:stCondLst>
                                            <p:cond delay="0"/>
                                          </p:stCondLst>
                                        </p:cTn>
                                        <p:tgtEl>
                                          <p:spTgt spid="1774694"/>
                                        </p:tgtEl>
                                        <p:attrNameLst>
                                          <p:attrName>style.visibility</p:attrName>
                                        </p:attrNameLst>
                                      </p:cBhvr>
                                      <p:to>
                                        <p:strVal val="visible"/>
                                      </p:to>
                                    </p:set>
                                  </p:childTnLst>
                                </p:cTn>
                              </p:par>
                              <p:par>
                                <p:cTn id="119" presetID="1" presetClass="entr" presetSubtype="0" fill="hold" nodeType="withEffect">
                                  <p:stCondLst>
                                    <p:cond delay="0"/>
                                  </p:stCondLst>
                                  <p:childTnLst>
                                    <p:set>
                                      <p:cBhvr>
                                        <p:cTn id="120" dur="1" fill="hold">
                                          <p:stCondLst>
                                            <p:cond delay="0"/>
                                          </p:stCondLst>
                                        </p:cTn>
                                        <p:tgtEl>
                                          <p:spTgt spid="1774603"/>
                                        </p:tgtEl>
                                        <p:attrNameLst>
                                          <p:attrName>style.visibility</p:attrName>
                                        </p:attrNameLst>
                                      </p:cBhvr>
                                      <p:to>
                                        <p:strVal val="visible"/>
                                      </p:to>
                                    </p:set>
                                  </p:childTnLst>
                                </p:cTn>
                              </p:par>
                              <p:par>
                                <p:cTn id="121" presetID="1" presetClass="entr" presetSubtype="0" fill="hold" nodeType="withEffect">
                                  <p:stCondLst>
                                    <p:cond delay="0"/>
                                  </p:stCondLst>
                                  <p:childTnLst>
                                    <p:set>
                                      <p:cBhvr>
                                        <p:cTn id="122" dur="1" fill="hold">
                                          <p:stCondLst>
                                            <p:cond delay="0"/>
                                          </p:stCondLst>
                                        </p:cTn>
                                        <p:tgtEl>
                                          <p:spTgt spid="1774697"/>
                                        </p:tgtEl>
                                        <p:attrNameLst>
                                          <p:attrName>style.visibility</p:attrName>
                                        </p:attrNameLst>
                                      </p:cBhvr>
                                      <p:to>
                                        <p:strVal val="visible"/>
                                      </p:to>
                                    </p:set>
                                  </p:childTnLst>
                                </p:cTn>
                              </p:par>
                              <p:par>
                                <p:cTn id="123" presetID="1" presetClass="entr" presetSubtype="0" fill="hold" grpId="0" nodeType="withEffect">
                                  <p:stCondLst>
                                    <p:cond delay="0"/>
                                  </p:stCondLst>
                                  <p:childTnLst>
                                    <p:set>
                                      <p:cBhvr>
                                        <p:cTn id="124" dur="1" fill="hold">
                                          <p:stCondLst>
                                            <p:cond delay="0"/>
                                          </p:stCondLst>
                                        </p:cTn>
                                        <p:tgtEl>
                                          <p:spTgt spid="1774696"/>
                                        </p:tgtEl>
                                        <p:attrNameLst>
                                          <p:attrName>style.visibility</p:attrName>
                                        </p:attrNameLst>
                                      </p:cBhvr>
                                      <p:to>
                                        <p:strVal val="visible"/>
                                      </p:to>
                                    </p:set>
                                  </p:childTnLst>
                                </p:cTn>
                              </p:par>
                              <p:par>
                                <p:cTn id="125" presetID="23" presetClass="entr" presetSubtype="16" fill="hold" grpId="0" nodeType="withEffect">
                                  <p:stCondLst>
                                    <p:cond delay="0"/>
                                  </p:stCondLst>
                                  <p:childTnLst>
                                    <p:set>
                                      <p:cBhvr>
                                        <p:cTn id="126" dur="1" fill="hold">
                                          <p:stCondLst>
                                            <p:cond delay="0"/>
                                          </p:stCondLst>
                                        </p:cTn>
                                        <p:tgtEl>
                                          <p:spTgt spid="1774683"/>
                                        </p:tgtEl>
                                        <p:attrNameLst>
                                          <p:attrName>style.visibility</p:attrName>
                                        </p:attrNameLst>
                                      </p:cBhvr>
                                      <p:to>
                                        <p:strVal val="visible"/>
                                      </p:to>
                                    </p:set>
                                    <p:anim calcmode="lin" valueType="num">
                                      <p:cBhvr>
                                        <p:cTn id="127" dur="500" fill="hold"/>
                                        <p:tgtEl>
                                          <p:spTgt spid="1774683"/>
                                        </p:tgtEl>
                                        <p:attrNameLst>
                                          <p:attrName>ppt_w</p:attrName>
                                        </p:attrNameLst>
                                      </p:cBhvr>
                                      <p:tavLst>
                                        <p:tav tm="0">
                                          <p:val>
                                            <p:fltVal val="0"/>
                                          </p:val>
                                        </p:tav>
                                        <p:tav tm="100000">
                                          <p:val>
                                            <p:strVal val="#ppt_w"/>
                                          </p:val>
                                        </p:tav>
                                      </p:tavLst>
                                    </p:anim>
                                    <p:anim calcmode="lin" valueType="num">
                                      <p:cBhvr>
                                        <p:cTn id="128" dur="500" fill="hold"/>
                                        <p:tgtEl>
                                          <p:spTgt spid="1774683"/>
                                        </p:tgtEl>
                                        <p:attrNameLst>
                                          <p:attrName>ppt_h</p:attrName>
                                        </p:attrNameLst>
                                      </p:cBhvr>
                                      <p:tavLst>
                                        <p:tav tm="0">
                                          <p:val>
                                            <p:fltVal val="0"/>
                                          </p:val>
                                        </p:tav>
                                        <p:tav tm="100000">
                                          <p:val>
                                            <p:strVal val="#ppt_h"/>
                                          </p:val>
                                        </p:tav>
                                      </p:tavLst>
                                    </p:anim>
                                  </p:childTnLst>
                                </p:cTn>
                              </p:par>
                              <p:par>
                                <p:cTn id="129" presetID="23" presetClass="entr" presetSubtype="16" fill="hold" grpId="0" nodeType="withEffect">
                                  <p:stCondLst>
                                    <p:cond delay="0"/>
                                  </p:stCondLst>
                                  <p:childTnLst>
                                    <p:set>
                                      <p:cBhvr>
                                        <p:cTn id="130" dur="1" fill="hold">
                                          <p:stCondLst>
                                            <p:cond delay="0"/>
                                          </p:stCondLst>
                                        </p:cTn>
                                        <p:tgtEl>
                                          <p:spTgt spid="1774609"/>
                                        </p:tgtEl>
                                        <p:attrNameLst>
                                          <p:attrName>style.visibility</p:attrName>
                                        </p:attrNameLst>
                                      </p:cBhvr>
                                      <p:to>
                                        <p:strVal val="visible"/>
                                      </p:to>
                                    </p:set>
                                    <p:anim calcmode="lin" valueType="num">
                                      <p:cBhvr>
                                        <p:cTn id="131" dur="500" fill="hold"/>
                                        <p:tgtEl>
                                          <p:spTgt spid="1774609"/>
                                        </p:tgtEl>
                                        <p:attrNameLst>
                                          <p:attrName>ppt_w</p:attrName>
                                        </p:attrNameLst>
                                      </p:cBhvr>
                                      <p:tavLst>
                                        <p:tav tm="0">
                                          <p:val>
                                            <p:fltVal val="0"/>
                                          </p:val>
                                        </p:tav>
                                        <p:tav tm="100000">
                                          <p:val>
                                            <p:strVal val="#ppt_w"/>
                                          </p:val>
                                        </p:tav>
                                      </p:tavLst>
                                    </p:anim>
                                    <p:anim calcmode="lin" valueType="num">
                                      <p:cBhvr>
                                        <p:cTn id="132" dur="500" fill="hold"/>
                                        <p:tgtEl>
                                          <p:spTgt spid="1774609"/>
                                        </p:tgtEl>
                                        <p:attrNameLst>
                                          <p:attrName>ppt_h</p:attrName>
                                        </p:attrNameLst>
                                      </p:cBhvr>
                                      <p:tavLst>
                                        <p:tav tm="0">
                                          <p:val>
                                            <p:fltVal val="0"/>
                                          </p:val>
                                        </p:tav>
                                        <p:tav tm="100000">
                                          <p:val>
                                            <p:strVal val="#ppt_h"/>
                                          </p:val>
                                        </p:tav>
                                      </p:tavLst>
                                    </p:anim>
                                  </p:childTnLst>
                                </p:cTn>
                              </p:par>
                              <p:par>
                                <p:cTn id="133" presetID="23" presetClass="entr" presetSubtype="16" fill="hold" grpId="0" nodeType="withEffect">
                                  <p:stCondLst>
                                    <p:cond delay="0"/>
                                  </p:stCondLst>
                                  <p:childTnLst>
                                    <p:set>
                                      <p:cBhvr>
                                        <p:cTn id="134" dur="1" fill="hold">
                                          <p:stCondLst>
                                            <p:cond delay="0"/>
                                          </p:stCondLst>
                                        </p:cTn>
                                        <p:tgtEl>
                                          <p:spTgt spid="1774634"/>
                                        </p:tgtEl>
                                        <p:attrNameLst>
                                          <p:attrName>style.visibility</p:attrName>
                                        </p:attrNameLst>
                                      </p:cBhvr>
                                      <p:to>
                                        <p:strVal val="visible"/>
                                      </p:to>
                                    </p:set>
                                    <p:anim calcmode="lin" valueType="num">
                                      <p:cBhvr>
                                        <p:cTn id="135" dur="500" fill="hold"/>
                                        <p:tgtEl>
                                          <p:spTgt spid="1774634"/>
                                        </p:tgtEl>
                                        <p:attrNameLst>
                                          <p:attrName>ppt_w</p:attrName>
                                        </p:attrNameLst>
                                      </p:cBhvr>
                                      <p:tavLst>
                                        <p:tav tm="0">
                                          <p:val>
                                            <p:fltVal val="0"/>
                                          </p:val>
                                        </p:tav>
                                        <p:tav tm="100000">
                                          <p:val>
                                            <p:strVal val="#ppt_w"/>
                                          </p:val>
                                        </p:tav>
                                      </p:tavLst>
                                    </p:anim>
                                    <p:anim calcmode="lin" valueType="num">
                                      <p:cBhvr>
                                        <p:cTn id="136" dur="500" fill="hold"/>
                                        <p:tgtEl>
                                          <p:spTgt spid="1774634"/>
                                        </p:tgtEl>
                                        <p:attrNameLst>
                                          <p:attrName>ppt_h</p:attrName>
                                        </p:attrNameLst>
                                      </p:cBhvr>
                                      <p:tavLst>
                                        <p:tav tm="0">
                                          <p:val>
                                            <p:fltVal val="0"/>
                                          </p:val>
                                        </p:tav>
                                        <p:tav tm="100000">
                                          <p:val>
                                            <p:strVal val="#ppt_h"/>
                                          </p:val>
                                        </p:tav>
                                      </p:tavLst>
                                    </p:anim>
                                  </p:childTnLst>
                                </p:cTn>
                              </p:par>
                              <p:par>
                                <p:cTn id="137" presetID="23" presetClass="entr" presetSubtype="16" fill="hold" grpId="0" nodeType="withEffect">
                                  <p:stCondLst>
                                    <p:cond delay="0"/>
                                  </p:stCondLst>
                                  <p:childTnLst>
                                    <p:set>
                                      <p:cBhvr>
                                        <p:cTn id="138" dur="1" fill="hold">
                                          <p:stCondLst>
                                            <p:cond delay="0"/>
                                          </p:stCondLst>
                                        </p:cTn>
                                        <p:tgtEl>
                                          <p:spTgt spid="1774632"/>
                                        </p:tgtEl>
                                        <p:attrNameLst>
                                          <p:attrName>style.visibility</p:attrName>
                                        </p:attrNameLst>
                                      </p:cBhvr>
                                      <p:to>
                                        <p:strVal val="visible"/>
                                      </p:to>
                                    </p:set>
                                    <p:anim calcmode="lin" valueType="num">
                                      <p:cBhvr>
                                        <p:cTn id="139" dur="500" fill="hold"/>
                                        <p:tgtEl>
                                          <p:spTgt spid="1774632"/>
                                        </p:tgtEl>
                                        <p:attrNameLst>
                                          <p:attrName>ppt_w</p:attrName>
                                        </p:attrNameLst>
                                      </p:cBhvr>
                                      <p:tavLst>
                                        <p:tav tm="0">
                                          <p:val>
                                            <p:fltVal val="0"/>
                                          </p:val>
                                        </p:tav>
                                        <p:tav tm="100000">
                                          <p:val>
                                            <p:strVal val="#ppt_w"/>
                                          </p:val>
                                        </p:tav>
                                      </p:tavLst>
                                    </p:anim>
                                    <p:anim calcmode="lin" valueType="num">
                                      <p:cBhvr>
                                        <p:cTn id="140" dur="500" fill="hold"/>
                                        <p:tgtEl>
                                          <p:spTgt spid="1774632"/>
                                        </p:tgtEl>
                                        <p:attrNameLst>
                                          <p:attrName>ppt_h</p:attrName>
                                        </p:attrNameLst>
                                      </p:cBhvr>
                                      <p:tavLst>
                                        <p:tav tm="0">
                                          <p:val>
                                            <p:fltVal val="0"/>
                                          </p:val>
                                        </p:tav>
                                        <p:tav tm="100000">
                                          <p:val>
                                            <p:strVal val="#ppt_h"/>
                                          </p:val>
                                        </p:tav>
                                      </p:tavLst>
                                    </p:anim>
                                  </p:childTnLst>
                                </p:cTn>
                              </p:par>
                              <p:par>
                                <p:cTn id="141" presetID="23" presetClass="entr" presetSubtype="16" fill="hold" grpId="0" nodeType="withEffect">
                                  <p:stCondLst>
                                    <p:cond delay="0"/>
                                  </p:stCondLst>
                                  <p:childTnLst>
                                    <p:set>
                                      <p:cBhvr>
                                        <p:cTn id="142" dur="1" fill="hold">
                                          <p:stCondLst>
                                            <p:cond delay="0"/>
                                          </p:stCondLst>
                                        </p:cTn>
                                        <p:tgtEl>
                                          <p:spTgt spid="1774633"/>
                                        </p:tgtEl>
                                        <p:attrNameLst>
                                          <p:attrName>style.visibility</p:attrName>
                                        </p:attrNameLst>
                                      </p:cBhvr>
                                      <p:to>
                                        <p:strVal val="visible"/>
                                      </p:to>
                                    </p:set>
                                    <p:anim calcmode="lin" valueType="num">
                                      <p:cBhvr>
                                        <p:cTn id="143" dur="500" fill="hold"/>
                                        <p:tgtEl>
                                          <p:spTgt spid="1774633"/>
                                        </p:tgtEl>
                                        <p:attrNameLst>
                                          <p:attrName>ppt_w</p:attrName>
                                        </p:attrNameLst>
                                      </p:cBhvr>
                                      <p:tavLst>
                                        <p:tav tm="0">
                                          <p:val>
                                            <p:fltVal val="0"/>
                                          </p:val>
                                        </p:tav>
                                        <p:tav tm="100000">
                                          <p:val>
                                            <p:strVal val="#ppt_w"/>
                                          </p:val>
                                        </p:tav>
                                      </p:tavLst>
                                    </p:anim>
                                    <p:anim calcmode="lin" valueType="num">
                                      <p:cBhvr>
                                        <p:cTn id="144" dur="500" fill="hold"/>
                                        <p:tgtEl>
                                          <p:spTgt spid="1774633"/>
                                        </p:tgtEl>
                                        <p:attrNameLst>
                                          <p:attrName>ppt_h</p:attrName>
                                        </p:attrNameLst>
                                      </p:cBhvr>
                                      <p:tavLst>
                                        <p:tav tm="0">
                                          <p:val>
                                            <p:fltVal val="0"/>
                                          </p:val>
                                        </p:tav>
                                        <p:tav tm="100000">
                                          <p:val>
                                            <p:strVal val="#ppt_h"/>
                                          </p:val>
                                        </p:tav>
                                      </p:tavLst>
                                    </p:anim>
                                  </p:childTnLst>
                                </p:cTn>
                              </p:par>
                              <p:par>
                                <p:cTn id="145" presetID="23" presetClass="entr" presetSubtype="16" fill="hold" grpId="0" nodeType="withEffect">
                                  <p:stCondLst>
                                    <p:cond delay="0"/>
                                  </p:stCondLst>
                                  <p:childTnLst>
                                    <p:set>
                                      <p:cBhvr>
                                        <p:cTn id="146" dur="1" fill="hold">
                                          <p:stCondLst>
                                            <p:cond delay="0"/>
                                          </p:stCondLst>
                                        </p:cTn>
                                        <p:tgtEl>
                                          <p:spTgt spid="1774682"/>
                                        </p:tgtEl>
                                        <p:attrNameLst>
                                          <p:attrName>style.visibility</p:attrName>
                                        </p:attrNameLst>
                                      </p:cBhvr>
                                      <p:to>
                                        <p:strVal val="visible"/>
                                      </p:to>
                                    </p:set>
                                    <p:anim calcmode="lin" valueType="num">
                                      <p:cBhvr>
                                        <p:cTn id="147" dur="500" fill="hold"/>
                                        <p:tgtEl>
                                          <p:spTgt spid="1774682"/>
                                        </p:tgtEl>
                                        <p:attrNameLst>
                                          <p:attrName>ppt_w</p:attrName>
                                        </p:attrNameLst>
                                      </p:cBhvr>
                                      <p:tavLst>
                                        <p:tav tm="0">
                                          <p:val>
                                            <p:fltVal val="0"/>
                                          </p:val>
                                        </p:tav>
                                        <p:tav tm="100000">
                                          <p:val>
                                            <p:strVal val="#ppt_w"/>
                                          </p:val>
                                        </p:tav>
                                      </p:tavLst>
                                    </p:anim>
                                    <p:anim calcmode="lin" valueType="num">
                                      <p:cBhvr>
                                        <p:cTn id="148" dur="500" fill="hold"/>
                                        <p:tgtEl>
                                          <p:spTgt spid="1774682"/>
                                        </p:tgtEl>
                                        <p:attrNameLst>
                                          <p:attrName>ppt_h</p:attrName>
                                        </p:attrNameLst>
                                      </p:cBhvr>
                                      <p:tavLst>
                                        <p:tav tm="0">
                                          <p:val>
                                            <p:fltVal val="0"/>
                                          </p:val>
                                        </p:tav>
                                        <p:tav tm="100000">
                                          <p:val>
                                            <p:strVal val="#ppt_h"/>
                                          </p:val>
                                        </p:tav>
                                      </p:tavLst>
                                    </p:anim>
                                  </p:childTnLst>
                                </p:cTn>
                              </p:par>
                              <p:par>
                                <p:cTn id="149" presetID="23" presetClass="entr" presetSubtype="16" fill="hold" grpId="0" nodeType="withEffect">
                                  <p:stCondLst>
                                    <p:cond delay="0"/>
                                  </p:stCondLst>
                                  <p:childTnLst>
                                    <p:set>
                                      <p:cBhvr>
                                        <p:cTn id="150" dur="1" fill="hold">
                                          <p:stCondLst>
                                            <p:cond delay="0"/>
                                          </p:stCondLst>
                                        </p:cTn>
                                        <p:tgtEl>
                                          <p:spTgt spid="1774647"/>
                                        </p:tgtEl>
                                        <p:attrNameLst>
                                          <p:attrName>style.visibility</p:attrName>
                                        </p:attrNameLst>
                                      </p:cBhvr>
                                      <p:to>
                                        <p:strVal val="visible"/>
                                      </p:to>
                                    </p:set>
                                    <p:anim calcmode="lin" valueType="num">
                                      <p:cBhvr>
                                        <p:cTn id="151" dur="500" fill="hold"/>
                                        <p:tgtEl>
                                          <p:spTgt spid="1774647"/>
                                        </p:tgtEl>
                                        <p:attrNameLst>
                                          <p:attrName>ppt_w</p:attrName>
                                        </p:attrNameLst>
                                      </p:cBhvr>
                                      <p:tavLst>
                                        <p:tav tm="0">
                                          <p:val>
                                            <p:fltVal val="0"/>
                                          </p:val>
                                        </p:tav>
                                        <p:tav tm="100000">
                                          <p:val>
                                            <p:strVal val="#ppt_w"/>
                                          </p:val>
                                        </p:tav>
                                      </p:tavLst>
                                    </p:anim>
                                    <p:anim calcmode="lin" valueType="num">
                                      <p:cBhvr>
                                        <p:cTn id="152" dur="500" fill="hold"/>
                                        <p:tgtEl>
                                          <p:spTgt spid="1774647"/>
                                        </p:tgtEl>
                                        <p:attrNameLst>
                                          <p:attrName>ppt_h</p:attrName>
                                        </p:attrNameLst>
                                      </p:cBhvr>
                                      <p:tavLst>
                                        <p:tav tm="0">
                                          <p:val>
                                            <p:fltVal val="0"/>
                                          </p:val>
                                        </p:tav>
                                        <p:tav tm="100000">
                                          <p:val>
                                            <p:strVal val="#ppt_h"/>
                                          </p:val>
                                        </p:tav>
                                      </p:tavLst>
                                    </p:anim>
                                  </p:childTnLst>
                                </p:cTn>
                              </p:par>
                            </p:childTnLst>
                          </p:cTn>
                        </p:par>
                      </p:childTnLst>
                    </p:cTn>
                  </p:par>
                  <p:par>
                    <p:cTn id="153" fill="hold" nodeType="clickPar">
                      <p:stCondLst>
                        <p:cond delay="indefinite"/>
                      </p:stCondLst>
                      <p:childTnLst>
                        <p:par>
                          <p:cTn id="154" fill="hold" nodeType="withGroup">
                            <p:stCondLst>
                              <p:cond delay="0"/>
                            </p:stCondLst>
                            <p:childTnLst>
                              <p:par>
                                <p:cTn id="155" presetID="1" presetClass="entr" presetSubtype="0" fill="hold" nodeType="clickEffect">
                                  <p:stCondLst>
                                    <p:cond delay="0"/>
                                  </p:stCondLst>
                                  <p:childTnLst>
                                    <p:set>
                                      <p:cBhvr>
                                        <p:cTn id="156" dur="1" fill="hold">
                                          <p:stCondLst>
                                            <p:cond delay="0"/>
                                          </p:stCondLst>
                                        </p:cTn>
                                        <p:tgtEl>
                                          <p:spTgt spid="1774700"/>
                                        </p:tgtEl>
                                        <p:attrNameLst>
                                          <p:attrName>style.visibility</p:attrName>
                                        </p:attrNameLst>
                                      </p:cBhvr>
                                      <p:to>
                                        <p:strVal val="visible"/>
                                      </p:to>
                                    </p:set>
                                  </p:childTnLst>
                                </p:cTn>
                              </p:par>
                              <p:par>
                                <p:cTn id="157" presetID="1" presetClass="entr" presetSubtype="0" fill="hold" grpId="0" nodeType="withEffect">
                                  <p:stCondLst>
                                    <p:cond delay="0"/>
                                  </p:stCondLst>
                                  <p:childTnLst>
                                    <p:set>
                                      <p:cBhvr>
                                        <p:cTn id="158" dur="1" fill="hold">
                                          <p:stCondLst>
                                            <p:cond delay="0"/>
                                          </p:stCondLst>
                                        </p:cTn>
                                        <p:tgtEl>
                                          <p:spTgt spid="1774692"/>
                                        </p:tgtEl>
                                        <p:attrNameLst>
                                          <p:attrName>style.visibility</p:attrName>
                                        </p:attrNameLst>
                                      </p:cBhvr>
                                      <p:to>
                                        <p:strVal val="visible"/>
                                      </p:to>
                                    </p:set>
                                  </p:childTnLst>
                                </p:cTn>
                              </p:par>
                            </p:childTnLst>
                          </p:cTn>
                        </p:par>
                      </p:childTnLst>
                    </p:cTn>
                  </p:par>
                  <p:par>
                    <p:cTn id="159" fill="hold" nodeType="clickPar">
                      <p:stCondLst>
                        <p:cond delay="indefinite"/>
                      </p:stCondLst>
                      <p:childTnLst>
                        <p:par>
                          <p:cTn id="160" fill="hold" nodeType="withGroup">
                            <p:stCondLst>
                              <p:cond delay="0"/>
                            </p:stCondLst>
                            <p:childTnLst>
                              <p:par>
                                <p:cTn id="161" presetID="23" presetClass="entr" presetSubtype="16" fill="hold" grpId="0" nodeType="clickEffect">
                                  <p:stCondLst>
                                    <p:cond delay="0"/>
                                  </p:stCondLst>
                                  <p:childTnLst>
                                    <p:set>
                                      <p:cBhvr>
                                        <p:cTn id="162" dur="1" fill="hold">
                                          <p:stCondLst>
                                            <p:cond delay="0"/>
                                          </p:stCondLst>
                                        </p:cTn>
                                        <p:tgtEl>
                                          <p:spTgt spid="1774690"/>
                                        </p:tgtEl>
                                        <p:attrNameLst>
                                          <p:attrName>style.visibility</p:attrName>
                                        </p:attrNameLst>
                                      </p:cBhvr>
                                      <p:to>
                                        <p:strVal val="visible"/>
                                      </p:to>
                                    </p:set>
                                    <p:anim calcmode="lin" valueType="num">
                                      <p:cBhvr>
                                        <p:cTn id="163" dur="500" fill="hold"/>
                                        <p:tgtEl>
                                          <p:spTgt spid="1774690"/>
                                        </p:tgtEl>
                                        <p:attrNameLst>
                                          <p:attrName>ppt_w</p:attrName>
                                        </p:attrNameLst>
                                      </p:cBhvr>
                                      <p:tavLst>
                                        <p:tav tm="0">
                                          <p:val>
                                            <p:fltVal val="0"/>
                                          </p:val>
                                        </p:tav>
                                        <p:tav tm="100000">
                                          <p:val>
                                            <p:strVal val="#ppt_w"/>
                                          </p:val>
                                        </p:tav>
                                      </p:tavLst>
                                    </p:anim>
                                    <p:anim calcmode="lin" valueType="num">
                                      <p:cBhvr>
                                        <p:cTn id="164" dur="500" fill="hold"/>
                                        <p:tgtEl>
                                          <p:spTgt spid="1774690"/>
                                        </p:tgtEl>
                                        <p:attrNameLst>
                                          <p:attrName>ppt_h</p:attrName>
                                        </p:attrNameLst>
                                      </p:cBhvr>
                                      <p:tavLst>
                                        <p:tav tm="0">
                                          <p:val>
                                            <p:fltVal val="0"/>
                                          </p:val>
                                        </p:tav>
                                        <p:tav tm="100000">
                                          <p:val>
                                            <p:strVal val="#ppt_h"/>
                                          </p:val>
                                        </p:tav>
                                      </p:tavLst>
                                    </p:anim>
                                  </p:childTnLst>
                                </p:cTn>
                              </p:par>
                            </p:childTnLst>
                          </p:cTn>
                        </p:par>
                      </p:childTnLst>
                    </p:cTn>
                  </p:par>
                  <p:par>
                    <p:cTn id="165" fill="hold" nodeType="clickPar">
                      <p:stCondLst>
                        <p:cond delay="indefinite"/>
                      </p:stCondLst>
                      <p:childTnLst>
                        <p:par>
                          <p:cTn id="166" fill="hold" nodeType="withGroup">
                            <p:stCondLst>
                              <p:cond delay="0"/>
                            </p:stCondLst>
                            <p:childTnLst>
                              <p:par>
                                <p:cTn id="167" presetID="1" presetClass="entr" presetSubtype="0" fill="hold" nodeType="clickEffect">
                                  <p:stCondLst>
                                    <p:cond delay="0"/>
                                  </p:stCondLst>
                                  <p:childTnLst>
                                    <p:set>
                                      <p:cBhvr>
                                        <p:cTn id="168" dur="1" fill="hold">
                                          <p:stCondLst>
                                            <p:cond delay="0"/>
                                          </p:stCondLst>
                                        </p:cTn>
                                        <p:tgtEl>
                                          <p:spTgt spid="1774649"/>
                                        </p:tgtEl>
                                        <p:attrNameLst>
                                          <p:attrName>style.visibility</p:attrName>
                                        </p:attrNameLst>
                                      </p:cBhvr>
                                      <p:to>
                                        <p:strVal val="visible"/>
                                      </p:to>
                                    </p:set>
                                  </p:childTnLst>
                                </p:cTn>
                              </p:par>
                              <p:par>
                                <p:cTn id="169" presetID="1" presetClass="entr" presetSubtype="0" fill="hold" grpId="0" nodeType="withEffect">
                                  <p:stCondLst>
                                    <p:cond delay="0"/>
                                  </p:stCondLst>
                                  <p:childTnLst>
                                    <p:set>
                                      <p:cBhvr>
                                        <p:cTn id="170" dur="1" fill="hold">
                                          <p:stCondLst>
                                            <p:cond delay="0"/>
                                          </p:stCondLst>
                                        </p:cTn>
                                        <p:tgtEl>
                                          <p:spTgt spid="1774820"/>
                                        </p:tgtEl>
                                        <p:attrNameLst>
                                          <p:attrName>style.visibility</p:attrName>
                                        </p:attrNameLst>
                                      </p:cBhvr>
                                      <p:to>
                                        <p:strVal val="visible"/>
                                      </p:to>
                                    </p:set>
                                  </p:childTnLst>
                                </p:cTn>
                              </p:par>
                            </p:childTnLst>
                          </p:cTn>
                        </p:par>
                      </p:childTnLst>
                    </p:cTn>
                  </p:par>
                  <p:par>
                    <p:cTn id="171" fill="hold" nodeType="clickPar">
                      <p:stCondLst>
                        <p:cond delay="indefinite"/>
                      </p:stCondLst>
                      <p:childTnLst>
                        <p:par>
                          <p:cTn id="172" fill="hold" nodeType="withGroup">
                            <p:stCondLst>
                              <p:cond delay="0"/>
                            </p:stCondLst>
                            <p:childTnLst>
                              <p:par>
                                <p:cTn id="173" presetID="1" presetClass="entr" presetSubtype="0" fill="hold" nodeType="clickEffect">
                                  <p:stCondLst>
                                    <p:cond delay="0"/>
                                  </p:stCondLst>
                                  <p:childTnLst>
                                    <p:set>
                                      <p:cBhvr>
                                        <p:cTn id="174" dur="1" fill="hold">
                                          <p:stCondLst>
                                            <p:cond delay="0"/>
                                          </p:stCondLst>
                                        </p:cTn>
                                        <p:tgtEl>
                                          <p:spTgt spid="1774679"/>
                                        </p:tgtEl>
                                        <p:attrNameLst>
                                          <p:attrName>style.visibility</p:attrName>
                                        </p:attrNameLst>
                                      </p:cBhvr>
                                      <p:to>
                                        <p:strVal val="visible"/>
                                      </p:to>
                                    </p:set>
                                  </p:childTnLst>
                                </p:cTn>
                              </p:par>
                            </p:childTnLst>
                          </p:cTn>
                        </p:par>
                      </p:childTnLst>
                    </p:cTn>
                  </p:par>
                  <p:par>
                    <p:cTn id="175" fill="hold" nodeType="clickPar">
                      <p:stCondLst>
                        <p:cond delay="indefinite"/>
                      </p:stCondLst>
                      <p:childTnLst>
                        <p:par>
                          <p:cTn id="176" fill="hold" nodeType="withGroup">
                            <p:stCondLst>
                              <p:cond delay="0"/>
                            </p:stCondLst>
                            <p:childTnLst>
                              <p:par>
                                <p:cTn id="177" presetID="23" presetClass="entr" presetSubtype="16" fill="hold" grpId="0" nodeType="clickEffect">
                                  <p:stCondLst>
                                    <p:cond delay="0"/>
                                  </p:stCondLst>
                                  <p:childTnLst>
                                    <p:set>
                                      <p:cBhvr>
                                        <p:cTn id="178" dur="1" fill="hold">
                                          <p:stCondLst>
                                            <p:cond delay="0"/>
                                          </p:stCondLst>
                                        </p:cTn>
                                        <p:tgtEl>
                                          <p:spTgt spid="1774610"/>
                                        </p:tgtEl>
                                        <p:attrNameLst>
                                          <p:attrName>style.visibility</p:attrName>
                                        </p:attrNameLst>
                                      </p:cBhvr>
                                      <p:to>
                                        <p:strVal val="visible"/>
                                      </p:to>
                                    </p:set>
                                    <p:anim calcmode="lin" valueType="num">
                                      <p:cBhvr>
                                        <p:cTn id="179" dur="500" fill="hold"/>
                                        <p:tgtEl>
                                          <p:spTgt spid="1774610"/>
                                        </p:tgtEl>
                                        <p:attrNameLst>
                                          <p:attrName>ppt_w</p:attrName>
                                        </p:attrNameLst>
                                      </p:cBhvr>
                                      <p:tavLst>
                                        <p:tav tm="0">
                                          <p:val>
                                            <p:fltVal val="0"/>
                                          </p:val>
                                        </p:tav>
                                        <p:tav tm="100000">
                                          <p:val>
                                            <p:strVal val="#ppt_w"/>
                                          </p:val>
                                        </p:tav>
                                      </p:tavLst>
                                    </p:anim>
                                    <p:anim calcmode="lin" valueType="num">
                                      <p:cBhvr>
                                        <p:cTn id="180" dur="500" fill="hold"/>
                                        <p:tgtEl>
                                          <p:spTgt spid="1774610"/>
                                        </p:tgtEl>
                                        <p:attrNameLst>
                                          <p:attrName>ppt_h</p:attrName>
                                        </p:attrNameLst>
                                      </p:cBhvr>
                                      <p:tavLst>
                                        <p:tav tm="0">
                                          <p:val>
                                            <p:fltVal val="0"/>
                                          </p:val>
                                        </p:tav>
                                        <p:tav tm="100000">
                                          <p:val>
                                            <p:strVal val="#ppt_h"/>
                                          </p:val>
                                        </p:tav>
                                      </p:tavLst>
                                    </p:anim>
                                  </p:childTnLst>
                                </p:cTn>
                              </p:par>
                            </p:childTnLst>
                          </p:cTn>
                        </p:par>
                      </p:childTnLst>
                    </p:cTn>
                  </p:par>
                  <p:par>
                    <p:cTn id="181" fill="hold" nodeType="clickPar">
                      <p:stCondLst>
                        <p:cond delay="indefinite"/>
                      </p:stCondLst>
                      <p:childTnLst>
                        <p:par>
                          <p:cTn id="182" fill="hold" nodeType="withGroup">
                            <p:stCondLst>
                              <p:cond delay="0"/>
                            </p:stCondLst>
                            <p:childTnLst>
                              <p:par>
                                <p:cTn id="183" presetID="1" presetClass="entr" presetSubtype="0" fill="hold" grpId="0" nodeType="clickEffect">
                                  <p:stCondLst>
                                    <p:cond delay="0"/>
                                  </p:stCondLst>
                                  <p:childTnLst>
                                    <p:set>
                                      <p:cBhvr>
                                        <p:cTn id="184" dur="1" fill="hold">
                                          <p:stCondLst>
                                            <p:cond delay="0"/>
                                          </p:stCondLst>
                                        </p:cTn>
                                        <p:tgtEl>
                                          <p:spTgt spid="1774615"/>
                                        </p:tgtEl>
                                        <p:attrNameLst>
                                          <p:attrName>style.visibility</p:attrName>
                                        </p:attrNameLst>
                                      </p:cBhvr>
                                      <p:to>
                                        <p:strVal val="visible"/>
                                      </p:to>
                                    </p:set>
                                  </p:childTnLst>
                                </p:cTn>
                              </p:par>
                            </p:childTnLst>
                          </p:cTn>
                        </p:par>
                      </p:childTnLst>
                    </p:cTn>
                  </p:par>
                  <p:par>
                    <p:cTn id="185" fill="hold" nodeType="clickPar">
                      <p:stCondLst>
                        <p:cond delay="indefinite"/>
                      </p:stCondLst>
                      <p:childTnLst>
                        <p:par>
                          <p:cTn id="186" fill="hold" nodeType="withGroup">
                            <p:stCondLst>
                              <p:cond delay="0"/>
                            </p:stCondLst>
                            <p:childTnLst>
                              <p:par>
                                <p:cTn id="187" presetID="1" presetClass="entr" presetSubtype="0" fill="hold" nodeType="clickEffect">
                                  <p:stCondLst>
                                    <p:cond delay="0"/>
                                  </p:stCondLst>
                                  <p:childTnLst>
                                    <p:set>
                                      <p:cBhvr>
                                        <p:cTn id="188" dur="1" fill="hold">
                                          <p:stCondLst>
                                            <p:cond delay="0"/>
                                          </p:stCondLst>
                                        </p:cTn>
                                        <p:tgtEl>
                                          <p:spTgt spid="1774680"/>
                                        </p:tgtEl>
                                        <p:attrNameLst>
                                          <p:attrName>style.visibility</p:attrName>
                                        </p:attrNameLst>
                                      </p:cBhvr>
                                      <p:to>
                                        <p:strVal val="visible"/>
                                      </p:to>
                                    </p:set>
                                  </p:childTnLst>
                                </p:cTn>
                              </p:par>
                              <p:par>
                                <p:cTn id="189" presetID="1" presetClass="entr" presetSubtype="0" fill="hold" nodeType="withEffect">
                                  <p:stCondLst>
                                    <p:cond delay="0"/>
                                  </p:stCondLst>
                                  <p:childTnLst>
                                    <p:set>
                                      <p:cBhvr>
                                        <p:cTn id="190" dur="1" fill="hold">
                                          <p:stCondLst>
                                            <p:cond delay="0"/>
                                          </p:stCondLst>
                                        </p:cTn>
                                        <p:tgtEl>
                                          <p:spTgt spid="1774650"/>
                                        </p:tgtEl>
                                        <p:attrNameLst>
                                          <p:attrName>style.visibility</p:attrName>
                                        </p:attrNameLst>
                                      </p:cBhvr>
                                      <p:to>
                                        <p:strVal val="visible"/>
                                      </p:to>
                                    </p:set>
                                  </p:childTnLst>
                                </p:cTn>
                              </p:par>
                              <p:par>
                                <p:cTn id="191" presetID="1" presetClass="entr" presetSubtype="0" fill="hold" grpId="0" nodeType="withEffect">
                                  <p:stCondLst>
                                    <p:cond delay="0"/>
                                  </p:stCondLst>
                                  <p:childTnLst>
                                    <p:set>
                                      <p:cBhvr>
                                        <p:cTn id="192" dur="1" fill="hold">
                                          <p:stCondLst>
                                            <p:cond delay="0"/>
                                          </p:stCondLst>
                                        </p:cTn>
                                        <p:tgtEl>
                                          <p:spTgt spid="1774604"/>
                                        </p:tgtEl>
                                        <p:attrNameLst>
                                          <p:attrName>style.visibility</p:attrName>
                                        </p:attrNameLst>
                                      </p:cBhvr>
                                      <p:to>
                                        <p:strVal val="visible"/>
                                      </p:to>
                                    </p:set>
                                  </p:childTnLst>
                                </p:cTn>
                              </p:par>
                              <p:par>
                                <p:cTn id="193" presetID="1" presetClass="entr" presetSubtype="0" fill="hold" grpId="0" nodeType="withEffect">
                                  <p:stCondLst>
                                    <p:cond delay="0"/>
                                  </p:stCondLst>
                                  <p:childTnLst>
                                    <p:set>
                                      <p:cBhvr>
                                        <p:cTn id="194" dur="1" fill="hold">
                                          <p:stCondLst>
                                            <p:cond delay="0"/>
                                          </p:stCondLst>
                                        </p:cTn>
                                        <p:tgtEl>
                                          <p:spTgt spid="1774606"/>
                                        </p:tgtEl>
                                        <p:attrNameLst>
                                          <p:attrName>style.visibility</p:attrName>
                                        </p:attrNameLst>
                                      </p:cBhvr>
                                      <p:to>
                                        <p:strVal val="visible"/>
                                      </p:to>
                                    </p:set>
                                  </p:childTnLst>
                                </p:cTn>
                              </p:par>
                              <p:par>
                                <p:cTn id="195" presetID="1" presetClass="entr" presetSubtype="0" fill="hold" grpId="0" nodeType="withEffect">
                                  <p:stCondLst>
                                    <p:cond delay="0"/>
                                  </p:stCondLst>
                                  <p:childTnLst>
                                    <p:set>
                                      <p:cBhvr>
                                        <p:cTn id="196" dur="1" fill="hold">
                                          <p:stCondLst>
                                            <p:cond delay="0"/>
                                          </p:stCondLst>
                                        </p:cTn>
                                        <p:tgtEl>
                                          <p:spTgt spid="1774605"/>
                                        </p:tgtEl>
                                        <p:attrNameLst>
                                          <p:attrName>style.visibility</p:attrName>
                                        </p:attrNameLst>
                                      </p:cBhvr>
                                      <p:to>
                                        <p:strVal val="visible"/>
                                      </p:to>
                                    </p:set>
                                  </p:childTnLst>
                                </p:cTn>
                              </p:par>
                              <p:par>
                                <p:cTn id="197" presetID="1" presetClass="entr" presetSubtype="0" fill="hold" grpId="0" nodeType="withEffect">
                                  <p:stCondLst>
                                    <p:cond delay="0"/>
                                  </p:stCondLst>
                                  <p:childTnLst>
                                    <p:set>
                                      <p:cBhvr>
                                        <p:cTn id="198" dur="1" fill="hold">
                                          <p:stCondLst>
                                            <p:cond delay="0"/>
                                          </p:stCondLst>
                                        </p:cTn>
                                        <p:tgtEl>
                                          <p:spTgt spid="1774614"/>
                                        </p:tgtEl>
                                        <p:attrNameLst>
                                          <p:attrName>style.visibility</p:attrName>
                                        </p:attrNameLst>
                                      </p:cBhvr>
                                      <p:to>
                                        <p:strVal val="visible"/>
                                      </p:to>
                                    </p:set>
                                  </p:childTnLst>
                                </p:cTn>
                              </p:par>
                            </p:childTnLst>
                          </p:cTn>
                        </p:par>
                      </p:childTnLst>
                    </p:cTn>
                  </p:par>
                  <p:par>
                    <p:cTn id="199" fill="hold" nodeType="clickPar">
                      <p:stCondLst>
                        <p:cond delay="indefinite"/>
                      </p:stCondLst>
                      <p:childTnLst>
                        <p:par>
                          <p:cTn id="200" fill="hold" nodeType="withGroup">
                            <p:stCondLst>
                              <p:cond delay="0"/>
                            </p:stCondLst>
                            <p:childTnLst>
                              <p:par>
                                <p:cTn id="201" presetID="1" presetClass="entr" presetSubtype="0" fill="hold" nodeType="clickEffect">
                                  <p:stCondLst>
                                    <p:cond delay="0"/>
                                  </p:stCondLst>
                                  <p:childTnLst>
                                    <p:set>
                                      <p:cBhvr>
                                        <p:cTn id="202" dur="1" fill="hold">
                                          <p:stCondLst>
                                            <p:cond delay="0"/>
                                          </p:stCondLst>
                                        </p:cTn>
                                        <p:tgtEl>
                                          <p:spTgt spid="1774699"/>
                                        </p:tgtEl>
                                        <p:attrNameLst>
                                          <p:attrName>style.visibility</p:attrName>
                                        </p:attrNameLst>
                                      </p:cBhvr>
                                      <p:to>
                                        <p:strVal val="visible"/>
                                      </p:to>
                                    </p:set>
                                  </p:childTnLst>
                                </p:cTn>
                              </p:par>
                              <p:par>
                                <p:cTn id="203" presetID="1" presetClass="entr" presetSubtype="0" fill="hold" grpId="0" nodeType="withEffect">
                                  <p:stCondLst>
                                    <p:cond delay="0"/>
                                  </p:stCondLst>
                                  <p:childTnLst>
                                    <p:set>
                                      <p:cBhvr>
                                        <p:cTn id="204" dur="1" fill="hold">
                                          <p:stCondLst>
                                            <p:cond delay="0"/>
                                          </p:stCondLst>
                                        </p:cTn>
                                        <p:tgtEl>
                                          <p:spTgt spid="1774821"/>
                                        </p:tgtEl>
                                        <p:attrNameLst>
                                          <p:attrName>style.visibility</p:attrName>
                                        </p:attrNameLst>
                                      </p:cBhvr>
                                      <p:to>
                                        <p:strVal val="visible"/>
                                      </p:to>
                                    </p:set>
                                  </p:childTnLst>
                                </p:cTn>
                              </p:par>
                            </p:childTnLst>
                          </p:cTn>
                        </p:par>
                      </p:childTnLst>
                    </p:cTn>
                  </p:par>
                  <p:par>
                    <p:cTn id="205" fill="hold" nodeType="clickPar">
                      <p:stCondLst>
                        <p:cond delay="indefinite"/>
                      </p:stCondLst>
                      <p:childTnLst>
                        <p:par>
                          <p:cTn id="206" fill="hold" nodeType="withGroup">
                            <p:stCondLst>
                              <p:cond delay="0"/>
                            </p:stCondLst>
                            <p:childTnLst>
                              <p:par>
                                <p:cTn id="207" presetID="1" presetClass="entr" presetSubtype="0" fill="hold" nodeType="clickEffect">
                                  <p:stCondLst>
                                    <p:cond delay="0"/>
                                  </p:stCondLst>
                                  <p:childTnLst>
                                    <p:set>
                                      <p:cBhvr>
                                        <p:cTn id="208" dur="1" fill="hold">
                                          <p:stCondLst>
                                            <p:cond delay="0"/>
                                          </p:stCondLst>
                                        </p:cTn>
                                        <p:tgtEl>
                                          <p:spTgt spid="1774691"/>
                                        </p:tgtEl>
                                        <p:attrNameLst>
                                          <p:attrName>style.visibility</p:attrName>
                                        </p:attrNameLst>
                                      </p:cBhvr>
                                      <p:to>
                                        <p:strVal val="visible"/>
                                      </p:to>
                                    </p:set>
                                  </p:childTnLst>
                                </p:cTn>
                              </p:par>
                            </p:childTnLst>
                          </p:cTn>
                        </p:par>
                      </p:childTnLst>
                    </p:cTn>
                  </p:par>
                  <p:par>
                    <p:cTn id="209" fill="hold" nodeType="clickPar">
                      <p:stCondLst>
                        <p:cond delay="indefinite"/>
                      </p:stCondLst>
                      <p:childTnLst>
                        <p:par>
                          <p:cTn id="210" fill="hold" nodeType="withGroup">
                            <p:stCondLst>
                              <p:cond delay="0"/>
                            </p:stCondLst>
                            <p:childTnLst>
                              <p:par>
                                <p:cTn id="211" presetID="23" presetClass="entr" presetSubtype="16" fill="hold" grpId="0" nodeType="clickEffect">
                                  <p:stCondLst>
                                    <p:cond delay="0"/>
                                  </p:stCondLst>
                                  <p:childTnLst>
                                    <p:set>
                                      <p:cBhvr>
                                        <p:cTn id="212" dur="1" fill="hold">
                                          <p:stCondLst>
                                            <p:cond delay="0"/>
                                          </p:stCondLst>
                                        </p:cTn>
                                        <p:tgtEl>
                                          <p:spTgt spid="1774689"/>
                                        </p:tgtEl>
                                        <p:attrNameLst>
                                          <p:attrName>style.visibility</p:attrName>
                                        </p:attrNameLst>
                                      </p:cBhvr>
                                      <p:to>
                                        <p:strVal val="visible"/>
                                      </p:to>
                                    </p:set>
                                    <p:anim calcmode="lin" valueType="num">
                                      <p:cBhvr>
                                        <p:cTn id="213" dur="500" fill="hold"/>
                                        <p:tgtEl>
                                          <p:spTgt spid="1774689"/>
                                        </p:tgtEl>
                                        <p:attrNameLst>
                                          <p:attrName>ppt_w</p:attrName>
                                        </p:attrNameLst>
                                      </p:cBhvr>
                                      <p:tavLst>
                                        <p:tav tm="0">
                                          <p:val>
                                            <p:fltVal val="0"/>
                                          </p:val>
                                        </p:tav>
                                        <p:tav tm="100000">
                                          <p:val>
                                            <p:strVal val="#ppt_w"/>
                                          </p:val>
                                        </p:tav>
                                      </p:tavLst>
                                    </p:anim>
                                    <p:anim calcmode="lin" valueType="num">
                                      <p:cBhvr>
                                        <p:cTn id="214" dur="500" fill="hold"/>
                                        <p:tgtEl>
                                          <p:spTgt spid="177468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74685" grpId="0"/>
      <p:bldP spid="1774604" grpId="0" animBg="1"/>
      <p:bldP spid="1774605" grpId="0" animBg="1"/>
      <p:bldP spid="1774606" grpId="0" animBg="1"/>
      <p:bldP spid="1774607" grpId="0" animBg="1"/>
      <p:bldP spid="1774608" grpId="0" animBg="1"/>
      <p:bldP spid="1774609" grpId="0" animBg="1"/>
      <p:bldP spid="1774610" grpId="0" animBg="1"/>
      <p:bldP spid="1774612" grpId="0" animBg="1"/>
      <p:bldP spid="1774613" grpId="0" animBg="1"/>
      <p:bldP spid="1774614" grpId="0"/>
      <p:bldP spid="1774615" grpId="0"/>
      <p:bldP spid="1774616" grpId="0" animBg="1"/>
      <p:bldP spid="1774618" grpId="0" animBg="1"/>
      <p:bldP spid="1774632" grpId="0" animBg="1"/>
      <p:bldP spid="1774633" grpId="0" animBg="1"/>
      <p:bldP spid="1774634" grpId="0" animBg="1"/>
      <p:bldP spid="1774647" grpId="0" animBg="1"/>
      <p:bldP spid="1774676" grpId="0"/>
      <p:bldP spid="1774681" grpId="0" animBg="1"/>
      <p:bldP spid="1774682" grpId="0" animBg="1"/>
      <p:bldP spid="1774683" grpId="0" animBg="1"/>
      <p:bldP spid="1774686" grpId="0"/>
      <p:bldP spid="1774687" grpId="0"/>
      <p:bldP spid="1774688" grpId="0" animBg="1"/>
      <p:bldP spid="1774688" grpId="1" animBg="1"/>
      <p:bldP spid="1774689" grpId="0" animBg="1"/>
      <p:bldP spid="1774690" grpId="0" animBg="1"/>
      <p:bldP spid="1774692" grpId="0"/>
      <p:bldP spid="1774693" grpId="0"/>
      <p:bldP spid="1774694" grpId="0"/>
      <p:bldP spid="1774695" grpId="0"/>
      <p:bldP spid="1774696" grpId="0"/>
      <p:bldP spid="1774702" grpId="0" animBg="1"/>
      <p:bldP spid="1774702" grpId="1" animBg="1"/>
      <p:bldP spid="1774703" grpId="0"/>
      <p:bldP spid="1774820" grpId="0"/>
      <p:bldP spid="177482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2133600" y="228600"/>
            <a:ext cx="6629400" cy="563563"/>
          </a:xfrm>
        </p:spPr>
        <p:txBody>
          <a:bodyPr/>
          <a:lstStyle/>
          <a:p>
            <a:pPr eaLnBrk="1" hangingPunct="1"/>
            <a:r>
              <a:rPr lang="zh-CN" altLang="en-US" sz="3600" dirty="0" smtClean="0">
                <a:ea typeface="宋体" pitchFamily="2" charset="-122"/>
              </a:rPr>
              <a:t>（一）计算机网络的应用</a:t>
            </a:r>
          </a:p>
        </p:txBody>
      </p:sp>
      <p:sp>
        <p:nvSpPr>
          <p:cNvPr id="1782824" name="Rectangle 40"/>
          <p:cNvSpPr>
            <a:spLocks noChangeArrowheads="1"/>
          </p:cNvSpPr>
          <p:nvPr/>
        </p:nvSpPr>
        <p:spPr bwMode="auto">
          <a:xfrm>
            <a:off x="323850" y="1268413"/>
            <a:ext cx="8640763" cy="604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eaLnBrk="1" hangingPunct="1">
              <a:spcBef>
                <a:spcPct val="0"/>
              </a:spcBef>
              <a:buClrTx/>
            </a:pPr>
            <a:r>
              <a:rPr lang="zh-CN" altLang="en-US" b="1" dirty="0" smtClean="0">
                <a:solidFill>
                  <a:srgbClr val="0000FF"/>
                </a:solidFill>
              </a:rPr>
              <a:t>企业</a:t>
            </a:r>
            <a:r>
              <a:rPr lang="zh-CN" altLang="en-US" b="1" dirty="0">
                <a:solidFill>
                  <a:srgbClr val="0000FF"/>
                </a:solidFill>
              </a:rPr>
              <a:t>应用</a:t>
            </a:r>
            <a:endParaRPr lang="zh-CN" altLang="en-US" b="1" dirty="0">
              <a:solidFill>
                <a:srgbClr val="0000FF"/>
              </a:solidFill>
              <a:latin typeface="Arial Black" pitchFamily="34" charset="0"/>
              <a:ea typeface="黑体" pitchFamily="2" charset="-122"/>
            </a:endParaRPr>
          </a:p>
        </p:txBody>
      </p:sp>
      <p:sp>
        <p:nvSpPr>
          <p:cNvPr id="14340" name="矩形 1"/>
          <p:cNvSpPr>
            <a:spLocks noChangeArrowheads="1"/>
          </p:cNvSpPr>
          <p:nvPr/>
        </p:nvSpPr>
        <p:spPr bwMode="auto">
          <a:xfrm>
            <a:off x="647700" y="1773238"/>
            <a:ext cx="8316913" cy="163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eaLnBrk="1" hangingPunct="1">
              <a:lnSpc>
                <a:spcPts val="2400"/>
              </a:lnSpc>
            </a:pPr>
            <a:r>
              <a:rPr lang="zh-CN" altLang="en-US" sz="2000" b="1" dirty="0">
                <a:solidFill>
                  <a:schemeClr val="tx1">
                    <a:lumMod val="75000"/>
                  </a:schemeClr>
                </a:solidFill>
              </a:rPr>
              <a:t>        </a:t>
            </a:r>
            <a:r>
              <a:rPr lang="zh-CN" altLang="en-US" sz="2000" b="1" dirty="0" smtClean="0">
                <a:solidFill>
                  <a:schemeClr val="tx1">
                    <a:lumMod val="75000"/>
                  </a:schemeClr>
                </a:solidFill>
              </a:rPr>
              <a:t>企业应用</a:t>
            </a:r>
            <a:r>
              <a:rPr lang="zh-CN" altLang="en-US" sz="2000" b="1" dirty="0">
                <a:solidFill>
                  <a:schemeClr val="tx1">
                    <a:lumMod val="75000"/>
                  </a:schemeClr>
                </a:solidFill>
              </a:rPr>
              <a:t>主要是指专门用于企业中计算机网络的应用。</a:t>
            </a:r>
            <a:r>
              <a:rPr lang="zh-CN" altLang="en-US" sz="2000" dirty="0">
                <a:solidFill>
                  <a:schemeClr val="tx1">
                    <a:lumMod val="75000"/>
                  </a:schemeClr>
                </a:solidFill>
              </a:rPr>
              <a:t>例如企业员工的公文处理、日程管理、会议管理和财会报销等办公信息系统，如</a:t>
            </a:r>
            <a:r>
              <a:rPr lang="en-US" altLang="zh-CN" sz="2000" dirty="0">
                <a:solidFill>
                  <a:schemeClr val="tx1">
                    <a:lumMod val="75000"/>
                  </a:schemeClr>
                </a:solidFill>
              </a:rPr>
              <a:t>OA</a:t>
            </a:r>
            <a:r>
              <a:rPr lang="zh-CN" altLang="en-US" sz="2000" dirty="0">
                <a:solidFill>
                  <a:schemeClr val="tx1">
                    <a:lumMod val="75000"/>
                  </a:schemeClr>
                </a:solidFill>
              </a:rPr>
              <a:t>、</a:t>
            </a:r>
            <a:r>
              <a:rPr lang="en-US" altLang="zh-CN" sz="2000" dirty="0">
                <a:solidFill>
                  <a:schemeClr val="tx1">
                    <a:lumMod val="75000"/>
                  </a:schemeClr>
                </a:solidFill>
              </a:rPr>
              <a:t>FTP</a:t>
            </a:r>
            <a:r>
              <a:rPr lang="zh-CN" altLang="en-US" sz="2000" dirty="0">
                <a:solidFill>
                  <a:schemeClr val="tx1">
                    <a:lumMod val="75000"/>
                  </a:schemeClr>
                </a:solidFill>
              </a:rPr>
              <a:t>、</a:t>
            </a:r>
            <a:r>
              <a:rPr lang="en-US" altLang="zh-CN" sz="2000" dirty="0">
                <a:solidFill>
                  <a:schemeClr val="tx1">
                    <a:lumMod val="75000"/>
                  </a:schemeClr>
                </a:solidFill>
              </a:rPr>
              <a:t>VPN</a:t>
            </a:r>
            <a:r>
              <a:rPr lang="zh-CN" altLang="en-US" sz="2000" dirty="0">
                <a:solidFill>
                  <a:schemeClr val="tx1">
                    <a:lumMod val="75000"/>
                  </a:schemeClr>
                </a:solidFill>
              </a:rPr>
              <a:t>和视频会议；即时通信、</a:t>
            </a:r>
            <a:r>
              <a:rPr lang="en-US" altLang="zh-CN" sz="2000" dirty="0">
                <a:solidFill>
                  <a:schemeClr val="tx1">
                    <a:lumMod val="75000"/>
                  </a:schemeClr>
                </a:solidFill>
              </a:rPr>
              <a:t>Email</a:t>
            </a:r>
            <a:r>
              <a:rPr lang="zh-CN" altLang="en-US" sz="2000" dirty="0">
                <a:solidFill>
                  <a:schemeClr val="tx1">
                    <a:lumMod val="75000"/>
                  </a:schemeClr>
                </a:solidFill>
              </a:rPr>
              <a:t>、</a:t>
            </a:r>
            <a:r>
              <a:rPr lang="en-US" altLang="zh-CN" sz="2000" dirty="0">
                <a:solidFill>
                  <a:schemeClr val="tx1">
                    <a:lumMod val="75000"/>
                  </a:schemeClr>
                </a:solidFill>
              </a:rPr>
              <a:t>VoIP</a:t>
            </a:r>
            <a:r>
              <a:rPr lang="zh-CN" altLang="en-US" sz="2000" dirty="0">
                <a:solidFill>
                  <a:schemeClr val="tx1">
                    <a:lumMod val="75000"/>
                  </a:schemeClr>
                </a:solidFill>
              </a:rPr>
              <a:t>和远程桌面等应用；计算机网络能提供一个非常便捷的信息交流环境，比如企业与客户和供应商之间进行的一些商业活动，如</a:t>
            </a:r>
            <a:r>
              <a:rPr lang="en-US" altLang="zh-CN" sz="2000" dirty="0">
                <a:solidFill>
                  <a:schemeClr val="tx1">
                    <a:lumMod val="75000"/>
                  </a:schemeClr>
                </a:solidFill>
              </a:rPr>
              <a:t>POS</a:t>
            </a:r>
            <a:r>
              <a:rPr lang="zh-CN" altLang="en-US" sz="2000" dirty="0">
                <a:solidFill>
                  <a:schemeClr val="tx1">
                    <a:lumMod val="75000"/>
                  </a:schemeClr>
                </a:solidFill>
              </a:rPr>
              <a:t>、电子商务等应用。</a:t>
            </a:r>
          </a:p>
        </p:txBody>
      </p:sp>
      <p:sp>
        <p:nvSpPr>
          <p:cNvPr id="6" name="Rectangle 2"/>
          <p:cNvSpPr txBox="1">
            <a:spLocks noChangeArrowheads="1"/>
          </p:cNvSpPr>
          <p:nvPr/>
        </p:nvSpPr>
        <p:spPr bwMode="white">
          <a:xfrm>
            <a:off x="339725" y="3421063"/>
            <a:ext cx="6629400" cy="563562"/>
          </a:xfrm>
          <a:prstGeom prst="rect">
            <a:avLst/>
          </a:prstGeom>
          <a:noFill/>
          <a:ln>
            <a:noFill/>
          </a:ln>
          <a:effectLst/>
          <a:extLst>
            <a:ext uri="{909E8E84-426E-40DD-AFC4-6F175D3DCCD1}">
              <a14:hiddenFill xmlns:a14="http://schemas.microsoft.com/office/drawing/2010/main">
                <a:solidFill>
                  <a:srgbClr val="2B166E"/>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45791" dir="2021404" algn="ctr" rotWithShape="0">
                    <a:schemeClr val="tx1"/>
                  </a:outerShdw>
                </a:effectLst>
              </a14:hiddenEffects>
            </a:ext>
          </a:extLst>
        </p:spPr>
        <p:txBody>
          <a:bodyPr anchor="ctr"/>
          <a:lstStyle>
            <a:lvl1pPr algn="l" rtl="0" fontAlgn="base">
              <a:spcBef>
                <a:spcPct val="0"/>
              </a:spcBef>
              <a:spcAft>
                <a:spcPct val="0"/>
              </a:spcAft>
              <a:defRPr sz="4000" b="1">
                <a:solidFill>
                  <a:schemeClr val="bg1"/>
                </a:solidFill>
                <a:latin typeface="+mj-lt"/>
                <a:ea typeface="+mj-ea"/>
                <a:cs typeface="+mj-cs"/>
              </a:defRPr>
            </a:lvl1pPr>
            <a:lvl2pPr algn="l" rtl="0" fontAlgn="base">
              <a:spcBef>
                <a:spcPct val="0"/>
              </a:spcBef>
              <a:spcAft>
                <a:spcPct val="0"/>
              </a:spcAft>
              <a:defRPr sz="4000" b="1">
                <a:solidFill>
                  <a:schemeClr val="bg1"/>
                </a:solidFill>
                <a:latin typeface="Arial" charset="0"/>
              </a:defRPr>
            </a:lvl2pPr>
            <a:lvl3pPr algn="l" rtl="0" fontAlgn="base">
              <a:spcBef>
                <a:spcPct val="0"/>
              </a:spcBef>
              <a:spcAft>
                <a:spcPct val="0"/>
              </a:spcAft>
              <a:defRPr sz="4000" b="1">
                <a:solidFill>
                  <a:schemeClr val="bg1"/>
                </a:solidFill>
                <a:latin typeface="Arial" charset="0"/>
              </a:defRPr>
            </a:lvl3pPr>
            <a:lvl4pPr algn="l" rtl="0" fontAlgn="base">
              <a:spcBef>
                <a:spcPct val="0"/>
              </a:spcBef>
              <a:spcAft>
                <a:spcPct val="0"/>
              </a:spcAft>
              <a:defRPr sz="4000" b="1">
                <a:solidFill>
                  <a:schemeClr val="bg1"/>
                </a:solidFill>
                <a:latin typeface="Arial" charset="0"/>
              </a:defRPr>
            </a:lvl4pPr>
            <a:lvl5pPr algn="l" rtl="0" fontAlgn="base">
              <a:spcBef>
                <a:spcPct val="0"/>
              </a:spcBef>
              <a:spcAft>
                <a:spcPct val="0"/>
              </a:spcAft>
              <a:defRPr sz="4000" b="1">
                <a:solidFill>
                  <a:schemeClr val="bg1"/>
                </a:solidFill>
                <a:latin typeface="Arial" charset="0"/>
              </a:defRPr>
            </a:lvl5pPr>
            <a:lvl6pPr marL="457200" algn="l" rtl="0" fontAlgn="base">
              <a:spcBef>
                <a:spcPct val="0"/>
              </a:spcBef>
              <a:spcAft>
                <a:spcPct val="0"/>
              </a:spcAft>
              <a:defRPr sz="4000" b="1">
                <a:solidFill>
                  <a:schemeClr val="bg1"/>
                </a:solidFill>
                <a:latin typeface="Arial" charset="0"/>
              </a:defRPr>
            </a:lvl6pPr>
            <a:lvl7pPr marL="914400" algn="l" rtl="0" fontAlgn="base">
              <a:spcBef>
                <a:spcPct val="0"/>
              </a:spcBef>
              <a:spcAft>
                <a:spcPct val="0"/>
              </a:spcAft>
              <a:defRPr sz="4000" b="1">
                <a:solidFill>
                  <a:schemeClr val="bg1"/>
                </a:solidFill>
                <a:latin typeface="Arial" charset="0"/>
              </a:defRPr>
            </a:lvl7pPr>
            <a:lvl8pPr marL="1371600" algn="l" rtl="0" fontAlgn="base">
              <a:spcBef>
                <a:spcPct val="0"/>
              </a:spcBef>
              <a:spcAft>
                <a:spcPct val="0"/>
              </a:spcAft>
              <a:defRPr sz="4000" b="1">
                <a:solidFill>
                  <a:schemeClr val="bg1"/>
                </a:solidFill>
                <a:latin typeface="Arial" charset="0"/>
              </a:defRPr>
            </a:lvl8pPr>
            <a:lvl9pPr marL="1828800" algn="l" rtl="0" fontAlgn="base">
              <a:spcBef>
                <a:spcPct val="0"/>
              </a:spcBef>
              <a:spcAft>
                <a:spcPct val="0"/>
              </a:spcAft>
              <a:defRPr sz="4000" b="1">
                <a:solidFill>
                  <a:schemeClr val="bg1"/>
                </a:solidFill>
                <a:latin typeface="Arial" charset="0"/>
              </a:defRPr>
            </a:lvl9pPr>
          </a:lstStyle>
          <a:p>
            <a:pPr>
              <a:defRPr/>
            </a:pPr>
            <a:r>
              <a:rPr lang="zh-CN" altLang="en-US" sz="2400" dirty="0" smtClean="0">
                <a:solidFill>
                  <a:srgbClr val="0000FF"/>
                </a:solidFill>
                <a:ea typeface="宋体" pitchFamily="2" charset="-122"/>
                <a:cs typeface="+mn-cs"/>
              </a:rPr>
              <a:t>个人应用</a:t>
            </a:r>
          </a:p>
        </p:txBody>
      </p:sp>
      <p:sp>
        <p:nvSpPr>
          <p:cNvPr id="14342" name="矩形 6"/>
          <p:cNvSpPr>
            <a:spLocks noChangeArrowheads="1"/>
          </p:cNvSpPr>
          <p:nvPr/>
        </p:nvSpPr>
        <p:spPr bwMode="auto">
          <a:xfrm>
            <a:off x="647700" y="3860800"/>
            <a:ext cx="8137525"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eaLnBrk="1" hangingPunct="1">
              <a:lnSpc>
                <a:spcPts val="2400"/>
              </a:lnSpc>
            </a:pPr>
            <a:r>
              <a:rPr lang="zh-CN" altLang="en-US" sz="2000" dirty="0"/>
              <a:t>        </a:t>
            </a:r>
            <a:r>
              <a:rPr lang="zh-CN" altLang="en-US" sz="2000" b="1" dirty="0">
                <a:solidFill>
                  <a:schemeClr val="tx1">
                    <a:lumMod val="75000"/>
                  </a:schemeClr>
                </a:solidFill>
              </a:rPr>
              <a:t>个人应用指随着计算机的小型化和家庭宽带网络的普及，越来越多的个人计算机接入因特网。</a:t>
            </a:r>
            <a:r>
              <a:rPr lang="zh-CN" altLang="en-US" sz="2000" dirty="0">
                <a:solidFill>
                  <a:schemeClr val="tx1">
                    <a:lumMod val="75000"/>
                  </a:schemeClr>
                </a:solidFill>
              </a:rPr>
              <a:t>如电子图书馆、新闻网站、</a:t>
            </a:r>
            <a:r>
              <a:rPr lang="en-US" altLang="zh-CN" sz="2000" dirty="0">
                <a:solidFill>
                  <a:schemeClr val="tx1">
                    <a:lumMod val="75000"/>
                  </a:schemeClr>
                </a:solidFill>
              </a:rPr>
              <a:t>P2P</a:t>
            </a:r>
            <a:r>
              <a:rPr lang="zh-CN" altLang="en-US" sz="2000" dirty="0">
                <a:solidFill>
                  <a:schemeClr val="tx1">
                    <a:lumMod val="75000"/>
                  </a:schemeClr>
                </a:solidFill>
              </a:rPr>
              <a:t>、</a:t>
            </a:r>
            <a:r>
              <a:rPr lang="en-US" altLang="zh-CN" sz="2000" dirty="0">
                <a:solidFill>
                  <a:schemeClr val="tx1">
                    <a:lumMod val="75000"/>
                  </a:schemeClr>
                </a:solidFill>
              </a:rPr>
              <a:t>Email</a:t>
            </a:r>
            <a:r>
              <a:rPr lang="zh-CN" altLang="en-US" sz="2000" dirty="0">
                <a:solidFill>
                  <a:schemeClr val="tx1">
                    <a:lumMod val="75000"/>
                  </a:schemeClr>
                </a:solidFill>
              </a:rPr>
              <a:t>、即时通信软件、</a:t>
            </a:r>
            <a:r>
              <a:rPr lang="en-US" altLang="zh-CN" sz="2000" dirty="0">
                <a:solidFill>
                  <a:schemeClr val="tx1">
                    <a:lumMod val="75000"/>
                  </a:schemeClr>
                </a:solidFill>
              </a:rPr>
              <a:t>VoIP</a:t>
            </a:r>
            <a:r>
              <a:rPr lang="zh-CN" altLang="en-US" sz="2000" dirty="0">
                <a:solidFill>
                  <a:schemeClr val="tx1">
                    <a:lumMod val="75000"/>
                  </a:schemeClr>
                </a:solidFill>
              </a:rPr>
              <a:t>、</a:t>
            </a:r>
            <a:r>
              <a:rPr lang="en-US" altLang="zh-CN" sz="2000" dirty="0">
                <a:solidFill>
                  <a:schemeClr val="tx1">
                    <a:lumMod val="75000"/>
                  </a:schemeClr>
                </a:solidFill>
              </a:rPr>
              <a:t>Facebook</a:t>
            </a:r>
            <a:r>
              <a:rPr lang="zh-CN" altLang="en-US" sz="2000" dirty="0">
                <a:solidFill>
                  <a:schemeClr val="tx1">
                    <a:lumMod val="75000"/>
                  </a:schemeClr>
                </a:solidFill>
              </a:rPr>
              <a:t>、维基百科、微博等应用。</a:t>
            </a:r>
          </a:p>
        </p:txBody>
      </p:sp>
      <p:sp>
        <p:nvSpPr>
          <p:cNvPr id="8" name="Rectangle 2"/>
          <p:cNvSpPr txBox="1">
            <a:spLocks noChangeArrowheads="1"/>
          </p:cNvSpPr>
          <p:nvPr/>
        </p:nvSpPr>
        <p:spPr bwMode="white">
          <a:xfrm>
            <a:off x="339725" y="4822825"/>
            <a:ext cx="6629400" cy="563563"/>
          </a:xfrm>
          <a:prstGeom prst="rect">
            <a:avLst/>
          </a:prstGeom>
          <a:noFill/>
          <a:ln>
            <a:noFill/>
          </a:ln>
          <a:effectLst/>
          <a:extLst>
            <a:ext uri="{909E8E84-426E-40DD-AFC4-6F175D3DCCD1}">
              <a14:hiddenFill xmlns:a14="http://schemas.microsoft.com/office/drawing/2010/main">
                <a:solidFill>
                  <a:srgbClr val="2B166E"/>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45791" dir="2021404" algn="ctr" rotWithShape="0">
                    <a:schemeClr val="tx1"/>
                  </a:outerShdw>
                </a:effectLst>
              </a14:hiddenEffects>
            </a:ext>
          </a:extLst>
        </p:spPr>
        <p:txBody>
          <a:bodyPr anchor="ctr"/>
          <a:lstStyle>
            <a:lvl1pPr algn="l" rtl="0" fontAlgn="base">
              <a:spcBef>
                <a:spcPct val="0"/>
              </a:spcBef>
              <a:spcAft>
                <a:spcPct val="0"/>
              </a:spcAft>
              <a:defRPr sz="4000" b="1">
                <a:solidFill>
                  <a:schemeClr val="bg1"/>
                </a:solidFill>
                <a:latin typeface="+mj-lt"/>
                <a:ea typeface="+mj-ea"/>
                <a:cs typeface="+mj-cs"/>
              </a:defRPr>
            </a:lvl1pPr>
            <a:lvl2pPr algn="l" rtl="0" fontAlgn="base">
              <a:spcBef>
                <a:spcPct val="0"/>
              </a:spcBef>
              <a:spcAft>
                <a:spcPct val="0"/>
              </a:spcAft>
              <a:defRPr sz="4000" b="1">
                <a:solidFill>
                  <a:schemeClr val="bg1"/>
                </a:solidFill>
                <a:latin typeface="Arial" charset="0"/>
              </a:defRPr>
            </a:lvl2pPr>
            <a:lvl3pPr algn="l" rtl="0" fontAlgn="base">
              <a:spcBef>
                <a:spcPct val="0"/>
              </a:spcBef>
              <a:spcAft>
                <a:spcPct val="0"/>
              </a:spcAft>
              <a:defRPr sz="4000" b="1">
                <a:solidFill>
                  <a:schemeClr val="bg1"/>
                </a:solidFill>
                <a:latin typeface="Arial" charset="0"/>
              </a:defRPr>
            </a:lvl3pPr>
            <a:lvl4pPr algn="l" rtl="0" fontAlgn="base">
              <a:spcBef>
                <a:spcPct val="0"/>
              </a:spcBef>
              <a:spcAft>
                <a:spcPct val="0"/>
              </a:spcAft>
              <a:defRPr sz="4000" b="1">
                <a:solidFill>
                  <a:schemeClr val="bg1"/>
                </a:solidFill>
                <a:latin typeface="Arial" charset="0"/>
              </a:defRPr>
            </a:lvl4pPr>
            <a:lvl5pPr algn="l" rtl="0" fontAlgn="base">
              <a:spcBef>
                <a:spcPct val="0"/>
              </a:spcBef>
              <a:spcAft>
                <a:spcPct val="0"/>
              </a:spcAft>
              <a:defRPr sz="4000" b="1">
                <a:solidFill>
                  <a:schemeClr val="bg1"/>
                </a:solidFill>
                <a:latin typeface="Arial" charset="0"/>
              </a:defRPr>
            </a:lvl5pPr>
            <a:lvl6pPr marL="457200" algn="l" rtl="0" fontAlgn="base">
              <a:spcBef>
                <a:spcPct val="0"/>
              </a:spcBef>
              <a:spcAft>
                <a:spcPct val="0"/>
              </a:spcAft>
              <a:defRPr sz="4000" b="1">
                <a:solidFill>
                  <a:schemeClr val="bg1"/>
                </a:solidFill>
                <a:latin typeface="Arial" charset="0"/>
              </a:defRPr>
            </a:lvl6pPr>
            <a:lvl7pPr marL="914400" algn="l" rtl="0" fontAlgn="base">
              <a:spcBef>
                <a:spcPct val="0"/>
              </a:spcBef>
              <a:spcAft>
                <a:spcPct val="0"/>
              </a:spcAft>
              <a:defRPr sz="4000" b="1">
                <a:solidFill>
                  <a:schemeClr val="bg1"/>
                </a:solidFill>
                <a:latin typeface="Arial" charset="0"/>
              </a:defRPr>
            </a:lvl7pPr>
            <a:lvl8pPr marL="1371600" algn="l" rtl="0" fontAlgn="base">
              <a:spcBef>
                <a:spcPct val="0"/>
              </a:spcBef>
              <a:spcAft>
                <a:spcPct val="0"/>
              </a:spcAft>
              <a:defRPr sz="4000" b="1">
                <a:solidFill>
                  <a:schemeClr val="bg1"/>
                </a:solidFill>
                <a:latin typeface="Arial" charset="0"/>
              </a:defRPr>
            </a:lvl8pPr>
            <a:lvl9pPr marL="1828800" algn="l" rtl="0" fontAlgn="base">
              <a:spcBef>
                <a:spcPct val="0"/>
              </a:spcBef>
              <a:spcAft>
                <a:spcPct val="0"/>
              </a:spcAft>
              <a:defRPr sz="4000" b="1">
                <a:solidFill>
                  <a:schemeClr val="bg1"/>
                </a:solidFill>
                <a:latin typeface="Arial" charset="0"/>
              </a:defRPr>
            </a:lvl9pPr>
          </a:lstStyle>
          <a:p>
            <a:pPr>
              <a:defRPr/>
            </a:pPr>
            <a:r>
              <a:rPr lang="zh-CN" altLang="en-US" sz="2400" dirty="0" smtClean="0">
                <a:solidFill>
                  <a:srgbClr val="0000FF"/>
                </a:solidFill>
                <a:ea typeface="宋体" pitchFamily="2" charset="-122"/>
                <a:cs typeface="+mn-cs"/>
              </a:rPr>
              <a:t>移动应用</a:t>
            </a:r>
          </a:p>
        </p:txBody>
      </p:sp>
      <p:sp>
        <p:nvSpPr>
          <p:cNvPr id="14344" name="矩形 8"/>
          <p:cNvSpPr>
            <a:spLocks noChangeArrowheads="1"/>
          </p:cNvSpPr>
          <p:nvPr/>
        </p:nvSpPr>
        <p:spPr bwMode="auto">
          <a:xfrm>
            <a:off x="647700" y="5362575"/>
            <a:ext cx="8137525" cy="101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eaLnBrk="1" hangingPunct="1"/>
            <a:r>
              <a:rPr lang="zh-CN" altLang="en-US" sz="2000" dirty="0"/>
              <a:t>       目前已经进入</a:t>
            </a:r>
            <a:r>
              <a:rPr lang="zh-CN" altLang="en-US" sz="2000" b="1" dirty="0">
                <a:solidFill>
                  <a:srgbClr val="00B050"/>
                </a:solidFill>
              </a:rPr>
              <a:t>移动互联网</a:t>
            </a:r>
            <a:r>
              <a:rPr lang="zh-CN" altLang="en-US" sz="2000" dirty="0"/>
              <a:t>的时代。平板电脑、智能手机的大量普及，使得基于计算机网络的移动应用大量涌现，移动终端从最初的短信、语音等业务发展到现在包含电子书、视频和数据等众多多媒体业务。</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iterate type="lt">
                                    <p:tmAbs val="75"/>
                                  </p:iterate>
                                  <p:childTnLst>
                                    <p:set>
                                      <p:cBhvr>
                                        <p:cTn id="6" dur="1" fill="hold">
                                          <p:stCondLst>
                                            <p:cond delay="74"/>
                                          </p:stCondLst>
                                        </p:cTn>
                                        <p:tgtEl>
                                          <p:spTgt spid="178282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82824" grpId="0" build="p"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r>
              <a:rPr lang="en-US" altLang="zh-CN" dirty="0" smtClean="0">
                <a:ea typeface="宋体" pitchFamily="2" charset="-122"/>
              </a:rPr>
              <a:t>1.P2P</a:t>
            </a:r>
            <a:r>
              <a:rPr lang="zh-CN" altLang="en-US" dirty="0" smtClean="0">
                <a:ea typeface="宋体" pitchFamily="2" charset="-122"/>
              </a:rPr>
              <a:t>网络</a:t>
            </a:r>
          </a:p>
        </p:txBody>
      </p:sp>
      <p:sp>
        <p:nvSpPr>
          <p:cNvPr id="1773571" name="Rectangle 3"/>
          <p:cNvSpPr>
            <a:spLocks noGrp="1" noChangeArrowheads="1"/>
          </p:cNvSpPr>
          <p:nvPr>
            <p:ph type="body" idx="1"/>
          </p:nvPr>
        </p:nvSpPr>
        <p:spPr>
          <a:xfrm>
            <a:off x="539750" y="1628775"/>
            <a:ext cx="8280400" cy="4464050"/>
          </a:xfrm>
        </p:spPr>
        <p:txBody>
          <a:bodyPr/>
          <a:lstStyle/>
          <a:p>
            <a:pPr marL="0" indent="0" eaLnBrk="1" hangingPunct="1">
              <a:lnSpc>
                <a:spcPct val="150000"/>
              </a:lnSpc>
              <a:buFont typeface="Wingdings" pitchFamily="2" charset="2"/>
              <a:buNone/>
              <a:defRPr/>
            </a:pPr>
            <a:r>
              <a:rPr lang="zh-CN" altLang="en-US" sz="2400" b="0" dirty="0" smtClean="0"/>
              <a:t>      在</a:t>
            </a:r>
            <a:r>
              <a:rPr lang="en-US" altLang="zh-CN" sz="2400" b="0" dirty="0" smtClean="0"/>
              <a:t>P2P</a:t>
            </a:r>
            <a:r>
              <a:rPr lang="zh-CN" altLang="en-US" sz="2400" b="0" dirty="0" smtClean="0"/>
              <a:t>网络中，</a:t>
            </a:r>
            <a:r>
              <a:rPr lang="zh-CN" altLang="en-US" sz="2400" b="0" dirty="0" smtClean="0">
                <a:solidFill>
                  <a:srgbClr val="00B050"/>
                </a:solidFill>
              </a:rPr>
              <a:t>整个网络的传输内容被保存在多个节点（</a:t>
            </a:r>
            <a:r>
              <a:rPr lang="en-US" altLang="zh-CN" sz="2400" b="0" dirty="0" smtClean="0">
                <a:solidFill>
                  <a:srgbClr val="00B050"/>
                </a:solidFill>
              </a:rPr>
              <a:t>Peer</a:t>
            </a:r>
            <a:r>
              <a:rPr lang="zh-CN" altLang="en-US" sz="2400" b="0" dirty="0" smtClean="0">
                <a:solidFill>
                  <a:srgbClr val="00B050"/>
                </a:solidFill>
              </a:rPr>
              <a:t>）中，每个节点都同时具有下载、上传和信息追踪的功能</a:t>
            </a:r>
            <a:r>
              <a:rPr lang="zh-CN" altLang="en-US" sz="2400" b="0" dirty="0" smtClean="0"/>
              <a:t>，每个节点的权利和义务也都是大体对等的。目前最常用的</a:t>
            </a:r>
            <a:r>
              <a:rPr lang="en-US" altLang="zh-CN" sz="2400" b="0" dirty="0" smtClean="0"/>
              <a:t>P2P</a:t>
            </a:r>
            <a:r>
              <a:rPr lang="zh-CN" altLang="en-US" sz="2400" b="0" dirty="0" smtClean="0"/>
              <a:t>软件属于第三代</a:t>
            </a:r>
            <a:r>
              <a:rPr lang="en-US" altLang="zh-CN" sz="2400" b="0" dirty="0" smtClean="0"/>
              <a:t>P2P</a:t>
            </a:r>
            <a:r>
              <a:rPr lang="zh-CN" altLang="en-US" sz="2400" b="0" dirty="0" smtClean="0"/>
              <a:t>技术，其特点是强调了多点对多点的传输，充分利用了用户在下载时空闲的上传带宽，在下载的同时也能进行上传。</a:t>
            </a:r>
            <a:endParaRPr lang="zh-CN" altLang="en-US" sz="2400" dirty="0" smtClean="0"/>
          </a:p>
          <a:p>
            <a:pPr marL="533400" indent="-533400" eaLnBrk="1" hangingPunct="1">
              <a:lnSpc>
                <a:spcPct val="150000"/>
              </a:lnSpc>
              <a:buFont typeface="Wingdings" pitchFamily="2" charset="2"/>
              <a:buAutoNum type="arabicPeriod"/>
              <a:defRPr/>
            </a:pPr>
            <a:endParaRPr lang="en-US" altLang="zh-CN" sz="2400" dirty="0" smtClean="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r>
              <a:rPr lang="en-US" altLang="zh-CN" dirty="0" smtClean="0">
                <a:ea typeface="宋体" pitchFamily="2" charset="-122"/>
              </a:rPr>
              <a:t>2.</a:t>
            </a:r>
            <a:r>
              <a:rPr lang="zh-CN" altLang="en-US" dirty="0" smtClean="0">
                <a:ea typeface="宋体" pitchFamily="2" charset="-122"/>
              </a:rPr>
              <a:t>文件服务</a:t>
            </a:r>
          </a:p>
        </p:txBody>
      </p:sp>
      <p:sp>
        <p:nvSpPr>
          <p:cNvPr id="16387" name="Rectangle 3"/>
          <p:cNvSpPr>
            <a:spLocks noGrp="1" noChangeArrowheads="1"/>
          </p:cNvSpPr>
          <p:nvPr>
            <p:ph type="body" idx="1"/>
          </p:nvPr>
        </p:nvSpPr>
        <p:spPr>
          <a:xfrm>
            <a:off x="539750" y="1340768"/>
            <a:ext cx="8280400" cy="1944687"/>
          </a:xfrm>
        </p:spPr>
        <p:txBody>
          <a:bodyPr/>
          <a:lstStyle/>
          <a:p>
            <a:pPr marL="0" indent="0" eaLnBrk="1" hangingPunct="1">
              <a:lnSpc>
                <a:spcPct val="150000"/>
              </a:lnSpc>
              <a:buFont typeface="Wingdings" pitchFamily="2" charset="2"/>
              <a:buNone/>
            </a:pPr>
            <a:r>
              <a:rPr lang="zh-CN" altLang="en-US" sz="2400" b="0" dirty="0" smtClean="0"/>
              <a:t>        </a:t>
            </a:r>
            <a:r>
              <a:rPr lang="en-US" altLang="zh-CN" sz="2400" b="0" dirty="0" smtClean="0"/>
              <a:t>FTP</a:t>
            </a:r>
            <a:r>
              <a:rPr lang="zh-CN" altLang="en-US" sz="2400" b="0" dirty="0" smtClean="0"/>
              <a:t>（</a:t>
            </a:r>
            <a:r>
              <a:rPr lang="en-US" altLang="zh-CN" sz="2400" b="0" dirty="0" smtClean="0"/>
              <a:t>File Transfer Protocol</a:t>
            </a:r>
            <a:r>
              <a:rPr lang="zh-CN" altLang="en-US" sz="2400" b="0" dirty="0" smtClean="0"/>
              <a:t>）是以</a:t>
            </a:r>
            <a:r>
              <a:rPr lang="zh-CN" altLang="en-US" sz="2400" b="0" dirty="0" smtClean="0">
                <a:solidFill>
                  <a:srgbClr val="00B050"/>
                </a:solidFill>
              </a:rPr>
              <a:t>客户</a:t>
            </a:r>
            <a:r>
              <a:rPr lang="en-US" altLang="zh-CN" sz="2400" b="0" dirty="0" smtClean="0">
                <a:solidFill>
                  <a:srgbClr val="00B050"/>
                </a:solidFill>
              </a:rPr>
              <a:t>/</a:t>
            </a:r>
            <a:r>
              <a:rPr lang="zh-CN" altLang="en-US" sz="2400" b="0" dirty="0" smtClean="0">
                <a:solidFill>
                  <a:srgbClr val="00B050"/>
                </a:solidFill>
              </a:rPr>
              <a:t>服务器方式</a:t>
            </a:r>
            <a:r>
              <a:rPr lang="zh-CN" altLang="en-US" sz="2400" b="0" dirty="0" smtClean="0"/>
              <a:t>，</a:t>
            </a:r>
            <a:r>
              <a:rPr lang="zh-CN" altLang="en-US" sz="2400" b="0" dirty="0" smtClean="0">
                <a:solidFill>
                  <a:srgbClr val="00B050"/>
                </a:solidFill>
              </a:rPr>
              <a:t>在网络上进行文件传输的一套标准协议</a:t>
            </a:r>
            <a:r>
              <a:rPr lang="zh-CN" altLang="en-US" sz="2400" b="0" dirty="0" smtClean="0"/>
              <a:t>，其工作原理如图</a:t>
            </a:r>
            <a:r>
              <a:rPr lang="en-US" altLang="zh-CN" sz="2400" b="0" dirty="0" smtClean="0"/>
              <a:t>1-1</a:t>
            </a:r>
            <a:r>
              <a:rPr lang="zh-CN" altLang="en-US" sz="2400" b="0" dirty="0" smtClean="0"/>
              <a:t>所示。</a:t>
            </a:r>
            <a:endParaRPr lang="en-US" altLang="zh-CN" sz="2400" dirty="0" smtClean="0"/>
          </a:p>
        </p:txBody>
      </p:sp>
      <p:pic>
        <p:nvPicPr>
          <p:cNvPr id="1638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8887" y="3212976"/>
            <a:ext cx="7038975" cy="181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389" name="Rectangle 3"/>
          <p:cNvSpPr txBox="1">
            <a:spLocks noChangeArrowheads="1"/>
          </p:cNvSpPr>
          <p:nvPr/>
        </p:nvSpPr>
        <p:spPr bwMode="auto">
          <a:xfrm>
            <a:off x="539750" y="5381626"/>
            <a:ext cx="8280400" cy="649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algn="ctr" eaLnBrk="1" hangingPunct="1">
              <a:lnSpc>
                <a:spcPct val="150000"/>
              </a:lnSpc>
            </a:pPr>
            <a:r>
              <a:rPr lang="zh-CN" altLang="en-US" sz="2000" dirty="0">
                <a:solidFill>
                  <a:srgbClr val="0000FF"/>
                </a:solidFill>
                <a:latin typeface="Arial Black" pitchFamily="34" charset="0"/>
                <a:ea typeface="黑体" pitchFamily="2" charset="-122"/>
              </a:rPr>
              <a:t>图</a:t>
            </a:r>
            <a:r>
              <a:rPr lang="en-US" altLang="zh-CN" sz="2000" dirty="0" smtClean="0">
                <a:solidFill>
                  <a:srgbClr val="0000FF"/>
                </a:solidFill>
                <a:latin typeface="Arial Black" pitchFamily="34" charset="0"/>
                <a:ea typeface="黑体" pitchFamily="2" charset="-122"/>
              </a:rPr>
              <a:t>1-1 FTP</a:t>
            </a:r>
            <a:r>
              <a:rPr lang="zh-CN" altLang="en-US" sz="2000" dirty="0">
                <a:solidFill>
                  <a:srgbClr val="0000FF"/>
                </a:solidFill>
                <a:latin typeface="Arial Black" pitchFamily="34" charset="0"/>
                <a:ea typeface="黑体" pitchFamily="2" charset="-122"/>
              </a:rPr>
              <a:t>服务的工作过程</a:t>
            </a:r>
            <a:endParaRPr lang="en-US" altLang="zh-CN" sz="2000" b="1" dirty="0">
              <a:solidFill>
                <a:srgbClr val="0000FF"/>
              </a:solidFill>
              <a:latin typeface="Arial Black" pitchFamily="34" charset="0"/>
              <a:ea typeface="黑体" pitchFamily="2" charset="-122"/>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eaLnBrk="1" hangingPunct="1"/>
            <a:r>
              <a:rPr lang="en-US" altLang="zh-CN" dirty="0" smtClean="0">
                <a:ea typeface="宋体" pitchFamily="2" charset="-122"/>
              </a:rPr>
              <a:t>3.</a:t>
            </a:r>
            <a:r>
              <a:rPr lang="zh-CN" altLang="en-US" dirty="0" smtClean="0">
                <a:ea typeface="宋体" pitchFamily="2" charset="-122"/>
              </a:rPr>
              <a:t>邮件服务</a:t>
            </a:r>
          </a:p>
        </p:txBody>
      </p:sp>
      <p:sp>
        <p:nvSpPr>
          <p:cNvPr id="17411" name="Rectangle 3"/>
          <p:cNvSpPr>
            <a:spLocks noGrp="1" noChangeArrowheads="1"/>
          </p:cNvSpPr>
          <p:nvPr>
            <p:ph type="body" idx="1"/>
          </p:nvPr>
        </p:nvSpPr>
        <p:spPr>
          <a:xfrm>
            <a:off x="179388" y="1196752"/>
            <a:ext cx="8964612" cy="1728192"/>
          </a:xfrm>
        </p:spPr>
        <p:txBody>
          <a:bodyPr/>
          <a:lstStyle/>
          <a:p>
            <a:pPr marL="0" indent="0" eaLnBrk="1" hangingPunct="1">
              <a:lnSpc>
                <a:spcPct val="150000"/>
              </a:lnSpc>
              <a:buFont typeface="Wingdings" pitchFamily="2" charset="2"/>
              <a:buNone/>
            </a:pPr>
            <a:r>
              <a:rPr lang="zh-CN" altLang="en-US" sz="2400" b="0" dirty="0" smtClean="0"/>
              <a:t>      电子邮件（</a:t>
            </a:r>
            <a:r>
              <a:rPr lang="en-US" altLang="zh-CN" sz="2400" b="0" dirty="0" smtClean="0"/>
              <a:t>E-mail</a:t>
            </a:r>
            <a:r>
              <a:rPr lang="zh-CN" altLang="en-US" sz="2400" b="0" dirty="0" smtClean="0"/>
              <a:t>）是因特网上使用最多的和最受欢迎的一项基本服务，它的特点是</a:t>
            </a:r>
            <a:r>
              <a:rPr lang="zh-CN" altLang="en-US" sz="2400" b="0" dirty="0" smtClean="0">
                <a:solidFill>
                  <a:srgbClr val="00B050"/>
                </a:solidFill>
              </a:rPr>
              <a:t>大容量、即时、成本低廉</a:t>
            </a:r>
            <a:r>
              <a:rPr lang="zh-CN" altLang="en-US" sz="2400" b="0" dirty="0" smtClean="0"/>
              <a:t>，以及可以群发信件，其工作原理如图</a:t>
            </a:r>
            <a:r>
              <a:rPr lang="en-US" altLang="zh-CN" sz="2400" b="0" dirty="0" smtClean="0"/>
              <a:t>1-2</a:t>
            </a:r>
            <a:r>
              <a:rPr lang="zh-CN" altLang="en-US" sz="2400" b="0" dirty="0" smtClean="0"/>
              <a:t>所示。</a:t>
            </a:r>
            <a:endParaRPr lang="en-US" altLang="zh-CN" sz="2400" dirty="0" smtClean="0"/>
          </a:p>
        </p:txBody>
      </p:sp>
      <p:sp>
        <p:nvSpPr>
          <p:cNvPr id="17412" name="Rectangle 3"/>
          <p:cNvSpPr txBox="1">
            <a:spLocks noChangeArrowheads="1"/>
          </p:cNvSpPr>
          <p:nvPr/>
        </p:nvSpPr>
        <p:spPr bwMode="auto">
          <a:xfrm>
            <a:off x="582613" y="6001197"/>
            <a:ext cx="8280400" cy="425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algn="ctr" eaLnBrk="1" hangingPunct="1">
              <a:lnSpc>
                <a:spcPct val="150000"/>
              </a:lnSpc>
            </a:pPr>
            <a:r>
              <a:rPr lang="zh-CN" altLang="en-US" sz="2000" dirty="0">
                <a:solidFill>
                  <a:srgbClr val="0000FF"/>
                </a:solidFill>
                <a:latin typeface="Arial Black" pitchFamily="34" charset="0"/>
                <a:ea typeface="黑体" pitchFamily="2" charset="-122"/>
              </a:rPr>
              <a:t>图</a:t>
            </a:r>
            <a:r>
              <a:rPr lang="en-US" altLang="zh-CN" sz="2000" dirty="0" smtClean="0">
                <a:solidFill>
                  <a:srgbClr val="0000FF"/>
                </a:solidFill>
                <a:latin typeface="Arial Black" pitchFamily="34" charset="0"/>
                <a:ea typeface="黑体" pitchFamily="2" charset="-122"/>
              </a:rPr>
              <a:t>1-2 </a:t>
            </a:r>
            <a:r>
              <a:rPr lang="zh-CN" altLang="en-US" sz="2000" dirty="0" smtClean="0">
                <a:solidFill>
                  <a:srgbClr val="0000FF"/>
                </a:solidFill>
                <a:latin typeface="Arial Black" pitchFamily="34" charset="0"/>
                <a:ea typeface="黑体" pitchFamily="2" charset="-122"/>
              </a:rPr>
              <a:t>电子邮件</a:t>
            </a:r>
            <a:r>
              <a:rPr lang="zh-CN" altLang="en-US" sz="2000" dirty="0">
                <a:solidFill>
                  <a:srgbClr val="0000FF"/>
                </a:solidFill>
                <a:latin typeface="Arial Black" pitchFamily="34" charset="0"/>
                <a:ea typeface="黑体" pitchFamily="2" charset="-122"/>
              </a:rPr>
              <a:t>服务的工作原理</a:t>
            </a:r>
            <a:endParaRPr lang="en-US" altLang="zh-CN" sz="2000" b="1" dirty="0">
              <a:solidFill>
                <a:srgbClr val="0000FF"/>
              </a:solidFill>
              <a:latin typeface="Arial Black" pitchFamily="34" charset="0"/>
              <a:ea typeface="黑体" pitchFamily="2" charset="-122"/>
            </a:endParaRPr>
          </a:p>
        </p:txBody>
      </p:sp>
      <p:sp>
        <p:nvSpPr>
          <p:cNvPr id="17413" name="AutoShape 2" descr="http://hunan.ouchn.cn/pluginfile.php/572905/mod_page/content/53/1-1-2.png"/>
          <p:cNvSpPr>
            <a:spLocks noChangeAspect="1" noChangeArrowheads="1"/>
          </p:cNvSpPr>
          <p:nvPr/>
        </p:nvSpPr>
        <p:spPr bwMode="auto">
          <a:xfrm>
            <a:off x="168275" y="-1825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eaLnBrk="1" hangingPunct="1"/>
            <a:endParaRPr lang="zh-CN" altLang="en-US"/>
          </a:p>
        </p:txBody>
      </p:sp>
      <p:pic>
        <p:nvPicPr>
          <p:cNvPr id="1741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4215" y="2852936"/>
            <a:ext cx="4477196" cy="30699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eaLnBrk="1" hangingPunct="1"/>
            <a:r>
              <a:rPr lang="en-US" altLang="zh-CN" dirty="0" smtClean="0">
                <a:ea typeface="宋体" pitchFamily="2" charset="-122"/>
              </a:rPr>
              <a:t>4.</a:t>
            </a:r>
            <a:r>
              <a:rPr lang="zh-CN" altLang="en-US" dirty="0" smtClean="0">
                <a:ea typeface="宋体" pitchFamily="2" charset="-122"/>
              </a:rPr>
              <a:t>网页浏览</a:t>
            </a:r>
          </a:p>
        </p:txBody>
      </p:sp>
      <p:sp>
        <p:nvSpPr>
          <p:cNvPr id="18435" name="Rectangle 3"/>
          <p:cNvSpPr>
            <a:spLocks noGrp="1" noChangeArrowheads="1"/>
          </p:cNvSpPr>
          <p:nvPr>
            <p:ph type="body" idx="1"/>
          </p:nvPr>
        </p:nvSpPr>
        <p:spPr>
          <a:xfrm>
            <a:off x="539750" y="1628775"/>
            <a:ext cx="8280400" cy="3600425"/>
          </a:xfrm>
        </p:spPr>
        <p:txBody>
          <a:bodyPr/>
          <a:lstStyle/>
          <a:p>
            <a:pPr marL="0" indent="0" eaLnBrk="1" hangingPunct="1">
              <a:lnSpc>
                <a:spcPct val="150000"/>
              </a:lnSpc>
              <a:buFont typeface="Wingdings" pitchFamily="2" charset="2"/>
              <a:buNone/>
            </a:pPr>
            <a:r>
              <a:rPr lang="zh-CN" altLang="en-US" sz="2400" b="0" dirty="0" smtClean="0"/>
              <a:t>      万维网（</a:t>
            </a:r>
            <a:r>
              <a:rPr lang="en-US" altLang="zh-CN" sz="2400" b="0" dirty="0" smtClean="0"/>
              <a:t>WWW</a:t>
            </a:r>
            <a:r>
              <a:rPr lang="zh-CN" altLang="en-US" sz="2400" b="0" dirty="0" smtClean="0"/>
              <a:t>，</a:t>
            </a:r>
            <a:r>
              <a:rPr lang="en-US" altLang="zh-CN" sz="2400" b="0" dirty="0" smtClean="0"/>
              <a:t>World Wide Web</a:t>
            </a:r>
            <a:r>
              <a:rPr lang="zh-CN" altLang="en-US" sz="2400" b="0" dirty="0" smtClean="0"/>
              <a:t>）提供了文字信息，以及图像、声音、动画等多媒体信息。</a:t>
            </a:r>
            <a:endParaRPr lang="en-US" altLang="zh-CN" sz="2400" b="0" dirty="0" smtClean="0"/>
          </a:p>
          <a:p>
            <a:pPr marL="0" indent="0" eaLnBrk="1" hangingPunct="1">
              <a:lnSpc>
                <a:spcPct val="150000"/>
              </a:lnSpc>
              <a:buFont typeface="Wingdings" pitchFamily="2" charset="2"/>
              <a:buNone/>
            </a:pPr>
            <a:r>
              <a:rPr lang="en-US" altLang="zh-CN" sz="2400" b="0" dirty="0"/>
              <a:t> </a:t>
            </a:r>
            <a:r>
              <a:rPr lang="en-US" altLang="zh-CN" sz="2400" b="0" dirty="0" smtClean="0"/>
              <a:t>      WWW</a:t>
            </a:r>
            <a:r>
              <a:rPr lang="zh-CN" altLang="en-US" sz="2400" b="0" dirty="0" smtClean="0"/>
              <a:t>提供了丰富的信息资源，包括科技、教育、政治、军事、娱乐、商业等各个领域。</a:t>
            </a:r>
            <a:endParaRPr lang="en-US" altLang="zh-CN" sz="2400" b="0" dirty="0" smtClean="0"/>
          </a:p>
          <a:p>
            <a:pPr marL="0" indent="0" eaLnBrk="1" hangingPunct="1">
              <a:lnSpc>
                <a:spcPct val="150000"/>
              </a:lnSpc>
              <a:buNone/>
            </a:pPr>
            <a:r>
              <a:rPr lang="en-US" altLang="zh-CN" sz="2400" b="0" dirty="0"/>
              <a:t> </a:t>
            </a:r>
            <a:r>
              <a:rPr lang="en-US" altLang="zh-CN" sz="2400" b="0" dirty="0" smtClean="0"/>
              <a:t>      </a:t>
            </a:r>
            <a:r>
              <a:rPr lang="zh-CN" altLang="en-US" sz="2400" b="0" dirty="0" smtClean="0"/>
              <a:t>从技术角度讲，</a:t>
            </a:r>
            <a:r>
              <a:rPr lang="en-US" altLang="zh-CN" sz="2400" b="0" dirty="0"/>
              <a:t> WWW</a:t>
            </a:r>
            <a:r>
              <a:rPr lang="zh-CN" altLang="en-US" sz="2400" b="0" dirty="0"/>
              <a:t>提供</a:t>
            </a:r>
            <a:r>
              <a:rPr lang="zh-CN" altLang="en-US" sz="2400" b="0" dirty="0" smtClean="0"/>
              <a:t>了一种基于页面检索的信息服务。</a:t>
            </a:r>
            <a:endParaRPr lang="en-US" altLang="zh-CN" sz="2400" dirty="0" smtClean="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hangingPunct="1"/>
            <a:r>
              <a:rPr lang="en-US" altLang="zh-CN" dirty="0" smtClean="0">
                <a:ea typeface="宋体" pitchFamily="2" charset="-122"/>
              </a:rPr>
              <a:t>5.GPS</a:t>
            </a:r>
            <a:r>
              <a:rPr lang="zh-CN" altLang="en-US" dirty="0" smtClean="0">
                <a:ea typeface="宋体" pitchFamily="2" charset="-122"/>
              </a:rPr>
              <a:t>导航地图</a:t>
            </a:r>
          </a:p>
        </p:txBody>
      </p:sp>
      <p:sp>
        <p:nvSpPr>
          <p:cNvPr id="19459" name="Rectangle 3"/>
          <p:cNvSpPr>
            <a:spLocks noGrp="1" noChangeArrowheads="1"/>
          </p:cNvSpPr>
          <p:nvPr>
            <p:ph type="body" idx="1"/>
          </p:nvPr>
        </p:nvSpPr>
        <p:spPr>
          <a:xfrm>
            <a:off x="539750" y="1628775"/>
            <a:ext cx="8280400" cy="3960813"/>
          </a:xfrm>
        </p:spPr>
        <p:txBody>
          <a:bodyPr/>
          <a:lstStyle/>
          <a:p>
            <a:pPr marL="0" indent="0" eaLnBrk="1" hangingPunct="1">
              <a:lnSpc>
                <a:spcPct val="150000"/>
              </a:lnSpc>
              <a:buFont typeface="Wingdings" pitchFamily="2" charset="2"/>
              <a:buNone/>
            </a:pPr>
            <a:r>
              <a:rPr lang="zh-CN" altLang="en-US" b="0" dirty="0" smtClean="0">
                <a:solidFill>
                  <a:srgbClr val="00B050"/>
                </a:solidFill>
              </a:rPr>
              <a:t>      </a:t>
            </a:r>
            <a:r>
              <a:rPr lang="en-US" altLang="zh-CN" b="0" dirty="0" smtClean="0">
                <a:solidFill>
                  <a:srgbClr val="00B050"/>
                </a:solidFill>
              </a:rPr>
              <a:t>GPS</a:t>
            </a:r>
            <a:r>
              <a:rPr lang="zh-CN" altLang="en-US" b="0" dirty="0" smtClean="0">
                <a:solidFill>
                  <a:srgbClr val="00B050"/>
                </a:solidFill>
              </a:rPr>
              <a:t>导航地图是一套依托于</a:t>
            </a:r>
            <a:r>
              <a:rPr lang="en-US" altLang="zh-CN" b="0" dirty="0" smtClean="0">
                <a:solidFill>
                  <a:srgbClr val="00B050"/>
                </a:solidFill>
              </a:rPr>
              <a:t>GPS</a:t>
            </a:r>
            <a:r>
              <a:rPr lang="zh-CN" altLang="en-US" b="0" dirty="0" smtClean="0">
                <a:solidFill>
                  <a:srgbClr val="00B050"/>
                </a:solidFill>
              </a:rPr>
              <a:t>导航的软件，主要是用于路径的规划和导航，它的核心是</a:t>
            </a:r>
            <a:r>
              <a:rPr lang="en-US" altLang="zh-CN" b="0" dirty="0" smtClean="0">
                <a:solidFill>
                  <a:srgbClr val="00B050"/>
                </a:solidFill>
              </a:rPr>
              <a:t>GPS</a:t>
            </a:r>
            <a:r>
              <a:rPr lang="zh-CN" altLang="en-US" b="0" dirty="0" smtClean="0">
                <a:solidFill>
                  <a:srgbClr val="00B050"/>
                </a:solidFill>
              </a:rPr>
              <a:t>，可提供实时、全天候和全球性的导航服务。</a:t>
            </a:r>
            <a:r>
              <a:rPr lang="en-US" altLang="zh-CN" b="0" dirty="0" smtClean="0"/>
              <a:t>GPS</a:t>
            </a:r>
            <a:r>
              <a:rPr lang="zh-CN" altLang="en-US" b="0" dirty="0" smtClean="0"/>
              <a:t>导航系统的基本原理是测量出已知位置的卫星到用户接收机之间的距离，然后综合多颗卫星的数据就可知道接收机的具体位置。</a:t>
            </a:r>
            <a:endParaRPr lang="en-US" altLang="zh-CN" dirty="0" smtClean="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pPr eaLnBrk="1" hangingPunct="1"/>
            <a:r>
              <a:rPr lang="en-US" altLang="zh-CN" dirty="0" smtClean="0">
                <a:ea typeface="宋体" pitchFamily="2" charset="-122"/>
              </a:rPr>
              <a:t>6.</a:t>
            </a:r>
            <a:r>
              <a:rPr lang="zh-CN" altLang="en-US" dirty="0" smtClean="0">
                <a:ea typeface="宋体" pitchFamily="2" charset="-122"/>
              </a:rPr>
              <a:t>三网融合</a:t>
            </a:r>
          </a:p>
        </p:txBody>
      </p:sp>
      <p:sp>
        <p:nvSpPr>
          <p:cNvPr id="20483" name="Rectangle 3"/>
          <p:cNvSpPr>
            <a:spLocks noGrp="1" noChangeArrowheads="1"/>
          </p:cNvSpPr>
          <p:nvPr>
            <p:ph type="body" idx="1"/>
          </p:nvPr>
        </p:nvSpPr>
        <p:spPr>
          <a:xfrm>
            <a:off x="107950" y="1412875"/>
            <a:ext cx="8785225" cy="5111750"/>
          </a:xfrm>
        </p:spPr>
        <p:txBody>
          <a:bodyPr/>
          <a:lstStyle/>
          <a:p>
            <a:pPr marL="0" indent="0" eaLnBrk="1" hangingPunct="1">
              <a:lnSpc>
                <a:spcPct val="150000"/>
              </a:lnSpc>
              <a:buFont typeface="Wingdings" pitchFamily="2" charset="2"/>
              <a:buNone/>
            </a:pPr>
            <a:r>
              <a:rPr lang="zh-CN" altLang="en-US" b="0" dirty="0" smtClean="0"/>
              <a:t>      “三网融合”是指</a:t>
            </a:r>
            <a:r>
              <a:rPr lang="zh-CN" altLang="en-US" b="0" dirty="0" smtClean="0">
                <a:solidFill>
                  <a:srgbClr val="00B050"/>
                </a:solidFill>
              </a:rPr>
              <a:t>电信网、广播电视网和互联网</a:t>
            </a:r>
            <a:r>
              <a:rPr lang="zh-CN" altLang="en-US" b="0" dirty="0" smtClean="0"/>
              <a:t>，在向</a:t>
            </a:r>
            <a:r>
              <a:rPr lang="zh-CN" altLang="en-US" b="0" dirty="0" smtClean="0">
                <a:solidFill>
                  <a:srgbClr val="0000FF"/>
                </a:solidFill>
              </a:rPr>
              <a:t>宽带通信网、数字电视网和下一代互联网</a:t>
            </a:r>
            <a:r>
              <a:rPr lang="zh-CN" altLang="en-US" b="0" dirty="0" smtClean="0"/>
              <a:t>演进的过程中，三大网络通过技术改造，其技术功能趋于一致，业务范围也趋于相同，网络互联互通、资源共享，能为用户提供语音、广播电视和数据等多种服务。其中，</a:t>
            </a:r>
            <a:r>
              <a:rPr lang="zh-CN" altLang="en-US" b="0" dirty="0" smtClean="0">
                <a:solidFill>
                  <a:srgbClr val="00B050"/>
                </a:solidFill>
              </a:rPr>
              <a:t>电信网、广播电视网和互联网可称为“老三网”</a:t>
            </a:r>
            <a:r>
              <a:rPr lang="zh-CN" altLang="en-US" b="0" dirty="0" smtClean="0"/>
              <a:t>，</a:t>
            </a:r>
            <a:r>
              <a:rPr lang="zh-CN" altLang="en-US" b="0" dirty="0" smtClean="0">
                <a:solidFill>
                  <a:srgbClr val="0000FF"/>
                </a:solidFill>
              </a:rPr>
              <a:t>宽带通信网、数字电视网和下一代互联网称为“新三网”</a:t>
            </a:r>
            <a:r>
              <a:rPr lang="zh-CN" altLang="en-US" b="0" dirty="0" smtClean="0"/>
              <a:t>。</a:t>
            </a:r>
            <a:endParaRPr lang="en-US" altLang="zh-CN" dirty="0" smtClean="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2124075" y="333375"/>
            <a:ext cx="6629400" cy="563563"/>
          </a:xfrm>
        </p:spPr>
        <p:txBody>
          <a:bodyPr/>
          <a:lstStyle/>
          <a:p>
            <a:pPr eaLnBrk="1" hangingPunct="1"/>
            <a:r>
              <a:rPr lang="zh-CN" altLang="en-US" sz="3600" dirty="0" smtClean="0">
                <a:ea typeface="宋体" pitchFamily="2" charset="-122"/>
              </a:rPr>
              <a:t>（二）计算机网络的发展</a:t>
            </a:r>
          </a:p>
        </p:txBody>
      </p:sp>
      <p:sp>
        <p:nvSpPr>
          <p:cNvPr id="21508" name="矩形 1"/>
          <p:cNvSpPr>
            <a:spLocks noChangeArrowheads="1"/>
          </p:cNvSpPr>
          <p:nvPr/>
        </p:nvSpPr>
        <p:spPr bwMode="auto">
          <a:xfrm>
            <a:off x="161131" y="2441600"/>
            <a:ext cx="8964612" cy="20537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eaLnBrk="1" hangingPunct="1">
              <a:lnSpc>
                <a:spcPct val="120000"/>
              </a:lnSpc>
            </a:pPr>
            <a:r>
              <a:rPr lang="en-US" altLang="zh-CN" sz="1800" dirty="0"/>
              <a:t>       </a:t>
            </a:r>
            <a:r>
              <a:rPr lang="en-US" altLang="zh-CN" sz="1800" b="1" dirty="0" err="1">
                <a:solidFill>
                  <a:srgbClr val="0000FF"/>
                </a:solidFill>
              </a:rPr>
              <a:t>ARPAnet</a:t>
            </a:r>
            <a:r>
              <a:rPr lang="zh-CN" altLang="en-US" sz="1800" b="1" dirty="0">
                <a:solidFill>
                  <a:srgbClr val="0000FF"/>
                </a:solidFill>
              </a:rPr>
              <a:t>的</a:t>
            </a:r>
            <a:r>
              <a:rPr lang="zh-CN" altLang="en-US" sz="1800" b="1" dirty="0" smtClean="0">
                <a:solidFill>
                  <a:srgbClr val="0000FF"/>
                </a:solidFill>
              </a:rPr>
              <a:t>诞生：</a:t>
            </a:r>
            <a:r>
              <a:rPr lang="en-US" altLang="zh-CN" sz="1800" dirty="0" smtClean="0"/>
              <a:t>1969</a:t>
            </a:r>
            <a:r>
              <a:rPr lang="zh-CN" altLang="en-US" sz="1800" dirty="0"/>
              <a:t>年，美国国防部高级研究计划署资助建立了</a:t>
            </a:r>
            <a:r>
              <a:rPr lang="zh-CN" altLang="en-US" sz="1800" b="1" dirty="0">
                <a:solidFill>
                  <a:srgbClr val="00B050"/>
                </a:solidFill>
              </a:rPr>
              <a:t>阿帕网</a:t>
            </a:r>
            <a:r>
              <a:rPr lang="zh-CN" altLang="en-US" sz="1800" dirty="0"/>
              <a:t>（</a:t>
            </a:r>
            <a:r>
              <a:rPr lang="en-US" altLang="zh-CN" sz="1800" dirty="0" err="1"/>
              <a:t>ARPAnet</a:t>
            </a:r>
            <a:r>
              <a:rPr lang="zh-CN" altLang="en-US" sz="1800" dirty="0"/>
              <a:t>，</a:t>
            </a:r>
            <a:r>
              <a:rPr lang="en-US" altLang="zh-CN" sz="1800" dirty="0"/>
              <a:t>Advanced Research Projects Agency Network</a:t>
            </a:r>
            <a:r>
              <a:rPr lang="zh-CN" altLang="en-US" sz="1800" dirty="0"/>
              <a:t>）网络，这个网络把位于洛杉矶的加利福尼亚大学分校、位于圣芭芭拉的加利福尼亚大学分校、斯坦福研究院，以及位于盐湖城的犹他州立大学的计算机主机连接起来。</a:t>
            </a:r>
            <a:r>
              <a:rPr lang="en-US" altLang="zh-CN" sz="1800" b="1" dirty="0" err="1">
                <a:solidFill>
                  <a:srgbClr val="00B050"/>
                </a:solidFill>
              </a:rPr>
              <a:t>ARPAnet</a:t>
            </a:r>
            <a:r>
              <a:rPr lang="zh-CN" altLang="en-US" sz="1800" b="1" dirty="0">
                <a:solidFill>
                  <a:srgbClr val="00B050"/>
                </a:solidFill>
              </a:rPr>
              <a:t>中位于各个节点的大型计算机均采用分组交换技术，通过专门的通信交换机与专门的通信线路相互连接，阿帕网就是因特网（</a:t>
            </a:r>
            <a:r>
              <a:rPr lang="en-US" altLang="zh-CN" sz="1800" b="1" dirty="0">
                <a:solidFill>
                  <a:srgbClr val="00B050"/>
                </a:solidFill>
              </a:rPr>
              <a:t>Internet</a:t>
            </a:r>
            <a:r>
              <a:rPr lang="zh-CN" altLang="en-US" sz="1800" b="1" dirty="0">
                <a:solidFill>
                  <a:srgbClr val="00B050"/>
                </a:solidFill>
              </a:rPr>
              <a:t>）最早的雏形。</a:t>
            </a:r>
          </a:p>
        </p:txBody>
      </p:sp>
      <p:pic>
        <p:nvPicPr>
          <p:cNvPr id="2150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7850" y="4508500"/>
            <a:ext cx="5591175" cy="2047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矩形 1"/>
          <p:cNvSpPr>
            <a:spLocks noChangeArrowheads="1"/>
          </p:cNvSpPr>
          <p:nvPr/>
        </p:nvSpPr>
        <p:spPr bwMode="auto">
          <a:xfrm>
            <a:off x="185911" y="1851229"/>
            <a:ext cx="8964612" cy="4277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eaLnBrk="1" hangingPunct="1">
              <a:lnSpc>
                <a:spcPct val="120000"/>
              </a:lnSpc>
            </a:pPr>
            <a:r>
              <a:rPr lang="zh-CN" altLang="en-US" sz="2000" dirty="0" smtClean="0"/>
              <a:t>计算机网络于</a:t>
            </a:r>
            <a:r>
              <a:rPr lang="en-US" altLang="zh-CN" sz="2000" dirty="0" smtClean="0"/>
              <a:t>20</a:t>
            </a:r>
            <a:r>
              <a:rPr lang="zh-CN" altLang="en-US" sz="2000" dirty="0" smtClean="0"/>
              <a:t>世纪</a:t>
            </a:r>
            <a:r>
              <a:rPr lang="en-US" altLang="zh-CN" sz="2000" dirty="0" smtClean="0"/>
              <a:t>60</a:t>
            </a:r>
            <a:r>
              <a:rPr lang="zh-CN" altLang="en-US" sz="2000" dirty="0" smtClean="0"/>
              <a:t>年代起源于美国，原本用于军事通信，后逐渐转为民用。</a:t>
            </a:r>
            <a:endParaRPr lang="zh-CN" altLang="en-US" sz="2000" dirty="0"/>
          </a:p>
        </p:txBody>
      </p:sp>
      <p:sp>
        <p:nvSpPr>
          <p:cNvPr id="7" name="Rectangle 40"/>
          <p:cNvSpPr>
            <a:spLocks noChangeArrowheads="1"/>
          </p:cNvSpPr>
          <p:nvPr/>
        </p:nvSpPr>
        <p:spPr bwMode="auto">
          <a:xfrm>
            <a:off x="347835" y="1346404"/>
            <a:ext cx="8640763"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eaLnBrk="1" hangingPunct="1">
              <a:spcBef>
                <a:spcPct val="0"/>
              </a:spcBef>
              <a:buClrTx/>
            </a:pPr>
            <a:r>
              <a:rPr lang="en-US" altLang="zh-CN" b="1" dirty="0">
                <a:solidFill>
                  <a:srgbClr val="0000FF"/>
                </a:solidFill>
              </a:rPr>
              <a:t>1</a:t>
            </a:r>
            <a:r>
              <a:rPr lang="zh-CN" altLang="en-US" b="1" dirty="0" smtClean="0">
                <a:solidFill>
                  <a:srgbClr val="0000FF"/>
                </a:solidFill>
              </a:rPr>
              <a:t>．计算机网络的发展历程</a:t>
            </a:r>
            <a:endParaRPr lang="zh-CN" altLang="en-US" b="1" dirty="0">
              <a:solidFill>
                <a:srgbClr val="0000FF"/>
              </a:solidFill>
              <a:latin typeface="Arial Black" pitchFamily="34" charset="0"/>
              <a:ea typeface="黑体"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21508"/>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nodeType="clickEffect">
                                  <p:stCondLst>
                                    <p:cond delay="0"/>
                                  </p:stCondLst>
                                  <p:childTnLst>
                                    <p:set>
                                      <p:cBhvr>
                                        <p:cTn id="13" dur="1" fill="hold">
                                          <p:stCondLst>
                                            <p:cond delay="0"/>
                                          </p:stCondLst>
                                        </p:cTn>
                                        <p:tgtEl>
                                          <p:spTgt spid="21509"/>
                                        </p:tgtEl>
                                        <p:attrNameLst>
                                          <p:attrName>style.visibility</p:attrName>
                                        </p:attrNameLst>
                                      </p:cBhvr>
                                      <p:to>
                                        <p:strVal val="visible"/>
                                      </p:to>
                                    </p:set>
                                    <p:animEffect transition="in" filter="wheel(1)">
                                      <p:cBhvr>
                                        <p:cTn id="14" dur="2000"/>
                                        <p:tgtEl>
                                          <p:spTgt spid="21509"/>
                                        </p:tgtEl>
                                      </p:cBhvr>
                                    </p:animEffec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iterate type="lt">
                                    <p:tmAbs val="75"/>
                                  </p:iterate>
                                  <p:childTnLst>
                                    <p:set>
                                      <p:cBhvr>
                                        <p:cTn id="18" dur="1" fill="hold">
                                          <p:stCondLst>
                                            <p:cond delay="74"/>
                                          </p:stCondLst>
                                        </p:cTn>
                                        <p:tgtEl>
                                          <p:spTgt spid="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8" grpId="0"/>
      <p:bldP spid="6" grpId="0"/>
      <p:bldP spid="7" grpId="0" build="p"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eaLnBrk="1" hangingPunct="1"/>
            <a:r>
              <a:rPr lang="zh-CN" altLang="en-US" sz="3200" dirty="0" smtClean="0">
                <a:ea typeface="宋体" pitchFamily="2" charset="-122"/>
              </a:rPr>
              <a:t>因特网的形成</a:t>
            </a:r>
          </a:p>
        </p:txBody>
      </p:sp>
      <p:sp>
        <p:nvSpPr>
          <p:cNvPr id="1773571" name="Rectangle 3"/>
          <p:cNvSpPr>
            <a:spLocks noGrp="1" noChangeArrowheads="1"/>
          </p:cNvSpPr>
          <p:nvPr>
            <p:ph type="body" idx="1"/>
          </p:nvPr>
        </p:nvSpPr>
        <p:spPr>
          <a:xfrm>
            <a:off x="251520" y="1340768"/>
            <a:ext cx="8642350" cy="5112568"/>
          </a:xfrm>
        </p:spPr>
        <p:txBody>
          <a:bodyPr/>
          <a:lstStyle/>
          <a:p>
            <a:pPr eaLnBrk="1" hangingPunct="1">
              <a:defRPr/>
            </a:pPr>
            <a:r>
              <a:rPr lang="zh-CN" altLang="en-US" sz="2000" dirty="0" smtClean="0">
                <a:solidFill>
                  <a:srgbClr val="00B050"/>
                </a:solidFill>
              </a:rPr>
              <a:t>最初的</a:t>
            </a:r>
            <a:r>
              <a:rPr lang="en-US" altLang="zh-CN" sz="2000" dirty="0" err="1" smtClean="0">
                <a:solidFill>
                  <a:srgbClr val="00B050"/>
                </a:solidFill>
              </a:rPr>
              <a:t>ARPAnet</a:t>
            </a:r>
            <a:r>
              <a:rPr lang="zh-CN" altLang="en-US" sz="2000" dirty="0" smtClean="0">
                <a:solidFill>
                  <a:srgbClr val="00B050"/>
                </a:solidFill>
              </a:rPr>
              <a:t>是一个单一的封闭的网络。</a:t>
            </a:r>
            <a:r>
              <a:rPr lang="en-US" altLang="zh-CN" sz="2000" b="0" dirty="0" smtClean="0"/>
              <a:t>1972</a:t>
            </a:r>
            <a:r>
              <a:rPr lang="zh-CN" altLang="en-US" sz="2000" b="0" dirty="0" smtClean="0"/>
              <a:t>年，全世界电脑业和通讯业的专家学者举行了第一届国际计算机通信会议，就在不同的计算机网络之间进行通信达成协议。会议决定成立</a:t>
            </a:r>
            <a:r>
              <a:rPr lang="en-US" altLang="zh-CN" sz="2000" b="0" dirty="0" smtClean="0">
                <a:solidFill>
                  <a:srgbClr val="00B050"/>
                </a:solidFill>
              </a:rPr>
              <a:t>Internet</a:t>
            </a:r>
            <a:r>
              <a:rPr lang="zh-CN" altLang="en-US" sz="2000" b="0" dirty="0" smtClean="0">
                <a:solidFill>
                  <a:srgbClr val="00B050"/>
                </a:solidFill>
              </a:rPr>
              <a:t>工作组，负责建立一种能保证计算机之间进行通信的标准规范即“通信协议”</a:t>
            </a:r>
            <a:r>
              <a:rPr lang="zh-CN" altLang="en-US" sz="2000" b="0" dirty="0" smtClean="0"/>
              <a:t>。至</a:t>
            </a:r>
            <a:r>
              <a:rPr lang="en-US" altLang="zh-CN" sz="2000" b="0" dirty="0" smtClean="0"/>
              <a:t>1974</a:t>
            </a:r>
            <a:r>
              <a:rPr lang="zh-CN" altLang="en-US" sz="2000" b="0" dirty="0" smtClean="0"/>
              <a:t>年，</a:t>
            </a:r>
            <a:r>
              <a:rPr lang="en-US" altLang="zh-CN" sz="2000" b="0" dirty="0" smtClean="0"/>
              <a:t>IP</a:t>
            </a:r>
            <a:r>
              <a:rPr lang="zh-CN" altLang="en-US" sz="2000" b="0" dirty="0" smtClean="0"/>
              <a:t>协议和</a:t>
            </a:r>
            <a:r>
              <a:rPr lang="en-US" altLang="zh-CN" sz="2000" b="0" dirty="0" smtClean="0"/>
              <a:t>TCP</a:t>
            </a:r>
            <a:r>
              <a:rPr lang="zh-CN" altLang="en-US" sz="2000" b="0" dirty="0" smtClean="0"/>
              <a:t>传输控制协议的问世，合称</a:t>
            </a:r>
            <a:r>
              <a:rPr lang="en-US" altLang="zh-CN" sz="2000" b="0" dirty="0" smtClean="0">
                <a:solidFill>
                  <a:srgbClr val="00B050"/>
                </a:solidFill>
              </a:rPr>
              <a:t>TCP/IP</a:t>
            </a:r>
            <a:r>
              <a:rPr lang="zh-CN" altLang="en-US" sz="2000" b="0" dirty="0" smtClean="0">
                <a:solidFill>
                  <a:srgbClr val="00B050"/>
                </a:solidFill>
              </a:rPr>
              <a:t>协议</a:t>
            </a:r>
            <a:r>
              <a:rPr lang="zh-CN" altLang="en-US" sz="2000" b="0" dirty="0" smtClean="0"/>
              <a:t>。</a:t>
            </a:r>
            <a:r>
              <a:rPr lang="zh-CN" altLang="en-US" sz="2000" b="0" dirty="0" smtClean="0">
                <a:solidFill>
                  <a:srgbClr val="00B050"/>
                </a:solidFill>
              </a:rPr>
              <a:t>这两个协议定义了一种在电脑网络间传送报文、文件或命令的方法。</a:t>
            </a:r>
            <a:r>
              <a:rPr lang="zh-CN" altLang="en-US" sz="2000" b="0" dirty="0" smtClean="0"/>
              <a:t>随后，美国国防部决定向全世界无条件地免费提供</a:t>
            </a:r>
            <a:r>
              <a:rPr lang="en-US" altLang="zh-CN" sz="2000" b="0" dirty="0" smtClean="0"/>
              <a:t>TCP/IP</a:t>
            </a:r>
            <a:r>
              <a:rPr lang="zh-CN" altLang="en-US" sz="2000" b="0" dirty="0" smtClean="0"/>
              <a:t>，即向全世界公布解决电脑网络之间通信的核心技术。</a:t>
            </a:r>
            <a:r>
              <a:rPr lang="en-US" altLang="zh-CN" sz="2000" b="0" dirty="0" smtClean="0">
                <a:solidFill>
                  <a:srgbClr val="0000FF"/>
                </a:solidFill>
              </a:rPr>
              <a:t>TCP/IP</a:t>
            </a:r>
            <a:r>
              <a:rPr lang="zh-CN" altLang="en-US" sz="2000" b="0" dirty="0" smtClean="0">
                <a:solidFill>
                  <a:srgbClr val="0000FF"/>
                </a:solidFill>
              </a:rPr>
              <a:t>协议的核心技术的公开最终导致了</a:t>
            </a:r>
            <a:r>
              <a:rPr lang="en-US" altLang="zh-CN" sz="2000" b="0" dirty="0" smtClean="0">
                <a:solidFill>
                  <a:srgbClr val="0000FF"/>
                </a:solidFill>
              </a:rPr>
              <a:t>Internet</a:t>
            </a:r>
            <a:r>
              <a:rPr lang="zh-CN" altLang="en-US" sz="2000" b="0" dirty="0" smtClean="0">
                <a:solidFill>
                  <a:srgbClr val="0000FF"/>
                </a:solidFill>
              </a:rPr>
              <a:t>的快速发展。</a:t>
            </a:r>
          </a:p>
          <a:p>
            <a:pPr eaLnBrk="1" hangingPunct="1">
              <a:defRPr/>
            </a:pPr>
            <a:r>
              <a:rPr lang="en-US" altLang="zh-CN" sz="2000" b="0" dirty="0" smtClean="0"/>
              <a:t>Internet</a:t>
            </a:r>
            <a:r>
              <a:rPr lang="zh-CN" altLang="en-US" sz="2000" b="0" dirty="0" smtClean="0"/>
              <a:t>的又一次快速发展源于美国国家科学基金会（</a:t>
            </a:r>
            <a:r>
              <a:rPr lang="en-US" altLang="zh-CN" sz="2000" b="0" dirty="0" smtClean="0"/>
              <a:t>NSF</a:t>
            </a:r>
            <a:r>
              <a:rPr lang="zh-CN" altLang="en-US" sz="2000" b="0" dirty="0" smtClean="0"/>
              <a:t>，</a:t>
            </a:r>
            <a:r>
              <a:rPr lang="en-US" altLang="zh-CN" sz="2000" b="0" dirty="0" smtClean="0"/>
              <a:t>National Science Foundation),</a:t>
            </a:r>
            <a:r>
              <a:rPr lang="zh-CN" altLang="en-US" sz="2000" b="0" dirty="0" smtClean="0"/>
              <a:t>建立</a:t>
            </a:r>
            <a:r>
              <a:rPr lang="en-US" altLang="zh-CN" sz="2000" b="0" dirty="0" smtClean="0"/>
              <a:t>NSFNET</a:t>
            </a:r>
            <a:r>
              <a:rPr lang="zh-CN" altLang="en-US" sz="2000" b="0" dirty="0" smtClean="0"/>
              <a:t>。</a:t>
            </a:r>
            <a:r>
              <a:rPr lang="en-US" altLang="zh-CN" sz="2000" b="0" dirty="0" smtClean="0"/>
              <a:t>1986</a:t>
            </a:r>
            <a:r>
              <a:rPr lang="zh-CN" altLang="en-US" sz="2000" b="0" dirty="0" smtClean="0"/>
              <a:t>年</a:t>
            </a:r>
            <a:r>
              <a:rPr lang="en-US" altLang="zh-CN" sz="2000" b="0" dirty="0" smtClean="0"/>
              <a:t>NSF</a:t>
            </a:r>
            <a:r>
              <a:rPr lang="zh-CN" altLang="en-US" sz="2000" b="0" dirty="0" smtClean="0"/>
              <a:t>投资在美国普林斯顿大学、匹兹堡大学、加州大学圣地亚哥分校、依利诺斯大学和康纳尔大学建立</a:t>
            </a:r>
            <a:r>
              <a:rPr lang="en-US" altLang="zh-CN" sz="2000" b="0" dirty="0" smtClean="0"/>
              <a:t>5</a:t>
            </a:r>
            <a:r>
              <a:rPr lang="zh-CN" altLang="en-US" sz="2000" b="0" dirty="0" smtClean="0"/>
              <a:t>个超级计算中心，并通过</a:t>
            </a:r>
            <a:r>
              <a:rPr lang="en-US" altLang="zh-CN" sz="2000" b="0" dirty="0" smtClean="0"/>
              <a:t>56Kbps</a:t>
            </a:r>
            <a:r>
              <a:rPr lang="zh-CN" altLang="en-US" sz="2000" b="0" dirty="0" smtClean="0"/>
              <a:t>的通信线路连接形成</a:t>
            </a:r>
            <a:r>
              <a:rPr lang="en-US" altLang="zh-CN" sz="2000" b="0" dirty="0" smtClean="0"/>
              <a:t>NSFNET</a:t>
            </a:r>
            <a:r>
              <a:rPr lang="zh-CN" altLang="en-US" sz="2000" b="0" dirty="0" smtClean="0"/>
              <a:t>的雏形。从</a:t>
            </a:r>
            <a:r>
              <a:rPr lang="en-US" altLang="zh-CN" sz="2000" b="0" dirty="0" smtClean="0"/>
              <a:t>1986</a:t>
            </a:r>
            <a:r>
              <a:rPr lang="zh-CN" altLang="en-US" sz="2000" b="0" dirty="0" smtClean="0"/>
              <a:t>年至</a:t>
            </a:r>
            <a:r>
              <a:rPr lang="en-US" altLang="zh-CN" sz="2000" b="0" dirty="0" smtClean="0"/>
              <a:t>1991</a:t>
            </a:r>
            <a:r>
              <a:rPr lang="zh-CN" altLang="en-US" sz="2000" b="0" dirty="0" smtClean="0"/>
              <a:t>年，</a:t>
            </a:r>
            <a:r>
              <a:rPr lang="en-US" altLang="zh-CN" sz="2000" b="0" dirty="0" smtClean="0"/>
              <a:t>NSFNET</a:t>
            </a:r>
            <a:r>
              <a:rPr lang="zh-CN" altLang="en-US" sz="2000" b="0" dirty="0" smtClean="0"/>
              <a:t>的子网从</a:t>
            </a:r>
            <a:r>
              <a:rPr lang="en-US" altLang="zh-CN" sz="2000" b="0" dirty="0" smtClean="0"/>
              <a:t>100</a:t>
            </a:r>
            <a:r>
              <a:rPr lang="zh-CN" altLang="en-US" sz="2000" b="0" dirty="0" smtClean="0"/>
              <a:t>个迅速增加到</a:t>
            </a:r>
            <a:r>
              <a:rPr lang="en-US" altLang="zh-CN" sz="2000" b="0" dirty="0" smtClean="0"/>
              <a:t>3000</a:t>
            </a:r>
            <a:r>
              <a:rPr lang="zh-CN" altLang="en-US" sz="2000" b="0" dirty="0" smtClean="0"/>
              <a:t>多个。</a:t>
            </a:r>
            <a:r>
              <a:rPr lang="en-US" altLang="zh-CN" sz="2000" b="0" dirty="0" smtClean="0">
                <a:solidFill>
                  <a:srgbClr val="0000FF"/>
                </a:solidFill>
              </a:rPr>
              <a:t>NSFNET</a:t>
            </a:r>
            <a:r>
              <a:rPr lang="zh-CN" altLang="en-US" sz="2000" b="0" dirty="0" smtClean="0">
                <a:solidFill>
                  <a:srgbClr val="0000FF"/>
                </a:solidFill>
              </a:rPr>
              <a:t>的正式营运以及实现与其他已有和新建网络的连接成为</a:t>
            </a:r>
            <a:r>
              <a:rPr lang="en-US" altLang="zh-CN" sz="2000" b="0" dirty="0" smtClean="0">
                <a:solidFill>
                  <a:srgbClr val="0000FF"/>
                </a:solidFill>
              </a:rPr>
              <a:t>Internet</a:t>
            </a:r>
            <a:r>
              <a:rPr lang="zh-CN" altLang="en-US" sz="2000" b="0" dirty="0" smtClean="0">
                <a:solidFill>
                  <a:srgbClr val="0000FF"/>
                </a:solidFill>
              </a:rPr>
              <a:t>的基础。</a:t>
            </a:r>
          </a:p>
          <a:p>
            <a:pPr marL="533400" indent="-533400" eaLnBrk="1" hangingPunct="1">
              <a:lnSpc>
                <a:spcPct val="150000"/>
              </a:lnSpc>
              <a:buFont typeface="Wingdings" pitchFamily="2" charset="2"/>
              <a:buAutoNum type="arabicPeriod"/>
              <a:defRPr/>
            </a:pPr>
            <a:endParaRPr lang="en-US" altLang="zh-CN" sz="2000" dirty="0" smtClean="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标题 1"/>
          <p:cNvSpPr>
            <a:spLocks noGrp="1"/>
          </p:cNvSpPr>
          <p:nvPr>
            <p:ph type="title"/>
          </p:nvPr>
        </p:nvSpPr>
        <p:spPr/>
        <p:txBody>
          <a:bodyPr/>
          <a:lstStyle/>
          <a:p>
            <a:pPr eaLnBrk="1" hangingPunct="1"/>
            <a:r>
              <a:rPr lang="en-US" altLang="zh-CN" b="0" dirty="0" smtClean="0">
                <a:ea typeface="宋体" pitchFamily="2" charset="-122"/>
              </a:rPr>
              <a:t>Internet</a:t>
            </a:r>
            <a:r>
              <a:rPr lang="zh-CN" altLang="en-US" b="0" dirty="0" smtClean="0">
                <a:ea typeface="宋体" pitchFamily="2" charset="-122"/>
              </a:rPr>
              <a:t>的发展</a:t>
            </a:r>
            <a:endParaRPr lang="zh-CN" altLang="en-US" dirty="0" smtClean="0">
              <a:ea typeface="宋体" pitchFamily="2" charset="-122"/>
            </a:endParaRPr>
          </a:p>
        </p:txBody>
      </p:sp>
      <p:sp>
        <p:nvSpPr>
          <p:cNvPr id="23555" name="AutoShape 2" descr="http://hunan.ouchn.cn/pluginfile.php/572906/mod_page/content/18/1-2-2.png"/>
          <p:cNvSpPr>
            <a:spLocks noChangeAspect="1" noChangeArrowheads="1"/>
          </p:cNvSpPr>
          <p:nvPr/>
        </p:nvSpPr>
        <p:spPr bwMode="auto">
          <a:xfrm>
            <a:off x="168275" y="-1825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eaLnBrk="1" hangingPunct="1"/>
            <a:endParaRPr lang="zh-CN" altLang="en-US"/>
          </a:p>
        </p:txBody>
      </p:sp>
      <p:pic>
        <p:nvPicPr>
          <p:cNvPr id="23556"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1412875"/>
            <a:ext cx="7989888" cy="5018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eaLnBrk="1" hangingPunct="1"/>
            <a:r>
              <a:rPr lang="zh-CN" altLang="en-US" sz="3200" dirty="0" smtClean="0">
                <a:ea typeface="宋体" pitchFamily="2" charset="-122"/>
              </a:rPr>
              <a:t>因特网的商业化</a:t>
            </a:r>
          </a:p>
        </p:txBody>
      </p:sp>
      <p:sp>
        <p:nvSpPr>
          <p:cNvPr id="1773571" name="Rectangle 3"/>
          <p:cNvSpPr>
            <a:spLocks noGrp="1" noChangeArrowheads="1"/>
          </p:cNvSpPr>
          <p:nvPr>
            <p:ph type="body" idx="1"/>
          </p:nvPr>
        </p:nvSpPr>
        <p:spPr>
          <a:xfrm>
            <a:off x="250825" y="1557338"/>
            <a:ext cx="8642350" cy="4824412"/>
          </a:xfrm>
        </p:spPr>
        <p:txBody>
          <a:bodyPr/>
          <a:lstStyle/>
          <a:p>
            <a:pPr eaLnBrk="1" hangingPunct="1">
              <a:lnSpc>
                <a:spcPct val="150000"/>
              </a:lnSpc>
              <a:defRPr/>
            </a:pPr>
            <a:r>
              <a:rPr lang="zh-CN" altLang="en-US" sz="2000" b="0" dirty="0" smtClean="0"/>
              <a:t>进入</a:t>
            </a:r>
            <a:r>
              <a:rPr lang="en-US" altLang="zh-CN" sz="2000" b="0" dirty="0" smtClean="0"/>
              <a:t>20</a:t>
            </a:r>
            <a:r>
              <a:rPr lang="zh-CN" altLang="en-US" sz="2000" b="0" dirty="0" smtClean="0"/>
              <a:t>世纪</a:t>
            </a:r>
            <a:r>
              <a:rPr lang="en-US" altLang="zh-CN" sz="2000" b="0" dirty="0" smtClean="0"/>
              <a:t>90</a:t>
            </a:r>
            <a:r>
              <a:rPr lang="zh-CN" altLang="en-US" sz="2000" b="0" dirty="0" smtClean="0"/>
              <a:t>年代初期，</a:t>
            </a:r>
            <a:r>
              <a:rPr lang="en-US" altLang="zh-CN" sz="2000" b="0" dirty="0" smtClean="0"/>
              <a:t>Internet</a:t>
            </a:r>
            <a:r>
              <a:rPr lang="zh-CN" altLang="en-US" sz="2000" b="0" dirty="0" smtClean="0"/>
              <a:t>事实上已成为一个</a:t>
            </a:r>
            <a:r>
              <a:rPr lang="zh-CN" altLang="en-US" sz="2000" b="0" dirty="0" smtClean="0">
                <a:solidFill>
                  <a:srgbClr val="0000FF"/>
                </a:solidFill>
              </a:rPr>
              <a:t>“网际网”</a:t>
            </a:r>
            <a:r>
              <a:rPr lang="zh-CN" altLang="en-US" sz="2000" b="0" dirty="0" smtClean="0"/>
              <a:t>。各子网分别负责自己的架设，并承担运作费用，而这些子网又通过</a:t>
            </a:r>
            <a:r>
              <a:rPr lang="en-US" altLang="zh-CN" sz="2000" b="0" dirty="0" smtClean="0"/>
              <a:t>NSFNET</a:t>
            </a:r>
            <a:r>
              <a:rPr lang="zh-CN" altLang="en-US" sz="2000" b="0" dirty="0" smtClean="0"/>
              <a:t>互联起来。</a:t>
            </a:r>
            <a:r>
              <a:rPr lang="en-US" altLang="zh-CN" sz="2000" b="0" dirty="0" smtClean="0"/>
              <a:t>NSFNET</a:t>
            </a:r>
            <a:r>
              <a:rPr lang="zh-CN" altLang="en-US" sz="2000" b="0" dirty="0" smtClean="0"/>
              <a:t>连接全美上千万台计算机，拥有几千万用户，是</a:t>
            </a:r>
            <a:r>
              <a:rPr lang="en-US" altLang="zh-CN" sz="2000" b="0" dirty="0" smtClean="0"/>
              <a:t>Internet</a:t>
            </a:r>
            <a:r>
              <a:rPr lang="zh-CN" altLang="en-US" sz="2000" b="0" dirty="0" smtClean="0"/>
              <a:t>最主要的成员。随着计算机网络在全球的拓展和扩散，美洲以外的网络也逐渐接入</a:t>
            </a:r>
            <a:r>
              <a:rPr lang="en-US" altLang="zh-CN" sz="2000" b="0" dirty="0" smtClean="0"/>
              <a:t>NSFNET</a:t>
            </a:r>
            <a:r>
              <a:rPr lang="zh-CN" altLang="en-US" sz="2000" b="0" dirty="0" smtClean="0"/>
              <a:t>主干或其子网。</a:t>
            </a:r>
          </a:p>
          <a:p>
            <a:pPr eaLnBrk="1" hangingPunct="1">
              <a:lnSpc>
                <a:spcPct val="150000"/>
              </a:lnSpc>
              <a:defRPr/>
            </a:pPr>
            <a:r>
              <a:rPr lang="en-US" altLang="zh-CN" sz="2000" b="0" dirty="0" smtClean="0"/>
              <a:t>1993</a:t>
            </a:r>
            <a:r>
              <a:rPr lang="zh-CN" altLang="en-US" sz="2000" b="0" dirty="0" smtClean="0"/>
              <a:t>年是因特网发展过程中标志性的一年，这一年因特网完成了到目前为止所有最重要的技术创新，万维网</a:t>
            </a:r>
            <a:r>
              <a:rPr lang="en-US" altLang="zh-CN" sz="2000" b="0" dirty="0" smtClean="0"/>
              <a:t>WWW</a:t>
            </a:r>
            <a:r>
              <a:rPr lang="zh-CN" altLang="en-US" sz="2000" b="0" dirty="0" smtClean="0"/>
              <a:t>和浏览器的应用，使因特网上有了一个令人耳目一新的平台。因特网演变成了一个集文字、图像、声音、动画和影片等多种媒体为一体的新媒介时代，更以前所未有的速度席卷了全世界。</a:t>
            </a:r>
          </a:p>
          <a:p>
            <a:pPr marL="533400" indent="-533400" eaLnBrk="1" hangingPunct="1">
              <a:lnSpc>
                <a:spcPct val="150000"/>
              </a:lnSpc>
              <a:buFont typeface="Wingdings" pitchFamily="2" charset="2"/>
              <a:buAutoNum type="arabicPeriod"/>
              <a:defRPr/>
            </a:pPr>
            <a:endParaRPr lang="en-US" altLang="zh-CN" sz="2000" dirty="0" smtClean="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eaLnBrk="1" hangingPunct="1"/>
            <a:r>
              <a:rPr lang="en-US" altLang="zh-CN" sz="3200" dirty="0" smtClean="0">
                <a:solidFill>
                  <a:srgbClr val="0000FF"/>
                </a:solidFill>
                <a:ea typeface="宋体" pitchFamily="2" charset="-122"/>
              </a:rPr>
              <a:t>2</a:t>
            </a:r>
            <a:r>
              <a:rPr lang="zh-CN" altLang="en-US" sz="3200" dirty="0" smtClean="0">
                <a:solidFill>
                  <a:srgbClr val="0000FF"/>
                </a:solidFill>
                <a:ea typeface="宋体" pitchFamily="2" charset="-122"/>
              </a:rPr>
              <a:t>．计算机网络在中国</a:t>
            </a:r>
          </a:p>
        </p:txBody>
      </p:sp>
      <p:sp>
        <p:nvSpPr>
          <p:cNvPr id="1773571" name="Rectangle 3"/>
          <p:cNvSpPr>
            <a:spLocks noGrp="1" noChangeArrowheads="1"/>
          </p:cNvSpPr>
          <p:nvPr>
            <p:ph type="body" idx="1"/>
          </p:nvPr>
        </p:nvSpPr>
        <p:spPr>
          <a:xfrm>
            <a:off x="179388" y="1276350"/>
            <a:ext cx="8640762" cy="2232025"/>
          </a:xfrm>
        </p:spPr>
        <p:txBody>
          <a:bodyPr/>
          <a:lstStyle/>
          <a:p>
            <a:pPr eaLnBrk="1" hangingPunct="1">
              <a:defRPr/>
            </a:pPr>
            <a:r>
              <a:rPr lang="zh-CN" altLang="en-US" sz="2000" b="0" dirty="0" smtClean="0"/>
              <a:t>以</a:t>
            </a:r>
            <a:r>
              <a:rPr lang="en-US" altLang="zh-CN" sz="2000" b="0" dirty="0" smtClean="0"/>
              <a:t>1987</a:t>
            </a:r>
            <a:r>
              <a:rPr lang="zh-CN" altLang="en-US" sz="2000" b="0" dirty="0" smtClean="0"/>
              <a:t>年通过中国学术网（</a:t>
            </a:r>
            <a:r>
              <a:rPr lang="en-US" altLang="zh-CN" sz="2000" b="0" dirty="0" smtClean="0"/>
              <a:t>CANET</a:t>
            </a:r>
            <a:r>
              <a:rPr lang="zh-CN" altLang="en-US" sz="2000" b="0" dirty="0" smtClean="0"/>
              <a:t>，</a:t>
            </a:r>
            <a:r>
              <a:rPr lang="en-US" altLang="zh-CN" sz="2000" b="0" dirty="0" smtClean="0"/>
              <a:t>Chinese Academic Network</a:t>
            </a:r>
            <a:r>
              <a:rPr lang="zh-CN" altLang="en-US" sz="2000" b="0" dirty="0" smtClean="0"/>
              <a:t>）向世界发出第一封</a:t>
            </a:r>
            <a:r>
              <a:rPr lang="en-US" altLang="zh-CN" sz="2000" b="0" dirty="0" smtClean="0"/>
              <a:t>E-mail</a:t>
            </a:r>
            <a:r>
              <a:rPr lang="zh-CN" altLang="en-US" sz="2000" b="0" dirty="0" smtClean="0"/>
              <a:t>为标志，</a:t>
            </a:r>
            <a:r>
              <a:rPr lang="en-US" altLang="zh-CN" sz="2000" b="0" dirty="0" smtClean="0"/>
              <a:t>Internet</a:t>
            </a:r>
            <a:r>
              <a:rPr lang="zh-CN" altLang="en-US" sz="2000" b="0" dirty="0" smtClean="0"/>
              <a:t>在中国的发展历程可以大致分为三个阶段。</a:t>
            </a:r>
          </a:p>
          <a:p>
            <a:pPr eaLnBrk="1" hangingPunct="1">
              <a:defRPr/>
            </a:pPr>
            <a:r>
              <a:rPr lang="zh-CN" altLang="en-US" sz="2000" b="0" dirty="0" smtClean="0"/>
              <a:t>第一阶段，</a:t>
            </a:r>
            <a:r>
              <a:rPr lang="en-US" altLang="zh-CN" sz="2000" b="0" dirty="0" smtClean="0"/>
              <a:t>1987—1993</a:t>
            </a:r>
            <a:r>
              <a:rPr lang="zh-CN" altLang="en-US" sz="2000" b="0" dirty="0" smtClean="0"/>
              <a:t>年，即研究试验阶段。</a:t>
            </a:r>
          </a:p>
          <a:p>
            <a:pPr eaLnBrk="1" hangingPunct="1">
              <a:defRPr/>
            </a:pPr>
            <a:r>
              <a:rPr lang="zh-CN" altLang="en-US" sz="2000" b="0" dirty="0" smtClean="0"/>
              <a:t>第二阶段，</a:t>
            </a:r>
            <a:r>
              <a:rPr lang="en-US" altLang="zh-CN" sz="2000" b="0" dirty="0" smtClean="0"/>
              <a:t>1994—1996</a:t>
            </a:r>
            <a:r>
              <a:rPr lang="zh-CN" altLang="en-US" sz="2000" b="0" dirty="0" smtClean="0"/>
              <a:t>年，为起步阶段。</a:t>
            </a:r>
          </a:p>
          <a:p>
            <a:pPr eaLnBrk="1" hangingPunct="1">
              <a:defRPr/>
            </a:pPr>
            <a:r>
              <a:rPr lang="zh-CN" altLang="en-US" sz="2000" b="0" dirty="0" smtClean="0"/>
              <a:t>第三阶段，</a:t>
            </a:r>
            <a:r>
              <a:rPr lang="en-US" altLang="zh-CN" sz="2000" b="0" dirty="0" smtClean="0"/>
              <a:t>1997</a:t>
            </a:r>
            <a:r>
              <a:rPr lang="zh-CN" altLang="en-US" sz="2000" b="0" dirty="0" smtClean="0"/>
              <a:t>年至今，是</a:t>
            </a:r>
            <a:r>
              <a:rPr lang="en-US" altLang="zh-CN" sz="2000" b="0" dirty="0" smtClean="0"/>
              <a:t>Internet</a:t>
            </a:r>
            <a:r>
              <a:rPr lang="zh-CN" altLang="en-US" sz="2000" b="0" dirty="0" smtClean="0"/>
              <a:t>在我国发展最为快速的阶段。</a:t>
            </a:r>
          </a:p>
          <a:p>
            <a:pPr marL="533400" indent="-533400" eaLnBrk="1" hangingPunct="1">
              <a:lnSpc>
                <a:spcPct val="150000"/>
              </a:lnSpc>
              <a:buFont typeface="Wingdings" pitchFamily="2" charset="2"/>
              <a:buAutoNum type="arabicPeriod"/>
              <a:defRPr/>
            </a:pPr>
            <a:endParaRPr lang="en-US" altLang="zh-CN" sz="2000" dirty="0" smtClean="0"/>
          </a:p>
        </p:txBody>
      </p:sp>
      <p:pic>
        <p:nvPicPr>
          <p:cNvPr id="2560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1413" y="3429000"/>
            <a:ext cx="4367212" cy="303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847850" y="333375"/>
            <a:ext cx="6629400" cy="563563"/>
          </a:xfrm>
        </p:spPr>
        <p:txBody>
          <a:bodyPr/>
          <a:lstStyle/>
          <a:p>
            <a:pPr eaLnBrk="1" hangingPunct="1"/>
            <a:r>
              <a:rPr lang="zh-CN" altLang="en-US" sz="3600" dirty="0" smtClean="0">
                <a:ea typeface="宋体" pitchFamily="2" charset="-122"/>
              </a:rPr>
              <a:t>（三）</a:t>
            </a:r>
            <a:r>
              <a:rPr lang="zh-CN" altLang="en-US" sz="3600" b="0" dirty="0" smtClean="0">
                <a:ea typeface="宋体" pitchFamily="2" charset="-122"/>
              </a:rPr>
              <a:t>计算机网络的概念与功能</a:t>
            </a:r>
          </a:p>
        </p:txBody>
      </p:sp>
      <p:sp>
        <p:nvSpPr>
          <p:cNvPr id="1782824" name="Rectangle 40"/>
          <p:cNvSpPr>
            <a:spLocks noChangeArrowheads="1"/>
          </p:cNvSpPr>
          <p:nvPr/>
        </p:nvSpPr>
        <p:spPr bwMode="auto">
          <a:xfrm>
            <a:off x="295275" y="1484313"/>
            <a:ext cx="8640763"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eaLnBrk="1" hangingPunct="1">
              <a:spcBef>
                <a:spcPct val="0"/>
              </a:spcBef>
              <a:buClrTx/>
            </a:pPr>
            <a:r>
              <a:rPr lang="en-US" altLang="zh-CN" b="1">
                <a:solidFill>
                  <a:srgbClr val="0000FF"/>
                </a:solidFill>
              </a:rPr>
              <a:t>1</a:t>
            </a:r>
            <a:r>
              <a:rPr lang="zh-CN" altLang="en-US" b="1">
                <a:solidFill>
                  <a:srgbClr val="0000FF"/>
                </a:solidFill>
              </a:rPr>
              <a:t>．计算机网络的概念</a:t>
            </a:r>
            <a:endParaRPr lang="zh-CN" altLang="en-US" b="1">
              <a:solidFill>
                <a:srgbClr val="0000FF"/>
              </a:solidFill>
              <a:latin typeface="Arial Black" pitchFamily="34" charset="0"/>
              <a:ea typeface="黑体" pitchFamily="2" charset="-122"/>
            </a:endParaRPr>
          </a:p>
        </p:txBody>
      </p:sp>
      <p:sp>
        <p:nvSpPr>
          <p:cNvPr id="26628" name="矩形 1"/>
          <p:cNvSpPr>
            <a:spLocks noChangeArrowheads="1"/>
          </p:cNvSpPr>
          <p:nvPr/>
        </p:nvSpPr>
        <p:spPr bwMode="auto">
          <a:xfrm>
            <a:off x="295275" y="1989138"/>
            <a:ext cx="8697913" cy="1938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eaLnBrk="1" hangingPunct="1">
              <a:lnSpc>
                <a:spcPct val="150000"/>
              </a:lnSpc>
            </a:pPr>
            <a:r>
              <a:rPr lang="zh-CN" altLang="en-US" sz="2000" b="1" dirty="0">
                <a:solidFill>
                  <a:srgbClr val="00B050"/>
                </a:solidFill>
              </a:rPr>
              <a:t>       计算机网络是由地理位置分散的、具有独立功能的多个计算机系统，利用通信设备和传输介质互相连接，并配以相应的网络软件，以实现数据通信和资源共享的系统。</a:t>
            </a:r>
            <a:r>
              <a:rPr lang="zh-CN" altLang="en-US" sz="2000" dirty="0">
                <a:solidFill>
                  <a:schemeClr val="tx1">
                    <a:lumMod val="50000"/>
                  </a:schemeClr>
                </a:solidFill>
              </a:rPr>
              <a:t>一个完整的计算机网络必须包含四个要素：计算机系统、共享的资源、传输介质、网络协议。</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iterate type="lt">
                                    <p:tmAbs val="75"/>
                                  </p:iterate>
                                  <p:childTnLst>
                                    <p:set>
                                      <p:cBhvr>
                                        <p:cTn id="6" dur="1" fill="hold">
                                          <p:stCondLst>
                                            <p:cond delay="74"/>
                                          </p:stCondLst>
                                        </p:cTn>
                                        <p:tgtEl>
                                          <p:spTgt spid="178282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82824" grpId="0" build="p"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1847850" y="333375"/>
            <a:ext cx="6629400" cy="563563"/>
          </a:xfrm>
        </p:spPr>
        <p:txBody>
          <a:bodyPr/>
          <a:lstStyle/>
          <a:p>
            <a:pPr eaLnBrk="1" hangingPunct="1"/>
            <a:r>
              <a:rPr lang="en-US" altLang="zh-CN" sz="3600" dirty="0" smtClean="0">
                <a:ea typeface="宋体" pitchFamily="2" charset="-122"/>
              </a:rPr>
              <a:t>2</a:t>
            </a:r>
            <a:r>
              <a:rPr lang="zh-CN" altLang="en-US" sz="3600" dirty="0" smtClean="0">
                <a:ea typeface="宋体" pitchFamily="2" charset="-122"/>
              </a:rPr>
              <a:t>．计算机网络的功能</a:t>
            </a:r>
            <a:endParaRPr lang="zh-CN" altLang="en-US" sz="3600" b="0" dirty="0" smtClean="0">
              <a:ea typeface="宋体" pitchFamily="2" charset="-122"/>
            </a:endParaRPr>
          </a:p>
        </p:txBody>
      </p:sp>
      <p:sp>
        <p:nvSpPr>
          <p:cNvPr id="27651" name="矩形 1"/>
          <p:cNvSpPr>
            <a:spLocks noChangeArrowheads="1"/>
          </p:cNvSpPr>
          <p:nvPr/>
        </p:nvSpPr>
        <p:spPr bwMode="auto">
          <a:xfrm>
            <a:off x="323850" y="1268413"/>
            <a:ext cx="8820150" cy="504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eaLnBrk="1" hangingPunct="1"/>
            <a:r>
              <a:rPr lang="zh-CN" altLang="en-US"/>
              <a:t>计算机网络的功能包括数据传输、资源共享和扩展功能。</a:t>
            </a:r>
          </a:p>
          <a:p>
            <a:pPr eaLnBrk="1" hangingPunct="1"/>
            <a:r>
              <a:rPr lang="en-US" altLang="zh-CN">
                <a:solidFill>
                  <a:srgbClr val="0000FF"/>
                </a:solidFill>
              </a:rPr>
              <a:t>1</a:t>
            </a:r>
            <a:r>
              <a:rPr lang="zh-CN" altLang="en-US">
                <a:solidFill>
                  <a:srgbClr val="0000FF"/>
                </a:solidFill>
              </a:rPr>
              <a:t>）数据传输</a:t>
            </a:r>
          </a:p>
          <a:p>
            <a:pPr eaLnBrk="1" hangingPunct="1"/>
            <a:r>
              <a:rPr lang="zh-CN" altLang="en-US"/>
              <a:t>    计算机网络的基本功能是数据通信，可以实现数据的远程传输。</a:t>
            </a:r>
          </a:p>
          <a:p>
            <a:pPr eaLnBrk="1" hangingPunct="1"/>
            <a:r>
              <a:rPr lang="en-US" altLang="zh-CN">
                <a:solidFill>
                  <a:srgbClr val="0000FF"/>
                </a:solidFill>
              </a:rPr>
              <a:t>2</a:t>
            </a:r>
            <a:r>
              <a:rPr lang="zh-CN" altLang="en-US">
                <a:solidFill>
                  <a:srgbClr val="0000FF"/>
                </a:solidFill>
              </a:rPr>
              <a:t>）资源共享</a:t>
            </a:r>
          </a:p>
          <a:p>
            <a:pPr eaLnBrk="1" hangingPunct="1"/>
            <a:r>
              <a:rPr lang="zh-CN" altLang="en-US"/>
              <a:t>     计算机的网络中，资源是指计算机的硬件、软件和需要传输的数据。资源共享是计算机网络主要的功能，可以提高效率，节省资源，提高信息利用率。</a:t>
            </a:r>
          </a:p>
          <a:p>
            <a:pPr eaLnBrk="1" hangingPunct="1"/>
            <a:r>
              <a:rPr lang="en-US" altLang="zh-CN">
                <a:solidFill>
                  <a:srgbClr val="0000FF"/>
                </a:solidFill>
              </a:rPr>
              <a:t>3</a:t>
            </a:r>
            <a:r>
              <a:rPr lang="zh-CN" altLang="en-US">
                <a:solidFill>
                  <a:srgbClr val="0000FF"/>
                </a:solidFill>
              </a:rPr>
              <a:t>）扩展功能</a:t>
            </a:r>
          </a:p>
          <a:p>
            <a:pPr eaLnBrk="1" hangingPunct="1"/>
            <a:r>
              <a:rPr lang="zh-CN" altLang="en-US"/>
              <a:t>     计算机网络大大提高了系统的可靠性、可用性和可扩展性。</a:t>
            </a:r>
          </a:p>
          <a:p>
            <a:pPr eaLnBrk="1" hangingPunct="1"/>
            <a:r>
              <a:rPr lang="zh-CN" altLang="en-US"/>
              <a:t>     计算机网络在分布式环境中对海量数据的高效处理发挥了不可估量的作用，通过大量计算机协同的分布式处理可以提高网络的整体利用率。</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1847850" y="333375"/>
            <a:ext cx="6629400" cy="563563"/>
          </a:xfrm>
        </p:spPr>
        <p:txBody>
          <a:bodyPr/>
          <a:lstStyle/>
          <a:p>
            <a:pPr eaLnBrk="1" hangingPunct="1"/>
            <a:r>
              <a:rPr lang="zh-CN" altLang="en-US" sz="3600" dirty="0" smtClean="0">
                <a:ea typeface="宋体" pitchFamily="2" charset="-122"/>
              </a:rPr>
              <a:t>（四）</a:t>
            </a:r>
            <a:r>
              <a:rPr lang="zh-CN" altLang="en-US" sz="3600" b="0" dirty="0" smtClean="0">
                <a:ea typeface="宋体" pitchFamily="2" charset="-122"/>
              </a:rPr>
              <a:t>计算机网络的分类</a:t>
            </a:r>
          </a:p>
        </p:txBody>
      </p:sp>
      <p:sp>
        <p:nvSpPr>
          <p:cNvPr id="1782824" name="Rectangle 40"/>
          <p:cNvSpPr>
            <a:spLocks noChangeArrowheads="1"/>
          </p:cNvSpPr>
          <p:nvPr/>
        </p:nvSpPr>
        <p:spPr bwMode="auto">
          <a:xfrm>
            <a:off x="295275" y="1484313"/>
            <a:ext cx="8640763"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eaLnBrk="1" hangingPunct="1">
              <a:spcBef>
                <a:spcPct val="0"/>
              </a:spcBef>
              <a:buClrTx/>
            </a:pPr>
            <a:endParaRPr lang="zh-CN" altLang="en-US" b="1">
              <a:solidFill>
                <a:srgbClr val="0000FF"/>
              </a:solidFill>
              <a:latin typeface="Arial Black" pitchFamily="34" charset="0"/>
              <a:ea typeface="黑体" pitchFamily="2" charset="-122"/>
            </a:endParaRPr>
          </a:p>
        </p:txBody>
      </p:sp>
      <p:sp>
        <p:nvSpPr>
          <p:cNvPr id="28676" name="矩形 2"/>
          <p:cNvSpPr>
            <a:spLocks noChangeArrowheads="1"/>
          </p:cNvSpPr>
          <p:nvPr/>
        </p:nvSpPr>
        <p:spPr bwMode="auto">
          <a:xfrm>
            <a:off x="187325" y="1343025"/>
            <a:ext cx="8956675" cy="112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eaLnBrk="1" hangingPunct="1">
              <a:lnSpc>
                <a:spcPct val="150000"/>
              </a:lnSpc>
            </a:pPr>
            <a:r>
              <a:rPr lang="en-US" altLang="zh-CN" b="1"/>
              <a:t>      1.</a:t>
            </a:r>
            <a:r>
              <a:rPr lang="zh-CN" altLang="en-US" b="1"/>
              <a:t>计算机网络</a:t>
            </a:r>
            <a:r>
              <a:rPr lang="zh-CN" altLang="en-US" b="1">
                <a:solidFill>
                  <a:srgbClr val="0000FF"/>
                </a:solidFill>
              </a:rPr>
              <a:t>按网络覆盖范围分类</a:t>
            </a:r>
            <a:r>
              <a:rPr lang="zh-CN" altLang="en-US" b="1"/>
              <a:t>分为：局域网、城域网、广域网、接入网。</a:t>
            </a:r>
          </a:p>
        </p:txBody>
      </p:sp>
      <p:sp>
        <p:nvSpPr>
          <p:cNvPr id="28677" name="矩形 1"/>
          <p:cNvSpPr>
            <a:spLocks noChangeArrowheads="1"/>
          </p:cNvSpPr>
          <p:nvPr/>
        </p:nvSpPr>
        <p:spPr bwMode="auto">
          <a:xfrm>
            <a:off x="295275" y="2708275"/>
            <a:ext cx="8697913" cy="3490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eaLnBrk="1" hangingPunct="1">
              <a:lnSpc>
                <a:spcPct val="150000"/>
              </a:lnSpc>
            </a:pPr>
            <a:r>
              <a:rPr lang="zh-CN" altLang="en-US" dirty="0">
                <a:solidFill>
                  <a:srgbClr val="FF0000"/>
                </a:solidFill>
              </a:rPr>
              <a:t>       局域网：</a:t>
            </a:r>
            <a:r>
              <a:rPr lang="zh-CN" altLang="en-US" dirty="0"/>
              <a:t>局域网（</a:t>
            </a:r>
            <a:r>
              <a:rPr lang="en-US" altLang="zh-CN" dirty="0"/>
              <a:t>LAN</a:t>
            </a:r>
            <a:r>
              <a:rPr lang="zh-CN" altLang="en-US" dirty="0"/>
              <a:t>，</a:t>
            </a:r>
            <a:r>
              <a:rPr lang="en-US" altLang="zh-CN" dirty="0"/>
              <a:t>Local Area Network</a:t>
            </a:r>
            <a:r>
              <a:rPr lang="zh-CN" altLang="en-US" dirty="0"/>
              <a:t>）是指</a:t>
            </a:r>
            <a:r>
              <a:rPr lang="zh-CN" altLang="en-US" b="1" dirty="0">
                <a:solidFill>
                  <a:srgbClr val="00B050"/>
                </a:solidFill>
              </a:rPr>
              <a:t>覆盖某单位或若干办公楼等局部区域内的多台计算机互联组成的计算机网络</a:t>
            </a:r>
            <a:r>
              <a:rPr lang="zh-CN" altLang="en-US" dirty="0"/>
              <a:t>。局域网分布范围小，容易管理与配置，拓扑结构组成简洁，速度快，延迟小，故它是</a:t>
            </a:r>
            <a:r>
              <a:rPr lang="zh-CN" altLang="en-US" dirty="0">
                <a:solidFill>
                  <a:srgbClr val="00B050"/>
                </a:solidFill>
              </a:rPr>
              <a:t>应用广泛</a:t>
            </a:r>
            <a:r>
              <a:rPr lang="zh-CN" altLang="en-US" dirty="0"/>
              <a:t>的计算机网络类型。</a:t>
            </a:r>
          </a:p>
          <a:p>
            <a:pPr eaLnBrk="1" hangingPunct="1">
              <a:lnSpc>
                <a:spcPct val="150000"/>
              </a:lnSpc>
            </a:pPr>
            <a:r>
              <a:rPr lang="zh-CN" altLang="en-US" dirty="0"/>
              <a:t>        以太网</a:t>
            </a:r>
            <a:r>
              <a:rPr lang="en-US" altLang="zh-CN" dirty="0"/>
              <a:t>IEEE 802</a:t>
            </a:r>
            <a:r>
              <a:rPr lang="zh-CN" altLang="en-US" dirty="0"/>
              <a:t>．</a:t>
            </a:r>
            <a:r>
              <a:rPr lang="en-US" altLang="zh-CN" dirty="0"/>
              <a:t>3</a:t>
            </a:r>
            <a:r>
              <a:rPr lang="zh-CN" altLang="en-US" dirty="0"/>
              <a:t>（</a:t>
            </a:r>
            <a:r>
              <a:rPr lang="en-US" altLang="zh-CN" dirty="0"/>
              <a:t>IEEE</a:t>
            </a:r>
            <a:r>
              <a:rPr lang="zh-CN" altLang="en-US" dirty="0"/>
              <a:t>，</a:t>
            </a:r>
            <a:r>
              <a:rPr lang="en-US" altLang="zh-CN" dirty="0"/>
              <a:t>Institute of Electrical and Electronics Engineers</a:t>
            </a:r>
            <a:r>
              <a:rPr lang="zh-CN" altLang="en-US" dirty="0"/>
              <a:t>）标准是最常用的局域网组网方式。</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nodePh="1">
                                  <p:stCondLst>
                                    <p:cond delay="0"/>
                                  </p:stCondLst>
                                  <p:endCondLst>
                                    <p:cond evt="begin" delay="0">
                                      <p:tn val="5"/>
                                    </p:cond>
                                  </p:endCondLst>
                                  <p:iterate type="lt">
                                    <p:tmAbs val="75"/>
                                  </p:iterate>
                                  <p:childTnLst>
                                    <p:set>
                                      <p:cBhvr>
                                        <p:cTn id="6" dur="1" fill="hold">
                                          <p:stCondLst>
                                            <p:cond delay="74"/>
                                          </p:stCondLst>
                                        </p:cTn>
                                        <p:tgtEl>
                                          <p:spTgt spid="178282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82824" grpId="0" build="p"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1847850" y="333375"/>
            <a:ext cx="6629400" cy="563563"/>
          </a:xfrm>
        </p:spPr>
        <p:txBody>
          <a:bodyPr/>
          <a:lstStyle/>
          <a:p>
            <a:pPr eaLnBrk="1" hangingPunct="1"/>
            <a:r>
              <a:rPr lang="zh-CN" altLang="en-US" sz="3600" dirty="0" smtClean="0">
                <a:ea typeface="宋体" pitchFamily="2" charset="-122"/>
              </a:rPr>
              <a:t>城域网</a:t>
            </a:r>
            <a:endParaRPr lang="zh-CN" altLang="en-US" sz="3600" b="0" dirty="0" smtClean="0">
              <a:ea typeface="宋体" pitchFamily="2" charset="-122"/>
            </a:endParaRPr>
          </a:p>
        </p:txBody>
      </p:sp>
      <p:sp>
        <p:nvSpPr>
          <p:cNvPr id="29699" name="矩形 1"/>
          <p:cNvSpPr>
            <a:spLocks noChangeArrowheads="1"/>
          </p:cNvSpPr>
          <p:nvPr/>
        </p:nvSpPr>
        <p:spPr bwMode="auto">
          <a:xfrm>
            <a:off x="323850" y="1557338"/>
            <a:ext cx="8820150"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eaLnBrk="1" hangingPunct="1">
              <a:lnSpc>
                <a:spcPct val="150000"/>
              </a:lnSpc>
            </a:pPr>
            <a:r>
              <a:rPr lang="zh-CN" altLang="en-US" dirty="0"/>
              <a:t>        城域网（</a:t>
            </a:r>
            <a:r>
              <a:rPr lang="en-US" altLang="zh-CN" dirty="0"/>
              <a:t>MAN</a:t>
            </a:r>
            <a:r>
              <a:rPr lang="zh-CN" altLang="en-US" dirty="0"/>
              <a:t>，</a:t>
            </a:r>
            <a:r>
              <a:rPr lang="en-US" altLang="zh-CN" dirty="0"/>
              <a:t>Metropolitan Area Network</a:t>
            </a:r>
            <a:r>
              <a:rPr lang="zh-CN" altLang="en-US" dirty="0"/>
              <a:t>）指大型的计算机网络，是介于</a:t>
            </a:r>
            <a:r>
              <a:rPr lang="en-US" altLang="zh-CN" dirty="0"/>
              <a:t>LAN</a:t>
            </a:r>
            <a:r>
              <a:rPr lang="zh-CN" altLang="en-US" dirty="0"/>
              <a:t>和</a:t>
            </a:r>
            <a:r>
              <a:rPr lang="en-US" altLang="zh-CN" dirty="0"/>
              <a:t>WAN</a:t>
            </a:r>
            <a:r>
              <a:rPr lang="zh-CN" altLang="en-US" dirty="0"/>
              <a:t>之间能传输语音与数据的公用网络，这些网络通常涵盖一个大学校园或一座城市，</a:t>
            </a:r>
            <a:r>
              <a:rPr lang="zh-CN" altLang="en-US" dirty="0">
                <a:solidFill>
                  <a:srgbClr val="00B050"/>
                </a:solidFill>
              </a:rPr>
              <a:t>覆盖的地理范围从几十千米至数百千米</a:t>
            </a:r>
            <a:r>
              <a:rPr lang="zh-CN" altLang="en-US" dirty="0"/>
              <a:t>。城域网基本上是局域网的延伸，像是一个大型的局域网，通常使用与局域网相似的技术，传输距离较远，布线结构更为复杂。</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847850" y="333375"/>
            <a:ext cx="6629400" cy="563563"/>
          </a:xfrm>
        </p:spPr>
        <p:txBody>
          <a:bodyPr/>
          <a:lstStyle/>
          <a:p>
            <a:pPr eaLnBrk="1" hangingPunct="1"/>
            <a:r>
              <a:rPr lang="zh-CN" altLang="en-US" sz="3600" dirty="0" smtClean="0">
                <a:ea typeface="宋体" pitchFamily="2" charset="-122"/>
              </a:rPr>
              <a:t>广域网</a:t>
            </a:r>
            <a:endParaRPr lang="zh-CN" altLang="en-US" sz="3600" b="0" dirty="0" smtClean="0">
              <a:ea typeface="宋体" pitchFamily="2" charset="-122"/>
            </a:endParaRPr>
          </a:p>
        </p:txBody>
      </p:sp>
      <p:sp>
        <p:nvSpPr>
          <p:cNvPr id="30723" name="矩形 1"/>
          <p:cNvSpPr>
            <a:spLocks noChangeArrowheads="1"/>
          </p:cNvSpPr>
          <p:nvPr/>
        </p:nvSpPr>
        <p:spPr bwMode="auto">
          <a:xfrm>
            <a:off x="323850" y="1557338"/>
            <a:ext cx="8820150" cy="3897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eaLnBrk="1" hangingPunct="1">
              <a:lnSpc>
                <a:spcPct val="150000"/>
              </a:lnSpc>
            </a:pPr>
            <a:r>
              <a:rPr lang="zh-CN" altLang="en-US" dirty="0"/>
              <a:t>        广域网（</a:t>
            </a:r>
            <a:r>
              <a:rPr lang="en-US" altLang="zh-CN" dirty="0"/>
              <a:t>WAN</a:t>
            </a:r>
            <a:r>
              <a:rPr lang="zh-CN" altLang="en-US" dirty="0"/>
              <a:t>，</a:t>
            </a:r>
            <a:r>
              <a:rPr lang="en-US" altLang="zh-CN" dirty="0"/>
              <a:t>Wide Area Network</a:t>
            </a:r>
            <a:r>
              <a:rPr lang="zh-CN" altLang="en-US" dirty="0"/>
              <a:t>）</a:t>
            </a:r>
            <a:r>
              <a:rPr lang="zh-CN" altLang="en-US" b="1" dirty="0">
                <a:solidFill>
                  <a:srgbClr val="00B050"/>
                </a:solidFill>
              </a:rPr>
              <a:t>是连接不同地区的局域网或城域网来进行计算机通信的远程网。</a:t>
            </a:r>
            <a:r>
              <a:rPr lang="zh-CN" altLang="en-US" dirty="0"/>
              <a:t>广域网通常可以跨接很大的物理范围，所</a:t>
            </a:r>
            <a:r>
              <a:rPr lang="zh-CN" altLang="en-US" b="1" dirty="0">
                <a:solidFill>
                  <a:srgbClr val="00B050"/>
                </a:solidFill>
              </a:rPr>
              <a:t>覆盖的范围从几十千米到几千千米</a:t>
            </a:r>
            <a:r>
              <a:rPr lang="zh-CN" altLang="en-US" dirty="0"/>
              <a:t>，它能连接多个地区、城市和国家，或横跨几个洲，能够提供远距离通信，形成国际性的远程网络。由于其速度慢，延迟大，广域网中通常具有复杂的互联设备，如交换机、路由器等，由它们负责重要的数据交换业务，入网站点只负责收发数据。</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1847850" y="333375"/>
            <a:ext cx="6629400" cy="563563"/>
          </a:xfrm>
        </p:spPr>
        <p:txBody>
          <a:bodyPr/>
          <a:lstStyle/>
          <a:p>
            <a:pPr eaLnBrk="1" hangingPunct="1"/>
            <a:r>
              <a:rPr lang="zh-CN" altLang="en-US" sz="3600" dirty="0" smtClean="0">
                <a:ea typeface="宋体" pitchFamily="2" charset="-122"/>
              </a:rPr>
              <a:t>接入网</a:t>
            </a:r>
            <a:endParaRPr lang="zh-CN" altLang="en-US" sz="3600" b="0" dirty="0" smtClean="0">
              <a:ea typeface="宋体" pitchFamily="2" charset="-122"/>
            </a:endParaRPr>
          </a:p>
        </p:txBody>
      </p:sp>
      <p:sp>
        <p:nvSpPr>
          <p:cNvPr id="31747" name="矩形 1"/>
          <p:cNvSpPr>
            <a:spLocks noChangeArrowheads="1"/>
          </p:cNvSpPr>
          <p:nvPr/>
        </p:nvSpPr>
        <p:spPr bwMode="auto">
          <a:xfrm>
            <a:off x="323850" y="1557338"/>
            <a:ext cx="8820150" cy="334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eaLnBrk="1" hangingPunct="1">
              <a:lnSpc>
                <a:spcPct val="150000"/>
              </a:lnSpc>
            </a:pPr>
            <a:r>
              <a:rPr lang="zh-CN" altLang="en-US" dirty="0"/>
              <a:t>        接入网是</a:t>
            </a:r>
            <a:r>
              <a:rPr lang="zh-CN" altLang="en-US" b="1" dirty="0">
                <a:solidFill>
                  <a:srgbClr val="00B050"/>
                </a:solidFill>
              </a:rPr>
              <a:t>指骨干网络到用户终端之间的所有设备</a:t>
            </a:r>
            <a:r>
              <a:rPr lang="zh-CN" altLang="en-US" dirty="0"/>
              <a:t>。其长度一般为几百米到几千米，因而被形象地称为“最后一千米”。由于骨干网</a:t>
            </a:r>
            <a:r>
              <a:rPr lang="zh-CN" altLang="en-US" b="1" dirty="0">
                <a:solidFill>
                  <a:srgbClr val="00B050"/>
                </a:solidFill>
              </a:rPr>
              <a:t>一般采用光纤结构，传输速度快</a:t>
            </a:r>
            <a:r>
              <a:rPr lang="zh-CN" altLang="en-US" dirty="0"/>
              <a:t>，所以接入网作为骨干网与用户终端之间的接口便成为整个网络系统的瓶颈。接入网的接入方式包括铜线（普通电话线）接入、光纤接入、光纤同轴电缆（有线电视电缆）混合接入和无线接入等几种方式。</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2514600" y="260350"/>
            <a:ext cx="6629400" cy="563563"/>
          </a:xfrm>
        </p:spPr>
        <p:txBody>
          <a:bodyPr/>
          <a:lstStyle/>
          <a:p>
            <a:pPr eaLnBrk="1" hangingPunct="1"/>
            <a:r>
              <a:rPr lang="en-US" altLang="zh-CN" b="0" dirty="0" smtClean="0">
                <a:ea typeface="宋体" pitchFamily="2" charset="-122"/>
              </a:rPr>
              <a:t>2.</a:t>
            </a:r>
            <a:r>
              <a:rPr lang="zh-CN" altLang="en-US" b="0" dirty="0" smtClean="0">
                <a:ea typeface="宋体" pitchFamily="2" charset="-122"/>
              </a:rPr>
              <a:t>按网络拓扑结构分类</a:t>
            </a:r>
            <a:endParaRPr lang="zh-CN" altLang="en-US" dirty="0" smtClean="0">
              <a:ea typeface="宋体" pitchFamily="2" charset="-122"/>
            </a:endParaRPr>
          </a:p>
        </p:txBody>
      </p:sp>
      <p:sp>
        <p:nvSpPr>
          <p:cNvPr id="32771" name="Rectangle 3"/>
          <p:cNvSpPr>
            <a:spLocks noGrp="1" noChangeArrowheads="1"/>
          </p:cNvSpPr>
          <p:nvPr>
            <p:ph type="body" idx="1"/>
          </p:nvPr>
        </p:nvSpPr>
        <p:spPr>
          <a:xfrm>
            <a:off x="395288" y="1700213"/>
            <a:ext cx="8594725" cy="4321175"/>
          </a:xfrm>
        </p:spPr>
        <p:txBody>
          <a:bodyPr/>
          <a:lstStyle/>
          <a:p>
            <a:pPr>
              <a:lnSpc>
                <a:spcPct val="150000"/>
              </a:lnSpc>
            </a:pPr>
            <a:r>
              <a:rPr lang="zh-CN" altLang="en-US" b="0" smtClean="0"/>
              <a:t>计算机网络的拓扑结构是指计算机网络的通信链路和节点的几何排列或物理布局图形。链路是网络中相邻两个节点之间的物理通路。节点指计算机和网络设备，也可指一个网络。</a:t>
            </a:r>
          </a:p>
          <a:p>
            <a:pPr>
              <a:lnSpc>
                <a:spcPct val="150000"/>
              </a:lnSpc>
            </a:pPr>
            <a:r>
              <a:rPr lang="zh-CN" altLang="en-US" b="0" smtClean="0"/>
              <a:t>按</a:t>
            </a:r>
            <a:r>
              <a:rPr lang="zh-CN" altLang="en-US" b="0" smtClean="0">
                <a:solidFill>
                  <a:srgbClr val="0000FF"/>
                </a:solidFill>
              </a:rPr>
              <a:t>网络拓扑结构分类</a:t>
            </a:r>
            <a:r>
              <a:rPr lang="zh-CN" altLang="en-US" b="0" smtClean="0"/>
              <a:t>分为：总线型网络、星型网络、树型网络、环型网络和网状拓扑。</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2514600" y="260350"/>
            <a:ext cx="6629400" cy="563563"/>
          </a:xfrm>
        </p:spPr>
        <p:txBody>
          <a:bodyPr/>
          <a:lstStyle/>
          <a:p>
            <a:pPr eaLnBrk="1" hangingPunct="1"/>
            <a:r>
              <a:rPr lang="zh-CN" altLang="en-US" dirty="0" smtClean="0">
                <a:ea typeface="宋体" pitchFamily="2" charset="-122"/>
              </a:rPr>
              <a:t>星型拓扑结构</a:t>
            </a:r>
          </a:p>
        </p:txBody>
      </p:sp>
      <p:grpSp>
        <p:nvGrpSpPr>
          <p:cNvPr id="1813509" name="Group 5"/>
          <p:cNvGrpSpPr>
            <a:grpSpLocks/>
          </p:cNvGrpSpPr>
          <p:nvPr/>
        </p:nvGrpSpPr>
        <p:grpSpPr bwMode="auto">
          <a:xfrm>
            <a:off x="1187450" y="2636838"/>
            <a:ext cx="1939925" cy="2278062"/>
            <a:chOff x="4572" y="6744"/>
            <a:chExt cx="3056" cy="3588"/>
          </a:xfrm>
        </p:grpSpPr>
        <p:sp>
          <p:nvSpPr>
            <p:cNvPr id="33797" name="Rectangle 6"/>
            <p:cNvSpPr>
              <a:spLocks noChangeArrowheads="1"/>
            </p:cNvSpPr>
            <p:nvPr/>
          </p:nvSpPr>
          <p:spPr bwMode="auto">
            <a:xfrm>
              <a:off x="5472" y="9708"/>
              <a:ext cx="1440" cy="6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algn="just" eaLnBrk="1" hangingPunct="1">
                <a:spcBef>
                  <a:spcPct val="0"/>
                </a:spcBef>
                <a:buClrTx/>
                <a:buFontTx/>
                <a:buNone/>
              </a:pPr>
              <a:r>
                <a:rPr lang="zh-CN" altLang="en-US" sz="1600" b="1">
                  <a:solidFill>
                    <a:srgbClr val="000000"/>
                  </a:solidFill>
                  <a:latin typeface="宋体" pitchFamily="2" charset="-122"/>
                </a:rPr>
                <a:t>星形拓扑</a:t>
              </a:r>
              <a:endParaRPr lang="zh-CN" altLang="en-US"/>
            </a:p>
          </p:txBody>
        </p:sp>
        <p:grpSp>
          <p:nvGrpSpPr>
            <p:cNvPr id="33798" name="Group 7"/>
            <p:cNvGrpSpPr>
              <a:grpSpLocks/>
            </p:cNvGrpSpPr>
            <p:nvPr/>
          </p:nvGrpSpPr>
          <p:grpSpPr bwMode="auto">
            <a:xfrm>
              <a:off x="4572" y="6744"/>
              <a:ext cx="3056" cy="2846"/>
              <a:chOff x="4572" y="6744"/>
              <a:chExt cx="1527" cy="1424"/>
            </a:xfrm>
          </p:grpSpPr>
          <p:sp>
            <p:nvSpPr>
              <p:cNvPr id="33799" name="Freeform 8"/>
              <p:cNvSpPr>
                <a:spLocks/>
              </p:cNvSpPr>
              <p:nvPr/>
            </p:nvSpPr>
            <p:spPr bwMode="auto">
              <a:xfrm>
                <a:off x="4572" y="7375"/>
                <a:ext cx="160" cy="148"/>
              </a:xfrm>
              <a:custGeom>
                <a:avLst/>
                <a:gdLst>
                  <a:gd name="T0" fmla="*/ 0 w 160"/>
                  <a:gd name="T1" fmla="*/ 81 h 148"/>
                  <a:gd name="T2" fmla="*/ 87 w 160"/>
                  <a:gd name="T3" fmla="*/ 0 h 148"/>
                  <a:gd name="T4" fmla="*/ 160 w 160"/>
                  <a:gd name="T5" fmla="*/ 81 h 148"/>
                  <a:gd name="T6" fmla="*/ 160 w 160"/>
                  <a:gd name="T7" fmla="*/ 81 h 148"/>
                  <a:gd name="T8" fmla="*/ 87 w 160"/>
                  <a:gd name="T9" fmla="*/ 148 h 148"/>
                  <a:gd name="T10" fmla="*/ 0 w 160"/>
                  <a:gd name="T11" fmla="*/ 81 h 14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148">
                    <a:moveTo>
                      <a:pt x="0" y="81"/>
                    </a:moveTo>
                    <a:cubicBezTo>
                      <a:pt x="0" y="41"/>
                      <a:pt x="44" y="0"/>
                      <a:pt x="87" y="0"/>
                    </a:cubicBezTo>
                    <a:cubicBezTo>
                      <a:pt x="131" y="0"/>
                      <a:pt x="160" y="41"/>
                      <a:pt x="160" y="81"/>
                    </a:cubicBezTo>
                    <a:cubicBezTo>
                      <a:pt x="160" y="81"/>
                      <a:pt x="160" y="81"/>
                      <a:pt x="160" y="81"/>
                    </a:cubicBezTo>
                    <a:cubicBezTo>
                      <a:pt x="160" y="121"/>
                      <a:pt x="131" y="148"/>
                      <a:pt x="87" y="148"/>
                    </a:cubicBezTo>
                    <a:cubicBezTo>
                      <a:pt x="44" y="148"/>
                      <a:pt x="0" y="121"/>
                      <a:pt x="0" y="81"/>
                    </a:cubicBezTo>
                  </a:path>
                </a:pathLst>
              </a:custGeom>
              <a:noFill/>
              <a:ln w="952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33800" name="Freeform 9"/>
              <p:cNvSpPr>
                <a:spLocks/>
              </p:cNvSpPr>
              <p:nvPr/>
            </p:nvSpPr>
            <p:spPr bwMode="auto">
              <a:xfrm>
                <a:off x="5255" y="8020"/>
                <a:ext cx="160" cy="148"/>
              </a:xfrm>
              <a:custGeom>
                <a:avLst/>
                <a:gdLst>
                  <a:gd name="T0" fmla="*/ 0 w 11"/>
                  <a:gd name="T1" fmla="*/ 12123 h 11"/>
                  <a:gd name="T2" fmla="*/ 18400 w 11"/>
                  <a:gd name="T3" fmla="*/ 0 h 11"/>
                  <a:gd name="T4" fmla="*/ 33847 w 11"/>
                  <a:gd name="T5" fmla="*/ 12123 h 11"/>
                  <a:gd name="T6" fmla="*/ 33847 w 11"/>
                  <a:gd name="T7" fmla="*/ 12123 h 11"/>
                  <a:gd name="T8" fmla="*/ 18400 w 11"/>
                  <a:gd name="T9" fmla="*/ 26788 h 11"/>
                  <a:gd name="T10" fmla="*/ 0 w 11"/>
                  <a:gd name="T11" fmla="*/ 12123 h 1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 h="11">
                    <a:moveTo>
                      <a:pt x="0" y="5"/>
                    </a:moveTo>
                    <a:cubicBezTo>
                      <a:pt x="0" y="3"/>
                      <a:pt x="3" y="0"/>
                      <a:pt x="6" y="0"/>
                    </a:cubicBezTo>
                    <a:cubicBezTo>
                      <a:pt x="8" y="0"/>
                      <a:pt x="11" y="3"/>
                      <a:pt x="11" y="5"/>
                    </a:cubicBezTo>
                    <a:cubicBezTo>
                      <a:pt x="11" y="5"/>
                      <a:pt x="11" y="5"/>
                      <a:pt x="11" y="5"/>
                    </a:cubicBezTo>
                    <a:cubicBezTo>
                      <a:pt x="11" y="8"/>
                      <a:pt x="8" y="11"/>
                      <a:pt x="6" y="11"/>
                    </a:cubicBezTo>
                    <a:cubicBezTo>
                      <a:pt x="3" y="11"/>
                      <a:pt x="0" y="8"/>
                      <a:pt x="0" y="5"/>
                    </a:cubicBezTo>
                  </a:path>
                </a:pathLst>
              </a:custGeom>
              <a:solidFill>
                <a:srgbClr val="FFFFFF"/>
              </a:solidFill>
              <a:ln w="0">
                <a:solidFill>
                  <a:srgbClr val="000000"/>
                </a:solidFill>
                <a:prstDash val="solid"/>
                <a:round/>
                <a:headEnd/>
                <a:tailEnd/>
              </a:ln>
            </p:spPr>
            <p:txBody>
              <a:bodyPr/>
              <a:lstStyle/>
              <a:p>
                <a:endParaRPr lang="zh-CN" altLang="en-US"/>
              </a:p>
            </p:txBody>
          </p:sp>
          <p:sp>
            <p:nvSpPr>
              <p:cNvPr id="33801" name="Freeform 10"/>
              <p:cNvSpPr>
                <a:spLocks/>
              </p:cNvSpPr>
              <p:nvPr/>
            </p:nvSpPr>
            <p:spPr bwMode="auto">
              <a:xfrm>
                <a:off x="5255" y="8020"/>
                <a:ext cx="160" cy="148"/>
              </a:xfrm>
              <a:custGeom>
                <a:avLst/>
                <a:gdLst>
                  <a:gd name="T0" fmla="*/ 0 w 160"/>
                  <a:gd name="T1" fmla="*/ 67 h 148"/>
                  <a:gd name="T2" fmla="*/ 88 w 160"/>
                  <a:gd name="T3" fmla="*/ 0 h 148"/>
                  <a:gd name="T4" fmla="*/ 160 w 160"/>
                  <a:gd name="T5" fmla="*/ 67 h 148"/>
                  <a:gd name="T6" fmla="*/ 160 w 160"/>
                  <a:gd name="T7" fmla="*/ 67 h 148"/>
                  <a:gd name="T8" fmla="*/ 88 w 160"/>
                  <a:gd name="T9" fmla="*/ 148 h 148"/>
                  <a:gd name="T10" fmla="*/ 0 w 160"/>
                  <a:gd name="T11" fmla="*/ 67 h 14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148">
                    <a:moveTo>
                      <a:pt x="0" y="67"/>
                    </a:moveTo>
                    <a:cubicBezTo>
                      <a:pt x="0" y="40"/>
                      <a:pt x="44" y="0"/>
                      <a:pt x="88" y="0"/>
                    </a:cubicBezTo>
                    <a:cubicBezTo>
                      <a:pt x="117" y="0"/>
                      <a:pt x="160" y="40"/>
                      <a:pt x="160" y="67"/>
                    </a:cubicBezTo>
                    <a:cubicBezTo>
                      <a:pt x="160" y="67"/>
                      <a:pt x="160" y="67"/>
                      <a:pt x="160" y="67"/>
                    </a:cubicBezTo>
                    <a:cubicBezTo>
                      <a:pt x="160" y="108"/>
                      <a:pt x="117" y="148"/>
                      <a:pt x="88" y="148"/>
                    </a:cubicBezTo>
                    <a:cubicBezTo>
                      <a:pt x="44" y="148"/>
                      <a:pt x="0" y="108"/>
                      <a:pt x="0" y="67"/>
                    </a:cubicBezTo>
                  </a:path>
                </a:pathLst>
              </a:custGeom>
              <a:noFill/>
              <a:ln w="952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33802" name="Freeform 11"/>
              <p:cNvSpPr>
                <a:spLocks/>
              </p:cNvSpPr>
              <p:nvPr/>
            </p:nvSpPr>
            <p:spPr bwMode="auto">
              <a:xfrm>
                <a:off x="4790" y="6945"/>
                <a:ext cx="146" cy="148"/>
              </a:xfrm>
              <a:custGeom>
                <a:avLst/>
                <a:gdLst>
                  <a:gd name="T0" fmla="*/ 0 w 10"/>
                  <a:gd name="T1" fmla="*/ 14665 h 11"/>
                  <a:gd name="T2" fmla="*/ 15564 w 10"/>
                  <a:gd name="T3" fmla="*/ 0 h 11"/>
                  <a:gd name="T4" fmla="*/ 31127 w 10"/>
                  <a:gd name="T5" fmla="*/ 14665 h 11"/>
                  <a:gd name="T6" fmla="*/ 31127 w 10"/>
                  <a:gd name="T7" fmla="*/ 14665 h 11"/>
                  <a:gd name="T8" fmla="*/ 15564 w 10"/>
                  <a:gd name="T9" fmla="*/ 26788 h 11"/>
                  <a:gd name="T10" fmla="*/ 0 w 10"/>
                  <a:gd name="T11" fmla="*/ 14665 h 1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0" h="11">
                    <a:moveTo>
                      <a:pt x="0" y="6"/>
                    </a:moveTo>
                    <a:cubicBezTo>
                      <a:pt x="0" y="3"/>
                      <a:pt x="2" y="0"/>
                      <a:pt x="5" y="0"/>
                    </a:cubicBezTo>
                    <a:cubicBezTo>
                      <a:pt x="8" y="0"/>
                      <a:pt x="10" y="3"/>
                      <a:pt x="10" y="6"/>
                    </a:cubicBezTo>
                    <a:cubicBezTo>
                      <a:pt x="10" y="6"/>
                      <a:pt x="10" y="6"/>
                      <a:pt x="10" y="6"/>
                    </a:cubicBezTo>
                    <a:cubicBezTo>
                      <a:pt x="10" y="8"/>
                      <a:pt x="8" y="11"/>
                      <a:pt x="5" y="11"/>
                    </a:cubicBezTo>
                    <a:cubicBezTo>
                      <a:pt x="2" y="11"/>
                      <a:pt x="0" y="8"/>
                      <a:pt x="0" y="6"/>
                    </a:cubicBezTo>
                  </a:path>
                </a:pathLst>
              </a:custGeom>
              <a:solidFill>
                <a:srgbClr val="FFFFFF"/>
              </a:solidFill>
              <a:ln w="0">
                <a:solidFill>
                  <a:srgbClr val="000000"/>
                </a:solidFill>
                <a:prstDash val="solid"/>
                <a:round/>
                <a:headEnd/>
                <a:tailEnd/>
              </a:ln>
            </p:spPr>
            <p:txBody>
              <a:bodyPr/>
              <a:lstStyle/>
              <a:p>
                <a:endParaRPr lang="zh-CN" altLang="en-US"/>
              </a:p>
            </p:txBody>
          </p:sp>
          <p:sp>
            <p:nvSpPr>
              <p:cNvPr id="33803" name="Freeform 12"/>
              <p:cNvSpPr>
                <a:spLocks/>
              </p:cNvSpPr>
              <p:nvPr/>
            </p:nvSpPr>
            <p:spPr bwMode="auto">
              <a:xfrm>
                <a:off x="4790" y="6945"/>
                <a:ext cx="146" cy="148"/>
              </a:xfrm>
              <a:custGeom>
                <a:avLst/>
                <a:gdLst>
                  <a:gd name="T0" fmla="*/ 0 w 146"/>
                  <a:gd name="T1" fmla="*/ 81 h 148"/>
                  <a:gd name="T2" fmla="*/ 73 w 146"/>
                  <a:gd name="T3" fmla="*/ 0 h 148"/>
                  <a:gd name="T4" fmla="*/ 146 w 146"/>
                  <a:gd name="T5" fmla="*/ 81 h 148"/>
                  <a:gd name="T6" fmla="*/ 146 w 146"/>
                  <a:gd name="T7" fmla="*/ 81 h 148"/>
                  <a:gd name="T8" fmla="*/ 73 w 146"/>
                  <a:gd name="T9" fmla="*/ 148 h 148"/>
                  <a:gd name="T10" fmla="*/ 0 w 146"/>
                  <a:gd name="T11" fmla="*/ 81 h 14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6" h="148">
                    <a:moveTo>
                      <a:pt x="0" y="81"/>
                    </a:moveTo>
                    <a:cubicBezTo>
                      <a:pt x="0" y="41"/>
                      <a:pt x="29" y="0"/>
                      <a:pt x="73" y="0"/>
                    </a:cubicBezTo>
                    <a:cubicBezTo>
                      <a:pt x="116" y="0"/>
                      <a:pt x="146" y="41"/>
                      <a:pt x="146" y="81"/>
                    </a:cubicBezTo>
                    <a:cubicBezTo>
                      <a:pt x="146" y="81"/>
                      <a:pt x="146" y="81"/>
                      <a:pt x="146" y="81"/>
                    </a:cubicBezTo>
                    <a:cubicBezTo>
                      <a:pt x="146" y="108"/>
                      <a:pt x="116" y="148"/>
                      <a:pt x="73" y="148"/>
                    </a:cubicBezTo>
                    <a:cubicBezTo>
                      <a:pt x="29" y="148"/>
                      <a:pt x="0" y="108"/>
                      <a:pt x="0" y="81"/>
                    </a:cubicBezTo>
                  </a:path>
                </a:pathLst>
              </a:custGeom>
              <a:noFill/>
              <a:ln w="952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33804" name="Freeform 13"/>
              <p:cNvSpPr>
                <a:spLocks/>
              </p:cNvSpPr>
              <p:nvPr/>
            </p:nvSpPr>
            <p:spPr bwMode="auto">
              <a:xfrm>
                <a:off x="5255" y="6744"/>
                <a:ext cx="160" cy="148"/>
              </a:xfrm>
              <a:custGeom>
                <a:avLst/>
                <a:gdLst>
                  <a:gd name="T0" fmla="*/ 0 w 11"/>
                  <a:gd name="T1" fmla="*/ 14665 h 11"/>
                  <a:gd name="T2" fmla="*/ 18400 w 11"/>
                  <a:gd name="T3" fmla="*/ 0 h 11"/>
                  <a:gd name="T4" fmla="*/ 33847 w 11"/>
                  <a:gd name="T5" fmla="*/ 14665 h 11"/>
                  <a:gd name="T6" fmla="*/ 33847 w 11"/>
                  <a:gd name="T7" fmla="*/ 14665 h 11"/>
                  <a:gd name="T8" fmla="*/ 18400 w 11"/>
                  <a:gd name="T9" fmla="*/ 26788 h 11"/>
                  <a:gd name="T10" fmla="*/ 0 w 11"/>
                  <a:gd name="T11" fmla="*/ 14665 h 1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 h="11">
                    <a:moveTo>
                      <a:pt x="0" y="6"/>
                    </a:moveTo>
                    <a:cubicBezTo>
                      <a:pt x="0" y="3"/>
                      <a:pt x="3" y="0"/>
                      <a:pt x="6" y="0"/>
                    </a:cubicBezTo>
                    <a:cubicBezTo>
                      <a:pt x="8" y="0"/>
                      <a:pt x="11" y="3"/>
                      <a:pt x="11" y="6"/>
                    </a:cubicBezTo>
                    <a:cubicBezTo>
                      <a:pt x="11" y="6"/>
                      <a:pt x="11" y="6"/>
                      <a:pt x="11" y="6"/>
                    </a:cubicBezTo>
                    <a:cubicBezTo>
                      <a:pt x="11" y="9"/>
                      <a:pt x="8" y="11"/>
                      <a:pt x="6" y="11"/>
                    </a:cubicBezTo>
                    <a:cubicBezTo>
                      <a:pt x="3" y="11"/>
                      <a:pt x="0" y="9"/>
                      <a:pt x="0" y="6"/>
                    </a:cubicBezTo>
                  </a:path>
                </a:pathLst>
              </a:custGeom>
              <a:solidFill>
                <a:srgbClr val="FFFFFF"/>
              </a:solidFill>
              <a:ln w="0">
                <a:solidFill>
                  <a:srgbClr val="000000"/>
                </a:solidFill>
                <a:prstDash val="solid"/>
                <a:round/>
                <a:headEnd/>
                <a:tailEnd/>
              </a:ln>
            </p:spPr>
            <p:txBody>
              <a:bodyPr/>
              <a:lstStyle/>
              <a:p>
                <a:endParaRPr lang="zh-CN" altLang="en-US"/>
              </a:p>
            </p:txBody>
          </p:sp>
          <p:sp>
            <p:nvSpPr>
              <p:cNvPr id="33805" name="Freeform 14"/>
              <p:cNvSpPr>
                <a:spLocks/>
              </p:cNvSpPr>
              <p:nvPr/>
            </p:nvSpPr>
            <p:spPr bwMode="auto">
              <a:xfrm>
                <a:off x="5255" y="6744"/>
                <a:ext cx="160" cy="148"/>
              </a:xfrm>
              <a:custGeom>
                <a:avLst/>
                <a:gdLst>
                  <a:gd name="T0" fmla="*/ 0 w 160"/>
                  <a:gd name="T1" fmla="*/ 80 h 148"/>
                  <a:gd name="T2" fmla="*/ 88 w 160"/>
                  <a:gd name="T3" fmla="*/ 0 h 148"/>
                  <a:gd name="T4" fmla="*/ 160 w 160"/>
                  <a:gd name="T5" fmla="*/ 80 h 148"/>
                  <a:gd name="T6" fmla="*/ 160 w 160"/>
                  <a:gd name="T7" fmla="*/ 80 h 148"/>
                  <a:gd name="T8" fmla="*/ 88 w 160"/>
                  <a:gd name="T9" fmla="*/ 148 h 148"/>
                  <a:gd name="T10" fmla="*/ 0 w 160"/>
                  <a:gd name="T11" fmla="*/ 80 h 14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148">
                    <a:moveTo>
                      <a:pt x="0" y="80"/>
                    </a:moveTo>
                    <a:cubicBezTo>
                      <a:pt x="0" y="40"/>
                      <a:pt x="44" y="0"/>
                      <a:pt x="88" y="0"/>
                    </a:cubicBezTo>
                    <a:cubicBezTo>
                      <a:pt x="117" y="0"/>
                      <a:pt x="160" y="40"/>
                      <a:pt x="160" y="80"/>
                    </a:cubicBezTo>
                    <a:cubicBezTo>
                      <a:pt x="160" y="80"/>
                      <a:pt x="160" y="80"/>
                      <a:pt x="160" y="80"/>
                    </a:cubicBezTo>
                    <a:cubicBezTo>
                      <a:pt x="160" y="121"/>
                      <a:pt x="117" y="148"/>
                      <a:pt x="88" y="148"/>
                    </a:cubicBezTo>
                    <a:cubicBezTo>
                      <a:pt x="44" y="148"/>
                      <a:pt x="0" y="121"/>
                      <a:pt x="0" y="80"/>
                    </a:cubicBezTo>
                  </a:path>
                </a:pathLst>
              </a:custGeom>
              <a:noFill/>
              <a:ln w="952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33806" name="Freeform 15"/>
              <p:cNvSpPr>
                <a:spLocks/>
              </p:cNvSpPr>
              <p:nvPr/>
            </p:nvSpPr>
            <p:spPr bwMode="auto">
              <a:xfrm>
                <a:off x="5939" y="7375"/>
                <a:ext cx="160" cy="148"/>
              </a:xfrm>
              <a:custGeom>
                <a:avLst/>
                <a:gdLst>
                  <a:gd name="T0" fmla="*/ 0 w 11"/>
                  <a:gd name="T1" fmla="*/ 14665 h 11"/>
                  <a:gd name="T2" fmla="*/ 18400 w 11"/>
                  <a:gd name="T3" fmla="*/ 0 h 11"/>
                  <a:gd name="T4" fmla="*/ 33847 w 11"/>
                  <a:gd name="T5" fmla="*/ 14665 h 11"/>
                  <a:gd name="T6" fmla="*/ 33847 w 11"/>
                  <a:gd name="T7" fmla="*/ 14665 h 11"/>
                  <a:gd name="T8" fmla="*/ 18400 w 11"/>
                  <a:gd name="T9" fmla="*/ 26788 h 11"/>
                  <a:gd name="T10" fmla="*/ 0 w 11"/>
                  <a:gd name="T11" fmla="*/ 14665 h 1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 h="11">
                    <a:moveTo>
                      <a:pt x="0" y="6"/>
                    </a:moveTo>
                    <a:cubicBezTo>
                      <a:pt x="0" y="3"/>
                      <a:pt x="3" y="0"/>
                      <a:pt x="6" y="0"/>
                    </a:cubicBezTo>
                    <a:cubicBezTo>
                      <a:pt x="8" y="0"/>
                      <a:pt x="11" y="3"/>
                      <a:pt x="11" y="6"/>
                    </a:cubicBezTo>
                    <a:cubicBezTo>
                      <a:pt x="11" y="6"/>
                      <a:pt x="11" y="6"/>
                      <a:pt x="11" y="6"/>
                    </a:cubicBezTo>
                    <a:cubicBezTo>
                      <a:pt x="11" y="9"/>
                      <a:pt x="8" y="11"/>
                      <a:pt x="6" y="11"/>
                    </a:cubicBezTo>
                    <a:cubicBezTo>
                      <a:pt x="3" y="11"/>
                      <a:pt x="0" y="9"/>
                      <a:pt x="0" y="6"/>
                    </a:cubicBezTo>
                  </a:path>
                </a:pathLst>
              </a:custGeom>
              <a:solidFill>
                <a:srgbClr val="FFFFFF"/>
              </a:solidFill>
              <a:ln w="0">
                <a:solidFill>
                  <a:srgbClr val="000000"/>
                </a:solidFill>
                <a:prstDash val="solid"/>
                <a:round/>
                <a:headEnd/>
                <a:tailEnd/>
              </a:ln>
            </p:spPr>
            <p:txBody>
              <a:bodyPr/>
              <a:lstStyle/>
              <a:p>
                <a:endParaRPr lang="zh-CN" altLang="en-US"/>
              </a:p>
            </p:txBody>
          </p:sp>
          <p:sp>
            <p:nvSpPr>
              <p:cNvPr id="33807" name="Freeform 16"/>
              <p:cNvSpPr>
                <a:spLocks/>
              </p:cNvSpPr>
              <p:nvPr/>
            </p:nvSpPr>
            <p:spPr bwMode="auto">
              <a:xfrm>
                <a:off x="5939" y="7375"/>
                <a:ext cx="160" cy="148"/>
              </a:xfrm>
              <a:custGeom>
                <a:avLst/>
                <a:gdLst>
                  <a:gd name="T0" fmla="*/ 0 w 160"/>
                  <a:gd name="T1" fmla="*/ 81 h 148"/>
                  <a:gd name="T2" fmla="*/ 87 w 160"/>
                  <a:gd name="T3" fmla="*/ 0 h 148"/>
                  <a:gd name="T4" fmla="*/ 160 w 160"/>
                  <a:gd name="T5" fmla="*/ 81 h 148"/>
                  <a:gd name="T6" fmla="*/ 160 w 160"/>
                  <a:gd name="T7" fmla="*/ 81 h 148"/>
                  <a:gd name="T8" fmla="*/ 87 w 160"/>
                  <a:gd name="T9" fmla="*/ 148 h 148"/>
                  <a:gd name="T10" fmla="*/ 0 w 160"/>
                  <a:gd name="T11" fmla="*/ 81 h 14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148">
                    <a:moveTo>
                      <a:pt x="0" y="81"/>
                    </a:moveTo>
                    <a:cubicBezTo>
                      <a:pt x="0" y="41"/>
                      <a:pt x="43" y="0"/>
                      <a:pt x="87" y="0"/>
                    </a:cubicBezTo>
                    <a:cubicBezTo>
                      <a:pt x="116" y="0"/>
                      <a:pt x="160" y="41"/>
                      <a:pt x="160" y="81"/>
                    </a:cubicBezTo>
                    <a:cubicBezTo>
                      <a:pt x="160" y="81"/>
                      <a:pt x="160" y="81"/>
                      <a:pt x="160" y="81"/>
                    </a:cubicBezTo>
                    <a:cubicBezTo>
                      <a:pt x="160" y="121"/>
                      <a:pt x="116" y="148"/>
                      <a:pt x="87" y="148"/>
                    </a:cubicBezTo>
                    <a:cubicBezTo>
                      <a:pt x="43" y="148"/>
                      <a:pt x="0" y="121"/>
                      <a:pt x="0" y="81"/>
                    </a:cubicBezTo>
                  </a:path>
                </a:pathLst>
              </a:custGeom>
              <a:noFill/>
              <a:ln w="952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33808" name="Freeform 17"/>
              <p:cNvSpPr>
                <a:spLocks/>
              </p:cNvSpPr>
              <p:nvPr/>
            </p:nvSpPr>
            <p:spPr bwMode="auto">
              <a:xfrm>
                <a:off x="5750" y="6945"/>
                <a:ext cx="160" cy="148"/>
              </a:xfrm>
              <a:custGeom>
                <a:avLst/>
                <a:gdLst>
                  <a:gd name="T0" fmla="*/ 0 w 11"/>
                  <a:gd name="T1" fmla="*/ 14665 h 11"/>
                  <a:gd name="T2" fmla="*/ 15447 w 11"/>
                  <a:gd name="T3" fmla="*/ 0 h 11"/>
                  <a:gd name="T4" fmla="*/ 33847 w 11"/>
                  <a:gd name="T5" fmla="*/ 14665 h 11"/>
                  <a:gd name="T6" fmla="*/ 33847 w 11"/>
                  <a:gd name="T7" fmla="*/ 14665 h 11"/>
                  <a:gd name="T8" fmla="*/ 15447 w 11"/>
                  <a:gd name="T9" fmla="*/ 26788 h 11"/>
                  <a:gd name="T10" fmla="*/ 0 w 11"/>
                  <a:gd name="T11" fmla="*/ 14665 h 1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 h="11">
                    <a:moveTo>
                      <a:pt x="0" y="6"/>
                    </a:moveTo>
                    <a:cubicBezTo>
                      <a:pt x="0" y="3"/>
                      <a:pt x="2" y="0"/>
                      <a:pt x="5" y="0"/>
                    </a:cubicBezTo>
                    <a:cubicBezTo>
                      <a:pt x="8" y="0"/>
                      <a:pt x="11" y="3"/>
                      <a:pt x="11" y="6"/>
                    </a:cubicBezTo>
                    <a:cubicBezTo>
                      <a:pt x="11" y="6"/>
                      <a:pt x="11" y="6"/>
                      <a:pt x="11" y="6"/>
                    </a:cubicBezTo>
                    <a:cubicBezTo>
                      <a:pt x="11" y="8"/>
                      <a:pt x="8" y="11"/>
                      <a:pt x="5" y="11"/>
                    </a:cubicBezTo>
                    <a:cubicBezTo>
                      <a:pt x="2" y="11"/>
                      <a:pt x="0" y="8"/>
                      <a:pt x="0" y="6"/>
                    </a:cubicBezTo>
                  </a:path>
                </a:pathLst>
              </a:custGeom>
              <a:solidFill>
                <a:srgbClr val="FFFFFF"/>
              </a:solidFill>
              <a:ln w="0">
                <a:solidFill>
                  <a:srgbClr val="000000"/>
                </a:solidFill>
                <a:prstDash val="solid"/>
                <a:round/>
                <a:headEnd/>
                <a:tailEnd/>
              </a:ln>
            </p:spPr>
            <p:txBody>
              <a:bodyPr/>
              <a:lstStyle/>
              <a:p>
                <a:endParaRPr lang="zh-CN" altLang="en-US"/>
              </a:p>
            </p:txBody>
          </p:sp>
          <p:sp>
            <p:nvSpPr>
              <p:cNvPr id="33809" name="Freeform 18"/>
              <p:cNvSpPr>
                <a:spLocks/>
              </p:cNvSpPr>
              <p:nvPr/>
            </p:nvSpPr>
            <p:spPr bwMode="auto">
              <a:xfrm>
                <a:off x="5750" y="6945"/>
                <a:ext cx="160" cy="148"/>
              </a:xfrm>
              <a:custGeom>
                <a:avLst/>
                <a:gdLst>
                  <a:gd name="T0" fmla="*/ 0 w 160"/>
                  <a:gd name="T1" fmla="*/ 81 h 148"/>
                  <a:gd name="T2" fmla="*/ 72 w 160"/>
                  <a:gd name="T3" fmla="*/ 0 h 148"/>
                  <a:gd name="T4" fmla="*/ 160 w 160"/>
                  <a:gd name="T5" fmla="*/ 81 h 148"/>
                  <a:gd name="T6" fmla="*/ 160 w 160"/>
                  <a:gd name="T7" fmla="*/ 81 h 148"/>
                  <a:gd name="T8" fmla="*/ 72 w 160"/>
                  <a:gd name="T9" fmla="*/ 148 h 148"/>
                  <a:gd name="T10" fmla="*/ 0 w 160"/>
                  <a:gd name="T11" fmla="*/ 81 h 14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148">
                    <a:moveTo>
                      <a:pt x="0" y="81"/>
                    </a:moveTo>
                    <a:cubicBezTo>
                      <a:pt x="0" y="41"/>
                      <a:pt x="29" y="0"/>
                      <a:pt x="72" y="0"/>
                    </a:cubicBezTo>
                    <a:cubicBezTo>
                      <a:pt x="116" y="0"/>
                      <a:pt x="160" y="41"/>
                      <a:pt x="160" y="81"/>
                    </a:cubicBezTo>
                    <a:cubicBezTo>
                      <a:pt x="160" y="81"/>
                      <a:pt x="160" y="81"/>
                      <a:pt x="160" y="81"/>
                    </a:cubicBezTo>
                    <a:cubicBezTo>
                      <a:pt x="160" y="108"/>
                      <a:pt x="116" y="148"/>
                      <a:pt x="72" y="148"/>
                    </a:cubicBezTo>
                    <a:cubicBezTo>
                      <a:pt x="29" y="148"/>
                      <a:pt x="0" y="108"/>
                      <a:pt x="0" y="81"/>
                    </a:cubicBezTo>
                  </a:path>
                </a:pathLst>
              </a:custGeom>
              <a:noFill/>
              <a:ln w="952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33810" name="Freeform 19"/>
              <p:cNvSpPr>
                <a:spLocks/>
              </p:cNvSpPr>
              <p:nvPr/>
            </p:nvSpPr>
            <p:spPr bwMode="auto">
              <a:xfrm>
                <a:off x="4790" y="7845"/>
                <a:ext cx="146" cy="135"/>
              </a:xfrm>
              <a:custGeom>
                <a:avLst/>
                <a:gdLst>
                  <a:gd name="T0" fmla="*/ 0 w 10"/>
                  <a:gd name="T1" fmla="*/ 12393 h 10"/>
                  <a:gd name="T2" fmla="*/ 15564 w 10"/>
                  <a:gd name="T3" fmla="*/ 0 h 10"/>
                  <a:gd name="T4" fmla="*/ 31127 w 10"/>
                  <a:gd name="T5" fmla="*/ 12393 h 10"/>
                  <a:gd name="T6" fmla="*/ 31127 w 10"/>
                  <a:gd name="T7" fmla="*/ 12393 h 10"/>
                  <a:gd name="T8" fmla="*/ 15564 w 10"/>
                  <a:gd name="T9" fmla="*/ 24611 h 10"/>
                  <a:gd name="T10" fmla="*/ 0 w 10"/>
                  <a:gd name="T11" fmla="*/ 12393 h 1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0" h="10">
                    <a:moveTo>
                      <a:pt x="0" y="5"/>
                    </a:moveTo>
                    <a:cubicBezTo>
                      <a:pt x="0" y="2"/>
                      <a:pt x="2" y="0"/>
                      <a:pt x="5" y="0"/>
                    </a:cubicBezTo>
                    <a:cubicBezTo>
                      <a:pt x="8" y="0"/>
                      <a:pt x="10" y="2"/>
                      <a:pt x="10" y="5"/>
                    </a:cubicBezTo>
                    <a:cubicBezTo>
                      <a:pt x="10" y="5"/>
                      <a:pt x="10" y="5"/>
                      <a:pt x="10" y="5"/>
                    </a:cubicBezTo>
                    <a:cubicBezTo>
                      <a:pt x="10" y="8"/>
                      <a:pt x="8" y="10"/>
                      <a:pt x="5" y="10"/>
                    </a:cubicBezTo>
                    <a:cubicBezTo>
                      <a:pt x="2" y="10"/>
                      <a:pt x="0" y="8"/>
                      <a:pt x="0" y="5"/>
                    </a:cubicBezTo>
                  </a:path>
                </a:pathLst>
              </a:custGeom>
              <a:solidFill>
                <a:srgbClr val="FFFFFF"/>
              </a:solidFill>
              <a:ln w="0">
                <a:solidFill>
                  <a:srgbClr val="000000"/>
                </a:solidFill>
                <a:prstDash val="solid"/>
                <a:round/>
                <a:headEnd/>
                <a:tailEnd/>
              </a:ln>
            </p:spPr>
            <p:txBody>
              <a:bodyPr/>
              <a:lstStyle/>
              <a:p>
                <a:endParaRPr lang="zh-CN" altLang="en-US"/>
              </a:p>
            </p:txBody>
          </p:sp>
          <p:sp>
            <p:nvSpPr>
              <p:cNvPr id="33811" name="Freeform 20"/>
              <p:cNvSpPr>
                <a:spLocks/>
              </p:cNvSpPr>
              <p:nvPr/>
            </p:nvSpPr>
            <p:spPr bwMode="auto">
              <a:xfrm>
                <a:off x="4790" y="7845"/>
                <a:ext cx="146" cy="135"/>
              </a:xfrm>
              <a:custGeom>
                <a:avLst/>
                <a:gdLst>
                  <a:gd name="T0" fmla="*/ 0 w 146"/>
                  <a:gd name="T1" fmla="*/ 68 h 135"/>
                  <a:gd name="T2" fmla="*/ 73 w 146"/>
                  <a:gd name="T3" fmla="*/ 0 h 135"/>
                  <a:gd name="T4" fmla="*/ 146 w 146"/>
                  <a:gd name="T5" fmla="*/ 68 h 135"/>
                  <a:gd name="T6" fmla="*/ 146 w 146"/>
                  <a:gd name="T7" fmla="*/ 68 h 135"/>
                  <a:gd name="T8" fmla="*/ 73 w 146"/>
                  <a:gd name="T9" fmla="*/ 135 h 135"/>
                  <a:gd name="T10" fmla="*/ 0 w 146"/>
                  <a:gd name="T11" fmla="*/ 68 h 13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6" h="135">
                    <a:moveTo>
                      <a:pt x="0" y="68"/>
                    </a:moveTo>
                    <a:cubicBezTo>
                      <a:pt x="0" y="27"/>
                      <a:pt x="29" y="0"/>
                      <a:pt x="73" y="0"/>
                    </a:cubicBezTo>
                    <a:cubicBezTo>
                      <a:pt x="116" y="0"/>
                      <a:pt x="146" y="27"/>
                      <a:pt x="146" y="68"/>
                    </a:cubicBezTo>
                    <a:cubicBezTo>
                      <a:pt x="146" y="68"/>
                      <a:pt x="146" y="68"/>
                      <a:pt x="146" y="68"/>
                    </a:cubicBezTo>
                    <a:cubicBezTo>
                      <a:pt x="146" y="108"/>
                      <a:pt x="116" y="135"/>
                      <a:pt x="73" y="135"/>
                    </a:cubicBezTo>
                    <a:cubicBezTo>
                      <a:pt x="29" y="135"/>
                      <a:pt x="0" y="108"/>
                      <a:pt x="0" y="68"/>
                    </a:cubicBezTo>
                  </a:path>
                </a:pathLst>
              </a:custGeom>
              <a:noFill/>
              <a:ln w="952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33812" name="Freeform 21"/>
              <p:cNvSpPr>
                <a:spLocks/>
              </p:cNvSpPr>
              <p:nvPr/>
            </p:nvSpPr>
            <p:spPr bwMode="auto">
              <a:xfrm>
                <a:off x="5735" y="7845"/>
                <a:ext cx="146" cy="135"/>
              </a:xfrm>
              <a:custGeom>
                <a:avLst/>
                <a:gdLst>
                  <a:gd name="T0" fmla="*/ 0 w 10"/>
                  <a:gd name="T1" fmla="*/ 12393 h 10"/>
                  <a:gd name="T2" fmla="*/ 15564 w 10"/>
                  <a:gd name="T3" fmla="*/ 0 h 10"/>
                  <a:gd name="T4" fmla="*/ 31127 w 10"/>
                  <a:gd name="T5" fmla="*/ 12393 h 10"/>
                  <a:gd name="T6" fmla="*/ 31127 w 10"/>
                  <a:gd name="T7" fmla="*/ 12393 h 10"/>
                  <a:gd name="T8" fmla="*/ 15564 w 10"/>
                  <a:gd name="T9" fmla="*/ 24611 h 10"/>
                  <a:gd name="T10" fmla="*/ 0 w 10"/>
                  <a:gd name="T11" fmla="*/ 12393 h 1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0" h="10">
                    <a:moveTo>
                      <a:pt x="0" y="5"/>
                    </a:moveTo>
                    <a:cubicBezTo>
                      <a:pt x="0" y="2"/>
                      <a:pt x="2" y="0"/>
                      <a:pt x="5" y="0"/>
                    </a:cubicBezTo>
                    <a:cubicBezTo>
                      <a:pt x="8" y="0"/>
                      <a:pt x="10" y="2"/>
                      <a:pt x="10" y="5"/>
                    </a:cubicBezTo>
                    <a:cubicBezTo>
                      <a:pt x="10" y="5"/>
                      <a:pt x="10" y="5"/>
                      <a:pt x="10" y="5"/>
                    </a:cubicBezTo>
                    <a:cubicBezTo>
                      <a:pt x="10" y="8"/>
                      <a:pt x="8" y="10"/>
                      <a:pt x="5" y="10"/>
                    </a:cubicBezTo>
                    <a:cubicBezTo>
                      <a:pt x="2" y="10"/>
                      <a:pt x="0" y="8"/>
                      <a:pt x="0" y="5"/>
                    </a:cubicBezTo>
                  </a:path>
                </a:pathLst>
              </a:custGeom>
              <a:solidFill>
                <a:srgbClr val="FFFFFF"/>
              </a:solidFill>
              <a:ln w="0">
                <a:solidFill>
                  <a:srgbClr val="000000"/>
                </a:solidFill>
                <a:prstDash val="solid"/>
                <a:round/>
                <a:headEnd/>
                <a:tailEnd/>
              </a:ln>
            </p:spPr>
            <p:txBody>
              <a:bodyPr/>
              <a:lstStyle/>
              <a:p>
                <a:endParaRPr lang="zh-CN" altLang="en-US"/>
              </a:p>
            </p:txBody>
          </p:sp>
          <p:sp>
            <p:nvSpPr>
              <p:cNvPr id="33813" name="Freeform 22"/>
              <p:cNvSpPr>
                <a:spLocks/>
              </p:cNvSpPr>
              <p:nvPr/>
            </p:nvSpPr>
            <p:spPr bwMode="auto">
              <a:xfrm>
                <a:off x="5735" y="7845"/>
                <a:ext cx="146" cy="135"/>
              </a:xfrm>
              <a:custGeom>
                <a:avLst/>
                <a:gdLst>
                  <a:gd name="T0" fmla="*/ 0 w 146"/>
                  <a:gd name="T1" fmla="*/ 68 h 135"/>
                  <a:gd name="T2" fmla="*/ 73 w 146"/>
                  <a:gd name="T3" fmla="*/ 0 h 135"/>
                  <a:gd name="T4" fmla="*/ 146 w 146"/>
                  <a:gd name="T5" fmla="*/ 68 h 135"/>
                  <a:gd name="T6" fmla="*/ 146 w 146"/>
                  <a:gd name="T7" fmla="*/ 68 h 135"/>
                  <a:gd name="T8" fmla="*/ 73 w 146"/>
                  <a:gd name="T9" fmla="*/ 135 h 135"/>
                  <a:gd name="T10" fmla="*/ 0 w 146"/>
                  <a:gd name="T11" fmla="*/ 68 h 13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6" h="135">
                    <a:moveTo>
                      <a:pt x="0" y="68"/>
                    </a:moveTo>
                    <a:cubicBezTo>
                      <a:pt x="0" y="27"/>
                      <a:pt x="29" y="0"/>
                      <a:pt x="73" y="0"/>
                    </a:cubicBezTo>
                    <a:cubicBezTo>
                      <a:pt x="116" y="0"/>
                      <a:pt x="146" y="27"/>
                      <a:pt x="146" y="68"/>
                    </a:cubicBezTo>
                    <a:cubicBezTo>
                      <a:pt x="146" y="68"/>
                      <a:pt x="146" y="68"/>
                      <a:pt x="146" y="68"/>
                    </a:cubicBezTo>
                    <a:cubicBezTo>
                      <a:pt x="146" y="108"/>
                      <a:pt x="116" y="135"/>
                      <a:pt x="73" y="135"/>
                    </a:cubicBezTo>
                    <a:cubicBezTo>
                      <a:pt x="29" y="135"/>
                      <a:pt x="0" y="108"/>
                      <a:pt x="0" y="68"/>
                    </a:cubicBezTo>
                  </a:path>
                </a:pathLst>
              </a:custGeom>
              <a:noFill/>
              <a:ln w="952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33814" name="Line 23"/>
              <p:cNvSpPr>
                <a:spLocks noChangeShapeType="1"/>
              </p:cNvSpPr>
              <p:nvPr/>
            </p:nvSpPr>
            <p:spPr bwMode="auto">
              <a:xfrm>
                <a:off x="5343" y="6892"/>
                <a:ext cx="0" cy="497"/>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33815" name="Line 24"/>
              <p:cNvSpPr>
                <a:spLocks noChangeShapeType="1"/>
              </p:cNvSpPr>
              <p:nvPr/>
            </p:nvSpPr>
            <p:spPr bwMode="auto">
              <a:xfrm>
                <a:off x="5343" y="7523"/>
                <a:ext cx="0" cy="497"/>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33816" name="Line 25"/>
              <p:cNvSpPr>
                <a:spLocks noChangeShapeType="1"/>
              </p:cNvSpPr>
              <p:nvPr/>
            </p:nvSpPr>
            <p:spPr bwMode="auto">
              <a:xfrm>
                <a:off x="4921" y="7066"/>
                <a:ext cx="843" cy="779"/>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33817" name="Line 26"/>
              <p:cNvSpPr>
                <a:spLocks noChangeShapeType="1"/>
              </p:cNvSpPr>
              <p:nvPr/>
            </p:nvSpPr>
            <p:spPr bwMode="auto">
              <a:xfrm>
                <a:off x="4732" y="7456"/>
                <a:ext cx="1207"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33818" name="Line 27"/>
              <p:cNvSpPr>
                <a:spLocks noChangeShapeType="1"/>
              </p:cNvSpPr>
              <p:nvPr/>
            </p:nvSpPr>
            <p:spPr bwMode="auto">
              <a:xfrm flipH="1">
                <a:off x="4921" y="7053"/>
                <a:ext cx="858" cy="79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33819" name="Freeform 28"/>
              <p:cNvSpPr>
                <a:spLocks/>
              </p:cNvSpPr>
              <p:nvPr/>
            </p:nvSpPr>
            <p:spPr bwMode="auto">
              <a:xfrm>
                <a:off x="5255" y="7375"/>
                <a:ext cx="160" cy="148"/>
              </a:xfrm>
              <a:custGeom>
                <a:avLst/>
                <a:gdLst>
                  <a:gd name="T0" fmla="*/ 0 w 11"/>
                  <a:gd name="T1" fmla="*/ 14665 h 11"/>
                  <a:gd name="T2" fmla="*/ 18400 w 11"/>
                  <a:gd name="T3" fmla="*/ 0 h 11"/>
                  <a:gd name="T4" fmla="*/ 33847 w 11"/>
                  <a:gd name="T5" fmla="*/ 14665 h 11"/>
                  <a:gd name="T6" fmla="*/ 33847 w 11"/>
                  <a:gd name="T7" fmla="*/ 14665 h 11"/>
                  <a:gd name="T8" fmla="*/ 18400 w 11"/>
                  <a:gd name="T9" fmla="*/ 26788 h 11"/>
                  <a:gd name="T10" fmla="*/ 0 w 11"/>
                  <a:gd name="T11" fmla="*/ 14665 h 1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 h="11">
                    <a:moveTo>
                      <a:pt x="0" y="6"/>
                    </a:moveTo>
                    <a:cubicBezTo>
                      <a:pt x="0" y="3"/>
                      <a:pt x="3" y="0"/>
                      <a:pt x="6" y="0"/>
                    </a:cubicBezTo>
                    <a:cubicBezTo>
                      <a:pt x="9" y="0"/>
                      <a:pt x="11" y="3"/>
                      <a:pt x="11" y="6"/>
                    </a:cubicBezTo>
                    <a:cubicBezTo>
                      <a:pt x="11" y="6"/>
                      <a:pt x="11" y="6"/>
                      <a:pt x="11" y="6"/>
                    </a:cubicBezTo>
                    <a:cubicBezTo>
                      <a:pt x="11" y="9"/>
                      <a:pt x="9" y="11"/>
                      <a:pt x="6" y="11"/>
                    </a:cubicBezTo>
                    <a:cubicBezTo>
                      <a:pt x="3" y="11"/>
                      <a:pt x="0" y="9"/>
                      <a:pt x="0" y="6"/>
                    </a:cubicBezTo>
                  </a:path>
                </a:pathLst>
              </a:custGeom>
              <a:solidFill>
                <a:srgbClr val="FFFFFF"/>
              </a:solidFill>
              <a:ln w="0">
                <a:solidFill>
                  <a:srgbClr val="000000"/>
                </a:solidFill>
                <a:prstDash val="solid"/>
                <a:round/>
                <a:headEnd/>
                <a:tailEnd/>
              </a:ln>
            </p:spPr>
            <p:txBody>
              <a:bodyPr/>
              <a:lstStyle/>
              <a:p>
                <a:endParaRPr lang="zh-CN" altLang="en-US"/>
              </a:p>
            </p:txBody>
          </p:sp>
          <p:sp>
            <p:nvSpPr>
              <p:cNvPr id="33820" name="Freeform 29"/>
              <p:cNvSpPr>
                <a:spLocks/>
              </p:cNvSpPr>
              <p:nvPr/>
            </p:nvSpPr>
            <p:spPr bwMode="auto">
              <a:xfrm>
                <a:off x="5255" y="7375"/>
                <a:ext cx="160" cy="148"/>
              </a:xfrm>
              <a:custGeom>
                <a:avLst/>
                <a:gdLst>
                  <a:gd name="T0" fmla="*/ 0 w 160"/>
                  <a:gd name="T1" fmla="*/ 81 h 148"/>
                  <a:gd name="T2" fmla="*/ 88 w 160"/>
                  <a:gd name="T3" fmla="*/ 0 h 148"/>
                  <a:gd name="T4" fmla="*/ 160 w 160"/>
                  <a:gd name="T5" fmla="*/ 81 h 148"/>
                  <a:gd name="T6" fmla="*/ 160 w 160"/>
                  <a:gd name="T7" fmla="*/ 81 h 148"/>
                  <a:gd name="T8" fmla="*/ 88 w 160"/>
                  <a:gd name="T9" fmla="*/ 148 h 148"/>
                  <a:gd name="T10" fmla="*/ 0 w 160"/>
                  <a:gd name="T11" fmla="*/ 81 h 14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148">
                    <a:moveTo>
                      <a:pt x="0" y="81"/>
                    </a:moveTo>
                    <a:cubicBezTo>
                      <a:pt x="0" y="41"/>
                      <a:pt x="44" y="0"/>
                      <a:pt x="88" y="0"/>
                    </a:cubicBezTo>
                    <a:cubicBezTo>
                      <a:pt x="131" y="0"/>
                      <a:pt x="160" y="41"/>
                      <a:pt x="160" y="81"/>
                    </a:cubicBezTo>
                    <a:cubicBezTo>
                      <a:pt x="160" y="81"/>
                      <a:pt x="160" y="81"/>
                      <a:pt x="160" y="81"/>
                    </a:cubicBezTo>
                    <a:cubicBezTo>
                      <a:pt x="160" y="121"/>
                      <a:pt x="131" y="148"/>
                      <a:pt x="88" y="148"/>
                    </a:cubicBezTo>
                    <a:cubicBezTo>
                      <a:pt x="44" y="148"/>
                      <a:pt x="0" y="121"/>
                      <a:pt x="0" y="81"/>
                    </a:cubicBezTo>
                  </a:path>
                </a:pathLst>
              </a:custGeom>
              <a:noFill/>
              <a:ln w="952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grpSp>
      <p:sp>
        <p:nvSpPr>
          <p:cNvPr id="1813534" name="Rectangle 30"/>
          <p:cNvSpPr>
            <a:spLocks noChangeArrowheads="1"/>
          </p:cNvSpPr>
          <p:nvPr/>
        </p:nvSpPr>
        <p:spPr bwMode="auto">
          <a:xfrm>
            <a:off x="3635375" y="2133600"/>
            <a:ext cx="5257800" cy="3743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tIns="10800" rIns="18000" bIns="10800"/>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eaLnBrk="1" hangingPunct="1">
              <a:spcBef>
                <a:spcPct val="0"/>
              </a:spcBef>
              <a:buClrTx/>
              <a:buFontTx/>
              <a:buNone/>
            </a:pPr>
            <a:r>
              <a:rPr lang="zh-CN" altLang="en-US" sz="2800" b="1">
                <a:solidFill>
                  <a:srgbClr val="FF0000"/>
                </a:solidFill>
              </a:rPr>
              <a:t>优点</a:t>
            </a:r>
            <a:r>
              <a:rPr lang="zh-CN" altLang="en-US" sz="2800"/>
              <a:t>是简单，容易控制数据的安全性和优先级，容易增加新站点，容易检测和隔离错误；</a:t>
            </a:r>
          </a:p>
          <a:p>
            <a:pPr eaLnBrk="1" hangingPunct="1">
              <a:spcBef>
                <a:spcPct val="0"/>
              </a:spcBef>
              <a:buClrTx/>
              <a:buFontTx/>
              <a:buNone/>
            </a:pPr>
            <a:r>
              <a:rPr lang="zh-CN" altLang="en-US" sz="2800" b="1">
                <a:solidFill>
                  <a:srgbClr val="511CFA"/>
                </a:solidFill>
              </a:rPr>
              <a:t>缺点</a:t>
            </a:r>
            <a:r>
              <a:rPr lang="zh-CN" altLang="en-US" sz="2800"/>
              <a:t>是有网络瓶颈，并且一旦中心站点发生故障，将导致整个网络瘫痪。</a:t>
            </a:r>
          </a:p>
          <a:p>
            <a:pPr eaLnBrk="1" hangingPunct="1">
              <a:spcBef>
                <a:spcPct val="0"/>
              </a:spcBef>
              <a:buClrTx/>
              <a:buFontTx/>
              <a:buNone/>
            </a:pPr>
            <a:r>
              <a:rPr lang="zh-CN" altLang="en-US" sz="2800" i="1">
                <a:solidFill>
                  <a:srgbClr val="003366"/>
                </a:solidFill>
                <a:ea typeface="华文楷体" pitchFamily="2" charset="-122"/>
              </a:rPr>
              <a:t>客户机和主机的联机系统就是星型拓扑结构。</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81350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iterate type="wd">
                                    <p:tmAbs val="100"/>
                                  </p:iterate>
                                  <p:childTnLst>
                                    <p:set>
                                      <p:cBhvr>
                                        <p:cTn id="10" dur="1" fill="hold">
                                          <p:stCondLst>
                                            <p:cond delay="0"/>
                                          </p:stCondLst>
                                        </p:cTn>
                                        <p:tgtEl>
                                          <p:spTgt spid="1813534">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iterate type="wd">
                                    <p:tmAbs val="100"/>
                                  </p:iterate>
                                  <p:childTnLst>
                                    <p:set>
                                      <p:cBhvr>
                                        <p:cTn id="14" dur="1" fill="hold">
                                          <p:stCondLst>
                                            <p:cond delay="0"/>
                                          </p:stCondLst>
                                        </p:cTn>
                                        <p:tgtEl>
                                          <p:spTgt spid="1813534">
                                            <p:txEl>
                                              <p:pRg st="1" end="1"/>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iterate type="wd">
                                    <p:tmAbs val="100"/>
                                  </p:iterate>
                                  <p:childTnLst>
                                    <p:set>
                                      <p:cBhvr>
                                        <p:cTn id="18" dur="1" fill="hold">
                                          <p:stCondLst>
                                            <p:cond delay="0"/>
                                          </p:stCondLst>
                                        </p:cTn>
                                        <p:tgtEl>
                                          <p:spTgt spid="181353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13534"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2514600" y="260350"/>
            <a:ext cx="6629400" cy="563563"/>
          </a:xfrm>
        </p:spPr>
        <p:txBody>
          <a:bodyPr/>
          <a:lstStyle/>
          <a:p>
            <a:pPr eaLnBrk="1" hangingPunct="1"/>
            <a:r>
              <a:rPr lang="zh-CN" altLang="en-US" dirty="0" smtClean="0">
                <a:ea typeface="宋体" pitchFamily="2" charset="-122"/>
              </a:rPr>
              <a:t>总线拓扑结构</a:t>
            </a:r>
          </a:p>
        </p:txBody>
      </p:sp>
      <p:sp>
        <p:nvSpPr>
          <p:cNvPr id="1815581" name="Rectangle 29"/>
          <p:cNvSpPr>
            <a:spLocks noChangeArrowheads="1"/>
          </p:cNvSpPr>
          <p:nvPr/>
        </p:nvSpPr>
        <p:spPr bwMode="auto">
          <a:xfrm>
            <a:off x="3708400" y="2133600"/>
            <a:ext cx="4679950" cy="3600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tIns="10800" rIns="18000" bIns="10800"/>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eaLnBrk="1" hangingPunct="1">
              <a:spcBef>
                <a:spcPct val="0"/>
              </a:spcBef>
              <a:buClrTx/>
              <a:buFontTx/>
              <a:buNone/>
            </a:pPr>
            <a:r>
              <a:rPr lang="zh-CN" altLang="en-US" sz="2800" b="1">
                <a:solidFill>
                  <a:srgbClr val="FF0000"/>
                </a:solidFill>
              </a:rPr>
              <a:t>优点</a:t>
            </a:r>
            <a:r>
              <a:rPr lang="zh-CN" altLang="en-US" sz="2800"/>
              <a:t>布线简单、维护方便、建设成本低，无瓶颈，低负载时效率高；</a:t>
            </a:r>
          </a:p>
          <a:p>
            <a:pPr eaLnBrk="1" hangingPunct="1">
              <a:spcBef>
                <a:spcPct val="0"/>
              </a:spcBef>
              <a:buClrTx/>
              <a:buFontTx/>
              <a:buNone/>
            </a:pPr>
            <a:r>
              <a:rPr lang="zh-CN" altLang="en-US" sz="2800" b="1">
                <a:solidFill>
                  <a:srgbClr val="FF3300"/>
                </a:solidFill>
              </a:rPr>
              <a:t>缺点</a:t>
            </a:r>
            <a:r>
              <a:rPr lang="zh-CN" altLang="en-US" sz="2800"/>
              <a:t>是网上监控、检测比较困难，安全性较差，重负载时堵塞。</a:t>
            </a:r>
          </a:p>
          <a:p>
            <a:pPr eaLnBrk="1" hangingPunct="1">
              <a:spcBef>
                <a:spcPct val="0"/>
              </a:spcBef>
              <a:buClrTx/>
              <a:buFontTx/>
              <a:buNone/>
            </a:pPr>
            <a:r>
              <a:rPr lang="zh-CN" altLang="en-US" sz="2800" i="1">
                <a:solidFill>
                  <a:srgbClr val="003366"/>
                </a:solidFill>
                <a:ea typeface="华文楷体" pitchFamily="2" charset="-122"/>
              </a:rPr>
              <a:t>局域网中的以太网就是总线拓扑结构的网络。</a:t>
            </a:r>
          </a:p>
        </p:txBody>
      </p:sp>
      <p:grpSp>
        <p:nvGrpSpPr>
          <p:cNvPr id="1815582" name="Group 30"/>
          <p:cNvGrpSpPr>
            <a:grpSpLocks/>
          </p:cNvGrpSpPr>
          <p:nvPr/>
        </p:nvGrpSpPr>
        <p:grpSpPr bwMode="auto">
          <a:xfrm>
            <a:off x="1187450" y="2708275"/>
            <a:ext cx="2087563" cy="2159000"/>
            <a:chOff x="5112" y="7401"/>
            <a:chExt cx="3288" cy="3399"/>
          </a:xfrm>
        </p:grpSpPr>
        <p:grpSp>
          <p:nvGrpSpPr>
            <p:cNvPr id="34821" name="Group 31"/>
            <p:cNvGrpSpPr>
              <a:grpSpLocks/>
            </p:cNvGrpSpPr>
            <p:nvPr/>
          </p:nvGrpSpPr>
          <p:grpSpPr bwMode="auto">
            <a:xfrm>
              <a:off x="5112" y="7401"/>
              <a:ext cx="3288" cy="2580"/>
              <a:chOff x="5112" y="7401"/>
              <a:chExt cx="1643" cy="1289"/>
            </a:xfrm>
          </p:grpSpPr>
          <p:sp>
            <p:nvSpPr>
              <p:cNvPr id="34823" name="Freeform 32"/>
              <p:cNvSpPr>
                <a:spLocks/>
              </p:cNvSpPr>
              <p:nvPr/>
            </p:nvSpPr>
            <p:spPr bwMode="auto">
              <a:xfrm>
                <a:off x="6494" y="8543"/>
                <a:ext cx="145" cy="147"/>
              </a:xfrm>
              <a:custGeom>
                <a:avLst/>
                <a:gdLst>
                  <a:gd name="T0" fmla="*/ 0 w 10"/>
                  <a:gd name="T1" fmla="*/ 14286 h 11"/>
                  <a:gd name="T2" fmla="*/ 15356 w 10"/>
                  <a:gd name="T3" fmla="*/ 0 h 11"/>
                  <a:gd name="T4" fmla="*/ 30494 w 10"/>
                  <a:gd name="T5" fmla="*/ 14286 h 11"/>
                  <a:gd name="T6" fmla="*/ 30494 w 10"/>
                  <a:gd name="T7" fmla="*/ 14286 h 11"/>
                  <a:gd name="T8" fmla="*/ 15356 w 10"/>
                  <a:gd name="T9" fmla="*/ 26246 h 11"/>
                  <a:gd name="T10" fmla="*/ 0 w 10"/>
                  <a:gd name="T11" fmla="*/ 14286 h 1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0" h="11">
                    <a:moveTo>
                      <a:pt x="0" y="6"/>
                    </a:moveTo>
                    <a:cubicBezTo>
                      <a:pt x="0" y="3"/>
                      <a:pt x="2" y="0"/>
                      <a:pt x="5" y="0"/>
                    </a:cubicBezTo>
                    <a:cubicBezTo>
                      <a:pt x="8" y="0"/>
                      <a:pt x="10" y="3"/>
                      <a:pt x="10" y="6"/>
                    </a:cubicBezTo>
                    <a:cubicBezTo>
                      <a:pt x="10" y="6"/>
                      <a:pt x="10" y="6"/>
                      <a:pt x="10" y="6"/>
                    </a:cubicBezTo>
                    <a:cubicBezTo>
                      <a:pt x="10" y="9"/>
                      <a:pt x="8" y="11"/>
                      <a:pt x="5" y="11"/>
                    </a:cubicBezTo>
                    <a:cubicBezTo>
                      <a:pt x="2" y="11"/>
                      <a:pt x="0" y="9"/>
                      <a:pt x="0" y="6"/>
                    </a:cubicBezTo>
                  </a:path>
                </a:pathLst>
              </a:custGeom>
              <a:solidFill>
                <a:srgbClr val="FFFFFF"/>
              </a:solidFill>
              <a:ln w="0">
                <a:solidFill>
                  <a:srgbClr val="000000"/>
                </a:solidFill>
                <a:prstDash val="solid"/>
                <a:round/>
                <a:headEnd/>
                <a:tailEnd/>
              </a:ln>
            </p:spPr>
            <p:txBody>
              <a:bodyPr/>
              <a:lstStyle/>
              <a:p>
                <a:endParaRPr lang="zh-CN" altLang="en-US"/>
              </a:p>
            </p:txBody>
          </p:sp>
          <p:sp>
            <p:nvSpPr>
              <p:cNvPr id="34824" name="Freeform 33"/>
              <p:cNvSpPr>
                <a:spLocks/>
              </p:cNvSpPr>
              <p:nvPr/>
            </p:nvSpPr>
            <p:spPr bwMode="auto">
              <a:xfrm>
                <a:off x="6494" y="8543"/>
                <a:ext cx="145" cy="147"/>
              </a:xfrm>
              <a:custGeom>
                <a:avLst/>
                <a:gdLst>
                  <a:gd name="T0" fmla="*/ 0 w 145"/>
                  <a:gd name="T1" fmla="*/ 80 h 147"/>
                  <a:gd name="T2" fmla="*/ 72 w 145"/>
                  <a:gd name="T3" fmla="*/ 0 h 147"/>
                  <a:gd name="T4" fmla="*/ 145 w 145"/>
                  <a:gd name="T5" fmla="*/ 80 h 147"/>
                  <a:gd name="T6" fmla="*/ 145 w 145"/>
                  <a:gd name="T7" fmla="*/ 80 h 147"/>
                  <a:gd name="T8" fmla="*/ 72 w 145"/>
                  <a:gd name="T9" fmla="*/ 147 h 147"/>
                  <a:gd name="T10" fmla="*/ 0 w 145"/>
                  <a:gd name="T11" fmla="*/ 80 h 14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5" h="147">
                    <a:moveTo>
                      <a:pt x="0" y="80"/>
                    </a:moveTo>
                    <a:cubicBezTo>
                      <a:pt x="0" y="40"/>
                      <a:pt x="29" y="0"/>
                      <a:pt x="72" y="0"/>
                    </a:cubicBezTo>
                    <a:cubicBezTo>
                      <a:pt x="116" y="0"/>
                      <a:pt x="145" y="40"/>
                      <a:pt x="145" y="80"/>
                    </a:cubicBezTo>
                    <a:cubicBezTo>
                      <a:pt x="145" y="80"/>
                      <a:pt x="145" y="80"/>
                      <a:pt x="145" y="80"/>
                    </a:cubicBezTo>
                    <a:cubicBezTo>
                      <a:pt x="145" y="120"/>
                      <a:pt x="116" y="147"/>
                      <a:pt x="72" y="147"/>
                    </a:cubicBezTo>
                    <a:cubicBezTo>
                      <a:pt x="29" y="147"/>
                      <a:pt x="0" y="120"/>
                      <a:pt x="0" y="80"/>
                    </a:cubicBezTo>
                  </a:path>
                </a:pathLst>
              </a:custGeom>
              <a:noFill/>
              <a:ln w="952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34825" name="Freeform 34"/>
              <p:cNvSpPr>
                <a:spLocks/>
              </p:cNvSpPr>
              <p:nvPr/>
            </p:nvSpPr>
            <p:spPr bwMode="auto">
              <a:xfrm>
                <a:off x="5839" y="8543"/>
                <a:ext cx="160" cy="147"/>
              </a:xfrm>
              <a:custGeom>
                <a:avLst/>
                <a:gdLst>
                  <a:gd name="T0" fmla="*/ 0 w 11"/>
                  <a:gd name="T1" fmla="*/ 14286 h 11"/>
                  <a:gd name="T2" fmla="*/ 18400 w 11"/>
                  <a:gd name="T3" fmla="*/ 0 h 11"/>
                  <a:gd name="T4" fmla="*/ 33847 w 11"/>
                  <a:gd name="T5" fmla="*/ 14286 h 11"/>
                  <a:gd name="T6" fmla="*/ 33847 w 11"/>
                  <a:gd name="T7" fmla="*/ 14286 h 11"/>
                  <a:gd name="T8" fmla="*/ 18400 w 11"/>
                  <a:gd name="T9" fmla="*/ 26246 h 11"/>
                  <a:gd name="T10" fmla="*/ 0 w 11"/>
                  <a:gd name="T11" fmla="*/ 14286 h 1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 h="11">
                    <a:moveTo>
                      <a:pt x="0" y="6"/>
                    </a:moveTo>
                    <a:cubicBezTo>
                      <a:pt x="0" y="3"/>
                      <a:pt x="3" y="0"/>
                      <a:pt x="6" y="0"/>
                    </a:cubicBezTo>
                    <a:cubicBezTo>
                      <a:pt x="9" y="0"/>
                      <a:pt x="11" y="3"/>
                      <a:pt x="11" y="6"/>
                    </a:cubicBezTo>
                    <a:cubicBezTo>
                      <a:pt x="11" y="6"/>
                      <a:pt x="11" y="6"/>
                      <a:pt x="11" y="6"/>
                    </a:cubicBezTo>
                    <a:cubicBezTo>
                      <a:pt x="11" y="9"/>
                      <a:pt x="9" y="11"/>
                      <a:pt x="6" y="11"/>
                    </a:cubicBezTo>
                    <a:cubicBezTo>
                      <a:pt x="3" y="11"/>
                      <a:pt x="0" y="9"/>
                      <a:pt x="0" y="6"/>
                    </a:cubicBezTo>
                  </a:path>
                </a:pathLst>
              </a:custGeom>
              <a:solidFill>
                <a:srgbClr val="FFFFFF"/>
              </a:solidFill>
              <a:ln w="0">
                <a:solidFill>
                  <a:srgbClr val="000000"/>
                </a:solidFill>
                <a:prstDash val="solid"/>
                <a:round/>
                <a:headEnd/>
                <a:tailEnd/>
              </a:ln>
            </p:spPr>
            <p:txBody>
              <a:bodyPr/>
              <a:lstStyle/>
              <a:p>
                <a:endParaRPr lang="zh-CN" altLang="en-US"/>
              </a:p>
            </p:txBody>
          </p:sp>
          <p:sp>
            <p:nvSpPr>
              <p:cNvPr id="34826" name="Freeform 35"/>
              <p:cNvSpPr>
                <a:spLocks/>
              </p:cNvSpPr>
              <p:nvPr/>
            </p:nvSpPr>
            <p:spPr bwMode="auto">
              <a:xfrm>
                <a:off x="5839" y="8543"/>
                <a:ext cx="160" cy="147"/>
              </a:xfrm>
              <a:custGeom>
                <a:avLst/>
                <a:gdLst>
                  <a:gd name="T0" fmla="*/ 0 w 160"/>
                  <a:gd name="T1" fmla="*/ 80 h 147"/>
                  <a:gd name="T2" fmla="*/ 88 w 160"/>
                  <a:gd name="T3" fmla="*/ 0 h 147"/>
                  <a:gd name="T4" fmla="*/ 160 w 160"/>
                  <a:gd name="T5" fmla="*/ 80 h 147"/>
                  <a:gd name="T6" fmla="*/ 160 w 160"/>
                  <a:gd name="T7" fmla="*/ 80 h 147"/>
                  <a:gd name="T8" fmla="*/ 88 w 160"/>
                  <a:gd name="T9" fmla="*/ 147 h 147"/>
                  <a:gd name="T10" fmla="*/ 0 w 160"/>
                  <a:gd name="T11" fmla="*/ 80 h 14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147">
                    <a:moveTo>
                      <a:pt x="0" y="80"/>
                    </a:moveTo>
                    <a:cubicBezTo>
                      <a:pt x="0" y="40"/>
                      <a:pt x="44" y="0"/>
                      <a:pt x="88" y="0"/>
                    </a:cubicBezTo>
                    <a:cubicBezTo>
                      <a:pt x="131" y="0"/>
                      <a:pt x="160" y="40"/>
                      <a:pt x="160" y="80"/>
                    </a:cubicBezTo>
                    <a:cubicBezTo>
                      <a:pt x="160" y="80"/>
                      <a:pt x="160" y="80"/>
                      <a:pt x="160" y="80"/>
                    </a:cubicBezTo>
                    <a:cubicBezTo>
                      <a:pt x="160" y="120"/>
                      <a:pt x="131" y="147"/>
                      <a:pt x="88" y="147"/>
                    </a:cubicBezTo>
                    <a:cubicBezTo>
                      <a:pt x="44" y="147"/>
                      <a:pt x="0" y="120"/>
                      <a:pt x="0" y="80"/>
                    </a:cubicBezTo>
                  </a:path>
                </a:pathLst>
              </a:custGeom>
              <a:noFill/>
              <a:ln w="952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34827" name="Freeform 36"/>
              <p:cNvSpPr>
                <a:spLocks/>
              </p:cNvSpPr>
              <p:nvPr/>
            </p:nvSpPr>
            <p:spPr bwMode="auto">
              <a:xfrm>
                <a:off x="6217" y="7401"/>
                <a:ext cx="146" cy="147"/>
              </a:xfrm>
              <a:custGeom>
                <a:avLst/>
                <a:gdLst>
                  <a:gd name="T0" fmla="*/ 0 w 10"/>
                  <a:gd name="T1" fmla="*/ 11960 h 11"/>
                  <a:gd name="T2" fmla="*/ 15564 w 10"/>
                  <a:gd name="T3" fmla="*/ 0 h 11"/>
                  <a:gd name="T4" fmla="*/ 31127 w 10"/>
                  <a:gd name="T5" fmla="*/ 11960 h 11"/>
                  <a:gd name="T6" fmla="*/ 31127 w 10"/>
                  <a:gd name="T7" fmla="*/ 11960 h 11"/>
                  <a:gd name="T8" fmla="*/ 15564 w 10"/>
                  <a:gd name="T9" fmla="*/ 26246 h 11"/>
                  <a:gd name="T10" fmla="*/ 0 w 10"/>
                  <a:gd name="T11" fmla="*/ 11960 h 1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0" h="11">
                    <a:moveTo>
                      <a:pt x="0" y="5"/>
                    </a:moveTo>
                    <a:cubicBezTo>
                      <a:pt x="0" y="2"/>
                      <a:pt x="2" y="0"/>
                      <a:pt x="5" y="0"/>
                    </a:cubicBezTo>
                    <a:cubicBezTo>
                      <a:pt x="8" y="0"/>
                      <a:pt x="10" y="2"/>
                      <a:pt x="10" y="5"/>
                    </a:cubicBezTo>
                    <a:cubicBezTo>
                      <a:pt x="10" y="5"/>
                      <a:pt x="10" y="5"/>
                      <a:pt x="10" y="5"/>
                    </a:cubicBezTo>
                    <a:cubicBezTo>
                      <a:pt x="10" y="8"/>
                      <a:pt x="8" y="11"/>
                      <a:pt x="5" y="11"/>
                    </a:cubicBezTo>
                    <a:cubicBezTo>
                      <a:pt x="2" y="11"/>
                      <a:pt x="0" y="8"/>
                      <a:pt x="0" y="5"/>
                    </a:cubicBezTo>
                  </a:path>
                </a:pathLst>
              </a:custGeom>
              <a:solidFill>
                <a:srgbClr val="FFFFFF"/>
              </a:solidFill>
              <a:ln w="0">
                <a:solidFill>
                  <a:srgbClr val="000000"/>
                </a:solidFill>
                <a:prstDash val="solid"/>
                <a:round/>
                <a:headEnd/>
                <a:tailEnd/>
              </a:ln>
            </p:spPr>
            <p:txBody>
              <a:bodyPr/>
              <a:lstStyle/>
              <a:p>
                <a:endParaRPr lang="zh-CN" altLang="en-US"/>
              </a:p>
            </p:txBody>
          </p:sp>
          <p:sp>
            <p:nvSpPr>
              <p:cNvPr id="34828" name="Freeform 37"/>
              <p:cNvSpPr>
                <a:spLocks/>
              </p:cNvSpPr>
              <p:nvPr/>
            </p:nvSpPr>
            <p:spPr bwMode="auto">
              <a:xfrm>
                <a:off x="6217" y="7401"/>
                <a:ext cx="146" cy="147"/>
              </a:xfrm>
              <a:custGeom>
                <a:avLst/>
                <a:gdLst>
                  <a:gd name="T0" fmla="*/ 0 w 146"/>
                  <a:gd name="T1" fmla="*/ 67 h 147"/>
                  <a:gd name="T2" fmla="*/ 73 w 146"/>
                  <a:gd name="T3" fmla="*/ 0 h 147"/>
                  <a:gd name="T4" fmla="*/ 146 w 146"/>
                  <a:gd name="T5" fmla="*/ 67 h 147"/>
                  <a:gd name="T6" fmla="*/ 146 w 146"/>
                  <a:gd name="T7" fmla="*/ 67 h 147"/>
                  <a:gd name="T8" fmla="*/ 73 w 146"/>
                  <a:gd name="T9" fmla="*/ 147 h 147"/>
                  <a:gd name="T10" fmla="*/ 0 w 146"/>
                  <a:gd name="T11" fmla="*/ 67 h 14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6" h="147">
                    <a:moveTo>
                      <a:pt x="0" y="67"/>
                    </a:moveTo>
                    <a:cubicBezTo>
                      <a:pt x="0" y="27"/>
                      <a:pt x="29" y="0"/>
                      <a:pt x="73" y="0"/>
                    </a:cubicBezTo>
                    <a:cubicBezTo>
                      <a:pt x="117" y="0"/>
                      <a:pt x="146" y="27"/>
                      <a:pt x="146" y="67"/>
                    </a:cubicBezTo>
                    <a:cubicBezTo>
                      <a:pt x="146" y="67"/>
                      <a:pt x="146" y="67"/>
                      <a:pt x="146" y="67"/>
                    </a:cubicBezTo>
                    <a:cubicBezTo>
                      <a:pt x="146" y="107"/>
                      <a:pt x="117" y="147"/>
                      <a:pt x="73" y="147"/>
                    </a:cubicBezTo>
                    <a:cubicBezTo>
                      <a:pt x="29" y="147"/>
                      <a:pt x="0" y="107"/>
                      <a:pt x="0" y="67"/>
                    </a:cubicBezTo>
                  </a:path>
                </a:pathLst>
              </a:custGeom>
              <a:noFill/>
              <a:ln w="952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34829" name="Freeform 38"/>
              <p:cNvSpPr>
                <a:spLocks/>
              </p:cNvSpPr>
              <p:nvPr/>
            </p:nvSpPr>
            <p:spPr bwMode="auto">
              <a:xfrm>
                <a:off x="5389" y="7401"/>
                <a:ext cx="145" cy="147"/>
              </a:xfrm>
              <a:custGeom>
                <a:avLst/>
                <a:gdLst>
                  <a:gd name="T0" fmla="*/ 0 w 10"/>
                  <a:gd name="T1" fmla="*/ 11960 h 11"/>
                  <a:gd name="T2" fmla="*/ 15356 w 10"/>
                  <a:gd name="T3" fmla="*/ 0 h 11"/>
                  <a:gd name="T4" fmla="*/ 30494 w 10"/>
                  <a:gd name="T5" fmla="*/ 11960 h 11"/>
                  <a:gd name="T6" fmla="*/ 30494 w 10"/>
                  <a:gd name="T7" fmla="*/ 11960 h 11"/>
                  <a:gd name="T8" fmla="*/ 15356 w 10"/>
                  <a:gd name="T9" fmla="*/ 26246 h 11"/>
                  <a:gd name="T10" fmla="*/ 0 w 10"/>
                  <a:gd name="T11" fmla="*/ 11960 h 1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0" h="11">
                    <a:moveTo>
                      <a:pt x="0" y="5"/>
                    </a:moveTo>
                    <a:cubicBezTo>
                      <a:pt x="0" y="2"/>
                      <a:pt x="2" y="0"/>
                      <a:pt x="5" y="0"/>
                    </a:cubicBezTo>
                    <a:cubicBezTo>
                      <a:pt x="8" y="0"/>
                      <a:pt x="10" y="2"/>
                      <a:pt x="10" y="5"/>
                    </a:cubicBezTo>
                    <a:cubicBezTo>
                      <a:pt x="10" y="5"/>
                      <a:pt x="10" y="5"/>
                      <a:pt x="10" y="5"/>
                    </a:cubicBezTo>
                    <a:cubicBezTo>
                      <a:pt x="10" y="8"/>
                      <a:pt x="8" y="11"/>
                      <a:pt x="5" y="11"/>
                    </a:cubicBezTo>
                    <a:cubicBezTo>
                      <a:pt x="2" y="11"/>
                      <a:pt x="0" y="8"/>
                      <a:pt x="0" y="5"/>
                    </a:cubicBezTo>
                  </a:path>
                </a:pathLst>
              </a:custGeom>
              <a:solidFill>
                <a:srgbClr val="FFFFFF"/>
              </a:solidFill>
              <a:ln w="0">
                <a:solidFill>
                  <a:srgbClr val="000000"/>
                </a:solidFill>
                <a:prstDash val="solid"/>
                <a:round/>
                <a:headEnd/>
                <a:tailEnd/>
              </a:ln>
            </p:spPr>
            <p:txBody>
              <a:bodyPr/>
              <a:lstStyle/>
              <a:p>
                <a:endParaRPr lang="zh-CN" altLang="en-US"/>
              </a:p>
            </p:txBody>
          </p:sp>
          <p:sp>
            <p:nvSpPr>
              <p:cNvPr id="34830" name="Freeform 39"/>
              <p:cNvSpPr>
                <a:spLocks/>
              </p:cNvSpPr>
              <p:nvPr/>
            </p:nvSpPr>
            <p:spPr bwMode="auto">
              <a:xfrm>
                <a:off x="5389" y="7401"/>
                <a:ext cx="145" cy="147"/>
              </a:xfrm>
              <a:custGeom>
                <a:avLst/>
                <a:gdLst>
                  <a:gd name="T0" fmla="*/ 0 w 145"/>
                  <a:gd name="T1" fmla="*/ 67 h 147"/>
                  <a:gd name="T2" fmla="*/ 72 w 145"/>
                  <a:gd name="T3" fmla="*/ 0 h 147"/>
                  <a:gd name="T4" fmla="*/ 145 w 145"/>
                  <a:gd name="T5" fmla="*/ 67 h 147"/>
                  <a:gd name="T6" fmla="*/ 145 w 145"/>
                  <a:gd name="T7" fmla="*/ 67 h 147"/>
                  <a:gd name="T8" fmla="*/ 72 w 145"/>
                  <a:gd name="T9" fmla="*/ 147 h 147"/>
                  <a:gd name="T10" fmla="*/ 0 w 145"/>
                  <a:gd name="T11" fmla="*/ 67 h 14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5" h="147">
                    <a:moveTo>
                      <a:pt x="0" y="67"/>
                    </a:moveTo>
                    <a:cubicBezTo>
                      <a:pt x="0" y="27"/>
                      <a:pt x="29" y="0"/>
                      <a:pt x="72" y="0"/>
                    </a:cubicBezTo>
                    <a:cubicBezTo>
                      <a:pt x="116" y="0"/>
                      <a:pt x="145" y="27"/>
                      <a:pt x="145" y="67"/>
                    </a:cubicBezTo>
                    <a:cubicBezTo>
                      <a:pt x="145" y="67"/>
                      <a:pt x="145" y="67"/>
                      <a:pt x="145" y="67"/>
                    </a:cubicBezTo>
                    <a:cubicBezTo>
                      <a:pt x="145" y="107"/>
                      <a:pt x="116" y="147"/>
                      <a:pt x="72" y="147"/>
                    </a:cubicBezTo>
                    <a:cubicBezTo>
                      <a:pt x="29" y="147"/>
                      <a:pt x="0" y="107"/>
                      <a:pt x="0" y="67"/>
                    </a:cubicBezTo>
                  </a:path>
                </a:pathLst>
              </a:custGeom>
              <a:noFill/>
              <a:ln w="952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34831" name="Freeform 40"/>
              <p:cNvSpPr>
                <a:spLocks/>
              </p:cNvSpPr>
              <p:nvPr/>
            </p:nvSpPr>
            <p:spPr bwMode="auto">
              <a:xfrm>
                <a:off x="5127" y="8543"/>
                <a:ext cx="145" cy="147"/>
              </a:xfrm>
              <a:custGeom>
                <a:avLst/>
                <a:gdLst>
                  <a:gd name="T0" fmla="*/ 0 w 10"/>
                  <a:gd name="T1" fmla="*/ 14286 h 11"/>
                  <a:gd name="T2" fmla="*/ 15356 w 10"/>
                  <a:gd name="T3" fmla="*/ 0 h 11"/>
                  <a:gd name="T4" fmla="*/ 30494 w 10"/>
                  <a:gd name="T5" fmla="*/ 14286 h 11"/>
                  <a:gd name="T6" fmla="*/ 30494 w 10"/>
                  <a:gd name="T7" fmla="*/ 14286 h 11"/>
                  <a:gd name="T8" fmla="*/ 15356 w 10"/>
                  <a:gd name="T9" fmla="*/ 26246 h 11"/>
                  <a:gd name="T10" fmla="*/ 0 w 10"/>
                  <a:gd name="T11" fmla="*/ 14286 h 1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0" h="11">
                    <a:moveTo>
                      <a:pt x="0" y="6"/>
                    </a:moveTo>
                    <a:cubicBezTo>
                      <a:pt x="0" y="3"/>
                      <a:pt x="2" y="0"/>
                      <a:pt x="5" y="0"/>
                    </a:cubicBezTo>
                    <a:cubicBezTo>
                      <a:pt x="8" y="0"/>
                      <a:pt x="10" y="3"/>
                      <a:pt x="10" y="6"/>
                    </a:cubicBezTo>
                    <a:cubicBezTo>
                      <a:pt x="10" y="6"/>
                      <a:pt x="10" y="6"/>
                      <a:pt x="10" y="6"/>
                    </a:cubicBezTo>
                    <a:cubicBezTo>
                      <a:pt x="10" y="9"/>
                      <a:pt x="8" y="11"/>
                      <a:pt x="5" y="11"/>
                    </a:cubicBezTo>
                    <a:cubicBezTo>
                      <a:pt x="2" y="11"/>
                      <a:pt x="0" y="9"/>
                      <a:pt x="0" y="6"/>
                    </a:cubicBezTo>
                  </a:path>
                </a:pathLst>
              </a:custGeom>
              <a:solidFill>
                <a:srgbClr val="FFFFFF"/>
              </a:solidFill>
              <a:ln w="0">
                <a:solidFill>
                  <a:srgbClr val="000000"/>
                </a:solidFill>
                <a:prstDash val="solid"/>
                <a:round/>
                <a:headEnd/>
                <a:tailEnd/>
              </a:ln>
            </p:spPr>
            <p:txBody>
              <a:bodyPr/>
              <a:lstStyle/>
              <a:p>
                <a:endParaRPr lang="zh-CN" altLang="en-US"/>
              </a:p>
            </p:txBody>
          </p:sp>
          <p:sp>
            <p:nvSpPr>
              <p:cNvPr id="34832" name="Freeform 41"/>
              <p:cNvSpPr>
                <a:spLocks/>
              </p:cNvSpPr>
              <p:nvPr/>
            </p:nvSpPr>
            <p:spPr bwMode="auto">
              <a:xfrm>
                <a:off x="5127" y="8543"/>
                <a:ext cx="145" cy="147"/>
              </a:xfrm>
              <a:custGeom>
                <a:avLst/>
                <a:gdLst>
                  <a:gd name="T0" fmla="*/ 0 w 145"/>
                  <a:gd name="T1" fmla="*/ 80 h 147"/>
                  <a:gd name="T2" fmla="*/ 73 w 145"/>
                  <a:gd name="T3" fmla="*/ 0 h 147"/>
                  <a:gd name="T4" fmla="*/ 145 w 145"/>
                  <a:gd name="T5" fmla="*/ 80 h 147"/>
                  <a:gd name="T6" fmla="*/ 145 w 145"/>
                  <a:gd name="T7" fmla="*/ 80 h 147"/>
                  <a:gd name="T8" fmla="*/ 73 w 145"/>
                  <a:gd name="T9" fmla="*/ 147 h 147"/>
                  <a:gd name="T10" fmla="*/ 0 w 145"/>
                  <a:gd name="T11" fmla="*/ 80 h 14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5" h="147">
                    <a:moveTo>
                      <a:pt x="0" y="80"/>
                    </a:moveTo>
                    <a:cubicBezTo>
                      <a:pt x="0" y="40"/>
                      <a:pt x="29" y="0"/>
                      <a:pt x="73" y="0"/>
                    </a:cubicBezTo>
                    <a:cubicBezTo>
                      <a:pt x="116" y="0"/>
                      <a:pt x="145" y="40"/>
                      <a:pt x="145" y="80"/>
                    </a:cubicBezTo>
                    <a:cubicBezTo>
                      <a:pt x="145" y="80"/>
                      <a:pt x="145" y="80"/>
                      <a:pt x="145" y="80"/>
                    </a:cubicBezTo>
                    <a:cubicBezTo>
                      <a:pt x="145" y="120"/>
                      <a:pt x="116" y="147"/>
                      <a:pt x="73" y="147"/>
                    </a:cubicBezTo>
                    <a:cubicBezTo>
                      <a:pt x="29" y="147"/>
                      <a:pt x="0" y="120"/>
                      <a:pt x="0" y="80"/>
                    </a:cubicBezTo>
                  </a:path>
                </a:pathLst>
              </a:custGeom>
              <a:noFill/>
              <a:ln w="952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34833" name="Line 42"/>
              <p:cNvSpPr>
                <a:spLocks noChangeShapeType="1"/>
              </p:cNvSpPr>
              <p:nvPr/>
            </p:nvSpPr>
            <p:spPr bwMode="auto">
              <a:xfrm>
                <a:off x="5112" y="7992"/>
                <a:ext cx="1643"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34834" name="Line 43"/>
              <p:cNvSpPr>
                <a:spLocks noChangeShapeType="1"/>
              </p:cNvSpPr>
              <p:nvPr/>
            </p:nvSpPr>
            <p:spPr bwMode="auto">
              <a:xfrm flipH="1" flipV="1">
                <a:off x="5185" y="7992"/>
                <a:ext cx="15" cy="55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34835" name="Line 44"/>
              <p:cNvSpPr>
                <a:spLocks noChangeShapeType="1"/>
              </p:cNvSpPr>
              <p:nvPr/>
            </p:nvSpPr>
            <p:spPr bwMode="auto">
              <a:xfrm>
                <a:off x="5461" y="7548"/>
                <a:ext cx="0" cy="44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34836" name="Line 45"/>
              <p:cNvSpPr>
                <a:spLocks noChangeShapeType="1"/>
              </p:cNvSpPr>
              <p:nvPr/>
            </p:nvSpPr>
            <p:spPr bwMode="auto">
              <a:xfrm flipV="1">
                <a:off x="5927" y="7992"/>
                <a:ext cx="0" cy="55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34837" name="Line 46"/>
              <p:cNvSpPr>
                <a:spLocks noChangeShapeType="1"/>
              </p:cNvSpPr>
              <p:nvPr/>
            </p:nvSpPr>
            <p:spPr bwMode="auto">
              <a:xfrm>
                <a:off x="6290" y="7548"/>
                <a:ext cx="0" cy="44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34838" name="Line 47"/>
              <p:cNvSpPr>
                <a:spLocks noChangeShapeType="1"/>
              </p:cNvSpPr>
              <p:nvPr/>
            </p:nvSpPr>
            <p:spPr bwMode="auto">
              <a:xfrm flipV="1">
                <a:off x="6566" y="7992"/>
                <a:ext cx="0" cy="55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sp>
          <p:nvSpPr>
            <p:cNvPr id="34822" name="Rectangle 48"/>
            <p:cNvSpPr>
              <a:spLocks noChangeArrowheads="1"/>
            </p:cNvSpPr>
            <p:nvPr/>
          </p:nvSpPr>
          <p:spPr bwMode="auto">
            <a:xfrm>
              <a:off x="6012" y="10176"/>
              <a:ext cx="1440" cy="6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algn="just" eaLnBrk="1" hangingPunct="1">
                <a:spcBef>
                  <a:spcPct val="0"/>
                </a:spcBef>
                <a:buClrTx/>
                <a:buFontTx/>
                <a:buNone/>
              </a:pPr>
              <a:r>
                <a:rPr lang="zh-CN" altLang="en-US" sz="1600" b="1">
                  <a:solidFill>
                    <a:srgbClr val="000000"/>
                  </a:solidFill>
                  <a:latin typeface="宋体" pitchFamily="2" charset="-122"/>
                </a:rPr>
                <a:t>总线拓扑</a:t>
              </a:r>
              <a:endParaRPr lang="zh-CN" altLang="en-US"/>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81558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iterate type="wd">
                                    <p:tmAbs val="100"/>
                                  </p:iterate>
                                  <p:childTnLst>
                                    <p:set>
                                      <p:cBhvr>
                                        <p:cTn id="10" dur="1" fill="hold">
                                          <p:stCondLst>
                                            <p:cond delay="0"/>
                                          </p:stCondLst>
                                        </p:cTn>
                                        <p:tgtEl>
                                          <p:spTgt spid="1815581">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iterate type="wd">
                                    <p:tmAbs val="100"/>
                                  </p:iterate>
                                  <p:childTnLst>
                                    <p:set>
                                      <p:cBhvr>
                                        <p:cTn id="14" dur="1" fill="hold">
                                          <p:stCondLst>
                                            <p:cond delay="0"/>
                                          </p:stCondLst>
                                        </p:cTn>
                                        <p:tgtEl>
                                          <p:spTgt spid="1815581">
                                            <p:txEl>
                                              <p:pRg st="1" end="1"/>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iterate type="wd">
                                    <p:tmAbs val="100"/>
                                  </p:iterate>
                                  <p:childTnLst>
                                    <p:set>
                                      <p:cBhvr>
                                        <p:cTn id="18" dur="1" fill="hold">
                                          <p:stCondLst>
                                            <p:cond delay="0"/>
                                          </p:stCondLst>
                                        </p:cTn>
                                        <p:tgtEl>
                                          <p:spTgt spid="181558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15581"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2514600" y="260350"/>
            <a:ext cx="6629400" cy="563563"/>
          </a:xfrm>
        </p:spPr>
        <p:txBody>
          <a:bodyPr/>
          <a:lstStyle/>
          <a:p>
            <a:pPr eaLnBrk="1" hangingPunct="1"/>
            <a:r>
              <a:rPr lang="zh-CN" altLang="en-US" dirty="0" smtClean="0">
                <a:ea typeface="宋体" pitchFamily="2" charset="-122"/>
              </a:rPr>
              <a:t>树型拓扑结构</a:t>
            </a:r>
          </a:p>
        </p:txBody>
      </p:sp>
      <p:sp>
        <p:nvSpPr>
          <p:cNvPr id="1816580" name="Rectangle 4"/>
          <p:cNvSpPr>
            <a:spLocks noChangeArrowheads="1"/>
          </p:cNvSpPr>
          <p:nvPr/>
        </p:nvSpPr>
        <p:spPr bwMode="auto">
          <a:xfrm>
            <a:off x="3276600" y="2205038"/>
            <a:ext cx="5724525" cy="417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tIns="10800" rIns="18000" bIns="10800"/>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eaLnBrk="1" hangingPunct="1">
              <a:spcBef>
                <a:spcPct val="0"/>
              </a:spcBef>
              <a:buClrTx/>
              <a:buFontTx/>
              <a:buNone/>
            </a:pPr>
            <a:r>
              <a:rPr lang="zh-CN" altLang="en-US" sz="2800" b="1">
                <a:solidFill>
                  <a:srgbClr val="FF0000"/>
                </a:solidFill>
              </a:rPr>
              <a:t>优点</a:t>
            </a:r>
            <a:r>
              <a:rPr lang="zh-CN" altLang="en-US" sz="2800"/>
              <a:t>是网络结构简单、成本低、站点扩充方便灵活；是星型网络的扩展 。</a:t>
            </a:r>
          </a:p>
          <a:p>
            <a:pPr eaLnBrk="1" hangingPunct="1">
              <a:spcBef>
                <a:spcPct val="0"/>
              </a:spcBef>
              <a:buClrTx/>
              <a:buFontTx/>
              <a:buNone/>
            </a:pPr>
            <a:r>
              <a:rPr lang="zh-CN" altLang="en-US" sz="2800" b="1">
                <a:solidFill>
                  <a:srgbClr val="FF3300"/>
                </a:solidFill>
              </a:rPr>
              <a:t>缺点</a:t>
            </a:r>
            <a:r>
              <a:rPr lang="zh-CN" altLang="en-US" sz="2800"/>
              <a:t>是除叶站点及其相连的链路外，任何一个工作站及其链路产生故障都可能影响网络系统的正常运行。 </a:t>
            </a:r>
          </a:p>
          <a:p>
            <a:pPr eaLnBrk="1" hangingPunct="1">
              <a:spcBef>
                <a:spcPct val="0"/>
              </a:spcBef>
              <a:buClrTx/>
              <a:buFontTx/>
              <a:buNone/>
            </a:pPr>
            <a:r>
              <a:rPr lang="zh-CN" altLang="en-US" sz="2800" i="1">
                <a:solidFill>
                  <a:srgbClr val="003366"/>
                </a:solidFill>
                <a:ea typeface="华文楷体" pitchFamily="2" charset="-122"/>
              </a:rPr>
              <a:t>局域网中的以太交换机的级联是树型结构的网络。</a:t>
            </a:r>
          </a:p>
        </p:txBody>
      </p:sp>
      <p:grpSp>
        <p:nvGrpSpPr>
          <p:cNvPr id="1816600" name="Group 24"/>
          <p:cNvGrpSpPr>
            <a:grpSpLocks/>
          </p:cNvGrpSpPr>
          <p:nvPr/>
        </p:nvGrpSpPr>
        <p:grpSpPr bwMode="auto">
          <a:xfrm>
            <a:off x="971550" y="2781300"/>
            <a:ext cx="1681163" cy="2332038"/>
            <a:chOff x="2740" y="6661"/>
            <a:chExt cx="2648" cy="3671"/>
          </a:xfrm>
        </p:grpSpPr>
        <p:grpSp>
          <p:nvGrpSpPr>
            <p:cNvPr id="35845" name="Group 25"/>
            <p:cNvGrpSpPr>
              <a:grpSpLocks/>
            </p:cNvGrpSpPr>
            <p:nvPr/>
          </p:nvGrpSpPr>
          <p:grpSpPr bwMode="auto">
            <a:xfrm>
              <a:off x="2740" y="6661"/>
              <a:ext cx="2648" cy="2659"/>
              <a:chOff x="2740" y="6661"/>
              <a:chExt cx="1323" cy="1330"/>
            </a:xfrm>
          </p:grpSpPr>
          <p:sp>
            <p:nvSpPr>
              <p:cNvPr id="35847" name="Freeform 26"/>
              <p:cNvSpPr>
                <a:spLocks/>
              </p:cNvSpPr>
              <p:nvPr/>
            </p:nvSpPr>
            <p:spPr bwMode="auto">
              <a:xfrm>
                <a:off x="3496" y="7844"/>
                <a:ext cx="160" cy="147"/>
              </a:xfrm>
              <a:custGeom>
                <a:avLst/>
                <a:gdLst>
                  <a:gd name="T0" fmla="*/ 0 w 11"/>
                  <a:gd name="T1" fmla="*/ 14286 h 11"/>
                  <a:gd name="T2" fmla="*/ 15447 w 11"/>
                  <a:gd name="T3" fmla="*/ 0 h 11"/>
                  <a:gd name="T4" fmla="*/ 33847 w 11"/>
                  <a:gd name="T5" fmla="*/ 14286 h 11"/>
                  <a:gd name="T6" fmla="*/ 33847 w 11"/>
                  <a:gd name="T7" fmla="*/ 14286 h 11"/>
                  <a:gd name="T8" fmla="*/ 15447 w 11"/>
                  <a:gd name="T9" fmla="*/ 26246 h 11"/>
                  <a:gd name="T10" fmla="*/ 0 w 11"/>
                  <a:gd name="T11" fmla="*/ 14286 h 1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 h="11">
                    <a:moveTo>
                      <a:pt x="0" y="6"/>
                    </a:moveTo>
                    <a:cubicBezTo>
                      <a:pt x="0" y="3"/>
                      <a:pt x="2" y="0"/>
                      <a:pt x="5" y="0"/>
                    </a:cubicBezTo>
                    <a:cubicBezTo>
                      <a:pt x="8" y="0"/>
                      <a:pt x="11" y="3"/>
                      <a:pt x="11" y="6"/>
                    </a:cubicBezTo>
                    <a:cubicBezTo>
                      <a:pt x="11" y="6"/>
                      <a:pt x="11" y="6"/>
                      <a:pt x="11" y="6"/>
                    </a:cubicBezTo>
                    <a:cubicBezTo>
                      <a:pt x="11" y="9"/>
                      <a:pt x="8" y="11"/>
                      <a:pt x="5" y="11"/>
                    </a:cubicBezTo>
                    <a:cubicBezTo>
                      <a:pt x="2" y="11"/>
                      <a:pt x="0" y="9"/>
                      <a:pt x="0" y="6"/>
                    </a:cubicBezTo>
                  </a:path>
                </a:pathLst>
              </a:custGeom>
              <a:solidFill>
                <a:srgbClr val="FFFFFF"/>
              </a:solidFill>
              <a:ln w="0">
                <a:solidFill>
                  <a:srgbClr val="000000"/>
                </a:solidFill>
                <a:prstDash val="solid"/>
                <a:round/>
                <a:headEnd/>
                <a:tailEnd/>
              </a:ln>
            </p:spPr>
            <p:txBody>
              <a:bodyPr/>
              <a:lstStyle/>
              <a:p>
                <a:endParaRPr lang="zh-CN" altLang="en-US"/>
              </a:p>
            </p:txBody>
          </p:sp>
          <p:sp>
            <p:nvSpPr>
              <p:cNvPr id="35848" name="Freeform 27"/>
              <p:cNvSpPr>
                <a:spLocks/>
              </p:cNvSpPr>
              <p:nvPr/>
            </p:nvSpPr>
            <p:spPr bwMode="auto">
              <a:xfrm>
                <a:off x="3496" y="7844"/>
                <a:ext cx="160" cy="147"/>
              </a:xfrm>
              <a:custGeom>
                <a:avLst/>
                <a:gdLst>
                  <a:gd name="T0" fmla="*/ 0 w 160"/>
                  <a:gd name="T1" fmla="*/ 80 h 147"/>
                  <a:gd name="T2" fmla="*/ 72 w 160"/>
                  <a:gd name="T3" fmla="*/ 0 h 147"/>
                  <a:gd name="T4" fmla="*/ 160 w 160"/>
                  <a:gd name="T5" fmla="*/ 80 h 147"/>
                  <a:gd name="T6" fmla="*/ 160 w 160"/>
                  <a:gd name="T7" fmla="*/ 80 h 147"/>
                  <a:gd name="T8" fmla="*/ 72 w 160"/>
                  <a:gd name="T9" fmla="*/ 147 h 147"/>
                  <a:gd name="T10" fmla="*/ 0 w 160"/>
                  <a:gd name="T11" fmla="*/ 80 h 14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147">
                    <a:moveTo>
                      <a:pt x="0" y="80"/>
                    </a:moveTo>
                    <a:cubicBezTo>
                      <a:pt x="0" y="40"/>
                      <a:pt x="29" y="0"/>
                      <a:pt x="72" y="0"/>
                    </a:cubicBezTo>
                    <a:cubicBezTo>
                      <a:pt x="116" y="0"/>
                      <a:pt x="160" y="40"/>
                      <a:pt x="160" y="80"/>
                    </a:cubicBezTo>
                    <a:cubicBezTo>
                      <a:pt x="160" y="80"/>
                      <a:pt x="160" y="80"/>
                      <a:pt x="160" y="80"/>
                    </a:cubicBezTo>
                    <a:cubicBezTo>
                      <a:pt x="160" y="120"/>
                      <a:pt x="116" y="147"/>
                      <a:pt x="72" y="147"/>
                    </a:cubicBezTo>
                    <a:cubicBezTo>
                      <a:pt x="29" y="147"/>
                      <a:pt x="0" y="120"/>
                      <a:pt x="0" y="80"/>
                    </a:cubicBezTo>
                  </a:path>
                </a:pathLst>
              </a:custGeom>
              <a:noFill/>
              <a:ln w="952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35849" name="Freeform 28"/>
              <p:cNvSpPr>
                <a:spLocks/>
              </p:cNvSpPr>
              <p:nvPr/>
            </p:nvSpPr>
            <p:spPr bwMode="auto">
              <a:xfrm>
                <a:off x="3132" y="7212"/>
                <a:ext cx="160" cy="148"/>
              </a:xfrm>
              <a:custGeom>
                <a:avLst/>
                <a:gdLst>
                  <a:gd name="T0" fmla="*/ 0 w 11"/>
                  <a:gd name="T1" fmla="*/ 12123 h 11"/>
                  <a:gd name="T2" fmla="*/ 15447 w 11"/>
                  <a:gd name="T3" fmla="*/ 0 h 11"/>
                  <a:gd name="T4" fmla="*/ 33847 w 11"/>
                  <a:gd name="T5" fmla="*/ 12123 h 11"/>
                  <a:gd name="T6" fmla="*/ 33847 w 11"/>
                  <a:gd name="T7" fmla="*/ 12123 h 11"/>
                  <a:gd name="T8" fmla="*/ 15447 w 11"/>
                  <a:gd name="T9" fmla="*/ 26788 h 11"/>
                  <a:gd name="T10" fmla="*/ 0 w 11"/>
                  <a:gd name="T11" fmla="*/ 12123 h 1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 h="11">
                    <a:moveTo>
                      <a:pt x="0" y="5"/>
                    </a:moveTo>
                    <a:cubicBezTo>
                      <a:pt x="0" y="2"/>
                      <a:pt x="2" y="0"/>
                      <a:pt x="5" y="0"/>
                    </a:cubicBezTo>
                    <a:cubicBezTo>
                      <a:pt x="8" y="0"/>
                      <a:pt x="11" y="2"/>
                      <a:pt x="11" y="5"/>
                    </a:cubicBezTo>
                    <a:cubicBezTo>
                      <a:pt x="11" y="5"/>
                      <a:pt x="11" y="5"/>
                      <a:pt x="11" y="5"/>
                    </a:cubicBezTo>
                    <a:cubicBezTo>
                      <a:pt x="11" y="8"/>
                      <a:pt x="8" y="11"/>
                      <a:pt x="5" y="11"/>
                    </a:cubicBezTo>
                    <a:cubicBezTo>
                      <a:pt x="2" y="11"/>
                      <a:pt x="0" y="8"/>
                      <a:pt x="0" y="5"/>
                    </a:cubicBezTo>
                  </a:path>
                </a:pathLst>
              </a:custGeom>
              <a:solidFill>
                <a:srgbClr val="FFFFFF"/>
              </a:solidFill>
              <a:ln w="0">
                <a:solidFill>
                  <a:srgbClr val="000000"/>
                </a:solidFill>
                <a:prstDash val="solid"/>
                <a:round/>
                <a:headEnd/>
                <a:tailEnd/>
              </a:ln>
            </p:spPr>
            <p:txBody>
              <a:bodyPr/>
              <a:lstStyle/>
              <a:p>
                <a:endParaRPr lang="zh-CN" altLang="en-US"/>
              </a:p>
            </p:txBody>
          </p:sp>
          <p:sp>
            <p:nvSpPr>
              <p:cNvPr id="35850" name="Freeform 29"/>
              <p:cNvSpPr>
                <a:spLocks/>
              </p:cNvSpPr>
              <p:nvPr/>
            </p:nvSpPr>
            <p:spPr bwMode="auto">
              <a:xfrm>
                <a:off x="3132" y="7212"/>
                <a:ext cx="160" cy="148"/>
              </a:xfrm>
              <a:custGeom>
                <a:avLst/>
                <a:gdLst>
                  <a:gd name="T0" fmla="*/ 0 w 160"/>
                  <a:gd name="T1" fmla="*/ 67 h 148"/>
                  <a:gd name="T2" fmla="*/ 73 w 160"/>
                  <a:gd name="T3" fmla="*/ 0 h 148"/>
                  <a:gd name="T4" fmla="*/ 160 w 160"/>
                  <a:gd name="T5" fmla="*/ 67 h 148"/>
                  <a:gd name="T6" fmla="*/ 160 w 160"/>
                  <a:gd name="T7" fmla="*/ 67 h 148"/>
                  <a:gd name="T8" fmla="*/ 73 w 160"/>
                  <a:gd name="T9" fmla="*/ 148 h 148"/>
                  <a:gd name="T10" fmla="*/ 0 w 160"/>
                  <a:gd name="T11" fmla="*/ 67 h 14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148">
                    <a:moveTo>
                      <a:pt x="0" y="67"/>
                    </a:moveTo>
                    <a:cubicBezTo>
                      <a:pt x="0" y="27"/>
                      <a:pt x="29" y="0"/>
                      <a:pt x="73" y="0"/>
                    </a:cubicBezTo>
                    <a:cubicBezTo>
                      <a:pt x="117" y="0"/>
                      <a:pt x="160" y="27"/>
                      <a:pt x="160" y="67"/>
                    </a:cubicBezTo>
                    <a:cubicBezTo>
                      <a:pt x="160" y="67"/>
                      <a:pt x="160" y="67"/>
                      <a:pt x="160" y="67"/>
                    </a:cubicBezTo>
                    <a:cubicBezTo>
                      <a:pt x="160" y="108"/>
                      <a:pt x="117" y="148"/>
                      <a:pt x="73" y="148"/>
                    </a:cubicBezTo>
                    <a:cubicBezTo>
                      <a:pt x="29" y="148"/>
                      <a:pt x="0" y="108"/>
                      <a:pt x="0" y="67"/>
                    </a:cubicBezTo>
                  </a:path>
                </a:pathLst>
              </a:custGeom>
              <a:noFill/>
              <a:ln w="952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35851" name="Freeform 30"/>
              <p:cNvSpPr>
                <a:spLocks/>
              </p:cNvSpPr>
              <p:nvPr/>
            </p:nvSpPr>
            <p:spPr bwMode="auto">
              <a:xfrm>
                <a:off x="3903" y="7212"/>
                <a:ext cx="160" cy="148"/>
              </a:xfrm>
              <a:custGeom>
                <a:avLst/>
                <a:gdLst>
                  <a:gd name="T0" fmla="*/ 0 w 11"/>
                  <a:gd name="T1" fmla="*/ 12123 h 11"/>
                  <a:gd name="T2" fmla="*/ 18400 w 11"/>
                  <a:gd name="T3" fmla="*/ 0 h 11"/>
                  <a:gd name="T4" fmla="*/ 33847 w 11"/>
                  <a:gd name="T5" fmla="*/ 12123 h 11"/>
                  <a:gd name="T6" fmla="*/ 33847 w 11"/>
                  <a:gd name="T7" fmla="*/ 12123 h 11"/>
                  <a:gd name="T8" fmla="*/ 18400 w 11"/>
                  <a:gd name="T9" fmla="*/ 26788 h 11"/>
                  <a:gd name="T10" fmla="*/ 0 w 11"/>
                  <a:gd name="T11" fmla="*/ 12123 h 1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 h="11">
                    <a:moveTo>
                      <a:pt x="0" y="5"/>
                    </a:moveTo>
                    <a:cubicBezTo>
                      <a:pt x="0" y="2"/>
                      <a:pt x="3" y="0"/>
                      <a:pt x="6" y="0"/>
                    </a:cubicBezTo>
                    <a:cubicBezTo>
                      <a:pt x="8" y="0"/>
                      <a:pt x="11" y="2"/>
                      <a:pt x="11" y="5"/>
                    </a:cubicBezTo>
                    <a:cubicBezTo>
                      <a:pt x="11" y="5"/>
                      <a:pt x="11" y="5"/>
                      <a:pt x="11" y="5"/>
                    </a:cubicBezTo>
                    <a:cubicBezTo>
                      <a:pt x="11" y="8"/>
                      <a:pt x="8" y="11"/>
                      <a:pt x="6" y="11"/>
                    </a:cubicBezTo>
                    <a:cubicBezTo>
                      <a:pt x="3" y="11"/>
                      <a:pt x="0" y="8"/>
                      <a:pt x="0" y="5"/>
                    </a:cubicBezTo>
                  </a:path>
                </a:pathLst>
              </a:custGeom>
              <a:solidFill>
                <a:srgbClr val="FFFFFF"/>
              </a:solidFill>
              <a:ln w="0">
                <a:solidFill>
                  <a:srgbClr val="000000"/>
                </a:solidFill>
                <a:prstDash val="solid"/>
                <a:round/>
                <a:headEnd/>
                <a:tailEnd/>
              </a:ln>
            </p:spPr>
            <p:txBody>
              <a:bodyPr/>
              <a:lstStyle/>
              <a:p>
                <a:endParaRPr lang="zh-CN" altLang="en-US"/>
              </a:p>
            </p:txBody>
          </p:sp>
          <p:sp>
            <p:nvSpPr>
              <p:cNvPr id="35852" name="Freeform 31"/>
              <p:cNvSpPr>
                <a:spLocks/>
              </p:cNvSpPr>
              <p:nvPr/>
            </p:nvSpPr>
            <p:spPr bwMode="auto">
              <a:xfrm>
                <a:off x="3903" y="7212"/>
                <a:ext cx="160" cy="148"/>
              </a:xfrm>
              <a:custGeom>
                <a:avLst/>
                <a:gdLst>
                  <a:gd name="T0" fmla="*/ 0 w 160"/>
                  <a:gd name="T1" fmla="*/ 67 h 148"/>
                  <a:gd name="T2" fmla="*/ 87 w 160"/>
                  <a:gd name="T3" fmla="*/ 0 h 148"/>
                  <a:gd name="T4" fmla="*/ 160 w 160"/>
                  <a:gd name="T5" fmla="*/ 67 h 148"/>
                  <a:gd name="T6" fmla="*/ 160 w 160"/>
                  <a:gd name="T7" fmla="*/ 67 h 148"/>
                  <a:gd name="T8" fmla="*/ 87 w 160"/>
                  <a:gd name="T9" fmla="*/ 148 h 148"/>
                  <a:gd name="T10" fmla="*/ 0 w 160"/>
                  <a:gd name="T11" fmla="*/ 67 h 14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148">
                    <a:moveTo>
                      <a:pt x="0" y="67"/>
                    </a:moveTo>
                    <a:cubicBezTo>
                      <a:pt x="0" y="27"/>
                      <a:pt x="43" y="0"/>
                      <a:pt x="87" y="0"/>
                    </a:cubicBezTo>
                    <a:cubicBezTo>
                      <a:pt x="116" y="0"/>
                      <a:pt x="160" y="27"/>
                      <a:pt x="160" y="67"/>
                    </a:cubicBezTo>
                    <a:cubicBezTo>
                      <a:pt x="160" y="67"/>
                      <a:pt x="160" y="67"/>
                      <a:pt x="160" y="67"/>
                    </a:cubicBezTo>
                    <a:cubicBezTo>
                      <a:pt x="160" y="108"/>
                      <a:pt x="116" y="148"/>
                      <a:pt x="87" y="148"/>
                    </a:cubicBezTo>
                    <a:cubicBezTo>
                      <a:pt x="43" y="148"/>
                      <a:pt x="0" y="108"/>
                      <a:pt x="0" y="67"/>
                    </a:cubicBezTo>
                  </a:path>
                </a:pathLst>
              </a:custGeom>
              <a:noFill/>
              <a:ln w="952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35853" name="Freeform 32"/>
              <p:cNvSpPr>
                <a:spLocks/>
              </p:cNvSpPr>
              <p:nvPr/>
            </p:nvSpPr>
            <p:spPr bwMode="auto">
              <a:xfrm>
                <a:off x="3496" y="6661"/>
                <a:ext cx="160" cy="135"/>
              </a:xfrm>
              <a:custGeom>
                <a:avLst/>
                <a:gdLst>
                  <a:gd name="T0" fmla="*/ 0 w 11"/>
                  <a:gd name="T1" fmla="*/ 12393 h 10"/>
                  <a:gd name="T2" fmla="*/ 15447 w 11"/>
                  <a:gd name="T3" fmla="*/ 0 h 10"/>
                  <a:gd name="T4" fmla="*/ 33847 w 11"/>
                  <a:gd name="T5" fmla="*/ 12393 h 10"/>
                  <a:gd name="T6" fmla="*/ 33847 w 11"/>
                  <a:gd name="T7" fmla="*/ 12393 h 10"/>
                  <a:gd name="T8" fmla="*/ 15447 w 11"/>
                  <a:gd name="T9" fmla="*/ 24611 h 10"/>
                  <a:gd name="T10" fmla="*/ 0 w 11"/>
                  <a:gd name="T11" fmla="*/ 12393 h 1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 h="10">
                    <a:moveTo>
                      <a:pt x="0" y="5"/>
                    </a:moveTo>
                    <a:cubicBezTo>
                      <a:pt x="0" y="2"/>
                      <a:pt x="2" y="0"/>
                      <a:pt x="5" y="0"/>
                    </a:cubicBezTo>
                    <a:cubicBezTo>
                      <a:pt x="8" y="0"/>
                      <a:pt x="11" y="2"/>
                      <a:pt x="11" y="5"/>
                    </a:cubicBezTo>
                    <a:cubicBezTo>
                      <a:pt x="11" y="5"/>
                      <a:pt x="11" y="5"/>
                      <a:pt x="11" y="5"/>
                    </a:cubicBezTo>
                    <a:cubicBezTo>
                      <a:pt x="11" y="8"/>
                      <a:pt x="8" y="10"/>
                      <a:pt x="5" y="10"/>
                    </a:cubicBezTo>
                    <a:cubicBezTo>
                      <a:pt x="2" y="10"/>
                      <a:pt x="0" y="8"/>
                      <a:pt x="0" y="5"/>
                    </a:cubicBezTo>
                  </a:path>
                </a:pathLst>
              </a:custGeom>
              <a:solidFill>
                <a:srgbClr val="FFFFFF"/>
              </a:solidFill>
              <a:ln w="0">
                <a:solidFill>
                  <a:srgbClr val="000000"/>
                </a:solidFill>
                <a:prstDash val="solid"/>
                <a:round/>
                <a:headEnd/>
                <a:tailEnd/>
              </a:ln>
            </p:spPr>
            <p:txBody>
              <a:bodyPr/>
              <a:lstStyle/>
              <a:p>
                <a:endParaRPr lang="zh-CN" altLang="en-US"/>
              </a:p>
            </p:txBody>
          </p:sp>
          <p:sp>
            <p:nvSpPr>
              <p:cNvPr id="35854" name="Freeform 33"/>
              <p:cNvSpPr>
                <a:spLocks/>
              </p:cNvSpPr>
              <p:nvPr/>
            </p:nvSpPr>
            <p:spPr bwMode="auto">
              <a:xfrm>
                <a:off x="3496" y="6661"/>
                <a:ext cx="160" cy="135"/>
              </a:xfrm>
              <a:custGeom>
                <a:avLst/>
                <a:gdLst>
                  <a:gd name="T0" fmla="*/ 0 w 160"/>
                  <a:gd name="T1" fmla="*/ 68 h 135"/>
                  <a:gd name="T2" fmla="*/ 72 w 160"/>
                  <a:gd name="T3" fmla="*/ 0 h 135"/>
                  <a:gd name="T4" fmla="*/ 160 w 160"/>
                  <a:gd name="T5" fmla="*/ 68 h 135"/>
                  <a:gd name="T6" fmla="*/ 160 w 160"/>
                  <a:gd name="T7" fmla="*/ 68 h 135"/>
                  <a:gd name="T8" fmla="*/ 72 w 160"/>
                  <a:gd name="T9" fmla="*/ 135 h 135"/>
                  <a:gd name="T10" fmla="*/ 0 w 160"/>
                  <a:gd name="T11" fmla="*/ 68 h 13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135">
                    <a:moveTo>
                      <a:pt x="0" y="68"/>
                    </a:moveTo>
                    <a:cubicBezTo>
                      <a:pt x="0" y="27"/>
                      <a:pt x="29" y="0"/>
                      <a:pt x="72" y="0"/>
                    </a:cubicBezTo>
                    <a:cubicBezTo>
                      <a:pt x="116" y="0"/>
                      <a:pt x="160" y="27"/>
                      <a:pt x="160" y="68"/>
                    </a:cubicBezTo>
                    <a:cubicBezTo>
                      <a:pt x="160" y="68"/>
                      <a:pt x="160" y="68"/>
                      <a:pt x="160" y="68"/>
                    </a:cubicBezTo>
                    <a:cubicBezTo>
                      <a:pt x="160" y="108"/>
                      <a:pt x="116" y="135"/>
                      <a:pt x="72" y="135"/>
                    </a:cubicBezTo>
                    <a:cubicBezTo>
                      <a:pt x="29" y="135"/>
                      <a:pt x="0" y="108"/>
                      <a:pt x="0" y="68"/>
                    </a:cubicBezTo>
                  </a:path>
                </a:pathLst>
              </a:custGeom>
              <a:noFill/>
              <a:ln w="952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35855" name="Freeform 34"/>
              <p:cNvSpPr>
                <a:spLocks/>
              </p:cNvSpPr>
              <p:nvPr/>
            </p:nvSpPr>
            <p:spPr bwMode="auto">
              <a:xfrm>
                <a:off x="2740" y="7844"/>
                <a:ext cx="145" cy="147"/>
              </a:xfrm>
              <a:custGeom>
                <a:avLst/>
                <a:gdLst>
                  <a:gd name="T0" fmla="*/ 0 w 10"/>
                  <a:gd name="T1" fmla="*/ 14286 h 11"/>
                  <a:gd name="T2" fmla="*/ 15356 w 10"/>
                  <a:gd name="T3" fmla="*/ 0 h 11"/>
                  <a:gd name="T4" fmla="*/ 30494 w 10"/>
                  <a:gd name="T5" fmla="*/ 14286 h 11"/>
                  <a:gd name="T6" fmla="*/ 30494 w 10"/>
                  <a:gd name="T7" fmla="*/ 14286 h 11"/>
                  <a:gd name="T8" fmla="*/ 15356 w 10"/>
                  <a:gd name="T9" fmla="*/ 26246 h 11"/>
                  <a:gd name="T10" fmla="*/ 0 w 10"/>
                  <a:gd name="T11" fmla="*/ 14286 h 1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0" h="11">
                    <a:moveTo>
                      <a:pt x="0" y="6"/>
                    </a:moveTo>
                    <a:cubicBezTo>
                      <a:pt x="0" y="3"/>
                      <a:pt x="2" y="0"/>
                      <a:pt x="5" y="0"/>
                    </a:cubicBezTo>
                    <a:cubicBezTo>
                      <a:pt x="8" y="0"/>
                      <a:pt x="10" y="3"/>
                      <a:pt x="10" y="6"/>
                    </a:cubicBezTo>
                    <a:cubicBezTo>
                      <a:pt x="10" y="6"/>
                      <a:pt x="10" y="6"/>
                      <a:pt x="10" y="6"/>
                    </a:cubicBezTo>
                    <a:cubicBezTo>
                      <a:pt x="10" y="9"/>
                      <a:pt x="8" y="11"/>
                      <a:pt x="5" y="11"/>
                    </a:cubicBezTo>
                    <a:cubicBezTo>
                      <a:pt x="2" y="11"/>
                      <a:pt x="0" y="9"/>
                      <a:pt x="0" y="6"/>
                    </a:cubicBezTo>
                  </a:path>
                </a:pathLst>
              </a:custGeom>
              <a:solidFill>
                <a:srgbClr val="FFFFFF"/>
              </a:solidFill>
              <a:ln w="0">
                <a:solidFill>
                  <a:srgbClr val="000000"/>
                </a:solidFill>
                <a:prstDash val="solid"/>
                <a:round/>
                <a:headEnd/>
                <a:tailEnd/>
              </a:ln>
            </p:spPr>
            <p:txBody>
              <a:bodyPr/>
              <a:lstStyle/>
              <a:p>
                <a:endParaRPr lang="zh-CN" altLang="en-US"/>
              </a:p>
            </p:txBody>
          </p:sp>
          <p:sp>
            <p:nvSpPr>
              <p:cNvPr id="35856" name="Freeform 35"/>
              <p:cNvSpPr>
                <a:spLocks/>
              </p:cNvSpPr>
              <p:nvPr/>
            </p:nvSpPr>
            <p:spPr bwMode="auto">
              <a:xfrm>
                <a:off x="2740" y="7844"/>
                <a:ext cx="145" cy="147"/>
              </a:xfrm>
              <a:custGeom>
                <a:avLst/>
                <a:gdLst>
                  <a:gd name="T0" fmla="*/ 0 w 145"/>
                  <a:gd name="T1" fmla="*/ 80 h 147"/>
                  <a:gd name="T2" fmla="*/ 72 w 145"/>
                  <a:gd name="T3" fmla="*/ 0 h 147"/>
                  <a:gd name="T4" fmla="*/ 145 w 145"/>
                  <a:gd name="T5" fmla="*/ 80 h 147"/>
                  <a:gd name="T6" fmla="*/ 145 w 145"/>
                  <a:gd name="T7" fmla="*/ 80 h 147"/>
                  <a:gd name="T8" fmla="*/ 72 w 145"/>
                  <a:gd name="T9" fmla="*/ 147 h 147"/>
                  <a:gd name="T10" fmla="*/ 0 w 145"/>
                  <a:gd name="T11" fmla="*/ 80 h 14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5" h="147">
                    <a:moveTo>
                      <a:pt x="0" y="80"/>
                    </a:moveTo>
                    <a:cubicBezTo>
                      <a:pt x="0" y="40"/>
                      <a:pt x="29" y="0"/>
                      <a:pt x="72" y="0"/>
                    </a:cubicBezTo>
                    <a:cubicBezTo>
                      <a:pt x="116" y="0"/>
                      <a:pt x="145" y="40"/>
                      <a:pt x="145" y="80"/>
                    </a:cubicBezTo>
                    <a:cubicBezTo>
                      <a:pt x="145" y="80"/>
                      <a:pt x="145" y="80"/>
                      <a:pt x="145" y="80"/>
                    </a:cubicBezTo>
                    <a:cubicBezTo>
                      <a:pt x="145" y="120"/>
                      <a:pt x="116" y="147"/>
                      <a:pt x="72" y="147"/>
                    </a:cubicBezTo>
                    <a:cubicBezTo>
                      <a:pt x="29" y="147"/>
                      <a:pt x="0" y="120"/>
                      <a:pt x="0" y="80"/>
                    </a:cubicBezTo>
                  </a:path>
                </a:pathLst>
              </a:custGeom>
              <a:noFill/>
              <a:ln w="952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35857" name="Line 36"/>
              <p:cNvSpPr>
                <a:spLocks noChangeShapeType="1"/>
              </p:cNvSpPr>
              <p:nvPr/>
            </p:nvSpPr>
            <p:spPr bwMode="auto">
              <a:xfrm flipH="1">
                <a:off x="2812" y="7360"/>
                <a:ext cx="393" cy="48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35858" name="Line 37"/>
              <p:cNvSpPr>
                <a:spLocks noChangeShapeType="1"/>
              </p:cNvSpPr>
              <p:nvPr/>
            </p:nvSpPr>
            <p:spPr bwMode="auto">
              <a:xfrm>
                <a:off x="3205" y="7360"/>
                <a:ext cx="363" cy="48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35859" name="Line 38"/>
              <p:cNvSpPr>
                <a:spLocks noChangeShapeType="1"/>
              </p:cNvSpPr>
              <p:nvPr/>
            </p:nvSpPr>
            <p:spPr bwMode="auto">
              <a:xfrm flipH="1">
                <a:off x="3205" y="6796"/>
                <a:ext cx="363" cy="41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35860" name="Line 39"/>
              <p:cNvSpPr>
                <a:spLocks noChangeShapeType="1"/>
              </p:cNvSpPr>
              <p:nvPr/>
            </p:nvSpPr>
            <p:spPr bwMode="auto">
              <a:xfrm>
                <a:off x="3568" y="6796"/>
                <a:ext cx="422" cy="41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sp>
          <p:nvSpPr>
            <p:cNvPr id="35846" name="Rectangle 40"/>
            <p:cNvSpPr>
              <a:spLocks noChangeArrowheads="1"/>
            </p:cNvSpPr>
            <p:nvPr/>
          </p:nvSpPr>
          <p:spPr bwMode="auto">
            <a:xfrm>
              <a:off x="3492" y="9708"/>
              <a:ext cx="1440" cy="6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algn="just" eaLnBrk="1" hangingPunct="1">
                <a:spcBef>
                  <a:spcPct val="0"/>
                </a:spcBef>
                <a:buClrTx/>
                <a:buFontTx/>
                <a:buNone/>
              </a:pPr>
              <a:r>
                <a:rPr lang="zh-CN" altLang="en-US" sz="1600" b="1">
                  <a:solidFill>
                    <a:srgbClr val="000000"/>
                  </a:solidFill>
                  <a:latin typeface="宋体" pitchFamily="2" charset="-122"/>
                </a:rPr>
                <a:t>树型拓扑</a:t>
              </a:r>
              <a:endParaRPr lang="zh-CN" altLang="en-US"/>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81660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iterate type="wd">
                                    <p:tmAbs val="100"/>
                                  </p:iterate>
                                  <p:childTnLst>
                                    <p:set>
                                      <p:cBhvr>
                                        <p:cTn id="10" dur="1" fill="hold">
                                          <p:stCondLst>
                                            <p:cond delay="0"/>
                                          </p:stCondLst>
                                        </p:cTn>
                                        <p:tgtEl>
                                          <p:spTgt spid="1816580">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iterate type="wd">
                                    <p:tmAbs val="100"/>
                                  </p:iterate>
                                  <p:childTnLst>
                                    <p:set>
                                      <p:cBhvr>
                                        <p:cTn id="14" dur="1" fill="hold">
                                          <p:stCondLst>
                                            <p:cond delay="0"/>
                                          </p:stCondLst>
                                        </p:cTn>
                                        <p:tgtEl>
                                          <p:spTgt spid="1816580">
                                            <p:txEl>
                                              <p:pRg st="1" end="1"/>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iterate type="wd">
                                    <p:tmAbs val="100"/>
                                  </p:iterate>
                                  <p:childTnLst>
                                    <p:set>
                                      <p:cBhvr>
                                        <p:cTn id="18" dur="1" fill="hold">
                                          <p:stCondLst>
                                            <p:cond delay="0"/>
                                          </p:stCondLst>
                                        </p:cTn>
                                        <p:tgtEl>
                                          <p:spTgt spid="1816580">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16580"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2514600" y="260350"/>
            <a:ext cx="6629400" cy="563563"/>
          </a:xfrm>
        </p:spPr>
        <p:txBody>
          <a:bodyPr/>
          <a:lstStyle/>
          <a:p>
            <a:pPr eaLnBrk="1" hangingPunct="1"/>
            <a:r>
              <a:rPr lang="zh-CN" altLang="en-US" dirty="0" smtClean="0">
                <a:ea typeface="宋体" pitchFamily="2" charset="-122"/>
              </a:rPr>
              <a:t>环型拓扑结构</a:t>
            </a:r>
          </a:p>
        </p:txBody>
      </p:sp>
      <p:sp>
        <p:nvSpPr>
          <p:cNvPr id="1817604" name="Rectangle 4"/>
          <p:cNvSpPr>
            <a:spLocks noChangeArrowheads="1"/>
          </p:cNvSpPr>
          <p:nvPr/>
        </p:nvSpPr>
        <p:spPr bwMode="auto">
          <a:xfrm>
            <a:off x="3419475" y="2276475"/>
            <a:ext cx="5545138" cy="3671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tIns="10800" rIns="18000" bIns="10800"/>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eaLnBrk="1" hangingPunct="1">
              <a:spcBef>
                <a:spcPct val="0"/>
              </a:spcBef>
              <a:buClrTx/>
              <a:buFontTx/>
              <a:buNone/>
            </a:pPr>
            <a:r>
              <a:rPr lang="zh-CN" altLang="en-US" sz="2800" b="1">
                <a:solidFill>
                  <a:srgbClr val="FF0000"/>
                </a:solidFill>
              </a:rPr>
              <a:t>优点</a:t>
            </a:r>
            <a:r>
              <a:rPr lang="zh-CN" altLang="en-US" sz="2800"/>
              <a:t>环型网络的优点是结构简单，网上传输延时固定，容易维护，在重负载其效率高。</a:t>
            </a:r>
          </a:p>
          <a:p>
            <a:pPr eaLnBrk="1" hangingPunct="1">
              <a:spcBef>
                <a:spcPct val="0"/>
              </a:spcBef>
              <a:buClrTx/>
              <a:buFontTx/>
              <a:buNone/>
            </a:pPr>
            <a:r>
              <a:rPr lang="zh-CN" altLang="en-US" sz="2800" b="1">
                <a:solidFill>
                  <a:srgbClr val="FF3300"/>
                </a:solidFill>
              </a:rPr>
              <a:t>缺点</a:t>
            </a:r>
            <a:r>
              <a:rPr lang="zh-CN" altLang="en-US" sz="2800"/>
              <a:t>是环路中某个站点出现故障都可能造成整个网络瘫痪，网络建成后不易增加新站点，低负载时效率低</a:t>
            </a:r>
            <a:r>
              <a:rPr lang="zh-CN" altLang="en-US" sz="2800" b="1"/>
              <a:t>。</a:t>
            </a:r>
            <a:endParaRPr lang="zh-CN" altLang="en-US" sz="2800"/>
          </a:p>
          <a:p>
            <a:pPr eaLnBrk="1" hangingPunct="1">
              <a:spcBef>
                <a:spcPct val="0"/>
              </a:spcBef>
              <a:buClrTx/>
              <a:buFontTx/>
              <a:buNone/>
            </a:pPr>
            <a:r>
              <a:rPr lang="zh-CN" altLang="en-US" sz="2800" i="1">
                <a:solidFill>
                  <a:srgbClr val="003366"/>
                </a:solidFill>
                <a:ea typeface="华文楷体" pitchFamily="2" charset="-122"/>
              </a:rPr>
              <a:t>令牌网或</a:t>
            </a:r>
            <a:r>
              <a:rPr lang="en-US" altLang="zh-CN" sz="2800" i="1">
                <a:solidFill>
                  <a:srgbClr val="003366"/>
                </a:solidFill>
                <a:ea typeface="华文楷体" pitchFamily="2" charset="-122"/>
              </a:rPr>
              <a:t>FDDI</a:t>
            </a:r>
            <a:r>
              <a:rPr lang="zh-CN" altLang="en-US" sz="2800" i="1">
                <a:solidFill>
                  <a:srgbClr val="003366"/>
                </a:solidFill>
                <a:ea typeface="华文楷体" pitchFamily="2" charset="-122"/>
              </a:rPr>
              <a:t>是典型的环形网络。</a:t>
            </a:r>
          </a:p>
        </p:txBody>
      </p:sp>
      <p:grpSp>
        <p:nvGrpSpPr>
          <p:cNvPr id="1817622" name="Group 22"/>
          <p:cNvGrpSpPr>
            <a:grpSpLocks/>
          </p:cNvGrpSpPr>
          <p:nvPr/>
        </p:nvGrpSpPr>
        <p:grpSpPr bwMode="auto">
          <a:xfrm>
            <a:off x="900113" y="2852738"/>
            <a:ext cx="1900237" cy="2081212"/>
            <a:chOff x="3672" y="7056"/>
            <a:chExt cx="2993" cy="3276"/>
          </a:xfrm>
        </p:grpSpPr>
        <p:grpSp>
          <p:nvGrpSpPr>
            <p:cNvPr id="36869" name="Group 23"/>
            <p:cNvGrpSpPr>
              <a:grpSpLocks/>
            </p:cNvGrpSpPr>
            <p:nvPr/>
          </p:nvGrpSpPr>
          <p:grpSpPr bwMode="auto">
            <a:xfrm>
              <a:off x="3672" y="7056"/>
              <a:ext cx="2993" cy="2472"/>
              <a:chOff x="5994" y="7554"/>
              <a:chExt cx="1497" cy="1236"/>
            </a:xfrm>
          </p:grpSpPr>
          <p:sp>
            <p:nvSpPr>
              <p:cNvPr id="36871" name="Freeform 24"/>
              <p:cNvSpPr>
                <a:spLocks/>
              </p:cNvSpPr>
              <p:nvPr/>
            </p:nvSpPr>
            <p:spPr bwMode="auto">
              <a:xfrm>
                <a:off x="6982" y="7554"/>
                <a:ext cx="160" cy="148"/>
              </a:xfrm>
              <a:custGeom>
                <a:avLst/>
                <a:gdLst>
                  <a:gd name="T0" fmla="*/ 0 w 11"/>
                  <a:gd name="T1" fmla="*/ 14665 h 11"/>
                  <a:gd name="T2" fmla="*/ 15447 w 11"/>
                  <a:gd name="T3" fmla="*/ 0 h 11"/>
                  <a:gd name="T4" fmla="*/ 33847 w 11"/>
                  <a:gd name="T5" fmla="*/ 14665 h 11"/>
                  <a:gd name="T6" fmla="*/ 33847 w 11"/>
                  <a:gd name="T7" fmla="*/ 14665 h 11"/>
                  <a:gd name="T8" fmla="*/ 15447 w 11"/>
                  <a:gd name="T9" fmla="*/ 26788 h 11"/>
                  <a:gd name="T10" fmla="*/ 0 w 11"/>
                  <a:gd name="T11" fmla="*/ 14665 h 1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 h="11">
                    <a:moveTo>
                      <a:pt x="0" y="6"/>
                    </a:moveTo>
                    <a:cubicBezTo>
                      <a:pt x="0" y="3"/>
                      <a:pt x="3" y="0"/>
                      <a:pt x="5" y="0"/>
                    </a:cubicBezTo>
                    <a:cubicBezTo>
                      <a:pt x="8" y="0"/>
                      <a:pt x="11" y="3"/>
                      <a:pt x="11" y="6"/>
                    </a:cubicBezTo>
                    <a:cubicBezTo>
                      <a:pt x="11" y="6"/>
                      <a:pt x="11" y="6"/>
                      <a:pt x="11" y="6"/>
                    </a:cubicBezTo>
                    <a:cubicBezTo>
                      <a:pt x="11" y="9"/>
                      <a:pt x="8" y="11"/>
                      <a:pt x="5" y="11"/>
                    </a:cubicBezTo>
                    <a:cubicBezTo>
                      <a:pt x="3" y="11"/>
                      <a:pt x="0" y="9"/>
                      <a:pt x="0" y="6"/>
                    </a:cubicBezTo>
                  </a:path>
                </a:pathLst>
              </a:custGeom>
              <a:solidFill>
                <a:srgbClr val="FFFFFF"/>
              </a:solidFill>
              <a:ln w="0">
                <a:solidFill>
                  <a:srgbClr val="000000"/>
                </a:solidFill>
                <a:prstDash val="solid"/>
                <a:round/>
                <a:headEnd/>
                <a:tailEnd/>
              </a:ln>
            </p:spPr>
            <p:txBody>
              <a:bodyPr/>
              <a:lstStyle/>
              <a:p>
                <a:endParaRPr lang="zh-CN" altLang="en-US"/>
              </a:p>
            </p:txBody>
          </p:sp>
          <p:sp>
            <p:nvSpPr>
              <p:cNvPr id="36872" name="Freeform 25"/>
              <p:cNvSpPr>
                <a:spLocks/>
              </p:cNvSpPr>
              <p:nvPr/>
            </p:nvSpPr>
            <p:spPr bwMode="auto">
              <a:xfrm>
                <a:off x="6982" y="7554"/>
                <a:ext cx="160" cy="148"/>
              </a:xfrm>
              <a:custGeom>
                <a:avLst/>
                <a:gdLst>
                  <a:gd name="T0" fmla="*/ 0 w 160"/>
                  <a:gd name="T1" fmla="*/ 81 h 148"/>
                  <a:gd name="T2" fmla="*/ 73 w 160"/>
                  <a:gd name="T3" fmla="*/ 0 h 148"/>
                  <a:gd name="T4" fmla="*/ 160 w 160"/>
                  <a:gd name="T5" fmla="*/ 81 h 148"/>
                  <a:gd name="T6" fmla="*/ 160 w 160"/>
                  <a:gd name="T7" fmla="*/ 81 h 148"/>
                  <a:gd name="T8" fmla="*/ 73 w 160"/>
                  <a:gd name="T9" fmla="*/ 148 h 148"/>
                  <a:gd name="T10" fmla="*/ 0 w 160"/>
                  <a:gd name="T11" fmla="*/ 81 h 14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148">
                    <a:moveTo>
                      <a:pt x="0" y="81"/>
                    </a:moveTo>
                    <a:cubicBezTo>
                      <a:pt x="0" y="41"/>
                      <a:pt x="44" y="0"/>
                      <a:pt x="73" y="0"/>
                    </a:cubicBezTo>
                    <a:cubicBezTo>
                      <a:pt x="117" y="0"/>
                      <a:pt x="160" y="41"/>
                      <a:pt x="160" y="81"/>
                    </a:cubicBezTo>
                    <a:cubicBezTo>
                      <a:pt x="160" y="81"/>
                      <a:pt x="160" y="81"/>
                      <a:pt x="160" y="81"/>
                    </a:cubicBezTo>
                    <a:cubicBezTo>
                      <a:pt x="160" y="121"/>
                      <a:pt x="117" y="148"/>
                      <a:pt x="73" y="148"/>
                    </a:cubicBezTo>
                    <a:cubicBezTo>
                      <a:pt x="44" y="148"/>
                      <a:pt x="0" y="121"/>
                      <a:pt x="0" y="81"/>
                    </a:cubicBezTo>
                  </a:path>
                </a:pathLst>
              </a:custGeom>
              <a:noFill/>
              <a:ln w="952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36873" name="Freeform 26"/>
              <p:cNvSpPr>
                <a:spLocks/>
              </p:cNvSpPr>
              <p:nvPr/>
            </p:nvSpPr>
            <p:spPr bwMode="auto">
              <a:xfrm>
                <a:off x="5994" y="8078"/>
                <a:ext cx="160" cy="148"/>
              </a:xfrm>
              <a:custGeom>
                <a:avLst/>
                <a:gdLst>
                  <a:gd name="T0" fmla="*/ 0 w 11"/>
                  <a:gd name="T1" fmla="*/ 14665 h 11"/>
                  <a:gd name="T2" fmla="*/ 15447 w 11"/>
                  <a:gd name="T3" fmla="*/ 0 h 11"/>
                  <a:gd name="T4" fmla="*/ 33847 w 11"/>
                  <a:gd name="T5" fmla="*/ 14665 h 11"/>
                  <a:gd name="T6" fmla="*/ 33847 w 11"/>
                  <a:gd name="T7" fmla="*/ 14665 h 11"/>
                  <a:gd name="T8" fmla="*/ 15447 w 11"/>
                  <a:gd name="T9" fmla="*/ 26788 h 11"/>
                  <a:gd name="T10" fmla="*/ 0 w 11"/>
                  <a:gd name="T11" fmla="*/ 14665 h 1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 h="11">
                    <a:moveTo>
                      <a:pt x="0" y="6"/>
                    </a:moveTo>
                    <a:cubicBezTo>
                      <a:pt x="0" y="3"/>
                      <a:pt x="2" y="0"/>
                      <a:pt x="5" y="0"/>
                    </a:cubicBezTo>
                    <a:cubicBezTo>
                      <a:pt x="8" y="0"/>
                      <a:pt x="11" y="3"/>
                      <a:pt x="11" y="6"/>
                    </a:cubicBezTo>
                    <a:cubicBezTo>
                      <a:pt x="11" y="6"/>
                      <a:pt x="11" y="6"/>
                      <a:pt x="11" y="6"/>
                    </a:cubicBezTo>
                    <a:cubicBezTo>
                      <a:pt x="11" y="9"/>
                      <a:pt x="8" y="11"/>
                      <a:pt x="5" y="11"/>
                    </a:cubicBezTo>
                    <a:cubicBezTo>
                      <a:pt x="2" y="11"/>
                      <a:pt x="0" y="9"/>
                      <a:pt x="0" y="6"/>
                    </a:cubicBezTo>
                  </a:path>
                </a:pathLst>
              </a:custGeom>
              <a:solidFill>
                <a:srgbClr val="FFFFFF"/>
              </a:solidFill>
              <a:ln w="0">
                <a:solidFill>
                  <a:srgbClr val="000000"/>
                </a:solidFill>
                <a:prstDash val="solid"/>
                <a:round/>
                <a:headEnd/>
                <a:tailEnd/>
              </a:ln>
            </p:spPr>
            <p:txBody>
              <a:bodyPr/>
              <a:lstStyle/>
              <a:p>
                <a:endParaRPr lang="zh-CN" altLang="en-US"/>
              </a:p>
            </p:txBody>
          </p:sp>
          <p:sp>
            <p:nvSpPr>
              <p:cNvPr id="36874" name="Freeform 27"/>
              <p:cNvSpPr>
                <a:spLocks/>
              </p:cNvSpPr>
              <p:nvPr/>
            </p:nvSpPr>
            <p:spPr bwMode="auto">
              <a:xfrm>
                <a:off x="5994" y="8078"/>
                <a:ext cx="160" cy="148"/>
              </a:xfrm>
              <a:custGeom>
                <a:avLst/>
                <a:gdLst>
                  <a:gd name="T0" fmla="*/ 0 w 160"/>
                  <a:gd name="T1" fmla="*/ 81 h 148"/>
                  <a:gd name="T2" fmla="*/ 72 w 160"/>
                  <a:gd name="T3" fmla="*/ 0 h 148"/>
                  <a:gd name="T4" fmla="*/ 160 w 160"/>
                  <a:gd name="T5" fmla="*/ 81 h 148"/>
                  <a:gd name="T6" fmla="*/ 160 w 160"/>
                  <a:gd name="T7" fmla="*/ 81 h 148"/>
                  <a:gd name="T8" fmla="*/ 72 w 160"/>
                  <a:gd name="T9" fmla="*/ 148 h 148"/>
                  <a:gd name="T10" fmla="*/ 0 w 160"/>
                  <a:gd name="T11" fmla="*/ 81 h 14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148">
                    <a:moveTo>
                      <a:pt x="0" y="81"/>
                    </a:moveTo>
                    <a:cubicBezTo>
                      <a:pt x="0" y="41"/>
                      <a:pt x="29" y="0"/>
                      <a:pt x="72" y="0"/>
                    </a:cubicBezTo>
                    <a:cubicBezTo>
                      <a:pt x="116" y="0"/>
                      <a:pt x="160" y="41"/>
                      <a:pt x="160" y="81"/>
                    </a:cubicBezTo>
                    <a:cubicBezTo>
                      <a:pt x="160" y="81"/>
                      <a:pt x="160" y="81"/>
                      <a:pt x="160" y="81"/>
                    </a:cubicBezTo>
                    <a:cubicBezTo>
                      <a:pt x="160" y="121"/>
                      <a:pt x="116" y="148"/>
                      <a:pt x="72" y="148"/>
                    </a:cubicBezTo>
                    <a:cubicBezTo>
                      <a:pt x="29" y="148"/>
                      <a:pt x="0" y="121"/>
                      <a:pt x="0" y="81"/>
                    </a:cubicBezTo>
                  </a:path>
                </a:pathLst>
              </a:custGeom>
              <a:noFill/>
              <a:ln w="952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36875" name="Freeform 28"/>
              <p:cNvSpPr>
                <a:spLocks/>
              </p:cNvSpPr>
              <p:nvPr/>
            </p:nvSpPr>
            <p:spPr bwMode="auto">
              <a:xfrm>
                <a:off x="7040" y="8656"/>
                <a:ext cx="160" cy="134"/>
              </a:xfrm>
              <a:custGeom>
                <a:avLst/>
                <a:gdLst>
                  <a:gd name="T0" fmla="*/ 0 w 11"/>
                  <a:gd name="T1" fmla="*/ 12033 h 10"/>
                  <a:gd name="T2" fmla="*/ 18400 w 11"/>
                  <a:gd name="T3" fmla="*/ 0 h 10"/>
                  <a:gd name="T4" fmla="*/ 33847 w 11"/>
                  <a:gd name="T5" fmla="*/ 12033 h 10"/>
                  <a:gd name="T6" fmla="*/ 33847 w 11"/>
                  <a:gd name="T7" fmla="*/ 12033 h 10"/>
                  <a:gd name="T8" fmla="*/ 18400 w 11"/>
                  <a:gd name="T9" fmla="*/ 24066 h 10"/>
                  <a:gd name="T10" fmla="*/ 0 w 11"/>
                  <a:gd name="T11" fmla="*/ 12033 h 1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 h="10">
                    <a:moveTo>
                      <a:pt x="0" y="5"/>
                    </a:moveTo>
                    <a:cubicBezTo>
                      <a:pt x="0" y="2"/>
                      <a:pt x="3" y="0"/>
                      <a:pt x="6" y="0"/>
                    </a:cubicBezTo>
                    <a:cubicBezTo>
                      <a:pt x="9" y="0"/>
                      <a:pt x="11" y="2"/>
                      <a:pt x="11" y="5"/>
                    </a:cubicBezTo>
                    <a:cubicBezTo>
                      <a:pt x="11" y="5"/>
                      <a:pt x="11" y="5"/>
                      <a:pt x="11" y="5"/>
                    </a:cubicBezTo>
                    <a:cubicBezTo>
                      <a:pt x="11" y="8"/>
                      <a:pt x="9" y="10"/>
                      <a:pt x="6" y="10"/>
                    </a:cubicBezTo>
                    <a:cubicBezTo>
                      <a:pt x="3" y="10"/>
                      <a:pt x="0" y="8"/>
                      <a:pt x="0" y="5"/>
                    </a:cubicBezTo>
                  </a:path>
                </a:pathLst>
              </a:custGeom>
              <a:solidFill>
                <a:srgbClr val="FFFFFF"/>
              </a:solidFill>
              <a:ln w="0">
                <a:solidFill>
                  <a:srgbClr val="000000"/>
                </a:solidFill>
                <a:prstDash val="solid"/>
                <a:round/>
                <a:headEnd/>
                <a:tailEnd/>
              </a:ln>
            </p:spPr>
            <p:txBody>
              <a:bodyPr/>
              <a:lstStyle/>
              <a:p>
                <a:endParaRPr lang="zh-CN" altLang="en-US"/>
              </a:p>
            </p:txBody>
          </p:sp>
          <p:sp>
            <p:nvSpPr>
              <p:cNvPr id="36876" name="Freeform 29"/>
              <p:cNvSpPr>
                <a:spLocks/>
              </p:cNvSpPr>
              <p:nvPr/>
            </p:nvSpPr>
            <p:spPr bwMode="auto">
              <a:xfrm>
                <a:off x="7040" y="8656"/>
                <a:ext cx="160" cy="134"/>
              </a:xfrm>
              <a:custGeom>
                <a:avLst/>
                <a:gdLst>
                  <a:gd name="T0" fmla="*/ 0 w 160"/>
                  <a:gd name="T1" fmla="*/ 67 h 134"/>
                  <a:gd name="T2" fmla="*/ 88 w 160"/>
                  <a:gd name="T3" fmla="*/ 0 h 134"/>
                  <a:gd name="T4" fmla="*/ 160 w 160"/>
                  <a:gd name="T5" fmla="*/ 67 h 134"/>
                  <a:gd name="T6" fmla="*/ 160 w 160"/>
                  <a:gd name="T7" fmla="*/ 67 h 134"/>
                  <a:gd name="T8" fmla="*/ 88 w 160"/>
                  <a:gd name="T9" fmla="*/ 134 h 134"/>
                  <a:gd name="T10" fmla="*/ 0 w 160"/>
                  <a:gd name="T11" fmla="*/ 67 h 13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134">
                    <a:moveTo>
                      <a:pt x="0" y="67"/>
                    </a:moveTo>
                    <a:cubicBezTo>
                      <a:pt x="0" y="27"/>
                      <a:pt x="44" y="0"/>
                      <a:pt x="88" y="0"/>
                    </a:cubicBezTo>
                    <a:cubicBezTo>
                      <a:pt x="131" y="0"/>
                      <a:pt x="160" y="27"/>
                      <a:pt x="160" y="67"/>
                    </a:cubicBezTo>
                    <a:cubicBezTo>
                      <a:pt x="160" y="67"/>
                      <a:pt x="160" y="67"/>
                      <a:pt x="160" y="67"/>
                    </a:cubicBezTo>
                    <a:cubicBezTo>
                      <a:pt x="160" y="107"/>
                      <a:pt x="131" y="134"/>
                      <a:pt x="88" y="134"/>
                    </a:cubicBezTo>
                    <a:cubicBezTo>
                      <a:pt x="44" y="134"/>
                      <a:pt x="0" y="107"/>
                      <a:pt x="0" y="67"/>
                    </a:cubicBezTo>
                  </a:path>
                </a:pathLst>
              </a:custGeom>
              <a:noFill/>
              <a:ln w="952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36877" name="Freeform 30"/>
              <p:cNvSpPr>
                <a:spLocks/>
              </p:cNvSpPr>
              <p:nvPr/>
            </p:nvSpPr>
            <p:spPr bwMode="auto">
              <a:xfrm>
                <a:off x="7331" y="8078"/>
                <a:ext cx="160" cy="148"/>
              </a:xfrm>
              <a:custGeom>
                <a:avLst/>
                <a:gdLst>
                  <a:gd name="T0" fmla="*/ 0 w 11"/>
                  <a:gd name="T1" fmla="*/ 14665 h 11"/>
                  <a:gd name="T2" fmla="*/ 18400 w 11"/>
                  <a:gd name="T3" fmla="*/ 0 h 11"/>
                  <a:gd name="T4" fmla="*/ 33847 w 11"/>
                  <a:gd name="T5" fmla="*/ 14665 h 11"/>
                  <a:gd name="T6" fmla="*/ 33847 w 11"/>
                  <a:gd name="T7" fmla="*/ 14665 h 11"/>
                  <a:gd name="T8" fmla="*/ 18400 w 11"/>
                  <a:gd name="T9" fmla="*/ 26788 h 11"/>
                  <a:gd name="T10" fmla="*/ 0 w 11"/>
                  <a:gd name="T11" fmla="*/ 14665 h 1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 h="11">
                    <a:moveTo>
                      <a:pt x="0" y="6"/>
                    </a:moveTo>
                    <a:cubicBezTo>
                      <a:pt x="0" y="3"/>
                      <a:pt x="3" y="0"/>
                      <a:pt x="6" y="0"/>
                    </a:cubicBezTo>
                    <a:cubicBezTo>
                      <a:pt x="9" y="0"/>
                      <a:pt x="11" y="3"/>
                      <a:pt x="11" y="6"/>
                    </a:cubicBezTo>
                    <a:cubicBezTo>
                      <a:pt x="11" y="6"/>
                      <a:pt x="11" y="6"/>
                      <a:pt x="11" y="6"/>
                    </a:cubicBezTo>
                    <a:cubicBezTo>
                      <a:pt x="11" y="9"/>
                      <a:pt x="9" y="11"/>
                      <a:pt x="6" y="11"/>
                    </a:cubicBezTo>
                    <a:cubicBezTo>
                      <a:pt x="3" y="11"/>
                      <a:pt x="0" y="9"/>
                      <a:pt x="0" y="6"/>
                    </a:cubicBezTo>
                  </a:path>
                </a:pathLst>
              </a:custGeom>
              <a:solidFill>
                <a:srgbClr val="FFFFFF"/>
              </a:solidFill>
              <a:ln w="0">
                <a:solidFill>
                  <a:srgbClr val="000000"/>
                </a:solidFill>
                <a:prstDash val="solid"/>
                <a:round/>
                <a:headEnd/>
                <a:tailEnd/>
              </a:ln>
            </p:spPr>
            <p:txBody>
              <a:bodyPr/>
              <a:lstStyle/>
              <a:p>
                <a:endParaRPr lang="zh-CN" altLang="en-US"/>
              </a:p>
            </p:txBody>
          </p:sp>
          <p:sp>
            <p:nvSpPr>
              <p:cNvPr id="36878" name="Freeform 31"/>
              <p:cNvSpPr>
                <a:spLocks/>
              </p:cNvSpPr>
              <p:nvPr/>
            </p:nvSpPr>
            <p:spPr bwMode="auto">
              <a:xfrm>
                <a:off x="7331" y="8078"/>
                <a:ext cx="160" cy="148"/>
              </a:xfrm>
              <a:custGeom>
                <a:avLst/>
                <a:gdLst>
                  <a:gd name="T0" fmla="*/ 0 w 160"/>
                  <a:gd name="T1" fmla="*/ 81 h 148"/>
                  <a:gd name="T2" fmla="*/ 87 w 160"/>
                  <a:gd name="T3" fmla="*/ 0 h 148"/>
                  <a:gd name="T4" fmla="*/ 160 w 160"/>
                  <a:gd name="T5" fmla="*/ 81 h 148"/>
                  <a:gd name="T6" fmla="*/ 160 w 160"/>
                  <a:gd name="T7" fmla="*/ 81 h 148"/>
                  <a:gd name="T8" fmla="*/ 87 w 160"/>
                  <a:gd name="T9" fmla="*/ 148 h 148"/>
                  <a:gd name="T10" fmla="*/ 0 w 160"/>
                  <a:gd name="T11" fmla="*/ 81 h 14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148">
                    <a:moveTo>
                      <a:pt x="0" y="81"/>
                    </a:moveTo>
                    <a:cubicBezTo>
                      <a:pt x="0" y="41"/>
                      <a:pt x="44" y="0"/>
                      <a:pt x="87" y="0"/>
                    </a:cubicBezTo>
                    <a:cubicBezTo>
                      <a:pt x="131" y="0"/>
                      <a:pt x="160" y="41"/>
                      <a:pt x="160" y="81"/>
                    </a:cubicBezTo>
                    <a:cubicBezTo>
                      <a:pt x="160" y="81"/>
                      <a:pt x="160" y="81"/>
                      <a:pt x="160" y="81"/>
                    </a:cubicBezTo>
                    <a:cubicBezTo>
                      <a:pt x="160" y="121"/>
                      <a:pt x="131" y="148"/>
                      <a:pt x="87" y="148"/>
                    </a:cubicBezTo>
                    <a:cubicBezTo>
                      <a:pt x="44" y="148"/>
                      <a:pt x="0" y="121"/>
                      <a:pt x="0" y="81"/>
                    </a:cubicBezTo>
                  </a:path>
                </a:pathLst>
              </a:custGeom>
              <a:noFill/>
              <a:ln w="952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36879" name="Freeform 32"/>
              <p:cNvSpPr>
                <a:spLocks/>
              </p:cNvSpPr>
              <p:nvPr/>
            </p:nvSpPr>
            <p:spPr bwMode="auto">
              <a:xfrm>
                <a:off x="6299" y="8656"/>
                <a:ext cx="145" cy="134"/>
              </a:xfrm>
              <a:custGeom>
                <a:avLst/>
                <a:gdLst>
                  <a:gd name="T0" fmla="*/ 0 w 10"/>
                  <a:gd name="T1" fmla="*/ 12033 h 10"/>
                  <a:gd name="T2" fmla="*/ 15356 w 10"/>
                  <a:gd name="T3" fmla="*/ 0 h 10"/>
                  <a:gd name="T4" fmla="*/ 30494 w 10"/>
                  <a:gd name="T5" fmla="*/ 12033 h 10"/>
                  <a:gd name="T6" fmla="*/ 30494 w 10"/>
                  <a:gd name="T7" fmla="*/ 12033 h 10"/>
                  <a:gd name="T8" fmla="*/ 15356 w 10"/>
                  <a:gd name="T9" fmla="*/ 24066 h 10"/>
                  <a:gd name="T10" fmla="*/ 0 w 10"/>
                  <a:gd name="T11" fmla="*/ 12033 h 1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0" h="10">
                    <a:moveTo>
                      <a:pt x="0" y="5"/>
                    </a:moveTo>
                    <a:cubicBezTo>
                      <a:pt x="0" y="2"/>
                      <a:pt x="2" y="0"/>
                      <a:pt x="5" y="0"/>
                    </a:cubicBezTo>
                    <a:cubicBezTo>
                      <a:pt x="8" y="0"/>
                      <a:pt x="10" y="2"/>
                      <a:pt x="10" y="5"/>
                    </a:cubicBezTo>
                    <a:cubicBezTo>
                      <a:pt x="10" y="5"/>
                      <a:pt x="10" y="5"/>
                      <a:pt x="10" y="5"/>
                    </a:cubicBezTo>
                    <a:cubicBezTo>
                      <a:pt x="10" y="8"/>
                      <a:pt x="8" y="10"/>
                      <a:pt x="5" y="10"/>
                    </a:cubicBezTo>
                    <a:cubicBezTo>
                      <a:pt x="2" y="10"/>
                      <a:pt x="0" y="8"/>
                      <a:pt x="0" y="5"/>
                    </a:cubicBezTo>
                  </a:path>
                </a:pathLst>
              </a:custGeom>
              <a:solidFill>
                <a:srgbClr val="FFFFFF"/>
              </a:solidFill>
              <a:ln w="0">
                <a:solidFill>
                  <a:srgbClr val="000000"/>
                </a:solidFill>
                <a:prstDash val="solid"/>
                <a:round/>
                <a:headEnd/>
                <a:tailEnd/>
              </a:ln>
            </p:spPr>
            <p:txBody>
              <a:bodyPr/>
              <a:lstStyle/>
              <a:p>
                <a:endParaRPr lang="zh-CN" altLang="en-US"/>
              </a:p>
            </p:txBody>
          </p:sp>
          <p:sp>
            <p:nvSpPr>
              <p:cNvPr id="36880" name="Freeform 33"/>
              <p:cNvSpPr>
                <a:spLocks/>
              </p:cNvSpPr>
              <p:nvPr/>
            </p:nvSpPr>
            <p:spPr bwMode="auto">
              <a:xfrm>
                <a:off x="6299" y="8656"/>
                <a:ext cx="145" cy="134"/>
              </a:xfrm>
              <a:custGeom>
                <a:avLst/>
                <a:gdLst>
                  <a:gd name="T0" fmla="*/ 0 w 145"/>
                  <a:gd name="T1" fmla="*/ 67 h 134"/>
                  <a:gd name="T2" fmla="*/ 73 w 145"/>
                  <a:gd name="T3" fmla="*/ 0 h 134"/>
                  <a:gd name="T4" fmla="*/ 145 w 145"/>
                  <a:gd name="T5" fmla="*/ 67 h 134"/>
                  <a:gd name="T6" fmla="*/ 145 w 145"/>
                  <a:gd name="T7" fmla="*/ 67 h 134"/>
                  <a:gd name="T8" fmla="*/ 73 w 145"/>
                  <a:gd name="T9" fmla="*/ 134 h 134"/>
                  <a:gd name="T10" fmla="*/ 0 w 145"/>
                  <a:gd name="T11" fmla="*/ 67 h 13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5" h="134">
                    <a:moveTo>
                      <a:pt x="0" y="67"/>
                    </a:moveTo>
                    <a:cubicBezTo>
                      <a:pt x="0" y="27"/>
                      <a:pt x="29" y="0"/>
                      <a:pt x="73" y="0"/>
                    </a:cubicBezTo>
                    <a:cubicBezTo>
                      <a:pt x="116" y="0"/>
                      <a:pt x="145" y="27"/>
                      <a:pt x="145" y="67"/>
                    </a:cubicBezTo>
                    <a:cubicBezTo>
                      <a:pt x="145" y="67"/>
                      <a:pt x="145" y="67"/>
                      <a:pt x="145" y="67"/>
                    </a:cubicBezTo>
                    <a:cubicBezTo>
                      <a:pt x="145" y="107"/>
                      <a:pt x="116" y="134"/>
                      <a:pt x="73" y="134"/>
                    </a:cubicBezTo>
                    <a:cubicBezTo>
                      <a:pt x="29" y="134"/>
                      <a:pt x="0" y="107"/>
                      <a:pt x="0" y="67"/>
                    </a:cubicBezTo>
                  </a:path>
                </a:pathLst>
              </a:custGeom>
              <a:noFill/>
              <a:ln w="952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36881" name="Freeform 34"/>
              <p:cNvSpPr>
                <a:spLocks/>
              </p:cNvSpPr>
              <p:nvPr/>
            </p:nvSpPr>
            <p:spPr bwMode="auto">
              <a:xfrm>
                <a:off x="6299" y="7554"/>
                <a:ext cx="145" cy="148"/>
              </a:xfrm>
              <a:custGeom>
                <a:avLst/>
                <a:gdLst>
                  <a:gd name="T0" fmla="*/ 0 w 10"/>
                  <a:gd name="T1" fmla="*/ 14665 h 11"/>
                  <a:gd name="T2" fmla="*/ 15356 w 10"/>
                  <a:gd name="T3" fmla="*/ 0 h 11"/>
                  <a:gd name="T4" fmla="*/ 30494 w 10"/>
                  <a:gd name="T5" fmla="*/ 14665 h 11"/>
                  <a:gd name="T6" fmla="*/ 30494 w 10"/>
                  <a:gd name="T7" fmla="*/ 14665 h 11"/>
                  <a:gd name="T8" fmla="*/ 15356 w 10"/>
                  <a:gd name="T9" fmla="*/ 26788 h 11"/>
                  <a:gd name="T10" fmla="*/ 0 w 10"/>
                  <a:gd name="T11" fmla="*/ 14665 h 1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0" h="11">
                    <a:moveTo>
                      <a:pt x="0" y="6"/>
                    </a:moveTo>
                    <a:cubicBezTo>
                      <a:pt x="0" y="3"/>
                      <a:pt x="2" y="0"/>
                      <a:pt x="5" y="0"/>
                    </a:cubicBezTo>
                    <a:cubicBezTo>
                      <a:pt x="8" y="0"/>
                      <a:pt x="10" y="3"/>
                      <a:pt x="10" y="6"/>
                    </a:cubicBezTo>
                    <a:cubicBezTo>
                      <a:pt x="10" y="6"/>
                      <a:pt x="10" y="6"/>
                      <a:pt x="10" y="6"/>
                    </a:cubicBezTo>
                    <a:cubicBezTo>
                      <a:pt x="10" y="9"/>
                      <a:pt x="8" y="11"/>
                      <a:pt x="5" y="11"/>
                    </a:cubicBezTo>
                    <a:cubicBezTo>
                      <a:pt x="2" y="11"/>
                      <a:pt x="0" y="9"/>
                      <a:pt x="0" y="6"/>
                    </a:cubicBezTo>
                  </a:path>
                </a:pathLst>
              </a:custGeom>
              <a:solidFill>
                <a:srgbClr val="FFFFFF"/>
              </a:solidFill>
              <a:ln w="0">
                <a:solidFill>
                  <a:srgbClr val="000000"/>
                </a:solidFill>
                <a:prstDash val="solid"/>
                <a:round/>
                <a:headEnd/>
                <a:tailEnd/>
              </a:ln>
            </p:spPr>
            <p:txBody>
              <a:bodyPr/>
              <a:lstStyle/>
              <a:p>
                <a:endParaRPr lang="zh-CN" altLang="en-US"/>
              </a:p>
            </p:txBody>
          </p:sp>
          <p:sp>
            <p:nvSpPr>
              <p:cNvPr id="36882" name="Freeform 35"/>
              <p:cNvSpPr>
                <a:spLocks/>
              </p:cNvSpPr>
              <p:nvPr/>
            </p:nvSpPr>
            <p:spPr bwMode="auto">
              <a:xfrm>
                <a:off x="6299" y="7554"/>
                <a:ext cx="145" cy="148"/>
              </a:xfrm>
              <a:custGeom>
                <a:avLst/>
                <a:gdLst>
                  <a:gd name="T0" fmla="*/ 0 w 145"/>
                  <a:gd name="T1" fmla="*/ 81 h 148"/>
                  <a:gd name="T2" fmla="*/ 73 w 145"/>
                  <a:gd name="T3" fmla="*/ 0 h 148"/>
                  <a:gd name="T4" fmla="*/ 145 w 145"/>
                  <a:gd name="T5" fmla="*/ 81 h 148"/>
                  <a:gd name="T6" fmla="*/ 145 w 145"/>
                  <a:gd name="T7" fmla="*/ 81 h 148"/>
                  <a:gd name="T8" fmla="*/ 73 w 145"/>
                  <a:gd name="T9" fmla="*/ 148 h 148"/>
                  <a:gd name="T10" fmla="*/ 0 w 145"/>
                  <a:gd name="T11" fmla="*/ 81 h 14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5" h="148">
                    <a:moveTo>
                      <a:pt x="0" y="81"/>
                    </a:moveTo>
                    <a:cubicBezTo>
                      <a:pt x="0" y="41"/>
                      <a:pt x="29" y="0"/>
                      <a:pt x="73" y="0"/>
                    </a:cubicBezTo>
                    <a:cubicBezTo>
                      <a:pt x="116" y="0"/>
                      <a:pt x="145" y="41"/>
                      <a:pt x="145" y="81"/>
                    </a:cubicBezTo>
                    <a:cubicBezTo>
                      <a:pt x="145" y="81"/>
                      <a:pt x="145" y="81"/>
                      <a:pt x="145" y="81"/>
                    </a:cubicBezTo>
                    <a:cubicBezTo>
                      <a:pt x="145" y="121"/>
                      <a:pt x="116" y="148"/>
                      <a:pt x="73" y="148"/>
                    </a:cubicBezTo>
                    <a:cubicBezTo>
                      <a:pt x="29" y="148"/>
                      <a:pt x="0" y="121"/>
                      <a:pt x="0" y="81"/>
                    </a:cubicBezTo>
                  </a:path>
                </a:pathLst>
              </a:custGeom>
              <a:noFill/>
              <a:ln w="952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36883" name="Freeform 36"/>
              <p:cNvSpPr>
                <a:spLocks noEditPoints="1"/>
              </p:cNvSpPr>
              <p:nvPr/>
            </p:nvSpPr>
            <p:spPr bwMode="auto">
              <a:xfrm>
                <a:off x="6154" y="7702"/>
                <a:ext cx="1177" cy="954"/>
              </a:xfrm>
              <a:custGeom>
                <a:avLst/>
                <a:gdLst>
                  <a:gd name="T0" fmla="*/ 218 w 1177"/>
                  <a:gd name="T1" fmla="*/ 954 h 954"/>
                  <a:gd name="T2" fmla="*/ 596 w 1177"/>
                  <a:gd name="T3" fmla="*/ 470 h 954"/>
                  <a:gd name="T4" fmla="*/ 596 w 1177"/>
                  <a:gd name="T5" fmla="*/ 712 h 954"/>
                  <a:gd name="T6" fmla="*/ 596 w 1177"/>
                  <a:gd name="T7" fmla="*/ 470 h 954"/>
                  <a:gd name="T8" fmla="*/ 974 w 1177"/>
                  <a:gd name="T9" fmla="*/ 954 h 954"/>
                  <a:gd name="T10" fmla="*/ 596 w 1177"/>
                  <a:gd name="T11" fmla="*/ 470 h 954"/>
                  <a:gd name="T12" fmla="*/ 1177 w 1177"/>
                  <a:gd name="T13" fmla="*/ 457 h 954"/>
                  <a:gd name="T14" fmla="*/ 596 w 1177"/>
                  <a:gd name="T15" fmla="*/ 470 h 954"/>
                  <a:gd name="T16" fmla="*/ 901 w 1177"/>
                  <a:gd name="T17" fmla="*/ 0 h 954"/>
                  <a:gd name="T18" fmla="*/ 596 w 1177"/>
                  <a:gd name="T19" fmla="*/ 470 h 954"/>
                  <a:gd name="T20" fmla="*/ 596 w 1177"/>
                  <a:gd name="T21" fmla="*/ 215 h 954"/>
                  <a:gd name="T22" fmla="*/ 596 w 1177"/>
                  <a:gd name="T23" fmla="*/ 470 h 954"/>
                  <a:gd name="T24" fmla="*/ 218 w 1177"/>
                  <a:gd name="T25" fmla="*/ 0 h 954"/>
                  <a:gd name="T26" fmla="*/ 596 w 1177"/>
                  <a:gd name="T27" fmla="*/ 470 h 954"/>
                  <a:gd name="T28" fmla="*/ 0 w 1177"/>
                  <a:gd name="T29" fmla="*/ 457 h 954"/>
                  <a:gd name="T30" fmla="*/ 596 w 1177"/>
                  <a:gd name="T31" fmla="*/ 470 h 95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177" h="954">
                    <a:moveTo>
                      <a:pt x="218" y="954"/>
                    </a:moveTo>
                    <a:lnTo>
                      <a:pt x="596" y="470"/>
                    </a:lnTo>
                    <a:moveTo>
                      <a:pt x="596" y="712"/>
                    </a:moveTo>
                    <a:lnTo>
                      <a:pt x="596" y="470"/>
                    </a:lnTo>
                    <a:moveTo>
                      <a:pt x="974" y="954"/>
                    </a:moveTo>
                    <a:lnTo>
                      <a:pt x="596" y="470"/>
                    </a:lnTo>
                    <a:moveTo>
                      <a:pt x="1177" y="457"/>
                    </a:moveTo>
                    <a:lnTo>
                      <a:pt x="596" y="470"/>
                    </a:lnTo>
                    <a:moveTo>
                      <a:pt x="901" y="0"/>
                    </a:moveTo>
                    <a:lnTo>
                      <a:pt x="596" y="470"/>
                    </a:lnTo>
                    <a:moveTo>
                      <a:pt x="596" y="215"/>
                    </a:moveTo>
                    <a:lnTo>
                      <a:pt x="596" y="470"/>
                    </a:lnTo>
                    <a:moveTo>
                      <a:pt x="218" y="0"/>
                    </a:moveTo>
                    <a:lnTo>
                      <a:pt x="596" y="470"/>
                    </a:lnTo>
                    <a:moveTo>
                      <a:pt x="0" y="457"/>
                    </a:moveTo>
                    <a:lnTo>
                      <a:pt x="596" y="470"/>
                    </a:lnTo>
                  </a:path>
                </a:pathLst>
              </a:custGeom>
              <a:noFill/>
              <a:ln w="952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36884" name="Freeform 37"/>
              <p:cNvSpPr>
                <a:spLocks/>
              </p:cNvSpPr>
              <p:nvPr/>
            </p:nvSpPr>
            <p:spPr bwMode="auto">
              <a:xfrm>
                <a:off x="6372" y="7836"/>
                <a:ext cx="741" cy="686"/>
              </a:xfrm>
              <a:custGeom>
                <a:avLst/>
                <a:gdLst>
                  <a:gd name="T0" fmla="*/ 0 w 51"/>
                  <a:gd name="T1" fmla="*/ 60798 h 51"/>
                  <a:gd name="T2" fmla="*/ 79796 w 51"/>
                  <a:gd name="T3" fmla="*/ 0 h 51"/>
                  <a:gd name="T4" fmla="*/ 156424 w 51"/>
                  <a:gd name="T5" fmla="*/ 60798 h 51"/>
                  <a:gd name="T6" fmla="*/ 156424 w 51"/>
                  <a:gd name="T7" fmla="*/ 60798 h 51"/>
                  <a:gd name="T8" fmla="*/ 79796 w 51"/>
                  <a:gd name="T9" fmla="*/ 124112 h 51"/>
                  <a:gd name="T10" fmla="*/ 0 w 51"/>
                  <a:gd name="T11" fmla="*/ 60798 h 5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1" h="51">
                    <a:moveTo>
                      <a:pt x="0" y="25"/>
                    </a:moveTo>
                    <a:cubicBezTo>
                      <a:pt x="0" y="11"/>
                      <a:pt x="12" y="0"/>
                      <a:pt x="26" y="0"/>
                    </a:cubicBezTo>
                    <a:cubicBezTo>
                      <a:pt x="40" y="0"/>
                      <a:pt x="51" y="11"/>
                      <a:pt x="51" y="25"/>
                    </a:cubicBezTo>
                    <a:cubicBezTo>
                      <a:pt x="51" y="25"/>
                      <a:pt x="51" y="25"/>
                      <a:pt x="51" y="25"/>
                    </a:cubicBezTo>
                    <a:cubicBezTo>
                      <a:pt x="51" y="39"/>
                      <a:pt x="40" y="51"/>
                      <a:pt x="26" y="51"/>
                    </a:cubicBezTo>
                    <a:cubicBezTo>
                      <a:pt x="12" y="51"/>
                      <a:pt x="0" y="39"/>
                      <a:pt x="0" y="25"/>
                    </a:cubicBezTo>
                  </a:path>
                </a:pathLst>
              </a:custGeom>
              <a:solidFill>
                <a:srgbClr val="FFFFFF"/>
              </a:solidFill>
              <a:ln w="0">
                <a:solidFill>
                  <a:srgbClr val="000000"/>
                </a:solidFill>
                <a:prstDash val="solid"/>
                <a:round/>
                <a:headEnd/>
                <a:tailEnd/>
              </a:ln>
            </p:spPr>
            <p:txBody>
              <a:bodyPr/>
              <a:lstStyle/>
              <a:p>
                <a:endParaRPr lang="zh-CN" altLang="en-US"/>
              </a:p>
            </p:txBody>
          </p:sp>
          <p:sp>
            <p:nvSpPr>
              <p:cNvPr id="36885" name="Freeform 38"/>
              <p:cNvSpPr>
                <a:spLocks/>
              </p:cNvSpPr>
              <p:nvPr/>
            </p:nvSpPr>
            <p:spPr bwMode="auto">
              <a:xfrm>
                <a:off x="6372" y="7836"/>
                <a:ext cx="741" cy="686"/>
              </a:xfrm>
              <a:custGeom>
                <a:avLst/>
                <a:gdLst>
                  <a:gd name="T0" fmla="*/ 0 w 741"/>
                  <a:gd name="T1" fmla="*/ 336 h 686"/>
                  <a:gd name="T2" fmla="*/ 378 w 741"/>
                  <a:gd name="T3" fmla="*/ 0 h 686"/>
                  <a:gd name="T4" fmla="*/ 741 w 741"/>
                  <a:gd name="T5" fmla="*/ 336 h 686"/>
                  <a:gd name="T6" fmla="*/ 741 w 741"/>
                  <a:gd name="T7" fmla="*/ 336 h 686"/>
                  <a:gd name="T8" fmla="*/ 378 w 741"/>
                  <a:gd name="T9" fmla="*/ 686 h 686"/>
                  <a:gd name="T10" fmla="*/ 0 w 741"/>
                  <a:gd name="T11" fmla="*/ 336 h 68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41" h="686">
                    <a:moveTo>
                      <a:pt x="0" y="336"/>
                    </a:moveTo>
                    <a:cubicBezTo>
                      <a:pt x="0" y="148"/>
                      <a:pt x="174" y="0"/>
                      <a:pt x="378" y="0"/>
                    </a:cubicBezTo>
                    <a:cubicBezTo>
                      <a:pt x="581" y="0"/>
                      <a:pt x="741" y="148"/>
                      <a:pt x="741" y="336"/>
                    </a:cubicBezTo>
                    <a:cubicBezTo>
                      <a:pt x="741" y="336"/>
                      <a:pt x="741" y="336"/>
                      <a:pt x="741" y="336"/>
                    </a:cubicBezTo>
                    <a:cubicBezTo>
                      <a:pt x="741" y="524"/>
                      <a:pt x="581" y="686"/>
                      <a:pt x="378" y="686"/>
                    </a:cubicBezTo>
                    <a:cubicBezTo>
                      <a:pt x="174" y="686"/>
                      <a:pt x="0" y="524"/>
                      <a:pt x="0" y="336"/>
                    </a:cubicBezTo>
                  </a:path>
                </a:pathLst>
              </a:custGeom>
              <a:noFill/>
              <a:ln w="952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sp>
          <p:nvSpPr>
            <p:cNvPr id="36870" name="Rectangle 39"/>
            <p:cNvSpPr>
              <a:spLocks noChangeArrowheads="1"/>
            </p:cNvSpPr>
            <p:nvPr/>
          </p:nvSpPr>
          <p:spPr bwMode="auto">
            <a:xfrm>
              <a:off x="4572" y="9708"/>
              <a:ext cx="1440" cy="6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algn="just" eaLnBrk="1" hangingPunct="1">
                <a:spcBef>
                  <a:spcPct val="0"/>
                </a:spcBef>
                <a:buClrTx/>
                <a:buFontTx/>
                <a:buNone/>
              </a:pPr>
              <a:r>
                <a:rPr lang="zh-CN" altLang="en-US" sz="1600" b="1">
                  <a:solidFill>
                    <a:srgbClr val="000000"/>
                  </a:solidFill>
                  <a:latin typeface="宋体" pitchFamily="2" charset="-122"/>
                </a:rPr>
                <a:t>环型拓扑</a:t>
              </a:r>
              <a:endParaRPr lang="zh-CN" altLang="en-US"/>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81762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iterate type="wd">
                                    <p:tmAbs val="100"/>
                                  </p:iterate>
                                  <p:childTnLst>
                                    <p:set>
                                      <p:cBhvr>
                                        <p:cTn id="10" dur="1" fill="hold">
                                          <p:stCondLst>
                                            <p:cond delay="0"/>
                                          </p:stCondLst>
                                        </p:cTn>
                                        <p:tgtEl>
                                          <p:spTgt spid="1817604">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iterate type="wd">
                                    <p:tmAbs val="100"/>
                                  </p:iterate>
                                  <p:childTnLst>
                                    <p:set>
                                      <p:cBhvr>
                                        <p:cTn id="14" dur="1" fill="hold">
                                          <p:stCondLst>
                                            <p:cond delay="0"/>
                                          </p:stCondLst>
                                        </p:cTn>
                                        <p:tgtEl>
                                          <p:spTgt spid="1817604">
                                            <p:txEl>
                                              <p:pRg st="1" end="1"/>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iterate type="wd">
                                    <p:tmAbs val="100"/>
                                  </p:iterate>
                                  <p:childTnLst>
                                    <p:set>
                                      <p:cBhvr>
                                        <p:cTn id="18" dur="1" fill="hold">
                                          <p:stCondLst>
                                            <p:cond delay="0"/>
                                          </p:stCondLst>
                                        </p:cTn>
                                        <p:tgtEl>
                                          <p:spTgt spid="181760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17604"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2514600" y="260350"/>
            <a:ext cx="6629400" cy="563563"/>
          </a:xfrm>
        </p:spPr>
        <p:txBody>
          <a:bodyPr/>
          <a:lstStyle/>
          <a:p>
            <a:pPr eaLnBrk="1" hangingPunct="1"/>
            <a:r>
              <a:rPr lang="zh-CN" altLang="en-US" dirty="0" smtClean="0">
                <a:ea typeface="宋体" pitchFamily="2" charset="-122"/>
              </a:rPr>
              <a:t>网状拓扑结构</a:t>
            </a:r>
          </a:p>
        </p:txBody>
      </p:sp>
      <p:sp>
        <p:nvSpPr>
          <p:cNvPr id="1818628" name="Rectangle 4"/>
          <p:cNvSpPr>
            <a:spLocks noChangeArrowheads="1"/>
          </p:cNvSpPr>
          <p:nvPr/>
        </p:nvSpPr>
        <p:spPr bwMode="auto">
          <a:xfrm>
            <a:off x="2987824" y="1898650"/>
            <a:ext cx="6156176" cy="40506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tIns="10800" rIns="18000" bIns="10800"/>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eaLnBrk="1" hangingPunct="1">
              <a:lnSpc>
                <a:spcPct val="150000"/>
              </a:lnSpc>
              <a:spcBef>
                <a:spcPct val="0"/>
              </a:spcBef>
              <a:buClrTx/>
              <a:buFontTx/>
              <a:buNone/>
            </a:pPr>
            <a:r>
              <a:rPr lang="zh-CN" altLang="en-US" sz="2800" b="1" dirty="0">
                <a:solidFill>
                  <a:srgbClr val="FF0000"/>
                </a:solidFill>
              </a:rPr>
              <a:t>优点</a:t>
            </a:r>
            <a:r>
              <a:rPr lang="zh-CN" altLang="en-US" sz="2800" dirty="0"/>
              <a:t>网状型网络的优点是可靠性高、容错性好；</a:t>
            </a:r>
          </a:p>
          <a:p>
            <a:pPr eaLnBrk="1" hangingPunct="1">
              <a:lnSpc>
                <a:spcPct val="150000"/>
              </a:lnSpc>
              <a:spcBef>
                <a:spcPct val="0"/>
              </a:spcBef>
              <a:buClrTx/>
              <a:buFontTx/>
              <a:buNone/>
            </a:pPr>
            <a:r>
              <a:rPr lang="zh-CN" altLang="en-US" sz="2800" b="1" dirty="0">
                <a:solidFill>
                  <a:srgbClr val="FF3300"/>
                </a:solidFill>
              </a:rPr>
              <a:t>缺点</a:t>
            </a:r>
            <a:r>
              <a:rPr lang="zh-CN" altLang="en-US" sz="2800" dirty="0"/>
              <a:t>是相对其它类型的网络来说网状型网络安装困难，并难于增加新站点；由于网状型网络结构复杂，必须采用路由选择算法和流量控制方法。</a:t>
            </a:r>
          </a:p>
        </p:txBody>
      </p:sp>
      <p:grpSp>
        <p:nvGrpSpPr>
          <p:cNvPr id="1818666" name="Group 42"/>
          <p:cNvGrpSpPr>
            <a:grpSpLocks/>
          </p:cNvGrpSpPr>
          <p:nvPr/>
        </p:nvGrpSpPr>
        <p:grpSpPr bwMode="auto">
          <a:xfrm>
            <a:off x="590699" y="2725997"/>
            <a:ext cx="1789112" cy="2168525"/>
            <a:chOff x="4072" y="7386"/>
            <a:chExt cx="2818" cy="3414"/>
          </a:xfrm>
        </p:grpSpPr>
        <p:grpSp>
          <p:nvGrpSpPr>
            <p:cNvPr id="37893" name="Group 43"/>
            <p:cNvGrpSpPr>
              <a:grpSpLocks/>
            </p:cNvGrpSpPr>
            <p:nvPr/>
          </p:nvGrpSpPr>
          <p:grpSpPr bwMode="auto">
            <a:xfrm>
              <a:off x="4072" y="7386"/>
              <a:ext cx="2818" cy="2551"/>
              <a:chOff x="4072" y="7389"/>
              <a:chExt cx="1410" cy="1276"/>
            </a:xfrm>
          </p:grpSpPr>
          <p:sp>
            <p:nvSpPr>
              <p:cNvPr id="37895" name="Freeform 44"/>
              <p:cNvSpPr>
                <a:spLocks/>
              </p:cNvSpPr>
              <p:nvPr/>
            </p:nvSpPr>
            <p:spPr bwMode="auto">
              <a:xfrm>
                <a:off x="4727" y="7389"/>
                <a:ext cx="159" cy="148"/>
              </a:xfrm>
              <a:custGeom>
                <a:avLst/>
                <a:gdLst>
                  <a:gd name="T0" fmla="*/ 0 w 11"/>
                  <a:gd name="T1" fmla="*/ 12123 h 11"/>
                  <a:gd name="T2" fmla="*/ 18184 w 11"/>
                  <a:gd name="T3" fmla="*/ 0 h 11"/>
                  <a:gd name="T4" fmla="*/ 33217 w 11"/>
                  <a:gd name="T5" fmla="*/ 12123 h 11"/>
                  <a:gd name="T6" fmla="*/ 33217 w 11"/>
                  <a:gd name="T7" fmla="*/ 12123 h 11"/>
                  <a:gd name="T8" fmla="*/ 18184 w 11"/>
                  <a:gd name="T9" fmla="*/ 26788 h 11"/>
                  <a:gd name="T10" fmla="*/ 0 w 11"/>
                  <a:gd name="T11" fmla="*/ 12123 h 1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 h="11">
                    <a:moveTo>
                      <a:pt x="0" y="5"/>
                    </a:moveTo>
                    <a:cubicBezTo>
                      <a:pt x="0" y="2"/>
                      <a:pt x="3" y="0"/>
                      <a:pt x="6" y="0"/>
                    </a:cubicBezTo>
                    <a:cubicBezTo>
                      <a:pt x="9" y="0"/>
                      <a:pt x="11" y="2"/>
                      <a:pt x="11" y="5"/>
                    </a:cubicBezTo>
                    <a:cubicBezTo>
                      <a:pt x="11" y="5"/>
                      <a:pt x="11" y="5"/>
                      <a:pt x="11" y="5"/>
                    </a:cubicBezTo>
                    <a:cubicBezTo>
                      <a:pt x="11" y="8"/>
                      <a:pt x="9" y="11"/>
                      <a:pt x="6" y="11"/>
                    </a:cubicBezTo>
                    <a:cubicBezTo>
                      <a:pt x="3" y="11"/>
                      <a:pt x="0" y="8"/>
                      <a:pt x="0" y="5"/>
                    </a:cubicBezTo>
                  </a:path>
                </a:pathLst>
              </a:custGeom>
              <a:solidFill>
                <a:srgbClr val="FFFFFF"/>
              </a:solidFill>
              <a:ln w="0">
                <a:solidFill>
                  <a:srgbClr val="000000"/>
                </a:solidFill>
                <a:prstDash val="solid"/>
                <a:round/>
                <a:headEnd/>
                <a:tailEnd/>
              </a:ln>
            </p:spPr>
            <p:txBody>
              <a:bodyPr/>
              <a:lstStyle/>
              <a:p>
                <a:endParaRPr lang="zh-CN" altLang="en-US"/>
              </a:p>
            </p:txBody>
          </p:sp>
          <p:sp>
            <p:nvSpPr>
              <p:cNvPr id="37896" name="Freeform 45"/>
              <p:cNvSpPr>
                <a:spLocks/>
              </p:cNvSpPr>
              <p:nvPr/>
            </p:nvSpPr>
            <p:spPr bwMode="auto">
              <a:xfrm>
                <a:off x="4727" y="7389"/>
                <a:ext cx="159" cy="148"/>
              </a:xfrm>
              <a:custGeom>
                <a:avLst/>
                <a:gdLst>
                  <a:gd name="T0" fmla="*/ 0 w 159"/>
                  <a:gd name="T1" fmla="*/ 67 h 148"/>
                  <a:gd name="T2" fmla="*/ 87 w 159"/>
                  <a:gd name="T3" fmla="*/ 0 h 148"/>
                  <a:gd name="T4" fmla="*/ 159 w 159"/>
                  <a:gd name="T5" fmla="*/ 67 h 148"/>
                  <a:gd name="T6" fmla="*/ 159 w 159"/>
                  <a:gd name="T7" fmla="*/ 67 h 148"/>
                  <a:gd name="T8" fmla="*/ 87 w 159"/>
                  <a:gd name="T9" fmla="*/ 148 h 148"/>
                  <a:gd name="T10" fmla="*/ 0 w 159"/>
                  <a:gd name="T11" fmla="*/ 67 h 14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9" h="148">
                    <a:moveTo>
                      <a:pt x="0" y="67"/>
                    </a:moveTo>
                    <a:cubicBezTo>
                      <a:pt x="0" y="27"/>
                      <a:pt x="43" y="0"/>
                      <a:pt x="87" y="0"/>
                    </a:cubicBezTo>
                    <a:cubicBezTo>
                      <a:pt x="130" y="0"/>
                      <a:pt x="159" y="27"/>
                      <a:pt x="159" y="67"/>
                    </a:cubicBezTo>
                    <a:cubicBezTo>
                      <a:pt x="159" y="67"/>
                      <a:pt x="159" y="67"/>
                      <a:pt x="159" y="67"/>
                    </a:cubicBezTo>
                    <a:cubicBezTo>
                      <a:pt x="159" y="108"/>
                      <a:pt x="130" y="148"/>
                      <a:pt x="87" y="148"/>
                    </a:cubicBezTo>
                    <a:cubicBezTo>
                      <a:pt x="43" y="148"/>
                      <a:pt x="0" y="108"/>
                      <a:pt x="0" y="67"/>
                    </a:cubicBezTo>
                  </a:path>
                </a:pathLst>
              </a:custGeom>
              <a:noFill/>
              <a:ln w="952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37897" name="Freeform 46"/>
              <p:cNvSpPr>
                <a:spLocks/>
              </p:cNvSpPr>
              <p:nvPr/>
            </p:nvSpPr>
            <p:spPr bwMode="auto">
              <a:xfrm>
                <a:off x="4072" y="7833"/>
                <a:ext cx="160" cy="134"/>
              </a:xfrm>
              <a:custGeom>
                <a:avLst/>
                <a:gdLst>
                  <a:gd name="T0" fmla="*/ 0 w 11"/>
                  <a:gd name="T1" fmla="*/ 12033 h 10"/>
                  <a:gd name="T2" fmla="*/ 18400 w 11"/>
                  <a:gd name="T3" fmla="*/ 0 h 10"/>
                  <a:gd name="T4" fmla="*/ 33847 w 11"/>
                  <a:gd name="T5" fmla="*/ 12033 h 10"/>
                  <a:gd name="T6" fmla="*/ 33847 w 11"/>
                  <a:gd name="T7" fmla="*/ 12033 h 10"/>
                  <a:gd name="T8" fmla="*/ 18400 w 11"/>
                  <a:gd name="T9" fmla="*/ 24066 h 10"/>
                  <a:gd name="T10" fmla="*/ 0 w 11"/>
                  <a:gd name="T11" fmla="*/ 12033 h 1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 h="10">
                    <a:moveTo>
                      <a:pt x="0" y="5"/>
                    </a:moveTo>
                    <a:cubicBezTo>
                      <a:pt x="0" y="2"/>
                      <a:pt x="3" y="0"/>
                      <a:pt x="6" y="0"/>
                    </a:cubicBezTo>
                    <a:cubicBezTo>
                      <a:pt x="8" y="0"/>
                      <a:pt x="11" y="2"/>
                      <a:pt x="11" y="5"/>
                    </a:cubicBezTo>
                    <a:cubicBezTo>
                      <a:pt x="11" y="5"/>
                      <a:pt x="11" y="5"/>
                      <a:pt x="11" y="5"/>
                    </a:cubicBezTo>
                    <a:cubicBezTo>
                      <a:pt x="11" y="8"/>
                      <a:pt x="8" y="10"/>
                      <a:pt x="6" y="10"/>
                    </a:cubicBezTo>
                    <a:cubicBezTo>
                      <a:pt x="3" y="10"/>
                      <a:pt x="0" y="8"/>
                      <a:pt x="0" y="5"/>
                    </a:cubicBezTo>
                  </a:path>
                </a:pathLst>
              </a:custGeom>
              <a:solidFill>
                <a:srgbClr val="FFFFFF"/>
              </a:solidFill>
              <a:ln w="0">
                <a:solidFill>
                  <a:srgbClr val="000000"/>
                </a:solidFill>
                <a:prstDash val="solid"/>
                <a:round/>
                <a:headEnd/>
                <a:tailEnd/>
              </a:ln>
            </p:spPr>
            <p:txBody>
              <a:bodyPr/>
              <a:lstStyle/>
              <a:p>
                <a:endParaRPr lang="zh-CN" altLang="en-US"/>
              </a:p>
            </p:txBody>
          </p:sp>
          <p:sp>
            <p:nvSpPr>
              <p:cNvPr id="37898" name="Freeform 47"/>
              <p:cNvSpPr>
                <a:spLocks/>
              </p:cNvSpPr>
              <p:nvPr/>
            </p:nvSpPr>
            <p:spPr bwMode="auto">
              <a:xfrm>
                <a:off x="4072" y="7833"/>
                <a:ext cx="160" cy="134"/>
              </a:xfrm>
              <a:custGeom>
                <a:avLst/>
                <a:gdLst>
                  <a:gd name="T0" fmla="*/ 0 w 160"/>
                  <a:gd name="T1" fmla="*/ 67 h 134"/>
                  <a:gd name="T2" fmla="*/ 88 w 160"/>
                  <a:gd name="T3" fmla="*/ 0 h 134"/>
                  <a:gd name="T4" fmla="*/ 160 w 160"/>
                  <a:gd name="T5" fmla="*/ 67 h 134"/>
                  <a:gd name="T6" fmla="*/ 160 w 160"/>
                  <a:gd name="T7" fmla="*/ 67 h 134"/>
                  <a:gd name="T8" fmla="*/ 88 w 160"/>
                  <a:gd name="T9" fmla="*/ 134 h 134"/>
                  <a:gd name="T10" fmla="*/ 0 w 160"/>
                  <a:gd name="T11" fmla="*/ 67 h 13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134">
                    <a:moveTo>
                      <a:pt x="0" y="67"/>
                    </a:moveTo>
                    <a:cubicBezTo>
                      <a:pt x="0" y="26"/>
                      <a:pt x="44" y="0"/>
                      <a:pt x="88" y="0"/>
                    </a:cubicBezTo>
                    <a:cubicBezTo>
                      <a:pt x="117" y="0"/>
                      <a:pt x="160" y="26"/>
                      <a:pt x="160" y="67"/>
                    </a:cubicBezTo>
                    <a:cubicBezTo>
                      <a:pt x="160" y="67"/>
                      <a:pt x="160" y="67"/>
                      <a:pt x="160" y="67"/>
                    </a:cubicBezTo>
                    <a:cubicBezTo>
                      <a:pt x="160" y="107"/>
                      <a:pt x="117" y="134"/>
                      <a:pt x="88" y="134"/>
                    </a:cubicBezTo>
                    <a:cubicBezTo>
                      <a:pt x="44" y="134"/>
                      <a:pt x="0" y="107"/>
                      <a:pt x="0" y="67"/>
                    </a:cubicBezTo>
                  </a:path>
                </a:pathLst>
              </a:custGeom>
              <a:noFill/>
              <a:ln w="952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37899" name="Freeform 48"/>
              <p:cNvSpPr>
                <a:spLocks/>
              </p:cNvSpPr>
              <p:nvPr/>
            </p:nvSpPr>
            <p:spPr bwMode="auto">
              <a:xfrm>
                <a:off x="5119" y="8518"/>
                <a:ext cx="145" cy="147"/>
              </a:xfrm>
              <a:custGeom>
                <a:avLst/>
                <a:gdLst>
                  <a:gd name="T0" fmla="*/ 0 w 10"/>
                  <a:gd name="T1" fmla="*/ 11960 h 11"/>
                  <a:gd name="T2" fmla="*/ 15356 w 10"/>
                  <a:gd name="T3" fmla="*/ 0 h 11"/>
                  <a:gd name="T4" fmla="*/ 30494 w 10"/>
                  <a:gd name="T5" fmla="*/ 11960 h 11"/>
                  <a:gd name="T6" fmla="*/ 30494 w 10"/>
                  <a:gd name="T7" fmla="*/ 11960 h 11"/>
                  <a:gd name="T8" fmla="*/ 15356 w 10"/>
                  <a:gd name="T9" fmla="*/ 26246 h 11"/>
                  <a:gd name="T10" fmla="*/ 0 w 10"/>
                  <a:gd name="T11" fmla="*/ 11960 h 1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0" h="11">
                    <a:moveTo>
                      <a:pt x="0" y="5"/>
                    </a:moveTo>
                    <a:cubicBezTo>
                      <a:pt x="0" y="2"/>
                      <a:pt x="2" y="0"/>
                      <a:pt x="5" y="0"/>
                    </a:cubicBezTo>
                    <a:cubicBezTo>
                      <a:pt x="8" y="0"/>
                      <a:pt x="10" y="2"/>
                      <a:pt x="10" y="5"/>
                    </a:cubicBezTo>
                    <a:cubicBezTo>
                      <a:pt x="10" y="5"/>
                      <a:pt x="10" y="5"/>
                      <a:pt x="10" y="5"/>
                    </a:cubicBezTo>
                    <a:cubicBezTo>
                      <a:pt x="10" y="8"/>
                      <a:pt x="8" y="11"/>
                      <a:pt x="5" y="11"/>
                    </a:cubicBezTo>
                    <a:cubicBezTo>
                      <a:pt x="2" y="11"/>
                      <a:pt x="0" y="8"/>
                      <a:pt x="0" y="5"/>
                    </a:cubicBezTo>
                  </a:path>
                </a:pathLst>
              </a:custGeom>
              <a:solidFill>
                <a:srgbClr val="FFFFFF"/>
              </a:solidFill>
              <a:ln w="0">
                <a:solidFill>
                  <a:srgbClr val="000000"/>
                </a:solidFill>
                <a:prstDash val="solid"/>
                <a:round/>
                <a:headEnd/>
                <a:tailEnd/>
              </a:ln>
            </p:spPr>
            <p:txBody>
              <a:bodyPr/>
              <a:lstStyle/>
              <a:p>
                <a:endParaRPr lang="zh-CN" altLang="en-US"/>
              </a:p>
            </p:txBody>
          </p:sp>
          <p:sp>
            <p:nvSpPr>
              <p:cNvPr id="37900" name="Freeform 49"/>
              <p:cNvSpPr>
                <a:spLocks/>
              </p:cNvSpPr>
              <p:nvPr/>
            </p:nvSpPr>
            <p:spPr bwMode="auto">
              <a:xfrm>
                <a:off x="5119" y="8518"/>
                <a:ext cx="145" cy="147"/>
              </a:xfrm>
              <a:custGeom>
                <a:avLst/>
                <a:gdLst>
                  <a:gd name="T0" fmla="*/ 0 w 145"/>
                  <a:gd name="T1" fmla="*/ 67 h 147"/>
                  <a:gd name="T2" fmla="*/ 73 w 145"/>
                  <a:gd name="T3" fmla="*/ 0 h 147"/>
                  <a:gd name="T4" fmla="*/ 145 w 145"/>
                  <a:gd name="T5" fmla="*/ 67 h 147"/>
                  <a:gd name="T6" fmla="*/ 145 w 145"/>
                  <a:gd name="T7" fmla="*/ 67 h 147"/>
                  <a:gd name="T8" fmla="*/ 73 w 145"/>
                  <a:gd name="T9" fmla="*/ 147 h 147"/>
                  <a:gd name="T10" fmla="*/ 0 w 145"/>
                  <a:gd name="T11" fmla="*/ 67 h 14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5" h="147">
                    <a:moveTo>
                      <a:pt x="0" y="67"/>
                    </a:moveTo>
                    <a:cubicBezTo>
                      <a:pt x="0" y="27"/>
                      <a:pt x="29" y="0"/>
                      <a:pt x="73" y="0"/>
                    </a:cubicBezTo>
                    <a:cubicBezTo>
                      <a:pt x="116" y="0"/>
                      <a:pt x="145" y="27"/>
                      <a:pt x="145" y="67"/>
                    </a:cubicBezTo>
                    <a:cubicBezTo>
                      <a:pt x="145" y="67"/>
                      <a:pt x="145" y="67"/>
                      <a:pt x="145" y="67"/>
                    </a:cubicBezTo>
                    <a:cubicBezTo>
                      <a:pt x="145" y="107"/>
                      <a:pt x="116" y="147"/>
                      <a:pt x="73" y="147"/>
                    </a:cubicBezTo>
                    <a:cubicBezTo>
                      <a:pt x="29" y="147"/>
                      <a:pt x="0" y="107"/>
                      <a:pt x="0" y="67"/>
                    </a:cubicBezTo>
                  </a:path>
                </a:pathLst>
              </a:custGeom>
              <a:noFill/>
              <a:ln w="952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37901" name="Freeform 50"/>
              <p:cNvSpPr>
                <a:spLocks/>
              </p:cNvSpPr>
              <p:nvPr/>
            </p:nvSpPr>
            <p:spPr bwMode="auto">
              <a:xfrm>
                <a:off x="5337" y="7833"/>
                <a:ext cx="145" cy="134"/>
              </a:xfrm>
              <a:custGeom>
                <a:avLst/>
                <a:gdLst>
                  <a:gd name="T0" fmla="*/ 0 w 10"/>
                  <a:gd name="T1" fmla="*/ 12033 h 10"/>
                  <a:gd name="T2" fmla="*/ 15356 w 10"/>
                  <a:gd name="T3" fmla="*/ 0 h 10"/>
                  <a:gd name="T4" fmla="*/ 30494 w 10"/>
                  <a:gd name="T5" fmla="*/ 12033 h 10"/>
                  <a:gd name="T6" fmla="*/ 30494 w 10"/>
                  <a:gd name="T7" fmla="*/ 12033 h 10"/>
                  <a:gd name="T8" fmla="*/ 15356 w 10"/>
                  <a:gd name="T9" fmla="*/ 24066 h 10"/>
                  <a:gd name="T10" fmla="*/ 0 w 10"/>
                  <a:gd name="T11" fmla="*/ 12033 h 1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0" h="10">
                    <a:moveTo>
                      <a:pt x="0" y="5"/>
                    </a:moveTo>
                    <a:cubicBezTo>
                      <a:pt x="0" y="2"/>
                      <a:pt x="2" y="0"/>
                      <a:pt x="5" y="0"/>
                    </a:cubicBezTo>
                    <a:cubicBezTo>
                      <a:pt x="8" y="0"/>
                      <a:pt x="10" y="2"/>
                      <a:pt x="10" y="5"/>
                    </a:cubicBezTo>
                    <a:cubicBezTo>
                      <a:pt x="10" y="5"/>
                      <a:pt x="10" y="5"/>
                      <a:pt x="10" y="5"/>
                    </a:cubicBezTo>
                    <a:cubicBezTo>
                      <a:pt x="10" y="8"/>
                      <a:pt x="8" y="10"/>
                      <a:pt x="5" y="10"/>
                    </a:cubicBezTo>
                    <a:cubicBezTo>
                      <a:pt x="2" y="10"/>
                      <a:pt x="0" y="8"/>
                      <a:pt x="0" y="5"/>
                    </a:cubicBezTo>
                  </a:path>
                </a:pathLst>
              </a:custGeom>
              <a:solidFill>
                <a:srgbClr val="FFFFFF"/>
              </a:solidFill>
              <a:ln w="0">
                <a:solidFill>
                  <a:srgbClr val="000000"/>
                </a:solidFill>
                <a:prstDash val="solid"/>
                <a:round/>
                <a:headEnd/>
                <a:tailEnd/>
              </a:ln>
            </p:spPr>
            <p:txBody>
              <a:bodyPr/>
              <a:lstStyle/>
              <a:p>
                <a:endParaRPr lang="zh-CN" altLang="en-US"/>
              </a:p>
            </p:txBody>
          </p:sp>
          <p:sp>
            <p:nvSpPr>
              <p:cNvPr id="37902" name="Freeform 51"/>
              <p:cNvSpPr>
                <a:spLocks/>
              </p:cNvSpPr>
              <p:nvPr/>
            </p:nvSpPr>
            <p:spPr bwMode="auto">
              <a:xfrm>
                <a:off x="5337" y="7833"/>
                <a:ext cx="145" cy="134"/>
              </a:xfrm>
              <a:custGeom>
                <a:avLst/>
                <a:gdLst>
                  <a:gd name="T0" fmla="*/ 0 w 145"/>
                  <a:gd name="T1" fmla="*/ 67 h 134"/>
                  <a:gd name="T2" fmla="*/ 73 w 145"/>
                  <a:gd name="T3" fmla="*/ 0 h 134"/>
                  <a:gd name="T4" fmla="*/ 145 w 145"/>
                  <a:gd name="T5" fmla="*/ 67 h 134"/>
                  <a:gd name="T6" fmla="*/ 145 w 145"/>
                  <a:gd name="T7" fmla="*/ 67 h 134"/>
                  <a:gd name="T8" fmla="*/ 73 w 145"/>
                  <a:gd name="T9" fmla="*/ 134 h 134"/>
                  <a:gd name="T10" fmla="*/ 0 w 145"/>
                  <a:gd name="T11" fmla="*/ 67 h 13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5" h="134">
                    <a:moveTo>
                      <a:pt x="0" y="67"/>
                    </a:moveTo>
                    <a:cubicBezTo>
                      <a:pt x="0" y="26"/>
                      <a:pt x="29" y="0"/>
                      <a:pt x="73" y="0"/>
                    </a:cubicBezTo>
                    <a:cubicBezTo>
                      <a:pt x="116" y="0"/>
                      <a:pt x="145" y="26"/>
                      <a:pt x="145" y="67"/>
                    </a:cubicBezTo>
                    <a:cubicBezTo>
                      <a:pt x="145" y="67"/>
                      <a:pt x="145" y="67"/>
                      <a:pt x="145" y="67"/>
                    </a:cubicBezTo>
                    <a:cubicBezTo>
                      <a:pt x="145" y="107"/>
                      <a:pt x="116" y="134"/>
                      <a:pt x="73" y="134"/>
                    </a:cubicBezTo>
                    <a:cubicBezTo>
                      <a:pt x="29" y="134"/>
                      <a:pt x="0" y="107"/>
                      <a:pt x="0" y="67"/>
                    </a:cubicBezTo>
                  </a:path>
                </a:pathLst>
              </a:custGeom>
              <a:noFill/>
              <a:ln w="952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37903" name="Freeform 52"/>
              <p:cNvSpPr>
                <a:spLocks/>
              </p:cNvSpPr>
              <p:nvPr/>
            </p:nvSpPr>
            <p:spPr bwMode="auto">
              <a:xfrm>
                <a:off x="4290" y="8518"/>
                <a:ext cx="160" cy="147"/>
              </a:xfrm>
              <a:custGeom>
                <a:avLst/>
                <a:gdLst>
                  <a:gd name="T0" fmla="*/ 0 w 11"/>
                  <a:gd name="T1" fmla="*/ 11960 h 11"/>
                  <a:gd name="T2" fmla="*/ 15447 w 11"/>
                  <a:gd name="T3" fmla="*/ 0 h 11"/>
                  <a:gd name="T4" fmla="*/ 33847 w 11"/>
                  <a:gd name="T5" fmla="*/ 11960 h 11"/>
                  <a:gd name="T6" fmla="*/ 33847 w 11"/>
                  <a:gd name="T7" fmla="*/ 11960 h 11"/>
                  <a:gd name="T8" fmla="*/ 15447 w 11"/>
                  <a:gd name="T9" fmla="*/ 26246 h 11"/>
                  <a:gd name="T10" fmla="*/ 0 w 11"/>
                  <a:gd name="T11" fmla="*/ 11960 h 1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 h="11">
                    <a:moveTo>
                      <a:pt x="0" y="5"/>
                    </a:moveTo>
                    <a:cubicBezTo>
                      <a:pt x="0" y="2"/>
                      <a:pt x="2" y="0"/>
                      <a:pt x="5" y="0"/>
                    </a:cubicBezTo>
                    <a:cubicBezTo>
                      <a:pt x="8" y="0"/>
                      <a:pt x="11" y="2"/>
                      <a:pt x="11" y="5"/>
                    </a:cubicBezTo>
                    <a:cubicBezTo>
                      <a:pt x="11" y="5"/>
                      <a:pt x="11" y="5"/>
                      <a:pt x="11" y="5"/>
                    </a:cubicBezTo>
                    <a:cubicBezTo>
                      <a:pt x="11" y="8"/>
                      <a:pt x="8" y="11"/>
                      <a:pt x="5" y="11"/>
                    </a:cubicBezTo>
                    <a:cubicBezTo>
                      <a:pt x="2" y="11"/>
                      <a:pt x="0" y="8"/>
                      <a:pt x="0" y="5"/>
                    </a:cubicBezTo>
                  </a:path>
                </a:pathLst>
              </a:custGeom>
              <a:solidFill>
                <a:srgbClr val="FFFFFF"/>
              </a:solidFill>
              <a:ln w="0">
                <a:solidFill>
                  <a:srgbClr val="000000"/>
                </a:solidFill>
                <a:prstDash val="solid"/>
                <a:round/>
                <a:headEnd/>
                <a:tailEnd/>
              </a:ln>
            </p:spPr>
            <p:txBody>
              <a:bodyPr/>
              <a:lstStyle/>
              <a:p>
                <a:endParaRPr lang="zh-CN" altLang="en-US"/>
              </a:p>
            </p:txBody>
          </p:sp>
          <p:sp>
            <p:nvSpPr>
              <p:cNvPr id="37904" name="Freeform 53"/>
              <p:cNvSpPr>
                <a:spLocks/>
              </p:cNvSpPr>
              <p:nvPr/>
            </p:nvSpPr>
            <p:spPr bwMode="auto">
              <a:xfrm>
                <a:off x="4290" y="8518"/>
                <a:ext cx="160" cy="147"/>
              </a:xfrm>
              <a:custGeom>
                <a:avLst/>
                <a:gdLst>
                  <a:gd name="T0" fmla="*/ 0 w 160"/>
                  <a:gd name="T1" fmla="*/ 67 h 147"/>
                  <a:gd name="T2" fmla="*/ 73 w 160"/>
                  <a:gd name="T3" fmla="*/ 0 h 147"/>
                  <a:gd name="T4" fmla="*/ 160 w 160"/>
                  <a:gd name="T5" fmla="*/ 67 h 147"/>
                  <a:gd name="T6" fmla="*/ 160 w 160"/>
                  <a:gd name="T7" fmla="*/ 67 h 147"/>
                  <a:gd name="T8" fmla="*/ 73 w 160"/>
                  <a:gd name="T9" fmla="*/ 147 h 147"/>
                  <a:gd name="T10" fmla="*/ 0 w 160"/>
                  <a:gd name="T11" fmla="*/ 67 h 14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147">
                    <a:moveTo>
                      <a:pt x="0" y="67"/>
                    </a:moveTo>
                    <a:cubicBezTo>
                      <a:pt x="0" y="27"/>
                      <a:pt x="29" y="0"/>
                      <a:pt x="73" y="0"/>
                    </a:cubicBezTo>
                    <a:cubicBezTo>
                      <a:pt x="117" y="0"/>
                      <a:pt x="160" y="27"/>
                      <a:pt x="160" y="67"/>
                    </a:cubicBezTo>
                    <a:cubicBezTo>
                      <a:pt x="160" y="67"/>
                      <a:pt x="160" y="67"/>
                      <a:pt x="160" y="67"/>
                    </a:cubicBezTo>
                    <a:cubicBezTo>
                      <a:pt x="160" y="107"/>
                      <a:pt x="117" y="147"/>
                      <a:pt x="73" y="147"/>
                    </a:cubicBezTo>
                    <a:cubicBezTo>
                      <a:pt x="29" y="147"/>
                      <a:pt x="0" y="107"/>
                      <a:pt x="0" y="67"/>
                    </a:cubicBezTo>
                  </a:path>
                </a:pathLst>
              </a:custGeom>
              <a:noFill/>
              <a:ln w="952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37905" name="Line 54"/>
              <p:cNvSpPr>
                <a:spLocks noChangeShapeType="1"/>
              </p:cNvSpPr>
              <p:nvPr/>
            </p:nvSpPr>
            <p:spPr bwMode="auto">
              <a:xfrm flipH="1">
                <a:off x="4203" y="7497"/>
                <a:ext cx="538" cy="36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37906" name="Line 55"/>
              <p:cNvSpPr>
                <a:spLocks noChangeShapeType="1"/>
              </p:cNvSpPr>
              <p:nvPr/>
            </p:nvSpPr>
            <p:spPr bwMode="auto">
              <a:xfrm>
                <a:off x="4174" y="7980"/>
                <a:ext cx="189" cy="53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37907" name="Line 56"/>
              <p:cNvSpPr>
                <a:spLocks noChangeShapeType="1"/>
              </p:cNvSpPr>
              <p:nvPr/>
            </p:nvSpPr>
            <p:spPr bwMode="auto">
              <a:xfrm>
                <a:off x="4450" y="8598"/>
                <a:ext cx="669"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37908" name="Line 57"/>
              <p:cNvSpPr>
                <a:spLocks noChangeShapeType="1"/>
              </p:cNvSpPr>
              <p:nvPr/>
            </p:nvSpPr>
            <p:spPr bwMode="auto">
              <a:xfrm flipH="1">
                <a:off x="5206" y="7967"/>
                <a:ext cx="204" cy="55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37909" name="Line 58"/>
              <p:cNvSpPr>
                <a:spLocks noChangeShapeType="1"/>
              </p:cNvSpPr>
              <p:nvPr/>
            </p:nvSpPr>
            <p:spPr bwMode="auto">
              <a:xfrm>
                <a:off x="4872" y="7497"/>
                <a:ext cx="494" cy="33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37910" name="Line 59"/>
              <p:cNvSpPr>
                <a:spLocks noChangeShapeType="1"/>
              </p:cNvSpPr>
              <p:nvPr/>
            </p:nvSpPr>
            <p:spPr bwMode="auto">
              <a:xfrm flipH="1">
                <a:off x="4392" y="7524"/>
                <a:ext cx="422" cy="1007"/>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37911" name="Line 60"/>
              <p:cNvSpPr>
                <a:spLocks noChangeShapeType="1"/>
              </p:cNvSpPr>
              <p:nvPr/>
            </p:nvSpPr>
            <p:spPr bwMode="auto">
              <a:xfrm>
                <a:off x="4232" y="7900"/>
                <a:ext cx="1105"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37912" name="Line 61"/>
              <p:cNvSpPr>
                <a:spLocks noChangeShapeType="1"/>
              </p:cNvSpPr>
              <p:nvPr/>
            </p:nvSpPr>
            <p:spPr bwMode="auto">
              <a:xfrm>
                <a:off x="4203" y="7940"/>
                <a:ext cx="931" cy="61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sp>
          <p:nvSpPr>
            <p:cNvPr id="37894" name="Rectangle 62"/>
            <p:cNvSpPr>
              <a:spLocks noChangeArrowheads="1"/>
            </p:cNvSpPr>
            <p:nvPr/>
          </p:nvSpPr>
          <p:spPr bwMode="auto">
            <a:xfrm>
              <a:off x="4832" y="10176"/>
              <a:ext cx="1440" cy="6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algn="just" eaLnBrk="1" hangingPunct="1">
                <a:spcBef>
                  <a:spcPct val="0"/>
                </a:spcBef>
                <a:buClrTx/>
                <a:buFontTx/>
                <a:buNone/>
              </a:pPr>
              <a:r>
                <a:rPr lang="zh-CN" altLang="en-US" sz="1600" b="1">
                  <a:solidFill>
                    <a:srgbClr val="000000"/>
                  </a:solidFill>
                  <a:latin typeface="宋体" pitchFamily="2" charset="-122"/>
                </a:rPr>
                <a:t>网状拓扑</a:t>
              </a:r>
              <a:endParaRPr lang="zh-CN" altLang="en-US"/>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81866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iterate type="wd">
                                    <p:tmAbs val="100"/>
                                  </p:iterate>
                                  <p:childTnLst>
                                    <p:set>
                                      <p:cBhvr>
                                        <p:cTn id="10" dur="1" fill="hold">
                                          <p:stCondLst>
                                            <p:cond delay="0"/>
                                          </p:stCondLst>
                                        </p:cTn>
                                        <p:tgtEl>
                                          <p:spTgt spid="1818628">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iterate type="wd">
                                    <p:tmAbs val="100"/>
                                  </p:iterate>
                                  <p:childTnLst>
                                    <p:set>
                                      <p:cBhvr>
                                        <p:cTn id="14" dur="1" fill="hold">
                                          <p:stCondLst>
                                            <p:cond delay="0"/>
                                          </p:stCondLst>
                                        </p:cTn>
                                        <p:tgtEl>
                                          <p:spTgt spid="1818628">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18628"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2514600" y="260350"/>
            <a:ext cx="6629400" cy="563563"/>
          </a:xfrm>
        </p:spPr>
        <p:txBody>
          <a:bodyPr/>
          <a:lstStyle/>
          <a:p>
            <a:pPr eaLnBrk="1" hangingPunct="1"/>
            <a:r>
              <a:rPr lang="en-US" altLang="zh-CN" b="0" dirty="0" smtClean="0">
                <a:ea typeface="宋体" pitchFamily="2" charset="-122"/>
              </a:rPr>
              <a:t>3.</a:t>
            </a:r>
            <a:r>
              <a:rPr lang="zh-CN" altLang="en-US" b="0" dirty="0" smtClean="0">
                <a:ea typeface="宋体" pitchFamily="2" charset="-122"/>
              </a:rPr>
              <a:t>按交换方式分类</a:t>
            </a:r>
            <a:endParaRPr lang="zh-CN" altLang="en-US" dirty="0" smtClean="0">
              <a:ea typeface="宋体" pitchFamily="2" charset="-122"/>
            </a:endParaRPr>
          </a:p>
        </p:txBody>
      </p:sp>
      <p:sp>
        <p:nvSpPr>
          <p:cNvPr id="38915" name="Rectangle 3"/>
          <p:cNvSpPr>
            <a:spLocks noGrp="1" noChangeArrowheads="1"/>
          </p:cNvSpPr>
          <p:nvPr>
            <p:ph type="body" idx="1"/>
          </p:nvPr>
        </p:nvSpPr>
        <p:spPr>
          <a:xfrm>
            <a:off x="395288" y="1700213"/>
            <a:ext cx="8594725" cy="3744912"/>
          </a:xfrm>
        </p:spPr>
        <p:txBody>
          <a:bodyPr/>
          <a:lstStyle/>
          <a:p>
            <a:pPr>
              <a:lnSpc>
                <a:spcPct val="150000"/>
              </a:lnSpc>
            </a:pPr>
            <a:r>
              <a:rPr lang="zh-CN" altLang="en-US" sz="3200" b="0" dirty="0"/>
              <a:t>网络中传输的数据从一个节点到下一个节点的过程称为交换。</a:t>
            </a:r>
          </a:p>
          <a:p>
            <a:pPr>
              <a:lnSpc>
                <a:spcPct val="150000"/>
              </a:lnSpc>
            </a:pPr>
            <a:r>
              <a:rPr lang="zh-CN" altLang="en-US" sz="3200" b="0" dirty="0" smtClean="0"/>
              <a:t>按</a:t>
            </a:r>
            <a:r>
              <a:rPr lang="zh-CN" altLang="en-US" sz="3200" b="0" dirty="0" smtClean="0">
                <a:solidFill>
                  <a:srgbClr val="00B050"/>
                </a:solidFill>
              </a:rPr>
              <a:t>交换方式分类</a:t>
            </a:r>
            <a:r>
              <a:rPr lang="zh-CN" altLang="en-US" sz="3200" b="0" dirty="0" smtClean="0"/>
              <a:t>分为：电路交换、报文交换、分组交换。</a:t>
            </a:r>
            <a:endParaRPr lang="en-US" altLang="zh-CN" sz="3200" b="0" dirty="0" smtClean="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2514600" y="260350"/>
            <a:ext cx="6629400" cy="563563"/>
          </a:xfrm>
        </p:spPr>
        <p:txBody>
          <a:bodyPr/>
          <a:lstStyle/>
          <a:p>
            <a:pPr eaLnBrk="1" hangingPunct="1"/>
            <a:r>
              <a:rPr lang="zh-CN" altLang="en-US" dirty="0" smtClean="0">
                <a:ea typeface="宋体" pitchFamily="2" charset="-122"/>
              </a:rPr>
              <a:t>电路交换</a:t>
            </a:r>
          </a:p>
        </p:txBody>
      </p:sp>
      <p:sp>
        <p:nvSpPr>
          <p:cNvPr id="1813534" name="Rectangle 30"/>
          <p:cNvSpPr>
            <a:spLocks noChangeArrowheads="1"/>
          </p:cNvSpPr>
          <p:nvPr/>
        </p:nvSpPr>
        <p:spPr bwMode="auto">
          <a:xfrm>
            <a:off x="677863" y="1412875"/>
            <a:ext cx="8066087" cy="5040313"/>
          </a:xfrm>
          <a:prstGeom prst="rect">
            <a:avLst/>
          </a:prstGeom>
          <a:ln>
            <a:noFill/>
            <a:headEnd/>
            <a:tailEnd/>
          </a:ln>
        </p:spPr>
        <p:style>
          <a:lnRef idx="2">
            <a:schemeClr val="accent3"/>
          </a:lnRef>
          <a:fillRef idx="1">
            <a:schemeClr val="lt1"/>
          </a:fillRef>
          <a:effectRef idx="0">
            <a:schemeClr val="accent3"/>
          </a:effectRef>
          <a:fontRef idx="minor">
            <a:schemeClr val="dk1"/>
          </a:fontRef>
        </p:style>
        <p:txBody>
          <a:bodyPr lIns="18000" tIns="10800" rIns="18000" bIns="10800"/>
          <a:lstStyle/>
          <a:p>
            <a:pPr>
              <a:lnSpc>
                <a:spcPct val="150000"/>
              </a:lnSpc>
              <a:spcBef>
                <a:spcPct val="0"/>
              </a:spcBef>
              <a:buClrTx/>
              <a:buFontTx/>
              <a:buNone/>
              <a:defRPr/>
            </a:pPr>
            <a:r>
              <a:rPr lang="zh-CN" altLang="en-US" sz="2800" dirty="0"/>
              <a:t>    </a:t>
            </a:r>
            <a:r>
              <a:rPr lang="zh-CN" altLang="en-US" sz="2800" dirty="0">
                <a:solidFill>
                  <a:srgbClr val="0000FF"/>
                </a:solidFill>
              </a:rPr>
              <a:t>电路交换</a:t>
            </a:r>
            <a:r>
              <a:rPr lang="zh-CN" altLang="en-US" sz="2800" dirty="0"/>
              <a:t>（</a:t>
            </a:r>
            <a:r>
              <a:rPr lang="en-US" altLang="zh-CN" sz="2800" dirty="0"/>
              <a:t>Circuit Switching</a:t>
            </a:r>
            <a:r>
              <a:rPr lang="zh-CN" altLang="en-US" sz="2800" dirty="0"/>
              <a:t>）是</a:t>
            </a:r>
            <a:r>
              <a:rPr lang="zh-CN" altLang="en-US" sz="2800" dirty="0">
                <a:solidFill>
                  <a:srgbClr val="0000FF"/>
                </a:solidFill>
              </a:rPr>
              <a:t>以电路连接为交换目的的通信方式</a:t>
            </a:r>
            <a:r>
              <a:rPr lang="zh-CN" altLang="en-US" sz="2800" dirty="0"/>
              <a:t>，要求必须在通信双方之间建立连接通道，当连接建立成功之后，双方通信活动才能开始进行。通信双方需要传递的信息是通过已经建立好的连接进行传递，而且这个连接一直维持到通信结束。在这个通信过程中，这个连接始终占有通信资源（信道、带宽等），这也是电路交换的主要特征。</a:t>
            </a:r>
            <a:endParaRPr lang="zh-CN" altLang="en-US" sz="2800" i="1" dirty="0">
              <a:solidFill>
                <a:srgbClr val="003366"/>
              </a:solidFill>
              <a:ea typeface="华文楷体"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iterate type="wd">
                                    <p:tmAbs val="100"/>
                                  </p:iterate>
                                  <p:childTnLst>
                                    <p:set>
                                      <p:cBhvr>
                                        <p:cTn id="6" dur="1" fill="hold">
                                          <p:stCondLst>
                                            <p:cond delay="0"/>
                                          </p:stCondLst>
                                        </p:cTn>
                                        <p:tgtEl>
                                          <p:spTgt spid="1813534">
                                            <p:bg/>
                                          </p:spTgt>
                                        </p:tgtEl>
                                        <p:attrNameLst>
                                          <p:attrName>style.visibility</p:attrName>
                                        </p:attrNameLst>
                                      </p:cBhvr>
                                      <p:to>
                                        <p:strVal val="visible"/>
                                      </p:to>
                                    </p:set>
                                  </p:childTnLst>
                                </p:cTn>
                              </p:par>
                              <p:par>
                                <p:cTn id="7" presetID="1" presetClass="entr" presetSubtype="0" fill="hold" grpId="0" nodeType="withEffect">
                                  <p:stCondLst>
                                    <p:cond delay="0"/>
                                  </p:stCondLst>
                                  <p:iterate type="wd">
                                    <p:tmAbs val="100"/>
                                  </p:iterate>
                                  <p:childTnLst>
                                    <p:set>
                                      <p:cBhvr>
                                        <p:cTn id="8" dur="1" fill="hold">
                                          <p:stCondLst>
                                            <p:cond delay="0"/>
                                          </p:stCondLst>
                                        </p:cTn>
                                        <p:tgtEl>
                                          <p:spTgt spid="181353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13534" grpId="0" build="p"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2514600" y="260350"/>
            <a:ext cx="6629400" cy="563563"/>
          </a:xfrm>
        </p:spPr>
        <p:txBody>
          <a:bodyPr/>
          <a:lstStyle/>
          <a:p>
            <a:pPr eaLnBrk="1" hangingPunct="1"/>
            <a:r>
              <a:rPr lang="zh-CN" altLang="en-US" dirty="0" smtClean="0">
                <a:ea typeface="宋体" pitchFamily="2" charset="-122"/>
              </a:rPr>
              <a:t>报文交换</a:t>
            </a:r>
          </a:p>
        </p:txBody>
      </p:sp>
      <p:sp>
        <p:nvSpPr>
          <p:cNvPr id="1813534" name="Rectangle 30"/>
          <p:cNvSpPr>
            <a:spLocks noChangeArrowheads="1"/>
          </p:cNvSpPr>
          <p:nvPr/>
        </p:nvSpPr>
        <p:spPr bwMode="auto">
          <a:xfrm>
            <a:off x="677863" y="1412875"/>
            <a:ext cx="8066087" cy="5040313"/>
          </a:xfrm>
          <a:prstGeom prst="rect">
            <a:avLst/>
          </a:prstGeom>
          <a:ln>
            <a:noFill/>
            <a:headEnd/>
            <a:tailEnd/>
          </a:ln>
        </p:spPr>
        <p:style>
          <a:lnRef idx="2">
            <a:schemeClr val="accent3"/>
          </a:lnRef>
          <a:fillRef idx="1">
            <a:schemeClr val="lt1"/>
          </a:fillRef>
          <a:effectRef idx="0">
            <a:schemeClr val="accent3"/>
          </a:effectRef>
          <a:fontRef idx="minor">
            <a:schemeClr val="dk1"/>
          </a:fontRef>
        </p:style>
        <p:txBody>
          <a:bodyPr lIns="18000" tIns="10800" rIns="18000" bIns="10800"/>
          <a:lstStyle/>
          <a:p>
            <a:pPr>
              <a:lnSpc>
                <a:spcPct val="150000"/>
              </a:lnSpc>
              <a:spcBef>
                <a:spcPct val="0"/>
              </a:spcBef>
              <a:buClrTx/>
              <a:buFontTx/>
              <a:buNone/>
              <a:defRPr/>
            </a:pPr>
            <a:r>
              <a:rPr lang="zh-CN" altLang="en-US" sz="2800" dirty="0"/>
              <a:t>      </a:t>
            </a:r>
            <a:r>
              <a:rPr lang="zh-CN" altLang="en-US" sz="2800" dirty="0">
                <a:solidFill>
                  <a:srgbClr val="0000FF"/>
                </a:solidFill>
              </a:rPr>
              <a:t>报文交换</a:t>
            </a:r>
            <a:r>
              <a:rPr lang="zh-CN" altLang="en-US" sz="2800" dirty="0"/>
              <a:t>（</a:t>
            </a:r>
            <a:r>
              <a:rPr lang="en-US" altLang="zh-CN" sz="2800" dirty="0"/>
              <a:t>Message Switching</a:t>
            </a:r>
            <a:r>
              <a:rPr lang="zh-CN" altLang="en-US" sz="2800" dirty="0"/>
              <a:t>）不需要在两个通信节点之间建立专用通道，</a:t>
            </a:r>
            <a:r>
              <a:rPr lang="zh-CN" altLang="en-US" sz="2800" dirty="0">
                <a:solidFill>
                  <a:srgbClr val="0000FF"/>
                </a:solidFill>
              </a:rPr>
              <a:t>通信节点把需要发送的信息组成数据报文</a:t>
            </a:r>
            <a:r>
              <a:rPr lang="zh-CN" altLang="en-US" sz="2800" dirty="0"/>
              <a:t>，该报文中含有目的节点地址，完整的报文在网络中一站一站地向前传输，每一个节点均接收整个报文，检查目的节点地址，然后根据网络的路由规则转发到下一个节点。经过多次的存储</a:t>
            </a:r>
            <a:r>
              <a:rPr lang="en-US" altLang="zh-CN" sz="2800" dirty="0"/>
              <a:t>/</a:t>
            </a:r>
            <a:r>
              <a:rPr lang="zh-CN" altLang="en-US" sz="2800" dirty="0"/>
              <a:t>转发，最后到达目的节点。</a:t>
            </a:r>
            <a:endParaRPr lang="zh-CN" altLang="en-US" sz="2800" i="1" dirty="0">
              <a:solidFill>
                <a:srgbClr val="003366"/>
              </a:solidFill>
              <a:ea typeface="华文楷体"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iterate type="wd">
                                    <p:tmAbs val="100"/>
                                  </p:iterate>
                                  <p:childTnLst>
                                    <p:set>
                                      <p:cBhvr>
                                        <p:cTn id="6" dur="1" fill="hold">
                                          <p:stCondLst>
                                            <p:cond delay="0"/>
                                          </p:stCondLst>
                                        </p:cTn>
                                        <p:tgtEl>
                                          <p:spTgt spid="1813534">
                                            <p:bg/>
                                          </p:spTgt>
                                        </p:tgtEl>
                                        <p:attrNameLst>
                                          <p:attrName>style.visibility</p:attrName>
                                        </p:attrNameLst>
                                      </p:cBhvr>
                                      <p:to>
                                        <p:strVal val="visible"/>
                                      </p:to>
                                    </p:set>
                                  </p:childTnLst>
                                </p:cTn>
                              </p:par>
                              <p:par>
                                <p:cTn id="7" presetID="1" presetClass="entr" presetSubtype="0" fill="hold" grpId="0" nodeType="withEffect">
                                  <p:stCondLst>
                                    <p:cond delay="0"/>
                                  </p:stCondLst>
                                  <p:iterate type="wd">
                                    <p:tmAbs val="100"/>
                                  </p:iterate>
                                  <p:childTnLst>
                                    <p:set>
                                      <p:cBhvr>
                                        <p:cTn id="8" dur="1" fill="hold">
                                          <p:stCondLst>
                                            <p:cond delay="0"/>
                                          </p:stCondLst>
                                        </p:cTn>
                                        <p:tgtEl>
                                          <p:spTgt spid="181353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13534" grpId="0" build="p"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2514600" y="260350"/>
            <a:ext cx="6629400" cy="563563"/>
          </a:xfrm>
        </p:spPr>
        <p:txBody>
          <a:bodyPr/>
          <a:lstStyle/>
          <a:p>
            <a:pPr eaLnBrk="1" hangingPunct="1"/>
            <a:r>
              <a:rPr lang="zh-CN" altLang="en-US" dirty="0" smtClean="0">
                <a:ea typeface="宋体" pitchFamily="2" charset="-122"/>
              </a:rPr>
              <a:t>电路交换</a:t>
            </a:r>
          </a:p>
        </p:txBody>
      </p:sp>
      <p:sp>
        <p:nvSpPr>
          <p:cNvPr id="1813534" name="Rectangle 30"/>
          <p:cNvSpPr>
            <a:spLocks noChangeArrowheads="1"/>
          </p:cNvSpPr>
          <p:nvPr/>
        </p:nvSpPr>
        <p:spPr bwMode="auto">
          <a:xfrm>
            <a:off x="323850" y="1268413"/>
            <a:ext cx="8820150" cy="5040312"/>
          </a:xfrm>
          <a:prstGeom prst="rect">
            <a:avLst/>
          </a:prstGeom>
          <a:ln>
            <a:noFill/>
            <a:headEnd/>
            <a:tailEnd/>
          </a:ln>
        </p:spPr>
        <p:style>
          <a:lnRef idx="2">
            <a:schemeClr val="accent3"/>
          </a:lnRef>
          <a:fillRef idx="1">
            <a:schemeClr val="lt1"/>
          </a:fillRef>
          <a:effectRef idx="0">
            <a:schemeClr val="accent3"/>
          </a:effectRef>
          <a:fontRef idx="minor">
            <a:schemeClr val="dk1"/>
          </a:fontRef>
        </p:style>
        <p:txBody>
          <a:bodyPr lIns="18000" tIns="10800" rIns="18000" bIns="10800"/>
          <a:lstStyle/>
          <a:p>
            <a:pPr>
              <a:lnSpc>
                <a:spcPts val="3800"/>
              </a:lnSpc>
              <a:defRPr/>
            </a:pPr>
            <a:r>
              <a:rPr lang="zh-CN" altLang="en-US" dirty="0"/>
              <a:t>      </a:t>
            </a:r>
            <a:r>
              <a:rPr lang="zh-CN" altLang="en-US" dirty="0">
                <a:solidFill>
                  <a:srgbClr val="0000FF"/>
                </a:solidFill>
              </a:rPr>
              <a:t>分组交换</a:t>
            </a:r>
            <a:r>
              <a:rPr lang="zh-CN" altLang="en-US" dirty="0"/>
              <a:t>（</a:t>
            </a:r>
            <a:r>
              <a:rPr lang="en-US" altLang="zh-CN" dirty="0"/>
              <a:t>Packet Switching</a:t>
            </a:r>
            <a:r>
              <a:rPr lang="zh-CN" altLang="en-US" dirty="0"/>
              <a:t>）是在计算机网络中相对电路交换的一种交换方式，分组由用户数据块、目的地址和管理信息组成。通信节点首先将要发送的数据按照网络协议的要求转化成分组，然后通过最佳路径（路由算法）发送到目标节点，但并不是所有的分组都沿着同一路径传输。最后，由目标节点按照顺序把分组组合成原始数据。</a:t>
            </a:r>
          </a:p>
          <a:p>
            <a:pPr>
              <a:lnSpc>
                <a:spcPts val="3800"/>
              </a:lnSpc>
              <a:defRPr/>
            </a:pPr>
            <a:r>
              <a:rPr lang="zh-CN" altLang="en-US" dirty="0"/>
              <a:t>      在分组交换中，可以将数据分组分别发送到目标计算机。这里，不仅链路是共享的，而且每个分组都可以独立进行路径选择，这些优点使得分组交换的应用更加广泛。例如，互联网就是分组交换的一个典型应用。</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iterate type="wd">
                                    <p:tmAbs val="100"/>
                                  </p:iterate>
                                  <p:childTnLst>
                                    <p:set>
                                      <p:cBhvr>
                                        <p:cTn id="6" dur="1" fill="hold">
                                          <p:stCondLst>
                                            <p:cond delay="0"/>
                                          </p:stCondLst>
                                        </p:cTn>
                                        <p:tgtEl>
                                          <p:spTgt spid="1813534">
                                            <p:bg/>
                                          </p:spTgt>
                                        </p:tgtEl>
                                        <p:attrNameLst>
                                          <p:attrName>style.visibility</p:attrName>
                                        </p:attrNameLst>
                                      </p:cBhvr>
                                      <p:to>
                                        <p:strVal val="visible"/>
                                      </p:to>
                                    </p:set>
                                  </p:childTnLst>
                                </p:cTn>
                              </p:par>
                              <p:par>
                                <p:cTn id="7" presetID="1" presetClass="entr" presetSubtype="0" fill="hold" grpId="0" nodeType="withEffect">
                                  <p:stCondLst>
                                    <p:cond delay="0"/>
                                  </p:stCondLst>
                                  <p:iterate type="wd">
                                    <p:tmAbs val="100"/>
                                  </p:iterate>
                                  <p:childTnLst>
                                    <p:set>
                                      <p:cBhvr>
                                        <p:cTn id="8" dur="1" fill="hold">
                                          <p:stCondLst>
                                            <p:cond delay="0"/>
                                          </p:stCondLst>
                                        </p:cTn>
                                        <p:tgtEl>
                                          <p:spTgt spid="1813534">
                                            <p:txEl>
                                              <p:pRg st="0" end="0"/>
                                            </p:txEl>
                                          </p:spTgt>
                                        </p:tgtEl>
                                        <p:attrNameLst>
                                          <p:attrName>style.visibility</p:attrName>
                                        </p:attrNameLst>
                                      </p:cBhvr>
                                      <p:to>
                                        <p:strVal val="visible"/>
                                      </p:to>
                                    </p:set>
                                  </p:childTnLst>
                                </p:cTn>
                              </p:par>
                              <p:par>
                                <p:cTn id="9" presetID="1" presetClass="entr" presetSubtype="0" fill="hold" grpId="0" nodeType="withEffect">
                                  <p:stCondLst>
                                    <p:cond delay="0"/>
                                  </p:stCondLst>
                                  <p:iterate type="wd">
                                    <p:tmAbs val="100"/>
                                  </p:iterate>
                                  <p:childTnLst>
                                    <p:set>
                                      <p:cBhvr>
                                        <p:cTn id="10" dur="1" fill="hold">
                                          <p:stCondLst>
                                            <p:cond delay="0"/>
                                          </p:stCondLst>
                                        </p:cTn>
                                        <p:tgtEl>
                                          <p:spTgt spid="1813534">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13534" grpId="0" build="p"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xfrm>
            <a:off x="1692275" y="260350"/>
            <a:ext cx="7596188" cy="563563"/>
          </a:xfrm>
        </p:spPr>
        <p:txBody>
          <a:bodyPr/>
          <a:lstStyle/>
          <a:p>
            <a:pPr eaLnBrk="1" hangingPunct="1"/>
            <a:r>
              <a:rPr lang="en-US" altLang="zh-CN" sz="3600" b="0" dirty="0" smtClean="0">
                <a:ea typeface="宋体" pitchFamily="2" charset="-122"/>
              </a:rPr>
              <a:t>4.</a:t>
            </a:r>
            <a:r>
              <a:rPr lang="zh-CN" altLang="en-US" sz="3600" b="0" dirty="0" smtClean="0">
                <a:ea typeface="宋体" pitchFamily="2" charset="-122"/>
              </a:rPr>
              <a:t>三种交换之间的交换原理综合比较</a:t>
            </a:r>
            <a:endParaRPr lang="zh-CN" altLang="en-US" sz="3600" dirty="0" smtClean="0">
              <a:ea typeface="宋体" pitchFamily="2" charset="-122"/>
            </a:endParaRPr>
          </a:p>
        </p:txBody>
      </p:sp>
      <p:pic>
        <p:nvPicPr>
          <p:cNvPr id="43011"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550" y="1852613"/>
            <a:ext cx="7264400" cy="4240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标题 1"/>
          <p:cNvSpPr>
            <a:spLocks noGrp="1"/>
          </p:cNvSpPr>
          <p:nvPr>
            <p:ph type="title"/>
          </p:nvPr>
        </p:nvSpPr>
        <p:spPr/>
        <p:txBody>
          <a:bodyPr/>
          <a:lstStyle/>
          <a:p>
            <a:r>
              <a:rPr lang="en-US" altLang="zh-CN" b="0" dirty="0" smtClean="0">
                <a:ea typeface="宋体" pitchFamily="2" charset="-122"/>
              </a:rPr>
              <a:t>5.</a:t>
            </a:r>
            <a:r>
              <a:rPr lang="zh-CN" altLang="en-US" b="0" dirty="0" smtClean="0">
                <a:ea typeface="宋体" pitchFamily="2" charset="-122"/>
              </a:rPr>
              <a:t>三种交换方式的特点</a:t>
            </a:r>
            <a:endParaRPr lang="zh-CN" altLang="en-US" dirty="0" smtClean="0">
              <a:ea typeface="宋体" pitchFamily="2" charset="-122"/>
            </a:endParaRPr>
          </a:p>
        </p:txBody>
      </p:sp>
      <p:graphicFrame>
        <p:nvGraphicFramePr>
          <p:cNvPr id="4" name="表格 3"/>
          <p:cNvGraphicFramePr>
            <a:graphicFrameLocks noGrp="1"/>
          </p:cNvGraphicFramePr>
          <p:nvPr/>
        </p:nvGraphicFramePr>
        <p:xfrm>
          <a:off x="250825" y="1484313"/>
          <a:ext cx="8893175" cy="4824411"/>
        </p:xfrm>
        <a:graphic>
          <a:graphicData uri="http://schemas.openxmlformats.org/drawingml/2006/table">
            <a:tbl>
              <a:tblPr/>
              <a:tblGrid>
                <a:gridCol w="1368259"/>
                <a:gridCol w="7524916"/>
              </a:tblGrid>
              <a:tr h="427845">
                <a:tc>
                  <a:txBody>
                    <a:bodyPr/>
                    <a:lstStyle/>
                    <a:p>
                      <a:pPr algn="ctr" fontAlgn="t"/>
                      <a:r>
                        <a:rPr lang="zh-CN" altLang="en-US" sz="2000" b="1" dirty="0">
                          <a:solidFill>
                            <a:srgbClr val="FF0000"/>
                          </a:solidFill>
                          <a:effectLst/>
                        </a:rPr>
                        <a:t>交换方式</a:t>
                      </a:r>
                    </a:p>
                  </a:txBody>
                  <a:tcPr marL="58340" marR="58340" marT="58334" marB="58334">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CCFFCC"/>
                    </a:solidFill>
                  </a:tcPr>
                </a:tc>
                <a:tc>
                  <a:txBody>
                    <a:bodyPr/>
                    <a:lstStyle/>
                    <a:p>
                      <a:pPr algn="ctr" fontAlgn="t"/>
                      <a:r>
                        <a:rPr lang="zh-CN" altLang="en-US" sz="2000" b="1" dirty="0">
                          <a:solidFill>
                            <a:srgbClr val="FF0000"/>
                          </a:solidFill>
                          <a:effectLst/>
                        </a:rPr>
                        <a:t>特点</a:t>
                      </a:r>
                    </a:p>
                  </a:txBody>
                  <a:tcPr marL="58340" marR="58340" marT="58334" marB="58334">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CCFFCC"/>
                    </a:solidFill>
                  </a:tcPr>
                </a:tc>
              </a:tr>
              <a:tr h="1356075">
                <a:tc>
                  <a:txBody>
                    <a:bodyPr/>
                    <a:lstStyle/>
                    <a:p>
                      <a:pPr algn="ctr" fontAlgn="ctr"/>
                      <a:r>
                        <a:rPr lang="zh-CN" altLang="en-US" sz="2000" dirty="0">
                          <a:solidFill>
                            <a:srgbClr val="00B050"/>
                          </a:solidFill>
                          <a:effectLst/>
                        </a:rPr>
                        <a:t>电路交换</a:t>
                      </a:r>
                    </a:p>
                  </a:txBody>
                  <a:tcPr marL="58340" marR="58340" marT="58334" marB="58334"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CCFFCC"/>
                    </a:solidFill>
                  </a:tcPr>
                </a:tc>
                <a:tc>
                  <a:txBody>
                    <a:bodyPr/>
                    <a:lstStyle/>
                    <a:p>
                      <a:pPr algn="l" fontAlgn="t"/>
                      <a:r>
                        <a:rPr lang="zh-CN" altLang="en-US" sz="2000" dirty="0">
                          <a:effectLst/>
                        </a:rPr>
                        <a:t>（</a:t>
                      </a:r>
                      <a:r>
                        <a:rPr lang="en-US" altLang="zh-CN" sz="2000" dirty="0">
                          <a:effectLst/>
                        </a:rPr>
                        <a:t>1</a:t>
                      </a:r>
                      <a:r>
                        <a:rPr lang="zh-CN" altLang="en-US" sz="2000" dirty="0">
                          <a:effectLst/>
                        </a:rPr>
                        <a:t>）建立连接的时间长；</a:t>
                      </a:r>
                    </a:p>
                    <a:p>
                      <a:pPr algn="l" fontAlgn="t"/>
                      <a:r>
                        <a:rPr lang="zh-CN" altLang="en-US" sz="2000" dirty="0">
                          <a:effectLst/>
                        </a:rPr>
                        <a:t>（</a:t>
                      </a:r>
                      <a:r>
                        <a:rPr lang="en-US" altLang="zh-CN" sz="2000" dirty="0">
                          <a:effectLst/>
                        </a:rPr>
                        <a:t>2</a:t>
                      </a:r>
                      <a:r>
                        <a:rPr lang="zh-CN" altLang="en-US" sz="2000" dirty="0">
                          <a:effectLst/>
                        </a:rPr>
                        <a:t>）一旦建立连接就独占线路，线路利用率低；</a:t>
                      </a:r>
                    </a:p>
                    <a:p>
                      <a:pPr algn="l" fontAlgn="t"/>
                      <a:r>
                        <a:rPr lang="zh-CN" altLang="en-US" sz="2000" dirty="0">
                          <a:effectLst/>
                        </a:rPr>
                        <a:t>（</a:t>
                      </a:r>
                      <a:r>
                        <a:rPr lang="en-US" altLang="zh-CN" sz="2000" dirty="0">
                          <a:effectLst/>
                        </a:rPr>
                        <a:t>3</a:t>
                      </a:r>
                      <a:r>
                        <a:rPr lang="zh-CN" altLang="en-US" sz="2000" dirty="0">
                          <a:effectLst/>
                        </a:rPr>
                        <a:t>）无纠错机制；</a:t>
                      </a:r>
                    </a:p>
                    <a:p>
                      <a:pPr algn="l" fontAlgn="t"/>
                      <a:r>
                        <a:rPr lang="zh-CN" altLang="en-US" sz="2000" dirty="0">
                          <a:effectLst/>
                        </a:rPr>
                        <a:t>（</a:t>
                      </a:r>
                      <a:r>
                        <a:rPr lang="en-US" altLang="zh-CN" sz="2000" dirty="0">
                          <a:effectLst/>
                        </a:rPr>
                        <a:t>4</a:t>
                      </a:r>
                      <a:r>
                        <a:rPr lang="zh-CN" altLang="en-US" sz="2000" dirty="0">
                          <a:effectLst/>
                        </a:rPr>
                        <a:t>）建立连接后，传输延迟小</a:t>
                      </a:r>
                    </a:p>
                  </a:txBody>
                  <a:tcPr marL="58340" marR="58340" marT="58334" marB="58334">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CCFFCC"/>
                    </a:solidFill>
                  </a:tcPr>
                </a:tc>
              </a:tr>
              <a:tr h="1046665">
                <a:tc>
                  <a:txBody>
                    <a:bodyPr/>
                    <a:lstStyle/>
                    <a:p>
                      <a:pPr algn="ctr" fontAlgn="ctr"/>
                      <a:r>
                        <a:rPr lang="zh-CN" altLang="en-US" sz="2000" dirty="0">
                          <a:solidFill>
                            <a:srgbClr val="00B050"/>
                          </a:solidFill>
                          <a:effectLst/>
                        </a:rPr>
                        <a:t>报文交换</a:t>
                      </a:r>
                    </a:p>
                  </a:txBody>
                  <a:tcPr marL="58340" marR="58340" marT="58334" marB="58334"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CCFFCC"/>
                    </a:solidFill>
                  </a:tcPr>
                </a:tc>
                <a:tc>
                  <a:txBody>
                    <a:bodyPr/>
                    <a:lstStyle/>
                    <a:p>
                      <a:pPr algn="l" fontAlgn="t"/>
                      <a:r>
                        <a:rPr lang="zh-CN" altLang="en-US" sz="2000" dirty="0">
                          <a:solidFill>
                            <a:srgbClr val="0000FF"/>
                          </a:solidFill>
                          <a:effectLst/>
                        </a:rPr>
                        <a:t>（</a:t>
                      </a:r>
                      <a:r>
                        <a:rPr lang="en-US" altLang="zh-CN" sz="2000" dirty="0">
                          <a:solidFill>
                            <a:srgbClr val="0000FF"/>
                          </a:solidFill>
                          <a:effectLst/>
                        </a:rPr>
                        <a:t>1</a:t>
                      </a:r>
                      <a:r>
                        <a:rPr lang="zh-CN" altLang="en-US" sz="2000" dirty="0">
                          <a:solidFill>
                            <a:srgbClr val="0000FF"/>
                          </a:solidFill>
                          <a:effectLst/>
                        </a:rPr>
                        <a:t>）报文大小不一，造成缓冲区管理复杂；</a:t>
                      </a:r>
                    </a:p>
                    <a:p>
                      <a:pPr algn="l" fontAlgn="t"/>
                      <a:r>
                        <a:rPr lang="zh-CN" altLang="en-US" sz="2000" dirty="0">
                          <a:solidFill>
                            <a:srgbClr val="0000FF"/>
                          </a:solidFill>
                          <a:effectLst/>
                        </a:rPr>
                        <a:t>（</a:t>
                      </a:r>
                      <a:r>
                        <a:rPr lang="en-US" altLang="zh-CN" sz="2000" dirty="0">
                          <a:solidFill>
                            <a:srgbClr val="0000FF"/>
                          </a:solidFill>
                          <a:effectLst/>
                        </a:rPr>
                        <a:t>2</a:t>
                      </a:r>
                      <a:r>
                        <a:rPr lang="zh-CN" altLang="en-US" sz="2000" dirty="0">
                          <a:solidFill>
                            <a:srgbClr val="0000FF"/>
                          </a:solidFill>
                          <a:effectLst/>
                        </a:rPr>
                        <a:t>）大报文造成存储转发的延时过长；</a:t>
                      </a:r>
                    </a:p>
                    <a:p>
                      <a:pPr algn="l" fontAlgn="t"/>
                      <a:r>
                        <a:rPr lang="zh-CN" altLang="en-US" sz="2000" dirty="0">
                          <a:solidFill>
                            <a:srgbClr val="0000FF"/>
                          </a:solidFill>
                          <a:effectLst/>
                        </a:rPr>
                        <a:t>（</a:t>
                      </a:r>
                      <a:r>
                        <a:rPr lang="en-US" altLang="zh-CN" sz="2000" dirty="0">
                          <a:solidFill>
                            <a:srgbClr val="0000FF"/>
                          </a:solidFill>
                          <a:effectLst/>
                        </a:rPr>
                        <a:t>3</a:t>
                      </a:r>
                      <a:r>
                        <a:rPr lang="zh-CN" altLang="en-US" sz="2000" dirty="0">
                          <a:solidFill>
                            <a:srgbClr val="0000FF"/>
                          </a:solidFill>
                          <a:effectLst/>
                        </a:rPr>
                        <a:t>）出错后整个报文全部重发</a:t>
                      </a:r>
                    </a:p>
                  </a:txBody>
                  <a:tcPr marL="58340" marR="58340" marT="58334" marB="58334">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CCFFCC"/>
                    </a:solidFill>
                  </a:tcPr>
                </a:tc>
              </a:tr>
              <a:tr h="1993826">
                <a:tc>
                  <a:txBody>
                    <a:bodyPr/>
                    <a:lstStyle/>
                    <a:p>
                      <a:pPr algn="ctr" fontAlgn="ctr"/>
                      <a:r>
                        <a:rPr lang="zh-CN" altLang="en-US" sz="2000" dirty="0">
                          <a:solidFill>
                            <a:srgbClr val="00B050"/>
                          </a:solidFill>
                          <a:effectLst/>
                        </a:rPr>
                        <a:t>分组交换</a:t>
                      </a:r>
                    </a:p>
                  </a:txBody>
                  <a:tcPr marL="58340" marR="58340" marT="58334" marB="58334"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CCFFCC"/>
                    </a:solidFill>
                  </a:tcPr>
                </a:tc>
                <a:tc>
                  <a:txBody>
                    <a:bodyPr/>
                    <a:lstStyle/>
                    <a:p>
                      <a:pPr algn="l" fontAlgn="t"/>
                      <a:r>
                        <a:rPr lang="zh-CN" altLang="en-US" sz="2000" dirty="0">
                          <a:effectLst/>
                        </a:rPr>
                        <a:t>（</a:t>
                      </a:r>
                      <a:r>
                        <a:rPr lang="en-US" altLang="zh-CN" sz="2000" dirty="0">
                          <a:effectLst/>
                        </a:rPr>
                        <a:t>1</a:t>
                      </a:r>
                      <a:r>
                        <a:rPr lang="zh-CN" altLang="en-US" sz="2000" dirty="0">
                          <a:effectLst/>
                        </a:rPr>
                        <a:t>）存储量要求较小，可以用内存进行缓冲分组，转发速度快；</a:t>
                      </a:r>
                    </a:p>
                    <a:p>
                      <a:pPr algn="l" fontAlgn="t"/>
                      <a:r>
                        <a:rPr lang="zh-CN" altLang="en-US" sz="2000" dirty="0">
                          <a:effectLst/>
                        </a:rPr>
                        <a:t>（</a:t>
                      </a:r>
                      <a:r>
                        <a:rPr lang="en-US" altLang="zh-CN" sz="2000" dirty="0">
                          <a:effectLst/>
                        </a:rPr>
                        <a:t>2</a:t>
                      </a:r>
                      <a:r>
                        <a:rPr lang="zh-CN" altLang="en-US" sz="2000" dirty="0">
                          <a:effectLst/>
                        </a:rPr>
                        <a:t>）转发延时小，适用于交互式通信；</a:t>
                      </a:r>
                    </a:p>
                    <a:p>
                      <a:pPr algn="l" fontAlgn="t"/>
                      <a:r>
                        <a:rPr lang="zh-CN" altLang="en-US" sz="2000" dirty="0">
                          <a:effectLst/>
                        </a:rPr>
                        <a:t>（</a:t>
                      </a:r>
                      <a:r>
                        <a:rPr lang="en-US" altLang="zh-CN" sz="2000" dirty="0">
                          <a:effectLst/>
                        </a:rPr>
                        <a:t>3</a:t>
                      </a:r>
                      <a:r>
                        <a:rPr lang="zh-CN" altLang="en-US" sz="2000" dirty="0">
                          <a:effectLst/>
                        </a:rPr>
                        <a:t>）若某个分组出错，则仅重发该分组，效率高；</a:t>
                      </a:r>
                    </a:p>
                    <a:p>
                      <a:pPr algn="l" fontAlgn="t"/>
                      <a:r>
                        <a:rPr lang="zh-CN" altLang="en-US" sz="2000" dirty="0">
                          <a:effectLst/>
                        </a:rPr>
                        <a:t>（</a:t>
                      </a:r>
                      <a:r>
                        <a:rPr lang="en-US" altLang="zh-CN" sz="2000" dirty="0">
                          <a:effectLst/>
                        </a:rPr>
                        <a:t>4</a:t>
                      </a:r>
                      <a:r>
                        <a:rPr lang="zh-CN" altLang="en-US" sz="2000" dirty="0">
                          <a:effectLst/>
                        </a:rPr>
                        <a:t>）各分组可通过不同路径传输，可靠性高；</a:t>
                      </a:r>
                    </a:p>
                    <a:p>
                      <a:pPr algn="l" fontAlgn="t"/>
                      <a:r>
                        <a:rPr lang="zh-CN" altLang="en-US" sz="2000" dirty="0">
                          <a:effectLst/>
                        </a:rPr>
                        <a:t>（</a:t>
                      </a:r>
                      <a:r>
                        <a:rPr lang="en-US" altLang="zh-CN" sz="2000" dirty="0">
                          <a:effectLst/>
                        </a:rPr>
                        <a:t>5</a:t>
                      </a:r>
                      <a:r>
                        <a:rPr lang="zh-CN" altLang="en-US" sz="2000" dirty="0">
                          <a:effectLst/>
                        </a:rPr>
                        <a:t>）数据传输前不需要建立一条端到端的通路；</a:t>
                      </a:r>
                    </a:p>
                    <a:p>
                      <a:pPr algn="l" fontAlgn="t"/>
                      <a:r>
                        <a:rPr lang="zh-CN" altLang="en-US" sz="2000" dirty="0">
                          <a:effectLst/>
                        </a:rPr>
                        <a:t>（</a:t>
                      </a:r>
                      <a:r>
                        <a:rPr lang="en-US" altLang="zh-CN" sz="2000" dirty="0">
                          <a:effectLst/>
                        </a:rPr>
                        <a:t>6</a:t>
                      </a:r>
                      <a:r>
                        <a:rPr lang="zh-CN" altLang="en-US" sz="2000" dirty="0">
                          <a:effectLst/>
                        </a:rPr>
                        <a:t>）有强大的纠错机制、流量控制和路由选择功能</a:t>
                      </a:r>
                    </a:p>
                  </a:txBody>
                  <a:tcPr marL="58340" marR="58340" marT="58334" marB="58334">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CCFFCC"/>
                    </a:solidFill>
                  </a:tcPr>
                </a:tc>
              </a:tr>
            </a:tbl>
          </a:graphicData>
        </a:graphic>
      </p:graphicFrame>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a:xfrm>
            <a:off x="2509168" y="404664"/>
            <a:ext cx="6629400" cy="563563"/>
          </a:xfrm>
        </p:spPr>
        <p:txBody>
          <a:bodyPr/>
          <a:lstStyle/>
          <a:p>
            <a:pPr eaLnBrk="1" hangingPunct="1"/>
            <a:r>
              <a:rPr lang="zh-CN" altLang="en-US" sz="3600" dirty="0">
                <a:ea typeface="宋体" pitchFamily="2" charset="-122"/>
              </a:rPr>
              <a:t>（五）</a:t>
            </a:r>
            <a:r>
              <a:rPr lang="zh-CN" altLang="en-US" sz="3600" b="0" dirty="0">
                <a:ea typeface="宋体" pitchFamily="2" charset="-122"/>
              </a:rPr>
              <a:t>计算机网络体系结构</a:t>
            </a:r>
            <a:endParaRPr lang="zh-CN" altLang="en-US" sz="3600" dirty="0" smtClean="0">
              <a:ea typeface="宋体" pitchFamily="2" charset="-122"/>
            </a:endParaRPr>
          </a:p>
        </p:txBody>
      </p:sp>
      <p:sp>
        <p:nvSpPr>
          <p:cNvPr id="1813534" name="Rectangle 30"/>
          <p:cNvSpPr>
            <a:spLocks noChangeArrowheads="1"/>
          </p:cNvSpPr>
          <p:nvPr/>
        </p:nvSpPr>
        <p:spPr bwMode="auto">
          <a:xfrm>
            <a:off x="623217" y="1980257"/>
            <a:ext cx="8066087" cy="720725"/>
          </a:xfrm>
          <a:prstGeom prst="rect">
            <a:avLst/>
          </a:prstGeom>
          <a:ln>
            <a:noFill/>
            <a:headEnd/>
            <a:tailEnd/>
          </a:ln>
        </p:spPr>
        <p:style>
          <a:lnRef idx="2">
            <a:schemeClr val="accent3"/>
          </a:lnRef>
          <a:fillRef idx="1">
            <a:schemeClr val="lt1"/>
          </a:fillRef>
          <a:effectRef idx="0">
            <a:schemeClr val="accent3"/>
          </a:effectRef>
          <a:fontRef idx="minor">
            <a:schemeClr val="dk1"/>
          </a:fontRef>
        </p:style>
        <p:txBody>
          <a:bodyPr lIns="18000" tIns="10800" rIns="18000" bIns="10800"/>
          <a:lstStyle/>
          <a:p>
            <a:pPr>
              <a:lnSpc>
                <a:spcPct val="150000"/>
              </a:lnSpc>
              <a:spcBef>
                <a:spcPct val="0"/>
              </a:spcBef>
              <a:buClrTx/>
              <a:buFontTx/>
              <a:buNone/>
              <a:defRPr/>
            </a:pPr>
            <a:r>
              <a:rPr lang="zh-CN" altLang="en-US" sz="2800" dirty="0"/>
              <a:t>标准化组织包括</a:t>
            </a:r>
            <a:r>
              <a:rPr lang="en-US" altLang="zh-CN" sz="2800" dirty="0"/>
              <a:t>ISO</a:t>
            </a:r>
            <a:r>
              <a:rPr lang="zh-CN" altLang="en-US" sz="2800" dirty="0"/>
              <a:t>、</a:t>
            </a:r>
            <a:r>
              <a:rPr lang="en-US" altLang="zh-CN" sz="2800" dirty="0"/>
              <a:t>IEEE</a:t>
            </a:r>
            <a:r>
              <a:rPr lang="zh-CN" altLang="en-US" sz="2800" dirty="0"/>
              <a:t>、</a:t>
            </a:r>
            <a:r>
              <a:rPr lang="en-US" altLang="zh-CN" sz="2800" dirty="0"/>
              <a:t>IETF</a:t>
            </a:r>
            <a:r>
              <a:rPr lang="zh-CN" altLang="en-US" sz="2800" dirty="0"/>
              <a:t>和</a:t>
            </a:r>
            <a:r>
              <a:rPr lang="en-US" altLang="zh-CN" sz="2800" dirty="0"/>
              <a:t>ITU</a:t>
            </a:r>
            <a:r>
              <a:rPr lang="zh-CN" altLang="en-US" sz="2800" dirty="0"/>
              <a:t>等。</a:t>
            </a:r>
            <a:endParaRPr lang="zh-CN" altLang="en-US" sz="2800" i="1" dirty="0">
              <a:solidFill>
                <a:srgbClr val="003366"/>
              </a:solidFill>
              <a:ea typeface="华文楷体" pitchFamily="2" charset="-122"/>
            </a:endParaRPr>
          </a:p>
        </p:txBody>
      </p:sp>
      <p:sp>
        <p:nvSpPr>
          <p:cNvPr id="46084" name="矩形 1"/>
          <p:cNvSpPr>
            <a:spLocks noChangeArrowheads="1"/>
          </p:cNvSpPr>
          <p:nvPr/>
        </p:nvSpPr>
        <p:spPr bwMode="auto">
          <a:xfrm>
            <a:off x="173956" y="2708920"/>
            <a:ext cx="8964612" cy="3637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eaLnBrk="1" hangingPunct="1">
              <a:lnSpc>
                <a:spcPts val="3500"/>
              </a:lnSpc>
              <a:spcBef>
                <a:spcPct val="0"/>
              </a:spcBef>
            </a:pPr>
            <a:r>
              <a:rPr lang="en-US" altLang="zh-CN" b="1" dirty="0">
                <a:solidFill>
                  <a:srgbClr val="FF3300"/>
                </a:solidFill>
              </a:rPr>
              <a:t>    ISO</a:t>
            </a:r>
            <a:r>
              <a:rPr lang="zh-CN" altLang="en-US" b="1" dirty="0">
                <a:solidFill>
                  <a:srgbClr val="FF3300"/>
                </a:solidFill>
              </a:rPr>
              <a:t>：</a:t>
            </a:r>
            <a:r>
              <a:rPr lang="zh-CN" altLang="en-US" dirty="0"/>
              <a:t>国际标准化组织（</a:t>
            </a:r>
            <a:r>
              <a:rPr lang="en-US" altLang="zh-CN" dirty="0"/>
              <a:t>ISO</a:t>
            </a:r>
            <a:r>
              <a:rPr lang="zh-CN" altLang="en-US" dirty="0"/>
              <a:t>，</a:t>
            </a:r>
            <a:r>
              <a:rPr lang="en-US" altLang="zh-CN" dirty="0"/>
              <a:t>International Organization for Standardization</a:t>
            </a:r>
            <a:r>
              <a:rPr lang="zh-CN" altLang="en-US" dirty="0"/>
              <a:t>）是由不同国家的标准机构组成的世界范围的联合会，包含</a:t>
            </a:r>
            <a:r>
              <a:rPr lang="en-US" altLang="zh-CN" dirty="0"/>
              <a:t>140</a:t>
            </a:r>
            <a:r>
              <a:rPr lang="zh-CN" altLang="en-US" dirty="0"/>
              <a:t>多个成员国，其主要任务是制定国际标准，协调世界范围内的标准化工作，与其他国际性组织合作研究有关标准化问题。</a:t>
            </a:r>
          </a:p>
          <a:p>
            <a:pPr eaLnBrk="1" hangingPunct="1">
              <a:lnSpc>
                <a:spcPts val="3500"/>
              </a:lnSpc>
              <a:spcBef>
                <a:spcPct val="0"/>
              </a:spcBef>
            </a:pPr>
            <a:r>
              <a:rPr lang="zh-CN" altLang="en-US" dirty="0" smtClean="0"/>
              <a:t>      </a:t>
            </a:r>
            <a:r>
              <a:rPr lang="zh-CN" altLang="en-US" dirty="0"/>
              <a:t>“开放系统互联</a:t>
            </a:r>
            <a:r>
              <a:rPr lang="en-US" altLang="zh-CN" dirty="0"/>
              <a:t>/</a:t>
            </a:r>
            <a:r>
              <a:rPr lang="zh-CN" altLang="en-US" dirty="0"/>
              <a:t>参考模型”（</a:t>
            </a:r>
            <a:r>
              <a:rPr lang="en-US" altLang="zh-CN" dirty="0"/>
              <a:t>OSI/RM</a:t>
            </a:r>
            <a:r>
              <a:rPr lang="zh-CN" altLang="en-US" dirty="0"/>
              <a:t>，</a:t>
            </a:r>
            <a:r>
              <a:rPr lang="en-US" altLang="zh-CN" dirty="0"/>
              <a:t>Open System Interconnection/Reference Model</a:t>
            </a:r>
            <a:r>
              <a:rPr lang="zh-CN" altLang="en-US" dirty="0"/>
              <a:t>）就是其标准，此标准用以解决信息的处理、发送和管理等问题。</a:t>
            </a:r>
          </a:p>
        </p:txBody>
      </p:sp>
      <p:sp>
        <p:nvSpPr>
          <p:cNvPr id="5" name="Rectangle 2"/>
          <p:cNvSpPr txBox="1">
            <a:spLocks noChangeArrowheads="1"/>
          </p:cNvSpPr>
          <p:nvPr/>
        </p:nvSpPr>
        <p:spPr bwMode="white">
          <a:xfrm>
            <a:off x="623217" y="1484784"/>
            <a:ext cx="6629400" cy="563563"/>
          </a:xfrm>
          <a:prstGeom prst="rect">
            <a:avLst/>
          </a:prstGeom>
          <a:noFill/>
          <a:ln>
            <a:noFill/>
          </a:ln>
          <a:effectLst/>
          <a:extLst>
            <a:ext uri="{909E8E84-426E-40DD-AFC4-6F175D3DCCD1}">
              <a14:hiddenFill xmlns:a14="http://schemas.microsoft.com/office/drawing/2010/main">
                <a:solidFill>
                  <a:srgbClr val="2B166E"/>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45791" dir="2021404" algn="ctr" rotWithShape="0">
                    <a:schemeClr val="tx1"/>
                  </a:outerShdw>
                </a:effectLst>
              </a14:hiddenEffects>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4000" b="1">
                <a:solidFill>
                  <a:schemeClr val="bg1"/>
                </a:solidFill>
                <a:latin typeface="+mj-lt"/>
                <a:ea typeface="+mj-ea"/>
                <a:cs typeface="+mj-cs"/>
              </a:defRPr>
            </a:lvl1pPr>
            <a:lvl2pPr algn="l" rtl="0" eaLnBrk="0" fontAlgn="base" hangingPunct="0">
              <a:spcBef>
                <a:spcPct val="0"/>
              </a:spcBef>
              <a:spcAft>
                <a:spcPct val="0"/>
              </a:spcAft>
              <a:defRPr sz="4000" b="1">
                <a:solidFill>
                  <a:schemeClr val="bg1"/>
                </a:solidFill>
                <a:latin typeface="Arial" charset="0"/>
              </a:defRPr>
            </a:lvl2pPr>
            <a:lvl3pPr algn="l" rtl="0" eaLnBrk="0" fontAlgn="base" hangingPunct="0">
              <a:spcBef>
                <a:spcPct val="0"/>
              </a:spcBef>
              <a:spcAft>
                <a:spcPct val="0"/>
              </a:spcAft>
              <a:defRPr sz="4000" b="1">
                <a:solidFill>
                  <a:schemeClr val="bg1"/>
                </a:solidFill>
                <a:latin typeface="Arial" charset="0"/>
              </a:defRPr>
            </a:lvl3pPr>
            <a:lvl4pPr algn="l" rtl="0" eaLnBrk="0" fontAlgn="base" hangingPunct="0">
              <a:spcBef>
                <a:spcPct val="0"/>
              </a:spcBef>
              <a:spcAft>
                <a:spcPct val="0"/>
              </a:spcAft>
              <a:defRPr sz="4000" b="1">
                <a:solidFill>
                  <a:schemeClr val="bg1"/>
                </a:solidFill>
                <a:latin typeface="Arial" charset="0"/>
              </a:defRPr>
            </a:lvl4pPr>
            <a:lvl5pPr algn="l" rtl="0" eaLnBrk="0" fontAlgn="base" hangingPunct="0">
              <a:spcBef>
                <a:spcPct val="0"/>
              </a:spcBef>
              <a:spcAft>
                <a:spcPct val="0"/>
              </a:spcAft>
              <a:defRPr sz="4000" b="1">
                <a:solidFill>
                  <a:schemeClr val="bg1"/>
                </a:solidFill>
                <a:latin typeface="Arial" charset="0"/>
              </a:defRPr>
            </a:lvl5pPr>
            <a:lvl6pPr marL="457200" algn="l" rtl="0" fontAlgn="base">
              <a:spcBef>
                <a:spcPct val="0"/>
              </a:spcBef>
              <a:spcAft>
                <a:spcPct val="0"/>
              </a:spcAft>
              <a:defRPr sz="4000" b="1">
                <a:solidFill>
                  <a:schemeClr val="bg1"/>
                </a:solidFill>
                <a:latin typeface="Arial" charset="0"/>
              </a:defRPr>
            </a:lvl6pPr>
            <a:lvl7pPr marL="914400" algn="l" rtl="0" fontAlgn="base">
              <a:spcBef>
                <a:spcPct val="0"/>
              </a:spcBef>
              <a:spcAft>
                <a:spcPct val="0"/>
              </a:spcAft>
              <a:defRPr sz="4000" b="1">
                <a:solidFill>
                  <a:schemeClr val="bg1"/>
                </a:solidFill>
                <a:latin typeface="Arial" charset="0"/>
              </a:defRPr>
            </a:lvl7pPr>
            <a:lvl8pPr marL="1371600" algn="l" rtl="0" fontAlgn="base">
              <a:spcBef>
                <a:spcPct val="0"/>
              </a:spcBef>
              <a:spcAft>
                <a:spcPct val="0"/>
              </a:spcAft>
              <a:defRPr sz="4000" b="1">
                <a:solidFill>
                  <a:schemeClr val="bg1"/>
                </a:solidFill>
                <a:latin typeface="Arial" charset="0"/>
              </a:defRPr>
            </a:lvl8pPr>
            <a:lvl9pPr marL="1828800" algn="l" rtl="0" fontAlgn="base">
              <a:spcBef>
                <a:spcPct val="0"/>
              </a:spcBef>
              <a:spcAft>
                <a:spcPct val="0"/>
              </a:spcAft>
              <a:defRPr sz="4000" b="1">
                <a:solidFill>
                  <a:schemeClr val="bg1"/>
                </a:solidFill>
                <a:latin typeface="Arial" charset="0"/>
              </a:defRPr>
            </a:lvl9pPr>
          </a:lstStyle>
          <a:p>
            <a:pPr eaLnBrk="1" hangingPunct="1"/>
            <a:r>
              <a:rPr lang="en-US" altLang="zh-CN" sz="3200" dirty="0" smtClean="0">
                <a:solidFill>
                  <a:srgbClr val="0000FF"/>
                </a:solidFill>
                <a:ea typeface="宋体" pitchFamily="2" charset="-122"/>
              </a:rPr>
              <a:t>1.</a:t>
            </a:r>
            <a:r>
              <a:rPr lang="zh-CN" altLang="en-US" sz="3200" dirty="0" smtClean="0">
                <a:solidFill>
                  <a:srgbClr val="0000FF"/>
                </a:solidFill>
                <a:ea typeface="宋体" pitchFamily="2" charset="-122"/>
              </a:rPr>
              <a:t>标准化组织</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iterate type="wd">
                                    <p:tmAbs val="100"/>
                                  </p:iterate>
                                  <p:childTnLst>
                                    <p:set>
                                      <p:cBhvr>
                                        <p:cTn id="6" dur="1" fill="hold">
                                          <p:stCondLst>
                                            <p:cond delay="0"/>
                                          </p:stCondLst>
                                        </p:cTn>
                                        <p:tgtEl>
                                          <p:spTgt spid="1813534">
                                            <p:bg/>
                                          </p:spTgt>
                                        </p:tgtEl>
                                        <p:attrNameLst>
                                          <p:attrName>style.visibility</p:attrName>
                                        </p:attrNameLst>
                                      </p:cBhvr>
                                      <p:to>
                                        <p:strVal val="visible"/>
                                      </p:to>
                                    </p:set>
                                  </p:childTnLst>
                                </p:cTn>
                              </p:par>
                              <p:par>
                                <p:cTn id="7" presetID="1" presetClass="entr" presetSubtype="0" fill="hold" grpId="0" nodeType="withEffect">
                                  <p:stCondLst>
                                    <p:cond delay="0"/>
                                  </p:stCondLst>
                                  <p:iterate type="wd">
                                    <p:tmAbs val="100"/>
                                  </p:iterate>
                                  <p:childTnLst>
                                    <p:set>
                                      <p:cBhvr>
                                        <p:cTn id="8" dur="1" fill="hold">
                                          <p:stCondLst>
                                            <p:cond delay="0"/>
                                          </p:stCondLst>
                                        </p:cTn>
                                        <p:tgtEl>
                                          <p:spTgt spid="181353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13534" grpId="0" build="p"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xfrm>
            <a:off x="2509838" y="404813"/>
            <a:ext cx="6629400" cy="563562"/>
          </a:xfrm>
        </p:spPr>
        <p:txBody>
          <a:bodyPr/>
          <a:lstStyle/>
          <a:p>
            <a:pPr eaLnBrk="1" hangingPunct="1"/>
            <a:r>
              <a:rPr lang="en-US" altLang="zh-CN" dirty="0" smtClean="0">
                <a:ea typeface="宋体" pitchFamily="2" charset="-122"/>
              </a:rPr>
              <a:t> IEEE</a:t>
            </a:r>
            <a:endParaRPr lang="zh-CN" altLang="en-US" dirty="0" smtClean="0">
              <a:ea typeface="宋体" pitchFamily="2" charset="-122"/>
            </a:endParaRPr>
          </a:p>
        </p:txBody>
      </p:sp>
      <p:sp>
        <p:nvSpPr>
          <p:cNvPr id="47107" name="矩形 1"/>
          <p:cNvSpPr>
            <a:spLocks noChangeArrowheads="1"/>
          </p:cNvSpPr>
          <p:nvPr/>
        </p:nvSpPr>
        <p:spPr bwMode="auto">
          <a:xfrm>
            <a:off x="152400" y="1989138"/>
            <a:ext cx="8964613" cy="209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eaLnBrk="1" hangingPunct="1">
              <a:lnSpc>
                <a:spcPts val="4000"/>
              </a:lnSpc>
              <a:spcBef>
                <a:spcPct val="0"/>
              </a:spcBef>
            </a:pPr>
            <a:r>
              <a:rPr lang="en-US" altLang="zh-CN" sz="2800" b="1">
                <a:solidFill>
                  <a:srgbClr val="FF3300"/>
                </a:solidFill>
              </a:rPr>
              <a:t>      IEEE</a:t>
            </a:r>
            <a:r>
              <a:rPr lang="zh-CN" altLang="en-US" sz="2800" b="1">
                <a:solidFill>
                  <a:srgbClr val="FF3300"/>
                </a:solidFill>
              </a:rPr>
              <a:t>：</a:t>
            </a:r>
            <a:r>
              <a:rPr lang="zh-CN" altLang="en-US" sz="2800"/>
              <a:t>美国电气和电子工程师协会（</a:t>
            </a:r>
            <a:r>
              <a:rPr lang="en-US" altLang="zh-CN" sz="2800"/>
              <a:t>IEEE</a:t>
            </a:r>
            <a:r>
              <a:rPr lang="zh-CN" altLang="en-US" sz="2800"/>
              <a:t>，</a:t>
            </a:r>
            <a:r>
              <a:rPr lang="en-US" altLang="zh-CN" sz="2800"/>
              <a:t>Institute of Electrical and Electronics Engineers</a:t>
            </a:r>
            <a:r>
              <a:rPr lang="zh-CN" altLang="en-US" sz="2800"/>
              <a:t>）是一个国际性的电子技术与信息科学工程师的协会，是世界上最大的专业技术组织之一。</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2509838" y="404813"/>
            <a:ext cx="6629400" cy="563562"/>
          </a:xfrm>
        </p:spPr>
        <p:txBody>
          <a:bodyPr/>
          <a:lstStyle/>
          <a:p>
            <a:pPr eaLnBrk="1" hangingPunct="1"/>
            <a:r>
              <a:rPr lang="en-US" altLang="zh-CN" dirty="0" smtClean="0">
                <a:ea typeface="宋体" pitchFamily="2" charset="-122"/>
              </a:rPr>
              <a:t> IETF</a:t>
            </a:r>
            <a:endParaRPr lang="zh-CN" altLang="en-US" dirty="0" smtClean="0">
              <a:ea typeface="宋体" pitchFamily="2" charset="-122"/>
            </a:endParaRPr>
          </a:p>
        </p:txBody>
      </p:sp>
      <p:sp>
        <p:nvSpPr>
          <p:cNvPr id="48131" name="矩形 1"/>
          <p:cNvSpPr>
            <a:spLocks noChangeArrowheads="1"/>
          </p:cNvSpPr>
          <p:nvPr/>
        </p:nvSpPr>
        <p:spPr bwMode="auto">
          <a:xfrm>
            <a:off x="152400" y="1989138"/>
            <a:ext cx="8964613" cy="2657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eaLnBrk="1" hangingPunct="1">
              <a:lnSpc>
                <a:spcPts val="4000"/>
              </a:lnSpc>
              <a:spcBef>
                <a:spcPct val="0"/>
              </a:spcBef>
            </a:pPr>
            <a:r>
              <a:rPr lang="en-US" altLang="zh-CN" sz="2800" b="1">
                <a:solidFill>
                  <a:srgbClr val="FF3300"/>
                </a:solidFill>
              </a:rPr>
              <a:t>      IETF</a:t>
            </a:r>
            <a:r>
              <a:rPr lang="zh-CN" altLang="en-US" sz="2800" b="1">
                <a:solidFill>
                  <a:srgbClr val="FF3300"/>
                </a:solidFill>
              </a:rPr>
              <a:t>：</a:t>
            </a:r>
            <a:r>
              <a:rPr lang="zh-CN" altLang="en-US" sz="2800"/>
              <a:t>互联网工程任务组（</a:t>
            </a:r>
            <a:r>
              <a:rPr lang="en-US" altLang="zh-CN" sz="2800"/>
              <a:t>IETF</a:t>
            </a:r>
            <a:r>
              <a:rPr lang="zh-CN" altLang="en-US" sz="2800"/>
              <a:t>，</a:t>
            </a:r>
            <a:r>
              <a:rPr lang="en-US" altLang="zh-CN" sz="2800"/>
              <a:t>Internet Engineering Task Force</a:t>
            </a:r>
            <a:r>
              <a:rPr lang="zh-CN" altLang="en-US" sz="2800"/>
              <a:t>）是一个由网络设计者、厂商和研究者组成的开放国际组织，主要任务是负责制定互联网的相关技术规范，为互联网架构的演进和互联网的正常运转提供支持。</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xfrm>
            <a:off x="2509838" y="404813"/>
            <a:ext cx="6629400" cy="563562"/>
          </a:xfrm>
        </p:spPr>
        <p:txBody>
          <a:bodyPr/>
          <a:lstStyle/>
          <a:p>
            <a:pPr eaLnBrk="1" hangingPunct="1"/>
            <a:r>
              <a:rPr lang="en-US" altLang="zh-CN" dirty="0" smtClean="0">
                <a:ea typeface="宋体" pitchFamily="2" charset="-122"/>
              </a:rPr>
              <a:t> ITU</a:t>
            </a:r>
            <a:endParaRPr lang="zh-CN" altLang="en-US" dirty="0" smtClean="0">
              <a:ea typeface="宋体" pitchFamily="2" charset="-122"/>
            </a:endParaRPr>
          </a:p>
        </p:txBody>
      </p:sp>
      <p:sp>
        <p:nvSpPr>
          <p:cNvPr id="49155" name="矩形 1"/>
          <p:cNvSpPr>
            <a:spLocks noChangeArrowheads="1"/>
          </p:cNvSpPr>
          <p:nvPr/>
        </p:nvSpPr>
        <p:spPr bwMode="auto">
          <a:xfrm>
            <a:off x="152400" y="1989138"/>
            <a:ext cx="8964613" cy="368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eaLnBrk="1" hangingPunct="1">
              <a:lnSpc>
                <a:spcPts val="4000"/>
              </a:lnSpc>
              <a:spcBef>
                <a:spcPct val="0"/>
              </a:spcBef>
            </a:pPr>
            <a:r>
              <a:rPr lang="en-US" altLang="zh-CN" sz="2800" b="1">
                <a:solidFill>
                  <a:srgbClr val="FF3300"/>
                </a:solidFill>
              </a:rPr>
              <a:t>      ITU</a:t>
            </a:r>
            <a:r>
              <a:rPr lang="zh-CN" altLang="en-US" sz="2800" b="1">
                <a:solidFill>
                  <a:srgbClr val="FF3300"/>
                </a:solidFill>
              </a:rPr>
              <a:t>：</a:t>
            </a:r>
            <a:r>
              <a:rPr lang="zh-CN" altLang="en-US" sz="2800"/>
              <a:t>国际电信联盟（</a:t>
            </a:r>
            <a:r>
              <a:rPr lang="en-US" altLang="zh-CN" sz="2800"/>
              <a:t>ITU</a:t>
            </a:r>
            <a:r>
              <a:rPr lang="zh-CN" altLang="en-US" sz="2800"/>
              <a:t>，</a:t>
            </a:r>
            <a:r>
              <a:rPr lang="en-US" altLang="zh-CN" sz="2800"/>
              <a:t>International Telecommunication Union</a:t>
            </a:r>
            <a:r>
              <a:rPr lang="zh-CN" altLang="en-US" sz="2800"/>
              <a:t>）是联合国的一个专门机构，它负责主管信息通信技术事务，包括确立国际无线电和电信的管理制度和标准，它也是联合国机构中历史最长的一个国际组织，简称“国际电联”。此外，国际电联不仅是世界范围内联系各国政府和私营部门的纽带</a:t>
            </a:r>
            <a:r>
              <a:rPr lang="en-US" altLang="zh-CN" sz="2800"/>
              <a:t>,</a:t>
            </a:r>
            <a:r>
              <a:rPr lang="zh-CN" altLang="en-US" sz="2800"/>
              <a:t>还是信息社会世界高峰会议的主办机构。</a:t>
            </a: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a:xfrm>
            <a:off x="2514600" y="260350"/>
            <a:ext cx="6629400" cy="563563"/>
          </a:xfrm>
        </p:spPr>
        <p:txBody>
          <a:bodyPr/>
          <a:lstStyle/>
          <a:p>
            <a:pPr eaLnBrk="1" hangingPunct="1"/>
            <a:r>
              <a:rPr lang="en-US" altLang="zh-CN" sz="3600" dirty="0" smtClean="0">
                <a:ea typeface="宋体" pitchFamily="2" charset="-122"/>
              </a:rPr>
              <a:t>2.</a:t>
            </a:r>
            <a:r>
              <a:rPr lang="zh-CN" altLang="en-US" sz="3600" dirty="0" smtClean="0">
                <a:ea typeface="宋体" pitchFamily="2" charset="-122"/>
              </a:rPr>
              <a:t>开放系统互联</a:t>
            </a:r>
            <a:r>
              <a:rPr lang="en-US" altLang="zh-CN" sz="3600" dirty="0" smtClean="0">
                <a:ea typeface="宋体" pitchFamily="2" charset="-122"/>
              </a:rPr>
              <a:t>/</a:t>
            </a:r>
            <a:r>
              <a:rPr lang="zh-CN" altLang="en-US" sz="3600" dirty="0" smtClean="0">
                <a:ea typeface="宋体" pitchFamily="2" charset="-122"/>
              </a:rPr>
              <a:t>参考模型</a:t>
            </a:r>
          </a:p>
        </p:txBody>
      </p:sp>
      <p:sp>
        <p:nvSpPr>
          <p:cNvPr id="1813534" name="Rectangle 30"/>
          <p:cNvSpPr>
            <a:spLocks noChangeArrowheads="1"/>
          </p:cNvSpPr>
          <p:nvPr/>
        </p:nvSpPr>
        <p:spPr bwMode="auto">
          <a:xfrm>
            <a:off x="677862" y="1422400"/>
            <a:ext cx="8066087" cy="2520950"/>
          </a:xfrm>
          <a:prstGeom prst="rect">
            <a:avLst/>
          </a:prstGeom>
          <a:ln>
            <a:noFill/>
            <a:headEnd/>
            <a:tailEnd/>
          </a:ln>
        </p:spPr>
        <p:style>
          <a:lnRef idx="2">
            <a:schemeClr val="accent3"/>
          </a:lnRef>
          <a:fillRef idx="1">
            <a:schemeClr val="lt1"/>
          </a:fillRef>
          <a:effectRef idx="0">
            <a:schemeClr val="accent3"/>
          </a:effectRef>
          <a:fontRef idx="minor">
            <a:schemeClr val="dk1"/>
          </a:fontRef>
        </p:style>
        <p:txBody>
          <a:bodyPr lIns="18000" tIns="10800" rIns="18000" bIns="10800"/>
          <a:lstStyle/>
          <a:p>
            <a:pPr>
              <a:lnSpc>
                <a:spcPct val="150000"/>
              </a:lnSpc>
              <a:spcBef>
                <a:spcPct val="0"/>
              </a:spcBef>
              <a:buClrTx/>
              <a:buFontTx/>
              <a:buNone/>
              <a:defRPr/>
            </a:pPr>
            <a:r>
              <a:rPr lang="zh-CN" altLang="en-US" sz="2800" dirty="0"/>
              <a:t>      开放系统互联</a:t>
            </a:r>
            <a:r>
              <a:rPr lang="en-US" altLang="zh-CN" sz="2800" dirty="0"/>
              <a:t>/</a:t>
            </a:r>
            <a:r>
              <a:rPr lang="zh-CN" altLang="en-US" sz="2800" dirty="0"/>
              <a:t>参考模型即</a:t>
            </a:r>
            <a:r>
              <a:rPr lang="en-US" altLang="zh-CN" sz="2800" dirty="0"/>
              <a:t>OSI/RM</a:t>
            </a:r>
            <a:r>
              <a:rPr lang="zh-CN" altLang="en-US" sz="2800" dirty="0"/>
              <a:t>模型为网络设备的互联提供了参考标准。该模型共有七层，并有特定的数据传输过程。</a:t>
            </a:r>
            <a:endParaRPr lang="zh-CN" altLang="en-US" sz="2800" i="1" dirty="0">
              <a:solidFill>
                <a:srgbClr val="003366"/>
              </a:solidFill>
              <a:ea typeface="华文楷体"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iterate type="wd">
                                    <p:tmAbs val="100"/>
                                  </p:iterate>
                                  <p:childTnLst>
                                    <p:set>
                                      <p:cBhvr>
                                        <p:cTn id="6" dur="1" fill="hold">
                                          <p:stCondLst>
                                            <p:cond delay="0"/>
                                          </p:stCondLst>
                                        </p:cTn>
                                        <p:tgtEl>
                                          <p:spTgt spid="1813534">
                                            <p:bg/>
                                          </p:spTgt>
                                        </p:tgtEl>
                                        <p:attrNameLst>
                                          <p:attrName>style.visibility</p:attrName>
                                        </p:attrNameLst>
                                      </p:cBhvr>
                                      <p:to>
                                        <p:strVal val="visible"/>
                                      </p:to>
                                    </p:set>
                                  </p:childTnLst>
                                </p:cTn>
                              </p:par>
                              <p:par>
                                <p:cTn id="7" presetID="1" presetClass="entr" presetSubtype="0" fill="hold" grpId="0" nodeType="withEffect">
                                  <p:stCondLst>
                                    <p:cond delay="0"/>
                                  </p:stCondLst>
                                  <p:iterate type="wd">
                                    <p:tmAbs val="100"/>
                                  </p:iterate>
                                  <p:childTnLst>
                                    <p:set>
                                      <p:cBhvr>
                                        <p:cTn id="8" dur="1" fill="hold">
                                          <p:stCondLst>
                                            <p:cond delay="0"/>
                                          </p:stCondLst>
                                        </p:cTn>
                                        <p:tgtEl>
                                          <p:spTgt spid="181353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13534" grpId="0" build="p"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xfrm>
            <a:off x="2509838" y="404813"/>
            <a:ext cx="6629400" cy="563562"/>
          </a:xfrm>
        </p:spPr>
        <p:txBody>
          <a:bodyPr/>
          <a:lstStyle/>
          <a:p>
            <a:pPr eaLnBrk="1" hangingPunct="1"/>
            <a:r>
              <a:rPr lang="en-US" altLang="zh-CN" dirty="0" smtClean="0">
                <a:solidFill>
                  <a:srgbClr val="FFFFFF"/>
                </a:solidFill>
                <a:ea typeface="宋体" pitchFamily="2" charset="-122"/>
              </a:rPr>
              <a:t> OSI/RM</a:t>
            </a:r>
            <a:r>
              <a:rPr lang="zh-CN" altLang="en-US" dirty="0" smtClean="0">
                <a:solidFill>
                  <a:srgbClr val="FFFFFF"/>
                </a:solidFill>
                <a:ea typeface="宋体" pitchFamily="2" charset="-122"/>
              </a:rPr>
              <a:t>模型</a:t>
            </a:r>
          </a:p>
        </p:txBody>
      </p:sp>
      <p:sp>
        <p:nvSpPr>
          <p:cNvPr id="51203" name="矩形 1"/>
          <p:cNvSpPr>
            <a:spLocks noChangeArrowheads="1"/>
          </p:cNvSpPr>
          <p:nvPr/>
        </p:nvSpPr>
        <p:spPr bwMode="auto">
          <a:xfrm>
            <a:off x="150813" y="1268413"/>
            <a:ext cx="8964612" cy="5057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eaLnBrk="1" hangingPunct="1">
              <a:lnSpc>
                <a:spcPts val="3500"/>
              </a:lnSpc>
            </a:pPr>
            <a:r>
              <a:rPr lang="en-US" altLang="zh-CN"/>
              <a:t>      OSI/RM</a:t>
            </a:r>
            <a:r>
              <a:rPr lang="zh-CN" altLang="en-US"/>
              <a:t>是</a:t>
            </a:r>
            <a:r>
              <a:rPr lang="en-US" altLang="zh-CN"/>
              <a:t>ISO</a:t>
            </a:r>
            <a:r>
              <a:rPr lang="zh-CN" altLang="en-US"/>
              <a:t>在网络通信方面所定义的开放系统互连模型，</a:t>
            </a:r>
            <a:r>
              <a:rPr lang="en-US" altLang="zh-CN"/>
              <a:t>1978 ISO</a:t>
            </a:r>
            <a:r>
              <a:rPr lang="zh-CN" altLang="en-US"/>
              <a:t>（国际化标准组织）定义了这样一个开放协议标准。有了这个开放的模型，各网络设备厂商就可以遵照共同的标准来开发网络产品，最终实现彼此兼容。</a:t>
            </a:r>
          </a:p>
          <a:p>
            <a:pPr eaLnBrk="1" hangingPunct="1">
              <a:lnSpc>
                <a:spcPts val="3500"/>
              </a:lnSpc>
            </a:pPr>
            <a:r>
              <a:rPr lang="en-US" altLang="zh-CN"/>
              <a:t>      OSI</a:t>
            </a:r>
            <a:r>
              <a:rPr lang="zh-CN" altLang="en-US"/>
              <a:t>参考模型是一种异构系统互连的分层结构；提供了控制互连系统交互规则的标准骨架；定义一种抽象结构，而并非具体实现的描述；不同系统中相同层的实体为同等层实体；同等层实体之间通信由该层的协议管理；相信层间的接口定义了原语操作和低层向上层提供的服务；所提供的公共服务是面向连接的或无连接的数据服务；直接的数据传送仅在最低层实现；每层完成所定义的功能，修改本层的功能并不影响其他层。</a:t>
            </a: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a:xfrm>
            <a:off x="2509838" y="404813"/>
            <a:ext cx="6629400" cy="563562"/>
          </a:xfrm>
        </p:spPr>
        <p:txBody>
          <a:bodyPr/>
          <a:lstStyle/>
          <a:p>
            <a:pPr eaLnBrk="1" hangingPunct="1"/>
            <a:r>
              <a:rPr lang="en-US" altLang="zh-CN" dirty="0" smtClean="0">
                <a:solidFill>
                  <a:srgbClr val="FFFFFF"/>
                </a:solidFill>
                <a:ea typeface="宋体" pitchFamily="2" charset="-122"/>
              </a:rPr>
              <a:t> OSI/RM</a:t>
            </a:r>
            <a:r>
              <a:rPr lang="zh-CN" altLang="en-US" dirty="0" smtClean="0">
                <a:solidFill>
                  <a:srgbClr val="FFFFFF"/>
                </a:solidFill>
                <a:ea typeface="宋体" pitchFamily="2" charset="-122"/>
              </a:rPr>
              <a:t>模型的</a:t>
            </a:r>
            <a:r>
              <a:rPr lang="en-US" altLang="zh-CN" dirty="0" smtClean="0">
                <a:solidFill>
                  <a:srgbClr val="FFFFFF"/>
                </a:solidFill>
                <a:ea typeface="宋体" pitchFamily="2" charset="-122"/>
              </a:rPr>
              <a:t>7</a:t>
            </a:r>
            <a:r>
              <a:rPr lang="zh-CN" altLang="en-US" dirty="0" smtClean="0">
                <a:solidFill>
                  <a:srgbClr val="FFFFFF"/>
                </a:solidFill>
                <a:ea typeface="宋体" pitchFamily="2" charset="-122"/>
              </a:rPr>
              <a:t>层</a:t>
            </a:r>
          </a:p>
        </p:txBody>
      </p:sp>
      <p:sp>
        <p:nvSpPr>
          <p:cNvPr id="52227" name="矩形 1"/>
          <p:cNvSpPr>
            <a:spLocks noChangeArrowheads="1"/>
          </p:cNvSpPr>
          <p:nvPr/>
        </p:nvSpPr>
        <p:spPr bwMode="auto">
          <a:xfrm>
            <a:off x="150813" y="1484313"/>
            <a:ext cx="8964612" cy="3090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eaLnBrk="1" hangingPunct="1">
              <a:lnSpc>
                <a:spcPts val="3800"/>
              </a:lnSpc>
            </a:pPr>
            <a:r>
              <a:rPr lang="zh-CN" altLang="en-US" dirty="0"/>
              <a:t>       整个</a:t>
            </a:r>
            <a:r>
              <a:rPr lang="en-US" altLang="zh-CN" dirty="0"/>
              <a:t>OSI/RM</a:t>
            </a:r>
            <a:r>
              <a:rPr lang="zh-CN" altLang="en-US" dirty="0"/>
              <a:t>模型共分</a:t>
            </a:r>
            <a:r>
              <a:rPr lang="en-US" altLang="zh-CN" dirty="0"/>
              <a:t>7</a:t>
            </a:r>
            <a:r>
              <a:rPr lang="zh-CN" altLang="en-US" dirty="0"/>
              <a:t>层，分为两部分，上面</a:t>
            </a:r>
            <a:r>
              <a:rPr lang="en-US" altLang="zh-CN" dirty="0"/>
              <a:t>4</a:t>
            </a:r>
            <a:r>
              <a:rPr lang="zh-CN" altLang="en-US" dirty="0"/>
              <a:t>层为应用程序对数据进行处理，而下面</a:t>
            </a:r>
            <a:r>
              <a:rPr lang="en-US" altLang="zh-CN" dirty="0"/>
              <a:t>3</a:t>
            </a:r>
            <a:r>
              <a:rPr lang="zh-CN" altLang="en-US" dirty="0"/>
              <a:t>层主要完成数据的通信功能。从下往上分别是：</a:t>
            </a:r>
            <a:r>
              <a:rPr lang="zh-CN" altLang="en-US" b="1" dirty="0"/>
              <a:t>物理层、数据链路层、网络层、传输层、会话层、表示层和应用层</a:t>
            </a:r>
            <a:r>
              <a:rPr lang="zh-CN" altLang="en-US" dirty="0"/>
              <a:t>，如图所示。</a:t>
            </a:r>
          </a:p>
          <a:p>
            <a:pPr eaLnBrk="1" hangingPunct="1">
              <a:lnSpc>
                <a:spcPts val="3800"/>
              </a:lnSpc>
            </a:pPr>
            <a:r>
              <a:rPr lang="zh-CN" altLang="en-US" dirty="0"/>
              <a:t>      </a:t>
            </a:r>
            <a:r>
              <a:rPr lang="zh-CN" altLang="en-US" b="1" dirty="0">
                <a:solidFill>
                  <a:srgbClr val="0000FF"/>
                </a:solidFill>
              </a:rPr>
              <a:t>当接受数据时，数据是自下而上传输；</a:t>
            </a:r>
            <a:r>
              <a:rPr lang="zh-CN" altLang="en-US" b="1" dirty="0">
                <a:solidFill>
                  <a:srgbClr val="00B050"/>
                </a:solidFill>
              </a:rPr>
              <a:t>当发送数据时，数据是自上而下传输。</a:t>
            </a: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标题 1"/>
          <p:cNvSpPr>
            <a:spLocks noGrp="1"/>
          </p:cNvSpPr>
          <p:nvPr>
            <p:ph type="title"/>
          </p:nvPr>
        </p:nvSpPr>
        <p:spPr/>
        <p:txBody>
          <a:bodyPr/>
          <a:lstStyle/>
          <a:p>
            <a:r>
              <a:rPr lang="en-US" altLang="zh-CN" dirty="0" smtClean="0">
                <a:solidFill>
                  <a:srgbClr val="FFFFFF"/>
                </a:solidFill>
                <a:ea typeface="宋体" pitchFamily="2" charset="-122"/>
              </a:rPr>
              <a:t>OSI/RM</a:t>
            </a:r>
            <a:r>
              <a:rPr lang="zh-CN" altLang="en-US" dirty="0" smtClean="0">
                <a:solidFill>
                  <a:srgbClr val="FFFFFF"/>
                </a:solidFill>
                <a:ea typeface="宋体" pitchFamily="2" charset="-122"/>
              </a:rPr>
              <a:t>模型图</a:t>
            </a:r>
            <a:endParaRPr lang="zh-CN" altLang="en-US" dirty="0" smtClean="0">
              <a:ea typeface="宋体" pitchFamily="2" charset="-122"/>
            </a:endParaRPr>
          </a:p>
        </p:txBody>
      </p:sp>
      <p:pic>
        <p:nvPicPr>
          <p:cNvPr id="53251" name="Picture 2" descr="https://p1.ssl.qhmsg.com/t019c83c6e90b4c687a.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2588" y="1628775"/>
            <a:ext cx="8320087" cy="453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a:xfrm>
            <a:off x="2509838" y="404813"/>
            <a:ext cx="6629400" cy="563562"/>
          </a:xfrm>
        </p:spPr>
        <p:txBody>
          <a:bodyPr/>
          <a:lstStyle/>
          <a:p>
            <a:pPr eaLnBrk="1" hangingPunct="1"/>
            <a:r>
              <a:rPr lang="zh-CN" altLang="en-US" sz="3600" dirty="0" smtClean="0">
                <a:ea typeface="宋体" pitchFamily="2" charset="-122"/>
              </a:rPr>
              <a:t>物理层</a:t>
            </a:r>
            <a:endParaRPr lang="zh-CN" altLang="en-US" sz="3600" dirty="0" smtClean="0">
              <a:solidFill>
                <a:srgbClr val="FFFFFF"/>
              </a:solidFill>
              <a:ea typeface="宋体" pitchFamily="2" charset="-122"/>
            </a:endParaRPr>
          </a:p>
        </p:txBody>
      </p:sp>
      <p:sp>
        <p:nvSpPr>
          <p:cNvPr id="54275" name="矩形 1"/>
          <p:cNvSpPr>
            <a:spLocks noChangeArrowheads="1"/>
          </p:cNvSpPr>
          <p:nvPr/>
        </p:nvSpPr>
        <p:spPr bwMode="auto">
          <a:xfrm>
            <a:off x="187325" y="1628775"/>
            <a:ext cx="8964613" cy="3170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eaLnBrk="1" hangingPunct="1">
              <a:lnSpc>
                <a:spcPts val="4000"/>
              </a:lnSpc>
              <a:spcBef>
                <a:spcPct val="0"/>
              </a:spcBef>
            </a:pPr>
            <a:r>
              <a:rPr lang="zh-CN" altLang="en-US" dirty="0"/>
              <a:t>       物理层是</a:t>
            </a:r>
            <a:r>
              <a:rPr lang="en-US" altLang="zh-CN" dirty="0"/>
              <a:t>OSI</a:t>
            </a:r>
            <a:r>
              <a:rPr lang="zh-CN" altLang="en-US" dirty="0"/>
              <a:t>的第一层，它虽然处于最底层，却是整个开放系统的基础。</a:t>
            </a:r>
            <a:r>
              <a:rPr lang="zh-CN" altLang="en-US" b="1" dirty="0">
                <a:solidFill>
                  <a:srgbClr val="00B050"/>
                </a:solidFill>
              </a:rPr>
              <a:t>物理层为设备之间的数据通信提供传输媒体及互连设备，为数据传输提供可靠的环境。</a:t>
            </a:r>
            <a:r>
              <a:rPr lang="zh-CN" altLang="en-US" dirty="0"/>
              <a:t>提供为建立、维护和拆除物理链路所需要的机械的、电气的、功能的和规程的特性；有关的物理链路上传输非结构的位流以及故障检测指示。</a:t>
            </a:r>
            <a:endParaRPr lang="en-US" altLang="zh-CN" dirty="0"/>
          </a:p>
          <a:p>
            <a:pPr eaLnBrk="1" hangingPunct="1">
              <a:lnSpc>
                <a:spcPts val="4000"/>
              </a:lnSpc>
              <a:spcBef>
                <a:spcPct val="0"/>
              </a:spcBef>
            </a:pPr>
            <a:r>
              <a:rPr lang="en-US" altLang="zh-CN" dirty="0"/>
              <a:t>             </a:t>
            </a:r>
            <a:endParaRPr lang="zh-CN" altLang="en-US" dirty="0"/>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标题 1"/>
          <p:cNvSpPr>
            <a:spLocks noGrp="1"/>
          </p:cNvSpPr>
          <p:nvPr>
            <p:ph type="title"/>
          </p:nvPr>
        </p:nvSpPr>
        <p:spPr/>
        <p:txBody>
          <a:bodyPr/>
          <a:lstStyle/>
          <a:p>
            <a:r>
              <a:rPr lang="zh-CN" altLang="en-US" b="0" dirty="0" smtClean="0">
                <a:ea typeface="宋体" pitchFamily="2" charset="-122"/>
              </a:rPr>
              <a:t>数据链路层</a:t>
            </a:r>
            <a:endParaRPr lang="zh-CN" altLang="en-US" dirty="0" smtClean="0">
              <a:ea typeface="宋体" pitchFamily="2" charset="-122"/>
            </a:endParaRPr>
          </a:p>
        </p:txBody>
      </p:sp>
      <p:sp>
        <p:nvSpPr>
          <p:cNvPr id="55299" name="内容占位符 2"/>
          <p:cNvSpPr>
            <a:spLocks noGrp="1"/>
          </p:cNvSpPr>
          <p:nvPr>
            <p:ph idx="1"/>
          </p:nvPr>
        </p:nvSpPr>
        <p:spPr>
          <a:xfrm>
            <a:off x="179512" y="1341438"/>
            <a:ext cx="8964488" cy="5255914"/>
          </a:xfrm>
        </p:spPr>
        <p:txBody>
          <a:bodyPr/>
          <a:lstStyle/>
          <a:p>
            <a:pPr>
              <a:lnSpc>
                <a:spcPct val="120000"/>
              </a:lnSpc>
            </a:pPr>
            <a:r>
              <a:rPr lang="zh-CN" altLang="en-US" b="0" dirty="0" smtClean="0">
                <a:latin typeface="仿宋" pitchFamily="49" charset="-122"/>
                <a:ea typeface="仿宋" pitchFamily="49" charset="-122"/>
              </a:rPr>
              <a:t>数据链路层是建立在物理传输能力的基础上，以帧为单位传输数据，它的主要任务就是进行数据封装和数据链接的建立。封装的数据信息中，地址段含有发送节点和接收节点的地址，控制段用来表示数格连接帧的类型，数据段包含实际要传输的数据，差错控制段用来检测传输中帧出现的错误。</a:t>
            </a:r>
          </a:p>
          <a:p>
            <a:pPr>
              <a:lnSpc>
                <a:spcPct val="120000"/>
              </a:lnSpc>
            </a:pPr>
            <a:r>
              <a:rPr lang="zh-CN" altLang="en-US" b="0" dirty="0" smtClean="0">
                <a:latin typeface="仿宋" pitchFamily="49" charset="-122"/>
                <a:ea typeface="仿宋" pitchFamily="49" charset="-122"/>
              </a:rPr>
              <a:t>具体讲，数据链路层的功能包括：数据链路连接的建立与释放、构成数据链路数据单元、数据链路连接的分裂、定界与同步、顺序和流量控制和差错的检测和恢复等方面。</a:t>
            </a:r>
          </a:p>
          <a:p>
            <a:pPr>
              <a:lnSpc>
                <a:spcPct val="120000"/>
              </a:lnSpc>
            </a:pPr>
            <a:endParaRPr lang="zh-CN" altLang="en-US" dirty="0" smtClean="0">
              <a:latin typeface="仿宋" pitchFamily="49" charset="-122"/>
              <a:ea typeface="仿宋" pitchFamily="49" charset="-122"/>
            </a:endParaRP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标题 1"/>
          <p:cNvSpPr>
            <a:spLocks noGrp="1"/>
          </p:cNvSpPr>
          <p:nvPr>
            <p:ph type="title"/>
          </p:nvPr>
        </p:nvSpPr>
        <p:spPr/>
        <p:txBody>
          <a:bodyPr/>
          <a:lstStyle/>
          <a:p>
            <a:r>
              <a:rPr lang="zh-CN" altLang="en-US" b="0" dirty="0" smtClean="0">
                <a:ea typeface="宋体" pitchFamily="2" charset="-122"/>
              </a:rPr>
              <a:t>网络层</a:t>
            </a:r>
            <a:endParaRPr lang="zh-CN" altLang="en-US" dirty="0" smtClean="0">
              <a:ea typeface="宋体" pitchFamily="2" charset="-122"/>
            </a:endParaRPr>
          </a:p>
        </p:txBody>
      </p:sp>
      <p:sp>
        <p:nvSpPr>
          <p:cNvPr id="56323" name="内容占位符 2"/>
          <p:cNvSpPr>
            <a:spLocks noGrp="1"/>
          </p:cNvSpPr>
          <p:nvPr>
            <p:ph idx="1"/>
          </p:nvPr>
        </p:nvSpPr>
        <p:spPr>
          <a:xfrm>
            <a:off x="179512" y="1341438"/>
            <a:ext cx="8964488" cy="4876800"/>
          </a:xfrm>
        </p:spPr>
        <p:txBody>
          <a:bodyPr/>
          <a:lstStyle/>
          <a:p>
            <a:pPr>
              <a:lnSpc>
                <a:spcPct val="150000"/>
              </a:lnSpc>
            </a:pPr>
            <a:r>
              <a:rPr lang="zh-CN" altLang="en-US" b="0" dirty="0" smtClean="0">
                <a:latin typeface="仿宋" pitchFamily="49" charset="-122"/>
                <a:ea typeface="仿宋" pitchFamily="49" charset="-122"/>
              </a:rPr>
              <a:t>网络层的主要功能即是提供路由，即选择到达目标主机的最佳路径，并沿该路径传送数据包。除此之外，网络层还要能够消除网络拥挤，具有流量控制和拥挤控制的能力。</a:t>
            </a:r>
            <a:endParaRPr lang="en-US" altLang="zh-CN" b="0" dirty="0" smtClean="0">
              <a:latin typeface="仿宋" pitchFamily="49" charset="-122"/>
              <a:ea typeface="仿宋" pitchFamily="49" charset="-122"/>
            </a:endParaRPr>
          </a:p>
          <a:p>
            <a:pPr>
              <a:lnSpc>
                <a:spcPct val="150000"/>
              </a:lnSpc>
            </a:pPr>
            <a:r>
              <a:rPr lang="zh-CN" altLang="en-US" b="0" dirty="0" smtClean="0">
                <a:latin typeface="仿宋" pitchFamily="49" charset="-122"/>
                <a:ea typeface="仿宋" pitchFamily="49" charset="-122"/>
              </a:rPr>
              <a:t>网络层的功能包括：建立和拆除网络连接、路径选择和中继、网络连接多路复用、分段和组块、服务选择和传输和流量控制。</a:t>
            </a:r>
          </a:p>
          <a:p>
            <a:pPr>
              <a:lnSpc>
                <a:spcPct val="150000"/>
              </a:lnSpc>
            </a:pPr>
            <a:endParaRPr lang="zh-CN" altLang="en-US" dirty="0" smtClean="0">
              <a:latin typeface="仿宋" pitchFamily="49" charset="-122"/>
              <a:ea typeface="仿宋" pitchFamily="49" charset="-122"/>
            </a:endParaRP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标题 1"/>
          <p:cNvSpPr>
            <a:spLocks noGrp="1"/>
          </p:cNvSpPr>
          <p:nvPr>
            <p:ph type="title"/>
          </p:nvPr>
        </p:nvSpPr>
        <p:spPr/>
        <p:txBody>
          <a:bodyPr/>
          <a:lstStyle/>
          <a:p>
            <a:r>
              <a:rPr lang="zh-CN" altLang="en-US" b="0" dirty="0" smtClean="0">
                <a:ea typeface="宋体" pitchFamily="2" charset="-122"/>
              </a:rPr>
              <a:t>传输层</a:t>
            </a:r>
            <a:endParaRPr lang="zh-CN" altLang="en-US" dirty="0" smtClean="0">
              <a:ea typeface="宋体" pitchFamily="2" charset="-122"/>
            </a:endParaRPr>
          </a:p>
        </p:txBody>
      </p:sp>
      <p:sp>
        <p:nvSpPr>
          <p:cNvPr id="57347" name="内容占位符 2"/>
          <p:cNvSpPr>
            <a:spLocks noGrp="1"/>
          </p:cNvSpPr>
          <p:nvPr>
            <p:ph idx="1"/>
          </p:nvPr>
        </p:nvSpPr>
        <p:spPr>
          <a:xfrm>
            <a:off x="251520" y="1412875"/>
            <a:ext cx="8892480" cy="4876800"/>
          </a:xfrm>
        </p:spPr>
        <p:txBody>
          <a:bodyPr/>
          <a:lstStyle/>
          <a:p>
            <a:pPr>
              <a:lnSpc>
                <a:spcPts val="3800"/>
              </a:lnSpc>
            </a:pPr>
            <a:r>
              <a:rPr lang="zh-CN" altLang="en-US" b="0" dirty="0" smtClean="0">
                <a:latin typeface="仿宋" pitchFamily="49" charset="-122"/>
                <a:ea typeface="仿宋" pitchFamily="49" charset="-122"/>
              </a:rPr>
              <a:t>传输层解决的是数据在网络之间的传输质量问题，它属于较高层次。这一层主要涉及的是网络传输协议，它提供的是一套网络数据传输标准，如</a:t>
            </a:r>
            <a:r>
              <a:rPr lang="en-US" altLang="zh-CN" b="0" dirty="0" smtClean="0">
                <a:latin typeface="仿宋" pitchFamily="49" charset="-122"/>
                <a:ea typeface="仿宋" pitchFamily="49" charset="-122"/>
              </a:rPr>
              <a:t>TCP</a:t>
            </a:r>
            <a:r>
              <a:rPr lang="zh-CN" altLang="en-US" b="0" dirty="0" smtClean="0">
                <a:latin typeface="仿宋" pitchFamily="49" charset="-122"/>
                <a:ea typeface="仿宋" pitchFamily="49" charset="-122"/>
              </a:rPr>
              <a:t>协议。</a:t>
            </a:r>
          </a:p>
          <a:p>
            <a:pPr>
              <a:lnSpc>
                <a:spcPts val="3800"/>
              </a:lnSpc>
            </a:pPr>
            <a:r>
              <a:rPr lang="zh-CN" altLang="en-US" b="0" dirty="0" smtClean="0">
                <a:latin typeface="仿宋" pitchFamily="49" charset="-122"/>
                <a:ea typeface="仿宋" pitchFamily="49" charset="-122"/>
              </a:rPr>
              <a:t>传输层的功能包括：映像传输地址到网络地址、多路复用与分割、传输连接的建立与释放、分段与重新组装、组块与分块。</a:t>
            </a:r>
          </a:p>
          <a:p>
            <a:pPr>
              <a:lnSpc>
                <a:spcPts val="3800"/>
              </a:lnSpc>
            </a:pPr>
            <a:r>
              <a:rPr lang="zh-CN" altLang="en-US" b="0" dirty="0" smtClean="0">
                <a:latin typeface="仿宋" pitchFamily="49" charset="-122"/>
                <a:ea typeface="仿宋" pitchFamily="49" charset="-122"/>
              </a:rPr>
              <a:t>根据传输层所提供服务的主要性质，传输层服务可分为以下三大类：</a:t>
            </a:r>
            <a:r>
              <a:rPr lang="en-US" altLang="zh-CN" b="0" dirty="0" smtClean="0">
                <a:latin typeface="仿宋" pitchFamily="49" charset="-122"/>
                <a:ea typeface="仿宋" pitchFamily="49" charset="-122"/>
              </a:rPr>
              <a:t>A</a:t>
            </a:r>
            <a:r>
              <a:rPr lang="zh-CN" altLang="en-US" b="0" dirty="0" smtClean="0">
                <a:latin typeface="仿宋" pitchFamily="49" charset="-122"/>
                <a:ea typeface="仿宋" pitchFamily="49" charset="-122"/>
              </a:rPr>
              <a:t>类、</a:t>
            </a:r>
            <a:r>
              <a:rPr lang="en-US" altLang="zh-CN" b="0" dirty="0" smtClean="0">
                <a:latin typeface="仿宋" pitchFamily="49" charset="-122"/>
                <a:ea typeface="仿宋" pitchFamily="49" charset="-122"/>
              </a:rPr>
              <a:t>C</a:t>
            </a:r>
            <a:r>
              <a:rPr lang="zh-CN" altLang="en-US" b="0" dirty="0" smtClean="0">
                <a:latin typeface="仿宋" pitchFamily="49" charset="-122"/>
                <a:ea typeface="仿宋" pitchFamily="49" charset="-122"/>
              </a:rPr>
              <a:t>类、</a:t>
            </a:r>
            <a:r>
              <a:rPr lang="en-US" altLang="zh-CN" b="0" dirty="0" smtClean="0">
                <a:latin typeface="仿宋" pitchFamily="49" charset="-122"/>
                <a:ea typeface="仿宋" pitchFamily="49" charset="-122"/>
              </a:rPr>
              <a:t>B</a:t>
            </a:r>
            <a:r>
              <a:rPr lang="zh-CN" altLang="en-US" b="0" dirty="0" smtClean="0">
                <a:latin typeface="仿宋" pitchFamily="49" charset="-122"/>
                <a:ea typeface="仿宋" pitchFamily="49" charset="-122"/>
              </a:rPr>
              <a:t>类。</a:t>
            </a:r>
            <a:endParaRPr lang="zh-CN" altLang="en-US" dirty="0" smtClean="0">
              <a:latin typeface="仿宋" pitchFamily="49" charset="-122"/>
              <a:ea typeface="仿宋" pitchFamily="49" charset="-122"/>
            </a:endParaRP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内容占位符 2"/>
          <p:cNvSpPr>
            <a:spLocks noGrp="1"/>
          </p:cNvSpPr>
          <p:nvPr>
            <p:ph idx="1"/>
          </p:nvPr>
        </p:nvSpPr>
        <p:spPr>
          <a:xfrm>
            <a:off x="395288" y="1412875"/>
            <a:ext cx="8748712" cy="4876800"/>
          </a:xfrm>
        </p:spPr>
        <p:txBody>
          <a:bodyPr/>
          <a:lstStyle/>
          <a:p>
            <a:pPr>
              <a:lnSpc>
                <a:spcPts val="3600"/>
              </a:lnSpc>
            </a:pPr>
            <a:r>
              <a:rPr lang="en-US" altLang="zh-CN" b="0" dirty="0" smtClean="0">
                <a:latin typeface="仿宋" pitchFamily="49" charset="-122"/>
                <a:ea typeface="仿宋" pitchFamily="49" charset="-122"/>
              </a:rPr>
              <a:t>A</a:t>
            </a:r>
            <a:r>
              <a:rPr lang="zh-CN" altLang="en-US" b="0" dirty="0" smtClean="0">
                <a:latin typeface="仿宋" pitchFamily="49" charset="-122"/>
                <a:ea typeface="仿宋" pitchFamily="49" charset="-122"/>
              </a:rPr>
              <a:t>类：网络连接具有可接受的差错率和可接受的故障通知率，</a:t>
            </a:r>
            <a:r>
              <a:rPr lang="en-US" altLang="zh-CN" b="0" dirty="0" smtClean="0">
                <a:latin typeface="仿宋" pitchFamily="49" charset="-122"/>
                <a:ea typeface="仿宋" pitchFamily="49" charset="-122"/>
              </a:rPr>
              <a:t>A</a:t>
            </a:r>
            <a:r>
              <a:rPr lang="zh-CN" altLang="en-US" b="0" dirty="0" smtClean="0">
                <a:latin typeface="仿宋" pitchFamily="49" charset="-122"/>
                <a:ea typeface="仿宋" pitchFamily="49" charset="-122"/>
              </a:rPr>
              <a:t>类服务是可*的网络服务，一般指虚电路服务。</a:t>
            </a:r>
          </a:p>
          <a:p>
            <a:pPr>
              <a:lnSpc>
                <a:spcPts val="3600"/>
              </a:lnSpc>
            </a:pPr>
            <a:r>
              <a:rPr lang="en-US" altLang="zh-CN" b="0" dirty="0" smtClean="0">
                <a:latin typeface="仿宋" pitchFamily="49" charset="-122"/>
                <a:ea typeface="仿宋" pitchFamily="49" charset="-122"/>
              </a:rPr>
              <a:t>C</a:t>
            </a:r>
            <a:r>
              <a:rPr lang="zh-CN" altLang="en-US" b="0" dirty="0" smtClean="0">
                <a:latin typeface="仿宋" pitchFamily="49" charset="-122"/>
                <a:ea typeface="仿宋" pitchFamily="49" charset="-122"/>
              </a:rPr>
              <a:t>类：网络连接具有不可接受的差错率，</a:t>
            </a:r>
            <a:r>
              <a:rPr lang="en-US" altLang="zh-CN" b="0" dirty="0" smtClean="0">
                <a:latin typeface="仿宋" pitchFamily="49" charset="-122"/>
                <a:ea typeface="仿宋" pitchFamily="49" charset="-122"/>
              </a:rPr>
              <a:t>C</a:t>
            </a:r>
            <a:r>
              <a:rPr lang="zh-CN" altLang="en-US" b="0" dirty="0" smtClean="0">
                <a:latin typeface="仿宋" pitchFamily="49" charset="-122"/>
                <a:ea typeface="仿宋" pitchFamily="49" charset="-122"/>
              </a:rPr>
              <a:t>类的服务质量最差，提供数据报服务或无线电分组交换网均属此类。</a:t>
            </a:r>
          </a:p>
          <a:p>
            <a:pPr>
              <a:lnSpc>
                <a:spcPts val="3600"/>
              </a:lnSpc>
            </a:pPr>
            <a:r>
              <a:rPr lang="en-US" altLang="zh-CN" b="0" dirty="0" smtClean="0">
                <a:latin typeface="仿宋" pitchFamily="49" charset="-122"/>
                <a:ea typeface="仿宋" pitchFamily="49" charset="-122"/>
              </a:rPr>
              <a:t>B</a:t>
            </a:r>
            <a:r>
              <a:rPr lang="zh-CN" altLang="en-US" b="0" dirty="0" smtClean="0">
                <a:latin typeface="仿宋" pitchFamily="49" charset="-122"/>
                <a:ea typeface="仿宋" pitchFamily="49" charset="-122"/>
              </a:rPr>
              <a:t>类：网络连接具有可接受的差错率和不可接受的故障通知率，</a:t>
            </a:r>
            <a:r>
              <a:rPr lang="en-US" altLang="zh-CN" b="0" dirty="0" smtClean="0">
                <a:latin typeface="仿宋" pitchFamily="49" charset="-122"/>
                <a:ea typeface="仿宋" pitchFamily="49" charset="-122"/>
              </a:rPr>
              <a:t>B</a:t>
            </a:r>
            <a:r>
              <a:rPr lang="zh-CN" altLang="en-US" b="0" dirty="0" smtClean="0">
                <a:latin typeface="仿宋" pitchFamily="49" charset="-122"/>
                <a:ea typeface="仿宋" pitchFamily="49" charset="-122"/>
              </a:rPr>
              <a:t>类服务介于</a:t>
            </a:r>
            <a:r>
              <a:rPr lang="en-US" altLang="zh-CN" b="0" dirty="0" smtClean="0">
                <a:latin typeface="仿宋" pitchFamily="49" charset="-122"/>
                <a:ea typeface="仿宋" pitchFamily="49" charset="-122"/>
              </a:rPr>
              <a:t>A</a:t>
            </a:r>
            <a:r>
              <a:rPr lang="zh-CN" altLang="en-US" b="0" dirty="0" smtClean="0">
                <a:latin typeface="仿宋" pitchFamily="49" charset="-122"/>
                <a:ea typeface="仿宋" pitchFamily="49" charset="-122"/>
              </a:rPr>
              <a:t>类与</a:t>
            </a:r>
            <a:r>
              <a:rPr lang="en-US" altLang="zh-CN" b="0" dirty="0" smtClean="0">
                <a:latin typeface="仿宋" pitchFamily="49" charset="-122"/>
                <a:ea typeface="仿宋" pitchFamily="49" charset="-122"/>
              </a:rPr>
              <a:t>C</a:t>
            </a:r>
            <a:r>
              <a:rPr lang="zh-CN" altLang="en-US" b="0" dirty="0" smtClean="0">
                <a:latin typeface="仿宋" pitchFamily="49" charset="-122"/>
                <a:ea typeface="仿宋" pitchFamily="49" charset="-122"/>
              </a:rPr>
              <a:t>类之间，在广域网和互联网多是提供</a:t>
            </a:r>
            <a:r>
              <a:rPr lang="en-US" altLang="zh-CN" b="0" dirty="0" smtClean="0">
                <a:latin typeface="仿宋" pitchFamily="49" charset="-122"/>
                <a:ea typeface="仿宋" pitchFamily="49" charset="-122"/>
              </a:rPr>
              <a:t>B</a:t>
            </a:r>
            <a:r>
              <a:rPr lang="zh-CN" altLang="en-US" b="0" dirty="0" smtClean="0">
                <a:latin typeface="仿宋" pitchFamily="49" charset="-122"/>
                <a:ea typeface="仿宋" pitchFamily="49" charset="-122"/>
              </a:rPr>
              <a:t>类服务。</a:t>
            </a:r>
          </a:p>
          <a:p>
            <a:pPr>
              <a:lnSpc>
                <a:spcPts val="3600"/>
              </a:lnSpc>
            </a:pPr>
            <a:endParaRPr lang="zh-CN" altLang="en-US" dirty="0" smtClean="0">
              <a:latin typeface="仿宋" pitchFamily="49" charset="-122"/>
              <a:ea typeface="仿宋" pitchFamily="49" charset="-122"/>
            </a:endParaRPr>
          </a:p>
        </p:txBody>
      </p:sp>
      <p:sp>
        <p:nvSpPr>
          <p:cNvPr id="58371" name="标题 3"/>
          <p:cNvSpPr>
            <a:spLocks noGrp="1"/>
          </p:cNvSpPr>
          <p:nvPr>
            <p:ph type="title"/>
          </p:nvPr>
        </p:nvSpPr>
        <p:spPr/>
        <p:txBody>
          <a:bodyPr/>
          <a:lstStyle/>
          <a:p>
            <a:r>
              <a:rPr lang="zh-CN" altLang="en-US" b="0" dirty="0">
                <a:latin typeface="仿宋" pitchFamily="49" charset="-122"/>
                <a:ea typeface="仿宋" pitchFamily="49" charset="-122"/>
              </a:rPr>
              <a:t>传输层服务</a:t>
            </a:r>
            <a:endParaRPr lang="zh-CN" altLang="en-US" dirty="0" smtClean="0">
              <a:ea typeface="宋体" pitchFamily="2" charset="-122"/>
            </a:endParaRP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标题 1"/>
          <p:cNvSpPr>
            <a:spLocks noGrp="1"/>
          </p:cNvSpPr>
          <p:nvPr>
            <p:ph type="title"/>
          </p:nvPr>
        </p:nvSpPr>
        <p:spPr/>
        <p:txBody>
          <a:bodyPr/>
          <a:lstStyle/>
          <a:p>
            <a:r>
              <a:rPr lang="zh-CN" altLang="en-US" b="0" dirty="0" smtClean="0">
                <a:ea typeface="宋体" pitchFamily="2" charset="-122"/>
              </a:rPr>
              <a:t>会话层</a:t>
            </a:r>
          </a:p>
        </p:txBody>
      </p:sp>
      <p:sp>
        <p:nvSpPr>
          <p:cNvPr id="59395" name="内容占位符 2"/>
          <p:cNvSpPr>
            <a:spLocks noGrp="1"/>
          </p:cNvSpPr>
          <p:nvPr>
            <p:ph idx="1"/>
          </p:nvPr>
        </p:nvSpPr>
        <p:spPr>
          <a:xfrm>
            <a:off x="323528" y="1341438"/>
            <a:ext cx="8820472" cy="4876800"/>
          </a:xfrm>
        </p:spPr>
        <p:txBody>
          <a:bodyPr/>
          <a:lstStyle/>
          <a:p>
            <a:pPr indent="-431800">
              <a:lnSpc>
                <a:spcPct val="150000"/>
              </a:lnSpc>
            </a:pPr>
            <a:r>
              <a:rPr lang="zh-CN" altLang="en-US" b="0" dirty="0" smtClean="0">
                <a:latin typeface="仿宋" pitchFamily="49" charset="-122"/>
                <a:ea typeface="仿宋" pitchFamily="49" charset="-122"/>
              </a:rPr>
              <a:t>会话层利用传输层来提供会话服务，会话可能是一个用户通过网络登录到一个主机，或一个正在建立的用于传输文件的会话。</a:t>
            </a:r>
          </a:p>
          <a:p>
            <a:pPr indent="-431800">
              <a:lnSpc>
                <a:spcPct val="150000"/>
              </a:lnSpc>
            </a:pPr>
            <a:r>
              <a:rPr lang="zh-CN" altLang="en-US" b="0" dirty="0" smtClean="0">
                <a:latin typeface="仿宋" pitchFamily="49" charset="-122"/>
                <a:ea typeface="仿宋" pitchFamily="49" charset="-122"/>
              </a:rPr>
              <a:t>会话层的功能主要有：会话连接到传输连接的映射、数据传送、会话连接的恢复和释放、会话管理、令牌管理和活动管理。</a:t>
            </a:r>
          </a:p>
          <a:p>
            <a:pPr indent="-431800">
              <a:lnSpc>
                <a:spcPct val="150000"/>
              </a:lnSpc>
            </a:pPr>
            <a:endParaRPr lang="zh-CN" altLang="en-US" dirty="0" smtClean="0">
              <a:latin typeface="仿宋" pitchFamily="49" charset="-122"/>
              <a:ea typeface="仿宋" pitchFamily="49" charset="-122"/>
            </a:endParaRP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标题 1"/>
          <p:cNvSpPr>
            <a:spLocks noGrp="1"/>
          </p:cNvSpPr>
          <p:nvPr>
            <p:ph type="title"/>
          </p:nvPr>
        </p:nvSpPr>
        <p:spPr/>
        <p:txBody>
          <a:bodyPr/>
          <a:lstStyle/>
          <a:p>
            <a:r>
              <a:rPr lang="zh-CN" altLang="en-US" b="0" dirty="0" smtClean="0">
                <a:ea typeface="宋体" pitchFamily="2" charset="-122"/>
              </a:rPr>
              <a:t>表示层</a:t>
            </a:r>
            <a:endParaRPr lang="zh-CN" altLang="en-US" dirty="0" smtClean="0">
              <a:ea typeface="宋体" pitchFamily="2" charset="-122"/>
            </a:endParaRPr>
          </a:p>
        </p:txBody>
      </p:sp>
      <p:sp>
        <p:nvSpPr>
          <p:cNvPr id="60419" name="内容占位符 2"/>
          <p:cNvSpPr>
            <a:spLocks noGrp="1"/>
          </p:cNvSpPr>
          <p:nvPr>
            <p:ph idx="1"/>
          </p:nvPr>
        </p:nvSpPr>
        <p:spPr>
          <a:xfrm>
            <a:off x="323528" y="1341438"/>
            <a:ext cx="8820472" cy="4876800"/>
          </a:xfrm>
        </p:spPr>
        <p:txBody>
          <a:bodyPr/>
          <a:lstStyle/>
          <a:p>
            <a:pPr>
              <a:lnSpc>
                <a:spcPct val="150000"/>
              </a:lnSpc>
            </a:pPr>
            <a:r>
              <a:rPr lang="zh-CN" altLang="en-US" b="0" dirty="0" smtClean="0">
                <a:latin typeface="仿宋" pitchFamily="49" charset="-122"/>
                <a:ea typeface="仿宋" pitchFamily="49" charset="-122"/>
              </a:rPr>
              <a:t>表示层用于数据管理的表示方式，如用于文本文件的</a:t>
            </a:r>
            <a:r>
              <a:rPr lang="en-US" altLang="zh-CN" b="0" dirty="0" smtClean="0">
                <a:latin typeface="仿宋" pitchFamily="49" charset="-122"/>
                <a:ea typeface="仿宋" pitchFamily="49" charset="-122"/>
              </a:rPr>
              <a:t>ASCII</a:t>
            </a:r>
            <a:r>
              <a:rPr lang="zh-CN" altLang="en-US" b="0" dirty="0" smtClean="0">
                <a:latin typeface="仿宋" pitchFamily="49" charset="-122"/>
                <a:ea typeface="仿宋" pitchFamily="49" charset="-122"/>
              </a:rPr>
              <a:t>和</a:t>
            </a:r>
            <a:r>
              <a:rPr lang="en-US" altLang="zh-CN" b="0" dirty="0" smtClean="0">
                <a:latin typeface="仿宋" pitchFamily="49" charset="-122"/>
                <a:ea typeface="仿宋" pitchFamily="49" charset="-122"/>
              </a:rPr>
              <a:t>EBCDIC</a:t>
            </a:r>
            <a:r>
              <a:rPr lang="zh-CN" altLang="en-US" b="0" dirty="0" smtClean="0">
                <a:latin typeface="仿宋" pitchFamily="49" charset="-122"/>
                <a:ea typeface="仿宋" pitchFamily="49" charset="-122"/>
              </a:rPr>
              <a:t>，用于表示数字的</a:t>
            </a:r>
            <a:r>
              <a:rPr lang="en-US" altLang="zh-CN" b="0" dirty="0" smtClean="0">
                <a:latin typeface="仿宋" pitchFamily="49" charset="-122"/>
                <a:ea typeface="仿宋" pitchFamily="49" charset="-122"/>
              </a:rPr>
              <a:t>1S</a:t>
            </a:r>
            <a:r>
              <a:rPr lang="zh-CN" altLang="en-US" b="0" dirty="0" smtClean="0">
                <a:latin typeface="仿宋" pitchFamily="49" charset="-122"/>
                <a:ea typeface="仿宋" pitchFamily="49" charset="-122"/>
              </a:rPr>
              <a:t>或</a:t>
            </a:r>
            <a:r>
              <a:rPr lang="en-US" altLang="zh-CN" b="0" dirty="0" smtClean="0">
                <a:latin typeface="仿宋" pitchFamily="49" charset="-122"/>
                <a:ea typeface="仿宋" pitchFamily="49" charset="-122"/>
              </a:rPr>
              <a:t>2S</a:t>
            </a:r>
            <a:r>
              <a:rPr lang="zh-CN" altLang="en-US" b="0" dirty="0" smtClean="0">
                <a:latin typeface="仿宋" pitchFamily="49" charset="-122"/>
                <a:ea typeface="仿宋" pitchFamily="49" charset="-122"/>
              </a:rPr>
              <a:t>补码表示形式。如果通信双方用不同的数据表示方法，他们就不能互相理解。表示层就是用于屏蔽这种不同之处。</a:t>
            </a:r>
          </a:p>
          <a:p>
            <a:pPr>
              <a:lnSpc>
                <a:spcPct val="150000"/>
              </a:lnSpc>
            </a:pPr>
            <a:r>
              <a:rPr lang="zh-CN" altLang="en-US" b="0" dirty="0" smtClean="0">
                <a:latin typeface="仿宋" pitchFamily="49" charset="-122"/>
                <a:ea typeface="仿宋" pitchFamily="49" charset="-122"/>
              </a:rPr>
              <a:t>表示层的功能主要有：数据语法转换、语法表示、表示连接管理、数据加密和数据压缩。</a:t>
            </a: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标题 1"/>
          <p:cNvSpPr>
            <a:spLocks noGrp="1"/>
          </p:cNvSpPr>
          <p:nvPr>
            <p:ph type="title"/>
          </p:nvPr>
        </p:nvSpPr>
        <p:spPr/>
        <p:txBody>
          <a:bodyPr/>
          <a:lstStyle/>
          <a:p>
            <a:r>
              <a:rPr lang="zh-CN" altLang="en-US" b="0" dirty="0" smtClean="0">
                <a:ea typeface="宋体" pitchFamily="2" charset="-122"/>
              </a:rPr>
              <a:t>应用层</a:t>
            </a:r>
          </a:p>
        </p:txBody>
      </p:sp>
      <p:sp>
        <p:nvSpPr>
          <p:cNvPr id="61443" name="内容占位符 2"/>
          <p:cNvSpPr>
            <a:spLocks noGrp="1"/>
          </p:cNvSpPr>
          <p:nvPr>
            <p:ph idx="1"/>
          </p:nvPr>
        </p:nvSpPr>
        <p:spPr>
          <a:xfrm>
            <a:off x="467544" y="1341438"/>
            <a:ext cx="8676456" cy="4876800"/>
          </a:xfrm>
        </p:spPr>
        <p:txBody>
          <a:bodyPr/>
          <a:lstStyle/>
          <a:p>
            <a:pPr>
              <a:lnSpc>
                <a:spcPct val="150000"/>
              </a:lnSpc>
            </a:pPr>
            <a:r>
              <a:rPr lang="zh-CN" altLang="en-US" b="0" dirty="0" smtClean="0">
                <a:latin typeface="仿宋" pitchFamily="49" charset="-122"/>
                <a:ea typeface="仿宋" pitchFamily="49" charset="-122"/>
              </a:rPr>
              <a:t>这是</a:t>
            </a:r>
            <a:r>
              <a:rPr lang="en-US" altLang="zh-CN" b="0" dirty="0" smtClean="0">
                <a:latin typeface="仿宋" pitchFamily="49" charset="-122"/>
                <a:ea typeface="仿宋" pitchFamily="49" charset="-122"/>
              </a:rPr>
              <a:t>OSI</a:t>
            </a:r>
            <a:r>
              <a:rPr lang="zh-CN" altLang="en-US" b="0" dirty="0" smtClean="0">
                <a:latin typeface="仿宋" pitchFamily="49" charset="-122"/>
                <a:ea typeface="仿宋" pitchFamily="49" charset="-122"/>
              </a:rPr>
              <a:t>参考模型的最高层，它解决的也是最高层次，即程序应用过程中的问题，它直接面对用户的具体应用。应用层包含用户应用程序执行通信任务所需要的协议和功能，如电子邮件和文件传输等，在这一层中</a:t>
            </a:r>
            <a:r>
              <a:rPr lang="en-US" altLang="zh-CN" b="0" dirty="0" smtClean="0">
                <a:latin typeface="仿宋" pitchFamily="49" charset="-122"/>
                <a:ea typeface="仿宋" pitchFamily="49" charset="-122"/>
              </a:rPr>
              <a:t>TCP/IP</a:t>
            </a:r>
            <a:r>
              <a:rPr lang="zh-CN" altLang="en-US" b="0" dirty="0" smtClean="0">
                <a:latin typeface="仿宋" pitchFamily="49" charset="-122"/>
                <a:ea typeface="仿宋" pitchFamily="49" charset="-122"/>
              </a:rPr>
              <a:t>协议中的</a:t>
            </a:r>
            <a:r>
              <a:rPr lang="en-US" altLang="zh-CN" b="0" dirty="0" smtClean="0">
                <a:latin typeface="仿宋" pitchFamily="49" charset="-122"/>
                <a:ea typeface="仿宋" pitchFamily="49" charset="-122"/>
              </a:rPr>
              <a:t>FTP</a:t>
            </a:r>
            <a:r>
              <a:rPr lang="zh-CN" altLang="en-US" b="0" dirty="0" smtClean="0">
                <a:latin typeface="仿宋" pitchFamily="49" charset="-122"/>
                <a:ea typeface="仿宋" pitchFamily="49" charset="-122"/>
              </a:rPr>
              <a:t>、</a:t>
            </a:r>
            <a:r>
              <a:rPr lang="en-US" altLang="zh-CN" b="0" dirty="0" smtClean="0">
                <a:latin typeface="仿宋" pitchFamily="49" charset="-122"/>
                <a:ea typeface="仿宋" pitchFamily="49" charset="-122"/>
              </a:rPr>
              <a:t>SMTP</a:t>
            </a:r>
            <a:r>
              <a:rPr lang="zh-CN" altLang="en-US" b="0" dirty="0" smtClean="0">
                <a:latin typeface="仿宋" pitchFamily="49" charset="-122"/>
                <a:ea typeface="仿宋" pitchFamily="49" charset="-122"/>
              </a:rPr>
              <a:t>、</a:t>
            </a:r>
            <a:r>
              <a:rPr lang="en-US" altLang="zh-CN" b="0" dirty="0" smtClean="0">
                <a:latin typeface="仿宋" pitchFamily="49" charset="-122"/>
                <a:ea typeface="仿宋" pitchFamily="49" charset="-122"/>
              </a:rPr>
              <a:t>POP</a:t>
            </a:r>
            <a:r>
              <a:rPr lang="zh-CN" altLang="en-US" b="0" dirty="0" smtClean="0">
                <a:latin typeface="仿宋" pitchFamily="49" charset="-122"/>
                <a:ea typeface="仿宋" pitchFamily="49" charset="-122"/>
              </a:rPr>
              <a:t>等协议得到了充分应用。</a:t>
            </a: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a:xfrm>
            <a:off x="2514600" y="260350"/>
            <a:ext cx="6629400" cy="563563"/>
          </a:xfrm>
        </p:spPr>
        <p:txBody>
          <a:bodyPr/>
          <a:lstStyle/>
          <a:p>
            <a:pPr eaLnBrk="1" hangingPunct="1"/>
            <a:r>
              <a:rPr lang="en-US" altLang="zh-CN" sz="3600" dirty="0" smtClean="0">
                <a:ea typeface="宋体" pitchFamily="2" charset="-122"/>
              </a:rPr>
              <a:t>3.</a:t>
            </a:r>
            <a:r>
              <a:rPr lang="en-US" altLang="zh-CN" sz="3600" b="0" dirty="0" smtClean="0">
                <a:ea typeface="宋体" pitchFamily="2" charset="-122"/>
              </a:rPr>
              <a:t> TCP/IP</a:t>
            </a:r>
            <a:r>
              <a:rPr lang="zh-CN" altLang="en-US" sz="3600" b="0" dirty="0" smtClean="0">
                <a:ea typeface="宋体" pitchFamily="2" charset="-122"/>
              </a:rPr>
              <a:t>模型</a:t>
            </a:r>
            <a:endParaRPr lang="zh-CN" altLang="en-US" sz="3600" dirty="0" smtClean="0">
              <a:ea typeface="宋体" pitchFamily="2" charset="-122"/>
            </a:endParaRPr>
          </a:p>
        </p:txBody>
      </p:sp>
      <p:sp>
        <p:nvSpPr>
          <p:cNvPr id="1813534" name="Rectangle 30"/>
          <p:cNvSpPr>
            <a:spLocks noChangeArrowheads="1"/>
          </p:cNvSpPr>
          <p:nvPr/>
        </p:nvSpPr>
        <p:spPr bwMode="auto">
          <a:xfrm>
            <a:off x="677863" y="1412875"/>
            <a:ext cx="8066087" cy="4392613"/>
          </a:xfrm>
          <a:prstGeom prst="rect">
            <a:avLst/>
          </a:prstGeom>
          <a:ln>
            <a:noFill/>
            <a:headEnd/>
            <a:tailEnd/>
          </a:ln>
        </p:spPr>
        <p:style>
          <a:lnRef idx="2">
            <a:schemeClr val="accent3"/>
          </a:lnRef>
          <a:fillRef idx="1">
            <a:schemeClr val="lt1"/>
          </a:fillRef>
          <a:effectRef idx="0">
            <a:schemeClr val="accent3"/>
          </a:effectRef>
          <a:fontRef idx="minor">
            <a:schemeClr val="dk1"/>
          </a:fontRef>
        </p:style>
        <p:txBody>
          <a:bodyPr lIns="18000" tIns="10800" rIns="18000" bIns="10800"/>
          <a:lstStyle/>
          <a:p>
            <a:pPr>
              <a:lnSpc>
                <a:spcPct val="150000"/>
              </a:lnSpc>
              <a:defRPr/>
            </a:pPr>
            <a:r>
              <a:rPr lang="zh-CN" altLang="en-US" sz="2800" dirty="0">
                <a:latin typeface="仿宋" pitchFamily="49" charset="-122"/>
                <a:ea typeface="仿宋" pitchFamily="49" charset="-122"/>
              </a:rPr>
              <a:t>      </a:t>
            </a:r>
            <a:r>
              <a:rPr lang="en-US" altLang="zh-CN" sz="2800" dirty="0">
                <a:latin typeface="仿宋" pitchFamily="49" charset="-122"/>
                <a:ea typeface="仿宋" pitchFamily="49" charset="-122"/>
              </a:rPr>
              <a:t>TCP/IP</a:t>
            </a:r>
            <a:r>
              <a:rPr lang="zh-CN" altLang="en-US" sz="2800" dirty="0">
                <a:latin typeface="仿宋" pitchFamily="49" charset="-122"/>
                <a:ea typeface="仿宋" pitchFamily="49" charset="-122"/>
              </a:rPr>
              <a:t>模型是因特网的体系架构模型。</a:t>
            </a:r>
            <a:r>
              <a:rPr lang="en-US" altLang="zh-CN" sz="2800" dirty="0">
                <a:latin typeface="仿宋" pitchFamily="49" charset="-122"/>
                <a:ea typeface="仿宋" pitchFamily="49" charset="-122"/>
              </a:rPr>
              <a:t>TCP/IP</a:t>
            </a:r>
            <a:r>
              <a:rPr lang="zh-CN" altLang="en-US" sz="2800" dirty="0">
                <a:latin typeface="仿宋" pitchFamily="49" charset="-122"/>
                <a:ea typeface="仿宋" pitchFamily="49" charset="-122"/>
              </a:rPr>
              <a:t>模型与</a:t>
            </a:r>
            <a:r>
              <a:rPr lang="en-US" altLang="zh-CN" sz="2800" dirty="0">
                <a:latin typeface="仿宋" pitchFamily="49" charset="-122"/>
                <a:ea typeface="仿宋" pitchFamily="49" charset="-122"/>
              </a:rPr>
              <a:t>OSI/RM</a:t>
            </a:r>
            <a:r>
              <a:rPr lang="zh-CN" altLang="en-US" sz="2800" dirty="0">
                <a:latin typeface="仿宋" pitchFamily="49" charset="-122"/>
                <a:ea typeface="仿宋" pitchFamily="49" charset="-122"/>
              </a:rPr>
              <a:t>模型比较，两者有各自的特点。</a:t>
            </a:r>
          </a:p>
          <a:p>
            <a:pPr>
              <a:lnSpc>
                <a:spcPct val="150000"/>
              </a:lnSpc>
              <a:defRPr/>
            </a:pPr>
            <a:r>
              <a:rPr lang="en-US" altLang="zh-CN" sz="2800" dirty="0">
                <a:latin typeface="仿宋" pitchFamily="49" charset="-122"/>
                <a:ea typeface="仿宋" pitchFamily="49" charset="-122"/>
              </a:rPr>
              <a:t>TCP/IP</a:t>
            </a:r>
            <a:r>
              <a:rPr lang="zh-CN" altLang="en-US" sz="2800" dirty="0">
                <a:latin typeface="仿宋" pitchFamily="49" charset="-122"/>
                <a:ea typeface="仿宋" pitchFamily="49" charset="-122"/>
              </a:rPr>
              <a:t>是因特网的体系结构模型，它是由若干通信协议组成的协议簇，包括应用层、传输层、网际层和网络接口层。</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iterate type="wd">
                                    <p:tmAbs val="100"/>
                                  </p:iterate>
                                  <p:childTnLst>
                                    <p:set>
                                      <p:cBhvr>
                                        <p:cTn id="6" dur="1" fill="hold">
                                          <p:stCondLst>
                                            <p:cond delay="0"/>
                                          </p:stCondLst>
                                        </p:cTn>
                                        <p:tgtEl>
                                          <p:spTgt spid="1813534">
                                            <p:bg/>
                                          </p:spTgt>
                                        </p:tgtEl>
                                        <p:attrNameLst>
                                          <p:attrName>style.visibility</p:attrName>
                                        </p:attrNameLst>
                                      </p:cBhvr>
                                      <p:to>
                                        <p:strVal val="visible"/>
                                      </p:to>
                                    </p:set>
                                  </p:childTnLst>
                                </p:cTn>
                              </p:par>
                              <p:par>
                                <p:cTn id="7" presetID="1" presetClass="entr" presetSubtype="0" fill="hold" grpId="0" nodeType="withEffect">
                                  <p:stCondLst>
                                    <p:cond delay="0"/>
                                  </p:stCondLst>
                                  <p:iterate type="wd">
                                    <p:tmAbs val="100"/>
                                  </p:iterate>
                                  <p:childTnLst>
                                    <p:set>
                                      <p:cBhvr>
                                        <p:cTn id="8" dur="1" fill="hold">
                                          <p:stCondLst>
                                            <p:cond delay="0"/>
                                          </p:stCondLst>
                                        </p:cTn>
                                        <p:tgtEl>
                                          <p:spTgt spid="1813534">
                                            <p:txEl>
                                              <p:pRg st="0" end="0"/>
                                            </p:txEl>
                                          </p:spTgt>
                                        </p:tgtEl>
                                        <p:attrNameLst>
                                          <p:attrName>style.visibility</p:attrName>
                                        </p:attrNameLst>
                                      </p:cBhvr>
                                      <p:to>
                                        <p:strVal val="visible"/>
                                      </p:to>
                                    </p:set>
                                  </p:childTnLst>
                                </p:cTn>
                              </p:par>
                              <p:par>
                                <p:cTn id="9" presetID="1" presetClass="entr" presetSubtype="0" fill="hold" grpId="0" nodeType="withEffect">
                                  <p:stCondLst>
                                    <p:cond delay="0"/>
                                  </p:stCondLst>
                                  <p:iterate type="wd">
                                    <p:tmAbs val="100"/>
                                  </p:iterate>
                                  <p:childTnLst>
                                    <p:set>
                                      <p:cBhvr>
                                        <p:cTn id="10" dur="1" fill="hold">
                                          <p:stCondLst>
                                            <p:cond delay="0"/>
                                          </p:stCondLst>
                                        </p:cTn>
                                        <p:tgtEl>
                                          <p:spTgt spid="1813534">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13534" grpId="0" build="p"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标题 1"/>
          <p:cNvSpPr>
            <a:spLocks noGrp="1"/>
          </p:cNvSpPr>
          <p:nvPr>
            <p:ph type="title"/>
          </p:nvPr>
        </p:nvSpPr>
        <p:spPr/>
        <p:txBody>
          <a:bodyPr/>
          <a:lstStyle/>
          <a:p>
            <a:r>
              <a:rPr lang="en-US" altLang="zh-CN" sz="3600" dirty="0" smtClean="0">
                <a:ea typeface="宋体" pitchFamily="2" charset="-122"/>
              </a:rPr>
              <a:t>TCP/IP</a:t>
            </a:r>
            <a:r>
              <a:rPr lang="zh-CN" altLang="en-US" sz="3600" dirty="0" smtClean="0">
                <a:ea typeface="宋体" pitchFamily="2" charset="-122"/>
              </a:rPr>
              <a:t>模型各层的功能</a:t>
            </a:r>
          </a:p>
        </p:txBody>
      </p:sp>
      <p:sp>
        <p:nvSpPr>
          <p:cNvPr id="63491" name="内容占位符 2"/>
          <p:cNvSpPr>
            <a:spLocks noGrp="1"/>
          </p:cNvSpPr>
          <p:nvPr>
            <p:ph idx="1"/>
          </p:nvPr>
        </p:nvSpPr>
        <p:spPr>
          <a:xfrm>
            <a:off x="323850" y="1341438"/>
            <a:ext cx="8820150" cy="5183187"/>
          </a:xfrm>
        </p:spPr>
        <p:txBody>
          <a:bodyPr/>
          <a:lstStyle/>
          <a:p>
            <a:pPr>
              <a:lnSpc>
                <a:spcPts val="3000"/>
              </a:lnSpc>
            </a:pPr>
            <a:r>
              <a:rPr lang="zh-CN" altLang="en-US" sz="2000" smtClean="0">
                <a:latin typeface="仿宋" pitchFamily="49" charset="-122"/>
                <a:ea typeface="仿宋" pitchFamily="49" charset="-122"/>
              </a:rPr>
              <a:t>（</a:t>
            </a:r>
            <a:r>
              <a:rPr lang="en-US" altLang="zh-CN" sz="2000" smtClean="0">
                <a:latin typeface="仿宋" pitchFamily="49" charset="-122"/>
                <a:ea typeface="仿宋" pitchFamily="49" charset="-122"/>
              </a:rPr>
              <a:t>1</a:t>
            </a:r>
            <a:r>
              <a:rPr lang="zh-CN" altLang="en-US" sz="2000" smtClean="0">
                <a:latin typeface="仿宋" pitchFamily="49" charset="-122"/>
                <a:ea typeface="仿宋" pitchFamily="49" charset="-122"/>
              </a:rPr>
              <a:t>）网络接口层：网络接口层主要负责主机的逻辑连接和物理连接，是</a:t>
            </a:r>
            <a:r>
              <a:rPr lang="en-US" altLang="zh-CN" sz="2000" smtClean="0">
                <a:latin typeface="仿宋" pitchFamily="49" charset="-122"/>
                <a:ea typeface="仿宋" pitchFamily="49" charset="-122"/>
              </a:rPr>
              <a:t>TCP/IP</a:t>
            </a:r>
            <a:r>
              <a:rPr lang="zh-CN" altLang="en-US" sz="2000" smtClean="0">
                <a:latin typeface="仿宋" pitchFamily="49" charset="-122"/>
                <a:ea typeface="仿宋" pitchFamily="49" charset="-122"/>
              </a:rPr>
              <a:t>模型的最底层，主要包括数据链路和介质访问方式等。</a:t>
            </a:r>
          </a:p>
          <a:p>
            <a:pPr>
              <a:lnSpc>
                <a:spcPts val="3000"/>
              </a:lnSpc>
            </a:pPr>
            <a:r>
              <a:rPr lang="zh-CN" altLang="en-US" sz="2000" smtClean="0">
                <a:latin typeface="仿宋" pitchFamily="49" charset="-122"/>
                <a:ea typeface="仿宋" pitchFamily="49" charset="-122"/>
              </a:rPr>
              <a:t>（</a:t>
            </a:r>
            <a:r>
              <a:rPr lang="en-US" altLang="zh-CN" sz="2000" smtClean="0">
                <a:latin typeface="仿宋" pitchFamily="49" charset="-122"/>
                <a:ea typeface="仿宋" pitchFamily="49" charset="-122"/>
              </a:rPr>
              <a:t>2</a:t>
            </a:r>
            <a:r>
              <a:rPr lang="zh-CN" altLang="en-US" sz="2000" smtClean="0">
                <a:latin typeface="仿宋" pitchFamily="49" charset="-122"/>
                <a:ea typeface="仿宋" pitchFamily="49" charset="-122"/>
              </a:rPr>
              <a:t>）网际层：网际层是整个</a:t>
            </a:r>
            <a:r>
              <a:rPr lang="en-US" altLang="zh-CN" sz="2000" smtClean="0">
                <a:latin typeface="仿宋" pitchFamily="49" charset="-122"/>
                <a:ea typeface="仿宋" pitchFamily="49" charset="-122"/>
              </a:rPr>
              <a:t>TCP/IP</a:t>
            </a:r>
            <a:r>
              <a:rPr lang="zh-CN" altLang="en-US" sz="2000" smtClean="0">
                <a:latin typeface="仿宋" pitchFamily="49" charset="-122"/>
                <a:ea typeface="仿宋" pitchFamily="49" charset="-122"/>
              </a:rPr>
              <a:t>模型的核心，主要功能是路由寻址，即根据数据包头部的源</a:t>
            </a:r>
            <a:r>
              <a:rPr lang="en-US" altLang="zh-CN" sz="2000" smtClean="0">
                <a:latin typeface="仿宋" pitchFamily="49" charset="-122"/>
                <a:ea typeface="仿宋" pitchFamily="49" charset="-122"/>
              </a:rPr>
              <a:t>IP</a:t>
            </a:r>
            <a:r>
              <a:rPr lang="zh-CN" altLang="en-US" sz="2000" smtClean="0">
                <a:latin typeface="仿宋" pitchFamily="49" charset="-122"/>
                <a:ea typeface="仿宋" pitchFamily="49" charset="-122"/>
              </a:rPr>
              <a:t>地址和目的</a:t>
            </a:r>
            <a:r>
              <a:rPr lang="en-US" altLang="zh-CN" sz="2000" smtClean="0">
                <a:latin typeface="仿宋" pitchFamily="49" charset="-122"/>
                <a:ea typeface="仿宋" pitchFamily="49" charset="-122"/>
              </a:rPr>
              <a:t>IP</a:t>
            </a:r>
            <a:r>
              <a:rPr lang="zh-CN" altLang="en-US" sz="2000" smtClean="0">
                <a:latin typeface="仿宋" pitchFamily="49" charset="-122"/>
                <a:ea typeface="仿宋" pitchFamily="49" charset="-122"/>
              </a:rPr>
              <a:t>地址，将数据包发送到正确的目的地。该层中主要的协议有</a:t>
            </a:r>
            <a:r>
              <a:rPr lang="en-US" altLang="zh-CN" sz="2000" smtClean="0">
                <a:latin typeface="仿宋" pitchFamily="49" charset="-122"/>
                <a:ea typeface="仿宋" pitchFamily="49" charset="-122"/>
              </a:rPr>
              <a:t>IP</a:t>
            </a:r>
            <a:r>
              <a:rPr lang="zh-CN" altLang="en-US" sz="2000" smtClean="0">
                <a:latin typeface="仿宋" pitchFamily="49" charset="-122"/>
                <a:ea typeface="仿宋" pitchFamily="49" charset="-122"/>
              </a:rPr>
              <a:t>、</a:t>
            </a:r>
            <a:r>
              <a:rPr lang="en-US" altLang="zh-CN" sz="2000" smtClean="0">
                <a:latin typeface="仿宋" pitchFamily="49" charset="-122"/>
                <a:ea typeface="仿宋" pitchFamily="49" charset="-122"/>
              </a:rPr>
              <a:t>ICMP</a:t>
            </a:r>
            <a:r>
              <a:rPr lang="zh-CN" altLang="en-US" sz="2000" smtClean="0">
                <a:latin typeface="仿宋" pitchFamily="49" charset="-122"/>
                <a:ea typeface="仿宋" pitchFamily="49" charset="-122"/>
              </a:rPr>
              <a:t>、</a:t>
            </a:r>
            <a:r>
              <a:rPr lang="en-US" altLang="zh-CN" sz="2000" smtClean="0">
                <a:latin typeface="仿宋" pitchFamily="49" charset="-122"/>
                <a:ea typeface="仿宋" pitchFamily="49" charset="-122"/>
              </a:rPr>
              <a:t>IGMP</a:t>
            </a:r>
            <a:r>
              <a:rPr lang="zh-CN" altLang="en-US" sz="2000" smtClean="0">
                <a:latin typeface="仿宋" pitchFamily="49" charset="-122"/>
                <a:ea typeface="仿宋" pitchFamily="49" charset="-122"/>
              </a:rPr>
              <a:t>、</a:t>
            </a:r>
            <a:r>
              <a:rPr lang="en-US" altLang="zh-CN" sz="2000" smtClean="0">
                <a:latin typeface="仿宋" pitchFamily="49" charset="-122"/>
                <a:ea typeface="仿宋" pitchFamily="49" charset="-122"/>
              </a:rPr>
              <a:t>ARP</a:t>
            </a:r>
            <a:r>
              <a:rPr lang="zh-CN" altLang="en-US" sz="2000" smtClean="0">
                <a:latin typeface="仿宋" pitchFamily="49" charset="-122"/>
                <a:ea typeface="仿宋" pitchFamily="49" charset="-122"/>
              </a:rPr>
              <a:t>和</a:t>
            </a:r>
            <a:r>
              <a:rPr lang="en-US" altLang="zh-CN" sz="2000" smtClean="0">
                <a:latin typeface="仿宋" pitchFamily="49" charset="-122"/>
                <a:ea typeface="仿宋" pitchFamily="49" charset="-122"/>
              </a:rPr>
              <a:t>RARP</a:t>
            </a:r>
            <a:r>
              <a:rPr lang="zh-CN" altLang="en-US" sz="2000" smtClean="0">
                <a:latin typeface="仿宋" pitchFamily="49" charset="-122"/>
                <a:ea typeface="仿宋" pitchFamily="49" charset="-122"/>
              </a:rPr>
              <a:t>等，它们共同构成了</a:t>
            </a:r>
            <a:r>
              <a:rPr lang="en-US" altLang="zh-CN" sz="2000" smtClean="0">
                <a:latin typeface="仿宋" pitchFamily="49" charset="-122"/>
                <a:ea typeface="仿宋" pitchFamily="49" charset="-122"/>
              </a:rPr>
              <a:t>IP</a:t>
            </a:r>
            <a:r>
              <a:rPr lang="zh-CN" altLang="en-US" sz="2000" smtClean="0">
                <a:latin typeface="仿宋" pitchFamily="49" charset="-122"/>
                <a:ea typeface="仿宋" pitchFamily="49" charset="-122"/>
              </a:rPr>
              <a:t>协议簇。</a:t>
            </a:r>
          </a:p>
          <a:p>
            <a:pPr>
              <a:lnSpc>
                <a:spcPts val="3000"/>
              </a:lnSpc>
            </a:pPr>
            <a:r>
              <a:rPr lang="zh-CN" altLang="en-US" sz="2000" smtClean="0">
                <a:latin typeface="仿宋" pitchFamily="49" charset="-122"/>
                <a:ea typeface="仿宋" pitchFamily="49" charset="-122"/>
              </a:rPr>
              <a:t>（</a:t>
            </a:r>
            <a:r>
              <a:rPr lang="en-US" altLang="zh-CN" sz="2000" smtClean="0">
                <a:latin typeface="仿宋" pitchFamily="49" charset="-122"/>
                <a:ea typeface="仿宋" pitchFamily="49" charset="-122"/>
              </a:rPr>
              <a:t>3</a:t>
            </a:r>
            <a:r>
              <a:rPr lang="zh-CN" altLang="en-US" sz="2000" smtClean="0">
                <a:latin typeface="仿宋" pitchFamily="49" charset="-122"/>
                <a:ea typeface="仿宋" pitchFamily="49" charset="-122"/>
              </a:rPr>
              <a:t>）传输层：传输层主要为应用层提供数据报和虚电路服务，为应用进程之间提供端到端的逻辑通信。传输层的主要协议包括</a:t>
            </a:r>
            <a:r>
              <a:rPr lang="en-US" altLang="zh-CN" sz="2000" smtClean="0">
                <a:latin typeface="仿宋" pitchFamily="49" charset="-122"/>
                <a:ea typeface="仿宋" pitchFamily="49" charset="-122"/>
              </a:rPr>
              <a:t>TCP</a:t>
            </a:r>
            <a:r>
              <a:rPr lang="zh-CN" altLang="en-US" sz="2000" smtClean="0">
                <a:latin typeface="仿宋" pitchFamily="49" charset="-122"/>
                <a:ea typeface="仿宋" pitchFamily="49" charset="-122"/>
              </a:rPr>
              <a:t>（</a:t>
            </a:r>
            <a:r>
              <a:rPr lang="en-US" altLang="zh-CN" sz="2000" smtClean="0">
                <a:latin typeface="仿宋" pitchFamily="49" charset="-122"/>
                <a:ea typeface="仿宋" pitchFamily="49" charset="-122"/>
              </a:rPr>
              <a:t>Transmission Control Protocol</a:t>
            </a:r>
            <a:r>
              <a:rPr lang="zh-CN" altLang="en-US" sz="2000" smtClean="0">
                <a:latin typeface="仿宋" pitchFamily="49" charset="-122"/>
                <a:ea typeface="仿宋" pitchFamily="49" charset="-122"/>
              </a:rPr>
              <a:t>）协议和</a:t>
            </a:r>
            <a:r>
              <a:rPr lang="en-US" altLang="zh-CN" sz="2000" smtClean="0">
                <a:latin typeface="仿宋" pitchFamily="49" charset="-122"/>
                <a:ea typeface="仿宋" pitchFamily="49" charset="-122"/>
              </a:rPr>
              <a:t>UDP</a:t>
            </a:r>
            <a:r>
              <a:rPr lang="zh-CN" altLang="en-US" sz="2000" smtClean="0">
                <a:latin typeface="仿宋" pitchFamily="49" charset="-122"/>
                <a:ea typeface="仿宋" pitchFamily="49" charset="-122"/>
              </a:rPr>
              <a:t>（</a:t>
            </a:r>
            <a:r>
              <a:rPr lang="en-US" altLang="zh-CN" sz="2000" smtClean="0">
                <a:latin typeface="仿宋" pitchFamily="49" charset="-122"/>
                <a:ea typeface="仿宋" pitchFamily="49" charset="-122"/>
              </a:rPr>
              <a:t>User Datagram Protocol</a:t>
            </a:r>
            <a:r>
              <a:rPr lang="zh-CN" altLang="en-US" sz="2000" smtClean="0">
                <a:latin typeface="仿宋" pitchFamily="49" charset="-122"/>
                <a:ea typeface="仿宋" pitchFamily="49" charset="-122"/>
              </a:rPr>
              <a:t>）协议，</a:t>
            </a:r>
            <a:r>
              <a:rPr lang="en-US" altLang="zh-CN" sz="2000" smtClean="0">
                <a:latin typeface="仿宋" pitchFamily="49" charset="-122"/>
                <a:ea typeface="仿宋" pitchFamily="49" charset="-122"/>
              </a:rPr>
              <a:t>TCP</a:t>
            </a:r>
            <a:r>
              <a:rPr lang="zh-CN" altLang="en-US" sz="2000" smtClean="0">
                <a:latin typeface="仿宋" pitchFamily="49" charset="-122"/>
                <a:ea typeface="仿宋" pitchFamily="49" charset="-122"/>
              </a:rPr>
              <a:t>协议提供可靠的、面向连接的端到端的数据传输，而</a:t>
            </a:r>
            <a:r>
              <a:rPr lang="en-US" altLang="zh-CN" sz="2000" smtClean="0">
                <a:latin typeface="仿宋" pitchFamily="49" charset="-122"/>
                <a:ea typeface="仿宋" pitchFamily="49" charset="-122"/>
              </a:rPr>
              <a:t>UDP</a:t>
            </a:r>
            <a:r>
              <a:rPr lang="zh-CN" altLang="en-US" sz="2000" smtClean="0">
                <a:latin typeface="仿宋" pitchFamily="49" charset="-122"/>
                <a:ea typeface="仿宋" pitchFamily="49" charset="-122"/>
              </a:rPr>
              <a:t>协议提供不可靠的、无连接的数据传输。</a:t>
            </a:r>
          </a:p>
          <a:p>
            <a:pPr>
              <a:lnSpc>
                <a:spcPts val="3000"/>
              </a:lnSpc>
            </a:pPr>
            <a:r>
              <a:rPr lang="zh-CN" altLang="en-US" sz="2000" smtClean="0">
                <a:latin typeface="仿宋" pitchFamily="49" charset="-122"/>
                <a:ea typeface="仿宋" pitchFamily="49" charset="-122"/>
              </a:rPr>
              <a:t>（</a:t>
            </a:r>
            <a:r>
              <a:rPr lang="en-US" altLang="zh-CN" sz="2000" smtClean="0">
                <a:latin typeface="仿宋" pitchFamily="49" charset="-122"/>
                <a:ea typeface="仿宋" pitchFamily="49" charset="-122"/>
              </a:rPr>
              <a:t>4</a:t>
            </a:r>
            <a:r>
              <a:rPr lang="zh-CN" altLang="en-US" sz="2000" smtClean="0">
                <a:latin typeface="仿宋" pitchFamily="49" charset="-122"/>
                <a:ea typeface="仿宋" pitchFamily="49" charset="-122"/>
              </a:rPr>
              <a:t>）应用层：应用层规定应用进程在通信中所遵守的协议，为应用程序提供接口服务，应用层主要包括</a:t>
            </a:r>
            <a:r>
              <a:rPr lang="en-US" altLang="zh-CN" sz="2000" smtClean="0">
                <a:latin typeface="仿宋" pitchFamily="49" charset="-122"/>
                <a:ea typeface="仿宋" pitchFamily="49" charset="-122"/>
              </a:rPr>
              <a:t>FTP</a:t>
            </a:r>
            <a:r>
              <a:rPr lang="zh-CN" altLang="en-US" sz="2000" smtClean="0">
                <a:latin typeface="仿宋" pitchFamily="49" charset="-122"/>
                <a:ea typeface="仿宋" pitchFamily="49" charset="-122"/>
              </a:rPr>
              <a:t>、</a:t>
            </a:r>
            <a:r>
              <a:rPr lang="en-US" altLang="zh-CN" sz="2000" smtClean="0">
                <a:latin typeface="仿宋" pitchFamily="49" charset="-122"/>
                <a:ea typeface="仿宋" pitchFamily="49" charset="-122"/>
              </a:rPr>
              <a:t>SMTP</a:t>
            </a:r>
            <a:r>
              <a:rPr lang="zh-CN" altLang="en-US" sz="2000" smtClean="0">
                <a:latin typeface="仿宋" pitchFamily="49" charset="-122"/>
                <a:ea typeface="仿宋" pitchFamily="49" charset="-122"/>
              </a:rPr>
              <a:t>、</a:t>
            </a:r>
            <a:r>
              <a:rPr lang="en-US" altLang="zh-CN" sz="2000" smtClean="0">
                <a:latin typeface="仿宋" pitchFamily="49" charset="-122"/>
                <a:ea typeface="仿宋" pitchFamily="49" charset="-122"/>
              </a:rPr>
              <a:t>DNS</a:t>
            </a:r>
            <a:r>
              <a:rPr lang="zh-CN" altLang="en-US" sz="2000" smtClean="0">
                <a:latin typeface="仿宋" pitchFamily="49" charset="-122"/>
                <a:ea typeface="仿宋" pitchFamily="49" charset="-122"/>
              </a:rPr>
              <a:t>和</a:t>
            </a:r>
            <a:r>
              <a:rPr lang="en-US" altLang="zh-CN" sz="2000" smtClean="0">
                <a:latin typeface="仿宋" pitchFamily="49" charset="-122"/>
                <a:ea typeface="仿宋" pitchFamily="49" charset="-122"/>
              </a:rPr>
              <a:t>HTTP</a:t>
            </a:r>
            <a:r>
              <a:rPr lang="zh-CN" altLang="en-US" sz="2000" smtClean="0">
                <a:latin typeface="仿宋" pitchFamily="49" charset="-122"/>
                <a:ea typeface="仿宋" pitchFamily="49" charset="-122"/>
              </a:rPr>
              <a:t>等应用协议。</a:t>
            </a: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标题 1"/>
          <p:cNvSpPr>
            <a:spLocks noGrp="1"/>
          </p:cNvSpPr>
          <p:nvPr>
            <p:ph type="title"/>
          </p:nvPr>
        </p:nvSpPr>
        <p:spPr>
          <a:xfrm>
            <a:off x="2268538" y="274638"/>
            <a:ext cx="6875462" cy="922337"/>
          </a:xfrm>
        </p:spPr>
        <p:txBody>
          <a:bodyPr/>
          <a:lstStyle/>
          <a:p>
            <a:r>
              <a:rPr lang="en-US" altLang="zh-CN" sz="3200" dirty="0" smtClean="0">
                <a:ea typeface="宋体" pitchFamily="2" charset="-122"/>
              </a:rPr>
              <a:t>TCP/IP</a:t>
            </a:r>
            <a:r>
              <a:rPr lang="zh-CN" altLang="en-US" sz="3200" dirty="0" smtClean="0">
                <a:ea typeface="宋体" pitchFamily="2" charset="-122"/>
              </a:rPr>
              <a:t>模型的分层设计具有的优势</a:t>
            </a:r>
          </a:p>
        </p:txBody>
      </p:sp>
      <p:sp>
        <p:nvSpPr>
          <p:cNvPr id="64515" name="内容占位符 2"/>
          <p:cNvSpPr>
            <a:spLocks noGrp="1"/>
          </p:cNvSpPr>
          <p:nvPr>
            <p:ph idx="1"/>
          </p:nvPr>
        </p:nvSpPr>
        <p:spPr/>
        <p:txBody>
          <a:bodyPr/>
          <a:lstStyle/>
          <a:p>
            <a:pPr>
              <a:lnSpc>
                <a:spcPct val="150000"/>
              </a:lnSpc>
            </a:pPr>
            <a:r>
              <a:rPr lang="zh-CN" altLang="en-US" b="0" smtClean="0">
                <a:latin typeface="仿宋" pitchFamily="49" charset="-122"/>
                <a:ea typeface="仿宋" pitchFamily="49" charset="-122"/>
              </a:rPr>
              <a:t>（</a:t>
            </a:r>
            <a:r>
              <a:rPr lang="en-US" altLang="zh-CN" b="0" smtClean="0">
                <a:latin typeface="仿宋" pitchFamily="49" charset="-122"/>
                <a:ea typeface="仿宋" pitchFamily="49" charset="-122"/>
              </a:rPr>
              <a:t>1</a:t>
            </a:r>
            <a:r>
              <a:rPr lang="zh-CN" altLang="en-US" b="0" smtClean="0">
                <a:latin typeface="仿宋" pitchFamily="49" charset="-122"/>
                <a:ea typeface="仿宋" pitchFamily="49" charset="-122"/>
              </a:rPr>
              <a:t>）降低了通信的复杂性，提高了可用性和通用性，每层都实现了其特定的功能。</a:t>
            </a:r>
          </a:p>
          <a:p>
            <a:pPr>
              <a:lnSpc>
                <a:spcPct val="150000"/>
              </a:lnSpc>
            </a:pPr>
            <a:r>
              <a:rPr lang="zh-CN" altLang="en-US" b="0" smtClean="0">
                <a:latin typeface="仿宋" pitchFamily="49" charset="-122"/>
                <a:ea typeface="仿宋" pitchFamily="49" charset="-122"/>
              </a:rPr>
              <a:t>（</a:t>
            </a:r>
            <a:r>
              <a:rPr lang="en-US" altLang="zh-CN" b="0" smtClean="0">
                <a:latin typeface="仿宋" pitchFamily="49" charset="-122"/>
                <a:ea typeface="仿宋" pitchFamily="49" charset="-122"/>
              </a:rPr>
              <a:t>2</a:t>
            </a:r>
            <a:r>
              <a:rPr lang="zh-CN" altLang="en-US" b="0" smtClean="0">
                <a:latin typeface="仿宋" pitchFamily="49" charset="-122"/>
                <a:ea typeface="仿宋" pitchFamily="49" charset="-122"/>
              </a:rPr>
              <a:t>）简化了数据的发送、传输和接收过程，在发送端通过“自上而下”的形式一层层地打包发送，在接收端通过“自下而上”的形式进行解包接收信息。</a:t>
            </a: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标题 1"/>
          <p:cNvSpPr>
            <a:spLocks noGrp="1"/>
          </p:cNvSpPr>
          <p:nvPr>
            <p:ph type="title"/>
          </p:nvPr>
        </p:nvSpPr>
        <p:spPr>
          <a:xfrm>
            <a:off x="2514600" y="404813"/>
            <a:ext cx="6629400" cy="563562"/>
          </a:xfrm>
        </p:spPr>
        <p:txBody>
          <a:bodyPr/>
          <a:lstStyle/>
          <a:p>
            <a:r>
              <a:rPr lang="en-US" altLang="zh-CN" sz="3200" dirty="0" smtClean="0">
                <a:ea typeface="宋体" pitchFamily="2" charset="-122"/>
              </a:rPr>
              <a:t>OSI/RM</a:t>
            </a:r>
            <a:r>
              <a:rPr lang="zh-CN" altLang="en-US" sz="3200" dirty="0" smtClean="0">
                <a:ea typeface="宋体" pitchFamily="2" charset="-122"/>
              </a:rPr>
              <a:t>模型和</a:t>
            </a:r>
            <a:r>
              <a:rPr lang="en-US" altLang="zh-CN" sz="3200" dirty="0" smtClean="0">
                <a:ea typeface="宋体" pitchFamily="2" charset="-122"/>
              </a:rPr>
              <a:t>TCP/IP</a:t>
            </a:r>
            <a:r>
              <a:rPr lang="zh-CN" altLang="en-US" sz="3200" dirty="0" smtClean="0">
                <a:ea typeface="宋体" pitchFamily="2" charset="-122"/>
              </a:rPr>
              <a:t>模型的比较</a:t>
            </a:r>
          </a:p>
        </p:txBody>
      </p:sp>
      <p:sp>
        <p:nvSpPr>
          <p:cNvPr id="65539" name="内容占位符 2"/>
          <p:cNvSpPr>
            <a:spLocks noGrp="1"/>
          </p:cNvSpPr>
          <p:nvPr>
            <p:ph idx="1"/>
          </p:nvPr>
        </p:nvSpPr>
        <p:spPr>
          <a:xfrm>
            <a:off x="468313" y="1341438"/>
            <a:ext cx="8675687" cy="2808287"/>
          </a:xfrm>
        </p:spPr>
        <p:txBody>
          <a:bodyPr/>
          <a:lstStyle/>
          <a:p>
            <a:pPr>
              <a:lnSpc>
                <a:spcPct val="150000"/>
              </a:lnSpc>
            </a:pPr>
            <a:r>
              <a:rPr lang="en-US" altLang="zh-CN" sz="2400" b="0" smtClean="0"/>
              <a:t>TCP/IP</a:t>
            </a:r>
            <a:r>
              <a:rPr lang="zh-CN" altLang="en-US" sz="2400" b="0" smtClean="0"/>
              <a:t>模型是一个事实上的工业标准，现已发展为覆盖全球的因特网协议体系结构。</a:t>
            </a:r>
            <a:r>
              <a:rPr lang="en-US" altLang="zh-CN" sz="2400" b="0" smtClean="0"/>
              <a:t>OSI/RM</a:t>
            </a:r>
            <a:r>
              <a:rPr lang="zh-CN" altLang="en-US" sz="2400" b="0" smtClean="0"/>
              <a:t>模型和</a:t>
            </a:r>
            <a:r>
              <a:rPr lang="en-US" altLang="zh-CN" sz="2400" b="0" smtClean="0"/>
              <a:t>TCP/IP</a:t>
            </a:r>
            <a:r>
              <a:rPr lang="zh-CN" altLang="en-US" sz="2400" b="0" smtClean="0"/>
              <a:t>模型均采用分层的设计模式，但是两者略有差异，如图</a:t>
            </a:r>
            <a:r>
              <a:rPr lang="en-US" altLang="zh-CN" sz="2400" b="0" smtClean="0"/>
              <a:t>1-6</a:t>
            </a:r>
            <a:r>
              <a:rPr lang="zh-CN" altLang="en-US" sz="2400" b="0" smtClean="0"/>
              <a:t>所示为</a:t>
            </a:r>
            <a:r>
              <a:rPr lang="en-US" altLang="zh-CN" sz="2400" b="0" smtClean="0"/>
              <a:t>OSI/RM</a:t>
            </a:r>
            <a:r>
              <a:rPr lang="zh-CN" altLang="en-US" sz="2400" b="0" smtClean="0"/>
              <a:t>与</a:t>
            </a:r>
            <a:r>
              <a:rPr lang="en-US" altLang="zh-CN" sz="2400" b="0" smtClean="0"/>
              <a:t>TCP/IP</a:t>
            </a:r>
            <a:r>
              <a:rPr lang="zh-CN" altLang="en-US" sz="2400" b="0" smtClean="0"/>
              <a:t>体系结构的对比图，其中</a:t>
            </a:r>
            <a:r>
              <a:rPr lang="en-US" altLang="zh-CN" sz="2400" b="0" smtClean="0"/>
              <a:t>TCP/IP</a:t>
            </a:r>
            <a:r>
              <a:rPr lang="zh-CN" altLang="en-US" sz="2400" b="0" smtClean="0"/>
              <a:t>体系结构分为</a:t>
            </a:r>
            <a:r>
              <a:rPr lang="en-US" altLang="zh-CN" sz="2400" b="0" smtClean="0"/>
              <a:t>4</a:t>
            </a:r>
            <a:r>
              <a:rPr lang="zh-CN" altLang="en-US" sz="2400" b="0" smtClean="0"/>
              <a:t>层，与</a:t>
            </a:r>
            <a:r>
              <a:rPr lang="en-US" altLang="zh-CN" sz="2400" b="0" smtClean="0"/>
              <a:t>OSI/RM</a:t>
            </a:r>
            <a:r>
              <a:rPr lang="zh-CN" altLang="en-US" sz="2400" b="0" smtClean="0"/>
              <a:t>体系结构的</a:t>
            </a:r>
            <a:r>
              <a:rPr lang="en-US" altLang="zh-CN" sz="2400" b="0" smtClean="0"/>
              <a:t>7</a:t>
            </a:r>
            <a:r>
              <a:rPr lang="zh-CN" altLang="en-US" sz="2400" b="0" smtClean="0"/>
              <a:t>层相对应。</a:t>
            </a:r>
            <a:endParaRPr lang="zh-CN" altLang="en-US" sz="2400" b="0" smtClean="0">
              <a:latin typeface="仿宋" pitchFamily="49" charset="-122"/>
              <a:ea typeface="仿宋" pitchFamily="49" charset="-122"/>
            </a:endParaRPr>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标题 1"/>
          <p:cNvSpPr>
            <a:spLocks noGrp="1"/>
          </p:cNvSpPr>
          <p:nvPr>
            <p:ph type="title"/>
          </p:nvPr>
        </p:nvSpPr>
        <p:spPr>
          <a:xfrm>
            <a:off x="2339975" y="476250"/>
            <a:ext cx="6629400" cy="563563"/>
          </a:xfrm>
        </p:spPr>
        <p:txBody>
          <a:bodyPr/>
          <a:lstStyle/>
          <a:p>
            <a:r>
              <a:rPr lang="en-US" altLang="zh-CN" sz="3600" b="0" dirty="0" smtClean="0">
                <a:ea typeface="宋体" pitchFamily="2" charset="-122"/>
              </a:rPr>
              <a:t>OSI/RM</a:t>
            </a:r>
            <a:r>
              <a:rPr lang="zh-CN" altLang="en-US" sz="3600" b="0" dirty="0" smtClean="0">
                <a:ea typeface="宋体" pitchFamily="2" charset="-122"/>
              </a:rPr>
              <a:t>与</a:t>
            </a:r>
            <a:r>
              <a:rPr lang="en-US" altLang="zh-CN" sz="3600" b="0" dirty="0" smtClean="0">
                <a:ea typeface="宋体" pitchFamily="2" charset="-122"/>
              </a:rPr>
              <a:t>TCP/IP</a:t>
            </a:r>
            <a:r>
              <a:rPr lang="zh-CN" altLang="en-US" sz="3600" b="0" dirty="0" smtClean="0">
                <a:ea typeface="宋体" pitchFamily="2" charset="-122"/>
              </a:rPr>
              <a:t>体系结构对比</a:t>
            </a:r>
            <a:endParaRPr lang="zh-CN" altLang="en-US" sz="3600" dirty="0" smtClean="0">
              <a:ea typeface="宋体" pitchFamily="2" charset="-122"/>
            </a:endParaRPr>
          </a:p>
        </p:txBody>
      </p:sp>
      <p:sp>
        <p:nvSpPr>
          <p:cNvPr id="66563" name="AutoShape 2" descr="http://hunan.ouchn.cn/pluginfile.php/572909/mod_page/content/13/1-5-3.png"/>
          <p:cNvSpPr>
            <a:spLocks noChangeAspect="1" noChangeArrowheads="1"/>
          </p:cNvSpPr>
          <p:nvPr/>
        </p:nvSpPr>
        <p:spPr bwMode="auto">
          <a:xfrm>
            <a:off x="176213" y="-1825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eaLnBrk="1" hangingPunct="1"/>
            <a:endParaRPr lang="zh-CN" altLang="en-US"/>
          </a:p>
        </p:txBody>
      </p:sp>
      <p:pic>
        <p:nvPicPr>
          <p:cNvPr id="6656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40200" y="1958975"/>
            <a:ext cx="5003800" cy="3887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6565" name="内容占位符 2"/>
          <p:cNvSpPr>
            <a:spLocks noGrp="1"/>
          </p:cNvSpPr>
          <p:nvPr>
            <p:ph idx="1"/>
          </p:nvPr>
        </p:nvSpPr>
        <p:spPr>
          <a:xfrm>
            <a:off x="176213" y="1420813"/>
            <a:ext cx="3963987" cy="4962525"/>
          </a:xfrm>
        </p:spPr>
        <p:txBody>
          <a:bodyPr/>
          <a:lstStyle/>
          <a:p>
            <a:pPr marL="0" indent="0">
              <a:lnSpc>
                <a:spcPts val="3500"/>
              </a:lnSpc>
              <a:buFont typeface="Wingdings" pitchFamily="2" charset="2"/>
              <a:buNone/>
            </a:pPr>
            <a:r>
              <a:rPr lang="en-US" altLang="zh-CN" sz="2400" b="0" smtClean="0">
                <a:latin typeface="仿宋" pitchFamily="49" charset="-122"/>
                <a:ea typeface="仿宋" pitchFamily="49" charset="-122"/>
              </a:rPr>
              <a:t>    OSI/RM</a:t>
            </a:r>
            <a:r>
              <a:rPr lang="zh-CN" altLang="en-US" sz="2400" b="0" smtClean="0">
                <a:latin typeface="仿宋" pitchFamily="49" charset="-122"/>
                <a:ea typeface="仿宋" pitchFamily="49" charset="-122"/>
              </a:rPr>
              <a:t>模型和</a:t>
            </a:r>
            <a:r>
              <a:rPr lang="en-US" altLang="zh-CN" sz="2400" b="0" smtClean="0">
                <a:latin typeface="仿宋" pitchFamily="49" charset="-122"/>
                <a:ea typeface="仿宋" pitchFamily="49" charset="-122"/>
              </a:rPr>
              <a:t>TCP/IP</a:t>
            </a:r>
            <a:r>
              <a:rPr lang="zh-CN" altLang="en-US" sz="2400" b="0" smtClean="0">
                <a:latin typeface="仿宋" pitchFamily="49" charset="-122"/>
                <a:ea typeface="仿宋" pitchFamily="49" charset="-122"/>
              </a:rPr>
              <a:t>模型的共同点是两者都解决了异构网络的通信问题，实现了不同终端设备和不同交换设备之间的通信，两种模型均采用分层的设计思想，将复杂的功能分解细化。其中，两者各层的划分与功能大致相同，解决了信息的封装、差错控制、流量控制、传输同步和复用等通信问题。</a:t>
            </a: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8938" name="Rectangle 10"/>
          <p:cNvSpPr>
            <a:spLocks noChangeArrowheads="1"/>
          </p:cNvSpPr>
          <p:nvPr/>
        </p:nvSpPr>
        <p:spPr bwMode="auto">
          <a:xfrm>
            <a:off x="2458294" y="836712"/>
            <a:ext cx="5687962" cy="49690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533400" indent="-533400"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6pPr>
            <a:lvl7pPr marL="29718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7pPr>
            <a:lvl8pPr marL="34290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8pPr>
            <a:lvl9pPr marL="3886200" indent="-228600" eaLnBrk="0" fontAlgn="base" hangingPunct="0">
              <a:spcBef>
                <a:spcPct val="20000"/>
              </a:spcBef>
              <a:spcAft>
                <a:spcPct val="0"/>
              </a:spcAft>
              <a:buClr>
                <a:schemeClr val="accent1"/>
              </a:buClr>
              <a:buFont typeface="Wingdings" pitchFamily="2" charset="2"/>
              <a:defRPr sz="2400">
                <a:solidFill>
                  <a:schemeClr val="tx1"/>
                </a:solidFill>
                <a:latin typeface="Arial" charset="0"/>
                <a:ea typeface="宋体" pitchFamily="2" charset="-122"/>
              </a:defRPr>
            </a:lvl9pPr>
          </a:lstStyle>
          <a:p>
            <a:pPr eaLnBrk="1" hangingPunct="1"/>
            <a:r>
              <a:rPr lang="zh-CN" altLang="en-US" sz="3600" b="1" dirty="0">
                <a:solidFill>
                  <a:schemeClr val="folHlink"/>
                </a:solidFill>
                <a:ea typeface="黑体" pitchFamily="2" charset="-122"/>
              </a:rPr>
              <a:t>本讲小结</a:t>
            </a:r>
          </a:p>
          <a:p>
            <a:pPr eaLnBrk="1" hangingPunct="1"/>
            <a:endParaRPr lang="zh-CN" altLang="en-US" sz="3600" b="1" dirty="0">
              <a:solidFill>
                <a:schemeClr val="folHlink"/>
              </a:solidFill>
              <a:ea typeface="黑体" pitchFamily="2" charset="-122"/>
            </a:endParaRPr>
          </a:p>
          <a:p>
            <a:pPr eaLnBrk="1" hangingPunct="1">
              <a:lnSpc>
                <a:spcPct val="150000"/>
              </a:lnSpc>
              <a:defRPr/>
            </a:pPr>
            <a:r>
              <a:rPr lang="en-US" altLang="zh-CN" sz="2800" b="1" dirty="0">
                <a:solidFill>
                  <a:srgbClr val="0000FF"/>
                </a:solidFill>
              </a:rPr>
              <a:t>1.</a:t>
            </a:r>
            <a:r>
              <a:rPr lang="zh-CN" altLang="zh-CN" sz="2800" b="1" dirty="0">
                <a:solidFill>
                  <a:srgbClr val="0000FF"/>
                </a:solidFill>
              </a:rPr>
              <a:t>计算机网络的概念</a:t>
            </a:r>
          </a:p>
          <a:p>
            <a:pPr eaLnBrk="1" hangingPunct="1">
              <a:lnSpc>
                <a:spcPct val="150000"/>
              </a:lnSpc>
              <a:defRPr/>
            </a:pPr>
            <a:r>
              <a:rPr lang="en-US" altLang="zh-CN" sz="2800" b="1" dirty="0">
                <a:solidFill>
                  <a:srgbClr val="0000FF"/>
                </a:solidFill>
              </a:rPr>
              <a:t>2.</a:t>
            </a:r>
            <a:r>
              <a:rPr lang="zh-CN" altLang="zh-CN" sz="2800" b="1" dirty="0">
                <a:solidFill>
                  <a:srgbClr val="0000FF"/>
                </a:solidFill>
              </a:rPr>
              <a:t>计算机网络的主要功能</a:t>
            </a:r>
            <a:r>
              <a:rPr lang="en-US" altLang="zh-CN" sz="2800" b="1" dirty="0">
                <a:solidFill>
                  <a:srgbClr val="0000FF"/>
                </a:solidFill>
              </a:rPr>
              <a:t>  </a:t>
            </a:r>
            <a:endParaRPr lang="zh-CN" altLang="zh-CN" sz="2800" b="1" dirty="0">
              <a:solidFill>
                <a:srgbClr val="0000FF"/>
              </a:solidFill>
            </a:endParaRPr>
          </a:p>
          <a:p>
            <a:pPr eaLnBrk="1" hangingPunct="1">
              <a:lnSpc>
                <a:spcPct val="150000"/>
              </a:lnSpc>
              <a:defRPr/>
            </a:pPr>
            <a:r>
              <a:rPr lang="en-US" altLang="zh-CN" sz="2800" b="1" dirty="0">
                <a:solidFill>
                  <a:srgbClr val="0000FF"/>
                </a:solidFill>
              </a:rPr>
              <a:t>3.</a:t>
            </a:r>
            <a:r>
              <a:rPr lang="zh-CN" altLang="zh-CN" sz="2800" b="1" dirty="0">
                <a:solidFill>
                  <a:srgbClr val="0000FF"/>
                </a:solidFill>
              </a:rPr>
              <a:t>计算机网络的分类及其类型</a:t>
            </a:r>
          </a:p>
          <a:p>
            <a:pPr eaLnBrk="1" hangingPunct="1">
              <a:lnSpc>
                <a:spcPct val="150000"/>
              </a:lnSpc>
              <a:defRPr/>
            </a:pPr>
            <a:r>
              <a:rPr lang="en-US" altLang="zh-CN" sz="2800" b="1" dirty="0">
                <a:solidFill>
                  <a:srgbClr val="0000FF"/>
                </a:solidFill>
              </a:rPr>
              <a:t>4.</a:t>
            </a:r>
            <a:r>
              <a:rPr lang="zh-CN" altLang="zh-CN" sz="2800" b="1" dirty="0">
                <a:solidFill>
                  <a:srgbClr val="0000FF"/>
                </a:solidFill>
              </a:rPr>
              <a:t>计算机网络体系结构与协议 </a:t>
            </a:r>
          </a:p>
          <a:p>
            <a:pPr eaLnBrk="1" hangingPunct="1">
              <a:lnSpc>
                <a:spcPct val="150000"/>
              </a:lnSpc>
              <a:defRPr/>
            </a:pPr>
            <a:r>
              <a:rPr lang="en-US" altLang="zh-CN" sz="2800" b="1" dirty="0">
                <a:solidFill>
                  <a:srgbClr val="0000FF"/>
                </a:solidFill>
              </a:rPr>
              <a:t>5.</a:t>
            </a:r>
            <a:r>
              <a:rPr lang="zh-CN" altLang="zh-CN" sz="2800" b="1" dirty="0">
                <a:solidFill>
                  <a:srgbClr val="0000FF"/>
                </a:solidFill>
              </a:rPr>
              <a:t>计算机网络的发展</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88938">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88938" grpId="0" build="p"/>
    </p:bldLst>
  </p:timing>
</p:sld>
</file>

<file path=ppt/theme/theme1.xml><?xml version="1.0" encoding="utf-8"?>
<a:theme xmlns:a="http://schemas.openxmlformats.org/drawingml/2006/main" name="计算机技术研究部">
  <a:themeElements>
    <a:clrScheme name="计算机技术研究部 4">
      <a:dk1>
        <a:srgbClr val="4D4D4D"/>
      </a:dk1>
      <a:lt1>
        <a:srgbClr val="FFFFFF"/>
      </a:lt1>
      <a:dk2>
        <a:srgbClr val="FFFFFF"/>
      </a:dk2>
      <a:lt2>
        <a:srgbClr val="B2B2B2"/>
      </a:lt2>
      <a:accent1>
        <a:srgbClr val="954E1D"/>
      </a:accent1>
      <a:accent2>
        <a:srgbClr val="CD6313"/>
      </a:accent2>
      <a:accent3>
        <a:srgbClr val="FFFFFF"/>
      </a:accent3>
      <a:accent4>
        <a:srgbClr val="404040"/>
      </a:accent4>
      <a:accent5>
        <a:srgbClr val="C8B2AB"/>
      </a:accent5>
      <a:accent6>
        <a:srgbClr val="BA5910"/>
      </a:accent6>
      <a:hlink>
        <a:srgbClr val="000000"/>
      </a:hlink>
      <a:folHlink>
        <a:srgbClr val="663300"/>
      </a:folHlink>
    </a:clrScheme>
    <a:fontScheme name="计算机技术研究部">
      <a:majorFont>
        <a:latin typeface="Arial"/>
        <a:ea typeface=""/>
        <a:cs typeface=""/>
      </a:majorFont>
      <a:minorFont>
        <a:latin typeface="Arial Black"/>
        <a:ea typeface="黑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533400" marR="0" indent="-266700" algn="l" defTabSz="914400" rtl="0" eaLnBrk="1" fontAlgn="base" latinLnBrk="0" hangingPunct="1">
          <a:lnSpc>
            <a:spcPct val="100000"/>
          </a:lnSpc>
          <a:spcBef>
            <a:spcPct val="20000"/>
          </a:spcBef>
          <a:spcAft>
            <a:spcPct val="0"/>
          </a:spcAft>
          <a:buClr>
            <a:schemeClr val="accent1"/>
          </a:buClr>
          <a:buSzTx/>
          <a:buFont typeface="Wingdings" pitchFamily="2" charset="2"/>
          <a:buNone/>
          <a:tabLst>
            <a:tab pos="88900" algn="l"/>
          </a:tabLst>
          <a:defRPr kumimoji="0" lang="zh-CN" altLang="en-US" sz="2400" b="0" i="0" u="none" strike="noStrike" cap="none" normalizeH="0" baseline="0" smtClean="0">
            <a:ln>
              <a:noFill/>
            </a:ln>
            <a:solidFill>
              <a:schemeClr val="tx1"/>
            </a:solidFill>
            <a:effectLst/>
            <a:latin typeface="Arial" charset="0"/>
            <a:ea typeface="宋体" pitchFamily="2" charset="-122"/>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533400" marR="0" indent="-266700" algn="l" defTabSz="914400" rtl="0" eaLnBrk="1" fontAlgn="base" latinLnBrk="0" hangingPunct="1">
          <a:lnSpc>
            <a:spcPct val="100000"/>
          </a:lnSpc>
          <a:spcBef>
            <a:spcPct val="20000"/>
          </a:spcBef>
          <a:spcAft>
            <a:spcPct val="0"/>
          </a:spcAft>
          <a:buClr>
            <a:schemeClr val="accent1"/>
          </a:buClr>
          <a:buSzTx/>
          <a:buFont typeface="Wingdings" pitchFamily="2" charset="2"/>
          <a:buNone/>
          <a:tabLst>
            <a:tab pos="88900" algn="l"/>
          </a:tabLst>
          <a:defRPr kumimoji="0" lang="zh-CN" altLang="en-US" sz="2400" b="0" i="0" u="none" strike="noStrike" cap="none" normalizeH="0" baseline="0" smtClean="0">
            <a:ln>
              <a:noFill/>
            </a:ln>
            <a:solidFill>
              <a:schemeClr val="tx1"/>
            </a:solidFill>
            <a:effectLst/>
            <a:latin typeface="Arial" charset="0"/>
            <a:ea typeface="宋体" pitchFamily="2" charset="-122"/>
          </a:defRPr>
        </a:defPPr>
      </a:lstStyle>
    </a:lnDef>
  </a:objectDefaults>
  <a:extraClrSchemeLst>
    <a:extraClrScheme>
      <a:clrScheme name="计算机技术研究部 1">
        <a:dk1>
          <a:srgbClr val="333300"/>
        </a:dk1>
        <a:lt1>
          <a:srgbClr val="FFFFFF"/>
        </a:lt1>
        <a:dk2>
          <a:srgbClr val="FFFFE7"/>
        </a:dk2>
        <a:lt2>
          <a:srgbClr val="B2B2B2"/>
        </a:lt2>
        <a:accent1>
          <a:srgbClr val="398FBF"/>
        </a:accent1>
        <a:accent2>
          <a:srgbClr val="669900"/>
        </a:accent2>
        <a:accent3>
          <a:srgbClr val="FFFFFF"/>
        </a:accent3>
        <a:accent4>
          <a:srgbClr val="2A2A00"/>
        </a:accent4>
        <a:accent5>
          <a:srgbClr val="AEC6DC"/>
        </a:accent5>
        <a:accent6>
          <a:srgbClr val="5C8A00"/>
        </a:accent6>
        <a:hlink>
          <a:srgbClr val="E4CC64"/>
        </a:hlink>
        <a:folHlink>
          <a:srgbClr val="806AD2"/>
        </a:folHlink>
      </a:clrScheme>
      <a:clrMap bg1="lt1" tx1="dk1" bg2="lt2" tx2="dk2" accent1="accent1" accent2="accent2" accent3="accent3" accent4="accent4" accent5="accent5" accent6="accent6" hlink="hlink" folHlink="folHlink"/>
    </a:extraClrScheme>
    <a:extraClrScheme>
      <a:clrScheme name="计算机技术研究部 2">
        <a:dk1>
          <a:srgbClr val="000000"/>
        </a:dk1>
        <a:lt1>
          <a:srgbClr val="FFFFFF"/>
        </a:lt1>
        <a:dk2>
          <a:srgbClr val="FFFFFF"/>
        </a:dk2>
        <a:lt2>
          <a:srgbClr val="B2B2B2"/>
        </a:lt2>
        <a:accent1>
          <a:srgbClr val="76A844"/>
        </a:accent1>
        <a:accent2>
          <a:srgbClr val="336699"/>
        </a:accent2>
        <a:accent3>
          <a:srgbClr val="FFFFFF"/>
        </a:accent3>
        <a:accent4>
          <a:srgbClr val="000000"/>
        </a:accent4>
        <a:accent5>
          <a:srgbClr val="BDD1B0"/>
        </a:accent5>
        <a:accent6>
          <a:srgbClr val="2D5C8A"/>
        </a:accent6>
        <a:hlink>
          <a:srgbClr val="BAC73B"/>
        </a:hlink>
        <a:folHlink>
          <a:srgbClr val="D5621B"/>
        </a:folHlink>
      </a:clrScheme>
      <a:clrMap bg1="lt1" tx1="dk1" bg2="lt2" tx2="dk2" accent1="accent1" accent2="accent2" accent3="accent3" accent4="accent4" accent5="accent5" accent6="accent6" hlink="hlink" folHlink="folHlink"/>
    </a:extraClrScheme>
    <a:extraClrScheme>
      <a:clrScheme name="计算机技术研究部 3">
        <a:dk1>
          <a:srgbClr val="4D4D4D"/>
        </a:dk1>
        <a:lt1>
          <a:srgbClr val="FFFFFF"/>
        </a:lt1>
        <a:dk2>
          <a:srgbClr val="FFFFFF"/>
        </a:dk2>
        <a:lt2>
          <a:srgbClr val="B2B2B2"/>
        </a:lt2>
        <a:accent1>
          <a:srgbClr val="954E1D"/>
        </a:accent1>
        <a:accent2>
          <a:srgbClr val="CD6313"/>
        </a:accent2>
        <a:accent3>
          <a:srgbClr val="FFFFFF"/>
        </a:accent3>
        <a:accent4>
          <a:srgbClr val="404040"/>
        </a:accent4>
        <a:accent5>
          <a:srgbClr val="C8B2AB"/>
        </a:accent5>
        <a:accent6>
          <a:srgbClr val="BA5910"/>
        </a:accent6>
        <a:hlink>
          <a:srgbClr val="D79757"/>
        </a:hlink>
        <a:folHlink>
          <a:srgbClr val="467327"/>
        </a:folHlink>
      </a:clrScheme>
      <a:clrMap bg1="lt1" tx1="dk1" bg2="lt2" tx2="dk2" accent1="accent1" accent2="accent2" accent3="accent3" accent4="accent4" accent5="accent5" accent6="accent6" hlink="hlink" folHlink="folHlink"/>
    </a:extraClrScheme>
    <a:extraClrScheme>
      <a:clrScheme name="计算机技术研究部 4">
        <a:dk1>
          <a:srgbClr val="4D4D4D"/>
        </a:dk1>
        <a:lt1>
          <a:srgbClr val="FFFFFF"/>
        </a:lt1>
        <a:dk2>
          <a:srgbClr val="FFFFFF"/>
        </a:dk2>
        <a:lt2>
          <a:srgbClr val="B2B2B2"/>
        </a:lt2>
        <a:accent1>
          <a:srgbClr val="954E1D"/>
        </a:accent1>
        <a:accent2>
          <a:srgbClr val="CD6313"/>
        </a:accent2>
        <a:accent3>
          <a:srgbClr val="FFFFFF"/>
        </a:accent3>
        <a:accent4>
          <a:srgbClr val="404040"/>
        </a:accent4>
        <a:accent5>
          <a:srgbClr val="C8B2AB"/>
        </a:accent5>
        <a:accent6>
          <a:srgbClr val="BA5910"/>
        </a:accent6>
        <a:hlink>
          <a:srgbClr val="000000"/>
        </a:hlink>
        <a:folHlink>
          <a:srgbClr val="6633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C:\Documents and Settings\xjm\Application Data\Microsoft\Templates\计算机技术研究部.pot</Template>
  <TotalTime>9501</TotalTime>
  <Words>5871</Words>
  <Application>Microsoft Office PowerPoint</Application>
  <PresentationFormat>全屏显示(4:3)</PresentationFormat>
  <Paragraphs>282</Paragraphs>
  <Slides>64</Slides>
  <Notes>0</Notes>
  <HiddenSlides>0</HiddenSlides>
  <MMClips>0</MMClips>
  <ScaleCrop>false</ScaleCrop>
  <HeadingPairs>
    <vt:vector size="4" baseType="variant">
      <vt:variant>
        <vt:lpstr>主题</vt:lpstr>
      </vt:variant>
      <vt:variant>
        <vt:i4>1</vt:i4>
      </vt:variant>
      <vt:variant>
        <vt:lpstr>幻灯片标题</vt:lpstr>
      </vt:variant>
      <vt:variant>
        <vt:i4>64</vt:i4>
      </vt:variant>
    </vt:vector>
  </HeadingPairs>
  <TitlesOfParts>
    <vt:vector size="65" baseType="lpstr">
      <vt:lpstr>计算机技术研究部</vt:lpstr>
      <vt:lpstr>网络实用技术基础</vt:lpstr>
      <vt:lpstr>学什么</vt:lpstr>
      <vt:lpstr>课程特点</vt:lpstr>
      <vt:lpstr>课程目标</vt:lpstr>
      <vt:lpstr>怎么学</vt:lpstr>
      <vt:lpstr>学习中遇到问题怎么办</vt:lpstr>
      <vt:lpstr>怎么考</vt:lpstr>
      <vt:lpstr>考核方式</vt:lpstr>
      <vt:lpstr>终考例题</vt:lpstr>
      <vt:lpstr>一、计算机网络概述 </vt:lpstr>
      <vt:lpstr>考核要求</vt:lpstr>
      <vt:lpstr>某校园网</vt:lpstr>
      <vt:lpstr>（一）计算机网络的应用</vt:lpstr>
      <vt:lpstr>1.P2P网络</vt:lpstr>
      <vt:lpstr>2.文件服务</vt:lpstr>
      <vt:lpstr>3.邮件服务</vt:lpstr>
      <vt:lpstr>4.网页浏览</vt:lpstr>
      <vt:lpstr>5.GPS导航地图</vt:lpstr>
      <vt:lpstr>6.三网融合</vt:lpstr>
      <vt:lpstr>（二）计算机网络的发展</vt:lpstr>
      <vt:lpstr>因特网的形成</vt:lpstr>
      <vt:lpstr>Internet的发展</vt:lpstr>
      <vt:lpstr>因特网的商业化</vt:lpstr>
      <vt:lpstr>2．计算机网络在中国</vt:lpstr>
      <vt:lpstr>（三）计算机网络的概念与功能</vt:lpstr>
      <vt:lpstr>2．计算机网络的功能</vt:lpstr>
      <vt:lpstr>（四）计算机网络的分类</vt:lpstr>
      <vt:lpstr>城域网</vt:lpstr>
      <vt:lpstr>广域网</vt:lpstr>
      <vt:lpstr>接入网</vt:lpstr>
      <vt:lpstr>2.按网络拓扑结构分类</vt:lpstr>
      <vt:lpstr>星型拓扑结构</vt:lpstr>
      <vt:lpstr>总线拓扑结构</vt:lpstr>
      <vt:lpstr>树型拓扑结构</vt:lpstr>
      <vt:lpstr>环型拓扑结构</vt:lpstr>
      <vt:lpstr>网状拓扑结构</vt:lpstr>
      <vt:lpstr>3.按交换方式分类</vt:lpstr>
      <vt:lpstr>电路交换</vt:lpstr>
      <vt:lpstr>报文交换</vt:lpstr>
      <vt:lpstr>电路交换</vt:lpstr>
      <vt:lpstr>4.三种交换之间的交换原理综合比较</vt:lpstr>
      <vt:lpstr>5.三种交换方式的特点</vt:lpstr>
      <vt:lpstr>（五）计算机网络体系结构</vt:lpstr>
      <vt:lpstr> IEEE</vt:lpstr>
      <vt:lpstr> IETF</vt:lpstr>
      <vt:lpstr> ITU</vt:lpstr>
      <vt:lpstr>2.开放系统互联/参考模型</vt:lpstr>
      <vt:lpstr> OSI/RM模型</vt:lpstr>
      <vt:lpstr> OSI/RM模型的7层</vt:lpstr>
      <vt:lpstr>OSI/RM模型图</vt:lpstr>
      <vt:lpstr>物理层</vt:lpstr>
      <vt:lpstr>数据链路层</vt:lpstr>
      <vt:lpstr>网络层</vt:lpstr>
      <vt:lpstr>传输层</vt:lpstr>
      <vt:lpstr>传输层服务</vt:lpstr>
      <vt:lpstr>会话层</vt:lpstr>
      <vt:lpstr>表示层</vt:lpstr>
      <vt:lpstr>应用层</vt:lpstr>
      <vt:lpstr>3. TCP/IP模型</vt:lpstr>
      <vt:lpstr>TCP/IP模型各层的功能</vt:lpstr>
      <vt:lpstr>TCP/IP模型的分层设计具有的优势</vt:lpstr>
      <vt:lpstr>OSI/RM模型和TCP/IP模型的比较</vt:lpstr>
      <vt:lpstr>OSI/RM与TCP/IP体系结构对比</vt:lpstr>
      <vt:lpstr>PowerPoint 演示文稿</vt:lpstr>
    </vt:vector>
  </TitlesOfParts>
  <Company>浙江理工大学</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第一讲</dc:title>
  <dc:subject>计算机网络</dc:subject>
  <dc:creator>王兆青</dc:creator>
  <cp:lastModifiedBy>Administrator</cp:lastModifiedBy>
  <cp:revision>2016</cp:revision>
  <cp:lastPrinted>2018-10-15T08:01:52Z</cp:lastPrinted>
  <dcterms:created xsi:type="dcterms:W3CDTF">2002-08-08T08:03:30Z</dcterms:created>
  <dcterms:modified xsi:type="dcterms:W3CDTF">2022-08-31T05:50:23Z</dcterms:modified>
</cp:coreProperties>
</file>