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slides/slide110.xml" ContentType="application/vnd.openxmlformats-officedocument.presentationml.slide+xml"/>
  <Override PartName="/ppt/slides/slide111.xml" ContentType="application/vnd.openxmlformats-officedocument.presentationml.slide+xml"/>
  <Override PartName="/ppt/slides/slide112.xml" ContentType="application/vnd.openxmlformats-officedocument.presentationml.slide+xml"/>
  <Override PartName="/ppt/slides/slide113.xml" ContentType="application/vnd.openxmlformats-officedocument.presentationml.slide+xml"/>
  <Override PartName="/ppt/slides/slide114.xml" ContentType="application/vnd.openxmlformats-officedocument.presentationml.slide+xml"/>
  <Override PartName="/ppt/slides/slide115.xml" ContentType="application/vnd.openxmlformats-officedocument.presentationml.slide+xml"/>
  <Override PartName="/ppt/slides/slide1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notesMasterIdLst>
    <p:notesMasterId r:id="rId118"/>
  </p:notesMasterIdLst>
  <p:handoutMasterIdLst>
    <p:handoutMasterId r:id="rId119"/>
  </p:handoutMasterIdLst>
  <p:sldIdLst>
    <p:sldId id="1950" r:id="rId2"/>
    <p:sldId id="956" r:id="rId3"/>
    <p:sldId id="957" r:id="rId4"/>
    <p:sldId id="1610" r:id="rId5"/>
    <p:sldId id="958" r:id="rId6"/>
    <p:sldId id="2034" r:id="rId7"/>
    <p:sldId id="961" r:id="rId8"/>
    <p:sldId id="962" r:id="rId9"/>
    <p:sldId id="963" r:id="rId10"/>
    <p:sldId id="959" r:id="rId11"/>
    <p:sldId id="1613" r:id="rId12"/>
    <p:sldId id="964" r:id="rId13"/>
    <p:sldId id="965" r:id="rId14"/>
    <p:sldId id="1587" r:id="rId15"/>
    <p:sldId id="966" r:id="rId16"/>
    <p:sldId id="967" r:id="rId17"/>
    <p:sldId id="968" r:id="rId18"/>
    <p:sldId id="969" r:id="rId19"/>
    <p:sldId id="970" r:id="rId20"/>
    <p:sldId id="971" r:id="rId21"/>
    <p:sldId id="972" r:id="rId22"/>
    <p:sldId id="1589" r:id="rId23"/>
    <p:sldId id="2240" r:id="rId24"/>
    <p:sldId id="2241" r:id="rId25"/>
    <p:sldId id="2242" r:id="rId26"/>
    <p:sldId id="975" r:id="rId27"/>
    <p:sldId id="2223" r:id="rId28"/>
    <p:sldId id="2225" r:id="rId29"/>
    <p:sldId id="2226" r:id="rId30"/>
    <p:sldId id="2227" r:id="rId31"/>
    <p:sldId id="2228" r:id="rId32"/>
    <p:sldId id="2229" r:id="rId33"/>
    <p:sldId id="2230" r:id="rId34"/>
    <p:sldId id="2231" r:id="rId35"/>
    <p:sldId id="2232" r:id="rId36"/>
    <p:sldId id="2233" r:id="rId37"/>
    <p:sldId id="2234" r:id="rId38"/>
    <p:sldId id="2235" r:id="rId39"/>
    <p:sldId id="2236" r:id="rId40"/>
    <p:sldId id="2237" r:id="rId41"/>
    <p:sldId id="2238" r:id="rId42"/>
    <p:sldId id="2239" r:id="rId43"/>
    <p:sldId id="980" r:id="rId44"/>
    <p:sldId id="981" r:id="rId45"/>
    <p:sldId id="982" r:id="rId46"/>
    <p:sldId id="983" r:id="rId47"/>
    <p:sldId id="2070" r:id="rId48"/>
    <p:sldId id="2071" r:id="rId49"/>
    <p:sldId id="2075" r:id="rId50"/>
    <p:sldId id="2077" r:id="rId51"/>
    <p:sldId id="2248" r:id="rId52"/>
    <p:sldId id="1591" r:id="rId53"/>
    <p:sldId id="2078" r:id="rId54"/>
    <p:sldId id="2079" r:id="rId55"/>
    <p:sldId id="2080" r:id="rId56"/>
    <p:sldId id="2081" r:id="rId57"/>
    <p:sldId id="2082" r:id="rId58"/>
    <p:sldId id="2245" r:id="rId59"/>
    <p:sldId id="2243" r:id="rId60"/>
    <p:sldId id="2247" r:id="rId61"/>
    <p:sldId id="2086" r:id="rId62"/>
    <p:sldId id="2088" r:id="rId63"/>
    <p:sldId id="2250" r:id="rId64"/>
    <p:sldId id="2251" r:id="rId65"/>
    <p:sldId id="2252" r:id="rId66"/>
    <p:sldId id="2253" r:id="rId67"/>
    <p:sldId id="2254" r:id="rId68"/>
    <p:sldId id="2255" r:id="rId69"/>
    <p:sldId id="2256" r:id="rId70"/>
    <p:sldId id="2257" r:id="rId71"/>
    <p:sldId id="2258" r:id="rId72"/>
    <p:sldId id="2261" r:id="rId73"/>
    <p:sldId id="2262" r:id="rId74"/>
    <p:sldId id="2263" r:id="rId75"/>
    <p:sldId id="2264" r:id="rId76"/>
    <p:sldId id="2265" r:id="rId77"/>
    <p:sldId id="2249" r:id="rId78"/>
    <p:sldId id="2089" r:id="rId79"/>
    <p:sldId id="2103" r:id="rId80"/>
    <p:sldId id="2104" r:id="rId81"/>
    <p:sldId id="2105" r:id="rId82"/>
    <p:sldId id="2110" r:id="rId83"/>
    <p:sldId id="2112" r:id="rId84"/>
    <p:sldId id="2111" r:id="rId85"/>
    <p:sldId id="2090" r:id="rId86"/>
    <p:sldId id="2118" r:id="rId87"/>
    <p:sldId id="2119" r:id="rId88"/>
    <p:sldId id="2135" r:id="rId89"/>
    <p:sldId id="2136" r:id="rId90"/>
    <p:sldId id="2266" r:id="rId91"/>
    <p:sldId id="2138" r:id="rId92"/>
    <p:sldId id="2267" r:id="rId93"/>
    <p:sldId id="2271" r:id="rId94"/>
    <p:sldId id="2272" r:id="rId95"/>
    <p:sldId id="2273" r:id="rId96"/>
    <p:sldId id="2274" r:id="rId97"/>
    <p:sldId id="2275" r:id="rId98"/>
    <p:sldId id="2276" r:id="rId99"/>
    <p:sldId id="2277" r:id="rId100"/>
    <p:sldId id="2278" r:id="rId101"/>
    <p:sldId id="2279" r:id="rId102"/>
    <p:sldId id="2280" r:id="rId103"/>
    <p:sldId id="2165" r:id="rId104"/>
    <p:sldId id="2166" r:id="rId105"/>
    <p:sldId id="2172" r:id="rId106"/>
    <p:sldId id="2174" r:id="rId107"/>
    <p:sldId id="2175" r:id="rId108"/>
    <p:sldId id="2176" r:id="rId109"/>
    <p:sldId id="2177" r:id="rId110"/>
    <p:sldId id="2181" r:id="rId111"/>
    <p:sldId id="2182" r:id="rId112"/>
    <p:sldId id="2183" r:id="rId113"/>
    <p:sldId id="2187" r:id="rId114"/>
    <p:sldId id="984" r:id="rId115"/>
    <p:sldId id="985" r:id="rId116"/>
    <p:sldId id="996" r:id="rId117"/>
  </p:sldIdLst>
  <p:sldSz cx="9144000" cy="6858000" type="screen4x3"/>
  <p:notesSz cx="6669088" cy="9926638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b="1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b="1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b="1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b="1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CC00"/>
    <a:srgbClr val="008000"/>
    <a:srgbClr val="660066"/>
    <a:srgbClr val="666633"/>
    <a:srgbClr val="CC3300"/>
    <a:srgbClr val="9966FF"/>
    <a:srgbClr val="FF3399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outlineView">
  <p:normalViewPr showOutlineIcons="0">
    <p:restoredLeft sz="34559" autoAdjust="0"/>
    <p:restoredTop sz="86372" autoAdjust="0"/>
  </p:normalViewPr>
  <p:slideViewPr>
    <p:cSldViewPr>
      <p:cViewPr>
        <p:scale>
          <a:sx n="75" d="100"/>
          <a:sy n="75" d="100"/>
        </p:scale>
        <p:origin x="-462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7436"/>
    </p:cViewPr>
    <p:sldLst>
      <p:sld r:id="rId1" collapse="1"/>
      <p:sld r:id="rId2" collapse="1"/>
      <p:sld r:id="rId3" collapse="1"/>
      <p:sld r:id="rId4" collapse="1"/>
      <p:sld r:id="rId5" collapse="1"/>
      <p:sld r:id="rId6" collapse="1"/>
      <p:sld r:id="rId7" collapse="1"/>
      <p:sld r:id="rId8" collapse="1"/>
      <p:sld r:id="rId9" collapse="1"/>
      <p:sld r:id="rId10" collapse="1"/>
      <p:sld r:id="rId11" collapse="1"/>
      <p:sld r:id="rId12" collapse="1"/>
      <p:sld r:id="rId13" collapse="1"/>
      <p:sld r:id="rId14" collapse="1"/>
      <p:sld r:id="rId15" collapse="1"/>
      <p:sld r:id="rId16" collapse="1"/>
      <p:sld r:id="rId17" collapse="1"/>
      <p:sld r:id="rId18" collapse="1"/>
      <p:sld r:id="rId19" collapse="1"/>
      <p:sld r:id="rId20" collapse="1"/>
      <p:sld r:id="rId21" collapse="1"/>
      <p:sld r:id="rId22" collapse="1"/>
      <p:sld r:id="rId23" collapse="1"/>
      <p:sld r:id="rId24" collapse="1"/>
      <p:sld r:id="rId25" collapse="1"/>
      <p:sld r:id="rId26" collapse="1"/>
      <p:sld r:id="rId27" collapse="1"/>
      <p:sld r:id="rId28" collapse="1"/>
      <p:sld r:id="rId29" collapse="1"/>
      <p:sld r:id="rId30" collapse="1"/>
      <p:sld r:id="rId31" collapse="1"/>
      <p:sld r:id="rId32" collapse="1"/>
      <p:sld r:id="rId33" collapse="1"/>
      <p:sld r:id="rId34" collapse="1"/>
      <p:sld r:id="rId35" collapse="1"/>
      <p:sld r:id="rId36" collapse="1"/>
      <p:sld r:id="rId37" collapse="1"/>
    </p:sldLst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4537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117" Type="http://schemas.openxmlformats.org/officeDocument/2006/relationships/slide" Target="slides/slide116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12" Type="http://schemas.openxmlformats.org/officeDocument/2006/relationships/slide" Target="slides/slide111.xml"/><Relationship Id="rId16" Type="http://schemas.openxmlformats.org/officeDocument/2006/relationships/slide" Target="slides/slide15.xml"/><Relationship Id="rId107" Type="http://schemas.openxmlformats.org/officeDocument/2006/relationships/slide" Target="slides/slide106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102" Type="http://schemas.openxmlformats.org/officeDocument/2006/relationships/slide" Target="slides/slide101.xml"/><Relationship Id="rId123" Type="http://schemas.openxmlformats.org/officeDocument/2006/relationships/tableStyles" Target="tableStyle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slide" Target="slides/slide104.xml"/><Relationship Id="rId113" Type="http://schemas.openxmlformats.org/officeDocument/2006/relationships/slide" Target="slides/slide112.xml"/><Relationship Id="rId118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121" Type="http://schemas.openxmlformats.org/officeDocument/2006/relationships/viewProps" Target="view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103" Type="http://schemas.openxmlformats.org/officeDocument/2006/relationships/slide" Target="slides/slide102.xml"/><Relationship Id="rId108" Type="http://schemas.openxmlformats.org/officeDocument/2006/relationships/slide" Target="slides/slide107.xml"/><Relationship Id="rId116" Type="http://schemas.openxmlformats.org/officeDocument/2006/relationships/slide" Target="slides/slide11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11" Type="http://schemas.openxmlformats.org/officeDocument/2006/relationships/slide" Target="slides/slide11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6" Type="http://schemas.openxmlformats.org/officeDocument/2006/relationships/slide" Target="slides/slide105.xml"/><Relationship Id="rId114" Type="http://schemas.openxmlformats.org/officeDocument/2006/relationships/slide" Target="slides/slide113.xml"/><Relationship Id="rId119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122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109" Type="http://schemas.openxmlformats.org/officeDocument/2006/relationships/slide" Target="slides/slide10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slide" Target="slides/slide103.xml"/><Relationship Id="rId120" Type="http://schemas.openxmlformats.org/officeDocument/2006/relationships/presProps" Target="presProp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110" Type="http://schemas.openxmlformats.org/officeDocument/2006/relationships/slide" Target="slides/slide109.xml"/><Relationship Id="rId115" Type="http://schemas.openxmlformats.org/officeDocument/2006/relationships/slide" Target="slides/slide114.xml"/></Relationships>
</file>

<file path=ppt/_rels/viewProps.xml.rels><?xml version="1.0" encoding="UTF-8" standalone="yes"?>
<Relationships xmlns="http://schemas.openxmlformats.org/package/2006/relationships"><Relationship Id="rId8" Type="http://schemas.openxmlformats.org/officeDocument/2006/relationships/slide" Target="slides/slide10.xml"/><Relationship Id="rId13" Type="http://schemas.openxmlformats.org/officeDocument/2006/relationships/slide" Target="slides/slide20.xml"/><Relationship Id="rId18" Type="http://schemas.openxmlformats.org/officeDocument/2006/relationships/slide" Target="slides/slide25.xml"/><Relationship Id="rId26" Type="http://schemas.openxmlformats.org/officeDocument/2006/relationships/slide" Target="slides/slide63.xml"/><Relationship Id="rId3" Type="http://schemas.openxmlformats.org/officeDocument/2006/relationships/slide" Target="slides/slide4.xml"/><Relationship Id="rId21" Type="http://schemas.openxmlformats.org/officeDocument/2006/relationships/slide" Target="slides/slide43.xml"/><Relationship Id="rId34" Type="http://schemas.openxmlformats.org/officeDocument/2006/relationships/slide" Target="slides/slide90.xml"/><Relationship Id="rId7" Type="http://schemas.openxmlformats.org/officeDocument/2006/relationships/slide" Target="slides/slide9.xml"/><Relationship Id="rId12" Type="http://schemas.openxmlformats.org/officeDocument/2006/relationships/slide" Target="slides/slide16.xml"/><Relationship Id="rId17" Type="http://schemas.openxmlformats.org/officeDocument/2006/relationships/slide" Target="slides/slide24.xml"/><Relationship Id="rId25" Type="http://schemas.openxmlformats.org/officeDocument/2006/relationships/slide" Target="slides/slide62.xml"/><Relationship Id="rId33" Type="http://schemas.openxmlformats.org/officeDocument/2006/relationships/slide" Target="slides/slide87.xml"/><Relationship Id="rId2" Type="http://schemas.openxmlformats.org/officeDocument/2006/relationships/slide" Target="slides/slide3.xml"/><Relationship Id="rId16" Type="http://schemas.openxmlformats.org/officeDocument/2006/relationships/slide" Target="slides/slide23.xml"/><Relationship Id="rId20" Type="http://schemas.openxmlformats.org/officeDocument/2006/relationships/slide" Target="slides/slide27.xml"/><Relationship Id="rId29" Type="http://schemas.openxmlformats.org/officeDocument/2006/relationships/slide" Target="slides/slide69.xml"/><Relationship Id="rId1" Type="http://schemas.openxmlformats.org/officeDocument/2006/relationships/slide" Target="slides/slide2.xml"/><Relationship Id="rId6" Type="http://schemas.openxmlformats.org/officeDocument/2006/relationships/slide" Target="slides/slide8.xml"/><Relationship Id="rId11" Type="http://schemas.openxmlformats.org/officeDocument/2006/relationships/slide" Target="slides/slide15.xml"/><Relationship Id="rId24" Type="http://schemas.openxmlformats.org/officeDocument/2006/relationships/slide" Target="slides/slide54.xml"/><Relationship Id="rId32" Type="http://schemas.openxmlformats.org/officeDocument/2006/relationships/slide" Target="slides/slide85.xml"/><Relationship Id="rId37" Type="http://schemas.openxmlformats.org/officeDocument/2006/relationships/slide" Target="slides/slide116.xml"/><Relationship Id="rId5" Type="http://schemas.openxmlformats.org/officeDocument/2006/relationships/slide" Target="slides/slide7.xml"/><Relationship Id="rId15" Type="http://schemas.openxmlformats.org/officeDocument/2006/relationships/slide" Target="slides/slide22.xml"/><Relationship Id="rId23" Type="http://schemas.openxmlformats.org/officeDocument/2006/relationships/slide" Target="slides/slide53.xml"/><Relationship Id="rId28" Type="http://schemas.openxmlformats.org/officeDocument/2006/relationships/slide" Target="slides/slide66.xml"/><Relationship Id="rId36" Type="http://schemas.openxmlformats.org/officeDocument/2006/relationships/slide" Target="slides/slide115.xml"/><Relationship Id="rId10" Type="http://schemas.openxmlformats.org/officeDocument/2006/relationships/slide" Target="slides/slide14.xml"/><Relationship Id="rId19" Type="http://schemas.openxmlformats.org/officeDocument/2006/relationships/slide" Target="slides/slide26.xml"/><Relationship Id="rId31" Type="http://schemas.openxmlformats.org/officeDocument/2006/relationships/slide" Target="slides/slide72.xml"/><Relationship Id="rId4" Type="http://schemas.openxmlformats.org/officeDocument/2006/relationships/slide" Target="slides/slide5.xml"/><Relationship Id="rId9" Type="http://schemas.openxmlformats.org/officeDocument/2006/relationships/slide" Target="slides/slide13.xml"/><Relationship Id="rId14" Type="http://schemas.openxmlformats.org/officeDocument/2006/relationships/slide" Target="slides/slide21.xml"/><Relationship Id="rId22" Type="http://schemas.openxmlformats.org/officeDocument/2006/relationships/slide" Target="slides/slide48.xml"/><Relationship Id="rId27" Type="http://schemas.openxmlformats.org/officeDocument/2006/relationships/slide" Target="slides/slide64.xml"/><Relationship Id="rId30" Type="http://schemas.openxmlformats.org/officeDocument/2006/relationships/slide" Target="slides/slide70.xml"/><Relationship Id="rId35" Type="http://schemas.openxmlformats.org/officeDocument/2006/relationships/slide" Target="slides/slide114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77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89250" cy="49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b="0"/>
            </a:lvl1pPr>
          </a:lstStyle>
          <a:p>
            <a:endParaRPr lang="en-US" altLang="zh-CN"/>
          </a:p>
        </p:txBody>
      </p:sp>
      <p:sp>
        <p:nvSpPr>
          <p:cNvPr id="41779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778250" y="0"/>
            <a:ext cx="2889250" cy="49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0"/>
            </a:lvl1pPr>
          </a:lstStyle>
          <a:p>
            <a:endParaRPr lang="en-US" altLang="zh-CN"/>
          </a:p>
        </p:txBody>
      </p:sp>
      <p:sp>
        <p:nvSpPr>
          <p:cNvPr id="41779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28163"/>
            <a:ext cx="2889250" cy="496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b="0"/>
            </a:lvl1pPr>
          </a:lstStyle>
          <a:p>
            <a:endParaRPr lang="en-US" altLang="zh-CN"/>
          </a:p>
        </p:txBody>
      </p:sp>
      <p:sp>
        <p:nvSpPr>
          <p:cNvPr id="41779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778250" y="9428163"/>
            <a:ext cx="2889250" cy="496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="0"/>
            </a:lvl1pPr>
          </a:lstStyle>
          <a:p>
            <a:fld id="{64106D55-8AA3-4618-97F3-A32A4F298693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05371415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89250" cy="49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b="0"/>
            </a:lvl1pPr>
          </a:lstStyle>
          <a:p>
            <a:endParaRPr lang="en-US" altLang="zh-CN"/>
          </a:p>
        </p:txBody>
      </p:sp>
      <p:sp>
        <p:nvSpPr>
          <p:cNvPr id="6758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778250" y="0"/>
            <a:ext cx="2889250" cy="49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0"/>
            </a:lvl1pPr>
          </a:lstStyle>
          <a:p>
            <a:endParaRPr lang="en-US" altLang="zh-CN"/>
          </a:p>
        </p:txBody>
      </p:sp>
      <p:sp>
        <p:nvSpPr>
          <p:cNvPr id="6758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852488" y="744538"/>
            <a:ext cx="4964112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6758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66750" y="4714875"/>
            <a:ext cx="5335588" cy="4467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6759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28163"/>
            <a:ext cx="2889250" cy="496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b="0"/>
            </a:lvl1pPr>
          </a:lstStyle>
          <a:p>
            <a:endParaRPr lang="en-US" altLang="zh-CN"/>
          </a:p>
        </p:txBody>
      </p:sp>
      <p:sp>
        <p:nvSpPr>
          <p:cNvPr id="6759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778250" y="9428163"/>
            <a:ext cx="2889250" cy="496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="0"/>
            </a:lvl1pPr>
          </a:lstStyle>
          <a:p>
            <a:fld id="{87086661-A186-462E-AE25-BCA8ED9A6C4E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14406570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CE2A00E-E1A8-479F-A0F2-8D48E35606EA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498974747"/>
      </p:ext>
    </p:extLst>
  </p:cSld>
  <p:clrMapOvr>
    <a:masterClrMapping/>
  </p:clrMapOvr>
  <p:transition spd="med">
    <p:strips dir="r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F7D1678-17E7-464D-858F-55AD09D0C508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956621340"/>
      </p:ext>
    </p:extLst>
  </p:cSld>
  <p:clrMapOvr>
    <a:masterClrMapping/>
  </p:clrMapOvr>
  <p:transition spd="med">
    <p:strips dir="r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2031D2F-1B21-4526-8BF7-DED4638F844F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192321917"/>
      </p:ext>
    </p:extLst>
  </p:cSld>
  <p:clrMapOvr>
    <a:masterClrMapping/>
  </p:clrMapOvr>
  <p:transition spd="med">
    <p:strips dir="r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304800" y="1981200"/>
            <a:ext cx="4194175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1375" y="1981200"/>
            <a:ext cx="4194175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0551518-3EE4-447A-A4F8-0DE23106922E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815242162"/>
      </p:ext>
    </p:extLst>
  </p:cSld>
  <p:clrMapOvr>
    <a:masterClrMapping/>
  </p:clrMapOvr>
  <p:transition spd="med">
    <p:strips dir="r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60B95A2-13CA-4966-833E-DC5AB958DF22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664414515"/>
      </p:ext>
    </p:extLst>
  </p:cSld>
  <p:clrMapOvr>
    <a:masterClrMapping/>
  </p:clrMapOvr>
  <p:transition spd="med">
    <p:strips dir="r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B4A6E8C-4CFF-4E59-8BB3-1E7222A3C008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39819339"/>
      </p:ext>
    </p:extLst>
  </p:cSld>
  <p:clrMapOvr>
    <a:masterClrMapping/>
  </p:clrMapOvr>
  <p:transition spd="med">
    <p:strips dir="r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D6929B9-3B95-46DA-BC87-6E33036F5353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849954365"/>
      </p:ext>
    </p:extLst>
  </p:cSld>
  <p:clrMapOvr>
    <a:masterClrMapping/>
  </p:clrMapOvr>
  <p:transition spd="med">
    <p:strips dir="r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DD9D35D-3B3F-409C-9002-81C442476794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543722576"/>
      </p:ext>
    </p:extLst>
  </p:cSld>
  <p:clrMapOvr>
    <a:masterClrMapping/>
  </p:clrMapOvr>
  <p:transition spd="med">
    <p:strips dir="r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8BD80B5-0EA4-4F68-97DB-FC5E975FFEF5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057510280"/>
      </p:ext>
    </p:extLst>
  </p:cSld>
  <p:clrMapOvr>
    <a:masterClrMapping/>
  </p:clrMapOvr>
  <p:transition spd="med">
    <p:strips dir="r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ABA08DE-F146-4538-A767-80EFBA77BC7D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792406099"/>
      </p:ext>
    </p:extLst>
  </p:cSld>
  <p:clrMapOvr>
    <a:masterClrMapping/>
  </p:clrMapOvr>
  <p:transition spd="med">
    <p:strips dir="r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710363" y="685800"/>
            <a:ext cx="2135187" cy="518160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301625" y="685800"/>
            <a:ext cx="6256338" cy="518160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AD46B39-02E2-4C81-B571-F4995A796B3C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62682339"/>
      </p:ext>
    </p:extLst>
  </p:cSld>
  <p:clrMapOvr>
    <a:masterClrMapping/>
  </p:clrMapOvr>
  <p:transition spd="med">
    <p:strips dir="rd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标题，文本与两项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01625" y="685800"/>
            <a:ext cx="8540750" cy="11430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304800" y="1981200"/>
            <a:ext cx="4194175" cy="38862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4651375" y="1981200"/>
            <a:ext cx="4194175" cy="18669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</p:nvPr>
        </p:nvSpPr>
        <p:spPr>
          <a:xfrm>
            <a:off x="4651375" y="4000500"/>
            <a:ext cx="4194175" cy="18669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日期占位符 5"/>
          <p:cNvSpPr>
            <a:spLocks noGrp="1"/>
          </p:cNvSpPr>
          <p:nvPr>
            <p:ph type="dt" sz="half" idx="10"/>
          </p:nvPr>
        </p:nvSpPr>
        <p:spPr>
          <a:xfrm>
            <a:off x="301625" y="6019800"/>
            <a:ext cx="2289175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页脚占位符 6"/>
          <p:cNvSpPr>
            <a:spLocks noGrp="1"/>
          </p:cNvSpPr>
          <p:nvPr>
            <p:ph type="ftr" sz="quarter" idx="11"/>
          </p:nvPr>
        </p:nvSpPr>
        <p:spPr>
          <a:xfrm>
            <a:off x="3124200" y="6019800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8" name="灯片编号占位符 7"/>
          <p:cNvSpPr>
            <a:spLocks noGrp="1"/>
          </p:cNvSpPr>
          <p:nvPr>
            <p:ph type="sldNum" sz="quarter" idx="12"/>
          </p:nvPr>
        </p:nvSpPr>
        <p:spPr>
          <a:xfrm>
            <a:off x="6553200" y="6019800"/>
            <a:ext cx="2289175" cy="476250"/>
          </a:xfrm>
        </p:spPr>
        <p:txBody>
          <a:bodyPr/>
          <a:lstStyle>
            <a:lvl1pPr>
              <a:defRPr/>
            </a:lvl1pPr>
          </a:lstStyle>
          <a:p>
            <a:fld id="{8F257803-B5ED-4D02-9F50-6324EB446042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113579186"/>
      </p:ext>
    </p:extLst>
  </p:cSld>
  <p:clrMapOvr>
    <a:masterClrMapping/>
  </p:clrMapOvr>
  <p:transition spd="med">
    <p:strips dir="rd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标题，文本与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01625" y="685800"/>
            <a:ext cx="8540750" cy="11430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304800" y="1981200"/>
            <a:ext cx="4194175" cy="38862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1375" y="1981200"/>
            <a:ext cx="4194175" cy="38862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301625" y="6019800"/>
            <a:ext cx="2289175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6019800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3200" y="6019800"/>
            <a:ext cx="2289175" cy="476250"/>
          </a:xfrm>
        </p:spPr>
        <p:txBody>
          <a:bodyPr/>
          <a:lstStyle>
            <a:lvl1pPr>
              <a:defRPr/>
            </a:lvl1pPr>
          </a:lstStyle>
          <a:p>
            <a:fld id="{9F239F0B-7DA1-43D8-8E16-9983C7FB008D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847639836"/>
      </p:ext>
    </p:extLst>
  </p:cSld>
  <p:clrMapOvr>
    <a:masterClrMapping/>
  </p:clrMapOvr>
  <p:transition spd="med">
    <p:strips dir="rd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标题和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01625" y="685800"/>
            <a:ext cx="8540750" cy="11430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表格占位符 2"/>
          <p:cNvSpPr>
            <a:spLocks noGrp="1"/>
          </p:cNvSpPr>
          <p:nvPr>
            <p:ph type="tbl" idx="1"/>
          </p:nvPr>
        </p:nvSpPr>
        <p:spPr>
          <a:xfrm>
            <a:off x="304800" y="1981200"/>
            <a:ext cx="8540750" cy="38862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301625" y="6019800"/>
            <a:ext cx="2289175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019800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019800"/>
            <a:ext cx="2289175" cy="476250"/>
          </a:xfrm>
        </p:spPr>
        <p:txBody>
          <a:bodyPr/>
          <a:lstStyle>
            <a:lvl1pPr>
              <a:defRPr/>
            </a:lvl1pPr>
          </a:lstStyle>
          <a:p>
            <a:fld id="{2A833A6C-230D-4B31-995A-297186F15816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556565885"/>
      </p:ext>
    </p:extLst>
  </p:cSld>
  <p:clrMapOvr>
    <a:masterClrMapping/>
  </p:clrMapOvr>
  <p:transition spd="med">
    <p:strips dir="r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6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Rot="1" noChangeArrowheads="1"/>
          </p:cNvSpPr>
          <p:nvPr>
            <p:ph type="title"/>
          </p:nvPr>
        </p:nvSpPr>
        <p:spPr bwMode="auto">
          <a:xfrm>
            <a:off x="301625" y="685800"/>
            <a:ext cx="854075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49155" name="Rectangle 3"/>
          <p:cNvSpPr>
            <a:spLocks noGrp="1" noRot="1" noChangeArrowheads="1"/>
          </p:cNvSpPr>
          <p:nvPr>
            <p:ph type="body" idx="1"/>
          </p:nvPr>
        </p:nvSpPr>
        <p:spPr bwMode="auto">
          <a:xfrm>
            <a:off x="304800" y="1981200"/>
            <a:ext cx="8540750" cy="3886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915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01625" y="6019800"/>
            <a:ext cx="2289175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/>
            </a:lvl1pPr>
          </a:lstStyle>
          <a:p>
            <a:endParaRPr lang="en-US" altLang="zh-CN"/>
          </a:p>
        </p:txBody>
      </p:sp>
      <p:sp>
        <p:nvSpPr>
          <p:cNvPr id="4915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019800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b="0"/>
            </a:lvl1pPr>
          </a:lstStyle>
          <a:p>
            <a:endParaRPr lang="en-US" altLang="zh-CN"/>
          </a:p>
        </p:txBody>
      </p:sp>
      <p:sp>
        <p:nvSpPr>
          <p:cNvPr id="4915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019800"/>
            <a:ext cx="2289175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/>
            </a:lvl1pPr>
          </a:lstStyle>
          <a:p>
            <a:fld id="{A47ED497-DC03-4DC2-9D2C-0CDA96C9112E}" type="slidenum">
              <a:rPr lang="en-US" altLang="zh-CN"/>
              <a:pPr/>
              <a:t>‹#›</a:t>
            </a:fld>
            <a:endParaRPr lang="en-US" altLang="zh-CN"/>
          </a:p>
        </p:txBody>
      </p:sp>
      <p:sp>
        <p:nvSpPr>
          <p:cNvPr id="49162" name="WordArt 10"/>
          <p:cNvSpPr>
            <a:spLocks noChangeArrowheads="1" noChangeShapeType="1" noTextEdit="1"/>
          </p:cNvSpPr>
          <p:nvPr userDrawn="1"/>
        </p:nvSpPr>
        <p:spPr bwMode="auto">
          <a:xfrm>
            <a:off x="611188" y="188913"/>
            <a:ext cx="1223962" cy="2159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1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华文仿宋"/>
                <a:ea typeface="华文仿宋"/>
              </a:rPr>
              <a:t>数据库基础及应用</a:t>
            </a:r>
          </a:p>
        </p:txBody>
      </p:sp>
      <p:sp>
        <p:nvSpPr>
          <p:cNvPr id="49165" name="AutoShape 13">
            <a:hlinkClick r:id="" action="ppaction://hlinkshowjump?jump=previousslide" highlightClick="1"/>
          </p:cNvPr>
          <p:cNvSpPr>
            <a:spLocks noChangeArrowheads="1"/>
          </p:cNvSpPr>
          <p:nvPr userDrawn="1"/>
        </p:nvSpPr>
        <p:spPr bwMode="auto">
          <a:xfrm>
            <a:off x="7885113" y="6669088"/>
            <a:ext cx="287337" cy="188912"/>
          </a:xfrm>
          <a:prstGeom prst="actionButtonBackPrevious">
            <a:avLst/>
          </a:prstGeom>
          <a:solidFill>
            <a:srgbClr val="FFFF00"/>
          </a:solidFill>
          <a:ln w="9525">
            <a:solidFill>
              <a:srgbClr val="00FFFF"/>
            </a:solidFill>
            <a:miter lim="800000"/>
            <a:headEnd/>
            <a:tailEnd/>
          </a:ln>
          <a:effectLst>
            <a:prstShdw prst="shdw13" dist="53882" dir="13500000">
              <a:srgbClr val="808080">
                <a:alpha val="50000"/>
              </a:srgbClr>
            </a:prstShdw>
          </a:effectLst>
        </p:spPr>
        <p:txBody>
          <a:bodyPr anchor="ctr">
            <a:spAutoFit/>
          </a:bodyPr>
          <a:lstStyle/>
          <a:p>
            <a:endParaRPr lang="zh-CN" altLang="en-US"/>
          </a:p>
        </p:txBody>
      </p:sp>
      <p:sp>
        <p:nvSpPr>
          <p:cNvPr id="49166" name="AutoShape 14">
            <a:hlinkClick r:id="" action="ppaction://hlinkshowjump?jump=nextslide" highlightClick="1"/>
          </p:cNvPr>
          <p:cNvSpPr>
            <a:spLocks noChangeArrowheads="1"/>
          </p:cNvSpPr>
          <p:nvPr userDrawn="1"/>
        </p:nvSpPr>
        <p:spPr bwMode="auto">
          <a:xfrm>
            <a:off x="8243888" y="6669088"/>
            <a:ext cx="288925" cy="188912"/>
          </a:xfrm>
          <a:prstGeom prst="actionButtonForwardNext">
            <a:avLst/>
          </a:prstGeom>
          <a:solidFill>
            <a:srgbClr val="FFFF00"/>
          </a:solidFill>
          <a:ln w="9525">
            <a:solidFill>
              <a:srgbClr val="00FFFF"/>
            </a:solidFill>
            <a:miter lim="800000"/>
            <a:headEnd/>
            <a:tailEnd/>
          </a:ln>
          <a:effectLst>
            <a:prstShdw prst="shdw13" dist="53882" dir="13500000">
              <a:srgbClr val="808080">
                <a:alpha val="50000"/>
              </a:srgbClr>
            </a:prstShdw>
          </a:effectLst>
        </p:spPr>
        <p:txBody>
          <a:bodyPr anchor="ctr">
            <a:spAutoFit/>
          </a:bodyPr>
          <a:lstStyle/>
          <a:p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</p:sldLayoutIdLst>
  <p:transition spd="med">
    <p:strips dir="rd"/>
  </p:transition>
  <p:txStyles>
    <p:titleStyle>
      <a:lvl1pPr algn="ctr" rtl="0" fontAlgn="base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pitchFamily="34" charset="0"/>
          <a:ea typeface="宋体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pitchFamily="34" charset="0"/>
          <a:ea typeface="宋体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pitchFamily="34" charset="0"/>
          <a:ea typeface="宋体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pitchFamily="34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v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Wingdings" pitchFamily="2" charset="2"/>
        <a:buChar char=""/>
        <a:defRPr sz="32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8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itchFamily="2" charset="2"/>
        <a:buChar char=""/>
        <a:defRPr sz="24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itchFamily="2" charset="2"/>
        <a:buChar char="v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itchFamily="2" charset="2"/>
        <a:buChar char="v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itchFamily="2" charset="2"/>
        <a:buChar char="v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itchFamily="2" charset="2"/>
        <a:buChar char="v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itchFamily="2" charset="2"/>
        <a:buChar char="v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6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6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6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6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6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6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hyperlink" Target="mk:@MSITStore:C:\Program%20Files\Microsoft%20Office\OFFICE11\2052\acmain11.chm::/html/acconAboutExpressions.htm##" TargetMode="External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_rels/slide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/Relationships>
</file>

<file path=ppt/slides/_rels/slide8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/Relationships>
</file>

<file path=ppt/slides/_rels/slide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/Relationships>
</file>

<file path=ppt/slides/_rels/slide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/Relationships>
</file>

<file path=ppt/slides/_rels/slide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/Relationships>
</file>

<file path=ppt/slides/_rels/slide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/Relationships>
</file>

<file path=ppt/slides/_rels/slide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/Relationships>
</file>

<file path=ppt/slides/_rels/slide9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/Relationships>
</file>

<file path=ppt/slides/_rels/slide9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wmf"/><Relationship Id="rId1" Type="http://schemas.openxmlformats.org/officeDocument/2006/relationships/slideLayout" Target="../slideLayouts/slideLayout2.xml"/></Relationships>
</file>

<file path=ppt/slides/_rels/slide10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/Relationships>
</file>

<file path=ppt/slides/_rels/slide10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9.png"/><Relationship Id="rId4" Type="http://schemas.openxmlformats.org/officeDocument/2006/relationships/image" Target="../media/image58.png"/></Relationships>
</file>

<file path=ppt/slides/_rels/slide10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7.xml"/></Relationships>
</file>

<file path=ppt/slides/_rels/slide10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5.png"/><Relationship Id="rId5" Type="http://schemas.openxmlformats.org/officeDocument/2006/relationships/image" Target="../media/image64.png"/><Relationship Id="rId4" Type="http://schemas.openxmlformats.org/officeDocument/2006/relationships/image" Target="../media/image63.png"/></Relationships>
</file>

<file path=ppt/slides/_rels/slide10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7.xml"/></Relationships>
</file>

<file path=ppt/slides/_rels/slide10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2.png"/><Relationship Id="rId5" Type="http://schemas.openxmlformats.org/officeDocument/2006/relationships/image" Target="../media/image71.png"/><Relationship Id="rId4" Type="http://schemas.openxmlformats.org/officeDocument/2006/relationships/image" Target="../media/image70.png"/></Relationships>
</file>

<file path=ppt/slides/_rels/slide1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7.xml"/></Relationships>
</file>

<file path=ppt/slides/_rels/slide1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png"/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7.png"/></Relationships>
</file>

<file path=ppt/slides/_rels/slide1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png"/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7.xml"/></Relationships>
</file>

<file path=ppt/slides/_rels/slide1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4402" name="WordArt 2"/>
          <p:cNvSpPr>
            <a:spLocks noChangeArrowheads="1" noChangeShapeType="1" noTextEdit="1"/>
          </p:cNvSpPr>
          <p:nvPr/>
        </p:nvSpPr>
        <p:spPr bwMode="auto">
          <a:xfrm>
            <a:off x="1547813" y="1125538"/>
            <a:ext cx="6103937" cy="62865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PerspectiveTop"/>
              <a:lightRig rig="legacyFlat3" dir="b"/>
            </a:scene3d>
            <a:sp3d extrusionH="887400" prstMaterial="legacyMatte">
              <a:extrusionClr>
                <a:srgbClr val="FF3399"/>
              </a:extrusionClr>
            </a:sp3d>
          </a:bodyPr>
          <a:lstStyle/>
          <a:p>
            <a:pPr algn="ctr"/>
            <a:r>
              <a:rPr lang="zh-CN" altLang="en-US" sz="4800" kern="10">
                <a:ln w="9525">
                  <a:miter lim="800000"/>
                  <a:headEnd/>
                  <a:tailEnd/>
                </a:ln>
                <a:gradFill rotWithShape="0">
                  <a:gsLst>
                    <a:gs pos="0">
                      <a:srgbClr val="FF3399"/>
                    </a:gs>
                    <a:gs pos="100000">
                      <a:srgbClr val="FFFF00"/>
                    </a:gs>
                  </a:gsLst>
                  <a:path path="rect">
                    <a:fillToRect l="50000" t="50000" r="50000" b="50000"/>
                  </a:path>
                </a:gradFill>
                <a:latin typeface="华文彩云"/>
                <a:ea typeface="华文彩云"/>
              </a:rPr>
              <a:t>数据库基础与应用</a:t>
            </a:r>
          </a:p>
        </p:txBody>
      </p:sp>
      <p:pic>
        <p:nvPicPr>
          <p:cNvPr id="1894403" name="Picture 3" descr="BS00554_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4300" y="3068638"/>
            <a:ext cx="1800225" cy="1439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94404" name="WordArt 4"/>
          <p:cNvSpPr>
            <a:spLocks noChangeArrowheads="1" noChangeShapeType="1" noTextEdit="1"/>
          </p:cNvSpPr>
          <p:nvPr/>
        </p:nvSpPr>
        <p:spPr bwMode="auto">
          <a:xfrm>
            <a:off x="2712418" y="5170488"/>
            <a:ext cx="3657600" cy="4572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9525">
                  <a:solidFill>
                    <a:schemeClr val="folHlink"/>
                  </a:solidFill>
                  <a:miter lim="800000"/>
                  <a:headEnd/>
                  <a:tailEnd/>
                </a:ln>
                <a:solidFill>
                  <a:srgbClr val="FF3300"/>
                </a:solidFill>
                <a:latin typeface="华文新魏"/>
                <a:ea typeface="华文新魏"/>
              </a:rPr>
              <a:t>辅导教师：刘文英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4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944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944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8944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8944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44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944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8944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7" presetClass="entr" presetSubtype="4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4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8944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8944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8944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8944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94402" grpId="0" animBg="1"/>
      <p:bldP spid="189440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8898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900113" y="404813"/>
            <a:ext cx="7620000" cy="700087"/>
          </a:xfrm>
        </p:spPr>
        <p:txBody>
          <a:bodyPr/>
          <a:lstStyle/>
          <a:p>
            <a:r>
              <a:rPr lang="zh-CN" altLang="en-US" sz="2000" dirty="0">
                <a:solidFill>
                  <a:srgbClr val="CC3300"/>
                </a:solidFill>
              </a:rPr>
              <a:t>第六章 </a:t>
            </a:r>
            <a:r>
              <a:rPr lang="en-US" altLang="zh-CN" sz="2000" dirty="0">
                <a:solidFill>
                  <a:srgbClr val="CC3300"/>
                </a:solidFill>
              </a:rPr>
              <a:t>Access</a:t>
            </a:r>
            <a:r>
              <a:rPr lang="zh-CN" altLang="en-US" sz="2000" dirty="0">
                <a:solidFill>
                  <a:srgbClr val="CC3300"/>
                </a:solidFill>
              </a:rPr>
              <a:t>数据库管理系统的简单应用</a:t>
            </a:r>
          </a:p>
        </p:txBody>
      </p:sp>
      <p:sp>
        <p:nvSpPr>
          <p:cNvPr id="848899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395288" y="1196975"/>
            <a:ext cx="8280400" cy="5040313"/>
          </a:xfrm>
        </p:spPr>
        <p:txBody>
          <a:bodyPr/>
          <a:lstStyle/>
          <a:p>
            <a:pPr marL="0" indent="0">
              <a:lnSpc>
                <a:spcPct val="140000"/>
              </a:lnSpc>
              <a:spcBef>
                <a:spcPct val="45000"/>
              </a:spcBef>
              <a:buFont typeface="Wingdings" pitchFamily="2" charset="2"/>
              <a:buNone/>
              <a:tabLst>
                <a:tab pos="568325" algn="l"/>
              </a:tabLst>
            </a:pPr>
            <a:r>
              <a:rPr lang="zh-CN" altLang="en-US" sz="2000" b="1">
                <a:solidFill>
                  <a:srgbClr val="CC3300"/>
                </a:solidFill>
                <a:latin typeface="新宋体" pitchFamily="49" charset="-122"/>
                <a:ea typeface="新宋体" pitchFamily="49" charset="-122"/>
              </a:rPr>
              <a:t>主要教学内容</a:t>
            </a:r>
          </a:p>
          <a:p>
            <a:pPr marL="0" indent="0">
              <a:lnSpc>
                <a:spcPct val="140000"/>
              </a:lnSpc>
              <a:spcBef>
                <a:spcPct val="45000"/>
              </a:spcBef>
              <a:tabLst>
                <a:tab pos="568325" algn="l"/>
              </a:tabLst>
            </a:pPr>
            <a:r>
              <a:rPr lang="zh-CN" altLang="en-US" sz="2000">
                <a:solidFill>
                  <a:srgbClr val="CC3300"/>
                </a:solidFill>
                <a:latin typeface="新宋体" pitchFamily="49" charset="-122"/>
                <a:ea typeface="新宋体" pitchFamily="49" charset="-122"/>
              </a:rPr>
              <a:t>系统概述</a:t>
            </a:r>
            <a:r>
              <a:rPr lang="zh-CN" altLang="en-US" sz="2000">
                <a:latin typeface="新宋体" pitchFamily="49" charset="-122"/>
                <a:ea typeface="新宋体" pitchFamily="49" charset="-122"/>
              </a:rPr>
              <a:t>：特点、操作界面、操作对象（表、查询、窗体、报表、页、宏、模块）、数据库的建立和打开</a:t>
            </a:r>
          </a:p>
          <a:p>
            <a:pPr marL="0" indent="0">
              <a:lnSpc>
                <a:spcPct val="140000"/>
              </a:lnSpc>
              <a:spcBef>
                <a:spcPct val="45000"/>
              </a:spcBef>
              <a:tabLst>
                <a:tab pos="568325" algn="l"/>
              </a:tabLst>
            </a:pPr>
            <a:r>
              <a:rPr lang="zh-CN" altLang="en-US" sz="2000">
                <a:solidFill>
                  <a:srgbClr val="CC3300"/>
                </a:solidFill>
                <a:latin typeface="新宋体" pitchFamily="49" charset="-122"/>
                <a:ea typeface="新宋体" pitchFamily="49" charset="-122"/>
              </a:rPr>
              <a:t>表操作</a:t>
            </a:r>
            <a:r>
              <a:rPr lang="zh-CN" altLang="en-US" sz="2000">
                <a:latin typeface="新宋体" pitchFamily="49" charset="-122"/>
                <a:ea typeface="新宋体" pitchFamily="49" charset="-122"/>
              </a:rPr>
              <a:t>：表的创建、数据输入和编辑、设置字段属性、建立表间联系</a:t>
            </a:r>
          </a:p>
          <a:p>
            <a:pPr marL="0" indent="0">
              <a:lnSpc>
                <a:spcPct val="140000"/>
              </a:lnSpc>
              <a:spcBef>
                <a:spcPct val="45000"/>
              </a:spcBef>
              <a:tabLst>
                <a:tab pos="568325" algn="l"/>
              </a:tabLst>
            </a:pPr>
            <a:r>
              <a:rPr lang="zh-CN" altLang="en-US" sz="2000">
                <a:solidFill>
                  <a:srgbClr val="CC3300"/>
                </a:solidFill>
                <a:latin typeface="新宋体" pitchFamily="49" charset="-122"/>
                <a:ea typeface="新宋体" pitchFamily="49" charset="-122"/>
              </a:rPr>
              <a:t>查询操作</a:t>
            </a:r>
            <a:r>
              <a:rPr lang="zh-CN" altLang="en-US" sz="2000">
                <a:latin typeface="新宋体" pitchFamily="49" charset="-122"/>
                <a:ea typeface="新宋体" pitchFamily="49" charset="-122"/>
              </a:rPr>
              <a:t>：查询种类、选择查询、参数查询、交叉查询、更新查询、</a:t>
            </a:r>
            <a:r>
              <a:rPr lang="en-US" altLang="zh-CN" sz="2000">
                <a:latin typeface="新宋体" pitchFamily="49" charset="-122"/>
                <a:ea typeface="新宋体" pitchFamily="49" charset="-122"/>
              </a:rPr>
              <a:t>SQL</a:t>
            </a:r>
            <a:r>
              <a:rPr lang="zh-CN" altLang="en-US" sz="2000">
                <a:latin typeface="新宋体" pitchFamily="49" charset="-122"/>
                <a:ea typeface="新宋体" pitchFamily="49" charset="-122"/>
              </a:rPr>
              <a:t>查询</a:t>
            </a:r>
          </a:p>
          <a:p>
            <a:pPr marL="0" indent="0">
              <a:lnSpc>
                <a:spcPct val="140000"/>
              </a:lnSpc>
              <a:spcBef>
                <a:spcPct val="45000"/>
              </a:spcBef>
              <a:tabLst>
                <a:tab pos="568325" algn="l"/>
              </a:tabLst>
            </a:pPr>
            <a:r>
              <a:rPr lang="zh-CN" altLang="en-US" sz="2000">
                <a:solidFill>
                  <a:srgbClr val="CC3300"/>
                </a:solidFill>
                <a:latin typeface="新宋体" pitchFamily="49" charset="-122"/>
                <a:ea typeface="新宋体" pitchFamily="49" charset="-122"/>
              </a:rPr>
              <a:t>窗体操作</a:t>
            </a:r>
            <a:r>
              <a:rPr lang="zh-CN" altLang="en-US" sz="2000">
                <a:latin typeface="新宋体" pitchFamily="49" charset="-122"/>
                <a:ea typeface="新宋体" pitchFamily="49" charset="-122"/>
              </a:rPr>
              <a:t>：建立窗体、输入和编辑数据、数据排序和筛选、窗体美化、主</a:t>
            </a:r>
            <a:r>
              <a:rPr lang="en-US" altLang="zh-CN" sz="2000">
                <a:latin typeface="新宋体" pitchFamily="49" charset="-122"/>
                <a:ea typeface="新宋体" pitchFamily="49" charset="-122"/>
              </a:rPr>
              <a:t>/</a:t>
            </a:r>
            <a:r>
              <a:rPr lang="zh-CN" altLang="en-US" sz="2000">
                <a:latin typeface="新宋体" pitchFamily="49" charset="-122"/>
                <a:ea typeface="新宋体" pitchFamily="49" charset="-122"/>
              </a:rPr>
              <a:t>子窗体</a:t>
            </a:r>
          </a:p>
          <a:p>
            <a:pPr marL="0" indent="0">
              <a:lnSpc>
                <a:spcPct val="140000"/>
              </a:lnSpc>
              <a:spcBef>
                <a:spcPct val="45000"/>
              </a:spcBef>
              <a:tabLst>
                <a:tab pos="568325" algn="l"/>
              </a:tabLst>
            </a:pPr>
            <a:r>
              <a:rPr lang="zh-CN" altLang="en-US" sz="2000">
                <a:solidFill>
                  <a:srgbClr val="CC3300"/>
                </a:solidFill>
                <a:latin typeface="新宋体" pitchFamily="49" charset="-122"/>
                <a:ea typeface="新宋体" pitchFamily="49" charset="-122"/>
              </a:rPr>
              <a:t>报表操作</a:t>
            </a:r>
            <a:r>
              <a:rPr lang="zh-CN" altLang="en-US" sz="2000">
                <a:latin typeface="新宋体" pitchFamily="49" charset="-122"/>
                <a:ea typeface="新宋体" pitchFamily="49" charset="-122"/>
              </a:rPr>
              <a:t>：建立报表、设计报表</a:t>
            </a:r>
          </a:p>
        </p:txBody>
      </p:sp>
    </p:spTree>
  </p:cSld>
  <p:clrMapOvr>
    <a:masterClrMapping/>
  </p:clrMapOvr>
  <p:transition spd="med">
    <p:strips dir="r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22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611188" y="692150"/>
            <a:ext cx="7620000" cy="879475"/>
          </a:xfrm>
        </p:spPr>
        <p:txBody>
          <a:bodyPr/>
          <a:lstStyle/>
          <a:p>
            <a:r>
              <a:rPr lang="zh-CN" altLang="en-US" sz="2800">
                <a:solidFill>
                  <a:srgbClr val="CC3300"/>
                </a:solidFill>
              </a:rPr>
              <a:t>学习目标</a:t>
            </a:r>
          </a:p>
        </p:txBody>
      </p:sp>
      <p:sp>
        <p:nvSpPr>
          <p:cNvPr id="849923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323850" y="2133600"/>
            <a:ext cx="8280400" cy="2703513"/>
          </a:xfrm>
        </p:spPr>
        <p:txBody>
          <a:bodyPr/>
          <a:lstStyle/>
          <a:p>
            <a:pPr>
              <a:lnSpc>
                <a:spcPct val="135000"/>
              </a:lnSpc>
            </a:pPr>
            <a:r>
              <a:rPr lang="zh-CN" altLang="en-US" sz="2400" b="1">
                <a:solidFill>
                  <a:srgbClr val="CC3300"/>
                </a:solidFill>
              </a:rPr>
              <a:t>了解：</a:t>
            </a:r>
            <a:r>
              <a:rPr lang="en-US" altLang="zh-CN" sz="2400" b="1"/>
              <a:t>ACCESS</a:t>
            </a:r>
            <a:r>
              <a:rPr lang="zh-CN" altLang="en-US" sz="2400" b="1"/>
              <a:t>系统的特点，各种操作界面中常用菜单、按钮（图标）等功能，所包含的各种操作对象的含义，对报表对象的操作方法。</a:t>
            </a:r>
          </a:p>
          <a:p>
            <a:pPr>
              <a:lnSpc>
                <a:spcPct val="135000"/>
              </a:lnSpc>
            </a:pPr>
            <a:endParaRPr lang="zh-CN" altLang="en-US" sz="2400" b="1"/>
          </a:p>
          <a:p>
            <a:pPr>
              <a:lnSpc>
                <a:spcPct val="135000"/>
              </a:lnSpc>
            </a:pPr>
            <a:r>
              <a:rPr lang="zh-CN" altLang="en-US" sz="2400" b="1">
                <a:solidFill>
                  <a:srgbClr val="CC3300"/>
                </a:solidFill>
              </a:rPr>
              <a:t>掌握：</a:t>
            </a:r>
            <a:r>
              <a:rPr lang="zh-CN" altLang="en-US" sz="2400" b="1"/>
              <a:t>对表、查询、窗体等三种对象的各种操作方法。</a:t>
            </a:r>
          </a:p>
        </p:txBody>
      </p:sp>
      <p:sp>
        <p:nvSpPr>
          <p:cNvPr id="849924" name="Text Box 4"/>
          <p:cNvSpPr txBox="1">
            <a:spLocks noChangeArrowheads="1"/>
          </p:cNvSpPr>
          <p:nvPr/>
        </p:nvSpPr>
        <p:spPr bwMode="auto">
          <a:xfrm>
            <a:off x="4768850" y="0"/>
            <a:ext cx="4375150" cy="312738"/>
          </a:xfrm>
          <a:prstGeom prst="rect">
            <a:avLst/>
          </a:prstGeom>
          <a:noFill/>
          <a:ln w="38100" cmpd="dbl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1" lang="zh-CN" altLang="en-US" b="0">
                <a:solidFill>
                  <a:schemeClr val="tx2"/>
                </a:solidFill>
                <a:latin typeface="华文行楷" pitchFamily="2" charset="-122"/>
                <a:ea typeface="华文行楷" pitchFamily="2" charset="-122"/>
              </a:rPr>
              <a:t>第六章  </a:t>
            </a:r>
            <a:r>
              <a:rPr kumimoji="1" lang="en-US" altLang="zh-CN" b="0">
                <a:solidFill>
                  <a:schemeClr val="tx2"/>
                </a:solidFill>
                <a:latin typeface="Times New Roman" pitchFamily="18" charset="0"/>
                <a:ea typeface="华文行楷" pitchFamily="2" charset="-122"/>
              </a:rPr>
              <a:t>Access</a:t>
            </a:r>
            <a:r>
              <a:rPr kumimoji="1" lang="zh-CN" altLang="en-US" b="0">
                <a:solidFill>
                  <a:schemeClr val="tx2"/>
                </a:solidFill>
                <a:latin typeface="Times New Roman" pitchFamily="18" charset="0"/>
                <a:ea typeface="华文行楷" pitchFamily="2" charset="-122"/>
              </a:rPr>
              <a:t>数据库管理系统的简单应用</a:t>
            </a:r>
          </a:p>
        </p:txBody>
      </p:sp>
    </p:spTree>
  </p:cSld>
  <p:clrMapOvr>
    <a:masterClrMapping/>
  </p:clrMapOvr>
  <p:transition spd="med">
    <p:strips dir="rd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4978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395288" y="765175"/>
            <a:ext cx="8540750" cy="511175"/>
          </a:xfrm>
        </p:spPr>
        <p:txBody>
          <a:bodyPr/>
          <a:lstStyle/>
          <a:p>
            <a:r>
              <a:rPr lang="zh-CN" altLang="en-US" sz="2800">
                <a:solidFill>
                  <a:srgbClr val="CC3300"/>
                </a:solidFill>
              </a:rPr>
              <a:t>一、系统概述</a:t>
            </a:r>
          </a:p>
        </p:txBody>
      </p:sp>
      <p:sp>
        <p:nvSpPr>
          <p:cNvPr id="1534979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395288" y="1557338"/>
            <a:ext cx="8469312" cy="5040312"/>
          </a:xfrm>
        </p:spPr>
        <p:txBody>
          <a:bodyPr/>
          <a:lstStyle/>
          <a:p>
            <a:pPr>
              <a:lnSpc>
                <a:spcPct val="130000"/>
              </a:lnSpc>
            </a:pPr>
            <a:r>
              <a:rPr kumimoji="1" lang="en-US" altLang="zh-CN" sz="2400">
                <a:solidFill>
                  <a:srgbClr val="CC3300"/>
                </a:solidFill>
              </a:rPr>
              <a:t>Access</a:t>
            </a:r>
            <a:r>
              <a:rPr kumimoji="1" lang="zh-CN" altLang="en-US" sz="2400"/>
              <a:t>是</a:t>
            </a:r>
            <a:r>
              <a:rPr kumimoji="1" lang="zh-CN" altLang="en-US" sz="2400">
                <a:solidFill>
                  <a:srgbClr val="008000"/>
                </a:solidFill>
              </a:rPr>
              <a:t>微软公司</a:t>
            </a:r>
            <a:r>
              <a:rPr kumimoji="1" lang="zh-CN" altLang="en-US" sz="2400"/>
              <a:t>推出的</a:t>
            </a:r>
            <a:r>
              <a:rPr kumimoji="1" lang="zh-CN" altLang="en-US" sz="2400">
                <a:solidFill>
                  <a:srgbClr val="008000"/>
                </a:solidFill>
              </a:rPr>
              <a:t>基于</a:t>
            </a:r>
            <a:r>
              <a:rPr kumimoji="1" lang="en-US" altLang="zh-CN" sz="2400">
                <a:solidFill>
                  <a:srgbClr val="008000"/>
                </a:solidFill>
              </a:rPr>
              <a:t>Windows</a:t>
            </a:r>
            <a:r>
              <a:rPr kumimoji="1" lang="zh-CN" altLang="en-US" sz="2400"/>
              <a:t>的桌面</a:t>
            </a:r>
            <a:r>
              <a:rPr kumimoji="1" lang="zh-CN" altLang="en-US" sz="2400">
                <a:solidFill>
                  <a:srgbClr val="008000"/>
                </a:solidFill>
              </a:rPr>
              <a:t>关系数据库管理系统</a:t>
            </a:r>
            <a:r>
              <a:rPr kumimoji="1" lang="zh-CN" altLang="en-US" sz="2400"/>
              <a:t>。</a:t>
            </a:r>
          </a:p>
          <a:p>
            <a:pPr>
              <a:lnSpc>
                <a:spcPct val="130000"/>
              </a:lnSpc>
            </a:pPr>
            <a:r>
              <a:rPr kumimoji="1" lang="zh-CN" altLang="en-US" sz="2400"/>
              <a:t>它提供了</a:t>
            </a:r>
            <a:r>
              <a:rPr kumimoji="1" lang="zh-CN" altLang="en-US" sz="2400">
                <a:solidFill>
                  <a:srgbClr val="008000"/>
                </a:solidFill>
              </a:rPr>
              <a:t>表、查询、窗体、报表、页、宏、模块</a:t>
            </a:r>
            <a:r>
              <a:rPr kumimoji="1" lang="zh-CN" altLang="en-US" sz="2400"/>
              <a:t>等</a:t>
            </a:r>
            <a:r>
              <a:rPr kumimoji="1" lang="en-US" altLang="zh-CN" sz="2400"/>
              <a:t>7</a:t>
            </a:r>
            <a:r>
              <a:rPr kumimoji="1" lang="zh-CN" altLang="en-US" sz="2400"/>
              <a:t>种用来建立数据库系统的对象；通过提供多种向导、生成器、 模板，能够把数据存储、数据查询、界面设计、报表生成等操作规范化；</a:t>
            </a:r>
          </a:p>
          <a:p>
            <a:pPr>
              <a:lnSpc>
                <a:spcPct val="130000"/>
              </a:lnSpc>
            </a:pPr>
            <a:r>
              <a:rPr kumimoji="1" lang="zh-CN" altLang="en-US" sz="2400"/>
              <a:t>普通用户</a:t>
            </a:r>
            <a:r>
              <a:rPr kumimoji="1" lang="zh-CN" altLang="en-US" sz="2400">
                <a:solidFill>
                  <a:srgbClr val="008000"/>
                </a:solidFill>
              </a:rPr>
              <a:t>不必编写代码</a:t>
            </a:r>
            <a:r>
              <a:rPr kumimoji="1" lang="zh-CN" altLang="en-US" sz="2400"/>
              <a:t>，</a:t>
            </a:r>
            <a:r>
              <a:rPr lang="zh-CN" altLang="en-US" sz="2400"/>
              <a:t>利用所提供的向导和一些图形化的界面和工具，</a:t>
            </a:r>
            <a:r>
              <a:rPr kumimoji="1" lang="zh-CN" altLang="en-US" sz="2400">
                <a:solidFill>
                  <a:srgbClr val="008000"/>
                </a:solidFill>
              </a:rPr>
              <a:t>就可以完成大部分数据管理的任务</a:t>
            </a:r>
            <a:r>
              <a:rPr kumimoji="1" lang="zh-CN" altLang="en-US" sz="2400"/>
              <a:t>。</a:t>
            </a:r>
            <a:endParaRPr lang="zh-CN" altLang="en-US" sz="2400"/>
          </a:p>
          <a:p>
            <a:pPr>
              <a:lnSpc>
                <a:spcPct val="130000"/>
              </a:lnSpc>
            </a:pPr>
            <a:endParaRPr lang="zh-CN" altLang="en-US" sz="2400"/>
          </a:p>
          <a:p>
            <a:pPr>
              <a:lnSpc>
                <a:spcPct val="130000"/>
              </a:lnSpc>
            </a:pPr>
            <a:endParaRPr lang="en-US" altLang="zh-CN" sz="2400" b="1">
              <a:solidFill>
                <a:schemeClr val="tx2"/>
              </a:solidFill>
            </a:endParaRPr>
          </a:p>
        </p:txBody>
      </p:sp>
      <p:sp>
        <p:nvSpPr>
          <p:cNvPr id="1534981" name="Text Box 5"/>
          <p:cNvSpPr txBox="1">
            <a:spLocks noChangeArrowheads="1"/>
          </p:cNvSpPr>
          <p:nvPr/>
        </p:nvSpPr>
        <p:spPr bwMode="auto">
          <a:xfrm>
            <a:off x="4768850" y="0"/>
            <a:ext cx="4375150" cy="312738"/>
          </a:xfrm>
          <a:prstGeom prst="rect">
            <a:avLst/>
          </a:prstGeom>
          <a:noFill/>
          <a:ln w="38100" cmpd="dbl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1" lang="zh-CN" altLang="en-US" b="0">
                <a:solidFill>
                  <a:schemeClr val="tx2"/>
                </a:solidFill>
                <a:latin typeface="华文行楷" pitchFamily="2" charset="-122"/>
                <a:ea typeface="华文行楷" pitchFamily="2" charset="-122"/>
              </a:rPr>
              <a:t>第六章  </a:t>
            </a:r>
            <a:r>
              <a:rPr kumimoji="1" lang="en-US" altLang="zh-CN" b="0">
                <a:solidFill>
                  <a:schemeClr val="tx2"/>
                </a:solidFill>
                <a:latin typeface="Times New Roman" pitchFamily="18" charset="0"/>
                <a:ea typeface="华文行楷" pitchFamily="2" charset="-122"/>
              </a:rPr>
              <a:t>Access</a:t>
            </a:r>
            <a:r>
              <a:rPr kumimoji="1" lang="zh-CN" altLang="en-US" b="0">
                <a:solidFill>
                  <a:schemeClr val="tx2"/>
                </a:solidFill>
                <a:latin typeface="Times New Roman" pitchFamily="18" charset="0"/>
                <a:ea typeface="华文行楷" pitchFamily="2" charset="-122"/>
              </a:rPr>
              <a:t>数据库管理系统的简单应用</a:t>
            </a:r>
          </a:p>
        </p:txBody>
      </p:sp>
    </p:spTree>
  </p:cSld>
  <p:clrMapOvr>
    <a:masterClrMapping/>
  </p:clrMapOvr>
  <p:transition spd="med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49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49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49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4979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0946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684213" y="476250"/>
            <a:ext cx="7620000" cy="503238"/>
          </a:xfrm>
        </p:spPr>
        <p:txBody>
          <a:bodyPr/>
          <a:lstStyle/>
          <a:p>
            <a:pPr algn="l"/>
            <a:r>
              <a:rPr lang="zh-CN" altLang="en-US" sz="2400">
                <a:solidFill>
                  <a:srgbClr val="660066"/>
                </a:solidFill>
              </a:rPr>
              <a:t>（一）</a:t>
            </a:r>
            <a:r>
              <a:rPr lang="en-US" altLang="zh-CN" sz="2400">
                <a:solidFill>
                  <a:srgbClr val="660066"/>
                </a:solidFill>
              </a:rPr>
              <a:t>Access</a:t>
            </a:r>
            <a:r>
              <a:rPr lang="zh-CN" altLang="en-US" sz="2400">
                <a:solidFill>
                  <a:srgbClr val="660066"/>
                </a:solidFill>
              </a:rPr>
              <a:t>的特点：</a:t>
            </a:r>
          </a:p>
        </p:txBody>
      </p:sp>
      <p:sp>
        <p:nvSpPr>
          <p:cNvPr id="850947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827088" y="836613"/>
            <a:ext cx="7921625" cy="576262"/>
          </a:xfrm>
        </p:spPr>
        <p:txBody>
          <a:bodyPr/>
          <a:lstStyle/>
          <a:p>
            <a:pPr>
              <a:lnSpc>
                <a:spcPct val="120000"/>
              </a:lnSpc>
            </a:pPr>
            <a:r>
              <a:rPr lang="zh-CN" altLang="en-US" sz="2400"/>
              <a:t>存储文件单一</a:t>
            </a:r>
            <a:endParaRPr lang="zh-CN" altLang="en-US" sz="2000">
              <a:solidFill>
                <a:schemeClr val="tx2"/>
              </a:solidFill>
            </a:endParaRPr>
          </a:p>
        </p:txBody>
      </p:sp>
      <p:sp>
        <p:nvSpPr>
          <p:cNvPr id="850948" name="Text Box 4"/>
          <p:cNvSpPr txBox="1">
            <a:spLocks noChangeArrowheads="1"/>
          </p:cNvSpPr>
          <p:nvPr/>
        </p:nvSpPr>
        <p:spPr bwMode="auto">
          <a:xfrm>
            <a:off x="4768850" y="0"/>
            <a:ext cx="4375150" cy="312738"/>
          </a:xfrm>
          <a:prstGeom prst="rect">
            <a:avLst/>
          </a:prstGeom>
          <a:noFill/>
          <a:ln w="38100" cmpd="dbl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1" lang="zh-CN" altLang="en-US" b="0">
                <a:solidFill>
                  <a:schemeClr val="tx2"/>
                </a:solidFill>
                <a:latin typeface="华文行楷" pitchFamily="2" charset="-122"/>
                <a:ea typeface="华文行楷" pitchFamily="2" charset="-122"/>
              </a:rPr>
              <a:t>第六章  </a:t>
            </a:r>
            <a:r>
              <a:rPr kumimoji="1" lang="en-US" altLang="zh-CN" b="0">
                <a:solidFill>
                  <a:schemeClr val="tx2"/>
                </a:solidFill>
                <a:latin typeface="Times New Roman" pitchFamily="18" charset="0"/>
                <a:ea typeface="华文行楷" pitchFamily="2" charset="-122"/>
              </a:rPr>
              <a:t>Access</a:t>
            </a:r>
            <a:r>
              <a:rPr kumimoji="1" lang="zh-CN" altLang="en-US" b="0">
                <a:solidFill>
                  <a:schemeClr val="tx2"/>
                </a:solidFill>
                <a:latin typeface="Times New Roman" pitchFamily="18" charset="0"/>
                <a:ea typeface="华文行楷" pitchFamily="2" charset="-122"/>
              </a:rPr>
              <a:t>数据库管理系统的简单应用</a:t>
            </a:r>
          </a:p>
        </p:txBody>
      </p:sp>
      <p:sp>
        <p:nvSpPr>
          <p:cNvPr id="850949" name="Rectangle 5"/>
          <p:cNvSpPr>
            <a:spLocks noRot="1" noChangeArrowheads="1"/>
          </p:cNvSpPr>
          <p:nvPr/>
        </p:nvSpPr>
        <p:spPr bwMode="auto">
          <a:xfrm>
            <a:off x="900113" y="2924175"/>
            <a:ext cx="7920037" cy="576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>
              <a:buClr>
                <a:schemeClr val="hlink"/>
              </a:buClr>
              <a:buSzPct val="70000"/>
              <a:buFont typeface="Wingdings" pitchFamily="2" charset="2"/>
              <a:buNone/>
            </a:pPr>
            <a:r>
              <a:rPr lang="en-US" altLang="zh-CN" b="0">
                <a:solidFill>
                  <a:schemeClr val="tx2"/>
                </a:solidFill>
              </a:rPr>
              <a:t>     </a:t>
            </a:r>
            <a:r>
              <a:rPr lang="zh-CN" altLang="en-US" b="0">
                <a:solidFill>
                  <a:schemeClr val="tx2"/>
                </a:solidFill>
              </a:rPr>
              <a:t>将数据库系统中的各种功能对象化，将数据库管理的各种功能</a:t>
            </a:r>
            <a:r>
              <a:rPr lang="zh-CN" altLang="en-US" b="0">
                <a:solidFill>
                  <a:srgbClr val="CC3300"/>
                </a:solidFill>
              </a:rPr>
              <a:t>封装</a:t>
            </a:r>
            <a:r>
              <a:rPr lang="zh-CN" altLang="en-US" b="0">
                <a:solidFill>
                  <a:schemeClr val="tx2"/>
                </a:solidFill>
              </a:rPr>
              <a:t>在各类对象中。使得开发应用程序更为简便。</a:t>
            </a:r>
          </a:p>
        </p:txBody>
      </p:sp>
      <p:sp>
        <p:nvSpPr>
          <p:cNvPr id="850950" name="Rectangle 6"/>
          <p:cNvSpPr>
            <a:spLocks noRot="1" noChangeArrowheads="1"/>
          </p:cNvSpPr>
          <p:nvPr/>
        </p:nvSpPr>
        <p:spPr bwMode="auto">
          <a:xfrm>
            <a:off x="900113" y="1196975"/>
            <a:ext cx="7848600" cy="576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>
              <a:buClr>
                <a:schemeClr val="hlink"/>
              </a:buClr>
              <a:buSzPct val="70000"/>
              <a:buFont typeface="Wingdings" pitchFamily="2" charset="2"/>
              <a:buNone/>
            </a:pPr>
            <a:r>
              <a:rPr lang="en-US" altLang="zh-CN" b="0">
                <a:solidFill>
                  <a:schemeClr val="tx2"/>
                </a:solidFill>
              </a:rPr>
              <a:t>     Access</a:t>
            </a:r>
            <a:r>
              <a:rPr lang="zh-CN" altLang="en-US" b="0">
                <a:solidFill>
                  <a:schemeClr val="tx2"/>
                </a:solidFill>
              </a:rPr>
              <a:t>管理的对象的相关数据都是以</a:t>
            </a:r>
            <a:r>
              <a:rPr lang="zh-CN" altLang="en-US" b="0">
                <a:solidFill>
                  <a:srgbClr val="CC3300"/>
                </a:solidFill>
              </a:rPr>
              <a:t>后缀为（</a:t>
            </a:r>
            <a:r>
              <a:rPr lang="en-US" altLang="zh-CN" b="0">
                <a:solidFill>
                  <a:srgbClr val="CC3300"/>
                </a:solidFill>
              </a:rPr>
              <a:t>.mdb</a:t>
            </a:r>
            <a:r>
              <a:rPr lang="zh-CN" altLang="en-US" b="0">
                <a:solidFill>
                  <a:srgbClr val="CC3300"/>
                </a:solidFill>
              </a:rPr>
              <a:t>）</a:t>
            </a:r>
            <a:r>
              <a:rPr lang="zh-CN" altLang="en-US" b="0">
                <a:solidFill>
                  <a:schemeClr val="tx2"/>
                </a:solidFill>
              </a:rPr>
              <a:t>的数据库文件，便于用户的操作和管理。</a:t>
            </a:r>
          </a:p>
        </p:txBody>
      </p:sp>
      <p:sp>
        <p:nvSpPr>
          <p:cNvPr id="850951" name="Rectangle 7"/>
          <p:cNvSpPr>
            <a:spLocks noRot="1" noChangeArrowheads="1"/>
          </p:cNvSpPr>
          <p:nvPr/>
        </p:nvSpPr>
        <p:spPr bwMode="auto">
          <a:xfrm>
            <a:off x="827088" y="1628775"/>
            <a:ext cx="7921625" cy="50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>
              <a:lnSpc>
                <a:spcPct val="120000"/>
              </a:lnSpc>
              <a:buClr>
                <a:schemeClr val="hlink"/>
              </a:buClr>
              <a:buSzPct val="70000"/>
              <a:buFont typeface="Wingdings" pitchFamily="2" charset="2"/>
              <a:buChar char="v"/>
            </a:pPr>
            <a:r>
              <a:rPr lang="zh-CN" altLang="en-US" sz="2400" b="0"/>
              <a:t>支持长文件名，便于标识和管理</a:t>
            </a:r>
            <a:endParaRPr lang="zh-CN" altLang="en-US" sz="2000" b="0">
              <a:solidFill>
                <a:schemeClr val="tx2"/>
              </a:solidFill>
            </a:endParaRPr>
          </a:p>
        </p:txBody>
      </p:sp>
      <p:sp>
        <p:nvSpPr>
          <p:cNvPr id="850952" name="Rectangle 8"/>
          <p:cNvSpPr>
            <a:spLocks noRot="1" noChangeArrowheads="1"/>
          </p:cNvSpPr>
          <p:nvPr/>
        </p:nvSpPr>
        <p:spPr bwMode="auto">
          <a:xfrm>
            <a:off x="3708400" y="836613"/>
            <a:ext cx="3708400" cy="431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>
              <a:lnSpc>
                <a:spcPct val="120000"/>
              </a:lnSpc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None/>
            </a:pPr>
            <a:r>
              <a:rPr lang="zh-CN" altLang="en-US" sz="2000" b="0">
                <a:solidFill>
                  <a:srgbClr val="CC3300"/>
                </a:solidFill>
              </a:rPr>
              <a:t>后缀为（</a:t>
            </a:r>
            <a:r>
              <a:rPr lang="en-US" altLang="zh-CN" sz="2000" b="0">
                <a:solidFill>
                  <a:srgbClr val="CC3300"/>
                </a:solidFill>
              </a:rPr>
              <a:t>.mdb</a:t>
            </a:r>
            <a:r>
              <a:rPr lang="zh-CN" altLang="en-US" sz="2000" b="0">
                <a:solidFill>
                  <a:srgbClr val="CC3300"/>
                </a:solidFill>
              </a:rPr>
              <a:t>）</a:t>
            </a:r>
            <a:endParaRPr lang="zh-CN" altLang="en-US" sz="2000" b="0">
              <a:solidFill>
                <a:schemeClr val="tx2"/>
              </a:solidFill>
            </a:endParaRPr>
          </a:p>
        </p:txBody>
      </p:sp>
      <p:sp>
        <p:nvSpPr>
          <p:cNvPr id="850954" name="Rectangle 10"/>
          <p:cNvSpPr>
            <a:spLocks noRot="1" noChangeArrowheads="1"/>
          </p:cNvSpPr>
          <p:nvPr/>
        </p:nvSpPr>
        <p:spPr bwMode="auto">
          <a:xfrm>
            <a:off x="827088" y="2492375"/>
            <a:ext cx="7921625" cy="576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>
              <a:lnSpc>
                <a:spcPct val="120000"/>
              </a:lnSpc>
              <a:buClr>
                <a:schemeClr val="hlink"/>
              </a:buClr>
              <a:buSzPct val="70000"/>
              <a:buFont typeface="Wingdings" pitchFamily="2" charset="2"/>
              <a:buChar char="v"/>
            </a:pPr>
            <a:r>
              <a:rPr lang="zh-CN" altLang="en-US" sz="2400" b="0"/>
              <a:t>面向对象开发方式</a:t>
            </a:r>
            <a:endParaRPr lang="zh-CN" altLang="en-US" sz="2000" b="0">
              <a:solidFill>
                <a:schemeClr val="tx2"/>
              </a:solidFill>
            </a:endParaRPr>
          </a:p>
        </p:txBody>
      </p:sp>
      <p:sp>
        <p:nvSpPr>
          <p:cNvPr id="850955" name="Rectangle 11"/>
          <p:cNvSpPr>
            <a:spLocks noRot="1" noChangeArrowheads="1"/>
          </p:cNvSpPr>
          <p:nvPr/>
        </p:nvSpPr>
        <p:spPr bwMode="auto">
          <a:xfrm>
            <a:off x="827088" y="3500438"/>
            <a:ext cx="7921625" cy="431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>
              <a:lnSpc>
                <a:spcPct val="120000"/>
              </a:lnSpc>
              <a:buClr>
                <a:schemeClr val="hlink"/>
              </a:buClr>
              <a:buSzPct val="70000"/>
              <a:buFont typeface="Wingdings" pitchFamily="2" charset="2"/>
              <a:buChar char="v"/>
            </a:pPr>
            <a:r>
              <a:rPr lang="zh-CN" altLang="en-US" sz="2400" b="0"/>
              <a:t>集成开发环境，处理多种数据信息</a:t>
            </a:r>
          </a:p>
        </p:txBody>
      </p:sp>
      <p:sp>
        <p:nvSpPr>
          <p:cNvPr id="850956" name="Rectangle 12"/>
          <p:cNvSpPr>
            <a:spLocks noRot="1" noChangeArrowheads="1"/>
          </p:cNvSpPr>
          <p:nvPr/>
        </p:nvSpPr>
        <p:spPr bwMode="auto">
          <a:xfrm>
            <a:off x="827088" y="4005263"/>
            <a:ext cx="8137525" cy="576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>
              <a:buClr>
                <a:schemeClr val="hlink"/>
              </a:buClr>
              <a:buSzPct val="70000"/>
              <a:buFont typeface="Wingdings" pitchFamily="2" charset="2"/>
              <a:buNone/>
            </a:pPr>
            <a:r>
              <a:rPr lang="en-US" altLang="zh-CN" sz="1600" b="0">
                <a:solidFill>
                  <a:schemeClr val="tx2"/>
                </a:solidFill>
              </a:rPr>
              <a:t>     Access</a:t>
            </a:r>
            <a:r>
              <a:rPr lang="zh-CN" altLang="en-US" sz="1600" b="0">
                <a:solidFill>
                  <a:schemeClr val="tx2"/>
                </a:solidFill>
              </a:rPr>
              <a:t>基于</a:t>
            </a:r>
            <a:r>
              <a:rPr lang="en-US" altLang="zh-CN" sz="1600" b="0">
                <a:solidFill>
                  <a:schemeClr val="tx2"/>
                </a:solidFill>
              </a:rPr>
              <a:t>Windows</a:t>
            </a:r>
            <a:r>
              <a:rPr lang="zh-CN" altLang="en-US" sz="1600" b="0">
                <a:solidFill>
                  <a:schemeClr val="tx2"/>
                </a:solidFill>
              </a:rPr>
              <a:t>下的集成开发环境，集成了各种</a:t>
            </a:r>
            <a:r>
              <a:rPr lang="zh-CN" altLang="en-US" sz="1600" b="0">
                <a:solidFill>
                  <a:srgbClr val="CC3300"/>
                </a:solidFill>
              </a:rPr>
              <a:t>向导和生成器</a:t>
            </a:r>
            <a:r>
              <a:rPr lang="zh-CN" altLang="en-US" sz="1600" b="0">
                <a:solidFill>
                  <a:schemeClr val="tx2"/>
                </a:solidFill>
              </a:rPr>
              <a:t>工具，使得建立数据库、创建表、设计用户界面、设计数据查询、报表打印等可以方便有序地进行。</a:t>
            </a:r>
          </a:p>
        </p:txBody>
      </p:sp>
      <p:sp>
        <p:nvSpPr>
          <p:cNvPr id="850957" name="Rectangle 13"/>
          <p:cNvSpPr>
            <a:spLocks noRot="1" noChangeArrowheads="1"/>
          </p:cNvSpPr>
          <p:nvPr/>
        </p:nvSpPr>
        <p:spPr bwMode="auto">
          <a:xfrm>
            <a:off x="827088" y="4508500"/>
            <a:ext cx="7921625" cy="431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>
              <a:lnSpc>
                <a:spcPct val="120000"/>
              </a:lnSpc>
              <a:buClr>
                <a:schemeClr val="hlink"/>
              </a:buClr>
              <a:buSzPct val="70000"/>
              <a:buFont typeface="Wingdings" pitchFamily="2" charset="2"/>
              <a:buChar char="v"/>
            </a:pPr>
            <a:r>
              <a:rPr lang="zh-CN" altLang="en-US" sz="2400" b="0"/>
              <a:t>界面友好、易操作</a:t>
            </a:r>
          </a:p>
        </p:txBody>
      </p:sp>
      <p:sp>
        <p:nvSpPr>
          <p:cNvPr id="850958" name="Rectangle 14"/>
          <p:cNvSpPr>
            <a:spLocks noRot="1" noChangeArrowheads="1"/>
          </p:cNvSpPr>
          <p:nvPr/>
        </p:nvSpPr>
        <p:spPr bwMode="auto">
          <a:xfrm>
            <a:off x="971550" y="5013325"/>
            <a:ext cx="7848600" cy="576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>
              <a:buClr>
                <a:schemeClr val="hlink"/>
              </a:buClr>
              <a:buSzPct val="70000"/>
              <a:buFont typeface="Wingdings" pitchFamily="2" charset="2"/>
              <a:buNone/>
            </a:pPr>
            <a:r>
              <a:rPr lang="en-US" altLang="zh-CN" b="0">
                <a:solidFill>
                  <a:schemeClr val="tx2"/>
                </a:solidFill>
              </a:rPr>
              <a:t>     Access</a:t>
            </a:r>
            <a:r>
              <a:rPr lang="zh-CN" altLang="en-US" b="0">
                <a:solidFill>
                  <a:schemeClr val="tx2"/>
                </a:solidFill>
              </a:rPr>
              <a:t>是一个可视化工具，用户想要生成对象并应用，只要使用鼠标进行拖放即可，非常直观方便。</a:t>
            </a:r>
          </a:p>
        </p:txBody>
      </p:sp>
      <p:sp>
        <p:nvSpPr>
          <p:cNvPr id="850959" name="Rectangle 15"/>
          <p:cNvSpPr>
            <a:spLocks noRot="1" noChangeArrowheads="1"/>
          </p:cNvSpPr>
          <p:nvPr/>
        </p:nvSpPr>
        <p:spPr bwMode="auto">
          <a:xfrm>
            <a:off x="827088" y="5516563"/>
            <a:ext cx="7921625" cy="431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>
              <a:lnSpc>
                <a:spcPct val="120000"/>
              </a:lnSpc>
              <a:buClr>
                <a:schemeClr val="hlink"/>
              </a:buClr>
              <a:buSzPct val="70000"/>
              <a:buFont typeface="Wingdings" pitchFamily="2" charset="2"/>
              <a:buChar char="v"/>
            </a:pPr>
            <a:r>
              <a:rPr lang="zh-CN" altLang="en-US" sz="2400" b="0"/>
              <a:t>可以将程序应用于网络</a:t>
            </a:r>
          </a:p>
        </p:txBody>
      </p:sp>
      <p:sp>
        <p:nvSpPr>
          <p:cNvPr id="850960" name="Rectangle 16"/>
          <p:cNvSpPr>
            <a:spLocks noRot="1" noChangeArrowheads="1"/>
          </p:cNvSpPr>
          <p:nvPr/>
        </p:nvSpPr>
        <p:spPr bwMode="auto">
          <a:xfrm>
            <a:off x="971550" y="6092825"/>
            <a:ext cx="7993063" cy="387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>
              <a:lnSpc>
                <a:spcPct val="125000"/>
              </a:lnSpc>
              <a:buClr>
                <a:schemeClr val="hlink"/>
              </a:buClr>
              <a:buSzPct val="70000"/>
              <a:buFont typeface="Wingdings" pitchFamily="2" charset="2"/>
              <a:buNone/>
            </a:pPr>
            <a:r>
              <a:rPr lang="en-US" altLang="zh-CN" b="0">
                <a:solidFill>
                  <a:schemeClr val="tx2"/>
                </a:solidFill>
              </a:rPr>
              <a:t>    </a:t>
            </a:r>
            <a:r>
              <a:rPr lang="zh-CN" altLang="en-US" b="0">
                <a:solidFill>
                  <a:schemeClr val="tx2"/>
                </a:solidFill>
              </a:rPr>
              <a:t>利用数据库访问页对象生成</a:t>
            </a:r>
            <a:r>
              <a:rPr lang="en-US" altLang="zh-CN" b="0">
                <a:solidFill>
                  <a:schemeClr val="tx2"/>
                </a:solidFill>
              </a:rPr>
              <a:t>HTML</a:t>
            </a:r>
            <a:r>
              <a:rPr lang="zh-CN" altLang="en-US" b="0">
                <a:solidFill>
                  <a:schemeClr val="tx2"/>
                </a:solidFill>
              </a:rPr>
              <a:t>文件，轻松构建</a:t>
            </a:r>
            <a:r>
              <a:rPr lang="en-US" altLang="zh-CN" b="0">
                <a:solidFill>
                  <a:schemeClr val="tx2"/>
                </a:solidFill>
              </a:rPr>
              <a:t>Internet/Intranet</a:t>
            </a:r>
            <a:r>
              <a:rPr lang="zh-CN" altLang="en-US" b="0">
                <a:solidFill>
                  <a:schemeClr val="tx2"/>
                </a:solidFill>
              </a:rPr>
              <a:t>的应用。</a:t>
            </a:r>
          </a:p>
        </p:txBody>
      </p:sp>
    </p:spTree>
  </p:cSld>
  <p:clrMapOvr>
    <a:masterClrMapping/>
  </p:clrMapOvr>
  <p:transition spd="med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9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9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1000"/>
                                        <p:tgtEl>
                                          <p:spTgt spid="8509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9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9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8509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9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9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9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9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9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9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9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9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9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9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9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 nodeType="clickPar">
                      <p:stCondLst>
                        <p:cond delay="indefinite"/>
                      </p:stCondLst>
                      <p:childTnLst>
                        <p:par>
                          <p:cTn id="6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9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 nodeType="clickPar">
                      <p:stCondLst>
                        <p:cond delay="indefinite"/>
                      </p:stCondLst>
                      <p:childTnLst>
                        <p:par>
                          <p:cTn id="6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9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50947" grpId="0" uiExpand="1" build="p"/>
      <p:bldP spid="850949" grpId="0" build="p"/>
      <p:bldP spid="850949" grpId="1" build="allAtOnce"/>
      <p:bldP spid="850950" grpId="1" build="allAtOnce"/>
      <p:bldP spid="850950" grpId="2" build="allAtOnce"/>
      <p:bldP spid="850951" grpId="0" build="p"/>
      <p:bldP spid="850952" grpId="0" build="allAtOnce"/>
      <p:bldP spid="850954" grpId="0" build="p"/>
      <p:bldP spid="850955" grpId="0" build="p"/>
      <p:bldP spid="850956" grpId="0" build="p"/>
      <p:bldP spid="850956" grpId="1" build="allAtOnce"/>
      <p:bldP spid="850957" grpId="0" build="p"/>
      <p:bldP spid="850958" grpId="0" build="p"/>
      <p:bldP spid="850958" grpId="1" build="allAtOnce"/>
      <p:bldP spid="850959" grpId="0" build="p"/>
      <p:bldP spid="850960" grpId="0" build="p"/>
      <p:bldP spid="850960" grpId="1" build="allAtOnce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6808" name="Rectangle 8"/>
          <p:cNvSpPr>
            <a:spLocks noGrp="1" noRot="1" noChangeArrowheads="1"/>
          </p:cNvSpPr>
          <p:nvPr>
            <p:ph type="title"/>
          </p:nvPr>
        </p:nvSpPr>
        <p:spPr>
          <a:xfrm>
            <a:off x="611188" y="549275"/>
            <a:ext cx="8396287" cy="431800"/>
          </a:xfrm>
        </p:spPr>
        <p:txBody>
          <a:bodyPr/>
          <a:lstStyle/>
          <a:p>
            <a:pPr algn="l"/>
            <a:r>
              <a:rPr lang="zh-CN" altLang="en-US" sz="2400">
                <a:solidFill>
                  <a:srgbClr val="660066"/>
                </a:solidFill>
              </a:rPr>
              <a:t>（二）</a:t>
            </a:r>
            <a:r>
              <a:rPr lang="en-US" altLang="zh-CN" sz="2400">
                <a:solidFill>
                  <a:srgbClr val="660066"/>
                </a:solidFill>
              </a:rPr>
              <a:t>Access</a:t>
            </a:r>
            <a:r>
              <a:rPr lang="zh-CN" altLang="en-US" sz="2400">
                <a:solidFill>
                  <a:srgbClr val="660066"/>
                </a:solidFill>
              </a:rPr>
              <a:t>操作主界面</a:t>
            </a:r>
            <a:endParaRPr lang="zh-CN" altLang="en-US" sz="2800" b="0">
              <a:solidFill>
                <a:schemeClr val="tx1"/>
              </a:solidFill>
            </a:endParaRPr>
          </a:p>
        </p:txBody>
      </p:sp>
      <p:pic>
        <p:nvPicPr>
          <p:cNvPr id="1996809" name="Picture 9" descr="4t9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908050"/>
            <a:ext cx="6192837" cy="540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96810" name="Rectangle 10"/>
          <p:cNvSpPr>
            <a:spLocks noChangeArrowheads="1"/>
          </p:cNvSpPr>
          <p:nvPr/>
        </p:nvSpPr>
        <p:spPr bwMode="auto">
          <a:xfrm>
            <a:off x="323850" y="2133600"/>
            <a:ext cx="2447925" cy="360363"/>
          </a:xfrm>
          <a:prstGeom prst="rect">
            <a:avLst/>
          </a:prstGeom>
          <a:noFill/>
          <a:ln w="38100">
            <a:solidFill>
              <a:srgbClr val="CC33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996811" name="Text Box 11"/>
          <p:cNvSpPr txBox="1">
            <a:spLocks noChangeArrowheads="1"/>
          </p:cNvSpPr>
          <p:nvPr/>
        </p:nvSpPr>
        <p:spPr bwMode="auto">
          <a:xfrm>
            <a:off x="6516688" y="1052513"/>
            <a:ext cx="2449512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000">
                <a:solidFill>
                  <a:schemeClr val="hlink"/>
                </a:solidFill>
              </a:rPr>
              <a:t>“</a:t>
            </a:r>
            <a:r>
              <a:rPr lang="zh-CN" altLang="en-US" sz="2000">
                <a:solidFill>
                  <a:schemeClr val="hlink"/>
                </a:solidFill>
              </a:rPr>
              <a:t>数据库”窗口主要由三部分组成</a:t>
            </a:r>
          </a:p>
        </p:txBody>
      </p:sp>
      <p:sp>
        <p:nvSpPr>
          <p:cNvPr id="1996812" name="Text Box 12"/>
          <p:cNvSpPr txBox="1">
            <a:spLocks noChangeArrowheads="1"/>
          </p:cNvSpPr>
          <p:nvPr/>
        </p:nvSpPr>
        <p:spPr bwMode="auto">
          <a:xfrm>
            <a:off x="6516688" y="1844675"/>
            <a:ext cx="2449512" cy="1616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000">
                <a:solidFill>
                  <a:schemeClr val="tx2"/>
                </a:solidFill>
              </a:rPr>
              <a:t>1.</a:t>
            </a:r>
            <a:r>
              <a:rPr lang="zh-CN" altLang="en-US" sz="2000">
                <a:solidFill>
                  <a:schemeClr val="tx2"/>
                </a:solidFill>
              </a:rPr>
              <a:t>位于窗口左侧的组件栏</a:t>
            </a:r>
            <a:r>
              <a:rPr lang="zh-CN" altLang="en-US" sz="2000"/>
              <a:t>，</a:t>
            </a:r>
            <a:r>
              <a:rPr lang="en-US" altLang="zh-CN" sz="2000">
                <a:solidFill>
                  <a:schemeClr val="hlink"/>
                </a:solidFill>
              </a:rPr>
              <a:t>7</a:t>
            </a:r>
            <a:r>
              <a:rPr lang="zh-CN" altLang="en-US" sz="2000">
                <a:solidFill>
                  <a:schemeClr val="hlink"/>
                </a:solidFill>
              </a:rPr>
              <a:t>个操作对象</a:t>
            </a:r>
            <a:r>
              <a:rPr lang="zh-CN" altLang="en-US" sz="2000"/>
              <a:t>：表、查询、窗体、报表、页、宏和模块。</a:t>
            </a:r>
          </a:p>
        </p:txBody>
      </p:sp>
      <p:sp>
        <p:nvSpPr>
          <p:cNvPr id="1996813" name="Text Box 13"/>
          <p:cNvSpPr txBox="1">
            <a:spLocks noChangeArrowheads="1"/>
          </p:cNvSpPr>
          <p:nvPr/>
        </p:nvSpPr>
        <p:spPr bwMode="auto">
          <a:xfrm>
            <a:off x="6443663" y="3573463"/>
            <a:ext cx="2449512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000"/>
              <a:t>　</a:t>
            </a:r>
            <a:r>
              <a:rPr lang="en-US" altLang="zh-CN" sz="2000"/>
              <a:t>2.</a:t>
            </a:r>
            <a:r>
              <a:rPr lang="zh-CN" altLang="en-US" sz="2000">
                <a:solidFill>
                  <a:schemeClr val="tx2"/>
                </a:solidFill>
              </a:rPr>
              <a:t>窗口上方的</a:t>
            </a:r>
            <a:r>
              <a:rPr lang="zh-CN" altLang="en-US" sz="2000"/>
              <a:t>“打开”、“设计”和“新建”</a:t>
            </a:r>
            <a:r>
              <a:rPr lang="zh-CN" altLang="en-US" sz="2000">
                <a:solidFill>
                  <a:schemeClr val="tx2"/>
                </a:solidFill>
              </a:rPr>
              <a:t>等</a:t>
            </a:r>
            <a:r>
              <a:rPr lang="zh-CN" altLang="en-US" sz="2000">
                <a:solidFill>
                  <a:schemeClr val="hlink"/>
                </a:solidFill>
              </a:rPr>
              <a:t>三个命令按钮</a:t>
            </a:r>
            <a:r>
              <a:rPr lang="zh-CN" altLang="en-US" sz="2000">
                <a:solidFill>
                  <a:schemeClr val="tx2"/>
                </a:solidFill>
              </a:rPr>
              <a:t>；</a:t>
            </a:r>
            <a:endParaRPr lang="zh-CN" altLang="en-US" sz="2000"/>
          </a:p>
        </p:txBody>
      </p:sp>
      <p:sp>
        <p:nvSpPr>
          <p:cNvPr id="1996814" name="Text Box 14"/>
          <p:cNvSpPr txBox="1">
            <a:spLocks noChangeArrowheads="1"/>
          </p:cNvSpPr>
          <p:nvPr/>
        </p:nvSpPr>
        <p:spPr bwMode="auto">
          <a:xfrm>
            <a:off x="6516688" y="4941888"/>
            <a:ext cx="2449512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000"/>
              <a:t>　</a:t>
            </a:r>
            <a:r>
              <a:rPr lang="en-US" altLang="zh-CN" sz="2000"/>
              <a:t>3.</a:t>
            </a:r>
            <a:r>
              <a:rPr lang="en-US" altLang="zh-CN" sz="2000">
                <a:solidFill>
                  <a:schemeClr val="tx2"/>
                </a:solidFill>
              </a:rPr>
              <a:t> </a:t>
            </a:r>
            <a:r>
              <a:rPr lang="zh-CN" altLang="en-US" sz="2000"/>
              <a:t>屏幕中间的</a:t>
            </a:r>
            <a:r>
              <a:rPr lang="zh-CN" altLang="en-US" sz="2000">
                <a:solidFill>
                  <a:schemeClr val="hlink"/>
                </a:solidFill>
              </a:rPr>
              <a:t>文件列表</a:t>
            </a:r>
            <a:r>
              <a:rPr lang="zh-CN" altLang="en-US" sz="2000"/>
              <a:t>。 </a:t>
            </a:r>
          </a:p>
        </p:txBody>
      </p:sp>
      <p:sp>
        <p:nvSpPr>
          <p:cNvPr id="1996815" name="Rectangle 15"/>
          <p:cNvSpPr>
            <a:spLocks noChangeArrowheads="1"/>
          </p:cNvSpPr>
          <p:nvPr/>
        </p:nvSpPr>
        <p:spPr bwMode="auto">
          <a:xfrm>
            <a:off x="684213" y="2852738"/>
            <a:ext cx="431800" cy="2160587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996816" name="Rectangle 16"/>
          <p:cNvSpPr>
            <a:spLocks noChangeArrowheads="1"/>
          </p:cNvSpPr>
          <p:nvPr/>
        </p:nvSpPr>
        <p:spPr bwMode="auto">
          <a:xfrm>
            <a:off x="1331913" y="3357563"/>
            <a:ext cx="936625" cy="2087562"/>
          </a:xfrm>
          <a:prstGeom prst="rect">
            <a:avLst/>
          </a:prstGeom>
          <a:noFill/>
          <a:ln w="38100">
            <a:solidFill>
              <a:schemeClr val="tx2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</p:spTree>
  </p:cSld>
  <p:clrMapOvr>
    <a:masterClrMapping/>
  </p:clrMapOvr>
  <p:transition spd="med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68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9968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68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68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68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68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68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68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68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96810" grpId="0" animBg="1"/>
      <p:bldP spid="1996811" grpId="0"/>
      <p:bldP spid="1996812" grpId="0"/>
      <p:bldP spid="1996813" grpId="0"/>
      <p:bldP spid="1996814" grpId="0"/>
      <p:bldP spid="1996815" grpId="0" animBg="1"/>
      <p:bldP spid="199681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4018" name="Rectangle 2"/>
          <p:cNvSpPr>
            <a:spLocks noGrp="1" noRot="1" noChangeArrowheads="1"/>
          </p:cNvSpPr>
          <p:nvPr>
            <p:ph type="body" idx="1"/>
          </p:nvPr>
        </p:nvSpPr>
        <p:spPr>
          <a:xfrm>
            <a:off x="611188" y="1125538"/>
            <a:ext cx="7561262" cy="5184775"/>
          </a:xfrm>
        </p:spPr>
        <p:txBody>
          <a:bodyPr/>
          <a:lstStyle/>
          <a:p>
            <a:pPr>
              <a:lnSpc>
                <a:spcPct val="130000"/>
              </a:lnSpc>
            </a:pPr>
            <a:r>
              <a:rPr lang="zh-CN" altLang="en-US" sz="2000" b="1">
                <a:solidFill>
                  <a:srgbClr val="CC3300"/>
                </a:solidFill>
              </a:rPr>
              <a:t>表</a:t>
            </a:r>
            <a:r>
              <a:rPr lang="zh-CN" altLang="en-US" sz="2000"/>
              <a:t>：数据库中用来存放数据的场所，是数据库的核心和基础，其它对象的操作都是在表的基础上进行的。一个表就是一个关系，即一个二维表，每一行称为一条记录，每一列称为一个字段。</a:t>
            </a:r>
          </a:p>
          <a:p>
            <a:pPr>
              <a:lnSpc>
                <a:spcPct val="130000"/>
              </a:lnSpc>
            </a:pPr>
            <a:r>
              <a:rPr lang="zh-CN" altLang="en-US" sz="2000" b="1">
                <a:solidFill>
                  <a:srgbClr val="CC3300"/>
                </a:solidFill>
              </a:rPr>
              <a:t>查询</a:t>
            </a:r>
            <a:r>
              <a:rPr lang="zh-CN" altLang="en-US" sz="2000"/>
              <a:t>：在数据库的表中检索信息的手段；建立数据库系统的目的不只是简单的存储数据，而是要在存储数据的基础上对数据进行分析和研究。在</a:t>
            </a:r>
            <a:r>
              <a:rPr lang="en-US" altLang="zh-CN" sz="2000"/>
              <a:t>Access </a:t>
            </a:r>
            <a:r>
              <a:rPr lang="zh-CN" altLang="en-US" sz="2000"/>
              <a:t>中，使用查询可以按照不同的方式查看、更改、分析数据，也可以将查询作为窗体、报表、页的数据源。</a:t>
            </a:r>
          </a:p>
          <a:p>
            <a:pPr>
              <a:lnSpc>
                <a:spcPct val="130000"/>
              </a:lnSpc>
            </a:pPr>
            <a:r>
              <a:rPr lang="zh-CN" altLang="en-US" sz="2000" b="1">
                <a:solidFill>
                  <a:srgbClr val="CC3300"/>
                </a:solidFill>
              </a:rPr>
              <a:t>窗体</a:t>
            </a:r>
            <a:r>
              <a:rPr lang="zh-CN" altLang="en-US" sz="2000"/>
              <a:t>：显示、输入、编辑数据及控制应用程序执行的操作界面；窗体是数据库和用户之间的主要接口。</a:t>
            </a:r>
          </a:p>
        </p:txBody>
      </p:sp>
      <p:sp>
        <p:nvSpPr>
          <p:cNvPr id="854019" name="Text Box 3"/>
          <p:cNvSpPr txBox="1">
            <a:spLocks noChangeArrowheads="1"/>
          </p:cNvSpPr>
          <p:nvPr/>
        </p:nvSpPr>
        <p:spPr bwMode="auto">
          <a:xfrm>
            <a:off x="4768850" y="0"/>
            <a:ext cx="4375150" cy="312738"/>
          </a:xfrm>
          <a:prstGeom prst="rect">
            <a:avLst/>
          </a:prstGeom>
          <a:noFill/>
          <a:ln w="38100" cmpd="dbl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1" lang="zh-CN" altLang="en-US" b="0">
                <a:solidFill>
                  <a:schemeClr val="tx2"/>
                </a:solidFill>
                <a:latin typeface="华文行楷" pitchFamily="2" charset="-122"/>
                <a:ea typeface="华文行楷" pitchFamily="2" charset="-122"/>
              </a:rPr>
              <a:t>第六章  </a:t>
            </a:r>
            <a:r>
              <a:rPr kumimoji="1" lang="en-US" altLang="zh-CN" b="0">
                <a:solidFill>
                  <a:schemeClr val="tx2"/>
                </a:solidFill>
                <a:latin typeface="Times New Roman" pitchFamily="18" charset="0"/>
                <a:ea typeface="华文行楷" pitchFamily="2" charset="-122"/>
              </a:rPr>
              <a:t>Access</a:t>
            </a:r>
            <a:r>
              <a:rPr kumimoji="1" lang="zh-CN" altLang="en-US" b="0">
                <a:solidFill>
                  <a:schemeClr val="tx2"/>
                </a:solidFill>
                <a:latin typeface="Times New Roman" pitchFamily="18" charset="0"/>
                <a:ea typeface="华文行楷" pitchFamily="2" charset="-122"/>
              </a:rPr>
              <a:t>数据库管理系统的简单应用</a:t>
            </a:r>
          </a:p>
        </p:txBody>
      </p:sp>
      <p:sp>
        <p:nvSpPr>
          <p:cNvPr id="854020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539750" y="620713"/>
            <a:ext cx="7632700" cy="431800"/>
          </a:xfrm>
        </p:spPr>
        <p:txBody>
          <a:bodyPr/>
          <a:lstStyle/>
          <a:p>
            <a:pPr algn="l"/>
            <a:r>
              <a:rPr lang="zh-CN" altLang="en-US" sz="2400">
                <a:solidFill>
                  <a:srgbClr val="660066"/>
                </a:solidFill>
              </a:rPr>
              <a:t>（三）</a:t>
            </a:r>
            <a:r>
              <a:rPr lang="en-US" altLang="zh-CN" sz="2400">
                <a:solidFill>
                  <a:srgbClr val="660066"/>
                </a:solidFill>
              </a:rPr>
              <a:t>Access</a:t>
            </a:r>
            <a:r>
              <a:rPr lang="zh-CN" altLang="en-US" sz="2400">
                <a:solidFill>
                  <a:srgbClr val="660066"/>
                </a:solidFill>
              </a:rPr>
              <a:t>数据库操作对象</a:t>
            </a:r>
          </a:p>
        </p:txBody>
      </p:sp>
    </p:spTree>
  </p:cSld>
  <p:clrMapOvr>
    <a:masterClrMapping/>
  </p:clrMapOvr>
  <p:transition spd="med">
    <p:strips dir="r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5042" name="Rectangle 2"/>
          <p:cNvSpPr>
            <a:spLocks noGrp="1" noRot="1" noChangeArrowheads="1"/>
          </p:cNvSpPr>
          <p:nvPr>
            <p:ph type="body" idx="1"/>
          </p:nvPr>
        </p:nvSpPr>
        <p:spPr>
          <a:xfrm>
            <a:off x="611188" y="981075"/>
            <a:ext cx="8137525" cy="5113338"/>
          </a:xfrm>
        </p:spPr>
        <p:txBody>
          <a:bodyPr/>
          <a:lstStyle/>
          <a:p>
            <a:pPr>
              <a:lnSpc>
                <a:spcPct val="115000"/>
              </a:lnSpc>
            </a:pPr>
            <a:r>
              <a:rPr lang="zh-CN" altLang="en-US" sz="1800" b="1">
                <a:solidFill>
                  <a:srgbClr val="CC3300"/>
                </a:solidFill>
              </a:rPr>
              <a:t>报表</a:t>
            </a:r>
            <a:r>
              <a:rPr lang="zh-CN" altLang="en-US" sz="1800"/>
              <a:t>：控制显示或打印数据的输出格式；报表是以格式化的形式显示数据、输出数据。利用报表可以对数据进行排序、分组，也可以对数据进行统计计算，如求和、求平均值等。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zh-CN" altLang="en-US" sz="1800"/>
          </a:p>
          <a:p>
            <a:pPr>
              <a:lnSpc>
                <a:spcPct val="115000"/>
              </a:lnSpc>
            </a:pPr>
            <a:r>
              <a:rPr lang="zh-CN" altLang="en-US" sz="1800" b="1">
                <a:solidFill>
                  <a:srgbClr val="CC3300"/>
                </a:solidFill>
              </a:rPr>
              <a:t>页</a:t>
            </a:r>
            <a:r>
              <a:rPr lang="zh-CN" altLang="en-US" sz="1800"/>
              <a:t>：特殊的</a:t>
            </a:r>
            <a:r>
              <a:rPr lang="en-US" altLang="zh-CN" sz="1800"/>
              <a:t>Web</a:t>
            </a:r>
            <a:r>
              <a:rPr lang="zh-CN" altLang="en-US" sz="1800"/>
              <a:t>页，用来查看和操作</a:t>
            </a:r>
            <a:r>
              <a:rPr lang="en-US" altLang="zh-CN" sz="1800"/>
              <a:t>Internet</a:t>
            </a:r>
            <a:r>
              <a:rPr lang="zh-CN" altLang="en-US" sz="1800"/>
              <a:t>上的数据；页是连接到数据库的</a:t>
            </a:r>
            <a:r>
              <a:rPr lang="en-US" altLang="zh-CN" sz="1800"/>
              <a:t>Web</a:t>
            </a:r>
            <a:r>
              <a:rPr lang="zh-CN" altLang="en-US" sz="1800"/>
              <a:t>页。使用页对象可以查看和处理来自</a:t>
            </a:r>
            <a:r>
              <a:rPr lang="en-US" altLang="zh-CN" sz="1800"/>
              <a:t>Internet </a:t>
            </a:r>
            <a:r>
              <a:rPr lang="zh-CN" altLang="en-US" sz="1800"/>
              <a:t>或</a:t>
            </a:r>
            <a:r>
              <a:rPr lang="en-US" altLang="zh-CN" sz="1800"/>
              <a:t>Intranet</a:t>
            </a:r>
            <a:r>
              <a:rPr lang="zh-CN" altLang="en-US" sz="1800"/>
              <a:t>上的数据，也可以将数据库中的数据发布到</a:t>
            </a:r>
            <a:r>
              <a:rPr lang="en-US" altLang="zh-CN" sz="1800"/>
              <a:t>Internet</a:t>
            </a:r>
            <a:r>
              <a:rPr lang="zh-CN" altLang="en-US" sz="1800"/>
              <a:t>或</a:t>
            </a:r>
            <a:r>
              <a:rPr lang="en-US" altLang="zh-CN" sz="1800"/>
              <a:t>Intranet</a:t>
            </a:r>
            <a:r>
              <a:rPr lang="zh-CN" altLang="en-US" sz="1800"/>
              <a:t>上去。</a:t>
            </a:r>
          </a:p>
          <a:p>
            <a:pPr>
              <a:lnSpc>
                <a:spcPct val="115000"/>
              </a:lnSpc>
            </a:pPr>
            <a:endParaRPr lang="zh-CN" altLang="en-US" sz="1800"/>
          </a:p>
          <a:p>
            <a:pPr>
              <a:lnSpc>
                <a:spcPct val="115000"/>
              </a:lnSpc>
            </a:pPr>
            <a:r>
              <a:rPr lang="zh-CN" altLang="en-US" sz="1800" b="1">
                <a:solidFill>
                  <a:schemeClr val="hlink"/>
                </a:solidFill>
              </a:rPr>
              <a:t>宏：</a:t>
            </a:r>
            <a:r>
              <a:rPr lang="zh-CN" altLang="en-US" sz="1800"/>
              <a:t>对若干</a:t>
            </a:r>
            <a:r>
              <a:rPr lang="en-US" altLang="zh-CN" sz="1800"/>
              <a:t>Access</a:t>
            </a:r>
            <a:r>
              <a:rPr lang="zh-CN" altLang="en-US" sz="1800"/>
              <a:t>操作命令序列的定义；宏由一系列操作组成 ，其中每个操作实现特定的功能。利用宏可以自动完成一些重复性操作。宏可以单独使用，也可以与窗体配合使用。</a:t>
            </a:r>
          </a:p>
          <a:p>
            <a:pPr>
              <a:lnSpc>
                <a:spcPct val="115000"/>
              </a:lnSpc>
            </a:pPr>
            <a:endParaRPr lang="zh-CN" altLang="en-US" sz="1800"/>
          </a:p>
          <a:p>
            <a:pPr>
              <a:lnSpc>
                <a:spcPct val="115000"/>
              </a:lnSpc>
            </a:pPr>
            <a:r>
              <a:rPr lang="zh-CN" altLang="en-US" sz="1800" b="1">
                <a:solidFill>
                  <a:schemeClr val="hlink"/>
                </a:solidFill>
              </a:rPr>
              <a:t>模块：</a:t>
            </a:r>
            <a:r>
              <a:rPr lang="zh-CN" altLang="en-US" sz="1800"/>
              <a:t>用</a:t>
            </a:r>
            <a:r>
              <a:rPr lang="en-US" altLang="zh-CN" sz="1800"/>
              <a:t>Access</a:t>
            </a:r>
            <a:r>
              <a:rPr lang="zh-CN" altLang="en-US" sz="1800"/>
              <a:t>提供的</a:t>
            </a:r>
            <a:r>
              <a:rPr lang="en-US" altLang="zh-CN" sz="1800"/>
              <a:t>VBA</a:t>
            </a:r>
            <a:r>
              <a:rPr lang="zh-CN" altLang="en-US" sz="1800"/>
              <a:t>语言编写的程序段。模块可以与窗体、报表等对象结合使用，完成宏无法实现的复杂功能，开发高性能、高质量的数据库应用系统。</a:t>
            </a:r>
          </a:p>
        </p:txBody>
      </p:sp>
      <p:sp>
        <p:nvSpPr>
          <p:cNvPr id="855043" name="Text Box 3"/>
          <p:cNvSpPr txBox="1">
            <a:spLocks noChangeArrowheads="1"/>
          </p:cNvSpPr>
          <p:nvPr/>
        </p:nvSpPr>
        <p:spPr bwMode="auto">
          <a:xfrm>
            <a:off x="4768850" y="0"/>
            <a:ext cx="4375150" cy="312738"/>
          </a:xfrm>
          <a:prstGeom prst="rect">
            <a:avLst/>
          </a:prstGeom>
          <a:noFill/>
          <a:ln w="38100" cmpd="dbl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1" lang="zh-CN" altLang="en-US" b="0">
                <a:solidFill>
                  <a:schemeClr val="tx2"/>
                </a:solidFill>
                <a:latin typeface="华文行楷" pitchFamily="2" charset="-122"/>
                <a:ea typeface="华文行楷" pitchFamily="2" charset="-122"/>
              </a:rPr>
              <a:t>第六章  </a:t>
            </a:r>
            <a:r>
              <a:rPr kumimoji="1" lang="en-US" altLang="zh-CN" b="0">
                <a:solidFill>
                  <a:schemeClr val="tx2"/>
                </a:solidFill>
                <a:latin typeface="Times New Roman" pitchFamily="18" charset="0"/>
                <a:ea typeface="华文行楷" pitchFamily="2" charset="-122"/>
              </a:rPr>
              <a:t>Access</a:t>
            </a:r>
            <a:r>
              <a:rPr kumimoji="1" lang="zh-CN" altLang="en-US" b="0">
                <a:solidFill>
                  <a:schemeClr val="tx2"/>
                </a:solidFill>
                <a:latin typeface="Times New Roman" pitchFamily="18" charset="0"/>
                <a:ea typeface="华文行楷" pitchFamily="2" charset="-122"/>
              </a:rPr>
              <a:t>数据库管理系统的简单应用</a:t>
            </a:r>
          </a:p>
        </p:txBody>
      </p:sp>
    </p:spTree>
  </p:cSld>
  <p:clrMapOvr>
    <a:masterClrMapping/>
  </p:clrMapOvr>
  <p:transition spd="med">
    <p:strips dir="r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6067" name="Rectangle 3"/>
          <p:cNvSpPr>
            <a:spLocks noGrp="1" noRot="1" noChangeArrowheads="1"/>
          </p:cNvSpPr>
          <p:nvPr>
            <p:ph type="title"/>
          </p:nvPr>
        </p:nvSpPr>
        <p:spPr>
          <a:xfrm>
            <a:off x="323850" y="620713"/>
            <a:ext cx="7632700" cy="576262"/>
          </a:xfrm>
        </p:spPr>
        <p:txBody>
          <a:bodyPr/>
          <a:lstStyle/>
          <a:p>
            <a:pPr algn="l"/>
            <a:r>
              <a:rPr lang="zh-CN" altLang="en-US" sz="2800">
                <a:solidFill>
                  <a:srgbClr val="660066"/>
                </a:solidFill>
              </a:rPr>
              <a:t>（四）数据库的建立和打开</a:t>
            </a:r>
          </a:p>
        </p:txBody>
      </p:sp>
      <p:sp>
        <p:nvSpPr>
          <p:cNvPr id="856068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250825" y="1412875"/>
            <a:ext cx="8542338" cy="1511300"/>
          </a:xfrm>
          <a:noFill/>
          <a:ln/>
        </p:spPr>
        <p:txBody>
          <a:bodyPr/>
          <a:lstStyle/>
          <a:p>
            <a:pPr>
              <a:lnSpc>
                <a:spcPct val="130000"/>
              </a:lnSpc>
              <a:buFont typeface="Wingdings" pitchFamily="2" charset="2"/>
              <a:buNone/>
            </a:pPr>
            <a:r>
              <a:rPr lang="en-US" altLang="zh-CN" sz="2000"/>
              <a:t>	        </a:t>
            </a:r>
            <a:r>
              <a:rPr lang="zh-CN" altLang="en-US" sz="2000"/>
              <a:t>创建数据库是开发数据库应用系统的第一步。在</a:t>
            </a:r>
            <a:r>
              <a:rPr lang="en-US" altLang="zh-CN" sz="2000"/>
              <a:t>Access</a:t>
            </a:r>
            <a:r>
              <a:rPr lang="zh-CN" altLang="en-US" sz="2000"/>
              <a:t>中，需要先建立一个空数据库，然后才能创建相关的表、 查询、 窗体等对象。</a:t>
            </a:r>
          </a:p>
        </p:txBody>
      </p:sp>
      <p:sp>
        <p:nvSpPr>
          <p:cNvPr id="856069" name="Rectangle 5"/>
          <p:cNvSpPr>
            <a:spLocks noChangeArrowheads="1"/>
          </p:cNvSpPr>
          <p:nvPr/>
        </p:nvSpPr>
        <p:spPr bwMode="auto">
          <a:xfrm>
            <a:off x="827088" y="2636838"/>
            <a:ext cx="7200900" cy="3168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bg1"/>
                    </a:gs>
                    <a:gs pos="100000">
                      <a:schemeClr val="accent1"/>
                    </a:gs>
                  </a:gsLst>
                  <a:lin ang="2700000" scaled="1"/>
                </a:gra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>
              <a:lnSpc>
                <a:spcPct val="130000"/>
              </a:lnSpc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None/>
            </a:pPr>
            <a:r>
              <a:rPr lang="en-US" altLang="zh-CN" sz="2000">
                <a:solidFill>
                  <a:schemeClr val="tx2"/>
                </a:solidFill>
              </a:rPr>
              <a:t>1.</a:t>
            </a:r>
            <a:r>
              <a:rPr lang="zh-CN" altLang="en-US" sz="2000">
                <a:solidFill>
                  <a:schemeClr val="tx2"/>
                </a:solidFill>
              </a:rPr>
              <a:t>关系数据库的基本设计方法：</a:t>
            </a:r>
          </a:p>
          <a:p>
            <a:pPr marL="742950" lvl="1" indent="-285750" algn="just">
              <a:lnSpc>
                <a:spcPct val="120000"/>
              </a:lnSpc>
              <a:spcBef>
                <a:spcPct val="20000"/>
              </a:spcBef>
              <a:buClr>
                <a:schemeClr val="accent2"/>
              </a:buClr>
              <a:buSzPct val="85000"/>
              <a:buFont typeface="Wingdings" pitchFamily="2" charset="2"/>
              <a:buChar char=""/>
            </a:pPr>
            <a:r>
              <a:rPr lang="zh-CN" altLang="en-US" sz="2000"/>
              <a:t>确定数据库的用途和需求</a:t>
            </a:r>
          </a:p>
          <a:p>
            <a:pPr marL="742950" lvl="1" indent="-285750" algn="just">
              <a:lnSpc>
                <a:spcPct val="120000"/>
              </a:lnSpc>
              <a:spcBef>
                <a:spcPct val="20000"/>
              </a:spcBef>
              <a:buClr>
                <a:schemeClr val="accent2"/>
              </a:buClr>
              <a:buSzPct val="85000"/>
              <a:buFont typeface="Wingdings" pitchFamily="2" charset="2"/>
              <a:buChar char=""/>
            </a:pPr>
            <a:r>
              <a:rPr lang="zh-CN" altLang="en-US" sz="2000"/>
              <a:t>确定数据库中所需要的表</a:t>
            </a:r>
          </a:p>
          <a:p>
            <a:pPr marL="742950" lvl="1" indent="-285750" algn="just">
              <a:lnSpc>
                <a:spcPct val="120000"/>
              </a:lnSpc>
              <a:spcBef>
                <a:spcPct val="20000"/>
              </a:spcBef>
              <a:buClr>
                <a:schemeClr val="accent2"/>
              </a:buClr>
              <a:buSzPct val="85000"/>
              <a:buFont typeface="Wingdings" pitchFamily="2" charset="2"/>
              <a:buChar char=""/>
            </a:pPr>
            <a:r>
              <a:rPr lang="zh-CN" altLang="en-US" sz="2000"/>
              <a:t>确定表中所需的字段</a:t>
            </a:r>
          </a:p>
          <a:p>
            <a:pPr marL="742950" lvl="1" indent="-285750" algn="just">
              <a:lnSpc>
                <a:spcPct val="120000"/>
              </a:lnSpc>
              <a:spcBef>
                <a:spcPct val="20000"/>
              </a:spcBef>
              <a:buClr>
                <a:schemeClr val="accent2"/>
              </a:buClr>
              <a:buSzPct val="85000"/>
              <a:buFont typeface="Wingdings" pitchFamily="2" charset="2"/>
              <a:buChar char=""/>
            </a:pPr>
            <a:r>
              <a:rPr lang="zh-CN" altLang="en-US" sz="2000"/>
              <a:t>确定主关键字</a:t>
            </a:r>
          </a:p>
          <a:p>
            <a:pPr marL="742950" lvl="1" indent="-285750" algn="just">
              <a:lnSpc>
                <a:spcPct val="120000"/>
              </a:lnSpc>
              <a:spcBef>
                <a:spcPct val="20000"/>
              </a:spcBef>
              <a:buClr>
                <a:schemeClr val="accent2"/>
              </a:buClr>
              <a:buSzPct val="85000"/>
              <a:buFont typeface="Wingdings" pitchFamily="2" charset="2"/>
              <a:buChar char=""/>
            </a:pPr>
            <a:r>
              <a:rPr lang="zh-CN" altLang="en-US" sz="2000"/>
              <a:t>确定表之间的关系</a:t>
            </a:r>
          </a:p>
          <a:p>
            <a:pPr marL="742950" lvl="1" indent="-285750" algn="just">
              <a:lnSpc>
                <a:spcPct val="120000"/>
              </a:lnSpc>
              <a:spcBef>
                <a:spcPct val="20000"/>
              </a:spcBef>
              <a:buClr>
                <a:schemeClr val="accent2"/>
              </a:buClr>
              <a:buSzPct val="85000"/>
              <a:buFont typeface="Wingdings" pitchFamily="2" charset="2"/>
              <a:buChar char=""/>
            </a:pPr>
            <a:r>
              <a:rPr lang="zh-CN" altLang="en-US" sz="2000"/>
              <a:t>优化设计</a:t>
            </a:r>
          </a:p>
        </p:txBody>
      </p:sp>
      <p:sp>
        <p:nvSpPr>
          <p:cNvPr id="856070" name="Text Box 6"/>
          <p:cNvSpPr txBox="1">
            <a:spLocks noChangeArrowheads="1"/>
          </p:cNvSpPr>
          <p:nvPr/>
        </p:nvSpPr>
        <p:spPr bwMode="auto">
          <a:xfrm>
            <a:off x="4572000" y="188913"/>
            <a:ext cx="4375150" cy="312737"/>
          </a:xfrm>
          <a:prstGeom prst="rect">
            <a:avLst/>
          </a:prstGeom>
          <a:noFill/>
          <a:ln w="38100" cmpd="dbl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1" lang="zh-CN" altLang="en-US" b="0">
                <a:solidFill>
                  <a:schemeClr val="tx2"/>
                </a:solidFill>
                <a:latin typeface="华文行楷" pitchFamily="2" charset="-122"/>
                <a:ea typeface="华文行楷" pitchFamily="2" charset="-122"/>
              </a:rPr>
              <a:t>第六章  </a:t>
            </a:r>
            <a:r>
              <a:rPr kumimoji="1" lang="en-US" altLang="zh-CN" b="0">
                <a:solidFill>
                  <a:schemeClr val="tx2"/>
                </a:solidFill>
                <a:latin typeface="Times New Roman" pitchFamily="18" charset="0"/>
                <a:ea typeface="华文行楷" pitchFamily="2" charset="-122"/>
              </a:rPr>
              <a:t>Access</a:t>
            </a:r>
            <a:r>
              <a:rPr kumimoji="1" lang="zh-CN" altLang="en-US" b="0">
                <a:solidFill>
                  <a:schemeClr val="tx2"/>
                </a:solidFill>
                <a:latin typeface="Times New Roman" pitchFamily="18" charset="0"/>
                <a:ea typeface="华文行楷" pitchFamily="2" charset="-122"/>
              </a:rPr>
              <a:t>数据库管理系统的简单应用</a:t>
            </a:r>
          </a:p>
        </p:txBody>
      </p:sp>
    </p:spTree>
  </p:cSld>
  <p:clrMapOvr>
    <a:masterClrMapping/>
  </p:clrMapOvr>
  <p:transition spd="med">
    <p:strips dir="r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197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68313" y="1052513"/>
            <a:ext cx="8280400" cy="1728787"/>
          </a:xfrm>
          <a:noFill/>
          <a:ln/>
        </p:spPr>
        <p:txBody>
          <a:bodyPr/>
          <a:lstStyle/>
          <a:p>
            <a:pPr>
              <a:lnSpc>
                <a:spcPct val="130000"/>
              </a:lnSpc>
              <a:buFont typeface="Wingdings" pitchFamily="2" charset="2"/>
              <a:buNone/>
            </a:pPr>
            <a:r>
              <a:rPr lang="en-US" altLang="zh-CN" sz="2000" b="1">
                <a:solidFill>
                  <a:srgbClr val="CC3300"/>
                </a:solidFill>
              </a:rPr>
              <a:t>Access </a:t>
            </a:r>
            <a:r>
              <a:rPr lang="zh-CN" altLang="en-US" sz="2000" b="1">
                <a:solidFill>
                  <a:srgbClr val="CC3300"/>
                </a:solidFill>
              </a:rPr>
              <a:t>的启动：</a:t>
            </a:r>
            <a:r>
              <a:rPr lang="zh-CN" altLang="en-US" sz="2000">
                <a:solidFill>
                  <a:srgbClr val="CC3300"/>
                </a:solidFill>
              </a:rPr>
              <a:t> </a:t>
            </a:r>
          </a:p>
          <a:p>
            <a:pPr>
              <a:lnSpc>
                <a:spcPct val="130000"/>
              </a:lnSpc>
              <a:buFont typeface="Wingdings" pitchFamily="2" charset="2"/>
              <a:buNone/>
            </a:pPr>
            <a:r>
              <a:rPr lang="zh-CN" altLang="en-US" sz="2000"/>
              <a:t>       </a:t>
            </a:r>
            <a:r>
              <a:rPr lang="en-US" altLang="zh-CN" sz="2000"/>
              <a:t>1. </a:t>
            </a:r>
            <a:r>
              <a:rPr lang="zh-CN" altLang="en-US" sz="2000"/>
              <a:t>从</a:t>
            </a:r>
            <a:r>
              <a:rPr lang="en-US" altLang="zh-CN" sz="2000"/>
              <a:t>【</a:t>
            </a:r>
            <a:r>
              <a:rPr lang="zh-CN" altLang="en-US" sz="2000"/>
              <a:t>开始</a:t>
            </a:r>
            <a:r>
              <a:rPr lang="en-US" altLang="zh-CN" sz="2000"/>
              <a:t>】</a:t>
            </a:r>
            <a:r>
              <a:rPr lang="zh-CN" altLang="en-US" sz="2000"/>
              <a:t>菜单启动</a:t>
            </a:r>
            <a:r>
              <a:rPr lang="en-US" altLang="zh-CN" sz="2000"/>
              <a:t>Access </a:t>
            </a:r>
          </a:p>
          <a:p>
            <a:pPr>
              <a:lnSpc>
                <a:spcPct val="130000"/>
              </a:lnSpc>
              <a:buFont typeface="Wingdings" pitchFamily="2" charset="2"/>
              <a:buNone/>
            </a:pPr>
            <a:r>
              <a:rPr lang="en-US" altLang="zh-CN" sz="2000"/>
              <a:t>       2. </a:t>
            </a:r>
            <a:r>
              <a:rPr lang="zh-CN" altLang="en-US" sz="2000"/>
              <a:t>使用快捷方式启动</a:t>
            </a:r>
            <a:r>
              <a:rPr lang="en-US" altLang="zh-CN" sz="2000"/>
              <a:t>Access </a:t>
            </a:r>
          </a:p>
        </p:txBody>
      </p:sp>
      <p:sp>
        <p:nvSpPr>
          <p:cNvPr id="851971" name="Text Box 3"/>
          <p:cNvSpPr txBox="1">
            <a:spLocks noChangeArrowheads="1"/>
          </p:cNvSpPr>
          <p:nvPr/>
        </p:nvSpPr>
        <p:spPr bwMode="auto">
          <a:xfrm>
            <a:off x="1619250" y="549275"/>
            <a:ext cx="20891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b="0"/>
          </a:p>
        </p:txBody>
      </p:sp>
      <p:sp>
        <p:nvSpPr>
          <p:cNvPr id="8519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468313" y="549275"/>
            <a:ext cx="7632700" cy="576263"/>
          </a:xfrm>
        </p:spPr>
        <p:txBody>
          <a:bodyPr/>
          <a:lstStyle/>
          <a:p>
            <a:pPr algn="l"/>
            <a:r>
              <a:rPr lang="en-US" altLang="zh-CN" sz="2400"/>
              <a:t>2.Access </a:t>
            </a:r>
            <a:r>
              <a:rPr lang="zh-CN" altLang="en-US" sz="2400"/>
              <a:t>的启动与退出</a:t>
            </a:r>
          </a:p>
        </p:txBody>
      </p:sp>
      <p:sp>
        <p:nvSpPr>
          <p:cNvPr id="851973" name="Rectangle 5"/>
          <p:cNvSpPr>
            <a:spLocks noChangeArrowheads="1"/>
          </p:cNvSpPr>
          <p:nvPr/>
        </p:nvSpPr>
        <p:spPr bwMode="auto">
          <a:xfrm>
            <a:off x="468313" y="2781300"/>
            <a:ext cx="8064500" cy="3743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bg1"/>
                    </a:gs>
                    <a:gs pos="100000">
                      <a:schemeClr val="accent1"/>
                    </a:gs>
                  </a:gsLst>
                  <a:lin ang="2700000" scaled="1"/>
                </a:gra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>
              <a:lnSpc>
                <a:spcPct val="130000"/>
              </a:lnSpc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None/>
            </a:pPr>
            <a:r>
              <a:rPr lang="en-US" altLang="zh-CN" sz="2000">
                <a:solidFill>
                  <a:srgbClr val="CC3300"/>
                </a:solidFill>
              </a:rPr>
              <a:t>Access </a:t>
            </a:r>
            <a:r>
              <a:rPr lang="zh-CN" altLang="en-US" sz="2000">
                <a:solidFill>
                  <a:srgbClr val="CC3300"/>
                </a:solidFill>
              </a:rPr>
              <a:t>的退出：</a:t>
            </a:r>
          </a:p>
          <a:p>
            <a:pPr marL="342900" indent="-342900">
              <a:lnSpc>
                <a:spcPct val="130000"/>
              </a:lnSpc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None/>
            </a:pPr>
            <a:r>
              <a:rPr lang="zh-CN" altLang="en-US" sz="2000" b="0"/>
              <a:t>      </a:t>
            </a:r>
            <a:r>
              <a:rPr lang="en-US" altLang="zh-CN" sz="2000" b="0"/>
              <a:t>1. </a:t>
            </a:r>
            <a:r>
              <a:rPr lang="zh-CN" altLang="en-US" sz="2000" b="0"/>
              <a:t>单击标题栏右端的</a:t>
            </a:r>
            <a:r>
              <a:rPr lang="en-US" altLang="zh-CN" sz="2000" b="0"/>
              <a:t>【</a:t>
            </a:r>
            <a:r>
              <a:rPr lang="zh-CN" altLang="en-US" sz="2000" b="0"/>
              <a:t>关闭</a:t>
            </a:r>
            <a:r>
              <a:rPr lang="en-US" altLang="zh-CN" sz="2000" b="0"/>
              <a:t>】</a:t>
            </a:r>
            <a:r>
              <a:rPr lang="zh-CN" altLang="en-US" sz="2000" b="0"/>
              <a:t>按钮。</a:t>
            </a:r>
          </a:p>
          <a:p>
            <a:pPr marL="342900" indent="-342900">
              <a:lnSpc>
                <a:spcPct val="130000"/>
              </a:lnSpc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None/>
            </a:pPr>
            <a:r>
              <a:rPr lang="zh-CN" altLang="en-US" sz="2000" b="0"/>
              <a:t>      </a:t>
            </a:r>
            <a:r>
              <a:rPr lang="en-US" altLang="zh-CN" sz="2000" b="0"/>
              <a:t>2. </a:t>
            </a:r>
            <a:r>
              <a:rPr lang="zh-CN" altLang="en-US" sz="2000" b="0"/>
              <a:t>双击标题栏左端的</a:t>
            </a:r>
            <a:r>
              <a:rPr lang="en-US" altLang="zh-CN" sz="2000" b="0"/>
              <a:t>【</a:t>
            </a:r>
            <a:r>
              <a:rPr lang="zh-CN" altLang="en-US" sz="2000" b="0"/>
              <a:t>控制菜单</a:t>
            </a:r>
            <a:r>
              <a:rPr lang="en-US" altLang="zh-CN" sz="2000" b="0"/>
              <a:t>】</a:t>
            </a:r>
            <a:r>
              <a:rPr lang="zh-CN" altLang="en-US" sz="2000" b="0"/>
              <a:t>按钮。</a:t>
            </a:r>
          </a:p>
          <a:p>
            <a:pPr marL="342900" indent="-342900">
              <a:lnSpc>
                <a:spcPct val="130000"/>
              </a:lnSpc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None/>
            </a:pPr>
            <a:r>
              <a:rPr lang="zh-CN" altLang="en-US" sz="2000" b="0"/>
              <a:t>      </a:t>
            </a:r>
            <a:r>
              <a:rPr lang="en-US" altLang="zh-CN" sz="2000" b="0"/>
              <a:t>3. </a:t>
            </a:r>
            <a:r>
              <a:rPr lang="zh-CN" altLang="en-US" sz="2000" b="0"/>
              <a:t>单击标题栏左端的</a:t>
            </a:r>
            <a:r>
              <a:rPr lang="en-US" altLang="zh-CN" sz="2000" b="0"/>
              <a:t>【</a:t>
            </a:r>
            <a:r>
              <a:rPr lang="zh-CN" altLang="en-US" sz="2000" b="0"/>
              <a:t>控制菜单</a:t>
            </a:r>
            <a:r>
              <a:rPr lang="en-US" altLang="zh-CN" sz="2000" b="0"/>
              <a:t>】</a:t>
            </a:r>
            <a:r>
              <a:rPr lang="zh-CN" altLang="en-US" sz="2000" b="0"/>
              <a:t>按钮，执行</a:t>
            </a:r>
            <a:r>
              <a:rPr lang="en-US" altLang="zh-CN" sz="2000" b="0"/>
              <a:t>【</a:t>
            </a:r>
            <a:r>
              <a:rPr lang="zh-CN" altLang="en-US" sz="2000" b="0"/>
              <a:t>关闭</a:t>
            </a:r>
            <a:r>
              <a:rPr lang="en-US" altLang="zh-CN" sz="2000" b="0"/>
              <a:t>】</a:t>
            </a:r>
            <a:r>
              <a:rPr lang="zh-CN" altLang="en-US" sz="2000" b="0"/>
              <a:t>命令。</a:t>
            </a:r>
          </a:p>
          <a:p>
            <a:pPr marL="342900" indent="-342900">
              <a:lnSpc>
                <a:spcPct val="130000"/>
              </a:lnSpc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None/>
            </a:pPr>
            <a:r>
              <a:rPr lang="zh-CN" altLang="en-US" sz="2000" b="0"/>
              <a:t>      </a:t>
            </a:r>
            <a:r>
              <a:rPr lang="en-US" altLang="zh-CN" sz="2000" b="0"/>
              <a:t>4. </a:t>
            </a:r>
            <a:r>
              <a:rPr lang="zh-CN" altLang="en-US" sz="2000" b="0"/>
              <a:t>单击</a:t>
            </a:r>
            <a:r>
              <a:rPr lang="en-US" altLang="zh-CN" sz="2000" b="0"/>
              <a:t>【</a:t>
            </a:r>
            <a:r>
              <a:rPr lang="zh-CN" altLang="en-US" sz="2000" b="0"/>
              <a:t>文件</a:t>
            </a:r>
            <a:r>
              <a:rPr lang="en-US" altLang="zh-CN" sz="2000" b="0"/>
              <a:t>】</a:t>
            </a:r>
            <a:r>
              <a:rPr lang="zh-CN" altLang="en-US" sz="2000" b="0"/>
              <a:t>菜单，执行</a:t>
            </a:r>
            <a:r>
              <a:rPr lang="en-US" altLang="zh-CN" sz="2000" b="0"/>
              <a:t>【</a:t>
            </a:r>
            <a:r>
              <a:rPr lang="zh-CN" altLang="en-US" sz="2000" b="0"/>
              <a:t>退出</a:t>
            </a:r>
            <a:r>
              <a:rPr lang="en-US" altLang="zh-CN" sz="2000" b="0"/>
              <a:t>】</a:t>
            </a:r>
            <a:r>
              <a:rPr lang="zh-CN" altLang="en-US" sz="2000" b="0"/>
              <a:t>命令。</a:t>
            </a:r>
          </a:p>
          <a:p>
            <a:pPr marL="342900" indent="-342900">
              <a:lnSpc>
                <a:spcPct val="130000"/>
              </a:lnSpc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None/>
            </a:pPr>
            <a:r>
              <a:rPr lang="zh-CN" altLang="en-US" sz="2000" b="0"/>
              <a:t>      </a:t>
            </a:r>
            <a:r>
              <a:rPr lang="en-US" altLang="zh-CN" sz="2000" b="0"/>
              <a:t>5. </a:t>
            </a:r>
            <a:r>
              <a:rPr lang="zh-CN" altLang="en-US" sz="2000" b="0"/>
              <a:t>按快捷键</a:t>
            </a:r>
            <a:r>
              <a:rPr lang="en-US" altLang="zh-CN" sz="2000" b="0"/>
              <a:t>【Alt+F4】</a:t>
            </a:r>
            <a:r>
              <a:rPr lang="zh-CN" altLang="en-US" sz="2000" b="0"/>
              <a:t>。</a:t>
            </a:r>
          </a:p>
        </p:txBody>
      </p:sp>
      <p:sp>
        <p:nvSpPr>
          <p:cNvPr id="851974" name="Text Box 6"/>
          <p:cNvSpPr txBox="1">
            <a:spLocks noChangeArrowheads="1"/>
          </p:cNvSpPr>
          <p:nvPr/>
        </p:nvSpPr>
        <p:spPr bwMode="auto">
          <a:xfrm>
            <a:off x="4768850" y="0"/>
            <a:ext cx="4375150" cy="312738"/>
          </a:xfrm>
          <a:prstGeom prst="rect">
            <a:avLst/>
          </a:prstGeom>
          <a:noFill/>
          <a:ln w="38100" cmpd="dbl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1" lang="zh-CN" altLang="en-US" b="0">
                <a:solidFill>
                  <a:schemeClr val="tx2"/>
                </a:solidFill>
                <a:latin typeface="华文行楷" pitchFamily="2" charset="-122"/>
                <a:ea typeface="华文行楷" pitchFamily="2" charset="-122"/>
              </a:rPr>
              <a:t>第六章  </a:t>
            </a:r>
            <a:r>
              <a:rPr kumimoji="1" lang="en-US" altLang="zh-CN" b="0">
                <a:solidFill>
                  <a:schemeClr val="tx2"/>
                </a:solidFill>
                <a:latin typeface="Times New Roman" pitchFamily="18" charset="0"/>
                <a:ea typeface="华文行楷" pitchFamily="2" charset="-122"/>
              </a:rPr>
              <a:t>Access</a:t>
            </a:r>
            <a:r>
              <a:rPr kumimoji="1" lang="zh-CN" altLang="en-US" b="0">
                <a:solidFill>
                  <a:schemeClr val="tx2"/>
                </a:solidFill>
                <a:latin typeface="Times New Roman" pitchFamily="18" charset="0"/>
                <a:ea typeface="华文行楷" pitchFamily="2" charset="-122"/>
              </a:rPr>
              <a:t>数据库管理系统的简单应用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8051" name="Text Box 3"/>
          <p:cNvSpPr txBox="1">
            <a:spLocks noChangeArrowheads="1"/>
          </p:cNvSpPr>
          <p:nvPr/>
        </p:nvSpPr>
        <p:spPr bwMode="auto">
          <a:xfrm>
            <a:off x="1619250" y="549275"/>
            <a:ext cx="20891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b="0"/>
          </a:p>
        </p:txBody>
      </p:sp>
      <p:sp>
        <p:nvSpPr>
          <p:cNvPr id="1538054" name="Text Box 6"/>
          <p:cNvSpPr txBox="1">
            <a:spLocks noChangeArrowheads="1"/>
          </p:cNvSpPr>
          <p:nvPr/>
        </p:nvSpPr>
        <p:spPr bwMode="auto">
          <a:xfrm>
            <a:off x="4768850" y="0"/>
            <a:ext cx="4375150" cy="312738"/>
          </a:xfrm>
          <a:prstGeom prst="rect">
            <a:avLst/>
          </a:prstGeom>
          <a:noFill/>
          <a:ln w="38100" cmpd="dbl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1" lang="zh-CN" altLang="en-US" b="0">
                <a:solidFill>
                  <a:schemeClr val="tx2"/>
                </a:solidFill>
                <a:latin typeface="华文行楷" pitchFamily="2" charset="-122"/>
                <a:ea typeface="华文行楷" pitchFamily="2" charset="-122"/>
              </a:rPr>
              <a:t>第六章  </a:t>
            </a:r>
            <a:r>
              <a:rPr kumimoji="1" lang="en-US" altLang="zh-CN" b="0">
                <a:solidFill>
                  <a:schemeClr val="tx2"/>
                </a:solidFill>
                <a:latin typeface="Times New Roman" pitchFamily="18" charset="0"/>
                <a:ea typeface="华文行楷" pitchFamily="2" charset="-122"/>
              </a:rPr>
              <a:t>Access</a:t>
            </a:r>
            <a:r>
              <a:rPr kumimoji="1" lang="zh-CN" altLang="en-US" b="0">
                <a:solidFill>
                  <a:schemeClr val="tx2"/>
                </a:solidFill>
                <a:latin typeface="Times New Roman" pitchFamily="18" charset="0"/>
                <a:ea typeface="华文行楷" pitchFamily="2" charset="-122"/>
              </a:rPr>
              <a:t>数据库管理系统的简单应用</a:t>
            </a:r>
          </a:p>
        </p:txBody>
      </p:sp>
      <p:pic>
        <p:nvPicPr>
          <p:cNvPr id="1538055" name="Picture 7" descr="240S0@]K8C]%FI_RR1O38H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981075"/>
            <a:ext cx="8135937" cy="5400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57216" name="Group 128"/>
          <p:cNvGraphicFramePr>
            <a:graphicFrameLocks noGrp="1"/>
          </p:cNvGraphicFramePr>
          <p:nvPr>
            <p:ph sz="quarter" idx="3"/>
          </p:nvPr>
        </p:nvGraphicFramePr>
        <p:xfrm>
          <a:off x="2771775" y="981075"/>
          <a:ext cx="6121400" cy="2062163"/>
        </p:xfrm>
        <a:graphic>
          <a:graphicData uri="http://schemas.openxmlformats.org/drawingml/2006/table">
            <a:tbl>
              <a:tblPr/>
              <a:tblGrid>
                <a:gridCol w="1655763"/>
                <a:gridCol w="577850"/>
                <a:gridCol w="1460500"/>
                <a:gridCol w="842962"/>
                <a:gridCol w="773113"/>
                <a:gridCol w="366712"/>
                <a:gridCol w="444500"/>
              </a:tblGrid>
              <a:tr h="2889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70000"/>
                        <a:buFontTx/>
                        <a:buNone/>
                        <a:tabLst/>
                      </a:pPr>
                      <a:r>
                        <a:rPr kumimoji="0" lang="zh-CN" alt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学    号</a:t>
                      </a:r>
                      <a:endParaRPr kumimoji="0" lang="zh-CN" alt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70000"/>
                        <a:buFontTx/>
                        <a:buNone/>
                        <a:tabLst/>
                      </a:pPr>
                      <a:r>
                        <a:rPr kumimoji="0" lang="zh-CN" alt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所在班级</a:t>
                      </a:r>
                      <a:endParaRPr kumimoji="0" lang="zh-CN" alt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70000"/>
                        <a:buFontTx/>
                        <a:buNone/>
                        <a:tabLst/>
                      </a:pPr>
                      <a:r>
                        <a:rPr kumimoji="0" lang="zh-CN" alt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姓 名</a:t>
                      </a:r>
                      <a:endParaRPr kumimoji="0" lang="zh-CN" alt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287338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70000"/>
                        <a:buFontTx/>
                        <a:buNone/>
                        <a:tabLst/>
                      </a:pPr>
                      <a:r>
                        <a:rPr kumimoji="0" lang="zh-CN" alt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性    别</a:t>
                      </a:r>
                      <a:endParaRPr kumimoji="0" lang="zh-CN" alt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70000"/>
                        <a:buFontTx/>
                        <a:buNone/>
                        <a:tabLst/>
                      </a:pPr>
                      <a:r>
                        <a:rPr kumimoji="0" lang="zh-CN" alt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出生日期 </a:t>
                      </a:r>
                      <a:endParaRPr kumimoji="0" lang="zh-CN" alt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70000"/>
                        <a:buFontTx/>
                        <a:buNone/>
                        <a:tabLst/>
                      </a:pPr>
                      <a:r>
                        <a:rPr kumimoji="0" lang="zh-CN" alt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民 族</a:t>
                      </a:r>
                      <a:endParaRPr kumimoji="0" lang="zh-CN" alt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287338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70000"/>
                        <a:buFontTx/>
                        <a:buNone/>
                        <a:tabLst/>
                      </a:pPr>
                      <a:r>
                        <a:rPr kumimoji="0" lang="zh-CN" alt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政治面貌</a:t>
                      </a:r>
                      <a:endParaRPr kumimoji="0" lang="zh-CN" alt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70000"/>
                        <a:buFontTx/>
                        <a:buNone/>
                        <a:tabLst/>
                      </a:pPr>
                      <a:r>
                        <a:rPr kumimoji="0" lang="zh-CN" alt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家庭住址</a:t>
                      </a:r>
                      <a:endParaRPr kumimoji="0" lang="zh-CN" alt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366713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70000"/>
                        <a:buFontTx/>
                        <a:buNone/>
                        <a:tabLst/>
                      </a:pPr>
                      <a:r>
                        <a:rPr kumimoji="0" lang="zh-CN" alt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电话号码</a:t>
                      </a:r>
                      <a:endParaRPr kumimoji="0" lang="zh-CN" alt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70000"/>
                        <a:buFontTx/>
                        <a:buNone/>
                        <a:tabLst/>
                      </a:pPr>
                      <a:r>
                        <a:rPr kumimoji="0" lang="zh-CN" alt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邮政编码</a:t>
                      </a:r>
                      <a:endParaRPr kumimoji="0" lang="zh-CN" alt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70000"/>
                        <a:buFontTx/>
                        <a:buNone/>
                        <a:tabLst/>
                      </a:pPr>
                      <a:r>
                        <a:rPr kumimoji="0" lang="zh-CN" alt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是否住宿</a:t>
                      </a:r>
                      <a:endParaRPr kumimoji="0" lang="zh-CN" alt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70000"/>
                        <a:buFontTx/>
                        <a:buNone/>
                        <a:tabLst/>
                      </a:pPr>
                      <a:r>
                        <a:rPr kumimoji="0" lang="zh-CN" alt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毕业学校</a:t>
                      </a:r>
                      <a:endParaRPr kumimoji="0" lang="zh-CN" alt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6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5492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70000"/>
                        <a:buFontTx/>
                        <a:buNone/>
                        <a:tabLst/>
                      </a:pPr>
                      <a:r>
                        <a:rPr kumimoji="0" lang="zh-CN" alt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何时因何受何奖</a:t>
                      </a:r>
                    </a:p>
                    <a:p>
                      <a:pPr marL="342900" marR="0" lvl="0" indent="-34290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70000"/>
                        <a:buFontTx/>
                        <a:buNone/>
                        <a:tabLst/>
                      </a:pPr>
                      <a:r>
                        <a:rPr kumimoji="0" lang="zh-CN" alt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励、处分</a:t>
                      </a:r>
                      <a:endParaRPr kumimoji="0" lang="zh-CN" alt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6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857133" name="Text Box 45"/>
          <p:cNvSpPr txBox="1">
            <a:spLocks noChangeArrowheads="1"/>
          </p:cNvSpPr>
          <p:nvPr/>
        </p:nvSpPr>
        <p:spPr bwMode="auto">
          <a:xfrm>
            <a:off x="755650" y="1196975"/>
            <a:ext cx="1871663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>
                <a:solidFill>
                  <a:schemeClr val="tx2"/>
                </a:solidFill>
              </a:rPr>
              <a:t>学生入学时，需填写</a:t>
            </a:r>
            <a:r>
              <a:rPr lang="zh-CN" altLang="en-US"/>
              <a:t>学生信息表</a:t>
            </a:r>
            <a:r>
              <a:rPr lang="en-US" altLang="zh-CN">
                <a:solidFill>
                  <a:schemeClr val="tx2"/>
                </a:solidFill>
              </a:rPr>
              <a:t>:</a:t>
            </a:r>
          </a:p>
        </p:txBody>
      </p:sp>
      <p:sp>
        <p:nvSpPr>
          <p:cNvPr id="857134" name="Text Box 46"/>
          <p:cNvSpPr txBox="1">
            <a:spLocks noChangeArrowheads="1"/>
          </p:cNvSpPr>
          <p:nvPr/>
        </p:nvSpPr>
        <p:spPr bwMode="auto">
          <a:xfrm>
            <a:off x="2987675" y="3213100"/>
            <a:ext cx="583247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r>
              <a:rPr lang="zh-CN" altLang="en-US">
                <a:solidFill>
                  <a:schemeClr val="tx2"/>
                </a:solidFill>
              </a:rPr>
              <a:t>（何时因何受何奖励、处分一栏入学时不填，以后，根据在学校的实际情况填写。）</a:t>
            </a:r>
          </a:p>
        </p:txBody>
      </p:sp>
      <p:sp>
        <p:nvSpPr>
          <p:cNvPr id="857135" name="Text Box 47"/>
          <p:cNvSpPr txBox="1">
            <a:spLocks noChangeArrowheads="1"/>
          </p:cNvSpPr>
          <p:nvPr/>
        </p:nvSpPr>
        <p:spPr bwMode="auto">
          <a:xfrm>
            <a:off x="755650" y="3644900"/>
            <a:ext cx="1944688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>
                <a:solidFill>
                  <a:schemeClr val="tx2"/>
                </a:solidFill>
              </a:rPr>
              <a:t>学生选课时，需填写</a:t>
            </a:r>
            <a:r>
              <a:rPr lang="zh-CN" altLang="en-US"/>
              <a:t>选课表</a:t>
            </a:r>
            <a:r>
              <a:rPr lang="zh-CN" altLang="en-US">
                <a:solidFill>
                  <a:schemeClr val="tx2"/>
                </a:solidFill>
              </a:rPr>
              <a:t>： </a:t>
            </a:r>
          </a:p>
        </p:txBody>
      </p:sp>
      <p:graphicFrame>
        <p:nvGraphicFramePr>
          <p:cNvPr id="857215" name="Group 127"/>
          <p:cNvGraphicFramePr>
            <a:graphicFrameLocks noGrp="1"/>
          </p:cNvGraphicFramePr>
          <p:nvPr>
            <p:ph sz="quarter" idx="2"/>
          </p:nvPr>
        </p:nvGraphicFramePr>
        <p:xfrm>
          <a:off x="2771775" y="3933825"/>
          <a:ext cx="5778500" cy="1241425"/>
        </p:xfrm>
        <a:graphic>
          <a:graphicData uri="http://schemas.openxmlformats.org/drawingml/2006/table">
            <a:tbl>
              <a:tblPr/>
              <a:tblGrid>
                <a:gridCol w="1035050"/>
                <a:gridCol w="909638"/>
                <a:gridCol w="898525"/>
                <a:gridCol w="673100"/>
                <a:gridCol w="1196975"/>
                <a:gridCol w="1065212"/>
              </a:tblGrid>
              <a:tr h="2873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70000"/>
                        <a:buFontTx/>
                        <a:buNone/>
                        <a:tabLst/>
                      </a:pPr>
                      <a:r>
                        <a:rPr kumimoji="0" lang="zh-CN" alt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学 号</a:t>
                      </a:r>
                      <a:endParaRPr kumimoji="0" lang="zh-CN" alt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70000"/>
                        <a:buFontTx/>
                        <a:buNone/>
                        <a:tabLst/>
                      </a:pPr>
                      <a:r>
                        <a:rPr kumimoji="0" lang="zh-CN" alt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姓  名</a:t>
                      </a:r>
                      <a:endParaRPr kumimoji="0" lang="zh-CN" alt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70000"/>
                        <a:buFontTx/>
                        <a:buNone/>
                        <a:tabLst/>
                      </a:pPr>
                      <a:r>
                        <a:rPr kumimoji="0" lang="zh-CN" alt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所在班级</a:t>
                      </a:r>
                      <a:endParaRPr kumimoji="0" lang="zh-CN" alt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89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70000"/>
                        <a:buFontTx/>
                        <a:buNone/>
                        <a:tabLst/>
                      </a:pPr>
                      <a:r>
                        <a:rPr kumimoji="0" lang="zh-CN" alt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课 程 号</a:t>
                      </a:r>
                      <a:endParaRPr kumimoji="0" lang="zh-CN" alt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70000"/>
                        <a:buFontTx/>
                        <a:buNone/>
                        <a:tabLst/>
                      </a:pPr>
                      <a:r>
                        <a:rPr kumimoji="0" lang="en-US" altLang="zh-CN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    </a:t>
                      </a:r>
                      <a:r>
                        <a:rPr kumimoji="0" lang="zh-CN" alt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课 程 名 称</a:t>
                      </a:r>
                      <a:endParaRPr kumimoji="0" lang="zh-CN" alt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70000"/>
                        <a:buFontTx/>
                        <a:buNone/>
                        <a:tabLst/>
                      </a:pPr>
                      <a:r>
                        <a:rPr kumimoji="0" lang="en-US" altLang="zh-CN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 </a:t>
                      </a:r>
                      <a:r>
                        <a:rPr kumimoji="0" lang="zh-CN" alt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学 时 数</a:t>
                      </a:r>
                      <a:endParaRPr kumimoji="0" lang="zh-CN" alt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70000"/>
                        <a:buFontTx/>
                        <a:buNone/>
                        <a:tabLst/>
                      </a:pPr>
                      <a:r>
                        <a:rPr kumimoji="0" lang="zh-CN" alt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课程性质</a:t>
                      </a:r>
                      <a:endParaRPr kumimoji="0" lang="zh-CN" alt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02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857167" name="Text Box 79"/>
          <p:cNvSpPr txBox="1">
            <a:spLocks noChangeArrowheads="1"/>
          </p:cNvSpPr>
          <p:nvPr/>
        </p:nvSpPr>
        <p:spPr bwMode="auto">
          <a:xfrm>
            <a:off x="827088" y="5445125"/>
            <a:ext cx="201612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>
                <a:solidFill>
                  <a:schemeClr val="tx2"/>
                </a:solidFill>
              </a:rPr>
              <a:t>学期结束时，教师给出</a:t>
            </a:r>
            <a:r>
              <a:rPr lang="zh-CN" altLang="en-US"/>
              <a:t>成绩表</a:t>
            </a:r>
            <a:r>
              <a:rPr lang="zh-CN" altLang="en-US">
                <a:solidFill>
                  <a:schemeClr val="tx2"/>
                </a:solidFill>
              </a:rPr>
              <a:t>：</a:t>
            </a:r>
          </a:p>
        </p:txBody>
      </p:sp>
      <p:graphicFrame>
        <p:nvGraphicFramePr>
          <p:cNvPr id="857213" name="Group 125"/>
          <p:cNvGraphicFramePr>
            <a:graphicFrameLocks noGrp="1"/>
          </p:cNvGraphicFramePr>
          <p:nvPr/>
        </p:nvGraphicFramePr>
        <p:xfrm>
          <a:off x="2771775" y="5373688"/>
          <a:ext cx="5761038" cy="1079500"/>
        </p:xfrm>
        <a:graphic>
          <a:graphicData uri="http://schemas.openxmlformats.org/drawingml/2006/table">
            <a:tbl>
              <a:tblPr/>
              <a:tblGrid>
                <a:gridCol w="1104900"/>
                <a:gridCol w="1025525"/>
                <a:gridCol w="1104900"/>
                <a:gridCol w="1263650"/>
                <a:gridCol w="1262063"/>
              </a:tblGrid>
              <a:tr h="3603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70000"/>
                        <a:buFontTx/>
                        <a:buNone/>
                        <a:tabLst/>
                      </a:pPr>
                      <a:r>
                        <a:rPr kumimoji="0" lang="en-US" altLang="zh-CN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 </a:t>
                      </a:r>
                      <a:r>
                        <a:rPr kumimoji="0" lang="zh-CN" alt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学 号</a:t>
                      </a:r>
                      <a:endParaRPr kumimoji="0" lang="zh-CN" alt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70000"/>
                        <a:buFontTx/>
                        <a:buNone/>
                        <a:tabLst/>
                      </a:pPr>
                      <a:r>
                        <a:rPr kumimoji="0" lang="en-US" altLang="zh-CN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 </a:t>
                      </a:r>
                      <a:r>
                        <a:rPr kumimoji="0" lang="zh-CN" alt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姓  名</a:t>
                      </a:r>
                      <a:endParaRPr kumimoji="0" lang="zh-CN" alt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70000"/>
                        <a:buFontTx/>
                        <a:buNone/>
                        <a:tabLst/>
                      </a:pPr>
                      <a:r>
                        <a:rPr kumimoji="0" lang="zh-CN" alt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平时成绩</a:t>
                      </a:r>
                      <a:endParaRPr kumimoji="0" lang="zh-CN" alt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70000"/>
                        <a:buFontTx/>
                        <a:buNone/>
                        <a:tabLst/>
                      </a:pPr>
                      <a:r>
                        <a:rPr kumimoji="0" lang="zh-CN" alt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考试成绩</a:t>
                      </a:r>
                      <a:endParaRPr kumimoji="0" lang="zh-CN" alt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70000"/>
                        <a:buFontTx/>
                        <a:buNone/>
                        <a:tabLst/>
                      </a:pPr>
                      <a:r>
                        <a:rPr kumimoji="0" lang="zh-CN" alt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总评成绩</a:t>
                      </a:r>
                      <a:endParaRPr kumimoji="0" lang="zh-CN" alt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44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46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857195" name="Rectangle 107"/>
          <p:cNvSpPr>
            <a:spLocks noGrp="1" noRot="1" noChangeArrowheads="1"/>
          </p:cNvSpPr>
          <p:nvPr>
            <p:ph type="title"/>
          </p:nvPr>
        </p:nvSpPr>
        <p:spPr>
          <a:xfrm>
            <a:off x="1331913" y="549275"/>
            <a:ext cx="6551612" cy="366713"/>
          </a:xfrm>
          <a:noFill/>
          <a:ln/>
          <a:extLs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miter lim="800000"/>
                <a:headEnd/>
                <a:tailEnd/>
              </a14:hiddenLine>
            </a:ext>
          </a:extLst>
        </p:spPr>
        <p:txBody>
          <a:bodyPr anchor="t">
            <a:spAutoFit/>
          </a:bodyPr>
          <a:lstStyle/>
          <a:p>
            <a:r>
              <a:rPr lang="en-US" altLang="zh-CN" sz="1800">
                <a:solidFill>
                  <a:schemeClr val="tx1"/>
                </a:solidFill>
              </a:rPr>
              <a:t>3.</a:t>
            </a:r>
            <a:r>
              <a:rPr lang="zh-CN" altLang="en-US" sz="1800">
                <a:solidFill>
                  <a:schemeClr val="tx1"/>
                </a:solidFill>
              </a:rPr>
              <a:t>实例分析（学生管理系统的设计）</a:t>
            </a:r>
          </a:p>
        </p:txBody>
      </p:sp>
      <p:sp>
        <p:nvSpPr>
          <p:cNvPr id="857212" name="Text Box 124"/>
          <p:cNvSpPr txBox="1">
            <a:spLocks noChangeArrowheads="1"/>
          </p:cNvSpPr>
          <p:nvPr/>
        </p:nvSpPr>
        <p:spPr bwMode="auto">
          <a:xfrm>
            <a:off x="4768850" y="0"/>
            <a:ext cx="4375150" cy="312738"/>
          </a:xfrm>
          <a:prstGeom prst="rect">
            <a:avLst/>
          </a:prstGeom>
          <a:noFill/>
          <a:ln w="38100" cmpd="dbl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1" lang="zh-CN" altLang="en-US" b="0">
                <a:solidFill>
                  <a:schemeClr val="tx2"/>
                </a:solidFill>
                <a:latin typeface="华文行楷" pitchFamily="2" charset="-122"/>
                <a:ea typeface="华文行楷" pitchFamily="2" charset="-122"/>
              </a:rPr>
              <a:t>第六章  </a:t>
            </a:r>
            <a:r>
              <a:rPr kumimoji="1" lang="en-US" altLang="zh-CN" b="0">
                <a:solidFill>
                  <a:schemeClr val="tx2"/>
                </a:solidFill>
                <a:latin typeface="Times New Roman" pitchFamily="18" charset="0"/>
                <a:ea typeface="华文行楷" pitchFamily="2" charset="-122"/>
              </a:rPr>
              <a:t>Access</a:t>
            </a:r>
            <a:r>
              <a:rPr kumimoji="1" lang="zh-CN" altLang="en-US" b="0">
                <a:solidFill>
                  <a:schemeClr val="tx2"/>
                </a:solidFill>
                <a:latin typeface="Times New Roman" pitchFamily="18" charset="0"/>
                <a:ea typeface="华文行楷" pitchFamily="2" charset="-122"/>
              </a:rPr>
              <a:t>数据库管理系统的简单应用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811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4213" y="1196975"/>
            <a:ext cx="7991475" cy="863600"/>
          </a:xfrm>
          <a:noFill/>
          <a:ln/>
        </p:spPr>
        <p:txBody>
          <a:bodyPr/>
          <a:lstStyle/>
          <a:p>
            <a:pPr>
              <a:lnSpc>
                <a:spcPct val="110000"/>
              </a:lnSpc>
              <a:buFont typeface="Wingdings" pitchFamily="2" charset="2"/>
              <a:buNone/>
            </a:pPr>
            <a:r>
              <a:rPr lang="zh-CN" altLang="en-US" sz="1800" b="1">
                <a:solidFill>
                  <a:schemeClr val="tx2"/>
                </a:solidFill>
              </a:rPr>
              <a:t>　　　对该校学生管理环境，建立数据库应用系统：</a:t>
            </a:r>
            <a:r>
              <a:rPr lang="zh-CN" altLang="en-US" sz="1800" b="1">
                <a:solidFill>
                  <a:srgbClr val="CC3300"/>
                </a:solidFill>
              </a:rPr>
              <a:t>学生管理系统</a:t>
            </a:r>
            <a:r>
              <a:rPr lang="zh-CN" altLang="en-US" sz="1800" b="1">
                <a:solidFill>
                  <a:schemeClr val="tx2"/>
                </a:solidFill>
              </a:rPr>
              <a:t>，其数据库设计如下：</a:t>
            </a:r>
            <a:endParaRPr lang="zh-CN" altLang="en-US" sz="1800"/>
          </a:p>
        </p:txBody>
      </p:sp>
      <p:sp>
        <p:nvSpPr>
          <p:cNvPr id="858116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827088" y="620713"/>
            <a:ext cx="6769100" cy="387350"/>
          </a:xfrm>
        </p:spPr>
        <p:txBody>
          <a:bodyPr/>
          <a:lstStyle/>
          <a:p>
            <a:pPr algn="l"/>
            <a:r>
              <a:rPr lang="en-US" altLang="zh-CN" sz="2400"/>
              <a:t>4.</a:t>
            </a:r>
            <a:r>
              <a:rPr lang="zh-CN" altLang="en-US" sz="2400"/>
              <a:t>数据库设计</a:t>
            </a:r>
          </a:p>
        </p:txBody>
      </p:sp>
      <p:sp>
        <p:nvSpPr>
          <p:cNvPr id="858119" name="Rectangle 7"/>
          <p:cNvSpPr>
            <a:spLocks noChangeArrowheads="1"/>
          </p:cNvSpPr>
          <p:nvPr/>
        </p:nvSpPr>
        <p:spPr bwMode="auto">
          <a:xfrm>
            <a:off x="684213" y="2133600"/>
            <a:ext cx="7993062" cy="2087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>
              <a:lnSpc>
                <a:spcPct val="130000"/>
              </a:lnSpc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Char char="v"/>
            </a:pPr>
            <a:r>
              <a:rPr lang="zh-CN" altLang="en-US" sz="2000">
                <a:solidFill>
                  <a:schemeClr val="tx2"/>
                </a:solidFill>
              </a:rPr>
              <a:t>确定数据库的用途和需求</a:t>
            </a:r>
          </a:p>
          <a:p>
            <a:pPr marL="342900" indent="-342900">
              <a:lnSpc>
                <a:spcPct val="130000"/>
              </a:lnSpc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None/>
            </a:pPr>
            <a:r>
              <a:rPr lang="zh-CN" altLang="en-US" b="0"/>
              <a:t>       　该数据库系统是对</a:t>
            </a:r>
            <a:r>
              <a:rPr lang="zh-CN" altLang="en-US" b="0">
                <a:solidFill>
                  <a:srgbClr val="CC3300"/>
                </a:solidFill>
              </a:rPr>
              <a:t>学生信息</a:t>
            </a:r>
            <a:r>
              <a:rPr lang="zh-CN" altLang="en-US" b="0"/>
              <a:t>、</a:t>
            </a:r>
            <a:r>
              <a:rPr lang="zh-CN" altLang="en-US" b="0">
                <a:solidFill>
                  <a:srgbClr val="CC3300"/>
                </a:solidFill>
              </a:rPr>
              <a:t>学生选课信息</a:t>
            </a:r>
            <a:r>
              <a:rPr lang="zh-CN" altLang="en-US" b="0"/>
              <a:t>、</a:t>
            </a:r>
            <a:r>
              <a:rPr lang="zh-CN" altLang="en-US" b="0">
                <a:solidFill>
                  <a:srgbClr val="CC3300"/>
                </a:solidFill>
              </a:rPr>
              <a:t>学生成绩信息</a:t>
            </a:r>
            <a:r>
              <a:rPr lang="zh-CN" altLang="en-US" b="0"/>
              <a:t>进行管理的系统。如能够对学生信息进行输入、删除、修改、查找；查找学生选课情况，查找学生的成绩等等。</a:t>
            </a:r>
          </a:p>
        </p:txBody>
      </p:sp>
      <p:sp>
        <p:nvSpPr>
          <p:cNvPr id="858120" name="Text Box 8"/>
          <p:cNvSpPr txBox="1">
            <a:spLocks noChangeArrowheads="1"/>
          </p:cNvSpPr>
          <p:nvPr/>
        </p:nvSpPr>
        <p:spPr bwMode="auto">
          <a:xfrm>
            <a:off x="4768850" y="0"/>
            <a:ext cx="4375150" cy="312738"/>
          </a:xfrm>
          <a:prstGeom prst="rect">
            <a:avLst/>
          </a:prstGeom>
          <a:noFill/>
          <a:ln w="38100" cmpd="dbl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1" lang="zh-CN" altLang="en-US" b="0">
                <a:solidFill>
                  <a:schemeClr val="tx2"/>
                </a:solidFill>
                <a:latin typeface="华文行楷" pitchFamily="2" charset="-122"/>
                <a:ea typeface="华文行楷" pitchFamily="2" charset="-122"/>
              </a:rPr>
              <a:t>第六章  </a:t>
            </a:r>
            <a:r>
              <a:rPr kumimoji="1" lang="en-US" altLang="zh-CN" b="0">
                <a:solidFill>
                  <a:schemeClr val="tx2"/>
                </a:solidFill>
                <a:latin typeface="Times New Roman" pitchFamily="18" charset="0"/>
                <a:ea typeface="华文行楷" pitchFamily="2" charset="-122"/>
              </a:rPr>
              <a:t>Access</a:t>
            </a:r>
            <a:r>
              <a:rPr kumimoji="1" lang="zh-CN" altLang="en-US" b="0">
                <a:solidFill>
                  <a:schemeClr val="tx2"/>
                </a:solidFill>
                <a:latin typeface="Times New Roman" pitchFamily="18" charset="0"/>
                <a:ea typeface="华文行楷" pitchFamily="2" charset="-122"/>
              </a:rPr>
              <a:t>数据库管理系统的简单应用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0425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4663" y="836613"/>
            <a:ext cx="4535487" cy="2879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04262" name="Rectangle 6"/>
          <p:cNvSpPr>
            <a:spLocks noChangeArrowheads="1"/>
          </p:cNvSpPr>
          <p:nvPr/>
        </p:nvSpPr>
        <p:spPr bwMode="auto">
          <a:xfrm>
            <a:off x="250825" y="4149725"/>
            <a:ext cx="8496300" cy="2159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bg1"/>
                    </a:gs>
                    <a:gs pos="100000">
                      <a:schemeClr val="accent1"/>
                    </a:gs>
                  </a:gsLst>
                  <a:lin ang="2700000" scaled="1"/>
                </a:gra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 algn="just">
              <a:lnSpc>
                <a:spcPct val="130000"/>
              </a:lnSpc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None/>
            </a:pPr>
            <a:r>
              <a:rPr lang="en-US" altLang="zh-CN" b="0"/>
              <a:t>             </a:t>
            </a:r>
            <a:r>
              <a:rPr lang="zh-CN" altLang="en-US" b="0"/>
              <a:t>因为何时因何受何奖励、处分这一项所含信息较多，有的学生受的奖励、处分不止一次，有的学生可能一次也没有，为减少数据冗余，便于查找学生受奖励的次数、受处分的次数，</a:t>
            </a:r>
            <a:r>
              <a:rPr lang="zh-CN" altLang="en-US">
                <a:solidFill>
                  <a:schemeClr val="tx2"/>
                </a:solidFill>
              </a:rPr>
              <a:t>对学生的奖惩情况进行综合管理，我们把它单独作成一个表</a:t>
            </a:r>
            <a:r>
              <a:rPr lang="zh-CN" altLang="en-US" b="0"/>
              <a:t>。这样，</a:t>
            </a:r>
            <a:r>
              <a:rPr lang="zh-CN" altLang="en-US" b="0">
                <a:solidFill>
                  <a:schemeClr val="hlink"/>
                </a:solidFill>
              </a:rPr>
              <a:t>该校学生管理系统最终的表是</a:t>
            </a:r>
            <a:r>
              <a:rPr lang="zh-CN" altLang="en-US">
                <a:solidFill>
                  <a:schemeClr val="hlink"/>
                </a:solidFill>
              </a:rPr>
              <a:t>四个表：学生信息表，学生奖惩表，学生选课及成绩表，课程表</a:t>
            </a:r>
            <a:r>
              <a:rPr lang="zh-CN" altLang="en-US" b="0"/>
              <a:t>。</a:t>
            </a:r>
            <a:endParaRPr lang="zh-CN" altLang="en-US"/>
          </a:p>
        </p:txBody>
      </p:sp>
      <p:sp>
        <p:nvSpPr>
          <p:cNvPr id="1504263" name="Rectangle 7"/>
          <p:cNvSpPr>
            <a:spLocks noGrp="1" noRot="1" noChangeArrowheads="1"/>
          </p:cNvSpPr>
          <p:nvPr>
            <p:ph type="body" idx="1"/>
          </p:nvPr>
        </p:nvSpPr>
        <p:spPr>
          <a:xfrm>
            <a:off x="179388" y="981075"/>
            <a:ext cx="3887787" cy="3168650"/>
          </a:xfrm>
        </p:spPr>
        <p:txBody>
          <a:bodyPr/>
          <a:lstStyle/>
          <a:p>
            <a:pPr>
              <a:lnSpc>
                <a:spcPct val="130000"/>
              </a:lnSpc>
            </a:pPr>
            <a:r>
              <a:rPr lang="zh-CN" altLang="en-US" sz="2000" b="1">
                <a:solidFill>
                  <a:schemeClr val="tx2"/>
                </a:solidFill>
              </a:rPr>
              <a:t>确定数据库中所需的表</a:t>
            </a:r>
          </a:p>
          <a:p>
            <a:pPr>
              <a:lnSpc>
                <a:spcPct val="130000"/>
              </a:lnSpc>
              <a:buFont typeface="Wingdings" pitchFamily="2" charset="2"/>
              <a:buNone/>
            </a:pPr>
            <a:r>
              <a:rPr lang="zh-CN" altLang="en-US" sz="1800"/>
              <a:t>           我们先画出该校学生管理环境的</a:t>
            </a:r>
            <a:r>
              <a:rPr lang="en-US" altLang="zh-CN" sz="1800"/>
              <a:t>E-R</a:t>
            </a:r>
            <a:r>
              <a:rPr lang="zh-CN" altLang="en-US" sz="1800"/>
              <a:t>图。根据</a:t>
            </a:r>
            <a:r>
              <a:rPr lang="en-US" altLang="zh-CN" sz="1800"/>
              <a:t>E-R</a:t>
            </a:r>
            <a:r>
              <a:rPr lang="zh-CN" altLang="en-US" sz="1800"/>
              <a:t>图转成关系模式的方法，初步确定数据库中所需的表为：</a:t>
            </a:r>
            <a:r>
              <a:rPr lang="zh-CN" altLang="en-US" sz="1800">
                <a:solidFill>
                  <a:schemeClr val="tx2"/>
                </a:solidFill>
              </a:rPr>
              <a:t>学生信息表，学生选课及成绩表，课程表。</a:t>
            </a:r>
          </a:p>
        </p:txBody>
      </p:sp>
      <p:sp>
        <p:nvSpPr>
          <p:cNvPr id="1504265" name="Text Box 9"/>
          <p:cNvSpPr txBox="1">
            <a:spLocks noChangeArrowheads="1"/>
          </p:cNvSpPr>
          <p:nvPr/>
        </p:nvSpPr>
        <p:spPr bwMode="auto">
          <a:xfrm>
            <a:off x="4768850" y="0"/>
            <a:ext cx="4375150" cy="312738"/>
          </a:xfrm>
          <a:prstGeom prst="rect">
            <a:avLst/>
          </a:prstGeom>
          <a:noFill/>
          <a:ln w="38100" cmpd="dbl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1" lang="zh-CN" altLang="en-US" b="0">
                <a:solidFill>
                  <a:schemeClr val="tx2"/>
                </a:solidFill>
                <a:latin typeface="华文行楷" pitchFamily="2" charset="-122"/>
                <a:ea typeface="华文行楷" pitchFamily="2" charset="-122"/>
              </a:rPr>
              <a:t>第六章  </a:t>
            </a:r>
            <a:r>
              <a:rPr kumimoji="1" lang="en-US" altLang="zh-CN" b="0">
                <a:solidFill>
                  <a:schemeClr val="tx2"/>
                </a:solidFill>
                <a:latin typeface="Times New Roman" pitchFamily="18" charset="0"/>
                <a:ea typeface="华文行楷" pitchFamily="2" charset="-122"/>
              </a:rPr>
              <a:t>Access</a:t>
            </a:r>
            <a:r>
              <a:rPr kumimoji="1" lang="zh-CN" altLang="en-US" b="0">
                <a:solidFill>
                  <a:schemeClr val="tx2"/>
                </a:solidFill>
                <a:latin typeface="Times New Roman" pitchFamily="18" charset="0"/>
                <a:ea typeface="华文行楷" pitchFamily="2" charset="-122"/>
              </a:rPr>
              <a:t>数据库管理系统的简单应用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913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395288" y="981075"/>
            <a:ext cx="8569325" cy="4824413"/>
          </a:xfrm>
          <a:noFill/>
          <a:ln/>
        </p:spPr>
        <p:txBody>
          <a:bodyPr/>
          <a:lstStyle/>
          <a:p>
            <a:pPr>
              <a:lnSpc>
                <a:spcPct val="130000"/>
              </a:lnSpc>
            </a:pPr>
            <a:r>
              <a:rPr lang="zh-CN" altLang="en-US" sz="2000" b="1">
                <a:solidFill>
                  <a:schemeClr val="tx2"/>
                </a:solidFill>
              </a:rPr>
              <a:t>确定表中所需的字段</a:t>
            </a:r>
          </a:p>
          <a:p>
            <a:pPr>
              <a:lnSpc>
                <a:spcPct val="130000"/>
              </a:lnSpc>
              <a:buFont typeface="Wingdings" pitchFamily="2" charset="2"/>
              <a:buNone/>
            </a:pPr>
            <a:r>
              <a:rPr lang="zh-CN" altLang="en-US" sz="2000"/>
              <a:t>       根据学校学生管理环境，各表的字段如下：</a:t>
            </a:r>
          </a:p>
          <a:p>
            <a:pPr>
              <a:lnSpc>
                <a:spcPct val="130000"/>
              </a:lnSpc>
              <a:buFont typeface="Wingdings" pitchFamily="2" charset="2"/>
              <a:buNone/>
            </a:pPr>
            <a:r>
              <a:rPr lang="zh-CN" altLang="en-US" sz="2000"/>
              <a:t>       </a:t>
            </a:r>
            <a:r>
              <a:rPr lang="zh-CN" altLang="en-US" sz="2000" b="1">
                <a:solidFill>
                  <a:schemeClr val="hlink"/>
                </a:solidFill>
              </a:rPr>
              <a:t>学生信息表</a:t>
            </a:r>
            <a:r>
              <a:rPr lang="zh-CN" altLang="en-US" sz="2000"/>
              <a:t>（学号，所在班级，姓名，性别，出生日期，民族，政治面貌，家庭地址，电 话号码，邮 政编码，是否住宿，毕业学校）   </a:t>
            </a:r>
          </a:p>
          <a:p>
            <a:pPr>
              <a:lnSpc>
                <a:spcPct val="130000"/>
              </a:lnSpc>
              <a:buFont typeface="Wingdings" pitchFamily="2" charset="2"/>
              <a:buNone/>
            </a:pPr>
            <a:r>
              <a:rPr lang="zh-CN" altLang="en-US" sz="2000"/>
              <a:t>       </a:t>
            </a:r>
            <a:r>
              <a:rPr lang="zh-CN" altLang="en-US" sz="2000" b="1">
                <a:solidFill>
                  <a:schemeClr val="hlink"/>
                </a:solidFill>
              </a:rPr>
              <a:t>学生奖惩表</a:t>
            </a:r>
            <a:r>
              <a:rPr lang="zh-CN" altLang="en-US" sz="2000"/>
              <a:t>（学号，奖惩类型，奖惩日期，奖惩原因）</a:t>
            </a:r>
          </a:p>
          <a:p>
            <a:pPr>
              <a:lnSpc>
                <a:spcPct val="130000"/>
              </a:lnSpc>
              <a:buFont typeface="Wingdings" pitchFamily="2" charset="2"/>
              <a:buNone/>
            </a:pPr>
            <a:r>
              <a:rPr lang="zh-CN" altLang="en-US" sz="2000" b="1"/>
              <a:t>       </a:t>
            </a:r>
            <a:r>
              <a:rPr lang="zh-CN" altLang="en-US" sz="2000" b="1">
                <a:solidFill>
                  <a:schemeClr val="hlink"/>
                </a:solidFill>
              </a:rPr>
              <a:t>学生选课及成绩表</a:t>
            </a:r>
            <a:r>
              <a:rPr lang="zh-CN" altLang="en-US" sz="2000"/>
              <a:t>（学号，课程号，平时成绩，考试成绩，备注）        </a:t>
            </a:r>
          </a:p>
          <a:p>
            <a:pPr>
              <a:lnSpc>
                <a:spcPct val="130000"/>
              </a:lnSpc>
              <a:buFont typeface="Wingdings" pitchFamily="2" charset="2"/>
              <a:buNone/>
            </a:pPr>
            <a:r>
              <a:rPr lang="zh-CN" altLang="en-US" sz="2000"/>
              <a:t>       </a:t>
            </a:r>
            <a:r>
              <a:rPr lang="zh-CN" altLang="en-US" sz="2000" b="1">
                <a:solidFill>
                  <a:schemeClr val="hlink"/>
                </a:solidFill>
              </a:rPr>
              <a:t>课程表</a:t>
            </a:r>
            <a:r>
              <a:rPr lang="zh-CN" altLang="en-US" sz="2000"/>
              <a:t>（课程号，课程名称，学时数，学分，课程性质）</a:t>
            </a:r>
          </a:p>
        </p:txBody>
      </p:sp>
      <p:sp>
        <p:nvSpPr>
          <p:cNvPr id="859139" name="Text Box 3"/>
          <p:cNvSpPr txBox="1">
            <a:spLocks noChangeArrowheads="1"/>
          </p:cNvSpPr>
          <p:nvPr/>
        </p:nvSpPr>
        <p:spPr bwMode="auto">
          <a:xfrm>
            <a:off x="1619250" y="549275"/>
            <a:ext cx="20891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b="0"/>
          </a:p>
        </p:txBody>
      </p:sp>
      <p:sp>
        <p:nvSpPr>
          <p:cNvPr id="859140" name="Text Box 4"/>
          <p:cNvSpPr txBox="1">
            <a:spLocks noChangeArrowheads="1"/>
          </p:cNvSpPr>
          <p:nvPr/>
        </p:nvSpPr>
        <p:spPr bwMode="auto">
          <a:xfrm>
            <a:off x="395288" y="981075"/>
            <a:ext cx="74168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en-US" sz="4400" b="0"/>
          </a:p>
        </p:txBody>
      </p:sp>
      <p:sp>
        <p:nvSpPr>
          <p:cNvPr id="859141" name="Text Box 5"/>
          <p:cNvSpPr txBox="1">
            <a:spLocks noChangeArrowheads="1"/>
          </p:cNvSpPr>
          <p:nvPr/>
        </p:nvSpPr>
        <p:spPr bwMode="auto">
          <a:xfrm>
            <a:off x="4768850" y="0"/>
            <a:ext cx="4375150" cy="312738"/>
          </a:xfrm>
          <a:prstGeom prst="rect">
            <a:avLst/>
          </a:prstGeom>
          <a:noFill/>
          <a:ln w="38100" cmpd="dbl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1" lang="zh-CN" altLang="en-US" b="0">
                <a:solidFill>
                  <a:schemeClr val="tx2"/>
                </a:solidFill>
                <a:latin typeface="华文行楷" pitchFamily="2" charset="-122"/>
                <a:ea typeface="华文行楷" pitchFamily="2" charset="-122"/>
              </a:rPr>
              <a:t>第六章  </a:t>
            </a:r>
            <a:r>
              <a:rPr kumimoji="1" lang="en-US" altLang="zh-CN" b="0">
                <a:solidFill>
                  <a:schemeClr val="tx2"/>
                </a:solidFill>
                <a:latin typeface="Times New Roman" pitchFamily="18" charset="0"/>
                <a:ea typeface="华文行楷" pitchFamily="2" charset="-122"/>
              </a:rPr>
              <a:t>Access</a:t>
            </a:r>
            <a:r>
              <a:rPr kumimoji="1" lang="zh-CN" altLang="en-US" b="0">
                <a:solidFill>
                  <a:schemeClr val="tx2"/>
                </a:solidFill>
                <a:latin typeface="Times New Roman" pitchFamily="18" charset="0"/>
                <a:ea typeface="华文行楷" pitchFamily="2" charset="-122"/>
              </a:rPr>
              <a:t>数据库管理系统的简单应用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6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539750" y="1341438"/>
            <a:ext cx="8316913" cy="5184775"/>
          </a:xfrm>
          <a:noFill/>
          <a:ln/>
        </p:spPr>
        <p:txBody>
          <a:bodyPr/>
          <a:lstStyle/>
          <a:p>
            <a:pPr>
              <a:lnSpc>
                <a:spcPct val="120000"/>
              </a:lnSpc>
              <a:buFont typeface="Wingdings" pitchFamily="2" charset="2"/>
              <a:buNone/>
            </a:pPr>
            <a:r>
              <a:rPr lang="zh-CN" altLang="en-US" sz="2000" b="1"/>
              <a:t>（</a:t>
            </a:r>
            <a:r>
              <a:rPr lang="en-US" altLang="zh-CN" sz="2000" b="1"/>
              <a:t>1</a:t>
            </a:r>
            <a:r>
              <a:rPr lang="zh-CN" altLang="en-US" sz="2000" b="1"/>
              <a:t>）使用向导创建数据库</a:t>
            </a:r>
          </a:p>
          <a:p>
            <a:pPr>
              <a:lnSpc>
                <a:spcPct val="120000"/>
              </a:lnSpc>
              <a:buFont typeface="Wingdings" pitchFamily="2" charset="2"/>
              <a:buNone/>
            </a:pPr>
            <a:r>
              <a:rPr lang="zh-CN" altLang="en-US" sz="2000" b="1"/>
              <a:t>           </a:t>
            </a:r>
            <a:r>
              <a:rPr lang="en-US" altLang="zh-CN" sz="2000"/>
              <a:t>Access </a:t>
            </a:r>
            <a:r>
              <a:rPr lang="zh-CN" altLang="en-US" sz="2000"/>
              <a:t>提供了</a:t>
            </a:r>
            <a:r>
              <a:rPr lang="en-US" altLang="zh-CN" sz="2000"/>
              <a:t>10</a:t>
            </a:r>
            <a:r>
              <a:rPr lang="zh-CN" altLang="en-US" sz="2000"/>
              <a:t>个模板数据库，使用向导创建数据库就是利用其中的模板数据库，在向导的指引下，进行一些简单的操作，就可以创建一个包含了表、查询、窗体、报表等对象的数据库应用系统。</a:t>
            </a:r>
          </a:p>
          <a:p>
            <a:pPr>
              <a:lnSpc>
                <a:spcPct val="120000"/>
              </a:lnSpc>
              <a:buFont typeface="Wingdings" pitchFamily="2" charset="2"/>
              <a:buNone/>
            </a:pPr>
            <a:endParaRPr lang="zh-CN" altLang="en-US" sz="2000"/>
          </a:p>
          <a:p>
            <a:pPr>
              <a:lnSpc>
                <a:spcPct val="120000"/>
              </a:lnSpc>
              <a:buFont typeface="Wingdings" pitchFamily="2" charset="2"/>
              <a:buNone/>
            </a:pPr>
            <a:r>
              <a:rPr lang="zh-CN" altLang="en-US" sz="2000" b="1"/>
              <a:t>（</a:t>
            </a:r>
            <a:r>
              <a:rPr lang="en-US" altLang="zh-CN" sz="2000" b="1"/>
              <a:t>2</a:t>
            </a:r>
            <a:r>
              <a:rPr lang="zh-CN" altLang="en-US" sz="2000" b="1"/>
              <a:t>）建立空数据库</a:t>
            </a:r>
          </a:p>
          <a:p>
            <a:pPr>
              <a:lnSpc>
                <a:spcPct val="120000"/>
              </a:lnSpc>
              <a:buFont typeface="Wingdings" pitchFamily="2" charset="2"/>
              <a:buNone/>
            </a:pPr>
            <a:r>
              <a:rPr lang="zh-CN" altLang="en-US" sz="2000" b="1"/>
              <a:t>           </a:t>
            </a:r>
            <a:r>
              <a:rPr lang="zh-CN" altLang="en-US" sz="2000"/>
              <a:t>空数据库就是没有任何对象的数据库，建好以后，可以根据实际需要添加表、查询、窗体、报 表、页、宏等对象。这样能够灵活地创建符合实际地针对性较强的数据库应用系统。</a:t>
            </a:r>
          </a:p>
        </p:txBody>
      </p:sp>
      <p:sp>
        <p:nvSpPr>
          <p:cNvPr id="860164" name="Text Box 4"/>
          <p:cNvSpPr txBox="1">
            <a:spLocks noChangeArrowheads="1"/>
          </p:cNvSpPr>
          <p:nvPr/>
        </p:nvSpPr>
        <p:spPr bwMode="auto">
          <a:xfrm>
            <a:off x="1619250" y="549275"/>
            <a:ext cx="20891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b="0"/>
          </a:p>
        </p:txBody>
      </p:sp>
      <p:sp>
        <p:nvSpPr>
          <p:cNvPr id="860165" name="Rectangle 5"/>
          <p:cNvSpPr>
            <a:spLocks noGrp="1" noRot="1" noChangeArrowheads="1"/>
          </p:cNvSpPr>
          <p:nvPr>
            <p:ph type="title"/>
          </p:nvPr>
        </p:nvSpPr>
        <p:spPr>
          <a:xfrm>
            <a:off x="611188" y="765175"/>
            <a:ext cx="7632700" cy="460375"/>
          </a:xfrm>
        </p:spPr>
        <p:txBody>
          <a:bodyPr/>
          <a:lstStyle/>
          <a:p>
            <a:pPr algn="l"/>
            <a:r>
              <a:rPr lang="en-US" altLang="zh-CN" sz="2400"/>
              <a:t>5.</a:t>
            </a:r>
            <a:r>
              <a:rPr lang="zh-CN" altLang="en-US" sz="2400"/>
              <a:t>建立数据库</a:t>
            </a:r>
          </a:p>
        </p:txBody>
      </p:sp>
      <p:sp>
        <p:nvSpPr>
          <p:cNvPr id="860166" name="Text Box 6"/>
          <p:cNvSpPr txBox="1">
            <a:spLocks noChangeArrowheads="1"/>
          </p:cNvSpPr>
          <p:nvPr/>
        </p:nvSpPr>
        <p:spPr bwMode="auto">
          <a:xfrm>
            <a:off x="4768850" y="0"/>
            <a:ext cx="4375150" cy="312738"/>
          </a:xfrm>
          <a:prstGeom prst="rect">
            <a:avLst/>
          </a:prstGeom>
          <a:noFill/>
          <a:ln w="38100" cmpd="dbl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1" lang="zh-CN" altLang="en-US" b="0">
                <a:solidFill>
                  <a:schemeClr val="tx2"/>
                </a:solidFill>
                <a:latin typeface="华文行楷" pitchFamily="2" charset="-122"/>
                <a:ea typeface="华文行楷" pitchFamily="2" charset="-122"/>
              </a:rPr>
              <a:t>第六章  </a:t>
            </a:r>
            <a:r>
              <a:rPr kumimoji="1" lang="en-US" altLang="zh-CN" b="0">
                <a:solidFill>
                  <a:schemeClr val="tx2"/>
                </a:solidFill>
                <a:latin typeface="Times New Roman" pitchFamily="18" charset="0"/>
                <a:ea typeface="华文行楷" pitchFamily="2" charset="-122"/>
              </a:rPr>
              <a:t>Access</a:t>
            </a:r>
            <a:r>
              <a:rPr kumimoji="1" lang="zh-CN" altLang="en-US" b="0">
                <a:solidFill>
                  <a:schemeClr val="tx2"/>
                </a:solidFill>
                <a:latin typeface="Times New Roman" pitchFamily="18" charset="0"/>
                <a:ea typeface="华文行楷" pitchFamily="2" charset="-122"/>
              </a:rPr>
              <a:t>数据库管理系统的简单应用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11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8175" y="1916113"/>
            <a:ext cx="4733925" cy="4584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61187" name="AutoShape 3"/>
          <p:cNvSpPr>
            <a:spLocks noChangeArrowheads="1"/>
          </p:cNvSpPr>
          <p:nvPr/>
        </p:nvSpPr>
        <p:spPr bwMode="auto">
          <a:xfrm>
            <a:off x="5435600" y="908050"/>
            <a:ext cx="3287713" cy="896938"/>
          </a:xfrm>
          <a:prstGeom prst="wedgeRoundRectCallout">
            <a:avLst>
              <a:gd name="adj1" fmla="val -106782"/>
              <a:gd name="adj2" fmla="val 159380"/>
              <a:gd name="adj3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kumimoji="1" lang="zh-CN" altLang="en-US" sz="2000" b="0">
                <a:latin typeface="Times New Roman" pitchFamily="18" charset="0"/>
                <a:ea typeface="华文行楷" pitchFamily="2" charset="-122"/>
              </a:rPr>
              <a:t>选择创建空数据库，也可利用数据库向导</a:t>
            </a:r>
          </a:p>
        </p:txBody>
      </p:sp>
      <p:sp>
        <p:nvSpPr>
          <p:cNvPr id="861188" name="Text Box 4"/>
          <p:cNvSpPr txBox="1">
            <a:spLocks noChangeArrowheads="1"/>
          </p:cNvSpPr>
          <p:nvPr/>
        </p:nvSpPr>
        <p:spPr bwMode="auto">
          <a:xfrm>
            <a:off x="4768850" y="0"/>
            <a:ext cx="4375150" cy="312738"/>
          </a:xfrm>
          <a:prstGeom prst="rect">
            <a:avLst/>
          </a:prstGeom>
          <a:noFill/>
          <a:ln w="38100" cmpd="dbl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1" lang="zh-CN" altLang="en-US" b="0">
                <a:solidFill>
                  <a:schemeClr val="tx2"/>
                </a:solidFill>
                <a:latin typeface="华文行楷" pitchFamily="2" charset="-122"/>
                <a:ea typeface="华文行楷" pitchFamily="2" charset="-122"/>
              </a:rPr>
              <a:t>第六章  </a:t>
            </a:r>
            <a:r>
              <a:rPr kumimoji="1" lang="en-US" altLang="zh-CN" b="0">
                <a:solidFill>
                  <a:schemeClr val="tx2"/>
                </a:solidFill>
                <a:latin typeface="Times New Roman" pitchFamily="18" charset="0"/>
                <a:ea typeface="华文行楷" pitchFamily="2" charset="-122"/>
              </a:rPr>
              <a:t>Access</a:t>
            </a:r>
            <a:r>
              <a:rPr kumimoji="1" lang="zh-CN" altLang="en-US" b="0">
                <a:solidFill>
                  <a:schemeClr val="tx2"/>
                </a:solidFill>
                <a:latin typeface="Times New Roman" pitchFamily="18" charset="0"/>
                <a:ea typeface="华文行楷" pitchFamily="2" charset="-122"/>
              </a:rPr>
              <a:t>数据库管理系统的简单应用</a:t>
            </a:r>
          </a:p>
        </p:txBody>
      </p:sp>
    </p:spTree>
  </p:cSld>
  <p:clrMapOvr>
    <a:masterClrMapping/>
  </p:clrMapOvr>
  <p:transition spd="med">
    <p:strips dir="rd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22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1052513"/>
            <a:ext cx="7848600" cy="4772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62211" name="AutoShape 3"/>
          <p:cNvSpPr>
            <a:spLocks noChangeArrowheads="1"/>
          </p:cNvSpPr>
          <p:nvPr/>
        </p:nvSpPr>
        <p:spPr bwMode="auto">
          <a:xfrm>
            <a:off x="3851275" y="2205038"/>
            <a:ext cx="2160588" cy="642937"/>
          </a:xfrm>
          <a:prstGeom prst="wedgeRoundRectCallout">
            <a:avLst>
              <a:gd name="adj1" fmla="val -63301"/>
              <a:gd name="adj2" fmla="val -145310"/>
              <a:gd name="adj3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kumimoji="1" lang="zh-CN" altLang="en-US" sz="2000" b="0">
                <a:latin typeface="Times New Roman" pitchFamily="18" charset="0"/>
                <a:ea typeface="华文行楷" pitchFamily="2" charset="-122"/>
              </a:rPr>
              <a:t>选择存放数据库的文件夹</a:t>
            </a:r>
          </a:p>
        </p:txBody>
      </p:sp>
      <p:sp>
        <p:nvSpPr>
          <p:cNvPr id="862212" name="AutoShape 4"/>
          <p:cNvSpPr>
            <a:spLocks noChangeArrowheads="1"/>
          </p:cNvSpPr>
          <p:nvPr/>
        </p:nvSpPr>
        <p:spPr bwMode="auto">
          <a:xfrm>
            <a:off x="5334000" y="3716338"/>
            <a:ext cx="1614488" cy="703262"/>
          </a:xfrm>
          <a:prstGeom prst="wedgeRoundRectCallout">
            <a:avLst>
              <a:gd name="adj1" fmla="val -133875"/>
              <a:gd name="adj2" fmla="val 175056"/>
              <a:gd name="adj3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kumimoji="1" lang="zh-CN" altLang="en-US" sz="2000" b="0">
                <a:latin typeface="Times New Roman" pitchFamily="18" charset="0"/>
                <a:ea typeface="华文行楷" pitchFamily="2" charset="-122"/>
              </a:rPr>
              <a:t>输入数据库文件名</a:t>
            </a:r>
          </a:p>
        </p:txBody>
      </p:sp>
      <p:sp>
        <p:nvSpPr>
          <p:cNvPr id="862213" name="Text Box 5"/>
          <p:cNvSpPr txBox="1">
            <a:spLocks noChangeArrowheads="1"/>
          </p:cNvSpPr>
          <p:nvPr/>
        </p:nvSpPr>
        <p:spPr bwMode="auto">
          <a:xfrm>
            <a:off x="4768850" y="0"/>
            <a:ext cx="4375150" cy="312738"/>
          </a:xfrm>
          <a:prstGeom prst="rect">
            <a:avLst/>
          </a:prstGeom>
          <a:noFill/>
          <a:ln w="38100" cmpd="dbl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1" lang="zh-CN" altLang="en-US" b="0">
                <a:solidFill>
                  <a:schemeClr val="tx2"/>
                </a:solidFill>
                <a:latin typeface="华文行楷" pitchFamily="2" charset="-122"/>
                <a:ea typeface="华文行楷" pitchFamily="2" charset="-122"/>
              </a:rPr>
              <a:t>第六章  </a:t>
            </a:r>
            <a:r>
              <a:rPr kumimoji="1" lang="en-US" altLang="zh-CN" b="0">
                <a:solidFill>
                  <a:schemeClr val="tx2"/>
                </a:solidFill>
                <a:latin typeface="Times New Roman" pitchFamily="18" charset="0"/>
                <a:ea typeface="华文行楷" pitchFamily="2" charset="-122"/>
              </a:rPr>
              <a:t>Access</a:t>
            </a:r>
            <a:r>
              <a:rPr kumimoji="1" lang="zh-CN" altLang="en-US" b="0">
                <a:solidFill>
                  <a:schemeClr val="tx2"/>
                </a:solidFill>
                <a:latin typeface="Times New Roman" pitchFamily="18" charset="0"/>
                <a:ea typeface="华文行楷" pitchFamily="2" charset="-122"/>
              </a:rPr>
              <a:t>数据库管理系统的简单应用</a:t>
            </a:r>
          </a:p>
        </p:txBody>
      </p:sp>
    </p:spTree>
  </p:cSld>
  <p:clrMapOvr>
    <a:masterClrMapping/>
  </p:clrMapOvr>
  <p:transition spd="med">
    <p:strips dir="rd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32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1042988"/>
            <a:ext cx="8675687" cy="5394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63235" name="AutoShape 3"/>
          <p:cNvSpPr>
            <a:spLocks noChangeArrowheads="1"/>
          </p:cNvSpPr>
          <p:nvPr/>
        </p:nvSpPr>
        <p:spPr bwMode="auto">
          <a:xfrm>
            <a:off x="468313" y="2492375"/>
            <a:ext cx="1511300" cy="720725"/>
          </a:xfrm>
          <a:prstGeom prst="wedgeRoundRectCallout">
            <a:avLst>
              <a:gd name="adj1" fmla="val 110926"/>
              <a:gd name="adj2" fmla="val -41190"/>
              <a:gd name="adj3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kumimoji="1" lang="zh-CN" altLang="en-US" sz="2000" b="0">
                <a:latin typeface="Times New Roman" pitchFamily="18" charset="0"/>
                <a:ea typeface="华文行楷" pitchFamily="2" charset="-122"/>
              </a:rPr>
              <a:t>完成空数据库创建</a:t>
            </a:r>
          </a:p>
        </p:txBody>
      </p:sp>
      <p:sp>
        <p:nvSpPr>
          <p:cNvPr id="863236" name="Text Box 4"/>
          <p:cNvSpPr txBox="1">
            <a:spLocks noChangeArrowheads="1"/>
          </p:cNvSpPr>
          <p:nvPr/>
        </p:nvSpPr>
        <p:spPr bwMode="auto">
          <a:xfrm>
            <a:off x="4768850" y="0"/>
            <a:ext cx="4375150" cy="312738"/>
          </a:xfrm>
          <a:prstGeom prst="rect">
            <a:avLst/>
          </a:prstGeom>
          <a:noFill/>
          <a:ln w="38100" cmpd="dbl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1" lang="zh-CN" altLang="en-US" b="0">
                <a:solidFill>
                  <a:schemeClr val="tx2"/>
                </a:solidFill>
                <a:latin typeface="华文行楷" pitchFamily="2" charset="-122"/>
                <a:ea typeface="华文行楷" pitchFamily="2" charset="-122"/>
              </a:rPr>
              <a:t>第六章  </a:t>
            </a:r>
            <a:r>
              <a:rPr kumimoji="1" lang="en-US" altLang="zh-CN" b="0">
                <a:solidFill>
                  <a:schemeClr val="tx2"/>
                </a:solidFill>
                <a:latin typeface="Times New Roman" pitchFamily="18" charset="0"/>
                <a:ea typeface="华文行楷" pitchFamily="2" charset="-122"/>
              </a:rPr>
              <a:t>Access</a:t>
            </a:r>
            <a:r>
              <a:rPr kumimoji="1" lang="zh-CN" altLang="en-US" b="0">
                <a:solidFill>
                  <a:schemeClr val="tx2"/>
                </a:solidFill>
                <a:latin typeface="Times New Roman" pitchFamily="18" charset="0"/>
                <a:ea typeface="华文行楷" pitchFamily="2" charset="-122"/>
              </a:rPr>
              <a:t>数据库管理系统的简单应用</a:t>
            </a:r>
          </a:p>
        </p:txBody>
      </p:sp>
    </p:spTree>
  </p:cSld>
  <p:clrMapOvr>
    <a:masterClrMapping/>
  </p:clrMapOvr>
  <p:transition spd="med">
    <p:strips dir="rd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425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755650" y="1484313"/>
            <a:ext cx="8099425" cy="4968875"/>
          </a:xfrm>
          <a:noFill/>
          <a:ln/>
        </p:spPr>
        <p:txBody>
          <a:bodyPr/>
          <a:lstStyle/>
          <a:p>
            <a:pPr>
              <a:lnSpc>
                <a:spcPct val="120000"/>
              </a:lnSpc>
              <a:buFont typeface="Wingdings" pitchFamily="2" charset="2"/>
              <a:buNone/>
            </a:pPr>
            <a:r>
              <a:rPr lang="zh-CN" altLang="en-US" sz="1800" b="1"/>
              <a:t>（</a:t>
            </a:r>
            <a:r>
              <a:rPr lang="en-US" altLang="zh-CN" sz="1800" b="1"/>
              <a:t>1</a:t>
            </a:r>
            <a:r>
              <a:rPr lang="zh-CN" altLang="en-US" sz="1800" b="1"/>
              <a:t>）打开数据库</a:t>
            </a:r>
          </a:p>
          <a:p>
            <a:pPr>
              <a:lnSpc>
                <a:spcPct val="120000"/>
              </a:lnSpc>
            </a:pPr>
            <a:r>
              <a:rPr lang="zh-CN" altLang="en-US" sz="1800"/>
              <a:t>在</a:t>
            </a:r>
            <a:r>
              <a:rPr lang="en-US" altLang="zh-CN" sz="1800"/>
              <a:t>Access </a:t>
            </a:r>
            <a:r>
              <a:rPr lang="zh-CN" altLang="en-US" sz="1800"/>
              <a:t>窗口中，单击</a:t>
            </a:r>
            <a:r>
              <a:rPr lang="en-US" altLang="zh-CN" sz="1800"/>
              <a:t>【</a:t>
            </a:r>
            <a:r>
              <a:rPr lang="zh-CN" altLang="en-US" sz="1800"/>
              <a:t>打开</a:t>
            </a:r>
            <a:r>
              <a:rPr lang="en-US" altLang="zh-CN" sz="1800"/>
              <a:t>】</a:t>
            </a:r>
            <a:r>
              <a:rPr lang="zh-CN" altLang="en-US" sz="1800"/>
              <a:t>命令。</a:t>
            </a:r>
          </a:p>
          <a:p>
            <a:pPr>
              <a:lnSpc>
                <a:spcPct val="120000"/>
              </a:lnSpc>
            </a:pPr>
            <a:r>
              <a:rPr lang="zh-CN" altLang="en-US" sz="1800"/>
              <a:t>对最近使用过的文件，使用</a:t>
            </a:r>
            <a:r>
              <a:rPr lang="en-US" altLang="zh-CN" sz="1800"/>
              <a:t>【</a:t>
            </a:r>
            <a:r>
              <a:rPr lang="zh-CN" altLang="en-US" sz="1800"/>
              <a:t>开始工作</a:t>
            </a:r>
            <a:r>
              <a:rPr lang="en-US" altLang="zh-CN" sz="1800"/>
              <a:t>】</a:t>
            </a:r>
            <a:r>
              <a:rPr lang="zh-CN" altLang="en-US" sz="1800"/>
              <a:t>任务窗格。</a:t>
            </a:r>
          </a:p>
          <a:p>
            <a:pPr>
              <a:lnSpc>
                <a:spcPct val="120000"/>
              </a:lnSpc>
              <a:buFont typeface="Wingdings" pitchFamily="2" charset="2"/>
              <a:buNone/>
            </a:pPr>
            <a:endParaRPr lang="zh-CN" altLang="en-US" sz="1800"/>
          </a:p>
          <a:p>
            <a:pPr>
              <a:lnSpc>
                <a:spcPct val="120000"/>
              </a:lnSpc>
              <a:buFont typeface="Wingdings" pitchFamily="2" charset="2"/>
              <a:buNone/>
            </a:pPr>
            <a:r>
              <a:rPr lang="zh-CN" altLang="en-US" sz="1800" b="1"/>
              <a:t>（</a:t>
            </a:r>
            <a:r>
              <a:rPr lang="en-US" altLang="zh-CN" sz="1800" b="1"/>
              <a:t>2</a:t>
            </a:r>
            <a:r>
              <a:rPr lang="zh-CN" altLang="en-US" sz="1800" b="1"/>
              <a:t>）关闭数据库</a:t>
            </a:r>
          </a:p>
          <a:p>
            <a:pPr>
              <a:lnSpc>
                <a:spcPct val="120000"/>
              </a:lnSpc>
            </a:pPr>
            <a:r>
              <a:rPr lang="zh-CN" altLang="en-US" sz="1800"/>
              <a:t>在数据库窗口中，单击</a:t>
            </a:r>
            <a:r>
              <a:rPr lang="en-US" altLang="zh-CN" sz="1800"/>
              <a:t>【</a:t>
            </a:r>
            <a:r>
              <a:rPr lang="zh-CN" altLang="en-US" sz="1800"/>
              <a:t>文件</a:t>
            </a:r>
            <a:r>
              <a:rPr lang="en-US" altLang="zh-CN" sz="1800"/>
              <a:t>】</a:t>
            </a:r>
            <a:r>
              <a:rPr lang="zh-CN" altLang="en-US" sz="1800"/>
              <a:t>菜单，执行</a:t>
            </a:r>
            <a:r>
              <a:rPr lang="en-US" altLang="zh-CN" sz="1800"/>
              <a:t>【</a:t>
            </a:r>
            <a:r>
              <a:rPr lang="zh-CN" altLang="en-US" sz="1800"/>
              <a:t>关闭</a:t>
            </a:r>
            <a:r>
              <a:rPr lang="en-US" altLang="zh-CN" sz="1800"/>
              <a:t>】</a:t>
            </a:r>
            <a:r>
              <a:rPr lang="zh-CN" altLang="en-US" sz="1800"/>
              <a:t>命令，只关闭数据库，并没有退出 </a:t>
            </a:r>
            <a:r>
              <a:rPr lang="en-US" altLang="zh-CN" sz="1800"/>
              <a:t>Access </a:t>
            </a:r>
            <a:r>
              <a:rPr lang="zh-CN" altLang="en-US" sz="1800"/>
              <a:t>。如果单击</a:t>
            </a:r>
            <a:r>
              <a:rPr lang="en-US" altLang="zh-CN" sz="1800"/>
              <a:t>【</a:t>
            </a:r>
            <a:r>
              <a:rPr lang="zh-CN" altLang="en-US" sz="1800"/>
              <a:t>文件</a:t>
            </a:r>
            <a:r>
              <a:rPr lang="en-US" altLang="zh-CN" sz="1800"/>
              <a:t>】</a:t>
            </a:r>
            <a:r>
              <a:rPr lang="zh-CN" altLang="en-US" sz="1800"/>
              <a:t>菜单，执行</a:t>
            </a:r>
            <a:r>
              <a:rPr lang="en-US" altLang="zh-CN" sz="1800"/>
              <a:t>【</a:t>
            </a:r>
            <a:r>
              <a:rPr lang="zh-CN" altLang="en-US" sz="1800"/>
              <a:t>退出</a:t>
            </a:r>
            <a:r>
              <a:rPr lang="en-US" altLang="zh-CN" sz="1800"/>
              <a:t>】</a:t>
            </a:r>
            <a:r>
              <a:rPr lang="zh-CN" altLang="en-US" sz="1800"/>
              <a:t>命令，则关闭数据库，并且退出</a:t>
            </a:r>
            <a:r>
              <a:rPr lang="en-US" altLang="zh-CN" sz="1800"/>
              <a:t>Access</a:t>
            </a:r>
            <a:r>
              <a:rPr lang="zh-CN" altLang="en-US" sz="1800"/>
              <a:t>。</a:t>
            </a:r>
          </a:p>
          <a:p>
            <a:pPr>
              <a:lnSpc>
                <a:spcPct val="120000"/>
              </a:lnSpc>
            </a:pPr>
            <a:r>
              <a:rPr lang="zh-CN" altLang="en-US" sz="1800"/>
              <a:t>在数据库窗口中，单击右上角的关闭按钮，只关闭数据库，没有退出</a:t>
            </a:r>
            <a:r>
              <a:rPr lang="en-US" altLang="zh-CN" sz="1800"/>
              <a:t>Access</a:t>
            </a:r>
            <a:r>
              <a:rPr lang="zh-CN" altLang="en-US" sz="1800"/>
              <a:t>。</a:t>
            </a:r>
          </a:p>
          <a:p>
            <a:pPr>
              <a:lnSpc>
                <a:spcPct val="120000"/>
              </a:lnSpc>
              <a:buFont typeface="Wingdings" pitchFamily="2" charset="2"/>
              <a:buNone/>
            </a:pPr>
            <a:endParaRPr lang="zh-CN" altLang="en-US" sz="1800"/>
          </a:p>
          <a:p>
            <a:pPr>
              <a:lnSpc>
                <a:spcPct val="120000"/>
              </a:lnSpc>
              <a:buFont typeface="Wingdings" pitchFamily="2" charset="2"/>
              <a:buNone/>
            </a:pPr>
            <a:r>
              <a:rPr lang="zh-CN" altLang="en-US" sz="1800" b="1"/>
              <a:t>（</a:t>
            </a:r>
            <a:r>
              <a:rPr lang="en-US" altLang="zh-CN" sz="1800" b="1"/>
              <a:t>3</a:t>
            </a:r>
            <a:r>
              <a:rPr lang="zh-CN" altLang="en-US" sz="1800" b="1"/>
              <a:t>）复制数据库</a:t>
            </a:r>
          </a:p>
          <a:p>
            <a:pPr>
              <a:lnSpc>
                <a:spcPct val="120000"/>
              </a:lnSpc>
            </a:pPr>
            <a:r>
              <a:rPr lang="zh-CN" altLang="en-US" sz="1800"/>
              <a:t>数据库的复制在</a:t>
            </a:r>
            <a:r>
              <a:rPr lang="en-US" altLang="zh-CN" sz="1800"/>
              <a:t>Windows</a:t>
            </a:r>
            <a:r>
              <a:rPr lang="zh-CN" altLang="en-US" sz="1800"/>
              <a:t>环境下进行，与一般的文件复制方式相同。</a:t>
            </a:r>
          </a:p>
        </p:txBody>
      </p:sp>
      <p:sp>
        <p:nvSpPr>
          <p:cNvPr id="864259" name="Text Box 3"/>
          <p:cNvSpPr txBox="1">
            <a:spLocks noChangeArrowheads="1"/>
          </p:cNvSpPr>
          <p:nvPr/>
        </p:nvSpPr>
        <p:spPr bwMode="auto">
          <a:xfrm>
            <a:off x="1619250" y="549275"/>
            <a:ext cx="20891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b="0"/>
          </a:p>
        </p:txBody>
      </p:sp>
      <p:sp>
        <p:nvSpPr>
          <p:cNvPr id="864260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684213" y="765175"/>
            <a:ext cx="7632700" cy="576263"/>
          </a:xfrm>
        </p:spPr>
        <p:txBody>
          <a:bodyPr/>
          <a:lstStyle/>
          <a:p>
            <a:pPr algn="l"/>
            <a:r>
              <a:rPr lang="en-US" altLang="zh-CN" sz="2400"/>
              <a:t>6.</a:t>
            </a:r>
            <a:r>
              <a:rPr lang="zh-CN" altLang="en-US" sz="2400"/>
              <a:t>数据库的基本操作</a:t>
            </a:r>
          </a:p>
        </p:txBody>
      </p:sp>
      <p:sp>
        <p:nvSpPr>
          <p:cNvPr id="864261" name="Text Box 5"/>
          <p:cNvSpPr txBox="1">
            <a:spLocks noChangeArrowheads="1"/>
          </p:cNvSpPr>
          <p:nvPr/>
        </p:nvSpPr>
        <p:spPr bwMode="auto">
          <a:xfrm>
            <a:off x="4768850" y="0"/>
            <a:ext cx="4375150" cy="312738"/>
          </a:xfrm>
          <a:prstGeom prst="rect">
            <a:avLst/>
          </a:prstGeom>
          <a:noFill/>
          <a:ln w="38100" cmpd="dbl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1" lang="zh-CN" altLang="en-US" b="0">
                <a:solidFill>
                  <a:schemeClr val="tx2"/>
                </a:solidFill>
                <a:latin typeface="华文行楷" pitchFamily="2" charset="-122"/>
                <a:ea typeface="华文行楷" pitchFamily="2" charset="-122"/>
              </a:rPr>
              <a:t>第六章  </a:t>
            </a:r>
            <a:r>
              <a:rPr kumimoji="1" lang="en-US" altLang="zh-CN" b="0">
                <a:solidFill>
                  <a:schemeClr val="tx2"/>
                </a:solidFill>
                <a:latin typeface="Times New Roman" pitchFamily="18" charset="0"/>
                <a:ea typeface="华文行楷" pitchFamily="2" charset="-122"/>
              </a:rPr>
              <a:t>Access</a:t>
            </a:r>
            <a:r>
              <a:rPr kumimoji="1" lang="zh-CN" altLang="en-US" b="0">
                <a:solidFill>
                  <a:schemeClr val="tx2"/>
                </a:solidFill>
                <a:latin typeface="Times New Roman" pitchFamily="18" charset="0"/>
                <a:ea typeface="华文行楷" pitchFamily="2" charset="-122"/>
              </a:rPr>
              <a:t>数据库管理系统的简单应用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528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755650" y="765175"/>
            <a:ext cx="7848600" cy="720725"/>
          </a:xfrm>
          <a:noFill/>
          <a:ln/>
        </p:spPr>
        <p:txBody>
          <a:bodyPr/>
          <a:lstStyle/>
          <a:p>
            <a:pPr>
              <a:lnSpc>
                <a:spcPct val="40000"/>
              </a:lnSpc>
              <a:spcBef>
                <a:spcPct val="0"/>
              </a:spcBef>
              <a:buFont typeface="Wingdings" pitchFamily="2" charset="2"/>
              <a:buNone/>
            </a:pPr>
            <a:endParaRPr lang="en-US" altLang="zh-CN" sz="2800">
              <a:solidFill>
                <a:schemeClr val="tx2"/>
              </a:solidFill>
            </a:endParaRPr>
          </a:p>
          <a:p>
            <a:pPr>
              <a:lnSpc>
                <a:spcPct val="12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lang="zh-CN" altLang="en-US" sz="2400" b="1">
                <a:solidFill>
                  <a:srgbClr val="660066"/>
                </a:solidFill>
              </a:rPr>
              <a:t>（一）表的创建</a:t>
            </a:r>
          </a:p>
        </p:txBody>
      </p:sp>
      <p:sp>
        <p:nvSpPr>
          <p:cNvPr id="865286" name="Rectangle 6"/>
          <p:cNvSpPr>
            <a:spLocks noGrp="1" noRot="1" noChangeArrowheads="1"/>
          </p:cNvSpPr>
          <p:nvPr>
            <p:ph type="title"/>
          </p:nvPr>
        </p:nvSpPr>
        <p:spPr>
          <a:xfrm>
            <a:off x="1619250" y="333375"/>
            <a:ext cx="5689600" cy="576263"/>
          </a:xfrm>
        </p:spPr>
        <p:txBody>
          <a:bodyPr/>
          <a:lstStyle/>
          <a:p>
            <a:r>
              <a:rPr lang="zh-CN" altLang="en-US" sz="2800">
                <a:solidFill>
                  <a:srgbClr val="CC3300"/>
                </a:solidFill>
              </a:rPr>
              <a:t>二、表操作</a:t>
            </a:r>
          </a:p>
        </p:txBody>
      </p:sp>
      <p:sp>
        <p:nvSpPr>
          <p:cNvPr id="865287" name="Text Box 7"/>
          <p:cNvSpPr txBox="1">
            <a:spLocks noChangeArrowheads="1"/>
          </p:cNvSpPr>
          <p:nvPr/>
        </p:nvSpPr>
        <p:spPr bwMode="auto">
          <a:xfrm>
            <a:off x="4768850" y="0"/>
            <a:ext cx="4375150" cy="312738"/>
          </a:xfrm>
          <a:prstGeom prst="rect">
            <a:avLst/>
          </a:prstGeom>
          <a:noFill/>
          <a:ln w="38100" cmpd="dbl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1" lang="zh-CN" altLang="en-US" b="0">
                <a:solidFill>
                  <a:schemeClr val="tx2"/>
                </a:solidFill>
                <a:latin typeface="华文行楷" pitchFamily="2" charset="-122"/>
                <a:ea typeface="华文行楷" pitchFamily="2" charset="-122"/>
              </a:rPr>
              <a:t>第六章  </a:t>
            </a:r>
            <a:r>
              <a:rPr kumimoji="1" lang="en-US" altLang="zh-CN" b="0">
                <a:solidFill>
                  <a:schemeClr val="tx2"/>
                </a:solidFill>
                <a:latin typeface="Times New Roman" pitchFamily="18" charset="0"/>
                <a:ea typeface="华文行楷" pitchFamily="2" charset="-122"/>
              </a:rPr>
              <a:t>Access</a:t>
            </a:r>
            <a:r>
              <a:rPr kumimoji="1" lang="zh-CN" altLang="en-US" b="0">
                <a:solidFill>
                  <a:schemeClr val="tx2"/>
                </a:solidFill>
                <a:latin typeface="Times New Roman" pitchFamily="18" charset="0"/>
                <a:ea typeface="华文行楷" pitchFamily="2" charset="-122"/>
              </a:rPr>
              <a:t>数据库管理系统的简单应用</a:t>
            </a:r>
          </a:p>
        </p:txBody>
      </p:sp>
      <p:sp>
        <p:nvSpPr>
          <p:cNvPr id="865288" name="Rectangle 8"/>
          <p:cNvSpPr>
            <a:spLocks noChangeArrowheads="1"/>
          </p:cNvSpPr>
          <p:nvPr/>
        </p:nvSpPr>
        <p:spPr bwMode="auto">
          <a:xfrm>
            <a:off x="827088" y="2636838"/>
            <a:ext cx="7559675" cy="2449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>
              <a:lnSpc>
                <a:spcPct val="125000"/>
              </a:lnSpc>
              <a:buClr>
                <a:schemeClr val="hlink"/>
              </a:buClr>
              <a:buSzPct val="70000"/>
              <a:buFont typeface="Wingdings" pitchFamily="2" charset="2"/>
              <a:buChar char="v"/>
            </a:pPr>
            <a:r>
              <a:rPr lang="zh-CN" altLang="en-US" sz="2000"/>
              <a:t>字段的数据类型</a:t>
            </a:r>
          </a:p>
          <a:p>
            <a:pPr marL="342900" indent="-342900">
              <a:lnSpc>
                <a:spcPct val="125000"/>
              </a:lnSpc>
              <a:buClr>
                <a:schemeClr val="hlink"/>
              </a:buClr>
              <a:buSzPct val="70000"/>
              <a:buFont typeface="Wingdings" pitchFamily="2" charset="2"/>
              <a:buNone/>
            </a:pPr>
            <a:r>
              <a:rPr lang="zh-CN" altLang="en-US" b="0"/>
              <a:t>       ⑴ 在字段中允许什么类型的值。</a:t>
            </a:r>
          </a:p>
          <a:p>
            <a:pPr marL="342900" indent="-342900">
              <a:lnSpc>
                <a:spcPct val="125000"/>
              </a:lnSpc>
              <a:buClr>
                <a:schemeClr val="hlink"/>
              </a:buClr>
              <a:buSzPct val="70000"/>
              <a:buFont typeface="Wingdings" pitchFamily="2" charset="2"/>
              <a:buNone/>
            </a:pPr>
            <a:r>
              <a:rPr lang="zh-CN" altLang="en-US" b="0"/>
              <a:t>       ⑵ 要用多少存储空间来保存字段的值。</a:t>
            </a:r>
          </a:p>
          <a:p>
            <a:pPr marL="342900" indent="-342900">
              <a:lnSpc>
                <a:spcPct val="125000"/>
              </a:lnSpc>
              <a:buClr>
                <a:schemeClr val="hlink"/>
              </a:buClr>
              <a:buSzPct val="70000"/>
              <a:buFont typeface="Wingdings" pitchFamily="2" charset="2"/>
              <a:buNone/>
            </a:pPr>
            <a:r>
              <a:rPr lang="zh-CN" altLang="en-US" b="0"/>
              <a:t>       ⑶ 要对字段中的值执行什么类型的运算。</a:t>
            </a:r>
          </a:p>
          <a:p>
            <a:pPr marL="342900" indent="-342900">
              <a:lnSpc>
                <a:spcPct val="125000"/>
              </a:lnSpc>
              <a:buClr>
                <a:schemeClr val="hlink"/>
              </a:buClr>
              <a:buSzPct val="70000"/>
              <a:buFont typeface="Wingdings" pitchFamily="2" charset="2"/>
              <a:buNone/>
            </a:pPr>
            <a:r>
              <a:rPr lang="zh-CN" altLang="en-US" b="0"/>
              <a:t>       ⑷ 是否要对字段进行排序和索引。</a:t>
            </a:r>
          </a:p>
          <a:p>
            <a:pPr marL="342900" indent="-342900">
              <a:lnSpc>
                <a:spcPct val="125000"/>
              </a:lnSpc>
              <a:buClr>
                <a:schemeClr val="hlink"/>
              </a:buClr>
              <a:buSzPct val="70000"/>
              <a:buFont typeface="Wingdings" pitchFamily="2" charset="2"/>
              <a:buNone/>
            </a:pPr>
            <a:r>
              <a:rPr lang="zh-CN" altLang="en-US" b="0"/>
              <a:t>       ⑸ 是否需要在查询或报表中使用字段对记录进行分组。</a:t>
            </a:r>
          </a:p>
          <a:p>
            <a:pPr marL="342900" indent="-342900">
              <a:lnSpc>
                <a:spcPct val="125000"/>
              </a:lnSpc>
              <a:buClr>
                <a:schemeClr val="hlink"/>
              </a:buClr>
              <a:buSzPct val="70000"/>
              <a:buFont typeface="Wingdings" pitchFamily="2" charset="2"/>
              <a:buNone/>
            </a:pPr>
            <a:r>
              <a:rPr lang="zh-CN" altLang="en-US" b="0"/>
              <a:t>       ⑹ 如何排序字段中的值。</a:t>
            </a:r>
            <a:endParaRPr lang="zh-CN" altLang="en-US"/>
          </a:p>
        </p:txBody>
      </p:sp>
      <p:sp>
        <p:nvSpPr>
          <p:cNvPr id="865289" name="Rectangle 9"/>
          <p:cNvSpPr>
            <a:spLocks noChangeArrowheads="1"/>
          </p:cNvSpPr>
          <p:nvPr/>
        </p:nvSpPr>
        <p:spPr bwMode="auto">
          <a:xfrm>
            <a:off x="611188" y="5300663"/>
            <a:ext cx="8208962" cy="1152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>
              <a:lnSpc>
                <a:spcPct val="125000"/>
              </a:lnSpc>
              <a:buClr>
                <a:schemeClr val="hlink"/>
              </a:buClr>
              <a:buSzPct val="70000"/>
              <a:buFont typeface="Wingdings" pitchFamily="2" charset="2"/>
              <a:buNone/>
            </a:pPr>
            <a:r>
              <a:rPr lang="en-US" altLang="zh-CN">
                <a:solidFill>
                  <a:schemeClr val="tx2"/>
                </a:solidFill>
              </a:rPr>
              <a:t>Access</a:t>
            </a:r>
            <a:r>
              <a:rPr lang="zh-CN" altLang="en-US">
                <a:solidFill>
                  <a:schemeClr val="tx2"/>
                </a:solidFill>
              </a:rPr>
              <a:t>提供了</a:t>
            </a:r>
            <a:r>
              <a:rPr lang="en-US" altLang="zh-CN">
                <a:solidFill>
                  <a:schemeClr val="tx2"/>
                </a:solidFill>
              </a:rPr>
              <a:t>10</a:t>
            </a:r>
            <a:r>
              <a:rPr lang="zh-CN" altLang="en-US">
                <a:solidFill>
                  <a:schemeClr val="tx2"/>
                </a:solidFill>
              </a:rPr>
              <a:t>种数据类型供用户使用：</a:t>
            </a:r>
          </a:p>
          <a:p>
            <a:pPr marL="342900" indent="-342900">
              <a:lnSpc>
                <a:spcPct val="125000"/>
              </a:lnSpc>
              <a:buClr>
                <a:schemeClr val="hlink"/>
              </a:buClr>
              <a:buSzPct val="70000"/>
              <a:buFont typeface="Wingdings" pitchFamily="2" charset="2"/>
              <a:buNone/>
            </a:pPr>
            <a:r>
              <a:rPr lang="zh-CN" altLang="en-US"/>
              <a:t>           文本、备注、数字、日期</a:t>
            </a:r>
            <a:r>
              <a:rPr lang="en-US" altLang="zh-CN"/>
              <a:t>/</a:t>
            </a:r>
            <a:r>
              <a:rPr lang="zh-CN" altLang="en-US"/>
              <a:t>时间、货币、自动编号、是</a:t>
            </a:r>
            <a:r>
              <a:rPr lang="en-US" altLang="zh-CN"/>
              <a:t>/</a:t>
            </a:r>
            <a:r>
              <a:rPr lang="zh-CN" altLang="en-US"/>
              <a:t>否、</a:t>
            </a:r>
            <a:r>
              <a:rPr lang="en-US" altLang="zh-CN"/>
              <a:t>OLE</a:t>
            </a:r>
            <a:r>
              <a:rPr lang="zh-CN" altLang="en-US"/>
              <a:t>对象、超级链接、查阅向导。</a:t>
            </a:r>
          </a:p>
        </p:txBody>
      </p:sp>
      <p:sp>
        <p:nvSpPr>
          <p:cNvPr id="865290" name="Rectangle 10"/>
          <p:cNvSpPr>
            <a:spLocks noChangeArrowheads="1"/>
          </p:cNvSpPr>
          <p:nvPr/>
        </p:nvSpPr>
        <p:spPr bwMode="auto">
          <a:xfrm>
            <a:off x="755650" y="1557338"/>
            <a:ext cx="7848600" cy="1079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>
              <a:lnSpc>
                <a:spcPct val="120000"/>
              </a:lnSpc>
              <a:buClr>
                <a:schemeClr val="hlink"/>
              </a:buClr>
              <a:buSzPct val="70000"/>
              <a:buFont typeface="Wingdings" pitchFamily="2" charset="2"/>
              <a:buNone/>
            </a:pPr>
            <a:r>
              <a:rPr lang="en-US" altLang="zh-CN">
                <a:solidFill>
                  <a:schemeClr val="tx2"/>
                </a:solidFill>
              </a:rPr>
              <a:t>1</a:t>
            </a:r>
            <a:r>
              <a:rPr lang="zh-CN" altLang="en-US">
                <a:solidFill>
                  <a:schemeClr val="tx2"/>
                </a:solidFill>
              </a:rPr>
              <a:t>、表的结构</a:t>
            </a:r>
          </a:p>
          <a:p>
            <a:pPr marL="342900" indent="-342900">
              <a:lnSpc>
                <a:spcPct val="120000"/>
              </a:lnSpc>
              <a:buClr>
                <a:schemeClr val="hlink"/>
              </a:buClr>
              <a:buSzPct val="70000"/>
              <a:buFont typeface="Wingdings" pitchFamily="2" charset="2"/>
              <a:buNone/>
            </a:pPr>
            <a:r>
              <a:rPr lang="zh-CN" altLang="en-US" b="0"/>
              <a:t>           定义字段就是确定表的结构，即确定表中字段的名称、类型、属性、说明等。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630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68313" y="1052513"/>
            <a:ext cx="8280400" cy="5400675"/>
          </a:xfrm>
          <a:noFill/>
          <a:ln/>
        </p:spPr>
        <p:txBody>
          <a:bodyPr/>
          <a:lstStyle/>
          <a:p>
            <a:pPr>
              <a:lnSpc>
                <a:spcPct val="12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lang="zh-CN" altLang="en-US" sz="1800"/>
              <a:t>　　　</a:t>
            </a:r>
            <a:r>
              <a:rPr lang="zh-CN" altLang="en-US" sz="1800" b="1">
                <a:solidFill>
                  <a:schemeClr val="tx2"/>
                </a:solidFill>
              </a:rPr>
              <a:t>　能唯一标识表中每一条记录的字段或字段集称为表的关键字。一个表有一个或一个以上的关键字，选 定其中一个为主关键字，也称为主键。</a:t>
            </a:r>
          </a:p>
          <a:p>
            <a:pPr>
              <a:lnSpc>
                <a:spcPct val="12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lang="zh-CN" altLang="en-US" sz="1800"/>
              <a:t>（</a:t>
            </a:r>
            <a:r>
              <a:rPr lang="en-US" altLang="zh-CN" sz="1800"/>
              <a:t>1</a:t>
            </a:r>
            <a:r>
              <a:rPr lang="zh-CN" altLang="en-US" sz="1800"/>
              <a:t>）</a:t>
            </a:r>
            <a:r>
              <a:rPr lang="zh-CN" altLang="en-US" sz="1800" b="1"/>
              <a:t>自动编号主关键字</a:t>
            </a:r>
          </a:p>
          <a:p>
            <a:pPr>
              <a:lnSpc>
                <a:spcPct val="12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lang="zh-CN" altLang="en-US" sz="1800"/>
              <a:t>       如果表中有自动编号字段，因该字段无重复值，可以用作主关键字。</a:t>
            </a:r>
          </a:p>
          <a:p>
            <a:pPr>
              <a:lnSpc>
                <a:spcPct val="12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lang="zh-CN" altLang="en-US" sz="1800"/>
              <a:t>（</a:t>
            </a:r>
            <a:r>
              <a:rPr lang="en-US" altLang="zh-CN" sz="1800"/>
              <a:t>2</a:t>
            </a:r>
            <a:r>
              <a:rPr lang="zh-CN" altLang="en-US" sz="1800"/>
              <a:t>） </a:t>
            </a:r>
            <a:r>
              <a:rPr lang="zh-CN" altLang="en-US" sz="1800" b="1"/>
              <a:t>单字段主关键字</a:t>
            </a:r>
          </a:p>
          <a:p>
            <a:pPr>
              <a:lnSpc>
                <a:spcPct val="12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lang="zh-CN" altLang="en-US" sz="1800"/>
              <a:t>       如果一个字段永不重复，就能唯一地识别记录 ，则可以选择这个无重复值的字段作为主关键字。</a:t>
            </a:r>
            <a:endParaRPr lang="zh-CN" altLang="en-US" sz="1800" b="1"/>
          </a:p>
          <a:p>
            <a:pPr>
              <a:lnSpc>
                <a:spcPct val="12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lang="zh-CN" altLang="en-US" sz="1800"/>
              <a:t>（</a:t>
            </a:r>
            <a:r>
              <a:rPr lang="en-US" altLang="zh-CN" sz="1800"/>
              <a:t>3</a:t>
            </a:r>
            <a:r>
              <a:rPr lang="zh-CN" altLang="en-US" sz="1800"/>
              <a:t>） </a:t>
            </a:r>
            <a:r>
              <a:rPr lang="zh-CN" altLang="en-US" sz="1800" b="1"/>
              <a:t>多字段主关键字</a:t>
            </a:r>
          </a:p>
          <a:p>
            <a:pPr>
              <a:lnSpc>
                <a:spcPct val="12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lang="zh-CN" altLang="en-US" sz="1800"/>
              <a:t>       有时表中找不到一个无重复值的一个字段，这时需要两个或两个以上的字段联合起来作为主关键字，才能保证其值唯一地标识记录。两个或两个以上的字段作主关键字的情况，称为多字段主关键字。</a:t>
            </a:r>
          </a:p>
          <a:p>
            <a:pPr>
              <a:lnSpc>
                <a:spcPct val="12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lang="zh-CN" altLang="en-US" sz="1800"/>
              <a:t>          </a:t>
            </a:r>
          </a:p>
          <a:p>
            <a:pPr>
              <a:lnSpc>
                <a:spcPct val="12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lang="zh-CN" altLang="en-US" sz="1800"/>
              <a:t>　</a:t>
            </a:r>
            <a:r>
              <a:rPr lang="zh-CN" altLang="en-US" sz="1800" b="1"/>
              <a:t>　　　外关键字：</a:t>
            </a:r>
            <a:r>
              <a:rPr lang="zh-CN" altLang="en-US" sz="1800"/>
              <a:t>如果一个表中的字段或字段集不是本表的关键字，而是另一个表的关键字，则称其为本表的外关键字，简称</a:t>
            </a:r>
            <a:r>
              <a:rPr lang="zh-CN" altLang="en-US" sz="1800" b="1"/>
              <a:t>外键</a:t>
            </a:r>
            <a:r>
              <a:rPr lang="zh-CN" altLang="en-US" sz="1800"/>
              <a:t>。外关键字可以是本表的多字段主关键字中的一个或若干个字段（不能是多字段主关键字的全部字段），也可以是本表的普通字段。</a:t>
            </a:r>
            <a:r>
              <a:rPr lang="zh-CN" altLang="en-US" sz="1800" b="1"/>
              <a:t>外关键字用于建立表与表之间的关系。</a:t>
            </a:r>
          </a:p>
        </p:txBody>
      </p:sp>
      <p:sp>
        <p:nvSpPr>
          <p:cNvPr id="1506307" name="Rectangle 3"/>
          <p:cNvSpPr>
            <a:spLocks noChangeArrowheads="1"/>
          </p:cNvSpPr>
          <p:nvPr/>
        </p:nvSpPr>
        <p:spPr bwMode="auto">
          <a:xfrm>
            <a:off x="539750" y="549275"/>
            <a:ext cx="8099425" cy="5032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>
              <a:lnSpc>
                <a:spcPct val="120000"/>
              </a:lnSpc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Char char="v"/>
            </a:pPr>
            <a:r>
              <a:rPr lang="zh-CN" altLang="en-US" sz="2000">
                <a:latin typeface="宋体" pitchFamily="2" charset="-122"/>
              </a:rPr>
              <a:t>表的主关键字</a:t>
            </a:r>
          </a:p>
        </p:txBody>
      </p:sp>
      <p:sp>
        <p:nvSpPr>
          <p:cNvPr id="1506308" name="Text Box 4"/>
          <p:cNvSpPr txBox="1">
            <a:spLocks noChangeArrowheads="1"/>
          </p:cNvSpPr>
          <p:nvPr/>
        </p:nvSpPr>
        <p:spPr bwMode="auto">
          <a:xfrm>
            <a:off x="4768850" y="0"/>
            <a:ext cx="4375150" cy="312738"/>
          </a:xfrm>
          <a:prstGeom prst="rect">
            <a:avLst/>
          </a:prstGeom>
          <a:noFill/>
          <a:ln w="38100" cmpd="dbl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1" lang="zh-CN" altLang="en-US" b="0">
                <a:solidFill>
                  <a:schemeClr val="tx2"/>
                </a:solidFill>
                <a:latin typeface="华文行楷" pitchFamily="2" charset="-122"/>
                <a:ea typeface="华文行楷" pitchFamily="2" charset="-122"/>
              </a:rPr>
              <a:t>第六章  </a:t>
            </a:r>
            <a:r>
              <a:rPr kumimoji="1" lang="en-US" altLang="zh-CN" b="0">
                <a:solidFill>
                  <a:schemeClr val="tx2"/>
                </a:solidFill>
                <a:latin typeface="Times New Roman" pitchFamily="18" charset="0"/>
                <a:ea typeface="华文行楷" pitchFamily="2" charset="-122"/>
              </a:rPr>
              <a:t>Access</a:t>
            </a:r>
            <a:r>
              <a:rPr kumimoji="1" lang="zh-CN" altLang="en-US" b="0">
                <a:solidFill>
                  <a:schemeClr val="tx2"/>
                </a:solidFill>
                <a:latin typeface="Times New Roman" pitchFamily="18" charset="0"/>
                <a:ea typeface="华文行楷" pitchFamily="2" charset="-122"/>
              </a:rPr>
              <a:t>数据库管理系统的简单应用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491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539750" y="1196975"/>
            <a:ext cx="8424863" cy="5184775"/>
          </a:xfrm>
          <a:noFill/>
          <a:ln/>
        </p:spPr>
        <p:txBody>
          <a:bodyPr/>
          <a:lstStyle/>
          <a:p>
            <a:pPr>
              <a:lnSpc>
                <a:spcPct val="110000"/>
              </a:lnSpc>
              <a:buFont typeface="Wingdings" pitchFamily="2" charset="2"/>
              <a:buNone/>
            </a:pPr>
            <a:r>
              <a:rPr lang="en-US" altLang="zh-CN" sz="2000" b="1"/>
              <a:t>(1)</a:t>
            </a:r>
            <a:r>
              <a:rPr lang="zh-CN" altLang="en-US" sz="2000" b="1"/>
              <a:t>字段大小</a:t>
            </a:r>
          </a:p>
          <a:p>
            <a:pPr>
              <a:lnSpc>
                <a:spcPct val="110000"/>
              </a:lnSpc>
              <a:buFont typeface="Wingdings" pitchFamily="2" charset="2"/>
              <a:buNone/>
            </a:pPr>
            <a:r>
              <a:rPr lang="zh-CN" altLang="en-US" sz="2000"/>
              <a:t>       字段大小属性可以设置文本型、自动编号型和数字型的字段中可保存数据的最大容量。</a:t>
            </a:r>
          </a:p>
          <a:p>
            <a:pPr>
              <a:lnSpc>
                <a:spcPct val="110000"/>
              </a:lnSpc>
              <a:buFont typeface="Wingdings" pitchFamily="2" charset="2"/>
              <a:buNone/>
            </a:pPr>
            <a:r>
              <a:rPr lang="zh-CN" altLang="en-US" sz="2000"/>
              <a:t>         ⑴ 文本型：字段大小属性可设置为</a:t>
            </a:r>
            <a:r>
              <a:rPr lang="en-US" altLang="zh-CN" sz="2000"/>
              <a:t>0</a:t>
            </a:r>
            <a:r>
              <a:rPr lang="zh-CN" altLang="en-US" sz="2000"/>
              <a:t>～</a:t>
            </a:r>
            <a:r>
              <a:rPr lang="en-US" altLang="zh-CN" sz="2000"/>
              <a:t>255</a:t>
            </a:r>
            <a:r>
              <a:rPr lang="zh-CN" altLang="en-US" sz="2000"/>
              <a:t>的数字，默认值为</a:t>
            </a:r>
            <a:r>
              <a:rPr lang="en-US" altLang="zh-CN" sz="2000"/>
              <a:t>50</a:t>
            </a:r>
            <a:r>
              <a:rPr lang="zh-CN" altLang="en-US" sz="2000"/>
              <a:t>。</a:t>
            </a:r>
          </a:p>
          <a:p>
            <a:pPr>
              <a:lnSpc>
                <a:spcPct val="110000"/>
              </a:lnSpc>
              <a:buFont typeface="Wingdings" pitchFamily="2" charset="2"/>
              <a:buNone/>
            </a:pPr>
            <a:r>
              <a:rPr lang="zh-CN" altLang="en-US" sz="2000"/>
              <a:t>         ⑵ 自动编号型：字段大小属性可设置为长整型、同步复制</a:t>
            </a:r>
            <a:r>
              <a:rPr lang="en-US" altLang="zh-CN" sz="2000"/>
              <a:t>ID</a:t>
            </a:r>
            <a:r>
              <a:rPr lang="zh-CN" altLang="en-US" sz="2000"/>
              <a:t>（全球的唯一标识符，为</a:t>
            </a:r>
            <a:r>
              <a:rPr lang="en-US" altLang="zh-CN" sz="2000"/>
              <a:t>16</a:t>
            </a:r>
            <a:r>
              <a:rPr lang="zh-CN" altLang="en-US" sz="2000"/>
              <a:t>字节），默认值为长整型。</a:t>
            </a:r>
          </a:p>
          <a:p>
            <a:pPr>
              <a:lnSpc>
                <a:spcPct val="110000"/>
              </a:lnSpc>
              <a:buFont typeface="Wingdings" pitchFamily="2" charset="2"/>
              <a:buNone/>
            </a:pPr>
            <a:r>
              <a:rPr lang="zh-CN" altLang="en-US" sz="2000"/>
              <a:t>         ⑶ 数字型：默认值为长整型 ，可以在字段大小属性的下拉列表框中选择。</a:t>
            </a:r>
          </a:p>
          <a:p>
            <a:pPr>
              <a:lnSpc>
                <a:spcPct val="110000"/>
              </a:lnSpc>
              <a:buFont typeface="Wingdings" pitchFamily="2" charset="2"/>
              <a:buNone/>
            </a:pPr>
            <a:endParaRPr lang="zh-CN" altLang="en-US" sz="2000"/>
          </a:p>
          <a:p>
            <a:pPr>
              <a:lnSpc>
                <a:spcPct val="110000"/>
              </a:lnSpc>
              <a:buFont typeface="Wingdings" pitchFamily="2" charset="2"/>
              <a:buNone/>
            </a:pPr>
            <a:r>
              <a:rPr lang="en-US" altLang="zh-CN" sz="2000" b="1"/>
              <a:t>(2)</a:t>
            </a:r>
            <a:r>
              <a:rPr lang="zh-CN" altLang="en-US" sz="2000" b="1"/>
              <a:t>格式</a:t>
            </a:r>
          </a:p>
          <a:p>
            <a:pPr>
              <a:lnSpc>
                <a:spcPct val="110000"/>
              </a:lnSpc>
              <a:buFont typeface="Wingdings" pitchFamily="2" charset="2"/>
              <a:buNone/>
            </a:pPr>
            <a:r>
              <a:rPr lang="zh-CN" altLang="en-US" sz="2000"/>
              <a:t>       格式属性用于定义文本、备注、数字、货币、日期</a:t>
            </a:r>
            <a:r>
              <a:rPr lang="en-US" altLang="zh-CN" sz="2000"/>
              <a:t>/</a:t>
            </a:r>
            <a:r>
              <a:rPr lang="zh-CN" altLang="en-US" sz="2000"/>
              <a:t>时间、是</a:t>
            </a:r>
            <a:r>
              <a:rPr lang="en-US" altLang="zh-CN" sz="2000"/>
              <a:t>/</a:t>
            </a:r>
            <a:r>
              <a:rPr lang="zh-CN" altLang="en-US" sz="2000"/>
              <a:t>否、自动编号字段的数据显示及打印 方式，它只影响数据的显示方式，不影 响数据的存储方式。可以使用某种预定义格式 ，也可以使用格式设置符号创建自定义格式 。不同类型的字段有着不同的格式属性。</a:t>
            </a:r>
          </a:p>
        </p:txBody>
      </p:sp>
      <p:sp>
        <p:nvSpPr>
          <p:cNvPr id="2214915" name="Text Box 3"/>
          <p:cNvSpPr txBox="1">
            <a:spLocks noChangeArrowheads="1"/>
          </p:cNvSpPr>
          <p:nvPr/>
        </p:nvSpPr>
        <p:spPr bwMode="auto">
          <a:xfrm>
            <a:off x="1619250" y="549275"/>
            <a:ext cx="20891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b="0"/>
          </a:p>
        </p:txBody>
      </p:sp>
      <p:sp>
        <p:nvSpPr>
          <p:cNvPr id="2214916" name="Text Box 4"/>
          <p:cNvSpPr txBox="1">
            <a:spLocks noChangeArrowheads="1"/>
          </p:cNvSpPr>
          <p:nvPr/>
        </p:nvSpPr>
        <p:spPr bwMode="auto">
          <a:xfrm>
            <a:off x="900113" y="981075"/>
            <a:ext cx="6911975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en-US" sz="4400" b="0"/>
          </a:p>
        </p:txBody>
      </p:sp>
      <p:sp>
        <p:nvSpPr>
          <p:cNvPr id="2214918" name="Text Box 6"/>
          <p:cNvSpPr txBox="1">
            <a:spLocks noChangeArrowheads="1"/>
          </p:cNvSpPr>
          <p:nvPr/>
        </p:nvSpPr>
        <p:spPr bwMode="auto">
          <a:xfrm>
            <a:off x="4768850" y="0"/>
            <a:ext cx="4375150" cy="312738"/>
          </a:xfrm>
          <a:prstGeom prst="rect">
            <a:avLst/>
          </a:prstGeom>
          <a:noFill/>
          <a:ln w="38100" cmpd="dbl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1" lang="zh-CN" altLang="en-US" b="0">
                <a:solidFill>
                  <a:schemeClr val="tx2"/>
                </a:solidFill>
                <a:latin typeface="华文行楷" pitchFamily="2" charset="-122"/>
                <a:ea typeface="华文行楷" pitchFamily="2" charset="-122"/>
              </a:rPr>
              <a:t>第六章  </a:t>
            </a:r>
            <a:r>
              <a:rPr kumimoji="1" lang="en-US" altLang="zh-CN" b="0">
                <a:solidFill>
                  <a:schemeClr val="tx2"/>
                </a:solidFill>
                <a:latin typeface="Times New Roman" pitchFamily="18" charset="0"/>
                <a:ea typeface="华文行楷" pitchFamily="2" charset="-122"/>
              </a:rPr>
              <a:t>Access</a:t>
            </a:r>
            <a:r>
              <a:rPr kumimoji="1" lang="zh-CN" altLang="en-US" b="0">
                <a:solidFill>
                  <a:schemeClr val="tx2"/>
                </a:solidFill>
                <a:latin typeface="Times New Roman" pitchFamily="18" charset="0"/>
                <a:ea typeface="华文行楷" pitchFamily="2" charset="-122"/>
              </a:rPr>
              <a:t>数据库管理系统的简单应用</a:t>
            </a:r>
          </a:p>
        </p:txBody>
      </p:sp>
      <p:sp>
        <p:nvSpPr>
          <p:cNvPr id="2214920" name="Rectangle 8"/>
          <p:cNvSpPr>
            <a:spLocks noChangeArrowheads="1"/>
          </p:cNvSpPr>
          <p:nvPr/>
        </p:nvSpPr>
        <p:spPr bwMode="auto">
          <a:xfrm>
            <a:off x="539750" y="549275"/>
            <a:ext cx="8099425" cy="5032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>
              <a:lnSpc>
                <a:spcPct val="120000"/>
              </a:lnSpc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Char char="v"/>
            </a:pPr>
            <a:r>
              <a:rPr lang="zh-CN" altLang="en-US" sz="2000">
                <a:latin typeface="宋体" pitchFamily="2" charset="-122"/>
              </a:rPr>
              <a:t>设置字段的属性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593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68313" y="549275"/>
            <a:ext cx="8424862" cy="5903913"/>
          </a:xfrm>
          <a:noFill/>
          <a:ln/>
        </p:spPr>
        <p:txBody>
          <a:bodyPr/>
          <a:lstStyle/>
          <a:p>
            <a:pPr>
              <a:lnSpc>
                <a:spcPct val="110000"/>
              </a:lnSpc>
              <a:buFont typeface="Wingdings" pitchFamily="2" charset="2"/>
              <a:buNone/>
            </a:pPr>
            <a:r>
              <a:rPr lang="en-US" altLang="zh-CN" sz="2000" b="1"/>
              <a:t>(3)</a:t>
            </a:r>
            <a:r>
              <a:rPr lang="zh-CN" altLang="en-US" sz="2000" b="1"/>
              <a:t>输入掩码</a:t>
            </a:r>
          </a:p>
          <a:p>
            <a:pPr>
              <a:lnSpc>
                <a:spcPct val="110000"/>
              </a:lnSpc>
              <a:buFont typeface="Wingdings" pitchFamily="2" charset="2"/>
              <a:buNone/>
            </a:pPr>
            <a:r>
              <a:rPr lang="zh-CN" altLang="en-US" sz="2000"/>
              <a:t>       输入掩码用于为文本型、数字型、货币型、日期</a:t>
            </a:r>
            <a:r>
              <a:rPr lang="en-US" altLang="zh-CN" sz="2000"/>
              <a:t>/</a:t>
            </a:r>
            <a:r>
              <a:rPr lang="zh-CN" altLang="en-US" sz="2000"/>
              <a:t>时间型字段设定输入格式化的数据。</a:t>
            </a:r>
          </a:p>
          <a:p>
            <a:pPr>
              <a:lnSpc>
                <a:spcPct val="110000"/>
              </a:lnSpc>
              <a:buFont typeface="Wingdings" pitchFamily="2" charset="2"/>
              <a:buNone/>
            </a:pPr>
            <a:r>
              <a:rPr lang="zh-CN" altLang="en-US" sz="2000"/>
              <a:t>       输入掩码的定义格式：格式符号</a:t>
            </a:r>
            <a:r>
              <a:rPr lang="en-US" altLang="zh-CN" sz="2000"/>
              <a:t>;0(</a:t>
            </a:r>
            <a:r>
              <a:rPr lang="zh-CN" altLang="en-US" sz="2000"/>
              <a:t>或</a:t>
            </a:r>
            <a:r>
              <a:rPr lang="en-US" altLang="zh-CN" sz="2000"/>
              <a:t>1);[“</a:t>
            </a:r>
            <a:r>
              <a:rPr lang="zh-CN" altLang="en-US" sz="2000"/>
              <a:t>符号串”</a:t>
            </a:r>
            <a:r>
              <a:rPr lang="en-US" altLang="zh-CN" sz="2000"/>
              <a:t>]</a:t>
            </a:r>
          </a:p>
          <a:p>
            <a:pPr>
              <a:lnSpc>
                <a:spcPct val="110000"/>
              </a:lnSpc>
              <a:buFont typeface="Wingdings" pitchFamily="2" charset="2"/>
              <a:buNone/>
            </a:pPr>
            <a:r>
              <a:rPr lang="en-US" altLang="zh-CN" sz="2000"/>
              <a:t>       </a:t>
            </a:r>
            <a:r>
              <a:rPr lang="zh-CN" altLang="en-US" sz="2000"/>
              <a:t>其中，第一部分是格式符号，是用输入掩码字符定义数据的输入格式；第二节，设置数据的存放方式，如果是０，则按显示的格式存放，如果是１，则只存放数据；第三节，定义标明输入位置的符号 ，缺省时使用下划线。第一节是必须的，后两节可以省略。</a:t>
            </a:r>
          </a:p>
          <a:p>
            <a:pPr>
              <a:lnSpc>
                <a:spcPct val="110000"/>
              </a:lnSpc>
              <a:buFont typeface="Wingdings" pitchFamily="2" charset="2"/>
              <a:buNone/>
            </a:pPr>
            <a:r>
              <a:rPr lang="en-US" altLang="zh-CN" sz="2000" b="1"/>
              <a:t>(4)</a:t>
            </a:r>
            <a:r>
              <a:rPr lang="zh-CN" altLang="en-US" sz="2000" b="1"/>
              <a:t>标题</a:t>
            </a:r>
          </a:p>
          <a:p>
            <a:pPr>
              <a:lnSpc>
                <a:spcPct val="110000"/>
              </a:lnSpc>
              <a:buFont typeface="Wingdings" pitchFamily="2" charset="2"/>
              <a:buNone/>
            </a:pPr>
            <a:r>
              <a:rPr lang="zh-CN" altLang="en-US" sz="2000"/>
              <a:t>       字段标题是字段的别名，在通过表、窗体和报表浏览数据时，</a:t>
            </a:r>
            <a:r>
              <a:rPr lang="en-US" altLang="zh-CN" sz="2000"/>
              <a:t>Access</a:t>
            </a:r>
            <a:r>
              <a:rPr lang="zh-CN" altLang="en-US" sz="2000"/>
              <a:t>会自动将字段标题作为表、窗体和报表的字段显示标题。</a:t>
            </a:r>
          </a:p>
          <a:p>
            <a:pPr>
              <a:lnSpc>
                <a:spcPct val="110000"/>
              </a:lnSpc>
              <a:buFont typeface="Wingdings" pitchFamily="2" charset="2"/>
              <a:buNone/>
            </a:pPr>
            <a:r>
              <a:rPr lang="en-US" altLang="zh-CN" sz="2000" b="1"/>
              <a:t>(5)</a:t>
            </a:r>
            <a:r>
              <a:rPr lang="zh-CN" altLang="en-US" sz="2000" b="1"/>
              <a:t>有效性规则和有效性文本</a:t>
            </a:r>
          </a:p>
          <a:p>
            <a:pPr>
              <a:lnSpc>
                <a:spcPct val="110000"/>
              </a:lnSpc>
              <a:buFont typeface="Wingdings" pitchFamily="2" charset="2"/>
              <a:buNone/>
            </a:pPr>
            <a:r>
              <a:rPr lang="zh-CN" altLang="en-US" sz="2000"/>
              <a:t>       有效性规则限定输入该字段的数据必须满足指定的规则。当输入的数据不符合有效性规则时，系统将显示提示信息，并强迫光标停留在该字段所在处，直到输入的数据符合有效性规则为止。</a:t>
            </a:r>
          </a:p>
          <a:p>
            <a:pPr>
              <a:lnSpc>
                <a:spcPct val="110000"/>
              </a:lnSpc>
              <a:buFont typeface="Wingdings" pitchFamily="2" charset="2"/>
              <a:buNone/>
            </a:pPr>
            <a:r>
              <a:rPr lang="zh-CN" altLang="en-US" sz="2000"/>
              <a:t>       有效性文本是在输入数据违反有效性规则时出现的提示内容。</a:t>
            </a:r>
          </a:p>
        </p:txBody>
      </p:sp>
      <p:sp>
        <p:nvSpPr>
          <p:cNvPr id="2215939" name="Text Box 3"/>
          <p:cNvSpPr txBox="1">
            <a:spLocks noChangeArrowheads="1"/>
          </p:cNvSpPr>
          <p:nvPr/>
        </p:nvSpPr>
        <p:spPr bwMode="auto">
          <a:xfrm>
            <a:off x="1619250" y="549275"/>
            <a:ext cx="20891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b="0"/>
          </a:p>
        </p:txBody>
      </p:sp>
      <p:sp>
        <p:nvSpPr>
          <p:cNvPr id="2215940" name="Text Box 4"/>
          <p:cNvSpPr txBox="1">
            <a:spLocks noChangeArrowheads="1"/>
          </p:cNvSpPr>
          <p:nvPr/>
        </p:nvSpPr>
        <p:spPr bwMode="auto">
          <a:xfrm>
            <a:off x="971550" y="1196975"/>
            <a:ext cx="6911975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en-US" sz="4400" b="0"/>
          </a:p>
        </p:txBody>
      </p:sp>
      <p:sp>
        <p:nvSpPr>
          <p:cNvPr id="2215941" name="Text Box 5"/>
          <p:cNvSpPr txBox="1">
            <a:spLocks noChangeArrowheads="1"/>
          </p:cNvSpPr>
          <p:nvPr/>
        </p:nvSpPr>
        <p:spPr bwMode="auto">
          <a:xfrm>
            <a:off x="4768850" y="0"/>
            <a:ext cx="4375150" cy="312738"/>
          </a:xfrm>
          <a:prstGeom prst="rect">
            <a:avLst/>
          </a:prstGeom>
          <a:noFill/>
          <a:ln w="38100" cmpd="dbl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1" lang="zh-CN" altLang="en-US" b="0">
                <a:solidFill>
                  <a:schemeClr val="tx2"/>
                </a:solidFill>
                <a:latin typeface="华文行楷" pitchFamily="2" charset="-122"/>
                <a:ea typeface="华文行楷" pitchFamily="2" charset="-122"/>
              </a:rPr>
              <a:t>第六章  </a:t>
            </a:r>
            <a:r>
              <a:rPr kumimoji="1" lang="en-US" altLang="zh-CN" b="0">
                <a:solidFill>
                  <a:schemeClr val="tx2"/>
                </a:solidFill>
                <a:latin typeface="Times New Roman" pitchFamily="18" charset="0"/>
                <a:ea typeface="华文行楷" pitchFamily="2" charset="-122"/>
              </a:rPr>
              <a:t>Access</a:t>
            </a:r>
            <a:r>
              <a:rPr kumimoji="1" lang="zh-CN" altLang="en-US" b="0">
                <a:solidFill>
                  <a:schemeClr val="tx2"/>
                </a:solidFill>
                <a:latin typeface="Times New Roman" pitchFamily="18" charset="0"/>
                <a:ea typeface="华文行楷" pitchFamily="2" charset="-122"/>
              </a:rPr>
              <a:t>数据库管理系统的简单应用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696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4213" y="908050"/>
            <a:ext cx="8280400" cy="5545138"/>
          </a:xfrm>
          <a:noFill/>
          <a:ln/>
        </p:spPr>
        <p:txBody>
          <a:bodyPr/>
          <a:lstStyle/>
          <a:p>
            <a:pPr>
              <a:lnSpc>
                <a:spcPct val="110000"/>
              </a:lnSpc>
              <a:buFont typeface="Wingdings" pitchFamily="2" charset="2"/>
              <a:buNone/>
            </a:pPr>
            <a:r>
              <a:rPr lang="en-US" altLang="zh-CN" sz="2000" b="1"/>
              <a:t>(6)</a:t>
            </a:r>
            <a:r>
              <a:rPr lang="zh-CN" altLang="en-US" sz="2000" b="1"/>
              <a:t>其它属性</a:t>
            </a:r>
          </a:p>
          <a:p>
            <a:pPr>
              <a:lnSpc>
                <a:spcPct val="110000"/>
              </a:lnSpc>
              <a:buFont typeface="Wingdings" pitchFamily="2" charset="2"/>
              <a:buNone/>
            </a:pPr>
            <a:r>
              <a:rPr lang="zh-CN" altLang="en-US" sz="2000"/>
              <a:t>⑴ 索引：用于确定该字段是否作为索引。索引属性有三个选项：</a:t>
            </a:r>
          </a:p>
          <a:p>
            <a:pPr>
              <a:lnSpc>
                <a:spcPct val="110000"/>
              </a:lnSpc>
              <a:buFont typeface="Wingdings" pitchFamily="2" charset="2"/>
              <a:buNone/>
            </a:pPr>
            <a:r>
              <a:rPr lang="zh-CN" altLang="en-US" sz="2000"/>
              <a:t>        ① 无：不对该字段进行索引。</a:t>
            </a:r>
          </a:p>
          <a:p>
            <a:pPr>
              <a:lnSpc>
                <a:spcPct val="110000"/>
              </a:lnSpc>
              <a:buFont typeface="Wingdings" pitchFamily="2" charset="2"/>
              <a:buNone/>
            </a:pPr>
            <a:r>
              <a:rPr lang="zh-CN" altLang="en-US" sz="2000"/>
              <a:t>        ② 有（有重复）：对该字段索引，字段中允许出现重复值。</a:t>
            </a:r>
          </a:p>
          <a:p>
            <a:pPr>
              <a:lnSpc>
                <a:spcPct val="110000"/>
              </a:lnSpc>
              <a:buFont typeface="Wingdings" pitchFamily="2" charset="2"/>
              <a:buNone/>
            </a:pPr>
            <a:r>
              <a:rPr lang="zh-CN" altLang="en-US" sz="2000"/>
              <a:t>        ③ 有（无重复）：对该字段索引，字段中不允许出现重复值。</a:t>
            </a:r>
          </a:p>
          <a:p>
            <a:pPr>
              <a:lnSpc>
                <a:spcPct val="110000"/>
              </a:lnSpc>
              <a:buFont typeface="Wingdings" pitchFamily="2" charset="2"/>
              <a:buNone/>
            </a:pPr>
            <a:r>
              <a:rPr lang="zh-CN" altLang="en-US" sz="2000"/>
              <a:t>⑵ 输入法模式：用来决定向该字段输入数据时是否打开汉字输入法。</a:t>
            </a:r>
          </a:p>
          <a:p>
            <a:pPr>
              <a:lnSpc>
                <a:spcPct val="110000"/>
              </a:lnSpc>
              <a:buFont typeface="Wingdings" pitchFamily="2" charset="2"/>
              <a:buNone/>
            </a:pPr>
            <a:r>
              <a:rPr lang="zh-CN" altLang="en-US" sz="2000"/>
              <a:t>⑶ 默认值：添加新记录时，自动加入到字段中的值。</a:t>
            </a:r>
          </a:p>
          <a:p>
            <a:pPr>
              <a:lnSpc>
                <a:spcPct val="110000"/>
              </a:lnSpc>
              <a:buFont typeface="Wingdings" pitchFamily="2" charset="2"/>
              <a:buNone/>
            </a:pPr>
            <a:r>
              <a:rPr lang="zh-CN" altLang="en-US" sz="2000"/>
              <a:t>⑷ 必填字段：指定该字段是否必须输入数据。</a:t>
            </a:r>
          </a:p>
          <a:p>
            <a:pPr>
              <a:lnSpc>
                <a:spcPct val="110000"/>
              </a:lnSpc>
              <a:buFont typeface="Wingdings" pitchFamily="2" charset="2"/>
              <a:buNone/>
            </a:pPr>
            <a:r>
              <a:rPr lang="zh-CN" altLang="en-US" sz="2000"/>
              <a:t>⑸ 允许空字符串：用于文本型字段，设置是否允许输入空字符串（长度为</a:t>
            </a:r>
            <a:r>
              <a:rPr lang="en-US" altLang="zh-CN" sz="2000"/>
              <a:t>0</a:t>
            </a:r>
            <a:r>
              <a:rPr lang="zh-CN" altLang="en-US" sz="2000"/>
              <a:t>）。</a:t>
            </a:r>
          </a:p>
          <a:p>
            <a:pPr>
              <a:lnSpc>
                <a:spcPct val="110000"/>
              </a:lnSpc>
              <a:buFont typeface="Wingdings" pitchFamily="2" charset="2"/>
              <a:buNone/>
            </a:pPr>
            <a:r>
              <a:rPr lang="zh-CN" altLang="en-US" sz="2000"/>
              <a:t>⑹ 小数位数：用于设置数字型字段和货币型字段的小数位数，但它不影响实际存储的小数位数。                    </a:t>
            </a:r>
          </a:p>
          <a:p>
            <a:pPr>
              <a:lnSpc>
                <a:spcPct val="110000"/>
              </a:lnSpc>
              <a:buFont typeface="Wingdings" pitchFamily="2" charset="2"/>
              <a:buNone/>
            </a:pPr>
            <a:r>
              <a:rPr lang="zh-CN" altLang="en-US" sz="2000"/>
              <a:t>⑺ </a:t>
            </a:r>
            <a:r>
              <a:rPr lang="en-US" altLang="zh-CN" sz="2000"/>
              <a:t>Unicode</a:t>
            </a:r>
            <a:r>
              <a:rPr lang="zh-CN" altLang="en-US" sz="2000"/>
              <a:t>压缩：指定是否允许对该字段进行</a:t>
            </a:r>
            <a:r>
              <a:rPr lang="en-US" altLang="zh-CN" sz="2000"/>
              <a:t>Unicode</a:t>
            </a:r>
            <a:r>
              <a:rPr lang="zh-CN" altLang="en-US" sz="2000"/>
              <a:t>压缩。 </a:t>
            </a:r>
          </a:p>
        </p:txBody>
      </p:sp>
      <p:sp>
        <p:nvSpPr>
          <p:cNvPr id="2216963" name="Text Box 3"/>
          <p:cNvSpPr txBox="1">
            <a:spLocks noChangeArrowheads="1"/>
          </p:cNvSpPr>
          <p:nvPr/>
        </p:nvSpPr>
        <p:spPr bwMode="auto">
          <a:xfrm>
            <a:off x="1619250" y="549275"/>
            <a:ext cx="20891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b="0"/>
          </a:p>
        </p:txBody>
      </p:sp>
      <p:sp>
        <p:nvSpPr>
          <p:cNvPr id="2216964" name="Text Box 4"/>
          <p:cNvSpPr txBox="1">
            <a:spLocks noChangeArrowheads="1"/>
          </p:cNvSpPr>
          <p:nvPr/>
        </p:nvSpPr>
        <p:spPr bwMode="auto">
          <a:xfrm>
            <a:off x="4768850" y="0"/>
            <a:ext cx="4375150" cy="312738"/>
          </a:xfrm>
          <a:prstGeom prst="rect">
            <a:avLst/>
          </a:prstGeom>
          <a:noFill/>
          <a:ln w="38100" cmpd="dbl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1" lang="zh-CN" altLang="en-US" b="0">
                <a:solidFill>
                  <a:schemeClr val="tx2"/>
                </a:solidFill>
                <a:latin typeface="华文行楷" pitchFamily="2" charset="-122"/>
                <a:ea typeface="华文行楷" pitchFamily="2" charset="-122"/>
              </a:rPr>
              <a:t>第六章  </a:t>
            </a:r>
            <a:r>
              <a:rPr kumimoji="1" lang="en-US" altLang="zh-CN" b="0">
                <a:solidFill>
                  <a:schemeClr val="tx2"/>
                </a:solidFill>
                <a:latin typeface="Times New Roman" pitchFamily="18" charset="0"/>
                <a:ea typeface="华文行楷" pitchFamily="2" charset="-122"/>
              </a:rPr>
              <a:t>Access</a:t>
            </a:r>
            <a:r>
              <a:rPr kumimoji="1" lang="zh-CN" altLang="en-US" b="0">
                <a:solidFill>
                  <a:schemeClr val="tx2"/>
                </a:solidFill>
                <a:latin typeface="Times New Roman" pitchFamily="18" charset="0"/>
                <a:ea typeface="华文行楷" pitchFamily="2" charset="-122"/>
              </a:rPr>
              <a:t>数据库管理系统的简单应用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835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250825" y="1268413"/>
            <a:ext cx="8642350" cy="2520950"/>
          </a:xfrm>
          <a:noFill/>
          <a:ln/>
        </p:spPr>
        <p:txBody>
          <a:bodyPr/>
          <a:lstStyle/>
          <a:p>
            <a:pPr>
              <a:lnSpc>
                <a:spcPct val="120000"/>
              </a:lnSpc>
              <a:buFont typeface="Wingdings" pitchFamily="2" charset="2"/>
              <a:buNone/>
            </a:pPr>
            <a:r>
              <a:rPr lang="en-US" altLang="zh-CN" sz="2000" b="1"/>
              <a:t>             </a:t>
            </a:r>
            <a:r>
              <a:rPr lang="zh-CN" altLang="en-US" sz="2000" b="1"/>
              <a:t>通过输入数据创建表：</a:t>
            </a:r>
            <a:r>
              <a:rPr lang="zh-CN" altLang="en-US" sz="2000"/>
              <a:t>通过输入数据创建表是建表最简单的方式。</a:t>
            </a:r>
            <a:r>
              <a:rPr lang="en-US" altLang="zh-CN" sz="2000"/>
              <a:t>Access </a:t>
            </a:r>
            <a:r>
              <a:rPr lang="zh-CN" altLang="en-US" sz="2000"/>
              <a:t>能够根据记录中字段的内容，设置字段的数据类型。</a:t>
            </a:r>
          </a:p>
          <a:p>
            <a:pPr>
              <a:lnSpc>
                <a:spcPct val="120000"/>
              </a:lnSpc>
              <a:buFont typeface="Wingdings" pitchFamily="2" charset="2"/>
              <a:buNone/>
            </a:pPr>
            <a:r>
              <a:rPr lang="zh-CN" altLang="en-US" sz="2000" b="1"/>
              <a:t>             使用设计器创建表：</a:t>
            </a:r>
            <a:r>
              <a:rPr lang="zh-CN" altLang="en-US" sz="2000"/>
              <a:t>使用设计器创建表，也就是使用</a:t>
            </a:r>
            <a:r>
              <a:rPr lang="en-US" altLang="zh-CN" sz="2000"/>
              <a:t>【</a:t>
            </a:r>
            <a:r>
              <a:rPr lang="zh-CN" altLang="en-US" sz="2000"/>
              <a:t>设计</a:t>
            </a:r>
            <a:r>
              <a:rPr lang="en-US" altLang="zh-CN" sz="2000"/>
              <a:t>】</a:t>
            </a:r>
            <a:r>
              <a:rPr lang="zh-CN" altLang="en-US" sz="2000"/>
              <a:t>视图创建表，创建的只是表的结构，记录需要在表的</a:t>
            </a:r>
            <a:r>
              <a:rPr lang="en-US" altLang="zh-CN" sz="2000"/>
              <a:t>【</a:t>
            </a:r>
            <a:r>
              <a:rPr lang="zh-CN" altLang="en-US" sz="2000"/>
              <a:t>数据表</a:t>
            </a:r>
            <a:r>
              <a:rPr lang="en-US" altLang="zh-CN" sz="2000"/>
              <a:t>】</a:t>
            </a:r>
            <a:r>
              <a:rPr lang="zh-CN" altLang="en-US" sz="2000"/>
              <a:t>视图中输入。这是一种较为复杂但却灵活的创建表的方法，通常用户都是使用</a:t>
            </a:r>
            <a:r>
              <a:rPr lang="en-US" altLang="zh-CN" sz="2000"/>
              <a:t>【</a:t>
            </a:r>
            <a:r>
              <a:rPr lang="zh-CN" altLang="en-US" sz="2000"/>
              <a:t>设计</a:t>
            </a:r>
            <a:r>
              <a:rPr lang="en-US" altLang="zh-CN" sz="2000"/>
              <a:t>】</a:t>
            </a:r>
            <a:r>
              <a:rPr lang="zh-CN" altLang="en-US" sz="2000"/>
              <a:t>视图创建表。</a:t>
            </a:r>
            <a:endParaRPr lang="zh-CN" altLang="en-US" sz="2000" b="1"/>
          </a:p>
        </p:txBody>
      </p:sp>
      <p:sp>
        <p:nvSpPr>
          <p:cNvPr id="868355" name="Rectangle 3"/>
          <p:cNvSpPr>
            <a:spLocks noGrp="1" noRot="1" noChangeArrowheads="1"/>
          </p:cNvSpPr>
          <p:nvPr>
            <p:ph type="title"/>
          </p:nvPr>
        </p:nvSpPr>
        <p:spPr>
          <a:xfrm>
            <a:off x="539750" y="692150"/>
            <a:ext cx="7632700" cy="433388"/>
          </a:xfrm>
        </p:spPr>
        <p:txBody>
          <a:bodyPr/>
          <a:lstStyle/>
          <a:p>
            <a:pPr algn="l"/>
            <a:r>
              <a:rPr lang="en-US" altLang="zh-CN" sz="2000">
                <a:latin typeface="宋体" pitchFamily="2" charset="-122"/>
              </a:rPr>
              <a:t>2</a:t>
            </a:r>
            <a:r>
              <a:rPr lang="zh-CN" altLang="en-US" sz="2000">
                <a:latin typeface="宋体" pitchFamily="2" charset="-122"/>
              </a:rPr>
              <a:t>、创建表　</a:t>
            </a:r>
          </a:p>
        </p:txBody>
      </p:sp>
      <p:sp>
        <p:nvSpPr>
          <p:cNvPr id="868357" name="Text Box 5"/>
          <p:cNvSpPr txBox="1">
            <a:spLocks noChangeArrowheads="1"/>
          </p:cNvSpPr>
          <p:nvPr/>
        </p:nvSpPr>
        <p:spPr bwMode="auto">
          <a:xfrm>
            <a:off x="4768850" y="0"/>
            <a:ext cx="4375150" cy="312738"/>
          </a:xfrm>
          <a:prstGeom prst="rect">
            <a:avLst/>
          </a:prstGeom>
          <a:noFill/>
          <a:ln w="38100" cmpd="dbl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1" lang="zh-CN" altLang="en-US" b="0">
                <a:solidFill>
                  <a:schemeClr val="tx2"/>
                </a:solidFill>
                <a:latin typeface="华文行楷" pitchFamily="2" charset="-122"/>
                <a:ea typeface="华文行楷" pitchFamily="2" charset="-122"/>
              </a:rPr>
              <a:t>第六章  </a:t>
            </a:r>
            <a:r>
              <a:rPr kumimoji="1" lang="en-US" altLang="zh-CN" b="0">
                <a:solidFill>
                  <a:schemeClr val="tx2"/>
                </a:solidFill>
                <a:latin typeface="Times New Roman" pitchFamily="18" charset="0"/>
                <a:ea typeface="华文行楷" pitchFamily="2" charset="-122"/>
              </a:rPr>
              <a:t>Access</a:t>
            </a:r>
            <a:r>
              <a:rPr kumimoji="1" lang="zh-CN" altLang="en-US" b="0">
                <a:solidFill>
                  <a:schemeClr val="tx2"/>
                </a:solidFill>
                <a:latin typeface="Times New Roman" pitchFamily="18" charset="0"/>
                <a:ea typeface="华文行楷" pitchFamily="2" charset="-122"/>
              </a:rPr>
              <a:t>数据库管理系统的简单应用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7506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2124075" y="333375"/>
            <a:ext cx="5278438" cy="658813"/>
          </a:xfrm>
        </p:spPr>
        <p:txBody>
          <a:bodyPr/>
          <a:lstStyle/>
          <a:p>
            <a:pPr algn="l"/>
            <a:r>
              <a:rPr lang="zh-CN" altLang="en-US" sz="2400">
                <a:solidFill>
                  <a:srgbClr val="FF3300"/>
                </a:solidFill>
                <a:ea typeface="幼圆" pitchFamily="49" charset="-122"/>
              </a:rPr>
              <a:t>关系数据库设计步骤、原则</a:t>
            </a:r>
          </a:p>
        </p:txBody>
      </p:sp>
      <p:sp>
        <p:nvSpPr>
          <p:cNvPr id="2197507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539750" y="908050"/>
            <a:ext cx="3455988" cy="1584325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kumimoji="1" lang="en-US" altLang="zh-CN" sz="2000">
                <a:solidFill>
                  <a:schemeClr val="tx2"/>
                </a:solidFill>
                <a:latin typeface="黑体" pitchFamily="49" charset="-122"/>
                <a:ea typeface="黑体" pitchFamily="49" charset="-122"/>
              </a:rPr>
              <a:t>1. </a:t>
            </a:r>
            <a:r>
              <a:rPr kumimoji="1" lang="zh-CN" altLang="en-US" sz="2000">
                <a:solidFill>
                  <a:schemeClr val="tx2"/>
                </a:solidFill>
                <a:latin typeface="黑体" pitchFamily="49" charset="-122"/>
                <a:ea typeface="黑体" pitchFamily="49" charset="-122"/>
              </a:rPr>
              <a:t>需求分析</a:t>
            </a:r>
          </a:p>
          <a:p>
            <a:pPr>
              <a:buFont typeface="Wingdings" pitchFamily="2" charset="2"/>
              <a:buChar char="Ø"/>
            </a:pPr>
            <a:r>
              <a:rPr kumimoji="1" lang="zh-CN" altLang="en-US" sz="2000">
                <a:latin typeface="黑体" pitchFamily="49" charset="-122"/>
                <a:ea typeface="黑体" pitchFamily="49" charset="-122"/>
              </a:rPr>
              <a:t>信息需求</a:t>
            </a:r>
          </a:p>
          <a:p>
            <a:pPr>
              <a:buFont typeface="Wingdings" pitchFamily="2" charset="2"/>
              <a:buChar char="Ø"/>
            </a:pPr>
            <a:r>
              <a:rPr kumimoji="1" lang="zh-CN" altLang="en-US" sz="2000">
                <a:latin typeface="黑体" pitchFamily="49" charset="-122"/>
                <a:ea typeface="黑体" pitchFamily="49" charset="-122"/>
              </a:rPr>
              <a:t>处理需求</a:t>
            </a:r>
          </a:p>
          <a:p>
            <a:pPr>
              <a:buFont typeface="Wingdings" pitchFamily="2" charset="2"/>
              <a:buChar char="Ø"/>
            </a:pPr>
            <a:r>
              <a:rPr kumimoji="1" lang="zh-CN" altLang="en-US" sz="2000">
                <a:latin typeface="黑体" pitchFamily="49" charset="-122"/>
                <a:ea typeface="黑体" pitchFamily="49" charset="-122"/>
              </a:rPr>
              <a:t>安全性和完整性需求</a:t>
            </a:r>
          </a:p>
        </p:txBody>
      </p:sp>
      <p:sp>
        <p:nvSpPr>
          <p:cNvPr id="2197508" name="Rectangle 4"/>
          <p:cNvSpPr>
            <a:spLocks noRot="1" noChangeArrowheads="1"/>
          </p:cNvSpPr>
          <p:nvPr/>
        </p:nvSpPr>
        <p:spPr bwMode="auto">
          <a:xfrm>
            <a:off x="4500563" y="1341438"/>
            <a:ext cx="4103687" cy="1873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None/>
            </a:pPr>
            <a:r>
              <a:rPr kumimoji="1" lang="en-US" altLang="zh-CN" sz="2000" b="0">
                <a:solidFill>
                  <a:schemeClr val="tx2"/>
                </a:solidFill>
                <a:latin typeface="黑体" pitchFamily="49" charset="-122"/>
                <a:ea typeface="黑体" pitchFamily="49" charset="-122"/>
              </a:rPr>
              <a:t>3. </a:t>
            </a:r>
            <a:r>
              <a:rPr kumimoji="1" lang="zh-CN" altLang="en-US" sz="2000" b="0">
                <a:solidFill>
                  <a:schemeClr val="tx2"/>
                </a:solidFill>
                <a:latin typeface="黑体" pitchFamily="49" charset="-122"/>
                <a:ea typeface="黑体" pitchFamily="49" charset="-122"/>
              </a:rPr>
              <a:t>确定表中所需字段</a:t>
            </a:r>
          </a:p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Char char="Ø"/>
            </a:pPr>
            <a:r>
              <a:rPr kumimoji="1" lang="zh-CN" altLang="en-US" sz="2000" b="0">
                <a:latin typeface="黑体" pitchFamily="49" charset="-122"/>
                <a:ea typeface="黑体" pitchFamily="49" charset="-122"/>
              </a:rPr>
              <a:t>每个字段直接和表中的实体相关</a:t>
            </a:r>
          </a:p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Char char="Ø"/>
            </a:pPr>
            <a:r>
              <a:rPr kumimoji="1" lang="zh-CN" altLang="en-US" sz="2000" b="0">
                <a:latin typeface="黑体" pitchFamily="49" charset="-122"/>
                <a:ea typeface="黑体" pitchFamily="49" charset="-122"/>
              </a:rPr>
              <a:t>表中的字段必须是原始数据</a:t>
            </a:r>
          </a:p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Char char="Ø"/>
            </a:pPr>
            <a:r>
              <a:rPr kumimoji="1" lang="zh-CN" altLang="en-US" sz="2000" b="0">
                <a:latin typeface="黑体" pitchFamily="49" charset="-122"/>
                <a:ea typeface="黑体" pitchFamily="49" charset="-122"/>
              </a:rPr>
              <a:t>确定关键字字段</a:t>
            </a:r>
            <a:br>
              <a:rPr kumimoji="1" lang="zh-CN" altLang="en-US" sz="2000" b="0">
                <a:latin typeface="黑体" pitchFamily="49" charset="-122"/>
                <a:ea typeface="黑体" pitchFamily="49" charset="-122"/>
              </a:rPr>
            </a:br>
            <a:r>
              <a:rPr kumimoji="1" lang="zh-CN" altLang="en-US" sz="2000" b="0">
                <a:latin typeface="黑体" pitchFamily="49" charset="-122"/>
                <a:ea typeface="黑体" pitchFamily="49" charset="-122"/>
              </a:rPr>
              <a:t>关键字字段</a:t>
            </a:r>
            <a:r>
              <a:rPr kumimoji="1" lang="en-US" altLang="zh-CN" sz="2000" b="0">
                <a:latin typeface="Times New Roman"/>
                <a:ea typeface="黑体" pitchFamily="49" charset="-122"/>
              </a:rPr>
              <a:t>——</a:t>
            </a:r>
            <a:r>
              <a:rPr kumimoji="1" lang="zh-CN" altLang="en-US" sz="2000" b="0">
                <a:latin typeface="黑体" pitchFamily="49" charset="-122"/>
                <a:ea typeface="黑体" pitchFamily="49" charset="-122"/>
              </a:rPr>
              <a:t>实体中的码</a:t>
            </a:r>
            <a:endParaRPr lang="zh-CN" altLang="en-US" sz="2000" b="0"/>
          </a:p>
        </p:txBody>
      </p:sp>
      <p:sp>
        <p:nvSpPr>
          <p:cNvPr id="2197509" name="Rectangle 5"/>
          <p:cNvSpPr>
            <a:spLocks noRot="1" noChangeArrowheads="1"/>
          </p:cNvSpPr>
          <p:nvPr/>
        </p:nvSpPr>
        <p:spPr bwMode="auto">
          <a:xfrm>
            <a:off x="539750" y="2420938"/>
            <a:ext cx="4032250" cy="719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None/>
            </a:pPr>
            <a:r>
              <a:rPr kumimoji="1" lang="en-US" altLang="zh-CN" sz="2000" b="0">
                <a:solidFill>
                  <a:schemeClr val="tx2"/>
                </a:solidFill>
                <a:latin typeface="黑体" pitchFamily="49" charset="-122"/>
                <a:ea typeface="黑体" pitchFamily="49" charset="-122"/>
              </a:rPr>
              <a:t>2. </a:t>
            </a:r>
            <a:r>
              <a:rPr kumimoji="1" lang="zh-CN" altLang="en-US" sz="2000" b="0">
                <a:solidFill>
                  <a:schemeClr val="tx2"/>
                </a:solidFill>
                <a:latin typeface="黑体" pitchFamily="49" charset="-122"/>
                <a:ea typeface="黑体" pitchFamily="49" charset="-122"/>
              </a:rPr>
              <a:t>确定需要的表</a:t>
            </a:r>
          </a:p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Char char="Ø"/>
            </a:pPr>
            <a:r>
              <a:rPr kumimoji="1" lang="zh-CN" altLang="en-US" sz="2000" b="0">
                <a:latin typeface="黑体" pitchFamily="49" charset="-122"/>
                <a:ea typeface="黑体" pitchFamily="49" charset="-122"/>
              </a:rPr>
              <a:t>一个实体对应一个表</a:t>
            </a:r>
          </a:p>
        </p:txBody>
      </p:sp>
      <p:sp>
        <p:nvSpPr>
          <p:cNvPr id="2197510" name="Rectangle 6"/>
          <p:cNvSpPr>
            <a:spLocks noRot="1" noChangeArrowheads="1"/>
          </p:cNvSpPr>
          <p:nvPr/>
        </p:nvSpPr>
        <p:spPr bwMode="auto">
          <a:xfrm>
            <a:off x="539750" y="3500438"/>
            <a:ext cx="8388350" cy="2160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None/>
            </a:pPr>
            <a:r>
              <a:rPr kumimoji="1" lang="en-US" altLang="zh-CN" sz="2000" b="0">
                <a:solidFill>
                  <a:schemeClr val="tx2"/>
                </a:solidFill>
                <a:latin typeface="黑体" pitchFamily="49" charset="-122"/>
                <a:ea typeface="黑体" pitchFamily="49" charset="-122"/>
              </a:rPr>
              <a:t>4. </a:t>
            </a:r>
            <a:r>
              <a:rPr kumimoji="1" lang="zh-CN" altLang="en-US" sz="2000" b="0">
                <a:solidFill>
                  <a:schemeClr val="tx2"/>
                </a:solidFill>
                <a:latin typeface="黑体" pitchFamily="49" charset="-122"/>
                <a:ea typeface="黑体" pitchFamily="49" charset="-122"/>
              </a:rPr>
              <a:t>确定联系</a:t>
            </a:r>
          </a:p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Char char="Ø"/>
            </a:pPr>
            <a:r>
              <a:rPr kumimoji="1" lang="zh-CN" altLang="en-US" sz="2000" b="0">
                <a:latin typeface="黑体" pitchFamily="49" charset="-122"/>
                <a:ea typeface="黑体" pitchFamily="49" charset="-122"/>
              </a:rPr>
              <a:t>一对多：在</a:t>
            </a:r>
            <a:r>
              <a:rPr kumimoji="1" lang="zh-CN" altLang="en-US" sz="2000" b="0">
                <a:latin typeface="Times New Roman"/>
                <a:ea typeface="黑体" pitchFamily="49" charset="-122"/>
              </a:rPr>
              <a:t>“</a:t>
            </a:r>
            <a:r>
              <a:rPr kumimoji="1" lang="zh-CN" altLang="en-US" sz="2000" b="0">
                <a:latin typeface="黑体" pitchFamily="49" charset="-122"/>
                <a:ea typeface="黑体" pitchFamily="49" charset="-122"/>
              </a:rPr>
              <a:t>多</a:t>
            </a:r>
            <a:r>
              <a:rPr kumimoji="1" lang="zh-CN" altLang="en-US" sz="2000" b="0">
                <a:latin typeface="Times New Roman"/>
                <a:ea typeface="黑体" pitchFamily="49" charset="-122"/>
              </a:rPr>
              <a:t>”</a:t>
            </a:r>
            <a:r>
              <a:rPr kumimoji="1" lang="zh-CN" altLang="en-US" sz="2000" b="0">
                <a:latin typeface="黑体" pitchFamily="49" charset="-122"/>
                <a:ea typeface="黑体" pitchFamily="49" charset="-122"/>
              </a:rPr>
              <a:t>的一边加上</a:t>
            </a:r>
            <a:r>
              <a:rPr kumimoji="1" lang="zh-CN" altLang="en-US" sz="2000" b="0">
                <a:latin typeface="Times New Roman"/>
                <a:ea typeface="黑体" pitchFamily="49" charset="-122"/>
              </a:rPr>
              <a:t>“</a:t>
            </a:r>
            <a:r>
              <a:rPr kumimoji="1" lang="zh-CN" altLang="en-US" sz="2000" b="0">
                <a:latin typeface="黑体" pitchFamily="49" charset="-122"/>
                <a:ea typeface="黑体" pitchFamily="49" charset="-122"/>
              </a:rPr>
              <a:t>一</a:t>
            </a:r>
            <a:r>
              <a:rPr kumimoji="1" lang="zh-CN" altLang="en-US" sz="2000" b="0">
                <a:latin typeface="Times New Roman"/>
                <a:ea typeface="黑体" pitchFamily="49" charset="-122"/>
              </a:rPr>
              <a:t>”</a:t>
            </a:r>
            <a:r>
              <a:rPr kumimoji="1" lang="zh-CN" altLang="en-US" sz="2000" b="0">
                <a:latin typeface="黑体" pitchFamily="49" charset="-122"/>
                <a:ea typeface="黑体" pitchFamily="49" charset="-122"/>
              </a:rPr>
              <a:t>那边的关键字字段；</a:t>
            </a:r>
          </a:p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Char char="Ø"/>
            </a:pPr>
            <a:r>
              <a:rPr kumimoji="1" lang="zh-CN" altLang="en-US" sz="2000" b="0">
                <a:latin typeface="黑体" pitchFamily="49" charset="-122"/>
                <a:ea typeface="黑体" pitchFamily="49" charset="-122"/>
              </a:rPr>
              <a:t>多对多：添加一个关系表，表中存两个相关表的关键字字段；</a:t>
            </a:r>
          </a:p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Char char="Ø"/>
            </a:pPr>
            <a:r>
              <a:rPr kumimoji="1" lang="zh-CN" altLang="en-US" sz="2000" b="0">
                <a:latin typeface="黑体" pitchFamily="49" charset="-122"/>
                <a:ea typeface="黑体" pitchFamily="49" charset="-122"/>
              </a:rPr>
              <a:t>一对一：根据具体情况而定，或用一个表存储，或用两个表存储，两个表使用相同的关键字字段，也有可能两个表通过外关键字字段建立联系。</a:t>
            </a:r>
          </a:p>
        </p:txBody>
      </p:sp>
      <p:sp>
        <p:nvSpPr>
          <p:cNvPr id="2197511" name="Rectangle 7"/>
          <p:cNvSpPr>
            <a:spLocks noRot="1" noChangeArrowheads="1"/>
          </p:cNvSpPr>
          <p:nvPr/>
        </p:nvSpPr>
        <p:spPr bwMode="auto">
          <a:xfrm>
            <a:off x="684213" y="5876925"/>
            <a:ext cx="7993062" cy="531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None/>
            </a:pPr>
            <a:r>
              <a:rPr kumimoji="1" lang="en-US" altLang="zh-CN" sz="2000" b="0">
                <a:solidFill>
                  <a:schemeClr val="tx2"/>
                </a:solidFill>
                <a:latin typeface="黑体" pitchFamily="49" charset="-122"/>
                <a:ea typeface="黑体" pitchFamily="49" charset="-122"/>
              </a:rPr>
              <a:t>5.</a:t>
            </a:r>
            <a:r>
              <a:rPr kumimoji="1" lang="zh-CN" altLang="en-US" sz="2000" b="0">
                <a:solidFill>
                  <a:schemeClr val="tx2"/>
                </a:solidFill>
                <a:latin typeface="黑体" pitchFamily="49" charset="-122"/>
                <a:ea typeface="黑体" pitchFamily="49" charset="-122"/>
              </a:rPr>
              <a:t>设计求精</a:t>
            </a:r>
          </a:p>
        </p:txBody>
      </p:sp>
    </p:spTree>
  </p:cSld>
  <p:clrMapOvr>
    <a:masterClrMapping/>
  </p:clrMapOvr>
  <p:transition spd="med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7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2197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7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1000"/>
                                        <p:tgtEl>
                                          <p:spTgt spid="2197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7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1000"/>
                                        <p:tgtEl>
                                          <p:spTgt spid="2197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75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1000"/>
                                        <p:tgtEl>
                                          <p:spTgt spid="21975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7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1000"/>
                                        <p:tgtEl>
                                          <p:spTgt spid="21975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7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1000"/>
                                        <p:tgtEl>
                                          <p:spTgt spid="2197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75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7" dur="2000"/>
                                        <p:tgtEl>
                                          <p:spTgt spid="21975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75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2" dur="2000"/>
                                        <p:tgtEl>
                                          <p:spTgt spid="21975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75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7" dur="2000"/>
                                        <p:tgtEl>
                                          <p:spTgt spid="21975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75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2" dur="2000"/>
                                        <p:tgtEl>
                                          <p:spTgt spid="21975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75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7" dur="2000"/>
                                        <p:tgtEl>
                                          <p:spTgt spid="21975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97507" grpId="0" build="p"/>
      <p:bldP spid="2197508" grpId="0"/>
      <p:bldP spid="2197509" grpId="0"/>
      <p:bldP spid="2197510" grpId="0" build="p"/>
      <p:bldP spid="2197511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9955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1125538"/>
            <a:ext cx="7272337" cy="5119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99557" name="Rectangle 5"/>
          <p:cNvSpPr>
            <a:spLocks noGrp="1" noRot="1" noChangeArrowheads="1"/>
          </p:cNvSpPr>
          <p:nvPr>
            <p:ph type="title"/>
          </p:nvPr>
        </p:nvSpPr>
        <p:spPr>
          <a:xfrm>
            <a:off x="1835150" y="476250"/>
            <a:ext cx="6430963" cy="511175"/>
          </a:xfrm>
        </p:spPr>
        <p:txBody>
          <a:bodyPr/>
          <a:lstStyle/>
          <a:p>
            <a:r>
              <a:rPr kumimoji="1" lang="zh-CN" altLang="en-US" sz="2800">
                <a:solidFill>
                  <a:srgbClr val="FF3300"/>
                </a:solidFill>
              </a:rPr>
              <a:t>创建一个空数据库</a:t>
            </a:r>
          </a:p>
        </p:txBody>
      </p:sp>
    </p:spTree>
  </p:cSld>
  <p:clrMapOvr>
    <a:masterClrMapping/>
  </p:clrMapOvr>
  <p:transition spd="med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9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199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0579" name="Rectangle 3"/>
          <p:cNvSpPr>
            <a:spLocks noRot="1" noChangeArrowheads="1"/>
          </p:cNvSpPr>
          <p:nvPr/>
        </p:nvSpPr>
        <p:spPr bwMode="auto">
          <a:xfrm>
            <a:off x="827088" y="765175"/>
            <a:ext cx="7388225" cy="1368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lnSpc>
                <a:spcPct val="130000"/>
              </a:lnSpc>
              <a:buClr>
                <a:schemeClr val="hlink"/>
              </a:buClr>
              <a:buSzPct val="70000"/>
              <a:buFont typeface="Wingdings" pitchFamily="2" charset="2"/>
              <a:buNone/>
            </a:pPr>
            <a:r>
              <a:rPr kumimoji="1" lang="zh-CN" altLang="en-US" sz="2000" b="0">
                <a:latin typeface="黑体" pitchFamily="49" charset="-122"/>
                <a:ea typeface="黑体" pitchFamily="49" charset="-122"/>
              </a:rPr>
              <a:t>创建</a:t>
            </a:r>
            <a:r>
              <a:rPr kumimoji="1" lang="zh-CN" altLang="en-US" sz="2000" b="0">
                <a:latin typeface="Times New Roman"/>
                <a:ea typeface="黑体" pitchFamily="49" charset="-122"/>
              </a:rPr>
              <a:t>“</a:t>
            </a:r>
            <a:r>
              <a:rPr kumimoji="1" lang="zh-CN" altLang="en-US" sz="2000" b="0">
                <a:latin typeface="黑体" pitchFamily="49" charset="-122"/>
                <a:ea typeface="黑体" pitchFamily="49" charset="-122"/>
              </a:rPr>
              <a:t>工时与账单</a:t>
            </a:r>
            <a:r>
              <a:rPr kumimoji="1" lang="zh-CN" altLang="en-US" sz="2000" b="0">
                <a:latin typeface="Times New Roman"/>
                <a:ea typeface="黑体" pitchFamily="49" charset="-122"/>
              </a:rPr>
              <a:t>”</a:t>
            </a:r>
            <a:r>
              <a:rPr kumimoji="1" lang="zh-CN" altLang="en-US" sz="2000" b="0">
                <a:latin typeface="黑体" pitchFamily="49" charset="-122"/>
                <a:ea typeface="黑体" pitchFamily="49" charset="-122"/>
              </a:rPr>
              <a:t>数据库</a:t>
            </a:r>
          </a:p>
          <a:p>
            <a:pPr>
              <a:lnSpc>
                <a:spcPct val="130000"/>
              </a:lnSpc>
              <a:buClr>
                <a:schemeClr val="hlink"/>
              </a:buClr>
              <a:buSzPct val="100000"/>
              <a:buFont typeface="Wingdings" pitchFamily="2" charset="2"/>
              <a:buNone/>
            </a:pPr>
            <a:r>
              <a:rPr kumimoji="1" lang="zh-CN" altLang="en-US" sz="2000" b="0">
                <a:latin typeface="黑体" pitchFamily="49" charset="-122"/>
                <a:ea typeface="黑体" pitchFamily="49" charset="-122"/>
              </a:rPr>
              <a:t>①启动</a:t>
            </a:r>
            <a:r>
              <a:rPr kumimoji="1" lang="en-US" altLang="zh-CN" sz="2000" b="0">
                <a:latin typeface="黑体" pitchFamily="49" charset="-122"/>
                <a:ea typeface="黑体" pitchFamily="49" charset="-122"/>
              </a:rPr>
              <a:t>Access</a:t>
            </a:r>
            <a:r>
              <a:rPr kumimoji="1" lang="zh-CN" altLang="en-US" sz="2000" b="0">
                <a:latin typeface="黑体" pitchFamily="49" charset="-122"/>
                <a:ea typeface="黑体" pitchFamily="49" charset="-122"/>
              </a:rPr>
              <a:t>以后，将鼠标移动到工具栏上的新建图标单击左键，或通过</a:t>
            </a:r>
            <a:r>
              <a:rPr kumimoji="1" lang="zh-CN" altLang="en-US" sz="2000" b="0">
                <a:latin typeface="Times New Roman"/>
                <a:ea typeface="黑体" pitchFamily="49" charset="-122"/>
              </a:rPr>
              <a:t>“</a:t>
            </a:r>
            <a:r>
              <a:rPr kumimoji="1" lang="zh-CN" altLang="en-US" sz="2000" b="0">
                <a:latin typeface="黑体" pitchFamily="49" charset="-122"/>
                <a:ea typeface="黑体" pitchFamily="49" charset="-122"/>
              </a:rPr>
              <a:t>文件</a:t>
            </a:r>
            <a:r>
              <a:rPr kumimoji="1" lang="zh-CN" altLang="en-US" sz="2000" b="0">
                <a:latin typeface="Times New Roman"/>
                <a:ea typeface="黑体" pitchFamily="49" charset="-122"/>
              </a:rPr>
              <a:t>”</a:t>
            </a:r>
            <a:r>
              <a:rPr kumimoji="1" lang="en-US" altLang="zh-CN" sz="2000" b="0">
                <a:latin typeface="黑体" pitchFamily="49" charset="-122"/>
                <a:ea typeface="黑体" pitchFamily="49" charset="-122"/>
              </a:rPr>
              <a:t>\</a:t>
            </a:r>
            <a:r>
              <a:rPr kumimoji="1" lang="en-US" altLang="zh-CN" sz="2000" b="0">
                <a:latin typeface="Times New Roman"/>
                <a:ea typeface="黑体" pitchFamily="49" charset="-122"/>
              </a:rPr>
              <a:t>“</a:t>
            </a:r>
            <a:r>
              <a:rPr kumimoji="1" lang="zh-CN" altLang="en-US" sz="2000" b="0">
                <a:latin typeface="黑体" pitchFamily="49" charset="-122"/>
                <a:ea typeface="黑体" pitchFamily="49" charset="-122"/>
              </a:rPr>
              <a:t>新建</a:t>
            </a:r>
            <a:r>
              <a:rPr kumimoji="1" lang="zh-CN" altLang="en-US" sz="2000" b="0">
                <a:latin typeface="Times New Roman"/>
                <a:ea typeface="黑体" pitchFamily="49" charset="-122"/>
              </a:rPr>
              <a:t>”</a:t>
            </a:r>
            <a:r>
              <a:rPr kumimoji="1" lang="zh-CN" altLang="en-US" sz="2000" b="0">
                <a:latin typeface="黑体" pitchFamily="49" charset="-122"/>
                <a:ea typeface="黑体" pitchFamily="49" charset="-122"/>
              </a:rPr>
              <a:t>选项；</a:t>
            </a:r>
            <a:r>
              <a:rPr kumimoji="1" lang="zh-CN" altLang="en-US" sz="2000" b="0">
                <a:solidFill>
                  <a:schemeClr val="tx2"/>
                </a:solidFill>
                <a:latin typeface="黑体" pitchFamily="49" charset="-122"/>
                <a:ea typeface="黑体" pitchFamily="49" charset="-122"/>
              </a:rPr>
              <a:t>打开新建文件窗口</a:t>
            </a:r>
          </a:p>
        </p:txBody>
      </p:sp>
      <p:pic>
        <p:nvPicPr>
          <p:cNvPr id="220058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2133600"/>
            <a:ext cx="6192837" cy="4224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200581" name="Rectangle 5"/>
          <p:cNvSpPr>
            <a:spLocks noGrp="1" noRot="1" noChangeArrowheads="1"/>
          </p:cNvSpPr>
          <p:nvPr>
            <p:ph type="title" idx="4294967295"/>
          </p:nvPr>
        </p:nvSpPr>
        <p:spPr>
          <a:xfrm>
            <a:off x="2051050" y="260350"/>
            <a:ext cx="6070600" cy="439738"/>
          </a:xfrm>
        </p:spPr>
        <p:txBody>
          <a:bodyPr/>
          <a:lstStyle/>
          <a:p>
            <a:r>
              <a:rPr kumimoji="1" lang="zh-CN" altLang="en-US" sz="2800">
                <a:solidFill>
                  <a:srgbClr val="FF3300"/>
                </a:solidFill>
              </a:rPr>
              <a:t>通过模板建立数据库</a:t>
            </a:r>
          </a:p>
        </p:txBody>
      </p:sp>
    </p:spTree>
  </p:cSld>
  <p:clrMapOvr>
    <a:masterClrMapping/>
  </p:clrMapOvr>
  <p:transition spd="med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0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200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0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2200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00579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1602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827088" y="692150"/>
            <a:ext cx="4054475" cy="587375"/>
          </a:xfrm>
        </p:spPr>
        <p:txBody>
          <a:bodyPr/>
          <a:lstStyle/>
          <a:p>
            <a:pPr algn="l"/>
            <a:r>
              <a:rPr kumimoji="1" lang="en-US" altLang="zh-CN" sz="180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②</a:t>
            </a:r>
            <a:r>
              <a:rPr kumimoji="1" lang="zh-CN" altLang="en-US" sz="180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打开通用模板窗口；</a:t>
            </a:r>
          </a:p>
        </p:txBody>
      </p:sp>
      <p:pic>
        <p:nvPicPr>
          <p:cNvPr id="220160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1341438"/>
            <a:ext cx="6915150" cy="4017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201604" name="Text Box 4"/>
          <p:cNvSpPr txBox="1">
            <a:spLocks noChangeArrowheads="1"/>
          </p:cNvSpPr>
          <p:nvPr/>
        </p:nvSpPr>
        <p:spPr bwMode="auto">
          <a:xfrm>
            <a:off x="900113" y="5589588"/>
            <a:ext cx="73914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000" b="0">
                <a:latin typeface="黑体" pitchFamily="49" charset="-122"/>
                <a:ea typeface="黑体" pitchFamily="49" charset="-122"/>
              </a:rPr>
              <a:t>选择</a:t>
            </a:r>
            <a:r>
              <a:rPr kumimoji="1" lang="zh-CN" altLang="en-US" sz="2000" b="0">
                <a:latin typeface="Times New Roman"/>
                <a:ea typeface="黑体" pitchFamily="49" charset="-122"/>
              </a:rPr>
              <a:t>“</a:t>
            </a:r>
            <a:r>
              <a:rPr kumimoji="1" lang="zh-CN" altLang="en-US" sz="2000" b="0">
                <a:latin typeface="黑体" pitchFamily="49" charset="-122"/>
                <a:ea typeface="黑体" pitchFamily="49" charset="-122"/>
              </a:rPr>
              <a:t>工时与账单</a:t>
            </a:r>
            <a:r>
              <a:rPr kumimoji="1" lang="zh-CN" altLang="en-US" sz="2000" b="0">
                <a:latin typeface="Times New Roman"/>
                <a:ea typeface="黑体" pitchFamily="49" charset="-122"/>
              </a:rPr>
              <a:t>”</a:t>
            </a:r>
            <a:r>
              <a:rPr kumimoji="1" lang="zh-CN" altLang="en-US" sz="2000" b="0">
                <a:latin typeface="黑体" pitchFamily="49" charset="-122"/>
                <a:ea typeface="黑体" pitchFamily="49" charset="-122"/>
              </a:rPr>
              <a:t>图标，然后</a:t>
            </a:r>
            <a:r>
              <a:rPr kumimoji="1" lang="zh-CN" altLang="en-US" sz="2000" b="0">
                <a:latin typeface="Times New Roman"/>
                <a:ea typeface="黑体" pitchFamily="49" charset="-122"/>
              </a:rPr>
              <a:t>“</a:t>
            </a:r>
            <a:r>
              <a:rPr kumimoji="1" lang="zh-CN" altLang="en-US" sz="2000" b="0">
                <a:latin typeface="黑体" pitchFamily="49" charset="-122"/>
                <a:ea typeface="黑体" pitchFamily="49" charset="-122"/>
              </a:rPr>
              <a:t>确定</a:t>
            </a:r>
            <a:r>
              <a:rPr kumimoji="1" lang="zh-CN" altLang="en-US" sz="2000" b="0">
                <a:latin typeface="Times New Roman"/>
                <a:ea typeface="黑体" pitchFamily="49" charset="-122"/>
              </a:rPr>
              <a:t>”</a:t>
            </a:r>
            <a:endParaRPr kumimoji="1" lang="zh-CN" altLang="en-US" sz="2000" b="0"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ransition spd="med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201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22016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4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2000"/>
                                        <p:tgtEl>
                                          <p:spTgt spid="22016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01602" grpId="0"/>
      <p:bldP spid="2201604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2626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755650" y="620713"/>
            <a:ext cx="8001000" cy="431800"/>
          </a:xfrm>
        </p:spPr>
        <p:txBody>
          <a:bodyPr/>
          <a:lstStyle/>
          <a:p>
            <a:pPr marL="723900" indent="-723900" algn="l"/>
            <a:r>
              <a:rPr kumimoji="1" lang="en-US" altLang="zh-CN" sz="180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③</a:t>
            </a:r>
            <a:r>
              <a:rPr kumimoji="1" lang="zh-CN" altLang="en-US" sz="180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出现</a:t>
            </a:r>
            <a:r>
              <a:rPr kumimoji="1" lang="zh-CN" altLang="en-US" sz="1800">
                <a:solidFill>
                  <a:schemeClr val="tx1"/>
                </a:solidFill>
                <a:latin typeface="Times New Roman"/>
                <a:ea typeface="黑体" pitchFamily="49" charset="-122"/>
              </a:rPr>
              <a:t>“</a:t>
            </a:r>
            <a:r>
              <a:rPr kumimoji="1" lang="zh-CN" altLang="en-US" sz="180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文件新建数据库</a:t>
            </a:r>
            <a:r>
              <a:rPr kumimoji="1" lang="zh-CN" altLang="en-US" sz="1800">
                <a:solidFill>
                  <a:schemeClr val="tx1"/>
                </a:solidFill>
                <a:latin typeface="Times New Roman"/>
                <a:ea typeface="黑体" pitchFamily="49" charset="-122"/>
              </a:rPr>
              <a:t>”</a:t>
            </a:r>
            <a:r>
              <a:rPr kumimoji="1" lang="zh-CN" altLang="en-US" sz="180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窗口；</a:t>
            </a:r>
          </a:p>
        </p:txBody>
      </p:sp>
      <p:pic>
        <p:nvPicPr>
          <p:cNvPr id="22026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1268413"/>
            <a:ext cx="6989762" cy="42338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202628" name="Text Box 4"/>
          <p:cNvSpPr txBox="1">
            <a:spLocks noChangeArrowheads="1"/>
          </p:cNvSpPr>
          <p:nvPr/>
        </p:nvSpPr>
        <p:spPr bwMode="auto">
          <a:xfrm>
            <a:off x="1187450" y="5805488"/>
            <a:ext cx="70866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000" b="0">
                <a:latin typeface="黑体" pitchFamily="49" charset="-122"/>
                <a:ea typeface="黑体" pitchFamily="49" charset="-122"/>
              </a:rPr>
              <a:t>选择路径输入文件名，单击</a:t>
            </a:r>
            <a:r>
              <a:rPr kumimoji="1" lang="zh-CN" altLang="en-US" sz="2000" b="0">
                <a:latin typeface="Times New Roman"/>
                <a:ea typeface="黑体" pitchFamily="49" charset="-122"/>
              </a:rPr>
              <a:t>“</a:t>
            </a:r>
            <a:r>
              <a:rPr kumimoji="1" lang="zh-CN" altLang="en-US" sz="2000" b="0">
                <a:latin typeface="黑体" pitchFamily="49" charset="-122"/>
                <a:ea typeface="黑体" pitchFamily="49" charset="-122"/>
              </a:rPr>
              <a:t>创建</a:t>
            </a:r>
            <a:r>
              <a:rPr kumimoji="1" lang="zh-CN" altLang="en-US" sz="2000" b="0">
                <a:latin typeface="Times New Roman"/>
                <a:ea typeface="黑体" pitchFamily="49" charset="-122"/>
              </a:rPr>
              <a:t>”</a:t>
            </a:r>
            <a:r>
              <a:rPr kumimoji="1" lang="zh-CN" altLang="en-US" sz="2000" b="0">
                <a:latin typeface="黑体" pitchFamily="49" charset="-122"/>
                <a:ea typeface="黑体" pitchFamily="49" charset="-122"/>
              </a:rPr>
              <a:t>按钮</a:t>
            </a:r>
          </a:p>
        </p:txBody>
      </p:sp>
    </p:spTree>
  </p:cSld>
  <p:clrMapOvr>
    <a:masterClrMapping/>
  </p:clrMapOvr>
  <p:transition spd="med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2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202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2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22026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2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6" dur="2000"/>
                                        <p:tgtEl>
                                          <p:spTgt spid="22026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02626" grpId="0"/>
      <p:bldP spid="2202628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3650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1042988" y="836613"/>
            <a:ext cx="3759200" cy="576262"/>
          </a:xfrm>
        </p:spPr>
        <p:txBody>
          <a:bodyPr/>
          <a:lstStyle/>
          <a:p>
            <a:pPr marL="723900" indent="-723900" algn="l"/>
            <a:r>
              <a:rPr kumimoji="1" lang="en-US" altLang="zh-CN" sz="180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④</a:t>
            </a:r>
            <a:r>
              <a:rPr kumimoji="1" lang="zh-CN" altLang="en-US" sz="180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启动数据库向导：</a:t>
            </a:r>
          </a:p>
        </p:txBody>
      </p:sp>
      <p:pic>
        <p:nvPicPr>
          <p:cNvPr id="22036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1484313"/>
            <a:ext cx="7342187" cy="4425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3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203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3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22036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03650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4674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1116013" y="549275"/>
            <a:ext cx="5854700" cy="442913"/>
          </a:xfrm>
        </p:spPr>
        <p:txBody>
          <a:bodyPr/>
          <a:lstStyle/>
          <a:p>
            <a:pPr marL="723900" indent="-723900" algn="l"/>
            <a:r>
              <a:rPr kumimoji="1" lang="en-US" altLang="zh-CN" sz="180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⑤</a:t>
            </a:r>
            <a:r>
              <a:rPr kumimoji="1" lang="zh-CN" altLang="en-US" sz="180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单击</a:t>
            </a:r>
            <a:r>
              <a:rPr kumimoji="1" lang="zh-CN" altLang="en-US" sz="1800">
                <a:solidFill>
                  <a:schemeClr val="tx1"/>
                </a:solidFill>
                <a:latin typeface="Times New Roman"/>
                <a:ea typeface="黑体" pitchFamily="49" charset="-122"/>
              </a:rPr>
              <a:t>“</a:t>
            </a:r>
            <a:r>
              <a:rPr kumimoji="1" lang="zh-CN" altLang="en-US" sz="180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下一步</a:t>
            </a:r>
            <a:r>
              <a:rPr kumimoji="1" lang="zh-CN" altLang="en-US" sz="1800">
                <a:solidFill>
                  <a:schemeClr val="tx1"/>
                </a:solidFill>
                <a:latin typeface="Times New Roman"/>
                <a:ea typeface="黑体" pitchFamily="49" charset="-122"/>
              </a:rPr>
              <a:t>”</a:t>
            </a:r>
            <a:r>
              <a:rPr kumimoji="1" lang="zh-CN" altLang="en-US" sz="180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 ，进入下面窗口</a:t>
            </a:r>
            <a:r>
              <a:rPr lang="zh-CN" altLang="en-US" sz="2800"/>
              <a:t>：         </a:t>
            </a:r>
          </a:p>
        </p:txBody>
      </p:sp>
      <p:pic>
        <p:nvPicPr>
          <p:cNvPr id="22046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1196975"/>
            <a:ext cx="6916738" cy="4522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204676" name="Rectangle 4"/>
          <p:cNvSpPr>
            <a:spLocks noRot="1" noChangeArrowheads="1"/>
          </p:cNvSpPr>
          <p:nvPr/>
        </p:nvSpPr>
        <p:spPr bwMode="auto">
          <a:xfrm>
            <a:off x="468313" y="5805488"/>
            <a:ext cx="8001000" cy="503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kumimoji="1" lang="zh-CN" altLang="en-US">
                <a:latin typeface="黑体" pitchFamily="49" charset="-122"/>
                <a:ea typeface="黑体" pitchFamily="49" charset="-122"/>
              </a:rPr>
              <a:t>选择数据库中相应的表，确定表中的字段</a:t>
            </a:r>
          </a:p>
        </p:txBody>
      </p:sp>
    </p:spTree>
  </p:cSld>
  <p:clrMapOvr>
    <a:masterClrMapping/>
  </p:clrMapOvr>
  <p:transition spd="med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4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204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4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22046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4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6" dur="2000"/>
                                        <p:tgtEl>
                                          <p:spTgt spid="22046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04674" grpId="0"/>
      <p:bldP spid="2204676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056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1268413"/>
            <a:ext cx="7058025" cy="4287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205699" name="Rectangle 3"/>
          <p:cNvSpPr>
            <a:spLocks noGrp="1" noRot="1" noChangeArrowheads="1"/>
          </p:cNvSpPr>
          <p:nvPr>
            <p:ph type="title"/>
          </p:nvPr>
        </p:nvSpPr>
        <p:spPr>
          <a:xfrm>
            <a:off x="900113" y="692150"/>
            <a:ext cx="5854700" cy="442913"/>
          </a:xfrm>
          <a:noFill/>
          <a:ln/>
        </p:spPr>
        <p:txBody>
          <a:bodyPr/>
          <a:lstStyle/>
          <a:p>
            <a:pPr marL="723900" indent="-723900" algn="l"/>
            <a:r>
              <a:rPr kumimoji="1" lang="en-US" altLang="zh-CN" sz="160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⑥</a:t>
            </a:r>
            <a:r>
              <a:rPr kumimoji="1" lang="zh-CN" altLang="en-US" sz="180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单击</a:t>
            </a:r>
            <a:r>
              <a:rPr kumimoji="1" lang="zh-CN" altLang="en-US" sz="1800">
                <a:solidFill>
                  <a:schemeClr val="tx1"/>
                </a:solidFill>
                <a:latin typeface="Times New Roman"/>
                <a:ea typeface="黑体" pitchFamily="49" charset="-122"/>
              </a:rPr>
              <a:t>“</a:t>
            </a:r>
            <a:r>
              <a:rPr kumimoji="1" lang="zh-CN" altLang="en-US" sz="180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下一步</a:t>
            </a:r>
            <a:r>
              <a:rPr kumimoji="1" lang="zh-CN" altLang="en-US" sz="1800">
                <a:solidFill>
                  <a:schemeClr val="tx1"/>
                </a:solidFill>
                <a:latin typeface="Times New Roman"/>
                <a:ea typeface="黑体" pitchFamily="49" charset="-122"/>
              </a:rPr>
              <a:t>”</a:t>
            </a:r>
            <a:r>
              <a:rPr kumimoji="1" lang="zh-CN" altLang="en-US" sz="180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 ，进入下面窗口：</a:t>
            </a:r>
            <a:r>
              <a:rPr lang="zh-CN" altLang="en-US"/>
              <a:t>         </a:t>
            </a:r>
          </a:p>
        </p:txBody>
      </p:sp>
      <p:sp>
        <p:nvSpPr>
          <p:cNvPr id="2205700" name="Rectangle 4"/>
          <p:cNvSpPr>
            <a:spLocks noRot="1" noChangeArrowheads="1"/>
          </p:cNvSpPr>
          <p:nvPr/>
        </p:nvSpPr>
        <p:spPr bwMode="auto">
          <a:xfrm>
            <a:off x="755650" y="5805488"/>
            <a:ext cx="8001000" cy="536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kumimoji="1" lang="zh-CN" altLang="en-US">
                <a:latin typeface="黑体" pitchFamily="49" charset="-122"/>
                <a:ea typeface="黑体" pitchFamily="49" charset="-122"/>
              </a:rPr>
              <a:t>确定屏幕的显示样式</a:t>
            </a:r>
          </a:p>
        </p:txBody>
      </p:sp>
    </p:spTree>
  </p:cSld>
  <p:clrMapOvr>
    <a:masterClrMapping/>
  </p:clrMapOvr>
  <p:transition spd="med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5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205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5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22056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5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22057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05699" grpId="0"/>
      <p:bldP spid="2205700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067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1196975"/>
            <a:ext cx="7212013" cy="4392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206723" name="Rectangle 3"/>
          <p:cNvSpPr>
            <a:spLocks noGrp="1" noRot="1" noChangeArrowheads="1"/>
          </p:cNvSpPr>
          <p:nvPr>
            <p:ph type="title"/>
          </p:nvPr>
        </p:nvSpPr>
        <p:spPr>
          <a:xfrm>
            <a:off x="684213" y="549275"/>
            <a:ext cx="6769100" cy="442913"/>
          </a:xfrm>
          <a:noFill/>
          <a:ln/>
        </p:spPr>
        <p:txBody>
          <a:bodyPr/>
          <a:lstStyle/>
          <a:p>
            <a:pPr marL="723900" indent="-723900" algn="l"/>
            <a:r>
              <a:rPr kumimoji="1" lang="en-US" altLang="zh-CN" sz="180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⑦</a:t>
            </a:r>
            <a:r>
              <a:rPr kumimoji="1" lang="zh-CN" altLang="en-US" sz="180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单击</a:t>
            </a:r>
            <a:r>
              <a:rPr kumimoji="1" lang="zh-CN" altLang="en-US" sz="1800">
                <a:solidFill>
                  <a:schemeClr val="tx1"/>
                </a:solidFill>
                <a:latin typeface="Times New Roman"/>
                <a:ea typeface="黑体" pitchFamily="49" charset="-122"/>
              </a:rPr>
              <a:t>“</a:t>
            </a:r>
            <a:r>
              <a:rPr kumimoji="1" lang="zh-CN" altLang="en-US" sz="180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下一步</a:t>
            </a:r>
            <a:r>
              <a:rPr kumimoji="1" lang="zh-CN" altLang="en-US" sz="1800">
                <a:solidFill>
                  <a:schemeClr val="tx1"/>
                </a:solidFill>
                <a:latin typeface="Times New Roman"/>
                <a:ea typeface="黑体" pitchFamily="49" charset="-122"/>
              </a:rPr>
              <a:t>”</a:t>
            </a:r>
            <a:r>
              <a:rPr kumimoji="1" lang="zh-CN" altLang="en-US" sz="180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 ，进入下面窗口：</a:t>
            </a:r>
            <a:r>
              <a:rPr lang="zh-CN" altLang="en-US"/>
              <a:t>         </a:t>
            </a:r>
          </a:p>
        </p:txBody>
      </p:sp>
      <p:sp>
        <p:nvSpPr>
          <p:cNvPr id="2206724" name="Rectangle 4"/>
          <p:cNvSpPr>
            <a:spLocks noRot="1" noChangeArrowheads="1"/>
          </p:cNvSpPr>
          <p:nvPr/>
        </p:nvSpPr>
        <p:spPr bwMode="auto">
          <a:xfrm>
            <a:off x="539750" y="5805488"/>
            <a:ext cx="6421438" cy="544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kumimoji="1" lang="zh-CN" altLang="en-US">
                <a:latin typeface="黑体" pitchFamily="49" charset="-122"/>
                <a:ea typeface="黑体" pitchFamily="49" charset="-122"/>
              </a:rPr>
              <a:t>确定打印报表的样式</a:t>
            </a:r>
          </a:p>
        </p:txBody>
      </p:sp>
    </p:spTree>
  </p:cSld>
  <p:clrMapOvr>
    <a:masterClrMapping/>
  </p:clrMapOvr>
  <p:transition spd="med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6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2067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6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22067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6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6" dur="2000"/>
                                        <p:tgtEl>
                                          <p:spTgt spid="22067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06723" grpId="0"/>
      <p:bldP spid="2206724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077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1268413"/>
            <a:ext cx="6573837" cy="4200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207747" name="Rectangle 3"/>
          <p:cNvSpPr>
            <a:spLocks noGrp="1" noRot="1" noChangeArrowheads="1"/>
          </p:cNvSpPr>
          <p:nvPr>
            <p:ph type="title"/>
          </p:nvPr>
        </p:nvSpPr>
        <p:spPr>
          <a:xfrm>
            <a:off x="611188" y="549275"/>
            <a:ext cx="6769100" cy="442913"/>
          </a:xfrm>
          <a:noFill/>
          <a:ln/>
        </p:spPr>
        <p:txBody>
          <a:bodyPr/>
          <a:lstStyle/>
          <a:p>
            <a:pPr marL="723900" indent="-723900" algn="l"/>
            <a:r>
              <a:rPr kumimoji="1" lang="en-US" altLang="zh-CN" sz="180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⑧</a:t>
            </a:r>
            <a:r>
              <a:rPr kumimoji="1" lang="zh-CN" altLang="en-US" sz="180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单击</a:t>
            </a:r>
            <a:r>
              <a:rPr kumimoji="1" lang="zh-CN" altLang="en-US" sz="1800">
                <a:solidFill>
                  <a:schemeClr val="tx1"/>
                </a:solidFill>
                <a:latin typeface="Times New Roman"/>
                <a:ea typeface="黑体" pitchFamily="49" charset="-122"/>
              </a:rPr>
              <a:t>“</a:t>
            </a:r>
            <a:r>
              <a:rPr kumimoji="1" lang="zh-CN" altLang="en-US" sz="180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下一步</a:t>
            </a:r>
            <a:r>
              <a:rPr kumimoji="1" lang="zh-CN" altLang="en-US" sz="1800">
                <a:solidFill>
                  <a:schemeClr val="tx1"/>
                </a:solidFill>
                <a:latin typeface="Times New Roman"/>
                <a:ea typeface="黑体" pitchFamily="49" charset="-122"/>
              </a:rPr>
              <a:t>”</a:t>
            </a:r>
            <a:r>
              <a:rPr kumimoji="1" lang="zh-CN" altLang="en-US" sz="180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 ，进入下面窗口：</a:t>
            </a:r>
            <a:r>
              <a:rPr lang="zh-CN" altLang="en-US"/>
              <a:t>         </a:t>
            </a:r>
          </a:p>
        </p:txBody>
      </p:sp>
      <p:sp>
        <p:nvSpPr>
          <p:cNvPr id="2207748" name="Rectangle 4"/>
          <p:cNvSpPr>
            <a:spLocks noRot="1" noChangeArrowheads="1"/>
          </p:cNvSpPr>
          <p:nvPr/>
        </p:nvSpPr>
        <p:spPr bwMode="auto">
          <a:xfrm>
            <a:off x="611188" y="5661025"/>
            <a:ext cx="4032250" cy="576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kumimoji="1" lang="zh-CN" altLang="en-US">
                <a:latin typeface="黑体" pitchFamily="49" charset="-122"/>
                <a:ea typeface="黑体" pitchFamily="49" charset="-122"/>
              </a:rPr>
              <a:t>确定数据库的标题</a:t>
            </a:r>
            <a:endParaRPr lang="zh-CN" altLang="en-US" sz="280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 spd="med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7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2077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7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2207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7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6" dur="2000"/>
                                        <p:tgtEl>
                                          <p:spTgt spid="22077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07747" grpId="0"/>
      <p:bldP spid="2207748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087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1341438"/>
            <a:ext cx="6437313" cy="4213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208771" name="Rectangle 3"/>
          <p:cNvSpPr>
            <a:spLocks noGrp="1" noRot="1" noChangeArrowheads="1"/>
          </p:cNvSpPr>
          <p:nvPr>
            <p:ph type="title"/>
          </p:nvPr>
        </p:nvSpPr>
        <p:spPr>
          <a:xfrm>
            <a:off x="323850" y="549275"/>
            <a:ext cx="5903913" cy="442913"/>
          </a:xfrm>
          <a:noFill/>
          <a:ln/>
        </p:spPr>
        <p:txBody>
          <a:bodyPr/>
          <a:lstStyle/>
          <a:p>
            <a:pPr marL="723900" indent="-723900" algn="l"/>
            <a:r>
              <a:rPr kumimoji="1" lang="en-US" altLang="zh-CN" sz="180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⑨</a:t>
            </a:r>
            <a:r>
              <a:rPr kumimoji="1" lang="zh-CN" altLang="en-US" sz="180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单击</a:t>
            </a:r>
            <a:r>
              <a:rPr kumimoji="1" lang="zh-CN" altLang="en-US" sz="1800">
                <a:solidFill>
                  <a:schemeClr val="tx1"/>
                </a:solidFill>
                <a:latin typeface="Times New Roman"/>
                <a:ea typeface="黑体" pitchFamily="49" charset="-122"/>
              </a:rPr>
              <a:t>“</a:t>
            </a:r>
            <a:r>
              <a:rPr kumimoji="1" lang="zh-CN" altLang="en-US" sz="180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下一步</a:t>
            </a:r>
            <a:r>
              <a:rPr kumimoji="1" lang="zh-CN" altLang="en-US" sz="1800">
                <a:solidFill>
                  <a:schemeClr val="tx1"/>
                </a:solidFill>
                <a:latin typeface="Times New Roman"/>
                <a:ea typeface="黑体" pitchFamily="49" charset="-122"/>
              </a:rPr>
              <a:t>”</a:t>
            </a:r>
            <a:r>
              <a:rPr kumimoji="1" lang="zh-CN" altLang="en-US" sz="180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 ，进入下面窗口：</a:t>
            </a:r>
            <a:r>
              <a:rPr lang="zh-CN" altLang="en-US"/>
              <a:t>         </a:t>
            </a:r>
          </a:p>
        </p:txBody>
      </p:sp>
    </p:spTree>
  </p:cSld>
  <p:clrMapOvr>
    <a:masterClrMapping/>
  </p:clrMapOvr>
  <p:transition spd="med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8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2087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8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2208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08771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9794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457200" y="685800"/>
            <a:ext cx="5843588" cy="803275"/>
          </a:xfrm>
        </p:spPr>
        <p:txBody>
          <a:bodyPr/>
          <a:lstStyle/>
          <a:p>
            <a:pPr algn="l"/>
            <a:r>
              <a:rPr kumimoji="1" lang="en-US" altLang="zh-CN" sz="180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⑩</a:t>
            </a:r>
            <a:r>
              <a:rPr kumimoji="1" lang="zh-CN" altLang="en-US" sz="180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单击</a:t>
            </a:r>
            <a:r>
              <a:rPr kumimoji="1" lang="zh-CN" altLang="en-US" sz="1800">
                <a:solidFill>
                  <a:schemeClr val="tx1"/>
                </a:solidFill>
                <a:latin typeface="Times New Roman"/>
                <a:ea typeface="黑体" pitchFamily="49" charset="-122"/>
              </a:rPr>
              <a:t>“</a:t>
            </a:r>
            <a:r>
              <a:rPr kumimoji="1" lang="zh-CN" altLang="en-US" sz="180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完成</a:t>
            </a:r>
            <a:r>
              <a:rPr kumimoji="1" lang="zh-CN" altLang="en-US" sz="1800">
                <a:solidFill>
                  <a:schemeClr val="tx1"/>
                </a:solidFill>
                <a:latin typeface="Times New Roman"/>
                <a:ea typeface="黑体" pitchFamily="49" charset="-122"/>
              </a:rPr>
              <a:t>”</a:t>
            </a:r>
            <a:r>
              <a:rPr kumimoji="1" lang="zh-CN" altLang="en-US" sz="180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，开始创建数据库</a:t>
            </a:r>
            <a:r>
              <a:rPr lang="zh-CN" altLang="en-US" sz="2800"/>
              <a:t>。</a:t>
            </a:r>
          </a:p>
        </p:txBody>
      </p:sp>
      <p:pic>
        <p:nvPicPr>
          <p:cNvPr id="220979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1773238"/>
            <a:ext cx="7467600" cy="3200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9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2097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9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22097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09794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0818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301625" y="685800"/>
            <a:ext cx="4557713" cy="442913"/>
          </a:xfrm>
        </p:spPr>
        <p:txBody>
          <a:bodyPr/>
          <a:lstStyle/>
          <a:p>
            <a:pPr algn="l"/>
            <a:r>
              <a:rPr kumimoji="1" lang="en-US" altLang="zh-CN" sz="180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⑾</a:t>
            </a:r>
            <a:r>
              <a:rPr kumimoji="1" lang="zh-CN" altLang="en-US" sz="180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出现对话框，单击确定。</a:t>
            </a:r>
          </a:p>
        </p:txBody>
      </p:sp>
      <p:pic>
        <p:nvPicPr>
          <p:cNvPr id="221081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775" y="1268413"/>
            <a:ext cx="3508375" cy="14525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210820" name="Rectangle 4"/>
          <p:cNvSpPr>
            <a:spLocks noRot="1" noChangeArrowheads="1"/>
          </p:cNvSpPr>
          <p:nvPr/>
        </p:nvSpPr>
        <p:spPr bwMode="auto">
          <a:xfrm>
            <a:off x="395288" y="2708275"/>
            <a:ext cx="5761037" cy="692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kumimoji="1" lang="en-US" altLang="zh-CN">
                <a:latin typeface="黑体" pitchFamily="49" charset="-122"/>
                <a:ea typeface="黑体" pitchFamily="49" charset="-122"/>
              </a:rPr>
              <a:t>⑿</a:t>
            </a:r>
            <a:r>
              <a:rPr kumimoji="1" lang="zh-CN" altLang="en-US">
                <a:latin typeface="黑体" pitchFamily="49" charset="-122"/>
                <a:ea typeface="黑体" pitchFamily="49" charset="-122"/>
              </a:rPr>
              <a:t>输入注册信息，然后关闭窗口</a:t>
            </a:r>
            <a:endParaRPr lang="zh-CN" altLang="en-US" sz="2800">
              <a:solidFill>
                <a:schemeClr val="tx2"/>
              </a:solidFill>
            </a:endParaRPr>
          </a:p>
        </p:txBody>
      </p:sp>
      <p:pic>
        <p:nvPicPr>
          <p:cNvPr id="2210821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3429000"/>
            <a:ext cx="5646737" cy="281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0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2108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0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22108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0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22108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0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2000"/>
                                        <p:tgtEl>
                                          <p:spTgt spid="22108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10818" grpId="0"/>
      <p:bldP spid="2210820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1842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762000" y="2819400"/>
            <a:ext cx="8001000" cy="685800"/>
          </a:xfrm>
        </p:spPr>
        <p:txBody>
          <a:bodyPr/>
          <a:lstStyle/>
          <a:p>
            <a:r>
              <a:rPr lang="en-US" altLang="zh-CN" sz="2800"/>
              <a:t/>
            </a:r>
            <a:br>
              <a:rPr lang="en-US" altLang="zh-CN" sz="2800"/>
            </a:br>
            <a:r>
              <a:rPr lang="en-US" altLang="zh-CN" sz="2800"/>
              <a:t/>
            </a:r>
            <a:br>
              <a:rPr lang="en-US" altLang="zh-CN" sz="2800"/>
            </a:br>
            <a:endParaRPr lang="en-US" altLang="zh-CN" sz="2800"/>
          </a:p>
        </p:txBody>
      </p:sp>
      <p:pic>
        <p:nvPicPr>
          <p:cNvPr id="221184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275" y="1700213"/>
            <a:ext cx="6413500" cy="4008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211844" name="Text Box 4"/>
          <p:cNvSpPr txBox="1">
            <a:spLocks noChangeArrowheads="1"/>
          </p:cNvSpPr>
          <p:nvPr/>
        </p:nvSpPr>
        <p:spPr bwMode="auto">
          <a:xfrm>
            <a:off x="827088" y="765175"/>
            <a:ext cx="80645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000" b="0">
                <a:latin typeface="黑体" pitchFamily="49" charset="-122"/>
                <a:ea typeface="黑体" pitchFamily="49" charset="-122"/>
              </a:rPr>
              <a:t>⒀</a:t>
            </a:r>
            <a:r>
              <a:rPr kumimoji="1" lang="zh-CN" altLang="en-US" sz="2000" b="0">
                <a:latin typeface="黑体" pitchFamily="49" charset="-122"/>
                <a:ea typeface="黑体" pitchFamily="49" charset="-122"/>
              </a:rPr>
              <a:t>数据库对象建完后，系统会自动输入有关信息，输入完后关闭窗口。</a:t>
            </a:r>
          </a:p>
        </p:txBody>
      </p:sp>
    </p:spTree>
  </p:cSld>
  <p:clrMapOvr>
    <a:masterClrMapping/>
  </p:clrMapOvr>
  <p:transition spd="med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1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2118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1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22118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11844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2866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603250" y="692150"/>
            <a:ext cx="8001000" cy="638175"/>
          </a:xfrm>
        </p:spPr>
        <p:txBody>
          <a:bodyPr/>
          <a:lstStyle/>
          <a:p>
            <a:pPr algn="l"/>
            <a:r>
              <a:rPr kumimoji="1" lang="en-US" altLang="zh-CN" sz="180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⒁</a:t>
            </a:r>
            <a:r>
              <a:rPr kumimoji="1" lang="zh-CN" altLang="en-US" sz="180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在主切换面板中，选择进入各个窗体，输入客户的相关信息后关闭窗口；</a:t>
            </a:r>
          </a:p>
        </p:txBody>
      </p:sp>
      <p:pic>
        <p:nvPicPr>
          <p:cNvPr id="221286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1484313"/>
            <a:ext cx="7073900" cy="4429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2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2128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2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22128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12866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3890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1042988" y="692150"/>
            <a:ext cx="7821612" cy="587375"/>
          </a:xfrm>
        </p:spPr>
        <p:txBody>
          <a:bodyPr/>
          <a:lstStyle/>
          <a:p>
            <a:pPr algn="l"/>
            <a:r>
              <a:rPr kumimoji="1" lang="en-US" altLang="zh-CN" sz="180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⒂</a:t>
            </a:r>
            <a:r>
              <a:rPr kumimoji="1" lang="zh-CN" altLang="en-US" sz="180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回到数据库窗口用户可以查看数据库的对象</a:t>
            </a:r>
          </a:p>
        </p:txBody>
      </p:sp>
      <p:pic>
        <p:nvPicPr>
          <p:cNvPr id="221389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1412875"/>
            <a:ext cx="7415212" cy="4968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3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2138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38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22138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13890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734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1844675"/>
            <a:ext cx="6481762" cy="3816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73475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539750" y="1268413"/>
            <a:ext cx="8424863" cy="360362"/>
          </a:xfrm>
        </p:spPr>
        <p:txBody>
          <a:bodyPr/>
          <a:lstStyle/>
          <a:p>
            <a:pPr>
              <a:lnSpc>
                <a:spcPct val="110000"/>
              </a:lnSpc>
              <a:buFont typeface="Wingdings" pitchFamily="2" charset="2"/>
              <a:buNone/>
            </a:pPr>
            <a:r>
              <a:rPr lang="zh-CN" altLang="en-US" sz="1600" b="1"/>
              <a:t>首先打开</a:t>
            </a:r>
            <a:r>
              <a:rPr lang="en-US" altLang="zh-CN" sz="1600" b="1"/>
              <a:t>XS</a:t>
            </a:r>
            <a:r>
              <a:rPr lang="zh-CN" altLang="en-US" sz="1600" b="1"/>
              <a:t>数据库</a:t>
            </a:r>
          </a:p>
        </p:txBody>
      </p:sp>
      <p:sp>
        <p:nvSpPr>
          <p:cNvPr id="873476" name="AutoShape 4"/>
          <p:cNvSpPr>
            <a:spLocks noChangeArrowheads="1"/>
          </p:cNvSpPr>
          <p:nvPr/>
        </p:nvSpPr>
        <p:spPr bwMode="auto">
          <a:xfrm>
            <a:off x="3203575" y="4005263"/>
            <a:ext cx="1728788" cy="360362"/>
          </a:xfrm>
          <a:prstGeom prst="wedgeRoundRectCallout">
            <a:avLst>
              <a:gd name="adj1" fmla="val -117125"/>
              <a:gd name="adj2" fmla="val -358810"/>
              <a:gd name="adj3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kumimoji="1" lang="zh-CN" altLang="en-US" b="0">
                <a:latin typeface="Times New Roman" pitchFamily="18" charset="0"/>
                <a:ea typeface="华文新魏" pitchFamily="2" charset="-122"/>
              </a:rPr>
              <a:t>选择“表”按钮</a:t>
            </a:r>
          </a:p>
        </p:txBody>
      </p:sp>
      <p:sp>
        <p:nvSpPr>
          <p:cNvPr id="873477" name="AutoShape 5"/>
          <p:cNvSpPr>
            <a:spLocks noChangeArrowheads="1"/>
          </p:cNvSpPr>
          <p:nvPr/>
        </p:nvSpPr>
        <p:spPr bwMode="auto">
          <a:xfrm>
            <a:off x="4932363" y="3284538"/>
            <a:ext cx="1511300" cy="360362"/>
          </a:xfrm>
          <a:prstGeom prst="wedgeRoundRectCallout">
            <a:avLst>
              <a:gd name="adj1" fmla="val -139602"/>
              <a:gd name="adj2" fmla="val -297134"/>
              <a:gd name="adj3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kumimoji="1" lang="zh-CN" altLang="en-US" b="0">
                <a:latin typeface="Times New Roman" pitchFamily="18" charset="0"/>
                <a:ea typeface="华文新魏" pitchFamily="2" charset="-122"/>
              </a:rPr>
              <a:t>选择“新建”</a:t>
            </a:r>
          </a:p>
        </p:txBody>
      </p:sp>
      <p:sp>
        <p:nvSpPr>
          <p:cNvPr id="873478" name="Text Box 6"/>
          <p:cNvSpPr txBox="1">
            <a:spLocks noChangeArrowheads="1"/>
          </p:cNvSpPr>
          <p:nvPr/>
        </p:nvSpPr>
        <p:spPr bwMode="auto">
          <a:xfrm>
            <a:off x="4768850" y="0"/>
            <a:ext cx="4375150" cy="312738"/>
          </a:xfrm>
          <a:prstGeom prst="rect">
            <a:avLst/>
          </a:prstGeom>
          <a:noFill/>
          <a:ln w="38100" cmpd="dbl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1" lang="zh-CN" altLang="en-US" b="0">
                <a:solidFill>
                  <a:schemeClr val="tx2"/>
                </a:solidFill>
                <a:latin typeface="华文行楷" pitchFamily="2" charset="-122"/>
                <a:ea typeface="华文行楷" pitchFamily="2" charset="-122"/>
              </a:rPr>
              <a:t>第六章  </a:t>
            </a:r>
            <a:r>
              <a:rPr kumimoji="1" lang="en-US" altLang="zh-CN" b="0">
                <a:solidFill>
                  <a:schemeClr val="tx2"/>
                </a:solidFill>
                <a:latin typeface="Times New Roman" pitchFamily="18" charset="0"/>
                <a:ea typeface="华文行楷" pitchFamily="2" charset="-122"/>
              </a:rPr>
              <a:t>Access</a:t>
            </a:r>
            <a:r>
              <a:rPr kumimoji="1" lang="zh-CN" altLang="en-US" b="0">
                <a:solidFill>
                  <a:schemeClr val="tx2"/>
                </a:solidFill>
                <a:latin typeface="Times New Roman" pitchFamily="18" charset="0"/>
                <a:ea typeface="华文行楷" pitchFamily="2" charset="-122"/>
              </a:rPr>
              <a:t>数据库管理系统的简单应用</a:t>
            </a:r>
          </a:p>
        </p:txBody>
      </p:sp>
      <p:sp>
        <p:nvSpPr>
          <p:cNvPr id="873479" name="Rectangle 7"/>
          <p:cNvSpPr>
            <a:spLocks noGrp="1" noRot="1" noChangeArrowheads="1"/>
          </p:cNvSpPr>
          <p:nvPr>
            <p:ph type="title"/>
          </p:nvPr>
        </p:nvSpPr>
        <p:spPr>
          <a:xfrm>
            <a:off x="539750" y="620713"/>
            <a:ext cx="7632700" cy="504825"/>
          </a:xfrm>
          <a:noFill/>
          <a:ln/>
        </p:spPr>
        <p:txBody>
          <a:bodyPr/>
          <a:lstStyle/>
          <a:p>
            <a:pPr algn="l"/>
            <a:r>
              <a:rPr lang="zh-CN" altLang="en-US" sz="2000"/>
              <a:t>例如：在</a:t>
            </a:r>
            <a:r>
              <a:rPr lang="en-US" altLang="zh-CN" sz="2000"/>
              <a:t>XS</a:t>
            </a:r>
            <a:r>
              <a:rPr lang="zh-CN" altLang="en-US" sz="2000"/>
              <a:t>数据库中创建一个表，名为</a:t>
            </a:r>
            <a:r>
              <a:rPr lang="en-US" altLang="zh-CN" sz="2000"/>
              <a:t>xsb </a:t>
            </a:r>
            <a:r>
              <a:rPr lang="zh-CN" altLang="en-US" sz="2000"/>
              <a:t>　</a:t>
            </a:r>
          </a:p>
        </p:txBody>
      </p:sp>
    </p:spTree>
  </p:cSld>
  <p:clrMapOvr>
    <a:masterClrMapping/>
  </p:clrMapOvr>
  <p:transition spd="med">
    <p:strips dir="rd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744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1916113"/>
            <a:ext cx="6534150" cy="3951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74499" name="AutoShape 3"/>
          <p:cNvSpPr>
            <a:spLocks noChangeArrowheads="1"/>
          </p:cNvSpPr>
          <p:nvPr/>
        </p:nvSpPr>
        <p:spPr bwMode="auto">
          <a:xfrm>
            <a:off x="2771775" y="1052513"/>
            <a:ext cx="1944688" cy="360362"/>
          </a:xfrm>
          <a:prstGeom prst="wedgeRoundRectCallout">
            <a:avLst>
              <a:gd name="adj1" fmla="val 55796"/>
              <a:gd name="adj2" fmla="val 416519"/>
              <a:gd name="adj3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kumimoji="1" lang="zh-CN" altLang="en-US" b="0">
                <a:latin typeface="Times New Roman" pitchFamily="18" charset="0"/>
                <a:ea typeface="华文新魏" pitchFamily="2" charset="-122"/>
              </a:rPr>
              <a:t>选择“视图设计”</a:t>
            </a:r>
          </a:p>
        </p:txBody>
      </p:sp>
      <p:sp>
        <p:nvSpPr>
          <p:cNvPr id="874500" name="AutoShape 4"/>
          <p:cNvSpPr>
            <a:spLocks noChangeArrowheads="1"/>
          </p:cNvSpPr>
          <p:nvPr/>
        </p:nvSpPr>
        <p:spPr bwMode="auto">
          <a:xfrm>
            <a:off x="2987675" y="4652963"/>
            <a:ext cx="1431925" cy="360362"/>
          </a:xfrm>
          <a:prstGeom prst="wedgeRoundRectCallout">
            <a:avLst>
              <a:gd name="adj1" fmla="val 120176"/>
              <a:gd name="adj2" fmla="val 148681"/>
              <a:gd name="adj3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kumimoji="1" lang="zh-CN" altLang="en-US" b="0">
                <a:latin typeface="Times New Roman" pitchFamily="18" charset="0"/>
                <a:ea typeface="华文新魏" pitchFamily="2" charset="-122"/>
              </a:rPr>
              <a:t>单击“确定”</a:t>
            </a:r>
          </a:p>
        </p:txBody>
      </p:sp>
      <p:sp>
        <p:nvSpPr>
          <p:cNvPr id="874501" name="Text Box 5"/>
          <p:cNvSpPr txBox="1">
            <a:spLocks noChangeArrowheads="1"/>
          </p:cNvSpPr>
          <p:nvPr/>
        </p:nvSpPr>
        <p:spPr bwMode="auto">
          <a:xfrm>
            <a:off x="4768850" y="0"/>
            <a:ext cx="4375150" cy="312738"/>
          </a:xfrm>
          <a:prstGeom prst="rect">
            <a:avLst/>
          </a:prstGeom>
          <a:noFill/>
          <a:ln w="38100" cmpd="dbl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1" lang="zh-CN" altLang="en-US" b="0">
                <a:solidFill>
                  <a:schemeClr val="tx2"/>
                </a:solidFill>
                <a:latin typeface="华文行楷" pitchFamily="2" charset="-122"/>
                <a:ea typeface="华文行楷" pitchFamily="2" charset="-122"/>
              </a:rPr>
              <a:t>第六章  </a:t>
            </a:r>
            <a:r>
              <a:rPr kumimoji="1" lang="en-US" altLang="zh-CN" b="0">
                <a:solidFill>
                  <a:schemeClr val="tx2"/>
                </a:solidFill>
                <a:latin typeface="Times New Roman" pitchFamily="18" charset="0"/>
                <a:ea typeface="华文行楷" pitchFamily="2" charset="-122"/>
              </a:rPr>
              <a:t>Access</a:t>
            </a:r>
            <a:r>
              <a:rPr kumimoji="1" lang="zh-CN" altLang="en-US" b="0">
                <a:solidFill>
                  <a:schemeClr val="tx2"/>
                </a:solidFill>
                <a:latin typeface="Times New Roman" pitchFamily="18" charset="0"/>
                <a:ea typeface="华文行楷" pitchFamily="2" charset="-122"/>
              </a:rPr>
              <a:t>数据库管理系统的简单应用</a:t>
            </a:r>
          </a:p>
        </p:txBody>
      </p:sp>
    </p:spTree>
  </p:cSld>
  <p:clrMapOvr>
    <a:masterClrMapping/>
  </p:clrMapOvr>
  <p:transition spd="med">
    <p:strips dir="rd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755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12" t="15836" r="5882" b="6575"/>
          <a:stretch>
            <a:fillRect/>
          </a:stretch>
        </p:blipFill>
        <p:spPr bwMode="auto">
          <a:xfrm>
            <a:off x="1066800" y="927100"/>
            <a:ext cx="7620000" cy="5549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75523" name="AutoShape 3"/>
          <p:cNvSpPr>
            <a:spLocks noChangeArrowheads="1"/>
          </p:cNvSpPr>
          <p:nvPr/>
        </p:nvSpPr>
        <p:spPr bwMode="auto">
          <a:xfrm>
            <a:off x="2051050" y="333375"/>
            <a:ext cx="1368425" cy="574675"/>
          </a:xfrm>
          <a:prstGeom prst="wedgeRoundRectCallout">
            <a:avLst>
              <a:gd name="adj1" fmla="val -77495"/>
              <a:gd name="adj2" fmla="val 176245"/>
              <a:gd name="adj3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/>
          <a:lstStyle/>
          <a:p>
            <a:pPr algn="ctr"/>
            <a:r>
              <a:rPr kumimoji="1" lang="zh-CN" altLang="en-US" b="0">
                <a:latin typeface="Times New Roman" pitchFamily="18" charset="0"/>
                <a:ea typeface="华文新魏" pitchFamily="2" charset="-122"/>
              </a:rPr>
              <a:t>输入各字段字段名</a:t>
            </a:r>
          </a:p>
        </p:txBody>
      </p:sp>
      <p:sp>
        <p:nvSpPr>
          <p:cNvPr id="875524" name="AutoShape 4"/>
          <p:cNvSpPr>
            <a:spLocks noChangeArrowheads="1"/>
          </p:cNvSpPr>
          <p:nvPr/>
        </p:nvSpPr>
        <p:spPr bwMode="auto">
          <a:xfrm>
            <a:off x="5651500" y="549275"/>
            <a:ext cx="1512888" cy="622300"/>
          </a:xfrm>
          <a:prstGeom prst="wedgeRoundRectCallout">
            <a:avLst>
              <a:gd name="adj1" fmla="val -133106"/>
              <a:gd name="adj2" fmla="val 136222"/>
              <a:gd name="adj3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kumimoji="1" lang="zh-CN" altLang="en-US" b="0">
                <a:latin typeface="Times New Roman" pitchFamily="18" charset="0"/>
                <a:ea typeface="华文新魏" pitchFamily="2" charset="-122"/>
              </a:rPr>
              <a:t>选择各字段数据类型</a:t>
            </a:r>
          </a:p>
        </p:txBody>
      </p:sp>
      <p:sp>
        <p:nvSpPr>
          <p:cNvPr id="875525" name="AutoShape 5"/>
          <p:cNvSpPr>
            <a:spLocks noChangeArrowheads="1"/>
          </p:cNvSpPr>
          <p:nvPr/>
        </p:nvSpPr>
        <p:spPr bwMode="auto">
          <a:xfrm>
            <a:off x="6732588" y="1700213"/>
            <a:ext cx="1268412" cy="649287"/>
          </a:xfrm>
          <a:prstGeom prst="wedgeRoundRectCallout">
            <a:avLst>
              <a:gd name="adj1" fmla="val 88671"/>
              <a:gd name="adj2" fmla="val -147556"/>
              <a:gd name="adj3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kumimoji="1" lang="zh-CN" altLang="en-US" b="0">
                <a:latin typeface="Times New Roman" pitchFamily="18" charset="0"/>
                <a:ea typeface="华文新魏" pitchFamily="2" charset="-122"/>
              </a:rPr>
              <a:t>最后单击“关闭”</a:t>
            </a:r>
          </a:p>
        </p:txBody>
      </p:sp>
      <p:sp>
        <p:nvSpPr>
          <p:cNvPr id="875526" name="Text Box 6"/>
          <p:cNvSpPr txBox="1">
            <a:spLocks noChangeArrowheads="1"/>
          </p:cNvSpPr>
          <p:nvPr/>
        </p:nvSpPr>
        <p:spPr bwMode="auto">
          <a:xfrm>
            <a:off x="4768850" y="0"/>
            <a:ext cx="4375150" cy="312738"/>
          </a:xfrm>
          <a:prstGeom prst="rect">
            <a:avLst/>
          </a:prstGeom>
          <a:noFill/>
          <a:ln w="38100" cmpd="dbl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1" lang="zh-CN" altLang="en-US" b="0">
                <a:solidFill>
                  <a:schemeClr val="tx2"/>
                </a:solidFill>
                <a:latin typeface="华文行楷" pitchFamily="2" charset="-122"/>
                <a:ea typeface="华文行楷" pitchFamily="2" charset="-122"/>
              </a:rPr>
              <a:t>第六章  </a:t>
            </a:r>
            <a:r>
              <a:rPr kumimoji="1" lang="en-US" altLang="zh-CN" b="0">
                <a:solidFill>
                  <a:schemeClr val="tx2"/>
                </a:solidFill>
                <a:latin typeface="Times New Roman" pitchFamily="18" charset="0"/>
                <a:ea typeface="华文行楷" pitchFamily="2" charset="-122"/>
              </a:rPr>
              <a:t>Access</a:t>
            </a:r>
            <a:r>
              <a:rPr kumimoji="1" lang="zh-CN" altLang="en-US" b="0">
                <a:solidFill>
                  <a:schemeClr val="tx2"/>
                </a:solidFill>
                <a:latin typeface="Times New Roman" pitchFamily="18" charset="0"/>
                <a:ea typeface="华文行楷" pitchFamily="2" charset="-122"/>
              </a:rPr>
              <a:t>数据库管理系统的简单应用</a:t>
            </a:r>
          </a:p>
        </p:txBody>
      </p:sp>
    </p:spTree>
  </p:cSld>
  <p:clrMapOvr>
    <a:masterClrMapping/>
  </p:clrMapOvr>
  <p:transition spd="med">
    <p:strips dir="rd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765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1700213"/>
            <a:ext cx="5761037" cy="1809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76547" name="AutoShape 3"/>
          <p:cNvSpPr>
            <a:spLocks noChangeArrowheads="1"/>
          </p:cNvSpPr>
          <p:nvPr/>
        </p:nvSpPr>
        <p:spPr bwMode="auto">
          <a:xfrm>
            <a:off x="3962400" y="765175"/>
            <a:ext cx="1257300" cy="576263"/>
          </a:xfrm>
          <a:prstGeom prst="wedgeRoundRectCallout">
            <a:avLst>
              <a:gd name="adj1" fmla="val -58963"/>
              <a:gd name="adj2" fmla="val 307023"/>
              <a:gd name="adj3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kumimoji="1" lang="zh-CN" altLang="en-US" b="0">
                <a:latin typeface="Times New Roman" pitchFamily="18" charset="0"/>
                <a:ea typeface="华文新魏" pitchFamily="2" charset="-122"/>
              </a:rPr>
              <a:t>输入表的名称</a:t>
            </a:r>
          </a:p>
        </p:txBody>
      </p:sp>
      <p:sp>
        <p:nvSpPr>
          <p:cNvPr id="876548" name="Text Box 4"/>
          <p:cNvSpPr txBox="1">
            <a:spLocks noChangeArrowheads="1"/>
          </p:cNvSpPr>
          <p:nvPr/>
        </p:nvSpPr>
        <p:spPr bwMode="auto">
          <a:xfrm>
            <a:off x="1042988" y="4076700"/>
            <a:ext cx="7550150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400" b="0">
                <a:latin typeface="Times New Roman" pitchFamily="18" charset="0"/>
                <a:ea typeface="华文行楷" pitchFamily="2" charset="-122"/>
              </a:rPr>
              <a:t>在</a:t>
            </a:r>
            <a:r>
              <a:rPr kumimoji="1" lang="en-US" altLang="zh-CN" sz="2400" b="0">
                <a:latin typeface="Times New Roman" pitchFamily="18" charset="0"/>
                <a:ea typeface="华文行楷" pitchFamily="2" charset="-122"/>
              </a:rPr>
              <a:t>Access</a:t>
            </a:r>
            <a:r>
              <a:rPr kumimoji="1" lang="zh-CN" altLang="en-US" sz="2400" b="0">
                <a:latin typeface="Times New Roman" pitchFamily="18" charset="0"/>
                <a:ea typeface="华文行楷" pitchFamily="2" charset="-122"/>
              </a:rPr>
              <a:t>中还可通过“使用向导创建表”、“输入数据创建表”和“数据的导入创建表”几种方式。</a:t>
            </a:r>
          </a:p>
        </p:txBody>
      </p:sp>
      <p:sp>
        <p:nvSpPr>
          <p:cNvPr id="876549" name="Text Box 5"/>
          <p:cNvSpPr txBox="1">
            <a:spLocks noChangeArrowheads="1"/>
          </p:cNvSpPr>
          <p:nvPr/>
        </p:nvSpPr>
        <p:spPr bwMode="auto">
          <a:xfrm>
            <a:off x="4768850" y="0"/>
            <a:ext cx="4375150" cy="312738"/>
          </a:xfrm>
          <a:prstGeom prst="rect">
            <a:avLst/>
          </a:prstGeom>
          <a:noFill/>
          <a:ln w="38100" cmpd="dbl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1" lang="zh-CN" altLang="en-US" b="0">
                <a:solidFill>
                  <a:schemeClr val="tx2"/>
                </a:solidFill>
                <a:latin typeface="华文行楷" pitchFamily="2" charset="-122"/>
                <a:ea typeface="华文行楷" pitchFamily="2" charset="-122"/>
              </a:rPr>
              <a:t>第六章  </a:t>
            </a:r>
            <a:r>
              <a:rPr kumimoji="1" lang="en-US" altLang="zh-CN" b="0">
                <a:solidFill>
                  <a:schemeClr val="tx2"/>
                </a:solidFill>
                <a:latin typeface="Times New Roman" pitchFamily="18" charset="0"/>
                <a:ea typeface="华文行楷" pitchFamily="2" charset="-122"/>
              </a:rPr>
              <a:t>Access</a:t>
            </a:r>
            <a:r>
              <a:rPr kumimoji="1" lang="zh-CN" altLang="en-US" b="0">
                <a:solidFill>
                  <a:schemeClr val="tx2"/>
                </a:solidFill>
                <a:latin typeface="Times New Roman" pitchFamily="18" charset="0"/>
                <a:ea typeface="华文行楷" pitchFamily="2" charset="-122"/>
              </a:rPr>
              <a:t>数据库管理系统的简单应用</a:t>
            </a:r>
          </a:p>
        </p:txBody>
      </p:sp>
    </p:spTree>
  </p:cSld>
  <p:clrMapOvr>
    <a:masterClrMapping/>
  </p:clrMapOvr>
  <p:transition spd="med">
    <p:strips dir="rd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0834" name="Rectangle 2"/>
          <p:cNvSpPr>
            <a:spLocks noRot="1" noChangeArrowheads="1"/>
          </p:cNvSpPr>
          <p:nvPr/>
        </p:nvSpPr>
        <p:spPr bwMode="auto">
          <a:xfrm>
            <a:off x="684213" y="1268413"/>
            <a:ext cx="7847012" cy="1368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lnSpc>
                <a:spcPct val="130000"/>
              </a:lnSpc>
              <a:buClr>
                <a:schemeClr val="hlink"/>
              </a:buClr>
              <a:buSzPct val="70000"/>
              <a:buFont typeface="Wingdings" pitchFamily="2" charset="2"/>
              <a:buNone/>
            </a:pPr>
            <a:r>
              <a:rPr kumimoji="1" lang="zh-CN" altLang="en-US" sz="2000" b="0">
                <a:latin typeface="黑体" pitchFamily="49" charset="-122"/>
                <a:ea typeface="黑体" pitchFamily="49" charset="-122"/>
              </a:rPr>
              <a:t>索引不改变文件中记录的物理顺序，而是按某个索引关键字（或表达式）来建立记录的逻辑顺序。在索引文件中，所有关键字值按升序或降序排列。</a:t>
            </a:r>
            <a:r>
              <a:rPr kumimoji="1" lang="zh-CN" altLang="en-US" sz="2000" b="0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 </a:t>
            </a:r>
          </a:p>
        </p:txBody>
      </p:sp>
      <p:sp>
        <p:nvSpPr>
          <p:cNvPr id="2040836" name="Rectangle 4"/>
          <p:cNvSpPr>
            <a:spLocks noRot="1" noChangeArrowheads="1"/>
          </p:cNvSpPr>
          <p:nvPr/>
        </p:nvSpPr>
        <p:spPr bwMode="auto">
          <a:xfrm>
            <a:off x="684213" y="2781300"/>
            <a:ext cx="8135937" cy="2663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lnSpc>
                <a:spcPct val="130000"/>
              </a:lnSpc>
              <a:buClr>
                <a:schemeClr val="hlink"/>
              </a:buClr>
              <a:buSzPct val="70000"/>
              <a:buFont typeface="Wingdings" pitchFamily="2" charset="2"/>
              <a:buNone/>
            </a:pPr>
            <a:r>
              <a:rPr kumimoji="1" lang="zh-CN" altLang="en-US" sz="2000" b="0">
                <a:latin typeface="黑体" pitchFamily="49" charset="-122"/>
                <a:ea typeface="黑体" pitchFamily="49" charset="-122"/>
              </a:rPr>
              <a:t>表的主键将自动被设置为索引，而备注、超链接及</a:t>
            </a:r>
            <a:r>
              <a:rPr kumimoji="1" lang="en-US" altLang="zh-CN" sz="2000" b="0">
                <a:latin typeface="黑体" pitchFamily="49" charset="-122"/>
                <a:ea typeface="黑体" pitchFamily="49" charset="-122"/>
              </a:rPr>
              <a:t>OLE</a:t>
            </a:r>
            <a:r>
              <a:rPr kumimoji="1" lang="zh-CN" altLang="en-US" sz="2000" b="0">
                <a:latin typeface="黑体" pitchFamily="49" charset="-122"/>
                <a:ea typeface="黑体" pitchFamily="49" charset="-122"/>
              </a:rPr>
              <a:t>对象等类型的字段则不能设置索引。</a:t>
            </a:r>
          </a:p>
          <a:p>
            <a:pPr>
              <a:lnSpc>
                <a:spcPct val="130000"/>
              </a:lnSpc>
              <a:buClr>
                <a:schemeClr val="hlink"/>
              </a:buClr>
              <a:buSzPct val="70000"/>
              <a:buFont typeface="Wingdings" pitchFamily="2" charset="2"/>
              <a:buNone/>
            </a:pPr>
            <a:r>
              <a:rPr kumimoji="1" lang="zh-CN" altLang="en-US" sz="2000" b="0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三个索引选项</a:t>
            </a:r>
            <a:r>
              <a:rPr kumimoji="1" lang="zh-CN" altLang="en-US" sz="2000" b="0">
                <a:latin typeface="黑体" pitchFamily="49" charset="-122"/>
                <a:ea typeface="黑体" pitchFamily="49" charset="-122"/>
              </a:rPr>
              <a:t>：</a:t>
            </a:r>
          </a:p>
          <a:p>
            <a:pPr>
              <a:lnSpc>
                <a:spcPct val="130000"/>
              </a:lnSpc>
              <a:buClr>
                <a:schemeClr val="hlink"/>
              </a:buClr>
              <a:buSzPct val="70000"/>
              <a:buFont typeface="Wingdings" pitchFamily="2" charset="2"/>
              <a:buChar char="Ø"/>
            </a:pPr>
            <a:r>
              <a:rPr kumimoji="1" lang="zh-CN" altLang="en-US" sz="2000" b="0">
                <a:latin typeface="Times New Roman"/>
                <a:ea typeface="黑体" pitchFamily="49" charset="-122"/>
              </a:rPr>
              <a:t>“</a:t>
            </a:r>
            <a:r>
              <a:rPr kumimoji="1" lang="zh-CN" altLang="en-US" sz="2000" b="0">
                <a:latin typeface="黑体" pitchFamily="49" charset="-122"/>
                <a:ea typeface="黑体" pitchFamily="49" charset="-122"/>
              </a:rPr>
              <a:t>无</a:t>
            </a:r>
            <a:r>
              <a:rPr kumimoji="1" lang="zh-CN" altLang="en-US" sz="2000" b="0">
                <a:latin typeface="Times New Roman"/>
                <a:ea typeface="黑体" pitchFamily="49" charset="-122"/>
              </a:rPr>
              <a:t>”</a:t>
            </a:r>
            <a:r>
              <a:rPr kumimoji="1" lang="zh-CN" altLang="en-US" sz="2000" b="0">
                <a:latin typeface="黑体" pitchFamily="49" charset="-122"/>
                <a:ea typeface="黑体" pitchFamily="49" charset="-122"/>
              </a:rPr>
              <a:t>、</a:t>
            </a:r>
          </a:p>
          <a:p>
            <a:pPr>
              <a:lnSpc>
                <a:spcPct val="130000"/>
              </a:lnSpc>
              <a:buClr>
                <a:schemeClr val="hlink"/>
              </a:buClr>
              <a:buSzPct val="70000"/>
              <a:buFont typeface="Wingdings" pitchFamily="2" charset="2"/>
              <a:buChar char="Ø"/>
            </a:pPr>
            <a:r>
              <a:rPr kumimoji="1" lang="zh-CN" altLang="en-US" sz="2000" b="0">
                <a:latin typeface="Times New Roman"/>
                <a:ea typeface="黑体" pitchFamily="49" charset="-122"/>
              </a:rPr>
              <a:t>“</a:t>
            </a:r>
            <a:r>
              <a:rPr kumimoji="1" lang="zh-CN" altLang="en-US" sz="2000" b="0">
                <a:latin typeface="黑体" pitchFamily="49" charset="-122"/>
                <a:ea typeface="黑体" pitchFamily="49" charset="-122"/>
              </a:rPr>
              <a:t>有（有重复）</a:t>
            </a:r>
            <a:r>
              <a:rPr kumimoji="1" lang="zh-CN" altLang="en-US" sz="2000" b="0">
                <a:latin typeface="Times New Roman"/>
                <a:ea typeface="黑体" pitchFamily="49" charset="-122"/>
              </a:rPr>
              <a:t>”</a:t>
            </a:r>
            <a:r>
              <a:rPr kumimoji="1" lang="zh-CN" altLang="en-US" sz="2000" b="0">
                <a:latin typeface="黑体" pitchFamily="49" charset="-122"/>
                <a:ea typeface="黑体" pitchFamily="49" charset="-122"/>
              </a:rPr>
              <a:t>、</a:t>
            </a:r>
          </a:p>
          <a:p>
            <a:pPr>
              <a:lnSpc>
                <a:spcPct val="130000"/>
              </a:lnSpc>
              <a:buClr>
                <a:schemeClr val="hlink"/>
              </a:buClr>
              <a:buSzPct val="70000"/>
              <a:buFont typeface="Wingdings" pitchFamily="2" charset="2"/>
              <a:buChar char="Ø"/>
            </a:pPr>
            <a:r>
              <a:rPr kumimoji="1" lang="zh-CN" altLang="en-US" sz="2000" b="0">
                <a:latin typeface="Times New Roman"/>
                <a:ea typeface="黑体" pitchFamily="49" charset="-122"/>
              </a:rPr>
              <a:t>“</a:t>
            </a:r>
            <a:r>
              <a:rPr kumimoji="1" lang="zh-CN" altLang="en-US" sz="2000" b="0">
                <a:latin typeface="黑体" pitchFamily="49" charset="-122"/>
                <a:ea typeface="黑体" pitchFamily="49" charset="-122"/>
              </a:rPr>
              <a:t>有（无重复）</a:t>
            </a:r>
            <a:r>
              <a:rPr kumimoji="1" lang="zh-CN" altLang="en-US" sz="2000" b="0">
                <a:latin typeface="Times New Roman"/>
                <a:ea typeface="黑体" pitchFamily="49" charset="-122"/>
              </a:rPr>
              <a:t>”</a:t>
            </a:r>
            <a:r>
              <a:rPr kumimoji="1" lang="zh-CN" altLang="en-US" sz="2000" b="0">
                <a:latin typeface="黑体" pitchFamily="49" charset="-122"/>
                <a:ea typeface="黑体" pitchFamily="49" charset="-122"/>
              </a:rPr>
              <a:t>。</a:t>
            </a:r>
          </a:p>
        </p:txBody>
      </p:sp>
      <p:sp>
        <p:nvSpPr>
          <p:cNvPr id="2040837" name="Rectangle 5"/>
          <p:cNvSpPr>
            <a:spLocks noGrp="1" noRot="1" noChangeArrowheads="1"/>
          </p:cNvSpPr>
          <p:nvPr>
            <p:ph type="title" idx="4294967295"/>
          </p:nvPr>
        </p:nvSpPr>
        <p:spPr>
          <a:xfrm>
            <a:off x="323850" y="404813"/>
            <a:ext cx="8540750" cy="655637"/>
          </a:xfrm>
        </p:spPr>
        <p:txBody>
          <a:bodyPr/>
          <a:lstStyle/>
          <a:p>
            <a:r>
              <a:rPr kumimoji="1" lang="en-US" altLang="zh-CN" sz="2400"/>
              <a:t>3</a:t>
            </a:r>
            <a:r>
              <a:rPr kumimoji="1" lang="zh-CN" altLang="en-US" sz="2400"/>
              <a:t>、表的索引</a:t>
            </a:r>
          </a:p>
        </p:txBody>
      </p:sp>
    </p:spTree>
  </p:cSld>
  <p:clrMapOvr>
    <a:masterClrMapping/>
  </p:clrMapOvr>
  <p:transition spd="med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08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0408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08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20408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0834" grpId="0"/>
      <p:bldP spid="2040836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1858" name="Rectangle 2"/>
          <p:cNvSpPr>
            <a:spLocks noGrp="1" noRot="1" noChangeArrowheads="1"/>
          </p:cNvSpPr>
          <p:nvPr>
            <p:ph type="body" idx="1"/>
          </p:nvPr>
        </p:nvSpPr>
        <p:spPr>
          <a:xfrm>
            <a:off x="900113" y="1412875"/>
            <a:ext cx="7777162" cy="3959225"/>
          </a:xfrm>
        </p:spPr>
        <p:txBody>
          <a:bodyPr/>
          <a:lstStyle/>
          <a:p>
            <a:pPr marL="265113" indent="-265113">
              <a:lnSpc>
                <a:spcPct val="13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kumimoji="1" lang="zh-CN" altLang="en-US" sz="2000">
                <a:latin typeface="黑体" pitchFamily="49" charset="-122"/>
                <a:ea typeface="黑体" pitchFamily="49" charset="-122"/>
              </a:rPr>
              <a:t>在</a:t>
            </a:r>
            <a:r>
              <a:rPr kumimoji="1" lang="zh-CN" altLang="en-US" sz="2000">
                <a:latin typeface="Times New Roman"/>
                <a:ea typeface="黑体" pitchFamily="49" charset="-122"/>
              </a:rPr>
              <a:t>“</a:t>
            </a:r>
            <a:r>
              <a:rPr kumimoji="1" lang="zh-CN" altLang="en-US" sz="2000">
                <a:latin typeface="黑体" pitchFamily="49" charset="-122"/>
                <a:ea typeface="黑体" pitchFamily="49" charset="-122"/>
              </a:rPr>
              <a:t>设计</a:t>
            </a:r>
            <a:r>
              <a:rPr kumimoji="1" lang="zh-CN" altLang="en-US" sz="2000">
                <a:latin typeface="Times New Roman"/>
                <a:ea typeface="黑体" pitchFamily="49" charset="-122"/>
              </a:rPr>
              <a:t>”</a:t>
            </a:r>
            <a:r>
              <a:rPr kumimoji="1" lang="zh-CN" altLang="en-US" sz="2000">
                <a:latin typeface="黑体" pitchFamily="49" charset="-122"/>
                <a:ea typeface="黑体" pitchFamily="49" charset="-122"/>
              </a:rPr>
              <a:t>视图中打开表。 </a:t>
            </a:r>
          </a:p>
          <a:p>
            <a:pPr marL="265113" indent="-265113">
              <a:lnSpc>
                <a:spcPct val="130000"/>
              </a:lnSpc>
              <a:spcBef>
                <a:spcPct val="0"/>
              </a:spcBef>
              <a:buFont typeface="Wingdings" pitchFamily="2" charset="2"/>
              <a:buAutoNum type="arabicPeriod"/>
            </a:pPr>
            <a:r>
              <a:rPr kumimoji="1" lang="zh-CN" altLang="en-US" sz="2000">
                <a:latin typeface="黑体" pitchFamily="49" charset="-122"/>
                <a:ea typeface="黑体" pitchFamily="49" charset="-122"/>
              </a:rPr>
              <a:t>在窗口上部，单击要为其创建索引的字段。 </a:t>
            </a:r>
          </a:p>
          <a:p>
            <a:pPr marL="265113" indent="-265113">
              <a:lnSpc>
                <a:spcPct val="130000"/>
              </a:lnSpc>
              <a:spcBef>
                <a:spcPct val="0"/>
              </a:spcBef>
              <a:buFont typeface="Wingdings" pitchFamily="2" charset="2"/>
              <a:buAutoNum type="arabicPeriod"/>
            </a:pPr>
            <a:r>
              <a:rPr kumimoji="1" lang="zh-CN" altLang="en-US" sz="2000">
                <a:latin typeface="黑体" pitchFamily="49" charset="-122"/>
                <a:ea typeface="黑体" pitchFamily="49" charset="-122"/>
              </a:rPr>
              <a:t>在窗口下部，在</a:t>
            </a:r>
            <a:r>
              <a:rPr kumimoji="1" lang="zh-CN" altLang="en-US" sz="2000">
                <a:latin typeface="Times New Roman"/>
                <a:ea typeface="黑体" pitchFamily="49" charset="-122"/>
              </a:rPr>
              <a:t>“</a:t>
            </a:r>
            <a:r>
              <a:rPr kumimoji="1" lang="zh-CN" altLang="en-US" sz="2000">
                <a:latin typeface="黑体" pitchFamily="49" charset="-122"/>
                <a:ea typeface="黑体" pitchFamily="49" charset="-122"/>
              </a:rPr>
              <a:t>索引</a:t>
            </a:r>
            <a:r>
              <a:rPr kumimoji="1" lang="zh-CN" altLang="en-US" sz="2000">
                <a:latin typeface="Times New Roman"/>
                <a:ea typeface="黑体" pitchFamily="49" charset="-122"/>
              </a:rPr>
              <a:t>”</a:t>
            </a:r>
            <a:r>
              <a:rPr kumimoji="1" lang="zh-CN" altLang="en-US" sz="2000">
                <a:latin typeface="黑体" pitchFamily="49" charset="-122"/>
                <a:ea typeface="黑体" pitchFamily="49" charset="-122"/>
              </a:rPr>
              <a:t>属性框中单击，然后单击</a:t>
            </a:r>
            <a:r>
              <a:rPr kumimoji="1" lang="zh-CN" altLang="en-US" sz="2000">
                <a:latin typeface="Times New Roman"/>
                <a:ea typeface="黑体" pitchFamily="49" charset="-122"/>
              </a:rPr>
              <a:t>“</a:t>
            </a:r>
            <a:r>
              <a:rPr kumimoji="1" lang="zh-CN" altLang="en-US" sz="2000">
                <a:latin typeface="黑体" pitchFamily="49" charset="-122"/>
                <a:ea typeface="黑体" pitchFamily="49" charset="-122"/>
              </a:rPr>
              <a:t>有（有重复）</a:t>
            </a:r>
            <a:r>
              <a:rPr kumimoji="1" lang="zh-CN" altLang="en-US" sz="2000">
                <a:latin typeface="Times New Roman"/>
                <a:ea typeface="黑体" pitchFamily="49" charset="-122"/>
              </a:rPr>
              <a:t>”</a:t>
            </a:r>
            <a:r>
              <a:rPr kumimoji="1" lang="zh-CN" altLang="en-US" sz="2000">
                <a:latin typeface="黑体" pitchFamily="49" charset="-122"/>
                <a:ea typeface="黑体" pitchFamily="49" charset="-122"/>
              </a:rPr>
              <a:t>或</a:t>
            </a:r>
            <a:r>
              <a:rPr kumimoji="1" lang="zh-CN" altLang="en-US" sz="2000">
                <a:latin typeface="Times New Roman"/>
                <a:ea typeface="黑体" pitchFamily="49" charset="-122"/>
              </a:rPr>
              <a:t>“</a:t>
            </a:r>
            <a:r>
              <a:rPr kumimoji="1" lang="zh-CN" altLang="en-US" sz="2000">
                <a:latin typeface="黑体" pitchFamily="49" charset="-122"/>
                <a:ea typeface="黑体" pitchFamily="49" charset="-122"/>
              </a:rPr>
              <a:t>有（无重复）</a:t>
            </a:r>
            <a:r>
              <a:rPr kumimoji="1" lang="zh-CN" altLang="en-US" sz="2000">
                <a:latin typeface="Times New Roman"/>
                <a:ea typeface="黑体" pitchFamily="49" charset="-122"/>
              </a:rPr>
              <a:t>”</a:t>
            </a:r>
            <a:r>
              <a:rPr kumimoji="1" lang="zh-CN" altLang="en-US" sz="2000">
                <a:latin typeface="黑体" pitchFamily="49" charset="-122"/>
                <a:ea typeface="黑体" pitchFamily="49" charset="-122"/>
              </a:rPr>
              <a:t>。</a:t>
            </a:r>
          </a:p>
          <a:p>
            <a:pPr marL="265113" indent="-265113">
              <a:lnSpc>
                <a:spcPct val="130000"/>
              </a:lnSpc>
              <a:spcBef>
                <a:spcPct val="0"/>
              </a:spcBef>
              <a:buFont typeface="Wingdings" pitchFamily="2" charset="2"/>
              <a:buAutoNum type="arabicPeriod"/>
            </a:pPr>
            <a:r>
              <a:rPr kumimoji="1" lang="zh-CN" altLang="en-US" sz="2000">
                <a:latin typeface="黑体" pitchFamily="49" charset="-122"/>
                <a:ea typeface="黑体" pitchFamily="49" charset="-122"/>
              </a:rPr>
              <a:t> 单击工具栏中的索引按钮</a:t>
            </a:r>
          </a:p>
          <a:p>
            <a:pPr marL="265113" indent="-265113">
              <a:lnSpc>
                <a:spcPct val="130000"/>
              </a:lnSpc>
              <a:spcBef>
                <a:spcPct val="0"/>
              </a:spcBef>
              <a:buFont typeface="Wingdings" pitchFamily="2" charset="2"/>
              <a:buAutoNum type="arabicPeriod"/>
            </a:pPr>
            <a:r>
              <a:rPr kumimoji="1" lang="zh-CN" altLang="en-US" sz="2000">
                <a:latin typeface="黑体" pitchFamily="49" charset="-122"/>
                <a:ea typeface="黑体" pitchFamily="49" charset="-122"/>
              </a:rPr>
              <a:t>在索引对话框中选择所需要的索引姓名，设置属性</a:t>
            </a:r>
          </a:p>
          <a:p>
            <a:pPr marL="265113" indent="-265113">
              <a:lnSpc>
                <a:spcPct val="130000"/>
              </a:lnSpc>
              <a:spcBef>
                <a:spcPct val="0"/>
              </a:spcBef>
              <a:buFont typeface="Wingdings" pitchFamily="2" charset="2"/>
              <a:buAutoNum type="arabicPeriod"/>
            </a:pPr>
            <a:r>
              <a:rPr kumimoji="1" lang="zh-CN" altLang="en-US" sz="2000">
                <a:latin typeface="黑体" pitchFamily="49" charset="-122"/>
                <a:ea typeface="黑体" pitchFamily="49" charset="-122"/>
              </a:rPr>
              <a:t>关闭索引对话框，保存修改</a:t>
            </a:r>
          </a:p>
        </p:txBody>
      </p:sp>
      <p:sp>
        <p:nvSpPr>
          <p:cNvPr id="2041859" name="Rectangle 3"/>
          <p:cNvSpPr>
            <a:spLocks noGrp="1" noRot="1" noChangeArrowheads="1"/>
          </p:cNvSpPr>
          <p:nvPr>
            <p:ph type="title"/>
          </p:nvPr>
        </p:nvSpPr>
        <p:spPr>
          <a:xfrm>
            <a:off x="301625" y="685800"/>
            <a:ext cx="8540750" cy="511175"/>
          </a:xfrm>
        </p:spPr>
        <p:txBody>
          <a:bodyPr/>
          <a:lstStyle/>
          <a:p>
            <a:r>
              <a:rPr kumimoji="1" lang="zh-CN" altLang="en-US" sz="2400">
                <a:latin typeface="黑体" pitchFamily="49" charset="-122"/>
                <a:ea typeface="黑体" pitchFamily="49" charset="-122"/>
              </a:rPr>
              <a:t>创建索引以快速查找和排列记录</a:t>
            </a:r>
          </a:p>
        </p:txBody>
      </p:sp>
    </p:spTree>
  </p:cSld>
  <p:clrMapOvr>
    <a:masterClrMapping/>
  </p:clrMapOvr>
  <p:transition spd="med">
    <p:strips dir="rd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5956" name="Rectangle 4"/>
          <p:cNvSpPr>
            <a:spLocks noRot="1" noChangeArrowheads="1"/>
          </p:cNvSpPr>
          <p:nvPr/>
        </p:nvSpPr>
        <p:spPr bwMode="auto">
          <a:xfrm>
            <a:off x="1187450" y="1773238"/>
            <a:ext cx="2952750" cy="20875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lnSpc>
                <a:spcPct val="130000"/>
              </a:lnSpc>
              <a:buClr>
                <a:schemeClr val="hlink"/>
              </a:buClr>
              <a:buSzPct val="70000"/>
              <a:buFont typeface="Wingdings" pitchFamily="2" charset="2"/>
              <a:buNone/>
            </a:pPr>
            <a:r>
              <a:rPr kumimoji="1" lang="zh-CN" altLang="en-US" sz="2000">
                <a:solidFill>
                  <a:srgbClr val="FF3300"/>
                </a:solidFill>
              </a:rPr>
              <a:t>对表的基本操作</a:t>
            </a:r>
            <a:endParaRPr kumimoji="1" lang="zh-CN" altLang="en-US" sz="2000" b="0">
              <a:latin typeface="黑体" pitchFamily="49" charset="-122"/>
              <a:ea typeface="黑体" pitchFamily="49" charset="-122"/>
            </a:endParaRPr>
          </a:p>
          <a:p>
            <a:pPr>
              <a:lnSpc>
                <a:spcPct val="130000"/>
              </a:lnSpc>
              <a:buClr>
                <a:schemeClr val="hlink"/>
              </a:buClr>
              <a:buSzPct val="70000"/>
              <a:buFont typeface="Wingdings" pitchFamily="2" charset="2"/>
              <a:buChar char="Ø"/>
            </a:pPr>
            <a:r>
              <a:rPr kumimoji="1" lang="zh-CN" altLang="en-US" sz="2000" b="0">
                <a:latin typeface="黑体" pitchFamily="49" charset="-122"/>
                <a:ea typeface="黑体" pitchFamily="49" charset="-122"/>
              </a:rPr>
              <a:t>表的备份和复原</a:t>
            </a:r>
          </a:p>
          <a:p>
            <a:pPr>
              <a:lnSpc>
                <a:spcPct val="130000"/>
              </a:lnSpc>
              <a:buClr>
                <a:schemeClr val="hlink"/>
              </a:buClr>
              <a:buSzPct val="70000"/>
              <a:buFont typeface="Wingdings" pitchFamily="2" charset="2"/>
              <a:buChar char="Ø"/>
            </a:pPr>
            <a:r>
              <a:rPr kumimoji="1" lang="zh-CN" altLang="en-US" sz="2000" b="0">
                <a:latin typeface="黑体" pitchFamily="49" charset="-122"/>
                <a:ea typeface="黑体" pitchFamily="49" charset="-122"/>
              </a:rPr>
              <a:t>删除表 </a:t>
            </a:r>
          </a:p>
          <a:p>
            <a:pPr>
              <a:lnSpc>
                <a:spcPct val="130000"/>
              </a:lnSpc>
              <a:buClr>
                <a:schemeClr val="hlink"/>
              </a:buClr>
              <a:buSzPct val="70000"/>
              <a:buFont typeface="Wingdings" pitchFamily="2" charset="2"/>
              <a:buChar char="Ø"/>
            </a:pPr>
            <a:r>
              <a:rPr kumimoji="1" lang="zh-CN" altLang="en-US" sz="2000" b="0">
                <a:latin typeface="黑体" pitchFamily="49" charset="-122"/>
                <a:ea typeface="黑体" pitchFamily="49" charset="-122"/>
              </a:rPr>
              <a:t>更改表名 </a:t>
            </a:r>
          </a:p>
          <a:p>
            <a:pPr>
              <a:lnSpc>
                <a:spcPct val="130000"/>
              </a:lnSpc>
              <a:buClr>
                <a:schemeClr val="hlink"/>
              </a:buClr>
              <a:buSzPct val="70000"/>
              <a:buFont typeface="Wingdings" pitchFamily="2" charset="2"/>
              <a:buChar char="Ø"/>
            </a:pPr>
            <a:r>
              <a:rPr kumimoji="1" lang="zh-CN" altLang="en-US" sz="2000" b="0">
                <a:latin typeface="黑体" pitchFamily="49" charset="-122"/>
                <a:ea typeface="黑体" pitchFamily="49" charset="-122"/>
              </a:rPr>
              <a:t>设置表属性 </a:t>
            </a:r>
          </a:p>
        </p:txBody>
      </p:sp>
      <p:sp>
        <p:nvSpPr>
          <p:cNvPr id="2045957" name="Rectangle 5"/>
          <p:cNvSpPr>
            <a:spLocks noGrp="1" noRot="1" noChangeArrowheads="1"/>
          </p:cNvSpPr>
          <p:nvPr>
            <p:ph type="title" idx="4294967295"/>
          </p:nvPr>
        </p:nvSpPr>
        <p:spPr>
          <a:xfrm>
            <a:off x="603250" y="333375"/>
            <a:ext cx="8540750" cy="582613"/>
          </a:xfrm>
        </p:spPr>
        <p:txBody>
          <a:bodyPr/>
          <a:lstStyle/>
          <a:p>
            <a:r>
              <a:rPr kumimoji="1" lang="zh-CN" altLang="en-US" sz="2400">
                <a:solidFill>
                  <a:srgbClr val="660066"/>
                </a:solidFill>
              </a:rPr>
              <a:t>（二）表中数据的输入与编辑</a:t>
            </a:r>
          </a:p>
        </p:txBody>
      </p:sp>
      <p:sp>
        <p:nvSpPr>
          <p:cNvPr id="2045958" name="Rectangle 6"/>
          <p:cNvSpPr>
            <a:spLocks noRot="1" noChangeArrowheads="1"/>
          </p:cNvSpPr>
          <p:nvPr/>
        </p:nvSpPr>
        <p:spPr bwMode="auto">
          <a:xfrm>
            <a:off x="1116013" y="1052513"/>
            <a:ext cx="6848475" cy="582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kumimoji="1" lang="en-US" altLang="zh-CN" sz="2000">
                <a:solidFill>
                  <a:schemeClr val="tx2"/>
                </a:solidFill>
              </a:rPr>
              <a:t>1</a:t>
            </a:r>
            <a:r>
              <a:rPr kumimoji="1" lang="zh-CN" altLang="en-US" sz="2000">
                <a:solidFill>
                  <a:schemeClr val="tx2"/>
                </a:solidFill>
              </a:rPr>
              <a:t>、修改表结构</a:t>
            </a:r>
          </a:p>
        </p:txBody>
      </p:sp>
      <p:sp>
        <p:nvSpPr>
          <p:cNvPr id="2045961" name="Rectangle 9"/>
          <p:cNvSpPr>
            <a:spLocks noRot="1" noChangeArrowheads="1"/>
          </p:cNvSpPr>
          <p:nvPr/>
        </p:nvSpPr>
        <p:spPr bwMode="auto">
          <a:xfrm>
            <a:off x="4716463" y="2565400"/>
            <a:ext cx="4032250" cy="2879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lnSpc>
                <a:spcPct val="130000"/>
              </a:lnSpc>
              <a:buClr>
                <a:schemeClr val="hlink"/>
              </a:buClr>
              <a:buSzPct val="70000"/>
              <a:buFont typeface="Wingdings" pitchFamily="2" charset="2"/>
              <a:buNone/>
            </a:pPr>
            <a:r>
              <a:rPr kumimoji="1" lang="zh-CN" altLang="en-US" sz="2000">
                <a:solidFill>
                  <a:srgbClr val="FF3300"/>
                </a:solidFill>
              </a:rPr>
              <a:t>对字段的基本操作</a:t>
            </a:r>
            <a:endParaRPr kumimoji="1" lang="zh-CN" altLang="en-US" sz="2000" b="0">
              <a:latin typeface="黑体" pitchFamily="49" charset="-122"/>
              <a:ea typeface="黑体" pitchFamily="49" charset="-122"/>
            </a:endParaRPr>
          </a:p>
          <a:p>
            <a:pPr>
              <a:lnSpc>
                <a:spcPct val="130000"/>
              </a:lnSpc>
              <a:buClr>
                <a:schemeClr val="hlink"/>
              </a:buClr>
              <a:buSzPct val="70000"/>
              <a:buFont typeface="Wingdings" pitchFamily="2" charset="2"/>
              <a:buChar char="Ø"/>
            </a:pPr>
            <a:r>
              <a:rPr kumimoji="1" lang="zh-CN" altLang="en-US" sz="2000" b="0">
                <a:latin typeface="黑体" pitchFamily="49" charset="-122"/>
                <a:ea typeface="黑体" pitchFamily="49" charset="-122"/>
              </a:rPr>
              <a:t>修改字段名</a:t>
            </a:r>
          </a:p>
          <a:p>
            <a:pPr>
              <a:lnSpc>
                <a:spcPct val="130000"/>
              </a:lnSpc>
              <a:buClr>
                <a:schemeClr val="hlink"/>
              </a:buClr>
              <a:buSzPct val="70000"/>
              <a:buFont typeface="Wingdings" pitchFamily="2" charset="2"/>
              <a:buChar char="Ø"/>
            </a:pPr>
            <a:r>
              <a:rPr kumimoji="1" lang="zh-CN" altLang="en-US" sz="2000" b="0">
                <a:latin typeface="黑体" pitchFamily="49" charset="-122"/>
                <a:ea typeface="黑体" pitchFamily="49" charset="-122"/>
              </a:rPr>
              <a:t>加入新字段 </a:t>
            </a:r>
          </a:p>
          <a:p>
            <a:pPr>
              <a:lnSpc>
                <a:spcPct val="130000"/>
              </a:lnSpc>
              <a:buClr>
                <a:schemeClr val="hlink"/>
              </a:buClr>
              <a:buSzPct val="70000"/>
              <a:buFont typeface="Wingdings" pitchFamily="2" charset="2"/>
              <a:buChar char="Ø"/>
            </a:pPr>
            <a:r>
              <a:rPr kumimoji="1" lang="zh-CN" altLang="en-US" sz="2000" b="0">
                <a:latin typeface="黑体" pitchFamily="49" charset="-122"/>
                <a:ea typeface="黑体" pitchFamily="49" charset="-122"/>
              </a:rPr>
              <a:t>删除字段 </a:t>
            </a:r>
          </a:p>
          <a:p>
            <a:pPr>
              <a:lnSpc>
                <a:spcPct val="130000"/>
              </a:lnSpc>
              <a:buClr>
                <a:schemeClr val="hlink"/>
              </a:buClr>
              <a:buSzPct val="70000"/>
              <a:buFont typeface="Wingdings" pitchFamily="2" charset="2"/>
              <a:buChar char="Ø"/>
            </a:pPr>
            <a:r>
              <a:rPr kumimoji="1" lang="zh-CN" altLang="en-US" sz="2000" b="0">
                <a:latin typeface="黑体" pitchFamily="49" charset="-122"/>
                <a:ea typeface="黑体" pitchFamily="49" charset="-122"/>
              </a:rPr>
              <a:t>修改字段属性（长度、类型等）</a:t>
            </a:r>
          </a:p>
          <a:p>
            <a:pPr>
              <a:lnSpc>
                <a:spcPct val="130000"/>
              </a:lnSpc>
              <a:buClr>
                <a:schemeClr val="hlink"/>
              </a:buClr>
              <a:buSzPct val="70000"/>
              <a:buFont typeface="Wingdings" pitchFamily="2" charset="2"/>
              <a:buChar char="Ø"/>
            </a:pPr>
            <a:r>
              <a:rPr kumimoji="1" lang="zh-CN" altLang="en-US" sz="2000" b="0">
                <a:latin typeface="黑体" pitchFamily="49" charset="-122"/>
                <a:ea typeface="黑体" pitchFamily="49" charset="-122"/>
              </a:rPr>
              <a:t>调整字段位置 </a:t>
            </a:r>
          </a:p>
        </p:txBody>
      </p:sp>
      <p:sp>
        <p:nvSpPr>
          <p:cNvPr id="2045962" name="Rectangle 10"/>
          <p:cNvSpPr>
            <a:spLocks noRot="1" noChangeArrowheads="1"/>
          </p:cNvSpPr>
          <p:nvPr/>
        </p:nvSpPr>
        <p:spPr bwMode="auto">
          <a:xfrm>
            <a:off x="1187450" y="4437063"/>
            <a:ext cx="2879725" cy="1296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lnSpc>
                <a:spcPct val="130000"/>
              </a:lnSpc>
              <a:buClr>
                <a:schemeClr val="hlink"/>
              </a:buClr>
              <a:buSzPct val="70000"/>
              <a:buFont typeface="Wingdings" pitchFamily="2" charset="2"/>
              <a:buNone/>
            </a:pPr>
            <a:r>
              <a:rPr kumimoji="1" lang="zh-CN" altLang="en-US" sz="2000">
                <a:solidFill>
                  <a:srgbClr val="FF3300"/>
                </a:solidFill>
              </a:rPr>
              <a:t>对表的行与列操作</a:t>
            </a:r>
            <a:endParaRPr kumimoji="1" lang="zh-CN" altLang="en-US" sz="2000" b="0">
              <a:latin typeface="黑体" pitchFamily="49" charset="-122"/>
              <a:ea typeface="黑体" pitchFamily="49" charset="-122"/>
            </a:endParaRPr>
          </a:p>
          <a:p>
            <a:pPr>
              <a:lnSpc>
                <a:spcPct val="130000"/>
              </a:lnSpc>
              <a:buClr>
                <a:schemeClr val="hlink"/>
              </a:buClr>
              <a:buSzPct val="70000"/>
              <a:buFont typeface="Wingdings" pitchFamily="2" charset="2"/>
              <a:buChar char="Ø"/>
            </a:pPr>
            <a:r>
              <a:rPr kumimoji="1" lang="zh-CN" altLang="en-US" sz="2000" b="0">
                <a:latin typeface="黑体" pitchFamily="49" charset="-122"/>
                <a:ea typeface="黑体" pitchFamily="49" charset="-122"/>
              </a:rPr>
              <a:t>行操作 </a:t>
            </a:r>
          </a:p>
          <a:p>
            <a:pPr>
              <a:lnSpc>
                <a:spcPct val="130000"/>
              </a:lnSpc>
              <a:buClr>
                <a:schemeClr val="hlink"/>
              </a:buClr>
              <a:buSzPct val="70000"/>
              <a:buFont typeface="Wingdings" pitchFamily="2" charset="2"/>
              <a:buChar char="Ø"/>
            </a:pPr>
            <a:r>
              <a:rPr kumimoji="1" lang="zh-CN" altLang="en-US" sz="2000" b="0">
                <a:latin typeface="黑体" pitchFamily="49" charset="-122"/>
                <a:ea typeface="黑体" pitchFamily="49" charset="-122"/>
              </a:rPr>
              <a:t>列操作 </a:t>
            </a:r>
          </a:p>
        </p:txBody>
      </p:sp>
    </p:spTree>
  </p:cSld>
  <p:clrMapOvr>
    <a:masterClrMapping/>
  </p:clrMapOvr>
  <p:transition spd="med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59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0459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59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20459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5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20459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5956" grpId="0"/>
      <p:bldP spid="2045961" grpId="0"/>
      <p:bldP spid="2045962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005" name="Rectangle 5"/>
          <p:cNvSpPr>
            <a:spLocks noChangeArrowheads="1"/>
          </p:cNvSpPr>
          <p:nvPr/>
        </p:nvSpPr>
        <p:spPr bwMode="auto">
          <a:xfrm>
            <a:off x="1042988" y="1052513"/>
            <a:ext cx="4464050" cy="503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99CC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kumimoji="1" lang="zh-CN" altLang="en-US" sz="2000">
                <a:solidFill>
                  <a:srgbClr val="FF3300"/>
                </a:solidFill>
                <a:latin typeface="Times New Roman" pitchFamily="18" charset="0"/>
              </a:rPr>
              <a:t>打开表</a:t>
            </a:r>
          </a:p>
        </p:txBody>
      </p:sp>
      <p:sp>
        <p:nvSpPr>
          <p:cNvPr id="2048006" name="Rectangle 6"/>
          <p:cNvSpPr>
            <a:spLocks noGrp="1" noRot="1" noChangeArrowheads="1"/>
          </p:cNvSpPr>
          <p:nvPr>
            <p:ph type="title" idx="4294967295"/>
          </p:nvPr>
        </p:nvSpPr>
        <p:spPr>
          <a:xfrm>
            <a:off x="323850" y="188913"/>
            <a:ext cx="8540750" cy="360362"/>
          </a:xfrm>
        </p:spPr>
        <p:txBody>
          <a:bodyPr/>
          <a:lstStyle/>
          <a:p>
            <a:r>
              <a:rPr kumimoji="1" lang="en-US" altLang="zh-CN" sz="2800"/>
              <a:t>2</a:t>
            </a:r>
            <a:r>
              <a:rPr kumimoji="1" lang="zh-CN" altLang="en-US" sz="2800"/>
              <a:t>、表中数据的操作</a:t>
            </a:r>
          </a:p>
        </p:txBody>
      </p:sp>
      <p:sp>
        <p:nvSpPr>
          <p:cNvPr id="2048007" name="Rectangle 7"/>
          <p:cNvSpPr>
            <a:spLocks noChangeArrowheads="1"/>
          </p:cNvSpPr>
          <p:nvPr/>
        </p:nvSpPr>
        <p:spPr bwMode="auto">
          <a:xfrm>
            <a:off x="395288" y="1628775"/>
            <a:ext cx="8102600" cy="3889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bg1"/>
                    </a:gs>
                    <a:gs pos="100000">
                      <a:schemeClr val="accent1"/>
                    </a:gs>
                  </a:gsLst>
                  <a:lin ang="2700000" scaled="1"/>
                </a:gra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>
              <a:lnSpc>
                <a:spcPct val="145000"/>
              </a:lnSpc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None/>
            </a:pPr>
            <a:r>
              <a:rPr lang="zh-CN" altLang="en-US" sz="2000"/>
              <a:t>　　　在进行表结构的修改、输入数据、使用数据等操作前，首先需要打开表。</a:t>
            </a:r>
            <a:r>
              <a:rPr lang="zh-CN" altLang="en-US" sz="2000">
                <a:solidFill>
                  <a:srgbClr val="008000"/>
                </a:solidFill>
              </a:rPr>
              <a:t>表有两种主要打开方式： 打开表的 </a:t>
            </a:r>
            <a:r>
              <a:rPr lang="en-US" altLang="zh-CN" sz="2000">
                <a:solidFill>
                  <a:srgbClr val="008000"/>
                </a:solidFill>
              </a:rPr>
              <a:t>【</a:t>
            </a:r>
            <a:r>
              <a:rPr lang="zh-CN" altLang="en-US" sz="2000">
                <a:solidFill>
                  <a:srgbClr val="008000"/>
                </a:solidFill>
              </a:rPr>
              <a:t>设计</a:t>
            </a:r>
            <a:r>
              <a:rPr lang="en-US" altLang="zh-CN" sz="2000">
                <a:solidFill>
                  <a:srgbClr val="008000"/>
                </a:solidFill>
              </a:rPr>
              <a:t>】</a:t>
            </a:r>
            <a:r>
              <a:rPr lang="zh-CN" altLang="en-US" sz="2000">
                <a:solidFill>
                  <a:srgbClr val="008000"/>
                </a:solidFill>
              </a:rPr>
              <a:t>视图，打开表的</a:t>
            </a:r>
            <a:r>
              <a:rPr lang="en-US" altLang="zh-CN" sz="2000">
                <a:solidFill>
                  <a:srgbClr val="008000"/>
                </a:solidFill>
              </a:rPr>
              <a:t>【</a:t>
            </a:r>
            <a:r>
              <a:rPr lang="zh-CN" altLang="en-US" sz="2000">
                <a:solidFill>
                  <a:srgbClr val="008000"/>
                </a:solidFill>
              </a:rPr>
              <a:t>数据表</a:t>
            </a:r>
            <a:r>
              <a:rPr lang="en-US" altLang="zh-CN" sz="2000">
                <a:solidFill>
                  <a:srgbClr val="008000"/>
                </a:solidFill>
              </a:rPr>
              <a:t>】</a:t>
            </a:r>
            <a:r>
              <a:rPr lang="zh-CN" altLang="en-US" sz="2000">
                <a:solidFill>
                  <a:srgbClr val="008000"/>
                </a:solidFill>
              </a:rPr>
              <a:t>视图。</a:t>
            </a:r>
          </a:p>
          <a:p>
            <a:pPr marL="342900" indent="-342900">
              <a:lnSpc>
                <a:spcPct val="145000"/>
              </a:lnSpc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None/>
            </a:pPr>
            <a:r>
              <a:rPr lang="zh-CN" altLang="en-US" sz="2000"/>
              <a:t>       　在表的</a:t>
            </a:r>
            <a:r>
              <a:rPr lang="en-US" altLang="zh-CN" sz="2000"/>
              <a:t>【</a:t>
            </a:r>
            <a:r>
              <a:rPr lang="zh-CN" altLang="en-US" sz="2000"/>
              <a:t>设计</a:t>
            </a:r>
            <a:r>
              <a:rPr lang="en-US" altLang="zh-CN" sz="2000"/>
              <a:t>】</a:t>
            </a:r>
            <a:r>
              <a:rPr lang="zh-CN" altLang="en-US" sz="2000"/>
              <a:t>视图中，可以查看及修改表的结构。在表的</a:t>
            </a:r>
            <a:r>
              <a:rPr lang="en-US" altLang="zh-CN" sz="2000"/>
              <a:t>【</a:t>
            </a:r>
            <a:r>
              <a:rPr lang="zh-CN" altLang="en-US" sz="2000"/>
              <a:t>数据表</a:t>
            </a:r>
            <a:r>
              <a:rPr lang="en-US" altLang="zh-CN" sz="2000"/>
              <a:t>】</a:t>
            </a:r>
            <a:r>
              <a:rPr lang="zh-CN" altLang="en-US" sz="2000"/>
              <a:t>视图中，可以查看、添加、删除及编辑表中的数据。</a:t>
            </a:r>
          </a:p>
          <a:p>
            <a:pPr marL="342900" indent="-342900">
              <a:lnSpc>
                <a:spcPct val="145000"/>
              </a:lnSpc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None/>
            </a:pPr>
            <a:r>
              <a:rPr lang="zh-CN" altLang="en-US" sz="2000"/>
              <a:t>       　这两种视图通过工具栏上的最左边的按钮，或</a:t>
            </a:r>
            <a:r>
              <a:rPr lang="en-US" altLang="zh-CN" sz="2000"/>
              <a:t>【</a:t>
            </a:r>
            <a:r>
              <a:rPr lang="zh-CN" altLang="en-US" sz="2000"/>
              <a:t>视图</a:t>
            </a:r>
            <a:r>
              <a:rPr lang="en-US" altLang="zh-CN" sz="2000"/>
              <a:t>】</a:t>
            </a:r>
            <a:r>
              <a:rPr lang="zh-CN" altLang="en-US" sz="2000"/>
              <a:t>菜单下的</a:t>
            </a:r>
            <a:r>
              <a:rPr lang="en-US" altLang="zh-CN" sz="2000"/>
              <a:t>【</a:t>
            </a:r>
            <a:r>
              <a:rPr lang="zh-CN" altLang="en-US" sz="2000"/>
              <a:t>设计</a:t>
            </a:r>
            <a:r>
              <a:rPr lang="en-US" altLang="zh-CN" sz="2000"/>
              <a:t>】</a:t>
            </a:r>
            <a:r>
              <a:rPr lang="zh-CN" altLang="en-US" sz="2000"/>
              <a:t>视图、</a:t>
            </a:r>
            <a:r>
              <a:rPr lang="en-US" altLang="zh-CN" sz="2000"/>
              <a:t>【</a:t>
            </a:r>
            <a:r>
              <a:rPr lang="zh-CN" altLang="en-US" sz="2000"/>
              <a:t>数据表</a:t>
            </a:r>
            <a:r>
              <a:rPr lang="en-US" altLang="zh-CN" sz="2000"/>
              <a:t>】</a:t>
            </a:r>
            <a:r>
              <a:rPr lang="zh-CN" altLang="en-US" sz="2000"/>
              <a:t>视图命令可以很方便地进行切换。</a:t>
            </a:r>
          </a:p>
        </p:txBody>
      </p:sp>
    </p:spTree>
  </p:cSld>
  <p:clrMapOvr>
    <a:masterClrMapping/>
  </p:clrMapOvr>
  <p:transition spd="med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0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0480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005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5154" name="Rectangle 2"/>
          <p:cNvSpPr>
            <a:spLocks noRot="1" noChangeArrowheads="1"/>
          </p:cNvSpPr>
          <p:nvPr/>
        </p:nvSpPr>
        <p:spPr bwMode="auto">
          <a:xfrm>
            <a:off x="827088" y="1196975"/>
            <a:ext cx="7821612" cy="180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lnSpc>
                <a:spcPct val="130000"/>
              </a:lnSpc>
              <a:buClr>
                <a:schemeClr val="hlink"/>
              </a:buClr>
              <a:buSzPct val="70000"/>
              <a:buFont typeface="Wingdings" pitchFamily="2" charset="2"/>
              <a:buNone/>
            </a:pPr>
            <a:r>
              <a:rPr kumimoji="1" lang="zh-CN" altLang="en-US" sz="2000" b="0">
                <a:solidFill>
                  <a:srgbClr val="008000"/>
                </a:solidFill>
                <a:latin typeface="黑体" pitchFamily="49" charset="-122"/>
                <a:ea typeface="黑体" pitchFamily="49" charset="-122"/>
              </a:rPr>
              <a:t>输入数据：</a:t>
            </a:r>
          </a:p>
          <a:p>
            <a:pPr>
              <a:lnSpc>
                <a:spcPct val="130000"/>
              </a:lnSpc>
              <a:buClr>
                <a:schemeClr val="hlink"/>
              </a:buClr>
              <a:buSzPct val="70000"/>
              <a:buFont typeface="Wingdings" pitchFamily="2" charset="2"/>
              <a:buNone/>
            </a:pPr>
            <a:r>
              <a:rPr kumimoji="1" lang="zh-CN" altLang="en-US" sz="2000" b="0">
                <a:latin typeface="黑体" pitchFamily="49" charset="-122"/>
                <a:ea typeface="黑体" pitchFamily="49" charset="-122"/>
              </a:rPr>
              <a:t>    在一个空表中，只有第一行中可以输入。首先将鼠标移动到表上的字段和第一行交叉处的方格内，单击鼠标左键，方格内出现一个闪动的光标，表示可以在这个方格内输入数了。</a:t>
            </a:r>
          </a:p>
        </p:txBody>
      </p:sp>
      <p:sp>
        <p:nvSpPr>
          <p:cNvPr id="2225155" name="Rectangle 3"/>
          <p:cNvSpPr>
            <a:spLocks noRot="1" noChangeArrowheads="1"/>
          </p:cNvSpPr>
          <p:nvPr/>
        </p:nvSpPr>
        <p:spPr bwMode="auto">
          <a:xfrm>
            <a:off x="900113" y="3068638"/>
            <a:ext cx="8243887" cy="935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lnSpc>
                <a:spcPct val="130000"/>
              </a:lnSpc>
              <a:buClr>
                <a:schemeClr val="hlink"/>
              </a:buClr>
              <a:buSzPct val="70000"/>
              <a:buFont typeface="Wingdings" pitchFamily="2" charset="2"/>
              <a:buNone/>
            </a:pPr>
            <a:r>
              <a:rPr kumimoji="1" lang="zh-CN" altLang="en-US" sz="2000" b="0">
                <a:solidFill>
                  <a:srgbClr val="008000"/>
                </a:solidFill>
                <a:latin typeface="黑体" pitchFamily="49" charset="-122"/>
                <a:ea typeface="黑体" pitchFamily="49" charset="-122"/>
              </a:rPr>
              <a:t>删除数据：</a:t>
            </a:r>
          </a:p>
          <a:p>
            <a:pPr>
              <a:lnSpc>
                <a:spcPct val="130000"/>
              </a:lnSpc>
              <a:buClr>
                <a:schemeClr val="hlink"/>
              </a:buClr>
              <a:buSzPct val="70000"/>
              <a:buFont typeface="Wingdings" pitchFamily="2" charset="2"/>
              <a:buNone/>
            </a:pPr>
            <a:r>
              <a:rPr kumimoji="1" lang="zh-CN" altLang="en-US" sz="2000" b="0">
                <a:latin typeface="黑体" pitchFamily="49" charset="-122"/>
                <a:ea typeface="黑体" pitchFamily="49" charset="-122"/>
              </a:rPr>
              <a:t>    选中方格内的数据，然后用键盘上的</a:t>
            </a:r>
            <a:r>
              <a:rPr kumimoji="1" lang="zh-CN" altLang="en-US" sz="2000" b="0">
                <a:latin typeface="Times New Roman"/>
                <a:ea typeface="黑体" pitchFamily="49" charset="-122"/>
              </a:rPr>
              <a:t>“</a:t>
            </a:r>
            <a:r>
              <a:rPr kumimoji="1" lang="en-US" altLang="zh-CN" sz="2000" b="0">
                <a:latin typeface="黑体" pitchFamily="49" charset="-122"/>
                <a:ea typeface="黑体" pitchFamily="49" charset="-122"/>
              </a:rPr>
              <a:t>DELETE</a:t>
            </a:r>
            <a:r>
              <a:rPr kumimoji="1" lang="en-US" altLang="zh-CN" sz="2000" b="0">
                <a:latin typeface="Times New Roman"/>
                <a:ea typeface="黑体" pitchFamily="49" charset="-122"/>
              </a:rPr>
              <a:t>”</a:t>
            </a:r>
            <a:r>
              <a:rPr kumimoji="1" lang="zh-CN" altLang="en-US" sz="2000" b="0">
                <a:latin typeface="黑体" pitchFamily="49" charset="-122"/>
                <a:ea typeface="黑体" pitchFamily="49" charset="-122"/>
              </a:rPr>
              <a:t>键将原来的值删掉。</a:t>
            </a:r>
          </a:p>
        </p:txBody>
      </p:sp>
      <p:sp>
        <p:nvSpPr>
          <p:cNvPr id="2225157" name="Rectangle 5"/>
          <p:cNvSpPr>
            <a:spLocks noGrp="1" noRot="1" noChangeArrowheads="1"/>
          </p:cNvSpPr>
          <p:nvPr>
            <p:ph type="title" idx="4294967295"/>
          </p:nvPr>
        </p:nvSpPr>
        <p:spPr>
          <a:xfrm>
            <a:off x="755650" y="692150"/>
            <a:ext cx="5876925" cy="360363"/>
          </a:xfrm>
        </p:spPr>
        <p:txBody>
          <a:bodyPr/>
          <a:lstStyle/>
          <a:p>
            <a:pPr algn="l"/>
            <a:r>
              <a:rPr kumimoji="1" lang="zh-CN" altLang="en-US" sz="2000">
                <a:solidFill>
                  <a:srgbClr val="FF3300"/>
                </a:solidFill>
                <a:latin typeface="Times New Roman" pitchFamily="18" charset="0"/>
              </a:rPr>
              <a:t>普通数据的操作</a:t>
            </a:r>
          </a:p>
        </p:txBody>
      </p:sp>
    </p:spTree>
  </p:cSld>
  <p:clrMapOvr>
    <a:masterClrMapping/>
  </p:clrMapOvr>
  <p:transition spd="med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5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225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5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2225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25154" grpId="0"/>
      <p:bldP spid="2225155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8354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611188" y="836613"/>
            <a:ext cx="7632700" cy="433387"/>
          </a:xfrm>
        </p:spPr>
        <p:txBody>
          <a:bodyPr/>
          <a:lstStyle/>
          <a:p>
            <a:pPr algn="l"/>
            <a:r>
              <a:rPr lang="en-US" altLang="zh-CN" sz="2000">
                <a:latin typeface="宋体" pitchFamily="2" charset="-122"/>
              </a:rPr>
              <a:t>4</a:t>
            </a:r>
            <a:r>
              <a:rPr lang="zh-CN" altLang="en-US" sz="2000">
                <a:latin typeface="宋体" pitchFamily="2" charset="-122"/>
              </a:rPr>
              <a:t>、关闭表　</a:t>
            </a:r>
          </a:p>
        </p:txBody>
      </p:sp>
      <p:sp>
        <p:nvSpPr>
          <p:cNvPr id="1508355" name="Rectangle 3"/>
          <p:cNvSpPr>
            <a:spLocks noChangeArrowheads="1"/>
          </p:cNvSpPr>
          <p:nvPr/>
        </p:nvSpPr>
        <p:spPr bwMode="auto">
          <a:xfrm>
            <a:off x="611188" y="1557338"/>
            <a:ext cx="8102600" cy="3889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bg1"/>
                    </a:gs>
                    <a:gs pos="100000">
                      <a:schemeClr val="accent1"/>
                    </a:gs>
                  </a:gsLst>
                  <a:lin ang="2700000" scaled="1"/>
                </a:gra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>
              <a:lnSpc>
                <a:spcPct val="130000"/>
              </a:lnSpc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None/>
            </a:pPr>
            <a:r>
              <a:rPr lang="zh-CN" altLang="en-US" sz="2000" b="0"/>
              <a:t>　      不管是何种视图中的表，只要单击相应窗口右上角的</a:t>
            </a:r>
            <a:r>
              <a:rPr lang="en-US" altLang="zh-CN" sz="2000" b="0"/>
              <a:t>【</a:t>
            </a:r>
            <a:r>
              <a:rPr lang="zh-CN" altLang="en-US" sz="2000" b="0"/>
              <a:t>关闭</a:t>
            </a:r>
            <a:r>
              <a:rPr lang="en-US" altLang="zh-CN" sz="2000" b="0"/>
              <a:t>】</a:t>
            </a:r>
            <a:r>
              <a:rPr lang="zh-CN" altLang="en-US" sz="2000" b="0"/>
              <a:t>按钮即可。</a:t>
            </a:r>
          </a:p>
        </p:txBody>
      </p:sp>
      <p:sp>
        <p:nvSpPr>
          <p:cNvPr id="1508356" name="Text Box 4"/>
          <p:cNvSpPr txBox="1">
            <a:spLocks noChangeArrowheads="1"/>
          </p:cNvSpPr>
          <p:nvPr/>
        </p:nvSpPr>
        <p:spPr bwMode="auto">
          <a:xfrm>
            <a:off x="4768850" y="0"/>
            <a:ext cx="4375150" cy="312738"/>
          </a:xfrm>
          <a:prstGeom prst="rect">
            <a:avLst/>
          </a:prstGeom>
          <a:noFill/>
          <a:ln w="38100" cmpd="dbl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1" lang="zh-CN" altLang="en-US" b="0">
                <a:solidFill>
                  <a:schemeClr val="tx2"/>
                </a:solidFill>
                <a:latin typeface="华文行楷" pitchFamily="2" charset="-122"/>
                <a:ea typeface="华文行楷" pitchFamily="2" charset="-122"/>
              </a:rPr>
              <a:t>第六章  </a:t>
            </a:r>
            <a:r>
              <a:rPr kumimoji="1" lang="en-US" altLang="zh-CN" b="0">
                <a:solidFill>
                  <a:schemeClr val="tx2"/>
                </a:solidFill>
                <a:latin typeface="Times New Roman" pitchFamily="18" charset="0"/>
                <a:ea typeface="华文行楷" pitchFamily="2" charset="-122"/>
              </a:rPr>
              <a:t>Access</a:t>
            </a:r>
            <a:r>
              <a:rPr kumimoji="1" lang="zh-CN" altLang="en-US" b="0">
                <a:solidFill>
                  <a:schemeClr val="tx2"/>
                </a:solidFill>
                <a:latin typeface="Times New Roman" pitchFamily="18" charset="0"/>
                <a:ea typeface="华文行楷" pitchFamily="2" charset="-122"/>
              </a:rPr>
              <a:t>数据库管理系统的简单应用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026" name="Rectangle 2"/>
          <p:cNvSpPr>
            <a:spLocks noGrp="1" noRot="1" noChangeArrowheads="1"/>
          </p:cNvSpPr>
          <p:nvPr>
            <p:ph type="body" idx="1"/>
          </p:nvPr>
        </p:nvSpPr>
        <p:spPr>
          <a:xfrm>
            <a:off x="827088" y="1341438"/>
            <a:ext cx="7412037" cy="2590800"/>
          </a:xfrm>
        </p:spPr>
        <p:txBody>
          <a:bodyPr/>
          <a:lstStyle/>
          <a:p>
            <a:pPr marL="354013" indent="-354013">
              <a:lnSpc>
                <a:spcPct val="13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kumimoji="1" lang="zh-CN" altLang="en-US" sz="2000">
                <a:latin typeface="黑体" pitchFamily="49" charset="-122"/>
                <a:ea typeface="黑体" pitchFamily="49" charset="-122"/>
              </a:rPr>
              <a:t>首先要把字段的数据类型定义为</a:t>
            </a:r>
            <a:r>
              <a:rPr kumimoji="1" lang="zh-CN" altLang="en-US" sz="2000">
                <a:latin typeface="Times New Roman"/>
                <a:ea typeface="黑体" pitchFamily="49" charset="-122"/>
              </a:rPr>
              <a:t>“</a:t>
            </a:r>
            <a:r>
              <a:rPr kumimoji="1" lang="en-US" altLang="zh-CN" sz="2000">
                <a:latin typeface="黑体" pitchFamily="49" charset="-122"/>
                <a:ea typeface="黑体" pitchFamily="49" charset="-122"/>
              </a:rPr>
              <a:t>OLE</a:t>
            </a:r>
            <a:r>
              <a:rPr kumimoji="1" lang="zh-CN" altLang="en-US" sz="2000">
                <a:latin typeface="黑体" pitchFamily="49" charset="-122"/>
                <a:ea typeface="黑体" pitchFamily="49" charset="-122"/>
              </a:rPr>
              <a:t>对象</a:t>
            </a:r>
            <a:r>
              <a:rPr kumimoji="1" lang="zh-CN" altLang="en-US" sz="2000">
                <a:latin typeface="Times New Roman"/>
                <a:ea typeface="黑体" pitchFamily="49" charset="-122"/>
              </a:rPr>
              <a:t>”</a:t>
            </a:r>
            <a:endParaRPr kumimoji="1" lang="zh-CN" altLang="en-US" sz="2000">
              <a:latin typeface="黑体" pitchFamily="49" charset="-122"/>
              <a:ea typeface="黑体" pitchFamily="49" charset="-122"/>
            </a:endParaRPr>
          </a:p>
          <a:p>
            <a:pPr marL="354013" indent="-354013">
              <a:lnSpc>
                <a:spcPct val="130000"/>
              </a:lnSpc>
              <a:spcBef>
                <a:spcPct val="0"/>
              </a:spcBef>
              <a:buFont typeface="Wingdings" pitchFamily="2" charset="2"/>
              <a:buAutoNum type="arabicPeriod"/>
            </a:pPr>
            <a:r>
              <a:rPr kumimoji="1" lang="zh-CN" altLang="en-US" sz="2000">
                <a:latin typeface="黑体" pitchFamily="49" charset="-122"/>
                <a:ea typeface="黑体" pitchFamily="49" charset="-122"/>
              </a:rPr>
              <a:t>然后在数据表视图中用鼠标右键单击该字段下的一个记录，在弹出的菜单中选择</a:t>
            </a:r>
            <a:r>
              <a:rPr kumimoji="1" lang="zh-CN" altLang="en-US" sz="2000">
                <a:latin typeface="Times New Roman"/>
                <a:ea typeface="黑体" pitchFamily="49" charset="-122"/>
              </a:rPr>
              <a:t>“</a:t>
            </a:r>
            <a:r>
              <a:rPr kumimoji="1" lang="zh-CN" altLang="en-US" sz="2000">
                <a:latin typeface="黑体" pitchFamily="49" charset="-122"/>
                <a:ea typeface="黑体" pitchFamily="49" charset="-122"/>
              </a:rPr>
              <a:t>插入对象</a:t>
            </a:r>
            <a:r>
              <a:rPr kumimoji="1" lang="zh-CN" altLang="en-US" sz="2000">
                <a:latin typeface="Times New Roman"/>
                <a:ea typeface="黑体" pitchFamily="49" charset="-122"/>
              </a:rPr>
              <a:t>”</a:t>
            </a:r>
            <a:endParaRPr kumimoji="1" lang="zh-CN" altLang="en-US" sz="2000">
              <a:latin typeface="黑体" pitchFamily="49" charset="-122"/>
              <a:ea typeface="黑体" pitchFamily="49" charset="-122"/>
            </a:endParaRPr>
          </a:p>
          <a:p>
            <a:pPr marL="354013" indent="-354013">
              <a:lnSpc>
                <a:spcPct val="130000"/>
              </a:lnSpc>
              <a:spcBef>
                <a:spcPct val="0"/>
              </a:spcBef>
              <a:buFont typeface="Wingdings" pitchFamily="2" charset="2"/>
              <a:buAutoNum type="arabicPeriod"/>
            </a:pPr>
            <a:r>
              <a:rPr kumimoji="1" lang="zh-CN" altLang="en-US" sz="2000">
                <a:latin typeface="黑体" pitchFamily="49" charset="-122"/>
                <a:ea typeface="黑体" pitchFamily="49" charset="-122"/>
              </a:rPr>
              <a:t>在</a:t>
            </a:r>
            <a:r>
              <a:rPr kumimoji="1" lang="zh-CN" altLang="en-US" sz="2000">
                <a:latin typeface="Times New Roman"/>
                <a:ea typeface="黑体" pitchFamily="49" charset="-122"/>
              </a:rPr>
              <a:t>“</a:t>
            </a:r>
            <a:r>
              <a:rPr kumimoji="1" lang="zh-CN" altLang="en-US" sz="2000">
                <a:latin typeface="黑体" pitchFamily="49" charset="-122"/>
                <a:ea typeface="黑体" pitchFamily="49" charset="-122"/>
              </a:rPr>
              <a:t>插入对象</a:t>
            </a:r>
            <a:r>
              <a:rPr kumimoji="1" lang="zh-CN" altLang="en-US" sz="2000">
                <a:latin typeface="Times New Roman"/>
                <a:ea typeface="黑体" pitchFamily="49" charset="-122"/>
              </a:rPr>
              <a:t>”</a:t>
            </a:r>
            <a:r>
              <a:rPr kumimoji="1" lang="zh-CN" altLang="en-US" sz="2000">
                <a:latin typeface="黑体" pitchFamily="49" charset="-122"/>
                <a:ea typeface="黑体" pitchFamily="49" charset="-122"/>
              </a:rPr>
              <a:t>窗口中选择要插入的对象的类型或要插入的对象的文件名，要插入图片就保持</a:t>
            </a:r>
            <a:r>
              <a:rPr kumimoji="1" lang="zh-CN" altLang="en-US" sz="2000">
                <a:latin typeface="Times New Roman"/>
                <a:ea typeface="黑体" pitchFamily="49" charset="-122"/>
              </a:rPr>
              <a:t>“</a:t>
            </a:r>
            <a:r>
              <a:rPr kumimoji="1" lang="zh-CN" altLang="en-US" sz="2000">
                <a:latin typeface="黑体" pitchFamily="49" charset="-122"/>
                <a:ea typeface="黑体" pitchFamily="49" charset="-122"/>
              </a:rPr>
              <a:t>新建</a:t>
            </a:r>
            <a:r>
              <a:rPr kumimoji="1" lang="zh-CN" altLang="en-US" sz="2000">
                <a:latin typeface="Times New Roman"/>
                <a:ea typeface="黑体" pitchFamily="49" charset="-122"/>
              </a:rPr>
              <a:t>”</a:t>
            </a:r>
            <a:r>
              <a:rPr kumimoji="1" lang="zh-CN" altLang="en-US" sz="2000">
                <a:latin typeface="黑体" pitchFamily="49" charset="-122"/>
                <a:ea typeface="黑体" pitchFamily="49" charset="-122"/>
              </a:rPr>
              <a:t>选栏被选，并在对象类型这个列表栏中选择一种图片格式；</a:t>
            </a:r>
          </a:p>
        </p:txBody>
      </p:sp>
      <p:sp>
        <p:nvSpPr>
          <p:cNvPr id="2049028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301625" y="685800"/>
            <a:ext cx="8540750" cy="439738"/>
          </a:xfrm>
        </p:spPr>
        <p:txBody>
          <a:bodyPr/>
          <a:lstStyle/>
          <a:p>
            <a:r>
              <a:rPr kumimoji="1" lang="zh-CN" altLang="en-US" sz="2000">
                <a:solidFill>
                  <a:srgbClr val="FF3300"/>
                </a:solidFill>
              </a:rPr>
              <a:t>图片、声音和影像的输入</a:t>
            </a:r>
          </a:p>
        </p:txBody>
      </p:sp>
    </p:spTree>
  </p:cSld>
  <p:clrMapOvr>
    <a:masterClrMapping/>
  </p:clrMapOvr>
  <p:transition spd="med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0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0490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0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20490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0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20490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9026" grpId="0" build="p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050" name="Rectangle 2"/>
          <p:cNvSpPr>
            <a:spLocks noGrp="1" noRot="1" noChangeArrowheads="1"/>
          </p:cNvSpPr>
          <p:nvPr>
            <p:ph type="body" idx="1"/>
          </p:nvPr>
        </p:nvSpPr>
        <p:spPr>
          <a:xfrm>
            <a:off x="755650" y="1268413"/>
            <a:ext cx="8108950" cy="2736850"/>
          </a:xfrm>
        </p:spPr>
        <p:txBody>
          <a:bodyPr/>
          <a:lstStyle/>
          <a:p>
            <a:pPr marL="381000" indent="-381000">
              <a:lnSpc>
                <a:spcPct val="13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kumimoji="1" lang="zh-CN" altLang="en-US" sz="2000">
                <a:latin typeface="黑体" pitchFamily="49" charset="-122"/>
                <a:ea typeface="黑体" pitchFamily="49" charset="-122"/>
              </a:rPr>
              <a:t>要将相应字段的字段类型定义为超级链接</a:t>
            </a:r>
          </a:p>
          <a:p>
            <a:pPr marL="381000" indent="-381000">
              <a:lnSpc>
                <a:spcPct val="130000"/>
              </a:lnSpc>
              <a:spcBef>
                <a:spcPct val="0"/>
              </a:spcBef>
              <a:buFont typeface="Wingdings" pitchFamily="2" charset="2"/>
              <a:buAutoNum type="arabicPeriod"/>
            </a:pPr>
            <a:r>
              <a:rPr kumimoji="1" lang="zh-CN" altLang="en-US" sz="2000">
                <a:latin typeface="黑体" pitchFamily="49" charset="-122"/>
                <a:ea typeface="黑体" pitchFamily="49" charset="-122"/>
              </a:rPr>
              <a:t>然后在表的数据表视图中鼠标右键单击数据项。</a:t>
            </a:r>
          </a:p>
          <a:p>
            <a:pPr marL="381000" indent="-381000">
              <a:lnSpc>
                <a:spcPct val="130000"/>
              </a:lnSpc>
              <a:spcBef>
                <a:spcPct val="0"/>
              </a:spcBef>
              <a:buFont typeface="Wingdings" pitchFamily="2" charset="2"/>
              <a:buAutoNum type="arabicPeriod"/>
            </a:pPr>
            <a:r>
              <a:rPr kumimoji="1" lang="zh-CN" altLang="en-US" sz="2000">
                <a:latin typeface="黑体" pitchFamily="49" charset="-122"/>
                <a:ea typeface="黑体" pitchFamily="49" charset="-122"/>
              </a:rPr>
              <a:t>在弹出的菜单中选择</a:t>
            </a:r>
            <a:r>
              <a:rPr kumimoji="1" lang="zh-CN" altLang="en-US" sz="2000">
                <a:latin typeface="Times New Roman"/>
                <a:ea typeface="黑体" pitchFamily="49" charset="-122"/>
              </a:rPr>
              <a:t>“</a:t>
            </a:r>
            <a:r>
              <a:rPr kumimoji="1" lang="zh-CN" altLang="en-US" sz="2000">
                <a:latin typeface="黑体" pitchFamily="49" charset="-122"/>
                <a:ea typeface="黑体" pitchFamily="49" charset="-122"/>
              </a:rPr>
              <a:t>超级链接</a:t>
            </a:r>
            <a:r>
              <a:rPr kumimoji="1" lang="zh-CN" altLang="en-US" sz="2000">
                <a:latin typeface="Times New Roman"/>
                <a:ea typeface="黑体" pitchFamily="49" charset="-122"/>
              </a:rPr>
              <a:t>”</a:t>
            </a:r>
            <a:r>
              <a:rPr kumimoji="1" lang="zh-CN" altLang="en-US" sz="2000">
                <a:latin typeface="黑体" pitchFamily="49" charset="-122"/>
                <a:ea typeface="黑体" pitchFamily="49" charset="-122"/>
              </a:rPr>
              <a:t>，并在弹出的更下一级菜单中选择单击</a:t>
            </a:r>
            <a:r>
              <a:rPr kumimoji="1" lang="zh-CN" altLang="en-US" sz="2000">
                <a:latin typeface="Times New Roman"/>
                <a:ea typeface="黑体" pitchFamily="49" charset="-122"/>
              </a:rPr>
              <a:t>“</a:t>
            </a:r>
            <a:r>
              <a:rPr kumimoji="1" lang="zh-CN" altLang="en-US" sz="2000">
                <a:latin typeface="黑体" pitchFamily="49" charset="-122"/>
                <a:ea typeface="黑体" pitchFamily="49" charset="-122"/>
              </a:rPr>
              <a:t>编辑超级链接</a:t>
            </a:r>
            <a:r>
              <a:rPr kumimoji="1" lang="zh-CN" altLang="en-US" sz="2000">
                <a:latin typeface="Times New Roman"/>
                <a:ea typeface="黑体" pitchFamily="49" charset="-122"/>
              </a:rPr>
              <a:t>”</a:t>
            </a:r>
            <a:r>
              <a:rPr kumimoji="1" lang="zh-CN" altLang="en-US" sz="2000">
                <a:latin typeface="黑体" pitchFamily="49" charset="-122"/>
                <a:ea typeface="黑体" pitchFamily="49" charset="-122"/>
              </a:rPr>
              <a:t>选项。</a:t>
            </a:r>
          </a:p>
          <a:p>
            <a:pPr marL="381000" indent="-381000">
              <a:lnSpc>
                <a:spcPct val="130000"/>
              </a:lnSpc>
              <a:spcBef>
                <a:spcPct val="0"/>
              </a:spcBef>
              <a:buFont typeface="Wingdings" pitchFamily="2" charset="2"/>
              <a:buAutoNum type="arabicPeriod"/>
            </a:pPr>
            <a:r>
              <a:rPr kumimoji="1" lang="zh-CN" altLang="en-US" sz="2000">
                <a:latin typeface="黑体" pitchFamily="49" charset="-122"/>
                <a:ea typeface="黑体" pitchFamily="49" charset="-122"/>
              </a:rPr>
              <a:t>在</a:t>
            </a:r>
            <a:r>
              <a:rPr kumimoji="1" lang="zh-CN" altLang="en-US" sz="2000">
                <a:latin typeface="Times New Roman"/>
                <a:ea typeface="黑体" pitchFamily="49" charset="-122"/>
              </a:rPr>
              <a:t>“</a:t>
            </a:r>
            <a:r>
              <a:rPr kumimoji="1" lang="zh-CN" altLang="en-US" sz="2000">
                <a:latin typeface="黑体" pitchFamily="49" charset="-122"/>
                <a:ea typeface="黑体" pitchFamily="49" charset="-122"/>
              </a:rPr>
              <a:t>插入超级链接</a:t>
            </a:r>
            <a:r>
              <a:rPr kumimoji="1" lang="zh-CN" altLang="en-US" sz="2000">
                <a:latin typeface="Times New Roman"/>
                <a:ea typeface="黑体" pitchFamily="49" charset="-122"/>
              </a:rPr>
              <a:t>”</a:t>
            </a:r>
            <a:r>
              <a:rPr kumimoji="1" lang="zh-CN" altLang="en-US" sz="2000">
                <a:latin typeface="黑体" pitchFamily="49" charset="-122"/>
                <a:ea typeface="黑体" pitchFamily="49" charset="-122"/>
              </a:rPr>
              <a:t>的窗口的</a:t>
            </a:r>
            <a:r>
              <a:rPr kumimoji="1" lang="zh-CN" altLang="en-US" sz="2000">
                <a:latin typeface="Times New Roman"/>
                <a:ea typeface="黑体" pitchFamily="49" charset="-122"/>
              </a:rPr>
              <a:t>“</a:t>
            </a:r>
            <a:r>
              <a:rPr kumimoji="1" lang="zh-CN" altLang="en-US" sz="2000">
                <a:latin typeface="黑体" pitchFamily="49" charset="-122"/>
                <a:ea typeface="黑体" pitchFamily="49" charset="-122"/>
              </a:rPr>
              <a:t>请输入文件名称和</a:t>
            </a:r>
            <a:r>
              <a:rPr kumimoji="1" lang="en-US" altLang="zh-CN" sz="2000">
                <a:latin typeface="黑体" pitchFamily="49" charset="-122"/>
                <a:ea typeface="黑体" pitchFamily="49" charset="-122"/>
              </a:rPr>
              <a:t>WEB</a:t>
            </a:r>
            <a:r>
              <a:rPr kumimoji="1" lang="zh-CN" altLang="en-US" sz="2000">
                <a:latin typeface="黑体" pitchFamily="49" charset="-122"/>
                <a:ea typeface="黑体" pitchFamily="49" charset="-122"/>
              </a:rPr>
              <a:t>页名称</a:t>
            </a:r>
            <a:r>
              <a:rPr kumimoji="1" lang="zh-CN" altLang="en-US" sz="2000">
                <a:latin typeface="Times New Roman"/>
                <a:ea typeface="黑体" pitchFamily="49" charset="-122"/>
              </a:rPr>
              <a:t>”</a:t>
            </a:r>
            <a:r>
              <a:rPr kumimoji="1" lang="zh-CN" altLang="en-US" sz="2000">
                <a:latin typeface="黑体" pitchFamily="49" charset="-122"/>
                <a:ea typeface="黑体" pitchFamily="49" charset="-122"/>
              </a:rPr>
              <a:t>下面的方框中输入想要链接的文件名称和</a:t>
            </a:r>
            <a:r>
              <a:rPr kumimoji="1" lang="en-US" altLang="zh-CN" sz="2000">
                <a:latin typeface="黑体" pitchFamily="49" charset="-122"/>
                <a:ea typeface="黑体" pitchFamily="49" charset="-122"/>
              </a:rPr>
              <a:t>WEB</a:t>
            </a:r>
            <a:r>
              <a:rPr kumimoji="1" lang="zh-CN" altLang="en-US" sz="2000">
                <a:latin typeface="黑体" pitchFamily="49" charset="-122"/>
                <a:ea typeface="黑体" pitchFamily="49" charset="-122"/>
              </a:rPr>
              <a:t>页的名称。</a:t>
            </a:r>
          </a:p>
        </p:txBody>
      </p:sp>
      <p:sp>
        <p:nvSpPr>
          <p:cNvPr id="205005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301625" y="685800"/>
            <a:ext cx="8540750" cy="295275"/>
          </a:xfrm>
        </p:spPr>
        <p:txBody>
          <a:bodyPr/>
          <a:lstStyle/>
          <a:p>
            <a:r>
              <a:rPr kumimoji="1" lang="zh-CN" altLang="en-US" sz="2400">
                <a:solidFill>
                  <a:srgbClr val="FF3300"/>
                </a:solidFill>
              </a:rPr>
              <a:t>插入超级链接</a:t>
            </a:r>
          </a:p>
        </p:txBody>
      </p:sp>
    </p:spTree>
  </p:cSld>
  <p:clrMapOvr>
    <a:masterClrMapping/>
  </p:clrMapOvr>
  <p:transition spd="med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0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0500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0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20500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0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20500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05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2000"/>
                                        <p:tgtEl>
                                          <p:spTgt spid="205005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050" grpId="0" build="p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1125538"/>
            <a:ext cx="8066087" cy="3527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076" name="Rectangle 4"/>
          <p:cNvSpPr>
            <a:spLocks noGrp="1" noRot="1" noChangeArrowheads="1"/>
          </p:cNvSpPr>
          <p:nvPr>
            <p:ph type="title" idx="4294967295"/>
          </p:nvPr>
        </p:nvSpPr>
        <p:spPr>
          <a:xfrm>
            <a:off x="301625" y="685800"/>
            <a:ext cx="8540750" cy="366713"/>
          </a:xfrm>
        </p:spPr>
        <p:txBody>
          <a:bodyPr/>
          <a:lstStyle/>
          <a:p>
            <a:r>
              <a:rPr kumimoji="1" lang="zh-CN" altLang="en-US" sz="2000">
                <a:solidFill>
                  <a:srgbClr val="FF3300"/>
                </a:solidFill>
              </a:rPr>
              <a:t>查找和替换数据</a:t>
            </a:r>
          </a:p>
        </p:txBody>
      </p:sp>
    </p:spTree>
  </p:cSld>
  <p:clrMapOvr>
    <a:masterClrMapping/>
  </p:clrMapOvr>
  <p:transition spd="med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051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0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050" y="1628775"/>
            <a:ext cx="5400675" cy="4718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2100" name="Text Box 4"/>
          <p:cNvSpPr txBox="1">
            <a:spLocks noChangeArrowheads="1"/>
          </p:cNvSpPr>
          <p:nvPr/>
        </p:nvSpPr>
        <p:spPr bwMode="auto">
          <a:xfrm>
            <a:off x="755650" y="981075"/>
            <a:ext cx="7272338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1" lang="zh-CN" altLang="en-US" sz="2000" b="0">
                <a:latin typeface="黑体" pitchFamily="49" charset="-122"/>
                <a:ea typeface="黑体" pitchFamily="49" charset="-122"/>
              </a:rPr>
              <a:t>鼠标单击</a:t>
            </a:r>
            <a:r>
              <a:rPr kumimoji="1" lang="zh-CN" altLang="en-US" sz="2000" b="0">
                <a:latin typeface="Times New Roman"/>
                <a:ea typeface="黑体" pitchFamily="49" charset="-122"/>
              </a:rPr>
              <a:t>“</a:t>
            </a:r>
            <a:r>
              <a:rPr kumimoji="1" lang="zh-CN" altLang="en-US" sz="2000" b="0">
                <a:latin typeface="黑体" pitchFamily="49" charset="-122"/>
                <a:ea typeface="黑体" pitchFamily="49" charset="-122"/>
              </a:rPr>
              <a:t>格式</a:t>
            </a:r>
            <a:r>
              <a:rPr kumimoji="1" lang="zh-CN" altLang="en-US" sz="2000" b="0">
                <a:latin typeface="Times New Roman"/>
                <a:ea typeface="黑体" pitchFamily="49" charset="-122"/>
              </a:rPr>
              <a:t>”</a:t>
            </a:r>
            <a:r>
              <a:rPr kumimoji="1" lang="zh-CN" altLang="en-US" sz="2000" b="0">
                <a:latin typeface="黑体" pitchFamily="49" charset="-122"/>
                <a:ea typeface="黑体" pitchFamily="49" charset="-122"/>
              </a:rPr>
              <a:t>菜单中的</a:t>
            </a:r>
            <a:r>
              <a:rPr kumimoji="1" lang="zh-CN" altLang="en-US" sz="2000" b="0">
                <a:latin typeface="Times New Roman"/>
                <a:ea typeface="黑体" pitchFamily="49" charset="-122"/>
              </a:rPr>
              <a:t>“</a:t>
            </a:r>
            <a:r>
              <a:rPr kumimoji="1" lang="zh-CN" altLang="en-US" sz="2000" b="0">
                <a:latin typeface="黑体" pitchFamily="49" charset="-122"/>
                <a:ea typeface="黑体" pitchFamily="49" charset="-122"/>
              </a:rPr>
              <a:t>数据表</a:t>
            </a:r>
            <a:r>
              <a:rPr kumimoji="1" lang="en-US" altLang="zh-CN" sz="2000" b="0">
                <a:latin typeface="黑体" pitchFamily="49" charset="-122"/>
                <a:ea typeface="黑体" pitchFamily="49" charset="-122"/>
              </a:rPr>
              <a:t>...</a:t>
            </a:r>
            <a:r>
              <a:rPr kumimoji="1" lang="en-US" altLang="zh-CN" sz="2000" b="0">
                <a:latin typeface="Times New Roman"/>
                <a:ea typeface="黑体" pitchFamily="49" charset="-122"/>
              </a:rPr>
              <a:t>”</a:t>
            </a:r>
            <a:r>
              <a:rPr kumimoji="1" lang="zh-CN" altLang="en-US" sz="2000" b="0">
                <a:latin typeface="黑体" pitchFamily="49" charset="-122"/>
                <a:ea typeface="黑体" pitchFamily="49" charset="-122"/>
              </a:rPr>
              <a:t>命令 </a:t>
            </a:r>
          </a:p>
        </p:txBody>
      </p:sp>
      <p:sp>
        <p:nvSpPr>
          <p:cNvPr id="2052101" name="Rectangle 5"/>
          <p:cNvSpPr>
            <a:spLocks noGrp="1" noRot="1" noChangeArrowheads="1"/>
          </p:cNvSpPr>
          <p:nvPr>
            <p:ph type="title" idx="4294967295"/>
          </p:nvPr>
        </p:nvSpPr>
        <p:spPr>
          <a:xfrm>
            <a:off x="323850" y="260350"/>
            <a:ext cx="8540750" cy="439738"/>
          </a:xfrm>
        </p:spPr>
        <p:txBody>
          <a:bodyPr/>
          <a:lstStyle/>
          <a:p>
            <a:r>
              <a:rPr kumimoji="1" lang="zh-CN" altLang="en-US" sz="2000">
                <a:solidFill>
                  <a:srgbClr val="FF3300"/>
                </a:solidFill>
              </a:rPr>
              <a:t>设置数据表格形式</a:t>
            </a:r>
          </a:p>
        </p:txBody>
      </p:sp>
    </p:spTree>
  </p:cSld>
  <p:clrMapOvr>
    <a:masterClrMapping/>
  </p:clrMapOvr>
  <p:transition spd="med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052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2052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2100" grpId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123" name="Rectangle 3"/>
          <p:cNvSpPr>
            <a:spLocks noRot="1" noChangeArrowheads="1"/>
          </p:cNvSpPr>
          <p:nvPr/>
        </p:nvSpPr>
        <p:spPr bwMode="auto">
          <a:xfrm>
            <a:off x="900113" y="981075"/>
            <a:ext cx="7921625" cy="1584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lnSpc>
                <a:spcPct val="130000"/>
              </a:lnSpc>
              <a:buClr>
                <a:schemeClr val="hlink"/>
              </a:buClr>
              <a:buSzPct val="70000"/>
              <a:buFont typeface="Wingdings" pitchFamily="2" charset="2"/>
              <a:buNone/>
            </a:pPr>
            <a:r>
              <a:rPr kumimoji="1" lang="zh-CN" altLang="en-US" sz="2000" b="0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排序</a:t>
            </a:r>
            <a:r>
              <a:rPr kumimoji="1" lang="zh-CN" altLang="en-US" sz="2000" b="0">
                <a:latin typeface="黑体" pitchFamily="49" charset="-122"/>
                <a:ea typeface="黑体" pitchFamily="49" charset="-122"/>
              </a:rPr>
              <a:t>：窗口工具栏上 </a:t>
            </a:r>
            <a:r>
              <a:rPr kumimoji="1" lang="zh-CN" altLang="en-US" sz="2000" b="0">
                <a:latin typeface="Times New Roman"/>
                <a:ea typeface="黑体" pitchFamily="49" charset="-122"/>
              </a:rPr>
              <a:t>“</a:t>
            </a:r>
            <a:r>
              <a:rPr kumimoji="1" lang="zh-CN" altLang="en-US" sz="2000" b="0">
                <a:latin typeface="黑体" pitchFamily="49" charset="-122"/>
                <a:ea typeface="黑体" pitchFamily="49" charset="-122"/>
              </a:rPr>
              <a:t>升序</a:t>
            </a:r>
            <a:r>
              <a:rPr kumimoji="1" lang="zh-CN" altLang="en-US" sz="2000" b="0">
                <a:latin typeface="Times New Roman"/>
                <a:ea typeface="黑体" pitchFamily="49" charset="-122"/>
              </a:rPr>
              <a:t>”</a:t>
            </a:r>
            <a:r>
              <a:rPr kumimoji="1" lang="zh-CN" altLang="en-US" sz="2000" b="0">
                <a:latin typeface="黑体" pitchFamily="49" charset="-122"/>
                <a:ea typeface="黑体" pitchFamily="49" charset="-122"/>
              </a:rPr>
              <a:t>和</a:t>
            </a:r>
            <a:r>
              <a:rPr kumimoji="1" lang="zh-CN" altLang="en-US" sz="2000" b="0">
                <a:latin typeface="Times New Roman"/>
                <a:ea typeface="黑体" pitchFamily="49" charset="-122"/>
              </a:rPr>
              <a:t>“</a:t>
            </a:r>
            <a:r>
              <a:rPr kumimoji="1" lang="zh-CN" altLang="en-US" sz="2000" b="0">
                <a:latin typeface="黑体" pitchFamily="49" charset="-122"/>
                <a:ea typeface="黑体" pitchFamily="49" charset="-122"/>
              </a:rPr>
              <a:t>降序</a:t>
            </a:r>
            <a:r>
              <a:rPr kumimoji="1" lang="zh-CN" altLang="en-US" sz="2000" b="0">
                <a:latin typeface="Times New Roman"/>
                <a:ea typeface="黑体" pitchFamily="49" charset="-122"/>
              </a:rPr>
              <a:t>”</a:t>
            </a:r>
            <a:r>
              <a:rPr kumimoji="1" lang="zh-CN" altLang="en-US" sz="2000" b="0">
                <a:latin typeface="黑体" pitchFamily="49" charset="-122"/>
                <a:ea typeface="黑体" pitchFamily="49" charset="-122"/>
              </a:rPr>
              <a:t>用于将表中的各个记录按照一定的顺序进行排列。</a:t>
            </a:r>
          </a:p>
          <a:p>
            <a:pPr>
              <a:lnSpc>
                <a:spcPct val="130000"/>
              </a:lnSpc>
              <a:buClr>
                <a:schemeClr val="hlink"/>
              </a:buClr>
              <a:buSzPct val="70000"/>
              <a:buFont typeface="Wingdings" pitchFamily="2" charset="2"/>
              <a:buNone/>
            </a:pPr>
            <a:r>
              <a:rPr kumimoji="1" lang="zh-CN" altLang="en-US" sz="2000" b="0">
                <a:latin typeface="黑体" pitchFamily="49" charset="-122"/>
                <a:ea typeface="黑体" pitchFamily="49" charset="-122"/>
              </a:rPr>
              <a:t>光标位于哪个字段，就以那个字段的值作为排序依据。</a:t>
            </a:r>
          </a:p>
        </p:txBody>
      </p:sp>
      <p:sp>
        <p:nvSpPr>
          <p:cNvPr id="2053124" name="Rectangle 4"/>
          <p:cNvSpPr>
            <a:spLocks noRot="1" noChangeArrowheads="1"/>
          </p:cNvSpPr>
          <p:nvPr/>
        </p:nvSpPr>
        <p:spPr bwMode="auto">
          <a:xfrm>
            <a:off x="971550" y="2852738"/>
            <a:ext cx="7850188" cy="3168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lnSpc>
                <a:spcPct val="130000"/>
              </a:lnSpc>
              <a:buClr>
                <a:schemeClr val="hlink"/>
              </a:buClr>
              <a:buSzPct val="70000"/>
              <a:buFont typeface="Wingdings" pitchFamily="2" charset="2"/>
              <a:buNone/>
            </a:pPr>
            <a:r>
              <a:rPr kumimoji="1" lang="zh-CN" altLang="en-US" sz="2000" b="0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筛选</a:t>
            </a:r>
            <a:r>
              <a:rPr kumimoji="1" lang="zh-CN" altLang="en-US" sz="2000" b="0">
                <a:latin typeface="黑体" pitchFamily="49" charset="-122"/>
                <a:ea typeface="黑体" pitchFamily="49" charset="-122"/>
              </a:rPr>
              <a:t>：筛选数据是将符合筛选条件的数据记录显示出来，以便用户查看。</a:t>
            </a:r>
          </a:p>
          <a:p>
            <a:pPr>
              <a:lnSpc>
                <a:spcPct val="130000"/>
              </a:lnSpc>
              <a:buClr>
                <a:schemeClr val="hlink"/>
              </a:buClr>
              <a:buSzPct val="70000"/>
              <a:buFont typeface="Wingdings" pitchFamily="2" charset="2"/>
              <a:buChar char="Ø"/>
            </a:pPr>
            <a:r>
              <a:rPr kumimoji="1" lang="zh-CN" altLang="en-US" sz="2000" b="0">
                <a:latin typeface="黑体" pitchFamily="49" charset="-122"/>
                <a:ea typeface="黑体" pitchFamily="49" charset="-122"/>
              </a:rPr>
              <a:t>按窗体筛选</a:t>
            </a:r>
          </a:p>
          <a:p>
            <a:pPr>
              <a:lnSpc>
                <a:spcPct val="130000"/>
              </a:lnSpc>
              <a:buClr>
                <a:schemeClr val="hlink"/>
              </a:buClr>
              <a:buSzPct val="70000"/>
              <a:buFont typeface="Wingdings" pitchFamily="2" charset="2"/>
              <a:buChar char="Ø"/>
            </a:pPr>
            <a:r>
              <a:rPr kumimoji="1" lang="zh-CN" altLang="en-US" sz="2000" b="0">
                <a:latin typeface="黑体" pitchFamily="49" charset="-122"/>
                <a:ea typeface="黑体" pitchFamily="49" charset="-122"/>
              </a:rPr>
              <a:t>按选定内容筛选</a:t>
            </a:r>
          </a:p>
          <a:p>
            <a:pPr>
              <a:lnSpc>
                <a:spcPct val="130000"/>
              </a:lnSpc>
              <a:buClr>
                <a:schemeClr val="hlink"/>
              </a:buClr>
              <a:buSzPct val="70000"/>
              <a:buFont typeface="Wingdings" pitchFamily="2" charset="2"/>
              <a:buChar char="Ø"/>
            </a:pPr>
            <a:r>
              <a:rPr kumimoji="1" lang="zh-CN" altLang="en-US" sz="2000" b="0">
                <a:latin typeface="黑体" pitchFamily="49" charset="-122"/>
                <a:ea typeface="黑体" pitchFamily="49" charset="-122"/>
              </a:rPr>
              <a:t>内容排除筛选</a:t>
            </a:r>
          </a:p>
          <a:p>
            <a:pPr>
              <a:lnSpc>
                <a:spcPct val="130000"/>
              </a:lnSpc>
              <a:buClr>
                <a:schemeClr val="hlink"/>
              </a:buClr>
              <a:buSzPct val="70000"/>
              <a:buFont typeface="Wingdings" pitchFamily="2" charset="2"/>
              <a:buChar char="Ø"/>
            </a:pPr>
            <a:r>
              <a:rPr kumimoji="1" lang="zh-CN" altLang="en-US" sz="2000" b="0">
                <a:latin typeface="黑体" pitchFamily="49" charset="-122"/>
                <a:ea typeface="黑体" pitchFamily="49" charset="-122"/>
              </a:rPr>
              <a:t>高级筛选</a:t>
            </a:r>
            <a:r>
              <a:rPr kumimoji="1" lang="en-US" altLang="zh-CN" sz="2000" b="0">
                <a:latin typeface="黑体" pitchFamily="49" charset="-122"/>
                <a:ea typeface="黑体" pitchFamily="49" charset="-122"/>
              </a:rPr>
              <a:t>/</a:t>
            </a:r>
            <a:r>
              <a:rPr kumimoji="1" lang="zh-CN" altLang="en-US" sz="2000" b="0">
                <a:latin typeface="黑体" pitchFamily="49" charset="-122"/>
                <a:ea typeface="黑体" pitchFamily="49" charset="-122"/>
              </a:rPr>
              <a:t>排序</a:t>
            </a:r>
          </a:p>
        </p:txBody>
      </p:sp>
      <p:sp>
        <p:nvSpPr>
          <p:cNvPr id="2053125" name="Rectangle 5"/>
          <p:cNvSpPr>
            <a:spLocks noGrp="1" noRot="1" noChangeArrowheads="1"/>
          </p:cNvSpPr>
          <p:nvPr>
            <p:ph type="title" idx="4294967295"/>
          </p:nvPr>
        </p:nvSpPr>
        <p:spPr>
          <a:xfrm>
            <a:off x="395288" y="115888"/>
            <a:ext cx="8540750" cy="439737"/>
          </a:xfrm>
        </p:spPr>
        <p:txBody>
          <a:bodyPr/>
          <a:lstStyle/>
          <a:p>
            <a:r>
              <a:rPr kumimoji="1" lang="zh-CN" altLang="en-US" sz="2000">
                <a:solidFill>
                  <a:srgbClr val="FF3300"/>
                </a:solidFill>
              </a:rPr>
              <a:t>排序与筛选</a:t>
            </a:r>
          </a:p>
        </p:txBody>
      </p:sp>
    </p:spTree>
  </p:cSld>
  <p:clrMapOvr>
    <a:masterClrMapping/>
  </p:clrMapOvr>
  <p:transition spd="med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053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2053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3123" grpId="0"/>
      <p:bldP spid="2053124" grpId="0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2082" name="Rectangle 2"/>
          <p:cNvSpPr>
            <a:spLocks noRot="1" noChangeArrowheads="1"/>
          </p:cNvSpPr>
          <p:nvPr/>
        </p:nvSpPr>
        <p:spPr bwMode="auto">
          <a:xfrm>
            <a:off x="395288" y="1484313"/>
            <a:ext cx="8497887" cy="865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lnSpc>
                <a:spcPct val="130000"/>
              </a:lnSpc>
              <a:buClr>
                <a:schemeClr val="hlink"/>
              </a:buClr>
              <a:buSzPct val="70000"/>
              <a:buFont typeface="Wingdings" pitchFamily="2" charset="2"/>
              <a:buNone/>
            </a:pPr>
            <a:r>
              <a:rPr kumimoji="1" lang="en-US" altLang="zh-CN" sz="2000" b="0">
                <a:latin typeface="黑体" pitchFamily="49" charset="-122"/>
                <a:ea typeface="黑体" pitchFamily="49" charset="-122"/>
              </a:rPr>
              <a:t>    </a:t>
            </a:r>
            <a:r>
              <a:rPr kumimoji="1" lang="zh-CN" altLang="en-US" sz="2000" b="0">
                <a:latin typeface="黑体" pitchFamily="49" charset="-122"/>
                <a:ea typeface="黑体" pitchFamily="49" charset="-122"/>
              </a:rPr>
              <a:t>表间的关系指两个表的共有字段之间的关联性，只有定义了关系，才使得查询、窗体、报表可以显示多个表的信息。</a:t>
            </a:r>
          </a:p>
        </p:txBody>
      </p:sp>
      <p:sp>
        <p:nvSpPr>
          <p:cNvPr id="2222083" name="Rectangle 3"/>
          <p:cNvSpPr>
            <a:spLocks noRot="1" noChangeArrowheads="1"/>
          </p:cNvSpPr>
          <p:nvPr/>
        </p:nvSpPr>
        <p:spPr bwMode="auto">
          <a:xfrm>
            <a:off x="323850" y="2420938"/>
            <a:ext cx="8604250" cy="576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lnSpc>
                <a:spcPct val="130000"/>
              </a:lnSpc>
              <a:buClr>
                <a:schemeClr val="hlink"/>
              </a:buClr>
              <a:buSzPct val="70000"/>
              <a:buFont typeface="Wingdings" pitchFamily="2" charset="2"/>
              <a:buNone/>
            </a:pPr>
            <a:r>
              <a:rPr kumimoji="1" lang="en-US" altLang="zh-CN" sz="2000" b="0">
                <a:latin typeface="黑体" pitchFamily="49" charset="-122"/>
                <a:ea typeface="黑体" pitchFamily="49" charset="-122"/>
              </a:rPr>
              <a:t>    </a:t>
            </a:r>
            <a:r>
              <a:rPr kumimoji="1" lang="zh-CN" altLang="en-US" sz="2000" b="0">
                <a:latin typeface="黑体" pitchFamily="49" charset="-122"/>
                <a:ea typeface="黑体" pitchFamily="49" charset="-122"/>
              </a:rPr>
              <a:t>关系通过匹配各个表中的关键字段的数据，对各表中的字段进行协调。</a:t>
            </a:r>
          </a:p>
        </p:txBody>
      </p:sp>
      <p:sp>
        <p:nvSpPr>
          <p:cNvPr id="2222084" name="Rectangle 4"/>
          <p:cNvSpPr>
            <a:spLocks noGrp="1" noRot="1" noChangeArrowheads="1"/>
          </p:cNvSpPr>
          <p:nvPr>
            <p:ph type="title" idx="4294967295"/>
          </p:nvPr>
        </p:nvSpPr>
        <p:spPr>
          <a:xfrm>
            <a:off x="1979613" y="260350"/>
            <a:ext cx="5948362" cy="765175"/>
          </a:xfrm>
        </p:spPr>
        <p:txBody>
          <a:bodyPr/>
          <a:lstStyle/>
          <a:p>
            <a:r>
              <a:rPr kumimoji="1" lang="zh-CN" altLang="en-US" sz="2400">
                <a:solidFill>
                  <a:srgbClr val="660066"/>
                </a:solidFill>
              </a:rPr>
              <a:t>（三）建立表间联系</a:t>
            </a:r>
          </a:p>
        </p:txBody>
      </p:sp>
      <p:sp>
        <p:nvSpPr>
          <p:cNvPr id="2222085" name="Rectangle 5"/>
          <p:cNvSpPr>
            <a:spLocks noRot="1" noChangeArrowheads="1"/>
          </p:cNvSpPr>
          <p:nvPr/>
        </p:nvSpPr>
        <p:spPr bwMode="auto">
          <a:xfrm>
            <a:off x="611188" y="981075"/>
            <a:ext cx="5697537" cy="431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kumimoji="1" lang="en-US" altLang="zh-CN" sz="2000">
                <a:solidFill>
                  <a:srgbClr val="008000"/>
                </a:solidFill>
              </a:rPr>
              <a:t>1</a:t>
            </a:r>
            <a:r>
              <a:rPr kumimoji="1" lang="zh-CN" altLang="en-US" sz="2000">
                <a:solidFill>
                  <a:srgbClr val="008000"/>
                </a:solidFill>
              </a:rPr>
              <a:t>、表间关系</a:t>
            </a:r>
          </a:p>
        </p:txBody>
      </p:sp>
      <p:sp>
        <p:nvSpPr>
          <p:cNvPr id="2222086" name="Rectangle 6"/>
          <p:cNvSpPr>
            <a:spLocks noRot="1" noChangeArrowheads="1"/>
          </p:cNvSpPr>
          <p:nvPr/>
        </p:nvSpPr>
        <p:spPr bwMode="auto">
          <a:xfrm>
            <a:off x="611188" y="3068638"/>
            <a:ext cx="6697662" cy="431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kumimoji="1" lang="en-US" altLang="zh-CN" sz="2000">
                <a:solidFill>
                  <a:srgbClr val="008000"/>
                </a:solidFill>
              </a:rPr>
              <a:t>2</a:t>
            </a:r>
            <a:r>
              <a:rPr kumimoji="1" lang="zh-CN" altLang="en-US" sz="2000">
                <a:solidFill>
                  <a:srgbClr val="008000"/>
                </a:solidFill>
              </a:rPr>
              <a:t>、建立表之间的关系，必须满足的条件：</a:t>
            </a:r>
          </a:p>
        </p:txBody>
      </p:sp>
      <p:sp>
        <p:nvSpPr>
          <p:cNvPr id="2222088" name="Rectangle 8"/>
          <p:cNvSpPr>
            <a:spLocks noRot="1" noChangeArrowheads="1"/>
          </p:cNvSpPr>
          <p:nvPr/>
        </p:nvSpPr>
        <p:spPr bwMode="auto">
          <a:xfrm>
            <a:off x="684213" y="3573463"/>
            <a:ext cx="7991475" cy="2159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lnSpc>
                <a:spcPct val="130000"/>
              </a:lnSpc>
              <a:buClr>
                <a:schemeClr val="hlink"/>
              </a:buClr>
              <a:buSzPct val="70000"/>
              <a:buFont typeface="Wingdings" pitchFamily="2" charset="2"/>
              <a:buChar char="Ø"/>
            </a:pPr>
            <a:r>
              <a:rPr kumimoji="1" lang="zh-CN" altLang="en-US" sz="2000" b="0">
                <a:latin typeface="黑体" pitchFamily="49" charset="-122"/>
                <a:ea typeface="黑体" pitchFamily="49" charset="-122"/>
              </a:rPr>
              <a:t>相关联的字段名称不一定相同，但字段类型必须相同；</a:t>
            </a:r>
          </a:p>
          <a:p>
            <a:pPr>
              <a:lnSpc>
                <a:spcPct val="130000"/>
              </a:lnSpc>
              <a:buClr>
                <a:schemeClr val="hlink"/>
              </a:buClr>
              <a:buSzPct val="70000"/>
              <a:buFont typeface="Wingdings" pitchFamily="2" charset="2"/>
              <a:buChar char="Ø"/>
            </a:pPr>
            <a:r>
              <a:rPr kumimoji="1" lang="zh-CN" altLang="en-US" sz="2000" b="0">
                <a:latin typeface="黑体" pitchFamily="49" charset="-122"/>
                <a:ea typeface="黑体" pitchFamily="49" charset="-122"/>
              </a:rPr>
              <a:t>相关联的字段若为数字型，二者还必须具有相同的</a:t>
            </a:r>
            <a:r>
              <a:rPr kumimoji="1" lang="zh-CN" altLang="en-US" sz="2000" b="0">
                <a:latin typeface="Times New Roman"/>
                <a:ea typeface="黑体" pitchFamily="49" charset="-122"/>
              </a:rPr>
              <a:t>“</a:t>
            </a:r>
            <a:r>
              <a:rPr kumimoji="1" lang="zh-CN" altLang="en-US" sz="2000" b="0">
                <a:latin typeface="黑体" pitchFamily="49" charset="-122"/>
                <a:ea typeface="黑体" pitchFamily="49" charset="-122"/>
              </a:rPr>
              <a:t>字段大小</a:t>
            </a:r>
            <a:r>
              <a:rPr kumimoji="1" lang="zh-CN" altLang="en-US" sz="2000" b="0">
                <a:latin typeface="Times New Roman"/>
                <a:ea typeface="黑体" pitchFamily="49" charset="-122"/>
              </a:rPr>
              <a:t>”</a:t>
            </a:r>
            <a:r>
              <a:rPr kumimoji="1" lang="zh-CN" altLang="en-US" sz="2000" b="0">
                <a:latin typeface="黑体" pitchFamily="49" charset="-122"/>
                <a:ea typeface="黑体" pitchFamily="49" charset="-122"/>
              </a:rPr>
              <a:t>属性设置；</a:t>
            </a:r>
          </a:p>
          <a:p>
            <a:pPr>
              <a:lnSpc>
                <a:spcPct val="130000"/>
              </a:lnSpc>
              <a:buClr>
                <a:schemeClr val="hlink"/>
              </a:buClr>
              <a:buSzPct val="70000"/>
              <a:buFont typeface="Wingdings" pitchFamily="2" charset="2"/>
              <a:buChar char="Ø"/>
            </a:pPr>
            <a:r>
              <a:rPr kumimoji="1" lang="zh-CN" altLang="en-US" sz="2000" b="0">
                <a:latin typeface="黑体" pitchFamily="49" charset="-122"/>
                <a:ea typeface="黑体" pitchFamily="49" charset="-122"/>
              </a:rPr>
              <a:t>特殊，自动编号型字段可以和数字型字段匹配，但必须二者具有相同的</a:t>
            </a:r>
            <a:r>
              <a:rPr kumimoji="1" lang="zh-CN" altLang="en-US" sz="2000" b="0">
                <a:latin typeface="Times New Roman"/>
                <a:ea typeface="黑体" pitchFamily="49" charset="-122"/>
              </a:rPr>
              <a:t>“</a:t>
            </a:r>
            <a:r>
              <a:rPr kumimoji="1" lang="zh-CN" altLang="en-US" sz="2000" b="0">
                <a:latin typeface="黑体" pitchFamily="49" charset="-122"/>
                <a:ea typeface="黑体" pitchFamily="49" charset="-122"/>
              </a:rPr>
              <a:t>字段大小</a:t>
            </a:r>
            <a:r>
              <a:rPr kumimoji="1" lang="zh-CN" altLang="en-US" sz="2000" b="0">
                <a:latin typeface="Times New Roman"/>
                <a:ea typeface="黑体" pitchFamily="49" charset="-122"/>
              </a:rPr>
              <a:t>”</a:t>
            </a:r>
            <a:r>
              <a:rPr kumimoji="1" lang="zh-CN" altLang="en-US" sz="2000" b="0">
                <a:latin typeface="黑体" pitchFamily="49" charset="-122"/>
                <a:ea typeface="黑体" pitchFamily="49" charset="-122"/>
              </a:rPr>
              <a:t>属性配置。</a:t>
            </a:r>
          </a:p>
        </p:txBody>
      </p:sp>
    </p:spTree>
  </p:cSld>
  <p:clrMapOvr>
    <a:masterClrMapping/>
  </p:clrMapOvr>
  <p:transition spd="med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2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2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2000"/>
                                        <p:tgtEl>
                                          <p:spTgt spid="2222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2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2222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2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2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4" dur="2000"/>
                                        <p:tgtEl>
                                          <p:spTgt spid="22220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22082" grpId="0"/>
      <p:bldP spid="2222083" grpId="0"/>
      <p:bldP spid="2222085" grpId="0"/>
      <p:bldP spid="2222086" grpId="0"/>
      <p:bldP spid="2222088" grpId="0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0037" name="Rectangle 5"/>
          <p:cNvSpPr>
            <a:spLocks noGrp="1" noRot="1" noChangeArrowheads="1"/>
          </p:cNvSpPr>
          <p:nvPr>
            <p:ph type="title" idx="4294967295"/>
          </p:nvPr>
        </p:nvSpPr>
        <p:spPr>
          <a:xfrm>
            <a:off x="684213" y="549275"/>
            <a:ext cx="6667500" cy="503238"/>
          </a:xfrm>
        </p:spPr>
        <p:txBody>
          <a:bodyPr/>
          <a:lstStyle/>
          <a:p>
            <a:pPr algn="l"/>
            <a:r>
              <a:rPr kumimoji="1" lang="en-US" altLang="zh-CN" sz="2000">
                <a:solidFill>
                  <a:srgbClr val="008000"/>
                </a:solidFill>
              </a:rPr>
              <a:t>3</a:t>
            </a:r>
            <a:r>
              <a:rPr kumimoji="1" lang="zh-CN" altLang="en-US" sz="2000">
                <a:solidFill>
                  <a:srgbClr val="008000"/>
                </a:solidFill>
              </a:rPr>
              <a:t>、表间关系的创建</a:t>
            </a:r>
          </a:p>
        </p:txBody>
      </p:sp>
      <p:sp>
        <p:nvSpPr>
          <p:cNvPr id="2220038" name="Rectangle 6"/>
          <p:cNvSpPr>
            <a:spLocks noRot="1" noChangeArrowheads="1"/>
          </p:cNvSpPr>
          <p:nvPr/>
        </p:nvSpPr>
        <p:spPr bwMode="auto">
          <a:xfrm>
            <a:off x="755650" y="1052513"/>
            <a:ext cx="7991475" cy="1728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lnSpc>
                <a:spcPct val="130000"/>
              </a:lnSpc>
              <a:buClr>
                <a:schemeClr val="hlink"/>
              </a:buClr>
              <a:buSzPct val="70000"/>
              <a:buFont typeface="Wingdings" pitchFamily="2" charset="2"/>
              <a:buChar char="Ø"/>
            </a:pPr>
            <a:r>
              <a:rPr kumimoji="1" lang="zh-CN" altLang="en-US" sz="2000" b="0">
                <a:latin typeface="黑体" pitchFamily="49" charset="-122"/>
                <a:ea typeface="黑体" pitchFamily="49" charset="-122"/>
              </a:rPr>
              <a:t>在</a:t>
            </a:r>
            <a:r>
              <a:rPr kumimoji="1" lang="zh-CN" altLang="en-US" sz="2000" b="0">
                <a:latin typeface="Times New Roman"/>
                <a:ea typeface="黑体" pitchFamily="49" charset="-122"/>
              </a:rPr>
              <a:t>“</a:t>
            </a:r>
            <a:r>
              <a:rPr kumimoji="1" lang="zh-CN" altLang="en-US" sz="2000" b="0">
                <a:latin typeface="黑体" pitchFamily="49" charset="-122"/>
                <a:ea typeface="黑体" pitchFamily="49" charset="-122"/>
              </a:rPr>
              <a:t>设计</a:t>
            </a:r>
            <a:r>
              <a:rPr kumimoji="1" lang="zh-CN" altLang="en-US" sz="2000" b="0">
                <a:latin typeface="Times New Roman"/>
                <a:ea typeface="黑体" pitchFamily="49" charset="-122"/>
              </a:rPr>
              <a:t>”</a:t>
            </a:r>
            <a:r>
              <a:rPr kumimoji="1" lang="zh-CN" altLang="en-US" sz="2000" b="0">
                <a:latin typeface="黑体" pitchFamily="49" charset="-122"/>
                <a:ea typeface="黑体" pitchFamily="49" charset="-122"/>
              </a:rPr>
              <a:t>视图中打开表。</a:t>
            </a:r>
          </a:p>
          <a:p>
            <a:pPr>
              <a:lnSpc>
                <a:spcPct val="130000"/>
              </a:lnSpc>
              <a:buClr>
                <a:schemeClr val="hlink"/>
              </a:buClr>
              <a:buSzPct val="70000"/>
              <a:buFont typeface="Wingdings" pitchFamily="2" charset="2"/>
              <a:buChar char="Ø"/>
            </a:pPr>
            <a:r>
              <a:rPr kumimoji="1" lang="zh-CN" altLang="en-US" sz="2000" b="0">
                <a:latin typeface="黑体" pitchFamily="49" charset="-122"/>
                <a:ea typeface="黑体" pitchFamily="49" charset="-122"/>
              </a:rPr>
              <a:t>选择将要定义为主键的一个或多个字段。若要选择多个字段，请按住 </a:t>
            </a:r>
            <a:r>
              <a:rPr kumimoji="1" lang="en-US" altLang="zh-CN" sz="2000" b="0">
                <a:latin typeface="黑体" pitchFamily="49" charset="-122"/>
                <a:ea typeface="黑体" pitchFamily="49" charset="-122"/>
              </a:rPr>
              <a:t>Ctrl </a:t>
            </a:r>
            <a:r>
              <a:rPr kumimoji="1" lang="zh-CN" altLang="en-US" sz="2000" b="0">
                <a:latin typeface="黑体" pitchFamily="49" charset="-122"/>
                <a:ea typeface="黑体" pitchFamily="49" charset="-122"/>
              </a:rPr>
              <a:t>键，然后单击。</a:t>
            </a:r>
          </a:p>
          <a:p>
            <a:pPr>
              <a:lnSpc>
                <a:spcPct val="130000"/>
              </a:lnSpc>
              <a:buClr>
                <a:schemeClr val="hlink"/>
              </a:buClr>
              <a:buSzPct val="70000"/>
              <a:buFont typeface="Wingdings" pitchFamily="2" charset="2"/>
              <a:buChar char="Ø"/>
            </a:pPr>
            <a:r>
              <a:rPr kumimoji="1" lang="zh-CN" altLang="en-US" sz="2000" b="0">
                <a:latin typeface="黑体" pitchFamily="49" charset="-122"/>
                <a:ea typeface="黑体" pitchFamily="49" charset="-122"/>
              </a:rPr>
              <a:t>单击工具栏上的</a:t>
            </a:r>
            <a:r>
              <a:rPr kumimoji="1" lang="zh-CN" altLang="en-US" sz="2000" b="0">
                <a:latin typeface="Times New Roman"/>
                <a:ea typeface="黑体" pitchFamily="49" charset="-122"/>
              </a:rPr>
              <a:t>“</a:t>
            </a:r>
            <a:r>
              <a:rPr kumimoji="1" lang="zh-CN" altLang="en-US" sz="2000" b="0">
                <a:latin typeface="黑体" pitchFamily="49" charset="-122"/>
                <a:ea typeface="黑体" pitchFamily="49" charset="-122"/>
              </a:rPr>
              <a:t>主键</a:t>
            </a:r>
            <a:r>
              <a:rPr kumimoji="1" lang="zh-CN" altLang="en-US" sz="2000" b="0">
                <a:latin typeface="Times New Roman"/>
                <a:ea typeface="黑体" pitchFamily="49" charset="-122"/>
              </a:rPr>
              <a:t>”</a:t>
            </a:r>
            <a:r>
              <a:rPr kumimoji="1" lang="zh-CN" altLang="en-US" sz="2000" b="0">
                <a:latin typeface="黑体" pitchFamily="49" charset="-122"/>
                <a:ea typeface="黑体" pitchFamily="49" charset="-122"/>
              </a:rPr>
              <a:t>。</a:t>
            </a:r>
          </a:p>
        </p:txBody>
      </p:sp>
      <p:pic>
        <p:nvPicPr>
          <p:cNvPr id="2220039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404" t="27525" r="41524" b="35132"/>
          <a:stretch>
            <a:fillRect/>
          </a:stretch>
        </p:blipFill>
        <p:spPr bwMode="auto">
          <a:xfrm>
            <a:off x="3348038" y="2706688"/>
            <a:ext cx="5472112" cy="3709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220040" name="AutoShape 8"/>
          <p:cNvSpPr>
            <a:spLocks noChangeArrowheads="1"/>
          </p:cNvSpPr>
          <p:nvPr/>
        </p:nvSpPr>
        <p:spPr bwMode="auto">
          <a:xfrm>
            <a:off x="323850" y="4221163"/>
            <a:ext cx="2447925" cy="1368425"/>
          </a:xfrm>
          <a:prstGeom prst="cloudCallout">
            <a:avLst>
              <a:gd name="adj1" fmla="val 68417"/>
              <a:gd name="adj2" fmla="val -110093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kumimoji="1" lang="zh-CN" altLang="en-US" sz="2400" b="0">
                <a:solidFill>
                  <a:srgbClr val="008000"/>
                </a:solidFill>
                <a:latin typeface="黑体" pitchFamily="49" charset="-122"/>
                <a:ea typeface="黑体" pitchFamily="49" charset="-122"/>
              </a:rPr>
              <a:t>如何删除主键？</a:t>
            </a:r>
          </a:p>
        </p:txBody>
      </p:sp>
    </p:spTree>
  </p:cSld>
  <p:clrMapOvr>
    <a:masterClrMapping/>
  </p:clrMapOvr>
  <p:transition spd="med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0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2200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0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1000"/>
                                        <p:tgtEl>
                                          <p:spTgt spid="22200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0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22200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22200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20038" grpId="0"/>
      <p:bldP spid="2220040" grpId="0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2413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532" t="42262" r="30299" b="24318"/>
          <a:stretch>
            <a:fillRect/>
          </a:stretch>
        </p:blipFill>
        <p:spPr bwMode="auto">
          <a:xfrm>
            <a:off x="900113" y="1196975"/>
            <a:ext cx="4535487" cy="2484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2413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875" y="3716338"/>
            <a:ext cx="5688013" cy="2781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224133" name="AutoShape 5"/>
          <p:cNvSpPr>
            <a:spLocks noChangeArrowheads="1"/>
          </p:cNvSpPr>
          <p:nvPr/>
        </p:nvSpPr>
        <p:spPr bwMode="auto">
          <a:xfrm>
            <a:off x="1979613" y="1484313"/>
            <a:ext cx="1800225" cy="360362"/>
          </a:xfrm>
          <a:prstGeom prst="wedgeRoundRectCallout">
            <a:avLst>
              <a:gd name="adj1" fmla="val 47620"/>
              <a:gd name="adj2" fmla="val 173787"/>
              <a:gd name="adj3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kumimoji="1" lang="zh-CN" altLang="en-US" sz="2000">
                <a:latin typeface="黑体" pitchFamily="49" charset="-122"/>
                <a:ea typeface="黑体" pitchFamily="49" charset="-122"/>
              </a:rPr>
              <a:t>编辑关系</a:t>
            </a:r>
          </a:p>
        </p:txBody>
      </p:sp>
      <p:sp>
        <p:nvSpPr>
          <p:cNvPr id="2224134" name="Freeform 6"/>
          <p:cNvSpPr>
            <a:spLocks/>
          </p:cNvSpPr>
          <p:nvPr/>
        </p:nvSpPr>
        <p:spPr bwMode="auto">
          <a:xfrm>
            <a:off x="2339975" y="5157788"/>
            <a:ext cx="2571750" cy="1223962"/>
          </a:xfrm>
          <a:custGeom>
            <a:avLst/>
            <a:gdLst>
              <a:gd name="T0" fmla="*/ 232 w 1756"/>
              <a:gd name="T1" fmla="*/ 56 h 1060"/>
              <a:gd name="T2" fmla="*/ 93 w 1756"/>
              <a:gd name="T3" fmla="*/ 186 h 1060"/>
              <a:gd name="T4" fmla="*/ 37 w 1756"/>
              <a:gd name="T5" fmla="*/ 298 h 1060"/>
              <a:gd name="T6" fmla="*/ 0 w 1756"/>
              <a:gd name="T7" fmla="*/ 446 h 1060"/>
              <a:gd name="T8" fmla="*/ 56 w 1756"/>
              <a:gd name="T9" fmla="*/ 697 h 1060"/>
              <a:gd name="T10" fmla="*/ 102 w 1756"/>
              <a:gd name="T11" fmla="*/ 772 h 1060"/>
              <a:gd name="T12" fmla="*/ 223 w 1756"/>
              <a:gd name="T13" fmla="*/ 892 h 1060"/>
              <a:gd name="T14" fmla="*/ 251 w 1756"/>
              <a:gd name="T15" fmla="*/ 920 h 1060"/>
              <a:gd name="T16" fmla="*/ 363 w 1756"/>
              <a:gd name="T17" fmla="*/ 995 h 1060"/>
              <a:gd name="T18" fmla="*/ 418 w 1756"/>
              <a:gd name="T19" fmla="*/ 1013 h 1060"/>
              <a:gd name="T20" fmla="*/ 595 w 1756"/>
              <a:gd name="T21" fmla="*/ 1060 h 1060"/>
              <a:gd name="T22" fmla="*/ 1292 w 1756"/>
              <a:gd name="T23" fmla="*/ 1032 h 1060"/>
              <a:gd name="T24" fmla="*/ 1375 w 1756"/>
              <a:gd name="T25" fmla="*/ 1013 h 1060"/>
              <a:gd name="T26" fmla="*/ 1450 w 1756"/>
              <a:gd name="T27" fmla="*/ 995 h 1060"/>
              <a:gd name="T28" fmla="*/ 1524 w 1756"/>
              <a:gd name="T29" fmla="*/ 957 h 1060"/>
              <a:gd name="T30" fmla="*/ 1561 w 1756"/>
              <a:gd name="T31" fmla="*/ 939 h 1060"/>
              <a:gd name="T32" fmla="*/ 1719 w 1756"/>
              <a:gd name="T33" fmla="*/ 772 h 1060"/>
              <a:gd name="T34" fmla="*/ 1756 w 1756"/>
              <a:gd name="T35" fmla="*/ 623 h 1060"/>
              <a:gd name="T36" fmla="*/ 1700 w 1756"/>
              <a:gd name="T37" fmla="*/ 353 h 1060"/>
              <a:gd name="T38" fmla="*/ 1607 w 1756"/>
              <a:gd name="T39" fmla="*/ 214 h 1060"/>
              <a:gd name="T40" fmla="*/ 1450 w 1756"/>
              <a:gd name="T41" fmla="*/ 84 h 1060"/>
              <a:gd name="T42" fmla="*/ 1227 w 1756"/>
              <a:gd name="T43" fmla="*/ 0 h 1060"/>
              <a:gd name="T44" fmla="*/ 381 w 1756"/>
              <a:gd name="T45" fmla="*/ 10 h 1060"/>
              <a:gd name="T46" fmla="*/ 242 w 1756"/>
              <a:gd name="T47" fmla="*/ 19 h 1060"/>
              <a:gd name="T48" fmla="*/ 167 w 1756"/>
              <a:gd name="T49" fmla="*/ 38 h 1060"/>
              <a:gd name="T50" fmla="*/ 130 w 1756"/>
              <a:gd name="T51" fmla="*/ 84 h 10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1756" h="1060">
                <a:moveTo>
                  <a:pt x="232" y="56"/>
                </a:moveTo>
                <a:cubicBezTo>
                  <a:pt x="154" y="30"/>
                  <a:pt x="128" y="134"/>
                  <a:pt x="93" y="186"/>
                </a:cubicBezTo>
                <a:cubicBezTo>
                  <a:pt x="81" y="225"/>
                  <a:pt x="60" y="265"/>
                  <a:pt x="37" y="298"/>
                </a:cubicBezTo>
                <a:cubicBezTo>
                  <a:pt x="25" y="347"/>
                  <a:pt x="17" y="399"/>
                  <a:pt x="0" y="446"/>
                </a:cubicBezTo>
                <a:cubicBezTo>
                  <a:pt x="7" y="537"/>
                  <a:pt x="4" y="621"/>
                  <a:pt x="56" y="697"/>
                </a:cubicBezTo>
                <a:cubicBezTo>
                  <a:pt x="79" y="763"/>
                  <a:pt x="59" y="742"/>
                  <a:pt x="102" y="772"/>
                </a:cubicBezTo>
                <a:cubicBezTo>
                  <a:pt x="137" y="822"/>
                  <a:pt x="172" y="858"/>
                  <a:pt x="223" y="892"/>
                </a:cubicBezTo>
                <a:cubicBezTo>
                  <a:pt x="234" y="899"/>
                  <a:pt x="241" y="912"/>
                  <a:pt x="251" y="920"/>
                </a:cubicBezTo>
                <a:cubicBezTo>
                  <a:pt x="286" y="947"/>
                  <a:pt x="326" y="970"/>
                  <a:pt x="363" y="995"/>
                </a:cubicBezTo>
                <a:cubicBezTo>
                  <a:pt x="379" y="1006"/>
                  <a:pt x="400" y="1007"/>
                  <a:pt x="418" y="1013"/>
                </a:cubicBezTo>
                <a:cubicBezTo>
                  <a:pt x="478" y="1033"/>
                  <a:pt x="532" y="1050"/>
                  <a:pt x="595" y="1060"/>
                </a:cubicBezTo>
                <a:cubicBezTo>
                  <a:pt x="834" y="1046"/>
                  <a:pt x="1044" y="1037"/>
                  <a:pt x="1292" y="1032"/>
                </a:cubicBezTo>
                <a:cubicBezTo>
                  <a:pt x="1421" y="1009"/>
                  <a:pt x="1295" y="1034"/>
                  <a:pt x="1375" y="1013"/>
                </a:cubicBezTo>
                <a:cubicBezTo>
                  <a:pt x="1400" y="1006"/>
                  <a:pt x="1450" y="995"/>
                  <a:pt x="1450" y="995"/>
                </a:cubicBezTo>
                <a:cubicBezTo>
                  <a:pt x="1475" y="982"/>
                  <a:pt x="1499" y="969"/>
                  <a:pt x="1524" y="957"/>
                </a:cubicBezTo>
                <a:cubicBezTo>
                  <a:pt x="1536" y="951"/>
                  <a:pt x="1561" y="939"/>
                  <a:pt x="1561" y="939"/>
                </a:cubicBezTo>
                <a:cubicBezTo>
                  <a:pt x="1616" y="884"/>
                  <a:pt x="1674" y="836"/>
                  <a:pt x="1719" y="772"/>
                </a:cubicBezTo>
                <a:cubicBezTo>
                  <a:pt x="1731" y="721"/>
                  <a:pt x="1748" y="675"/>
                  <a:pt x="1756" y="623"/>
                </a:cubicBezTo>
                <a:cubicBezTo>
                  <a:pt x="1750" y="533"/>
                  <a:pt x="1753" y="431"/>
                  <a:pt x="1700" y="353"/>
                </a:cubicBezTo>
                <a:cubicBezTo>
                  <a:pt x="1685" y="307"/>
                  <a:pt x="1648" y="242"/>
                  <a:pt x="1607" y="214"/>
                </a:cubicBezTo>
                <a:cubicBezTo>
                  <a:pt x="1570" y="156"/>
                  <a:pt x="1516" y="106"/>
                  <a:pt x="1450" y="84"/>
                </a:cubicBezTo>
                <a:cubicBezTo>
                  <a:pt x="1381" y="37"/>
                  <a:pt x="1304" y="29"/>
                  <a:pt x="1227" y="0"/>
                </a:cubicBezTo>
                <a:cubicBezTo>
                  <a:pt x="945" y="3"/>
                  <a:pt x="663" y="5"/>
                  <a:pt x="381" y="10"/>
                </a:cubicBezTo>
                <a:cubicBezTo>
                  <a:pt x="335" y="11"/>
                  <a:pt x="288" y="13"/>
                  <a:pt x="242" y="19"/>
                </a:cubicBezTo>
                <a:cubicBezTo>
                  <a:pt x="216" y="22"/>
                  <a:pt x="167" y="38"/>
                  <a:pt x="167" y="38"/>
                </a:cubicBezTo>
                <a:cubicBezTo>
                  <a:pt x="144" y="72"/>
                  <a:pt x="157" y="57"/>
                  <a:pt x="130" y="84"/>
                </a:cubicBezTo>
              </a:path>
            </a:pathLst>
          </a:custGeom>
          <a:noFill/>
          <a:ln w="3810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24136" name="Rectangle 8"/>
          <p:cNvSpPr>
            <a:spLocks noGrp="1" noRot="1" noChangeArrowheads="1"/>
          </p:cNvSpPr>
          <p:nvPr>
            <p:ph type="title"/>
          </p:nvPr>
        </p:nvSpPr>
        <p:spPr>
          <a:xfrm>
            <a:off x="827088" y="620713"/>
            <a:ext cx="7942262" cy="439737"/>
          </a:xfrm>
        </p:spPr>
        <p:txBody>
          <a:bodyPr/>
          <a:lstStyle/>
          <a:p>
            <a:pPr algn="l"/>
            <a:r>
              <a:rPr kumimoji="1" lang="en-US" altLang="zh-CN" sz="2000">
                <a:solidFill>
                  <a:srgbClr val="008000"/>
                </a:solidFill>
              </a:rPr>
              <a:t>4</a:t>
            </a:r>
            <a:r>
              <a:rPr kumimoji="1" lang="zh-CN" altLang="en-US" sz="2000">
                <a:solidFill>
                  <a:srgbClr val="008000"/>
                </a:solidFill>
              </a:rPr>
              <a:t>、关系的创建</a:t>
            </a:r>
          </a:p>
        </p:txBody>
      </p:sp>
    </p:spTree>
  </p:cSld>
  <p:clrMapOvr>
    <a:masterClrMapping/>
  </p:clrMapOvr>
  <p:transition spd="med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4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224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4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2224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4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2224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9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4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2000"/>
                                        <p:tgtEl>
                                          <p:spTgt spid="2224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24133" grpId="0" animBg="1"/>
      <p:bldP spid="2224134" grpId="0" animBg="1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7219" name="Rectangle 3"/>
          <p:cNvSpPr>
            <a:spLocks noRot="1" noChangeArrowheads="1"/>
          </p:cNvSpPr>
          <p:nvPr/>
        </p:nvSpPr>
        <p:spPr bwMode="auto">
          <a:xfrm>
            <a:off x="395288" y="1557338"/>
            <a:ext cx="8497887" cy="3887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lnSpc>
                <a:spcPct val="130000"/>
              </a:lnSpc>
              <a:buClr>
                <a:schemeClr val="hlink"/>
              </a:buClr>
              <a:buSzPct val="70000"/>
              <a:buFont typeface="Wingdings" pitchFamily="2" charset="2"/>
              <a:buNone/>
            </a:pPr>
            <a:r>
              <a:rPr kumimoji="1" lang="zh-CN" altLang="en-US" sz="2000" b="0">
                <a:latin typeface="黑体" pitchFamily="49" charset="-122"/>
                <a:ea typeface="黑体" pitchFamily="49" charset="-122"/>
              </a:rPr>
              <a:t>利用查询，可以完成以下功能：</a:t>
            </a:r>
          </a:p>
          <a:p>
            <a:pPr>
              <a:lnSpc>
                <a:spcPct val="130000"/>
              </a:lnSpc>
              <a:buClr>
                <a:schemeClr val="hlink"/>
              </a:buClr>
              <a:buSzPct val="70000"/>
              <a:buFont typeface="Wingdings" pitchFamily="2" charset="2"/>
              <a:buChar char="Ø"/>
            </a:pPr>
            <a:r>
              <a:rPr kumimoji="1" lang="zh-CN" altLang="en-US" sz="2000" b="0">
                <a:latin typeface="黑体" pitchFamily="49" charset="-122"/>
                <a:ea typeface="黑体" pitchFamily="49" charset="-122"/>
              </a:rPr>
              <a:t>选择字段，用户可以在查询中选择自己感兴趣的字段，而无须关心其它字段。</a:t>
            </a:r>
          </a:p>
          <a:p>
            <a:pPr>
              <a:lnSpc>
                <a:spcPct val="130000"/>
              </a:lnSpc>
              <a:buClr>
                <a:schemeClr val="hlink"/>
              </a:buClr>
              <a:buSzPct val="70000"/>
              <a:buFont typeface="Wingdings" pitchFamily="2" charset="2"/>
              <a:buChar char="Ø"/>
            </a:pPr>
            <a:r>
              <a:rPr kumimoji="1" lang="zh-CN" altLang="en-US" sz="2000" b="0">
                <a:latin typeface="黑体" pitchFamily="49" charset="-122"/>
                <a:ea typeface="黑体" pitchFamily="49" charset="-122"/>
              </a:rPr>
              <a:t>选择记录，用户可以指定一个条件，只有符合条件的记录才会显示出来。</a:t>
            </a:r>
          </a:p>
          <a:p>
            <a:pPr>
              <a:lnSpc>
                <a:spcPct val="130000"/>
              </a:lnSpc>
              <a:buClr>
                <a:schemeClr val="hlink"/>
              </a:buClr>
              <a:buSzPct val="70000"/>
              <a:buFont typeface="Wingdings" pitchFamily="2" charset="2"/>
              <a:buChar char="Ø"/>
            </a:pPr>
            <a:r>
              <a:rPr kumimoji="1" lang="zh-CN" altLang="en-US" sz="2000" b="0">
                <a:latin typeface="黑体" pitchFamily="49" charset="-122"/>
                <a:ea typeface="黑体" pitchFamily="49" charset="-122"/>
              </a:rPr>
              <a:t>排序记录，用户可以指定浏览记录的顺序。</a:t>
            </a:r>
          </a:p>
          <a:p>
            <a:pPr>
              <a:lnSpc>
                <a:spcPct val="130000"/>
              </a:lnSpc>
              <a:buClr>
                <a:schemeClr val="hlink"/>
              </a:buClr>
              <a:buSzPct val="70000"/>
              <a:buFont typeface="Wingdings" pitchFamily="2" charset="2"/>
              <a:buChar char="Ø"/>
            </a:pPr>
            <a:r>
              <a:rPr kumimoji="1" lang="zh-CN" altLang="en-US" sz="2000" b="0">
                <a:latin typeface="黑体" pitchFamily="49" charset="-122"/>
                <a:ea typeface="黑体" pitchFamily="49" charset="-122"/>
              </a:rPr>
              <a:t>完成计算，可以建立一个计算字段，保存计算结果。</a:t>
            </a:r>
          </a:p>
          <a:p>
            <a:pPr>
              <a:lnSpc>
                <a:spcPct val="130000"/>
              </a:lnSpc>
              <a:buClr>
                <a:schemeClr val="hlink"/>
              </a:buClr>
              <a:buSzPct val="70000"/>
              <a:buFont typeface="Wingdings" pitchFamily="2" charset="2"/>
              <a:buChar char="Ø"/>
            </a:pPr>
            <a:r>
              <a:rPr kumimoji="1" lang="zh-CN" altLang="en-US" sz="2000" b="0">
                <a:latin typeface="黑体" pitchFamily="49" charset="-122"/>
                <a:ea typeface="黑体" pitchFamily="49" charset="-122"/>
              </a:rPr>
              <a:t>作为窗体或报表的数据来源。</a:t>
            </a:r>
          </a:p>
          <a:p>
            <a:pPr>
              <a:lnSpc>
                <a:spcPct val="130000"/>
              </a:lnSpc>
              <a:buClr>
                <a:schemeClr val="hlink"/>
              </a:buClr>
              <a:buSzPct val="70000"/>
              <a:buFont typeface="Wingdings" pitchFamily="2" charset="2"/>
              <a:buChar char="Ø"/>
            </a:pPr>
            <a:r>
              <a:rPr kumimoji="1" lang="zh-CN" altLang="en-US" sz="2000" b="0">
                <a:latin typeface="黑体" pitchFamily="49" charset="-122"/>
                <a:ea typeface="黑体" pitchFamily="49" charset="-122"/>
              </a:rPr>
              <a:t>修改表中数据，采用查询可以一次次修改、删除、增加一组相关的记录。</a:t>
            </a:r>
          </a:p>
          <a:p>
            <a:pPr>
              <a:lnSpc>
                <a:spcPct val="130000"/>
              </a:lnSpc>
              <a:buClr>
                <a:schemeClr val="hlink"/>
              </a:buClr>
              <a:buSzPct val="70000"/>
              <a:buFont typeface="Wingdings" pitchFamily="2" charset="2"/>
              <a:buChar char="Ø"/>
            </a:pPr>
            <a:r>
              <a:rPr kumimoji="1" lang="zh-CN" altLang="en-US" sz="2000" b="0">
                <a:latin typeface="黑体" pitchFamily="49" charset="-122"/>
                <a:ea typeface="黑体" pitchFamily="49" charset="-122"/>
              </a:rPr>
              <a:t>建立新表，通过生成表查询，可以新建一个表。</a:t>
            </a:r>
          </a:p>
        </p:txBody>
      </p:sp>
      <p:sp>
        <p:nvSpPr>
          <p:cNvPr id="2057221" name="Rectangle 5"/>
          <p:cNvSpPr>
            <a:spLocks noGrp="1" noRot="1" noChangeArrowheads="1"/>
          </p:cNvSpPr>
          <p:nvPr>
            <p:ph type="title" idx="4294967295"/>
          </p:nvPr>
        </p:nvSpPr>
        <p:spPr>
          <a:xfrm>
            <a:off x="1979613" y="260350"/>
            <a:ext cx="5133975" cy="703263"/>
          </a:xfrm>
        </p:spPr>
        <p:txBody>
          <a:bodyPr/>
          <a:lstStyle/>
          <a:p>
            <a:r>
              <a:rPr lang="zh-CN" altLang="en-US" sz="2800">
                <a:solidFill>
                  <a:srgbClr val="CC3300"/>
                </a:solidFill>
              </a:rPr>
              <a:t>三、查询操作</a:t>
            </a:r>
          </a:p>
        </p:txBody>
      </p:sp>
    </p:spTree>
  </p:cSld>
  <p:clrMapOvr>
    <a:masterClrMapping/>
  </p:clrMapOvr>
  <p:transition spd="med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057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7219" grpId="0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9266" name="Rectangle 2"/>
          <p:cNvSpPr>
            <a:spLocks noGrp="1" noRot="1" noChangeArrowheads="1"/>
          </p:cNvSpPr>
          <p:nvPr>
            <p:ph type="body" idx="1"/>
          </p:nvPr>
        </p:nvSpPr>
        <p:spPr>
          <a:xfrm>
            <a:off x="395288" y="1412875"/>
            <a:ext cx="8424862" cy="1439863"/>
          </a:xfrm>
        </p:spPr>
        <p:txBody>
          <a:bodyPr/>
          <a:lstStyle/>
          <a:p>
            <a:pPr marL="0" indent="0">
              <a:lnSpc>
                <a:spcPct val="130000"/>
              </a:lnSpc>
              <a:spcBef>
                <a:spcPct val="0"/>
              </a:spcBef>
              <a:buClr>
                <a:srgbClr val="0000FF"/>
              </a:buClr>
              <a:buFont typeface="Wingdings" pitchFamily="2" charset="2"/>
              <a:buNone/>
            </a:pPr>
            <a:r>
              <a:rPr kumimoji="1" lang="en-US" altLang="zh-CN" sz="2000">
                <a:latin typeface="黑体" pitchFamily="49" charset="-122"/>
                <a:ea typeface="黑体" pitchFamily="49" charset="-122"/>
              </a:rPr>
              <a:t>    </a:t>
            </a:r>
            <a:r>
              <a:rPr kumimoji="1" lang="zh-CN" altLang="en-US" sz="2000">
                <a:latin typeface="黑体" pitchFamily="49" charset="-122"/>
                <a:ea typeface="黑体" pitchFamily="49" charset="-122"/>
              </a:rPr>
              <a:t>从一个或多个表中检索数据，并且在可以更新记录（带有一些限制条件）的数据表中显示结果。也可以使用选择查询对记录进行分组，并且对记录作总计、计数、平均以及其他类型总和的计算。</a:t>
            </a:r>
          </a:p>
        </p:txBody>
      </p:sp>
      <p:sp>
        <p:nvSpPr>
          <p:cNvPr id="2059271" name="Rectangle 7"/>
          <p:cNvSpPr>
            <a:spLocks noGrp="1" noRot="1" noChangeArrowheads="1"/>
          </p:cNvSpPr>
          <p:nvPr>
            <p:ph type="title"/>
          </p:nvPr>
        </p:nvSpPr>
        <p:spPr>
          <a:xfrm>
            <a:off x="323850" y="620713"/>
            <a:ext cx="8540750" cy="582612"/>
          </a:xfrm>
        </p:spPr>
        <p:txBody>
          <a:bodyPr/>
          <a:lstStyle/>
          <a:p>
            <a:r>
              <a:rPr kumimoji="1" lang="zh-CN" altLang="en-US" sz="2800">
                <a:solidFill>
                  <a:srgbClr val="660066"/>
                </a:solidFill>
              </a:rPr>
              <a:t>（一）选择查询</a:t>
            </a:r>
          </a:p>
        </p:txBody>
      </p:sp>
    </p:spTree>
  </p:cSld>
  <p:clrMapOvr>
    <a:masterClrMapping/>
  </p:clrMapOvr>
  <p:transition spd="med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2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0592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9266" grpId="0" build="p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7202" name="Rectangle 2"/>
          <p:cNvSpPr>
            <a:spLocks noChangeArrowheads="1"/>
          </p:cNvSpPr>
          <p:nvPr/>
        </p:nvSpPr>
        <p:spPr bwMode="auto">
          <a:xfrm>
            <a:off x="684213" y="765175"/>
            <a:ext cx="5508625" cy="576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99CC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kumimoji="1" lang="en-US" altLang="zh-CN" sz="2400">
                <a:solidFill>
                  <a:srgbClr val="FF3300"/>
                </a:solidFill>
                <a:latin typeface="Times New Roman" pitchFamily="18" charset="0"/>
              </a:rPr>
              <a:t>1</a:t>
            </a:r>
            <a:r>
              <a:rPr kumimoji="1" lang="zh-CN" altLang="en-US" sz="2400">
                <a:solidFill>
                  <a:srgbClr val="FF3300"/>
                </a:solidFill>
                <a:latin typeface="Times New Roman" pitchFamily="18" charset="0"/>
              </a:rPr>
              <a:t>、利用查询设计视图建立</a:t>
            </a:r>
            <a:r>
              <a:rPr kumimoji="1" lang="zh-CN" altLang="en-US" sz="2400" b="0"/>
              <a:t> </a:t>
            </a:r>
          </a:p>
        </p:txBody>
      </p:sp>
      <p:sp>
        <p:nvSpPr>
          <p:cNvPr id="2227203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539750" y="1412875"/>
            <a:ext cx="8137525" cy="1584325"/>
          </a:xfrm>
          <a:noFill/>
          <a:ln/>
        </p:spPr>
        <p:txBody>
          <a:bodyPr/>
          <a:lstStyle/>
          <a:p>
            <a:pPr marL="0" indent="0">
              <a:lnSpc>
                <a:spcPct val="130000"/>
              </a:lnSpc>
              <a:spcBef>
                <a:spcPct val="0"/>
              </a:spcBef>
              <a:buClr>
                <a:srgbClr val="0000FF"/>
              </a:buClr>
              <a:buFont typeface="Wingdings" pitchFamily="2" charset="2"/>
              <a:buNone/>
            </a:pPr>
            <a:r>
              <a:rPr lang="en-US" altLang="zh-CN" sz="2400">
                <a:ea typeface="黑体" pitchFamily="49" charset="-122"/>
              </a:rPr>
              <a:t>1.</a:t>
            </a:r>
            <a:r>
              <a:rPr lang="zh-CN" altLang="en-US" sz="2400">
                <a:ea typeface="黑体" pitchFamily="49" charset="-122"/>
              </a:rPr>
              <a:t>在数据库窗口中点击</a:t>
            </a:r>
            <a:r>
              <a:rPr lang="zh-CN" altLang="en-US" sz="2400">
                <a:latin typeface="黑体"/>
                <a:ea typeface="黑体" pitchFamily="49" charset="-122"/>
              </a:rPr>
              <a:t>“</a:t>
            </a:r>
            <a:r>
              <a:rPr lang="zh-CN" altLang="en-US" sz="2400">
                <a:ea typeface="黑体" pitchFamily="49" charset="-122"/>
              </a:rPr>
              <a:t>查询</a:t>
            </a:r>
            <a:r>
              <a:rPr lang="zh-CN" altLang="en-US" sz="2400">
                <a:latin typeface="黑体"/>
                <a:ea typeface="黑体" pitchFamily="49" charset="-122"/>
              </a:rPr>
              <a:t>”</a:t>
            </a:r>
            <a:r>
              <a:rPr lang="zh-CN" altLang="en-US" sz="2400">
                <a:ea typeface="黑体" pitchFamily="49" charset="-122"/>
              </a:rPr>
              <a:t>对象，然后双击</a:t>
            </a:r>
            <a:r>
              <a:rPr lang="zh-CN" altLang="en-US" sz="2400">
                <a:latin typeface="黑体"/>
                <a:ea typeface="黑体" pitchFamily="49" charset="-122"/>
              </a:rPr>
              <a:t>“</a:t>
            </a:r>
            <a:r>
              <a:rPr lang="zh-CN" altLang="en-US" sz="2400">
                <a:ea typeface="黑体" pitchFamily="49" charset="-122"/>
              </a:rPr>
              <a:t>在设计视图中创建查询</a:t>
            </a:r>
            <a:r>
              <a:rPr lang="zh-CN" altLang="en-US" sz="2400">
                <a:latin typeface="黑体"/>
                <a:ea typeface="黑体" pitchFamily="49" charset="-122"/>
              </a:rPr>
              <a:t>”</a:t>
            </a:r>
            <a:r>
              <a:rPr lang="zh-CN" altLang="en-US" sz="2400">
                <a:ea typeface="黑体" pitchFamily="49" charset="-122"/>
              </a:rPr>
              <a:t>，弹出查询设计视图，出现</a:t>
            </a:r>
            <a:r>
              <a:rPr lang="zh-CN" altLang="en-US" sz="2400">
                <a:latin typeface="黑体"/>
                <a:ea typeface="黑体" pitchFamily="49" charset="-122"/>
              </a:rPr>
              <a:t>“</a:t>
            </a:r>
            <a:r>
              <a:rPr lang="zh-CN" altLang="en-US" sz="2400">
                <a:ea typeface="黑体" pitchFamily="49" charset="-122"/>
              </a:rPr>
              <a:t>显示表</a:t>
            </a:r>
            <a:r>
              <a:rPr lang="zh-CN" altLang="en-US" sz="2400">
                <a:latin typeface="黑体"/>
                <a:ea typeface="黑体" pitchFamily="49" charset="-122"/>
              </a:rPr>
              <a:t>”</a:t>
            </a:r>
            <a:r>
              <a:rPr lang="zh-CN" altLang="en-US" sz="2400">
                <a:ea typeface="黑体" pitchFamily="49" charset="-122"/>
              </a:rPr>
              <a:t>对话框。</a:t>
            </a:r>
          </a:p>
        </p:txBody>
      </p:sp>
      <p:sp>
        <p:nvSpPr>
          <p:cNvPr id="2227204" name="Rectangle 4"/>
          <p:cNvSpPr>
            <a:spLocks noRot="1" noChangeArrowheads="1"/>
          </p:cNvSpPr>
          <p:nvPr/>
        </p:nvSpPr>
        <p:spPr bwMode="auto">
          <a:xfrm>
            <a:off x="539750" y="3213100"/>
            <a:ext cx="8208963" cy="431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lnSpc>
                <a:spcPct val="90000"/>
              </a:lnSpc>
              <a:spcBef>
                <a:spcPct val="20000"/>
              </a:spcBef>
              <a:buClr>
                <a:srgbClr val="0000FF"/>
              </a:buClr>
              <a:buSzPct val="70000"/>
              <a:buFont typeface="Wingdings" pitchFamily="2" charset="2"/>
              <a:buNone/>
            </a:pPr>
            <a:r>
              <a:rPr lang="en-US" altLang="zh-CN" sz="2400" b="0">
                <a:ea typeface="黑体" pitchFamily="49" charset="-122"/>
              </a:rPr>
              <a:t>2.</a:t>
            </a:r>
            <a:r>
              <a:rPr lang="zh-CN" altLang="en-US" sz="2400" b="0">
                <a:ea typeface="黑体" pitchFamily="49" charset="-122"/>
              </a:rPr>
              <a:t>在</a:t>
            </a:r>
            <a:r>
              <a:rPr lang="zh-CN" altLang="en-US" sz="2400" b="0">
                <a:latin typeface="黑体"/>
                <a:ea typeface="黑体" pitchFamily="49" charset="-122"/>
              </a:rPr>
              <a:t>“</a:t>
            </a:r>
            <a:r>
              <a:rPr lang="zh-CN" altLang="en-US" sz="2400" b="0">
                <a:ea typeface="黑体" pitchFamily="49" charset="-122"/>
              </a:rPr>
              <a:t>显示表</a:t>
            </a:r>
            <a:r>
              <a:rPr lang="zh-CN" altLang="en-US" sz="2400" b="0">
                <a:latin typeface="黑体"/>
                <a:ea typeface="黑体" pitchFamily="49" charset="-122"/>
              </a:rPr>
              <a:t>”</a:t>
            </a:r>
            <a:r>
              <a:rPr lang="zh-CN" altLang="en-US" sz="2400" b="0">
                <a:ea typeface="黑体" pitchFamily="49" charset="-122"/>
              </a:rPr>
              <a:t>对话框中，依次双击所需要的表</a:t>
            </a:r>
            <a:endParaRPr lang="zh-CN" altLang="en-US" sz="2400" b="0"/>
          </a:p>
        </p:txBody>
      </p:sp>
      <p:sp>
        <p:nvSpPr>
          <p:cNvPr id="2227205" name="Rectangle 5"/>
          <p:cNvSpPr>
            <a:spLocks noRot="1" noChangeArrowheads="1"/>
          </p:cNvSpPr>
          <p:nvPr/>
        </p:nvSpPr>
        <p:spPr bwMode="auto">
          <a:xfrm>
            <a:off x="539750" y="3860800"/>
            <a:ext cx="8388350" cy="1008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lnSpc>
                <a:spcPct val="130000"/>
              </a:lnSpc>
              <a:buClr>
                <a:srgbClr val="0000FF"/>
              </a:buClr>
              <a:buSzPct val="70000"/>
              <a:buFont typeface="Wingdings" pitchFamily="2" charset="2"/>
              <a:buNone/>
            </a:pPr>
            <a:r>
              <a:rPr lang="en-US" altLang="zh-CN" sz="2400" b="0">
                <a:ea typeface="黑体" pitchFamily="49" charset="-122"/>
              </a:rPr>
              <a:t>3.</a:t>
            </a:r>
            <a:r>
              <a:rPr lang="zh-CN" altLang="en-US" sz="2400" b="0">
                <a:ea typeface="黑体" pitchFamily="49" charset="-122"/>
              </a:rPr>
              <a:t>选择字段</a:t>
            </a:r>
            <a:br>
              <a:rPr lang="zh-CN" altLang="en-US" sz="2400" b="0">
                <a:ea typeface="黑体" pitchFamily="49" charset="-122"/>
              </a:rPr>
            </a:br>
            <a:r>
              <a:rPr lang="zh-CN" altLang="en-US" sz="2400" b="0">
                <a:ea typeface="黑体" pitchFamily="49" charset="-122"/>
              </a:rPr>
              <a:t>在设计视图二下半部分的查询设计网格中，添加字段。</a:t>
            </a:r>
          </a:p>
        </p:txBody>
      </p:sp>
      <p:sp>
        <p:nvSpPr>
          <p:cNvPr id="2227206" name="Rectangle 6"/>
          <p:cNvSpPr>
            <a:spLocks noRot="1" noChangeArrowheads="1"/>
          </p:cNvSpPr>
          <p:nvPr/>
        </p:nvSpPr>
        <p:spPr bwMode="auto">
          <a:xfrm>
            <a:off x="539750" y="5229225"/>
            <a:ext cx="8604250" cy="576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lnSpc>
                <a:spcPct val="130000"/>
              </a:lnSpc>
              <a:buClr>
                <a:srgbClr val="0000FF"/>
              </a:buClr>
              <a:buSzPct val="70000"/>
              <a:buFont typeface="Wingdings" pitchFamily="2" charset="2"/>
              <a:buNone/>
            </a:pPr>
            <a:r>
              <a:rPr lang="en-US" altLang="zh-CN" sz="2400" b="0">
                <a:ea typeface="黑体" pitchFamily="49" charset="-122"/>
              </a:rPr>
              <a:t>4.</a:t>
            </a:r>
            <a:r>
              <a:rPr lang="zh-CN" altLang="en-US" sz="2400" b="0">
                <a:ea typeface="黑体" pitchFamily="49" charset="-122"/>
              </a:rPr>
              <a:t>保存查询</a:t>
            </a:r>
          </a:p>
        </p:txBody>
      </p:sp>
      <p:sp>
        <p:nvSpPr>
          <p:cNvPr id="2227207" name="Rectangle 7"/>
          <p:cNvSpPr>
            <a:spLocks noGrp="1" noRot="1" noChangeArrowheads="1"/>
          </p:cNvSpPr>
          <p:nvPr>
            <p:ph type="title"/>
          </p:nvPr>
        </p:nvSpPr>
        <p:spPr>
          <a:xfrm>
            <a:off x="2195513" y="188913"/>
            <a:ext cx="5688012" cy="366712"/>
          </a:xfrm>
        </p:spPr>
        <p:txBody>
          <a:bodyPr/>
          <a:lstStyle/>
          <a:p>
            <a:r>
              <a:rPr kumimoji="1" lang="zh-CN" altLang="en-US" sz="2400">
                <a:solidFill>
                  <a:srgbClr val="008000"/>
                </a:solidFill>
              </a:rPr>
              <a:t>创建选择查询 </a:t>
            </a:r>
          </a:p>
        </p:txBody>
      </p:sp>
    </p:spTree>
  </p:cSld>
  <p:clrMapOvr>
    <a:masterClrMapping/>
  </p:clrMapOvr>
  <p:transition spd="med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7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227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72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22272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7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2227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7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2000"/>
                                        <p:tgtEl>
                                          <p:spTgt spid="2227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7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2000"/>
                                        <p:tgtEl>
                                          <p:spTgt spid="2227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27202" grpId="0"/>
      <p:bldP spid="2227203" grpId="0" build="p"/>
      <p:bldP spid="2227204" grpId="0"/>
      <p:bldP spid="2227205" grpId="0"/>
      <p:bldP spid="2227206" grpId="0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8226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900113" y="476250"/>
            <a:ext cx="4054475" cy="731838"/>
          </a:xfrm>
        </p:spPr>
        <p:txBody>
          <a:bodyPr/>
          <a:lstStyle/>
          <a:p>
            <a:r>
              <a:rPr lang="zh-CN" altLang="en-US" sz="2400">
                <a:solidFill>
                  <a:srgbClr val="008000"/>
                </a:solidFill>
                <a:ea typeface="黑体" pitchFamily="49" charset="-122"/>
              </a:rPr>
              <a:t>在选择查询中设置准则：</a:t>
            </a:r>
          </a:p>
        </p:txBody>
      </p:sp>
      <p:sp>
        <p:nvSpPr>
          <p:cNvPr id="2228227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395288" y="1196975"/>
            <a:ext cx="8353425" cy="647700"/>
          </a:xfrm>
        </p:spPr>
        <p:txBody>
          <a:bodyPr/>
          <a:lstStyle/>
          <a:p>
            <a:pPr marL="0" indent="0">
              <a:lnSpc>
                <a:spcPct val="13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lang="zh-CN" altLang="en-US" sz="2400">
                <a:ea typeface="黑体" pitchFamily="49" charset="-122"/>
              </a:rPr>
              <a:t>准则是指在查询中用来限制检索记录的条件表达式</a:t>
            </a:r>
            <a:r>
              <a:rPr lang="en-US" altLang="zh-CN" sz="2400">
                <a:ea typeface="黑体" pitchFamily="49" charset="-122"/>
              </a:rPr>
              <a:t>.</a:t>
            </a:r>
          </a:p>
        </p:txBody>
      </p:sp>
      <p:sp>
        <p:nvSpPr>
          <p:cNvPr id="2228228" name="Rectangle 4"/>
          <p:cNvSpPr>
            <a:spLocks noRot="1" noChangeArrowheads="1"/>
          </p:cNvSpPr>
          <p:nvPr/>
        </p:nvSpPr>
        <p:spPr bwMode="auto">
          <a:xfrm>
            <a:off x="395288" y="1916113"/>
            <a:ext cx="8353425" cy="180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lnSpc>
                <a:spcPct val="130000"/>
              </a:lnSpc>
              <a:buClr>
                <a:schemeClr val="hlink"/>
              </a:buClr>
              <a:buSzPct val="70000"/>
              <a:buFont typeface="Wingdings" pitchFamily="2" charset="2"/>
              <a:buNone/>
            </a:pPr>
            <a:r>
              <a:rPr lang="zh-CN" altLang="en-US" sz="2400" b="0">
                <a:solidFill>
                  <a:srgbClr val="0000FF"/>
                </a:solidFill>
                <a:ea typeface="黑体" pitchFamily="49" charset="-122"/>
              </a:rPr>
              <a:t>两个问题</a:t>
            </a:r>
            <a:r>
              <a:rPr lang="zh-CN" altLang="en-US" sz="2400" b="0">
                <a:ea typeface="黑体" pitchFamily="49" charset="-122"/>
              </a:rPr>
              <a:t>：</a:t>
            </a:r>
          </a:p>
          <a:p>
            <a:pPr>
              <a:lnSpc>
                <a:spcPct val="130000"/>
              </a:lnSpc>
              <a:buClr>
                <a:schemeClr val="hlink"/>
              </a:buClr>
              <a:buSzPct val="70000"/>
              <a:buFont typeface="Wingdings" pitchFamily="2" charset="2"/>
              <a:buChar char="Ø"/>
            </a:pPr>
            <a:r>
              <a:rPr lang="zh-CN" altLang="en-US" sz="2400" b="0">
                <a:ea typeface="黑体" pitchFamily="49" charset="-122"/>
              </a:rPr>
              <a:t>为哪个字段添加</a:t>
            </a:r>
            <a:r>
              <a:rPr lang="zh-CN" altLang="en-US" sz="2400" b="0">
                <a:latin typeface="黑体"/>
                <a:ea typeface="黑体" pitchFamily="49" charset="-122"/>
              </a:rPr>
              <a:t>“</a:t>
            </a:r>
            <a:r>
              <a:rPr lang="zh-CN" altLang="en-US" sz="2400" b="0">
                <a:ea typeface="黑体" pitchFamily="49" charset="-122"/>
              </a:rPr>
              <a:t>准则</a:t>
            </a:r>
            <a:r>
              <a:rPr lang="zh-CN" altLang="en-US" sz="2400" b="0">
                <a:latin typeface="黑体"/>
                <a:ea typeface="黑体" pitchFamily="49" charset="-122"/>
              </a:rPr>
              <a:t>”</a:t>
            </a:r>
            <a:r>
              <a:rPr lang="zh-CN" altLang="en-US" sz="2400" b="0">
                <a:ea typeface="黑体" pitchFamily="49" charset="-122"/>
              </a:rPr>
              <a:t>？</a:t>
            </a:r>
          </a:p>
          <a:p>
            <a:pPr>
              <a:lnSpc>
                <a:spcPct val="130000"/>
              </a:lnSpc>
              <a:buClr>
                <a:schemeClr val="hlink"/>
              </a:buClr>
              <a:buSzPct val="70000"/>
              <a:buFont typeface="Wingdings" pitchFamily="2" charset="2"/>
              <a:buChar char="Ø"/>
            </a:pPr>
            <a:r>
              <a:rPr lang="zh-CN" altLang="en-US" sz="2400" b="0">
                <a:ea typeface="黑体" pitchFamily="49" charset="-122"/>
              </a:rPr>
              <a:t>添加什么样的</a:t>
            </a:r>
            <a:r>
              <a:rPr lang="zh-CN" altLang="en-US" sz="2400" b="0">
                <a:latin typeface="黑体"/>
                <a:ea typeface="黑体" pitchFamily="49" charset="-122"/>
              </a:rPr>
              <a:t>“</a:t>
            </a:r>
            <a:r>
              <a:rPr lang="zh-CN" altLang="en-US" sz="2400" b="0">
                <a:ea typeface="黑体" pitchFamily="49" charset="-122"/>
              </a:rPr>
              <a:t>准则</a:t>
            </a:r>
            <a:r>
              <a:rPr lang="zh-CN" altLang="en-US" sz="2400" b="0">
                <a:latin typeface="黑体"/>
                <a:ea typeface="黑体" pitchFamily="49" charset="-122"/>
              </a:rPr>
              <a:t>”</a:t>
            </a:r>
            <a:r>
              <a:rPr lang="zh-CN" altLang="en-US" sz="2400" b="0">
                <a:ea typeface="黑体" pitchFamily="49" charset="-122"/>
              </a:rPr>
              <a:t>？</a:t>
            </a:r>
          </a:p>
        </p:txBody>
      </p:sp>
      <p:sp>
        <p:nvSpPr>
          <p:cNvPr id="2228229" name="Rectangle 5"/>
          <p:cNvSpPr>
            <a:spLocks noRot="1" noChangeArrowheads="1"/>
          </p:cNvSpPr>
          <p:nvPr/>
        </p:nvSpPr>
        <p:spPr bwMode="auto">
          <a:xfrm>
            <a:off x="395288" y="3716338"/>
            <a:ext cx="8353425" cy="2305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lnSpc>
                <a:spcPct val="130000"/>
              </a:lnSpc>
              <a:buClr>
                <a:schemeClr val="hlink"/>
              </a:buClr>
              <a:buSzPct val="70000"/>
              <a:buFont typeface="Wingdings" pitchFamily="2" charset="2"/>
              <a:buNone/>
            </a:pPr>
            <a:r>
              <a:rPr lang="zh-CN" altLang="en-US" sz="2400" b="0">
                <a:solidFill>
                  <a:srgbClr val="0000FF"/>
                </a:solidFill>
                <a:ea typeface="黑体" pitchFamily="49" charset="-122"/>
              </a:rPr>
              <a:t>表达式</a:t>
            </a:r>
            <a:r>
              <a:rPr lang="zh-CN" altLang="en-US" sz="2400" b="0">
                <a:ea typeface="黑体" pitchFamily="49" charset="-122"/>
              </a:rPr>
              <a:t>：</a:t>
            </a:r>
            <a:endParaRPr lang="zh-CN" altLang="en-US" sz="2400" b="0">
              <a:ea typeface="黑体" pitchFamily="49" charset="-122"/>
              <a:hlinkClick r:id="rId2" action="ppaction://hlinkfile"/>
            </a:endParaRPr>
          </a:p>
          <a:p>
            <a:pPr>
              <a:lnSpc>
                <a:spcPct val="130000"/>
              </a:lnSpc>
              <a:buClr>
                <a:schemeClr val="hlink"/>
              </a:buClr>
              <a:buSzPct val="70000"/>
              <a:buFont typeface="Wingdings" pitchFamily="2" charset="2"/>
              <a:buNone/>
            </a:pPr>
            <a:r>
              <a:rPr lang="zh-CN" altLang="en-US" sz="2400" b="0">
                <a:ea typeface="黑体" pitchFamily="49" charset="-122"/>
              </a:rPr>
              <a:t>表达式是许多 </a:t>
            </a:r>
            <a:r>
              <a:rPr lang="en-US" altLang="zh-CN" sz="2400" b="0">
                <a:ea typeface="黑体" pitchFamily="49" charset="-122"/>
              </a:rPr>
              <a:t>Microsoft Access </a:t>
            </a:r>
            <a:r>
              <a:rPr lang="zh-CN" altLang="en-US" sz="2400" b="0">
                <a:ea typeface="黑体" pitchFamily="49" charset="-122"/>
              </a:rPr>
              <a:t>运算的基本组成部分。表达式是可以生成结果的符号的组合，这些符号包括标识符和值。</a:t>
            </a:r>
          </a:p>
        </p:txBody>
      </p:sp>
    </p:spTree>
  </p:cSld>
  <p:clrMapOvr>
    <a:masterClrMapping/>
  </p:clrMapOvr>
  <p:transition spd="med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8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228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82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22282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8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2228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8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2000"/>
                                        <p:tgtEl>
                                          <p:spTgt spid="2228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28226" grpId="0"/>
      <p:bldP spid="2228227" grpId="0" build="p"/>
      <p:bldP spid="2228228" grpId="0"/>
      <p:bldP spid="2228229" grpId="0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29250" name="Group 2"/>
          <p:cNvGrpSpPr>
            <a:grpSpLocks/>
          </p:cNvGrpSpPr>
          <p:nvPr/>
        </p:nvGrpSpPr>
        <p:grpSpPr bwMode="auto">
          <a:xfrm>
            <a:off x="1476375" y="908050"/>
            <a:ext cx="7631113" cy="4032250"/>
            <a:chOff x="204" y="0"/>
            <a:chExt cx="4717" cy="2107"/>
          </a:xfrm>
        </p:grpSpPr>
        <p:pic>
          <p:nvPicPr>
            <p:cNvPr id="2229251" name="Picture 3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4" y="0"/>
              <a:ext cx="3651" cy="21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229252" name="AutoShape 4"/>
            <p:cNvSpPr>
              <a:spLocks noChangeArrowheads="1"/>
            </p:cNvSpPr>
            <p:nvPr/>
          </p:nvSpPr>
          <p:spPr bwMode="auto">
            <a:xfrm>
              <a:off x="3787" y="1117"/>
              <a:ext cx="1134" cy="363"/>
            </a:xfrm>
            <a:prstGeom prst="wedgeRoundRectCallout">
              <a:avLst>
                <a:gd name="adj1" fmla="val -78130"/>
                <a:gd name="adj2" fmla="val 107574"/>
                <a:gd name="adj3" fmla="val 16667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/>
              <a:r>
                <a:rPr lang="zh-CN" altLang="en-US" sz="2800" b="0">
                  <a:ea typeface="黑体" pitchFamily="49" charset="-122"/>
                </a:rPr>
                <a:t>查询准则</a:t>
              </a:r>
            </a:p>
          </p:txBody>
        </p:sp>
      </p:grpSp>
    </p:spTree>
  </p:cSld>
  <p:clrMapOvr>
    <a:masterClrMapping/>
  </p:clrMapOvr>
  <p:transition spd="med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9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229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0274" name="Rectangle 2"/>
          <p:cNvSpPr>
            <a:spLocks noGrp="1" noRot="1" noChangeArrowheads="1"/>
          </p:cNvSpPr>
          <p:nvPr>
            <p:ph type="body" idx="1"/>
          </p:nvPr>
        </p:nvSpPr>
        <p:spPr>
          <a:xfrm>
            <a:off x="684213" y="692150"/>
            <a:ext cx="8064500" cy="2519363"/>
          </a:xfrm>
        </p:spPr>
        <p:txBody>
          <a:bodyPr/>
          <a:lstStyle/>
          <a:p>
            <a:pPr marL="0" indent="0">
              <a:lnSpc>
                <a:spcPct val="13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lang="zh-CN" altLang="en-US" sz="2400">
                <a:solidFill>
                  <a:srgbClr val="0000FF"/>
                </a:solidFill>
                <a:ea typeface="黑体" pitchFamily="49" charset="-122"/>
              </a:rPr>
              <a:t>表达式中的元素</a:t>
            </a:r>
            <a:r>
              <a:rPr lang="zh-CN" altLang="en-US" sz="2400">
                <a:ea typeface="黑体" pitchFamily="49" charset="-122"/>
              </a:rPr>
              <a:t>：</a:t>
            </a:r>
            <a:br>
              <a:rPr lang="zh-CN" altLang="en-US" sz="2400">
                <a:ea typeface="黑体" pitchFamily="49" charset="-122"/>
              </a:rPr>
            </a:br>
            <a:r>
              <a:rPr lang="zh-CN" altLang="en-US" sz="2400">
                <a:ea typeface="黑体" pitchFamily="49" charset="-122"/>
              </a:rPr>
              <a:t>操作符：</a:t>
            </a:r>
          </a:p>
          <a:p>
            <a:pPr marL="0" indent="0">
              <a:lnSpc>
                <a:spcPct val="13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lang="zh-CN" altLang="en-US" sz="2400">
                <a:ea typeface="黑体" pitchFamily="49" charset="-122"/>
              </a:rPr>
              <a:t>算术符号</a:t>
            </a:r>
            <a:r>
              <a:rPr lang="en-US" altLang="zh-CN" sz="2400">
                <a:ea typeface="黑体" pitchFamily="49" charset="-122"/>
              </a:rPr>
              <a:t>+</a:t>
            </a:r>
            <a:r>
              <a:rPr lang="zh-CN" altLang="en-US" sz="2400">
                <a:ea typeface="黑体" pitchFamily="49" charset="-122"/>
              </a:rPr>
              <a:t>、－、*</a:t>
            </a:r>
            <a:r>
              <a:rPr lang="en-US" altLang="zh-CN" sz="2400">
                <a:ea typeface="黑体" pitchFamily="49" charset="-122"/>
              </a:rPr>
              <a:t>(</a:t>
            </a:r>
            <a:r>
              <a:rPr lang="zh-CN" altLang="en-US" sz="2400">
                <a:ea typeface="黑体" pitchFamily="49" charset="-122"/>
              </a:rPr>
              <a:t>乘</a:t>
            </a:r>
            <a:r>
              <a:rPr lang="en-US" altLang="zh-CN" sz="2400">
                <a:ea typeface="黑体" pitchFamily="49" charset="-122"/>
              </a:rPr>
              <a:t>)</a:t>
            </a:r>
            <a:r>
              <a:rPr lang="zh-CN" altLang="en-US" sz="2400">
                <a:ea typeface="黑体" pitchFamily="49" charset="-122"/>
              </a:rPr>
              <a:t>、</a:t>
            </a:r>
            <a:r>
              <a:rPr lang="en-US" altLang="zh-CN" sz="2400">
                <a:ea typeface="黑体" pitchFamily="49" charset="-122"/>
              </a:rPr>
              <a:t>/(</a:t>
            </a:r>
            <a:r>
              <a:rPr lang="zh-CN" altLang="en-US" sz="2400">
                <a:ea typeface="黑体" pitchFamily="49" charset="-122"/>
              </a:rPr>
              <a:t>除</a:t>
            </a:r>
            <a:r>
              <a:rPr lang="en-US" altLang="zh-CN" sz="2400">
                <a:ea typeface="黑体" pitchFamily="49" charset="-122"/>
              </a:rPr>
              <a:t>)</a:t>
            </a:r>
            <a:r>
              <a:rPr lang="zh-CN" altLang="en-US" sz="2400">
                <a:ea typeface="黑体" pitchFamily="49" charset="-122"/>
              </a:rPr>
              <a:t>，以及许多其他符号和缩写。有些操作符是特定于</a:t>
            </a:r>
            <a:r>
              <a:rPr lang="en-US" altLang="zh-CN" sz="2400">
                <a:ea typeface="黑体" pitchFamily="49" charset="-122"/>
              </a:rPr>
              <a:t>Access</a:t>
            </a:r>
            <a:r>
              <a:rPr lang="zh-CN" altLang="en-US" sz="2400">
                <a:ea typeface="黑体" pitchFamily="49" charset="-122"/>
              </a:rPr>
              <a:t>或者</a:t>
            </a:r>
            <a:r>
              <a:rPr lang="en-US" altLang="zh-CN" sz="2400">
                <a:ea typeface="黑体" pitchFamily="49" charset="-122"/>
              </a:rPr>
              <a:t>SQL</a:t>
            </a:r>
            <a:r>
              <a:rPr lang="zh-CN" altLang="en-US" sz="2400">
                <a:ea typeface="黑体" pitchFamily="49" charset="-122"/>
              </a:rPr>
              <a:t>的，例如</a:t>
            </a:r>
            <a:r>
              <a:rPr lang="en-US" altLang="zh-CN" sz="2400">
                <a:ea typeface="黑体" pitchFamily="49" charset="-122"/>
              </a:rPr>
              <a:t>Between</a:t>
            </a:r>
            <a:r>
              <a:rPr lang="zh-CN" altLang="en-US" sz="2400">
                <a:ea typeface="黑体" pitchFamily="49" charset="-122"/>
              </a:rPr>
              <a:t>、</a:t>
            </a:r>
            <a:r>
              <a:rPr lang="en-US" altLang="zh-CN" sz="2400">
                <a:ea typeface="黑体" pitchFamily="49" charset="-122"/>
              </a:rPr>
              <a:t>In</a:t>
            </a:r>
            <a:r>
              <a:rPr lang="zh-CN" altLang="en-US" sz="2400">
                <a:ea typeface="黑体" pitchFamily="49" charset="-122"/>
              </a:rPr>
              <a:t>、</a:t>
            </a:r>
            <a:r>
              <a:rPr lang="en-US" altLang="zh-CN" sz="2400">
                <a:ea typeface="黑体" pitchFamily="49" charset="-122"/>
              </a:rPr>
              <a:t>Is</a:t>
            </a:r>
            <a:r>
              <a:rPr lang="zh-CN" altLang="en-US" sz="2400">
                <a:ea typeface="黑体" pitchFamily="49" charset="-122"/>
              </a:rPr>
              <a:t>和</a:t>
            </a:r>
            <a:r>
              <a:rPr lang="en-US" altLang="zh-CN" sz="2400">
                <a:ea typeface="黑体" pitchFamily="49" charset="-122"/>
              </a:rPr>
              <a:t>Like</a:t>
            </a:r>
            <a:r>
              <a:rPr lang="zh-CN" altLang="en-US" sz="2400">
                <a:ea typeface="黑体" pitchFamily="49" charset="-122"/>
              </a:rPr>
              <a:t>操作符。</a:t>
            </a:r>
          </a:p>
        </p:txBody>
      </p:sp>
      <p:sp>
        <p:nvSpPr>
          <p:cNvPr id="2230275" name="Freeform 3"/>
          <p:cNvSpPr>
            <a:spLocks/>
          </p:cNvSpPr>
          <p:nvPr/>
        </p:nvSpPr>
        <p:spPr bwMode="auto">
          <a:xfrm>
            <a:off x="611188" y="1196975"/>
            <a:ext cx="1368425" cy="576263"/>
          </a:xfrm>
          <a:custGeom>
            <a:avLst/>
            <a:gdLst>
              <a:gd name="T0" fmla="*/ 213 w 1148"/>
              <a:gd name="T1" fmla="*/ 47 h 437"/>
              <a:gd name="T2" fmla="*/ 46 w 1148"/>
              <a:gd name="T3" fmla="*/ 56 h 437"/>
              <a:gd name="T4" fmla="*/ 0 w 1148"/>
              <a:gd name="T5" fmla="*/ 140 h 437"/>
              <a:gd name="T6" fmla="*/ 27 w 1148"/>
              <a:gd name="T7" fmla="*/ 270 h 437"/>
              <a:gd name="T8" fmla="*/ 83 w 1148"/>
              <a:gd name="T9" fmla="*/ 307 h 437"/>
              <a:gd name="T10" fmla="*/ 167 w 1148"/>
              <a:gd name="T11" fmla="*/ 353 h 437"/>
              <a:gd name="T12" fmla="*/ 603 w 1148"/>
              <a:gd name="T13" fmla="*/ 437 h 437"/>
              <a:gd name="T14" fmla="*/ 1003 w 1148"/>
              <a:gd name="T15" fmla="*/ 390 h 437"/>
              <a:gd name="T16" fmla="*/ 1087 w 1148"/>
              <a:gd name="T17" fmla="*/ 344 h 437"/>
              <a:gd name="T18" fmla="*/ 1022 w 1148"/>
              <a:gd name="T19" fmla="*/ 93 h 437"/>
              <a:gd name="T20" fmla="*/ 956 w 1148"/>
              <a:gd name="T21" fmla="*/ 75 h 437"/>
              <a:gd name="T22" fmla="*/ 668 w 1148"/>
              <a:gd name="T23" fmla="*/ 0 h 437"/>
              <a:gd name="T24" fmla="*/ 362 w 1148"/>
              <a:gd name="T25" fmla="*/ 10 h 437"/>
              <a:gd name="T26" fmla="*/ 232 w 1148"/>
              <a:gd name="T27" fmla="*/ 37 h 437"/>
              <a:gd name="T28" fmla="*/ 213 w 1148"/>
              <a:gd name="T29" fmla="*/ 47 h 4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148" h="437">
                <a:moveTo>
                  <a:pt x="213" y="47"/>
                </a:moveTo>
                <a:cubicBezTo>
                  <a:pt x="156" y="32"/>
                  <a:pt x="102" y="38"/>
                  <a:pt x="46" y="56"/>
                </a:cubicBezTo>
                <a:cubicBezTo>
                  <a:pt x="4" y="120"/>
                  <a:pt x="16" y="91"/>
                  <a:pt x="0" y="140"/>
                </a:cubicBezTo>
                <a:cubicBezTo>
                  <a:pt x="11" y="233"/>
                  <a:pt x="1" y="190"/>
                  <a:pt x="27" y="270"/>
                </a:cubicBezTo>
                <a:cubicBezTo>
                  <a:pt x="34" y="291"/>
                  <a:pt x="64" y="295"/>
                  <a:pt x="83" y="307"/>
                </a:cubicBezTo>
                <a:cubicBezTo>
                  <a:pt x="112" y="326"/>
                  <a:pt x="134" y="342"/>
                  <a:pt x="167" y="353"/>
                </a:cubicBezTo>
                <a:cubicBezTo>
                  <a:pt x="310" y="401"/>
                  <a:pt x="453" y="427"/>
                  <a:pt x="603" y="437"/>
                </a:cubicBezTo>
                <a:cubicBezTo>
                  <a:pt x="769" y="431"/>
                  <a:pt x="860" y="429"/>
                  <a:pt x="1003" y="390"/>
                </a:cubicBezTo>
                <a:cubicBezTo>
                  <a:pt x="1031" y="372"/>
                  <a:pt x="1059" y="363"/>
                  <a:pt x="1087" y="344"/>
                </a:cubicBezTo>
                <a:cubicBezTo>
                  <a:pt x="1148" y="249"/>
                  <a:pt x="1090" y="162"/>
                  <a:pt x="1022" y="93"/>
                </a:cubicBezTo>
                <a:cubicBezTo>
                  <a:pt x="1006" y="77"/>
                  <a:pt x="978" y="80"/>
                  <a:pt x="956" y="75"/>
                </a:cubicBezTo>
                <a:cubicBezTo>
                  <a:pt x="873" y="16"/>
                  <a:pt x="767" y="12"/>
                  <a:pt x="668" y="0"/>
                </a:cubicBezTo>
                <a:cubicBezTo>
                  <a:pt x="566" y="3"/>
                  <a:pt x="464" y="3"/>
                  <a:pt x="362" y="10"/>
                </a:cubicBezTo>
                <a:cubicBezTo>
                  <a:pt x="352" y="11"/>
                  <a:pt x="261" y="28"/>
                  <a:pt x="232" y="37"/>
                </a:cubicBezTo>
                <a:cubicBezTo>
                  <a:pt x="194" y="48"/>
                  <a:pt x="196" y="47"/>
                  <a:pt x="213" y="47"/>
                </a:cubicBezTo>
                <a:close/>
              </a:path>
            </a:pathLst>
          </a:custGeom>
          <a:solidFill>
            <a:schemeClr val="accent1">
              <a:alpha val="0"/>
            </a:schemeClr>
          </a:solidFill>
          <a:ln w="38100">
            <a:solidFill>
              <a:srgbClr val="FF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2230276" name="Group 4"/>
          <p:cNvGrpSpPr>
            <a:grpSpLocks/>
          </p:cNvGrpSpPr>
          <p:nvPr/>
        </p:nvGrpSpPr>
        <p:grpSpPr bwMode="auto">
          <a:xfrm>
            <a:off x="395288" y="3573463"/>
            <a:ext cx="8412162" cy="2592387"/>
            <a:chOff x="68" y="2251"/>
            <a:chExt cx="5480" cy="1633"/>
          </a:xfrm>
        </p:grpSpPr>
        <p:sp>
          <p:nvSpPr>
            <p:cNvPr id="2230277" name="Rectangle 5"/>
            <p:cNvSpPr>
              <a:spLocks noRot="1" noChangeArrowheads="1"/>
            </p:cNvSpPr>
            <p:nvPr/>
          </p:nvSpPr>
          <p:spPr bwMode="auto">
            <a:xfrm>
              <a:off x="204" y="2251"/>
              <a:ext cx="5344" cy="16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lnSpc>
                  <a:spcPct val="130000"/>
                </a:lnSpc>
                <a:buClr>
                  <a:schemeClr val="hlink"/>
                </a:buClr>
                <a:buSzPct val="70000"/>
                <a:buFont typeface="Wingdings" pitchFamily="2" charset="2"/>
                <a:buNone/>
              </a:pPr>
              <a:r>
                <a:rPr lang="zh-CN" altLang="en-US" sz="2400" b="0">
                  <a:ea typeface="黑体" pitchFamily="49" charset="-122"/>
                </a:rPr>
                <a:t>文字：</a:t>
              </a:r>
            </a:p>
            <a:p>
              <a:pPr>
                <a:lnSpc>
                  <a:spcPct val="130000"/>
                </a:lnSpc>
                <a:buClr>
                  <a:schemeClr val="hlink"/>
                </a:buClr>
                <a:buSzPct val="70000"/>
                <a:buFont typeface="Wingdings" pitchFamily="2" charset="2"/>
                <a:buNone/>
              </a:pPr>
              <a:r>
                <a:rPr lang="zh-CN" altLang="en-US" sz="2400" b="0">
                  <a:ea typeface="黑体" pitchFamily="49" charset="-122"/>
                </a:rPr>
                <a:t>由键入的值组成，例如</a:t>
              </a:r>
              <a:r>
                <a:rPr lang="en-US" altLang="zh-CN" sz="2400" b="0">
                  <a:ea typeface="黑体" pitchFamily="49" charset="-122"/>
                </a:rPr>
                <a:t>12345</a:t>
              </a:r>
              <a:r>
                <a:rPr lang="zh-CN" altLang="en-US" sz="2400" b="0">
                  <a:ea typeface="黑体" pitchFamily="49" charset="-122"/>
                </a:rPr>
                <a:t>或者</a:t>
              </a:r>
              <a:r>
                <a:rPr lang="en-US" altLang="zh-CN" sz="2400" b="0">
                  <a:ea typeface="黑体" pitchFamily="49" charset="-122"/>
                </a:rPr>
                <a:t>ABCDE</a:t>
              </a:r>
              <a:r>
                <a:rPr lang="zh-CN" altLang="en-US" sz="2400" b="0">
                  <a:ea typeface="黑体" pitchFamily="49" charset="-122"/>
                </a:rPr>
                <a:t>。文字常常被用来创建默认值以及与字段标识符一起，进行表字段和查询列中值的比较</a:t>
              </a:r>
              <a:r>
                <a:rPr lang="zh-CN" altLang="en-US" sz="2400" b="0"/>
                <a:t>。</a:t>
              </a:r>
              <a:endParaRPr lang="zh-CN" altLang="en-US" sz="2400" b="0">
                <a:ea typeface="黑体" pitchFamily="49" charset="-122"/>
              </a:endParaRPr>
            </a:p>
          </p:txBody>
        </p:sp>
        <p:sp>
          <p:nvSpPr>
            <p:cNvPr id="2230278" name="Freeform 6"/>
            <p:cNvSpPr>
              <a:spLocks/>
            </p:cNvSpPr>
            <p:nvPr/>
          </p:nvSpPr>
          <p:spPr bwMode="auto">
            <a:xfrm>
              <a:off x="68" y="2251"/>
              <a:ext cx="1148" cy="437"/>
            </a:xfrm>
            <a:custGeom>
              <a:avLst/>
              <a:gdLst>
                <a:gd name="T0" fmla="*/ 213 w 1148"/>
                <a:gd name="T1" fmla="*/ 47 h 437"/>
                <a:gd name="T2" fmla="*/ 46 w 1148"/>
                <a:gd name="T3" fmla="*/ 56 h 437"/>
                <a:gd name="T4" fmla="*/ 0 w 1148"/>
                <a:gd name="T5" fmla="*/ 140 h 437"/>
                <a:gd name="T6" fmla="*/ 27 w 1148"/>
                <a:gd name="T7" fmla="*/ 270 h 437"/>
                <a:gd name="T8" fmla="*/ 83 w 1148"/>
                <a:gd name="T9" fmla="*/ 307 h 437"/>
                <a:gd name="T10" fmla="*/ 167 w 1148"/>
                <a:gd name="T11" fmla="*/ 353 h 437"/>
                <a:gd name="T12" fmla="*/ 603 w 1148"/>
                <a:gd name="T13" fmla="*/ 437 h 437"/>
                <a:gd name="T14" fmla="*/ 1003 w 1148"/>
                <a:gd name="T15" fmla="*/ 390 h 437"/>
                <a:gd name="T16" fmla="*/ 1087 w 1148"/>
                <a:gd name="T17" fmla="*/ 344 h 437"/>
                <a:gd name="T18" fmla="*/ 1022 w 1148"/>
                <a:gd name="T19" fmla="*/ 93 h 437"/>
                <a:gd name="T20" fmla="*/ 956 w 1148"/>
                <a:gd name="T21" fmla="*/ 75 h 437"/>
                <a:gd name="T22" fmla="*/ 668 w 1148"/>
                <a:gd name="T23" fmla="*/ 0 h 437"/>
                <a:gd name="T24" fmla="*/ 362 w 1148"/>
                <a:gd name="T25" fmla="*/ 10 h 437"/>
                <a:gd name="T26" fmla="*/ 232 w 1148"/>
                <a:gd name="T27" fmla="*/ 37 h 437"/>
                <a:gd name="T28" fmla="*/ 213 w 1148"/>
                <a:gd name="T29" fmla="*/ 47 h 4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148" h="437">
                  <a:moveTo>
                    <a:pt x="213" y="47"/>
                  </a:moveTo>
                  <a:cubicBezTo>
                    <a:pt x="156" y="32"/>
                    <a:pt x="102" y="38"/>
                    <a:pt x="46" y="56"/>
                  </a:cubicBezTo>
                  <a:cubicBezTo>
                    <a:pt x="4" y="120"/>
                    <a:pt x="16" y="91"/>
                    <a:pt x="0" y="140"/>
                  </a:cubicBezTo>
                  <a:cubicBezTo>
                    <a:pt x="11" y="233"/>
                    <a:pt x="1" y="190"/>
                    <a:pt x="27" y="270"/>
                  </a:cubicBezTo>
                  <a:cubicBezTo>
                    <a:pt x="34" y="291"/>
                    <a:pt x="64" y="295"/>
                    <a:pt x="83" y="307"/>
                  </a:cubicBezTo>
                  <a:cubicBezTo>
                    <a:pt x="112" y="326"/>
                    <a:pt x="134" y="342"/>
                    <a:pt x="167" y="353"/>
                  </a:cubicBezTo>
                  <a:cubicBezTo>
                    <a:pt x="310" y="401"/>
                    <a:pt x="453" y="427"/>
                    <a:pt x="603" y="437"/>
                  </a:cubicBezTo>
                  <a:cubicBezTo>
                    <a:pt x="769" y="431"/>
                    <a:pt x="860" y="429"/>
                    <a:pt x="1003" y="390"/>
                  </a:cubicBezTo>
                  <a:cubicBezTo>
                    <a:pt x="1031" y="372"/>
                    <a:pt x="1059" y="363"/>
                    <a:pt x="1087" y="344"/>
                  </a:cubicBezTo>
                  <a:cubicBezTo>
                    <a:pt x="1148" y="249"/>
                    <a:pt x="1090" y="162"/>
                    <a:pt x="1022" y="93"/>
                  </a:cubicBezTo>
                  <a:cubicBezTo>
                    <a:pt x="1006" y="77"/>
                    <a:pt x="978" y="80"/>
                    <a:pt x="956" y="75"/>
                  </a:cubicBezTo>
                  <a:cubicBezTo>
                    <a:pt x="873" y="16"/>
                    <a:pt x="767" y="12"/>
                    <a:pt x="668" y="0"/>
                  </a:cubicBezTo>
                  <a:cubicBezTo>
                    <a:pt x="566" y="3"/>
                    <a:pt x="464" y="3"/>
                    <a:pt x="362" y="10"/>
                  </a:cubicBezTo>
                  <a:cubicBezTo>
                    <a:pt x="352" y="11"/>
                    <a:pt x="261" y="28"/>
                    <a:pt x="232" y="37"/>
                  </a:cubicBezTo>
                  <a:cubicBezTo>
                    <a:pt x="194" y="48"/>
                    <a:pt x="196" y="47"/>
                    <a:pt x="213" y="47"/>
                  </a:cubicBezTo>
                  <a:close/>
                </a:path>
              </a:pathLst>
            </a:custGeom>
            <a:solidFill>
              <a:schemeClr val="accent1">
                <a:alpha val="0"/>
              </a:schemeClr>
            </a:solidFill>
            <a:ln w="38100">
              <a:solidFill>
                <a:srgbClr val="FF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</p:spTree>
  </p:cSld>
  <p:clrMapOvr>
    <a:masterClrMapping/>
  </p:clrMapOvr>
  <p:transition spd="med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02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2302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02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22302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0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22302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30274" grpId="0" build="p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31298" name="Group 2"/>
          <p:cNvGrpSpPr>
            <a:grpSpLocks/>
          </p:cNvGrpSpPr>
          <p:nvPr/>
        </p:nvGrpSpPr>
        <p:grpSpPr bwMode="auto">
          <a:xfrm>
            <a:off x="107950" y="2781300"/>
            <a:ext cx="8929688" cy="3673475"/>
            <a:chOff x="1383" y="2341"/>
            <a:chExt cx="5625" cy="2314"/>
          </a:xfrm>
        </p:grpSpPr>
        <p:sp>
          <p:nvSpPr>
            <p:cNvPr id="2231299" name="Freeform 3"/>
            <p:cNvSpPr>
              <a:spLocks/>
            </p:cNvSpPr>
            <p:nvPr/>
          </p:nvSpPr>
          <p:spPr bwMode="auto">
            <a:xfrm>
              <a:off x="1383" y="2387"/>
              <a:ext cx="1148" cy="437"/>
            </a:xfrm>
            <a:custGeom>
              <a:avLst/>
              <a:gdLst>
                <a:gd name="T0" fmla="*/ 213 w 1148"/>
                <a:gd name="T1" fmla="*/ 47 h 437"/>
                <a:gd name="T2" fmla="*/ 46 w 1148"/>
                <a:gd name="T3" fmla="*/ 56 h 437"/>
                <a:gd name="T4" fmla="*/ 0 w 1148"/>
                <a:gd name="T5" fmla="*/ 140 h 437"/>
                <a:gd name="T6" fmla="*/ 27 w 1148"/>
                <a:gd name="T7" fmla="*/ 270 h 437"/>
                <a:gd name="T8" fmla="*/ 83 w 1148"/>
                <a:gd name="T9" fmla="*/ 307 h 437"/>
                <a:gd name="T10" fmla="*/ 167 w 1148"/>
                <a:gd name="T11" fmla="*/ 353 h 437"/>
                <a:gd name="T12" fmla="*/ 603 w 1148"/>
                <a:gd name="T13" fmla="*/ 437 h 437"/>
                <a:gd name="T14" fmla="*/ 1003 w 1148"/>
                <a:gd name="T15" fmla="*/ 390 h 437"/>
                <a:gd name="T16" fmla="*/ 1087 w 1148"/>
                <a:gd name="T17" fmla="*/ 344 h 437"/>
                <a:gd name="T18" fmla="*/ 1022 w 1148"/>
                <a:gd name="T19" fmla="*/ 93 h 437"/>
                <a:gd name="T20" fmla="*/ 956 w 1148"/>
                <a:gd name="T21" fmla="*/ 75 h 437"/>
                <a:gd name="T22" fmla="*/ 668 w 1148"/>
                <a:gd name="T23" fmla="*/ 0 h 437"/>
                <a:gd name="T24" fmla="*/ 362 w 1148"/>
                <a:gd name="T25" fmla="*/ 10 h 437"/>
                <a:gd name="T26" fmla="*/ 232 w 1148"/>
                <a:gd name="T27" fmla="*/ 37 h 437"/>
                <a:gd name="T28" fmla="*/ 213 w 1148"/>
                <a:gd name="T29" fmla="*/ 47 h 4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148" h="437">
                  <a:moveTo>
                    <a:pt x="213" y="47"/>
                  </a:moveTo>
                  <a:cubicBezTo>
                    <a:pt x="156" y="32"/>
                    <a:pt x="102" y="38"/>
                    <a:pt x="46" y="56"/>
                  </a:cubicBezTo>
                  <a:cubicBezTo>
                    <a:pt x="4" y="120"/>
                    <a:pt x="16" y="91"/>
                    <a:pt x="0" y="140"/>
                  </a:cubicBezTo>
                  <a:cubicBezTo>
                    <a:pt x="11" y="233"/>
                    <a:pt x="1" y="190"/>
                    <a:pt x="27" y="270"/>
                  </a:cubicBezTo>
                  <a:cubicBezTo>
                    <a:pt x="34" y="291"/>
                    <a:pt x="64" y="295"/>
                    <a:pt x="83" y="307"/>
                  </a:cubicBezTo>
                  <a:cubicBezTo>
                    <a:pt x="112" y="326"/>
                    <a:pt x="134" y="342"/>
                    <a:pt x="167" y="353"/>
                  </a:cubicBezTo>
                  <a:cubicBezTo>
                    <a:pt x="310" y="401"/>
                    <a:pt x="453" y="427"/>
                    <a:pt x="603" y="437"/>
                  </a:cubicBezTo>
                  <a:cubicBezTo>
                    <a:pt x="769" y="431"/>
                    <a:pt x="860" y="429"/>
                    <a:pt x="1003" y="390"/>
                  </a:cubicBezTo>
                  <a:cubicBezTo>
                    <a:pt x="1031" y="372"/>
                    <a:pt x="1059" y="363"/>
                    <a:pt x="1087" y="344"/>
                  </a:cubicBezTo>
                  <a:cubicBezTo>
                    <a:pt x="1148" y="249"/>
                    <a:pt x="1090" y="162"/>
                    <a:pt x="1022" y="93"/>
                  </a:cubicBezTo>
                  <a:cubicBezTo>
                    <a:pt x="1006" y="77"/>
                    <a:pt x="978" y="80"/>
                    <a:pt x="956" y="75"/>
                  </a:cubicBezTo>
                  <a:cubicBezTo>
                    <a:pt x="873" y="16"/>
                    <a:pt x="767" y="12"/>
                    <a:pt x="668" y="0"/>
                  </a:cubicBezTo>
                  <a:cubicBezTo>
                    <a:pt x="566" y="3"/>
                    <a:pt x="464" y="3"/>
                    <a:pt x="362" y="10"/>
                  </a:cubicBezTo>
                  <a:cubicBezTo>
                    <a:pt x="352" y="11"/>
                    <a:pt x="261" y="28"/>
                    <a:pt x="232" y="37"/>
                  </a:cubicBezTo>
                  <a:cubicBezTo>
                    <a:pt x="194" y="48"/>
                    <a:pt x="196" y="47"/>
                    <a:pt x="213" y="47"/>
                  </a:cubicBezTo>
                  <a:close/>
                </a:path>
              </a:pathLst>
            </a:custGeom>
            <a:solidFill>
              <a:schemeClr val="accent1">
                <a:alpha val="0"/>
              </a:schemeClr>
            </a:solidFill>
            <a:ln w="38100">
              <a:solidFill>
                <a:srgbClr val="FF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31300" name="Rectangle 4"/>
            <p:cNvSpPr>
              <a:spLocks noRot="1" noChangeArrowheads="1"/>
            </p:cNvSpPr>
            <p:nvPr/>
          </p:nvSpPr>
          <p:spPr bwMode="auto">
            <a:xfrm>
              <a:off x="1610" y="2341"/>
              <a:ext cx="5398" cy="231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lnSpc>
                  <a:spcPct val="130000"/>
                </a:lnSpc>
                <a:buClr>
                  <a:schemeClr val="hlink"/>
                </a:buClr>
                <a:buSzPct val="70000"/>
                <a:buFont typeface="Wingdings" pitchFamily="2" charset="2"/>
                <a:buNone/>
              </a:pPr>
              <a:r>
                <a:rPr lang="zh-CN" altLang="en-US" sz="2800" b="0">
                  <a:ea typeface="黑体" pitchFamily="49" charset="-122"/>
                </a:rPr>
                <a:t>函数：</a:t>
              </a:r>
            </a:p>
            <a:p>
              <a:pPr>
                <a:lnSpc>
                  <a:spcPct val="130000"/>
                </a:lnSpc>
                <a:buClr>
                  <a:schemeClr val="hlink"/>
                </a:buClr>
                <a:buSzPct val="70000"/>
                <a:buFont typeface="Wingdings" pitchFamily="2" charset="2"/>
                <a:buNone/>
              </a:pPr>
              <a:r>
                <a:rPr lang="zh-CN" altLang="en-US" sz="2800" b="0">
                  <a:ea typeface="黑体" pitchFamily="49" charset="-122"/>
                </a:rPr>
                <a:t>在表达式中函数名字出现的位置返回一个值，例如日期和格式函数。与标识符不同，大多数函数需要提供用圆括号括起来的标识符或者值作为参数。当文字、标识符或者函数和操作符一起使用时，这些结合被叫做操作数。</a:t>
              </a:r>
            </a:p>
          </p:txBody>
        </p:sp>
      </p:grpSp>
      <p:grpSp>
        <p:nvGrpSpPr>
          <p:cNvPr id="2231301" name="Group 5"/>
          <p:cNvGrpSpPr>
            <a:grpSpLocks/>
          </p:cNvGrpSpPr>
          <p:nvPr/>
        </p:nvGrpSpPr>
        <p:grpSpPr bwMode="auto">
          <a:xfrm>
            <a:off x="34925" y="765175"/>
            <a:ext cx="8893175" cy="1800225"/>
            <a:chOff x="22" y="482"/>
            <a:chExt cx="5602" cy="1134"/>
          </a:xfrm>
        </p:grpSpPr>
        <p:sp>
          <p:nvSpPr>
            <p:cNvPr id="2231302" name="Rectangle 6"/>
            <p:cNvSpPr>
              <a:spLocks noRot="1" noChangeArrowheads="1"/>
            </p:cNvSpPr>
            <p:nvPr/>
          </p:nvSpPr>
          <p:spPr bwMode="auto">
            <a:xfrm>
              <a:off x="295" y="482"/>
              <a:ext cx="5329" cy="113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lnSpc>
                  <a:spcPct val="130000"/>
                </a:lnSpc>
                <a:buClr>
                  <a:schemeClr val="hlink"/>
                </a:buClr>
                <a:buSzPct val="70000"/>
                <a:buFont typeface="Wingdings" pitchFamily="2" charset="2"/>
                <a:buNone/>
              </a:pPr>
              <a:r>
                <a:rPr lang="zh-CN" altLang="en-US" sz="2800" b="0">
                  <a:ea typeface="黑体" pitchFamily="49" charset="-122"/>
                </a:rPr>
                <a:t>标识符：</a:t>
              </a:r>
            </a:p>
            <a:p>
              <a:pPr>
                <a:lnSpc>
                  <a:spcPct val="130000"/>
                </a:lnSpc>
                <a:buClr>
                  <a:schemeClr val="hlink"/>
                </a:buClr>
                <a:buSzPct val="70000"/>
                <a:buFont typeface="Wingdings" pitchFamily="2" charset="2"/>
                <a:buNone/>
              </a:pPr>
              <a:r>
                <a:rPr lang="zh-CN" altLang="en-US" sz="2800" b="0">
                  <a:ea typeface="黑体" pitchFamily="49" charset="-122"/>
                </a:rPr>
                <a:t>是</a:t>
              </a:r>
              <a:r>
                <a:rPr lang="en-US" altLang="zh-CN" sz="2800" b="0">
                  <a:ea typeface="黑体" pitchFamily="49" charset="-122"/>
                </a:rPr>
                <a:t>Access</a:t>
              </a:r>
              <a:r>
                <a:rPr lang="zh-CN" altLang="en-US" sz="2800" b="0">
                  <a:ea typeface="黑体" pitchFamily="49" charset="-122"/>
                </a:rPr>
                <a:t>中的对象的名字，可返回唯一的数字或者文本值。</a:t>
              </a:r>
            </a:p>
          </p:txBody>
        </p:sp>
        <p:sp>
          <p:nvSpPr>
            <p:cNvPr id="2231303" name="Freeform 7"/>
            <p:cNvSpPr>
              <a:spLocks/>
            </p:cNvSpPr>
            <p:nvPr/>
          </p:nvSpPr>
          <p:spPr bwMode="auto">
            <a:xfrm>
              <a:off x="22" y="482"/>
              <a:ext cx="1148" cy="437"/>
            </a:xfrm>
            <a:custGeom>
              <a:avLst/>
              <a:gdLst>
                <a:gd name="T0" fmla="*/ 213 w 1148"/>
                <a:gd name="T1" fmla="*/ 47 h 437"/>
                <a:gd name="T2" fmla="*/ 46 w 1148"/>
                <a:gd name="T3" fmla="*/ 56 h 437"/>
                <a:gd name="T4" fmla="*/ 0 w 1148"/>
                <a:gd name="T5" fmla="*/ 140 h 437"/>
                <a:gd name="T6" fmla="*/ 27 w 1148"/>
                <a:gd name="T7" fmla="*/ 270 h 437"/>
                <a:gd name="T8" fmla="*/ 83 w 1148"/>
                <a:gd name="T9" fmla="*/ 307 h 437"/>
                <a:gd name="T10" fmla="*/ 167 w 1148"/>
                <a:gd name="T11" fmla="*/ 353 h 437"/>
                <a:gd name="T12" fmla="*/ 603 w 1148"/>
                <a:gd name="T13" fmla="*/ 437 h 437"/>
                <a:gd name="T14" fmla="*/ 1003 w 1148"/>
                <a:gd name="T15" fmla="*/ 390 h 437"/>
                <a:gd name="T16" fmla="*/ 1087 w 1148"/>
                <a:gd name="T17" fmla="*/ 344 h 437"/>
                <a:gd name="T18" fmla="*/ 1022 w 1148"/>
                <a:gd name="T19" fmla="*/ 93 h 437"/>
                <a:gd name="T20" fmla="*/ 956 w 1148"/>
                <a:gd name="T21" fmla="*/ 75 h 437"/>
                <a:gd name="T22" fmla="*/ 668 w 1148"/>
                <a:gd name="T23" fmla="*/ 0 h 437"/>
                <a:gd name="T24" fmla="*/ 362 w 1148"/>
                <a:gd name="T25" fmla="*/ 10 h 437"/>
                <a:gd name="T26" fmla="*/ 232 w 1148"/>
                <a:gd name="T27" fmla="*/ 37 h 437"/>
                <a:gd name="T28" fmla="*/ 213 w 1148"/>
                <a:gd name="T29" fmla="*/ 47 h 4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148" h="437">
                  <a:moveTo>
                    <a:pt x="213" y="47"/>
                  </a:moveTo>
                  <a:cubicBezTo>
                    <a:pt x="156" y="32"/>
                    <a:pt x="102" y="38"/>
                    <a:pt x="46" y="56"/>
                  </a:cubicBezTo>
                  <a:cubicBezTo>
                    <a:pt x="4" y="120"/>
                    <a:pt x="16" y="91"/>
                    <a:pt x="0" y="140"/>
                  </a:cubicBezTo>
                  <a:cubicBezTo>
                    <a:pt x="11" y="233"/>
                    <a:pt x="1" y="190"/>
                    <a:pt x="27" y="270"/>
                  </a:cubicBezTo>
                  <a:cubicBezTo>
                    <a:pt x="34" y="291"/>
                    <a:pt x="64" y="295"/>
                    <a:pt x="83" y="307"/>
                  </a:cubicBezTo>
                  <a:cubicBezTo>
                    <a:pt x="112" y="326"/>
                    <a:pt x="134" y="342"/>
                    <a:pt x="167" y="353"/>
                  </a:cubicBezTo>
                  <a:cubicBezTo>
                    <a:pt x="310" y="401"/>
                    <a:pt x="453" y="427"/>
                    <a:pt x="603" y="437"/>
                  </a:cubicBezTo>
                  <a:cubicBezTo>
                    <a:pt x="769" y="431"/>
                    <a:pt x="860" y="429"/>
                    <a:pt x="1003" y="390"/>
                  </a:cubicBezTo>
                  <a:cubicBezTo>
                    <a:pt x="1031" y="372"/>
                    <a:pt x="1059" y="363"/>
                    <a:pt x="1087" y="344"/>
                  </a:cubicBezTo>
                  <a:cubicBezTo>
                    <a:pt x="1148" y="249"/>
                    <a:pt x="1090" y="162"/>
                    <a:pt x="1022" y="93"/>
                  </a:cubicBezTo>
                  <a:cubicBezTo>
                    <a:pt x="1006" y="77"/>
                    <a:pt x="978" y="80"/>
                    <a:pt x="956" y="75"/>
                  </a:cubicBezTo>
                  <a:cubicBezTo>
                    <a:pt x="873" y="16"/>
                    <a:pt x="767" y="12"/>
                    <a:pt x="668" y="0"/>
                  </a:cubicBezTo>
                  <a:cubicBezTo>
                    <a:pt x="566" y="3"/>
                    <a:pt x="464" y="3"/>
                    <a:pt x="362" y="10"/>
                  </a:cubicBezTo>
                  <a:cubicBezTo>
                    <a:pt x="352" y="11"/>
                    <a:pt x="261" y="28"/>
                    <a:pt x="232" y="37"/>
                  </a:cubicBezTo>
                  <a:cubicBezTo>
                    <a:pt x="194" y="48"/>
                    <a:pt x="196" y="47"/>
                    <a:pt x="213" y="47"/>
                  </a:cubicBezTo>
                  <a:close/>
                </a:path>
              </a:pathLst>
            </a:custGeom>
            <a:solidFill>
              <a:schemeClr val="accent1">
                <a:alpha val="0"/>
              </a:schemeClr>
            </a:solidFill>
            <a:ln w="38100">
              <a:solidFill>
                <a:srgbClr val="FF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</p:spTree>
  </p:cSld>
  <p:clrMapOvr>
    <a:masterClrMapping/>
  </p:clrMapOvr>
  <p:transition spd="med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1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2313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1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2231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32322" name="Group 2"/>
          <p:cNvGrpSpPr>
            <a:grpSpLocks/>
          </p:cNvGrpSpPr>
          <p:nvPr/>
        </p:nvGrpSpPr>
        <p:grpSpPr bwMode="auto">
          <a:xfrm>
            <a:off x="466725" y="908050"/>
            <a:ext cx="8569325" cy="4608513"/>
            <a:chOff x="249" y="119"/>
            <a:chExt cx="5398" cy="2903"/>
          </a:xfrm>
        </p:grpSpPr>
        <p:pic>
          <p:nvPicPr>
            <p:cNvPr id="2232323" name="Picture 3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1" y="527"/>
              <a:ext cx="4017" cy="217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2232324" name="AutoShape 4"/>
            <p:cNvSpPr>
              <a:spLocks noChangeArrowheads="1"/>
            </p:cNvSpPr>
            <p:nvPr/>
          </p:nvSpPr>
          <p:spPr bwMode="auto">
            <a:xfrm>
              <a:off x="4662" y="754"/>
              <a:ext cx="985" cy="652"/>
            </a:xfrm>
            <a:prstGeom prst="wedgeRoundRectCallout">
              <a:avLst>
                <a:gd name="adj1" fmla="val -85634"/>
                <a:gd name="adj2" fmla="val 32056"/>
                <a:gd name="adj3" fmla="val 16667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/>
              <a:r>
                <a:rPr lang="zh-CN" altLang="en-US" sz="2800" b="0">
                  <a:ea typeface="黑体" pitchFamily="49" charset="-122"/>
                </a:rPr>
                <a:t>表达式生成器</a:t>
              </a:r>
            </a:p>
          </p:txBody>
        </p:sp>
        <p:sp>
          <p:nvSpPr>
            <p:cNvPr id="2232325" name="AutoShape 5"/>
            <p:cNvSpPr>
              <a:spLocks noChangeArrowheads="1"/>
            </p:cNvSpPr>
            <p:nvPr/>
          </p:nvSpPr>
          <p:spPr bwMode="auto">
            <a:xfrm>
              <a:off x="1020" y="119"/>
              <a:ext cx="1361" cy="408"/>
            </a:xfrm>
            <a:prstGeom prst="wedgeRoundRectCallout">
              <a:avLst>
                <a:gd name="adj1" fmla="val -19875"/>
                <a:gd name="adj2" fmla="val 130394"/>
                <a:gd name="adj3" fmla="val 16667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/>
              <a:r>
                <a:rPr lang="zh-CN" altLang="en-US" sz="2800" b="0">
                  <a:ea typeface="黑体" pitchFamily="49" charset="-122"/>
                </a:rPr>
                <a:t>表达式框</a:t>
              </a:r>
            </a:p>
          </p:txBody>
        </p:sp>
        <p:sp>
          <p:nvSpPr>
            <p:cNvPr id="2232326" name="AutoShape 6"/>
            <p:cNvSpPr>
              <a:spLocks noChangeArrowheads="1"/>
            </p:cNvSpPr>
            <p:nvPr/>
          </p:nvSpPr>
          <p:spPr bwMode="auto">
            <a:xfrm>
              <a:off x="1973" y="754"/>
              <a:ext cx="1361" cy="408"/>
            </a:xfrm>
            <a:prstGeom prst="wedgeRoundRectCallout">
              <a:avLst>
                <a:gd name="adj1" fmla="val -45810"/>
                <a:gd name="adj2" fmla="val 75736"/>
                <a:gd name="adj3" fmla="val 16667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/>
              <a:r>
                <a:rPr lang="zh-CN" altLang="en-US" sz="2800" b="0">
                  <a:ea typeface="黑体" pitchFamily="49" charset="-122"/>
                </a:rPr>
                <a:t>运算符按钮</a:t>
              </a:r>
            </a:p>
          </p:txBody>
        </p:sp>
        <p:sp>
          <p:nvSpPr>
            <p:cNvPr id="2232327" name="AutoShape 7"/>
            <p:cNvSpPr>
              <a:spLocks noChangeArrowheads="1"/>
            </p:cNvSpPr>
            <p:nvPr/>
          </p:nvSpPr>
          <p:spPr bwMode="auto">
            <a:xfrm>
              <a:off x="249" y="2568"/>
              <a:ext cx="1361" cy="362"/>
            </a:xfrm>
            <a:prstGeom prst="wedgeRoundRectCallout">
              <a:avLst>
                <a:gd name="adj1" fmla="val -12380"/>
                <a:gd name="adj2" fmla="val -95856"/>
                <a:gd name="adj3" fmla="val 16667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/>
              <a:r>
                <a:rPr lang="zh-CN" altLang="en-US" sz="2800" b="0">
                  <a:ea typeface="黑体" pitchFamily="49" charset="-122"/>
                </a:rPr>
                <a:t>包含文件夹</a:t>
              </a:r>
            </a:p>
          </p:txBody>
        </p:sp>
        <p:sp>
          <p:nvSpPr>
            <p:cNvPr id="2232328" name="AutoShape 8"/>
            <p:cNvSpPr>
              <a:spLocks noChangeArrowheads="1"/>
            </p:cNvSpPr>
            <p:nvPr/>
          </p:nvSpPr>
          <p:spPr bwMode="auto">
            <a:xfrm>
              <a:off x="1701" y="2341"/>
              <a:ext cx="1406" cy="681"/>
            </a:xfrm>
            <a:prstGeom prst="wedgeRoundRectCallout">
              <a:avLst>
                <a:gd name="adj1" fmla="val -32079"/>
                <a:gd name="adj2" fmla="val -83921"/>
                <a:gd name="adj3" fmla="val 16667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/>
              <a:r>
                <a:rPr lang="zh-CN" altLang="en-US" sz="2800" b="0">
                  <a:ea typeface="黑体" pitchFamily="49" charset="-122"/>
                </a:rPr>
                <a:t>特定的元素或元素类别</a:t>
              </a:r>
            </a:p>
          </p:txBody>
        </p:sp>
        <p:sp>
          <p:nvSpPr>
            <p:cNvPr id="2232329" name="AutoShape 9"/>
            <p:cNvSpPr>
              <a:spLocks noChangeArrowheads="1"/>
            </p:cNvSpPr>
            <p:nvPr/>
          </p:nvSpPr>
          <p:spPr bwMode="auto">
            <a:xfrm>
              <a:off x="3515" y="2024"/>
              <a:ext cx="1633" cy="409"/>
            </a:xfrm>
            <a:prstGeom prst="wedgeRoundRectCallout">
              <a:avLst>
                <a:gd name="adj1" fmla="val -55023"/>
                <a:gd name="adj2" fmla="val -101833"/>
                <a:gd name="adj3" fmla="val 16667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/>
              <a:r>
                <a:rPr lang="zh-CN" altLang="en-US" sz="2800" b="0">
                  <a:ea typeface="黑体" pitchFamily="49" charset="-122"/>
                </a:rPr>
                <a:t>选定元素的值</a:t>
              </a:r>
            </a:p>
          </p:txBody>
        </p:sp>
      </p:grpSp>
    </p:spTree>
  </p:cSld>
  <p:clrMapOvr>
    <a:masterClrMapping/>
  </p:clrMapOvr>
  <p:transition spd="med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2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2323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3346" name="Rectangle 2"/>
          <p:cNvSpPr>
            <a:spLocks noGrp="1" noRot="1" noChangeArrowheads="1"/>
          </p:cNvSpPr>
          <p:nvPr>
            <p:ph type="body" idx="1"/>
          </p:nvPr>
        </p:nvSpPr>
        <p:spPr>
          <a:xfrm>
            <a:off x="827088" y="1125538"/>
            <a:ext cx="8066087" cy="4751387"/>
          </a:xfrm>
        </p:spPr>
        <p:txBody>
          <a:bodyPr/>
          <a:lstStyle/>
          <a:p>
            <a:pPr marL="0" indent="0">
              <a:lnSpc>
                <a:spcPct val="13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lang="zh-CN" altLang="en-US" sz="2400">
                <a:solidFill>
                  <a:srgbClr val="008000"/>
                </a:solidFill>
                <a:ea typeface="黑体" pitchFamily="49" charset="-122"/>
              </a:rPr>
              <a:t>使用函数：</a:t>
            </a:r>
          </a:p>
          <a:p>
            <a:pPr marL="0" indent="0">
              <a:lnSpc>
                <a:spcPct val="13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lang="en-US" altLang="zh-CN" sz="2400">
                <a:ea typeface="黑体" pitchFamily="49" charset="-122"/>
              </a:rPr>
              <a:t>1. </a:t>
            </a:r>
            <a:r>
              <a:rPr lang="zh-CN" altLang="en-US" sz="2400">
                <a:ea typeface="黑体" pitchFamily="49" charset="-122"/>
              </a:rPr>
              <a:t>以设计视图方式新建或打开一个查询，在设计网格中添加查询所用的字段。</a:t>
            </a:r>
            <a:r>
              <a:rPr lang="zh-CN" altLang="en-US" sz="2400">
                <a:latin typeface="黑体"/>
                <a:ea typeface="黑体" pitchFamily="49" charset="-122"/>
              </a:rPr>
              <a:t> </a:t>
            </a:r>
            <a:r>
              <a:rPr lang="zh-CN" altLang="en-US" sz="2400">
                <a:ea typeface="黑体" pitchFamily="49" charset="-122"/>
              </a:rPr>
              <a:t/>
            </a:r>
            <a:br>
              <a:rPr lang="zh-CN" altLang="en-US" sz="2400">
                <a:ea typeface="黑体" pitchFamily="49" charset="-122"/>
              </a:rPr>
            </a:br>
            <a:r>
              <a:rPr lang="en-US" altLang="zh-CN" sz="2400">
                <a:ea typeface="黑体" pitchFamily="49" charset="-122"/>
              </a:rPr>
              <a:t>2. </a:t>
            </a:r>
            <a:r>
              <a:rPr lang="zh-CN" altLang="en-US" sz="2400">
                <a:ea typeface="黑体" pitchFamily="49" charset="-122"/>
              </a:rPr>
              <a:t>单击工具栏中的</a:t>
            </a:r>
            <a:r>
              <a:rPr lang="en-US" altLang="zh-CN" sz="2400">
                <a:ea typeface="黑体" pitchFamily="49" charset="-122"/>
              </a:rPr>
              <a:t>【</a:t>
            </a:r>
            <a:r>
              <a:rPr lang="zh-CN" altLang="en-US" sz="2400">
                <a:ea typeface="黑体" pitchFamily="49" charset="-122"/>
              </a:rPr>
              <a:t>合计</a:t>
            </a:r>
            <a:r>
              <a:rPr lang="en-US" altLang="zh-CN" sz="2400">
                <a:ea typeface="黑体" pitchFamily="49" charset="-122"/>
              </a:rPr>
              <a:t>】</a:t>
            </a:r>
            <a:r>
              <a:rPr lang="zh-CN" altLang="en-US" sz="2400">
                <a:ea typeface="黑体" pitchFamily="49" charset="-122"/>
              </a:rPr>
              <a:t>按钮，在设计网格中出现</a:t>
            </a:r>
            <a:r>
              <a:rPr lang="en-US" altLang="zh-CN" sz="2400">
                <a:ea typeface="黑体" pitchFamily="49" charset="-122"/>
              </a:rPr>
              <a:t>【</a:t>
            </a:r>
            <a:r>
              <a:rPr lang="zh-CN" altLang="en-US" sz="2400">
                <a:ea typeface="黑体" pitchFamily="49" charset="-122"/>
              </a:rPr>
              <a:t>总计</a:t>
            </a:r>
            <a:r>
              <a:rPr lang="en-US" altLang="zh-CN" sz="2400">
                <a:ea typeface="黑体" pitchFamily="49" charset="-122"/>
              </a:rPr>
              <a:t>】</a:t>
            </a:r>
            <a:r>
              <a:rPr lang="zh-CN" altLang="en-US" sz="2400">
                <a:ea typeface="黑体" pitchFamily="49" charset="-122"/>
              </a:rPr>
              <a:t>栏。</a:t>
            </a:r>
            <a:r>
              <a:rPr lang="zh-CN" altLang="en-US" sz="2400">
                <a:latin typeface="黑体"/>
                <a:ea typeface="黑体" pitchFamily="49" charset="-122"/>
              </a:rPr>
              <a:t> </a:t>
            </a:r>
            <a:r>
              <a:rPr lang="zh-CN" altLang="en-US" sz="2400">
                <a:ea typeface="黑体" pitchFamily="49" charset="-122"/>
              </a:rPr>
              <a:t/>
            </a:r>
            <a:br>
              <a:rPr lang="zh-CN" altLang="en-US" sz="2400">
                <a:ea typeface="黑体" pitchFamily="49" charset="-122"/>
              </a:rPr>
            </a:br>
            <a:r>
              <a:rPr lang="en-US" altLang="zh-CN" sz="2400">
                <a:ea typeface="黑体" pitchFamily="49" charset="-122"/>
              </a:rPr>
              <a:t>3. </a:t>
            </a:r>
            <a:r>
              <a:rPr lang="zh-CN" altLang="en-US" sz="2400">
                <a:ea typeface="黑体" pitchFamily="49" charset="-122"/>
              </a:rPr>
              <a:t>单击需要进行</a:t>
            </a:r>
            <a:r>
              <a:rPr lang="en-US" altLang="zh-CN" sz="2400">
                <a:ea typeface="黑体" pitchFamily="49" charset="-122"/>
              </a:rPr>
              <a:t>【</a:t>
            </a:r>
            <a:r>
              <a:rPr lang="zh-CN" altLang="en-US" sz="2400">
                <a:ea typeface="黑体" pitchFamily="49" charset="-122"/>
              </a:rPr>
              <a:t>总计</a:t>
            </a:r>
            <a:r>
              <a:rPr lang="en-US" altLang="zh-CN" sz="2400">
                <a:ea typeface="黑体" pitchFamily="49" charset="-122"/>
              </a:rPr>
              <a:t>】</a:t>
            </a:r>
            <a:r>
              <a:rPr lang="zh-CN" altLang="en-US" sz="2400">
                <a:ea typeface="黑体" pitchFamily="49" charset="-122"/>
              </a:rPr>
              <a:t>运算的字段所对应的</a:t>
            </a:r>
            <a:r>
              <a:rPr lang="en-US" altLang="zh-CN" sz="2400">
                <a:ea typeface="黑体" pitchFamily="49" charset="-122"/>
              </a:rPr>
              <a:t>【</a:t>
            </a:r>
            <a:r>
              <a:rPr lang="zh-CN" altLang="en-US" sz="2400">
                <a:ea typeface="黑体" pitchFamily="49" charset="-122"/>
              </a:rPr>
              <a:t>总计</a:t>
            </a:r>
            <a:r>
              <a:rPr lang="en-US" altLang="zh-CN" sz="2400">
                <a:ea typeface="黑体" pitchFamily="49" charset="-122"/>
              </a:rPr>
              <a:t>】</a:t>
            </a:r>
            <a:r>
              <a:rPr lang="zh-CN" altLang="en-US" sz="2400">
                <a:ea typeface="黑体" pitchFamily="49" charset="-122"/>
              </a:rPr>
              <a:t>单元格，打开下拉列表，单击选择适当的选项。</a:t>
            </a:r>
            <a:r>
              <a:rPr lang="zh-CN" altLang="en-US" sz="2400">
                <a:latin typeface="黑体"/>
                <a:ea typeface="黑体" pitchFamily="49" charset="-122"/>
              </a:rPr>
              <a:t> </a:t>
            </a:r>
            <a:r>
              <a:rPr lang="zh-CN" altLang="en-US" sz="2400">
                <a:ea typeface="黑体" pitchFamily="49" charset="-122"/>
              </a:rPr>
              <a:t/>
            </a:r>
            <a:br>
              <a:rPr lang="zh-CN" altLang="en-US" sz="2400">
                <a:ea typeface="黑体" pitchFamily="49" charset="-122"/>
              </a:rPr>
            </a:br>
            <a:r>
              <a:rPr lang="en-US" altLang="zh-CN" sz="2400">
                <a:ea typeface="黑体" pitchFamily="49" charset="-122"/>
              </a:rPr>
              <a:t>5. </a:t>
            </a:r>
            <a:r>
              <a:rPr lang="zh-CN" altLang="en-US" sz="2400">
                <a:ea typeface="黑体" pitchFamily="49" charset="-122"/>
              </a:rPr>
              <a:t>单击工具栏上的</a:t>
            </a:r>
            <a:r>
              <a:rPr lang="en-US" altLang="zh-CN" sz="2400">
                <a:ea typeface="黑体" pitchFamily="49" charset="-122"/>
              </a:rPr>
              <a:t>【</a:t>
            </a:r>
            <a:r>
              <a:rPr lang="zh-CN" altLang="en-US" sz="2400">
                <a:ea typeface="黑体" pitchFamily="49" charset="-122"/>
              </a:rPr>
              <a:t>执行</a:t>
            </a:r>
            <a:r>
              <a:rPr lang="en-US" altLang="zh-CN" sz="2400">
                <a:ea typeface="黑体" pitchFamily="49" charset="-122"/>
              </a:rPr>
              <a:t>】</a:t>
            </a:r>
            <a:r>
              <a:rPr lang="zh-CN" altLang="en-US" sz="2400">
                <a:ea typeface="黑体" pitchFamily="49" charset="-122"/>
              </a:rPr>
              <a:t>按钮</a:t>
            </a:r>
            <a:r>
              <a:rPr lang="en-US" altLang="zh-CN" sz="2400">
                <a:ea typeface="黑体" pitchFamily="49" charset="-122"/>
              </a:rPr>
              <a:t>,</a:t>
            </a:r>
            <a:r>
              <a:rPr lang="zh-CN" altLang="en-US" sz="2400">
                <a:ea typeface="黑体" pitchFamily="49" charset="-122"/>
              </a:rPr>
              <a:t>执行查询，得到查询结果集。</a:t>
            </a:r>
            <a:r>
              <a:rPr lang="zh-CN" altLang="en-US" sz="2400">
                <a:latin typeface="黑体"/>
                <a:ea typeface="黑体" pitchFamily="49" charset="-122"/>
              </a:rPr>
              <a:t> </a:t>
            </a:r>
            <a:endParaRPr lang="zh-CN" altLang="en-US" sz="2400"/>
          </a:p>
        </p:txBody>
      </p:sp>
      <p:sp>
        <p:nvSpPr>
          <p:cNvPr id="2233348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1979613" y="188913"/>
            <a:ext cx="6070600" cy="511175"/>
          </a:xfrm>
        </p:spPr>
        <p:txBody>
          <a:bodyPr/>
          <a:lstStyle/>
          <a:p>
            <a:r>
              <a:rPr kumimoji="1" lang="zh-CN" altLang="en-US" sz="2400">
                <a:solidFill>
                  <a:srgbClr val="FF3300"/>
                </a:solidFill>
              </a:rPr>
              <a:t>在查询中执行计算</a:t>
            </a:r>
          </a:p>
        </p:txBody>
      </p:sp>
    </p:spTree>
  </p:cSld>
  <p:clrMapOvr>
    <a:masterClrMapping/>
  </p:clrMapOvr>
  <p:transition spd="med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33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2333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33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22333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33346" grpId="0" build="p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4370" name="Rectangle 2"/>
          <p:cNvSpPr>
            <a:spLocks noGrp="1" noRot="1" noChangeArrowheads="1"/>
          </p:cNvSpPr>
          <p:nvPr>
            <p:ph type="body" idx="1"/>
          </p:nvPr>
        </p:nvSpPr>
        <p:spPr>
          <a:xfrm>
            <a:off x="468313" y="476250"/>
            <a:ext cx="8424862" cy="1439863"/>
          </a:xfrm>
        </p:spPr>
        <p:txBody>
          <a:bodyPr/>
          <a:lstStyle/>
          <a:p>
            <a:pPr marL="0" indent="0">
              <a:lnSpc>
                <a:spcPct val="13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lang="en-US" altLang="zh-CN" sz="2000">
                <a:solidFill>
                  <a:srgbClr val="0000FF"/>
                </a:solidFill>
                <a:ea typeface="黑体" pitchFamily="49" charset="-122"/>
              </a:rPr>
              <a:t>【</a:t>
            </a:r>
            <a:r>
              <a:rPr lang="zh-CN" altLang="en-US" sz="2000">
                <a:solidFill>
                  <a:srgbClr val="0000FF"/>
                </a:solidFill>
                <a:ea typeface="黑体" pitchFamily="49" charset="-122"/>
              </a:rPr>
              <a:t>总计</a:t>
            </a:r>
            <a:r>
              <a:rPr lang="en-US" altLang="zh-CN" sz="2000">
                <a:solidFill>
                  <a:srgbClr val="0000FF"/>
                </a:solidFill>
                <a:ea typeface="黑体" pitchFamily="49" charset="-122"/>
              </a:rPr>
              <a:t>】</a:t>
            </a:r>
            <a:r>
              <a:rPr lang="zh-CN" altLang="en-US" sz="2000">
                <a:solidFill>
                  <a:srgbClr val="0000FF"/>
                </a:solidFill>
                <a:ea typeface="黑体" pitchFamily="49" charset="-122"/>
              </a:rPr>
              <a:t>栏选项</a:t>
            </a:r>
            <a:r>
              <a:rPr lang="zh-CN" altLang="en-US" sz="2000">
                <a:ea typeface="黑体" pitchFamily="49" charset="-122"/>
              </a:rPr>
              <a:t>：</a:t>
            </a:r>
            <a:br>
              <a:rPr lang="zh-CN" altLang="en-US" sz="2000">
                <a:ea typeface="黑体" pitchFamily="49" charset="-122"/>
              </a:rPr>
            </a:br>
            <a:r>
              <a:rPr lang="zh-CN" altLang="en-US" sz="2000">
                <a:ea typeface="黑体" pitchFamily="49" charset="-122"/>
              </a:rPr>
              <a:t> </a:t>
            </a:r>
            <a:r>
              <a:rPr lang="en-US" altLang="zh-CN" sz="2000">
                <a:ea typeface="黑体" pitchFamily="49" charset="-122"/>
              </a:rPr>
              <a:t>GroupBy</a:t>
            </a:r>
            <a:r>
              <a:rPr lang="zh-CN" altLang="en-US" sz="2000">
                <a:ea typeface="黑体" pitchFamily="49" charset="-122"/>
              </a:rPr>
              <a:t>：这是默认值，用于定义要执行计算的组。这个字段中的记录将按值进行分组而不进行合计。</a:t>
            </a:r>
            <a:r>
              <a:rPr lang="zh-CN" altLang="en-US" sz="2000">
                <a:latin typeface="黑体"/>
                <a:ea typeface="黑体" pitchFamily="49" charset="-122"/>
              </a:rPr>
              <a:t> </a:t>
            </a:r>
            <a:endParaRPr lang="zh-CN" altLang="en-US" sz="2000"/>
          </a:p>
        </p:txBody>
      </p:sp>
      <p:sp>
        <p:nvSpPr>
          <p:cNvPr id="2234371" name="Rectangle 3"/>
          <p:cNvSpPr>
            <a:spLocks noRot="1" noChangeArrowheads="1"/>
          </p:cNvSpPr>
          <p:nvPr/>
        </p:nvSpPr>
        <p:spPr bwMode="auto">
          <a:xfrm>
            <a:off x="539750" y="1989138"/>
            <a:ext cx="8351838" cy="936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lnSpc>
                <a:spcPct val="130000"/>
              </a:lnSpc>
              <a:buClr>
                <a:schemeClr val="hlink"/>
              </a:buClr>
              <a:buSzPct val="70000"/>
              <a:buFont typeface="Wingdings" pitchFamily="2" charset="2"/>
              <a:buNone/>
            </a:pPr>
            <a:r>
              <a:rPr lang="en-US" altLang="zh-CN" sz="2000" b="0">
                <a:ea typeface="黑体" pitchFamily="49" charset="-122"/>
              </a:rPr>
              <a:t>Sum :</a:t>
            </a:r>
            <a:r>
              <a:rPr lang="zh-CN" altLang="en-US" sz="2000" b="0">
                <a:ea typeface="黑体" pitchFamily="49" charset="-122"/>
              </a:rPr>
              <a:t>计算每一分组中的字段值的总和。只适用于数字、日期</a:t>
            </a:r>
            <a:r>
              <a:rPr lang="en-US" altLang="zh-CN" sz="2000" b="0">
                <a:ea typeface="黑体" pitchFamily="49" charset="-122"/>
              </a:rPr>
              <a:t>/</a:t>
            </a:r>
            <a:r>
              <a:rPr lang="zh-CN" altLang="en-US" sz="2000" b="0">
                <a:ea typeface="黑体" pitchFamily="49" charset="-122"/>
              </a:rPr>
              <a:t>时间、货币和自动编号型字段。 </a:t>
            </a:r>
            <a:r>
              <a:rPr lang="zh-CN" altLang="en-US" sz="2000" b="0">
                <a:latin typeface="黑体"/>
                <a:ea typeface="黑体" pitchFamily="49" charset="-122"/>
              </a:rPr>
              <a:t> </a:t>
            </a:r>
            <a:endParaRPr lang="zh-CN" altLang="en-US" sz="2000" b="0">
              <a:ea typeface="黑体" pitchFamily="49" charset="-122"/>
            </a:endParaRPr>
          </a:p>
        </p:txBody>
      </p:sp>
      <p:sp>
        <p:nvSpPr>
          <p:cNvPr id="2234372" name="Rectangle 4"/>
          <p:cNvSpPr>
            <a:spLocks noRot="1" noChangeArrowheads="1"/>
          </p:cNvSpPr>
          <p:nvPr/>
        </p:nvSpPr>
        <p:spPr bwMode="auto">
          <a:xfrm>
            <a:off x="468313" y="3068638"/>
            <a:ext cx="8496300" cy="936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lnSpc>
                <a:spcPct val="130000"/>
              </a:lnSpc>
              <a:buClr>
                <a:schemeClr val="hlink"/>
              </a:buClr>
              <a:buSzPct val="70000"/>
              <a:buFont typeface="Wingdings" pitchFamily="2" charset="2"/>
              <a:buNone/>
            </a:pPr>
            <a:r>
              <a:rPr lang="en-US" altLang="zh-CN" sz="2000" b="0">
                <a:ea typeface="黑体" pitchFamily="49" charset="-122"/>
              </a:rPr>
              <a:t>Avg:</a:t>
            </a:r>
            <a:r>
              <a:rPr lang="zh-CN" altLang="en-US" sz="2000" b="0">
                <a:ea typeface="黑体" pitchFamily="49" charset="-122"/>
              </a:rPr>
              <a:t>计算每一分组中的字段的平均值，同样它也只适用于数字、日期</a:t>
            </a:r>
            <a:r>
              <a:rPr lang="en-US" altLang="zh-CN" sz="2000" b="0">
                <a:ea typeface="黑体" pitchFamily="49" charset="-122"/>
              </a:rPr>
              <a:t>/</a:t>
            </a:r>
            <a:r>
              <a:rPr lang="zh-CN" altLang="en-US" sz="2000" b="0">
                <a:ea typeface="黑体" pitchFamily="49" charset="-122"/>
              </a:rPr>
              <a:t>时间、货币和自动编号型字段。 </a:t>
            </a:r>
            <a:r>
              <a:rPr lang="zh-CN" altLang="en-US" sz="2000" b="0">
                <a:latin typeface="黑体"/>
                <a:ea typeface="黑体" pitchFamily="49" charset="-122"/>
              </a:rPr>
              <a:t> </a:t>
            </a:r>
            <a:endParaRPr lang="zh-CN" altLang="en-US" sz="2000" b="0">
              <a:ea typeface="黑体" pitchFamily="49" charset="-122"/>
            </a:endParaRPr>
          </a:p>
        </p:txBody>
      </p:sp>
      <p:sp>
        <p:nvSpPr>
          <p:cNvPr id="2234373" name="Rectangle 5"/>
          <p:cNvSpPr>
            <a:spLocks noRot="1" noChangeArrowheads="1"/>
          </p:cNvSpPr>
          <p:nvPr/>
        </p:nvSpPr>
        <p:spPr bwMode="auto">
          <a:xfrm>
            <a:off x="468313" y="4076700"/>
            <a:ext cx="8351837" cy="1368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lnSpc>
                <a:spcPct val="130000"/>
              </a:lnSpc>
              <a:buClr>
                <a:schemeClr val="hlink"/>
              </a:buClr>
              <a:buSzPct val="70000"/>
              <a:buFont typeface="Wingdings" pitchFamily="2" charset="2"/>
              <a:buNone/>
            </a:pPr>
            <a:r>
              <a:rPr lang="en-US" altLang="zh-CN" sz="2000" b="0">
                <a:ea typeface="黑体" pitchFamily="49" charset="-122"/>
              </a:rPr>
              <a:t>Min:</a:t>
            </a:r>
            <a:r>
              <a:rPr lang="zh-CN" altLang="en-US" sz="2000" b="0">
                <a:ea typeface="黑体" pitchFamily="49" charset="-122"/>
              </a:rPr>
              <a:t>计算每一分组中字段的最小值。适用于文本、数字、日期</a:t>
            </a:r>
            <a:r>
              <a:rPr lang="en-US" altLang="zh-CN" sz="2000" b="0">
                <a:ea typeface="黑体" pitchFamily="49" charset="-122"/>
              </a:rPr>
              <a:t>/</a:t>
            </a:r>
            <a:r>
              <a:rPr lang="zh-CN" altLang="en-US" sz="2000" b="0">
                <a:ea typeface="黑体" pitchFamily="49" charset="-122"/>
              </a:rPr>
              <a:t>时间、货币和自动编号型字段。对于文本型字段，将按照字符的</a:t>
            </a:r>
            <a:r>
              <a:rPr lang="en-US" altLang="zh-CN" sz="2000" b="0">
                <a:ea typeface="黑体" pitchFamily="49" charset="-122"/>
              </a:rPr>
              <a:t>ASCII</a:t>
            </a:r>
            <a:r>
              <a:rPr lang="zh-CN" altLang="en-US" sz="2000" b="0">
                <a:ea typeface="黑体" pitchFamily="49" charset="-122"/>
              </a:rPr>
              <a:t>码顺序进行比较。 </a:t>
            </a:r>
          </a:p>
        </p:txBody>
      </p:sp>
      <p:sp>
        <p:nvSpPr>
          <p:cNvPr id="2234374" name="Rectangle 6"/>
          <p:cNvSpPr>
            <a:spLocks noRot="1" noChangeArrowheads="1"/>
          </p:cNvSpPr>
          <p:nvPr/>
        </p:nvSpPr>
        <p:spPr bwMode="auto">
          <a:xfrm>
            <a:off x="468313" y="5516563"/>
            <a:ext cx="8280400" cy="10080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lnSpc>
                <a:spcPct val="130000"/>
              </a:lnSpc>
              <a:buClr>
                <a:schemeClr val="hlink"/>
              </a:buClr>
              <a:buSzPct val="70000"/>
              <a:buFont typeface="Wingdings" pitchFamily="2" charset="2"/>
              <a:buNone/>
            </a:pPr>
            <a:r>
              <a:rPr lang="en-US" altLang="zh-CN" sz="2000" b="0">
                <a:ea typeface="黑体" pitchFamily="49" charset="-122"/>
              </a:rPr>
              <a:t>Max:</a:t>
            </a:r>
            <a:r>
              <a:rPr lang="zh-CN" altLang="en-US" sz="2000" b="0">
                <a:ea typeface="黑体" pitchFamily="49" charset="-122"/>
              </a:rPr>
              <a:t>计算每一分组中字段的最大值。适用的字段类型和对于文本型字段的计算方法和</a:t>
            </a:r>
            <a:r>
              <a:rPr lang="en-US" altLang="zh-CN" sz="2000" b="0">
                <a:ea typeface="黑体" pitchFamily="49" charset="-122"/>
              </a:rPr>
              <a:t>Min</a:t>
            </a:r>
            <a:r>
              <a:rPr lang="zh-CN" altLang="en-US" sz="2000" b="0">
                <a:ea typeface="黑体" pitchFamily="49" charset="-122"/>
              </a:rPr>
              <a:t>都相同。</a:t>
            </a:r>
          </a:p>
        </p:txBody>
      </p:sp>
    </p:spTree>
  </p:cSld>
  <p:clrMapOvr>
    <a:masterClrMapping/>
  </p:clrMapOvr>
  <p:transition spd="med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43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2343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4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2234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4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2234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4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2000"/>
                                        <p:tgtEl>
                                          <p:spTgt spid="22343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4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2000"/>
                                        <p:tgtEl>
                                          <p:spTgt spid="22343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34370" grpId="0" build="p"/>
      <p:bldP spid="2234371" grpId="0"/>
      <p:bldP spid="2234372" grpId="0"/>
      <p:bldP spid="2234373" grpId="0"/>
      <p:bldP spid="2234374" grpId="0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5395" name="Rectangle 3"/>
          <p:cNvSpPr>
            <a:spLocks noRot="1" noChangeArrowheads="1"/>
          </p:cNvSpPr>
          <p:nvPr/>
        </p:nvSpPr>
        <p:spPr bwMode="auto">
          <a:xfrm>
            <a:off x="684213" y="620713"/>
            <a:ext cx="8208962" cy="935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lnSpc>
                <a:spcPct val="130000"/>
              </a:lnSpc>
              <a:buClr>
                <a:schemeClr val="hlink"/>
              </a:buClr>
              <a:buSzPct val="70000"/>
              <a:buFont typeface="Wingdings" pitchFamily="2" charset="2"/>
              <a:buNone/>
            </a:pPr>
            <a:r>
              <a:rPr lang="en-US" altLang="zh-CN" sz="2000" b="0">
                <a:ea typeface="黑体" pitchFamily="49" charset="-122"/>
              </a:rPr>
              <a:t>Count:</a:t>
            </a:r>
            <a:r>
              <a:rPr lang="zh-CN" altLang="en-US" sz="2000" b="0">
                <a:ea typeface="黑体" pitchFamily="49" charset="-122"/>
              </a:rPr>
              <a:t>计算每一分组中字段值的计数，该字段中的值为</a:t>
            </a:r>
            <a:r>
              <a:rPr lang="en-US" altLang="zh-CN" sz="2000" b="0">
                <a:ea typeface="黑体" pitchFamily="49" charset="-122"/>
              </a:rPr>
              <a:t>Null</a:t>
            </a:r>
            <a:r>
              <a:rPr lang="zh-CN" altLang="en-US" sz="2000" b="0">
                <a:ea typeface="黑体" pitchFamily="49" charset="-122"/>
              </a:rPr>
              <a:t>（空值）时，将不计算在内。</a:t>
            </a:r>
          </a:p>
        </p:txBody>
      </p:sp>
      <p:sp>
        <p:nvSpPr>
          <p:cNvPr id="2235396" name="Rectangle 4"/>
          <p:cNvSpPr>
            <a:spLocks noRot="1" noChangeArrowheads="1"/>
          </p:cNvSpPr>
          <p:nvPr/>
        </p:nvSpPr>
        <p:spPr bwMode="auto">
          <a:xfrm>
            <a:off x="755650" y="1700213"/>
            <a:ext cx="8064500" cy="935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lnSpc>
                <a:spcPct val="130000"/>
              </a:lnSpc>
              <a:buClr>
                <a:schemeClr val="hlink"/>
              </a:buClr>
              <a:buSzPct val="70000"/>
              <a:buFont typeface="Wingdings" pitchFamily="2" charset="2"/>
              <a:buNone/>
            </a:pPr>
            <a:r>
              <a:rPr lang="en-US" altLang="zh-CN" sz="2000" b="0">
                <a:ea typeface="黑体" pitchFamily="49" charset="-122"/>
              </a:rPr>
              <a:t>StPev:</a:t>
            </a:r>
            <a:r>
              <a:rPr lang="zh-CN" altLang="en-US" sz="2000" b="0">
                <a:ea typeface="黑体" pitchFamily="49" charset="-122"/>
              </a:rPr>
              <a:t>计算每一分组中的字段值的标准偏差值。只适用于数字、日期</a:t>
            </a:r>
            <a:r>
              <a:rPr lang="en-US" altLang="zh-CN" sz="2000" b="0">
                <a:ea typeface="黑体" pitchFamily="49" charset="-122"/>
              </a:rPr>
              <a:t>/</a:t>
            </a:r>
            <a:r>
              <a:rPr lang="zh-CN" altLang="en-US" sz="2000" b="0">
                <a:ea typeface="黑体" pitchFamily="49" charset="-122"/>
              </a:rPr>
              <a:t>时间、货币和自动编号型字段。</a:t>
            </a:r>
          </a:p>
        </p:txBody>
      </p:sp>
      <p:sp>
        <p:nvSpPr>
          <p:cNvPr id="2235397" name="Rectangle 5"/>
          <p:cNvSpPr>
            <a:spLocks noRot="1" noChangeArrowheads="1"/>
          </p:cNvSpPr>
          <p:nvPr/>
        </p:nvSpPr>
        <p:spPr bwMode="auto">
          <a:xfrm>
            <a:off x="790575" y="2781300"/>
            <a:ext cx="8353425" cy="936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lnSpc>
                <a:spcPct val="130000"/>
              </a:lnSpc>
              <a:buClr>
                <a:schemeClr val="hlink"/>
              </a:buClr>
              <a:buSzPct val="70000"/>
              <a:buFont typeface="Wingdings" pitchFamily="2" charset="2"/>
              <a:buNone/>
            </a:pPr>
            <a:r>
              <a:rPr lang="en-US" altLang="zh-CN" sz="2000" b="0">
                <a:ea typeface="黑体" pitchFamily="49" charset="-122"/>
              </a:rPr>
              <a:t>Var: </a:t>
            </a:r>
            <a:r>
              <a:rPr lang="zh-CN" altLang="en-US" sz="2000" b="0">
                <a:ea typeface="黑体" pitchFamily="49" charset="-122"/>
              </a:rPr>
              <a:t>计算每一分组中的字段值的方差值。只适用于数字、日期</a:t>
            </a:r>
            <a:r>
              <a:rPr lang="en-US" altLang="zh-CN" sz="2000" b="0">
                <a:ea typeface="黑体" pitchFamily="49" charset="-122"/>
              </a:rPr>
              <a:t>/</a:t>
            </a:r>
            <a:r>
              <a:rPr lang="zh-CN" altLang="en-US" sz="2000" b="0">
                <a:ea typeface="黑体" pitchFamily="49" charset="-122"/>
              </a:rPr>
              <a:t>时间、货币和自动编号型字段。</a:t>
            </a:r>
            <a:r>
              <a:rPr lang="zh-CN" altLang="en-US" sz="2000" b="0">
                <a:latin typeface="黑体"/>
                <a:ea typeface="黑体" pitchFamily="49" charset="-122"/>
              </a:rPr>
              <a:t> </a:t>
            </a:r>
            <a:endParaRPr lang="zh-CN" altLang="en-US" sz="2000" b="0">
              <a:ea typeface="黑体" pitchFamily="49" charset="-122"/>
            </a:endParaRPr>
          </a:p>
        </p:txBody>
      </p:sp>
      <p:sp>
        <p:nvSpPr>
          <p:cNvPr id="2235398" name="Rectangle 6"/>
          <p:cNvSpPr>
            <a:spLocks noRot="1" noChangeArrowheads="1"/>
          </p:cNvSpPr>
          <p:nvPr/>
        </p:nvSpPr>
        <p:spPr bwMode="auto">
          <a:xfrm>
            <a:off x="684213" y="3860800"/>
            <a:ext cx="8208962" cy="431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lnSpc>
                <a:spcPct val="130000"/>
              </a:lnSpc>
              <a:buClr>
                <a:schemeClr val="hlink"/>
              </a:buClr>
              <a:buSzPct val="70000"/>
              <a:buFont typeface="Wingdings" pitchFamily="2" charset="2"/>
              <a:buNone/>
            </a:pPr>
            <a:r>
              <a:rPr lang="en-US" altLang="zh-CN" sz="2000" b="0">
                <a:ea typeface="黑体" pitchFamily="49" charset="-122"/>
              </a:rPr>
              <a:t>First</a:t>
            </a:r>
            <a:r>
              <a:rPr lang="zh-CN" altLang="en-US" sz="2000" b="0">
                <a:ea typeface="黑体" pitchFamily="49" charset="-122"/>
              </a:rPr>
              <a:t>：返回每一分组中该字段的第一个值。</a:t>
            </a:r>
          </a:p>
        </p:txBody>
      </p:sp>
      <p:sp>
        <p:nvSpPr>
          <p:cNvPr id="2235399" name="Rectangle 7"/>
          <p:cNvSpPr>
            <a:spLocks noRot="1" noChangeArrowheads="1"/>
          </p:cNvSpPr>
          <p:nvPr/>
        </p:nvSpPr>
        <p:spPr bwMode="auto">
          <a:xfrm>
            <a:off x="684213" y="4437063"/>
            <a:ext cx="8280400" cy="50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lnSpc>
                <a:spcPct val="130000"/>
              </a:lnSpc>
              <a:buClr>
                <a:schemeClr val="hlink"/>
              </a:buClr>
              <a:buSzPct val="70000"/>
              <a:buFont typeface="Wingdings" pitchFamily="2" charset="2"/>
              <a:buNone/>
            </a:pPr>
            <a:r>
              <a:rPr lang="en-US" altLang="zh-CN" sz="2000" b="0">
                <a:ea typeface="黑体" pitchFamily="49" charset="-122"/>
              </a:rPr>
              <a:t>Last</a:t>
            </a:r>
            <a:r>
              <a:rPr lang="zh-CN" altLang="en-US" sz="2000" b="0">
                <a:ea typeface="黑体" pitchFamily="49" charset="-122"/>
              </a:rPr>
              <a:t>：返回每一分组中该字段的最后一个值。</a:t>
            </a:r>
            <a:r>
              <a:rPr lang="zh-CN" altLang="en-US" sz="2000" b="0">
                <a:latin typeface="黑体"/>
                <a:ea typeface="黑体" pitchFamily="49" charset="-122"/>
              </a:rPr>
              <a:t> </a:t>
            </a:r>
            <a:endParaRPr lang="zh-CN" altLang="en-US" sz="2000" b="0">
              <a:ea typeface="黑体" pitchFamily="49" charset="-122"/>
            </a:endParaRPr>
          </a:p>
        </p:txBody>
      </p:sp>
      <p:sp>
        <p:nvSpPr>
          <p:cNvPr id="2235400" name="Rectangle 8"/>
          <p:cNvSpPr>
            <a:spLocks noRot="1" noChangeArrowheads="1"/>
          </p:cNvSpPr>
          <p:nvPr/>
        </p:nvSpPr>
        <p:spPr bwMode="auto">
          <a:xfrm>
            <a:off x="684213" y="5084763"/>
            <a:ext cx="8280400" cy="50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lnSpc>
                <a:spcPct val="130000"/>
              </a:lnSpc>
              <a:buClr>
                <a:schemeClr val="hlink"/>
              </a:buClr>
              <a:buSzPct val="70000"/>
              <a:buFont typeface="Wingdings" pitchFamily="2" charset="2"/>
              <a:buNone/>
            </a:pPr>
            <a:r>
              <a:rPr lang="en-US" altLang="zh-CN" sz="2000" b="0">
                <a:ea typeface="黑体" pitchFamily="49" charset="-122"/>
              </a:rPr>
              <a:t>Expression :</a:t>
            </a:r>
            <a:r>
              <a:rPr lang="zh-CN" altLang="en-US" sz="2000" b="0">
                <a:ea typeface="黑体" pitchFamily="49" charset="-122"/>
              </a:rPr>
              <a:t>在字段中自定义计算公式，可以套用多个合计函数。</a:t>
            </a:r>
            <a:r>
              <a:rPr lang="zh-CN" altLang="en-US" sz="2000" b="0">
                <a:latin typeface="黑体"/>
                <a:ea typeface="黑体" pitchFamily="49" charset="-122"/>
              </a:rPr>
              <a:t> </a:t>
            </a:r>
            <a:endParaRPr lang="zh-CN" altLang="en-US" sz="2000" b="0">
              <a:ea typeface="黑体" pitchFamily="49" charset="-122"/>
            </a:endParaRPr>
          </a:p>
        </p:txBody>
      </p:sp>
      <p:sp>
        <p:nvSpPr>
          <p:cNvPr id="2235401" name="Rectangle 9"/>
          <p:cNvSpPr>
            <a:spLocks noRot="1" noChangeArrowheads="1"/>
          </p:cNvSpPr>
          <p:nvPr/>
        </p:nvSpPr>
        <p:spPr bwMode="auto">
          <a:xfrm>
            <a:off x="684213" y="5661025"/>
            <a:ext cx="8281987" cy="5032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lnSpc>
                <a:spcPct val="130000"/>
              </a:lnSpc>
              <a:buClr>
                <a:schemeClr val="hlink"/>
              </a:buClr>
              <a:buSzPct val="70000"/>
              <a:buFont typeface="Wingdings" pitchFamily="2" charset="2"/>
              <a:buNone/>
            </a:pPr>
            <a:r>
              <a:rPr lang="en-US" altLang="zh-CN" sz="2000" b="0">
                <a:ea typeface="黑体" pitchFamily="49" charset="-122"/>
              </a:rPr>
              <a:t>Where:</a:t>
            </a:r>
            <a:r>
              <a:rPr lang="zh-CN" altLang="en-US" sz="2000" b="0">
                <a:ea typeface="黑体" pitchFamily="49" charset="-122"/>
              </a:rPr>
              <a:t>与</a:t>
            </a:r>
            <a:r>
              <a:rPr lang="en-US" altLang="zh-CN" sz="2000" b="0">
                <a:ea typeface="黑体" pitchFamily="49" charset="-122"/>
              </a:rPr>
              <a:t>【</a:t>
            </a:r>
            <a:r>
              <a:rPr lang="zh-CN" altLang="en-US" sz="2000" b="0">
                <a:ea typeface="黑体" pitchFamily="49" charset="-122"/>
              </a:rPr>
              <a:t>准则</a:t>
            </a:r>
            <a:r>
              <a:rPr lang="en-US" altLang="zh-CN" sz="2000" b="0">
                <a:ea typeface="黑体" pitchFamily="49" charset="-122"/>
              </a:rPr>
              <a:t>】</a:t>
            </a:r>
            <a:r>
              <a:rPr lang="zh-CN" altLang="en-US" sz="2000" b="0">
                <a:ea typeface="黑体" pitchFamily="49" charset="-122"/>
              </a:rPr>
              <a:t>栏合用可以在分组前先筛选记录。 </a:t>
            </a:r>
          </a:p>
        </p:txBody>
      </p:sp>
    </p:spTree>
  </p:cSld>
  <p:clrMapOvr>
    <a:masterClrMapping/>
  </p:clrMapOvr>
  <p:transition spd="med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5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2353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5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22353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5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22353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5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2000"/>
                                        <p:tgtEl>
                                          <p:spTgt spid="22353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5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2000"/>
                                        <p:tgtEl>
                                          <p:spTgt spid="22353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5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2" dur="2000"/>
                                        <p:tgtEl>
                                          <p:spTgt spid="22354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54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7" dur="2000"/>
                                        <p:tgtEl>
                                          <p:spTgt spid="22354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35395" grpId="0"/>
      <p:bldP spid="2235396" grpId="0"/>
      <p:bldP spid="2235397" grpId="0"/>
      <p:bldP spid="2235398" grpId="0"/>
      <p:bldP spid="2235399" grpId="0"/>
      <p:bldP spid="2235400" grpId="0"/>
      <p:bldP spid="2235401" grpId="0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8466" name="Rectangle 2"/>
          <p:cNvSpPr>
            <a:spLocks noGrp="1" noRot="1" noChangeArrowheads="1"/>
          </p:cNvSpPr>
          <p:nvPr>
            <p:ph type="body" idx="1"/>
          </p:nvPr>
        </p:nvSpPr>
        <p:spPr>
          <a:xfrm>
            <a:off x="611188" y="1412875"/>
            <a:ext cx="8064500" cy="936625"/>
          </a:xfrm>
        </p:spPr>
        <p:txBody>
          <a:bodyPr/>
          <a:lstStyle/>
          <a:p>
            <a:pPr marL="0" indent="0">
              <a:lnSpc>
                <a:spcPct val="130000"/>
              </a:lnSpc>
              <a:spcBef>
                <a:spcPct val="0"/>
              </a:spcBef>
              <a:buClr>
                <a:srgbClr val="0000FF"/>
              </a:buClr>
              <a:buFont typeface="Wingdings" pitchFamily="2" charset="2"/>
              <a:buNone/>
            </a:pPr>
            <a:r>
              <a:rPr lang="en-US" altLang="zh-CN" sz="2000">
                <a:ea typeface="黑体" pitchFamily="49" charset="-122"/>
              </a:rPr>
              <a:t>1.</a:t>
            </a:r>
            <a:r>
              <a:rPr lang="zh-CN" altLang="en-US" sz="2000">
                <a:ea typeface="黑体" pitchFamily="49" charset="-122"/>
              </a:rPr>
              <a:t>在</a:t>
            </a:r>
            <a:r>
              <a:rPr lang="zh-CN" altLang="en-US" sz="2000">
                <a:latin typeface="黑体"/>
                <a:ea typeface="黑体" pitchFamily="49" charset="-122"/>
              </a:rPr>
              <a:t>“</a:t>
            </a:r>
            <a:r>
              <a:rPr lang="zh-CN" altLang="en-US" sz="2000">
                <a:ea typeface="黑体" pitchFamily="49" charset="-122"/>
              </a:rPr>
              <a:t>数据库</a:t>
            </a:r>
            <a:r>
              <a:rPr lang="zh-CN" altLang="en-US" sz="2000">
                <a:latin typeface="黑体"/>
                <a:ea typeface="黑体" pitchFamily="49" charset="-122"/>
              </a:rPr>
              <a:t>”</a:t>
            </a:r>
            <a:r>
              <a:rPr lang="zh-CN" altLang="en-US" sz="2000">
                <a:ea typeface="黑体" pitchFamily="49" charset="-122"/>
              </a:rPr>
              <a:t>窗口单击对象</a:t>
            </a:r>
            <a:r>
              <a:rPr lang="zh-CN" altLang="en-US" sz="2000">
                <a:latin typeface="黑体"/>
                <a:ea typeface="黑体" pitchFamily="49" charset="-122"/>
              </a:rPr>
              <a:t>“</a:t>
            </a:r>
            <a:r>
              <a:rPr lang="zh-CN" altLang="en-US" sz="2000">
                <a:ea typeface="黑体" pitchFamily="49" charset="-122"/>
              </a:rPr>
              <a:t>查询</a:t>
            </a:r>
            <a:r>
              <a:rPr lang="zh-CN" altLang="en-US" sz="2000">
                <a:latin typeface="黑体"/>
                <a:ea typeface="黑体" pitchFamily="49" charset="-122"/>
              </a:rPr>
              <a:t>”</a:t>
            </a:r>
            <a:r>
              <a:rPr lang="zh-CN" altLang="en-US" sz="2000">
                <a:ea typeface="黑体" pitchFamily="49" charset="-122"/>
              </a:rPr>
              <a:t>按钮，然后单击</a:t>
            </a:r>
            <a:r>
              <a:rPr lang="zh-CN" altLang="en-US" sz="2000">
                <a:latin typeface="黑体"/>
                <a:ea typeface="黑体" pitchFamily="49" charset="-122"/>
              </a:rPr>
              <a:t>“</a:t>
            </a:r>
            <a:r>
              <a:rPr lang="zh-CN" altLang="en-US" sz="2000">
                <a:ea typeface="黑体" pitchFamily="49" charset="-122"/>
              </a:rPr>
              <a:t>新建</a:t>
            </a:r>
            <a:r>
              <a:rPr lang="zh-CN" altLang="en-US" sz="2000">
                <a:latin typeface="黑体"/>
                <a:ea typeface="黑体" pitchFamily="49" charset="-122"/>
              </a:rPr>
              <a:t>”</a:t>
            </a:r>
            <a:r>
              <a:rPr lang="zh-CN" altLang="en-US" sz="2000">
                <a:ea typeface="黑体" pitchFamily="49" charset="-122"/>
              </a:rPr>
              <a:t>按钮，打开</a:t>
            </a:r>
            <a:r>
              <a:rPr lang="zh-CN" altLang="en-US" sz="2000">
                <a:latin typeface="黑体"/>
                <a:ea typeface="黑体" pitchFamily="49" charset="-122"/>
              </a:rPr>
              <a:t>“</a:t>
            </a:r>
            <a:r>
              <a:rPr lang="zh-CN" altLang="en-US" sz="2000">
                <a:ea typeface="黑体" pitchFamily="49" charset="-122"/>
              </a:rPr>
              <a:t>新建查询</a:t>
            </a:r>
            <a:r>
              <a:rPr lang="zh-CN" altLang="en-US" sz="2000">
                <a:latin typeface="黑体"/>
                <a:ea typeface="黑体" pitchFamily="49" charset="-122"/>
              </a:rPr>
              <a:t>”</a:t>
            </a:r>
            <a:r>
              <a:rPr lang="zh-CN" altLang="en-US" sz="2000">
                <a:ea typeface="黑体" pitchFamily="49" charset="-122"/>
              </a:rPr>
              <a:t> 对话框。</a:t>
            </a:r>
          </a:p>
        </p:txBody>
      </p:sp>
      <p:sp>
        <p:nvSpPr>
          <p:cNvPr id="2238468" name="Rectangle 4"/>
          <p:cNvSpPr>
            <a:spLocks noRot="1" noChangeArrowheads="1"/>
          </p:cNvSpPr>
          <p:nvPr/>
        </p:nvSpPr>
        <p:spPr bwMode="auto">
          <a:xfrm>
            <a:off x="611188" y="2492375"/>
            <a:ext cx="8064500" cy="936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lnSpc>
                <a:spcPct val="130000"/>
              </a:lnSpc>
              <a:buClr>
                <a:srgbClr val="0000FF"/>
              </a:buClr>
              <a:buSzPct val="70000"/>
              <a:buFont typeface="Wingdings" pitchFamily="2" charset="2"/>
              <a:buNone/>
            </a:pPr>
            <a:r>
              <a:rPr lang="en-US" altLang="zh-CN" sz="2000" b="0">
                <a:ea typeface="黑体" pitchFamily="49" charset="-122"/>
              </a:rPr>
              <a:t>2.</a:t>
            </a:r>
            <a:r>
              <a:rPr lang="zh-CN" altLang="en-US" sz="2000" b="0">
                <a:ea typeface="黑体" pitchFamily="49" charset="-122"/>
              </a:rPr>
              <a:t>在</a:t>
            </a:r>
            <a:r>
              <a:rPr lang="zh-CN" altLang="en-US" sz="2000" b="0">
                <a:latin typeface="黑体"/>
                <a:ea typeface="黑体" pitchFamily="49" charset="-122"/>
              </a:rPr>
              <a:t>“</a:t>
            </a:r>
            <a:r>
              <a:rPr lang="zh-CN" altLang="en-US" sz="2000" b="0">
                <a:ea typeface="黑体" pitchFamily="49" charset="-122"/>
              </a:rPr>
              <a:t>新建查询</a:t>
            </a:r>
            <a:r>
              <a:rPr lang="zh-CN" altLang="en-US" sz="2000" b="0">
                <a:latin typeface="黑体"/>
                <a:ea typeface="黑体" pitchFamily="49" charset="-122"/>
              </a:rPr>
              <a:t>”</a:t>
            </a:r>
            <a:r>
              <a:rPr lang="zh-CN" altLang="en-US" sz="2000" b="0">
                <a:ea typeface="黑体" pitchFamily="49" charset="-122"/>
              </a:rPr>
              <a:t>对话框中，选择</a:t>
            </a:r>
            <a:r>
              <a:rPr lang="zh-CN" altLang="en-US" sz="2000" b="0">
                <a:latin typeface="黑体"/>
                <a:ea typeface="黑体" pitchFamily="49" charset="-122"/>
              </a:rPr>
              <a:t>“</a:t>
            </a:r>
            <a:r>
              <a:rPr lang="zh-CN" altLang="en-US" sz="2000" b="0">
                <a:ea typeface="黑体" pitchFamily="49" charset="-122"/>
              </a:rPr>
              <a:t>简单查询向导</a:t>
            </a:r>
            <a:r>
              <a:rPr lang="zh-CN" altLang="en-US" sz="2000" b="0">
                <a:latin typeface="黑体"/>
                <a:ea typeface="黑体" pitchFamily="49" charset="-122"/>
              </a:rPr>
              <a:t>”</a:t>
            </a:r>
            <a:r>
              <a:rPr lang="zh-CN" altLang="en-US" sz="2000" b="0">
                <a:ea typeface="黑体" pitchFamily="49" charset="-122"/>
              </a:rPr>
              <a:t>列表框，然后单击</a:t>
            </a:r>
            <a:r>
              <a:rPr lang="zh-CN" altLang="en-US" sz="2000" b="0">
                <a:latin typeface="黑体"/>
                <a:ea typeface="黑体" pitchFamily="49" charset="-122"/>
              </a:rPr>
              <a:t>“</a:t>
            </a:r>
            <a:r>
              <a:rPr lang="zh-CN" altLang="en-US" sz="2000" b="0">
                <a:ea typeface="黑体" pitchFamily="49" charset="-122"/>
              </a:rPr>
              <a:t>确定</a:t>
            </a:r>
            <a:r>
              <a:rPr lang="zh-CN" altLang="en-US" sz="2000" b="0">
                <a:latin typeface="黑体"/>
                <a:ea typeface="黑体" pitchFamily="49" charset="-122"/>
              </a:rPr>
              <a:t>”</a:t>
            </a:r>
            <a:r>
              <a:rPr lang="zh-CN" altLang="en-US" sz="2000" b="0">
                <a:ea typeface="黑体" pitchFamily="49" charset="-122"/>
              </a:rPr>
              <a:t>打开</a:t>
            </a:r>
            <a:r>
              <a:rPr lang="zh-CN" altLang="en-US" sz="2000" b="0">
                <a:latin typeface="黑体"/>
                <a:ea typeface="黑体" pitchFamily="49" charset="-122"/>
              </a:rPr>
              <a:t>“</a:t>
            </a:r>
            <a:r>
              <a:rPr lang="zh-CN" altLang="en-US" sz="2000" b="0">
                <a:ea typeface="黑体" pitchFamily="49" charset="-122"/>
              </a:rPr>
              <a:t>简单查询向导</a:t>
            </a:r>
            <a:r>
              <a:rPr lang="zh-CN" altLang="en-US" sz="2000" b="0">
                <a:latin typeface="黑体"/>
                <a:ea typeface="黑体" pitchFamily="49" charset="-122"/>
              </a:rPr>
              <a:t>”</a:t>
            </a:r>
            <a:r>
              <a:rPr lang="zh-CN" altLang="en-US" sz="2000" b="0">
                <a:ea typeface="黑体" pitchFamily="49" charset="-122"/>
              </a:rPr>
              <a:t>对话框一。</a:t>
            </a:r>
          </a:p>
        </p:txBody>
      </p:sp>
      <p:sp>
        <p:nvSpPr>
          <p:cNvPr id="2238469" name="Rectangle 5"/>
          <p:cNvSpPr>
            <a:spLocks noRot="1" noChangeArrowheads="1"/>
          </p:cNvSpPr>
          <p:nvPr/>
        </p:nvSpPr>
        <p:spPr bwMode="auto">
          <a:xfrm>
            <a:off x="611188" y="3716338"/>
            <a:ext cx="8135937" cy="935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lnSpc>
                <a:spcPct val="130000"/>
              </a:lnSpc>
              <a:buClr>
                <a:srgbClr val="0000FF"/>
              </a:buClr>
              <a:buSzPct val="70000"/>
              <a:buFont typeface="Wingdings" pitchFamily="2" charset="2"/>
              <a:buNone/>
            </a:pPr>
            <a:r>
              <a:rPr lang="en-US" altLang="zh-CN" sz="2000" b="0">
                <a:ea typeface="黑体" pitchFamily="49" charset="-122"/>
              </a:rPr>
              <a:t>3.</a:t>
            </a:r>
            <a:r>
              <a:rPr lang="zh-CN" altLang="en-US" sz="2000" b="0">
                <a:ea typeface="黑体" pitchFamily="49" charset="-122"/>
              </a:rPr>
              <a:t>在</a:t>
            </a:r>
            <a:r>
              <a:rPr lang="zh-CN" altLang="en-US" sz="2000" b="0">
                <a:latin typeface="黑体"/>
                <a:ea typeface="黑体" pitchFamily="49" charset="-122"/>
              </a:rPr>
              <a:t>“</a:t>
            </a:r>
            <a:r>
              <a:rPr lang="zh-CN" altLang="en-US" sz="2000" b="0">
                <a:ea typeface="黑体" pitchFamily="49" charset="-122"/>
              </a:rPr>
              <a:t>表</a:t>
            </a:r>
            <a:r>
              <a:rPr lang="en-US" altLang="zh-CN" sz="2000" b="0">
                <a:ea typeface="黑体" pitchFamily="49" charset="-122"/>
              </a:rPr>
              <a:t>/</a:t>
            </a:r>
            <a:r>
              <a:rPr lang="zh-CN" altLang="en-US" sz="2000" b="0">
                <a:ea typeface="黑体" pitchFamily="49" charset="-122"/>
              </a:rPr>
              <a:t>查询</a:t>
            </a:r>
            <a:r>
              <a:rPr lang="zh-CN" altLang="en-US" sz="2000" b="0">
                <a:latin typeface="黑体"/>
                <a:ea typeface="黑体" pitchFamily="49" charset="-122"/>
              </a:rPr>
              <a:t>”</a:t>
            </a:r>
            <a:r>
              <a:rPr lang="zh-CN" altLang="en-US" sz="2000" b="0">
                <a:ea typeface="黑体" pitchFamily="49" charset="-122"/>
              </a:rPr>
              <a:t>列表框中选择新建查询所基于的源表或查询，在</a:t>
            </a:r>
            <a:r>
              <a:rPr lang="zh-CN" altLang="en-US" sz="2000" b="0">
                <a:latin typeface="黑体"/>
                <a:ea typeface="黑体" pitchFamily="49" charset="-122"/>
              </a:rPr>
              <a:t>“</a:t>
            </a:r>
            <a:r>
              <a:rPr lang="zh-CN" altLang="en-US" sz="2000" b="0">
                <a:ea typeface="黑体" pitchFamily="49" charset="-122"/>
              </a:rPr>
              <a:t>可用字段</a:t>
            </a:r>
            <a:r>
              <a:rPr lang="zh-CN" altLang="en-US" sz="2000" b="0">
                <a:latin typeface="黑体"/>
                <a:ea typeface="黑体" pitchFamily="49" charset="-122"/>
              </a:rPr>
              <a:t>”</a:t>
            </a:r>
            <a:r>
              <a:rPr lang="zh-CN" altLang="en-US" sz="2000" b="0">
                <a:ea typeface="黑体" pitchFamily="49" charset="-122"/>
              </a:rPr>
              <a:t>列表框中双击所需要的字段，将其添加到</a:t>
            </a:r>
            <a:r>
              <a:rPr lang="zh-CN" altLang="en-US" sz="2000" b="0">
                <a:latin typeface="黑体"/>
                <a:ea typeface="黑体" pitchFamily="49" charset="-122"/>
              </a:rPr>
              <a:t>“</a:t>
            </a:r>
            <a:r>
              <a:rPr lang="zh-CN" altLang="en-US" sz="2000" b="0">
                <a:ea typeface="黑体" pitchFamily="49" charset="-122"/>
              </a:rPr>
              <a:t>选定的字段</a:t>
            </a:r>
            <a:r>
              <a:rPr lang="zh-CN" altLang="en-US" sz="2000" b="0">
                <a:latin typeface="黑体"/>
                <a:ea typeface="黑体" pitchFamily="49" charset="-122"/>
              </a:rPr>
              <a:t>”</a:t>
            </a:r>
            <a:r>
              <a:rPr lang="zh-CN" altLang="en-US" sz="2000" b="0">
                <a:ea typeface="黑体" pitchFamily="49" charset="-122"/>
              </a:rPr>
              <a:t>中。</a:t>
            </a:r>
          </a:p>
        </p:txBody>
      </p:sp>
      <p:sp>
        <p:nvSpPr>
          <p:cNvPr id="2238470" name="Rectangle 6"/>
          <p:cNvSpPr>
            <a:spLocks noRot="1" noChangeArrowheads="1"/>
          </p:cNvSpPr>
          <p:nvPr/>
        </p:nvSpPr>
        <p:spPr bwMode="auto">
          <a:xfrm>
            <a:off x="611188" y="4941888"/>
            <a:ext cx="7993062" cy="576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lnSpc>
                <a:spcPct val="130000"/>
              </a:lnSpc>
              <a:buClr>
                <a:srgbClr val="0000FF"/>
              </a:buClr>
              <a:buSzPct val="70000"/>
              <a:buFont typeface="Wingdings" pitchFamily="2" charset="2"/>
              <a:buNone/>
            </a:pPr>
            <a:r>
              <a:rPr lang="en-US" altLang="zh-CN" sz="2000" b="0">
                <a:ea typeface="黑体" pitchFamily="49" charset="-122"/>
              </a:rPr>
              <a:t>4.</a:t>
            </a:r>
            <a:r>
              <a:rPr lang="zh-CN" altLang="en-US" sz="2000" b="0">
                <a:ea typeface="黑体" pitchFamily="49" charset="-122"/>
              </a:rPr>
              <a:t>设置完成后单击</a:t>
            </a:r>
            <a:r>
              <a:rPr lang="zh-CN" altLang="en-US" sz="2000" b="0">
                <a:latin typeface="黑体"/>
                <a:ea typeface="黑体" pitchFamily="49" charset="-122"/>
              </a:rPr>
              <a:t>“</a:t>
            </a:r>
            <a:r>
              <a:rPr lang="zh-CN" altLang="en-US" sz="2000" b="0">
                <a:ea typeface="黑体" pitchFamily="49" charset="-122"/>
              </a:rPr>
              <a:t>下一步</a:t>
            </a:r>
            <a:r>
              <a:rPr lang="zh-CN" altLang="en-US" sz="2000" b="0">
                <a:latin typeface="黑体"/>
                <a:ea typeface="黑体" pitchFamily="49" charset="-122"/>
              </a:rPr>
              <a:t>”</a:t>
            </a:r>
            <a:r>
              <a:rPr lang="zh-CN" altLang="en-US" sz="2000" b="0">
                <a:ea typeface="黑体" pitchFamily="49" charset="-122"/>
              </a:rPr>
              <a:t>进入</a:t>
            </a:r>
            <a:r>
              <a:rPr lang="zh-CN" altLang="en-US" sz="2000" b="0">
                <a:latin typeface="黑体"/>
                <a:ea typeface="黑体" pitchFamily="49" charset="-122"/>
              </a:rPr>
              <a:t>“</a:t>
            </a:r>
            <a:r>
              <a:rPr lang="zh-CN" altLang="en-US" sz="2000" b="0">
                <a:ea typeface="黑体" pitchFamily="49" charset="-122"/>
              </a:rPr>
              <a:t>简单查询向导</a:t>
            </a:r>
            <a:r>
              <a:rPr lang="zh-CN" altLang="en-US" sz="2000" b="0">
                <a:latin typeface="黑体"/>
                <a:ea typeface="黑体" pitchFamily="49" charset="-122"/>
              </a:rPr>
              <a:t>”</a:t>
            </a:r>
            <a:r>
              <a:rPr lang="zh-CN" altLang="en-US" sz="2000" b="0">
                <a:ea typeface="黑体" pitchFamily="49" charset="-122"/>
              </a:rPr>
              <a:t>继续设置。</a:t>
            </a:r>
          </a:p>
        </p:txBody>
      </p:sp>
      <p:sp>
        <p:nvSpPr>
          <p:cNvPr id="2238471" name="Rectangle 7"/>
          <p:cNvSpPr>
            <a:spLocks noGrp="1" noRot="1" noChangeArrowheads="1"/>
          </p:cNvSpPr>
          <p:nvPr>
            <p:ph type="title"/>
          </p:nvPr>
        </p:nvSpPr>
        <p:spPr>
          <a:xfrm>
            <a:off x="827088" y="692150"/>
            <a:ext cx="6669087" cy="366713"/>
          </a:xfrm>
        </p:spPr>
        <p:txBody>
          <a:bodyPr/>
          <a:lstStyle/>
          <a:p>
            <a:pPr algn="l"/>
            <a:r>
              <a:rPr kumimoji="1" lang="en-US" altLang="zh-CN" sz="2000">
                <a:solidFill>
                  <a:srgbClr val="FF3300"/>
                </a:solidFill>
              </a:rPr>
              <a:t>2</a:t>
            </a:r>
            <a:r>
              <a:rPr kumimoji="1" lang="zh-CN" altLang="en-US" sz="2000">
                <a:solidFill>
                  <a:srgbClr val="FF3300"/>
                </a:solidFill>
              </a:rPr>
              <a:t>、利用向导建立查询</a:t>
            </a:r>
          </a:p>
        </p:txBody>
      </p:sp>
    </p:spTree>
  </p:cSld>
  <p:clrMapOvr>
    <a:masterClrMapping/>
  </p:clrMapOvr>
  <p:transition spd="med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84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2384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84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22384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84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22384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84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22384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38466" grpId="0" build="p"/>
      <p:bldP spid="2238468" grpId="0" build="p"/>
      <p:bldP spid="2238469" grpId="0" build="p"/>
      <p:bldP spid="2238470" grpId="0" build="p"/>
    </p:bld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9490" name="Rectangle 2"/>
          <p:cNvSpPr>
            <a:spLocks noGrp="1" noRot="1" noChangeArrowheads="1"/>
          </p:cNvSpPr>
          <p:nvPr>
            <p:ph type="body" idx="1"/>
          </p:nvPr>
        </p:nvSpPr>
        <p:spPr>
          <a:xfrm>
            <a:off x="4284663" y="6021388"/>
            <a:ext cx="8567737" cy="5229225"/>
          </a:xfrm>
        </p:spPr>
        <p:txBody>
          <a:bodyPr/>
          <a:lstStyle/>
          <a:p>
            <a:pPr marL="0" indent="0">
              <a:buFont typeface="Wingdings" pitchFamily="2" charset="2"/>
              <a:buNone/>
            </a:pPr>
            <a:endParaRPr lang="zh-CN" altLang="zh-CN" sz="2800">
              <a:ea typeface="黑体" pitchFamily="49" charset="-122"/>
            </a:endParaRPr>
          </a:p>
        </p:txBody>
      </p:sp>
      <p:sp>
        <p:nvSpPr>
          <p:cNvPr id="2239491" name="Rectangle 3"/>
          <p:cNvSpPr>
            <a:spLocks noRot="1" noChangeArrowheads="1"/>
          </p:cNvSpPr>
          <p:nvPr/>
        </p:nvSpPr>
        <p:spPr bwMode="auto">
          <a:xfrm>
            <a:off x="468313" y="836613"/>
            <a:ext cx="8424862" cy="1223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lnSpc>
                <a:spcPct val="130000"/>
              </a:lnSpc>
              <a:buClr>
                <a:srgbClr val="0000FF"/>
              </a:buClr>
              <a:buSzPct val="70000"/>
              <a:buFont typeface="Wingdings" pitchFamily="2" charset="2"/>
              <a:buNone/>
            </a:pPr>
            <a:r>
              <a:rPr lang="zh-CN" altLang="en-US" sz="2800" b="0">
                <a:ea typeface="黑体" pitchFamily="49" charset="-122"/>
              </a:rPr>
              <a:t>交叉表查询一般创建在已经存在的表或查询上</a:t>
            </a:r>
            <a:r>
              <a:rPr lang="en-US" altLang="zh-CN" sz="2800" b="0">
                <a:ea typeface="黑体" pitchFamily="49" charset="-122"/>
              </a:rPr>
              <a:t>,</a:t>
            </a:r>
            <a:r>
              <a:rPr lang="zh-CN" altLang="en-US" sz="2800" b="0">
                <a:ea typeface="黑体" pitchFamily="49" charset="-122"/>
              </a:rPr>
              <a:t>用于对表中的数据进行统计和分析</a:t>
            </a:r>
          </a:p>
        </p:txBody>
      </p:sp>
      <p:sp>
        <p:nvSpPr>
          <p:cNvPr id="2239492" name="Rectangle 4"/>
          <p:cNvSpPr>
            <a:spLocks noRot="1" noChangeArrowheads="1"/>
          </p:cNvSpPr>
          <p:nvPr/>
        </p:nvSpPr>
        <p:spPr bwMode="auto">
          <a:xfrm>
            <a:off x="323850" y="2205038"/>
            <a:ext cx="8424863" cy="1223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lnSpc>
                <a:spcPct val="130000"/>
              </a:lnSpc>
              <a:buClr>
                <a:srgbClr val="0000FF"/>
              </a:buClr>
              <a:buSzPct val="70000"/>
              <a:buFont typeface="Wingdings" pitchFamily="2" charset="2"/>
              <a:buNone/>
            </a:pPr>
            <a:r>
              <a:rPr lang="en-US" altLang="zh-CN" sz="2800" b="0">
                <a:ea typeface="黑体" pitchFamily="49" charset="-122"/>
              </a:rPr>
              <a:t>1.</a:t>
            </a:r>
            <a:r>
              <a:rPr lang="zh-CN" altLang="en-US" sz="2800" b="0">
                <a:ea typeface="黑体" pitchFamily="49" charset="-122"/>
              </a:rPr>
              <a:t>以设计视图方式新建一个查询，添加查询所用的表</a:t>
            </a:r>
            <a:r>
              <a:rPr lang="en-US" altLang="zh-CN" sz="2800" b="0">
                <a:ea typeface="黑体" pitchFamily="49" charset="-122"/>
              </a:rPr>
              <a:t>/</a:t>
            </a:r>
            <a:r>
              <a:rPr lang="zh-CN" altLang="en-US" sz="2800" b="0">
                <a:ea typeface="黑体" pitchFamily="49" charset="-122"/>
              </a:rPr>
              <a:t>查询</a:t>
            </a:r>
          </a:p>
        </p:txBody>
      </p:sp>
      <p:sp>
        <p:nvSpPr>
          <p:cNvPr id="2239493" name="Rectangle 5"/>
          <p:cNvSpPr>
            <a:spLocks noRot="1" noChangeArrowheads="1"/>
          </p:cNvSpPr>
          <p:nvPr/>
        </p:nvSpPr>
        <p:spPr bwMode="auto">
          <a:xfrm>
            <a:off x="396875" y="3571875"/>
            <a:ext cx="8496300" cy="1728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lnSpc>
                <a:spcPct val="130000"/>
              </a:lnSpc>
              <a:buClr>
                <a:srgbClr val="0000FF"/>
              </a:buClr>
              <a:buSzPct val="70000"/>
              <a:buFont typeface="Wingdings" pitchFamily="2" charset="2"/>
              <a:buNone/>
            </a:pPr>
            <a:r>
              <a:rPr lang="en-US" altLang="zh-CN" sz="2800" b="0">
                <a:ea typeface="黑体" pitchFamily="49" charset="-122"/>
              </a:rPr>
              <a:t>2.</a:t>
            </a:r>
            <a:r>
              <a:rPr lang="zh-CN" altLang="en-US" sz="2800" b="0">
                <a:ea typeface="黑体" pitchFamily="49" charset="-122"/>
              </a:rPr>
              <a:t>单击工具栏中的</a:t>
            </a:r>
            <a:r>
              <a:rPr lang="en-US" altLang="zh-CN" sz="2800" b="0">
                <a:ea typeface="黑体" pitchFamily="49" charset="-122"/>
              </a:rPr>
              <a:t>【</a:t>
            </a:r>
            <a:r>
              <a:rPr lang="zh-CN" altLang="en-US" sz="2800" b="0">
                <a:ea typeface="黑体" pitchFamily="49" charset="-122"/>
              </a:rPr>
              <a:t>查询类型</a:t>
            </a:r>
            <a:r>
              <a:rPr lang="en-US" altLang="zh-CN" sz="2800" b="0">
                <a:ea typeface="黑体" pitchFamily="49" charset="-122"/>
              </a:rPr>
              <a:t>】</a:t>
            </a:r>
            <a:r>
              <a:rPr lang="zh-CN" altLang="en-US" sz="2800" b="0">
                <a:ea typeface="黑体" pitchFamily="49" charset="-122"/>
              </a:rPr>
              <a:t>按钮，然后在下拉列表中选择</a:t>
            </a:r>
            <a:r>
              <a:rPr lang="en-US" altLang="zh-CN" sz="2800" b="0">
                <a:ea typeface="黑体" pitchFamily="49" charset="-122"/>
              </a:rPr>
              <a:t>【</a:t>
            </a:r>
            <a:r>
              <a:rPr lang="zh-CN" altLang="en-US" sz="2800" b="0">
                <a:ea typeface="黑体" pitchFamily="49" charset="-122"/>
              </a:rPr>
              <a:t>交叉表查询</a:t>
            </a:r>
            <a:r>
              <a:rPr lang="en-US" altLang="zh-CN" sz="2800" b="0">
                <a:ea typeface="黑体" pitchFamily="49" charset="-122"/>
              </a:rPr>
              <a:t>】</a:t>
            </a:r>
            <a:r>
              <a:rPr lang="zh-CN" altLang="en-US" sz="2800" b="0">
                <a:ea typeface="黑体" pitchFamily="49" charset="-122"/>
              </a:rPr>
              <a:t>选项。则设计网格中的</a:t>
            </a:r>
            <a:r>
              <a:rPr lang="en-US" altLang="zh-CN" sz="2800" b="0">
                <a:ea typeface="黑体" pitchFamily="49" charset="-122"/>
              </a:rPr>
              <a:t>【</a:t>
            </a:r>
            <a:r>
              <a:rPr lang="zh-CN" altLang="en-US" sz="2800" b="0">
                <a:ea typeface="黑体" pitchFamily="49" charset="-122"/>
              </a:rPr>
              <a:t>显示</a:t>
            </a:r>
            <a:r>
              <a:rPr lang="en-US" altLang="zh-CN" sz="2800" b="0">
                <a:ea typeface="黑体" pitchFamily="49" charset="-122"/>
              </a:rPr>
              <a:t>】</a:t>
            </a:r>
            <a:r>
              <a:rPr lang="zh-CN" altLang="en-US" sz="2800" b="0">
                <a:ea typeface="黑体" pitchFamily="49" charset="-122"/>
              </a:rPr>
              <a:t>栏变成为</a:t>
            </a:r>
            <a:r>
              <a:rPr lang="en-US" altLang="zh-CN" sz="2800" b="0">
                <a:ea typeface="黑体" pitchFamily="49" charset="-122"/>
              </a:rPr>
              <a:t>【</a:t>
            </a:r>
            <a:r>
              <a:rPr lang="zh-CN" altLang="en-US" sz="2800" b="0">
                <a:ea typeface="黑体" pitchFamily="49" charset="-122"/>
              </a:rPr>
              <a:t>交叉表</a:t>
            </a:r>
            <a:r>
              <a:rPr lang="en-US" altLang="zh-CN" sz="2800" b="0">
                <a:ea typeface="黑体" pitchFamily="49" charset="-122"/>
              </a:rPr>
              <a:t>】</a:t>
            </a:r>
            <a:r>
              <a:rPr lang="zh-CN" altLang="en-US" sz="2800" b="0">
                <a:ea typeface="黑体" pitchFamily="49" charset="-122"/>
              </a:rPr>
              <a:t>栏。</a:t>
            </a:r>
          </a:p>
        </p:txBody>
      </p:sp>
      <p:sp>
        <p:nvSpPr>
          <p:cNvPr id="2239494" name="Rectangle 6"/>
          <p:cNvSpPr>
            <a:spLocks noGrp="1" noRot="1" noChangeArrowheads="1"/>
          </p:cNvSpPr>
          <p:nvPr>
            <p:ph type="title"/>
          </p:nvPr>
        </p:nvSpPr>
        <p:spPr>
          <a:xfrm>
            <a:off x="323850" y="0"/>
            <a:ext cx="8540750" cy="582613"/>
          </a:xfrm>
        </p:spPr>
        <p:txBody>
          <a:bodyPr/>
          <a:lstStyle/>
          <a:p>
            <a:r>
              <a:rPr kumimoji="1" lang="zh-CN" altLang="en-US" sz="2800">
                <a:solidFill>
                  <a:srgbClr val="660066"/>
                </a:solidFill>
              </a:rPr>
              <a:t>（二）交叉表查询</a:t>
            </a:r>
            <a:r>
              <a:rPr lang="zh-CN" altLang="en-US" sz="2800">
                <a:latin typeface="黑体"/>
                <a:ea typeface="黑体" pitchFamily="49" charset="-122"/>
              </a:rPr>
              <a:t> </a:t>
            </a:r>
            <a:endParaRPr lang="zh-CN" altLang="en-US" sz="2800">
              <a:ea typeface="黑体" pitchFamily="49" charset="-122"/>
            </a:endParaRPr>
          </a:p>
        </p:txBody>
      </p:sp>
    </p:spTree>
  </p:cSld>
  <p:clrMapOvr>
    <a:masterClrMapping/>
  </p:clrMapOvr>
  <p:transition spd="med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94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2394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94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22394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94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22394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39491" grpId="0" build="p"/>
      <p:bldP spid="2239492" grpId="0" build="p"/>
      <p:bldP spid="2239493" grpId="0" build="p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0515" name="Rectangle 3"/>
          <p:cNvSpPr>
            <a:spLocks noRot="1" noChangeArrowheads="1"/>
          </p:cNvSpPr>
          <p:nvPr/>
        </p:nvSpPr>
        <p:spPr bwMode="auto">
          <a:xfrm>
            <a:off x="468313" y="1268413"/>
            <a:ext cx="8496300" cy="1225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None/>
            </a:pPr>
            <a:r>
              <a:rPr lang="en-US" altLang="zh-CN" sz="2400" b="0">
                <a:ea typeface="黑体" pitchFamily="49" charset="-122"/>
              </a:rPr>
              <a:t>3.</a:t>
            </a:r>
            <a:r>
              <a:rPr lang="zh-CN" altLang="en-US" sz="2400" b="0">
                <a:ea typeface="黑体" pitchFamily="49" charset="-122"/>
              </a:rPr>
              <a:t>添加所需的字段并为每个字段设置</a:t>
            </a:r>
            <a:r>
              <a:rPr lang="en-US" altLang="zh-CN" sz="2400" b="0">
                <a:ea typeface="黑体" pitchFamily="49" charset="-122"/>
              </a:rPr>
              <a:t>【</a:t>
            </a:r>
            <a:r>
              <a:rPr lang="zh-CN" altLang="en-US" sz="2400" b="0">
                <a:ea typeface="黑体" pitchFamily="49" charset="-122"/>
              </a:rPr>
              <a:t>交叉表</a:t>
            </a:r>
            <a:r>
              <a:rPr lang="en-US" altLang="zh-CN" sz="2400" b="0">
                <a:ea typeface="黑体" pitchFamily="49" charset="-122"/>
              </a:rPr>
              <a:t>】</a:t>
            </a:r>
            <a:r>
              <a:rPr lang="zh-CN" altLang="en-US" sz="2400" b="0">
                <a:ea typeface="黑体" pitchFamily="49" charset="-122"/>
              </a:rPr>
              <a:t>栏。单击</a:t>
            </a:r>
            <a:r>
              <a:rPr lang="en-US" altLang="zh-CN" sz="2400" b="0">
                <a:ea typeface="黑体" pitchFamily="49" charset="-122"/>
              </a:rPr>
              <a:t>【</a:t>
            </a:r>
            <a:r>
              <a:rPr lang="zh-CN" altLang="en-US" sz="2400" b="0">
                <a:ea typeface="黑体" pitchFamily="49" charset="-122"/>
              </a:rPr>
              <a:t>交叉表</a:t>
            </a:r>
            <a:r>
              <a:rPr lang="en-US" altLang="zh-CN" sz="2400" b="0">
                <a:ea typeface="黑体" pitchFamily="49" charset="-122"/>
              </a:rPr>
              <a:t>】</a:t>
            </a:r>
            <a:r>
              <a:rPr lang="zh-CN" altLang="en-US" sz="2400" b="0">
                <a:ea typeface="黑体" pitchFamily="49" charset="-122"/>
              </a:rPr>
              <a:t>栏的任一单元格，单击其右端的下拉按钮，弹出的列表中有四个选项：行标题、列标题、值、不显示。</a:t>
            </a:r>
          </a:p>
        </p:txBody>
      </p:sp>
      <p:sp>
        <p:nvSpPr>
          <p:cNvPr id="2240516" name="Rectangle 4"/>
          <p:cNvSpPr>
            <a:spLocks noRot="1" noChangeArrowheads="1"/>
          </p:cNvSpPr>
          <p:nvPr/>
        </p:nvSpPr>
        <p:spPr bwMode="auto">
          <a:xfrm>
            <a:off x="250825" y="3141663"/>
            <a:ext cx="8496300" cy="14398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None/>
            </a:pPr>
            <a:r>
              <a:rPr lang="zh-CN" altLang="en-US" sz="2400" b="0">
                <a:solidFill>
                  <a:srgbClr val="0000FF"/>
                </a:solidFill>
                <a:ea typeface="黑体" pitchFamily="49" charset="-122"/>
              </a:rPr>
              <a:t>行标题</a:t>
            </a:r>
            <a:r>
              <a:rPr lang="zh-CN" altLang="en-US" sz="2400" b="0">
                <a:ea typeface="黑体" pitchFamily="49" charset="-122"/>
              </a:rPr>
              <a:t>： 设置为</a:t>
            </a:r>
            <a:r>
              <a:rPr lang="en-US" altLang="zh-CN" sz="2400" b="0">
                <a:ea typeface="黑体" pitchFamily="49" charset="-122"/>
              </a:rPr>
              <a:t>【</a:t>
            </a:r>
            <a:r>
              <a:rPr lang="zh-CN" altLang="en-US" sz="2400" b="0">
                <a:ea typeface="黑体" pitchFamily="49" charset="-122"/>
              </a:rPr>
              <a:t>行标题</a:t>
            </a:r>
            <a:r>
              <a:rPr lang="en-US" altLang="zh-CN" sz="2400" b="0">
                <a:ea typeface="黑体" pitchFamily="49" charset="-122"/>
              </a:rPr>
              <a:t>】</a:t>
            </a:r>
            <a:r>
              <a:rPr lang="zh-CN" altLang="en-US" sz="2400" b="0">
                <a:ea typeface="黑体" pitchFamily="49" charset="-122"/>
              </a:rPr>
              <a:t>的字段中的数据将作为交叉表的行标题，在所对应的</a:t>
            </a:r>
            <a:r>
              <a:rPr lang="en-US" altLang="zh-CN" sz="2400" b="0">
                <a:ea typeface="黑体" pitchFamily="49" charset="-122"/>
              </a:rPr>
              <a:t>【</a:t>
            </a:r>
            <a:r>
              <a:rPr lang="zh-CN" altLang="en-US" sz="2400" b="0">
                <a:ea typeface="黑体" pitchFamily="49" charset="-122"/>
              </a:rPr>
              <a:t>总计</a:t>
            </a:r>
            <a:r>
              <a:rPr lang="en-US" altLang="zh-CN" sz="2400" b="0">
                <a:ea typeface="黑体" pitchFamily="49" charset="-122"/>
              </a:rPr>
              <a:t>】</a:t>
            </a:r>
            <a:r>
              <a:rPr lang="zh-CN" altLang="en-US" sz="2400" b="0">
                <a:ea typeface="黑体" pitchFamily="49" charset="-122"/>
              </a:rPr>
              <a:t>栏一般设置为</a:t>
            </a:r>
            <a:r>
              <a:rPr lang="en-US" altLang="zh-CN" sz="2400" b="0">
                <a:ea typeface="黑体" pitchFamily="49" charset="-122"/>
              </a:rPr>
              <a:t>【Group By】</a:t>
            </a:r>
            <a:r>
              <a:rPr lang="zh-CN" altLang="en-US" sz="2400" b="0">
                <a:ea typeface="黑体" pitchFamily="49" charset="-122"/>
              </a:rPr>
              <a:t>。一个交叉表查询中可以有多个行标题，但不能超过三个。</a:t>
            </a:r>
          </a:p>
        </p:txBody>
      </p:sp>
      <p:sp>
        <p:nvSpPr>
          <p:cNvPr id="2240517" name="Rectangle 5"/>
          <p:cNvSpPr>
            <a:spLocks noRot="1" noChangeArrowheads="1"/>
          </p:cNvSpPr>
          <p:nvPr/>
        </p:nvSpPr>
        <p:spPr bwMode="auto">
          <a:xfrm>
            <a:off x="323850" y="4508500"/>
            <a:ext cx="8496300" cy="1728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None/>
            </a:pPr>
            <a:r>
              <a:rPr lang="zh-CN" altLang="en-US" sz="2400" b="0">
                <a:solidFill>
                  <a:srgbClr val="0000FF"/>
                </a:solidFill>
                <a:ea typeface="黑体" pitchFamily="49" charset="-122"/>
              </a:rPr>
              <a:t>列标题</a:t>
            </a:r>
            <a:r>
              <a:rPr lang="zh-CN" altLang="en-US" sz="2400" b="0">
                <a:ea typeface="黑体" pitchFamily="49" charset="-122"/>
              </a:rPr>
              <a:t>： 设置为</a:t>
            </a:r>
            <a:r>
              <a:rPr lang="en-US" altLang="zh-CN" sz="2400" b="0">
                <a:ea typeface="黑体" pitchFamily="49" charset="-122"/>
              </a:rPr>
              <a:t>【</a:t>
            </a:r>
            <a:r>
              <a:rPr lang="zh-CN" altLang="en-US" sz="2400" b="0">
                <a:ea typeface="黑体" pitchFamily="49" charset="-122"/>
              </a:rPr>
              <a:t>列标题</a:t>
            </a:r>
            <a:r>
              <a:rPr lang="en-US" altLang="zh-CN" sz="2400" b="0">
                <a:ea typeface="黑体" pitchFamily="49" charset="-122"/>
              </a:rPr>
              <a:t>】</a:t>
            </a:r>
            <a:r>
              <a:rPr lang="zh-CN" altLang="en-US" sz="2400" b="0">
                <a:ea typeface="黑体" pitchFamily="49" charset="-122"/>
              </a:rPr>
              <a:t>的字段中的值将作为交叉表的列标题。在所对应的</a:t>
            </a:r>
            <a:r>
              <a:rPr lang="en-US" altLang="zh-CN" sz="2400" b="0">
                <a:ea typeface="黑体" pitchFamily="49" charset="-122"/>
              </a:rPr>
              <a:t>【</a:t>
            </a:r>
            <a:r>
              <a:rPr lang="zh-CN" altLang="en-US" sz="2400" b="0">
                <a:ea typeface="黑体" pitchFamily="49" charset="-122"/>
              </a:rPr>
              <a:t>总计</a:t>
            </a:r>
            <a:r>
              <a:rPr lang="en-US" altLang="zh-CN" sz="2400" b="0">
                <a:ea typeface="黑体" pitchFamily="49" charset="-122"/>
              </a:rPr>
              <a:t>】</a:t>
            </a:r>
            <a:r>
              <a:rPr lang="zh-CN" altLang="en-US" sz="2400" b="0">
                <a:ea typeface="黑体" pitchFamily="49" charset="-122"/>
              </a:rPr>
              <a:t>栏一般设置为</a:t>
            </a:r>
            <a:r>
              <a:rPr lang="en-US" altLang="zh-CN" sz="2400" b="0">
                <a:ea typeface="黑体" pitchFamily="49" charset="-122"/>
              </a:rPr>
              <a:t>【Group By】</a:t>
            </a:r>
            <a:r>
              <a:rPr lang="zh-CN" altLang="en-US" sz="2400" b="0">
                <a:ea typeface="黑体" pitchFamily="49" charset="-122"/>
              </a:rPr>
              <a:t>。一个交叉表查询中只能有一个字段作为</a:t>
            </a:r>
            <a:r>
              <a:rPr lang="en-US" altLang="zh-CN" sz="2400" b="0">
                <a:ea typeface="黑体" pitchFamily="49" charset="-122"/>
              </a:rPr>
              <a:t>【</a:t>
            </a:r>
            <a:r>
              <a:rPr lang="zh-CN" altLang="en-US" sz="2400" b="0">
                <a:ea typeface="黑体" pitchFamily="49" charset="-122"/>
              </a:rPr>
              <a:t>列标题</a:t>
            </a:r>
            <a:r>
              <a:rPr lang="en-US" altLang="zh-CN" sz="2400" b="0">
                <a:ea typeface="黑体" pitchFamily="49" charset="-122"/>
              </a:rPr>
              <a:t>】</a:t>
            </a:r>
            <a:r>
              <a:rPr lang="zh-CN" altLang="en-US" sz="2400" b="0">
                <a:ea typeface="黑体" pitchFamily="49" charset="-122"/>
              </a:rPr>
              <a:t>。</a:t>
            </a:r>
            <a:endParaRPr lang="zh-CN" altLang="en-US" sz="2400" b="0"/>
          </a:p>
        </p:txBody>
      </p:sp>
    </p:spTree>
  </p:cSld>
  <p:clrMapOvr>
    <a:masterClrMapping/>
  </p:clrMapOvr>
  <p:transition spd="med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05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2405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05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22405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05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22405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40515" grpId="0" build="p"/>
      <p:bldP spid="2240516" grpId="0" build="p"/>
      <p:bldP spid="2240517" grpId="0" build="p"/>
    </p:bld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1538" name="Rectangle 2"/>
          <p:cNvSpPr>
            <a:spLocks noRot="1" noChangeArrowheads="1"/>
          </p:cNvSpPr>
          <p:nvPr/>
        </p:nvSpPr>
        <p:spPr bwMode="auto">
          <a:xfrm>
            <a:off x="250825" y="620713"/>
            <a:ext cx="8496300" cy="1728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None/>
            </a:pPr>
            <a:r>
              <a:rPr lang="zh-CN" altLang="en-US" sz="2800" b="0">
                <a:solidFill>
                  <a:srgbClr val="0000FF"/>
                </a:solidFill>
                <a:ea typeface="黑体" pitchFamily="49" charset="-122"/>
              </a:rPr>
              <a:t>值</a:t>
            </a:r>
            <a:r>
              <a:rPr lang="zh-CN" altLang="en-US" sz="2800" b="0">
                <a:ea typeface="黑体" pitchFamily="49" charset="-122"/>
              </a:rPr>
              <a:t>： 设置为</a:t>
            </a:r>
            <a:r>
              <a:rPr lang="en-US" altLang="zh-CN" sz="2800" b="0">
                <a:ea typeface="黑体" pitchFamily="49" charset="-122"/>
              </a:rPr>
              <a:t>【</a:t>
            </a:r>
            <a:r>
              <a:rPr lang="zh-CN" altLang="en-US" sz="2800" b="0">
                <a:ea typeface="黑体" pitchFamily="49" charset="-122"/>
              </a:rPr>
              <a:t>值</a:t>
            </a:r>
            <a:r>
              <a:rPr lang="en-US" altLang="zh-CN" sz="2800" b="0">
                <a:ea typeface="黑体" pitchFamily="49" charset="-122"/>
              </a:rPr>
              <a:t>】</a:t>
            </a:r>
            <a:r>
              <a:rPr lang="zh-CN" altLang="en-US" sz="2800" b="0">
                <a:ea typeface="黑体" pitchFamily="49" charset="-122"/>
              </a:rPr>
              <a:t>的字段是交叉表中行列标题相交单元格内的显示内容。在所对应的</a:t>
            </a:r>
            <a:r>
              <a:rPr lang="en-US" altLang="zh-CN" sz="2800" b="0">
                <a:ea typeface="黑体" pitchFamily="49" charset="-122"/>
              </a:rPr>
              <a:t>【</a:t>
            </a:r>
            <a:r>
              <a:rPr lang="zh-CN" altLang="en-US" sz="2800" b="0">
                <a:ea typeface="黑体" pitchFamily="49" charset="-122"/>
              </a:rPr>
              <a:t>总计</a:t>
            </a:r>
            <a:r>
              <a:rPr lang="en-US" altLang="zh-CN" sz="2800" b="0">
                <a:ea typeface="黑体" pitchFamily="49" charset="-122"/>
              </a:rPr>
              <a:t>】</a:t>
            </a:r>
            <a:r>
              <a:rPr lang="zh-CN" altLang="en-US" sz="2800" b="0">
                <a:ea typeface="黑体" pitchFamily="49" charset="-122"/>
              </a:rPr>
              <a:t>栏一般设置为</a:t>
            </a:r>
            <a:r>
              <a:rPr lang="en-US" altLang="zh-CN" sz="2800" b="0">
                <a:ea typeface="黑体" pitchFamily="49" charset="-122"/>
              </a:rPr>
              <a:t>【Expression】</a:t>
            </a:r>
            <a:r>
              <a:rPr lang="zh-CN" altLang="en-US" sz="2800" b="0">
                <a:ea typeface="黑体" pitchFamily="49" charset="-122"/>
              </a:rPr>
              <a:t>。在一个交叉表查询中只能有一个字段作为</a:t>
            </a:r>
            <a:r>
              <a:rPr lang="en-US" altLang="zh-CN" sz="2800" b="0">
                <a:ea typeface="黑体" pitchFamily="49" charset="-122"/>
              </a:rPr>
              <a:t>【</a:t>
            </a:r>
            <a:r>
              <a:rPr lang="zh-CN" altLang="en-US" sz="2800" b="0">
                <a:ea typeface="黑体" pitchFamily="49" charset="-122"/>
              </a:rPr>
              <a:t>值</a:t>
            </a:r>
            <a:r>
              <a:rPr lang="en-US" altLang="zh-CN" sz="2800" b="0">
                <a:ea typeface="黑体" pitchFamily="49" charset="-122"/>
              </a:rPr>
              <a:t>】</a:t>
            </a:r>
            <a:r>
              <a:rPr lang="zh-CN" altLang="en-US" sz="2800" b="0">
                <a:ea typeface="黑体" pitchFamily="49" charset="-122"/>
              </a:rPr>
              <a:t>。</a:t>
            </a:r>
          </a:p>
        </p:txBody>
      </p:sp>
      <p:sp>
        <p:nvSpPr>
          <p:cNvPr id="2241539" name="Rectangle 3"/>
          <p:cNvSpPr>
            <a:spLocks noRot="1" noChangeArrowheads="1"/>
          </p:cNvSpPr>
          <p:nvPr/>
        </p:nvSpPr>
        <p:spPr bwMode="auto">
          <a:xfrm>
            <a:off x="250825" y="2781300"/>
            <a:ext cx="8496300" cy="2303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None/>
            </a:pPr>
            <a:r>
              <a:rPr lang="zh-CN" altLang="en-US" sz="2800" b="0">
                <a:solidFill>
                  <a:srgbClr val="0000FF"/>
                </a:solidFill>
                <a:ea typeface="黑体" pitchFamily="49" charset="-122"/>
              </a:rPr>
              <a:t>不显示</a:t>
            </a:r>
            <a:r>
              <a:rPr lang="zh-CN" altLang="en-US" sz="2800" b="0">
                <a:ea typeface="黑体" pitchFamily="49" charset="-122"/>
              </a:rPr>
              <a:t>： 设置为</a:t>
            </a:r>
            <a:r>
              <a:rPr lang="en-US" altLang="zh-CN" sz="2800" b="0">
                <a:ea typeface="黑体" pitchFamily="49" charset="-122"/>
              </a:rPr>
              <a:t>【</a:t>
            </a:r>
            <a:r>
              <a:rPr lang="zh-CN" altLang="en-US" sz="2800" b="0">
                <a:ea typeface="黑体" pitchFamily="49" charset="-122"/>
              </a:rPr>
              <a:t>不显示</a:t>
            </a:r>
            <a:r>
              <a:rPr lang="en-US" altLang="zh-CN" sz="2800" b="0">
                <a:ea typeface="黑体" pitchFamily="49" charset="-122"/>
              </a:rPr>
              <a:t>】</a:t>
            </a:r>
            <a:r>
              <a:rPr lang="zh-CN" altLang="en-US" sz="2800" b="0">
                <a:ea typeface="黑体" pitchFamily="49" charset="-122"/>
              </a:rPr>
              <a:t>的字段内容将不会出现在交叉表查询结果集中。这些字段可以作为查询的筛选条件，该字段所对应的</a:t>
            </a:r>
            <a:r>
              <a:rPr lang="en-US" altLang="zh-CN" sz="2800" b="0">
                <a:ea typeface="黑体" pitchFamily="49" charset="-122"/>
              </a:rPr>
              <a:t>【</a:t>
            </a:r>
            <a:r>
              <a:rPr lang="zh-CN" altLang="en-US" sz="2800" b="0">
                <a:ea typeface="黑体" pitchFamily="49" charset="-122"/>
              </a:rPr>
              <a:t>总计</a:t>
            </a:r>
            <a:r>
              <a:rPr lang="en-US" altLang="zh-CN" sz="2800" b="0">
                <a:ea typeface="黑体" pitchFamily="49" charset="-122"/>
              </a:rPr>
              <a:t>】</a:t>
            </a:r>
            <a:r>
              <a:rPr lang="zh-CN" altLang="en-US" sz="2800" b="0">
                <a:ea typeface="黑体" pitchFamily="49" charset="-122"/>
              </a:rPr>
              <a:t>栏一般设置为</a:t>
            </a:r>
            <a:r>
              <a:rPr lang="en-US" altLang="zh-CN" sz="2800" b="0">
                <a:ea typeface="黑体" pitchFamily="49" charset="-122"/>
              </a:rPr>
              <a:t>【Where】</a:t>
            </a:r>
            <a:r>
              <a:rPr lang="zh-CN" altLang="en-US" sz="2800" b="0">
                <a:ea typeface="黑体" pitchFamily="49" charset="-122"/>
              </a:rPr>
              <a:t>。在一个交叉表查询中可以有多个字段设置为</a:t>
            </a:r>
            <a:r>
              <a:rPr lang="en-US" altLang="zh-CN" sz="2800" b="0">
                <a:ea typeface="黑体" pitchFamily="49" charset="-122"/>
              </a:rPr>
              <a:t>【</a:t>
            </a:r>
            <a:r>
              <a:rPr lang="zh-CN" altLang="en-US" sz="2800" b="0">
                <a:ea typeface="黑体" pitchFamily="49" charset="-122"/>
              </a:rPr>
              <a:t>不显示</a:t>
            </a:r>
            <a:r>
              <a:rPr lang="en-US" altLang="zh-CN" sz="2800" b="0">
                <a:ea typeface="黑体" pitchFamily="49" charset="-122"/>
              </a:rPr>
              <a:t>】</a:t>
            </a:r>
            <a:r>
              <a:rPr lang="zh-CN" altLang="en-US" sz="2800" b="0">
                <a:ea typeface="黑体" pitchFamily="49" charset="-122"/>
              </a:rPr>
              <a:t>。</a:t>
            </a:r>
          </a:p>
        </p:txBody>
      </p:sp>
      <p:sp>
        <p:nvSpPr>
          <p:cNvPr id="2241540" name="Rectangle 4"/>
          <p:cNvSpPr>
            <a:spLocks noRot="1" noChangeArrowheads="1"/>
          </p:cNvSpPr>
          <p:nvPr/>
        </p:nvSpPr>
        <p:spPr bwMode="auto">
          <a:xfrm>
            <a:off x="179388" y="5229225"/>
            <a:ext cx="8496300" cy="1079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None/>
            </a:pPr>
            <a:r>
              <a:rPr lang="en-US" altLang="zh-CN" sz="2800" b="0">
                <a:ea typeface="黑体" pitchFamily="49" charset="-122"/>
              </a:rPr>
              <a:t>4.</a:t>
            </a:r>
            <a:r>
              <a:rPr lang="zh-CN" altLang="en-US" sz="2800" b="0">
                <a:ea typeface="黑体" pitchFamily="49" charset="-122"/>
              </a:rPr>
              <a:t>单击工具栏上的</a:t>
            </a:r>
            <a:r>
              <a:rPr lang="en-US" altLang="zh-CN" sz="2800" b="0">
                <a:ea typeface="黑体" pitchFamily="49" charset="-122"/>
              </a:rPr>
              <a:t>【</a:t>
            </a:r>
            <a:r>
              <a:rPr lang="zh-CN" altLang="en-US" sz="2800" b="0">
                <a:ea typeface="黑体" pitchFamily="49" charset="-122"/>
              </a:rPr>
              <a:t>执行</a:t>
            </a:r>
            <a:r>
              <a:rPr lang="en-US" altLang="zh-CN" sz="2800" b="0">
                <a:ea typeface="黑体" pitchFamily="49" charset="-122"/>
              </a:rPr>
              <a:t>】</a:t>
            </a:r>
            <a:r>
              <a:rPr lang="zh-CN" altLang="en-US" sz="2800" b="0">
                <a:ea typeface="黑体" pitchFamily="49" charset="-122"/>
              </a:rPr>
              <a:t>按钮，执行查询，得到查询结果集。</a:t>
            </a:r>
          </a:p>
        </p:txBody>
      </p:sp>
    </p:spTree>
  </p:cSld>
  <p:clrMapOvr>
    <a:masterClrMapping/>
  </p:clrMapOvr>
  <p:transition spd="med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15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2415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15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22415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15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22415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41538" grpId="0" build="p"/>
      <p:bldP spid="2241539" grpId="0" build="p"/>
      <p:bldP spid="2241540" grpId="0" build="p"/>
    </p:bld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425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844" t="24728" r="17122" b="33789"/>
          <a:stretch>
            <a:fillRect/>
          </a:stretch>
        </p:blipFill>
        <p:spPr bwMode="auto">
          <a:xfrm>
            <a:off x="755650" y="-26988"/>
            <a:ext cx="7921625" cy="4392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4256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973" t="24535" r="1993" b="44083"/>
          <a:stretch>
            <a:fillRect/>
          </a:stretch>
        </p:blipFill>
        <p:spPr bwMode="auto">
          <a:xfrm>
            <a:off x="395288" y="4365625"/>
            <a:ext cx="8640762" cy="2370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2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2425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2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22425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6179" name="Rectangle 3"/>
          <p:cNvSpPr>
            <a:spLocks noRot="1" noChangeArrowheads="1"/>
          </p:cNvSpPr>
          <p:nvPr/>
        </p:nvSpPr>
        <p:spPr bwMode="auto">
          <a:xfrm>
            <a:off x="468313" y="1773238"/>
            <a:ext cx="8424862" cy="180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lnSpc>
                <a:spcPct val="130000"/>
              </a:lnSpc>
              <a:buClr>
                <a:srgbClr val="0000FF"/>
              </a:buClr>
              <a:buSzPct val="70000"/>
              <a:buFont typeface="Wingdings" pitchFamily="2" charset="2"/>
              <a:buNone/>
            </a:pPr>
            <a:r>
              <a:rPr kumimoji="1" lang="zh-CN" altLang="en-US" sz="2000" b="0">
                <a:latin typeface="黑体" pitchFamily="49" charset="-122"/>
                <a:ea typeface="黑体" pitchFamily="49" charset="-122"/>
              </a:rPr>
              <a:t>在执行时显示对话框提示用户输入信息（查询的条件）。参数查询的创建只能通过设计视图或</a:t>
            </a:r>
            <a:r>
              <a:rPr kumimoji="1" lang="en-US" altLang="zh-CN" sz="2000" b="0">
                <a:latin typeface="黑体" pitchFamily="49" charset="-122"/>
                <a:ea typeface="黑体" pitchFamily="49" charset="-122"/>
              </a:rPr>
              <a:t>SQL</a:t>
            </a:r>
            <a:r>
              <a:rPr kumimoji="1" lang="zh-CN" altLang="en-US" sz="2000" b="0">
                <a:latin typeface="黑体" pitchFamily="49" charset="-122"/>
                <a:ea typeface="黑体" pitchFamily="49" charset="-122"/>
              </a:rPr>
              <a:t>视图完成。</a:t>
            </a:r>
          </a:p>
        </p:txBody>
      </p:sp>
      <p:sp>
        <p:nvSpPr>
          <p:cNvPr id="2226181" name="Rectangle 5"/>
          <p:cNvSpPr>
            <a:spLocks noGrp="1" noRot="1" noChangeArrowheads="1"/>
          </p:cNvSpPr>
          <p:nvPr>
            <p:ph type="title"/>
          </p:nvPr>
        </p:nvSpPr>
        <p:spPr>
          <a:xfrm>
            <a:off x="323850" y="620713"/>
            <a:ext cx="8540750" cy="582612"/>
          </a:xfrm>
        </p:spPr>
        <p:txBody>
          <a:bodyPr/>
          <a:lstStyle/>
          <a:p>
            <a:r>
              <a:rPr kumimoji="1" lang="zh-CN" altLang="en-US" sz="2800">
                <a:solidFill>
                  <a:srgbClr val="660066"/>
                </a:solidFill>
              </a:rPr>
              <a:t>（三）参数查询</a:t>
            </a:r>
          </a:p>
        </p:txBody>
      </p:sp>
    </p:spTree>
  </p:cSld>
  <p:clrMapOvr>
    <a:masterClrMapping/>
  </p:clrMapOvr>
  <p:transition spd="med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6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226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26179" grpId="0" build="p"/>
    </p:bld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0290" name="Rectangle 2"/>
          <p:cNvSpPr>
            <a:spLocks noChangeArrowheads="1"/>
          </p:cNvSpPr>
          <p:nvPr/>
        </p:nvSpPr>
        <p:spPr bwMode="auto">
          <a:xfrm>
            <a:off x="34925" y="549275"/>
            <a:ext cx="2881313" cy="576263"/>
          </a:xfrm>
          <a:prstGeom prst="rect">
            <a:avLst/>
          </a:prstGeom>
          <a:solidFill>
            <a:srgbClr val="99CCFF"/>
          </a:solidFill>
          <a:ln w="9525">
            <a:solidFill>
              <a:srgbClr val="8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kumimoji="1" lang="en-US" altLang="zh-CN" sz="3200">
                <a:solidFill>
                  <a:srgbClr val="FF3300"/>
                </a:solidFill>
                <a:latin typeface="Times New Roman" pitchFamily="18" charset="0"/>
              </a:rPr>
              <a:t>6.2.3  </a:t>
            </a:r>
            <a:r>
              <a:rPr kumimoji="1" lang="zh-CN" altLang="en-US" sz="3200">
                <a:solidFill>
                  <a:srgbClr val="FF3300"/>
                </a:solidFill>
                <a:latin typeface="Times New Roman" pitchFamily="18" charset="0"/>
              </a:rPr>
              <a:t>选择查询</a:t>
            </a:r>
            <a:r>
              <a:rPr lang="zh-CN" altLang="en-US" sz="2000" b="0"/>
              <a:t> </a:t>
            </a:r>
          </a:p>
        </p:txBody>
      </p:sp>
      <p:sp>
        <p:nvSpPr>
          <p:cNvPr id="2060291" name="Rectangle 3"/>
          <p:cNvSpPr>
            <a:spLocks noRot="1" noChangeArrowheads="1"/>
          </p:cNvSpPr>
          <p:nvPr/>
        </p:nvSpPr>
        <p:spPr bwMode="auto">
          <a:xfrm>
            <a:off x="179388" y="1125538"/>
            <a:ext cx="8785225" cy="180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lnSpc>
                <a:spcPct val="130000"/>
              </a:lnSpc>
              <a:buClr>
                <a:srgbClr val="0000FF"/>
              </a:buClr>
              <a:buSzPct val="70000"/>
              <a:buFont typeface="Wingdings" pitchFamily="2" charset="2"/>
              <a:buNone/>
            </a:pPr>
            <a:r>
              <a:rPr kumimoji="1" lang="zh-CN" altLang="en-US" sz="2800" b="0">
                <a:latin typeface="黑体" pitchFamily="49" charset="-122"/>
                <a:ea typeface="黑体" pitchFamily="49" charset="-122"/>
              </a:rPr>
              <a:t>来源于表中各个字段的总计值（合计、计数和平均），并将它们分组，一组列在数据表的左侧，一组列在数据表的上部。</a:t>
            </a:r>
          </a:p>
        </p:txBody>
      </p:sp>
      <p:sp>
        <p:nvSpPr>
          <p:cNvPr id="2060292" name="Rectangle 4"/>
          <p:cNvSpPr>
            <a:spLocks noChangeArrowheads="1"/>
          </p:cNvSpPr>
          <p:nvPr/>
        </p:nvSpPr>
        <p:spPr bwMode="auto">
          <a:xfrm>
            <a:off x="-36513" y="3357563"/>
            <a:ext cx="2881313" cy="576262"/>
          </a:xfrm>
          <a:prstGeom prst="rect">
            <a:avLst/>
          </a:prstGeom>
          <a:solidFill>
            <a:srgbClr val="99CCFF"/>
          </a:solidFill>
          <a:ln w="9525">
            <a:solidFill>
              <a:srgbClr val="8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kumimoji="1" lang="en-US" altLang="zh-CN" sz="3200">
                <a:solidFill>
                  <a:srgbClr val="FF3300"/>
                </a:solidFill>
                <a:latin typeface="Times New Roman" pitchFamily="18" charset="0"/>
              </a:rPr>
              <a:t>6.2.4  </a:t>
            </a:r>
            <a:r>
              <a:rPr kumimoji="1" lang="zh-CN" altLang="en-US" sz="3200">
                <a:solidFill>
                  <a:srgbClr val="FF3300"/>
                </a:solidFill>
                <a:latin typeface="Times New Roman" pitchFamily="18" charset="0"/>
              </a:rPr>
              <a:t>操作查询</a:t>
            </a:r>
            <a:r>
              <a:rPr lang="zh-CN" altLang="en-US" sz="2000" b="0"/>
              <a:t> </a:t>
            </a:r>
          </a:p>
        </p:txBody>
      </p:sp>
      <p:sp>
        <p:nvSpPr>
          <p:cNvPr id="2060293" name="Rectangle 5"/>
          <p:cNvSpPr>
            <a:spLocks noRot="1" noChangeArrowheads="1"/>
          </p:cNvSpPr>
          <p:nvPr/>
        </p:nvSpPr>
        <p:spPr bwMode="auto">
          <a:xfrm>
            <a:off x="179388" y="4005263"/>
            <a:ext cx="8785225" cy="180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lnSpc>
                <a:spcPct val="130000"/>
              </a:lnSpc>
              <a:buClr>
                <a:srgbClr val="0000FF"/>
              </a:buClr>
              <a:buSzPct val="70000"/>
              <a:buFont typeface="Wingdings" pitchFamily="2" charset="2"/>
              <a:buNone/>
            </a:pPr>
            <a:r>
              <a:rPr kumimoji="1" lang="zh-CN" altLang="en-US" sz="2800" b="0">
                <a:latin typeface="黑体" pitchFamily="49" charset="-122"/>
                <a:ea typeface="黑体" pitchFamily="49" charset="-122"/>
              </a:rPr>
              <a:t>使用一个操作来更改许多记录的查询。共有</a:t>
            </a:r>
            <a:r>
              <a:rPr kumimoji="1" lang="en-US" altLang="zh-CN" sz="2800" b="0">
                <a:latin typeface="黑体" pitchFamily="49" charset="-122"/>
                <a:ea typeface="黑体" pitchFamily="49" charset="-122"/>
              </a:rPr>
              <a:t>4</a:t>
            </a:r>
            <a:r>
              <a:rPr kumimoji="1" lang="zh-CN" altLang="en-US" sz="2800" b="0">
                <a:latin typeface="黑体" pitchFamily="49" charset="-122"/>
                <a:ea typeface="黑体" pitchFamily="49" charset="-122"/>
              </a:rPr>
              <a:t>种类型：删除、更新、追加、生成表查询。一般用于大批量修改表中数据。</a:t>
            </a:r>
          </a:p>
        </p:txBody>
      </p:sp>
    </p:spTree>
  </p:cSld>
  <p:clrMapOvr>
    <a:masterClrMapping/>
  </p:clrMapOvr>
  <p:transition spd="med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060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2060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2060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2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2000"/>
                                        <p:tgtEl>
                                          <p:spTgt spid="20602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60290" grpId="0" animBg="1"/>
      <p:bldP spid="2060291" grpId="0" build="p"/>
      <p:bldP spid="2060292" grpId="0" animBg="1"/>
      <p:bldP spid="2060293" grpId="0" build="p"/>
    </p:bld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4627" name="Rectangle 3"/>
          <p:cNvSpPr>
            <a:spLocks noRot="1" noChangeArrowheads="1"/>
          </p:cNvSpPr>
          <p:nvPr/>
        </p:nvSpPr>
        <p:spPr bwMode="auto">
          <a:xfrm>
            <a:off x="250825" y="836613"/>
            <a:ext cx="8424863" cy="1223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lnSpc>
                <a:spcPct val="130000"/>
              </a:lnSpc>
              <a:buClr>
                <a:srgbClr val="0000FF"/>
              </a:buClr>
              <a:buSzPct val="70000"/>
              <a:buFont typeface="Wingdings" pitchFamily="2" charset="2"/>
              <a:buNone/>
            </a:pPr>
            <a:r>
              <a:rPr lang="zh-CN" altLang="en-US" sz="2800" b="0">
                <a:ea typeface="黑体" pitchFamily="49" charset="-122"/>
              </a:rPr>
              <a:t>参数查询是指如果要查找的特定值以参数的形式在每次执行查询时，由用户临时输入而得到。</a:t>
            </a:r>
          </a:p>
        </p:txBody>
      </p:sp>
      <p:sp>
        <p:nvSpPr>
          <p:cNvPr id="2074628" name="Rectangle 4"/>
          <p:cNvSpPr>
            <a:spLocks noRot="1" noChangeArrowheads="1"/>
          </p:cNvSpPr>
          <p:nvPr/>
        </p:nvSpPr>
        <p:spPr bwMode="auto">
          <a:xfrm>
            <a:off x="395288" y="2060575"/>
            <a:ext cx="2017712" cy="720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lnSpc>
                <a:spcPct val="130000"/>
              </a:lnSpc>
              <a:buClr>
                <a:srgbClr val="0000FF"/>
              </a:buClr>
              <a:buSzPct val="70000"/>
              <a:buFont typeface="Wingdings" pitchFamily="2" charset="2"/>
              <a:buNone/>
            </a:pPr>
            <a:r>
              <a:rPr lang="zh-CN" altLang="en-US" sz="2800" b="0">
                <a:solidFill>
                  <a:srgbClr val="0000FF"/>
                </a:solidFill>
                <a:ea typeface="黑体" pitchFamily="49" charset="-122"/>
              </a:rPr>
              <a:t>步骤如下：</a:t>
            </a:r>
          </a:p>
        </p:txBody>
      </p:sp>
      <p:sp>
        <p:nvSpPr>
          <p:cNvPr id="2074629" name="Rectangle 5"/>
          <p:cNvSpPr>
            <a:spLocks noRot="1" noChangeArrowheads="1"/>
          </p:cNvSpPr>
          <p:nvPr/>
        </p:nvSpPr>
        <p:spPr bwMode="auto">
          <a:xfrm>
            <a:off x="323850" y="2852738"/>
            <a:ext cx="8640763" cy="1223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lnSpc>
                <a:spcPct val="130000"/>
              </a:lnSpc>
              <a:buClr>
                <a:srgbClr val="0000FF"/>
              </a:buClr>
              <a:buSzPct val="70000"/>
              <a:buFont typeface="Wingdings" pitchFamily="2" charset="2"/>
              <a:buNone/>
            </a:pPr>
            <a:r>
              <a:rPr lang="en-US" altLang="zh-CN" sz="2800" b="0">
                <a:ea typeface="黑体" pitchFamily="49" charset="-122"/>
              </a:rPr>
              <a:t>1.</a:t>
            </a:r>
            <a:r>
              <a:rPr lang="zh-CN" altLang="en-US" sz="2800" b="0">
                <a:ea typeface="黑体" pitchFamily="49" charset="-122"/>
              </a:rPr>
              <a:t>以设计视图方式新建或打开一个查询，设置查询所用的字段。</a:t>
            </a:r>
          </a:p>
        </p:txBody>
      </p:sp>
      <p:sp>
        <p:nvSpPr>
          <p:cNvPr id="2074630" name="Rectangle 6"/>
          <p:cNvSpPr>
            <a:spLocks noRot="1" noChangeArrowheads="1"/>
          </p:cNvSpPr>
          <p:nvPr/>
        </p:nvSpPr>
        <p:spPr bwMode="auto">
          <a:xfrm>
            <a:off x="323850" y="4149725"/>
            <a:ext cx="8640763" cy="1223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lnSpc>
                <a:spcPct val="130000"/>
              </a:lnSpc>
              <a:buClr>
                <a:srgbClr val="0000FF"/>
              </a:buClr>
              <a:buSzPct val="70000"/>
              <a:buFont typeface="Wingdings" pitchFamily="2" charset="2"/>
              <a:buNone/>
            </a:pPr>
            <a:r>
              <a:rPr lang="en-US" altLang="zh-CN" sz="2800" b="0">
                <a:ea typeface="黑体" pitchFamily="49" charset="-122"/>
              </a:rPr>
              <a:t>2.</a:t>
            </a:r>
            <a:r>
              <a:rPr lang="en-US" altLang="zh-CN" sz="3200" b="0"/>
              <a:t> </a:t>
            </a:r>
            <a:r>
              <a:rPr lang="zh-CN" altLang="en-US" sz="2800" b="0">
                <a:ea typeface="黑体" pitchFamily="49" charset="-122"/>
              </a:rPr>
              <a:t>添加参数查询所使用的字段。如果使用了总计项，那么将该字段所对应的</a:t>
            </a:r>
            <a:r>
              <a:rPr lang="en-US" altLang="zh-CN" sz="2800" b="0">
                <a:ea typeface="黑体" pitchFamily="49" charset="-122"/>
              </a:rPr>
              <a:t>【</a:t>
            </a:r>
            <a:r>
              <a:rPr lang="zh-CN" altLang="en-US" sz="2800" b="0">
                <a:ea typeface="黑体" pitchFamily="49" charset="-122"/>
              </a:rPr>
              <a:t>总计</a:t>
            </a:r>
            <a:r>
              <a:rPr lang="en-US" altLang="zh-CN" sz="2800" b="0">
                <a:ea typeface="黑体" pitchFamily="49" charset="-122"/>
              </a:rPr>
              <a:t>】</a:t>
            </a:r>
            <a:r>
              <a:rPr lang="zh-CN" altLang="en-US" sz="2800" b="0">
                <a:ea typeface="黑体" pitchFamily="49" charset="-122"/>
              </a:rPr>
              <a:t>栏设置为</a:t>
            </a:r>
            <a:r>
              <a:rPr lang="en-US" altLang="zh-CN" sz="2800" b="0">
                <a:ea typeface="黑体" pitchFamily="49" charset="-122"/>
              </a:rPr>
              <a:t>【</a:t>
            </a:r>
            <a:r>
              <a:rPr lang="zh-CN" altLang="en-US" sz="2800" b="0">
                <a:ea typeface="黑体" pitchFamily="49" charset="-122"/>
              </a:rPr>
              <a:t>条件</a:t>
            </a:r>
            <a:r>
              <a:rPr lang="en-US" altLang="zh-CN" sz="2800" b="0">
                <a:ea typeface="黑体" pitchFamily="49" charset="-122"/>
              </a:rPr>
              <a:t>】</a:t>
            </a:r>
            <a:r>
              <a:rPr lang="zh-CN" altLang="en-US" sz="2800" b="0">
                <a:ea typeface="黑体" pitchFamily="49" charset="-122"/>
              </a:rPr>
              <a:t>。</a:t>
            </a:r>
          </a:p>
        </p:txBody>
      </p:sp>
      <p:sp>
        <p:nvSpPr>
          <p:cNvPr id="2074631" name="Rectangle 7"/>
          <p:cNvSpPr>
            <a:spLocks noGrp="1" noRot="1" noChangeArrowheads="1"/>
          </p:cNvSpPr>
          <p:nvPr>
            <p:ph type="title"/>
          </p:nvPr>
        </p:nvSpPr>
        <p:spPr>
          <a:xfrm>
            <a:off x="250825" y="188913"/>
            <a:ext cx="8540750" cy="582612"/>
          </a:xfrm>
        </p:spPr>
        <p:txBody>
          <a:bodyPr/>
          <a:lstStyle/>
          <a:p>
            <a:r>
              <a:rPr kumimoji="1" lang="zh-CN" altLang="en-US">
                <a:solidFill>
                  <a:srgbClr val="008000"/>
                </a:solidFill>
              </a:rPr>
              <a:t>创建参数查询</a:t>
            </a:r>
          </a:p>
        </p:txBody>
      </p:sp>
    </p:spTree>
  </p:cSld>
  <p:clrMapOvr>
    <a:masterClrMapping/>
  </p:clrMapOvr>
  <p:transition spd="med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4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074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46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20746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46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20746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46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20746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74627" grpId="0" build="p"/>
      <p:bldP spid="2074628" grpId="0" build="p"/>
      <p:bldP spid="2074629" grpId="0" build="p"/>
      <p:bldP spid="2074630" grpId="0" build="p"/>
    </p:bld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5650" name="Rectangle 2"/>
          <p:cNvSpPr>
            <a:spLocks noRot="1" noChangeArrowheads="1"/>
          </p:cNvSpPr>
          <p:nvPr/>
        </p:nvSpPr>
        <p:spPr bwMode="auto">
          <a:xfrm>
            <a:off x="468313" y="692150"/>
            <a:ext cx="8424862" cy="1873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lnSpc>
                <a:spcPct val="130000"/>
              </a:lnSpc>
              <a:buClr>
                <a:srgbClr val="0000FF"/>
              </a:buClr>
              <a:buSzPct val="70000"/>
              <a:buFont typeface="Wingdings" pitchFamily="2" charset="2"/>
              <a:buNone/>
            </a:pPr>
            <a:r>
              <a:rPr lang="en-US" altLang="zh-CN" sz="2800" b="0">
                <a:ea typeface="黑体" pitchFamily="49" charset="-122"/>
              </a:rPr>
              <a:t>3.</a:t>
            </a:r>
            <a:r>
              <a:rPr lang="zh-CN" altLang="en-US" sz="2800" b="0">
                <a:ea typeface="黑体" pitchFamily="49" charset="-122"/>
              </a:rPr>
              <a:t>在需要输入参数的字段所对应的</a:t>
            </a:r>
            <a:r>
              <a:rPr lang="en-US" altLang="zh-CN" sz="2800" b="0">
                <a:ea typeface="黑体" pitchFamily="49" charset="-122"/>
              </a:rPr>
              <a:t>【</a:t>
            </a:r>
            <a:r>
              <a:rPr lang="zh-CN" altLang="en-US" sz="2800" b="0">
                <a:ea typeface="黑体" pitchFamily="49" charset="-122"/>
              </a:rPr>
              <a:t>准则</a:t>
            </a:r>
            <a:r>
              <a:rPr lang="en-US" altLang="zh-CN" sz="2800" b="0">
                <a:ea typeface="黑体" pitchFamily="49" charset="-122"/>
              </a:rPr>
              <a:t>】</a:t>
            </a:r>
            <a:r>
              <a:rPr lang="zh-CN" altLang="en-US" sz="2800" b="0">
                <a:ea typeface="黑体" pitchFamily="49" charset="-122"/>
              </a:rPr>
              <a:t>栏中输入一个带有方括号的文本，该文本将在参数查询对话框中显示出来。</a:t>
            </a:r>
          </a:p>
        </p:txBody>
      </p:sp>
      <p:sp>
        <p:nvSpPr>
          <p:cNvPr id="2075651" name="Rectangle 3"/>
          <p:cNvSpPr>
            <a:spLocks noRot="1" noChangeArrowheads="1"/>
          </p:cNvSpPr>
          <p:nvPr/>
        </p:nvSpPr>
        <p:spPr bwMode="auto">
          <a:xfrm>
            <a:off x="468313" y="2565400"/>
            <a:ext cx="8424862" cy="1873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lnSpc>
                <a:spcPct val="130000"/>
              </a:lnSpc>
              <a:buClr>
                <a:srgbClr val="0000FF"/>
              </a:buClr>
              <a:buSzPct val="70000"/>
              <a:buFont typeface="Wingdings" pitchFamily="2" charset="2"/>
              <a:buNone/>
            </a:pPr>
            <a:r>
              <a:rPr lang="en-US" altLang="zh-CN" sz="2800" b="0">
                <a:ea typeface="黑体" pitchFamily="49" charset="-122"/>
              </a:rPr>
              <a:t>4.</a:t>
            </a:r>
            <a:r>
              <a:rPr lang="zh-CN" altLang="en-US" sz="2800" b="0">
                <a:ea typeface="黑体" pitchFamily="49" charset="-122"/>
              </a:rPr>
              <a:t>单击工具栏上的</a:t>
            </a:r>
            <a:r>
              <a:rPr lang="en-US" altLang="zh-CN" sz="2800" b="0">
                <a:ea typeface="黑体" pitchFamily="49" charset="-122"/>
              </a:rPr>
              <a:t>【</a:t>
            </a:r>
            <a:r>
              <a:rPr lang="zh-CN" altLang="en-US" sz="2800" b="0">
                <a:ea typeface="黑体" pitchFamily="49" charset="-122"/>
              </a:rPr>
              <a:t>执行</a:t>
            </a:r>
            <a:r>
              <a:rPr lang="en-US" altLang="zh-CN" sz="2800" b="0">
                <a:ea typeface="黑体" pitchFamily="49" charset="-122"/>
              </a:rPr>
              <a:t>】</a:t>
            </a:r>
            <a:r>
              <a:rPr lang="zh-CN" altLang="en-US" sz="2800" b="0">
                <a:ea typeface="黑体" pitchFamily="49" charset="-122"/>
              </a:rPr>
              <a:t>按钮</a:t>
            </a:r>
            <a:r>
              <a:rPr lang="en-US" altLang="zh-CN" sz="2800" b="0">
                <a:ea typeface="黑体" pitchFamily="49" charset="-122"/>
              </a:rPr>
              <a:t>,</a:t>
            </a:r>
            <a:r>
              <a:rPr lang="zh-CN" altLang="en-US" sz="2800" b="0">
                <a:ea typeface="黑体" pitchFamily="49" charset="-122"/>
              </a:rPr>
              <a:t>会弹出</a:t>
            </a:r>
            <a:r>
              <a:rPr lang="en-US" altLang="zh-CN" sz="2800" b="0">
                <a:ea typeface="黑体" pitchFamily="49" charset="-122"/>
              </a:rPr>
              <a:t>【</a:t>
            </a:r>
            <a:r>
              <a:rPr lang="zh-CN" altLang="en-US" sz="2800" b="0">
                <a:ea typeface="黑体" pitchFamily="49" charset="-122"/>
              </a:rPr>
              <a:t>参数查询</a:t>
            </a:r>
            <a:r>
              <a:rPr lang="en-US" altLang="zh-CN" sz="2800" b="0">
                <a:ea typeface="黑体" pitchFamily="49" charset="-122"/>
              </a:rPr>
              <a:t>】</a:t>
            </a:r>
            <a:r>
              <a:rPr lang="zh-CN" altLang="en-US" sz="2800" b="0">
                <a:ea typeface="黑体" pitchFamily="49" charset="-122"/>
              </a:rPr>
              <a:t>对话框，在文本框中键入查询参数，单击</a:t>
            </a:r>
            <a:r>
              <a:rPr lang="en-US" altLang="zh-CN" sz="2800" b="0">
                <a:ea typeface="黑体" pitchFamily="49" charset="-122"/>
              </a:rPr>
              <a:t>【</a:t>
            </a:r>
            <a:r>
              <a:rPr lang="zh-CN" altLang="en-US" sz="2800" b="0">
                <a:ea typeface="黑体" pitchFamily="49" charset="-122"/>
              </a:rPr>
              <a:t>确定</a:t>
            </a:r>
            <a:r>
              <a:rPr lang="en-US" altLang="zh-CN" sz="2800" b="0">
                <a:ea typeface="黑体" pitchFamily="49" charset="-122"/>
              </a:rPr>
              <a:t>】</a:t>
            </a:r>
            <a:r>
              <a:rPr lang="zh-CN" altLang="en-US" sz="2800" b="0">
                <a:ea typeface="黑体" pitchFamily="49" charset="-122"/>
              </a:rPr>
              <a:t>按钮，查询结果集就将显示出来。</a:t>
            </a:r>
          </a:p>
        </p:txBody>
      </p:sp>
    </p:spTree>
  </p:cSld>
  <p:clrMapOvr>
    <a:masterClrMapping/>
  </p:clrMapOvr>
  <p:transition spd="med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56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0756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5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2075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75650" grpId="0" build="p"/>
      <p:bldP spid="2075651" grpId="0" build="p"/>
    </p:bld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76674" name="Group 2"/>
          <p:cNvGrpSpPr>
            <a:grpSpLocks/>
          </p:cNvGrpSpPr>
          <p:nvPr/>
        </p:nvGrpSpPr>
        <p:grpSpPr bwMode="auto">
          <a:xfrm>
            <a:off x="1042988" y="0"/>
            <a:ext cx="6842125" cy="4017963"/>
            <a:chOff x="657" y="0"/>
            <a:chExt cx="4310" cy="2531"/>
          </a:xfrm>
        </p:grpSpPr>
        <p:pic>
          <p:nvPicPr>
            <p:cNvPr id="2076675" name="Picture 3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362" t="18079" r="29433" b="28409"/>
            <a:stretch>
              <a:fillRect/>
            </a:stretch>
          </p:blipFill>
          <p:spPr bwMode="auto">
            <a:xfrm>
              <a:off x="657" y="0"/>
              <a:ext cx="4310" cy="25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076676" name="Freeform 4"/>
            <p:cNvSpPr>
              <a:spLocks/>
            </p:cNvSpPr>
            <p:nvPr/>
          </p:nvSpPr>
          <p:spPr bwMode="auto">
            <a:xfrm>
              <a:off x="1728" y="1884"/>
              <a:ext cx="1319" cy="363"/>
            </a:xfrm>
            <a:custGeom>
              <a:avLst/>
              <a:gdLst>
                <a:gd name="T0" fmla="*/ 353 w 1319"/>
                <a:gd name="T1" fmla="*/ 497 h 636"/>
                <a:gd name="T2" fmla="*/ 520 w 1319"/>
                <a:gd name="T3" fmla="*/ 589 h 636"/>
                <a:gd name="T4" fmla="*/ 725 w 1319"/>
                <a:gd name="T5" fmla="*/ 636 h 636"/>
                <a:gd name="T6" fmla="*/ 1059 w 1319"/>
                <a:gd name="T7" fmla="*/ 627 h 636"/>
                <a:gd name="T8" fmla="*/ 1236 w 1319"/>
                <a:gd name="T9" fmla="*/ 580 h 636"/>
                <a:gd name="T10" fmla="*/ 1319 w 1319"/>
                <a:gd name="T11" fmla="*/ 515 h 636"/>
                <a:gd name="T12" fmla="*/ 1263 w 1319"/>
                <a:gd name="T13" fmla="*/ 376 h 636"/>
                <a:gd name="T14" fmla="*/ 1133 w 1319"/>
                <a:gd name="T15" fmla="*/ 264 h 636"/>
                <a:gd name="T16" fmla="*/ 1087 w 1319"/>
                <a:gd name="T17" fmla="*/ 218 h 636"/>
                <a:gd name="T18" fmla="*/ 1068 w 1319"/>
                <a:gd name="T19" fmla="*/ 190 h 636"/>
                <a:gd name="T20" fmla="*/ 1031 w 1319"/>
                <a:gd name="T21" fmla="*/ 171 h 636"/>
                <a:gd name="T22" fmla="*/ 892 w 1319"/>
                <a:gd name="T23" fmla="*/ 106 h 636"/>
                <a:gd name="T24" fmla="*/ 28 w 1319"/>
                <a:gd name="T25" fmla="*/ 190 h 636"/>
                <a:gd name="T26" fmla="*/ 0 w 1319"/>
                <a:gd name="T27" fmla="*/ 274 h 636"/>
                <a:gd name="T28" fmla="*/ 93 w 1319"/>
                <a:gd name="T29" fmla="*/ 441 h 636"/>
                <a:gd name="T30" fmla="*/ 121 w 1319"/>
                <a:gd name="T31" fmla="*/ 469 h 636"/>
                <a:gd name="T32" fmla="*/ 242 w 1319"/>
                <a:gd name="T33" fmla="*/ 506 h 636"/>
                <a:gd name="T34" fmla="*/ 762 w 1319"/>
                <a:gd name="T35" fmla="*/ 589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319" h="636">
                  <a:moveTo>
                    <a:pt x="353" y="497"/>
                  </a:moveTo>
                  <a:cubicBezTo>
                    <a:pt x="373" y="557"/>
                    <a:pt x="463" y="580"/>
                    <a:pt x="520" y="589"/>
                  </a:cubicBezTo>
                  <a:cubicBezTo>
                    <a:pt x="591" y="613"/>
                    <a:pt x="652" y="622"/>
                    <a:pt x="725" y="636"/>
                  </a:cubicBezTo>
                  <a:cubicBezTo>
                    <a:pt x="836" y="633"/>
                    <a:pt x="948" y="633"/>
                    <a:pt x="1059" y="627"/>
                  </a:cubicBezTo>
                  <a:cubicBezTo>
                    <a:pt x="1113" y="624"/>
                    <a:pt x="1181" y="593"/>
                    <a:pt x="1236" y="580"/>
                  </a:cubicBezTo>
                  <a:cubicBezTo>
                    <a:pt x="1275" y="561"/>
                    <a:pt x="1296" y="551"/>
                    <a:pt x="1319" y="515"/>
                  </a:cubicBezTo>
                  <a:cubicBezTo>
                    <a:pt x="1308" y="461"/>
                    <a:pt x="1294" y="422"/>
                    <a:pt x="1263" y="376"/>
                  </a:cubicBezTo>
                  <a:cubicBezTo>
                    <a:pt x="1245" y="319"/>
                    <a:pt x="1180" y="296"/>
                    <a:pt x="1133" y="264"/>
                  </a:cubicBezTo>
                  <a:cubicBezTo>
                    <a:pt x="1087" y="193"/>
                    <a:pt x="1146" y="276"/>
                    <a:pt x="1087" y="218"/>
                  </a:cubicBezTo>
                  <a:cubicBezTo>
                    <a:pt x="1079" y="210"/>
                    <a:pt x="1077" y="197"/>
                    <a:pt x="1068" y="190"/>
                  </a:cubicBezTo>
                  <a:cubicBezTo>
                    <a:pt x="1057" y="181"/>
                    <a:pt x="1043" y="178"/>
                    <a:pt x="1031" y="171"/>
                  </a:cubicBezTo>
                  <a:cubicBezTo>
                    <a:pt x="978" y="139"/>
                    <a:pt x="949" y="126"/>
                    <a:pt x="892" y="106"/>
                  </a:cubicBezTo>
                  <a:cubicBezTo>
                    <a:pt x="844" y="107"/>
                    <a:pt x="218" y="0"/>
                    <a:pt x="28" y="190"/>
                  </a:cubicBezTo>
                  <a:cubicBezTo>
                    <a:pt x="6" y="255"/>
                    <a:pt x="15" y="227"/>
                    <a:pt x="0" y="274"/>
                  </a:cubicBezTo>
                  <a:cubicBezTo>
                    <a:pt x="12" y="361"/>
                    <a:pt x="28" y="386"/>
                    <a:pt x="93" y="441"/>
                  </a:cubicBezTo>
                  <a:cubicBezTo>
                    <a:pt x="103" y="449"/>
                    <a:pt x="109" y="463"/>
                    <a:pt x="121" y="469"/>
                  </a:cubicBezTo>
                  <a:cubicBezTo>
                    <a:pt x="157" y="488"/>
                    <a:pt x="204" y="492"/>
                    <a:pt x="242" y="506"/>
                  </a:cubicBezTo>
                  <a:cubicBezTo>
                    <a:pt x="402" y="564"/>
                    <a:pt x="592" y="589"/>
                    <a:pt x="762" y="589"/>
                  </a:cubicBezTo>
                </a:path>
              </a:pathLst>
            </a:custGeom>
            <a:noFill/>
            <a:ln w="38100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076677" name="Group 5"/>
          <p:cNvGrpSpPr>
            <a:grpSpLocks/>
          </p:cNvGrpSpPr>
          <p:nvPr/>
        </p:nvGrpSpPr>
        <p:grpSpPr bwMode="auto">
          <a:xfrm>
            <a:off x="2551113" y="4221163"/>
            <a:ext cx="4037012" cy="1939925"/>
            <a:chOff x="1607" y="2659"/>
            <a:chExt cx="2543" cy="1222"/>
          </a:xfrm>
        </p:grpSpPr>
        <p:pic>
          <p:nvPicPr>
            <p:cNvPr id="2076678" name="Picture 6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46" y="2659"/>
              <a:ext cx="2404" cy="12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076679" name="Freeform 7"/>
            <p:cNvSpPr>
              <a:spLocks/>
            </p:cNvSpPr>
            <p:nvPr/>
          </p:nvSpPr>
          <p:spPr bwMode="auto">
            <a:xfrm>
              <a:off x="1607" y="2855"/>
              <a:ext cx="1318" cy="397"/>
            </a:xfrm>
            <a:custGeom>
              <a:avLst/>
              <a:gdLst>
                <a:gd name="T0" fmla="*/ 566 w 1318"/>
                <a:gd name="T1" fmla="*/ 29 h 397"/>
                <a:gd name="T2" fmla="*/ 418 w 1318"/>
                <a:gd name="T3" fmla="*/ 1 h 397"/>
                <a:gd name="T4" fmla="*/ 55 w 1318"/>
                <a:gd name="T5" fmla="*/ 47 h 397"/>
                <a:gd name="T6" fmla="*/ 0 w 1318"/>
                <a:gd name="T7" fmla="*/ 159 h 397"/>
                <a:gd name="T8" fmla="*/ 93 w 1318"/>
                <a:gd name="T9" fmla="*/ 261 h 397"/>
                <a:gd name="T10" fmla="*/ 334 w 1318"/>
                <a:gd name="T11" fmla="*/ 317 h 397"/>
                <a:gd name="T12" fmla="*/ 771 w 1318"/>
                <a:gd name="T13" fmla="*/ 363 h 397"/>
                <a:gd name="T14" fmla="*/ 1282 w 1318"/>
                <a:gd name="T15" fmla="*/ 298 h 397"/>
                <a:gd name="T16" fmla="*/ 1254 w 1318"/>
                <a:gd name="T17" fmla="*/ 177 h 397"/>
                <a:gd name="T18" fmla="*/ 1217 w 1318"/>
                <a:gd name="T19" fmla="*/ 122 h 397"/>
                <a:gd name="T20" fmla="*/ 827 w 1318"/>
                <a:gd name="T21" fmla="*/ 20 h 397"/>
                <a:gd name="T22" fmla="*/ 641 w 1318"/>
                <a:gd name="T23" fmla="*/ 10 h 397"/>
                <a:gd name="T24" fmla="*/ 474 w 1318"/>
                <a:gd name="T25" fmla="*/ 20 h 3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18" h="397">
                  <a:moveTo>
                    <a:pt x="566" y="29"/>
                  </a:moveTo>
                  <a:cubicBezTo>
                    <a:pt x="482" y="0"/>
                    <a:pt x="530" y="12"/>
                    <a:pt x="418" y="1"/>
                  </a:cubicBezTo>
                  <a:cubicBezTo>
                    <a:pt x="196" y="9"/>
                    <a:pt x="202" y="0"/>
                    <a:pt x="55" y="47"/>
                  </a:cubicBezTo>
                  <a:cubicBezTo>
                    <a:pt x="11" y="78"/>
                    <a:pt x="16" y="110"/>
                    <a:pt x="0" y="159"/>
                  </a:cubicBezTo>
                  <a:cubicBezTo>
                    <a:pt x="14" y="218"/>
                    <a:pt x="32" y="246"/>
                    <a:pt x="93" y="261"/>
                  </a:cubicBezTo>
                  <a:cubicBezTo>
                    <a:pt x="179" y="305"/>
                    <a:pt x="235" y="308"/>
                    <a:pt x="334" y="317"/>
                  </a:cubicBezTo>
                  <a:cubicBezTo>
                    <a:pt x="480" y="330"/>
                    <a:pt x="625" y="347"/>
                    <a:pt x="771" y="363"/>
                  </a:cubicBezTo>
                  <a:cubicBezTo>
                    <a:pt x="928" y="397"/>
                    <a:pt x="1140" y="395"/>
                    <a:pt x="1282" y="298"/>
                  </a:cubicBezTo>
                  <a:cubicBezTo>
                    <a:pt x="1318" y="242"/>
                    <a:pt x="1289" y="221"/>
                    <a:pt x="1254" y="177"/>
                  </a:cubicBezTo>
                  <a:cubicBezTo>
                    <a:pt x="1240" y="160"/>
                    <a:pt x="1235" y="134"/>
                    <a:pt x="1217" y="122"/>
                  </a:cubicBezTo>
                  <a:cubicBezTo>
                    <a:pt x="1095" y="41"/>
                    <a:pt x="972" y="29"/>
                    <a:pt x="827" y="20"/>
                  </a:cubicBezTo>
                  <a:cubicBezTo>
                    <a:pt x="765" y="16"/>
                    <a:pt x="703" y="13"/>
                    <a:pt x="641" y="10"/>
                  </a:cubicBezTo>
                  <a:cubicBezTo>
                    <a:pt x="499" y="21"/>
                    <a:pt x="554" y="20"/>
                    <a:pt x="474" y="20"/>
                  </a:cubicBezTo>
                </a:path>
              </a:pathLst>
            </a:custGeom>
            <a:noFill/>
            <a:ln w="38100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</p:spTree>
  </p:cSld>
  <p:clrMapOvr>
    <a:masterClrMapping/>
  </p:clrMapOvr>
  <p:transition spd="med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6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076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6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20766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1795" name="Rectangle 3"/>
          <p:cNvSpPr>
            <a:spLocks noRot="1" noChangeArrowheads="1"/>
          </p:cNvSpPr>
          <p:nvPr/>
        </p:nvSpPr>
        <p:spPr bwMode="auto">
          <a:xfrm>
            <a:off x="179388" y="1125538"/>
            <a:ext cx="8856662" cy="29511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lnSpc>
                <a:spcPct val="130000"/>
              </a:lnSpc>
              <a:buClr>
                <a:schemeClr val="hlink"/>
              </a:buClr>
              <a:buSzPct val="70000"/>
              <a:buFont typeface="Wingdings" pitchFamily="2" charset="2"/>
              <a:buNone/>
            </a:pPr>
            <a:r>
              <a:rPr lang="zh-CN" altLang="en-US" sz="2800" b="0">
                <a:ea typeface="黑体" pitchFamily="49" charset="-122"/>
              </a:rPr>
              <a:t>前面所介绍的几种查询不改变数据库中各个表内原有的数据。</a:t>
            </a:r>
          </a:p>
          <a:p>
            <a:pPr>
              <a:lnSpc>
                <a:spcPct val="130000"/>
              </a:lnSpc>
              <a:buClr>
                <a:schemeClr val="hlink"/>
              </a:buClr>
              <a:buSzPct val="70000"/>
              <a:buFont typeface="Wingdings" pitchFamily="2" charset="2"/>
              <a:buNone/>
            </a:pPr>
            <a:r>
              <a:rPr lang="zh-CN" altLang="en-US" sz="2800" b="0">
                <a:ea typeface="黑体" pitchFamily="49" charset="-122"/>
              </a:rPr>
              <a:t>操作查询可以对数据表中原有的数据内容进行编辑，它以选择查询为基础，对符合选择条件的数据进行成批修改以简化维护数据库的工作。 </a:t>
            </a:r>
          </a:p>
        </p:txBody>
      </p:sp>
      <p:sp>
        <p:nvSpPr>
          <p:cNvPr id="2081796" name="Rectangle 4"/>
          <p:cNvSpPr>
            <a:spLocks noGrp="1" noRot="1" noChangeArrowheads="1"/>
          </p:cNvSpPr>
          <p:nvPr>
            <p:ph type="title" idx="4294967295"/>
          </p:nvPr>
        </p:nvSpPr>
        <p:spPr>
          <a:xfrm>
            <a:off x="250825" y="404813"/>
            <a:ext cx="8540750" cy="655637"/>
          </a:xfrm>
        </p:spPr>
        <p:txBody>
          <a:bodyPr/>
          <a:lstStyle/>
          <a:p>
            <a:r>
              <a:rPr kumimoji="1" lang="zh-CN" altLang="en-US" sz="2800">
                <a:solidFill>
                  <a:srgbClr val="660066"/>
                </a:solidFill>
              </a:rPr>
              <a:t>（四）更新查询</a:t>
            </a:r>
          </a:p>
        </p:txBody>
      </p:sp>
    </p:spTree>
  </p:cSld>
  <p:clrMapOvr>
    <a:masterClrMapping/>
  </p:clrMapOvr>
  <p:transition spd="med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1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081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17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20817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81795" grpId="0" build="p"/>
    </p:bld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3843" name="Rectangle 3"/>
          <p:cNvSpPr>
            <a:spLocks noRot="1" noChangeArrowheads="1"/>
          </p:cNvSpPr>
          <p:nvPr/>
        </p:nvSpPr>
        <p:spPr bwMode="auto">
          <a:xfrm>
            <a:off x="250825" y="1196975"/>
            <a:ext cx="8678863" cy="935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lnSpc>
                <a:spcPct val="130000"/>
              </a:lnSpc>
              <a:buClr>
                <a:schemeClr val="hlink"/>
              </a:buClr>
              <a:buSzPct val="70000"/>
              <a:buFont typeface="Wingdings" pitchFamily="2" charset="2"/>
              <a:buNone/>
            </a:pPr>
            <a:r>
              <a:rPr lang="en-US" altLang="zh-CN" sz="2000" b="0">
                <a:ea typeface="黑体" pitchFamily="49" charset="-122"/>
              </a:rPr>
              <a:t>        </a:t>
            </a:r>
            <a:r>
              <a:rPr lang="zh-CN" altLang="en-US" sz="2000" b="0">
                <a:ea typeface="黑体" pitchFamily="49" charset="-122"/>
              </a:rPr>
              <a:t>用于同时更改多个记录中的一个或多个字段值，用户可以通过添加条件来选择所要更新的记录。大部分更新查询可以用表达式来规定更新规则 。</a:t>
            </a:r>
          </a:p>
        </p:txBody>
      </p:sp>
      <p:grpSp>
        <p:nvGrpSpPr>
          <p:cNvPr id="2083844" name="Group 4"/>
          <p:cNvGrpSpPr>
            <a:grpSpLocks/>
          </p:cNvGrpSpPr>
          <p:nvPr/>
        </p:nvGrpSpPr>
        <p:grpSpPr bwMode="auto">
          <a:xfrm>
            <a:off x="55563" y="2349500"/>
            <a:ext cx="4660900" cy="3587750"/>
            <a:chOff x="0" y="1525"/>
            <a:chExt cx="2936" cy="2215"/>
          </a:xfrm>
        </p:grpSpPr>
        <p:pic>
          <p:nvPicPr>
            <p:cNvPr id="2083845" name="Picture 5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722" t="21729" r="44049" b="32126"/>
            <a:stretch>
              <a:fillRect/>
            </a:stretch>
          </p:blipFill>
          <p:spPr bwMode="auto">
            <a:xfrm>
              <a:off x="0" y="1525"/>
              <a:ext cx="2936" cy="221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2083846" name="Freeform 6"/>
            <p:cNvSpPr>
              <a:spLocks/>
            </p:cNvSpPr>
            <p:nvPr/>
          </p:nvSpPr>
          <p:spPr bwMode="auto">
            <a:xfrm>
              <a:off x="2075" y="3240"/>
              <a:ext cx="749" cy="233"/>
            </a:xfrm>
            <a:custGeom>
              <a:avLst/>
              <a:gdLst>
                <a:gd name="T0" fmla="*/ 183 w 749"/>
                <a:gd name="T1" fmla="*/ 261 h 279"/>
                <a:gd name="T2" fmla="*/ 594 w 749"/>
                <a:gd name="T3" fmla="*/ 252 h 279"/>
                <a:gd name="T4" fmla="*/ 658 w 749"/>
                <a:gd name="T5" fmla="*/ 243 h 279"/>
                <a:gd name="T6" fmla="*/ 713 w 749"/>
                <a:gd name="T7" fmla="*/ 224 h 279"/>
                <a:gd name="T8" fmla="*/ 704 w 749"/>
                <a:gd name="T9" fmla="*/ 105 h 279"/>
                <a:gd name="T10" fmla="*/ 668 w 749"/>
                <a:gd name="T11" fmla="*/ 69 h 279"/>
                <a:gd name="T12" fmla="*/ 649 w 749"/>
                <a:gd name="T13" fmla="*/ 51 h 279"/>
                <a:gd name="T14" fmla="*/ 485 w 749"/>
                <a:gd name="T15" fmla="*/ 14 h 279"/>
                <a:gd name="T16" fmla="*/ 174 w 749"/>
                <a:gd name="T17" fmla="*/ 23 h 279"/>
                <a:gd name="T18" fmla="*/ 18 w 749"/>
                <a:gd name="T19" fmla="*/ 51 h 279"/>
                <a:gd name="T20" fmla="*/ 0 w 749"/>
                <a:gd name="T21" fmla="*/ 115 h 279"/>
                <a:gd name="T22" fmla="*/ 92 w 749"/>
                <a:gd name="T23" fmla="*/ 233 h 279"/>
                <a:gd name="T24" fmla="*/ 183 w 749"/>
                <a:gd name="T25" fmla="*/ 261 h 2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49" h="279">
                  <a:moveTo>
                    <a:pt x="183" y="261"/>
                  </a:moveTo>
                  <a:cubicBezTo>
                    <a:pt x="320" y="258"/>
                    <a:pt x="457" y="257"/>
                    <a:pt x="594" y="252"/>
                  </a:cubicBezTo>
                  <a:cubicBezTo>
                    <a:pt x="616" y="251"/>
                    <a:pt x="637" y="248"/>
                    <a:pt x="658" y="243"/>
                  </a:cubicBezTo>
                  <a:cubicBezTo>
                    <a:pt x="677" y="239"/>
                    <a:pt x="713" y="224"/>
                    <a:pt x="713" y="224"/>
                  </a:cubicBezTo>
                  <a:cubicBezTo>
                    <a:pt x="732" y="170"/>
                    <a:pt x="749" y="152"/>
                    <a:pt x="704" y="105"/>
                  </a:cubicBezTo>
                  <a:cubicBezTo>
                    <a:pt x="688" y="58"/>
                    <a:pt x="708" y="92"/>
                    <a:pt x="668" y="69"/>
                  </a:cubicBezTo>
                  <a:cubicBezTo>
                    <a:pt x="660" y="65"/>
                    <a:pt x="656" y="56"/>
                    <a:pt x="649" y="51"/>
                  </a:cubicBezTo>
                  <a:cubicBezTo>
                    <a:pt x="601" y="22"/>
                    <a:pt x="538" y="20"/>
                    <a:pt x="485" y="14"/>
                  </a:cubicBezTo>
                  <a:cubicBezTo>
                    <a:pt x="381" y="17"/>
                    <a:pt x="278" y="19"/>
                    <a:pt x="174" y="23"/>
                  </a:cubicBezTo>
                  <a:cubicBezTo>
                    <a:pt x="32" y="29"/>
                    <a:pt x="69" y="0"/>
                    <a:pt x="18" y="51"/>
                  </a:cubicBezTo>
                  <a:cubicBezTo>
                    <a:pt x="13" y="72"/>
                    <a:pt x="0" y="93"/>
                    <a:pt x="0" y="115"/>
                  </a:cubicBezTo>
                  <a:cubicBezTo>
                    <a:pt x="0" y="172"/>
                    <a:pt x="41" y="216"/>
                    <a:pt x="92" y="233"/>
                  </a:cubicBezTo>
                  <a:cubicBezTo>
                    <a:pt x="118" y="261"/>
                    <a:pt x="148" y="279"/>
                    <a:pt x="183" y="261"/>
                  </a:cubicBezTo>
                  <a:close/>
                </a:path>
              </a:pathLst>
            </a:custGeom>
            <a:solidFill>
              <a:schemeClr val="accent1">
                <a:alpha val="0"/>
              </a:schemeClr>
            </a:solidFill>
            <a:ln w="38100">
              <a:solidFill>
                <a:srgbClr val="FF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083847" name="Group 7"/>
          <p:cNvGrpSpPr>
            <a:grpSpLocks/>
          </p:cNvGrpSpPr>
          <p:nvPr/>
        </p:nvGrpSpPr>
        <p:grpSpPr bwMode="auto">
          <a:xfrm>
            <a:off x="4787900" y="2276475"/>
            <a:ext cx="4175125" cy="4105275"/>
            <a:chOff x="3107" y="1525"/>
            <a:chExt cx="2630" cy="2496"/>
          </a:xfrm>
        </p:grpSpPr>
        <p:pic>
          <p:nvPicPr>
            <p:cNvPr id="2083848" name="Picture 8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8098" t="22823" r="47656" b="34915"/>
            <a:stretch>
              <a:fillRect/>
            </a:stretch>
          </p:blipFill>
          <p:spPr bwMode="auto">
            <a:xfrm>
              <a:off x="3107" y="1525"/>
              <a:ext cx="2630" cy="222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2083849" name="AutoShape 9"/>
            <p:cNvSpPr>
              <a:spLocks noChangeArrowheads="1"/>
            </p:cNvSpPr>
            <p:nvPr/>
          </p:nvSpPr>
          <p:spPr bwMode="auto">
            <a:xfrm>
              <a:off x="3878" y="3613"/>
              <a:ext cx="1089" cy="408"/>
            </a:xfrm>
            <a:prstGeom prst="wedgeRoundRectCallout">
              <a:avLst>
                <a:gd name="adj1" fmla="val -19236"/>
                <a:gd name="adj2" fmla="val -125000"/>
                <a:gd name="adj3" fmla="val 16667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/>
              <a:r>
                <a:rPr lang="zh-CN" altLang="en-US" sz="2000" b="0">
                  <a:ea typeface="黑体" pitchFamily="49" charset="-122"/>
                </a:rPr>
                <a:t>更新条件</a:t>
              </a:r>
            </a:p>
          </p:txBody>
        </p:sp>
      </p:grpSp>
      <p:sp>
        <p:nvSpPr>
          <p:cNvPr id="2083850" name="Rectangle 10"/>
          <p:cNvSpPr>
            <a:spLocks noGrp="1" noRot="1" noChangeArrowheads="1"/>
          </p:cNvSpPr>
          <p:nvPr>
            <p:ph type="title" idx="4294967295"/>
          </p:nvPr>
        </p:nvSpPr>
        <p:spPr>
          <a:xfrm>
            <a:off x="755650" y="692150"/>
            <a:ext cx="6215063" cy="511175"/>
          </a:xfrm>
        </p:spPr>
        <p:txBody>
          <a:bodyPr/>
          <a:lstStyle/>
          <a:p>
            <a:pPr algn="l"/>
            <a:r>
              <a:rPr kumimoji="1" lang="en-US" altLang="zh-CN" sz="2400">
                <a:solidFill>
                  <a:srgbClr val="FF3300"/>
                </a:solidFill>
              </a:rPr>
              <a:t>1</a:t>
            </a:r>
            <a:r>
              <a:rPr kumimoji="1" lang="zh-CN" altLang="en-US" sz="2400">
                <a:solidFill>
                  <a:srgbClr val="FF3300"/>
                </a:solidFill>
              </a:rPr>
              <a:t>、更新查询</a:t>
            </a:r>
          </a:p>
        </p:txBody>
      </p:sp>
    </p:spTree>
  </p:cSld>
  <p:clrMapOvr>
    <a:masterClrMapping/>
  </p:clrMapOvr>
  <p:transition spd="med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38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0838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3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20838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38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20838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83843" grpId="0" build="p"/>
    </p:bld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2819" name="Rectangle 3"/>
          <p:cNvSpPr>
            <a:spLocks noRot="1" noChangeArrowheads="1"/>
          </p:cNvSpPr>
          <p:nvPr/>
        </p:nvSpPr>
        <p:spPr bwMode="auto">
          <a:xfrm>
            <a:off x="684213" y="908050"/>
            <a:ext cx="8135937" cy="935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lnSpc>
                <a:spcPct val="130000"/>
              </a:lnSpc>
              <a:buClr>
                <a:schemeClr val="hlink"/>
              </a:buClr>
              <a:buSzPct val="70000"/>
              <a:buFont typeface="Wingdings" pitchFamily="2" charset="2"/>
              <a:buNone/>
            </a:pPr>
            <a:r>
              <a:rPr lang="en-US" altLang="zh-CN" sz="2000" b="0">
                <a:ea typeface="黑体" pitchFamily="49" charset="-122"/>
              </a:rPr>
              <a:t>        </a:t>
            </a:r>
            <a:r>
              <a:rPr lang="zh-CN" altLang="en-US" sz="2000" b="0">
                <a:ea typeface="黑体" pitchFamily="49" charset="-122"/>
              </a:rPr>
              <a:t>删除查询是将整个记录全部删除而不只是删除查询所使用的字段，查询所使用的字段只是用来作为查询的条件。</a:t>
            </a:r>
          </a:p>
        </p:txBody>
      </p:sp>
      <p:grpSp>
        <p:nvGrpSpPr>
          <p:cNvPr id="2082820" name="Group 4"/>
          <p:cNvGrpSpPr>
            <a:grpSpLocks/>
          </p:cNvGrpSpPr>
          <p:nvPr/>
        </p:nvGrpSpPr>
        <p:grpSpPr bwMode="auto">
          <a:xfrm>
            <a:off x="4859338" y="2349500"/>
            <a:ext cx="4176712" cy="3814763"/>
            <a:chOff x="3129" y="1480"/>
            <a:chExt cx="2631" cy="2403"/>
          </a:xfrm>
        </p:grpSpPr>
        <p:pic>
          <p:nvPicPr>
            <p:cNvPr id="2082821" name="Picture 5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759" t="32950" r="39162" b="28818"/>
            <a:stretch>
              <a:fillRect/>
            </a:stretch>
          </p:blipFill>
          <p:spPr bwMode="auto">
            <a:xfrm>
              <a:off x="3129" y="1480"/>
              <a:ext cx="2631" cy="22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082822" name="AutoShape 6"/>
            <p:cNvSpPr>
              <a:spLocks noChangeArrowheads="1"/>
            </p:cNvSpPr>
            <p:nvPr/>
          </p:nvSpPr>
          <p:spPr bwMode="auto">
            <a:xfrm>
              <a:off x="3991" y="3475"/>
              <a:ext cx="1089" cy="408"/>
            </a:xfrm>
            <a:prstGeom prst="wedgeRoundRectCallout">
              <a:avLst>
                <a:gd name="adj1" fmla="val -41093"/>
                <a:gd name="adj2" fmla="val -91176"/>
                <a:gd name="adj3" fmla="val 16667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/>
              <a:r>
                <a:rPr lang="zh-CN" altLang="en-US" sz="2800" b="0">
                  <a:ea typeface="黑体" pitchFamily="49" charset="-122"/>
                </a:rPr>
                <a:t>删除条件</a:t>
              </a:r>
            </a:p>
          </p:txBody>
        </p:sp>
      </p:grpSp>
      <p:grpSp>
        <p:nvGrpSpPr>
          <p:cNvPr id="2082823" name="Group 7"/>
          <p:cNvGrpSpPr>
            <a:grpSpLocks/>
          </p:cNvGrpSpPr>
          <p:nvPr/>
        </p:nvGrpSpPr>
        <p:grpSpPr bwMode="auto">
          <a:xfrm>
            <a:off x="107950" y="2349500"/>
            <a:ext cx="4584700" cy="3659188"/>
            <a:chOff x="68" y="1480"/>
            <a:chExt cx="2888" cy="2305"/>
          </a:xfrm>
        </p:grpSpPr>
        <p:pic>
          <p:nvPicPr>
            <p:cNvPr id="2082824" name="Picture 8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8307" t="21729" r="44089" b="32271"/>
            <a:stretch>
              <a:fillRect/>
            </a:stretch>
          </p:blipFill>
          <p:spPr bwMode="auto">
            <a:xfrm>
              <a:off x="68" y="1480"/>
              <a:ext cx="2888" cy="220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2082825" name="Freeform 9"/>
            <p:cNvSpPr>
              <a:spLocks/>
            </p:cNvSpPr>
            <p:nvPr/>
          </p:nvSpPr>
          <p:spPr bwMode="auto">
            <a:xfrm>
              <a:off x="2071" y="3506"/>
              <a:ext cx="749" cy="279"/>
            </a:xfrm>
            <a:custGeom>
              <a:avLst/>
              <a:gdLst>
                <a:gd name="T0" fmla="*/ 183 w 749"/>
                <a:gd name="T1" fmla="*/ 261 h 279"/>
                <a:gd name="T2" fmla="*/ 594 w 749"/>
                <a:gd name="T3" fmla="*/ 252 h 279"/>
                <a:gd name="T4" fmla="*/ 658 w 749"/>
                <a:gd name="T5" fmla="*/ 243 h 279"/>
                <a:gd name="T6" fmla="*/ 713 w 749"/>
                <a:gd name="T7" fmla="*/ 224 h 279"/>
                <a:gd name="T8" fmla="*/ 704 w 749"/>
                <a:gd name="T9" fmla="*/ 105 h 279"/>
                <a:gd name="T10" fmla="*/ 668 w 749"/>
                <a:gd name="T11" fmla="*/ 69 h 279"/>
                <a:gd name="T12" fmla="*/ 649 w 749"/>
                <a:gd name="T13" fmla="*/ 51 h 279"/>
                <a:gd name="T14" fmla="*/ 485 w 749"/>
                <a:gd name="T15" fmla="*/ 14 h 279"/>
                <a:gd name="T16" fmla="*/ 174 w 749"/>
                <a:gd name="T17" fmla="*/ 23 h 279"/>
                <a:gd name="T18" fmla="*/ 18 w 749"/>
                <a:gd name="T19" fmla="*/ 51 h 279"/>
                <a:gd name="T20" fmla="*/ 0 w 749"/>
                <a:gd name="T21" fmla="*/ 115 h 279"/>
                <a:gd name="T22" fmla="*/ 92 w 749"/>
                <a:gd name="T23" fmla="*/ 233 h 279"/>
                <a:gd name="T24" fmla="*/ 183 w 749"/>
                <a:gd name="T25" fmla="*/ 261 h 2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49" h="279">
                  <a:moveTo>
                    <a:pt x="183" y="261"/>
                  </a:moveTo>
                  <a:cubicBezTo>
                    <a:pt x="320" y="258"/>
                    <a:pt x="457" y="257"/>
                    <a:pt x="594" y="252"/>
                  </a:cubicBezTo>
                  <a:cubicBezTo>
                    <a:pt x="616" y="251"/>
                    <a:pt x="637" y="248"/>
                    <a:pt x="658" y="243"/>
                  </a:cubicBezTo>
                  <a:cubicBezTo>
                    <a:pt x="677" y="239"/>
                    <a:pt x="713" y="224"/>
                    <a:pt x="713" y="224"/>
                  </a:cubicBezTo>
                  <a:cubicBezTo>
                    <a:pt x="732" y="170"/>
                    <a:pt x="749" y="152"/>
                    <a:pt x="704" y="105"/>
                  </a:cubicBezTo>
                  <a:cubicBezTo>
                    <a:pt x="688" y="58"/>
                    <a:pt x="708" y="92"/>
                    <a:pt x="668" y="69"/>
                  </a:cubicBezTo>
                  <a:cubicBezTo>
                    <a:pt x="660" y="65"/>
                    <a:pt x="656" y="56"/>
                    <a:pt x="649" y="51"/>
                  </a:cubicBezTo>
                  <a:cubicBezTo>
                    <a:pt x="601" y="22"/>
                    <a:pt x="538" y="20"/>
                    <a:pt x="485" y="14"/>
                  </a:cubicBezTo>
                  <a:cubicBezTo>
                    <a:pt x="381" y="17"/>
                    <a:pt x="278" y="19"/>
                    <a:pt x="174" y="23"/>
                  </a:cubicBezTo>
                  <a:cubicBezTo>
                    <a:pt x="32" y="29"/>
                    <a:pt x="69" y="0"/>
                    <a:pt x="18" y="51"/>
                  </a:cubicBezTo>
                  <a:cubicBezTo>
                    <a:pt x="13" y="72"/>
                    <a:pt x="0" y="93"/>
                    <a:pt x="0" y="115"/>
                  </a:cubicBezTo>
                  <a:cubicBezTo>
                    <a:pt x="0" y="172"/>
                    <a:pt x="41" y="216"/>
                    <a:pt x="92" y="233"/>
                  </a:cubicBezTo>
                  <a:cubicBezTo>
                    <a:pt x="118" y="261"/>
                    <a:pt x="148" y="279"/>
                    <a:pt x="183" y="261"/>
                  </a:cubicBezTo>
                  <a:close/>
                </a:path>
              </a:pathLst>
            </a:custGeom>
            <a:solidFill>
              <a:schemeClr val="accent1">
                <a:alpha val="0"/>
              </a:schemeClr>
            </a:solidFill>
            <a:ln w="38100">
              <a:solidFill>
                <a:srgbClr val="FF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082826" name="Rectangle 10"/>
          <p:cNvSpPr>
            <a:spLocks noGrp="1" noRot="1" noChangeArrowheads="1"/>
          </p:cNvSpPr>
          <p:nvPr>
            <p:ph type="title" idx="4294967295"/>
          </p:nvPr>
        </p:nvSpPr>
        <p:spPr>
          <a:xfrm>
            <a:off x="2268538" y="260350"/>
            <a:ext cx="5349875" cy="439738"/>
          </a:xfrm>
        </p:spPr>
        <p:txBody>
          <a:bodyPr/>
          <a:lstStyle/>
          <a:p>
            <a:r>
              <a:rPr kumimoji="1" lang="en-US" altLang="zh-CN" sz="2000">
                <a:solidFill>
                  <a:srgbClr val="FF3300"/>
                </a:solidFill>
              </a:rPr>
              <a:t>2</a:t>
            </a:r>
            <a:r>
              <a:rPr kumimoji="1" lang="zh-CN" altLang="en-US" sz="2000">
                <a:solidFill>
                  <a:srgbClr val="FF3300"/>
                </a:solidFill>
              </a:rPr>
              <a:t>、删除查询</a:t>
            </a:r>
          </a:p>
        </p:txBody>
      </p:sp>
    </p:spTree>
  </p:cSld>
  <p:clrMapOvr>
    <a:masterClrMapping/>
  </p:clrMapOvr>
  <p:transition spd="med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2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082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2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20828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2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20828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82819" grpId="0" build="p"/>
    </p:bld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1316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2051050" y="260350"/>
            <a:ext cx="5926138" cy="582613"/>
          </a:xfrm>
          <a:noFill/>
          <a:ln/>
        </p:spPr>
        <p:txBody>
          <a:bodyPr/>
          <a:lstStyle/>
          <a:p>
            <a:r>
              <a:rPr kumimoji="1" lang="zh-CN" altLang="en-US" sz="2800">
                <a:solidFill>
                  <a:srgbClr val="660066"/>
                </a:solidFill>
              </a:rPr>
              <a:t>（五） </a:t>
            </a:r>
            <a:r>
              <a:rPr kumimoji="1" lang="en-US" altLang="zh-CN" sz="2800">
                <a:solidFill>
                  <a:srgbClr val="660066"/>
                </a:solidFill>
              </a:rPr>
              <a:t>SQL</a:t>
            </a:r>
            <a:r>
              <a:rPr kumimoji="1" lang="zh-CN" altLang="en-US" sz="2800">
                <a:solidFill>
                  <a:srgbClr val="660066"/>
                </a:solidFill>
              </a:rPr>
              <a:t>查询</a:t>
            </a:r>
          </a:p>
        </p:txBody>
      </p:sp>
      <p:sp>
        <p:nvSpPr>
          <p:cNvPr id="2061314" name="Rectangle 2"/>
          <p:cNvSpPr>
            <a:spLocks noGrp="1" noRot="1" noChangeArrowheads="1"/>
          </p:cNvSpPr>
          <p:nvPr>
            <p:ph type="body" sz="half" idx="1"/>
          </p:nvPr>
        </p:nvSpPr>
        <p:spPr>
          <a:xfrm>
            <a:off x="539750" y="908050"/>
            <a:ext cx="8280400" cy="1231900"/>
          </a:xfrm>
        </p:spPr>
        <p:txBody>
          <a:bodyPr/>
          <a:lstStyle/>
          <a:p>
            <a:pPr marL="0" indent="0">
              <a:lnSpc>
                <a:spcPct val="130000"/>
              </a:lnSpc>
              <a:spcBef>
                <a:spcPct val="0"/>
              </a:spcBef>
              <a:buClr>
                <a:srgbClr val="0000FF"/>
              </a:buClr>
              <a:buFont typeface="Wingdings" pitchFamily="2" charset="2"/>
              <a:buNone/>
            </a:pPr>
            <a:r>
              <a:rPr lang="en-US" altLang="zh-CN" sz="2000">
                <a:ea typeface="黑体" pitchFamily="49" charset="-122"/>
              </a:rPr>
              <a:t>        SQL</a:t>
            </a:r>
            <a:r>
              <a:rPr lang="zh-CN" altLang="en-US" sz="2000">
                <a:ea typeface="黑体" pitchFamily="49" charset="-122"/>
              </a:rPr>
              <a:t>（</a:t>
            </a:r>
            <a:r>
              <a:rPr lang="en-US" altLang="zh-CN" sz="2000">
                <a:ea typeface="黑体" pitchFamily="49" charset="-122"/>
              </a:rPr>
              <a:t>Structured Query Language</a:t>
            </a:r>
            <a:r>
              <a:rPr lang="zh-CN" altLang="en-US" sz="2000">
                <a:ea typeface="黑体" pitchFamily="49" charset="-122"/>
              </a:rPr>
              <a:t>）意思为结构化查询语言。主要功能就是各种数据库之间建立联系，进行沟通。</a:t>
            </a:r>
            <a:r>
              <a:rPr lang="en-US" altLang="zh-CN" sz="2000">
                <a:ea typeface="黑体" pitchFamily="49" charset="-122"/>
              </a:rPr>
              <a:t>SQL</a:t>
            </a:r>
            <a:r>
              <a:rPr lang="zh-CN" altLang="en-US" sz="2000">
                <a:ea typeface="黑体" pitchFamily="49" charset="-122"/>
              </a:rPr>
              <a:t>是为关系型数据库管理系统的标准语言。</a:t>
            </a:r>
            <a:endParaRPr kumimoji="1" lang="zh-CN" altLang="en-US" sz="2000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061317" name="Rectangle 5"/>
          <p:cNvSpPr>
            <a:spLocks noRot="1" noChangeArrowheads="1"/>
          </p:cNvSpPr>
          <p:nvPr/>
        </p:nvSpPr>
        <p:spPr bwMode="auto">
          <a:xfrm>
            <a:off x="323850" y="2492375"/>
            <a:ext cx="3095625" cy="576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lnSpc>
                <a:spcPct val="130000"/>
              </a:lnSpc>
              <a:buClr>
                <a:srgbClr val="0000FF"/>
              </a:buClr>
              <a:buSzPct val="70000"/>
              <a:buFont typeface="Wingdings" pitchFamily="2" charset="2"/>
              <a:buNone/>
            </a:pPr>
            <a:r>
              <a:rPr kumimoji="1" lang="en-US" altLang="zh-CN" sz="2400" b="0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SQL</a:t>
            </a:r>
            <a:r>
              <a:rPr kumimoji="1" lang="zh-CN" altLang="en-US" sz="2400" b="0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语言特点</a:t>
            </a:r>
            <a:r>
              <a:rPr kumimoji="1" lang="zh-CN" altLang="en-US" sz="2400" b="0">
                <a:latin typeface="黑体" pitchFamily="49" charset="-122"/>
                <a:ea typeface="黑体" pitchFamily="49" charset="-122"/>
              </a:rPr>
              <a:t>：</a:t>
            </a:r>
          </a:p>
        </p:txBody>
      </p:sp>
      <p:sp>
        <p:nvSpPr>
          <p:cNvPr id="2061318" name="Rectangle 6"/>
          <p:cNvSpPr>
            <a:spLocks noRot="1" noChangeArrowheads="1"/>
          </p:cNvSpPr>
          <p:nvPr/>
        </p:nvSpPr>
        <p:spPr bwMode="auto">
          <a:xfrm>
            <a:off x="468313" y="3068638"/>
            <a:ext cx="2663825" cy="16557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lnSpc>
                <a:spcPct val="130000"/>
              </a:lnSpc>
              <a:buClr>
                <a:schemeClr val="hlink"/>
              </a:buClr>
              <a:buSzPct val="70000"/>
              <a:buFont typeface="Wingdings" pitchFamily="2" charset="2"/>
              <a:buChar char="Ø"/>
            </a:pPr>
            <a:r>
              <a:rPr lang="zh-CN" altLang="en-US" sz="2000" b="0">
                <a:ea typeface="黑体" pitchFamily="49" charset="-122"/>
              </a:rPr>
              <a:t>一体化特性 </a:t>
            </a:r>
          </a:p>
          <a:p>
            <a:pPr>
              <a:lnSpc>
                <a:spcPct val="130000"/>
              </a:lnSpc>
              <a:buClr>
                <a:schemeClr val="hlink"/>
              </a:buClr>
              <a:buSzPct val="70000"/>
              <a:buFont typeface="Wingdings" pitchFamily="2" charset="2"/>
              <a:buChar char="Ø"/>
            </a:pPr>
            <a:r>
              <a:rPr lang="zh-CN" altLang="en-US" sz="2000" b="0">
                <a:ea typeface="黑体" pitchFamily="49" charset="-122"/>
              </a:rPr>
              <a:t>高度非过程化 </a:t>
            </a:r>
          </a:p>
          <a:p>
            <a:pPr>
              <a:lnSpc>
                <a:spcPct val="130000"/>
              </a:lnSpc>
              <a:buClr>
                <a:schemeClr val="hlink"/>
              </a:buClr>
              <a:buSzPct val="70000"/>
              <a:buFont typeface="Wingdings" pitchFamily="2" charset="2"/>
              <a:buChar char="Ø"/>
            </a:pPr>
            <a:r>
              <a:rPr lang="zh-CN" altLang="en-US" sz="2000" b="0">
                <a:ea typeface="黑体" pitchFamily="49" charset="-122"/>
              </a:rPr>
              <a:t>语言简洁 </a:t>
            </a:r>
          </a:p>
          <a:p>
            <a:pPr>
              <a:lnSpc>
                <a:spcPct val="130000"/>
              </a:lnSpc>
              <a:buClr>
                <a:schemeClr val="hlink"/>
              </a:buClr>
              <a:buSzPct val="70000"/>
              <a:buFont typeface="Wingdings" pitchFamily="2" charset="2"/>
              <a:buChar char="Ø"/>
            </a:pPr>
            <a:r>
              <a:rPr lang="zh-CN" altLang="en-US" sz="2000" b="0">
                <a:ea typeface="黑体" pitchFamily="49" charset="-122"/>
              </a:rPr>
              <a:t>支持多种使用方式</a:t>
            </a:r>
            <a:r>
              <a:rPr lang="zh-CN" altLang="en-US" sz="2000" b="0"/>
              <a:t> </a:t>
            </a:r>
          </a:p>
        </p:txBody>
      </p:sp>
      <p:graphicFrame>
        <p:nvGraphicFramePr>
          <p:cNvPr id="2061345" name="Group 33"/>
          <p:cNvGraphicFramePr>
            <a:graphicFrameLocks noGrp="1"/>
          </p:cNvGraphicFramePr>
          <p:nvPr>
            <p:ph sz="half" idx="2"/>
          </p:nvPr>
        </p:nvGraphicFramePr>
        <p:xfrm>
          <a:off x="3708400" y="2708275"/>
          <a:ext cx="4967288" cy="3262313"/>
        </p:xfrm>
        <a:graphic>
          <a:graphicData uri="http://schemas.openxmlformats.org/drawingml/2006/table">
            <a:tbl>
              <a:tblPr/>
              <a:tblGrid>
                <a:gridCol w="1403350"/>
                <a:gridCol w="3563938"/>
              </a:tblGrid>
              <a:tr h="561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Times New Roman" pitchFamily="18" charset="0"/>
                          <a:ea typeface="黑体" pitchFamily="49" charset="-122"/>
                          <a:cs typeface="Times New Roman" pitchFamily="18" charset="0"/>
                        </a:rPr>
                        <a:t>SQL</a:t>
                      </a: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黑体" pitchFamily="49" charset="-122"/>
                          <a:ea typeface="黑体" pitchFamily="49" charset="-122"/>
                          <a:cs typeface="Times New Roman" pitchFamily="18" charset="0"/>
                        </a:rPr>
                        <a:t>功能</a:t>
                      </a:r>
                      <a:endParaRPr kumimoji="0" lang="zh-CN" alt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8000"/>
                        </a:solidFill>
                        <a:effectLst/>
                        <a:latin typeface="Arial" pitchFamily="34" charset="0"/>
                        <a:ea typeface="黑体" pitchFamily="49" charset="-122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黑体" pitchFamily="49" charset="-122"/>
                          <a:ea typeface="黑体" pitchFamily="49" charset="-122"/>
                          <a:cs typeface="Times New Roman" pitchFamily="18" charset="0"/>
                        </a:rPr>
                        <a:t>语</a:t>
                      </a: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Times New Roman" pitchFamily="18" charset="0"/>
                          <a:ea typeface="黑体" pitchFamily="49" charset="-122"/>
                          <a:cs typeface="Times New Roman" pitchFamily="18" charset="0"/>
                        </a:rPr>
                        <a:t>    </a:t>
                      </a: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黑体" pitchFamily="49" charset="-122"/>
                          <a:ea typeface="黑体" pitchFamily="49" charset="-122"/>
                          <a:cs typeface="Times New Roman" pitchFamily="18" charset="0"/>
                        </a:rPr>
                        <a:t>句</a:t>
                      </a:r>
                      <a:endParaRPr kumimoji="0" lang="zh-CN" alt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8000"/>
                        </a:solidFill>
                        <a:effectLst/>
                        <a:latin typeface="Arial" pitchFamily="34" charset="0"/>
                        <a:ea typeface="黑体" pitchFamily="49" charset="-122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35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660066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数据查询</a:t>
                      </a:r>
                      <a:endParaRPr kumimoji="0" lang="zh-CN" alt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660066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SELECT</a:t>
                      </a:r>
                      <a:endParaRPr kumimoji="0" lang="en-US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35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660066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数据定义</a:t>
                      </a:r>
                      <a:endParaRPr kumimoji="0" lang="zh-CN" alt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660066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CREAT, DROP, ALTER</a:t>
                      </a:r>
                      <a:endParaRPr kumimoji="0" lang="en-US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35000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660066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数据操纵</a:t>
                      </a:r>
                      <a:endParaRPr kumimoji="0" lang="zh-CN" alt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660066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INSERT, UPDATE, DELETE</a:t>
                      </a:r>
                      <a:endParaRPr kumimoji="0" lang="en-US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95338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660066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数据控制</a:t>
                      </a:r>
                      <a:endParaRPr kumimoji="0" lang="zh-CN" alt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660066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GRANT, REVOKE</a:t>
                      </a:r>
                      <a:endParaRPr kumimoji="0" lang="en-US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 spd="med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13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0613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13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20613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13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20613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13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20613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13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20613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13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2000"/>
                                        <p:tgtEl>
                                          <p:spTgt spid="20613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1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7" dur="2000"/>
                                        <p:tgtEl>
                                          <p:spTgt spid="20613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61314" grpId="0" build="p"/>
      <p:bldP spid="2061317" grpId="0" build="p"/>
      <p:bldP spid="2061318" grpId="0" build="p"/>
    </p:bld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9986" name="Rectangle 2"/>
          <p:cNvSpPr>
            <a:spLocks noRot="1" noChangeArrowheads="1"/>
          </p:cNvSpPr>
          <p:nvPr/>
        </p:nvSpPr>
        <p:spPr bwMode="auto">
          <a:xfrm>
            <a:off x="755650" y="1125538"/>
            <a:ext cx="4537075" cy="503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lnSpc>
                <a:spcPct val="130000"/>
              </a:lnSpc>
              <a:buClr>
                <a:schemeClr val="hlink"/>
              </a:buClr>
              <a:buSzPct val="70000"/>
              <a:buFont typeface="Wingdings" pitchFamily="2" charset="2"/>
              <a:buNone/>
            </a:pPr>
            <a:r>
              <a:rPr lang="en-US" altLang="zh-CN" sz="2000">
                <a:ea typeface="黑体" pitchFamily="49" charset="-122"/>
              </a:rPr>
              <a:t>SQL</a:t>
            </a:r>
            <a:r>
              <a:rPr lang="zh-CN" altLang="en-US" sz="2000">
                <a:ea typeface="黑体" pitchFamily="49" charset="-122"/>
              </a:rPr>
              <a:t>语言支持数据库三级体系结构</a:t>
            </a:r>
          </a:p>
        </p:txBody>
      </p:sp>
      <p:pic>
        <p:nvPicPr>
          <p:cNvPr id="2089987" name="Picture 3" descr="6t2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1916113"/>
            <a:ext cx="8064500" cy="426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89989" name="Rectangle 5"/>
          <p:cNvSpPr>
            <a:spLocks noGrp="1" noRot="1" noChangeArrowheads="1"/>
          </p:cNvSpPr>
          <p:nvPr>
            <p:ph type="title"/>
          </p:nvPr>
        </p:nvSpPr>
        <p:spPr>
          <a:xfrm>
            <a:off x="2484438" y="188913"/>
            <a:ext cx="4702175" cy="582612"/>
          </a:xfrm>
        </p:spPr>
        <p:txBody>
          <a:bodyPr/>
          <a:lstStyle/>
          <a:p>
            <a:r>
              <a:rPr kumimoji="1" lang="en-US" altLang="zh-CN" sz="2400">
                <a:solidFill>
                  <a:srgbClr val="FF3300"/>
                </a:solidFill>
              </a:rPr>
              <a:t>SQL</a:t>
            </a:r>
            <a:r>
              <a:rPr kumimoji="1" lang="zh-CN" altLang="en-US" sz="2400">
                <a:solidFill>
                  <a:srgbClr val="FF3300"/>
                </a:solidFill>
              </a:rPr>
              <a:t>的体系结构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99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0899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89986" grpId="0" build="p"/>
    </p:bld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1010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684213" y="765175"/>
            <a:ext cx="3600450" cy="587375"/>
          </a:xfrm>
        </p:spPr>
        <p:txBody>
          <a:bodyPr/>
          <a:lstStyle/>
          <a:p>
            <a:pPr algn="l"/>
            <a:r>
              <a:rPr lang="zh-CN" altLang="en-US" sz="2400" b="0" dirty="0">
                <a:solidFill>
                  <a:srgbClr val="660066"/>
                </a:solidFill>
                <a:latin typeface="黑体" pitchFamily="49" charset="-122"/>
                <a:ea typeface="黑体" pitchFamily="49" charset="-122"/>
              </a:rPr>
              <a:t>创建</a:t>
            </a:r>
            <a:r>
              <a:rPr lang="en-US" altLang="zh-CN" sz="2400" b="0" dirty="0">
                <a:solidFill>
                  <a:srgbClr val="660066"/>
                </a:solidFill>
                <a:latin typeface="黑体" pitchFamily="49" charset="-122"/>
                <a:ea typeface="黑体" pitchFamily="49" charset="-122"/>
              </a:rPr>
              <a:t>SQL</a:t>
            </a:r>
            <a:r>
              <a:rPr lang="zh-CN" altLang="en-US" sz="2400" b="0" dirty="0">
                <a:solidFill>
                  <a:srgbClr val="660066"/>
                </a:solidFill>
                <a:latin typeface="黑体" pitchFamily="49" charset="-122"/>
                <a:ea typeface="黑体" pitchFamily="49" charset="-122"/>
              </a:rPr>
              <a:t>查询的步骤：</a:t>
            </a:r>
          </a:p>
        </p:txBody>
      </p:sp>
      <p:sp>
        <p:nvSpPr>
          <p:cNvPr id="2091011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611188" y="1484313"/>
            <a:ext cx="7991475" cy="2519362"/>
          </a:xfrm>
        </p:spPr>
        <p:txBody>
          <a:bodyPr/>
          <a:lstStyle/>
          <a:p>
            <a:pPr marL="363538" indent="-363538">
              <a:lnSpc>
                <a:spcPct val="130000"/>
              </a:lnSpc>
              <a:spcBef>
                <a:spcPct val="0"/>
              </a:spcBef>
              <a:buFont typeface="Wingdings" pitchFamily="2" charset="2"/>
              <a:buAutoNum type="arabicPeriod"/>
            </a:pPr>
            <a:r>
              <a:rPr lang="zh-CN" altLang="en-US" sz="2400">
                <a:ea typeface="黑体" pitchFamily="49" charset="-122"/>
              </a:rPr>
              <a:t>建立一个新的查询，单击</a:t>
            </a:r>
            <a:r>
              <a:rPr lang="zh-CN" altLang="en-US" sz="2400">
                <a:latin typeface="黑体"/>
                <a:ea typeface="黑体" pitchFamily="49" charset="-122"/>
              </a:rPr>
              <a:t>“</a:t>
            </a:r>
            <a:r>
              <a:rPr lang="zh-CN" altLang="en-US" sz="2400">
                <a:ea typeface="黑体" pitchFamily="49" charset="-122"/>
              </a:rPr>
              <a:t>视图</a:t>
            </a:r>
            <a:r>
              <a:rPr lang="zh-CN" altLang="en-US" sz="2400">
                <a:latin typeface="黑体"/>
                <a:ea typeface="黑体" pitchFamily="49" charset="-122"/>
              </a:rPr>
              <a:t>”</a:t>
            </a:r>
            <a:r>
              <a:rPr lang="zh-CN" altLang="en-US" sz="2400">
                <a:ea typeface="黑体" pitchFamily="49" charset="-122"/>
              </a:rPr>
              <a:t>菜单，选择</a:t>
            </a:r>
            <a:r>
              <a:rPr lang="zh-CN" altLang="en-US" sz="2400">
                <a:latin typeface="黑体"/>
                <a:ea typeface="黑体" pitchFamily="49" charset="-122"/>
              </a:rPr>
              <a:t>“</a:t>
            </a:r>
            <a:r>
              <a:rPr lang="en-US" altLang="zh-CN" sz="2400">
                <a:ea typeface="黑体" pitchFamily="49" charset="-122"/>
              </a:rPr>
              <a:t>SQL</a:t>
            </a:r>
            <a:r>
              <a:rPr lang="zh-CN" altLang="en-US" sz="2400">
                <a:ea typeface="黑体" pitchFamily="49" charset="-122"/>
              </a:rPr>
              <a:t>视图</a:t>
            </a:r>
            <a:r>
              <a:rPr lang="zh-CN" altLang="en-US" sz="2400">
                <a:latin typeface="黑体"/>
                <a:ea typeface="黑体" pitchFamily="49" charset="-122"/>
              </a:rPr>
              <a:t>”</a:t>
            </a:r>
            <a:r>
              <a:rPr lang="zh-CN" altLang="en-US" sz="2400">
                <a:ea typeface="黑体" pitchFamily="49" charset="-122"/>
              </a:rPr>
              <a:t>命令，</a:t>
            </a:r>
          </a:p>
          <a:p>
            <a:pPr marL="363538" indent="-363538">
              <a:lnSpc>
                <a:spcPct val="130000"/>
              </a:lnSpc>
              <a:spcBef>
                <a:spcPct val="0"/>
              </a:spcBef>
              <a:buFont typeface="Wingdings" pitchFamily="2" charset="2"/>
              <a:buAutoNum type="arabicPeriod"/>
            </a:pPr>
            <a:r>
              <a:rPr lang="zh-CN" altLang="en-US" sz="2400">
                <a:ea typeface="黑体" pitchFamily="49" charset="-122"/>
              </a:rPr>
              <a:t>在屏幕的文本框中书写</a:t>
            </a:r>
            <a:r>
              <a:rPr lang="en-US" altLang="zh-CN" sz="2400">
                <a:ea typeface="黑体" pitchFamily="49" charset="-122"/>
              </a:rPr>
              <a:t>SQL</a:t>
            </a:r>
            <a:r>
              <a:rPr lang="zh-CN" altLang="en-US" sz="2400">
                <a:ea typeface="黑体" pitchFamily="49" charset="-122"/>
              </a:rPr>
              <a:t>语句。</a:t>
            </a:r>
          </a:p>
          <a:p>
            <a:pPr marL="363538" indent="-363538">
              <a:lnSpc>
                <a:spcPct val="130000"/>
              </a:lnSpc>
              <a:spcBef>
                <a:spcPct val="0"/>
              </a:spcBef>
              <a:buFont typeface="Wingdings" pitchFamily="2" charset="2"/>
              <a:buAutoNum type="arabicPeriod"/>
            </a:pPr>
            <a:r>
              <a:rPr lang="en-US" altLang="zh-CN" sz="2400">
                <a:ea typeface="黑体" pitchFamily="49" charset="-122"/>
              </a:rPr>
              <a:t>SQL</a:t>
            </a:r>
            <a:r>
              <a:rPr lang="zh-CN" altLang="en-US" sz="2400">
                <a:ea typeface="黑体" pitchFamily="49" charset="-122"/>
              </a:rPr>
              <a:t>语句输入完毕后，选择</a:t>
            </a:r>
            <a:r>
              <a:rPr lang="zh-CN" altLang="en-US" sz="2400">
                <a:latin typeface="黑体"/>
                <a:ea typeface="黑体" pitchFamily="49" charset="-122"/>
              </a:rPr>
              <a:t>“</a:t>
            </a:r>
            <a:r>
              <a:rPr lang="zh-CN" altLang="en-US" sz="2400">
                <a:ea typeface="黑体" pitchFamily="49" charset="-122"/>
              </a:rPr>
              <a:t>数据表视图</a:t>
            </a:r>
            <a:r>
              <a:rPr lang="zh-CN" altLang="en-US" sz="2400">
                <a:latin typeface="黑体"/>
                <a:ea typeface="黑体" pitchFamily="49" charset="-122"/>
              </a:rPr>
              <a:t>”</a:t>
            </a:r>
            <a:r>
              <a:rPr lang="zh-CN" altLang="en-US" sz="2400">
                <a:ea typeface="黑体" pitchFamily="49" charset="-122"/>
              </a:rPr>
              <a:t>命令 。</a:t>
            </a:r>
          </a:p>
          <a:p>
            <a:pPr marL="363538" indent="-363538">
              <a:lnSpc>
                <a:spcPct val="130000"/>
              </a:lnSpc>
              <a:spcBef>
                <a:spcPct val="0"/>
              </a:spcBef>
              <a:buFont typeface="Wingdings" pitchFamily="2" charset="2"/>
              <a:buAutoNum type="arabicPeriod"/>
            </a:pPr>
            <a:r>
              <a:rPr lang="zh-CN" altLang="en-US" sz="2400">
                <a:ea typeface="黑体" pitchFamily="49" charset="-122"/>
              </a:rPr>
              <a:t>查看结果</a:t>
            </a:r>
          </a:p>
        </p:txBody>
      </p:sp>
    </p:spTree>
  </p:cSld>
  <p:clrMapOvr>
    <a:masterClrMapping/>
  </p:clrMapOvr>
  <p:transition spd="med">
    <p:strips dir="rd"/>
  </p:transition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7394" name="Rectangle 2"/>
          <p:cNvSpPr>
            <a:spLocks noGrp="1" noRot="1" noChangeArrowheads="1"/>
          </p:cNvSpPr>
          <p:nvPr>
            <p:ph type="body" idx="1"/>
          </p:nvPr>
        </p:nvSpPr>
        <p:spPr>
          <a:xfrm>
            <a:off x="1619250" y="1700213"/>
            <a:ext cx="3765550" cy="1368425"/>
          </a:xfrm>
        </p:spPr>
        <p:txBody>
          <a:bodyPr/>
          <a:lstStyle/>
          <a:p>
            <a:pPr marL="0" indent="0">
              <a:buFont typeface="Wingdings" pitchFamily="2" charset="2"/>
              <a:buChar char="Ø"/>
            </a:pPr>
            <a:r>
              <a:rPr lang="zh-CN" altLang="en-US" sz="2400" dirty="0">
                <a:ea typeface="黑体" pitchFamily="49" charset="-122"/>
              </a:rPr>
              <a:t>数据的显示与编辑</a:t>
            </a:r>
          </a:p>
          <a:p>
            <a:pPr marL="0" indent="0" algn="just">
              <a:buFont typeface="Wingdings" pitchFamily="2" charset="2"/>
              <a:buChar char="Ø"/>
            </a:pPr>
            <a:r>
              <a:rPr lang="zh-CN" altLang="en-US" sz="2400" dirty="0">
                <a:ea typeface="黑体" pitchFamily="49" charset="-122"/>
              </a:rPr>
              <a:t>数据输入 </a:t>
            </a:r>
          </a:p>
          <a:p>
            <a:pPr marL="0" indent="0" algn="just">
              <a:buFont typeface="Wingdings" pitchFamily="2" charset="2"/>
              <a:buChar char="Ø"/>
            </a:pPr>
            <a:r>
              <a:rPr lang="zh-CN" altLang="en-US" sz="2400" dirty="0">
                <a:ea typeface="黑体" pitchFamily="49" charset="-122"/>
              </a:rPr>
              <a:t>应用程序流控制</a:t>
            </a:r>
            <a:r>
              <a:rPr lang="zh-CN" altLang="en-US" sz="2400" dirty="0"/>
              <a:t> </a:t>
            </a:r>
          </a:p>
        </p:txBody>
      </p:sp>
      <p:sp>
        <p:nvSpPr>
          <p:cNvPr id="2107396" name="Rectangle 4"/>
          <p:cNvSpPr>
            <a:spLocks noChangeArrowheads="1"/>
          </p:cNvSpPr>
          <p:nvPr/>
        </p:nvSpPr>
        <p:spPr bwMode="auto">
          <a:xfrm>
            <a:off x="1116013" y="981075"/>
            <a:ext cx="2376487" cy="576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99CC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kumimoji="1" lang="zh-CN" altLang="en-US" sz="2400">
                <a:solidFill>
                  <a:srgbClr val="660066"/>
                </a:solidFill>
                <a:latin typeface="Times New Roman" pitchFamily="18" charset="0"/>
              </a:rPr>
              <a:t>窗体的功能</a:t>
            </a:r>
          </a:p>
        </p:txBody>
      </p:sp>
      <p:sp>
        <p:nvSpPr>
          <p:cNvPr id="2107398" name="Rectangle 6"/>
          <p:cNvSpPr>
            <a:spLocks noGrp="1" noRot="1" noChangeArrowheads="1"/>
          </p:cNvSpPr>
          <p:nvPr>
            <p:ph type="title"/>
          </p:nvPr>
        </p:nvSpPr>
        <p:spPr>
          <a:xfrm>
            <a:off x="1547813" y="260350"/>
            <a:ext cx="6430962" cy="582613"/>
          </a:xfrm>
        </p:spPr>
        <p:txBody>
          <a:bodyPr/>
          <a:lstStyle/>
          <a:p>
            <a:r>
              <a:rPr lang="zh-CN" altLang="en-US" sz="2800" dirty="0">
                <a:solidFill>
                  <a:srgbClr val="CC3300"/>
                </a:solidFill>
              </a:rPr>
              <a:t>四、窗体操作</a:t>
            </a:r>
          </a:p>
        </p:txBody>
      </p:sp>
    </p:spTree>
  </p:cSld>
  <p:clrMapOvr>
    <a:masterClrMapping/>
  </p:clrMapOvr>
  <p:transition spd="med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7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1073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73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21073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73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21073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739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2000"/>
                                        <p:tgtEl>
                                          <p:spTgt spid="210739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07394" grpId="0" build="p"/>
      <p:bldP spid="2107396" grpId="0"/>
    </p:bld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8418" name="Text Box 2"/>
          <p:cNvSpPr txBox="1">
            <a:spLocks noChangeArrowheads="1"/>
          </p:cNvSpPr>
          <p:nvPr/>
        </p:nvSpPr>
        <p:spPr bwMode="auto">
          <a:xfrm>
            <a:off x="684213" y="908050"/>
            <a:ext cx="82804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000">
                <a:solidFill>
                  <a:srgbClr val="008000"/>
                </a:solidFill>
              </a:rPr>
              <a:t>一个窗体是由多个部分组成的，每个部分称为一个“节”。如下图所示</a:t>
            </a:r>
          </a:p>
        </p:txBody>
      </p:sp>
      <p:sp>
        <p:nvSpPr>
          <p:cNvPr id="2108421" name="Rectangle 5"/>
          <p:cNvSpPr>
            <a:spLocks noGrp="1" noRot="1" noChangeArrowheads="1"/>
          </p:cNvSpPr>
          <p:nvPr>
            <p:ph type="title"/>
          </p:nvPr>
        </p:nvSpPr>
        <p:spPr>
          <a:xfrm>
            <a:off x="3276600" y="0"/>
            <a:ext cx="3549650" cy="476250"/>
          </a:xfrm>
        </p:spPr>
        <p:txBody>
          <a:bodyPr/>
          <a:lstStyle/>
          <a:p>
            <a:r>
              <a:rPr kumimoji="1" lang="zh-CN" altLang="en-US" sz="2400" dirty="0">
                <a:solidFill>
                  <a:srgbClr val="FF3300"/>
                </a:solidFill>
              </a:rPr>
              <a:t>窗体的构成</a:t>
            </a:r>
          </a:p>
        </p:txBody>
      </p:sp>
      <p:grpSp>
        <p:nvGrpSpPr>
          <p:cNvPr id="2108422" name="Group 6"/>
          <p:cNvGrpSpPr>
            <a:grpSpLocks noChangeAspect="1"/>
          </p:cNvGrpSpPr>
          <p:nvPr/>
        </p:nvGrpSpPr>
        <p:grpSpPr bwMode="auto">
          <a:xfrm>
            <a:off x="900113" y="1484313"/>
            <a:ext cx="7775575" cy="5040312"/>
            <a:chOff x="2234" y="6018"/>
            <a:chExt cx="6382" cy="3739"/>
          </a:xfrm>
        </p:grpSpPr>
        <p:sp>
          <p:nvSpPr>
            <p:cNvPr id="2108423" name="AutoShape 7"/>
            <p:cNvSpPr>
              <a:spLocks noChangeAspect="1" noChangeArrowheads="1"/>
            </p:cNvSpPr>
            <p:nvPr/>
          </p:nvSpPr>
          <p:spPr bwMode="auto">
            <a:xfrm>
              <a:off x="2234" y="6018"/>
              <a:ext cx="6382" cy="37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2108424" name="Group 8"/>
            <p:cNvGrpSpPr>
              <a:grpSpLocks noChangeAspect="1"/>
            </p:cNvGrpSpPr>
            <p:nvPr/>
          </p:nvGrpSpPr>
          <p:grpSpPr bwMode="auto">
            <a:xfrm>
              <a:off x="2234" y="6018"/>
              <a:ext cx="6382" cy="3370"/>
              <a:chOff x="2234" y="8313"/>
              <a:chExt cx="5757" cy="2669"/>
            </a:xfrm>
          </p:grpSpPr>
          <p:sp>
            <p:nvSpPr>
              <p:cNvPr id="2108425" name="AutoShape 9"/>
              <p:cNvSpPr>
                <a:spLocks noChangeAspect="1" noChangeArrowheads="1"/>
              </p:cNvSpPr>
              <p:nvPr/>
            </p:nvSpPr>
            <p:spPr bwMode="auto">
              <a:xfrm>
                <a:off x="2234" y="8313"/>
                <a:ext cx="5757" cy="266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108426" name="AutoShape 10"/>
              <p:cNvSpPr>
                <a:spLocks noChangeAspect="1" noChangeArrowheads="1"/>
              </p:cNvSpPr>
              <p:nvPr/>
            </p:nvSpPr>
            <p:spPr bwMode="auto">
              <a:xfrm>
                <a:off x="2234" y="8313"/>
                <a:ext cx="5727" cy="266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108427" name="Line 11"/>
              <p:cNvSpPr>
                <a:spLocks noChangeShapeType="1"/>
              </p:cNvSpPr>
              <p:nvPr/>
            </p:nvSpPr>
            <p:spPr bwMode="auto">
              <a:xfrm>
                <a:off x="3543" y="9144"/>
                <a:ext cx="657" cy="1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108428" name="Line 12"/>
              <p:cNvSpPr>
                <a:spLocks noChangeShapeType="1"/>
              </p:cNvSpPr>
              <p:nvPr/>
            </p:nvSpPr>
            <p:spPr bwMode="auto">
              <a:xfrm>
                <a:off x="2807" y="9848"/>
                <a:ext cx="984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108429" name="Text Box 13"/>
              <p:cNvSpPr txBox="1">
                <a:spLocks noChangeArrowheads="1"/>
              </p:cNvSpPr>
              <p:nvPr/>
            </p:nvSpPr>
            <p:spPr bwMode="auto">
              <a:xfrm>
                <a:off x="2234" y="8376"/>
                <a:ext cx="816" cy="40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BBE0E3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80467" tIns="40234" rIns="80467" bIns="40234"/>
              <a:lstStyle/>
              <a:p>
                <a:pPr algn="just"/>
                <a:r>
                  <a:rPr lang="zh-CN" altLang="en-US" b="0"/>
                  <a:t>窗体名称</a:t>
                </a:r>
              </a:p>
            </p:txBody>
          </p:sp>
          <p:sp>
            <p:nvSpPr>
              <p:cNvPr id="2108430" name="Text Box 14"/>
              <p:cNvSpPr txBox="1">
                <a:spLocks noChangeArrowheads="1"/>
              </p:cNvSpPr>
              <p:nvPr/>
            </p:nvSpPr>
            <p:spPr bwMode="auto">
              <a:xfrm>
                <a:off x="2234" y="8632"/>
                <a:ext cx="816" cy="49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BBE0E3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80467" tIns="40234" rIns="80467" bIns="40234"/>
              <a:lstStyle/>
              <a:p>
                <a:pPr algn="just"/>
                <a:r>
                  <a:rPr lang="zh-CN" altLang="en-US" b="0"/>
                  <a:t>标尺</a:t>
                </a:r>
              </a:p>
            </p:txBody>
          </p:sp>
          <p:sp>
            <p:nvSpPr>
              <p:cNvPr id="2108431" name="Text Box 15"/>
              <p:cNvSpPr txBox="1">
                <a:spLocks noChangeArrowheads="1"/>
              </p:cNvSpPr>
              <p:nvPr/>
            </p:nvSpPr>
            <p:spPr bwMode="auto">
              <a:xfrm>
                <a:off x="2234" y="8952"/>
                <a:ext cx="982" cy="40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BBE0E3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80467" tIns="40234" rIns="80467" bIns="40234"/>
              <a:lstStyle/>
              <a:p>
                <a:pPr algn="just"/>
                <a:r>
                  <a:rPr lang="zh-CN" altLang="en-US" b="0"/>
                  <a:t>窗体页眉节</a:t>
                </a:r>
              </a:p>
            </p:txBody>
          </p:sp>
          <p:sp>
            <p:nvSpPr>
              <p:cNvPr id="2108432" name="Text Box 16"/>
              <p:cNvSpPr txBox="1">
                <a:spLocks noChangeArrowheads="1"/>
              </p:cNvSpPr>
              <p:nvPr/>
            </p:nvSpPr>
            <p:spPr bwMode="auto">
              <a:xfrm>
                <a:off x="2234" y="9271"/>
                <a:ext cx="982" cy="44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BBE0E3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80467" tIns="40234" rIns="80467" bIns="40234"/>
              <a:lstStyle/>
              <a:p>
                <a:pPr algn="just"/>
                <a:r>
                  <a:rPr lang="zh-CN" altLang="en-US" b="0"/>
                  <a:t>页面页眉节</a:t>
                </a:r>
              </a:p>
            </p:txBody>
          </p:sp>
          <p:sp>
            <p:nvSpPr>
              <p:cNvPr id="2108433" name="Text Box 17"/>
              <p:cNvSpPr txBox="1">
                <a:spLocks noChangeArrowheads="1"/>
              </p:cNvSpPr>
              <p:nvPr/>
            </p:nvSpPr>
            <p:spPr bwMode="auto">
              <a:xfrm>
                <a:off x="2234" y="9719"/>
                <a:ext cx="816" cy="45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BBE0E3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80467" tIns="40234" rIns="80467" bIns="40234"/>
              <a:lstStyle/>
              <a:p>
                <a:pPr algn="just"/>
                <a:r>
                  <a:rPr lang="zh-CN" altLang="en-US" b="0"/>
                  <a:t>主体节</a:t>
                </a:r>
              </a:p>
            </p:txBody>
          </p:sp>
          <p:sp>
            <p:nvSpPr>
              <p:cNvPr id="2108434" name="Text Box 18"/>
              <p:cNvSpPr txBox="1">
                <a:spLocks noChangeArrowheads="1"/>
              </p:cNvSpPr>
              <p:nvPr/>
            </p:nvSpPr>
            <p:spPr bwMode="auto">
              <a:xfrm>
                <a:off x="2234" y="10168"/>
                <a:ext cx="982" cy="36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BBE0E3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80467" tIns="40234" rIns="80467" bIns="40234"/>
              <a:lstStyle/>
              <a:p>
                <a:pPr algn="just"/>
                <a:r>
                  <a:rPr lang="zh-CN" altLang="en-US" b="0"/>
                  <a:t>页面页脚节</a:t>
                </a:r>
              </a:p>
            </p:txBody>
          </p:sp>
          <p:sp>
            <p:nvSpPr>
              <p:cNvPr id="2108435" name="Text Box 19"/>
              <p:cNvSpPr txBox="1">
                <a:spLocks noChangeArrowheads="1"/>
              </p:cNvSpPr>
              <p:nvPr/>
            </p:nvSpPr>
            <p:spPr bwMode="auto">
              <a:xfrm>
                <a:off x="2234" y="10489"/>
                <a:ext cx="1066" cy="49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BBE0E3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80467" tIns="40234" rIns="80467" bIns="40234"/>
              <a:lstStyle/>
              <a:p>
                <a:pPr algn="just"/>
                <a:r>
                  <a:rPr lang="zh-CN" altLang="en-US" b="0"/>
                  <a:t>窗体页脚节</a:t>
                </a:r>
              </a:p>
              <a:p>
                <a:endParaRPr lang="en-US" altLang="zh-CN" b="0"/>
              </a:p>
            </p:txBody>
          </p:sp>
          <p:sp>
            <p:nvSpPr>
              <p:cNvPr id="2108436" name="Text Box 20"/>
              <p:cNvSpPr txBox="1">
                <a:spLocks noChangeArrowheads="1"/>
              </p:cNvSpPr>
              <p:nvPr/>
            </p:nvSpPr>
            <p:spPr bwMode="auto">
              <a:xfrm>
                <a:off x="2234" y="9911"/>
                <a:ext cx="816" cy="38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BBE0E3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80467" tIns="40234" rIns="80467" bIns="40234"/>
              <a:lstStyle/>
              <a:p>
                <a:pPr algn="just"/>
                <a:r>
                  <a:rPr lang="zh-CN" altLang="en-US" b="0"/>
                  <a:t>标尺</a:t>
                </a:r>
              </a:p>
            </p:txBody>
          </p:sp>
          <p:pic>
            <p:nvPicPr>
              <p:cNvPr id="2108437" name="Picture 21"/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23354" t="50757" r="43695" b="19565"/>
              <a:stretch>
                <a:fillRect/>
              </a:stretch>
            </p:blipFill>
            <p:spPr bwMode="auto">
              <a:xfrm>
                <a:off x="3423" y="8335"/>
                <a:ext cx="4568" cy="2575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</p:pic>
          <p:sp>
            <p:nvSpPr>
              <p:cNvPr id="2108438" name="Line 22"/>
              <p:cNvSpPr>
                <a:spLocks noChangeShapeType="1"/>
              </p:cNvSpPr>
              <p:nvPr/>
            </p:nvSpPr>
            <p:spPr bwMode="auto">
              <a:xfrm>
                <a:off x="2807" y="9848"/>
                <a:ext cx="1145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108439" name="Line 23"/>
              <p:cNvSpPr>
                <a:spLocks noChangeShapeType="1"/>
              </p:cNvSpPr>
              <p:nvPr/>
            </p:nvSpPr>
            <p:spPr bwMode="auto">
              <a:xfrm>
                <a:off x="3050" y="8505"/>
                <a:ext cx="657" cy="1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108440" name="Line 24"/>
              <p:cNvSpPr>
                <a:spLocks noChangeShapeType="1"/>
              </p:cNvSpPr>
              <p:nvPr/>
            </p:nvSpPr>
            <p:spPr bwMode="auto">
              <a:xfrm>
                <a:off x="2970" y="8761"/>
                <a:ext cx="821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108441" name="Line 25"/>
              <p:cNvSpPr>
                <a:spLocks noChangeShapeType="1"/>
              </p:cNvSpPr>
              <p:nvPr/>
            </p:nvSpPr>
            <p:spPr bwMode="auto">
              <a:xfrm>
                <a:off x="3134" y="9400"/>
                <a:ext cx="818" cy="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108442" name="Line 26"/>
              <p:cNvSpPr>
                <a:spLocks noChangeShapeType="1"/>
              </p:cNvSpPr>
              <p:nvPr/>
            </p:nvSpPr>
            <p:spPr bwMode="auto">
              <a:xfrm>
                <a:off x="2807" y="10039"/>
                <a:ext cx="736" cy="3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108443" name="Line 27"/>
              <p:cNvSpPr>
                <a:spLocks noChangeShapeType="1"/>
              </p:cNvSpPr>
              <p:nvPr/>
            </p:nvSpPr>
            <p:spPr bwMode="auto">
              <a:xfrm>
                <a:off x="3134" y="10615"/>
                <a:ext cx="657" cy="3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108444" name="Line 28"/>
              <p:cNvSpPr>
                <a:spLocks noChangeShapeType="1"/>
              </p:cNvSpPr>
              <p:nvPr/>
            </p:nvSpPr>
            <p:spPr bwMode="auto">
              <a:xfrm>
                <a:off x="3134" y="10298"/>
                <a:ext cx="818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108445" name="Line 29"/>
              <p:cNvSpPr>
                <a:spLocks noChangeShapeType="1"/>
              </p:cNvSpPr>
              <p:nvPr/>
            </p:nvSpPr>
            <p:spPr bwMode="auto">
              <a:xfrm>
                <a:off x="3134" y="9081"/>
                <a:ext cx="657" cy="1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2108446" name="Text Box 30"/>
            <p:cNvSpPr txBox="1">
              <a:spLocks noChangeArrowheads="1"/>
            </p:cNvSpPr>
            <p:nvPr/>
          </p:nvSpPr>
          <p:spPr bwMode="auto">
            <a:xfrm>
              <a:off x="4689" y="9308"/>
              <a:ext cx="3566" cy="4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BBE0E3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just"/>
              <a:endParaRPr lang="zh-CN" altLang="zh-CN" sz="1400" b="0">
                <a:solidFill>
                  <a:srgbClr val="001010"/>
                </a:solidFill>
              </a:endParaRPr>
            </a:p>
          </p:txBody>
        </p:sp>
      </p:grpSp>
    </p:spTree>
  </p:cSld>
  <p:clrMapOvr>
    <a:masterClrMapping/>
  </p:clrMapOvr>
  <p:transition spd="med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8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108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08418" grpId="0"/>
    </p:bld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4637" name="Rectangle 29"/>
          <p:cNvSpPr>
            <a:spLocks noGrp="1" noChangeArrowheads="1"/>
          </p:cNvSpPr>
          <p:nvPr>
            <p:ph type="body" idx="1"/>
          </p:nvPr>
        </p:nvSpPr>
        <p:spPr>
          <a:xfrm>
            <a:off x="755650" y="981075"/>
            <a:ext cx="7848600" cy="5184775"/>
          </a:xfrm>
          <a:noFill/>
          <a:ln/>
        </p:spPr>
        <p:txBody>
          <a:bodyPr/>
          <a:lstStyle/>
          <a:p>
            <a:pPr>
              <a:lnSpc>
                <a:spcPct val="140000"/>
              </a:lnSpc>
            </a:pPr>
            <a:r>
              <a:rPr lang="zh-CN" altLang="en-US" sz="2000" b="1"/>
              <a:t>窗体页眉：包括对所有记录都要显示的内容，在</a:t>
            </a:r>
            <a:r>
              <a:rPr lang="en-US" altLang="zh-CN" sz="2000" b="1"/>
              <a:t>【</a:t>
            </a:r>
            <a:r>
              <a:rPr lang="zh-CN" altLang="en-US" sz="2000" b="1"/>
              <a:t>窗体</a:t>
            </a:r>
            <a:r>
              <a:rPr lang="en-US" altLang="zh-CN" sz="2000" b="1"/>
              <a:t>】</a:t>
            </a:r>
            <a:r>
              <a:rPr lang="zh-CN" altLang="en-US" sz="2000" b="1"/>
              <a:t>视图中，窗体页眉显示在窗体的顶部。</a:t>
            </a:r>
          </a:p>
          <a:p>
            <a:pPr>
              <a:lnSpc>
                <a:spcPct val="140000"/>
              </a:lnSpc>
            </a:pPr>
            <a:r>
              <a:rPr lang="zh-CN" altLang="en-US" sz="2000" b="1"/>
              <a:t>窗体页脚：包括对所有记录都要显示的内容，在</a:t>
            </a:r>
            <a:r>
              <a:rPr lang="en-US" altLang="zh-CN" sz="2000" b="1"/>
              <a:t>【</a:t>
            </a:r>
            <a:r>
              <a:rPr lang="zh-CN" altLang="en-US" sz="2000" b="1"/>
              <a:t>窗体</a:t>
            </a:r>
            <a:r>
              <a:rPr lang="en-US" altLang="zh-CN" sz="2000" b="1"/>
              <a:t>】</a:t>
            </a:r>
            <a:r>
              <a:rPr lang="zh-CN" altLang="en-US" sz="2000" b="1"/>
              <a:t>视图中，窗体页脚显示在窗体的底部。</a:t>
            </a:r>
          </a:p>
          <a:p>
            <a:pPr>
              <a:lnSpc>
                <a:spcPct val="140000"/>
              </a:lnSpc>
            </a:pPr>
            <a:r>
              <a:rPr lang="zh-CN" altLang="en-US" sz="2000" b="1"/>
              <a:t>页面页眉：一般用于显示标题或用户要在每一页上方显示的内容。</a:t>
            </a:r>
          </a:p>
          <a:p>
            <a:pPr>
              <a:lnSpc>
                <a:spcPct val="140000"/>
              </a:lnSpc>
            </a:pPr>
            <a:r>
              <a:rPr lang="zh-CN" altLang="en-US" sz="2000" b="1"/>
              <a:t>页面页脚：一般用于显示日期、页码或用户要在每一页下方显示的内容。</a:t>
            </a:r>
          </a:p>
          <a:p>
            <a:pPr>
              <a:lnSpc>
                <a:spcPct val="140000"/>
              </a:lnSpc>
            </a:pPr>
            <a:r>
              <a:rPr lang="zh-CN" altLang="en-US" sz="2000" b="1"/>
              <a:t>主体节：通常显示记录数据。</a:t>
            </a:r>
          </a:p>
          <a:p>
            <a:pPr>
              <a:lnSpc>
                <a:spcPct val="140000"/>
              </a:lnSpc>
            </a:pPr>
            <a:endParaRPr lang="zh-CN" altLang="en-US" sz="2000" b="1"/>
          </a:p>
          <a:p>
            <a:pPr>
              <a:lnSpc>
                <a:spcPct val="140000"/>
              </a:lnSpc>
              <a:buFont typeface="Wingdings" pitchFamily="2" charset="2"/>
              <a:buNone/>
            </a:pPr>
            <a:endParaRPr lang="en-US" altLang="zh-CN" sz="2000" b="1">
              <a:solidFill>
                <a:srgbClr val="001010"/>
              </a:solidFill>
            </a:endParaRPr>
          </a:p>
        </p:txBody>
      </p:sp>
    </p:spTree>
  </p:cSld>
  <p:clrMapOvr>
    <a:masterClrMapping/>
  </p:clrMapOvr>
  <p:transition spd="med">
    <p:strips dir="rd"/>
  </p:transition>
  <p:timing>
    <p:tnLst>
      <p:par>
        <p:cTn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0470" name="Rectangle 6"/>
          <p:cNvSpPr>
            <a:spLocks noGrp="1" noRot="1" noChangeArrowheads="1"/>
          </p:cNvSpPr>
          <p:nvPr>
            <p:ph type="title"/>
          </p:nvPr>
        </p:nvSpPr>
        <p:spPr>
          <a:xfrm>
            <a:off x="323850" y="0"/>
            <a:ext cx="8540750" cy="439738"/>
          </a:xfrm>
        </p:spPr>
        <p:txBody>
          <a:bodyPr/>
          <a:lstStyle/>
          <a:p>
            <a:r>
              <a:rPr kumimoji="1" lang="zh-CN" altLang="en-US" sz="2800" dirty="0">
                <a:solidFill>
                  <a:srgbClr val="660066"/>
                </a:solidFill>
              </a:rPr>
              <a:t>（一）创建窗体</a:t>
            </a:r>
          </a:p>
        </p:txBody>
      </p:sp>
      <p:sp>
        <p:nvSpPr>
          <p:cNvPr id="2110471" name="Text Box 7"/>
          <p:cNvSpPr txBox="1">
            <a:spLocks noChangeArrowheads="1"/>
          </p:cNvSpPr>
          <p:nvPr/>
        </p:nvSpPr>
        <p:spPr bwMode="auto">
          <a:xfrm>
            <a:off x="684213" y="908050"/>
            <a:ext cx="82804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000"/>
              <a:t>利用窗体向导建立窗体 ：</a:t>
            </a:r>
            <a:r>
              <a:rPr lang="zh-CN" altLang="en-US" sz="2000">
                <a:solidFill>
                  <a:srgbClr val="9966FF"/>
                </a:solidFill>
              </a:rPr>
              <a:t>（</a:t>
            </a:r>
            <a:r>
              <a:rPr lang="zh-CN" altLang="en-US">
                <a:solidFill>
                  <a:srgbClr val="9966FF"/>
                </a:solidFill>
              </a:rPr>
              <a:t>建立“学生基本情况”窗体 为例）</a:t>
            </a:r>
          </a:p>
        </p:txBody>
      </p:sp>
      <p:sp>
        <p:nvSpPr>
          <p:cNvPr id="2110472" name="Text Box 8"/>
          <p:cNvSpPr txBox="1">
            <a:spLocks noChangeArrowheads="1"/>
          </p:cNvSpPr>
          <p:nvPr/>
        </p:nvSpPr>
        <p:spPr bwMode="auto">
          <a:xfrm>
            <a:off x="539750" y="1412875"/>
            <a:ext cx="82804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000">
                <a:solidFill>
                  <a:srgbClr val="008000"/>
                </a:solidFill>
              </a:rPr>
              <a:t>1</a:t>
            </a:r>
            <a:r>
              <a:rPr lang="zh-CN" altLang="en-US" sz="2000">
                <a:solidFill>
                  <a:srgbClr val="008000"/>
                </a:solidFill>
              </a:rPr>
              <a:t>）单击“窗体”对象，在“窗体”对象窗口中</a:t>
            </a:r>
            <a:r>
              <a:rPr lang="zh-CN" altLang="en-US" sz="2000">
                <a:solidFill>
                  <a:srgbClr val="9966FF"/>
                </a:solidFill>
              </a:rPr>
              <a:t>单击“新建”</a:t>
            </a:r>
            <a:r>
              <a:rPr lang="zh-CN" altLang="en-US" sz="2000">
                <a:solidFill>
                  <a:srgbClr val="008000"/>
                </a:solidFill>
              </a:rPr>
              <a:t>按钮，打开如图</a:t>
            </a:r>
            <a:r>
              <a:rPr lang="en-US" altLang="zh-CN" sz="2000">
                <a:solidFill>
                  <a:srgbClr val="008000"/>
                </a:solidFill>
              </a:rPr>
              <a:t>4-1</a:t>
            </a:r>
            <a:r>
              <a:rPr lang="zh-CN" altLang="en-US" sz="2000">
                <a:solidFill>
                  <a:srgbClr val="008000"/>
                </a:solidFill>
              </a:rPr>
              <a:t>所示的“新建窗体”对话框。</a:t>
            </a:r>
          </a:p>
        </p:txBody>
      </p:sp>
      <p:pic>
        <p:nvPicPr>
          <p:cNvPr id="2110473" name="Picture 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2205038"/>
            <a:ext cx="5257800" cy="3743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10474" name="Text Box 10"/>
          <p:cNvSpPr txBox="1">
            <a:spLocks noChangeArrowheads="1"/>
          </p:cNvSpPr>
          <p:nvPr/>
        </p:nvSpPr>
        <p:spPr bwMode="auto">
          <a:xfrm>
            <a:off x="2771775" y="6021388"/>
            <a:ext cx="3960813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/>
              <a:t>图</a:t>
            </a:r>
            <a:r>
              <a:rPr lang="en-US" altLang="zh-CN"/>
              <a:t>4-1 “</a:t>
            </a:r>
            <a:r>
              <a:rPr lang="zh-CN" altLang="en-US"/>
              <a:t>新建窗体”对话框 </a:t>
            </a:r>
          </a:p>
        </p:txBody>
      </p:sp>
    </p:spTree>
  </p:cSld>
  <p:clrMapOvr>
    <a:masterClrMapping/>
  </p:clrMapOvr>
  <p:transition spd="med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0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21104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0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1000"/>
                                        <p:tgtEl>
                                          <p:spTgt spid="21104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04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1000"/>
                                        <p:tgtEl>
                                          <p:spTgt spid="21104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9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0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1000"/>
                                        <p:tgtEl>
                                          <p:spTgt spid="21104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10471" grpId="0"/>
      <p:bldP spid="2110472" grpId="0"/>
      <p:bldP spid="2110474" grpId="0"/>
    </p:bld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9732" name="Text Box 4"/>
          <p:cNvSpPr txBox="1">
            <a:spLocks noChangeArrowheads="1"/>
          </p:cNvSpPr>
          <p:nvPr/>
        </p:nvSpPr>
        <p:spPr bwMode="auto">
          <a:xfrm>
            <a:off x="827088" y="765175"/>
            <a:ext cx="7920037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000">
                <a:solidFill>
                  <a:srgbClr val="008000"/>
                </a:solidFill>
              </a:rPr>
              <a:t>2</a:t>
            </a:r>
            <a:r>
              <a:rPr lang="zh-CN" altLang="en-US" sz="2000">
                <a:solidFill>
                  <a:srgbClr val="008000"/>
                </a:solidFill>
              </a:rPr>
              <a:t>）在如图</a:t>
            </a:r>
            <a:r>
              <a:rPr lang="en-US" altLang="zh-CN" sz="2000">
                <a:solidFill>
                  <a:srgbClr val="008000"/>
                </a:solidFill>
              </a:rPr>
              <a:t>4-1</a:t>
            </a:r>
            <a:r>
              <a:rPr lang="zh-CN" altLang="en-US" sz="2000">
                <a:solidFill>
                  <a:srgbClr val="008000"/>
                </a:solidFill>
              </a:rPr>
              <a:t>所示的对话框中，在列表框中</a:t>
            </a:r>
            <a:r>
              <a:rPr lang="zh-CN" altLang="en-US" sz="2000">
                <a:solidFill>
                  <a:srgbClr val="9966FF"/>
                </a:solidFill>
              </a:rPr>
              <a:t>选择“窗体向导”</a:t>
            </a:r>
            <a:r>
              <a:rPr lang="zh-CN" altLang="en-US" sz="2000">
                <a:solidFill>
                  <a:srgbClr val="008000"/>
                </a:solidFill>
              </a:rPr>
              <a:t>，在下面的“请选择该象数据的来源或查询”下拉列表框中</a:t>
            </a:r>
            <a:r>
              <a:rPr lang="zh-CN" altLang="en-US" sz="2000">
                <a:solidFill>
                  <a:srgbClr val="9966FF"/>
                </a:solidFill>
              </a:rPr>
              <a:t>选择数据来源</a:t>
            </a:r>
            <a:r>
              <a:rPr lang="zh-CN" altLang="en-US" sz="2000">
                <a:solidFill>
                  <a:srgbClr val="008000"/>
                </a:solidFill>
              </a:rPr>
              <a:t>，如</a:t>
            </a:r>
            <a:r>
              <a:rPr lang="en-US" altLang="zh-CN" sz="2000">
                <a:solidFill>
                  <a:srgbClr val="008000"/>
                </a:solidFill>
              </a:rPr>
              <a:t>Student</a:t>
            </a:r>
            <a:r>
              <a:rPr lang="zh-CN" altLang="en-US" sz="2000">
                <a:solidFill>
                  <a:srgbClr val="008000"/>
                </a:solidFill>
              </a:rPr>
              <a:t>表，如图</a:t>
            </a:r>
            <a:r>
              <a:rPr lang="en-US" altLang="zh-CN" sz="2000">
                <a:solidFill>
                  <a:srgbClr val="008000"/>
                </a:solidFill>
              </a:rPr>
              <a:t>4-2</a:t>
            </a:r>
            <a:r>
              <a:rPr lang="zh-CN" altLang="en-US" sz="2000">
                <a:solidFill>
                  <a:srgbClr val="008000"/>
                </a:solidFill>
              </a:rPr>
              <a:t>所示。</a:t>
            </a:r>
          </a:p>
        </p:txBody>
      </p:sp>
      <p:sp>
        <p:nvSpPr>
          <p:cNvPr id="2249734" name="Text Box 6"/>
          <p:cNvSpPr txBox="1">
            <a:spLocks noChangeArrowheads="1"/>
          </p:cNvSpPr>
          <p:nvPr/>
        </p:nvSpPr>
        <p:spPr bwMode="auto">
          <a:xfrm>
            <a:off x="2771775" y="6021388"/>
            <a:ext cx="44640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/>
              <a:t>图</a:t>
            </a:r>
            <a:r>
              <a:rPr lang="en-US" altLang="zh-CN"/>
              <a:t>4-2 </a:t>
            </a:r>
            <a:r>
              <a:rPr lang="zh-CN" altLang="en-US"/>
              <a:t>选择完成后的“新建窗体”对话框 </a:t>
            </a:r>
          </a:p>
        </p:txBody>
      </p:sp>
      <p:pic>
        <p:nvPicPr>
          <p:cNvPr id="2249741" name="Picture 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0" y="1844675"/>
            <a:ext cx="5905500" cy="3960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97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22497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97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1000"/>
                                        <p:tgtEl>
                                          <p:spTgt spid="22497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49732" grpId="0"/>
      <p:bldP spid="2249734" grpId="0"/>
    </p:bld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826" name="Text Box 2"/>
          <p:cNvSpPr txBox="1">
            <a:spLocks noChangeArrowheads="1"/>
          </p:cNvSpPr>
          <p:nvPr/>
        </p:nvSpPr>
        <p:spPr bwMode="auto">
          <a:xfrm>
            <a:off x="827088" y="765175"/>
            <a:ext cx="7920037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>
                <a:solidFill>
                  <a:srgbClr val="008000"/>
                </a:solidFill>
              </a:rPr>
              <a:t>3</a:t>
            </a:r>
            <a:r>
              <a:rPr lang="zh-CN" altLang="en-US">
                <a:solidFill>
                  <a:srgbClr val="008000"/>
                </a:solidFill>
              </a:rPr>
              <a:t>）单击“确定”按钮，打开如图</a:t>
            </a:r>
            <a:r>
              <a:rPr lang="en-US" altLang="zh-CN">
                <a:solidFill>
                  <a:srgbClr val="008000"/>
                </a:solidFill>
              </a:rPr>
              <a:t>4-3</a:t>
            </a:r>
            <a:r>
              <a:rPr lang="zh-CN" altLang="en-US">
                <a:solidFill>
                  <a:srgbClr val="008000"/>
                </a:solidFill>
              </a:rPr>
              <a:t>所示的“窗体向导”对话框。</a:t>
            </a:r>
          </a:p>
        </p:txBody>
      </p:sp>
      <p:sp>
        <p:nvSpPr>
          <p:cNvPr id="2253827" name="Text Box 3"/>
          <p:cNvSpPr txBox="1">
            <a:spLocks noChangeArrowheads="1"/>
          </p:cNvSpPr>
          <p:nvPr/>
        </p:nvSpPr>
        <p:spPr bwMode="auto">
          <a:xfrm>
            <a:off x="2124075" y="5876925"/>
            <a:ext cx="44640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/>
              <a:t>图</a:t>
            </a:r>
            <a:r>
              <a:rPr lang="en-US" altLang="zh-CN"/>
              <a:t>4-3 “</a:t>
            </a:r>
            <a:r>
              <a:rPr lang="zh-CN" altLang="en-US"/>
              <a:t>窗体向导”对话框</a:t>
            </a:r>
          </a:p>
        </p:txBody>
      </p:sp>
      <p:pic>
        <p:nvPicPr>
          <p:cNvPr id="2253830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1196975"/>
            <a:ext cx="6048375" cy="4475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22538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1000"/>
                                        <p:tgtEl>
                                          <p:spTgt spid="22538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826" grpId="0"/>
      <p:bldP spid="2253827" grpId="0"/>
    </p:bld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4850" name="Text Box 2"/>
          <p:cNvSpPr txBox="1">
            <a:spLocks noChangeArrowheads="1"/>
          </p:cNvSpPr>
          <p:nvPr/>
        </p:nvSpPr>
        <p:spPr bwMode="auto">
          <a:xfrm>
            <a:off x="827088" y="765175"/>
            <a:ext cx="7920037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>
                <a:solidFill>
                  <a:srgbClr val="008000"/>
                </a:solidFill>
              </a:rPr>
              <a:t>4</a:t>
            </a:r>
            <a:r>
              <a:rPr lang="zh-CN" altLang="en-US">
                <a:solidFill>
                  <a:srgbClr val="008000"/>
                </a:solidFill>
              </a:rPr>
              <a:t>）单击图</a:t>
            </a:r>
            <a:r>
              <a:rPr lang="en-US" altLang="zh-CN">
                <a:solidFill>
                  <a:srgbClr val="008000"/>
                </a:solidFill>
              </a:rPr>
              <a:t>4-3</a:t>
            </a:r>
            <a:r>
              <a:rPr lang="zh-CN" altLang="en-US">
                <a:solidFill>
                  <a:srgbClr val="008000"/>
                </a:solidFill>
              </a:rPr>
              <a:t>上添加按钮，将所有字段添加到“选定的字段”列表框中。单击“下一步”按钮进入如图</a:t>
            </a:r>
            <a:r>
              <a:rPr lang="en-US" altLang="zh-CN">
                <a:solidFill>
                  <a:srgbClr val="008000"/>
                </a:solidFill>
              </a:rPr>
              <a:t>4-4</a:t>
            </a:r>
            <a:r>
              <a:rPr lang="zh-CN" altLang="en-US">
                <a:solidFill>
                  <a:srgbClr val="008000"/>
                </a:solidFill>
              </a:rPr>
              <a:t>所示的确定窗体布局的对话框。</a:t>
            </a:r>
          </a:p>
        </p:txBody>
      </p:sp>
      <p:sp>
        <p:nvSpPr>
          <p:cNvPr id="2254851" name="Text Box 3"/>
          <p:cNvSpPr txBox="1">
            <a:spLocks noChangeArrowheads="1"/>
          </p:cNvSpPr>
          <p:nvPr/>
        </p:nvSpPr>
        <p:spPr bwMode="auto">
          <a:xfrm>
            <a:off x="2124075" y="5949950"/>
            <a:ext cx="44640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/>
              <a:t>图</a:t>
            </a:r>
            <a:r>
              <a:rPr lang="en-US" altLang="zh-CN"/>
              <a:t>4-4 </a:t>
            </a:r>
            <a:r>
              <a:rPr lang="zh-CN" altLang="en-US"/>
              <a:t>确定窗体布局</a:t>
            </a:r>
          </a:p>
        </p:txBody>
      </p:sp>
      <p:pic>
        <p:nvPicPr>
          <p:cNvPr id="2254853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350" y="1341438"/>
            <a:ext cx="6048375" cy="45037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8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22548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8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1000"/>
                                        <p:tgtEl>
                                          <p:spTgt spid="22548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4850" grpId="0"/>
      <p:bldP spid="2254851" grpId="0"/>
    </p:bld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5874" name="Text Box 2"/>
          <p:cNvSpPr txBox="1">
            <a:spLocks noChangeArrowheads="1"/>
          </p:cNvSpPr>
          <p:nvPr/>
        </p:nvSpPr>
        <p:spPr bwMode="auto">
          <a:xfrm>
            <a:off x="827088" y="765175"/>
            <a:ext cx="7920037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>
                <a:solidFill>
                  <a:srgbClr val="008000"/>
                </a:solidFill>
              </a:rPr>
              <a:t>5</a:t>
            </a:r>
            <a:r>
              <a:rPr lang="zh-CN" altLang="en-US">
                <a:solidFill>
                  <a:srgbClr val="008000"/>
                </a:solidFill>
              </a:rPr>
              <a:t>）在图</a:t>
            </a:r>
            <a:r>
              <a:rPr lang="en-US" altLang="zh-CN">
                <a:solidFill>
                  <a:srgbClr val="008000"/>
                </a:solidFill>
              </a:rPr>
              <a:t>4-4</a:t>
            </a:r>
            <a:r>
              <a:rPr lang="zh-CN" altLang="en-US">
                <a:solidFill>
                  <a:srgbClr val="008000"/>
                </a:solidFill>
              </a:rPr>
              <a:t>所示的对话框</a:t>
            </a:r>
            <a:r>
              <a:rPr lang="zh-CN" altLang="en-US">
                <a:solidFill>
                  <a:srgbClr val="9966FF"/>
                </a:solidFill>
              </a:rPr>
              <a:t>中选中“数据表”单选按钮</a:t>
            </a:r>
            <a:r>
              <a:rPr lang="zh-CN" altLang="en-US">
                <a:solidFill>
                  <a:srgbClr val="008000"/>
                </a:solidFill>
              </a:rPr>
              <a:t>，单击“下一步”按钮弹出如图</a:t>
            </a:r>
            <a:r>
              <a:rPr lang="en-US" altLang="zh-CN">
                <a:solidFill>
                  <a:srgbClr val="008000"/>
                </a:solidFill>
              </a:rPr>
              <a:t>4-5</a:t>
            </a:r>
            <a:r>
              <a:rPr lang="zh-CN" altLang="en-US">
                <a:solidFill>
                  <a:srgbClr val="008000"/>
                </a:solidFill>
              </a:rPr>
              <a:t>所示的选择窗体样式的对话框。</a:t>
            </a:r>
          </a:p>
        </p:txBody>
      </p:sp>
      <p:sp>
        <p:nvSpPr>
          <p:cNvPr id="2255875" name="Text Box 3"/>
          <p:cNvSpPr txBox="1">
            <a:spLocks noChangeArrowheads="1"/>
          </p:cNvSpPr>
          <p:nvPr/>
        </p:nvSpPr>
        <p:spPr bwMode="auto">
          <a:xfrm>
            <a:off x="2124075" y="5876925"/>
            <a:ext cx="44640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/>
              <a:t>图</a:t>
            </a:r>
            <a:r>
              <a:rPr lang="en-US" altLang="zh-CN"/>
              <a:t>4-5 </a:t>
            </a:r>
            <a:r>
              <a:rPr lang="zh-CN" altLang="en-US"/>
              <a:t>选择窗体样式</a:t>
            </a:r>
          </a:p>
        </p:txBody>
      </p:sp>
      <p:pic>
        <p:nvPicPr>
          <p:cNvPr id="2255878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1484313"/>
            <a:ext cx="5832475" cy="4295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8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22558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8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1000"/>
                                        <p:tgtEl>
                                          <p:spTgt spid="22558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5874" grpId="0"/>
      <p:bldP spid="2255875" grpId="0"/>
    </p:bld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6898" name="Text Box 2"/>
          <p:cNvSpPr txBox="1">
            <a:spLocks noChangeArrowheads="1"/>
          </p:cNvSpPr>
          <p:nvPr/>
        </p:nvSpPr>
        <p:spPr bwMode="auto">
          <a:xfrm>
            <a:off x="827088" y="765175"/>
            <a:ext cx="7920037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>
                <a:solidFill>
                  <a:srgbClr val="008000"/>
                </a:solidFill>
              </a:rPr>
              <a:t>6</a:t>
            </a:r>
            <a:r>
              <a:rPr lang="zh-CN" altLang="en-US">
                <a:solidFill>
                  <a:srgbClr val="008000"/>
                </a:solidFill>
              </a:rPr>
              <a:t>）在图</a:t>
            </a:r>
            <a:r>
              <a:rPr lang="en-US" altLang="zh-CN">
                <a:solidFill>
                  <a:srgbClr val="008000"/>
                </a:solidFill>
              </a:rPr>
              <a:t>4-5</a:t>
            </a:r>
            <a:r>
              <a:rPr lang="zh-CN" altLang="en-US">
                <a:solidFill>
                  <a:srgbClr val="008000"/>
                </a:solidFill>
              </a:rPr>
              <a:t>所示的对话框中</a:t>
            </a:r>
            <a:r>
              <a:rPr lang="zh-CN" altLang="en-US">
                <a:solidFill>
                  <a:srgbClr val="9966FF"/>
                </a:solidFill>
              </a:rPr>
              <a:t>选择“标准”</a:t>
            </a:r>
            <a:r>
              <a:rPr lang="zh-CN" altLang="en-US">
                <a:solidFill>
                  <a:srgbClr val="008000"/>
                </a:solidFill>
              </a:rPr>
              <a:t>，单击“下一步”按钮弹出如图</a:t>
            </a:r>
            <a:r>
              <a:rPr lang="en-US" altLang="zh-CN">
                <a:solidFill>
                  <a:srgbClr val="008000"/>
                </a:solidFill>
              </a:rPr>
              <a:t>4-6</a:t>
            </a:r>
            <a:r>
              <a:rPr lang="zh-CN" altLang="en-US">
                <a:solidFill>
                  <a:srgbClr val="008000"/>
                </a:solidFill>
              </a:rPr>
              <a:t>所示的为窗体指定标题的对话框。</a:t>
            </a:r>
          </a:p>
        </p:txBody>
      </p:sp>
      <p:sp>
        <p:nvSpPr>
          <p:cNvPr id="2256899" name="Text Box 3"/>
          <p:cNvSpPr txBox="1">
            <a:spLocks noChangeArrowheads="1"/>
          </p:cNvSpPr>
          <p:nvPr/>
        </p:nvSpPr>
        <p:spPr bwMode="auto">
          <a:xfrm>
            <a:off x="2124075" y="5876925"/>
            <a:ext cx="44640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/>
              <a:t>图</a:t>
            </a:r>
            <a:r>
              <a:rPr lang="en-US" altLang="zh-CN"/>
              <a:t>4-6 </a:t>
            </a:r>
            <a:r>
              <a:rPr lang="zh-CN" altLang="en-US"/>
              <a:t>指定窗体标题</a:t>
            </a:r>
          </a:p>
        </p:txBody>
      </p:sp>
      <p:pic>
        <p:nvPicPr>
          <p:cNvPr id="2256901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1412875"/>
            <a:ext cx="5976938" cy="444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68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22568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68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1000"/>
                                        <p:tgtEl>
                                          <p:spTgt spid="22568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6898" grpId="0"/>
      <p:bldP spid="2256899" grpId="0"/>
    </p:bld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7922" name="Text Box 2"/>
          <p:cNvSpPr txBox="1">
            <a:spLocks noChangeArrowheads="1"/>
          </p:cNvSpPr>
          <p:nvPr/>
        </p:nvSpPr>
        <p:spPr bwMode="auto">
          <a:xfrm>
            <a:off x="827088" y="765175"/>
            <a:ext cx="7920037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>
                <a:solidFill>
                  <a:srgbClr val="008000"/>
                </a:solidFill>
              </a:rPr>
              <a:t>7</a:t>
            </a:r>
            <a:r>
              <a:rPr lang="zh-CN" altLang="en-US">
                <a:solidFill>
                  <a:srgbClr val="008000"/>
                </a:solidFill>
              </a:rPr>
              <a:t>）在“请为窗体指定标题”文本框中</a:t>
            </a:r>
            <a:r>
              <a:rPr lang="zh-CN" altLang="en-US">
                <a:solidFill>
                  <a:srgbClr val="9966FF"/>
                </a:solidFill>
              </a:rPr>
              <a:t>输入“学生基本情况”</a:t>
            </a:r>
            <a:r>
              <a:rPr lang="zh-CN" altLang="en-US">
                <a:solidFill>
                  <a:srgbClr val="008000"/>
                </a:solidFill>
              </a:rPr>
              <a:t>，</a:t>
            </a:r>
            <a:r>
              <a:rPr lang="zh-CN" altLang="en-US">
                <a:solidFill>
                  <a:srgbClr val="9966FF"/>
                </a:solidFill>
              </a:rPr>
              <a:t>单击“完成”</a:t>
            </a:r>
            <a:r>
              <a:rPr lang="zh-CN" altLang="en-US">
                <a:solidFill>
                  <a:srgbClr val="008000"/>
                </a:solidFill>
              </a:rPr>
              <a:t>按钮，弹出如图</a:t>
            </a:r>
            <a:r>
              <a:rPr lang="en-US" altLang="zh-CN">
                <a:solidFill>
                  <a:srgbClr val="008000"/>
                </a:solidFill>
              </a:rPr>
              <a:t>4-7</a:t>
            </a:r>
            <a:r>
              <a:rPr lang="zh-CN" altLang="en-US">
                <a:solidFill>
                  <a:srgbClr val="008000"/>
                </a:solidFill>
              </a:rPr>
              <a:t>所示的显示窗体结果的窗口。</a:t>
            </a:r>
          </a:p>
        </p:txBody>
      </p:sp>
      <p:sp>
        <p:nvSpPr>
          <p:cNvPr id="2257923" name="Text Box 3"/>
          <p:cNvSpPr txBox="1">
            <a:spLocks noChangeArrowheads="1"/>
          </p:cNvSpPr>
          <p:nvPr/>
        </p:nvSpPr>
        <p:spPr bwMode="auto">
          <a:xfrm>
            <a:off x="2124075" y="5876925"/>
            <a:ext cx="46799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/>
              <a:t>图</a:t>
            </a:r>
            <a:r>
              <a:rPr lang="en-US" altLang="zh-CN"/>
              <a:t>4-7 “</a:t>
            </a:r>
            <a:r>
              <a:rPr lang="zh-CN" altLang="en-US"/>
              <a:t>学生基本情况”窗体的显示结果</a:t>
            </a:r>
          </a:p>
        </p:txBody>
      </p:sp>
      <p:pic>
        <p:nvPicPr>
          <p:cNvPr id="2257925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1484313"/>
            <a:ext cx="5256212" cy="4105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79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22579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79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1000"/>
                                        <p:tgtEl>
                                          <p:spTgt spid="22579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7922" grpId="0"/>
      <p:bldP spid="2257923" grpId="0"/>
    </p:bld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8947" name="Rectangle 3"/>
          <p:cNvSpPr>
            <a:spLocks noChangeArrowheads="1"/>
          </p:cNvSpPr>
          <p:nvPr/>
        </p:nvSpPr>
        <p:spPr bwMode="auto">
          <a:xfrm>
            <a:off x="827088" y="981075"/>
            <a:ext cx="3995737" cy="576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99CC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kumimoji="1" lang="en-US" altLang="zh-CN" sz="2400">
                <a:solidFill>
                  <a:srgbClr val="FF3300"/>
                </a:solidFill>
                <a:latin typeface="Times New Roman" pitchFamily="18" charset="0"/>
              </a:rPr>
              <a:t>1</a:t>
            </a:r>
            <a:r>
              <a:rPr kumimoji="1" lang="zh-CN" altLang="en-US" sz="2400">
                <a:solidFill>
                  <a:srgbClr val="FF3300"/>
                </a:solidFill>
                <a:latin typeface="Times New Roman" pitchFamily="18" charset="0"/>
              </a:rPr>
              <a:t>、窗体视图工具栏 </a:t>
            </a:r>
          </a:p>
        </p:txBody>
      </p:sp>
      <p:pic>
        <p:nvPicPr>
          <p:cNvPr id="225894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526" t="48180" r="18008" b="41005"/>
          <a:stretch>
            <a:fillRect/>
          </a:stretch>
        </p:blipFill>
        <p:spPr bwMode="auto">
          <a:xfrm>
            <a:off x="827088" y="1916113"/>
            <a:ext cx="7273925" cy="1196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258949" name="Rectangle 5"/>
          <p:cNvSpPr>
            <a:spLocks noRot="1" noChangeArrowheads="1"/>
          </p:cNvSpPr>
          <p:nvPr/>
        </p:nvSpPr>
        <p:spPr bwMode="auto">
          <a:xfrm>
            <a:off x="684213" y="3500438"/>
            <a:ext cx="8037512" cy="14398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lnSpc>
                <a:spcPct val="130000"/>
              </a:lnSpc>
              <a:buClr>
                <a:schemeClr val="folHlink"/>
              </a:buClr>
              <a:buSzPct val="70000"/>
              <a:buFont typeface="Wingdings" pitchFamily="2" charset="2"/>
              <a:buNone/>
              <a:tabLst>
                <a:tab pos="0" algn="l"/>
              </a:tabLst>
            </a:pPr>
            <a:r>
              <a:rPr lang="zh-CN" altLang="en-US" sz="2400" b="0">
                <a:ea typeface="黑体" pitchFamily="49" charset="-122"/>
              </a:rPr>
              <a:t>主要的操作按钮有：视图、升</a:t>
            </a:r>
            <a:r>
              <a:rPr lang="en-US" altLang="zh-CN" sz="2400" b="0">
                <a:ea typeface="黑体" pitchFamily="49" charset="-122"/>
              </a:rPr>
              <a:t>/</a:t>
            </a:r>
            <a:r>
              <a:rPr lang="zh-CN" altLang="en-US" sz="2400" b="0">
                <a:ea typeface="黑体" pitchFamily="49" charset="-122"/>
              </a:rPr>
              <a:t>降序、按选定内容筛选、按窗体筛选、应用筛选、查找、新记录、删除记录、属性、数据库窗口、新对象等 </a:t>
            </a:r>
          </a:p>
        </p:txBody>
      </p:sp>
      <p:sp>
        <p:nvSpPr>
          <p:cNvPr id="2258950" name="Rectangle 6"/>
          <p:cNvSpPr>
            <a:spLocks noGrp="1" noRot="1" noChangeArrowheads="1"/>
          </p:cNvSpPr>
          <p:nvPr>
            <p:ph type="title"/>
          </p:nvPr>
        </p:nvSpPr>
        <p:spPr>
          <a:xfrm>
            <a:off x="1835150" y="333375"/>
            <a:ext cx="5948363" cy="511175"/>
          </a:xfrm>
        </p:spPr>
        <p:txBody>
          <a:bodyPr/>
          <a:lstStyle/>
          <a:p>
            <a:r>
              <a:rPr kumimoji="1" lang="zh-CN" altLang="en-US" sz="2800" dirty="0">
                <a:solidFill>
                  <a:srgbClr val="660066"/>
                </a:solidFill>
              </a:rPr>
              <a:t>（二）通过窗体处理数据</a:t>
            </a:r>
          </a:p>
        </p:txBody>
      </p:sp>
    </p:spTree>
  </p:cSld>
  <p:clrMapOvr>
    <a:masterClrMapping/>
  </p:clrMapOvr>
  <p:transition spd="med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89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2589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89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22589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89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22589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8947" grpId="0"/>
      <p:bldP spid="2258949" grpId="0" build="p"/>
    </p:bld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59971" name="Group 3"/>
          <p:cNvGrpSpPr>
            <a:grpSpLocks/>
          </p:cNvGrpSpPr>
          <p:nvPr/>
        </p:nvGrpSpPr>
        <p:grpSpPr bwMode="auto">
          <a:xfrm>
            <a:off x="1116013" y="1557338"/>
            <a:ext cx="7056437" cy="4059237"/>
            <a:chOff x="703" y="1253"/>
            <a:chExt cx="4445" cy="2557"/>
          </a:xfrm>
        </p:grpSpPr>
        <p:pic>
          <p:nvPicPr>
            <p:cNvPr id="2259972" name="Picture 4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03" y="1253"/>
              <a:ext cx="4445" cy="24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259973" name="Freeform 5"/>
            <p:cNvSpPr>
              <a:spLocks/>
            </p:cNvSpPr>
            <p:nvPr/>
          </p:nvSpPr>
          <p:spPr bwMode="auto">
            <a:xfrm>
              <a:off x="1066" y="3185"/>
              <a:ext cx="2478" cy="335"/>
            </a:xfrm>
            <a:custGeom>
              <a:avLst/>
              <a:gdLst>
                <a:gd name="T0" fmla="*/ 591 w 2478"/>
                <a:gd name="T1" fmla="*/ 94 h 432"/>
                <a:gd name="T2" fmla="*/ 518 w 2478"/>
                <a:gd name="T3" fmla="*/ 67 h 432"/>
                <a:gd name="T4" fmla="*/ 417 w 2478"/>
                <a:gd name="T5" fmla="*/ 48 h 432"/>
                <a:gd name="T6" fmla="*/ 171 w 2478"/>
                <a:gd name="T7" fmla="*/ 57 h 432"/>
                <a:gd name="T8" fmla="*/ 152 w 2478"/>
                <a:gd name="T9" fmla="*/ 76 h 432"/>
                <a:gd name="T10" fmla="*/ 97 w 2478"/>
                <a:gd name="T11" fmla="*/ 103 h 432"/>
                <a:gd name="T12" fmla="*/ 33 w 2478"/>
                <a:gd name="T13" fmla="*/ 176 h 432"/>
                <a:gd name="T14" fmla="*/ 125 w 2478"/>
                <a:gd name="T15" fmla="*/ 387 h 432"/>
                <a:gd name="T16" fmla="*/ 198 w 2478"/>
                <a:gd name="T17" fmla="*/ 414 h 432"/>
                <a:gd name="T18" fmla="*/ 253 w 2478"/>
                <a:gd name="T19" fmla="*/ 432 h 432"/>
                <a:gd name="T20" fmla="*/ 701 w 2478"/>
                <a:gd name="T21" fmla="*/ 396 h 432"/>
                <a:gd name="T22" fmla="*/ 1597 w 2478"/>
                <a:gd name="T23" fmla="*/ 423 h 432"/>
                <a:gd name="T24" fmla="*/ 1771 w 2478"/>
                <a:gd name="T25" fmla="*/ 414 h 432"/>
                <a:gd name="T26" fmla="*/ 1953 w 2478"/>
                <a:gd name="T27" fmla="*/ 359 h 432"/>
                <a:gd name="T28" fmla="*/ 2283 w 2478"/>
                <a:gd name="T29" fmla="*/ 387 h 432"/>
                <a:gd name="T30" fmla="*/ 2411 w 2478"/>
                <a:gd name="T31" fmla="*/ 368 h 432"/>
                <a:gd name="T32" fmla="*/ 2036 w 2478"/>
                <a:gd name="T33" fmla="*/ 39 h 432"/>
                <a:gd name="T34" fmla="*/ 1862 w 2478"/>
                <a:gd name="T35" fmla="*/ 30 h 432"/>
                <a:gd name="T36" fmla="*/ 984 w 2478"/>
                <a:gd name="T37" fmla="*/ 30 h 432"/>
                <a:gd name="T38" fmla="*/ 683 w 2478"/>
                <a:gd name="T39" fmla="*/ 30 h 432"/>
                <a:gd name="T40" fmla="*/ 500 w 2478"/>
                <a:gd name="T41" fmla="*/ 67 h 4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478" h="432">
                  <a:moveTo>
                    <a:pt x="591" y="94"/>
                  </a:moveTo>
                  <a:cubicBezTo>
                    <a:pt x="551" y="74"/>
                    <a:pt x="561" y="76"/>
                    <a:pt x="518" y="67"/>
                  </a:cubicBezTo>
                  <a:cubicBezTo>
                    <a:pt x="484" y="60"/>
                    <a:pt x="417" y="48"/>
                    <a:pt x="417" y="48"/>
                  </a:cubicBezTo>
                  <a:cubicBezTo>
                    <a:pt x="335" y="51"/>
                    <a:pt x="253" y="48"/>
                    <a:pt x="171" y="57"/>
                  </a:cubicBezTo>
                  <a:cubicBezTo>
                    <a:pt x="162" y="58"/>
                    <a:pt x="160" y="71"/>
                    <a:pt x="152" y="76"/>
                  </a:cubicBezTo>
                  <a:cubicBezTo>
                    <a:pt x="95" y="111"/>
                    <a:pt x="155" y="54"/>
                    <a:pt x="97" y="103"/>
                  </a:cubicBezTo>
                  <a:cubicBezTo>
                    <a:pt x="71" y="125"/>
                    <a:pt x="57" y="153"/>
                    <a:pt x="33" y="176"/>
                  </a:cubicBezTo>
                  <a:cubicBezTo>
                    <a:pt x="0" y="278"/>
                    <a:pt x="25" y="337"/>
                    <a:pt x="125" y="387"/>
                  </a:cubicBezTo>
                  <a:cubicBezTo>
                    <a:pt x="185" y="417"/>
                    <a:pt x="136" y="396"/>
                    <a:pt x="198" y="414"/>
                  </a:cubicBezTo>
                  <a:cubicBezTo>
                    <a:pt x="217" y="419"/>
                    <a:pt x="253" y="432"/>
                    <a:pt x="253" y="432"/>
                  </a:cubicBezTo>
                  <a:cubicBezTo>
                    <a:pt x="404" y="425"/>
                    <a:pt x="550" y="406"/>
                    <a:pt x="701" y="396"/>
                  </a:cubicBezTo>
                  <a:cubicBezTo>
                    <a:pt x="748" y="397"/>
                    <a:pt x="1370" y="368"/>
                    <a:pt x="1597" y="423"/>
                  </a:cubicBezTo>
                  <a:cubicBezTo>
                    <a:pt x="1655" y="420"/>
                    <a:pt x="1713" y="421"/>
                    <a:pt x="1771" y="414"/>
                  </a:cubicBezTo>
                  <a:cubicBezTo>
                    <a:pt x="1828" y="407"/>
                    <a:pt x="1899" y="377"/>
                    <a:pt x="1953" y="359"/>
                  </a:cubicBezTo>
                  <a:cubicBezTo>
                    <a:pt x="2067" y="365"/>
                    <a:pt x="2171" y="376"/>
                    <a:pt x="2283" y="387"/>
                  </a:cubicBezTo>
                  <a:cubicBezTo>
                    <a:pt x="2334" y="397"/>
                    <a:pt x="2367" y="398"/>
                    <a:pt x="2411" y="368"/>
                  </a:cubicBezTo>
                  <a:cubicBezTo>
                    <a:pt x="2478" y="168"/>
                    <a:pt x="2186" y="50"/>
                    <a:pt x="2036" y="39"/>
                  </a:cubicBezTo>
                  <a:cubicBezTo>
                    <a:pt x="1978" y="35"/>
                    <a:pt x="1920" y="33"/>
                    <a:pt x="1862" y="30"/>
                  </a:cubicBezTo>
                  <a:cubicBezTo>
                    <a:pt x="1568" y="48"/>
                    <a:pt x="1278" y="43"/>
                    <a:pt x="984" y="30"/>
                  </a:cubicBezTo>
                  <a:cubicBezTo>
                    <a:pt x="865" y="0"/>
                    <a:pt x="937" y="15"/>
                    <a:pt x="683" y="30"/>
                  </a:cubicBezTo>
                  <a:cubicBezTo>
                    <a:pt x="623" y="34"/>
                    <a:pt x="560" y="67"/>
                    <a:pt x="500" y="67"/>
                  </a:cubicBezTo>
                </a:path>
              </a:pathLst>
            </a:custGeom>
            <a:noFill/>
            <a:ln w="38100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59974" name="Freeform 6"/>
            <p:cNvSpPr>
              <a:spLocks/>
            </p:cNvSpPr>
            <p:nvPr/>
          </p:nvSpPr>
          <p:spPr bwMode="auto">
            <a:xfrm>
              <a:off x="1066" y="3475"/>
              <a:ext cx="2478" cy="335"/>
            </a:xfrm>
            <a:custGeom>
              <a:avLst/>
              <a:gdLst>
                <a:gd name="T0" fmla="*/ 591 w 2478"/>
                <a:gd name="T1" fmla="*/ 94 h 432"/>
                <a:gd name="T2" fmla="*/ 518 w 2478"/>
                <a:gd name="T3" fmla="*/ 67 h 432"/>
                <a:gd name="T4" fmla="*/ 417 w 2478"/>
                <a:gd name="T5" fmla="*/ 48 h 432"/>
                <a:gd name="T6" fmla="*/ 171 w 2478"/>
                <a:gd name="T7" fmla="*/ 57 h 432"/>
                <a:gd name="T8" fmla="*/ 152 w 2478"/>
                <a:gd name="T9" fmla="*/ 76 h 432"/>
                <a:gd name="T10" fmla="*/ 97 w 2478"/>
                <a:gd name="T11" fmla="*/ 103 h 432"/>
                <a:gd name="T12" fmla="*/ 33 w 2478"/>
                <a:gd name="T13" fmla="*/ 176 h 432"/>
                <a:gd name="T14" fmla="*/ 125 w 2478"/>
                <a:gd name="T15" fmla="*/ 387 h 432"/>
                <a:gd name="T16" fmla="*/ 198 w 2478"/>
                <a:gd name="T17" fmla="*/ 414 h 432"/>
                <a:gd name="T18" fmla="*/ 253 w 2478"/>
                <a:gd name="T19" fmla="*/ 432 h 432"/>
                <a:gd name="T20" fmla="*/ 701 w 2478"/>
                <a:gd name="T21" fmla="*/ 396 h 432"/>
                <a:gd name="T22" fmla="*/ 1597 w 2478"/>
                <a:gd name="T23" fmla="*/ 423 h 432"/>
                <a:gd name="T24" fmla="*/ 1771 w 2478"/>
                <a:gd name="T25" fmla="*/ 414 h 432"/>
                <a:gd name="T26" fmla="*/ 1953 w 2478"/>
                <a:gd name="T27" fmla="*/ 359 h 432"/>
                <a:gd name="T28" fmla="*/ 2283 w 2478"/>
                <a:gd name="T29" fmla="*/ 387 h 432"/>
                <a:gd name="T30" fmla="*/ 2411 w 2478"/>
                <a:gd name="T31" fmla="*/ 368 h 432"/>
                <a:gd name="T32" fmla="*/ 2036 w 2478"/>
                <a:gd name="T33" fmla="*/ 39 h 432"/>
                <a:gd name="T34" fmla="*/ 1862 w 2478"/>
                <a:gd name="T35" fmla="*/ 30 h 432"/>
                <a:gd name="T36" fmla="*/ 984 w 2478"/>
                <a:gd name="T37" fmla="*/ 30 h 432"/>
                <a:gd name="T38" fmla="*/ 683 w 2478"/>
                <a:gd name="T39" fmla="*/ 30 h 432"/>
                <a:gd name="T40" fmla="*/ 500 w 2478"/>
                <a:gd name="T41" fmla="*/ 67 h 4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478" h="432">
                  <a:moveTo>
                    <a:pt x="591" y="94"/>
                  </a:moveTo>
                  <a:cubicBezTo>
                    <a:pt x="551" y="74"/>
                    <a:pt x="561" y="76"/>
                    <a:pt x="518" y="67"/>
                  </a:cubicBezTo>
                  <a:cubicBezTo>
                    <a:pt x="484" y="60"/>
                    <a:pt x="417" y="48"/>
                    <a:pt x="417" y="48"/>
                  </a:cubicBezTo>
                  <a:cubicBezTo>
                    <a:pt x="335" y="51"/>
                    <a:pt x="253" y="48"/>
                    <a:pt x="171" y="57"/>
                  </a:cubicBezTo>
                  <a:cubicBezTo>
                    <a:pt x="162" y="58"/>
                    <a:pt x="160" y="71"/>
                    <a:pt x="152" y="76"/>
                  </a:cubicBezTo>
                  <a:cubicBezTo>
                    <a:pt x="95" y="111"/>
                    <a:pt x="155" y="54"/>
                    <a:pt x="97" y="103"/>
                  </a:cubicBezTo>
                  <a:cubicBezTo>
                    <a:pt x="71" y="125"/>
                    <a:pt x="57" y="153"/>
                    <a:pt x="33" y="176"/>
                  </a:cubicBezTo>
                  <a:cubicBezTo>
                    <a:pt x="0" y="278"/>
                    <a:pt x="25" y="337"/>
                    <a:pt x="125" y="387"/>
                  </a:cubicBezTo>
                  <a:cubicBezTo>
                    <a:pt x="185" y="417"/>
                    <a:pt x="136" y="396"/>
                    <a:pt x="198" y="414"/>
                  </a:cubicBezTo>
                  <a:cubicBezTo>
                    <a:pt x="217" y="419"/>
                    <a:pt x="253" y="432"/>
                    <a:pt x="253" y="432"/>
                  </a:cubicBezTo>
                  <a:cubicBezTo>
                    <a:pt x="404" y="425"/>
                    <a:pt x="550" y="406"/>
                    <a:pt x="701" y="396"/>
                  </a:cubicBezTo>
                  <a:cubicBezTo>
                    <a:pt x="748" y="397"/>
                    <a:pt x="1370" y="368"/>
                    <a:pt x="1597" y="423"/>
                  </a:cubicBezTo>
                  <a:cubicBezTo>
                    <a:pt x="1655" y="420"/>
                    <a:pt x="1713" y="421"/>
                    <a:pt x="1771" y="414"/>
                  </a:cubicBezTo>
                  <a:cubicBezTo>
                    <a:pt x="1828" y="407"/>
                    <a:pt x="1899" y="377"/>
                    <a:pt x="1953" y="359"/>
                  </a:cubicBezTo>
                  <a:cubicBezTo>
                    <a:pt x="2067" y="365"/>
                    <a:pt x="2171" y="376"/>
                    <a:pt x="2283" y="387"/>
                  </a:cubicBezTo>
                  <a:cubicBezTo>
                    <a:pt x="2334" y="397"/>
                    <a:pt x="2367" y="398"/>
                    <a:pt x="2411" y="368"/>
                  </a:cubicBezTo>
                  <a:cubicBezTo>
                    <a:pt x="2478" y="168"/>
                    <a:pt x="2186" y="50"/>
                    <a:pt x="2036" y="39"/>
                  </a:cubicBezTo>
                  <a:cubicBezTo>
                    <a:pt x="1978" y="35"/>
                    <a:pt x="1920" y="33"/>
                    <a:pt x="1862" y="30"/>
                  </a:cubicBezTo>
                  <a:cubicBezTo>
                    <a:pt x="1568" y="48"/>
                    <a:pt x="1278" y="43"/>
                    <a:pt x="984" y="30"/>
                  </a:cubicBezTo>
                  <a:cubicBezTo>
                    <a:pt x="865" y="0"/>
                    <a:pt x="937" y="15"/>
                    <a:pt x="683" y="30"/>
                  </a:cubicBezTo>
                  <a:cubicBezTo>
                    <a:pt x="623" y="34"/>
                    <a:pt x="560" y="67"/>
                    <a:pt x="500" y="67"/>
                  </a:cubicBezTo>
                </a:path>
              </a:pathLst>
            </a:custGeom>
            <a:noFill/>
            <a:ln w="38100">
              <a:solidFill>
                <a:srgbClr val="0000FF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259975" name="Rectangle 7"/>
          <p:cNvSpPr>
            <a:spLocks noGrp="1" noRot="1" noChangeArrowheads="1"/>
          </p:cNvSpPr>
          <p:nvPr>
            <p:ph type="title"/>
          </p:nvPr>
        </p:nvSpPr>
        <p:spPr>
          <a:xfrm>
            <a:off x="755650" y="692150"/>
            <a:ext cx="7583488" cy="511175"/>
          </a:xfrm>
        </p:spPr>
        <p:txBody>
          <a:bodyPr/>
          <a:lstStyle/>
          <a:p>
            <a:pPr algn="l"/>
            <a:r>
              <a:rPr kumimoji="1" lang="en-US" altLang="zh-CN" sz="2400" dirty="0">
                <a:solidFill>
                  <a:srgbClr val="FF3300"/>
                </a:solidFill>
              </a:rPr>
              <a:t>2</a:t>
            </a:r>
            <a:r>
              <a:rPr kumimoji="1" lang="zh-CN" altLang="en-US" sz="2400" dirty="0">
                <a:solidFill>
                  <a:srgbClr val="FF3300"/>
                </a:solidFill>
              </a:rPr>
              <a:t>、记录导航按钮集</a:t>
            </a:r>
          </a:p>
        </p:txBody>
      </p:sp>
    </p:spTree>
  </p:cSld>
  <p:clrMapOvr>
    <a:masterClrMapping/>
  </p:clrMapOvr>
  <p:transition spd="med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99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2599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0994" name="Rectangle 2"/>
          <p:cNvSpPr>
            <a:spLocks noGrp="1" noRot="1" noChangeArrowheads="1"/>
          </p:cNvSpPr>
          <p:nvPr>
            <p:ph type="body" idx="1"/>
          </p:nvPr>
        </p:nvSpPr>
        <p:spPr>
          <a:xfrm>
            <a:off x="827088" y="1412875"/>
            <a:ext cx="7718425" cy="1800225"/>
          </a:xfrm>
        </p:spPr>
        <p:txBody>
          <a:bodyPr/>
          <a:lstStyle/>
          <a:p>
            <a:pPr marL="0" indent="0">
              <a:lnSpc>
                <a:spcPct val="13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lang="zh-CN" altLang="en-US" sz="2400" dirty="0">
                <a:solidFill>
                  <a:srgbClr val="0000FF"/>
                </a:solidFill>
                <a:ea typeface="黑体" pitchFamily="49" charset="-122"/>
              </a:rPr>
              <a:t>添加记录</a:t>
            </a:r>
            <a:r>
              <a:rPr lang="zh-CN" altLang="en-US" sz="2400" dirty="0">
                <a:ea typeface="黑体" pitchFamily="49" charset="-122"/>
              </a:rPr>
              <a:t>：</a:t>
            </a:r>
            <a:br>
              <a:rPr lang="zh-CN" altLang="en-US" sz="2400" dirty="0">
                <a:ea typeface="黑体" pitchFamily="49" charset="-122"/>
              </a:rPr>
            </a:br>
            <a:r>
              <a:rPr lang="zh-CN" altLang="en-US" sz="2400" dirty="0">
                <a:ea typeface="黑体" pitchFamily="49" charset="-122"/>
              </a:rPr>
              <a:t>添加记录可以单击窗体定位工具的空白记录按钮，在空白页中，在各个控件中输入相应的记录；</a:t>
            </a:r>
            <a:endParaRPr lang="zh-CN" altLang="en-US" sz="2400" dirty="0">
              <a:solidFill>
                <a:srgbClr val="0000FF"/>
              </a:solidFill>
              <a:ea typeface="黑体" pitchFamily="49" charset="-122"/>
            </a:endParaRPr>
          </a:p>
        </p:txBody>
      </p:sp>
      <p:sp>
        <p:nvSpPr>
          <p:cNvPr id="2260996" name="Rectangle 4"/>
          <p:cNvSpPr>
            <a:spLocks noRot="1" noChangeArrowheads="1"/>
          </p:cNvSpPr>
          <p:nvPr/>
        </p:nvSpPr>
        <p:spPr bwMode="auto">
          <a:xfrm>
            <a:off x="900113" y="3357563"/>
            <a:ext cx="7632700" cy="180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lnSpc>
                <a:spcPct val="130000"/>
              </a:lnSpc>
              <a:buClr>
                <a:schemeClr val="hlink"/>
              </a:buClr>
              <a:buSzPct val="70000"/>
              <a:buFont typeface="Wingdings" pitchFamily="2" charset="2"/>
              <a:buNone/>
            </a:pPr>
            <a:r>
              <a:rPr lang="zh-CN" altLang="en-US" sz="2400" b="0">
                <a:solidFill>
                  <a:srgbClr val="0000FF"/>
                </a:solidFill>
                <a:ea typeface="黑体" pitchFamily="49" charset="-122"/>
              </a:rPr>
              <a:t>修改记录</a:t>
            </a:r>
            <a:r>
              <a:rPr lang="zh-CN" altLang="en-US" sz="2400" b="0">
                <a:ea typeface="黑体" pitchFamily="49" charset="-122"/>
              </a:rPr>
              <a:t>：</a:t>
            </a:r>
            <a:br>
              <a:rPr lang="zh-CN" altLang="en-US" sz="2400" b="0">
                <a:ea typeface="黑体" pitchFamily="49" charset="-122"/>
              </a:rPr>
            </a:br>
            <a:r>
              <a:rPr lang="zh-CN" altLang="en-US" sz="2400" b="0">
                <a:ea typeface="黑体" pitchFamily="49" charset="-122"/>
              </a:rPr>
              <a:t>单击前一条记录、后一条记录或空白记录都将引起自动保存，或单击工具栏上的保存按钮</a:t>
            </a:r>
          </a:p>
        </p:txBody>
      </p:sp>
      <p:sp>
        <p:nvSpPr>
          <p:cNvPr id="2260997" name="Rectangle 5"/>
          <p:cNvSpPr>
            <a:spLocks noGrp="1" noRot="1" noChangeArrowheads="1"/>
          </p:cNvSpPr>
          <p:nvPr>
            <p:ph type="title"/>
          </p:nvPr>
        </p:nvSpPr>
        <p:spPr>
          <a:xfrm>
            <a:off x="827088" y="692150"/>
            <a:ext cx="7654925" cy="511175"/>
          </a:xfrm>
        </p:spPr>
        <p:txBody>
          <a:bodyPr/>
          <a:lstStyle/>
          <a:p>
            <a:pPr algn="l"/>
            <a:r>
              <a:rPr kumimoji="1" lang="en-US" altLang="zh-CN" sz="2400" dirty="0">
                <a:solidFill>
                  <a:srgbClr val="FF3300"/>
                </a:solidFill>
              </a:rPr>
              <a:t>3</a:t>
            </a:r>
            <a:r>
              <a:rPr kumimoji="1" lang="zh-CN" altLang="en-US" sz="2400" dirty="0">
                <a:solidFill>
                  <a:srgbClr val="FF3300"/>
                </a:solidFill>
              </a:rPr>
              <a:t>、处理数据</a:t>
            </a:r>
          </a:p>
        </p:txBody>
      </p:sp>
    </p:spTree>
  </p:cSld>
  <p:clrMapOvr>
    <a:masterClrMapping/>
  </p:clrMapOvr>
  <p:transition spd="med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09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2609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09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22609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60994" grpId="0" build="p"/>
      <p:bldP spid="2260996" grpId="0" build="p"/>
    </p:bldLst>
  </p:timing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2018" name="Rectangle 2"/>
          <p:cNvSpPr>
            <a:spLocks noGrp="1" noRot="1" noChangeArrowheads="1"/>
          </p:cNvSpPr>
          <p:nvPr>
            <p:ph type="body" idx="1"/>
          </p:nvPr>
        </p:nvSpPr>
        <p:spPr>
          <a:xfrm>
            <a:off x="755650" y="1268413"/>
            <a:ext cx="7500938" cy="792162"/>
          </a:xfrm>
        </p:spPr>
        <p:txBody>
          <a:bodyPr/>
          <a:lstStyle/>
          <a:p>
            <a:pPr marL="0" indent="0">
              <a:lnSpc>
                <a:spcPct val="13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lang="zh-CN" altLang="en-US" sz="2000" b="1" dirty="0">
                <a:ea typeface="黑体" pitchFamily="49" charset="-122"/>
              </a:rPr>
              <a:t>打开窗体，单击要查找的字段</a:t>
            </a:r>
            <a:br>
              <a:rPr lang="zh-CN" altLang="en-US" sz="2000" b="1" dirty="0">
                <a:ea typeface="黑体" pitchFamily="49" charset="-122"/>
              </a:rPr>
            </a:br>
            <a:r>
              <a:rPr lang="zh-CN" altLang="en-US" sz="2000" b="1" dirty="0">
                <a:ea typeface="黑体" pitchFamily="49" charset="-122"/>
              </a:rPr>
              <a:t>选择</a:t>
            </a:r>
            <a:r>
              <a:rPr lang="zh-CN" altLang="en-US" sz="2000" b="1" dirty="0">
                <a:latin typeface="黑体"/>
                <a:ea typeface="黑体" pitchFamily="49" charset="-122"/>
              </a:rPr>
              <a:t>“</a:t>
            </a:r>
            <a:r>
              <a:rPr lang="zh-CN" altLang="en-US" sz="2000" b="1" dirty="0">
                <a:ea typeface="黑体" pitchFamily="49" charset="-122"/>
              </a:rPr>
              <a:t>编辑</a:t>
            </a:r>
            <a:r>
              <a:rPr lang="en-US" altLang="zh-CN" sz="2000" b="1" dirty="0">
                <a:ea typeface="黑体" pitchFamily="49" charset="-122"/>
              </a:rPr>
              <a:t>/</a:t>
            </a:r>
            <a:r>
              <a:rPr lang="zh-CN" altLang="en-US" sz="2000" b="1" dirty="0">
                <a:ea typeface="黑体" pitchFamily="49" charset="-122"/>
              </a:rPr>
              <a:t>查找</a:t>
            </a:r>
            <a:r>
              <a:rPr lang="zh-CN" altLang="en-US" sz="2000" b="1" dirty="0">
                <a:latin typeface="黑体"/>
                <a:ea typeface="黑体" pitchFamily="49" charset="-122"/>
              </a:rPr>
              <a:t>”</a:t>
            </a:r>
            <a:r>
              <a:rPr lang="zh-CN" altLang="en-US" sz="2000" b="1" dirty="0">
                <a:ea typeface="黑体" pitchFamily="49" charset="-122"/>
              </a:rPr>
              <a:t>选项，打开查找和替换对话框：</a:t>
            </a:r>
          </a:p>
        </p:txBody>
      </p:sp>
      <p:pic>
        <p:nvPicPr>
          <p:cNvPr id="226201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2205038"/>
            <a:ext cx="7920038" cy="304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262020" name="Rectangle 4"/>
          <p:cNvSpPr>
            <a:spLocks noRot="1" noChangeArrowheads="1"/>
          </p:cNvSpPr>
          <p:nvPr/>
        </p:nvSpPr>
        <p:spPr bwMode="auto">
          <a:xfrm>
            <a:off x="395288" y="5300663"/>
            <a:ext cx="8064500" cy="1296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lnSpc>
                <a:spcPct val="130000"/>
              </a:lnSpc>
              <a:spcBef>
                <a:spcPct val="20000"/>
              </a:spcBef>
              <a:buClr>
                <a:schemeClr val="folHlink"/>
              </a:buClr>
              <a:buSzPct val="70000"/>
              <a:buFont typeface="Wingdings" pitchFamily="2" charset="2"/>
              <a:buNone/>
            </a:pPr>
            <a:r>
              <a:rPr lang="en-US" altLang="zh-CN" sz="2000">
                <a:solidFill>
                  <a:srgbClr val="660066"/>
                </a:solidFill>
                <a:ea typeface="黑体" pitchFamily="49" charset="-122"/>
              </a:rPr>
              <a:t>        </a:t>
            </a:r>
            <a:r>
              <a:rPr lang="zh-CN" altLang="en-US" sz="2000">
                <a:solidFill>
                  <a:srgbClr val="660066"/>
                </a:solidFill>
                <a:ea typeface="黑体" pitchFamily="49" charset="-122"/>
              </a:rPr>
              <a:t>查找范围中输入要查找的内容，匹配列表框选择整个字段，搜索列表框选择搜索方向为全部，如要区分大小写或严格区分格式，则将下面两个复选框选中。</a:t>
            </a:r>
          </a:p>
        </p:txBody>
      </p:sp>
      <p:sp>
        <p:nvSpPr>
          <p:cNvPr id="2262021" name="Rectangle 5"/>
          <p:cNvSpPr>
            <a:spLocks noGrp="1" noRot="1" noChangeArrowheads="1"/>
          </p:cNvSpPr>
          <p:nvPr>
            <p:ph type="title"/>
          </p:nvPr>
        </p:nvSpPr>
        <p:spPr>
          <a:xfrm>
            <a:off x="684213" y="692150"/>
            <a:ext cx="7821612" cy="576263"/>
          </a:xfrm>
        </p:spPr>
        <p:txBody>
          <a:bodyPr/>
          <a:lstStyle/>
          <a:p>
            <a:pPr algn="l"/>
            <a:r>
              <a:rPr kumimoji="1" lang="en-US" altLang="zh-CN" sz="2400" dirty="0">
                <a:solidFill>
                  <a:srgbClr val="FF3300"/>
                </a:solidFill>
              </a:rPr>
              <a:t>4</a:t>
            </a:r>
            <a:r>
              <a:rPr kumimoji="1" lang="zh-CN" altLang="en-US" sz="2400" dirty="0">
                <a:solidFill>
                  <a:srgbClr val="FF3300"/>
                </a:solidFill>
              </a:rPr>
              <a:t>、查找和替换记录</a:t>
            </a:r>
          </a:p>
        </p:txBody>
      </p:sp>
    </p:spTree>
  </p:cSld>
  <p:clrMapOvr>
    <a:masterClrMapping/>
  </p:clrMapOvr>
  <p:transition spd="med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20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2620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20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22620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4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20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2000"/>
                                        <p:tgtEl>
                                          <p:spTgt spid="22620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62018" grpId="0" build="p"/>
      <p:bldP spid="2262020" grpId="0"/>
    </p:bldLst>
  </p:timing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3043" name="Text Box 3"/>
          <p:cNvSpPr txBox="1">
            <a:spLocks noChangeArrowheads="1"/>
          </p:cNvSpPr>
          <p:nvPr/>
        </p:nvSpPr>
        <p:spPr bwMode="auto">
          <a:xfrm>
            <a:off x="8101013" y="6092825"/>
            <a:ext cx="1223962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0">
                <a:solidFill>
                  <a:srgbClr val="001010"/>
                </a:solidFill>
              </a:rPr>
              <a:t>6-10</a:t>
            </a:r>
          </a:p>
        </p:txBody>
      </p:sp>
      <p:sp>
        <p:nvSpPr>
          <p:cNvPr id="2263045" name="Rectangle 5"/>
          <p:cNvSpPr>
            <a:spLocks noGrp="1" noRot="1" noChangeArrowheads="1"/>
          </p:cNvSpPr>
          <p:nvPr>
            <p:ph type="title"/>
          </p:nvPr>
        </p:nvSpPr>
        <p:spPr>
          <a:xfrm>
            <a:off x="1835150" y="333375"/>
            <a:ext cx="5264150" cy="582613"/>
          </a:xfrm>
        </p:spPr>
        <p:txBody>
          <a:bodyPr/>
          <a:lstStyle/>
          <a:p>
            <a:r>
              <a:rPr kumimoji="1" lang="zh-CN" altLang="en-US" sz="2800" dirty="0">
                <a:solidFill>
                  <a:srgbClr val="660066"/>
                </a:solidFill>
              </a:rPr>
              <a:t>（三）窗体美化</a:t>
            </a:r>
          </a:p>
        </p:txBody>
      </p:sp>
      <p:sp>
        <p:nvSpPr>
          <p:cNvPr id="2263046" name="Rectangle 6"/>
          <p:cNvSpPr>
            <a:spLocks noRot="1" noChangeArrowheads="1"/>
          </p:cNvSpPr>
          <p:nvPr/>
        </p:nvSpPr>
        <p:spPr bwMode="auto">
          <a:xfrm>
            <a:off x="1187450" y="1341438"/>
            <a:ext cx="4392613" cy="3671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lnSpc>
                <a:spcPct val="135000"/>
              </a:lnSpc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Char char="Ø"/>
            </a:pPr>
            <a:r>
              <a:rPr lang="zh-CN" altLang="en-US" sz="2400">
                <a:ea typeface="黑体" pitchFamily="49" charset="-122"/>
              </a:rPr>
              <a:t>调整控件大小</a:t>
            </a:r>
          </a:p>
          <a:p>
            <a:pPr>
              <a:lnSpc>
                <a:spcPct val="135000"/>
              </a:lnSpc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Char char="Ø"/>
            </a:pPr>
            <a:r>
              <a:rPr lang="zh-CN" altLang="en-US" sz="2400">
                <a:ea typeface="黑体" pitchFamily="49" charset="-122"/>
              </a:rPr>
              <a:t> 更改字体颜色</a:t>
            </a:r>
          </a:p>
          <a:p>
            <a:pPr>
              <a:lnSpc>
                <a:spcPct val="135000"/>
              </a:lnSpc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Char char="Ø"/>
            </a:pPr>
            <a:r>
              <a:rPr lang="zh-CN" altLang="en-US" sz="2400">
                <a:ea typeface="黑体" pitchFamily="49" charset="-122"/>
              </a:rPr>
              <a:t>对齐控件</a:t>
            </a:r>
          </a:p>
          <a:p>
            <a:pPr>
              <a:lnSpc>
                <a:spcPct val="135000"/>
              </a:lnSpc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Char char="Ø"/>
            </a:pPr>
            <a:r>
              <a:rPr lang="zh-CN" altLang="en-US" sz="2400">
                <a:ea typeface="黑体" pitchFamily="49" charset="-122"/>
              </a:rPr>
              <a:t> 更改距离</a:t>
            </a:r>
          </a:p>
          <a:p>
            <a:pPr>
              <a:lnSpc>
                <a:spcPct val="135000"/>
              </a:lnSpc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Char char="Ø"/>
            </a:pPr>
            <a:r>
              <a:rPr lang="zh-CN" altLang="en-US" sz="2400">
                <a:ea typeface="黑体" pitchFamily="49" charset="-122"/>
              </a:rPr>
              <a:t>移动控件</a:t>
            </a:r>
          </a:p>
          <a:p>
            <a:pPr>
              <a:lnSpc>
                <a:spcPct val="135000"/>
              </a:lnSpc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Char char="Ø"/>
            </a:pPr>
            <a:r>
              <a:rPr lang="zh-CN" altLang="en-US" sz="2400">
                <a:ea typeface="黑体" pitchFamily="49" charset="-122"/>
              </a:rPr>
              <a:t>添加页眉、页脚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8115" name="Rectangle 3"/>
          <p:cNvSpPr>
            <a:spLocks noRot="1" noChangeArrowheads="1"/>
          </p:cNvSpPr>
          <p:nvPr/>
        </p:nvSpPr>
        <p:spPr bwMode="auto">
          <a:xfrm>
            <a:off x="323850" y="1125538"/>
            <a:ext cx="8640763" cy="1366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lnSpc>
                <a:spcPct val="130000"/>
              </a:lnSpc>
              <a:buClr>
                <a:schemeClr val="hlink"/>
              </a:buClr>
              <a:buSzPct val="70000"/>
              <a:buFont typeface="Wingdings" pitchFamily="2" charset="2"/>
              <a:buNone/>
            </a:pPr>
            <a:r>
              <a:rPr lang="zh-CN" altLang="en-US" sz="2800" b="0">
                <a:ea typeface="黑体" pitchFamily="49" charset="-122"/>
              </a:rPr>
              <a:t>子窗体是指在一个窗体中插入的窗体。将多个窗体合并时，其中一个窗体作为主窗体，其余作为子窗体 。</a:t>
            </a:r>
          </a:p>
        </p:txBody>
      </p:sp>
      <p:sp>
        <p:nvSpPr>
          <p:cNvPr id="2138116" name="Rectangle 4"/>
          <p:cNvSpPr>
            <a:spLocks noRot="1" noChangeArrowheads="1"/>
          </p:cNvSpPr>
          <p:nvPr/>
        </p:nvSpPr>
        <p:spPr bwMode="auto">
          <a:xfrm>
            <a:off x="179388" y="2708275"/>
            <a:ext cx="8640762" cy="13668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lnSpc>
                <a:spcPct val="130000"/>
              </a:lnSpc>
              <a:buClr>
                <a:schemeClr val="hlink"/>
              </a:buClr>
              <a:buSzPct val="70000"/>
              <a:buFont typeface="Wingdings" pitchFamily="2" charset="2"/>
              <a:buNone/>
            </a:pPr>
            <a:r>
              <a:rPr lang="zh-CN" altLang="en-US" sz="2800" b="0">
                <a:ea typeface="黑体" pitchFamily="49" charset="-122"/>
              </a:rPr>
              <a:t>子窗体用来显示具有一对多关系中的多方的表或查询中的数据。</a:t>
            </a:r>
          </a:p>
        </p:txBody>
      </p:sp>
      <p:sp>
        <p:nvSpPr>
          <p:cNvPr id="2138117" name="Rectangle 5"/>
          <p:cNvSpPr>
            <a:spLocks noRot="1" noChangeArrowheads="1"/>
          </p:cNvSpPr>
          <p:nvPr/>
        </p:nvSpPr>
        <p:spPr bwMode="auto">
          <a:xfrm>
            <a:off x="323850" y="4149725"/>
            <a:ext cx="7488238" cy="936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lnSpc>
                <a:spcPct val="130000"/>
              </a:lnSpc>
              <a:buClr>
                <a:schemeClr val="hlink"/>
              </a:buClr>
              <a:buSzPct val="70000"/>
              <a:buFont typeface="Wingdings" pitchFamily="2" charset="2"/>
              <a:buNone/>
            </a:pPr>
            <a:r>
              <a:rPr lang="zh-CN" altLang="en-US" sz="2800" b="0">
                <a:ea typeface="黑体" pitchFamily="49" charset="-122"/>
              </a:rPr>
              <a:t>创建方法：利用窗体向导、利用设计视图。</a:t>
            </a:r>
          </a:p>
        </p:txBody>
      </p:sp>
      <p:sp>
        <p:nvSpPr>
          <p:cNvPr id="2138118" name="Rectangle 6"/>
          <p:cNvSpPr>
            <a:spLocks noGrp="1" noRot="1" noChangeArrowheads="1"/>
          </p:cNvSpPr>
          <p:nvPr>
            <p:ph type="title"/>
          </p:nvPr>
        </p:nvSpPr>
        <p:spPr>
          <a:xfrm>
            <a:off x="1258888" y="692150"/>
            <a:ext cx="4991100" cy="511175"/>
          </a:xfrm>
        </p:spPr>
        <p:txBody>
          <a:bodyPr/>
          <a:lstStyle/>
          <a:p>
            <a:r>
              <a:rPr kumimoji="1" lang="zh-CN" altLang="en-US" sz="2800" dirty="0">
                <a:solidFill>
                  <a:srgbClr val="660066"/>
                </a:solidFill>
              </a:rPr>
              <a:t>（四）创建子窗体</a:t>
            </a:r>
          </a:p>
        </p:txBody>
      </p:sp>
    </p:spTree>
  </p:cSld>
  <p:clrMapOvr>
    <a:masterClrMapping/>
  </p:clrMapOvr>
  <p:transition spd="med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8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138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8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2138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8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2138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38115" grpId="0" build="p"/>
      <p:bldP spid="2138116" grpId="0" build="p"/>
      <p:bldP spid="2138117" grpId="0" build="p"/>
    </p:bldLst>
  </p:timing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39138" name="Group 2"/>
          <p:cNvGrpSpPr>
            <a:grpSpLocks/>
          </p:cNvGrpSpPr>
          <p:nvPr/>
        </p:nvGrpSpPr>
        <p:grpSpPr bwMode="auto">
          <a:xfrm>
            <a:off x="0" y="0"/>
            <a:ext cx="5975350" cy="3776663"/>
            <a:chOff x="839" y="-244"/>
            <a:chExt cx="3764" cy="2379"/>
          </a:xfrm>
        </p:grpSpPr>
        <p:pic>
          <p:nvPicPr>
            <p:cNvPr id="2139139" name="Picture 3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8086" t="30229" r="21745" b="29146"/>
            <a:stretch>
              <a:fillRect/>
            </a:stretch>
          </p:blipFill>
          <p:spPr bwMode="auto">
            <a:xfrm>
              <a:off x="839" y="-244"/>
              <a:ext cx="3764" cy="237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2139140" name="AutoShape 4"/>
            <p:cNvSpPr>
              <a:spLocks noChangeArrowheads="1"/>
            </p:cNvSpPr>
            <p:nvPr/>
          </p:nvSpPr>
          <p:spPr bwMode="auto">
            <a:xfrm>
              <a:off x="1882" y="1207"/>
              <a:ext cx="1679" cy="680"/>
            </a:xfrm>
            <a:prstGeom prst="wedgeRoundRectCallout">
              <a:avLst>
                <a:gd name="adj1" fmla="val 10630"/>
                <a:gd name="adj2" fmla="val -66912"/>
                <a:gd name="adj3" fmla="val 16667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/>
              <a:r>
                <a:rPr lang="zh-CN" altLang="en-US" sz="2800" b="0">
                  <a:ea typeface="黑体" pitchFamily="49" charset="-122"/>
                </a:rPr>
                <a:t>利用向导创建课程表窗体</a:t>
              </a:r>
            </a:p>
          </p:txBody>
        </p:sp>
      </p:grpSp>
      <p:grpSp>
        <p:nvGrpSpPr>
          <p:cNvPr id="2139141" name="Group 5"/>
          <p:cNvGrpSpPr>
            <a:grpSpLocks/>
          </p:cNvGrpSpPr>
          <p:nvPr/>
        </p:nvGrpSpPr>
        <p:grpSpPr bwMode="auto">
          <a:xfrm>
            <a:off x="1187450" y="1052513"/>
            <a:ext cx="5976938" cy="3765550"/>
            <a:chOff x="884" y="1026"/>
            <a:chExt cx="3765" cy="2372"/>
          </a:xfrm>
        </p:grpSpPr>
        <p:pic>
          <p:nvPicPr>
            <p:cNvPr id="2139142" name="Picture 6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7799" t="31448" r="22070" b="26463"/>
            <a:stretch>
              <a:fillRect/>
            </a:stretch>
          </p:blipFill>
          <p:spPr bwMode="auto">
            <a:xfrm>
              <a:off x="884" y="1026"/>
              <a:ext cx="3765" cy="23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2139143" name="AutoShape 7"/>
            <p:cNvSpPr>
              <a:spLocks noChangeArrowheads="1"/>
            </p:cNvSpPr>
            <p:nvPr/>
          </p:nvSpPr>
          <p:spPr bwMode="auto">
            <a:xfrm>
              <a:off x="1791" y="2432"/>
              <a:ext cx="1361" cy="363"/>
            </a:xfrm>
            <a:prstGeom prst="wedgeRoundRectCallout">
              <a:avLst>
                <a:gd name="adj1" fmla="val -45741"/>
                <a:gd name="adj2" fmla="val -94079"/>
                <a:gd name="adj3" fmla="val 16667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/>
              <a:r>
                <a:rPr lang="zh-CN" altLang="en-US" sz="2800" b="0">
                  <a:ea typeface="黑体" pitchFamily="49" charset="-122"/>
                </a:rPr>
                <a:t>创建子窗体</a:t>
              </a:r>
            </a:p>
          </p:txBody>
        </p:sp>
      </p:grpSp>
      <p:grpSp>
        <p:nvGrpSpPr>
          <p:cNvPr id="2139144" name="Group 8"/>
          <p:cNvGrpSpPr>
            <a:grpSpLocks/>
          </p:cNvGrpSpPr>
          <p:nvPr/>
        </p:nvGrpSpPr>
        <p:grpSpPr bwMode="auto">
          <a:xfrm>
            <a:off x="2268538" y="2133600"/>
            <a:ext cx="5976937" cy="4143375"/>
            <a:chOff x="1429" y="1344"/>
            <a:chExt cx="3765" cy="2610"/>
          </a:xfrm>
        </p:grpSpPr>
        <p:pic>
          <p:nvPicPr>
            <p:cNvPr id="2139145" name="Picture 9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7799" t="31448" r="22148" b="22345"/>
            <a:stretch>
              <a:fillRect/>
            </a:stretch>
          </p:blipFill>
          <p:spPr bwMode="auto">
            <a:xfrm>
              <a:off x="1429" y="1344"/>
              <a:ext cx="3765" cy="261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2139146" name="AutoShape 10"/>
            <p:cNvSpPr>
              <a:spLocks noChangeArrowheads="1"/>
            </p:cNvSpPr>
            <p:nvPr/>
          </p:nvSpPr>
          <p:spPr bwMode="auto">
            <a:xfrm>
              <a:off x="2971" y="2976"/>
              <a:ext cx="1723" cy="454"/>
            </a:xfrm>
            <a:prstGeom prst="wedgeRoundRectCallout">
              <a:avLst>
                <a:gd name="adj1" fmla="val -68282"/>
                <a:gd name="adj2" fmla="val -12773"/>
                <a:gd name="adj3" fmla="val 16667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/>
              <a:r>
                <a:rPr lang="zh-CN" altLang="en-US" sz="2800" b="0">
                  <a:ea typeface="黑体" pitchFamily="49" charset="-122"/>
                </a:rPr>
                <a:t>和成绩表绑定</a:t>
              </a:r>
            </a:p>
          </p:txBody>
        </p:sp>
      </p:grpSp>
      <p:pic>
        <p:nvPicPr>
          <p:cNvPr id="2139147" name="Picture 1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994" t="31317" r="21901" b="28067"/>
          <a:stretch>
            <a:fillRect/>
          </a:stretch>
        </p:blipFill>
        <p:spPr bwMode="auto">
          <a:xfrm>
            <a:off x="3276600" y="2924175"/>
            <a:ext cx="5867400" cy="3933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9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139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9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2139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9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2139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9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2139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5283" name="Rectangle 3"/>
          <p:cNvSpPr>
            <a:spLocks noRot="1" noChangeArrowheads="1"/>
          </p:cNvSpPr>
          <p:nvPr/>
        </p:nvSpPr>
        <p:spPr bwMode="auto">
          <a:xfrm>
            <a:off x="611188" y="981075"/>
            <a:ext cx="7993062" cy="792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lnSpc>
                <a:spcPct val="120000"/>
              </a:lnSpc>
              <a:buClr>
                <a:schemeClr val="hlink"/>
              </a:buClr>
              <a:buSzPct val="70000"/>
              <a:buFont typeface="Wingdings" pitchFamily="2" charset="2"/>
              <a:buNone/>
            </a:pPr>
            <a:r>
              <a:rPr lang="en-US" altLang="zh-CN" sz="2000" b="0">
                <a:ea typeface="黑体" pitchFamily="49" charset="-122"/>
              </a:rPr>
              <a:t>        </a:t>
            </a:r>
            <a:r>
              <a:rPr lang="zh-CN" altLang="en-US" sz="2000" b="0">
                <a:ea typeface="黑体" pitchFamily="49" charset="-122"/>
              </a:rPr>
              <a:t>报表是</a:t>
            </a:r>
            <a:r>
              <a:rPr lang="en-US" altLang="zh-CN" sz="2000" b="0">
                <a:ea typeface="黑体" pitchFamily="49" charset="-122"/>
              </a:rPr>
              <a:t>ACCESS</a:t>
            </a:r>
            <a:r>
              <a:rPr lang="zh-CN" altLang="en-US" sz="2000" b="0">
                <a:ea typeface="黑体" pitchFamily="49" charset="-122"/>
              </a:rPr>
              <a:t>数据库中的对象，是真正面向用户的对象</a:t>
            </a:r>
            <a:r>
              <a:rPr lang="en-US" altLang="zh-CN" sz="2000" b="0">
                <a:ea typeface="黑体" pitchFamily="49" charset="-122"/>
              </a:rPr>
              <a:t>,</a:t>
            </a:r>
            <a:r>
              <a:rPr lang="zh-CN" altLang="en-US" sz="2000" b="0">
                <a:ea typeface="黑体" pitchFamily="49" charset="-122"/>
              </a:rPr>
              <a:t>实现将数据打印在纸上。</a:t>
            </a:r>
          </a:p>
        </p:txBody>
      </p:sp>
      <p:sp>
        <p:nvSpPr>
          <p:cNvPr id="2145284" name="Rectangle 4"/>
          <p:cNvSpPr>
            <a:spLocks noChangeArrowheads="1"/>
          </p:cNvSpPr>
          <p:nvPr/>
        </p:nvSpPr>
        <p:spPr bwMode="auto">
          <a:xfrm>
            <a:off x="468313" y="1844675"/>
            <a:ext cx="3313112" cy="5032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99CC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kumimoji="1" lang="en-US" altLang="zh-CN" sz="2400">
                <a:solidFill>
                  <a:srgbClr val="FF3300"/>
                </a:solidFill>
                <a:latin typeface="Times New Roman" pitchFamily="18" charset="0"/>
              </a:rPr>
              <a:t>1</a:t>
            </a:r>
            <a:r>
              <a:rPr kumimoji="1" lang="zh-CN" altLang="en-US" sz="2400">
                <a:solidFill>
                  <a:srgbClr val="FF3300"/>
                </a:solidFill>
                <a:latin typeface="Times New Roman" pitchFamily="18" charset="0"/>
              </a:rPr>
              <a:t>、报表的功能</a:t>
            </a:r>
            <a:r>
              <a:rPr kumimoji="1" lang="zh-CN" altLang="en-US" sz="2400" b="0"/>
              <a:t> </a:t>
            </a:r>
          </a:p>
        </p:txBody>
      </p:sp>
      <p:sp>
        <p:nvSpPr>
          <p:cNvPr id="2145285" name="Rectangle 5"/>
          <p:cNvSpPr>
            <a:spLocks noRot="1" noChangeArrowheads="1"/>
          </p:cNvSpPr>
          <p:nvPr/>
        </p:nvSpPr>
        <p:spPr bwMode="auto">
          <a:xfrm>
            <a:off x="323850" y="2349500"/>
            <a:ext cx="8497888" cy="1008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lnSpc>
                <a:spcPct val="130000"/>
              </a:lnSpc>
              <a:buClr>
                <a:schemeClr val="hlink"/>
              </a:buClr>
              <a:buSzPct val="70000"/>
              <a:buFont typeface="Wingdings" pitchFamily="2" charset="2"/>
              <a:buNone/>
            </a:pPr>
            <a:r>
              <a:rPr lang="en-US" altLang="zh-CN" sz="2000" b="0">
                <a:ea typeface="黑体" pitchFamily="49" charset="-122"/>
              </a:rPr>
              <a:t>        </a:t>
            </a:r>
            <a:r>
              <a:rPr lang="zh-CN" altLang="en-US" sz="2000" b="0">
                <a:ea typeface="黑体" pitchFamily="49" charset="-122"/>
              </a:rPr>
              <a:t>报表最主要的功能是将表或查询的数据按照设计的方式打印出来。报表的主要作用是比较和汇总数据。其中的数据来自表、查询或</a:t>
            </a:r>
            <a:r>
              <a:rPr lang="en-US" altLang="zh-CN" sz="2000" b="0">
                <a:ea typeface="黑体" pitchFamily="49" charset="-122"/>
              </a:rPr>
              <a:t>SQL</a:t>
            </a:r>
            <a:r>
              <a:rPr lang="zh-CN" altLang="en-US" sz="2000" b="0">
                <a:ea typeface="黑体" pitchFamily="49" charset="-122"/>
              </a:rPr>
              <a:t>语句。</a:t>
            </a:r>
          </a:p>
        </p:txBody>
      </p:sp>
      <p:sp>
        <p:nvSpPr>
          <p:cNvPr id="2145287" name="Rectangle 7"/>
          <p:cNvSpPr>
            <a:spLocks noGrp="1" noRot="1" noChangeArrowheads="1"/>
          </p:cNvSpPr>
          <p:nvPr>
            <p:ph type="title" idx="4294967295"/>
          </p:nvPr>
        </p:nvSpPr>
        <p:spPr>
          <a:xfrm>
            <a:off x="2484438" y="260350"/>
            <a:ext cx="4256087" cy="576263"/>
          </a:xfrm>
        </p:spPr>
        <p:txBody>
          <a:bodyPr/>
          <a:lstStyle/>
          <a:p>
            <a:r>
              <a:rPr lang="zh-CN" altLang="en-US" sz="2800" dirty="0">
                <a:solidFill>
                  <a:srgbClr val="CC3300"/>
                </a:solidFill>
              </a:rPr>
              <a:t>五、报表操作</a:t>
            </a:r>
          </a:p>
        </p:txBody>
      </p:sp>
      <p:sp>
        <p:nvSpPr>
          <p:cNvPr id="2145288" name="Rectangle 8"/>
          <p:cNvSpPr>
            <a:spLocks noChangeArrowheads="1"/>
          </p:cNvSpPr>
          <p:nvPr/>
        </p:nvSpPr>
        <p:spPr bwMode="auto">
          <a:xfrm>
            <a:off x="539750" y="3213100"/>
            <a:ext cx="2520950" cy="5032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99CC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kumimoji="1" lang="en-US" altLang="zh-CN" sz="2400">
                <a:solidFill>
                  <a:srgbClr val="FF3300"/>
                </a:solidFill>
                <a:latin typeface="Times New Roman" pitchFamily="18" charset="0"/>
              </a:rPr>
              <a:t>2</a:t>
            </a:r>
            <a:r>
              <a:rPr kumimoji="1" lang="zh-CN" altLang="en-US" sz="2400">
                <a:solidFill>
                  <a:srgbClr val="FF3300"/>
                </a:solidFill>
                <a:latin typeface="Times New Roman" pitchFamily="18" charset="0"/>
              </a:rPr>
              <a:t>、报表的类型</a:t>
            </a:r>
            <a:endParaRPr kumimoji="1" lang="zh-CN" altLang="en-US" sz="2400" b="0"/>
          </a:p>
        </p:txBody>
      </p:sp>
      <p:sp>
        <p:nvSpPr>
          <p:cNvPr id="2145289" name="Rectangle 9"/>
          <p:cNvSpPr>
            <a:spLocks noRot="1" noChangeArrowheads="1"/>
          </p:cNvSpPr>
          <p:nvPr/>
        </p:nvSpPr>
        <p:spPr bwMode="auto">
          <a:xfrm>
            <a:off x="971550" y="3716338"/>
            <a:ext cx="2089150" cy="2520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lnSpc>
                <a:spcPct val="130000"/>
              </a:lnSpc>
              <a:buClr>
                <a:schemeClr val="hlink"/>
              </a:buClr>
              <a:buSzPct val="70000"/>
              <a:buFont typeface="Wingdings" pitchFamily="2" charset="2"/>
              <a:buChar char="Ø"/>
            </a:pPr>
            <a:r>
              <a:rPr lang="zh-CN" altLang="en-US" sz="2000" b="0">
                <a:ea typeface="黑体" pitchFamily="49" charset="-122"/>
              </a:rPr>
              <a:t>单列报表</a:t>
            </a:r>
          </a:p>
          <a:p>
            <a:pPr>
              <a:lnSpc>
                <a:spcPct val="130000"/>
              </a:lnSpc>
              <a:buClr>
                <a:schemeClr val="hlink"/>
              </a:buClr>
              <a:buSzPct val="70000"/>
              <a:buFont typeface="Wingdings" pitchFamily="2" charset="2"/>
              <a:buChar char="Ø"/>
            </a:pPr>
            <a:r>
              <a:rPr lang="zh-CN" altLang="en-US" sz="2000" b="0">
                <a:ea typeface="黑体" pitchFamily="49" charset="-122"/>
              </a:rPr>
              <a:t>表格式报表</a:t>
            </a:r>
          </a:p>
          <a:p>
            <a:pPr>
              <a:lnSpc>
                <a:spcPct val="130000"/>
              </a:lnSpc>
              <a:buClr>
                <a:schemeClr val="hlink"/>
              </a:buClr>
              <a:buSzPct val="70000"/>
              <a:buFont typeface="Wingdings" pitchFamily="2" charset="2"/>
              <a:buChar char="Ø"/>
            </a:pPr>
            <a:r>
              <a:rPr lang="zh-CN" altLang="en-US" sz="2000" b="0">
                <a:ea typeface="黑体" pitchFamily="49" charset="-122"/>
              </a:rPr>
              <a:t>多列报表</a:t>
            </a:r>
          </a:p>
          <a:p>
            <a:pPr>
              <a:lnSpc>
                <a:spcPct val="130000"/>
              </a:lnSpc>
              <a:buClr>
                <a:schemeClr val="hlink"/>
              </a:buClr>
              <a:buSzPct val="70000"/>
              <a:buFont typeface="Wingdings" pitchFamily="2" charset="2"/>
              <a:buChar char="Ø"/>
            </a:pPr>
            <a:r>
              <a:rPr lang="zh-CN" altLang="en-US" sz="2000" b="0">
                <a:ea typeface="黑体" pitchFamily="49" charset="-122"/>
              </a:rPr>
              <a:t>分组</a:t>
            </a:r>
            <a:r>
              <a:rPr lang="en-US" altLang="zh-CN" sz="2000" b="0">
                <a:ea typeface="黑体" pitchFamily="49" charset="-122"/>
              </a:rPr>
              <a:t>/</a:t>
            </a:r>
            <a:r>
              <a:rPr lang="zh-CN" altLang="en-US" sz="2000" b="0">
                <a:ea typeface="黑体" pitchFamily="49" charset="-122"/>
              </a:rPr>
              <a:t>总计报表</a:t>
            </a:r>
          </a:p>
          <a:p>
            <a:pPr>
              <a:lnSpc>
                <a:spcPct val="130000"/>
              </a:lnSpc>
              <a:buClr>
                <a:schemeClr val="hlink"/>
              </a:buClr>
              <a:buSzPct val="70000"/>
              <a:buFont typeface="Wingdings" pitchFamily="2" charset="2"/>
              <a:buChar char="Ø"/>
            </a:pPr>
            <a:r>
              <a:rPr lang="zh-CN" altLang="en-US" sz="2000" b="0">
                <a:ea typeface="黑体" pitchFamily="49" charset="-122"/>
              </a:rPr>
              <a:t>邮件标签报表</a:t>
            </a:r>
          </a:p>
          <a:p>
            <a:pPr>
              <a:lnSpc>
                <a:spcPct val="130000"/>
              </a:lnSpc>
              <a:buClr>
                <a:schemeClr val="hlink"/>
              </a:buClr>
              <a:buSzPct val="70000"/>
              <a:buFont typeface="Wingdings" pitchFamily="2" charset="2"/>
              <a:buChar char="Ø"/>
            </a:pPr>
            <a:r>
              <a:rPr lang="zh-CN" altLang="en-US" sz="2000" b="0">
                <a:ea typeface="黑体" pitchFamily="49" charset="-122"/>
              </a:rPr>
              <a:t>未绑定报表</a:t>
            </a:r>
          </a:p>
        </p:txBody>
      </p:sp>
    </p:spTree>
  </p:cSld>
  <p:clrMapOvr>
    <a:masterClrMapping/>
  </p:clrMapOvr>
  <p:transition spd="med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52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1452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5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21452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52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21452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5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21452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52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21452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528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2000"/>
                                        <p:tgtEl>
                                          <p:spTgt spid="214528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528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2000"/>
                                        <p:tgtEl>
                                          <p:spTgt spid="214528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528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2" dur="2000"/>
                                        <p:tgtEl>
                                          <p:spTgt spid="214528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528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7" dur="2000"/>
                                        <p:tgtEl>
                                          <p:spTgt spid="214528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528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2" dur="2000"/>
                                        <p:tgtEl>
                                          <p:spTgt spid="214528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45283" grpId="0" build="p"/>
      <p:bldP spid="2145284" grpId="0"/>
      <p:bldP spid="2145285" grpId="0" build="p"/>
      <p:bldP spid="2145288" grpId="0"/>
      <p:bldP spid="2145289" grpId="0" build="p"/>
    </p:bldLst>
  </p:timing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7331" name="Rectangle 3"/>
          <p:cNvSpPr>
            <a:spLocks noChangeArrowheads="1"/>
          </p:cNvSpPr>
          <p:nvPr/>
        </p:nvSpPr>
        <p:spPr bwMode="auto">
          <a:xfrm>
            <a:off x="827088" y="549275"/>
            <a:ext cx="1728787" cy="647700"/>
          </a:xfrm>
          <a:prstGeom prst="rect">
            <a:avLst/>
          </a:prstGeom>
          <a:solidFill>
            <a:srgbClr val="99CCFF"/>
          </a:solidFill>
          <a:ln w="9525">
            <a:solidFill>
              <a:srgbClr val="8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kumimoji="1" lang="zh-CN" altLang="en-US" sz="2400">
                <a:solidFill>
                  <a:srgbClr val="FF3300"/>
                </a:solidFill>
                <a:latin typeface="Times New Roman" pitchFamily="18" charset="0"/>
              </a:rPr>
              <a:t>报表的节</a:t>
            </a:r>
            <a:endParaRPr kumimoji="1" lang="zh-CN" altLang="en-US" sz="2400" b="0"/>
          </a:p>
        </p:txBody>
      </p:sp>
      <p:grpSp>
        <p:nvGrpSpPr>
          <p:cNvPr id="2147332" name="Group 4"/>
          <p:cNvGrpSpPr>
            <a:grpSpLocks/>
          </p:cNvGrpSpPr>
          <p:nvPr/>
        </p:nvGrpSpPr>
        <p:grpSpPr bwMode="auto">
          <a:xfrm>
            <a:off x="1042988" y="1125538"/>
            <a:ext cx="7416800" cy="5356225"/>
            <a:chOff x="204" y="799"/>
            <a:chExt cx="4672" cy="3374"/>
          </a:xfrm>
        </p:grpSpPr>
        <p:sp>
          <p:nvSpPr>
            <p:cNvPr id="2147333" name="Rectangle 5"/>
            <p:cNvSpPr>
              <a:spLocks noRot="1" noChangeArrowheads="1"/>
            </p:cNvSpPr>
            <p:nvPr/>
          </p:nvSpPr>
          <p:spPr bwMode="auto">
            <a:xfrm>
              <a:off x="1111" y="3793"/>
              <a:ext cx="3765" cy="38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lnSpc>
                  <a:spcPct val="130000"/>
                </a:lnSpc>
                <a:buClr>
                  <a:schemeClr val="hlink"/>
                </a:buClr>
                <a:buSzPct val="70000"/>
                <a:buFont typeface="Wingdings" pitchFamily="2" charset="2"/>
                <a:buNone/>
              </a:pPr>
              <a:r>
                <a:rPr lang="zh-CN" altLang="en-US" sz="2400" b="0">
                  <a:solidFill>
                    <a:srgbClr val="660066"/>
                  </a:solidFill>
                  <a:ea typeface="黑体" pitchFamily="49" charset="-122"/>
                </a:rPr>
                <a:t>报表中的内容是以节作为单位划分。</a:t>
              </a:r>
            </a:p>
          </p:txBody>
        </p:sp>
        <p:pic>
          <p:nvPicPr>
            <p:cNvPr id="2147334" name="Picture 6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7748" t="27063" r="14752" b="28667"/>
            <a:stretch>
              <a:fillRect/>
            </a:stretch>
          </p:blipFill>
          <p:spPr bwMode="auto">
            <a:xfrm>
              <a:off x="1066" y="1015"/>
              <a:ext cx="3765" cy="277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2147335" name="AutoShape 7"/>
            <p:cNvSpPr>
              <a:spLocks noChangeArrowheads="1"/>
            </p:cNvSpPr>
            <p:nvPr/>
          </p:nvSpPr>
          <p:spPr bwMode="auto">
            <a:xfrm>
              <a:off x="249" y="799"/>
              <a:ext cx="748" cy="635"/>
            </a:xfrm>
            <a:prstGeom prst="wedgeRoundRectCallout">
              <a:avLst>
                <a:gd name="adj1" fmla="val 94250"/>
                <a:gd name="adj2" fmla="val 36931"/>
                <a:gd name="adj3" fmla="val 16667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/>
              <a:r>
                <a:rPr lang="zh-CN" altLang="en-US" sz="2800" b="0">
                  <a:solidFill>
                    <a:srgbClr val="6D7505"/>
                  </a:solidFill>
                  <a:ea typeface="黑体" pitchFamily="49" charset="-122"/>
                </a:rPr>
                <a:t>报表页眉</a:t>
              </a:r>
            </a:p>
          </p:txBody>
        </p:sp>
        <p:sp>
          <p:nvSpPr>
            <p:cNvPr id="2147336" name="AutoShape 8"/>
            <p:cNvSpPr>
              <a:spLocks noChangeArrowheads="1"/>
            </p:cNvSpPr>
            <p:nvPr/>
          </p:nvSpPr>
          <p:spPr bwMode="auto">
            <a:xfrm>
              <a:off x="249" y="1480"/>
              <a:ext cx="748" cy="635"/>
            </a:xfrm>
            <a:prstGeom prst="wedgeRoundRectCallout">
              <a:avLst>
                <a:gd name="adj1" fmla="val 84491"/>
                <a:gd name="adj2" fmla="val 1023"/>
                <a:gd name="adj3" fmla="val 16667"/>
              </a:avLst>
            </a:prstGeom>
            <a:solidFill>
              <a:schemeClr val="accent1"/>
            </a:solidFill>
            <a:ln w="9525" algn="ctr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/>
              <a:r>
                <a:rPr lang="zh-CN" altLang="en-US" sz="2800" b="0">
                  <a:solidFill>
                    <a:srgbClr val="6D7505"/>
                  </a:solidFill>
                  <a:ea typeface="黑体" pitchFamily="49" charset="-122"/>
                </a:rPr>
                <a:t>页面页眉</a:t>
              </a:r>
            </a:p>
          </p:txBody>
        </p:sp>
        <p:sp>
          <p:nvSpPr>
            <p:cNvPr id="2147337" name="AutoShape 9"/>
            <p:cNvSpPr>
              <a:spLocks noChangeArrowheads="1"/>
            </p:cNvSpPr>
            <p:nvPr/>
          </p:nvSpPr>
          <p:spPr bwMode="auto">
            <a:xfrm>
              <a:off x="204" y="2205"/>
              <a:ext cx="748" cy="363"/>
            </a:xfrm>
            <a:prstGeom prst="wedgeRoundRectCallout">
              <a:avLst>
                <a:gd name="adj1" fmla="val 84491"/>
                <a:gd name="adj2" fmla="val 39255"/>
                <a:gd name="adj3" fmla="val 16667"/>
              </a:avLst>
            </a:prstGeom>
            <a:solidFill>
              <a:schemeClr val="accent1"/>
            </a:solidFill>
            <a:ln w="9525" algn="ctr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/>
              <a:r>
                <a:rPr lang="zh-CN" altLang="en-US" sz="2800" b="0">
                  <a:solidFill>
                    <a:srgbClr val="6D7505"/>
                  </a:solidFill>
                  <a:ea typeface="黑体" pitchFamily="49" charset="-122"/>
                </a:rPr>
                <a:t>主体</a:t>
              </a:r>
            </a:p>
          </p:txBody>
        </p:sp>
        <p:sp>
          <p:nvSpPr>
            <p:cNvPr id="2147338" name="AutoShape 10"/>
            <p:cNvSpPr>
              <a:spLocks noChangeArrowheads="1"/>
            </p:cNvSpPr>
            <p:nvPr/>
          </p:nvSpPr>
          <p:spPr bwMode="auto">
            <a:xfrm>
              <a:off x="204" y="2659"/>
              <a:ext cx="748" cy="635"/>
            </a:xfrm>
            <a:prstGeom prst="wedgeRoundRectCallout">
              <a:avLst>
                <a:gd name="adj1" fmla="val 88102"/>
                <a:gd name="adj2" fmla="val 45750"/>
                <a:gd name="adj3" fmla="val 16667"/>
              </a:avLst>
            </a:prstGeom>
            <a:solidFill>
              <a:schemeClr val="accent1"/>
            </a:solidFill>
            <a:ln w="9525" algn="ctr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/>
              <a:r>
                <a:rPr lang="zh-CN" altLang="en-US" sz="2800" b="0">
                  <a:solidFill>
                    <a:srgbClr val="6D7505"/>
                  </a:solidFill>
                  <a:ea typeface="黑体" pitchFamily="49" charset="-122"/>
                </a:rPr>
                <a:t>页面页脚</a:t>
              </a:r>
            </a:p>
          </p:txBody>
        </p:sp>
        <p:sp>
          <p:nvSpPr>
            <p:cNvPr id="2147339" name="AutoShape 11"/>
            <p:cNvSpPr>
              <a:spLocks noChangeArrowheads="1"/>
            </p:cNvSpPr>
            <p:nvPr/>
          </p:nvSpPr>
          <p:spPr bwMode="auto">
            <a:xfrm>
              <a:off x="204" y="3385"/>
              <a:ext cx="748" cy="635"/>
            </a:xfrm>
            <a:prstGeom prst="wedgeRoundRectCallout">
              <a:avLst>
                <a:gd name="adj1" fmla="val 93046"/>
                <a:gd name="adj2" fmla="val -29056"/>
                <a:gd name="adj3" fmla="val 16667"/>
              </a:avLst>
            </a:prstGeom>
            <a:solidFill>
              <a:schemeClr val="accent1"/>
            </a:solidFill>
            <a:ln w="9525" algn="ctr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/>
              <a:r>
                <a:rPr lang="zh-CN" altLang="en-US" sz="2800" b="0">
                  <a:solidFill>
                    <a:srgbClr val="6D7505"/>
                  </a:solidFill>
                  <a:ea typeface="黑体" pitchFamily="49" charset="-122"/>
                </a:rPr>
                <a:t>报表页脚</a:t>
              </a:r>
            </a:p>
          </p:txBody>
        </p:sp>
      </p:grpSp>
      <p:sp>
        <p:nvSpPr>
          <p:cNvPr id="2147340" name="Rectangle 12"/>
          <p:cNvSpPr>
            <a:spLocks noGrp="1" noRot="1" noChangeArrowheads="1"/>
          </p:cNvSpPr>
          <p:nvPr>
            <p:ph type="title" idx="4294967295"/>
          </p:nvPr>
        </p:nvSpPr>
        <p:spPr>
          <a:xfrm>
            <a:off x="2843213" y="333375"/>
            <a:ext cx="4557712" cy="582613"/>
          </a:xfrm>
        </p:spPr>
        <p:txBody>
          <a:bodyPr/>
          <a:lstStyle/>
          <a:p>
            <a:r>
              <a:rPr kumimoji="1" lang="en-US" altLang="zh-CN" sz="2400" dirty="0">
                <a:solidFill>
                  <a:srgbClr val="FF3300"/>
                </a:solidFill>
              </a:rPr>
              <a:t>3</a:t>
            </a:r>
            <a:r>
              <a:rPr kumimoji="1" lang="zh-CN" altLang="en-US" sz="2400" dirty="0">
                <a:solidFill>
                  <a:srgbClr val="FF3300"/>
                </a:solidFill>
              </a:rPr>
              <a:t>、报表设计的组成</a:t>
            </a:r>
          </a:p>
        </p:txBody>
      </p:sp>
    </p:spTree>
  </p:cSld>
  <p:clrMapOvr>
    <a:masterClrMapping/>
  </p:clrMapOvr>
  <p:transition spd="med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7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1473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7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21473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47331" grpId="0" animBg="1"/>
    </p:bldLst>
  </p:timing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4835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08050"/>
            <a:ext cx="5364163" cy="3973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4835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1484313"/>
            <a:ext cx="5145088" cy="396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48357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050" y="2420938"/>
            <a:ext cx="5616575" cy="414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48358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4300" y="2967038"/>
            <a:ext cx="5219700" cy="3890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48359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01" t="14420" r="24988"/>
          <a:stretch>
            <a:fillRect/>
          </a:stretch>
        </p:blipFill>
        <p:spPr bwMode="auto">
          <a:xfrm>
            <a:off x="1979613" y="1628775"/>
            <a:ext cx="5256212" cy="4743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48361" name="Rectangle 9"/>
          <p:cNvSpPr>
            <a:spLocks noGrp="1" noRot="1" noChangeArrowheads="1"/>
          </p:cNvSpPr>
          <p:nvPr>
            <p:ph type="title"/>
          </p:nvPr>
        </p:nvSpPr>
        <p:spPr>
          <a:xfrm>
            <a:off x="1979613" y="0"/>
            <a:ext cx="5329237" cy="765175"/>
          </a:xfrm>
        </p:spPr>
        <p:txBody>
          <a:bodyPr/>
          <a:lstStyle/>
          <a:p>
            <a:r>
              <a:rPr kumimoji="1" lang="en-US" altLang="zh-CN" sz="2400" dirty="0">
                <a:solidFill>
                  <a:srgbClr val="FF3300"/>
                </a:solidFill>
              </a:rPr>
              <a:t>4</a:t>
            </a:r>
            <a:r>
              <a:rPr kumimoji="1" lang="zh-CN" altLang="en-US" sz="2400" dirty="0">
                <a:solidFill>
                  <a:srgbClr val="FF3300"/>
                </a:solidFill>
              </a:rPr>
              <a:t>、使用报表向导建立报表</a:t>
            </a:r>
            <a:r>
              <a:rPr kumimoji="1" lang="zh-CN" altLang="en-US" sz="2400" b="0" dirty="0">
                <a:solidFill>
                  <a:schemeClr val="tx1"/>
                </a:solidFill>
              </a:rPr>
              <a:t> </a:t>
            </a:r>
          </a:p>
        </p:txBody>
      </p:sp>
    </p:spTree>
  </p:cSld>
  <p:clrMapOvr>
    <a:masterClrMapping/>
  </p:clrMapOvr>
  <p:transition spd="med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8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1483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8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21483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83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21483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8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21483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83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2000"/>
                                        <p:tgtEl>
                                          <p:spTgt spid="21483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9379" name="Rectangle 3"/>
          <p:cNvSpPr>
            <a:spLocks noChangeArrowheads="1"/>
          </p:cNvSpPr>
          <p:nvPr/>
        </p:nvSpPr>
        <p:spPr bwMode="auto">
          <a:xfrm>
            <a:off x="1619250" y="620713"/>
            <a:ext cx="1655763" cy="503237"/>
          </a:xfrm>
          <a:prstGeom prst="rect">
            <a:avLst/>
          </a:prstGeom>
          <a:noFill/>
          <a:ln w="9525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99CC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kumimoji="1" lang="zh-CN" altLang="en-US" sz="2400">
                <a:solidFill>
                  <a:srgbClr val="660066"/>
                </a:solidFill>
                <a:latin typeface="Times New Roman" pitchFamily="18" charset="0"/>
              </a:rPr>
              <a:t>自动报表</a:t>
            </a:r>
            <a:endParaRPr kumimoji="1" lang="zh-CN" altLang="en-US" sz="2400" b="0">
              <a:solidFill>
                <a:srgbClr val="660066"/>
              </a:solidFill>
            </a:endParaRPr>
          </a:p>
        </p:txBody>
      </p:sp>
      <p:pic>
        <p:nvPicPr>
          <p:cNvPr id="214938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1700213"/>
            <a:ext cx="5616575" cy="426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49381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079" t="12497" r="36171" b="29379"/>
          <a:stretch>
            <a:fillRect/>
          </a:stretch>
        </p:blipFill>
        <p:spPr bwMode="auto">
          <a:xfrm>
            <a:off x="2627313" y="1412875"/>
            <a:ext cx="5400675" cy="5180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49383" name="Rectangle 7"/>
          <p:cNvSpPr>
            <a:spLocks noGrp="1" noRot="1" noChangeArrowheads="1"/>
          </p:cNvSpPr>
          <p:nvPr>
            <p:ph type="title" idx="4294967295"/>
          </p:nvPr>
        </p:nvSpPr>
        <p:spPr>
          <a:xfrm>
            <a:off x="2843213" y="0"/>
            <a:ext cx="5443537" cy="765175"/>
          </a:xfrm>
        </p:spPr>
        <p:txBody>
          <a:bodyPr/>
          <a:lstStyle/>
          <a:p>
            <a:r>
              <a:rPr kumimoji="1" lang="en-US" altLang="zh-CN" sz="2400" dirty="0">
                <a:solidFill>
                  <a:srgbClr val="FF3300"/>
                </a:solidFill>
              </a:rPr>
              <a:t>5</a:t>
            </a:r>
            <a:r>
              <a:rPr kumimoji="1" lang="zh-CN" altLang="en-US" sz="2400" dirty="0">
                <a:solidFill>
                  <a:srgbClr val="FF3300"/>
                </a:solidFill>
              </a:rPr>
              <a:t>、自动报表与图表向导</a:t>
            </a:r>
          </a:p>
        </p:txBody>
      </p:sp>
    </p:spTree>
  </p:cSld>
  <p:clrMapOvr>
    <a:masterClrMapping/>
  </p:clrMapOvr>
  <p:transition spd="med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9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1493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9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21493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9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21493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49379" grpId="0" animBg="1"/>
    </p:bldLst>
  </p:timing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402" name="Rectangle 2"/>
          <p:cNvSpPr>
            <a:spLocks noChangeArrowheads="1"/>
          </p:cNvSpPr>
          <p:nvPr/>
        </p:nvSpPr>
        <p:spPr bwMode="auto">
          <a:xfrm>
            <a:off x="7235825" y="260350"/>
            <a:ext cx="1692275" cy="719138"/>
          </a:xfrm>
          <a:prstGeom prst="rect">
            <a:avLst/>
          </a:prstGeom>
          <a:noFill/>
          <a:ln w="9525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99CC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kumimoji="1" lang="zh-CN" altLang="en-US" sz="2400">
                <a:solidFill>
                  <a:srgbClr val="660066"/>
                </a:solidFill>
                <a:latin typeface="Times New Roman" pitchFamily="18" charset="0"/>
              </a:rPr>
              <a:t>创建图表</a:t>
            </a:r>
            <a:r>
              <a:rPr kumimoji="1" lang="zh-CN" altLang="en-US" sz="3200">
                <a:solidFill>
                  <a:srgbClr val="FF3300"/>
                </a:solidFill>
                <a:latin typeface="Times New Roman" pitchFamily="18" charset="0"/>
              </a:rPr>
              <a:t> </a:t>
            </a:r>
          </a:p>
        </p:txBody>
      </p:sp>
      <p:pic>
        <p:nvPicPr>
          <p:cNvPr id="215040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692150"/>
            <a:ext cx="5110162" cy="3902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404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1341438"/>
            <a:ext cx="5276850" cy="388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405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975" y="2133600"/>
            <a:ext cx="5545138" cy="3587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406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575" y="3014663"/>
            <a:ext cx="5940425" cy="3843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407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496" t="29686" r="53961" b="43864"/>
          <a:stretch>
            <a:fillRect/>
          </a:stretch>
        </p:blipFill>
        <p:spPr bwMode="auto">
          <a:xfrm>
            <a:off x="2051050" y="1700213"/>
            <a:ext cx="5616575" cy="3795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1504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4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21504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21504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4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21504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4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21504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4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2" dur="2000"/>
                                        <p:tgtEl>
                                          <p:spTgt spid="21504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402" grpId="0" animBg="1"/>
    </p:bldLst>
  </p:timing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54498" name="Group 2"/>
          <p:cNvGrpSpPr>
            <a:grpSpLocks/>
          </p:cNvGrpSpPr>
          <p:nvPr/>
        </p:nvGrpSpPr>
        <p:grpSpPr bwMode="auto">
          <a:xfrm>
            <a:off x="395288" y="1700213"/>
            <a:ext cx="7164387" cy="3951287"/>
            <a:chOff x="385" y="391"/>
            <a:chExt cx="4899" cy="2489"/>
          </a:xfrm>
        </p:grpSpPr>
        <p:pic>
          <p:nvPicPr>
            <p:cNvPr id="2154499" name="Picture 3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9674" t="31166" r="13933" b="21132"/>
            <a:stretch>
              <a:fillRect/>
            </a:stretch>
          </p:blipFill>
          <p:spPr bwMode="auto">
            <a:xfrm>
              <a:off x="385" y="391"/>
              <a:ext cx="4899" cy="248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2154500" name="AutoShape 4"/>
            <p:cNvSpPr>
              <a:spLocks noChangeArrowheads="1"/>
            </p:cNvSpPr>
            <p:nvPr/>
          </p:nvSpPr>
          <p:spPr bwMode="auto">
            <a:xfrm>
              <a:off x="1882" y="436"/>
              <a:ext cx="1089" cy="362"/>
            </a:xfrm>
            <a:prstGeom prst="wedgeRoundRectCallout">
              <a:avLst>
                <a:gd name="adj1" fmla="val -2616"/>
                <a:gd name="adj2" fmla="val 92819"/>
                <a:gd name="adj3" fmla="val 16667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/>
              <a:r>
                <a:rPr lang="zh-CN" altLang="en-US" sz="2400" b="0">
                  <a:ea typeface="黑体" pitchFamily="49" charset="-122"/>
                </a:rPr>
                <a:t>添加文字</a:t>
              </a:r>
            </a:p>
          </p:txBody>
        </p:sp>
      </p:grpSp>
      <p:grpSp>
        <p:nvGrpSpPr>
          <p:cNvPr id="2154501" name="Group 5"/>
          <p:cNvGrpSpPr>
            <a:grpSpLocks/>
          </p:cNvGrpSpPr>
          <p:nvPr/>
        </p:nvGrpSpPr>
        <p:grpSpPr bwMode="auto">
          <a:xfrm>
            <a:off x="4643438" y="2781300"/>
            <a:ext cx="4500562" cy="3784600"/>
            <a:chOff x="3243" y="799"/>
            <a:chExt cx="2359" cy="2384"/>
          </a:xfrm>
        </p:grpSpPr>
        <p:pic>
          <p:nvPicPr>
            <p:cNvPr id="2154502" name="Picture 6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43" y="1207"/>
              <a:ext cx="2359" cy="197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2154503" name="AutoShape 7"/>
            <p:cNvSpPr>
              <a:spLocks noChangeArrowheads="1"/>
            </p:cNvSpPr>
            <p:nvPr/>
          </p:nvSpPr>
          <p:spPr bwMode="auto">
            <a:xfrm>
              <a:off x="3923" y="799"/>
              <a:ext cx="1225" cy="362"/>
            </a:xfrm>
            <a:prstGeom prst="wedgeRoundRectCallout">
              <a:avLst>
                <a:gd name="adj1" fmla="val -7880"/>
                <a:gd name="adj2" fmla="val 92819"/>
                <a:gd name="adj3" fmla="val 16667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/>
              <a:r>
                <a:rPr lang="zh-CN" altLang="en-US" sz="2400" b="0">
                  <a:ea typeface="黑体" pitchFamily="49" charset="-122"/>
                </a:rPr>
                <a:t>设置效果</a:t>
              </a:r>
            </a:p>
          </p:txBody>
        </p:sp>
      </p:grpSp>
      <p:sp>
        <p:nvSpPr>
          <p:cNvPr id="2154504" name="Rectangle 8"/>
          <p:cNvSpPr>
            <a:spLocks noGrp="1" noRot="1" noChangeArrowheads="1"/>
          </p:cNvSpPr>
          <p:nvPr>
            <p:ph type="title" idx="4294967295"/>
          </p:nvPr>
        </p:nvSpPr>
        <p:spPr>
          <a:xfrm>
            <a:off x="1979613" y="404813"/>
            <a:ext cx="2520950" cy="549275"/>
          </a:xfrm>
        </p:spPr>
        <p:txBody>
          <a:bodyPr/>
          <a:lstStyle/>
          <a:p>
            <a:r>
              <a:rPr kumimoji="1" lang="en-US" altLang="zh-CN" sz="2400" dirty="0">
                <a:solidFill>
                  <a:srgbClr val="FF3300"/>
                </a:solidFill>
              </a:rPr>
              <a:t>6</a:t>
            </a:r>
            <a:r>
              <a:rPr kumimoji="1" lang="zh-CN" altLang="en-US" sz="2400" dirty="0">
                <a:solidFill>
                  <a:srgbClr val="FF3300"/>
                </a:solidFill>
              </a:rPr>
              <a:t>、修饰报表</a:t>
            </a:r>
          </a:p>
        </p:txBody>
      </p:sp>
      <p:sp>
        <p:nvSpPr>
          <p:cNvPr id="2154505" name="Rectangle 9"/>
          <p:cNvSpPr>
            <a:spLocks noRot="1" noChangeArrowheads="1"/>
          </p:cNvSpPr>
          <p:nvPr/>
        </p:nvSpPr>
        <p:spPr bwMode="auto">
          <a:xfrm>
            <a:off x="4572000" y="0"/>
            <a:ext cx="2665413" cy="1584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lnSpc>
                <a:spcPct val="120000"/>
              </a:lnSpc>
              <a:buClr>
                <a:schemeClr val="hlink"/>
              </a:buClr>
              <a:buSzPct val="70000"/>
              <a:buFont typeface="Wingdings" pitchFamily="2" charset="2"/>
              <a:buChar char="Ø"/>
            </a:pPr>
            <a:r>
              <a:rPr lang="zh-CN" altLang="en-US" sz="2000">
                <a:ea typeface="黑体" pitchFamily="49" charset="-122"/>
              </a:rPr>
              <a:t>添加文字</a:t>
            </a:r>
          </a:p>
          <a:p>
            <a:pPr>
              <a:lnSpc>
                <a:spcPct val="120000"/>
              </a:lnSpc>
              <a:buClr>
                <a:schemeClr val="hlink"/>
              </a:buClr>
              <a:buSzPct val="70000"/>
              <a:buFont typeface="Wingdings" pitchFamily="2" charset="2"/>
              <a:buChar char="Ø"/>
            </a:pPr>
            <a:r>
              <a:rPr lang="zh-CN" altLang="en-US" sz="2000">
                <a:ea typeface="黑体" pitchFamily="49" charset="-122"/>
              </a:rPr>
              <a:t>设置内容的显示效果</a:t>
            </a:r>
          </a:p>
          <a:p>
            <a:pPr>
              <a:lnSpc>
                <a:spcPct val="120000"/>
              </a:lnSpc>
              <a:buClr>
                <a:schemeClr val="hlink"/>
              </a:buClr>
              <a:buSzPct val="70000"/>
              <a:buFont typeface="Wingdings" pitchFamily="2" charset="2"/>
              <a:buChar char="Ø"/>
            </a:pPr>
            <a:r>
              <a:rPr lang="zh-CN" altLang="en-US" sz="2000">
                <a:ea typeface="黑体" pitchFamily="49" charset="-122"/>
              </a:rPr>
              <a:t>调整显示对齐方式</a:t>
            </a:r>
          </a:p>
          <a:p>
            <a:pPr>
              <a:lnSpc>
                <a:spcPct val="120000"/>
              </a:lnSpc>
              <a:buClr>
                <a:schemeClr val="hlink"/>
              </a:buClr>
              <a:buSzPct val="70000"/>
              <a:buFont typeface="Wingdings" pitchFamily="2" charset="2"/>
              <a:buChar char="Ø"/>
            </a:pPr>
            <a:r>
              <a:rPr lang="zh-CN" altLang="en-US" sz="2000">
                <a:ea typeface="黑体" pitchFamily="49" charset="-122"/>
              </a:rPr>
              <a:t>调整行间</a:t>
            </a:r>
          </a:p>
        </p:txBody>
      </p:sp>
    </p:spTree>
  </p:cSld>
  <p:clrMapOvr>
    <a:masterClrMapping/>
  </p:clrMapOvr>
  <p:transition spd="med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45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1545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450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215450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450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215450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450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215450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4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2000"/>
                                        <p:tgtEl>
                                          <p:spTgt spid="21544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45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2" dur="2000"/>
                                        <p:tgtEl>
                                          <p:spTgt spid="21545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4505" grpId="0" build="p"/>
    </p:bldLst>
  </p:timing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5523" name="Rectangle 3"/>
          <p:cNvSpPr>
            <a:spLocks noChangeArrowheads="1"/>
          </p:cNvSpPr>
          <p:nvPr/>
        </p:nvSpPr>
        <p:spPr bwMode="auto">
          <a:xfrm>
            <a:off x="900113" y="765175"/>
            <a:ext cx="1584325" cy="576263"/>
          </a:xfrm>
          <a:prstGeom prst="rect">
            <a:avLst/>
          </a:prstGeom>
          <a:solidFill>
            <a:srgbClr val="99CCFF"/>
          </a:solidFill>
          <a:ln w="9525">
            <a:solidFill>
              <a:srgbClr val="8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kumimoji="1" lang="zh-CN" altLang="en-US" sz="2400">
                <a:solidFill>
                  <a:srgbClr val="FF3300"/>
                </a:solidFill>
                <a:latin typeface="Times New Roman" pitchFamily="18" charset="0"/>
              </a:rPr>
              <a:t>页面设置</a:t>
            </a:r>
            <a:r>
              <a:rPr kumimoji="1" lang="zh-CN" altLang="en-US" sz="2400" b="0"/>
              <a:t> </a:t>
            </a:r>
          </a:p>
        </p:txBody>
      </p:sp>
      <p:pic>
        <p:nvPicPr>
          <p:cNvPr id="215552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628775"/>
            <a:ext cx="4608513" cy="4097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55525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2133600"/>
            <a:ext cx="4897438" cy="4354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55526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1025" y="2632075"/>
            <a:ext cx="4752975" cy="4225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155527" name="Rectangle 7"/>
          <p:cNvSpPr>
            <a:spLocks noGrp="1" noRot="1" noChangeArrowheads="1"/>
          </p:cNvSpPr>
          <p:nvPr>
            <p:ph type="title"/>
          </p:nvPr>
        </p:nvSpPr>
        <p:spPr>
          <a:xfrm>
            <a:off x="2555875" y="0"/>
            <a:ext cx="5133975" cy="655638"/>
          </a:xfrm>
        </p:spPr>
        <p:txBody>
          <a:bodyPr/>
          <a:lstStyle/>
          <a:p>
            <a:r>
              <a:rPr kumimoji="1" lang="en-US" altLang="zh-CN" sz="2400" dirty="0">
                <a:solidFill>
                  <a:srgbClr val="FF3300"/>
                </a:solidFill>
              </a:rPr>
              <a:t>7</a:t>
            </a:r>
            <a:r>
              <a:rPr kumimoji="1" lang="zh-CN" altLang="en-US" sz="2400" dirty="0">
                <a:solidFill>
                  <a:srgbClr val="FF3300"/>
                </a:solidFill>
              </a:rPr>
              <a:t>、打印报表</a:t>
            </a:r>
          </a:p>
        </p:txBody>
      </p:sp>
    </p:spTree>
  </p:cSld>
  <p:clrMapOvr>
    <a:masterClrMapping/>
  </p:clrMapOvr>
  <p:transition spd="med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5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1555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55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21555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55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21555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55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21555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5523" grpId="0" animBg="1"/>
    </p:bldLst>
  </p:timing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6546" name="Rectangle 2"/>
          <p:cNvSpPr>
            <a:spLocks noChangeArrowheads="1"/>
          </p:cNvSpPr>
          <p:nvPr/>
        </p:nvSpPr>
        <p:spPr bwMode="auto">
          <a:xfrm>
            <a:off x="1331913" y="692150"/>
            <a:ext cx="2663825" cy="603250"/>
          </a:xfrm>
          <a:prstGeom prst="rect">
            <a:avLst/>
          </a:prstGeom>
          <a:solidFill>
            <a:srgbClr val="99CCFF"/>
          </a:solidFill>
          <a:ln w="9525">
            <a:solidFill>
              <a:srgbClr val="8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kumimoji="1" lang="zh-CN" altLang="en-US" sz="2400">
                <a:solidFill>
                  <a:srgbClr val="FF3300"/>
                </a:solidFill>
                <a:latin typeface="Times New Roman" pitchFamily="18" charset="0"/>
              </a:rPr>
              <a:t>预览与打印报表 </a:t>
            </a:r>
          </a:p>
        </p:txBody>
      </p:sp>
      <p:pic>
        <p:nvPicPr>
          <p:cNvPr id="215654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734" t="17490" r="39922" b="13460"/>
          <a:stretch>
            <a:fillRect/>
          </a:stretch>
        </p:blipFill>
        <p:spPr bwMode="auto">
          <a:xfrm>
            <a:off x="0" y="1484313"/>
            <a:ext cx="3943350" cy="505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5654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175" y="1916113"/>
            <a:ext cx="5076825" cy="3300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65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1565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65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21565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65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21565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6546" grpId="0" animBg="1"/>
    </p:bldLst>
  </p:timing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0642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1116013" y="981075"/>
            <a:ext cx="5565775" cy="731838"/>
          </a:xfrm>
        </p:spPr>
        <p:txBody>
          <a:bodyPr/>
          <a:lstStyle/>
          <a:p>
            <a:pPr algn="l"/>
            <a:r>
              <a:rPr lang="zh-CN" altLang="en-US" sz="2400" dirty="0">
                <a:solidFill>
                  <a:srgbClr val="0000FF"/>
                </a:solidFill>
                <a:ea typeface="黑体" pitchFamily="49" charset="-122"/>
              </a:rPr>
              <a:t>窗体、报表、数据访问页的比较</a:t>
            </a:r>
            <a:r>
              <a:rPr lang="zh-CN" altLang="en-US" sz="2400" dirty="0">
                <a:solidFill>
                  <a:schemeClr val="tx1"/>
                </a:solidFill>
                <a:ea typeface="黑体" pitchFamily="49" charset="-122"/>
              </a:rPr>
              <a:t>：</a:t>
            </a:r>
          </a:p>
        </p:txBody>
      </p:sp>
      <p:graphicFrame>
        <p:nvGraphicFramePr>
          <p:cNvPr id="2160681" name="Group 41"/>
          <p:cNvGraphicFramePr>
            <a:graphicFrameLocks noGrp="1"/>
          </p:cNvGraphicFramePr>
          <p:nvPr>
            <p:ph idx="1"/>
          </p:nvPr>
        </p:nvGraphicFramePr>
        <p:xfrm>
          <a:off x="250825" y="2060575"/>
          <a:ext cx="8599488" cy="3244850"/>
        </p:xfrm>
        <a:graphic>
          <a:graphicData uri="http://schemas.openxmlformats.org/drawingml/2006/table">
            <a:tbl>
              <a:tblPr/>
              <a:tblGrid>
                <a:gridCol w="4500563"/>
                <a:gridCol w="1366837"/>
                <a:gridCol w="1368425"/>
                <a:gridCol w="1363663"/>
              </a:tblGrid>
              <a:tr h="6143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660066"/>
                          </a:solidFill>
                          <a:effectLst/>
                          <a:latin typeface="Arial" pitchFamily="34" charset="0"/>
                          <a:ea typeface="黑体" pitchFamily="49" charset="-122"/>
                        </a:rPr>
                        <a:t>功能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660066"/>
                          </a:solidFill>
                          <a:effectLst/>
                          <a:latin typeface="Arial" pitchFamily="34" charset="0"/>
                          <a:ea typeface="黑体" pitchFamily="49" charset="-122"/>
                        </a:rPr>
                        <a:t>窗体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660066"/>
                          </a:solidFill>
                          <a:effectLst/>
                          <a:latin typeface="Arial" pitchFamily="34" charset="0"/>
                          <a:ea typeface="黑体" pitchFamily="49" charset="-122"/>
                        </a:rPr>
                        <a:t>报表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660066"/>
                          </a:solidFill>
                          <a:effectLst/>
                          <a:latin typeface="Arial" pitchFamily="34" charset="0"/>
                          <a:ea typeface="黑体" pitchFamily="49" charset="-122"/>
                        </a:rPr>
                        <a:t>Web</a:t>
                      </a:r>
                      <a:r>
                        <a:rPr kumimoji="0" lang="zh-CN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660066"/>
                          </a:solidFill>
                          <a:effectLst/>
                          <a:latin typeface="Arial" pitchFamily="34" charset="0"/>
                          <a:ea typeface="黑体" pitchFamily="49" charset="-122"/>
                        </a:rPr>
                        <a:t>页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365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itchFamily="34" charset="0"/>
                          <a:ea typeface="黑体" pitchFamily="49" charset="-122"/>
                        </a:rPr>
                        <a:t>与数据库进行交互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itchFamily="34" charset="0"/>
                          <a:ea typeface="黑体" pitchFamily="49" charset="-122"/>
                        </a:rPr>
                        <a:t>是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itchFamily="34" charset="0"/>
                          <a:ea typeface="黑体" pitchFamily="49" charset="-122"/>
                        </a:rPr>
                        <a:t>否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itchFamily="34" charset="0"/>
                          <a:ea typeface="黑体" pitchFamily="49" charset="-122"/>
                        </a:rPr>
                        <a:t>是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20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itchFamily="34" charset="0"/>
                          <a:ea typeface="黑体" pitchFamily="49" charset="-122"/>
                        </a:rPr>
                        <a:t>通过网络与远程数据库进行交互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itchFamily="34" charset="0"/>
                          <a:ea typeface="黑体" pitchFamily="49" charset="-122"/>
                        </a:rPr>
                        <a:t>否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itchFamily="34" charset="0"/>
                          <a:ea typeface="黑体" pitchFamily="49" charset="-122"/>
                        </a:rPr>
                        <a:t>否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itchFamily="34" charset="0"/>
                          <a:ea typeface="黑体" pitchFamily="49" charset="-122"/>
                        </a:rPr>
                        <a:t>是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365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itchFamily="34" charset="0"/>
                          <a:ea typeface="黑体" pitchFamily="49" charset="-122"/>
                        </a:rPr>
                        <a:t>打印数据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itchFamily="34" charset="0"/>
                          <a:ea typeface="黑体" pitchFamily="49" charset="-122"/>
                        </a:rPr>
                        <a:t>可以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itchFamily="34" charset="0"/>
                          <a:ea typeface="黑体" pitchFamily="49" charset="-122"/>
                        </a:rPr>
                        <a:t>是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itchFamily="34" charset="0"/>
                          <a:ea typeface="黑体" pitchFamily="49" charset="-122"/>
                        </a:rPr>
                        <a:t>可以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365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itchFamily="34" charset="0"/>
                          <a:ea typeface="黑体" pitchFamily="49" charset="-122"/>
                        </a:rPr>
                        <a:t>通过电子邮件访问数据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itchFamily="34" charset="0"/>
                          <a:ea typeface="黑体" pitchFamily="49" charset="-122"/>
                        </a:rPr>
                        <a:t>否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itchFamily="34" charset="0"/>
                          <a:ea typeface="黑体" pitchFamily="49" charset="-122"/>
                        </a:rPr>
                        <a:t>否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itchFamily="34" charset="0"/>
                          <a:ea typeface="黑体" pitchFamily="49" charset="-122"/>
                        </a:rPr>
                        <a:t>是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 spd="med">
    <p:strips dir="rd"/>
  </p:transition>
  <p:timing>
    <p:tnLst>
      <p:par>
        <p:cTn id="1" dur="indefinite" restart="never" nodeType="tmRoot"/>
      </p:par>
    </p:tnLst>
  </p:timing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7570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323850" y="404813"/>
            <a:ext cx="8496300" cy="295275"/>
          </a:xfrm>
        </p:spPr>
        <p:txBody>
          <a:bodyPr/>
          <a:lstStyle/>
          <a:p>
            <a:r>
              <a:rPr lang="zh-CN" altLang="en-US" sz="2000" dirty="0">
                <a:solidFill>
                  <a:srgbClr val="FF3399"/>
                </a:solidFill>
              </a:rPr>
              <a:t>复习与提示</a:t>
            </a:r>
          </a:p>
        </p:txBody>
      </p:sp>
      <p:sp>
        <p:nvSpPr>
          <p:cNvPr id="877571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395288" y="692150"/>
            <a:ext cx="8569325" cy="5761038"/>
          </a:xfrm>
        </p:spPr>
        <p:txBody>
          <a:bodyPr/>
          <a:lstStyle/>
          <a:p>
            <a:pPr algn="just">
              <a:lnSpc>
                <a:spcPct val="110000"/>
              </a:lnSpc>
              <a:buFont typeface="Wingdings" pitchFamily="2" charset="2"/>
              <a:buNone/>
            </a:pPr>
            <a:r>
              <a:rPr lang="en-US" altLang="zh-CN" sz="2000"/>
              <a:t>1</a:t>
            </a:r>
            <a:r>
              <a:rPr lang="zh-CN" altLang="en-US" sz="2000"/>
              <a:t>、 </a:t>
            </a:r>
            <a:r>
              <a:rPr lang="en-US" altLang="zh-CN" sz="2000"/>
              <a:t>Access</a:t>
            </a:r>
            <a:r>
              <a:rPr lang="zh-CN" altLang="en-US" sz="2000"/>
              <a:t>数据库操作对象</a:t>
            </a:r>
            <a:r>
              <a:rPr lang="en-US" altLang="zh-CN" sz="2000"/>
              <a:t>:</a:t>
            </a:r>
            <a:r>
              <a:rPr lang="zh-CN" altLang="en-US" sz="2000"/>
              <a:t>表、查询、窗体、报表、页、宏、模块。</a:t>
            </a:r>
          </a:p>
          <a:p>
            <a:pPr algn="just">
              <a:lnSpc>
                <a:spcPct val="110000"/>
              </a:lnSpc>
              <a:buFont typeface="Wingdings" pitchFamily="2" charset="2"/>
              <a:buNone/>
            </a:pPr>
            <a:r>
              <a:rPr lang="en-US" altLang="zh-CN" sz="2000"/>
              <a:t>2</a:t>
            </a:r>
            <a:r>
              <a:rPr lang="zh-CN" altLang="en-US" sz="2000"/>
              <a:t>、</a:t>
            </a:r>
            <a:r>
              <a:rPr lang="zh-CN" altLang="en-US" sz="2000" b="1"/>
              <a:t>数据库的建立</a:t>
            </a:r>
          </a:p>
          <a:p>
            <a:pPr algn="just">
              <a:lnSpc>
                <a:spcPct val="110000"/>
              </a:lnSpc>
              <a:buFont typeface="Wingdings" pitchFamily="2" charset="2"/>
              <a:buNone/>
            </a:pPr>
            <a:r>
              <a:rPr lang="zh-CN" altLang="en-US" sz="2000"/>
              <a:t>             创建数据库是开发数据库应用系统的第一步。在</a:t>
            </a:r>
            <a:r>
              <a:rPr lang="en-US" altLang="zh-CN" sz="2000"/>
              <a:t>Access</a:t>
            </a:r>
            <a:r>
              <a:rPr lang="zh-CN" altLang="en-US" sz="2000"/>
              <a:t>中，需要先建立一个空数据库，然后才能创建相关的表、 查询、 窗体等对象。</a:t>
            </a:r>
          </a:p>
          <a:p>
            <a:pPr>
              <a:lnSpc>
                <a:spcPct val="110000"/>
              </a:lnSpc>
              <a:buFont typeface="Wingdings" pitchFamily="2" charset="2"/>
              <a:buNone/>
            </a:pPr>
            <a:r>
              <a:rPr lang="zh-CN" altLang="en-US" sz="2000" b="1"/>
              <a:t>（</a:t>
            </a:r>
            <a:r>
              <a:rPr lang="en-US" altLang="zh-CN" sz="2000" b="1"/>
              <a:t>1</a:t>
            </a:r>
            <a:r>
              <a:rPr lang="zh-CN" altLang="en-US" sz="2000" b="1"/>
              <a:t>）使用向导创建数据库</a:t>
            </a:r>
          </a:p>
          <a:p>
            <a:pPr>
              <a:lnSpc>
                <a:spcPct val="110000"/>
              </a:lnSpc>
              <a:buFont typeface="Wingdings" pitchFamily="2" charset="2"/>
              <a:buNone/>
            </a:pPr>
            <a:r>
              <a:rPr lang="zh-CN" altLang="en-US" sz="2000" b="1"/>
              <a:t>             </a:t>
            </a:r>
            <a:r>
              <a:rPr lang="en-US" altLang="zh-CN" sz="2000"/>
              <a:t>Access </a:t>
            </a:r>
            <a:r>
              <a:rPr lang="zh-CN" altLang="en-US" sz="2000"/>
              <a:t>提供了</a:t>
            </a:r>
            <a:r>
              <a:rPr lang="en-US" altLang="zh-CN" sz="2000"/>
              <a:t>10</a:t>
            </a:r>
            <a:r>
              <a:rPr lang="zh-CN" altLang="en-US" sz="2000"/>
              <a:t>个模板数据库，使用向导创建数据库就是利用其中的模板数据库，在向导的指引下，进行一些简单的操作，就可以创建一个包含了表、查询、窗体、报表等对象的数据库应用系统。</a:t>
            </a:r>
          </a:p>
          <a:p>
            <a:pPr>
              <a:lnSpc>
                <a:spcPct val="110000"/>
              </a:lnSpc>
              <a:buFont typeface="Wingdings" pitchFamily="2" charset="2"/>
              <a:buNone/>
            </a:pPr>
            <a:r>
              <a:rPr lang="zh-CN" altLang="en-US" sz="2000" b="1"/>
              <a:t>（</a:t>
            </a:r>
            <a:r>
              <a:rPr lang="en-US" altLang="zh-CN" sz="2000" b="1"/>
              <a:t>2</a:t>
            </a:r>
            <a:r>
              <a:rPr lang="zh-CN" altLang="en-US" sz="2000" b="1"/>
              <a:t>）建立空数据库</a:t>
            </a:r>
          </a:p>
          <a:p>
            <a:pPr>
              <a:lnSpc>
                <a:spcPct val="110000"/>
              </a:lnSpc>
              <a:buFont typeface="Wingdings" pitchFamily="2" charset="2"/>
              <a:buNone/>
            </a:pPr>
            <a:r>
              <a:rPr lang="zh-CN" altLang="en-US" sz="2000" b="1"/>
              <a:t>             </a:t>
            </a:r>
            <a:r>
              <a:rPr lang="zh-CN" altLang="en-US" sz="2000"/>
              <a:t>空数据库就是没有任何对象的数据库，建好以后，可以根据实际需要添加表、查询、窗体、报 表、页、宏等对象。这样能够灵活地创建符合实际地针对性较强的数据库应用系统。</a:t>
            </a:r>
          </a:p>
          <a:p>
            <a:pPr>
              <a:lnSpc>
                <a:spcPct val="110000"/>
              </a:lnSpc>
              <a:buFont typeface="Wingdings" pitchFamily="2" charset="2"/>
              <a:buNone/>
            </a:pPr>
            <a:r>
              <a:rPr lang="en-US" altLang="zh-CN" sz="2000"/>
              <a:t>3</a:t>
            </a:r>
            <a:r>
              <a:rPr lang="zh-CN" altLang="en-US" sz="2000"/>
              <a:t>、</a:t>
            </a:r>
            <a:r>
              <a:rPr lang="zh-CN" altLang="en-US" sz="2000" b="1"/>
              <a:t>表操作：</a:t>
            </a:r>
            <a:r>
              <a:rPr lang="zh-CN" altLang="en-US" sz="2000"/>
              <a:t>建立空数据库后，就可以向空数据库添加对象了，首先要添加的对象是表。表是最基本的</a:t>
            </a:r>
            <a:r>
              <a:rPr lang="en-US" altLang="zh-CN" sz="2000"/>
              <a:t>Access</a:t>
            </a:r>
            <a:r>
              <a:rPr lang="zh-CN" altLang="en-US" sz="2000"/>
              <a:t>数据库对象 ，数据库中的数据都存储在表中，它是查询、窗体、报表、页等</a:t>
            </a:r>
            <a:r>
              <a:rPr lang="en-US" altLang="zh-CN" sz="2000"/>
              <a:t>Access</a:t>
            </a:r>
            <a:r>
              <a:rPr lang="zh-CN" altLang="en-US" sz="2000"/>
              <a:t>数据库对象的数据源。本章将介绍数据库表的建立与操作。</a:t>
            </a:r>
          </a:p>
        </p:txBody>
      </p:sp>
      <p:sp>
        <p:nvSpPr>
          <p:cNvPr id="877572" name="Text Box 4"/>
          <p:cNvSpPr txBox="1">
            <a:spLocks noChangeArrowheads="1"/>
          </p:cNvSpPr>
          <p:nvPr/>
        </p:nvSpPr>
        <p:spPr bwMode="auto">
          <a:xfrm>
            <a:off x="4768850" y="0"/>
            <a:ext cx="4375150" cy="312738"/>
          </a:xfrm>
          <a:prstGeom prst="rect">
            <a:avLst/>
          </a:prstGeom>
          <a:noFill/>
          <a:ln w="38100" cmpd="dbl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1" lang="zh-CN" altLang="en-US" b="0">
                <a:solidFill>
                  <a:schemeClr val="tx2"/>
                </a:solidFill>
                <a:latin typeface="华文行楷" pitchFamily="2" charset="-122"/>
                <a:ea typeface="华文行楷" pitchFamily="2" charset="-122"/>
              </a:rPr>
              <a:t>第六章  </a:t>
            </a:r>
            <a:r>
              <a:rPr kumimoji="1" lang="en-US" altLang="zh-CN" b="0">
                <a:solidFill>
                  <a:schemeClr val="tx2"/>
                </a:solidFill>
                <a:latin typeface="Times New Roman" pitchFamily="18" charset="0"/>
                <a:ea typeface="华文行楷" pitchFamily="2" charset="-122"/>
              </a:rPr>
              <a:t>Access</a:t>
            </a:r>
            <a:r>
              <a:rPr kumimoji="1" lang="zh-CN" altLang="en-US" b="0">
                <a:solidFill>
                  <a:schemeClr val="tx2"/>
                </a:solidFill>
                <a:latin typeface="Times New Roman" pitchFamily="18" charset="0"/>
                <a:ea typeface="华文行楷" pitchFamily="2" charset="-122"/>
              </a:rPr>
              <a:t>数据库管理系统的简单应用</a:t>
            </a:r>
          </a:p>
        </p:txBody>
      </p:sp>
    </p:spTree>
  </p:cSld>
  <p:clrMapOvr>
    <a:masterClrMapping/>
  </p:clrMapOvr>
  <p:transition spd="med">
    <p:strips dir="rd"/>
  </p:transition>
  <p:timing>
    <p:tnLst>
      <p:par>
        <p:cTn id="1" dur="indefinite" restart="never" nodeType="tmRoot"/>
      </p:par>
    </p:tnLst>
  </p:timing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8594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2987675" y="0"/>
            <a:ext cx="2951163" cy="576263"/>
          </a:xfrm>
        </p:spPr>
        <p:txBody>
          <a:bodyPr/>
          <a:lstStyle/>
          <a:p>
            <a:pPr algn="l"/>
            <a:r>
              <a:rPr lang="zh-CN" altLang="en-US" sz="2000" dirty="0"/>
              <a:t>习题参考答案</a:t>
            </a:r>
          </a:p>
        </p:txBody>
      </p:sp>
      <p:sp>
        <p:nvSpPr>
          <p:cNvPr id="878595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179388" y="1341438"/>
            <a:ext cx="5148262" cy="5038725"/>
          </a:xfrm>
        </p:spPr>
        <p:txBody>
          <a:bodyPr/>
          <a:lstStyle/>
          <a:p>
            <a:pPr>
              <a:lnSpc>
                <a:spcPct val="115000"/>
              </a:lnSpc>
              <a:buFont typeface="Wingdings" pitchFamily="2" charset="2"/>
              <a:buNone/>
            </a:pPr>
            <a:r>
              <a:rPr lang="zh-CN" altLang="en-US" sz="1800" b="1"/>
              <a:t>一、单选题    </a:t>
            </a:r>
            <a:r>
              <a:rPr lang="en-US" altLang="zh-CN" sz="1800" b="1"/>
              <a:t>CDABC  DBBBC   BBDCA</a:t>
            </a:r>
          </a:p>
          <a:p>
            <a:pPr>
              <a:lnSpc>
                <a:spcPct val="115000"/>
              </a:lnSpc>
              <a:buFont typeface="Wingdings" pitchFamily="2" charset="2"/>
              <a:buNone/>
            </a:pPr>
            <a:r>
              <a:rPr lang="zh-CN" altLang="en-US" sz="1800" b="1"/>
              <a:t>二、填空题</a:t>
            </a:r>
            <a:r>
              <a:rPr lang="zh-CN" altLang="en-US" sz="1800"/>
              <a:t> </a:t>
            </a:r>
            <a:endParaRPr lang="zh-CN" altLang="en-US" sz="1800" b="1"/>
          </a:p>
          <a:p>
            <a:pPr>
              <a:lnSpc>
                <a:spcPct val="115000"/>
              </a:lnSpc>
              <a:buFont typeface="Wingdings" pitchFamily="2" charset="2"/>
              <a:buNone/>
            </a:pPr>
            <a:r>
              <a:rPr lang="en-US" altLang="zh-CN" sz="1800"/>
              <a:t>1. </a:t>
            </a:r>
            <a:r>
              <a:rPr lang="zh-CN" altLang="en-US" sz="1800"/>
              <a:t>表、查询、窗体、报表、页、宏、模块</a:t>
            </a:r>
          </a:p>
          <a:p>
            <a:pPr>
              <a:lnSpc>
                <a:spcPct val="115000"/>
              </a:lnSpc>
              <a:buFont typeface="Wingdings" pitchFamily="2" charset="2"/>
              <a:buNone/>
            </a:pPr>
            <a:r>
              <a:rPr lang="en-US" altLang="zh-CN" sz="1800"/>
              <a:t>2. </a:t>
            </a:r>
            <a:r>
              <a:rPr lang="zh-CN" altLang="en-US" sz="1800"/>
              <a:t>数据库窗口</a:t>
            </a:r>
          </a:p>
          <a:p>
            <a:pPr>
              <a:lnSpc>
                <a:spcPct val="115000"/>
              </a:lnSpc>
              <a:buFont typeface="Wingdings" pitchFamily="2" charset="2"/>
              <a:buNone/>
            </a:pPr>
            <a:r>
              <a:rPr lang="en-US" altLang="zh-CN" sz="1800"/>
              <a:t>3. </a:t>
            </a:r>
            <a:r>
              <a:rPr lang="zh-CN" altLang="en-US" sz="1800"/>
              <a:t>标题栏、菜单栏、工作区、工具栏、状态栏</a:t>
            </a:r>
          </a:p>
          <a:p>
            <a:pPr>
              <a:lnSpc>
                <a:spcPct val="115000"/>
              </a:lnSpc>
              <a:buFont typeface="Wingdings" pitchFamily="2" charset="2"/>
              <a:buNone/>
            </a:pPr>
            <a:r>
              <a:rPr lang="en-US" altLang="zh-CN" sz="1800"/>
              <a:t>4. </a:t>
            </a:r>
            <a:r>
              <a:rPr lang="zh-CN" altLang="en-US" sz="1800"/>
              <a:t>下拉菜单</a:t>
            </a:r>
          </a:p>
          <a:p>
            <a:pPr>
              <a:lnSpc>
                <a:spcPct val="115000"/>
              </a:lnSpc>
              <a:buFont typeface="Wingdings" pitchFamily="2" charset="2"/>
              <a:buNone/>
            </a:pPr>
            <a:r>
              <a:rPr lang="en-US" altLang="zh-CN" sz="1800"/>
              <a:t>5. 255</a:t>
            </a:r>
          </a:p>
          <a:p>
            <a:pPr>
              <a:lnSpc>
                <a:spcPct val="115000"/>
              </a:lnSpc>
              <a:buFont typeface="Wingdings" pitchFamily="2" charset="2"/>
              <a:buNone/>
            </a:pPr>
            <a:r>
              <a:rPr lang="en-US" altLang="zh-CN" sz="1800"/>
              <a:t>6</a:t>
            </a:r>
            <a:r>
              <a:rPr lang="zh-CN" altLang="en-US" sz="1800"/>
              <a:t>．</a:t>
            </a:r>
            <a:r>
              <a:rPr lang="en-US" altLang="zh-CN" sz="1800"/>
              <a:t>4</a:t>
            </a:r>
          </a:p>
          <a:p>
            <a:pPr>
              <a:lnSpc>
                <a:spcPct val="115000"/>
              </a:lnSpc>
              <a:buFont typeface="Wingdings" pitchFamily="2" charset="2"/>
              <a:buNone/>
            </a:pPr>
            <a:r>
              <a:rPr lang="en-US" altLang="zh-CN" sz="1800"/>
              <a:t>7</a:t>
            </a:r>
            <a:r>
              <a:rPr lang="zh-CN" altLang="en-US" sz="1800"/>
              <a:t>．数字型、货币型、显示方式、精度</a:t>
            </a:r>
          </a:p>
          <a:p>
            <a:pPr>
              <a:lnSpc>
                <a:spcPct val="115000"/>
              </a:lnSpc>
              <a:buFont typeface="Wingdings" pitchFamily="2" charset="2"/>
              <a:buNone/>
            </a:pPr>
            <a:r>
              <a:rPr lang="en-US" altLang="zh-CN" sz="1800"/>
              <a:t>8. 1</a:t>
            </a:r>
            <a:r>
              <a:rPr lang="zh-CN" altLang="en-US" sz="1800"/>
              <a:t>、</a:t>
            </a:r>
            <a:r>
              <a:rPr lang="en-US" altLang="zh-CN" sz="1800"/>
              <a:t>mdb</a:t>
            </a:r>
          </a:p>
          <a:p>
            <a:pPr>
              <a:lnSpc>
                <a:spcPct val="115000"/>
              </a:lnSpc>
              <a:buFont typeface="Wingdings" pitchFamily="2" charset="2"/>
              <a:buNone/>
            </a:pPr>
            <a:r>
              <a:rPr lang="en-US" altLang="zh-CN" sz="1800"/>
              <a:t>9. </a:t>
            </a:r>
            <a:r>
              <a:rPr lang="zh-CN" altLang="en-US" sz="1800"/>
              <a:t>核心、基础</a:t>
            </a:r>
          </a:p>
          <a:p>
            <a:pPr>
              <a:lnSpc>
                <a:spcPct val="115000"/>
              </a:lnSpc>
              <a:buFont typeface="Wingdings" pitchFamily="2" charset="2"/>
              <a:buNone/>
            </a:pPr>
            <a:r>
              <a:rPr lang="en-US" altLang="zh-CN" sz="1800"/>
              <a:t>10. </a:t>
            </a:r>
            <a:r>
              <a:rPr lang="zh-CN" altLang="en-US" sz="1800"/>
              <a:t>表设计器、字段属性</a:t>
            </a:r>
          </a:p>
          <a:p>
            <a:pPr>
              <a:lnSpc>
                <a:spcPct val="115000"/>
              </a:lnSpc>
              <a:buFont typeface="Wingdings" pitchFamily="2" charset="2"/>
              <a:buNone/>
            </a:pPr>
            <a:r>
              <a:rPr lang="en-US" altLang="zh-CN" sz="1800"/>
              <a:t>11. </a:t>
            </a:r>
            <a:r>
              <a:rPr lang="zh-CN" altLang="en-US" sz="1800"/>
              <a:t>该字段的数据、基于该表所创建的数据库对象</a:t>
            </a:r>
          </a:p>
        </p:txBody>
      </p:sp>
      <p:sp>
        <p:nvSpPr>
          <p:cNvPr id="878596" name="Rectangle 4"/>
          <p:cNvSpPr>
            <a:spLocks noChangeArrowheads="1"/>
          </p:cNvSpPr>
          <p:nvPr/>
        </p:nvSpPr>
        <p:spPr bwMode="auto">
          <a:xfrm>
            <a:off x="5435600" y="1196975"/>
            <a:ext cx="3708400" cy="5183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rgbClr val="0066FF">
                        <a:gamma/>
                        <a:shade val="66667"/>
                        <a:invGamma/>
                      </a:srgbClr>
                    </a:gs>
                    <a:gs pos="100000">
                      <a:srgbClr val="0066FF"/>
                    </a:gs>
                  </a:gsLst>
                  <a:lin ang="2700000" scaled="1"/>
                </a:gra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>
              <a:lnSpc>
                <a:spcPct val="115000"/>
              </a:lnSpc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None/>
            </a:pPr>
            <a:r>
              <a:rPr lang="en-US" altLang="zh-CN" b="0"/>
              <a:t>12. </a:t>
            </a:r>
            <a:r>
              <a:rPr lang="zh-CN" altLang="en-US" b="0"/>
              <a:t>决定数据的打印方式和在屏幕上的显示方式</a:t>
            </a:r>
          </a:p>
          <a:p>
            <a:pPr marL="342900" indent="-342900">
              <a:lnSpc>
                <a:spcPct val="115000"/>
              </a:lnSpc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None/>
            </a:pPr>
            <a:r>
              <a:rPr lang="en-US" altLang="zh-CN" b="0"/>
              <a:t>13. </a:t>
            </a:r>
            <a:r>
              <a:rPr lang="zh-CN" altLang="en-US" b="0"/>
              <a:t>有索引（无重复）</a:t>
            </a:r>
          </a:p>
          <a:p>
            <a:pPr marL="342900" indent="-342900">
              <a:lnSpc>
                <a:spcPct val="115000"/>
              </a:lnSpc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None/>
            </a:pPr>
            <a:r>
              <a:rPr lang="en-US" altLang="zh-CN" b="0"/>
              <a:t>14. Ctrl</a:t>
            </a:r>
          </a:p>
          <a:p>
            <a:pPr marL="342900" indent="-342900">
              <a:lnSpc>
                <a:spcPct val="115000"/>
              </a:lnSpc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None/>
            </a:pPr>
            <a:r>
              <a:rPr lang="en-US" altLang="zh-CN" b="0"/>
              <a:t>15. </a:t>
            </a:r>
            <a:r>
              <a:rPr lang="zh-CN" altLang="en-US" b="0"/>
              <a:t>数据源</a:t>
            </a:r>
          </a:p>
          <a:p>
            <a:pPr marL="342900" indent="-342900">
              <a:lnSpc>
                <a:spcPct val="115000"/>
              </a:lnSpc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None/>
            </a:pPr>
            <a:r>
              <a:rPr lang="en-US" altLang="zh-CN" b="0"/>
              <a:t>16. </a:t>
            </a:r>
            <a:r>
              <a:rPr lang="zh-CN" altLang="en-US" b="0"/>
              <a:t>三</a:t>
            </a:r>
          </a:p>
          <a:p>
            <a:pPr marL="342900" indent="-342900">
              <a:lnSpc>
                <a:spcPct val="115000"/>
              </a:lnSpc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None/>
            </a:pPr>
            <a:r>
              <a:rPr lang="en-US" altLang="zh-CN" b="0"/>
              <a:t>17. </a:t>
            </a:r>
            <a:r>
              <a:rPr lang="zh-CN" altLang="en-US" b="0"/>
              <a:t>一、两个或更多</a:t>
            </a:r>
          </a:p>
          <a:p>
            <a:pPr marL="342900" indent="-342900">
              <a:lnSpc>
                <a:spcPct val="115000"/>
              </a:lnSpc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None/>
            </a:pPr>
            <a:r>
              <a:rPr lang="en-US" altLang="zh-CN" b="0"/>
              <a:t>18. </a:t>
            </a:r>
            <a:r>
              <a:rPr lang="zh-CN" altLang="en-US" b="0"/>
              <a:t>文本或数字、数字</a:t>
            </a:r>
          </a:p>
          <a:p>
            <a:pPr marL="342900" indent="-342900">
              <a:lnSpc>
                <a:spcPct val="115000"/>
              </a:lnSpc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None/>
            </a:pPr>
            <a:r>
              <a:rPr lang="en-US" altLang="zh-CN" b="0"/>
              <a:t>19. </a:t>
            </a:r>
            <a:r>
              <a:rPr lang="zh-CN" altLang="en-US" b="0"/>
              <a:t>一个或多个表</a:t>
            </a:r>
          </a:p>
          <a:p>
            <a:pPr marL="342900" indent="-342900">
              <a:lnSpc>
                <a:spcPct val="115000"/>
              </a:lnSpc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None/>
            </a:pPr>
            <a:r>
              <a:rPr lang="en-US" altLang="zh-CN" b="0"/>
              <a:t>20. 1</a:t>
            </a:r>
            <a:r>
              <a:rPr lang="zh-CN" altLang="en-US" b="0"/>
              <a:t>对多</a:t>
            </a:r>
          </a:p>
          <a:p>
            <a:pPr marL="342900" indent="-342900">
              <a:lnSpc>
                <a:spcPct val="115000"/>
              </a:lnSpc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None/>
            </a:pPr>
            <a:r>
              <a:rPr lang="en-US" altLang="zh-CN" b="0"/>
              <a:t>21. </a:t>
            </a:r>
            <a:r>
              <a:rPr lang="zh-CN" altLang="en-US" b="0"/>
              <a:t>作为主窗体和子窗体的数据源之间存在着对多的关系</a:t>
            </a:r>
          </a:p>
          <a:p>
            <a:pPr marL="342900" indent="-342900">
              <a:lnSpc>
                <a:spcPct val="115000"/>
              </a:lnSpc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None/>
            </a:pPr>
            <a:r>
              <a:rPr lang="en-US" altLang="zh-CN" b="0"/>
              <a:t>22. </a:t>
            </a:r>
            <a:r>
              <a:rPr lang="zh-CN" altLang="en-US" b="0"/>
              <a:t>设计、预览、数据表</a:t>
            </a:r>
          </a:p>
          <a:p>
            <a:pPr marL="342900" indent="-342900">
              <a:lnSpc>
                <a:spcPct val="115000"/>
              </a:lnSpc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None/>
            </a:pPr>
            <a:r>
              <a:rPr lang="en-US" altLang="zh-CN" b="0"/>
              <a:t>23. </a:t>
            </a:r>
            <a:r>
              <a:rPr lang="zh-CN" altLang="en-US" b="0"/>
              <a:t>纵栏式、表格式</a:t>
            </a:r>
          </a:p>
        </p:txBody>
      </p:sp>
    </p:spTree>
  </p:cSld>
  <p:clrMapOvr>
    <a:masterClrMapping/>
  </p:clrMapOvr>
  <p:transition spd="med">
    <p:strips dir="rd"/>
  </p:transition>
  <p:timing>
    <p:tnLst>
      <p:par>
        <p:cTn id="1" dur="indefinite" restart="never" nodeType="tmRoot"/>
      </p:par>
    </p:tnLst>
  </p:timing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9858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2339975" y="549275"/>
            <a:ext cx="2951163" cy="476250"/>
          </a:xfrm>
        </p:spPr>
        <p:txBody>
          <a:bodyPr/>
          <a:lstStyle/>
          <a:p>
            <a:endParaRPr lang="zh-CN" altLang="en-US" sz="2400" dirty="0">
              <a:solidFill>
                <a:srgbClr val="CC3300"/>
              </a:solidFill>
            </a:endParaRPr>
          </a:p>
        </p:txBody>
      </p:sp>
      <p:sp>
        <p:nvSpPr>
          <p:cNvPr id="889859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395288" y="1052513"/>
            <a:ext cx="8497887" cy="5472112"/>
          </a:xfrm>
        </p:spPr>
        <p:txBody>
          <a:bodyPr/>
          <a:lstStyle/>
          <a:p>
            <a:pPr>
              <a:lnSpc>
                <a:spcPct val="11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lang="en-US" altLang="zh-CN" sz="1800"/>
              <a:t> </a:t>
            </a:r>
            <a:r>
              <a:rPr lang="zh-CN" altLang="en-US" sz="1800"/>
              <a:t>一、单选题</a:t>
            </a:r>
          </a:p>
          <a:p>
            <a:pPr>
              <a:lnSpc>
                <a:spcPct val="11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lang="zh-CN" altLang="en-US" sz="1800"/>
              <a:t>    </a:t>
            </a:r>
            <a:r>
              <a:rPr lang="en-US" altLang="zh-CN" sz="1800"/>
              <a:t>1. B     2. C     3. D     4. A     5. D     6. B</a:t>
            </a:r>
          </a:p>
          <a:p>
            <a:pPr>
              <a:lnSpc>
                <a:spcPct val="11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lang="en-US" altLang="zh-CN" sz="1800"/>
              <a:t>    7. A     8. D     9. B     10. B    11. D    12. B</a:t>
            </a:r>
          </a:p>
          <a:p>
            <a:pPr>
              <a:lnSpc>
                <a:spcPct val="11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lang="zh-CN" altLang="en-US" sz="1800"/>
              <a:t>二、填空题</a:t>
            </a:r>
          </a:p>
          <a:p>
            <a:pPr>
              <a:lnSpc>
                <a:spcPct val="11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lang="zh-CN" altLang="en-US" sz="1800"/>
              <a:t>    </a:t>
            </a:r>
            <a:r>
              <a:rPr lang="en-US" altLang="zh-CN" sz="1800"/>
              <a:t>1. HTML</a:t>
            </a:r>
          </a:p>
          <a:p>
            <a:pPr>
              <a:lnSpc>
                <a:spcPct val="11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lang="en-US" altLang="zh-CN" sz="1800"/>
              <a:t>    2. </a:t>
            </a:r>
            <a:r>
              <a:rPr lang="zh-CN" altLang="en-US" sz="1800"/>
              <a:t>操作命令、命令、条件表达式</a:t>
            </a:r>
          </a:p>
          <a:p>
            <a:pPr>
              <a:lnSpc>
                <a:spcPct val="11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lang="zh-CN" altLang="en-US" sz="1800"/>
              <a:t>    </a:t>
            </a:r>
            <a:r>
              <a:rPr lang="en-US" altLang="zh-CN" sz="1800"/>
              <a:t>3</a:t>
            </a:r>
            <a:r>
              <a:rPr lang="zh-CN" altLang="en-US" sz="1800"/>
              <a:t>．</a:t>
            </a:r>
            <a:r>
              <a:rPr lang="en-US" altLang="zh-CN" sz="1800"/>
              <a:t>53</a:t>
            </a:r>
          </a:p>
          <a:p>
            <a:pPr>
              <a:lnSpc>
                <a:spcPct val="11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lang="en-US" altLang="zh-CN" sz="1800"/>
              <a:t>    4. </a:t>
            </a:r>
            <a:r>
              <a:rPr lang="zh-CN" altLang="en-US" sz="1800"/>
              <a:t>时间、条件</a:t>
            </a:r>
          </a:p>
          <a:p>
            <a:pPr>
              <a:lnSpc>
                <a:spcPct val="11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lang="zh-CN" altLang="en-US" sz="1800"/>
              <a:t>    </a:t>
            </a:r>
            <a:r>
              <a:rPr lang="en-US" altLang="zh-CN" sz="1800"/>
              <a:t>5. </a:t>
            </a:r>
            <a:r>
              <a:rPr lang="zh-CN" altLang="en-US" sz="1800"/>
              <a:t>类模块、标准模块（次序无先后）</a:t>
            </a:r>
          </a:p>
          <a:p>
            <a:pPr>
              <a:lnSpc>
                <a:spcPct val="11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lang="zh-CN" altLang="en-US" sz="1800"/>
              <a:t>    </a:t>
            </a:r>
            <a:r>
              <a:rPr lang="en-US" altLang="zh-CN" sz="1800"/>
              <a:t>6. </a:t>
            </a:r>
            <a:r>
              <a:rPr lang="zh-CN" altLang="en-US" sz="1800"/>
              <a:t>对象列表框、代码编辑区域、过程事件列表框</a:t>
            </a:r>
          </a:p>
          <a:p>
            <a:pPr>
              <a:lnSpc>
                <a:spcPct val="11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lang="zh-CN" altLang="en-US" sz="1800"/>
              <a:t>    </a:t>
            </a:r>
            <a:r>
              <a:rPr lang="en-US" altLang="zh-CN" sz="1800"/>
              <a:t>7</a:t>
            </a:r>
            <a:r>
              <a:rPr lang="zh-CN" altLang="en-US" sz="1800"/>
              <a:t>．通用过程不与任何对象相关联、常用过程可以在数据库中的任何位置运行</a:t>
            </a:r>
          </a:p>
          <a:p>
            <a:pPr>
              <a:lnSpc>
                <a:spcPct val="11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lang="zh-CN" altLang="en-US" sz="1800"/>
              <a:t>    </a:t>
            </a:r>
            <a:r>
              <a:rPr lang="en-US" altLang="zh-CN" sz="1800"/>
              <a:t>8</a:t>
            </a:r>
            <a:r>
              <a:rPr lang="zh-CN" altLang="en-US" sz="1800"/>
              <a:t>．控制宏的流程</a:t>
            </a:r>
          </a:p>
          <a:p>
            <a:pPr>
              <a:lnSpc>
                <a:spcPct val="11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lang="zh-CN" altLang="en-US" sz="1800"/>
              <a:t>    </a:t>
            </a:r>
            <a:r>
              <a:rPr lang="en-US" altLang="zh-CN" sz="1800"/>
              <a:t>9</a:t>
            </a:r>
            <a:r>
              <a:rPr lang="zh-CN" altLang="en-US" sz="1800"/>
              <a:t>．</a:t>
            </a:r>
            <a:r>
              <a:rPr lang="en-US" altLang="zh-CN" sz="1800"/>
              <a:t>Visual Basic</a:t>
            </a:r>
          </a:p>
          <a:p>
            <a:pPr>
              <a:lnSpc>
                <a:spcPct val="11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lang="en-US" altLang="zh-CN" sz="1800"/>
              <a:t>    10</a:t>
            </a:r>
            <a:r>
              <a:rPr lang="zh-CN" altLang="en-US" sz="1800"/>
              <a:t>．可以定义新对象、对象</a:t>
            </a:r>
          </a:p>
          <a:p>
            <a:pPr>
              <a:lnSpc>
                <a:spcPct val="11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lang="zh-CN" altLang="en-US" sz="1800"/>
              <a:t>    </a:t>
            </a:r>
            <a:r>
              <a:rPr lang="en-US" altLang="zh-CN" sz="1800"/>
              <a:t>11. </a:t>
            </a:r>
            <a:r>
              <a:rPr lang="zh-CN" altLang="en-US" sz="1800"/>
              <a:t>独占</a:t>
            </a:r>
          </a:p>
          <a:p>
            <a:pPr>
              <a:lnSpc>
                <a:spcPct val="11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lang="zh-CN" altLang="en-US" sz="1800"/>
              <a:t>    </a:t>
            </a:r>
            <a:r>
              <a:rPr lang="en-US" altLang="zh-CN" sz="1800"/>
              <a:t>12. </a:t>
            </a:r>
            <a:r>
              <a:rPr lang="zh-CN" altLang="en-US" sz="1800"/>
              <a:t>其它格式文件中的数据和其它</a:t>
            </a:r>
            <a:r>
              <a:rPr lang="en-US" altLang="zh-CN" sz="1800"/>
              <a:t>Access</a:t>
            </a:r>
            <a:r>
              <a:rPr lang="zh-CN" altLang="en-US" sz="1800"/>
              <a:t>数据库中的对象导入到当前数据库中、</a:t>
            </a:r>
            <a:r>
              <a:rPr lang="en-US" altLang="zh-CN" sz="1800"/>
              <a:t>Access</a:t>
            </a:r>
            <a:r>
              <a:rPr lang="zh-CN" altLang="en-US" sz="1800"/>
              <a:t>数据库中的数据库对象传送到另一个数据库或其它格式文件中</a:t>
            </a:r>
          </a:p>
        </p:txBody>
      </p:sp>
      <p:sp>
        <p:nvSpPr>
          <p:cNvPr id="889860" name="Text Box 4"/>
          <p:cNvSpPr txBox="1">
            <a:spLocks noChangeArrowheads="1"/>
          </p:cNvSpPr>
          <p:nvPr/>
        </p:nvSpPr>
        <p:spPr bwMode="auto">
          <a:xfrm>
            <a:off x="4643438" y="115888"/>
            <a:ext cx="4375150" cy="312737"/>
          </a:xfrm>
          <a:prstGeom prst="rect">
            <a:avLst/>
          </a:prstGeom>
          <a:noFill/>
          <a:ln w="38100" cmpd="dbl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1" lang="zh-CN" altLang="en-US" b="0">
                <a:solidFill>
                  <a:schemeClr val="tx2"/>
                </a:solidFill>
                <a:latin typeface="华文行楷" pitchFamily="2" charset="-122"/>
                <a:ea typeface="华文行楷" pitchFamily="2" charset="-122"/>
              </a:rPr>
              <a:t>第七章  </a:t>
            </a:r>
            <a:r>
              <a:rPr kumimoji="1" lang="en-US" altLang="zh-CN" b="0">
                <a:solidFill>
                  <a:schemeClr val="tx2"/>
                </a:solidFill>
                <a:latin typeface="Times New Roman" pitchFamily="18" charset="0"/>
                <a:ea typeface="华文行楷" pitchFamily="2" charset="-122"/>
              </a:rPr>
              <a:t>Access</a:t>
            </a:r>
            <a:r>
              <a:rPr kumimoji="1" lang="zh-CN" altLang="en-US" b="0">
                <a:solidFill>
                  <a:schemeClr val="tx2"/>
                </a:solidFill>
                <a:latin typeface="Times New Roman" pitchFamily="18" charset="0"/>
                <a:ea typeface="华文行楷" pitchFamily="2" charset="-122"/>
              </a:rPr>
              <a:t>数据库管理系统的高级应用</a:t>
            </a:r>
          </a:p>
        </p:txBody>
      </p:sp>
    </p:spTree>
  </p:cSld>
  <p:clrMapOvr>
    <a:masterClrMapping/>
  </p:clrMapOvr>
  <p:transition spd="med">
    <p:strips dir="rd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古瓶荷花">
  <a:themeElements>
    <a:clrScheme name="古瓶荷花 1">
      <a:dk1>
        <a:srgbClr val="0033CC"/>
      </a:dk1>
      <a:lt1>
        <a:srgbClr val="FFFFFF"/>
      </a:lt1>
      <a:dk2>
        <a:srgbClr val="007572"/>
      </a:dk2>
      <a:lt2>
        <a:srgbClr val="C0C0C0"/>
      </a:lt2>
      <a:accent1>
        <a:srgbClr val="CCECFF"/>
      </a:accent1>
      <a:accent2>
        <a:srgbClr val="3399FF"/>
      </a:accent2>
      <a:accent3>
        <a:srgbClr val="FFFFFF"/>
      </a:accent3>
      <a:accent4>
        <a:srgbClr val="002AAE"/>
      </a:accent4>
      <a:accent5>
        <a:srgbClr val="E2F4FF"/>
      </a:accent5>
      <a:accent6>
        <a:srgbClr val="2D8AE7"/>
      </a:accent6>
      <a:hlink>
        <a:srgbClr val="CC0066"/>
      </a:hlink>
      <a:folHlink>
        <a:srgbClr val="7D7DA9"/>
      </a:folHlink>
    </a:clrScheme>
    <a:fontScheme name="古瓶荷花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lnDef>
  </a:objectDefaults>
  <a:extraClrSchemeLst>
    <a:extraClrScheme>
      <a:clrScheme name="古瓶荷花 1">
        <a:dk1>
          <a:srgbClr val="0033CC"/>
        </a:dk1>
        <a:lt1>
          <a:srgbClr val="FFFFFF"/>
        </a:lt1>
        <a:dk2>
          <a:srgbClr val="007572"/>
        </a:dk2>
        <a:lt2>
          <a:srgbClr val="C0C0C0"/>
        </a:lt2>
        <a:accent1>
          <a:srgbClr val="CCECFF"/>
        </a:accent1>
        <a:accent2>
          <a:srgbClr val="3399FF"/>
        </a:accent2>
        <a:accent3>
          <a:srgbClr val="FFFFFF"/>
        </a:accent3>
        <a:accent4>
          <a:srgbClr val="002AAE"/>
        </a:accent4>
        <a:accent5>
          <a:srgbClr val="E2F4FF"/>
        </a:accent5>
        <a:accent6>
          <a:srgbClr val="2D8AE7"/>
        </a:accent6>
        <a:hlink>
          <a:srgbClr val="CC0066"/>
        </a:hlink>
        <a:folHlink>
          <a:srgbClr val="7D7DA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古瓶荷花 2">
        <a:dk1>
          <a:srgbClr val="007A77"/>
        </a:dk1>
        <a:lt1>
          <a:srgbClr val="EFF6EE"/>
        </a:lt1>
        <a:dk2>
          <a:srgbClr val="0066CC"/>
        </a:dk2>
        <a:lt2>
          <a:srgbClr val="C0C0C0"/>
        </a:lt2>
        <a:accent1>
          <a:srgbClr val="E7EEE6"/>
        </a:accent1>
        <a:accent2>
          <a:srgbClr val="FF9933"/>
        </a:accent2>
        <a:accent3>
          <a:srgbClr val="F6FAF5"/>
        </a:accent3>
        <a:accent4>
          <a:srgbClr val="006765"/>
        </a:accent4>
        <a:accent5>
          <a:srgbClr val="F1F5F0"/>
        </a:accent5>
        <a:accent6>
          <a:srgbClr val="E78A2D"/>
        </a:accent6>
        <a:hlink>
          <a:srgbClr val="636395"/>
        </a:hlink>
        <a:folHlink>
          <a:srgbClr val="CC33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古瓶荷花 3">
        <a:dk1>
          <a:srgbClr val="000000"/>
        </a:dk1>
        <a:lt1>
          <a:srgbClr val="CCFFCC"/>
        </a:lt1>
        <a:dk2>
          <a:srgbClr val="E88A00"/>
        </a:dk2>
        <a:lt2>
          <a:srgbClr val="C0C0C0"/>
        </a:lt2>
        <a:accent1>
          <a:srgbClr val="CCECFF"/>
        </a:accent1>
        <a:accent2>
          <a:srgbClr val="336600"/>
        </a:accent2>
        <a:accent3>
          <a:srgbClr val="E2FFE2"/>
        </a:accent3>
        <a:accent4>
          <a:srgbClr val="000000"/>
        </a:accent4>
        <a:accent5>
          <a:srgbClr val="E2F4FF"/>
        </a:accent5>
        <a:accent6>
          <a:srgbClr val="2D5C00"/>
        </a:accent6>
        <a:hlink>
          <a:srgbClr val="3333CC"/>
        </a:hlink>
        <a:folHlink>
          <a:srgbClr val="33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古瓶荷花 4">
        <a:dk1>
          <a:srgbClr val="000000"/>
        </a:dk1>
        <a:lt1>
          <a:srgbClr val="FFFFCC"/>
        </a:lt1>
        <a:dk2>
          <a:srgbClr val="CC3300"/>
        </a:dk2>
        <a:lt2>
          <a:srgbClr val="C0C0C0"/>
        </a:lt2>
        <a:accent1>
          <a:srgbClr val="FFFFCC"/>
        </a:accent1>
        <a:accent2>
          <a:srgbClr val="339933"/>
        </a:accent2>
        <a:accent3>
          <a:srgbClr val="FFFFE2"/>
        </a:accent3>
        <a:accent4>
          <a:srgbClr val="000000"/>
        </a:accent4>
        <a:accent5>
          <a:srgbClr val="FFFFE2"/>
        </a:accent5>
        <a:accent6>
          <a:srgbClr val="2D8A2D"/>
        </a:accent6>
        <a:hlink>
          <a:srgbClr val="0066FF"/>
        </a:hlink>
        <a:folHlink>
          <a:srgbClr val="6F6F9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古瓶荷花 5">
        <a:dk1>
          <a:srgbClr val="636395"/>
        </a:dk1>
        <a:lt1>
          <a:srgbClr val="FFE2C5"/>
        </a:lt1>
        <a:dk2>
          <a:srgbClr val="000000"/>
        </a:dk2>
        <a:lt2>
          <a:srgbClr val="C0C0C0"/>
        </a:lt2>
        <a:accent1>
          <a:srgbClr val="FFE1E1"/>
        </a:accent1>
        <a:accent2>
          <a:srgbClr val="FF9933"/>
        </a:accent2>
        <a:accent3>
          <a:srgbClr val="FFEEDF"/>
        </a:accent3>
        <a:accent4>
          <a:srgbClr val="53537E"/>
        </a:accent4>
        <a:accent5>
          <a:srgbClr val="FFEEEE"/>
        </a:accent5>
        <a:accent6>
          <a:srgbClr val="E78A2D"/>
        </a:accent6>
        <a:hlink>
          <a:srgbClr val="008080"/>
        </a:hlink>
        <a:folHlink>
          <a:srgbClr val="33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古瓶荷花 6">
        <a:dk1>
          <a:srgbClr val="626292"/>
        </a:dk1>
        <a:lt1>
          <a:srgbClr val="CCECFF"/>
        </a:lt1>
        <a:dk2>
          <a:srgbClr val="3333CC"/>
        </a:dk2>
        <a:lt2>
          <a:srgbClr val="C0C0C0"/>
        </a:lt2>
        <a:accent1>
          <a:srgbClr val="D9F1FF"/>
        </a:accent1>
        <a:accent2>
          <a:srgbClr val="FF9900"/>
        </a:accent2>
        <a:accent3>
          <a:srgbClr val="E2F4FF"/>
        </a:accent3>
        <a:accent4>
          <a:srgbClr val="53537C"/>
        </a:accent4>
        <a:accent5>
          <a:srgbClr val="E9F7FF"/>
        </a:accent5>
        <a:accent6>
          <a:srgbClr val="E78A00"/>
        </a:accent6>
        <a:hlink>
          <a:srgbClr val="CC0066"/>
        </a:hlink>
        <a:folHlink>
          <a:srgbClr val="0099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古瓶荷花 7">
        <a:dk1>
          <a:srgbClr val="0066CC"/>
        </a:dk1>
        <a:lt1>
          <a:srgbClr val="FFE1E1"/>
        </a:lt1>
        <a:dk2>
          <a:srgbClr val="006600"/>
        </a:dk2>
        <a:lt2>
          <a:srgbClr val="C0C0C0"/>
        </a:lt2>
        <a:accent1>
          <a:srgbClr val="FFFFCC"/>
        </a:accent1>
        <a:accent2>
          <a:srgbClr val="009999"/>
        </a:accent2>
        <a:accent3>
          <a:srgbClr val="FFEEEE"/>
        </a:accent3>
        <a:accent4>
          <a:srgbClr val="0056AE"/>
        </a:accent4>
        <a:accent5>
          <a:srgbClr val="FFFFE2"/>
        </a:accent5>
        <a:accent6>
          <a:srgbClr val="008A8A"/>
        </a:accent6>
        <a:hlink>
          <a:srgbClr val="EC0000"/>
        </a:hlink>
        <a:folHlink>
          <a:srgbClr val="00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古瓶荷花 8">
        <a:dk1>
          <a:srgbClr val="292929"/>
        </a:dk1>
        <a:lt1>
          <a:srgbClr val="DDDDDD"/>
        </a:lt1>
        <a:dk2>
          <a:srgbClr val="0066CC"/>
        </a:dk2>
        <a:lt2>
          <a:srgbClr val="B2B2B2"/>
        </a:lt2>
        <a:accent1>
          <a:srgbClr val="CACADC"/>
        </a:accent1>
        <a:accent2>
          <a:srgbClr val="FFCC00"/>
        </a:accent2>
        <a:accent3>
          <a:srgbClr val="EBEBEB"/>
        </a:accent3>
        <a:accent4>
          <a:srgbClr val="212121"/>
        </a:accent4>
        <a:accent5>
          <a:srgbClr val="E1E1EB"/>
        </a:accent5>
        <a:accent6>
          <a:srgbClr val="E7B900"/>
        </a:accent6>
        <a:hlink>
          <a:srgbClr val="008080"/>
        </a:hlink>
        <a:folHlink>
          <a:srgbClr val="7D7DA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主题​​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1971</TotalTime>
  <Words>7280</Words>
  <Application>Microsoft Office PowerPoint</Application>
  <PresentationFormat>全屏显示(4:3)</PresentationFormat>
  <Paragraphs>626</Paragraphs>
  <Slides>116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116</vt:i4>
      </vt:variant>
    </vt:vector>
  </HeadingPairs>
  <TitlesOfParts>
    <vt:vector size="117" baseType="lpstr">
      <vt:lpstr>古瓶荷花</vt:lpstr>
      <vt:lpstr>PowerPoint 演示文稿</vt:lpstr>
      <vt:lpstr>第六章 Access数据库管理系统的简单应用</vt:lpstr>
      <vt:lpstr>学习目标</vt:lpstr>
      <vt:lpstr>一、系统概述</vt:lpstr>
      <vt:lpstr>（一）Access的特点：</vt:lpstr>
      <vt:lpstr>（二）Access操作主界面</vt:lpstr>
      <vt:lpstr>（三）Access数据库操作对象</vt:lpstr>
      <vt:lpstr>PowerPoint 演示文稿</vt:lpstr>
      <vt:lpstr>（四）数据库的建立和打开</vt:lpstr>
      <vt:lpstr>2.Access 的启动与退出</vt:lpstr>
      <vt:lpstr>PowerPoint 演示文稿</vt:lpstr>
      <vt:lpstr>3.实例分析（学生管理系统的设计）</vt:lpstr>
      <vt:lpstr>4.数据库设计</vt:lpstr>
      <vt:lpstr>PowerPoint 演示文稿</vt:lpstr>
      <vt:lpstr>PowerPoint 演示文稿</vt:lpstr>
      <vt:lpstr>5.建立数据库</vt:lpstr>
      <vt:lpstr>PowerPoint 演示文稿</vt:lpstr>
      <vt:lpstr>PowerPoint 演示文稿</vt:lpstr>
      <vt:lpstr>PowerPoint 演示文稿</vt:lpstr>
      <vt:lpstr>6.数据库的基本操作</vt:lpstr>
      <vt:lpstr>二、表操作</vt:lpstr>
      <vt:lpstr>PowerPoint 演示文稿</vt:lpstr>
      <vt:lpstr>PowerPoint 演示文稿</vt:lpstr>
      <vt:lpstr>PowerPoint 演示文稿</vt:lpstr>
      <vt:lpstr>PowerPoint 演示文稿</vt:lpstr>
      <vt:lpstr>2、创建表　</vt:lpstr>
      <vt:lpstr>关系数据库设计步骤、原则</vt:lpstr>
      <vt:lpstr>创建一个空数据库</vt:lpstr>
      <vt:lpstr>通过模板建立数据库</vt:lpstr>
      <vt:lpstr>②打开通用模板窗口；</vt:lpstr>
      <vt:lpstr>③出现“文件新建数据库”窗口；</vt:lpstr>
      <vt:lpstr>④启动数据库向导：</vt:lpstr>
      <vt:lpstr>⑤单击“下一步” ，进入下面窗口：         </vt:lpstr>
      <vt:lpstr>⑥单击“下一步” ，进入下面窗口：         </vt:lpstr>
      <vt:lpstr>⑦单击“下一步” ，进入下面窗口：         </vt:lpstr>
      <vt:lpstr>⑧单击“下一步” ，进入下面窗口：         </vt:lpstr>
      <vt:lpstr>⑨单击“下一步” ，进入下面窗口：         </vt:lpstr>
      <vt:lpstr>⑩单击“完成”，开始创建数据库。</vt:lpstr>
      <vt:lpstr>⑾出现对话框，单击确定。</vt:lpstr>
      <vt:lpstr>  </vt:lpstr>
      <vt:lpstr>⒁在主切换面板中，选择进入各个窗体，输入客户的相关信息后关闭窗口；</vt:lpstr>
      <vt:lpstr>⒂回到数据库窗口用户可以查看数据库的对象</vt:lpstr>
      <vt:lpstr>例如：在XS数据库中创建一个表，名为xsb 　</vt:lpstr>
      <vt:lpstr>PowerPoint 演示文稿</vt:lpstr>
      <vt:lpstr>PowerPoint 演示文稿</vt:lpstr>
      <vt:lpstr>PowerPoint 演示文稿</vt:lpstr>
      <vt:lpstr>3、表的索引</vt:lpstr>
      <vt:lpstr>创建索引以快速查找和排列记录</vt:lpstr>
      <vt:lpstr>（二）表中数据的输入与编辑</vt:lpstr>
      <vt:lpstr>2、表中数据的操作</vt:lpstr>
      <vt:lpstr>普通数据的操作</vt:lpstr>
      <vt:lpstr>4、关闭表　</vt:lpstr>
      <vt:lpstr>图片、声音和影像的输入</vt:lpstr>
      <vt:lpstr>插入超级链接</vt:lpstr>
      <vt:lpstr>查找和替换数据</vt:lpstr>
      <vt:lpstr>设置数据表格形式</vt:lpstr>
      <vt:lpstr>排序与筛选</vt:lpstr>
      <vt:lpstr>（三）建立表间联系</vt:lpstr>
      <vt:lpstr>3、表间关系的创建</vt:lpstr>
      <vt:lpstr>4、关系的创建</vt:lpstr>
      <vt:lpstr>三、查询操作</vt:lpstr>
      <vt:lpstr>（一）选择查询</vt:lpstr>
      <vt:lpstr>创建选择查询 </vt:lpstr>
      <vt:lpstr>在选择查询中设置准则：</vt:lpstr>
      <vt:lpstr>PowerPoint 演示文稿</vt:lpstr>
      <vt:lpstr>PowerPoint 演示文稿</vt:lpstr>
      <vt:lpstr>PowerPoint 演示文稿</vt:lpstr>
      <vt:lpstr>PowerPoint 演示文稿</vt:lpstr>
      <vt:lpstr>在查询中执行计算</vt:lpstr>
      <vt:lpstr>PowerPoint 演示文稿</vt:lpstr>
      <vt:lpstr>PowerPoint 演示文稿</vt:lpstr>
      <vt:lpstr>2、利用向导建立查询</vt:lpstr>
      <vt:lpstr>（二）交叉表查询 </vt:lpstr>
      <vt:lpstr>PowerPoint 演示文稿</vt:lpstr>
      <vt:lpstr>PowerPoint 演示文稿</vt:lpstr>
      <vt:lpstr>PowerPoint 演示文稿</vt:lpstr>
      <vt:lpstr>（三）参数查询</vt:lpstr>
      <vt:lpstr>PowerPoint 演示文稿</vt:lpstr>
      <vt:lpstr>创建参数查询</vt:lpstr>
      <vt:lpstr>PowerPoint 演示文稿</vt:lpstr>
      <vt:lpstr>PowerPoint 演示文稿</vt:lpstr>
      <vt:lpstr>（四）更新查询</vt:lpstr>
      <vt:lpstr>1、更新查询</vt:lpstr>
      <vt:lpstr>2、删除查询</vt:lpstr>
      <vt:lpstr>（五） SQL查询</vt:lpstr>
      <vt:lpstr>SQL的体系结构</vt:lpstr>
      <vt:lpstr>创建SQL查询的步骤：</vt:lpstr>
      <vt:lpstr>四、窗体操作</vt:lpstr>
      <vt:lpstr>窗体的构成</vt:lpstr>
      <vt:lpstr>PowerPoint 演示文稿</vt:lpstr>
      <vt:lpstr>（一）创建窗体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（二）通过窗体处理数据</vt:lpstr>
      <vt:lpstr>2、记录导航按钮集</vt:lpstr>
      <vt:lpstr>3、处理数据</vt:lpstr>
      <vt:lpstr>4、查找和替换记录</vt:lpstr>
      <vt:lpstr>（三）窗体美化</vt:lpstr>
      <vt:lpstr>（四）创建子窗体</vt:lpstr>
      <vt:lpstr>PowerPoint 演示文稿</vt:lpstr>
      <vt:lpstr>五、报表操作</vt:lpstr>
      <vt:lpstr>3、报表设计的组成</vt:lpstr>
      <vt:lpstr>4、使用报表向导建立报表 </vt:lpstr>
      <vt:lpstr>5、自动报表与图表向导</vt:lpstr>
      <vt:lpstr>PowerPoint 演示文稿</vt:lpstr>
      <vt:lpstr>6、修饰报表</vt:lpstr>
      <vt:lpstr>7、打印报表</vt:lpstr>
      <vt:lpstr>PowerPoint 演示文稿</vt:lpstr>
      <vt:lpstr>窗体、报表、数据访问页的比较：</vt:lpstr>
      <vt:lpstr>复习与提示</vt:lpstr>
      <vt:lpstr>习题参考答案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Administrator</dc:creator>
  <cp:lastModifiedBy>Administrator</cp:lastModifiedBy>
  <cp:revision>411</cp:revision>
  <dcterms:modified xsi:type="dcterms:W3CDTF">2022-08-31T12:27:29Z</dcterms:modified>
</cp:coreProperties>
</file>