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10"/>
  </p:notesMasterIdLst>
  <p:handoutMasterIdLst>
    <p:handoutMasterId r:id="rId49"/>
  </p:handoutMasterIdLst>
  <p:sldIdLst>
    <p:sldId id="744" r:id="rId3"/>
    <p:sldId id="960" r:id="rId4"/>
    <p:sldId id="961" r:id="rId5"/>
    <p:sldId id="962" r:id="rId6"/>
    <p:sldId id="963" r:id="rId7"/>
    <p:sldId id="964" r:id="rId8"/>
    <p:sldId id="965" r:id="rId9"/>
    <p:sldId id="966" r:id="rId11"/>
    <p:sldId id="967" r:id="rId12"/>
    <p:sldId id="968" r:id="rId13"/>
    <p:sldId id="969" r:id="rId14"/>
    <p:sldId id="970" r:id="rId15"/>
    <p:sldId id="971" r:id="rId16"/>
    <p:sldId id="972" r:id="rId17"/>
    <p:sldId id="973" r:id="rId18"/>
    <p:sldId id="974" r:id="rId19"/>
    <p:sldId id="975" r:id="rId20"/>
    <p:sldId id="976" r:id="rId21"/>
    <p:sldId id="977" r:id="rId22"/>
    <p:sldId id="978" r:id="rId23"/>
    <p:sldId id="979" r:id="rId24"/>
    <p:sldId id="980" r:id="rId25"/>
    <p:sldId id="981" r:id="rId26"/>
    <p:sldId id="982" r:id="rId27"/>
    <p:sldId id="983" r:id="rId28"/>
    <p:sldId id="984" r:id="rId29"/>
    <p:sldId id="985" r:id="rId30"/>
    <p:sldId id="986" r:id="rId31"/>
    <p:sldId id="987" r:id="rId32"/>
    <p:sldId id="988" r:id="rId33"/>
    <p:sldId id="989" r:id="rId34"/>
    <p:sldId id="990" r:id="rId35"/>
    <p:sldId id="991" r:id="rId36"/>
    <p:sldId id="992" r:id="rId37"/>
    <p:sldId id="993" r:id="rId38"/>
    <p:sldId id="994" r:id="rId39"/>
    <p:sldId id="995" r:id="rId40"/>
    <p:sldId id="996" r:id="rId41"/>
    <p:sldId id="997" r:id="rId42"/>
    <p:sldId id="998" r:id="rId43"/>
    <p:sldId id="999" r:id="rId44"/>
    <p:sldId id="1000" r:id="rId45"/>
    <p:sldId id="1001" r:id="rId46"/>
    <p:sldId id="1002" r:id="rId47"/>
    <p:sldId id="746" r:id="rId4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9CDE"/>
    <a:srgbClr val="0C83B8"/>
    <a:srgbClr val="FFFFFF"/>
    <a:srgbClr val="0B7BAD"/>
    <a:srgbClr val="EDF5FD"/>
    <a:srgbClr val="E2F5FE"/>
    <a:srgbClr val="EBF9EC"/>
    <a:srgbClr val="FBFF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60" autoAdjust="0"/>
    <p:restoredTop sz="86736" autoAdjust="0"/>
  </p:normalViewPr>
  <p:slideViewPr>
    <p:cSldViewPr>
      <p:cViewPr varScale="1">
        <p:scale>
          <a:sx n="44" d="100"/>
          <a:sy n="44" d="100"/>
        </p:scale>
        <p:origin x="-1308" y="-96"/>
      </p:cViewPr>
      <p:guideLst>
        <p:guide orient="horz" pos="2196"/>
        <p:guide orient="horz" pos="3074"/>
        <p:guide pos="2902"/>
      </p:guideLst>
    </p:cSldViewPr>
  </p:slideViewPr>
  <p:outlineViewPr>
    <p:cViewPr>
      <p:scale>
        <a:sx n="33" d="100"/>
        <a:sy n="33" d="100"/>
      </p:scale>
      <p:origin x="0" y="229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1878" y="-78"/>
      </p:cViewPr>
      <p:guideLst>
        <p:guide orient="horz" pos="2928"/>
        <p:guide pos="217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2" Type="http://schemas.openxmlformats.org/officeDocument/2006/relationships/tableStyles" Target="tableStyles.xml"/><Relationship Id="rId51" Type="http://schemas.openxmlformats.org/officeDocument/2006/relationships/viewProps" Target="viewProps.xml"/><Relationship Id="rId50" Type="http://schemas.openxmlformats.org/officeDocument/2006/relationships/presProps" Target="presProps.xml"/><Relationship Id="rId5" Type="http://schemas.openxmlformats.org/officeDocument/2006/relationships/slide" Target="slides/slide3.xml"/><Relationship Id="rId49" Type="http://schemas.openxmlformats.org/officeDocument/2006/relationships/handoutMaster" Target="handoutMasters/handoutMaster1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fld id="{B216BF35-2BD8-46CA-A1AB-DE1650D9EC02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27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altLang="zh-CN" noProof="0" smtClean="0"/>
              <a:t>Click to edit Master text styles</a:t>
            </a:r>
            <a:endParaRPr lang="en-US" altLang="zh-CN" noProof="0" smtClean="0"/>
          </a:p>
          <a:p>
            <a:pPr lvl="1"/>
            <a:r>
              <a:rPr lang="en-US" altLang="zh-CN" noProof="0" smtClean="0"/>
              <a:t>Second level</a:t>
            </a:r>
            <a:endParaRPr lang="en-US" altLang="zh-CN" noProof="0" smtClean="0"/>
          </a:p>
          <a:p>
            <a:pPr lvl="2"/>
            <a:r>
              <a:rPr lang="en-US" altLang="zh-CN" noProof="0" smtClean="0"/>
              <a:t>Third level</a:t>
            </a:r>
            <a:endParaRPr lang="en-US" altLang="zh-CN" noProof="0" smtClean="0"/>
          </a:p>
          <a:p>
            <a:pPr lvl="3"/>
            <a:r>
              <a:rPr lang="en-US" altLang="zh-CN" noProof="0" smtClean="0"/>
              <a:t>Fourth level</a:t>
            </a:r>
            <a:endParaRPr lang="en-US" altLang="zh-CN" noProof="0" smtClean="0"/>
          </a:p>
          <a:p>
            <a:pPr lvl="4"/>
            <a:r>
              <a:rPr lang="en-US" altLang="zh-CN" noProof="0" smtClean="0"/>
              <a:t>Fifth level</a:t>
            </a:r>
            <a:endParaRPr lang="en-US" altLang="zh-CN" noProof="0" smtClean="0"/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81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fld id="{75865BA1-E044-4647-8867-76FFB0815484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800463-03C6-4A59-BE26-5F4DC43D366A}" type="slidenum">
              <a:rPr lang="zh-CN" altLang="en-US"/>
            </a:fld>
            <a:endParaRPr lang="en-US" altLang="zh-CN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FA6440-A615-46DF-9048-2C61C0BB68A5}" type="slidenum">
              <a:rPr lang="zh-CN" altLang="en-US"/>
            </a:fld>
            <a:endParaRPr lang="en-US" altLang="zh-CN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C865640-3F6D-4455-A768-8C4152BDB594}" type="slidenum">
              <a:rPr lang="zh-CN" altLang="en-US"/>
            </a:fld>
            <a:endParaRPr lang="en-US" altLang="zh-CN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758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CN" altLang="en-US" smtClean="0"/>
              <a:t>存储器有易失性与非易失性</a:t>
            </a:r>
            <a:endParaRPr lang="zh-CN" altLang="en-US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BCA091E-7AC9-4337-B881-519E5664A4FF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F16117-D6B6-410C-8380-7BD82E1F5987}" type="slidenum">
              <a:rPr lang="zh-CN" altLang="en-US"/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FBEA909-CBD1-4172-B536-0C58086C49CF}" type="slidenum">
              <a:rPr lang="zh-CN" altLang="en-US"/>
            </a:fld>
            <a:endParaRPr lang="en-US" altLang="zh-CN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r>
              <a:rPr lang="zh-CN" altLang="en-US" smtClean="0"/>
              <a:t>教学指导：</a:t>
            </a:r>
            <a:endParaRPr lang="en-US" altLang="zh-CN" smtClean="0"/>
          </a:p>
          <a:p>
            <a:r>
              <a:rPr lang="zh-CN" altLang="en-US" smtClean="0"/>
              <a:t>教学演示案例中已经提供相关软件安装文件和完成任务所需素材，教员可直接获取！</a:t>
            </a:r>
            <a:endParaRPr lang="zh-CN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2533B3F-0542-47C8-932B-52B45DCE28A9}" type="slidenum">
              <a:rPr lang="zh-CN" altLang="en-US"/>
            </a:fld>
            <a:endParaRPr lang="en-US" altLang="zh-CN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D02E372-9613-4EE4-8F90-2EF3C5775EC9}" type="slidenum">
              <a:rPr lang="zh-CN" altLang="en-US"/>
            </a:fld>
            <a:endParaRPr lang="en-US" altLang="zh-CN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1BA265F-6134-4CF2-90E2-3EC961BFDB4F}" type="slidenum">
              <a:rPr lang="zh-CN" altLang="en-US"/>
            </a:fld>
            <a:endParaRPr lang="en-US" altLang="zh-CN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373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CN" altLang="en-US" smtClean="0"/>
              <a:t>教学指导：教员提示学员在日常计算机使用操作中，会经常用到这些工具软件</a:t>
            </a:r>
            <a:endParaRPr lang="zh-CN" altLang="en-US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D2BE6B6-C0F3-4C46-9D37-CC41F4DC214A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067AF55-11C2-4C84-832F-6F733F546678}" type="slidenum">
              <a:rPr lang="zh-CN" altLang="en-US"/>
            </a:fld>
            <a:endParaRPr lang="en-US" altLang="zh-CN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18E2FBD-A4AB-46BE-AFF1-7E50B4089EDA}" type="slidenum">
              <a:rPr lang="zh-CN" altLang="en-US"/>
            </a:fld>
            <a:endParaRPr lang="en-US" altLang="zh-CN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B61BAD1-FF87-4B1A-BCA8-C00DD80FFA3B}" type="slidenum">
              <a:rPr lang="zh-CN" altLang="en-US"/>
            </a:fld>
            <a:endParaRPr lang="en-US" altLang="zh-CN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782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CN" altLang="en-US" smtClean="0"/>
              <a:t>教学指导：</a:t>
            </a:r>
            <a:endParaRPr lang="en-US" altLang="zh-CN" smtClean="0"/>
          </a:p>
          <a:p>
            <a:r>
              <a:rPr lang="en-US" altLang="zh-CN" smtClean="0"/>
              <a:t>xxxxxxx</a:t>
            </a:r>
            <a:endParaRPr lang="zh-CN" altLang="en-US" smtClean="0"/>
          </a:p>
          <a:p>
            <a:endParaRPr lang="zh-CN" altLang="en-US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B76F4F-3C2E-4A26-B0B7-BB5043DB2972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62DBFB6-DA79-472E-A88B-2FCF3D2A6963}" type="slidenum">
              <a:rPr lang="zh-CN" altLang="en-US"/>
            </a:fld>
            <a:endParaRPr lang="en-US" altLang="zh-CN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r>
              <a:rPr lang="zh-CN" altLang="en-US" smtClean="0"/>
              <a:t>教学指导：素材地址在“提供给学员的上机素材中”</a:t>
            </a:r>
            <a:endParaRPr lang="zh-CN" alt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438DC8F-242D-4AE7-8458-11EBDDB3A20B}" type="slidenum">
              <a:rPr lang="zh-CN" altLang="en-US"/>
            </a:fld>
            <a:endParaRPr lang="en-US" altLang="zh-CN"/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089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CN" altLang="en-US" smtClean="0"/>
              <a:t>教学指导：</a:t>
            </a:r>
            <a:endParaRPr lang="en-US" altLang="zh-CN" smtClean="0"/>
          </a:p>
          <a:p>
            <a:r>
              <a:rPr lang="en-US" altLang="zh-CN" smtClean="0"/>
              <a:t>xxxxxxx</a:t>
            </a:r>
            <a:endParaRPr lang="zh-CN" altLang="en-US" smtClean="0"/>
          </a:p>
          <a:p>
            <a:endParaRPr lang="zh-CN" altLang="en-US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B2CB825-E752-4840-85EA-CE5C538AD93B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1923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CN" altLang="en-US" smtClean="0"/>
              <a:t>教学指导；</a:t>
            </a:r>
            <a:endParaRPr lang="en-US" altLang="zh-CN" smtClean="0"/>
          </a:p>
          <a:p>
            <a:r>
              <a:rPr lang="zh-CN" altLang="en-US" smtClean="0"/>
              <a:t>总结部分</a:t>
            </a:r>
            <a:r>
              <a:rPr lang="zh-CN" altLang="zh-CN" smtClean="0"/>
              <a:t>主要达到以下几个目的：</a:t>
            </a:r>
            <a:endParaRPr lang="en-US" altLang="zh-CN" smtClean="0"/>
          </a:p>
          <a:p>
            <a:r>
              <a:rPr lang="en-US" altLang="zh-CN" smtClean="0"/>
              <a:t>1</a:t>
            </a:r>
            <a:r>
              <a:rPr lang="zh-CN" altLang="en-US" smtClean="0"/>
              <a:t>、</a:t>
            </a:r>
            <a:r>
              <a:rPr lang="zh-CN" altLang="zh-CN" b="1" smtClean="0"/>
              <a:t>回顾内容</a:t>
            </a:r>
            <a:r>
              <a:rPr lang="zh-CN" altLang="en-US" b="1" smtClean="0"/>
              <a:t>。</a:t>
            </a:r>
            <a:r>
              <a:rPr lang="zh-CN" altLang="en-US" smtClean="0">
                <a:solidFill>
                  <a:srgbClr val="C00000"/>
                </a:solidFill>
              </a:rPr>
              <a:t>注意与</a:t>
            </a:r>
            <a:r>
              <a:rPr lang="zh-CN" altLang="zh-CN" smtClean="0">
                <a:solidFill>
                  <a:srgbClr val="C00000"/>
                </a:solidFill>
              </a:rPr>
              <a:t>与</a:t>
            </a:r>
            <a:r>
              <a:rPr lang="zh-CN" altLang="en-US" smtClean="0">
                <a:solidFill>
                  <a:srgbClr val="C00000"/>
                </a:solidFill>
              </a:rPr>
              <a:t>本章任务和目标</a:t>
            </a:r>
            <a:r>
              <a:rPr lang="zh-CN" altLang="zh-CN" smtClean="0">
                <a:solidFill>
                  <a:srgbClr val="C00000"/>
                </a:solidFill>
              </a:rPr>
              <a:t>不一样。</a:t>
            </a:r>
            <a:r>
              <a:rPr lang="zh-CN" altLang="en-US" smtClean="0">
                <a:solidFill>
                  <a:srgbClr val="C00000"/>
                </a:solidFill>
              </a:rPr>
              <a:t>本章任务和目标是</a:t>
            </a:r>
            <a:r>
              <a:rPr lang="zh-CN" altLang="zh-CN" smtClean="0"/>
              <a:t>是强调</a:t>
            </a:r>
            <a:r>
              <a:rPr lang="zh-CN" altLang="en-US" smtClean="0"/>
              <a:t>内容概貌，学到技术，告知要学习什么；总结时，</a:t>
            </a:r>
            <a:r>
              <a:rPr lang="zh-CN" altLang="zh-CN" smtClean="0"/>
              <a:t>要格外强调观点，把每一</a:t>
            </a:r>
            <a:r>
              <a:rPr lang="zh-CN" altLang="en-US" smtClean="0"/>
              <a:t>个知识点</a:t>
            </a:r>
            <a:r>
              <a:rPr lang="zh-CN" altLang="zh-CN" smtClean="0"/>
              <a:t>的观点</a:t>
            </a:r>
            <a:r>
              <a:rPr lang="zh-CN" altLang="en-US" smtClean="0"/>
              <a:t>结论</a:t>
            </a:r>
            <a:r>
              <a:rPr lang="zh-CN" altLang="zh-CN" smtClean="0"/>
              <a:t>都尽量突出出来。</a:t>
            </a:r>
            <a:endParaRPr lang="en-US" altLang="zh-CN" smtClean="0">
              <a:solidFill>
                <a:srgbClr val="C00000"/>
              </a:solidFill>
            </a:endParaRPr>
          </a:p>
          <a:p>
            <a:r>
              <a:rPr lang="en-US" altLang="zh-CN" b="1" smtClean="0"/>
              <a:t>2</a:t>
            </a:r>
            <a:r>
              <a:rPr lang="zh-CN" altLang="en-US" b="1" smtClean="0"/>
              <a:t>、</a:t>
            </a:r>
            <a:r>
              <a:rPr lang="zh-CN" altLang="zh-CN" b="1" smtClean="0"/>
              <a:t>整理逻辑</a:t>
            </a:r>
            <a:r>
              <a:rPr lang="zh-CN" altLang="en-US" b="1" smtClean="0"/>
              <a:t>。</a:t>
            </a:r>
            <a:r>
              <a:rPr lang="zh-CN" altLang="zh-CN" smtClean="0"/>
              <a:t>还应该把观点之间的逻辑联系梳理出来</a:t>
            </a:r>
            <a:r>
              <a:rPr lang="zh-CN" altLang="en-US" smtClean="0"/>
              <a:t>。</a:t>
            </a:r>
            <a:r>
              <a:rPr lang="zh-CN" altLang="zh-CN" smtClean="0"/>
              <a:t>从而使</a:t>
            </a:r>
            <a:r>
              <a:rPr lang="zh-CN" altLang="en-US" smtClean="0"/>
              <a:t>知识</a:t>
            </a:r>
            <a:r>
              <a:rPr lang="zh-CN" altLang="zh-CN" smtClean="0"/>
              <a:t>系统化、逻辑化。要帮助</a:t>
            </a:r>
            <a:r>
              <a:rPr lang="zh-CN" altLang="en-US" smtClean="0"/>
              <a:t>学员</a:t>
            </a:r>
            <a:r>
              <a:rPr lang="zh-CN" altLang="zh-CN" smtClean="0"/>
              <a:t>整清逻辑是总结的一大任务</a:t>
            </a:r>
            <a:r>
              <a:rPr lang="zh-CN" altLang="en-US" smtClean="0"/>
              <a:t>。</a:t>
            </a:r>
            <a:endParaRPr lang="en-US" altLang="zh-CN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CF830FD-6653-4365-B7CB-21FE82F548A6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CN" altLang="en-US" smtClean="0"/>
              <a:t>教学指导：</a:t>
            </a:r>
            <a:endParaRPr lang="en-US" altLang="zh-CN" smtClean="0"/>
          </a:p>
          <a:p>
            <a:pPr eaLnBrk="1" hangingPunct="1"/>
            <a:r>
              <a:rPr lang="zh-CN" altLang="en-US" smtClean="0"/>
              <a:t>预习作业测试题用于下次上课前进行全班同学集中测试。因此教员要在本次课布置下去。布置预习测试题的目的是要求学员进行预习，保障下次学员学习质量。</a:t>
            </a:r>
            <a:endParaRPr lang="en-US" altLang="zh-CN" smtClean="0"/>
          </a:p>
          <a:p>
            <a:pPr eaLnBrk="1" hangingPunct="1"/>
            <a:r>
              <a:rPr lang="zh-CN" altLang="en-US" smtClean="0"/>
              <a:t>不少于</a:t>
            </a:r>
            <a:r>
              <a:rPr lang="en-US" altLang="zh-CN" smtClean="0"/>
              <a:t>4</a:t>
            </a:r>
            <a:r>
              <a:rPr lang="zh-CN" altLang="en-US" smtClean="0"/>
              <a:t>道题，其中至少包含一道简述题，主要了解学员对重要知识点的理解程度</a:t>
            </a:r>
            <a:endParaRPr lang="en-US" altLang="zh-CN" smtClean="0"/>
          </a:p>
          <a:p>
            <a:endParaRPr lang="zh-CN" altLang="en-US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07E1DF2-E220-4C7C-BEA9-ADCB478E0F68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 hasCustomPrompt="1"/>
          </p:nvPr>
        </p:nvSpPr>
        <p:spPr>
          <a:xfrm>
            <a:off x="-172720" y="2998470"/>
            <a:ext cx="5288915" cy="586740"/>
          </a:xfrm>
        </p:spPr>
        <p:txBody>
          <a:bodyPr anchor="b"/>
          <a:lstStyle>
            <a:lvl1pPr algn="ctr">
              <a:defRPr sz="3200" b="1">
                <a:solidFill>
                  <a:srgbClr val="0E9CD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mtClean="0"/>
              <a:t>单击此处编辑母版标</a:t>
            </a:r>
            <a:endParaRPr lang="zh-CN" altLang="en-US"/>
          </a:p>
        </p:txBody>
      </p:sp>
      <p:sp>
        <p:nvSpPr>
          <p:cNvPr id="2" name="文本框 1"/>
          <p:cNvSpPr txBox="1"/>
          <p:nvPr userDrawn="1"/>
        </p:nvSpPr>
        <p:spPr>
          <a:xfrm>
            <a:off x="13970" y="334645"/>
            <a:ext cx="40913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新睿教育软件工程系列课程</a:t>
            </a:r>
            <a:r>
              <a:rPr lang="en-US" altLang="zh-CN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zh-CN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软件基础</a:t>
            </a:r>
            <a:r>
              <a:rPr lang="en-US" altLang="zh-CN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-STB)</a:t>
            </a:r>
            <a:endParaRPr lang="en-US" altLang="zh-CN" sz="16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 userDrawn="1"/>
        </p:nvCxnSpPr>
        <p:spPr>
          <a:xfrm>
            <a:off x="13970" y="6557963"/>
            <a:ext cx="9144000" cy="1587"/>
          </a:xfrm>
          <a:prstGeom prst="line">
            <a:avLst/>
          </a:prstGeom>
          <a:noFill/>
          <a:ln w="28575" cap="flat" cmpd="sng" algn="ctr">
            <a:solidFill>
              <a:srgbClr val="0E9CDE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42"/>
          <p:cNvSpPr txBox="1"/>
          <p:nvPr userDrawn="1"/>
        </p:nvSpPr>
        <p:spPr>
          <a:xfrm>
            <a:off x="3188663" y="6559777"/>
            <a:ext cx="254132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1200" b="1">
                <a:solidFill>
                  <a:srgbClr val="2BA6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版权归新睿教育所有</a:t>
            </a:r>
            <a:endParaRPr sz="1200" b="1">
              <a:solidFill>
                <a:srgbClr val="2BA6E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7" name="直接连接符 16"/>
          <p:cNvCxnSpPr/>
          <p:nvPr userDrawn="1"/>
        </p:nvCxnSpPr>
        <p:spPr>
          <a:xfrm>
            <a:off x="-23495" y="768033"/>
            <a:ext cx="9144000" cy="1587"/>
          </a:xfrm>
          <a:prstGeom prst="line">
            <a:avLst/>
          </a:prstGeom>
          <a:noFill/>
          <a:ln w="28575" cap="flat" cmpd="sng" algn="ctr">
            <a:solidFill>
              <a:srgbClr val="0E9CDE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 userDrawn="1"/>
        </p:nvGrpSpPr>
        <p:grpSpPr>
          <a:xfrm>
            <a:off x="8335010" y="144780"/>
            <a:ext cx="694055" cy="527050"/>
            <a:chOff x="12794" y="767"/>
            <a:chExt cx="1093" cy="830"/>
          </a:xfrm>
        </p:grpSpPr>
        <p:sp>
          <p:nvSpPr>
            <p:cNvPr id="20" name="矩形 19"/>
            <p:cNvSpPr/>
            <p:nvPr/>
          </p:nvSpPr>
          <p:spPr>
            <a:xfrm>
              <a:off x="12794" y="767"/>
              <a:ext cx="879" cy="830"/>
            </a:xfrm>
            <a:prstGeom prst="rect">
              <a:avLst/>
            </a:prstGeom>
            <a:noFill/>
            <a:ln w="38100">
              <a:solidFill>
                <a:srgbClr val="2BA6E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2BA6E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1350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2794" y="872"/>
              <a:ext cx="1093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1200" b="1">
                  <a:solidFill>
                    <a:srgbClr val="2CA6D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   </a:t>
              </a:r>
              <a:r>
                <a:rPr lang="en-US" altLang="zh-CN" sz="1200" b="1">
                  <a:solidFill>
                    <a:srgbClr val="2CA6D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en-US" altLang="zh-CN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b="1">
                  <a:solidFill>
                    <a:srgbClr val="2CA6D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  期</a:t>
              </a:r>
              <a:endParaRPr lang="zh-CN" altLang="en-US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4" name="图片 3" descr="PPT封面封底325-0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958080" y="1291590"/>
            <a:ext cx="3799840" cy="4000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 userDrawn="1"/>
        </p:nvCxnSpPr>
        <p:spPr>
          <a:xfrm>
            <a:off x="0" y="546418"/>
            <a:ext cx="9144000" cy="1587"/>
          </a:xfrm>
          <a:prstGeom prst="line">
            <a:avLst/>
          </a:prstGeom>
          <a:noFill/>
          <a:ln w="28575" cap="flat" cmpd="sng" algn="ctr">
            <a:solidFill>
              <a:srgbClr val="0E9CDE"/>
            </a:solidFill>
            <a:prstDash val="solid"/>
          </a:ln>
          <a:effectLst/>
        </p:spPr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57685" y="285728"/>
            <a:ext cx="4606927" cy="523220"/>
          </a:xfrm>
          <a:solidFill>
            <a:schemeClr val="bg1"/>
          </a:solidFill>
        </p:spPr>
        <p:txBody>
          <a:bodyPr>
            <a:spAutoFit/>
          </a:bodyPr>
          <a:lstStyle>
            <a:lvl1pPr>
              <a:defRPr sz="2800" b="1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84254" y="1214422"/>
            <a:ext cx="7645398" cy="5143536"/>
          </a:xfrm>
        </p:spPr>
        <p:txBody>
          <a:bodyPr/>
          <a:lstStyle>
            <a:lvl1pPr>
              <a:buSzPct val="100000"/>
              <a:buFont typeface="Wingdings" panose="05000000000000000000" pitchFamily="2" charset="2"/>
              <a:buChar char="n"/>
              <a:defRPr b="1">
                <a:latin typeface="+mn-lt"/>
              </a:defRPr>
            </a:lvl1pPr>
            <a:lvl2pPr>
              <a:buSzPct val="100000"/>
              <a:buFont typeface="Wingdings" panose="05000000000000000000" pitchFamily="2" charset="2"/>
              <a:buChar char="u"/>
              <a:defRPr b="1">
                <a:latin typeface="+mn-lt"/>
              </a:defRPr>
            </a:lvl2pPr>
            <a:lvl3pPr>
              <a:buClr>
                <a:srgbClr val="0E9CDE"/>
              </a:buClr>
              <a:buSzPct val="85000"/>
              <a:buFont typeface="Wingdings" panose="05000000000000000000" pitchFamily="2" charset="2"/>
              <a:buChar char="Ø"/>
              <a:defRPr b="1">
                <a:latin typeface="+mn-lt"/>
                <a:ea typeface="+mn-ea"/>
              </a:defRPr>
            </a:lvl3pPr>
            <a:lvl4pPr>
              <a:defRPr sz="1800" b="1">
                <a:latin typeface="+mn-lt"/>
                <a:ea typeface="+mn-ea"/>
              </a:defRPr>
            </a:lvl4pPr>
            <a:lvl5pPr>
              <a:defRPr sz="1600" b="1">
                <a:latin typeface="+mn-lt"/>
                <a:ea typeface="+mn-ea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</p:txBody>
      </p:sp>
      <p:pic>
        <p:nvPicPr>
          <p:cNvPr id="5" name="图片 4" descr="新睿教育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779385" y="6247765"/>
            <a:ext cx="1288415" cy="5765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55650" y="1214438"/>
            <a:ext cx="7931150" cy="531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286250" y="295275"/>
            <a:ext cx="4678363" cy="561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lang="zh-CN" altLang="en-US" sz="2800" b="1" dirty="0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E9CDE"/>
        </a:buClr>
        <a:buSzPct val="100000"/>
        <a:buFont typeface="Wingdings" panose="05000000000000000000" pitchFamily="2" charset="2"/>
        <a:buChar char="n"/>
        <a:defRPr sz="26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E9CDE"/>
        </a:buClr>
        <a:buSzPct val="100000"/>
        <a:buFont typeface="Wingdings" panose="05000000000000000000" pitchFamily="2" charset="2"/>
        <a:buChar char="u"/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E9CDE"/>
        </a:buClr>
        <a:buSzPct val="85000"/>
        <a:buFont typeface="Wingdings" panose="05000000000000000000" pitchFamily="2" charset="2"/>
        <a:buChar char="Ø"/>
        <a:defRPr sz="20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Ø"/>
        <a:defRPr sz="2000" b="1">
          <a:solidFill>
            <a:schemeClr val="tx1"/>
          </a:solidFill>
          <a:latin typeface="+mn-lt"/>
          <a:ea typeface="楷体_GB2312" pitchFamily="49" charset="-122"/>
          <a:cs typeface="楷体_GB231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  <a:cs typeface="楷体_GB2312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oleObject" Target="../embeddings/oleObject1.bin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7.png"/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9.jpeg"/><Relationship Id="rId1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8.jpeg"/><Relationship Id="rId2" Type="http://schemas.openxmlformats.org/officeDocument/2006/relationships/image" Target="../media/image31.jpeg"/><Relationship Id="rId1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2.png"/><Relationship Id="rId1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28.jpeg"/><Relationship Id="rId1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8.jpeg"/><Relationship Id="rId1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9.jpeg"/><Relationship Id="rId1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0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1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2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1.x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jpeg"/><Relationship Id="rId4" Type="http://schemas.openxmlformats.org/officeDocument/2006/relationships/image" Target="../media/image46.jpeg"/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image" Target="../media/image43.jpeg"/></Relationships>
</file>

<file path=ppt/slides/_rels/slide3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7.png"/><Relationship Id="rId2" Type="http://schemas.openxmlformats.org/officeDocument/2006/relationships/image" Target="../media/image49.png"/><Relationship Id="rId1" Type="http://schemas.openxmlformats.org/officeDocument/2006/relationships/image" Target="../media/image48.png"/></Relationships>
</file>

<file path=ppt/slides/_rels/slide3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0.png"/><Relationship Id="rId1" Type="http://schemas.openxmlformats.org/officeDocument/2006/relationships/hyperlink" Target="02%20&#25552;&#20379;&#32473;&#23398;&#21592;&#30340;&#20869;&#23481;/01%20&#19978;&#26426;&#32451;&#20064;&#32032;&#26448;/&#32451;&#20064;2&#65306;&#20351;&#29992;&#32763;&#35793;&#36719;&#20214;" TargetMode="Externa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50.png"/><Relationship Id="rId3" Type="http://schemas.openxmlformats.org/officeDocument/2006/relationships/hyperlink" Target="02%20&#25552;&#20379;&#32473;&#23398;&#21592;&#30340;&#20869;&#23481;/01%20&#19978;&#26426;&#32451;&#20064;&#32032;&#26448;/&#32451;&#20064;3&#65306;&#20351;&#29992;WinRAR&#21387;&#32553;&#36719;&#20214;/&#30446;&#26631;&#25991;&#26723;" TargetMode="External"/><Relationship Id="rId2" Type="http://schemas.openxmlformats.org/officeDocument/2006/relationships/hyperlink" Target="02%20&#25552;&#20379;&#32473;&#23398;&#21592;&#30340;&#20869;&#23481;/01%20&#19978;&#26426;&#32451;&#20064;&#32032;&#26448;/&#32451;&#20064;3&#65306;&#20351;&#29992;WinRAR&#21387;&#32553;&#36719;&#20214;/&#21407;&#22987;&#25991;&#26723;" TargetMode="External"/><Relationship Id="rId1" Type="http://schemas.openxmlformats.org/officeDocument/2006/relationships/hyperlink" Target="&#19978;&#26426;&#35838;&#31572;&#26696;/&#38454;&#27573;3/&#35745;&#31639;&#26426;&#30828;&#20214;&#19982;&#28216;&#25103;&#30340;&#21457;&#23637;_&#21407;&#22987;&#25991;&#26723;.doc" TargetMode="External"/></Relationships>
</file>

<file path=ppt/slides/_rels/slide4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6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7.png"/><Relationship Id="rId1" Type="http://schemas.openxmlformats.org/officeDocument/2006/relationships/image" Target="../media/image50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8335010" y="211455"/>
            <a:ext cx="6940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   </a:t>
            </a:r>
            <a:r>
              <a:rPr lang="en-US" altLang="zh-CN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sz="12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  期</a:t>
            </a:r>
            <a:endParaRPr lang="zh-CN" altLang="en-US" sz="12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8265" y="2850515"/>
            <a:ext cx="553593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</a:t>
            </a:r>
            <a:r>
              <a:rPr sz="3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zh-CN" sz="3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六</a:t>
            </a:r>
            <a:r>
              <a:rPr sz="3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章 </a:t>
            </a:r>
            <a:endParaRPr sz="32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sz="3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常用的计算机软硬件配置</a:t>
            </a:r>
            <a:endParaRPr sz="32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804" name="Rectangle 4"/>
          <p:cNvSpPr>
            <a:spLocks noGrp="1" noChangeArrowheads="1"/>
          </p:cNvSpPr>
          <p:nvPr>
            <p:ph type="title"/>
          </p:nvPr>
        </p:nvSpPr>
        <p:spPr>
          <a:xfrm>
            <a:off x="7164388" y="285750"/>
            <a:ext cx="1800225" cy="523875"/>
          </a:xfrm>
        </p:spPr>
        <p:txBody>
          <a:bodyPr/>
          <a:lstStyle/>
          <a:p>
            <a:pPr>
              <a:defRPr/>
            </a:pPr>
            <a:r>
              <a:rPr smtClean="0"/>
              <a:t>本章任务</a:t>
            </a:r>
            <a:endParaRPr dirty="0"/>
          </a:p>
        </p:txBody>
      </p:sp>
      <p:sp>
        <p:nvSpPr>
          <p:cNvPr id="84480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zh-CN" smtClean="0"/>
              <a:t>能进行计算机的安装配置</a:t>
            </a:r>
            <a:endParaRPr lang="zh-CN" altLang="en-US" smtClean="0"/>
          </a:p>
          <a:p>
            <a:pPr>
              <a:defRPr/>
            </a:pPr>
            <a:r>
              <a:rPr lang="zh-CN" altLang="zh-CN" smtClean="0"/>
              <a:t>会使用常用的工具软件</a:t>
            </a:r>
            <a:endParaRPr lang="zh-CN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5828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285750"/>
            <a:ext cx="1728788" cy="523875"/>
          </a:xfrm>
        </p:spPr>
        <p:txBody>
          <a:bodyPr/>
          <a:lstStyle/>
          <a:p>
            <a:pPr>
              <a:defRPr/>
            </a:pPr>
            <a:r>
              <a:rPr smtClean="0"/>
              <a:t>本章目标</a:t>
            </a:r>
            <a:endParaRPr dirty="0"/>
          </a:p>
        </p:txBody>
      </p:sp>
      <p:sp>
        <p:nvSpPr>
          <p:cNvPr id="84582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能识别计算机的各种硬件部件和性能指标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会使用网络下载、文件压缩、虚拟光驱、杀毒等工具软件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能识别二进制、八进制、十六进制 </a:t>
            </a: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pic>
        <p:nvPicPr>
          <p:cNvPr id="6" name="Picture 3" descr="C:\Users\meng.zhang\Desktop\ACCP7.0模版图标规范\是.p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786688" y="1138238"/>
            <a:ext cx="714375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meng.zhang\Desktop\ACCP7.0模版图标规范\啊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58188" y="1857364"/>
            <a:ext cx="6429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6854" name="Rectangle 6"/>
          <p:cNvSpPr>
            <a:spLocks noGrp="1" noChangeArrowheads="1"/>
          </p:cNvSpPr>
          <p:nvPr>
            <p:ph type="title"/>
          </p:nvPr>
        </p:nvSpPr>
        <p:spPr>
          <a:xfrm>
            <a:off x="4357688" y="285750"/>
            <a:ext cx="4606925" cy="523875"/>
          </a:xfrm>
        </p:spPr>
        <p:txBody>
          <a:bodyPr/>
          <a:lstStyle/>
          <a:p>
            <a:pPr>
              <a:defRPr/>
            </a:pPr>
            <a:r>
              <a:rPr smtClean="0"/>
              <a:t>进入企业后的日常工作</a:t>
            </a:r>
            <a:r>
              <a:rPr lang="en-US" altLang="zh-CN" smtClean="0"/>
              <a:t>3-1</a:t>
            </a:r>
            <a:endParaRPr dirty="0"/>
          </a:p>
        </p:txBody>
      </p:sp>
      <p:sp>
        <p:nvSpPr>
          <p:cNvPr id="84685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分配工位，配置计算机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计算机配置怎样？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操作系统装了吗？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工具软件是否齐全？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网络连通吗？</a:t>
            </a:r>
            <a:endParaRPr lang="zh-CN" altLang="en-US" dirty="0"/>
          </a:p>
        </p:txBody>
      </p:sp>
      <p:pic>
        <p:nvPicPr>
          <p:cNvPr id="846852" name="Picture 4" descr="office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36700" y="3644900"/>
            <a:ext cx="4321175" cy="289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6853" name="Picture 5" descr="shangwurenshi2_109 拷贝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7763" y="2176463"/>
            <a:ext cx="2238375" cy="468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9462" name="组合 6"/>
          <p:cNvGrpSpPr/>
          <p:nvPr/>
        </p:nvGrpSpPr>
        <p:grpSpPr bwMode="auto">
          <a:xfrm>
            <a:off x="71438" y="857250"/>
            <a:ext cx="985837" cy="422275"/>
            <a:chOff x="1000100" y="1173499"/>
            <a:chExt cx="986586" cy="422603"/>
          </a:xfrm>
        </p:grpSpPr>
        <p:pic>
          <p:nvPicPr>
            <p:cNvPr id="19464" name="Picture 5" descr="E:\设计支持\模板设计\WT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000100" y="1173499"/>
              <a:ext cx="414476" cy="4226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1286067" y="1184621"/>
              <a:ext cx="700619" cy="40036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问题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6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46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6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46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7882" name="Rectangle 10"/>
          <p:cNvSpPr>
            <a:spLocks noGrp="1" noChangeArrowheads="1"/>
          </p:cNvSpPr>
          <p:nvPr>
            <p:ph type="title"/>
          </p:nvPr>
        </p:nvSpPr>
        <p:spPr>
          <a:xfrm>
            <a:off x="4357688" y="285750"/>
            <a:ext cx="4606925" cy="523875"/>
          </a:xfrm>
        </p:spPr>
        <p:txBody>
          <a:bodyPr/>
          <a:lstStyle/>
          <a:p>
            <a:pPr>
              <a:defRPr/>
            </a:pPr>
            <a:r>
              <a:rPr smtClean="0"/>
              <a:t>进入企业后的日常工作</a:t>
            </a:r>
            <a:r>
              <a:rPr lang="en-US" altLang="zh-CN" smtClean="0"/>
              <a:t>3-2</a:t>
            </a:r>
            <a:endParaRPr dirty="0"/>
          </a:p>
        </p:txBody>
      </p:sp>
      <p:sp>
        <p:nvSpPr>
          <p:cNvPr id="84787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进行软件开发、汇报工作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使用常用的工具软件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使用</a:t>
            </a:r>
            <a:r>
              <a:rPr lang="en-US" altLang="zh-CN" smtClean="0"/>
              <a:t>Office</a:t>
            </a:r>
            <a:r>
              <a:rPr lang="zh-CN" altLang="en-US" smtClean="0"/>
              <a:t>办公软件</a:t>
            </a:r>
            <a:endParaRPr lang="zh-CN" altLang="en-US"/>
          </a:p>
        </p:txBody>
      </p:sp>
      <p:pic>
        <p:nvPicPr>
          <p:cNvPr id="847876" name="Picture 4" descr="StudyingComputer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192838" y="1500188"/>
            <a:ext cx="2951162" cy="196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7877" name="AutoShape 5"/>
          <p:cNvSpPr>
            <a:spLocks noChangeArrowheads="1"/>
          </p:cNvSpPr>
          <p:nvPr/>
        </p:nvSpPr>
        <p:spPr bwMode="auto">
          <a:xfrm>
            <a:off x="7429500" y="3500438"/>
            <a:ext cx="1146175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软件开发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847878" name="Picture 6" descr="presenation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88" y="2786063"/>
            <a:ext cx="2879725" cy="188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7879" name="Picture 7" descr="discus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000500"/>
            <a:ext cx="2879725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7880" name="AutoShape 8"/>
          <p:cNvSpPr>
            <a:spLocks noChangeArrowheads="1"/>
          </p:cNvSpPr>
          <p:nvPr/>
        </p:nvSpPr>
        <p:spPr bwMode="auto">
          <a:xfrm>
            <a:off x="5715000" y="4714875"/>
            <a:ext cx="1146175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小组讨论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47881" name="AutoShape 9"/>
          <p:cNvSpPr>
            <a:spLocks noChangeArrowheads="1"/>
          </p:cNvSpPr>
          <p:nvPr/>
        </p:nvSpPr>
        <p:spPr bwMode="auto">
          <a:xfrm>
            <a:off x="3286125" y="5694363"/>
            <a:ext cx="1146175" cy="409575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成果汇报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7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47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7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47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7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47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7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47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7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47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7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47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7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47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7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47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7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47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7877" grpId="0" bldLvl="0" animBg="1"/>
      <p:bldP spid="847880" grpId="0" bldLvl="0" animBg="1"/>
      <p:bldP spid="847881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8900" name="Rectangle 4"/>
          <p:cNvSpPr>
            <a:spLocks noGrp="1" noChangeArrowheads="1"/>
          </p:cNvSpPr>
          <p:nvPr>
            <p:ph type="title"/>
          </p:nvPr>
        </p:nvSpPr>
        <p:spPr>
          <a:xfrm>
            <a:off x="4357688" y="285750"/>
            <a:ext cx="4606925" cy="523875"/>
          </a:xfrm>
        </p:spPr>
        <p:txBody>
          <a:bodyPr/>
          <a:lstStyle/>
          <a:p>
            <a:pPr>
              <a:defRPr/>
            </a:pPr>
            <a:r>
              <a:rPr smtClean="0"/>
              <a:t>进入企业后的日常工作</a:t>
            </a:r>
            <a:r>
              <a:rPr lang="en-US" altLang="zh-CN" smtClean="0"/>
              <a:t>3-3</a:t>
            </a:r>
            <a:endParaRPr dirty="0"/>
          </a:p>
        </p:txBody>
      </p:sp>
      <p:sp>
        <p:nvSpPr>
          <p:cNvPr id="84889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计算机的日常维护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购置硬软件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使用</a:t>
            </a:r>
            <a:r>
              <a:rPr lang="en-US" altLang="zh-CN" dirty="0" smtClean="0"/>
              <a:t>DOS</a:t>
            </a:r>
            <a:r>
              <a:rPr lang="zh-CN" altLang="en-US" dirty="0" smtClean="0"/>
              <a:t>命令修复计算机系统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杀毒</a:t>
            </a:r>
            <a:endParaRPr lang="zh-CN" altLang="en-US" dirty="0" smtClean="0"/>
          </a:p>
          <a:p>
            <a:pPr lvl="1">
              <a:defRPr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内容占位符 13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endParaRPr lang="en-US" altLang="zh-CN" dirty="0"/>
          </a:p>
          <a:p>
            <a:pPr>
              <a:defRPr/>
            </a:pPr>
            <a:endParaRPr lang="en-US" altLang="zh-CN" dirty="0"/>
          </a:p>
          <a:p>
            <a:pPr>
              <a:defRPr/>
            </a:pPr>
            <a:endParaRPr lang="en-US" altLang="zh-CN" dirty="0"/>
          </a:p>
          <a:p>
            <a:pPr>
              <a:defRPr/>
            </a:pPr>
            <a:r>
              <a:rPr lang="zh-CN" altLang="en-US" dirty="0"/>
              <a:t>硬件是指完成输入、存储、处理、输出功能的具体设备</a:t>
            </a:r>
            <a:endParaRPr lang="en-US" altLang="zh-CN" dirty="0"/>
          </a:p>
          <a:p>
            <a:pPr>
              <a:defRPr/>
            </a:pPr>
            <a:endParaRPr lang="en-US" altLang="zh-CN" dirty="0"/>
          </a:p>
          <a:p>
            <a:pPr>
              <a:defRPr/>
            </a:pPr>
            <a:endParaRPr lang="en-US" altLang="zh-CN" dirty="0"/>
          </a:p>
          <a:p>
            <a:pPr>
              <a:defRPr/>
            </a:pPr>
            <a:endParaRPr lang="en-US" altLang="zh-CN" dirty="0"/>
          </a:p>
          <a:p>
            <a:pPr>
              <a:defRPr/>
            </a:pPr>
            <a:endParaRPr lang="en-US" altLang="zh-CN" dirty="0"/>
          </a:p>
          <a:p>
            <a:pPr>
              <a:defRPr/>
            </a:pPr>
            <a:r>
              <a:rPr lang="zh-CN" altLang="en-US" dirty="0"/>
              <a:t>软件用来控制硬件正确有效地完成各种功能</a:t>
            </a:r>
            <a:endParaRPr lang="zh-CN" altLang="en-US" dirty="0"/>
          </a:p>
          <a:p>
            <a:pPr>
              <a:defRPr/>
            </a:pPr>
            <a:endParaRPr lang="zh-CN" altLang="en-US" dirty="0"/>
          </a:p>
          <a:p>
            <a:pPr>
              <a:defRPr/>
            </a:pPr>
            <a:endParaRPr lang="zh-CN" altLang="en-US" dirty="0"/>
          </a:p>
        </p:txBody>
      </p:sp>
      <p:pic>
        <p:nvPicPr>
          <p:cNvPr id="22531" name="图片 17" descr="图5.3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214688" y="3213100"/>
            <a:ext cx="3500437" cy="213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9938" name="Rectangle 18"/>
          <p:cNvSpPr>
            <a:spLocks noGrp="1" noChangeArrowheads="1"/>
          </p:cNvSpPr>
          <p:nvPr>
            <p:ph type="title"/>
          </p:nvPr>
        </p:nvSpPr>
        <p:spPr>
          <a:xfrm>
            <a:off x="6516688" y="285750"/>
            <a:ext cx="2447925" cy="523875"/>
          </a:xfrm>
        </p:spPr>
        <p:txBody>
          <a:bodyPr/>
          <a:lstStyle/>
          <a:p>
            <a:pPr>
              <a:defRPr/>
            </a:pPr>
            <a:r>
              <a:rPr smtClean="0"/>
              <a:t>计算机的组成</a:t>
            </a:r>
            <a:endParaRPr dirty="0"/>
          </a:p>
        </p:txBody>
      </p:sp>
      <p:sp>
        <p:nvSpPr>
          <p:cNvPr id="22533" name="WordArt 3"/>
          <p:cNvSpPr>
            <a:spLocks noChangeArrowheads="1" noChangeShapeType="1" noTextEdit="1"/>
          </p:cNvSpPr>
          <p:nvPr/>
        </p:nvSpPr>
        <p:spPr bwMode="auto">
          <a:xfrm>
            <a:off x="992188" y="1638300"/>
            <a:ext cx="936625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759"/>
              </a:avLst>
            </a:prstTxWarp>
          </a:bodyPr>
          <a:lstStyle/>
          <a:p>
            <a:r>
              <a:rPr lang="zh-CN" altLang="en-US" sz="4400" b="1" kern="10">
                <a:ln w="9525">
                  <a:solidFill>
                    <a:srgbClr val="0033CC"/>
                  </a:solidFill>
                  <a:round/>
                </a:ln>
                <a:gradFill rotWithShape="1">
                  <a:gsLst>
                    <a:gs pos="0">
                      <a:srgbClr val="3366FF"/>
                    </a:gs>
                    <a:gs pos="50000">
                      <a:srgbClr val="C6D4FF"/>
                    </a:gs>
                    <a:gs pos="100000">
                      <a:srgbClr val="3366FF"/>
                    </a:gs>
                  </a:gsLst>
                  <a:lin ang="5400000" scaled="1"/>
                </a:gradFill>
                <a:latin typeface="黑体" panose="02010609060101010101" pitchFamily="2" charset="-122"/>
                <a:ea typeface="黑体" panose="02010609060101010101" pitchFamily="2" charset="-122"/>
              </a:rPr>
              <a:t>硬件</a:t>
            </a:r>
            <a:endParaRPr lang="zh-CN" altLang="en-US" sz="4400" b="1" kern="10">
              <a:ln w="9525">
                <a:solidFill>
                  <a:srgbClr val="0033CC"/>
                </a:solidFill>
                <a:round/>
              </a:ln>
              <a:gradFill rotWithShape="1">
                <a:gsLst>
                  <a:gs pos="0">
                    <a:srgbClr val="3366FF"/>
                  </a:gs>
                  <a:gs pos="50000">
                    <a:srgbClr val="C6D4FF"/>
                  </a:gs>
                  <a:gs pos="100000">
                    <a:srgbClr val="3366FF"/>
                  </a:gs>
                </a:gsLst>
                <a:lin ang="5400000" scaled="1"/>
              </a:gra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34" name="WordArt 4"/>
          <p:cNvSpPr>
            <a:spLocks noChangeArrowheads="1" noChangeShapeType="1" noTextEdit="1"/>
          </p:cNvSpPr>
          <p:nvPr/>
        </p:nvSpPr>
        <p:spPr bwMode="auto">
          <a:xfrm>
            <a:off x="993775" y="4352925"/>
            <a:ext cx="935038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759"/>
              </a:avLst>
            </a:prstTxWarp>
          </a:bodyPr>
          <a:lstStyle/>
          <a:p>
            <a:r>
              <a:rPr lang="zh-CN" altLang="en-US" sz="4400" b="1" kern="10">
                <a:ln w="9525">
                  <a:solidFill>
                    <a:srgbClr val="0033CC"/>
                  </a:solidFill>
                  <a:round/>
                </a:ln>
                <a:gradFill rotWithShape="1">
                  <a:gsLst>
                    <a:gs pos="0">
                      <a:srgbClr val="3366FF"/>
                    </a:gs>
                    <a:gs pos="50000">
                      <a:srgbClr val="C6D4FF"/>
                    </a:gs>
                    <a:gs pos="100000">
                      <a:srgbClr val="3366FF"/>
                    </a:gs>
                  </a:gsLst>
                  <a:lin ang="5400000" scaled="1"/>
                </a:gradFill>
                <a:latin typeface="黑体" panose="02010609060101010101" pitchFamily="2" charset="-122"/>
                <a:ea typeface="黑体" panose="02010609060101010101" pitchFamily="2" charset="-122"/>
              </a:rPr>
              <a:t>软件</a:t>
            </a:r>
            <a:endParaRPr lang="zh-CN" altLang="en-US" sz="4400" b="1" kern="10">
              <a:ln w="9525">
                <a:solidFill>
                  <a:srgbClr val="0033CC"/>
                </a:solidFill>
                <a:round/>
              </a:ln>
              <a:gradFill rotWithShape="1">
                <a:gsLst>
                  <a:gs pos="0">
                    <a:srgbClr val="3366FF"/>
                  </a:gs>
                  <a:gs pos="50000">
                    <a:srgbClr val="C6D4FF"/>
                  </a:gs>
                  <a:gs pos="100000">
                    <a:srgbClr val="3366FF"/>
                  </a:gs>
                </a:gsLst>
                <a:lin ang="5400000" scaled="1"/>
              </a:gra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22535" name="Group 5"/>
          <p:cNvGrpSpPr/>
          <p:nvPr/>
        </p:nvGrpSpPr>
        <p:grpSpPr bwMode="auto">
          <a:xfrm>
            <a:off x="3929063" y="827088"/>
            <a:ext cx="2151062" cy="1738312"/>
            <a:chOff x="4286" y="3022"/>
            <a:chExt cx="1355" cy="1095"/>
          </a:xfrm>
        </p:grpSpPr>
        <p:graphicFrame>
          <p:nvGraphicFramePr>
            <p:cNvPr id="22537" name="Object 2"/>
            <p:cNvGraphicFramePr>
              <a:graphicFrameLocks noChangeAspect="1"/>
            </p:cNvGraphicFramePr>
            <p:nvPr/>
          </p:nvGraphicFramePr>
          <p:xfrm>
            <a:off x="4286" y="3022"/>
            <a:ext cx="977" cy="9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5" name="Image" r:id="rId2" imgW="2616200" imgH="2667000" progId="">
                    <p:embed/>
                  </p:oleObj>
                </mc:Choice>
                <mc:Fallback>
                  <p:oleObj name="Image" r:id="rId2" imgW="2616200" imgH="2667000" progId="">
                    <p:embed/>
                    <p:pic>
                      <p:nvPicPr>
                        <p:cNvPr id="0" name="Object 2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4286" y="3022"/>
                          <a:ext cx="977" cy="996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22538" name="Picture 7" descr="TowerCase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967" y="3113"/>
              <a:ext cx="674" cy="1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1985" name="Rectangle 17"/>
          <p:cNvSpPr>
            <a:spLocks noGrp="1" noChangeArrowheads="1"/>
          </p:cNvSpPr>
          <p:nvPr>
            <p:ph type="title"/>
          </p:nvPr>
        </p:nvSpPr>
        <p:spPr>
          <a:xfrm>
            <a:off x="5508625" y="285750"/>
            <a:ext cx="3455988" cy="523875"/>
          </a:xfrm>
        </p:spPr>
        <p:txBody>
          <a:bodyPr/>
          <a:lstStyle/>
          <a:p>
            <a:pPr>
              <a:defRPr/>
            </a:pPr>
            <a:r>
              <a:rPr smtClean="0"/>
              <a:t>计算机硬件组成</a:t>
            </a:r>
            <a:r>
              <a:rPr lang="en-US" altLang="zh-CN" smtClean="0"/>
              <a:t>5-1</a:t>
            </a:r>
            <a:endParaRPr dirty="0"/>
          </a:p>
        </p:txBody>
      </p:sp>
      <p:sp>
        <p:nvSpPr>
          <p:cNvPr id="85197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输入设备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输入数据，向计算机发送指令</a:t>
            </a:r>
            <a:endParaRPr lang="zh-CN" altLang="en-US"/>
          </a:p>
        </p:txBody>
      </p:sp>
      <p:pic>
        <p:nvPicPr>
          <p:cNvPr id="23556" name="Picture 4" descr="scanner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732588" y="2060575"/>
            <a:ext cx="1651000" cy="154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5" descr="mou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6100" y="4292600"/>
            <a:ext cx="142875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6" descr="keyboar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2565400"/>
            <a:ext cx="1651000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51975" name="AutoShape 7"/>
          <p:cNvSpPr>
            <a:spLocks noChangeArrowheads="1"/>
          </p:cNvSpPr>
          <p:nvPr/>
        </p:nvSpPr>
        <p:spPr bwMode="auto">
          <a:xfrm>
            <a:off x="2003425" y="3092450"/>
            <a:ext cx="915988" cy="4095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键　盘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51976" name="AutoShape 8"/>
          <p:cNvSpPr>
            <a:spLocks noChangeArrowheads="1"/>
          </p:cNvSpPr>
          <p:nvPr/>
        </p:nvSpPr>
        <p:spPr bwMode="auto">
          <a:xfrm>
            <a:off x="2003425" y="3743325"/>
            <a:ext cx="915988" cy="4095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鼠　标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51977" name="AutoShape 9"/>
          <p:cNvSpPr>
            <a:spLocks noChangeArrowheads="1"/>
          </p:cNvSpPr>
          <p:nvPr/>
        </p:nvSpPr>
        <p:spPr bwMode="auto">
          <a:xfrm>
            <a:off x="2003425" y="4406900"/>
            <a:ext cx="915988" cy="4095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扫描仪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51978" name="Line 10"/>
          <p:cNvSpPr>
            <a:spLocks noChangeShapeType="1"/>
          </p:cNvSpPr>
          <p:nvPr/>
        </p:nvSpPr>
        <p:spPr bwMode="auto">
          <a:xfrm>
            <a:off x="1600200" y="2660650"/>
            <a:ext cx="1588" cy="2638425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51979" name="Line 11"/>
          <p:cNvSpPr>
            <a:spLocks noChangeShapeType="1"/>
          </p:cNvSpPr>
          <p:nvPr/>
        </p:nvSpPr>
        <p:spPr bwMode="auto">
          <a:xfrm>
            <a:off x="1584325" y="3270250"/>
            <a:ext cx="377825" cy="1588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51980" name="Line 12"/>
          <p:cNvSpPr>
            <a:spLocks noChangeShapeType="1"/>
          </p:cNvSpPr>
          <p:nvPr/>
        </p:nvSpPr>
        <p:spPr bwMode="auto">
          <a:xfrm>
            <a:off x="1584325" y="4716463"/>
            <a:ext cx="377825" cy="1587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51981" name="Line 13"/>
          <p:cNvSpPr>
            <a:spLocks noChangeShapeType="1"/>
          </p:cNvSpPr>
          <p:nvPr/>
        </p:nvSpPr>
        <p:spPr bwMode="auto">
          <a:xfrm flipV="1">
            <a:off x="1584325" y="4029075"/>
            <a:ext cx="377825" cy="3175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51982" name="Line 14"/>
          <p:cNvSpPr>
            <a:spLocks noChangeShapeType="1"/>
          </p:cNvSpPr>
          <p:nvPr/>
        </p:nvSpPr>
        <p:spPr bwMode="auto">
          <a:xfrm>
            <a:off x="1582738" y="5297488"/>
            <a:ext cx="377825" cy="1587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51983" name="AutoShape 15"/>
          <p:cNvSpPr>
            <a:spLocks noChangeArrowheads="1"/>
          </p:cNvSpPr>
          <p:nvPr/>
        </p:nvSpPr>
        <p:spPr bwMode="auto">
          <a:xfrm>
            <a:off x="2003425" y="5041900"/>
            <a:ext cx="915988" cy="4095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>
                <a:solidFill>
                  <a:schemeClr val="bg1"/>
                </a:solidFill>
                <a:latin typeface="+mn-ea"/>
                <a:ea typeface="+mn-ea"/>
              </a:rPr>
              <a:t>摄像头</a:t>
            </a:r>
            <a:endParaRPr lang="zh-CN" altLang="en-US" b="1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23568" name="Picture 16" descr="vide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16688" y="4437063"/>
            <a:ext cx="1584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5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5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51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5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1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51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5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5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5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5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1975" grpId="0" bldLvl="0" animBg="1"/>
      <p:bldP spid="851976" grpId="0" bldLvl="0" animBg="1"/>
      <p:bldP spid="851977" grpId="0" bldLvl="0" animBg="1"/>
      <p:bldP spid="851978" grpId="0" bldLvl="0" animBg="1"/>
      <p:bldP spid="851979" grpId="0" bldLvl="0" animBg="1"/>
      <p:bldP spid="851980" grpId="0" bldLvl="0" animBg="1"/>
      <p:bldP spid="851981" grpId="0" bldLvl="0" animBg="1"/>
      <p:bldP spid="851982" grpId="0" bldLvl="0" animBg="1"/>
      <p:bldP spid="851983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3006" name="Rectangle 14"/>
          <p:cNvSpPr>
            <a:spLocks noGrp="1" noChangeArrowheads="1"/>
          </p:cNvSpPr>
          <p:nvPr>
            <p:ph type="title"/>
          </p:nvPr>
        </p:nvSpPr>
        <p:spPr>
          <a:xfrm>
            <a:off x="5508625" y="285750"/>
            <a:ext cx="3455988" cy="523875"/>
          </a:xfrm>
        </p:spPr>
        <p:txBody>
          <a:bodyPr/>
          <a:lstStyle/>
          <a:p>
            <a:pPr>
              <a:defRPr/>
            </a:pPr>
            <a:r>
              <a:rPr smtClean="0"/>
              <a:t>计算机硬件组成</a:t>
            </a:r>
            <a:r>
              <a:rPr lang="en-US" altLang="zh-CN" smtClean="0"/>
              <a:t>5-2</a:t>
            </a:r>
            <a:endParaRPr dirty="0"/>
          </a:p>
        </p:txBody>
      </p:sp>
      <p:sp>
        <p:nvSpPr>
          <p:cNvPr id="85299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输出设备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查看信息或输出处理的数据</a:t>
            </a:r>
            <a:endParaRPr lang="zh-CN" altLang="en-US" smtClean="0"/>
          </a:p>
          <a:p>
            <a:pPr>
              <a:defRPr/>
            </a:pPr>
            <a:endParaRPr lang="zh-CN" altLang="en-US"/>
          </a:p>
        </p:txBody>
      </p:sp>
      <p:sp>
        <p:nvSpPr>
          <p:cNvPr id="852996" name="AutoShape 4"/>
          <p:cNvSpPr>
            <a:spLocks noChangeArrowheads="1"/>
          </p:cNvSpPr>
          <p:nvPr/>
        </p:nvSpPr>
        <p:spPr bwMode="auto">
          <a:xfrm>
            <a:off x="1928813" y="2878138"/>
            <a:ext cx="915987" cy="4095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显示器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52997" name="AutoShape 5"/>
          <p:cNvSpPr>
            <a:spLocks noChangeArrowheads="1"/>
          </p:cNvSpPr>
          <p:nvPr/>
        </p:nvSpPr>
        <p:spPr bwMode="auto">
          <a:xfrm>
            <a:off x="1928813" y="3663950"/>
            <a:ext cx="915987" cy="4095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打印机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52998" name="AutoShape 6"/>
          <p:cNvSpPr>
            <a:spLocks noChangeArrowheads="1"/>
          </p:cNvSpPr>
          <p:nvPr/>
        </p:nvSpPr>
        <p:spPr bwMode="auto">
          <a:xfrm>
            <a:off x="1925638" y="4378325"/>
            <a:ext cx="917575" cy="4095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音箱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52999" name="Line 7"/>
          <p:cNvSpPr>
            <a:spLocks noChangeShapeType="1"/>
          </p:cNvSpPr>
          <p:nvPr/>
        </p:nvSpPr>
        <p:spPr bwMode="auto">
          <a:xfrm>
            <a:off x="1571625" y="2492375"/>
            <a:ext cx="1588" cy="2057400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53000" name="Line 8"/>
          <p:cNvSpPr>
            <a:spLocks noChangeShapeType="1"/>
          </p:cNvSpPr>
          <p:nvPr/>
        </p:nvSpPr>
        <p:spPr bwMode="auto">
          <a:xfrm>
            <a:off x="1555750" y="3101975"/>
            <a:ext cx="377825" cy="1588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53001" name="Line 9"/>
          <p:cNvSpPr>
            <a:spLocks noChangeShapeType="1"/>
          </p:cNvSpPr>
          <p:nvPr/>
        </p:nvSpPr>
        <p:spPr bwMode="auto">
          <a:xfrm>
            <a:off x="1555750" y="4548188"/>
            <a:ext cx="377825" cy="1587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53002" name="Line 10"/>
          <p:cNvSpPr>
            <a:spLocks noChangeShapeType="1"/>
          </p:cNvSpPr>
          <p:nvPr/>
        </p:nvSpPr>
        <p:spPr bwMode="auto">
          <a:xfrm flipV="1">
            <a:off x="1555750" y="3860800"/>
            <a:ext cx="377825" cy="3175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24587" name="Picture 11" descr="printer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715125" y="2786063"/>
            <a:ext cx="1651000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8" name="Picture 12" descr="音响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92875" y="4298950"/>
            <a:ext cx="1651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9" name="Picture 13" descr="LC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38575" y="2420938"/>
            <a:ext cx="230505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5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5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5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3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53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52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3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53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52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2996" grpId="0" bldLvl="0" animBg="1"/>
      <p:bldP spid="852997" grpId="0" bldLvl="0" animBg="1"/>
      <p:bldP spid="852998" grpId="0" bldLvl="0" animBg="1"/>
      <p:bldP spid="852999" grpId="0" bldLvl="0" animBg="1"/>
      <p:bldP spid="853000" grpId="0" bldLvl="0" animBg="1"/>
      <p:bldP spid="853001" grpId="0" bldLvl="0" animBg="1"/>
      <p:bldP spid="853002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4022" name="Rectangle 6"/>
          <p:cNvSpPr>
            <a:spLocks noGrp="1" noChangeArrowheads="1"/>
          </p:cNvSpPr>
          <p:nvPr>
            <p:ph type="title"/>
          </p:nvPr>
        </p:nvSpPr>
        <p:spPr>
          <a:xfrm>
            <a:off x="5580063" y="285750"/>
            <a:ext cx="3384550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计算机硬件组成</a:t>
            </a:r>
            <a:r>
              <a:rPr lang="en-US" altLang="zh-CN" dirty="0" smtClean="0"/>
              <a:t>5-3</a:t>
            </a:r>
            <a:endParaRPr dirty="0"/>
          </a:p>
        </p:txBody>
      </p:sp>
      <p:sp>
        <p:nvSpPr>
          <p:cNvPr id="85401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en-US" altLang="zh-CN" smtClean="0"/>
              <a:t>CPU</a:t>
            </a:r>
            <a:r>
              <a:rPr lang="zh-CN" altLang="en-US" smtClean="0"/>
              <a:t>（中央处理器）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执行所有的处理工作</a:t>
            </a:r>
            <a:endParaRPr lang="zh-CN" altLang="en-US"/>
          </a:p>
        </p:txBody>
      </p:sp>
      <p:pic>
        <p:nvPicPr>
          <p:cNvPr id="25604" name="Picture 4" descr="v intel pentiumⅳ_478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7688" y="1785938"/>
            <a:ext cx="4321175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5" descr="athlon6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3589338"/>
            <a:ext cx="3024188" cy="226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5060" name="Rectangle 20"/>
          <p:cNvSpPr>
            <a:spLocks noGrp="1" noChangeArrowheads="1"/>
          </p:cNvSpPr>
          <p:nvPr>
            <p:ph type="title"/>
          </p:nvPr>
        </p:nvSpPr>
        <p:spPr>
          <a:xfrm>
            <a:off x="5656263" y="285750"/>
            <a:ext cx="3308350" cy="523875"/>
          </a:xfrm>
        </p:spPr>
        <p:txBody>
          <a:bodyPr/>
          <a:lstStyle/>
          <a:p>
            <a:pPr>
              <a:defRPr/>
            </a:pPr>
            <a:r>
              <a:rPr smtClean="0"/>
              <a:t>计算机硬件组成</a:t>
            </a:r>
            <a:r>
              <a:rPr lang="en-US" altLang="zh-CN" smtClean="0"/>
              <a:t>5-4</a:t>
            </a:r>
            <a:endParaRPr dirty="0"/>
          </a:p>
        </p:txBody>
      </p:sp>
      <p:sp>
        <p:nvSpPr>
          <p:cNvPr id="85504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存储器</a:t>
            </a:r>
            <a:endParaRPr lang="zh-CN" altLang="en-US"/>
          </a:p>
        </p:txBody>
      </p:sp>
      <p:pic>
        <p:nvPicPr>
          <p:cNvPr id="26628" name="Picture 4" descr="00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821113" y="1700213"/>
            <a:ext cx="4537075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5" descr="U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8" y="4500563"/>
            <a:ext cx="187007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55046" name="AutoShape 6"/>
          <p:cNvSpPr>
            <a:spLocks noChangeArrowheads="1"/>
          </p:cNvSpPr>
          <p:nvPr/>
        </p:nvSpPr>
        <p:spPr bwMode="auto">
          <a:xfrm>
            <a:off x="1858963" y="2520950"/>
            <a:ext cx="917575" cy="4095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内存条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55047" name="AutoShape 7"/>
          <p:cNvSpPr>
            <a:spLocks noChangeArrowheads="1"/>
          </p:cNvSpPr>
          <p:nvPr/>
        </p:nvSpPr>
        <p:spPr bwMode="auto">
          <a:xfrm>
            <a:off x="1857375" y="3235325"/>
            <a:ext cx="917575" cy="4095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zh-CN" altLang="en-US" b="1">
                <a:solidFill>
                  <a:schemeClr val="bg1"/>
                </a:solidFill>
                <a:latin typeface="+mn-ea"/>
                <a:ea typeface="+mn-ea"/>
              </a:rPr>
              <a:t>硬盘</a:t>
            </a:r>
            <a:endParaRPr lang="zh-CN" altLang="en-US" b="1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55048" name="AutoShape 8"/>
          <p:cNvSpPr>
            <a:spLocks noChangeArrowheads="1"/>
          </p:cNvSpPr>
          <p:nvPr/>
        </p:nvSpPr>
        <p:spPr bwMode="auto">
          <a:xfrm>
            <a:off x="1857375" y="3949700"/>
            <a:ext cx="917575" cy="4095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zh-CN" altLang="en-US" b="1">
                <a:solidFill>
                  <a:schemeClr val="bg1"/>
                </a:solidFill>
                <a:latin typeface="+mn-ea"/>
                <a:ea typeface="+mn-ea"/>
              </a:rPr>
              <a:t>光盘</a:t>
            </a:r>
            <a:endParaRPr lang="zh-CN" altLang="en-US" b="1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55049" name="Line 9"/>
          <p:cNvSpPr>
            <a:spLocks noChangeShapeType="1"/>
          </p:cNvSpPr>
          <p:nvPr/>
        </p:nvSpPr>
        <p:spPr bwMode="auto">
          <a:xfrm>
            <a:off x="1474788" y="2085975"/>
            <a:ext cx="1587" cy="3287713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55050" name="Line 10"/>
          <p:cNvSpPr>
            <a:spLocks noChangeShapeType="1"/>
          </p:cNvSpPr>
          <p:nvPr/>
        </p:nvSpPr>
        <p:spPr bwMode="auto">
          <a:xfrm>
            <a:off x="1458913" y="2695575"/>
            <a:ext cx="377825" cy="1588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55051" name="Line 11"/>
          <p:cNvSpPr>
            <a:spLocks noChangeShapeType="1"/>
          </p:cNvSpPr>
          <p:nvPr/>
        </p:nvSpPr>
        <p:spPr bwMode="auto">
          <a:xfrm>
            <a:off x="1458913" y="4141788"/>
            <a:ext cx="377825" cy="1587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55052" name="Line 12"/>
          <p:cNvSpPr>
            <a:spLocks noChangeShapeType="1"/>
          </p:cNvSpPr>
          <p:nvPr/>
        </p:nvSpPr>
        <p:spPr bwMode="auto">
          <a:xfrm flipV="1">
            <a:off x="1458913" y="3454400"/>
            <a:ext cx="377825" cy="3175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55053" name="Line 13"/>
          <p:cNvSpPr>
            <a:spLocks noChangeShapeType="1"/>
          </p:cNvSpPr>
          <p:nvPr/>
        </p:nvSpPr>
        <p:spPr bwMode="auto">
          <a:xfrm>
            <a:off x="1476375" y="4722813"/>
            <a:ext cx="377825" cy="1587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55054" name="AutoShape 14"/>
          <p:cNvSpPr>
            <a:spLocks noChangeArrowheads="1"/>
          </p:cNvSpPr>
          <p:nvPr/>
        </p:nvSpPr>
        <p:spPr bwMode="auto">
          <a:xfrm>
            <a:off x="1857375" y="4521200"/>
            <a:ext cx="917575" cy="4095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zh-CN" b="1" dirty="0">
                <a:solidFill>
                  <a:schemeClr val="bg1"/>
                </a:solidFill>
                <a:latin typeface="+mn-ea"/>
                <a:ea typeface="+mn-ea"/>
              </a:rPr>
              <a:t>U</a:t>
            </a: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盘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55055" name="Line 15"/>
          <p:cNvSpPr>
            <a:spLocks noChangeShapeType="1"/>
          </p:cNvSpPr>
          <p:nvPr/>
        </p:nvSpPr>
        <p:spPr bwMode="auto">
          <a:xfrm>
            <a:off x="1476375" y="5381625"/>
            <a:ext cx="377825" cy="1588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55056" name="AutoShape 16"/>
          <p:cNvSpPr>
            <a:spLocks noChangeArrowheads="1"/>
          </p:cNvSpPr>
          <p:nvPr/>
        </p:nvSpPr>
        <p:spPr bwMode="auto">
          <a:xfrm>
            <a:off x="1857375" y="5213350"/>
            <a:ext cx="917575" cy="4095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存储卡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26641" name="Picture 17" descr="CD盒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38" y="3000375"/>
            <a:ext cx="1428750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2" name="Picture 18" descr="cedrWSef6Hn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13" y="4429125"/>
            <a:ext cx="2232025" cy="167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3" name="Picture 19" descr="硬盘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00463" y="2714625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5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55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5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55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5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55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5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55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5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55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5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55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5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55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5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55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5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55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5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55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5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55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5046" grpId="0" bldLvl="0" animBg="1"/>
      <p:bldP spid="855047" grpId="0" bldLvl="0" animBg="1"/>
      <p:bldP spid="855048" grpId="0" bldLvl="0" animBg="1"/>
      <p:bldP spid="855049" grpId="0" bldLvl="0" animBg="1"/>
      <p:bldP spid="855050" grpId="0" bldLvl="0" animBg="1"/>
      <p:bldP spid="855051" grpId="0" bldLvl="0" animBg="1"/>
      <p:bldP spid="855052" grpId="0" bldLvl="0" animBg="1"/>
      <p:bldP spid="855053" grpId="0" bldLvl="0" animBg="1"/>
      <p:bldP spid="855054" grpId="0" bldLvl="0" animBg="1"/>
      <p:bldP spid="855055" grpId="0" bldLvl="0" animBg="1"/>
      <p:bldP spid="855056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显卡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203575" y="1557338"/>
            <a:ext cx="3313113" cy="248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56076" name="Rectangle 12"/>
          <p:cNvSpPr>
            <a:spLocks noGrp="1" noChangeArrowheads="1"/>
          </p:cNvSpPr>
          <p:nvPr>
            <p:ph type="title"/>
          </p:nvPr>
        </p:nvSpPr>
        <p:spPr>
          <a:xfrm>
            <a:off x="4357688" y="285750"/>
            <a:ext cx="4606925" cy="523875"/>
          </a:xfrm>
        </p:spPr>
        <p:txBody>
          <a:bodyPr/>
          <a:lstStyle/>
          <a:p>
            <a:pPr>
              <a:defRPr/>
            </a:pPr>
            <a:r>
              <a:rPr smtClean="0"/>
              <a:t>计算机硬件组成</a:t>
            </a:r>
            <a:r>
              <a:rPr lang="en-US" altLang="zh-CN" smtClean="0"/>
              <a:t>5-5</a:t>
            </a:r>
            <a:endParaRPr dirty="0"/>
          </a:p>
        </p:txBody>
      </p:sp>
      <p:sp>
        <p:nvSpPr>
          <p:cNvPr id="856068" name="Rectangle 4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其他设备</a:t>
            </a:r>
            <a:endParaRPr lang="zh-CN" altLang="en-US" dirty="0"/>
          </a:p>
        </p:txBody>
      </p:sp>
      <p:sp>
        <p:nvSpPr>
          <p:cNvPr id="856070" name="AutoShape 6"/>
          <p:cNvSpPr>
            <a:spLocks noChangeArrowheads="1"/>
          </p:cNvSpPr>
          <p:nvPr/>
        </p:nvSpPr>
        <p:spPr bwMode="auto">
          <a:xfrm>
            <a:off x="1890713" y="2436813"/>
            <a:ext cx="687387" cy="4095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>
                <a:solidFill>
                  <a:schemeClr val="bg1"/>
                </a:solidFill>
                <a:latin typeface="+mn-ea"/>
                <a:ea typeface="+mn-ea"/>
              </a:rPr>
              <a:t>主板</a:t>
            </a:r>
            <a:endParaRPr lang="zh-CN" altLang="en-US" b="1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56071" name="AutoShape 7"/>
          <p:cNvSpPr>
            <a:spLocks noChangeArrowheads="1"/>
          </p:cNvSpPr>
          <p:nvPr/>
        </p:nvSpPr>
        <p:spPr bwMode="auto">
          <a:xfrm>
            <a:off x="1890713" y="3267075"/>
            <a:ext cx="687387" cy="4095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>
                <a:solidFill>
                  <a:schemeClr val="bg1"/>
                </a:solidFill>
                <a:latin typeface="+mn-ea"/>
                <a:ea typeface="+mn-ea"/>
              </a:rPr>
              <a:t>机箱</a:t>
            </a:r>
            <a:endParaRPr lang="zh-CN" altLang="en-US" b="1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56072" name="Line 8"/>
          <p:cNvSpPr>
            <a:spLocks noChangeShapeType="1"/>
          </p:cNvSpPr>
          <p:nvPr/>
        </p:nvSpPr>
        <p:spPr bwMode="auto">
          <a:xfrm>
            <a:off x="1474788" y="2085975"/>
            <a:ext cx="1587" cy="1414463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56073" name="Line 9"/>
          <p:cNvSpPr>
            <a:spLocks noChangeShapeType="1"/>
          </p:cNvSpPr>
          <p:nvPr/>
        </p:nvSpPr>
        <p:spPr bwMode="auto">
          <a:xfrm>
            <a:off x="1458913" y="2695575"/>
            <a:ext cx="377825" cy="1588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56074" name="Line 10"/>
          <p:cNvSpPr>
            <a:spLocks noChangeShapeType="1"/>
          </p:cNvSpPr>
          <p:nvPr/>
        </p:nvSpPr>
        <p:spPr bwMode="auto">
          <a:xfrm flipV="1">
            <a:off x="1458913" y="3497263"/>
            <a:ext cx="377825" cy="3175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27658" name="Picture 11" descr="机箱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7175" y="4221163"/>
            <a:ext cx="112395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Line 12"/>
          <p:cNvSpPr>
            <a:spLocks noChangeShapeType="1"/>
          </p:cNvSpPr>
          <p:nvPr/>
        </p:nvSpPr>
        <p:spPr bwMode="auto">
          <a:xfrm>
            <a:off x="5502287" y="3357562"/>
            <a:ext cx="784225" cy="28575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856069" name="AutoShape 5"/>
          <p:cNvSpPr>
            <a:spLocks noChangeArrowheads="1"/>
          </p:cNvSpPr>
          <p:nvPr/>
        </p:nvSpPr>
        <p:spPr bwMode="auto">
          <a:xfrm>
            <a:off x="6027738" y="3668713"/>
            <a:ext cx="1497012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华硕</a:t>
            </a:r>
            <a:r>
              <a:rPr lang="en-US" altLang="zh-CN" b="1" dirty="0">
                <a:solidFill>
                  <a:schemeClr val="bg1"/>
                </a:solidFill>
                <a:latin typeface="+mn-ea"/>
                <a:ea typeface="+mn-ea"/>
              </a:rPr>
              <a:t>M2A-VM </a:t>
            </a:r>
            <a:endParaRPr lang="en-US" altLang="zh-CN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56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6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56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6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56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6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56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6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56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6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56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6070" grpId="0" bldLvl="0" animBg="1"/>
      <p:bldP spid="856071" grpId="0" bldLvl="0" animBg="1"/>
      <p:bldP spid="856072" grpId="0" bldLvl="0" animBg="1"/>
      <p:bldP spid="856073" grpId="0" bldLvl="0" animBg="1"/>
      <p:bldP spid="856074" grpId="0" bldLvl="0" animBg="1"/>
      <p:bldP spid="856069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5805488" y="1916113"/>
            <a:ext cx="2160587" cy="1223962"/>
            <a:chOff x="3878" y="1389"/>
            <a:chExt cx="1361" cy="771"/>
          </a:xfrm>
        </p:grpSpPr>
        <p:grpSp>
          <p:nvGrpSpPr>
            <p:cNvPr id="28703" name="Group 3"/>
            <p:cNvGrpSpPr/>
            <p:nvPr/>
          </p:nvGrpSpPr>
          <p:grpSpPr bwMode="auto">
            <a:xfrm>
              <a:off x="3878" y="1389"/>
              <a:ext cx="1361" cy="771"/>
              <a:chOff x="3878" y="1389"/>
              <a:chExt cx="1361" cy="771"/>
            </a:xfrm>
          </p:grpSpPr>
          <p:sp>
            <p:nvSpPr>
              <p:cNvPr id="28705" name="AutoShape 4"/>
              <p:cNvSpPr>
                <a:spLocks noChangeArrowheads="1"/>
              </p:cNvSpPr>
              <p:nvPr/>
            </p:nvSpPr>
            <p:spPr bwMode="auto">
              <a:xfrm>
                <a:off x="3878" y="1389"/>
                <a:ext cx="1361" cy="771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D2E7B7"/>
                  </a:gs>
                  <a:gs pos="100000">
                    <a:srgbClr val="339966"/>
                  </a:gs>
                </a:gsLst>
                <a:lin ang="5400000" scaled="1"/>
              </a:gradFill>
              <a:ln w="9525">
                <a:round/>
              </a:ln>
              <a:scene3d>
                <a:camera prst="legacyObliqueTopRight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D2E7B7"/>
                </a:extrusionClr>
              </a:sp3d>
            </p:spPr>
            <p:txBody>
              <a:bodyPr wrap="none" anchor="ctr">
                <a:flatTx/>
              </a:bodyPr>
              <a:lstStyle/>
              <a:p>
                <a:r>
                  <a:rPr lang="en-US" altLang="zh-CN" sz="2000" b="1">
                    <a:solidFill>
                      <a:schemeClr val="bg1"/>
                    </a:solidFill>
                    <a:ea typeface="黑体" panose="02010609060101010101" pitchFamily="2" charset="-122"/>
                  </a:rPr>
                  <a:t>CPU</a:t>
                </a:r>
                <a:endParaRPr lang="en-US" altLang="zh-CN" sz="2000" b="1">
                  <a:solidFill>
                    <a:schemeClr val="bg1"/>
                  </a:solidFill>
                  <a:ea typeface="黑体" panose="02010609060101010101" pitchFamily="2" charset="-122"/>
                </a:endParaRPr>
              </a:p>
              <a:p>
                <a:endParaRPr lang="en-US" altLang="zh-CN" sz="2000" b="1">
                  <a:solidFill>
                    <a:schemeClr val="bg1"/>
                  </a:solidFill>
                  <a:ea typeface="黑体" panose="02010609060101010101" pitchFamily="2" charset="-122"/>
                </a:endParaRPr>
              </a:p>
              <a:p>
                <a:endParaRPr lang="en-US" altLang="zh-CN" sz="2000" b="1">
                  <a:solidFill>
                    <a:schemeClr val="bg1"/>
                  </a:solidFill>
                  <a:ea typeface="黑体" panose="02010609060101010101" pitchFamily="2" charset="-122"/>
                </a:endParaRPr>
              </a:p>
              <a:p>
                <a:endParaRPr lang="zh-CN" altLang="en-US" sz="2000" b="1">
                  <a:solidFill>
                    <a:schemeClr val="bg1"/>
                  </a:solidFill>
                  <a:ea typeface="黑体" panose="02010609060101010101" pitchFamily="2" charset="-122"/>
                </a:endParaRPr>
              </a:p>
            </p:txBody>
          </p:sp>
          <p:sp>
            <p:nvSpPr>
              <p:cNvPr id="28706" name="Rectangle 5"/>
              <p:cNvSpPr>
                <a:spLocks noChangeArrowheads="1"/>
              </p:cNvSpPr>
              <p:nvPr/>
            </p:nvSpPr>
            <p:spPr bwMode="auto">
              <a:xfrm>
                <a:off x="4104" y="1616"/>
                <a:ext cx="998" cy="227"/>
              </a:xfrm>
              <a:prstGeom prst="rect">
                <a:avLst/>
              </a:prstGeom>
              <a:solidFill>
                <a:schemeClr val="accent1"/>
              </a:solidFill>
              <a:ln w="9525" algn="ctr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lstStyle/>
              <a:p>
                <a:r>
                  <a:rPr lang="zh-CN" altLang="en-US">
                    <a:ea typeface="黑体" panose="02010609060101010101" pitchFamily="2" charset="-122"/>
                  </a:rPr>
                  <a:t>控制器</a:t>
                </a:r>
                <a:endParaRPr lang="zh-CN" altLang="en-US">
                  <a:ea typeface="黑体" panose="02010609060101010101" pitchFamily="2" charset="-122"/>
                </a:endParaRPr>
              </a:p>
            </p:txBody>
          </p:sp>
        </p:grpSp>
        <p:sp>
          <p:nvSpPr>
            <p:cNvPr id="28704" name="Rectangle 6"/>
            <p:cNvSpPr>
              <a:spLocks noChangeArrowheads="1"/>
            </p:cNvSpPr>
            <p:nvPr/>
          </p:nvSpPr>
          <p:spPr bwMode="auto">
            <a:xfrm>
              <a:off x="4104" y="1888"/>
              <a:ext cx="998" cy="227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r>
                <a:rPr lang="zh-CN" altLang="en-US">
                  <a:ea typeface="黑体" panose="02010609060101010101" pitchFamily="2" charset="-122"/>
                </a:rPr>
                <a:t>运算器</a:t>
              </a:r>
              <a:endParaRPr lang="zh-CN" altLang="en-US">
                <a:ea typeface="黑体" panose="02010609060101010101" pitchFamily="2" charset="-122"/>
              </a:endParaRPr>
            </a:p>
          </p:txBody>
        </p:sp>
      </p:grpSp>
      <p:pic>
        <p:nvPicPr>
          <p:cNvPr id="857096" name="Picture 8" descr="BoyMP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68313" y="1196975"/>
            <a:ext cx="3167062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7097" name="Picture 9" descr="monit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1275" y="3341688"/>
            <a:ext cx="1443038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57098" name="Text Box 10"/>
          <p:cNvSpPr txBox="1">
            <a:spLocks noChangeArrowheads="1"/>
          </p:cNvSpPr>
          <p:nvPr/>
        </p:nvSpPr>
        <p:spPr bwMode="auto">
          <a:xfrm>
            <a:off x="3995738" y="3933825"/>
            <a:ext cx="1152525" cy="64135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chemeClr val="bg1"/>
                </a:solidFill>
                <a:ea typeface="黑体" panose="02010609060101010101" pitchFamily="2" charset="-122"/>
              </a:rPr>
              <a:t>我是程序员。</a:t>
            </a:r>
            <a:endParaRPr lang="zh-CN" altLang="en-US" b="1">
              <a:solidFill>
                <a:schemeClr val="bg1"/>
              </a:solidFill>
              <a:ea typeface="黑体" panose="02010609060101010101" pitchFamily="2" charset="-122"/>
            </a:endParaRPr>
          </a:p>
        </p:txBody>
      </p:sp>
      <p:sp>
        <p:nvSpPr>
          <p:cNvPr id="857099" name="AutoShape 11"/>
          <p:cNvSpPr>
            <a:spLocks noChangeArrowheads="1"/>
          </p:cNvSpPr>
          <p:nvPr/>
        </p:nvSpPr>
        <p:spPr bwMode="gray">
          <a:xfrm>
            <a:off x="1377950" y="3205163"/>
            <a:ext cx="774700" cy="735012"/>
          </a:xfrm>
          <a:prstGeom prst="rightArrow">
            <a:avLst>
              <a:gd name="adj1" fmla="val 50000"/>
              <a:gd name="adj2" fmla="val 35726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输入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57100" name="AutoShape 12"/>
          <p:cNvSpPr>
            <a:spLocks noChangeArrowheads="1"/>
          </p:cNvSpPr>
          <p:nvPr/>
        </p:nvSpPr>
        <p:spPr bwMode="auto">
          <a:xfrm>
            <a:off x="6308725" y="2276475"/>
            <a:ext cx="1152525" cy="503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2E7B7"/>
              </a:gs>
              <a:gs pos="100000">
                <a:srgbClr val="339966"/>
              </a:gs>
            </a:gsLst>
            <a:lin ang="5400000" scaled="1"/>
          </a:gradFill>
          <a:ln w="9525">
            <a:rou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D2E7B7"/>
            </a:extrusionClr>
          </a:sp3d>
        </p:spPr>
        <p:txBody>
          <a:bodyPr wrap="none" anchor="ctr">
            <a:flatTx/>
          </a:bodyPr>
          <a:lstStyle/>
          <a:p>
            <a:endParaRPr lang="zh-CN" altLang="en-US" sz="2000" b="1">
              <a:solidFill>
                <a:schemeClr val="bg1"/>
              </a:solidFill>
              <a:ea typeface="黑体" panose="02010609060101010101" pitchFamily="2" charset="-122"/>
            </a:endParaRPr>
          </a:p>
        </p:txBody>
      </p:sp>
      <p:sp>
        <p:nvSpPr>
          <p:cNvPr id="857101" name="AutoShape 13"/>
          <p:cNvSpPr>
            <a:spLocks noChangeArrowheads="1"/>
          </p:cNvSpPr>
          <p:nvPr/>
        </p:nvSpPr>
        <p:spPr bwMode="gray">
          <a:xfrm>
            <a:off x="3779838" y="2379663"/>
            <a:ext cx="1196975" cy="733425"/>
          </a:xfrm>
          <a:prstGeom prst="rightArrow">
            <a:avLst>
              <a:gd name="adj1" fmla="val 50000"/>
              <a:gd name="adj2" fmla="val 87466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>
                <a:solidFill>
                  <a:schemeClr val="bg1"/>
                </a:solidFill>
                <a:latin typeface="+mn-ea"/>
                <a:ea typeface="+mn-ea"/>
              </a:rPr>
              <a:t>数据流</a:t>
            </a:r>
            <a:endParaRPr lang="zh-CN" altLang="en-US" b="1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857102" name="Picture 14" descr="print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63" y="4929188"/>
            <a:ext cx="1944687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57103" name="tower"/>
          <p:cNvSpPr>
            <a:spLocks noEditPoints="1" noChangeArrowheads="1"/>
          </p:cNvSpPr>
          <p:nvPr/>
        </p:nvSpPr>
        <p:spPr bwMode="auto">
          <a:xfrm>
            <a:off x="6164263" y="1268413"/>
            <a:ext cx="1511300" cy="2592387"/>
          </a:xfrm>
          <a:custGeom>
            <a:avLst/>
            <a:gdLst>
              <a:gd name="T0" fmla="*/ 0 w 21600"/>
              <a:gd name="T1" fmla="*/ 2147483647 h 21600"/>
              <a:gd name="T2" fmla="*/ 2147483647 w 21600"/>
              <a:gd name="T3" fmla="*/ 0 h 21600"/>
              <a:gd name="T4" fmla="*/ 2147483647 w 21600"/>
              <a:gd name="T5" fmla="*/ 0 h 21600"/>
              <a:gd name="T6" fmla="*/ 2147483647 w 21600"/>
              <a:gd name="T7" fmla="*/ 0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2147483647 w 21600"/>
              <a:gd name="T15" fmla="*/ 2147483647 h 21600"/>
              <a:gd name="T16" fmla="*/ 0 w 21600"/>
              <a:gd name="T17" fmla="*/ 2147483647 h 21600"/>
              <a:gd name="T18" fmla="*/ 0 w 21600"/>
              <a:gd name="T19" fmla="*/ 2147483647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459 w 21600"/>
              <a:gd name="T31" fmla="*/ 22540 h 21600"/>
              <a:gd name="T32" fmla="*/ 21485 w 21600"/>
              <a:gd name="T33" fmla="*/ 27000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gradFill rotWithShape="1">
            <a:gsLst>
              <a:gs pos="0">
                <a:srgbClr val="808080">
                  <a:alpha val="50000"/>
                </a:srgbClr>
              </a:gs>
              <a:gs pos="100000">
                <a:srgbClr val="FFFFFF"/>
              </a:gs>
            </a:gsLst>
            <a:lin ang="18900000" scaled="1"/>
          </a:gradFill>
          <a:ln w="9525">
            <a:solidFill>
              <a:srgbClr val="000000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57104" name="AutoShape 16"/>
          <p:cNvSpPr>
            <a:spLocks noChangeArrowheads="1"/>
          </p:cNvSpPr>
          <p:nvPr/>
        </p:nvSpPr>
        <p:spPr bwMode="auto">
          <a:xfrm>
            <a:off x="368300" y="4702175"/>
            <a:ext cx="3268663" cy="714375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输入设备：</a:t>
            </a:r>
            <a:endParaRPr lang="en-US" altLang="zh-CN" b="1" dirty="0">
              <a:solidFill>
                <a:schemeClr val="bg1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输入数据，向计算机发出指令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57105" name="AutoShape 17"/>
          <p:cNvSpPr>
            <a:spLocks noChangeArrowheads="1"/>
          </p:cNvSpPr>
          <p:nvPr/>
        </p:nvSpPr>
        <p:spPr bwMode="auto">
          <a:xfrm>
            <a:off x="4211638" y="1176338"/>
            <a:ext cx="1179512" cy="715962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zh-CN" b="1" dirty="0">
                <a:solidFill>
                  <a:schemeClr val="bg1"/>
                </a:solidFill>
                <a:latin typeface="+mn-ea"/>
                <a:ea typeface="+mn-ea"/>
              </a:rPr>
              <a:t>CPU</a:t>
            </a: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：</a:t>
            </a:r>
            <a:endParaRPr lang="en-US" altLang="zh-CN" b="1" dirty="0">
              <a:solidFill>
                <a:schemeClr val="bg1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处理数据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57106" name="AutoShape 18"/>
          <p:cNvSpPr>
            <a:spLocks noChangeArrowheads="1"/>
          </p:cNvSpPr>
          <p:nvPr/>
        </p:nvSpPr>
        <p:spPr bwMode="gray">
          <a:xfrm>
            <a:off x="5292725" y="3573463"/>
            <a:ext cx="787400" cy="733425"/>
          </a:xfrm>
          <a:prstGeom prst="leftArrow">
            <a:avLst>
              <a:gd name="adj1" fmla="val 50000"/>
              <a:gd name="adj2" fmla="val 39353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输出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57107" name="AutoShape 19"/>
          <p:cNvSpPr>
            <a:spLocks noChangeArrowheads="1"/>
          </p:cNvSpPr>
          <p:nvPr/>
        </p:nvSpPr>
        <p:spPr bwMode="gray">
          <a:xfrm>
            <a:off x="6372225" y="4221163"/>
            <a:ext cx="828675" cy="784225"/>
          </a:xfrm>
          <a:prstGeom prst="downArrow">
            <a:avLst>
              <a:gd name="adj1" fmla="val 50000"/>
              <a:gd name="adj2" fmla="val 35726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>
                <a:solidFill>
                  <a:schemeClr val="bg1"/>
                </a:solidFill>
                <a:latin typeface="+mn-ea"/>
                <a:ea typeface="+mn-ea"/>
              </a:rPr>
              <a:t>输</a:t>
            </a:r>
            <a:endParaRPr lang="zh-CN" altLang="en-US" b="1">
              <a:solidFill>
                <a:schemeClr val="bg1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>
                <a:solidFill>
                  <a:schemeClr val="bg1"/>
                </a:solidFill>
                <a:latin typeface="+mn-ea"/>
                <a:ea typeface="+mn-ea"/>
              </a:rPr>
              <a:t>出</a:t>
            </a:r>
            <a:endParaRPr lang="zh-CN" altLang="en-US" b="1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57109" name="AutoShape 21"/>
          <p:cNvSpPr>
            <a:spLocks noChangeArrowheads="1"/>
          </p:cNvSpPr>
          <p:nvPr/>
        </p:nvSpPr>
        <p:spPr bwMode="auto">
          <a:xfrm>
            <a:off x="7356475" y="4292600"/>
            <a:ext cx="1679575" cy="1022350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其他设备：</a:t>
            </a:r>
            <a:endParaRPr lang="en-US" altLang="zh-CN" b="1" dirty="0">
              <a:solidFill>
                <a:schemeClr val="bg1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支撑、连接各个部件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57110" name="Rectangle 22"/>
          <p:cNvSpPr>
            <a:spLocks noGrp="1" noChangeArrowheads="1"/>
          </p:cNvSpPr>
          <p:nvPr>
            <p:ph type="title"/>
          </p:nvPr>
        </p:nvSpPr>
        <p:spPr>
          <a:xfrm>
            <a:off x="5148263" y="285750"/>
            <a:ext cx="3816350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计算机各部件协调工作</a:t>
            </a:r>
            <a:endParaRPr dirty="0"/>
          </a:p>
        </p:txBody>
      </p:sp>
      <p:sp>
        <p:nvSpPr>
          <p:cNvPr id="25" name="Line 12"/>
          <p:cNvSpPr>
            <a:spLocks noChangeShapeType="1"/>
          </p:cNvSpPr>
          <p:nvPr/>
        </p:nvSpPr>
        <p:spPr bwMode="auto">
          <a:xfrm rot="10800000">
            <a:off x="5364088" y="1484785"/>
            <a:ext cx="712787" cy="500064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6" name="Line 12"/>
          <p:cNvSpPr>
            <a:spLocks noChangeShapeType="1"/>
          </p:cNvSpPr>
          <p:nvPr/>
        </p:nvSpPr>
        <p:spPr bwMode="auto">
          <a:xfrm>
            <a:off x="7284934" y="3714752"/>
            <a:ext cx="642942" cy="571504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7" name="Line 12"/>
          <p:cNvSpPr>
            <a:spLocks noChangeShapeType="1"/>
          </p:cNvSpPr>
          <p:nvPr/>
        </p:nvSpPr>
        <p:spPr bwMode="auto">
          <a:xfrm>
            <a:off x="2000232" y="4214820"/>
            <a:ext cx="712787" cy="500064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8" name="Line 12"/>
          <p:cNvSpPr>
            <a:spLocks noChangeShapeType="1"/>
          </p:cNvSpPr>
          <p:nvPr/>
        </p:nvSpPr>
        <p:spPr bwMode="auto">
          <a:xfrm flipH="1">
            <a:off x="5072066" y="5357828"/>
            <a:ext cx="712787" cy="500064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857108" name="AutoShape 20"/>
          <p:cNvSpPr>
            <a:spLocks noChangeArrowheads="1"/>
          </p:cNvSpPr>
          <p:nvPr/>
        </p:nvSpPr>
        <p:spPr bwMode="auto">
          <a:xfrm>
            <a:off x="3211513" y="5589588"/>
            <a:ext cx="1865312" cy="714375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输出设备：</a:t>
            </a:r>
            <a:endParaRPr lang="en-US" altLang="zh-CN" b="1" dirty="0">
              <a:solidFill>
                <a:schemeClr val="bg1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输出处理的结果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57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57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1000"/>
                                        <p:tgtEl>
                                          <p:spTgt spid="857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57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57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57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57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85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57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85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57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857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85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0"/>
                            </p:stCondLst>
                            <p:childTnLst>
                              <p:par>
                                <p:cTn id="7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5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7098" grpId="0"/>
      <p:bldP spid="857099" grpId="0" bldLvl="0" animBg="1"/>
      <p:bldP spid="857100" grpId="0" bldLvl="0" animBg="1"/>
      <p:bldP spid="857101" grpId="0" bldLvl="0" animBg="1"/>
      <p:bldP spid="857103" grpId="0" bldLvl="0" animBg="1"/>
      <p:bldP spid="857104" grpId="0" bldLvl="0" animBg="1"/>
      <p:bldP spid="857105" grpId="0" bldLvl="0" animBg="1"/>
      <p:bldP spid="857106" grpId="0" bldLvl="0" animBg="1"/>
      <p:bldP spid="857107" grpId="0" bldLvl="0" animBg="1"/>
      <p:bldP spid="857109" grpId="0" bldLvl="0" animBg="1"/>
      <p:bldP spid="857108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8117" name="Rectangle 5"/>
          <p:cNvSpPr>
            <a:spLocks noGrp="1" noChangeArrowheads="1"/>
          </p:cNvSpPr>
          <p:nvPr>
            <p:ph type="title"/>
          </p:nvPr>
        </p:nvSpPr>
        <p:spPr>
          <a:xfrm>
            <a:off x="7956550" y="285750"/>
            <a:ext cx="1008063" cy="523875"/>
          </a:xfrm>
        </p:spPr>
        <p:txBody>
          <a:bodyPr/>
          <a:lstStyle/>
          <a:p>
            <a:pPr>
              <a:defRPr/>
            </a:pPr>
            <a:r>
              <a:rPr smtClean="0"/>
              <a:t>小结</a:t>
            </a:r>
            <a:endParaRPr dirty="0"/>
          </a:p>
        </p:txBody>
      </p:sp>
      <p:sp>
        <p:nvSpPr>
          <p:cNvPr id="85811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计算机硬件由哪几部分组成？</a:t>
            </a:r>
            <a:endParaRPr lang="zh-CN" altLang="en-US" dirty="0" smtClean="0"/>
          </a:p>
          <a:p>
            <a:pPr>
              <a:defRPr/>
            </a:pPr>
            <a:r>
              <a:rPr lang="en-US" altLang="zh-CN" dirty="0" smtClean="0"/>
              <a:t>QQ</a:t>
            </a:r>
            <a:r>
              <a:rPr lang="zh-CN" altLang="en-US" dirty="0" smtClean="0"/>
              <a:t>聊天用的耳麦（含耳机和麦克风）</a:t>
            </a:r>
            <a:r>
              <a:rPr lang="en-US" altLang="zh-CN" dirty="0" smtClean="0"/>
              <a:t> </a:t>
            </a:r>
            <a:r>
              <a:rPr lang="zh-CN" altLang="en-US" dirty="0" smtClean="0"/>
              <a:t>属于什么设备？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29700" name="组合 7"/>
          <p:cNvGrpSpPr/>
          <p:nvPr/>
        </p:nvGrpSpPr>
        <p:grpSpPr bwMode="auto">
          <a:xfrm>
            <a:off x="71438" y="855663"/>
            <a:ext cx="958850" cy="430212"/>
            <a:chOff x="3643306" y="2500357"/>
            <a:chExt cx="958752" cy="430730"/>
          </a:xfrm>
        </p:grpSpPr>
        <p:pic>
          <p:nvPicPr>
            <p:cNvPr id="29702" name="Picture 6" descr="E:\设计支持\模板设计\TW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643306" y="2500357"/>
              <a:ext cx="463239" cy="4307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Box 6"/>
            <p:cNvSpPr txBox="1"/>
            <p:nvPr/>
          </p:nvSpPr>
          <p:spPr>
            <a:xfrm>
              <a:off x="3900455" y="2501946"/>
              <a:ext cx="701603" cy="40053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提问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9151" name="Rectangle 15"/>
          <p:cNvSpPr>
            <a:spLocks noGrp="1" noChangeArrowheads="1"/>
          </p:cNvSpPr>
          <p:nvPr>
            <p:ph type="title"/>
          </p:nvPr>
        </p:nvSpPr>
        <p:spPr>
          <a:xfrm>
            <a:off x="7308850" y="285750"/>
            <a:ext cx="1655763" cy="523875"/>
          </a:xfrm>
        </p:spPr>
        <p:txBody>
          <a:bodyPr/>
          <a:lstStyle/>
          <a:p>
            <a:pPr>
              <a:defRPr/>
            </a:pPr>
            <a:r>
              <a:rPr smtClean="0"/>
              <a:t>硬件</a:t>
            </a:r>
            <a:r>
              <a:rPr lang="en-US" altLang="zh-CN" smtClean="0"/>
              <a:t>DIY</a:t>
            </a:r>
            <a:endParaRPr lang="en-US" dirty="0"/>
          </a:p>
        </p:txBody>
      </p:sp>
      <p:sp>
        <p:nvSpPr>
          <p:cNvPr id="85913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 lvl="1">
              <a:defRPr/>
            </a:pPr>
            <a:r>
              <a:rPr lang="zh-CN" altLang="en-US" smtClean="0"/>
              <a:t>购买电脑要看什么？</a:t>
            </a:r>
            <a:endParaRPr lang="zh-CN" altLang="en-US" dirty="0"/>
          </a:p>
        </p:txBody>
      </p:sp>
      <p:pic>
        <p:nvPicPr>
          <p:cNvPr id="30724" name="Picture 4" descr="网站截图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70000" y="1857375"/>
            <a:ext cx="6659563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59141" name="Rectangle 5"/>
          <p:cNvSpPr>
            <a:spLocks noChangeArrowheads="1"/>
          </p:cNvSpPr>
          <p:nvPr/>
        </p:nvSpPr>
        <p:spPr bwMode="auto">
          <a:xfrm>
            <a:off x="3455988" y="3860800"/>
            <a:ext cx="1008062" cy="288925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59142" name="Rectangle 6"/>
          <p:cNvSpPr>
            <a:spLocks noChangeArrowheads="1"/>
          </p:cNvSpPr>
          <p:nvPr/>
        </p:nvSpPr>
        <p:spPr bwMode="auto">
          <a:xfrm>
            <a:off x="3455988" y="5229225"/>
            <a:ext cx="1008062" cy="288925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59143" name="Rectangle 7"/>
          <p:cNvSpPr>
            <a:spLocks noChangeArrowheads="1"/>
          </p:cNvSpPr>
          <p:nvPr/>
        </p:nvSpPr>
        <p:spPr bwMode="auto">
          <a:xfrm>
            <a:off x="5976938" y="3860800"/>
            <a:ext cx="1008062" cy="288925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59144" name="Rectangle 8"/>
          <p:cNvSpPr>
            <a:spLocks noChangeArrowheads="1"/>
          </p:cNvSpPr>
          <p:nvPr/>
        </p:nvSpPr>
        <p:spPr bwMode="auto">
          <a:xfrm>
            <a:off x="5976938" y="5300663"/>
            <a:ext cx="1008062" cy="288925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59145" name="Rectangle 9"/>
          <p:cNvSpPr>
            <a:spLocks noChangeArrowheads="1"/>
          </p:cNvSpPr>
          <p:nvPr/>
        </p:nvSpPr>
        <p:spPr bwMode="auto">
          <a:xfrm>
            <a:off x="5976938" y="4581525"/>
            <a:ext cx="1008062" cy="287338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59146" name="Rectangle 10"/>
          <p:cNvSpPr>
            <a:spLocks noChangeArrowheads="1"/>
          </p:cNvSpPr>
          <p:nvPr/>
        </p:nvSpPr>
        <p:spPr bwMode="auto">
          <a:xfrm>
            <a:off x="3455988" y="4579938"/>
            <a:ext cx="1008062" cy="288925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59147" name="Rectangle 11"/>
          <p:cNvSpPr>
            <a:spLocks noChangeArrowheads="1"/>
          </p:cNvSpPr>
          <p:nvPr/>
        </p:nvSpPr>
        <p:spPr bwMode="auto">
          <a:xfrm>
            <a:off x="3455988" y="6000750"/>
            <a:ext cx="1044575" cy="28575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59148" name="Rectangle 12"/>
          <p:cNvSpPr>
            <a:spLocks noChangeArrowheads="1"/>
          </p:cNvSpPr>
          <p:nvPr/>
        </p:nvSpPr>
        <p:spPr bwMode="auto">
          <a:xfrm>
            <a:off x="5976938" y="6000750"/>
            <a:ext cx="1023937" cy="28575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59149" name="WordArt 13"/>
          <p:cNvSpPr>
            <a:spLocks noChangeArrowheads="1" noChangeShapeType="1" noTextEdit="1"/>
          </p:cNvSpPr>
          <p:nvPr/>
        </p:nvSpPr>
        <p:spPr bwMode="auto">
          <a:xfrm>
            <a:off x="5148263" y="1341438"/>
            <a:ext cx="2971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>
              <a:defRPr/>
            </a:pPr>
            <a:r>
              <a:rPr lang="zh-CN" altLang="en-US" sz="4400" b="1" kern="10">
                <a:ln w="9525">
                  <a:solidFill>
                    <a:srgbClr val="0033CC"/>
                  </a:solidFill>
                  <a:round/>
                </a:ln>
                <a:gradFill rotWithShape="1">
                  <a:gsLst>
                    <a:gs pos="0">
                      <a:srgbClr val="3366FF"/>
                    </a:gs>
                    <a:gs pos="50000">
                      <a:srgbClr val="3366FF">
                        <a:gamma/>
                        <a:tint val="27843"/>
                        <a:invGamma/>
                      </a:srgbClr>
                    </a:gs>
                    <a:gs pos="100000">
                      <a:srgbClr val="3366FF"/>
                    </a:gs>
                  </a:gsLst>
                  <a:lin ang="5400000" scaled="1"/>
                </a:gradFill>
                <a:latin typeface="黑体" panose="02010609060101010101" pitchFamily="2" charset="-122"/>
                <a:ea typeface="黑体" panose="02010609060101010101" pitchFamily="2" charset="-122"/>
              </a:rPr>
              <a:t>性能指标</a:t>
            </a:r>
            <a:r>
              <a:rPr lang="en-US" altLang="zh-CN" sz="4400" b="1" kern="10">
                <a:ln w="9525">
                  <a:solidFill>
                    <a:srgbClr val="0033CC"/>
                  </a:solidFill>
                  <a:round/>
                </a:ln>
                <a:gradFill rotWithShape="1">
                  <a:gsLst>
                    <a:gs pos="0">
                      <a:srgbClr val="3366FF"/>
                    </a:gs>
                    <a:gs pos="50000">
                      <a:srgbClr val="3366FF">
                        <a:gamma/>
                        <a:tint val="27843"/>
                        <a:invGamma/>
                      </a:srgbClr>
                    </a:gs>
                    <a:gs pos="100000">
                      <a:srgbClr val="3366FF"/>
                    </a:gs>
                  </a:gsLst>
                  <a:lin ang="5400000" scaled="1"/>
                </a:gradFill>
                <a:latin typeface="黑体" panose="02010609060101010101" pitchFamily="2" charset="-122"/>
                <a:ea typeface="黑体" panose="02010609060101010101" pitchFamily="2" charset="-122"/>
              </a:rPr>
              <a:t>+</a:t>
            </a:r>
            <a:r>
              <a:rPr lang="zh-CN" altLang="en-US" sz="4400" b="1" kern="10">
                <a:ln w="9525">
                  <a:solidFill>
                    <a:srgbClr val="0033CC"/>
                  </a:solidFill>
                  <a:round/>
                </a:ln>
                <a:gradFill rotWithShape="1">
                  <a:gsLst>
                    <a:gs pos="0">
                      <a:srgbClr val="3366FF"/>
                    </a:gs>
                    <a:gs pos="50000">
                      <a:srgbClr val="3366FF">
                        <a:gamma/>
                        <a:tint val="27843"/>
                        <a:invGamma/>
                      </a:srgbClr>
                    </a:gs>
                    <a:gs pos="100000">
                      <a:srgbClr val="3366FF"/>
                    </a:gs>
                  </a:gsLst>
                  <a:lin ang="5400000" scaled="1"/>
                </a:gradFill>
                <a:latin typeface="黑体" panose="02010609060101010101" pitchFamily="2" charset="-122"/>
                <a:ea typeface="黑体" panose="02010609060101010101" pitchFamily="2" charset="-122"/>
              </a:rPr>
              <a:t>价格</a:t>
            </a:r>
            <a:endParaRPr lang="zh-CN" altLang="en-US" sz="4400" b="1" kern="10">
              <a:ln w="9525">
                <a:solidFill>
                  <a:srgbClr val="0033CC"/>
                </a:solidFill>
                <a:round/>
              </a:ln>
              <a:gradFill rotWithShape="1">
                <a:gsLst>
                  <a:gs pos="0">
                    <a:srgbClr val="3366FF"/>
                  </a:gs>
                  <a:gs pos="50000">
                    <a:srgbClr val="3366FF">
                      <a:gamma/>
                      <a:tint val="27843"/>
                      <a:invGamma/>
                    </a:srgbClr>
                  </a:gs>
                  <a:gs pos="100000">
                    <a:srgbClr val="3366FF"/>
                  </a:gs>
                </a:gsLst>
                <a:lin ang="5400000" scaled="1"/>
              </a:gra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30734" name="组合 7"/>
          <p:cNvGrpSpPr/>
          <p:nvPr/>
        </p:nvGrpSpPr>
        <p:grpSpPr bwMode="auto">
          <a:xfrm>
            <a:off x="71438" y="855663"/>
            <a:ext cx="958850" cy="430212"/>
            <a:chOff x="3643306" y="2500357"/>
            <a:chExt cx="958752" cy="430730"/>
          </a:xfrm>
        </p:grpSpPr>
        <p:pic>
          <p:nvPicPr>
            <p:cNvPr id="30736" name="Picture 6" descr="E:\设计支持\模板设计\TW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643306" y="2500357"/>
              <a:ext cx="463239" cy="4307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TextBox 16"/>
            <p:cNvSpPr txBox="1"/>
            <p:nvPr/>
          </p:nvSpPr>
          <p:spPr>
            <a:xfrm>
              <a:off x="3900455" y="2501946"/>
              <a:ext cx="701603" cy="40053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提问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59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59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59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59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59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59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859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59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59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9141" grpId="0" bldLvl="0" animBg="1"/>
      <p:bldP spid="859142" grpId="0" bldLvl="0" animBg="1"/>
      <p:bldP spid="859143" grpId="0" bldLvl="0" animBg="1"/>
      <p:bldP spid="859144" grpId="0" bldLvl="0" animBg="1"/>
      <p:bldP spid="859145" grpId="0" bldLvl="0" animBg="1"/>
      <p:bldP spid="859146" grpId="0" bldLvl="0" animBg="1"/>
      <p:bldP spid="859147" grpId="0" bldLvl="0" animBg="1"/>
      <p:bldP spid="859148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6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中央处理器（</a:t>
            </a:r>
            <a:r>
              <a:rPr lang="en-US" altLang="zh-CN" dirty="0" smtClean="0"/>
              <a:t>CPU</a:t>
            </a:r>
            <a:r>
              <a:rPr lang="zh-CN" altLang="en-US" dirty="0" smtClean="0"/>
              <a:t>）：计算机运算与控制的核心</a:t>
            </a:r>
            <a:endParaRPr lang="zh-CN" altLang="en-US" dirty="0" smtClean="0"/>
          </a:p>
          <a:p>
            <a:pPr>
              <a:defRPr/>
            </a:pPr>
            <a:r>
              <a:rPr lang="en-US" altLang="zh-CN" dirty="0" smtClean="0"/>
              <a:t>CPU</a:t>
            </a:r>
            <a:r>
              <a:rPr lang="zh-CN" altLang="en-US" dirty="0" smtClean="0"/>
              <a:t>的部件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算术逻辑单元（</a:t>
            </a:r>
            <a:r>
              <a:rPr lang="en-US" altLang="zh-CN" dirty="0" smtClean="0"/>
              <a:t>ALU</a:t>
            </a:r>
            <a:r>
              <a:rPr lang="zh-CN" altLang="en-US" dirty="0" smtClean="0"/>
              <a:t>）：负责计算机执行的所有数学和逻辑工作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控制单元（</a:t>
            </a:r>
            <a:r>
              <a:rPr lang="en-US" altLang="zh-CN" dirty="0" smtClean="0"/>
              <a:t>CU</a:t>
            </a:r>
            <a:r>
              <a:rPr lang="zh-CN" altLang="en-US" dirty="0" smtClean="0"/>
              <a:t>）：控制计算机的其他部件</a:t>
            </a: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860171" name="Rectangle 11"/>
          <p:cNvSpPr>
            <a:spLocks noGrp="1" noChangeArrowheads="1"/>
          </p:cNvSpPr>
          <p:nvPr>
            <p:ph type="title"/>
          </p:nvPr>
        </p:nvSpPr>
        <p:spPr>
          <a:xfrm>
            <a:off x="6300788" y="285750"/>
            <a:ext cx="2663825" cy="523875"/>
          </a:xfrm>
        </p:spPr>
        <p:txBody>
          <a:bodyPr/>
          <a:lstStyle/>
          <a:p>
            <a:pPr>
              <a:defRPr/>
            </a:pPr>
            <a:r>
              <a:rPr smtClean="0"/>
              <a:t>中央处理器</a:t>
            </a:r>
            <a:r>
              <a:rPr lang="en-US" altLang="zh-CN" smtClean="0"/>
              <a:t>2-1</a:t>
            </a:r>
            <a:endParaRPr dirty="0"/>
          </a:p>
        </p:txBody>
      </p:sp>
      <p:grpSp>
        <p:nvGrpSpPr>
          <p:cNvPr id="2" name="组合 16"/>
          <p:cNvGrpSpPr/>
          <p:nvPr/>
        </p:nvGrpSpPr>
        <p:grpSpPr bwMode="auto">
          <a:xfrm>
            <a:off x="323850" y="3968750"/>
            <a:ext cx="8618538" cy="2484438"/>
            <a:chOff x="322263" y="2444761"/>
            <a:chExt cx="8618968" cy="2484437"/>
          </a:xfrm>
        </p:grpSpPr>
        <p:pic>
          <p:nvPicPr>
            <p:cNvPr id="31757" name="Picture 4" descr="Intel奔腾处理器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4067363" y="2778136"/>
              <a:ext cx="2167045" cy="1609724"/>
            </a:xfrm>
            <a:prstGeom prst="rect">
              <a:avLst/>
            </a:prstGeom>
            <a:solidFill>
              <a:srgbClr val="0070C0"/>
            </a:solidFill>
            <a:ln w="9525" cap="flat" cmpd="sng" algn="ctr">
              <a:solidFill>
                <a:schemeClr val="accent3">
                  <a:lumMod val="9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1758" name="Picture 6" descr="显卡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22263" y="2444761"/>
              <a:ext cx="3313278" cy="2484437"/>
            </a:xfrm>
            <a:prstGeom prst="rect">
              <a:avLst/>
            </a:prstGeom>
            <a:solidFill>
              <a:srgbClr val="0070C0"/>
            </a:solidFill>
            <a:ln w="9525" cap="flat" cmpd="sng" algn="ctr">
              <a:solidFill>
                <a:schemeClr val="accent3">
                  <a:lumMod val="9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31759" name="Oval 7"/>
            <p:cNvSpPr>
              <a:spLocks noChangeArrowheads="1"/>
            </p:cNvSpPr>
            <p:nvPr/>
          </p:nvSpPr>
          <p:spPr bwMode="auto">
            <a:xfrm>
              <a:off x="1979613" y="3130561"/>
              <a:ext cx="936625" cy="719137"/>
            </a:xfrm>
            <a:prstGeom prst="ellipse">
              <a:avLst/>
            </a:prstGeom>
            <a:solidFill>
              <a:srgbClr val="FFDDDD">
                <a:alpha val="10196"/>
              </a:srgbClr>
            </a:solidFill>
            <a:ln w="28575" algn="ctr">
              <a:solidFill>
                <a:srgbClr val="C00000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860168" name="Line 8"/>
            <p:cNvSpPr>
              <a:spLocks noChangeShapeType="1"/>
            </p:cNvSpPr>
            <p:nvPr/>
          </p:nvSpPr>
          <p:spPr bwMode="auto">
            <a:xfrm flipV="1">
              <a:off x="2981330" y="3267467"/>
              <a:ext cx="1445410" cy="0"/>
            </a:xfrm>
            <a:prstGeom prst="line">
              <a:avLst/>
            </a:prstGeom>
            <a:ln cmpd="sng">
              <a:solidFill>
                <a:schemeClr val="accent5">
                  <a:lumMod val="50000"/>
                </a:schemeClr>
              </a:solidFill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860165" name="AutoShape 5"/>
            <p:cNvSpPr>
              <a:spLocks noChangeArrowheads="1"/>
            </p:cNvSpPr>
            <p:nvPr/>
          </p:nvSpPr>
          <p:spPr bwMode="auto">
            <a:xfrm>
              <a:off x="6037548" y="2581286"/>
              <a:ext cx="2903683" cy="409575"/>
            </a:xfrm>
            <a:prstGeom prst="roundRect">
              <a:avLst/>
            </a:prstGeom>
            <a:solidFill>
              <a:srgbClr val="0070C0"/>
            </a:solidFill>
            <a:ln w="9525" cap="flat" cmpd="sng" algn="ctr">
              <a:solidFill>
                <a:schemeClr val="accent3">
                  <a:lumMod val="9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+mn-ea"/>
                  <a:ea typeface="+mn-ea"/>
                </a:rPr>
                <a:t>Intel Core 2 Duo E6850 </a:t>
              </a:r>
              <a:endParaRPr lang="en-US" altLang="zh-CN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860169" name="Rectangle 9"/>
          <p:cNvSpPr>
            <a:spLocks noChangeArrowheads="1"/>
          </p:cNvSpPr>
          <p:nvPr/>
        </p:nvSpPr>
        <p:spPr bwMode="auto">
          <a:xfrm>
            <a:off x="785813" y="1196975"/>
            <a:ext cx="7580312" cy="782638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谁知道</a:t>
            </a:r>
            <a:r>
              <a:rPr lang="en-US" altLang="zh-CN" sz="2600" b="1" dirty="0">
                <a:latin typeface="+mn-lt"/>
                <a:ea typeface="微软雅黑" panose="020B0503020204020204" pitchFamily="34" charset="-122"/>
              </a:rPr>
              <a:t>Intel</a:t>
            </a: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和</a:t>
            </a:r>
            <a:r>
              <a:rPr lang="en-US" altLang="zh-CN" sz="2600" b="1" dirty="0">
                <a:latin typeface="+mn-lt"/>
                <a:ea typeface="微软雅黑" panose="020B0503020204020204" pitchFamily="34" charset="-122"/>
              </a:rPr>
              <a:t>AMD</a:t>
            </a: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公司？它们的产品是什么？</a:t>
            </a:r>
            <a:endParaRPr lang="zh-CN" altLang="en-US" sz="2600" b="1" dirty="0">
              <a:latin typeface="+mn-lt"/>
              <a:ea typeface="微软雅黑" panose="020B0503020204020204" pitchFamily="34" charset="-122"/>
            </a:endParaRPr>
          </a:p>
        </p:txBody>
      </p:sp>
      <p:grpSp>
        <p:nvGrpSpPr>
          <p:cNvPr id="31750" name="组合 13"/>
          <p:cNvGrpSpPr/>
          <p:nvPr/>
        </p:nvGrpSpPr>
        <p:grpSpPr bwMode="auto">
          <a:xfrm>
            <a:off x="85725" y="863600"/>
            <a:ext cx="985838" cy="422275"/>
            <a:chOff x="1000100" y="1173499"/>
            <a:chExt cx="986586" cy="422603"/>
          </a:xfrm>
        </p:grpSpPr>
        <p:pic>
          <p:nvPicPr>
            <p:cNvPr id="31755" name="Picture 5" descr="E:\设计支持\模板设计\WT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000100" y="1173499"/>
              <a:ext cx="414476" cy="4226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Box 15"/>
            <p:cNvSpPr txBox="1"/>
            <p:nvPr/>
          </p:nvSpPr>
          <p:spPr>
            <a:xfrm>
              <a:off x="1286067" y="1184621"/>
              <a:ext cx="700619" cy="40036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问题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19" name="Line 12"/>
          <p:cNvSpPr>
            <a:spLocks noChangeShapeType="1"/>
          </p:cNvSpPr>
          <p:nvPr/>
        </p:nvSpPr>
        <p:spPr bwMode="auto">
          <a:xfrm rot="10800000" flipH="1">
            <a:off x="5868144" y="4572008"/>
            <a:ext cx="846995" cy="639118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8601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0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60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60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60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60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6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221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en-US" altLang="zh-CN" dirty="0" smtClean="0"/>
              <a:t>CPU</a:t>
            </a:r>
            <a:r>
              <a:rPr lang="zh-CN" altLang="en-US" dirty="0" smtClean="0"/>
              <a:t>的性能指标</a:t>
            </a:r>
            <a:r>
              <a:rPr lang="en-US" altLang="zh-CN" dirty="0" smtClean="0"/>
              <a:t>—</a:t>
            </a:r>
            <a:r>
              <a:rPr lang="zh-CN" altLang="en-US" dirty="0" smtClean="0"/>
              <a:t>主频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主频：</a:t>
            </a:r>
            <a:r>
              <a:rPr lang="en-US" altLang="zh-CN" dirty="0" smtClean="0"/>
              <a:t>CPU</a:t>
            </a:r>
            <a:r>
              <a:rPr lang="zh-CN" altLang="en-US" dirty="0" smtClean="0"/>
              <a:t>内核工作的时钟频率，也就是</a:t>
            </a:r>
            <a:r>
              <a:rPr lang="en-US" altLang="zh-CN" dirty="0" smtClean="0"/>
              <a:t>CPU</a:t>
            </a:r>
            <a:r>
              <a:rPr lang="zh-CN" altLang="en-US" dirty="0" smtClean="0"/>
              <a:t>工作频率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例如：</a:t>
            </a:r>
            <a:r>
              <a:rPr lang="en-US" altLang="zh-CN" dirty="0" smtClean="0"/>
              <a:t>Intel </a:t>
            </a:r>
            <a:r>
              <a:rPr lang="zh-CN" altLang="en-US" dirty="0" smtClean="0"/>
              <a:t>酷睿   </a:t>
            </a:r>
            <a:r>
              <a:rPr lang="en-US" altLang="zh-CN" dirty="0" smtClean="0"/>
              <a:t>i5   3.2G </a:t>
            </a:r>
            <a:endParaRPr lang="en-US" altLang="zh-CN" dirty="0" smtClean="0"/>
          </a:p>
          <a:p>
            <a:pPr>
              <a:defRPr/>
            </a:pPr>
            <a:r>
              <a:rPr lang="zh-CN" altLang="en-US" dirty="0" smtClean="0"/>
              <a:t>相关概念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外频：主板上的系统总线的工作频率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倍频：</a:t>
            </a:r>
            <a:r>
              <a:rPr lang="en-US" altLang="zh-CN" dirty="0" smtClean="0"/>
              <a:t>CPU</a:t>
            </a:r>
            <a:r>
              <a:rPr lang="zh-CN" altLang="en-US" dirty="0" smtClean="0"/>
              <a:t>外频与主频相差的倍数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公式：主频＝外频</a:t>
            </a:r>
            <a:r>
              <a:rPr lang="en-US" altLang="zh-CN" dirty="0" smtClean="0"/>
              <a:t>X</a:t>
            </a:r>
            <a:r>
              <a:rPr lang="zh-CN" altLang="en-US" dirty="0" smtClean="0"/>
              <a:t>倍频</a:t>
            </a:r>
            <a:endParaRPr lang="zh-CN" altLang="en-US" dirty="0" smtClean="0"/>
          </a:p>
          <a:p>
            <a:pPr lvl="1">
              <a:defRPr/>
            </a:pPr>
            <a:endParaRPr lang="zh-CN" altLang="en-US" dirty="0"/>
          </a:p>
        </p:txBody>
      </p:sp>
      <p:sp>
        <p:nvSpPr>
          <p:cNvPr id="862213" name="AutoShape 5"/>
          <p:cNvSpPr>
            <a:spLocks noChangeArrowheads="1"/>
          </p:cNvSpPr>
          <p:nvPr/>
        </p:nvSpPr>
        <p:spPr bwMode="auto">
          <a:xfrm>
            <a:off x="193675" y="5300663"/>
            <a:ext cx="1517650" cy="442912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+mn-ea"/>
                <a:ea typeface="+mn-ea"/>
              </a:rPr>
              <a:t>原料分发处</a:t>
            </a:r>
            <a:endParaRPr lang="zh-CN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2" name="Group 14"/>
          <p:cNvGrpSpPr/>
          <p:nvPr/>
        </p:nvGrpSpPr>
        <p:grpSpPr bwMode="auto">
          <a:xfrm>
            <a:off x="2700338" y="4797425"/>
            <a:ext cx="3937000" cy="1296988"/>
            <a:chOff x="1701" y="3066"/>
            <a:chExt cx="2480" cy="682"/>
          </a:xfrm>
        </p:grpSpPr>
        <p:sp>
          <p:nvSpPr>
            <p:cNvPr id="32792" name="Rectangle 15"/>
            <p:cNvSpPr>
              <a:spLocks noChangeArrowheads="1"/>
            </p:cNvSpPr>
            <p:nvPr/>
          </p:nvSpPr>
          <p:spPr bwMode="auto">
            <a:xfrm>
              <a:off x="1701" y="3066"/>
              <a:ext cx="2480" cy="682"/>
            </a:xfrm>
            <a:prstGeom prst="rect">
              <a:avLst/>
            </a:prstGeom>
            <a:solidFill>
              <a:srgbClr val="FFDDDD">
                <a:alpha val="10196"/>
              </a:srgbClr>
            </a:solidFill>
            <a:ln w="28575" algn="ctr">
              <a:solidFill>
                <a:srgbClr val="C00000"/>
              </a:solidFill>
              <a:miter lim="800000"/>
            </a:ln>
          </p:spPr>
          <p:txBody>
            <a:bodyPr wrap="none" anchor="ctr"/>
            <a:lstStyle/>
            <a:p>
              <a:pPr algn="ctr"/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32793" name="Text Box 16"/>
            <p:cNvSpPr txBox="1">
              <a:spLocks noChangeArrowheads="1"/>
            </p:cNvSpPr>
            <p:nvPr/>
          </p:nvSpPr>
          <p:spPr bwMode="auto">
            <a:xfrm>
              <a:off x="1703" y="3066"/>
              <a:ext cx="423" cy="233"/>
            </a:xfrm>
            <a:prstGeom prst="rect">
              <a:avLst/>
            </a:prstGeom>
            <a:solidFill>
              <a:srgbClr val="FFDDDD">
                <a:alpha val="10196"/>
              </a:srgbClr>
            </a:solidFill>
            <a:ln w="28575" algn="ctr">
              <a:solidFill>
                <a:srgbClr val="C00000"/>
              </a:solidFill>
              <a:miter lim="800000"/>
            </a:ln>
          </p:spPr>
          <p:txBody>
            <a:bodyPr wrap="none" anchor="ctr"/>
            <a:lstStyle/>
            <a:p>
              <a:pPr algn="ctr"/>
              <a:r>
                <a:rPr lang="en-US" altLang="zh-CN">
                  <a:solidFill>
                    <a:srgbClr val="FF0000"/>
                  </a:solidFill>
                </a:rPr>
                <a:t>CPU</a:t>
              </a:r>
              <a:endParaRPr lang="en-US" altLang="zh-CN">
                <a:solidFill>
                  <a:srgbClr val="FF0000"/>
                </a:solidFill>
              </a:endParaRPr>
            </a:p>
          </p:txBody>
        </p:sp>
      </p:grpSp>
      <p:sp>
        <p:nvSpPr>
          <p:cNvPr id="862228" name="Rectangle 20"/>
          <p:cNvSpPr>
            <a:spLocks noGrp="1" noChangeArrowheads="1"/>
          </p:cNvSpPr>
          <p:nvPr>
            <p:ph type="title"/>
          </p:nvPr>
        </p:nvSpPr>
        <p:spPr>
          <a:xfrm>
            <a:off x="6372225" y="285750"/>
            <a:ext cx="2592388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中央处理器</a:t>
            </a:r>
            <a:r>
              <a:rPr lang="en-US" altLang="zh-CN" dirty="0" smtClean="0"/>
              <a:t>2-2</a:t>
            </a:r>
            <a:endParaRPr dirty="0"/>
          </a:p>
        </p:txBody>
      </p:sp>
      <p:sp>
        <p:nvSpPr>
          <p:cNvPr id="862212" name="Rectangle 4"/>
          <p:cNvSpPr>
            <a:spLocks noChangeArrowheads="1"/>
          </p:cNvSpPr>
          <p:nvPr/>
        </p:nvSpPr>
        <p:spPr bwMode="auto">
          <a:xfrm>
            <a:off x="3857625" y="2492375"/>
            <a:ext cx="720725" cy="360363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62214" name="Line 6"/>
          <p:cNvSpPr>
            <a:spLocks noChangeShapeType="1"/>
          </p:cNvSpPr>
          <p:nvPr/>
        </p:nvSpPr>
        <p:spPr bwMode="auto">
          <a:xfrm>
            <a:off x="1849425" y="5218113"/>
            <a:ext cx="1008063" cy="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862215" name="AutoShape 7"/>
          <p:cNvSpPr>
            <a:spLocks noChangeArrowheads="1"/>
          </p:cNvSpPr>
          <p:nvPr/>
        </p:nvSpPr>
        <p:spPr bwMode="gray">
          <a:xfrm>
            <a:off x="2916238" y="5300663"/>
            <a:ext cx="1766887" cy="442912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+mn-ea"/>
                <a:ea typeface="+mn-ea"/>
              </a:rPr>
              <a:t>物资分配部门</a:t>
            </a:r>
            <a:endParaRPr lang="zh-CN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62216" name="Line 8"/>
          <p:cNvSpPr>
            <a:spLocks noChangeShapeType="1"/>
          </p:cNvSpPr>
          <p:nvPr/>
        </p:nvSpPr>
        <p:spPr bwMode="auto">
          <a:xfrm flipV="1">
            <a:off x="4716463" y="5237163"/>
            <a:ext cx="576262" cy="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862217" name="AutoShape 9"/>
          <p:cNvSpPr>
            <a:spLocks noChangeArrowheads="1"/>
          </p:cNvSpPr>
          <p:nvPr/>
        </p:nvSpPr>
        <p:spPr bwMode="gray">
          <a:xfrm>
            <a:off x="5292725" y="5300663"/>
            <a:ext cx="995363" cy="442912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+mn-ea"/>
                <a:ea typeface="+mn-ea"/>
              </a:rPr>
              <a:t>生产线</a:t>
            </a:r>
            <a:endParaRPr lang="zh-CN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62218" name="Text Box 10"/>
          <p:cNvSpPr txBox="1">
            <a:spLocks noChangeArrowheads="1"/>
          </p:cNvSpPr>
          <p:nvPr/>
        </p:nvSpPr>
        <p:spPr bwMode="auto">
          <a:xfrm>
            <a:off x="1908175" y="5157788"/>
            <a:ext cx="792163" cy="366712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ea typeface="黑体" panose="02010609060101010101" pitchFamily="2" charset="-122"/>
              </a:rPr>
              <a:t>原料</a:t>
            </a:r>
            <a:endParaRPr lang="zh-CN" altLang="en-US" b="1">
              <a:ea typeface="黑体" panose="02010609060101010101" pitchFamily="2" charset="-122"/>
            </a:endParaRPr>
          </a:p>
        </p:txBody>
      </p:sp>
      <p:sp>
        <p:nvSpPr>
          <p:cNvPr id="862219" name="Text Box 11"/>
          <p:cNvSpPr txBox="1">
            <a:spLocks noChangeArrowheads="1"/>
          </p:cNvSpPr>
          <p:nvPr/>
        </p:nvSpPr>
        <p:spPr bwMode="auto">
          <a:xfrm>
            <a:off x="6659563" y="5157788"/>
            <a:ext cx="792162" cy="366712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ea typeface="黑体" panose="02010609060101010101" pitchFamily="2" charset="-122"/>
              </a:rPr>
              <a:t>产品</a:t>
            </a:r>
            <a:endParaRPr lang="zh-CN" altLang="en-US" b="1">
              <a:ea typeface="黑体" panose="02010609060101010101" pitchFamily="2" charset="-122"/>
            </a:endParaRPr>
          </a:p>
        </p:txBody>
      </p:sp>
      <p:sp>
        <p:nvSpPr>
          <p:cNvPr id="862220" name="Line 12"/>
          <p:cNvSpPr>
            <a:spLocks noChangeShapeType="1"/>
          </p:cNvSpPr>
          <p:nvPr/>
        </p:nvSpPr>
        <p:spPr bwMode="auto">
          <a:xfrm>
            <a:off x="6637357" y="5237163"/>
            <a:ext cx="720725" cy="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862221" name="AutoShape 13"/>
          <p:cNvSpPr>
            <a:spLocks noChangeArrowheads="1"/>
          </p:cNvSpPr>
          <p:nvPr/>
        </p:nvSpPr>
        <p:spPr bwMode="auto">
          <a:xfrm>
            <a:off x="7405688" y="5300663"/>
            <a:ext cx="741362" cy="442912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+mn-ea"/>
                <a:ea typeface="+mn-ea"/>
              </a:rPr>
              <a:t>仓库</a:t>
            </a:r>
            <a:endParaRPr lang="zh-CN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62225" name="AutoShape 17"/>
          <p:cNvSpPr>
            <a:spLocks noChangeArrowheads="1"/>
          </p:cNvSpPr>
          <p:nvPr/>
        </p:nvSpPr>
        <p:spPr bwMode="gray">
          <a:xfrm>
            <a:off x="1136650" y="5791200"/>
            <a:ext cx="1490663" cy="733425"/>
          </a:xfrm>
          <a:prstGeom prst="rightArrow">
            <a:avLst>
              <a:gd name="adj1" fmla="val 50000"/>
              <a:gd name="adj2" fmla="val 56198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数据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62226" name="AutoShape 18"/>
          <p:cNvSpPr>
            <a:spLocks noChangeArrowheads="1"/>
          </p:cNvSpPr>
          <p:nvPr/>
        </p:nvSpPr>
        <p:spPr bwMode="gray">
          <a:xfrm>
            <a:off x="6659563" y="5791200"/>
            <a:ext cx="1319212" cy="733425"/>
          </a:xfrm>
          <a:prstGeom prst="rightArrow">
            <a:avLst>
              <a:gd name="adj1" fmla="val 50000"/>
              <a:gd name="adj2" fmla="val 56198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>
                <a:solidFill>
                  <a:schemeClr val="bg1"/>
                </a:solidFill>
                <a:latin typeface="+mn-ea"/>
                <a:ea typeface="+mn-ea"/>
              </a:rPr>
              <a:t>处理结果</a:t>
            </a:r>
            <a:endParaRPr lang="zh-CN" altLang="en-US" b="1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62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62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862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62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62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62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62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62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62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62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6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862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62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2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862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62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862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62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62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2213" grpId="0" bldLvl="0" animBg="1"/>
      <p:bldP spid="862212" grpId="0" bldLvl="0" animBg="1"/>
      <p:bldP spid="862215" grpId="0" bldLvl="0" animBg="1"/>
      <p:bldP spid="862217" grpId="0" bldLvl="0" animBg="1"/>
      <p:bldP spid="862218" grpId="0"/>
      <p:bldP spid="862219" grpId="0"/>
      <p:bldP spid="862221" grpId="0" bldLvl="0" animBg="1"/>
      <p:bldP spid="862225" grpId="0" bldLvl="0" animBg="1"/>
      <p:bldP spid="862226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3240" name="Rectangle 8"/>
          <p:cNvSpPr>
            <a:spLocks noGrp="1" noChangeArrowheads="1"/>
          </p:cNvSpPr>
          <p:nvPr>
            <p:ph type="title"/>
          </p:nvPr>
        </p:nvSpPr>
        <p:spPr>
          <a:xfrm>
            <a:off x="7956550" y="285750"/>
            <a:ext cx="1008063" cy="523875"/>
          </a:xfrm>
        </p:spPr>
        <p:txBody>
          <a:bodyPr/>
          <a:lstStyle/>
          <a:p>
            <a:pPr>
              <a:defRPr/>
            </a:pPr>
            <a:r>
              <a:rPr smtClean="0"/>
              <a:t>硬盘</a:t>
            </a:r>
            <a:endParaRPr dirty="0"/>
          </a:p>
        </p:txBody>
      </p:sp>
      <p:sp>
        <p:nvSpPr>
          <p:cNvPr id="86323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硬盘：计算机永久性存储介质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计算机存储器以位和字节计量</a:t>
            </a: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>
              <a:defRPr/>
            </a:pPr>
            <a:r>
              <a:rPr lang="zh-CN" altLang="en-US" smtClean="0"/>
              <a:t>性能指标：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容量：</a:t>
            </a:r>
            <a:r>
              <a:rPr lang="en-US" altLang="zh-CN" smtClean="0"/>
              <a:t>2G</a:t>
            </a:r>
            <a:r>
              <a:rPr lang="en-US" altLang="en-US" smtClean="0"/>
              <a:t>→</a:t>
            </a:r>
            <a:r>
              <a:rPr lang="en-US" altLang="zh-CN" smtClean="0"/>
              <a:t>13G </a:t>
            </a:r>
            <a:r>
              <a:rPr lang="en-US" altLang="en-US" smtClean="0"/>
              <a:t>→</a:t>
            </a:r>
            <a:r>
              <a:rPr lang="en-US" altLang="zh-CN" smtClean="0"/>
              <a:t> 20G </a:t>
            </a:r>
            <a:r>
              <a:rPr lang="en-US" altLang="en-US" smtClean="0"/>
              <a:t>→</a:t>
            </a:r>
            <a:r>
              <a:rPr lang="en-US" altLang="zh-CN" smtClean="0"/>
              <a:t>… </a:t>
            </a:r>
            <a:r>
              <a:rPr lang="en-US" altLang="en-US" smtClean="0"/>
              <a:t>→</a:t>
            </a:r>
            <a:r>
              <a:rPr lang="en-US" altLang="zh-CN" smtClean="0"/>
              <a:t> 200G</a:t>
            </a:r>
            <a:r>
              <a:rPr lang="zh-CN" altLang="en-US" smtClean="0"/>
              <a:t>不断攀升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转速：硬盘的主轴转速是硬盘内部数据传输率的决定因素之一 </a:t>
            </a:r>
            <a:endParaRPr lang="zh-CN" altLang="en-US" dirty="0"/>
          </a:p>
        </p:txBody>
      </p:sp>
      <p:pic>
        <p:nvPicPr>
          <p:cNvPr id="33796" name="Picture 4" descr="hardware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011863" y="1484313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3237" name="AutoShape 5"/>
          <p:cNvSpPr>
            <a:spLocks noChangeArrowheads="1"/>
          </p:cNvSpPr>
          <p:nvPr/>
        </p:nvSpPr>
        <p:spPr bwMode="auto">
          <a:xfrm>
            <a:off x="5795963" y="3284538"/>
            <a:ext cx="2109787" cy="714375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转速（</a:t>
            </a:r>
            <a:r>
              <a:rPr lang="en-US" altLang="zh-CN" b="1" dirty="0">
                <a:solidFill>
                  <a:schemeClr val="bg1"/>
                </a:solidFill>
                <a:latin typeface="+mn-ea"/>
                <a:ea typeface="+mn-ea"/>
              </a:rPr>
              <a:t>rpm</a:t>
            </a: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）</a:t>
            </a:r>
            <a:r>
              <a:rPr lang="en-US" altLang="zh-CN" b="1" dirty="0">
                <a:solidFill>
                  <a:schemeClr val="bg1"/>
                </a:solidFill>
                <a:latin typeface="+mn-ea"/>
                <a:ea typeface="+mn-ea"/>
              </a:rPr>
              <a:t>10000</a:t>
            </a:r>
            <a:endParaRPr lang="en-US" altLang="zh-CN" b="1" dirty="0">
              <a:solidFill>
                <a:schemeClr val="bg1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容量（</a:t>
            </a:r>
            <a:r>
              <a:rPr lang="en-US" altLang="zh-CN" b="1" dirty="0">
                <a:solidFill>
                  <a:schemeClr val="bg1"/>
                </a:solidFill>
                <a:latin typeface="+mn-ea"/>
                <a:ea typeface="+mn-ea"/>
              </a:rPr>
              <a:t>GB</a:t>
            </a: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）：</a:t>
            </a:r>
            <a:r>
              <a:rPr lang="en-US" altLang="zh-CN" b="1" dirty="0">
                <a:solidFill>
                  <a:schemeClr val="bg1"/>
                </a:solidFill>
                <a:latin typeface="+mn-ea"/>
                <a:ea typeface="+mn-ea"/>
              </a:rPr>
              <a:t>73.4</a:t>
            </a:r>
            <a:endParaRPr lang="en-US" altLang="zh-CN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63238" name="AutoShape 6"/>
          <p:cNvSpPr>
            <a:spLocks noChangeArrowheads="1"/>
          </p:cNvSpPr>
          <p:nvPr/>
        </p:nvSpPr>
        <p:spPr bwMode="auto">
          <a:xfrm>
            <a:off x="1473200" y="2346325"/>
            <a:ext cx="3314700" cy="1624013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8 bit        — 1 byte 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1024 byte  — 1 KB 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1024 KB    — 1 MB 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1024 MB    — 1 GB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1024 GB    — 1 TB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Line 12"/>
          <p:cNvSpPr>
            <a:spLocks noChangeShapeType="1"/>
          </p:cNvSpPr>
          <p:nvPr/>
        </p:nvSpPr>
        <p:spPr bwMode="auto">
          <a:xfrm>
            <a:off x="7143769" y="2714619"/>
            <a:ext cx="236544" cy="569561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63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63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632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632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632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63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3237" grpId="0" bldLvl="0" animBg="1"/>
      <p:bldP spid="863238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289" name="Rectangle 9"/>
          <p:cNvSpPr>
            <a:spLocks noGrp="1" noChangeArrowheads="1"/>
          </p:cNvSpPr>
          <p:nvPr>
            <p:ph type="title"/>
          </p:nvPr>
        </p:nvSpPr>
        <p:spPr>
          <a:xfrm>
            <a:off x="6819900" y="285750"/>
            <a:ext cx="2144713" cy="523875"/>
          </a:xfrm>
        </p:spPr>
        <p:txBody>
          <a:bodyPr/>
          <a:lstStyle/>
          <a:p>
            <a:pPr>
              <a:defRPr/>
            </a:pPr>
            <a:r>
              <a:rPr smtClean="0"/>
              <a:t>内存条</a:t>
            </a:r>
            <a:r>
              <a:rPr lang="en-US" altLang="zh-CN" smtClean="0"/>
              <a:t>2-1</a:t>
            </a:r>
            <a:endParaRPr dirty="0"/>
          </a:p>
        </p:txBody>
      </p:sp>
      <p:sp>
        <p:nvSpPr>
          <p:cNvPr id="86528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计算机的存储器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主存：</a:t>
            </a:r>
            <a:r>
              <a:rPr lang="en-US" altLang="zh-CN" smtClean="0"/>
              <a:t>RAM</a:t>
            </a:r>
            <a:r>
              <a:rPr lang="zh-CN" altLang="en-US" smtClean="0"/>
              <a:t>、</a:t>
            </a:r>
            <a:r>
              <a:rPr lang="en-US" altLang="zh-CN" smtClean="0"/>
              <a:t>ROM</a:t>
            </a:r>
            <a:endParaRPr lang="en-US" altLang="zh-CN" smtClean="0"/>
          </a:p>
          <a:p>
            <a:pPr lvl="1">
              <a:defRPr/>
            </a:pPr>
            <a:r>
              <a:rPr lang="zh-CN" altLang="en-US" smtClean="0"/>
              <a:t>辅存：硬盘、</a:t>
            </a:r>
            <a:r>
              <a:rPr lang="en-US" altLang="zh-CN" smtClean="0"/>
              <a:t>U</a:t>
            </a:r>
            <a:r>
              <a:rPr lang="zh-CN" altLang="en-US" smtClean="0"/>
              <a:t>盘</a:t>
            </a:r>
            <a:endParaRPr lang="en-US" altLang="zh-CN" smtClean="0"/>
          </a:p>
          <a:p>
            <a:pPr>
              <a:defRPr/>
            </a:pPr>
            <a:r>
              <a:rPr lang="en-US" altLang="zh-CN" smtClean="0"/>
              <a:t>RAM</a:t>
            </a:r>
            <a:r>
              <a:rPr lang="zh-CN" altLang="en-US" smtClean="0"/>
              <a:t>：随机访问存储器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内存：计算机的临时存储区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特点</a:t>
            </a:r>
            <a:endParaRPr lang="en-US" altLang="zh-CN" smtClean="0"/>
          </a:p>
          <a:p>
            <a:pPr lvl="2">
              <a:defRPr/>
            </a:pPr>
            <a:r>
              <a:rPr lang="zh-CN" altLang="en-US" smtClean="0"/>
              <a:t>允许读写数据</a:t>
            </a:r>
            <a:endParaRPr lang="en-US" altLang="zh-CN" smtClean="0"/>
          </a:p>
          <a:p>
            <a:pPr lvl="2">
              <a:defRPr/>
            </a:pPr>
            <a:r>
              <a:rPr lang="zh-CN" altLang="en-US" smtClean="0"/>
              <a:t>易失性</a:t>
            </a:r>
            <a:endParaRPr lang="en-US" altLang="zh-CN" smtClean="0"/>
          </a:p>
          <a:p>
            <a:pPr>
              <a:defRPr/>
            </a:pPr>
            <a:r>
              <a:rPr lang="en-US" altLang="zh-CN" smtClean="0"/>
              <a:t>ROM</a:t>
            </a:r>
            <a:r>
              <a:rPr lang="zh-CN" altLang="en-US" smtClean="0"/>
              <a:t>：只读存储器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集成在主路芯片上，存储系统基本数据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特点</a:t>
            </a:r>
            <a:endParaRPr lang="en-US" altLang="zh-CN" smtClean="0"/>
          </a:p>
          <a:p>
            <a:pPr lvl="2">
              <a:defRPr/>
            </a:pPr>
            <a:r>
              <a:rPr lang="zh-CN" altLang="en-US" smtClean="0"/>
              <a:t>允许访问和读取数据，但不能修改</a:t>
            </a:r>
            <a:endParaRPr lang="en-US" altLang="zh-CN" smtClean="0"/>
          </a:p>
          <a:p>
            <a:pPr lvl="2">
              <a:defRPr/>
            </a:pPr>
            <a:r>
              <a:rPr lang="zh-CN" altLang="en-US" smtClean="0"/>
              <a:t>非易失性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pic>
        <p:nvPicPr>
          <p:cNvPr id="865284" name="Picture 4" descr="images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940425" y="3359150"/>
            <a:ext cx="1800225" cy="135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5286" name="Picture 6" descr="显卡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1138" y="874713"/>
            <a:ext cx="3313112" cy="248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5287" name="Oval 7"/>
          <p:cNvSpPr>
            <a:spLocks noChangeArrowheads="1"/>
          </p:cNvSpPr>
          <p:nvPr/>
        </p:nvSpPr>
        <p:spPr bwMode="auto">
          <a:xfrm rot="-1743277">
            <a:off x="6877050" y="1990725"/>
            <a:ext cx="1306513" cy="574675"/>
          </a:xfrm>
          <a:prstGeom prst="ellipse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65288" name="Line 8"/>
          <p:cNvSpPr>
            <a:spLocks noChangeShapeType="1"/>
          </p:cNvSpPr>
          <p:nvPr/>
        </p:nvSpPr>
        <p:spPr bwMode="auto">
          <a:xfrm flipH="1">
            <a:off x="7164388" y="2711450"/>
            <a:ext cx="144462" cy="8636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" name="Line 12"/>
          <p:cNvSpPr>
            <a:spLocks noChangeShapeType="1"/>
          </p:cNvSpPr>
          <p:nvPr/>
        </p:nvSpPr>
        <p:spPr bwMode="auto">
          <a:xfrm>
            <a:off x="7359675" y="4142673"/>
            <a:ext cx="170631" cy="57379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865285" name="AutoShape 5"/>
          <p:cNvSpPr>
            <a:spLocks noChangeArrowheads="1"/>
          </p:cNvSpPr>
          <p:nvPr/>
        </p:nvSpPr>
        <p:spPr bwMode="auto">
          <a:xfrm>
            <a:off x="7019925" y="4711700"/>
            <a:ext cx="1800225" cy="1020763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altLang="zh-CN" b="1" dirty="0">
                <a:solidFill>
                  <a:schemeClr val="bg1"/>
                </a:solidFill>
                <a:latin typeface="+mn-ea"/>
                <a:ea typeface="+mn-ea"/>
              </a:rPr>
              <a:t>CPU</a:t>
            </a: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与外部存储器之间的</a:t>
            </a:r>
            <a:endParaRPr lang="en-US" altLang="zh-CN" b="1" dirty="0">
              <a:solidFill>
                <a:schemeClr val="bg1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“中转仓库”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2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652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2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652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2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652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2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52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2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652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2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652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2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652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2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652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2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652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28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86528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865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865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865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865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865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5287" grpId="0" bldLvl="0" animBg="1"/>
      <p:bldP spid="865288" grpId="0" bldLvl="0" animBg="1"/>
      <p:bldP spid="865285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630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内存容量和性能：影响电脑性能的最重要因素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内存类型</a:t>
            </a:r>
            <a:endParaRPr lang="zh-CN" altLang="en-US" smtClean="0"/>
          </a:p>
          <a:p>
            <a:pPr lvl="1">
              <a:defRPr/>
            </a:pPr>
            <a:r>
              <a:rPr lang="en-US" altLang="zh-CN" smtClean="0"/>
              <a:t>SDRAM </a:t>
            </a:r>
            <a:endParaRPr lang="en-US" altLang="zh-CN" smtClean="0"/>
          </a:p>
          <a:p>
            <a:pPr lvl="1">
              <a:defRPr/>
            </a:pPr>
            <a:r>
              <a:rPr lang="en-US" altLang="zh-CN" smtClean="0"/>
              <a:t>DDR </a:t>
            </a:r>
            <a:endParaRPr lang="en-US" altLang="zh-CN" smtClean="0"/>
          </a:p>
          <a:p>
            <a:pPr lvl="1">
              <a:defRPr/>
            </a:pPr>
            <a:r>
              <a:rPr lang="en-US" altLang="zh-CN" smtClean="0"/>
              <a:t>DDR II</a:t>
            </a:r>
            <a:endParaRPr lang="en-US" altLang="zh-CN" smtClean="0"/>
          </a:p>
          <a:p>
            <a:pPr>
              <a:defRPr/>
            </a:pPr>
            <a:r>
              <a:rPr lang="zh-CN" altLang="en-US" smtClean="0"/>
              <a:t>内存地址：内存中每个存储单元的编号</a:t>
            </a:r>
            <a:endParaRPr lang="zh-CN" altLang="en-US" dirty="0"/>
          </a:p>
        </p:txBody>
      </p:sp>
      <p:sp>
        <p:nvSpPr>
          <p:cNvPr id="866309" name="Rectangle 5"/>
          <p:cNvSpPr>
            <a:spLocks noGrp="1" noChangeArrowheads="1"/>
          </p:cNvSpPr>
          <p:nvPr>
            <p:ph type="title"/>
          </p:nvPr>
        </p:nvSpPr>
        <p:spPr>
          <a:xfrm>
            <a:off x="6929438" y="285750"/>
            <a:ext cx="2035175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内存条</a:t>
            </a:r>
            <a:r>
              <a:rPr lang="en-US" altLang="zh-CN" dirty="0" smtClean="0"/>
              <a:t>2-2</a:t>
            </a:r>
            <a:endParaRPr dirty="0"/>
          </a:p>
        </p:txBody>
      </p:sp>
      <p:grpSp>
        <p:nvGrpSpPr>
          <p:cNvPr id="12" name="组合 14"/>
          <p:cNvGrpSpPr/>
          <p:nvPr/>
        </p:nvGrpSpPr>
        <p:grpSpPr bwMode="auto">
          <a:xfrm>
            <a:off x="2357438" y="5357813"/>
            <a:ext cx="5116512" cy="428625"/>
            <a:chOff x="3143240" y="5143512"/>
            <a:chExt cx="5116200" cy="428628"/>
          </a:xfrm>
        </p:grpSpPr>
        <p:sp>
          <p:nvSpPr>
            <p:cNvPr id="13" name="圆角矩形 12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4" name="圆角矩形 13"/>
            <p:cNvSpPr/>
            <p:nvPr/>
          </p:nvSpPr>
          <p:spPr bwMode="auto">
            <a:xfrm>
              <a:off x="3714744" y="5143512"/>
              <a:ext cx="454469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5852" name="Picture 8" descr="说话气泡new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6" name="TextBox 15"/>
            <p:cNvSpPr txBox="1"/>
            <p:nvPr/>
          </p:nvSpPr>
          <p:spPr bwMode="auto">
            <a:xfrm>
              <a:off x="3628985" y="5187962"/>
              <a:ext cx="4630455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操作演示：检测现有电脑的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CPU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内存设置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63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663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7337" name="Rectangle 9"/>
          <p:cNvSpPr>
            <a:spLocks noGrp="1" noChangeArrowheads="1"/>
          </p:cNvSpPr>
          <p:nvPr>
            <p:ph type="title"/>
          </p:nvPr>
        </p:nvSpPr>
        <p:spPr>
          <a:xfrm>
            <a:off x="7380288" y="285750"/>
            <a:ext cx="1584325" cy="523875"/>
          </a:xfrm>
        </p:spPr>
        <p:txBody>
          <a:bodyPr/>
          <a:lstStyle/>
          <a:p>
            <a:pPr>
              <a:defRPr/>
            </a:pPr>
            <a:r>
              <a:rPr smtClean="0"/>
              <a:t>显卡</a:t>
            </a:r>
            <a:r>
              <a:rPr lang="en-US" altLang="zh-CN" smtClean="0"/>
              <a:t>2-1</a:t>
            </a:r>
            <a:endParaRPr dirty="0"/>
          </a:p>
        </p:txBody>
      </p:sp>
      <p:sp>
        <p:nvSpPr>
          <p:cNvPr id="86733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控制电脑的图形输出，负责将</a:t>
            </a:r>
            <a:r>
              <a:rPr lang="en-US" altLang="zh-CN" dirty="0" smtClean="0"/>
              <a:t>CPU</a:t>
            </a:r>
            <a:r>
              <a:rPr lang="zh-CN" altLang="en-US" dirty="0" smtClean="0"/>
              <a:t>送来的的影像数据处理成显示器认识的格式，再送到显示器形成图像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en-US" altLang="zh-CN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显卡决定显示器的刷新频率和分辨率</a:t>
            </a:r>
            <a:endParaRPr lang="zh-CN" altLang="en-US" dirty="0"/>
          </a:p>
        </p:txBody>
      </p:sp>
      <p:sp>
        <p:nvSpPr>
          <p:cNvPr id="867332" name="AutoShape 4"/>
          <p:cNvSpPr>
            <a:spLocks noChangeArrowheads="1"/>
          </p:cNvSpPr>
          <p:nvPr/>
        </p:nvSpPr>
        <p:spPr bwMode="auto">
          <a:xfrm>
            <a:off x="6308725" y="2781300"/>
            <a:ext cx="1863725" cy="714375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主机与显示器</a:t>
            </a:r>
            <a:endParaRPr lang="en-US" altLang="zh-CN" b="1" dirty="0">
              <a:solidFill>
                <a:schemeClr val="bg1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之间的“桥梁”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867333" name="Picture 5" descr="显卡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2781300"/>
            <a:ext cx="3276600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7334" name="Line 6"/>
          <p:cNvSpPr>
            <a:spLocks noChangeShapeType="1"/>
          </p:cNvSpPr>
          <p:nvPr/>
        </p:nvSpPr>
        <p:spPr bwMode="auto">
          <a:xfrm flipV="1">
            <a:off x="1714481" y="3714752"/>
            <a:ext cx="1857387" cy="285751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867335" name="Oval 7"/>
          <p:cNvSpPr>
            <a:spLocks noChangeArrowheads="1"/>
          </p:cNvSpPr>
          <p:nvPr/>
        </p:nvSpPr>
        <p:spPr bwMode="auto">
          <a:xfrm rot="-2101169">
            <a:off x="1042988" y="3429000"/>
            <a:ext cx="474662" cy="936625"/>
          </a:xfrm>
          <a:prstGeom prst="ellipse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867336" name="Picture 8" descr="显卡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63938" y="256540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Line 12"/>
          <p:cNvSpPr>
            <a:spLocks noChangeShapeType="1"/>
          </p:cNvSpPr>
          <p:nvPr/>
        </p:nvSpPr>
        <p:spPr bwMode="auto">
          <a:xfrm rot="10800000" flipH="1">
            <a:off x="5436096" y="3321840"/>
            <a:ext cx="872025" cy="250033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67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67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67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7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67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3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673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7332" grpId="0" bldLvl="0" animBg="1"/>
      <p:bldP spid="867335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9382" name="Rectangle 6"/>
          <p:cNvSpPr>
            <a:spLocks noGrp="1" noChangeArrowheads="1"/>
          </p:cNvSpPr>
          <p:nvPr>
            <p:ph type="title"/>
          </p:nvPr>
        </p:nvSpPr>
        <p:spPr>
          <a:xfrm>
            <a:off x="7451725" y="285750"/>
            <a:ext cx="1512888" cy="523875"/>
          </a:xfrm>
        </p:spPr>
        <p:txBody>
          <a:bodyPr/>
          <a:lstStyle/>
          <a:p>
            <a:pPr>
              <a:defRPr/>
            </a:pPr>
            <a:r>
              <a:rPr smtClean="0"/>
              <a:t>显卡</a:t>
            </a:r>
            <a:r>
              <a:rPr lang="en-US" altLang="zh-CN" smtClean="0"/>
              <a:t>2-2</a:t>
            </a:r>
            <a:endParaRPr dirty="0"/>
          </a:p>
        </p:txBody>
      </p:sp>
      <p:sp>
        <p:nvSpPr>
          <p:cNvPr id="869379" name="Rectangle 3"/>
          <p:cNvSpPr>
            <a:spLocks noGrp="1" noChangeArrowheads="1"/>
          </p:cNvSpPr>
          <p:nvPr>
            <p:ph idx="1"/>
          </p:nvPr>
        </p:nvSpPr>
        <p:spPr>
          <a:xfrm>
            <a:off x="784224" y="1214438"/>
            <a:ext cx="7859741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显存容量：显卡上本地显存的容量数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大小决定显存临时存储数据的能力，一定程度影响显卡性能</a:t>
            </a:r>
            <a:endParaRPr lang="zh-CN" altLang="en-US" dirty="0" smtClean="0"/>
          </a:p>
          <a:p>
            <a:pPr lvl="1">
              <a:defRPr/>
            </a:pP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接口类型：显卡与主板连接所采用的接口种类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决定显卡与系统之间在瞬间所能传输的最大数据量 </a:t>
            </a:r>
            <a:endParaRPr lang="zh-CN" altLang="en-US" dirty="0" smtClean="0"/>
          </a:p>
          <a:p>
            <a:pPr lvl="1">
              <a:defRPr/>
            </a:pPr>
            <a:r>
              <a:rPr lang="en-US" altLang="zh-CN" dirty="0" smtClean="0"/>
              <a:t>ISA</a:t>
            </a:r>
            <a:r>
              <a:rPr lang="zh-CN" altLang="en-US" dirty="0" smtClean="0"/>
              <a:t>、</a:t>
            </a:r>
            <a:r>
              <a:rPr lang="en-US" altLang="zh-CN" dirty="0" smtClean="0"/>
              <a:t>PCI</a:t>
            </a:r>
            <a:r>
              <a:rPr lang="zh-CN" altLang="en-US" dirty="0" smtClean="0"/>
              <a:t>、</a:t>
            </a:r>
            <a:r>
              <a:rPr lang="en-US" altLang="zh-CN" dirty="0" smtClean="0"/>
              <a:t>AGP</a:t>
            </a:r>
            <a:r>
              <a:rPr lang="zh-CN" altLang="en-US" dirty="0" smtClean="0"/>
              <a:t>、</a:t>
            </a:r>
            <a:r>
              <a:rPr lang="en-US" altLang="zh-CN" dirty="0" smtClean="0"/>
              <a:t>PCI-E</a:t>
            </a:r>
            <a:endParaRPr lang="en-US" altLang="zh-CN" dirty="0" smtClean="0"/>
          </a:p>
          <a:p>
            <a:pPr>
              <a:defRPr/>
            </a:pPr>
            <a:endParaRPr lang="en-US" altLang="zh-CN" dirty="0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12" name="组合 14"/>
          <p:cNvGrpSpPr/>
          <p:nvPr/>
        </p:nvGrpSpPr>
        <p:grpSpPr bwMode="auto">
          <a:xfrm>
            <a:off x="2357438" y="5357813"/>
            <a:ext cx="4659312" cy="428625"/>
            <a:chOff x="3143240" y="5143512"/>
            <a:chExt cx="4658612" cy="428628"/>
          </a:xfrm>
        </p:grpSpPr>
        <p:sp>
          <p:nvSpPr>
            <p:cNvPr id="13" name="圆角矩形 12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4" name="圆角矩形 13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7900" name="Picture 8" descr="说话气泡new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6" name="TextBox 15"/>
            <p:cNvSpPr txBox="1"/>
            <p:nvPr/>
          </p:nvSpPr>
          <p:spPr bwMode="auto">
            <a:xfrm>
              <a:off x="3719415" y="5187962"/>
              <a:ext cx="4082437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操作演示：检测现有电脑的显卡设置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04" name="Rectangle 4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计算机中各种设备的连接载体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主板芯片组决定主板的全部功能</a:t>
            </a:r>
            <a:endParaRPr lang="zh-CN" altLang="en-US" dirty="0" smtClean="0"/>
          </a:p>
          <a:p>
            <a:pPr lvl="1">
              <a:defRPr/>
            </a:pP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主要厂商</a:t>
            </a:r>
            <a:endParaRPr lang="zh-CN" altLang="en-US" dirty="0" smtClean="0"/>
          </a:p>
          <a:p>
            <a:pPr lvl="1">
              <a:defRPr/>
            </a:pPr>
            <a:r>
              <a:rPr lang="en-US" altLang="zh-CN" dirty="0" smtClean="0"/>
              <a:t>Intel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华硕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微星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技嘉</a:t>
            </a:r>
            <a:endParaRPr lang="zh-CN" altLang="en-US" dirty="0"/>
          </a:p>
        </p:txBody>
      </p:sp>
      <p:pic>
        <p:nvPicPr>
          <p:cNvPr id="38915" name="Picture 2" descr="显卡2 拷贝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843213" y="2133600"/>
            <a:ext cx="6049962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11" name="Rectangle 11"/>
          <p:cNvSpPr>
            <a:spLocks noGrp="1" noChangeArrowheads="1"/>
          </p:cNvSpPr>
          <p:nvPr>
            <p:ph type="title"/>
          </p:nvPr>
        </p:nvSpPr>
        <p:spPr>
          <a:xfrm>
            <a:off x="8001000" y="285750"/>
            <a:ext cx="963613" cy="523875"/>
          </a:xfrm>
        </p:spPr>
        <p:txBody>
          <a:bodyPr/>
          <a:lstStyle/>
          <a:p>
            <a:pPr>
              <a:defRPr/>
            </a:pPr>
            <a:r>
              <a:rPr smtClean="0"/>
              <a:t>主板</a:t>
            </a:r>
            <a:endParaRPr dirty="0"/>
          </a:p>
        </p:txBody>
      </p:sp>
      <p:sp>
        <p:nvSpPr>
          <p:cNvPr id="870406" name="AutoShape 6"/>
          <p:cNvSpPr>
            <a:spLocks noChangeArrowheads="1"/>
          </p:cNvSpPr>
          <p:nvPr/>
        </p:nvSpPr>
        <p:spPr bwMode="auto">
          <a:xfrm>
            <a:off x="7500938" y="3429000"/>
            <a:ext cx="1146175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内存插槽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2" name="Line 12"/>
          <p:cNvSpPr>
            <a:spLocks noChangeShapeType="1"/>
          </p:cNvSpPr>
          <p:nvPr/>
        </p:nvSpPr>
        <p:spPr bwMode="auto">
          <a:xfrm rot="10800000">
            <a:off x="3857620" y="3214686"/>
            <a:ext cx="1000132" cy="50006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 rot="10800000" flipH="1">
            <a:off x="7358082" y="3857628"/>
            <a:ext cx="642942" cy="642942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 flipV="1">
            <a:off x="5286380" y="6000768"/>
            <a:ext cx="1857388" cy="285752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5" name="Line 12"/>
          <p:cNvSpPr>
            <a:spLocks noChangeShapeType="1"/>
          </p:cNvSpPr>
          <p:nvPr/>
        </p:nvSpPr>
        <p:spPr bwMode="auto">
          <a:xfrm rot="10800000" flipH="1">
            <a:off x="6786577" y="3071810"/>
            <a:ext cx="714380" cy="71438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6" name="Line 12"/>
          <p:cNvSpPr>
            <a:spLocks noChangeShapeType="1"/>
          </p:cNvSpPr>
          <p:nvPr/>
        </p:nvSpPr>
        <p:spPr bwMode="auto">
          <a:xfrm flipH="1">
            <a:off x="3357553" y="4500570"/>
            <a:ext cx="1214445" cy="571504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7" name="Line 12"/>
          <p:cNvSpPr>
            <a:spLocks noChangeShapeType="1"/>
          </p:cNvSpPr>
          <p:nvPr/>
        </p:nvSpPr>
        <p:spPr bwMode="auto">
          <a:xfrm flipH="1">
            <a:off x="3857619" y="5500702"/>
            <a:ext cx="1000133" cy="50006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870410" name="AutoShape 10"/>
          <p:cNvSpPr>
            <a:spLocks noChangeArrowheads="1"/>
          </p:cNvSpPr>
          <p:nvPr/>
        </p:nvSpPr>
        <p:spPr bwMode="gray">
          <a:xfrm>
            <a:off x="2484438" y="5867400"/>
            <a:ext cx="1385887" cy="409575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主板芯片组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70405" name="AutoShape 5"/>
          <p:cNvSpPr>
            <a:spLocks noChangeArrowheads="1"/>
          </p:cNvSpPr>
          <p:nvPr/>
        </p:nvSpPr>
        <p:spPr bwMode="auto">
          <a:xfrm>
            <a:off x="7429500" y="2735263"/>
            <a:ext cx="1039813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zh-CN" b="1" dirty="0">
                <a:solidFill>
                  <a:schemeClr val="bg1"/>
                </a:solidFill>
                <a:latin typeface="+mn-ea"/>
                <a:ea typeface="+mn-ea"/>
              </a:rPr>
              <a:t>CPU</a:t>
            </a: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插槽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70409" name="AutoShape 9"/>
          <p:cNvSpPr>
            <a:spLocks noChangeArrowheads="1"/>
          </p:cNvSpPr>
          <p:nvPr/>
        </p:nvSpPr>
        <p:spPr bwMode="auto">
          <a:xfrm>
            <a:off x="7143750" y="5786438"/>
            <a:ext cx="1146175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硬盘插槽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70407" name="AutoShape 7"/>
          <p:cNvSpPr>
            <a:spLocks noChangeArrowheads="1"/>
          </p:cNvSpPr>
          <p:nvPr/>
        </p:nvSpPr>
        <p:spPr bwMode="auto">
          <a:xfrm>
            <a:off x="3143250" y="2732088"/>
            <a:ext cx="1146175" cy="409575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显卡插槽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70408" name="AutoShape 8"/>
          <p:cNvSpPr>
            <a:spLocks noChangeArrowheads="1"/>
          </p:cNvSpPr>
          <p:nvPr/>
        </p:nvSpPr>
        <p:spPr bwMode="auto">
          <a:xfrm>
            <a:off x="2411413" y="5108575"/>
            <a:ext cx="1039812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zh-CN" b="1" dirty="0">
                <a:solidFill>
                  <a:schemeClr val="bg1"/>
                </a:solidFill>
                <a:latin typeface="+mn-ea"/>
                <a:ea typeface="+mn-ea"/>
              </a:rPr>
              <a:t>PCI</a:t>
            </a: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插槽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70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870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70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70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70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70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704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8704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704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704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0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87040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07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1435" name="Rectangle 11"/>
          <p:cNvSpPr>
            <a:spLocks noGrp="1" noChangeArrowheads="1"/>
          </p:cNvSpPr>
          <p:nvPr>
            <p:ph type="title"/>
          </p:nvPr>
        </p:nvSpPr>
        <p:spPr>
          <a:xfrm>
            <a:off x="6588125" y="285750"/>
            <a:ext cx="2376488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软件及其分类</a:t>
            </a:r>
            <a:endParaRPr dirty="0"/>
          </a:p>
        </p:txBody>
      </p:sp>
      <p:sp>
        <p:nvSpPr>
          <p:cNvPr id="87142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系统软件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控制和支持计算机系统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例如：</a:t>
            </a:r>
            <a:r>
              <a:rPr lang="en-US" altLang="zh-CN" smtClean="0"/>
              <a:t>Windows 7</a:t>
            </a:r>
            <a:r>
              <a:rPr lang="zh-CN" altLang="en-US" smtClean="0"/>
              <a:t>，</a:t>
            </a:r>
            <a:r>
              <a:rPr lang="en-US" altLang="zh-CN" smtClean="0"/>
              <a:t>Linux</a:t>
            </a:r>
            <a:r>
              <a:rPr lang="zh-CN" altLang="en-US" smtClean="0"/>
              <a:t>，</a:t>
            </a:r>
            <a:r>
              <a:rPr lang="en-US" altLang="zh-CN" smtClean="0"/>
              <a:t>Mac</a:t>
            </a:r>
            <a:endParaRPr lang="en-US" altLang="zh-CN" smtClean="0"/>
          </a:p>
          <a:p>
            <a:pPr lvl="1">
              <a:defRPr/>
            </a:pPr>
            <a:endParaRPr lang="en-US" altLang="zh-CN" smtClean="0"/>
          </a:p>
          <a:p>
            <a:pPr lvl="1">
              <a:defRPr/>
            </a:pPr>
            <a:endParaRPr lang="en-US" altLang="zh-CN" smtClean="0"/>
          </a:p>
          <a:p>
            <a:pPr lvl="1">
              <a:defRPr/>
            </a:pPr>
            <a:endParaRPr lang="en-US" altLang="zh-CN" smtClean="0"/>
          </a:p>
          <a:p>
            <a:pPr>
              <a:defRPr/>
            </a:pPr>
            <a:r>
              <a:rPr lang="zh-CN" altLang="en-US" smtClean="0"/>
              <a:t>应用软件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通常指一些工具软件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例如：</a:t>
            </a:r>
            <a:r>
              <a:rPr lang="en-US" altLang="zh-CN" smtClean="0"/>
              <a:t>Office</a:t>
            </a:r>
            <a:r>
              <a:rPr lang="zh-CN" altLang="en-US" smtClean="0"/>
              <a:t>、</a:t>
            </a:r>
            <a:r>
              <a:rPr lang="en-US" altLang="zh-CN" smtClean="0"/>
              <a:t>WinRAR</a:t>
            </a:r>
            <a:r>
              <a:rPr lang="zh-CN" altLang="en-US" smtClean="0"/>
              <a:t>、诺顿、</a:t>
            </a:r>
            <a:r>
              <a:rPr lang="en-US" altLang="zh-CN" smtClean="0"/>
              <a:t>Photoshop</a:t>
            </a:r>
            <a:endParaRPr lang="en-US" altLang="zh-CN" dirty="0"/>
          </a:p>
        </p:txBody>
      </p:sp>
      <p:grpSp>
        <p:nvGrpSpPr>
          <p:cNvPr id="2" name="Group 4"/>
          <p:cNvGrpSpPr/>
          <p:nvPr/>
        </p:nvGrpSpPr>
        <p:grpSpPr bwMode="auto">
          <a:xfrm>
            <a:off x="5868988" y="1916113"/>
            <a:ext cx="3095625" cy="2881312"/>
            <a:chOff x="3515" y="1207"/>
            <a:chExt cx="1950" cy="1815"/>
          </a:xfrm>
        </p:grpSpPr>
        <p:sp>
          <p:nvSpPr>
            <p:cNvPr id="871429" name="Oval 5"/>
            <p:cNvSpPr>
              <a:spLocks noChangeArrowheads="1"/>
            </p:cNvSpPr>
            <p:nvPr/>
          </p:nvSpPr>
          <p:spPr bwMode="auto">
            <a:xfrm>
              <a:off x="3515" y="1207"/>
              <a:ext cx="1950" cy="1815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txBody>
            <a:bodyPr anchor="ctr"/>
            <a:lstStyle/>
            <a:p>
              <a:pPr algn="ctr">
                <a:defRPr/>
              </a:pPr>
              <a:endPara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1430" name="Oval 6"/>
            <p:cNvSpPr>
              <a:spLocks noChangeArrowheads="1"/>
            </p:cNvSpPr>
            <p:nvPr/>
          </p:nvSpPr>
          <p:spPr bwMode="auto">
            <a:xfrm>
              <a:off x="3833" y="1707"/>
              <a:ext cx="1360" cy="1179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txBody>
            <a:bodyPr anchor="ctr"/>
            <a:lstStyle/>
            <a:p>
              <a:pPr algn="ctr">
                <a:defRPr/>
              </a:pPr>
              <a:endPara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1431" name="Oval 7"/>
            <p:cNvSpPr>
              <a:spLocks noChangeArrowheads="1"/>
            </p:cNvSpPr>
            <p:nvPr/>
          </p:nvSpPr>
          <p:spPr bwMode="auto">
            <a:xfrm>
              <a:off x="4195" y="2159"/>
              <a:ext cx="635" cy="545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裸机</a:t>
              </a:r>
              <a:endPara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1432" name="Text Box 8"/>
            <p:cNvSpPr txBox="1">
              <a:spLocks noChangeArrowheads="1"/>
            </p:cNvSpPr>
            <p:nvPr/>
          </p:nvSpPr>
          <p:spPr bwMode="auto">
            <a:xfrm>
              <a:off x="4003" y="1928"/>
              <a:ext cx="998" cy="23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txBody>
            <a:bodyPr anchor="ctr"/>
            <a:lstStyle>
              <a:defPPr>
                <a:defRPr lang="en-US"/>
              </a:defPPr>
              <a:lvl1pPr algn="ctr">
                <a:defRPr b="1"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>
                <a:defRPr>
                  <a:latin typeface="Arial" panose="020B0604020202020204" pitchFamily="34" charset="0"/>
                </a:defRPr>
              </a:lvl2pPr>
              <a:lvl3pPr>
                <a:defRPr>
                  <a:latin typeface="Arial" panose="020B0604020202020204" pitchFamily="34" charset="0"/>
                </a:defRPr>
              </a:lvl3pPr>
              <a:lvl4pPr>
                <a:defRPr>
                  <a:latin typeface="Arial" panose="020B0604020202020204" pitchFamily="34" charset="0"/>
                </a:defRPr>
              </a:lvl4pPr>
              <a:lvl5pPr>
                <a:defRPr>
                  <a:latin typeface="Arial" panose="020B0604020202020204" pitchFamily="34" charset="0"/>
                </a:defRPr>
              </a:lvl5pPr>
              <a:lvl6pPr>
                <a:defRPr>
                  <a:latin typeface="Arial" panose="020B0604020202020204" pitchFamily="34" charset="0"/>
                </a:defRPr>
              </a:lvl6pPr>
              <a:lvl7pPr>
                <a:defRPr>
                  <a:latin typeface="Arial" panose="020B0604020202020204" pitchFamily="34" charset="0"/>
                </a:defRPr>
              </a:lvl7pPr>
              <a:lvl8pPr>
                <a:defRPr>
                  <a:latin typeface="Arial" panose="020B0604020202020204" pitchFamily="34" charset="0"/>
                </a:defRPr>
              </a:lvl8pPr>
              <a:lvl9pPr>
                <a:defRPr>
                  <a:latin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zh-CN" altLang="en-US" dirty="0"/>
                <a:t>操作系统</a:t>
              </a:r>
              <a:endParaRPr lang="zh-CN" altLang="en-US" dirty="0"/>
            </a:p>
          </p:txBody>
        </p:sp>
        <p:sp>
          <p:nvSpPr>
            <p:cNvPr id="871433" name="Text Box 9"/>
            <p:cNvSpPr txBox="1">
              <a:spLocks noChangeArrowheads="1"/>
            </p:cNvSpPr>
            <p:nvPr/>
          </p:nvSpPr>
          <p:spPr bwMode="auto">
            <a:xfrm>
              <a:off x="4014" y="1349"/>
              <a:ext cx="998" cy="31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txBody>
            <a:bodyPr anchor="ctr"/>
            <a:lstStyle>
              <a:defPPr>
                <a:defRPr lang="en-US"/>
              </a:defPPr>
              <a:lvl1pPr algn="ctr">
                <a:defRPr b="1"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>
                <a:defRPr>
                  <a:latin typeface="Arial" panose="020B0604020202020204" pitchFamily="34" charset="0"/>
                </a:defRPr>
              </a:lvl2pPr>
              <a:lvl3pPr>
                <a:defRPr>
                  <a:latin typeface="Arial" panose="020B0604020202020204" pitchFamily="34" charset="0"/>
                </a:defRPr>
              </a:lvl3pPr>
              <a:lvl4pPr>
                <a:defRPr>
                  <a:latin typeface="Arial" panose="020B0604020202020204" pitchFamily="34" charset="0"/>
                </a:defRPr>
              </a:lvl4pPr>
              <a:lvl5pPr>
                <a:defRPr>
                  <a:latin typeface="Arial" panose="020B0604020202020204" pitchFamily="34" charset="0"/>
                </a:defRPr>
              </a:lvl5pPr>
              <a:lvl6pPr>
                <a:defRPr>
                  <a:latin typeface="Arial" panose="020B0604020202020204" pitchFamily="34" charset="0"/>
                </a:defRPr>
              </a:lvl6pPr>
              <a:lvl7pPr>
                <a:defRPr>
                  <a:latin typeface="Arial" panose="020B0604020202020204" pitchFamily="34" charset="0"/>
                </a:defRPr>
              </a:lvl7pPr>
              <a:lvl8pPr>
                <a:defRPr>
                  <a:latin typeface="Arial" panose="020B0604020202020204" pitchFamily="34" charset="0"/>
                </a:defRPr>
              </a:lvl8pPr>
              <a:lvl9pPr>
                <a:defRPr>
                  <a:latin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zh-CN" altLang="en-US" dirty="0"/>
                <a:t>应用软件</a:t>
              </a:r>
              <a:endParaRPr lang="zh-CN" altLang="en-US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2454" name="Rectangle 6"/>
          <p:cNvSpPr>
            <a:spLocks noGrp="1" noChangeArrowheads="1"/>
          </p:cNvSpPr>
          <p:nvPr>
            <p:ph type="title"/>
          </p:nvPr>
        </p:nvSpPr>
        <p:spPr>
          <a:xfrm>
            <a:off x="5435600" y="285750"/>
            <a:ext cx="3529013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常用工具软件大比拼</a:t>
            </a:r>
            <a:endParaRPr dirty="0"/>
          </a:p>
        </p:txBody>
      </p:sp>
      <p:sp>
        <p:nvSpPr>
          <p:cNvPr id="87245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压缩软件：</a:t>
            </a:r>
            <a:r>
              <a:rPr lang="en-US" altLang="zh-CN" smtClean="0"/>
              <a:t>WinRAR</a:t>
            </a:r>
            <a:r>
              <a:rPr lang="zh-CN" altLang="en-US" smtClean="0"/>
              <a:t>、</a:t>
            </a:r>
            <a:r>
              <a:rPr lang="en-US" altLang="zh-CN" smtClean="0"/>
              <a:t>WinZip</a:t>
            </a:r>
            <a:endParaRPr lang="en-US" altLang="zh-CN" smtClean="0"/>
          </a:p>
          <a:p>
            <a:pPr lvl="1">
              <a:defRPr/>
            </a:pPr>
            <a:r>
              <a:rPr lang="zh-CN" altLang="en-US" smtClean="0"/>
              <a:t>任务一：将文件压缩到指定文件夹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任务二：将压缩文件解压到指定文件夹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虚拟光驱：</a:t>
            </a:r>
            <a:r>
              <a:rPr lang="en-US" altLang="zh-CN" smtClean="0"/>
              <a:t>Deamon Tools</a:t>
            </a:r>
            <a:endParaRPr lang="en-US" altLang="zh-CN" smtClean="0"/>
          </a:p>
          <a:p>
            <a:pPr lvl="1">
              <a:defRPr/>
            </a:pPr>
            <a:r>
              <a:rPr lang="zh-CN" altLang="en-US" smtClean="0"/>
              <a:t>任务三：打开一个</a:t>
            </a:r>
            <a:r>
              <a:rPr lang="en-US" altLang="zh-CN" smtClean="0"/>
              <a:t>.iso</a:t>
            </a:r>
            <a:r>
              <a:rPr lang="zh-CN" altLang="en-US" smtClean="0"/>
              <a:t>文件</a:t>
            </a:r>
            <a:endParaRPr lang="zh-CN" altLang="en-US" smtClean="0"/>
          </a:p>
          <a:p>
            <a:pPr>
              <a:defRPr/>
            </a:pPr>
            <a:r>
              <a:rPr lang="en-US" altLang="zh-CN" smtClean="0"/>
              <a:t>PDF</a:t>
            </a:r>
            <a:r>
              <a:rPr lang="zh-CN" altLang="en-US" smtClean="0"/>
              <a:t>文档阅读器：</a:t>
            </a:r>
            <a:r>
              <a:rPr lang="en-US" altLang="zh-CN" smtClean="0"/>
              <a:t>Acrobat Reader</a:t>
            </a:r>
            <a:endParaRPr lang="en-US" altLang="zh-CN" smtClean="0"/>
          </a:p>
          <a:p>
            <a:pPr lvl="1">
              <a:defRPr/>
            </a:pPr>
            <a:r>
              <a:rPr lang="zh-CN" altLang="en-US" smtClean="0"/>
              <a:t>任务四：安装软件，阅读</a:t>
            </a:r>
            <a:r>
              <a:rPr lang="en-US" altLang="zh-CN" smtClean="0"/>
              <a:t>PDF</a:t>
            </a:r>
            <a:r>
              <a:rPr lang="zh-CN" altLang="en-US" smtClean="0"/>
              <a:t>文档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网页浏览器：</a:t>
            </a:r>
            <a:r>
              <a:rPr lang="en-US" altLang="zh-CN" smtClean="0"/>
              <a:t>IE</a:t>
            </a:r>
            <a:r>
              <a:rPr lang="zh-CN" altLang="en-US" smtClean="0"/>
              <a:t>、</a:t>
            </a:r>
            <a:r>
              <a:rPr lang="en-US" altLang="zh-CN" smtClean="0"/>
              <a:t>FireFox</a:t>
            </a:r>
            <a:endParaRPr lang="en-US" altLang="zh-CN" smtClean="0"/>
          </a:p>
          <a:p>
            <a:pPr lvl="1">
              <a:defRPr/>
            </a:pPr>
            <a:r>
              <a:rPr lang="zh-CN" altLang="en-US" smtClean="0"/>
              <a:t>任务五：使用</a:t>
            </a:r>
            <a:r>
              <a:rPr lang="en-US" altLang="zh-CN" smtClean="0"/>
              <a:t>IE</a:t>
            </a:r>
            <a:r>
              <a:rPr lang="zh-CN" altLang="en-US" smtClean="0"/>
              <a:t>和</a:t>
            </a:r>
            <a:r>
              <a:rPr lang="en-US" altLang="zh-CN" smtClean="0"/>
              <a:t>FireFox</a:t>
            </a:r>
            <a:r>
              <a:rPr lang="zh-CN" altLang="en-US" smtClean="0"/>
              <a:t>打开百度主页</a:t>
            </a:r>
            <a:endParaRPr lang="zh-CN" altLang="en-US" dirty="0"/>
          </a:p>
        </p:txBody>
      </p:sp>
      <p:grpSp>
        <p:nvGrpSpPr>
          <p:cNvPr id="9" name="组合 14"/>
          <p:cNvGrpSpPr/>
          <p:nvPr/>
        </p:nvGrpSpPr>
        <p:grpSpPr bwMode="auto">
          <a:xfrm>
            <a:off x="2357438" y="5737225"/>
            <a:ext cx="4572000" cy="428625"/>
            <a:chOff x="3143240" y="5143512"/>
            <a:chExt cx="4572032" cy="428628"/>
          </a:xfrm>
        </p:grpSpPr>
        <p:sp>
          <p:nvSpPr>
            <p:cNvPr id="13" name="圆角矩形 12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4" name="圆角矩形 13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0972" name="Picture 8" descr="说话气泡new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6" name="TextBox 15"/>
            <p:cNvSpPr txBox="1"/>
            <p:nvPr/>
          </p:nvSpPr>
          <p:spPr bwMode="auto">
            <a:xfrm>
              <a:off x="3840157" y="5187962"/>
              <a:ext cx="3840190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操作演示：常用工具软件基本操作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72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72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2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72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72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4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724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4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724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4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724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4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724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4501" name="Rectangle 5"/>
          <p:cNvSpPr>
            <a:spLocks noGrp="1" noChangeArrowheads="1"/>
          </p:cNvSpPr>
          <p:nvPr>
            <p:ph type="title"/>
          </p:nvPr>
        </p:nvSpPr>
        <p:spPr>
          <a:xfrm>
            <a:off x="7956550" y="285750"/>
            <a:ext cx="1008063" cy="523875"/>
          </a:xfrm>
        </p:spPr>
        <p:txBody>
          <a:bodyPr/>
          <a:lstStyle/>
          <a:p>
            <a:pPr>
              <a:defRPr/>
            </a:pPr>
            <a:r>
              <a:rPr smtClean="0"/>
              <a:t>小结</a:t>
            </a:r>
            <a:endParaRPr dirty="0"/>
          </a:p>
        </p:txBody>
      </p:sp>
      <p:sp>
        <p:nvSpPr>
          <p:cNvPr id="87449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列举你熟悉的软件，并说明它的功能？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如何卸载</a:t>
            </a:r>
            <a:r>
              <a:rPr lang="en-US" altLang="zh-CN" dirty="0" smtClean="0"/>
              <a:t>U</a:t>
            </a:r>
            <a:r>
              <a:rPr lang="zh-CN" altLang="en-US" dirty="0" smtClean="0"/>
              <a:t>盘？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如何保存网页中的图片？</a:t>
            </a:r>
            <a:endParaRPr lang="zh-CN" altLang="en-US" dirty="0"/>
          </a:p>
        </p:txBody>
      </p:sp>
      <p:grpSp>
        <p:nvGrpSpPr>
          <p:cNvPr id="41988" name="组合 7"/>
          <p:cNvGrpSpPr/>
          <p:nvPr/>
        </p:nvGrpSpPr>
        <p:grpSpPr bwMode="auto">
          <a:xfrm>
            <a:off x="71438" y="855663"/>
            <a:ext cx="958850" cy="430212"/>
            <a:chOff x="3643306" y="2500357"/>
            <a:chExt cx="958752" cy="430730"/>
          </a:xfrm>
        </p:grpSpPr>
        <p:pic>
          <p:nvPicPr>
            <p:cNvPr id="41990" name="Picture 6" descr="E:\设计支持\模板设计\TW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643306" y="2500357"/>
              <a:ext cx="463239" cy="4307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Box 6"/>
            <p:cNvSpPr txBox="1"/>
            <p:nvPr/>
          </p:nvSpPr>
          <p:spPr>
            <a:xfrm>
              <a:off x="3900455" y="2501946"/>
              <a:ext cx="701603" cy="40053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提问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6549" name="Rectangle 5"/>
          <p:cNvSpPr>
            <a:spLocks noGrp="1" noChangeArrowheads="1"/>
          </p:cNvSpPr>
          <p:nvPr>
            <p:ph type="title"/>
          </p:nvPr>
        </p:nvSpPr>
        <p:spPr>
          <a:xfrm>
            <a:off x="7235825" y="285750"/>
            <a:ext cx="1728788" cy="523875"/>
          </a:xfrm>
        </p:spPr>
        <p:txBody>
          <a:bodyPr/>
          <a:lstStyle/>
          <a:p>
            <a:pPr>
              <a:defRPr/>
            </a:pPr>
            <a:r>
              <a:rPr smtClean="0"/>
              <a:t>数制系统</a:t>
            </a:r>
            <a:endParaRPr dirty="0"/>
          </a:p>
        </p:txBody>
      </p:sp>
      <p:sp>
        <p:nvSpPr>
          <p:cNvPr id="87654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用于记录数据，表示数据的多少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生活中的数制系统</a:t>
            </a:r>
            <a:endParaRPr lang="zh-CN" altLang="en-US" smtClean="0"/>
          </a:p>
          <a:p>
            <a:pPr lvl="1">
              <a:defRPr/>
            </a:pPr>
            <a:r>
              <a:rPr lang="en-US" altLang="zh-CN" smtClean="0"/>
              <a:t>1</a:t>
            </a:r>
            <a:r>
              <a:rPr lang="zh-CN" altLang="en-US" smtClean="0"/>
              <a:t>小时</a:t>
            </a:r>
            <a:endParaRPr lang="zh-CN" altLang="en-US" smtClean="0"/>
          </a:p>
          <a:p>
            <a:pPr lvl="1">
              <a:defRPr/>
            </a:pPr>
            <a:r>
              <a:rPr lang="en-US" altLang="zh-CN" smtClean="0"/>
              <a:t>60</a:t>
            </a:r>
            <a:r>
              <a:rPr lang="zh-CN" altLang="en-US" smtClean="0"/>
              <a:t>分钟</a:t>
            </a:r>
            <a:endParaRPr lang="zh-CN" altLang="en-US" smtClean="0"/>
          </a:p>
          <a:p>
            <a:pPr lvl="1">
              <a:defRPr/>
            </a:pPr>
            <a:r>
              <a:rPr lang="en-US" altLang="zh-CN" smtClean="0"/>
              <a:t>3600</a:t>
            </a:r>
            <a:r>
              <a:rPr lang="zh-CN" altLang="en-US" smtClean="0"/>
              <a:t>秒</a:t>
            </a:r>
            <a:endParaRPr lang="zh-CN" altLang="en-US" smtClean="0"/>
          </a:p>
          <a:p>
            <a:pPr lvl="2">
              <a:defRPr/>
            </a:pP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pic>
        <p:nvPicPr>
          <p:cNvPr id="876548" name="Picture 4" descr="Clock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214813" y="2286000"/>
            <a:ext cx="2520950" cy="189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6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76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6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76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6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6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65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765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65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765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572" name="Rectangle 4"/>
          <p:cNvSpPr>
            <a:spLocks noGrp="1" noChangeArrowheads="1"/>
          </p:cNvSpPr>
          <p:nvPr>
            <p:ph type="title"/>
          </p:nvPr>
        </p:nvSpPr>
        <p:spPr>
          <a:xfrm>
            <a:off x="6156325" y="285750"/>
            <a:ext cx="2808288" cy="523875"/>
          </a:xfrm>
        </p:spPr>
        <p:txBody>
          <a:bodyPr/>
          <a:lstStyle/>
          <a:p>
            <a:pPr>
              <a:defRPr/>
            </a:pPr>
            <a:r>
              <a:rPr smtClean="0"/>
              <a:t>十进制数制系统</a:t>
            </a:r>
            <a:endParaRPr dirty="0"/>
          </a:p>
        </p:txBody>
      </p:sp>
      <p:sp>
        <p:nvSpPr>
          <p:cNvPr id="87757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十进制</a:t>
            </a:r>
            <a:r>
              <a:rPr lang="zh-CN" dirty="0" smtClean="0"/>
              <a:t>数制系统</a:t>
            </a:r>
            <a:r>
              <a:rPr lang="zh-CN" altLang="en-US" dirty="0" smtClean="0"/>
              <a:t>包括 </a:t>
            </a:r>
            <a:r>
              <a:rPr lang="en-US" altLang="zh-CN" dirty="0" smtClean="0"/>
              <a:t>10 </a:t>
            </a:r>
            <a:r>
              <a:rPr lang="zh-CN" altLang="en-US" dirty="0" smtClean="0"/>
              <a:t>个数字  </a:t>
            </a:r>
            <a:endParaRPr lang="zh-CN" altLang="en-US" dirty="0" smtClean="0"/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dirty="0" smtClean="0"/>
              <a:t>     </a:t>
            </a:r>
            <a:r>
              <a:rPr lang="en-US" altLang="zh-CN" dirty="0" smtClean="0"/>
              <a:t>0</a:t>
            </a:r>
            <a:r>
              <a:rPr lang="zh-CN" altLang="en-US" dirty="0" smtClean="0"/>
              <a:t>、</a:t>
            </a:r>
            <a:r>
              <a:rPr lang="en-US" altLang="zh-CN" dirty="0" smtClean="0"/>
              <a:t>1</a:t>
            </a:r>
            <a:r>
              <a:rPr lang="zh-CN" altLang="en-US" dirty="0" smtClean="0"/>
              <a:t>、</a:t>
            </a:r>
            <a:r>
              <a:rPr lang="en-US" altLang="zh-CN" dirty="0" smtClean="0"/>
              <a:t>2</a:t>
            </a:r>
            <a:r>
              <a:rPr lang="zh-CN" altLang="en-US" dirty="0" smtClean="0"/>
              <a:t>、</a:t>
            </a:r>
            <a:r>
              <a:rPr lang="en-US" altLang="zh-CN" dirty="0" smtClean="0"/>
              <a:t>3</a:t>
            </a:r>
            <a:r>
              <a:rPr lang="zh-CN" altLang="en-US" dirty="0" smtClean="0"/>
              <a:t>、</a:t>
            </a:r>
            <a:r>
              <a:rPr lang="en-US" altLang="zh-CN" dirty="0" smtClean="0"/>
              <a:t>4</a:t>
            </a:r>
            <a:r>
              <a:rPr lang="zh-CN" altLang="en-US" dirty="0" smtClean="0"/>
              <a:t>、</a:t>
            </a:r>
            <a:r>
              <a:rPr lang="en-US" altLang="zh-CN" dirty="0" smtClean="0"/>
              <a:t>5</a:t>
            </a:r>
            <a:r>
              <a:rPr lang="zh-CN" altLang="en-US" dirty="0" smtClean="0"/>
              <a:t>、</a:t>
            </a:r>
            <a:r>
              <a:rPr lang="en-US" altLang="zh-CN" dirty="0" smtClean="0"/>
              <a:t>6</a:t>
            </a:r>
            <a:r>
              <a:rPr lang="zh-CN" altLang="en-US" dirty="0" smtClean="0"/>
              <a:t>、</a:t>
            </a:r>
            <a:r>
              <a:rPr lang="en-US" altLang="zh-CN" dirty="0" smtClean="0"/>
              <a:t>7</a:t>
            </a:r>
            <a:r>
              <a:rPr lang="zh-CN" altLang="en-US" dirty="0" smtClean="0"/>
              <a:t>、</a:t>
            </a:r>
            <a:r>
              <a:rPr lang="en-US" altLang="zh-CN" dirty="0" smtClean="0"/>
              <a:t>8</a:t>
            </a:r>
            <a:r>
              <a:rPr lang="zh-CN" altLang="en-US" dirty="0" smtClean="0"/>
              <a:t>、</a:t>
            </a:r>
            <a:r>
              <a:rPr lang="en-US" altLang="zh-CN" dirty="0" smtClean="0"/>
              <a:t>9 </a:t>
            </a:r>
            <a:endParaRPr lang="en-US" altLang="zh-CN" dirty="0" smtClean="0"/>
          </a:p>
          <a:p>
            <a:pPr>
              <a:defRPr/>
            </a:pPr>
            <a:endParaRPr lang="en-US" altLang="zh-CN" dirty="0" smtClean="0"/>
          </a:p>
          <a:p>
            <a:pPr>
              <a:defRPr/>
            </a:pPr>
            <a:r>
              <a:rPr lang="zh-CN" altLang="en-US" dirty="0" smtClean="0"/>
              <a:t>以数字 </a:t>
            </a:r>
            <a:r>
              <a:rPr lang="en-US" altLang="zh-CN" dirty="0" smtClean="0"/>
              <a:t>236 </a:t>
            </a:r>
            <a:r>
              <a:rPr lang="zh-CN" altLang="en-US" dirty="0" smtClean="0"/>
              <a:t>为例 </a:t>
            </a:r>
            <a:endParaRPr lang="zh-CN" altLang="en-US" dirty="0" smtClean="0"/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dirty="0" smtClean="0"/>
              <a:t>    百位   十位   个位</a:t>
            </a:r>
            <a:endParaRPr lang="zh-CN" altLang="en-US" dirty="0" smtClean="0"/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dirty="0" smtClean="0"/>
              <a:t>  　</a:t>
            </a:r>
            <a:r>
              <a:rPr lang="en-US" altLang="zh-CN" dirty="0" smtClean="0"/>
              <a:t>2         3        6</a:t>
            </a:r>
            <a:endParaRPr lang="en-US" altLang="zh-CN" dirty="0" smtClean="0"/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altLang="zh-CN" dirty="0" smtClean="0"/>
              <a:t>      </a:t>
            </a:r>
            <a:endParaRPr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77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77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877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9621" name="Rectangle 5"/>
          <p:cNvSpPr>
            <a:spLocks noGrp="1" noChangeArrowheads="1"/>
          </p:cNvSpPr>
          <p:nvPr>
            <p:ph type="title"/>
          </p:nvPr>
        </p:nvSpPr>
        <p:spPr>
          <a:xfrm>
            <a:off x="6084888" y="285750"/>
            <a:ext cx="2879725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二进制数制系统</a:t>
            </a:r>
            <a:endParaRPr dirty="0"/>
          </a:p>
        </p:txBody>
      </p:sp>
      <p:sp>
        <p:nvSpPr>
          <p:cNvPr id="87961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计算机中使用二进制表示数据</a:t>
            </a:r>
            <a:endParaRPr lang="zh-CN" altLang="en-US" dirty="0" smtClean="0"/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dirty="0" smtClean="0"/>
              <a:t>二进制位：</a:t>
            </a:r>
            <a:r>
              <a:rPr lang="zh-CN" altLang="zh-CN" dirty="0" smtClean="0"/>
              <a:t>0</a:t>
            </a:r>
            <a:r>
              <a:rPr lang="zh-CN" dirty="0" smtClean="0"/>
              <a:t>和</a:t>
            </a:r>
            <a:r>
              <a:rPr lang="zh-CN" altLang="zh-CN" dirty="0" smtClean="0"/>
              <a:t>1</a:t>
            </a:r>
            <a:endParaRPr lang="en-US" altLang="zh-CN" dirty="0" smtClean="0"/>
          </a:p>
          <a:p>
            <a:pPr>
              <a:defRPr/>
            </a:pPr>
            <a:endParaRPr lang="en-US" altLang="zh-CN" dirty="0" smtClean="0"/>
          </a:p>
          <a:p>
            <a:pPr>
              <a:defRPr/>
            </a:pPr>
            <a:r>
              <a:rPr lang="zh-CN" altLang="en-US" dirty="0" smtClean="0"/>
              <a:t>示例：</a:t>
            </a:r>
            <a:endParaRPr lang="zh-CN" altLang="en-US" dirty="0"/>
          </a:p>
        </p:txBody>
      </p:sp>
      <p:sp>
        <p:nvSpPr>
          <p:cNvPr id="879620" name="Text Box 4"/>
          <p:cNvSpPr txBox="1">
            <a:spLocks noChangeArrowheads="1"/>
          </p:cNvSpPr>
          <p:nvPr/>
        </p:nvSpPr>
        <p:spPr bwMode="auto">
          <a:xfrm>
            <a:off x="1619250" y="3548063"/>
            <a:ext cx="71278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ea typeface="黑体" panose="02010609060101010101" pitchFamily="2" charset="-122"/>
              </a:rPr>
              <a:t>1000101100101101</a:t>
            </a:r>
            <a:endParaRPr lang="en-US" altLang="zh-CN" sz="2400" b="1"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9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79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9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79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962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45" name="Rectangle 5"/>
          <p:cNvSpPr>
            <a:spLocks noGrp="1" noChangeArrowheads="1"/>
          </p:cNvSpPr>
          <p:nvPr>
            <p:ph type="title"/>
          </p:nvPr>
        </p:nvSpPr>
        <p:spPr>
          <a:xfrm>
            <a:off x="6227763" y="285750"/>
            <a:ext cx="2736850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八进制数制系统</a:t>
            </a:r>
            <a:endParaRPr dirty="0"/>
          </a:p>
        </p:txBody>
      </p:sp>
      <p:sp>
        <p:nvSpPr>
          <p:cNvPr id="88064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用于缩短二进制的数字长度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八进制基数是</a:t>
            </a:r>
            <a:r>
              <a:rPr lang="en-US" altLang="zh-CN" dirty="0" smtClean="0"/>
              <a:t>8</a:t>
            </a:r>
            <a:r>
              <a:rPr lang="zh-CN" altLang="en-US" dirty="0" smtClean="0"/>
              <a:t>，使用的数据</a:t>
            </a:r>
            <a:endParaRPr lang="zh-CN" altLang="en-US" dirty="0" smtClean="0"/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dirty="0" smtClean="0"/>
              <a:t>   　</a:t>
            </a:r>
            <a:r>
              <a:rPr lang="en-US" altLang="zh-CN" dirty="0" smtClean="0"/>
              <a:t>0</a:t>
            </a:r>
            <a:r>
              <a:rPr lang="zh-CN" altLang="en-US" dirty="0" smtClean="0"/>
              <a:t>、</a:t>
            </a:r>
            <a:r>
              <a:rPr lang="en-US" altLang="zh-CN" dirty="0" smtClean="0"/>
              <a:t>1</a:t>
            </a:r>
            <a:r>
              <a:rPr lang="zh-CN" altLang="en-US" dirty="0" smtClean="0"/>
              <a:t>、</a:t>
            </a:r>
            <a:r>
              <a:rPr lang="en-US" altLang="zh-CN" dirty="0" smtClean="0"/>
              <a:t>2</a:t>
            </a:r>
            <a:r>
              <a:rPr lang="zh-CN" altLang="en-US" dirty="0" smtClean="0"/>
              <a:t>、</a:t>
            </a:r>
            <a:r>
              <a:rPr lang="en-US" altLang="zh-CN" dirty="0" smtClean="0"/>
              <a:t>3</a:t>
            </a:r>
            <a:r>
              <a:rPr lang="zh-CN" altLang="en-US" dirty="0" smtClean="0"/>
              <a:t>、</a:t>
            </a:r>
            <a:r>
              <a:rPr lang="en-US" altLang="zh-CN" dirty="0" smtClean="0"/>
              <a:t>4</a:t>
            </a:r>
            <a:r>
              <a:rPr lang="zh-CN" altLang="en-US" dirty="0" smtClean="0"/>
              <a:t>、</a:t>
            </a:r>
            <a:r>
              <a:rPr lang="en-US" altLang="zh-CN" dirty="0" smtClean="0"/>
              <a:t>5</a:t>
            </a:r>
            <a:r>
              <a:rPr lang="zh-CN" altLang="en-US" dirty="0" smtClean="0"/>
              <a:t>、</a:t>
            </a:r>
            <a:r>
              <a:rPr lang="en-US" altLang="zh-CN" dirty="0" smtClean="0"/>
              <a:t>6</a:t>
            </a:r>
            <a:r>
              <a:rPr lang="zh-CN" altLang="en-US" dirty="0" smtClean="0"/>
              <a:t>、</a:t>
            </a:r>
            <a:r>
              <a:rPr lang="en-US" altLang="zh-CN" dirty="0" smtClean="0"/>
              <a:t>7</a:t>
            </a:r>
            <a:endParaRPr lang="en-US" altLang="zh-CN" dirty="0" smtClean="0"/>
          </a:p>
          <a:p>
            <a:pPr>
              <a:defRPr/>
            </a:pPr>
            <a:endParaRPr lang="en-US" altLang="zh-CN" dirty="0" smtClean="0"/>
          </a:p>
          <a:p>
            <a:pPr>
              <a:defRPr/>
            </a:pPr>
            <a:r>
              <a:rPr lang="zh-CN" altLang="en-US" dirty="0" smtClean="0"/>
              <a:t>示例</a:t>
            </a: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880644" name="Text Box 4"/>
          <p:cNvSpPr txBox="1">
            <a:spLocks noChangeArrowheads="1"/>
          </p:cNvSpPr>
          <p:nvPr/>
        </p:nvSpPr>
        <p:spPr bwMode="auto">
          <a:xfrm>
            <a:off x="1547813" y="3979863"/>
            <a:ext cx="71278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ea typeface="黑体" panose="02010609060101010101" pitchFamily="2" charset="-122"/>
              </a:rPr>
              <a:t>（</a:t>
            </a:r>
            <a:r>
              <a:rPr lang="en-US" altLang="zh-CN" sz="2400" b="1">
                <a:ea typeface="黑体" panose="02010609060101010101" pitchFamily="2" charset="-122"/>
              </a:rPr>
              <a:t>123</a:t>
            </a:r>
            <a:r>
              <a:rPr lang="zh-CN" altLang="en-US" sz="2400" b="1">
                <a:ea typeface="黑体" panose="02010609060101010101" pitchFamily="2" charset="-122"/>
              </a:rPr>
              <a:t>）</a:t>
            </a:r>
            <a:r>
              <a:rPr lang="en-US" altLang="zh-CN" sz="2400" b="1" baseline="-25000">
                <a:ea typeface="黑体" panose="02010609060101010101" pitchFamily="2" charset="-122"/>
              </a:rPr>
              <a:t>8</a:t>
            </a:r>
            <a:endParaRPr lang="en-US" altLang="zh-CN" sz="2400" b="1" baseline="-25000"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80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80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4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1669" name="AutoShape 5"/>
          <p:cNvSpPr>
            <a:spLocks noChangeArrowheads="1"/>
          </p:cNvSpPr>
          <p:nvPr/>
        </p:nvSpPr>
        <p:spPr bwMode="auto">
          <a:xfrm>
            <a:off x="6215063" y="1268413"/>
            <a:ext cx="2628900" cy="5168900"/>
          </a:xfrm>
          <a:prstGeom prst="roundRect">
            <a:avLst>
              <a:gd name="adj" fmla="val 8125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anchor="ctr"/>
          <a:lstStyle/>
          <a:p>
            <a:pPr algn="ctr">
              <a:defRPr/>
            </a:pPr>
            <a:r>
              <a:rPr lang="zh-CN" altLang="en-GB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十六进制</a:t>
            </a:r>
            <a:r>
              <a:rPr lang="en-GB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GB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十进制</a:t>
            </a:r>
            <a:endParaRPr lang="zh-CN" altLang="en-GB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GB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0                0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GB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1	      1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GB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2	      2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GB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3	      3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GB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4	      4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GB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5	      5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GB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6	      6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GB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7    </a:t>
            </a:r>
            <a:r>
              <a:rPr lang="zh-CN" altLang="en-GB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　     </a:t>
            </a:r>
            <a:r>
              <a:rPr lang="en-GB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7	</a:t>
            </a:r>
            <a:endParaRPr lang="en-GB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GB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8	      8</a:t>
            </a:r>
            <a:endParaRPr lang="en-GB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GB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9	      9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GB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A	     10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GB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B	     11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GB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C	     12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GB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D	     13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GB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E	     14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GB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F	     15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1670" name="Rectangle 6"/>
          <p:cNvSpPr>
            <a:spLocks noChangeArrowheads="1"/>
          </p:cNvSpPr>
          <p:nvPr/>
        </p:nvSpPr>
        <p:spPr bwMode="auto">
          <a:xfrm>
            <a:off x="6515100" y="1428750"/>
            <a:ext cx="2057400" cy="4897438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81671" name="Rectangle 7"/>
          <p:cNvSpPr>
            <a:spLocks noGrp="1" noChangeArrowheads="1"/>
          </p:cNvSpPr>
          <p:nvPr>
            <p:ph type="title"/>
          </p:nvPr>
        </p:nvSpPr>
        <p:spPr>
          <a:xfrm>
            <a:off x="5867400" y="285750"/>
            <a:ext cx="3097213" cy="523875"/>
          </a:xfrm>
        </p:spPr>
        <p:txBody>
          <a:bodyPr/>
          <a:lstStyle/>
          <a:p>
            <a:pPr>
              <a:defRPr/>
            </a:pPr>
            <a:r>
              <a:rPr smtClean="0"/>
              <a:t>十六进制数制系统</a:t>
            </a:r>
            <a:endParaRPr dirty="0"/>
          </a:p>
        </p:txBody>
      </p:sp>
      <p:sp>
        <p:nvSpPr>
          <p:cNvPr id="88166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计算机中以数量表示色彩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十六进制数制系统的基数是 </a:t>
            </a:r>
            <a:r>
              <a:rPr lang="en-US" altLang="zh-CN" dirty="0" smtClean="0"/>
              <a:t>16</a:t>
            </a:r>
            <a:endParaRPr lang="en-US" altLang="zh-CN" dirty="0" smtClean="0"/>
          </a:p>
          <a:p>
            <a:pPr>
              <a:defRPr/>
            </a:pPr>
            <a:endParaRPr lang="en-US" altLang="zh-CN" dirty="0" smtClean="0"/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dirty="0" smtClean="0"/>
              <a:t>示例：</a:t>
            </a:r>
            <a:r>
              <a:rPr lang="en-US" altLang="zh-CN" dirty="0" smtClean="0"/>
              <a:t>12B</a:t>
            </a:r>
            <a:r>
              <a:rPr lang="zh-CN" altLang="en-US" dirty="0" smtClean="0"/>
              <a:t>、</a:t>
            </a:r>
            <a:r>
              <a:rPr lang="en-US" altLang="zh-CN" dirty="0" smtClean="0"/>
              <a:t>00FFFF</a:t>
            </a:r>
            <a:endParaRPr lang="zh-CN" altLang="en-US" dirty="0"/>
          </a:p>
        </p:txBody>
      </p:sp>
      <p:pic>
        <p:nvPicPr>
          <p:cNvPr id="881668" name="Picture 4" descr="colorpad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16013" y="2060575"/>
            <a:ext cx="2808287" cy="191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81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81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6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816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81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81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6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816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1669" grpId="0" bldLvl="0" animBg="1"/>
      <p:bldP spid="881670" grpId="0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3716" name="Rectangle 4"/>
          <p:cNvSpPr>
            <a:spLocks noGrp="1" noChangeArrowheads="1"/>
          </p:cNvSpPr>
          <p:nvPr>
            <p:ph type="title"/>
          </p:nvPr>
        </p:nvSpPr>
        <p:spPr>
          <a:xfrm>
            <a:off x="7308850" y="285750"/>
            <a:ext cx="1655763" cy="523875"/>
          </a:xfrm>
        </p:spPr>
        <p:txBody>
          <a:bodyPr/>
          <a:lstStyle/>
          <a:p>
            <a:pPr>
              <a:defRPr/>
            </a:pPr>
            <a:r>
              <a:rPr smtClean="0"/>
              <a:t>数制转换</a:t>
            </a:r>
            <a:endParaRPr dirty="0"/>
          </a:p>
        </p:txBody>
      </p:sp>
      <p:sp>
        <p:nvSpPr>
          <p:cNvPr id="88371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为什么需要进行数制转换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人类最容易理解十进制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计算机只认二进制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转换举例</a:t>
            </a:r>
            <a:endParaRPr lang="zh-CN" altLang="en-US" dirty="0" smtClean="0"/>
          </a:p>
          <a:p>
            <a:pPr marL="457200" lvl="1" indent="0">
              <a:buFont typeface="Wingdings" panose="05000000000000000000" pitchFamily="2" charset="2"/>
              <a:buNone/>
              <a:defRPr/>
            </a:pPr>
            <a:r>
              <a:rPr lang="zh-CN" altLang="en-US" dirty="0" smtClean="0"/>
              <a:t>（</a:t>
            </a:r>
            <a:r>
              <a:rPr lang="en-US" altLang="zh-CN" dirty="0" smtClean="0"/>
              <a:t>101</a:t>
            </a:r>
            <a:r>
              <a:rPr lang="zh-CN" altLang="en-US" dirty="0" smtClean="0"/>
              <a:t>）</a:t>
            </a:r>
            <a:r>
              <a:rPr lang="en-US" altLang="zh-CN" baseline="-25000" dirty="0" smtClean="0"/>
              <a:t>10</a:t>
            </a:r>
            <a:r>
              <a:rPr lang="en-US" altLang="zh-CN" dirty="0" smtClean="0"/>
              <a:t>  = 1 * 10</a:t>
            </a:r>
            <a:r>
              <a:rPr lang="en-US" altLang="zh-CN" baseline="30000" dirty="0" smtClean="0"/>
              <a:t>2</a:t>
            </a:r>
            <a:r>
              <a:rPr lang="en-US" altLang="zh-CN" dirty="0" smtClean="0"/>
              <a:t>  + 0 * 10</a:t>
            </a:r>
            <a:r>
              <a:rPr lang="en-US" altLang="zh-CN" baseline="30000" dirty="0" smtClean="0"/>
              <a:t>1</a:t>
            </a:r>
            <a:r>
              <a:rPr lang="en-US" altLang="zh-CN" dirty="0" smtClean="0"/>
              <a:t>  + 1 * 10</a:t>
            </a:r>
            <a:r>
              <a:rPr lang="en-US" altLang="zh-CN" baseline="30000" dirty="0" smtClean="0"/>
              <a:t>0</a:t>
            </a:r>
            <a:r>
              <a:rPr lang="en-US" altLang="zh-CN" dirty="0" smtClean="0"/>
              <a:t>  = 101</a:t>
            </a:r>
            <a:endParaRPr lang="en-US" altLang="zh-CN" dirty="0" smtClean="0"/>
          </a:p>
          <a:p>
            <a:pPr marL="457200" lvl="1" indent="0">
              <a:buFont typeface="Wingdings" panose="05000000000000000000" pitchFamily="2" charset="2"/>
              <a:buNone/>
              <a:defRPr/>
            </a:pPr>
            <a:r>
              <a:rPr lang="zh-CN" altLang="en-US" dirty="0" smtClean="0"/>
              <a:t>（</a:t>
            </a:r>
            <a:r>
              <a:rPr lang="en-US" altLang="zh-CN" dirty="0" smtClean="0"/>
              <a:t>101</a:t>
            </a:r>
            <a:r>
              <a:rPr lang="zh-CN" altLang="en-US" dirty="0" smtClean="0"/>
              <a:t>）</a:t>
            </a:r>
            <a:r>
              <a:rPr lang="en-US" altLang="zh-CN" dirty="0" smtClean="0"/>
              <a:t>2  = 1 * 2</a:t>
            </a:r>
            <a:r>
              <a:rPr lang="en-US" altLang="zh-CN" baseline="30000" dirty="0" smtClean="0"/>
              <a:t>2</a:t>
            </a:r>
            <a:r>
              <a:rPr lang="en-US" altLang="zh-CN" dirty="0" smtClean="0"/>
              <a:t> + 0 * 2</a:t>
            </a:r>
            <a:r>
              <a:rPr lang="en-US" altLang="zh-CN" baseline="30000" dirty="0" smtClean="0"/>
              <a:t>1</a:t>
            </a:r>
            <a:r>
              <a:rPr lang="en-US" altLang="zh-CN" dirty="0" smtClean="0"/>
              <a:t> + 1 * 2</a:t>
            </a:r>
            <a:r>
              <a:rPr lang="en-US" altLang="zh-CN" baseline="30000" dirty="0" smtClean="0"/>
              <a:t>0</a:t>
            </a:r>
            <a:r>
              <a:rPr lang="en-US" altLang="zh-CN" dirty="0" smtClean="0"/>
              <a:t> = 5</a:t>
            </a:r>
            <a:endParaRPr lang="en-US" altLang="zh-CN" dirty="0" smtClean="0"/>
          </a:p>
          <a:p>
            <a:pPr marL="457200" lvl="1" indent="0">
              <a:buNone/>
              <a:defRPr/>
            </a:pPr>
            <a:r>
              <a:rPr lang="zh-CN" altLang="en-US" dirty="0" smtClean="0"/>
              <a:t>（</a:t>
            </a:r>
            <a:r>
              <a:rPr lang="en-US" altLang="zh-CN" dirty="0" smtClean="0"/>
              <a:t>101</a:t>
            </a:r>
            <a:r>
              <a:rPr lang="zh-CN" altLang="en-US" dirty="0" smtClean="0"/>
              <a:t>）</a:t>
            </a:r>
            <a:r>
              <a:rPr lang="en-US" altLang="zh-CN" dirty="0" smtClean="0"/>
              <a:t>8 = 1 * 8</a:t>
            </a:r>
            <a:r>
              <a:rPr lang="en-US" altLang="zh-CN" baseline="30000" dirty="0" smtClean="0"/>
              <a:t>2</a:t>
            </a:r>
            <a:r>
              <a:rPr lang="en-US" altLang="zh-CN" dirty="0" smtClean="0"/>
              <a:t> + 0 * 8 </a:t>
            </a:r>
            <a:r>
              <a:rPr lang="en-US" altLang="zh-CN" baseline="30000" dirty="0" smtClean="0"/>
              <a:t>1</a:t>
            </a:r>
            <a:r>
              <a:rPr lang="en-US" altLang="zh-CN" dirty="0" smtClean="0"/>
              <a:t>+ 1 * 8</a:t>
            </a:r>
            <a:r>
              <a:rPr lang="en-US" altLang="zh-CN" baseline="30000" dirty="0" smtClean="0"/>
              <a:t>0 </a:t>
            </a:r>
            <a:r>
              <a:rPr lang="en-US" altLang="zh-CN" dirty="0" smtClean="0"/>
              <a:t>= 65</a:t>
            </a:r>
            <a:endParaRPr lang="en-US" altLang="zh-CN" dirty="0" smtClean="0"/>
          </a:p>
          <a:p>
            <a:pPr marL="457200" lvl="1" indent="0">
              <a:buFont typeface="Wingdings" panose="05000000000000000000" pitchFamily="2" charset="2"/>
              <a:buNone/>
              <a:defRPr/>
            </a:pPr>
            <a:r>
              <a:rPr lang="zh-CN" altLang="en-US" dirty="0" smtClean="0"/>
              <a:t>（</a:t>
            </a:r>
            <a:r>
              <a:rPr lang="en-US" altLang="zh-CN" dirty="0" smtClean="0"/>
              <a:t>101</a:t>
            </a:r>
            <a:r>
              <a:rPr lang="zh-CN" altLang="en-US" dirty="0" smtClean="0"/>
              <a:t>）</a:t>
            </a:r>
            <a:r>
              <a:rPr lang="en-US" altLang="zh-CN" dirty="0" smtClean="0"/>
              <a:t>16  = 1 * 16</a:t>
            </a:r>
            <a:r>
              <a:rPr lang="en-US" altLang="zh-CN" baseline="30000" dirty="0" smtClean="0"/>
              <a:t>2 </a:t>
            </a:r>
            <a:r>
              <a:rPr lang="en-US" altLang="zh-CN" dirty="0" smtClean="0"/>
              <a:t> + 0 * 16</a:t>
            </a:r>
            <a:r>
              <a:rPr lang="en-US" altLang="zh-CN" baseline="30000" dirty="0" smtClean="0"/>
              <a:t>1</a:t>
            </a:r>
            <a:r>
              <a:rPr lang="en-US" altLang="zh-CN" dirty="0" smtClean="0"/>
              <a:t>  + 1 * 16</a:t>
            </a:r>
            <a:r>
              <a:rPr lang="en-US" altLang="zh-CN" baseline="30000" dirty="0" smtClean="0"/>
              <a:t>0</a:t>
            </a:r>
            <a:r>
              <a:rPr lang="en-US" altLang="zh-CN" dirty="0" smtClean="0"/>
              <a:t> = 257</a:t>
            </a:r>
            <a:endParaRPr lang="en-US" altLang="zh-CN" dirty="0" smtClean="0"/>
          </a:p>
          <a:p>
            <a:pPr lvl="1">
              <a:defRPr/>
            </a:pPr>
            <a:endParaRPr lang="en-US" altLang="zh-CN" dirty="0" smtClean="0"/>
          </a:p>
          <a:p>
            <a:pPr lvl="1">
              <a:defRPr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3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83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37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837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37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837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37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837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37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837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8117" name="Rectangle 5"/>
          <p:cNvSpPr>
            <a:spLocks noGrp="1" noChangeArrowheads="1"/>
          </p:cNvSpPr>
          <p:nvPr>
            <p:ph type="title"/>
          </p:nvPr>
        </p:nvSpPr>
        <p:spPr>
          <a:xfrm>
            <a:off x="8027988" y="285750"/>
            <a:ext cx="936625" cy="523875"/>
          </a:xfrm>
        </p:spPr>
        <p:txBody>
          <a:bodyPr/>
          <a:lstStyle/>
          <a:p>
            <a:pPr>
              <a:defRPr/>
            </a:pPr>
            <a:r>
              <a:rPr smtClean="0"/>
              <a:t>小结</a:t>
            </a:r>
            <a:endParaRPr dirty="0"/>
          </a:p>
        </p:txBody>
      </p:sp>
      <p:sp>
        <p:nvSpPr>
          <p:cNvPr id="85811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为什么计算机采用二进制而非十进制？</a:t>
            </a:r>
            <a:endParaRPr lang="en-US" altLang="zh-CN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49156" name="组合 7"/>
          <p:cNvGrpSpPr/>
          <p:nvPr/>
        </p:nvGrpSpPr>
        <p:grpSpPr bwMode="auto">
          <a:xfrm>
            <a:off x="71438" y="855663"/>
            <a:ext cx="958850" cy="430212"/>
            <a:chOff x="3643306" y="2500357"/>
            <a:chExt cx="958752" cy="430730"/>
          </a:xfrm>
        </p:grpSpPr>
        <p:pic>
          <p:nvPicPr>
            <p:cNvPr id="49158" name="Picture 6" descr="E:\设计支持\模板设计\TW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643306" y="2500357"/>
              <a:ext cx="463239" cy="4307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Box 6"/>
            <p:cNvSpPr txBox="1"/>
            <p:nvPr/>
          </p:nvSpPr>
          <p:spPr>
            <a:xfrm>
              <a:off x="3900455" y="2501946"/>
              <a:ext cx="701603" cy="40053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提问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6788" name="Rectangle 4"/>
          <p:cNvSpPr>
            <a:spLocks noGrp="1" noChangeArrowheads="1"/>
          </p:cNvSpPr>
          <p:nvPr>
            <p:ph type="title"/>
          </p:nvPr>
        </p:nvSpPr>
        <p:spPr>
          <a:xfrm>
            <a:off x="6429387" y="285750"/>
            <a:ext cx="2535225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2-1</a:t>
            </a:r>
            <a:endParaRPr dirty="0"/>
          </a:p>
        </p:txBody>
      </p:sp>
      <p:sp>
        <p:nvSpPr>
          <p:cNvPr id="88678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会使用常用的工具软件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压缩软件</a:t>
            </a:r>
            <a:r>
              <a:rPr lang="en-US" altLang="zh-CN" dirty="0" err="1" smtClean="0"/>
              <a:t>WinRAR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截图软件</a:t>
            </a:r>
            <a:r>
              <a:rPr lang="en-US" altLang="zh-CN" dirty="0" err="1" smtClean="0"/>
              <a:t>HyperSnap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翻译软件金山词霸</a:t>
            </a: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5" name="组合 16"/>
          <p:cNvGrpSpPr/>
          <p:nvPr/>
        </p:nvGrpSpPr>
        <p:grpSpPr bwMode="auto">
          <a:xfrm>
            <a:off x="3429011" y="5160963"/>
            <a:ext cx="2714625" cy="428625"/>
            <a:chOff x="3143240" y="5143512"/>
            <a:chExt cx="2714644" cy="428628"/>
          </a:xfrm>
        </p:grpSpPr>
        <p:sp>
          <p:nvSpPr>
            <p:cNvPr id="6" name="圆角矩形 5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" name="圆角矩形 6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8" name="Picture 8" descr="说话气泡new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9" name="TextBox 8"/>
            <p:cNvSpPr txBox="1"/>
            <p:nvPr/>
          </p:nvSpPr>
          <p:spPr bwMode="auto">
            <a:xfrm>
              <a:off x="3962396" y="5187962"/>
              <a:ext cx="1647837" cy="339727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讲解上机目标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5765" name="Rectangle 5"/>
          <p:cNvSpPr>
            <a:spLocks noGrp="1" noChangeArrowheads="1"/>
          </p:cNvSpPr>
          <p:nvPr>
            <p:ph type="title"/>
          </p:nvPr>
        </p:nvSpPr>
        <p:spPr>
          <a:xfrm>
            <a:off x="6572264" y="285750"/>
            <a:ext cx="2392349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2-2</a:t>
            </a:r>
            <a:endParaRPr dirty="0"/>
          </a:p>
        </p:txBody>
      </p:sp>
      <p:sp>
        <p:nvSpPr>
          <p:cNvPr id="88576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使用</a:t>
            </a:r>
            <a:r>
              <a:rPr lang="en-US" altLang="zh-CN" smtClean="0"/>
              <a:t>HyperSnap</a:t>
            </a:r>
            <a:r>
              <a:rPr lang="zh-CN" altLang="en-US" smtClean="0"/>
              <a:t>截取图片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使用</a:t>
            </a:r>
            <a:r>
              <a:rPr lang="en-US" altLang="zh-CN" smtClean="0"/>
              <a:t>Word</a:t>
            </a:r>
            <a:r>
              <a:rPr lang="zh-CN" altLang="en-US" smtClean="0"/>
              <a:t>编辑文档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使用金山词霸翻译一段英文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使用</a:t>
            </a:r>
            <a:r>
              <a:rPr lang="en-US" altLang="zh-CN" smtClean="0"/>
              <a:t>WinRAR</a:t>
            </a:r>
            <a:r>
              <a:rPr lang="zh-CN" altLang="en-US" smtClean="0"/>
              <a:t>解压缩文件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8"/>
          <p:cNvSpPr>
            <a:spLocks noGrp="1"/>
          </p:cNvSpPr>
          <p:nvPr>
            <p:ph type="title"/>
          </p:nvPr>
        </p:nvSpPr>
        <p:spPr>
          <a:xfrm>
            <a:off x="3851275" y="285750"/>
            <a:ext cx="5113338" cy="523875"/>
          </a:xfrm>
        </p:spPr>
        <p:txBody>
          <a:bodyPr/>
          <a:lstStyle/>
          <a:p>
            <a:pPr>
              <a:defRPr/>
            </a:pPr>
            <a:r>
              <a:rPr dirty="0"/>
              <a:t>学员</a:t>
            </a:r>
            <a:r>
              <a:rPr dirty="0" smtClean="0"/>
              <a:t>操作</a:t>
            </a:r>
            <a:r>
              <a:rPr lang="en-US" altLang="zh-CN" dirty="0" smtClean="0"/>
              <a:t>—</a:t>
            </a:r>
            <a:r>
              <a:rPr dirty="0"/>
              <a:t>截图软件的使用</a:t>
            </a:r>
            <a:r>
              <a:rPr lang="en-US" altLang="zh-CN" dirty="0" smtClean="0"/>
              <a:t>2-1</a:t>
            </a:r>
            <a:endParaRPr dirty="0"/>
          </a:p>
        </p:txBody>
      </p:sp>
      <p:sp>
        <p:nvSpPr>
          <p:cNvPr id="18" name="内容占位符 17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训练要点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使用</a:t>
            </a:r>
            <a:r>
              <a:rPr lang="en-US" altLang="zh-CN" smtClean="0"/>
              <a:t>HyperSnap</a:t>
            </a:r>
            <a:r>
              <a:rPr lang="zh-CN" altLang="en-US" smtClean="0"/>
              <a:t>截图软件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需求说明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使用</a:t>
            </a:r>
            <a:r>
              <a:rPr lang="en-US" altLang="zh-CN" smtClean="0"/>
              <a:t>HyperSnap</a:t>
            </a:r>
            <a:r>
              <a:rPr lang="zh-CN" altLang="en-US" smtClean="0"/>
              <a:t>截取以下图片，保存在</a:t>
            </a:r>
            <a:r>
              <a:rPr lang="en-US" altLang="zh-CN" smtClean="0"/>
              <a:t>picture</a:t>
            </a:r>
            <a:r>
              <a:rPr lang="zh-CN" altLang="en-US" smtClean="0"/>
              <a:t>中</a:t>
            </a:r>
            <a:endParaRPr lang="zh-CN" altLang="en-US" smtClean="0"/>
          </a:p>
          <a:p>
            <a:pPr lvl="2">
              <a:defRPr/>
            </a:pPr>
            <a:r>
              <a:rPr lang="zh-CN" altLang="en-US" smtClean="0"/>
              <a:t>全屏幕</a:t>
            </a:r>
            <a:endParaRPr lang="zh-CN" altLang="en-US" smtClean="0"/>
          </a:p>
          <a:p>
            <a:pPr lvl="2">
              <a:defRPr/>
            </a:pPr>
            <a:r>
              <a:rPr lang="en-US" altLang="zh-CN" smtClean="0"/>
              <a:t>Windows Media Player</a:t>
            </a:r>
            <a:r>
              <a:rPr lang="zh-CN" altLang="en-US" smtClean="0"/>
              <a:t>窗口</a:t>
            </a:r>
            <a:endParaRPr lang="zh-CN" altLang="en-US" smtClean="0"/>
          </a:p>
          <a:p>
            <a:pPr lvl="2">
              <a:defRPr/>
            </a:pPr>
            <a:r>
              <a:rPr lang="en-US" altLang="zh-CN" smtClean="0"/>
              <a:t>Windows Media Player</a:t>
            </a:r>
            <a:r>
              <a:rPr lang="zh-CN" altLang="en-US" smtClean="0"/>
              <a:t>中的按钮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pic>
        <p:nvPicPr>
          <p:cNvPr id="52228" name="Picture 3" descr="开始按钮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749425" y="5021263"/>
            <a:ext cx="735013" cy="34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9" name="Picture 4" descr="媒体库标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5011738"/>
            <a:ext cx="60960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0" name="Picture 5" descr="暂停按钮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1275" y="5011738"/>
            <a:ext cx="344488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1" name="Picture 6" descr="静音按钮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5011738"/>
            <a:ext cx="344488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2" name="Picture 7" descr="播放按钮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9700" y="5011738"/>
            <a:ext cx="347663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7816" name="Rectangle 8"/>
          <p:cNvSpPr>
            <a:spLocks noChangeArrowheads="1"/>
          </p:cNvSpPr>
          <p:nvPr/>
        </p:nvSpPr>
        <p:spPr bwMode="auto">
          <a:xfrm>
            <a:off x="865188" y="160338"/>
            <a:ext cx="7993062" cy="696912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/>
          <a:lstStyle/>
          <a:p>
            <a:pPr algn="r">
              <a:defRPr/>
            </a:pPr>
            <a:endParaRPr lang="en-US" altLang="zh-CN" sz="3600" b="1" dirty="0"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52234" name="组合 9"/>
          <p:cNvGrpSpPr/>
          <p:nvPr/>
        </p:nvGrpSpPr>
        <p:grpSpPr bwMode="auto">
          <a:xfrm>
            <a:off x="71438" y="857250"/>
            <a:ext cx="1109662" cy="500063"/>
            <a:chOff x="6072198" y="1142984"/>
            <a:chExt cx="1109759" cy="500066"/>
          </a:xfrm>
        </p:grpSpPr>
        <p:pic>
          <p:nvPicPr>
            <p:cNvPr id="52236" name="Picture 13" descr="C:\Users\meng.zhang\Desktop\ACCP7.0模版图标规范\ge_pad.pn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6072198" y="1142984"/>
              <a:ext cx="500066" cy="50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TextBox 11"/>
            <p:cNvSpPr txBox="1"/>
            <p:nvPr/>
          </p:nvSpPr>
          <p:spPr>
            <a:xfrm>
              <a:off x="6481809" y="1171559"/>
              <a:ext cx="700148" cy="40005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指导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标题 17"/>
          <p:cNvSpPr>
            <a:spLocks noGrp="1"/>
          </p:cNvSpPr>
          <p:nvPr>
            <p:ph type="title"/>
          </p:nvPr>
        </p:nvSpPr>
        <p:spPr>
          <a:xfrm>
            <a:off x="3836988" y="285750"/>
            <a:ext cx="5127625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</a:t>
            </a:r>
            <a:r>
              <a:rPr dirty="0" smtClean="0"/>
              <a:t>截图软件的使用</a:t>
            </a:r>
            <a:r>
              <a:rPr lang="en-US" altLang="zh-CN" dirty="0" smtClean="0"/>
              <a:t>2-2</a:t>
            </a:r>
            <a:endParaRPr dirty="0"/>
          </a:p>
        </p:txBody>
      </p:sp>
      <p:sp>
        <p:nvSpPr>
          <p:cNvPr id="19" name="内容占位符 18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实现思路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新建文件夹，命名为“</a:t>
            </a:r>
            <a:r>
              <a:rPr lang="en-US" altLang="zh-CN" dirty="0" smtClean="0"/>
              <a:t>× ×</a:t>
            </a:r>
            <a:r>
              <a:rPr lang="zh-CN" altLang="en-US" dirty="0" smtClean="0"/>
              <a:t>学员文件夹”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新建文件夹</a:t>
            </a:r>
            <a:r>
              <a:rPr lang="en-US" altLang="zh-CN" dirty="0" smtClean="0"/>
              <a:t>picture</a:t>
            </a:r>
            <a:r>
              <a:rPr lang="zh-CN" altLang="en-US" dirty="0" smtClean="0"/>
              <a:t>，位置</a:t>
            </a:r>
            <a:r>
              <a:rPr lang="en-US" altLang="zh-CN" dirty="0" smtClean="0"/>
              <a:t>: \× ×</a:t>
            </a:r>
            <a:r>
              <a:rPr lang="zh-CN" altLang="en-US" dirty="0" smtClean="0"/>
              <a:t>学员文件夹 下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使用</a:t>
            </a:r>
            <a:r>
              <a:rPr lang="en-US" altLang="zh-CN" dirty="0" err="1" smtClean="0"/>
              <a:t>HyperSnap</a:t>
            </a:r>
            <a:r>
              <a:rPr lang="zh-CN" altLang="en-US" dirty="0" smtClean="0"/>
              <a:t>快捷方式截取图片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在指定位置保存图片</a:t>
            </a:r>
            <a:endParaRPr lang="en-US" altLang="zh-CN" dirty="0" smtClean="0"/>
          </a:p>
          <a:p>
            <a:pPr lvl="1">
              <a:defRPr/>
            </a:pP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截图快捷键</a:t>
            </a:r>
            <a:endParaRPr lang="zh-CN" altLang="en-US" dirty="0"/>
          </a:p>
        </p:txBody>
      </p:sp>
      <p:sp>
        <p:nvSpPr>
          <p:cNvPr id="889859" name="AutoShape 3"/>
          <p:cNvSpPr>
            <a:spLocks noChangeArrowheads="1"/>
          </p:cNvSpPr>
          <p:nvPr/>
        </p:nvSpPr>
        <p:spPr bwMode="auto">
          <a:xfrm>
            <a:off x="2500313" y="4357688"/>
            <a:ext cx="4103687" cy="1584325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anchor="ctr"/>
          <a:lstStyle/>
          <a:p>
            <a:pPr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Ctrl + Shift + F / </a:t>
            </a:r>
            <a:r>
              <a:rPr lang="en-US" altLang="zh-CN" b="1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PrintScreen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：全屏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Ctrl + Shift + W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：窗口或控件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Ctrl + Shift + A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 活动窗口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Ctrl + Shift + B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 按钮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3253" name="组合 7"/>
          <p:cNvGrpSpPr/>
          <p:nvPr/>
        </p:nvGrpSpPr>
        <p:grpSpPr bwMode="auto">
          <a:xfrm>
            <a:off x="142875" y="857250"/>
            <a:ext cx="1109663" cy="500063"/>
            <a:chOff x="6072198" y="1142984"/>
            <a:chExt cx="1109759" cy="500066"/>
          </a:xfrm>
        </p:grpSpPr>
        <p:pic>
          <p:nvPicPr>
            <p:cNvPr id="53273" name="Picture 13" descr="C:\Users\meng.zhang\Desktop\ACCP7.0模版图标规范\ge_pad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6072198" y="1142984"/>
              <a:ext cx="500066" cy="50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Box 9"/>
            <p:cNvSpPr txBox="1"/>
            <p:nvPr/>
          </p:nvSpPr>
          <p:spPr>
            <a:xfrm>
              <a:off x="6481808" y="1171559"/>
              <a:ext cx="700149" cy="40005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指导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53254" name="组合 28"/>
          <p:cNvGrpSpPr/>
          <p:nvPr/>
        </p:nvGrpSpPr>
        <p:grpSpPr bwMode="auto">
          <a:xfrm>
            <a:off x="71438" y="3429000"/>
            <a:ext cx="985837" cy="461963"/>
            <a:chOff x="3786182" y="3824735"/>
            <a:chExt cx="986585" cy="461521"/>
          </a:xfrm>
        </p:grpSpPr>
        <p:sp>
          <p:nvSpPr>
            <p:cNvPr id="21" name="TextBox 20"/>
            <p:cNvSpPr txBox="1"/>
            <p:nvPr/>
          </p:nvSpPr>
          <p:spPr>
            <a:xfrm>
              <a:off x="4072149" y="3854869"/>
              <a:ext cx="700618" cy="401253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提示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pic>
          <p:nvPicPr>
            <p:cNvPr id="53272" name="Picture 2" descr="C:\Users\meng.zhang\Desktop\ACCP7.0模版图标规范\s-3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786182" y="3824735"/>
              <a:ext cx="381854" cy="461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0" name="组合 16"/>
          <p:cNvGrpSpPr/>
          <p:nvPr/>
        </p:nvGrpSpPr>
        <p:grpSpPr bwMode="auto">
          <a:xfrm>
            <a:off x="1122363" y="6169025"/>
            <a:ext cx="2714625" cy="428625"/>
            <a:chOff x="3143240" y="5143512"/>
            <a:chExt cx="2714644" cy="428628"/>
          </a:xfrm>
        </p:grpSpPr>
        <p:sp>
          <p:nvSpPr>
            <p:cNvPr id="22" name="圆角矩形 21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" name="圆角矩形 22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53269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5" name="TextBox 24"/>
            <p:cNvSpPr txBox="1"/>
            <p:nvPr/>
          </p:nvSpPr>
          <p:spPr bwMode="auto">
            <a:xfrm>
              <a:off x="3962396" y="5187962"/>
              <a:ext cx="1647837" cy="339727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讲解实现思路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17"/>
          <p:cNvGrpSpPr/>
          <p:nvPr/>
        </p:nvGrpSpPr>
        <p:grpSpPr bwMode="auto">
          <a:xfrm>
            <a:off x="4356100" y="6169025"/>
            <a:ext cx="2786063" cy="428625"/>
            <a:chOff x="3714744" y="5143512"/>
            <a:chExt cx="2786082" cy="428628"/>
          </a:xfrm>
        </p:grpSpPr>
        <p:sp>
          <p:nvSpPr>
            <p:cNvPr id="27" name="圆角矩形 26"/>
            <p:cNvSpPr/>
            <p:nvPr/>
          </p:nvSpPr>
          <p:spPr bwMode="auto">
            <a:xfrm>
              <a:off x="3714744" y="5143512"/>
              <a:ext cx="2786082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8" name="TextBox 27"/>
            <p:cNvSpPr txBox="1"/>
            <p:nvPr/>
          </p:nvSpPr>
          <p:spPr bwMode="auto">
            <a:xfrm>
              <a:off x="3962396" y="5187962"/>
              <a:ext cx="2220928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完成时间：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15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分钟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257" name="AutoShape 4"/>
          <p:cNvSpPr>
            <a:spLocks noChangeArrowheads="1"/>
          </p:cNvSpPr>
          <p:nvPr/>
        </p:nvSpPr>
        <p:spPr bwMode="gray">
          <a:xfrm>
            <a:off x="6086475" y="4149725"/>
            <a:ext cx="357188" cy="36036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/>
            </a:solidFill>
            <a:round/>
          </a:ln>
        </p:spPr>
        <p:txBody>
          <a:bodyPr anchor="ctr"/>
          <a:lstStyle/>
          <a:p>
            <a:pPr algn="ctr"/>
            <a:r>
              <a:rPr lang="en-US" altLang="zh-CN" sz="2000" b="1">
                <a:solidFill>
                  <a:srgbClr val="0C83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!</a:t>
            </a:r>
            <a:endParaRPr lang="en-US" altLang="zh-CN" sz="2000" b="1">
              <a:solidFill>
                <a:srgbClr val="0C83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标题 22"/>
          <p:cNvSpPr>
            <a:spLocks noGrp="1"/>
          </p:cNvSpPr>
          <p:nvPr>
            <p:ph type="title"/>
          </p:nvPr>
        </p:nvSpPr>
        <p:spPr>
          <a:xfrm>
            <a:off x="3348038" y="285750"/>
            <a:ext cx="5616575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</a:t>
            </a:r>
            <a:r>
              <a:rPr dirty="0" smtClean="0"/>
              <a:t>使用金山词霸翻译材料</a:t>
            </a:r>
            <a:endParaRPr dirty="0"/>
          </a:p>
        </p:txBody>
      </p:sp>
      <p:sp>
        <p:nvSpPr>
          <p:cNvPr id="24" name="内容占位符 23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需求说明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解压缩资料文件夹到“</a:t>
            </a:r>
            <a:r>
              <a:rPr lang="en-US" altLang="zh-CN" dirty="0" smtClean="0"/>
              <a:t>× ×</a:t>
            </a:r>
            <a:r>
              <a:rPr lang="zh-CN" altLang="en-US" dirty="0" smtClean="0"/>
              <a:t>学员文件夹”中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截取</a:t>
            </a:r>
            <a:r>
              <a:rPr lang="en-US" altLang="zh-CN" dirty="0" smtClean="0"/>
              <a:t>Microsoft</a:t>
            </a:r>
            <a:r>
              <a:rPr lang="zh-CN" altLang="en-US" dirty="0" smtClean="0"/>
              <a:t>主页中的微软图标以及</a:t>
            </a:r>
            <a:r>
              <a:rPr lang="en-US" altLang="zh-CN" dirty="0" smtClean="0"/>
              <a:t>Office</a:t>
            </a:r>
            <a:r>
              <a:rPr lang="zh-CN" altLang="en-US" dirty="0" smtClean="0"/>
              <a:t>软件图标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使用金山词霸翻译 “微软简介</a:t>
            </a:r>
            <a:r>
              <a:rPr lang="en-US" altLang="zh-CN" dirty="0" smtClean="0"/>
              <a:t>.</a:t>
            </a:r>
            <a:r>
              <a:rPr lang="en-US" altLang="zh-CN" dirty="0" err="1" smtClean="0"/>
              <a:t>docx</a:t>
            </a:r>
            <a:r>
              <a:rPr lang="zh-CN" altLang="en-US" dirty="0" smtClean="0"/>
              <a:t>“文档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启动“金山词霸</a:t>
            </a:r>
            <a:r>
              <a:rPr lang="en-US" altLang="zh-CN" dirty="0" smtClean="0"/>
              <a:t>2007</a:t>
            </a:r>
            <a:r>
              <a:rPr lang="zh-CN" altLang="en-US" dirty="0" smtClean="0"/>
              <a:t>”，打开屏幕取词开关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将鼠标停留在英文单词上，会浮现翻译窗口</a:t>
            </a: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891907" name="AutoShape 3"/>
          <p:cNvSpPr>
            <a:spLocks noChangeArrowheads="1"/>
          </p:cNvSpPr>
          <p:nvPr/>
        </p:nvSpPr>
        <p:spPr bwMode="auto">
          <a:xfrm>
            <a:off x="4857750" y="2565400"/>
            <a:ext cx="3311525" cy="431800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Ctrl + Shift + R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：捕捉区域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277" name="AutoShape 7"/>
          <p:cNvSpPr>
            <a:spLocks noChangeArrowheads="1"/>
          </p:cNvSpPr>
          <p:nvPr/>
        </p:nvSpPr>
        <p:spPr bwMode="auto">
          <a:xfrm>
            <a:off x="6443663" y="5013325"/>
            <a:ext cx="2071687" cy="442674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u="sng" dirty="0">
                <a:solidFill>
                  <a:schemeClr val="hlink"/>
                </a:solidFill>
                <a:ea typeface="黑体" panose="02010609060101010101" pitchFamily="2" charset="-122"/>
                <a:hlinkClick r:id="rId1" action="ppaction://hlinkfile"/>
              </a:rPr>
              <a:t>微软简介文档</a:t>
            </a:r>
            <a:endParaRPr lang="zh-CN" altLang="en-US" sz="2000" b="1" u="sng" dirty="0">
              <a:solidFill>
                <a:schemeClr val="hlink"/>
              </a:solidFill>
              <a:ea typeface="黑体" panose="02010609060101010101" pitchFamily="2" charset="-122"/>
            </a:endParaRPr>
          </a:p>
        </p:txBody>
      </p:sp>
      <p:grpSp>
        <p:nvGrpSpPr>
          <p:cNvPr id="54278" name="组合 66"/>
          <p:cNvGrpSpPr/>
          <p:nvPr/>
        </p:nvGrpSpPr>
        <p:grpSpPr bwMode="auto">
          <a:xfrm>
            <a:off x="71438" y="857250"/>
            <a:ext cx="928687" cy="406400"/>
            <a:chOff x="3786182" y="1192962"/>
            <a:chExt cx="928694" cy="406350"/>
          </a:xfrm>
        </p:grpSpPr>
        <p:sp>
          <p:nvSpPr>
            <p:cNvPr id="9" name="TextBox 8"/>
            <p:cNvSpPr txBox="1"/>
            <p:nvPr/>
          </p:nvSpPr>
          <p:spPr>
            <a:xfrm>
              <a:off x="4014784" y="1196137"/>
              <a:ext cx="700092" cy="40000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练习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pic>
          <p:nvPicPr>
            <p:cNvPr id="54287" name="Picture 2" descr="E:\设计支持\模板设计\YS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786182" y="1192962"/>
              <a:ext cx="414476" cy="406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" name="AutoShape 3"/>
          <p:cNvSpPr>
            <a:spLocks noChangeArrowheads="1"/>
          </p:cNvSpPr>
          <p:nvPr/>
        </p:nvSpPr>
        <p:spPr bwMode="auto">
          <a:xfrm>
            <a:off x="4932363" y="4292600"/>
            <a:ext cx="3311525" cy="431800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Ctrl + Alt + F1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：取词开关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7"/>
          <p:cNvGrpSpPr/>
          <p:nvPr/>
        </p:nvGrpSpPr>
        <p:grpSpPr bwMode="auto">
          <a:xfrm>
            <a:off x="3348038" y="5953125"/>
            <a:ext cx="2786062" cy="428625"/>
            <a:chOff x="3714744" y="5143512"/>
            <a:chExt cx="2786082" cy="428628"/>
          </a:xfrm>
        </p:grpSpPr>
        <p:sp>
          <p:nvSpPr>
            <p:cNvPr id="21" name="圆角矩形 20"/>
            <p:cNvSpPr/>
            <p:nvPr/>
          </p:nvSpPr>
          <p:spPr bwMode="auto">
            <a:xfrm>
              <a:off x="3714744" y="5143512"/>
              <a:ext cx="2786082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TextBox 21"/>
            <p:cNvSpPr txBox="1"/>
            <p:nvPr/>
          </p:nvSpPr>
          <p:spPr bwMode="auto">
            <a:xfrm>
              <a:off x="3962396" y="5187962"/>
              <a:ext cx="2220928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完成时间：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分钟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2"/>
          <p:cNvSpPr>
            <a:spLocks noGrp="1" noChangeArrowheads="1"/>
          </p:cNvSpPr>
          <p:nvPr>
            <p:ph type="title"/>
          </p:nvPr>
        </p:nvSpPr>
        <p:spPr>
          <a:xfrm>
            <a:off x="5857875" y="285750"/>
            <a:ext cx="3106738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共性问题集中讲解</a:t>
            </a:r>
            <a:endParaRPr dirty="0" smtClean="0"/>
          </a:p>
        </p:txBody>
      </p:sp>
      <p:sp>
        <p:nvSpPr>
          <p:cNvPr id="25604" name="内容占位符 2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常见问题及解决办法</a:t>
            </a:r>
            <a:endParaRPr lang="en-US" altLang="zh-CN" smtClean="0"/>
          </a:p>
          <a:p>
            <a:pPr>
              <a:defRPr/>
            </a:pPr>
            <a:r>
              <a:rPr lang="zh-CN" altLang="en-US" smtClean="0"/>
              <a:t>代码规范问题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调试技巧</a:t>
            </a:r>
            <a:endParaRPr lang="en-US" altLang="zh-CN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dirty="0" smtClean="0"/>
          </a:p>
        </p:txBody>
      </p:sp>
      <p:grpSp>
        <p:nvGrpSpPr>
          <p:cNvPr id="55300" name="组合 29"/>
          <p:cNvGrpSpPr/>
          <p:nvPr/>
        </p:nvGrpSpPr>
        <p:grpSpPr bwMode="auto">
          <a:xfrm>
            <a:off x="1857375" y="3214688"/>
            <a:ext cx="5929313" cy="2058987"/>
            <a:chOff x="1857356" y="3214688"/>
            <a:chExt cx="5929353" cy="2058988"/>
          </a:xfrm>
        </p:grpSpPr>
        <p:sp>
          <p:nvSpPr>
            <p:cNvPr id="29" name="等腰三角形 28"/>
            <p:cNvSpPr/>
            <p:nvPr/>
          </p:nvSpPr>
          <p:spPr bwMode="auto">
            <a:xfrm>
              <a:off x="1857356" y="3714750"/>
              <a:ext cx="1143008" cy="857250"/>
            </a:xfrm>
            <a:prstGeom prst="triangle">
              <a:avLst>
                <a:gd name="adj" fmla="val 46614"/>
              </a:avLst>
            </a:prstGeom>
            <a:noFill/>
            <a:ln w="9525">
              <a:solidFill>
                <a:srgbClr val="0E9C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grpSp>
          <p:nvGrpSpPr>
            <p:cNvPr id="55303" name="组合 7"/>
            <p:cNvGrpSpPr/>
            <p:nvPr/>
          </p:nvGrpSpPr>
          <p:grpSpPr bwMode="auto">
            <a:xfrm>
              <a:off x="1923997" y="3214688"/>
              <a:ext cx="5862712" cy="2058988"/>
              <a:chOff x="2066281" y="2227264"/>
              <a:chExt cx="5862790" cy="2059017"/>
            </a:xfrm>
          </p:grpSpPr>
          <p:grpSp>
            <p:nvGrpSpPr>
              <p:cNvPr id="55304" name="组合 19"/>
              <p:cNvGrpSpPr/>
              <p:nvPr/>
            </p:nvGrpSpPr>
            <p:grpSpPr bwMode="auto">
              <a:xfrm>
                <a:off x="2066281" y="2227264"/>
                <a:ext cx="5862790" cy="2059017"/>
                <a:chOff x="2066262" y="2227167"/>
                <a:chExt cx="5862829" cy="2059103"/>
              </a:xfrm>
            </p:grpSpPr>
            <p:sp>
              <p:nvSpPr>
                <p:cNvPr id="15" name="等腰三角形 5"/>
                <p:cNvSpPr/>
                <p:nvPr/>
              </p:nvSpPr>
              <p:spPr>
                <a:xfrm>
                  <a:off x="7214697" y="3370231"/>
                  <a:ext cx="714394" cy="655674"/>
                </a:xfrm>
                <a:prstGeom prst="triangle">
                  <a:avLst>
                    <a:gd name="adj" fmla="val 46614"/>
                  </a:avLst>
                </a:prstGeom>
                <a:noFill/>
                <a:ln w="9525">
                  <a:solidFill>
                    <a:srgbClr val="0E9CD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/>
                </a:p>
              </p:txBody>
            </p:sp>
            <p:grpSp>
              <p:nvGrpSpPr>
                <p:cNvPr id="55309" name="组合 17"/>
                <p:cNvGrpSpPr/>
                <p:nvPr/>
              </p:nvGrpSpPr>
              <p:grpSpPr bwMode="auto">
                <a:xfrm>
                  <a:off x="2066262" y="2227167"/>
                  <a:ext cx="5148421" cy="2059103"/>
                  <a:chOff x="2066262" y="2084291"/>
                  <a:chExt cx="5148421" cy="2059103"/>
                </a:xfrm>
              </p:grpSpPr>
              <p:sp>
                <p:nvSpPr>
                  <p:cNvPr id="17" name="等腰三角形 16"/>
                  <p:cNvSpPr/>
                  <p:nvPr/>
                </p:nvSpPr>
                <p:spPr>
                  <a:xfrm rot="5400000">
                    <a:off x="4035640" y="3702840"/>
                    <a:ext cx="214325" cy="142879"/>
                  </a:xfrm>
                  <a:prstGeom prst="triangle">
                    <a:avLst>
                      <a:gd name="adj" fmla="val 46614"/>
                    </a:avLst>
                  </a:prstGeom>
                  <a:solidFill>
                    <a:srgbClr val="0E9CDE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18" name="等腰三角形 9"/>
                  <p:cNvSpPr/>
                  <p:nvPr/>
                </p:nvSpPr>
                <p:spPr>
                  <a:xfrm rot="18000000">
                    <a:off x="2044066" y="2458965"/>
                    <a:ext cx="341331" cy="296871"/>
                  </a:xfrm>
                  <a:prstGeom prst="triangle">
                    <a:avLst>
                      <a:gd name="adj" fmla="val 46614"/>
                    </a:avLst>
                  </a:prstGeom>
                  <a:solidFill>
                    <a:schemeClr val="accent1">
                      <a:lumMod val="7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19" name="Text Box 1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01283" y="2928889"/>
                    <a:ext cx="4713414" cy="658849"/>
                  </a:xfrm>
                  <a:prstGeom prst="rect">
                    <a:avLst/>
                  </a:prstGeom>
                  <a:solidFill>
                    <a:schemeClr val="accent1">
                      <a:lumMod val="20000"/>
                      <a:lumOff val="80000"/>
                    </a:schemeClr>
                  </a:solidFill>
                  <a:ln w="9525" algn="ctr">
                    <a:noFill/>
                    <a:miter lim="800000"/>
                  </a:ln>
                  <a:effectLst/>
                </p:spPr>
                <p:txBody>
                  <a:bodyPr tIns="118800">
                    <a:spAutoFit/>
                  </a:bodyPr>
                  <a:lstStyle/>
                  <a:p>
                    <a:pPr algn="ctr" eaLnBrk="0" fontAlgn="auto" hangingPunct="0">
                      <a:spcAft>
                        <a:spcPts val="0"/>
                      </a:spcAft>
                      <a:defRPr/>
                    </a:pPr>
                    <a:r>
                      <a:rPr lang="zh-CN" altLang="en-US" sz="3200" b="1" kern="0" spc="300" dirty="0">
                        <a:solidFill>
                          <a:schemeClr val="tx2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共性问题集中讲解   </a:t>
                    </a:r>
                    <a:endParaRPr lang="en-US" altLang="zh-CN" sz="3200" b="1" kern="0" spc="300" dirty="0">
                      <a:solidFill>
                        <a:schemeClr val="tx2">
                          <a:lumMod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20" name="等腰三角形 19"/>
                  <p:cNvSpPr/>
                  <p:nvPr/>
                </p:nvSpPr>
                <p:spPr>
                  <a:xfrm>
                    <a:off x="5714469" y="2370057"/>
                    <a:ext cx="500076" cy="404835"/>
                  </a:xfrm>
                  <a:prstGeom prst="triangle">
                    <a:avLst>
                      <a:gd name="adj" fmla="val 46614"/>
                    </a:avLst>
                  </a:prstGeom>
                  <a:noFill/>
                  <a:ln w="9525">
                    <a:solidFill>
                      <a:srgbClr val="0E9CDE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21" name="等腰三角形 20"/>
                  <p:cNvSpPr/>
                  <p:nvPr/>
                </p:nvSpPr>
                <p:spPr>
                  <a:xfrm>
                    <a:off x="5285832" y="2084291"/>
                    <a:ext cx="714394" cy="571532"/>
                  </a:xfrm>
                  <a:prstGeom prst="triangle">
                    <a:avLst>
                      <a:gd name="adj" fmla="val 46614"/>
                    </a:avLst>
                  </a:prstGeom>
                  <a:noFill/>
                  <a:ln w="9525">
                    <a:solidFill>
                      <a:srgbClr val="0E9CDE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22" name="等腰三角形 21"/>
                  <p:cNvSpPr/>
                  <p:nvPr/>
                </p:nvSpPr>
                <p:spPr>
                  <a:xfrm rot="5400000">
                    <a:off x="3849101" y="3849694"/>
                    <a:ext cx="333394" cy="254007"/>
                  </a:xfrm>
                  <a:prstGeom prst="triangle">
                    <a:avLst>
                      <a:gd name="adj" fmla="val 46614"/>
                    </a:avLst>
                  </a:prstGeom>
                  <a:solidFill>
                    <a:schemeClr val="accent1">
                      <a:lumMod val="7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23" name="等腰三角形 22"/>
                  <p:cNvSpPr/>
                  <p:nvPr/>
                </p:nvSpPr>
                <p:spPr>
                  <a:xfrm rot="5400000">
                    <a:off x="5928783" y="3571866"/>
                    <a:ext cx="285766" cy="285758"/>
                  </a:xfrm>
                  <a:prstGeom prst="triangle">
                    <a:avLst>
                      <a:gd name="adj" fmla="val 46614"/>
                    </a:avLst>
                  </a:prstGeom>
                  <a:solidFill>
                    <a:srgbClr val="0E9CDE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</p:grpSp>
          </p:grpSp>
          <p:grpSp>
            <p:nvGrpSpPr>
              <p:cNvPr id="55305" name="组合 23"/>
              <p:cNvGrpSpPr/>
              <p:nvPr/>
            </p:nvGrpSpPr>
            <p:grpSpPr bwMode="auto">
              <a:xfrm>
                <a:off x="7162740" y="3441725"/>
                <a:ext cx="480576" cy="357184"/>
                <a:chOff x="1566148" y="4958569"/>
                <a:chExt cx="1108844" cy="824139"/>
              </a:xfrm>
            </p:grpSpPr>
            <p:sp>
              <p:nvSpPr>
                <p:cNvPr id="13" name="任意多边形 12"/>
                <p:cNvSpPr/>
                <p:nvPr/>
              </p:nvSpPr>
              <p:spPr bwMode="auto">
                <a:xfrm>
                  <a:off x="1565117" y="4958555"/>
                  <a:ext cx="534791" cy="824160"/>
                </a:xfrm>
                <a:custGeom>
                  <a:avLst/>
                  <a:gdLst>
                    <a:gd name="connsiteX0" fmla="*/ 0 w 2500312"/>
                    <a:gd name="connsiteY0" fmla="*/ 1857375 h 1857375"/>
                    <a:gd name="connsiteX1" fmla="*/ 1165495 w 2500312"/>
                    <a:gd name="connsiteY1" fmla="*/ 0 h 1857375"/>
                    <a:gd name="connsiteX2" fmla="*/ 2500312 w 2500312"/>
                    <a:gd name="connsiteY2" fmla="*/ 1857375 h 1857375"/>
                    <a:gd name="connsiteX3" fmla="*/ 0 w 2500312"/>
                    <a:gd name="connsiteY3" fmla="*/ 1857375 h 1857375"/>
                    <a:gd name="connsiteX0-1" fmla="*/ 0 w 2500312"/>
                    <a:gd name="connsiteY0-2" fmla="*/ 1857375 h 1866444"/>
                    <a:gd name="connsiteX1-3" fmla="*/ 1165495 w 2500312"/>
                    <a:gd name="connsiteY1-4" fmla="*/ 0 h 1866444"/>
                    <a:gd name="connsiteX2-5" fmla="*/ 2500312 w 2500312"/>
                    <a:gd name="connsiteY2-6" fmla="*/ 1857375 h 1866444"/>
                    <a:gd name="connsiteX3-7" fmla="*/ 1205329 w 2500312"/>
                    <a:gd name="connsiteY3-8" fmla="*/ 1866444 h 1866444"/>
                    <a:gd name="connsiteX4" fmla="*/ 0 w 2500312"/>
                    <a:gd name="connsiteY4" fmla="*/ 1857375 h 1866444"/>
                    <a:gd name="connsiteX0-9" fmla="*/ 0 w 1214396"/>
                    <a:gd name="connsiteY0-10" fmla="*/ 1857375 h 1866444"/>
                    <a:gd name="connsiteX1-11" fmla="*/ 1165495 w 1214396"/>
                    <a:gd name="connsiteY1-12" fmla="*/ 0 h 1866444"/>
                    <a:gd name="connsiteX2-13" fmla="*/ 1214396 w 1214396"/>
                    <a:gd name="connsiteY2-14" fmla="*/ 1857375 h 1866444"/>
                    <a:gd name="connsiteX3-15" fmla="*/ 1205329 w 1214396"/>
                    <a:gd name="connsiteY3-16" fmla="*/ 1866444 h 1866444"/>
                    <a:gd name="connsiteX4-17" fmla="*/ 0 w 1214396"/>
                    <a:gd name="connsiteY4-18" fmla="*/ 1857375 h 1866444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17" y="connsiteY4-18"/>
                    </a:cxn>
                  </a:cxnLst>
                  <a:rect l="l" t="t" r="r" b="b"/>
                  <a:pathLst>
                    <a:path w="1214396" h="1866444">
                      <a:moveTo>
                        <a:pt x="0" y="1857375"/>
                      </a:moveTo>
                      <a:lnTo>
                        <a:pt x="1165495" y="0"/>
                      </a:lnTo>
                      <a:lnTo>
                        <a:pt x="1214396" y="1857375"/>
                      </a:lnTo>
                      <a:lnTo>
                        <a:pt x="1205329" y="1866444"/>
                      </a:lnTo>
                      <a:lnTo>
                        <a:pt x="0" y="1857375"/>
                      </a:lnTo>
                      <a:close/>
                    </a:path>
                  </a:pathLst>
                </a:custGeom>
                <a:solidFill>
                  <a:srgbClr val="0E9CDE"/>
                </a:solidFill>
                <a:ln w="9525">
                  <a:solidFill>
                    <a:srgbClr val="0E9CD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/>
                </a:p>
              </p:txBody>
            </p:sp>
            <p:sp>
              <p:nvSpPr>
                <p:cNvPr id="14" name="任意多边形 13"/>
                <p:cNvSpPr/>
                <p:nvPr/>
              </p:nvSpPr>
              <p:spPr bwMode="auto">
                <a:xfrm>
                  <a:off x="2085256" y="4958555"/>
                  <a:ext cx="589736" cy="824160"/>
                </a:xfrm>
                <a:custGeom>
                  <a:avLst/>
                  <a:gdLst>
                    <a:gd name="connsiteX0" fmla="*/ 0 w 2500312"/>
                    <a:gd name="connsiteY0" fmla="*/ 1857375 h 1857375"/>
                    <a:gd name="connsiteX1" fmla="*/ 1165495 w 2500312"/>
                    <a:gd name="connsiteY1" fmla="*/ 0 h 1857375"/>
                    <a:gd name="connsiteX2" fmla="*/ 2500312 w 2500312"/>
                    <a:gd name="connsiteY2" fmla="*/ 1857375 h 1857375"/>
                    <a:gd name="connsiteX3" fmla="*/ 0 w 2500312"/>
                    <a:gd name="connsiteY3" fmla="*/ 1857375 h 1857375"/>
                    <a:gd name="connsiteX0-1" fmla="*/ 0 w 2500312"/>
                    <a:gd name="connsiteY0-2" fmla="*/ 1857375 h 1866444"/>
                    <a:gd name="connsiteX1-3" fmla="*/ 1165495 w 2500312"/>
                    <a:gd name="connsiteY1-4" fmla="*/ 0 h 1866444"/>
                    <a:gd name="connsiteX2-5" fmla="*/ 2500312 w 2500312"/>
                    <a:gd name="connsiteY2-6" fmla="*/ 1857375 h 1866444"/>
                    <a:gd name="connsiteX3-7" fmla="*/ 1205329 w 2500312"/>
                    <a:gd name="connsiteY3-8" fmla="*/ 1866444 h 1866444"/>
                    <a:gd name="connsiteX4" fmla="*/ 0 w 2500312"/>
                    <a:gd name="connsiteY4" fmla="*/ 1857375 h 1866444"/>
                    <a:gd name="connsiteX0-9" fmla="*/ 0 w 1214396"/>
                    <a:gd name="connsiteY0-10" fmla="*/ 1857375 h 1866444"/>
                    <a:gd name="connsiteX1-11" fmla="*/ 1165495 w 1214396"/>
                    <a:gd name="connsiteY1-12" fmla="*/ 0 h 1866444"/>
                    <a:gd name="connsiteX2-13" fmla="*/ 1214396 w 1214396"/>
                    <a:gd name="connsiteY2-14" fmla="*/ 1857375 h 1866444"/>
                    <a:gd name="connsiteX3-15" fmla="*/ 1205329 w 1214396"/>
                    <a:gd name="connsiteY3-16" fmla="*/ 1866444 h 1866444"/>
                    <a:gd name="connsiteX4-17" fmla="*/ 0 w 1214396"/>
                    <a:gd name="connsiteY4-18" fmla="*/ 1857375 h 1866444"/>
                    <a:gd name="connsiteX0-19" fmla="*/ 691861 w 691861"/>
                    <a:gd name="connsiteY0-20" fmla="*/ 1857375 h 1866444"/>
                    <a:gd name="connsiteX1-21" fmla="*/ 0 w 691861"/>
                    <a:gd name="connsiteY1-22" fmla="*/ 0 h 1866444"/>
                    <a:gd name="connsiteX2-23" fmla="*/ 48901 w 691861"/>
                    <a:gd name="connsiteY2-24" fmla="*/ 1857375 h 1866444"/>
                    <a:gd name="connsiteX3-25" fmla="*/ 39834 w 691861"/>
                    <a:gd name="connsiteY3-26" fmla="*/ 1866444 h 1866444"/>
                    <a:gd name="connsiteX4-27" fmla="*/ 691861 w 691861"/>
                    <a:gd name="connsiteY4-28" fmla="*/ 1857375 h 1866444"/>
                    <a:gd name="connsiteX0-29" fmla="*/ 1049019 w 1049019"/>
                    <a:gd name="connsiteY0-30" fmla="*/ 1857375 h 1866444"/>
                    <a:gd name="connsiteX1-31" fmla="*/ 0 w 1049019"/>
                    <a:gd name="connsiteY1-32" fmla="*/ 0 h 1866444"/>
                    <a:gd name="connsiteX2-33" fmla="*/ 48901 w 1049019"/>
                    <a:gd name="connsiteY2-34" fmla="*/ 1857375 h 1866444"/>
                    <a:gd name="connsiteX3-35" fmla="*/ 39834 w 1049019"/>
                    <a:gd name="connsiteY3-36" fmla="*/ 1866444 h 1866444"/>
                    <a:gd name="connsiteX4-37" fmla="*/ 1049019 w 1049019"/>
                    <a:gd name="connsiteY4-38" fmla="*/ 1857375 h 1866444"/>
                    <a:gd name="connsiteX0-39" fmla="*/ 1334739 w 1334739"/>
                    <a:gd name="connsiteY0-40" fmla="*/ 1857375 h 1866444"/>
                    <a:gd name="connsiteX1-41" fmla="*/ 0 w 1334739"/>
                    <a:gd name="connsiteY1-42" fmla="*/ 0 h 1866444"/>
                    <a:gd name="connsiteX2-43" fmla="*/ 48901 w 1334739"/>
                    <a:gd name="connsiteY2-44" fmla="*/ 1857375 h 1866444"/>
                    <a:gd name="connsiteX3-45" fmla="*/ 39834 w 1334739"/>
                    <a:gd name="connsiteY3-46" fmla="*/ 1866444 h 1866444"/>
                    <a:gd name="connsiteX4-47" fmla="*/ 1334739 w 1334739"/>
                    <a:gd name="connsiteY4-48" fmla="*/ 1857375 h 1866444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17" y="connsiteY4-18"/>
                    </a:cxn>
                  </a:cxnLst>
                  <a:rect l="l" t="t" r="r" b="b"/>
                  <a:pathLst>
                    <a:path w="1334739" h="1866444">
                      <a:moveTo>
                        <a:pt x="1334739" y="1857375"/>
                      </a:moveTo>
                      <a:lnTo>
                        <a:pt x="0" y="0"/>
                      </a:lnTo>
                      <a:lnTo>
                        <a:pt x="48901" y="1857375"/>
                      </a:lnTo>
                      <a:lnTo>
                        <a:pt x="39834" y="1866444"/>
                      </a:lnTo>
                      <a:lnTo>
                        <a:pt x="1334739" y="1857375"/>
                      </a:lnTo>
                      <a:close/>
                    </a:path>
                  </a:pathLst>
                </a:custGeom>
                <a:solidFill>
                  <a:srgbClr val="0C83B8"/>
                </a:solidFill>
                <a:ln w="9525">
                  <a:solidFill>
                    <a:srgbClr val="0E9CD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/>
                </a:p>
              </p:txBody>
            </p:sp>
          </p:grpSp>
        </p:grpSp>
      </p:grpSp>
      <p:sp>
        <p:nvSpPr>
          <p:cNvPr id="55301" name="灯片编号占位符 1"/>
          <p:cNvSpPr>
            <a:spLocks noGrp="1"/>
          </p:cNvSpPr>
          <p:nvPr>
            <p:ph type="sldNum" sz="quarter" idx="10"/>
          </p:nvPr>
        </p:nvSpPr>
        <p:spPr bwMode="auto">
          <a:xfrm>
            <a:off x="6938963" y="6421438"/>
            <a:ext cx="2133600" cy="365125"/>
          </a:xfr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fld id="{0E21C5A4-CBC2-4646-9510-2708CABBA8D9}" type="slidenum">
              <a:rPr lang="zh-CN" altLang="en-US">
                <a:ea typeface="黑体" panose="02010609060101010101" pitchFamily="2" charset="-122"/>
              </a:rPr>
            </a:fld>
            <a:r>
              <a:rPr lang="en-US" altLang="zh-CN">
                <a:ea typeface="黑体" panose="02010609060101010101" pitchFamily="2" charset="-122"/>
              </a:rPr>
              <a:t>/48</a:t>
            </a:r>
            <a:endParaRPr lang="zh-CN" altLang="en-US"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784225" y="1214438"/>
            <a:ext cx="8359775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训练要点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创建压缩包文件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解压压缩包文档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需求说明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将“计算机硬件与游戏的发展</a:t>
            </a:r>
            <a:r>
              <a:rPr lang="en-US" altLang="zh-CN" dirty="0" smtClean="0"/>
              <a:t>.</a:t>
            </a:r>
            <a:r>
              <a:rPr lang="en-US" altLang="zh-CN" dirty="0" err="1" smtClean="0"/>
              <a:t>docx</a:t>
            </a:r>
            <a:r>
              <a:rPr lang="zh-CN" altLang="en-US" dirty="0" smtClean="0"/>
              <a:t>“文档做成压缩包</a:t>
            </a:r>
            <a:r>
              <a:rPr lang="en-US" altLang="zh-CN" dirty="0" smtClean="0"/>
              <a:t>         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将压缩包解压到指定目标文档</a:t>
            </a: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56322" name="Text Box 3">
            <a:hlinkClick r:id="rId1" action="ppaction://hlinkfile"/>
          </p:cNvPr>
          <p:cNvSpPr txBox="1">
            <a:spLocks noChangeArrowheads="1"/>
          </p:cNvSpPr>
          <p:nvPr/>
        </p:nvSpPr>
        <p:spPr bwMode="auto">
          <a:xfrm>
            <a:off x="6732588" y="4903788"/>
            <a:ext cx="1439862" cy="39687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u="sng" dirty="0">
                <a:solidFill>
                  <a:schemeClr val="hlink"/>
                </a:solidFill>
                <a:ea typeface="黑体" panose="02010609060101010101" pitchFamily="2" charset="-122"/>
                <a:hlinkClick r:id="rId2" action="ppaction://hlinkfile"/>
              </a:rPr>
              <a:t>原始文档</a:t>
            </a:r>
            <a:endParaRPr lang="zh-CN" altLang="en-US" sz="2000" b="1" u="sng" dirty="0">
              <a:solidFill>
                <a:schemeClr val="hlink"/>
              </a:solidFill>
              <a:ea typeface="黑体" panose="02010609060101010101" pitchFamily="2" charset="-122"/>
            </a:endParaRPr>
          </a:p>
        </p:txBody>
      </p:sp>
      <p:sp>
        <p:nvSpPr>
          <p:cNvPr id="56323" name="Text Box 4"/>
          <p:cNvSpPr txBox="1">
            <a:spLocks noChangeArrowheads="1"/>
          </p:cNvSpPr>
          <p:nvPr/>
        </p:nvSpPr>
        <p:spPr bwMode="auto">
          <a:xfrm>
            <a:off x="6732588" y="5264150"/>
            <a:ext cx="1439862" cy="39687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u="sng" dirty="0">
                <a:solidFill>
                  <a:schemeClr val="hlink"/>
                </a:solidFill>
                <a:ea typeface="黑体" panose="02010609060101010101" pitchFamily="2" charset="-122"/>
                <a:hlinkClick r:id="rId3" action="ppaction://hlinkfile"/>
              </a:rPr>
              <a:t>目标文档</a:t>
            </a:r>
            <a:endParaRPr lang="zh-CN" altLang="en-US" sz="2000" b="1" u="sng" dirty="0">
              <a:solidFill>
                <a:schemeClr val="hlink"/>
              </a:solidFill>
              <a:ea typeface="黑体" panose="02010609060101010101" pitchFamily="2" charset="-122"/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3348038" y="285750"/>
            <a:ext cx="5616575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</a:t>
            </a:r>
            <a:r>
              <a:rPr dirty="0" smtClean="0"/>
              <a:t>使用</a:t>
            </a:r>
            <a:r>
              <a:rPr lang="en-US" altLang="zh-CN" dirty="0" smtClean="0"/>
              <a:t>WinRAR</a:t>
            </a:r>
            <a:r>
              <a:rPr dirty="0" smtClean="0"/>
              <a:t>压缩软件</a:t>
            </a:r>
            <a:endParaRPr dirty="0"/>
          </a:p>
        </p:txBody>
      </p:sp>
      <p:grpSp>
        <p:nvGrpSpPr>
          <p:cNvPr id="56326" name="组合 66"/>
          <p:cNvGrpSpPr/>
          <p:nvPr/>
        </p:nvGrpSpPr>
        <p:grpSpPr bwMode="auto">
          <a:xfrm>
            <a:off x="71438" y="857250"/>
            <a:ext cx="928687" cy="406400"/>
            <a:chOff x="3786182" y="1192962"/>
            <a:chExt cx="928694" cy="406350"/>
          </a:xfrm>
        </p:grpSpPr>
        <p:sp>
          <p:nvSpPr>
            <p:cNvPr id="12" name="TextBox 11"/>
            <p:cNvSpPr txBox="1"/>
            <p:nvPr/>
          </p:nvSpPr>
          <p:spPr>
            <a:xfrm>
              <a:off x="4014784" y="1196137"/>
              <a:ext cx="700092" cy="40000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练习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pic>
          <p:nvPicPr>
            <p:cNvPr id="56329" name="Picture 2" descr="E:\设计支持\模板设计\YS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86182" y="1192962"/>
              <a:ext cx="414476" cy="406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内容占位符 8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实现思路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压缩文档</a:t>
            </a:r>
            <a:endParaRPr lang="zh-CN" altLang="en-US" dirty="0" smtClean="0"/>
          </a:p>
          <a:p>
            <a:pPr lvl="2">
              <a:defRPr/>
            </a:pPr>
            <a:r>
              <a:rPr lang="zh-CN" altLang="en-US" dirty="0" smtClean="0"/>
              <a:t>选中原始文档，单击鼠标右键，在下拉菜单中选择“添加到压缩文件”</a:t>
            </a:r>
            <a:endParaRPr lang="zh-CN" altLang="en-US" dirty="0" smtClean="0"/>
          </a:p>
          <a:p>
            <a:pPr lvl="2">
              <a:defRPr/>
            </a:pPr>
            <a:r>
              <a:rPr lang="zh-CN" altLang="en-US" dirty="0" smtClean="0"/>
              <a:t>在弹出的对话框中，设置压缩文件名、压缩格式及其它选项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解压文档</a:t>
            </a:r>
            <a:endParaRPr lang="en-US" altLang="zh-CN" dirty="0" smtClean="0"/>
          </a:p>
          <a:p>
            <a:pPr lvl="2">
              <a:defRPr/>
            </a:pPr>
            <a:r>
              <a:rPr lang="zh-CN" altLang="en-US" dirty="0" smtClean="0"/>
              <a:t>选中目标文档，单击鼠标右键，在下拉菜单中选择“解压文件</a:t>
            </a:r>
            <a:r>
              <a:rPr lang="en-US" altLang="zh-CN" dirty="0" smtClean="0"/>
              <a:t>…</a:t>
            </a:r>
            <a:r>
              <a:rPr lang="zh-CN" altLang="en-US" dirty="0" smtClean="0"/>
              <a:t>”</a:t>
            </a:r>
            <a:endParaRPr lang="zh-CN" altLang="en-US" dirty="0" smtClean="0"/>
          </a:p>
          <a:p>
            <a:pPr lvl="2">
              <a:defRPr/>
            </a:pPr>
            <a:r>
              <a:rPr lang="zh-CN" altLang="en-US" dirty="0" smtClean="0"/>
              <a:t>在弹出的对话框中，设置解压路径和解压方式选项</a:t>
            </a:r>
            <a:endParaRPr lang="zh-CN" altLang="en-US" dirty="0" smtClean="0"/>
          </a:p>
          <a:p>
            <a:pPr lvl="1">
              <a:defRPr/>
            </a:pPr>
            <a:endParaRPr lang="zh-CN" altLang="en-US" dirty="0" smtClean="0"/>
          </a:p>
          <a:p>
            <a:pPr lvl="1"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3348038" y="285750"/>
            <a:ext cx="5616575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</a:t>
            </a:r>
            <a:r>
              <a:rPr dirty="0" smtClean="0"/>
              <a:t>使用</a:t>
            </a:r>
            <a:r>
              <a:rPr lang="en-US" altLang="zh-CN" dirty="0" smtClean="0"/>
              <a:t>WinRAR</a:t>
            </a:r>
            <a:r>
              <a:rPr dirty="0" smtClean="0"/>
              <a:t>压缩软件</a:t>
            </a:r>
            <a:endParaRPr dirty="0"/>
          </a:p>
        </p:txBody>
      </p:sp>
      <p:grpSp>
        <p:nvGrpSpPr>
          <p:cNvPr id="57348" name="组合 66"/>
          <p:cNvGrpSpPr/>
          <p:nvPr/>
        </p:nvGrpSpPr>
        <p:grpSpPr bwMode="auto">
          <a:xfrm>
            <a:off x="71438" y="857250"/>
            <a:ext cx="928687" cy="406400"/>
            <a:chOff x="3786182" y="1192962"/>
            <a:chExt cx="928694" cy="406350"/>
          </a:xfrm>
        </p:grpSpPr>
        <p:sp>
          <p:nvSpPr>
            <p:cNvPr id="26" name="TextBox 25"/>
            <p:cNvSpPr txBox="1"/>
            <p:nvPr/>
          </p:nvSpPr>
          <p:spPr>
            <a:xfrm>
              <a:off x="4014784" y="1196137"/>
              <a:ext cx="700092" cy="40000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练习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pic>
          <p:nvPicPr>
            <p:cNvPr id="57365" name="Picture 2" descr="E:\设计支持\模板设计\YS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786182" y="1192962"/>
              <a:ext cx="414476" cy="406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8" name="组合 16"/>
          <p:cNvGrpSpPr/>
          <p:nvPr/>
        </p:nvGrpSpPr>
        <p:grpSpPr bwMode="auto">
          <a:xfrm>
            <a:off x="1122363" y="5160963"/>
            <a:ext cx="2714625" cy="428625"/>
            <a:chOff x="3143240" y="5143512"/>
            <a:chExt cx="2714644" cy="428628"/>
          </a:xfrm>
        </p:grpSpPr>
        <p:sp>
          <p:nvSpPr>
            <p:cNvPr id="21" name="圆角矩形 20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圆角矩形 21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57362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7" name="TextBox 26"/>
            <p:cNvSpPr txBox="1"/>
            <p:nvPr/>
          </p:nvSpPr>
          <p:spPr bwMode="auto">
            <a:xfrm>
              <a:off x="3962396" y="5187962"/>
              <a:ext cx="1647837" cy="339727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讲解实现思路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17"/>
          <p:cNvGrpSpPr/>
          <p:nvPr/>
        </p:nvGrpSpPr>
        <p:grpSpPr bwMode="auto">
          <a:xfrm>
            <a:off x="4356100" y="5160963"/>
            <a:ext cx="2786063" cy="428625"/>
            <a:chOff x="3714744" y="5143512"/>
            <a:chExt cx="2786082" cy="428628"/>
          </a:xfrm>
        </p:grpSpPr>
        <p:sp>
          <p:nvSpPr>
            <p:cNvPr id="29" name="圆角矩形 28"/>
            <p:cNvSpPr/>
            <p:nvPr/>
          </p:nvSpPr>
          <p:spPr bwMode="auto">
            <a:xfrm>
              <a:off x="3714744" y="5143512"/>
              <a:ext cx="2786082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0" name="TextBox 29"/>
            <p:cNvSpPr txBox="1"/>
            <p:nvPr/>
          </p:nvSpPr>
          <p:spPr bwMode="auto">
            <a:xfrm>
              <a:off x="3962396" y="5187962"/>
              <a:ext cx="2220928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完成时间：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分钟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2"/>
          <p:cNvSpPr>
            <a:spLocks noGrp="1" noChangeArrowheads="1"/>
          </p:cNvSpPr>
          <p:nvPr>
            <p:ph type="title"/>
          </p:nvPr>
        </p:nvSpPr>
        <p:spPr>
          <a:xfrm>
            <a:off x="5857875" y="285750"/>
            <a:ext cx="3106738" cy="523875"/>
          </a:xfrm>
        </p:spPr>
        <p:txBody>
          <a:bodyPr/>
          <a:lstStyle/>
          <a:p>
            <a:pPr>
              <a:defRPr/>
            </a:pPr>
            <a:r>
              <a:rPr smtClean="0"/>
              <a:t>共性问题集中讲解</a:t>
            </a:r>
            <a:endParaRPr smtClean="0"/>
          </a:p>
        </p:txBody>
      </p:sp>
      <p:sp>
        <p:nvSpPr>
          <p:cNvPr id="25604" name="内容占位符 2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常见问题及解决办法</a:t>
            </a:r>
            <a:endParaRPr lang="en-US" altLang="zh-CN" smtClean="0"/>
          </a:p>
          <a:p>
            <a:pPr>
              <a:defRPr/>
            </a:pPr>
            <a:r>
              <a:rPr lang="zh-CN" altLang="en-US" smtClean="0"/>
              <a:t>代码规范问题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调试技巧</a:t>
            </a:r>
            <a:endParaRPr lang="en-US" altLang="zh-CN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dirty="0" smtClean="0"/>
          </a:p>
        </p:txBody>
      </p:sp>
      <p:grpSp>
        <p:nvGrpSpPr>
          <p:cNvPr id="58372" name="组合 29"/>
          <p:cNvGrpSpPr/>
          <p:nvPr/>
        </p:nvGrpSpPr>
        <p:grpSpPr bwMode="auto">
          <a:xfrm>
            <a:off x="1857375" y="3214688"/>
            <a:ext cx="5929313" cy="2058987"/>
            <a:chOff x="1857356" y="3214688"/>
            <a:chExt cx="5929353" cy="2058988"/>
          </a:xfrm>
        </p:grpSpPr>
        <p:sp>
          <p:nvSpPr>
            <p:cNvPr id="29" name="等腰三角形 28"/>
            <p:cNvSpPr/>
            <p:nvPr/>
          </p:nvSpPr>
          <p:spPr bwMode="auto">
            <a:xfrm>
              <a:off x="1857356" y="3714750"/>
              <a:ext cx="1143008" cy="857250"/>
            </a:xfrm>
            <a:prstGeom prst="triangle">
              <a:avLst>
                <a:gd name="adj" fmla="val 46614"/>
              </a:avLst>
            </a:prstGeom>
            <a:noFill/>
            <a:ln w="9525">
              <a:solidFill>
                <a:srgbClr val="0E9C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grpSp>
          <p:nvGrpSpPr>
            <p:cNvPr id="58375" name="组合 7"/>
            <p:cNvGrpSpPr/>
            <p:nvPr/>
          </p:nvGrpSpPr>
          <p:grpSpPr bwMode="auto">
            <a:xfrm>
              <a:off x="1923997" y="3214688"/>
              <a:ext cx="5862712" cy="2058988"/>
              <a:chOff x="2066281" y="2227264"/>
              <a:chExt cx="5862790" cy="2059017"/>
            </a:xfrm>
          </p:grpSpPr>
          <p:grpSp>
            <p:nvGrpSpPr>
              <p:cNvPr id="58376" name="组合 19"/>
              <p:cNvGrpSpPr/>
              <p:nvPr/>
            </p:nvGrpSpPr>
            <p:grpSpPr bwMode="auto">
              <a:xfrm>
                <a:off x="2066281" y="2227264"/>
                <a:ext cx="5862790" cy="2059017"/>
                <a:chOff x="2066262" y="2227167"/>
                <a:chExt cx="5862829" cy="2059103"/>
              </a:xfrm>
            </p:grpSpPr>
            <p:sp>
              <p:nvSpPr>
                <p:cNvPr id="15" name="等腰三角形 5"/>
                <p:cNvSpPr/>
                <p:nvPr/>
              </p:nvSpPr>
              <p:spPr>
                <a:xfrm>
                  <a:off x="7214697" y="3370231"/>
                  <a:ext cx="714394" cy="655674"/>
                </a:xfrm>
                <a:prstGeom prst="triangle">
                  <a:avLst>
                    <a:gd name="adj" fmla="val 46614"/>
                  </a:avLst>
                </a:prstGeom>
                <a:noFill/>
                <a:ln w="9525">
                  <a:solidFill>
                    <a:srgbClr val="0E9CD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/>
                </a:p>
              </p:txBody>
            </p:sp>
            <p:grpSp>
              <p:nvGrpSpPr>
                <p:cNvPr id="58381" name="组合 17"/>
                <p:cNvGrpSpPr/>
                <p:nvPr/>
              </p:nvGrpSpPr>
              <p:grpSpPr bwMode="auto">
                <a:xfrm>
                  <a:off x="2066262" y="2227167"/>
                  <a:ext cx="5148421" cy="2059103"/>
                  <a:chOff x="2066262" y="2084291"/>
                  <a:chExt cx="5148421" cy="2059103"/>
                </a:xfrm>
              </p:grpSpPr>
              <p:sp>
                <p:nvSpPr>
                  <p:cNvPr id="17" name="等腰三角形 16"/>
                  <p:cNvSpPr/>
                  <p:nvPr/>
                </p:nvSpPr>
                <p:spPr>
                  <a:xfrm rot="5400000">
                    <a:off x="4035640" y="3702840"/>
                    <a:ext cx="214325" cy="142879"/>
                  </a:xfrm>
                  <a:prstGeom prst="triangle">
                    <a:avLst>
                      <a:gd name="adj" fmla="val 46614"/>
                    </a:avLst>
                  </a:prstGeom>
                  <a:solidFill>
                    <a:srgbClr val="0E9CDE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18" name="等腰三角形 9"/>
                  <p:cNvSpPr/>
                  <p:nvPr/>
                </p:nvSpPr>
                <p:spPr>
                  <a:xfrm rot="18000000">
                    <a:off x="2044066" y="2458965"/>
                    <a:ext cx="341331" cy="296871"/>
                  </a:xfrm>
                  <a:prstGeom prst="triangle">
                    <a:avLst>
                      <a:gd name="adj" fmla="val 46614"/>
                    </a:avLst>
                  </a:prstGeom>
                  <a:solidFill>
                    <a:schemeClr val="accent1">
                      <a:lumMod val="7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19" name="Text Box 1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01283" y="2928889"/>
                    <a:ext cx="4713414" cy="658849"/>
                  </a:xfrm>
                  <a:prstGeom prst="rect">
                    <a:avLst/>
                  </a:prstGeom>
                  <a:solidFill>
                    <a:schemeClr val="accent1">
                      <a:lumMod val="20000"/>
                      <a:lumOff val="80000"/>
                    </a:schemeClr>
                  </a:solidFill>
                  <a:ln w="9525" algn="ctr">
                    <a:noFill/>
                    <a:miter lim="800000"/>
                  </a:ln>
                  <a:effectLst/>
                </p:spPr>
                <p:txBody>
                  <a:bodyPr tIns="118800">
                    <a:spAutoFit/>
                  </a:bodyPr>
                  <a:lstStyle/>
                  <a:p>
                    <a:pPr algn="ctr" eaLnBrk="0" fontAlgn="auto" hangingPunct="0">
                      <a:spcAft>
                        <a:spcPts val="0"/>
                      </a:spcAft>
                      <a:defRPr/>
                    </a:pPr>
                    <a:r>
                      <a:rPr lang="zh-CN" altLang="en-US" sz="3200" b="1" kern="0" spc="300" dirty="0">
                        <a:solidFill>
                          <a:schemeClr val="tx2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共性问题集中讲解   </a:t>
                    </a:r>
                    <a:endParaRPr lang="en-US" altLang="zh-CN" sz="3200" b="1" kern="0" spc="300" dirty="0">
                      <a:solidFill>
                        <a:schemeClr val="tx2">
                          <a:lumMod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20" name="等腰三角形 19"/>
                  <p:cNvSpPr/>
                  <p:nvPr/>
                </p:nvSpPr>
                <p:spPr>
                  <a:xfrm>
                    <a:off x="5714469" y="2370057"/>
                    <a:ext cx="500076" cy="404835"/>
                  </a:xfrm>
                  <a:prstGeom prst="triangle">
                    <a:avLst>
                      <a:gd name="adj" fmla="val 46614"/>
                    </a:avLst>
                  </a:prstGeom>
                  <a:noFill/>
                  <a:ln w="9525">
                    <a:solidFill>
                      <a:srgbClr val="0E9CDE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21" name="等腰三角形 20"/>
                  <p:cNvSpPr/>
                  <p:nvPr/>
                </p:nvSpPr>
                <p:spPr>
                  <a:xfrm>
                    <a:off x="5285832" y="2084291"/>
                    <a:ext cx="714394" cy="571532"/>
                  </a:xfrm>
                  <a:prstGeom prst="triangle">
                    <a:avLst>
                      <a:gd name="adj" fmla="val 46614"/>
                    </a:avLst>
                  </a:prstGeom>
                  <a:noFill/>
                  <a:ln w="9525">
                    <a:solidFill>
                      <a:srgbClr val="0E9CDE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22" name="等腰三角形 21"/>
                  <p:cNvSpPr/>
                  <p:nvPr/>
                </p:nvSpPr>
                <p:spPr>
                  <a:xfrm rot="5400000">
                    <a:off x="3849101" y="3849694"/>
                    <a:ext cx="333394" cy="254007"/>
                  </a:xfrm>
                  <a:prstGeom prst="triangle">
                    <a:avLst>
                      <a:gd name="adj" fmla="val 46614"/>
                    </a:avLst>
                  </a:prstGeom>
                  <a:solidFill>
                    <a:schemeClr val="accent1">
                      <a:lumMod val="7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23" name="等腰三角形 22"/>
                  <p:cNvSpPr/>
                  <p:nvPr/>
                </p:nvSpPr>
                <p:spPr>
                  <a:xfrm rot="5400000">
                    <a:off x="5928783" y="3571866"/>
                    <a:ext cx="285766" cy="285758"/>
                  </a:xfrm>
                  <a:prstGeom prst="triangle">
                    <a:avLst>
                      <a:gd name="adj" fmla="val 46614"/>
                    </a:avLst>
                  </a:prstGeom>
                  <a:solidFill>
                    <a:srgbClr val="0E9CDE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</p:grpSp>
          </p:grpSp>
          <p:grpSp>
            <p:nvGrpSpPr>
              <p:cNvPr id="58377" name="组合 23"/>
              <p:cNvGrpSpPr/>
              <p:nvPr/>
            </p:nvGrpSpPr>
            <p:grpSpPr bwMode="auto">
              <a:xfrm>
                <a:off x="7162740" y="3441725"/>
                <a:ext cx="480576" cy="357184"/>
                <a:chOff x="1566148" y="4958569"/>
                <a:chExt cx="1108844" cy="824139"/>
              </a:xfrm>
            </p:grpSpPr>
            <p:sp>
              <p:nvSpPr>
                <p:cNvPr id="13" name="任意多边形 12"/>
                <p:cNvSpPr/>
                <p:nvPr/>
              </p:nvSpPr>
              <p:spPr bwMode="auto">
                <a:xfrm>
                  <a:off x="1565117" y="4958555"/>
                  <a:ext cx="534791" cy="824160"/>
                </a:xfrm>
                <a:custGeom>
                  <a:avLst/>
                  <a:gdLst>
                    <a:gd name="connsiteX0" fmla="*/ 0 w 2500312"/>
                    <a:gd name="connsiteY0" fmla="*/ 1857375 h 1857375"/>
                    <a:gd name="connsiteX1" fmla="*/ 1165495 w 2500312"/>
                    <a:gd name="connsiteY1" fmla="*/ 0 h 1857375"/>
                    <a:gd name="connsiteX2" fmla="*/ 2500312 w 2500312"/>
                    <a:gd name="connsiteY2" fmla="*/ 1857375 h 1857375"/>
                    <a:gd name="connsiteX3" fmla="*/ 0 w 2500312"/>
                    <a:gd name="connsiteY3" fmla="*/ 1857375 h 1857375"/>
                    <a:gd name="connsiteX0-1" fmla="*/ 0 w 2500312"/>
                    <a:gd name="connsiteY0-2" fmla="*/ 1857375 h 1866444"/>
                    <a:gd name="connsiteX1-3" fmla="*/ 1165495 w 2500312"/>
                    <a:gd name="connsiteY1-4" fmla="*/ 0 h 1866444"/>
                    <a:gd name="connsiteX2-5" fmla="*/ 2500312 w 2500312"/>
                    <a:gd name="connsiteY2-6" fmla="*/ 1857375 h 1866444"/>
                    <a:gd name="connsiteX3-7" fmla="*/ 1205329 w 2500312"/>
                    <a:gd name="connsiteY3-8" fmla="*/ 1866444 h 1866444"/>
                    <a:gd name="connsiteX4" fmla="*/ 0 w 2500312"/>
                    <a:gd name="connsiteY4" fmla="*/ 1857375 h 1866444"/>
                    <a:gd name="connsiteX0-9" fmla="*/ 0 w 1214396"/>
                    <a:gd name="connsiteY0-10" fmla="*/ 1857375 h 1866444"/>
                    <a:gd name="connsiteX1-11" fmla="*/ 1165495 w 1214396"/>
                    <a:gd name="connsiteY1-12" fmla="*/ 0 h 1866444"/>
                    <a:gd name="connsiteX2-13" fmla="*/ 1214396 w 1214396"/>
                    <a:gd name="connsiteY2-14" fmla="*/ 1857375 h 1866444"/>
                    <a:gd name="connsiteX3-15" fmla="*/ 1205329 w 1214396"/>
                    <a:gd name="connsiteY3-16" fmla="*/ 1866444 h 1866444"/>
                    <a:gd name="connsiteX4-17" fmla="*/ 0 w 1214396"/>
                    <a:gd name="connsiteY4-18" fmla="*/ 1857375 h 1866444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17" y="connsiteY4-18"/>
                    </a:cxn>
                  </a:cxnLst>
                  <a:rect l="l" t="t" r="r" b="b"/>
                  <a:pathLst>
                    <a:path w="1214396" h="1866444">
                      <a:moveTo>
                        <a:pt x="0" y="1857375"/>
                      </a:moveTo>
                      <a:lnTo>
                        <a:pt x="1165495" y="0"/>
                      </a:lnTo>
                      <a:lnTo>
                        <a:pt x="1214396" y="1857375"/>
                      </a:lnTo>
                      <a:lnTo>
                        <a:pt x="1205329" y="1866444"/>
                      </a:lnTo>
                      <a:lnTo>
                        <a:pt x="0" y="1857375"/>
                      </a:lnTo>
                      <a:close/>
                    </a:path>
                  </a:pathLst>
                </a:custGeom>
                <a:solidFill>
                  <a:srgbClr val="0E9CDE"/>
                </a:solidFill>
                <a:ln w="9525">
                  <a:solidFill>
                    <a:srgbClr val="0E9CD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/>
                </a:p>
              </p:txBody>
            </p:sp>
            <p:sp>
              <p:nvSpPr>
                <p:cNvPr id="14" name="任意多边形 13"/>
                <p:cNvSpPr/>
                <p:nvPr/>
              </p:nvSpPr>
              <p:spPr bwMode="auto">
                <a:xfrm>
                  <a:off x="2085256" y="4958555"/>
                  <a:ext cx="589736" cy="824160"/>
                </a:xfrm>
                <a:custGeom>
                  <a:avLst/>
                  <a:gdLst>
                    <a:gd name="connsiteX0" fmla="*/ 0 w 2500312"/>
                    <a:gd name="connsiteY0" fmla="*/ 1857375 h 1857375"/>
                    <a:gd name="connsiteX1" fmla="*/ 1165495 w 2500312"/>
                    <a:gd name="connsiteY1" fmla="*/ 0 h 1857375"/>
                    <a:gd name="connsiteX2" fmla="*/ 2500312 w 2500312"/>
                    <a:gd name="connsiteY2" fmla="*/ 1857375 h 1857375"/>
                    <a:gd name="connsiteX3" fmla="*/ 0 w 2500312"/>
                    <a:gd name="connsiteY3" fmla="*/ 1857375 h 1857375"/>
                    <a:gd name="connsiteX0-1" fmla="*/ 0 w 2500312"/>
                    <a:gd name="connsiteY0-2" fmla="*/ 1857375 h 1866444"/>
                    <a:gd name="connsiteX1-3" fmla="*/ 1165495 w 2500312"/>
                    <a:gd name="connsiteY1-4" fmla="*/ 0 h 1866444"/>
                    <a:gd name="connsiteX2-5" fmla="*/ 2500312 w 2500312"/>
                    <a:gd name="connsiteY2-6" fmla="*/ 1857375 h 1866444"/>
                    <a:gd name="connsiteX3-7" fmla="*/ 1205329 w 2500312"/>
                    <a:gd name="connsiteY3-8" fmla="*/ 1866444 h 1866444"/>
                    <a:gd name="connsiteX4" fmla="*/ 0 w 2500312"/>
                    <a:gd name="connsiteY4" fmla="*/ 1857375 h 1866444"/>
                    <a:gd name="connsiteX0-9" fmla="*/ 0 w 1214396"/>
                    <a:gd name="connsiteY0-10" fmla="*/ 1857375 h 1866444"/>
                    <a:gd name="connsiteX1-11" fmla="*/ 1165495 w 1214396"/>
                    <a:gd name="connsiteY1-12" fmla="*/ 0 h 1866444"/>
                    <a:gd name="connsiteX2-13" fmla="*/ 1214396 w 1214396"/>
                    <a:gd name="connsiteY2-14" fmla="*/ 1857375 h 1866444"/>
                    <a:gd name="connsiteX3-15" fmla="*/ 1205329 w 1214396"/>
                    <a:gd name="connsiteY3-16" fmla="*/ 1866444 h 1866444"/>
                    <a:gd name="connsiteX4-17" fmla="*/ 0 w 1214396"/>
                    <a:gd name="connsiteY4-18" fmla="*/ 1857375 h 1866444"/>
                    <a:gd name="connsiteX0-19" fmla="*/ 691861 w 691861"/>
                    <a:gd name="connsiteY0-20" fmla="*/ 1857375 h 1866444"/>
                    <a:gd name="connsiteX1-21" fmla="*/ 0 w 691861"/>
                    <a:gd name="connsiteY1-22" fmla="*/ 0 h 1866444"/>
                    <a:gd name="connsiteX2-23" fmla="*/ 48901 w 691861"/>
                    <a:gd name="connsiteY2-24" fmla="*/ 1857375 h 1866444"/>
                    <a:gd name="connsiteX3-25" fmla="*/ 39834 w 691861"/>
                    <a:gd name="connsiteY3-26" fmla="*/ 1866444 h 1866444"/>
                    <a:gd name="connsiteX4-27" fmla="*/ 691861 w 691861"/>
                    <a:gd name="connsiteY4-28" fmla="*/ 1857375 h 1866444"/>
                    <a:gd name="connsiteX0-29" fmla="*/ 1049019 w 1049019"/>
                    <a:gd name="connsiteY0-30" fmla="*/ 1857375 h 1866444"/>
                    <a:gd name="connsiteX1-31" fmla="*/ 0 w 1049019"/>
                    <a:gd name="connsiteY1-32" fmla="*/ 0 h 1866444"/>
                    <a:gd name="connsiteX2-33" fmla="*/ 48901 w 1049019"/>
                    <a:gd name="connsiteY2-34" fmla="*/ 1857375 h 1866444"/>
                    <a:gd name="connsiteX3-35" fmla="*/ 39834 w 1049019"/>
                    <a:gd name="connsiteY3-36" fmla="*/ 1866444 h 1866444"/>
                    <a:gd name="connsiteX4-37" fmla="*/ 1049019 w 1049019"/>
                    <a:gd name="connsiteY4-38" fmla="*/ 1857375 h 1866444"/>
                    <a:gd name="connsiteX0-39" fmla="*/ 1334739 w 1334739"/>
                    <a:gd name="connsiteY0-40" fmla="*/ 1857375 h 1866444"/>
                    <a:gd name="connsiteX1-41" fmla="*/ 0 w 1334739"/>
                    <a:gd name="connsiteY1-42" fmla="*/ 0 h 1866444"/>
                    <a:gd name="connsiteX2-43" fmla="*/ 48901 w 1334739"/>
                    <a:gd name="connsiteY2-44" fmla="*/ 1857375 h 1866444"/>
                    <a:gd name="connsiteX3-45" fmla="*/ 39834 w 1334739"/>
                    <a:gd name="connsiteY3-46" fmla="*/ 1866444 h 1866444"/>
                    <a:gd name="connsiteX4-47" fmla="*/ 1334739 w 1334739"/>
                    <a:gd name="connsiteY4-48" fmla="*/ 1857375 h 1866444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17" y="connsiteY4-18"/>
                    </a:cxn>
                  </a:cxnLst>
                  <a:rect l="l" t="t" r="r" b="b"/>
                  <a:pathLst>
                    <a:path w="1334739" h="1866444">
                      <a:moveTo>
                        <a:pt x="1334739" y="1857375"/>
                      </a:moveTo>
                      <a:lnTo>
                        <a:pt x="0" y="0"/>
                      </a:lnTo>
                      <a:lnTo>
                        <a:pt x="48901" y="1857375"/>
                      </a:lnTo>
                      <a:lnTo>
                        <a:pt x="39834" y="1866444"/>
                      </a:lnTo>
                      <a:lnTo>
                        <a:pt x="1334739" y="1857375"/>
                      </a:lnTo>
                      <a:close/>
                    </a:path>
                  </a:pathLst>
                </a:custGeom>
                <a:solidFill>
                  <a:srgbClr val="0C83B8"/>
                </a:solidFill>
                <a:ln w="9525">
                  <a:solidFill>
                    <a:srgbClr val="0E9CD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/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标题 1"/>
          <p:cNvSpPr>
            <a:spLocks noGrp="1"/>
          </p:cNvSpPr>
          <p:nvPr>
            <p:ph type="title"/>
          </p:nvPr>
        </p:nvSpPr>
        <p:spPr>
          <a:xfrm>
            <a:off x="7956550" y="285750"/>
            <a:ext cx="1008063" cy="523875"/>
          </a:xfrm>
        </p:spPr>
        <p:txBody>
          <a:bodyPr/>
          <a:lstStyle/>
          <a:p>
            <a:pPr>
              <a:defRPr/>
            </a:pPr>
            <a:r>
              <a:rPr smtClean="0"/>
              <a:t>总结</a:t>
            </a:r>
            <a:endParaRPr smtClean="0"/>
          </a:p>
        </p:txBody>
      </p:sp>
      <p:sp>
        <p:nvSpPr>
          <p:cNvPr id="59395" name="TextBox 4"/>
          <p:cNvSpPr txBox="1">
            <a:spLocks noChangeArrowheads="1"/>
          </p:cNvSpPr>
          <p:nvPr/>
        </p:nvSpPr>
        <p:spPr bwMode="auto">
          <a:xfrm>
            <a:off x="2149475" y="1791853"/>
            <a:ext cx="6494491" cy="4524315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计算机的</a:t>
            </a:r>
            <a:r>
              <a:rPr lang="zh-CN" altLang="en-US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组成</a:t>
            </a:r>
            <a:endParaRPr lang="en-US" altLang="zh-CN" sz="2000" b="1" dirty="0" smtClean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zh-CN" altLang="en-US" sz="16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16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计算机硬件各个组件之间相互协作，重复执行输入、处理、存储和输出工作</a:t>
            </a:r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选购</a:t>
            </a:r>
            <a:r>
              <a:rPr lang="en-US" altLang="zh-CN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CPU</a:t>
            </a:r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、内存条、硬盘 、显卡、主板</a:t>
            </a:r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时，主要</a:t>
            </a:r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看的性能指标</a:t>
            </a:r>
            <a:endParaRPr lang="zh-CN" altLang="en-US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数制系统</a:t>
            </a:r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计算机使用二进制系统</a:t>
            </a:r>
            <a:endParaRPr lang="en-US" altLang="zh-CN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9400" name="TextBox 15"/>
          <p:cNvSpPr txBox="1">
            <a:spLocks noChangeArrowheads="1"/>
          </p:cNvSpPr>
          <p:nvPr/>
        </p:nvSpPr>
        <p:spPr bwMode="auto">
          <a:xfrm>
            <a:off x="0" y="3500438"/>
            <a:ext cx="1819275" cy="707886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计算机</a:t>
            </a:r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/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软硬件配置</a:t>
            </a:r>
            <a:endParaRPr lang="en-US" altLang="zh-CN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9401" name="AutoShape 3"/>
          <p:cNvSpPr/>
          <p:nvPr/>
        </p:nvSpPr>
        <p:spPr bwMode="auto">
          <a:xfrm>
            <a:off x="1836738" y="1766452"/>
            <a:ext cx="357187" cy="4379930"/>
          </a:xfrm>
          <a:prstGeom prst="leftBrace">
            <a:avLst>
              <a:gd name="adj1" fmla="val 62112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59403" name="灯片编号占位符 1"/>
          <p:cNvSpPr>
            <a:spLocks noGrp="1"/>
          </p:cNvSpPr>
          <p:nvPr>
            <p:ph type="sldNum" sz="quarter" idx="10"/>
          </p:nvPr>
        </p:nvSpPr>
        <p:spPr bwMode="auto">
          <a:xfrm>
            <a:off x="6938963" y="6421438"/>
            <a:ext cx="2133600" cy="365125"/>
          </a:xfr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fld id="{CDA35F7D-5B52-448C-9A78-8550FED3F435}" type="slidenum">
              <a:rPr lang="zh-CN" altLang="en-US">
                <a:ea typeface="黑体" panose="02010609060101010101" pitchFamily="2" charset="-122"/>
              </a:rPr>
            </a:fld>
            <a:r>
              <a:rPr lang="en-US" altLang="zh-CN" dirty="0">
                <a:ea typeface="黑体" panose="02010609060101010101" pitchFamily="2" charset="-122"/>
              </a:rPr>
              <a:t>/48</a:t>
            </a:r>
            <a:endParaRPr lang="zh-CN" altLang="en-US" dirty="0">
              <a:ea typeface="黑体" panose="02010609060101010101" pitchFamily="2" charset="-122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000496" y="1184490"/>
            <a:ext cx="3770313" cy="1815882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16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硬件</a:t>
            </a:r>
            <a:endParaRPr lang="en-US" altLang="zh-CN" sz="1600" b="1" dirty="0" smtClean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1600" b="1" dirty="0" smtClean="0">
              <a:solidFill>
                <a:srgbClr val="C0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1600" b="1" dirty="0">
              <a:solidFill>
                <a:srgbClr val="C0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1600" b="1" dirty="0">
              <a:solidFill>
                <a:srgbClr val="C0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1600" b="1" dirty="0" smtClean="0">
              <a:solidFill>
                <a:srgbClr val="C0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>
                <a:ea typeface="微软雅黑" panose="020B0503020204020204" pitchFamily="34" charset="-122"/>
                <a:cs typeface="Arial" panose="020B0604020202020204" pitchFamily="34" charset="0"/>
              </a:rPr>
              <a:t>软件</a:t>
            </a:r>
            <a:endParaRPr lang="en-US" altLang="zh-CN" sz="16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zh-CN" altLang="en-US" sz="1600" b="1" dirty="0">
              <a:solidFill>
                <a:srgbClr val="C0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AutoShape 3"/>
          <p:cNvSpPr/>
          <p:nvPr/>
        </p:nvSpPr>
        <p:spPr bwMode="auto">
          <a:xfrm>
            <a:off x="3857621" y="1285860"/>
            <a:ext cx="142876" cy="1536260"/>
          </a:xfrm>
          <a:prstGeom prst="leftBrace">
            <a:avLst>
              <a:gd name="adj1" fmla="val 62177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14" name="AutoShape 3"/>
          <p:cNvSpPr/>
          <p:nvPr/>
        </p:nvSpPr>
        <p:spPr bwMode="auto">
          <a:xfrm>
            <a:off x="4632327" y="1041840"/>
            <a:ext cx="214314" cy="966786"/>
          </a:xfrm>
          <a:prstGeom prst="leftBrace">
            <a:avLst>
              <a:gd name="adj1" fmla="val 61885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15" name="TextBox 12"/>
          <p:cNvSpPr txBox="1">
            <a:spLocks noChangeArrowheads="1"/>
          </p:cNvSpPr>
          <p:nvPr/>
        </p:nvSpPr>
        <p:spPr bwMode="auto">
          <a:xfrm>
            <a:off x="4791078" y="1000108"/>
            <a:ext cx="2027237" cy="1077218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16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输入</a:t>
            </a:r>
            <a:r>
              <a:rPr lang="en-US" altLang="zh-CN" sz="16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/</a:t>
            </a:r>
            <a:r>
              <a:rPr lang="zh-CN" altLang="en-US" sz="16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输出设备</a:t>
            </a:r>
            <a:endParaRPr lang="en-US" altLang="zh-CN" sz="1600" b="1" dirty="0" smtClean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中央处理器</a:t>
            </a:r>
            <a:endParaRPr lang="en-US" altLang="zh-CN" sz="1600" b="1" dirty="0" smtClean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存储器</a:t>
            </a:r>
            <a:endParaRPr lang="en-US" altLang="zh-CN" sz="1600" b="1" dirty="0" smtClean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其他设备</a:t>
            </a:r>
            <a:endParaRPr lang="zh-CN" altLang="en-US" sz="1600" b="1" dirty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AutoShape 3"/>
          <p:cNvSpPr/>
          <p:nvPr/>
        </p:nvSpPr>
        <p:spPr bwMode="auto">
          <a:xfrm>
            <a:off x="4632327" y="2143116"/>
            <a:ext cx="222252" cy="755208"/>
          </a:xfrm>
          <a:prstGeom prst="leftBrace">
            <a:avLst>
              <a:gd name="adj1" fmla="val 61885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17" name="TextBox 12"/>
          <p:cNvSpPr txBox="1">
            <a:spLocks noChangeArrowheads="1"/>
          </p:cNvSpPr>
          <p:nvPr/>
        </p:nvSpPr>
        <p:spPr bwMode="auto">
          <a:xfrm>
            <a:off x="4791078" y="2285992"/>
            <a:ext cx="2027237" cy="584775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系统软件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应用软件</a:t>
            </a:r>
            <a:endParaRPr lang="zh-CN" altLang="en-US" sz="16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8" name="AutoShape 3"/>
          <p:cNvSpPr/>
          <p:nvPr/>
        </p:nvSpPr>
        <p:spPr bwMode="auto">
          <a:xfrm>
            <a:off x="3786182" y="4717622"/>
            <a:ext cx="214314" cy="966786"/>
          </a:xfrm>
          <a:prstGeom prst="leftBrace">
            <a:avLst>
              <a:gd name="adj1" fmla="val 61885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19" name="TextBox 12"/>
          <p:cNvSpPr txBox="1">
            <a:spLocks noChangeArrowheads="1"/>
          </p:cNvSpPr>
          <p:nvPr/>
        </p:nvSpPr>
        <p:spPr bwMode="auto">
          <a:xfrm>
            <a:off x="4000496" y="4646185"/>
            <a:ext cx="2027237" cy="1077218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十进制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二进制</a:t>
            </a:r>
            <a:endParaRPr lang="en-US" altLang="zh-CN" sz="16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八进制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十六进制</a:t>
            </a:r>
            <a:endParaRPr lang="zh-CN" altLang="en-US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57688" y="285750"/>
            <a:ext cx="4606925" cy="523875"/>
          </a:xfrm>
        </p:spPr>
        <p:txBody>
          <a:bodyPr/>
          <a:lstStyle/>
          <a:p>
            <a:pPr>
              <a:defRPr/>
            </a:pPr>
            <a:r>
              <a:rPr smtClean="0"/>
              <a:t>作业</a:t>
            </a:r>
            <a:endParaRPr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endParaRPr lang="en-US" altLang="zh-CN" dirty="0" smtClean="0">
              <a:solidFill>
                <a:srgbClr val="FF0000"/>
              </a:solidFill>
            </a:endParaRPr>
          </a:p>
          <a:p>
            <a:pPr lvl="1">
              <a:defRPr/>
            </a:pP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预习作业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预习下一章学生用书，完成预习测试</a:t>
            </a:r>
            <a:endParaRPr lang="en-US" altLang="zh-CN" dirty="0" smtClean="0"/>
          </a:p>
          <a:p>
            <a:pPr lvl="2">
              <a:defRPr/>
            </a:pPr>
            <a:r>
              <a:rPr lang="zh-CN" altLang="en-US" dirty="0" smtClean="0"/>
              <a:t>我们现在使用的操作系统属于什么类型？</a:t>
            </a:r>
            <a:endParaRPr lang="zh-CN" altLang="en-US" dirty="0" smtClean="0"/>
          </a:p>
          <a:p>
            <a:pPr lvl="2">
              <a:defRPr/>
            </a:pPr>
            <a:r>
              <a:rPr lang="zh-CN" altLang="en-US" dirty="0" smtClean="0"/>
              <a:t>在</a:t>
            </a:r>
            <a:r>
              <a:rPr lang="en-US" altLang="zh-CN" dirty="0" smtClean="0"/>
              <a:t>DOS</a:t>
            </a:r>
            <a:r>
              <a:rPr lang="zh-CN" altLang="en-US" dirty="0" smtClean="0"/>
              <a:t>中使用什么命令新建一个文件夹？</a:t>
            </a:r>
            <a:endParaRPr lang="zh-CN" altLang="en-US" dirty="0" smtClean="0"/>
          </a:p>
          <a:p>
            <a:pPr lvl="2">
              <a:defRPr/>
            </a:pPr>
            <a:r>
              <a:rPr lang="zh-CN" altLang="en-US" dirty="0" smtClean="0"/>
              <a:t>文件系统有哪几种类型？</a:t>
            </a:r>
            <a:endParaRPr lang="en-US" altLang="zh-CN" dirty="0" smtClean="0"/>
          </a:p>
          <a:p>
            <a:pPr lvl="2">
              <a:defRPr/>
            </a:pPr>
            <a:r>
              <a:rPr lang="en-US" altLang="zh-CN" dirty="0" smtClean="0"/>
              <a:t>.exe</a:t>
            </a:r>
            <a:r>
              <a:rPr lang="zh-CN" altLang="en-US" dirty="0" smtClean="0"/>
              <a:t>文件对应哪类应用程序？</a:t>
            </a:r>
            <a:endParaRPr lang="en-US" altLang="zh-CN" dirty="0" smtClean="0"/>
          </a:p>
          <a:p>
            <a:pPr lvl="2">
              <a:defRPr/>
            </a:pPr>
            <a:r>
              <a:rPr lang="zh-CN" altLang="en-US" dirty="0" smtClean="0"/>
              <a:t>快捷键</a:t>
            </a:r>
            <a:r>
              <a:rPr lang="en-US" altLang="zh-CN" dirty="0" smtClean="0"/>
              <a:t>Alt + Tab</a:t>
            </a:r>
            <a:r>
              <a:rPr lang="zh-CN" altLang="en-US" dirty="0" smtClean="0"/>
              <a:t>的功能是什么？</a:t>
            </a:r>
            <a:endParaRPr lang="en-US" altLang="zh-CN" dirty="0" smtClean="0"/>
          </a:p>
          <a:p>
            <a:pPr lvl="2">
              <a:defRPr/>
            </a:pPr>
            <a:endParaRPr lang="zh-CN" altLang="en-US" dirty="0" smtClean="0"/>
          </a:p>
          <a:p>
            <a:pPr lvl="1">
              <a:defRPr/>
            </a:pPr>
            <a:endParaRPr lang="en-US" altLang="zh-CN" dirty="0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60421" name="灯片编号占位符 3"/>
          <p:cNvSpPr>
            <a:spLocks noGrp="1"/>
          </p:cNvSpPr>
          <p:nvPr>
            <p:ph type="sldNum" sz="quarter" idx="10"/>
          </p:nvPr>
        </p:nvSpPr>
        <p:spPr bwMode="auto">
          <a:xfrm>
            <a:off x="6938963" y="6421438"/>
            <a:ext cx="2133600" cy="365125"/>
          </a:xfr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fld id="{DD00A33A-A25F-46D0-8E9A-3ED725DE7E88}" type="slidenum">
              <a:rPr lang="zh-CN" altLang="en-US">
                <a:ea typeface="黑体" panose="02010609060101010101" pitchFamily="2" charset="-122"/>
              </a:rPr>
            </a:fld>
            <a:r>
              <a:rPr lang="en-US" altLang="zh-CN">
                <a:ea typeface="黑体" panose="02010609060101010101" pitchFamily="2" charset="-122"/>
              </a:rPr>
              <a:t>/48</a:t>
            </a:r>
            <a:endParaRPr lang="zh-CN" altLang="en-US"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PPT封面封底-0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12065" y="-31750"/>
            <a:ext cx="9168130" cy="6895465"/>
          </a:xfrm>
          <a:prstGeom prst="rect">
            <a:avLst/>
          </a:prstGeom>
        </p:spPr>
      </p:pic>
      <p:sp>
        <p:nvSpPr>
          <p:cNvPr id="6" name="文本框 24"/>
          <p:cNvSpPr txBox="1">
            <a:spLocks noChangeArrowheads="1"/>
          </p:cNvSpPr>
          <p:nvPr/>
        </p:nvSpPr>
        <p:spPr bwMode="auto">
          <a:xfrm>
            <a:off x="4831804" y="2405306"/>
            <a:ext cx="4188460" cy="1452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8850" dirty="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</a:rPr>
              <a:t>Thanks</a:t>
            </a:r>
            <a:endParaRPr lang="en-US" altLang="zh-CN" sz="8850" dirty="0">
              <a:solidFill>
                <a:schemeClr val="bg1"/>
              </a:solidFill>
              <a:latin typeface="Helvetica-Roman-SemiB" pitchFamily="2" charset="0"/>
              <a:ea typeface="SimSun-ExtB" panose="02010609060101010101" pitchFamily="49" charset="-122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5329486" y="3852491"/>
            <a:ext cx="1493546" cy="0"/>
          </a:xfrm>
          <a:custGeom>
            <a:avLst/>
            <a:gdLst>
              <a:gd name="connsiteX0" fmla="*/ 2190750 w 2190750"/>
              <a:gd name="connsiteY0" fmla="*/ 0 h 0"/>
              <a:gd name="connsiteX1" fmla="*/ 0 w 21907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90750">
                <a:moveTo>
                  <a:pt x="2190750" y="0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9" name="任意多边形 8"/>
          <p:cNvSpPr/>
          <p:nvPr/>
        </p:nvSpPr>
        <p:spPr bwMode="auto">
          <a:xfrm flipH="1">
            <a:off x="6976282" y="3852491"/>
            <a:ext cx="1642901" cy="0"/>
          </a:xfrm>
          <a:custGeom>
            <a:avLst/>
            <a:gdLst>
              <a:gd name="connsiteX0" fmla="*/ 2190750 w 2190750"/>
              <a:gd name="connsiteY0" fmla="*/ 0 h 0"/>
              <a:gd name="connsiteX1" fmla="*/ 0 w 21907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90750">
                <a:moveTo>
                  <a:pt x="2190750" y="0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10" name="椭圆 9"/>
          <p:cNvSpPr/>
          <p:nvPr/>
        </p:nvSpPr>
        <p:spPr bwMode="auto">
          <a:xfrm>
            <a:off x="6885632" y="3835822"/>
            <a:ext cx="34529" cy="3333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328004" y="4028625"/>
            <a:ext cx="13258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谢谢观看！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</p:bldLst>
  </p:timing>
</p:sld>
</file>

<file path=ppt/theme/theme1.xml><?xml version="1.0" encoding="utf-8"?>
<a:theme xmlns:a="http://schemas.openxmlformats.org/drawingml/2006/main" name="模板">
  <a:themeElements>
    <a:clrScheme name="模板 1">
      <a:dk1>
        <a:srgbClr val="000000"/>
      </a:dk1>
      <a:lt1>
        <a:srgbClr val="FFFFFF"/>
      </a:lt1>
      <a:dk2>
        <a:srgbClr val="233DA9"/>
      </a:dk2>
      <a:lt2>
        <a:srgbClr val="DDDDDD"/>
      </a:lt2>
      <a:accent1>
        <a:srgbClr val="65AAE9"/>
      </a:accent1>
      <a:accent2>
        <a:srgbClr val="B2B2B2"/>
      </a:accent2>
      <a:accent3>
        <a:srgbClr val="FFFFFF"/>
      </a:accent3>
      <a:accent4>
        <a:srgbClr val="000000"/>
      </a:accent4>
      <a:accent5>
        <a:srgbClr val="B8D2F2"/>
      </a:accent5>
      <a:accent6>
        <a:srgbClr val="A1A1A1"/>
      </a:accent6>
      <a:hlink>
        <a:srgbClr val="7DA0D3"/>
      </a:hlink>
      <a:folHlink>
        <a:srgbClr val="B2E385"/>
      </a:folHlink>
    </a:clrScheme>
    <a:fontScheme name="模板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 cmpd="sng">
          <a:solidFill>
            <a:schemeClr val="accent5">
              <a:lumMod val="50000"/>
            </a:schemeClr>
          </a:solidFill>
          <a:headEnd type="none"/>
          <a:tailEnd type="triangle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flood" dir="t">
            <a:rot lat="0" lon="0" rev="5400000"/>
          </a:lightRig>
        </a:scene3d>
        <a:sp3d prstMaterial="dkEdge">
          <a:bevelT w="0" h="0"/>
          <a:contourClr>
            <a:schemeClr val="accent1">
              <a:satMod val="110000"/>
            </a:schemeClr>
          </a:contourClr>
        </a:sp3d>
      </a:spPr>
      <a:bodyPr/>
      <a:lstStyle>
        <a:defPPr>
          <a:defRPr/>
        </a:defPPr>
      </a:lstStyle>
      <a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b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模板 1">
        <a:dk1>
          <a:srgbClr val="000000"/>
        </a:dk1>
        <a:lt1>
          <a:srgbClr val="FFFFFF"/>
        </a:lt1>
        <a:dk2>
          <a:srgbClr val="233DA9"/>
        </a:dk2>
        <a:lt2>
          <a:srgbClr val="DDDDDD"/>
        </a:lt2>
        <a:accent1>
          <a:srgbClr val="65AAE9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B8D2F2"/>
        </a:accent5>
        <a:accent6>
          <a:srgbClr val="A1A1A1"/>
        </a:accent6>
        <a:hlink>
          <a:srgbClr val="7DA0D3"/>
        </a:hlink>
        <a:folHlink>
          <a:srgbClr val="B2E38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模板 2">
        <a:dk1>
          <a:srgbClr val="000000"/>
        </a:dk1>
        <a:lt1>
          <a:srgbClr val="FFFFFF"/>
        </a:lt1>
        <a:dk2>
          <a:srgbClr val="632769"/>
        </a:dk2>
        <a:lt2>
          <a:srgbClr val="DDDDDD"/>
        </a:lt2>
        <a:accent1>
          <a:srgbClr val="8B8DE1"/>
        </a:accent1>
        <a:accent2>
          <a:srgbClr val="FF997D"/>
        </a:accent2>
        <a:accent3>
          <a:srgbClr val="FFFFFF"/>
        </a:accent3>
        <a:accent4>
          <a:srgbClr val="000000"/>
        </a:accent4>
        <a:accent5>
          <a:srgbClr val="C4C5EE"/>
        </a:accent5>
        <a:accent6>
          <a:srgbClr val="E78A71"/>
        </a:accent6>
        <a:hlink>
          <a:srgbClr val="58AFD2"/>
        </a:hlink>
        <a:folHlink>
          <a:srgbClr val="BFDF6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模板 3">
        <a:dk1>
          <a:srgbClr val="000000"/>
        </a:dk1>
        <a:lt1>
          <a:srgbClr val="FFFFFF"/>
        </a:lt1>
        <a:dk2>
          <a:srgbClr val="37737F"/>
        </a:dk2>
        <a:lt2>
          <a:srgbClr val="DDDDDD"/>
        </a:lt2>
        <a:accent1>
          <a:srgbClr val="52BCB2"/>
        </a:accent1>
        <a:accent2>
          <a:srgbClr val="E0A56A"/>
        </a:accent2>
        <a:accent3>
          <a:srgbClr val="FFFFFF"/>
        </a:accent3>
        <a:accent4>
          <a:srgbClr val="000000"/>
        </a:accent4>
        <a:accent5>
          <a:srgbClr val="B3DAD5"/>
        </a:accent5>
        <a:accent6>
          <a:srgbClr val="CB955F"/>
        </a:accent6>
        <a:hlink>
          <a:srgbClr val="A0C264"/>
        </a:hlink>
        <a:folHlink>
          <a:srgbClr val="DCDC2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3900</Words>
  <Application>WPS 演示</Application>
  <PresentationFormat>全屏显示(4:3)</PresentationFormat>
  <Paragraphs>648</Paragraphs>
  <Slides>45</Slides>
  <Notes>43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45</vt:i4>
      </vt:variant>
    </vt:vector>
  </HeadingPairs>
  <TitlesOfParts>
    <vt:vector size="60" baseType="lpstr">
      <vt:lpstr>Arial</vt:lpstr>
      <vt:lpstr>宋体</vt:lpstr>
      <vt:lpstr>Wingdings</vt:lpstr>
      <vt:lpstr>微软雅黑</vt:lpstr>
      <vt:lpstr>黑体</vt:lpstr>
      <vt:lpstr>楷体_GB2312</vt:lpstr>
      <vt:lpstr>楷体_GB2312</vt:lpstr>
      <vt:lpstr>Tahoma</vt:lpstr>
      <vt:lpstr>Times New Roman</vt:lpstr>
      <vt:lpstr>Arial Unicode MS</vt:lpstr>
      <vt:lpstr>Helvetica-Roman-SemiB</vt:lpstr>
      <vt:lpstr>SimSun-ExtB</vt:lpstr>
      <vt:lpstr>新宋体</vt:lpstr>
      <vt:lpstr>Segoe Print</vt:lpstr>
      <vt:lpstr>模板</vt:lpstr>
      <vt:lpstr>PowerPoint 演示文稿</vt:lpstr>
      <vt:lpstr>本章任务</vt:lpstr>
      <vt:lpstr>本章目标</vt:lpstr>
      <vt:lpstr>进入企业后的日常工作3-1</vt:lpstr>
      <vt:lpstr>进入企业后的日常工作3-2</vt:lpstr>
      <vt:lpstr>进入企业后的日常工作3-3</vt:lpstr>
      <vt:lpstr>计算机的组成</vt:lpstr>
      <vt:lpstr>计算机硬件组成5-1</vt:lpstr>
      <vt:lpstr>计算机硬件组成5-2</vt:lpstr>
      <vt:lpstr>计算机硬件组成5-3</vt:lpstr>
      <vt:lpstr>计算机硬件组成5-4</vt:lpstr>
      <vt:lpstr>计算机硬件组成5-5</vt:lpstr>
      <vt:lpstr>计算机各部件协调工作</vt:lpstr>
      <vt:lpstr>小结</vt:lpstr>
      <vt:lpstr>硬件DIY</vt:lpstr>
      <vt:lpstr>中央处理器2-1</vt:lpstr>
      <vt:lpstr>中央处理器2-2</vt:lpstr>
      <vt:lpstr>硬盘</vt:lpstr>
      <vt:lpstr>内存条2-1</vt:lpstr>
      <vt:lpstr>内存条2-2</vt:lpstr>
      <vt:lpstr>显卡2-1</vt:lpstr>
      <vt:lpstr>显卡2-2</vt:lpstr>
      <vt:lpstr>主板</vt:lpstr>
      <vt:lpstr>软件及其分类</vt:lpstr>
      <vt:lpstr>常用工具软件大比拼</vt:lpstr>
      <vt:lpstr>小结</vt:lpstr>
      <vt:lpstr>数制系统</vt:lpstr>
      <vt:lpstr>十进制数制系统</vt:lpstr>
      <vt:lpstr>二进制数制系统</vt:lpstr>
      <vt:lpstr>八进制数制系统</vt:lpstr>
      <vt:lpstr>十六进制数制系统</vt:lpstr>
      <vt:lpstr>数制转换</vt:lpstr>
      <vt:lpstr>小结</vt:lpstr>
      <vt:lpstr>学员操作2-1</vt:lpstr>
      <vt:lpstr>学员操作2-2</vt:lpstr>
      <vt:lpstr>学员操作—截图软件的使用2-1</vt:lpstr>
      <vt:lpstr>学员操作—截图软件的使用2-2</vt:lpstr>
      <vt:lpstr>学员操作—使用金山词霸翻译材料</vt:lpstr>
      <vt:lpstr>共性问题集中讲解</vt:lpstr>
      <vt:lpstr>学员操作—使用WinRAR压缩软件</vt:lpstr>
      <vt:lpstr>学员操作—使用WinRAR压缩软件</vt:lpstr>
      <vt:lpstr>共性问题集中讲解</vt:lpstr>
      <vt:lpstr>总结</vt:lpstr>
      <vt:lpstr>作业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第1章内容回顾</dc:title>
  <dc:creator>xiaojing.dai</dc:creator>
  <cp:lastModifiedBy>Administrator</cp:lastModifiedBy>
  <cp:revision>1277</cp:revision>
  <dcterms:created xsi:type="dcterms:W3CDTF">2006-03-08T06:55:00Z</dcterms:created>
  <dcterms:modified xsi:type="dcterms:W3CDTF">2018-03-21T15:01:36Z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2052-10.1.0.7223</vt:lpwstr>
  </property>
</Properties>
</file>