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18"/>
  </p:notesMasterIdLst>
  <p:handoutMasterIdLst>
    <p:handoutMasterId r:id="rId19"/>
  </p:handoutMasterIdLst>
  <p:sldIdLst>
    <p:sldId id="2030" r:id="rId2"/>
    <p:sldId id="942" r:id="rId3"/>
    <p:sldId id="943" r:id="rId4"/>
    <p:sldId id="944" r:id="rId5"/>
    <p:sldId id="945" r:id="rId6"/>
    <p:sldId id="946" r:id="rId7"/>
    <p:sldId id="947" r:id="rId8"/>
    <p:sldId id="1585" r:id="rId9"/>
    <p:sldId id="948" r:id="rId10"/>
    <p:sldId id="949" r:id="rId11"/>
    <p:sldId id="950" r:id="rId12"/>
    <p:sldId id="951" r:id="rId13"/>
    <p:sldId id="952" r:id="rId14"/>
    <p:sldId id="953" r:id="rId15"/>
    <p:sldId id="954" r:id="rId16"/>
    <p:sldId id="955" r:id="rId17"/>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p:scale>
          <a:sx n="75" d="100"/>
          <a:sy n="75" d="100"/>
        </p:scale>
        <p:origin x="-462"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9.xml"/><Relationship Id="rId13" Type="http://schemas.openxmlformats.org/officeDocument/2006/relationships/slide" Target="slides/slide15.xml"/><Relationship Id="rId3" Type="http://schemas.openxmlformats.org/officeDocument/2006/relationships/slide" Target="slides/slide4.xml"/><Relationship Id="rId7" Type="http://schemas.openxmlformats.org/officeDocument/2006/relationships/slide" Target="slides/slide8.xml"/><Relationship Id="rId12" Type="http://schemas.openxmlformats.org/officeDocument/2006/relationships/slide" Target="slides/slide13.xml"/><Relationship Id="rId2" Type="http://schemas.openxmlformats.org/officeDocument/2006/relationships/slide" Target="slides/slide3.xml"/><Relationship Id="rId1" Type="http://schemas.openxmlformats.org/officeDocument/2006/relationships/slide" Target="slides/slide2.xml"/><Relationship Id="rId6" Type="http://schemas.openxmlformats.org/officeDocument/2006/relationships/slide" Target="slides/slide7.xml"/><Relationship Id="rId11" Type="http://schemas.openxmlformats.org/officeDocument/2006/relationships/slide" Target="slides/slide12.xml"/><Relationship Id="rId5" Type="http://schemas.openxmlformats.org/officeDocument/2006/relationships/slide" Target="slides/slide6.xml"/><Relationship Id="rId10" Type="http://schemas.openxmlformats.org/officeDocument/2006/relationships/slide" Target="slides/slide11.xml"/><Relationship Id="rId4" Type="http://schemas.openxmlformats.org/officeDocument/2006/relationships/slide" Target="slides/slide5.xml"/><Relationship Id="rId9" Type="http://schemas.openxmlformats.org/officeDocument/2006/relationships/slide" Target="slides/slide10.xml"/><Relationship Id="rId14" Type="http://schemas.openxmlformats.org/officeDocument/2006/relationships/slide" Target="slides/slide1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A44B364C-A20A-460D-A6E4-86291A05897D}" type="slidenum">
              <a:rPr lang="en-US" altLang="zh-CN"/>
              <a:pPr/>
              <a:t>‹#›</a:t>
            </a:fld>
            <a:endParaRPr lang="en-US" altLang="zh-CN"/>
          </a:p>
        </p:txBody>
      </p:sp>
    </p:spTree>
    <p:extLst>
      <p:ext uri="{BB962C8B-B14F-4D97-AF65-F5344CB8AC3E}">
        <p14:creationId xmlns:p14="http://schemas.microsoft.com/office/powerpoint/2010/main" val="22331614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Ro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F2D2B333-379E-4312-9A05-37EA2A4A7F9B}" type="slidenum">
              <a:rPr lang="en-US" altLang="zh-CN"/>
              <a:pPr/>
              <a:t>‹#›</a:t>
            </a:fld>
            <a:endParaRPr lang="en-US" altLang="zh-CN"/>
          </a:p>
        </p:txBody>
      </p:sp>
    </p:spTree>
    <p:extLst>
      <p:ext uri="{BB962C8B-B14F-4D97-AF65-F5344CB8AC3E}">
        <p14:creationId xmlns:p14="http://schemas.microsoft.com/office/powerpoint/2010/main" val="9637354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3BEB830-CBAF-4666-8A62-04EF7BCBA48D}" type="slidenum">
              <a:rPr lang="en-US" altLang="zh-CN"/>
              <a:pPr/>
              <a:t>‹#›</a:t>
            </a:fld>
            <a:endParaRPr lang="en-US" altLang="zh-CN"/>
          </a:p>
        </p:txBody>
      </p:sp>
    </p:spTree>
    <p:extLst>
      <p:ext uri="{BB962C8B-B14F-4D97-AF65-F5344CB8AC3E}">
        <p14:creationId xmlns:p14="http://schemas.microsoft.com/office/powerpoint/2010/main" val="4109283022"/>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84E6C31-0CBB-413B-9519-D85B49B9D37B}" type="slidenum">
              <a:rPr lang="en-US" altLang="zh-CN"/>
              <a:pPr/>
              <a:t>‹#›</a:t>
            </a:fld>
            <a:endParaRPr lang="en-US" altLang="zh-CN"/>
          </a:p>
        </p:txBody>
      </p:sp>
    </p:spTree>
    <p:extLst>
      <p:ext uri="{BB962C8B-B14F-4D97-AF65-F5344CB8AC3E}">
        <p14:creationId xmlns:p14="http://schemas.microsoft.com/office/powerpoint/2010/main" val="1354835597"/>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32B847D-3359-4571-89C6-77C07DB426CF}" type="slidenum">
              <a:rPr lang="en-US" altLang="zh-CN"/>
              <a:pPr/>
              <a:t>‹#›</a:t>
            </a:fld>
            <a:endParaRPr lang="en-US" altLang="zh-CN"/>
          </a:p>
        </p:txBody>
      </p:sp>
    </p:spTree>
    <p:extLst>
      <p:ext uri="{BB962C8B-B14F-4D97-AF65-F5344CB8AC3E}">
        <p14:creationId xmlns:p14="http://schemas.microsoft.com/office/powerpoint/2010/main" val="17454569"/>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0D9CC85-1421-43FD-8FA3-AAB2C6B23028}" type="slidenum">
              <a:rPr lang="en-US" altLang="zh-CN"/>
              <a:pPr/>
              <a:t>‹#›</a:t>
            </a:fld>
            <a:endParaRPr lang="en-US" altLang="zh-CN"/>
          </a:p>
        </p:txBody>
      </p:sp>
    </p:spTree>
    <p:extLst>
      <p:ext uri="{BB962C8B-B14F-4D97-AF65-F5344CB8AC3E}">
        <p14:creationId xmlns:p14="http://schemas.microsoft.com/office/powerpoint/2010/main" val="4199217366"/>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9F1222E-78FD-4587-A0AB-CF05F178C854}" type="slidenum">
              <a:rPr lang="en-US" altLang="zh-CN"/>
              <a:pPr/>
              <a:t>‹#›</a:t>
            </a:fld>
            <a:endParaRPr lang="en-US" altLang="zh-CN"/>
          </a:p>
        </p:txBody>
      </p:sp>
    </p:spTree>
    <p:extLst>
      <p:ext uri="{BB962C8B-B14F-4D97-AF65-F5344CB8AC3E}">
        <p14:creationId xmlns:p14="http://schemas.microsoft.com/office/powerpoint/2010/main" val="722100789"/>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7D73FFD9-EE88-4651-9786-7D139B50E373}" type="slidenum">
              <a:rPr lang="en-US" altLang="zh-CN"/>
              <a:pPr/>
              <a:t>‹#›</a:t>
            </a:fld>
            <a:endParaRPr lang="en-US" altLang="zh-CN"/>
          </a:p>
        </p:txBody>
      </p:sp>
    </p:spTree>
    <p:extLst>
      <p:ext uri="{BB962C8B-B14F-4D97-AF65-F5344CB8AC3E}">
        <p14:creationId xmlns:p14="http://schemas.microsoft.com/office/powerpoint/2010/main" val="4223276848"/>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53965AE4-A7C3-4A71-916A-4C3757A39ABC}" type="slidenum">
              <a:rPr lang="en-US" altLang="zh-CN"/>
              <a:pPr/>
              <a:t>‹#›</a:t>
            </a:fld>
            <a:endParaRPr lang="en-US" altLang="zh-CN"/>
          </a:p>
        </p:txBody>
      </p:sp>
    </p:spTree>
    <p:extLst>
      <p:ext uri="{BB962C8B-B14F-4D97-AF65-F5344CB8AC3E}">
        <p14:creationId xmlns:p14="http://schemas.microsoft.com/office/powerpoint/2010/main" val="1795623762"/>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173D1AF-CC7E-4840-A9F2-8E61A957CCE8}" type="slidenum">
              <a:rPr lang="en-US" altLang="zh-CN"/>
              <a:pPr/>
              <a:t>‹#›</a:t>
            </a:fld>
            <a:endParaRPr lang="en-US" altLang="zh-CN"/>
          </a:p>
        </p:txBody>
      </p:sp>
    </p:spTree>
    <p:extLst>
      <p:ext uri="{BB962C8B-B14F-4D97-AF65-F5344CB8AC3E}">
        <p14:creationId xmlns:p14="http://schemas.microsoft.com/office/powerpoint/2010/main" val="1545770002"/>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E4DB367-7952-4687-9721-D63F894B1258}" type="slidenum">
              <a:rPr lang="en-US" altLang="zh-CN"/>
              <a:pPr/>
              <a:t>‹#›</a:t>
            </a:fld>
            <a:endParaRPr lang="en-US" altLang="zh-CN"/>
          </a:p>
        </p:txBody>
      </p:sp>
    </p:spTree>
    <p:extLst>
      <p:ext uri="{BB962C8B-B14F-4D97-AF65-F5344CB8AC3E}">
        <p14:creationId xmlns:p14="http://schemas.microsoft.com/office/powerpoint/2010/main" val="2971426808"/>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97B290C-3AB8-4709-83EE-70B97786359B}" type="slidenum">
              <a:rPr lang="en-US" altLang="zh-CN"/>
              <a:pPr/>
              <a:t>‹#›</a:t>
            </a:fld>
            <a:endParaRPr lang="en-US" altLang="zh-CN"/>
          </a:p>
        </p:txBody>
      </p:sp>
    </p:spTree>
    <p:extLst>
      <p:ext uri="{BB962C8B-B14F-4D97-AF65-F5344CB8AC3E}">
        <p14:creationId xmlns:p14="http://schemas.microsoft.com/office/powerpoint/2010/main" val="3491226777"/>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44519CE-F2E0-4B61-9366-13A9765F30CE}" type="slidenum">
              <a:rPr lang="en-US" altLang="zh-CN"/>
              <a:pPr/>
              <a:t>‹#›</a:t>
            </a:fld>
            <a:endParaRPr lang="en-US" altLang="zh-CN"/>
          </a:p>
        </p:txBody>
      </p:sp>
    </p:spTree>
    <p:extLst>
      <p:ext uri="{BB962C8B-B14F-4D97-AF65-F5344CB8AC3E}">
        <p14:creationId xmlns:p14="http://schemas.microsoft.com/office/powerpoint/2010/main" val="463865484"/>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726F5FF4-ED36-4803-B06D-858F926C0155}"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9186"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2269187"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2269188" name="WordArt 4"/>
          <p:cNvSpPr>
            <a:spLocks noChangeArrowheads="1" noChangeShapeType="1" noTextEdit="1"/>
          </p:cNvSpPr>
          <p:nvPr/>
        </p:nvSpPr>
        <p:spPr bwMode="auto">
          <a:xfrm>
            <a:off x="2682454"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269186"/>
                                        </p:tgtEl>
                                        <p:attrNameLst>
                                          <p:attrName>style.visibility</p:attrName>
                                        </p:attrNameLst>
                                      </p:cBhvr>
                                      <p:to>
                                        <p:strVal val="visible"/>
                                      </p:to>
                                    </p:set>
                                    <p:anim calcmode="lin" valueType="num">
                                      <p:cBhvr>
                                        <p:cTn id="7" dur="500" fill="hold"/>
                                        <p:tgtEl>
                                          <p:spTgt spid="2269186"/>
                                        </p:tgtEl>
                                        <p:attrNameLst>
                                          <p:attrName>ppt_w</p:attrName>
                                        </p:attrNameLst>
                                      </p:cBhvr>
                                      <p:tavLst>
                                        <p:tav tm="0">
                                          <p:val>
                                            <p:fltVal val="0"/>
                                          </p:val>
                                        </p:tav>
                                        <p:tav tm="100000">
                                          <p:val>
                                            <p:strVal val="#ppt_w"/>
                                          </p:val>
                                        </p:tav>
                                      </p:tavLst>
                                    </p:anim>
                                    <p:anim calcmode="lin" valueType="num">
                                      <p:cBhvr>
                                        <p:cTn id="8" dur="500" fill="hold"/>
                                        <p:tgtEl>
                                          <p:spTgt spid="2269186"/>
                                        </p:tgtEl>
                                        <p:attrNameLst>
                                          <p:attrName>ppt_h</p:attrName>
                                        </p:attrNameLst>
                                      </p:cBhvr>
                                      <p:tavLst>
                                        <p:tav tm="0">
                                          <p:val>
                                            <p:fltVal val="0"/>
                                          </p:val>
                                        </p:tav>
                                        <p:tav tm="100000">
                                          <p:val>
                                            <p:strVal val="#ppt_h"/>
                                          </p:val>
                                        </p:tav>
                                      </p:tavLst>
                                    </p:anim>
                                    <p:anim calcmode="lin" valueType="num">
                                      <p:cBhvr>
                                        <p:cTn id="9" dur="500" fill="hold"/>
                                        <p:tgtEl>
                                          <p:spTgt spid="2269186"/>
                                        </p:tgtEl>
                                        <p:attrNameLst>
                                          <p:attrName>ppt_x</p:attrName>
                                        </p:attrNameLst>
                                      </p:cBhvr>
                                      <p:tavLst>
                                        <p:tav tm="0">
                                          <p:val>
                                            <p:fltVal val="0.5"/>
                                          </p:val>
                                        </p:tav>
                                        <p:tav tm="100000">
                                          <p:val>
                                            <p:strVal val="#ppt_x"/>
                                          </p:val>
                                        </p:tav>
                                      </p:tavLst>
                                    </p:anim>
                                    <p:anim calcmode="lin" valueType="num">
                                      <p:cBhvr>
                                        <p:cTn id="10" dur="500" fill="hold"/>
                                        <p:tgtEl>
                                          <p:spTgt spid="2269186"/>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2269187"/>
                                        </p:tgtEl>
                                        <p:attrNameLst>
                                          <p:attrName>style.visibility</p:attrName>
                                        </p:attrNameLst>
                                      </p:cBhvr>
                                      <p:to>
                                        <p:strVal val="visible"/>
                                      </p:to>
                                    </p:set>
                                    <p:anim calcmode="lin" valueType="num">
                                      <p:cBhvr additive="base">
                                        <p:cTn id="14" dur="500" fill="hold"/>
                                        <p:tgtEl>
                                          <p:spTgt spid="2269187"/>
                                        </p:tgtEl>
                                        <p:attrNameLst>
                                          <p:attrName>ppt_x</p:attrName>
                                        </p:attrNameLst>
                                      </p:cBhvr>
                                      <p:tavLst>
                                        <p:tav tm="0">
                                          <p:val>
                                            <p:strVal val="1+#ppt_w/2"/>
                                          </p:val>
                                        </p:tav>
                                        <p:tav tm="100000">
                                          <p:val>
                                            <p:strVal val="#ppt_x"/>
                                          </p:val>
                                        </p:tav>
                                      </p:tavLst>
                                    </p:anim>
                                    <p:anim calcmode="lin" valueType="num">
                                      <p:cBhvr additive="base">
                                        <p:cTn id="15" dur="500" fill="hold"/>
                                        <p:tgtEl>
                                          <p:spTgt spid="2269187"/>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2269188"/>
                                        </p:tgtEl>
                                        <p:attrNameLst>
                                          <p:attrName>style.visibility</p:attrName>
                                        </p:attrNameLst>
                                      </p:cBhvr>
                                      <p:to>
                                        <p:strVal val="visible"/>
                                      </p:to>
                                    </p:set>
                                    <p:anim calcmode="lin" valueType="num">
                                      <p:cBhvr>
                                        <p:cTn id="19" dur="500" fill="hold"/>
                                        <p:tgtEl>
                                          <p:spTgt spid="2269188"/>
                                        </p:tgtEl>
                                        <p:attrNameLst>
                                          <p:attrName>ppt_x</p:attrName>
                                        </p:attrNameLst>
                                      </p:cBhvr>
                                      <p:tavLst>
                                        <p:tav tm="0">
                                          <p:val>
                                            <p:strVal val="#ppt_x"/>
                                          </p:val>
                                        </p:tav>
                                        <p:tav tm="100000">
                                          <p:val>
                                            <p:strVal val="#ppt_x"/>
                                          </p:val>
                                        </p:tav>
                                      </p:tavLst>
                                    </p:anim>
                                    <p:anim calcmode="lin" valueType="num">
                                      <p:cBhvr>
                                        <p:cTn id="20" dur="500" fill="hold"/>
                                        <p:tgtEl>
                                          <p:spTgt spid="2269188"/>
                                        </p:tgtEl>
                                        <p:attrNameLst>
                                          <p:attrName>ppt_y</p:attrName>
                                        </p:attrNameLst>
                                      </p:cBhvr>
                                      <p:tavLst>
                                        <p:tav tm="0">
                                          <p:val>
                                            <p:strVal val="#ppt_y+#ppt_h/2"/>
                                          </p:val>
                                        </p:tav>
                                        <p:tav tm="100000">
                                          <p:val>
                                            <p:strVal val="#ppt_y"/>
                                          </p:val>
                                        </p:tav>
                                      </p:tavLst>
                                    </p:anim>
                                    <p:anim calcmode="lin" valueType="num">
                                      <p:cBhvr>
                                        <p:cTn id="21" dur="500" fill="hold"/>
                                        <p:tgtEl>
                                          <p:spTgt spid="2269188"/>
                                        </p:tgtEl>
                                        <p:attrNameLst>
                                          <p:attrName>ppt_w</p:attrName>
                                        </p:attrNameLst>
                                      </p:cBhvr>
                                      <p:tavLst>
                                        <p:tav tm="0">
                                          <p:val>
                                            <p:strVal val="#ppt_w"/>
                                          </p:val>
                                        </p:tav>
                                        <p:tav tm="100000">
                                          <p:val>
                                            <p:strVal val="#ppt_w"/>
                                          </p:val>
                                        </p:tav>
                                      </p:tavLst>
                                    </p:anim>
                                    <p:anim calcmode="lin" valueType="num">
                                      <p:cBhvr>
                                        <p:cTn id="22" dur="500" fill="hold"/>
                                        <p:tgtEl>
                                          <p:spTgt spid="226918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9186" grpId="0" animBg="1"/>
      <p:bldP spid="226918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4562" name="Rectangle 2"/>
          <p:cNvSpPr>
            <a:spLocks noGrp="1" noRot="1" noChangeArrowheads="1"/>
          </p:cNvSpPr>
          <p:nvPr>
            <p:ph type="title"/>
          </p:nvPr>
        </p:nvSpPr>
        <p:spPr>
          <a:xfrm>
            <a:off x="827088" y="404813"/>
            <a:ext cx="7620000" cy="574675"/>
          </a:xfrm>
        </p:spPr>
        <p:txBody>
          <a:bodyPr/>
          <a:lstStyle/>
          <a:p>
            <a:r>
              <a:rPr lang="zh-CN" altLang="en-US" sz="2800" dirty="0">
                <a:solidFill>
                  <a:srgbClr val="CC3300"/>
                </a:solidFill>
              </a:rPr>
              <a:t>第五章 数据库应用系统设计</a:t>
            </a:r>
          </a:p>
        </p:txBody>
      </p:sp>
      <p:sp>
        <p:nvSpPr>
          <p:cNvPr id="834563" name="Rectangle 3"/>
          <p:cNvSpPr>
            <a:spLocks noGrp="1" noRot="1" noChangeArrowheads="1"/>
          </p:cNvSpPr>
          <p:nvPr>
            <p:ph type="body" idx="1"/>
          </p:nvPr>
        </p:nvSpPr>
        <p:spPr>
          <a:xfrm>
            <a:off x="179388" y="1125538"/>
            <a:ext cx="8785225" cy="5327650"/>
          </a:xfrm>
        </p:spPr>
        <p:txBody>
          <a:bodyPr/>
          <a:lstStyle/>
          <a:p>
            <a:pPr>
              <a:lnSpc>
                <a:spcPct val="105000"/>
              </a:lnSpc>
              <a:buFont typeface="Wingdings" pitchFamily="2" charset="2"/>
              <a:buNone/>
            </a:pPr>
            <a:r>
              <a:rPr lang="zh-CN" altLang="en-US" sz="2800">
                <a:solidFill>
                  <a:schemeClr val="hlink"/>
                </a:solidFill>
              </a:rPr>
              <a:t>主要教学内容</a:t>
            </a:r>
          </a:p>
          <a:p>
            <a:pPr>
              <a:lnSpc>
                <a:spcPct val="105000"/>
              </a:lnSpc>
            </a:pPr>
            <a:r>
              <a:rPr lang="zh-CN" altLang="en-US" sz="2400">
                <a:solidFill>
                  <a:srgbClr val="CC3300"/>
                </a:solidFill>
              </a:rPr>
              <a:t>数据库应用系统设计简述</a:t>
            </a:r>
            <a:r>
              <a:rPr lang="zh-CN" altLang="en-US" sz="2400"/>
              <a:t>：</a:t>
            </a:r>
            <a:r>
              <a:rPr lang="zh-CN" altLang="en-US" sz="1800"/>
              <a:t>设计任务、特点、步骤</a:t>
            </a:r>
          </a:p>
          <a:p>
            <a:pPr>
              <a:lnSpc>
                <a:spcPct val="105000"/>
              </a:lnSpc>
            </a:pPr>
            <a:endParaRPr lang="zh-CN" altLang="en-US" sz="1800"/>
          </a:p>
          <a:p>
            <a:pPr>
              <a:lnSpc>
                <a:spcPct val="105000"/>
              </a:lnSpc>
            </a:pPr>
            <a:r>
              <a:rPr lang="zh-CN" altLang="en-US" sz="2400">
                <a:solidFill>
                  <a:srgbClr val="CC3300"/>
                </a:solidFill>
              </a:rPr>
              <a:t>需求分析</a:t>
            </a:r>
            <a:r>
              <a:rPr lang="zh-CN" altLang="en-US" sz="1800"/>
              <a:t>：任务、方法、步骤，建立数据字典</a:t>
            </a:r>
          </a:p>
          <a:p>
            <a:pPr>
              <a:lnSpc>
                <a:spcPct val="105000"/>
              </a:lnSpc>
            </a:pPr>
            <a:endParaRPr lang="zh-CN" altLang="en-US" sz="1800"/>
          </a:p>
          <a:p>
            <a:pPr>
              <a:lnSpc>
                <a:spcPct val="105000"/>
              </a:lnSpc>
            </a:pPr>
            <a:r>
              <a:rPr lang="zh-CN" altLang="en-US" sz="2400">
                <a:solidFill>
                  <a:srgbClr val="CC3300"/>
                </a:solidFill>
              </a:rPr>
              <a:t>概念结构设计</a:t>
            </a:r>
            <a:r>
              <a:rPr lang="zh-CN" altLang="en-US" sz="1800"/>
              <a:t>：方法与步骤、数据抽象、局部</a:t>
            </a:r>
            <a:r>
              <a:rPr lang="en-US" altLang="zh-CN" sz="1800"/>
              <a:t>E-R</a:t>
            </a:r>
            <a:r>
              <a:rPr lang="zh-CN" altLang="en-US" sz="1800"/>
              <a:t>图、综合</a:t>
            </a:r>
            <a:r>
              <a:rPr lang="en-US" altLang="zh-CN" sz="1800"/>
              <a:t>E-R</a:t>
            </a:r>
            <a:r>
              <a:rPr lang="zh-CN" altLang="en-US" sz="1800"/>
              <a:t>图、整体优化</a:t>
            </a:r>
          </a:p>
          <a:p>
            <a:pPr>
              <a:lnSpc>
                <a:spcPct val="105000"/>
              </a:lnSpc>
            </a:pPr>
            <a:endParaRPr lang="zh-CN" altLang="en-US" sz="1800"/>
          </a:p>
          <a:p>
            <a:pPr>
              <a:lnSpc>
                <a:spcPct val="105000"/>
              </a:lnSpc>
            </a:pPr>
            <a:r>
              <a:rPr lang="zh-CN" altLang="en-US" sz="2400">
                <a:solidFill>
                  <a:srgbClr val="CC3300"/>
                </a:solidFill>
              </a:rPr>
              <a:t>逻辑结构设计</a:t>
            </a:r>
            <a:r>
              <a:rPr lang="zh-CN" altLang="en-US" sz="1800"/>
              <a:t>：</a:t>
            </a:r>
            <a:r>
              <a:rPr lang="en-US" altLang="zh-CN" sz="1800"/>
              <a:t>E-R</a:t>
            </a:r>
            <a:r>
              <a:rPr lang="zh-CN" altLang="en-US" sz="1800"/>
              <a:t>图向关系模型的转换、数据模型优化、设计视图（用户子模式）</a:t>
            </a:r>
          </a:p>
          <a:p>
            <a:pPr>
              <a:lnSpc>
                <a:spcPct val="105000"/>
              </a:lnSpc>
            </a:pPr>
            <a:endParaRPr lang="zh-CN" altLang="en-US" sz="1800"/>
          </a:p>
          <a:p>
            <a:pPr>
              <a:lnSpc>
                <a:spcPct val="105000"/>
              </a:lnSpc>
            </a:pPr>
            <a:r>
              <a:rPr lang="zh-CN" altLang="en-US" sz="2400">
                <a:solidFill>
                  <a:srgbClr val="CC3300"/>
                </a:solidFill>
              </a:rPr>
              <a:t>物理设计与实施</a:t>
            </a:r>
            <a:r>
              <a:rPr lang="zh-CN" altLang="en-US" sz="1800"/>
              <a:t>：任务、存储方法选择（聚族索引、一般索引、散列）</a:t>
            </a:r>
          </a:p>
          <a:p>
            <a:pPr>
              <a:lnSpc>
                <a:spcPct val="105000"/>
              </a:lnSpc>
              <a:buFont typeface="Wingdings" pitchFamily="2" charset="2"/>
              <a:buNone/>
            </a:pPr>
            <a:r>
              <a:rPr lang="zh-CN" altLang="en-US" sz="1800"/>
              <a:t>      数据装入和程序调试、数据库运行与维护、安全措施等</a:t>
            </a:r>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5586" name="Rectangle 2"/>
          <p:cNvSpPr>
            <a:spLocks noGrp="1" noRot="1" noChangeArrowheads="1"/>
          </p:cNvSpPr>
          <p:nvPr>
            <p:ph type="title"/>
          </p:nvPr>
        </p:nvSpPr>
        <p:spPr>
          <a:xfrm>
            <a:off x="301625" y="685800"/>
            <a:ext cx="8540750" cy="798513"/>
          </a:xfrm>
        </p:spPr>
        <p:txBody>
          <a:bodyPr/>
          <a:lstStyle/>
          <a:p>
            <a:r>
              <a:rPr lang="en-US" altLang="zh-CN">
                <a:solidFill>
                  <a:srgbClr val="CC3300"/>
                </a:solidFill>
              </a:rPr>
              <a:t> </a:t>
            </a:r>
            <a:r>
              <a:rPr lang="zh-CN" altLang="en-US">
                <a:solidFill>
                  <a:srgbClr val="CC3300"/>
                </a:solidFill>
              </a:rPr>
              <a:t>学习目标</a:t>
            </a:r>
          </a:p>
        </p:txBody>
      </p:sp>
      <p:sp>
        <p:nvSpPr>
          <p:cNvPr id="835587" name="Rectangle 3"/>
          <p:cNvSpPr>
            <a:spLocks noGrp="1" noRot="1" noChangeArrowheads="1"/>
          </p:cNvSpPr>
          <p:nvPr>
            <p:ph type="body" idx="1"/>
          </p:nvPr>
        </p:nvSpPr>
        <p:spPr>
          <a:xfrm>
            <a:off x="323850" y="1557338"/>
            <a:ext cx="8467725" cy="4392612"/>
          </a:xfrm>
        </p:spPr>
        <p:txBody>
          <a:bodyPr/>
          <a:lstStyle/>
          <a:p>
            <a:pPr>
              <a:lnSpc>
                <a:spcPct val="130000"/>
              </a:lnSpc>
            </a:pPr>
            <a:r>
              <a:rPr lang="zh-CN" altLang="en-US" sz="2800"/>
              <a:t>了解本章所有概念的含义；</a:t>
            </a:r>
          </a:p>
          <a:p>
            <a:pPr>
              <a:lnSpc>
                <a:spcPct val="130000"/>
              </a:lnSpc>
            </a:pPr>
            <a:r>
              <a:rPr lang="zh-CN" altLang="en-US" sz="2800"/>
              <a:t>掌握进行概念设计和逻辑设计的方法；</a:t>
            </a:r>
          </a:p>
          <a:p>
            <a:pPr>
              <a:lnSpc>
                <a:spcPct val="130000"/>
              </a:lnSpc>
            </a:pPr>
            <a:r>
              <a:rPr lang="zh-CN" altLang="en-US" sz="2800"/>
              <a:t>掌握数据库应用系统的整个设计过程。</a:t>
            </a:r>
          </a:p>
        </p:txBody>
      </p:sp>
      <p:sp>
        <p:nvSpPr>
          <p:cNvPr id="835589" name="Text Box 5"/>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6610" name="Rectangle 2"/>
          <p:cNvSpPr>
            <a:spLocks noGrp="1" noRot="1" noChangeArrowheads="1"/>
          </p:cNvSpPr>
          <p:nvPr>
            <p:ph type="title"/>
          </p:nvPr>
        </p:nvSpPr>
        <p:spPr>
          <a:xfrm>
            <a:off x="755650" y="404813"/>
            <a:ext cx="7620000" cy="700087"/>
          </a:xfrm>
        </p:spPr>
        <p:txBody>
          <a:bodyPr/>
          <a:lstStyle/>
          <a:p>
            <a:r>
              <a:rPr lang="zh-CN" altLang="en-US" sz="2400">
                <a:solidFill>
                  <a:schemeClr val="hlink"/>
                </a:solidFill>
              </a:rPr>
              <a:t>一、数据库应用系统开发过程概述</a:t>
            </a:r>
            <a:r>
              <a:rPr lang="zh-CN" altLang="en-US" sz="3600">
                <a:solidFill>
                  <a:schemeClr val="hlink"/>
                </a:solidFill>
              </a:rPr>
              <a:t> </a:t>
            </a:r>
          </a:p>
        </p:txBody>
      </p:sp>
      <p:sp>
        <p:nvSpPr>
          <p:cNvPr id="836611" name="Rectangle 3"/>
          <p:cNvSpPr>
            <a:spLocks noGrp="1" noRot="1" noChangeArrowheads="1"/>
          </p:cNvSpPr>
          <p:nvPr>
            <p:ph type="body" idx="1"/>
          </p:nvPr>
        </p:nvSpPr>
        <p:spPr>
          <a:xfrm>
            <a:off x="323850" y="1341438"/>
            <a:ext cx="8540750" cy="4967287"/>
          </a:xfrm>
        </p:spPr>
        <p:txBody>
          <a:bodyPr/>
          <a:lstStyle/>
          <a:p>
            <a:pPr algn="just">
              <a:lnSpc>
                <a:spcPct val="120000"/>
              </a:lnSpc>
              <a:buFont typeface="Wingdings" pitchFamily="2" charset="2"/>
              <a:buNone/>
            </a:pPr>
            <a:r>
              <a:rPr lang="en-US" altLang="zh-CN" sz="2000"/>
              <a:t>1</a:t>
            </a:r>
            <a:r>
              <a:rPr lang="zh-CN" altLang="en-US" sz="2000"/>
              <a:t>、</a:t>
            </a:r>
            <a:r>
              <a:rPr lang="zh-CN" altLang="en-US" sz="2000">
                <a:solidFill>
                  <a:schemeClr val="tx2"/>
                </a:solidFill>
              </a:rPr>
              <a:t>数据库应用系统的定义：</a:t>
            </a:r>
            <a:r>
              <a:rPr lang="zh-CN" altLang="en-US" sz="2000"/>
              <a:t>是在计算机软硬件系统和某一种数据库管理系统的支持下，针对某一方面应用的信息管理系统。</a:t>
            </a:r>
            <a:r>
              <a:rPr lang="zh-CN" altLang="en-US" sz="1800">
                <a:solidFill>
                  <a:schemeClr val="hlink"/>
                </a:solidFill>
              </a:rPr>
              <a:t>如：图书借阅系统、网上购物系统等。</a:t>
            </a:r>
          </a:p>
          <a:p>
            <a:pPr algn="just">
              <a:lnSpc>
                <a:spcPct val="120000"/>
              </a:lnSpc>
              <a:buFont typeface="Wingdings" pitchFamily="2" charset="2"/>
              <a:buNone/>
            </a:pPr>
            <a:r>
              <a:rPr lang="en-US" altLang="zh-CN" sz="2000"/>
              <a:t>2</a:t>
            </a:r>
            <a:r>
              <a:rPr lang="zh-CN" altLang="en-US" sz="2000"/>
              <a:t>、</a:t>
            </a:r>
            <a:r>
              <a:rPr lang="zh-CN" altLang="en-US" sz="2000">
                <a:solidFill>
                  <a:schemeClr val="tx2"/>
                </a:solidFill>
              </a:rPr>
              <a:t>数据库应用系统的特点：</a:t>
            </a:r>
            <a:r>
              <a:rPr lang="zh-CN" altLang="en-US" sz="2000"/>
              <a:t>数据量庞大、数据保存时间长、数据关联复杂、用户要求多样化。</a:t>
            </a:r>
          </a:p>
          <a:p>
            <a:pPr algn="just">
              <a:lnSpc>
                <a:spcPct val="120000"/>
              </a:lnSpc>
              <a:buFont typeface="Wingdings" pitchFamily="2" charset="2"/>
              <a:buNone/>
            </a:pPr>
            <a:r>
              <a:rPr lang="en-US" altLang="zh-CN" sz="2000"/>
              <a:t>3</a:t>
            </a:r>
            <a:r>
              <a:rPr lang="zh-CN" altLang="en-US" sz="2000"/>
              <a:t>、</a:t>
            </a:r>
            <a:r>
              <a:rPr lang="zh-CN" altLang="en-US" sz="2000">
                <a:solidFill>
                  <a:schemeClr val="tx2"/>
                </a:solidFill>
              </a:rPr>
              <a:t>数据库应用系统开发的组成人员：</a:t>
            </a:r>
          </a:p>
          <a:p>
            <a:pPr algn="just">
              <a:lnSpc>
                <a:spcPct val="120000"/>
              </a:lnSpc>
            </a:pPr>
            <a:r>
              <a:rPr lang="zh-CN" altLang="en-US" sz="2000"/>
              <a:t>熟悉数据库设计理论的专家</a:t>
            </a:r>
          </a:p>
          <a:p>
            <a:pPr algn="just">
              <a:lnSpc>
                <a:spcPct val="120000"/>
              </a:lnSpc>
            </a:pPr>
            <a:r>
              <a:rPr lang="zh-CN" altLang="en-US" sz="2000"/>
              <a:t>熟悉一种或几种数据库管理系统的专家</a:t>
            </a:r>
          </a:p>
          <a:p>
            <a:pPr algn="just">
              <a:lnSpc>
                <a:spcPct val="120000"/>
              </a:lnSpc>
            </a:pPr>
            <a:r>
              <a:rPr lang="zh-CN" altLang="en-US" sz="2000"/>
              <a:t>熟悉数据库应用系统开发工具的专家</a:t>
            </a:r>
          </a:p>
          <a:p>
            <a:pPr algn="just">
              <a:lnSpc>
                <a:spcPct val="120000"/>
              </a:lnSpc>
            </a:pPr>
            <a:r>
              <a:rPr lang="zh-CN" altLang="en-US" sz="2000"/>
              <a:t>熟悉具体业务管理专家。</a:t>
            </a:r>
          </a:p>
        </p:txBody>
      </p:sp>
      <p:sp>
        <p:nvSpPr>
          <p:cNvPr id="836613" name="Text Box 5"/>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7634" name="Rectangle 2"/>
          <p:cNvSpPr>
            <a:spLocks noGrp="1" noRot="1" noChangeArrowheads="1"/>
          </p:cNvSpPr>
          <p:nvPr>
            <p:ph type="body" idx="1"/>
          </p:nvPr>
        </p:nvSpPr>
        <p:spPr>
          <a:xfrm>
            <a:off x="611188" y="981075"/>
            <a:ext cx="8137525" cy="5121275"/>
          </a:xfrm>
        </p:spPr>
        <p:txBody>
          <a:bodyPr/>
          <a:lstStyle/>
          <a:p>
            <a:pPr>
              <a:lnSpc>
                <a:spcPct val="120000"/>
              </a:lnSpc>
              <a:buFont typeface="Wingdings" pitchFamily="2" charset="2"/>
              <a:buNone/>
            </a:pPr>
            <a:r>
              <a:rPr lang="en-US" altLang="zh-CN" sz="2800"/>
              <a:t>4</a:t>
            </a:r>
            <a:r>
              <a:rPr lang="zh-CN" altLang="en-US" sz="2800"/>
              <a:t>、</a:t>
            </a:r>
            <a:r>
              <a:rPr lang="zh-CN" altLang="en-US" sz="2800">
                <a:solidFill>
                  <a:schemeClr val="tx2"/>
                </a:solidFill>
              </a:rPr>
              <a:t>数据库设计步骤</a:t>
            </a:r>
            <a:r>
              <a:rPr lang="zh-CN" altLang="en-US" sz="2800"/>
              <a:t>：</a:t>
            </a:r>
          </a:p>
          <a:p>
            <a:pPr algn="just">
              <a:lnSpc>
                <a:spcPct val="120000"/>
              </a:lnSpc>
              <a:buFont typeface="Wingdings" pitchFamily="2" charset="2"/>
              <a:buNone/>
            </a:pPr>
            <a:r>
              <a:rPr lang="zh-CN" altLang="en-US" sz="2800"/>
              <a:t>        </a:t>
            </a:r>
            <a:r>
              <a:rPr lang="zh-CN" altLang="en-US" sz="2400"/>
              <a:t>从系统开发的角度来看，数据库应用系统具有</a:t>
            </a:r>
            <a:r>
              <a:rPr lang="zh-CN" altLang="en-US" sz="2400">
                <a:solidFill>
                  <a:schemeClr val="tx2"/>
                </a:solidFill>
              </a:rPr>
              <a:t>结构特性</a:t>
            </a:r>
            <a:r>
              <a:rPr lang="zh-CN" altLang="en-US" sz="2400"/>
              <a:t>和</a:t>
            </a:r>
            <a:r>
              <a:rPr lang="zh-CN" altLang="en-US" sz="2400">
                <a:solidFill>
                  <a:schemeClr val="tx2"/>
                </a:solidFill>
              </a:rPr>
              <a:t>行为特性</a:t>
            </a:r>
            <a:r>
              <a:rPr lang="zh-CN" altLang="en-US" sz="2400"/>
              <a:t>两个方面。</a:t>
            </a:r>
          </a:p>
          <a:p>
            <a:pPr algn="just">
              <a:lnSpc>
                <a:spcPct val="120000"/>
              </a:lnSpc>
            </a:pPr>
            <a:r>
              <a:rPr lang="zh-CN" altLang="en-US" sz="2400">
                <a:solidFill>
                  <a:schemeClr val="tx2"/>
                </a:solidFill>
              </a:rPr>
              <a:t>结构设计</a:t>
            </a:r>
            <a:r>
              <a:rPr lang="zh-CN" altLang="en-US" sz="2400"/>
              <a:t>就是</a:t>
            </a:r>
            <a:r>
              <a:rPr lang="zh-CN" altLang="en-US" sz="2400">
                <a:solidFill>
                  <a:schemeClr val="hlink"/>
                </a:solidFill>
              </a:rPr>
              <a:t>设计各级数据库模式</a:t>
            </a:r>
            <a:r>
              <a:rPr lang="zh-CN" altLang="en-US" sz="2400"/>
              <a:t>，决定数据库系统的信息内容。由数据库设计来实现。主要精力在数据模型的设计</a:t>
            </a:r>
            <a:r>
              <a:rPr lang="en-US" altLang="zh-CN" sz="2400"/>
              <a:t>——</a:t>
            </a:r>
            <a:r>
              <a:rPr lang="zh-CN" altLang="en-US" sz="2400"/>
              <a:t>即</a:t>
            </a:r>
            <a:r>
              <a:rPr lang="zh-CN" altLang="en-US" sz="2400">
                <a:solidFill>
                  <a:schemeClr val="hlink"/>
                </a:solidFill>
              </a:rPr>
              <a:t>结构设计</a:t>
            </a:r>
            <a:r>
              <a:rPr lang="en-US" altLang="zh-CN" sz="2400"/>
              <a:t>;</a:t>
            </a:r>
          </a:p>
          <a:p>
            <a:pPr algn="just">
              <a:lnSpc>
                <a:spcPct val="120000"/>
              </a:lnSpc>
            </a:pPr>
            <a:endParaRPr lang="en-US" altLang="zh-CN" sz="2400"/>
          </a:p>
          <a:p>
            <a:pPr algn="just">
              <a:lnSpc>
                <a:spcPct val="120000"/>
              </a:lnSpc>
            </a:pPr>
            <a:r>
              <a:rPr lang="zh-CN" altLang="en-US" sz="2400">
                <a:solidFill>
                  <a:schemeClr val="tx2"/>
                </a:solidFill>
              </a:rPr>
              <a:t>行为特性</a:t>
            </a:r>
            <a:r>
              <a:rPr lang="zh-CN" altLang="en-US" sz="2400"/>
              <a:t>与数据库状态的转换有关，即</a:t>
            </a:r>
            <a:r>
              <a:rPr lang="zh-CN" altLang="en-US" sz="2400">
                <a:solidFill>
                  <a:schemeClr val="hlink"/>
                </a:solidFill>
              </a:rPr>
              <a:t>改变实体及其特性的操作</a:t>
            </a:r>
            <a:r>
              <a:rPr lang="zh-CN" altLang="en-US" sz="2400"/>
              <a:t>。它决定数据库系统的功能，包括事务处理等</a:t>
            </a:r>
            <a:r>
              <a:rPr lang="zh-CN" altLang="en-US" sz="2400">
                <a:solidFill>
                  <a:schemeClr val="hlink"/>
                </a:solidFill>
              </a:rPr>
              <a:t>应用程序的设计</a:t>
            </a:r>
            <a:r>
              <a:rPr lang="zh-CN" altLang="en-US" sz="2400"/>
              <a:t>。</a:t>
            </a:r>
          </a:p>
        </p:txBody>
      </p:sp>
      <p:sp>
        <p:nvSpPr>
          <p:cNvPr id="837636"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8658" name="Rectangle 2"/>
          <p:cNvSpPr>
            <a:spLocks noGrp="1" noRot="1" noChangeArrowheads="1"/>
          </p:cNvSpPr>
          <p:nvPr>
            <p:ph type="title"/>
          </p:nvPr>
        </p:nvSpPr>
        <p:spPr>
          <a:xfrm>
            <a:off x="755650" y="620713"/>
            <a:ext cx="7620000" cy="576262"/>
          </a:xfrm>
        </p:spPr>
        <p:txBody>
          <a:bodyPr/>
          <a:lstStyle/>
          <a:p>
            <a:r>
              <a:rPr lang="zh-CN" altLang="en-US" sz="2800">
                <a:solidFill>
                  <a:schemeClr val="hlink"/>
                </a:solidFill>
              </a:rPr>
              <a:t>二、</a:t>
            </a:r>
            <a:r>
              <a:rPr lang="zh-CN" altLang="en-US" sz="2800">
                <a:solidFill>
                  <a:schemeClr val="hlink"/>
                </a:solidFill>
                <a:latin typeface="华文行楷" pitchFamily="2" charset="-122"/>
              </a:rPr>
              <a:t>数据库应用系统的开发过程</a:t>
            </a:r>
          </a:p>
        </p:txBody>
      </p:sp>
      <p:sp>
        <p:nvSpPr>
          <p:cNvPr id="838659" name="Rectangle 3"/>
          <p:cNvSpPr>
            <a:spLocks noGrp="1" noRot="1" noChangeArrowheads="1"/>
          </p:cNvSpPr>
          <p:nvPr>
            <p:ph type="body" idx="1"/>
          </p:nvPr>
        </p:nvSpPr>
        <p:spPr>
          <a:xfrm>
            <a:off x="179388" y="1268413"/>
            <a:ext cx="8964612" cy="1081087"/>
          </a:xfrm>
        </p:spPr>
        <p:txBody>
          <a:bodyPr/>
          <a:lstStyle/>
          <a:p>
            <a:pPr marL="0" indent="0">
              <a:lnSpc>
                <a:spcPct val="120000"/>
              </a:lnSpc>
              <a:buFont typeface="Wingdings" pitchFamily="2" charset="2"/>
              <a:buNone/>
            </a:pPr>
            <a:r>
              <a:rPr lang="en-US" altLang="zh-CN" sz="2400">
                <a:latin typeface="华文行楷" pitchFamily="2" charset="-122"/>
              </a:rPr>
              <a:t>      </a:t>
            </a:r>
            <a:r>
              <a:rPr lang="zh-CN" altLang="en-US" sz="2400">
                <a:latin typeface="华文行楷" pitchFamily="2" charset="-122"/>
              </a:rPr>
              <a:t>六个分阶段：</a:t>
            </a:r>
            <a:r>
              <a:rPr lang="zh-CN" altLang="en-US" sz="2400"/>
              <a:t>需求分析、</a:t>
            </a:r>
            <a:r>
              <a:rPr lang="zh-CN" altLang="en-US" sz="2400" b="1">
                <a:latin typeface="华文行楷" pitchFamily="2" charset="-122"/>
              </a:rPr>
              <a:t>概念</a:t>
            </a:r>
            <a:r>
              <a:rPr lang="zh-CN" altLang="en-US" sz="2400"/>
              <a:t>设计、逻辑设计、物理设计、机器实现、运行维护。</a:t>
            </a:r>
          </a:p>
        </p:txBody>
      </p:sp>
      <p:sp>
        <p:nvSpPr>
          <p:cNvPr id="838660"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
        <p:nvSpPr>
          <p:cNvPr id="838661" name="Rectangle 5"/>
          <p:cNvSpPr>
            <a:spLocks noRot="1" noChangeArrowheads="1"/>
          </p:cNvSpPr>
          <p:nvPr/>
        </p:nvSpPr>
        <p:spPr bwMode="auto">
          <a:xfrm>
            <a:off x="250825" y="2492375"/>
            <a:ext cx="8713788"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en-US" altLang="zh-CN" sz="2400" b="0"/>
              <a:t>1</a:t>
            </a:r>
            <a:r>
              <a:rPr lang="zh-CN" altLang="en-US" sz="2400" b="0"/>
              <a:t>、需求分析阶段</a:t>
            </a:r>
          </a:p>
          <a:p>
            <a:pPr>
              <a:lnSpc>
                <a:spcPct val="120000"/>
              </a:lnSpc>
              <a:spcBef>
                <a:spcPct val="20000"/>
              </a:spcBef>
              <a:buClr>
                <a:schemeClr val="hlink"/>
              </a:buClr>
              <a:buSzPct val="70000"/>
              <a:buFont typeface="Wingdings" pitchFamily="2" charset="2"/>
              <a:buNone/>
            </a:pPr>
            <a:r>
              <a:rPr lang="zh-CN" altLang="en-US" sz="2400">
                <a:solidFill>
                  <a:srgbClr val="FF9933"/>
                </a:solidFill>
              </a:rPr>
              <a:t>目标：</a:t>
            </a:r>
            <a:r>
              <a:rPr lang="zh-CN" altLang="en-US" sz="2400">
                <a:solidFill>
                  <a:schemeClr val="tx2"/>
                </a:solidFill>
              </a:rPr>
              <a:t>画出数据流图，建立数据字典和编写需求说明书</a:t>
            </a:r>
          </a:p>
          <a:p>
            <a:pPr>
              <a:lnSpc>
                <a:spcPct val="120000"/>
              </a:lnSpc>
              <a:spcBef>
                <a:spcPct val="20000"/>
              </a:spcBef>
              <a:buClr>
                <a:schemeClr val="hlink"/>
              </a:buClr>
              <a:buSzPct val="70000"/>
              <a:buFont typeface="Wingdings" pitchFamily="2" charset="2"/>
              <a:buChar char="v"/>
            </a:pPr>
            <a:r>
              <a:rPr lang="zh-CN" altLang="en-US" sz="2400" b="0">
                <a:solidFill>
                  <a:srgbClr val="FF9933"/>
                </a:solidFill>
              </a:rPr>
              <a:t>收集资料</a:t>
            </a:r>
            <a:r>
              <a:rPr lang="zh-CN" altLang="en-US" sz="2400" b="0"/>
              <a:t>：应与用户共同完成，以确定用户需求；</a:t>
            </a:r>
          </a:p>
          <a:p>
            <a:pPr marL="760413" lvl="1" indent="-285750" algn="just">
              <a:lnSpc>
                <a:spcPct val="120000"/>
              </a:lnSpc>
              <a:spcBef>
                <a:spcPct val="20000"/>
              </a:spcBef>
              <a:buClr>
                <a:schemeClr val="accent2"/>
              </a:buClr>
              <a:buSzPct val="85000"/>
              <a:buFont typeface="Wingdings" pitchFamily="2" charset="2"/>
              <a:buChar char=""/>
            </a:pPr>
            <a:r>
              <a:rPr lang="zh-CN" altLang="en-US" sz="2400" b="0"/>
              <a:t>信息需求：用户要从数据库获得的信息内容</a:t>
            </a:r>
          </a:p>
          <a:p>
            <a:pPr marL="760413" lvl="1" indent="-285750">
              <a:lnSpc>
                <a:spcPct val="120000"/>
              </a:lnSpc>
              <a:spcBef>
                <a:spcPct val="20000"/>
              </a:spcBef>
              <a:buClr>
                <a:schemeClr val="accent2"/>
              </a:buClr>
              <a:buSzPct val="85000"/>
              <a:buFont typeface="Wingdings" pitchFamily="2" charset="2"/>
              <a:buChar char=""/>
            </a:pPr>
            <a:r>
              <a:rPr lang="zh-CN" altLang="en-US" sz="2400" b="0"/>
              <a:t>处理需求：即完成什么处理功能及处理的方式。</a:t>
            </a:r>
          </a:p>
          <a:p>
            <a:pPr marL="760413" lvl="1" indent="-285750">
              <a:lnSpc>
                <a:spcPct val="120000"/>
              </a:lnSpc>
              <a:spcBef>
                <a:spcPct val="20000"/>
              </a:spcBef>
              <a:buClr>
                <a:schemeClr val="accent2"/>
              </a:buClr>
              <a:buSzPct val="85000"/>
              <a:buFont typeface="Wingdings" pitchFamily="2" charset="2"/>
              <a:buChar char=""/>
            </a:pPr>
            <a:r>
              <a:rPr lang="zh-CN" altLang="en-US" sz="2400" b="0"/>
              <a:t>安全性和完整性要求：在完成以上两个功能的同时应该明确安全性和完整性约束。 </a:t>
            </a:r>
          </a:p>
        </p:txBody>
      </p:sp>
    </p:spTree>
  </p:cSld>
  <p:clrMapOvr>
    <a:masterClrMapping/>
  </p:clrMapOvr>
  <p:transition spd="med">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82" name="Rectangle 2"/>
          <p:cNvSpPr>
            <a:spLocks noGrp="1" noRot="1" noChangeArrowheads="1"/>
          </p:cNvSpPr>
          <p:nvPr>
            <p:ph type="body" idx="1"/>
          </p:nvPr>
        </p:nvSpPr>
        <p:spPr>
          <a:xfrm>
            <a:off x="539750" y="1125538"/>
            <a:ext cx="8208963" cy="4824412"/>
          </a:xfrm>
        </p:spPr>
        <p:txBody>
          <a:bodyPr/>
          <a:lstStyle/>
          <a:p>
            <a:pPr>
              <a:lnSpc>
                <a:spcPct val="130000"/>
              </a:lnSpc>
            </a:pPr>
            <a:r>
              <a:rPr lang="zh-CN" altLang="en-US" sz="2400">
                <a:solidFill>
                  <a:srgbClr val="FF9933"/>
                </a:solidFill>
              </a:rPr>
              <a:t>分析整理：</a:t>
            </a:r>
            <a:r>
              <a:rPr lang="zh-CN" altLang="en-US" sz="2400"/>
              <a:t>对所收集到的数据进行抽象处理。  </a:t>
            </a:r>
          </a:p>
          <a:p>
            <a:pPr>
              <a:lnSpc>
                <a:spcPct val="130000"/>
              </a:lnSpc>
              <a:buFont typeface="Wingdings" pitchFamily="2" charset="2"/>
              <a:buNone/>
            </a:pPr>
            <a:r>
              <a:rPr lang="zh-CN" altLang="en-US" sz="2400"/>
              <a:t> </a:t>
            </a:r>
          </a:p>
          <a:p>
            <a:pPr>
              <a:lnSpc>
                <a:spcPct val="130000"/>
              </a:lnSpc>
            </a:pPr>
            <a:r>
              <a:rPr lang="zh-CN" altLang="en-US" sz="2400">
                <a:solidFill>
                  <a:srgbClr val="FF9933"/>
                </a:solidFill>
              </a:rPr>
              <a:t>数据流图（</a:t>
            </a:r>
            <a:r>
              <a:rPr lang="en-US" altLang="zh-CN" sz="2400">
                <a:solidFill>
                  <a:srgbClr val="FF9933"/>
                </a:solidFill>
              </a:rPr>
              <a:t>DFD</a:t>
            </a:r>
            <a:r>
              <a:rPr lang="zh-CN" altLang="en-US" sz="2400">
                <a:solidFill>
                  <a:srgbClr val="FF9933"/>
                </a:solidFill>
              </a:rPr>
              <a:t>）：</a:t>
            </a:r>
            <a:r>
              <a:rPr lang="zh-CN" altLang="en-US" sz="2400"/>
              <a:t>描述系统的数据流向和对数据的处理功能，</a:t>
            </a:r>
            <a:r>
              <a:rPr lang="en-US" altLang="zh-CN" sz="2400"/>
              <a:t>DFD</a:t>
            </a:r>
            <a:r>
              <a:rPr lang="zh-CN" altLang="en-US" sz="2400"/>
              <a:t>可以形象描述事务处理与所需数据的关联。</a:t>
            </a:r>
          </a:p>
          <a:p>
            <a:pPr>
              <a:lnSpc>
                <a:spcPct val="130000"/>
              </a:lnSpc>
            </a:pPr>
            <a:endParaRPr lang="zh-CN" altLang="en-US" sz="2400"/>
          </a:p>
          <a:p>
            <a:pPr>
              <a:lnSpc>
                <a:spcPct val="130000"/>
              </a:lnSpc>
            </a:pPr>
            <a:r>
              <a:rPr lang="zh-CN" altLang="en-US" sz="2400">
                <a:solidFill>
                  <a:srgbClr val="FF9933"/>
                </a:solidFill>
              </a:rPr>
              <a:t>数据字典：</a:t>
            </a:r>
            <a:r>
              <a:rPr lang="zh-CN" altLang="en-US" sz="2400"/>
              <a:t>是对系统工作流程中数据和处理的描述。各阶段都有自己的数据字典。为最原始的数据字典。需求分析阶段主要保存主要数据内容 。 </a:t>
            </a:r>
          </a:p>
        </p:txBody>
      </p:sp>
      <p:sp>
        <p:nvSpPr>
          <p:cNvPr id="839684"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2210" name="Rectangle 2"/>
          <p:cNvSpPr>
            <a:spLocks noGrp="1" noRot="1" noChangeArrowheads="1"/>
          </p:cNvSpPr>
          <p:nvPr>
            <p:ph type="body" idx="1"/>
          </p:nvPr>
        </p:nvSpPr>
        <p:spPr>
          <a:xfrm>
            <a:off x="468313" y="1052513"/>
            <a:ext cx="8496300" cy="4895850"/>
          </a:xfrm>
        </p:spPr>
        <p:txBody>
          <a:bodyPr/>
          <a:lstStyle/>
          <a:p>
            <a:pPr>
              <a:lnSpc>
                <a:spcPct val="130000"/>
              </a:lnSpc>
            </a:pPr>
            <a:r>
              <a:rPr lang="zh-CN" altLang="en-US" sz="2000">
                <a:solidFill>
                  <a:srgbClr val="FF9933"/>
                </a:solidFill>
              </a:rPr>
              <a:t>需求说明书：</a:t>
            </a:r>
            <a:r>
              <a:rPr lang="zh-CN" altLang="en-US" sz="2000"/>
              <a:t>系统总体设计方案，包括上面数据流程图和数据字典、系统的总体目标、系统采用的计算机系统、</a:t>
            </a:r>
            <a:r>
              <a:rPr lang="en-US" altLang="zh-CN" sz="2000"/>
              <a:t>DBMS</a:t>
            </a:r>
            <a:r>
              <a:rPr lang="zh-CN" altLang="en-US" sz="2000"/>
              <a:t>，还可以包括开发人员、费用、时间估算等。此阶段的成果要形成文档资料，至少包括以下两项： </a:t>
            </a:r>
          </a:p>
          <a:p>
            <a:pPr lvl="1">
              <a:lnSpc>
                <a:spcPct val="130000"/>
              </a:lnSpc>
            </a:pPr>
            <a:r>
              <a:rPr lang="zh-CN" altLang="en-US" sz="2400"/>
              <a:t>各业务的数据流图</a:t>
            </a:r>
            <a:r>
              <a:rPr lang="en-US" altLang="zh-CN" sz="2400"/>
              <a:t>DFD</a:t>
            </a:r>
            <a:r>
              <a:rPr lang="zh-CN" altLang="en-US" sz="2400"/>
              <a:t>及有关说明 </a:t>
            </a:r>
          </a:p>
          <a:p>
            <a:pPr lvl="1">
              <a:lnSpc>
                <a:spcPct val="130000"/>
              </a:lnSpc>
            </a:pPr>
            <a:r>
              <a:rPr lang="zh-CN" altLang="en-US" sz="2400"/>
              <a:t>对各类数据描述的集合，即数据字典</a:t>
            </a:r>
            <a:r>
              <a:rPr lang="en-US" altLang="zh-CN" sz="2400"/>
              <a:t>DD</a:t>
            </a:r>
            <a:r>
              <a:rPr lang="zh-CN" altLang="en-US" sz="2400"/>
              <a:t>（即数据元素、数据量、数据间的联系、对数据的要求） </a:t>
            </a:r>
          </a:p>
          <a:p>
            <a:pPr>
              <a:lnSpc>
                <a:spcPct val="130000"/>
              </a:lnSpc>
            </a:pPr>
            <a:r>
              <a:rPr lang="zh-CN" altLang="en-US" sz="2000">
                <a:solidFill>
                  <a:srgbClr val="FF9933"/>
                </a:solidFill>
              </a:rPr>
              <a:t>用户确认：</a:t>
            </a:r>
            <a:r>
              <a:rPr lang="zh-CN" altLang="en-US" sz="2000"/>
              <a:t>需求分析的数据流图</a:t>
            </a:r>
            <a:r>
              <a:rPr lang="en-US" altLang="zh-CN" sz="2000"/>
              <a:t>DFD</a:t>
            </a:r>
            <a:r>
              <a:rPr lang="zh-CN" altLang="en-US" sz="2000"/>
              <a:t>图集和数据字典</a:t>
            </a:r>
            <a:r>
              <a:rPr lang="en-US" altLang="zh-CN" sz="2000"/>
              <a:t>DD</a:t>
            </a:r>
            <a:r>
              <a:rPr lang="zh-CN" altLang="en-US" sz="2000"/>
              <a:t>的内容必须返回给用户，并且用非专业术语与用户交流。</a:t>
            </a:r>
            <a:r>
              <a:rPr lang="zh-CN" altLang="en-US" sz="2000">
                <a:solidFill>
                  <a:schemeClr val="bg1"/>
                </a:solidFill>
              </a:rPr>
              <a:t> </a:t>
            </a:r>
          </a:p>
        </p:txBody>
      </p:sp>
      <p:sp>
        <p:nvSpPr>
          <p:cNvPr id="1502211" name="Text Box 3"/>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0706" name="Rectangle 2"/>
          <p:cNvSpPr>
            <a:spLocks noGrp="1" noRot="1" noChangeArrowheads="1"/>
          </p:cNvSpPr>
          <p:nvPr>
            <p:ph type="body" idx="1"/>
          </p:nvPr>
        </p:nvSpPr>
        <p:spPr>
          <a:xfrm>
            <a:off x="395288" y="1412875"/>
            <a:ext cx="8394700" cy="4895850"/>
          </a:xfrm>
        </p:spPr>
        <p:txBody>
          <a:bodyPr/>
          <a:lstStyle/>
          <a:p>
            <a:pPr marL="0" indent="0">
              <a:lnSpc>
                <a:spcPct val="130000"/>
              </a:lnSpc>
            </a:pPr>
            <a:r>
              <a:rPr lang="zh-CN" altLang="en-US" sz="2000">
                <a:solidFill>
                  <a:srgbClr val="FF9933"/>
                </a:solidFill>
              </a:rPr>
              <a:t>目标：</a:t>
            </a:r>
            <a:r>
              <a:rPr lang="zh-CN" altLang="en-US" sz="2000">
                <a:solidFill>
                  <a:schemeClr val="tx2"/>
                </a:solidFill>
              </a:rPr>
              <a:t>根据需求分析的结果找出所有数据实体，包括一般实体和联系实体，画出对应的</a:t>
            </a:r>
            <a:r>
              <a:rPr lang="en-US" altLang="zh-CN" sz="2000">
                <a:solidFill>
                  <a:schemeClr val="tx2"/>
                </a:solidFill>
              </a:rPr>
              <a:t>ER</a:t>
            </a:r>
            <a:r>
              <a:rPr lang="zh-CN" altLang="en-US" sz="2000">
                <a:solidFill>
                  <a:schemeClr val="tx2"/>
                </a:solidFill>
              </a:rPr>
              <a:t>图。</a:t>
            </a:r>
          </a:p>
          <a:p>
            <a:pPr marL="0" indent="0">
              <a:lnSpc>
                <a:spcPct val="130000"/>
              </a:lnSpc>
            </a:pPr>
            <a:endParaRPr lang="zh-CN" altLang="en-US" sz="2400">
              <a:solidFill>
                <a:schemeClr val="tx2"/>
              </a:solidFill>
            </a:endParaRPr>
          </a:p>
          <a:p>
            <a:pPr marL="0" indent="0">
              <a:lnSpc>
                <a:spcPct val="130000"/>
              </a:lnSpc>
            </a:pPr>
            <a:r>
              <a:rPr lang="zh-CN" altLang="en-US" sz="2000">
                <a:solidFill>
                  <a:srgbClr val="FF9933"/>
                </a:solidFill>
              </a:rPr>
              <a:t>特点</a:t>
            </a:r>
            <a:r>
              <a:rPr lang="zh-CN" altLang="en-US" sz="2000">
                <a:solidFill>
                  <a:schemeClr val="bg1"/>
                </a:solidFill>
              </a:rPr>
              <a:t>：</a:t>
            </a:r>
            <a:r>
              <a:rPr lang="zh-CN" altLang="en-US" sz="2800">
                <a:solidFill>
                  <a:schemeClr val="bg1"/>
                </a:solidFill>
              </a:rPr>
              <a:t> </a:t>
            </a:r>
          </a:p>
          <a:p>
            <a:pPr marL="760413" lvl="1">
              <a:lnSpc>
                <a:spcPct val="130000"/>
              </a:lnSpc>
            </a:pPr>
            <a:r>
              <a:rPr lang="zh-CN" altLang="en-US" sz="2400"/>
              <a:t>独立于计算机的任何数据模型； </a:t>
            </a:r>
          </a:p>
          <a:p>
            <a:pPr marL="760413" lvl="1">
              <a:lnSpc>
                <a:spcPct val="130000"/>
              </a:lnSpc>
            </a:pPr>
            <a:r>
              <a:rPr lang="zh-CN" altLang="en-US" sz="2400"/>
              <a:t>不受特定的数据库系统的限制； </a:t>
            </a:r>
          </a:p>
          <a:p>
            <a:pPr marL="760413" lvl="1">
              <a:lnSpc>
                <a:spcPct val="130000"/>
              </a:lnSpc>
            </a:pPr>
            <a:r>
              <a:rPr lang="zh-CN" altLang="en-US" sz="2400"/>
              <a:t>不考虑计算机软硬件技术细节，方便与用户进行交流。</a:t>
            </a:r>
            <a:r>
              <a:rPr lang="zh-CN" altLang="en-US">
                <a:solidFill>
                  <a:schemeClr val="bg1"/>
                </a:solidFill>
              </a:rPr>
              <a:t> </a:t>
            </a:r>
          </a:p>
        </p:txBody>
      </p:sp>
      <p:sp>
        <p:nvSpPr>
          <p:cNvPr id="840708" name="Rectangle 4"/>
          <p:cNvSpPr>
            <a:spLocks noGrp="1" noRot="1" noChangeArrowheads="1"/>
          </p:cNvSpPr>
          <p:nvPr>
            <p:ph type="title"/>
          </p:nvPr>
        </p:nvSpPr>
        <p:spPr>
          <a:xfrm>
            <a:off x="611188" y="692150"/>
            <a:ext cx="7632700" cy="576263"/>
          </a:xfrm>
        </p:spPr>
        <p:txBody>
          <a:bodyPr/>
          <a:lstStyle/>
          <a:p>
            <a:pPr algn="l"/>
            <a:r>
              <a:rPr lang="en-US" altLang="zh-CN" sz="2400">
                <a:solidFill>
                  <a:schemeClr val="tx1"/>
                </a:solidFill>
              </a:rPr>
              <a:t>2</a:t>
            </a:r>
            <a:r>
              <a:rPr lang="zh-CN" altLang="en-US" sz="2400">
                <a:solidFill>
                  <a:schemeClr val="tx1"/>
                </a:solidFill>
              </a:rPr>
              <a:t>、</a:t>
            </a:r>
            <a:r>
              <a:rPr lang="zh-CN" altLang="en-US" sz="2400" b="0">
                <a:solidFill>
                  <a:schemeClr val="tx1"/>
                </a:solidFill>
                <a:latin typeface="华文行楷" pitchFamily="2" charset="-122"/>
              </a:rPr>
              <a:t>概念设计</a:t>
            </a:r>
            <a:r>
              <a:rPr lang="zh-CN" altLang="en-US" sz="2400">
                <a:solidFill>
                  <a:schemeClr val="tx1"/>
                </a:solidFill>
              </a:rPr>
              <a:t>阶段 </a:t>
            </a:r>
          </a:p>
        </p:txBody>
      </p:sp>
      <p:sp>
        <p:nvSpPr>
          <p:cNvPr id="840709" name="Text Box 5"/>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1730" name="Rectangle 2"/>
          <p:cNvSpPr>
            <a:spLocks noGrp="1" noRot="1" noChangeArrowheads="1"/>
          </p:cNvSpPr>
          <p:nvPr>
            <p:ph type="body" idx="1"/>
          </p:nvPr>
        </p:nvSpPr>
        <p:spPr>
          <a:xfrm>
            <a:off x="468313" y="908050"/>
            <a:ext cx="8207375" cy="5113338"/>
          </a:xfrm>
        </p:spPr>
        <p:txBody>
          <a:bodyPr/>
          <a:lstStyle/>
          <a:p>
            <a:pPr algn="just">
              <a:lnSpc>
                <a:spcPct val="130000"/>
              </a:lnSpc>
            </a:pPr>
            <a:r>
              <a:rPr lang="zh-CN" altLang="en-US" sz="2000"/>
              <a:t>描述概念结构的工具是</a:t>
            </a:r>
            <a:r>
              <a:rPr lang="en-US" altLang="zh-CN" sz="2000">
                <a:solidFill>
                  <a:srgbClr val="FF9933"/>
                </a:solidFill>
              </a:rPr>
              <a:t>E-R</a:t>
            </a:r>
            <a:r>
              <a:rPr lang="zh-CN" altLang="en-US" sz="2000">
                <a:solidFill>
                  <a:srgbClr val="FF9933"/>
                </a:solidFill>
              </a:rPr>
              <a:t>图</a:t>
            </a:r>
            <a:r>
              <a:rPr lang="zh-CN" altLang="en-US" sz="2000"/>
              <a:t>。用实体间的联系的类型反映现实世界事物间的内在联系。可以分局部视图设计和视图集成两个步骤。</a:t>
            </a:r>
          </a:p>
          <a:p>
            <a:pPr algn="just">
              <a:lnSpc>
                <a:spcPct val="130000"/>
              </a:lnSpc>
            </a:pPr>
            <a:endParaRPr lang="zh-CN" altLang="en-US" sz="2000"/>
          </a:p>
          <a:p>
            <a:pPr algn="just">
              <a:lnSpc>
                <a:spcPct val="130000"/>
              </a:lnSpc>
            </a:pPr>
            <a:r>
              <a:rPr lang="zh-CN" altLang="en-US" sz="2000"/>
              <a:t>在使用</a:t>
            </a:r>
            <a:r>
              <a:rPr lang="en-US" altLang="zh-CN" sz="2000"/>
              <a:t>E-R</a:t>
            </a:r>
            <a:r>
              <a:rPr lang="zh-CN" altLang="en-US" sz="2000"/>
              <a:t>图进行概念结构化设计过程基本步骤包括：根据需求分析中的数据流图与数据字典中的相关资料，将数据抽象，设计局部</a:t>
            </a:r>
            <a:r>
              <a:rPr lang="en-US" altLang="zh-CN" sz="2000"/>
              <a:t>E-R</a:t>
            </a:r>
            <a:r>
              <a:rPr lang="zh-CN" altLang="en-US" sz="2000"/>
              <a:t>图</a:t>
            </a:r>
            <a:r>
              <a:rPr lang="en-US" altLang="zh-CN" sz="2000"/>
              <a:t>——&gt;</a:t>
            </a:r>
            <a:r>
              <a:rPr lang="zh-CN" altLang="en-US" sz="2000"/>
              <a:t>视图集成（综合成初步</a:t>
            </a:r>
            <a:r>
              <a:rPr lang="en-US" altLang="zh-CN" sz="2000"/>
              <a:t>E-R</a:t>
            </a:r>
            <a:r>
              <a:rPr lang="zh-CN" altLang="en-US" sz="2000"/>
              <a:t>图；优化成基本</a:t>
            </a:r>
            <a:r>
              <a:rPr lang="en-US" altLang="zh-CN" sz="2000"/>
              <a:t>E-R</a:t>
            </a:r>
            <a:r>
              <a:rPr lang="zh-CN" altLang="en-US" sz="2000"/>
              <a:t>图）。</a:t>
            </a:r>
          </a:p>
          <a:p>
            <a:pPr algn="just">
              <a:lnSpc>
                <a:spcPct val="130000"/>
              </a:lnSpc>
            </a:pPr>
            <a:endParaRPr lang="zh-CN" altLang="en-US" sz="2000"/>
          </a:p>
          <a:p>
            <a:pPr>
              <a:lnSpc>
                <a:spcPct val="130000"/>
              </a:lnSpc>
            </a:pPr>
            <a:r>
              <a:rPr lang="zh-CN" altLang="en-US" sz="2000">
                <a:solidFill>
                  <a:srgbClr val="FF9933"/>
                </a:solidFill>
              </a:rPr>
              <a:t>设计的原则</a:t>
            </a:r>
            <a:r>
              <a:rPr lang="zh-CN" altLang="en-US" sz="2000"/>
              <a:t>：概念单一化原则、规范化（存在部分依赖与传递依赖，要消除） </a:t>
            </a:r>
          </a:p>
          <a:p>
            <a:pPr>
              <a:lnSpc>
                <a:spcPct val="130000"/>
              </a:lnSpc>
              <a:buFont typeface="Wingdings" pitchFamily="2" charset="2"/>
              <a:buNone/>
            </a:pPr>
            <a:r>
              <a:rPr lang="zh-CN" altLang="en-US" sz="2000"/>
              <a:t>	概念设计的结果得到一个与计算机软硬件的具体性能无关的全局概念模式。</a:t>
            </a:r>
            <a:r>
              <a:rPr lang="zh-CN" altLang="en-US" sz="2000">
                <a:solidFill>
                  <a:schemeClr val="bg1"/>
                </a:solidFill>
              </a:rPr>
              <a:t> </a:t>
            </a:r>
          </a:p>
        </p:txBody>
      </p:sp>
      <p:sp>
        <p:nvSpPr>
          <p:cNvPr id="841732"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2754" name="Rectangle 2"/>
          <p:cNvSpPr>
            <a:spLocks noGrp="1" noRot="1" noChangeArrowheads="1"/>
          </p:cNvSpPr>
          <p:nvPr>
            <p:ph type="body" idx="1"/>
          </p:nvPr>
        </p:nvSpPr>
        <p:spPr>
          <a:xfrm>
            <a:off x="395288" y="1196975"/>
            <a:ext cx="8496300" cy="4895850"/>
          </a:xfrm>
        </p:spPr>
        <p:txBody>
          <a:bodyPr/>
          <a:lstStyle/>
          <a:p>
            <a:pPr algn="just">
              <a:lnSpc>
                <a:spcPct val="140000"/>
              </a:lnSpc>
            </a:pPr>
            <a:r>
              <a:rPr lang="zh-CN" altLang="en-US" sz="2000">
                <a:solidFill>
                  <a:srgbClr val="FF9933"/>
                </a:solidFill>
              </a:rPr>
              <a:t>逻辑结构设计</a:t>
            </a:r>
            <a:r>
              <a:rPr lang="zh-CN" altLang="en-US" sz="2000"/>
              <a:t>的任务是将概念设计的结果设计出数据库的逻辑结构模式，包括全局模式和各个外模式。</a:t>
            </a:r>
            <a:r>
              <a:rPr lang="en-US" altLang="zh-CN" sz="2000"/>
              <a:t>——</a:t>
            </a:r>
            <a:r>
              <a:rPr lang="zh-CN" altLang="en-US" sz="2000"/>
              <a:t>即转换成特定</a:t>
            </a:r>
            <a:r>
              <a:rPr lang="en-US" altLang="zh-CN" sz="2000"/>
              <a:t>DBMS</a:t>
            </a:r>
            <a:r>
              <a:rPr lang="zh-CN" altLang="en-US" sz="2000"/>
              <a:t>所支持的数据模型的过程。</a:t>
            </a:r>
          </a:p>
          <a:p>
            <a:pPr algn="just">
              <a:lnSpc>
                <a:spcPct val="140000"/>
              </a:lnSpc>
              <a:buFont typeface="Wingdings" pitchFamily="2" charset="2"/>
              <a:buNone/>
            </a:pPr>
            <a:r>
              <a:rPr lang="zh-CN" altLang="en-US" sz="2000"/>
              <a:t>             也就是进入了实现设计阶段：需要考虑到</a:t>
            </a:r>
            <a:r>
              <a:rPr lang="en-US" altLang="zh-CN" sz="2000"/>
              <a:t>DBMS</a:t>
            </a:r>
            <a:r>
              <a:rPr lang="zh-CN" altLang="en-US" sz="2000"/>
              <a:t>的性能、具体的数据模型特点。</a:t>
            </a:r>
            <a:r>
              <a:rPr lang="en-US" altLang="zh-CN" sz="2000"/>
              <a:t>E-R</a:t>
            </a:r>
            <a:r>
              <a:rPr lang="zh-CN" altLang="en-US" sz="2000"/>
              <a:t>模型可以转换成任何一种具体的</a:t>
            </a:r>
            <a:r>
              <a:rPr lang="en-US" altLang="zh-CN" sz="2000"/>
              <a:t>DBMS</a:t>
            </a:r>
            <a:r>
              <a:rPr lang="zh-CN" altLang="en-US" sz="2000"/>
              <a:t>所支持的数据模型：网状、层次、关系、面向对象模型（数据模型可以分成几类？）</a:t>
            </a:r>
          </a:p>
          <a:p>
            <a:pPr algn="just">
              <a:lnSpc>
                <a:spcPct val="140000"/>
              </a:lnSpc>
              <a:buFont typeface="Wingdings" pitchFamily="2" charset="2"/>
              <a:buNone/>
            </a:pPr>
            <a:endParaRPr lang="zh-CN" altLang="en-US" sz="2000"/>
          </a:p>
          <a:p>
            <a:pPr>
              <a:lnSpc>
                <a:spcPct val="140000"/>
              </a:lnSpc>
            </a:pPr>
            <a:r>
              <a:rPr lang="zh-CN" altLang="en-US" sz="2000">
                <a:solidFill>
                  <a:srgbClr val="FF9933"/>
                </a:solidFill>
              </a:rPr>
              <a:t>物理设计阶段</a:t>
            </a:r>
            <a:r>
              <a:rPr lang="zh-CN" altLang="en-US" sz="2000"/>
              <a:t>的任务和目标是根据数据库的逻辑设计结果设计出相应的内模式。在关系型数据库系统，基本上能够自动将用户设计好的数据全局模式转换成相应的内模式。 </a:t>
            </a:r>
          </a:p>
        </p:txBody>
      </p:sp>
      <p:sp>
        <p:nvSpPr>
          <p:cNvPr id="842755" name="Text Box 3"/>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
        <p:nvSpPr>
          <p:cNvPr id="842756" name="Rectangle 4"/>
          <p:cNvSpPr>
            <a:spLocks noGrp="1" noRot="1" noChangeArrowheads="1"/>
          </p:cNvSpPr>
          <p:nvPr>
            <p:ph type="title"/>
          </p:nvPr>
        </p:nvSpPr>
        <p:spPr>
          <a:xfrm>
            <a:off x="539750" y="549275"/>
            <a:ext cx="7632700" cy="576263"/>
          </a:xfrm>
        </p:spPr>
        <p:txBody>
          <a:bodyPr/>
          <a:lstStyle/>
          <a:p>
            <a:pPr algn="l"/>
            <a:r>
              <a:rPr lang="en-US" altLang="zh-CN" sz="2800"/>
              <a:t>3</a:t>
            </a:r>
            <a:r>
              <a:rPr lang="zh-CN" altLang="en-US" sz="2800"/>
              <a:t>、</a:t>
            </a:r>
            <a:r>
              <a:rPr lang="zh-CN" altLang="en-US" sz="2800">
                <a:latin typeface="华文行楷" pitchFamily="2" charset="-122"/>
              </a:rPr>
              <a:t>逻辑设计与物理设计阶段</a:t>
            </a:r>
            <a:r>
              <a:rPr lang="zh-CN" altLang="en-US" sz="2800"/>
              <a:t> </a:t>
            </a:r>
          </a:p>
        </p:txBody>
      </p:sp>
    </p:spTree>
  </p:cSld>
  <p:clrMapOvr>
    <a:masterClrMapping/>
  </p:clrMapOvr>
  <p:transition spd="med">
    <p:strips dir="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3778" name="Rectangle 2"/>
          <p:cNvSpPr>
            <a:spLocks noGrp="1" noRot="1" noChangeArrowheads="1"/>
          </p:cNvSpPr>
          <p:nvPr>
            <p:ph type="body" idx="1"/>
          </p:nvPr>
        </p:nvSpPr>
        <p:spPr>
          <a:xfrm>
            <a:off x="395288" y="1341438"/>
            <a:ext cx="8424862" cy="4379912"/>
          </a:xfrm>
        </p:spPr>
        <p:txBody>
          <a:bodyPr/>
          <a:lstStyle/>
          <a:p>
            <a:pPr marL="0" indent="0">
              <a:buFont typeface="Wingdings" pitchFamily="2" charset="2"/>
              <a:buNone/>
              <a:tabLst>
                <a:tab pos="482600" algn="l"/>
              </a:tabLst>
            </a:pPr>
            <a:r>
              <a:rPr lang="en-US" altLang="zh-CN" sz="2000"/>
              <a:t>	  </a:t>
            </a:r>
            <a:r>
              <a:rPr lang="zh-CN" altLang="en-US" sz="2000"/>
              <a:t>主要任务和目标是在实际的计算机系统中建立数据库应用系统。</a:t>
            </a:r>
          </a:p>
          <a:p>
            <a:pPr marL="0" indent="0">
              <a:buFont typeface="Wingdings" pitchFamily="2" charset="2"/>
              <a:buNone/>
              <a:tabLst>
                <a:tab pos="482600" algn="l"/>
              </a:tabLst>
            </a:pPr>
            <a:endParaRPr lang="en-US" altLang="zh-CN" sz="2000"/>
          </a:p>
        </p:txBody>
      </p:sp>
      <p:sp>
        <p:nvSpPr>
          <p:cNvPr id="843779" name="Text Box 3"/>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
        <p:nvSpPr>
          <p:cNvPr id="843780" name="Rectangle 4"/>
          <p:cNvSpPr>
            <a:spLocks noGrp="1" noRot="1" noChangeArrowheads="1"/>
          </p:cNvSpPr>
          <p:nvPr>
            <p:ph type="title"/>
          </p:nvPr>
        </p:nvSpPr>
        <p:spPr>
          <a:xfrm>
            <a:off x="684213" y="692150"/>
            <a:ext cx="7885112" cy="504825"/>
          </a:xfrm>
        </p:spPr>
        <p:txBody>
          <a:bodyPr/>
          <a:lstStyle/>
          <a:p>
            <a:pPr algn="l"/>
            <a:r>
              <a:rPr lang="en-US" altLang="zh-CN" sz="2800"/>
              <a:t>4</a:t>
            </a:r>
            <a:r>
              <a:rPr lang="zh-CN" altLang="en-US" sz="2800"/>
              <a:t>、</a:t>
            </a:r>
            <a:r>
              <a:rPr lang="zh-CN" altLang="en-US" sz="2800">
                <a:latin typeface="华文行楷" pitchFamily="2" charset="-122"/>
              </a:rPr>
              <a:t>机器实现阶段</a:t>
            </a:r>
            <a:r>
              <a:rPr lang="zh-CN" altLang="en-US" sz="2800"/>
              <a:t> </a:t>
            </a:r>
          </a:p>
        </p:txBody>
      </p:sp>
    </p:spTree>
  </p:cSld>
  <p:clrMapOvr>
    <a:masterClrMapping/>
  </p:clrMapOvr>
  <p:transition spd="med">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4802" name="Rectangle 2"/>
          <p:cNvSpPr>
            <a:spLocks noGrp="1" noRot="1" noChangeArrowheads="1"/>
          </p:cNvSpPr>
          <p:nvPr>
            <p:ph type="body" idx="1"/>
          </p:nvPr>
        </p:nvSpPr>
        <p:spPr>
          <a:xfrm>
            <a:off x="395288" y="1341438"/>
            <a:ext cx="8424862" cy="4522787"/>
          </a:xfrm>
        </p:spPr>
        <p:txBody>
          <a:bodyPr/>
          <a:lstStyle/>
          <a:p>
            <a:pPr marL="0" indent="0">
              <a:lnSpc>
                <a:spcPct val="130000"/>
              </a:lnSpc>
              <a:buFont typeface="Wingdings" pitchFamily="2" charset="2"/>
              <a:buNone/>
              <a:tabLst>
                <a:tab pos="482600" algn="l"/>
              </a:tabLst>
            </a:pPr>
            <a:r>
              <a:rPr lang="en-US" altLang="zh-CN" sz="2000"/>
              <a:t>	  </a:t>
            </a:r>
            <a:r>
              <a:rPr lang="zh-CN" altLang="en-US" sz="2000"/>
              <a:t>由数据库管理员</a:t>
            </a:r>
            <a:r>
              <a:rPr lang="en-US" altLang="zh-CN" sz="2000"/>
              <a:t>(DBA)</a:t>
            </a:r>
            <a:r>
              <a:rPr lang="zh-CN" altLang="en-US" sz="2000"/>
              <a:t>做日常的系统管理与维护工作，直到系统不能满足用户的要求，标志着此系统的生命周期结束。则要重新建立新系统，新系统生命周期开始。 </a:t>
            </a:r>
          </a:p>
        </p:txBody>
      </p:sp>
      <p:sp>
        <p:nvSpPr>
          <p:cNvPr id="844803" name="Text Box 3"/>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
        <p:nvSpPr>
          <p:cNvPr id="844804" name="Rectangle 4"/>
          <p:cNvSpPr>
            <a:spLocks noGrp="1" noRot="1" noChangeArrowheads="1"/>
          </p:cNvSpPr>
          <p:nvPr>
            <p:ph type="title"/>
          </p:nvPr>
        </p:nvSpPr>
        <p:spPr>
          <a:xfrm>
            <a:off x="539750" y="620713"/>
            <a:ext cx="8086725" cy="504825"/>
          </a:xfrm>
        </p:spPr>
        <p:txBody>
          <a:bodyPr/>
          <a:lstStyle/>
          <a:p>
            <a:pPr algn="l"/>
            <a:r>
              <a:rPr lang="en-US" altLang="zh-CN" sz="2000"/>
              <a:t>5</a:t>
            </a:r>
            <a:r>
              <a:rPr lang="zh-CN" altLang="en-US" sz="2000"/>
              <a:t>、</a:t>
            </a:r>
            <a:r>
              <a:rPr lang="zh-CN" altLang="en-US" sz="2000">
                <a:latin typeface="华文行楷" pitchFamily="2" charset="-122"/>
              </a:rPr>
              <a:t>运行维护阶段</a:t>
            </a:r>
          </a:p>
        </p:txBody>
      </p:sp>
    </p:spTree>
  </p:cSld>
  <p:clrMapOvr>
    <a:masterClrMapping/>
  </p:clrMapOvr>
  <p:transition spd="med">
    <p:strips dir="rd"/>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5826" name="Rectangle 2"/>
          <p:cNvSpPr>
            <a:spLocks noGrp="1" noRot="1" noChangeArrowheads="1"/>
          </p:cNvSpPr>
          <p:nvPr>
            <p:ph type="title"/>
          </p:nvPr>
        </p:nvSpPr>
        <p:spPr>
          <a:xfrm>
            <a:off x="755650" y="0"/>
            <a:ext cx="7072313" cy="577850"/>
          </a:xfrm>
          <a:noFill/>
          <a:ln/>
        </p:spPr>
        <p:txBody>
          <a:bodyPr/>
          <a:lstStyle/>
          <a:p>
            <a:r>
              <a:rPr lang="zh-CN" altLang="en-US" sz="2400">
                <a:latin typeface="华文行楷" pitchFamily="2" charset="-122"/>
                <a:ea typeface="黑体" pitchFamily="49" charset="-122"/>
              </a:rPr>
              <a:t>数据库设计实例分析</a:t>
            </a:r>
          </a:p>
        </p:txBody>
      </p:sp>
      <p:grpSp>
        <p:nvGrpSpPr>
          <p:cNvPr id="845827" name="Group 3"/>
          <p:cNvGrpSpPr>
            <a:grpSpLocks/>
          </p:cNvGrpSpPr>
          <p:nvPr/>
        </p:nvGrpSpPr>
        <p:grpSpPr bwMode="auto">
          <a:xfrm>
            <a:off x="0" y="1412875"/>
            <a:ext cx="8893175" cy="4464050"/>
            <a:chOff x="853" y="5496"/>
            <a:chExt cx="9360" cy="3120"/>
          </a:xfrm>
        </p:grpSpPr>
        <p:grpSp>
          <p:nvGrpSpPr>
            <p:cNvPr id="845828" name="Group 4"/>
            <p:cNvGrpSpPr>
              <a:grpSpLocks/>
            </p:cNvGrpSpPr>
            <p:nvPr/>
          </p:nvGrpSpPr>
          <p:grpSpPr bwMode="auto">
            <a:xfrm>
              <a:off x="2113" y="7992"/>
              <a:ext cx="6660" cy="624"/>
              <a:chOff x="2113" y="7992"/>
              <a:chExt cx="6660" cy="624"/>
            </a:xfrm>
          </p:grpSpPr>
          <p:sp>
            <p:nvSpPr>
              <p:cNvPr id="845829" name="AutoShape 5"/>
              <p:cNvSpPr>
                <a:spLocks noChangeArrowheads="1"/>
              </p:cNvSpPr>
              <p:nvPr/>
            </p:nvSpPr>
            <p:spPr bwMode="auto">
              <a:xfrm>
                <a:off x="2113" y="7992"/>
                <a:ext cx="1260" cy="624"/>
              </a:xfrm>
              <a:prstGeom prst="pentagon">
                <a:avLst/>
              </a:prstGeom>
              <a:solidFill>
                <a:srgbClr val="FFFFFF"/>
              </a:solidFill>
              <a:ln w="9525">
                <a:solidFill>
                  <a:srgbClr val="000000"/>
                </a:solidFill>
                <a:miter lim="800000"/>
                <a:headEnd/>
                <a:tailEnd/>
              </a:ln>
            </p:spPr>
            <p:txBody>
              <a:bodyPr/>
              <a:lstStyle/>
              <a:p>
                <a:pPr algn="just" eaLnBrk="0" hangingPunct="0">
                  <a:spcBef>
                    <a:spcPct val="50000"/>
                  </a:spcBef>
                </a:pPr>
                <a:r>
                  <a:rPr lang="zh-CN" altLang="en-US" sz="1600" b="0">
                    <a:solidFill>
                      <a:srgbClr val="FF3300"/>
                    </a:solidFill>
                    <a:latin typeface="Times New Roman" pitchFamily="18" charset="0"/>
                  </a:rPr>
                  <a:t>抽象</a:t>
                </a:r>
                <a:endParaRPr lang="zh-CN" altLang="en-US" sz="1600">
                  <a:solidFill>
                    <a:srgbClr val="FF3300"/>
                  </a:solidFill>
                  <a:ea typeface="隶书" pitchFamily="49" charset="-122"/>
                </a:endParaRPr>
              </a:p>
            </p:txBody>
          </p:sp>
          <p:sp>
            <p:nvSpPr>
              <p:cNvPr id="845830" name="AutoShape 6"/>
              <p:cNvSpPr>
                <a:spLocks noChangeArrowheads="1"/>
              </p:cNvSpPr>
              <p:nvPr/>
            </p:nvSpPr>
            <p:spPr bwMode="auto">
              <a:xfrm>
                <a:off x="4993" y="7992"/>
                <a:ext cx="1440" cy="624"/>
              </a:xfrm>
              <a:prstGeom prst="pentagon">
                <a:avLst/>
              </a:prstGeom>
              <a:solidFill>
                <a:srgbClr val="FFFFFF"/>
              </a:solidFill>
              <a:ln w="9525">
                <a:solidFill>
                  <a:srgbClr val="000000"/>
                </a:solidFill>
                <a:miter lim="800000"/>
                <a:headEnd/>
                <a:tailEnd/>
              </a:ln>
            </p:spPr>
            <p:txBody>
              <a:bodyPr/>
              <a:lstStyle/>
              <a:p>
                <a:pPr algn="just" eaLnBrk="0" hangingPunct="0">
                  <a:spcBef>
                    <a:spcPct val="50000"/>
                  </a:spcBef>
                </a:pPr>
                <a:r>
                  <a:rPr lang="zh-CN" altLang="en-US" sz="1600" b="0">
                    <a:solidFill>
                      <a:srgbClr val="FF3300"/>
                    </a:solidFill>
                    <a:latin typeface="Times New Roman" pitchFamily="18" charset="0"/>
                  </a:rPr>
                  <a:t>推理</a:t>
                </a:r>
                <a:endParaRPr lang="zh-CN" altLang="en-US" sz="1600">
                  <a:solidFill>
                    <a:srgbClr val="FF3300"/>
                  </a:solidFill>
                  <a:ea typeface="隶书" pitchFamily="49" charset="-122"/>
                </a:endParaRPr>
              </a:p>
            </p:txBody>
          </p:sp>
          <p:sp>
            <p:nvSpPr>
              <p:cNvPr id="845831" name="AutoShape 7"/>
              <p:cNvSpPr>
                <a:spLocks noChangeArrowheads="1"/>
              </p:cNvSpPr>
              <p:nvPr/>
            </p:nvSpPr>
            <p:spPr bwMode="auto">
              <a:xfrm>
                <a:off x="7693" y="7992"/>
                <a:ext cx="1080" cy="624"/>
              </a:xfrm>
              <a:prstGeom prst="pentagon">
                <a:avLst/>
              </a:prstGeom>
              <a:solidFill>
                <a:srgbClr val="FFFFFF"/>
              </a:solidFill>
              <a:ln w="9525">
                <a:solidFill>
                  <a:srgbClr val="000000"/>
                </a:solidFill>
                <a:miter lim="800000"/>
                <a:headEnd/>
                <a:tailEnd/>
              </a:ln>
            </p:spPr>
            <p:txBody>
              <a:bodyPr/>
              <a:lstStyle/>
              <a:p>
                <a:pPr algn="just" eaLnBrk="0" hangingPunct="0">
                  <a:spcBef>
                    <a:spcPct val="50000"/>
                  </a:spcBef>
                </a:pPr>
                <a:r>
                  <a:rPr lang="zh-CN" altLang="en-US" sz="1600" b="0">
                    <a:solidFill>
                      <a:srgbClr val="FF3300"/>
                    </a:solidFill>
                    <a:latin typeface="Times New Roman" pitchFamily="18" charset="0"/>
                  </a:rPr>
                  <a:t>实现</a:t>
                </a:r>
                <a:endParaRPr lang="zh-CN" altLang="en-US" sz="1600">
                  <a:solidFill>
                    <a:srgbClr val="FF3300"/>
                  </a:solidFill>
                  <a:ea typeface="隶书" pitchFamily="49" charset="-122"/>
                </a:endParaRPr>
              </a:p>
            </p:txBody>
          </p:sp>
          <p:sp>
            <p:nvSpPr>
              <p:cNvPr id="845832" name="Line 8"/>
              <p:cNvSpPr>
                <a:spLocks noChangeShapeType="1"/>
              </p:cNvSpPr>
              <p:nvPr/>
            </p:nvSpPr>
            <p:spPr bwMode="auto">
              <a:xfrm>
                <a:off x="3373" y="8304"/>
                <a:ext cx="162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845833" name="Line 9"/>
              <p:cNvSpPr>
                <a:spLocks noChangeShapeType="1"/>
              </p:cNvSpPr>
              <p:nvPr/>
            </p:nvSpPr>
            <p:spPr bwMode="auto">
              <a:xfrm>
                <a:off x="6433" y="8304"/>
                <a:ext cx="12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845834" name="Group 10"/>
            <p:cNvGrpSpPr>
              <a:grpSpLocks/>
            </p:cNvGrpSpPr>
            <p:nvPr/>
          </p:nvGrpSpPr>
          <p:grpSpPr bwMode="auto">
            <a:xfrm>
              <a:off x="853" y="5964"/>
              <a:ext cx="9360" cy="2031"/>
              <a:chOff x="853" y="5964"/>
              <a:chExt cx="9360" cy="2031"/>
            </a:xfrm>
          </p:grpSpPr>
          <p:grpSp>
            <p:nvGrpSpPr>
              <p:cNvPr id="845835" name="Group 11"/>
              <p:cNvGrpSpPr>
                <a:grpSpLocks/>
              </p:cNvGrpSpPr>
              <p:nvPr/>
            </p:nvGrpSpPr>
            <p:grpSpPr bwMode="auto">
              <a:xfrm>
                <a:off x="1033" y="7212"/>
                <a:ext cx="8973" cy="783"/>
                <a:chOff x="1033" y="7212"/>
                <a:chExt cx="8973" cy="783"/>
              </a:xfrm>
            </p:grpSpPr>
            <p:sp>
              <p:nvSpPr>
                <p:cNvPr id="845836" name="Rectangle 12"/>
                <p:cNvSpPr>
                  <a:spLocks noChangeArrowheads="1"/>
                </p:cNvSpPr>
                <p:nvPr/>
              </p:nvSpPr>
              <p:spPr bwMode="auto">
                <a:xfrm>
                  <a:off x="1033" y="7212"/>
                  <a:ext cx="162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miter lim="800000"/>
                      <a:headEnd/>
                      <a:tailEnd/>
                    </a14:hiddenLine>
                  </a:ext>
                </a:extLst>
              </p:spPr>
              <p:txBody>
                <a:bodyPr/>
                <a:lstStyle/>
                <a:p>
                  <a:pPr algn="just" eaLnBrk="0" hangingPunct="0">
                    <a:spcBef>
                      <a:spcPct val="50000"/>
                    </a:spcBef>
                  </a:pPr>
                  <a:endParaRPr lang="en-US" altLang="zh-CN" sz="1600">
                    <a:solidFill>
                      <a:srgbClr val="FF3300"/>
                    </a:solidFill>
                    <a:latin typeface="Times New Roman" pitchFamily="18" charset="0"/>
                    <a:ea typeface="仿宋_GB2312" pitchFamily="49" charset="-122"/>
                  </a:endParaRPr>
                </a:p>
                <a:p>
                  <a:pPr algn="just" eaLnBrk="0" hangingPunct="0">
                    <a:spcBef>
                      <a:spcPct val="50000"/>
                    </a:spcBef>
                  </a:pPr>
                  <a:r>
                    <a:rPr lang="zh-CN" altLang="en-US" sz="1600">
                      <a:solidFill>
                        <a:srgbClr val="FF3300"/>
                      </a:solidFill>
                      <a:latin typeface="Times New Roman" pitchFamily="18" charset="0"/>
                      <a:ea typeface="仿宋_GB2312" pitchFamily="49" charset="-122"/>
                    </a:rPr>
                    <a:t>现实世界</a:t>
                  </a:r>
                  <a:endParaRPr lang="zh-CN" altLang="en-US" sz="1600">
                    <a:solidFill>
                      <a:srgbClr val="FF3300"/>
                    </a:solidFill>
                    <a:ea typeface="隶书" pitchFamily="49" charset="-122"/>
                  </a:endParaRPr>
                </a:p>
              </p:txBody>
            </p:sp>
            <p:sp>
              <p:nvSpPr>
                <p:cNvPr id="845837" name="Rectangle 13"/>
                <p:cNvSpPr>
                  <a:spLocks noChangeArrowheads="1"/>
                </p:cNvSpPr>
                <p:nvPr/>
              </p:nvSpPr>
              <p:spPr bwMode="auto">
                <a:xfrm>
                  <a:off x="8413" y="7368"/>
                  <a:ext cx="1593" cy="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miter lim="800000"/>
                      <a:headEnd/>
                      <a:tailEnd/>
                    </a14:hiddenLine>
                  </a:ext>
                </a:extLst>
              </p:spPr>
              <p:txBody>
                <a:bodyPr/>
                <a:lstStyle/>
                <a:p>
                  <a:pPr algn="just" eaLnBrk="0" hangingPunct="0">
                    <a:spcBef>
                      <a:spcPct val="50000"/>
                    </a:spcBef>
                  </a:pPr>
                  <a:r>
                    <a:rPr lang="zh-CN" altLang="en-US" sz="1600">
                      <a:solidFill>
                        <a:srgbClr val="FF3300"/>
                      </a:solidFill>
                      <a:latin typeface="Times New Roman" pitchFamily="18" charset="0"/>
                      <a:ea typeface="仿宋_GB2312" pitchFamily="49" charset="-122"/>
                    </a:rPr>
                    <a:t>机器世界</a:t>
                  </a:r>
                  <a:endParaRPr lang="zh-CN" altLang="en-US" sz="1600">
                    <a:solidFill>
                      <a:srgbClr val="FF3300"/>
                    </a:solidFill>
                    <a:ea typeface="隶书" pitchFamily="49" charset="-122"/>
                  </a:endParaRPr>
                </a:p>
              </p:txBody>
            </p:sp>
            <p:sp>
              <p:nvSpPr>
                <p:cNvPr id="845838" name="Rectangle 14"/>
                <p:cNvSpPr>
                  <a:spLocks noChangeArrowheads="1"/>
                </p:cNvSpPr>
                <p:nvPr/>
              </p:nvSpPr>
              <p:spPr bwMode="auto">
                <a:xfrm>
                  <a:off x="5173" y="7368"/>
                  <a:ext cx="1685"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FFFF"/>
                      </a:solidFill>
                      <a:miter lim="800000"/>
                      <a:headEnd/>
                      <a:tailEnd/>
                    </a14:hiddenLine>
                  </a:ext>
                </a:extLst>
              </p:spPr>
              <p:txBody>
                <a:bodyPr/>
                <a:lstStyle/>
                <a:p>
                  <a:pPr algn="ctr" eaLnBrk="0" hangingPunct="0">
                    <a:spcBef>
                      <a:spcPct val="50000"/>
                    </a:spcBef>
                  </a:pPr>
                  <a:endParaRPr lang="en-US" altLang="zh-CN" sz="1600">
                    <a:solidFill>
                      <a:srgbClr val="FF3300"/>
                    </a:solidFill>
                    <a:latin typeface="Times New Roman" pitchFamily="18" charset="0"/>
                    <a:ea typeface="仿宋_GB2312" pitchFamily="49" charset="-122"/>
                  </a:endParaRPr>
                </a:p>
                <a:p>
                  <a:pPr algn="ctr" eaLnBrk="0" hangingPunct="0">
                    <a:spcBef>
                      <a:spcPct val="50000"/>
                    </a:spcBef>
                  </a:pPr>
                  <a:r>
                    <a:rPr lang="zh-CN" altLang="en-US" sz="1600">
                      <a:solidFill>
                        <a:srgbClr val="FF3300"/>
                      </a:solidFill>
                      <a:latin typeface="Times New Roman" pitchFamily="18" charset="0"/>
                      <a:ea typeface="仿宋_GB2312" pitchFamily="49" charset="-122"/>
                    </a:rPr>
                    <a:t>信息世界</a:t>
                  </a:r>
                  <a:endParaRPr lang="zh-CN" altLang="en-US" sz="1600">
                    <a:solidFill>
                      <a:srgbClr val="FF3300"/>
                    </a:solidFill>
                    <a:ea typeface="隶书" pitchFamily="49" charset="-122"/>
                  </a:endParaRPr>
                </a:p>
              </p:txBody>
            </p:sp>
          </p:grpSp>
          <p:grpSp>
            <p:nvGrpSpPr>
              <p:cNvPr id="845839" name="Group 15"/>
              <p:cNvGrpSpPr>
                <a:grpSpLocks/>
              </p:cNvGrpSpPr>
              <p:nvPr/>
            </p:nvGrpSpPr>
            <p:grpSpPr bwMode="auto">
              <a:xfrm>
                <a:off x="853" y="5964"/>
                <a:ext cx="9360" cy="1560"/>
                <a:chOff x="853" y="5964"/>
                <a:chExt cx="9360" cy="1560"/>
              </a:xfrm>
            </p:grpSpPr>
            <p:sp>
              <p:nvSpPr>
                <p:cNvPr id="845840" name="AutoShape 16"/>
                <p:cNvSpPr>
                  <a:spLocks noChangeArrowheads="1"/>
                </p:cNvSpPr>
                <p:nvPr/>
              </p:nvSpPr>
              <p:spPr bwMode="auto">
                <a:xfrm>
                  <a:off x="2473" y="7056"/>
                  <a:ext cx="1620" cy="468"/>
                </a:xfrm>
                <a:prstGeom prst="foldedCorner">
                  <a:avLst>
                    <a:gd name="adj" fmla="val 12500"/>
                  </a:avLst>
                </a:prstGeom>
                <a:solidFill>
                  <a:srgbClr val="CCFFCC"/>
                </a:solidFill>
                <a:ln w="9525">
                  <a:solidFill>
                    <a:srgbClr val="000000"/>
                  </a:solidFill>
                  <a:round/>
                  <a:headEnd/>
                  <a:tailEnd/>
                </a:ln>
              </p:spPr>
              <p:txBody>
                <a:bodyPr/>
                <a:lstStyle/>
                <a:p>
                  <a:pPr algn="just" eaLnBrk="0" hangingPunct="0">
                    <a:spcBef>
                      <a:spcPct val="50000"/>
                    </a:spcBef>
                  </a:pPr>
                  <a:r>
                    <a:rPr lang="zh-CN" altLang="en-US" sz="1600" b="0">
                      <a:solidFill>
                        <a:srgbClr val="FF3300"/>
                      </a:solidFill>
                      <a:latin typeface="Times New Roman" pitchFamily="18" charset="0"/>
                    </a:rPr>
                    <a:t>强调语义描述</a:t>
                  </a:r>
                  <a:endParaRPr lang="zh-CN" altLang="en-US" sz="1600">
                    <a:solidFill>
                      <a:srgbClr val="FF3300"/>
                    </a:solidFill>
                    <a:ea typeface="隶书" pitchFamily="49" charset="-122"/>
                  </a:endParaRPr>
                </a:p>
              </p:txBody>
            </p:sp>
            <p:sp>
              <p:nvSpPr>
                <p:cNvPr id="845841" name="AutoShape 17"/>
                <p:cNvSpPr>
                  <a:spLocks noChangeArrowheads="1"/>
                </p:cNvSpPr>
                <p:nvPr/>
              </p:nvSpPr>
              <p:spPr bwMode="auto">
                <a:xfrm>
                  <a:off x="4633" y="7056"/>
                  <a:ext cx="1620" cy="468"/>
                </a:xfrm>
                <a:prstGeom prst="foldedCorner">
                  <a:avLst>
                    <a:gd name="adj" fmla="val 12500"/>
                  </a:avLst>
                </a:prstGeom>
                <a:solidFill>
                  <a:srgbClr val="CCFFCC"/>
                </a:solidFill>
                <a:ln w="9525">
                  <a:solidFill>
                    <a:srgbClr val="000000"/>
                  </a:solidFill>
                  <a:round/>
                  <a:headEnd/>
                  <a:tailEnd/>
                </a:ln>
              </p:spPr>
              <p:txBody>
                <a:bodyPr/>
                <a:lstStyle/>
                <a:p>
                  <a:pPr algn="just" eaLnBrk="0" hangingPunct="0">
                    <a:spcBef>
                      <a:spcPct val="50000"/>
                    </a:spcBef>
                  </a:pPr>
                  <a:r>
                    <a:rPr lang="zh-CN" altLang="en-US" sz="1600" b="0">
                      <a:solidFill>
                        <a:srgbClr val="FF3300"/>
                      </a:solidFill>
                      <a:latin typeface="Times New Roman" pitchFamily="18" charset="0"/>
                    </a:rPr>
                    <a:t>强调结构描述</a:t>
                  </a:r>
                  <a:endParaRPr lang="zh-CN" altLang="en-US" sz="1600">
                    <a:solidFill>
                      <a:srgbClr val="FF3300"/>
                    </a:solidFill>
                    <a:ea typeface="隶书" pitchFamily="49" charset="-122"/>
                  </a:endParaRPr>
                </a:p>
              </p:txBody>
            </p:sp>
            <p:grpSp>
              <p:nvGrpSpPr>
                <p:cNvPr id="845842" name="Group 18"/>
                <p:cNvGrpSpPr>
                  <a:grpSpLocks/>
                </p:cNvGrpSpPr>
                <p:nvPr/>
              </p:nvGrpSpPr>
              <p:grpSpPr bwMode="auto">
                <a:xfrm>
                  <a:off x="853" y="5964"/>
                  <a:ext cx="9360" cy="1404"/>
                  <a:chOff x="853" y="5964"/>
                  <a:chExt cx="9360" cy="1404"/>
                </a:xfrm>
              </p:grpSpPr>
              <p:grpSp>
                <p:nvGrpSpPr>
                  <p:cNvPr id="845843" name="Group 19"/>
                  <p:cNvGrpSpPr>
                    <a:grpSpLocks/>
                  </p:cNvGrpSpPr>
                  <p:nvPr/>
                </p:nvGrpSpPr>
                <p:grpSpPr bwMode="auto">
                  <a:xfrm>
                    <a:off x="2473" y="6588"/>
                    <a:ext cx="5760" cy="0"/>
                    <a:chOff x="2473" y="6588"/>
                    <a:chExt cx="5760" cy="0"/>
                  </a:xfrm>
                </p:grpSpPr>
                <p:sp>
                  <p:nvSpPr>
                    <p:cNvPr id="845844" name="Line 20"/>
                    <p:cNvSpPr>
                      <a:spLocks noChangeShapeType="1"/>
                    </p:cNvSpPr>
                    <p:nvPr/>
                  </p:nvSpPr>
                  <p:spPr bwMode="auto">
                    <a:xfrm>
                      <a:off x="2473" y="6588"/>
                      <a:ext cx="72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845845" name="Line 21"/>
                    <p:cNvSpPr>
                      <a:spLocks noChangeShapeType="1"/>
                    </p:cNvSpPr>
                    <p:nvPr/>
                  </p:nvSpPr>
                  <p:spPr bwMode="auto">
                    <a:xfrm>
                      <a:off x="7873" y="6588"/>
                      <a:ext cx="3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845846" name="Line 22"/>
                    <p:cNvSpPr>
                      <a:spLocks noChangeShapeType="1"/>
                    </p:cNvSpPr>
                    <p:nvPr/>
                  </p:nvSpPr>
                  <p:spPr bwMode="auto">
                    <a:xfrm>
                      <a:off x="5173" y="6588"/>
                      <a:ext cx="90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
                <p:nvSpPr>
                  <p:cNvPr id="845847" name="Oval 23"/>
                  <p:cNvSpPr>
                    <a:spLocks noChangeArrowheads="1"/>
                  </p:cNvSpPr>
                  <p:nvPr/>
                </p:nvSpPr>
                <p:spPr bwMode="auto">
                  <a:xfrm>
                    <a:off x="853" y="5964"/>
                    <a:ext cx="1800" cy="1081"/>
                  </a:xfrm>
                  <a:prstGeom prst="ellipse">
                    <a:avLst/>
                  </a:prstGeom>
                  <a:solidFill>
                    <a:srgbClr val="FFFFFF"/>
                  </a:solidFill>
                  <a:ln w="9525">
                    <a:solidFill>
                      <a:srgbClr val="000000"/>
                    </a:solidFill>
                    <a:round/>
                    <a:headEnd/>
                    <a:tailEnd/>
                  </a:ln>
                </p:spPr>
                <p:txBody>
                  <a:bodyPr/>
                  <a:lstStyle/>
                  <a:p>
                    <a:pPr algn="just" eaLnBrk="0" hangingPunct="0">
                      <a:spcBef>
                        <a:spcPct val="50000"/>
                      </a:spcBef>
                    </a:pPr>
                    <a:r>
                      <a:rPr lang="zh-CN" altLang="en-US" sz="1600" b="0">
                        <a:solidFill>
                          <a:srgbClr val="FF3300"/>
                        </a:solidFill>
                        <a:latin typeface="Times New Roman" pitchFamily="18" charset="0"/>
                      </a:rPr>
                      <a:t>客观事物</a:t>
                    </a:r>
                  </a:p>
                  <a:p>
                    <a:pPr algn="just" eaLnBrk="0" hangingPunct="0">
                      <a:spcBef>
                        <a:spcPct val="50000"/>
                      </a:spcBef>
                    </a:pPr>
                    <a:r>
                      <a:rPr lang="zh-CN" altLang="en-US" sz="1600" b="0">
                        <a:solidFill>
                          <a:srgbClr val="FF3300"/>
                        </a:solidFill>
                        <a:latin typeface="Times New Roman" pitchFamily="18" charset="0"/>
                      </a:rPr>
                      <a:t>用户要求</a:t>
                    </a:r>
                  </a:p>
                  <a:p>
                    <a:pPr algn="ctr" eaLnBrk="0" hangingPunct="0">
                      <a:spcBef>
                        <a:spcPct val="50000"/>
                      </a:spcBef>
                    </a:pPr>
                    <a:endParaRPr lang="en-US" altLang="zh-CN" sz="1600">
                      <a:solidFill>
                        <a:srgbClr val="FF3300"/>
                      </a:solidFill>
                      <a:ea typeface="隶书" pitchFamily="49" charset="-122"/>
                    </a:endParaRPr>
                  </a:p>
                </p:txBody>
              </p:sp>
              <p:sp>
                <p:nvSpPr>
                  <p:cNvPr id="845848" name="AutoShape 24"/>
                  <p:cNvSpPr>
                    <a:spLocks noChangeArrowheads="1"/>
                  </p:cNvSpPr>
                  <p:nvPr/>
                </p:nvSpPr>
                <p:spPr bwMode="auto">
                  <a:xfrm>
                    <a:off x="3193" y="6289"/>
                    <a:ext cx="1980" cy="648"/>
                  </a:xfrm>
                  <a:prstGeom prst="hexagon">
                    <a:avLst>
                      <a:gd name="adj" fmla="val 76389"/>
                      <a:gd name="vf" fmla="val 115470"/>
                    </a:avLst>
                  </a:prstGeom>
                  <a:solidFill>
                    <a:srgbClr val="FFFFFF"/>
                  </a:solidFill>
                  <a:ln w="9525">
                    <a:solidFill>
                      <a:srgbClr val="000000"/>
                    </a:solidFill>
                    <a:miter lim="800000"/>
                    <a:headEnd/>
                    <a:tailEnd/>
                  </a:ln>
                </p:spPr>
                <p:txBody>
                  <a:bodyPr/>
                  <a:lstStyle/>
                  <a:p>
                    <a:pPr algn="just" eaLnBrk="0" hangingPunct="0">
                      <a:spcBef>
                        <a:spcPct val="50000"/>
                      </a:spcBef>
                    </a:pPr>
                    <a:r>
                      <a:rPr lang="zh-CN" altLang="en-US" sz="1600" b="0">
                        <a:solidFill>
                          <a:srgbClr val="FF3300"/>
                        </a:solidFill>
                        <a:latin typeface="Times New Roman" pitchFamily="18" charset="0"/>
                      </a:rPr>
                      <a:t>概念结构</a:t>
                    </a:r>
                    <a:endParaRPr lang="zh-CN" altLang="en-US" sz="1600">
                      <a:solidFill>
                        <a:srgbClr val="FF3300"/>
                      </a:solidFill>
                      <a:ea typeface="隶书" pitchFamily="49" charset="-122"/>
                    </a:endParaRPr>
                  </a:p>
                </p:txBody>
              </p:sp>
              <p:sp>
                <p:nvSpPr>
                  <p:cNvPr id="845849" name="AutoShape 25"/>
                  <p:cNvSpPr>
                    <a:spLocks noChangeArrowheads="1"/>
                  </p:cNvSpPr>
                  <p:nvPr/>
                </p:nvSpPr>
                <p:spPr bwMode="auto">
                  <a:xfrm>
                    <a:off x="5893" y="6120"/>
                    <a:ext cx="2160" cy="1092"/>
                  </a:xfrm>
                  <a:prstGeom prst="hexagon">
                    <a:avLst>
                      <a:gd name="adj" fmla="val 49451"/>
                      <a:gd name="vf" fmla="val 115470"/>
                    </a:avLst>
                  </a:prstGeom>
                  <a:solidFill>
                    <a:srgbClr val="FFFFFF"/>
                  </a:solidFill>
                  <a:ln w="9525">
                    <a:solidFill>
                      <a:srgbClr val="000000"/>
                    </a:solidFill>
                    <a:miter lim="800000"/>
                    <a:headEnd/>
                    <a:tailEnd/>
                  </a:ln>
                </p:spPr>
                <p:txBody>
                  <a:bodyPr/>
                  <a:lstStyle/>
                  <a:p>
                    <a:pPr algn="ctr" eaLnBrk="0" hangingPunct="0">
                      <a:spcBef>
                        <a:spcPct val="50000"/>
                      </a:spcBef>
                    </a:pPr>
                    <a:r>
                      <a:rPr lang="zh-CN" altLang="en-US" sz="1600" b="0">
                        <a:solidFill>
                          <a:srgbClr val="FF3300"/>
                        </a:solidFill>
                        <a:latin typeface="Times New Roman" pitchFamily="18" charset="0"/>
                      </a:rPr>
                      <a:t>关系</a:t>
                    </a:r>
                    <a:r>
                      <a:rPr lang="en-US" altLang="zh-CN" sz="1600" b="0">
                        <a:solidFill>
                          <a:srgbClr val="FF3300"/>
                        </a:solidFill>
                        <a:latin typeface="Times New Roman" pitchFamily="18" charset="0"/>
                      </a:rPr>
                      <a:t>,</a:t>
                    </a:r>
                    <a:r>
                      <a:rPr lang="zh-CN" altLang="en-US" sz="1600" b="0">
                        <a:solidFill>
                          <a:srgbClr val="FF3300"/>
                        </a:solidFill>
                        <a:latin typeface="Times New Roman" pitchFamily="18" charset="0"/>
                      </a:rPr>
                      <a:t>网状</a:t>
                    </a:r>
                    <a:r>
                      <a:rPr lang="en-US" altLang="zh-CN" sz="1600" b="0">
                        <a:solidFill>
                          <a:srgbClr val="FF3300"/>
                        </a:solidFill>
                        <a:latin typeface="Times New Roman" pitchFamily="18" charset="0"/>
                      </a:rPr>
                      <a:t>,</a:t>
                    </a:r>
                    <a:r>
                      <a:rPr lang="zh-CN" altLang="en-US" sz="1600" b="0">
                        <a:solidFill>
                          <a:srgbClr val="FF3300"/>
                        </a:solidFill>
                        <a:latin typeface="Times New Roman" pitchFamily="18" charset="0"/>
                      </a:rPr>
                      <a:t>层次数据模型</a:t>
                    </a:r>
                    <a:endParaRPr lang="zh-CN" altLang="en-US" sz="1600">
                      <a:solidFill>
                        <a:srgbClr val="FF3300"/>
                      </a:solidFill>
                      <a:ea typeface="隶书" pitchFamily="49" charset="-122"/>
                    </a:endParaRPr>
                  </a:p>
                </p:txBody>
              </p:sp>
              <p:sp>
                <p:nvSpPr>
                  <p:cNvPr id="845850" name="AutoShape 26"/>
                  <p:cNvSpPr>
                    <a:spLocks noChangeArrowheads="1"/>
                  </p:cNvSpPr>
                  <p:nvPr/>
                </p:nvSpPr>
                <p:spPr bwMode="auto">
                  <a:xfrm>
                    <a:off x="8233" y="6276"/>
                    <a:ext cx="1980" cy="1092"/>
                  </a:xfrm>
                  <a:prstGeom prst="can">
                    <a:avLst>
                      <a:gd name="adj" fmla="val 25000"/>
                    </a:avLst>
                  </a:prstGeom>
                  <a:solidFill>
                    <a:srgbClr val="FFFF99"/>
                  </a:solidFill>
                  <a:ln w="9525">
                    <a:solidFill>
                      <a:srgbClr val="000000"/>
                    </a:solidFill>
                    <a:round/>
                    <a:headEnd/>
                    <a:tailEnd/>
                  </a:ln>
                </p:spPr>
                <p:txBody>
                  <a:bodyPr/>
                  <a:lstStyle/>
                  <a:p>
                    <a:pPr algn="just" eaLnBrk="0" hangingPunct="0">
                      <a:spcBef>
                        <a:spcPct val="50000"/>
                      </a:spcBef>
                    </a:pPr>
                    <a:r>
                      <a:rPr lang="en-US" altLang="zh-CN" sz="1600" b="0">
                        <a:solidFill>
                          <a:srgbClr val="FF3300"/>
                        </a:solidFill>
                        <a:latin typeface="Times New Roman" pitchFamily="18" charset="0"/>
                      </a:rPr>
                      <a:t>DBMS</a:t>
                    </a:r>
                    <a:r>
                      <a:rPr lang="zh-CN" altLang="en-US" sz="1600" b="0">
                        <a:solidFill>
                          <a:srgbClr val="FF3300"/>
                        </a:solidFill>
                        <a:latin typeface="Times New Roman" pitchFamily="18" charset="0"/>
                      </a:rPr>
                      <a:t>数据库管理系统</a:t>
                    </a:r>
                    <a:r>
                      <a:rPr lang="en-US" altLang="zh-CN" sz="1600" b="0">
                        <a:solidFill>
                          <a:srgbClr val="FF3300"/>
                        </a:solidFill>
                        <a:latin typeface="Times New Roman" pitchFamily="18" charset="0"/>
                      </a:rPr>
                      <a:t>(</a:t>
                    </a:r>
                    <a:r>
                      <a:rPr lang="zh-CN" altLang="en-US" sz="1600" b="0">
                        <a:solidFill>
                          <a:srgbClr val="FF3300"/>
                        </a:solidFill>
                        <a:latin typeface="Times New Roman" pitchFamily="18" charset="0"/>
                      </a:rPr>
                      <a:t>语义和结构</a:t>
                    </a:r>
                    <a:r>
                      <a:rPr lang="en-US" altLang="zh-CN" sz="1600" b="0">
                        <a:solidFill>
                          <a:srgbClr val="FF3300"/>
                        </a:solidFill>
                        <a:latin typeface="Times New Roman" pitchFamily="18" charset="0"/>
                      </a:rPr>
                      <a:t>)</a:t>
                    </a:r>
                    <a:endParaRPr lang="en-US" altLang="zh-CN" sz="1600">
                      <a:solidFill>
                        <a:srgbClr val="FF3300"/>
                      </a:solidFill>
                      <a:ea typeface="隶书" pitchFamily="49" charset="-122"/>
                    </a:endParaRPr>
                  </a:p>
                </p:txBody>
              </p:sp>
            </p:grpSp>
          </p:grpSp>
        </p:grpSp>
        <p:grpSp>
          <p:nvGrpSpPr>
            <p:cNvPr id="845851" name="Group 27"/>
            <p:cNvGrpSpPr>
              <a:grpSpLocks/>
            </p:cNvGrpSpPr>
            <p:nvPr/>
          </p:nvGrpSpPr>
          <p:grpSpPr bwMode="auto">
            <a:xfrm>
              <a:off x="2653" y="5496"/>
              <a:ext cx="6300" cy="468"/>
              <a:chOff x="2653" y="5652"/>
              <a:chExt cx="6300" cy="468"/>
            </a:xfrm>
          </p:grpSpPr>
          <p:sp>
            <p:nvSpPr>
              <p:cNvPr id="845852" name="Line 28"/>
              <p:cNvSpPr>
                <a:spLocks noChangeShapeType="1"/>
              </p:cNvSpPr>
              <p:nvPr/>
            </p:nvSpPr>
            <p:spPr bwMode="auto">
              <a:xfrm>
                <a:off x="3913" y="5808"/>
                <a:ext cx="12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845853" name="Rectangle 29"/>
              <p:cNvSpPr>
                <a:spLocks noChangeArrowheads="1"/>
              </p:cNvSpPr>
              <p:nvPr/>
            </p:nvSpPr>
            <p:spPr bwMode="auto">
              <a:xfrm flipH="1">
                <a:off x="2653" y="5652"/>
                <a:ext cx="1260" cy="468"/>
              </a:xfrm>
              <a:prstGeom prst="rect">
                <a:avLst/>
              </a:prstGeom>
              <a:solidFill>
                <a:srgbClr val="CC99FF"/>
              </a:solidFill>
              <a:ln w="9525">
                <a:solidFill>
                  <a:srgbClr val="000000"/>
                </a:solidFill>
                <a:miter lim="800000"/>
                <a:headEnd/>
                <a:tailEnd/>
              </a:ln>
            </p:spPr>
            <p:txBody>
              <a:bodyPr/>
              <a:lstStyle/>
              <a:p>
                <a:pPr algn="just" eaLnBrk="0" hangingPunct="0">
                  <a:spcBef>
                    <a:spcPct val="50000"/>
                  </a:spcBef>
                </a:pPr>
                <a:r>
                  <a:rPr lang="zh-CN" altLang="en-US" sz="1600">
                    <a:solidFill>
                      <a:srgbClr val="FF3300"/>
                    </a:solidFill>
                    <a:latin typeface="Times New Roman" pitchFamily="18" charset="0"/>
                    <a:ea typeface="黑体" pitchFamily="49" charset="-122"/>
                  </a:rPr>
                  <a:t>概念设计</a:t>
                </a:r>
                <a:endParaRPr lang="zh-CN" altLang="en-US" sz="1600">
                  <a:solidFill>
                    <a:srgbClr val="FF3300"/>
                  </a:solidFill>
                  <a:ea typeface="隶书" pitchFamily="49" charset="-122"/>
                </a:endParaRPr>
              </a:p>
            </p:txBody>
          </p:sp>
          <p:sp>
            <p:nvSpPr>
              <p:cNvPr id="845854" name="Rectangle 30"/>
              <p:cNvSpPr>
                <a:spLocks noChangeArrowheads="1"/>
              </p:cNvSpPr>
              <p:nvPr/>
            </p:nvSpPr>
            <p:spPr bwMode="auto">
              <a:xfrm>
                <a:off x="5173" y="5652"/>
                <a:ext cx="1260" cy="468"/>
              </a:xfrm>
              <a:prstGeom prst="rect">
                <a:avLst/>
              </a:prstGeom>
              <a:solidFill>
                <a:srgbClr val="CC99FF"/>
              </a:solidFill>
              <a:ln w="9525">
                <a:solidFill>
                  <a:srgbClr val="000000"/>
                </a:solidFill>
                <a:miter lim="800000"/>
                <a:headEnd/>
                <a:tailEnd/>
              </a:ln>
            </p:spPr>
            <p:txBody>
              <a:bodyPr/>
              <a:lstStyle/>
              <a:p>
                <a:pPr algn="just" eaLnBrk="0" hangingPunct="0">
                  <a:spcBef>
                    <a:spcPct val="50000"/>
                  </a:spcBef>
                </a:pPr>
                <a:r>
                  <a:rPr lang="zh-CN" altLang="en-US" sz="1600">
                    <a:solidFill>
                      <a:srgbClr val="FF3300"/>
                    </a:solidFill>
                    <a:latin typeface="Times New Roman" pitchFamily="18" charset="0"/>
                    <a:ea typeface="黑体" pitchFamily="49" charset="-122"/>
                  </a:rPr>
                  <a:t>逻辑设计</a:t>
                </a:r>
                <a:endParaRPr lang="zh-CN" altLang="en-US" sz="1600">
                  <a:solidFill>
                    <a:srgbClr val="FF3300"/>
                  </a:solidFill>
                  <a:ea typeface="隶书" pitchFamily="49" charset="-122"/>
                </a:endParaRPr>
              </a:p>
            </p:txBody>
          </p:sp>
          <p:sp>
            <p:nvSpPr>
              <p:cNvPr id="845855" name="Rectangle 31"/>
              <p:cNvSpPr>
                <a:spLocks noChangeArrowheads="1"/>
              </p:cNvSpPr>
              <p:nvPr/>
            </p:nvSpPr>
            <p:spPr bwMode="auto">
              <a:xfrm>
                <a:off x="7693" y="5652"/>
                <a:ext cx="1260" cy="468"/>
              </a:xfrm>
              <a:prstGeom prst="rect">
                <a:avLst/>
              </a:prstGeom>
              <a:solidFill>
                <a:srgbClr val="CC99FF"/>
              </a:solidFill>
              <a:ln w="9525">
                <a:solidFill>
                  <a:srgbClr val="000000"/>
                </a:solidFill>
                <a:miter lim="800000"/>
                <a:headEnd/>
                <a:tailEnd/>
              </a:ln>
            </p:spPr>
            <p:txBody>
              <a:bodyPr/>
              <a:lstStyle/>
              <a:p>
                <a:pPr algn="just" eaLnBrk="0" hangingPunct="0">
                  <a:spcBef>
                    <a:spcPct val="50000"/>
                  </a:spcBef>
                </a:pPr>
                <a:r>
                  <a:rPr lang="zh-CN" altLang="en-US" sz="1600">
                    <a:solidFill>
                      <a:srgbClr val="FF3300"/>
                    </a:solidFill>
                    <a:latin typeface="Times New Roman" pitchFamily="18" charset="0"/>
                    <a:ea typeface="黑体" pitchFamily="49" charset="-122"/>
                  </a:rPr>
                  <a:t>物理设计</a:t>
                </a:r>
                <a:endParaRPr lang="zh-CN" altLang="en-US" sz="1600">
                  <a:solidFill>
                    <a:srgbClr val="FF3300"/>
                  </a:solidFill>
                  <a:ea typeface="隶书" pitchFamily="49" charset="-122"/>
                </a:endParaRPr>
              </a:p>
            </p:txBody>
          </p:sp>
          <p:sp>
            <p:nvSpPr>
              <p:cNvPr id="845856" name="Line 32"/>
              <p:cNvSpPr>
                <a:spLocks noChangeShapeType="1"/>
              </p:cNvSpPr>
              <p:nvPr/>
            </p:nvSpPr>
            <p:spPr bwMode="auto">
              <a:xfrm>
                <a:off x="6433" y="5808"/>
                <a:ext cx="126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sp>
        <p:nvSpPr>
          <p:cNvPr id="845857" name="Text Box 33"/>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6850" name="Rectangle 2"/>
          <p:cNvSpPr>
            <a:spLocks noGrp="1" noRot="1" noChangeArrowheads="1"/>
          </p:cNvSpPr>
          <p:nvPr>
            <p:ph type="title"/>
          </p:nvPr>
        </p:nvSpPr>
        <p:spPr>
          <a:xfrm>
            <a:off x="323850" y="549275"/>
            <a:ext cx="8540750" cy="431800"/>
          </a:xfrm>
        </p:spPr>
        <p:txBody>
          <a:bodyPr/>
          <a:lstStyle/>
          <a:p>
            <a:r>
              <a:rPr lang="zh-CN" altLang="en-US" sz="2400">
                <a:solidFill>
                  <a:schemeClr val="hlink"/>
                </a:solidFill>
              </a:rPr>
              <a:t>复习与提示</a:t>
            </a:r>
          </a:p>
        </p:txBody>
      </p:sp>
      <p:sp>
        <p:nvSpPr>
          <p:cNvPr id="846851" name="Rectangle 3"/>
          <p:cNvSpPr>
            <a:spLocks noGrp="1" noRot="1" noChangeArrowheads="1"/>
          </p:cNvSpPr>
          <p:nvPr>
            <p:ph type="body" idx="1"/>
          </p:nvPr>
        </p:nvSpPr>
        <p:spPr>
          <a:xfrm>
            <a:off x="323850" y="1125538"/>
            <a:ext cx="8569325" cy="4967287"/>
          </a:xfrm>
        </p:spPr>
        <p:txBody>
          <a:bodyPr/>
          <a:lstStyle/>
          <a:p>
            <a:pPr algn="just">
              <a:lnSpc>
                <a:spcPct val="135000"/>
              </a:lnSpc>
              <a:buFont typeface="Wingdings" pitchFamily="2" charset="2"/>
              <a:buNone/>
            </a:pPr>
            <a:r>
              <a:rPr lang="en-US" altLang="zh-CN" sz="2000">
                <a:solidFill>
                  <a:schemeClr val="tx2"/>
                </a:solidFill>
              </a:rPr>
              <a:t>1</a:t>
            </a:r>
            <a:r>
              <a:rPr lang="zh-CN" altLang="en-US" sz="2000">
                <a:solidFill>
                  <a:schemeClr val="tx2"/>
                </a:solidFill>
              </a:rPr>
              <a:t>、数据库应用系统的定义：</a:t>
            </a:r>
            <a:endParaRPr lang="zh-CN" altLang="en-US" sz="2000"/>
          </a:p>
          <a:p>
            <a:pPr algn="just">
              <a:lnSpc>
                <a:spcPct val="135000"/>
              </a:lnSpc>
              <a:buFont typeface="Wingdings" pitchFamily="2" charset="2"/>
              <a:buNone/>
            </a:pPr>
            <a:r>
              <a:rPr lang="zh-CN" altLang="en-US" sz="2000"/>
              <a:t>           在计算机软硬件系统和某一种数据库管理系统的支持下，针对某一方面应用的信息管理系统。</a:t>
            </a:r>
          </a:p>
          <a:p>
            <a:pPr>
              <a:lnSpc>
                <a:spcPct val="135000"/>
              </a:lnSpc>
              <a:buFont typeface="Wingdings" pitchFamily="2" charset="2"/>
              <a:buNone/>
            </a:pPr>
            <a:r>
              <a:rPr lang="en-US" altLang="zh-CN" sz="2000">
                <a:solidFill>
                  <a:schemeClr val="tx2"/>
                </a:solidFill>
              </a:rPr>
              <a:t>2</a:t>
            </a:r>
            <a:r>
              <a:rPr lang="zh-CN" altLang="en-US" sz="2000">
                <a:solidFill>
                  <a:schemeClr val="tx2"/>
                </a:solidFill>
              </a:rPr>
              <a:t>、数据库设计步骤：</a:t>
            </a:r>
          </a:p>
          <a:p>
            <a:pPr algn="just">
              <a:lnSpc>
                <a:spcPct val="135000"/>
              </a:lnSpc>
              <a:buFont typeface="Wingdings" pitchFamily="2" charset="2"/>
              <a:buNone/>
            </a:pPr>
            <a:r>
              <a:rPr lang="zh-CN" altLang="en-US" sz="2000"/>
              <a:t>           从系统开发的角度来看，数据库应用系统具有结构特性和行为特性两个方面。</a:t>
            </a:r>
          </a:p>
          <a:p>
            <a:pPr algn="just">
              <a:lnSpc>
                <a:spcPct val="135000"/>
              </a:lnSpc>
              <a:buFont typeface="Wingdings" pitchFamily="2" charset="2"/>
              <a:buNone/>
            </a:pPr>
            <a:r>
              <a:rPr lang="en-US" altLang="zh-CN" sz="2000">
                <a:solidFill>
                  <a:schemeClr val="tx2"/>
                </a:solidFill>
              </a:rPr>
              <a:t>3 </a:t>
            </a:r>
            <a:r>
              <a:rPr lang="zh-CN" altLang="en-US" sz="2000">
                <a:solidFill>
                  <a:schemeClr val="tx2"/>
                </a:solidFill>
              </a:rPr>
              <a:t>、数据库应用系统的开发过程六个分阶段：</a:t>
            </a:r>
          </a:p>
          <a:p>
            <a:pPr algn="just">
              <a:lnSpc>
                <a:spcPct val="135000"/>
              </a:lnSpc>
              <a:buFont typeface="Wingdings" pitchFamily="2" charset="2"/>
              <a:buNone/>
            </a:pPr>
            <a:r>
              <a:rPr lang="zh-CN" altLang="en-US" sz="2000"/>
              <a:t>          需求分析、概念设计、逻辑设计、物理设计、机器实现、运行维护。</a:t>
            </a:r>
            <a:endParaRPr lang="zh-CN" altLang="en-US" sz="2000">
              <a:solidFill>
                <a:schemeClr val="bg1"/>
              </a:solidFill>
            </a:endParaRPr>
          </a:p>
        </p:txBody>
      </p:sp>
      <p:sp>
        <p:nvSpPr>
          <p:cNvPr id="846852"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7874" name="Rectangle 2"/>
          <p:cNvSpPr>
            <a:spLocks noGrp="1" noRot="1" noChangeArrowheads="1"/>
          </p:cNvSpPr>
          <p:nvPr>
            <p:ph type="title"/>
          </p:nvPr>
        </p:nvSpPr>
        <p:spPr>
          <a:xfrm>
            <a:off x="2268538" y="333375"/>
            <a:ext cx="2951162" cy="576263"/>
          </a:xfrm>
        </p:spPr>
        <p:txBody>
          <a:bodyPr/>
          <a:lstStyle/>
          <a:p>
            <a:pPr algn="l"/>
            <a:r>
              <a:rPr lang="zh-CN" altLang="en-US" sz="2000">
                <a:solidFill>
                  <a:schemeClr val="hlink"/>
                </a:solidFill>
              </a:rPr>
              <a:t>习题参考答案</a:t>
            </a:r>
          </a:p>
        </p:txBody>
      </p:sp>
      <p:sp>
        <p:nvSpPr>
          <p:cNvPr id="847875" name="Rectangle 3"/>
          <p:cNvSpPr>
            <a:spLocks noGrp="1" noRot="1" noChangeArrowheads="1"/>
          </p:cNvSpPr>
          <p:nvPr>
            <p:ph type="body" idx="1"/>
          </p:nvPr>
        </p:nvSpPr>
        <p:spPr>
          <a:xfrm>
            <a:off x="539750" y="1052513"/>
            <a:ext cx="7993063" cy="5400675"/>
          </a:xfrm>
        </p:spPr>
        <p:txBody>
          <a:bodyPr/>
          <a:lstStyle/>
          <a:p>
            <a:pPr>
              <a:lnSpc>
                <a:spcPct val="110000"/>
              </a:lnSpc>
              <a:buFont typeface="Wingdings" pitchFamily="2" charset="2"/>
              <a:buNone/>
            </a:pPr>
            <a:r>
              <a:rPr lang="en-US" altLang="en-US" sz="1800" b="1"/>
              <a:t>1. </a:t>
            </a:r>
            <a:r>
              <a:rPr lang="zh-CN" altLang="en-US" sz="1800" b="1"/>
              <a:t>需求分析、概念设计                  </a:t>
            </a:r>
          </a:p>
          <a:p>
            <a:pPr>
              <a:lnSpc>
                <a:spcPct val="110000"/>
              </a:lnSpc>
              <a:buFont typeface="Wingdings" pitchFamily="2" charset="2"/>
              <a:buNone/>
            </a:pPr>
            <a:r>
              <a:rPr lang="en-US" altLang="zh-CN" sz="1800" b="1"/>
              <a:t>2. </a:t>
            </a:r>
            <a:r>
              <a:rPr lang="zh-CN" altLang="en-US" sz="1800" b="1"/>
              <a:t>数据、处理 </a:t>
            </a:r>
          </a:p>
          <a:p>
            <a:pPr>
              <a:lnSpc>
                <a:spcPct val="110000"/>
              </a:lnSpc>
              <a:buFont typeface="Wingdings" pitchFamily="2" charset="2"/>
              <a:buNone/>
            </a:pPr>
            <a:r>
              <a:rPr lang="en-US" altLang="zh-CN" sz="1800" b="1"/>
              <a:t>3. </a:t>
            </a:r>
            <a:r>
              <a:rPr lang="zh-CN" altLang="en-US" sz="1800" b="1"/>
              <a:t>需求分析、</a:t>
            </a:r>
            <a:r>
              <a:rPr lang="en-US" altLang="zh-CN" sz="1800" b="1"/>
              <a:t>ER</a:t>
            </a:r>
            <a:r>
              <a:rPr lang="zh-CN" altLang="en-US" sz="1800" b="1"/>
              <a:t>图</a:t>
            </a:r>
          </a:p>
          <a:p>
            <a:pPr>
              <a:lnSpc>
                <a:spcPct val="110000"/>
              </a:lnSpc>
              <a:buFont typeface="Wingdings" pitchFamily="2" charset="2"/>
              <a:buNone/>
            </a:pPr>
            <a:r>
              <a:rPr lang="en-US" altLang="zh-CN" sz="1800" b="1"/>
              <a:t>4. </a:t>
            </a:r>
            <a:r>
              <a:rPr lang="zh-CN" altLang="en-US" sz="1800" b="1"/>
              <a:t>概念单一化、描述码</a:t>
            </a:r>
          </a:p>
          <a:p>
            <a:pPr>
              <a:lnSpc>
                <a:spcPct val="110000"/>
              </a:lnSpc>
              <a:buFont typeface="Wingdings" pitchFamily="2" charset="2"/>
              <a:buNone/>
            </a:pPr>
            <a:r>
              <a:rPr lang="en-US" altLang="zh-CN" sz="1800" b="1"/>
              <a:t>5. 1</a:t>
            </a:r>
            <a:r>
              <a:rPr lang="zh-CN" altLang="en-US" sz="1800" b="1"/>
              <a:t>、多 </a:t>
            </a:r>
          </a:p>
          <a:p>
            <a:pPr>
              <a:lnSpc>
                <a:spcPct val="110000"/>
              </a:lnSpc>
              <a:buFont typeface="Wingdings" pitchFamily="2" charset="2"/>
              <a:buNone/>
            </a:pPr>
            <a:r>
              <a:rPr lang="en-US" altLang="zh-CN" sz="1800" b="1"/>
              <a:t>6. </a:t>
            </a:r>
            <a:r>
              <a:rPr lang="zh-CN" altLang="en-US" sz="1800" b="1"/>
              <a:t>全局模式、外模式 </a:t>
            </a:r>
          </a:p>
          <a:p>
            <a:pPr>
              <a:lnSpc>
                <a:spcPct val="110000"/>
              </a:lnSpc>
              <a:buFont typeface="Wingdings" pitchFamily="2" charset="2"/>
              <a:buNone/>
            </a:pPr>
            <a:r>
              <a:rPr lang="en-US" altLang="zh-CN" sz="1800" b="1"/>
              <a:t>7. </a:t>
            </a:r>
            <a:r>
              <a:rPr lang="zh-CN" altLang="en-US" sz="1800" b="1"/>
              <a:t>基本表、视图</a:t>
            </a:r>
          </a:p>
          <a:p>
            <a:pPr>
              <a:lnSpc>
                <a:spcPct val="110000"/>
              </a:lnSpc>
              <a:buFont typeface="Wingdings" pitchFamily="2" charset="2"/>
              <a:buNone/>
            </a:pPr>
            <a:r>
              <a:rPr lang="en-US" altLang="zh-CN" sz="1800" b="1"/>
              <a:t>8. </a:t>
            </a:r>
            <a:r>
              <a:rPr lang="zh-CN" altLang="en-US" sz="1800" b="1"/>
              <a:t>多对多、基本表</a:t>
            </a:r>
          </a:p>
          <a:p>
            <a:pPr>
              <a:lnSpc>
                <a:spcPct val="110000"/>
              </a:lnSpc>
              <a:buFont typeface="Wingdings" pitchFamily="2" charset="2"/>
              <a:buNone/>
            </a:pPr>
            <a:r>
              <a:rPr lang="en-US" altLang="zh-CN" sz="1800" b="1"/>
              <a:t>9. </a:t>
            </a:r>
            <a:r>
              <a:rPr lang="zh-CN" altLang="en-US" sz="1800" b="1"/>
              <a:t>设计要求、功能完善、操作方便</a:t>
            </a:r>
          </a:p>
          <a:p>
            <a:pPr>
              <a:lnSpc>
                <a:spcPct val="110000"/>
              </a:lnSpc>
              <a:buFont typeface="Wingdings" pitchFamily="2" charset="2"/>
              <a:buNone/>
            </a:pPr>
            <a:r>
              <a:rPr lang="en-US" altLang="zh-CN" sz="1800" b="1"/>
              <a:t>10. 4</a:t>
            </a:r>
            <a:r>
              <a:rPr lang="zh-CN" altLang="en-US" sz="1800" b="1"/>
              <a:t>、</a:t>
            </a:r>
            <a:r>
              <a:rPr lang="en-US" altLang="zh-CN" sz="1800" b="1"/>
              <a:t>5  </a:t>
            </a:r>
          </a:p>
          <a:p>
            <a:pPr>
              <a:lnSpc>
                <a:spcPct val="110000"/>
              </a:lnSpc>
              <a:buFont typeface="Wingdings" pitchFamily="2" charset="2"/>
              <a:buNone/>
            </a:pPr>
            <a:r>
              <a:rPr lang="en-US" altLang="zh-CN" sz="1800" b="1"/>
              <a:t>11. </a:t>
            </a:r>
            <a:r>
              <a:rPr lang="zh-CN" altLang="en-US" sz="1800" b="1"/>
              <a:t>旅客登记表、消费卡表</a:t>
            </a:r>
          </a:p>
          <a:p>
            <a:pPr>
              <a:lnSpc>
                <a:spcPct val="110000"/>
              </a:lnSpc>
              <a:buFont typeface="Wingdings" pitchFamily="2" charset="2"/>
              <a:buNone/>
            </a:pPr>
            <a:r>
              <a:rPr lang="en-US" altLang="zh-CN" sz="1800" b="1"/>
              <a:t>12. </a:t>
            </a:r>
            <a:r>
              <a:rPr lang="zh-CN" altLang="en-US" sz="1800" b="1"/>
              <a:t>娱乐费表、催补款表</a:t>
            </a:r>
          </a:p>
        </p:txBody>
      </p:sp>
      <p:sp>
        <p:nvSpPr>
          <p:cNvPr id="847876"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1969</TotalTime>
  <Words>1217</Words>
  <Application>Microsoft Office PowerPoint</Application>
  <PresentationFormat>全屏显示(4:3)</PresentationFormat>
  <Paragraphs>123</Paragraphs>
  <Slides>16</Slides>
  <Notes>0</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16</vt:i4>
      </vt:variant>
    </vt:vector>
  </HeadingPairs>
  <TitlesOfParts>
    <vt:vector size="28" baseType="lpstr">
      <vt:lpstr>Arial</vt:lpstr>
      <vt:lpstr>宋体</vt:lpstr>
      <vt:lpstr>Wingdings</vt:lpstr>
      <vt:lpstr>Times New Roman</vt:lpstr>
      <vt:lpstr>Univers</vt:lpstr>
      <vt:lpstr>华文行楷</vt:lpstr>
      <vt:lpstr>Arial Black</vt:lpstr>
      <vt:lpstr>隶书</vt:lpstr>
      <vt:lpstr>黑体</vt:lpstr>
      <vt:lpstr>Tahoma</vt:lpstr>
      <vt:lpstr>仿宋_GB2312</vt:lpstr>
      <vt:lpstr>古瓶荷花</vt:lpstr>
      <vt:lpstr>PowerPoint 演示文稿</vt:lpstr>
      <vt:lpstr>第五章 数据库应用系统设计</vt:lpstr>
      <vt:lpstr> 学习目标</vt:lpstr>
      <vt:lpstr>一、数据库应用系统开发过程概述 </vt:lpstr>
      <vt:lpstr>PowerPoint 演示文稿</vt:lpstr>
      <vt:lpstr>二、数据库应用系统的开发过程</vt:lpstr>
      <vt:lpstr>PowerPoint 演示文稿</vt:lpstr>
      <vt:lpstr>PowerPoint 演示文稿</vt:lpstr>
      <vt:lpstr>2、概念设计阶段 </vt:lpstr>
      <vt:lpstr>PowerPoint 演示文稿</vt:lpstr>
      <vt:lpstr>3、逻辑设计与物理设计阶段 </vt:lpstr>
      <vt:lpstr>4、机器实现阶段 </vt:lpstr>
      <vt:lpstr>5、运行维护阶段</vt:lpstr>
      <vt:lpstr>数据库设计实例分析</vt:lpstr>
      <vt:lpstr>复习与提示</vt:lpstr>
      <vt:lpstr>习题参考答案</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412</cp:revision>
  <dcterms:modified xsi:type="dcterms:W3CDTF">2022-08-31T12:21:28Z</dcterms:modified>
</cp:coreProperties>
</file>