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72" r:id="rId4"/>
    <p:sldId id="282" r:id="rId5"/>
    <p:sldId id="283" r:id="rId6"/>
    <p:sldId id="284" r:id="rId7"/>
    <p:sldId id="285" r:id="rId8"/>
    <p:sldId id="286" r:id="rId9"/>
    <p:sldId id="287" r:id="rId10"/>
    <p:sldId id="271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5C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05" autoAdjust="0"/>
    <p:restoredTop sz="90976" autoAdjust="0"/>
  </p:normalViewPr>
  <p:slideViewPr>
    <p:cSldViewPr>
      <p:cViewPr>
        <p:scale>
          <a:sx n="60" d="100"/>
          <a:sy n="60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5"/>
            <c:bubble3D val="0"/>
            <c:spPr>
              <a:solidFill>
                <a:srgbClr val="FFFF00"/>
              </a:solidFill>
            </c:spPr>
          </c:dPt>
          <c:cat>
            <c:strRef>
              <c:f>Sheet1!$A$2:$A$7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5"/>
            <c:bubble3D val="0"/>
            <c:spPr>
              <a:solidFill>
                <a:srgbClr val="FFFF00"/>
              </a:solidFill>
            </c:spPr>
          </c:dPt>
          <c:cat>
            <c:strRef>
              <c:f>Sheet1!$A$2:$A$7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5"/>
            <c:bubble3D val="0"/>
            <c:spPr>
              <a:solidFill>
                <a:srgbClr val="FFFF00"/>
              </a:solidFill>
            </c:spPr>
          </c:dPt>
          <c:cat>
            <c:strRef>
              <c:f>Sheet1!$A$2:$A$7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0.49635</cdr:x>
      <cdr:y>0.11978</cdr:y>
    </cdr:from>
    <cdr:to>
      <cdr:x>0.75136</cdr:x>
      <cdr:y>0.26873</cdr:y>
    </cdr:to>
    <cdr:sp macro="" textlink="">
      <cdr:nvSpPr>
        <cdr:cNvPr id="2" name="TextBox 4"/>
        <cdr:cNvSpPr txBox="1"/>
      </cdr:nvSpPr>
      <cdr:spPr>
        <a:xfrm xmlns:a="http://schemas.openxmlformats.org/drawingml/2006/main" rot="1800000">
          <a:off x="3354709" y="569277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一等奖</a:t>
          </a:r>
        </a:p>
      </cdr:txBody>
    </cdr:sp>
  </cdr:relSizeAnchor>
  <cdr:relSizeAnchor xmlns:cdr="http://schemas.openxmlformats.org/drawingml/2006/chartDrawing">
    <cdr:from>
      <cdr:x>0.69113</cdr:x>
      <cdr:y>0.31248</cdr:y>
    </cdr:from>
    <cdr:to>
      <cdr:x>0.79586</cdr:x>
      <cdr:y>0.67514</cdr:y>
    </cdr:to>
    <cdr:sp macro="" textlink="">
      <cdr:nvSpPr>
        <cdr:cNvPr id="4" name="TextBox 4"/>
        <cdr:cNvSpPr txBox="1"/>
      </cdr:nvSpPr>
      <cdr:spPr>
        <a:xfrm xmlns:a="http://schemas.openxmlformats.org/drawingml/2006/main" rot="5400000">
          <a:off x="4163346" y="1992888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二</a:t>
          </a:r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0.49329</cdr:x>
      <cdr:y>0.71632</cdr:y>
    </cdr:from>
    <cdr:to>
      <cdr:x>0.7483</cdr:x>
      <cdr:y>0.86527</cdr:y>
    </cdr:to>
    <cdr:sp macro="" textlink="">
      <cdr:nvSpPr>
        <cdr:cNvPr id="5" name="TextBox 4"/>
        <cdr:cNvSpPr txBox="1"/>
      </cdr:nvSpPr>
      <cdr:spPr>
        <a:xfrm xmlns:a="http://schemas.openxmlformats.org/drawingml/2006/main" rot="9000000">
          <a:off x="3334055" y="3404328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三</a:t>
          </a:r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0.24571</cdr:x>
      <cdr:y>0.73147</cdr:y>
    </cdr:from>
    <cdr:to>
      <cdr:x>0.50072</cdr:x>
      <cdr:y>0.88042</cdr:y>
    </cdr:to>
    <cdr:sp macro="" textlink="">
      <cdr:nvSpPr>
        <cdr:cNvPr id="6" name="TextBox 5"/>
        <cdr:cNvSpPr txBox="1"/>
      </cdr:nvSpPr>
      <cdr:spPr>
        <a:xfrm xmlns:a="http://schemas.openxmlformats.org/drawingml/2006/main" rot="12600000">
          <a:off x="1660690" y="3476334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四等奖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0.19039</cdr:x>
      <cdr:y>0.30429</cdr:y>
    </cdr:from>
    <cdr:to>
      <cdr:x>0.29513</cdr:x>
      <cdr:y>0.66695</cdr:y>
    </cdr:to>
    <cdr:sp macro="" textlink="">
      <cdr:nvSpPr>
        <cdr:cNvPr id="7" name="TextBox 6"/>
        <cdr:cNvSpPr txBox="1"/>
      </cdr:nvSpPr>
      <cdr:spPr>
        <a:xfrm xmlns:a="http://schemas.openxmlformats.org/drawingml/2006/main" rot="16200000">
          <a:off x="778972" y="1953978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五等奖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0.24571</cdr:x>
      <cdr:y>0.11873</cdr:y>
    </cdr:from>
    <cdr:to>
      <cdr:x>0.50072</cdr:x>
      <cdr:y>0.26768</cdr:y>
    </cdr:to>
    <cdr:sp macro="" textlink="">
      <cdr:nvSpPr>
        <cdr:cNvPr id="8" name="TextBox 7"/>
        <cdr:cNvSpPr txBox="1"/>
      </cdr:nvSpPr>
      <cdr:spPr>
        <a:xfrm xmlns:a="http://schemas.openxmlformats.org/drawingml/2006/main" rot="19800000">
          <a:off x="1660691" y="564291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六等奖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0.49635</cdr:x>
      <cdr:y>0.11978</cdr:y>
    </cdr:from>
    <cdr:to>
      <cdr:x>0.75136</cdr:x>
      <cdr:y>0.26873</cdr:y>
    </cdr:to>
    <cdr:sp macro="" textlink="">
      <cdr:nvSpPr>
        <cdr:cNvPr id="2" name="TextBox 4"/>
        <cdr:cNvSpPr txBox="1"/>
      </cdr:nvSpPr>
      <cdr:spPr>
        <a:xfrm xmlns:a="http://schemas.openxmlformats.org/drawingml/2006/main" rot="1800000">
          <a:off x="3354709" y="569277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一等奖</a:t>
          </a:r>
        </a:p>
      </cdr:txBody>
    </cdr:sp>
  </cdr:relSizeAnchor>
  <cdr:relSizeAnchor xmlns:cdr="http://schemas.openxmlformats.org/drawingml/2006/chartDrawing">
    <cdr:from>
      <cdr:x>0.69113</cdr:x>
      <cdr:y>0.31248</cdr:y>
    </cdr:from>
    <cdr:to>
      <cdr:x>0.79586</cdr:x>
      <cdr:y>0.67514</cdr:y>
    </cdr:to>
    <cdr:sp macro="" textlink="">
      <cdr:nvSpPr>
        <cdr:cNvPr id="4" name="TextBox 4"/>
        <cdr:cNvSpPr txBox="1"/>
      </cdr:nvSpPr>
      <cdr:spPr>
        <a:xfrm xmlns:a="http://schemas.openxmlformats.org/drawingml/2006/main" rot="5400000">
          <a:off x="4163346" y="1992888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二</a:t>
          </a:r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0.49329</cdr:x>
      <cdr:y>0.71632</cdr:y>
    </cdr:from>
    <cdr:to>
      <cdr:x>0.7483</cdr:x>
      <cdr:y>0.86527</cdr:y>
    </cdr:to>
    <cdr:sp macro="" textlink="">
      <cdr:nvSpPr>
        <cdr:cNvPr id="5" name="TextBox 4"/>
        <cdr:cNvSpPr txBox="1"/>
      </cdr:nvSpPr>
      <cdr:spPr>
        <a:xfrm xmlns:a="http://schemas.openxmlformats.org/drawingml/2006/main" rot="9000000">
          <a:off x="3334055" y="3404328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三</a:t>
          </a:r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0.24571</cdr:x>
      <cdr:y>0.73147</cdr:y>
    </cdr:from>
    <cdr:to>
      <cdr:x>0.50072</cdr:x>
      <cdr:y>0.88042</cdr:y>
    </cdr:to>
    <cdr:sp macro="" textlink="">
      <cdr:nvSpPr>
        <cdr:cNvPr id="6" name="TextBox 5"/>
        <cdr:cNvSpPr txBox="1"/>
      </cdr:nvSpPr>
      <cdr:spPr>
        <a:xfrm xmlns:a="http://schemas.openxmlformats.org/drawingml/2006/main" rot="12600000">
          <a:off x="1660690" y="3476334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四等奖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0.19039</cdr:x>
      <cdr:y>0.30429</cdr:y>
    </cdr:from>
    <cdr:to>
      <cdr:x>0.29513</cdr:x>
      <cdr:y>0.66695</cdr:y>
    </cdr:to>
    <cdr:sp macro="" textlink="">
      <cdr:nvSpPr>
        <cdr:cNvPr id="7" name="TextBox 6"/>
        <cdr:cNvSpPr txBox="1"/>
      </cdr:nvSpPr>
      <cdr:spPr>
        <a:xfrm xmlns:a="http://schemas.openxmlformats.org/drawingml/2006/main" rot="16200000">
          <a:off x="778972" y="1953978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五等奖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0.24571</cdr:x>
      <cdr:y>0.11873</cdr:y>
    </cdr:from>
    <cdr:to>
      <cdr:x>0.50072</cdr:x>
      <cdr:y>0.26768</cdr:y>
    </cdr:to>
    <cdr:sp macro="" textlink="">
      <cdr:nvSpPr>
        <cdr:cNvPr id="8" name="TextBox 7"/>
        <cdr:cNvSpPr txBox="1"/>
      </cdr:nvSpPr>
      <cdr:spPr>
        <a:xfrm xmlns:a="http://schemas.openxmlformats.org/drawingml/2006/main" rot="19800000">
          <a:off x="1660691" y="564291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六等奖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0.49635</cdr:x>
      <cdr:y>0.11978</cdr:y>
    </cdr:from>
    <cdr:to>
      <cdr:x>0.75136</cdr:x>
      <cdr:y>0.26873</cdr:y>
    </cdr:to>
    <cdr:sp macro="" textlink="">
      <cdr:nvSpPr>
        <cdr:cNvPr id="2" name="TextBox 4"/>
        <cdr:cNvSpPr txBox="1"/>
      </cdr:nvSpPr>
      <cdr:spPr>
        <a:xfrm xmlns:a="http://schemas.openxmlformats.org/drawingml/2006/main" rot="1800000">
          <a:off x="3354709" y="569277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一等奖</a:t>
          </a:r>
        </a:p>
      </cdr:txBody>
    </cdr:sp>
  </cdr:relSizeAnchor>
  <cdr:relSizeAnchor xmlns:cdr="http://schemas.openxmlformats.org/drawingml/2006/chartDrawing">
    <cdr:from>
      <cdr:x>0.69113</cdr:x>
      <cdr:y>0.31248</cdr:y>
    </cdr:from>
    <cdr:to>
      <cdr:x>0.79586</cdr:x>
      <cdr:y>0.67514</cdr:y>
    </cdr:to>
    <cdr:sp macro="" textlink="">
      <cdr:nvSpPr>
        <cdr:cNvPr id="4" name="TextBox 4"/>
        <cdr:cNvSpPr txBox="1"/>
      </cdr:nvSpPr>
      <cdr:spPr>
        <a:xfrm xmlns:a="http://schemas.openxmlformats.org/drawingml/2006/main" rot="5400000">
          <a:off x="4163346" y="1992888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二</a:t>
          </a:r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0.49329</cdr:x>
      <cdr:y>0.71632</cdr:y>
    </cdr:from>
    <cdr:to>
      <cdr:x>0.7483</cdr:x>
      <cdr:y>0.86527</cdr:y>
    </cdr:to>
    <cdr:sp macro="" textlink="">
      <cdr:nvSpPr>
        <cdr:cNvPr id="5" name="TextBox 4"/>
        <cdr:cNvSpPr txBox="1"/>
      </cdr:nvSpPr>
      <cdr:spPr>
        <a:xfrm xmlns:a="http://schemas.openxmlformats.org/drawingml/2006/main" rot="9000000">
          <a:off x="3334055" y="3404328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三</a:t>
          </a:r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0.24571</cdr:x>
      <cdr:y>0.73147</cdr:y>
    </cdr:from>
    <cdr:to>
      <cdr:x>0.50072</cdr:x>
      <cdr:y>0.88042</cdr:y>
    </cdr:to>
    <cdr:sp macro="" textlink="">
      <cdr:nvSpPr>
        <cdr:cNvPr id="6" name="TextBox 5"/>
        <cdr:cNvSpPr txBox="1"/>
      </cdr:nvSpPr>
      <cdr:spPr>
        <a:xfrm xmlns:a="http://schemas.openxmlformats.org/drawingml/2006/main" rot="12600000">
          <a:off x="1660690" y="3476334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四等奖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0.19039</cdr:x>
      <cdr:y>0.30429</cdr:y>
    </cdr:from>
    <cdr:to>
      <cdr:x>0.29513</cdr:x>
      <cdr:y>0.66695</cdr:y>
    </cdr:to>
    <cdr:sp macro="" textlink="">
      <cdr:nvSpPr>
        <cdr:cNvPr id="7" name="TextBox 6"/>
        <cdr:cNvSpPr txBox="1"/>
      </cdr:nvSpPr>
      <cdr:spPr>
        <a:xfrm xmlns:a="http://schemas.openxmlformats.org/drawingml/2006/main" rot="16200000">
          <a:off x="778972" y="1953978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五等奖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  <cdr:relSizeAnchor xmlns:cdr="http://schemas.openxmlformats.org/drawingml/2006/chartDrawing">
    <cdr:from>
      <cdr:x>0.24571</cdr:x>
      <cdr:y>0.11873</cdr:y>
    </cdr:from>
    <cdr:to>
      <cdr:x>0.50072</cdr:x>
      <cdr:y>0.26768</cdr:y>
    </cdr:to>
    <cdr:sp macro="" textlink="">
      <cdr:nvSpPr>
        <cdr:cNvPr id="8" name="TextBox 7"/>
        <cdr:cNvSpPr txBox="1"/>
      </cdr:nvSpPr>
      <cdr:spPr>
        <a:xfrm xmlns:a="http://schemas.openxmlformats.org/drawingml/2006/main" rot="19800000">
          <a:off x="1660691" y="564291"/>
          <a:ext cx="1723549" cy="70788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zh-CN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zh-CN" altLang="en-US" sz="4000" b="1" dirty="0" smtClean="0">
              <a:ln w="12700">
                <a:solidFill>
                  <a:schemeClr val="bg1"/>
                </a:solidFill>
              </a:ln>
              <a:solidFill>
                <a:srgbClr val="FF0000"/>
              </a:solidFill>
              <a:latin typeface="华文行楷" pitchFamily="2" charset="-122"/>
              <a:ea typeface="华文行楷" pitchFamily="2" charset="-122"/>
            </a:rPr>
            <a:t>六等奖</a:t>
          </a:r>
          <a:endParaRPr lang="zh-CN" altLang="en-US" sz="4000" b="1" dirty="0">
            <a:ln w="12700">
              <a:solidFill>
                <a:schemeClr val="bg1"/>
              </a:solidFill>
            </a:ln>
            <a:solidFill>
              <a:srgbClr val="FF0000"/>
            </a:solidFill>
            <a:latin typeface="华文行楷" pitchFamily="2" charset="-122"/>
            <a:ea typeface="华文行楷" pitchFamily="2" charset="-122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1714500" y="-21511"/>
            <a:ext cx="7200900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3635896" y="-21511"/>
            <a:ext cx="5184576" cy="426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37330" y="2021195"/>
            <a:ext cx="5949470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330016" y="6170024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0820CF-B880-4189-942D-D702A7CBA730}" type="datetimeFigureOut">
              <a:rPr lang="zh-CN" altLang="en-US" smtClean="0"/>
              <a:t>2020/4/17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81273" y="574094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26849" y="574094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2020/4/17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886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181" y="448221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1484784"/>
            <a:ext cx="6777317" cy="4347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63604" y="59235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2020/4/17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5312" y="5923507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.xml"/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815872" y="1412776"/>
            <a:ext cx="6851104" cy="1702160"/>
          </a:xfrm>
        </p:spPr>
        <p:txBody>
          <a:bodyPr>
            <a:normAutofit/>
          </a:bodyPr>
          <a:lstStyle/>
          <a:p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动画制作</a:t>
            </a:r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</a:t>
            </a:r>
            <a:b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随机转盘</a:t>
            </a:r>
            <a:endParaRPr lang="zh-CN" altLang="en-US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572000" y="4005064"/>
            <a:ext cx="3309803" cy="1260629"/>
          </a:xfrm>
        </p:spPr>
        <p:txBody>
          <a:bodyPr>
            <a:noAutofit/>
          </a:bodyPr>
          <a:lstStyle/>
          <a:p>
            <a:r>
              <a:rPr lang="zh-CN" altLang="en-US" sz="3600" dirty="0" smtClean="0"/>
              <a:t>主讲人：黄毅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5148064" y="0"/>
            <a:ext cx="351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岳阳市网络工程职业技术学校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14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上节回顾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3492" y="1484785"/>
            <a:ext cx="6777317" cy="1255470"/>
          </a:xfrm>
        </p:spPr>
        <p:txBody>
          <a:bodyPr/>
          <a:lstStyle/>
          <a:p>
            <a:r>
              <a:rPr lang="en-US" altLang="zh-CN" dirty="0"/>
              <a:t>PPT</a:t>
            </a:r>
            <a:r>
              <a:rPr lang="zh-CN" altLang="en-US" dirty="0"/>
              <a:t>动画</a:t>
            </a:r>
            <a:r>
              <a:rPr lang="en-US" altLang="zh-CN" dirty="0" smtClean="0"/>
              <a:t>——</a:t>
            </a:r>
            <a:r>
              <a:rPr lang="zh-CN" altLang="en-US" dirty="0"/>
              <a:t>循环动画</a:t>
            </a:r>
            <a:endParaRPr lang="en-US" altLang="zh-CN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1080940" y="3861048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CN" altLang="en-US" dirty="0" smtClean="0"/>
              <a:t>本节内容</a:t>
            </a:r>
            <a:endParaRPr lang="zh-CN" altLang="en-US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1080940" y="4671606"/>
            <a:ext cx="6777317" cy="8269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/>
              <a:t>PPT</a:t>
            </a:r>
            <a:r>
              <a:rPr lang="zh-CN" altLang="en-US" dirty="0" smtClean="0"/>
              <a:t>动画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随机转盘</a:t>
            </a:r>
            <a:endParaRPr lang="en-US" altLang="zh-CN" dirty="0" smtClean="0"/>
          </a:p>
        </p:txBody>
      </p:sp>
      <p:grpSp>
        <p:nvGrpSpPr>
          <p:cNvPr id="11" name="滚动背景"/>
          <p:cNvGrpSpPr/>
          <p:nvPr/>
        </p:nvGrpSpPr>
        <p:grpSpPr>
          <a:xfrm>
            <a:off x="-8562895" y="1772816"/>
            <a:ext cx="26269790" cy="2138491"/>
            <a:chOff x="-10403861" y="7600807"/>
            <a:chExt cx="26269790" cy="2138491"/>
          </a:xfrm>
        </p:grpSpPr>
        <p:grpSp>
          <p:nvGrpSpPr>
            <p:cNvPr id="12" name="组合 11"/>
            <p:cNvGrpSpPr/>
            <p:nvPr/>
          </p:nvGrpSpPr>
          <p:grpSpPr>
            <a:xfrm>
              <a:off x="-10403861" y="7600807"/>
              <a:ext cx="8757428" cy="2138491"/>
              <a:chOff x="-10477672" y="7634303"/>
              <a:chExt cx="8757428" cy="2138491"/>
            </a:xfrm>
          </p:grpSpPr>
          <p:pic>
            <p:nvPicPr>
              <p:cNvPr id="22" name="Picture 4" descr="C:\Users\Administrator\Downloads\e10c1f49cbf557c6c421762bf06415be.pn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970" t="10361" r="2171" b="24329"/>
              <a:stretch/>
            </p:blipFill>
            <p:spPr bwMode="auto">
              <a:xfrm>
                <a:off x="-10477672" y="7634303"/>
                <a:ext cx="8755039" cy="2024784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3" descr="C:\Users\Administrator\Downloads\c39547a2e777e7a52df81f1689606eab.png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86" t="94697" r="5969"/>
              <a:stretch/>
            </p:blipFill>
            <p:spPr bwMode="auto">
              <a:xfrm>
                <a:off x="-10477672" y="9554968"/>
                <a:ext cx="4380500" cy="217826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3" descr="C:\Users\Administrator\Downloads\c39547a2e777e7a52df81f1689606eab.png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86" t="94697" r="5969"/>
              <a:stretch/>
            </p:blipFill>
            <p:spPr bwMode="auto">
              <a:xfrm>
                <a:off x="-6097172" y="9554968"/>
                <a:ext cx="4376928" cy="217826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组合 12"/>
            <p:cNvGrpSpPr/>
            <p:nvPr/>
          </p:nvGrpSpPr>
          <p:grpSpPr>
            <a:xfrm>
              <a:off x="-1646433" y="7600807"/>
              <a:ext cx="8755039" cy="2138491"/>
              <a:chOff x="-10477672" y="7634303"/>
              <a:chExt cx="8755039" cy="2138491"/>
            </a:xfrm>
          </p:grpSpPr>
          <p:pic>
            <p:nvPicPr>
              <p:cNvPr id="19" name="Picture 4" descr="C:\Users\Administrator\Downloads\e10c1f49cbf557c6c421762bf06415be.pn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970" t="10361" r="2171" b="24329"/>
              <a:stretch/>
            </p:blipFill>
            <p:spPr bwMode="auto">
              <a:xfrm>
                <a:off x="-10477672" y="7634303"/>
                <a:ext cx="8755039" cy="2024784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3" descr="C:\Users\Administrator\Downloads\c39547a2e777e7a52df81f1689606eab.png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86" t="94697" r="5969"/>
              <a:stretch/>
            </p:blipFill>
            <p:spPr bwMode="auto">
              <a:xfrm>
                <a:off x="-10477672" y="9554968"/>
                <a:ext cx="4380500" cy="217826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3" descr="C:\Users\Administrator\Downloads\c39547a2e777e7a52df81f1689606eab.png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86" t="94697" r="5969"/>
              <a:stretch/>
            </p:blipFill>
            <p:spPr bwMode="auto">
              <a:xfrm>
                <a:off x="-6097172" y="9554968"/>
                <a:ext cx="4374539" cy="217826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组合 14"/>
            <p:cNvGrpSpPr/>
            <p:nvPr/>
          </p:nvGrpSpPr>
          <p:grpSpPr>
            <a:xfrm>
              <a:off x="7110890" y="7600807"/>
              <a:ext cx="8755039" cy="2138491"/>
              <a:chOff x="-10477672" y="7634303"/>
              <a:chExt cx="8755039" cy="2138491"/>
            </a:xfrm>
          </p:grpSpPr>
          <p:pic>
            <p:nvPicPr>
              <p:cNvPr id="16" name="Picture 4" descr="C:\Users\Administrator\Downloads\e10c1f49cbf557c6c421762bf06415be.pn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970" t="10361" r="2171" b="24329"/>
              <a:stretch/>
            </p:blipFill>
            <p:spPr bwMode="auto">
              <a:xfrm>
                <a:off x="-10477672" y="7634303"/>
                <a:ext cx="8755039" cy="2024784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3" descr="C:\Users\Administrator\Downloads\c39547a2e777e7a52df81f1689606eab.png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86" t="94697" r="5969"/>
              <a:stretch/>
            </p:blipFill>
            <p:spPr bwMode="auto">
              <a:xfrm>
                <a:off x="-10477672" y="9554968"/>
                <a:ext cx="4380500" cy="217826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3" descr="C:\Users\Administrator\Downloads\c39547a2e777e7a52df81f1689606eab.png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86" t="94697" r="5969"/>
              <a:stretch/>
            </p:blipFill>
            <p:spPr bwMode="auto">
              <a:xfrm>
                <a:off x="-6097172" y="9554968"/>
                <a:ext cx="4374539" cy="217826"/>
              </a:xfrm>
              <a:prstGeom prst="rect">
                <a:avLst/>
              </a:prstGeom>
              <a:noFill/>
              <a:ln w="3175"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93404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3" presetClass="pat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7882 -0.00023 L 0.47865 -0.00023 " pathEditMode="relative" rAng="0" ptsTypes="AA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6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Picture 2" descr="C:\Users\Administrator\Desktop\黄毅ppt网课\黄毅-ppt08-动画制作-循环动画\ppt动画-动画制作——循环动画-黄毅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396" y1="5833" x2="2396" y2="91389"/>
                        <a14:foregroundMark x1="97188" y1="8611" x2="97917" y2="97361"/>
                        <a14:foregroundMark x1="4479" y1="97778" x2="93125" y2="97778"/>
                        <a14:foregroundMark x1="3125" y1="3056" x2="95521" y2="3056"/>
                        <a14:backgroundMark x1="24479" y1="22361" x2="76563" y2="826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" y="19738"/>
            <a:ext cx="9142413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动图" descr="https://timgsa.baidu.com/timg?image&amp;quality=80&amp;size=b9999_10000&amp;sec=1587130512237&amp;di=6f1d2fdb00b17f2e340052721809a48d&amp;imgtype=0&amp;src=http%3A%2F%2Fimg0.imgtn.bdimg.com%2Fit%2Fu%3D2973077300%2C756509039%26fm%3D214%26gp%3D0.jp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43867"/>
            <a:ext cx="6192688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背景" descr="https://timgsa.baidu.com/timg?image&amp;quality=80&amp;size=b9999_10000&amp;sec=1587126199772&amp;di=992ce56883da453c27c382230658dfc0&amp;imgtype=0&amp;src=http%3A%2F%2Fbpic.588ku.com%2Fback_origin_min_pic%2F19%2F08%2F20%2Ffde51e9b299e203a01fe7100d9292243.jpg%2521%2Ffw%2F750%2Fquality%2F99%2Funsharp%2Ftrue%2Fcompress%2Ftrue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3867" y1="10235" x2="84400" y2="10235"/>
                        <a14:foregroundMark x1="93067" y1="8316" x2="94400" y2="92751"/>
                        <a14:foregroundMark x1="3467" y1="17058" x2="2400" y2="93603"/>
                        <a14:foregroundMark x1="5200" y1="94883" x2="95200" y2="95309"/>
                        <a14:foregroundMark x1="86133" y1="5117" x2="89467" y2="31557"/>
                        <a14:backgroundMark x1="43333" y1="34115" x2="60000" y2="77186"/>
                        <a14:backgroundMark x1="50133" y1="31557" x2="52533" y2="76546"/>
                        <a14:backgroundMark x1="54533" y1="34328" x2="48400" y2="77825"/>
                        <a14:backgroundMark x1="59733" y1="36247" x2="41733" y2="73348"/>
                        <a14:backgroundMark x1="62000" y1="43923" x2="38000" y2="65032"/>
                        <a14:backgroundMark x1="65467" y1="50533" x2="35467" y2="58209"/>
                        <a14:backgroundMark x1="63067" y1="68443" x2="41600" y2="40725"/>
                        <a14:backgroundMark x1="65733" y1="59701" x2="36533" y2="47761"/>
                        <a14:backgroundMark x1="41333" y1="31343" x2="41333" y2="31343"/>
                        <a14:backgroundMark x1="43733" y1="28785" x2="43733" y2="28785"/>
                        <a14:backgroundMark x1="50667" y1="26439" x2="50667" y2="26439"/>
                        <a14:backgroundMark x1="33600" y1="35821" x2="45333" y2="22388"/>
                        <a14:backgroundMark x1="49333" y1="22175" x2="64800" y2="29638"/>
                        <a14:backgroundMark x1="67467" y1="35821" x2="72400" y2="54158"/>
                        <a14:backgroundMark x1="72267" y1="61834" x2="64400" y2="82090"/>
                        <a14:backgroundMark x1="58267" y1="85501" x2="48267" y2="89339"/>
                        <a14:backgroundMark x1="31733" y1="68870" x2="44000" y2="867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8871" y="-1234280"/>
            <a:ext cx="13675444" cy="855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彩条"/>
          <p:cNvSpPr/>
          <p:nvPr/>
        </p:nvSpPr>
        <p:spPr>
          <a:xfrm>
            <a:off x="1936229" y="847923"/>
            <a:ext cx="5184576" cy="5184576"/>
          </a:xfrm>
          <a:prstGeom prst="ellipse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57" name="转盘"/>
          <p:cNvGraphicFramePr/>
          <p:nvPr>
            <p:extLst>
              <p:ext uri="{D42A27DB-BD31-4B8C-83A1-F6EECF244321}">
                <p14:modId xmlns:p14="http://schemas.microsoft.com/office/powerpoint/2010/main" val="3373610358"/>
              </p:ext>
            </p:extLst>
          </p:nvPr>
        </p:nvGraphicFramePr>
        <p:xfrm>
          <a:off x="1157144" y="997968"/>
          <a:ext cx="6758767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pSp>
        <p:nvGrpSpPr>
          <p:cNvPr id="58" name="指针"/>
          <p:cNvGrpSpPr/>
          <p:nvPr/>
        </p:nvGrpSpPr>
        <p:grpSpPr>
          <a:xfrm>
            <a:off x="4046210" y="1916832"/>
            <a:ext cx="1029846" cy="2016224"/>
            <a:chOff x="4046210" y="1916832"/>
            <a:chExt cx="1029846" cy="2016224"/>
          </a:xfrm>
        </p:grpSpPr>
        <p:sp>
          <p:nvSpPr>
            <p:cNvPr id="59" name="等腰三角形 58"/>
            <p:cNvSpPr/>
            <p:nvPr/>
          </p:nvSpPr>
          <p:spPr>
            <a:xfrm>
              <a:off x="4046210" y="1916832"/>
              <a:ext cx="1029846" cy="1501301"/>
            </a:xfrm>
            <a:prstGeom prst="triangle">
              <a:avLst/>
            </a:prstGeom>
            <a:solidFill>
              <a:srgbClr val="FF0000"/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4046210" y="2903210"/>
              <a:ext cx="1029846" cy="1029846"/>
            </a:xfrm>
            <a:prstGeom prst="ellipse">
              <a:avLst/>
            </a:prstGeom>
            <a:solidFill>
              <a:srgbClr val="FF0000"/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标题 1"/>
          <p:cNvSpPr txBox="1">
            <a:spLocks/>
          </p:cNvSpPr>
          <p:nvPr/>
        </p:nvSpPr>
        <p:spPr>
          <a:xfrm>
            <a:off x="499584" y="332656"/>
            <a:ext cx="7024744" cy="576064"/>
          </a:xfrm>
          <a:prstGeom prst="rect">
            <a:avLst/>
          </a:prstGeom>
          <a:ln>
            <a:noFill/>
          </a:ln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CN" dirty="0" smtClean="0">
                <a:solidFill>
                  <a:schemeClr val="tx1"/>
                </a:solidFill>
              </a:rPr>
              <a:t>1</a:t>
            </a:r>
            <a:r>
              <a:rPr lang="zh-CN" altLang="en-US" dirty="0" smtClean="0">
                <a:solidFill>
                  <a:schemeClr val="tx1"/>
                </a:solidFill>
              </a:rPr>
              <a:t>、动画演示</a:t>
            </a:r>
            <a:endParaRPr lang="zh-CN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292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0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Graphic spid="57" grpId="0">
        <p:bldAsOne/>
      </p:bldGraphic>
      <p:bldGraphic spid="57" grpId="1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圆盘素材制作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389336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圆盘和文字组合</a:t>
            </a:r>
            <a:endParaRPr lang="en-US" altLang="zh-CN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9396536" y="40466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一等奖</a:t>
            </a:r>
            <a:endParaRPr lang="zh-CN" altLang="en-US" sz="32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396536" y="127649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二等奖</a:t>
            </a:r>
            <a:endParaRPr lang="zh-CN" altLang="en-US" sz="32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96536" y="214833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三等奖</a:t>
            </a:r>
            <a:endParaRPr lang="zh-CN" altLang="en-US" sz="32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396536" y="302016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四等奖</a:t>
            </a:r>
            <a:endParaRPr lang="zh-CN" altLang="en-US" sz="32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96536" y="389200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五等奖</a:t>
            </a:r>
            <a:endParaRPr lang="zh-CN" altLang="en-US" sz="32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396536" y="476383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六等奖</a:t>
            </a:r>
            <a:endParaRPr lang="zh-CN" altLang="en-US" sz="32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602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/>
              <a:t>陀螺</a:t>
            </a:r>
            <a:r>
              <a:rPr lang="zh-CN" altLang="en-US" dirty="0" smtClean="0"/>
              <a:t>旋动画的随机应用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3706907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、动画分解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9"/>
            <a:ext cx="6777317" cy="432048"/>
          </a:xfrm>
        </p:spPr>
        <p:txBody>
          <a:bodyPr>
            <a:normAutofit lnSpcReduction="10000"/>
          </a:bodyPr>
          <a:lstStyle/>
          <a:p>
            <a:r>
              <a:rPr lang="zh-CN" altLang="en-US" dirty="0" smtClean="0"/>
              <a:t>添加背景和指针</a:t>
            </a:r>
            <a:endParaRPr lang="en-US" altLang="zh-CN" dirty="0" smtClean="0"/>
          </a:p>
        </p:txBody>
      </p:sp>
      <p:pic>
        <p:nvPicPr>
          <p:cNvPr id="4" name="背景" descr="https://timgsa.baidu.com/timg?image&amp;quality=80&amp;size=b9999_10000&amp;sec=1587126199772&amp;di=992ce56883da453c27c382230658dfc0&amp;imgtype=0&amp;src=http%3A%2F%2Fbpic.588ku.com%2Fback_origin_min_pic%2F19%2F08%2F20%2Ffde51e9b299e203a01fe7100d9292243.jpg%2521%2Ffw%2F750%2Fquality%2F99%2Funsharp%2Ftrue%2Fcompress%2F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10120" y="-1179512"/>
            <a:ext cx="13675444" cy="855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646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动图" descr="https://timgsa.baidu.com/timg?image&amp;quality=80&amp;size=b9999_10000&amp;sec=1587130512237&amp;di=6f1d2fdb00b17f2e340052721809a48d&amp;imgtype=0&amp;src=http%3A%2F%2Fimg0.imgtn.bdimg.com%2Fit%2Fu%3D2973077300%2C756509039%26fm%3D214%26gp%3D0.jp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43867"/>
            <a:ext cx="6192688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背景" descr="https://timgsa.baidu.com/timg?image&amp;quality=80&amp;size=b9999_10000&amp;sec=1587126199772&amp;di=992ce56883da453c27c382230658dfc0&amp;imgtype=0&amp;src=http%3A%2F%2Fbpic.588ku.com%2Fback_origin_min_pic%2F19%2F08%2F20%2Ffde51e9b299e203a01fe7100d9292243.jpg%2521%2Ffw%2F750%2Fquality%2F99%2Funsharp%2Ftrue%2Fcompress%2Ftrue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3867" y1="10235" x2="84400" y2="10235"/>
                        <a14:foregroundMark x1="93067" y1="8316" x2="94400" y2="92751"/>
                        <a14:foregroundMark x1="3467" y1="17058" x2="2400" y2="93603"/>
                        <a14:foregroundMark x1="5200" y1="94883" x2="95200" y2="95309"/>
                        <a14:foregroundMark x1="86133" y1="5117" x2="89467" y2="31557"/>
                        <a14:backgroundMark x1="43333" y1="34115" x2="60000" y2="77186"/>
                        <a14:backgroundMark x1="50133" y1="31557" x2="52533" y2="76546"/>
                        <a14:backgroundMark x1="54533" y1="34328" x2="48400" y2="77825"/>
                        <a14:backgroundMark x1="59733" y1="36247" x2="41733" y2="73348"/>
                        <a14:backgroundMark x1="62000" y1="43923" x2="38000" y2="65032"/>
                        <a14:backgroundMark x1="65467" y1="50533" x2="35467" y2="58209"/>
                        <a14:backgroundMark x1="63067" y1="68443" x2="41600" y2="40725"/>
                        <a14:backgroundMark x1="65733" y1="59701" x2="36533" y2="47761"/>
                        <a14:backgroundMark x1="41333" y1="31343" x2="41333" y2="31343"/>
                        <a14:backgroundMark x1="43733" y1="28785" x2="43733" y2="28785"/>
                        <a14:backgroundMark x1="50667" y1="26439" x2="50667" y2="26439"/>
                        <a14:backgroundMark x1="33600" y1="35821" x2="45333" y2="22388"/>
                        <a14:backgroundMark x1="49333" y1="22175" x2="64800" y2="29638"/>
                        <a14:backgroundMark x1="67467" y1="35821" x2="72400" y2="54158"/>
                        <a14:backgroundMark x1="72267" y1="61834" x2="64400" y2="82090"/>
                        <a14:backgroundMark x1="58267" y1="85501" x2="48267" y2="89339"/>
                        <a14:backgroundMark x1="31733" y1="68870" x2="44000" y2="867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8871" y="-1234280"/>
            <a:ext cx="13675444" cy="855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Administrator\Desktop\黄毅ppt网课\黄毅-ppt08-动画制作-循环动画\ppt动画-动画制作——循环动画-黄毅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396" y1="5833" x2="2396" y2="91389"/>
                        <a14:foregroundMark x1="97188" y1="8611" x2="97917" y2="97361"/>
                        <a14:foregroundMark x1="4479" y1="97778" x2="93125" y2="97778"/>
                        <a14:foregroundMark x1="3125" y1="3056" x2="95521" y2="3056"/>
                        <a14:backgroundMark x1="24479" y1="22361" x2="76563" y2="826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" y="794"/>
            <a:ext cx="9142413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彩条"/>
          <p:cNvSpPr/>
          <p:nvPr/>
        </p:nvSpPr>
        <p:spPr>
          <a:xfrm>
            <a:off x="1936229" y="847923"/>
            <a:ext cx="5184576" cy="5184576"/>
          </a:xfrm>
          <a:prstGeom prst="ellipse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转盘"/>
          <p:cNvGraphicFramePr/>
          <p:nvPr>
            <p:extLst>
              <p:ext uri="{D42A27DB-BD31-4B8C-83A1-F6EECF244321}">
                <p14:modId xmlns:p14="http://schemas.microsoft.com/office/powerpoint/2010/main" val="4091175740"/>
              </p:ext>
            </p:extLst>
          </p:nvPr>
        </p:nvGraphicFramePr>
        <p:xfrm>
          <a:off x="1157144" y="997968"/>
          <a:ext cx="6758767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pSp>
        <p:nvGrpSpPr>
          <p:cNvPr id="9" name="指针"/>
          <p:cNvGrpSpPr/>
          <p:nvPr/>
        </p:nvGrpSpPr>
        <p:grpSpPr>
          <a:xfrm>
            <a:off x="4046210" y="1916832"/>
            <a:ext cx="1029846" cy="2016224"/>
            <a:chOff x="4046210" y="1916832"/>
            <a:chExt cx="1029846" cy="2016224"/>
          </a:xfrm>
        </p:grpSpPr>
        <p:sp>
          <p:nvSpPr>
            <p:cNvPr id="10" name="等腰三角形 9"/>
            <p:cNvSpPr/>
            <p:nvPr/>
          </p:nvSpPr>
          <p:spPr>
            <a:xfrm>
              <a:off x="4046210" y="1916832"/>
              <a:ext cx="1029846" cy="1501301"/>
            </a:xfrm>
            <a:prstGeom prst="triangle">
              <a:avLst/>
            </a:prstGeom>
            <a:solidFill>
              <a:srgbClr val="FF0000"/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4046210" y="2903210"/>
              <a:ext cx="1029846" cy="1029846"/>
            </a:xfrm>
            <a:prstGeom prst="ellipse">
              <a:avLst/>
            </a:prstGeom>
            <a:solidFill>
              <a:srgbClr val="FF0000"/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024744" cy="808276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成品展示</a:t>
            </a:r>
          </a:p>
        </p:txBody>
      </p:sp>
    </p:spTree>
    <p:extLst>
      <p:ext uri="{BB962C8B-B14F-4D97-AF65-F5344CB8AC3E}">
        <p14:creationId xmlns:p14="http://schemas.microsoft.com/office/powerpoint/2010/main" val="3096365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Graphic spid="8" grpId="0">
        <p:bldAsOne/>
      </p:bldGraphic>
      <p:bldGraphic spid="8" grpId="1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动图" descr="https://timgsa.baidu.com/timg?image&amp;quality=80&amp;size=b9999_10000&amp;sec=1587130512237&amp;di=6f1d2fdb00b17f2e340052721809a48d&amp;imgtype=0&amp;src=http%3A%2F%2Fimg0.imgtn.bdimg.com%2Fit%2Fu%3D2973077300%2C756509039%26fm%3D214%26gp%3D0.jp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43867"/>
            <a:ext cx="6192688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背景" descr="https://timgsa.baidu.com/timg?image&amp;quality=80&amp;size=b9999_10000&amp;sec=1587126199772&amp;di=992ce56883da453c27c382230658dfc0&amp;imgtype=0&amp;src=http%3A%2F%2Fbpic.588ku.com%2Fback_origin_min_pic%2F19%2F08%2F20%2Ffde51e9b299e203a01fe7100d9292243.jpg%2521%2Ffw%2F750%2Fquality%2F99%2Funsharp%2Ftrue%2Fcompress%2Ftrue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3867" y1="10235" x2="84400" y2="10235"/>
                        <a14:foregroundMark x1="93067" y1="8316" x2="94400" y2="92751"/>
                        <a14:foregroundMark x1="3467" y1="17058" x2="2400" y2="93603"/>
                        <a14:foregroundMark x1="5200" y1="94883" x2="95200" y2="95309"/>
                        <a14:foregroundMark x1="86133" y1="5117" x2="89467" y2="31557"/>
                        <a14:backgroundMark x1="43333" y1="34115" x2="60000" y2="77186"/>
                        <a14:backgroundMark x1="50133" y1="31557" x2="52533" y2="76546"/>
                        <a14:backgroundMark x1="54533" y1="34328" x2="48400" y2="77825"/>
                        <a14:backgroundMark x1="59733" y1="36247" x2="41733" y2="73348"/>
                        <a14:backgroundMark x1="62000" y1="43923" x2="38000" y2="65032"/>
                        <a14:backgroundMark x1="65467" y1="50533" x2="35467" y2="58209"/>
                        <a14:backgroundMark x1="63067" y1="68443" x2="41600" y2="40725"/>
                        <a14:backgroundMark x1="65733" y1="59701" x2="36533" y2="47761"/>
                        <a14:backgroundMark x1="41333" y1="31343" x2="41333" y2="31343"/>
                        <a14:backgroundMark x1="43733" y1="28785" x2="43733" y2="28785"/>
                        <a14:backgroundMark x1="50667" y1="26439" x2="50667" y2="26439"/>
                        <a14:backgroundMark x1="33600" y1="35821" x2="45333" y2="22388"/>
                        <a14:backgroundMark x1="49333" y1="22175" x2="64800" y2="29638"/>
                        <a14:backgroundMark x1="67467" y1="35821" x2="72400" y2="54158"/>
                        <a14:backgroundMark x1="72267" y1="61834" x2="64400" y2="82090"/>
                        <a14:backgroundMark x1="58267" y1="85501" x2="48267" y2="89339"/>
                        <a14:backgroundMark x1="31733" y1="68870" x2="44000" y2="867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8871" y="-1234280"/>
            <a:ext cx="13675444" cy="855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Administrator\Desktop\黄毅ppt网课\黄毅-ppt08-动画制作-循环动画\ppt动画-动画制作——循环动画-黄毅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2396" y1="5833" x2="2396" y2="91389"/>
                        <a14:foregroundMark x1="97188" y1="8611" x2="97917" y2="97361"/>
                        <a14:foregroundMark x1="4479" y1="97778" x2="93125" y2="97778"/>
                        <a14:foregroundMark x1="3125" y1="3056" x2="95521" y2="3056"/>
                        <a14:backgroundMark x1="24479" y1="22361" x2="76563" y2="826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" y="794"/>
            <a:ext cx="9142413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彩条"/>
          <p:cNvSpPr/>
          <p:nvPr/>
        </p:nvSpPr>
        <p:spPr>
          <a:xfrm>
            <a:off x="1936229" y="847923"/>
            <a:ext cx="5184576" cy="5184576"/>
          </a:xfrm>
          <a:prstGeom prst="ellipse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7" name="转盘"/>
          <p:cNvGraphicFramePr/>
          <p:nvPr>
            <p:extLst>
              <p:ext uri="{D42A27DB-BD31-4B8C-83A1-F6EECF244321}">
                <p14:modId xmlns:p14="http://schemas.microsoft.com/office/powerpoint/2010/main" val="2137290253"/>
              </p:ext>
            </p:extLst>
          </p:nvPr>
        </p:nvGraphicFramePr>
        <p:xfrm>
          <a:off x="1157144" y="997968"/>
          <a:ext cx="6758767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pSp>
        <p:nvGrpSpPr>
          <p:cNvPr id="8" name="指针"/>
          <p:cNvGrpSpPr/>
          <p:nvPr/>
        </p:nvGrpSpPr>
        <p:grpSpPr>
          <a:xfrm>
            <a:off x="4046210" y="1916832"/>
            <a:ext cx="1029846" cy="2016224"/>
            <a:chOff x="4046210" y="1916832"/>
            <a:chExt cx="1029846" cy="2016224"/>
          </a:xfrm>
        </p:grpSpPr>
        <p:sp>
          <p:nvSpPr>
            <p:cNvPr id="9" name="等腰三角形 8"/>
            <p:cNvSpPr/>
            <p:nvPr/>
          </p:nvSpPr>
          <p:spPr>
            <a:xfrm>
              <a:off x="4046210" y="1916832"/>
              <a:ext cx="1029846" cy="1501301"/>
            </a:xfrm>
            <a:prstGeom prst="triangle">
              <a:avLst/>
            </a:prstGeom>
            <a:solidFill>
              <a:srgbClr val="FF0000"/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4046210" y="2903210"/>
              <a:ext cx="1029846" cy="1029846"/>
            </a:xfrm>
            <a:prstGeom prst="ellipse">
              <a:avLst/>
            </a:prstGeom>
            <a:solidFill>
              <a:srgbClr val="FF0000"/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024744" cy="808276"/>
          </a:xfrm>
        </p:spPr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另一种效果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1" name="手气不错"/>
          <p:cNvSpPr/>
          <p:nvPr/>
        </p:nvSpPr>
        <p:spPr>
          <a:xfrm>
            <a:off x="7092280" y="5722045"/>
            <a:ext cx="1699667" cy="875307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手气不错</a:t>
            </a:r>
            <a:endParaRPr lang="zh-CN" altLang="en-US" sz="2800" b="1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356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Graphic spid="7" grpId="0">
        <p:bldAsOne/>
      </p:bldGraphic>
      <p:bldGraphic spid="7" grpId="1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r>
              <a:rPr lang="zh-CN" altLang="en-US" smtClean="0"/>
              <a:t>、总结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动画</a:t>
            </a:r>
            <a:r>
              <a:rPr lang="zh-CN" altLang="en-US" dirty="0"/>
              <a:t>效果“重复” 的</a:t>
            </a:r>
            <a:r>
              <a:rPr lang="zh-CN" altLang="en-US" dirty="0" smtClean="0"/>
              <a:t>另一种应用</a:t>
            </a:r>
            <a:endParaRPr lang="en-US" altLang="zh-CN" dirty="0" smtClean="0"/>
          </a:p>
          <a:p>
            <a:r>
              <a:rPr lang="en-US" altLang="zh-CN" dirty="0" smtClean="0"/>
              <a:t>——</a:t>
            </a:r>
            <a:r>
              <a:rPr lang="zh-CN" altLang="en-US" dirty="0" smtClean="0"/>
              <a:t>下一次单击时</a:t>
            </a:r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r>
              <a:rPr lang="zh-CN" altLang="en-US" dirty="0" smtClean="0"/>
              <a:t>扩展内容</a:t>
            </a:r>
            <a:endParaRPr lang="en-US" altLang="zh-CN" dirty="0" smtClean="0"/>
          </a:p>
          <a:p>
            <a:r>
              <a:rPr lang="en-US" altLang="zh-CN" dirty="0" smtClean="0"/>
              <a:t>1-0 </a:t>
            </a:r>
            <a:r>
              <a:rPr lang="zh-CN" altLang="en-US" dirty="0" smtClean="0"/>
              <a:t>的数字键 暂停播放</a:t>
            </a:r>
            <a:endParaRPr lang="en-US" altLang="zh-CN" dirty="0" smtClean="0"/>
          </a:p>
          <a:p>
            <a:r>
              <a:rPr lang="en-US" altLang="zh-CN" dirty="0" smtClean="0"/>
              <a:t>~ </a:t>
            </a:r>
            <a:r>
              <a:rPr lang="zh-CN" altLang="en-US" dirty="0" smtClean="0"/>
              <a:t>继续播放</a:t>
            </a:r>
            <a:endParaRPr lang="en-US" altLang="zh-CN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988840"/>
            <a:ext cx="3409950" cy="344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https://timgsa.baidu.com/timg?image&amp;quality=80&amp;size=b9999_10000&amp;sec=1587132948820&amp;di=a882f2d0f1ebaac33d0148e51b3f7fe5&amp;imgtype=0&amp;src=http%3A%2F%2Fec4.images-amazon.com%2Fimages%2FI%2F81RfbwWufHL._SL1500_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2" t="21281" r="33658" b="51131"/>
          <a:stretch/>
        </p:blipFill>
        <p:spPr bwMode="auto">
          <a:xfrm>
            <a:off x="827584" y="5388764"/>
            <a:ext cx="6526434" cy="1058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圆角矩形 3"/>
          <p:cNvSpPr/>
          <p:nvPr/>
        </p:nvSpPr>
        <p:spPr>
          <a:xfrm>
            <a:off x="971600" y="5805264"/>
            <a:ext cx="504056" cy="50405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1547664" y="5733256"/>
            <a:ext cx="4104456" cy="50405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46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7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1089</TotalTime>
  <Words>151</Words>
  <Application>Microsoft Office PowerPoint</Application>
  <PresentationFormat>全屏显示(4:3)</PresentationFormat>
  <Paragraphs>52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奥斯汀</vt:lpstr>
      <vt:lpstr>PPT动画制作— 随机转盘</vt:lpstr>
      <vt:lpstr>上节回顾</vt:lpstr>
      <vt:lpstr>PowerPoint 演示文稿</vt:lpstr>
      <vt:lpstr>2、动画分解</vt:lpstr>
      <vt:lpstr>2、动画分解</vt:lpstr>
      <vt:lpstr>2、动画分解</vt:lpstr>
      <vt:lpstr>2、动画分解</vt:lpstr>
      <vt:lpstr>成品展示</vt:lpstr>
      <vt:lpstr>另一种效果</vt:lpstr>
      <vt:lpstr>3、总结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Ppt动画技术</dc:title>
  <dc:creator>Administrator</dc:creator>
  <cp:lastModifiedBy>AutoBVT</cp:lastModifiedBy>
  <cp:revision>69</cp:revision>
  <dcterms:created xsi:type="dcterms:W3CDTF">2020-02-24T04:23:59Z</dcterms:created>
  <dcterms:modified xsi:type="dcterms:W3CDTF">2020-04-17T11:41:17Z</dcterms:modified>
</cp:coreProperties>
</file>