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59" autoAdjust="0"/>
    <p:restoredTop sz="86372" autoAdjust="0"/>
  </p:normalViewPr>
  <p:slideViewPr>
    <p:cSldViewPr>
      <p:cViewPr varScale="1">
        <p:scale>
          <a:sx n="61" d="100"/>
          <a:sy n="61" d="100"/>
        </p:scale>
        <p:origin x="-852"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zh-CN"/>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410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zh-CN"/>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8FB0B900-A0BE-4C22-B72A-FE8438A035C9}" type="slidenum">
              <a:rPr lang="en-US" altLang="zh-CN"/>
              <a:pPr/>
              <a:t>‹#›</a:t>
            </a:fld>
            <a:endParaRPr lang="en-US" altLang="zh-CN"/>
          </a:p>
        </p:txBody>
      </p:sp>
    </p:spTree>
    <p:extLst>
      <p:ext uri="{BB962C8B-B14F-4D97-AF65-F5344CB8AC3E}">
        <p14:creationId xmlns:p14="http://schemas.microsoft.com/office/powerpoint/2010/main" val="144572771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宋体" pitchFamily="2" charset="-122"/>
        <a:cs typeface="+mn-cs"/>
      </a:defRPr>
    </a:lvl1pPr>
    <a:lvl2pPr marL="457200" algn="l" rtl="0" fontAlgn="base">
      <a:spcBef>
        <a:spcPct val="30000"/>
      </a:spcBef>
      <a:spcAft>
        <a:spcPct val="0"/>
      </a:spcAft>
      <a:defRPr sz="1200" kern="1200">
        <a:solidFill>
          <a:schemeClr val="tx1"/>
        </a:solidFill>
        <a:latin typeface="Arial" pitchFamily="34" charset="0"/>
        <a:ea typeface="宋体" pitchFamily="2" charset="-122"/>
        <a:cs typeface="+mn-cs"/>
      </a:defRPr>
    </a:lvl2pPr>
    <a:lvl3pPr marL="914400" algn="l" rtl="0" fontAlgn="base">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fontAlgn="base">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fontAlgn="base">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ED7662-9415-45F8-8467-99C0DB0E316C}" type="slidenum">
              <a:rPr lang="en-US" altLang="zh-CN"/>
              <a:pPr/>
              <a:t>2</a:t>
            </a:fld>
            <a:endParaRPr lang="en-US" altLang="zh-CN"/>
          </a:p>
        </p:txBody>
      </p:sp>
      <p:sp>
        <p:nvSpPr>
          <p:cNvPr id="5122" name="Rectangle 2"/>
          <p:cNvSpPr>
            <a:spLocks noRot="1" noChangeArrowheads="1" noTextEdit="1"/>
          </p:cNvSpPr>
          <p:nvPr>
            <p:ph type="sldImg"/>
          </p:nvPr>
        </p:nvSpPr>
        <p:spPr>
          <a:ln/>
        </p:spPr>
      </p:sp>
      <p:sp>
        <p:nvSpPr>
          <p:cNvPr id="512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D4B244-C736-453B-A977-27BDD278B296}" type="slidenum">
              <a:rPr lang="en-US" altLang="zh-CN"/>
              <a:pPr/>
              <a:t>3</a:t>
            </a:fld>
            <a:endParaRPr lang="en-US" altLang="zh-CN"/>
          </a:p>
        </p:txBody>
      </p:sp>
      <p:sp>
        <p:nvSpPr>
          <p:cNvPr id="7170" name="Rectangle 2"/>
          <p:cNvSpPr>
            <a:spLocks noRot="1" noChangeArrowheads="1" noTextEdit="1"/>
          </p:cNvSpPr>
          <p:nvPr>
            <p:ph type="sldImg"/>
          </p:nvPr>
        </p:nvSpPr>
        <p:spPr>
          <a:ln/>
        </p:spPr>
      </p:sp>
      <p:sp>
        <p:nvSpPr>
          <p:cNvPr id="717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2FC869-164C-4DC1-9D92-3AB18E7B6340}" type="slidenum">
              <a:rPr lang="en-US" altLang="zh-CN"/>
              <a:pPr/>
              <a:t>4</a:t>
            </a:fld>
            <a:endParaRPr lang="en-US" altLang="zh-CN"/>
          </a:p>
        </p:txBody>
      </p:sp>
      <p:sp>
        <p:nvSpPr>
          <p:cNvPr id="9218" name="Rectangle 2"/>
          <p:cNvSpPr>
            <a:spLocks noRot="1" noChangeArrowheads="1" noTextEdit="1"/>
          </p:cNvSpPr>
          <p:nvPr>
            <p:ph type="sldImg"/>
          </p:nvPr>
        </p:nvSpPr>
        <p:spPr>
          <a:ln/>
        </p:spPr>
      </p:sp>
      <p:sp>
        <p:nvSpPr>
          <p:cNvPr id="921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4F7D3B-9AD4-4F71-80CC-590A3FF1A805}" type="slidenum">
              <a:rPr lang="en-US" altLang="zh-CN"/>
              <a:pPr/>
              <a:t>5</a:t>
            </a:fld>
            <a:endParaRPr lang="en-US" altLang="zh-CN"/>
          </a:p>
        </p:txBody>
      </p:sp>
      <p:sp>
        <p:nvSpPr>
          <p:cNvPr id="11266" name="Rectangle 2"/>
          <p:cNvSpPr>
            <a:spLocks noRot="1" noChangeArrowheads="1" noTextEdit="1"/>
          </p:cNvSpPr>
          <p:nvPr>
            <p:ph type="sldImg"/>
          </p:nvPr>
        </p:nvSpPr>
        <p:spPr>
          <a:ln/>
        </p:spPr>
      </p:sp>
      <p:sp>
        <p:nvSpPr>
          <p:cNvPr id="1126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D2062C-F899-4BCF-B7EE-98115C63E6E6}" type="slidenum">
              <a:rPr lang="en-US" altLang="zh-CN"/>
              <a:pPr/>
              <a:t>6</a:t>
            </a:fld>
            <a:endParaRPr lang="en-US" altLang="zh-CN"/>
          </a:p>
        </p:txBody>
      </p:sp>
      <p:sp>
        <p:nvSpPr>
          <p:cNvPr id="13314" name="Rectangle 2"/>
          <p:cNvSpPr>
            <a:spLocks noRot="1" noChangeArrowheads="1" noTextEdit="1"/>
          </p:cNvSpPr>
          <p:nvPr>
            <p:ph type="sldImg"/>
          </p:nvPr>
        </p:nvSpPr>
        <p:spPr>
          <a:ln/>
        </p:spPr>
      </p:sp>
      <p:sp>
        <p:nvSpPr>
          <p:cNvPr id="1331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D7EA4F-C870-4C40-A4A6-8B8C5F3045D4}" type="slidenum">
              <a:rPr lang="en-US" altLang="zh-CN"/>
              <a:pPr/>
              <a:t>7</a:t>
            </a:fld>
            <a:endParaRPr lang="en-US" altLang="zh-CN"/>
          </a:p>
        </p:txBody>
      </p:sp>
      <p:sp>
        <p:nvSpPr>
          <p:cNvPr id="15362" name="Rectangle 2"/>
          <p:cNvSpPr>
            <a:spLocks noRot="1" noChangeArrowheads="1" noTextEdit="1"/>
          </p:cNvSpPr>
          <p:nvPr>
            <p:ph type="sldImg"/>
          </p:nvPr>
        </p:nvSpPr>
        <p:spPr>
          <a:ln/>
        </p:spPr>
      </p:sp>
      <p:sp>
        <p:nvSpPr>
          <p:cNvPr id="1536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799169-A033-4F16-8EA6-80A217081E5D}" type="slidenum">
              <a:rPr lang="en-US" altLang="zh-CN"/>
              <a:pPr/>
              <a:t>8</a:t>
            </a:fld>
            <a:endParaRPr lang="en-US" altLang="zh-CN"/>
          </a:p>
        </p:txBody>
      </p:sp>
      <p:sp>
        <p:nvSpPr>
          <p:cNvPr id="17410" name="Rectangle 2"/>
          <p:cNvSpPr>
            <a:spLocks noRot="1" noChangeArrowheads="1" noTextEdit="1"/>
          </p:cNvSpPr>
          <p:nvPr>
            <p:ph type="sldImg"/>
          </p:nvPr>
        </p:nvSpPr>
        <p:spPr>
          <a:ln/>
        </p:spPr>
      </p:sp>
      <p:sp>
        <p:nvSpPr>
          <p:cNvPr id="1741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AF5200-431E-48AD-AD9B-94844B73974A}" type="slidenum">
              <a:rPr lang="en-US" altLang="zh-CN"/>
              <a:pPr/>
              <a:t>9</a:t>
            </a:fld>
            <a:endParaRPr lang="en-US" altLang="zh-CN"/>
          </a:p>
        </p:txBody>
      </p:sp>
      <p:sp>
        <p:nvSpPr>
          <p:cNvPr id="19458" name="Rectangle 2"/>
          <p:cNvSpPr>
            <a:spLocks noRot="1" noChangeArrowheads="1" noTextEdit="1"/>
          </p:cNvSpPr>
          <p:nvPr>
            <p:ph type="sldImg"/>
          </p:nvPr>
        </p:nvSpPr>
        <p:spPr>
          <a:ln/>
        </p:spPr>
      </p:sp>
      <p:sp>
        <p:nvSpPr>
          <p:cNvPr id="1945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2CFE31-9073-4A45-BA13-114083524AE6}" type="slidenum">
              <a:rPr lang="en-US" altLang="zh-CN"/>
              <a:pPr/>
              <a:t>10</a:t>
            </a:fld>
            <a:endParaRPr lang="en-US" altLang="zh-CN"/>
          </a:p>
        </p:txBody>
      </p:sp>
      <p:sp>
        <p:nvSpPr>
          <p:cNvPr id="21506" name="Rectangle 2"/>
          <p:cNvSpPr>
            <a:spLocks noRot="1" noChangeArrowheads="1" noTextEdit="1"/>
          </p:cNvSpPr>
          <p:nvPr>
            <p:ph type="sldImg"/>
          </p:nvPr>
        </p:nvSpPr>
        <p:spPr>
          <a:ln/>
        </p:spPr>
      </p:sp>
      <p:sp>
        <p:nvSpPr>
          <p:cNvPr id="2150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A01E6A-8CB4-44C8-8C38-87CE40A46C7A}" type="slidenum">
              <a:rPr lang="en-US" altLang="zh-CN"/>
              <a:pPr/>
              <a:t>11</a:t>
            </a:fld>
            <a:endParaRPr lang="en-US" altLang="zh-CN"/>
          </a:p>
        </p:txBody>
      </p:sp>
      <p:sp>
        <p:nvSpPr>
          <p:cNvPr id="23554" name="Rectangle 2"/>
          <p:cNvSpPr>
            <a:spLocks noRot="1" noChangeArrowheads="1" noTextEdit="1"/>
          </p:cNvSpPr>
          <p:nvPr>
            <p:ph type="sldImg"/>
          </p:nvPr>
        </p:nvSpPr>
        <p:spPr>
          <a:ln/>
        </p:spPr>
      </p:sp>
      <p:sp>
        <p:nvSpPr>
          <p:cNvPr id="2355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CD653E-8B05-4E8C-9C5A-DFCB2529CF96}" type="slidenum">
              <a:rPr lang="en-US" altLang="zh-CN"/>
              <a:pPr/>
              <a:t>12</a:t>
            </a:fld>
            <a:endParaRPr lang="en-US" altLang="zh-CN"/>
          </a:p>
        </p:txBody>
      </p:sp>
      <p:sp>
        <p:nvSpPr>
          <p:cNvPr id="25602" name="Rectangle 2"/>
          <p:cNvSpPr>
            <a:spLocks noRot="1" noChangeArrowheads="1" noTextEdit="1"/>
          </p:cNvSpPr>
          <p:nvPr>
            <p:ph type="sldImg"/>
          </p:nvPr>
        </p:nvSpPr>
        <p:spPr>
          <a:ln/>
        </p:spPr>
      </p:sp>
      <p:sp>
        <p:nvSpPr>
          <p:cNvPr id="2560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60904C-E4AE-440C-906E-9596EF9D76C2}" type="slidenum">
              <a:rPr lang="en-US" altLang="zh-CN"/>
              <a:pPr/>
              <a:t>13</a:t>
            </a:fld>
            <a:endParaRPr lang="en-US" altLang="zh-CN"/>
          </a:p>
        </p:txBody>
      </p:sp>
      <p:sp>
        <p:nvSpPr>
          <p:cNvPr id="27650" name="Rectangle 2"/>
          <p:cNvSpPr>
            <a:spLocks noRot="1" noChangeArrowheads="1" noTextEdit="1"/>
          </p:cNvSpPr>
          <p:nvPr>
            <p:ph type="sldImg"/>
          </p:nvPr>
        </p:nvSpPr>
        <p:spPr>
          <a:ln/>
        </p:spPr>
      </p:sp>
      <p:sp>
        <p:nvSpPr>
          <p:cNvPr id="2765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2E7EF3-7ADB-4C37-A25E-628E51A27C3B}" type="slidenum">
              <a:rPr lang="en-US" altLang="zh-CN"/>
              <a:pPr/>
              <a:t>14</a:t>
            </a:fld>
            <a:endParaRPr lang="en-US" altLang="zh-CN"/>
          </a:p>
        </p:txBody>
      </p:sp>
      <p:sp>
        <p:nvSpPr>
          <p:cNvPr id="29698" name="Rectangle 2"/>
          <p:cNvSpPr>
            <a:spLocks noRot="1" noChangeArrowheads="1" noTextEdit="1"/>
          </p:cNvSpPr>
          <p:nvPr>
            <p:ph type="sldImg"/>
          </p:nvPr>
        </p:nvSpPr>
        <p:spPr>
          <a:ln/>
        </p:spPr>
      </p:sp>
      <p:sp>
        <p:nvSpPr>
          <p:cNvPr id="2969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AC0F54-E806-4052-800F-7F97A9636A3A}" type="slidenum">
              <a:rPr lang="en-US" altLang="zh-CN"/>
              <a:pPr/>
              <a:t>15</a:t>
            </a:fld>
            <a:endParaRPr lang="en-US" altLang="zh-CN"/>
          </a:p>
        </p:txBody>
      </p:sp>
      <p:sp>
        <p:nvSpPr>
          <p:cNvPr id="31746" name="Rectangle 2"/>
          <p:cNvSpPr>
            <a:spLocks noRot="1" noChangeArrowheads="1" noTextEdit="1"/>
          </p:cNvSpPr>
          <p:nvPr>
            <p:ph type="sldImg"/>
          </p:nvPr>
        </p:nvSpPr>
        <p:spPr>
          <a:ln/>
        </p:spPr>
      </p:sp>
      <p:sp>
        <p:nvSpPr>
          <p:cNvPr id="3174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55FF0B-8F0A-4030-8157-00EA2B963A9F}" type="slidenum">
              <a:rPr lang="en-US" altLang="zh-CN"/>
              <a:pPr/>
              <a:t>16</a:t>
            </a:fld>
            <a:endParaRPr lang="en-US" altLang="zh-CN"/>
          </a:p>
        </p:txBody>
      </p:sp>
      <p:sp>
        <p:nvSpPr>
          <p:cNvPr id="33794" name="Rectangle 2"/>
          <p:cNvSpPr>
            <a:spLocks noRot="1" noChangeArrowheads="1" noTextEdit="1"/>
          </p:cNvSpPr>
          <p:nvPr>
            <p:ph type="sldImg"/>
          </p:nvPr>
        </p:nvSpPr>
        <p:spPr>
          <a:ln/>
        </p:spPr>
      </p:sp>
      <p:sp>
        <p:nvSpPr>
          <p:cNvPr id="3379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B9F88E2-3B5D-4E6A-B55C-E603A87C3BDA}" type="slidenum">
              <a:rPr lang="en-US" altLang="zh-CN"/>
              <a:pPr/>
              <a:t>17</a:t>
            </a:fld>
            <a:endParaRPr lang="en-US" altLang="zh-CN"/>
          </a:p>
        </p:txBody>
      </p:sp>
      <p:sp>
        <p:nvSpPr>
          <p:cNvPr id="35842" name="Rectangle 2"/>
          <p:cNvSpPr>
            <a:spLocks noRot="1" noChangeArrowheads="1" noTextEdit="1"/>
          </p:cNvSpPr>
          <p:nvPr>
            <p:ph type="sldImg"/>
          </p:nvPr>
        </p:nvSpPr>
        <p:spPr>
          <a:ln/>
        </p:spPr>
      </p:sp>
      <p:sp>
        <p:nvSpPr>
          <p:cNvPr id="3584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505467-A185-434F-B552-BB6E24CD217A}" type="slidenum">
              <a:rPr lang="en-US" altLang="zh-CN"/>
              <a:pPr/>
              <a:t>18</a:t>
            </a:fld>
            <a:endParaRPr lang="en-US" altLang="zh-CN"/>
          </a:p>
        </p:txBody>
      </p:sp>
      <p:sp>
        <p:nvSpPr>
          <p:cNvPr id="37890" name="Rectangle 2"/>
          <p:cNvSpPr>
            <a:spLocks noRot="1" noChangeArrowheads="1" noTextEdit="1"/>
          </p:cNvSpPr>
          <p:nvPr>
            <p:ph type="sldImg"/>
          </p:nvPr>
        </p:nvSpPr>
        <p:spPr>
          <a:ln/>
        </p:spPr>
      </p:sp>
      <p:sp>
        <p:nvSpPr>
          <p:cNvPr id="3789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51B69F-922B-4900-8CFC-3A81ED1CA96E}" type="slidenum">
              <a:rPr lang="en-US" altLang="zh-CN"/>
              <a:pPr/>
              <a:t>19</a:t>
            </a:fld>
            <a:endParaRPr lang="en-US" altLang="zh-CN"/>
          </a:p>
        </p:txBody>
      </p:sp>
      <p:sp>
        <p:nvSpPr>
          <p:cNvPr id="39938" name="Rectangle 2"/>
          <p:cNvSpPr>
            <a:spLocks noRot="1" noChangeArrowheads="1" noTextEdit="1"/>
          </p:cNvSpPr>
          <p:nvPr>
            <p:ph type="sldImg"/>
          </p:nvPr>
        </p:nvSpPr>
        <p:spPr>
          <a:ln/>
        </p:spPr>
      </p:sp>
      <p:sp>
        <p:nvSpPr>
          <p:cNvPr id="3993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0F8BEF-D0A7-42A2-B268-C7CF3814E4C9}" type="slidenum">
              <a:rPr lang="en-US" altLang="zh-CN"/>
              <a:pPr/>
              <a:t>20</a:t>
            </a:fld>
            <a:endParaRPr lang="en-US" altLang="zh-CN"/>
          </a:p>
        </p:txBody>
      </p:sp>
      <p:sp>
        <p:nvSpPr>
          <p:cNvPr id="41986" name="Rectangle 2"/>
          <p:cNvSpPr>
            <a:spLocks noRot="1" noChangeArrowheads="1" noTextEdit="1"/>
          </p:cNvSpPr>
          <p:nvPr>
            <p:ph type="sldImg"/>
          </p:nvPr>
        </p:nvSpPr>
        <p:spPr>
          <a:ln/>
        </p:spPr>
      </p:sp>
      <p:sp>
        <p:nvSpPr>
          <p:cNvPr id="4198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886082-542C-441E-91F6-49F87512B828}" type="slidenum">
              <a:rPr lang="en-US" altLang="zh-CN"/>
              <a:pPr/>
              <a:t>21</a:t>
            </a:fld>
            <a:endParaRPr lang="en-US" altLang="zh-CN"/>
          </a:p>
        </p:txBody>
      </p:sp>
      <p:sp>
        <p:nvSpPr>
          <p:cNvPr id="44034" name="Rectangle 2"/>
          <p:cNvSpPr>
            <a:spLocks noRot="1" noChangeArrowheads="1" noTextEdit="1"/>
          </p:cNvSpPr>
          <p:nvPr>
            <p:ph type="sldImg"/>
          </p:nvPr>
        </p:nvSpPr>
        <p:spPr>
          <a:ln/>
        </p:spPr>
      </p:sp>
      <p:sp>
        <p:nvSpPr>
          <p:cNvPr id="4403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47F816-28F8-4616-B711-F0E24B33F6F6}" type="slidenum">
              <a:rPr lang="en-US" altLang="zh-CN"/>
              <a:pPr/>
              <a:t>22</a:t>
            </a:fld>
            <a:endParaRPr lang="en-US" altLang="zh-CN"/>
          </a:p>
        </p:txBody>
      </p:sp>
      <p:sp>
        <p:nvSpPr>
          <p:cNvPr id="46082" name="Rectangle 2"/>
          <p:cNvSpPr>
            <a:spLocks noRot="1" noChangeArrowheads="1" noTextEdit="1"/>
          </p:cNvSpPr>
          <p:nvPr>
            <p:ph type="sldImg"/>
          </p:nvPr>
        </p:nvSpPr>
        <p:spPr>
          <a:ln/>
        </p:spPr>
      </p:sp>
      <p:sp>
        <p:nvSpPr>
          <p:cNvPr id="4608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A5BC58-5184-4DA8-8524-EAC97E28045A}" type="slidenum">
              <a:rPr lang="en-US" altLang="zh-CN"/>
              <a:pPr/>
              <a:t>23</a:t>
            </a:fld>
            <a:endParaRPr lang="en-US" altLang="zh-CN"/>
          </a:p>
        </p:txBody>
      </p:sp>
      <p:sp>
        <p:nvSpPr>
          <p:cNvPr id="48130" name="Rectangle 2"/>
          <p:cNvSpPr>
            <a:spLocks noRot="1" noChangeArrowheads="1" noTextEdit="1"/>
          </p:cNvSpPr>
          <p:nvPr>
            <p:ph type="sldImg"/>
          </p:nvPr>
        </p:nvSpPr>
        <p:spPr>
          <a:ln/>
        </p:spPr>
      </p:sp>
      <p:sp>
        <p:nvSpPr>
          <p:cNvPr id="4813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D01B4A-2ED5-46CA-B8F9-8E0C803B69CF}" type="slidenum">
              <a:rPr lang="en-US" altLang="zh-CN"/>
              <a:pPr/>
              <a:t>24</a:t>
            </a:fld>
            <a:endParaRPr lang="en-US" altLang="zh-CN"/>
          </a:p>
        </p:txBody>
      </p:sp>
      <p:sp>
        <p:nvSpPr>
          <p:cNvPr id="50178" name="Rectangle 2"/>
          <p:cNvSpPr>
            <a:spLocks noRot="1" noChangeArrowheads="1" noTextEdit="1"/>
          </p:cNvSpPr>
          <p:nvPr>
            <p:ph type="sldImg"/>
          </p:nvPr>
        </p:nvSpPr>
        <p:spPr>
          <a:ln/>
        </p:spPr>
      </p:sp>
      <p:sp>
        <p:nvSpPr>
          <p:cNvPr id="5017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E8863C-C271-407D-8890-C01110B9F41B}" type="slidenum">
              <a:rPr lang="en-US" altLang="zh-CN"/>
              <a:pPr/>
              <a:t>25</a:t>
            </a:fld>
            <a:endParaRPr lang="en-US" altLang="zh-CN"/>
          </a:p>
        </p:txBody>
      </p:sp>
      <p:sp>
        <p:nvSpPr>
          <p:cNvPr id="52226" name="Rectangle 2"/>
          <p:cNvSpPr>
            <a:spLocks noRot="1" noChangeArrowheads="1" noTextEdit="1"/>
          </p:cNvSpPr>
          <p:nvPr>
            <p:ph type="sldImg"/>
          </p:nvPr>
        </p:nvSpPr>
        <p:spPr>
          <a:ln/>
        </p:spPr>
      </p:sp>
      <p:sp>
        <p:nvSpPr>
          <p:cNvPr id="5222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18DC59-062D-46EF-A304-650D57A819A7}" type="slidenum">
              <a:rPr lang="en-US" altLang="zh-CN"/>
              <a:pPr/>
              <a:t>26</a:t>
            </a:fld>
            <a:endParaRPr lang="en-US" altLang="zh-CN"/>
          </a:p>
        </p:txBody>
      </p:sp>
      <p:sp>
        <p:nvSpPr>
          <p:cNvPr id="54274" name="Rectangle 2"/>
          <p:cNvSpPr>
            <a:spLocks noRot="1" noChangeArrowheads="1" noTextEdit="1"/>
          </p:cNvSpPr>
          <p:nvPr>
            <p:ph type="sldImg"/>
          </p:nvPr>
        </p:nvSpPr>
        <p:spPr>
          <a:ln/>
        </p:spPr>
      </p:sp>
      <p:sp>
        <p:nvSpPr>
          <p:cNvPr id="5427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ED976F-522E-493E-BA79-0D181A92C568}" type="slidenum">
              <a:rPr lang="en-US" altLang="zh-CN"/>
              <a:pPr/>
              <a:t>27</a:t>
            </a:fld>
            <a:endParaRPr lang="en-US" altLang="zh-CN"/>
          </a:p>
        </p:txBody>
      </p:sp>
      <p:sp>
        <p:nvSpPr>
          <p:cNvPr id="56322" name="Rectangle 2"/>
          <p:cNvSpPr>
            <a:spLocks noRot="1" noChangeArrowheads="1" noTextEdit="1"/>
          </p:cNvSpPr>
          <p:nvPr>
            <p:ph type="sldImg"/>
          </p:nvPr>
        </p:nvSpPr>
        <p:spPr>
          <a:ln/>
        </p:spPr>
      </p:sp>
      <p:sp>
        <p:nvSpPr>
          <p:cNvPr id="5632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11A3F8D-DA9E-4530-854F-9BEE6F12245F}" type="slidenum">
              <a:rPr lang="en-US" altLang="zh-CN"/>
              <a:pPr/>
              <a:t>‹#›</a:t>
            </a:fld>
            <a:endParaRPr lang="en-US" altLang="zh-CN"/>
          </a:p>
        </p:txBody>
      </p:sp>
    </p:spTree>
    <p:extLst>
      <p:ext uri="{BB962C8B-B14F-4D97-AF65-F5344CB8AC3E}">
        <p14:creationId xmlns:p14="http://schemas.microsoft.com/office/powerpoint/2010/main" val="3229572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F069E569-E0B2-48D3-BDAB-15C003FD6765}" type="slidenum">
              <a:rPr lang="en-US" altLang="zh-CN"/>
              <a:pPr/>
              <a:t>‹#›</a:t>
            </a:fld>
            <a:endParaRPr lang="en-US" altLang="zh-CN"/>
          </a:p>
        </p:txBody>
      </p:sp>
    </p:spTree>
    <p:extLst>
      <p:ext uri="{BB962C8B-B14F-4D97-AF65-F5344CB8AC3E}">
        <p14:creationId xmlns:p14="http://schemas.microsoft.com/office/powerpoint/2010/main" val="3563581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55122C8F-DA4B-4AD2-BAC0-EA2490DBDF03}" type="slidenum">
              <a:rPr lang="en-US" altLang="zh-CN"/>
              <a:pPr/>
              <a:t>‹#›</a:t>
            </a:fld>
            <a:endParaRPr lang="en-US" altLang="zh-CN"/>
          </a:p>
        </p:txBody>
      </p:sp>
    </p:spTree>
    <p:extLst>
      <p:ext uri="{BB962C8B-B14F-4D97-AF65-F5344CB8AC3E}">
        <p14:creationId xmlns:p14="http://schemas.microsoft.com/office/powerpoint/2010/main" val="3854600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6FFAD125-6B8E-4E2E-A064-0FCEB2C653C1}" type="slidenum">
              <a:rPr lang="en-US" altLang="zh-CN"/>
              <a:pPr/>
              <a:t>‹#›</a:t>
            </a:fld>
            <a:endParaRPr lang="en-US" altLang="zh-CN"/>
          </a:p>
        </p:txBody>
      </p:sp>
    </p:spTree>
    <p:extLst>
      <p:ext uri="{BB962C8B-B14F-4D97-AF65-F5344CB8AC3E}">
        <p14:creationId xmlns:p14="http://schemas.microsoft.com/office/powerpoint/2010/main" val="4193812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503F0508-2DC0-4675-955E-1EBDEE09AB2D}" type="slidenum">
              <a:rPr lang="en-US" altLang="zh-CN"/>
              <a:pPr/>
              <a:t>‹#›</a:t>
            </a:fld>
            <a:endParaRPr lang="en-US" altLang="zh-CN"/>
          </a:p>
        </p:txBody>
      </p:sp>
    </p:spTree>
    <p:extLst>
      <p:ext uri="{BB962C8B-B14F-4D97-AF65-F5344CB8AC3E}">
        <p14:creationId xmlns:p14="http://schemas.microsoft.com/office/powerpoint/2010/main" val="3429332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B2850C01-D833-48AE-9AFD-6A2D601FDCA7}" type="slidenum">
              <a:rPr lang="en-US" altLang="zh-CN"/>
              <a:pPr/>
              <a:t>‹#›</a:t>
            </a:fld>
            <a:endParaRPr lang="en-US" altLang="zh-CN"/>
          </a:p>
        </p:txBody>
      </p:sp>
    </p:spTree>
    <p:extLst>
      <p:ext uri="{BB962C8B-B14F-4D97-AF65-F5344CB8AC3E}">
        <p14:creationId xmlns:p14="http://schemas.microsoft.com/office/powerpoint/2010/main" val="3547290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89627FC7-6E29-4DB6-893C-551A9816A118}" type="slidenum">
              <a:rPr lang="en-US" altLang="zh-CN"/>
              <a:pPr/>
              <a:t>‹#›</a:t>
            </a:fld>
            <a:endParaRPr lang="en-US" altLang="zh-CN"/>
          </a:p>
        </p:txBody>
      </p:sp>
    </p:spTree>
    <p:extLst>
      <p:ext uri="{BB962C8B-B14F-4D97-AF65-F5344CB8AC3E}">
        <p14:creationId xmlns:p14="http://schemas.microsoft.com/office/powerpoint/2010/main" val="1620352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BBCA8875-6252-40E1-A139-633836AB8569}" type="slidenum">
              <a:rPr lang="en-US" altLang="zh-CN"/>
              <a:pPr/>
              <a:t>‹#›</a:t>
            </a:fld>
            <a:endParaRPr lang="en-US" altLang="zh-CN"/>
          </a:p>
        </p:txBody>
      </p:sp>
    </p:spTree>
    <p:extLst>
      <p:ext uri="{BB962C8B-B14F-4D97-AF65-F5344CB8AC3E}">
        <p14:creationId xmlns:p14="http://schemas.microsoft.com/office/powerpoint/2010/main" val="3202177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CA432D55-C7E1-44C3-AE53-710516319CCC}" type="slidenum">
              <a:rPr lang="en-US" altLang="zh-CN"/>
              <a:pPr/>
              <a:t>‹#›</a:t>
            </a:fld>
            <a:endParaRPr lang="en-US" altLang="zh-CN"/>
          </a:p>
        </p:txBody>
      </p:sp>
    </p:spTree>
    <p:extLst>
      <p:ext uri="{BB962C8B-B14F-4D97-AF65-F5344CB8AC3E}">
        <p14:creationId xmlns:p14="http://schemas.microsoft.com/office/powerpoint/2010/main" val="1210939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C2DE2ED-A9F7-463A-95B5-219139C001DE}" type="slidenum">
              <a:rPr lang="en-US" altLang="zh-CN"/>
              <a:pPr/>
              <a:t>‹#›</a:t>
            </a:fld>
            <a:endParaRPr lang="en-US" altLang="zh-CN"/>
          </a:p>
        </p:txBody>
      </p:sp>
    </p:spTree>
    <p:extLst>
      <p:ext uri="{BB962C8B-B14F-4D97-AF65-F5344CB8AC3E}">
        <p14:creationId xmlns:p14="http://schemas.microsoft.com/office/powerpoint/2010/main" val="2361063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9B6ED06-41F4-4088-BF0F-0D7DB0B56804}" type="slidenum">
              <a:rPr lang="en-US" altLang="zh-CN"/>
              <a:pPr/>
              <a:t>‹#›</a:t>
            </a:fld>
            <a:endParaRPr lang="en-US" altLang="zh-CN"/>
          </a:p>
        </p:txBody>
      </p:sp>
    </p:spTree>
    <p:extLst>
      <p:ext uri="{BB962C8B-B14F-4D97-AF65-F5344CB8AC3E}">
        <p14:creationId xmlns:p14="http://schemas.microsoft.com/office/powerpoint/2010/main" val="259237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zh-CN"/>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zh-CN"/>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EC5101C5-D6BD-4170-8742-299A00A1D2DF}"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ea typeface="宋体" pitchFamily="2" charset="-122"/>
        </a:defRPr>
      </a:lvl2pPr>
      <a:lvl3pPr algn="ctr" rtl="0" fontAlgn="base">
        <a:spcBef>
          <a:spcPct val="0"/>
        </a:spcBef>
        <a:spcAft>
          <a:spcPct val="0"/>
        </a:spcAft>
        <a:defRPr sz="4400">
          <a:solidFill>
            <a:schemeClr val="tx2"/>
          </a:solidFill>
          <a:latin typeface="Arial" pitchFamily="34" charset="0"/>
          <a:ea typeface="宋体" pitchFamily="2" charset="-122"/>
        </a:defRPr>
      </a:lvl3pPr>
      <a:lvl4pPr algn="ctr" rtl="0" fontAlgn="base">
        <a:spcBef>
          <a:spcPct val="0"/>
        </a:spcBef>
        <a:spcAft>
          <a:spcPct val="0"/>
        </a:spcAft>
        <a:defRPr sz="4400">
          <a:solidFill>
            <a:schemeClr val="tx2"/>
          </a:solidFill>
          <a:latin typeface="Arial" pitchFamily="34" charset="0"/>
          <a:ea typeface="宋体" pitchFamily="2" charset="-122"/>
        </a:defRPr>
      </a:lvl4pPr>
      <a:lvl5pPr algn="ctr" rtl="0" fontAlgn="base">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02" name="WordArt 2"/>
          <p:cNvSpPr>
            <a:spLocks noChangeArrowheads="1" noChangeShapeType="1" noTextEdit="1"/>
          </p:cNvSpPr>
          <p:nvPr/>
        </p:nvSpPr>
        <p:spPr bwMode="auto">
          <a:xfrm>
            <a:off x="1344768" y="1340768"/>
            <a:ext cx="6434819" cy="72008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254"/>
              </a:avLst>
            </a:prstTxWarp>
            <a:scene3d>
              <a:camera prst="legacyPerspectiveTop"/>
              <a:lightRig rig="legacyFlat3" dir="b"/>
            </a:scene3d>
            <a:sp3d extrusionH="887400" prstMaterial="legacyMatte">
              <a:extrusionClr>
                <a:srgbClr val="FF3399"/>
              </a:extrusionClr>
            </a:sp3d>
          </a:bodyPr>
          <a:lstStyle/>
          <a:p>
            <a:pPr algn="ctr"/>
            <a:r>
              <a:rPr lang="en-US" altLang="zh-CN" sz="4800" kern="10" dirty="0" smtClean="0">
                <a:ln w="9525">
                  <a:miter lim="800000"/>
                  <a:headEnd/>
                  <a:tailEnd/>
                </a:ln>
                <a:gradFill rotWithShape="0">
                  <a:gsLst>
                    <a:gs pos="0">
                      <a:srgbClr val="FF3399"/>
                    </a:gs>
                    <a:gs pos="100000">
                      <a:srgbClr val="FFFF00"/>
                    </a:gs>
                  </a:gsLst>
                  <a:path path="rect">
                    <a:fillToRect l="50000" t="50000" r="50000" b="50000"/>
                  </a:path>
                </a:gradFill>
                <a:latin typeface="华文彩云"/>
                <a:ea typeface="华文彩云"/>
              </a:rPr>
              <a:t>C</a:t>
            </a:r>
            <a:r>
              <a:rPr lang="zh-CN" altLang="en-US" sz="4800" kern="10" dirty="0" smtClean="0">
                <a:ln w="9525">
                  <a:miter lim="800000"/>
                  <a:headEnd/>
                  <a:tailEnd/>
                </a:ln>
                <a:gradFill rotWithShape="0">
                  <a:gsLst>
                    <a:gs pos="0">
                      <a:srgbClr val="FF3399"/>
                    </a:gs>
                    <a:gs pos="100000">
                      <a:srgbClr val="FFFF00"/>
                    </a:gs>
                  </a:gsLst>
                  <a:path path="rect">
                    <a:fillToRect l="50000" t="50000" r="50000" b="50000"/>
                  </a:path>
                </a:gradFill>
                <a:latin typeface="华文彩云"/>
                <a:ea typeface="华文彩云"/>
              </a:rPr>
              <a:t>语言程序设计</a:t>
            </a:r>
            <a:endParaRPr lang="zh-CN" altLang="en-US" sz="4800" kern="10" dirty="0">
              <a:ln w="9525">
                <a:miter lim="800000"/>
                <a:headEnd/>
                <a:tailEnd/>
              </a:ln>
              <a:gradFill rotWithShape="0">
                <a:gsLst>
                  <a:gs pos="0">
                    <a:srgbClr val="FF3399"/>
                  </a:gs>
                  <a:gs pos="100000">
                    <a:srgbClr val="FFFF00"/>
                  </a:gs>
                </a:gsLst>
                <a:path path="rect">
                  <a:fillToRect l="50000" t="50000" r="50000" b="50000"/>
                </a:path>
              </a:gradFill>
              <a:latin typeface="华文彩云"/>
              <a:ea typeface="华文彩云"/>
            </a:endParaRPr>
          </a:p>
        </p:txBody>
      </p:sp>
      <p:pic>
        <p:nvPicPr>
          <p:cNvPr id="1894403" name="Picture 3" descr="BS00554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4300" y="3068638"/>
            <a:ext cx="1800225" cy="1439862"/>
          </a:xfrm>
          <a:prstGeom prst="rect">
            <a:avLst/>
          </a:prstGeom>
          <a:noFill/>
          <a:extLst>
            <a:ext uri="{909E8E84-426E-40DD-AFC4-6F175D3DCCD1}">
              <a14:hiddenFill xmlns:a14="http://schemas.microsoft.com/office/drawing/2010/main">
                <a:solidFill>
                  <a:srgbClr val="FFFFFF"/>
                </a:solidFill>
              </a14:hiddenFill>
            </a:ext>
          </a:extLst>
        </p:spPr>
      </p:pic>
      <p:sp>
        <p:nvSpPr>
          <p:cNvPr id="1894404" name="WordArt 4"/>
          <p:cNvSpPr>
            <a:spLocks noChangeArrowheads="1" noChangeShapeType="1" noTextEdit="1"/>
          </p:cNvSpPr>
          <p:nvPr/>
        </p:nvSpPr>
        <p:spPr bwMode="auto">
          <a:xfrm>
            <a:off x="2733378" y="5170488"/>
            <a:ext cx="36576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kern="10" dirty="0">
                <a:ln w="9525">
                  <a:solidFill>
                    <a:schemeClr val="folHlink"/>
                  </a:solidFill>
                  <a:miter lim="800000"/>
                  <a:headEnd/>
                  <a:tailEnd/>
                </a:ln>
                <a:solidFill>
                  <a:srgbClr val="FF3300"/>
                </a:solidFill>
                <a:latin typeface="华文新魏"/>
                <a:ea typeface="华文新魏"/>
              </a:rPr>
              <a:t>辅导教师：刘文英</a:t>
            </a:r>
          </a:p>
        </p:txBody>
      </p:sp>
    </p:spTree>
    <p:extLst>
      <p:ext uri="{BB962C8B-B14F-4D97-AF65-F5344CB8AC3E}">
        <p14:creationId xmlns:p14="http://schemas.microsoft.com/office/powerpoint/2010/main" val="3961876349"/>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894402"/>
                                        </p:tgtEl>
                                        <p:attrNameLst>
                                          <p:attrName>style.visibility</p:attrName>
                                        </p:attrNameLst>
                                      </p:cBhvr>
                                      <p:to>
                                        <p:strVal val="visible"/>
                                      </p:to>
                                    </p:set>
                                    <p:anim calcmode="lin" valueType="num">
                                      <p:cBhvr>
                                        <p:cTn id="7" dur="500" fill="hold"/>
                                        <p:tgtEl>
                                          <p:spTgt spid="1894402"/>
                                        </p:tgtEl>
                                        <p:attrNameLst>
                                          <p:attrName>ppt_w</p:attrName>
                                        </p:attrNameLst>
                                      </p:cBhvr>
                                      <p:tavLst>
                                        <p:tav tm="0">
                                          <p:val>
                                            <p:fltVal val="0"/>
                                          </p:val>
                                        </p:tav>
                                        <p:tav tm="100000">
                                          <p:val>
                                            <p:strVal val="#ppt_w"/>
                                          </p:val>
                                        </p:tav>
                                      </p:tavLst>
                                    </p:anim>
                                    <p:anim calcmode="lin" valueType="num">
                                      <p:cBhvr>
                                        <p:cTn id="8" dur="500" fill="hold"/>
                                        <p:tgtEl>
                                          <p:spTgt spid="1894402"/>
                                        </p:tgtEl>
                                        <p:attrNameLst>
                                          <p:attrName>ppt_h</p:attrName>
                                        </p:attrNameLst>
                                      </p:cBhvr>
                                      <p:tavLst>
                                        <p:tav tm="0">
                                          <p:val>
                                            <p:fltVal val="0"/>
                                          </p:val>
                                        </p:tav>
                                        <p:tav tm="100000">
                                          <p:val>
                                            <p:strVal val="#ppt_h"/>
                                          </p:val>
                                        </p:tav>
                                      </p:tavLst>
                                    </p:anim>
                                    <p:anim calcmode="lin" valueType="num">
                                      <p:cBhvr>
                                        <p:cTn id="9" dur="500" fill="hold"/>
                                        <p:tgtEl>
                                          <p:spTgt spid="1894402"/>
                                        </p:tgtEl>
                                        <p:attrNameLst>
                                          <p:attrName>ppt_x</p:attrName>
                                        </p:attrNameLst>
                                      </p:cBhvr>
                                      <p:tavLst>
                                        <p:tav tm="0">
                                          <p:val>
                                            <p:fltVal val="0.5"/>
                                          </p:val>
                                        </p:tav>
                                        <p:tav tm="100000">
                                          <p:val>
                                            <p:strVal val="#ppt_x"/>
                                          </p:val>
                                        </p:tav>
                                      </p:tavLst>
                                    </p:anim>
                                    <p:anim calcmode="lin" valueType="num">
                                      <p:cBhvr>
                                        <p:cTn id="10" dur="500" fill="hold"/>
                                        <p:tgtEl>
                                          <p:spTgt spid="1894402"/>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2" presetClass="entr" presetSubtype="2" fill="hold" nodeType="afterEffect">
                                  <p:stCondLst>
                                    <p:cond delay="0"/>
                                  </p:stCondLst>
                                  <p:childTnLst>
                                    <p:set>
                                      <p:cBhvr>
                                        <p:cTn id="13" dur="1" fill="hold">
                                          <p:stCondLst>
                                            <p:cond delay="0"/>
                                          </p:stCondLst>
                                        </p:cTn>
                                        <p:tgtEl>
                                          <p:spTgt spid="1894403"/>
                                        </p:tgtEl>
                                        <p:attrNameLst>
                                          <p:attrName>style.visibility</p:attrName>
                                        </p:attrNameLst>
                                      </p:cBhvr>
                                      <p:to>
                                        <p:strVal val="visible"/>
                                      </p:to>
                                    </p:set>
                                    <p:anim calcmode="lin" valueType="num">
                                      <p:cBhvr additive="base">
                                        <p:cTn id="14" dur="500" fill="hold"/>
                                        <p:tgtEl>
                                          <p:spTgt spid="1894403"/>
                                        </p:tgtEl>
                                        <p:attrNameLst>
                                          <p:attrName>ppt_x</p:attrName>
                                        </p:attrNameLst>
                                      </p:cBhvr>
                                      <p:tavLst>
                                        <p:tav tm="0">
                                          <p:val>
                                            <p:strVal val="1+#ppt_w/2"/>
                                          </p:val>
                                        </p:tav>
                                        <p:tav tm="100000">
                                          <p:val>
                                            <p:strVal val="#ppt_x"/>
                                          </p:val>
                                        </p:tav>
                                      </p:tavLst>
                                    </p:anim>
                                    <p:anim calcmode="lin" valueType="num">
                                      <p:cBhvr additive="base">
                                        <p:cTn id="15" dur="500" fill="hold"/>
                                        <p:tgtEl>
                                          <p:spTgt spid="1894403"/>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000"/>
                            </p:stCondLst>
                            <p:childTnLst>
                              <p:par>
                                <p:cTn id="17" presetID="17" presetClass="entr" presetSubtype="4" fill="hold" grpId="0" nodeType="afterEffect">
                                  <p:stCondLst>
                                    <p:cond delay="2000"/>
                                  </p:stCondLst>
                                  <p:childTnLst>
                                    <p:set>
                                      <p:cBhvr>
                                        <p:cTn id="18" dur="1" fill="hold">
                                          <p:stCondLst>
                                            <p:cond delay="0"/>
                                          </p:stCondLst>
                                        </p:cTn>
                                        <p:tgtEl>
                                          <p:spTgt spid="1894404"/>
                                        </p:tgtEl>
                                        <p:attrNameLst>
                                          <p:attrName>style.visibility</p:attrName>
                                        </p:attrNameLst>
                                      </p:cBhvr>
                                      <p:to>
                                        <p:strVal val="visible"/>
                                      </p:to>
                                    </p:set>
                                    <p:anim calcmode="lin" valueType="num">
                                      <p:cBhvr>
                                        <p:cTn id="19" dur="500" fill="hold"/>
                                        <p:tgtEl>
                                          <p:spTgt spid="1894404"/>
                                        </p:tgtEl>
                                        <p:attrNameLst>
                                          <p:attrName>ppt_x</p:attrName>
                                        </p:attrNameLst>
                                      </p:cBhvr>
                                      <p:tavLst>
                                        <p:tav tm="0">
                                          <p:val>
                                            <p:strVal val="#ppt_x"/>
                                          </p:val>
                                        </p:tav>
                                        <p:tav tm="100000">
                                          <p:val>
                                            <p:strVal val="#ppt_x"/>
                                          </p:val>
                                        </p:tav>
                                      </p:tavLst>
                                    </p:anim>
                                    <p:anim calcmode="lin" valueType="num">
                                      <p:cBhvr>
                                        <p:cTn id="20" dur="500" fill="hold"/>
                                        <p:tgtEl>
                                          <p:spTgt spid="1894404"/>
                                        </p:tgtEl>
                                        <p:attrNameLst>
                                          <p:attrName>ppt_y</p:attrName>
                                        </p:attrNameLst>
                                      </p:cBhvr>
                                      <p:tavLst>
                                        <p:tav tm="0">
                                          <p:val>
                                            <p:strVal val="#ppt_y+#ppt_h/2"/>
                                          </p:val>
                                        </p:tav>
                                        <p:tav tm="100000">
                                          <p:val>
                                            <p:strVal val="#ppt_y"/>
                                          </p:val>
                                        </p:tav>
                                      </p:tavLst>
                                    </p:anim>
                                    <p:anim calcmode="lin" valueType="num">
                                      <p:cBhvr>
                                        <p:cTn id="21" dur="500" fill="hold"/>
                                        <p:tgtEl>
                                          <p:spTgt spid="1894404"/>
                                        </p:tgtEl>
                                        <p:attrNameLst>
                                          <p:attrName>ppt_w</p:attrName>
                                        </p:attrNameLst>
                                      </p:cBhvr>
                                      <p:tavLst>
                                        <p:tav tm="0">
                                          <p:val>
                                            <p:strVal val="#ppt_w"/>
                                          </p:val>
                                        </p:tav>
                                        <p:tav tm="100000">
                                          <p:val>
                                            <p:strVal val="#ppt_w"/>
                                          </p:val>
                                        </p:tav>
                                      </p:tavLst>
                                    </p:anim>
                                    <p:anim calcmode="lin" valueType="num">
                                      <p:cBhvr>
                                        <p:cTn id="22" dur="500" fill="hold"/>
                                        <p:tgtEl>
                                          <p:spTgt spid="189440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02" grpId="0" animBg="1"/>
      <p:bldP spid="189440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381000" y="1524000"/>
            <a:ext cx="30511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3200" b="1">
                <a:solidFill>
                  <a:schemeClr val="hlink"/>
                </a:solidFill>
                <a:effectLst>
                  <a:outerShdw blurRad="38100" dist="38100" dir="2700000" algn="tl">
                    <a:srgbClr val="C0C0C0"/>
                  </a:outerShdw>
                </a:effectLst>
                <a:latin typeface="华文细黑" pitchFamily="2" charset="-122"/>
                <a:ea typeface="华文细黑" pitchFamily="2" charset="-122"/>
              </a:rPr>
              <a:t>§1  </a:t>
            </a:r>
            <a:r>
              <a:rPr kumimoji="1" lang="zh-CN" altLang="en-US" sz="3200" b="1">
                <a:solidFill>
                  <a:schemeClr val="hlink"/>
                </a:solidFill>
                <a:effectLst>
                  <a:outerShdw blurRad="38100" dist="38100" dir="2700000" algn="tl">
                    <a:srgbClr val="C0C0C0"/>
                  </a:outerShdw>
                </a:effectLst>
                <a:latin typeface="华文细黑" pitchFamily="2" charset="-122"/>
                <a:ea typeface="华文细黑" pitchFamily="2" charset="-122"/>
              </a:rPr>
              <a:t>文件的概念</a:t>
            </a:r>
          </a:p>
        </p:txBody>
      </p:sp>
      <p:sp>
        <p:nvSpPr>
          <p:cNvPr id="3075" name="Text Box 3"/>
          <p:cNvSpPr txBox="1">
            <a:spLocks noChangeArrowheads="1"/>
          </p:cNvSpPr>
          <p:nvPr/>
        </p:nvSpPr>
        <p:spPr bwMode="auto">
          <a:xfrm>
            <a:off x="609600" y="2438400"/>
            <a:ext cx="32956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solidFill>
                  <a:srgbClr val="3333CC"/>
                </a:solidFill>
                <a:latin typeface="Symbol" pitchFamily="18" charset="2"/>
              </a:rPr>
              <a:t>一、</a:t>
            </a:r>
            <a:r>
              <a:rPr kumimoji="1" lang="en-US" altLang="zh-CN" sz="2800" b="1">
                <a:solidFill>
                  <a:srgbClr val="3333CC"/>
                </a:solidFill>
                <a:latin typeface="Verdana" pitchFamily="34" charset="0"/>
              </a:rPr>
              <a:t>C</a:t>
            </a:r>
            <a:r>
              <a:rPr kumimoji="1" lang="zh-CN" altLang="en-US" sz="2800" b="1">
                <a:solidFill>
                  <a:srgbClr val="3333CC"/>
                </a:solidFill>
                <a:latin typeface="Verdana" pitchFamily="34" charset="0"/>
              </a:rPr>
              <a:t>语言</a:t>
            </a:r>
            <a:r>
              <a:rPr kumimoji="1" lang="zh-CN" altLang="en-US" sz="2800" b="1">
                <a:solidFill>
                  <a:srgbClr val="3333CC"/>
                </a:solidFill>
                <a:latin typeface="Symbol" pitchFamily="18" charset="2"/>
              </a:rPr>
              <a:t>文件概述</a:t>
            </a:r>
          </a:p>
        </p:txBody>
      </p:sp>
      <p:sp>
        <p:nvSpPr>
          <p:cNvPr id="3076" name="Text Box 4"/>
          <p:cNvSpPr txBox="1">
            <a:spLocks noChangeArrowheads="1"/>
          </p:cNvSpPr>
          <p:nvPr/>
        </p:nvSpPr>
        <p:spPr bwMode="auto">
          <a:xfrm>
            <a:off x="685800" y="3124200"/>
            <a:ext cx="816927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itchFamily="34" charset="0"/>
                <a:ea typeface="宋体" pitchFamily="2" charset="-122"/>
              </a:defRPr>
            </a:lvl1pPr>
            <a:lvl2pPr marL="952500">
              <a:defRPr>
                <a:solidFill>
                  <a:schemeClr val="tx1"/>
                </a:solidFill>
                <a:latin typeface="Arial" pitchFamily="34" charset="0"/>
                <a:ea typeface="宋体" pitchFamily="2" charset="-122"/>
              </a:defRPr>
            </a:lvl2pPr>
            <a:lvl3pPr marL="114300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en-US" altLang="zh-CN" sz="2400" b="1">
                <a:effectLst>
                  <a:outerShdw blurRad="38100" dist="38100" dir="2700000" algn="tl">
                    <a:srgbClr val="C0C0C0"/>
                  </a:outerShdw>
                </a:effectLst>
                <a:latin typeface="Symbol" pitchFamily="18" charset="2"/>
                <a:ea typeface="金山简准圆" pitchFamily="49" charset="-122"/>
              </a:rPr>
              <a:t>        </a:t>
            </a:r>
            <a:r>
              <a:rPr kumimoji="1" lang="zh-CN" altLang="en-US" sz="2400" b="1">
                <a:effectLst>
                  <a:outerShdw blurRad="38100" dist="38100" dir="2700000" algn="tl">
                    <a:srgbClr val="C0C0C0"/>
                  </a:outerShdw>
                </a:effectLst>
                <a:latin typeface="Symbol" pitchFamily="18" charset="2"/>
                <a:ea typeface="金山简准圆" pitchFamily="49" charset="-122"/>
              </a:rPr>
              <a:t>文件是程序设计中的一个重要概念。此处所讲的文件，是指</a:t>
            </a:r>
            <a:r>
              <a:rPr kumimoji="1" lang="en-US" altLang="zh-CN" sz="2400" b="1">
                <a:effectLst>
                  <a:outerShdw blurRad="38100" dist="38100" dir="2700000" algn="tl">
                    <a:srgbClr val="C0C0C0"/>
                  </a:outerShdw>
                </a:effectLst>
                <a:latin typeface="Verdana" pitchFamily="34" charset="0"/>
                <a:ea typeface="金山简准圆" pitchFamily="49" charset="-122"/>
              </a:rPr>
              <a:t>C</a:t>
            </a:r>
            <a:r>
              <a:rPr kumimoji="1" lang="zh-CN" altLang="en-US" sz="2400" b="1">
                <a:effectLst>
                  <a:outerShdw blurRad="38100" dist="38100" dir="2700000" algn="tl">
                    <a:srgbClr val="C0C0C0"/>
                  </a:outerShdw>
                </a:effectLst>
                <a:latin typeface="Verdana" pitchFamily="34" charset="0"/>
                <a:ea typeface="金山简准圆" pitchFamily="49" charset="-122"/>
              </a:rPr>
              <a:t>语言数据文件。所以可以这样来定义文件：</a:t>
            </a:r>
          </a:p>
          <a:p>
            <a:pPr eaLnBrk="0" hangingPunct="0"/>
            <a:endParaRPr kumimoji="1" lang="zh-CN" altLang="en-US" sz="2400" b="1">
              <a:effectLst>
                <a:outerShdw blurRad="38100" dist="38100" dir="2700000" algn="tl">
                  <a:srgbClr val="C0C0C0"/>
                </a:outerShdw>
              </a:effectLst>
              <a:latin typeface="Verdana" pitchFamily="34" charset="0"/>
              <a:ea typeface="金山简准圆" pitchFamily="49" charset="-122"/>
            </a:endParaRPr>
          </a:p>
          <a:p>
            <a:pPr eaLnBrk="0" hangingPunct="0"/>
            <a:r>
              <a:rPr kumimoji="1" lang="zh-CN" altLang="en-US" sz="2400" b="1">
                <a:effectLst>
                  <a:outerShdw blurRad="38100" dist="38100" dir="2700000" algn="tl">
                    <a:srgbClr val="C0C0C0"/>
                  </a:outerShdw>
                </a:effectLst>
                <a:latin typeface="Verdana" pitchFamily="34" charset="0"/>
                <a:ea typeface="金山简准圆" pitchFamily="49" charset="-122"/>
              </a:rPr>
              <a:t>存储在外部介质上数据的集合。</a:t>
            </a:r>
          </a:p>
        </p:txBody>
      </p:sp>
      <p:sp>
        <p:nvSpPr>
          <p:cNvPr id="3077" name="Text Box 5"/>
          <p:cNvSpPr txBox="1">
            <a:spLocks noChangeArrowheads="1"/>
          </p:cNvSpPr>
          <p:nvPr/>
        </p:nvSpPr>
        <p:spPr bwMode="auto">
          <a:xfrm>
            <a:off x="533400" y="5029200"/>
            <a:ext cx="83216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9438">
              <a:defRPr>
                <a:solidFill>
                  <a:schemeClr val="tx1"/>
                </a:solidFill>
                <a:latin typeface="Arial" pitchFamily="34" charset="0"/>
                <a:ea typeface="宋体" pitchFamily="2" charset="-122"/>
              </a:defRPr>
            </a:lvl1pPr>
            <a:lvl2pPr marL="769938">
              <a:defRPr>
                <a:solidFill>
                  <a:schemeClr val="tx1"/>
                </a:solidFill>
                <a:latin typeface="Arial" pitchFamily="34" charset="0"/>
                <a:ea typeface="宋体" pitchFamily="2" charset="-122"/>
              </a:defRPr>
            </a:lvl2pPr>
            <a:lvl3pPr marL="960438">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操作系统是以文件为单位对数据进行处理的。要寻找在外部存储介质上的数据，必须先按文件名找到所指定的文件，然后再从该 文件中读取数据，写数据也同样如此。</a:t>
            </a:r>
          </a:p>
        </p:txBody>
      </p:sp>
      <p:sp>
        <p:nvSpPr>
          <p:cNvPr id="3078" name="Rectangle 6"/>
          <p:cNvSpPr>
            <a:spLocks noChangeArrowheads="1"/>
          </p:cNvSpPr>
          <p:nvPr/>
        </p:nvSpPr>
        <p:spPr bwMode="auto">
          <a:xfrm>
            <a:off x="3851275" y="404813"/>
            <a:ext cx="15621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600" b="1">
                <a:solidFill>
                  <a:schemeClr val="hlink"/>
                </a:solidFill>
                <a:effectLst>
                  <a:outerShdw blurRad="38100" dist="38100" dir="2700000" algn="tl">
                    <a:srgbClr val="C0C0C0"/>
                  </a:outerShdw>
                </a:effectLst>
                <a:latin typeface="黑体" pitchFamily="49" charset="-122"/>
                <a:ea typeface="黑体" pitchFamily="49" charset="-122"/>
              </a:rPr>
              <a:t>文  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slide(fromTop)">
                                      <p:cBhvr>
                                        <p:cTn id="7" dur="500"/>
                                        <p:tgtEl>
                                          <p:spTgt spid="30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3077"/>
                                        </p:tgtEl>
                                        <p:attrNameLst>
                                          <p:attrName>style.visibility</p:attrName>
                                        </p:attrNameLst>
                                      </p:cBhvr>
                                      <p:to>
                                        <p:strVal val="visible"/>
                                      </p:to>
                                    </p:set>
                                    <p:animEffect transition="in" filter="slide(fromTop)">
                                      <p:cBhvr>
                                        <p:cTn id="12" dur="5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utoUpdateAnimBg="0"/>
      <p:bldP spid="3077"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457200" y="339725"/>
            <a:ext cx="847407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9438">
              <a:defRPr>
                <a:solidFill>
                  <a:schemeClr val="tx1"/>
                </a:solidFill>
                <a:latin typeface="Arial" pitchFamily="34" charset="0"/>
                <a:ea typeface="宋体" pitchFamily="2" charset="-122"/>
              </a:defRPr>
            </a:lvl1pPr>
            <a:lvl2pPr marL="769938">
              <a:defRPr>
                <a:solidFill>
                  <a:schemeClr val="tx1"/>
                </a:solidFill>
                <a:latin typeface="Arial" pitchFamily="34" charset="0"/>
                <a:ea typeface="宋体" pitchFamily="2" charset="-122"/>
              </a:defRPr>
            </a:lvl2pPr>
            <a:lvl3pPr marL="960438">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C</a:t>
            </a:r>
            <a:r>
              <a:rPr kumimoji="1" lang="zh-CN" altLang="en-US" sz="2400" b="1">
                <a:effectLst>
                  <a:outerShdw blurRad="38100" dist="38100" dir="2700000" algn="tl">
                    <a:srgbClr val="C0C0C0"/>
                  </a:outerShdw>
                </a:effectLst>
                <a:latin typeface="Symbol" pitchFamily="18" charset="2"/>
                <a:ea typeface="金山简准圆" pitchFamily="49" charset="-122"/>
              </a:rPr>
              <a:t>语言将文件看成是一个字符（字节）的序列，即由一个一个字符（字节）的数据顺序组成。故</a:t>
            </a:r>
            <a:r>
              <a:rPr kumimoji="1" lang="en-US" altLang="zh-CN" sz="2400" b="1">
                <a:effectLst>
                  <a:outerShdw blurRad="38100" dist="38100" dir="2700000" algn="tl">
                    <a:srgbClr val="C0C0C0"/>
                  </a:outerShdw>
                </a:effectLst>
                <a:latin typeface="Verdana" pitchFamily="34" charset="0"/>
                <a:ea typeface="金山简准圆" pitchFamily="49" charset="-122"/>
              </a:rPr>
              <a:t>C</a:t>
            </a:r>
            <a:r>
              <a:rPr kumimoji="1" lang="zh-CN" altLang="en-US" sz="2400" b="1">
                <a:effectLst>
                  <a:outerShdw blurRad="38100" dist="38100" dir="2700000" algn="tl">
                    <a:srgbClr val="C0C0C0"/>
                  </a:outerShdw>
                </a:effectLst>
                <a:latin typeface="Symbol" pitchFamily="18" charset="2"/>
                <a:ea typeface="金山简准圆" pitchFamily="49" charset="-122"/>
              </a:rPr>
              <a:t>文件是一个字节流或二进制流。对这种文件，简称为流。在</a:t>
            </a:r>
            <a:r>
              <a:rPr kumimoji="1" lang="en-US" altLang="zh-CN" sz="2400" b="1">
                <a:effectLst>
                  <a:outerShdw blurRad="38100" dist="38100" dir="2700000" algn="tl">
                    <a:srgbClr val="C0C0C0"/>
                  </a:outerShdw>
                </a:effectLst>
                <a:latin typeface="Verdana" pitchFamily="34" charset="0"/>
                <a:ea typeface="金山简准圆" pitchFamily="49" charset="-122"/>
              </a:rPr>
              <a:t>C</a:t>
            </a:r>
            <a:r>
              <a:rPr kumimoji="1" lang="en-US" altLang="zh-CN" sz="2400" b="1">
                <a:effectLst>
                  <a:outerShdw blurRad="38100" dist="38100" dir="2700000" algn="tl">
                    <a:srgbClr val="C0C0C0"/>
                  </a:outerShdw>
                </a:effectLst>
                <a:latin typeface="Symbol" pitchFamily="18" charset="2"/>
                <a:ea typeface="金山简准圆" pitchFamily="49" charset="-122"/>
              </a:rPr>
              <a:t>++</a:t>
            </a:r>
            <a:r>
              <a:rPr kumimoji="1" lang="zh-CN" altLang="en-US" sz="2400" b="1">
                <a:effectLst>
                  <a:outerShdw blurRad="38100" dist="38100" dir="2700000" algn="tl">
                    <a:srgbClr val="C0C0C0"/>
                  </a:outerShdw>
                </a:effectLst>
                <a:latin typeface="Symbol" pitchFamily="18" charset="2"/>
                <a:ea typeface="金山简准圆" pitchFamily="49" charset="-122"/>
              </a:rPr>
              <a:t>中，对文件的处理全部采用流的方式，故其输入输出全部用流来表示，输入输出符号</a:t>
            </a:r>
            <a:r>
              <a:rPr kumimoji="1" lang="en-US" altLang="zh-CN" sz="2400" b="1">
                <a:effectLst>
                  <a:outerShdw blurRad="38100" dist="38100" dir="2700000" algn="tl">
                    <a:srgbClr val="C0C0C0"/>
                  </a:outerShdw>
                </a:effectLst>
                <a:latin typeface="Symbol" pitchFamily="18" charset="2"/>
                <a:ea typeface="金山简准圆" pitchFamily="49" charset="-122"/>
              </a:rPr>
              <a:t>&lt;&lt;</a:t>
            </a:r>
            <a:r>
              <a:rPr kumimoji="1" lang="zh-CN" altLang="en-US" sz="2400" b="1">
                <a:effectLst>
                  <a:outerShdw blurRad="38100" dist="38100" dir="2700000" algn="tl">
                    <a:srgbClr val="C0C0C0"/>
                  </a:outerShdw>
                </a:effectLst>
                <a:latin typeface="Symbol" pitchFamily="18" charset="2"/>
                <a:ea typeface="金山简准圆" pitchFamily="49" charset="-122"/>
              </a:rPr>
              <a:t>、</a:t>
            </a:r>
            <a:r>
              <a:rPr kumimoji="1" lang="en-US" altLang="zh-CN" sz="2400" b="1">
                <a:effectLst>
                  <a:outerShdw blurRad="38100" dist="38100" dir="2700000" algn="tl">
                    <a:srgbClr val="C0C0C0"/>
                  </a:outerShdw>
                </a:effectLst>
                <a:latin typeface="Symbol" pitchFamily="18" charset="2"/>
                <a:ea typeface="金山简准圆" pitchFamily="49" charset="-122"/>
              </a:rPr>
              <a:t>&gt;&gt;</a:t>
            </a:r>
            <a:r>
              <a:rPr kumimoji="1" lang="zh-CN" altLang="en-US" sz="2400" b="1">
                <a:effectLst>
                  <a:outerShdw blurRad="38100" dist="38100" dir="2700000" algn="tl">
                    <a:srgbClr val="C0C0C0"/>
                  </a:outerShdw>
                </a:effectLst>
                <a:latin typeface="Symbol" pitchFamily="18" charset="2"/>
                <a:ea typeface="金山简准圆" pitchFamily="49" charset="-122"/>
              </a:rPr>
              <a:t>也很形象。</a:t>
            </a:r>
          </a:p>
        </p:txBody>
      </p:sp>
      <p:sp>
        <p:nvSpPr>
          <p:cNvPr id="6147" name="Text Box 3"/>
          <p:cNvSpPr txBox="1">
            <a:spLocks noChangeArrowheads="1"/>
          </p:cNvSpPr>
          <p:nvPr/>
        </p:nvSpPr>
        <p:spPr bwMode="auto">
          <a:xfrm>
            <a:off x="609600" y="2590800"/>
            <a:ext cx="839787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9438">
              <a:defRPr>
                <a:solidFill>
                  <a:schemeClr val="tx1"/>
                </a:solidFill>
                <a:latin typeface="Arial" pitchFamily="34" charset="0"/>
                <a:ea typeface="宋体" pitchFamily="2" charset="-122"/>
              </a:defRPr>
            </a:lvl1pPr>
            <a:lvl2pPr marL="769938">
              <a:defRPr>
                <a:solidFill>
                  <a:schemeClr val="tx1"/>
                </a:solidFill>
                <a:latin typeface="Arial" pitchFamily="34" charset="0"/>
                <a:ea typeface="宋体" pitchFamily="2" charset="-122"/>
              </a:defRPr>
            </a:lvl2pPr>
            <a:lvl3pPr marL="960438">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在一般的高级语言中，按文件的存放方式将文件分成</a:t>
            </a:r>
            <a:r>
              <a:rPr kumimoji="1" lang="en-US" altLang="zh-CN" sz="2400" b="1">
                <a:effectLst>
                  <a:outerShdw blurRad="38100" dist="38100" dir="2700000" algn="tl">
                    <a:srgbClr val="C0C0C0"/>
                  </a:outerShdw>
                </a:effectLst>
                <a:latin typeface="Verdana" pitchFamily="34" charset="0"/>
                <a:ea typeface="金山简准圆" pitchFamily="49" charset="-122"/>
              </a:rPr>
              <a:t>ASCII</a:t>
            </a:r>
            <a:r>
              <a:rPr kumimoji="1" lang="zh-CN" altLang="en-US" sz="2400" b="1">
                <a:effectLst>
                  <a:outerShdw blurRad="38100" dist="38100" dir="2700000" algn="tl">
                    <a:srgbClr val="C0C0C0"/>
                  </a:outerShdw>
                </a:effectLst>
                <a:latin typeface="Verdana" pitchFamily="34" charset="0"/>
                <a:ea typeface="金山简准圆" pitchFamily="49" charset="-122"/>
              </a:rPr>
              <a:t>码文件和二进制文件。</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ASCII</a:t>
            </a:r>
            <a:r>
              <a:rPr kumimoji="1" lang="zh-CN" altLang="en-US" sz="2400" b="1">
                <a:effectLst>
                  <a:outerShdw blurRad="38100" dist="38100" dir="2700000" algn="tl">
                    <a:srgbClr val="C0C0C0"/>
                  </a:outerShdw>
                </a:effectLst>
                <a:latin typeface="Verdana" pitchFamily="34" charset="0"/>
                <a:ea typeface="金山简准圆" pitchFamily="49" charset="-122"/>
              </a:rPr>
              <a:t>码文件又称文本文件，正文文件。它的每一位字节存放一个</a:t>
            </a:r>
            <a:r>
              <a:rPr kumimoji="1" lang="en-US" altLang="zh-CN" sz="2400" b="1">
                <a:effectLst>
                  <a:outerShdw blurRad="38100" dist="38100" dir="2700000" algn="tl">
                    <a:srgbClr val="C0C0C0"/>
                  </a:outerShdw>
                </a:effectLst>
                <a:latin typeface="Verdana" pitchFamily="34" charset="0"/>
                <a:ea typeface="金山简准圆" pitchFamily="49" charset="-122"/>
              </a:rPr>
              <a:t>ASCII</a:t>
            </a:r>
            <a:r>
              <a:rPr kumimoji="1" lang="zh-CN" altLang="en-US" sz="2400" b="1">
                <a:effectLst>
                  <a:outerShdw blurRad="38100" dist="38100" dir="2700000" algn="tl">
                    <a:srgbClr val="C0C0C0"/>
                  </a:outerShdw>
                </a:effectLst>
                <a:latin typeface="Verdana" pitchFamily="34" charset="0"/>
                <a:ea typeface="金山简准圆" pitchFamily="49" charset="-122"/>
              </a:rPr>
              <a:t>码，而在二进制文件中，是把内存中的数据按其在内存中的存储形式直接存储到外部存储介质上。</a:t>
            </a:r>
          </a:p>
        </p:txBody>
      </p:sp>
      <p:sp>
        <p:nvSpPr>
          <p:cNvPr id="6148" name="Text Box 4"/>
          <p:cNvSpPr txBox="1">
            <a:spLocks noChangeArrowheads="1"/>
          </p:cNvSpPr>
          <p:nvPr/>
        </p:nvSpPr>
        <p:spPr bwMode="auto">
          <a:xfrm>
            <a:off x="762000" y="4800600"/>
            <a:ext cx="794067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这两种形式的文件各有其长处。用</a:t>
            </a:r>
            <a:r>
              <a:rPr kumimoji="1" lang="en-US" altLang="zh-CN" sz="2400" b="1">
                <a:effectLst>
                  <a:outerShdw blurRad="38100" dist="38100" dir="2700000" algn="tl">
                    <a:srgbClr val="C0C0C0"/>
                  </a:outerShdw>
                </a:effectLst>
                <a:latin typeface="Verdana" pitchFamily="34" charset="0"/>
                <a:ea typeface="金山简准圆" pitchFamily="49" charset="-122"/>
              </a:rPr>
              <a:t>ASCII</a:t>
            </a:r>
            <a:r>
              <a:rPr kumimoji="1" lang="zh-CN" altLang="en-US" sz="2400" b="1">
                <a:effectLst>
                  <a:outerShdw blurRad="38100" dist="38100" dir="2700000" algn="tl">
                    <a:srgbClr val="C0C0C0"/>
                  </a:outerShdw>
                </a:effectLst>
                <a:latin typeface="Verdana" pitchFamily="34" charset="0"/>
                <a:ea typeface="金山简准圆" pitchFamily="49" charset="-122"/>
              </a:rPr>
              <a:t>码方式存储的文件便于对其中的字符进行处理，而且其它系统也可对其进行处理，但它占用外存大，而且要花时间进行</a:t>
            </a:r>
            <a:r>
              <a:rPr kumimoji="1" lang="en-US" altLang="zh-CN" sz="2400" b="1">
                <a:effectLst>
                  <a:outerShdw blurRad="38100" dist="38100" dir="2700000" algn="tl">
                    <a:srgbClr val="C0C0C0"/>
                  </a:outerShdw>
                </a:effectLst>
                <a:latin typeface="Verdana" pitchFamily="34" charset="0"/>
                <a:ea typeface="金山简准圆" pitchFamily="49" charset="-122"/>
              </a:rPr>
              <a:t>ASCII</a:t>
            </a:r>
            <a:r>
              <a:rPr kumimoji="1" lang="zh-CN" altLang="en-US" sz="2400" b="1">
                <a:effectLst>
                  <a:outerShdw blurRad="38100" dist="38100" dir="2700000" algn="tl">
                    <a:srgbClr val="C0C0C0"/>
                  </a:outerShdw>
                </a:effectLst>
                <a:latin typeface="Verdana" pitchFamily="34" charset="0"/>
                <a:ea typeface="金山简准圆" pitchFamily="49" charset="-122"/>
              </a:rPr>
              <a:t>码与二进制之间的转换，运行速度相对较慢。二进制文件正好相反。</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365125" y="501650"/>
            <a:ext cx="48482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solidFill>
                  <a:srgbClr val="3333CC"/>
                </a:solidFill>
                <a:latin typeface="Symbol" pitchFamily="18" charset="2"/>
              </a:rPr>
              <a:t>二、标准级（流式）输入输出</a:t>
            </a:r>
          </a:p>
        </p:txBody>
      </p:sp>
      <p:sp>
        <p:nvSpPr>
          <p:cNvPr id="8195" name="Text Box 3"/>
          <p:cNvSpPr txBox="1">
            <a:spLocks noChangeArrowheads="1"/>
          </p:cNvSpPr>
          <p:nvPr/>
        </p:nvSpPr>
        <p:spPr bwMode="auto">
          <a:xfrm>
            <a:off x="609600" y="1406525"/>
            <a:ext cx="809307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9438">
              <a:defRPr>
                <a:solidFill>
                  <a:schemeClr val="tx1"/>
                </a:solidFill>
                <a:latin typeface="Arial" pitchFamily="34" charset="0"/>
                <a:ea typeface="宋体" pitchFamily="2" charset="-122"/>
              </a:defRPr>
            </a:lvl1pPr>
            <a:lvl2pPr marL="769938">
              <a:defRPr>
                <a:solidFill>
                  <a:schemeClr val="tx1"/>
                </a:solidFill>
                <a:latin typeface="Arial" pitchFamily="34" charset="0"/>
                <a:ea typeface="宋体" pitchFamily="2" charset="-122"/>
              </a:defRPr>
            </a:lvl2pPr>
            <a:lvl3pPr marL="960438">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以</a:t>
            </a:r>
            <a:r>
              <a:rPr kumimoji="1" lang="en-US" altLang="zh-CN" sz="2400" b="1">
                <a:effectLst>
                  <a:outerShdw blurRad="38100" dist="38100" dir="2700000" algn="tl">
                    <a:srgbClr val="C0C0C0"/>
                  </a:outerShdw>
                </a:effectLst>
                <a:latin typeface="Verdana" pitchFamily="34" charset="0"/>
                <a:ea typeface="金山简准圆" pitchFamily="49" charset="-122"/>
              </a:rPr>
              <a:t>C</a:t>
            </a:r>
            <a:r>
              <a:rPr kumimoji="1" lang="zh-CN" altLang="en-US" sz="2400" b="1">
                <a:effectLst>
                  <a:outerShdw blurRad="38100" dist="38100" dir="2700000" algn="tl">
                    <a:srgbClr val="C0C0C0"/>
                  </a:outerShdw>
                </a:effectLst>
                <a:latin typeface="Symbol" pitchFamily="18" charset="2"/>
                <a:ea typeface="金山简准圆" pitchFamily="49" charset="-122"/>
              </a:rPr>
              <a:t>语言中，处理文件有两种方式：一种称为缓冲文件系统，一种称为非缓冲文件系统。对于缓冲文件系统，系统能自动在内存中为文件打开一输入输出缓冲区。非缓冲文件系统则由程序员为每个文件设定缓冲区。</a:t>
            </a:r>
          </a:p>
        </p:txBody>
      </p:sp>
      <p:sp>
        <p:nvSpPr>
          <p:cNvPr id="8196" name="Text Box 4"/>
          <p:cNvSpPr txBox="1">
            <a:spLocks noChangeArrowheads="1"/>
          </p:cNvSpPr>
          <p:nvPr/>
        </p:nvSpPr>
        <p:spPr bwMode="auto">
          <a:xfrm>
            <a:off x="669925" y="3297238"/>
            <a:ext cx="82454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9438">
              <a:defRPr>
                <a:solidFill>
                  <a:schemeClr val="tx1"/>
                </a:solidFill>
                <a:latin typeface="Arial" pitchFamily="34" charset="0"/>
                <a:ea typeface="宋体" pitchFamily="2" charset="-122"/>
              </a:defRPr>
            </a:lvl1pPr>
            <a:lvl2pPr marL="769938">
              <a:defRPr>
                <a:solidFill>
                  <a:schemeClr val="tx1"/>
                </a:solidFill>
                <a:latin typeface="Arial" pitchFamily="34" charset="0"/>
                <a:ea typeface="宋体" pitchFamily="2" charset="-122"/>
              </a:defRPr>
            </a:lvl2pPr>
            <a:lvl3pPr marL="960438">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用于操作缓冲文件的函数称为标准函数，用于操作非缓冲文件的函数称为系统级函数。</a:t>
            </a:r>
          </a:p>
        </p:txBody>
      </p:sp>
      <p:sp>
        <p:nvSpPr>
          <p:cNvPr id="8197" name="Text Box 5"/>
          <p:cNvSpPr txBox="1">
            <a:spLocks noChangeArrowheads="1"/>
          </p:cNvSpPr>
          <p:nvPr/>
        </p:nvSpPr>
        <p:spPr bwMode="auto">
          <a:xfrm>
            <a:off x="746125" y="4606925"/>
            <a:ext cx="816927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标准级函数使用较为容易，而且与其它的</a:t>
            </a:r>
            <a:r>
              <a:rPr kumimoji="1" lang="en-US" altLang="zh-CN" sz="2400" b="1">
                <a:effectLst>
                  <a:outerShdw blurRad="38100" dist="38100" dir="2700000" algn="tl">
                    <a:srgbClr val="C0C0C0"/>
                  </a:outerShdw>
                </a:effectLst>
                <a:latin typeface="Verdana" pitchFamily="34" charset="0"/>
                <a:ea typeface="金山简准圆" pitchFamily="49" charset="-122"/>
              </a:rPr>
              <a:t>c</a:t>
            </a:r>
            <a:r>
              <a:rPr kumimoji="1" lang="zh-CN" altLang="en-US" sz="2400" b="1">
                <a:effectLst>
                  <a:outerShdw blurRad="38100" dist="38100" dir="2700000" algn="tl">
                    <a:srgbClr val="C0C0C0"/>
                  </a:outerShdw>
                </a:effectLst>
                <a:latin typeface="Symbol" pitchFamily="18" charset="2"/>
                <a:ea typeface="金山简准圆" pitchFamily="49" charset="-122"/>
              </a:rPr>
              <a:t>语言系统兼容，移植性更好。系统级函数往往直接调用操作系统，因此速度快，内存占用少，但兼容性差，对程序员来说，系统级函数使用较难。</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381000" y="315913"/>
            <a:ext cx="2673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solidFill>
                  <a:srgbClr val="3333CC"/>
                </a:solidFill>
                <a:latin typeface="Symbol" pitchFamily="18" charset="2"/>
                <a:ea typeface="金山简准圆" pitchFamily="49" charset="-122"/>
              </a:rPr>
              <a:t>三、文件缓冲区</a:t>
            </a:r>
          </a:p>
        </p:txBody>
      </p:sp>
      <p:sp>
        <p:nvSpPr>
          <p:cNvPr id="10243" name="Text Box 3"/>
          <p:cNvSpPr txBox="1">
            <a:spLocks noChangeArrowheads="1"/>
          </p:cNvSpPr>
          <p:nvPr/>
        </p:nvSpPr>
        <p:spPr bwMode="auto">
          <a:xfrm>
            <a:off x="457200" y="1054100"/>
            <a:ext cx="8229600"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9438">
              <a:defRPr>
                <a:solidFill>
                  <a:schemeClr val="tx1"/>
                </a:solidFill>
                <a:latin typeface="Arial" pitchFamily="34" charset="0"/>
                <a:ea typeface="宋体" pitchFamily="2" charset="-122"/>
              </a:defRPr>
            </a:lvl1pPr>
            <a:lvl2pPr marL="769938">
              <a:defRPr>
                <a:solidFill>
                  <a:schemeClr val="tx1"/>
                </a:solidFill>
                <a:latin typeface="Arial" pitchFamily="34" charset="0"/>
                <a:ea typeface="宋体" pitchFamily="2" charset="-122"/>
              </a:defRPr>
            </a:lvl2pPr>
            <a:lvl3pPr marL="960438">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由于读写外部存储介质的速度相对于内存慢很多，为了提高读写效率，系统在打开一文件的同时，在内存中分配了一块区域与该文件相联系，这块区域就叫文件缓冲区。当系统向外存写数据时，并不立即将数据写入外存，而是将数据写入文件缓冲区，当文件缓冲区写满后，再一次向外存写数据。</a:t>
            </a:r>
          </a:p>
        </p:txBody>
      </p:sp>
      <p:sp>
        <p:nvSpPr>
          <p:cNvPr id="10244" name="Text Box 4"/>
          <p:cNvSpPr txBox="1">
            <a:spLocks noChangeArrowheads="1"/>
          </p:cNvSpPr>
          <p:nvPr/>
        </p:nvSpPr>
        <p:spPr bwMode="auto">
          <a:xfrm>
            <a:off x="533400" y="3368675"/>
            <a:ext cx="8229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669925">
              <a:defRPr>
                <a:solidFill>
                  <a:schemeClr val="tx1"/>
                </a:solidFill>
                <a:latin typeface="Arial" pitchFamily="34" charset="0"/>
                <a:ea typeface="宋体" pitchFamily="2" charset="-122"/>
              </a:defRPr>
            </a:lvl1pPr>
            <a:lvl2pPr marL="860425">
              <a:defRPr>
                <a:solidFill>
                  <a:schemeClr val="tx1"/>
                </a:solidFill>
                <a:latin typeface="Arial" pitchFamily="34" charset="0"/>
                <a:ea typeface="宋体" pitchFamily="2" charset="-122"/>
              </a:defRPr>
            </a:lvl2pPr>
            <a:lvl3pPr marL="1050925">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当从文件中读数据时，将所读数据附近的数据读入，下次再读时，先到文件缓冲区中找，如果没找到，再到外存中读。</a:t>
            </a:r>
          </a:p>
        </p:txBody>
      </p:sp>
      <p:sp>
        <p:nvSpPr>
          <p:cNvPr id="10245" name="Text Box 5"/>
          <p:cNvSpPr txBox="1">
            <a:spLocks noChangeArrowheads="1"/>
          </p:cNvSpPr>
          <p:nvPr/>
        </p:nvSpPr>
        <p:spPr bwMode="auto">
          <a:xfrm>
            <a:off x="609600" y="4987925"/>
            <a:ext cx="81534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现代外存很大，从外存中读一次数据，最少是</a:t>
            </a:r>
            <a:r>
              <a:rPr kumimoji="1" lang="en-US" altLang="zh-CN" sz="2400" b="1">
                <a:effectLst>
                  <a:outerShdw blurRad="38100" dist="38100" dir="2700000" algn="tl">
                    <a:srgbClr val="C0C0C0"/>
                  </a:outerShdw>
                </a:effectLst>
                <a:latin typeface="Symbol" pitchFamily="18" charset="2"/>
                <a:ea typeface="金山简准圆" pitchFamily="49" charset="-122"/>
              </a:rPr>
              <a:t>512</a:t>
            </a:r>
            <a:r>
              <a:rPr kumimoji="1" lang="zh-CN" altLang="en-US" sz="2400" b="1">
                <a:effectLst>
                  <a:outerShdw blurRad="38100" dist="38100" dir="2700000" algn="tl">
                    <a:srgbClr val="C0C0C0"/>
                  </a:outerShdw>
                </a:effectLst>
                <a:latin typeface="Symbol" pitchFamily="18" charset="2"/>
                <a:ea typeface="金山简准圆" pitchFamily="49" charset="-122"/>
              </a:rPr>
              <a:t>字节，写也是一样。也就是说，从外存中一次读写 </a:t>
            </a:r>
            <a:r>
              <a:rPr kumimoji="1" lang="en-US" altLang="zh-CN" sz="2400" b="1">
                <a:effectLst>
                  <a:outerShdw blurRad="38100" dist="38100" dir="2700000" algn="tl">
                    <a:srgbClr val="C0C0C0"/>
                  </a:outerShdw>
                </a:effectLst>
                <a:latin typeface="Symbol" pitchFamily="18" charset="2"/>
                <a:ea typeface="金山简准圆" pitchFamily="49" charset="-122"/>
              </a:rPr>
              <a:t>1</a:t>
            </a:r>
            <a:r>
              <a:rPr kumimoji="1" lang="zh-CN" altLang="en-US" sz="2400" b="1">
                <a:effectLst>
                  <a:outerShdw blurRad="38100" dist="38100" dir="2700000" algn="tl">
                    <a:srgbClr val="C0C0C0"/>
                  </a:outerShdw>
                </a:effectLst>
                <a:latin typeface="Symbol" pitchFamily="18" charset="2"/>
                <a:ea typeface="金山简准圆" pitchFamily="49" charset="-122"/>
              </a:rPr>
              <a:t>字节和 </a:t>
            </a:r>
            <a:r>
              <a:rPr kumimoji="1" lang="en-US" altLang="zh-CN" sz="2400" b="1">
                <a:effectLst>
                  <a:outerShdw blurRad="38100" dist="38100" dir="2700000" algn="tl">
                    <a:srgbClr val="C0C0C0"/>
                  </a:outerShdw>
                </a:effectLst>
                <a:latin typeface="Symbol" pitchFamily="18" charset="2"/>
                <a:ea typeface="金山简准圆" pitchFamily="49" charset="-122"/>
              </a:rPr>
              <a:t>512</a:t>
            </a:r>
            <a:r>
              <a:rPr kumimoji="1" lang="zh-CN" altLang="en-US" sz="2400" b="1">
                <a:effectLst>
                  <a:outerShdw blurRad="38100" dist="38100" dir="2700000" algn="tl">
                    <a:srgbClr val="C0C0C0"/>
                  </a:outerShdw>
                </a:effectLst>
                <a:latin typeface="Symbol" pitchFamily="18" charset="2"/>
                <a:ea typeface="金山简准圆" pitchFamily="49" charset="-122"/>
              </a:rPr>
              <a:t>字节所花时间是一样的。</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533400" y="609600"/>
            <a:ext cx="71151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3200" b="1">
                <a:solidFill>
                  <a:schemeClr val="hlink"/>
                </a:solidFill>
                <a:effectLst>
                  <a:outerShdw blurRad="38100" dist="38100" dir="2700000" algn="tl">
                    <a:srgbClr val="C0C0C0"/>
                  </a:outerShdw>
                </a:effectLst>
                <a:latin typeface="华文细黑" pitchFamily="2" charset="-122"/>
                <a:ea typeface="华文细黑" pitchFamily="2" charset="-122"/>
              </a:rPr>
              <a:t>§2  </a:t>
            </a:r>
            <a:r>
              <a:rPr kumimoji="1" lang="zh-CN" altLang="en-US" sz="3200" b="1">
                <a:solidFill>
                  <a:schemeClr val="hlink"/>
                </a:solidFill>
                <a:effectLst>
                  <a:outerShdw blurRad="38100" dist="38100" dir="2700000" algn="tl">
                    <a:srgbClr val="C0C0C0"/>
                  </a:outerShdw>
                </a:effectLst>
                <a:latin typeface="华文细黑" pitchFamily="2" charset="-122"/>
                <a:ea typeface="华文细黑" pitchFamily="2" charset="-122"/>
              </a:rPr>
              <a:t>文件</a:t>
            </a:r>
            <a:r>
              <a:rPr kumimoji="1" lang="zh-CN" altLang="en-US" sz="3200" b="1">
                <a:solidFill>
                  <a:schemeClr val="hlink"/>
                </a:solidFill>
                <a:latin typeface="Symbol" pitchFamily="18" charset="2"/>
                <a:ea typeface="华文细黑" pitchFamily="2" charset="-122"/>
              </a:rPr>
              <a:t>类型指针及文件的打开与关闭</a:t>
            </a:r>
          </a:p>
        </p:txBody>
      </p:sp>
      <p:sp>
        <p:nvSpPr>
          <p:cNvPr id="12291" name="Text Box 3"/>
          <p:cNvSpPr txBox="1">
            <a:spLocks noChangeArrowheads="1"/>
          </p:cNvSpPr>
          <p:nvPr/>
        </p:nvSpPr>
        <p:spPr bwMode="auto">
          <a:xfrm>
            <a:off x="685800" y="1752600"/>
            <a:ext cx="794067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9438">
              <a:defRPr>
                <a:solidFill>
                  <a:schemeClr val="tx1"/>
                </a:solidFill>
                <a:latin typeface="Arial" pitchFamily="34" charset="0"/>
                <a:ea typeface="宋体" pitchFamily="2" charset="-122"/>
              </a:defRPr>
            </a:lvl1pPr>
            <a:lvl2pPr marL="769938">
              <a:defRPr>
                <a:solidFill>
                  <a:schemeClr val="tx1"/>
                </a:solidFill>
                <a:latin typeface="Arial" pitchFamily="34" charset="0"/>
                <a:ea typeface="宋体" pitchFamily="2" charset="-122"/>
              </a:defRPr>
            </a:lvl2pPr>
            <a:lvl3pPr marL="960438">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在</a:t>
            </a:r>
            <a:r>
              <a:rPr kumimoji="1" lang="en-US" altLang="zh-CN" sz="2400" b="1">
                <a:effectLst>
                  <a:outerShdw blurRad="38100" dist="38100" dir="2700000" algn="tl">
                    <a:srgbClr val="C0C0C0"/>
                  </a:outerShdw>
                </a:effectLst>
                <a:latin typeface="Verdana" pitchFamily="34" charset="0"/>
                <a:ea typeface="金山简准圆" pitchFamily="49" charset="-122"/>
              </a:rPr>
              <a:t>C</a:t>
            </a:r>
            <a:r>
              <a:rPr kumimoji="1" lang="zh-CN" altLang="en-US" sz="2400" b="1">
                <a:effectLst>
                  <a:outerShdw blurRad="38100" dist="38100" dir="2700000" algn="tl">
                    <a:srgbClr val="C0C0C0"/>
                  </a:outerShdw>
                </a:effectLst>
                <a:latin typeface="Symbol" pitchFamily="18" charset="2"/>
                <a:ea typeface="金山简准圆" pitchFamily="49" charset="-122"/>
              </a:rPr>
              <a:t>语言中，每个被使用的文件都在内存中开辟一个区域用来保存文件的有关信息。这个信息保存在一上结构变量中。该结构名为 </a:t>
            </a:r>
            <a:r>
              <a:rPr kumimoji="1" lang="en-US" altLang="zh-CN" sz="2400" b="1">
                <a:effectLst>
                  <a:outerShdw blurRad="38100" dist="38100" dir="2700000" algn="tl">
                    <a:srgbClr val="C0C0C0"/>
                  </a:outerShdw>
                </a:effectLst>
                <a:latin typeface="Verdana" pitchFamily="34" charset="0"/>
                <a:ea typeface="金山简准圆" pitchFamily="49" charset="-122"/>
              </a:rPr>
              <a:t>FILE</a:t>
            </a:r>
            <a:r>
              <a:rPr kumimoji="1" lang="zh-CN" altLang="en-US" sz="2400" b="1">
                <a:effectLst>
                  <a:outerShdw blurRad="38100" dist="38100" dir="2700000" algn="tl">
                    <a:srgbClr val="C0C0C0"/>
                  </a:outerShdw>
                </a:effectLst>
                <a:latin typeface="Verdana" pitchFamily="34" charset="0"/>
                <a:ea typeface="金山简准圆" pitchFamily="49" charset="-122"/>
              </a:rPr>
              <a:t>（不能小写）。关于</a:t>
            </a:r>
            <a:r>
              <a:rPr kumimoji="1" lang="en-US" altLang="zh-CN" sz="2400" b="1">
                <a:effectLst>
                  <a:outerShdw blurRad="38100" dist="38100" dir="2700000" algn="tl">
                    <a:srgbClr val="C0C0C0"/>
                  </a:outerShdw>
                </a:effectLst>
                <a:latin typeface="Verdana" pitchFamily="34" charset="0"/>
                <a:ea typeface="金山简准圆" pitchFamily="49" charset="-122"/>
              </a:rPr>
              <a:t>FILE</a:t>
            </a:r>
            <a:r>
              <a:rPr kumimoji="1" lang="zh-CN" altLang="en-US" sz="2400" b="1">
                <a:effectLst>
                  <a:outerShdw blurRad="38100" dist="38100" dir="2700000" algn="tl">
                    <a:srgbClr val="C0C0C0"/>
                  </a:outerShdw>
                </a:effectLst>
                <a:latin typeface="Verdana" pitchFamily="34" charset="0"/>
                <a:ea typeface="金山简准圆" pitchFamily="49" charset="-122"/>
              </a:rPr>
              <a:t>的详细结构，这里不做介绍。因为一般不鼓励直接使用文件的结构进行操作，而且不同的系统的文件结构也不一样。</a:t>
            </a:r>
          </a:p>
        </p:txBody>
      </p:sp>
      <p:sp>
        <p:nvSpPr>
          <p:cNvPr id="12292" name="Text Box 4"/>
          <p:cNvSpPr txBox="1">
            <a:spLocks noChangeArrowheads="1"/>
          </p:cNvSpPr>
          <p:nvPr/>
        </p:nvSpPr>
        <p:spPr bwMode="auto">
          <a:xfrm>
            <a:off x="838200" y="4038600"/>
            <a:ext cx="77882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669925">
              <a:defRPr>
                <a:solidFill>
                  <a:schemeClr val="tx1"/>
                </a:solidFill>
                <a:latin typeface="Arial" pitchFamily="34" charset="0"/>
                <a:ea typeface="宋体" pitchFamily="2" charset="-122"/>
              </a:defRPr>
            </a:lvl1pPr>
            <a:lvl2pPr marL="860425">
              <a:defRPr>
                <a:solidFill>
                  <a:schemeClr val="tx1"/>
                </a:solidFill>
                <a:latin typeface="Arial" pitchFamily="34" charset="0"/>
                <a:ea typeface="宋体" pitchFamily="2" charset="-122"/>
              </a:defRPr>
            </a:lvl2pPr>
            <a:lvl3pPr marL="1050925">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在一个程序中，可能有许多不同的文件，系统用</a:t>
            </a:r>
            <a:r>
              <a:rPr kumimoji="1" lang="en-US" altLang="zh-CN" sz="2400" b="1">
                <a:effectLst>
                  <a:outerShdw blurRad="38100" dist="38100" dir="2700000" algn="tl">
                    <a:srgbClr val="C0C0C0"/>
                  </a:outerShdw>
                </a:effectLst>
                <a:latin typeface="Verdana" pitchFamily="34" charset="0"/>
                <a:ea typeface="金山简准圆" pitchFamily="49" charset="-122"/>
              </a:rPr>
              <a:t>FILE</a:t>
            </a:r>
            <a:r>
              <a:rPr kumimoji="1" lang="zh-CN" altLang="en-US" sz="2400" b="1">
                <a:effectLst>
                  <a:outerShdw blurRad="38100" dist="38100" dir="2700000" algn="tl">
                    <a:srgbClr val="C0C0C0"/>
                  </a:outerShdw>
                </a:effectLst>
                <a:latin typeface="Verdana" pitchFamily="34" charset="0"/>
                <a:ea typeface="金山简准圆" pitchFamily="49" charset="-122"/>
              </a:rPr>
              <a:t>结构来管理这些文件，而从程序员的角度来看待文件，就是指向</a:t>
            </a:r>
            <a:r>
              <a:rPr kumimoji="1" lang="en-US" altLang="zh-CN" sz="2400" b="1">
                <a:effectLst>
                  <a:outerShdw blurRad="38100" dist="38100" dir="2700000" algn="tl">
                    <a:srgbClr val="C0C0C0"/>
                  </a:outerShdw>
                </a:effectLst>
                <a:latin typeface="Verdana" pitchFamily="34" charset="0"/>
                <a:ea typeface="金山简准圆" pitchFamily="49" charset="-122"/>
              </a:rPr>
              <a:t>FILE</a:t>
            </a:r>
            <a:r>
              <a:rPr kumimoji="1" lang="zh-CN" altLang="en-US" sz="2400" b="1">
                <a:effectLst>
                  <a:outerShdw blurRad="38100" dist="38100" dir="2700000" algn="tl">
                    <a:srgbClr val="C0C0C0"/>
                  </a:outerShdw>
                </a:effectLst>
                <a:latin typeface="Verdana" pitchFamily="34" charset="0"/>
                <a:ea typeface="金山简准圆" pitchFamily="49" charset="-122"/>
              </a:rPr>
              <a:t>结构的指针，此指针即为文件指针。</a:t>
            </a:r>
          </a:p>
        </p:txBody>
      </p:sp>
      <p:sp>
        <p:nvSpPr>
          <p:cNvPr id="12293" name="Text Box 5"/>
          <p:cNvSpPr txBox="1">
            <a:spLocks noChangeArrowheads="1"/>
          </p:cNvSpPr>
          <p:nvPr/>
        </p:nvSpPr>
        <p:spPr bwMode="auto">
          <a:xfrm>
            <a:off x="898525" y="5507038"/>
            <a:ext cx="2317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定义文件指针：</a:t>
            </a:r>
          </a:p>
        </p:txBody>
      </p:sp>
      <p:sp>
        <p:nvSpPr>
          <p:cNvPr id="12294" name="Text Box 6"/>
          <p:cNvSpPr txBox="1">
            <a:spLocks noChangeArrowheads="1"/>
          </p:cNvSpPr>
          <p:nvPr/>
        </p:nvSpPr>
        <p:spPr bwMode="auto">
          <a:xfrm>
            <a:off x="1889125" y="6051550"/>
            <a:ext cx="17367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FILE *fp;</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381000" y="455613"/>
            <a:ext cx="2673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solidFill>
                  <a:srgbClr val="3333CC"/>
                </a:solidFill>
                <a:latin typeface="Symbol" pitchFamily="18" charset="2"/>
                <a:ea typeface="金山简准圆" pitchFamily="49" charset="-122"/>
              </a:rPr>
              <a:t>一、文件的打开</a:t>
            </a:r>
          </a:p>
        </p:txBody>
      </p:sp>
      <p:sp>
        <p:nvSpPr>
          <p:cNvPr id="14339" name="Text Box 3"/>
          <p:cNvSpPr txBox="1">
            <a:spLocks noChangeArrowheads="1"/>
          </p:cNvSpPr>
          <p:nvPr/>
        </p:nvSpPr>
        <p:spPr bwMode="auto">
          <a:xfrm>
            <a:off x="250825" y="1327150"/>
            <a:ext cx="875665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669925">
              <a:defRPr>
                <a:solidFill>
                  <a:schemeClr val="tx1"/>
                </a:solidFill>
                <a:latin typeface="Arial" pitchFamily="34" charset="0"/>
                <a:ea typeface="宋体" pitchFamily="2" charset="-122"/>
              </a:defRPr>
            </a:lvl1pPr>
            <a:lvl2pPr marL="860425">
              <a:defRPr>
                <a:solidFill>
                  <a:schemeClr val="tx1"/>
                </a:solidFill>
                <a:latin typeface="Arial" pitchFamily="34" charset="0"/>
                <a:ea typeface="宋体" pitchFamily="2" charset="-122"/>
              </a:defRPr>
            </a:lvl2pPr>
            <a:lvl3pPr marL="1050925">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所谓打开文件，就是在内存中定义一个</a:t>
            </a:r>
            <a:r>
              <a:rPr kumimoji="1" lang="en-US" altLang="zh-CN" sz="2400" b="1">
                <a:effectLst>
                  <a:outerShdw blurRad="38100" dist="38100" dir="2700000" algn="tl">
                    <a:srgbClr val="C0C0C0"/>
                  </a:outerShdw>
                </a:effectLst>
                <a:latin typeface="Verdana" pitchFamily="34" charset="0"/>
                <a:ea typeface="金山简准圆" pitchFamily="49" charset="-122"/>
              </a:rPr>
              <a:t>FILE</a:t>
            </a:r>
            <a:r>
              <a:rPr kumimoji="1" lang="zh-CN" altLang="en-US" sz="2400" b="1">
                <a:effectLst>
                  <a:outerShdw blurRad="38100" dist="38100" dir="2700000" algn="tl">
                    <a:srgbClr val="C0C0C0"/>
                  </a:outerShdw>
                </a:effectLst>
                <a:latin typeface="Verdana" pitchFamily="34" charset="0"/>
                <a:ea typeface="金山简准圆" pitchFamily="49" charset="-122"/>
              </a:rPr>
              <a:t>数据结构，然后将指定的磁盘文件与该结构相联系，然后系统通过</a:t>
            </a:r>
            <a:r>
              <a:rPr kumimoji="1" lang="en-US" altLang="zh-CN" sz="2400" b="1">
                <a:effectLst>
                  <a:outerShdw blurRad="38100" dist="38100" dir="2700000" algn="tl">
                    <a:srgbClr val="C0C0C0"/>
                  </a:outerShdw>
                </a:effectLst>
                <a:latin typeface="Verdana" pitchFamily="34" charset="0"/>
                <a:ea typeface="金山简准圆" pitchFamily="49" charset="-122"/>
              </a:rPr>
              <a:t>FILE</a:t>
            </a:r>
            <a:r>
              <a:rPr kumimoji="1" lang="zh-CN" altLang="en-US" sz="2400" b="1">
                <a:effectLst>
                  <a:outerShdw blurRad="38100" dist="38100" dir="2700000" algn="tl">
                    <a:srgbClr val="C0C0C0"/>
                  </a:outerShdw>
                </a:effectLst>
                <a:latin typeface="Verdana" pitchFamily="34" charset="0"/>
                <a:ea typeface="金山简准圆" pitchFamily="49" charset="-122"/>
              </a:rPr>
              <a:t>结构操作文件，程序员通过指向</a:t>
            </a:r>
            <a:r>
              <a:rPr kumimoji="1" lang="en-US" altLang="zh-CN" sz="2400" b="1">
                <a:effectLst>
                  <a:outerShdw blurRad="38100" dist="38100" dir="2700000" algn="tl">
                    <a:srgbClr val="C0C0C0"/>
                  </a:outerShdw>
                </a:effectLst>
                <a:latin typeface="Verdana" pitchFamily="34" charset="0"/>
                <a:ea typeface="金山简准圆" pitchFamily="49" charset="-122"/>
              </a:rPr>
              <a:t>FILE</a:t>
            </a:r>
            <a:r>
              <a:rPr kumimoji="1" lang="zh-CN" altLang="en-US" sz="2400" b="1">
                <a:effectLst>
                  <a:outerShdw blurRad="38100" dist="38100" dir="2700000" algn="tl">
                    <a:srgbClr val="C0C0C0"/>
                  </a:outerShdw>
                </a:effectLst>
                <a:latin typeface="Verdana" pitchFamily="34" charset="0"/>
                <a:ea typeface="金山简准圆" pitchFamily="49" charset="-122"/>
              </a:rPr>
              <a:t>结构的指针来使用文件。</a:t>
            </a:r>
          </a:p>
        </p:txBody>
      </p:sp>
      <p:sp>
        <p:nvSpPr>
          <p:cNvPr id="14340" name="Text Box 4"/>
          <p:cNvSpPr txBox="1">
            <a:spLocks noChangeArrowheads="1"/>
          </p:cNvSpPr>
          <p:nvPr/>
        </p:nvSpPr>
        <p:spPr bwMode="auto">
          <a:xfrm>
            <a:off x="669925" y="3124200"/>
            <a:ext cx="1098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语法：</a:t>
            </a:r>
          </a:p>
        </p:txBody>
      </p:sp>
      <p:sp>
        <p:nvSpPr>
          <p:cNvPr id="14341" name="Text Box 5"/>
          <p:cNvSpPr txBox="1">
            <a:spLocks noChangeArrowheads="1"/>
          </p:cNvSpPr>
          <p:nvPr/>
        </p:nvSpPr>
        <p:spPr bwMode="auto">
          <a:xfrm>
            <a:off x="1203325" y="3973513"/>
            <a:ext cx="496093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FILE   *fp;</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fopen(</a:t>
            </a:r>
            <a:r>
              <a:rPr kumimoji="1" lang="zh-CN" altLang="en-US" sz="2400" b="1">
                <a:effectLst>
                  <a:outerShdw blurRad="38100" dist="38100" dir="2700000" algn="tl">
                    <a:srgbClr val="C0C0C0"/>
                  </a:outerShdw>
                </a:effectLst>
                <a:latin typeface="Verdana" pitchFamily="34" charset="0"/>
                <a:ea typeface="金山简准圆" pitchFamily="49" charset="-122"/>
              </a:rPr>
              <a:t>文件名，文件的使用方式</a:t>
            </a:r>
            <a:r>
              <a:rPr kumimoji="1" lang="en-US" altLang="zh-CN" sz="2400" b="1">
                <a:effectLst>
                  <a:outerShdw blurRad="38100" dist="38100" dir="2700000" algn="tl">
                    <a:srgbClr val="C0C0C0"/>
                  </a:outerShdw>
                </a:effectLst>
                <a:latin typeface="Verdana" pitchFamily="34" charset="0"/>
                <a:ea typeface="金山简准圆" pitchFamily="49" charset="-122"/>
              </a:rPr>
              <a:t>);</a:t>
            </a:r>
          </a:p>
        </p:txBody>
      </p:sp>
      <p:sp>
        <p:nvSpPr>
          <p:cNvPr id="14342" name="Text Box 6"/>
          <p:cNvSpPr txBox="1">
            <a:spLocks noChangeArrowheads="1"/>
          </p:cNvSpPr>
          <p:nvPr/>
        </p:nvSpPr>
        <p:spPr bwMode="auto">
          <a:xfrm>
            <a:off x="685800" y="5029200"/>
            <a:ext cx="1098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说明：</a:t>
            </a:r>
          </a:p>
        </p:txBody>
      </p:sp>
      <p:sp>
        <p:nvSpPr>
          <p:cNvPr id="14343" name="Text Box 7"/>
          <p:cNvSpPr txBox="1">
            <a:spLocks noChangeArrowheads="1"/>
          </p:cNvSpPr>
          <p:nvPr/>
        </p:nvSpPr>
        <p:spPr bwMode="auto">
          <a:xfrm>
            <a:off x="1203325" y="5673725"/>
            <a:ext cx="74834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文件名可包含路径，但需用双反斜线（</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Symbol" pitchFamily="18" charset="2"/>
                <a:ea typeface="金山简准圆" pitchFamily="49" charset="-122"/>
              </a:rPr>
              <a:t>）</a:t>
            </a:r>
            <a:r>
              <a:rPr kumimoji="1" lang="en-US" altLang="zh-CN" sz="2400" b="1">
                <a:effectLst>
                  <a:outerShdw blurRad="38100" dist="38100" dir="2700000" algn="tl">
                    <a:srgbClr val="C0C0C0"/>
                  </a:outerShdw>
                </a:effectLst>
                <a:latin typeface="Symbol" pitchFamily="18" charset="2"/>
                <a:ea typeface="金山简准圆" pitchFamily="49" charset="-122"/>
              </a:rPr>
              <a:t>,</a:t>
            </a:r>
            <a:r>
              <a:rPr kumimoji="1" lang="zh-CN" altLang="en-US" sz="2400" b="1">
                <a:effectLst>
                  <a:outerShdw blurRad="38100" dist="38100" dir="2700000" algn="tl">
                    <a:srgbClr val="C0C0C0"/>
                  </a:outerShdw>
                </a:effectLst>
                <a:latin typeface="Symbol" pitchFamily="18" charset="2"/>
                <a:ea typeface="金山简准圆" pitchFamily="49" charset="-122"/>
              </a:rPr>
              <a:t>也就是转义序列。</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593725" y="700088"/>
            <a:ext cx="33845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solidFill>
                  <a:srgbClr val="3333CC"/>
                </a:solidFill>
                <a:latin typeface="Symbol" pitchFamily="18" charset="2"/>
                <a:ea typeface="金山简准圆" pitchFamily="49" charset="-122"/>
              </a:rPr>
              <a:t>二、文件的使用格式</a:t>
            </a:r>
          </a:p>
        </p:txBody>
      </p:sp>
      <p:sp>
        <p:nvSpPr>
          <p:cNvPr id="16387" name="Text Box 3"/>
          <p:cNvSpPr txBox="1">
            <a:spLocks noChangeArrowheads="1"/>
          </p:cNvSpPr>
          <p:nvPr/>
        </p:nvSpPr>
        <p:spPr bwMode="auto">
          <a:xfrm>
            <a:off x="457200" y="1787525"/>
            <a:ext cx="8305800" cy="301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r       </a:t>
            </a:r>
            <a:r>
              <a:rPr kumimoji="1" lang="zh-CN" altLang="en-US" sz="2400" b="1">
                <a:effectLst>
                  <a:outerShdw blurRad="38100" dist="38100" dir="2700000" algn="tl">
                    <a:srgbClr val="C0C0C0"/>
                  </a:outerShdw>
                </a:effectLst>
                <a:latin typeface="Verdana" pitchFamily="34" charset="0"/>
                <a:ea typeface="金山简准圆" pitchFamily="49" charset="-122"/>
              </a:rPr>
              <a:t>文件以只读方式打开 ，以这种方式打开的文件不能写     </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w      </a:t>
            </a:r>
            <a:r>
              <a:rPr kumimoji="1" lang="zh-CN" altLang="en-US" sz="2400" b="1">
                <a:effectLst>
                  <a:outerShdw blurRad="38100" dist="38100" dir="2700000" algn="tl">
                    <a:srgbClr val="C0C0C0"/>
                  </a:outerShdw>
                </a:effectLst>
                <a:latin typeface="Verdana" pitchFamily="34" charset="0"/>
                <a:ea typeface="金山简准圆" pitchFamily="49" charset="-122"/>
              </a:rPr>
              <a:t>创建用于写的文件，如果原文件存在，则清空</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a       </a:t>
            </a:r>
            <a:r>
              <a:rPr kumimoji="1" lang="zh-CN" altLang="en-US" sz="2400" b="1">
                <a:effectLst>
                  <a:outerShdw blurRad="38100" dist="38100" dir="2700000" algn="tl">
                    <a:srgbClr val="C0C0C0"/>
                  </a:outerShdw>
                </a:effectLst>
                <a:latin typeface="Verdana" pitchFamily="34" charset="0"/>
                <a:ea typeface="金山简准圆" pitchFamily="49" charset="-122"/>
              </a:rPr>
              <a:t>向文件尾部追加，不存在时可创建</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r+     </a:t>
            </a:r>
            <a:r>
              <a:rPr kumimoji="1" lang="zh-CN" altLang="en-US" sz="2400" b="1">
                <a:effectLst>
                  <a:outerShdw blurRad="38100" dist="38100" dir="2700000" algn="tl">
                    <a:srgbClr val="C0C0C0"/>
                  </a:outerShdw>
                </a:effectLst>
                <a:latin typeface="Verdana" pitchFamily="34" charset="0"/>
                <a:ea typeface="金山简准圆" pitchFamily="49" charset="-122"/>
              </a:rPr>
              <a:t>打开存在的文件，用于更新（读或写）</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w+    </a:t>
            </a:r>
            <a:r>
              <a:rPr kumimoji="1" lang="zh-CN" altLang="en-US" sz="2400" b="1">
                <a:effectLst>
                  <a:outerShdw blurRad="38100" dist="38100" dir="2700000" algn="tl">
                    <a:srgbClr val="C0C0C0"/>
                  </a:outerShdw>
                </a:effectLst>
                <a:latin typeface="Verdana" pitchFamily="34" charset="0"/>
                <a:ea typeface="金山简准圆" pitchFamily="49" charset="-122"/>
              </a:rPr>
              <a:t>创建一新文件用于读写</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a+     </a:t>
            </a:r>
            <a:r>
              <a:rPr kumimoji="1" lang="zh-CN" altLang="en-US" sz="2400" b="1">
                <a:effectLst>
                  <a:outerShdw blurRad="38100" dist="38100" dir="2700000" algn="tl">
                    <a:srgbClr val="C0C0C0"/>
                  </a:outerShdw>
                </a:effectLst>
                <a:latin typeface="Verdana" pitchFamily="34" charset="0"/>
                <a:ea typeface="金山简准圆" pitchFamily="49" charset="-122"/>
              </a:rPr>
              <a:t>为拼接而打开，在文件属拼接</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t        </a:t>
            </a:r>
            <a:r>
              <a:rPr kumimoji="1" lang="zh-CN" altLang="en-US" sz="2400" b="1">
                <a:effectLst>
                  <a:outerShdw blurRad="38100" dist="38100" dir="2700000" algn="tl">
                    <a:srgbClr val="C0C0C0"/>
                  </a:outerShdw>
                </a:effectLst>
                <a:latin typeface="Verdana" pitchFamily="34" charset="0"/>
                <a:ea typeface="金山简准圆" pitchFamily="49" charset="-122"/>
              </a:rPr>
              <a:t>以文本文件的方式打开</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b        </a:t>
            </a:r>
            <a:r>
              <a:rPr kumimoji="1" lang="zh-CN" altLang="en-US" sz="2400" b="1">
                <a:effectLst>
                  <a:outerShdw blurRad="38100" dist="38100" dir="2700000" algn="tl">
                    <a:srgbClr val="C0C0C0"/>
                  </a:outerShdw>
                </a:effectLst>
                <a:latin typeface="Verdana" pitchFamily="34" charset="0"/>
                <a:ea typeface="金山简准圆" pitchFamily="49" charset="-122"/>
              </a:rPr>
              <a:t>以二进制的方式打开</a:t>
            </a:r>
          </a:p>
        </p:txBody>
      </p:sp>
      <p:sp>
        <p:nvSpPr>
          <p:cNvPr id="16388" name="Text Box 4"/>
          <p:cNvSpPr txBox="1">
            <a:spLocks noChangeArrowheads="1"/>
          </p:cNvSpPr>
          <p:nvPr/>
        </p:nvSpPr>
        <p:spPr bwMode="auto">
          <a:xfrm>
            <a:off x="609600" y="5273675"/>
            <a:ext cx="80168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235075" indent="-1235075">
              <a:defRPr>
                <a:solidFill>
                  <a:schemeClr val="tx1"/>
                </a:solidFill>
                <a:latin typeface="Arial" pitchFamily="34" charset="0"/>
                <a:ea typeface="宋体" pitchFamily="2" charset="-122"/>
              </a:defRPr>
            </a:lvl1pPr>
            <a:lvl2pPr marL="1425575">
              <a:defRPr>
                <a:solidFill>
                  <a:schemeClr val="tx1"/>
                </a:solidFill>
                <a:latin typeface="Arial" pitchFamily="34" charset="0"/>
                <a:ea typeface="宋体" pitchFamily="2" charset="-122"/>
              </a:defRPr>
            </a:lvl2pPr>
            <a:lvl3pPr marL="1616075">
              <a:defRPr>
                <a:solidFill>
                  <a:schemeClr val="tx1"/>
                </a:solidFill>
                <a:latin typeface="Arial" pitchFamily="34" charset="0"/>
                <a:ea typeface="宋体" pitchFamily="2" charset="-122"/>
              </a:defRPr>
            </a:lvl3pPr>
            <a:lvl4pPr marL="1806575">
              <a:defRPr>
                <a:solidFill>
                  <a:schemeClr val="tx1"/>
                </a:solidFill>
                <a:latin typeface="Arial" pitchFamily="34" charset="0"/>
                <a:ea typeface="宋体" pitchFamily="2" charset="-122"/>
              </a:defRPr>
            </a:lvl4pPr>
            <a:lvl5pPr marL="1997075">
              <a:defRPr>
                <a:solidFill>
                  <a:schemeClr val="tx1"/>
                </a:solidFill>
                <a:latin typeface="Arial" pitchFamily="34" charset="0"/>
                <a:ea typeface="宋体" pitchFamily="2" charset="-122"/>
              </a:defRPr>
            </a:lvl5pPr>
            <a:lvl6pPr marL="2454275" fontAlgn="base">
              <a:spcBef>
                <a:spcPct val="0"/>
              </a:spcBef>
              <a:spcAft>
                <a:spcPct val="0"/>
              </a:spcAft>
              <a:defRPr>
                <a:solidFill>
                  <a:schemeClr val="tx1"/>
                </a:solidFill>
                <a:latin typeface="Arial" pitchFamily="34" charset="0"/>
                <a:ea typeface="宋体" pitchFamily="2" charset="-122"/>
              </a:defRPr>
            </a:lvl6pPr>
            <a:lvl7pPr marL="2911475" fontAlgn="base">
              <a:spcBef>
                <a:spcPct val="0"/>
              </a:spcBef>
              <a:spcAft>
                <a:spcPct val="0"/>
              </a:spcAft>
              <a:defRPr>
                <a:solidFill>
                  <a:schemeClr val="tx1"/>
                </a:solidFill>
                <a:latin typeface="Arial" pitchFamily="34" charset="0"/>
                <a:ea typeface="宋体" pitchFamily="2" charset="-122"/>
              </a:defRPr>
            </a:lvl7pPr>
            <a:lvl8pPr marL="3368675" fontAlgn="base">
              <a:spcBef>
                <a:spcPct val="0"/>
              </a:spcBef>
              <a:spcAft>
                <a:spcPct val="0"/>
              </a:spcAft>
              <a:defRPr>
                <a:solidFill>
                  <a:schemeClr val="tx1"/>
                </a:solidFill>
                <a:latin typeface="Arial" pitchFamily="34" charset="0"/>
                <a:ea typeface="宋体" pitchFamily="2" charset="-122"/>
              </a:defRPr>
            </a:lvl8pPr>
            <a:lvl9pPr marL="3825875"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Symbol" pitchFamily="18" charset="2"/>
                <a:ea typeface="金山简准圆" pitchFamily="49" charset="-122"/>
              </a:rPr>
              <a:t>返回值：成功时返回指向文件</a:t>
            </a:r>
            <a:r>
              <a:rPr kumimoji="1" lang="en-US" altLang="zh-CN" sz="2400" b="1">
                <a:effectLst>
                  <a:outerShdw blurRad="38100" dist="38100" dir="2700000" algn="tl">
                    <a:srgbClr val="C0C0C0"/>
                  </a:outerShdw>
                </a:effectLst>
                <a:latin typeface="Verdana" pitchFamily="34" charset="0"/>
                <a:ea typeface="金山简准圆" pitchFamily="49" charset="-122"/>
              </a:rPr>
              <a:t>FILE</a:t>
            </a:r>
            <a:r>
              <a:rPr kumimoji="1" lang="zh-CN" altLang="en-US" sz="2400" b="1">
                <a:effectLst>
                  <a:outerShdw blurRad="38100" dist="38100" dir="2700000" algn="tl">
                    <a:srgbClr val="C0C0C0"/>
                  </a:outerShdw>
                </a:effectLst>
                <a:latin typeface="Verdana" pitchFamily="34" charset="0"/>
                <a:ea typeface="金山简准圆" pitchFamily="49" charset="-122"/>
              </a:rPr>
              <a:t>结构变量的指针，失败时返回</a:t>
            </a:r>
            <a:r>
              <a:rPr kumimoji="1" lang="en-US" altLang="zh-CN" sz="2400" b="1">
                <a:effectLst>
                  <a:outerShdw blurRad="38100" dist="38100" dir="2700000" algn="tl">
                    <a:srgbClr val="C0C0C0"/>
                  </a:outerShdw>
                </a:effectLst>
                <a:latin typeface="Verdana" pitchFamily="34" charset="0"/>
                <a:ea typeface="金山简准圆" pitchFamily="49" charset="-122"/>
              </a:rPr>
              <a:t>NULL</a:t>
            </a:r>
            <a:r>
              <a:rPr kumimoji="1" lang="zh-CN" altLang="en-US" sz="2400" b="1">
                <a:effectLst>
                  <a:outerShdw blurRad="38100" dist="38100" dir="2700000" algn="tl">
                    <a:srgbClr val="C0C0C0"/>
                  </a:outerShdw>
                </a:effectLst>
                <a:latin typeface="Verdana" pitchFamily="34" charset="0"/>
                <a:ea typeface="金山简准圆" pitchFamily="49" charset="-122"/>
              </a:rPr>
              <a:t>。</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541338" y="639763"/>
            <a:ext cx="304006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200" b="1">
                <a:solidFill>
                  <a:srgbClr val="3333CC"/>
                </a:solidFill>
                <a:effectLst>
                  <a:outerShdw blurRad="38100" dist="38100" dir="2700000" algn="tl">
                    <a:srgbClr val="C0C0C0"/>
                  </a:outerShdw>
                </a:effectLst>
                <a:latin typeface="Symbol" pitchFamily="18" charset="2"/>
                <a:ea typeface="金山简准圆" pitchFamily="49" charset="-122"/>
              </a:rPr>
              <a:t>三、文件的关闭</a:t>
            </a:r>
          </a:p>
        </p:txBody>
      </p:sp>
      <p:sp>
        <p:nvSpPr>
          <p:cNvPr id="18435" name="Text Box 3"/>
          <p:cNvSpPr txBox="1">
            <a:spLocks noChangeArrowheads="1"/>
          </p:cNvSpPr>
          <p:nvPr/>
        </p:nvSpPr>
        <p:spPr bwMode="auto">
          <a:xfrm>
            <a:off x="685800" y="1843088"/>
            <a:ext cx="12509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Symbol" pitchFamily="18" charset="2"/>
                <a:ea typeface="金山简准圆" pitchFamily="49" charset="-122"/>
              </a:rPr>
              <a:t>语法：</a:t>
            </a:r>
          </a:p>
        </p:txBody>
      </p:sp>
      <p:sp>
        <p:nvSpPr>
          <p:cNvPr id="18436" name="Text Box 4"/>
          <p:cNvSpPr txBox="1">
            <a:spLocks noChangeArrowheads="1"/>
          </p:cNvSpPr>
          <p:nvPr/>
        </p:nvSpPr>
        <p:spPr bwMode="auto">
          <a:xfrm>
            <a:off x="838200" y="2833688"/>
            <a:ext cx="31686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800" b="1">
                <a:effectLst>
                  <a:outerShdw blurRad="38100" dist="38100" dir="2700000" algn="tl">
                    <a:srgbClr val="C0C0C0"/>
                  </a:outerShdw>
                </a:effectLst>
                <a:latin typeface="Verdana" pitchFamily="34" charset="0"/>
                <a:ea typeface="金山简准圆" pitchFamily="49" charset="-122"/>
              </a:rPr>
              <a:t>fclose(</a:t>
            </a:r>
            <a:r>
              <a:rPr kumimoji="1" lang="zh-CN" altLang="en-US" sz="2800" b="1">
                <a:effectLst>
                  <a:outerShdw blurRad="38100" dist="38100" dir="2700000" algn="tl">
                    <a:srgbClr val="C0C0C0"/>
                  </a:outerShdw>
                </a:effectLst>
                <a:latin typeface="Verdana" pitchFamily="34" charset="0"/>
                <a:ea typeface="金山简准圆" pitchFamily="49" charset="-122"/>
              </a:rPr>
              <a:t>文件指针</a:t>
            </a:r>
            <a:r>
              <a:rPr kumimoji="1" lang="en-US" altLang="zh-CN" sz="2800" b="1">
                <a:effectLst>
                  <a:outerShdw blurRad="38100" dist="38100" dir="2700000" algn="tl">
                    <a:srgbClr val="C0C0C0"/>
                  </a:outerShdw>
                </a:effectLst>
                <a:latin typeface="Verdana" pitchFamily="34" charset="0"/>
                <a:ea typeface="金山简准圆" pitchFamily="49" charset="-122"/>
              </a:rPr>
              <a:t>)</a:t>
            </a:r>
          </a:p>
        </p:txBody>
      </p:sp>
      <p:sp>
        <p:nvSpPr>
          <p:cNvPr id="18437" name="Text Box 5"/>
          <p:cNvSpPr txBox="1">
            <a:spLocks noChangeArrowheads="1"/>
          </p:cNvSpPr>
          <p:nvPr/>
        </p:nvSpPr>
        <p:spPr bwMode="auto">
          <a:xfrm>
            <a:off x="746125" y="3930650"/>
            <a:ext cx="80930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50925" indent="-1050925">
              <a:defRPr>
                <a:solidFill>
                  <a:schemeClr val="tx1"/>
                </a:solidFill>
                <a:latin typeface="Arial" pitchFamily="34" charset="0"/>
                <a:ea typeface="宋体" pitchFamily="2" charset="-122"/>
              </a:defRPr>
            </a:lvl1pPr>
            <a:lvl2pPr marL="1241425">
              <a:defRPr>
                <a:solidFill>
                  <a:schemeClr val="tx1"/>
                </a:solidFill>
                <a:latin typeface="Arial" pitchFamily="34" charset="0"/>
                <a:ea typeface="宋体" pitchFamily="2" charset="-122"/>
              </a:defRPr>
            </a:lvl2pPr>
            <a:lvl3pPr marL="1431925">
              <a:defRPr>
                <a:solidFill>
                  <a:schemeClr val="tx1"/>
                </a:solidFill>
                <a:latin typeface="Arial" pitchFamily="34" charset="0"/>
                <a:ea typeface="宋体" pitchFamily="2" charset="-122"/>
              </a:defRPr>
            </a:lvl3pPr>
            <a:lvl4pPr marL="1622425">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C0C0C0"/>
                  </a:outerShdw>
                </a:effectLst>
                <a:latin typeface="Symbol" pitchFamily="18" charset="2"/>
                <a:ea typeface="金山简准圆" pitchFamily="49" charset="-122"/>
              </a:rPr>
              <a:t>说明：关闭文件指针所指的文件，将保存在文件缓冲区中的内容存盘，释放文件结构变量。</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228600" y="746125"/>
            <a:ext cx="88995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黑体" pitchFamily="49" charset="-122"/>
                <a:ea typeface="黑体" pitchFamily="49" charset="-122"/>
              </a:rPr>
              <a:t>例</a:t>
            </a:r>
            <a:r>
              <a:rPr kumimoji="1" lang="en-US" altLang="zh-CN" sz="2800" b="1">
                <a:effectLst>
                  <a:outerShdw blurRad="38100" dist="38100" dir="2700000" algn="tl">
                    <a:srgbClr val="C0C0C0"/>
                  </a:outerShdw>
                </a:effectLst>
                <a:latin typeface="黑体" pitchFamily="49" charset="-122"/>
                <a:ea typeface="黑体" pitchFamily="49" charset="-122"/>
              </a:rPr>
              <a:t>1</a:t>
            </a:r>
            <a:r>
              <a:rPr kumimoji="1" lang="en-US" altLang="zh-CN" sz="2800" b="1">
                <a:effectLst>
                  <a:outerShdw blurRad="38100" dist="38100" dir="2700000" algn="tl">
                    <a:srgbClr val="C0C0C0"/>
                  </a:outerShdw>
                </a:effectLst>
                <a:latin typeface="Symbol" pitchFamily="18" charset="2"/>
                <a:ea typeface="金山简准圆" pitchFamily="49" charset="-122"/>
              </a:rPr>
              <a:t>  </a:t>
            </a:r>
            <a:r>
              <a:rPr kumimoji="1" lang="zh-CN" altLang="en-US" sz="2800" b="1">
                <a:effectLst>
                  <a:outerShdw blurRad="38100" dist="38100" dir="2700000" algn="tl">
                    <a:srgbClr val="C0C0C0"/>
                  </a:outerShdw>
                </a:effectLst>
                <a:latin typeface="Symbol" pitchFamily="18" charset="2"/>
                <a:ea typeface="金山简准圆" pitchFamily="49" charset="-122"/>
              </a:rPr>
              <a:t>在外部存储器上建立一个文件，然后将其关闭。</a:t>
            </a:r>
          </a:p>
        </p:txBody>
      </p:sp>
      <p:sp>
        <p:nvSpPr>
          <p:cNvPr id="20483" name="Text Box 3"/>
          <p:cNvSpPr txBox="1">
            <a:spLocks noChangeArrowheads="1"/>
          </p:cNvSpPr>
          <p:nvPr/>
        </p:nvSpPr>
        <p:spPr bwMode="auto">
          <a:xfrm>
            <a:off x="822325" y="2012950"/>
            <a:ext cx="7781925"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//exam1.c</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#include&lt;stdio.h&gt;</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main(){</a:t>
            </a:r>
            <a:br>
              <a:rPr kumimoji="1" lang="en-US" altLang="zh-CN" sz="2400" b="1">
                <a:effectLst>
                  <a:outerShdw blurRad="38100" dist="38100" dir="2700000" algn="tl">
                    <a:srgbClr val="C0C0C0"/>
                  </a:outerShdw>
                </a:effectLst>
                <a:latin typeface="Verdana" pitchFamily="34" charset="0"/>
                <a:ea typeface="金山简准圆" pitchFamily="49" charset="-122"/>
              </a:rPr>
            </a:br>
            <a:r>
              <a:rPr kumimoji="1" lang="en-US" altLang="zh-CN" sz="2400" b="1">
                <a:effectLst>
                  <a:outerShdw blurRad="38100" dist="38100" dir="2700000" algn="tl">
                    <a:srgbClr val="C0C0C0"/>
                  </a:outerShdw>
                </a:effectLst>
                <a:latin typeface="Verdana" pitchFamily="34" charset="0"/>
                <a:ea typeface="金山简准圆" pitchFamily="49" charset="-122"/>
              </a:rPr>
              <a:t>     FILE *fp;</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fp=fopen(“d:\\sunhui\\test.dat”,”w+”);</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fclose(fp);</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533400" y="609600"/>
            <a:ext cx="42703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3200" b="1">
                <a:solidFill>
                  <a:schemeClr val="hlink"/>
                </a:solidFill>
                <a:effectLst>
                  <a:outerShdw blurRad="38100" dist="38100" dir="2700000" algn="tl">
                    <a:srgbClr val="C0C0C0"/>
                  </a:outerShdw>
                </a:effectLst>
                <a:latin typeface="华文细黑" pitchFamily="2" charset="-122"/>
                <a:ea typeface="华文细黑" pitchFamily="2" charset="-122"/>
              </a:rPr>
              <a:t>§3  </a:t>
            </a:r>
            <a:r>
              <a:rPr kumimoji="1" lang="zh-CN" altLang="en-US" sz="3200" b="1">
                <a:solidFill>
                  <a:schemeClr val="hlink"/>
                </a:solidFill>
                <a:effectLst>
                  <a:outerShdw blurRad="38100" dist="38100" dir="2700000" algn="tl">
                    <a:srgbClr val="C0C0C0"/>
                  </a:outerShdw>
                </a:effectLst>
                <a:latin typeface="华文细黑" pitchFamily="2" charset="-122"/>
                <a:ea typeface="华文细黑" pitchFamily="2" charset="-122"/>
              </a:rPr>
              <a:t>常用文件读写函数</a:t>
            </a:r>
            <a:endParaRPr kumimoji="1" lang="zh-CN" altLang="en-US" sz="3200" b="1">
              <a:solidFill>
                <a:schemeClr val="hlink"/>
              </a:solidFill>
              <a:latin typeface="Symbol" pitchFamily="18" charset="2"/>
              <a:ea typeface="华文细黑" pitchFamily="2" charset="-122"/>
            </a:endParaRPr>
          </a:p>
        </p:txBody>
      </p:sp>
      <p:sp>
        <p:nvSpPr>
          <p:cNvPr id="22531" name="Text Box 3"/>
          <p:cNvSpPr txBox="1">
            <a:spLocks noChangeArrowheads="1"/>
          </p:cNvSpPr>
          <p:nvPr/>
        </p:nvSpPr>
        <p:spPr bwMode="auto">
          <a:xfrm>
            <a:off x="609600" y="1668463"/>
            <a:ext cx="22161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200" b="1">
                <a:effectLst>
                  <a:outerShdw blurRad="38100" dist="38100" dir="2700000" algn="tl">
                    <a:srgbClr val="C0C0C0"/>
                  </a:outerShdw>
                </a:effectLst>
                <a:latin typeface="Verdana" pitchFamily="34" charset="0"/>
                <a:ea typeface="金山简准圆" pitchFamily="49" charset="-122"/>
              </a:rPr>
              <a:t>一、字节级</a:t>
            </a:r>
          </a:p>
        </p:txBody>
      </p:sp>
      <p:sp>
        <p:nvSpPr>
          <p:cNvPr id="22532" name="Text Box 4"/>
          <p:cNvSpPr txBox="1">
            <a:spLocks noChangeArrowheads="1"/>
          </p:cNvSpPr>
          <p:nvPr/>
        </p:nvSpPr>
        <p:spPr bwMode="auto">
          <a:xfrm>
            <a:off x="822325" y="2590800"/>
            <a:ext cx="17129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1 fputc()</a:t>
            </a:r>
          </a:p>
        </p:txBody>
      </p:sp>
      <p:sp>
        <p:nvSpPr>
          <p:cNvPr id="22533" name="Text Box 5"/>
          <p:cNvSpPr txBox="1">
            <a:spLocks noChangeArrowheads="1"/>
          </p:cNvSpPr>
          <p:nvPr/>
        </p:nvSpPr>
        <p:spPr bwMode="auto">
          <a:xfrm>
            <a:off x="822325" y="3321050"/>
            <a:ext cx="6584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用途：输出一个字符到一个流中（文件）</a:t>
            </a:r>
          </a:p>
        </p:txBody>
      </p:sp>
      <p:sp>
        <p:nvSpPr>
          <p:cNvPr id="22534" name="Text Box 6"/>
          <p:cNvSpPr txBox="1">
            <a:spLocks noChangeArrowheads="1"/>
          </p:cNvSpPr>
          <p:nvPr/>
        </p:nvSpPr>
        <p:spPr bwMode="auto">
          <a:xfrm>
            <a:off x="898525" y="4114800"/>
            <a:ext cx="70135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语法：</a:t>
            </a:r>
            <a:r>
              <a:rPr kumimoji="1" lang="en-US" altLang="zh-CN" sz="2800" b="1">
                <a:effectLst>
                  <a:outerShdw blurRad="38100" dist="38100" dir="2700000" algn="tl">
                    <a:srgbClr val="C0C0C0"/>
                  </a:outerShdw>
                </a:effectLst>
                <a:latin typeface="Verdana" pitchFamily="34" charset="0"/>
                <a:ea typeface="金山简准圆" pitchFamily="49" charset="-122"/>
              </a:rPr>
              <a:t>int fputc(int c,FILE*stream);</a:t>
            </a:r>
          </a:p>
        </p:txBody>
      </p:sp>
      <p:sp>
        <p:nvSpPr>
          <p:cNvPr id="22535" name="Text Box 7"/>
          <p:cNvSpPr txBox="1">
            <a:spLocks noChangeArrowheads="1"/>
          </p:cNvSpPr>
          <p:nvPr/>
        </p:nvSpPr>
        <p:spPr bwMode="auto">
          <a:xfrm>
            <a:off x="914400" y="4978400"/>
            <a:ext cx="76184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返回值：成功时返回字符</a:t>
            </a:r>
            <a:r>
              <a:rPr kumimoji="1" lang="en-US" altLang="zh-CN" sz="2800" b="1">
                <a:effectLst>
                  <a:outerShdw blurRad="38100" dist="38100" dir="2700000" algn="tl">
                    <a:srgbClr val="C0C0C0"/>
                  </a:outerShdw>
                </a:effectLst>
                <a:latin typeface="Verdana" pitchFamily="34" charset="0"/>
                <a:ea typeface="金山简准圆" pitchFamily="49" charset="-122"/>
              </a:rPr>
              <a:t>C</a:t>
            </a:r>
            <a:r>
              <a:rPr kumimoji="1" lang="zh-CN" altLang="en-US" sz="2800" b="1">
                <a:effectLst>
                  <a:outerShdw blurRad="38100" dist="38100" dir="2700000" algn="tl">
                    <a:srgbClr val="C0C0C0"/>
                  </a:outerShdw>
                </a:effectLst>
                <a:latin typeface="Verdana" pitchFamily="34" charset="0"/>
                <a:ea typeface="金山简准圆" pitchFamily="49" charset="-122"/>
              </a:rPr>
              <a:t>，出错时返回</a:t>
            </a:r>
            <a:r>
              <a:rPr kumimoji="1" lang="en-US" altLang="zh-CN" sz="2800" b="1">
                <a:effectLst>
                  <a:outerShdw blurRad="38100" dist="38100" dir="2700000" algn="tl">
                    <a:srgbClr val="C0C0C0"/>
                  </a:outerShdw>
                </a:effectLst>
                <a:latin typeface="Verdana" pitchFamily="34" charset="0"/>
                <a:ea typeface="金山简准圆" pitchFamily="49" charset="-122"/>
              </a:rPr>
              <a:t>EOF</a:t>
            </a:r>
            <a:r>
              <a:rPr kumimoji="1" lang="zh-CN" altLang="en-US" sz="2800" b="1">
                <a:effectLst>
                  <a:outerShdw blurRad="38100" dist="38100" dir="2700000" algn="tl">
                    <a:srgbClr val="C0C0C0"/>
                  </a:outerShdw>
                </a:effectLst>
                <a:latin typeface="Verdana" pitchFamily="34" charset="0"/>
                <a:ea typeface="金山简准圆" pitchFamily="49" charset="-122"/>
              </a:rPr>
              <a:t>。</a:t>
            </a:r>
          </a:p>
        </p:txBody>
      </p:sp>
      <p:sp>
        <p:nvSpPr>
          <p:cNvPr id="22536" name="Text Box 8"/>
          <p:cNvSpPr txBox="1">
            <a:spLocks noChangeArrowheads="1"/>
          </p:cNvSpPr>
          <p:nvPr/>
        </p:nvSpPr>
        <p:spPr bwMode="auto">
          <a:xfrm>
            <a:off x="914400" y="5924550"/>
            <a:ext cx="2978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头文件：</a:t>
            </a:r>
            <a:r>
              <a:rPr kumimoji="1" lang="en-US" altLang="zh-CN" sz="2800" b="1">
                <a:effectLst>
                  <a:outerShdw blurRad="38100" dist="38100" dir="2700000" algn="tl">
                    <a:srgbClr val="C0C0C0"/>
                  </a:outerShdw>
                </a:effectLst>
                <a:latin typeface="Verdana" pitchFamily="34" charset="0"/>
                <a:ea typeface="金山简准圆" pitchFamily="49" charset="-122"/>
              </a:rPr>
              <a:t>stdio.h</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685800" y="1377950"/>
            <a:ext cx="7781925" cy="447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//ecam102.c</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#include&lt;stdio.h&gt;</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char c;</a:t>
            </a:r>
            <a:br>
              <a:rPr kumimoji="1" lang="en-US" altLang="zh-CN" sz="2400" b="1">
                <a:effectLst>
                  <a:outerShdw blurRad="38100" dist="38100" dir="2700000" algn="tl">
                    <a:srgbClr val="C0C0C0"/>
                  </a:outerShdw>
                </a:effectLst>
                <a:latin typeface="Verdana" pitchFamily="34" charset="0"/>
                <a:ea typeface="金山简准圆" pitchFamily="49" charset="-122"/>
              </a:rPr>
            </a:br>
            <a:r>
              <a:rPr kumimoji="1" lang="en-US" altLang="zh-CN" sz="2400" b="1">
                <a:effectLst>
                  <a:outerShdw blurRad="38100" dist="38100" dir="2700000" algn="tl">
                    <a:srgbClr val="C0C0C0"/>
                  </a:outerShdw>
                </a:effectLst>
                <a:latin typeface="Verdana" pitchFamily="34" charset="0"/>
                <a:ea typeface="金山简准圆" pitchFamily="49" charset="-122"/>
              </a:rPr>
              <a:t>     FILE *fp;</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fp=fopen(“d:\\sunhui\\test.dat”,”w+”);</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do{</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c=getchar();</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fputc(c,fp);</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}while(c!=‘q’);</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fclose(fp);</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517525" y="438150"/>
            <a:ext cx="27876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800" b="1">
                <a:effectLst>
                  <a:outerShdw blurRad="38100" dist="38100" dir="2700000" algn="tl">
                    <a:srgbClr val="C0C0C0"/>
                  </a:outerShdw>
                </a:effectLst>
                <a:latin typeface="Verdana" pitchFamily="34" charset="0"/>
                <a:ea typeface="金山简准圆" pitchFamily="49" charset="-122"/>
              </a:rPr>
              <a:t>2 fgetc() </a:t>
            </a:r>
            <a:r>
              <a:rPr kumimoji="1" lang="zh-CN" altLang="en-US" sz="2800" b="1">
                <a:effectLst>
                  <a:outerShdw blurRad="38100" dist="38100" dir="2700000" algn="tl">
                    <a:srgbClr val="C0C0C0"/>
                  </a:outerShdw>
                </a:effectLst>
                <a:latin typeface="Verdana" pitchFamily="34" charset="0"/>
                <a:ea typeface="金山简准圆" pitchFamily="49" charset="-122"/>
              </a:rPr>
              <a:t>函数</a:t>
            </a:r>
          </a:p>
        </p:txBody>
      </p:sp>
      <p:sp>
        <p:nvSpPr>
          <p:cNvPr id="26627" name="Text Box 3"/>
          <p:cNvSpPr txBox="1">
            <a:spLocks noChangeArrowheads="1"/>
          </p:cNvSpPr>
          <p:nvPr/>
        </p:nvSpPr>
        <p:spPr bwMode="auto">
          <a:xfrm>
            <a:off x="669925" y="1416050"/>
            <a:ext cx="3740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用途：从流中读取字符</a:t>
            </a:r>
          </a:p>
        </p:txBody>
      </p:sp>
      <p:sp>
        <p:nvSpPr>
          <p:cNvPr id="26628" name="Text Box 4"/>
          <p:cNvSpPr txBox="1">
            <a:spLocks noChangeArrowheads="1"/>
          </p:cNvSpPr>
          <p:nvPr/>
        </p:nvSpPr>
        <p:spPr bwMode="auto">
          <a:xfrm>
            <a:off x="685800" y="2343150"/>
            <a:ext cx="61198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语法：</a:t>
            </a:r>
            <a:r>
              <a:rPr kumimoji="1" lang="en-US" altLang="zh-CN" sz="2800" b="1">
                <a:effectLst>
                  <a:outerShdw blurRad="38100" dist="38100" dir="2700000" algn="tl">
                    <a:srgbClr val="C0C0C0"/>
                  </a:outerShdw>
                </a:effectLst>
                <a:latin typeface="Verdana" pitchFamily="34" charset="0"/>
                <a:ea typeface="金山简准圆" pitchFamily="49" charset="-122"/>
              </a:rPr>
              <a:t>int fgetc(FILE *stream);</a:t>
            </a:r>
          </a:p>
        </p:txBody>
      </p:sp>
      <p:sp>
        <p:nvSpPr>
          <p:cNvPr id="26629" name="Text Box 5"/>
          <p:cNvSpPr txBox="1">
            <a:spLocks noChangeArrowheads="1"/>
          </p:cNvSpPr>
          <p:nvPr/>
        </p:nvSpPr>
        <p:spPr bwMode="auto">
          <a:xfrm>
            <a:off x="533400" y="3460750"/>
            <a:ext cx="8169275"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431925" indent="-1431925">
              <a:defRPr>
                <a:solidFill>
                  <a:schemeClr val="tx1"/>
                </a:solidFill>
                <a:latin typeface="Arial" pitchFamily="34" charset="0"/>
                <a:ea typeface="宋体" pitchFamily="2" charset="-122"/>
              </a:defRPr>
            </a:lvl1pPr>
            <a:lvl2pPr marL="1622425">
              <a:defRPr>
                <a:solidFill>
                  <a:schemeClr val="tx1"/>
                </a:solidFill>
                <a:latin typeface="Arial" pitchFamily="34" charset="0"/>
                <a:ea typeface="宋体" pitchFamily="2" charset="-122"/>
              </a:defRPr>
            </a:lvl2pPr>
            <a:lvl3pPr marL="1812925">
              <a:defRPr>
                <a:solidFill>
                  <a:schemeClr val="tx1"/>
                </a:solidFill>
                <a:latin typeface="Arial" pitchFamily="34" charset="0"/>
                <a:ea typeface="宋体" pitchFamily="2" charset="-122"/>
              </a:defRPr>
            </a:lvl3pPr>
            <a:lvl4pPr marL="2003425">
              <a:defRPr>
                <a:solidFill>
                  <a:schemeClr val="tx1"/>
                </a:solidFill>
                <a:latin typeface="Arial" pitchFamily="34" charset="0"/>
                <a:ea typeface="宋体" pitchFamily="2" charset="-122"/>
              </a:defRPr>
            </a:lvl4pPr>
            <a:lvl5pPr marL="2193925">
              <a:defRPr>
                <a:solidFill>
                  <a:schemeClr val="tx1"/>
                </a:solidFill>
                <a:latin typeface="Arial" pitchFamily="34" charset="0"/>
                <a:ea typeface="宋体" pitchFamily="2" charset="-122"/>
              </a:defRPr>
            </a:lvl5pPr>
            <a:lvl6pPr marL="2651125" fontAlgn="base">
              <a:spcBef>
                <a:spcPct val="0"/>
              </a:spcBef>
              <a:spcAft>
                <a:spcPct val="0"/>
              </a:spcAft>
              <a:defRPr>
                <a:solidFill>
                  <a:schemeClr val="tx1"/>
                </a:solidFill>
                <a:latin typeface="Arial" pitchFamily="34" charset="0"/>
                <a:ea typeface="宋体" pitchFamily="2" charset="-122"/>
              </a:defRPr>
            </a:lvl6pPr>
            <a:lvl7pPr marL="3108325" fontAlgn="base">
              <a:spcBef>
                <a:spcPct val="0"/>
              </a:spcBef>
              <a:spcAft>
                <a:spcPct val="0"/>
              </a:spcAft>
              <a:defRPr>
                <a:solidFill>
                  <a:schemeClr val="tx1"/>
                </a:solidFill>
                <a:latin typeface="Arial" pitchFamily="34" charset="0"/>
                <a:ea typeface="宋体" pitchFamily="2" charset="-122"/>
              </a:defRPr>
            </a:lvl7pPr>
            <a:lvl8pPr marL="3565525" fontAlgn="base">
              <a:spcBef>
                <a:spcPct val="0"/>
              </a:spcBef>
              <a:spcAft>
                <a:spcPct val="0"/>
              </a:spcAft>
              <a:defRPr>
                <a:solidFill>
                  <a:schemeClr val="tx1"/>
                </a:solidFill>
                <a:latin typeface="Arial" pitchFamily="34" charset="0"/>
                <a:ea typeface="宋体" pitchFamily="2" charset="-122"/>
              </a:defRPr>
            </a:lvl8pPr>
            <a:lvl9pPr marL="4022725"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返回值：成功时，返回读取的字符，转换为后不进行符号扩展，在文件结束或出错时，返回</a:t>
            </a:r>
            <a:r>
              <a:rPr kumimoji="1" lang="en-US" altLang="zh-CN" sz="2800" b="1">
                <a:effectLst>
                  <a:outerShdw blurRad="38100" dist="38100" dir="2700000" algn="tl">
                    <a:srgbClr val="C0C0C0"/>
                  </a:outerShdw>
                </a:effectLst>
                <a:latin typeface="Verdana" pitchFamily="34" charset="0"/>
                <a:ea typeface="金山简准圆" pitchFamily="49" charset="-122"/>
              </a:rPr>
              <a:t>EOF</a:t>
            </a:r>
            <a:r>
              <a:rPr kumimoji="1" lang="zh-CN" altLang="en-US" sz="2800" b="1">
                <a:effectLst>
                  <a:outerShdw blurRad="38100" dist="38100" dir="2700000" algn="tl">
                    <a:srgbClr val="C0C0C0"/>
                  </a:outerShdw>
                </a:effectLst>
                <a:latin typeface="Verdana" pitchFamily="34" charset="0"/>
                <a:ea typeface="金山简准圆" pitchFamily="49" charset="-122"/>
              </a:rPr>
              <a:t>。</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609600" y="1066800"/>
            <a:ext cx="8305800" cy="447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latin typeface="Verdana" pitchFamily="34" charset="0"/>
                <a:ea typeface="金山简准圆" pitchFamily="49" charset="-122"/>
              </a:rPr>
              <a:t>//exam113.c</a:t>
            </a:r>
          </a:p>
          <a:p>
            <a:pPr eaLnBrk="0" hangingPunct="0"/>
            <a:r>
              <a:rPr kumimoji="1" lang="en-US" altLang="zh-CN" sz="2400" b="1">
                <a:latin typeface="Verdana" pitchFamily="34" charset="0"/>
                <a:ea typeface="金山简准圆" pitchFamily="49" charset="-122"/>
              </a:rPr>
              <a:t>#include&lt;stdio.h&gt;</a:t>
            </a:r>
          </a:p>
          <a:p>
            <a:pPr eaLnBrk="0" hangingPunct="0"/>
            <a:r>
              <a:rPr kumimoji="1" lang="en-US" altLang="zh-CN" sz="2400" b="1">
                <a:latin typeface="Verdana" pitchFamily="34" charset="0"/>
                <a:ea typeface="金山简准圆" pitchFamily="49" charset="-122"/>
              </a:rPr>
              <a:t>main(){    </a:t>
            </a:r>
          </a:p>
          <a:p>
            <a:pPr eaLnBrk="0" hangingPunct="0"/>
            <a:r>
              <a:rPr kumimoji="1" lang="en-US" altLang="zh-CN" sz="2400" b="1">
                <a:latin typeface="Verdana" pitchFamily="34" charset="0"/>
                <a:ea typeface="金山简准圆" pitchFamily="49" charset="-122"/>
              </a:rPr>
              <a:t>    FILE *fp;</a:t>
            </a:r>
          </a:p>
          <a:p>
            <a:pPr eaLnBrk="0" hangingPunct="0"/>
            <a:r>
              <a:rPr kumimoji="1" lang="en-US" altLang="zh-CN" sz="2400" b="1">
                <a:latin typeface="Verdana" pitchFamily="34" charset="0"/>
                <a:ea typeface="金山简准圆" pitchFamily="49" charset="-122"/>
              </a:rPr>
              <a:t>    char c;</a:t>
            </a:r>
          </a:p>
          <a:p>
            <a:pPr eaLnBrk="0" hangingPunct="0"/>
            <a:r>
              <a:rPr kumimoji="1" lang="en-US" altLang="zh-CN" sz="2400" b="1">
                <a:latin typeface="Verdana" pitchFamily="34" charset="0"/>
                <a:ea typeface="金山简准圆" pitchFamily="49" charset="-122"/>
              </a:rPr>
              <a:t>    fp=fopen(“d:\\sunhui\\test.dat","r+");</a:t>
            </a:r>
          </a:p>
          <a:p>
            <a:pPr eaLnBrk="0" hangingPunct="0"/>
            <a:r>
              <a:rPr kumimoji="1" lang="en-US" altLang="zh-CN" sz="2400" b="1">
                <a:latin typeface="Verdana" pitchFamily="34" charset="0"/>
                <a:ea typeface="金山简准圆" pitchFamily="49" charset="-122"/>
              </a:rPr>
              <a:t>    do{</a:t>
            </a:r>
          </a:p>
          <a:p>
            <a:pPr eaLnBrk="0" hangingPunct="0"/>
            <a:r>
              <a:rPr kumimoji="1" lang="en-US" altLang="zh-CN" sz="2400" b="1">
                <a:latin typeface="Verdana" pitchFamily="34" charset="0"/>
                <a:ea typeface="金山简准圆" pitchFamily="49" charset="-122"/>
              </a:rPr>
              <a:t>          c=fgetc(fp);</a:t>
            </a:r>
          </a:p>
          <a:p>
            <a:pPr eaLnBrk="0" hangingPunct="0"/>
            <a:r>
              <a:rPr kumimoji="1" lang="en-US" altLang="zh-CN" sz="2400" b="1">
                <a:latin typeface="Verdana" pitchFamily="34" charset="0"/>
                <a:ea typeface="金山简准圆" pitchFamily="49" charset="-122"/>
              </a:rPr>
              <a:t>	  putchar(c);</a:t>
            </a:r>
          </a:p>
          <a:p>
            <a:pPr eaLnBrk="0" hangingPunct="0"/>
            <a:r>
              <a:rPr kumimoji="1" lang="en-US" altLang="zh-CN" sz="2400" b="1">
                <a:latin typeface="Verdana" pitchFamily="34" charset="0"/>
                <a:ea typeface="金山简准圆" pitchFamily="49" charset="-122"/>
              </a:rPr>
              <a:t>    }while(c!=EOF);</a:t>
            </a:r>
          </a:p>
          <a:p>
            <a:pPr eaLnBrk="0" hangingPunct="0"/>
            <a:r>
              <a:rPr kumimoji="1" lang="en-US" altLang="zh-CN" sz="2400" b="1">
                <a:latin typeface="Verdana" pitchFamily="34" charset="0"/>
                <a:ea typeface="金山简准圆" pitchFamily="49" charset="-122"/>
              </a:rPr>
              <a:t>    fclose(fp);</a:t>
            </a:r>
          </a:p>
          <a:p>
            <a:pPr eaLnBrk="0" hangingPunct="0"/>
            <a:r>
              <a:rPr kumimoji="1" lang="en-US" altLang="zh-CN" sz="2400" b="1">
                <a:latin typeface="Verdana" pitchFamily="34" charset="0"/>
                <a:ea typeface="金山简准圆" pitchFamily="49" charset="-122"/>
              </a:rPr>
              <a:t>}</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533400" y="471488"/>
            <a:ext cx="30226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800" b="1">
                <a:effectLst>
                  <a:outerShdw blurRad="38100" dist="38100" dir="2700000" algn="tl">
                    <a:srgbClr val="C0C0C0"/>
                  </a:outerShdw>
                </a:effectLst>
                <a:latin typeface="Verdana" pitchFamily="34" charset="0"/>
                <a:ea typeface="金山简准圆" pitchFamily="49" charset="-122"/>
              </a:rPr>
              <a:t>3 ungetc()</a:t>
            </a:r>
            <a:r>
              <a:rPr kumimoji="1" lang="zh-CN" altLang="en-US" sz="2800" b="1">
                <a:effectLst>
                  <a:outerShdw blurRad="38100" dist="38100" dir="2700000" algn="tl">
                    <a:srgbClr val="C0C0C0"/>
                  </a:outerShdw>
                </a:effectLst>
                <a:latin typeface="Verdana" pitchFamily="34" charset="0"/>
                <a:ea typeface="金山简准圆" pitchFamily="49" charset="-122"/>
              </a:rPr>
              <a:t>函数</a:t>
            </a:r>
          </a:p>
        </p:txBody>
      </p:sp>
      <p:sp>
        <p:nvSpPr>
          <p:cNvPr id="30723" name="Text Box 3"/>
          <p:cNvSpPr txBox="1">
            <a:spLocks noChangeArrowheads="1"/>
          </p:cNvSpPr>
          <p:nvPr/>
        </p:nvSpPr>
        <p:spPr bwMode="auto">
          <a:xfrm>
            <a:off x="609600" y="1416050"/>
            <a:ext cx="58769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黑体" pitchFamily="49" charset="-122"/>
              </a:rPr>
              <a:t>用途</a:t>
            </a:r>
            <a:r>
              <a:rPr kumimoji="1" lang="zh-CN" altLang="en-US" sz="2800" b="1">
                <a:effectLst>
                  <a:outerShdw blurRad="38100" dist="38100" dir="2700000" algn="tl">
                    <a:srgbClr val="C0C0C0"/>
                  </a:outerShdw>
                </a:effectLst>
                <a:latin typeface="Verdana" pitchFamily="34" charset="0"/>
                <a:ea typeface="金山简准圆" pitchFamily="49" charset="-122"/>
              </a:rPr>
              <a:t>：把一个字符退回到输入流中。</a:t>
            </a:r>
          </a:p>
        </p:txBody>
      </p:sp>
      <p:sp>
        <p:nvSpPr>
          <p:cNvPr id="30724" name="Text Box 4"/>
          <p:cNvSpPr txBox="1">
            <a:spLocks noChangeArrowheads="1"/>
          </p:cNvSpPr>
          <p:nvPr/>
        </p:nvSpPr>
        <p:spPr bwMode="auto">
          <a:xfrm>
            <a:off x="609600" y="2266950"/>
            <a:ext cx="74787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黑体" pitchFamily="49" charset="-122"/>
              </a:rPr>
              <a:t>语法</a:t>
            </a:r>
            <a:r>
              <a:rPr kumimoji="1" lang="zh-CN" altLang="en-US" sz="2800" b="1">
                <a:effectLst>
                  <a:outerShdw blurRad="38100" dist="38100" dir="2700000" algn="tl">
                    <a:srgbClr val="C0C0C0"/>
                  </a:outerShdw>
                </a:effectLst>
                <a:latin typeface="Verdana" pitchFamily="34" charset="0"/>
                <a:ea typeface="金山简准圆" pitchFamily="49" charset="-122"/>
              </a:rPr>
              <a:t>：</a:t>
            </a:r>
            <a:r>
              <a:rPr kumimoji="1" lang="en-US" altLang="zh-CN" sz="2800" b="1">
                <a:effectLst>
                  <a:outerShdw blurRad="38100" dist="38100" dir="2700000" algn="tl">
                    <a:srgbClr val="C0C0C0"/>
                  </a:outerShdw>
                </a:effectLst>
                <a:latin typeface="Verdana" pitchFamily="34" charset="0"/>
                <a:ea typeface="金山简准圆" pitchFamily="49" charset="-122"/>
              </a:rPr>
              <a:t>int ungetc(int c,FILE *stream);</a:t>
            </a:r>
          </a:p>
        </p:txBody>
      </p:sp>
      <p:sp>
        <p:nvSpPr>
          <p:cNvPr id="30725" name="Text Box 5"/>
          <p:cNvSpPr txBox="1">
            <a:spLocks noChangeArrowheads="1"/>
          </p:cNvSpPr>
          <p:nvPr/>
        </p:nvSpPr>
        <p:spPr bwMode="auto">
          <a:xfrm>
            <a:off x="609600" y="3181350"/>
            <a:ext cx="84280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返回值：成功时返回退回的字符，失败时返回</a:t>
            </a:r>
            <a:r>
              <a:rPr kumimoji="1" lang="en-US" altLang="zh-CN" sz="2800" b="1">
                <a:effectLst>
                  <a:outerShdw blurRad="38100" dist="38100" dir="2700000" algn="tl">
                    <a:srgbClr val="C0C0C0"/>
                  </a:outerShdw>
                </a:effectLst>
                <a:latin typeface="Verdana" pitchFamily="34" charset="0"/>
                <a:ea typeface="金山简准圆" pitchFamily="49" charset="-122"/>
              </a:rPr>
              <a:t>EOF</a:t>
            </a:r>
            <a:r>
              <a:rPr kumimoji="1" lang="zh-CN" altLang="en-US" sz="2800" b="1">
                <a:effectLst>
                  <a:outerShdw blurRad="38100" dist="38100" dir="2700000" algn="tl">
                    <a:srgbClr val="C0C0C0"/>
                  </a:outerShdw>
                </a:effectLst>
                <a:latin typeface="Verdana" pitchFamily="34" charset="0"/>
                <a:ea typeface="金山简准圆" pitchFamily="49" charset="-122"/>
              </a:rPr>
              <a:t>。</a:t>
            </a:r>
          </a:p>
        </p:txBody>
      </p:sp>
      <p:sp>
        <p:nvSpPr>
          <p:cNvPr id="30726" name="Text Box 6"/>
          <p:cNvSpPr txBox="1">
            <a:spLocks noChangeArrowheads="1"/>
          </p:cNvSpPr>
          <p:nvPr/>
        </p:nvSpPr>
        <p:spPr bwMode="auto">
          <a:xfrm>
            <a:off x="533400" y="4135438"/>
            <a:ext cx="8169275"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50925" indent="-1050925">
              <a:defRPr>
                <a:solidFill>
                  <a:schemeClr val="tx1"/>
                </a:solidFill>
                <a:latin typeface="Arial" pitchFamily="34" charset="0"/>
                <a:ea typeface="宋体" pitchFamily="2" charset="-122"/>
              </a:defRPr>
            </a:lvl1pPr>
            <a:lvl2pPr marL="1241425">
              <a:defRPr>
                <a:solidFill>
                  <a:schemeClr val="tx1"/>
                </a:solidFill>
                <a:latin typeface="Arial" pitchFamily="34" charset="0"/>
                <a:ea typeface="宋体" pitchFamily="2" charset="-122"/>
              </a:defRPr>
            </a:lvl2pPr>
            <a:lvl3pPr marL="1431925">
              <a:defRPr>
                <a:solidFill>
                  <a:schemeClr val="tx1"/>
                </a:solidFill>
                <a:latin typeface="Arial" pitchFamily="34" charset="0"/>
                <a:ea typeface="宋体" pitchFamily="2" charset="-122"/>
              </a:defRPr>
            </a:lvl3pPr>
            <a:lvl4pPr marL="1622425">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说明：一般情况下，如果从流中输入一个字符，但决定过一会儿再处理这个字符，或者试探下一个字符是什么，则可以用该函数将字符退回到流中。</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595313" y="609600"/>
            <a:ext cx="26225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200" b="1">
                <a:solidFill>
                  <a:srgbClr val="3333CC"/>
                </a:solidFill>
                <a:effectLst>
                  <a:outerShdw blurRad="38100" dist="38100" dir="2700000" algn="tl">
                    <a:srgbClr val="C0C0C0"/>
                  </a:outerShdw>
                </a:effectLst>
                <a:latin typeface="Verdana" pitchFamily="34" charset="0"/>
                <a:ea typeface="金山简准圆" pitchFamily="49" charset="-122"/>
              </a:rPr>
              <a:t>二、字符串级</a:t>
            </a:r>
          </a:p>
        </p:txBody>
      </p:sp>
      <p:sp>
        <p:nvSpPr>
          <p:cNvPr id="32771" name="Text Box 3"/>
          <p:cNvSpPr txBox="1">
            <a:spLocks noChangeArrowheads="1"/>
          </p:cNvSpPr>
          <p:nvPr/>
        </p:nvSpPr>
        <p:spPr bwMode="auto">
          <a:xfrm>
            <a:off x="609600" y="1614488"/>
            <a:ext cx="16065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主要函数</a:t>
            </a:r>
          </a:p>
        </p:txBody>
      </p:sp>
      <p:sp>
        <p:nvSpPr>
          <p:cNvPr id="32772" name="Text Box 4"/>
          <p:cNvSpPr txBox="1">
            <a:spLocks noChangeArrowheads="1"/>
          </p:cNvSpPr>
          <p:nvPr/>
        </p:nvSpPr>
        <p:spPr bwMode="auto">
          <a:xfrm>
            <a:off x="533400" y="2470150"/>
            <a:ext cx="8150225"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int  fprintf(FILE *stream, char *fmt,out_list);</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int  fscanf(FILE *stream,char *fmt,input_list);</a:t>
            </a:r>
          </a:p>
          <a:p>
            <a:pPr eaLnBrk="0" hangingPunct="0"/>
            <a:endParaRPr kumimoji="1" lang="en-US" altLang="zh-CN" sz="2400" b="1">
              <a:effectLst>
                <a:outerShdw blurRad="38100" dist="38100" dir="2700000" algn="tl">
                  <a:srgbClr val="C0C0C0"/>
                </a:outerShdw>
              </a:effectLst>
              <a:latin typeface="Verdana" pitchFamily="34" charset="0"/>
              <a:ea typeface="金山简准圆" pitchFamily="49" charset="-122"/>
            </a:endParaRP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int fputs(char *string,FILE *stream);</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char *fgets(char *string,int n,FILE *stream);</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a:t>
            </a:r>
          </a:p>
        </p:txBody>
      </p:sp>
      <p:sp>
        <p:nvSpPr>
          <p:cNvPr id="32773" name="Text Box 5"/>
          <p:cNvSpPr txBox="1">
            <a:spLocks noChangeArrowheads="1"/>
          </p:cNvSpPr>
          <p:nvPr/>
        </p:nvSpPr>
        <p:spPr bwMode="auto">
          <a:xfrm>
            <a:off x="609600" y="5029200"/>
            <a:ext cx="81692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762000">
              <a:defRPr>
                <a:solidFill>
                  <a:schemeClr val="tx1"/>
                </a:solidFill>
                <a:latin typeface="Arial" pitchFamily="34" charset="0"/>
                <a:ea typeface="宋体" pitchFamily="2" charset="-122"/>
              </a:defRPr>
            </a:lvl1pPr>
            <a:lvl2pPr marL="952500">
              <a:defRPr>
                <a:solidFill>
                  <a:schemeClr val="tx1"/>
                </a:solidFill>
                <a:latin typeface="Arial" pitchFamily="34" charset="0"/>
                <a:ea typeface="宋体" pitchFamily="2" charset="-122"/>
              </a:defRPr>
            </a:lvl2pPr>
            <a:lvl3pPr marL="114300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此处的函数与前面的函数类似，不同的只是它们现在只对文件进行操作。</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304800" y="457200"/>
            <a:ext cx="54864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#include&lt;stdio.h&gt;</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char c='A';</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fprintf(stdout,"%c",c);</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a:t>
            </a:r>
          </a:p>
        </p:txBody>
      </p:sp>
      <p:sp>
        <p:nvSpPr>
          <p:cNvPr id="34819" name="AutoShape 3"/>
          <p:cNvSpPr>
            <a:spLocks noChangeArrowheads="1"/>
          </p:cNvSpPr>
          <p:nvPr/>
        </p:nvSpPr>
        <p:spPr bwMode="auto">
          <a:xfrm>
            <a:off x="4114800" y="228600"/>
            <a:ext cx="4572000" cy="1066800"/>
          </a:xfrm>
          <a:prstGeom prst="wedgeEllipseCallout">
            <a:avLst>
              <a:gd name="adj1" fmla="val -62259"/>
              <a:gd name="adj2" fmla="val 78569"/>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0" hangingPunct="0"/>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Stdout</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是标准的输出文件，它就是屏幕。</a:t>
            </a:r>
          </a:p>
        </p:txBody>
      </p:sp>
      <p:sp>
        <p:nvSpPr>
          <p:cNvPr id="34820" name="Rectangle 4"/>
          <p:cNvSpPr>
            <a:spLocks noChangeArrowheads="1"/>
          </p:cNvSpPr>
          <p:nvPr/>
        </p:nvSpPr>
        <p:spPr bwMode="auto">
          <a:xfrm>
            <a:off x="381000" y="3657600"/>
            <a:ext cx="8382000"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#include&lt;stdio.h&gt;</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int a,b,c;</a:t>
            </a:r>
          </a:p>
          <a:p>
            <a:pPr eaLnBrk="0" hangingPunct="0"/>
            <a:endParaRPr kumimoji="1" lang="en-US" altLang="zh-CN" sz="2400" b="1">
              <a:effectLst>
                <a:outerShdw blurRad="38100" dist="38100" dir="2700000" algn="tl">
                  <a:srgbClr val="C0C0C0"/>
                </a:outerShdw>
              </a:effectLst>
              <a:latin typeface="Verdana" pitchFamily="34" charset="0"/>
              <a:ea typeface="金山简准圆" pitchFamily="49" charset="-122"/>
            </a:endParaRP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fscanf(stdin,"%d %d %d",&amp;a,&amp;b,&amp;c);</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	fprintf(stdout,"\n%d,%d,%d\n",a,b,c);</a:t>
            </a:r>
          </a:p>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a:t>
            </a:r>
          </a:p>
        </p:txBody>
      </p:sp>
      <p:sp>
        <p:nvSpPr>
          <p:cNvPr id="34821" name="AutoShape 5"/>
          <p:cNvSpPr>
            <a:spLocks noChangeArrowheads="1"/>
          </p:cNvSpPr>
          <p:nvPr/>
        </p:nvSpPr>
        <p:spPr bwMode="auto">
          <a:xfrm>
            <a:off x="3810000" y="2971800"/>
            <a:ext cx="4267200" cy="1600200"/>
          </a:xfrm>
          <a:prstGeom prst="wedgeEllipseCallout">
            <a:avLst>
              <a:gd name="adj1" fmla="val -60898"/>
              <a:gd name="adj2" fmla="val 85218"/>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0" hangingPunct="0"/>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Stdin</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为标准的输入流，在此处它就是键盘。</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slide(fromTop)">
                                      <p:cBhvr>
                                        <p:cTn id="7" dur="500"/>
                                        <p:tgtEl>
                                          <p:spTgt spid="348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34820"/>
                                        </p:tgtEl>
                                        <p:attrNameLst>
                                          <p:attrName>style.visibility</p:attrName>
                                        </p:attrNameLst>
                                      </p:cBhvr>
                                      <p:to>
                                        <p:strVal val="visible"/>
                                      </p:to>
                                    </p:set>
                                    <p:animEffect transition="in" filter="slide(fromTop)">
                                      <p:cBhvr>
                                        <p:cTn id="12" dur="500"/>
                                        <p:tgtEl>
                                          <p:spTgt spid="3482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34821"/>
                                        </p:tgtEl>
                                        <p:attrNameLst>
                                          <p:attrName>style.visibility</p:attrName>
                                        </p:attrNameLst>
                                      </p:cBhvr>
                                      <p:to>
                                        <p:strVal val="visible"/>
                                      </p:to>
                                    </p:set>
                                    <p:animEffect transition="in" filter="slide(fromTop)">
                                      <p:cBhvr>
                                        <p:cTn id="17" dur="500"/>
                                        <p:tgtEl>
                                          <p:spTgt spid="348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animBg="1" autoUpdateAnimBg="0"/>
      <p:bldP spid="34820" grpId="0" autoUpdateAnimBg="0"/>
      <p:bldP spid="34821"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517525" y="381000"/>
            <a:ext cx="832167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341438" indent="-1341438">
              <a:defRPr>
                <a:solidFill>
                  <a:schemeClr val="tx1"/>
                </a:solidFill>
                <a:latin typeface="Arial" pitchFamily="34" charset="0"/>
                <a:ea typeface="宋体" pitchFamily="2" charset="-122"/>
              </a:defRPr>
            </a:lvl1pPr>
            <a:lvl2pPr marL="1531938">
              <a:defRPr>
                <a:solidFill>
                  <a:schemeClr val="tx1"/>
                </a:solidFill>
                <a:latin typeface="Arial" pitchFamily="34" charset="0"/>
                <a:ea typeface="宋体" pitchFamily="2" charset="-122"/>
              </a:defRPr>
            </a:lvl2pPr>
            <a:lvl3pPr marL="1722438">
              <a:defRPr>
                <a:solidFill>
                  <a:schemeClr val="tx1"/>
                </a:solidFill>
                <a:latin typeface="Arial" pitchFamily="34" charset="0"/>
                <a:ea typeface="宋体" pitchFamily="2" charset="-122"/>
              </a:defRPr>
            </a:lvl3pPr>
            <a:lvl4pPr marL="1912938">
              <a:defRPr>
                <a:solidFill>
                  <a:schemeClr val="tx1"/>
                </a:solidFill>
                <a:latin typeface="Arial" pitchFamily="34" charset="0"/>
                <a:ea typeface="宋体" pitchFamily="2" charset="-122"/>
              </a:defRPr>
            </a:lvl4pPr>
            <a:lvl5pPr marL="2103438">
              <a:defRPr>
                <a:solidFill>
                  <a:schemeClr val="tx1"/>
                </a:solidFill>
                <a:latin typeface="Arial" pitchFamily="34" charset="0"/>
                <a:ea typeface="宋体" pitchFamily="2" charset="-122"/>
              </a:defRPr>
            </a:lvl5pPr>
            <a:lvl6pPr marL="2560638" fontAlgn="base">
              <a:spcBef>
                <a:spcPct val="0"/>
              </a:spcBef>
              <a:spcAft>
                <a:spcPct val="0"/>
              </a:spcAft>
              <a:defRPr>
                <a:solidFill>
                  <a:schemeClr val="tx1"/>
                </a:solidFill>
                <a:latin typeface="Arial" pitchFamily="34" charset="0"/>
                <a:ea typeface="宋体" pitchFamily="2" charset="-122"/>
              </a:defRPr>
            </a:lvl6pPr>
            <a:lvl7pPr marL="3017838" fontAlgn="base">
              <a:spcBef>
                <a:spcPct val="0"/>
              </a:spcBef>
              <a:spcAft>
                <a:spcPct val="0"/>
              </a:spcAft>
              <a:defRPr>
                <a:solidFill>
                  <a:schemeClr val="tx1"/>
                </a:solidFill>
                <a:latin typeface="Arial" pitchFamily="34" charset="0"/>
                <a:ea typeface="宋体" pitchFamily="2" charset="-122"/>
              </a:defRPr>
            </a:lvl7pPr>
            <a:lvl8pPr marL="3475038" fontAlgn="base">
              <a:spcBef>
                <a:spcPct val="0"/>
              </a:spcBef>
              <a:spcAft>
                <a:spcPct val="0"/>
              </a:spcAft>
              <a:defRPr>
                <a:solidFill>
                  <a:schemeClr val="tx1"/>
                </a:solidFill>
                <a:latin typeface="Arial" pitchFamily="34" charset="0"/>
                <a:ea typeface="宋体" pitchFamily="2" charset="-122"/>
              </a:defRPr>
            </a:lvl8pPr>
            <a:lvl9pPr marL="3932238"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latin typeface="Verdana" pitchFamily="34" charset="0"/>
                <a:ea typeface="金山简准圆" pitchFamily="49" charset="-122"/>
              </a:rPr>
              <a:t>例</a:t>
            </a:r>
            <a:r>
              <a:rPr kumimoji="1" lang="en-US" altLang="zh-CN" sz="2400" b="1">
                <a:latin typeface="Verdana" pitchFamily="34" charset="0"/>
                <a:ea typeface="金山简准圆" pitchFamily="49" charset="-122"/>
              </a:rPr>
              <a:t>4 </a:t>
            </a:r>
            <a:r>
              <a:rPr kumimoji="1" lang="zh-CN" altLang="en-US" sz="2400" b="1">
                <a:latin typeface="Verdana" pitchFamily="34" charset="0"/>
                <a:ea typeface="金山简准圆" pitchFamily="49" charset="-122"/>
              </a:rPr>
              <a:t>某高校为了评估教学质量，请学生给授课教师评分。评分表如下表所示。每个学生要求对评分表中的每一项指标按优、良、中、差四个等级选择一个打分。现要求编一程序，统计被评估教师的得分。</a:t>
            </a:r>
          </a:p>
        </p:txBody>
      </p:sp>
      <p:graphicFrame>
        <p:nvGraphicFramePr>
          <p:cNvPr id="36867" name="Group 3"/>
          <p:cNvGraphicFramePr>
            <a:graphicFrameLocks noGrp="1"/>
          </p:cNvGraphicFramePr>
          <p:nvPr/>
        </p:nvGraphicFramePr>
        <p:xfrm>
          <a:off x="1066800" y="2149475"/>
          <a:ext cx="6858000" cy="4556125"/>
        </p:xfrm>
        <a:graphic>
          <a:graphicData uri="http://schemas.openxmlformats.org/drawingml/2006/table">
            <a:tbl>
              <a:tblPr/>
              <a:tblGrid>
                <a:gridCol w="1778000"/>
                <a:gridCol w="1016000"/>
                <a:gridCol w="1016000"/>
                <a:gridCol w="1016000"/>
                <a:gridCol w="1016000"/>
                <a:gridCol w="1016000"/>
              </a:tblGrid>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项目</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权</a:t>
                      </a:r>
                      <a:r>
                        <a:rPr kumimoji="0" lang="en-US" altLang="zh-CN" sz="2400" b="0" i="0" u="none" strike="noStrike" cap="none" normalizeH="0" baseline="0" smtClean="0">
                          <a:ln>
                            <a:noFill/>
                          </a:ln>
                          <a:solidFill>
                            <a:schemeClr val="tx1"/>
                          </a:solidFill>
                          <a:effectLst/>
                          <a:latin typeface="Arial" pitchFamily="34" charset="0"/>
                          <a:ea typeface="宋体" pitchFamily="2" charset="-122"/>
                        </a:rPr>
                        <a:t>w(i)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优</a:t>
                      </a:r>
                      <a:r>
                        <a:rPr kumimoji="0" lang="en-US" altLang="zh-CN" sz="2400" b="0" i="0" u="none" strike="noStrike" cap="none" normalizeH="0" baseline="0" smtClean="0">
                          <a:ln>
                            <a:noFill/>
                          </a:ln>
                          <a:solidFill>
                            <a:schemeClr val="tx1"/>
                          </a:solidFill>
                          <a:effectLst/>
                          <a:latin typeface="Arial" pitchFamily="34" charset="0"/>
                          <a:ea typeface="宋体" pitchFamily="2" charset="-122"/>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良</a:t>
                      </a:r>
                      <a:r>
                        <a:rPr kumimoji="0" lang="en-US" altLang="zh-CN" sz="2400" b="0" i="0" u="none" strike="noStrike" cap="none" normalizeH="0" baseline="0" smtClean="0">
                          <a:ln>
                            <a:noFill/>
                          </a:ln>
                          <a:solidFill>
                            <a:schemeClr val="tx1"/>
                          </a:solidFill>
                          <a:effectLst/>
                          <a:latin typeface="Arial" pitchFamily="34" charset="0"/>
                          <a:ea typeface="宋体" pitchFamily="2" charset="-122"/>
                        </a:rPr>
                        <a:t>(0.8)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中</a:t>
                      </a:r>
                      <a:r>
                        <a:rPr kumimoji="0" lang="en-US" altLang="zh-CN" sz="2400" b="0" i="0" u="none" strike="noStrike" cap="none" normalizeH="0" baseline="0" smtClean="0">
                          <a:ln>
                            <a:noFill/>
                          </a:ln>
                          <a:solidFill>
                            <a:schemeClr val="tx1"/>
                          </a:solidFill>
                          <a:effectLst/>
                          <a:latin typeface="Arial" pitchFamily="34" charset="0"/>
                          <a:ea typeface="宋体" pitchFamily="2" charset="-122"/>
                        </a:rPr>
                        <a:t>(0.6)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差</a:t>
                      </a:r>
                      <a:r>
                        <a:rPr kumimoji="0" lang="en-US" altLang="zh-CN" sz="2400" b="0" i="0" u="none" strike="noStrike" cap="none" normalizeH="0" baseline="0" smtClean="0">
                          <a:ln>
                            <a:noFill/>
                          </a:ln>
                          <a:solidFill>
                            <a:schemeClr val="tx1"/>
                          </a:solidFill>
                          <a:effectLst/>
                          <a:latin typeface="Arial" pitchFamily="34" charset="0"/>
                          <a:ea typeface="宋体" pitchFamily="2" charset="-122"/>
                        </a:rPr>
                        <a:t>(0.4)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教学态度</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Arial" pitchFamily="34" charset="0"/>
                          <a:ea typeface="宋体" pitchFamily="2" charset="-122"/>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教学内容</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Arial" pitchFamily="34" charset="0"/>
                          <a:ea typeface="宋体" pitchFamily="2" charset="-122"/>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课堂教学</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Arial" pitchFamily="34" charset="0"/>
                          <a:ea typeface="宋体" pitchFamily="2" charset="-122"/>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课外辅导</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Arial" pitchFamily="34" charset="0"/>
                          <a:ea typeface="宋体" pitchFamily="2" charset="-122"/>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作业批改</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Arial" pitchFamily="34" charset="0"/>
                          <a:ea typeface="宋体" pitchFamily="2" charset="-122"/>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教书育人</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Arial" pitchFamily="34" charset="0"/>
                          <a:ea typeface="宋体" pitchFamily="2" charset="-122"/>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职业道德</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Arial" pitchFamily="34" charset="0"/>
                          <a:ea typeface="宋体" pitchFamily="2" charset="-122"/>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业务水平</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Arial" pitchFamily="34" charset="0"/>
                          <a:ea typeface="宋体" pitchFamily="2" charset="-122"/>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14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Arial" pitchFamily="34" charset="0"/>
                          <a:ea typeface="宋体" pitchFamily="2" charset="-122"/>
                        </a:rPr>
                        <a:t>教学效果</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Arial" pitchFamily="34" charset="0"/>
                          <a:ea typeface="宋体" pitchFamily="2" charset="-122"/>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152400" y="352425"/>
            <a:ext cx="877887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341438" indent="-1341438">
              <a:defRPr>
                <a:solidFill>
                  <a:schemeClr val="tx1"/>
                </a:solidFill>
                <a:latin typeface="Arial" pitchFamily="34" charset="0"/>
                <a:ea typeface="宋体" pitchFamily="2" charset="-122"/>
              </a:defRPr>
            </a:lvl1pPr>
            <a:lvl2pPr marL="1531938">
              <a:defRPr>
                <a:solidFill>
                  <a:schemeClr val="tx1"/>
                </a:solidFill>
                <a:latin typeface="Arial" pitchFamily="34" charset="0"/>
                <a:ea typeface="宋体" pitchFamily="2" charset="-122"/>
              </a:defRPr>
            </a:lvl2pPr>
            <a:lvl3pPr marL="1722438">
              <a:defRPr>
                <a:solidFill>
                  <a:schemeClr val="tx1"/>
                </a:solidFill>
                <a:latin typeface="Arial" pitchFamily="34" charset="0"/>
                <a:ea typeface="宋体" pitchFamily="2" charset="-122"/>
              </a:defRPr>
            </a:lvl3pPr>
            <a:lvl4pPr marL="1912938">
              <a:defRPr>
                <a:solidFill>
                  <a:schemeClr val="tx1"/>
                </a:solidFill>
                <a:latin typeface="Arial" pitchFamily="34" charset="0"/>
                <a:ea typeface="宋体" pitchFamily="2" charset="-122"/>
              </a:defRPr>
            </a:lvl4pPr>
            <a:lvl5pPr marL="2103438">
              <a:defRPr>
                <a:solidFill>
                  <a:schemeClr val="tx1"/>
                </a:solidFill>
                <a:latin typeface="Arial" pitchFamily="34" charset="0"/>
                <a:ea typeface="宋体" pitchFamily="2" charset="-122"/>
              </a:defRPr>
            </a:lvl5pPr>
            <a:lvl6pPr marL="2560638" fontAlgn="base">
              <a:spcBef>
                <a:spcPct val="0"/>
              </a:spcBef>
              <a:spcAft>
                <a:spcPct val="0"/>
              </a:spcAft>
              <a:defRPr>
                <a:solidFill>
                  <a:schemeClr val="tx1"/>
                </a:solidFill>
                <a:latin typeface="Arial" pitchFamily="34" charset="0"/>
                <a:ea typeface="宋体" pitchFamily="2" charset="-122"/>
              </a:defRPr>
            </a:lvl6pPr>
            <a:lvl7pPr marL="3017838" fontAlgn="base">
              <a:spcBef>
                <a:spcPct val="0"/>
              </a:spcBef>
              <a:spcAft>
                <a:spcPct val="0"/>
              </a:spcAft>
              <a:defRPr>
                <a:solidFill>
                  <a:schemeClr val="tx1"/>
                </a:solidFill>
                <a:latin typeface="Arial" pitchFamily="34" charset="0"/>
                <a:ea typeface="宋体" pitchFamily="2" charset="-122"/>
              </a:defRPr>
            </a:lvl7pPr>
            <a:lvl8pPr marL="3475038" fontAlgn="base">
              <a:spcBef>
                <a:spcPct val="0"/>
              </a:spcBef>
              <a:spcAft>
                <a:spcPct val="0"/>
              </a:spcAft>
              <a:defRPr>
                <a:solidFill>
                  <a:schemeClr val="tx1"/>
                </a:solidFill>
                <a:latin typeface="Arial" pitchFamily="34" charset="0"/>
                <a:ea typeface="宋体" pitchFamily="2" charset="-122"/>
              </a:defRPr>
            </a:lvl8pPr>
            <a:lvl9pPr marL="3932238"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1 </a:t>
            </a:r>
            <a:r>
              <a:rPr kumimoji="1" lang="zh-CN" altLang="en-US" sz="2400" b="1">
                <a:effectLst>
                  <a:outerShdw blurRad="38100" dist="38100" dir="2700000" algn="tl">
                    <a:srgbClr val="C0C0C0"/>
                  </a:outerShdw>
                </a:effectLst>
                <a:latin typeface="Verdana" pitchFamily="34" charset="0"/>
                <a:ea typeface="金山简准圆" pitchFamily="49" charset="-122"/>
              </a:rPr>
              <a:t>算法分析</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设学生已对某位教师的教学情况按上表进行了打分</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为了使结果更换能反映实际情况</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一般要除掉几个最高分</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几个最低分</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最后用简单平均的办法算出该教师的最后得分</a:t>
            </a:r>
            <a:r>
              <a:rPr kumimoji="1" lang="en-US" altLang="zh-CN" sz="2400" b="1">
                <a:effectLst>
                  <a:outerShdw blurRad="38100" dist="38100" dir="2700000" algn="tl">
                    <a:srgbClr val="C0C0C0"/>
                  </a:outerShdw>
                </a:effectLst>
                <a:latin typeface="Verdana" pitchFamily="34" charset="0"/>
                <a:ea typeface="金山简准圆" pitchFamily="49" charset="-122"/>
              </a:rPr>
              <a:t>.</a:t>
            </a:r>
          </a:p>
        </p:txBody>
      </p:sp>
      <p:sp>
        <p:nvSpPr>
          <p:cNvPr id="38915" name="Text Box 3"/>
          <p:cNvSpPr txBox="1">
            <a:spLocks noChangeArrowheads="1"/>
          </p:cNvSpPr>
          <p:nvPr/>
        </p:nvSpPr>
        <p:spPr bwMode="auto">
          <a:xfrm>
            <a:off x="457200" y="2209800"/>
            <a:ext cx="49133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400" b="1">
                <a:effectLst>
                  <a:outerShdw blurRad="38100" dist="38100" dir="2700000" algn="tl">
                    <a:srgbClr val="C0C0C0"/>
                  </a:outerShdw>
                </a:effectLst>
                <a:latin typeface="Verdana" pitchFamily="34" charset="0"/>
                <a:ea typeface="金山简准圆" pitchFamily="49" charset="-122"/>
              </a:rPr>
              <a:t>每张表的总分</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en-US" altLang="zh-CN" sz="2400" b="1">
                <a:effectLst>
                  <a:outerShdw blurRad="38100" dist="38100" dir="2700000" algn="tl">
                    <a:srgbClr val="C0C0C0"/>
                  </a:outerShdw>
                </a:effectLst>
                <a:latin typeface="Verdana" pitchFamily="34" charset="0"/>
                <a:ea typeface="金山简准圆" pitchFamily="49" charset="-122"/>
                <a:sym typeface="Symbol" pitchFamily="18" charset="2"/>
              </a:rPr>
              <a:t>(w(i)</a:t>
            </a:r>
            <a:r>
              <a:rPr kumimoji="1" lang="zh-CN" altLang="en-US" sz="2400" b="1">
                <a:effectLst>
                  <a:outerShdw blurRad="38100" dist="38100" dir="2700000" algn="tl">
                    <a:srgbClr val="C0C0C0"/>
                  </a:outerShdw>
                </a:effectLst>
                <a:latin typeface="Verdana" pitchFamily="34" charset="0"/>
                <a:ea typeface="金山简准圆" pitchFamily="49" charset="-122"/>
                <a:sym typeface="Symbol" pitchFamily="18" charset="2"/>
              </a:rPr>
              <a:t>分项得分</a:t>
            </a:r>
            <a:r>
              <a:rPr kumimoji="1" lang="en-US" altLang="zh-CN" sz="2400" b="1">
                <a:effectLst>
                  <a:outerShdw blurRad="38100" dist="38100" dir="2700000" algn="tl">
                    <a:srgbClr val="C0C0C0"/>
                  </a:outerShdw>
                </a:effectLst>
                <a:latin typeface="Verdana" pitchFamily="34" charset="0"/>
                <a:ea typeface="金山简准圆" pitchFamily="49" charset="-122"/>
                <a:sym typeface="Symbol" pitchFamily="18" charset="2"/>
              </a:rPr>
              <a:t>)</a:t>
            </a:r>
            <a:endParaRPr kumimoji="1" lang="en-US" altLang="zh-CN" sz="2400" b="1">
              <a:effectLst>
                <a:outerShdw blurRad="38100" dist="38100" dir="2700000" algn="tl">
                  <a:srgbClr val="C0C0C0"/>
                </a:outerShdw>
              </a:effectLst>
              <a:latin typeface="Verdana" pitchFamily="34" charset="0"/>
              <a:ea typeface="金山简准圆" pitchFamily="49" charset="-122"/>
            </a:endParaRPr>
          </a:p>
        </p:txBody>
      </p:sp>
      <p:sp>
        <p:nvSpPr>
          <p:cNvPr id="38916" name="Text Box 4"/>
          <p:cNvSpPr txBox="1">
            <a:spLocks noChangeArrowheads="1"/>
          </p:cNvSpPr>
          <p:nvPr/>
        </p:nvSpPr>
        <p:spPr bwMode="auto">
          <a:xfrm>
            <a:off x="228600" y="2895600"/>
            <a:ext cx="8626475"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616075" indent="-1616075">
              <a:defRPr>
                <a:solidFill>
                  <a:schemeClr val="tx1"/>
                </a:solidFill>
                <a:latin typeface="Arial" pitchFamily="34" charset="0"/>
                <a:ea typeface="宋体" pitchFamily="2" charset="-122"/>
              </a:defRPr>
            </a:lvl1pPr>
            <a:lvl2pPr marL="1912938">
              <a:defRPr>
                <a:solidFill>
                  <a:schemeClr val="tx1"/>
                </a:solidFill>
                <a:latin typeface="Arial" pitchFamily="34" charset="0"/>
                <a:ea typeface="宋体" pitchFamily="2" charset="-122"/>
              </a:defRPr>
            </a:lvl2pPr>
            <a:lvl3pPr marL="2103438">
              <a:defRPr>
                <a:solidFill>
                  <a:schemeClr val="tx1"/>
                </a:solidFill>
                <a:latin typeface="Arial" pitchFamily="34" charset="0"/>
                <a:ea typeface="宋体" pitchFamily="2" charset="-122"/>
              </a:defRPr>
            </a:lvl3pPr>
            <a:lvl4pPr marL="2293938">
              <a:defRPr>
                <a:solidFill>
                  <a:schemeClr val="tx1"/>
                </a:solidFill>
                <a:latin typeface="Arial" pitchFamily="34" charset="0"/>
                <a:ea typeface="宋体" pitchFamily="2" charset="-122"/>
              </a:defRPr>
            </a:lvl4pPr>
            <a:lvl5pPr marL="2484438">
              <a:defRPr>
                <a:solidFill>
                  <a:schemeClr val="tx1"/>
                </a:solidFill>
                <a:latin typeface="Arial" pitchFamily="34" charset="0"/>
                <a:ea typeface="宋体" pitchFamily="2" charset="-122"/>
              </a:defRPr>
            </a:lvl5pPr>
            <a:lvl6pPr marL="2941638" fontAlgn="base">
              <a:spcBef>
                <a:spcPct val="0"/>
              </a:spcBef>
              <a:spcAft>
                <a:spcPct val="0"/>
              </a:spcAft>
              <a:defRPr>
                <a:solidFill>
                  <a:schemeClr val="tx1"/>
                </a:solidFill>
                <a:latin typeface="Arial" pitchFamily="34" charset="0"/>
                <a:ea typeface="宋体" pitchFamily="2" charset="-122"/>
              </a:defRPr>
            </a:lvl6pPr>
            <a:lvl7pPr marL="3398838" fontAlgn="base">
              <a:spcBef>
                <a:spcPct val="0"/>
              </a:spcBef>
              <a:spcAft>
                <a:spcPct val="0"/>
              </a:spcAft>
              <a:defRPr>
                <a:solidFill>
                  <a:schemeClr val="tx1"/>
                </a:solidFill>
                <a:latin typeface="Arial" pitchFamily="34" charset="0"/>
                <a:ea typeface="宋体" pitchFamily="2" charset="-122"/>
              </a:defRPr>
            </a:lvl7pPr>
            <a:lvl8pPr marL="3856038" fontAlgn="base">
              <a:spcBef>
                <a:spcPct val="0"/>
              </a:spcBef>
              <a:spcAft>
                <a:spcPct val="0"/>
              </a:spcAft>
              <a:defRPr>
                <a:solidFill>
                  <a:schemeClr val="tx1"/>
                </a:solidFill>
                <a:latin typeface="Arial" pitchFamily="34" charset="0"/>
                <a:ea typeface="宋体" pitchFamily="2" charset="-122"/>
              </a:defRPr>
            </a:lvl8pPr>
            <a:lvl9pPr marL="4313238"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en-US" altLang="zh-CN" sz="2400" b="1">
                <a:effectLst>
                  <a:outerShdw blurRad="38100" dist="38100" dir="2700000" algn="tl">
                    <a:srgbClr val="C0C0C0"/>
                  </a:outerShdw>
                </a:effectLst>
                <a:latin typeface="Verdana" pitchFamily="34" charset="0"/>
                <a:ea typeface="金山简准圆" pitchFamily="49" charset="-122"/>
              </a:rPr>
              <a:t>2 </a:t>
            </a:r>
            <a:r>
              <a:rPr kumimoji="1" lang="zh-CN" altLang="en-US" sz="2400" b="1">
                <a:effectLst>
                  <a:outerShdw blurRad="38100" dist="38100" dir="2700000" algn="tl">
                    <a:srgbClr val="C0C0C0"/>
                  </a:outerShdw>
                </a:effectLst>
                <a:latin typeface="Verdana" pitchFamily="34" charset="0"/>
                <a:ea typeface="金山简准圆" pitchFamily="49" charset="-122"/>
              </a:rPr>
              <a:t>程序设计</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两个数据文件</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一个用来存放输入的数据</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一个用来存放最后的结果</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为了程序设计简单</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本问题中</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将每张表的数据作为一行</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对每个教师</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首先输入该教师的编号和参加该教师打分的学生人数</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然后再统计平均分</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在本例中</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没有考虑去掉最高分和最低分</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所以程序中省略排序过程</a:t>
            </a:r>
            <a:r>
              <a:rPr kumimoji="1" lang="en-US" altLang="zh-CN" sz="2400" b="1">
                <a:effectLst>
                  <a:outerShdw blurRad="38100" dist="38100" dir="2700000" algn="tl">
                    <a:srgbClr val="C0C0C0"/>
                  </a:outerShdw>
                </a:effectLst>
                <a:latin typeface="Verdana" pitchFamily="34" charset="0"/>
                <a:ea typeface="金山简准圆" pitchFamily="49" charset="-122"/>
              </a:rPr>
              <a:t>.</a:t>
            </a:r>
          </a:p>
        </p:txBody>
      </p:sp>
      <p:sp>
        <p:nvSpPr>
          <p:cNvPr id="38917" name="Text Box 5"/>
          <p:cNvSpPr txBox="1">
            <a:spLocks noChangeArrowheads="1"/>
          </p:cNvSpPr>
          <p:nvPr/>
        </p:nvSpPr>
        <p:spPr bwMode="auto">
          <a:xfrm>
            <a:off x="457200" y="5578475"/>
            <a:ext cx="85502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zh-CN" altLang="en-US" sz="2400" b="1">
                <a:effectLst>
                  <a:outerShdw blurRad="38100" dist="38100" dir="2700000" algn="tl">
                    <a:srgbClr val="C0C0C0"/>
                  </a:outerShdw>
                </a:effectLst>
                <a:latin typeface="Verdana" pitchFamily="34" charset="0"/>
                <a:ea typeface="金山简准圆" pitchFamily="49" charset="-122"/>
              </a:rPr>
              <a:t>程序中用“</a:t>
            </a:r>
            <a:r>
              <a:rPr kumimoji="1" lang="en-US" altLang="zh-CN" sz="2400" b="1">
                <a:effectLst>
                  <a:outerShdw blurRad="38100" dist="38100" dir="2700000" algn="tl">
                    <a:srgbClr val="C0C0C0"/>
                  </a:outerShdw>
                </a:effectLst>
                <a:latin typeface="Verdana" pitchFamily="34" charset="0"/>
                <a:ea typeface="金山简准圆" pitchFamily="49" charset="-122"/>
              </a:rPr>
              <a:t>input.dat”</a:t>
            </a:r>
            <a:r>
              <a:rPr kumimoji="1" lang="zh-CN" altLang="en-US" sz="2400" b="1">
                <a:effectLst>
                  <a:outerShdw blurRad="38100" dist="38100" dir="2700000" algn="tl">
                    <a:srgbClr val="C0C0C0"/>
                  </a:outerShdw>
                </a:effectLst>
                <a:latin typeface="Verdana" pitchFamily="34" charset="0"/>
                <a:ea typeface="金山简准圆" pitchFamily="49" charset="-122"/>
              </a:rPr>
              <a:t>存放打分的数据</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用 “</a:t>
            </a:r>
            <a:r>
              <a:rPr kumimoji="1" lang="en-US" altLang="zh-CN" sz="2400" b="1">
                <a:effectLst>
                  <a:outerShdw blurRad="38100" dist="38100" dir="2700000" algn="tl">
                    <a:srgbClr val="C0C0C0"/>
                  </a:outerShdw>
                </a:effectLst>
                <a:latin typeface="Verdana" pitchFamily="34" charset="0"/>
                <a:ea typeface="金山简准圆" pitchFamily="49" charset="-122"/>
              </a:rPr>
              <a:t>output.dat”</a:t>
            </a:r>
            <a:r>
              <a:rPr kumimoji="1" lang="zh-CN" altLang="en-US" sz="2400" b="1">
                <a:effectLst>
                  <a:outerShdw blurRad="38100" dist="38100" dir="2700000" algn="tl">
                    <a:srgbClr val="C0C0C0"/>
                  </a:outerShdw>
                </a:effectLst>
                <a:latin typeface="Verdana" pitchFamily="34" charset="0"/>
                <a:ea typeface="金山简准圆" pitchFamily="49" charset="-122"/>
              </a:rPr>
              <a:t>存放计算结果</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slide(fromTop)">
                                      <p:cBhvr>
                                        <p:cTn id="7" dur="500"/>
                                        <p:tgtEl>
                                          <p:spTgt spid="389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38916"/>
                                        </p:tgtEl>
                                        <p:attrNameLst>
                                          <p:attrName>style.visibility</p:attrName>
                                        </p:attrNameLst>
                                      </p:cBhvr>
                                      <p:to>
                                        <p:strVal val="visible"/>
                                      </p:to>
                                    </p:set>
                                    <p:animEffect transition="in" filter="slide(fromTop)">
                                      <p:cBhvr>
                                        <p:cTn id="12" dur="500"/>
                                        <p:tgtEl>
                                          <p:spTgt spid="389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38917"/>
                                        </p:tgtEl>
                                        <p:attrNameLst>
                                          <p:attrName>style.visibility</p:attrName>
                                        </p:attrNameLst>
                                      </p:cBhvr>
                                      <p:to>
                                        <p:strVal val="visible"/>
                                      </p:to>
                                    </p:set>
                                    <p:animEffect transition="in" filter="slide(fromTop)">
                                      <p:cBhvr>
                                        <p:cTn id="17" dur="500"/>
                                        <p:tgtEl>
                                          <p:spTgt spid="389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autoUpdateAnimBg="0"/>
      <p:bldP spid="38916" grpId="0" autoUpdateAnimBg="0"/>
      <p:bldP spid="38917"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1219200" y="223838"/>
            <a:ext cx="7467600" cy="6481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kumimoji="1" lang="en-US" altLang="zh-CN" sz="2400" b="1">
                <a:effectLst>
                  <a:outerShdw blurRad="38100" dist="38100" dir="2700000" algn="tl">
                    <a:srgbClr val="C0C0C0"/>
                  </a:outerShdw>
                </a:effectLst>
                <a:latin typeface="Verdana" pitchFamily="34" charset="0"/>
                <a:ea typeface="金山简准圆" pitchFamily="49" charset="-122"/>
              </a:rPr>
              <a:t>1,3</a:t>
            </a:r>
          </a:p>
          <a:p>
            <a:pPr eaLnBrk="0" hangingPunct="0">
              <a:spcBef>
                <a:spcPct val="50000"/>
              </a:spcBef>
            </a:pPr>
            <a:r>
              <a:rPr kumimoji="1" lang="en-US" altLang="zh-CN" sz="2400" b="1">
                <a:effectLst>
                  <a:outerShdw blurRad="38100" dist="38100" dir="2700000" algn="tl">
                    <a:srgbClr val="C0C0C0"/>
                  </a:outerShdw>
                </a:effectLst>
                <a:latin typeface="Verdana" pitchFamily="34" charset="0"/>
                <a:ea typeface="金山简准圆" pitchFamily="49" charset="-122"/>
              </a:rPr>
              <a:t>1.0 1.0 1.0  0.8 1.0 1.0 1.0 0.6 1.0</a:t>
            </a:r>
          </a:p>
          <a:p>
            <a:pPr eaLnBrk="0" hangingPunct="0">
              <a:spcBef>
                <a:spcPct val="50000"/>
              </a:spcBef>
            </a:pPr>
            <a:r>
              <a:rPr kumimoji="1" lang="en-US" altLang="zh-CN" sz="2400" b="1">
                <a:effectLst>
                  <a:outerShdw blurRad="38100" dist="38100" dir="2700000" algn="tl">
                    <a:srgbClr val="C0C0C0"/>
                  </a:outerShdw>
                </a:effectLst>
                <a:latin typeface="Verdana" pitchFamily="34" charset="0"/>
                <a:ea typeface="金山简准圆" pitchFamily="49" charset="-122"/>
              </a:rPr>
              <a:t>1.0 1.0 1.0 1.0 1.0 1.0 0.8 0.6 1.0</a:t>
            </a:r>
          </a:p>
          <a:p>
            <a:pPr eaLnBrk="0" hangingPunct="0">
              <a:spcBef>
                <a:spcPct val="50000"/>
              </a:spcBef>
            </a:pPr>
            <a:r>
              <a:rPr kumimoji="1" lang="en-US" altLang="zh-CN" sz="2400" b="1">
                <a:effectLst>
                  <a:outerShdw blurRad="38100" dist="38100" dir="2700000" algn="tl">
                    <a:srgbClr val="C0C0C0"/>
                  </a:outerShdw>
                </a:effectLst>
                <a:latin typeface="Verdana" pitchFamily="34" charset="0"/>
                <a:ea typeface="金山简准圆" pitchFamily="49" charset="-122"/>
              </a:rPr>
              <a:t>1.0 0.8 1.0 1.0 1.0 0.8 1.0 0.8 1.0 </a:t>
            </a:r>
          </a:p>
          <a:p>
            <a:pPr eaLnBrk="0" hangingPunct="0">
              <a:spcBef>
                <a:spcPct val="50000"/>
              </a:spcBef>
            </a:pPr>
            <a:r>
              <a:rPr kumimoji="1" lang="en-US" altLang="zh-CN" sz="2400" b="1">
                <a:effectLst>
                  <a:outerShdw blurRad="38100" dist="38100" dir="2700000" algn="tl">
                    <a:srgbClr val="C0C0C0"/>
                  </a:outerShdw>
                </a:effectLst>
                <a:latin typeface="Verdana" pitchFamily="34" charset="0"/>
                <a:ea typeface="金山简准圆" pitchFamily="49" charset="-122"/>
              </a:rPr>
              <a:t>2,3</a:t>
            </a:r>
          </a:p>
          <a:p>
            <a:pPr eaLnBrk="0" hangingPunct="0">
              <a:spcBef>
                <a:spcPct val="50000"/>
              </a:spcBef>
            </a:pPr>
            <a:r>
              <a:rPr kumimoji="1" lang="en-US" altLang="zh-CN" sz="2400" b="1">
                <a:effectLst>
                  <a:outerShdw blurRad="38100" dist="38100" dir="2700000" algn="tl">
                    <a:srgbClr val="C0C0C0"/>
                  </a:outerShdw>
                </a:effectLst>
                <a:latin typeface="Verdana" pitchFamily="34" charset="0"/>
                <a:ea typeface="金山简准圆" pitchFamily="49" charset="-122"/>
              </a:rPr>
              <a:t>1.0 1.0 0.8 1.0 0.8 1.0 0.8 1.0 0.6</a:t>
            </a:r>
          </a:p>
          <a:p>
            <a:pPr eaLnBrk="0" hangingPunct="0">
              <a:spcBef>
                <a:spcPct val="50000"/>
              </a:spcBef>
            </a:pPr>
            <a:r>
              <a:rPr kumimoji="1" lang="en-US" altLang="zh-CN" sz="2400" b="1">
                <a:effectLst>
                  <a:outerShdw blurRad="38100" dist="38100" dir="2700000" algn="tl">
                    <a:srgbClr val="C0C0C0"/>
                  </a:outerShdw>
                </a:effectLst>
                <a:latin typeface="Verdana" pitchFamily="34" charset="0"/>
                <a:ea typeface="金山简准圆" pitchFamily="49" charset="-122"/>
              </a:rPr>
              <a:t>0.8 1.0 0.8 0.8 0.6 0.8 1.0 1.0 0.4</a:t>
            </a:r>
          </a:p>
          <a:p>
            <a:pPr eaLnBrk="0" hangingPunct="0">
              <a:spcBef>
                <a:spcPct val="50000"/>
              </a:spcBef>
            </a:pPr>
            <a:r>
              <a:rPr kumimoji="1" lang="en-US" altLang="zh-CN" sz="2400" b="1">
                <a:effectLst>
                  <a:outerShdw blurRad="38100" dist="38100" dir="2700000" algn="tl">
                    <a:srgbClr val="C0C0C0"/>
                  </a:outerShdw>
                </a:effectLst>
                <a:latin typeface="Verdana" pitchFamily="34" charset="0"/>
                <a:ea typeface="金山简准圆" pitchFamily="49" charset="-122"/>
              </a:rPr>
              <a:t>1.0 0.6 1.0 1.0 0.8 1.0 0.8 0.6 0.8 </a:t>
            </a:r>
          </a:p>
          <a:p>
            <a:pPr eaLnBrk="0" hangingPunct="0">
              <a:spcBef>
                <a:spcPct val="50000"/>
              </a:spcBef>
            </a:pPr>
            <a:r>
              <a:rPr kumimoji="1" lang="en-US" altLang="zh-CN" sz="2400" b="1">
                <a:effectLst>
                  <a:outerShdw blurRad="38100" dist="38100" dir="2700000" algn="tl">
                    <a:srgbClr val="C0C0C0"/>
                  </a:outerShdw>
                </a:effectLst>
                <a:latin typeface="Verdana" pitchFamily="34" charset="0"/>
                <a:ea typeface="金山简准圆" pitchFamily="49" charset="-122"/>
              </a:rPr>
              <a:t>3,3</a:t>
            </a:r>
          </a:p>
          <a:p>
            <a:pPr eaLnBrk="0" hangingPunct="0">
              <a:spcBef>
                <a:spcPct val="50000"/>
              </a:spcBef>
            </a:pPr>
            <a:r>
              <a:rPr kumimoji="1" lang="en-US" altLang="zh-CN" sz="2400" b="1">
                <a:effectLst>
                  <a:outerShdw blurRad="38100" dist="38100" dir="2700000" algn="tl">
                    <a:srgbClr val="C0C0C0"/>
                  </a:outerShdw>
                </a:effectLst>
                <a:latin typeface="Verdana" pitchFamily="34" charset="0"/>
                <a:ea typeface="金山简准圆" pitchFamily="49" charset="-122"/>
              </a:rPr>
              <a:t>0.6 1.0 1.0 0.8 0.4 0.6 0.6 0.4 1.0</a:t>
            </a:r>
          </a:p>
          <a:p>
            <a:pPr eaLnBrk="0" hangingPunct="0">
              <a:spcBef>
                <a:spcPct val="50000"/>
              </a:spcBef>
            </a:pPr>
            <a:r>
              <a:rPr kumimoji="1" lang="en-US" altLang="zh-CN" sz="2400" b="1">
                <a:effectLst>
                  <a:outerShdw blurRad="38100" dist="38100" dir="2700000" algn="tl">
                    <a:srgbClr val="C0C0C0"/>
                  </a:outerShdw>
                </a:effectLst>
                <a:latin typeface="Verdana" pitchFamily="34" charset="0"/>
                <a:ea typeface="金山简准圆" pitchFamily="49" charset="-122"/>
              </a:rPr>
              <a:t>0.8 0.8 0.6 1.0 0.8 0.6 0.4 0.8 1.0</a:t>
            </a:r>
          </a:p>
          <a:p>
            <a:pPr eaLnBrk="0" hangingPunct="0">
              <a:spcBef>
                <a:spcPct val="50000"/>
              </a:spcBef>
            </a:pPr>
            <a:r>
              <a:rPr kumimoji="1" lang="en-US" altLang="zh-CN" sz="2400" b="1">
                <a:effectLst>
                  <a:outerShdw blurRad="38100" dist="38100" dir="2700000" algn="tl">
                    <a:srgbClr val="C0C0C0"/>
                  </a:outerShdw>
                </a:effectLst>
                <a:latin typeface="Verdana" pitchFamily="34" charset="0"/>
                <a:ea typeface="金山简准圆" pitchFamily="49" charset="-122"/>
              </a:rPr>
              <a:t>1.0 0.8 0.8 0.6 1.0 1.0 0.6 0.6 0.4</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152400" y="136525"/>
            <a:ext cx="8839200" cy="710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#include&lt;stdio.h&gt;</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main(){</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a:t>
            </a:r>
            <a:r>
              <a:rPr kumimoji="1" lang="en-US" altLang="zh-CN" sz="2000" b="1">
                <a:solidFill>
                  <a:srgbClr val="FF3399"/>
                </a:solidFill>
                <a:effectLst>
                  <a:outerShdw blurRad="38100" dist="38100" dir="2700000" algn="tl">
                    <a:srgbClr val="C0C0C0"/>
                  </a:outerShdw>
                </a:effectLst>
                <a:latin typeface="Verdana" pitchFamily="34" charset="0"/>
                <a:ea typeface="金山简准圆" pitchFamily="49" charset="-122"/>
              </a:rPr>
              <a:t>int</a:t>
            </a:r>
            <a:r>
              <a:rPr kumimoji="1" lang="en-US" altLang="zh-CN" sz="2000" b="1">
                <a:effectLst>
                  <a:outerShdw blurRad="38100" dist="38100" dir="2700000" algn="tl">
                    <a:srgbClr val="C0C0C0"/>
                  </a:outerShdw>
                </a:effectLst>
                <a:latin typeface="Verdana" pitchFamily="34" charset="0"/>
                <a:ea typeface="金山简准圆" pitchFamily="49" charset="-122"/>
              </a:rPr>
              <a:t> i,j,k,number,no,w[9]={10,10,5,15,5,10,10,15,20};</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a:t>
            </a:r>
            <a:r>
              <a:rPr kumimoji="1" lang="en-US" altLang="zh-CN" sz="2000" b="1">
                <a:solidFill>
                  <a:srgbClr val="FF3399"/>
                </a:solidFill>
                <a:effectLst>
                  <a:outerShdw blurRad="38100" dist="38100" dir="2700000" algn="tl">
                    <a:srgbClr val="C0C0C0"/>
                  </a:outerShdw>
                </a:effectLst>
                <a:latin typeface="Verdana" pitchFamily="34" charset="0"/>
                <a:ea typeface="金山简准圆" pitchFamily="49" charset="-122"/>
              </a:rPr>
              <a:t>float</a:t>
            </a:r>
            <a:r>
              <a:rPr kumimoji="1" lang="en-US" altLang="zh-CN" sz="2000" b="1">
                <a:effectLst>
                  <a:outerShdw blurRad="38100" dist="38100" dir="2700000" algn="tl">
                    <a:srgbClr val="C0C0C0"/>
                  </a:outerShdw>
                </a:effectLst>
                <a:latin typeface="Verdana" pitchFamily="34" charset="0"/>
                <a:ea typeface="金山简准圆" pitchFamily="49" charset="-122"/>
              </a:rPr>
              <a:t> sum,y,x[9];</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FILE *fp1,*fp2;</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fp1=fopen(“d:\\sunhui\\input.dat","r");</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fp2=fopen(“d:\\sunhui\\output.dat","w");</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a:t>
            </a:r>
            <a:r>
              <a:rPr kumimoji="1" lang="en-US" altLang="zh-CN" sz="2000" b="1">
                <a:solidFill>
                  <a:srgbClr val="FF3399"/>
                </a:solidFill>
                <a:effectLst>
                  <a:outerShdw blurRad="38100" dist="38100" dir="2700000" algn="tl">
                    <a:srgbClr val="C0C0C0"/>
                  </a:outerShdw>
                </a:effectLst>
                <a:latin typeface="Verdana" pitchFamily="34" charset="0"/>
                <a:ea typeface="金山简准圆" pitchFamily="49" charset="-122"/>
              </a:rPr>
              <a:t>for</a:t>
            </a:r>
            <a:r>
              <a:rPr kumimoji="1" lang="en-US" altLang="zh-CN" sz="2000" b="1">
                <a:effectLst>
                  <a:outerShdw blurRad="38100" dist="38100" dir="2700000" algn="tl">
                    <a:srgbClr val="C0C0C0"/>
                  </a:outerShdw>
                </a:effectLst>
                <a:latin typeface="Verdana" pitchFamily="34" charset="0"/>
                <a:ea typeface="金山简准圆" pitchFamily="49" charset="-122"/>
              </a:rPr>
              <a:t>(k=0;k&lt;3;k++){//</a:t>
            </a:r>
            <a:r>
              <a:rPr kumimoji="1" lang="zh-CN" altLang="en-US" sz="2000" b="1">
                <a:effectLst>
                  <a:outerShdw blurRad="38100" dist="38100" dir="2700000" algn="tl">
                    <a:srgbClr val="C0C0C0"/>
                  </a:outerShdw>
                </a:effectLst>
                <a:latin typeface="Verdana" pitchFamily="34" charset="0"/>
                <a:ea typeface="金山简准圆" pitchFamily="49" charset="-122"/>
              </a:rPr>
              <a:t>对被评估的教师循环</a:t>
            </a:r>
          </a:p>
          <a:p>
            <a:pPr eaLnBrk="0" hangingPunct="0"/>
            <a:r>
              <a:rPr kumimoji="1" lang="zh-CN" altLang="en-US" sz="2000" b="1">
                <a:effectLst>
                  <a:outerShdw blurRad="38100" dist="38100" dir="2700000" algn="tl">
                    <a:srgbClr val="C0C0C0"/>
                  </a:outerShdw>
                </a:effectLst>
                <a:latin typeface="Verdana" pitchFamily="34" charset="0"/>
                <a:ea typeface="金山简准圆" pitchFamily="49" charset="-122"/>
              </a:rPr>
              <a:t>	</a:t>
            </a:r>
            <a:r>
              <a:rPr kumimoji="1" lang="en-US" altLang="zh-CN" sz="2000" b="1">
                <a:effectLst>
                  <a:outerShdw blurRad="38100" dist="38100" dir="2700000" algn="tl">
                    <a:srgbClr val="C0C0C0"/>
                  </a:outerShdw>
                </a:effectLst>
                <a:latin typeface="Verdana" pitchFamily="34" charset="0"/>
                <a:ea typeface="金山简准圆" pitchFamily="49" charset="-122"/>
              </a:rPr>
              <a:t>sum=0;</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fscanf(fp1,“%d,%d”,&amp;no,&amp;number);  //</a:t>
            </a:r>
            <a:r>
              <a:rPr kumimoji="1" lang="zh-CN" altLang="en-US" sz="2000" b="1">
                <a:effectLst>
                  <a:outerShdw blurRad="38100" dist="38100" dir="2700000" algn="tl">
                    <a:srgbClr val="C0C0C0"/>
                  </a:outerShdw>
                </a:effectLst>
                <a:latin typeface="Verdana" pitchFamily="34" charset="0"/>
                <a:ea typeface="金山简准圆" pitchFamily="49" charset="-122"/>
              </a:rPr>
              <a:t>读编号和人数</a:t>
            </a:r>
          </a:p>
          <a:p>
            <a:pPr eaLnBrk="0" hangingPunct="0"/>
            <a:r>
              <a:rPr kumimoji="1" lang="zh-CN" altLang="en-US" sz="2000" b="1">
                <a:effectLst>
                  <a:outerShdw blurRad="38100" dist="38100" dir="2700000" algn="tl">
                    <a:srgbClr val="C0C0C0"/>
                  </a:outerShdw>
                </a:effectLst>
                <a:latin typeface="Verdana" pitchFamily="34" charset="0"/>
                <a:ea typeface="金山简准圆" pitchFamily="49" charset="-122"/>
              </a:rPr>
              <a:t>	</a:t>
            </a:r>
            <a:r>
              <a:rPr kumimoji="1" lang="en-US" altLang="zh-CN" sz="2000" b="1">
                <a:solidFill>
                  <a:srgbClr val="FF3399"/>
                </a:solidFill>
                <a:effectLst>
                  <a:outerShdw blurRad="38100" dist="38100" dir="2700000" algn="tl">
                    <a:srgbClr val="C0C0C0"/>
                  </a:outerShdw>
                </a:effectLst>
                <a:latin typeface="Verdana" pitchFamily="34" charset="0"/>
                <a:ea typeface="金山简准圆" pitchFamily="49" charset="-122"/>
              </a:rPr>
              <a:t>for</a:t>
            </a:r>
            <a:r>
              <a:rPr kumimoji="1" lang="en-US" altLang="zh-CN" sz="2000" b="1">
                <a:effectLst>
                  <a:outerShdw blurRad="38100" dist="38100" dir="2700000" algn="tl">
                    <a:srgbClr val="C0C0C0"/>
                  </a:outerShdw>
                </a:effectLst>
                <a:latin typeface="Verdana" pitchFamily="34" charset="0"/>
                <a:ea typeface="金山简准圆" pitchFamily="49" charset="-122"/>
              </a:rPr>
              <a:t>(j=0;j&lt;number;j++){//</a:t>
            </a:r>
            <a:r>
              <a:rPr kumimoji="1" lang="zh-CN" altLang="en-US" sz="2000" b="1">
                <a:effectLst>
                  <a:outerShdw blurRad="38100" dist="38100" dir="2700000" algn="tl">
                    <a:srgbClr val="C0C0C0"/>
                  </a:outerShdw>
                </a:effectLst>
                <a:latin typeface="Verdana" pitchFamily="34" charset="0"/>
                <a:ea typeface="金山简准圆" pitchFamily="49" charset="-122"/>
              </a:rPr>
              <a:t>对打分人数循环</a:t>
            </a:r>
          </a:p>
          <a:p>
            <a:pPr eaLnBrk="0" hangingPunct="0"/>
            <a:r>
              <a:rPr kumimoji="1" lang="zh-CN" altLang="en-US" sz="2000" b="1">
                <a:effectLst>
                  <a:outerShdw blurRad="38100" dist="38100" dir="2700000" algn="tl">
                    <a:srgbClr val="C0C0C0"/>
                  </a:outerShdw>
                </a:effectLst>
                <a:latin typeface="Verdana" pitchFamily="34" charset="0"/>
                <a:ea typeface="金山简准圆" pitchFamily="49" charset="-122"/>
              </a:rPr>
              <a:t>		</a:t>
            </a:r>
            <a:r>
              <a:rPr kumimoji="1" lang="en-US" altLang="zh-CN" sz="2000" b="1">
                <a:effectLst>
                  <a:outerShdw blurRad="38100" dist="38100" dir="2700000" algn="tl">
                    <a:srgbClr val="C0C0C0"/>
                  </a:outerShdw>
                </a:effectLst>
                <a:latin typeface="Verdana" pitchFamily="34" charset="0"/>
                <a:ea typeface="金山简准圆" pitchFamily="49" charset="-122"/>
              </a:rPr>
              <a:t>y=0;</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a:t>
            </a:r>
            <a:r>
              <a:rPr kumimoji="1" lang="en-US" altLang="zh-CN" sz="2000" b="1">
                <a:solidFill>
                  <a:srgbClr val="FF3399"/>
                </a:solidFill>
                <a:effectLst>
                  <a:outerShdw blurRad="38100" dist="38100" dir="2700000" algn="tl">
                    <a:srgbClr val="C0C0C0"/>
                  </a:outerShdw>
                </a:effectLst>
                <a:latin typeface="Verdana" pitchFamily="34" charset="0"/>
                <a:ea typeface="金山简准圆" pitchFamily="49" charset="-122"/>
              </a:rPr>
              <a:t>for</a:t>
            </a:r>
            <a:r>
              <a:rPr kumimoji="1" lang="en-US" altLang="zh-CN" sz="2000" b="1">
                <a:effectLst>
                  <a:outerShdw blurRad="38100" dist="38100" dir="2700000" algn="tl">
                    <a:srgbClr val="C0C0C0"/>
                  </a:outerShdw>
                </a:effectLst>
                <a:latin typeface="Verdana" pitchFamily="34" charset="0"/>
                <a:ea typeface="金山简准圆" pitchFamily="49" charset="-122"/>
              </a:rPr>
              <a:t>(i=0;i&lt;9;i++){    //</a:t>
            </a:r>
            <a:r>
              <a:rPr kumimoji="1" lang="zh-CN" altLang="en-US" sz="2000" b="1">
                <a:effectLst>
                  <a:outerShdw blurRad="38100" dist="38100" dir="2700000" algn="tl">
                    <a:srgbClr val="C0C0C0"/>
                  </a:outerShdw>
                </a:effectLst>
                <a:latin typeface="Verdana" pitchFamily="34" charset="0"/>
                <a:ea typeface="金山简准圆" pitchFamily="49" charset="-122"/>
              </a:rPr>
              <a:t>读取每张表的数据</a:t>
            </a:r>
          </a:p>
          <a:p>
            <a:pPr eaLnBrk="0" hangingPunct="0"/>
            <a:r>
              <a:rPr kumimoji="1" lang="zh-CN" altLang="en-US" sz="2000" b="1">
                <a:effectLst>
                  <a:outerShdw blurRad="38100" dist="38100" dir="2700000" algn="tl">
                    <a:srgbClr val="C0C0C0"/>
                  </a:outerShdw>
                </a:effectLst>
                <a:latin typeface="Verdana" pitchFamily="34" charset="0"/>
                <a:ea typeface="金山简准圆" pitchFamily="49" charset="-122"/>
              </a:rPr>
              <a:t>			</a:t>
            </a:r>
            <a:r>
              <a:rPr kumimoji="1" lang="en-US" altLang="zh-CN" sz="2000" b="1">
                <a:effectLst>
                  <a:outerShdw blurRad="38100" dist="38100" dir="2700000" algn="tl">
                    <a:srgbClr val="C0C0C0"/>
                  </a:outerShdw>
                </a:effectLst>
                <a:latin typeface="Verdana" pitchFamily="34" charset="0"/>
                <a:ea typeface="金山简准圆" pitchFamily="49" charset="-122"/>
              </a:rPr>
              <a:t>fscanf(fp1,"%f",&amp;x[i]);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y=y+x[i]*w[i];       //</a:t>
            </a:r>
            <a:r>
              <a:rPr kumimoji="1" lang="zh-CN" altLang="en-US" sz="2000" b="1">
                <a:effectLst>
                  <a:outerShdw blurRad="38100" dist="38100" dir="2700000" algn="tl">
                    <a:srgbClr val="C0C0C0"/>
                  </a:outerShdw>
                </a:effectLst>
                <a:latin typeface="Verdana" pitchFamily="34" charset="0"/>
                <a:ea typeface="金山简准圆" pitchFamily="49" charset="-122"/>
              </a:rPr>
              <a:t>计算每张表的总分</a:t>
            </a:r>
          </a:p>
          <a:p>
            <a:pPr eaLnBrk="0" hangingPunct="0"/>
            <a:r>
              <a:rPr kumimoji="1" lang="zh-CN" altLang="en-US" sz="2000" b="1">
                <a:effectLst>
                  <a:outerShdw blurRad="38100" dist="38100" dir="2700000" algn="tl">
                    <a:srgbClr val="C0C0C0"/>
                  </a:outerShdw>
                </a:effectLst>
                <a:latin typeface="Verdana" pitchFamily="34" charset="0"/>
                <a:ea typeface="金山简准圆" pitchFamily="49" charset="-122"/>
              </a:rPr>
              <a:t>   		</a:t>
            </a:r>
            <a:r>
              <a:rPr kumimoji="1" lang="en-US" altLang="zh-CN" sz="2000" b="1">
                <a:effectLst>
                  <a:outerShdw blurRad="38100" dist="38100" dir="2700000" algn="tl">
                    <a:srgbClr val="C0C0C0"/>
                  </a:outerShdw>
                </a:effectLst>
                <a:latin typeface="Verdana" pitchFamily="34" charset="0"/>
                <a:ea typeface="金山简准圆" pitchFamily="49" charset="-122"/>
              </a:rPr>
              <a:t>}</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sum=sum+y;  //</a:t>
            </a:r>
            <a:r>
              <a:rPr kumimoji="1" lang="zh-CN" altLang="en-US" sz="2000" b="1">
                <a:effectLst>
                  <a:outerShdw blurRad="38100" dist="38100" dir="2700000" algn="tl">
                    <a:srgbClr val="C0C0C0"/>
                  </a:outerShdw>
                </a:effectLst>
                <a:latin typeface="Verdana" pitchFamily="34" charset="0"/>
                <a:ea typeface="金山简准圆" pitchFamily="49" charset="-122"/>
              </a:rPr>
              <a:t>累加总分</a:t>
            </a:r>
          </a:p>
          <a:p>
            <a:pPr eaLnBrk="0" hangingPunct="0"/>
            <a:r>
              <a:rPr kumimoji="1" lang="zh-CN" altLang="en-US" sz="2000" b="1">
                <a:effectLst>
                  <a:outerShdw blurRad="38100" dist="38100" dir="2700000" algn="tl">
                    <a:srgbClr val="C0C0C0"/>
                  </a:outerShdw>
                </a:effectLst>
                <a:latin typeface="Verdana" pitchFamily="34" charset="0"/>
                <a:ea typeface="金山简准圆" pitchFamily="49" charset="-122"/>
              </a:rPr>
              <a:t>	</a:t>
            </a:r>
            <a:r>
              <a:rPr kumimoji="1" lang="en-US" altLang="zh-CN" sz="2000" b="1">
                <a:effectLst>
                  <a:outerShdw blurRad="38100" dist="38100" dir="2700000" algn="tl">
                    <a:srgbClr val="C0C0C0"/>
                  </a:outerShdw>
                </a:effectLst>
                <a:latin typeface="Verdana" pitchFamily="34" charset="0"/>
                <a:ea typeface="金山简准圆" pitchFamily="49" charset="-122"/>
              </a:rPr>
              <a:t>}</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sum=sum/number;   //</a:t>
            </a:r>
            <a:r>
              <a:rPr kumimoji="1" lang="zh-CN" altLang="en-US" sz="2000" b="1">
                <a:effectLst>
                  <a:outerShdw blurRad="38100" dist="38100" dir="2700000" algn="tl">
                    <a:srgbClr val="C0C0C0"/>
                  </a:outerShdw>
                </a:effectLst>
                <a:latin typeface="Verdana" pitchFamily="34" charset="0"/>
                <a:ea typeface="金山简准圆" pitchFamily="49" charset="-122"/>
              </a:rPr>
              <a:t>求平均分</a:t>
            </a:r>
          </a:p>
          <a:p>
            <a:pPr eaLnBrk="0" hangingPunct="0"/>
            <a:r>
              <a:rPr kumimoji="1" lang="zh-CN" altLang="en-US" sz="2000" b="1">
                <a:effectLst>
                  <a:outerShdw blurRad="38100" dist="38100" dir="2700000" algn="tl">
                    <a:srgbClr val="C0C0C0"/>
                  </a:outerShdw>
                </a:effectLst>
                <a:latin typeface="Verdana" pitchFamily="34" charset="0"/>
                <a:ea typeface="金山简准圆" pitchFamily="49" charset="-122"/>
              </a:rPr>
              <a:t>	</a:t>
            </a:r>
            <a:r>
              <a:rPr kumimoji="1" lang="en-US" altLang="zh-CN" sz="2000" b="1">
                <a:effectLst>
                  <a:outerShdw blurRad="38100" dist="38100" dir="2700000" algn="tl">
                    <a:srgbClr val="C0C0C0"/>
                  </a:outerShdw>
                </a:effectLst>
                <a:latin typeface="Verdana" pitchFamily="34" charset="0"/>
                <a:ea typeface="金山简准圆" pitchFamily="49" charset="-122"/>
              </a:rPr>
              <a:t>fprintf(fp2,"%d,%f\n",no,sum);</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printf("%d,%f\n",no,sum);</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415925" y="639763"/>
            <a:ext cx="22161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200" b="1">
                <a:solidFill>
                  <a:srgbClr val="3333CC"/>
                </a:solidFill>
                <a:effectLst>
                  <a:outerShdw blurRad="38100" dist="38100" dir="2700000" algn="tl">
                    <a:srgbClr val="C0C0C0"/>
                  </a:outerShdw>
                </a:effectLst>
                <a:latin typeface="Verdana" pitchFamily="34" charset="0"/>
                <a:ea typeface="金山简准圆" pitchFamily="49" charset="-122"/>
              </a:rPr>
              <a:t>三、记录级</a:t>
            </a:r>
          </a:p>
        </p:txBody>
      </p:sp>
      <p:sp>
        <p:nvSpPr>
          <p:cNvPr id="45059" name="Text Box 3"/>
          <p:cNvSpPr txBox="1">
            <a:spLocks noChangeArrowheads="1"/>
          </p:cNvSpPr>
          <p:nvPr/>
        </p:nvSpPr>
        <p:spPr bwMode="auto">
          <a:xfrm>
            <a:off x="457200" y="1538288"/>
            <a:ext cx="27082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800" b="1">
                <a:effectLst>
                  <a:outerShdw blurRad="38100" dist="38100" dir="2700000" algn="tl">
                    <a:srgbClr val="C0C0C0"/>
                  </a:outerShdw>
                </a:effectLst>
                <a:latin typeface="Verdana" pitchFamily="34" charset="0"/>
                <a:ea typeface="金山简准圆" pitchFamily="49" charset="-122"/>
              </a:rPr>
              <a:t>1 fread()</a:t>
            </a:r>
            <a:r>
              <a:rPr kumimoji="1" lang="zh-CN" altLang="en-US" sz="2800" b="1">
                <a:effectLst>
                  <a:outerShdw blurRad="38100" dist="38100" dir="2700000" algn="tl">
                    <a:srgbClr val="C0C0C0"/>
                  </a:outerShdw>
                </a:effectLst>
                <a:latin typeface="Verdana" pitchFamily="34" charset="0"/>
                <a:ea typeface="金山简准圆" pitchFamily="49" charset="-122"/>
              </a:rPr>
              <a:t>函数</a:t>
            </a:r>
          </a:p>
        </p:txBody>
      </p:sp>
      <p:sp>
        <p:nvSpPr>
          <p:cNvPr id="45060" name="Text Box 4"/>
          <p:cNvSpPr txBox="1">
            <a:spLocks noChangeArrowheads="1"/>
          </p:cNvSpPr>
          <p:nvPr/>
        </p:nvSpPr>
        <p:spPr bwMode="auto">
          <a:xfrm>
            <a:off x="457200" y="2452688"/>
            <a:ext cx="4451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用途：从一个流中读数据。</a:t>
            </a:r>
          </a:p>
        </p:txBody>
      </p:sp>
      <p:sp>
        <p:nvSpPr>
          <p:cNvPr id="45061" name="Text Box 5"/>
          <p:cNvSpPr txBox="1">
            <a:spLocks noChangeArrowheads="1"/>
          </p:cNvSpPr>
          <p:nvPr/>
        </p:nvSpPr>
        <p:spPr bwMode="auto">
          <a:xfrm>
            <a:off x="381000" y="3200400"/>
            <a:ext cx="85994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语法：</a:t>
            </a:r>
            <a:r>
              <a:rPr kumimoji="1" lang="en-US" altLang="zh-CN" sz="2400" b="1">
                <a:effectLst>
                  <a:outerShdw blurRad="38100" dist="38100" dir="2700000" algn="tl">
                    <a:srgbClr val="C0C0C0"/>
                  </a:outerShdw>
                </a:effectLst>
                <a:latin typeface="Verdana" pitchFamily="34" charset="0"/>
                <a:ea typeface="金山简准圆" pitchFamily="49" charset="-122"/>
              </a:rPr>
              <a:t>int fread (void *ptr,int size,int n,FILE *fp);</a:t>
            </a:r>
          </a:p>
        </p:txBody>
      </p:sp>
      <p:sp>
        <p:nvSpPr>
          <p:cNvPr id="45062" name="Text Box 6"/>
          <p:cNvSpPr txBox="1">
            <a:spLocks noChangeArrowheads="1"/>
          </p:cNvSpPr>
          <p:nvPr/>
        </p:nvSpPr>
        <p:spPr bwMode="auto">
          <a:xfrm>
            <a:off x="517525" y="4070350"/>
            <a:ext cx="83978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960438" indent="-960438">
              <a:defRPr>
                <a:solidFill>
                  <a:schemeClr val="tx1"/>
                </a:solidFill>
                <a:latin typeface="Arial" pitchFamily="34" charset="0"/>
                <a:ea typeface="宋体" pitchFamily="2" charset="-122"/>
              </a:defRPr>
            </a:lvl1pPr>
            <a:lvl2pPr marL="1150938">
              <a:defRPr>
                <a:solidFill>
                  <a:schemeClr val="tx1"/>
                </a:solidFill>
                <a:latin typeface="Arial" pitchFamily="34" charset="0"/>
                <a:ea typeface="宋体" pitchFamily="2" charset="-122"/>
              </a:defRPr>
            </a:lvl2pPr>
            <a:lvl3pPr marL="1341438">
              <a:defRPr>
                <a:solidFill>
                  <a:schemeClr val="tx1"/>
                </a:solidFill>
                <a:latin typeface="Arial" pitchFamily="34" charset="0"/>
                <a:ea typeface="宋体" pitchFamily="2" charset="-122"/>
              </a:defRPr>
            </a:lvl3pPr>
            <a:lvl4pPr marL="1531938">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Verdana" pitchFamily="34" charset="0"/>
                <a:ea typeface="金山简准圆" pitchFamily="49" charset="-122"/>
              </a:rPr>
              <a:t>说明：从指定的输入流中读取</a:t>
            </a:r>
            <a:r>
              <a:rPr kumimoji="1" lang="en-US" altLang="zh-CN" sz="2400" b="1">
                <a:effectLst>
                  <a:outerShdw blurRad="38100" dist="38100" dir="2700000" algn="tl">
                    <a:srgbClr val="C0C0C0"/>
                  </a:outerShdw>
                </a:effectLst>
                <a:latin typeface="Verdana" pitchFamily="34" charset="0"/>
                <a:ea typeface="金山简准圆" pitchFamily="49" charset="-122"/>
              </a:rPr>
              <a:t>n</a:t>
            </a:r>
            <a:r>
              <a:rPr kumimoji="1" lang="zh-CN" altLang="en-US" sz="2400" b="1">
                <a:effectLst>
                  <a:outerShdw blurRad="38100" dist="38100" dir="2700000" algn="tl">
                    <a:srgbClr val="C0C0C0"/>
                  </a:outerShdw>
                </a:effectLst>
                <a:latin typeface="Verdana" pitchFamily="34" charset="0"/>
                <a:ea typeface="金山简准圆" pitchFamily="49" charset="-122"/>
              </a:rPr>
              <a:t>项数据到</a:t>
            </a:r>
            <a:r>
              <a:rPr kumimoji="1" lang="en-US" altLang="zh-CN" sz="2400" b="1">
                <a:effectLst>
                  <a:outerShdw blurRad="38100" dist="38100" dir="2700000" algn="tl">
                    <a:srgbClr val="C0C0C0"/>
                  </a:outerShdw>
                </a:effectLst>
                <a:latin typeface="Verdana" pitchFamily="34" charset="0"/>
                <a:ea typeface="金山简准圆" pitchFamily="49" charset="-122"/>
              </a:rPr>
              <a:t>ptr</a:t>
            </a:r>
            <a:r>
              <a:rPr kumimoji="1" lang="zh-CN" altLang="en-US" sz="2400" b="1">
                <a:effectLst>
                  <a:outerShdw blurRad="38100" dist="38100" dir="2700000" algn="tl">
                    <a:srgbClr val="C0C0C0"/>
                  </a:outerShdw>
                </a:effectLst>
                <a:latin typeface="Verdana" pitchFamily="34" charset="0"/>
                <a:ea typeface="金山简准圆" pitchFamily="49" charset="-122"/>
              </a:rPr>
              <a:t>所指的块中</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每一项数据的长度为</a:t>
            </a:r>
            <a:r>
              <a:rPr kumimoji="1" lang="en-US" altLang="zh-CN" sz="2400" b="1">
                <a:effectLst>
                  <a:outerShdw blurRad="38100" dist="38100" dir="2700000" algn="tl">
                    <a:srgbClr val="C0C0C0"/>
                  </a:outerShdw>
                </a:effectLst>
                <a:latin typeface="Verdana" pitchFamily="34" charset="0"/>
                <a:ea typeface="金山简准圆" pitchFamily="49" charset="-122"/>
              </a:rPr>
              <a:t>size</a:t>
            </a:r>
          </a:p>
        </p:txBody>
      </p:sp>
      <p:sp>
        <p:nvSpPr>
          <p:cNvPr id="45063" name="Text Box 7"/>
          <p:cNvSpPr txBox="1">
            <a:spLocks noChangeArrowheads="1"/>
          </p:cNvSpPr>
          <p:nvPr/>
        </p:nvSpPr>
        <p:spPr bwMode="auto">
          <a:xfrm>
            <a:off x="381000" y="5430838"/>
            <a:ext cx="86264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143000" indent="-1143000">
              <a:defRPr>
                <a:solidFill>
                  <a:schemeClr val="tx1"/>
                </a:solidFill>
                <a:latin typeface="Arial" pitchFamily="34" charset="0"/>
                <a:ea typeface="宋体" pitchFamily="2" charset="-122"/>
              </a:defRPr>
            </a:lvl1pPr>
            <a:lvl2pPr marL="1333500">
              <a:defRPr>
                <a:solidFill>
                  <a:schemeClr val="tx1"/>
                </a:solidFill>
                <a:latin typeface="Arial" pitchFamily="34" charset="0"/>
                <a:ea typeface="宋体" pitchFamily="2" charset="-122"/>
              </a:defRPr>
            </a:lvl2pPr>
            <a:lvl3pPr marL="1524000">
              <a:defRPr>
                <a:solidFill>
                  <a:schemeClr val="tx1"/>
                </a:solidFill>
                <a:latin typeface="Arial" pitchFamily="34" charset="0"/>
                <a:ea typeface="宋体" pitchFamily="2" charset="-122"/>
              </a:defRPr>
            </a:lvl3pPr>
            <a:lvl4pPr marL="1714500">
              <a:defRPr>
                <a:solidFill>
                  <a:schemeClr val="tx1"/>
                </a:solidFill>
                <a:latin typeface="Arial" pitchFamily="34" charset="0"/>
                <a:ea typeface="宋体" pitchFamily="2" charset="-122"/>
              </a:defRPr>
            </a:lvl4pPr>
            <a:lvl5pPr marL="1905000">
              <a:defRPr>
                <a:solidFill>
                  <a:schemeClr val="tx1"/>
                </a:solidFill>
                <a:latin typeface="Arial" pitchFamily="34" charset="0"/>
                <a:ea typeface="宋体" pitchFamily="2" charset="-122"/>
              </a:defRPr>
            </a:lvl5pPr>
            <a:lvl6pPr marL="2362200" fontAlgn="base">
              <a:spcBef>
                <a:spcPct val="0"/>
              </a:spcBef>
              <a:spcAft>
                <a:spcPct val="0"/>
              </a:spcAft>
              <a:defRPr>
                <a:solidFill>
                  <a:schemeClr val="tx1"/>
                </a:solidFill>
                <a:latin typeface="Arial" pitchFamily="34" charset="0"/>
                <a:ea typeface="宋体" pitchFamily="2" charset="-122"/>
              </a:defRPr>
            </a:lvl6pPr>
            <a:lvl7pPr marL="2819400" fontAlgn="base">
              <a:spcBef>
                <a:spcPct val="0"/>
              </a:spcBef>
              <a:spcAft>
                <a:spcPct val="0"/>
              </a:spcAft>
              <a:defRPr>
                <a:solidFill>
                  <a:schemeClr val="tx1"/>
                </a:solidFill>
                <a:latin typeface="Arial" pitchFamily="34" charset="0"/>
                <a:ea typeface="宋体" pitchFamily="2" charset="-122"/>
              </a:defRPr>
            </a:lvl7pPr>
            <a:lvl8pPr marL="3276600" fontAlgn="base">
              <a:spcBef>
                <a:spcPct val="0"/>
              </a:spcBef>
              <a:spcAft>
                <a:spcPct val="0"/>
              </a:spcAft>
              <a:defRPr>
                <a:solidFill>
                  <a:schemeClr val="tx1"/>
                </a:solidFill>
                <a:latin typeface="Arial" pitchFamily="34" charset="0"/>
                <a:ea typeface="宋体" pitchFamily="2" charset="-122"/>
              </a:defRPr>
            </a:lvl8pPr>
            <a:lvl9pPr marL="3733800"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Verdana" pitchFamily="34" charset="0"/>
                <a:ea typeface="金山简准圆" pitchFamily="49" charset="-122"/>
              </a:rPr>
              <a:t>返回值：成功时返回实际的读写项数（不是字节数），出错时返回一个出错的短整型值，可能为零。</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2"/>
          <p:cNvSpPr txBox="1">
            <a:spLocks noChangeArrowheads="1"/>
          </p:cNvSpPr>
          <p:nvPr/>
        </p:nvSpPr>
        <p:spPr bwMode="auto">
          <a:xfrm>
            <a:off x="304800" y="533400"/>
            <a:ext cx="28527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800" b="1">
                <a:effectLst>
                  <a:outerShdw blurRad="38100" dist="38100" dir="2700000" algn="tl">
                    <a:srgbClr val="C0C0C0"/>
                  </a:outerShdw>
                </a:effectLst>
                <a:latin typeface="Verdana" pitchFamily="34" charset="0"/>
                <a:ea typeface="金山简准圆" pitchFamily="49" charset="-122"/>
              </a:rPr>
              <a:t>2 fwrite()</a:t>
            </a:r>
            <a:r>
              <a:rPr kumimoji="1" lang="zh-CN" altLang="en-US" sz="2800" b="1">
                <a:effectLst>
                  <a:outerShdw blurRad="38100" dist="38100" dir="2700000" algn="tl">
                    <a:srgbClr val="C0C0C0"/>
                  </a:outerShdw>
                </a:effectLst>
                <a:latin typeface="Verdana" pitchFamily="34" charset="0"/>
                <a:ea typeface="金山简准圆" pitchFamily="49" charset="-122"/>
              </a:rPr>
              <a:t>函数</a:t>
            </a:r>
          </a:p>
        </p:txBody>
      </p:sp>
      <p:sp>
        <p:nvSpPr>
          <p:cNvPr id="47107" name="Text Box 3"/>
          <p:cNvSpPr txBox="1">
            <a:spLocks noChangeArrowheads="1"/>
          </p:cNvSpPr>
          <p:nvPr/>
        </p:nvSpPr>
        <p:spPr bwMode="auto">
          <a:xfrm>
            <a:off x="304800" y="1447800"/>
            <a:ext cx="4451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用途：从一个流中读数据。</a:t>
            </a:r>
          </a:p>
        </p:txBody>
      </p:sp>
      <p:sp>
        <p:nvSpPr>
          <p:cNvPr id="47108" name="Text Box 4"/>
          <p:cNvSpPr txBox="1">
            <a:spLocks noChangeArrowheads="1"/>
          </p:cNvSpPr>
          <p:nvPr/>
        </p:nvSpPr>
        <p:spPr bwMode="auto">
          <a:xfrm>
            <a:off x="304800" y="2271713"/>
            <a:ext cx="9012238"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C0C0C0"/>
                  </a:outerShdw>
                </a:effectLst>
                <a:latin typeface="Verdana" pitchFamily="34" charset="0"/>
                <a:ea typeface="金山简准圆" pitchFamily="49" charset="-122"/>
              </a:rPr>
              <a:t>语法：</a:t>
            </a:r>
            <a:r>
              <a:rPr kumimoji="1" lang="en-US" altLang="zh-CN" sz="2800" b="1">
                <a:effectLst>
                  <a:outerShdw blurRad="38100" dist="38100" dir="2700000" algn="tl">
                    <a:srgbClr val="C0C0C0"/>
                  </a:outerShdw>
                </a:effectLst>
                <a:latin typeface="Verdana" pitchFamily="34" charset="0"/>
                <a:ea typeface="金山简准圆" pitchFamily="49" charset="-122"/>
              </a:rPr>
              <a:t>int</a:t>
            </a:r>
            <a:r>
              <a:rPr kumimoji="1" lang="en-US" altLang="zh-CN" sz="2400" b="1">
                <a:effectLst>
                  <a:outerShdw blurRad="38100" dist="38100" dir="2700000" algn="tl">
                    <a:srgbClr val="C0C0C0"/>
                  </a:outerShdw>
                </a:effectLst>
                <a:latin typeface="Verdana" pitchFamily="34" charset="0"/>
                <a:ea typeface="金山简准圆" pitchFamily="49" charset="-122"/>
              </a:rPr>
              <a:t> fwrite(void *ptr, int </a:t>
            </a:r>
            <a:r>
              <a:rPr kumimoji="1" lang="en-US" altLang="zh-CN" sz="2400" b="1" i="1">
                <a:effectLst>
                  <a:outerShdw blurRad="38100" dist="38100" dir="2700000" algn="tl">
                    <a:srgbClr val="C0C0C0"/>
                  </a:outerShdw>
                </a:effectLst>
                <a:latin typeface="Verdana" pitchFamily="34" charset="0"/>
                <a:ea typeface="金山简准圆" pitchFamily="49" charset="-122"/>
              </a:rPr>
              <a:t>size</a:t>
            </a:r>
            <a:r>
              <a:rPr kumimoji="1" lang="en-US" altLang="zh-CN" sz="2400" b="1">
                <a:effectLst>
                  <a:outerShdw blurRad="38100" dist="38100" dir="2700000" algn="tl">
                    <a:srgbClr val="C0C0C0"/>
                  </a:outerShdw>
                </a:effectLst>
                <a:latin typeface="Verdana" pitchFamily="34" charset="0"/>
                <a:ea typeface="金山简准圆" pitchFamily="49" charset="-122"/>
              </a:rPr>
              <a:t>, int n, FILE *fp);</a:t>
            </a:r>
          </a:p>
          <a:p>
            <a:pPr eaLnBrk="0" hangingPunct="0"/>
            <a:endParaRPr kumimoji="1" lang="en-US" altLang="zh-CN" sz="2400" b="1">
              <a:effectLst>
                <a:outerShdw blurRad="38100" dist="38100" dir="2700000" algn="tl">
                  <a:srgbClr val="C0C0C0"/>
                </a:outerShdw>
              </a:effectLst>
              <a:latin typeface="Verdana" pitchFamily="34" charset="0"/>
              <a:ea typeface="金山简准圆" pitchFamily="49" charset="-122"/>
            </a:endParaRPr>
          </a:p>
        </p:txBody>
      </p:sp>
      <p:sp>
        <p:nvSpPr>
          <p:cNvPr id="47109" name="Text Box 5"/>
          <p:cNvSpPr txBox="1">
            <a:spLocks noChangeArrowheads="1"/>
          </p:cNvSpPr>
          <p:nvPr/>
        </p:nvSpPr>
        <p:spPr bwMode="auto">
          <a:xfrm>
            <a:off x="304800" y="3216275"/>
            <a:ext cx="83978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960438" indent="-960438">
              <a:defRPr>
                <a:solidFill>
                  <a:schemeClr val="tx1"/>
                </a:solidFill>
                <a:latin typeface="Arial" pitchFamily="34" charset="0"/>
                <a:ea typeface="宋体" pitchFamily="2" charset="-122"/>
              </a:defRPr>
            </a:lvl1pPr>
            <a:lvl2pPr marL="1150938">
              <a:defRPr>
                <a:solidFill>
                  <a:schemeClr val="tx1"/>
                </a:solidFill>
                <a:latin typeface="Arial" pitchFamily="34" charset="0"/>
                <a:ea typeface="宋体" pitchFamily="2" charset="-122"/>
              </a:defRPr>
            </a:lvl2pPr>
            <a:lvl3pPr marL="1341438">
              <a:defRPr>
                <a:solidFill>
                  <a:schemeClr val="tx1"/>
                </a:solidFill>
                <a:latin typeface="Arial" pitchFamily="34" charset="0"/>
                <a:ea typeface="宋体" pitchFamily="2" charset="-122"/>
              </a:defRPr>
            </a:lvl3pPr>
            <a:lvl4pPr marL="1531938">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Verdana" pitchFamily="34" charset="0"/>
                <a:ea typeface="金山简准圆" pitchFamily="49" charset="-122"/>
              </a:rPr>
              <a:t>说明：向指定的输出流中写由</a:t>
            </a:r>
            <a:r>
              <a:rPr kumimoji="1" lang="en-US" altLang="zh-CN" sz="2400" b="1">
                <a:effectLst>
                  <a:outerShdw blurRad="38100" dist="38100" dir="2700000" algn="tl">
                    <a:srgbClr val="C0C0C0"/>
                  </a:outerShdw>
                </a:effectLst>
                <a:latin typeface="Verdana" pitchFamily="34" charset="0"/>
                <a:ea typeface="金山简准圆" pitchFamily="49" charset="-122"/>
              </a:rPr>
              <a:t>ptr</a:t>
            </a:r>
            <a:r>
              <a:rPr kumimoji="1" lang="zh-CN" altLang="en-US" sz="2400" b="1">
                <a:effectLst>
                  <a:outerShdw blurRad="38100" dist="38100" dir="2700000" algn="tl">
                    <a:srgbClr val="C0C0C0"/>
                  </a:outerShdw>
                </a:effectLst>
                <a:latin typeface="Verdana" pitchFamily="34" charset="0"/>
                <a:ea typeface="金山简准圆" pitchFamily="49" charset="-122"/>
              </a:rPr>
              <a:t>所指块中的</a:t>
            </a:r>
            <a:r>
              <a:rPr kumimoji="1" lang="en-US" altLang="zh-CN" sz="2400" b="1">
                <a:effectLst>
                  <a:outerShdw blurRad="38100" dist="38100" dir="2700000" algn="tl">
                    <a:srgbClr val="C0C0C0"/>
                  </a:outerShdw>
                </a:effectLst>
                <a:latin typeface="Verdana" pitchFamily="34" charset="0"/>
                <a:ea typeface="金山简准圆" pitchFamily="49" charset="-122"/>
              </a:rPr>
              <a:t>n</a:t>
            </a:r>
            <a:r>
              <a:rPr kumimoji="1" lang="zh-CN" altLang="en-US" sz="2400" b="1">
                <a:effectLst>
                  <a:outerShdw blurRad="38100" dist="38100" dir="2700000" algn="tl">
                    <a:srgbClr val="C0C0C0"/>
                  </a:outerShdw>
                </a:effectLst>
                <a:latin typeface="Verdana" pitchFamily="34" charset="0"/>
                <a:ea typeface="金山简准圆" pitchFamily="49" charset="-122"/>
              </a:rPr>
              <a:t>项数据</a:t>
            </a:r>
            <a:r>
              <a:rPr kumimoji="1" lang="en-US" altLang="zh-CN" sz="2400" b="1">
                <a:effectLst>
                  <a:outerShdw blurRad="38100" dist="38100" dir="2700000" algn="tl">
                    <a:srgbClr val="C0C0C0"/>
                  </a:outerShdw>
                </a:effectLst>
                <a:latin typeface="Verdana" pitchFamily="34" charset="0"/>
                <a:ea typeface="金山简准圆" pitchFamily="49" charset="-122"/>
              </a:rPr>
              <a:t>,</a:t>
            </a:r>
            <a:r>
              <a:rPr kumimoji="1" lang="zh-CN" altLang="en-US" sz="2400" b="1">
                <a:effectLst>
                  <a:outerShdw blurRad="38100" dist="38100" dir="2700000" algn="tl">
                    <a:srgbClr val="C0C0C0"/>
                  </a:outerShdw>
                </a:effectLst>
                <a:latin typeface="Verdana" pitchFamily="34" charset="0"/>
                <a:ea typeface="金山简准圆" pitchFamily="49" charset="-122"/>
              </a:rPr>
              <a:t>每一项数据的长度为</a:t>
            </a:r>
            <a:r>
              <a:rPr kumimoji="1" lang="en-US" altLang="zh-CN" sz="2400" b="1">
                <a:effectLst>
                  <a:outerShdw blurRad="38100" dist="38100" dir="2700000" algn="tl">
                    <a:srgbClr val="C0C0C0"/>
                  </a:outerShdw>
                </a:effectLst>
                <a:latin typeface="Verdana" pitchFamily="34" charset="0"/>
                <a:ea typeface="金山简准圆" pitchFamily="49" charset="-122"/>
              </a:rPr>
              <a:t>size</a:t>
            </a:r>
            <a:r>
              <a:rPr kumimoji="1" lang="zh-CN" altLang="en-US" sz="2400" b="1">
                <a:effectLst>
                  <a:outerShdw blurRad="38100" dist="38100" dir="2700000" algn="tl">
                    <a:srgbClr val="C0C0C0"/>
                  </a:outerShdw>
                </a:effectLst>
                <a:latin typeface="Verdana" pitchFamily="34" charset="0"/>
                <a:ea typeface="金山简准圆" pitchFamily="49" charset="-122"/>
              </a:rPr>
              <a:t>。</a:t>
            </a:r>
          </a:p>
        </p:txBody>
      </p:sp>
      <p:sp>
        <p:nvSpPr>
          <p:cNvPr id="47110" name="Text Box 6"/>
          <p:cNvSpPr txBox="1">
            <a:spLocks noChangeArrowheads="1"/>
          </p:cNvSpPr>
          <p:nvPr/>
        </p:nvSpPr>
        <p:spPr bwMode="auto">
          <a:xfrm>
            <a:off x="381000" y="4511675"/>
            <a:ext cx="86264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143000" indent="-1143000">
              <a:defRPr>
                <a:solidFill>
                  <a:schemeClr val="tx1"/>
                </a:solidFill>
                <a:latin typeface="Arial" pitchFamily="34" charset="0"/>
                <a:ea typeface="宋体" pitchFamily="2" charset="-122"/>
              </a:defRPr>
            </a:lvl1pPr>
            <a:lvl2pPr marL="1333500">
              <a:defRPr>
                <a:solidFill>
                  <a:schemeClr val="tx1"/>
                </a:solidFill>
                <a:latin typeface="Arial" pitchFamily="34" charset="0"/>
                <a:ea typeface="宋体" pitchFamily="2" charset="-122"/>
              </a:defRPr>
            </a:lvl2pPr>
            <a:lvl3pPr marL="1524000">
              <a:defRPr>
                <a:solidFill>
                  <a:schemeClr val="tx1"/>
                </a:solidFill>
                <a:latin typeface="Arial" pitchFamily="34" charset="0"/>
                <a:ea typeface="宋体" pitchFamily="2" charset="-122"/>
              </a:defRPr>
            </a:lvl3pPr>
            <a:lvl4pPr marL="1714500">
              <a:defRPr>
                <a:solidFill>
                  <a:schemeClr val="tx1"/>
                </a:solidFill>
                <a:latin typeface="Arial" pitchFamily="34" charset="0"/>
                <a:ea typeface="宋体" pitchFamily="2" charset="-122"/>
              </a:defRPr>
            </a:lvl4pPr>
            <a:lvl5pPr marL="1905000">
              <a:defRPr>
                <a:solidFill>
                  <a:schemeClr val="tx1"/>
                </a:solidFill>
                <a:latin typeface="Arial" pitchFamily="34" charset="0"/>
                <a:ea typeface="宋体" pitchFamily="2" charset="-122"/>
              </a:defRPr>
            </a:lvl5pPr>
            <a:lvl6pPr marL="2362200" fontAlgn="base">
              <a:spcBef>
                <a:spcPct val="0"/>
              </a:spcBef>
              <a:spcAft>
                <a:spcPct val="0"/>
              </a:spcAft>
              <a:defRPr>
                <a:solidFill>
                  <a:schemeClr val="tx1"/>
                </a:solidFill>
                <a:latin typeface="Arial" pitchFamily="34" charset="0"/>
                <a:ea typeface="宋体" pitchFamily="2" charset="-122"/>
              </a:defRPr>
            </a:lvl6pPr>
            <a:lvl7pPr marL="2819400" fontAlgn="base">
              <a:spcBef>
                <a:spcPct val="0"/>
              </a:spcBef>
              <a:spcAft>
                <a:spcPct val="0"/>
              </a:spcAft>
              <a:defRPr>
                <a:solidFill>
                  <a:schemeClr val="tx1"/>
                </a:solidFill>
                <a:latin typeface="Arial" pitchFamily="34" charset="0"/>
                <a:ea typeface="宋体" pitchFamily="2" charset="-122"/>
              </a:defRPr>
            </a:lvl7pPr>
            <a:lvl8pPr marL="3276600" fontAlgn="base">
              <a:spcBef>
                <a:spcPct val="0"/>
              </a:spcBef>
              <a:spcAft>
                <a:spcPct val="0"/>
              </a:spcAft>
              <a:defRPr>
                <a:solidFill>
                  <a:schemeClr val="tx1"/>
                </a:solidFill>
                <a:latin typeface="Arial" pitchFamily="34" charset="0"/>
                <a:ea typeface="宋体" pitchFamily="2" charset="-122"/>
              </a:defRPr>
            </a:lvl8pPr>
            <a:lvl9pPr marL="3733800"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C0C0C0"/>
                  </a:outerShdw>
                </a:effectLst>
                <a:latin typeface="Verdana" pitchFamily="34" charset="0"/>
                <a:ea typeface="金山简准圆" pitchFamily="49" charset="-122"/>
              </a:rPr>
              <a:t>返回值：成功时返回实际的写项数（不是字节数），出错时返回一个出错的短整型值，可能为零。</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a:off x="152400" y="0"/>
            <a:ext cx="8991600" cy="679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#include &lt;stdio.h&gt;</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void main( void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FILE *stream;</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char list[30];</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int  i, numread, numwritten;</a:t>
            </a:r>
          </a:p>
          <a:p>
            <a:pPr eaLnBrk="0" hangingPunct="0"/>
            <a:endParaRPr kumimoji="1" lang="en-US" altLang="zh-CN" sz="2000" b="1">
              <a:effectLst>
                <a:outerShdw blurRad="38100" dist="38100" dir="2700000" algn="tl">
                  <a:srgbClr val="C0C0C0"/>
                </a:outerShdw>
              </a:effectLst>
              <a:latin typeface="Verdana" pitchFamily="34" charset="0"/>
              <a:ea typeface="金山简准圆" pitchFamily="49" charset="-122"/>
            </a:endParaRP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if( (stream = fopen( "fread.out", "w+t" )) != NULL )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for ( i = 0; i &lt; 25; i++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list[i] = (char)(‘z’ - i);  //</a:t>
            </a:r>
            <a:r>
              <a:rPr kumimoji="1" lang="zh-CN" altLang="en-US" sz="2000" b="1">
                <a:effectLst>
                  <a:outerShdw blurRad="38100" dist="38100" dir="2700000" algn="tl">
                    <a:srgbClr val="C0C0C0"/>
                  </a:outerShdw>
                </a:effectLst>
                <a:latin typeface="Verdana" pitchFamily="34" charset="0"/>
                <a:ea typeface="金山简准圆" pitchFamily="49" charset="-122"/>
              </a:rPr>
              <a:t>从</a:t>
            </a:r>
            <a:r>
              <a:rPr kumimoji="1" lang="en-US" altLang="zh-CN" sz="2000" b="1">
                <a:effectLst>
                  <a:outerShdw blurRad="38100" dist="38100" dir="2700000" algn="tl">
                    <a:srgbClr val="C0C0C0"/>
                  </a:outerShdw>
                </a:effectLst>
                <a:latin typeface="Verdana" pitchFamily="34" charset="0"/>
                <a:ea typeface="金山简准圆" pitchFamily="49" charset="-122"/>
              </a:rPr>
              <a:t>z</a:t>
            </a:r>
            <a:r>
              <a:rPr kumimoji="1" lang="zh-CN" altLang="en-US" sz="2000" b="1">
                <a:effectLst>
                  <a:outerShdw blurRad="38100" dist="38100" dir="2700000" algn="tl">
                    <a:srgbClr val="C0C0C0"/>
                  </a:outerShdw>
                </a:effectLst>
                <a:latin typeface="Verdana" pitchFamily="34" charset="0"/>
                <a:ea typeface="金山简准圆" pitchFamily="49" charset="-122"/>
              </a:rPr>
              <a:t>开始的</a:t>
            </a:r>
            <a:r>
              <a:rPr kumimoji="1" lang="en-US" altLang="zh-CN" sz="2000" b="1">
                <a:effectLst>
                  <a:outerShdw blurRad="38100" dist="38100" dir="2700000" algn="tl">
                    <a:srgbClr val="C0C0C0"/>
                  </a:outerShdw>
                </a:effectLst>
                <a:latin typeface="Verdana" pitchFamily="34" charset="0"/>
                <a:ea typeface="金山简准圆" pitchFamily="49" charset="-122"/>
              </a:rPr>
              <a:t>25</a:t>
            </a:r>
            <a:r>
              <a:rPr kumimoji="1" lang="zh-CN" altLang="en-US" sz="2000" b="1">
                <a:effectLst>
                  <a:outerShdw blurRad="38100" dist="38100" dir="2700000" algn="tl">
                    <a:srgbClr val="C0C0C0"/>
                  </a:outerShdw>
                </a:effectLst>
                <a:latin typeface="Verdana" pitchFamily="34" charset="0"/>
                <a:ea typeface="金山简准圆" pitchFamily="49" charset="-122"/>
              </a:rPr>
              <a:t>个字母</a:t>
            </a:r>
          </a:p>
          <a:p>
            <a:pPr eaLnBrk="0" hangingPunct="0"/>
            <a:r>
              <a:rPr kumimoji="1" lang="zh-CN" altLang="en-US" sz="2000" b="1">
                <a:effectLst>
                  <a:outerShdw blurRad="38100" dist="38100" dir="2700000" algn="tl">
                    <a:srgbClr val="C0C0C0"/>
                  </a:outerShdw>
                </a:effectLst>
                <a:latin typeface="Verdana" pitchFamily="34" charset="0"/>
                <a:ea typeface="金山简准圆" pitchFamily="49" charset="-122"/>
              </a:rPr>
              <a:t>      </a:t>
            </a:r>
            <a:r>
              <a:rPr kumimoji="1" lang="en-US" altLang="zh-CN" sz="2000" b="1">
                <a:effectLst>
                  <a:outerShdw blurRad="38100" dist="38100" dir="2700000" algn="tl">
                    <a:srgbClr val="C0C0C0"/>
                  </a:outerShdw>
                </a:effectLst>
                <a:latin typeface="Verdana" pitchFamily="34" charset="0"/>
                <a:ea typeface="金山简准圆" pitchFamily="49" charset="-122"/>
              </a:rPr>
              <a:t>numwritten = fwrite( list, sizeof( char ), 25, stream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printf( "Wrote %d items\n", numwritten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fclose( stream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else      printf( "Problem opening the file\n"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if( (stream = fopen( "fread.out", "r+t" )) != NULL )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numread = fread( list, sizeof( char ), 25, stream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printf( "Number of items read = %d\n", numread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printf( "Contents of buffer = %.25s\n", list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fclose( stream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   else      printf( "File could not be opened\n" );</a:t>
            </a:r>
          </a:p>
          <a:p>
            <a:pPr eaLnBrk="0" hangingPunct="0"/>
            <a:r>
              <a:rPr kumimoji="1" lang="en-US" altLang="zh-CN" sz="2000" b="1">
                <a:effectLst>
                  <a:outerShdw blurRad="38100" dist="38100" dir="2700000" algn="tl">
                    <a:srgbClr val="C0C0C0"/>
                  </a:outerShdw>
                </a:effectLst>
                <a:latin typeface="Verdana" pitchFamily="34" charset="0"/>
                <a:ea typeface="金山简准圆" pitchFamily="49" charset="-122"/>
              </a:rPr>
              <a:t>}</a:t>
            </a:r>
          </a:p>
        </p:txBody>
      </p:sp>
      <p:sp>
        <p:nvSpPr>
          <p:cNvPr id="49155" name="AutoShape 3"/>
          <p:cNvSpPr>
            <a:spLocks noChangeArrowheads="1"/>
          </p:cNvSpPr>
          <p:nvPr/>
        </p:nvSpPr>
        <p:spPr bwMode="auto">
          <a:xfrm>
            <a:off x="5715000" y="609600"/>
            <a:ext cx="2286000" cy="914400"/>
          </a:xfrm>
          <a:prstGeom prst="wedgeRoundRectCallout">
            <a:avLst>
              <a:gd name="adj1" fmla="val -50069"/>
              <a:gd name="adj2" fmla="val 91667"/>
              <a:gd name="adj3" fmla="val 16667"/>
            </a:avLst>
          </a:prstGeom>
          <a:solidFill>
            <a:srgbClr val="00808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0" hangingPunct="0"/>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以文体文件方式打开文件</a:t>
            </a:r>
          </a:p>
        </p:txBody>
      </p:sp>
      <p:sp>
        <p:nvSpPr>
          <p:cNvPr id="49156" name="AutoShape 4"/>
          <p:cNvSpPr>
            <a:spLocks noChangeArrowheads="1"/>
          </p:cNvSpPr>
          <p:nvPr/>
        </p:nvSpPr>
        <p:spPr bwMode="auto">
          <a:xfrm>
            <a:off x="2743200" y="152400"/>
            <a:ext cx="2819400" cy="1143000"/>
          </a:xfrm>
          <a:prstGeom prst="cloudCallout">
            <a:avLst>
              <a:gd name="adj1" fmla="val -64694"/>
              <a:gd name="adj2" fmla="val 179306"/>
            </a:avLst>
          </a:prstGeom>
          <a:solidFill>
            <a:srgbClr val="008000"/>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algn="ctr" eaLnBrk="0" hangingPunct="0"/>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实际写入文件的数据项数</a:t>
            </a:r>
          </a:p>
        </p:txBody>
      </p:sp>
      <p:sp>
        <p:nvSpPr>
          <p:cNvPr id="49157" name="AutoShape 5"/>
          <p:cNvSpPr>
            <a:spLocks noChangeArrowheads="1"/>
          </p:cNvSpPr>
          <p:nvPr/>
        </p:nvSpPr>
        <p:spPr bwMode="auto">
          <a:xfrm>
            <a:off x="3276600" y="3429000"/>
            <a:ext cx="3505200" cy="381000"/>
          </a:xfrm>
          <a:prstGeom prst="wedgeRectCallout">
            <a:avLst>
              <a:gd name="adj1" fmla="val -89630"/>
              <a:gd name="adj2" fmla="val 302083"/>
            </a:avLst>
          </a:prstGeom>
          <a:solidFill>
            <a:srgbClr val="008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algn="ctr" eaLnBrk="0" hangingPunct="0"/>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从文件中读出的数据项数</a:t>
            </a:r>
          </a:p>
        </p:txBody>
      </p:sp>
      <p:sp>
        <p:nvSpPr>
          <p:cNvPr id="49158" name="AutoShape 6"/>
          <p:cNvSpPr>
            <a:spLocks noChangeArrowheads="1"/>
          </p:cNvSpPr>
          <p:nvPr/>
        </p:nvSpPr>
        <p:spPr bwMode="auto">
          <a:xfrm>
            <a:off x="7315200" y="2286000"/>
            <a:ext cx="1600200" cy="381000"/>
          </a:xfrm>
          <a:prstGeom prst="wedgeRectCallout">
            <a:avLst>
              <a:gd name="adj1" fmla="val -67065"/>
              <a:gd name="adj2" fmla="val 102083"/>
            </a:avLst>
          </a:prstGeom>
          <a:solidFill>
            <a:srgbClr val="00808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10800"/>
          <a:lstStyle/>
          <a:p>
            <a:pPr algn="ctr" eaLnBrk="0" hangingPunct="0"/>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写入项数</a:t>
            </a:r>
          </a:p>
        </p:txBody>
      </p:sp>
      <p:sp>
        <p:nvSpPr>
          <p:cNvPr id="49159" name="AutoShape 7"/>
          <p:cNvSpPr>
            <a:spLocks noChangeArrowheads="1"/>
          </p:cNvSpPr>
          <p:nvPr/>
        </p:nvSpPr>
        <p:spPr bwMode="auto">
          <a:xfrm>
            <a:off x="7086600" y="3657600"/>
            <a:ext cx="1828800" cy="457200"/>
          </a:xfrm>
          <a:prstGeom prst="wedgeRectCallout">
            <a:avLst>
              <a:gd name="adj1" fmla="val -110676"/>
              <a:gd name="adj2" fmla="val 176736"/>
            </a:avLst>
          </a:prstGeom>
          <a:solidFill>
            <a:srgbClr val="00808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0" rIns="18000" bIns="0"/>
          <a:lstStyle/>
          <a:p>
            <a:pPr algn="ctr" eaLnBrk="0" hangingPunct="0"/>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数据项长度</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slide(fromTop)">
                                      <p:cBhvr>
                                        <p:cTn id="7" dur="500"/>
                                        <p:tgtEl>
                                          <p:spTgt spid="4915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49158"/>
                                        </p:tgtEl>
                                        <p:attrNameLst>
                                          <p:attrName>style.visibility</p:attrName>
                                        </p:attrNameLst>
                                      </p:cBhvr>
                                      <p:to>
                                        <p:strVal val="visible"/>
                                      </p:to>
                                    </p:set>
                                    <p:animEffect transition="in" filter="slide(fromTop)">
                                      <p:cBhvr>
                                        <p:cTn id="12" dur="500"/>
                                        <p:tgtEl>
                                          <p:spTgt spid="4915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49156"/>
                                        </p:tgtEl>
                                        <p:attrNameLst>
                                          <p:attrName>style.visibility</p:attrName>
                                        </p:attrNameLst>
                                      </p:cBhvr>
                                      <p:to>
                                        <p:strVal val="visible"/>
                                      </p:to>
                                    </p:set>
                                    <p:animEffect transition="in" filter="slide(fromTop)">
                                      <p:cBhvr>
                                        <p:cTn id="17" dur="500"/>
                                        <p:tgtEl>
                                          <p:spTgt spid="4915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49157"/>
                                        </p:tgtEl>
                                        <p:attrNameLst>
                                          <p:attrName>style.visibility</p:attrName>
                                        </p:attrNameLst>
                                      </p:cBhvr>
                                      <p:to>
                                        <p:strVal val="visible"/>
                                      </p:to>
                                    </p:set>
                                    <p:animEffect transition="in" filter="slide(fromTop)">
                                      <p:cBhvr>
                                        <p:cTn id="22" dur="500"/>
                                        <p:tgtEl>
                                          <p:spTgt spid="4915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49159"/>
                                        </p:tgtEl>
                                        <p:attrNameLst>
                                          <p:attrName>style.visibility</p:attrName>
                                        </p:attrNameLst>
                                      </p:cBhvr>
                                      <p:to>
                                        <p:strVal val="visible"/>
                                      </p:to>
                                    </p:set>
                                    <p:animEffect transition="in" filter="slide(fromTop)">
                                      <p:cBhvr>
                                        <p:cTn id="27" dur="500"/>
                                        <p:tgtEl>
                                          <p:spTgt spid="49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animBg="1" autoUpdateAnimBg="0"/>
      <p:bldP spid="49156" grpId="0" animBg="1" autoUpdateAnimBg="0"/>
      <p:bldP spid="49157" grpId="0" animBg="1" autoUpdateAnimBg="0"/>
      <p:bldP spid="49158" grpId="0" animBg="1" autoUpdateAnimBg="0"/>
      <p:bldP spid="49159"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2"/>
          <p:cNvSpPr txBox="1">
            <a:spLocks noChangeArrowheads="1"/>
          </p:cNvSpPr>
          <p:nvPr/>
        </p:nvSpPr>
        <p:spPr bwMode="auto">
          <a:xfrm>
            <a:off x="517525" y="381000"/>
            <a:ext cx="84740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50925" indent="-1050925">
              <a:defRPr>
                <a:solidFill>
                  <a:schemeClr val="tx1"/>
                </a:solidFill>
                <a:latin typeface="Arial" pitchFamily="34" charset="0"/>
                <a:ea typeface="宋体" pitchFamily="2" charset="-122"/>
              </a:defRPr>
            </a:lvl1pPr>
            <a:lvl2pPr marL="1333500">
              <a:defRPr>
                <a:solidFill>
                  <a:schemeClr val="tx1"/>
                </a:solidFill>
                <a:latin typeface="Arial" pitchFamily="34" charset="0"/>
                <a:ea typeface="宋体" pitchFamily="2" charset="-122"/>
              </a:defRPr>
            </a:lvl2pPr>
            <a:lvl3pPr marL="1524000">
              <a:defRPr>
                <a:solidFill>
                  <a:schemeClr val="tx1"/>
                </a:solidFill>
                <a:latin typeface="Arial" pitchFamily="34" charset="0"/>
                <a:ea typeface="宋体" pitchFamily="2" charset="-122"/>
              </a:defRPr>
            </a:lvl3pPr>
            <a:lvl4pPr marL="1714500">
              <a:defRPr>
                <a:solidFill>
                  <a:schemeClr val="tx1"/>
                </a:solidFill>
                <a:latin typeface="Arial" pitchFamily="34" charset="0"/>
                <a:ea typeface="宋体" pitchFamily="2" charset="-122"/>
              </a:defRPr>
            </a:lvl4pPr>
            <a:lvl5pPr marL="1905000">
              <a:defRPr>
                <a:solidFill>
                  <a:schemeClr val="tx1"/>
                </a:solidFill>
                <a:latin typeface="Arial" pitchFamily="34" charset="0"/>
                <a:ea typeface="宋体" pitchFamily="2" charset="-122"/>
              </a:defRPr>
            </a:lvl5pPr>
            <a:lvl6pPr marL="2362200" fontAlgn="base">
              <a:spcBef>
                <a:spcPct val="0"/>
              </a:spcBef>
              <a:spcAft>
                <a:spcPct val="0"/>
              </a:spcAft>
              <a:defRPr>
                <a:solidFill>
                  <a:schemeClr val="tx1"/>
                </a:solidFill>
                <a:latin typeface="Arial" pitchFamily="34" charset="0"/>
                <a:ea typeface="宋体" pitchFamily="2" charset="-122"/>
              </a:defRPr>
            </a:lvl6pPr>
            <a:lvl7pPr marL="2819400" fontAlgn="base">
              <a:spcBef>
                <a:spcPct val="0"/>
              </a:spcBef>
              <a:spcAft>
                <a:spcPct val="0"/>
              </a:spcAft>
              <a:defRPr>
                <a:solidFill>
                  <a:schemeClr val="tx1"/>
                </a:solidFill>
                <a:latin typeface="Arial" pitchFamily="34" charset="0"/>
                <a:ea typeface="宋体" pitchFamily="2" charset="-122"/>
              </a:defRPr>
            </a:lvl7pPr>
            <a:lvl8pPr marL="3276600" fontAlgn="base">
              <a:spcBef>
                <a:spcPct val="0"/>
              </a:spcBef>
              <a:spcAft>
                <a:spcPct val="0"/>
              </a:spcAft>
              <a:defRPr>
                <a:solidFill>
                  <a:schemeClr val="tx1"/>
                </a:solidFill>
                <a:latin typeface="Arial" pitchFamily="34" charset="0"/>
                <a:ea typeface="宋体" pitchFamily="2" charset="-122"/>
              </a:defRPr>
            </a:lvl8pPr>
            <a:lvl9pPr marL="3733800"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latin typeface="黑体" pitchFamily="49" charset="-122"/>
                <a:ea typeface="黑体" pitchFamily="49" charset="-122"/>
              </a:rPr>
              <a:t>例</a:t>
            </a:r>
            <a:r>
              <a:rPr kumimoji="1" lang="en-US" altLang="zh-CN" sz="2800" b="1">
                <a:latin typeface="黑体" pitchFamily="49" charset="-122"/>
                <a:ea typeface="黑体" pitchFamily="49" charset="-122"/>
              </a:rPr>
              <a:t>7</a:t>
            </a:r>
            <a:r>
              <a:rPr kumimoji="1" lang="en-US" altLang="zh-CN" sz="2800" b="1">
                <a:latin typeface="Symbol" pitchFamily="18" charset="2"/>
                <a:ea typeface="金山简准圆" pitchFamily="49" charset="-122"/>
              </a:rPr>
              <a:t>  </a:t>
            </a:r>
            <a:r>
              <a:rPr kumimoji="1" lang="zh-CN" altLang="en-US" sz="2800" b="1">
                <a:latin typeface="Symbol" pitchFamily="18" charset="2"/>
                <a:ea typeface="金山简准圆" pitchFamily="49" charset="-122"/>
              </a:rPr>
              <a:t>用链表处理文本编辑程序。每次输入若干行文本，输出，同时向文件输出。</a:t>
            </a:r>
          </a:p>
        </p:txBody>
      </p:sp>
      <p:sp>
        <p:nvSpPr>
          <p:cNvPr id="51203" name="Text Box 3"/>
          <p:cNvSpPr txBox="1">
            <a:spLocks noChangeArrowheads="1"/>
          </p:cNvSpPr>
          <p:nvPr/>
        </p:nvSpPr>
        <p:spPr bwMode="auto">
          <a:xfrm>
            <a:off x="228600" y="2119313"/>
            <a:ext cx="8458200" cy="607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193925" indent="-2193925">
              <a:defRPr>
                <a:solidFill>
                  <a:schemeClr val="tx1"/>
                </a:solidFill>
                <a:latin typeface="Arial" pitchFamily="34" charset="0"/>
                <a:ea typeface="宋体" pitchFamily="2" charset="-122"/>
              </a:defRPr>
            </a:lvl1pPr>
            <a:lvl2pPr marL="2384425">
              <a:defRPr>
                <a:solidFill>
                  <a:schemeClr val="tx1"/>
                </a:solidFill>
                <a:latin typeface="Arial" pitchFamily="34" charset="0"/>
                <a:ea typeface="宋体" pitchFamily="2" charset="-122"/>
              </a:defRPr>
            </a:lvl2pPr>
            <a:lvl3pPr marL="2574925">
              <a:defRPr>
                <a:solidFill>
                  <a:schemeClr val="tx1"/>
                </a:solidFill>
                <a:latin typeface="Arial" pitchFamily="34" charset="0"/>
                <a:ea typeface="宋体" pitchFamily="2" charset="-122"/>
              </a:defRPr>
            </a:lvl3pPr>
            <a:lvl4pPr marL="2765425">
              <a:defRPr>
                <a:solidFill>
                  <a:schemeClr val="tx1"/>
                </a:solidFill>
                <a:latin typeface="Arial" pitchFamily="34" charset="0"/>
                <a:ea typeface="宋体" pitchFamily="2" charset="-122"/>
              </a:defRPr>
            </a:lvl4pPr>
            <a:lvl5pPr marL="2955925">
              <a:defRPr>
                <a:solidFill>
                  <a:schemeClr val="tx1"/>
                </a:solidFill>
                <a:latin typeface="Arial" pitchFamily="34" charset="0"/>
                <a:ea typeface="宋体" pitchFamily="2" charset="-122"/>
              </a:defRPr>
            </a:lvl5pPr>
            <a:lvl6pPr marL="3413125" fontAlgn="base">
              <a:spcBef>
                <a:spcPct val="0"/>
              </a:spcBef>
              <a:spcAft>
                <a:spcPct val="0"/>
              </a:spcAft>
              <a:defRPr>
                <a:solidFill>
                  <a:schemeClr val="tx1"/>
                </a:solidFill>
                <a:latin typeface="Arial" pitchFamily="34" charset="0"/>
                <a:ea typeface="宋体" pitchFamily="2" charset="-122"/>
              </a:defRPr>
            </a:lvl6pPr>
            <a:lvl7pPr marL="3870325" fontAlgn="base">
              <a:spcBef>
                <a:spcPct val="0"/>
              </a:spcBef>
              <a:spcAft>
                <a:spcPct val="0"/>
              </a:spcAft>
              <a:defRPr>
                <a:solidFill>
                  <a:schemeClr val="tx1"/>
                </a:solidFill>
                <a:latin typeface="Arial" pitchFamily="34" charset="0"/>
                <a:ea typeface="宋体" pitchFamily="2" charset="-122"/>
              </a:defRPr>
            </a:lvl7pPr>
            <a:lvl8pPr marL="4327525" fontAlgn="base">
              <a:spcBef>
                <a:spcPct val="0"/>
              </a:spcBef>
              <a:spcAft>
                <a:spcPct val="0"/>
              </a:spcAft>
              <a:defRPr>
                <a:solidFill>
                  <a:schemeClr val="tx1"/>
                </a:solidFill>
                <a:latin typeface="Arial" pitchFamily="34" charset="0"/>
                <a:ea typeface="宋体" pitchFamily="2" charset="-122"/>
              </a:defRPr>
            </a:lvl8pPr>
            <a:lvl9pPr marL="4784725"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latin typeface="Symbol" pitchFamily="18" charset="2"/>
                <a:ea typeface="金山简准圆" pitchFamily="49" charset="-122"/>
              </a:rPr>
              <a:t>设计思路：</a:t>
            </a:r>
            <a:r>
              <a:rPr kumimoji="1" lang="en-US" altLang="zh-CN" sz="2800" b="1">
                <a:latin typeface="Symbol" pitchFamily="18" charset="2"/>
                <a:ea typeface="金山简准圆" pitchFamily="49" charset="-122"/>
              </a:rPr>
              <a:t>1   </a:t>
            </a:r>
            <a:r>
              <a:rPr kumimoji="1" lang="zh-CN" altLang="en-US" sz="2800" b="1">
                <a:latin typeface="Symbol" pitchFamily="18" charset="2"/>
                <a:ea typeface="金山简准圆" pitchFamily="49" charset="-122"/>
              </a:rPr>
              <a:t>从内存中申请到一个节点的空间，然后输入文本，将该节点放到链表中去；</a:t>
            </a:r>
          </a:p>
          <a:p>
            <a:pPr eaLnBrk="0" hangingPunct="0"/>
            <a:endParaRPr kumimoji="1" lang="zh-CN" altLang="en-US" sz="2800" b="1">
              <a:latin typeface="Symbol" pitchFamily="18" charset="2"/>
              <a:ea typeface="金山简准圆" pitchFamily="49" charset="-122"/>
            </a:endParaRPr>
          </a:p>
          <a:p>
            <a:pPr eaLnBrk="0" hangingPunct="0">
              <a:buFont typeface="Symbol" pitchFamily="18" charset="2"/>
              <a:buNone/>
            </a:pPr>
            <a:r>
              <a:rPr kumimoji="1" lang="zh-CN" altLang="en-US" sz="2800" b="1">
                <a:latin typeface="Symbol" pitchFamily="18" charset="2"/>
                <a:ea typeface="金山简准圆" pitchFamily="49" charset="-122"/>
              </a:rPr>
              <a:t>                    </a:t>
            </a:r>
            <a:r>
              <a:rPr kumimoji="1" lang="en-US" altLang="zh-CN" sz="2800" b="1">
                <a:latin typeface="Symbol" pitchFamily="18" charset="2"/>
                <a:ea typeface="金山简准圆" pitchFamily="49" charset="-122"/>
              </a:rPr>
              <a:t>2  </a:t>
            </a:r>
            <a:r>
              <a:rPr kumimoji="1" lang="zh-CN" altLang="en-US" sz="2800" b="1">
                <a:latin typeface="Symbol" pitchFamily="18" charset="2"/>
                <a:ea typeface="金山简准圆" pitchFamily="49" charset="-122"/>
              </a:rPr>
              <a:t>从系统申请下一个节点的空间，输入文本，将节点保存到链表中；</a:t>
            </a:r>
          </a:p>
          <a:p>
            <a:pPr eaLnBrk="0" hangingPunct="0">
              <a:buFont typeface="Symbol" pitchFamily="18" charset="2"/>
              <a:buChar char=" "/>
            </a:pPr>
            <a:endParaRPr kumimoji="1" lang="zh-CN" altLang="en-US" sz="2800" b="1">
              <a:latin typeface="Symbol" pitchFamily="18" charset="2"/>
              <a:ea typeface="金山简准圆" pitchFamily="49" charset="-122"/>
            </a:endParaRPr>
          </a:p>
          <a:p>
            <a:pPr eaLnBrk="0" hangingPunct="0">
              <a:buFont typeface="Symbol" pitchFamily="18" charset="2"/>
              <a:buNone/>
            </a:pPr>
            <a:r>
              <a:rPr kumimoji="1" lang="zh-CN" altLang="en-US" sz="2800" b="1">
                <a:latin typeface="Symbol" pitchFamily="18" charset="2"/>
                <a:ea typeface="金山简准圆" pitchFamily="49" charset="-122"/>
              </a:rPr>
              <a:t>                    </a:t>
            </a:r>
            <a:r>
              <a:rPr kumimoji="1" lang="en-US" altLang="zh-CN" sz="2800" b="1">
                <a:latin typeface="Symbol" pitchFamily="18" charset="2"/>
                <a:ea typeface="金山简准圆" pitchFamily="49" charset="-122"/>
              </a:rPr>
              <a:t>3  </a:t>
            </a:r>
            <a:r>
              <a:rPr kumimoji="1" lang="zh-CN" altLang="en-US" sz="2800" b="1">
                <a:latin typeface="Symbol" pitchFamily="18" charset="2"/>
                <a:ea typeface="金山简准圆" pitchFamily="49" charset="-122"/>
              </a:rPr>
              <a:t>当输入空行时，结束输入；</a:t>
            </a:r>
          </a:p>
          <a:p>
            <a:pPr eaLnBrk="0" hangingPunct="0">
              <a:buFont typeface="Symbol" pitchFamily="18" charset="2"/>
              <a:buChar char=" "/>
            </a:pPr>
            <a:endParaRPr kumimoji="1" lang="zh-CN" altLang="en-US" sz="2800" b="1">
              <a:latin typeface="Symbol" pitchFamily="18" charset="2"/>
              <a:ea typeface="金山简准圆" pitchFamily="49" charset="-122"/>
            </a:endParaRPr>
          </a:p>
          <a:p>
            <a:pPr eaLnBrk="0" hangingPunct="0">
              <a:buFont typeface="Symbol" pitchFamily="18" charset="2"/>
              <a:buNone/>
            </a:pPr>
            <a:r>
              <a:rPr kumimoji="1" lang="zh-CN" altLang="en-US" sz="2800" b="1">
                <a:latin typeface="Symbol" pitchFamily="18" charset="2"/>
                <a:ea typeface="金山简准圆" pitchFamily="49" charset="-122"/>
              </a:rPr>
              <a:t>                     </a:t>
            </a:r>
            <a:r>
              <a:rPr kumimoji="1" lang="en-US" altLang="zh-CN" sz="2800" b="1">
                <a:latin typeface="Symbol" pitchFamily="18" charset="2"/>
                <a:ea typeface="金山简准圆" pitchFamily="49" charset="-122"/>
              </a:rPr>
              <a:t>4  </a:t>
            </a:r>
            <a:r>
              <a:rPr kumimoji="1" lang="zh-CN" altLang="en-US" sz="2800" b="1">
                <a:latin typeface="Symbol" pitchFamily="18" charset="2"/>
                <a:ea typeface="金山简准圆" pitchFamily="49" charset="-122"/>
              </a:rPr>
              <a:t>找到链表的开始，从头将链表的内容向屏幕和文件输出。</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51203"/>
                                        </p:tgtEl>
                                        <p:attrNameLst>
                                          <p:attrName>style.visibility</p:attrName>
                                        </p:attrNameLst>
                                      </p:cBhvr>
                                      <p:to>
                                        <p:strVal val="visible"/>
                                      </p:to>
                                    </p:set>
                                    <p:animEffect transition="in" filter="slide(fromTop)">
                                      <p:cBhvr>
                                        <p:cTn id="7" dur="500"/>
                                        <p:tgtEl>
                                          <p:spTgt spid="51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ChangeArrowheads="1"/>
          </p:cNvSpPr>
          <p:nvPr/>
        </p:nvSpPr>
        <p:spPr bwMode="auto">
          <a:xfrm>
            <a:off x="228600" y="0"/>
            <a:ext cx="8915400" cy="723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#include&lt;stdio.h&gt;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typedef struct text{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char txt[81];</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struct text *p;</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}TEXT;  //</a:t>
            </a:r>
            <a:r>
              <a:rPr kumimoji="1" lang="zh-CN" altLang="en-US" b="1">
                <a:effectLst>
                  <a:outerShdw blurRad="38100" dist="38100" dir="2700000" algn="tl">
                    <a:srgbClr val="C0C0C0"/>
                  </a:outerShdw>
                </a:effectLst>
                <a:latin typeface="Verdana" pitchFamily="34" charset="0"/>
                <a:ea typeface="金山简准圆" pitchFamily="49" charset="-122"/>
              </a:rPr>
              <a:t>将结构类型用一个新的名字</a:t>
            </a:r>
            <a:r>
              <a:rPr kumimoji="1" lang="en-US" altLang="zh-CN" b="1">
                <a:effectLst>
                  <a:outerShdw blurRad="38100" dist="38100" dir="2700000" algn="tl">
                    <a:srgbClr val="C0C0C0"/>
                  </a:outerShdw>
                </a:effectLst>
                <a:latin typeface="Verdana" pitchFamily="34" charset="0"/>
                <a:ea typeface="金山简准圆" pitchFamily="49" charset="-122"/>
              </a:rPr>
              <a:t>TEXT</a:t>
            </a:r>
            <a:r>
              <a:rPr kumimoji="1" lang="zh-CN" altLang="en-US" b="1">
                <a:effectLst>
                  <a:outerShdw blurRad="38100" dist="38100" dir="2700000" algn="tl">
                    <a:srgbClr val="C0C0C0"/>
                  </a:outerShdw>
                </a:effectLst>
                <a:latin typeface="Verdana" pitchFamily="34" charset="0"/>
                <a:ea typeface="金山简准圆" pitchFamily="49" charset="-122"/>
              </a:rPr>
              <a:t>来表示</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TEXT *pt,*pth, *head=NULL;</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main(){</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int t=1;</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FILE *fp;</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fp=fopen("test.txt","wb");</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pt=(TEXT *)malloc(sizeof(TEXT));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gets(pt-&gt;txt);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head=pth=pt;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while(*(pt-&gt;txt)){ //</a:t>
            </a:r>
            <a:r>
              <a:rPr kumimoji="1" lang="zh-CN" altLang="en-US" b="1">
                <a:effectLst>
                  <a:outerShdw blurRad="38100" dist="38100" dir="2700000" algn="tl">
                    <a:srgbClr val="C0C0C0"/>
                  </a:outerShdw>
                </a:effectLst>
                <a:latin typeface="Verdana" pitchFamily="34" charset="0"/>
                <a:ea typeface="金山简准圆" pitchFamily="49" charset="-122"/>
              </a:rPr>
              <a:t>空行结束输入</a:t>
            </a:r>
          </a:p>
          <a:p>
            <a:pPr eaLnBrk="0" hangingPunct="0"/>
            <a:r>
              <a:rPr kumimoji="1" lang="zh-CN" altLang="en-US" b="1">
                <a:effectLst>
                  <a:outerShdw blurRad="38100" dist="38100" dir="2700000" algn="tl">
                    <a:srgbClr val="C0C0C0"/>
                  </a:outerShdw>
                </a:effectLst>
                <a:latin typeface="Verdana" pitchFamily="34" charset="0"/>
                <a:ea typeface="金山简准圆" pitchFamily="49" charset="-122"/>
              </a:rPr>
              <a:t>		</a:t>
            </a:r>
            <a:r>
              <a:rPr kumimoji="1" lang="en-US" altLang="zh-CN" b="1">
                <a:effectLst>
                  <a:outerShdw blurRad="38100" dist="38100" dir="2700000" algn="tl">
                    <a:srgbClr val="C0C0C0"/>
                  </a:outerShdw>
                </a:effectLst>
                <a:latin typeface="Verdana" pitchFamily="34" charset="0"/>
                <a:ea typeface="金山简准圆" pitchFamily="49" charset="-122"/>
              </a:rPr>
              <a:t>pt=(TEXT *)malloc(sizeof(TEXT));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gets(pt-&gt;txt); // </a:t>
            </a:r>
            <a:r>
              <a:rPr kumimoji="1" lang="zh-CN" altLang="en-US" b="1">
                <a:effectLst>
                  <a:outerShdw blurRad="38100" dist="38100" dir="2700000" algn="tl">
                    <a:srgbClr val="C0C0C0"/>
                  </a:outerShdw>
                </a:effectLst>
                <a:latin typeface="Verdana" pitchFamily="34" charset="0"/>
                <a:ea typeface="金山简准圆" pitchFamily="49" charset="-122"/>
              </a:rPr>
              <a:t>输入一行文本</a:t>
            </a:r>
          </a:p>
          <a:p>
            <a:pPr eaLnBrk="0" hangingPunct="0"/>
            <a:r>
              <a:rPr kumimoji="1" lang="zh-CN" altLang="en-US" b="1">
                <a:effectLst>
                  <a:outerShdw blurRad="38100" dist="38100" dir="2700000" algn="tl">
                    <a:srgbClr val="C0C0C0"/>
                  </a:outerShdw>
                </a:effectLst>
                <a:latin typeface="Verdana" pitchFamily="34" charset="0"/>
                <a:ea typeface="金山简准圆" pitchFamily="49" charset="-122"/>
              </a:rPr>
              <a:t>		</a:t>
            </a:r>
            <a:r>
              <a:rPr kumimoji="1" lang="en-US" altLang="zh-CN" b="1">
                <a:effectLst>
                  <a:outerShdw blurRad="38100" dist="38100" dir="2700000" algn="tl">
                    <a:srgbClr val="C0C0C0"/>
                  </a:outerShdw>
                </a:effectLst>
                <a:latin typeface="Verdana" pitchFamily="34" charset="0"/>
                <a:ea typeface="金山简准圆" pitchFamily="49" charset="-122"/>
              </a:rPr>
              <a:t>pth-&gt;p=pt;     // </a:t>
            </a:r>
            <a:r>
              <a:rPr kumimoji="1" lang="zh-CN" altLang="en-US" b="1">
                <a:effectLst>
                  <a:outerShdw blurRad="38100" dist="38100" dir="2700000" algn="tl">
                    <a:srgbClr val="C0C0C0"/>
                  </a:outerShdw>
                </a:effectLst>
                <a:latin typeface="Verdana" pitchFamily="34" charset="0"/>
                <a:ea typeface="金山简准圆" pitchFamily="49" charset="-122"/>
              </a:rPr>
              <a:t>将上一节点的指针指向当前节点</a:t>
            </a:r>
          </a:p>
          <a:p>
            <a:pPr eaLnBrk="0" hangingPunct="0"/>
            <a:r>
              <a:rPr kumimoji="1" lang="zh-CN" altLang="en-US" b="1">
                <a:effectLst>
                  <a:outerShdw blurRad="38100" dist="38100" dir="2700000" algn="tl">
                    <a:srgbClr val="C0C0C0"/>
                  </a:outerShdw>
                </a:effectLst>
                <a:latin typeface="Verdana" pitchFamily="34" charset="0"/>
                <a:ea typeface="金山简准圆" pitchFamily="49" charset="-122"/>
              </a:rPr>
              <a:t>		</a:t>
            </a:r>
            <a:r>
              <a:rPr kumimoji="1" lang="en-US" altLang="zh-CN" b="1">
                <a:effectLst>
                  <a:outerShdw blurRad="38100" dist="38100" dir="2700000" algn="tl">
                    <a:srgbClr val="C0C0C0"/>
                  </a:outerShdw>
                </a:effectLst>
                <a:latin typeface="Verdana" pitchFamily="34" charset="0"/>
                <a:ea typeface="金山简准圆" pitchFamily="49" charset="-122"/>
              </a:rPr>
              <a:t>pth=pt;        // </a:t>
            </a:r>
            <a:r>
              <a:rPr kumimoji="1" lang="zh-CN" altLang="en-US" b="1">
                <a:effectLst>
                  <a:outerShdw blurRad="38100" dist="38100" dir="2700000" algn="tl">
                    <a:srgbClr val="C0C0C0"/>
                  </a:outerShdw>
                </a:effectLst>
                <a:latin typeface="Verdana" pitchFamily="34" charset="0"/>
                <a:ea typeface="金山简准圆" pitchFamily="49" charset="-122"/>
              </a:rPr>
              <a:t>将当前节点的指针保存到 </a:t>
            </a:r>
            <a:r>
              <a:rPr kumimoji="1" lang="en-US" altLang="zh-CN" b="1">
                <a:effectLst>
                  <a:outerShdw blurRad="38100" dist="38100" dir="2700000" algn="tl">
                    <a:srgbClr val="C0C0C0"/>
                  </a:outerShdw>
                </a:effectLst>
                <a:latin typeface="Verdana" pitchFamily="34" charset="0"/>
                <a:ea typeface="金山简准圆" pitchFamily="49" charset="-122"/>
              </a:rPr>
              <a:t>pth</a:t>
            </a:r>
            <a:r>
              <a:rPr kumimoji="1" lang="zh-CN" altLang="en-US" b="1">
                <a:effectLst>
                  <a:outerShdw blurRad="38100" dist="38100" dir="2700000" algn="tl">
                    <a:srgbClr val="C0C0C0"/>
                  </a:outerShdw>
                </a:effectLst>
                <a:latin typeface="Verdana" pitchFamily="34" charset="0"/>
                <a:ea typeface="金山简准圆" pitchFamily="49" charset="-122"/>
              </a:rPr>
              <a:t>中</a:t>
            </a:r>
          </a:p>
          <a:p>
            <a:pPr eaLnBrk="0" hangingPunct="0"/>
            <a:r>
              <a:rPr kumimoji="1" lang="zh-CN" altLang="en-US" b="1">
                <a:effectLst>
                  <a:outerShdw blurRad="38100" dist="38100" dir="2700000" algn="tl">
                    <a:srgbClr val="C0C0C0"/>
                  </a:outerShdw>
                </a:effectLst>
                <a:latin typeface="Verdana" pitchFamily="34" charset="0"/>
                <a:ea typeface="金山简准圆" pitchFamily="49" charset="-122"/>
              </a:rPr>
              <a:t>           </a:t>
            </a:r>
            <a:r>
              <a:rPr kumimoji="1" lang="en-US" altLang="zh-CN" b="1">
                <a:effectLst>
                  <a:outerShdw blurRad="38100" dist="38100" dir="2700000" algn="tl">
                    <a:srgbClr val="C0C0C0"/>
                  </a:outerShdw>
                </a:effectLst>
                <a:latin typeface="Verdana" pitchFamily="34" charset="0"/>
                <a:ea typeface="金山简准圆" pitchFamily="49" charset="-122"/>
              </a:rPr>
              <a: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pt=head;  // </a:t>
            </a:r>
            <a:r>
              <a:rPr kumimoji="1" lang="zh-CN" altLang="en-US" b="1">
                <a:effectLst>
                  <a:outerShdw blurRad="38100" dist="38100" dir="2700000" algn="tl">
                    <a:srgbClr val="C0C0C0"/>
                  </a:outerShdw>
                </a:effectLst>
                <a:latin typeface="Verdana" pitchFamily="34" charset="0"/>
                <a:ea typeface="金山简准圆" pitchFamily="49" charset="-122"/>
              </a:rPr>
              <a:t>让指针指向链表的表头</a:t>
            </a:r>
          </a:p>
          <a:p>
            <a:pPr eaLnBrk="0" hangingPunct="0"/>
            <a:r>
              <a:rPr kumimoji="1" lang="zh-CN" altLang="en-US" b="1">
                <a:effectLst>
                  <a:outerShdw blurRad="38100" dist="38100" dir="2700000" algn="tl">
                    <a:srgbClr val="C0C0C0"/>
                  </a:outerShdw>
                </a:effectLst>
                <a:latin typeface="Verdana" pitchFamily="34" charset="0"/>
                <a:ea typeface="金山简准圆" pitchFamily="49" charset="-122"/>
              </a:rPr>
              <a:t>	</a:t>
            </a:r>
            <a:r>
              <a:rPr kumimoji="1" lang="en-US" altLang="zh-CN" b="1">
                <a:effectLst>
                  <a:outerShdw blurRad="38100" dist="38100" dir="2700000" algn="tl">
                    <a:srgbClr val="C0C0C0"/>
                  </a:outerShdw>
                </a:effectLst>
                <a:latin typeface="Verdana" pitchFamily="34" charset="0"/>
                <a:ea typeface="金山简准圆" pitchFamily="49" charset="-122"/>
              </a:rPr>
              <a:t>while(*(pt-&gt;txt)){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printf("%d:%s",t++,pt-&gt;txt);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fwrite(pt-&gt;txt,sizeof(TEXT),1,fp);</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pt=pt-&gt;p;  // </a:t>
            </a:r>
            <a:r>
              <a:rPr kumimoji="1" lang="zh-CN" altLang="en-US" b="1">
                <a:effectLst>
                  <a:outerShdw blurRad="38100" dist="38100" dir="2700000" algn="tl">
                    <a:srgbClr val="C0C0C0"/>
                  </a:outerShdw>
                </a:effectLst>
                <a:latin typeface="Verdana" pitchFamily="34" charset="0"/>
                <a:ea typeface="金山简准圆" pitchFamily="49" charset="-122"/>
              </a:rPr>
              <a:t>获取下一节点的指针</a:t>
            </a:r>
          </a:p>
          <a:p>
            <a:pPr eaLnBrk="0" hangingPunct="0"/>
            <a:r>
              <a:rPr kumimoji="1" lang="zh-CN" altLang="en-US" b="1">
                <a:effectLst>
                  <a:outerShdw blurRad="38100" dist="38100" dir="2700000" algn="tl">
                    <a:srgbClr val="C0C0C0"/>
                  </a:outerShdw>
                </a:effectLst>
                <a:latin typeface="Verdana" pitchFamily="34" charset="0"/>
                <a:ea typeface="金山简准圆" pitchFamily="49" charset="-122"/>
              </a:rPr>
              <a:t>    </a:t>
            </a:r>
            <a:r>
              <a:rPr kumimoji="1" lang="en-US" altLang="zh-CN" b="1">
                <a:effectLst>
                  <a:outerShdw blurRad="38100" dist="38100" dir="2700000" algn="tl">
                    <a:srgbClr val="C0C0C0"/>
                  </a:outerShdw>
                </a:effectLst>
                <a:latin typeface="Verdana" pitchFamily="34" charset="0"/>
                <a:ea typeface="金山简准圆" pitchFamily="49" charset="-122"/>
              </a:rPr>
              <a: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a:t>
            </a:r>
          </a:p>
        </p:txBody>
      </p:sp>
      <p:sp>
        <p:nvSpPr>
          <p:cNvPr id="53251" name="AutoShape 3"/>
          <p:cNvSpPr>
            <a:spLocks noChangeArrowheads="1"/>
          </p:cNvSpPr>
          <p:nvPr/>
        </p:nvSpPr>
        <p:spPr bwMode="auto">
          <a:xfrm>
            <a:off x="6248400" y="5410200"/>
            <a:ext cx="2286000" cy="457200"/>
          </a:xfrm>
          <a:prstGeom prst="wedgeRoundRectCallout">
            <a:avLst>
              <a:gd name="adj1" fmla="val -66389"/>
              <a:gd name="adj2" fmla="val 117014"/>
              <a:gd name="adj3" fmla="val 16667"/>
            </a:avLst>
          </a:prstGeom>
          <a:solidFill>
            <a:srgbClr val="008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0" rIns="18000" bIns="0"/>
          <a:lstStyle/>
          <a:p>
            <a:pPr algn="ctr" eaLnBrk="0" hangingPunct="0"/>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写数据的次数</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ChangeArrowheads="1"/>
          </p:cNvSpPr>
          <p:nvPr/>
        </p:nvSpPr>
        <p:spPr bwMode="auto">
          <a:xfrm>
            <a:off x="457200" y="914400"/>
            <a:ext cx="8382000" cy="558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//exam8.c </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a:t>
            </a:r>
            <a:r>
              <a:rPr kumimoji="1" lang="zh-CN" altLang="en-US" b="1">
                <a:effectLst>
                  <a:outerShdw blurRad="38100" dist="38100" dir="2700000" algn="tl">
                    <a:srgbClr val="C0C0C0"/>
                  </a:outerShdw>
                </a:effectLst>
                <a:latin typeface="Verdana" pitchFamily="34" charset="0"/>
                <a:ea typeface="金山简准圆" pitchFamily="49" charset="-122"/>
              </a:rPr>
              <a:t>从文件读取记录并在屏幕上显示</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#include&lt;stdio.h&gt;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#include&lt;stdlib.h&gt;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typedef struct text{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char txt[81];</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struct text *p;</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}TEXT;  //</a:t>
            </a:r>
            <a:r>
              <a:rPr kumimoji="1" lang="zh-CN" altLang="en-US" b="1">
                <a:effectLst>
                  <a:outerShdw blurRad="38100" dist="38100" dir="2700000" algn="tl">
                    <a:srgbClr val="C0C0C0"/>
                  </a:outerShdw>
                </a:effectLst>
                <a:latin typeface="Verdana" pitchFamily="34" charset="0"/>
                <a:ea typeface="金山简准圆" pitchFamily="49" charset="-122"/>
              </a:rPr>
              <a:t>将结构类型用一个新的名字</a:t>
            </a:r>
            <a:r>
              <a:rPr kumimoji="1" lang="en-US" altLang="zh-CN" b="1">
                <a:effectLst>
                  <a:outerShdw blurRad="38100" dist="38100" dir="2700000" algn="tl">
                    <a:srgbClr val="C0C0C0"/>
                  </a:outerShdw>
                </a:effectLst>
                <a:latin typeface="Verdana" pitchFamily="34" charset="0"/>
                <a:ea typeface="金山简准圆" pitchFamily="49" charset="-122"/>
              </a:rPr>
              <a:t>TEXT</a:t>
            </a:r>
            <a:r>
              <a:rPr kumimoji="1" lang="zh-CN" altLang="en-US" b="1">
                <a:effectLst>
                  <a:outerShdw blurRad="38100" dist="38100" dir="2700000" algn="tl">
                    <a:srgbClr val="C0C0C0"/>
                  </a:outerShdw>
                </a:effectLst>
                <a:latin typeface="Verdana" pitchFamily="34" charset="0"/>
                <a:ea typeface="金山简准圆" pitchFamily="49" charset="-122"/>
              </a:rPr>
              <a:t>来表示</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TEXT *head=NULL;</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main(){</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int t=1;</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FILE *fp;</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TEXT *pt;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fp=fopen("test.txt","rb");</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while(!feof(fp)){</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pt=(TEXT *)malloc(sizeof(TEXT));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if(1==fread(pt,sizeof(TEXT),1,fp))</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printf("%d: %s\n",t++,pt-&gt;txt);</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    }</a:t>
            </a:r>
          </a:p>
          <a:p>
            <a:pPr eaLnBrk="0" hangingPunct="0"/>
            <a:r>
              <a:rPr kumimoji="1" lang="en-US" altLang="zh-CN" b="1">
                <a:effectLst>
                  <a:outerShdw blurRad="38100" dist="38100" dir="2700000" algn="tl">
                    <a:srgbClr val="C0C0C0"/>
                  </a:outerShdw>
                </a:effectLst>
                <a:latin typeface="Verdana" pitchFamily="34" charset="0"/>
                <a:ea typeface="金山简准圆" pitchFamily="49" charset="-122"/>
              </a:rPr>
              <a:t>}</a:t>
            </a:r>
          </a:p>
        </p:txBody>
      </p:sp>
      <p:sp>
        <p:nvSpPr>
          <p:cNvPr id="55299" name="AutoShape 3"/>
          <p:cNvSpPr>
            <a:spLocks noChangeArrowheads="1"/>
          </p:cNvSpPr>
          <p:nvPr/>
        </p:nvSpPr>
        <p:spPr bwMode="auto">
          <a:xfrm>
            <a:off x="2667000" y="3429000"/>
            <a:ext cx="3429000" cy="762000"/>
          </a:xfrm>
          <a:prstGeom prst="cloudCallout">
            <a:avLst>
              <a:gd name="adj1" fmla="val -48611"/>
              <a:gd name="adj2" fmla="val 146042"/>
            </a:avLst>
          </a:prstGeom>
          <a:solidFill>
            <a:srgbClr val="008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0" rIns="18000" bIns="0"/>
          <a:lstStyle/>
          <a:p>
            <a:pPr algn="ctr" eaLnBrk="0" hangingPunct="0"/>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是否到文件底？</a:t>
            </a:r>
          </a:p>
        </p:txBody>
      </p:sp>
      <p:sp>
        <p:nvSpPr>
          <p:cNvPr id="55300" name="Text Box 4"/>
          <p:cNvSpPr txBox="1">
            <a:spLocks noChangeArrowheads="1"/>
          </p:cNvSpPr>
          <p:nvPr/>
        </p:nvSpPr>
        <p:spPr bwMode="auto">
          <a:xfrm>
            <a:off x="228600" y="228600"/>
            <a:ext cx="86264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050925" indent="-1050925">
              <a:defRPr>
                <a:solidFill>
                  <a:schemeClr val="tx1"/>
                </a:solidFill>
                <a:latin typeface="Arial" pitchFamily="34" charset="0"/>
                <a:ea typeface="宋体" pitchFamily="2" charset="-122"/>
              </a:defRPr>
            </a:lvl1pPr>
            <a:lvl2pPr marL="1333500">
              <a:defRPr>
                <a:solidFill>
                  <a:schemeClr val="tx1"/>
                </a:solidFill>
                <a:latin typeface="Arial" pitchFamily="34" charset="0"/>
                <a:ea typeface="宋体" pitchFamily="2" charset="-122"/>
              </a:defRPr>
            </a:lvl2pPr>
            <a:lvl3pPr marL="1524000">
              <a:defRPr>
                <a:solidFill>
                  <a:schemeClr val="tx1"/>
                </a:solidFill>
                <a:latin typeface="Arial" pitchFamily="34" charset="0"/>
                <a:ea typeface="宋体" pitchFamily="2" charset="-122"/>
              </a:defRPr>
            </a:lvl3pPr>
            <a:lvl4pPr marL="1714500">
              <a:defRPr>
                <a:solidFill>
                  <a:schemeClr val="tx1"/>
                </a:solidFill>
                <a:latin typeface="Arial" pitchFamily="34" charset="0"/>
                <a:ea typeface="宋体" pitchFamily="2" charset="-122"/>
              </a:defRPr>
            </a:lvl4pPr>
            <a:lvl5pPr marL="1905000">
              <a:defRPr>
                <a:solidFill>
                  <a:schemeClr val="tx1"/>
                </a:solidFill>
                <a:latin typeface="Arial" pitchFamily="34" charset="0"/>
                <a:ea typeface="宋体" pitchFamily="2" charset="-122"/>
              </a:defRPr>
            </a:lvl5pPr>
            <a:lvl6pPr marL="2362200" fontAlgn="base">
              <a:spcBef>
                <a:spcPct val="0"/>
              </a:spcBef>
              <a:spcAft>
                <a:spcPct val="0"/>
              </a:spcAft>
              <a:defRPr>
                <a:solidFill>
                  <a:schemeClr val="tx1"/>
                </a:solidFill>
                <a:latin typeface="Arial" pitchFamily="34" charset="0"/>
                <a:ea typeface="宋体" pitchFamily="2" charset="-122"/>
              </a:defRPr>
            </a:lvl6pPr>
            <a:lvl7pPr marL="2819400" fontAlgn="base">
              <a:spcBef>
                <a:spcPct val="0"/>
              </a:spcBef>
              <a:spcAft>
                <a:spcPct val="0"/>
              </a:spcAft>
              <a:defRPr>
                <a:solidFill>
                  <a:schemeClr val="tx1"/>
                </a:solidFill>
                <a:latin typeface="Arial" pitchFamily="34" charset="0"/>
                <a:ea typeface="宋体" pitchFamily="2" charset="-122"/>
              </a:defRPr>
            </a:lvl7pPr>
            <a:lvl8pPr marL="3276600" fontAlgn="base">
              <a:spcBef>
                <a:spcPct val="0"/>
              </a:spcBef>
              <a:spcAft>
                <a:spcPct val="0"/>
              </a:spcAft>
              <a:defRPr>
                <a:solidFill>
                  <a:schemeClr val="tx1"/>
                </a:solidFill>
                <a:latin typeface="Arial" pitchFamily="34" charset="0"/>
                <a:ea typeface="宋体" pitchFamily="2" charset="-122"/>
              </a:defRPr>
            </a:lvl8pPr>
            <a:lvl9pPr marL="3733800"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latin typeface="黑体" pitchFamily="49" charset="-122"/>
                <a:ea typeface="黑体" pitchFamily="49" charset="-122"/>
              </a:rPr>
              <a:t>例</a:t>
            </a:r>
            <a:r>
              <a:rPr kumimoji="1" lang="en-US" altLang="zh-CN" sz="2800" b="1">
                <a:latin typeface="黑体" pitchFamily="49" charset="-122"/>
                <a:ea typeface="黑体" pitchFamily="49" charset="-122"/>
              </a:rPr>
              <a:t>8</a:t>
            </a:r>
            <a:r>
              <a:rPr kumimoji="1" lang="en-US" altLang="zh-CN" sz="2800" b="1">
                <a:latin typeface="Symbol" pitchFamily="18" charset="2"/>
                <a:ea typeface="金山简准圆" pitchFamily="49" charset="-122"/>
              </a:rPr>
              <a:t>  </a:t>
            </a:r>
            <a:r>
              <a:rPr kumimoji="1" lang="zh-CN" altLang="en-US" sz="2800" b="1">
                <a:latin typeface="Symbol" pitchFamily="18" charset="2"/>
                <a:ea typeface="金山简准圆" pitchFamily="49" charset="-122"/>
              </a:rPr>
              <a:t>从文件中输入文本，然后向屏幕输出。</a:t>
            </a:r>
          </a:p>
        </p:txBody>
      </p:sp>
      <p:sp>
        <p:nvSpPr>
          <p:cNvPr id="55301" name="AutoShape 5"/>
          <p:cNvSpPr>
            <a:spLocks noChangeArrowheads="1"/>
          </p:cNvSpPr>
          <p:nvPr/>
        </p:nvSpPr>
        <p:spPr bwMode="auto">
          <a:xfrm>
            <a:off x="5943600" y="3962400"/>
            <a:ext cx="2743200" cy="533400"/>
          </a:xfrm>
          <a:prstGeom prst="wedgeRoundRectCallout">
            <a:avLst>
              <a:gd name="adj1" fmla="val -50986"/>
              <a:gd name="adj2" fmla="val 215773"/>
              <a:gd name="adj3" fmla="val 16667"/>
            </a:avLst>
          </a:prstGeom>
          <a:solidFill>
            <a:srgbClr val="008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algn="ctr" eaLnBrk="0" hangingPunct="0"/>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确定读入数据成功</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slide(fromTop)">
                                      <p:cBhvr>
                                        <p:cTn id="7" dur="500"/>
                                        <p:tgtEl>
                                          <p:spTgt spid="552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55299"/>
                                        </p:tgtEl>
                                        <p:attrNameLst>
                                          <p:attrName>style.visibility</p:attrName>
                                        </p:attrNameLst>
                                      </p:cBhvr>
                                      <p:to>
                                        <p:strVal val="visible"/>
                                      </p:to>
                                    </p:set>
                                    <p:animEffect transition="in" filter="slide(fromTop)">
                                      <p:cBhvr>
                                        <p:cTn id="12" dur="500"/>
                                        <p:tgtEl>
                                          <p:spTgt spid="5529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55301"/>
                                        </p:tgtEl>
                                        <p:attrNameLst>
                                          <p:attrName>style.visibility</p:attrName>
                                        </p:attrNameLst>
                                      </p:cBhvr>
                                      <p:to>
                                        <p:strVal val="visible"/>
                                      </p:to>
                                    </p:set>
                                    <p:animEffect transition="in" filter="slide(fromTop)">
                                      <p:cBhvr>
                                        <p:cTn id="17" dur="500"/>
                                        <p:tgtEl>
                                          <p:spTgt spid="55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utoUpdateAnimBg="0"/>
      <p:bldP spid="55299" grpId="0" animBg="1" autoUpdateAnimBg="0"/>
      <p:bldP spid="55301" grpId="0" animBg="1" autoUpdateAnimBg="0"/>
    </p:bld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2335</Words>
  <Application>Microsoft Office PowerPoint</Application>
  <PresentationFormat>全屏显示(4:3)</PresentationFormat>
  <Paragraphs>302</Paragraphs>
  <Slides>27</Slides>
  <Notes>26</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27</vt:i4>
      </vt:variant>
    </vt:vector>
  </HeadingPairs>
  <TitlesOfParts>
    <vt:vector size="36" baseType="lpstr">
      <vt:lpstr>Arial</vt:lpstr>
      <vt:lpstr>宋体</vt:lpstr>
      <vt:lpstr>华文细黑</vt:lpstr>
      <vt:lpstr>Symbol</vt:lpstr>
      <vt:lpstr>Times New Roman</vt:lpstr>
      <vt:lpstr>Verdana</vt:lpstr>
      <vt:lpstr>金山简准圆</vt:lpstr>
      <vt:lpstr>黑体</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4</cp:revision>
  <dcterms:created xsi:type="dcterms:W3CDTF">2009-07-10T00:54:04Z</dcterms:created>
  <dcterms:modified xsi:type="dcterms:W3CDTF">2022-08-31T12:51:59Z</dcterms:modified>
</cp:coreProperties>
</file>