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13"/>
  </p:notesMasterIdLst>
  <p:handoutMasterIdLst>
    <p:handoutMasterId r:id="rId14"/>
  </p:handoutMasterIdLst>
  <p:sldIdLst>
    <p:sldId id="1950" r:id="rId2"/>
    <p:sldId id="1750" r:id="rId3"/>
    <p:sldId id="1751" r:id="rId4"/>
    <p:sldId id="1752" r:id="rId5"/>
    <p:sldId id="1753" r:id="rId6"/>
    <p:sldId id="1754" r:id="rId7"/>
    <p:sldId id="1755" r:id="rId8"/>
    <p:sldId id="1756" r:id="rId9"/>
    <p:sldId id="1757" r:id="rId10"/>
    <p:sldId id="1758" r:id="rId11"/>
    <p:sldId id="1759" r:id="rId12"/>
  </p:sldIdLst>
  <p:sldSz cx="9144000" cy="6858000" type="screen4x3"/>
  <p:notesSz cx="6669088" cy="9926638"/>
  <p:defaultTextStyle>
    <a:defPPr>
      <a:defRPr lang="zh-CN"/>
    </a:defPPr>
    <a:lvl1pPr algn="l" rtl="0" fontAlgn="base">
      <a:spcBef>
        <a:spcPct val="0"/>
      </a:spcBef>
      <a:spcAft>
        <a:spcPct val="0"/>
      </a:spcAft>
      <a:defRPr b="1"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b="1"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b="1"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b="1"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b="1" kern="1200">
        <a:solidFill>
          <a:schemeClr val="tx1"/>
        </a:solidFill>
        <a:latin typeface="Arial" pitchFamily="34" charset="0"/>
        <a:ea typeface="宋体" pitchFamily="2" charset="-122"/>
        <a:cs typeface="+mn-cs"/>
      </a:defRPr>
    </a:lvl5pPr>
    <a:lvl6pPr marL="2286000" algn="l" defTabSz="914400" rtl="0" eaLnBrk="1" latinLnBrk="0" hangingPunct="1">
      <a:defRPr b="1" kern="1200">
        <a:solidFill>
          <a:schemeClr val="tx1"/>
        </a:solidFill>
        <a:latin typeface="Arial" pitchFamily="34" charset="0"/>
        <a:ea typeface="宋体" pitchFamily="2" charset="-122"/>
        <a:cs typeface="+mn-cs"/>
      </a:defRPr>
    </a:lvl6pPr>
    <a:lvl7pPr marL="2743200" algn="l" defTabSz="914400" rtl="0" eaLnBrk="1" latinLnBrk="0" hangingPunct="1">
      <a:defRPr b="1" kern="1200">
        <a:solidFill>
          <a:schemeClr val="tx1"/>
        </a:solidFill>
        <a:latin typeface="Arial" pitchFamily="34" charset="0"/>
        <a:ea typeface="宋体" pitchFamily="2" charset="-122"/>
        <a:cs typeface="+mn-cs"/>
      </a:defRPr>
    </a:lvl7pPr>
    <a:lvl8pPr marL="3200400" algn="l" defTabSz="914400" rtl="0" eaLnBrk="1" latinLnBrk="0" hangingPunct="1">
      <a:defRPr b="1" kern="1200">
        <a:solidFill>
          <a:schemeClr val="tx1"/>
        </a:solidFill>
        <a:latin typeface="Arial" pitchFamily="34" charset="0"/>
        <a:ea typeface="宋体" pitchFamily="2" charset="-122"/>
        <a:cs typeface="+mn-cs"/>
      </a:defRPr>
    </a:lvl8pPr>
    <a:lvl9pPr marL="3657600" algn="l" defTabSz="914400" rtl="0" eaLnBrk="1" latinLnBrk="0" hangingPunct="1">
      <a:defRPr b="1" kern="1200">
        <a:solidFill>
          <a:schemeClr val="tx1"/>
        </a:solidFill>
        <a:latin typeface="Arial" pitchFamily="34"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CC00"/>
    <a:srgbClr val="008000"/>
    <a:srgbClr val="660066"/>
    <a:srgbClr val="666633"/>
    <a:srgbClr val="CC3300"/>
    <a:srgbClr val="9966FF"/>
    <a:srgbClr val="FF3399"/>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5911" autoAdjust="0"/>
    <p:restoredTop sz="95582" autoAdjust="0"/>
  </p:normalViewPr>
  <p:slideViewPr>
    <p:cSldViewPr>
      <p:cViewPr>
        <p:scale>
          <a:sx n="75" d="100"/>
          <a:sy n="75" d="100"/>
        </p:scale>
        <p:origin x="-1002" y="-72"/>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Lst>
  </p:outlineViewPr>
  <p:notesTextViewPr>
    <p:cViewPr>
      <p:scale>
        <a:sx n="100" d="100"/>
        <a:sy n="100" d="100"/>
      </p:scale>
      <p:origin x="0" y="0"/>
    </p:cViewPr>
  </p:notesTextViewPr>
  <p:sorterViewPr>
    <p:cViewPr>
      <p:scale>
        <a:sx n="66" d="100"/>
        <a:sy n="66" d="100"/>
      </p:scale>
      <p:origin x="0" y="4537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s>
</file>

<file path=ppt/_rels/viewProps.xml.rels><?xml version="1.0" encoding="UTF-8" standalone="yes"?>
<Relationships xmlns="http://schemas.openxmlformats.org/package/2006/relationships"><Relationship Id="rId8" Type="http://schemas.openxmlformats.org/officeDocument/2006/relationships/slide" Target="slides/slide11.xml"/><Relationship Id="rId3" Type="http://schemas.openxmlformats.org/officeDocument/2006/relationships/slide" Target="slides/slide4.xml"/><Relationship Id="rId7" Type="http://schemas.openxmlformats.org/officeDocument/2006/relationships/slide" Target="slides/slide10.xml"/><Relationship Id="rId2" Type="http://schemas.openxmlformats.org/officeDocument/2006/relationships/slide" Target="slides/slide3.xml"/><Relationship Id="rId1" Type="http://schemas.openxmlformats.org/officeDocument/2006/relationships/slide" Target="slides/slide2.xml"/><Relationship Id="rId6" Type="http://schemas.openxmlformats.org/officeDocument/2006/relationships/slide" Target="slides/slide9.xml"/><Relationship Id="rId5" Type="http://schemas.openxmlformats.org/officeDocument/2006/relationships/slide" Target="slides/slide8.xml"/><Relationship Id="rId4" Type="http://schemas.openxmlformats.org/officeDocument/2006/relationships/slide" Target="slides/slide5.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image" Target="../media/image3.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7794" name="Rectangle 2"/>
          <p:cNvSpPr>
            <a:spLocks noGrp="1" noChangeArrowheads="1"/>
          </p:cNvSpPr>
          <p:nvPr>
            <p:ph type="hdr" sz="quarter"/>
          </p:nvPr>
        </p:nvSpPr>
        <p:spPr bwMode="auto">
          <a:xfrm>
            <a:off x="0" y="0"/>
            <a:ext cx="288925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b="0"/>
            </a:lvl1pPr>
          </a:lstStyle>
          <a:p>
            <a:endParaRPr lang="en-US" altLang="zh-CN"/>
          </a:p>
        </p:txBody>
      </p:sp>
      <p:sp>
        <p:nvSpPr>
          <p:cNvPr id="417795" name="Rectangle 3"/>
          <p:cNvSpPr>
            <a:spLocks noGrp="1" noChangeArrowheads="1"/>
          </p:cNvSpPr>
          <p:nvPr>
            <p:ph type="dt" sz="quarter" idx="1"/>
          </p:nvPr>
        </p:nvSpPr>
        <p:spPr bwMode="auto">
          <a:xfrm>
            <a:off x="3778250" y="0"/>
            <a:ext cx="288925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b="0"/>
            </a:lvl1pPr>
          </a:lstStyle>
          <a:p>
            <a:endParaRPr lang="en-US" altLang="zh-CN"/>
          </a:p>
        </p:txBody>
      </p:sp>
      <p:sp>
        <p:nvSpPr>
          <p:cNvPr id="417796" name="Rectangle 4"/>
          <p:cNvSpPr>
            <a:spLocks noGrp="1" noChangeArrowheads="1"/>
          </p:cNvSpPr>
          <p:nvPr>
            <p:ph type="ftr" sz="quarter" idx="2"/>
          </p:nvPr>
        </p:nvSpPr>
        <p:spPr bwMode="auto">
          <a:xfrm>
            <a:off x="0" y="9428163"/>
            <a:ext cx="2889250"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b="0"/>
            </a:lvl1pPr>
          </a:lstStyle>
          <a:p>
            <a:endParaRPr lang="en-US" altLang="zh-CN"/>
          </a:p>
        </p:txBody>
      </p:sp>
      <p:sp>
        <p:nvSpPr>
          <p:cNvPr id="417797" name="Rectangle 5"/>
          <p:cNvSpPr>
            <a:spLocks noGrp="1" noChangeArrowheads="1"/>
          </p:cNvSpPr>
          <p:nvPr>
            <p:ph type="sldNum" sz="quarter" idx="3"/>
          </p:nvPr>
        </p:nvSpPr>
        <p:spPr bwMode="auto">
          <a:xfrm>
            <a:off x="3778250" y="9428163"/>
            <a:ext cx="2889250"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b="0"/>
            </a:lvl1pPr>
          </a:lstStyle>
          <a:p>
            <a:fld id="{BEC25779-B541-4E7B-9AE0-F1326094BFFE}" type="slidenum">
              <a:rPr lang="en-US" altLang="zh-CN"/>
              <a:pPr/>
              <a:t>‹#›</a:t>
            </a:fld>
            <a:endParaRPr lang="en-US" altLang="zh-CN"/>
          </a:p>
        </p:txBody>
      </p:sp>
    </p:spTree>
    <p:extLst>
      <p:ext uri="{BB962C8B-B14F-4D97-AF65-F5344CB8AC3E}">
        <p14:creationId xmlns:p14="http://schemas.microsoft.com/office/powerpoint/2010/main" val="401892815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7586" name="Rectangle 2"/>
          <p:cNvSpPr>
            <a:spLocks noGrp="1" noChangeArrowheads="1"/>
          </p:cNvSpPr>
          <p:nvPr>
            <p:ph type="hdr" sz="quarter"/>
          </p:nvPr>
        </p:nvSpPr>
        <p:spPr bwMode="auto">
          <a:xfrm>
            <a:off x="0" y="0"/>
            <a:ext cx="288925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b="0"/>
            </a:lvl1pPr>
          </a:lstStyle>
          <a:p>
            <a:endParaRPr lang="en-US" altLang="zh-CN"/>
          </a:p>
        </p:txBody>
      </p:sp>
      <p:sp>
        <p:nvSpPr>
          <p:cNvPr id="67587" name="Rectangle 3"/>
          <p:cNvSpPr>
            <a:spLocks noGrp="1" noChangeArrowheads="1"/>
          </p:cNvSpPr>
          <p:nvPr>
            <p:ph type="dt" idx="1"/>
          </p:nvPr>
        </p:nvSpPr>
        <p:spPr bwMode="auto">
          <a:xfrm>
            <a:off x="3778250" y="0"/>
            <a:ext cx="288925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b="0"/>
            </a:lvl1pPr>
          </a:lstStyle>
          <a:p>
            <a:endParaRPr lang="en-US" altLang="zh-CN"/>
          </a:p>
        </p:txBody>
      </p:sp>
      <p:sp>
        <p:nvSpPr>
          <p:cNvPr id="67588" name="Rectangle 4"/>
          <p:cNvSpPr>
            <a:spLocks noRot="1" noChangeArrowheads="1" noTextEdit="1"/>
          </p:cNvSpPr>
          <p:nvPr>
            <p:ph type="sldImg" idx="2"/>
          </p:nvPr>
        </p:nvSpPr>
        <p:spPr bwMode="auto">
          <a:xfrm>
            <a:off x="852488" y="744538"/>
            <a:ext cx="4964112" cy="3722687"/>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67589" name="Rectangle 5"/>
          <p:cNvSpPr>
            <a:spLocks noGrp="1" noChangeArrowheads="1"/>
          </p:cNvSpPr>
          <p:nvPr>
            <p:ph type="body" sz="quarter" idx="3"/>
          </p:nvPr>
        </p:nvSpPr>
        <p:spPr bwMode="auto">
          <a:xfrm>
            <a:off x="666750" y="4714875"/>
            <a:ext cx="5335588" cy="4467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67590" name="Rectangle 6"/>
          <p:cNvSpPr>
            <a:spLocks noGrp="1" noChangeArrowheads="1"/>
          </p:cNvSpPr>
          <p:nvPr>
            <p:ph type="ftr" sz="quarter" idx="4"/>
          </p:nvPr>
        </p:nvSpPr>
        <p:spPr bwMode="auto">
          <a:xfrm>
            <a:off x="0" y="9428163"/>
            <a:ext cx="2889250"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b="0"/>
            </a:lvl1pPr>
          </a:lstStyle>
          <a:p>
            <a:endParaRPr lang="en-US" altLang="zh-CN"/>
          </a:p>
        </p:txBody>
      </p:sp>
      <p:sp>
        <p:nvSpPr>
          <p:cNvPr id="67591" name="Rectangle 7"/>
          <p:cNvSpPr>
            <a:spLocks noGrp="1" noChangeArrowheads="1"/>
          </p:cNvSpPr>
          <p:nvPr>
            <p:ph type="sldNum" sz="quarter" idx="5"/>
          </p:nvPr>
        </p:nvSpPr>
        <p:spPr bwMode="auto">
          <a:xfrm>
            <a:off x="3778250" y="9428163"/>
            <a:ext cx="2889250"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b="0"/>
            </a:lvl1pPr>
          </a:lstStyle>
          <a:p>
            <a:fld id="{81748EE6-4EBF-40C9-B4E5-75DE2596F097}" type="slidenum">
              <a:rPr lang="en-US" altLang="zh-CN"/>
              <a:pPr/>
              <a:t>‹#›</a:t>
            </a:fld>
            <a:endParaRPr lang="en-US" altLang="zh-CN"/>
          </a:p>
        </p:txBody>
      </p:sp>
    </p:spTree>
    <p:extLst>
      <p:ext uri="{BB962C8B-B14F-4D97-AF65-F5344CB8AC3E}">
        <p14:creationId xmlns:p14="http://schemas.microsoft.com/office/powerpoint/2010/main" val="105117219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pitchFamily="34" charset="0"/>
        <a:ea typeface="宋体" pitchFamily="2" charset="-122"/>
        <a:cs typeface="+mn-cs"/>
      </a:defRPr>
    </a:lvl1pPr>
    <a:lvl2pPr marL="457200" algn="l" rtl="0" fontAlgn="base">
      <a:spcBef>
        <a:spcPct val="30000"/>
      </a:spcBef>
      <a:spcAft>
        <a:spcPct val="0"/>
      </a:spcAft>
      <a:defRPr sz="1200" kern="1200">
        <a:solidFill>
          <a:schemeClr val="tx1"/>
        </a:solidFill>
        <a:latin typeface="Arial" pitchFamily="34" charset="0"/>
        <a:ea typeface="宋体" pitchFamily="2" charset="-122"/>
        <a:cs typeface="+mn-cs"/>
      </a:defRPr>
    </a:lvl2pPr>
    <a:lvl3pPr marL="914400" algn="l" rtl="0" fontAlgn="base">
      <a:spcBef>
        <a:spcPct val="30000"/>
      </a:spcBef>
      <a:spcAft>
        <a:spcPct val="0"/>
      </a:spcAft>
      <a:defRPr sz="1200" kern="1200">
        <a:solidFill>
          <a:schemeClr val="tx1"/>
        </a:solidFill>
        <a:latin typeface="Arial" pitchFamily="34" charset="0"/>
        <a:ea typeface="宋体" pitchFamily="2" charset="-122"/>
        <a:cs typeface="+mn-cs"/>
      </a:defRPr>
    </a:lvl3pPr>
    <a:lvl4pPr marL="1371600" algn="l" rtl="0" fontAlgn="base">
      <a:spcBef>
        <a:spcPct val="30000"/>
      </a:spcBef>
      <a:spcAft>
        <a:spcPct val="0"/>
      </a:spcAft>
      <a:defRPr sz="1200" kern="1200">
        <a:solidFill>
          <a:schemeClr val="tx1"/>
        </a:solidFill>
        <a:latin typeface="Arial" pitchFamily="34" charset="0"/>
        <a:ea typeface="宋体" pitchFamily="2" charset="-122"/>
        <a:cs typeface="+mn-cs"/>
      </a:defRPr>
    </a:lvl4pPr>
    <a:lvl5pPr marL="1828800" algn="l" rtl="0" fontAlgn="base">
      <a:spcBef>
        <a:spcPct val="30000"/>
      </a:spcBef>
      <a:spcAft>
        <a:spcPct val="0"/>
      </a:spcAft>
      <a:defRPr sz="1200" kern="1200">
        <a:solidFill>
          <a:schemeClr val="tx1"/>
        </a:solidFill>
        <a:latin typeface="Arial" pitchFamily="34" charset="0"/>
        <a:ea typeface="宋体"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60C8B98C-0424-46A2-BAD6-0A6921B05A0C}" type="slidenum">
              <a:rPr lang="en-US" altLang="zh-CN"/>
              <a:pPr/>
              <a:t>‹#›</a:t>
            </a:fld>
            <a:endParaRPr lang="en-US" altLang="zh-CN"/>
          </a:p>
        </p:txBody>
      </p:sp>
    </p:spTree>
    <p:extLst>
      <p:ext uri="{BB962C8B-B14F-4D97-AF65-F5344CB8AC3E}">
        <p14:creationId xmlns:p14="http://schemas.microsoft.com/office/powerpoint/2010/main" val="3646318322"/>
      </p:ext>
    </p:extLst>
  </p:cSld>
  <p:clrMapOvr>
    <a:masterClrMapping/>
  </p:clrMapOvr>
  <p:transition spd="med">
    <p:strips dir="r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DD242D91-8347-4CF8-9EE7-B1A276CB8462}" type="slidenum">
              <a:rPr lang="en-US" altLang="zh-CN"/>
              <a:pPr/>
              <a:t>‹#›</a:t>
            </a:fld>
            <a:endParaRPr lang="en-US" altLang="zh-CN"/>
          </a:p>
        </p:txBody>
      </p:sp>
    </p:spTree>
    <p:extLst>
      <p:ext uri="{BB962C8B-B14F-4D97-AF65-F5344CB8AC3E}">
        <p14:creationId xmlns:p14="http://schemas.microsoft.com/office/powerpoint/2010/main" val="782747858"/>
      </p:ext>
    </p:extLst>
  </p:cSld>
  <p:clrMapOvr>
    <a:masterClrMapping/>
  </p:clrMapOvr>
  <p:transition spd="med">
    <p:strips dir="r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A0A36EC9-AE91-4581-AA96-BBE1993E6E30}" type="slidenum">
              <a:rPr lang="en-US" altLang="zh-CN"/>
              <a:pPr/>
              <a:t>‹#›</a:t>
            </a:fld>
            <a:endParaRPr lang="en-US" altLang="zh-CN"/>
          </a:p>
        </p:txBody>
      </p:sp>
    </p:spTree>
    <p:extLst>
      <p:ext uri="{BB962C8B-B14F-4D97-AF65-F5344CB8AC3E}">
        <p14:creationId xmlns:p14="http://schemas.microsoft.com/office/powerpoint/2010/main" val="1927511498"/>
      </p:ext>
    </p:extLst>
  </p:cSld>
  <p:clrMapOvr>
    <a:masterClrMapping/>
  </p:clrMapOvr>
  <p:transition spd="med">
    <p:strips dir="r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304800" y="1981200"/>
            <a:ext cx="4194175"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51375" y="1981200"/>
            <a:ext cx="4194175"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ACE6EF89-9285-444E-B309-4889A80D5C0D}" type="slidenum">
              <a:rPr lang="en-US" altLang="zh-CN"/>
              <a:pPr/>
              <a:t>‹#›</a:t>
            </a:fld>
            <a:endParaRPr lang="en-US" altLang="zh-CN"/>
          </a:p>
        </p:txBody>
      </p:sp>
    </p:spTree>
    <p:extLst>
      <p:ext uri="{BB962C8B-B14F-4D97-AF65-F5344CB8AC3E}">
        <p14:creationId xmlns:p14="http://schemas.microsoft.com/office/powerpoint/2010/main" val="3990070129"/>
      </p:ext>
    </p:extLst>
  </p:cSld>
  <p:clrMapOvr>
    <a:masterClrMapping/>
  </p:clrMapOvr>
  <p:transition spd="med">
    <p:strips dir="r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endParaRPr lang="en-US" altLang="zh-CN"/>
          </a:p>
        </p:txBody>
      </p:sp>
      <p:sp>
        <p:nvSpPr>
          <p:cNvPr id="8" name="页脚占位符 7"/>
          <p:cNvSpPr>
            <a:spLocks noGrp="1"/>
          </p:cNvSpPr>
          <p:nvPr>
            <p:ph type="ftr" sz="quarter" idx="11"/>
          </p:nvPr>
        </p:nvSpPr>
        <p:spPr/>
        <p:txBody>
          <a:bodyPr/>
          <a:lstStyle>
            <a:lvl1pPr>
              <a:defRPr/>
            </a:lvl1pPr>
          </a:lstStyle>
          <a:p>
            <a:endParaRPr lang="en-US" altLang="zh-CN"/>
          </a:p>
        </p:txBody>
      </p:sp>
      <p:sp>
        <p:nvSpPr>
          <p:cNvPr id="9" name="灯片编号占位符 8"/>
          <p:cNvSpPr>
            <a:spLocks noGrp="1"/>
          </p:cNvSpPr>
          <p:nvPr>
            <p:ph type="sldNum" sz="quarter" idx="12"/>
          </p:nvPr>
        </p:nvSpPr>
        <p:spPr/>
        <p:txBody>
          <a:bodyPr/>
          <a:lstStyle>
            <a:lvl1pPr>
              <a:defRPr/>
            </a:lvl1pPr>
          </a:lstStyle>
          <a:p>
            <a:fld id="{55BC9AE6-E2A1-4CB2-A16E-E78A3FF1A640}" type="slidenum">
              <a:rPr lang="en-US" altLang="zh-CN"/>
              <a:pPr/>
              <a:t>‹#›</a:t>
            </a:fld>
            <a:endParaRPr lang="en-US" altLang="zh-CN"/>
          </a:p>
        </p:txBody>
      </p:sp>
    </p:spTree>
    <p:extLst>
      <p:ext uri="{BB962C8B-B14F-4D97-AF65-F5344CB8AC3E}">
        <p14:creationId xmlns:p14="http://schemas.microsoft.com/office/powerpoint/2010/main" val="3716166959"/>
      </p:ext>
    </p:extLst>
  </p:cSld>
  <p:clrMapOvr>
    <a:masterClrMapping/>
  </p:clrMapOvr>
  <p:transition spd="med">
    <p:strips dir="r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endParaRPr lang="en-US" altLang="zh-CN"/>
          </a:p>
        </p:txBody>
      </p:sp>
      <p:sp>
        <p:nvSpPr>
          <p:cNvPr id="4" name="页脚占位符 3"/>
          <p:cNvSpPr>
            <a:spLocks noGrp="1"/>
          </p:cNvSpPr>
          <p:nvPr>
            <p:ph type="ftr" sz="quarter" idx="11"/>
          </p:nvPr>
        </p:nvSpPr>
        <p:spPr/>
        <p:txBody>
          <a:bodyPr/>
          <a:lstStyle>
            <a:lvl1pPr>
              <a:defRPr/>
            </a:lvl1pPr>
          </a:lstStyle>
          <a:p>
            <a:endParaRPr lang="en-US" altLang="zh-CN"/>
          </a:p>
        </p:txBody>
      </p:sp>
      <p:sp>
        <p:nvSpPr>
          <p:cNvPr id="5" name="灯片编号占位符 4"/>
          <p:cNvSpPr>
            <a:spLocks noGrp="1"/>
          </p:cNvSpPr>
          <p:nvPr>
            <p:ph type="sldNum" sz="quarter" idx="12"/>
          </p:nvPr>
        </p:nvSpPr>
        <p:spPr/>
        <p:txBody>
          <a:bodyPr/>
          <a:lstStyle>
            <a:lvl1pPr>
              <a:defRPr/>
            </a:lvl1pPr>
          </a:lstStyle>
          <a:p>
            <a:fld id="{635AE3CC-9147-435E-B18A-613B8BC195E8}" type="slidenum">
              <a:rPr lang="en-US" altLang="zh-CN"/>
              <a:pPr/>
              <a:t>‹#›</a:t>
            </a:fld>
            <a:endParaRPr lang="en-US" altLang="zh-CN"/>
          </a:p>
        </p:txBody>
      </p:sp>
    </p:spTree>
    <p:extLst>
      <p:ext uri="{BB962C8B-B14F-4D97-AF65-F5344CB8AC3E}">
        <p14:creationId xmlns:p14="http://schemas.microsoft.com/office/powerpoint/2010/main" val="435565484"/>
      </p:ext>
    </p:extLst>
  </p:cSld>
  <p:clrMapOvr>
    <a:masterClrMapping/>
  </p:clrMapOvr>
  <p:transition spd="med">
    <p:strips dir="r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p>
        </p:txBody>
      </p:sp>
      <p:sp>
        <p:nvSpPr>
          <p:cNvPr id="3" name="页脚占位符 2"/>
          <p:cNvSpPr>
            <a:spLocks noGrp="1"/>
          </p:cNvSpPr>
          <p:nvPr>
            <p:ph type="ftr" sz="quarter" idx="11"/>
          </p:nvPr>
        </p:nvSpPr>
        <p:spPr/>
        <p:txBody>
          <a:bodyPr/>
          <a:lstStyle>
            <a:lvl1pPr>
              <a:defRPr/>
            </a:lvl1pPr>
          </a:lstStyle>
          <a:p>
            <a:endParaRPr lang="en-US" altLang="zh-CN"/>
          </a:p>
        </p:txBody>
      </p:sp>
      <p:sp>
        <p:nvSpPr>
          <p:cNvPr id="4" name="灯片编号占位符 3"/>
          <p:cNvSpPr>
            <a:spLocks noGrp="1"/>
          </p:cNvSpPr>
          <p:nvPr>
            <p:ph type="sldNum" sz="quarter" idx="12"/>
          </p:nvPr>
        </p:nvSpPr>
        <p:spPr/>
        <p:txBody>
          <a:bodyPr/>
          <a:lstStyle>
            <a:lvl1pPr>
              <a:defRPr/>
            </a:lvl1pPr>
          </a:lstStyle>
          <a:p>
            <a:fld id="{BABF3053-F0FE-4EBF-8DDA-B41DFDE541A1}" type="slidenum">
              <a:rPr lang="en-US" altLang="zh-CN"/>
              <a:pPr/>
              <a:t>‹#›</a:t>
            </a:fld>
            <a:endParaRPr lang="en-US" altLang="zh-CN"/>
          </a:p>
        </p:txBody>
      </p:sp>
    </p:spTree>
    <p:extLst>
      <p:ext uri="{BB962C8B-B14F-4D97-AF65-F5344CB8AC3E}">
        <p14:creationId xmlns:p14="http://schemas.microsoft.com/office/powerpoint/2010/main" val="2798180661"/>
      </p:ext>
    </p:extLst>
  </p:cSld>
  <p:clrMapOvr>
    <a:masterClrMapping/>
  </p:clrMapOvr>
  <p:transition spd="med">
    <p:strips dir="r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AD5541C6-03B6-44D5-9D8F-6CE46ED434BA}" type="slidenum">
              <a:rPr lang="en-US" altLang="zh-CN"/>
              <a:pPr/>
              <a:t>‹#›</a:t>
            </a:fld>
            <a:endParaRPr lang="en-US" altLang="zh-CN"/>
          </a:p>
        </p:txBody>
      </p:sp>
    </p:spTree>
    <p:extLst>
      <p:ext uri="{BB962C8B-B14F-4D97-AF65-F5344CB8AC3E}">
        <p14:creationId xmlns:p14="http://schemas.microsoft.com/office/powerpoint/2010/main" val="1171621184"/>
      </p:ext>
    </p:extLst>
  </p:cSld>
  <p:clrMapOvr>
    <a:masterClrMapping/>
  </p:clrMapOvr>
  <p:transition spd="med">
    <p:strips dir="r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509779BF-D31F-4873-9238-C8BE54E3520B}" type="slidenum">
              <a:rPr lang="en-US" altLang="zh-CN"/>
              <a:pPr/>
              <a:t>‹#›</a:t>
            </a:fld>
            <a:endParaRPr lang="en-US" altLang="zh-CN"/>
          </a:p>
        </p:txBody>
      </p:sp>
    </p:spTree>
    <p:extLst>
      <p:ext uri="{BB962C8B-B14F-4D97-AF65-F5344CB8AC3E}">
        <p14:creationId xmlns:p14="http://schemas.microsoft.com/office/powerpoint/2010/main" val="1586684830"/>
      </p:ext>
    </p:extLst>
  </p:cSld>
  <p:clrMapOvr>
    <a:masterClrMapping/>
  </p:clrMapOvr>
  <p:transition spd="med">
    <p:strips dir="r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C1458D5B-252D-4836-B479-CB4524BC5603}" type="slidenum">
              <a:rPr lang="en-US" altLang="zh-CN"/>
              <a:pPr/>
              <a:t>‹#›</a:t>
            </a:fld>
            <a:endParaRPr lang="en-US" altLang="zh-CN"/>
          </a:p>
        </p:txBody>
      </p:sp>
    </p:spTree>
    <p:extLst>
      <p:ext uri="{BB962C8B-B14F-4D97-AF65-F5344CB8AC3E}">
        <p14:creationId xmlns:p14="http://schemas.microsoft.com/office/powerpoint/2010/main" val="4035500503"/>
      </p:ext>
    </p:extLst>
  </p:cSld>
  <p:clrMapOvr>
    <a:masterClrMapping/>
  </p:clrMapOvr>
  <p:transition spd="med">
    <p:strips dir="r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710363" y="685800"/>
            <a:ext cx="2135187" cy="51816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301625" y="685800"/>
            <a:ext cx="6256338" cy="518160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154778FD-D053-4374-8957-330BCDAD880E}" type="slidenum">
              <a:rPr lang="en-US" altLang="zh-CN"/>
              <a:pPr/>
              <a:t>‹#›</a:t>
            </a:fld>
            <a:endParaRPr lang="en-US" altLang="zh-CN"/>
          </a:p>
        </p:txBody>
      </p:sp>
    </p:spTree>
    <p:extLst>
      <p:ext uri="{BB962C8B-B14F-4D97-AF65-F5344CB8AC3E}">
        <p14:creationId xmlns:p14="http://schemas.microsoft.com/office/powerpoint/2010/main" val="1052963750"/>
      </p:ext>
    </p:extLst>
  </p:cSld>
  <p:clrMapOvr>
    <a:masterClrMapping/>
  </p:clrMapOvr>
  <p:transition spd="med">
    <p:strips dir="r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reserve="1">
  <p:cSld name="标题，文本与两项内容">
    <p:spTree>
      <p:nvGrpSpPr>
        <p:cNvPr id="1" name=""/>
        <p:cNvGrpSpPr/>
        <p:nvPr/>
      </p:nvGrpSpPr>
      <p:grpSpPr>
        <a:xfrm>
          <a:off x="0" y="0"/>
          <a:ext cx="0" cy="0"/>
          <a:chOff x="0" y="0"/>
          <a:chExt cx="0" cy="0"/>
        </a:xfrm>
      </p:grpSpPr>
      <p:sp>
        <p:nvSpPr>
          <p:cNvPr id="2" name="标题 1"/>
          <p:cNvSpPr>
            <a:spLocks noGrp="1"/>
          </p:cNvSpPr>
          <p:nvPr>
            <p:ph type="title"/>
          </p:nvPr>
        </p:nvSpPr>
        <p:spPr>
          <a:xfrm>
            <a:off x="301625" y="685800"/>
            <a:ext cx="8540750" cy="1143000"/>
          </a:xfrm>
        </p:spPr>
        <p:txBody>
          <a:bodyPr/>
          <a:lstStyle/>
          <a:p>
            <a:r>
              <a:rPr lang="zh-CN" altLang="en-US" smtClean="0"/>
              <a:t>单击此处编辑母版标题样式</a:t>
            </a:r>
            <a:endParaRPr lang="zh-CN" altLang="en-US"/>
          </a:p>
        </p:txBody>
      </p:sp>
      <p:sp>
        <p:nvSpPr>
          <p:cNvPr id="3" name="文本占位符 2"/>
          <p:cNvSpPr>
            <a:spLocks noGrp="1"/>
          </p:cNvSpPr>
          <p:nvPr>
            <p:ph type="body" sz="half" idx="1"/>
          </p:nvPr>
        </p:nvSpPr>
        <p:spPr>
          <a:xfrm>
            <a:off x="304800" y="1981200"/>
            <a:ext cx="4194175" cy="38862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quarter" idx="2"/>
          </p:nvPr>
        </p:nvSpPr>
        <p:spPr>
          <a:xfrm>
            <a:off x="4651375" y="1981200"/>
            <a:ext cx="4194175" cy="18669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内容占位符 4"/>
          <p:cNvSpPr>
            <a:spLocks noGrp="1"/>
          </p:cNvSpPr>
          <p:nvPr>
            <p:ph sz="quarter" idx="3"/>
          </p:nvPr>
        </p:nvSpPr>
        <p:spPr>
          <a:xfrm>
            <a:off x="4651375" y="4000500"/>
            <a:ext cx="4194175" cy="18669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日期占位符 5"/>
          <p:cNvSpPr>
            <a:spLocks noGrp="1"/>
          </p:cNvSpPr>
          <p:nvPr>
            <p:ph type="dt" sz="half" idx="10"/>
          </p:nvPr>
        </p:nvSpPr>
        <p:spPr>
          <a:xfrm>
            <a:off x="301625" y="6019800"/>
            <a:ext cx="2289175" cy="476250"/>
          </a:xfrm>
        </p:spPr>
        <p:txBody>
          <a:bodyPr/>
          <a:lstStyle>
            <a:lvl1pPr>
              <a:defRPr/>
            </a:lvl1pPr>
          </a:lstStyle>
          <a:p>
            <a:endParaRPr lang="en-US" altLang="zh-CN"/>
          </a:p>
        </p:txBody>
      </p:sp>
      <p:sp>
        <p:nvSpPr>
          <p:cNvPr id="7" name="页脚占位符 6"/>
          <p:cNvSpPr>
            <a:spLocks noGrp="1"/>
          </p:cNvSpPr>
          <p:nvPr>
            <p:ph type="ftr" sz="quarter" idx="11"/>
          </p:nvPr>
        </p:nvSpPr>
        <p:spPr>
          <a:xfrm>
            <a:off x="3124200" y="6019800"/>
            <a:ext cx="2895600" cy="476250"/>
          </a:xfrm>
        </p:spPr>
        <p:txBody>
          <a:bodyPr/>
          <a:lstStyle>
            <a:lvl1pPr>
              <a:defRPr/>
            </a:lvl1pPr>
          </a:lstStyle>
          <a:p>
            <a:endParaRPr lang="en-US" altLang="zh-CN"/>
          </a:p>
        </p:txBody>
      </p:sp>
      <p:sp>
        <p:nvSpPr>
          <p:cNvPr id="8" name="灯片编号占位符 7"/>
          <p:cNvSpPr>
            <a:spLocks noGrp="1"/>
          </p:cNvSpPr>
          <p:nvPr>
            <p:ph type="sldNum" sz="quarter" idx="12"/>
          </p:nvPr>
        </p:nvSpPr>
        <p:spPr>
          <a:xfrm>
            <a:off x="6553200" y="6019800"/>
            <a:ext cx="2289175" cy="476250"/>
          </a:xfrm>
        </p:spPr>
        <p:txBody>
          <a:bodyPr/>
          <a:lstStyle>
            <a:lvl1pPr>
              <a:defRPr/>
            </a:lvl1pPr>
          </a:lstStyle>
          <a:p>
            <a:fld id="{CF621976-341C-4F74-BD38-14F9E08A05EE}" type="slidenum">
              <a:rPr lang="en-US" altLang="zh-CN"/>
              <a:pPr/>
              <a:t>‹#›</a:t>
            </a:fld>
            <a:endParaRPr lang="en-US" altLang="zh-CN"/>
          </a:p>
        </p:txBody>
      </p:sp>
    </p:spTree>
    <p:extLst>
      <p:ext uri="{BB962C8B-B14F-4D97-AF65-F5344CB8AC3E}">
        <p14:creationId xmlns:p14="http://schemas.microsoft.com/office/powerpoint/2010/main" val="2000597465"/>
      </p:ext>
    </p:extLst>
  </p:cSld>
  <p:clrMapOvr>
    <a:masterClrMapping/>
  </p:clrMapOvr>
  <p:transition spd="med">
    <p:strips dir="rd"/>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标题，文本与内容">
    <p:spTree>
      <p:nvGrpSpPr>
        <p:cNvPr id="1" name=""/>
        <p:cNvGrpSpPr/>
        <p:nvPr/>
      </p:nvGrpSpPr>
      <p:grpSpPr>
        <a:xfrm>
          <a:off x="0" y="0"/>
          <a:ext cx="0" cy="0"/>
          <a:chOff x="0" y="0"/>
          <a:chExt cx="0" cy="0"/>
        </a:xfrm>
      </p:grpSpPr>
      <p:sp>
        <p:nvSpPr>
          <p:cNvPr id="2" name="标题 1"/>
          <p:cNvSpPr>
            <a:spLocks noGrp="1"/>
          </p:cNvSpPr>
          <p:nvPr>
            <p:ph type="title"/>
          </p:nvPr>
        </p:nvSpPr>
        <p:spPr>
          <a:xfrm>
            <a:off x="301625" y="685800"/>
            <a:ext cx="8540750" cy="1143000"/>
          </a:xfrm>
        </p:spPr>
        <p:txBody>
          <a:bodyPr/>
          <a:lstStyle/>
          <a:p>
            <a:r>
              <a:rPr lang="zh-CN" altLang="en-US" smtClean="0"/>
              <a:t>单击此处编辑母版标题样式</a:t>
            </a:r>
            <a:endParaRPr lang="zh-CN" altLang="en-US"/>
          </a:p>
        </p:txBody>
      </p:sp>
      <p:sp>
        <p:nvSpPr>
          <p:cNvPr id="3" name="文本占位符 2"/>
          <p:cNvSpPr>
            <a:spLocks noGrp="1"/>
          </p:cNvSpPr>
          <p:nvPr>
            <p:ph type="body" sz="half" idx="1"/>
          </p:nvPr>
        </p:nvSpPr>
        <p:spPr>
          <a:xfrm>
            <a:off x="304800" y="1981200"/>
            <a:ext cx="4194175" cy="38862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51375" y="1981200"/>
            <a:ext cx="4194175" cy="38862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a:xfrm>
            <a:off x="301625" y="6019800"/>
            <a:ext cx="2289175" cy="476250"/>
          </a:xfrm>
        </p:spPr>
        <p:txBody>
          <a:bodyPr/>
          <a:lstStyle>
            <a:lvl1pPr>
              <a:defRPr/>
            </a:lvl1pPr>
          </a:lstStyle>
          <a:p>
            <a:endParaRPr lang="en-US" altLang="zh-CN"/>
          </a:p>
        </p:txBody>
      </p:sp>
      <p:sp>
        <p:nvSpPr>
          <p:cNvPr id="6" name="页脚占位符 5"/>
          <p:cNvSpPr>
            <a:spLocks noGrp="1"/>
          </p:cNvSpPr>
          <p:nvPr>
            <p:ph type="ftr" sz="quarter" idx="11"/>
          </p:nvPr>
        </p:nvSpPr>
        <p:spPr>
          <a:xfrm>
            <a:off x="3124200" y="6019800"/>
            <a:ext cx="2895600" cy="476250"/>
          </a:xfrm>
        </p:spPr>
        <p:txBody>
          <a:bodyPr/>
          <a:lstStyle>
            <a:lvl1pPr>
              <a:defRPr/>
            </a:lvl1pPr>
          </a:lstStyle>
          <a:p>
            <a:endParaRPr lang="en-US" altLang="zh-CN"/>
          </a:p>
        </p:txBody>
      </p:sp>
      <p:sp>
        <p:nvSpPr>
          <p:cNvPr id="7" name="灯片编号占位符 6"/>
          <p:cNvSpPr>
            <a:spLocks noGrp="1"/>
          </p:cNvSpPr>
          <p:nvPr>
            <p:ph type="sldNum" sz="quarter" idx="12"/>
          </p:nvPr>
        </p:nvSpPr>
        <p:spPr>
          <a:xfrm>
            <a:off x="6553200" y="6019800"/>
            <a:ext cx="2289175" cy="476250"/>
          </a:xfrm>
        </p:spPr>
        <p:txBody>
          <a:bodyPr/>
          <a:lstStyle>
            <a:lvl1pPr>
              <a:defRPr/>
            </a:lvl1pPr>
          </a:lstStyle>
          <a:p>
            <a:fld id="{E2A145A9-06E6-42A9-BDCD-DC40C47440AB}" type="slidenum">
              <a:rPr lang="en-US" altLang="zh-CN"/>
              <a:pPr/>
              <a:t>‹#›</a:t>
            </a:fld>
            <a:endParaRPr lang="en-US" altLang="zh-CN"/>
          </a:p>
        </p:txBody>
      </p:sp>
    </p:spTree>
    <p:extLst>
      <p:ext uri="{BB962C8B-B14F-4D97-AF65-F5344CB8AC3E}">
        <p14:creationId xmlns:p14="http://schemas.microsoft.com/office/powerpoint/2010/main" val="3976397478"/>
      </p:ext>
    </p:extLst>
  </p:cSld>
  <p:clrMapOvr>
    <a:masterClrMapping/>
  </p:clrMapOvr>
  <p:transition spd="med">
    <p:strips dir="rd"/>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301625" y="685800"/>
            <a:ext cx="8543925" cy="51816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日期占位符 2"/>
          <p:cNvSpPr>
            <a:spLocks noGrp="1"/>
          </p:cNvSpPr>
          <p:nvPr>
            <p:ph type="dt" sz="half" idx="10"/>
          </p:nvPr>
        </p:nvSpPr>
        <p:spPr>
          <a:xfrm>
            <a:off x="301625" y="6019800"/>
            <a:ext cx="2289175" cy="476250"/>
          </a:xfrm>
        </p:spPr>
        <p:txBody>
          <a:bodyPr/>
          <a:lstStyle>
            <a:lvl1pPr>
              <a:defRPr/>
            </a:lvl1pPr>
          </a:lstStyle>
          <a:p>
            <a:endParaRPr lang="en-US" altLang="zh-CN"/>
          </a:p>
        </p:txBody>
      </p:sp>
      <p:sp>
        <p:nvSpPr>
          <p:cNvPr id="4" name="页脚占位符 3"/>
          <p:cNvSpPr>
            <a:spLocks noGrp="1"/>
          </p:cNvSpPr>
          <p:nvPr>
            <p:ph type="ftr" sz="quarter" idx="11"/>
          </p:nvPr>
        </p:nvSpPr>
        <p:spPr>
          <a:xfrm>
            <a:off x="3124200" y="6019800"/>
            <a:ext cx="2895600" cy="476250"/>
          </a:xfrm>
        </p:spPr>
        <p:txBody>
          <a:bodyPr/>
          <a:lstStyle>
            <a:lvl1pPr>
              <a:defRPr/>
            </a:lvl1pPr>
          </a:lstStyle>
          <a:p>
            <a:endParaRPr lang="en-US" altLang="zh-CN"/>
          </a:p>
        </p:txBody>
      </p:sp>
      <p:sp>
        <p:nvSpPr>
          <p:cNvPr id="5" name="灯片编号占位符 4"/>
          <p:cNvSpPr>
            <a:spLocks noGrp="1"/>
          </p:cNvSpPr>
          <p:nvPr>
            <p:ph type="sldNum" sz="quarter" idx="12"/>
          </p:nvPr>
        </p:nvSpPr>
        <p:spPr>
          <a:xfrm>
            <a:off x="6553200" y="6019800"/>
            <a:ext cx="2289175" cy="476250"/>
          </a:xfrm>
        </p:spPr>
        <p:txBody>
          <a:bodyPr/>
          <a:lstStyle>
            <a:lvl1pPr>
              <a:defRPr/>
            </a:lvl1pPr>
          </a:lstStyle>
          <a:p>
            <a:fld id="{4A7C2A3E-CCBB-45D5-8307-34D0BAB73B7A}" type="slidenum">
              <a:rPr lang="en-US" altLang="zh-CN"/>
              <a:pPr/>
              <a:t>‹#›</a:t>
            </a:fld>
            <a:endParaRPr lang="en-US" altLang="zh-CN"/>
          </a:p>
        </p:txBody>
      </p:sp>
    </p:spTree>
    <p:extLst>
      <p:ext uri="{BB962C8B-B14F-4D97-AF65-F5344CB8AC3E}">
        <p14:creationId xmlns:p14="http://schemas.microsoft.com/office/powerpoint/2010/main" val="3421951238"/>
      </p:ext>
    </p:extLst>
  </p:cSld>
  <p:clrMapOvr>
    <a:masterClrMapping/>
  </p:clrMapOvr>
  <p:transition spd="med">
    <p:strips dir="rd"/>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bl" preserve="1">
  <p:cSld name="标题和表格">
    <p:spTree>
      <p:nvGrpSpPr>
        <p:cNvPr id="1" name=""/>
        <p:cNvGrpSpPr/>
        <p:nvPr/>
      </p:nvGrpSpPr>
      <p:grpSpPr>
        <a:xfrm>
          <a:off x="0" y="0"/>
          <a:ext cx="0" cy="0"/>
          <a:chOff x="0" y="0"/>
          <a:chExt cx="0" cy="0"/>
        </a:xfrm>
      </p:grpSpPr>
      <p:sp>
        <p:nvSpPr>
          <p:cNvPr id="2" name="标题 1"/>
          <p:cNvSpPr>
            <a:spLocks noGrp="1"/>
          </p:cNvSpPr>
          <p:nvPr>
            <p:ph type="title"/>
          </p:nvPr>
        </p:nvSpPr>
        <p:spPr>
          <a:xfrm>
            <a:off x="301625" y="685800"/>
            <a:ext cx="8540750" cy="1143000"/>
          </a:xfrm>
        </p:spPr>
        <p:txBody>
          <a:bodyPr/>
          <a:lstStyle/>
          <a:p>
            <a:r>
              <a:rPr lang="zh-CN" altLang="en-US" smtClean="0"/>
              <a:t>单击此处编辑母版标题样式</a:t>
            </a:r>
            <a:endParaRPr lang="zh-CN" altLang="en-US"/>
          </a:p>
        </p:txBody>
      </p:sp>
      <p:sp>
        <p:nvSpPr>
          <p:cNvPr id="3" name="表格占位符 2"/>
          <p:cNvSpPr>
            <a:spLocks noGrp="1"/>
          </p:cNvSpPr>
          <p:nvPr>
            <p:ph type="tbl" idx="1"/>
          </p:nvPr>
        </p:nvSpPr>
        <p:spPr>
          <a:xfrm>
            <a:off x="304800" y="1981200"/>
            <a:ext cx="8540750" cy="3886200"/>
          </a:xfrm>
        </p:spPr>
        <p:txBody>
          <a:bodyPr/>
          <a:lstStyle/>
          <a:p>
            <a:endParaRPr lang="zh-CN" altLang="en-US"/>
          </a:p>
        </p:txBody>
      </p:sp>
      <p:sp>
        <p:nvSpPr>
          <p:cNvPr id="4" name="日期占位符 3"/>
          <p:cNvSpPr>
            <a:spLocks noGrp="1"/>
          </p:cNvSpPr>
          <p:nvPr>
            <p:ph type="dt" sz="half" idx="10"/>
          </p:nvPr>
        </p:nvSpPr>
        <p:spPr>
          <a:xfrm>
            <a:off x="301625" y="6019800"/>
            <a:ext cx="2289175" cy="476250"/>
          </a:xfrm>
        </p:spPr>
        <p:txBody>
          <a:bodyPr/>
          <a:lstStyle>
            <a:lvl1pPr>
              <a:defRPr/>
            </a:lvl1pPr>
          </a:lstStyle>
          <a:p>
            <a:endParaRPr lang="en-US" altLang="zh-CN"/>
          </a:p>
        </p:txBody>
      </p:sp>
      <p:sp>
        <p:nvSpPr>
          <p:cNvPr id="5" name="页脚占位符 4"/>
          <p:cNvSpPr>
            <a:spLocks noGrp="1"/>
          </p:cNvSpPr>
          <p:nvPr>
            <p:ph type="ftr" sz="quarter" idx="11"/>
          </p:nvPr>
        </p:nvSpPr>
        <p:spPr>
          <a:xfrm>
            <a:off x="3124200" y="6019800"/>
            <a:ext cx="2895600" cy="476250"/>
          </a:xfrm>
        </p:spPr>
        <p:txBody>
          <a:bodyPr/>
          <a:lstStyle>
            <a:lvl1pPr>
              <a:defRPr/>
            </a:lvl1pPr>
          </a:lstStyle>
          <a:p>
            <a:endParaRPr lang="en-US" altLang="zh-CN"/>
          </a:p>
        </p:txBody>
      </p:sp>
      <p:sp>
        <p:nvSpPr>
          <p:cNvPr id="6" name="灯片编号占位符 5"/>
          <p:cNvSpPr>
            <a:spLocks noGrp="1"/>
          </p:cNvSpPr>
          <p:nvPr>
            <p:ph type="sldNum" sz="quarter" idx="12"/>
          </p:nvPr>
        </p:nvSpPr>
        <p:spPr>
          <a:xfrm>
            <a:off x="6553200" y="6019800"/>
            <a:ext cx="2289175" cy="476250"/>
          </a:xfrm>
        </p:spPr>
        <p:txBody>
          <a:bodyPr/>
          <a:lstStyle>
            <a:lvl1pPr>
              <a:defRPr/>
            </a:lvl1pPr>
          </a:lstStyle>
          <a:p>
            <a:fld id="{09D8BABB-BE1B-42A0-8879-D8DB0DF59415}" type="slidenum">
              <a:rPr lang="en-US" altLang="zh-CN"/>
              <a:pPr/>
              <a:t>‹#›</a:t>
            </a:fld>
            <a:endParaRPr lang="en-US" altLang="zh-CN"/>
          </a:p>
        </p:txBody>
      </p:sp>
    </p:spTree>
    <p:extLst>
      <p:ext uri="{BB962C8B-B14F-4D97-AF65-F5344CB8AC3E}">
        <p14:creationId xmlns:p14="http://schemas.microsoft.com/office/powerpoint/2010/main" val="1790166756"/>
      </p:ext>
    </p:extLst>
  </p:cSld>
  <p:clrMapOvr>
    <a:masterClrMapping/>
  </p:clrMapOvr>
  <p:transition spd="med">
    <p:strips dir="rd"/>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objAndTwoObj" preserve="1">
  <p:cSld name="标题，一项大型内容和两项小型内容">
    <p:spTree>
      <p:nvGrpSpPr>
        <p:cNvPr id="1" name=""/>
        <p:cNvGrpSpPr/>
        <p:nvPr/>
      </p:nvGrpSpPr>
      <p:grpSpPr>
        <a:xfrm>
          <a:off x="0" y="0"/>
          <a:ext cx="0" cy="0"/>
          <a:chOff x="0" y="0"/>
          <a:chExt cx="0" cy="0"/>
        </a:xfrm>
      </p:grpSpPr>
      <p:sp>
        <p:nvSpPr>
          <p:cNvPr id="2" name="标题 1"/>
          <p:cNvSpPr>
            <a:spLocks noGrp="1"/>
          </p:cNvSpPr>
          <p:nvPr>
            <p:ph type="title"/>
          </p:nvPr>
        </p:nvSpPr>
        <p:spPr>
          <a:xfrm>
            <a:off x="301625" y="685800"/>
            <a:ext cx="8540750" cy="1143000"/>
          </a:xfr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304800" y="1981200"/>
            <a:ext cx="4194175" cy="38862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quarter" idx="2"/>
          </p:nvPr>
        </p:nvSpPr>
        <p:spPr>
          <a:xfrm>
            <a:off x="4651375" y="1981200"/>
            <a:ext cx="4194175" cy="18669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内容占位符 4"/>
          <p:cNvSpPr>
            <a:spLocks noGrp="1"/>
          </p:cNvSpPr>
          <p:nvPr>
            <p:ph sz="quarter" idx="3"/>
          </p:nvPr>
        </p:nvSpPr>
        <p:spPr>
          <a:xfrm>
            <a:off x="4651375" y="4000500"/>
            <a:ext cx="4194175" cy="18669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日期占位符 5"/>
          <p:cNvSpPr>
            <a:spLocks noGrp="1"/>
          </p:cNvSpPr>
          <p:nvPr>
            <p:ph type="dt" sz="half" idx="10"/>
          </p:nvPr>
        </p:nvSpPr>
        <p:spPr>
          <a:xfrm>
            <a:off x="301625" y="6019800"/>
            <a:ext cx="2289175" cy="476250"/>
          </a:xfrm>
        </p:spPr>
        <p:txBody>
          <a:bodyPr/>
          <a:lstStyle>
            <a:lvl1pPr>
              <a:defRPr/>
            </a:lvl1pPr>
          </a:lstStyle>
          <a:p>
            <a:endParaRPr lang="en-US" altLang="zh-CN"/>
          </a:p>
        </p:txBody>
      </p:sp>
      <p:sp>
        <p:nvSpPr>
          <p:cNvPr id="7" name="页脚占位符 6"/>
          <p:cNvSpPr>
            <a:spLocks noGrp="1"/>
          </p:cNvSpPr>
          <p:nvPr>
            <p:ph type="ftr" sz="quarter" idx="11"/>
          </p:nvPr>
        </p:nvSpPr>
        <p:spPr>
          <a:xfrm>
            <a:off x="3124200" y="6019800"/>
            <a:ext cx="2895600" cy="476250"/>
          </a:xfrm>
        </p:spPr>
        <p:txBody>
          <a:bodyPr/>
          <a:lstStyle>
            <a:lvl1pPr>
              <a:defRPr/>
            </a:lvl1pPr>
          </a:lstStyle>
          <a:p>
            <a:endParaRPr lang="en-US" altLang="zh-CN"/>
          </a:p>
        </p:txBody>
      </p:sp>
      <p:sp>
        <p:nvSpPr>
          <p:cNvPr id="8" name="灯片编号占位符 7"/>
          <p:cNvSpPr>
            <a:spLocks noGrp="1"/>
          </p:cNvSpPr>
          <p:nvPr>
            <p:ph type="sldNum" sz="quarter" idx="12"/>
          </p:nvPr>
        </p:nvSpPr>
        <p:spPr>
          <a:xfrm>
            <a:off x="6553200" y="6019800"/>
            <a:ext cx="2289175" cy="476250"/>
          </a:xfrm>
        </p:spPr>
        <p:txBody>
          <a:bodyPr/>
          <a:lstStyle>
            <a:lvl1pPr>
              <a:defRPr/>
            </a:lvl1pPr>
          </a:lstStyle>
          <a:p>
            <a:fld id="{2EF3BD40-FD86-4CC6-8564-BE5580C7A49D}" type="slidenum">
              <a:rPr lang="en-US" altLang="zh-CN"/>
              <a:pPr/>
              <a:t>‹#›</a:t>
            </a:fld>
            <a:endParaRPr lang="en-US" altLang="zh-CN"/>
          </a:p>
        </p:txBody>
      </p:sp>
    </p:spTree>
    <p:extLst>
      <p:ext uri="{BB962C8B-B14F-4D97-AF65-F5344CB8AC3E}">
        <p14:creationId xmlns:p14="http://schemas.microsoft.com/office/powerpoint/2010/main" val="2258048950"/>
      </p:ext>
    </p:extLst>
  </p:cSld>
  <p:clrMapOvr>
    <a:masterClrMapping/>
  </p:clrMapOvr>
  <p:transition spd="med">
    <p:strips dir="rd"/>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fourObj" preserve="1">
  <p:cSld name="标题和四项内容">
    <p:spTree>
      <p:nvGrpSpPr>
        <p:cNvPr id="1" name=""/>
        <p:cNvGrpSpPr/>
        <p:nvPr/>
      </p:nvGrpSpPr>
      <p:grpSpPr>
        <a:xfrm>
          <a:off x="0" y="0"/>
          <a:ext cx="0" cy="0"/>
          <a:chOff x="0" y="0"/>
          <a:chExt cx="0" cy="0"/>
        </a:xfrm>
      </p:grpSpPr>
      <p:sp>
        <p:nvSpPr>
          <p:cNvPr id="2" name="标题 1"/>
          <p:cNvSpPr>
            <a:spLocks noGrp="1"/>
          </p:cNvSpPr>
          <p:nvPr>
            <p:ph type="title" sz="quarter"/>
          </p:nvPr>
        </p:nvSpPr>
        <p:spPr>
          <a:xfrm>
            <a:off x="301625" y="685800"/>
            <a:ext cx="8540750" cy="1143000"/>
          </a:xfrm>
        </p:spPr>
        <p:txBody>
          <a:bodyPr/>
          <a:lstStyle/>
          <a:p>
            <a:r>
              <a:rPr lang="zh-CN" altLang="en-US" smtClean="0"/>
              <a:t>单击此处编辑母版标题样式</a:t>
            </a:r>
            <a:endParaRPr lang="zh-CN" altLang="en-US"/>
          </a:p>
        </p:txBody>
      </p:sp>
      <p:sp>
        <p:nvSpPr>
          <p:cNvPr id="3" name="内容占位符 2"/>
          <p:cNvSpPr>
            <a:spLocks noGrp="1"/>
          </p:cNvSpPr>
          <p:nvPr>
            <p:ph sz="quarter" idx="1"/>
          </p:nvPr>
        </p:nvSpPr>
        <p:spPr>
          <a:xfrm>
            <a:off x="304800" y="1981200"/>
            <a:ext cx="4194175" cy="18669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quarter" idx="2"/>
          </p:nvPr>
        </p:nvSpPr>
        <p:spPr>
          <a:xfrm>
            <a:off x="4651375" y="1981200"/>
            <a:ext cx="4194175" cy="18669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内容占位符 4"/>
          <p:cNvSpPr>
            <a:spLocks noGrp="1"/>
          </p:cNvSpPr>
          <p:nvPr>
            <p:ph sz="quarter" idx="3"/>
          </p:nvPr>
        </p:nvSpPr>
        <p:spPr>
          <a:xfrm>
            <a:off x="304800" y="4000500"/>
            <a:ext cx="4194175" cy="18669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内容占位符 5"/>
          <p:cNvSpPr>
            <a:spLocks noGrp="1"/>
          </p:cNvSpPr>
          <p:nvPr>
            <p:ph sz="quarter" idx="4"/>
          </p:nvPr>
        </p:nvSpPr>
        <p:spPr>
          <a:xfrm>
            <a:off x="4651375" y="4000500"/>
            <a:ext cx="4194175" cy="18669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a:xfrm>
            <a:off x="301625" y="6019800"/>
            <a:ext cx="2289175" cy="476250"/>
          </a:xfrm>
        </p:spPr>
        <p:txBody>
          <a:bodyPr/>
          <a:lstStyle>
            <a:lvl1pPr>
              <a:defRPr/>
            </a:lvl1pPr>
          </a:lstStyle>
          <a:p>
            <a:endParaRPr lang="en-US" altLang="zh-CN"/>
          </a:p>
        </p:txBody>
      </p:sp>
      <p:sp>
        <p:nvSpPr>
          <p:cNvPr id="8" name="页脚占位符 7"/>
          <p:cNvSpPr>
            <a:spLocks noGrp="1"/>
          </p:cNvSpPr>
          <p:nvPr>
            <p:ph type="ftr" sz="quarter" idx="11"/>
          </p:nvPr>
        </p:nvSpPr>
        <p:spPr>
          <a:xfrm>
            <a:off x="3124200" y="6019800"/>
            <a:ext cx="2895600" cy="476250"/>
          </a:xfrm>
        </p:spPr>
        <p:txBody>
          <a:bodyPr/>
          <a:lstStyle>
            <a:lvl1pPr>
              <a:defRPr/>
            </a:lvl1pPr>
          </a:lstStyle>
          <a:p>
            <a:endParaRPr lang="en-US" altLang="zh-CN"/>
          </a:p>
        </p:txBody>
      </p:sp>
      <p:sp>
        <p:nvSpPr>
          <p:cNvPr id="9" name="灯片编号占位符 8"/>
          <p:cNvSpPr>
            <a:spLocks noGrp="1"/>
          </p:cNvSpPr>
          <p:nvPr>
            <p:ph type="sldNum" sz="quarter" idx="12"/>
          </p:nvPr>
        </p:nvSpPr>
        <p:spPr>
          <a:xfrm>
            <a:off x="6553200" y="6019800"/>
            <a:ext cx="2289175" cy="476250"/>
          </a:xfrm>
        </p:spPr>
        <p:txBody>
          <a:bodyPr/>
          <a:lstStyle>
            <a:lvl1pPr>
              <a:defRPr/>
            </a:lvl1pPr>
          </a:lstStyle>
          <a:p>
            <a:fld id="{7973DE1E-59FE-4921-A8D1-EFBA440FF0FE}" type="slidenum">
              <a:rPr lang="en-US" altLang="zh-CN"/>
              <a:pPr/>
              <a:t>‹#›</a:t>
            </a:fld>
            <a:endParaRPr lang="en-US" altLang="zh-CN"/>
          </a:p>
        </p:txBody>
      </p:sp>
    </p:spTree>
    <p:extLst>
      <p:ext uri="{BB962C8B-B14F-4D97-AF65-F5344CB8AC3E}">
        <p14:creationId xmlns:p14="http://schemas.microsoft.com/office/powerpoint/2010/main" val="696065417"/>
      </p:ext>
    </p:extLst>
  </p:cSld>
  <p:clrMapOvr>
    <a:masterClrMapping/>
  </p:clrMapOvr>
  <p:transition spd="med">
    <p:strips dir="r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9"/>
          <a:srcRect/>
          <a:stretch>
            <a:fillRect/>
          </a:stretch>
        </a:blipFill>
        <a:effectLst/>
      </p:bgPr>
    </p:bg>
    <p:spTree>
      <p:nvGrpSpPr>
        <p:cNvPr id="1" name=""/>
        <p:cNvGrpSpPr/>
        <p:nvPr/>
      </p:nvGrpSpPr>
      <p:grpSpPr>
        <a:xfrm>
          <a:off x="0" y="0"/>
          <a:ext cx="0" cy="0"/>
          <a:chOff x="0" y="0"/>
          <a:chExt cx="0" cy="0"/>
        </a:xfrm>
      </p:grpSpPr>
      <p:sp>
        <p:nvSpPr>
          <p:cNvPr id="49154" name="Rectangle 2"/>
          <p:cNvSpPr>
            <a:spLocks noGrp="1" noRot="1" noChangeArrowheads="1"/>
          </p:cNvSpPr>
          <p:nvPr>
            <p:ph type="title"/>
          </p:nvPr>
        </p:nvSpPr>
        <p:spPr bwMode="auto">
          <a:xfrm>
            <a:off x="301625" y="685800"/>
            <a:ext cx="854075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49155" name="Rectangle 3"/>
          <p:cNvSpPr>
            <a:spLocks noGrp="1" noRot="1" noChangeArrowheads="1"/>
          </p:cNvSpPr>
          <p:nvPr>
            <p:ph type="body" idx="1"/>
          </p:nvPr>
        </p:nvSpPr>
        <p:spPr bwMode="auto">
          <a:xfrm>
            <a:off x="304800" y="1981200"/>
            <a:ext cx="8540750" cy="3886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9156" name="Rectangle 4"/>
          <p:cNvSpPr>
            <a:spLocks noGrp="1" noChangeArrowheads="1"/>
          </p:cNvSpPr>
          <p:nvPr>
            <p:ph type="dt" sz="half" idx="2"/>
          </p:nvPr>
        </p:nvSpPr>
        <p:spPr bwMode="auto">
          <a:xfrm>
            <a:off x="301625" y="6019800"/>
            <a:ext cx="2289175"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b="0"/>
            </a:lvl1pPr>
          </a:lstStyle>
          <a:p>
            <a:endParaRPr lang="en-US" altLang="zh-CN"/>
          </a:p>
        </p:txBody>
      </p:sp>
      <p:sp>
        <p:nvSpPr>
          <p:cNvPr id="49157" name="Rectangle 5"/>
          <p:cNvSpPr>
            <a:spLocks noGrp="1" noChangeArrowheads="1"/>
          </p:cNvSpPr>
          <p:nvPr>
            <p:ph type="ftr" sz="quarter" idx="3"/>
          </p:nvPr>
        </p:nvSpPr>
        <p:spPr bwMode="auto">
          <a:xfrm>
            <a:off x="3124200" y="6019800"/>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b="0"/>
            </a:lvl1pPr>
          </a:lstStyle>
          <a:p>
            <a:endParaRPr lang="en-US" altLang="zh-CN"/>
          </a:p>
        </p:txBody>
      </p:sp>
      <p:sp>
        <p:nvSpPr>
          <p:cNvPr id="49158" name="Rectangle 6"/>
          <p:cNvSpPr>
            <a:spLocks noGrp="1" noChangeArrowheads="1"/>
          </p:cNvSpPr>
          <p:nvPr>
            <p:ph type="sldNum" sz="quarter" idx="4"/>
          </p:nvPr>
        </p:nvSpPr>
        <p:spPr bwMode="auto">
          <a:xfrm>
            <a:off x="6553200" y="6019800"/>
            <a:ext cx="2289175"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b="0"/>
            </a:lvl1pPr>
          </a:lstStyle>
          <a:p>
            <a:fld id="{40F798F5-DB45-42F5-A526-1B47249DE0B8}" type="slidenum">
              <a:rPr lang="en-US" altLang="zh-CN"/>
              <a:pPr/>
              <a:t>‹#›</a:t>
            </a:fld>
            <a:endParaRPr lang="en-US" altLang="zh-CN"/>
          </a:p>
        </p:txBody>
      </p:sp>
      <p:sp>
        <p:nvSpPr>
          <p:cNvPr id="49162" name="WordArt 10"/>
          <p:cNvSpPr>
            <a:spLocks noChangeArrowheads="1" noChangeShapeType="1" noTextEdit="1"/>
          </p:cNvSpPr>
          <p:nvPr userDrawn="1"/>
        </p:nvSpPr>
        <p:spPr bwMode="auto">
          <a:xfrm>
            <a:off x="611188" y="188913"/>
            <a:ext cx="1223962" cy="21590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zh-CN" altLang="en-US" sz="1600" kern="10">
                <a:ln w="9525">
                  <a:solidFill>
                    <a:srgbClr val="000000"/>
                  </a:solidFill>
                  <a:round/>
                  <a:headEnd/>
                  <a:tailEnd/>
                </a:ln>
                <a:solidFill>
                  <a:srgbClr val="FFFFFF"/>
                </a:solidFill>
                <a:latin typeface="华文仿宋"/>
                <a:ea typeface="华文仿宋"/>
              </a:rPr>
              <a:t>数据库基础及应用</a:t>
            </a:r>
          </a:p>
        </p:txBody>
      </p:sp>
      <p:sp>
        <p:nvSpPr>
          <p:cNvPr id="49165" name="AutoShape 13">
            <a:hlinkClick r:id="" action="ppaction://hlinkshowjump?jump=previousslide" highlightClick="1"/>
          </p:cNvPr>
          <p:cNvSpPr>
            <a:spLocks noChangeArrowheads="1"/>
          </p:cNvSpPr>
          <p:nvPr userDrawn="1"/>
        </p:nvSpPr>
        <p:spPr bwMode="auto">
          <a:xfrm>
            <a:off x="7885113" y="6669088"/>
            <a:ext cx="287337" cy="188912"/>
          </a:xfrm>
          <a:prstGeom prst="actionButtonBackPrevious">
            <a:avLst/>
          </a:prstGeom>
          <a:solidFill>
            <a:srgbClr val="FFFF00"/>
          </a:solidFill>
          <a:ln w="9525">
            <a:solidFill>
              <a:srgbClr val="00FFFF"/>
            </a:solidFill>
            <a:miter lim="800000"/>
            <a:headEnd/>
            <a:tailEnd/>
          </a:ln>
          <a:effectLst>
            <a:prstShdw prst="shdw13" dist="53882" dir="13500000">
              <a:srgbClr val="808080">
                <a:alpha val="50000"/>
              </a:srgbClr>
            </a:prstShdw>
          </a:effectLst>
        </p:spPr>
        <p:txBody>
          <a:bodyPr anchor="ctr">
            <a:spAutoFit/>
          </a:bodyPr>
          <a:lstStyle/>
          <a:p>
            <a:endParaRPr lang="zh-CN" altLang="en-US"/>
          </a:p>
        </p:txBody>
      </p:sp>
      <p:sp>
        <p:nvSpPr>
          <p:cNvPr id="49166" name="AutoShape 14">
            <a:hlinkClick r:id="" action="ppaction://hlinkshowjump?jump=nextslide" highlightClick="1"/>
          </p:cNvPr>
          <p:cNvSpPr>
            <a:spLocks noChangeArrowheads="1"/>
          </p:cNvSpPr>
          <p:nvPr userDrawn="1"/>
        </p:nvSpPr>
        <p:spPr bwMode="auto">
          <a:xfrm>
            <a:off x="8243888" y="6669088"/>
            <a:ext cx="288925" cy="188912"/>
          </a:xfrm>
          <a:prstGeom prst="actionButtonForwardNext">
            <a:avLst/>
          </a:prstGeom>
          <a:solidFill>
            <a:srgbClr val="FFFF00"/>
          </a:solidFill>
          <a:ln w="9525">
            <a:solidFill>
              <a:srgbClr val="00FFFF"/>
            </a:solidFill>
            <a:miter lim="800000"/>
            <a:headEnd/>
            <a:tailEnd/>
          </a:ln>
          <a:effectLst>
            <a:prstShdw prst="shdw13" dist="53882" dir="13500000">
              <a:srgbClr val="808080">
                <a:alpha val="50000"/>
              </a:srgbClr>
            </a:prstShdw>
          </a:effectLst>
        </p:spPr>
        <p:txBody>
          <a:bodyPr anchor="ctr">
            <a:spAutoFit/>
          </a:bodyPr>
          <a:lstStyle/>
          <a:p>
            <a:endParaRPr lang="zh-CN" altLang="en-US"/>
          </a:p>
        </p:txBody>
      </p:sp>
    </p:spTree>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 id="2147483694" r:id="rId17"/>
  </p:sldLayoutIdLst>
  <p:transition spd="med">
    <p:strips dir="rd"/>
  </p:transition>
  <p:txStyles>
    <p:titleStyle>
      <a:lvl1pPr algn="ctr" rtl="0" fontAlgn="base">
        <a:spcBef>
          <a:spcPct val="0"/>
        </a:spcBef>
        <a:spcAft>
          <a:spcPct val="0"/>
        </a:spcAft>
        <a:defRPr sz="3200" b="1">
          <a:solidFill>
            <a:schemeClr val="tx2"/>
          </a:solidFill>
          <a:latin typeface="+mj-lt"/>
          <a:ea typeface="+mj-ea"/>
          <a:cs typeface="+mj-cs"/>
        </a:defRPr>
      </a:lvl1pPr>
      <a:lvl2pPr algn="ctr" rtl="0" fontAlgn="base">
        <a:spcBef>
          <a:spcPct val="0"/>
        </a:spcBef>
        <a:spcAft>
          <a:spcPct val="0"/>
        </a:spcAft>
        <a:defRPr sz="3200" b="1">
          <a:solidFill>
            <a:schemeClr val="tx2"/>
          </a:solidFill>
          <a:latin typeface="Arial" pitchFamily="34" charset="0"/>
          <a:ea typeface="宋体" pitchFamily="2" charset="-122"/>
        </a:defRPr>
      </a:lvl2pPr>
      <a:lvl3pPr algn="ctr" rtl="0" fontAlgn="base">
        <a:spcBef>
          <a:spcPct val="0"/>
        </a:spcBef>
        <a:spcAft>
          <a:spcPct val="0"/>
        </a:spcAft>
        <a:defRPr sz="3200" b="1">
          <a:solidFill>
            <a:schemeClr val="tx2"/>
          </a:solidFill>
          <a:latin typeface="Arial" pitchFamily="34" charset="0"/>
          <a:ea typeface="宋体" pitchFamily="2" charset="-122"/>
        </a:defRPr>
      </a:lvl3pPr>
      <a:lvl4pPr algn="ctr" rtl="0" fontAlgn="base">
        <a:spcBef>
          <a:spcPct val="0"/>
        </a:spcBef>
        <a:spcAft>
          <a:spcPct val="0"/>
        </a:spcAft>
        <a:defRPr sz="3200" b="1">
          <a:solidFill>
            <a:schemeClr val="tx2"/>
          </a:solidFill>
          <a:latin typeface="Arial" pitchFamily="34" charset="0"/>
          <a:ea typeface="宋体" pitchFamily="2" charset="-122"/>
        </a:defRPr>
      </a:lvl4pPr>
      <a:lvl5pPr algn="ctr" rtl="0" fontAlgn="base">
        <a:spcBef>
          <a:spcPct val="0"/>
        </a:spcBef>
        <a:spcAft>
          <a:spcPct val="0"/>
        </a:spcAft>
        <a:defRPr sz="3200" b="1">
          <a:solidFill>
            <a:schemeClr val="tx2"/>
          </a:solidFill>
          <a:latin typeface="Arial" pitchFamily="34" charset="0"/>
          <a:ea typeface="宋体" pitchFamily="2" charset="-122"/>
        </a:defRPr>
      </a:lvl5pPr>
      <a:lvl6pPr marL="457200" algn="ctr" rtl="0" fontAlgn="base">
        <a:spcBef>
          <a:spcPct val="0"/>
        </a:spcBef>
        <a:spcAft>
          <a:spcPct val="0"/>
        </a:spcAft>
        <a:defRPr sz="3200" b="1">
          <a:solidFill>
            <a:schemeClr val="tx2"/>
          </a:solidFill>
          <a:latin typeface="Arial" pitchFamily="34" charset="0"/>
          <a:ea typeface="宋体" pitchFamily="2" charset="-122"/>
        </a:defRPr>
      </a:lvl6pPr>
      <a:lvl7pPr marL="914400" algn="ctr" rtl="0" fontAlgn="base">
        <a:spcBef>
          <a:spcPct val="0"/>
        </a:spcBef>
        <a:spcAft>
          <a:spcPct val="0"/>
        </a:spcAft>
        <a:defRPr sz="3200" b="1">
          <a:solidFill>
            <a:schemeClr val="tx2"/>
          </a:solidFill>
          <a:latin typeface="Arial" pitchFamily="34" charset="0"/>
          <a:ea typeface="宋体" pitchFamily="2" charset="-122"/>
        </a:defRPr>
      </a:lvl7pPr>
      <a:lvl8pPr marL="1371600" algn="ctr" rtl="0" fontAlgn="base">
        <a:spcBef>
          <a:spcPct val="0"/>
        </a:spcBef>
        <a:spcAft>
          <a:spcPct val="0"/>
        </a:spcAft>
        <a:defRPr sz="3200" b="1">
          <a:solidFill>
            <a:schemeClr val="tx2"/>
          </a:solidFill>
          <a:latin typeface="Arial" pitchFamily="34" charset="0"/>
          <a:ea typeface="宋体" pitchFamily="2" charset="-122"/>
        </a:defRPr>
      </a:lvl8pPr>
      <a:lvl9pPr marL="1828800" algn="ctr" rtl="0" fontAlgn="base">
        <a:spcBef>
          <a:spcPct val="0"/>
        </a:spcBef>
        <a:spcAft>
          <a:spcPct val="0"/>
        </a:spcAft>
        <a:defRPr sz="3200" b="1">
          <a:solidFill>
            <a:schemeClr val="tx2"/>
          </a:solidFill>
          <a:latin typeface="Arial" pitchFamily="34" charset="0"/>
          <a:ea typeface="宋体" pitchFamily="2" charset="-122"/>
        </a:defRPr>
      </a:lvl9pPr>
    </p:titleStyle>
    <p:bodyStyle>
      <a:lvl1pPr marL="342900" indent="-342900" algn="l" rtl="0" fontAlgn="base">
        <a:spcBef>
          <a:spcPct val="20000"/>
        </a:spcBef>
        <a:spcAft>
          <a:spcPct val="0"/>
        </a:spcAft>
        <a:buClr>
          <a:schemeClr val="hlink"/>
        </a:buClr>
        <a:buSzPct val="70000"/>
        <a:buFont typeface="Wingdings" pitchFamily="2" charset="2"/>
        <a:buChar char="v"/>
        <a:defRPr sz="3200">
          <a:solidFill>
            <a:schemeClr val="tx1"/>
          </a:solidFill>
          <a:latin typeface="+mn-lt"/>
          <a:ea typeface="+mn-ea"/>
          <a:cs typeface="+mn-cs"/>
        </a:defRPr>
      </a:lvl1pPr>
      <a:lvl2pPr marL="742950" indent="-285750" algn="l" rtl="0" fontAlgn="base">
        <a:spcBef>
          <a:spcPct val="20000"/>
        </a:spcBef>
        <a:spcAft>
          <a:spcPct val="0"/>
        </a:spcAft>
        <a:buClr>
          <a:schemeClr val="accent2"/>
        </a:buClr>
        <a:buSzPct val="85000"/>
        <a:buFont typeface="Wingdings" pitchFamily="2" charset="2"/>
        <a:buChar char=""/>
        <a:defRPr sz="3200">
          <a:solidFill>
            <a:schemeClr val="tx1"/>
          </a:solidFill>
          <a:latin typeface="+mn-lt"/>
          <a:ea typeface="+mn-ea"/>
        </a:defRPr>
      </a:lvl2pPr>
      <a:lvl3pPr marL="1143000" indent="-228600" algn="l" rtl="0" fontAlgn="base">
        <a:spcBef>
          <a:spcPct val="20000"/>
        </a:spcBef>
        <a:spcAft>
          <a:spcPct val="0"/>
        </a:spcAft>
        <a:buClr>
          <a:schemeClr val="hlink"/>
        </a:buClr>
        <a:buSzPct val="80000"/>
        <a:buFont typeface="Wingdings" pitchFamily="2" charset="2"/>
        <a:buChar char="v"/>
        <a:defRPr sz="2800">
          <a:solidFill>
            <a:schemeClr val="tx1"/>
          </a:solidFill>
          <a:latin typeface="+mn-lt"/>
          <a:ea typeface="+mn-ea"/>
        </a:defRPr>
      </a:lvl3pPr>
      <a:lvl4pPr marL="1600200" indent="-228600" algn="l" rtl="0" fontAlgn="base">
        <a:spcBef>
          <a:spcPct val="20000"/>
        </a:spcBef>
        <a:spcAft>
          <a:spcPct val="0"/>
        </a:spcAft>
        <a:buClr>
          <a:schemeClr val="accent2"/>
        </a:buClr>
        <a:buSzPct val="90000"/>
        <a:buFont typeface="Wingdings" pitchFamily="2" charset="2"/>
        <a:buChar char=""/>
        <a:defRPr sz="2400">
          <a:solidFill>
            <a:schemeClr val="tx1"/>
          </a:solidFill>
          <a:latin typeface="+mn-lt"/>
          <a:ea typeface="+mn-ea"/>
        </a:defRPr>
      </a:lvl4pPr>
      <a:lvl5pPr marL="2057400" indent="-228600" algn="l" rtl="0" fontAlgn="base">
        <a:spcBef>
          <a:spcPct val="20000"/>
        </a:spcBef>
        <a:spcAft>
          <a:spcPct val="0"/>
        </a:spcAft>
        <a:buClr>
          <a:schemeClr val="hlink"/>
        </a:buClr>
        <a:buSzPct val="85000"/>
        <a:buFont typeface="Wingdings" pitchFamily="2" charset="2"/>
        <a:buChar char="v"/>
        <a:defRPr sz="2000">
          <a:solidFill>
            <a:schemeClr val="tx1"/>
          </a:solidFill>
          <a:latin typeface="+mn-lt"/>
          <a:ea typeface="+mn-ea"/>
        </a:defRPr>
      </a:lvl5pPr>
      <a:lvl6pPr marL="2514600" indent="-228600" algn="l" rtl="0" fontAlgn="base">
        <a:spcBef>
          <a:spcPct val="20000"/>
        </a:spcBef>
        <a:spcAft>
          <a:spcPct val="0"/>
        </a:spcAft>
        <a:buClr>
          <a:schemeClr val="hlink"/>
        </a:buClr>
        <a:buSzPct val="85000"/>
        <a:buFont typeface="Wingdings" pitchFamily="2" charset="2"/>
        <a:buChar char="v"/>
        <a:defRPr sz="2000">
          <a:solidFill>
            <a:schemeClr val="tx1"/>
          </a:solidFill>
          <a:latin typeface="+mn-lt"/>
          <a:ea typeface="+mn-ea"/>
        </a:defRPr>
      </a:lvl6pPr>
      <a:lvl7pPr marL="2971800" indent="-228600" algn="l" rtl="0" fontAlgn="base">
        <a:spcBef>
          <a:spcPct val="20000"/>
        </a:spcBef>
        <a:spcAft>
          <a:spcPct val="0"/>
        </a:spcAft>
        <a:buClr>
          <a:schemeClr val="hlink"/>
        </a:buClr>
        <a:buSzPct val="85000"/>
        <a:buFont typeface="Wingdings" pitchFamily="2" charset="2"/>
        <a:buChar char="v"/>
        <a:defRPr sz="2000">
          <a:solidFill>
            <a:schemeClr val="tx1"/>
          </a:solidFill>
          <a:latin typeface="+mn-lt"/>
          <a:ea typeface="+mn-ea"/>
        </a:defRPr>
      </a:lvl7pPr>
      <a:lvl8pPr marL="3429000" indent="-228600" algn="l" rtl="0" fontAlgn="base">
        <a:spcBef>
          <a:spcPct val="20000"/>
        </a:spcBef>
        <a:spcAft>
          <a:spcPct val="0"/>
        </a:spcAft>
        <a:buClr>
          <a:schemeClr val="hlink"/>
        </a:buClr>
        <a:buSzPct val="85000"/>
        <a:buFont typeface="Wingdings" pitchFamily="2" charset="2"/>
        <a:buChar char="v"/>
        <a:defRPr sz="2000">
          <a:solidFill>
            <a:schemeClr val="tx1"/>
          </a:solidFill>
          <a:latin typeface="+mn-lt"/>
          <a:ea typeface="+mn-ea"/>
        </a:defRPr>
      </a:lvl8pPr>
      <a:lvl9pPr marL="3886200" indent="-228600" algn="l" rtl="0" fontAlgn="base">
        <a:spcBef>
          <a:spcPct val="20000"/>
        </a:spcBef>
        <a:spcAft>
          <a:spcPct val="0"/>
        </a:spcAft>
        <a:buClr>
          <a:schemeClr val="hlink"/>
        </a:buClr>
        <a:buSzPct val="85000"/>
        <a:buFont typeface="Wingdings" pitchFamily="2" charset="2"/>
        <a:buChar char="v"/>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4.png"/><Relationship Id="rId5" Type="http://schemas.openxmlformats.org/officeDocument/2006/relationships/oleObject" Target="../embeddings/oleObject2.bin"/><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02" name="WordArt 2"/>
          <p:cNvSpPr>
            <a:spLocks noChangeArrowheads="1" noChangeShapeType="1" noTextEdit="1"/>
          </p:cNvSpPr>
          <p:nvPr/>
        </p:nvSpPr>
        <p:spPr bwMode="auto">
          <a:xfrm>
            <a:off x="1547813" y="1125538"/>
            <a:ext cx="6103937" cy="62865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scene3d>
              <a:camera prst="legacyPerspectiveTop"/>
              <a:lightRig rig="legacyFlat3" dir="b"/>
            </a:scene3d>
            <a:sp3d extrusionH="887400" prstMaterial="legacyMatte">
              <a:extrusionClr>
                <a:srgbClr val="FF3399"/>
              </a:extrusionClr>
            </a:sp3d>
          </a:bodyPr>
          <a:lstStyle/>
          <a:p>
            <a:pPr algn="ctr"/>
            <a:r>
              <a:rPr lang="zh-CN" altLang="en-US" sz="4800" kern="10">
                <a:ln w="9525">
                  <a:miter lim="800000"/>
                  <a:headEnd/>
                  <a:tailEnd/>
                </a:ln>
                <a:gradFill rotWithShape="0">
                  <a:gsLst>
                    <a:gs pos="0">
                      <a:srgbClr val="FF3399"/>
                    </a:gs>
                    <a:gs pos="100000">
                      <a:srgbClr val="FFFF00"/>
                    </a:gs>
                  </a:gsLst>
                  <a:path path="rect">
                    <a:fillToRect l="50000" t="50000" r="50000" b="50000"/>
                  </a:path>
                </a:gradFill>
                <a:latin typeface="华文彩云"/>
                <a:ea typeface="华文彩云"/>
              </a:rPr>
              <a:t>数据库基础与应用</a:t>
            </a:r>
          </a:p>
        </p:txBody>
      </p:sp>
      <p:pic>
        <p:nvPicPr>
          <p:cNvPr id="1894403" name="Picture 3" descr="BS00554_"/>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24300" y="3068638"/>
            <a:ext cx="1800225" cy="1439862"/>
          </a:xfrm>
          <a:prstGeom prst="rect">
            <a:avLst/>
          </a:prstGeom>
          <a:noFill/>
          <a:extLst>
            <a:ext uri="{909E8E84-426E-40DD-AFC4-6F175D3DCCD1}">
              <a14:hiddenFill xmlns:a14="http://schemas.microsoft.com/office/drawing/2010/main">
                <a:solidFill>
                  <a:srgbClr val="FFFFFF"/>
                </a:solidFill>
              </a14:hiddenFill>
            </a:ext>
          </a:extLst>
        </p:spPr>
      </p:pic>
      <p:sp>
        <p:nvSpPr>
          <p:cNvPr id="1894404" name="WordArt 4"/>
          <p:cNvSpPr>
            <a:spLocks noChangeArrowheads="1" noChangeShapeType="1" noTextEdit="1"/>
          </p:cNvSpPr>
          <p:nvPr/>
        </p:nvSpPr>
        <p:spPr bwMode="auto">
          <a:xfrm>
            <a:off x="2733378" y="5170488"/>
            <a:ext cx="3657600" cy="45720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zh-CN" altLang="en-US" sz="3600" kern="10" dirty="0">
                <a:ln w="9525">
                  <a:solidFill>
                    <a:schemeClr val="folHlink"/>
                  </a:solidFill>
                  <a:miter lim="800000"/>
                  <a:headEnd/>
                  <a:tailEnd/>
                </a:ln>
                <a:solidFill>
                  <a:srgbClr val="FF3300"/>
                </a:solidFill>
                <a:latin typeface="华文新魏"/>
                <a:ea typeface="华文新魏"/>
              </a:rPr>
              <a:t>辅导教师：刘文英</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528" fill="hold" grpId="0" nodeType="afterEffect">
                                  <p:stCondLst>
                                    <p:cond delay="0"/>
                                  </p:stCondLst>
                                  <p:childTnLst>
                                    <p:set>
                                      <p:cBhvr>
                                        <p:cTn id="6" dur="1" fill="hold">
                                          <p:stCondLst>
                                            <p:cond delay="0"/>
                                          </p:stCondLst>
                                        </p:cTn>
                                        <p:tgtEl>
                                          <p:spTgt spid="1894402"/>
                                        </p:tgtEl>
                                        <p:attrNameLst>
                                          <p:attrName>style.visibility</p:attrName>
                                        </p:attrNameLst>
                                      </p:cBhvr>
                                      <p:to>
                                        <p:strVal val="visible"/>
                                      </p:to>
                                    </p:set>
                                    <p:anim calcmode="lin" valueType="num">
                                      <p:cBhvr>
                                        <p:cTn id="7" dur="500" fill="hold"/>
                                        <p:tgtEl>
                                          <p:spTgt spid="1894402"/>
                                        </p:tgtEl>
                                        <p:attrNameLst>
                                          <p:attrName>ppt_w</p:attrName>
                                        </p:attrNameLst>
                                      </p:cBhvr>
                                      <p:tavLst>
                                        <p:tav tm="0">
                                          <p:val>
                                            <p:fltVal val="0"/>
                                          </p:val>
                                        </p:tav>
                                        <p:tav tm="100000">
                                          <p:val>
                                            <p:strVal val="#ppt_w"/>
                                          </p:val>
                                        </p:tav>
                                      </p:tavLst>
                                    </p:anim>
                                    <p:anim calcmode="lin" valueType="num">
                                      <p:cBhvr>
                                        <p:cTn id="8" dur="500" fill="hold"/>
                                        <p:tgtEl>
                                          <p:spTgt spid="1894402"/>
                                        </p:tgtEl>
                                        <p:attrNameLst>
                                          <p:attrName>ppt_h</p:attrName>
                                        </p:attrNameLst>
                                      </p:cBhvr>
                                      <p:tavLst>
                                        <p:tav tm="0">
                                          <p:val>
                                            <p:fltVal val="0"/>
                                          </p:val>
                                        </p:tav>
                                        <p:tav tm="100000">
                                          <p:val>
                                            <p:strVal val="#ppt_h"/>
                                          </p:val>
                                        </p:tav>
                                      </p:tavLst>
                                    </p:anim>
                                    <p:anim calcmode="lin" valueType="num">
                                      <p:cBhvr>
                                        <p:cTn id="9" dur="500" fill="hold"/>
                                        <p:tgtEl>
                                          <p:spTgt spid="1894402"/>
                                        </p:tgtEl>
                                        <p:attrNameLst>
                                          <p:attrName>ppt_x</p:attrName>
                                        </p:attrNameLst>
                                      </p:cBhvr>
                                      <p:tavLst>
                                        <p:tav tm="0">
                                          <p:val>
                                            <p:fltVal val="0.5"/>
                                          </p:val>
                                        </p:tav>
                                        <p:tav tm="100000">
                                          <p:val>
                                            <p:strVal val="#ppt_x"/>
                                          </p:val>
                                        </p:tav>
                                      </p:tavLst>
                                    </p:anim>
                                    <p:anim calcmode="lin" valueType="num">
                                      <p:cBhvr>
                                        <p:cTn id="10" dur="500" fill="hold"/>
                                        <p:tgtEl>
                                          <p:spTgt spid="1894402"/>
                                        </p:tgtEl>
                                        <p:attrNameLst>
                                          <p:attrName>ppt_y</p:attrName>
                                        </p:attrNameLst>
                                      </p:cBhvr>
                                      <p:tavLst>
                                        <p:tav tm="0">
                                          <p:val>
                                            <p:fltVal val="0.5"/>
                                          </p:val>
                                        </p:tav>
                                        <p:tav tm="100000">
                                          <p:val>
                                            <p:strVal val="#ppt_y"/>
                                          </p:val>
                                        </p:tav>
                                      </p:tavLst>
                                    </p:anim>
                                  </p:childTnLst>
                                </p:cTn>
                              </p:par>
                            </p:childTnLst>
                          </p:cTn>
                        </p:par>
                        <p:par>
                          <p:cTn id="11" fill="hold" nodeType="afterGroup">
                            <p:stCondLst>
                              <p:cond delay="500"/>
                            </p:stCondLst>
                            <p:childTnLst>
                              <p:par>
                                <p:cTn id="12" presetID="2" presetClass="entr" presetSubtype="2" fill="hold" nodeType="afterEffect">
                                  <p:stCondLst>
                                    <p:cond delay="0"/>
                                  </p:stCondLst>
                                  <p:childTnLst>
                                    <p:set>
                                      <p:cBhvr>
                                        <p:cTn id="13" dur="1" fill="hold">
                                          <p:stCondLst>
                                            <p:cond delay="0"/>
                                          </p:stCondLst>
                                        </p:cTn>
                                        <p:tgtEl>
                                          <p:spTgt spid="1894403"/>
                                        </p:tgtEl>
                                        <p:attrNameLst>
                                          <p:attrName>style.visibility</p:attrName>
                                        </p:attrNameLst>
                                      </p:cBhvr>
                                      <p:to>
                                        <p:strVal val="visible"/>
                                      </p:to>
                                    </p:set>
                                    <p:anim calcmode="lin" valueType="num">
                                      <p:cBhvr additive="base">
                                        <p:cTn id="14" dur="500" fill="hold"/>
                                        <p:tgtEl>
                                          <p:spTgt spid="1894403"/>
                                        </p:tgtEl>
                                        <p:attrNameLst>
                                          <p:attrName>ppt_x</p:attrName>
                                        </p:attrNameLst>
                                      </p:cBhvr>
                                      <p:tavLst>
                                        <p:tav tm="0">
                                          <p:val>
                                            <p:strVal val="1+#ppt_w/2"/>
                                          </p:val>
                                        </p:tav>
                                        <p:tav tm="100000">
                                          <p:val>
                                            <p:strVal val="#ppt_x"/>
                                          </p:val>
                                        </p:tav>
                                      </p:tavLst>
                                    </p:anim>
                                    <p:anim calcmode="lin" valueType="num">
                                      <p:cBhvr additive="base">
                                        <p:cTn id="15" dur="500" fill="hold"/>
                                        <p:tgtEl>
                                          <p:spTgt spid="1894403"/>
                                        </p:tgtEl>
                                        <p:attrNameLst>
                                          <p:attrName>ppt_y</p:attrName>
                                        </p:attrNameLst>
                                      </p:cBhvr>
                                      <p:tavLst>
                                        <p:tav tm="0">
                                          <p:val>
                                            <p:strVal val="#ppt_y"/>
                                          </p:val>
                                        </p:tav>
                                        <p:tav tm="100000">
                                          <p:val>
                                            <p:strVal val="#ppt_y"/>
                                          </p:val>
                                        </p:tav>
                                      </p:tavLst>
                                    </p:anim>
                                  </p:childTnLst>
                                </p:cTn>
                              </p:par>
                            </p:childTnLst>
                          </p:cTn>
                        </p:par>
                        <p:par>
                          <p:cTn id="16" fill="hold" nodeType="afterGroup">
                            <p:stCondLst>
                              <p:cond delay="1000"/>
                            </p:stCondLst>
                            <p:childTnLst>
                              <p:par>
                                <p:cTn id="17" presetID="17" presetClass="entr" presetSubtype="4" fill="hold" grpId="0" nodeType="afterEffect">
                                  <p:stCondLst>
                                    <p:cond delay="2000"/>
                                  </p:stCondLst>
                                  <p:childTnLst>
                                    <p:set>
                                      <p:cBhvr>
                                        <p:cTn id="18" dur="1" fill="hold">
                                          <p:stCondLst>
                                            <p:cond delay="0"/>
                                          </p:stCondLst>
                                        </p:cTn>
                                        <p:tgtEl>
                                          <p:spTgt spid="1894404"/>
                                        </p:tgtEl>
                                        <p:attrNameLst>
                                          <p:attrName>style.visibility</p:attrName>
                                        </p:attrNameLst>
                                      </p:cBhvr>
                                      <p:to>
                                        <p:strVal val="visible"/>
                                      </p:to>
                                    </p:set>
                                    <p:anim calcmode="lin" valueType="num">
                                      <p:cBhvr>
                                        <p:cTn id="19" dur="500" fill="hold"/>
                                        <p:tgtEl>
                                          <p:spTgt spid="1894404"/>
                                        </p:tgtEl>
                                        <p:attrNameLst>
                                          <p:attrName>ppt_x</p:attrName>
                                        </p:attrNameLst>
                                      </p:cBhvr>
                                      <p:tavLst>
                                        <p:tav tm="0">
                                          <p:val>
                                            <p:strVal val="#ppt_x"/>
                                          </p:val>
                                        </p:tav>
                                        <p:tav tm="100000">
                                          <p:val>
                                            <p:strVal val="#ppt_x"/>
                                          </p:val>
                                        </p:tav>
                                      </p:tavLst>
                                    </p:anim>
                                    <p:anim calcmode="lin" valueType="num">
                                      <p:cBhvr>
                                        <p:cTn id="20" dur="500" fill="hold"/>
                                        <p:tgtEl>
                                          <p:spTgt spid="1894404"/>
                                        </p:tgtEl>
                                        <p:attrNameLst>
                                          <p:attrName>ppt_y</p:attrName>
                                        </p:attrNameLst>
                                      </p:cBhvr>
                                      <p:tavLst>
                                        <p:tav tm="0">
                                          <p:val>
                                            <p:strVal val="#ppt_y+#ppt_h/2"/>
                                          </p:val>
                                        </p:tav>
                                        <p:tav tm="100000">
                                          <p:val>
                                            <p:strVal val="#ppt_y"/>
                                          </p:val>
                                        </p:tav>
                                      </p:tavLst>
                                    </p:anim>
                                    <p:anim calcmode="lin" valueType="num">
                                      <p:cBhvr>
                                        <p:cTn id="21" dur="500" fill="hold"/>
                                        <p:tgtEl>
                                          <p:spTgt spid="1894404"/>
                                        </p:tgtEl>
                                        <p:attrNameLst>
                                          <p:attrName>ppt_w</p:attrName>
                                        </p:attrNameLst>
                                      </p:cBhvr>
                                      <p:tavLst>
                                        <p:tav tm="0">
                                          <p:val>
                                            <p:strVal val="#ppt_w"/>
                                          </p:val>
                                        </p:tav>
                                        <p:tav tm="100000">
                                          <p:val>
                                            <p:strVal val="#ppt_w"/>
                                          </p:val>
                                        </p:tav>
                                      </p:tavLst>
                                    </p:anim>
                                    <p:anim calcmode="lin" valueType="num">
                                      <p:cBhvr>
                                        <p:cTn id="22" dur="500" fill="hold"/>
                                        <p:tgtEl>
                                          <p:spTgt spid="189440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94402" grpId="0" animBg="1"/>
      <p:bldP spid="189440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2434" name="Rectangle 2"/>
          <p:cNvSpPr>
            <a:spLocks noGrp="1" noRot="1" noChangeArrowheads="1"/>
          </p:cNvSpPr>
          <p:nvPr>
            <p:ph type="title"/>
          </p:nvPr>
        </p:nvSpPr>
        <p:spPr>
          <a:xfrm>
            <a:off x="323850" y="549275"/>
            <a:ext cx="8540750" cy="655638"/>
          </a:xfrm>
        </p:spPr>
        <p:txBody>
          <a:bodyPr/>
          <a:lstStyle/>
          <a:p>
            <a:r>
              <a:rPr lang="zh-CN" altLang="en-US" dirty="0">
                <a:solidFill>
                  <a:srgbClr val="CC3300"/>
                </a:solidFill>
              </a:rPr>
              <a:t>第三章 关系规范化基础</a:t>
            </a:r>
          </a:p>
        </p:txBody>
      </p:sp>
      <p:sp>
        <p:nvSpPr>
          <p:cNvPr id="1682435" name="Rectangle 3"/>
          <p:cNvSpPr>
            <a:spLocks noGrp="1" noRot="1" noChangeArrowheads="1"/>
          </p:cNvSpPr>
          <p:nvPr>
            <p:ph type="body" idx="1"/>
          </p:nvPr>
        </p:nvSpPr>
        <p:spPr>
          <a:xfrm>
            <a:off x="395288" y="1341438"/>
            <a:ext cx="8208962" cy="4772025"/>
          </a:xfrm>
        </p:spPr>
        <p:txBody>
          <a:bodyPr/>
          <a:lstStyle/>
          <a:p>
            <a:pPr>
              <a:lnSpc>
                <a:spcPct val="110000"/>
              </a:lnSpc>
              <a:buFont typeface="Wingdings" pitchFamily="2" charset="2"/>
              <a:buNone/>
            </a:pPr>
            <a:r>
              <a:rPr lang="zh-CN" altLang="en-US" sz="2000"/>
              <a:t>主要教学内容</a:t>
            </a:r>
          </a:p>
          <a:p>
            <a:pPr>
              <a:lnSpc>
                <a:spcPct val="110000"/>
              </a:lnSpc>
            </a:pPr>
            <a:r>
              <a:rPr lang="zh-CN" altLang="en-US" sz="2000">
                <a:solidFill>
                  <a:schemeClr val="tx2"/>
                </a:solidFill>
              </a:rPr>
              <a:t>数据不规范化带来的问题</a:t>
            </a:r>
          </a:p>
          <a:p>
            <a:pPr lvl="1">
              <a:lnSpc>
                <a:spcPct val="110000"/>
              </a:lnSpc>
            </a:pPr>
            <a:r>
              <a:rPr lang="zh-CN" altLang="en-US" sz="2400">
                <a:solidFill>
                  <a:srgbClr val="001010"/>
                </a:solidFill>
              </a:rPr>
              <a:t>数据冗余、插入异常、删除异常、修改异常</a:t>
            </a:r>
          </a:p>
          <a:p>
            <a:pPr>
              <a:lnSpc>
                <a:spcPct val="110000"/>
              </a:lnSpc>
            </a:pPr>
            <a:r>
              <a:rPr lang="zh-CN" altLang="en-US" sz="2000">
                <a:solidFill>
                  <a:schemeClr val="tx2"/>
                </a:solidFill>
              </a:rPr>
              <a:t>函数依赖</a:t>
            </a:r>
          </a:p>
          <a:p>
            <a:pPr lvl="1">
              <a:lnSpc>
                <a:spcPct val="110000"/>
              </a:lnSpc>
            </a:pPr>
            <a:r>
              <a:rPr lang="zh-CN" altLang="en-US" sz="2400">
                <a:solidFill>
                  <a:srgbClr val="001010"/>
                </a:solidFill>
              </a:rPr>
              <a:t>属性间联系、非平凡和平凡函数依赖、部分和完全函数依赖、</a:t>
            </a:r>
          </a:p>
          <a:p>
            <a:pPr lvl="1">
              <a:lnSpc>
                <a:spcPct val="110000"/>
              </a:lnSpc>
            </a:pPr>
            <a:r>
              <a:rPr lang="zh-CN" altLang="en-US" sz="2400">
                <a:solidFill>
                  <a:srgbClr val="001010"/>
                </a:solidFill>
              </a:rPr>
              <a:t>直接和传递函数依赖</a:t>
            </a:r>
          </a:p>
          <a:p>
            <a:pPr>
              <a:lnSpc>
                <a:spcPct val="110000"/>
              </a:lnSpc>
            </a:pPr>
            <a:r>
              <a:rPr lang="zh-CN" altLang="en-US" sz="2000">
                <a:solidFill>
                  <a:schemeClr val="tx2"/>
                </a:solidFill>
              </a:rPr>
              <a:t>关系规范化</a:t>
            </a:r>
          </a:p>
          <a:p>
            <a:pPr lvl="1">
              <a:lnSpc>
                <a:spcPct val="110000"/>
              </a:lnSpc>
            </a:pPr>
            <a:r>
              <a:rPr lang="zh-CN" altLang="en-US" sz="2400">
                <a:solidFill>
                  <a:srgbClr val="001010"/>
                </a:solidFill>
              </a:rPr>
              <a:t>第一范式、第二范式、第三范式、</a:t>
            </a:r>
            <a:r>
              <a:rPr lang="en-US" altLang="zh-CN" sz="2400">
                <a:solidFill>
                  <a:srgbClr val="001010"/>
                </a:solidFill>
              </a:rPr>
              <a:t>BCNF</a:t>
            </a:r>
          </a:p>
        </p:txBody>
      </p:sp>
    </p:spTree>
  </p:cSld>
  <p:clrMapOvr>
    <a:masterClrMapping/>
  </p:clrMapOvr>
  <p:transition spd="med">
    <p:strips dir="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3458" name="Rectangle 2"/>
          <p:cNvSpPr>
            <a:spLocks noGrp="1" noRot="1" noChangeArrowheads="1"/>
          </p:cNvSpPr>
          <p:nvPr>
            <p:ph type="title"/>
          </p:nvPr>
        </p:nvSpPr>
        <p:spPr>
          <a:xfrm>
            <a:off x="611188" y="765175"/>
            <a:ext cx="7620000" cy="587375"/>
          </a:xfrm>
        </p:spPr>
        <p:txBody>
          <a:bodyPr/>
          <a:lstStyle/>
          <a:p>
            <a:pPr algn="l"/>
            <a:r>
              <a:rPr lang="en-US" altLang="zh-CN"/>
              <a:t>  </a:t>
            </a:r>
            <a:r>
              <a:rPr lang="zh-CN" altLang="en-US"/>
              <a:t>学习目标</a:t>
            </a:r>
          </a:p>
        </p:txBody>
      </p:sp>
      <p:sp>
        <p:nvSpPr>
          <p:cNvPr id="1683459" name="Rectangle 3"/>
          <p:cNvSpPr>
            <a:spLocks noGrp="1" noRot="1" noChangeArrowheads="1"/>
          </p:cNvSpPr>
          <p:nvPr>
            <p:ph type="body" idx="1"/>
          </p:nvPr>
        </p:nvSpPr>
        <p:spPr/>
        <p:txBody>
          <a:bodyPr/>
          <a:lstStyle/>
          <a:p>
            <a:pPr>
              <a:lnSpc>
                <a:spcPct val="160000"/>
              </a:lnSpc>
            </a:pPr>
            <a:r>
              <a:rPr lang="zh-CN" altLang="en-US" sz="2800"/>
              <a:t>了解本章所有概念的含义；</a:t>
            </a:r>
          </a:p>
          <a:p>
            <a:pPr>
              <a:lnSpc>
                <a:spcPct val="160000"/>
              </a:lnSpc>
            </a:pPr>
            <a:r>
              <a:rPr lang="zh-CN" altLang="en-US" sz="2800"/>
              <a:t>掌握一个关系的各属性之间的函数依赖关系；</a:t>
            </a:r>
          </a:p>
          <a:p>
            <a:pPr>
              <a:lnSpc>
                <a:spcPct val="160000"/>
              </a:lnSpc>
            </a:pPr>
            <a:r>
              <a:rPr lang="zh-CN" altLang="en-US" sz="2800"/>
              <a:t>掌握把关系逐渐规范化的步骤和方法，能够判断一个关系的规范化程度。</a:t>
            </a:r>
          </a:p>
        </p:txBody>
      </p:sp>
      <p:sp>
        <p:nvSpPr>
          <p:cNvPr id="1683460" name="Text Box 4"/>
          <p:cNvSpPr txBox="1">
            <a:spLocks noChangeArrowheads="1"/>
          </p:cNvSpPr>
          <p:nvPr/>
        </p:nvSpPr>
        <p:spPr bwMode="auto">
          <a:xfrm>
            <a:off x="6300788" y="188913"/>
            <a:ext cx="26654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第三章  关系规范化基础 </a:t>
            </a:r>
          </a:p>
        </p:txBody>
      </p:sp>
    </p:spTree>
  </p:cSld>
  <p:clrMapOvr>
    <a:masterClrMapping/>
  </p:clrMapOvr>
  <p:transition>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4482" name="Rectangle 2"/>
          <p:cNvSpPr>
            <a:spLocks noGrp="1" noRot="1" noChangeArrowheads="1"/>
          </p:cNvSpPr>
          <p:nvPr>
            <p:ph type="title"/>
          </p:nvPr>
        </p:nvSpPr>
        <p:spPr>
          <a:xfrm>
            <a:off x="755650" y="692150"/>
            <a:ext cx="6985000" cy="511175"/>
          </a:xfrm>
        </p:spPr>
        <p:txBody>
          <a:bodyPr/>
          <a:lstStyle/>
          <a:p>
            <a:pPr algn="l"/>
            <a:r>
              <a:rPr lang="zh-CN" altLang="en-US" sz="2800">
                <a:solidFill>
                  <a:schemeClr val="tx1"/>
                </a:solidFill>
              </a:rPr>
              <a:t>一、数据依赖</a:t>
            </a:r>
          </a:p>
        </p:txBody>
      </p:sp>
      <p:sp>
        <p:nvSpPr>
          <p:cNvPr id="1684483" name="Rectangle 3"/>
          <p:cNvSpPr>
            <a:spLocks noGrp="1" noRot="1" noChangeArrowheads="1"/>
          </p:cNvSpPr>
          <p:nvPr>
            <p:ph type="body" idx="1"/>
          </p:nvPr>
        </p:nvSpPr>
        <p:spPr>
          <a:xfrm>
            <a:off x="250825" y="1484313"/>
            <a:ext cx="8540750" cy="4752975"/>
          </a:xfrm>
        </p:spPr>
        <p:txBody>
          <a:bodyPr/>
          <a:lstStyle/>
          <a:p>
            <a:pPr>
              <a:lnSpc>
                <a:spcPct val="130000"/>
              </a:lnSpc>
            </a:pPr>
            <a:r>
              <a:rPr lang="zh-CN" altLang="en-US" sz="2400">
                <a:solidFill>
                  <a:srgbClr val="001010"/>
                </a:solidFill>
              </a:rPr>
              <a:t>定义</a:t>
            </a:r>
            <a:r>
              <a:rPr lang="en-US" altLang="zh-CN" sz="2400">
                <a:solidFill>
                  <a:srgbClr val="001010"/>
                </a:solidFill>
              </a:rPr>
              <a:t>1</a:t>
            </a:r>
            <a:r>
              <a:rPr lang="zh-CN" altLang="en-US" sz="2400">
                <a:solidFill>
                  <a:srgbClr val="001010"/>
                </a:solidFill>
              </a:rPr>
              <a:t>：设一个关系为</a:t>
            </a:r>
            <a:r>
              <a:rPr lang="en-US" altLang="zh-CN" sz="2400">
                <a:solidFill>
                  <a:srgbClr val="001010"/>
                </a:solidFill>
              </a:rPr>
              <a:t>R(U)</a:t>
            </a:r>
            <a:r>
              <a:rPr lang="zh-CN" altLang="en-US" sz="2400">
                <a:solidFill>
                  <a:srgbClr val="001010"/>
                </a:solidFill>
              </a:rPr>
              <a:t>，</a:t>
            </a:r>
            <a:r>
              <a:rPr lang="en-US" altLang="zh-CN" sz="2400">
                <a:solidFill>
                  <a:srgbClr val="001010"/>
                </a:solidFill>
              </a:rPr>
              <a:t>X</a:t>
            </a:r>
            <a:r>
              <a:rPr lang="zh-CN" altLang="en-US" sz="2400">
                <a:solidFill>
                  <a:srgbClr val="001010"/>
                </a:solidFill>
              </a:rPr>
              <a:t>和</a:t>
            </a:r>
            <a:r>
              <a:rPr lang="en-US" altLang="zh-CN" sz="2400">
                <a:solidFill>
                  <a:srgbClr val="001010"/>
                </a:solidFill>
              </a:rPr>
              <a:t>Y</a:t>
            </a:r>
            <a:r>
              <a:rPr lang="zh-CN" altLang="en-US" sz="2400">
                <a:solidFill>
                  <a:srgbClr val="001010"/>
                </a:solidFill>
              </a:rPr>
              <a:t>为属性集</a:t>
            </a:r>
            <a:r>
              <a:rPr lang="en-US" altLang="zh-CN" sz="2400">
                <a:solidFill>
                  <a:srgbClr val="001010"/>
                </a:solidFill>
              </a:rPr>
              <a:t>U</a:t>
            </a:r>
            <a:r>
              <a:rPr lang="zh-CN" altLang="en-US" sz="2400">
                <a:solidFill>
                  <a:srgbClr val="001010"/>
                </a:solidFill>
              </a:rPr>
              <a:t>上的子集，若</a:t>
            </a:r>
            <a:r>
              <a:rPr lang="zh-CN" altLang="en-US" sz="2400"/>
              <a:t>对于元组中</a:t>
            </a:r>
            <a:r>
              <a:rPr lang="en-US" altLang="zh-CN" sz="2400"/>
              <a:t>X</a:t>
            </a:r>
            <a:r>
              <a:rPr lang="zh-CN" altLang="en-US" sz="2400"/>
              <a:t>上的每个值都有</a:t>
            </a:r>
            <a:r>
              <a:rPr lang="en-US" altLang="zh-CN" sz="2400"/>
              <a:t>Y</a:t>
            </a:r>
            <a:r>
              <a:rPr lang="zh-CN" altLang="en-US" sz="2400"/>
              <a:t>上的一个唯一值与之对应</a:t>
            </a:r>
            <a:r>
              <a:rPr lang="zh-CN" altLang="en-US" sz="2400">
                <a:solidFill>
                  <a:srgbClr val="001010"/>
                </a:solidFill>
              </a:rPr>
              <a:t>，则称</a:t>
            </a:r>
            <a:r>
              <a:rPr lang="en-US" altLang="zh-CN" sz="2400">
                <a:solidFill>
                  <a:srgbClr val="CC3300"/>
                </a:solidFill>
              </a:rPr>
              <a:t>X</a:t>
            </a:r>
            <a:r>
              <a:rPr lang="zh-CN" altLang="en-US" sz="2400">
                <a:solidFill>
                  <a:srgbClr val="CC3300"/>
                </a:solidFill>
              </a:rPr>
              <a:t>和</a:t>
            </a:r>
            <a:r>
              <a:rPr lang="en-US" altLang="zh-CN" sz="2400">
                <a:solidFill>
                  <a:srgbClr val="CC3300"/>
                </a:solidFill>
              </a:rPr>
              <a:t>Y</a:t>
            </a:r>
            <a:r>
              <a:rPr lang="zh-CN" altLang="en-US" sz="2400">
                <a:solidFill>
                  <a:srgbClr val="CC3300"/>
                </a:solidFill>
              </a:rPr>
              <a:t>具有函数依赖关系</a:t>
            </a:r>
            <a:r>
              <a:rPr lang="zh-CN" altLang="en-US" sz="2400">
                <a:solidFill>
                  <a:srgbClr val="001010"/>
                </a:solidFill>
              </a:rPr>
              <a:t>，并称</a:t>
            </a:r>
            <a:r>
              <a:rPr lang="en-US" altLang="zh-CN" sz="2400">
                <a:solidFill>
                  <a:srgbClr val="CC3300"/>
                </a:solidFill>
              </a:rPr>
              <a:t>X</a:t>
            </a:r>
            <a:r>
              <a:rPr lang="zh-CN" altLang="en-US" sz="2400">
                <a:solidFill>
                  <a:srgbClr val="CC3300"/>
                </a:solidFill>
              </a:rPr>
              <a:t>函数决定</a:t>
            </a:r>
            <a:r>
              <a:rPr lang="en-US" altLang="zh-CN" sz="2400">
                <a:solidFill>
                  <a:srgbClr val="CC3300"/>
                </a:solidFill>
              </a:rPr>
              <a:t>Y</a:t>
            </a:r>
            <a:r>
              <a:rPr lang="zh-CN" altLang="en-US" sz="2400">
                <a:solidFill>
                  <a:srgbClr val="001010"/>
                </a:solidFill>
              </a:rPr>
              <a:t>，或称</a:t>
            </a:r>
            <a:r>
              <a:rPr lang="en-US" altLang="zh-CN" sz="2400">
                <a:solidFill>
                  <a:schemeClr val="tx2"/>
                </a:solidFill>
              </a:rPr>
              <a:t>Y</a:t>
            </a:r>
            <a:r>
              <a:rPr lang="zh-CN" altLang="en-US" sz="2400">
                <a:solidFill>
                  <a:schemeClr val="tx2"/>
                </a:solidFill>
              </a:rPr>
              <a:t>函数依赖于</a:t>
            </a:r>
            <a:r>
              <a:rPr lang="en-US" altLang="zh-CN" sz="2400">
                <a:solidFill>
                  <a:schemeClr val="tx2"/>
                </a:solidFill>
              </a:rPr>
              <a:t>X</a:t>
            </a:r>
            <a:r>
              <a:rPr lang="zh-CN" altLang="en-US" sz="2400">
                <a:solidFill>
                  <a:srgbClr val="001010"/>
                </a:solidFill>
              </a:rPr>
              <a:t>，</a:t>
            </a:r>
            <a:r>
              <a:rPr lang="zh-CN" altLang="en-US" sz="2400" b="1">
                <a:solidFill>
                  <a:srgbClr val="CC3300"/>
                </a:solidFill>
              </a:rPr>
              <a:t>记作</a:t>
            </a:r>
            <a:r>
              <a:rPr lang="en-US" altLang="zh-CN" sz="2400" b="1">
                <a:solidFill>
                  <a:srgbClr val="CC3300"/>
                </a:solidFill>
              </a:rPr>
              <a:t>X→Y</a:t>
            </a:r>
            <a:r>
              <a:rPr lang="zh-CN" altLang="en-US" sz="2400">
                <a:solidFill>
                  <a:srgbClr val="001010"/>
                </a:solidFill>
              </a:rPr>
              <a:t>。</a:t>
            </a:r>
          </a:p>
          <a:p>
            <a:pPr>
              <a:lnSpc>
                <a:spcPct val="130000"/>
              </a:lnSpc>
            </a:pPr>
            <a:endParaRPr lang="zh-CN" altLang="en-US" sz="2400">
              <a:solidFill>
                <a:srgbClr val="001010"/>
              </a:solidFill>
            </a:endParaRPr>
          </a:p>
          <a:p>
            <a:pPr>
              <a:lnSpc>
                <a:spcPct val="130000"/>
              </a:lnSpc>
            </a:pPr>
            <a:r>
              <a:rPr lang="zh-CN" altLang="en-US" sz="2400">
                <a:solidFill>
                  <a:srgbClr val="001010"/>
                </a:solidFill>
              </a:rPr>
              <a:t>定义</a:t>
            </a:r>
            <a:r>
              <a:rPr lang="en-US" altLang="zh-CN" sz="2400">
                <a:solidFill>
                  <a:srgbClr val="001010"/>
                </a:solidFill>
              </a:rPr>
              <a:t>2</a:t>
            </a:r>
            <a:r>
              <a:rPr lang="zh-CN" altLang="en-US" sz="2400">
                <a:solidFill>
                  <a:srgbClr val="001010"/>
                </a:solidFill>
              </a:rPr>
              <a:t>、设一个关系为</a:t>
            </a:r>
            <a:r>
              <a:rPr lang="en-US" altLang="zh-CN" sz="2400">
                <a:solidFill>
                  <a:srgbClr val="001010"/>
                </a:solidFill>
              </a:rPr>
              <a:t>R(U)</a:t>
            </a:r>
            <a:r>
              <a:rPr lang="zh-CN" altLang="en-US" sz="2400">
                <a:solidFill>
                  <a:srgbClr val="001010"/>
                </a:solidFill>
              </a:rPr>
              <a:t>，</a:t>
            </a:r>
            <a:r>
              <a:rPr lang="en-US" altLang="zh-CN" sz="2400">
                <a:solidFill>
                  <a:srgbClr val="001010"/>
                </a:solidFill>
              </a:rPr>
              <a:t>X</a:t>
            </a:r>
            <a:r>
              <a:rPr lang="zh-CN" altLang="en-US" sz="2400">
                <a:solidFill>
                  <a:srgbClr val="001010"/>
                </a:solidFill>
              </a:rPr>
              <a:t>和</a:t>
            </a:r>
            <a:r>
              <a:rPr lang="en-US" altLang="zh-CN" sz="2400">
                <a:solidFill>
                  <a:srgbClr val="001010"/>
                </a:solidFill>
              </a:rPr>
              <a:t>Y</a:t>
            </a:r>
            <a:r>
              <a:rPr lang="zh-CN" altLang="en-US" sz="2400">
                <a:solidFill>
                  <a:srgbClr val="001010"/>
                </a:solidFill>
              </a:rPr>
              <a:t>为属性集</a:t>
            </a:r>
            <a:r>
              <a:rPr lang="en-US" altLang="zh-CN" sz="2400">
                <a:solidFill>
                  <a:srgbClr val="001010"/>
                </a:solidFill>
              </a:rPr>
              <a:t>U</a:t>
            </a:r>
            <a:r>
              <a:rPr lang="zh-CN" altLang="en-US" sz="2400">
                <a:solidFill>
                  <a:srgbClr val="001010"/>
                </a:solidFill>
              </a:rPr>
              <a:t>上的子集，若</a:t>
            </a:r>
            <a:r>
              <a:rPr lang="en-US" altLang="zh-CN" sz="2400">
                <a:solidFill>
                  <a:srgbClr val="001010"/>
                </a:solidFill>
              </a:rPr>
              <a:t>X→Y</a:t>
            </a:r>
            <a:r>
              <a:rPr lang="zh-CN" altLang="en-US" sz="2400">
                <a:solidFill>
                  <a:srgbClr val="001010"/>
                </a:solidFill>
              </a:rPr>
              <a:t>且</a:t>
            </a:r>
            <a:r>
              <a:rPr lang="en-US" altLang="zh-CN" sz="2400">
                <a:solidFill>
                  <a:srgbClr val="001010"/>
                </a:solidFill>
              </a:rPr>
              <a:t>X   Y</a:t>
            </a:r>
            <a:r>
              <a:rPr lang="zh-CN" altLang="en-US" sz="2400">
                <a:solidFill>
                  <a:srgbClr val="001010"/>
                </a:solidFill>
              </a:rPr>
              <a:t>，则称</a:t>
            </a:r>
            <a:r>
              <a:rPr lang="en-US" altLang="zh-CN" sz="2400">
                <a:solidFill>
                  <a:srgbClr val="001010"/>
                </a:solidFill>
              </a:rPr>
              <a:t>X→Y</a:t>
            </a:r>
            <a:r>
              <a:rPr lang="zh-CN" altLang="en-US" sz="2400">
                <a:solidFill>
                  <a:srgbClr val="001010"/>
                </a:solidFill>
              </a:rPr>
              <a:t>为</a:t>
            </a:r>
            <a:r>
              <a:rPr lang="zh-CN" altLang="en-US" sz="2400"/>
              <a:t>非平凡函数依赖</a:t>
            </a:r>
            <a:r>
              <a:rPr lang="zh-CN" altLang="en-US" sz="2400">
                <a:solidFill>
                  <a:srgbClr val="001010"/>
                </a:solidFill>
              </a:rPr>
              <a:t>，否则若</a:t>
            </a:r>
            <a:r>
              <a:rPr lang="en-US" altLang="zh-CN" sz="2400">
                <a:solidFill>
                  <a:srgbClr val="001010"/>
                </a:solidFill>
              </a:rPr>
              <a:t>X    Y</a:t>
            </a:r>
            <a:r>
              <a:rPr lang="zh-CN" altLang="en-US" sz="2400">
                <a:solidFill>
                  <a:srgbClr val="001010"/>
                </a:solidFill>
              </a:rPr>
              <a:t>则必有</a:t>
            </a:r>
            <a:r>
              <a:rPr lang="en-US" altLang="zh-CN" sz="2400">
                <a:solidFill>
                  <a:srgbClr val="001010"/>
                </a:solidFill>
              </a:rPr>
              <a:t>X→Y</a:t>
            </a:r>
            <a:r>
              <a:rPr lang="zh-CN" altLang="en-US" sz="2400">
                <a:solidFill>
                  <a:srgbClr val="001010"/>
                </a:solidFill>
              </a:rPr>
              <a:t>，称此</a:t>
            </a:r>
            <a:r>
              <a:rPr lang="en-US" altLang="zh-CN" sz="2400">
                <a:solidFill>
                  <a:srgbClr val="001010"/>
                </a:solidFill>
              </a:rPr>
              <a:t>X→Y</a:t>
            </a:r>
            <a:r>
              <a:rPr lang="zh-CN" altLang="en-US" sz="2400">
                <a:solidFill>
                  <a:srgbClr val="001010"/>
                </a:solidFill>
              </a:rPr>
              <a:t>为</a:t>
            </a:r>
            <a:r>
              <a:rPr lang="zh-CN" altLang="en-US" sz="2400"/>
              <a:t>平凡函数依赖</a:t>
            </a:r>
            <a:r>
              <a:rPr lang="zh-CN" altLang="en-US" sz="2400">
                <a:solidFill>
                  <a:srgbClr val="001010"/>
                </a:solidFill>
              </a:rPr>
              <a:t>。</a:t>
            </a:r>
          </a:p>
        </p:txBody>
      </p:sp>
      <p:sp>
        <p:nvSpPr>
          <p:cNvPr id="1684484"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aphicFrame>
        <p:nvGraphicFramePr>
          <p:cNvPr id="1684485" name="Object 5"/>
          <p:cNvGraphicFramePr>
            <a:graphicFrameLocks noChangeAspect="1"/>
          </p:cNvGraphicFramePr>
          <p:nvPr/>
        </p:nvGraphicFramePr>
        <p:xfrm>
          <a:off x="1908175" y="4652963"/>
          <a:ext cx="287338" cy="231775"/>
        </p:xfrm>
        <a:graphic>
          <a:graphicData uri="http://schemas.openxmlformats.org/presentationml/2006/ole">
            <mc:AlternateContent xmlns:mc="http://schemas.openxmlformats.org/markup-compatibility/2006">
              <mc:Choice xmlns:v="urn:schemas-microsoft-com:vml" Requires="v">
                <p:oleObj spid="_x0000_s1684495" name="位图图像" r:id="rId3" imgW="409632" imgH="419048" progId="Paint.Picture">
                  <p:embed/>
                </p:oleObj>
              </mc:Choice>
              <mc:Fallback>
                <p:oleObj name="位图图像" r:id="rId3" imgW="409632" imgH="419048" progId="Paint.Picture">
                  <p:embed/>
                  <p:pic>
                    <p:nvPicPr>
                      <p:cNvPr id="0"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08175" y="4652963"/>
                        <a:ext cx="287338" cy="2317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684486" name="Rectangle 6"/>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aphicFrame>
        <p:nvGraphicFramePr>
          <p:cNvPr id="1684487" name="Object 7"/>
          <p:cNvGraphicFramePr>
            <a:graphicFrameLocks noChangeAspect="1"/>
          </p:cNvGraphicFramePr>
          <p:nvPr/>
        </p:nvGraphicFramePr>
        <p:xfrm>
          <a:off x="7885113" y="4652963"/>
          <a:ext cx="295275" cy="238125"/>
        </p:xfrm>
        <a:graphic>
          <a:graphicData uri="http://schemas.openxmlformats.org/presentationml/2006/ole">
            <mc:AlternateContent xmlns:mc="http://schemas.openxmlformats.org/markup-compatibility/2006">
              <mc:Choice xmlns:v="urn:schemas-microsoft-com:vml" Requires="v">
                <p:oleObj spid="_x0000_s1684496" name="位图图像" r:id="rId5" imgW="447856" imgH="361809" progId="Paint.Picture">
                  <p:embed/>
                </p:oleObj>
              </mc:Choice>
              <mc:Fallback>
                <p:oleObj name="位图图像" r:id="rId5" imgW="447856" imgH="361809" progId="Paint.Picture">
                  <p:embed/>
                  <p:pic>
                    <p:nvPicPr>
                      <p:cNvPr id="0" name="Object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885113" y="4652963"/>
                        <a:ext cx="295275" cy="2381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684488" name="Text Box 8"/>
          <p:cNvSpPr txBox="1">
            <a:spLocks noChangeArrowheads="1"/>
          </p:cNvSpPr>
          <p:nvPr/>
        </p:nvSpPr>
        <p:spPr bwMode="auto">
          <a:xfrm>
            <a:off x="6227763" y="188913"/>
            <a:ext cx="27384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第三章  关系规范化基础 </a:t>
            </a:r>
          </a:p>
        </p:txBody>
      </p:sp>
    </p:spTree>
  </p:cSld>
  <p:clrMapOvr>
    <a:masterClrMapping/>
  </p:clrMapOvr>
  <p:transition spd="med">
    <p:strips dir="r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5506" name="Rectangle 2"/>
          <p:cNvSpPr>
            <a:spLocks noGrp="1" noRot="1" noChangeArrowheads="1"/>
          </p:cNvSpPr>
          <p:nvPr>
            <p:ph type="title"/>
          </p:nvPr>
        </p:nvSpPr>
        <p:spPr>
          <a:xfrm>
            <a:off x="301625" y="685800"/>
            <a:ext cx="8540750" cy="582613"/>
          </a:xfrm>
        </p:spPr>
        <p:txBody>
          <a:bodyPr/>
          <a:lstStyle/>
          <a:p>
            <a:r>
              <a:rPr lang="zh-CN" altLang="en-US" sz="2800">
                <a:solidFill>
                  <a:schemeClr val="tx1"/>
                </a:solidFill>
              </a:rPr>
              <a:t>二、关系规范化</a:t>
            </a:r>
          </a:p>
        </p:txBody>
      </p:sp>
      <p:sp>
        <p:nvSpPr>
          <p:cNvPr id="1685507" name="Rectangle 3"/>
          <p:cNvSpPr>
            <a:spLocks noGrp="1" noRot="1" noChangeArrowheads="1"/>
          </p:cNvSpPr>
          <p:nvPr>
            <p:ph type="body" idx="1"/>
          </p:nvPr>
        </p:nvSpPr>
        <p:spPr>
          <a:xfrm>
            <a:off x="0" y="1989138"/>
            <a:ext cx="8540750" cy="1223962"/>
          </a:xfrm>
        </p:spPr>
        <p:txBody>
          <a:bodyPr/>
          <a:lstStyle/>
          <a:p>
            <a:pPr marL="609600" indent="-609600">
              <a:buFont typeface="Wingdings" pitchFamily="2" charset="2"/>
              <a:buNone/>
            </a:pPr>
            <a:r>
              <a:rPr lang="zh-CN" altLang="en-US" sz="2000"/>
              <a:t>　　　　定义</a:t>
            </a:r>
            <a:r>
              <a:rPr lang="en-US" altLang="zh-CN" sz="2000"/>
              <a:t>8</a:t>
            </a:r>
            <a:r>
              <a:rPr lang="zh-CN" altLang="en-US" sz="2000"/>
              <a:t>：设一个关系为</a:t>
            </a:r>
            <a:r>
              <a:rPr lang="en-US" altLang="zh-CN" sz="2000"/>
              <a:t>R(U)</a:t>
            </a:r>
            <a:r>
              <a:rPr lang="zh-CN" altLang="en-US" sz="2000"/>
              <a:t>， 若</a:t>
            </a:r>
            <a:r>
              <a:rPr lang="en-US" altLang="zh-CN" sz="2000"/>
              <a:t>U </a:t>
            </a:r>
            <a:r>
              <a:rPr lang="zh-CN" altLang="en-US" sz="2000"/>
              <a:t>中的</a:t>
            </a:r>
            <a:r>
              <a:rPr lang="zh-CN" altLang="en-US" sz="2000" b="1"/>
              <a:t>每个属性都是不可再分</a:t>
            </a:r>
            <a:r>
              <a:rPr lang="zh-CN" altLang="en-US" sz="2000"/>
              <a:t>的，或者是不被其他属性所包含的</a:t>
            </a:r>
            <a:r>
              <a:rPr lang="zh-CN" altLang="en-US" sz="2000" b="1"/>
              <a:t>独立属性</a:t>
            </a:r>
            <a:r>
              <a:rPr lang="zh-CN" altLang="en-US" sz="2000"/>
              <a:t>，则称关系为</a:t>
            </a:r>
            <a:r>
              <a:rPr lang="en-US" altLang="zh-CN" sz="2000"/>
              <a:t>R(U)</a:t>
            </a:r>
            <a:r>
              <a:rPr lang="zh-CN" altLang="en-US" sz="2000"/>
              <a:t>是符合</a:t>
            </a:r>
            <a:r>
              <a:rPr lang="zh-CN" altLang="en-US" sz="2000" b="1"/>
              <a:t>第一范式的。</a:t>
            </a:r>
            <a:endParaRPr lang="zh-CN" altLang="en-US" sz="2000"/>
          </a:p>
        </p:txBody>
      </p:sp>
      <p:sp>
        <p:nvSpPr>
          <p:cNvPr id="1685508" name="Text Box 4"/>
          <p:cNvSpPr txBox="1">
            <a:spLocks noChangeArrowheads="1"/>
          </p:cNvSpPr>
          <p:nvPr/>
        </p:nvSpPr>
        <p:spPr bwMode="auto">
          <a:xfrm>
            <a:off x="6300788" y="188913"/>
            <a:ext cx="26654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第三章  关系规范化基础 </a:t>
            </a:r>
          </a:p>
        </p:txBody>
      </p:sp>
      <p:sp>
        <p:nvSpPr>
          <p:cNvPr id="1685509" name="Rectangle 5"/>
          <p:cNvSpPr>
            <a:spLocks noRot="1" noChangeArrowheads="1"/>
          </p:cNvSpPr>
          <p:nvPr/>
        </p:nvSpPr>
        <p:spPr bwMode="auto">
          <a:xfrm>
            <a:off x="250825" y="3357563"/>
            <a:ext cx="8540750" cy="792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609600" indent="-609600">
              <a:spcBef>
                <a:spcPct val="20000"/>
              </a:spcBef>
              <a:buClr>
                <a:schemeClr val="hlink"/>
              </a:buClr>
              <a:buSzPct val="70000"/>
              <a:buFont typeface="Wingdings" pitchFamily="2" charset="2"/>
              <a:buNone/>
            </a:pPr>
            <a:r>
              <a:rPr lang="zh-CN" altLang="en-US" sz="2000">
                <a:solidFill>
                  <a:schemeClr val="tx2"/>
                </a:solidFill>
              </a:rPr>
              <a:t>　　　　第一范式（</a:t>
            </a:r>
            <a:r>
              <a:rPr lang="en-US" altLang="zh-CN" sz="2000">
                <a:solidFill>
                  <a:schemeClr val="tx2"/>
                </a:solidFill>
              </a:rPr>
              <a:t>1NF</a:t>
            </a:r>
            <a:r>
              <a:rPr lang="zh-CN" altLang="en-US" sz="2000">
                <a:solidFill>
                  <a:schemeClr val="tx2"/>
                </a:solidFill>
              </a:rPr>
              <a:t>）要求</a:t>
            </a:r>
            <a:r>
              <a:rPr lang="zh-CN" altLang="en-US" sz="2000" b="0">
                <a:solidFill>
                  <a:srgbClr val="CC3300"/>
                </a:solidFill>
              </a:rPr>
              <a:t>确保每个属性都是单值属性</a:t>
            </a:r>
            <a:r>
              <a:rPr lang="zh-CN" altLang="en-US" sz="2000" b="0">
                <a:solidFill>
                  <a:schemeClr val="tx2"/>
                </a:solidFill>
              </a:rPr>
              <a:t>，满足属性不可嵌套的特点。</a:t>
            </a:r>
          </a:p>
        </p:txBody>
      </p:sp>
      <p:sp>
        <p:nvSpPr>
          <p:cNvPr id="1685510" name="Rectangle 6"/>
          <p:cNvSpPr>
            <a:spLocks noRot="1" noChangeArrowheads="1"/>
          </p:cNvSpPr>
          <p:nvPr/>
        </p:nvSpPr>
        <p:spPr bwMode="auto">
          <a:xfrm>
            <a:off x="539750" y="1341438"/>
            <a:ext cx="7583488" cy="51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en-US" altLang="zh-CN" sz="2400">
                <a:solidFill>
                  <a:schemeClr val="tx2"/>
                </a:solidFill>
              </a:rPr>
              <a:t>1</a:t>
            </a:r>
            <a:r>
              <a:rPr lang="zh-CN" altLang="en-US" sz="2400">
                <a:solidFill>
                  <a:schemeClr val="tx2"/>
                </a:solidFill>
              </a:rPr>
              <a:t>、第一范式（</a:t>
            </a:r>
            <a:r>
              <a:rPr lang="en-US" altLang="zh-CN" sz="2400">
                <a:solidFill>
                  <a:schemeClr val="tx2"/>
                </a:solidFill>
              </a:rPr>
              <a:t>1NF</a:t>
            </a:r>
            <a:r>
              <a:rPr lang="zh-CN" altLang="en-US" sz="2400">
                <a:solidFill>
                  <a:schemeClr val="tx2"/>
                </a:solidFill>
              </a:rPr>
              <a:t>）</a:t>
            </a:r>
          </a:p>
        </p:txBody>
      </p:sp>
      <p:sp>
        <p:nvSpPr>
          <p:cNvPr id="1685511" name="Rectangle 7"/>
          <p:cNvSpPr>
            <a:spLocks noRot="1" noChangeArrowheads="1"/>
          </p:cNvSpPr>
          <p:nvPr/>
        </p:nvSpPr>
        <p:spPr bwMode="auto">
          <a:xfrm>
            <a:off x="603250" y="4437063"/>
            <a:ext cx="8540750" cy="1871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609600" indent="-609600">
              <a:spcBef>
                <a:spcPct val="20000"/>
              </a:spcBef>
              <a:buClr>
                <a:schemeClr val="hlink"/>
              </a:buClr>
              <a:buSzPct val="70000"/>
              <a:buFont typeface="Wingdings" pitchFamily="2" charset="2"/>
              <a:buNone/>
            </a:pPr>
            <a:r>
              <a:rPr lang="zh-CN" altLang="en-US" sz="2000">
                <a:solidFill>
                  <a:srgbClr val="CC3300"/>
                </a:solidFill>
              </a:rPr>
              <a:t>规范化满足第一范式的方法：</a:t>
            </a:r>
            <a:r>
              <a:rPr lang="zh-CN" altLang="en-US" sz="2000" b="0">
                <a:solidFill>
                  <a:srgbClr val="001010"/>
                </a:solidFill>
              </a:rPr>
              <a:t> </a:t>
            </a:r>
          </a:p>
          <a:p>
            <a:pPr marL="609600" indent="-609600">
              <a:spcBef>
                <a:spcPct val="20000"/>
              </a:spcBef>
              <a:buClr>
                <a:schemeClr val="hlink"/>
              </a:buClr>
              <a:buSzPct val="70000"/>
              <a:buFont typeface="Wingdings" pitchFamily="2" charset="2"/>
              <a:buChar char="v"/>
            </a:pPr>
            <a:r>
              <a:rPr lang="zh-CN" altLang="en-US" sz="2000" b="0"/>
              <a:t>从属性展开（增加独立属性，取消分栏）</a:t>
            </a:r>
          </a:p>
          <a:p>
            <a:pPr marL="609600" indent="-609600">
              <a:spcBef>
                <a:spcPct val="20000"/>
              </a:spcBef>
              <a:buClr>
                <a:schemeClr val="hlink"/>
              </a:buClr>
              <a:buSzPct val="70000"/>
              <a:buFont typeface="Wingdings" pitchFamily="2" charset="2"/>
              <a:buChar char="v"/>
            </a:pPr>
            <a:r>
              <a:rPr lang="zh-CN" altLang="en-US" sz="2000" b="0">
                <a:solidFill>
                  <a:schemeClr val="hlink"/>
                </a:solidFill>
              </a:rPr>
              <a:t>把每个复合属性单独分解为一个关系</a:t>
            </a:r>
          </a:p>
          <a:p>
            <a:pPr marL="609600" indent="-609600">
              <a:spcBef>
                <a:spcPct val="20000"/>
              </a:spcBef>
              <a:buClr>
                <a:schemeClr val="hlink"/>
              </a:buClr>
              <a:buSzPct val="70000"/>
              <a:buFont typeface="Wingdings" pitchFamily="2" charset="2"/>
              <a:buChar char="v"/>
            </a:pPr>
            <a:r>
              <a:rPr lang="zh-CN" altLang="en-US" sz="2000" b="0">
                <a:solidFill>
                  <a:srgbClr val="001010"/>
                </a:solidFill>
              </a:rPr>
              <a:t>在元组上展开</a:t>
            </a:r>
            <a:r>
              <a:rPr lang="en-US" altLang="zh-CN" sz="2000" b="0">
                <a:solidFill>
                  <a:srgbClr val="001010"/>
                </a:solidFill>
              </a:rPr>
              <a:t>(</a:t>
            </a:r>
            <a:r>
              <a:rPr lang="zh-CN" altLang="en-US" sz="2000" b="0">
                <a:solidFill>
                  <a:schemeClr val="tx2"/>
                </a:solidFill>
              </a:rPr>
              <a:t>不可取</a:t>
            </a:r>
            <a:r>
              <a:rPr lang="en-US" altLang="zh-CN" sz="2000" b="0">
                <a:solidFill>
                  <a:srgbClr val="001010"/>
                </a:solidFill>
              </a:rPr>
              <a:t>)</a:t>
            </a:r>
          </a:p>
        </p:txBody>
      </p:sp>
    </p:spTree>
  </p:cSld>
  <p:clrMapOvr>
    <a:masterClrMapping/>
  </p:clrMapOvr>
  <p:transition spd="med">
    <p:strips dir="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8551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85507">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685509"/>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6855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85507" grpId="0" build="p"/>
      <p:bldP spid="1685509" grpId="0"/>
      <p:bldP spid="1685510" grpId="0"/>
      <p:bldP spid="168551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86530" name="Group 2"/>
          <p:cNvGraphicFramePr>
            <a:graphicFrameLocks noGrp="1"/>
          </p:cNvGraphicFramePr>
          <p:nvPr>
            <p:ph type="tbl" idx="1"/>
          </p:nvPr>
        </p:nvGraphicFramePr>
        <p:xfrm>
          <a:off x="611188" y="1916113"/>
          <a:ext cx="7688262" cy="792162"/>
        </p:xfrm>
        <a:graphic>
          <a:graphicData uri="http://schemas.openxmlformats.org/drawingml/2006/table">
            <a:tbl>
              <a:tblPr/>
              <a:tblGrid>
                <a:gridCol w="1230312"/>
                <a:gridCol w="1076325"/>
                <a:gridCol w="1076325"/>
                <a:gridCol w="1011238"/>
                <a:gridCol w="1098550"/>
                <a:gridCol w="1096962"/>
                <a:gridCol w="1098550"/>
              </a:tblGrid>
              <a:tr h="400050">
                <a:tc rowSpan="2">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US" sz="2000" b="0" i="0" u="none" strike="noStrike" cap="none" normalizeH="0" baseline="0" smtClean="0">
                          <a:ln>
                            <a:noFill/>
                          </a:ln>
                          <a:solidFill>
                            <a:schemeClr val="tx1"/>
                          </a:solidFill>
                          <a:effectLst/>
                          <a:latin typeface="Arial" pitchFamily="34" charset="0"/>
                          <a:ea typeface="宋体" pitchFamily="2" charset="-122"/>
                        </a:rPr>
                        <a:t>学号</a:t>
                      </a:r>
                    </a:p>
                  </a:txBody>
                  <a:tcPr marL="0" marR="0" marT="0" marB="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US" sz="2000" b="0" i="0" u="none" strike="noStrike" cap="none" normalizeH="0" baseline="0" smtClean="0">
                          <a:ln>
                            <a:noFill/>
                          </a:ln>
                          <a:solidFill>
                            <a:schemeClr val="tx1"/>
                          </a:solidFill>
                          <a:effectLst/>
                          <a:latin typeface="Arial" pitchFamily="34" charset="0"/>
                          <a:ea typeface="宋体" pitchFamily="2" charset="-122"/>
                        </a:rPr>
                        <a:t>姓名</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US" sz="2000" b="0" i="0" u="none" strike="noStrike" cap="none" normalizeH="0" baseline="0" smtClean="0">
                          <a:ln>
                            <a:noFill/>
                          </a:ln>
                          <a:solidFill>
                            <a:schemeClr val="tx1"/>
                          </a:solidFill>
                          <a:effectLst/>
                          <a:latin typeface="Arial" pitchFamily="34" charset="0"/>
                          <a:ea typeface="宋体" pitchFamily="2" charset="-122"/>
                        </a:rPr>
                        <a:t>性别</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US" sz="2000" b="0" i="0" u="none" strike="noStrike" cap="none" normalizeH="0" baseline="0" smtClean="0">
                          <a:ln>
                            <a:noFill/>
                          </a:ln>
                          <a:solidFill>
                            <a:schemeClr val="tx1"/>
                          </a:solidFill>
                          <a:effectLst/>
                          <a:latin typeface="Arial" pitchFamily="34" charset="0"/>
                          <a:ea typeface="宋体" pitchFamily="2" charset="-122"/>
                        </a:rPr>
                        <a:t>专业</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gridSpan="3">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US" sz="2000" b="0" i="0" u="none" strike="noStrike" cap="none" normalizeH="0" baseline="0" smtClean="0">
                          <a:ln>
                            <a:noFill/>
                          </a:ln>
                          <a:solidFill>
                            <a:schemeClr val="tx1"/>
                          </a:solidFill>
                          <a:effectLst/>
                          <a:latin typeface="Arial" pitchFamily="34" charset="0"/>
                          <a:ea typeface="宋体" pitchFamily="2" charset="-122"/>
                        </a:rPr>
                        <a:t>成绩</a:t>
                      </a:r>
                    </a:p>
                  </a:txBody>
                  <a:tcPr marL="0" marR="0" marT="0" marB="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zh-CN" altLang="en-US"/>
                    </a:p>
                  </a:txBody>
                  <a:tcPr/>
                </a:tc>
                <a:tc hMerge="1">
                  <a:txBody>
                    <a:bodyPr/>
                    <a:lstStyle/>
                    <a:p>
                      <a:endParaRPr lang="zh-CN" altLang="en-US"/>
                    </a:p>
                  </a:txBody>
                  <a:tcPr/>
                </a:tc>
              </a:tr>
              <a:tr h="392113">
                <a:tc vMerge="1">
                  <a:txBody>
                    <a:bodyPr/>
                    <a:lstStyle/>
                    <a:p>
                      <a:endParaRPr lang="zh-CN" altLang="en-US"/>
                    </a:p>
                  </a:txBody>
                  <a:tcPr/>
                </a:tc>
                <a:tc vMerge="1">
                  <a:txBody>
                    <a:bodyPr/>
                    <a:lstStyle/>
                    <a:p>
                      <a:endParaRPr lang="zh-CN" altLang="en-US"/>
                    </a:p>
                  </a:txBody>
                  <a:tcPr/>
                </a:tc>
                <a:tc vMerge="1">
                  <a:txBody>
                    <a:bodyPr/>
                    <a:lstStyle/>
                    <a:p>
                      <a:endParaRPr lang="zh-CN" altLang="en-US"/>
                    </a:p>
                  </a:txBody>
                  <a:tcPr/>
                </a:tc>
                <a:tc vMerge="1">
                  <a:txBody>
                    <a:bodyPr/>
                    <a:lstStyle/>
                    <a:p>
                      <a:endParaRPr lang="zh-CN" altLang="en-US"/>
                    </a:p>
                  </a:txBody>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US" sz="2000" b="0" i="0" u="none" strike="noStrike" cap="none" normalizeH="0" baseline="0" smtClean="0">
                          <a:ln>
                            <a:noFill/>
                          </a:ln>
                          <a:solidFill>
                            <a:schemeClr val="tx1"/>
                          </a:solidFill>
                          <a:effectLst/>
                          <a:latin typeface="Arial" pitchFamily="34" charset="0"/>
                          <a:ea typeface="宋体" pitchFamily="2" charset="-122"/>
                        </a:rPr>
                        <a:t>数学</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US" sz="2000" b="0" i="0" u="none" strike="noStrike" cap="none" normalizeH="0" baseline="0" smtClean="0">
                          <a:ln>
                            <a:noFill/>
                          </a:ln>
                          <a:solidFill>
                            <a:schemeClr val="tx1"/>
                          </a:solidFill>
                          <a:effectLst/>
                          <a:latin typeface="Arial" pitchFamily="34" charset="0"/>
                          <a:ea typeface="宋体" pitchFamily="2" charset="-122"/>
                        </a:rPr>
                        <a:t>物理</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US" sz="2000" b="0" i="0" u="none" strike="noStrike" cap="none" normalizeH="0" baseline="0" smtClean="0">
                          <a:ln>
                            <a:noFill/>
                          </a:ln>
                          <a:solidFill>
                            <a:schemeClr val="tx1"/>
                          </a:solidFill>
                          <a:effectLst/>
                          <a:latin typeface="Arial" pitchFamily="34" charset="0"/>
                          <a:ea typeface="宋体" pitchFamily="2" charset="-122"/>
                        </a:rPr>
                        <a:t>化学</a:t>
                      </a:r>
                    </a:p>
                  </a:txBody>
                  <a:tcPr marL="0" marR="0" marT="0" marB="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graphicFrame>
        <p:nvGraphicFramePr>
          <p:cNvPr id="1686550" name="Group 22"/>
          <p:cNvGraphicFramePr>
            <a:graphicFrameLocks noGrp="1"/>
          </p:cNvGraphicFramePr>
          <p:nvPr/>
        </p:nvGraphicFramePr>
        <p:xfrm>
          <a:off x="755650" y="4221163"/>
          <a:ext cx="7467600" cy="576262"/>
        </p:xfrm>
        <a:graphic>
          <a:graphicData uri="http://schemas.openxmlformats.org/drawingml/2006/table">
            <a:tbl>
              <a:tblPr/>
              <a:tblGrid>
                <a:gridCol w="990600"/>
                <a:gridCol w="685800"/>
                <a:gridCol w="685800"/>
                <a:gridCol w="685800"/>
                <a:gridCol w="1371600"/>
                <a:gridCol w="1524000"/>
                <a:gridCol w="1524000"/>
              </a:tblGrid>
              <a:tr h="576263">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US" sz="2000" b="0" i="0" u="none" strike="noStrike" cap="none" normalizeH="0" baseline="0" smtClean="0">
                          <a:ln>
                            <a:noFill/>
                          </a:ln>
                          <a:solidFill>
                            <a:schemeClr val="tx1"/>
                          </a:solidFill>
                          <a:effectLst/>
                          <a:latin typeface="Arial" pitchFamily="34" charset="0"/>
                          <a:ea typeface="宋体" pitchFamily="2" charset="-122"/>
                        </a:rPr>
                        <a:t>学号</a:t>
                      </a:r>
                    </a:p>
                  </a:txBody>
                  <a:tcPr marL="0" marR="0" marT="0" marB="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US" sz="2000" b="0" i="0" u="none" strike="noStrike" cap="none" normalizeH="0" baseline="0" smtClean="0">
                          <a:ln>
                            <a:noFill/>
                          </a:ln>
                          <a:solidFill>
                            <a:schemeClr val="tx1"/>
                          </a:solidFill>
                          <a:effectLst/>
                          <a:latin typeface="Arial" pitchFamily="34" charset="0"/>
                          <a:ea typeface="宋体" pitchFamily="2" charset="-122"/>
                        </a:rPr>
                        <a:t>姓名</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US" sz="2000" b="0" i="0" u="none" strike="noStrike" cap="none" normalizeH="0" baseline="0" smtClean="0">
                          <a:ln>
                            <a:noFill/>
                          </a:ln>
                          <a:solidFill>
                            <a:schemeClr val="tx1"/>
                          </a:solidFill>
                          <a:effectLst/>
                          <a:latin typeface="Arial" pitchFamily="34" charset="0"/>
                          <a:ea typeface="宋体" pitchFamily="2" charset="-122"/>
                        </a:rPr>
                        <a:t>性别</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US" sz="2000" b="0" i="0" u="none" strike="noStrike" cap="none" normalizeH="0" baseline="0" smtClean="0">
                          <a:ln>
                            <a:noFill/>
                          </a:ln>
                          <a:solidFill>
                            <a:schemeClr val="tx1"/>
                          </a:solidFill>
                          <a:effectLst/>
                          <a:latin typeface="Arial" pitchFamily="34" charset="0"/>
                          <a:ea typeface="宋体" pitchFamily="2" charset="-122"/>
                        </a:rPr>
                        <a:t>专业</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US" sz="2000" b="0" i="0" u="none" strike="noStrike" cap="none" normalizeH="0" baseline="0" smtClean="0">
                          <a:ln>
                            <a:noFill/>
                          </a:ln>
                          <a:solidFill>
                            <a:schemeClr val="tx1"/>
                          </a:solidFill>
                          <a:effectLst/>
                          <a:latin typeface="Arial" pitchFamily="34" charset="0"/>
                          <a:ea typeface="宋体" pitchFamily="2" charset="-122"/>
                        </a:rPr>
                        <a:t>数学成绩</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US" sz="2000" b="0" i="0" u="none" strike="noStrike" cap="none" normalizeH="0" baseline="0" smtClean="0">
                          <a:ln>
                            <a:noFill/>
                          </a:ln>
                          <a:solidFill>
                            <a:schemeClr val="tx1"/>
                          </a:solidFill>
                          <a:effectLst/>
                          <a:latin typeface="Arial" pitchFamily="34" charset="0"/>
                          <a:ea typeface="宋体" pitchFamily="2" charset="-122"/>
                        </a:rPr>
                        <a:t>物理成绩</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US" sz="2000" b="0" i="0" u="none" strike="noStrike" cap="none" normalizeH="0" baseline="0" smtClean="0">
                          <a:ln>
                            <a:noFill/>
                          </a:ln>
                          <a:solidFill>
                            <a:schemeClr val="tx1"/>
                          </a:solidFill>
                          <a:effectLst/>
                          <a:latin typeface="Arial" pitchFamily="34" charset="0"/>
                          <a:ea typeface="宋体" pitchFamily="2" charset="-122"/>
                        </a:rPr>
                        <a:t>化学成绩</a:t>
                      </a:r>
                    </a:p>
                  </a:txBody>
                  <a:tcPr marL="0" marR="0" marT="0" marB="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686569" name="Rectangle 41"/>
          <p:cNvSpPr>
            <a:spLocks noGrp="1" noRot="1" noChangeArrowheads="1"/>
          </p:cNvSpPr>
          <p:nvPr>
            <p:ph type="title"/>
          </p:nvPr>
        </p:nvSpPr>
        <p:spPr>
          <a:xfrm>
            <a:off x="323850" y="981075"/>
            <a:ext cx="8540750" cy="438150"/>
          </a:xfrm>
        </p:spPr>
        <p:txBody>
          <a:bodyPr/>
          <a:lstStyle/>
          <a:p>
            <a:r>
              <a:rPr kumimoji="1" lang="zh-CN" altLang="en-US" sz="2400" b="0">
                <a:solidFill>
                  <a:srgbClr val="CC3300"/>
                </a:solidFill>
              </a:rPr>
              <a:t>例</a:t>
            </a:r>
            <a:r>
              <a:rPr kumimoji="1" lang="en-US" altLang="zh-CN" sz="2400" b="0">
                <a:solidFill>
                  <a:srgbClr val="CC3300"/>
                </a:solidFill>
              </a:rPr>
              <a:t>1</a:t>
            </a:r>
            <a:r>
              <a:rPr kumimoji="1" lang="zh-CN" altLang="en-US" sz="2400" b="0">
                <a:solidFill>
                  <a:srgbClr val="CC3300"/>
                </a:solidFill>
              </a:rPr>
              <a:t>：如下是一个不规范的成绩关系</a:t>
            </a:r>
          </a:p>
        </p:txBody>
      </p:sp>
      <p:sp>
        <p:nvSpPr>
          <p:cNvPr id="1686570" name="Rectangle 42"/>
          <p:cNvSpPr>
            <a:spLocks noRot="1" noChangeArrowheads="1"/>
          </p:cNvSpPr>
          <p:nvPr/>
        </p:nvSpPr>
        <p:spPr bwMode="auto">
          <a:xfrm>
            <a:off x="250825" y="3357563"/>
            <a:ext cx="8540750" cy="438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zh-CN" altLang="en-US" sz="2000">
                <a:solidFill>
                  <a:srgbClr val="001010"/>
                </a:solidFill>
              </a:rPr>
              <a:t>从属性展开</a:t>
            </a:r>
            <a:r>
              <a:rPr kumimoji="1" lang="zh-CN" altLang="en-US" sz="2400" b="0">
                <a:solidFill>
                  <a:srgbClr val="CC3300"/>
                </a:solidFill>
              </a:rPr>
              <a:t>可变换为如下关系：</a:t>
            </a:r>
          </a:p>
        </p:txBody>
      </p:sp>
      <p:sp>
        <p:nvSpPr>
          <p:cNvPr id="1686571" name="Text Box 43"/>
          <p:cNvSpPr txBox="1">
            <a:spLocks noChangeArrowheads="1"/>
          </p:cNvSpPr>
          <p:nvPr/>
        </p:nvSpPr>
        <p:spPr bwMode="auto">
          <a:xfrm>
            <a:off x="6300788" y="188913"/>
            <a:ext cx="26654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第三章  关系规范化基础 </a:t>
            </a:r>
          </a:p>
        </p:txBody>
      </p:sp>
    </p:spTree>
  </p:cSld>
  <p:clrMapOvr>
    <a:masterClrMapping/>
  </p:clrMapOvr>
  <p:transition spd="med">
    <p:strips dir="r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87604" name="Group 52"/>
          <p:cNvGraphicFramePr>
            <a:graphicFrameLocks noGrp="1"/>
          </p:cNvGraphicFramePr>
          <p:nvPr>
            <p:ph type="tbl" idx="1"/>
          </p:nvPr>
        </p:nvGraphicFramePr>
        <p:xfrm>
          <a:off x="611188" y="1557338"/>
          <a:ext cx="7688262" cy="719137"/>
        </p:xfrm>
        <a:graphic>
          <a:graphicData uri="http://schemas.openxmlformats.org/drawingml/2006/table">
            <a:tbl>
              <a:tblPr/>
              <a:tblGrid>
                <a:gridCol w="1230312"/>
                <a:gridCol w="1076325"/>
                <a:gridCol w="1076325"/>
                <a:gridCol w="1011238"/>
                <a:gridCol w="1098550"/>
                <a:gridCol w="1096962"/>
                <a:gridCol w="1098550"/>
              </a:tblGrid>
              <a:tr h="400050">
                <a:tc rowSpan="2">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US" sz="2000" b="0" i="0" u="none" strike="noStrike" cap="none" normalizeH="0" baseline="0" smtClean="0">
                          <a:ln>
                            <a:noFill/>
                          </a:ln>
                          <a:solidFill>
                            <a:schemeClr val="tx1"/>
                          </a:solidFill>
                          <a:effectLst/>
                          <a:latin typeface="Arial" pitchFamily="34" charset="0"/>
                          <a:ea typeface="宋体" pitchFamily="2" charset="-122"/>
                        </a:rPr>
                        <a:t>学号</a:t>
                      </a:r>
                    </a:p>
                  </a:txBody>
                  <a:tcPr marL="0" marR="0" marT="0" marB="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US" sz="2000" b="0" i="0" u="none" strike="noStrike" cap="none" normalizeH="0" baseline="0" smtClean="0">
                          <a:ln>
                            <a:noFill/>
                          </a:ln>
                          <a:solidFill>
                            <a:schemeClr val="tx1"/>
                          </a:solidFill>
                          <a:effectLst/>
                          <a:latin typeface="Arial" pitchFamily="34" charset="0"/>
                          <a:ea typeface="宋体" pitchFamily="2" charset="-122"/>
                        </a:rPr>
                        <a:t>姓名</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US" sz="2000" b="0" i="0" u="none" strike="noStrike" cap="none" normalizeH="0" baseline="0" smtClean="0">
                          <a:ln>
                            <a:noFill/>
                          </a:ln>
                          <a:solidFill>
                            <a:schemeClr val="tx1"/>
                          </a:solidFill>
                          <a:effectLst/>
                          <a:latin typeface="Arial" pitchFamily="34" charset="0"/>
                          <a:ea typeface="宋体" pitchFamily="2" charset="-122"/>
                        </a:rPr>
                        <a:t>性别</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rowSpan="2">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US" sz="2000" b="0" i="0" u="none" strike="noStrike" cap="none" normalizeH="0" baseline="0" smtClean="0">
                          <a:ln>
                            <a:noFill/>
                          </a:ln>
                          <a:solidFill>
                            <a:schemeClr val="tx1"/>
                          </a:solidFill>
                          <a:effectLst/>
                          <a:latin typeface="Arial" pitchFamily="34" charset="0"/>
                          <a:ea typeface="宋体" pitchFamily="2" charset="-122"/>
                        </a:rPr>
                        <a:t>专业</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gridSpan="3">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US" sz="2000" b="0" i="0" u="none" strike="noStrike" cap="none" normalizeH="0" baseline="0" smtClean="0">
                          <a:ln>
                            <a:noFill/>
                          </a:ln>
                          <a:solidFill>
                            <a:schemeClr val="tx1"/>
                          </a:solidFill>
                          <a:effectLst/>
                          <a:latin typeface="Arial" pitchFamily="34" charset="0"/>
                          <a:ea typeface="宋体" pitchFamily="2" charset="-122"/>
                        </a:rPr>
                        <a:t>成绩</a:t>
                      </a:r>
                    </a:p>
                  </a:txBody>
                  <a:tcPr marL="0" marR="0" marT="0" marB="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zh-CN" altLang="en-US"/>
                    </a:p>
                  </a:txBody>
                  <a:tcPr/>
                </a:tc>
                <a:tc hMerge="1">
                  <a:txBody>
                    <a:bodyPr/>
                    <a:lstStyle/>
                    <a:p>
                      <a:endParaRPr lang="zh-CN" altLang="en-US"/>
                    </a:p>
                  </a:txBody>
                  <a:tcPr/>
                </a:tc>
              </a:tr>
              <a:tr h="319088">
                <a:tc vMerge="1">
                  <a:txBody>
                    <a:bodyPr/>
                    <a:lstStyle/>
                    <a:p>
                      <a:endParaRPr lang="zh-CN" altLang="en-US"/>
                    </a:p>
                  </a:txBody>
                  <a:tcPr/>
                </a:tc>
                <a:tc vMerge="1">
                  <a:txBody>
                    <a:bodyPr/>
                    <a:lstStyle/>
                    <a:p>
                      <a:endParaRPr lang="zh-CN" altLang="en-US"/>
                    </a:p>
                  </a:txBody>
                  <a:tcPr/>
                </a:tc>
                <a:tc vMerge="1">
                  <a:txBody>
                    <a:bodyPr/>
                    <a:lstStyle/>
                    <a:p>
                      <a:endParaRPr lang="zh-CN" altLang="en-US"/>
                    </a:p>
                  </a:txBody>
                  <a:tcPr/>
                </a:tc>
                <a:tc vMerge="1">
                  <a:txBody>
                    <a:bodyPr/>
                    <a:lstStyle/>
                    <a:p>
                      <a:endParaRPr lang="zh-CN" altLang="en-US"/>
                    </a:p>
                  </a:txBody>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US" sz="2000" b="0" i="0" u="none" strike="noStrike" cap="none" normalizeH="0" baseline="0" smtClean="0">
                          <a:ln>
                            <a:noFill/>
                          </a:ln>
                          <a:solidFill>
                            <a:schemeClr val="tx1"/>
                          </a:solidFill>
                          <a:effectLst/>
                          <a:latin typeface="Arial" pitchFamily="34" charset="0"/>
                          <a:ea typeface="宋体" pitchFamily="2" charset="-122"/>
                        </a:rPr>
                        <a:t>数学</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US" sz="2000" b="0" i="0" u="none" strike="noStrike" cap="none" normalizeH="0" baseline="0" smtClean="0">
                          <a:ln>
                            <a:noFill/>
                          </a:ln>
                          <a:solidFill>
                            <a:schemeClr val="tx1"/>
                          </a:solidFill>
                          <a:effectLst/>
                          <a:latin typeface="Arial" pitchFamily="34" charset="0"/>
                          <a:ea typeface="宋体" pitchFamily="2" charset="-122"/>
                        </a:rPr>
                        <a:t>物理</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US" sz="2000" b="0" i="0" u="none" strike="noStrike" cap="none" normalizeH="0" baseline="0" smtClean="0">
                          <a:ln>
                            <a:noFill/>
                          </a:ln>
                          <a:solidFill>
                            <a:schemeClr val="tx1"/>
                          </a:solidFill>
                          <a:effectLst/>
                          <a:latin typeface="Arial" pitchFamily="34" charset="0"/>
                          <a:ea typeface="宋体" pitchFamily="2" charset="-122"/>
                        </a:rPr>
                        <a:t>化学</a:t>
                      </a:r>
                    </a:p>
                  </a:txBody>
                  <a:tcPr marL="0" marR="0" marT="0" marB="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graphicFrame>
        <p:nvGraphicFramePr>
          <p:cNvPr id="1687574" name="Group 22"/>
          <p:cNvGraphicFramePr>
            <a:graphicFrameLocks noGrp="1"/>
          </p:cNvGraphicFramePr>
          <p:nvPr/>
        </p:nvGraphicFramePr>
        <p:xfrm>
          <a:off x="1295400" y="5084763"/>
          <a:ext cx="3048000" cy="706437"/>
        </p:xfrm>
        <a:graphic>
          <a:graphicData uri="http://schemas.openxmlformats.org/drawingml/2006/table">
            <a:tbl>
              <a:tblPr/>
              <a:tblGrid>
                <a:gridCol w="990600"/>
                <a:gridCol w="685800"/>
                <a:gridCol w="685800"/>
                <a:gridCol w="685800"/>
              </a:tblGrid>
              <a:tr h="706438">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US" sz="2000" b="0" i="0" u="none" strike="noStrike" cap="none" normalizeH="0" baseline="0" smtClean="0">
                          <a:ln>
                            <a:noFill/>
                          </a:ln>
                          <a:solidFill>
                            <a:schemeClr val="tx1"/>
                          </a:solidFill>
                          <a:effectLst/>
                          <a:latin typeface="Arial" pitchFamily="34" charset="0"/>
                          <a:ea typeface="宋体" pitchFamily="2" charset="-122"/>
                        </a:rPr>
                        <a:t>学号</a:t>
                      </a:r>
                    </a:p>
                  </a:txBody>
                  <a:tcPr marL="0" marR="0" marT="0" marB="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US" sz="2000" b="0" i="0" u="none" strike="noStrike" cap="none" normalizeH="0" baseline="0" smtClean="0">
                          <a:ln>
                            <a:noFill/>
                          </a:ln>
                          <a:solidFill>
                            <a:schemeClr val="tx1"/>
                          </a:solidFill>
                          <a:effectLst/>
                          <a:latin typeface="Arial" pitchFamily="34" charset="0"/>
                          <a:ea typeface="宋体" pitchFamily="2" charset="-122"/>
                        </a:rPr>
                        <a:t>姓名</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US" sz="2000" b="0" i="0" u="none" strike="noStrike" cap="none" normalizeH="0" baseline="0" smtClean="0">
                          <a:ln>
                            <a:noFill/>
                          </a:ln>
                          <a:solidFill>
                            <a:schemeClr val="tx1"/>
                          </a:solidFill>
                          <a:effectLst/>
                          <a:latin typeface="Arial" pitchFamily="34" charset="0"/>
                          <a:ea typeface="宋体" pitchFamily="2" charset="-122"/>
                        </a:rPr>
                        <a:t>性别</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US" sz="2000" b="0" i="0" u="none" strike="noStrike" cap="none" normalizeH="0" baseline="0" smtClean="0">
                          <a:ln>
                            <a:noFill/>
                          </a:ln>
                          <a:solidFill>
                            <a:schemeClr val="tx1"/>
                          </a:solidFill>
                          <a:effectLst/>
                          <a:latin typeface="Arial" pitchFamily="34" charset="0"/>
                          <a:ea typeface="宋体" pitchFamily="2" charset="-122"/>
                        </a:rPr>
                        <a:t>专业</a:t>
                      </a:r>
                    </a:p>
                  </a:txBody>
                  <a:tcPr marL="0" marR="0" marT="0" marB="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graphicFrame>
        <p:nvGraphicFramePr>
          <p:cNvPr id="1687605" name="Group 53"/>
          <p:cNvGraphicFramePr>
            <a:graphicFrameLocks noGrp="1"/>
          </p:cNvGraphicFramePr>
          <p:nvPr/>
        </p:nvGraphicFramePr>
        <p:xfrm>
          <a:off x="5257800" y="5105400"/>
          <a:ext cx="3048000" cy="685800"/>
        </p:xfrm>
        <a:graphic>
          <a:graphicData uri="http://schemas.openxmlformats.org/drawingml/2006/table">
            <a:tbl>
              <a:tblPr/>
              <a:tblGrid>
                <a:gridCol w="990600"/>
                <a:gridCol w="685800"/>
                <a:gridCol w="685800"/>
                <a:gridCol w="685800"/>
              </a:tblGrid>
              <a:tr h="685800">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US" sz="2000" b="0" i="0" u="none" strike="noStrike" cap="none" normalizeH="0" baseline="0" smtClean="0">
                          <a:ln>
                            <a:noFill/>
                          </a:ln>
                          <a:solidFill>
                            <a:schemeClr val="tx1"/>
                          </a:solidFill>
                          <a:effectLst/>
                          <a:latin typeface="Arial" pitchFamily="34" charset="0"/>
                          <a:ea typeface="宋体" pitchFamily="2" charset="-122"/>
                        </a:rPr>
                        <a:t>学号</a:t>
                      </a:r>
                    </a:p>
                  </a:txBody>
                  <a:tcPr marL="0" marR="0" marT="0" marB="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US" sz="2000" b="0" i="0" u="none" strike="noStrike" cap="none" normalizeH="0" baseline="0" smtClean="0">
                          <a:ln>
                            <a:noFill/>
                          </a:ln>
                          <a:solidFill>
                            <a:schemeClr val="tx1"/>
                          </a:solidFill>
                          <a:effectLst/>
                          <a:latin typeface="Arial" pitchFamily="34" charset="0"/>
                          <a:ea typeface="宋体" pitchFamily="2" charset="-122"/>
                        </a:rPr>
                        <a:t>数学</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US" sz="2000" b="0" i="0" u="none" strike="noStrike" cap="none" normalizeH="0" baseline="0" smtClean="0">
                          <a:ln>
                            <a:noFill/>
                          </a:ln>
                          <a:solidFill>
                            <a:schemeClr val="tx1"/>
                          </a:solidFill>
                          <a:effectLst/>
                          <a:latin typeface="Arial" pitchFamily="34" charset="0"/>
                          <a:ea typeface="宋体" pitchFamily="2" charset="-122"/>
                        </a:rPr>
                        <a:t>物理</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r>
                        <a:rPr kumimoji="0" lang="zh-CN" altLang="en-US" sz="2000" b="0" i="0" u="none" strike="noStrike" cap="none" normalizeH="0" baseline="0" smtClean="0">
                          <a:ln>
                            <a:noFill/>
                          </a:ln>
                          <a:solidFill>
                            <a:schemeClr val="tx1"/>
                          </a:solidFill>
                          <a:effectLst/>
                          <a:latin typeface="Arial" pitchFamily="34" charset="0"/>
                          <a:ea typeface="宋体" pitchFamily="2" charset="-122"/>
                        </a:rPr>
                        <a:t>化学</a:t>
                      </a:r>
                    </a:p>
                  </a:txBody>
                  <a:tcPr marL="0" marR="0" marT="0" marB="0"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687598" name="Text Box 46"/>
          <p:cNvSpPr txBox="1">
            <a:spLocks noChangeArrowheads="1"/>
          </p:cNvSpPr>
          <p:nvPr/>
        </p:nvSpPr>
        <p:spPr bwMode="auto">
          <a:xfrm>
            <a:off x="1263650" y="4724400"/>
            <a:ext cx="14033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zh-CN" altLang="en-US" sz="2400" b="0">
                <a:latin typeface="Times New Roman" pitchFamily="18" charset="0"/>
                <a:ea typeface="华文行楷" pitchFamily="2" charset="-122"/>
              </a:rPr>
              <a:t>学生关系</a:t>
            </a:r>
          </a:p>
        </p:txBody>
      </p:sp>
      <p:sp>
        <p:nvSpPr>
          <p:cNvPr id="1687599" name="Text Box 47"/>
          <p:cNvSpPr txBox="1">
            <a:spLocks noChangeArrowheads="1"/>
          </p:cNvSpPr>
          <p:nvPr/>
        </p:nvSpPr>
        <p:spPr bwMode="auto">
          <a:xfrm>
            <a:off x="5226050" y="4724400"/>
            <a:ext cx="14033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zh-CN" altLang="en-US" sz="2400" b="0">
                <a:latin typeface="Times New Roman" pitchFamily="18" charset="0"/>
                <a:ea typeface="华文行楷" pitchFamily="2" charset="-122"/>
              </a:rPr>
              <a:t>成绩关系</a:t>
            </a:r>
          </a:p>
        </p:txBody>
      </p:sp>
      <p:sp>
        <p:nvSpPr>
          <p:cNvPr id="1687601" name="Rectangle 49"/>
          <p:cNvSpPr>
            <a:spLocks noGrp="1" noRot="1" noChangeArrowheads="1"/>
          </p:cNvSpPr>
          <p:nvPr>
            <p:ph type="title"/>
          </p:nvPr>
        </p:nvSpPr>
        <p:spPr>
          <a:xfrm>
            <a:off x="900113" y="765175"/>
            <a:ext cx="1462087" cy="582613"/>
          </a:xfrm>
        </p:spPr>
        <p:txBody>
          <a:bodyPr/>
          <a:lstStyle/>
          <a:p>
            <a:pPr algn="l"/>
            <a:r>
              <a:rPr kumimoji="1" lang="zh-CN" altLang="en-US" sz="2800" b="0">
                <a:solidFill>
                  <a:srgbClr val="CC3300"/>
                </a:solidFill>
              </a:rPr>
              <a:t>例</a:t>
            </a:r>
            <a:r>
              <a:rPr kumimoji="1" lang="en-US" altLang="zh-CN" sz="2800" b="0">
                <a:solidFill>
                  <a:srgbClr val="CC3300"/>
                </a:solidFill>
              </a:rPr>
              <a:t>2</a:t>
            </a:r>
            <a:r>
              <a:rPr kumimoji="1" lang="zh-CN" altLang="en-US" sz="2800" b="0">
                <a:solidFill>
                  <a:srgbClr val="CC3300"/>
                </a:solidFill>
              </a:rPr>
              <a:t>：</a:t>
            </a:r>
          </a:p>
        </p:txBody>
      </p:sp>
      <p:sp>
        <p:nvSpPr>
          <p:cNvPr id="1687602" name="Rectangle 50"/>
          <p:cNvSpPr>
            <a:spLocks noRot="1" noChangeArrowheads="1"/>
          </p:cNvSpPr>
          <p:nvPr/>
        </p:nvSpPr>
        <p:spPr bwMode="auto">
          <a:xfrm>
            <a:off x="250825" y="3213100"/>
            <a:ext cx="8540750" cy="863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zh-CN" altLang="en-US" sz="2000">
                <a:solidFill>
                  <a:srgbClr val="001010"/>
                </a:solidFill>
              </a:rPr>
              <a:t>把每个复合属性单独分解为一个关系</a:t>
            </a:r>
            <a:br>
              <a:rPr lang="zh-CN" altLang="en-US" sz="2000">
                <a:solidFill>
                  <a:srgbClr val="001010"/>
                </a:solidFill>
              </a:rPr>
            </a:br>
            <a:r>
              <a:rPr kumimoji="1" lang="zh-CN" altLang="en-US" sz="2400" b="0">
                <a:solidFill>
                  <a:srgbClr val="CC3300"/>
                </a:solidFill>
              </a:rPr>
              <a:t>可变换为如下关系：</a:t>
            </a:r>
          </a:p>
        </p:txBody>
      </p:sp>
      <p:sp>
        <p:nvSpPr>
          <p:cNvPr id="1687603" name="Text Box 51"/>
          <p:cNvSpPr txBox="1">
            <a:spLocks noChangeArrowheads="1"/>
          </p:cNvSpPr>
          <p:nvPr/>
        </p:nvSpPr>
        <p:spPr bwMode="auto">
          <a:xfrm>
            <a:off x="6300788" y="188913"/>
            <a:ext cx="26654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第三章  关系规范化基础 </a:t>
            </a:r>
          </a:p>
        </p:txBody>
      </p:sp>
    </p:spTree>
  </p:cSld>
  <p:clrMapOvr>
    <a:masterClrMapping/>
  </p:clrMapOvr>
  <p:transition spd="med">
    <p:strips dir="r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8578" name="Rectangle 2"/>
          <p:cNvSpPr>
            <a:spLocks noGrp="1" noRot="1" noChangeArrowheads="1"/>
          </p:cNvSpPr>
          <p:nvPr>
            <p:ph type="body" idx="1"/>
          </p:nvPr>
        </p:nvSpPr>
        <p:spPr>
          <a:xfrm>
            <a:off x="611188" y="3068638"/>
            <a:ext cx="8291512" cy="1727200"/>
          </a:xfrm>
        </p:spPr>
        <p:txBody>
          <a:bodyPr/>
          <a:lstStyle/>
          <a:p>
            <a:pPr>
              <a:spcBef>
                <a:spcPct val="0"/>
              </a:spcBef>
              <a:buFont typeface="Wingdings" pitchFamily="2" charset="2"/>
              <a:buNone/>
            </a:pPr>
            <a:r>
              <a:rPr lang="zh-CN" altLang="en-US" sz="2000" b="1">
                <a:solidFill>
                  <a:srgbClr val="CC3300"/>
                </a:solidFill>
              </a:rPr>
              <a:t>特点：</a:t>
            </a:r>
          </a:p>
          <a:p>
            <a:pPr>
              <a:spcBef>
                <a:spcPct val="0"/>
              </a:spcBef>
            </a:pPr>
            <a:r>
              <a:rPr lang="zh-CN" altLang="en-US" sz="2000" b="1">
                <a:solidFill>
                  <a:schemeClr val="tx2"/>
                </a:solidFill>
              </a:rPr>
              <a:t>无损分解和无损连接；</a:t>
            </a:r>
          </a:p>
          <a:p>
            <a:pPr>
              <a:spcBef>
                <a:spcPct val="0"/>
              </a:spcBef>
            </a:pPr>
            <a:r>
              <a:rPr lang="zh-CN" altLang="en-US" sz="2000" b="1">
                <a:solidFill>
                  <a:schemeClr val="tx2"/>
                </a:solidFill>
              </a:rPr>
              <a:t>争取分解后的每个关系的最小函数依赖都是原关系的最小函数依赖的子集，且所有子集的并就等于原关系的最小函数依赖集；</a:t>
            </a:r>
          </a:p>
          <a:p>
            <a:pPr>
              <a:spcBef>
                <a:spcPct val="0"/>
              </a:spcBef>
            </a:pPr>
            <a:r>
              <a:rPr lang="zh-CN" altLang="en-US" sz="2000" b="1">
                <a:solidFill>
                  <a:schemeClr val="tx2"/>
                </a:solidFill>
              </a:rPr>
              <a:t>取消部分依赖后的关系减少了数据冗余，消除了操作异常。</a:t>
            </a:r>
          </a:p>
        </p:txBody>
      </p:sp>
      <p:sp>
        <p:nvSpPr>
          <p:cNvPr id="1688580" name="Rectangle 4"/>
          <p:cNvSpPr>
            <a:spLocks noRot="1" noChangeArrowheads="1"/>
          </p:cNvSpPr>
          <p:nvPr/>
        </p:nvSpPr>
        <p:spPr bwMode="auto">
          <a:xfrm>
            <a:off x="755650" y="2492375"/>
            <a:ext cx="8108950" cy="503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609600" indent="-609600">
              <a:spcBef>
                <a:spcPct val="20000"/>
              </a:spcBef>
              <a:buClr>
                <a:schemeClr val="hlink"/>
              </a:buClr>
              <a:buSzPct val="70000"/>
              <a:buFont typeface="Wingdings" pitchFamily="2" charset="2"/>
              <a:buNone/>
            </a:pPr>
            <a:r>
              <a:rPr lang="zh-CN" altLang="en-US" sz="2000">
                <a:solidFill>
                  <a:schemeClr val="tx2"/>
                </a:solidFill>
              </a:rPr>
              <a:t>第二范式（</a:t>
            </a:r>
            <a:r>
              <a:rPr lang="en-US" altLang="zh-CN" sz="2000">
                <a:solidFill>
                  <a:schemeClr val="tx2"/>
                </a:solidFill>
              </a:rPr>
              <a:t>2NF</a:t>
            </a:r>
            <a:r>
              <a:rPr lang="zh-CN" altLang="en-US" sz="2000">
                <a:solidFill>
                  <a:schemeClr val="tx2"/>
                </a:solidFill>
              </a:rPr>
              <a:t>）要求</a:t>
            </a:r>
            <a:r>
              <a:rPr lang="zh-CN" altLang="en-US" sz="2000"/>
              <a:t>消除所有非主属性对候选码的部分依赖。 </a:t>
            </a:r>
          </a:p>
        </p:txBody>
      </p:sp>
      <p:sp>
        <p:nvSpPr>
          <p:cNvPr id="1688581" name="Rectangle 5"/>
          <p:cNvSpPr>
            <a:spLocks noGrp="1" noRot="1" noChangeArrowheads="1"/>
          </p:cNvSpPr>
          <p:nvPr>
            <p:ph type="title"/>
          </p:nvPr>
        </p:nvSpPr>
        <p:spPr>
          <a:xfrm>
            <a:off x="755650" y="692150"/>
            <a:ext cx="7583488" cy="511175"/>
          </a:xfrm>
        </p:spPr>
        <p:txBody>
          <a:bodyPr/>
          <a:lstStyle/>
          <a:p>
            <a:pPr algn="l"/>
            <a:r>
              <a:rPr lang="en-US" altLang="zh-CN" sz="2400"/>
              <a:t>2</a:t>
            </a:r>
            <a:r>
              <a:rPr lang="zh-CN" altLang="en-US" sz="2400"/>
              <a:t>、第二范式（２</a:t>
            </a:r>
            <a:r>
              <a:rPr lang="en-US" altLang="zh-CN" sz="2400"/>
              <a:t>NF</a:t>
            </a:r>
            <a:r>
              <a:rPr lang="zh-CN" altLang="en-US" sz="2400"/>
              <a:t>）</a:t>
            </a:r>
          </a:p>
        </p:txBody>
      </p:sp>
      <p:sp>
        <p:nvSpPr>
          <p:cNvPr id="1688582" name="Rectangle 6"/>
          <p:cNvSpPr>
            <a:spLocks noRot="1" noChangeArrowheads="1"/>
          </p:cNvSpPr>
          <p:nvPr/>
        </p:nvSpPr>
        <p:spPr bwMode="auto">
          <a:xfrm>
            <a:off x="0" y="1341438"/>
            <a:ext cx="8675688" cy="719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609600" indent="-609600">
              <a:spcBef>
                <a:spcPct val="20000"/>
              </a:spcBef>
              <a:buClr>
                <a:schemeClr val="hlink"/>
              </a:buClr>
              <a:buSzPct val="70000"/>
              <a:buFont typeface="Wingdings" pitchFamily="2" charset="2"/>
              <a:buNone/>
            </a:pPr>
            <a:r>
              <a:rPr lang="zh-CN" altLang="en-US" sz="2000" b="0"/>
              <a:t>　　　　定义</a:t>
            </a:r>
            <a:r>
              <a:rPr lang="en-US" altLang="zh-CN" sz="2000" b="0"/>
              <a:t>9</a:t>
            </a:r>
            <a:r>
              <a:rPr lang="zh-CN" altLang="en-US" sz="2000" b="0"/>
              <a:t>：设一个关系为</a:t>
            </a:r>
            <a:r>
              <a:rPr lang="en-US" altLang="zh-CN" sz="2000" b="0"/>
              <a:t>R(U)</a:t>
            </a:r>
            <a:r>
              <a:rPr lang="zh-CN" altLang="en-US" sz="2000" b="0"/>
              <a:t>， 它是满足</a:t>
            </a:r>
            <a:r>
              <a:rPr lang="zh-CN" altLang="en-US" sz="2000"/>
              <a:t>第一范式的，若</a:t>
            </a:r>
            <a:r>
              <a:rPr lang="en-US" altLang="zh-CN" sz="2000"/>
              <a:t>R</a:t>
            </a:r>
            <a:r>
              <a:rPr lang="zh-CN" altLang="en-US" sz="2000"/>
              <a:t>中</a:t>
            </a:r>
            <a:r>
              <a:rPr lang="zh-CN" altLang="en-US" sz="2000">
                <a:solidFill>
                  <a:schemeClr val="tx2"/>
                </a:solidFill>
              </a:rPr>
              <a:t>不存在</a:t>
            </a:r>
            <a:r>
              <a:rPr lang="zh-CN" altLang="en-US" sz="2000">
                <a:solidFill>
                  <a:srgbClr val="CC3300"/>
                </a:solidFill>
              </a:rPr>
              <a:t>非主属性</a:t>
            </a:r>
            <a:r>
              <a:rPr lang="zh-CN" altLang="en-US" sz="2000"/>
              <a:t>对候选码的</a:t>
            </a:r>
            <a:r>
              <a:rPr lang="zh-CN" altLang="en-US" sz="2000">
                <a:solidFill>
                  <a:srgbClr val="CC3300"/>
                </a:solidFill>
              </a:rPr>
              <a:t>部分函数依赖</a:t>
            </a:r>
            <a:r>
              <a:rPr lang="zh-CN" altLang="en-US" sz="2000"/>
              <a:t>，刚称该关系是符合第二范式的。</a:t>
            </a:r>
            <a:endParaRPr lang="zh-CN" altLang="en-US" sz="2000" b="0"/>
          </a:p>
        </p:txBody>
      </p:sp>
      <p:sp>
        <p:nvSpPr>
          <p:cNvPr id="1688583" name="Rectangle 7"/>
          <p:cNvSpPr>
            <a:spLocks noRot="1" noChangeArrowheads="1"/>
          </p:cNvSpPr>
          <p:nvPr/>
        </p:nvSpPr>
        <p:spPr bwMode="auto">
          <a:xfrm>
            <a:off x="684213" y="4868863"/>
            <a:ext cx="8291512" cy="1557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buClr>
                <a:schemeClr val="hlink"/>
              </a:buClr>
              <a:buSzPct val="70000"/>
              <a:buFont typeface="Wingdings" pitchFamily="2" charset="2"/>
              <a:buNone/>
            </a:pPr>
            <a:r>
              <a:rPr lang="zh-CN" altLang="en-US" sz="2000">
                <a:solidFill>
                  <a:srgbClr val="CC3300"/>
                </a:solidFill>
              </a:rPr>
              <a:t>判定方法：</a:t>
            </a:r>
          </a:p>
          <a:p>
            <a:pPr marL="342900" indent="-342900">
              <a:buClr>
                <a:schemeClr val="hlink"/>
              </a:buClr>
              <a:buSzPct val="70000"/>
              <a:buFont typeface="Wingdings" pitchFamily="2" charset="2"/>
              <a:buChar char="v"/>
            </a:pPr>
            <a:r>
              <a:rPr lang="zh-CN" altLang="en-US" sz="2000">
                <a:solidFill>
                  <a:schemeClr val="tx2"/>
                </a:solidFill>
              </a:rPr>
              <a:t>若在一个关系中所有候选码都是单属性，则不存在部分依赖，满足了第一范式也就满足了第二范式，只有出现复合候选码时才有可能存在部分函数依赖，此时才需要通过分解达到第二范式。</a:t>
            </a:r>
          </a:p>
        </p:txBody>
      </p:sp>
      <p:sp>
        <p:nvSpPr>
          <p:cNvPr id="1688584" name="Text Box 8"/>
          <p:cNvSpPr txBox="1">
            <a:spLocks noChangeArrowheads="1"/>
          </p:cNvSpPr>
          <p:nvPr/>
        </p:nvSpPr>
        <p:spPr bwMode="auto">
          <a:xfrm>
            <a:off x="6300788" y="188913"/>
            <a:ext cx="26654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第三章  关系规范化基础 </a:t>
            </a:r>
          </a:p>
        </p:txBody>
      </p:sp>
    </p:spTree>
  </p:cSld>
  <p:clrMapOvr>
    <a:masterClrMapping/>
  </p:clrMapOvr>
  <p:transition spd="med">
    <p:strips dir="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88582">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88580"/>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688578">
                                            <p:txEl>
                                              <p:pRg st="0" end="0"/>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688578">
                                            <p:txEl>
                                              <p:pRg st="1" end="1"/>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688578">
                                            <p:txEl>
                                              <p:pRg st="2" end="2"/>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688578">
                                            <p:txEl>
                                              <p:pRg st="3" end="3"/>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68858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88578" grpId="0" build="p"/>
      <p:bldP spid="1688580" grpId="0"/>
      <p:bldP spid="1688582" grpId="0" build="p"/>
      <p:bldP spid="168858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02" name="Rectangle 2"/>
          <p:cNvSpPr>
            <a:spLocks noGrp="1" noRot="1" noChangeArrowheads="1"/>
          </p:cNvSpPr>
          <p:nvPr>
            <p:ph type="body" idx="1"/>
          </p:nvPr>
        </p:nvSpPr>
        <p:spPr>
          <a:xfrm>
            <a:off x="539750" y="2852738"/>
            <a:ext cx="8362950" cy="1873250"/>
          </a:xfrm>
        </p:spPr>
        <p:txBody>
          <a:bodyPr/>
          <a:lstStyle/>
          <a:p>
            <a:pPr>
              <a:spcBef>
                <a:spcPct val="0"/>
              </a:spcBef>
              <a:buFont typeface="Wingdings" pitchFamily="2" charset="2"/>
              <a:buNone/>
            </a:pPr>
            <a:r>
              <a:rPr lang="zh-CN" altLang="en-US" sz="2000" b="1">
                <a:solidFill>
                  <a:srgbClr val="CC3300"/>
                </a:solidFill>
              </a:rPr>
              <a:t>特点：</a:t>
            </a:r>
          </a:p>
          <a:p>
            <a:pPr>
              <a:lnSpc>
                <a:spcPct val="80000"/>
              </a:lnSpc>
            </a:pPr>
            <a:r>
              <a:rPr lang="zh-CN" altLang="en-US" sz="2000" b="1"/>
              <a:t>无损分解和无损连接；</a:t>
            </a:r>
          </a:p>
          <a:p>
            <a:pPr>
              <a:lnSpc>
                <a:spcPct val="80000"/>
              </a:lnSpc>
            </a:pPr>
            <a:r>
              <a:rPr lang="zh-CN" altLang="en-US" sz="2000" b="1"/>
              <a:t>正确分解后的每个关系的最小函数依赖都是原关系的最小函数依赖的子集，且所有子集的并就等于原关系的最小函数依赖集；</a:t>
            </a:r>
          </a:p>
          <a:p>
            <a:pPr>
              <a:lnSpc>
                <a:spcPct val="80000"/>
              </a:lnSpc>
            </a:pPr>
            <a:r>
              <a:rPr lang="zh-CN" altLang="en-US" sz="2000" b="1"/>
              <a:t>减少了数据冗余，消除了操作异常；</a:t>
            </a:r>
          </a:p>
          <a:p>
            <a:pPr>
              <a:lnSpc>
                <a:spcPct val="80000"/>
              </a:lnSpc>
            </a:pPr>
            <a:r>
              <a:rPr lang="zh-CN" altLang="en-US" sz="2000" b="1"/>
              <a:t>分解后的各关系自然连接后仍能原原本本地获得原关系。</a:t>
            </a:r>
          </a:p>
        </p:txBody>
      </p:sp>
      <p:sp>
        <p:nvSpPr>
          <p:cNvPr id="1689603" name="Text Box 3"/>
          <p:cNvSpPr txBox="1">
            <a:spLocks noChangeArrowheads="1"/>
          </p:cNvSpPr>
          <p:nvPr/>
        </p:nvSpPr>
        <p:spPr bwMode="auto">
          <a:xfrm>
            <a:off x="6227763" y="188913"/>
            <a:ext cx="2738437"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第三章  关系规范化基础 </a:t>
            </a:r>
          </a:p>
        </p:txBody>
      </p:sp>
      <p:sp>
        <p:nvSpPr>
          <p:cNvPr id="1689604" name="Rectangle 4"/>
          <p:cNvSpPr>
            <a:spLocks noRot="1" noChangeArrowheads="1"/>
          </p:cNvSpPr>
          <p:nvPr/>
        </p:nvSpPr>
        <p:spPr bwMode="auto">
          <a:xfrm>
            <a:off x="395288" y="2205038"/>
            <a:ext cx="8748712" cy="503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609600" indent="-609600">
              <a:spcBef>
                <a:spcPct val="20000"/>
              </a:spcBef>
              <a:buClr>
                <a:schemeClr val="hlink"/>
              </a:buClr>
              <a:buSzPct val="70000"/>
              <a:buFont typeface="Wingdings" pitchFamily="2" charset="2"/>
              <a:buNone/>
            </a:pPr>
            <a:r>
              <a:rPr lang="zh-CN" altLang="en-US">
                <a:solidFill>
                  <a:schemeClr val="tx2"/>
                </a:solidFill>
              </a:rPr>
              <a:t>第三范式（</a:t>
            </a:r>
            <a:r>
              <a:rPr lang="en-US" altLang="zh-CN">
                <a:solidFill>
                  <a:schemeClr val="tx2"/>
                </a:solidFill>
              </a:rPr>
              <a:t>3NF</a:t>
            </a:r>
            <a:r>
              <a:rPr lang="zh-CN" altLang="en-US">
                <a:solidFill>
                  <a:schemeClr val="tx2"/>
                </a:solidFill>
              </a:rPr>
              <a:t>）要求</a:t>
            </a:r>
            <a:r>
              <a:rPr lang="zh-CN" altLang="en-US"/>
              <a:t>消除所有非主属性对候选码的部分依赖和传递依赖。</a:t>
            </a:r>
          </a:p>
        </p:txBody>
      </p:sp>
      <p:sp>
        <p:nvSpPr>
          <p:cNvPr id="1689605" name="Rectangle 5"/>
          <p:cNvSpPr>
            <a:spLocks noGrp="1" noRot="1" noChangeArrowheads="1"/>
          </p:cNvSpPr>
          <p:nvPr>
            <p:ph type="title"/>
          </p:nvPr>
        </p:nvSpPr>
        <p:spPr>
          <a:xfrm>
            <a:off x="755650" y="692150"/>
            <a:ext cx="7583488" cy="511175"/>
          </a:xfrm>
        </p:spPr>
        <p:txBody>
          <a:bodyPr/>
          <a:lstStyle/>
          <a:p>
            <a:pPr algn="l"/>
            <a:r>
              <a:rPr lang="en-US" altLang="zh-CN" sz="2400"/>
              <a:t>3</a:t>
            </a:r>
            <a:r>
              <a:rPr lang="zh-CN" altLang="en-US" sz="2400"/>
              <a:t>、第三范式（</a:t>
            </a:r>
            <a:r>
              <a:rPr lang="en-US" altLang="zh-CN" sz="2400"/>
              <a:t>3NF</a:t>
            </a:r>
            <a:r>
              <a:rPr lang="zh-CN" altLang="en-US" sz="2400"/>
              <a:t>）</a:t>
            </a:r>
          </a:p>
        </p:txBody>
      </p:sp>
      <p:sp>
        <p:nvSpPr>
          <p:cNvPr id="1689606" name="Rectangle 6"/>
          <p:cNvSpPr>
            <a:spLocks noRot="1" noChangeArrowheads="1"/>
          </p:cNvSpPr>
          <p:nvPr/>
        </p:nvSpPr>
        <p:spPr bwMode="auto">
          <a:xfrm>
            <a:off x="0" y="1341438"/>
            <a:ext cx="8675688" cy="64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609600" indent="-609600">
              <a:spcBef>
                <a:spcPct val="20000"/>
              </a:spcBef>
              <a:buClr>
                <a:schemeClr val="hlink"/>
              </a:buClr>
              <a:buSzPct val="70000"/>
              <a:buFont typeface="Wingdings" pitchFamily="2" charset="2"/>
              <a:buNone/>
            </a:pPr>
            <a:r>
              <a:rPr lang="zh-CN" altLang="en-US" sz="2000" b="0"/>
              <a:t>　　　　定义</a:t>
            </a:r>
            <a:r>
              <a:rPr lang="en-US" altLang="zh-CN" sz="2000" b="0"/>
              <a:t>10</a:t>
            </a:r>
            <a:r>
              <a:rPr lang="zh-CN" altLang="en-US" sz="2000" b="0"/>
              <a:t>：设一个关系为</a:t>
            </a:r>
            <a:r>
              <a:rPr lang="en-US" altLang="zh-CN" sz="2000" b="0"/>
              <a:t>R(U)</a:t>
            </a:r>
            <a:r>
              <a:rPr lang="zh-CN" altLang="en-US" sz="2000" b="0"/>
              <a:t>， 它是满足</a:t>
            </a:r>
            <a:r>
              <a:rPr lang="zh-CN" altLang="en-US" sz="2000"/>
              <a:t>第一范式的，若</a:t>
            </a:r>
            <a:r>
              <a:rPr lang="en-US" altLang="zh-CN" sz="2000"/>
              <a:t>R</a:t>
            </a:r>
            <a:r>
              <a:rPr lang="zh-CN" altLang="en-US" sz="2000"/>
              <a:t>中</a:t>
            </a:r>
            <a:r>
              <a:rPr lang="zh-CN" altLang="en-US" sz="2000">
                <a:solidFill>
                  <a:schemeClr val="tx2"/>
                </a:solidFill>
              </a:rPr>
              <a:t>不存在</a:t>
            </a:r>
            <a:r>
              <a:rPr lang="zh-CN" altLang="en-US" sz="2000">
                <a:solidFill>
                  <a:srgbClr val="CC3300"/>
                </a:solidFill>
              </a:rPr>
              <a:t>非主属性</a:t>
            </a:r>
            <a:r>
              <a:rPr lang="zh-CN" altLang="en-US" sz="2000"/>
              <a:t>对候选码的</a:t>
            </a:r>
            <a:r>
              <a:rPr lang="zh-CN" altLang="en-US" sz="2000">
                <a:solidFill>
                  <a:srgbClr val="CC3300"/>
                </a:solidFill>
              </a:rPr>
              <a:t>传递函数依赖</a:t>
            </a:r>
            <a:r>
              <a:rPr lang="zh-CN" altLang="en-US" sz="2000"/>
              <a:t>，刚称该关系是符合第三范式的。</a:t>
            </a:r>
            <a:endParaRPr lang="zh-CN" altLang="en-US" sz="2000" b="0"/>
          </a:p>
        </p:txBody>
      </p:sp>
      <p:sp>
        <p:nvSpPr>
          <p:cNvPr id="1689607" name="Rectangle 7"/>
          <p:cNvSpPr>
            <a:spLocks noRot="1" noChangeArrowheads="1"/>
          </p:cNvSpPr>
          <p:nvPr/>
        </p:nvSpPr>
        <p:spPr bwMode="auto">
          <a:xfrm>
            <a:off x="684213" y="4868863"/>
            <a:ext cx="8291512" cy="1557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buClr>
                <a:schemeClr val="hlink"/>
              </a:buClr>
              <a:buSzPct val="70000"/>
              <a:buFont typeface="Wingdings" pitchFamily="2" charset="2"/>
              <a:buNone/>
            </a:pPr>
            <a:r>
              <a:rPr lang="zh-CN" altLang="en-US" sz="2000">
                <a:solidFill>
                  <a:srgbClr val="CC3300"/>
                </a:solidFill>
              </a:rPr>
              <a:t>判定方法：</a:t>
            </a:r>
          </a:p>
          <a:p>
            <a:pPr marL="342900" indent="-342900">
              <a:spcBef>
                <a:spcPct val="20000"/>
              </a:spcBef>
              <a:buClr>
                <a:schemeClr val="hlink"/>
              </a:buClr>
              <a:buSzPct val="70000"/>
              <a:buFont typeface="Wingdings" pitchFamily="2" charset="2"/>
              <a:buChar char="v"/>
            </a:pPr>
            <a:r>
              <a:rPr lang="zh-CN" altLang="en-US" sz="2000"/>
              <a:t>在一个关系的最小函数依赖中判定是否存在传递依赖（部分依赖是传递依赖的特例，若存在，按第二范式的方法分解），若存在，可通过分解达到第三范式。</a:t>
            </a:r>
          </a:p>
        </p:txBody>
      </p:sp>
    </p:spTree>
  </p:cSld>
  <p:clrMapOvr>
    <a:masterClrMapping/>
  </p:clrMapOvr>
  <p:transition spd="med">
    <p:strips dir="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89606">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8960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689602">
                                            <p:txEl>
                                              <p:pRg st="0" end="0"/>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689602">
                                            <p:txEl>
                                              <p:pRg st="1" end="1"/>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689602">
                                            <p:txEl>
                                              <p:pRg st="2" end="2"/>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689602">
                                            <p:txEl>
                                              <p:pRg st="3" end="3"/>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689602">
                                            <p:txEl>
                                              <p:pRg st="4" end="4"/>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68960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89602" grpId="0" build="p"/>
      <p:bldP spid="1689604" grpId="0"/>
      <p:bldP spid="1689606" grpId="0" build="p"/>
      <p:bldP spid="168960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0626" name="Rectangle 2"/>
          <p:cNvSpPr>
            <a:spLocks noGrp="1" noRot="1" noChangeArrowheads="1"/>
          </p:cNvSpPr>
          <p:nvPr>
            <p:ph type="body" idx="1"/>
          </p:nvPr>
        </p:nvSpPr>
        <p:spPr>
          <a:xfrm>
            <a:off x="684213" y="3429000"/>
            <a:ext cx="8064500" cy="1512888"/>
          </a:xfrm>
        </p:spPr>
        <p:txBody>
          <a:bodyPr/>
          <a:lstStyle/>
          <a:p>
            <a:pPr>
              <a:spcBef>
                <a:spcPct val="0"/>
              </a:spcBef>
              <a:buFont typeface="Wingdings" pitchFamily="2" charset="2"/>
              <a:buNone/>
            </a:pPr>
            <a:r>
              <a:rPr lang="zh-CN" altLang="en-US" sz="2000" b="1">
                <a:solidFill>
                  <a:srgbClr val="CC3300"/>
                </a:solidFill>
              </a:rPr>
              <a:t>特点：</a:t>
            </a:r>
          </a:p>
          <a:p>
            <a:r>
              <a:rPr lang="zh-CN" altLang="en-US" sz="2000" b="1"/>
              <a:t>可能破坏无损连接连接性和函数依赖性；</a:t>
            </a:r>
          </a:p>
          <a:p>
            <a:r>
              <a:rPr lang="zh-CN" altLang="en-US" sz="2000" b="1"/>
              <a:t>所以在数据库应用中通常规范化到第三范式即可，继续规范化可能会带来负面影响。</a:t>
            </a:r>
          </a:p>
        </p:txBody>
      </p:sp>
      <p:sp>
        <p:nvSpPr>
          <p:cNvPr id="1690627" name="Text Box 3"/>
          <p:cNvSpPr txBox="1">
            <a:spLocks noChangeArrowheads="1"/>
          </p:cNvSpPr>
          <p:nvPr/>
        </p:nvSpPr>
        <p:spPr bwMode="auto">
          <a:xfrm>
            <a:off x="6300788" y="188913"/>
            <a:ext cx="26654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第三章  关系规范化基础 </a:t>
            </a:r>
          </a:p>
        </p:txBody>
      </p:sp>
      <p:sp>
        <p:nvSpPr>
          <p:cNvPr id="1690628" name="Rectangle 4"/>
          <p:cNvSpPr>
            <a:spLocks noRot="1" noChangeArrowheads="1"/>
          </p:cNvSpPr>
          <p:nvPr/>
        </p:nvSpPr>
        <p:spPr bwMode="auto">
          <a:xfrm>
            <a:off x="395288" y="2276475"/>
            <a:ext cx="8748712" cy="719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609600" indent="-609600">
              <a:spcBef>
                <a:spcPct val="20000"/>
              </a:spcBef>
              <a:buClr>
                <a:schemeClr val="hlink"/>
              </a:buClr>
              <a:buSzPct val="70000"/>
              <a:buFont typeface="Wingdings" pitchFamily="2" charset="2"/>
              <a:buNone/>
            </a:pPr>
            <a:r>
              <a:rPr lang="zh-CN" altLang="en-US" sz="2000">
                <a:solidFill>
                  <a:schemeClr val="tx2"/>
                </a:solidFill>
              </a:rPr>
              <a:t>　　</a:t>
            </a:r>
            <a:r>
              <a:rPr lang="en-US" altLang="zh-CN" sz="2000">
                <a:solidFill>
                  <a:schemeClr val="tx2"/>
                </a:solidFill>
              </a:rPr>
              <a:t>BC</a:t>
            </a:r>
            <a:r>
              <a:rPr lang="zh-CN" altLang="en-US" sz="2000">
                <a:solidFill>
                  <a:schemeClr val="tx2"/>
                </a:solidFill>
              </a:rPr>
              <a:t>范式（</a:t>
            </a:r>
            <a:r>
              <a:rPr lang="en-US" altLang="zh-CN" sz="2000">
                <a:solidFill>
                  <a:schemeClr val="tx2"/>
                </a:solidFill>
              </a:rPr>
              <a:t>BCNF</a:t>
            </a:r>
            <a:r>
              <a:rPr lang="zh-CN" altLang="en-US" sz="2000">
                <a:solidFill>
                  <a:schemeClr val="tx2"/>
                </a:solidFill>
              </a:rPr>
              <a:t>）要求</a:t>
            </a:r>
            <a:r>
              <a:rPr lang="zh-CN" altLang="en-US" sz="2000"/>
              <a:t>消除所有属性对候选码的部分依赖和传递依赖。 </a:t>
            </a:r>
          </a:p>
          <a:p>
            <a:pPr marL="609600" indent="-609600">
              <a:spcBef>
                <a:spcPct val="20000"/>
              </a:spcBef>
              <a:buClr>
                <a:schemeClr val="hlink"/>
              </a:buClr>
              <a:buSzPct val="70000"/>
              <a:buFont typeface="Wingdings" pitchFamily="2" charset="2"/>
              <a:buNone/>
            </a:pPr>
            <a:r>
              <a:rPr lang="zh-CN" altLang="en-US" sz="2000"/>
              <a:t>　</a:t>
            </a:r>
            <a:r>
              <a:rPr lang="zh-CN" altLang="en-US" sz="2000">
                <a:solidFill>
                  <a:srgbClr val="CC3300"/>
                </a:solidFill>
              </a:rPr>
              <a:t>　规范化满足</a:t>
            </a:r>
            <a:r>
              <a:rPr lang="en-US" altLang="zh-CN" sz="2000">
                <a:solidFill>
                  <a:srgbClr val="CC3300"/>
                </a:solidFill>
              </a:rPr>
              <a:t>BC</a:t>
            </a:r>
            <a:r>
              <a:rPr lang="zh-CN" altLang="en-US" sz="2000">
                <a:solidFill>
                  <a:srgbClr val="CC3300"/>
                </a:solidFill>
              </a:rPr>
              <a:t>范式（消除部分依赖）的方法：分解关系。</a:t>
            </a:r>
          </a:p>
        </p:txBody>
      </p:sp>
      <p:sp>
        <p:nvSpPr>
          <p:cNvPr id="1690629" name="Rectangle 5"/>
          <p:cNvSpPr>
            <a:spLocks noGrp="1" noRot="1" noChangeArrowheads="1"/>
          </p:cNvSpPr>
          <p:nvPr>
            <p:ph type="title"/>
          </p:nvPr>
        </p:nvSpPr>
        <p:spPr>
          <a:xfrm>
            <a:off x="755650" y="620713"/>
            <a:ext cx="7583488" cy="511175"/>
          </a:xfrm>
        </p:spPr>
        <p:txBody>
          <a:bodyPr/>
          <a:lstStyle/>
          <a:p>
            <a:pPr algn="l"/>
            <a:r>
              <a:rPr lang="en-US" altLang="zh-CN" sz="2400"/>
              <a:t>4</a:t>
            </a:r>
            <a:r>
              <a:rPr lang="zh-CN" altLang="en-US" sz="2400"/>
              <a:t>、</a:t>
            </a:r>
            <a:r>
              <a:rPr lang="en-US" altLang="zh-CN" sz="2400"/>
              <a:t>BC</a:t>
            </a:r>
            <a:r>
              <a:rPr lang="zh-CN" altLang="en-US" sz="2400"/>
              <a:t>范式（</a:t>
            </a:r>
            <a:r>
              <a:rPr lang="en-US" altLang="zh-CN" sz="2400"/>
              <a:t>BCNF</a:t>
            </a:r>
            <a:r>
              <a:rPr lang="zh-CN" altLang="en-US" sz="2400"/>
              <a:t>）</a:t>
            </a:r>
          </a:p>
        </p:txBody>
      </p:sp>
      <p:sp>
        <p:nvSpPr>
          <p:cNvPr id="1690630" name="Rectangle 6"/>
          <p:cNvSpPr>
            <a:spLocks noRot="1" noChangeArrowheads="1"/>
          </p:cNvSpPr>
          <p:nvPr/>
        </p:nvSpPr>
        <p:spPr bwMode="auto">
          <a:xfrm>
            <a:off x="0" y="1341438"/>
            <a:ext cx="8675688" cy="719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609600" indent="-609600">
              <a:spcBef>
                <a:spcPct val="20000"/>
              </a:spcBef>
              <a:buClr>
                <a:schemeClr val="hlink"/>
              </a:buClr>
              <a:buSzPct val="70000"/>
              <a:buFont typeface="Wingdings" pitchFamily="2" charset="2"/>
              <a:buNone/>
            </a:pPr>
            <a:r>
              <a:rPr lang="zh-CN" altLang="en-US" sz="2000" b="0"/>
              <a:t>　　　　定义</a:t>
            </a:r>
            <a:r>
              <a:rPr lang="en-US" altLang="zh-CN" sz="2000" b="0"/>
              <a:t>11</a:t>
            </a:r>
            <a:r>
              <a:rPr lang="zh-CN" altLang="en-US" sz="2000" b="0"/>
              <a:t>：设一个关系为</a:t>
            </a:r>
            <a:r>
              <a:rPr lang="en-US" altLang="zh-CN" sz="2000" b="0"/>
              <a:t>R(U)</a:t>
            </a:r>
            <a:r>
              <a:rPr lang="zh-CN" altLang="en-US" sz="2000" b="0"/>
              <a:t>， 它是满足</a:t>
            </a:r>
            <a:r>
              <a:rPr lang="zh-CN" altLang="en-US" sz="2000"/>
              <a:t>第一范式的，若</a:t>
            </a:r>
            <a:r>
              <a:rPr lang="en-US" altLang="zh-CN" sz="2000"/>
              <a:t>R</a:t>
            </a:r>
            <a:r>
              <a:rPr lang="zh-CN" altLang="en-US" sz="2000"/>
              <a:t>中</a:t>
            </a:r>
            <a:r>
              <a:rPr lang="zh-CN" altLang="en-US" sz="2000">
                <a:solidFill>
                  <a:schemeClr val="tx2"/>
                </a:solidFill>
              </a:rPr>
              <a:t>不存在</a:t>
            </a:r>
            <a:r>
              <a:rPr lang="zh-CN" altLang="en-US" sz="2000">
                <a:solidFill>
                  <a:srgbClr val="CC3300"/>
                </a:solidFill>
              </a:rPr>
              <a:t>任何属性</a:t>
            </a:r>
            <a:r>
              <a:rPr lang="zh-CN" altLang="en-US" sz="2000"/>
              <a:t>对候选码的</a:t>
            </a:r>
            <a:r>
              <a:rPr lang="zh-CN" altLang="en-US" sz="2000">
                <a:solidFill>
                  <a:srgbClr val="CC3300"/>
                </a:solidFill>
              </a:rPr>
              <a:t>传递函数依赖</a:t>
            </a:r>
            <a:r>
              <a:rPr lang="zh-CN" altLang="en-US" sz="2000"/>
              <a:t>，刚称该关系是符合</a:t>
            </a:r>
            <a:r>
              <a:rPr lang="en-US" altLang="zh-CN" sz="2000"/>
              <a:t>BCNF</a:t>
            </a:r>
            <a:r>
              <a:rPr lang="zh-CN" altLang="en-US" sz="2000"/>
              <a:t>的。</a:t>
            </a:r>
            <a:endParaRPr lang="zh-CN" altLang="en-US" sz="2000" b="0"/>
          </a:p>
        </p:txBody>
      </p:sp>
      <p:sp>
        <p:nvSpPr>
          <p:cNvPr id="1690631" name="Rectangle 7"/>
          <p:cNvSpPr>
            <a:spLocks noRot="1" noChangeArrowheads="1"/>
          </p:cNvSpPr>
          <p:nvPr/>
        </p:nvSpPr>
        <p:spPr bwMode="auto">
          <a:xfrm>
            <a:off x="684213" y="5157788"/>
            <a:ext cx="8291512" cy="12684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hlink"/>
              </a:buClr>
              <a:buSzPct val="70000"/>
              <a:buFont typeface="Wingdings" pitchFamily="2" charset="2"/>
              <a:buNone/>
            </a:pPr>
            <a:r>
              <a:rPr lang="zh-CN" altLang="en-US" sz="2000">
                <a:solidFill>
                  <a:srgbClr val="CC3300"/>
                </a:solidFill>
              </a:rPr>
              <a:t>注意：</a:t>
            </a:r>
          </a:p>
          <a:p>
            <a:pPr marL="342900" indent="-342900">
              <a:spcBef>
                <a:spcPct val="20000"/>
              </a:spcBef>
              <a:buClr>
                <a:schemeClr val="hlink"/>
              </a:buClr>
              <a:buSzPct val="70000"/>
              <a:buFont typeface="Wingdings" pitchFamily="2" charset="2"/>
              <a:buChar char="v"/>
            </a:pPr>
            <a:r>
              <a:rPr lang="zh-CN" altLang="en-US" sz="2000"/>
              <a:t>较高规范化要求适用于经常插入、删除、修改的数据库；</a:t>
            </a:r>
          </a:p>
          <a:p>
            <a:pPr marL="342900" indent="-342900">
              <a:spcBef>
                <a:spcPct val="20000"/>
              </a:spcBef>
              <a:buClr>
                <a:schemeClr val="hlink"/>
              </a:buClr>
              <a:buSzPct val="70000"/>
              <a:buFont typeface="Wingdings" pitchFamily="2" charset="2"/>
              <a:buChar char="v"/>
            </a:pPr>
            <a:r>
              <a:rPr lang="zh-CN" altLang="en-US" sz="2000"/>
              <a:t>低规范化要求适用于经常查询的数据库；</a:t>
            </a:r>
          </a:p>
        </p:txBody>
      </p:sp>
    </p:spTree>
  </p:cSld>
  <p:clrMapOvr>
    <a:masterClrMapping/>
  </p:clrMapOvr>
  <p:transition spd="med">
    <p:strips dir="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90630">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90628"/>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690626">
                                            <p:txEl>
                                              <p:pRg st="0" end="0"/>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690626">
                                            <p:txEl>
                                              <p:pRg st="1" end="1"/>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690626">
                                            <p:txEl>
                                              <p:pRg st="2" end="2"/>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6906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90626" grpId="0" build="p"/>
      <p:bldP spid="1690628" grpId="0"/>
      <p:bldP spid="1690630" grpId="0" build="p"/>
      <p:bldP spid="169063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1650" name="Rectangle 2"/>
          <p:cNvSpPr>
            <a:spLocks noGrp="1" noRot="1" noChangeArrowheads="1"/>
          </p:cNvSpPr>
          <p:nvPr>
            <p:ph type="title"/>
          </p:nvPr>
        </p:nvSpPr>
        <p:spPr>
          <a:xfrm>
            <a:off x="611188" y="549275"/>
            <a:ext cx="2087562" cy="576263"/>
          </a:xfrm>
        </p:spPr>
        <p:txBody>
          <a:bodyPr/>
          <a:lstStyle/>
          <a:p>
            <a:pPr algn="l"/>
            <a:r>
              <a:rPr lang="zh-CN" altLang="en-US" sz="2000"/>
              <a:t>习题参考答案</a:t>
            </a:r>
          </a:p>
        </p:txBody>
      </p:sp>
      <p:sp>
        <p:nvSpPr>
          <p:cNvPr id="1691651" name="Rectangle 3"/>
          <p:cNvSpPr>
            <a:spLocks noGrp="1" noRot="1" noChangeArrowheads="1"/>
          </p:cNvSpPr>
          <p:nvPr>
            <p:ph type="body" idx="1"/>
          </p:nvPr>
        </p:nvSpPr>
        <p:spPr>
          <a:xfrm>
            <a:off x="2700338" y="549275"/>
            <a:ext cx="5616575" cy="5905500"/>
          </a:xfrm>
        </p:spPr>
        <p:txBody>
          <a:bodyPr/>
          <a:lstStyle/>
          <a:p>
            <a:pPr>
              <a:lnSpc>
                <a:spcPct val="105000"/>
              </a:lnSpc>
              <a:spcBef>
                <a:spcPct val="0"/>
              </a:spcBef>
              <a:spcAft>
                <a:spcPct val="10000"/>
              </a:spcAft>
              <a:buFont typeface="Wingdings" pitchFamily="2" charset="2"/>
              <a:buNone/>
            </a:pPr>
            <a:r>
              <a:rPr lang="en-US" altLang="zh-CN" sz="2000" b="1"/>
              <a:t>1. X→Y</a:t>
            </a:r>
            <a:r>
              <a:rPr lang="zh-CN" altLang="en-US" sz="2000" b="1"/>
              <a:t>、决定因素   </a:t>
            </a:r>
          </a:p>
          <a:p>
            <a:pPr>
              <a:lnSpc>
                <a:spcPct val="105000"/>
              </a:lnSpc>
              <a:spcBef>
                <a:spcPct val="0"/>
              </a:spcBef>
              <a:spcAft>
                <a:spcPct val="10000"/>
              </a:spcAft>
              <a:buFont typeface="Wingdings" pitchFamily="2" charset="2"/>
              <a:buNone/>
            </a:pPr>
            <a:r>
              <a:rPr lang="en-US" altLang="zh-CN" sz="2000" b="1"/>
              <a:t>2. </a:t>
            </a:r>
            <a:r>
              <a:rPr lang="zh-CN" altLang="en-US" sz="2000" b="1"/>
              <a:t>非平凡、平凡</a:t>
            </a:r>
          </a:p>
          <a:p>
            <a:pPr>
              <a:lnSpc>
                <a:spcPct val="105000"/>
              </a:lnSpc>
              <a:spcBef>
                <a:spcPct val="0"/>
              </a:spcBef>
              <a:spcAft>
                <a:spcPct val="10000"/>
              </a:spcAft>
              <a:buFont typeface="Wingdings" pitchFamily="2" charset="2"/>
              <a:buNone/>
            </a:pPr>
            <a:r>
              <a:rPr lang="en-US" altLang="zh-CN" sz="2000" b="1"/>
              <a:t>3. </a:t>
            </a:r>
            <a:r>
              <a:rPr lang="zh-CN" altLang="en-US" sz="2000" b="1"/>
              <a:t>非平凡、完全 </a:t>
            </a:r>
          </a:p>
          <a:p>
            <a:pPr>
              <a:lnSpc>
                <a:spcPct val="105000"/>
              </a:lnSpc>
              <a:spcBef>
                <a:spcPct val="0"/>
              </a:spcBef>
              <a:spcAft>
                <a:spcPct val="10000"/>
              </a:spcAft>
              <a:buFont typeface="Wingdings" pitchFamily="2" charset="2"/>
              <a:buNone/>
            </a:pPr>
            <a:r>
              <a:rPr lang="en-US" altLang="zh-CN" sz="2000" b="1"/>
              <a:t>4. X</a:t>
            </a:r>
            <a:r>
              <a:rPr lang="zh-CN" altLang="en-US" sz="2000" b="1"/>
              <a:t>、</a:t>
            </a:r>
            <a:r>
              <a:rPr lang="en-US" altLang="zh-CN" sz="2000" b="1"/>
              <a:t>Z </a:t>
            </a:r>
          </a:p>
          <a:p>
            <a:pPr>
              <a:lnSpc>
                <a:spcPct val="105000"/>
              </a:lnSpc>
              <a:spcBef>
                <a:spcPct val="0"/>
              </a:spcBef>
              <a:spcAft>
                <a:spcPct val="10000"/>
              </a:spcAft>
              <a:buFont typeface="Wingdings" pitchFamily="2" charset="2"/>
              <a:buNone/>
            </a:pPr>
            <a:r>
              <a:rPr lang="en-US" altLang="zh-CN" sz="2000" b="1"/>
              <a:t>5. X→(Y,Z)</a:t>
            </a:r>
            <a:r>
              <a:rPr lang="zh-CN" altLang="en-US" sz="2000" b="1"/>
              <a:t>、合并性</a:t>
            </a:r>
          </a:p>
          <a:p>
            <a:pPr>
              <a:lnSpc>
                <a:spcPct val="105000"/>
              </a:lnSpc>
              <a:spcBef>
                <a:spcPct val="0"/>
              </a:spcBef>
              <a:spcAft>
                <a:spcPct val="10000"/>
              </a:spcAft>
              <a:buFont typeface="Wingdings" pitchFamily="2" charset="2"/>
              <a:buNone/>
            </a:pPr>
            <a:r>
              <a:rPr lang="en-US" altLang="zh-CN" sz="2000" b="1"/>
              <a:t>6. X</a:t>
            </a:r>
            <a:r>
              <a:rPr lang="zh-CN" altLang="en-US" sz="2000" b="1"/>
              <a:t>、候选码 </a:t>
            </a:r>
          </a:p>
          <a:p>
            <a:pPr>
              <a:lnSpc>
                <a:spcPct val="105000"/>
              </a:lnSpc>
              <a:spcBef>
                <a:spcPct val="0"/>
              </a:spcBef>
              <a:spcAft>
                <a:spcPct val="10000"/>
              </a:spcAft>
              <a:buFont typeface="Wingdings" pitchFamily="2" charset="2"/>
              <a:buNone/>
            </a:pPr>
            <a:r>
              <a:rPr lang="en-US" altLang="zh-CN" sz="2000" b="1"/>
              <a:t>7. (A,C)</a:t>
            </a:r>
            <a:r>
              <a:rPr lang="zh-CN" altLang="en-US" sz="2000" b="1"/>
              <a:t>、</a:t>
            </a:r>
            <a:r>
              <a:rPr lang="en-US" altLang="zh-CN" sz="2000" b="1"/>
              <a:t>2 </a:t>
            </a:r>
          </a:p>
          <a:p>
            <a:pPr>
              <a:lnSpc>
                <a:spcPct val="105000"/>
              </a:lnSpc>
              <a:spcBef>
                <a:spcPct val="0"/>
              </a:spcBef>
              <a:spcAft>
                <a:spcPct val="10000"/>
              </a:spcAft>
              <a:buFont typeface="Wingdings" pitchFamily="2" charset="2"/>
              <a:buNone/>
            </a:pPr>
            <a:r>
              <a:rPr lang="en-US" altLang="zh-CN" sz="2000" b="1"/>
              <a:t>8. A</a:t>
            </a:r>
            <a:r>
              <a:rPr lang="zh-CN" altLang="en-US" sz="2000" b="1"/>
              <a:t>、</a:t>
            </a:r>
            <a:r>
              <a:rPr lang="en-US" altLang="zh-CN" sz="2000" b="1"/>
              <a:t>1 </a:t>
            </a:r>
          </a:p>
          <a:p>
            <a:pPr>
              <a:lnSpc>
                <a:spcPct val="105000"/>
              </a:lnSpc>
              <a:spcBef>
                <a:spcPct val="0"/>
              </a:spcBef>
              <a:spcAft>
                <a:spcPct val="10000"/>
              </a:spcAft>
              <a:buFont typeface="Wingdings" pitchFamily="2" charset="2"/>
              <a:buNone/>
            </a:pPr>
            <a:r>
              <a:rPr lang="en-US" altLang="zh-CN" sz="2000" b="1"/>
              <a:t>9. (A,C,G)</a:t>
            </a:r>
            <a:r>
              <a:rPr lang="zh-CN" altLang="en-US" sz="2000" b="1"/>
              <a:t>、</a:t>
            </a:r>
            <a:r>
              <a:rPr lang="en-US" altLang="zh-CN" sz="2000" b="1"/>
              <a:t>3 </a:t>
            </a:r>
          </a:p>
          <a:p>
            <a:pPr>
              <a:lnSpc>
                <a:spcPct val="105000"/>
              </a:lnSpc>
              <a:spcBef>
                <a:spcPct val="0"/>
              </a:spcBef>
              <a:spcAft>
                <a:spcPct val="10000"/>
              </a:spcAft>
              <a:buFont typeface="Wingdings" pitchFamily="2" charset="2"/>
              <a:buNone/>
            </a:pPr>
            <a:r>
              <a:rPr lang="en-US" altLang="zh-CN" sz="2000" b="1"/>
              <a:t>10. </a:t>
            </a:r>
            <a:r>
              <a:rPr lang="zh-CN" altLang="en-US" sz="2000" b="1"/>
              <a:t>三、无损连接、函数依赖</a:t>
            </a:r>
          </a:p>
          <a:p>
            <a:pPr>
              <a:lnSpc>
                <a:spcPct val="105000"/>
              </a:lnSpc>
              <a:spcBef>
                <a:spcPct val="0"/>
              </a:spcBef>
              <a:spcAft>
                <a:spcPct val="10000"/>
              </a:spcAft>
              <a:buFont typeface="Wingdings" pitchFamily="2" charset="2"/>
              <a:buNone/>
            </a:pPr>
            <a:r>
              <a:rPr lang="en-US" altLang="zh-CN" sz="2000" b="1"/>
              <a:t>11. </a:t>
            </a:r>
            <a:r>
              <a:rPr lang="zh-CN" altLang="en-US" sz="2000" b="1"/>
              <a:t>属性、元组、关系</a:t>
            </a:r>
          </a:p>
          <a:p>
            <a:pPr>
              <a:lnSpc>
                <a:spcPct val="105000"/>
              </a:lnSpc>
              <a:spcBef>
                <a:spcPct val="0"/>
              </a:spcBef>
              <a:spcAft>
                <a:spcPct val="10000"/>
              </a:spcAft>
              <a:buFont typeface="Wingdings" pitchFamily="2" charset="2"/>
              <a:buNone/>
            </a:pPr>
            <a:r>
              <a:rPr lang="en-US" altLang="zh-CN" sz="2000" b="1"/>
              <a:t>12. </a:t>
            </a:r>
            <a:r>
              <a:rPr lang="zh-CN" altLang="en-US" sz="2000" b="1"/>
              <a:t>数据冗余、操作异常（更新异常）</a:t>
            </a:r>
          </a:p>
          <a:p>
            <a:pPr>
              <a:lnSpc>
                <a:spcPct val="105000"/>
              </a:lnSpc>
              <a:spcBef>
                <a:spcPct val="0"/>
              </a:spcBef>
              <a:spcAft>
                <a:spcPct val="10000"/>
              </a:spcAft>
              <a:buFont typeface="Wingdings" pitchFamily="2" charset="2"/>
              <a:buNone/>
            </a:pPr>
            <a:r>
              <a:rPr lang="en-US" altLang="zh-CN" sz="2000" b="1"/>
              <a:t>13. </a:t>
            </a:r>
            <a:r>
              <a:rPr lang="zh-CN" altLang="en-US" sz="2000" b="1"/>
              <a:t>第一、</a:t>
            </a:r>
            <a:r>
              <a:rPr lang="en-US" altLang="zh-CN" sz="2000" b="1"/>
              <a:t>3 </a:t>
            </a:r>
          </a:p>
          <a:p>
            <a:pPr>
              <a:lnSpc>
                <a:spcPct val="105000"/>
              </a:lnSpc>
              <a:spcBef>
                <a:spcPct val="0"/>
              </a:spcBef>
              <a:spcAft>
                <a:spcPct val="10000"/>
              </a:spcAft>
              <a:buFont typeface="Wingdings" pitchFamily="2" charset="2"/>
              <a:buNone/>
            </a:pPr>
            <a:r>
              <a:rPr lang="en-US" altLang="zh-CN" sz="2000" b="1"/>
              <a:t>14. </a:t>
            </a:r>
            <a:r>
              <a:rPr lang="zh-CN" altLang="en-US" sz="2000" b="1"/>
              <a:t>第一、</a:t>
            </a:r>
            <a:r>
              <a:rPr lang="en-US" altLang="zh-CN" sz="2000" b="1"/>
              <a:t>2 </a:t>
            </a:r>
          </a:p>
          <a:p>
            <a:pPr>
              <a:lnSpc>
                <a:spcPct val="105000"/>
              </a:lnSpc>
              <a:spcBef>
                <a:spcPct val="0"/>
              </a:spcBef>
              <a:spcAft>
                <a:spcPct val="10000"/>
              </a:spcAft>
              <a:buFont typeface="Wingdings" pitchFamily="2" charset="2"/>
              <a:buNone/>
            </a:pPr>
            <a:r>
              <a:rPr lang="en-US" altLang="zh-CN" sz="2000" b="1"/>
              <a:t>15. </a:t>
            </a:r>
            <a:r>
              <a:rPr lang="zh-CN" altLang="en-US" sz="2000" b="1"/>
              <a:t>第二、</a:t>
            </a:r>
            <a:r>
              <a:rPr lang="en-US" altLang="zh-CN" sz="2000" b="1"/>
              <a:t>2</a:t>
            </a:r>
          </a:p>
          <a:p>
            <a:pPr>
              <a:lnSpc>
                <a:spcPct val="105000"/>
              </a:lnSpc>
              <a:spcBef>
                <a:spcPct val="0"/>
              </a:spcBef>
              <a:spcAft>
                <a:spcPct val="10000"/>
              </a:spcAft>
              <a:buFont typeface="Wingdings" pitchFamily="2" charset="2"/>
              <a:buNone/>
            </a:pPr>
            <a:r>
              <a:rPr lang="en-US" altLang="zh-CN" sz="2000" b="1"/>
              <a:t>16. </a:t>
            </a:r>
            <a:r>
              <a:rPr lang="zh-CN" altLang="en-US" sz="2000" b="1"/>
              <a:t>第二</a:t>
            </a:r>
          </a:p>
          <a:p>
            <a:pPr>
              <a:lnSpc>
                <a:spcPct val="105000"/>
              </a:lnSpc>
              <a:spcBef>
                <a:spcPct val="0"/>
              </a:spcBef>
              <a:spcAft>
                <a:spcPct val="10000"/>
              </a:spcAft>
              <a:buFont typeface="Wingdings" pitchFamily="2" charset="2"/>
              <a:buNone/>
            </a:pPr>
            <a:r>
              <a:rPr lang="en-US" altLang="zh-CN" sz="2000" b="1"/>
              <a:t>17. BC </a:t>
            </a:r>
          </a:p>
        </p:txBody>
      </p:sp>
      <p:sp>
        <p:nvSpPr>
          <p:cNvPr id="1691652" name="Text Box 4"/>
          <p:cNvSpPr txBox="1">
            <a:spLocks noChangeArrowheads="1"/>
          </p:cNvSpPr>
          <p:nvPr/>
        </p:nvSpPr>
        <p:spPr bwMode="auto">
          <a:xfrm>
            <a:off x="6084888" y="188913"/>
            <a:ext cx="28813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第三章  关系规范化基础 </a:t>
            </a:r>
          </a:p>
        </p:txBody>
      </p:sp>
    </p:spTree>
  </p:cSld>
  <p:clrMapOvr>
    <a:masterClrMapping/>
  </p:clrMapOvr>
  <p:transition spd="med">
    <p:strips dir="rd"/>
  </p:transition>
  <p:timing>
    <p:tnLst>
      <p:par>
        <p:cTn id="1" dur="indefinite" restart="never" nodeType="tmRoot"/>
      </p:par>
    </p:tnLst>
  </p:timing>
</p:sld>
</file>

<file path=ppt/theme/theme1.xml><?xml version="1.0" encoding="utf-8"?>
<a:theme xmlns:a="http://schemas.openxmlformats.org/drawingml/2006/main" name="古瓶荷花">
  <a:themeElements>
    <a:clrScheme name="古瓶荷花 1">
      <a:dk1>
        <a:srgbClr val="0033CC"/>
      </a:dk1>
      <a:lt1>
        <a:srgbClr val="FFFFFF"/>
      </a:lt1>
      <a:dk2>
        <a:srgbClr val="007572"/>
      </a:dk2>
      <a:lt2>
        <a:srgbClr val="C0C0C0"/>
      </a:lt2>
      <a:accent1>
        <a:srgbClr val="CCECFF"/>
      </a:accent1>
      <a:accent2>
        <a:srgbClr val="3399FF"/>
      </a:accent2>
      <a:accent3>
        <a:srgbClr val="FFFFFF"/>
      </a:accent3>
      <a:accent4>
        <a:srgbClr val="002AAE"/>
      </a:accent4>
      <a:accent5>
        <a:srgbClr val="E2F4FF"/>
      </a:accent5>
      <a:accent6>
        <a:srgbClr val="2D8AE7"/>
      </a:accent6>
      <a:hlink>
        <a:srgbClr val="CC0066"/>
      </a:hlink>
      <a:folHlink>
        <a:srgbClr val="7D7DA9"/>
      </a:folHlink>
    </a:clrScheme>
    <a:fontScheme name="古瓶荷花">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zh-CN" altLang="en-US" sz="1800" b="1" i="0" u="none" strike="noStrike" cap="none" normalizeH="0" baseline="0" smtClean="0">
            <a:ln>
              <a:noFill/>
            </a:ln>
            <a:solidFill>
              <a:schemeClr val="tx1"/>
            </a:solidFill>
            <a:effectLst/>
            <a:latin typeface="Arial"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zh-CN" altLang="en-US" sz="1800" b="1" i="0" u="none" strike="noStrike" cap="none" normalizeH="0" baseline="0" smtClean="0">
            <a:ln>
              <a:noFill/>
            </a:ln>
            <a:solidFill>
              <a:schemeClr val="tx1"/>
            </a:solidFill>
            <a:effectLst/>
            <a:latin typeface="Arial" pitchFamily="34" charset="0"/>
            <a:ea typeface="宋体" pitchFamily="2" charset="-122"/>
          </a:defRPr>
        </a:defPPr>
      </a:lstStyle>
    </a:lnDef>
  </a:objectDefaults>
  <a:extraClrSchemeLst>
    <a:extraClrScheme>
      <a:clrScheme name="古瓶荷花 1">
        <a:dk1>
          <a:srgbClr val="0033CC"/>
        </a:dk1>
        <a:lt1>
          <a:srgbClr val="FFFFFF"/>
        </a:lt1>
        <a:dk2>
          <a:srgbClr val="007572"/>
        </a:dk2>
        <a:lt2>
          <a:srgbClr val="C0C0C0"/>
        </a:lt2>
        <a:accent1>
          <a:srgbClr val="CCECFF"/>
        </a:accent1>
        <a:accent2>
          <a:srgbClr val="3399FF"/>
        </a:accent2>
        <a:accent3>
          <a:srgbClr val="FFFFFF"/>
        </a:accent3>
        <a:accent4>
          <a:srgbClr val="002AAE"/>
        </a:accent4>
        <a:accent5>
          <a:srgbClr val="E2F4FF"/>
        </a:accent5>
        <a:accent6>
          <a:srgbClr val="2D8AE7"/>
        </a:accent6>
        <a:hlink>
          <a:srgbClr val="CC0066"/>
        </a:hlink>
        <a:folHlink>
          <a:srgbClr val="7D7DA9"/>
        </a:folHlink>
      </a:clrScheme>
      <a:clrMap bg1="lt1" tx1="dk1" bg2="lt2" tx2="dk2" accent1="accent1" accent2="accent2" accent3="accent3" accent4="accent4" accent5="accent5" accent6="accent6" hlink="hlink" folHlink="folHlink"/>
    </a:extraClrScheme>
    <a:extraClrScheme>
      <a:clrScheme name="古瓶荷花 2">
        <a:dk1>
          <a:srgbClr val="007A77"/>
        </a:dk1>
        <a:lt1>
          <a:srgbClr val="EFF6EE"/>
        </a:lt1>
        <a:dk2>
          <a:srgbClr val="0066CC"/>
        </a:dk2>
        <a:lt2>
          <a:srgbClr val="C0C0C0"/>
        </a:lt2>
        <a:accent1>
          <a:srgbClr val="E7EEE6"/>
        </a:accent1>
        <a:accent2>
          <a:srgbClr val="FF9933"/>
        </a:accent2>
        <a:accent3>
          <a:srgbClr val="F6FAF5"/>
        </a:accent3>
        <a:accent4>
          <a:srgbClr val="006765"/>
        </a:accent4>
        <a:accent5>
          <a:srgbClr val="F1F5F0"/>
        </a:accent5>
        <a:accent6>
          <a:srgbClr val="E78A2D"/>
        </a:accent6>
        <a:hlink>
          <a:srgbClr val="636395"/>
        </a:hlink>
        <a:folHlink>
          <a:srgbClr val="CC3300"/>
        </a:folHlink>
      </a:clrScheme>
      <a:clrMap bg1="lt1" tx1="dk1" bg2="lt2" tx2="dk2" accent1="accent1" accent2="accent2" accent3="accent3" accent4="accent4" accent5="accent5" accent6="accent6" hlink="hlink" folHlink="folHlink"/>
    </a:extraClrScheme>
    <a:extraClrScheme>
      <a:clrScheme name="古瓶荷花 3">
        <a:dk1>
          <a:srgbClr val="000000"/>
        </a:dk1>
        <a:lt1>
          <a:srgbClr val="CCFFCC"/>
        </a:lt1>
        <a:dk2>
          <a:srgbClr val="E88A00"/>
        </a:dk2>
        <a:lt2>
          <a:srgbClr val="C0C0C0"/>
        </a:lt2>
        <a:accent1>
          <a:srgbClr val="CCECFF"/>
        </a:accent1>
        <a:accent2>
          <a:srgbClr val="336600"/>
        </a:accent2>
        <a:accent3>
          <a:srgbClr val="E2FFE2"/>
        </a:accent3>
        <a:accent4>
          <a:srgbClr val="000000"/>
        </a:accent4>
        <a:accent5>
          <a:srgbClr val="E2F4FF"/>
        </a:accent5>
        <a:accent6>
          <a:srgbClr val="2D5C00"/>
        </a:accent6>
        <a:hlink>
          <a:srgbClr val="3333CC"/>
        </a:hlink>
        <a:folHlink>
          <a:srgbClr val="3399FF"/>
        </a:folHlink>
      </a:clrScheme>
      <a:clrMap bg1="lt1" tx1="dk1" bg2="lt2" tx2="dk2" accent1="accent1" accent2="accent2" accent3="accent3" accent4="accent4" accent5="accent5" accent6="accent6" hlink="hlink" folHlink="folHlink"/>
    </a:extraClrScheme>
    <a:extraClrScheme>
      <a:clrScheme name="古瓶荷花 4">
        <a:dk1>
          <a:srgbClr val="000000"/>
        </a:dk1>
        <a:lt1>
          <a:srgbClr val="FFFFCC"/>
        </a:lt1>
        <a:dk2>
          <a:srgbClr val="CC3300"/>
        </a:dk2>
        <a:lt2>
          <a:srgbClr val="C0C0C0"/>
        </a:lt2>
        <a:accent1>
          <a:srgbClr val="FFFFCC"/>
        </a:accent1>
        <a:accent2>
          <a:srgbClr val="339933"/>
        </a:accent2>
        <a:accent3>
          <a:srgbClr val="FFFFE2"/>
        </a:accent3>
        <a:accent4>
          <a:srgbClr val="000000"/>
        </a:accent4>
        <a:accent5>
          <a:srgbClr val="FFFFE2"/>
        </a:accent5>
        <a:accent6>
          <a:srgbClr val="2D8A2D"/>
        </a:accent6>
        <a:hlink>
          <a:srgbClr val="0066FF"/>
        </a:hlink>
        <a:folHlink>
          <a:srgbClr val="6F6F9F"/>
        </a:folHlink>
      </a:clrScheme>
      <a:clrMap bg1="lt1" tx1="dk1" bg2="lt2" tx2="dk2" accent1="accent1" accent2="accent2" accent3="accent3" accent4="accent4" accent5="accent5" accent6="accent6" hlink="hlink" folHlink="folHlink"/>
    </a:extraClrScheme>
    <a:extraClrScheme>
      <a:clrScheme name="古瓶荷花 5">
        <a:dk1>
          <a:srgbClr val="636395"/>
        </a:dk1>
        <a:lt1>
          <a:srgbClr val="FFE2C5"/>
        </a:lt1>
        <a:dk2>
          <a:srgbClr val="000000"/>
        </a:dk2>
        <a:lt2>
          <a:srgbClr val="C0C0C0"/>
        </a:lt2>
        <a:accent1>
          <a:srgbClr val="FFE1E1"/>
        </a:accent1>
        <a:accent2>
          <a:srgbClr val="FF9933"/>
        </a:accent2>
        <a:accent3>
          <a:srgbClr val="FFEEDF"/>
        </a:accent3>
        <a:accent4>
          <a:srgbClr val="53537E"/>
        </a:accent4>
        <a:accent5>
          <a:srgbClr val="FFEEEE"/>
        </a:accent5>
        <a:accent6>
          <a:srgbClr val="E78A2D"/>
        </a:accent6>
        <a:hlink>
          <a:srgbClr val="008080"/>
        </a:hlink>
        <a:folHlink>
          <a:srgbClr val="3399FF"/>
        </a:folHlink>
      </a:clrScheme>
      <a:clrMap bg1="lt1" tx1="dk1" bg2="lt2" tx2="dk2" accent1="accent1" accent2="accent2" accent3="accent3" accent4="accent4" accent5="accent5" accent6="accent6" hlink="hlink" folHlink="folHlink"/>
    </a:extraClrScheme>
    <a:extraClrScheme>
      <a:clrScheme name="古瓶荷花 6">
        <a:dk1>
          <a:srgbClr val="626292"/>
        </a:dk1>
        <a:lt1>
          <a:srgbClr val="CCECFF"/>
        </a:lt1>
        <a:dk2>
          <a:srgbClr val="3333CC"/>
        </a:dk2>
        <a:lt2>
          <a:srgbClr val="C0C0C0"/>
        </a:lt2>
        <a:accent1>
          <a:srgbClr val="D9F1FF"/>
        </a:accent1>
        <a:accent2>
          <a:srgbClr val="FF9900"/>
        </a:accent2>
        <a:accent3>
          <a:srgbClr val="E2F4FF"/>
        </a:accent3>
        <a:accent4>
          <a:srgbClr val="53537C"/>
        </a:accent4>
        <a:accent5>
          <a:srgbClr val="E9F7FF"/>
        </a:accent5>
        <a:accent6>
          <a:srgbClr val="E78A00"/>
        </a:accent6>
        <a:hlink>
          <a:srgbClr val="CC0066"/>
        </a:hlink>
        <a:folHlink>
          <a:srgbClr val="009999"/>
        </a:folHlink>
      </a:clrScheme>
      <a:clrMap bg1="lt1" tx1="dk1" bg2="lt2" tx2="dk2" accent1="accent1" accent2="accent2" accent3="accent3" accent4="accent4" accent5="accent5" accent6="accent6" hlink="hlink" folHlink="folHlink"/>
    </a:extraClrScheme>
    <a:extraClrScheme>
      <a:clrScheme name="古瓶荷花 7">
        <a:dk1>
          <a:srgbClr val="0066CC"/>
        </a:dk1>
        <a:lt1>
          <a:srgbClr val="FFE1E1"/>
        </a:lt1>
        <a:dk2>
          <a:srgbClr val="006600"/>
        </a:dk2>
        <a:lt2>
          <a:srgbClr val="C0C0C0"/>
        </a:lt2>
        <a:accent1>
          <a:srgbClr val="FFFFCC"/>
        </a:accent1>
        <a:accent2>
          <a:srgbClr val="009999"/>
        </a:accent2>
        <a:accent3>
          <a:srgbClr val="FFEEEE"/>
        </a:accent3>
        <a:accent4>
          <a:srgbClr val="0056AE"/>
        </a:accent4>
        <a:accent5>
          <a:srgbClr val="FFFFE2"/>
        </a:accent5>
        <a:accent6>
          <a:srgbClr val="008A8A"/>
        </a:accent6>
        <a:hlink>
          <a:srgbClr val="EC0000"/>
        </a:hlink>
        <a:folHlink>
          <a:srgbClr val="0099FF"/>
        </a:folHlink>
      </a:clrScheme>
      <a:clrMap bg1="lt1" tx1="dk1" bg2="lt2" tx2="dk2" accent1="accent1" accent2="accent2" accent3="accent3" accent4="accent4" accent5="accent5" accent6="accent6" hlink="hlink" folHlink="folHlink"/>
    </a:extraClrScheme>
    <a:extraClrScheme>
      <a:clrScheme name="古瓶荷花 8">
        <a:dk1>
          <a:srgbClr val="292929"/>
        </a:dk1>
        <a:lt1>
          <a:srgbClr val="DDDDDD"/>
        </a:lt1>
        <a:dk2>
          <a:srgbClr val="0066CC"/>
        </a:dk2>
        <a:lt2>
          <a:srgbClr val="B2B2B2"/>
        </a:lt2>
        <a:accent1>
          <a:srgbClr val="CACADC"/>
        </a:accent1>
        <a:accent2>
          <a:srgbClr val="FFCC00"/>
        </a:accent2>
        <a:accent3>
          <a:srgbClr val="EBEBEB"/>
        </a:accent3>
        <a:accent4>
          <a:srgbClr val="212121"/>
        </a:accent4>
        <a:accent5>
          <a:srgbClr val="E1E1EB"/>
        </a:accent5>
        <a:accent6>
          <a:srgbClr val="E7B900"/>
        </a:accent6>
        <a:hlink>
          <a:srgbClr val="008080"/>
        </a:hlink>
        <a:folHlink>
          <a:srgbClr val="7D7DA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1972</TotalTime>
  <Words>846</Words>
  <Application>Microsoft Office PowerPoint</Application>
  <PresentationFormat>全屏显示(4:3)</PresentationFormat>
  <Paragraphs>120</Paragraphs>
  <Slides>11</Slides>
  <Notes>0</Notes>
  <HiddenSlides>0</HiddenSlides>
  <MMClips>0</MMClips>
  <ScaleCrop>false</ScaleCrop>
  <HeadingPairs>
    <vt:vector size="8" baseType="variant">
      <vt:variant>
        <vt:lpstr>已用的字体</vt:lpstr>
      </vt:variant>
      <vt:variant>
        <vt:i4>13</vt:i4>
      </vt:variant>
      <vt:variant>
        <vt:lpstr>主题</vt:lpstr>
      </vt:variant>
      <vt:variant>
        <vt:i4>1</vt:i4>
      </vt:variant>
      <vt:variant>
        <vt:lpstr>嵌入 OLE 服务器</vt:lpstr>
      </vt:variant>
      <vt:variant>
        <vt:i4>1</vt:i4>
      </vt:variant>
      <vt:variant>
        <vt:lpstr>幻灯片标题</vt:lpstr>
      </vt:variant>
      <vt:variant>
        <vt:i4>11</vt:i4>
      </vt:variant>
    </vt:vector>
  </HeadingPairs>
  <TitlesOfParts>
    <vt:vector size="26" baseType="lpstr">
      <vt:lpstr>Arial</vt:lpstr>
      <vt:lpstr>宋体</vt:lpstr>
      <vt:lpstr>Wingdings</vt:lpstr>
      <vt:lpstr>Times New Roman</vt:lpstr>
      <vt:lpstr>Verdana</vt:lpstr>
      <vt:lpstr>??</vt:lpstr>
      <vt:lpstr>华文行楷</vt:lpstr>
      <vt:lpstr>Courier New</vt:lpstr>
      <vt:lpstr>仿宋_GB2312</vt:lpstr>
      <vt:lpstr>Univers</vt:lpstr>
      <vt:lpstr>Arial Black</vt:lpstr>
      <vt:lpstr>ˎ̥</vt:lpstr>
      <vt:lpstr>Symbol</vt:lpstr>
      <vt:lpstr>古瓶荷花</vt:lpstr>
      <vt:lpstr>位图图像</vt:lpstr>
      <vt:lpstr>PowerPoint 演示文稿</vt:lpstr>
      <vt:lpstr>第三章 关系规范化基础</vt:lpstr>
      <vt:lpstr>  学习目标</vt:lpstr>
      <vt:lpstr>一、数据依赖</vt:lpstr>
      <vt:lpstr>二、关系规范化</vt:lpstr>
      <vt:lpstr>例1：如下是一个不规范的成绩关系</vt:lpstr>
      <vt:lpstr>例2：</vt:lpstr>
      <vt:lpstr>2、第二范式（２NF）</vt:lpstr>
      <vt:lpstr>3、第三范式（3NF）</vt:lpstr>
      <vt:lpstr>4、BC范式（BCNF）</vt:lpstr>
      <vt:lpstr>习题参考答案</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Administrator</dc:creator>
  <cp:lastModifiedBy>Administrator</cp:lastModifiedBy>
  <cp:revision>412</cp:revision>
  <dcterms:modified xsi:type="dcterms:W3CDTF">2022-08-31T12:18:04Z</dcterms:modified>
</cp:coreProperties>
</file>