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384" r:id="rId7"/>
    <p:sldId id="399" r:id="rId8"/>
    <p:sldId id="398" r:id="rId9"/>
    <p:sldId id="400" r:id="rId10"/>
    <p:sldId id="401" r:id="rId11"/>
    <p:sldId id="396" r:id="rId12"/>
    <p:sldId id="385" r:id="rId13"/>
    <p:sldId id="402" r:id="rId14"/>
    <p:sldId id="403" r:id="rId15"/>
    <p:sldId id="404" r:id="rId16"/>
    <p:sldId id="405" r:id="rId17"/>
    <p:sldId id="406" r:id="rId18"/>
    <p:sldId id="407" r:id="rId19"/>
    <p:sldId id="408" r:id="rId20"/>
    <p:sldId id="409" r:id="rId21"/>
    <p:sldId id="410" r:id="rId22"/>
    <p:sldId id="411" r:id="rId23"/>
    <p:sldId id="412" r:id="rId24"/>
    <p:sldId id="413" r:id="rId25"/>
    <p:sldId id="414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D5EBFF"/>
    <a:srgbClr val="F6FCFC"/>
    <a:srgbClr val="E1F9FF"/>
    <a:srgbClr val="7E0000"/>
    <a:srgbClr val="89E0FF"/>
    <a:srgbClr val="D1ECFF"/>
    <a:srgbClr val="DBE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108" d="100"/>
          <a:sy n="108" d="100"/>
        </p:scale>
        <p:origin x="-1704" y="-84"/>
      </p:cViewPr>
      <p:guideLst>
        <p:guide orient="horz" pos="558"/>
        <p:guide pos="10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AC94660-A770-413A-AE25-A065DCE180F7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3.pn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7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8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9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0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1.xml"/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3.xml"/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4.xml"/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5.xml"/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7.xml"/><Relationship Id="rId1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8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9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0.xml"/><Relationship Id="rId1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1.xml"/><Relationship Id="rId3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2.xml"/><Relationship Id="rId3" Type="http://schemas.openxmlformats.org/officeDocument/2006/relationships/image" Target="../media/image2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3.xml"/><Relationship Id="rId3" Type="http://schemas.openxmlformats.org/officeDocument/2006/relationships/image" Target="../media/image25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2211388" y="3074988"/>
            <a:ext cx="4721225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综合实例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486150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游戏主题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Banner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图片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椭圆 10"/>
          <p:cNvSpPr/>
          <p:nvPr/>
        </p:nvSpPr>
        <p:spPr>
          <a:xfrm>
            <a:off x="2293938" y="5640388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5" name="矩形 4"/>
          <p:cNvSpPr/>
          <p:nvPr/>
        </p:nvSpPr>
        <p:spPr>
          <a:xfrm>
            <a:off x="2338388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48" name="组合 18"/>
          <p:cNvGrpSpPr/>
          <p:nvPr/>
        </p:nvGrpSpPr>
        <p:grpSpPr>
          <a:xfrm>
            <a:off x="147638" y="1690688"/>
            <a:ext cx="2981325" cy="1477962"/>
            <a:chOff x="547807" y="2049372"/>
            <a:chExt cx="2980620" cy="1476582"/>
          </a:xfrm>
        </p:grpSpPr>
        <p:sp>
          <p:nvSpPr>
            <p:cNvPr id="7172" name="矩形 5"/>
            <p:cNvSpPr/>
            <p:nvPr/>
          </p:nvSpPr>
          <p:spPr>
            <a:xfrm>
              <a:off x="1246979" y="2049372"/>
              <a:ext cx="2281448" cy="14765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素材分析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的方法，能够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综合运用素材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表现主题</a:t>
              </a:r>
              <a:endParaRPr lang="en-US" altLang="zh-CN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73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74" name="直接连接符 7"/>
              <p:cNvCxnSpPr/>
              <p:nvPr/>
            </p:nvCxnSpPr>
            <p:spPr>
              <a:xfrm>
                <a:off x="860470" y="2352077"/>
                <a:ext cx="371387" cy="651852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5" name="直接连接符 10"/>
              <p:cNvCxnSpPr/>
              <p:nvPr/>
            </p:nvCxnSpPr>
            <p:spPr>
              <a:xfrm>
                <a:off x="1222334" y="3003929"/>
                <a:ext cx="1815671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76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54" name="椭圆 53"/>
              <p:cNvSpPr>
                <a:spLocks noChangeArrowheads="1"/>
              </p:cNvSpPr>
              <p:nvPr/>
            </p:nvSpPr>
            <p:spPr bwMode="auto">
              <a:xfrm>
                <a:off x="1232465" y="3559014"/>
                <a:ext cx="474550" cy="47421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TextBox 54"/>
              <p:cNvSpPr txBox="1">
                <a:spLocks noChangeArrowheads="1"/>
              </p:cNvSpPr>
              <p:nvPr/>
            </p:nvSpPr>
            <p:spPr bwMode="auto">
              <a:xfrm>
                <a:off x="1288014" y="3530465"/>
                <a:ext cx="334884" cy="52179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5859463" y="4143375"/>
            <a:ext cx="3157537" cy="1416050"/>
            <a:chOff x="5650781" y="4181139"/>
            <a:chExt cx="3158463" cy="1418987"/>
          </a:xfrm>
        </p:grpSpPr>
        <p:grpSp>
          <p:nvGrpSpPr>
            <p:cNvPr id="7180" name="组合 38"/>
            <p:cNvGrpSpPr/>
            <p:nvPr/>
          </p:nvGrpSpPr>
          <p:grpSpPr>
            <a:xfrm rot="10800000">
              <a:off x="5936599" y="4225925"/>
              <a:ext cx="2607534" cy="652463"/>
              <a:chOff x="747268" y="2352244"/>
              <a:chExt cx="2607803" cy="652213"/>
            </a:xfrm>
          </p:grpSpPr>
          <p:cxnSp>
            <p:nvCxnSpPr>
              <p:cNvPr id="7181" name="直接连接符 39"/>
              <p:cNvCxnSpPr/>
              <p:nvPr/>
            </p:nvCxnSpPr>
            <p:spPr>
              <a:xfrm>
                <a:off x="747347" y="2352726"/>
                <a:ext cx="371622" cy="651975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2" name="直接连接符 40"/>
              <p:cNvCxnSpPr/>
              <p:nvPr/>
            </p:nvCxnSpPr>
            <p:spPr>
              <a:xfrm rot="-10800000" flipH="1">
                <a:off x="1118969" y="3004700"/>
                <a:ext cx="2236086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3" name="组合 41"/>
            <p:cNvGrpSpPr/>
            <p:nvPr/>
          </p:nvGrpSpPr>
          <p:grpSpPr>
            <a:xfrm flipH="1">
              <a:off x="8336057" y="4807449"/>
              <a:ext cx="473187" cy="522733"/>
              <a:chOff x="1119225" y="3534124"/>
              <a:chExt cx="474527" cy="522079"/>
            </a:xfrm>
          </p:grpSpPr>
          <p:sp>
            <p:nvSpPr>
              <p:cNvPr id="64" name="椭圆 63"/>
              <p:cNvSpPr>
                <a:spLocks noChangeArrowheads="1"/>
              </p:cNvSpPr>
              <p:nvPr/>
            </p:nvSpPr>
            <p:spPr bwMode="auto">
              <a:xfrm>
                <a:off x="1119225" y="3560006"/>
                <a:ext cx="474554" cy="471875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TextBox 64"/>
              <p:cNvSpPr txBox="1">
                <a:spLocks noChangeArrowheads="1"/>
              </p:cNvSpPr>
              <p:nvPr/>
            </p:nvSpPr>
            <p:spPr bwMode="auto">
              <a:xfrm>
                <a:off x="1192478" y="3534585"/>
                <a:ext cx="336009" cy="521127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86" name="矩形 51"/>
            <p:cNvSpPr/>
            <p:nvPr/>
          </p:nvSpPr>
          <p:spPr>
            <a:xfrm>
              <a:off x="5650781" y="4181139"/>
              <a:ext cx="2611302" cy="14189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 latinLnBrk="1">
                <a:lnSpc>
                  <a:spcPts val="3600"/>
                </a:lnSpc>
                <a:buFont typeface="Calibri" panose="020F0502020204030204" pitchFamily="34" charset="0"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掌握工具的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综合运用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，能够使用适当的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工具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表达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预期的效果</a:t>
              </a:r>
              <a:endPara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839913" y="1798638"/>
            <a:ext cx="5216525" cy="3609975"/>
            <a:chOff x="1920502" y="1868115"/>
            <a:chExt cx="5431585" cy="3758359"/>
          </a:xfrm>
        </p:grpSpPr>
        <p:sp>
          <p:nvSpPr>
            <p:cNvPr id="7188" name="弧形 70"/>
            <p:cNvSpPr/>
            <p:nvPr/>
          </p:nvSpPr>
          <p:spPr>
            <a:xfrm rot="5400000">
              <a:off x="3977671" y="3085289"/>
              <a:ext cx="1312285" cy="1314093"/>
            </a:xfrm>
            <a:custGeom>
              <a:avLst/>
              <a:gdLst/>
              <a:ahLst/>
              <a:cxnLst>
                <a:cxn ang="0">
                  <a:pos x="659545" y="1314084"/>
                </a:cxn>
                <a:cxn ang="0">
                  <a:pos x="50801" y="910545"/>
                </a:cxn>
                <a:cxn ang="0">
                  <a:pos x="190661" y="193968"/>
                </a:cxn>
                <a:cxn ang="0">
                  <a:pos x="906747" y="49810"/>
                </a:cxn>
                <a:cxn ang="0">
                  <a:pos x="1312285" y="657045"/>
                </a:cxn>
              </a:cxnLst>
              <a:pathLst>
                <a:path w="1312285" h="1314093" stroke="0">
                  <a:moveTo>
                    <a:pt x="659545" y="1314084"/>
                  </a:moveTo>
                  <a:cubicBezTo>
                    <a:pt x="393735" y="1315464"/>
                    <a:pt x="153356" y="1156116"/>
                    <a:pt x="50801" y="910545"/>
                  </a:cubicBezTo>
                  <a:cubicBezTo>
                    <a:pt x="-51600" y="665344"/>
                    <a:pt x="3602" y="382517"/>
                    <a:pt x="190661" y="193968"/>
                  </a:cubicBezTo>
                  <a:cubicBezTo>
                    <a:pt x="378116" y="5020"/>
                    <a:pt x="660936" y="-51916"/>
                    <a:pt x="906747" y="49810"/>
                  </a:cubicBezTo>
                  <a:cubicBezTo>
                    <a:pt x="1152191" y="151384"/>
                    <a:pt x="1312285" y="391101"/>
                    <a:pt x="1312285" y="657045"/>
                  </a:cubicBezTo>
                  <a:lnTo>
                    <a:pt x="656143" y="657047"/>
                  </a:lnTo>
                  <a:lnTo>
                    <a:pt x="659545" y="1314084"/>
                  </a:lnTo>
                  <a:close/>
                </a:path>
                <a:path w="1312285" h="1314093" fill="none">
                  <a:moveTo>
                    <a:pt x="659545" y="1314084"/>
                  </a:moveTo>
                  <a:cubicBezTo>
                    <a:pt x="393735" y="1315464"/>
                    <a:pt x="153356" y="1156116"/>
                    <a:pt x="50801" y="910545"/>
                  </a:cubicBezTo>
                  <a:cubicBezTo>
                    <a:pt x="-51600" y="665344"/>
                    <a:pt x="3602" y="382517"/>
                    <a:pt x="190661" y="193968"/>
                  </a:cubicBezTo>
                  <a:cubicBezTo>
                    <a:pt x="378116" y="5020"/>
                    <a:pt x="660936" y="-51916"/>
                    <a:pt x="906747" y="49810"/>
                  </a:cubicBezTo>
                  <a:cubicBezTo>
                    <a:pt x="1152191" y="151384"/>
                    <a:pt x="1312285" y="391101"/>
                    <a:pt x="1312285" y="657045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9" name="弧形 71"/>
            <p:cNvSpPr/>
            <p:nvPr/>
          </p:nvSpPr>
          <p:spPr>
            <a:xfrm>
              <a:off x="4092475" y="3203539"/>
              <a:ext cx="1082680" cy="1084206"/>
            </a:xfrm>
            <a:custGeom>
              <a:avLst/>
              <a:gdLst/>
              <a:ahLst/>
              <a:cxnLst>
                <a:cxn ang="0">
                  <a:pos x="31" y="547892"/>
                </a:cxn>
                <a:cxn ang="0">
                  <a:pos x="267048" y="74741"/>
                </a:cxn>
                <a:cxn ang="0">
                  <a:pos x="810623" y="71828"/>
                </a:cxn>
                <a:cxn ang="0">
                  <a:pos x="1082681" y="542102"/>
                </a:cxn>
              </a:cxnLst>
              <a:pathLst>
                <a:path w="1082680" h="1084206" stroke="0">
                  <a:moveTo>
                    <a:pt x="31" y="547892"/>
                  </a:moveTo>
                  <a:cubicBezTo>
                    <a:pt x="-2040" y="353660"/>
                    <a:pt x="99821" y="173163"/>
                    <a:pt x="267048" y="74741"/>
                  </a:cubicBezTo>
                  <a:cubicBezTo>
                    <a:pt x="434584" y="-23862"/>
                    <a:pt x="642043" y="-24974"/>
                    <a:pt x="810623" y="71828"/>
                  </a:cubicBezTo>
                  <a:cubicBezTo>
                    <a:pt x="978896" y="168454"/>
                    <a:pt x="1082681" y="347855"/>
                    <a:pt x="1082681" y="542102"/>
                  </a:cubicBezTo>
                  <a:lnTo>
                    <a:pt x="541340" y="542103"/>
                  </a:lnTo>
                  <a:lnTo>
                    <a:pt x="31" y="547892"/>
                  </a:lnTo>
                  <a:close/>
                </a:path>
                <a:path w="1082680" h="1084206" fill="none">
                  <a:moveTo>
                    <a:pt x="31" y="547892"/>
                  </a:moveTo>
                  <a:cubicBezTo>
                    <a:pt x="-2040" y="353660"/>
                    <a:pt x="99821" y="173163"/>
                    <a:pt x="267048" y="74741"/>
                  </a:cubicBezTo>
                  <a:cubicBezTo>
                    <a:pt x="434584" y="-23862"/>
                    <a:pt x="642043" y="-24974"/>
                    <a:pt x="810623" y="71828"/>
                  </a:cubicBezTo>
                  <a:cubicBezTo>
                    <a:pt x="978896" y="168454"/>
                    <a:pt x="1082681" y="347855"/>
                    <a:pt x="1082681" y="54210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0" name="弧形 76"/>
            <p:cNvSpPr/>
            <p:nvPr/>
          </p:nvSpPr>
          <p:spPr>
            <a:xfrm rot="-5400000">
              <a:off x="4172695" y="3346452"/>
              <a:ext cx="899097" cy="824821"/>
            </a:xfrm>
            <a:custGeom>
              <a:avLst/>
              <a:gdLst/>
              <a:ahLst/>
              <a:cxnLst>
                <a:cxn ang="0">
                  <a:pos x="455764" y="39"/>
                </a:cxn>
                <a:cxn ang="0">
                  <a:pos x="899097" y="412411"/>
                </a:cxn>
              </a:cxnLst>
              <a:pathLst>
                <a:path w="899097" h="824821" stroke="0">
                  <a:moveTo>
                    <a:pt x="455764" y="39"/>
                  </a:moveTo>
                  <a:cubicBezTo>
                    <a:pt x="701596" y="3157"/>
                    <a:pt x="899097" y="186866"/>
                    <a:pt x="899097" y="412411"/>
                  </a:cubicBezTo>
                  <a:lnTo>
                    <a:pt x="449549" y="412411"/>
                  </a:lnTo>
                  <a:cubicBezTo>
                    <a:pt x="451621" y="274954"/>
                    <a:pt x="453692" y="137496"/>
                    <a:pt x="455764" y="39"/>
                  </a:cubicBezTo>
                  <a:close/>
                </a:path>
                <a:path w="899097" h="824821" fill="none">
                  <a:moveTo>
                    <a:pt x="455764" y="39"/>
                  </a:moveTo>
                  <a:cubicBezTo>
                    <a:pt x="701596" y="3157"/>
                    <a:pt x="899097" y="186866"/>
                    <a:pt x="899097" y="412411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7191" name="图表 2"/>
            <p:cNvGraphicFramePr/>
            <p:nvPr/>
          </p:nvGraphicFramePr>
          <p:xfrm>
            <a:off x="1867607" y="1815226"/>
            <a:ext cx="5537375" cy="38641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321935" imgH="3712210" progId="Excel.Chart.8">
                    <p:embed/>
                  </p:oleObj>
                </mc:Choice>
                <mc:Fallback>
                  <p:oleObj name="" r:id="rId1" imgW="5321935" imgH="3712210" progId="Excel.Chart.8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867607" y="1815226"/>
                          <a:ext cx="5537375" cy="386413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3" name="TextBox 82"/>
            <p:cNvSpPr txBox="1"/>
            <p:nvPr/>
          </p:nvSpPr>
          <p:spPr>
            <a:xfrm flipH="1">
              <a:off x="5563598" y="3524173"/>
              <a:ext cx="1041357" cy="3685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 rot="10800000" flipV="1">
              <a:off x="3052770" y="3515909"/>
              <a:ext cx="1041357" cy="3834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19" name="4.1"/>
          <p:cNvGrpSpPr/>
          <p:nvPr/>
        </p:nvGrpSpPr>
        <p:grpSpPr>
          <a:xfrm>
            <a:off x="1760538" y="2308225"/>
            <a:ext cx="5886450" cy="952500"/>
            <a:chOff x="1711767" y="1263318"/>
            <a:chExt cx="5888911" cy="952284"/>
          </a:xfrm>
        </p:grpSpPr>
        <p:grpSp>
          <p:nvGrpSpPr>
            <p:cNvPr id="9220" name="组合 29"/>
            <p:cNvGrpSpPr/>
            <p:nvPr/>
          </p:nvGrpSpPr>
          <p:grpSpPr>
            <a:xfrm rot="-12767">
              <a:off x="1711767" y="1263318"/>
              <a:ext cx="879058" cy="952284"/>
              <a:chOff x="1936622" y="1275572"/>
              <a:chExt cx="1288345" cy="1728192"/>
            </a:xfrm>
          </p:grpSpPr>
          <p:grpSp>
            <p:nvGrpSpPr>
              <p:cNvPr id="9221" name="组合 31"/>
              <p:cNvGrpSpPr/>
              <p:nvPr/>
            </p:nvGrpSpPr>
            <p:grpSpPr>
              <a:xfrm>
                <a:off x="1936622" y="1275572"/>
                <a:ext cx="1284694" cy="1728192"/>
                <a:chOff x="1907706" y="1275572"/>
                <a:chExt cx="1284694" cy="1728192"/>
              </a:xfrm>
            </p:grpSpPr>
            <p:sp>
              <p:nvSpPr>
                <p:cNvPr id="103" name="圆角矩形 102"/>
                <p:cNvSpPr>
                  <a:spLocks noChangeArrowheads="1"/>
                </p:cNvSpPr>
                <p:nvPr/>
              </p:nvSpPr>
              <p:spPr bwMode="auto">
                <a:xfrm>
                  <a:off x="1907706" y="1275563"/>
                  <a:ext cx="1284839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10.1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104" name="圆角矩形 103"/>
                <p:cNvSpPr/>
                <p:nvPr/>
              </p:nvSpPr>
              <p:spPr>
                <a:xfrm>
                  <a:off x="1961240" y="1347572"/>
                  <a:ext cx="1177769" cy="1584176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102" name="圆角矩形 5"/>
              <p:cNvSpPr/>
              <p:nvPr/>
            </p:nvSpPr>
            <p:spPr>
              <a:xfrm>
                <a:off x="1942675" y="1981268"/>
                <a:ext cx="1282512" cy="936103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9225" name="直接连接符 90"/>
            <p:cNvCxnSpPr/>
            <p:nvPr/>
          </p:nvCxnSpPr>
          <p:spPr>
            <a:xfrm>
              <a:off x="2855245" y="1988641"/>
              <a:ext cx="4685083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6" name="矩形 35"/>
            <p:cNvSpPr/>
            <p:nvPr/>
          </p:nvSpPr>
          <p:spPr>
            <a:xfrm>
              <a:off x="2536539" y="1417090"/>
              <a:ext cx="5064139" cy="5231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综合实例</a:t>
              </a:r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1】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游戏主题页面</a:t>
              </a:r>
              <a:endPara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27" name="4.1"/>
          <p:cNvGrpSpPr/>
          <p:nvPr/>
        </p:nvGrpSpPr>
        <p:grpSpPr>
          <a:xfrm>
            <a:off x="1762125" y="3973513"/>
            <a:ext cx="5827713" cy="952500"/>
            <a:chOff x="1711765" y="1263323"/>
            <a:chExt cx="5828244" cy="952284"/>
          </a:xfrm>
        </p:grpSpPr>
        <p:grpSp>
          <p:nvGrpSpPr>
            <p:cNvPr id="9228" name="组合 29"/>
            <p:cNvGrpSpPr/>
            <p:nvPr/>
          </p:nvGrpSpPr>
          <p:grpSpPr>
            <a:xfrm rot="-12767">
              <a:off x="1711765" y="1263323"/>
              <a:ext cx="886781" cy="952284"/>
              <a:chOff x="1936620" y="1275606"/>
              <a:chExt cx="1299664" cy="1728192"/>
            </a:xfrm>
          </p:grpSpPr>
          <p:grpSp>
            <p:nvGrpSpPr>
              <p:cNvPr id="9229" name="组合 31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111" name="圆角矩形 110"/>
                <p:cNvSpPr>
                  <a:spLocks noChangeArrowheads="1"/>
                </p:cNvSpPr>
                <p:nvPr/>
              </p:nvSpPr>
              <p:spPr bwMode="auto">
                <a:xfrm>
                  <a:off x="1907704" y="1275599"/>
                  <a:ext cx="1296056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10.2</a:t>
                  </a: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112" name="圆角矩形 111"/>
                <p:cNvSpPr/>
                <p:nvPr/>
              </p:nvSpPr>
              <p:spPr>
                <a:xfrm>
                  <a:off x="1961222" y="1347606"/>
                  <a:ext cx="1189019" cy="1584176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110" name="圆角矩形 5"/>
              <p:cNvSpPr/>
              <p:nvPr/>
            </p:nvSpPr>
            <p:spPr>
              <a:xfrm>
                <a:off x="1942672" y="1981300"/>
                <a:ext cx="1293728" cy="936105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9233" name="直接连接符 106"/>
            <p:cNvCxnSpPr/>
            <p:nvPr/>
          </p:nvCxnSpPr>
          <p:spPr>
            <a:xfrm>
              <a:off x="2854869" y="1988645"/>
              <a:ext cx="4685140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34" name="矩形 35"/>
            <p:cNvSpPr/>
            <p:nvPr/>
          </p:nvSpPr>
          <p:spPr>
            <a:xfrm>
              <a:off x="2536539" y="1417090"/>
              <a:ext cx="4833558" cy="5231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综合实例</a:t>
              </a:r>
              <a:r>
                <a:rPr lang="en-US" altLang="zh-CN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2】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手机</a:t>
              </a:r>
              <a:r>
                <a:rPr lang="en-US" altLang="zh-CN" sz="28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Banner</a:t>
              </a:r>
              <a:endPara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2" name="组合 21"/>
          <p:cNvGrpSpPr/>
          <p:nvPr/>
        </p:nvGrpSpPr>
        <p:grpSpPr>
          <a:xfrm>
            <a:off x="-28575" y="4702175"/>
            <a:ext cx="9172575" cy="2416175"/>
            <a:chOff x="-3687" y="3763417"/>
            <a:chExt cx="8031841" cy="2115660"/>
          </a:xfrm>
        </p:grpSpPr>
        <p:sp>
          <p:nvSpPr>
            <p:cNvPr id="23" name="矩形 22"/>
            <p:cNvSpPr/>
            <p:nvPr/>
          </p:nvSpPr>
          <p:spPr bwMode="auto">
            <a:xfrm>
              <a:off x="483" y="4373651"/>
              <a:ext cx="8027671" cy="104948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>
                    <a:lumMod val="29000"/>
                    <a:lumOff val="710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268" name="Text Box 6"/>
            <p:cNvSpPr txBox="1"/>
            <p:nvPr/>
          </p:nvSpPr>
          <p:spPr>
            <a:xfrm>
              <a:off x="1295190" y="4454913"/>
              <a:ext cx="5426993" cy="889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本章将以</a:t>
              </a:r>
              <a:r>
                <a:rPr lang="zh-CN" altLang="en-US" sz="20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“素材分析”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、</a:t>
              </a:r>
              <a:r>
                <a:rPr lang="zh-CN" altLang="en-US" sz="20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“案例制作”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的形式制作两个</a:t>
              </a:r>
              <a:r>
                <a:rPr lang="zh-CN" altLang="en-US" sz="20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商业实例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5" name="Picture 7" descr="总结小人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87" y="3763417"/>
              <a:ext cx="1303297" cy="2115660"/>
            </a:xfrm>
            <a:prstGeom prst="rect">
              <a:avLst/>
            </a:prstGeom>
            <a:noFill/>
            <a:ln>
              <a:noFill/>
            </a:ln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099" name="标题 1"/>
          <p:cNvSpPr>
            <a:spLocks noChangeArrowheads="1"/>
          </p:cNvSpPr>
          <p:nvPr/>
        </p:nvSpPr>
        <p:spPr bwMode="auto">
          <a:xfrm>
            <a:off x="1730375" y="1127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综合实例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5463" y="1401763"/>
            <a:ext cx="8002587" cy="3595687"/>
            <a:chOff x="524787" y="1400280"/>
            <a:chExt cx="8003904" cy="3596947"/>
          </a:xfrm>
        </p:grpSpPr>
        <p:pic>
          <p:nvPicPr>
            <p:cNvPr id="11272" name="Picture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022914" y="1687718"/>
              <a:ext cx="3505777" cy="33095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73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0832" y="2340409"/>
              <a:ext cx="4039265" cy="265681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4" name="矩形 4"/>
            <p:cNvSpPr/>
            <p:nvPr/>
          </p:nvSpPr>
          <p:spPr>
            <a:xfrm>
              <a:off x="524787" y="1400280"/>
              <a:ext cx="4084830" cy="1524028"/>
            </a:xfrm>
            <a:prstGeom prst="rect">
              <a:avLst/>
            </a:prstGeom>
            <a:solidFill>
              <a:schemeClr val="bg1">
                <a:alpha val="85097"/>
              </a:schemeClr>
            </a:solidFill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40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商业设计</a:t>
              </a:r>
              <a:r>
                <a:rPr lang="zh-CN" altLang="en-US" sz="2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软件操作技能</a:t>
              </a:r>
              <a:r>
                <a:rPr lang="zh-CN" altLang="en-US" sz="2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sz="22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平面设计理念</a:t>
              </a:r>
              <a:r>
                <a:rPr lang="zh-CN" altLang="en-US" sz="2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完美结合。</a:t>
              </a:r>
              <a:endParaRPr lang="zh-CN" altLang="en-US" sz="2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25463" y="1389063"/>
            <a:ext cx="8347075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主题页面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的制作是根据特定的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来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构思画面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组织素材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完成作品的。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835650"/>
            <a:ext cx="8242300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本案例将根据指定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主题内容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设计一款主题为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“游戏”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的页面。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4" name="标题 1"/>
          <p:cNvSpPr>
            <a:spLocks noChangeArrowheads="1"/>
          </p:cNvSpPr>
          <p:nvPr/>
        </p:nvSpPr>
        <p:spPr bwMode="auto">
          <a:xfrm>
            <a:off x="1730375" y="1190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2298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6863" y="2081213"/>
            <a:ext cx="5870575" cy="36131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5362" name="组合 2"/>
          <p:cNvGrpSpPr/>
          <p:nvPr/>
        </p:nvGrpSpPr>
        <p:grpSpPr>
          <a:xfrm>
            <a:off x="0" y="982663"/>
            <a:ext cx="9144000" cy="5915025"/>
            <a:chOff x="0" y="971936"/>
            <a:chExt cx="9143999" cy="5915408"/>
          </a:xfrm>
        </p:grpSpPr>
        <p:grpSp>
          <p:nvGrpSpPr>
            <p:cNvPr id="15363" name="组合 11"/>
            <p:cNvGrpSpPr/>
            <p:nvPr/>
          </p:nvGrpSpPr>
          <p:grpSpPr>
            <a:xfrm>
              <a:off x="0" y="971936"/>
              <a:ext cx="9143999" cy="5915408"/>
              <a:chOff x="0" y="971936"/>
              <a:chExt cx="9143999" cy="5915408"/>
            </a:xfrm>
          </p:grpSpPr>
          <p:pic>
            <p:nvPicPr>
              <p:cNvPr id="15364" name="图片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936170" y="971936"/>
                <a:ext cx="8207829" cy="59154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5365" name="矩形 10"/>
              <p:cNvSpPr/>
              <p:nvPr/>
            </p:nvSpPr>
            <p:spPr>
              <a:xfrm>
                <a:off x="0" y="971936"/>
                <a:ext cx="936170" cy="5915408"/>
              </a:xfrm>
              <a:prstGeom prst="rect">
                <a:avLst/>
              </a:prstGeom>
              <a:solidFill>
                <a:schemeClr val="bg1"/>
              </a:solidFill>
              <a:ln w="28575">
                <a:noFill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5366" name="椭圆 1"/>
            <p:cNvSpPr/>
            <p:nvPr/>
          </p:nvSpPr>
          <p:spPr>
            <a:xfrm>
              <a:off x="3299052" y="2008044"/>
              <a:ext cx="3777875" cy="385935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702050" y="2884488"/>
            <a:ext cx="3068638" cy="922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5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素材分析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13163" y="3860800"/>
            <a:ext cx="3024187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将对给出的图片、文字等主题内容进行分析。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9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标题 1"/>
          <p:cNvSpPr>
            <a:spLocks noChangeArrowheads="1"/>
          </p:cNvSpPr>
          <p:nvPr/>
        </p:nvSpPr>
        <p:spPr bwMode="auto">
          <a:xfrm>
            <a:off x="1730375" y="1127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8025" y="1198563"/>
            <a:ext cx="182721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实例素材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815975" y="1952625"/>
          <a:ext cx="7512050" cy="4070350"/>
        </p:xfrm>
        <a:graphic>
          <a:graphicData uri="http://schemas.openxmlformats.org/drawingml/2006/table">
            <a:tbl>
              <a:tblPr/>
              <a:tblGrid>
                <a:gridCol w="3756025"/>
                <a:gridCol w="3756025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类型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1" marB="45721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主题内容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1" marB="45721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</a:tr>
              <a:tr h="311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图片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1" marB="45721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1" marB="45721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文字内容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1" marB="45721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1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•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游戏名称：天城之影</a:t>
                      </a:r>
                      <a:endParaRPr kumimoji="0" lang="zh-CN" altLang="zh-CN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•</a:t>
                      </a: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网址：</a:t>
                      </a:r>
                      <a:r>
                        <a:rPr kumimoji="0" lang="en-US" altLang="zh-CN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www.itcast.cn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1" marB="45721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1F9"/>
                    </a:solidFill>
                  </a:tcPr>
                </a:tc>
              </a:tr>
            </a:tbl>
          </a:graphicData>
        </a:graphic>
      </p:graphicFrame>
      <p:pic>
        <p:nvPicPr>
          <p:cNvPr id="1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33938" y="2546350"/>
            <a:ext cx="3209925" cy="26225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标题 1"/>
          <p:cNvSpPr>
            <a:spLocks noChangeArrowheads="1"/>
          </p:cNvSpPr>
          <p:nvPr/>
        </p:nvSpPr>
        <p:spPr bwMode="auto">
          <a:xfrm>
            <a:off x="1724025" y="1190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08025" y="1198563"/>
            <a:ext cx="182721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实例素材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36588" y="2727325"/>
            <a:ext cx="3644900" cy="2143125"/>
            <a:chOff x="484468" y="2639551"/>
            <a:chExt cx="3645118" cy="2143104"/>
          </a:xfrm>
        </p:grpSpPr>
        <p:sp>
          <p:nvSpPr>
            <p:cNvPr id="19461" name="矩形 9"/>
            <p:cNvSpPr/>
            <p:nvPr/>
          </p:nvSpPr>
          <p:spPr>
            <a:xfrm>
              <a:off x="708318" y="2639551"/>
              <a:ext cx="2236922" cy="5841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3200" dirty="0">
                  <a:solidFill>
                    <a:srgbClr val="003F7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力量和正义</a:t>
              </a:r>
              <a:endParaRPr lang="zh-CN" altLang="en-US" sz="3200" dirty="0">
                <a:solidFill>
                  <a:srgbClr val="003F7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3159565" y="3045947"/>
              <a:ext cx="696955" cy="4000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科幻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9463" name="矩形 11"/>
            <p:cNvSpPr/>
            <p:nvPr/>
          </p:nvSpPr>
          <p:spPr>
            <a:xfrm>
              <a:off x="1903778" y="3460281"/>
              <a:ext cx="1108141" cy="4603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400" dirty="0">
                  <a:solidFill>
                    <a:srgbClr val="0082A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空间感</a:t>
              </a:r>
              <a:endParaRPr lang="zh-CN" altLang="en-US" sz="2400" dirty="0">
                <a:solidFill>
                  <a:srgbClr val="0082A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64" name="矩形 12"/>
            <p:cNvSpPr/>
            <p:nvPr/>
          </p:nvSpPr>
          <p:spPr>
            <a:xfrm>
              <a:off x="2662648" y="4020662"/>
              <a:ext cx="1466938" cy="4000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000" dirty="0">
                  <a:solidFill>
                    <a:srgbClr val="8E9BB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视觉冲击力</a:t>
              </a:r>
              <a:endParaRPr lang="zh-CN" altLang="en-US" sz="2000" dirty="0">
                <a:solidFill>
                  <a:srgbClr val="8E9BB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65" name="矩形 13"/>
            <p:cNvSpPr/>
            <p:nvPr/>
          </p:nvSpPr>
          <p:spPr>
            <a:xfrm>
              <a:off x="1016312" y="4382609"/>
              <a:ext cx="1211335" cy="40004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000" dirty="0">
                  <a:solidFill>
                    <a:srgbClr val="B010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色调基础</a:t>
              </a:r>
              <a:endParaRPr lang="zh-CN" altLang="en-US" sz="2000" dirty="0">
                <a:solidFill>
                  <a:srgbClr val="B010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84468" y="3734915"/>
              <a:ext cx="1338342" cy="3682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3">
                      <a:lumMod val="7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色相和明度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7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33938" y="2546350"/>
            <a:ext cx="3209925" cy="2622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矩形 17"/>
          <p:cNvSpPr/>
          <p:nvPr/>
        </p:nvSpPr>
        <p:spPr>
          <a:xfrm>
            <a:off x="638175" y="5424488"/>
            <a:ext cx="73406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文字信息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需要使受众直观迅速地接受，所以在视觉上，可使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占据一部分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重心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393825" y="3344863"/>
            <a:ext cx="2012950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案例制作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2151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1" name="矩形 10"/>
            <p:cNvSpPr/>
            <p:nvPr/>
          </p:nvSpPr>
          <p:spPr>
            <a:xfrm>
              <a:off x="4101520" y="3301120"/>
              <a:ext cx="3856190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游戏主题页面案例制作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224" name="标题 1"/>
          <p:cNvSpPr>
            <a:spLocks noChangeArrowheads="1"/>
          </p:cNvSpPr>
          <p:nvPr/>
        </p:nvSpPr>
        <p:spPr bwMode="auto">
          <a:xfrm>
            <a:off x="1725613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355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3556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3557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3559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3561" name="矩形 10"/>
          <p:cNvSpPr/>
          <p:nvPr/>
        </p:nvSpPr>
        <p:spPr>
          <a:xfrm>
            <a:off x="1417638" y="3076575"/>
            <a:ext cx="203200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绘制背景底纹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62" name="TextBox 1"/>
          <p:cNvSpPr txBox="1"/>
          <p:nvPr/>
        </p:nvSpPr>
        <p:spPr>
          <a:xfrm>
            <a:off x="1339850" y="2224088"/>
            <a:ext cx="2381250" cy="769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01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2356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100" y="3962400"/>
            <a:ext cx="2647950" cy="10779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560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5604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5605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5607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98575" y="3055938"/>
            <a:ext cx="234950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添加网址和碎片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610" name="TextBox 1"/>
          <p:cNvSpPr txBox="1"/>
          <p:nvPr/>
        </p:nvSpPr>
        <p:spPr>
          <a:xfrm>
            <a:off x="1339850" y="2224088"/>
            <a:ext cx="2381250" cy="769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02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2561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00" y="3895725"/>
            <a:ext cx="2605088" cy="12763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7650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7652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7653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7655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7657" name="矩形 10"/>
          <p:cNvSpPr/>
          <p:nvPr/>
        </p:nvSpPr>
        <p:spPr>
          <a:xfrm>
            <a:off x="1397000" y="3055938"/>
            <a:ext cx="203041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添加背景光晕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8" name="TextBox 1"/>
          <p:cNvSpPr txBox="1"/>
          <p:nvPr/>
        </p:nvSpPr>
        <p:spPr>
          <a:xfrm>
            <a:off x="1339850" y="2224088"/>
            <a:ext cx="2381250" cy="769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03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2765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488" y="3744913"/>
            <a:ext cx="2709862" cy="17954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9698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9700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9701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970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9" name="标题 1"/>
          <p:cNvSpPr>
            <a:spLocks noChangeArrowheads="1"/>
          </p:cNvSpPr>
          <p:nvPr/>
        </p:nvSpPr>
        <p:spPr bwMode="auto">
          <a:xfrm>
            <a:off x="1730375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9705" name="矩形 10"/>
          <p:cNvSpPr/>
          <p:nvPr/>
        </p:nvSpPr>
        <p:spPr>
          <a:xfrm>
            <a:off x="1397000" y="3055938"/>
            <a:ext cx="2030413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添加背景光线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6" name="TextBox 1"/>
          <p:cNvSpPr txBox="1"/>
          <p:nvPr/>
        </p:nvSpPr>
        <p:spPr>
          <a:xfrm>
            <a:off x="1339850" y="2224088"/>
            <a:ext cx="2381250" cy="769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04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2970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488" y="3744913"/>
            <a:ext cx="2709862" cy="1795462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174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31748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31749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31751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3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1753" name="矩形 10"/>
          <p:cNvSpPr/>
          <p:nvPr/>
        </p:nvSpPr>
        <p:spPr>
          <a:xfrm>
            <a:off x="884238" y="2816225"/>
            <a:ext cx="203200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调整背景颜色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54" name="TextBox 1"/>
          <p:cNvSpPr txBox="1"/>
          <p:nvPr/>
        </p:nvSpPr>
        <p:spPr>
          <a:xfrm>
            <a:off x="1339850" y="2268538"/>
            <a:ext cx="404812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32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05—06</a:t>
            </a:r>
            <a:endParaRPr lang="zh-CN" altLang="en-US" sz="32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3175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3" y="3687763"/>
            <a:ext cx="3265487" cy="1839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6" name="矩形 15"/>
          <p:cNvSpPr/>
          <p:nvPr/>
        </p:nvSpPr>
        <p:spPr>
          <a:xfrm>
            <a:off x="1763713" y="3230563"/>
            <a:ext cx="2032000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修饰人物素材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379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33796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33797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33799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7" name="标题 1"/>
          <p:cNvSpPr>
            <a:spLocks noChangeArrowheads="1"/>
          </p:cNvSpPr>
          <p:nvPr/>
        </p:nvSpPr>
        <p:spPr bwMode="auto">
          <a:xfrm>
            <a:off x="173672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游戏主题页面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16000" y="3055938"/>
            <a:ext cx="2646363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制作立体文字效果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802" name="TextBox 1"/>
          <p:cNvSpPr txBox="1"/>
          <p:nvPr/>
        </p:nvSpPr>
        <p:spPr>
          <a:xfrm>
            <a:off x="1339850" y="2224088"/>
            <a:ext cx="2381250" cy="7699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07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3380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113" y="3684588"/>
            <a:ext cx="3092450" cy="18129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525463" y="1389063"/>
            <a:ext cx="8347075" cy="1338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作为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互联网广告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中最基本的广告形式，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一般由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图片信息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文字信息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组成，但是由于其篇幅的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局限性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，在设计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时，应力求用最简洁的文字表达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最直观的主题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，做到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主题鲜明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产品突出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509588" y="5835650"/>
            <a:ext cx="8242300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本案例将根据指定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广告标语和素材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设计一个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“手机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的页面。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8" name="标题 1"/>
          <p:cNvSpPr>
            <a:spLocks noChangeArrowheads="1"/>
          </p:cNvSpPr>
          <p:nvPr/>
        </p:nvSpPr>
        <p:spPr bwMode="auto">
          <a:xfrm>
            <a:off x="1730375" y="1127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6391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9150" y="3076575"/>
            <a:ext cx="5019675" cy="1552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4275" y="3524250"/>
            <a:ext cx="4543425" cy="16668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7890" name="组合 2"/>
          <p:cNvGrpSpPr/>
          <p:nvPr/>
        </p:nvGrpSpPr>
        <p:grpSpPr>
          <a:xfrm>
            <a:off x="0" y="982663"/>
            <a:ext cx="9144000" cy="5915025"/>
            <a:chOff x="0" y="971936"/>
            <a:chExt cx="9143999" cy="5915408"/>
          </a:xfrm>
        </p:grpSpPr>
        <p:grpSp>
          <p:nvGrpSpPr>
            <p:cNvPr id="37891" name="组合 11"/>
            <p:cNvGrpSpPr/>
            <p:nvPr/>
          </p:nvGrpSpPr>
          <p:grpSpPr>
            <a:xfrm>
              <a:off x="0" y="971936"/>
              <a:ext cx="9143999" cy="5915408"/>
              <a:chOff x="0" y="971936"/>
              <a:chExt cx="9143999" cy="5915408"/>
            </a:xfrm>
          </p:grpSpPr>
          <p:pic>
            <p:nvPicPr>
              <p:cNvPr id="37892" name="图片 9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936170" y="971936"/>
                <a:ext cx="8207829" cy="59154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7893" name="矩形 10"/>
              <p:cNvSpPr/>
              <p:nvPr/>
            </p:nvSpPr>
            <p:spPr>
              <a:xfrm>
                <a:off x="0" y="971936"/>
                <a:ext cx="936170" cy="5915408"/>
              </a:xfrm>
              <a:prstGeom prst="rect">
                <a:avLst/>
              </a:prstGeom>
              <a:solidFill>
                <a:schemeClr val="bg1"/>
              </a:solidFill>
              <a:ln w="28575">
                <a:noFill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7894" name="椭圆 1"/>
            <p:cNvSpPr/>
            <p:nvPr/>
          </p:nvSpPr>
          <p:spPr>
            <a:xfrm>
              <a:off x="3299052" y="2008044"/>
              <a:ext cx="3777875" cy="3859356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702050" y="2884488"/>
            <a:ext cx="3068638" cy="922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5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素材分析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13163" y="3860800"/>
            <a:ext cx="3024187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将对给出的图片、文字等主题内容进行分析。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3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9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49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708025" y="1198563"/>
            <a:ext cx="182721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实例素材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815975" y="1952625"/>
          <a:ext cx="7512050" cy="4314825"/>
        </p:xfrm>
        <a:graphic>
          <a:graphicData uri="http://schemas.openxmlformats.org/drawingml/2006/table">
            <a:tbl>
              <a:tblPr/>
              <a:tblGrid>
                <a:gridCol w="3756025"/>
                <a:gridCol w="3756025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类型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7" marB="45727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主题内容</a:t>
                      </a:r>
                      <a:endParaRPr kumimoji="0" lang="zh-CN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7" marB="45727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</a:tr>
              <a:tr h="311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图片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7" marB="45727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7" marB="45727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</a:tr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文字内容</a:t>
                      </a:r>
                      <a:endParaRPr kumimoji="0" lang="zh-CN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7" marB="45727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1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•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主题文字：震撼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3D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、谁来掌控</a:t>
                      </a:r>
                      <a:endParaRPr kumimoji="0" lang="zh-CN" altLang="zh-CN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•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商品介绍：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5.1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英寸全高清炫丽屏</a:t>
                      </a: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·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1600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万像素摄像头</a:t>
                      </a: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· 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指纹识别</a:t>
                      </a: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·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IP67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级防尘防水</a:t>
                      </a: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·</a:t>
                      </a:r>
                      <a:r>
                        <a:rPr kumimoji="0" lang="en-US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4G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网络加速下载</a:t>
                      </a:r>
                      <a:r>
                        <a:rPr kumimoji="0" lang="zh-CN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· </a:t>
                      </a:r>
                      <a:r>
                        <a:rPr kumimoji="0" lang="zh-CN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超级省电模式</a:t>
                      </a:r>
                      <a:endParaRPr kumimoji="0" lang="zh-CN" alt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451" marR="91451" marT="45727" marB="45727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1F9"/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 descr="产品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37100" y="2489200"/>
            <a:ext cx="2566988" cy="2200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Picture 3" descr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100" y="4760913"/>
            <a:ext cx="2566988" cy="53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51" name="标题 1"/>
          <p:cNvSpPr>
            <a:spLocks noChangeArrowheads="1"/>
          </p:cNvSpPr>
          <p:nvPr/>
        </p:nvSpPr>
        <p:spPr bwMode="auto">
          <a:xfrm>
            <a:off x="1730375" y="1190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1986" name="Picture 2" descr="产品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37100" y="2489200"/>
            <a:ext cx="2566988" cy="2200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987" name="Picture 3" descr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100" y="4706938"/>
            <a:ext cx="2566988" cy="53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0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41989" name="矩形 9"/>
          <p:cNvSpPr/>
          <p:nvPr/>
        </p:nvSpPr>
        <p:spPr>
          <a:xfrm>
            <a:off x="708025" y="1198563"/>
            <a:ext cx="182721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实例素材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9138" y="2673350"/>
            <a:ext cx="3471862" cy="2295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用彰显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科技与睿智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的蓝色作为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banner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主色调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35000"/>
              </a:lnSpc>
            </a:pPr>
            <a:endParaRPr lang="en-US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增强画面的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立体感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，使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更加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突出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35000"/>
              </a:lnSpc>
            </a:pPr>
            <a:endParaRPr lang="en-US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突出手机的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3D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”效果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393825" y="3344863"/>
            <a:ext cx="2012950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案例制作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44038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4039" name="矩形 10"/>
            <p:cNvSpPr/>
            <p:nvPr/>
          </p:nvSpPr>
          <p:spPr>
            <a:xfrm>
              <a:off x="4188613" y="3301120"/>
              <a:ext cx="3856190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手机</a:t>
              </a: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Banner</a:t>
              </a: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案例制作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608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46084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46085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46087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矩形 10"/>
          <p:cNvSpPr/>
          <p:nvPr/>
        </p:nvSpPr>
        <p:spPr>
          <a:xfrm>
            <a:off x="1625600" y="3217863"/>
            <a:ext cx="1414463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背景制作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089" name="TextBox 1"/>
          <p:cNvSpPr txBox="1"/>
          <p:nvPr/>
        </p:nvSpPr>
        <p:spPr>
          <a:xfrm>
            <a:off x="1470025" y="2289175"/>
            <a:ext cx="2597150" cy="7699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01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46090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50" y="4017963"/>
            <a:ext cx="3078163" cy="1174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30375" y="1127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8130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48132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48133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48135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6" name="矩形 10"/>
          <p:cNvSpPr/>
          <p:nvPr/>
        </p:nvSpPr>
        <p:spPr>
          <a:xfrm>
            <a:off x="1625600" y="3217863"/>
            <a:ext cx="141446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产品制作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137" name="TextBox 1"/>
          <p:cNvSpPr txBox="1"/>
          <p:nvPr/>
        </p:nvSpPr>
        <p:spPr>
          <a:xfrm>
            <a:off x="1470025" y="2289175"/>
            <a:ext cx="2597150" cy="7699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02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48138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738" y="3967163"/>
            <a:ext cx="2986087" cy="1181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25613" y="1127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0178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50180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50181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5018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4" name="矩形 10"/>
          <p:cNvSpPr/>
          <p:nvPr/>
        </p:nvSpPr>
        <p:spPr>
          <a:xfrm>
            <a:off x="1625600" y="3217863"/>
            <a:ext cx="141446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4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文字输入</a:t>
            </a:r>
            <a:endParaRPr lang="zh-CN" altLang="en-US" sz="24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5" name="TextBox 1"/>
          <p:cNvSpPr txBox="1"/>
          <p:nvPr/>
        </p:nvSpPr>
        <p:spPr>
          <a:xfrm>
            <a:off x="1470025" y="2289175"/>
            <a:ext cx="2597150" cy="7699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4400" dirty="0">
                <a:solidFill>
                  <a:srgbClr val="A6A6A6"/>
                </a:solidFill>
                <a:latin typeface="Showcard Gothic" panose="04020904020102020604" pitchFamily="82" charset="0"/>
                <a:ea typeface="宋体" panose="02010600030101010101" pitchFamily="2" charset="-122"/>
              </a:rPr>
              <a:t>Step  03</a:t>
            </a:r>
            <a:endParaRPr lang="zh-CN" altLang="en-US" sz="4400" dirty="0">
              <a:solidFill>
                <a:srgbClr val="A6A6A6"/>
              </a:solidFill>
              <a:latin typeface="Showcard Gothic" panose="04020904020102020604" pitchFamily="82" charset="0"/>
              <a:ea typeface="宋体" panose="02010600030101010101" pitchFamily="2" charset="-122"/>
            </a:endParaRPr>
          </a:p>
        </p:txBody>
      </p:sp>
      <p:pic>
        <p:nvPicPr>
          <p:cNvPr id="50186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575" y="4000500"/>
            <a:ext cx="3040063" cy="1169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30375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综合实例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手机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Banner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tags/tag1.xml><?xml version="1.0" encoding="utf-8"?>
<p:tagLst xmlns:p="http://schemas.openxmlformats.org/presentationml/2006/main">
  <p:tag name="GENSWF_SLIDE_TITLE" val="第10章 综合实例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综合实例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综合实例1】游戏主题页面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综合实例2】手机Banner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0</TotalTime>
  <Words>1180</Words>
  <Application>WPS 演示</Application>
  <PresentationFormat>全屏显示(4:3)</PresentationFormat>
  <Paragraphs>187</Paragraphs>
  <Slides>23</Slides>
  <Notes>24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Showcard Gothic</vt:lpstr>
      <vt:lpstr>Arial Unicode MS</vt:lpstr>
      <vt:lpstr>默认设计模板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第10章 综合实例</dc:title>
  <dc:creator>王哲</dc:creator>
  <cp:lastModifiedBy>vanson</cp:lastModifiedBy>
  <cp:revision>962</cp:revision>
  <dcterms:created xsi:type="dcterms:W3CDTF">2013-01-25T01:44:32Z</dcterms:created>
  <dcterms:modified xsi:type="dcterms:W3CDTF">2022-04-13T01:54:09Z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8460B9C5CB2E4770A98F8B67A71FE3E4</vt:lpwstr>
  </property>
</Properties>
</file>