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6"/>
  </p:notes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 varScale="1">
        <p:scale>
          <a:sx n="61" d="100"/>
          <a:sy n="61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A97C6B-B7D0-4EAA-82A2-9C5B3D0B96C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0383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AE73ED-B09F-4931-814B-09FD1DDA6824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95644F-F102-44F0-8366-2C155BF9F0F2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38457C-E661-43E7-BF9F-C7979637A3FA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CE1F5A-27EC-44B2-B870-8B7E6C5758E4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C24DA4-54CF-42A2-9C5C-A15BF26D81E1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5C069A-864A-4293-87AD-0F052617686E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0097DF-4087-4811-95D9-6C130DFB5663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9A62BD-3F74-41D4-86E0-E4BF733F72F7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E5D731-4DDF-4ED5-9096-0D94C326EB42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589583-85D6-466A-8F63-BAF6BFCCE696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78173D-FF09-4FF8-A9BC-9B4C0DB8BD07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610F8B-0173-4082-AA03-F8204FCE98A3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4A4ED0-7CA6-4C32-8495-95761483DBB4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48A70C30-AECE-4D1F-AFFE-5746346E1B2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B09EB-D589-4599-BE29-BDB6C0AACE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55361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6B9AB-70B0-4B2F-AB99-3484CC33D7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3513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D0D94-0B30-414C-8104-9272CC9BD8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8603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9F02C-D8F4-4D2C-BDC9-B0A7DCB8C6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5629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7A3C2-85C6-440B-9671-2D6EE4200F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9147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51B96-420B-4D9C-9EAC-BF149538A5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5240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C0339-AFC7-4DAA-84F7-1A45411379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401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40AC2-CE35-4006-B462-FB84E91A76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1890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00C3B-57BE-470F-B08B-1E72B5BEB9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5598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0BD73-FE36-4AAA-80B3-EA9435DDC4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112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D52281-9FBA-4A3B-9B55-2C009ECFDD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344768" y="1340768"/>
            <a:ext cx="643481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54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n-US" altLang="zh-CN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C</a:t>
            </a:r>
            <a:r>
              <a:rPr lang="zh-CN" altLang="en-US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语言程序设计</a:t>
            </a:r>
            <a:endParaRPr lang="zh-CN" altLang="en-US" sz="4800" kern="1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华文彩云"/>
              <a:ea typeface="华文彩云"/>
            </a:endParaRP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3337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  <p:extLst>
      <p:ext uri="{BB962C8B-B14F-4D97-AF65-F5344CB8AC3E}">
        <p14:creationId xmlns:p14="http://schemas.microsoft.com/office/powerpoint/2010/main" val="396187634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28600" y="1143000"/>
            <a:ext cx="38560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金山简准圆" pitchFamily="49" charset="-122"/>
                <a:ea typeface="金山简准圆" pitchFamily="49" charset="-122"/>
              </a:rPr>
              <a:t>一、函数过程的概念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20650" y="1928813"/>
            <a:ext cx="84899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过程是现代过程式语言的重要概念。在程序设计中，离开了过程就谈不上结构化程序设计。</a:t>
            </a:r>
            <a:endParaRPr kumimoji="1" lang="zh-CN" altLang="en-US" sz="2400">
              <a:effectLst>
                <a:outerShdw blurRad="38100" dist="38100" dir="2700000" algn="tl">
                  <a:srgbClr val="FFFFFF"/>
                </a:outerShdw>
              </a:effectLst>
              <a:latin typeface="金山简准圆" pitchFamily="49" charset="-122"/>
              <a:ea typeface="金山简准圆" pitchFamily="49" charset="-122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6200" y="3200400"/>
            <a:ext cx="88392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过程是程序设计中的一个逻辑单元，是一段程序，能完成某一项简单的功能。</a:t>
            </a:r>
            <a:r>
              <a:rPr kumimoji="1" lang="zh-CN" alt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过程与程序的关系类似于</a:t>
            </a:r>
          </a:p>
          <a:p>
            <a:pPr eaLnBrk="0" hangingPunct="0"/>
            <a:r>
              <a:rPr kumimoji="1" lang="zh-CN" alt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金山简准圆" pitchFamily="49" charset="-122"/>
                <a:ea typeface="金山简准圆" pitchFamily="49" charset="-122"/>
              </a:rPr>
              <a:t>机器中的零部件与机器之间的关系。</a:t>
            </a:r>
            <a:endParaRPr kumimoji="1" lang="zh-CN" altLang="en-US" sz="24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金山简准圆" pitchFamily="49" charset="-122"/>
              <a:ea typeface="金山简准圆" pitchFamily="49" charset="-122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4876800"/>
            <a:ext cx="91757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如系统提供的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sin(x)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函数，就是一个函数过程。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它是系统提供的求变量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(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参数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) X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的正弦值的过程。系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统中有许多这样的过程，如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sqrt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strcat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等。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851275" y="260350"/>
            <a:ext cx="17145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0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函  数</a:t>
            </a:r>
            <a:endParaRPr kumimoji="1" lang="zh-CN" altLang="en-US" sz="3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autoUpdateAnimBg="0"/>
      <p:bldP spid="3076" grpId="0" autoUpdateAnimBg="0"/>
      <p:bldP spid="307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04800" y="563563"/>
            <a:ext cx="34607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man" charset="0"/>
                <a:ea typeface="黑体" pitchFamily="49" charset="-122"/>
              </a:rPr>
              <a:t>二、过程的优点：</a:t>
            </a:r>
            <a:endParaRPr kumimoji="1" lang="zh-CN" altLang="en-US" sz="2800" b="1">
              <a:solidFill>
                <a:srgbClr val="33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73050" y="1295400"/>
            <a:ext cx="82613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572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47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1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、利用过程可以把程序划分为若干个独立的逻辑单元，每一个单元相对于整个程序小得多，故其调试更容易；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 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28600" y="2819400"/>
            <a:ext cx="8382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、过程可作为一个功能模块而被同一程序中的不同地方引用，也可被不同程序引用。如系统提供的函数，就可被不同的使用者引用。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04800" y="4487863"/>
            <a:ext cx="3663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三、</a:t>
            </a:r>
            <a:r>
              <a:rPr kumimoji="1" lang="en-US" altLang="zh-CN" sz="32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语言中的过程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914400" y="5248275"/>
            <a:ext cx="7848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78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83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588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2800">
                <a:latin typeface="Times New Roman" pitchFamily="18" charset="0"/>
              </a:rPr>
              <a:t>C</a:t>
            </a:r>
            <a:r>
              <a:rPr kumimoji="1" lang="zh-CN" altLang="en-US" sz="2800">
                <a:latin typeface="Times New Roman" pitchFamily="18" charset="0"/>
              </a:rPr>
              <a:t>语言只提供了一种过程，即函数过程，也简称函数。后面，我们将把函数过程简称为函数。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  <p:bldP spid="6148" grpId="0" autoUpdateAnimBg="0"/>
      <p:bldP spid="6149" grpId="0" autoUpdateAnimBg="0"/>
      <p:bldP spid="615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38200" y="533400"/>
            <a:ext cx="74691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2513" indent="-10525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30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35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40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5.1 </a:t>
            </a:r>
            <a:r>
              <a:rPr kumimoji="1" lang="zh-CN" altLang="en-US" sz="2800">
                <a:latin typeface="宋体" pitchFamily="2" charset="-122"/>
              </a:rPr>
              <a:t>编程</a:t>
            </a:r>
            <a:r>
              <a:rPr kumimoji="1" lang="zh-CN" altLang="en-US" sz="2800">
                <a:latin typeface="Times New Roman" pitchFamily="18" charset="0"/>
              </a:rPr>
              <a:t>计算组合数</a:t>
            </a:r>
            <a:r>
              <a:rPr kumimoji="1" lang="zh-CN" altLang="en-US" sz="2400">
                <a:latin typeface="Times New Roman" pitchFamily="18" charset="0"/>
              </a:rPr>
              <a:t>。</a:t>
            </a:r>
            <a:r>
              <a:rPr kumimoji="1" lang="zh-CN" altLang="en-US" sz="2800">
                <a:latin typeface="Times New Roman" pitchFamily="18" charset="0"/>
              </a:rPr>
              <a:t>设有</a:t>
            </a:r>
            <a:r>
              <a:rPr kumimoji="1" lang="en-US" altLang="zh-CN" sz="2800">
                <a:latin typeface="Times New Roman" pitchFamily="18" charset="0"/>
              </a:rPr>
              <a:t>j, k, </a:t>
            </a:r>
            <a:r>
              <a:rPr kumimoji="1" lang="zh-CN" altLang="en-US" sz="2800">
                <a:latin typeface="Times New Roman" pitchFamily="18" charset="0"/>
              </a:rPr>
              <a:t>且</a:t>
            </a:r>
            <a:r>
              <a:rPr kumimoji="1" lang="en-US" altLang="zh-CN" sz="2800">
                <a:latin typeface="Times New Roman" pitchFamily="18" charset="0"/>
              </a:rPr>
              <a:t>j&gt;k, </a:t>
            </a:r>
            <a:r>
              <a:rPr kumimoji="1" lang="zh-CN" altLang="en-US" sz="2800">
                <a:latin typeface="Times New Roman" pitchFamily="18" charset="0"/>
              </a:rPr>
              <a:t>则组合数 </a:t>
            </a:r>
            <a:r>
              <a:rPr kumimoji="1" lang="en-US" altLang="zh-CN" sz="2800">
                <a:latin typeface="Times New Roman" pitchFamily="18" charset="0"/>
              </a:rPr>
              <a:t>c</a:t>
            </a:r>
            <a:r>
              <a:rPr kumimoji="1" lang="zh-CN" altLang="en-US" sz="2800">
                <a:latin typeface="Times New Roman" pitchFamily="18" charset="0"/>
              </a:rPr>
              <a:t>为</a:t>
            </a:r>
            <a:r>
              <a:rPr kumimoji="1" lang="en-US" altLang="zh-CN" sz="2800">
                <a:latin typeface="Times New Roman" pitchFamily="18" charset="0"/>
              </a:rPr>
              <a:t>c=(j!-k!)/k!</a:t>
            </a:r>
            <a:r>
              <a:rPr kumimoji="1" lang="zh-CN" altLang="en-US" sz="2800">
                <a:latin typeface="Times New Roman" pitchFamily="18" charset="0"/>
              </a:rPr>
              <a:t>。！为阶乘的符号。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46125" y="1776413"/>
            <a:ext cx="1962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1 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算法分析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203325" y="2459038"/>
            <a:ext cx="7788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此题不难编程，只要分别求出二个数的阶乘，然后根据公式进行计算即可。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355725" y="3394075"/>
            <a:ext cx="3773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求一数 </a:t>
            </a:r>
            <a:r>
              <a:rPr kumimoji="1" lang="en-US" altLang="zh-CN" sz="2400">
                <a:latin typeface="Times New Roman" pitchFamily="18" charset="0"/>
              </a:rPr>
              <a:t>j </a:t>
            </a:r>
            <a:r>
              <a:rPr kumimoji="1" lang="zh-CN" altLang="en-US" sz="2400">
                <a:latin typeface="Times New Roman" pitchFamily="18" charset="0"/>
              </a:rPr>
              <a:t>的阶乘的程序段为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355725" y="4070350"/>
            <a:ext cx="317341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Verdana" pitchFamily="34" charset="0"/>
              </a:rPr>
              <a:t>jc=1;</a:t>
            </a:r>
          </a:p>
          <a:p>
            <a:r>
              <a:rPr kumimoji="1" lang="en-US" altLang="zh-CN" sz="2400">
                <a:latin typeface="Verdana" pitchFamily="34" charset="0"/>
              </a:rPr>
              <a:t>for(i=1; i&lt;=j; i++)</a:t>
            </a:r>
          </a:p>
          <a:p>
            <a:r>
              <a:rPr kumimoji="1" lang="en-US" altLang="zh-CN" sz="2400">
                <a:latin typeface="Verdana" pitchFamily="34" charset="0"/>
              </a:rPr>
              <a:t>    jc=jc*i;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98525" y="501650"/>
            <a:ext cx="305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源程序代码之一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514600" y="990600"/>
            <a:ext cx="56388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#include&lt;stdio.h&gt;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main(){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int i,j,k,ic,jc,kc;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float result;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scanf("%d,%d",&amp;j,&amp;k);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jc=1;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for(i=1;i&lt;=j;i++)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	jc=jc*i;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kc=1;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for(i=1;i&lt;=k;i++)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	kc=kc*i;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result=(jc-kc)/(float)kc;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	printf("the result=%f\n",result);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Times New Roman" pitchFamily="18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898525" y="501650"/>
            <a:ext cx="305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源程序代码之二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28600" y="1828800"/>
            <a:ext cx="5638800" cy="370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#include&lt;stdio.h&gt;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float jc(int);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main(){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    int i,j,k,ic,jc,kc;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    float result;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    scanf("%d,%d",&amp;j,&amp;k);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    result=( jc(j)- jc(k) )/ jc( k 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    printf("the result=%f\n", result);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>
                <a:latin typeface="Verdana" pitchFamily="34" charset="0"/>
              </a:rPr>
              <a:t>}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19800" y="2438400"/>
            <a:ext cx="2852738" cy="30130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float  jc(int n){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int i;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float  j=1.0;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for(i=1; i&lt;=n; i++){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      j=j*i;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}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   return j;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}</a:t>
            </a: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6629400" y="1371600"/>
            <a:ext cx="1752600" cy="609600"/>
          </a:xfrm>
          <a:prstGeom prst="wedgeRoundRectCallout">
            <a:avLst>
              <a:gd name="adj1" fmla="val -34241"/>
              <a:gd name="adj2" fmla="val 146616"/>
              <a:gd name="adj3" fmla="val 16667"/>
            </a:avLst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hlinkClick r:id="" action="ppaction://noaction"/>
              </a:rPr>
              <a:t>函数定义</a:t>
            </a:r>
            <a:endParaRPr kumimoji="1" lang="zh-CN" altLang="en-U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3657600" y="838200"/>
            <a:ext cx="2133600" cy="762000"/>
          </a:xfrm>
          <a:prstGeom prst="cloudCallout">
            <a:avLst>
              <a:gd name="adj1" fmla="val -121356"/>
              <a:gd name="adj2" fmla="val 182708"/>
            </a:avLst>
          </a:prstGeom>
          <a:noFill/>
          <a:ln w="28575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hlinkClick r:id="" action="ppaction://noaction"/>
              </a:rPr>
              <a:t>函数说明</a:t>
            </a:r>
            <a:endParaRPr kumimoji="1" lang="zh-CN" altLang="en-US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5" name="AutoShape 7"/>
          <p:cNvSpPr>
            <a:spLocks/>
          </p:cNvSpPr>
          <p:nvPr/>
        </p:nvSpPr>
        <p:spPr bwMode="auto">
          <a:xfrm>
            <a:off x="3581400" y="2743200"/>
            <a:ext cx="914400" cy="506413"/>
          </a:xfrm>
          <a:prstGeom prst="borderCallout2">
            <a:avLst>
              <a:gd name="adj1" fmla="val 22569"/>
              <a:gd name="adj2" fmla="val 108333"/>
              <a:gd name="adj3" fmla="val 22569"/>
              <a:gd name="adj4" fmla="val 124481"/>
              <a:gd name="adj5" fmla="val 312537"/>
              <a:gd name="adj6" fmla="val 138718"/>
            </a:avLst>
          </a:prstGeom>
          <a:noFill/>
          <a:ln w="1905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hlinkClick r:id="" action="ppaction://noaction"/>
              </a:rPr>
              <a:t>参数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6934200" y="5867400"/>
            <a:ext cx="1219200" cy="457200"/>
          </a:xfrm>
          <a:prstGeom prst="wedgeRectCallout">
            <a:avLst>
              <a:gd name="adj1" fmla="val -28384"/>
              <a:gd name="adj2" fmla="val -220486"/>
            </a:avLst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hlinkClick r:id="" action="ppaction://noaction"/>
              </a:rPr>
              <a:t>返回值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28600" y="5791200"/>
            <a:ext cx="609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955675" indent="-9556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1461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3366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5271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黑体" pitchFamily="49" charset="-122"/>
                <a:hlinkClick r:id="" action="ppaction://noaction"/>
              </a:rPr>
              <a:t>问题</a:t>
            </a:r>
            <a:r>
              <a:rPr kumimoji="1" lang="zh-CN" altLang="en-US" sz="2400">
                <a:latin typeface="Times New Roman" pitchFamily="18" charset="0"/>
              </a:rPr>
              <a:t>：在主函数和函数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黑体" pitchFamily="49" charset="-122"/>
              </a:rPr>
              <a:t>jc</a:t>
            </a:r>
            <a:r>
              <a:rPr kumimoji="1" lang="en-US" altLang="zh-CN" sz="2400">
                <a:latin typeface="Times New Roman" pitchFamily="18" charset="0"/>
              </a:rPr>
              <a:t> </a:t>
            </a:r>
            <a:r>
              <a:rPr kumimoji="1" lang="zh-CN" altLang="en-US" sz="2400">
                <a:latin typeface="Times New Roman" pitchFamily="18" charset="0"/>
              </a:rPr>
              <a:t>中都定义了变量 </a:t>
            </a:r>
            <a:r>
              <a:rPr kumimoji="1" lang="en-US" altLang="zh-CN" sz="2400" b="1">
                <a:latin typeface="Verdana" pitchFamily="34" charset="0"/>
              </a:rPr>
              <a:t>j</a:t>
            </a:r>
            <a:r>
              <a:rPr kumimoji="1" lang="zh-CN" altLang="en-US" sz="2400" b="1">
                <a:latin typeface="Verdana" pitchFamily="34" charset="0"/>
              </a:rPr>
              <a:t>，</a:t>
            </a:r>
            <a:r>
              <a:rPr kumimoji="1" lang="zh-CN" altLang="en-US" sz="2400">
                <a:latin typeface="Times New Roman" pitchFamily="18" charset="0"/>
              </a:rPr>
              <a:t>它们之间的关系如何？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81000" y="811213"/>
            <a:ext cx="7824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5.2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</a:t>
            </a:r>
            <a:r>
              <a:rPr kumimoji="1" lang="zh-CN" altLang="en-US" sz="2800">
                <a:latin typeface="金山简准圆" pitchFamily="49" charset="-122"/>
                <a:ea typeface="金山简准圆" pitchFamily="49" charset="-122"/>
              </a:rPr>
              <a:t>编写程序，利用</a:t>
            </a:r>
            <a:r>
              <a:rPr kumimoji="1" lang="zh-CN" altLang="en-US" sz="2800">
                <a:latin typeface="金山简准圆" pitchFamily="49" charset="-122"/>
                <a:ea typeface="金山简准圆" pitchFamily="49" charset="-122"/>
                <a:hlinkClick r:id="" action="ppaction://noaction"/>
              </a:rPr>
              <a:t>递归</a:t>
            </a:r>
            <a:r>
              <a:rPr kumimoji="1" lang="zh-CN" altLang="en-US" sz="2800">
                <a:latin typeface="金山简准圆" pitchFamily="49" charset="-122"/>
                <a:ea typeface="金山简准圆" pitchFamily="49" charset="-122"/>
              </a:rPr>
              <a:t>调用方式，计算</a:t>
            </a:r>
            <a:r>
              <a:rPr kumimoji="1" lang="en-US" altLang="zh-CN" sz="2800"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800">
                <a:latin typeface="金山简准圆" pitchFamily="49" charset="-122"/>
                <a:ea typeface="金山简准圆" pitchFamily="49" charset="-122"/>
              </a:rPr>
              <a:t>！。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81000" y="3021013"/>
            <a:ext cx="84582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递归公式总是有一个结束条件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,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这个结束条件称为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Roman"/>
                <a:ea typeface="金山简准圆" pitchFamily="49" charset="-122"/>
              </a:rPr>
              <a:t>”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边界条件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Roman"/>
                <a:ea typeface="金山简准圆" pitchFamily="49" charset="-122"/>
              </a:rPr>
              <a:t>”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,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如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n!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的边界条件为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n&lt;=1.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本例如定义的函数过程名为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fact,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则递归调用公式可用下式表示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: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              </a:t>
            </a: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1981200" y="4951413"/>
            <a:ext cx="5440363" cy="1373187"/>
            <a:chOff x="1248" y="3119"/>
            <a:chExt cx="3427" cy="865"/>
          </a:xfrm>
        </p:grpSpPr>
        <p:sp>
          <p:nvSpPr>
            <p:cNvPr id="14341" name="Text Box 5"/>
            <p:cNvSpPr txBox="1">
              <a:spLocks noChangeArrowheads="1"/>
            </p:cNvSpPr>
            <p:nvPr/>
          </p:nvSpPr>
          <p:spPr bwMode="auto">
            <a:xfrm>
              <a:off x="1824" y="3119"/>
              <a:ext cx="2851" cy="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fact(n)=1                        (n=1)</a:t>
              </a:r>
            </a:p>
            <a:p>
              <a:pPr eaLnBrk="0" hangingPunct="0"/>
              <a:endPara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endParaRPr>
            </a:p>
            <a:p>
              <a:pPr eaLnBrk="0" hangingPunct="0"/>
              <a:r>
                <a:rPr kumimoji="1" lang="en-US" altLang="zh-CN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fact(n)=fact(n-1)*n         (n&gt;1)</a:t>
              </a:r>
              <a:endPara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金山简准圆" pitchFamily="49" charset="-122"/>
              </a:endParaRPr>
            </a:p>
          </p:txBody>
        </p:sp>
        <p:sp>
          <p:nvSpPr>
            <p:cNvPr id="14342" name="AutoShape 6"/>
            <p:cNvSpPr>
              <a:spLocks/>
            </p:cNvSpPr>
            <p:nvPr/>
          </p:nvSpPr>
          <p:spPr bwMode="auto">
            <a:xfrm>
              <a:off x="1652" y="3328"/>
              <a:ext cx="48" cy="432"/>
            </a:xfrm>
            <a:prstGeom prst="leftBrace">
              <a:avLst>
                <a:gd name="adj1" fmla="val 750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43" name="Text Box 7"/>
            <p:cNvSpPr txBox="1">
              <a:spLocks noChangeArrowheads="1"/>
            </p:cNvSpPr>
            <p:nvPr/>
          </p:nvSpPr>
          <p:spPr bwMode="auto">
            <a:xfrm>
              <a:off x="1248" y="3344"/>
              <a:ext cx="44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 C=</a:t>
              </a:r>
            </a:p>
          </p:txBody>
        </p:sp>
      </p:grp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990600" y="1511300"/>
            <a:ext cx="4273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计算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！可以用下式定义：</a:t>
            </a: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990600" y="2273300"/>
            <a:ext cx="6940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！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=n×(n-1)×(n-2)×(n-3)×‥‥×2×1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648200" y="1143000"/>
            <a:ext cx="38100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Times New Roman" pitchFamily="18" charset="0"/>
              </a:rPr>
              <a:t>int fact(n){</a:t>
            </a:r>
          </a:p>
          <a:p>
            <a:r>
              <a:rPr kumimoji="1" lang="en-US" altLang="zh-CN" sz="2800">
                <a:latin typeface="Times New Roman" pitchFamily="18" charset="0"/>
              </a:rPr>
              <a:t>   int f;</a:t>
            </a:r>
          </a:p>
          <a:p>
            <a:r>
              <a:rPr kumimoji="1" lang="en-US" altLang="zh-CN" sz="2800">
                <a:latin typeface="Times New Roman" pitchFamily="18" charset="0"/>
              </a:rPr>
              <a:t>   if(n&lt;=1)</a:t>
            </a:r>
          </a:p>
          <a:p>
            <a:r>
              <a:rPr kumimoji="1" lang="en-US" altLang="zh-CN" sz="2800">
                <a:latin typeface="Times New Roman" pitchFamily="18" charset="0"/>
              </a:rPr>
              <a:t>       	f=1;</a:t>
            </a:r>
          </a:p>
          <a:p>
            <a:r>
              <a:rPr kumimoji="1" lang="en-US" altLang="zh-CN" sz="2800">
                <a:latin typeface="Times New Roman" pitchFamily="18" charset="0"/>
              </a:rPr>
              <a:t>    else</a:t>
            </a:r>
          </a:p>
          <a:p>
            <a:r>
              <a:rPr kumimoji="1" lang="en-US" altLang="zh-CN" sz="2800">
                <a:latin typeface="Times New Roman" pitchFamily="18" charset="0"/>
              </a:rPr>
              <a:t>	f=fact(n-1)*n;</a:t>
            </a:r>
          </a:p>
          <a:p>
            <a:r>
              <a:rPr kumimoji="1" lang="en-US" altLang="zh-CN" sz="2800">
                <a:latin typeface="Times New Roman" pitchFamily="18" charset="0"/>
              </a:rPr>
              <a:t>    return f;</a:t>
            </a:r>
          </a:p>
          <a:p>
            <a:r>
              <a:rPr kumimoji="1" lang="en-US" altLang="zh-CN" sz="2800">
                <a:latin typeface="Times New Roman" pitchFamily="18" charset="0"/>
              </a:rPr>
              <a:t>}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52400" y="1292225"/>
            <a:ext cx="40386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Times New Roman" pitchFamily="18" charset="0"/>
              </a:rPr>
              <a:t>#include&lt;stdio.h&gt;</a:t>
            </a:r>
          </a:p>
          <a:p>
            <a:r>
              <a:rPr kumimoji="1" lang="en-US" altLang="zh-CN" sz="2800">
                <a:latin typeface="Times New Roman" pitchFamily="18" charset="0"/>
              </a:rPr>
              <a:t>int fact(int);</a:t>
            </a:r>
          </a:p>
          <a:p>
            <a:r>
              <a:rPr kumimoji="1" lang="en-US" altLang="zh-CN" sz="2800">
                <a:latin typeface="Times New Roman" pitchFamily="18" charset="0"/>
              </a:rPr>
              <a:t>main(){</a:t>
            </a:r>
          </a:p>
          <a:p>
            <a:r>
              <a:rPr kumimoji="1" lang="en-US" altLang="zh-CN" sz="2800">
                <a:latin typeface="Times New Roman" pitchFamily="18" charset="0"/>
              </a:rPr>
              <a:t>	int i,n;</a:t>
            </a:r>
          </a:p>
          <a:p>
            <a:r>
              <a:rPr kumimoji="1" lang="en-US" altLang="zh-CN" sz="2800">
                <a:latin typeface="Times New Roman" pitchFamily="18" charset="0"/>
              </a:rPr>
              <a:t>	scanf("%d",&amp;n);</a:t>
            </a:r>
          </a:p>
          <a:p>
            <a:r>
              <a:rPr kumimoji="1" lang="en-US" altLang="zh-CN" sz="2800">
                <a:latin typeface="Times New Roman" pitchFamily="18" charset="0"/>
              </a:rPr>
              <a:t>	i=fact(n);</a:t>
            </a:r>
          </a:p>
          <a:p>
            <a:r>
              <a:rPr kumimoji="1" lang="en-US" altLang="zh-CN" sz="2800">
                <a:latin typeface="Times New Roman" pitchFamily="18" charset="0"/>
              </a:rPr>
              <a:t>	printf("n!=%d",i);</a:t>
            </a:r>
          </a:p>
          <a:p>
            <a:r>
              <a:rPr kumimoji="1" lang="en-US" altLang="zh-CN" sz="2800">
                <a:latin typeface="Times New Roman" pitchFamily="18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610600" cy="955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>
            <a:lvl1pPr marL="1042988" indent="-10429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334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239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144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5.3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编写程序，利用递归调用方式计算两个数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、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的最大公约数。（其中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m&gt;n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，且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n≠0)</a:t>
            </a:r>
            <a:endParaRPr kumimoji="1" lang="en-US" altLang="zh-CN" sz="2400">
              <a:effectLst>
                <a:outerShdw blurRad="38100" dist="38100" dir="2700000" algn="tl">
                  <a:srgbClr val="FFFFFF"/>
                </a:outerShdw>
              </a:effectLst>
              <a:latin typeface="金山简准圆" pitchFamily="49" charset="-122"/>
              <a:ea typeface="金山简准圆" pitchFamily="49" charset="-122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1000" y="1676400"/>
            <a:ext cx="8458200" cy="1624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>
            <a:lvl1pPr marL="1049338" indent="-10493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341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531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22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912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370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8273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2845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7417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分析：本例采用辗转相除法来计算两个数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的最大公约数。</a:t>
            </a:r>
          </a:p>
          <a:p>
            <a:pPr eaLnBrk="0" hangingPunct="0"/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过程：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除以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，如余数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r=0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，则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 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就是最大公约数。如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r≠0,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则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m←n,n←r,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再重复上述过程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,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直到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r=0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为止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,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这时的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</a:t>
            </a:r>
            <a:r>
              <a:rPr kumimoji="1" lang="zh-CN" alt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就是要求的最大公约数</a:t>
            </a:r>
            <a:r>
              <a:rPr kumimoji="1" lang="en-US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.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57200" y="3949700"/>
            <a:ext cx="4460875" cy="2236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例：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m=112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n=77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被除数  除数  商 余数</a:t>
            </a:r>
          </a:p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112   /  77    1   35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77    /  35    2   7</a:t>
            </a:r>
          </a:p>
          <a:p>
            <a:pPr eaLnBrk="0" hangingPunct="0"/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   35   /   7     5   0</a:t>
            </a:r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334000" y="3873500"/>
            <a:ext cx="3368675" cy="955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因此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,112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和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77</a:t>
            </a:r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的最大公约数为</a:t>
            </a:r>
            <a:r>
              <a:rPr kumimoji="1" lang="en-US" altLang="zh-CN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7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5318125" y="4940300"/>
            <a:ext cx="382587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本问题的特点是要多次处理同一个问题，只是处理所用数据不同，且后一次所用数据为前一次处理的结果，正好用递归。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 autoUpdateAnimBg="0"/>
      <p:bldP spid="18436" grpId="0" animBg="1" autoUpdateAnimBg="0"/>
      <p:bldP spid="18437" grpId="0" animBg="1" autoUpdateAnimBg="0"/>
      <p:bldP spid="1843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943600" y="5180013"/>
            <a:ext cx="28987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金山简准圆" pitchFamily="49" charset="-122"/>
                <a:ea typeface="金山简准圆" pitchFamily="49" charset="-122"/>
              </a:rPr>
              <a:t>运行结果：</a:t>
            </a:r>
            <a:endParaRPr kumimoji="1" lang="zh-CN" altLang="en-US" sz="2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宋体" pitchFamily="2" charset="-122"/>
            </a:endParaRPr>
          </a:p>
          <a:p>
            <a:pPr eaLnBrk="0" hangingPunct="0"/>
            <a:r>
              <a:rPr kumimoji="1"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</a:rPr>
              <a:t>  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</a:rPr>
              <a:t>m,n=?  112,77</a:t>
            </a:r>
          </a:p>
          <a:p>
            <a:pPr eaLnBrk="0" hangingPunct="0"/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</a:rPr>
              <a:t>  gcd =7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609600" y="76200"/>
            <a:ext cx="5029200" cy="649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//exam63.c</a:t>
            </a:r>
          </a:p>
          <a:p>
            <a:r>
              <a:rPr kumimoji="1" lang="en-US" altLang="zh-CN" sz="28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800">
                <a:latin typeface="Verdana" pitchFamily="34" charset="0"/>
              </a:rPr>
              <a:t>int fgcd(int,int);</a:t>
            </a:r>
          </a:p>
          <a:p>
            <a:r>
              <a:rPr kumimoji="1" lang="en-US" altLang="zh-CN" sz="2800">
                <a:latin typeface="Verdana" pitchFamily="34" charset="0"/>
              </a:rPr>
              <a:t>main(){</a:t>
            </a:r>
          </a:p>
          <a:p>
            <a:r>
              <a:rPr kumimoji="1" lang="en-US" altLang="zh-CN" sz="2800">
                <a:latin typeface="Verdana" pitchFamily="34" charset="0"/>
              </a:rPr>
              <a:t>    int m,n,g;</a:t>
            </a:r>
          </a:p>
          <a:p>
            <a:r>
              <a:rPr kumimoji="1" lang="en-US" altLang="zh-CN" sz="2800">
                <a:latin typeface="Verdana" pitchFamily="34" charset="0"/>
              </a:rPr>
              <a:t>   printf(“m,n=?”);</a:t>
            </a:r>
          </a:p>
          <a:p>
            <a:r>
              <a:rPr kumimoji="1" lang="en-US" altLang="zh-CN" sz="2800">
                <a:latin typeface="Verdana" pitchFamily="34" charset="0"/>
              </a:rPr>
              <a:t>   scanf("%d,%d",&amp;m,&amp;n);</a:t>
            </a:r>
          </a:p>
          <a:p>
            <a:r>
              <a:rPr kumimoji="1" lang="en-US" altLang="zh-CN" sz="2800">
                <a:latin typeface="Verdana" pitchFamily="34" charset="0"/>
              </a:rPr>
              <a:t>   if(n&gt;m){</a:t>
            </a:r>
          </a:p>
          <a:p>
            <a:r>
              <a:rPr kumimoji="1" lang="en-US" altLang="zh-CN" sz="2800">
                <a:latin typeface="Verdana" pitchFamily="34" charset="0"/>
              </a:rPr>
              <a:t>      printf("input error!");</a:t>
            </a:r>
          </a:p>
          <a:p>
            <a:r>
              <a:rPr kumimoji="1" lang="en-US" altLang="zh-CN" sz="2800">
                <a:latin typeface="Verdana" pitchFamily="34" charset="0"/>
              </a:rPr>
              <a:t>      return 1;</a:t>
            </a:r>
          </a:p>
          <a:p>
            <a:r>
              <a:rPr kumimoji="1" lang="en-US" altLang="zh-CN" sz="2800">
                <a:latin typeface="Verdana" pitchFamily="34" charset="0"/>
              </a:rPr>
              <a:t>   }</a:t>
            </a:r>
          </a:p>
          <a:p>
            <a:r>
              <a:rPr kumimoji="1" lang="en-US" altLang="zh-CN" sz="2800">
                <a:latin typeface="Verdana" pitchFamily="34" charset="0"/>
              </a:rPr>
              <a:t>   g=fgcd(m,n);</a:t>
            </a:r>
          </a:p>
          <a:p>
            <a:r>
              <a:rPr kumimoji="1" lang="en-US" altLang="zh-CN" sz="2800">
                <a:latin typeface="Verdana" pitchFamily="34" charset="0"/>
              </a:rPr>
              <a:t>   printf(“gcd%d\n",g);</a:t>
            </a:r>
          </a:p>
          <a:p>
            <a:r>
              <a:rPr kumimoji="1" lang="en-US" altLang="zh-CN" sz="2800">
                <a:latin typeface="Verdana" pitchFamily="34" charset="0"/>
              </a:rPr>
              <a:t>   return 0;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5638800" y="914400"/>
            <a:ext cx="3352800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fgcd(m,n){</a:t>
            </a:r>
          </a:p>
          <a:p>
            <a:r>
              <a:rPr kumimoji="1" lang="en-US" altLang="zh-CN" sz="2800">
                <a:latin typeface="Verdana" pitchFamily="34" charset="0"/>
              </a:rPr>
              <a:t>   int g;</a:t>
            </a:r>
          </a:p>
          <a:p>
            <a:r>
              <a:rPr kumimoji="1" lang="en-US" altLang="zh-CN" sz="2800">
                <a:latin typeface="Verdana" pitchFamily="34" charset="0"/>
              </a:rPr>
              <a:t>   if(n==0){</a:t>
            </a:r>
          </a:p>
          <a:p>
            <a:r>
              <a:rPr kumimoji="1" lang="en-US" altLang="zh-CN" sz="2800">
                <a:latin typeface="Verdana" pitchFamily="34" charset="0"/>
              </a:rPr>
              <a:t>      g=m;</a:t>
            </a:r>
          </a:p>
          <a:p>
            <a:r>
              <a:rPr kumimoji="1" lang="en-US" altLang="zh-CN" sz="2800">
                <a:latin typeface="Verdana" pitchFamily="34" charset="0"/>
              </a:rPr>
              <a:t>       return g;</a:t>
            </a:r>
          </a:p>
          <a:p>
            <a:r>
              <a:rPr kumimoji="1" lang="en-US" altLang="zh-CN" sz="2800">
                <a:latin typeface="Verdana" pitchFamily="34" charset="0"/>
              </a:rPr>
              <a:t>    }</a:t>
            </a:r>
          </a:p>
          <a:p>
            <a:r>
              <a:rPr kumimoji="1" lang="en-US" altLang="zh-CN" sz="2800">
                <a:latin typeface="Verdana" pitchFamily="34" charset="0"/>
              </a:rPr>
              <a:t>    else </a:t>
            </a:r>
          </a:p>
          <a:p>
            <a:r>
              <a:rPr kumimoji="1" lang="en-US" altLang="zh-CN" sz="2800">
                <a:latin typeface="Verdana" pitchFamily="34" charset="0"/>
              </a:rPr>
              <a:t>      fgcd(n,m%n);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28600" y="258763"/>
            <a:ext cx="8686800" cy="124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33488" indent="-12334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4239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6144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8049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9954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4526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09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3670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24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5.4 </a:t>
            </a:r>
            <a:r>
              <a:rPr kumimoji="1" lang="zh-CN" altLang="en-US" sz="2400" b="1">
                <a:latin typeface="Roman" charset="0"/>
              </a:rPr>
              <a:t>设口袋中放着</a:t>
            </a:r>
            <a:r>
              <a:rPr kumimoji="1" lang="en-US" altLang="zh-CN" sz="2400" b="1">
                <a:latin typeface="Roman" charset="0"/>
              </a:rPr>
              <a:t>12</a:t>
            </a:r>
            <a:r>
              <a:rPr kumimoji="1" lang="zh-CN" altLang="en-US" sz="2400" b="1">
                <a:latin typeface="Roman" charset="0"/>
              </a:rPr>
              <a:t>个球，其中</a:t>
            </a:r>
            <a:r>
              <a:rPr kumimoji="1" lang="en-US" altLang="zh-CN" sz="2400" b="1">
                <a:latin typeface="Roman" charset="0"/>
              </a:rPr>
              <a:t>3 </a:t>
            </a:r>
            <a:r>
              <a:rPr kumimoji="1" lang="zh-CN" altLang="en-US" sz="2400" b="1">
                <a:latin typeface="Roman" charset="0"/>
              </a:rPr>
              <a:t>个是红的，３个是白的，</a:t>
            </a:r>
            <a:r>
              <a:rPr kumimoji="1" lang="en-US" altLang="zh-CN" sz="2400" b="1">
                <a:latin typeface="Roman" charset="0"/>
              </a:rPr>
              <a:t>6  </a:t>
            </a:r>
            <a:r>
              <a:rPr kumimoji="1" lang="zh-CN" altLang="en-US" sz="2400" b="1">
                <a:latin typeface="Roman" charset="0"/>
              </a:rPr>
              <a:t>个是黑的，每次从中取８个球，问有多少种取法。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28600" y="1527175"/>
            <a:ext cx="856615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 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算法分析</a:t>
            </a:r>
            <a:r>
              <a:rPr kumimoji="1" lang="zh-CN" altLang="en-US" sz="2400">
                <a:latin typeface="Roman" charset="0"/>
              </a:rPr>
              <a:t>：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（</a:t>
            </a:r>
            <a:r>
              <a:rPr kumimoji="1" lang="en-US" altLang="zh-CN" sz="2400">
                <a:latin typeface="Roman" charset="0"/>
              </a:rPr>
              <a:t>1</a:t>
            </a:r>
            <a:r>
              <a:rPr kumimoji="1" lang="zh-CN" altLang="en-US" sz="2400">
                <a:latin typeface="Roman" charset="0"/>
              </a:rPr>
              <a:t>）在袋中取出红球的可能性是  ０，１，２，３；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                      白球的可能性是  ０，１，２，３；   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                      黑球的可能性是  ２，３，４，５，６；          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28600" y="3276600"/>
            <a:ext cx="8763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99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62000" indent="-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>
                <a:latin typeface="Roman" charset="0"/>
              </a:rPr>
              <a:t>（</a:t>
            </a:r>
            <a:r>
              <a:rPr kumimoji="1" lang="en-US" altLang="zh-CN" sz="2400">
                <a:latin typeface="Roman" charset="0"/>
              </a:rPr>
              <a:t>2</a:t>
            </a:r>
            <a:r>
              <a:rPr kumimoji="1" lang="zh-CN" altLang="en-US" sz="2400">
                <a:latin typeface="Roman" charset="0"/>
              </a:rPr>
              <a:t>）如果红白球之和小于２ 个，则凑不满８个，故每次红白球       之和至少应为２ 个；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28600" y="4191000"/>
            <a:ext cx="84899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（</a:t>
            </a:r>
            <a:r>
              <a:rPr kumimoji="1" lang="en-US" altLang="zh-CN" sz="2400">
                <a:latin typeface="Roman" charset="0"/>
              </a:rPr>
              <a:t>3</a:t>
            </a:r>
            <a:r>
              <a:rPr kumimoji="1" lang="zh-CN" altLang="en-US" sz="2400">
                <a:latin typeface="Roman" charset="0"/>
              </a:rPr>
              <a:t>）设红球分别取０，１，２，３  个（即对红球的可能取法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 循环），白球可能的取法也是０，１，２，３，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但同时必须满足红白球之和不少于２，黑球的个数为         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８－红－白；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28600" y="5867400"/>
            <a:ext cx="8642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pattFill prst="dkUpDiag">
                  <a:fgClr>
                    <a:schemeClr val="accent2"/>
                  </a:fgClr>
                  <a:bgClr>
                    <a:srgbClr val="FFFFFF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Roman" charset="0"/>
              </a:rPr>
              <a:t>（</a:t>
            </a:r>
            <a:r>
              <a:rPr kumimoji="1" lang="en-US" altLang="zh-CN" sz="2400">
                <a:latin typeface="Roman" charset="0"/>
              </a:rPr>
              <a:t>4</a:t>
            </a:r>
            <a:r>
              <a:rPr kumimoji="1" lang="zh-CN" altLang="en-US" sz="2400">
                <a:latin typeface="Roman" charset="0"/>
              </a:rPr>
              <a:t>）每找到一种组合，都将它们的组合形式打印出来。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utoUpdateAnimBg="0"/>
      <p:bldP spid="22533" grpId="0" autoUpdateAnimBg="0"/>
      <p:bldP spid="2253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09600" y="1146175"/>
            <a:ext cx="7804150" cy="344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  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数据结构设计</a:t>
            </a:r>
            <a:r>
              <a:rPr kumimoji="1" lang="zh-CN" altLang="en-US" sz="2400">
                <a:latin typeface="Roman" charset="0"/>
              </a:rPr>
              <a:t>：</a:t>
            </a:r>
          </a:p>
          <a:p>
            <a:pPr eaLnBrk="0" hangingPunct="0"/>
            <a:endParaRPr kumimoji="1" lang="zh-CN" altLang="en-US" sz="2400">
              <a:latin typeface="Roman" charset="0"/>
            </a:endParaRPr>
          </a:p>
          <a:p>
            <a:pPr eaLnBrk="0" hangingPunct="0"/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用三个整数表示红、白、黑三种球每次取出的个数，</a:t>
            </a:r>
          </a:p>
          <a:p>
            <a:pPr eaLnBrk="0" hangingPunct="0"/>
            <a:endParaRPr kumimoji="1" lang="zh-CN" altLang="en-US" sz="2400">
              <a:latin typeface="Roman" charset="0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一个整数用来记录取法。</a:t>
            </a:r>
          </a:p>
          <a:p>
            <a:pPr eaLnBrk="0" hangingPunct="0"/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</a:t>
            </a:r>
            <a:r>
              <a:rPr kumimoji="1" lang="en-US" altLang="zh-CN" sz="2400">
                <a:latin typeface="Roman" charset="0"/>
              </a:rPr>
              <a:t>r,w,b,sum</a:t>
            </a:r>
            <a:endParaRPr kumimoji="1"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990600" y="171450"/>
            <a:ext cx="7007225" cy="599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 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伪代码</a:t>
            </a:r>
            <a:r>
              <a:rPr kumimoji="1" lang="en-US" altLang="zh-CN" sz="2400">
                <a:latin typeface="Roman" charset="0"/>
              </a:rPr>
              <a:t>:</a:t>
            </a:r>
          </a:p>
          <a:p>
            <a:pPr eaLnBrk="0" hangingPunct="0"/>
            <a:endParaRPr kumimoji="1" lang="en-US" altLang="zh-CN" sz="2400">
              <a:latin typeface="Roman" charset="0"/>
            </a:endParaRPr>
          </a:p>
          <a:p>
            <a:pPr eaLnBrk="0" hangingPunct="0"/>
            <a:r>
              <a:rPr kumimoji="1" lang="en-US" altLang="zh-CN" sz="2400">
                <a:latin typeface="Roman" charset="0"/>
              </a:rPr>
              <a:t> </a:t>
            </a:r>
            <a:r>
              <a:rPr kumimoji="1" lang="zh-CN" altLang="en-US" sz="2400">
                <a:latin typeface="Roman" charset="0"/>
              </a:rPr>
              <a:t>所有变量均说明为整型变量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</a:t>
            </a:r>
            <a:r>
              <a:rPr kumimoji="1" lang="en-US" altLang="zh-CN" sz="2400">
                <a:latin typeface="Roman" charset="0"/>
              </a:rPr>
              <a:t>sum=0 (</a:t>
            </a:r>
            <a:r>
              <a:rPr kumimoji="1" lang="zh-CN" altLang="en-US" sz="2400">
                <a:latin typeface="Roman" charset="0"/>
              </a:rPr>
              <a:t>计数变量初始化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begin loop (red=0 to 3) (</a:t>
            </a:r>
            <a:r>
              <a:rPr kumimoji="1" lang="zh-CN" altLang="en-US" sz="2400">
                <a:latin typeface="Roman" charset="0"/>
              </a:rPr>
              <a:t>对红球的可能取法循环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begin loop (white=0 to 3) (</a:t>
            </a:r>
            <a:r>
              <a:rPr kumimoji="1" lang="zh-CN" altLang="en-US" sz="2400">
                <a:latin typeface="Roman" charset="0"/>
              </a:rPr>
              <a:t>对白球可能的取法循环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if red+white&lt;2 ( </a:t>
            </a:r>
            <a:r>
              <a:rPr kumimoji="1" lang="zh-CN" altLang="en-US" sz="2400">
                <a:latin typeface="Roman" charset="0"/>
              </a:rPr>
              <a:t>红球</a:t>
            </a:r>
            <a:r>
              <a:rPr kumimoji="1" lang="en-US" altLang="zh-CN" sz="2400">
                <a:latin typeface="Roman" charset="0"/>
              </a:rPr>
              <a:t>+</a:t>
            </a:r>
            <a:r>
              <a:rPr kumimoji="1" lang="zh-CN" altLang="en-US" sz="2400">
                <a:latin typeface="Roman" charset="0"/>
              </a:rPr>
              <a:t>白球</a:t>
            </a:r>
            <a:r>
              <a:rPr kumimoji="1" lang="en-US" altLang="zh-CN" sz="2400">
                <a:latin typeface="Roman" charset="0"/>
              </a:rPr>
              <a:t>&lt;2) </a:t>
            </a:r>
            <a:r>
              <a:rPr kumimoji="1" lang="zh-CN" altLang="en-US" sz="2400">
                <a:latin typeface="Roman" charset="0"/>
              </a:rPr>
              <a:t>则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      本次取不到</a:t>
            </a:r>
            <a:r>
              <a:rPr kumimoji="1" lang="en-US" altLang="zh-CN" sz="2400">
                <a:latin typeface="Roman" charset="0"/>
              </a:rPr>
              <a:t>8</a:t>
            </a:r>
            <a:r>
              <a:rPr kumimoji="1" lang="zh-CN" altLang="en-US" sz="2400">
                <a:latin typeface="Roman" charset="0"/>
              </a:rPr>
              <a:t>个球</a:t>
            </a:r>
            <a:r>
              <a:rPr kumimoji="1" lang="en-US" altLang="zh-CN" sz="2400">
                <a:latin typeface="Roman" charset="0"/>
              </a:rPr>
              <a:t>,</a:t>
            </a:r>
            <a:r>
              <a:rPr kumimoji="1" lang="zh-CN" altLang="en-US" sz="2400">
                <a:latin typeface="Roman" charset="0"/>
              </a:rPr>
              <a:t>不计数</a:t>
            </a:r>
            <a:endParaRPr kumimoji="1" lang="zh-CN" altLang="en-US" sz="2400">
              <a:latin typeface="宋体" pitchFamily="2" charset="-122"/>
            </a:endParaRP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     </a:t>
            </a:r>
            <a:r>
              <a:rPr kumimoji="1" lang="en-US" altLang="zh-CN" sz="2400">
                <a:latin typeface="Roman" charset="0"/>
              </a:rPr>
              <a:t>else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     sum=sum+1 (</a:t>
            </a:r>
            <a:r>
              <a:rPr kumimoji="1" lang="zh-CN" altLang="en-US" sz="2400">
                <a:latin typeface="Roman" charset="0"/>
              </a:rPr>
              <a:t>计数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end if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end loop (</a:t>
            </a:r>
            <a:r>
              <a:rPr kumimoji="1" lang="zh-CN" altLang="en-US" sz="2400">
                <a:latin typeface="Roman" charset="0"/>
              </a:rPr>
              <a:t>循环结束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end loop (</a:t>
            </a:r>
            <a:r>
              <a:rPr kumimoji="1" lang="zh-CN" altLang="en-US" sz="2400">
                <a:latin typeface="Roman" charset="0"/>
              </a:rPr>
              <a:t>循环结束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print "sum=";sum (</a:t>
            </a:r>
            <a:r>
              <a:rPr kumimoji="1" lang="zh-CN" altLang="en-US" sz="2400">
                <a:latin typeface="Roman" charset="0"/>
              </a:rPr>
              <a:t>打印结果</a:t>
            </a:r>
            <a:r>
              <a:rPr kumimoji="1" lang="en-US" altLang="zh-CN" sz="2400">
                <a:latin typeface="Roman" charset="0"/>
              </a:rPr>
              <a:t>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</a:t>
            </a:r>
            <a:r>
              <a:rPr kumimoji="1" lang="zh-CN" altLang="en-US" sz="2400">
                <a:latin typeface="Roman" charset="0"/>
              </a:rPr>
              <a:t>结束程序</a:t>
            </a:r>
            <a:endParaRPr kumimoji="1" lang="zh-CN" altLang="en-US" sz="2400">
              <a:latin typeface="宋体" pitchFamily="2" charset="-122"/>
            </a:endParaRPr>
          </a:p>
          <a:p>
            <a:endParaRPr kumimoji="1"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52400" y="762000"/>
            <a:ext cx="4876800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 b="1">
                <a:latin typeface="Verdana" pitchFamily="34" charset="0"/>
              </a:rPr>
              <a:t>//exam64.c</a:t>
            </a:r>
          </a:p>
          <a:p>
            <a:r>
              <a:rPr kumimoji="1" lang="en-US" altLang="zh-CN" sz="2000" b="1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000" b="1">
                <a:latin typeface="Verdana" pitchFamily="34" charset="0"/>
              </a:rPr>
              <a:t>int pri(int,int);</a:t>
            </a:r>
          </a:p>
          <a:p>
            <a:r>
              <a:rPr kumimoji="1" lang="en-US" altLang="zh-CN" sz="2000" b="1">
                <a:latin typeface="Verdana" pitchFamily="34" charset="0"/>
              </a:rPr>
              <a:t>main(){</a:t>
            </a:r>
          </a:p>
          <a:p>
            <a:r>
              <a:rPr kumimoji="1" lang="en-US" altLang="zh-CN" sz="2000" b="1">
                <a:latin typeface="Verdana" pitchFamily="34" charset="0"/>
              </a:rPr>
              <a:t>    int r,w,sum=0,i=1;</a:t>
            </a:r>
          </a:p>
          <a:p>
            <a:r>
              <a:rPr kumimoji="1" lang="en-US" altLang="zh-CN" sz="2000" b="1">
                <a:latin typeface="Verdana" pitchFamily="34" charset="0"/>
              </a:rPr>
              <a:t>    for(r=0;r&lt;=3;r++)</a:t>
            </a:r>
          </a:p>
          <a:p>
            <a:r>
              <a:rPr kumimoji="1" lang="en-US" altLang="zh-CN" sz="2000" b="1">
                <a:latin typeface="Verdana" pitchFamily="34" charset="0"/>
              </a:rPr>
              <a:t>	for(w=0;w&lt;=3;w++){</a:t>
            </a:r>
          </a:p>
          <a:p>
            <a:r>
              <a:rPr kumimoji="1" lang="en-US" altLang="zh-CN" sz="2000" b="1">
                <a:latin typeface="Verdana" pitchFamily="34" charset="0"/>
              </a:rPr>
              <a:t>	    if (w+r&gt;=2){</a:t>
            </a:r>
          </a:p>
          <a:p>
            <a:r>
              <a:rPr kumimoji="1" lang="en-US" altLang="zh-CN" sz="2000" b="1">
                <a:latin typeface="Verdana" pitchFamily="34" charset="0"/>
              </a:rPr>
              <a:t>		sum=sum+1;</a:t>
            </a:r>
          </a:p>
          <a:p>
            <a:r>
              <a:rPr kumimoji="1" lang="en-US" altLang="zh-CN" sz="2000" b="1">
                <a:latin typeface="Verdana" pitchFamily="34" charset="0"/>
              </a:rPr>
              <a:t>		printf("No %2d ",i);</a:t>
            </a:r>
          </a:p>
          <a:p>
            <a:r>
              <a:rPr kumimoji="1" lang="en-US" altLang="zh-CN" sz="2000" b="1">
                <a:latin typeface="Verdana" pitchFamily="34" charset="0"/>
              </a:rPr>
              <a:t>		pri(r,w);</a:t>
            </a:r>
          </a:p>
          <a:p>
            <a:r>
              <a:rPr kumimoji="1" lang="en-US" altLang="zh-CN" sz="2000" b="1">
                <a:latin typeface="Verdana" pitchFamily="34" charset="0"/>
              </a:rPr>
              <a:t>		i++;</a:t>
            </a:r>
          </a:p>
          <a:p>
            <a:r>
              <a:rPr kumimoji="1" lang="en-US" altLang="zh-CN" sz="2000" b="1">
                <a:latin typeface="Verdana" pitchFamily="34" charset="0"/>
              </a:rPr>
              <a:t>	    }</a:t>
            </a:r>
          </a:p>
          <a:p>
            <a:r>
              <a:rPr kumimoji="1" lang="en-US" altLang="zh-CN" sz="2000" b="1">
                <a:latin typeface="Verdana" pitchFamily="34" charset="0"/>
              </a:rPr>
              <a:t>	} </a:t>
            </a:r>
          </a:p>
          <a:p>
            <a:r>
              <a:rPr kumimoji="1" lang="en-US" altLang="zh-CN" sz="2000" b="1">
                <a:latin typeface="Verdana" pitchFamily="34" charset="0"/>
              </a:rPr>
              <a:t>     printf("\nsum=%d\n",sum);</a:t>
            </a:r>
          </a:p>
          <a:p>
            <a:r>
              <a:rPr kumimoji="1" lang="en-US" altLang="zh-CN" sz="2000" b="1">
                <a:latin typeface="Verdana" pitchFamily="34" charset="0"/>
              </a:rPr>
              <a:t>}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105400" y="914400"/>
            <a:ext cx="4038600" cy="43592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pri(int r,int w){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int b,i;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           b=8-r-w;</a:t>
            </a:r>
          </a:p>
          <a:p>
            <a:endParaRPr kumimoji="1" lang="en-US" altLang="zh-CN" sz="2000" b="1">
              <a:solidFill>
                <a:schemeClr val="bg1"/>
              </a:solidFill>
              <a:latin typeface="Verdana" pitchFamily="34" charset="0"/>
            </a:endParaRP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for(i=1;i&lt;=r;i++)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	printf("</a:t>
            </a:r>
            <a:r>
              <a:rPr kumimoji="1" lang="zh-CN" altLang="en-US" sz="2000" b="1">
                <a:solidFill>
                  <a:schemeClr val="bg1"/>
                </a:solidFill>
                <a:latin typeface="Verdana" pitchFamily="34" charset="0"/>
              </a:rPr>
              <a:t>红</a:t>
            </a:r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");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for(i=1;i&lt;=w;i++)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	printf("</a:t>
            </a:r>
            <a:r>
              <a:rPr kumimoji="1" lang="zh-CN" altLang="en-US" sz="2000" b="1">
                <a:solidFill>
                  <a:schemeClr val="bg1"/>
                </a:solidFill>
                <a:latin typeface="Verdana" pitchFamily="34" charset="0"/>
              </a:rPr>
              <a:t>白</a:t>
            </a:r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");</a:t>
            </a:r>
          </a:p>
          <a:p>
            <a:endParaRPr kumimoji="1" lang="en-US" altLang="zh-CN" sz="2000" b="1">
              <a:solidFill>
                <a:schemeClr val="bg1"/>
              </a:solidFill>
              <a:latin typeface="Verdana" pitchFamily="34" charset="0"/>
            </a:endParaRP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for(i=1;i&lt;=b;i++)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	printf("</a:t>
            </a:r>
            <a:r>
              <a:rPr kumimoji="1" lang="zh-CN" altLang="en-US" sz="2000" b="1">
                <a:solidFill>
                  <a:schemeClr val="bg1"/>
                </a:solidFill>
                <a:latin typeface="Verdana" pitchFamily="34" charset="0"/>
              </a:rPr>
              <a:t>黑</a:t>
            </a:r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");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	putchar('\n');</a:t>
            </a:r>
          </a:p>
          <a:p>
            <a:r>
              <a:rPr kumimoji="1" lang="en-US" altLang="zh-CN" sz="2000" b="1">
                <a:solidFill>
                  <a:schemeClr val="bg1"/>
                </a:solidFill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古瓶荷花">
  <a:themeElements>
    <a:clrScheme name="古瓶荷花 4">
      <a:dk1>
        <a:srgbClr val="000000"/>
      </a:dk1>
      <a:lt1>
        <a:srgbClr val="FFFFCC"/>
      </a:lt1>
      <a:dk2>
        <a:srgbClr val="CC3300"/>
      </a:dk2>
      <a:lt2>
        <a:srgbClr val="C0C0C0"/>
      </a:lt2>
      <a:accent1>
        <a:srgbClr val="FFFFCC"/>
      </a:accent1>
      <a:accent2>
        <a:srgbClr val="339933"/>
      </a:accent2>
      <a:accent3>
        <a:srgbClr val="FFFFE2"/>
      </a:accent3>
      <a:accent4>
        <a:srgbClr val="000000"/>
      </a:accent4>
      <a:accent5>
        <a:srgbClr val="FFFFE2"/>
      </a:accent5>
      <a:accent6>
        <a:srgbClr val="2D8A2D"/>
      </a:accent6>
      <a:hlink>
        <a:srgbClr val="0066FF"/>
      </a:hlink>
      <a:folHlink>
        <a:srgbClr val="6F6F9F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1216</Words>
  <Application>Microsoft Office PowerPoint</Application>
  <PresentationFormat>全屏显示(4:3)</PresentationFormat>
  <Paragraphs>200</Paragraphs>
  <Slides>14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金山简准圆</vt:lpstr>
      <vt:lpstr>Roman</vt:lpstr>
      <vt:lpstr>Times New Roman</vt:lpstr>
      <vt:lpstr>黑体</vt:lpstr>
      <vt:lpstr>Verdana</vt:lpstr>
      <vt:lpstr>Symbol</vt:lpstr>
      <vt:lpstr>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lj</dc:creator>
  <cp:lastModifiedBy>Administrator</cp:lastModifiedBy>
  <cp:revision>3</cp:revision>
  <dcterms:created xsi:type="dcterms:W3CDTF">2009-07-10T00:31:22Z</dcterms:created>
  <dcterms:modified xsi:type="dcterms:W3CDTF">2022-08-31T12:49:07Z</dcterms:modified>
</cp:coreProperties>
</file>