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bin" ContentType="application/vnd.openxmlformats-officedocument.oleObject"/>
  <Default Extension="gif" ContentType="image/gif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57" r:id="rId6"/>
    <p:sldId id="290" r:id="rId7"/>
    <p:sldId id="291" r:id="rId8"/>
    <p:sldId id="382" r:id="rId9"/>
    <p:sldId id="438" r:id="rId10"/>
    <p:sldId id="384" r:id="rId11"/>
    <p:sldId id="394" r:id="rId12"/>
    <p:sldId id="385" r:id="rId13"/>
    <p:sldId id="387" r:id="rId14"/>
    <p:sldId id="388" r:id="rId15"/>
    <p:sldId id="389" r:id="rId16"/>
    <p:sldId id="390" r:id="rId17"/>
    <p:sldId id="393" r:id="rId18"/>
    <p:sldId id="392" r:id="rId19"/>
    <p:sldId id="395" r:id="rId20"/>
    <p:sldId id="396" r:id="rId21"/>
    <p:sldId id="397" r:id="rId22"/>
    <p:sldId id="398" r:id="rId23"/>
    <p:sldId id="399" r:id="rId24"/>
    <p:sldId id="400" r:id="rId25"/>
    <p:sldId id="401" r:id="rId26"/>
    <p:sldId id="402" r:id="rId27"/>
    <p:sldId id="403" r:id="rId28"/>
    <p:sldId id="404" r:id="rId29"/>
    <p:sldId id="405" r:id="rId30"/>
    <p:sldId id="406" r:id="rId31"/>
    <p:sldId id="407" r:id="rId32"/>
    <p:sldId id="408" r:id="rId33"/>
    <p:sldId id="409" r:id="rId34"/>
    <p:sldId id="410" r:id="rId35"/>
    <p:sldId id="411" r:id="rId36"/>
    <p:sldId id="413" r:id="rId37"/>
    <p:sldId id="414" r:id="rId38"/>
    <p:sldId id="416" r:id="rId39"/>
    <p:sldId id="417" r:id="rId40"/>
    <p:sldId id="418" r:id="rId41"/>
    <p:sldId id="419" r:id="rId42"/>
    <p:sldId id="420" r:id="rId43"/>
    <p:sldId id="421" r:id="rId44"/>
    <p:sldId id="422" r:id="rId45"/>
    <p:sldId id="423" r:id="rId46"/>
    <p:sldId id="424" r:id="rId47"/>
    <p:sldId id="425" r:id="rId48"/>
    <p:sldId id="426" r:id="rId49"/>
    <p:sldId id="428" r:id="rId50"/>
    <p:sldId id="427" r:id="rId51"/>
    <p:sldId id="429" r:id="rId52"/>
    <p:sldId id="430" r:id="rId53"/>
    <p:sldId id="431" r:id="rId54"/>
    <p:sldId id="432" r:id="rId55"/>
    <p:sldId id="433" r:id="rId56"/>
    <p:sldId id="434" r:id="rId57"/>
    <p:sldId id="439" r:id="rId58"/>
    <p:sldId id="440" r:id="rId59"/>
    <p:sldId id="441" r:id="rId60"/>
    <p:sldId id="435" r:id="rId61"/>
    <p:sldId id="436" r:id="rId62"/>
    <p:sldId id="437" r:id="rId63"/>
    <p:sldId id="442" r:id="rId64"/>
  </p:sldIdLst>
  <p:sldSz cx="9144000" cy="6858000" type="screen4x3"/>
  <p:notesSz cx="6858000" cy="9144000"/>
  <p:custShowLst>
    <p:custShow name="自定义放映 1" id="0">
      <p:sldLst>
        <p:sld r:id="rId3"/>
        <p:sld r:id="rId5"/>
        <p:sld r:id="rId6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0"/>
        <p:sld r:id="rId41"/>
        <p:sld r:id="rId42"/>
        <p:sld r:id="rId43"/>
        <p:sld r:id="rId44"/>
        <p:sld r:id="rId45"/>
        <p:sld r:id="rId46"/>
        <p:sld r:id="rId47"/>
        <p:sld r:id="rId48"/>
        <p:sld r:id="rId49"/>
        <p:sld r:id="rId50"/>
        <p:sld r:id="rId51"/>
        <p:sld r:id="rId52"/>
        <p:sld r:id="rId53"/>
        <p:sld r:id="rId54"/>
        <p:sld r:id="rId55"/>
        <p:sld r:id="rId56"/>
        <p:sld r:id="rId57"/>
        <p:sld r:id="rId61"/>
        <p:sld r:id="rId62"/>
        <p:sld r:id="rId63"/>
      </p:sldLst>
    </p:custShow>
  </p:custShow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F6FCFC"/>
    <a:srgbClr val="E1F9FF"/>
    <a:srgbClr val="D5EBFF"/>
    <a:srgbClr val="7E0000"/>
    <a:srgbClr val="89E0FF"/>
    <a:srgbClr val="D1ECFF"/>
    <a:srgbClr val="DBE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 varScale="1">
        <p:scale>
          <a:sx n="108" d="100"/>
          <a:sy n="108" d="100"/>
        </p:scale>
        <p:origin x="-1704" y="-84"/>
      </p:cViewPr>
      <p:guideLst>
        <p:guide orient="horz" pos="570"/>
        <p:guide pos="11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7" Type="http://schemas.openxmlformats.org/officeDocument/2006/relationships/tableStyles" Target="tableStyles.xml"/><Relationship Id="rId66" Type="http://schemas.openxmlformats.org/officeDocument/2006/relationships/viewProps" Target="viewProps.xml"/><Relationship Id="rId65" Type="http://schemas.openxmlformats.org/officeDocument/2006/relationships/presProps" Target="presProps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962DAEE9-D845-4B9C-BE91-4D83582570BE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4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5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6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7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8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9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0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84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5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27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89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0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32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2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34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55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75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96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6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37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57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78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98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39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60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80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01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21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42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62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83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03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44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4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64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85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57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05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67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26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6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46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7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87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67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187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08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18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8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8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49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69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69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90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49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90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3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宋体" panose="02010600030101010101" pitchFamily="2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宋体" panose="02010600030101010101" pitchFamily="2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4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.xml"/><Relationship Id="rId4" Type="http://schemas.openxmlformats.org/officeDocument/2006/relationships/slide" Target="slide7.xml"/><Relationship Id="rId3" Type="http://schemas.openxmlformats.org/officeDocument/2006/relationships/slide" Target="slide6.xml"/><Relationship Id="rId2" Type="http://schemas.openxmlformats.org/officeDocument/2006/relationships/slide" Target="slide4.xml"/><Relationship Id="rId1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8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9.xml"/><Relationship Id="rId1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0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1.xml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2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.xml"/><Relationship Id="rId8" Type="http://schemas.openxmlformats.org/officeDocument/2006/relationships/tags" Target="../tags/tag13.xml"/><Relationship Id="rId7" Type="http://schemas.openxmlformats.org/officeDocument/2006/relationships/image" Target="../media/image20.e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19.e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18.emf"/><Relationship Id="rId2" Type="http://schemas.openxmlformats.org/officeDocument/2006/relationships/oleObject" Target="../embeddings/oleObject1.bin"/><Relationship Id="rId11" Type="http://schemas.openxmlformats.org/officeDocument/2006/relationships/notesSlide" Target="../notesSlides/notesSlide13.xml"/><Relationship Id="rId10" Type="http://schemas.openxmlformats.org/officeDocument/2006/relationships/vmlDrawing" Target="../drawings/vmlDrawing2.v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4.xml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5.xml"/><Relationship Id="rId1" Type="http://schemas.openxmlformats.org/officeDocument/2006/relationships/image" Target="../media/image23.GIF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6.xml"/><Relationship Id="rId3" Type="http://schemas.openxmlformats.org/officeDocument/2006/relationships/image" Target="../media/image24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7.xml"/><Relationship Id="rId1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8.xml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9.xml"/><Relationship Id="rId3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0.xml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1.xml"/><Relationship Id="rId2" Type="http://schemas.openxmlformats.org/officeDocument/2006/relationships/image" Target="../media/image30.png"/><Relationship Id="rId1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2.xml"/><Relationship Id="rId2" Type="http://schemas.openxmlformats.org/officeDocument/2006/relationships/image" Target="../media/image31.png"/><Relationship Id="rId1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3.xml"/><Relationship Id="rId2" Type="http://schemas.openxmlformats.org/officeDocument/2006/relationships/image" Target="../media/image32.png"/><Relationship Id="rId1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4.xml"/><Relationship Id="rId2" Type="http://schemas.openxmlformats.org/officeDocument/2006/relationships/image" Target="../media/image33.png"/><Relationship Id="rId1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5.xml"/><Relationship Id="rId2" Type="http://schemas.openxmlformats.org/officeDocument/2006/relationships/image" Target="../media/image34.png"/><Relationship Id="rId1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6.xml"/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7.xml"/><Relationship Id="rId2" Type="http://schemas.openxmlformats.org/officeDocument/2006/relationships/image" Target="../media/image37.png"/><Relationship Id="rId1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8.xml"/><Relationship Id="rId2" Type="http://schemas.openxmlformats.org/officeDocument/2006/relationships/image" Target="../media/image38.png"/><Relationship Id="rId1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9.xml"/><Relationship Id="rId2" Type="http://schemas.openxmlformats.org/officeDocument/2006/relationships/image" Target="../media/image39.png"/><Relationship Id="rId1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0.xml"/><Relationship Id="rId2" Type="http://schemas.openxmlformats.org/officeDocument/2006/relationships/image" Target="../media/image40.jpeg"/><Relationship Id="rId1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1.xml"/><Relationship Id="rId2" Type="http://schemas.openxmlformats.org/officeDocument/2006/relationships/image" Target="../media/image41.jpeg"/><Relationship Id="rId1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2.xml"/><Relationship Id="rId2" Type="http://schemas.openxmlformats.org/officeDocument/2006/relationships/image" Target="../media/image42.jpeg"/><Relationship Id="rId1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3.xml"/><Relationship Id="rId2" Type="http://schemas.openxmlformats.org/officeDocument/2006/relationships/image" Target="../media/image43.png"/><Relationship Id="rId1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4.xml"/><Relationship Id="rId2" Type="http://schemas.openxmlformats.org/officeDocument/2006/relationships/image" Target="../media/image44.png"/><Relationship Id="rId1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5.xml"/><Relationship Id="rId2" Type="http://schemas.openxmlformats.org/officeDocument/2006/relationships/image" Target="../media/image45.png"/><Relationship Id="rId1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6.xml"/><Relationship Id="rId2" Type="http://schemas.openxmlformats.org/officeDocument/2006/relationships/image" Target="../media/image46.png"/><Relationship Id="rId1" Type="http://schemas.openxmlformats.org/officeDocument/2006/relationships/image" Target="../media/image15.png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7.xml"/><Relationship Id="rId2" Type="http://schemas.openxmlformats.org/officeDocument/2006/relationships/image" Target="../media/image47.png"/><Relationship Id="rId1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8.xml"/><Relationship Id="rId2" Type="http://schemas.openxmlformats.org/officeDocument/2006/relationships/image" Target="../media/image48.png"/><Relationship Id="rId1" Type="http://schemas.openxmlformats.org/officeDocument/2006/relationships/image" Target="../media/image15.png"/></Relationships>
</file>

<file path=ppt/slides/_rels/slide3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9.xml"/><Relationship Id="rId2" Type="http://schemas.openxmlformats.org/officeDocument/2006/relationships/image" Target="../media/image49.png"/><Relationship Id="rId1" Type="http://schemas.openxmlformats.org/officeDocument/2006/relationships/image" Target="../media/image15.png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0.xml"/><Relationship Id="rId2" Type="http://schemas.openxmlformats.org/officeDocument/2006/relationships/image" Target="../media/image50.png"/><Relationship Id="rId1" Type="http://schemas.openxmlformats.org/officeDocument/2006/relationships/image" Target="../media/image15.png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1.xml"/><Relationship Id="rId2" Type="http://schemas.openxmlformats.org/officeDocument/2006/relationships/image" Target="../media/image51.png"/><Relationship Id="rId1" Type="http://schemas.openxmlformats.org/officeDocument/2006/relationships/image" Target="../media/image15.png"/></Relationships>
</file>

<file path=ppt/slides/_rels/slide4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2.xml"/><Relationship Id="rId2" Type="http://schemas.openxmlformats.org/officeDocument/2006/relationships/image" Target="../media/image52.png"/><Relationship Id="rId1" Type="http://schemas.openxmlformats.org/officeDocument/2006/relationships/image" Target="../media/image15.png"/></Relationships>
</file>

<file path=ppt/slides/_rels/slide4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3.xml"/><Relationship Id="rId2" Type="http://schemas.openxmlformats.org/officeDocument/2006/relationships/image" Target="../media/image53.png"/><Relationship Id="rId1" Type="http://schemas.openxmlformats.org/officeDocument/2006/relationships/image" Target="../media/image15.png"/></Relationships>
</file>

<file path=ppt/slides/_rels/slide4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4.xml"/><Relationship Id="rId1" Type="http://schemas.openxmlformats.org/officeDocument/2006/relationships/image" Target="../media/image54.png"/></Relationships>
</file>

<file path=ppt/slides/_rels/slide4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5.xml"/><Relationship Id="rId3" Type="http://schemas.openxmlformats.org/officeDocument/2006/relationships/image" Target="../media/image55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4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6.xml"/><Relationship Id="rId1" Type="http://schemas.openxmlformats.org/officeDocument/2006/relationships/image" Target="../media/image14.png"/></Relationships>
</file>

<file path=ppt/slides/_rels/slide4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7.xml"/><Relationship Id="rId2" Type="http://schemas.openxmlformats.org/officeDocument/2006/relationships/image" Target="../media/image56.jpeg"/><Relationship Id="rId1" Type="http://schemas.openxmlformats.org/officeDocument/2006/relationships/image" Target="../media/image15.png"/></Relationships>
</file>

<file path=ppt/slides/_rels/slide4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8.xml"/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8.xml"/><Relationship Id="rId3" Type="http://schemas.openxmlformats.org/officeDocument/2006/relationships/image" Target="../media/image57.e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15.png"/></Relationships>
</file>

<file path=ppt/slides/_rels/slide4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9.xml"/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9.xml"/><Relationship Id="rId3" Type="http://schemas.openxmlformats.org/officeDocument/2006/relationships/image" Target="../media/image58.emf"/><Relationship Id="rId2" Type="http://schemas.openxmlformats.org/officeDocument/2006/relationships/oleObject" Target="../embeddings/oleObject5.bin"/><Relationship Id="rId1" Type="http://schemas.openxmlformats.org/officeDocument/2006/relationships/image" Target="../media/image15.png"/></Relationships>
</file>

<file path=ppt/slides/_rels/slide5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0.xml"/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0.xml"/><Relationship Id="rId3" Type="http://schemas.openxmlformats.org/officeDocument/2006/relationships/image" Target="../media/image59.e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15.png"/></Relationships>
</file>

<file path=ppt/slides/_rels/slide5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1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51.xml"/><Relationship Id="rId1" Type="http://schemas.openxmlformats.org/officeDocument/2006/relationships/image" Target="../media/image15.png"/></Relationships>
</file>

<file path=ppt/slides/_rels/slide5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2.xml"/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2.xml"/><Relationship Id="rId3" Type="http://schemas.openxmlformats.org/officeDocument/2006/relationships/image" Target="../media/image60.e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15.png"/></Relationships>
</file>

<file path=ppt/slides/_rels/slide5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3.xml"/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3.xml"/><Relationship Id="rId3" Type="http://schemas.openxmlformats.org/officeDocument/2006/relationships/image" Target="../media/image60.emf"/><Relationship Id="rId2" Type="http://schemas.openxmlformats.org/officeDocument/2006/relationships/oleObject" Target="../embeddings/oleObject8.bin"/><Relationship Id="rId1" Type="http://schemas.openxmlformats.org/officeDocument/2006/relationships/image" Target="../media/image15.png"/></Relationships>
</file>

<file path=ppt/slides/_rels/slide5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4.xml"/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4.xml"/><Relationship Id="rId3" Type="http://schemas.openxmlformats.org/officeDocument/2006/relationships/image" Target="../media/image61.e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11.png"/></Relationships>
</file>

<file path=ppt/slides/_rels/slide5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55.xml"/><Relationship Id="rId1" Type="http://schemas.openxmlformats.org/officeDocument/2006/relationships/image" Target="../media/image62.jpeg"/></Relationships>
</file>

<file path=ppt/slides/_rels/slide5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6.xml"/><Relationship Id="rId3" Type="http://schemas.openxmlformats.org/officeDocument/2006/relationships/image" Target="../media/image63.jpe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5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57.xml"/><Relationship Id="rId1" Type="http://schemas.openxmlformats.org/officeDocument/2006/relationships/image" Target="../media/image14.png"/></Relationships>
</file>

<file path=ppt/slides/_rels/slide5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8.xml"/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8.xml"/><Relationship Id="rId3" Type="http://schemas.openxmlformats.org/officeDocument/2006/relationships/image" Target="../media/image64.emf"/><Relationship Id="rId2" Type="http://schemas.openxmlformats.org/officeDocument/2006/relationships/oleObject" Target="../embeddings/oleObject10.bin"/><Relationship Id="rId1" Type="http://schemas.openxmlformats.org/officeDocument/2006/relationships/image" Target="../media/image15.png"/></Relationships>
</file>

<file path=ppt/slides/_rels/slide5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9.xml"/><Relationship Id="rId2" Type="http://schemas.openxmlformats.org/officeDocument/2006/relationships/image" Target="../media/image65.jpeg"/><Relationship Id="rId1" Type="http://schemas.openxmlformats.org/officeDocument/2006/relationships/image" Target="../media/image15.png"/></Relationships>
</file>

<file path=ppt/slides/_rels/slide6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60.xml"/><Relationship Id="rId2" Type="http://schemas.openxmlformats.org/officeDocument/2006/relationships/image" Target="../media/image66.png"/><Relationship Id="rId1" Type="http://schemas.openxmlformats.org/officeDocument/2006/relationships/image" Target="../media/image15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Text Box 2"/>
          <p:cNvSpPr txBox="1"/>
          <p:nvPr/>
        </p:nvSpPr>
        <p:spPr>
          <a:xfrm>
            <a:off x="865188" y="2705100"/>
            <a:ext cx="7413625" cy="7699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</a:t>
            </a:r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8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章  图层混合模式与蒙版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TextBox 13"/>
          <p:cNvSpPr>
            <a:spLocks noChangeArrowheads="1"/>
          </p:cNvSpPr>
          <p:nvPr/>
        </p:nvSpPr>
        <p:spPr bwMode="auto">
          <a:xfrm>
            <a:off x="4689475" y="5494338"/>
            <a:ext cx="3841750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剪贴蒙版 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5124" name="矩形 9"/>
          <p:cNvSpPr/>
          <p:nvPr/>
        </p:nvSpPr>
        <p:spPr>
          <a:xfrm>
            <a:off x="2752725" y="5494338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图层混合模式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图层蒙版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5" name="椭圆 10"/>
          <p:cNvSpPr/>
          <p:nvPr/>
        </p:nvSpPr>
        <p:spPr>
          <a:xfrm>
            <a:off x="1560513" y="5640388"/>
            <a:ext cx="793750" cy="79216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矩形 4"/>
          <p:cNvSpPr/>
          <p:nvPr/>
        </p:nvSpPr>
        <p:spPr>
          <a:xfrm>
            <a:off x="1604963" y="5789613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ChangeArrowheads="1"/>
          </p:cNvSpPr>
          <p:nvPr/>
        </p:nvSpPr>
        <p:spPr bwMode="auto">
          <a:xfrm>
            <a:off x="173990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学习目标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39" name="组合 18"/>
          <p:cNvGrpSpPr/>
          <p:nvPr/>
        </p:nvGrpSpPr>
        <p:grpSpPr>
          <a:xfrm>
            <a:off x="147638" y="1239838"/>
            <a:ext cx="3016250" cy="1581150"/>
            <a:chOff x="547807" y="1917088"/>
            <a:chExt cx="3014796" cy="1580845"/>
          </a:xfrm>
        </p:grpSpPr>
        <p:sp>
          <p:nvSpPr>
            <p:cNvPr id="7172" name="矩形 5"/>
            <p:cNvSpPr/>
            <p:nvPr/>
          </p:nvSpPr>
          <p:spPr>
            <a:xfrm>
              <a:off x="1281155" y="1917088"/>
              <a:ext cx="2281448" cy="14165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的应用，能够控制图层之间的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颜色融合</a:t>
              </a:r>
              <a:endPara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73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7174" name="直接连接符 7"/>
              <p:cNvCxnSpPr/>
              <p:nvPr/>
            </p:nvCxnSpPr>
            <p:spPr>
              <a:xfrm>
                <a:off x="860393" y="2352120"/>
                <a:ext cx="372883" cy="652337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75" name="直接连接符 10"/>
              <p:cNvCxnSpPr/>
              <p:nvPr/>
            </p:nvCxnSpPr>
            <p:spPr>
              <a:xfrm>
                <a:off x="1223756" y="3004457"/>
                <a:ext cx="1815224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76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43" name="椭圆 42"/>
              <p:cNvSpPr>
                <a:spLocks noChangeArrowheads="1"/>
              </p:cNvSpPr>
              <p:nvPr/>
            </p:nvSpPr>
            <p:spPr bwMode="auto">
              <a:xfrm>
                <a:off x="1232465" y="3558715"/>
                <a:ext cx="474433" cy="474571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4" name="TextBox 43"/>
              <p:cNvSpPr txBox="1">
                <a:spLocks noChangeArrowheads="1"/>
              </p:cNvSpPr>
              <p:nvPr/>
            </p:nvSpPr>
            <p:spPr bwMode="auto">
              <a:xfrm>
                <a:off x="1288000" y="3530146"/>
                <a:ext cx="334801" cy="522187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724525" y="1636713"/>
            <a:ext cx="3282950" cy="1198562"/>
            <a:chOff x="5724525" y="1921044"/>
            <a:chExt cx="3282950" cy="1198394"/>
          </a:xfrm>
        </p:grpSpPr>
        <p:grpSp>
          <p:nvGrpSpPr>
            <p:cNvPr id="7180" name="组合 38"/>
            <p:cNvGrpSpPr/>
            <p:nvPr/>
          </p:nvGrpSpPr>
          <p:grpSpPr>
            <a:xfrm rot="-10800000" flipV="1">
              <a:off x="6257925" y="2254250"/>
              <a:ext cx="2606675" cy="865188"/>
              <a:chOff x="747268" y="2352244"/>
              <a:chExt cx="2607803" cy="652213"/>
            </a:xfrm>
          </p:grpSpPr>
          <p:cxnSp>
            <p:nvCxnSpPr>
              <p:cNvPr id="7181" name="直接连接符 39"/>
              <p:cNvCxnSpPr/>
              <p:nvPr/>
            </p:nvCxnSpPr>
            <p:spPr>
              <a:xfrm>
                <a:off x="747268" y="2352336"/>
                <a:ext cx="371636" cy="652121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82" name="直接连接符 40"/>
              <p:cNvCxnSpPr/>
              <p:nvPr/>
            </p:nvCxnSpPr>
            <p:spPr>
              <a:xfrm rot="-10800000" flipH="1">
                <a:off x="1118904" y="3005654"/>
                <a:ext cx="2236167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83" name="组合 41"/>
            <p:cNvGrpSpPr/>
            <p:nvPr/>
          </p:nvGrpSpPr>
          <p:grpSpPr>
            <a:xfrm flipH="1">
              <a:off x="8534400" y="2146300"/>
              <a:ext cx="473075" cy="522288"/>
              <a:chOff x="1119225" y="3534124"/>
              <a:chExt cx="474527" cy="522079"/>
            </a:xfrm>
          </p:grpSpPr>
          <p:sp>
            <p:nvSpPr>
              <p:cNvPr id="54" name="椭圆 53"/>
              <p:cNvSpPr>
                <a:spLocks noChangeArrowheads="1"/>
              </p:cNvSpPr>
              <p:nvPr/>
            </p:nvSpPr>
            <p:spPr bwMode="auto">
              <a:xfrm>
                <a:off x="1119225" y="3559647"/>
                <a:ext cx="474527" cy="47282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5" name="TextBox 54"/>
              <p:cNvSpPr txBox="1">
                <a:spLocks noChangeArrowheads="1"/>
              </p:cNvSpPr>
              <p:nvPr/>
            </p:nvSpPr>
            <p:spPr bwMode="auto">
              <a:xfrm>
                <a:off x="1192474" y="3534261"/>
                <a:ext cx="335990" cy="52200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86" name="矩形 51"/>
            <p:cNvSpPr/>
            <p:nvPr/>
          </p:nvSpPr>
          <p:spPr>
            <a:xfrm>
              <a:off x="5724525" y="1921044"/>
              <a:ext cx="2738438" cy="10156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latinLnBrk="1">
                <a:lnSpc>
                  <a:spcPts val="3600"/>
                </a:lnSpc>
                <a:buFont typeface="Calibri" panose="020F0502020204030204" pitchFamily="34" charset="0"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蒙版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的应用，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能够熟练进行蒙版的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增删改</a:t>
              </a:r>
              <a:endPara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789113" y="1463675"/>
            <a:ext cx="5318125" cy="3711575"/>
            <a:chOff x="1867639" y="1815258"/>
            <a:chExt cx="5537311" cy="3864073"/>
          </a:xfrm>
        </p:grpSpPr>
        <p:sp>
          <p:nvSpPr>
            <p:cNvPr id="7188" name="弧形 59"/>
            <p:cNvSpPr/>
            <p:nvPr/>
          </p:nvSpPr>
          <p:spPr>
            <a:xfrm rot="5400000">
              <a:off x="3977682" y="3085298"/>
              <a:ext cx="1312264" cy="1314078"/>
            </a:xfrm>
            <a:custGeom>
              <a:avLst/>
              <a:gdLst/>
              <a:ahLst/>
              <a:cxnLst>
                <a:cxn ang="0">
                  <a:pos x="659535" y="1314069"/>
                </a:cxn>
                <a:cxn ang="0">
                  <a:pos x="50801" y="910534"/>
                </a:cxn>
                <a:cxn ang="0">
                  <a:pos x="190658" y="193968"/>
                </a:cxn>
                <a:cxn ang="0">
                  <a:pos x="906734" y="49811"/>
                </a:cxn>
                <a:cxn ang="0">
                  <a:pos x="1312265" y="657039"/>
                </a:cxn>
              </a:cxnLst>
              <a:pathLst>
                <a:path w="1312264" h="1314078" stroke="0">
                  <a:moveTo>
                    <a:pt x="659535" y="1314069"/>
                  </a:moveTo>
                  <a:cubicBezTo>
                    <a:pt x="393729" y="1315449"/>
                    <a:pt x="153354" y="1156102"/>
                    <a:pt x="50801" y="910534"/>
                  </a:cubicBezTo>
                  <a:cubicBezTo>
                    <a:pt x="-51597" y="665337"/>
                    <a:pt x="3603" y="382514"/>
                    <a:pt x="190658" y="193968"/>
                  </a:cubicBezTo>
                  <a:cubicBezTo>
                    <a:pt x="378110" y="5021"/>
                    <a:pt x="660927" y="-51914"/>
                    <a:pt x="906734" y="49811"/>
                  </a:cubicBezTo>
                  <a:cubicBezTo>
                    <a:pt x="1152174" y="151384"/>
                    <a:pt x="1312265" y="391098"/>
                    <a:pt x="1312265" y="657039"/>
                  </a:cubicBezTo>
                  <a:lnTo>
                    <a:pt x="656132" y="657039"/>
                  </a:lnTo>
                  <a:cubicBezTo>
                    <a:pt x="657266" y="876049"/>
                    <a:pt x="658401" y="1095059"/>
                    <a:pt x="659535" y="1314069"/>
                  </a:cubicBezTo>
                  <a:close/>
                </a:path>
                <a:path w="1312264" h="1314078" fill="none">
                  <a:moveTo>
                    <a:pt x="659535" y="1314069"/>
                  </a:moveTo>
                  <a:cubicBezTo>
                    <a:pt x="393729" y="1315449"/>
                    <a:pt x="153354" y="1156102"/>
                    <a:pt x="50801" y="910534"/>
                  </a:cubicBezTo>
                  <a:cubicBezTo>
                    <a:pt x="-51597" y="665337"/>
                    <a:pt x="3603" y="382514"/>
                    <a:pt x="190658" y="193968"/>
                  </a:cubicBezTo>
                  <a:cubicBezTo>
                    <a:pt x="378110" y="5021"/>
                    <a:pt x="660927" y="-51914"/>
                    <a:pt x="906734" y="49811"/>
                  </a:cubicBezTo>
                  <a:cubicBezTo>
                    <a:pt x="1152174" y="151384"/>
                    <a:pt x="1312265" y="391098"/>
                    <a:pt x="1312265" y="657039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9" name="弧形 60"/>
            <p:cNvSpPr/>
            <p:nvPr/>
          </p:nvSpPr>
          <p:spPr>
            <a:xfrm>
              <a:off x="4092481" y="3203548"/>
              <a:ext cx="1082668" cy="1084188"/>
            </a:xfrm>
            <a:custGeom>
              <a:avLst/>
              <a:gdLst/>
              <a:ahLst/>
              <a:cxnLst>
                <a:cxn ang="0">
                  <a:pos x="31" y="547883"/>
                </a:cxn>
                <a:cxn ang="0">
                  <a:pos x="267046" y="74739"/>
                </a:cxn>
                <a:cxn ang="0">
                  <a:pos x="810613" y="71826"/>
                </a:cxn>
                <a:cxn ang="0">
                  <a:pos x="1082669" y="542093"/>
                </a:cxn>
              </a:cxnLst>
              <a:pathLst>
                <a:path w="1082668" h="1084188" stroke="0">
                  <a:moveTo>
                    <a:pt x="31" y="547883"/>
                  </a:moveTo>
                  <a:cubicBezTo>
                    <a:pt x="-2040" y="353654"/>
                    <a:pt x="99820" y="173159"/>
                    <a:pt x="267046" y="74739"/>
                  </a:cubicBezTo>
                  <a:cubicBezTo>
                    <a:pt x="434579" y="-23862"/>
                    <a:pt x="642035" y="-24973"/>
                    <a:pt x="810613" y="71826"/>
                  </a:cubicBezTo>
                  <a:cubicBezTo>
                    <a:pt x="978884" y="168450"/>
                    <a:pt x="1082669" y="347848"/>
                    <a:pt x="1082669" y="542093"/>
                  </a:cubicBezTo>
                  <a:lnTo>
                    <a:pt x="541334" y="542094"/>
                  </a:lnTo>
                  <a:lnTo>
                    <a:pt x="31" y="547883"/>
                  </a:lnTo>
                  <a:close/>
                </a:path>
                <a:path w="1082668" h="1084188" fill="none">
                  <a:moveTo>
                    <a:pt x="31" y="547883"/>
                  </a:moveTo>
                  <a:cubicBezTo>
                    <a:pt x="-2040" y="353654"/>
                    <a:pt x="99820" y="173159"/>
                    <a:pt x="267046" y="74739"/>
                  </a:cubicBezTo>
                  <a:cubicBezTo>
                    <a:pt x="434579" y="-23862"/>
                    <a:pt x="642035" y="-24973"/>
                    <a:pt x="810613" y="71826"/>
                  </a:cubicBezTo>
                  <a:cubicBezTo>
                    <a:pt x="978884" y="168450"/>
                    <a:pt x="1082669" y="347848"/>
                    <a:pt x="1082669" y="542093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90" name="弧形 61"/>
            <p:cNvSpPr/>
            <p:nvPr/>
          </p:nvSpPr>
          <p:spPr>
            <a:xfrm rot="-5400000">
              <a:off x="4172702" y="3346455"/>
              <a:ext cx="899083" cy="824812"/>
            </a:xfrm>
            <a:custGeom>
              <a:avLst/>
              <a:gdLst/>
              <a:ahLst/>
              <a:cxnLst>
                <a:cxn ang="0">
                  <a:pos x="455757" y="39"/>
                </a:cxn>
                <a:cxn ang="0">
                  <a:pos x="899084" y="412406"/>
                </a:cxn>
              </a:cxnLst>
              <a:pathLst>
                <a:path w="899083" h="824812" stroke="0">
                  <a:moveTo>
                    <a:pt x="455757" y="39"/>
                  </a:moveTo>
                  <a:cubicBezTo>
                    <a:pt x="701585" y="3157"/>
                    <a:pt x="899084" y="186864"/>
                    <a:pt x="899084" y="412406"/>
                  </a:cubicBezTo>
                  <a:lnTo>
                    <a:pt x="449542" y="412406"/>
                  </a:lnTo>
                  <a:cubicBezTo>
                    <a:pt x="451614" y="274950"/>
                    <a:pt x="453685" y="137495"/>
                    <a:pt x="455757" y="39"/>
                  </a:cubicBezTo>
                  <a:close/>
                </a:path>
                <a:path w="899083" h="824812" fill="none">
                  <a:moveTo>
                    <a:pt x="455757" y="39"/>
                  </a:moveTo>
                  <a:cubicBezTo>
                    <a:pt x="701585" y="3157"/>
                    <a:pt x="899084" y="186864"/>
                    <a:pt x="899084" y="412406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7191" name="图表 2"/>
            <p:cNvGraphicFramePr/>
            <p:nvPr/>
          </p:nvGraphicFramePr>
          <p:xfrm>
            <a:off x="1814745" y="1762370"/>
            <a:ext cx="5643100" cy="39698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5419090" imgH="3816350" progId="Excel.Chart.8">
                    <p:embed/>
                  </p:oleObj>
                </mc:Choice>
                <mc:Fallback>
                  <p:oleObj name="" r:id="rId1" imgW="5419090" imgH="3816350" progId="Excel.Chart.8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814745" y="1762370"/>
                          <a:ext cx="5643100" cy="396984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6" name="TextBox 65"/>
            <p:cNvSpPr txBox="1"/>
            <p:nvPr/>
          </p:nvSpPr>
          <p:spPr>
            <a:xfrm rot="3144533" flipH="1">
              <a:off x="5225627" y="3017592"/>
              <a:ext cx="1041217" cy="36860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 rot="7250457" flipV="1">
              <a:off x="3185086" y="2734150"/>
              <a:ext cx="1041217" cy="3834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 flipH="1">
              <a:off x="4249509" y="4844705"/>
              <a:ext cx="1041345" cy="38508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了解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179638" y="5243513"/>
            <a:ext cx="4181475" cy="1101725"/>
            <a:chOff x="2179638" y="5527675"/>
            <a:chExt cx="4181475" cy="1101725"/>
          </a:xfrm>
        </p:grpSpPr>
        <p:grpSp>
          <p:nvGrpSpPr>
            <p:cNvPr id="7196" name="组合 38"/>
            <p:cNvGrpSpPr/>
            <p:nvPr/>
          </p:nvGrpSpPr>
          <p:grpSpPr>
            <a:xfrm rot="10800000">
              <a:off x="2273300" y="5527675"/>
              <a:ext cx="3822700" cy="650875"/>
              <a:chOff x="747268" y="2352244"/>
              <a:chExt cx="2607803" cy="652213"/>
            </a:xfrm>
          </p:grpSpPr>
          <p:cxnSp>
            <p:nvCxnSpPr>
              <p:cNvPr id="7197" name="直接连接符 39"/>
              <p:cNvCxnSpPr/>
              <p:nvPr/>
            </p:nvCxnSpPr>
            <p:spPr>
              <a:xfrm>
                <a:off x="748351" y="2352244"/>
                <a:ext cx="372543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98" name="直接连接符 40"/>
              <p:cNvCxnSpPr/>
              <p:nvPr/>
            </p:nvCxnSpPr>
            <p:spPr>
              <a:xfrm rot="-10800000" flipH="1">
                <a:off x="1120894" y="3004457"/>
                <a:ext cx="2235260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99" name="组合 41"/>
            <p:cNvGrpSpPr/>
            <p:nvPr/>
          </p:nvGrpSpPr>
          <p:grpSpPr>
            <a:xfrm flipH="1">
              <a:off x="5888038" y="6107113"/>
              <a:ext cx="473075" cy="522287"/>
              <a:chOff x="1119225" y="3534124"/>
              <a:chExt cx="474527" cy="522079"/>
            </a:xfrm>
          </p:grpSpPr>
          <p:sp>
            <p:nvSpPr>
              <p:cNvPr id="35" name="椭圆 34"/>
              <p:cNvSpPr>
                <a:spLocks noChangeArrowheads="1"/>
              </p:cNvSpPr>
              <p:nvPr/>
            </p:nvSpPr>
            <p:spPr bwMode="auto">
              <a:xfrm>
                <a:off x="1119225" y="3559513"/>
                <a:ext cx="474527" cy="472887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6" name="TextBox 35"/>
              <p:cNvSpPr txBox="1">
                <a:spLocks noChangeArrowheads="1"/>
              </p:cNvSpPr>
              <p:nvPr/>
            </p:nvSpPr>
            <p:spPr bwMode="auto">
              <a:xfrm>
                <a:off x="1192474" y="3534123"/>
                <a:ext cx="335991" cy="52208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02" name="矩形 51"/>
            <p:cNvSpPr/>
            <p:nvPr/>
          </p:nvSpPr>
          <p:spPr>
            <a:xfrm>
              <a:off x="2179638" y="5559663"/>
              <a:ext cx="3421062" cy="9551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latinLnBrk="1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了解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剪贴蒙版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，能够区分图层蒙版和剪贴蒙版的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差异</a:t>
              </a:r>
              <a:endPara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" name="标题 1"/>
          <p:cNvSpPr>
            <a:spLocks noChangeArrowheads="1"/>
          </p:cNvSpPr>
          <p:nvPr/>
        </p:nvSpPr>
        <p:spPr bwMode="auto">
          <a:xfrm>
            <a:off x="174783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目录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9219" name="组合 2"/>
          <p:cNvGrpSpPr/>
          <p:nvPr/>
        </p:nvGrpSpPr>
        <p:grpSpPr>
          <a:xfrm>
            <a:off x="2835275" y="2490788"/>
            <a:ext cx="4430713" cy="954087"/>
            <a:chOff x="3250853" y="2900306"/>
            <a:chExt cx="4431118" cy="954087"/>
          </a:xfrm>
        </p:grpSpPr>
        <p:cxnSp>
          <p:nvCxnSpPr>
            <p:cNvPr id="9220" name="直接连接符 41"/>
            <p:cNvCxnSpPr/>
            <p:nvPr/>
          </p:nvCxnSpPr>
          <p:spPr>
            <a:xfrm>
              <a:off x="4373319" y="3403543"/>
              <a:ext cx="2951432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21" name="矩形 36"/>
            <p:cNvSpPr/>
            <p:nvPr/>
          </p:nvSpPr>
          <p:spPr>
            <a:xfrm flipH="1">
              <a:off x="4131560" y="2900312"/>
              <a:ext cx="331723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26】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闪电效果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222" name="组合 111"/>
            <p:cNvGrpSpPr/>
            <p:nvPr/>
          </p:nvGrpSpPr>
          <p:grpSpPr>
            <a:xfrm rot="-12767">
              <a:off x="3250853" y="2900306"/>
              <a:ext cx="886546" cy="954087"/>
              <a:chOff x="1936620" y="1275606"/>
              <a:chExt cx="1299526" cy="1728192"/>
            </a:xfrm>
          </p:grpSpPr>
          <p:grpSp>
            <p:nvGrpSpPr>
              <p:cNvPr id="9223" name="组合 112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47" name="圆角矩形 46"/>
                <p:cNvSpPr>
                  <a:spLocks noChangeArrowheads="1"/>
                </p:cNvSpPr>
                <p:nvPr/>
              </p:nvSpPr>
              <p:spPr bwMode="auto">
                <a:xfrm>
                  <a:off x="1907704" y="1275599"/>
                  <a:ext cx="1296261" cy="172819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8.2</a:t>
                  </a:r>
                  <a:endParaRPr kumimoji="0" lang="zh-CN" alt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48" name="圆角矩形 47"/>
                <p:cNvSpPr/>
                <p:nvPr/>
              </p:nvSpPr>
              <p:spPr>
                <a:xfrm>
                  <a:off x="1961231" y="1347486"/>
                  <a:ext cx="1189207" cy="1584417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46" name="圆角矩形 5"/>
              <p:cNvSpPr/>
              <p:nvPr/>
            </p:nvSpPr>
            <p:spPr>
              <a:xfrm>
                <a:off x="1937794" y="2054767"/>
                <a:ext cx="1249715" cy="937422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9227" name="TextBox 126">
              <a:hlinkClick r:id="rId1" action="ppaction://hlinksldjump"/>
            </p:cNvPr>
            <p:cNvSpPr txBox="1"/>
            <p:nvPr/>
          </p:nvSpPr>
          <p:spPr>
            <a:xfrm>
              <a:off x="4301874" y="3422593"/>
              <a:ext cx="3380097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28" name="组合 1"/>
          <p:cNvGrpSpPr/>
          <p:nvPr/>
        </p:nvGrpSpPr>
        <p:grpSpPr>
          <a:xfrm>
            <a:off x="1522413" y="1266825"/>
            <a:ext cx="4532312" cy="952500"/>
            <a:chOff x="2030067" y="1631486"/>
            <a:chExt cx="4532907" cy="952500"/>
          </a:xfrm>
        </p:grpSpPr>
        <p:grpSp>
          <p:nvGrpSpPr>
            <p:cNvPr id="9229" name="4.1"/>
            <p:cNvGrpSpPr/>
            <p:nvPr/>
          </p:nvGrpSpPr>
          <p:grpSpPr>
            <a:xfrm>
              <a:off x="2030067" y="1631486"/>
              <a:ext cx="4163888" cy="952500"/>
              <a:chOff x="1711765" y="1263323"/>
              <a:chExt cx="4164046" cy="952284"/>
            </a:xfrm>
          </p:grpSpPr>
          <p:grpSp>
            <p:nvGrpSpPr>
              <p:cNvPr id="9230" name="组合 29"/>
              <p:cNvGrpSpPr/>
              <p:nvPr/>
            </p:nvGrpSpPr>
            <p:grpSpPr>
              <a:xfrm rot="-12767">
                <a:off x="1711765" y="1263323"/>
                <a:ext cx="886781" cy="952284"/>
                <a:chOff x="1936620" y="1275606"/>
                <a:chExt cx="1299664" cy="1728192"/>
              </a:xfrm>
            </p:grpSpPr>
            <p:grpSp>
              <p:nvGrpSpPr>
                <p:cNvPr id="923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72" name="圆角矩形 71"/>
                  <p:cNvSpPr>
                    <a:spLocks noChangeArrowheads="1"/>
                  </p:cNvSpPr>
                  <p:nvPr/>
                </p:nvSpPr>
                <p:spPr bwMode="auto">
                  <a:xfrm>
                    <a:off x="1907704" y="1275599"/>
                    <a:ext cx="1296155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>
                    <a:noFill/>
                  </a:ln>
                  <a:effectLst>
                    <a:outerShdw blurRad="76200" sy="23000" kx="1199993" algn="br" rotWithShape="0">
                      <a:srgbClr val="808080">
                        <a:alpha val="20000"/>
                      </a:srgbClr>
                    </a:outerShdw>
                  </a:effectLst>
                  <a:extLst>
                    <a:ext uri="{91240B29-F687-4F45-9708-019B960494DF}">
                      <a14:hiddenLine xmlns:a14="http://schemas.microsoft.com/office/drawing/2010/main" w="2540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r>
                      <a:rPr kumimoji="0" lang="en-US" altLang="zh-CN" sz="3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汉仪综艺体简" pitchFamily="49" charset="-122"/>
                        <a:cs typeface="+mn-cs"/>
                      </a:rPr>
                      <a:t>8.1</a:t>
                    </a:r>
                    <a:endParaRPr kumimoji="0" lang="zh-CN" altLang="en-US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  <p:sp>
                <p:nvSpPr>
                  <p:cNvPr id="73" name="圆角矩形 72"/>
                  <p:cNvSpPr/>
                  <p:nvPr/>
                </p:nvSpPr>
                <p:spPr>
                  <a:xfrm>
                    <a:off x="1961225" y="1347608"/>
                    <a:ext cx="1189113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71" name="圆角矩形 5"/>
                <p:cNvSpPr/>
                <p:nvPr/>
              </p:nvSpPr>
              <p:spPr>
                <a:xfrm>
                  <a:off x="1942637" y="1992823"/>
                  <a:ext cx="1293828" cy="9361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35" name="直接连接符 67"/>
              <p:cNvCxnSpPr/>
              <p:nvPr/>
            </p:nvCxnSpPr>
            <p:spPr>
              <a:xfrm>
                <a:off x="2810501" y="1760098"/>
                <a:ext cx="2956426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36" name="矩形 35"/>
              <p:cNvSpPr/>
              <p:nvPr/>
            </p:nvSpPr>
            <p:spPr>
              <a:xfrm>
                <a:off x="2558315" y="1286488"/>
                <a:ext cx="3317496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25】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草地文字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37" name="TextBox 126">
              <a:hlinkClick r:id="rId2" action="ppaction://hlinksldjump"/>
            </p:cNvPr>
            <p:cNvSpPr txBox="1"/>
            <p:nvPr/>
          </p:nvSpPr>
          <p:spPr>
            <a:xfrm>
              <a:off x="3036674" y="2150599"/>
              <a:ext cx="3526300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38" name="组合 3"/>
          <p:cNvGrpSpPr/>
          <p:nvPr/>
        </p:nvGrpSpPr>
        <p:grpSpPr>
          <a:xfrm>
            <a:off x="1522413" y="3870325"/>
            <a:ext cx="4695825" cy="952500"/>
            <a:chOff x="2030067" y="4092464"/>
            <a:chExt cx="4695635" cy="952500"/>
          </a:xfrm>
        </p:grpSpPr>
        <p:grpSp>
          <p:nvGrpSpPr>
            <p:cNvPr id="9239" name="4.1"/>
            <p:cNvGrpSpPr/>
            <p:nvPr/>
          </p:nvGrpSpPr>
          <p:grpSpPr>
            <a:xfrm>
              <a:off x="2030067" y="4092464"/>
              <a:ext cx="4695635" cy="952500"/>
              <a:chOff x="1711765" y="1263323"/>
              <a:chExt cx="4695813" cy="952284"/>
            </a:xfrm>
          </p:grpSpPr>
          <p:grpSp>
            <p:nvGrpSpPr>
              <p:cNvPr id="9240" name="组合 29"/>
              <p:cNvGrpSpPr/>
              <p:nvPr/>
            </p:nvGrpSpPr>
            <p:grpSpPr>
              <a:xfrm rot="-12767">
                <a:off x="1711765" y="1263323"/>
                <a:ext cx="886602" cy="952284"/>
                <a:chOff x="1936620" y="1275606"/>
                <a:chExt cx="1299402" cy="1728192"/>
              </a:xfrm>
            </p:grpSpPr>
            <p:grpSp>
              <p:nvGrpSpPr>
                <p:cNvPr id="924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29" name="圆角矩形 28"/>
                  <p:cNvSpPr>
                    <a:spLocks noChangeArrowheads="1"/>
                  </p:cNvSpPr>
                  <p:nvPr/>
                </p:nvSpPr>
                <p:spPr bwMode="auto">
                  <a:xfrm>
                    <a:off x="1907704" y="1275598"/>
                    <a:ext cx="1295932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>
                    <a:noFill/>
                  </a:ln>
                  <a:effectLst>
                    <a:outerShdw blurRad="76200" sy="23000" kx="1199993" algn="br" rotWithShape="0">
                      <a:srgbClr val="808080">
                        <a:alpha val="20000"/>
                      </a:srgbClr>
                    </a:outerShdw>
                  </a:effectLst>
                  <a:extLst>
                    <a:ext uri="{91240B29-F687-4F45-9708-019B960494DF}">
                      <a14:hiddenLine xmlns:a14="http://schemas.microsoft.com/office/drawing/2010/main" w="2540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r>
                      <a:rPr kumimoji="0" lang="en-US" altLang="zh-CN" sz="3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汉仪综艺体简" pitchFamily="49" charset="-122"/>
                        <a:cs typeface="+mn-cs"/>
                      </a:rPr>
                      <a:t>8.3</a:t>
                    </a:r>
                    <a:endParaRPr kumimoji="0" lang="zh-CN" altLang="en-US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  <p:sp>
                <p:nvSpPr>
                  <p:cNvPr id="30" name="圆角矩形 29"/>
                  <p:cNvSpPr/>
                  <p:nvPr/>
                </p:nvSpPr>
                <p:spPr>
                  <a:xfrm>
                    <a:off x="1961216" y="1347607"/>
                    <a:ext cx="1188909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28" name="圆角矩形 5"/>
                <p:cNvSpPr/>
                <p:nvPr/>
              </p:nvSpPr>
              <p:spPr>
                <a:xfrm>
                  <a:off x="1935458" y="2058941"/>
                  <a:ext cx="1251728" cy="9361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45" name="直接连接符 24"/>
              <p:cNvCxnSpPr/>
              <p:nvPr/>
            </p:nvCxnSpPr>
            <p:spPr>
              <a:xfrm>
                <a:off x="2810312" y="1760098"/>
                <a:ext cx="3597266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46" name="矩形 35"/>
              <p:cNvSpPr/>
              <p:nvPr/>
            </p:nvSpPr>
            <p:spPr>
              <a:xfrm>
                <a:off x="2547025" y="1286488"/>
                <a:ext cx="3624701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27】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播放器图标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47" name="TextBox 126">
              <a:hlinkClick r:id="rId3" action="ppaction://hlinksldjump"/>
            </p:cNvPr>
            <p:cNvSpPr txBox="1"/>
            <p:nvPr/>
          </p:nvSpPr>
          <p:spPr>
            <a:xfrm>
              <a:off x="3036501" y="4611577"/>
              <a:ext cx="3525694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48" name="组合 2"/>
          <p:cNvGrpSpPr/>
          <p:nvPr/>
        </p:nvGrpSpPr>
        <p:grpSpPr>
          <a:xfrm>
            <a:off x="2835275" y="5157788"/>
            <a:ext cx="4430713" cy="954087"/>
            <a:chOff x="3250853" y="2900306"/>
            <a:chExt cx="4431118" cy="954087"/>
          </a:xfrm>
        </p:grpSpPr>
        <p:cxnSp>
          <p:nvCxnSpPr>
            <p:cNvPr id="9249" name="直接连接符 35"/>
            <p:cNvCxnSpPr/>
            <p:nvPr/>
          </p:nvCxnSpPr>
          <p:spPr>
            <a:xfrm>
              <a:off x="4373319" y="3403543"/>
              <a:ext cx="2951432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50" name="矩形 36"/>
            <p:cNvSpPr/>
            <p:nvPr/>
          </p:nvSpPr>
          <p:spPr>
            <a:xfrm flipH="1">
              <a:off x="4131560" y="2900312"/>
              <a:ext cx="3317237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28】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游戏海报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251" name="组合 111"/>
            <p:cNvGrpSpPr/>
            <p:nvPr/>
          </p:nvGrpSpPr>
          <p:grpSpPr>
            <a:xfrm rot="-12767">
              <a:off x="3250853" y="2900306"/>
              <a:ext cx="886546" cy="954087"/>
              <a:chOff x="1936620" y="1275606"/>
              <a:chExt cx="1299526" cy="1728192"/>
            </a:xfrm>
          </p:grpSpPr>
          <p:grpSp>
            <p:nvGrpSpPr>
              <p:cNvPr id="9252" name="组合 112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43" name="圆角矩形 42"/>
                <p:cNvSpPr>
                  <a:spLocks noChangeArrowheads="1"/>
                </p:cNvSpPr>
                <p:nvPr/>
              </p:nvSpPr>
              <p:spPr bwMode="auto">
                <a:xfrm>
                  <a:off x="1907704" y="1275599"/>
                  <a:ext cx="1296261" cy="172819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8.4</a:t>
                  </a:r>
                  <a:endParaRPr kumimoji="0" lang="zh-CN" alt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44" name="圆角矩形 43"/>
                <p:cNvSpPr/>
                <p:nvPr/>
              </p:nvSpPr>
              <p:spPr>
                <a:xfrm>
                  <a:off x="1961231" y="1347486"/>
                  <a:ext cx="1189207" cy="1584417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41" name="圆角矩形 5"/>
              <p:cNvSpPr/>
              <p:nvPr/>
            </p:nvSpPr>
            <p:spPr>
              <a:xfrm>
                <a:off x="1937794" y="2054767"/>
                <a:ext cx="1249715" cy="937422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9256" name="TextBox 126">
              <a:hlinkClick r:id="rId4" action="ppaction://hlinksldjump"/>
            </p:cNvPr>
            <p:cNvSpPr txBox="1"/>
            <p:nvPr/>
          </p:nvSpPr>
          <p:spPr>
            <a:xfrm>
              <a:off x="4301874" y="3422593"/>
              <a:ext cx="3380097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008063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36582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3652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grpSp>
        <p:nvGrpSpPr>
          <p:cNvPr id="11269" name="组合 311"/>
          <p:cNvGrpSpPr/>
          <p:nvPr/>
        </p:nvGrpSpPr>
        <p:grpSpPr>
          <a:xfrm>
            <a:off x="1106488" y="2898775"/>
            <a:ext cx="7629525" cy="668338"/>
            <a:chOff x="1029300" y="5045322"/>
            <a:chExt cx="7628925" cy="669008"/>
          </a:xfrm>
        </p:grpSpPr>
        <p:grpSp>
          <p:nvGrpSpPr>
            <p:cNvPr id="11270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7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72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3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127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5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6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sp>
        <p:nvSpPr>
          <p:cNvPr id="11279" name="TextBox 312"/>
          <p:cNvSpPr txBox="1"/>
          <p:nvPr/>
        </p:nvSpPr>
        <p:spPr>
          <a:xfrm>
            <a:off x="3348038" y="1547813"/>
            <a:ext cx="507365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8.1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280" name="组合 313"/>
          <p:cNvGrpSpPr/>
          <p:nvPr/>
        </p:nvGrpSpPr>
        <p:grpSpPr>
          <a:xfrm>
            <a:off x="1328738" y="3714750"/>
            <a:ext cx="7407275" cy="668338"/>
            <a:chOff x="1252258" y="5045323"/>
            <a:chExt cx="7405967" cy="669007"/>
          </a:xfrm>
        </p:grpSpPr>
        <p:grpSp>
          <p:nvGrpSpPr>
            <p:cNvPr id="11281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83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3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88" name="组合 315"/>
          <p:cNvGrpSpPr/>
          <p:nvPr/>
        </p:nvGrpSpPr>
        <p:grpSpPr>
          <a:xfrm>
            <a:off x="1112838" y="3679825"/>
            <a:ext cx="635000" cy="638175"/>
            <a:chOff x="1190461" y="2772022"/>
            <a:chExt cx="635025" cy="637257"/>
          </a:xfrm>
        </p:grpSpPr>
        <p:sp>
          <p:nvSpPr>
            <p:cNvPr id="26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7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291" name="TextBox 317"/>
          <p:cNvSpPr txBox="1"/>
          <p:nvPr/>
        </p:nvSpPr>
        <p:spPr>
          <a:xfrm>
            <a:off x="1262063" y="30035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92" name="TextBox 320"/>
          <p:cNvSpPr txBox="1"/>
          <p:nvPr/>
        </p:nvSpPr>
        <p:spPr>
          <a:xfrm>
            <a:off x="3213100" y="30003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认识图层混合模式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93" name="TextBox 321"/>
          <p:cNvSpPr txBox="1"/>
          <p:nvPr/>
        </p:nvSpPr>
        <p:spPr>
          <a:xfrm>
            <a:off x="3213100" y="3816350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正片叠底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294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20850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95" name="图片 325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414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" name="标题 1"/>
          <p:cNvSpPr>
            <a:spLocks noChangeArrowheads="1"/>
          </p:cNvSpPr>
          <p:nvPr/>
        </p:nvSpPr>
        <p:spPr bwMode="auto">
          <a:xfrm>
            <a:off x="1741488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297" name="TextBox 317"/>
          <p:cNvSpPr txBox="1"/>
          <p:nvPr/>
        </p:nvSpPr>
        <p:spPr>
          <a:xfrm>
            <a:off x="1262063" y="38052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990600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64013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39382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3317" name="TextBox 359"/>
          <p:cNvSpPr txBox="1"/>
          <p:nvPr/>
        </p:nvSpPr>
        <p:spPr>
          <a:xfrm>
            <a:off x="3460750" y="157638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8.2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26】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318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4942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7006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标题 1"/>
          <p:cNvSpPr>
            <a:spLocks noChangeArrowheads="1"/>
          </p:cNvSpPr>
          <p:nvPr/>
        </p:nvSpPr>
        <p:spPr bwMode="auto">
          <a:xfrm>
            <a:off x="174148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3321" name="组合 313"/>
          <p:cNvGrpSpPr/>
          <p:nvPr/>
        </p:nvGrpSpPr>
        <p:grpSpPr>
          <a:xfrm>
            <a:off x="1328738" y="3743325"/>
            <a:ext cx="7407275" cy="668338"/>
            <a:chOff x="1252258" y="5045323"/>
            <a:chExt cx="7405967" cy="669007"/>
          </a:xfrm>
        </p:grpSpPr>
        <p:grpSp>
          <p:nvGrpSpPr>
            <p:cNvPr id="13322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54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24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56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57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2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29" name="组合 314"/>
          <p:cNvGrpSpPr/>
          <p:nvPr/>
        </p:nvGrpSpPr>
        <p:grpSpPr>
          <a:xfrm>
            <a:off x="1328738" y="4503738"/>
            <a:ext cx="7407275" cy="668337"/>
            <a:chOff x="1252258" y="5045323"/>
            <a:chExt cx="7405967" cy="669007"/>
          </a:xfrm>
        </p:grpSpPr>
        <p:grpSp>
          <p:nvGrpSpPr>
            <p:cNvPr id="13330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162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32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164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65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60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61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37" name="组合 315"/>
          <p:cNvGrpSpPr/>
          <p:nvPr/>
        </p:nvGrpSpPr>
        <p:grpSpPr>
          <a:xfrm>
            <a:off x="1112838" y="3708400"/>
            <a:ext cx="635000" cy="638175"/>
            <a:chOff x="1190461" y="2772022"/>
            <a:chExt cx="635025" cy="637257"/>
          </a:xfrm>
        </p:grpSpPr>
        <p:sp>
          <p:nvSpPr>
            <p:cNvPr id="167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68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40" name="组合 316"/>
          <p:cNvGrpSpPr/>
          <p:nvPr/>
        </p:nvGrpSpPr>
        <p:grpSpPr>
          <a:xfrm>
            <a:off x="1112838" y="4467225"/>
            <a:ext cx="635000" cy="636588"/>
            <a:chOff x="1190461" y="2772022"/>
            <a:chExt cx="635025" cy="637257"/>
          </a:xfrm>
        </p:grpSpPr>
        <p:sp>
          <p:nvSpPr>
            <p:cNvPr id="170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71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43" name="组合 2"/>
          <p:cNvGrpSpPr/>
          <p:nvPr/>
        </p:nvGrpSpPr>
        <p:grpSpPr>
          <a:xfrm>
            <a:off x="1106488" y="2949575"/>
            <a:ext cx="7629525" cy="668338"/>
            <a:chOff x="1106488" y="2759075"/>
            <a:chExt cx="7629525" cy="668338"/>
          </a:xfrm>
        </p:grpSpPr>
        <p:grpSp>
          <p:nvGrpSpPr>
            <p:cNvPr id="13344" name="组合 1"/>
            <p:cNvGrpSpPr/>
            <p:nvPr/>
          </p:nvGrpSpPr>
          <p:grpSpPr>
            <a:xfrm>
              <a:off x="1106488" y="2759075"/>
              <a:ext cx="7629525" cy="668338"/>
              <a:chOff x="1106488" y="2759075"/>
              <a:chExt cx="7629525" cy="668338"/>
            </a:xfrm>
          </p:grpSpPr>
          <p:grpSp>
            <p:nvGrpSpPr>
              <p:cNvPr id="13345" name="组合 311"/>
              <p:cNvGrpSpPr/>
              <p:nvPr/>
            </p:nvGrpSpPr>
            <p:grpSpPr>
              <a:xfrm>
                <a:off x="1106488" y="2759075"/>
                <a:ext cx="7629525" cy="668338"/>
                <a:chOff x="1029300" y="5045322"/>
                <a:chExt cx="7628925" cy="669008"/>
              </a:xfrm>
            </p:grpSpPr>
            <p:grpSp>
              <p:nvGrpSpPr>
                <p:cNvPr id="13346" name="组合 345"/>
                <p:cNvGrpSpPr/>
                <p:nvPr/>
              </p:nvGrpSpPr>
              <p:grpSpPr>
                <a:xfrm>
                  <a:off x="2520950" y="5045323"/>
                  <a:ext cx="6137275" cy="669007"/>
                  <a:chOff x="2520950" y="4924673"/>
                  <a:chExt cx="6137275" cy="789657"/>
                </a:xfrm>
              </p:grpSpPr>
              <p:sp>
                <p:nvSpPr>
                  <p:cNvPr id="144" name="AutoShape 218"/>
                  <p:cNvSpPr>
                    <a:spLocks noChangeArrowheads="1"/>
                  </p:cNvSpPr>
                  <p:nvPr/>
                </p:nvSpPr>
                <p:spPr bwMode="auto">
                  <a:xfrm>
                    <a:off x="2721442" y="5393590"/>
                    <a:ext cx="5806618" cy="320740"/>
                  </a:xfrm>
                  <a:prstGeom prst="roundRect">
                    <a:avLst>
                      <a:gd name="adj" fmla="val 50000"/>
                    </a:avLst>
                  </a:prstGeom>
                  <a:gradFill rotWithShape="1">
                    <a:gsLst>
                      <a:gs pos="0">
                        <a:srgbClr val="000000">
                          <a:alpha val="50000"/>
                        </a:srgbClr>
                      </a:gs>
                      <a:gs pos="100000">
                        <a:srgbClr val="000000">
                          <a:gamma/>
                          <a:tint val="57647"/>
                          <a:invGamma/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 w="9525" algn="ctr">
                    <a:noFill/>
                    <a:round/>
                  </a:ln>
                  <a:effectLst/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grpSp>
                <p:nvGrpSpPr>
                  <p:cNvPr id="13348" name="组合 351"/>
                  <p:cNvGrpSpPr/>
                  <p:nvPr/>
                </p:nvGrpSpPr>
                <p:grpSpPr>
                  <a:xfrm>
                    <a:off x="2520950" y="4924673"/>
                    <a:ext cx="6137275" cy="664245"/>
                    <a:chOff x="2520950" y="4868193"/>
                    <a:chExt cx="6137275" cy="720725"/>
                  </a:xfrm>
                </p:grpSpPr>
                <p:sp>
                  <p:nvSpPr>
                    <p:cNvPr id="148" name="AutoShape 1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21433" y="4868192"/>
                      <a:ext cx="6136792" cy="720446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D5F4FF"/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  <p:sp>
                  <p:nvSpPr>
                    <p:cNvPr id="149" name="AutoShape 2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2714" y="4984196"/>
                      <a:ext cx="5689152" cy="490472"/>
                    </a:xfrm>
                    <a:prstGeom prst="roundRect">
                      <a:avLst>
                        <a:gd name="adj" fmla="val 50000"/>
                      </a:avLst>
                    </a:prstGeom>
                    <a:solidFill>
                      <a:srgbClr val="FFFFFF">
                        <a:alpha val="45882"/>
                      </a:srgbClr>
                    </a:solidFill>
                    <a:ln w="19050" algn="ctr">
                      <a:solidFill>
                        <a:srgbClr val="FFFFFF"/>
                      </a:solidFill>
                      <a:round/>
                    </a:ln>
                  </p:spPr>
                  <p:txBody>
                    <a:bodyPr wrap="none" anchor="ctr"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1" lang="ko-KR" alt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Gulim" panose="020B0600000101010101" pitchFamily="34" charset="-127"/>
                        <a:ea typeface="Gulim" panose="020B0600000101010101" pitchFamily="34" charset="-127"/>
                        <a:cs typeface="+mn-cs"/>
                      </a:endParaRPr>
                    </a:p>
                  </p:txBody>
                </p:sp>
              </p:grpSp>
            </p:grpSp>
            <p:sp>
              <p:nvSpPr>
                <p:cNvPr id="136" name="Line 188"/>
                <p:cNvSpPr>
                  <a:spLocks noChangeShapeType="1"/>
                </p:cNvSpPr>
                <p:nvPr/>
              </p:nvSpPr>
              <p:spPr bwMode="auto">
                <a:xfrm flipH="1">
                  <a:off x="1500750" y="5329770"/>
                  <a:ext cx="1498482" cy="0"/>
                </a:xfrm>
                <a:prstGeom prst="line">
                  <a:avLst/>
                </a:prstGeom>
                <a:noFill/>
                <a:ln w="31750" cap="rnd">
                  <a:solidFill>
                    <a:schemeClr val="bg1">
                      <a:lumMod val="50000"/>
                    </a:schemeClr>
                  </a:solidFill>
                  <a:prstDash val="sysDot"/>
                  <a:round/>
                  <a:headEnd type="oval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0" fontAlgn="base" latinLnBrk="1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352" name="组合 347"/>
                <p:cNvGrpSpPr/>
                <p:nvPr/>
              </p:nvGrpSpPr>
              <p:grpSpPr>
                <a:xfrm>
                  <a:off x="1029300" y="5045322"/>
                  <a:ext cx="635025" cy="637257"/>
                  <a:chOff x="1098627" y="4776118"/>
                  <a:chExt cx="903287" cy="906462"/>
                </a:xfrm>
              </p:grpSpPr>
              <p:sp>
                <p:nvSpPr>
                  <p:cNvPr id="138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098627" y="4776118"/>
                    <a:ext cx="903180" cy="906418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A3D3FF"/>
                      </a:gs>
                      <a:gs pos="100000">
                        <a:srgbClr val="B9E9FF"/>
                      </a:gs>
                    </a:gsLst>
                    <a:lin ang="2700000" scaled="1"/>
                    <a:tileRect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1905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Arial Black" panose="020B0A04020102020204" pitchFamily="34" charset="0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40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414740" y="4803243"/>
                    <a:ext cx="241600" cy="241863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000000">
                          <a:alpha val="0"/>
                        </a:srgbClr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marL="0" marR="0" lvl="0" indent="0" algn="ctr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ko-KR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3355" name="TextBox 317"/>
              <p:cNvSpPr txBox="1"/>
              <p:nvPr/>
            </p:nvSpPr>
            <p:spPr>
              <a:xfrm>
                <a:off x="1262063" y="2863850"/>
                <a:ext cx="792162" cy="3698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en-US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3356" name="TextBox 320"/>
            <p:cNvSpPr txBox="1"/>
            <p:nvPr/>
          </p:nvSpPr>
          <p:spPr>
            <a:xfrm>
              <a:off x="3201812" y="28606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叠加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357" name="TextBox 321"/>
          <p:cNvSpPr txBox="1"/>
          <p:nvPr/>
        </p:nvSpPr>
        <p:spPr>
          <a:xfrm>
            <a:off x="3213100" y="384492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滤色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8" name="TextBox 322"/>
          <p:cNvSpPr txBox="1"/>
          <p:nvPr/>
        </p:nvSpPr>
        <p:spPr>
          <a:xfrm>
            <a:off x="3213100" y="4606925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其他图层混合模式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59" name="TextBox 317"/>
          <p:cNvSpPr txBox="1"/>
          <p:nvPr/>
        </p:nvSpPr>
        <p:spPr>
          <a:xfrm>
            <a:off x="1262063" y="383381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60" name="TextBox 317"/>
          <p:cNvSpPr txBox="1"/>
          <p:nvPr/>
        </p:nvSpPr>
        <p:spPr>
          <a:xfrm>
            <a:off x="1262063" y="459263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990600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64013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39382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5365" name="TextBox 359"/>
          <p:cNvSpPr txBox="1"/>
          <p:nvPr/>
        </p:nvSpPr>
        <p:spPr>
          <a:xfrm>
            <a:off x="3427413" y="157638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8.3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27】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6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4942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7006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41488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5369" name="组合 2"/>
          <p:cNvGrpSpPr/>
          <p:nvPr/>
        </p:nvGrpSpPr>
        <p:grpSpPr>
          <a:xfrm>
            <a:off x="1106488" y="2825750"/>
            <a:ext cx="7629525" cy="668338"/>
            <a:chOff x="1106488" y="2962275"/>
            <a:chExt cx="7629525" cy="668338"/>
          </a:xfrm>
        </p:grpSpPr>
        <p:grpSp>
          <p:nvGrpSpPr>
            <p:cNvPr id="15370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15371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373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2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2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6"/>
                    <a:ext cx="5689152" cy="490472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7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70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77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9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0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3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380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81" name="TextBox 320"/>
            <p:cNvSpPr txBox="1"/>
            <p:nvPr/>
          </p:nvSpPr>
          <p:spPr>
            <a:xfrm>
              <a:off x="3213100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认识蒙版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82" name="组合 6"/>
          <p:cNvGrpSpPr/>
          <p:nvPr/>
        </p:nvGrpSpPr>
        <p:grpSpPr>
          <a:xfrm>
            <a:off x="1328738" y="3792538"/>
            <a:ext cx="7407275" cy="668337"/>
            <a:chOff x="1328738" y="3654425"/>
            <a:chExt cx="7407275" cy="668338"/>
          </a:xfrm>
        </p:grpSpPr>
        <p:grpSp>
          <p:nvGrpSpPr>
            <p:cNvPr id="15383" name="组合 313"/>
            <p:cNvGrpSpPr/>
            <p:nvPr/>
          </p:nvGrpSpPr>
          <p:grpSpPr>
            <a:xfrm>
              <a:off x="1328738" y="3654425"/>
              <a:ext cx="7407275" cy="668338"/>
              <a:chOff x="1252258" y="5045323"/>
              <a:chExt cx="7405967" cy="669007"/>
            </a:xfrm>
          </p:grpSpPr>
          <p:grpSp>
            <p:nvGrpSpPr>
              <p:cNvPr id="15384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9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0436" y="5393591"/>
                  <a:ext cx="5807637" cy="320739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386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31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17272" y="4868193"/>
                    <a:ext cx="6140953" cy="72044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32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1703" y="4984196"/>
                    <a:ext cx="5690183" cy="490473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27" name="Line 188"/>
              <p:cNvSpPr>
                <a:spLocks noChangeShapeType="1"/>
              </p:cNvSpPr>
              <p:nvPr/>
            </p:nvSpPr>
            <p:spPr bwMode="auto">
              <a:xfrm flipH="1">
                <a:off x="1499864" y="5329770"/>
                <a:ext cx="1498335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28" name="Oval 151"/>
              <p:cNvSpPr>
                <a:spLocks noChangeArrowheads="1"/>
              </p:cNvSpPr>
              <p:nvPr/>
            </p:nvSpPr>
            <p:spPr bwMode="auto">
              <a:xfrm>
                <a:off x="1252258" y="5064392"/>
                <a:ext cx="169832" cy="17003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5391" name="TextBox 321"/>
            <p:cNvSpPr txBox="1"/>
            <p:nvPr/>
          </p:nvSpPr>
          <p:spPr>
            <a:xfrm>
              <a:off x="3213100" y="375602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图层蒙版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92" name="组合 315"/>
          <p:cNvGrpSpPr/>
          <p:nvPr/>
        </p:nvGrpSpPr>
        <p:grpSpPr>
          <a:xfrm>
            <a:off x="1112838" y="3790950"/>
            <a:ext cx="635000" cy="638175"/>
            <a:chOff x="1190461" y="2772022"/>
            <a:chExt cx="635025" cy="637257"/>
          </a:xfrm>
        </p:grpSpPr>
        <p:sp>
          <p:nvSpPr>
            <p:cNvPr id="3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5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395" name="TextBox 317"/>
          <p:cNvSpPr txBox="1"/>
          <p:nvPr/>
        </p:nvSpPr>
        <p:spPr>
          <a:xfrm>
            <a:off x="1262063" y="388302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990600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164013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393825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7413" name="TextBox 359"/>
          <p:cNvSpPr txBox="1"/>
          <p:nvPr/>
        </p:nvSpPr>
        <p:spPr>
          <a:xfrm>
            <a:off x="3427413" y="157638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8.4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28】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4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49425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5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770063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47838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7417" name="组合 49"/>
          <p:cNvGrpSpPr/>
          <p:nvPr/>
        </p:nvGrpSpPr>
        <p:grpSpPr>
          <a:xfrm>
            <a:off x="1106488" y="2998788"/>
            <a:ext cx="7629525" cy="668337"/>
            <a:chOff x="1106488" y="2962275"/>
            <a:chExt cx="7629525" cy="668338"/>
          </a:xfrm>
        </p:grpSpPr>
        <p:grpSp>
          <p:nvGrpSpPr>
            <p:cNvPr id="17418" name="组合 311"/>
            <p:cNvGrpSpPr/>
            <p:nvPr/>
          </p:nvGrpSpPr>
          <p:grpSpPr>
            <a:xfrm>
              <a:off x="1106488" y="2962275"/>
              <a:ext cx="7629525" cy="668338"/>
              <a:chOff x="1029300" y="5045322"/>
              <a:chExt cx="7628925" cy="669008"/>
            </a:xfrm>
          </p:grpSpPr>
          <p:grpSp>
            <p:nvGrpSpPr>
              <p:cNvPr id="17419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59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442" y="5393590"/>
                  <a:ext cx="5806618" cy="32074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7421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61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1433" y="4868192"/>
                    <a:ext cx="6136792" cy="72044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62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2714" y="4984195"/>
                    <a:ext cx="5689152" cy="490474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55" name="Line 188"/>
              <p:cNvSpPr>
                <a:spLocks noChangeShapeType="1"/>
              </p:cNvSpPr>
              <p:nvPr/>
            </p:nvSpPr>
            <p:spPr bwMode="auto">
              <a:xfrm flipH="1">
                <a:off x="1500750" y="5329769"/>
                <a:ext cx="1498482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25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57" name="Oval 148"/>
                <p:cNvSpPr>
                  <a:spLocks noChangeArrowheads="1"/>
                </p:cNvSpPr>
                <p:nvPr/>
              </p:nvSpPr>
              <p:spPr bwMode="auto">
                <a:xfrm>
                  <a:off x="1098627" y="4776118"/>
                  <a:ext cx="903180" cy="90641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8" name="Oval 151"/>
                <p:cNvSpPr>
                  <a:spLocks noChangeArrowheads="1"/>
                </p:cNvSpPr>
                <p:nvPr/>
              </p:nvSpPr>
              <p:spPr bwMode="auto">
                <a:xfrm>
                  <a:off x="1414740" y="4803243"/>
                  <a:ext cx="241600" cy="241862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428" name="TextBox 317"/>
            <p:cNvSpPr txBox="1"/>
            <p:nvPr/>
          </p:nvSpPr>
          <p:spPr>
            <a:xfrm>
              <a:off x="1262063" y="3067050"/>
              <a:ext cx="792162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29" name="TextBox 320"/>
            <p:cNvSpPr txBox="1"/>
            <p:nvPr/>
          </p:nvSpPr>
          <p:spPr>
            <a:xfrm>
              <a:off x="3235678" y="3063875"/>
              <a:ext cx="2671763" cy="369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0" lvl="1" indent="0"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剪贴蒙版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194" name="标题 1"/>
          <p:cNvSpPr>
            <a:spLocks noChangeArrowheads="1"/>
          </p:cNvSpPr>
          <p:nvPr/>
        </p:nvSpPr>
        <p:spPr bwMode="auto">
          <a:xfrm>
            <a:off x="1747838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图层</a:t>
            </a:r>
            <a:r>
              <a:rPr kumimoji="0" lang="zh-CN" sz="32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混合模式与蒙版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1023938" y="1535113"/>
            <a:ext cx="7024687" cy="0"/>
          </a:xfrm>
          <a:prstGeom prst="line">
            <a:avLst/>
          </a:prstGeom>
          <a:ln w="19050" cap="flat" cmpd="sng">
            <a:solidFill>
              <a:srgbClr val="BFBFB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3" name="矩形 4"/>
          <p:cNvSpPr/>
          <p:nvPr/>
        </p:nvSpPr>
        <p:spPr>
          <a:xfrm>
            <a:off x="1081088" y="1793875"/>
            <a:ext cx="3911600" cy="19383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在使用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PhotoshopCS6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进行图像合成时，应用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“图层混合模式”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“蒙版”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能够制作出丰富多彩的图像效果。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204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22938" y="1590675"/>
            <a:ext cx="2325687" cy="309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5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1825" y="4846638"/>
            <a:ext cx="2325688" cy="17176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" name="组合 21"/>
          <p:cNvGrpSpPr/>
          <p:nvPr/>
        </p:nvGrpSpPr>
        <p:grpSpPr>
          <a:xfrm>
            <a:off x="-101600" y="3135313"/>
            <a:ext cx="5724525" cy="3556000"/>
            <a:chOff x="-186443" y="3004934"/>
            <a:chExt cx="5013004" cy="3112841"/>
          </a:xfrm>
        </p:grpSpPr>
        <p:sp>
          <p:nvSpPr>
            <p:cNvPr id="23" name="矩形 22"/>
            <p:cNvSpPr/>
            <p:nvPr/>
          </p:nvSpPr>
          <p:spPr bwMode="auto">
            <a:xfrm>
              <a:off x="-158" y="4113884"/>
              <a:ext cx="4826719" cy="1309061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>
                    <a:lumMod val="29000"/>
                    <a:lumOff val="710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65" name="Text Box 6"/>
            <p:cNvSpPr txBox="1"/>
            <p:nvPr/>
          </p:nvSpPr>
          <p:spPr>
            <a:xfrm>
              <a:off x="1581170" y="4254807"/>
              <a:ext cx="2563966" cy="10629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接下来，我们将对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“图层混合模式”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“蒙版”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进行详细讲解。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5" name="Picture 7" descr="总结小人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6443" y="3004934"/>
              <a:ext cx="1917583" cy="3112841"/>
            </a:xfrm>
            <a:prstGeom prst="rect">
              <a:avLst/>
            </a:prstGeom>
            <a:noFill/>
            <a:ln>
              <a:noFill/>
            </a:ln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841375" y="1519238"/>
            <a:ext cx="78740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中，通过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图层混合模式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，可以更好地控制图层之间颜色的融合。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890588" y="5759450"/>
            <a:ext cx="8242300" cy="4651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本节将使用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图层混合模式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中常用的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“正片叠底”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“草地文字”。</a:t>
            </a:r>
            <a:endParaRPr lang="zh-CN" altLang="en-US" sz="20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0" name="标题 1"/>
          <p:cNvSpPr>
            <a:spLocks noChangeArrowheads="1"/>
          </p:cNvSpPr>
          <p:nvPr/>
        </p:nvSpPr>
        <p:spPr bwMode="auto">
          <a:xfrm>
            <a:off x="1747838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8.1【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25】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草地文字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0" y="2565400"/>
            <a:ext cx="4919663" cy="30448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3554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614488" y="2592388"/>
            <a:ext cx="1517650" cy="492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草地文字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3557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3558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3561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49425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8.1【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25】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草地文字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23563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038" y="3254375"/>
            <a:ext cx="2276475" cy="22685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25606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7" name="矩形 10"/>
            <p:cNvSpPr/>
            <p:nvPr/>
          </p:nvSpPr>
          <p:spPr>
            <a:xfrm>
              <a:off x="4286594" y="3301120"/>
              <a:ext cx="3514274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草地文字案例知识点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272" name="标题 1"/>
          <p:cNvSpPr>
            <a:spLocks noChangeArrowheads="1"/>
          </p:cNvSpPr>
          <p:nvPr/>
        </p:nvSpPr>
        <p:spPr bwMode="auto">
          <a:xfrm>
            <a:off x="1746250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6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、认识图层混合模式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76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76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76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27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27689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27690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2769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7694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为了实现一些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绚丽的效果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时，经常需要对多个图层进行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颜色的融合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，这时就需要使用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图层的混合模式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 flipH="1">
            <a:off x="1211263" y="3776663"/>
            <a:ext cx="3041650" cy="2271712"/>
            <a:chOff x="5030080" y="1631236"/>
            <a:chExt cx="2800350" cy="2089150"/>
          </a:xfrm>
        </p:grpSpPr>
        <p:grpSp>
          <p:nvGrpSpPr>
            <p:cNvPr id="27696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78" name="椭圆形标注 77"/>
              <p:cNvSpPr>
                <a:spLocks noChangeArrowheads="1"/>
              </p:cNvSpPr>
              <p:nvPr/>
            </p:nvSpPr>
            <p:spPr bwMode="auto"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9" name="椭圆形标注 78"/>
              <p:cNvSpPr/>
              <p:nvPr/>
            </p:nvSpPr>
            <p:spPr>
              <a:xfrm>
                <a:off x="1043794" y="1915776"/>
                <a:ext cx="2591310" cy="2000222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27699" name="TextBox 20"/>
            <p:cNvSpPr txBox="1"/>
            <p:nvPr/>
          </p:nvSpPr>
          <p:spPr>
            <a:xfrm>
              <a:off x="5249263" y="2083322"/>
              <a:ext cx="2335638" cy="115481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在图层面板中，单击“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按钮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，在弹出的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下拉菜单中选择要设置的模式即可。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987925" y="3851275"/>
            <a:ext cx="2305050" cy="2714625"/>
            <a:chOff x="4378772" y="3874031"/>
            <a:chExt cx="2305050" cy="2715030"/>
          </a:xfrm>
        </p:grpSpPr>
        <p:sp>
          <p:nvSpPr>
            <p:cNvPr id="27701" name="矩形 8"/>
            <p:cNvSpPr/>
            <p:nvPr/>
          </p:nvSpPr>
          <p:spPr>
            <a:xfrm>
              <a:off x="4979085" y="6281284"/>
              <a:ext cx="1261884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7702" name="Picture 6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78772" y="3874031"/>
              <a:ext cx="2305050" cy="2353026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2352" name="Picture 6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3300" y="3651250"/>
            <a:ext cx="681038" cy="2568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987925" y="4402138"/>
            <a:ext cx="1152525" cy="27146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" name="标题 1"/>
          <p:cNvSpPr>
            <a:spLocks noChangeArrowheads="1"/>
          </p:cNvSpPr>
          <p:nvPr/>
        </p:nvSpPr>
        <p:spPr bwMode="auto">
          <a:xfrm>
            <a:off x="1754188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2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5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69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、正片叠底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970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970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973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3" name="组合 45"/>
          <p:cNvGrpSpPr/>
          <p:nvPr/>
        </p:nvGrpSpPr>
        <p:grpSpPr>
          <a:xfrm>
            <a:off x="676275" y="2095500"/>
            <a:ext cx="8137525" cy="1382713"/>
            <a:chOff x="641723" y="5014684"/>
            <a:chExt cx="8138351" cy="1382153"/>
          </a:xfrm>
        </p:grpSpPr>
        <p:grpSp>
          <p:nvGrpSpPr>
            <p:cNvPr id="29737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29738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98" name="矩形 97"/>
                <p:cNvSpPr/>
                <p:nvPr/>
              </p:nvSpPr>
              <p:spPr>
                <a:xfrm>
                  <a:off x="1523997" y="2735925"/>
                  <a:ext cx="12749090" cy="179973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99" name="任意多边形 98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2974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74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“正片叠底”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中最常用的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图层混合模式之一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，通过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“正片叠底”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模式可以将图像的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原有颜色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混合色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复合，得到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较暗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结果色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1141413" y="3990975"/>
            <a:ext cx="7192962" cy="1916113"/>
            <a:chOff x="1140749" y="3775781"/>
            <a:chExt cx="7193543" cy="1917141"/>
          </a:xfrm>
        </p:grpSpPr>
        <p:graphicFrame>
          <p:nvGraphicFramePr>
            <p:cNvPr id="29744" name="对象 107"/>
            <p:cNvGraphicFramePr>
              <a:graphicFrameLocks noChangeAspect="1"/>
            </p:cNvGraphicFramePr>
            <p:nvPr/>
          </p:nvGraphicFramePr>
          <p:xfrm>
            <a:off x="1140749" y="3775781"/>
            <a:ext cx="1581150" cy="16287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2" imgW="2120900" imgH="2184400" progId="Visio.Drawing.11">
                    <p:embed/>
                  </p:oleObj>
                </mc:Choice>
                <mc:Fallback>
                  <p:oleObj name="" r:id="rId2" imgW="2120900" imgH="2184400" progId="Visio.Drawing.11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140749" y="3775781"/>
                          <a:ext cx="1581150" cy="162877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45" name="对象 109"/>
            <p:cNvGraphicFramePr>
              <a:graphicFrameLocks noChangeAspect="1"/>
            </p:cNvGraphicFramePr>
            <p:nvPr/>
          </p:nvGraphicFramePr>
          <p:xfrm>
            <a:off x="3841857" y="3775781"/>
            <a:ext cx="1657350" cy="1638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4" imgW="2222500" imgH="2197100" progId="Visio.Drawing.11">
                    <p:embed/>
                  </p:oleObj>
                </mc:Choice>
                <mc:Fallback>
                  <p:oleObj name="" r:id="rId4" imgW="2222500" imgH="2197100" progId="Visio.Drawing.11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3841857" y="3775781"/>
                          <a:ext cx="1657350" cy="16383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46" name="对象 111"/>
            <p:cNvGraphicFramePr>
              <a:graphicFrameLocks noChangeAspect="1"/>
            </p:cNvGraphicFramePr>
            <p:nvPr/>
          </p:nvGraphicFramePr>
          <p:xfrm>
            <a:off x="6619166" y="3775781"/>
            <a:ext cx="1647825" cy="16573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6" imgW="2209800" imgH="2222500" progId="Visio.Drawing.11">
                    <p:embed/>
                  </p:oleObj>
                </mc:Choice>
                <mc:Fallback>
                  <p:oleObj name="" r:id="rId6" imgW="2209800" imgH="2222500" progId="Visio.Drawing.11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619166" y="3775781"/>
                          <a:ext cx="1647825" cy="16573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747" name="矩形 112"/>
            <p:cNvSpPr/>
            <p:nvPr/>
          </p:nvSpPr>
          <p:spPr>
            <a:xfrm>
              <a:off x="1168690" y="5369820"/>
              <a:ext cx="1441420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与黑色背景复合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48" name="矩形 113"/>
            <p:cNvSpPr/>
            <p:nvPr/>
          </p:nvSpPr>
          <p:spPr>
            <a:xfrm>
              <a:off x="3951402" y="5385145"/>
              <a:ext cx="1441420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与白色背景复合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749" name="矩形 114"/>
            <p:cNvSpPr/>
            <p:nvPr/>
          </p:nvSpPr>
          <p:spPr>
            <a:xfrm>
              <a:off x="6533799" y="5385145"/>
              <a:ext cx="1800493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与其他颜色背景复合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4783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8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74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174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、正片叠底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74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175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175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178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54" name="图片 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2652713"/>
            <a:ext cx="2506662" cy="33353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7" name="组合 56"/>
          <p:cNvGrpSpPr/>
          <p:nvPr/>
        </p:nvGrpSpPr>
        <p:grpSpPr>
          <a:xfrm>
            <a:off x="3505200" y="2641600"/>
            <a:ext cx="4946650" cy="3149600"/>
            <a:chOff x="3505198" y="2641597"/>
            <a:chExt cx="4946668" cy="3149600"/>
          </a:xfrm>
        </p:grpSpPr>
        <p:sp>
          <p:nvSpPr>
            <p:cNvPr id="55" name="圆角矩形标注 54"/>
            <p:cNvSpPr/>
            <p:nvPr/>
          </p:nvSpPr>
          <p:spPr bwMode="auto">
            <a:xfrm rot="5400000">
              <a:off x="4403732" y="1743063"/>
              <a:ext cx="3149600" cy="4946668"/>
            </a:xfrm>
            <a:prstGeom prst="wedgeRoundRectCallout">
              <a:avLst/>
            </a:prstGeom>
            <a:noFill/>
            <a:ln w="1905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787" name="矩形 55"/>
            <p:cNvSpPr/>
            <p:nvPr/>
          </p:nvSpPr>
          <p:spPr>
            <a:xfrm>
              <a:off x="3721880" y="2880058"/>
              <a:ext cx="4572000" cy="8016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在进行图像合成时，常用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“正片叠底”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来添加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阴影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保留图像中的深色部分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31788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73525" y="4092572"/>
              <a:ext cx="3765564" cy="115411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4344" name="标题 1"/>
          <p:cNvSpPr>
            <a:spLocks noChangeArrowheads="1"/>
          </p:cNvSpPr>
          <p:nvPr/>
        </p:nvSpPr>
        <p:spPr bwMode="auto">
          <a:xfrm>
            <a:off x="174783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8.1【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25】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20" name="矩形 1"/>
          <p:cNvSpPr/>
          <p:nvPr/>
        </p:nvSpPr>
        <p:spPr>
          <a:xfrm>
            <a:off x="841375" y="1282700"/>
            <a:ext cx="7874000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中，运用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图层混合模式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“叠加”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“滤色”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，可以更好地控制图层之间颜色的融合。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1" name="矩形 2"/>
          <p:cNvSpPr/>
          <p:nvPr/>
        </p:nvSpPr>
        <p:spPr>
          <a:xfrm>
            <a:off x="890588" y="5905500"/>
            <a:ext cx="8242300" cy="4651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本案例将使用上述两种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图层混合模式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“闪电效果”。</a:t>
            </a:r>
            <a:endParaRPr lang="zh-CN" altLang="en-US" sz="20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4" name="标题 1"/>
          <p:cNvSpPr>
            <a:spLocks noChangeArrowheads="1"/>
          </p:cNvSpPr>
          <p:nvPr/>
        </p:nvSpPr>
        <p:spPr bwMode="auto">
          <a:xfrm>
            <a:off x="1747838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闪电效果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87538" y="2265363"/>
            <a:ext cx="5405437" cy="35845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5842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844" name="矩形 5"/>
          <p:cNvSpPr/>
          <p:nvPr/>
        </p:nvSpPr>
        <p:spPr>
          <a:xfrm>
            <a:off x="1614488" y="2592388"/>
            <a:ext cx="1517650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闪电效果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845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35846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35849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4783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闪电效果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35851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7988" y="3363913"/>
            <a:ext cx="1360487" cy="217805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37894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7895" name="矩形 10"/>
            <p:cNvSpPr/>
            <p:nvPr/>
          </p:nvSpPr>
          <p:spPr>
            <a:xfrm>
              <a:off x="4286594" y="3301120"/>
              <a:ext cx="3514274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闪电效果案例知识点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16" name="标题 1"/>
          <p:cNvSpPr>
            <a:spLocks noChangeArrowheads="1"/>
          </p:cNvSpPr>
          <p:nvPr/>
        </p:nvSpPr>
        <p:spPr bwMode="auto">
          <a:xfrm>
            <a:off x="17462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93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20081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、叠加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994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994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997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382712"/>
            <a:chOff x="641723" y="5014684"/>
            <a:chExt cx="8138351" cy="1382153"/>
          </a:xfrm>
        </p:grpSpPr>
        <p:grpSp>
          <p:nvGrpSpPr>
            <p:cNvPr id="39977" name="组合 76"/>
            <p:cNvGrpSpPr/>
            <p:nvPr/>
          </p:nvGrpSpPr>
          <p:grpSpPr>
            <a:xfrm>
              <a:off x="641723" y="5014684"/>
              <a:ext cx="8138351" cy="1382153"/>
              <a:chOff x="533397" y="3181246"/>
              <a:chExt cx="11474177" cy="1949062"/>
            </a:xfrm>
          </p:grpSpPr>
          <p:grpSp>
            <p:nvGrpSpPr>
              <p:cNvPr id="39978" name="组合 72"/>
              <p:cNvGrpSpPr/>
              <p:nvPr/>
            </p:nvGrpSpPr>
            <p:grpSpPr>
              <a:xfrm>
                <a:off x="533397" y="3181246"/>
                <a:ext cx="11474177" cy="1949062"/>
                <a:chOff x="1523997" y="2388304"/>
                <a:chExt cx="12749090" cy="2147357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924"/>
                  <a:ext cx="12749090" cy="179973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902"/>
                </a:xfrm>
                <a:custGeom>
                  <a:avLst/>
                  <a:gdLst>
                    <a:gd name="T0" fmla="*/ 0 w 4267200"/>
                    <a:gd name="T1" fmla="*/ 45809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09 h 1210897"/>
                    <a:gd name="T8" fmla="*/ 2780723 w 4267200"/>
                    <a:gd name="T9" fmla="*/ 229041 h 1210897"/>
                    <a:gd name="T10" fmla="*/ 2649207 w 4267200"/>
                    <a:gd name="T11" fmla="*/ 274851 h 1210897"/>
                    <a:gd name="T12" fmla="*/ 131516 w 4267200"/>
                    <a:gd name="T13" fmla="*/ 274851 h 1210897"/>
                    <a:gd name="T14" fmla="*/ 0 w 4267200"/>
                    <a:gd name="T15" fmla="*/ 229041 h 1210897"/>
                    <a:gd name="T16" fmla="*/ 0 w 4267200"/>
                    <a:gd name="T17" fmla="*/ 45809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998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998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“叠加”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“正片叠底”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“滤色”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的组合模式。采用此模式合并图像时，图像的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中间色调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会发生变化，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高色调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暗色调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区域基本保持不变。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741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650" y="4124325"/>
            <a:ext cx="2857500" cy="1724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9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7288" y="4124325"/>
            <a:ext cx="2847975" cy="1714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" name="椭圆 54"/>
          <p:cNvSpPr>
            <a:spLocks noChangeArrowheads="1"/>
          </p:cNvSpPr>
          <p:nvPr/>
        </p:nvSpPr>
        <p:spPr bwMode="auto">
          <a:xfrm>
            <a:off x="1308100" y="3951288"/>
            <a:ext cx="530225" cy="490538"/>
          </a:xfrm>
          <a:prstGeom prst="ellipse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8" name="椭圆 57"/>
          <p:cNvSpPr>
            <a:spLocks noChangeArrowheads="1"/>
          </p:cNvSpPr>
          <p:nvPr/>
        </p:nvSpPr>
        <p:spPr bwMode="auto">
          <a:xfrm>
            <a:off x="4756150" y="3951288"/>
            <a:ext cx="530225" cy="490538"/>
          </a:xfrm>
          <a:prstGeom prst="ellipse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9" name="椭圆 58"/>
          <p:cNvSpPr>
            <a:spLocks noChangeArrowheads="1"/>
          </p:cNvSpPr>
          <p:nvPr/>
        </p:nvSpPr>
        <p:spPr bwMode="auto">
          <a:xfrm>
            <a:off x="2681288" y="5138738"/>
            <a:ext cx="866775" cy="488950"/>
          </a:xfrm>
          <a:prstGeom prst="ellipse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0" name="椭圆 59"/>
          <p:cNvSpPr>
            <a:spLocks noChangeArrowheads="1"/>
          </p:cNvSpPr>
          <p:nvPr/>
        </p:nvSpPr>
        <p:spPr bwMode="auto">
          <a:xfrm>
            <a:off x="6137275" y="5138738"/>
            <a:ext cx="868363" cy="488950"/>
          </a:xfrm>
          <a:prstGeom prst="ellipse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47838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5" grpId="0" animBg="1"/>
      <p:bldP spid="55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198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98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、叠加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98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199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199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202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2587625"/>
            <a:ext cx="2506662" cy="33353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6" name="组合 55"/>
          <p:cNvGrpSpPr/>
          <p:nvPr/>
        </p:nvGrpSpPr>
        <p:grpSpPr>
          <a:xfrm>
            <a:off x="3505200" y="2652713"/>
            <a:ext cx="4946650" cy="3149600"/>
            <a:chOff x="3505200" y="2641600"/>
            <a:chExt cx="4946650" cy="3149600"/>
          </a:xfrm>
        </p:grpSpPr>
        <p:grpSp>
          <p:nvGrpSpPr>
            <p:cNvPr id="42026" name="组合 46"/>
            <p:cNvGrpSpPr/>
            <p:nvPr/>
          </p:nvGrpSpPr>
          <p:grpSpPr>
            <a:xfrm>
              <a:off x="3505200" y="2641600"/>
              <a:ext cx="4946650" cy="3149600"/>
              <a:chOff x="3505198" y="2641597"/>
              <a:chExt cx="4946668" cy="3149600"/>
            </a:xfrm>
          </p:grpSpPr>
          <p:sp>
            <p:nvSpPr>
              <p:cNvPr id="48" name="圆角矩形标注 47"/>
              <p:cNvSpPr/>
              <p:nvPr/>
            </p:nvSpPr>
            <p:spPr bwMode="auto">
              <a:xfrm rot="5400000">
                <a:off x="4403732" y="1743063"/>
                <a:ext cx="3149600" cy="4946668"/>
              </a:xfrm>
              <a:prstGeom prst="wedgeRoundRectCallout">
                <a:avLst/>
              </a:prstGeom>
              <a:noFill/>
              <a:ln w="19050" cap="flat" cmpd="sng" algn="ctr">
                <a:solidFill>
                  <a:schemeClr val="bg1">
                    <a:lumMod val="8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028" name="矩形 55"/>
              <p:cNvSpPr/>
              <p:nvPr/>
            </p:nvSpPr>
            <p:spPr>
              <a:xfrm>
                <a:off x="3721880" y="2890944"/>
                <a:ext cx="4572000" cy="840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在图像制作中，通常运用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“叠加”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来制作图像中的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高光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亮色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部分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42029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78366" y="3964668"/>
              <a:ext cx="2259012" cy="138747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9464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403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20081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、滤色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40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40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407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739900"/>
            <a:chOff x="641723" y="5014683"/>
            <a:chExt cx="8138351" cy="1738514"/>
          </a:xfrm>
        </p:grpSpPr>
        <p:grpSp>
          <p:nvGrpSpPr>
            <p:cNvPr id="44073" name="组合 76"/>
            <p:cNvGrpSpPr/>
            <p:nvPr/>
          </p:nvGrpSpPr>
          <p:grpSpPr>
            <a:xfrm>
              <a:off x="641723" y="5014683"/>
              <a:ext cx="8138351" cy="1738514"/>
              <a:chOff x="533397" y="3181246"/>
              <a:chExt cx="11474177" cy="2451590"/>
            </a:xfrm>
          </p:grpSpPr>
          <p:grpSp>
            <p:nvGrpSpPr>
              <p:cNvPr id="44074" name="组合 72"/>
              <p:cNvGrpSpPr/>
              <p:nvPr/>
            </p:nvGrpSpPr>
            <p:grpSpPr>
              <a:xfrm>
                <a:off x="533397" y="3181246"/>
                <a:ext cx="11474177" cy="2451590"/>
                <a:chOff x="1523997" y="2388304"/>
                <a:chExt cx="12749090" cy="2701012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87"/>
                  <a:ext cx="12749090" cy="2353529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76"/>
                </a:xfrm>
                <a:custGeom>
                  <a:avLst/>
                  <a:gdLst>
                    <a:gd name="T0" fmla="*/ 0 w 4267200"/>
                    <a:gd name="T1" fmla="*/ 45773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73 h 1210897"/>
                    <a:gd name="T8" fmla="*/ 2780723 w 4267200"/>
                    <a:gd name="T9" fmla="*/ 228862 h 1210897"/>
                    <a:gd name="T10" fmla="*/ 2649207 w 4267200"/>
                    <a:gd name="T11" fmla="*/ 274635 h 1210897"/>
                    <a:gd name="T12" fmla="*/ 131516 w 4267200"/>
                    <a:gd name="T13" fmla="*/ 274635 h 1210897"/>
                    <a:gd name="T14" fmla="*/ 0 w 4267200"/>
                    <a:gd name="T15" fmla="*/ 228862 h 1210897"/>
                    <a:gd name="T16" fmla="*/ 0 w 4267200"/>
                    <a:gd name="T17" fmla="*/ 45773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407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078" name="矩形 15"/>
            <p:cNvSpPr/>
            <p:nvPr/>
          </p:nvSpPr>
          <p:spPr>
            <a:xfrm>
              <a:off x="780819" y="5487721"/>
              <a:ext cx="7999255" cy="11702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“滤色”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模式与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“正片叠底”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模式相反，应用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“滤色”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模式的合成图像，其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结果色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将比原有颜色更淡。因此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“滤色”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通常会用于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加亮图像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或去掉图像中的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暗色调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部分。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289050" y="4264025"/>
            <a:ext cx="6865938" cy="1457325"/>
            <a:chOff x="677683" y="4178073"/>
            <a:chExt cx="8125113" cy="1724026"/>
          </a:xfrm>
        </p:grpSpPr>
        <p:pic>
          <p:nvPicPr>
            <p:cNvPr id="44080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7683" y="4178073"/>
              <a:ext cx="3571293" cy="172402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4081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22111" y="4178073"/>
              <a:ext cx="3580685" cy="172402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4082" name="右箭头 54"/>
            <p:cNvSpPr/>
            <p:nvPr/>
          </p:nvSpPr>
          <p:spPr>
            <a:xfrm>
              <a:off x="4582885" y="4909457"/>
              <a:ext cx="326572" cy="326572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489" name="标题 1"/>
          <p:cNvSpPr>
            <a:spLocks noChangeArrowheads="1"/>
          </p:cNvSpPr>
          <p:nvPr/>
        </p:nvSpPr>
        <p:spPr bwMode="auto">
          <a:xfrm>
            <a:off x="174783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608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608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608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611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46121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46122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612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6126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189038" y="4108450"/>
            <a:ext cx="4121150" cy="2085975"/>
            <a:chOff x="731132" y="3890668"/>
            <a:chExt cx="3794301" cy="1919652"/>
          </a:xfrm>
        </p:grpSpPr>
        <p:grpSp>
          <p:nvGrpSpPr>
            <p:cNvPr id="46128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5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22" y="2992812"/>
                <a:ext cx="1802778" cy="369198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6131" name="矩形 67"/>
            <p:cNvSpPr/>
            <p:nvPr/>
          </p:nvSpPr>
          <p:spPr>
            <a:xfrm>
              <a:off x="916308" y="4129513"/>
              <a:ext cx="3071676" cy="14449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正常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：默认的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，用当前图层像素的颜色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叠加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下层颜色。当图层的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不透明度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</a:t>
              </a:r>
              <a:r>
                <a:rPr lang="en-US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100%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时，显示最顶层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图层像素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的颜色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2531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7250" y="3727450"/>
            <a:ext cx="1922463" cy="2786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54188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13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8132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13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813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813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816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8168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48169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48170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4817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8174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189038" y="4108450"/>
            <a:ext cx="4121150" cy="2085975"/>
            <a:chOff x="731132" y="3890668"/>
            <a:chExt cx="3794301" cy="1919652"/>
          </a:xfrm>
        </p:grpSpPr>
        <p:grpSp>
          <p:nvGrpSpPr>
            <p:cNvPr id="48176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5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22" y="2992812"/>
                <a:ext cx="1802778" cy="369198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8179" name="矩形 67"/>
            <p:cNvSpPr/>
            <p:nvPr/>
          </p:nvSpPr>
          <p:spPr>
            <a:xfrm>
              <a:off x="916308" y="4129513"/>
              <a:ext cx="3071676" cy="14449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溶解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：编辑或绘制每个像素使其成为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结果色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。根据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像素位置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不透明度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结果色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由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混合色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的像素随机替换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355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6625" y="3725863"/>
            <a:ext cx="1855788" cy="27352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7" name="标题 1"/>
          <p:cNvSpPr>
            <a:spLocks noChangeArrowheads="1"/>
          </p:cNvSpPr>
          <p:nvPr/>
        </p:nvSpPr>
        <p:spPr bwMode="auto">
          <a:xfrm>
            <a:off x="1744663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17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0180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18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018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018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8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021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0216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50217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50218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022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022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189038" y="4108450"/>
            <a:ext cx="4121150" cy="2085975"/>
            <a:chOff x="731132" y="3890668"/>
            <a:chExt cx="3794301" cy="1919652"/>
          </a:xfrm>
        </p:grpSpPr>
        <p:grpSp>
          <p:nvGrpSpPr>
            <p:cNvPr id="50224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5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22" y="2992812"/>
                <a:ext cx="1802778" cy="369198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0227" name="矩形 67"/>
            <p:cNvSpPr/>
            <p:nvPr/>
          </p:nvSpPr>
          <p:spPr>
            <a:xfrm>
              <a:off x="916308" y="4129513"/>
              <a:ext cx="3071676" cy="14449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变暗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：在混合时将绘制的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底色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之间的亮度进行比较，亮于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底色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的颜色都被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替换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，暗于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底色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的颜色保持不变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457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8538" y="3719513"/>
            <a:ext cx="1793875" cy="2673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1" name="标题 1"/>
          <p:cNvSpPr>
            <a:spLocks noChangeArrowheads="1"/>
          </p:cNvSpPr>
          <p:nvPr/>
        </p:nvSpPr>
        <p:spPr bwMode="auto">
          <a:xfrm>
            <a:off x="1747838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22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228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22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223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223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226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2264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52265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52266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226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2270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189038" y="4108450"/>
            <a:ext cx="4121150" cy="2085975"/>
            <a:chOff x="731132" y="3890668"/>
            <a:chExt cx="3794301" cy="1919652"/>
          </a:xfrm>
        </p:grpSpPr>
        <p:grpSp>
          <p:nvGrpSpPr>
            <p:cNvPr id="52272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5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22" y="2992812"/>
                <a:ext cx="1802778" cy="369198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275" name="矩形 67"/>
            <p:cNvSpPr/>
            <p:nvPr/>
          </p:nvSpPr>
          <p:spPr>
            <a:xfrm>
              <a:off x="916308" y="4129513"/>
              <a:ext cx="3071676" cy="106496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颜色加深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：用于查看每个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通道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颜色信息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，通过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像素对比度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，使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底色变暗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，从而显示当前图层的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绘图色。</a:t>
              </a:r>
              <a:endPara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560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7725" y="3714750"/>
            <a:ext cx="1941513" cy="2847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5" name="标题 1"/>
          <p:cNvSpPr>
            <a:spLocks noChangeArrowheads="1"/>
          </p:cNvSpPr>
          <p:nvPr/>
        </p:nvSpPr>
        <p:spPr bwMode="auto">
          <a:xfrm>
            <a:off x="174783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427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4276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27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427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427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1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431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4312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54313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54314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431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4318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189038" y="4108450"/>
            <a:ext cx="4121150" cy="2085975"/>
            <a:chOff x="731132" y="3890668"/>
            <a:chExt cx="3794301" cy="1919652"/>
          </a:xfrm>
        </p:grpSpPr>
        <p:grpSp>
          <p:nvGrpSpPr>
            <p:cNvPr id="54320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5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22" y="2992812"/>
                <a:ext cx="1802778" cy="369198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4323" name="矩形 67"/>
            <p:cNvSpPr/>
            <p:nvPr/>
          </p:nvSpPr>
          <p:spPr>
            <a:xfrm>
              <a:off x="916308" y="4129513"/>
              <a:ext cx="3071676" cy="14449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线性加深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：同样用于查看每个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通道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颜色信息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，不同的是它是通过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降低其亮度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使底色变暗来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反衬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当前图层颜色。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662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425" y="3714750"/>
            <a:ext cx="1914525" cy="2846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9" name="标题 1"/>
          <p:cNvSpPr>
            <a:spLocks noChangeArrowheads="1"/>
          </p:cNvSpPr>
          <p:nvPr/>
        </p:nvSpPr>
        <p:spPr bwMode="auto">
          <a:xfrm>
            <a:off x="1754188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632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4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32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632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632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2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2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635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6360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56361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56362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636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6366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590550" y="3857625"/>
            <a:ext cx="4121150" cy="2085975"/>
            <a:chOff x="731132" y="3890668"/>
            <a:chExt cx="3794301" cy="1919652"/>
          </a:xfrm>
        </p:grpSpPr>
        <p:grpSp>
          <p:nvGrpSpPr>
            <p:cNvPr id="56368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5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23" y="2992812"/>
                <a:ext cx="1802778" cy="369198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6371" name="矩形 67"/>
            <p:cNvSpPr/>
            <p:nvPr/>
          </p:nvSpPr>
          <p:spPr>
            <a:xfrm>
              <a:off x="916308" y="4129513"/>
              <a:ext cx="3071676" cy="12749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8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深色和浅色</a:t>
              </a:r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：二者模式相反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945063" y="3857625"/>
            <a:ext cx="2916237" cy="2219325"/>
            <a:chOff x="4934405" y="3901349"/>
            <a:chExt cx="2916205" cy="2219798"/>
          </a:xfrm>
        </p:grpSpPr>
        <p:pic>
          <p:nvPicPr>
            <p:cNvPr id="56373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34405" y="3901349"/>
              <a:ext cx="1268070" cy="190152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6374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67365" y="3901850"/>
              <a:ext cx="1283245" cy="19010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6375" name="矩形 48"/>
            <p:cNvSpPr/>
            <p:nvPr/>
          </p:nvSpPr>
          <p:spPr>
            <a:xfrm>
              <a:off x="5310590" y="5813370"/>
              <a:ext cx="543739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深色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376" name="矩形 62"/>
            <p:cNvSpPr/>
            <p:nvPr/>
          </p:nvSpPr>
          <p:spPr>
            <a:xfrm>
              <a:off x="6937117" y="5802484"/>
              <a:ext cx="543739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浅色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633" name="标题 1"/>
          <p:cNvSpPr>
            <a:spLocks noChangeArrowheads="1"/>
          </p:cNvSpPr>
          <p:nvPr/>
        </p:nvSpPr>
        <p:spPr bwMode="auto">
          <a:xfrm>
            <a:off x="1749425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837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8372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837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837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837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840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8408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58409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58410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5841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8414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57625"/>
            <a:ext cx="4119563" cy="2085975"/>
            <a:chOff x="731132" y="3890668"/>
            <a:chExt cx="3794301" cy="1919652"/>
          </a:xfrm>
        </p:grpSpPr>
        <p:grpSp>
          <p:nvGrpSpPr>
            <p:cNvPr id="58416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6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19" y="2992832"/>
                <a:ext cx="1802778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8419" name="矩形 67"/>
            <p:cNvSpPr/>
            <p:nvPr/>
          </p:nvSpPr>
          <p:spPr>
            <a:xfrm>
              <a:off x="916308" y="3989215"/>
              <a:ext cx="3071676" cy="17849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变亮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：与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变暗模式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相反。使用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“变亮”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模式，混合时取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绘图色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底色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中较亮的颜色，底色中较亮的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像素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将被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绘图色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中较亮的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像素取代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，而底色中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较亮的像素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保持不变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867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1075" y="3725863"/>
            <a:ext cx="1811338" cy="2709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7" name="标题 1"/>
          <p:cNvSpPr>
            <a:spLocks noChangeArrowheads="1"/>
          </p:cNvSpPr>
          <p:nvPr/>
        </p:nvSpPr>
        <p:spPr bwMode="auto">
          <a:xfrm>
            <a:off x="174942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041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0420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042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042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042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045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0456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60457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60458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046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046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57625"/>
            <a:ext cx="4119563" cy="2085975"/>
            <a:chOff x="731132" y="3890668"/>
            <a:chExt cx="3794301" cy="1919652"/>
          </a:xfrm>
        </p:grpSpPr>
        <p:grpSp>
          <p:nvGrpSpPr>
            <p:cNvPr id="60464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6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19" y="2992832"/>
                <a:ext cx="1802778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0467" name="矩形 67"/>
            <p:cNvSpPr/>
            <p:nvPr/>
          </p:nvSpPr>
          <p:spPr>
            <a:xfrm>
              <a:off x="1016546" y="4119492"/>
              <a:ext cx="2969952" cy="14449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颜色减淡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：主要用于查看每个通道的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颜色信息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，通过增加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来使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底色变亮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，从而显示当前图层的颜色。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969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50" y="3725863"/>
            <a:ext cx="1681163" cy="2459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81" name="标题 1"/>
          <p:cNvSpPr>
            <a:spLocks noChangeArrowheads="1"/>
          </p:cNvSpPr>
          <p:nvPr/>
        </p:nvSpPr>
        <p:spPr bwMode="auto">
          <a:xfrm>
            <a:off x="174942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246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2468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246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247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247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250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2504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62505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62506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250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2510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57625"/>
            <a:ext cx="4119563" cy="2085975"/>
            <a:chOff x="731132" y="3890668"/>
            <a:chExt cx="3794301" cy="1919652"/>
          </a:xfrm>
        </p:grpSpPr>
        <p:grpSp>
          <p:nvGrpSpPr>
            <p:cNvPr id="62512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6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19" y="2992832"/>
                <a:ext cx="1802778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2515" name="矩形 67"/>
            <p:cNvSpPr/>
            <p:nvPr/>
          </p:nvSpPr>
          <p:spPr>
            <a:xfrm>
              <a:off x="1016546" y="4119492"/>
              <a:ext cx="2969952" cy="14449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线性减淡（添加）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：用于查看每个通道的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颜色信息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，然后通过降低其他颜色的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亮度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来反映当前图层的颜色。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072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7275" y="3724275"/>
            <a:ext cx="1735138" cy="2562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5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1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4516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451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451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451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455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4552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64553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64554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455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4558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57625"/>
            <a:ext cx="4119563" cy="2085975"/>
            <a:chOff x="731132" y="3890668"/>
            <a:chExt cx="3794301" cy="1919652"/>
          </a:xfrm>
        </p:grpSpPr>
        <p:grpSp>
          <p:nvGrpSpPr>
            <p:cNvPr id="64560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6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19" y="2992832"/>
                <a:ext cx="1802778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4563" name="矩形 67"/>
            <p:cNvSpPr/>
            <p:nvPr/>
          </p:nvSpPr>
          <p:spPr>
            <a:xfrm>
              <a:off x="1016546" y="4299874"/>
              <a:ext cx="2969952" cy="110498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柔光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：是根据图像的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明暗程度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来决定图像的最终效果是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变亮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还是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变暗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174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2525" y="3725863"/>
            <a:ext cx="1639888" cy="24336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9" name="标题 1"/>
          <p:cNvSpPr>
            <a:spLocks noChangeArrowheads="1"/>
          </p:cNvSpPr>
          <p:nvPr/>
        </p:nvSpPr>
        <p:spPr bwMode="auto">
          <a:xfrm>
            <a:off x="1749425" y="1444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656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6564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656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656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656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6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7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659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6600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66601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66602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660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6606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57625"/>
            <a:ext cx="4119563" cy="2085975"/>
            <a:chOff x="731132" y="3890668"/>
            <a:chExt cx="3794301" cy="1919652"/>
          </a:xfrm>
        </p:grpSpPr>
        <p:grpSp>
          <p:nvGrpSpPr>
            <p:cNvPr id="66608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6" y="2953344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8119" y="2992832"/>
                <a:ext cx="1802778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6611" name="矩形 67"/>
            <p:cNvSpPr/>
            <p:nvPr/>
          </p:nvSpPr>
          <p:spPr>
            <a:xfrm>
              <a:off x="1016546" y="3965156"/>
              <a:ext cx="2969952" cy="17849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强光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：同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柔光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一样，是根据图像的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明暗程度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来决定图像的最终效果是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变亮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还是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变暗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。此外，选择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“强光”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模式还可以产生类似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聚光灯照射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图像的效果。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277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1413" y="3725863"/>
            <a:ext cx="1639887" cy="2424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3" name="标题 1"/>
          <p:cNvSpPr>
            <a:spLocks noChangeArrowheads="1"/>
          </p:cNvSpPr>
          <p:nvPr/>
        </p:nvSpPr>
        <p:spPr bwMode="auto">
          <a:xfrm>
            <a:off x="174942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861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8612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861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861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861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864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8648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68649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68650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6865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8654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03650"/>
            <a:ext cx="4119563" cy="1487488"/>
            <a:chOff x="731132" y="3890668"/>
            <a:chExt cx="3794301" cy="1919652"/>
          </a:xfrm>
        </p:grpSpPr>
        <p:grpSp>
          <p:nvGrpSpPr>
            <p:cNvPr id="68656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6" y="2953343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7047" y="2992227"/>
                <a:ext cx="1804924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68659" name="矩形 67"/>
            <p:cNvSpPr/>
            <p:nvPr/>
          </p:nvSpPr>
          <p:spPr>
            <a:xfrm>
              <a:off x="1016546" y="4334267"/>
              <a:ext cx="2969952" cy="7649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亮光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：通过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增减对比度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加深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减淡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图像的颜色。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379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7125" y="3725863"/>
            <a:ext cx="1665288" cy="2441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7" name="标题 1"/>
          <p:cNvSpPr>
            <a:spLocks noChangeArrowheads="1"/>
          </p:cNvSpPr>
          <p:nvPr/>
        </p:nvSpPr>
        <p:spPr bwMode="auto">
          <a:xfrm>
            <a:off x="174942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065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0660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066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066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066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069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0696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70697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70698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070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070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03650"/>
            <a:ext cx="4119563" cy="1487488"/>
            <a:chOff x="731132" y="3890668"/>
            <a:chExt cx="3794301" cy="1919652"/>
          </a:xfrm>
        </p:grpSpPr>
        <p:grpSp>
          <p:nvGrpSpPr>
            <p:cNvPr id="70704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6" y="2953343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7047" y="2992227"/>
                <a:ext cx="1804924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0707" name="矩形 67"/>
            <p:cNvSpPr/>
            <p:nvPr/>
          </p:nvSpPr>
          <p:spPr>
            <a:xfrm>
              <a:off x="1016546" y="4334267"/>
              <a:ext cx="2969952" cy="10730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线性光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：通过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增加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降低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当前图层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颜色亮度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加深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减淡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7070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7275" y="3725863"/>
            <a:ext cx="1735138" cy="2552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801" name="标题 1"/>
          <p:cNvSpPr>
            <a:spLocks noChangeArrowheads="1"/>
          </p:cNvSpPr>
          <p:nvPr/>
        </p:nvSpPr>
        <p:spPr bwMode="auto">
          <a:xfrm>
            <a:off x="1754188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270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2708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270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271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271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274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2744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72745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72746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274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750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03650"/>
            <a:ext cx="4119563" cy="1487488"/>
            <a:chOff x="731132" y="3890668"/>
            <a:chExt cx="3794301" cy="1919652"/>
          </a:xfrm>
        </p:grpSpPr>
        <p:grpSp>
          <p:nvGrpSpPr>
            <p:cNvPr id="72752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6" y="2953343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7047" y="2992227"/>
                <a:ext cx="1804924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2755" name="矩形 67"/>
            <p:cNvSpPr/>
            <p:nvPr/>
          </p:nvSpPr>
          <p:spPr>
            <a:xfrm>
              <a:off x="1016546" y="4334267"/>
              <a:ext cx="2969952" cy="10730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点光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：根据当前图层的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亮度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来替换颜色。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7275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6325" y="3719513"/>
            <a:ext cx="1716088" cy="2519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5" name="标题 1"/>
          <p:cNvSpPr>
            <a:spLocks noChangeArrowheads="1"/>
          </p:cNvSpPr>
          <p:nvPr/>
        </p:nvSpPr>
        <p:spPr bwMode="auto">
          <a:xfrm>
            <a:off x="1744663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475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4756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475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475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475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9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479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4792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74793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74794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479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4798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03650"/>
            <a:ext cx="4119563" cy="1487488"/>
            <a:chOff x="731132" y="3890668"/>
            <a:chExt cx="3794301" cy="1919652"/>
          </a:xfrm>
        </p:grpSpPr>
        <p:grpSp>
          <p:nvGrpSpPr>
            <p:cNvPr id="74800" name="组合 66"/>
            <p:cNvGrpSpPr/>
            <p:nvPr/>
          </p:nvGrpSpPr>
          <p:grpSpPr>
            <a:xfrm>
              <a:off x="731132" y="3890668"/>
              <a:ext cx="3794301" cy="1919652"/>
              <a:chOff x="731132" y="3890668"/>
              <a:chExt cx="3794301" cy="1919652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668456" y="2953343"/>
                <a:ext cx="1919652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331697 w 1851663"/>
                  <a:gd name="T3" fmla="*/ 0 h 3794301"/>
                  <a:gd name="T4" fmla="*/ 331691 w 1851663"/>
                  <a:gd name="T5" fmla="*/ 0 h 3794301"/>
                  <a:gd name="T6" fmla="*/ 331691 w 1851663"/>
                  <a:gd name="T7" fmla="*/ 0 h 3794301"/>
                  <a:gd name="T8" fmla="*/ 829224 w 1851663"/>
                  <a:gd name="T9" fmla="*/ 0 h 3794301"/>
                  <a:gd name="T10" fmla="*/ 1658441 w 1851663"/>
                  <a:gd name="T11" fmla="*/ 0 h 3794301"/>
                  <a:gd name="T12" fmla="*/ 1990137 w 1851663"/>
                  <a:gd name="T13" fmla="*/ 308617 h 3794301"/>
                  <a:gd name="T14" fmla="*/ 1990137 w 1851663"/>
                  <a:gd name="T15" fmla="*/ 1967415 h 3794301"/>
                  <a:gd name="T16" fmla="*/ 1990137 w 1851663"/>
                  <a:gd name="T17" fmla="*/ 1967415 h 3794301"/>
                  <a:gd name="T18" fmla="*/ 1990137 w 1851663"/>
                  <a:gd name="T19" fmla="*/ 2810593 h 3794301"/>
                  <a:gd name="T20" fmla="*/ 1990137 w 1851663"/>
                  <a:gd name="T21" fmla="*/ 3064095 h 3794301"/>
                  <a:gd name="T22" fmla="*/ 1658441 w 1851663"/>
                  <a:gd name="T23" fmla="*/ 3372712 h 3794301"/>
                  <a:gd name="T24" fmla="*/ 999091 w 1851663"/>
                  <a:gd name="T25" fmla="*/ 3384004 h 3794301"/>
                  <a:gd name="T26" fmla="*/ 580463 w 1851663"/>
                  <a:gd name="T27" fmla="*/ 3794301 h 3794301"/>
                  <a:gd name="T28" fmla="*/ 489684 w 1851663"/>
                  <a:gd name="T29" fmla="*/ 3393614 h 3794301"/>
                  <a:gd name="T30" fmla="*/ 331691 w 1851663"/>
                  <a:gd name="T31" fmla="*/ 3372712 h 3794301"/>
                  <a:gd name="T32" fmla="*/ 331697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717047" y="2992227"/>
                <a:ext cx="1804924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4803" name="矩形 67"/>
            <p:cNvSpPr/>
            <p:nvPr/>
          </p:nvSpPr>
          <p:spPr>
            <a:xfrm>
              <a:off x="1016546" y="4306152"/>
              <a:ext cx="2969952" cy="10730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实色混合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：将两个图层叠加，且当前图层产生很强的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硬边性边缘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7480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8700" y="3725863"/>
            <a:ext cx="1735138" cy="25701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9" name="标题 1"/>
          <p:cNvSpPr>
            <a:spLocks noChangeArrowheads="1"/>
          </p:cNvSpPr>
          <p:nvPr/>
        </p:nvSpPr>
        <p:spPr bwMode="auto">
          <a:xfrm>
            <a:off x="1749425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680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6804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680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680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680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683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6840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76841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76842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684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6846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03650"/>
            <a:ext cx="4119563" cy="2474913"/>
            <a:chOff x="731132" y="3890669"/>
            <a:chExt cx="3794301" cy="3195468"/>
          </a:xfrm>
        </p:grpSpPr>
        <p:grpSp>
          <p:nvGrpSpPr>
            <p:cNvPr id="76848" name="组合 66"/>
            <p:cNvGrpSpPr/>
            <p:nvPr/>
          </p:nvGrpSpPr>
          <p:grpSpPr>
            <a:xfrm>
              <a:off x="731132" y="3890669"/>
              <a:ext cx="3794301" cy="3195468"/>
              <a:chOff x="731132" y="3890669"/>
              <a:chExt cx="3794301" cy="3195468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030548" y="3591253"/>
                <a:ext cx="3195468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919104 w 1851663"/>
                  <a:gd name="T3" fmla="*/ 0 h 3794301"/>
                  <a:gd name="T4" fmla="*/ 919087 w 1851663"/>
                  <a:gd name="T5" fmla="*/ 0 h 3794301"/>
                  <a:gd name="T6" fmla="*/ 919087 w 1851663"/>
                  <a:gd name="T7" fmla="*/ 0 h 3794301"/>
                  <a:gd name="T8" fmla="*/ 2297713 w 1851663"/>
                  <a:gd name="T9" fmla="*/ 0 h 3794301"/>
                  <a:gd name="T10" fmla="*/ 4595407 w 1851663"/>
                  <a:gd name="T11" fmla="*/ 0 h 3794301"/>
                  <a:gd name="T12" fmla="*/ 5514511 w 1851663"/>
                  <a:gd name="T13" fmla="*/ 308617 h 3794301"/>
                  <a:gd name="T14" fmla="*/ 5514511 w 1851663"/>
                  <a:gd name="T15" fmla="*/ 1967415 h 3794301"/>
                  <a:gd name="T16" fmla="*/ 5514511 w 1851663"/>
                  <a:gd name="T17" fmla="*/ 1967415 h 3794301"/>
                  <a:gd name="T18" fmla="*/ 5514511 w 1851663"/>
                  <a:gd name="T19" fmla="*/ 2810593 h 3794301"/>
                  <a:gd name="T20" fmla="*/ 5514511 w 1851663"/>
                  <a:gd name="T21" fmla="*/ 3064095 h 3794301"/>
                  <a:gd name="T22" fmla="*/ 4595407 w 1851663"/>
                  <a:gd name="T23" fmla="*/ 3372712 h 3794301"/>
                  <a:gd name="T24" fmla="*/ 2768402 w 1851663"/>
                  <a:gd name="T25" fmla="*/ 3384004 h 3794301"/>
                  <a:gd name="T26" fmla="*/ 1608419 w 1851663"/>
                  <a:gd name="T27" fmla="*/ 3794301 h 3794301"/>
                  <a:gd name="T28" fmla="*/ 1356877 w 1851663"/>
                  <a:gd name="T29" fmla="*/ 3393614 h 3794301"/>
                  <a:gd name="T30" fmla="*/ 919087 w 1851663"/>
                  <a:gd name="T31" fmla="*/ 3372712 h 3794301"/>
                  <a:gd name="T32" fmla="*/ 919104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098639" y="3610656"/>
                <a:ext cx="3041741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6851" name="矩形 67"/>
            <p:cNvSpPr/>
            <p:nvPr/>
          </p:nvSpPr>
          <p:spPr>
            <a:xfrm>
              <a:off x="1016546" y="4306152"/>
              <a:ext cx="2969952" cy="25038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差值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：将当前图层的颜色与其下方图层颜色的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亮度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进行对比，用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较亮颜色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像素值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减去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较暗颜色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像素值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，所得差值就是最后效果的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像素值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789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1400" y="3725863"/>
            <a:ext cx="1751013" cy="2552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3" name="标题 1"/>
          <p:cNvSpPr>
            <a:spLocks noChangeArrowheads="1"/>
          </p:cNvSpPr>
          <p:nvPr/>
        </p:nvSpPr>
        <p:spPr bwMode="auto">
          <a:xfrm>
            <a:off x="174783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885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8852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885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885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885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888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8888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78889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78890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7889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8894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03650"/>
            <a:ext cx="4119563" cy="2106613"/>
            <a:chOff x="731132" y="3890669"/>
            <a:chExt cx="3794301" cy="3195468"/>
          </a:xfrm>
        </p:grpSpPr>
        <p:grpSp>
          <p:nvGrpSpPr>
            <p:cNvPr id="78896" name="组合 66"/>
            <p:cNvGrpSpPr/>
            <p:nvPr/>
          </p:nvGrpSpPr>
          <p:grpSpPr>
            <a:xfrm>
              <a:off x="731132" y="3890669"/>
              <a:ext cx="3794301" cy="3195468"/>
              <a:chOff x="731132" y="3890669"/>
              <a:chExt cx="3794301" cy="3195468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030548" y="3591252"/>
                <a:ext cx="3195468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919104 w 1851663"/>
                  <a:gd name="T3" fmla="*/ 0 h 3794301"/>
                  <a:gd name="T4" fmla="*/ 919087 w 1851663"/>
                  <a:gd name="T5" fmla="*/ 0 h 3794301"/>
                  <a:gd name="T6" fmla="*/ 919087 w 1851663"/>
                  <a:gd name="T7" fmla="*/ 0 h 3794301"/>
                  <a:gd name="T8" fmla="*/ 2297713 w 1851663"/>
                  <a:gd name="T9" fmla="*/ 0 h 3794301"/>
                  <a:gd name="T10" fmla="*/ 4595407 w 1851663"/>
                  <a:gd name="T11" fmla="*/ 0 h 3794301"/>
                  <a:gd name="T12" fmla="*/ 5514511 w 1851663"/>
                  <a:gd name="T13" fmla="*/ 308617 h 3794301"/>
                  <a:gd name="T14" fmla="*/ 5514511 w 1851663"/>
                  <a:gd name="T15" fmla="*/ 1967415 h 3794301"/>
                  <a:gd name="T16" fmla="*/ 5514511 w 1851663"/>
                  <a:gd name="T17" fmla="*/ 1967415 h 3794301"/>
                  <a:gd name="T18" fmla="*/ 5514511 w 1851663"/>
                  <a:gd name="T19" fmla="*/ 2810593 h 3794301"/>
                  <a:gd name="T20" fmla="*/ 5514511 w 1851663"/>
                  <a:gd name="T21" fmla="*/ 3064095 h 3794301"/>
                  <a:gd name="T22" fmla="*/ 4595407 w 1851663"/>
                  <a:gd name="T23" fmla="*/ 3372712 h 3794301"/>
                  <a:gd name="T24" fmla="*/ 2768402 w 1851663"/>
                  <a:gd name="T25" fmla="*/ 3384004 h 3794301"/>
                  <a:gd name="T26" fmla="*/ 1608419 w 1851663"/>
                  <a:gd name="T27" fmla="*/ 3794301 h 3794301"/>
                  <a:gd name="T28" fmla="*/ 1356877 w 1851663"/>
                  <a:gd name="T29" fmla="*/ 3393614 h 3794301"/>
                  <a:gd name="T30" fmla="*/ 919087 w 1851663"/>
                  <a:gd name="T31" fmla="*/ 3372712 h 3794301"/>
                  <a:gd name="T32" fmla="*/ 919104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098833" y="3611123"/>
                <a:ext cx="3041352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78899" name="矩形 67"/>
            <p:cNvSpPr/>
            <p:nvPr/>
          </p:nvSpPr>
          <p:spPr>
            <a:xfrm>
              <a:off x="1016546" y="4487761"/>
              <a:ext cx="2969952" cy="155000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排除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：该模式和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“差值”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模式效果类似，但是比“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差值”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模式的效果要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柔和。</a:t>
              </a:r>
              <a:endPara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7890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6325" y="3725863"/>
            <a:ext cx="1716088" cy="2509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7" name="标题 1"/>
          <p:cNvSpPr>
            <a:spLocks noChangeArrowheads="1"/>
          </p:cNvSpPr>
          <p:nvPr/>
        </p:nvSpPr>
        <p:spPr bwMode="auto">
          <a:xfrm>
            <a:off x="1754188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089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0900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090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090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090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093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0936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80937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80938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8094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094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03650"/>
            <a:ext cx="4119563" cy="1431925"/>
            <a:chOff x="731132" y="3890669"/>
            <a:chExt cx="3794301" cy="3195468"/>
          </a:xfrm>
        </p:grpSpPr>
        <p:grpSp>
          <p:nvGrpSpPr>
            <p:cNvPr id="80944" name="组合 66"/>
            <p:cNvGrpSpPr/>
            <p:nvPr/>
          </p:nvGrpSpPr>
          <p:grpSpPr>
            <a:xfrm>
              <a:off x="731132" y="3890669"/>
              <a:ext cx="3794301" cy="3195468"/>
              <a:chOff x="731132" y="3890669"/>
              <a:chExt cx="3794301" cy="3195468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030548" y="3591252"/>
                <a:ext cx="3195468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919104 w 1851663"/>
                  <a:gd name="T3" fmla="*/ 0 h 3794301"/>
                  <a:gd name="T4" fmla="*/ 919087 w 1851663"/>
                  <a:gd name="T5" fmla="*/ 0 h 3794301"/>
                  <a:gd name="T6" fmla="*/ 919087 w 1851663"/>
                  <a:gd name="T7" fmla="*/ 0 h 3794301"/>
                  <a:gd name="T8" fmla="*/ 2297713 w 1851663"/>
                  <a:gd name="T9" fmla="*/ 0 h 3794301"/>
                  <a:gd name="T10" fmla="*/ 4595407 w 1851663"/>
                  <a:gd name="T11" fmla="*/ 0 h 3794301"/>
                  <a:gd name="T12" fmla="*/ 5514511 w 1851663"/>
                  <a:gd name="T13" fmla="*/ 308617 h 3794301"/>
                  <a:gd name="T14" fmla="*/ 5514511 w 1851663"/>
                  <a:gd name="T15" fmla="*/ 1967415 h 3794301"/>
                  <a:gd name="T16" fmla="*/ 5514511 w 1851663"/>
                  <a:gd name="T17" fmla="*/ 1967415 h 3794301"/>
                  <a:gd name="T18" fmla="*/ 5514511 w 1851663"/>
                  <a:gd name="T19" fmla="*/ 2810593 h 3794301"/>
                  <a:gd name="T20" fmla="*/ 5514511 w 1851663"/>
                  <a:gd name="T21" fmla="*/ 3064095 h 3794301"/>
                  <a:gd name="T22" fmla="*/ 4595407 w 1851663"/>
                  <a:gd name="T23" fmla="*/ 3372712 h 3794301"/>
                  <a:gd name="T24" fmla="*/ 2768402 w 1851663"/>
                  <a:gd name="T25" fmla="*/ 3384004 h 3794301"/>
                  <a:gd name="T26" fmla="*/ 1608419 w 1851663"/>
                  <a:gd name="T27" fmla="*/ 3794301 h 3794301"/>
                  <a:gd name="T28" fmla="*/ 1356877 w 1851663"/>
                  <a:gd name="T29" fmla="*/ 3393614 h 3794301"/>
                  <a:gd name="T30" fmla="*/ 919087 w 1851663"/>
                  <a:gd name="T31" fmla="*/ 3372712 h 3794301"/>
                  <a:gd name="T32" fmla="*/ 919104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099713" y="3610546"/>
                <a:ext cx="3039592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0947" name="矩形 67"/>
            <p:cNvSpPr/>
            <p:nvPr/>
          </p:nvSpPr>
          <p:spPr>
            <a:xfrm>
              <a:off x="1016546" y="4475241"/>
              <a:ext cx="2969952" cy="18542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减去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：查看每个通道中的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颜色信息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，并从基色中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减去混合色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3993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3788" y="3722688"/>
            <a:ext cx="1698625" cy="2544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1" name="标题 1"/>
          <p:cNvSpPr>
            <a:spLocks noChangeArrowheads="1"/>
          </p:cNvSpPr>
          <p:nvPr/>
        </p:nvSpPr>
        <p:spPr bwMode="auto">
          <a:xfrm>
            <a:off x="175418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294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948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94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295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295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298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2984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82985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82986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8298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2990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222375" y="3803650"/>
            <a:ext cx="4119563" cy="1431925"/>
            <a:chOff x="731132" y="3890669"/>
            <a:chExt cx="3794301" cy="3195468"/>
          </a:xfrm>
        </p:grpSpPr>
        <p:grpSp>
          <p:nvGrpSpPr>
            <p:cNvPr id="82992" name="组合 66"/>
            <p:cNvGrpSpPr/>
            <p:nvPr/>
          </p:nvGrpSpPr>
          <p:grpSpPr>
            <a:xfrm>
              <a:off x="731132" y="3890669"/>
              <a:ext cx="3794301" cy="3195468"/>
              <a:chOff x="731132" y="3890669"/>
              <a:chExt cx="3794301" cy="3195468"/>
            </a:xfrm>
          </p:grpSpPr>
          <p:sp>
            <p:nvSpPr>
              <p:cNvPr id="61" name="圆角矩形标注 64"/>
              <p:cNvSpPr/>
              <p:nvPr/>
            </p:nvSpPr>
            <p:spPr bwMode="auto">
              <a:xfrm rot="5400000" flipV="1">
                <a:off x="1030548" y="3591252"/>
                <a:ext cx="3195468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919104 w 1851663"/>
                  <a:gd name="T3" fmla="*/ 0 h 3794301"/>
                  <a:gd name="T4" fmla="*/ 919087 w 1851663"/>
                  <a:gd name="T5" fmla="*/ 0 h 3794301"/>
                  <a:gd name="T6" fmla="*/ 919087 w 1851663"/>
                  <a:gd name="T7" fmla="*/ 0 h 3794301"/>
                  <a:gd name="T8" fmla="*/ 2297713 w 1851663"/>
                  <a:gd name="T9" fmla="*/ 0 h 3794301"/>
                  <a:gd name="T10" fmla="*/ 4595407 w 1851663"/>
                  <a:gd name="T11" fmla="*/ 0 h 3794301"/>
                  <a:gd name="T12" fmla="*/ 5514511 w 1851663"/>
                  <a:gd name="T13" fmla="*/ 308617 h 3794301"/>
                  <a:gd name="T14" fmla="*/ 5514511 w 1851663"/>
                  <a:gd name="T15" fmla="*/ 1967415 h 3794301"/>
                  <a:gd name="T16" fmla="*/ 5514511 w 1851663"/>
                  <a:gd name="T17" fmla="*/ 1967415 h 3794301"/>
                  <a:gd name="T18" fmla="*/ 5514511 w 1851663"/>
                  <a:gd name="T19" fmla="*/ 2810593 h 3794301"/>
                  <a:gd name="T20" fmla="*/ 5514511 w 1851663"/>
                  <a:gd name="T21" fmla="*/ 3064095 h 3794301"/>
                  <a:gd name="T22" fmla="*/ 4595407 w 1851663"/>
                  <a:gd name="T23" fmla="*/ 3372712 h 3794301"/>
                  <a:gd name="T24" fmla="*/ 2768402 w 1851663"/>
                  <a:gd name="T25" fmla="*/ 3384004 h 3794301"/>
                  <a:gd name="T26" fmla="*/ 1608419 w 1851663"/>
                  <a:gd name="T27" fmla="*/ 3794301 h 3794301"/>
                  <a:gd name="T28" fmla="*/ 1356877 w 1851663"/>
                  <a:gd name="T29" fmla="*/ 3393614 h 3794301"/>
                  <a:gd name="T30" fmla="*/ 919087 w 1851663"/>
                  <a:gd name="T31" fmla="*/ 3372712 h 3794301"/>
                  <a:gd name="T32" fmla="*/ 919104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2" name="圆角矩形标注 64"/>
              <p:cNvSpPr/>
              <p:nvPr/>
            </p:nvSpPr>
            <p:spPr bwMode="auto">
              <a:xfrm rot="5400000" flipV="1">
                <a:off x="1099713" y="3610546"/>
                <a:ext cx="3039592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2995" name="矩形 67"/>
            <p:cNvSpPr/>
            <p:nvPr/>
          </p:nvSpPr>
          <p:spPr>
            <a:xfrm>
              <a:off x="1016546" y="4523823"/>
              <a:ext cx="2969952" cy="168945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划分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：查看每个通道中的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颜色信息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，并从基色中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划分混合色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096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2350" y="3719513"/>
            <a:ext cx="1768475" cy="2579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45" name="标题 1"/>
          <p:cNvSpPr>
            <a:spLocks noChangeArrowheads="1"/>
          </p:cNvSpPr>
          <p:nvPr/>
        </p:nvSpPr>
        <p:spPr bwMode="auto">
          <a:xfrm>
            <a:off x="175418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499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4996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499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499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499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3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503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5032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85033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85034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8503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5038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198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8238" y="3725863"/>
            <a:ext cx="1647825" cy="242411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3" name="组合 62"/>
          <p:cNvGrpSpPr/>
          <p:nvPr/>
        </p:nvGrpSpPr>
        <p:grpSpPr>
          <a:xfrm>
            <a:off x="1222375" y="3803650"/>
            <a:ext cx="4119563" cy="2474913"/>
            <a:chOff x="731132" y="3890669"/>
            <a:chExt cx="3794301" cy="3195468"/>
          </a:xfrm>
        </p:grpSpPr>
        <p:grpSp>
          <p:nvGrpSpPr>
            <p:cNvPr id="85041" name="组合 66"/>
            <p:cNvGrpSpPr/>
            <p:nvPr/>
          </p:nvGrpSpPr>
          <p:grpSpPr>
            <a:xfrm>
              <a:off x="731132" y="3890669"/>
              <a:ext cx="3794301" cy="3195468"/>
              <a:chOff x="731132" y="3890669"/>
              <a:chExt cx="3794301" cy="3195468"/>
            </a:xfrm>
          </p:grpSpPr>
          <p:sp>
            <p:nvSpPr>
              <p:cNvPr id="66" name="圆角矩形标注 64"/>
              <p:cNvSpPr/>
              <p:nvPr/>
            </p:nvSpPr>
            <p:spPr bwMode="auto">
              <a:xfrm rot="5400000" flipV="1">
                <a:off x="1030548" y="3591253"/>
                <a:ext cx="3195468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919104 w 1851663"/>
                  <a:gd name="T3" fmla="*/ 0 h 3794301"/>
                  <a:gd name="T4" fmla="*/ 919087 w 1851663"/>
                  <a:gd name="T5" fmla="*/ 0 h 3794301"/>
                  <a:gd name="T6" fmla="*/ 919087 w 1851663"/>
                  <a:gd name="T7" fmla="*/ 0 h 3794301"/>
                  <a:gd name="T8" fmla="*/ 2297713 w 1851663"/>
                  <a:gd name="T9" fmla="*/ 0 h 3794301"/>
                  <a:gd name="T10" fmla="*/ 4595407 w 1851663"/>
                  <a:gd name="T11" fmla="*/ 0 h 3794301"/>
                  <a:gd name="T12" fmla="*/ 5514511 w 1851663"/>
                  <a:gd name="T13" fmla="*/ 308617 h 3794301"/>
                  <a:gd name="T14" fmla="*/ 5514511 w 1851663"/>
                  <a:gd name="T15" fmla="*/ 1967415 h 3794301"/>
                  <a:gd name="T16" fmla="*/ 5514511 w 1851663"/>
                  <a:gd name="T17" fmla="*/ 1967415 h 3794301"/>
                  <a:gd name="T18" fmla="*/ 5514511 w 1851663"/>
                  <a:gd name="T19" fmla="*/ 2810593 h 3794301"/>
                  <a:gd name="T20" fmla="*/ 5514511 w 1851663"/>
                  <a:gd name="T21" fmla="*/ 3064095 h 3794301"/>
                  <a:gd name="T22" fmla="*/ 4595407 w 1851663"/>
                  <a:gd name="T23" fmla="*/ 3372712 h 3794301"/>
                  <a:gd name="T24" fmla="*/ 2768402 w 1851663"/>
                  <a:gd name="T25" fmla="*/ 3384004 h 3794301"/>
                  <a:gd name="T26" fmla="*/ 1608419 w 1851663"/>
                  <a:gd name="T27" fmla="*/ 3794301 h 3794301"/>
                  <a:gd name="T28" fmla="*/ 1356877 w 1851663"/>
                  <a:gd name="T29" fmla="*/ 3393614 h 3794301"/>
                  <a:gd name="T30" fmla="*/ 919087 w 1851663"/>
                  <a:gd name="T31" fmla="*/ 3372712 h 3794301"/>
                  <a:gd name="T32" fmla="*/ 919104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圆角矩形标注 64"/>
              <p:cNvSpPr/>
              <p:nvPr/>
            </p:nvSpPr>
            <p:spPr bwMode="auto">
              <a:xfrm rot="5400000" flipV="1">
                <a:off x="1098639" y="3610656"/>
                <a:ext cx="3041741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5044" name="矩形 67"/>
            <p:cNvSpPr/>
            <p:nvPr/>
          </p:nvSpPr>
          <p:spPr>
            <a:xfrm>
              <a:off x="876212" y="4137465"/>
              <a:ext cx="3057812" cy="25038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色相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：选择下方图层颜色的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亮度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饱和度值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与当前图层的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色相值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进行混合从而创建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结果色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，混合后的亮度即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饱和度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取决于底色，但是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色相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则取决于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当前图层的颜色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969" name="标题 1"/>
          <p:cNvSpPr>
            <a:spLocks noChangeArrowheads="1"/>
          </p:cNvSpPr>
          <p:nvPr/>
        </p:nvSpPr>
        <p:spPr bwMode="auto">
          <a:xfrm>
            <a:off x="1744663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704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7044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704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704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704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4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4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707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7080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87081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87082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8708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7086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222375" y="3803650"/>
            <a:ext cx="4119563" cy="1824038"/>
            <a:chOff x="731132" y="3890669"/>
            <a:chExt cx="3794301" cy="3195468"/>
          </a:xfrm>
        </p:grpSpPr>
        <p:grpSp>
          <p:nvGrpSpPr>
            <p:cNvPr id="87088" name="组合 66"/>
            <p:cNvGrpSpPr/>
            <p:nvPr/>
          </p:nvGrpSpPr>
          <p:grpSpPr>
            <a:xfrm>
              <a:off x="731132" y="3890669"/>
              <a:ext cx="3794301" cy="3195468"/>
              <a:chOff x="731132" y="3890669"/>
              <a:chExt cx="3794301" cy="3195468"/>
            </a:xfrm>
          </p:grpSpPr>
          <p:sp>
            <p:nvSpPr>
              <p:cNvPr id="66" name="圆角矩形标注 64"/>
              <p:cNvSpPr/>
              <p:nvPr/>
            </p:nvSpPr>
            <p:spPr bwMode="auto">
              <a:xfrm rot="5400000" flipV="1">
                <a:off x="1030548" y="3591252"/>
                <a:ext cx="3195468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919104 w 1851663"/>
                  <a:gd name="T3" fmla="*/ 0 h 3794301"/>
                  <a:gd name="T4" fmla="*/ 919087 w 1851663"/>
                  <a:gd name="T5" fmla="*/ 0 h 3794301"/>
                  <a:gd name="T6" fmla="*/ 919087 w 1851663"/>
                  <a:gd name="T7" fmla="*/ 0 h 3794301"/>
                  <a:gd name="T8" fmla="*/ 2297713 w 1851663"/>
                  <a:gd name="T9" fmla="*/ 0 h 3794301"/>
                  <a:gd name="T10" fmla="*/ 4595407 w 1851663"/>
                  <a:gd name="T11" fmla="*/ 0 h 3794301"/>
                  <a:gd name="T12" fmla="*/ 5514511 w 1851663"/>
                  <a:gd name="T13" fmla="*/ 308617 h 3794301"/>
                  <a:gd name="T14" fmla="*/ 5514511 w 1851663"/>
                  <a:gd name="T15" fmla="*/ 1967415 h 3794301"/>
                  <a:gd name="T16" fmla="*/ 5514511 w 1851663"/>
                  <a:gd name="T17" fmla="*/ 1967415 h 3794301"/>
                  <a:gd name="T18" fmla="*/ 5514511 w 1851663"/>
                  <a:gd name="T19" fmla="*/ 2810593 h 3794301"/>
                  <a:gd name="T20" fmla="*/ 5514511 w 1851663"/>
                  <a:gd name="T21" fmla="*/ 3064095 h 3794301"/>
                  <a:gd name="T22" fmla="*/ 4595407 w 1851663"/>
                  <a:gd name="T23" fmla="*/ 3372712 h 3794301"/>
                  <a:gd name="T24" fmla="*/ 2768402 w 1851663"/>
                  <a:gd name="T25" fmla="*/ 3384004 h 3794301"/>
                  <a:gd name="T26" fmla="*/ 1608419 w 1851663"/>
                  <a:gd name="T27" fmla="*/ 3794301 h 3794301"/>
                  <a:gd name="T28" fmla="*/ 1356877 w 1851663"/>
                  <a:gd name="T29" fmla="*/ 3393614 h 3794301"/>
                  <a:gd name="T30" fmla="*/ 919087 w 1851663"/>
                  <a:gd name="T31" fmla="*/ 3372712 h 3794301"/>
                  <a:gd name="T32" fmla="*/ 919104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圆角矩形标注 64"/>
              <p:cNvSpPr/>
              <p:nvPr/>
            </p:nvSpPr>
            <p:spPr bwMode="auto">
              <a:xfrm rot="5400000" flipV="1">
                <a:off x="1099646" y="3611836"/>
                <a:ext cx="3039725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091" name="矩形 67"/>
            <p:cNvSpPr/>
            <p:nvPr/>
          </p:nvSpPr>
          <p:spPr>
            <a:xfrm>
              <a:off x="906284" y="4404470"/>
              <a:ext cx="3057812" cy="21029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饱和度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：混合后的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色相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及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底色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相同。而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饱和度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则与绘制的颜色相同。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301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0138" y="3725863"/>
            <a:ext cx="1692275" cy="2457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1120775" y="5751513"/>
            <a:ext cx="4068763" cy="8397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注意：在饱和度为</a:t>
            </a:r>
            <a:r>
              <a:rPr lang="en-US" altLang="zh-CN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0%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的情况下，选择此模式绘画将不发生变化。</a:t>
            </a:r>
            <a:endParaRPr lang="zh-CN" altLang="zh-CN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1994" name="标题 1"/>
          <p:cNvSpPr>
            <a:spLocks noChangeArrowheads="1"/>
          </p:cNvSpPr>
          <p:nvPr/>
        </p:nvSpPr>
        <p:spPr bwMode="auto">
          <a:xfrm>
            <a:off x="174783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909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9092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909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909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909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912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9128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89129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89130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8913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134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222375" y="3803650"/>
            <a:ext cx="4119563" cy="2544763"/>
            <a:chOff x="731132" y="3890669"/>
            <a:chExt cx="3794301" cy="3195468"/>
          </a:xfrm>
        </p:grpSpPr>
        <p:grpSp>
          <p:nvGrpSpPr>
            <p:cNvPr id="89136" name="组合 66"/>
            <p:cNvGrpSpPr/>
            <p:nvPr/>
          </p:nvGrpSpPr>
          <p:grpSpPr>
            <a:xfrm>
              <a:off x="731132" y="3890669"/>
              <a:ext cx="3794301" cy="3195468"/>
              <a:chOff x="731132" y="3890669"/>
              <a:chExt cx="3794301" cy="3195468"/>
            </a:xfrm>
          </p:grpSpPr>
          <p:sp>
            <p:nvSpPr>
              <p:cNvPr id="66" name="圆角矩形标注 64"/>
              <p:cNvSpPr/>
              <p:nvPr/>
            </p:nvSpPr>
            <p:spPr bwMode="auto">
              <a:xfrm rot="5400000" flipV="1">
                <a:off x="1030548" y="3591253"/>
                <a:ext cx="3195468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919104 w 1851663"/>
                  <a:gd name="T3" fmla="*/ 0 h 3794301"/>
                  <a:gd name="T4" fmla="*/ 919087 w 1851663"/>
                  <a:gd name="T5" fmla="*/ 0 h 3794301"/>
                  <a:gd name="T6" fmla="*/ 919087 w 1851663"/>
                  <a:gd name="T7" fmla="*/ 0 h 3794301"/>
                  <a:gd name="T8" fmla="*/ 2297713 w 1851663"/>
                  <a:gd name="T9" fmla="*/ 0 h 3794301"/>
                  <a:gd name="T10" fmla="*/ 4595407 w 1851663"/>
                  <a:gd name="T11" fmla="*/ 0 h 3794301"/>
                  <a:gd name="T12" fmla="*/ 5514511 w 1851663"/>
                  <a:gd name="T13" fmla="*/ 308617 h 3794301"/>
                  <a:gd name="T14" fmla="*/ 5514511 w 1851663"/>
                  <a:gd name="T15" fmla="*/ 1967415 h 3794301"/>
                  <a:gd name="T16" fmla="*/ 5514511 w 1851663"/>
                  <a:gd name="T17" fmla="*/ 1967415 h 3794301"/>
                  <a:gd name="T18" fmla="*/ 5514511 w 1851663"/>
                  <a:gd name="T19" fmla="*/ 2810593 h 3794301"/>
                  <a:gd name="T20" fmla="*/ 5514511 w 1851663"/>
                  <a:gd name="T21" fmla="*/ 3064095 h 3794301"/>
                  <a:gd name="T22" fmla="*/ 4595407 w 1851663"/>
                  <a:gd name="T23" fmla="*/ 3372712 h 3794301"/>
                  <a:gd name="T24" fmla="*/ 2768402 w 1851663"/>
                  <a:gd name="T25" fmla="*/ 3384004 h 3794301"/>
                  <a:gd name="T26" fmla="*/ 1608419 w 1851663"/>
                  <a:gd name="T27" fmla="*/ 3794301 h 3794301"/>
                  <a:gd name="T28" fmla="*/ 1356877 w 1851663"/>
                  <a:gd name="T29" fmla="*/ 3393614 h 3794301"/>
                  <a:gd name="T30" fmla="*/ 919087 w 1851663"/>
                  <a:gd name="T31" fmla="*/ 3372712 h 3794301"/>
                  <a:gd name="T32" fmla="*/ 919104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圆角矩形标注 64"/>
              <p:cNvSpPr/>
              <p:nvPr/>
            </p:nvSpPr>
            <p:spPr bwMode="auto">
              <a:xfrm rot="5400000" flipV="1">
                <a:off x="1099519" y="3610533"/>
                <a:ext cx="3039979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9139" name="矩形 67"/>
            <p:cNvSpPr/>
            <p:nvPr/>
          </p:nvSpPr>
          <p:spPr>
            <a:xfrm>
              <a:off x="856164" y="4418139"/>
              <a:ext cx="3168076" cy="19708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底色的明度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及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绘图色的色相和饱和度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来创建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结果颜色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。这样可以保护图像的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灰色色调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，但是混合后的整体颜色由当前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绘制色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决定。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403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888" y="3725863"/>
            <a:ext cx="1768475" cy="2613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7" name="标题 1"/>
          <p:cNvSpPr>
            <a:spLocks noChangeArrowheads="1"/>
          </p:cNvSpPr>
          <p:nvPr/>
        </p:nvSpPr>
        <p:spPr bwMode="auto">
          <a:xfrm>
            <a:off x="174783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113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1140" name="矩形 23"/>
          <p:cNvSpPr/>
          <p:nvPr/>
        </p:nvSpPr>
        <p:spPr>
          <a:xfrm>
            <a:off x="2806700" y="1131888"/>
            <a:ext cx="40909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、其他图层混合模式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114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114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114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117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91176" name="组合 45"/>
          <p:cNvGrpSpPr/>
          <p:nvPr/>
        </p:nvGrpSpPr>
        <p:grpSpPr>
          <a:xfrm>
            <a:off x="676275" y="2027238"/>
            <a:ext cx="8137525" cy="1435100"/>
            <a:chOff x="641723" y="5014683"/>
            <a:chExt cx="8138351" cy="1433836"/>
          </a:xfrm>
        </p:grpSpPr>
        <p:grpSp>
          <p:nvGrpSpPr>
            <p:cNvPr id="91177" name="组合 76"/>
            <p:cNvGrpSpPr/>
            <p:nvPr/>
          </p:nvGrpSpPr>
          <p:grpSpPr>
            <a:xfrm>
              <a:off x="641723" y="5014683"/>
              <a:ext cx="8138351" cy="1433836"/>
              <a:chOff x="533397" y="3181246"/>
              <a:chExt cx="11474177" cy="2021944"/>
            </a:xfrm>
          </p:grpSpPr>
          <p:grpSp>
            <p:nvGrpSpPr>
              <p:cNvPr id="91178" name="组合 72"/>
              <p:cNvGrpSpPr/>
              <p:nvPr/>
            </p:nvGrpSpPr>
            <p:grpSpPr>
              <a:xfrm>
                <a:off x="533397" y="3181246"/>
                <a:ext cx="11474177" cy="2021944"/>
                <a:chOff x="1523997" y="2388304"/>
                <a:chExt cx="12749090" cy="2227654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5758"/>
                  <a:ext cx="12749090" cy="188020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6627"/>
                </a:xfrm>
                <a:custGeom>
                  <a:avLst/>
                  <a:gdLst>
                    <a:gd name="T0" fmla="*/ 0 w 4267200"/>
                    <a:gd name="T1" fmla="*/ 45766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766 h 1210897"/>
                    <a:gd name="T8" fmla="*/ 2780723 w 4267200"/>
                    <a:gd name="T9" fmla="*/ 228823 h 1210897"/>
                    <a:gd name="T10" fmla="*/ 2649207 w 4267200"/>
                    <a:gd name="T11" fmla="*/ 274589 h 1210897"/>
                    <a:gd name="T12" fmla="*/ 131516 w 4267200"/>
                    <a:gd name="T13" fmla="*/ 274589 h 1210897"/>
                    <a:gd name="T14" fmla="*/ 0 w 4267200"/>
                    <a:gd name="T15" fmla="*/ 228823 h 1210897"/>
                    <a:gd name="T16" fmla="*/ 0 w 4267200"/>
                    <a:gd name="T17" fmla="*/ 45766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9118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118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除了前面所讲的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，在使用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图像合成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时，还会用到其他的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图层混合模式。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222375" y="3803650"/>
            <a:ext cx="4119563" cy="1443038"/>
            <a:chOff x="731132" y="3890669"/>
            <a:chExt cx="3794301" cy="3195468"/>
          </a:xfrm>
        </p:grpSpPr>
        <p:grpSp>
          <p:nvGrpSpPr>
            <p:cNvPr id="91184" name="组合 66"/>
            <p:cNvGrpSpPr/>
            <p:nvPr/>
          </p:nvGrpSpPr>
          <p:grpSpPr>
            <a:xfrm>
              <a:off x="731132" y="3890669"/>
              <a:ext cx="3794301" cy="3195468"/>
              <a:chOff x="731132" y="3890669"/>
              <a:chExt cx="3794301" cy="3195468"/>
            </a:xfrm>
          </p:grpSpPr>
          <p:sp>
            <p:nvSpPr>
              <p:cNvPr id="66" name="圆角矩形标注 64"/>
              <p:cNvSpPr/>
              <p:nvPr/>
            </p:nvSpPr>
            <p:spPr bwMode="auto">
              <a:xfrm rot="5400000" flipV="1">
                <a:off x="1030548" y="3591251"/>
                <a:ext cx="3195468" cy="3794301"/>
              </a:xfrm>
              <a:custGeom>
                <a:avLst/>
                <a:gdLst>
                  <a:gd name="T0" fmla="*/ 0 w 1851663"/>
                  <a:gd name="T1" fmla="*/ 308617 h 3794301"/>
                  <a:gd name="T2" fmla="*/ 919104 w 1851663"/>
                  <a:gd name="T3" fmla="*/ 0 h 3794301"/>
                  <a:gd name="T4" fmla="*/ 919087 w 1851663"/>
                  <a:gd name="T5" fmla="*/ 0 h 3794301"/>
                  <a:gd name="T6" fmla="*/ 919087 w 1851663"/>
                  <a:gd name="T7" fmla="*/ 0 h 3794301"/>
                  <a:gd name="T8" fmla="*/ 2297713 w 1851663"/>
                  <a:gd name="T9" fmla="*/ 0 h 3794301"/>
                  <a:gd name="T10" fmla="*/ 4595407 w 1851663"/>
                  <a:gd name="T11" fmla="*/ 0 h 3794301"/>
                  <a:gd name="T12" fmla="*/ 5514511 w 1851663"/>
                  <a:gd name="T13" fmla="*/ 308617 h 3794301"/>
                  <a:gd name="T14" fmla="*/ 5514511 w 1851663"/>
                  <a:gd name="T15" fmla="*/ 1967415 h 3794301"/>
                  <a:gd name="T16" fmla="*/ 5514511 w 1851663"/>
                  <a:gd name="T17" fmla="*/ 1967415 h 3794301"/>
                  <a:gd name="T18" fmla="*/ 5514511 w 1851663"/>
                  <a:gd name="T19" fmla="*/ 2810593 h 3794301"/>
                  <a:gd name="T20" fmla="*/ 5514511 w 1851663"/>
                  <a:gd name="T21" fmla="*/ 3064095 h 3794301"/>
                  <a:gd name="T22" fmla="*/ 4595407 w 1851663"/>
                  <a:gd name="T23" fmla="*/ 3372712 h 3794301"/>
                  <a:gd name="T24" fmla="*/ 2768402 w 1851663"/>
                  <a:gd name="T25" fmla="*/ 3384004 h 3794301"/>
                  <a:gd name="T26" fmla="*/ 1608419 w 1851663"/>
                  <a:gd name="T27" fmla="*/ 3794301 h 3794301"/>
                  <a:gd name="T28" fmla="*/ 1356877 w 1851663"/>
                  <a:gd name="T29" fmla="*/ 3393614 h 3794301"/>
                  <a:gd name="T30" fmla="*/ 919087 w 1851663"/>
                  <a:gd name="T31" fmla="*/ 3372712 h 3794301"/>
                  <a:gd name="T32" fmla="*/ 919104 w 1851663"/>
                  <a:gd name="T33" fmla="*/ 3372712 h 3794301"/>
                  <a:gd name="T34" fmla="*/ 0 w 1851663"/>
                  <a:gd name="T35" fmla="*/ 3064095 h 3794301"/>
                  <a:gd name="T36" fmla="*/ 0 w 1851663"/>
                  <a:gd name="T37" fmla="*/ 2810593 h 3794301"/>
                  <a:gd name="T38" fmla="*/ 0 w 1851663"/>
                  <a:gd name="T39" fmla="*/ 1967415 h 3794301"/>
                  <a:gd name="T40" fmla="*/ 0 w 1851663"/>
                  <a:gd name="T41" fmla="*/ 1967415 h 3794301"/>
                  <a:gd name="T42" fmla="*/ 0 w 1851663"/>
                  <a:gd name="T43" fmla="*/ 308617 h 379430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rgbClr val="BFBFBF"/>
                </a:solidFill>
                <a:prstDash val="solid"/>
                <a:round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srgbClr val="000000">
                    <a:alpha val="12000"/>
                  </a:srgb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圆角矩形标注 64"/>
              <p:cNvSpPr/>
              <p:nvPr/>
            </p:nvSpPr>
            <p:spPr bwMode="auto">
              <a:xfrm rot="5400000" flipV="1">
                <a:off x="1099114" y="3610790"/>
                <a:ext cx="3040790" cy="3691949"/>
              </a:xfrm>
              <a:custGeom>
                <a:avLst/>
                <a:gdLst>
                  <a:gd name="connsiteX0" fmla="*/ 0 w 1851663"/>
                  <a:gd name="connsiteY0" fmla="*/ 308617 h 3372712"/>
                  <a:gd name="connsiteX1" fmla="*/ 308617 w 1851663"/>
                  <a:gd name="connsiteY1" fmla="*/ 0 h 3372712"/>
                  <a:gd name="connsiteX2" fmla="*/ 308611 w 1851663"/>
                  <a:gd name="connsiteY2" fmla="*/ 0 h 3372712"/>
                  <a:gd name="connsiteX3" fmla="*/ 308611 w 1851663"/>
                  <a:gd name="connsiteY3" fmla="*/ 0 h 3372712"/>
                  <a:gd name="connsiteX4" fmla="*/ 771526 w 1851663"/>
                  <a:gd name="connsiteY4" fmla="*/ 0 h 3372712"/>
                  <a:gd name="connsiteX5" fmla="*/ 1543046 w 1851663"/>
                  <a:gd name="connsiteY5" fmla="*/ 0 h 3372712"/>
                  <a:gd name="connsiteX6" fmla="*/ 1851663 w 1851663"/>
                  <a:gd name="connsiteY6" fmla="*/ 308617 h 3372712"/>
                  <a:gd name="connsiteX7" fmla="*/ 1851663 w 1851663"/>
                  <a:gd name="connsiteY7" fmla="*/ 1967415 h 3372712"/>
                  <a:gd name="connsiteX8" fmla="*/ 1851663 w 1851663"/>
                  <a:gd name="connsiteY8" fmla="*/ 1967415 h 3372712"/>
                  <a:gd name="connsiteX9" fmla="*/ 1851663 w 1851663"/>
                  <a:gd name="connsiteY9" fmla="*/ 2810593 h 3372712"/>
                  <a:gd name="connsiteX10" fmla="*/ 1851663 w 1851663"/>
                  <a:gd name="connsiteY10" fmla="*/ 3064095 h 3372712"/>
                  <a:gd name="connsiteX11" fmla="*/ 1543046 w 1851663"/>
                  <a:gd name="connsiteY11" fmla="*/ 3372712 h 3372712"/>
                  <a:gd name="connsiteX12" fmla="*/ 771526 w 1851663"/>
                  <a:gd name="connsiteY12" fmla="*/ 3372712 h 3372712"/>
                  <a:gd name="connsiteX13" fmla="*/ 540075 w 1851663"/>
                  <a:gd name="connsiteY13" fmla="*/ 3794301 h 3372712"/>
                  <a:gd name="connsiteX14" fmla="*/ 308611 w 1851663"/>
                  <a:gd name="connsiteY14" fmla="*/ 3372712 h 3372712"/>
                  <a:gd name="connsiteX15" fmla="*/ 308617 w 1851663"/>
                  <a:gd name="connsiteY15" fmla="*/ 3372712 h 3372712"/>
                  <a:gd name="connsiteX16" fmla="*/ 0 w 1851663"/>
                  <a:gd name="connsiteY16" fmla="*/ 3064095 h 3372712"/>
                  <a:gd name="connsiteX17" fmla="*/ 0 w 1851663"/>
                  <a:gd name="connsiteY17" fmla="*/ 2810593 h 3372712"/>
                  <a:gd name="connsiteX18" fmla="*/ 0 w 1851663"/>
                  <a:gd name="connsiteY18" fmla="*/ 1967415 h 3372712"/>
                  <a:gd name="connsiteX19" fmla="*/ 0 w 1851663"/>
                  <a:gd name="connsiteY19" fmla="*/ 1967415 h 3372712"/>
                  <a:gd name="connsiteX20" fmla="*/ 0 w 1851663"/>
                  <a:gd name="connsiteY20" fmla="*/ 308617 h 3372712"/>
                  <a:gd name="connsiteX0-1" fmla="*/ 0 w 1851663"/>
                  <a:gd name="connsiteY0-2" fmla="*/ 308617 h 3794301"/>
                  <a:gd name="connsiteX1-3" fmla="*/ 308617 w 1851663"/>
                  <a:gd name="connsiteY1-4" fmla="*/ 0 h 3794301"/>
                  <a:gd name="connsiteX2-5" fmla="*/ 308611 w 1851663"/>
                  <a:gd name="connsiteY2-6" fmla="*/ 0 h 3794301"/>
                  <a:gd name="connsiteX3-7" fmla="*/ 308611 w 1851663"/>
                  <a:gd name="connsiteY3-8" fmla="*/ 0 h 3794301"/>
                  <a:gd name="connsiteX4-9" fmla="*/ 771526 w 1851663"/>
                  <a:gd name="connsiteY4-10" fmla="*/ 0 h 3794301"/>
                  <a:gd name="connsiteX5-11" fmla="*/ 1543046 w 1851663"/>
                  <a:gd name="connsiteY5-12" fmla="*/ 0 h 3794301"/>
                  <a:gd name="connsiteX6-13" fmla="*/ 1851663 w 1851663"/>
                  <a:gd name="connsiteY6-14" fmla="*/ 308617 h 3794301"/>
                  <a:gd name="connsiteX7-15" fmla="*/ 1851663 w 1851663"/>
                  <a:gd name="connsiteY7-16" fmla="*/ 1967415 h 3794301"/>
                  <a:gd name="connsiteX8-17" fmla="*/ 1851663 w 1851663"/>
                  <a:gd name="connsiteY8-18" fmla="*/ 1967415 h 3794301"/>
                  <a:gd name="connsiteX9-19" fmla="*/ 1851663 w 1851663"/>
                  <a:gd name="connsiteY9-20" fmla="*/ 2810593 h 3794301"/>
                  <a:gd name="connsiteX10-21" fmla="*/ 1851663 w 1851663"/>
                  <a:gd name="connsiteY10-22" fmla="*/ 3064095 h 3794301"/>
                  <a:gd name="connsiteX11-23" fmla="*/ 1543046 w 1851663"/>
                  <a:gd name="connsiteY11-24" fmla="*/ 3372712 h 3794301"/>
                  <a:gd name="connsiteX12-25" fmla="*/ 929574 w 1851663"/>
                  <a:gd name="connsiteY12-26" fmla="*/ 3384004 h 3794301"/>
                  <a:gd name="connsiteX13-27" fmla="*/ 540075 w 1851663"/>
                  <a:gd name="connsiteY13-28" fmla="*/ 3794301 h 3794301"/>
                  <a:gd name="connsiteX14-29" fmla="*/ 308611 w 1851663"/>
                  <a:gd name="connsiteY14-30" fmla="*/ 3372712 h 3794301"/>
                  <a:gd name="connsiteX15-31" fmla="*/ 308617 w 1851663"/>
                  <a:gd name="connsiteY15-32" fmla="*/ 3372712 h 3794301"/>
                  <a:gd name="connsiteX16-33" fmla="*/ 0 w 1851663"/>
                  <a:gd name="connsiteY16-34" fmla="*/ 3064095 h 3794301"/>
                  <a:gd name="connsiteX17-35" fmla="*/ 0 w 1851663"/>
                  <a:gd name="connsiteY17-36" fmla="*/ 2810593 h 3794301"/>
                  <a:gd name="connsiteX18-37" fmla="*/ 0 w 1851663"/>
                  <a:gd name="connsiteY18-38" fmla="*/ 1967415 h 3794301"/>
                  <a:gd name="connsiteX19-39" fmla="*/ 0 w 1851663"/>
                  <a:gd name="connsiteY19-40" fmla="*/ 1967415 h 3794301"/>
                  <a:gd name="connsiteX20-41" fmla="*/ 0 w 1851663"/>
                  <a:gd name="connsiteY20-42" fmla="*/ 308617 h 3794301"/>
                  <a:gd name="connsiteX0-43" fmla="*/ 0 w 1851663"/>
                  <a:gd name="connsiteY0-44" fmla="*/ 308617 h 3794301"/>
                  <a:gd name="connsiteX1-45" fmla="*/ 308617 w 1851663"/>
                  <a:gd name="connsiteY1-46" fmla="*/ 0 h 3794301"/>
                  <a:gd name="connsiteX2-47" fmla="*/ 308611 w 1851663"/>
                  <a:gd name="connsiteY2-48" fmla="*/ 0 h 3794301"/>
                  <a:gd name="connsiteX3-49" fmla="*/ 308611 w 1851663"/>
                  <a:gd name="connsiteY3-50" fmla="*/ 0 h 3794301"/>
                  <a:gd name="connsiteX4-51" fmla="*/ 771526 w 1851663"/>
                  <a:gd name="connsiteY4-52" fmla="*/ 0 h 3794301"/>
                  <a:gd name="connsiteX5-53" fmla="*/ 1543046 w 1851663"/>
                  <a:gd name="connsiteY5-54" fmla="*/ 0 h 3794301"/>
                  <a:gd name="connsiteX6-55" fmla="*/ 1851663 w 1851663"/>
                  <a:gd name="connsiteY6-56" fmla="*/ 308617 h 3794301"/>
                  <a:gd name="connsiteX7-57" fmla="*/ 1851663 w 1851663"/>
                  <a:gd name="connsiteY7-58" fmla="*/ 1967415 h 3794301"/>
                  <a:gd name="connsiteX8-59" fmla="*/ 1851663 w 1851663"/>
                  <a:gd name="connsiteY8-60" fmla="*/ 1967415 h 3794301"/>
                  <a:gd name="connsiteX9-61" fmla="*/ 1851663 w 1851663"/>
                  <a:gd name="connsiteY9-62" fmla="*/ 2810593 h 3794301"/>
                  <a:gd name="connsiteX10-63" fmla="*/ 1851663 w 1851663"/>
                  <a:gd name="connsiteY10-64" fmla="*/ 3064095 h 3794301"/>
                  <a:gd name="connsiteX11-65" fmla="*/ 1543046 w 1851663"/>
                  <a:gd name="connsiteY11-66" fmla="*/ 3372712 h 3794301"/>
                  <a:gd name="connsiteX12-67" fmla="*/ 929574 w 1851663"/>
                  <a:gd name="connsiteY12-68" fmla="*/ 3384004 h 3794301"/>
                  <a:gd name="connsiteX13-69" fmla="*/ 540075 w 1851663"/>
                  <a:gd name="connsiteY13-70" fmla="*/ 3794301 h 3794301"/>
                  <a:gd name="connsiteX14-71" fmla="*/ 455612 w 1851663"/>
                  <a:gd name="connsiteY14-72" fmla="*/ 3393614 h 3794301"/>
                  <a:gd name="connsiteX15-73" fmla="*/ 308611 w 1851663"/>
                  <a:gd name="connsiteY15-74" fmla="*/ 3372712 h 3794301"/>
                  <a:gd name="connsiteX16-75" fmla="*/ 308617 w 1851663"/>
                  <a:gd name="connsiteY16-76" fmla="*/ 3372712 h 3794301"/>
                  <a:gd name="connsiteX17-77" fmla="*/ 0 w 1851663"/>
                  <a:gd name="connsiteY17-78" fmla="*/ 3064095 h 3794301"/>
                  <a:gd name="connsiteX18-79" fmla="*/ 0 w 1851663"/>
                  <a:gd name="connsiteY18-80" fmla="*/ 2810593 h 3794301"/>
                  <a:gd name="connsiteX19-81" fmla="*/ 0 w 1851663"/>
                  <a:gd name="connsiteY19-82" fmla="*/ 1967415 h 3794301"/>
                  <a:gd name="connsiteX20-83" fmla="*/ 0 w 1851663"/>
                  <a:gd name="connsiteY20-84" fmla="*/ 1967415 h 3794301"/>
                  <a:gd name="connsiteX21" fmla="*/ 0 w 1851663"/>
                  <a:gd name="connsiteY21" fmla="*/ 308617 h 3794301"/>
                  <a:gd name="connsiteX0-85" fmla="*/ 0 w 1851663"/>
                  <a:gd name="connsiteY0-86" fmla="*/ 308617 h 3794301"/>
                  <a:gd name="connsiteX1-87" fmla="*/ 308617 w 1851663"/>
                  <a:gd name="connsiteY1-88" fmla="*/ 0 h 3794301"/>
                  <a:gd name="connsiteX2-89" fmla="*/ 308611 w 1851663"/>
                  <a:gd name="connsiteY2-90" fmla="*/ 0 h 3794301"/>
                  <a:gd name="connsiteX3-91" fmla="*/ 308611 w 1851663"/>
                  <a:gd name="connsiteY3-92" fmla="*/ 0 h 3794301"/>
                  <a:gd name="connsiteX4-93" fmla="*/ 771526 w 1851663"/>
                  <a:gd name="connsiteY4-94" fmla="*/ 0 h 3794301"/>
                  <a:gd name="connsiteX5-95" fmla="*/ 1543046 w 1851663"/>
                  <a:gd name="connsiteY5-96" fmla="*/ 0 h 3794301"/>
                  <a:gd name="connsiteX6-97" fmla="*/ 1851663 w 1851663"/>
                  <a:gd name="connsiteY6-98" fmla="*/ 308617 h 3794301"/>
                  <a:gd name="connsiteX7-99" fmla="*/ 1851663 w 1851663"/>
                  <a:gd name="connsiteY7-100" fmla="*/ 1967415 h 3794301"/>
                  <a:gd name="connsiteX8-101" fmla="*/ 1851663 w 1851663"/>
                  <a:gd name="connsiteY8-102" fmla="*/ 1967415 h 3794301"/>
                  <a:gd name="connsiteX9-103" fmla="*/ 1851663 w 1851663"/>
                  <a:gd name="connsiteY9-104" fmla="*/ 2810593 h 3794301"/>
                  <a:gd name="connsiteX10-105" fmla="*/ 1851663 w 1851663"/>
                  <a:gd name="connsiteY10-106" fmla="*/ 3064095 h 3794301"/>
                  <a:gd name="connsiteX11-107" fmla="*/ 1543046 w 1851663"/>
                  <a:gd name="connsiteY11-108" fmla="*/ 3372712 h 3794301"/>
                  <a:gd name="connsiteX12-109" fmla="*/ 929574 w 1851663"/>
                  <a:gd name="connsiteY12-110" fmla="*/ 3384004 h 3794301"/>
                  <a:gd name="connsiteX13-111" fmla="*/ 540075 w 1851663"/>
                  <a:gd name="connsiteY13-112" fmla="*/ 3794301 h 3794301"/>
                  <a:gd name="connsiteX14-113" fmla="*/ 455612 w 1851663"/>
                  <a:gd name="connsiteY14-114" fmla="*/ 3393614 h 3794301"/>
                  <a:gd name="connsiteX15-115" fmla="*/ 308611 w 1851663"/>
                  <a:gd name="connsiteY15-116" fmla="*/ 3372712 h 3794301"/>
                  <a:gd name="connsiteX16-117" fmla="*/ 308617 w 1851663"/>
                  <a:gd name="connsiteY16-118" fmla="*/ 3372712 h 3794301"/>
                  <a:gd name="connsiteX17-119" fmla="*/ 0 w 1851663"/>
                  <a:gd name="connsiteY17-120" fmla="*/ 3064095 h 3794301"/>
                  <a:gd name="connsiteX18-121" fmla="*/ 0 w 1851663"/>
                  <a:gd name="connsiteY18-122" fmla="*/ 2810593 h 3794301"/>
                  <a:gd name="connsiteX19-123" fmla="*/ 0 w 1851663"/>
                  <a:gd name="connsiteY19-124" fmla="*/ 1967415 h 3794301"/>
                  <a:gd name="connsiteX20-125" fmla="*/ 0 w 1851663"/>
                  <a:gd name="connsiteY20-126" fmla="*/ 1967415 h 3794301"/>
                  <a:gd name="connsiteX21-127" fmla="*/ 0 w 1851663"/>
                  <a:gd name="connsiteY21-128" fmla="*/ 308617 h 3794301"/>
                  <a:gd name="connsiteX0-129" fmla="*/ 0 w 1851663"/>
                  <a:gd name="connsiteY0-130" fmla="*/ 308617 h 3794301"/>
                  <a:gd name="connsiteX1-131" fmla="*/ 308617 w 1851663"/>
                  <a:gd name="connsiteY1-132" fmla="*/ 0 h 3794301"/>
                  <a:gd name="connsiteX2-133" fmla="*/ 308611 w 1851663"/>
                  <a:gd name="connsiteY2-134" fmla="*/ 0 h 3794301"/>
                  <a:gd name="connsiteX3-135" fmla="*/ 308611 w 1851663"/>
                  <a:gd name="connsiteY3-136" fmla="*/ 0 h 3794301"/>
                  <a:gd name="connsiteX4-137" fmla="*/ 771526 w 1851663"/>
                  <a:gd name="connsiteY4-138" fmla="*/ 0 h 3794301"/>
                  <a:gd name="connsiteX5-139" fmla="*/ 1543046 w 1851663"/>
                  <a:gd name="connsiteY5-140" fmla="*/ 0 h 3794301"/>
                  <a:gd name="connsiteX6-141" fmla="*/ 1851663 w 1851663"/>
                  <a:gd name="connsiteY6-142" fmla="*/ 308617 h 3794301"/>
                  <a:gd name="connsiteX7-143" fmla="*/ 1851663 w 1851663"/>
                  <a:gd name="connsiteY7-144" fmla="*/ 1967415 h 3794301"/>
                  <a:gd name="connsiteX8-145" fmla="*/ 1851663 w 1851663"/>
                  <a:gd name="connsiteY8-146" fmla="*/ 1967415 h 3794301"/>
                  <a:gd name="connsiteX9-147" fmla="*/ 1851663 w 1851663"/>
                  <a:gd name="connsiteY9-148" fmla="*/ 2810593 h 3794301"/>
                  <a:gd name="connsiteX10-149" fmla="*/ 1851663 w 1851663"/>
                  <a:gd name="connsiteY10-150" fmla="*/ 3064095 h 3794301"/>
                  <a:gd name="connsiteX11-151" fmla="*/ 1543046 w 1851663"/>
                  <a:gd name="connsiteY11-152" fmla="*/ 3372712 h 3794301"/>
                  <a:gd name="connsiteX12-153" fmla="*/ 929574 w 1851663"/>
                  <a:gd name="connsiteY12-154" fmla="*/ 3384004 h 3794301"/>
                  <a:gd name="connsiteX13-155" fmla="*/ 540075 w 1851663"/>
                  <a:gd name="connsiteY13-156" fmla="*/ 3794301 h 3794301"/>
                  <a:gd name="connsiteX14-157" fmla="*/ 455612 w 1851663"/>
                  <a:gd name="connsiteY14-158" fmla="*/ 3393614 h 3794301"/>
                  <a:gd name="connsiteX15-159" fmla="*/ 308611 w 1851663"/>
                  <a:gd name="connsiteY15-160" fmla="*/ 3372712 h 3794301"/>
                  <a:gd name="connsiteX16-161" fmla="*/ 308617 w 1851663"/>
                  <a:gd name="connsiteY16-162" fmla="*/ 3372712 h 3794301"/>
                  <a:gd name="connsiteX17-163" fmla="*/ 0 w 1851663"/>
                  <a:gd name="connsiteY17-164" fmla="*/ 3064095 h 3794301"/>
                  <a:gd name="connsiteX18-165" fmla="*/ 0 w 1851663"/>
                  <a:gd name="connsiteY18-166" fmla="*/ 2810593 h 3794301"/>
                  <a:gd name="connsiteX19-167" fmla="*/ 0 w 1851663"/>
                  <a:gd name="connsiteY19-168" fmla="*/ 1967415 h 3794301"/>
                  <a:gd name="connsiteX20-169" fmla="*/ 0 w 1851663"/>
                  <a:gd name="connsiteY20-170" fmla="*/ 1967415 h 3794301"/>
                  <a:gd name="connsiteX21-171" fmla="*/ 0 w 1851663"/>
                  <a:gd name="connsiteY21-172" fmla="*/ 308617 h 3794301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127" y="connsiteY21-128"/>
                  </a:cxn>
                </a:cxnLst>
                <a:rect l="l" t="t" r="r" b="b"/>
                <a:pathLst>
                  <a:path w="1851663" h="3794301">
                    <a:moveTo>
                      <a:pt x="0" y="308617"/>
                    </a:moveTo>
                    <a:cubicBezTo>
                      <a:pt x="0" y="138173"/>
                      <a:pt x="138173" y="0"/>
                      <a:pt x="308617" y="0"/>
                    </a:cubicBezTo>
                    <a:lnTo>
                      <a:pt x="308611" y="0"/>
                    </a:lnTo>
                    <a:lnTo>
                      <a:pt x="308611" y="0"/>
                    </a:lnTo>
                    <a:lnTo>
                      <a:pt x="771526" y="0"/>
                    </a:lnTo>
                    <a:lnTo>
                      <a:pt x="1543046" y="0"/>
                    </a:lnTo>
                    <a:cubicBezTo>
                      <a:pt x="1713490" y="0"/>
                      <a:pt x="1851663" y="138173"/>
                      <a:pt x="1851663" y="308617"/>
                    </a:cubicBezTo>
                    <a:lnTo>
                      <a:pt x="1851663" y="1967415"/>
                    </a:lnTo>
                    <a:lnTo>
                      <a:pt x="1851663" y="1967415"/>
                    </a:lnTo>
                    <a:lnTo>
                      <a:pt x="1851663" y="2810593"/>
                    </a:lnTo>
                    <a:lnTo>
                      <a:pt x="1851663" y="3064095"/>
                    </a:lnTo>
                    <a:cubicBezTo>
                      <a:pt x="1851663" y="3234539"/>
                      <a:pt x="1713490" y="3372712"/>
                      <a:pt x="1543046" y="3372712"/>
                    </a:cubicBezTo>
                    <a:lnTo>
                      <a:pt x="929574" y="3384004"/>
                    </a:lnTo>
                    <a:lnTo>
                      <a:pt x="540075" y="3794301"/>
                    </a:lnTo>
                    <a:cubicBezTo>
                      <a:pt x="501337" y="3620522"/>
                      <a:pt x="488000" y="3592793"/>
                      <a:pt x="455612" y="3393614"/>
                    </a:cubicBezTo>
                    <a:lnTo>
                      <a:pt x="308611" y="3372712"/>
                    </a:lnTo>
                    <a:lnTo>
                      <a:pt x="308617" y="3372712"/>
                    </a:lnTo>
                    <a:cubicBezTo>
                      <a:pt x="138173" y="3372712"/>
                      <a:pt x="0" y="3234539"/>
                      <a:pt x="0" y="3064095"/>
                    </a:cubicBezTo>
                    <a:lnTo>
                      <a:pt x="0" y="2810593"/>
                    </a:lnTo>
                    <a:lnTo>
                      <a:pt x="0" y="1967415"/>
                    </a:lnTo>
                    <a:lnTo>
                      <a:pt x="0" y="1967415"/>
                    </a:lnTo>
                    <a:lnTo>
                      <a:pt x="0" y="308617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chemeClr val="bg1">
                    <a:lumMod val="75000"/>
                  </a:schemeClr>
                </a:solidFill>
                <a:prstDash val="dash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91187" name="矩形 67"/>
            <p:cNvSpPr/>
            <p:nvPr/>
          </p:nvSpPr>
          <p:spPr>
            <a:xfrm>
              <a:off x="856164" y="4481522"/>
              <a:ext cx="3168076" cy="104341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en-US" sz="16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：使用底色的</a:t>
              </a:r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色相和饱和度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来创建最终的结果色。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505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3763" y="3736975"/>
            <a:ext cx="1871662" cy="2716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41" name="标题 1"/>
          <p:cNvSpPr>
            <a:spLocks noChangeArrowheads="1"/>
          </p:cNvSpPr>
          <p:nvPr/>
        </p:nvSpPr>
        <p:spPr bwMode="auto">
          <a:xfrm>
            <a:off x="1752600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8.2【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26】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601663" y="1379538"/>
            <a:ext cx="8137525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在使用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进行图像合成时，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“蒙版”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隔离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和保护选区之外的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未选中区域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，使其不被编辑，极大地方便了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图像的编辑和修改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650875" y="5732463"/>
            <a:ext cx="8242300" cy="4651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本案例将运用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“蒙版”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“播放器图标”。</a:t>
            </a:r>
            <a:endParaRPr lang="zh-CN" altLang="en-US" sz="20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060" name="标题 1"/>
          <p:cNvSpPr>
            <a:spLocks noChangeArrowheads="1"/>
          </p:cNvSpPr>
          <p:nvPr/>
        </p:nvSpPr>
        <p:spPr bwMode="auto">
          <a:xfrm>
            <a:off x="174783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播放器图标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4608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5775" y="2633663"/>
            <a:ext cx="5676900" cy="2724150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95234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5236" name="矩形 5"/>
          <p:cNvSpPr/>
          <p:nvPr/>
        </p:nvSpPr>
        <p:spPr>
          <a:xfrm>
            <a:off x="1495425" y="2603500"/>
            <a:ext cx="1851025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播放器图标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5237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95238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95241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524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9863" y="3532188"/>
            <a:ext cx="1933575" cy="1708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90" name="标题 1"/>
          <p:cNvSpPr>
            <a:spLocks noChangeArrowheads="1"/>
          </p:cNvSpPr>
          <p:nvPr/>
        </p:nvSpPr>
        <p:spPr bwMode="auto">
          <a:xfrm>
            <a:off x="1747838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播放器图标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97286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7287" name="矩形 10"/>
            <p:cNvSpPr/>
            <p:nvPr/>
          </p:nvSpPr>
          <p:spPr>
            <a:xfrm>
              <a:off x="4123293" y="3301120"/>
              <a:ext cx="3867077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播放器图标案例知识点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7112" name="标题 1"/>
          <p:cNvSpPr>
            <a:spLocks noChangeArrowheads="1"/>
          </p:cNvSpPr>
          <p:nvPr/>
        </p:nvSpPr>
        <p:spPr bwMode="auto">
          <a:xfrm>
            <a:off x="174783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933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、认识蒙版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933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933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3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4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5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936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936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4" name="矩形 15"/>
          <p:cNvSpPr/>
          <p:nvPr/>
        </p:nvSpPr>
        <p:spPr>
          <a:xfrm>
            <a:off x="6172200" y="1914525"/>
            <a:ext cx="2659063" cy="3416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在墙体上喷绘一些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广告标语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时，常会用一些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挖空广告内容的板子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遮住墙体，然后在上面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喷色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，将板子拿下后，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广告标语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就工整的印在墙体上了。这个板子就起到了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“蒙版”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的作用。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2044700"/>
            <a:ext cx="5624513" cy="4565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5418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137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138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、认识蒙版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138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138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138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141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2" name="组合 45"/>
          <p:cNvGrpSpPr/>
          <p:nvPr/>
        </p:nvGrpSpPr>
        <p:grpSpPr>
          <a:xfrm>
            <a:off x="676275" y="2027238"/>
            <a:ext cx="8137525" cy="1520825"/>
            <a:chOff x="641723" y="5014684"/>
            <a:chExt cx="8138351" cy="1520889"/>
          </a:xfrm>
        </p:grpSpPr>
        <p:grpSp>
          <p:nvGrpSpPr>
            <p:cNvPr id="101417" name="组合 76"/>
            <p:cNvGrpSpPr/>
            <p:nvPr/>
          </p:nvGrpSpPr>
          <p:grpSpPr>
            <a:xfrm>
              <a:off x="641723" y="5014684"/>
              <a:ext cx="8138351" cy="1520889"/>
              <a:chOff x="533397" y="3181246"/>
              <a:chExt cx="11474177" cy="2144702"/>
            </a:xfrm>
          </p:grpSpPr>
          <p:grpSp>
            <p:nvGrpSpPr>
              <p:cNvPr id="101418" name="组合 72"/>
              <p:cNvGrpSpPr/>
              <p:nvPr/>
            </p:nvGrpSpPr>
            <p:grpSpPr>
              <a:xfrm>
                <a:off x="533397" y="3181246"/>
                <a:ext cx="11474177" cy="2144702"/>
                <a:chOff x="1523997" y="2388304"/>
                <a:chExt cx="12749090" cy="2362901"/>
              </a:xfrm>
            </p:grpSpPr>
            <p:sp>
              <p:nvSpPr>
                <p:cNvPr id="47" name="矩形 46"/>
                <p:cNvSpPr/>
                <p:nvPr/>
              </p:nvSpPr>
              <p:spPr>
                <a:xfrm>
                  <a:off x="1523997" y="2736079"/>
                  <a:ext cx="12749090" cy="201512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48" name="任意多边形 47"/>
                <p:cNvSpPr/>
                <p:nvPr/>
              </p:nvSpPr>
              <p:spPr bwMode="auto">
                <a:xfrm>
                  <a:off x="1832403" y="2388304"/>
                  <a:ext cx="3444692" cy="577160"/>
                </a:xfrm>
                <a:custGeom>
                  <a:avLst/>
                  <a:gdLst>
                    <a:gd name="T0" fmla="*/ 0 w 4267200"/>
                    <a:gd name="T1" fmla="*/ 45850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50 h 1210897"/>
                    <a:gd name="T8" fmla="*/ 2780723 w 4267200"/>
                    <a:gd name="T9" fmla="*/ 229246 h 1210897"/>
                    <a:gd name="T10" fmla="*/ 2649207 w 4267200"/>
                    <a:gd name="T11" fmla="*/ 275097 h 1210897"/>
                    <a:gd name="T12" fmla="*/ 131516 w 4267200"/>
                    <a:gd name="T13" fmla="*/ 275097 h 1210897"/>
                    <a:gd name="T14" fmla="*/ 0 w 4267200"/>
                    <a:gd name="T15" fmla="*/ 229246 h 1210897"/>
                    <a:gd name="T16" fmla="*/ 0 w 4267200"/>
                    <a:gd name="T17" fmla="*/ 45850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142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422" name="矩形 15"/>
            <p:cNvSpPr/>
            <p:nvPr/>
          </p:nvSpPr>
          <p:spPr>
            <a:xfrm>
              <a:off x="780819" y="5487721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“蒙版”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可以理解为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“蒙在上面的板子”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，通过这个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“板子”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可以保护图层对象中未被选中的区域，使其不被编辑。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15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16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64" name="对象 63"/>
          <p:cNvGraphicFramePr>
            <a:graphicFrameLocks noChangeAspect="1"/>
          </p:cNvGraphicFramePr>
          <p:nvPr/>
        </p:nvGraphicFramePr>
        <p:xfrm>
          <a:off x="909638" y="4005263"/>
          <a:ext cx="2663825" cy="197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2" imgW="4648200" imgH="3441700" progId="Visio.Drawing.11">
                  <p:embed/>
                </p:oleObj>
              </mc:Choice>
              <mc:Fallback>
                <p:oleObj name="" r:id="rId2" imgW="4648200" imgH="3441700" progId="Visio.Drawing.11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9638" y="4005263"/>
                        <a:ext cx="2663825" cy="197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9" name="组合 68"/>
          <p:cNvGrpSpPr/>
          <p:nvPr/>
        </p:nvGrpSpPr>
        <p:grpSpPr>
          <a:xfrm>
            <a:off x="3984625" y="3927475"/>
            <a:ext cx="4973638" cy="2336800"/>
            <a:chOff x="3984168" y="3928178"/>
            <a:chExt cx="4974419" cy="2336024"/>
          </a:xfrm>
        </p:grpSpPr>
        <p:sp>
          <p:nvSpPr>
            <p:cNvPr id="101427" name="矩形 64"/>
            <p:cNvSpPr/>
            <p:nvPr/>
          </p:nvSpPr>
          <p:spPr>
            <a:xfrm>
              <a:off x="4386587" y="3928178"/>
              <a:ext cx="4572000" cy="233602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“黑色”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为“蒙版”的保护区域，可隐藏未被编辑的图像。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“白色”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为“蒙版”的编辑区域，用于显示需要编辑的图像部分。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“灰色”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为“蒙版”的部分保护区域，在此区域的图像会显示半透明状态。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椭圆 65"/>
            <p:cNvSpPr/>
            <p:nvPr/>
          </p:nvSpPr>
          <p:spPr bwMode="auto">
            <a:xfrm>
              <a:off x="3984168" y="4005940"/>
              <a:ext cx="327076" cy="326916"/>
            </a:xfrm>
            <a:prstGeom prst="ellipse">
              <a:avLst/>
            </a:prstGeom>
            <a:solidFill>
              <a:schemeClr val="tx1"/>
            </a:solidFill>
            <a:ln w="28575" cap="flat" cmpd="sng" algn="ctr">
              <a:solidFill>
                <a:schemeClr val="bg2">
                  <a:lumMod val="9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椭圆 66"/>
            <p:cNvSpPr/>
            <p:nvPr/>
          </p:nvSpPr>
          <p:spPr bwMode="auto">
            <a:xfrm>
              <a:off x="3984168" y="4769274"/>
              <a:ext cx="327076" cy="326916"/>
            </a:xfrm>
            <a:prstGeom prst="ellipse">
              <a:avLst/>
            </a:prstGeom>
            <a:solidFill>
              <a:schemeClr val="bg1"/>
            </a:solidFill>
            <a:ln w="28575" cap="flat" cmpd="sng" algn="ctr">
              <a:solidFill>
                <a:schemeClr val="bg2">
                  <a:lumMod val="9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椭圆 67"/>
            <p:cNvSpPr/>
            <p:nvPr/>
          </p:nvSpPr>
          <p:spPr bwMode="auto">
            <a:xfrm>
              <a:off x="3984168" y="5510390"/>
              <a:ext cx="327076" cy="32532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28575" cap="flat" cmpd="sng" algn="ctr">
              <a:solidFill>
                <a:schemeClr val="bg2">
                  <a:lumMod val="9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9163" name="标题 1"/>
          <p:cNvSpPr>
            <a:spLocks noChangeArrowheads="1"/>
          </p:cNvSpPr>
          <p:nvPr/>
        </p:nvSpPr>
        <p:spPr bwMode="auto">
          <a:xfrm>
            <a:off x="1760538" y="1190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342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343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343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346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7" name="组合 45"/>
          <p:cNvGrpSpPr/>
          <p:nvPr/>
        </p:nvGrpSpPr>
        <p:grpSpPr>
          <a:xfrm>
            <a:off x="622300" y="2027238"/>
            <a:ext cx="8137525" cy="1520825"/>
            <a:chOff x="641723" y="5014684"/>
            <a:chExt cx="8138351" cy="1520889"/>
          </a:xfrm>
        </p:grpSpPr>
        <p:grpSp>
          <p:nvGrpSpPr>
            <p:cNvPr id="103465" name="组合 76"/>
            <p:cNvGrpSpPr/>
            <p:nvPr/>
          </p:nvGrpSpPr>
          <p:grpSpPr>
            <a:xfrm>
              <a:off x="641723" y="5014684"/>
              <a:ext cx="8138351" cy="1520889"/>
              <a:chOff x="533397" y="3181246"/>
              <a:chExt cx="11474177" cy="2144702"/>
            </a:xfrm>
          </p:grpSpPr>
          <p:grpSp>
            <p:nvGrpSpPr>
              <p:cNvPr id="103466" name="组合 72"/>
              <p:cNvGrpSpPr/>
              <p:nvPr/>
            </p:nvGrpSpPr>
            <p:grpSpPr>
              <a:xfrm>
                <a:off x="533397" y="3181246"/>
                <a:ext cx="11474177" cy="2144702"/>
                <a:chOff x="1523997" y="2388304"/>
                <a:chExt cx="12749090" cy="2362901"/>
              </a:xfrm>
            </p:grpSpPr>
            <p:sp>
              <p:nvSpPr>
                <p:cNvPr id="52" name="矩形 51"/>
                <p:cNvSpPr/>
                <p:nvPr/>
              </p:nvSpPr>
              <p:spPr>
                <a:xfrm>
                  <a:off x="1523997" y="2736079"/>
                  <a:ext cx="12749090" cy="201512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3" name="任意多边形 52"/>
                <p:cNvSpPr/>
                <p:nvPr/>
              </p:nvSpPr>
              <p:spPr bwMode="auto">
                <a:xfrm>
                  <a:off x="1832403" y="2388304"/>
                  <a:ext cx="3444692" cy="577160"/>
                </a:xfrm>
                <a:custGeom>
                  <a:avLst/>
                  <a:gdLst>
                    <a:gd name="T0" fmla="*/ 0 w 4267200"/>
                    <a:gd name="T1" fmla="*/ 45850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50 h 1210897"/>
                    <a:gd name="T8" fmla="*/ 2780723 w 4267200"/>
                    <a:gd name="T9" fmla="*/ 229246 h 1210897"/>
                    <a:gd name="T10" fmla="*/ 2649207 w 4267200"/>
                    <a:gd name="T11" fmla="*/ 275097 h 1210897"/>
                    <a:gd name="T12" fmla="*/ 131516 w 4267200"/>
                    <a:gd name="T13" fmla="*/ 275097 h 1210897"/>
                    <a:gd name="T14" fmla="*/ 0 w 4267200"/>
                    <a:gd name="T15" fmla="*/ 229246 h 1210897"/>
                    <a:gd name="T16" fmla="*/ 0 w 4267200"/>
                    <a:gd name="T17" fmla="*/ 45850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3469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3470" name="矩形 15"/>
            <p:cNvSpPr/>
            <p:nvPr/>
          </p:nvSpPr>
          <p:spPr>
            <a:xfrm>
              <a:off x="780819" y="5509485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简单地说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“图层蒙版”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就是在图层上直接建立的蒙版，通过对该蒙版进行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编辑、隐藏、链接、删除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等操作完成图层对象的编辑。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22225" y="3733800"/>
            <a:ext cx="2532063" cy="4016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800100" lvl="1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添加图层蒙版</a:t>
            </a:r>
            <a:endParaRPr lang="zh-CN" altLang="en-US" sz="20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57" name="对象 56"/>
          <p:cNvGraphicFramePr>
            <a:graphicFrameLocks noChangeAspect="1"/>
          </p:cNvGraphicFramePr>
          <p:nvPr/>
        </p:nvGraphicFramePr>
        <p:xfrm>
          <a:off x="5514975" y="4378325"/>
          <a:ext cx="1736725" cy="221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" imgW="2425700" imgH="3098800" progId="Visio.Drawing.11">
                  <p:embed/>
                </p:oleObj>
              </mc:Choice>
              <mc:Fallback>
                <p:oleObj name="" r:id="rId2" imgW="2425700" imgH="3098800" progId="Visio.Drawing.11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514975" y="4378325"/>
                        <a:ext cx="1736725" cy="2217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8" name="组合 57"/>
          <p:cNvGrpSpPr/>
          <p:nvPr/>
        </p:nvGrpSpPr>
        <p:grpSpPr>
          <a:xfrm flipH="1">
            <a:off x="1449388" y="4075113"/>
            <a:ext cx="3041650" cy="2271712"/>
            <a:chOff x="5030080" y="1631236"/>
            <a:chExt cx="2800350" cy="2089150"/>
          </a:xfrm>
        </p:grpSpPr>
        <p:grpSp>
          <p:nvGrpSpPr>
            <p:cNvPr id="103475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61" name="椭圆形标注 60"/>
              <p:cNvSpPr>
                <a:spLocks noChangeArrowheads="1"/>
              </p:cNvSpPr>
              <p:nvPr/>
            </p:nvSpPr>
            <p:spPr bwMode="auto"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2" name="椭圆形标注 61"/>
              <p:cNvSpPr/>
              <p:nvPr/>
            </p:nvSpPr>
            <p:spPr>
              <a:xfrm>
                <a:off x="1043794" y="1915776"/>
                <a:ext cx="2591310" cy="2000222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3478" name="TextBox 20"/>
            <p:cNvSpPr txBox="1"/>
            <p:nvPr/>
          </p:nvSpPr>
          <p:spPr>
            <a:xfrm>
              <a:off x="5246230" y="2207903"/>
              <a:ext cx="2349065" cy="8873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在图层面板中，单击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“添加图层蒙版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按钮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，即可为选中的图层添加一个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“图层蒙版”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47838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547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547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547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547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547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1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551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5512" name="组合 45"/>
          <p:cNvGrpSpPr/>
          <p:nvPr/>
        </p:nvGrpSpPr>
        <p:grpSpPr>
          <a:xfrm>
            <a:off x="622300" y="2027238"/>
            <a:ext cx="8137525" cy="1520825"/>
            <a:chOff x="641723" y="5014684"/>
            <a:chExt cx="8138351" cy="1520889"/>
          </a:xfrm>
        </p:grpSpPr>
        <p:grpSp>
          <p:nvGrpSpPr>
            <p:cNvPr id="105513" name="组合 76"/>
            <p:cNvGrpSpPr/>
            <p:nvPr/>
          </p:nvGrpSpPr>
          <p:grpSpPr>
            <a:xfrm>
              <a:off x="641723" y="5014684"/>
              <a:ext cx="8138351" cy="1520889"/>
              <a:chOff x="533397" y="3181246"/>
              <a:chExt cx="11474177" cy="2144702"/>
            </a:xfrm>
          </p:grpSpPr>
          <p:grpSp>
            <p:nvGrpSpPr>
              <p:cNvPr id="105514" name="组合 72"/>
              <p:cNvGrpSpPr/>
              <p:nvPr/>
            </p:nvGrpSpPr>
            <p:grpSpPr>
              <a:xfrm>
                <a:off x="533397" y="3181246"/>
                <a:ext cx="11474177" cy="2144702"/>
                <a:chOff x="1523997" y="2388304"/>
                <a:chExt cx="12749090" cy="2362901"/>
              </a:xfrm>
            </p:grpSpPr>
            <p:sp>
              <p:nvSpPr>
                <p:cNvPr id="52" name="矩形 51"/>
                <p:cNvSpPr/>
                <p:nvPr/>
              </p:nvSpPr>
              <p:spPr>
                <a:xfrm>
                  <a:off x="1523997" y="2736079"/>
                  <a:ext cx="12749090" cy="201512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3" name="任意多边形 52"/>
                <p:cNvSpPr/>
                <p:nvPr/>
              </p:nvSpPr>
              <p:spPr bwMode="auto">
                <a:xfrm>
                  <a:off x="1832403" y="2388304"/>
                  <a:ext cx="3444692" cy="577160"/>
                </a:xfrm>
                <a:custGeom>
                  <a:avLst/>
                  <a:gdLst>
                    <a:gd name="T0" fmla="*/ 0 w 4267200"/>
                    <a:gd name="T1" fmla="*/ 45850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50 h 1210897"/>
                    <a:gd name="T8" fmla="*/ 2780723 w 4267200"/>
                    <a:gd name="T9" fmla="*/ 229246 h 1210897"/>
                    <a:gd name="T10" fmla="*/ 2649207 w 4267200"/>
                    <a:gd name="T11" fmla="*/ 275097 h 1210897"/>
                    <a:gd name="T12" fmla="*/ 131516 w 4267200"/>
                    <a:gd name="T13" fmla="*/ 275097 h 1210897"/>
                    <a:gd name="T14" fmla="*/ 0 w 4267200"/>
                    <a:gd name="T15" fmla="*/ 229246 h 1210897"/>
                    <a:gd name="T16" fmla="*/ 0 w 4267200"/>
                    <a:gd name="T17" fmla="*/ 45850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551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5518" name="矩形 15"/>
            <p:cNvSpPr/>
            <p:nvPr/>
          </p:nvSpPr>
          <p:spPr>
            <a:xfrm>
              <a:off x="780819" y="5509485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简单地说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“图层蒙版”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就是在图层上直接建立的蒙版，通过对该蒙版进行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编辑、隐藏、链接、删除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等操作完成图层对象的编辑。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44450" y="3733800"/>
            <a:ext cx="4070350" cy="4016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800100" lvl="1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显示和隐藏图层蒙版缩略图</a:t>
            </a:r>
            <a:endParaRPr lang="zh-CN" altLang="en-US" sz="20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0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 flipH="1">
            <a:off x="720725" y="4240213"/>
            <a:ext cx="3041650" cy="2271712"/>
            <a:chOff x="5030080" y="1631236"/>
            <a:chExt cx="2800350" cy="2089150"/>
          </a:xfrm>
        </p:grpSpPr>
        <p:grpSp>
          <p:nvGrpSpPr>
            <p:cNvPr id="105522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61" name="椭圆形标注 60"/>
              <p:cNvSpPr>
                <a:spLocks noChangeArrowheads="1"/>
              </p:cNvSpPr>
              <p:nvPr/>
            </p:nvSpPr>
            <p:spPr bwMode="auto"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2" name="椭圆形标注 61"/>
              <p:cNvSpPr/>
              <p:nvPr/>
            </p:nvSpPr>
            <p:spPr>
              <a:xfrm>
                <a:off x="1043794" y="1915776"/>
                <a:ext cx="2591309" cy="2000222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5525" name="TextBox 20"/>
            <p:cNvSpPr txBox="1"/>
            <p:nvPr/>
          </p:nvSpPr>
          <p:spPr>
            <a:xfrm>
              <a:off x="5206138" y="2067747"/>
              <a:ext cx="2349065" cy="115481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按住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en-US" altLang="zh-CN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Alt</a:t>
              </a:r>
              <a:r>
                <a:rPr lang="zh-CN" altLang="zh-CN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】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键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不放，单击图层面板中的</a:t>
              </a:r>
              <a:r>
                <a:rPr lang="zh-CN" altLang="en-US" sz="14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图层蒙版缩览图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，画布中的图像将被隐藏，只显示蒙版图像。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2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50190" name="对象 2"/>
          <p:cNvGraphicFramePr>
            <a:graphicFrameLocks noChangeAspect="1"/>
          </p:cNvGraphicFramePr>
          <p:nvPr/>
        </p:nvGraphicFramePr>
        <p:xfrm>
          <a:off x="4194175" y="4652963"/>
          <a:ext cx="4605338" cy="163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2" imgW="9677400" imgH="3441700" progId="Visio.Drawing.11">
                  <p:embed/>
                </p:oleObj>
              </mc:Choice>
              <mc:Fallback>
                <p:oleObj name="" r:id="rId2" imgW="9677400" imgH="3441700" progId="Visio.Drawing.11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94175" y="4652963"/>
                        <a:ext cx="4605338" cy="1630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12" name="标题 1"/>
          <p:cNvSpPr>
            <a:spLocks noChangeArrowheads="1"/>
          </p:cNvSpPr>
          <p:nvPr/>
        </p:nvSpPr>
        <p:spPr bwMode="auto">
          <a:xfrm>
            <a:off x="1747838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752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7524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7525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752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752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2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2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755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7560" name="组合 45"/>
          <p:cNvGrpSpPr/>
          <p:nvPr/>
        </p:nvGrpSpPr>
        <p:grpSpPr>
          <a:xfrm>
            <a:off x="622300" y="2027238"/>
            <a:ext cx="8137525" cy="1520825"/>
            <a:chOff x="641723" y="5014684"/>
            <a:chExt cx="8138351" cy="1520889"/>
          </a:xfrm>
        </p:grpSpPr>
        <p:grpSp>
          <p:nvGrpSpPr>
            <p:cNvPr id="107561" name="组合 76"/>
            <p:cNvGrpSpPr/>
            <p:nvPr/>
          </p:nvGrpSpPr>
          <p:grpSpPr>
            <a:xfrm>
              <a:off x="641723" y="5014684"/>
              <a:ext cx="8138351" cy="1520889"/>
              <a:chOff x="533397" y="3181246"/>
              <a:chExt cx="11474177" cy="2144702"/>
            </a:xfrm>
          </p:grpSpPr>
          <p:grpSp>
            <p:nvGrpSpPr>
              <p:cNvPr id="107562" name="组合 72"/>
              <p:cNvGrpSpPr/>
              <p:nvPr/>
            </p:nvGrpSpPr>
            <p:grpSpPr>
              <a:xfrm>
                <a:off x="533397" y="3181246"/>
                <a:ext cx="11474177" cy="2144702"/>
                <a:chOff x="1523997" y="2388304"/>
                <a:chExt cx="12749090" cy="2362901"/>
              </a:xfrm>
            </p:grpSpPr>
            <p:sp>
              <p:nvSpPr>
                <p:cNvPr id="52" name="矩形 51"/>
                <p:cNvSpPr/>
                <p:nvPr/>
              </p:nvSpPr>
              <p:spPr>
                <a:xfrm>
                  <a:off x="1523997" y="2736079"/>
                  <a:ext cx="12749090" cy="201512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3" name="任意多边形 52"/>
                <p:cNvSpPr/>
                <p:nvPr/>
              </p:nvSpPr>
              <p:spPr bwMode="auto">
                <a:xfrm>
                  <a:off x="1832403" y="2388304"/>
                  <a:ext cx="3444692" cy="577160"/>
                </a:xfrm>
                <a:custGeom>
                  <a:avLst/>
                  <a:gdLst>
                    <a:gd name="T0" fmla="*/ 0 w 4267200"/>
                    <a:gd name="T1" fmla="*/ 45850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50 h 1210897"/>
                    <a:gd name="T8" fmla="*/ 2780723 w 4267200"/>
                    <a:gd name="T9" fmla="*/ 229246 h 1210897"/>
                    <a:gd name="T10" fmla="*/ 2649207 w 4267200"/>
                    <a:gd name="T11" fmla="*/ 275097 h 1210897"/>
                    <a:gd name="T12" fmla="*/ 131516 w 4267200"/>
                    <a:gd name="T13" fmla="*/ 275097 h 1210897"/>
                    <a:gd name="T14" fmla="*/ 0 w 4267200"/>
                    <a:gd name="T15" fmla="*/ 229246 h 1210897"/>
                    <a:gd name="T16" fmla="*/ 0 w 4267200"/>
                    <a:gd name="T17" fmla="*/ 45850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7565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7566" name="矩形 15"/>
            <p:cNvSpPr/>
            <p:nvPr/>
          </p:nvSpPr>
          <p:spPr>
            <a:xfrm>
              <a:off x="780819" y="5509485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简单地说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“图层蒙版”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就是在图层上直接建立的蒙版，通过对该蒙版进行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编辑、隐藏、链接、删除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等操作完成图层对象的编辑。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23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223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44450" y="3810000"/>
            <a:ext cx="2787650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800100" lvl="1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图层蒙版的链接</a:t>
            </a:r>
            <a:endParaRPr lang="zh-CN" altLang="en-US" sz="20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20"/>
          <p:cNvSpPr txBox="1"/>
          <p:nvPr/>
        </p:nvSpPr>
        <p:spPr>
          <a:xfrm flipH="1">
            <a:off x="549275" y="4356100"/>
            <a:ext cx="8210550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在图层面板中，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图层缩览图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图层蒙版缩览图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之间存在着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“链接图标”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，用来关联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图象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蒙版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，当移动图象时，蒙版会同步移动。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235" name="标题 1"/>
          <p:cNvSpPr>
            <a:spLocks noChangeArrowheads="1"/>
          </p:cNvSpPr>
          <p:nvPr/>
        </p:nvSpPr>
        <p:spPr bwMode="auto">
          <a:xfrm>
            <a:off x="174783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957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957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9573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957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957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960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9608" name="组合 45"/>
          <p:cNvGrpSpPr/>
          <p:nvPr/>
        </p:nvGrpSpPr>
        <p:grpSpPr>
          <a:xfrm>
            <a:off x="622300" y="2027238"/>
            <a:ext cx="8137525" cy="1520825"/>
            <a:chOff x="641723" y="5014684"/>
            <a:chExt cx="8138351" cy="1520889"/>
          </a:xfrm>
        </p:grpSpPr>
        <p:grpSp>
          <p:nvGrpSpPr>
            <p:cNvPr id="109609" name="组合 76"/>
            <p:cNvGrpSpPr/>
            <p:nvPr/>
          </p:nvGrpSpPr>
          <p:grpSpPr>
            <a:xfrm>
              <a:off x="641723" y="5014684"/>
              <a:ext cx="8138351" cy="1520889"/>
              <a:chOff x="533397" y="3181246"/>
              <a:chExt cx="11474177" cy="2144702"/>
            </a:xfrm>
          </p:grpSpPr>
          <p:grpSp>
            <p:nvGrpSpPr>
              <p:cNvPr id="109610" name="组合 72"/>
              <p:cNvGrpSpPr/>
              <p:nvPr/>
            </p:nvGrpSpPr>
            <p:grpSpPr>
              <a:xfrm>
                <a:off x="533397" y="3181246"/>
                <a:ext cx="11474177" cy="2144702"/>
                <a:chOff x="1523997" y="2388304"/>
                <a:chExt cx="12749090" cy="2362901"/>
              </a:xfrm>
            </p:grpSpPr>
            <p:sp>
              <p:nvSpPr>
                <p:cNvPr id="52" name="矩形 51"/>
                <p:cNvSpPr/>
                <p:nvPr/>
              </p:nvSpPr>
              <p:spPr>
                <a:xfrm>
                  <a:off x="1523997" y="2736079"/>
                  <a:ext cx="12749090" cy="201512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3" name="任意多边形 52"/>
                <p:cNvSpPr/>
                <p:nvPr/>
              </p:nvSpPr>
              <p:spPr bwMode="auto">
                <a:xfrm>
                  <a:off x="1832403" y="2388304"/>
                  <a:ext cx="3444692" cy="577160"/>
                </a:xfrm>
                <a:custGeom>
                  <a:avLst/>
                  <a:gdLst>
                    <a:gd name="T0" fmla="*/ 0 w 4267200"/>
                    <a:gd name="T1" fmla="*/ 45850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50 h 1210897"/>
                    <a:gd name="T8" fmla="*/ 2780723 w 4267200"/>
                    <a:gd name="T9" fmla="*/ 229246 h 1210897"/>
                    <a:gd name="T10" fmla="*/ 2649207 w 4267200"/>
                    <a:gd name="T11" fmla="*/ 275097 h 1210897"/>
                    <a:gd name="T12" fmla="*/ 131516 w 4267200"/>
                    <a:gd name="T13" fmla="*/ 275097 h 1210897"/>
                    <a:gd name="T14" fmla="*/ 0 w 4267200"/>
                    <a:gd name="T15" fmla="*/ 229246 h 1210897"/>
                    <a:gd name="T16" fmla="*/ 0 w 4267200"/>
                    <a:gd name="T17" fmla="*/ 45850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0961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9614" name="矩形 15"/>
            <p:cNvSpPr/>
            <p:nvPr/>
          </p:nvSpPr>
          <p:spPr>
            <a:xfrm>
              <a:off x="780819" y="5509485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简单地说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“图层蒙版”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就是在图层上直接建立的蒙版，通过对该蒙版进行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编辑、隐藏、链接、删除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等操作完成图层对象的编辑。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44450" y="3733800"/>
            <a:ext cx="3300413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800100" lvl="1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恢复和停用图层蒙版</a:t>
            </a:r>
            <a:endParaRPr lang="zh-CN" altLang="en-US" sz="20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25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 flipH="1">
            <a:off x="1036638" y="4084638"/>
            <a:ext cx="3041650" cy="2271712"/>
            <a:chOff x="5030080" y="1631236"/>
            <a:chExt cx="2800350" cy="2089150"/>
          </a:xfrm>
        </p:grpSpPr>
        <p:grpSp>
          <p:nvGrpSpPr>
            <p:cNvPr id="109618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61" name="椭圆形标注 60"/>
              <p:cNvSpPr>
                <a:spLocks noChangeArrowheads="1"/>
              </p:cNvSpPr>
              <p:nvPr/>
            </p:nvSpPr>
            <p:spPr bwMode="auto"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2" name="椭圆形标注 61"/>
              <p:cNvSpPr/>
              <p:nvPr/>
            </p:nvSpPr>
            <p:spPr>
              <a:xfrm>
                <a:off x="1043794" y="1915776"/>
                <a:ext cx="2591310" cy="2000222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09621" name="TextBox 20"/>
            <p:cNvSpPr txBox="1"/>
            <p:nvPr/>
          </p:nvSpPr>
          <p:spPr>
            <a:xfrm>
              <a:off x="5196111" y="2057736"/>
              <a:ext cx="2349065" cy="14605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</a:t>
              </a:r>
              <a:r>
                <a:rPr lang="zh-CN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→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图层蒙版</a:t>
              </a:r>
              <a:r>
                <a:rPr lang="zh-CN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→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停用”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命令（或按住</a:t>
              </a:r>
              <a:r>
                <a:rPr lang="zh-CN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en-US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Shift</a:t>
              </a:r>
              <a:r>
                <a:rPr lang="zh-CN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】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键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不放，单击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图层蒙版缩略图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），可停用被选中的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图层蒙版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。再次单击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图层蒙版缩略图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，将恢复图层蒙版效果。</a:t>
              </a:r>
              <a:endParaRPr lang="zh-CN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latinLnBrk="1">
                <a:lnSpc>
                  <a:spcPct val="135000"/>
                </a:lnSpc>
              </a:pP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2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325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781550" y="4538663"/>
          <a:ext cx="2830513" cy="175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4203700" imgH="2616200" progId="Visio.Drawing.11">
                  <p:embed/>
                </p:oleObj>
              </mc:Choice>
              <mc:Fallback>
                <p:oleObj name="" r:id="rId2" imgW="4203700" imgH="2616200" progId="Visio.Drawing.11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781550" y="4538663"/>
                        <a:ext cx="2830513" cy="1754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61" name="标题 1"/>
          <p:cNvSpPr>
            <a:spLocks noChangeArrowheads="1"/>
          </p:cNvSpPr>
          <p:nvPr/>
        </p:nvSpPr>
        <p:spPr bwMode="auto">
          <a:xfrm>
            <a:off x="1763713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161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1162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1621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162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162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165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11656" name="组合 45"/>
          <p:cNvGrpSpPr/>
          <p:nvPr/>
        </p:nvGrpSpPr>
        <p:grpSpPr>
          <a:xfrm>
            <a:off x="622300" y="2027238"/>
            <a:ext cx="8137525" cy="1520825"/>
            <a:chOff x="641723" y="5014684"/>
            <a:chExt cx="8138351" cy="1520889"/>
          </a:xfrm>
        </p:grpSpPr>
        <p:grpSp>
          <p:nvGrpSpPr>
            <p:cNvPr id="111657" name="组合 76"/>
            <p:cNvGrpSpPr/>
            <p:nvPr/>
          </p:nvGrpSpPr>
          <p:grpSpPr>
            <a:xfrm>
              <a:off x="641723" y="5014684"/>
              <a:ext cx="8138351" cy="1520889"/>
              <a:chOff x="533397" y="3181246"/>
              <a:chExt cx="11474177" cy="2144702"/>
            </a:xfrm>
          </p:grpSpPr>
          <p:grpSp>
            <p:nvGrpSpPr>
              <p:cNvPr id="111658" name="组合 72"/>
              <p:cNvGrpSpPr/>
              <p:nvPr/>
            </p:nvGrpSpPr>
            <p:grpSpPr>
              <a:xfrm>
                <a:off x="533397" y="3181246"/>
                <a:ext cx="11474177" cy="2144702"/>
                <a:chOff x="1523997" y="2388304"/>
                <a:chExt cx="12749090" cy="2362901"/>
              </a:xfrm>
            </p:grpSpPr>
            <p:sp>
              <p:nvSpPr>
                <p:cNvPr id="52" name="矩形 51"/>
                <p:cNvSpPr/>
                <p:nvPr/>
              </p:nvSpPr>
              <p:spPr>
                <a:xfrm>
                  <a:off x="1523997" y="2736079"/>
                  <a:ext cx="12749090" cy="201512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3" name="任意多边形 52"/>
                <p:cNvSpPr/>
                <p:nvPr/>
              </p:nvSpPr>
              <p:spPr bwMode="auto">
                <a:xfrm>
                  <a:off x="1832403" y="2388304"/>
                  <a:ext cx="3444692" cy="577160"/>
                </a:xfrm>
                <a:custGeom>
                  <a:avLst/>
                  <a:gdLst>
                    <a:gd name="T0" fmla="*/ 0 w 4267200"/>
                    <a:gd name="T1" fmla="*/ 45850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50 h 1210897"/>
                    <a:gd name="T8" fmla="*/ 2780723 w 4267200"/>
                    <a:gd name="T9" fmla="*/ 229246 h 1210897"/>
                    <a:gd name="T10" fmla="*/ 2649207 w 4267200"/>
                    <a:gd name="T11" fmla="*/ 275097 h 1210897"/>
                    <a:gd name="T12" fmla="*/ 131516 w 4267200"/>
                    <a:gd name="T13" fmla="*/ 275097 h 1210897"/>
                    <a:gd name="T14" fmla="*/ 0 w 4267200"/>
                    <a:gd name="T15" fmla="*/ 229246 h 1210897"/>
                    <a:gd name="T16" fmla="*/ 0 w 4267200"/>
                    <a:gd name="T17" fmla="*/ 45850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11661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1662" name="矩形 15"/>
            <p:cNvSpPr/>
            <p:nvPr/>
          </p:nvSpPr>
          <p:spPr>
            <a:xfrm>
              <a:off x="780819" y="5509485"/>
              <a:ext cx="7999255" cy="83989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简单地说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“图层蒙版”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就是在图层上直接建立的蒙版，通过对该蒙版进行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编辑、隐藏、链接、删除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等操作完成图层对象的编辑。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44450" y="3733800"/>
            <a:ext cx="2532063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800100" lvl="1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删除图层蒙版</a:t>
            </a:r>
            <a:endParaRPr lang="zh-CN" altLang="en-US" sz="20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28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 flipH="1">
            <a:off x="1036638" y="4084638"/>
            <a:ext cx="3041650" cy="2271712"/>
            <a:chOff x="5030080" y="1631236"/>
            <a:chExt cx="2800350" cy="2089150"/>
          </a:xfrm>
        </p:grpSpPr>
        <p:grpSp>
          <p:nvGrpSpPr>
            <p:cNvPr id="111666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61" name="椭圆形标注 60"/>
              <p:cNvSpPr>
                <a:spLocks noChangeArrowheads="1"/>
              </p:cNvSpPr>
              <p:nvPr/>
            </p:nvSpPr>
            <p:spPr bwMode="auto"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2" name="椭圆形标注 61"/>
              <p:cNvSpPr/>
              <p:nvPr/>
            </p:nvSpPr>
            <p:spPr>
              <a:xfrm>
                <a:off x="1043794" y="1915776"/>
                <a:ext cx="2591310" cy="2000222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11669" name="TextBox 20"/>
            <p:cNvSpPr txBox="1"/>
            <p:nvPr/>
          </p:nvSpPr>
          <p:spPr>
            <a:xfrm>
              <a:off x="5236204" y="2067747"/>
              <a:ext cx="2349065" cy="123123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</a:t>
              </a:r>
              <a:r>
                <a:rPr lang="zh-CN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→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图层蒙版</a:t>
              </a:r>
              <a:r>
                <a:rPr lang="zh-CN" altLang="zh-CN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→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删除”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命令（或在图层蒙版缩略图上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单击鼠标右键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，在弹出的下拉菜单中选择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“删除图层蒙版”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命令），即可删除被选中的</a:t>
              </a:r>
              <a:r>
                <a:rPr lang="zh-CN" altLang="en-US" sz="12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图层蒙版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2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428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4781550" y="4538663"/>
          <a:ext cx="2830513" cy="175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4203700" imgH="2616200" progId="Visio.Drawing.11">
                  <p:embed/>
                </p:oleObj>
              </mc:Choice>
              <mc:Fallback>
                <p:oleObj name="" r:id="rId2" imgW="4203700" imgH="2616200" progId="Visio.Drawing.11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781550" y="4538663"/>
                        <a:ext cx="2830513" cy="1754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85" name="标题 1"/>
          <p:cNvSpPr>
            <a:spLocks noChangeArrowheads="1"/>
          </p:cNvSpPr>
          <p:nvPr/>
        </p:nvSpPr>
        <p:spPr bwMode="auto">
          <a:xfrm>
            <a:off x="1747838" y="1476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8.3【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27】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13666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40313" y="3970338"/>
            <a:ext cx="4117975" cy="3086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3667" name="矩形 5"/>
          <p:cNvSpPr/>
          <p:nvPr/>
        </p:nvSpPr>
        <p:spPr>
          <a:xfrm>
            <a:off x="2032000" y="1527175"/>
            <a:ext cx="593090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多学一招：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创建遮盖图层全部的蒙版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3668" name="Group 9"/>
          <p:cNvGrpSpPr>
            <a:grpSpLocks noChangeAspect="1"/>
          </p:cNvGrpSpPr>
          <p:nvPr/>
        </p:nvGrpSpPr>
        <p:grpSpPr>
          <a:xfrm>
            <a:off x="411163" y="1265238"/>
            <a:ext cx="1579562" cy="1289050"/>
            <a:chOff x="4410" y="748"/>
            <a:chExt cx="1246" cy="1017"/>
          </a:xfrm>
        </p:grpSpPr>
        <p:sp>
          <p:nvSpPr>
            <p:cNvPr id="113669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0" name="标题 1"/>
          <p:cNvSpPr>
            <a:spLocks noChangeArrowheads="1"/>
          </p:cNvSpPr>
          <p:nvPr/>
        </p:nvSpPr>
        <p:spPr bwMode="auto">
          <a:xfrm>
            <a:off x="1747838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3600" b="0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  <a:sym typeface="Wingdings" panose="05000000000000000000" charset="0"/>
              </a:rPr>
              <a:t></a:t>
            </a: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多学一招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5530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5" name="对象 24"/>
          <p:cNvGraphicFramePr>
            <a:graphicFrameLocks noChangeAspect="1"/>
          </p:cNvGraphicFramePr>
          <p:nvPr/>
        </p:nvGraphicFramePr>
        <p:xfrm>
          <a:off x="2124075" y="2949575"/>
          <a:ext cx="5456238" cy="203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2" imgW="8115300" imgH="3035300" progId="Visio.Drawing.11">
                  <p:embed/>
                </p:oleObj>
              </mc:Choice>
              <mc:Fallback>
                <p:oleObj name="" r:id="rId2" imgW="8115300" imgH="3035300" progId="Visio.Drawing.11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24075" y="2949575"/>
                        <a:ext cx="5456238" cy="2036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矩形 1"/>
          <p:cNvSpPr/>
          <p:nvPr/>
        </p:nvSpPr>
        <p:spPr>
          <a:xfrm>
            <a:off x="601663" y="1379538"/>
            <a:ext cx="8137525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剪贴蒙版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”是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中一个非常特别、非常有趣的蒙版，用它可以制作出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图层“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上颜色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下形状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”的特殊效果。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2"/>
          <p:cNvSpPr/>
          <p:nvPr/>
        </p:nvSpPr>
        <p:spPr>
          <a:xfrm>
            <a:off x="650875" y="5732463"/>
            <a:ext cx="8242300" cy="4651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本案例将运用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“剪贴蒙版”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“游戏海报”。</a:t>
            </a:r>
            <a:endParaRPr lang="zh-CN" altLang="en-US" sz="20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324" name="标题 1"/>
          <p:cNvSpPr>
            <a:spLocks noChangeArrowheads="1"/>
          </p:cNvSpPr>
          <p:nvPr/>
        </p:nvSpPr>
        <p:spPr bwMode="auto">
          <a:xfrm>
            <a:off x="174783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游戏海报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56326" name="Picture 2" descr="C:\Users\admin\Desktop\78da450fcded0d5fd780964aa6a5ecf6c7c691a7d895-v9vtDc_fw65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67075" y="2319338"/>
            <a:ext cx="2305050" cy="33528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17762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7764" name="矩形 5"/>
          <p:cNvSpPr/>
          <p:nvPr/>
        </p:nvSpPr>
        <p:spPr>
          <a:xfrm>
            <a:off x="1665288" y="2603500"/>
            <a:ext cx="1517650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游戏海报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7765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117766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17769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ChangeArrowheads="1"/>
          </p:cNvSpPr>
          <p:nvPr/>
        </p:nvSpPr>
        <p:spPr bwMode="auto">
          <a:xfrm>
            <a:off x="1749425" y="1317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游戏海报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117771" name="Picture 2" descr="QQ截图2015100912000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288" y="3095625"/>
            <a:ext cx="1504950" cy="21621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119814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9815" name="矩形 10"/>
            <p:cNvSpPr/>
            <p:nvPr/>
          </p:nvSpPr>
          <p:spPr>
            <a:xfrm>
              <a:off x="4123293" y="3301120"/>
              <a:ext cx="3867077" cy="5231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游戏海报案例知识点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8376" name="标题 1"/>
          <p:cNvSpPr>
            <a:spLocks noChangeArrowheads="1"/>
          </p:cNvSpPr>
          <p:nvPr/>
        </p:nvSpPr>
        <p:spPr bwMode="auto">
          <a:xfrm>
            <a:off x="1752600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185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、剪贴蒙版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1862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186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189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9399" name="标题 1"/>
          <p:cNvSpPr>
            <a:spLocks noChangeArrowheads="1"/>
          </p:cNvSpPr>
          <p:nvPr/>
        </p:nvSpPr>
        <p:spPr bwMode="auto">
          <a:xfrm>
            <a:off x="1747838" y="1285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47" name="组合 45"/>
          <p:cNvGrpSpPr/>
          <p:nvPr/>
        </p:nvGrpSpPr>
        <p:grpSpPr>
          <a:xfrm>
            <a:off x="622300" y="2027238"/>
            <a:ext cx="8137525" cy="1379537"/>
            <a:chOff x="641723" y="5014684"/>
            <a:chExt cx="8138351" cy="1380049"/>
          </a:xfrm>
        </p:grpSpPr>
        <p:grpSp>
          <p:nvGrpSpPr>
            <p:cNvPr id="121898" name="组合 76"/>
            <p:cNvGrpSpPr/>
            <p:nvPr/>
          </p:nvGrpSpPr>
          <p:grpSpPr>
            <a:xfrm>
              <a:off x="641723" y="5014684"/>
              <a:ext cx="8138351" cy="1380049"/>
              <a:chOff x="533397" y="3181246"/>
              <a:chExt cx="11474177" cy="1946095"/>
            </a:xfrm>
          </p:grpSpPr>
          <p:grpSp>
            <p:nvGrpSpPr>
              <p:cNvPr id="121899" name="组合 72"/>
              <p:cNvGrpSpPr/>
              <p:nvPr/>
            </p:nvGrpSpPr>
            <p:grpSpPr>
              <a:xfrm>
                <a:off x="533397" y="3181246"/>
                <a:ext cx="11474177" cy="1946095"/>
                <a:chOff x="1523997" y="2388304"/>
                <a:chExt cx="12749090" cy="2144088"/>
              </a:xfrm>
            </p:grpSpPr>
            <p:sp>
              <p:nvSpPr>
                <p:cNvPr id="52" name="矩形 51"/>
                <p:cNvSpPr/>
                <p:nvPr/>
              </p:nvSpPr>
              <p:spPr>
                <a:xfrm>
                  <a:off x="1523997" y="2736193"/>
                  <a:ext cx="12749090" cy="1796199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3" name="任意多边形 52"/>
                <p:cNvSpPr/>
                <p:nvPr/>
              </p:nvSpPr>
              <p:spPr bwMode="auto">
                <a:xfrm>
                  <a:off x="1832403" y="2388304"/>
                  <a:ext cx="3444692" cy="577350"/>
                </a:xfrm>
                <a:custGeom>
                  <a:avLst/>
                  <a:gdLst>
                    <a:gd name="T0" fmla="*/ 0 w 4267200"/>
                    <a:gd name="T1" fmla="*/ 45881 h 1210897"/>
                    <a:gd name="T2" fmla="*/ 131516 w 4267200"/>
                    <a:gd name="T3" fmla="*/ 0 h 1210897"/>
                    <a:gd name="T4" fmla="*/ 2649207 w 4267200"/>
                    <a:gd name="T5" fmla="*/ 0 h 1210897"/>
                    <a:gd name="T6" fmla="*/ 2780723 w 4267200"/>
                    <a:gd name="T7" fmla="*/ 45881 h 1210897"/>
                    <a:gd name="T8" fmla="*/ 2780723 w 4267200"/>
                    <a:gd name="T9" fmla="*/ 229397 h 1210897"/>
                    <a:gd name="T10" fmla="*/ 2649207 w 4267200"/>
                    <a:gd name="T11" fmla="*/ 275278 h 1210897"/>
                    <a:gd name="T12" fmla="*/ 131516 w 4267200"/>
                    <a:gd name="T13" fmla="*/ 275278 h 1210897"/>
                    <a:gd name="T14" fmla="*/ 0 w 4267200"/>
                    <a:gd name="T15" fmla="*/ 229397 h 1210897"/>
                    <a:gd name="T16" fmla="*/ 0 w 4267200"/>
                    <a:gd name="T17" fmla="*/ 45881 h 121089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 w="38100" cap="flat" cmpd="sng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40000" dist="20000" dir="5400000" rotWithShape="0">
                    <a:srgbClr val="000000">
                      <a:alpha val="37999"/>
                    </a:srgbClr>
                  </a:outerShdw>
                </a:effectLst>
              </p:spPr>
              <p:txBody>
                <a:bodyPr lIns="220401" tIns="59111" rIns="220401" bIns="59111" anchor="ctr"/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121902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1903" name="矩形 15"/>
            <p:cNvSpPr/>
            <p:nvPr/>
          </p:nvSpPr>
          <p:spPr>
            <a:xfrm>
              <a:off x="780819" y="5476825"/>
              <a:ext cx="7999255" cy="79685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“剪贴蒙版”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是通过下方图层的形状来限制上方图层的显示状态，达到一种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剪贴画效果的蒙版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40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763588" y="3792538"/>
            <a:ext cx="4349750" cy="15875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中，至少需要两个图层才能创建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“剪贴蒙版”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，通常把位于下面的图层叫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“基底图层”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，位于上面的图层叫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“剪贴层”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40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58" name="对象 57"/>
          <p:cNvGraphicFramePr>
            <a:graphicFrameLocks noChangeAspect="1"/>
          </p:cNvGraphicFramePr>
          <p:nvPr/>
        </p:nvGraphicFramePr>
        <p:xfrm>
          <a:off x="4918075" y="3922713"/>
          <a:ext cx="3844925" cy="218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2" imgW="5651500" imgH="3213100" progId="Visio.Drawing.11">
                  <p:embed/>
                </p:oleObj>
              </mc:Choice>
              <mc:Fallback>
                <p:oleObj name="" r:id="rId2" imgW="5651500" imgH="3213100" progId="Visio.Drawing.11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918075" y="3922713"/>
                        <a:ext cx="3844925" cy="2187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3907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390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、剪贴蒙版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3909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3910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3911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2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3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4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5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6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7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8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9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0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1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2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3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4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5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6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7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8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9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0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1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2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3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4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5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6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7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8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9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0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1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2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3943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04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042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68313" y="2643188"/>
            <a:ext cx="8480425" cy="19383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选中要作为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“剪贴层”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的图层，执行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创建剪贴蒙版”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命令（快捷键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Ctrl+Alt+G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），即可用下方相邻图层作为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“基底图层”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，创建一个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剪贴蒙版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按住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Alt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键不放，将鼠标指针移动到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“剪贴层”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“基底图层”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之间单击鼠标，也可以创建剪贴蒙版。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69900" y="2082800"/>
            <a:ext cx="2376488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创建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剪贴蒙版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9395" name="Picture 3" descr="Snap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4463" y="4533900"/>
            <a:ext cx="1836737" cy="1906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27" name="标题 1"/>
          <p:cNvSpPr>
            <a:spLocks noChangeArrowheads="1"/>
          </p:cNvSpPr>
          <p:nvPr/>
        </p:nvSpPr>
        <p:spPr bwMode="auto">
          <a:xfrm>
            <a:off x="1747838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595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78910" y="0"/>
              </a:cxn>
              <a:cxn ang="0">
                <a:pos x="251848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595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、剪贴蒙版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5957" name="组合 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595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595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9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599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14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4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68313" y="2643188"/>
            <a:ext cx="8480425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“基底图层”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上方的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“剪贴层”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，执行“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释放剪贴蒙版”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命令（快捷键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Ctrl+Alt+G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）即可释放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剪贴蒙版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69900" y="2082800"/>
            <a:ext cx="2376488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342900" indent="-342900" eaLnBrk="0" hangingPunct="0">
              <a:buFont typeface="Wingdings" panose="05000000000000000000" pitchFamily="2" charset="2"/>
              <a:buChar char="Ø"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释放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剪贴蒙版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55600" y="3408363"/>
            <a:ext cx="7821613" cy="2625725"/>
            <a:chOff x="355600" y="3408237"/>
            <a:chExt cx="7822179" cy="2625297"/>
          </a:xfrm>
        </p:grpSpPr>
        <p:sp>
          <p:nvSpPr>
            <p:cNvPr id="125997" name="矩形 1"/>
            <p:cNvSpPr/>
            <p:nvPr/>
          </p:nvSpPr>
          <p:spPr>
            <a:xfrm>
              <a:off x="2802731" y="4570866"/>
              <a:ext cx="5375048" cy="12144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b="1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注意：</a:t>
              </a:r>
              <a:endParaRPr lang="zh-CN" altLang="zh-CN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可以用一个“基底图层”来控制多个“剪贴层”，但是这些“剪贴层”必须是相邻且连续的。</a:t>
              </a:r>
              <a:endPara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pic>
          <p:nvPicPr>
            <p:cNvPr id="125998" name="Picture 6" descr="注意小人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5600" y="3408237"/>
              <a:ext cx="2574131" cy="2625297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1451" name="标题 1"/>
          <p:cNvSpPr>
            <a:spLocks noChangeArrowheads="1"/>
          </p:cNvSpPr>
          <p:nvPr/>
        </p:nvSpPr>
        <p:spPr bwMode="auto">
          <a:xfrm>
            <a:off x="1754188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8.4【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28】</a:t>
            </a: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</p:spTree>
  </p:cSld>
  <p:clrMapOvr>
    <a:masterClrMapping/>
  </p:clrMapOvr>
</p:sld>
</file>

<file path=ppt/tags/tag1.xml><?xml version="1.0" encoding="utf-8"?>
<p:tagLst xmlns:p="http://schemas.openxmlformats.org/presentationml/2006/main">
  <p:tag name="GENSWF_SLIDE_TITLE" val="第8章 图层混合模式与蒙版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图层混合模式与蒙版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【案例25】草地文字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【案例25】草地文字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【案例25】知识点讲解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【案例25】知识点讲解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【案例25】知识点讲解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【案例25】知识点讲解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【案例26】闪电效果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【案例26】闪电效果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4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5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6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7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8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29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0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1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2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3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4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5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6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7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8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39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40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41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42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43.xml><?xml version="1.0" encoding="utf-8"?>
<p:tagLst xmlns:p="http://schemas.openxmlformats.org/presentationml/2006/main">
  <p:tag name="GENSWF_SLIDE_TITLE" val="【案例26】知识点讲解"/>
  <p:tag name="GENSWF_ADVANCE_TIME" val="0.00"/>
  <p:tag name="ISPRING_SLIDE_INDENT_LEVEL" val="0"/>
  <p:tag name="ISPRING_CUSTOM_TIMING_USED" val="0"/>
</p:tagLst>
</file>

<file path=ppt/tags/tag44.xml><?xml version="1.0" encoding="utf-8"?>
<p:tagLst xmlns:p="http://schemas.openxmlformats.org/presentationml/2006/main">
  <p:tag name="GENSWF_SLIDE_TITLE" val="【案例27】播放器图标"/>
  <p:tag name="GENSWF_ADVANCE_TIME" val="0.00"/>
  <p:tag name="ISPRING_SLIDE_INDENT_LEVEL" val="0"/>
  <p:tag name="ISPRING_CUSTOM_TIMING_USED" val="0"/>
</p:tagLst>
</file>

<file path=ppt/tags/tag45.xml><?xml version="1.0" encoding="utf-8"?>
<p:tagLst xmlns:p="http://schemas.openxmlformats.org/presentationml/2006/main">
  <p:tag name="GENSWF_SLIDE_TITLE" val="【案例27】播放器图标"/>
  <p:tag name="GENSWF_ADVANCE_TIME" val="0.00"/>
  <p:tag name="ISPRING_SLIDE_INDENT_LEVEL" val="0"/>
  <p:tag name="ISPRING_CUSTOM_TIMING_USED" val="0"/>
</p:tagLst>
</file>

<file path=ppt/tags/tag46.xml><?xml version="1.0" encoding="utf-8"?>
<p:tagLst xmlns:p="http://schemas.openxmlformats.org/presentationml/2006/main">
  <p:tag name="GENSWF_SLIDE_TITLE" val="【案例27】知识点讲解"/>
  <p:tag name="GENSWF_ADVANCE_TIME" val="0.00"/>
  <p:tag name="ISPRING_SLIDE_INDENT_LEVEL" val="0"/>
  <p:tag name="ISPRING_CUSTOM_TIMING_USED" val="0"/>
</p:tagLst>
</file>

<file path=ppt/tags/tag47.xml><?xml version="1.0" encoding="utf-8"?>
<p:tagLst xmlns:p="http://schemas.openxmlformats.org/presentationml/2006/main">
  <p:tag name="GENSWF_SLIDE_TITLE" val="【案例27】知识点讲解"/>
  <p:tag name="GENSWF_ADVANCE_TIME" val="0.00"/>
  <p:tag name="ISPRING_SLIDE_INDENT_LEVEL" val="0"/>
  <p:tag name="ISPRING_CUSTOM_TIMING_USED" val="0"/>
</p:tagLst>
</file>

<file path=ppt/tags/tag48.xml><?xml version="1.0" encoding="utf-8"?>
<p:tagLst xmlns:p="http://schemas.openxmlformats.org/presentationml/2006/main">
  <p:tag name="GENSWF_SLIDE_TITLE" val="【案例27】知识点讲解"/>
  <p:tag name="GENSWF_ADVANCE_TIME" val="0.00"/>
  <p:tag name="ISPRING_SLIDE_INDENT_LEVEL" val="0"/>
  <p:tag name="ISPRING_CUSTOM_TIMING_USED" val="0"/>
</p:tagLst>
</file>

<file path=ppt/tags/tag49.xml><?xml version="1.0" encoding="utf-8"?>
<p:tagLst xmlns:p="http://schemas.openxmlformats.org/presentationml/2006/main">
  <p:tag name="GENSWF_SLIDE_TITLE" val="【案例27】知识点讲解"/>
  <p:tag name="GENSWF_ADVANCE_TIME" val="0.00"/>
  <p:tag name="ISPRING_SLIDE_INDENT_LEVEL" val="0"/>
  <p:tag name="ISPRING_CUSTOM_TIMING_USED" val="0"/>
</p:tagLst>
</file>

<file path=ppt/tags/tag50.xml><?xml version="1.0" encoding="utf-8"?>
<p:tagLst xmlns:p="http://schemas.openxmlformats.org/presentationml/2006/main">
  <p:tag name="GENSWF_SLIDE_TITLE" val="【案例27】知识点讲解"/>
  <p:tag name="GENSWF_ADVANCE_TIME" val="0.00"/>
  <p:tag name="ISPRING_SLIDE_INDENT_LEVEL" val="0"/>
  <p:tag name="ISPRING_CUSTOM_TIMING_USED" val="0"/>
</p:tagLst>
</file>

<file path=ppt/tags/tag51.xml><?xml version="1.0" encoding="utf-8"?>
<p:tagLst xmlns:p="http://schemas.openxmlformats.org/presentationml/2006/main">
  <p:tag name="GENSWF_SLIDE_TITLE" val="【案例27】知识点讲解"/>
  <p:tag name="GENSWF_ADVANCE_TIME" val="0.00"/>
  <p:tag name="ISPRING_SLIDE_INDENT_LEVEL" val="0"/>
  <p:tag name="ISPRING_CUSTOM_TIMING_USED" val="0"/>
</p:tagLst>
</file>

<file path=ppt/tags/tag52.xml><?xml version="1.0" encoding="utf-8"?>
<p:tagLst xmlns:p="http://schemas.openxmlformats.org/presentationml/2006/main">
  <p:tag name="GENSWF_SLIDE_TITLE" val="【案例27】知识点讲解"/>
  <p:tag name="GENSWF_ADVANCE_TIME" val="0.00"/>
  <p:tag name="ISPRING_SLIDE_INDENT_LEVEL" val="0"/>
  <p:tag name="ISPRING_CUSTOM_TIMING_USED" val="0"/>
</p:tagLst>
</file>

<file path=ppt/tags/tag53.xml><?xml version="1.0" encoding="utf-8"?>
<p:tagLst xmlns:p="http://schemas.openxmlformats.org/presentationml/2006/main">
  <p:tag name="GENSWF_SLIDE_TITLE" val="【案例27】知识点讲解"/>
  <p:tag name="GENSWF_ADVANCE_TIME" val="0.00"/>
  <p:tag name="ISPRING_SLIDE_INDENT_LEVEL" val="0"/>
  <p:tag name="ISPRING_CUSTOM_TIMING_USED" val="0"/>
</p:tagLst>
</file>

<file path=ppt/tags/tag54.xml><?xml version="1.0" encoding="utf-8"?>
<p:tagLst xmlns:p="http://schemas.openxmlformats.org/presentationml/2006/main">
  <p:tag name="GENSWF_SLIDE_TITLE" val="多学一招"/>
  <p:tag name="GENSWF_ADVANCE_TIME" val="0.00"/>
  <p:tag name="ISPRING_SLIDE_INDENT_LEVEL" val="0"/>
  <p:tag name="ISPRING_CUSTOM_TIMING_USED" val="0"/>
</p:tagLst>
</file>

<file path=ppt/tags/tag55.xml><?xml version="1.0" encoding="utf-8"?>
<p:tagLst xmlns:p="http://schemas.openxmlformats.org/presentationml/2006/main">
  <p:tag name="GENSWF_SLIDE_TITLE" val="【案例28】游戏海报"/>
  <p:tag name="GENSWF_ADVANCE_TIME" val="0.00"/>
  <p:tag name="ISPRING_SLIDE_INDENT_LEVEL" val="0"/>
  <p:tag name="ISPRING_CUSTOM_TIMING_USED" val="0"/>
</p:tagLst>
</file>

<file path=ppt/tags/tag56.xml><?xml version="1.0" encoding="utf-8"?>
<p:tagLst xmlns:p="http://schemas.openxmlformats.org/presentationml/2006/main">
  <p:tag name="GENSWF_SLIDE_TITLE" val="【案例28】游戏海报"/>
  <p:tag name="GENSWF_ADVANCE_TIME" val="0.00"/>
  <p:tag name="ISPRING_SLIDE_INDENT_LEVEL" val="0"/>
  <p:tag name="ISPRING_CUSTOM_TIMING_USED" val="0"/>
</p:tagLst>
</file>

<file path=ppt/tags/tag57.xml><?xml version="1.0" encoding="utf-8"?>
<p:tagLst xmlns:p="http://schemas.openxmlformats.org/presentationml/2006/main">
  <p:tag name="GENSWF_SLIDE_TITLE" val="【案例28】知识点讲解"/>
  <p:tag name="GENSWF_ADVANCE_TIME" val="0.00"/>
  <p:tag name="ISPRING_SLIDE_INDENT_LEVEL" val="0"/>
  <p:tag name="ISPRING_CUSTOM_TIMING_USED" val="0"/>
</p:tagLst>
</file>

<file path=ppt/tags/tag58.xml><?xml version="1.0" encoding="utf-8"?>
<p:tagLst xmlns:p="http://schemas.openxmlformats.org/presentationml/2006/main">
  <p:tag name="GENSWF_SLIDE_TITLE" val="【案例28】知识点讲解"/>
  <p:tag name="GENSWF_ADVANCE_TIME" val="0.00"/>
  <p:tag name="ISPRING_SLIDE_INDENT_LEVEL" val="0"/>
  <p:tag name="ISPRING_CUSTOM_TIMING_USED" val="0"/>
</p:tagLst>
</file>

<file path=ppt/tags/tag59.xml><?xml version="1.0" encoding="utf-8"?>
<p:tagLst xmlns:p="http://schemas.openxmlformats.org/presentationml/2006/main">
  <p:tag name="GENSWF_SLIDE_TITLE" val="【案例28】知识点讲解"/>
  <p:tag name="GENSWF_ADVANCE_TIME" val="0.00"/>
  <p:tag name="ISPRING_SLIDE_INDENT_LEVEL" val="0"/>
  <p:tag name="ISPRING_CUSTOM_TIMING_USED" val="0"/>
</p:tagLst>
</file>

<file path=ppt/tags/tag60.xml><?xml version="1.0" encoding="utf-8"?>
<p:tagLst xmlns:p="http://schemas.openxmlformats.org/presentationml/2006/main">
  <p:tag name="GENSWF_SLIDE_TITLE" val="【案例28】知识点讲解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0</TotalTime>
  <Words>5829</Words>
  <Application>WPS 演示</Application>
  <PresentationFormat>全屏显示(4:3)</PresentationFormat>
  <Paragraphs>577</Paragraphs>
  <Slides>61</Slides>
  <Notes>61</Notes>
  <HiddenSlides>4</HiddenSlides>
  <MMClips>0</MMClips>
  <ScaleCrop>false</ScaleCrop>
  <HeadingPairs>
    <vt:vector size="10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11</vt:i4>
      </vt:variant>
      <vt:variant>
        <vt:lpstr>幻灯片标题</vt:lpstr>
      </vt:variant>
      <vt:variant>
        <vt:i4>61</vt:i4>
      </vt:variant>
      <vt:variant>
        <vt:lpstr>自定义放映</vt:lpstr>
      </vt:variant>
      <vt:variant>
        <vt:i4>1</vt:i4>
      </vt:variant>
    </vt:vector>
  </HeadingPairs>
  <TitlesOfParts>
    <vt:vector size="87" baseType="lpstr">
      <vt:lpstr>Arial</vt:lpstr>
      <vt:lpstr>宋体</vt:lpstr>
      <vt:lpstr>Wingdings</vt:lpstr>
      <vt:lpstr>Calibri</vt:lpstr>
      <vt:lpstr>微软雅黑</vt:lpstr>
      <vt:lpstr>Times New Roman</vt:lpstr>
      <vt:lpstr>Cambria Math</vt:lpstr>
      <vt:lpstr>汉仪综艺体简</vt:lpstr>
      <vt:lpstr>Gulim</vt:lpstr>
      <vt:lpstr>Arial Black</vt:lpstr>
      <vt:lpstr>楷体</vt:lpstr>
      <vt:lpstr>Wingdings</vt:lpstr>
      <vt:lpstr>Arial Unicode MS</vt:lpstr>
      <vt:lpstr>默认设计模板</vt:lpstr>
      <vt:lpstr>Excel.Chart.8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Visio.Drawing.11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第8章 图层混合模式与蒙版</dc:title>
  <dc:creator>王哲</dc:creator>
  <cp:lastModifiedBy>vanson</cp:lastModifiedBy>
  <cp:revision>837</cp:revision>
  <dcterms:created xsi:type="dcterms:W3CDTF">2013-01-25T01:44:32Z</dcterms:created>
  <dcterms:modified xsi:type="dcterms:W3CDTF">2022-04-13T01:49:04Z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907C80CE49DD427DA45EAB367214FC2F</vt:lpwstr>
  </property>
</Properties>
</file>