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" ContentType="application/vnd.ms-excel"/>
  <Default Extension="bin" ContentType="application/vnd.openxmlformats-officedocument.oleObject"/>
  <Default Extension="png" ContentType="image/png"/>
  <Default Extension="emf" ContentType="image/x-e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0" r:id="rId5"/>
    <p:sldId id="257" r:id="rId6"/>
    <p:sldId id="438" r:id="rId7"/>
    <p:sldId id="290" r:id="rId8"/>
    <p:sldId id="291" r:id="rId9"/>
    <p:sldId id="382" r:id="rId10"/>
    <p:sldId id="383" r:id="rId11"/>
    <p:sldId id="439" r:id="rId12"/>
    <p:sldId id="384" r:id="rId13"/>
    <p:sldId id="386" r:id="rId14"/>
    <p:sldId id="385" r:id="rId15"/>
    <p:sldId id="387" r:id="rId16"/>
    <p:sldId id="388" r:id="rId17"/>
    <p:sldId id="389" r:id="rId18"/>
    <p:sldId id="390" r:id="rId19"/>
    <p:sldId id="391" r:id="rId20"/>
    <p:sldId id="392" r:id="rId21"/>
    <p:sldId id="393" r:id="rId22"/>
    <p:sldId id="440" r:id="rId23"/>
    <p:sldId id="441" r:id="rId24"/>
    <p:sldId id="442" r:id="rId25"/>
    <p:sldId id="443" r:id="rId26"/>
    <p:sldId id="444" r:id="rId27"/>
    <p:sldId id="445" r:id="rId28"/>
    <p:sldId id="446" r:id="rId29"/>
    <p:sldId id="404" r:id="rId30"/>
    <p:sldId id="405" r:id="rId31"/>
    <p:sldId id="406" r:id="rId32"/>
    <p:sldId id="407" r:id="rId33"/>
    <p:sldId id="408" r:id="rId34"/>
    <p:sldId id="409" r:id="rId35"/>
    <p:sldId id="410" r:id="rId36"/>
    <p:sldId id="411" r:id="rId37"/>
    <p:sldId id="412" r:id="rId38"/>
    <p:sldId id="413" r:id="rId39"/>
    <p:sldId id="414" r:id="rId40"/>
    <p:sldId id="415" r:id="rId41"/>
    <p:sldId id="416" r:id="rId42"/>
    <p:sldId id="425" r:id="rId43"/>
    <p:sldId id="426" r:id="rId44"/>
    <p:sldId id="457" r:id="rId45"/>
    <p:sldId id="458" r:id="rId46"/>
    <p:sldId id="428" r:id="rId47"/>
    <p:sldId id="429" r:id="rId48"/>
    <p:sldId id="430" r:id="rId49"/>
    <p:sldId id="459" r:id="rId50"/>
    <p:sldId id="460" r:id="rId51"/>
    <p:sldId id="461" r:id="rId52"/>
    <p:sldId id="462" r:id="rId53"/>
    <p:sldId id="447" r:id="rId54"/>
    <p:sldId id="448" r:id="rId55"/>
    <p:sldId id="449" r:id="rId56"/>
    <p:sldId id="450" r:id="rId57"/>
    <p:sldId id="451" r:id="rId58"/>
    <p:sldId id="452" r:id="rId59"/>
    <p:sldId id="453" r:id="rId60"/>
    <p:sldId id="454" r:id="rId61"/>
    <p:sldId id="455" r:id="rId62"/>
    <p:sldId id="456" r:id="rId63"/>
    <p:sldId id="466" r:id="rId64"/>
    <p:sldId id="463" r:id="rId65"/>
    <p:sldId id="464" r:id="rId66"/>
    <p:sldId id="465" r:id="rId67"/>
    <p:sldId id="469" r:id="rId68"/>
    <p:sldId id="467" r:id="rId69"/>
    <p:sldId id="468" r:id="rId70"/>
    <p:sldId id="470" r:id="rId7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1369B2"/>
    <a:srgbClr val="E1F9FF"/>
    <a:srgbClr val="D5EBFF"/>
    <a:srgbClr val="7E0000"/>
    <a:srgbClr val="89E0FF"/>
    <a:srgbClr val="D1ECFF"/>
    <a:srgbClr val="DBEBFD"/>
    <a:srgbClr val="F8F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 varScale="1">
        <p:scale>
          <a:sx n="108" d="100"/>
          <a:sy n="108" d="100"/>
        </p:scale>
        <p:origin x="-1704" y="-84"/>
      </p:cViewPr>
      <p:guideLst>
        <p:guide orient="horz" pos="568"/>
        <p:guide pos="11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4" Type="http://schemas.openxmlformats.org/officeDocument/2006/relationships/tableStyles" Target="tableStyles.xml"/><Relationship Id="rId73" Type="http://schemas.openxmlformats.org/officeDocument/2006/relationships/viewProps" Target="viewProps.xml"/><Relationship Id="rId72" Type="http://schemas.openxmlformats.org/officeDocument/2006/relationships/presProps" Target="presProps.xml"/><Relationship Id="rId71" Type="http://schemas.openxmlformats.org/officeDocument/2006/relationships/slide" Target="slides/slide68.xml"/><Relationship Id="rId70" Type="http://schemas.openxmlformats.org/officeDocument/2006/relationships/slide" Target="slides/slide67.xml"/><Relationship Id="rId7" Type="http://schemas.openxmlformats.org/officeDocument/2006/relationships/slide" Target="slides/slide4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3276FD3-2BC3-425A-A875-3A10ECDC0A31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单击此处编辑母版文本样式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宋体" panose="02010600030101010101" pitchFamily="2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4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5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6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7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8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9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0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2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3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4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5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6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7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84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4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5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27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89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09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50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1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32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52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3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34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55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75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96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16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37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57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78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98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39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21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87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42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98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62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08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83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185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03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88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39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44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4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49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64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595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85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697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05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80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26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6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90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46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7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00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67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7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10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87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08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20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08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8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49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41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49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69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51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69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90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61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90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10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10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82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31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51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92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51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72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02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72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92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13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92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13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23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13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54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43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54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74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54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74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95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64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95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3.png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宋体" panose="02010600030101010101" pitchFamily="2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宋体" panose="02010600030101010101" pitchFamily="2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4.png"/><Relationship Id="rId1" Type="http://schemas.openxmlformats.org/officeDocument/2006/relationships/oleObject" Target="../embeddings/Workbook1.xls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.xml"/><Relationship Id="rId2" Type="http://schemas.openxmlformats.org/officeDocument/2006/relationships/slide" Target="slide5.xml"/><Relationship Id="rId1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2" Type="http://schemas.openxmlformats.org/officeDocument/2006/relationships/slide" Target="slide9.xml"/><Relationship Id="rId1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7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8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9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0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1.xml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2.xml"/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3.xml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4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5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1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17.xml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18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19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18.png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0.xml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1.xml"/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0.png"/><Relationship Id="rId8" Type="http://schemas.openxmlformats.org/officeDocument/2006/relationships/image" Target="../media/image39.png"/><Relationship Id="rId7" Type="http://schemas.openxmlformats.org/officeDocument/2006/relationships/image" Target="../media/image38.png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3" Type="http://schemas.openxmlformats.org/officeDocument/2006/relationships/notesSlide" Target="../notesSlides/notesSlide22.xml"/><Relationship Id="rId12" Type="http://schemas.openxmlformats.org/officeDocument/2006/relationships/slideLayout" Target="../slideLayouts/slideLayout3.xml"/><Relationship Id="rId11" Type="http://schemas.openxmlformats.org/officeDocument/2006/relationships/tags" Target="../tags/tag22.xml"/><Relationship Id="rId10" Type="http://schemas.openxmlformats.org/officeDocument/2006/relationships/image" Target="../media/image41.png"/><Relationship Id="rId1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3.xml"/><Relationship Id="rId2" Type="http://schemas.openxmlformats.org/officeDocument/2006/relationships/image" Target="../media/image42.png"/><Relationship Id="rId1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4.xml"/><Relationship Id="rId2" Type="http://schemas.openxmlformats.org/officeDocument/2006/relationships/image" Target="../media/image43.png"/><Relationship Id="rId1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5.xml"/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5.xml"/><Relationship Id="rId3" Type="http://schemas.openxmlformats.org/officeDocument/2006/relationships/image" Target="../media/image44.e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6.xml"/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6.xml"/><Relationship Id="rId3" Type="http://schemas.openxmlformats.org/officeDocument/2006/relationships/image" Target="../media/image45.e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8.xml"/><Relationship Id="rId3" Type="http://schemas.openxmlformats.org/officeDocument/2006/relationships/image" Target="../media/image46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9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9.xml"/><Relationship Id="rId1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0.xml"/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1.xml"/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2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3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3" Type="http://schemas.openxmlformats.org/officeDocument/2006/relationships/image" Target="../media/image51.png"/><Relationship Id="rId2" Type="http://schemas.openxmlformats.org/officeDocument/2006/relationships/image" Target="../media/image49.png"/><Relationship Id="rId1" Type="http://schemas.openxmlformats.org/officeDocument/2006/relationships/image" Target="../media/image15.pn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3.xml"/><Relationship Id="rId2" Type="http://schemas.openxmlformats.org/officeDocument/2006/relationships/image" Target="../media/image54.png"/><Relationship Id="rId1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4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4.xml"/><Relationship Id="rId1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5.xml"/><Relationship Id="rId2" Type="http://schemas.openxmlformats.org/officeDocument/2006/relationships/image" Target="../media/image55.png"/><Relationship Id="rId1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6.xml"/><Relationship Id="rId2" Type="http://schemas.openxmlformats.org/officeDocument/2006/relationships/image" Target="../media/image56.png"/><Relationship Id="rId1" Type="http://schemas.openxmlformats.org/officeDocument/2006/relationships/image" Target="../media/image15.png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7.xml"/><Relationship Id="rId2" Type="http://schemas.openxmlformats.org/officeDocument/2006/relationships/image" Target="../media/image57.GIF"/><Relationship Id="rId1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8.xml"/><Relationship Id="rId2" Type="http://schemas.openxmlformats.org/officeDocument/2006/relationships/image" Target="../media/image58.png"/><Relationship Id="rId1" Type="http://schemas.openxmlformats.org/officeDocument/2006/relationships/image" Target="../media/image15.pn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9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9.xml"/><Relationship Id="rId1" Type="http://schemas.openxmlformats.org/officeDocument/2006/relationships/image" Target="../media/image15.png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0.xml"/><Relationship Id="rId2" Type="http://schemas.openxmlformats.org/officeDocument/2006/relationships/image" Target="../media/image59.png"/><Relationship Id="rId1" Type="http://schemas.openxmlformats.org/officeDocument/2006/relationships/image" Target="../media/image15.png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1.xml"/><Relationship Id="rId2" Type="http://schemas.openxmlformats.org/officeDocument/2006/relationships/image" Target="../media/image60.png"/><Relationship Id="rId1" Type="http://schemas.openxmlformats.org/officeDocument/2006/relationships/image" Target="../media/image15.png"/></Relationships>
</file>

<file path=ppt/slides/_rels/slide4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2.xml"/><Relationship Id="rId2" Type="http://schemas.openxmlformats.org/officeDocument/2006/relationships/image" Target="../media/image61.png"/><Relationship Id="rId1" Type="http://schemas.openxmlformats.org/officeDocument/2006/relationships/image" Target="../media/image15.png"/></Relationships>
</file>

<file path=ppt/slides/_rels/slide4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3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43.xml"/><Relationship Id="rId4" Type="http://schemas.openxmlformats.org/officeDocument/2006/relationships/image" Target="../media/image64.png"/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image" Target="../media/image15.png"/></Relationships>
</file>

<file path=ppt/slides/_rels/slide4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4.xml"/><Relationship Id="rId2" Type="http://schemas.openxmlformats.org/officeDocument/2006/relationships/image" Target="../media/image65.jpeg"/><Relationship Id="rId1" Type="http://schemas.openxmlformats.org/officeDocument/2006/relationships/image" Target="../media/image15.png"/></Relationships>
</file>

<file path=ppt/slides/_rels/slide4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5.xml"/><Relationship Id="rId2" Type="http://schemas.openxmlformats.org/officeDocument/2006/relationships/image" Target="../media/image15.png"/><Relationship Id="rId1" Type="http://schemas.openxmlformats.org/officeDocument/2006/relationships/image" Target="../media/image66.jpeg"/></Relationships>
</file>

<file path=ppt/slides/_rels/slide46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6.xml"/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46.xml"/><Relationship Id="rId5" Type="http://schemas.openxmlformats.org/officeDocument/2006/relationships/image" Target="../media/image68.emf"/><Relationship Id="rId4" Type="http://schemas.openxmlformats.org/officeDocument/2006/relationships/oleObject" Target="../embeddings/oleObject4.bin"/><Relationship Id="rId3" Type="http://schemas.openxmlformats.org/officeDocument/2006/relationships/image" Target="../media/image67.e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5.png"/></Relationships>
</file>

<file path=ppt/slides/_rels/slide4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7.xml"/><Relationship Id="rId2" Type="http://schemas.openxmlformats.org/officeDocument/2006/relationships/image" Target="../media/image69.jpeg"/><Relationship Id="rId1" Type="http://schemas.openxmlformats.org/officeDocument/2006/relationships/image" Target="../media/image15.png"/></Relationships>
</file>

<file path=ppt/slides/_rels/slide4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8.xml"/><Relationship Id="rId2" Type="http://schemas.openxmlformats.org/officeDocument/2006/relationships/image" Target="../media/image71.jpeg"/><Relationship Id="rId1" Type="http://schemas.openxmlformats.org/officeDocument/2006/relationships/image" Target="../media/image70.jpeg"/></Relationships>
</file>

<file path=ppt/slides/_rels/slide4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9.xml"/><Relationship Id="rId3" Type="http://schemas.openxmlformats.org/officeDocument/2006/relationships/image" Target="../media/image72.jpe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5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0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50.xml"/><Relationship Id="rId1" Type="http://schemas.openxmlformats.org/officeDocument/2006/relationships/image" Target="../media/image14.png"/></Relationships>
</file>

<file path=ppt/slides/_rels/slide5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1.xml"/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image" Target="../media/image15.png"/></Relationships>
</file>

<file path=ppt/slides/_rels/slide5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2.xml"/><Relationship Id="rId2" Type="http://schemas.openxmlformats.org/officeDocument/2006/relationships/image" Target="../media/image75.png"/><Relationship Id="rId1" Type="http://schemas.openxmlformats.org/officeDocument/2006/relationships/image" Target="../media/image15.png"/></Relationships>
</file>

<file path=ppt/slides/_rels/slide5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3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3.xml"/><Relationship Id="rId4" Type="http://schemas.openxmlformats.org/officeDocument/2006/relationships/image" Target="../media/image77.png"/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image" Target="../media/image15.png"/></Relationships>
</file>

<file path=ppt/slides/_rels/slide5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4.xml"/><Relationship Id="rId8" Type="http://schemas.openxmlformats.org/officeDocument/2006/relationships/slideLayout" Target="../slideLayouts/slideLayout3.xml"/><Relationship Id="rId7" Type="http://schemas.openxmlformats.org/officeDocument/2006/relationships/tags" Target="../tags/tag54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image" Target="../media/image15.png"/></Relationships>
</file>

<file path=ppt/slides/_rels/slide5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5.xml"/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image" Target="../media/image15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6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56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image" Target="../media/image15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7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57.xml"/><Relationship Id="rId5" Type="http://schemas.openxmlformats.org/officeDocument/2006/relationships/image" Target="../media/image89.png"/><Relationship Id="rId4" Type="http://schemas.openxmlformats.org/officeDocument/2006/relationships/image" Target="../media/image87.png"/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image" Target="../media/image15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8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58.xml"/><Relationship Id="rId5" Type="http://schemas.openxmlformats.org/officeDocument/2006/relationships/image" Target="../media/image90.png"/><Relationship Id="rId4" Type="http://schemas.openxmlformats.org/officeDocument/2006/relationships/image" Target="../media/image87.png"/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image" Target="../media/image15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9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59.xml"/><Relationship Id="rId5" Type="http://schemas.openxmlformats.org/officeDocument/2006/relationships/image" Target="../media/image91.png"/><Relationship Id="rId4" Type="http://schemas.openxmlformats.org/officeDocument/2006/relationships/image" Target="../media/image87.png"/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image" Target="../media/image15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0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60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image" Target="../media/image15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1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61.xml"/><Relationship Id="rId5" Type="http://schemas.openxmlformats.org/officeDocument/2006/relationships/image" Target="../media/image97.png"/><Relationship Id="rId4" Type="http://schemas.openxmlformats.org/officeDocument/2006/relationships/image" Target="../media/image96.png"/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image" Target="../media/image15.png"/></Relationships>
</file>

<file path=ppt/slides/_rels/slide6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62.xml"/><Relationship Id="rId2" Type="http://schemas.openxmlformats.org/officeDocument/2006/relationships/image" Target="../media/image99.jpeg"/><Relationship Id="rId1" Type="http://schemas.openxmlformats.org/officeDocument/2006/relationships/image" Target="../media/image98.jpeg"/></Relationships>
</file>

<file path=ppt/slides/_rels/slide6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3.xml"/><Relationship Id="rId3" Type="http://schemas.openxmlformats.org/officeDocument/2006/relationships/image" Target="../media/image100.jpe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6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4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64.xml"/><Relationship Id="rId1" Type="http://schemas.openxmlformats.org/officeDocument/2006/relationships/image" Target="../media/image14.png"/></Relationships>
</file>

<file path=ppt/slides/_rels/slide6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5.xml"/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image" Target="../media/image15.png"/></Relationships>
</file>

<file path=ppt/slides/_rels/slide6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6.xml"/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image" Target="../media/image15.png"/></Relationships>
</file>

<file path=ppt/slides/_rels/slide6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7.xml"/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image" Target="../media/image15.png"/></Relationships>
</file>

<file path=ppt/slides/_rels/slide6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8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68.xml"/><Relationship Id="rId4" Type="http://schemas.openxmlformats.org/officeDocument/2006/relationships/image" Target="../media/image109.jpeg"/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Text Box 2"/>
          <p:cNvSpPr txBox="1"/>
          <p:nvPr/>
        </p:nvSpPr>
        <p:spPr>
          <a:xfrm>
            <a:off x="963613" y="2600960"/>
            <a:ext cx="7216775" cy="768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</a:t>
            </a:r>
            <a:r>
              <a:rPr lang="en-US" altLang="zh-CN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章  矢量工具与文字工具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TextBox 13"/>
          <p:cNvSpPr>
            <a:spLocks noChangeArrowheads="1"/>
          </p:cNvSpPr>
          <p:nvPr/>
        </p:nvSpPr>
        <p:spPr bwMode="auto">
          <a:xfrm>
            <a:off x="4689475" y="5127943"/>
            <a:ext cx="384175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文字工具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路径工具 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5124" name="矩形 9"/>
          <p:cNvSpPr/>
          <p:nvPr/>
        </p:nvSpPr>
        <p:spPr>
          <a:xfrm>
            <a:off x="2752725" y="5127943"/>
            <a:ext cx="457200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钢笔工具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形状工具组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5" name="椭圆 10"/>
          <p:cNvSpPr/>
          <p:nvPr/>
        </p:nvSpPr>
        <p:spPr>
          <a:xfrm>
            <a:off x="1560513" y="5273993"/>
            <a:ext cx="793750" cy="79216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矩形 4"/>
          <p:cNvSpPr/>
          <p:nvPr/>
        </p:nvSpPr>
        <p:spPr>
          <a:xfrm>
            <a:off x="1604963" y="5423218"/>
            <a:ext cx="604837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PS</a:t>
            </a:r>
            <a:endParaRPr lang="zh-CN" altLang="en-US" sz="2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学习目标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08" name="组合 18"/>
          <p:cNvGrpSpPr/>
          <p:nvPr/>
        </p:nvGrpSpPr>
        <p:grpSpPr>
          <a:xfrm>
            <a:off x="96838" y="1377950"/>
            <a:ext cx="3189287" cy="1141413"/>
            <a:chOff x="547807" y="2356492"/>
            <a:chExt cx="3189396" cy="1141441"/>
          </a:xfrm>
        </p:grpSpPr>
        <p:sp>
          <p:nvSpPr>
            <p:cNvPr id="7172" name="矩形 5"/>
            <p:cNvSpPr/>
            <p:nvPr/>
          </p:nvSpPr>
          <p:spPr>
            <a:xfrm>
              <a:off x="1094566" y="2631425"/>
              <a:ext cx="2642637" cy="7568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>
                <a:lnSpc>
                  <a:spcPct val="135000"/>
                </a:lnSpc>
              </a:pP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钢笔工具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的使用，能够熟练运用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钢笔工具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绘制路径</a:t>
              </a:r>
              <a:endPara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73" name="组合 16"/>
            <p:cNvGrpSpPr/>
            <p:nvPr/>
          </p:nvGrpSpPr>
          <p:grpSpPr>
            <a:xfrm>
              <a:off x="860198" y="2845720"/>
              <a:ext cx="2702023" cy="652213"/>
              <a:chOff x="860198" y="2352244"/>
              <a:chExt cx="2702023" cy="652213"/>
            </a:xfrm>
          </p:grpSpPr>
          <p:cxnSp>
            <p:nvCxnSpPr>
              <p:cNvPr id="7174" name="直接连接符 7"/>
              <p:cNvCxnSpPr/>
              <p:nvPr/>
            </p:nvCxnSpPr>
            <p:spPr>
              <a:xfrm>
                <a:off x="860555" y="2351978"/>
                <a:ext cx="371488" cy="652479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75" name="直接连接符 10"/>
              <p:cNvCxnSpPr/>
              <p:nvPr/>
            </p:nvCxnSpPr>
            <p:spPr>
              <a:xfrm>
                <a:off x="1222517" y="3004457"/>
                <a:ext cx="2340055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76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112" name="椭圆 111"/>
              <p:cNvSpPr>
                <a:spLocks noChangeArrowheads="1"/>
              </p:cNvSpPr>
              <p:nvPr/>
            </p:nvSpPr>
            <p:spPr bwMode="auto">
              <a:xfrm>
                <a:off x="1232465" y="3558474"/>
                <a:ext cx="474678" cy="474675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3" name="TextBox 112"/>
              <p:cNvSpPr txBox="1">
                <a:spLocks noChangeArrowheads="1"/>
              </p:cNvSpPr>
              <p:nvPr/>
            </p:nvSpPr>
            <p:spPr bwMode="auto">
              <a:xfrm>
                <a:off x="1288029" y="3529898"/>
                <a:ext cx="334974" cy="522301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16" name="组合 18"/>
          <p:cNvGrpSpPr/>
          <p:nvPr/>
        </p:nvGrpSpPr>
        <p:grpSpPr>
          <a:xfrm flipH="1">
            <a:off x="5954713" y="1358900"/>
            <a:ext cx="3067050" cy="1217613"/>
            <a:chOff x="547807" y="2281154"/>
            <a:chExt cx="3067290" cy="1216779"/>
          </a:xfrm>
        </p:grpSpPr>
        <p:sp>
          <p:nvSpPr>
            <p:cNvPr id="7180" name="矩形 5"/>
            <p:cNvSpPr/>
            <p:nvPr/>
          </p:nvSpPr>
          <p:spPr>
            <a:xfrm>
              <a:off x="874651" y="2281154"/>
              <a:ext cx="2740446" cy="10892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>
                <a:lnSpc>
                  <a:spcPct val="135000"/>
                </a:lnSpc>
              </a:pP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形状工具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的使用，能够绘制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基本形状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并进行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布尔运算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的应用</a:t>
              </a:r>
              <a:endPara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81" name="组合 16"/>
            <p:cNvGrpSpPr/>
            <p:nvPr/>
          </p:nvGrpSpPr>
          <p:grpSpPr>
            <a:xfrm>
              <a:off x="860198" y="2845720"/>
              <a:ext cx="2649898" cy="652213"/>
              <a:chOff x="860198" y="2352244"/>
              <a:chExt cx="2649898" cy="652213"/>
            </a:xfrm>
          </p:grpSpPr>
          <p:cxnSp>
            <p:nvCxnSpPr>
              <p:cNvPr id="7182" name="直接连接符 7"/>
              <p:cNvCxnSpPr/>
              <p:nvPr/>
            </p:nvCxnSpPr>
            <p:spPr>
              <a:xfrm>
                <a:off x="860570" y="2352441"/>
                <a:ext cx="371504" cy="652016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83" name="直接连接符 10"/>
              <p:cNvCxnSpPr/>
              <p:nvPr/>
            </p:nvCxnSpPr>
            <p:spPr>
              <a:xfrm>
                <a:off x="1222548" y="3004457"/>
                <a:ext cx="2287766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84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120" name="椭圆 119"/>
              <p:cNvSpPr>
                <a:spLocks noChangeArrowheads="1"/>
              </p:cNvSpPr>
              <p:nvPr/>
            </p:nvSpPr>
            <p:spPr bwMode="auto">
              <a:xfrm>
                <a:off x="1232465" y="3557677"/>
                <a:ext cx="474700" cy="475924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1" name="TextBox 120"/>
              <p:cNvSpPr txBox="1">
                <a:spLocks noChangeArrowheads="1"/>
              </p:cNvSpPr>
              <p:nvPr/>
            </p:nvSpPr>
            <p:spPr bwMode="auto">
              <a:xfrm>
                <a:off x="1288032" y="3529122"/>
                <a:ext cx="334988" cy="523516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6" name="组合 17"/>
          <p:cNvGrpSpPr/>
          <p:nvPr/>
        </p:nvGrpSpPr>
        <p:grpSpPr>
          <a:xfrm>
            <a:off x="100013" y="4156075"/>
            <a:ext cx="3138487" cy="1104900"/>
            <a:chOff x="547807" y="3950799"/>
            <a:chExt cx="3137946" cy="1104147"/>
          </a:xfrm>
        </p:grpSpPr>
        <p:sp>
          <p:nvSpPr>
            <p:cNvPr id="7188" name="矩形 21"/>
            <p:cNvSpPr/>
            <p:nvPr/>
          </p:nvSpPr>
          <p:spPr>
            <a:xfrm>
              <a:off x="1268408" y="4034880"/>
              <a:ext cx="2417345" cy="101530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>
                <a:lnSpc>
                  <a:spcPct val="125000"/>
                </a:lnSpc>
                <a:buFont typeface="Calibri" panose="020F0502020204030204" pitchFamily="34" charset="0"/>
              </a:pP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路径文字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的创建方法，会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编辑路径文字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并能修改方向</a:t>
              </a:r>
              <a:endParaRPr lang="en-US" altLang="zh-CN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89" name="组合 26"/>
            <p:cNvGrpSpPr/>
            <p:nvPr/>
          </p:nvGrpSpPr>
          <p:grpSpPr>
            <a:xfrm rot="-10800000" flipH="1">
              <a:off x="860198" y="3950799"/>
              <a:ext cx="2412080" cy="652213"/>
              <a:chOff x="860198" y="2352244"/>
              <a:chExt cx="2412080" cy="652213"/>
            </a:xfrm>
          </p:grpSpPr>
          <p:cxnSp>
            <p:nvCxnSpPr>
              <p:cNvPr id="7190" name="直接连接符 27"/>
              <p:cNvCxnSpPr/>
              <p:nvPr/>
            </p:nvCxnSpPr>
            <p:spPr>
              <a:xfrm>
                <a:off x="862078" y="2352439"/>
                <a:ext cx="371411" cy="652018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91" name="直接连接符 28"/>
              <p:cNvCxnSpPr/>
              <p:nvPr/>
            </p:nvCxnSpPr>
            <p:spPr>
              <a:xfrm rot="-10800000" flipH="1">
                <a:off x="1222378" y="3002870"/>
                <a:ext cx="2049110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92" name="组合 29"/>
            <p:cNvGrpSpPr/>
            <p:nvPr/>
          </p:nvGrpSpPr>
          <p:grpSpPr>
            <a:xfrm>
              <a:off x="547807" y="4531428"/>
              <a:ext cx="474580" cy="523518"/>
              <a:chOff x="1232465" y="3533639"/>
              <a:chExt cx="474580" cy="523518"/>
            </a:xfrm>
          </p:grpSpPr>
          <p:sp>
            <p:nvSpPr>
              <p:cNvPr id="60" name="椭圆 59"/>
              <p:cNvSpPr>
                <a:spLocks noChangeArrowheads="1"/>
              </p:cNvSpPr>
              <p:nvPr/>
            </p:nvSpPr>
            <p:spPr bwMode="auto">
              <a:xfrm>
                <a:off x="1232465" y="3559022"/>
                <a:ext cx="474580" cy="47434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1" name="TextBox 60"/>
              <p:cNvSpPr txBox="1">
                <a:spLocks noChangeArrowheads="1"/>
              </p:cNvSpPr>
              <p:nvPr/>
            </p:nvSpPr>
            <p:spPr bwMode="auto">
              <a:xfrm>
                <a:off x="1275320" y="3533639"/>
                <a:ext cx="334905" cy="523518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5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1947863" y="1828800"/>
            <a:ext cx="5224462" cy="3551238"/>
            <a:chOff x="2024127" y="1971739"/>
            <a:chExt cx="5224334" cy="3551110"/>
          </a:xfrm>
        </p:grpSpPr>
        <p:sp>
          <p:nvSpPr>
            <p:cNvPr id="7196" name="弧形 66"/>
            <p:cNvSpPr/>
            <p:nvPr/>
          </p:nvSpPr>
          <p:spPr>
            <a:xfrm rot="5400000">
              <a:off x="3977505" y="3085323"/>
              <a:ext cx="1312816" cy="1314418"/>
            </a:xfrm>
            <a:custGeom>
              <a:avLst/>
              <a:gdLst/>
              <a:ahLst/>
              <a:cxnLst>
                <a:cxn ang="0">
                  <a:pos x="659811" y="1314409"/>
                </a:cxn>
                <a:cxn ang="0">
                  <a:pos x="50836" y="910805"/>
                </a:cxn>
                <a:cxn ang="0">
                  <a:pos x="190775" y="193981"/>
                </a:cxn>
                <a:cxn ang="0">
                  <a:pos x="907080" y="49810"/>
                </a:cxn>
                <a:cxn ang="0">
                  <a:pos x="1312816" y="657209"/>
                </a:cxn>
              </a:cxnLst>
              <a:pathLst>
                <a:path w="1312816" h="1314418" stroke="0">
                  <a:moveTo>
                    <a:pt x="659811" y="1314409"/>
                  </a:moveTo>
                  <a:cubicBezTo>
                    <a:pt x="393908" y="1315789"/>
                    <a:pt x="153441" y="1156418"/>
                    <a:pt x="50836" y="910805"/>
                  </a:cubicBezTo>
                  <a:cubicBezTo>
                    <a:pt x="-51632" y="665520"/>
                    <a:pt x="3603" y="382584"/>
                    <a:pt x="190775" y="193981"/>
                  </a:cubicBezTo>
                  <a:cubicBezTo>
                    <a:pt x="378298" y="5024"/>
                    <a:pt x="661194" y="-51915"/>
                    <a:pt x="907080" y="49810"/>
                  </a:cubicBezTo>
                  <a:cubicBezTo>
                    <a:pt x="1152642" y="151400"/>
                    <a:pt x="1312816" y="391186"/>
                    <a:pt x="1312816" y="657209"/>
                  </a:cubicBezTo>
                  <a:lnTo>
                    <a:pt x="656408" y="657209"/>
                  </a:lnTo>
                  <a:cubicBezTo>
                    <a:pt x="657542" y="876276"/>
                    <a:pt x="658677" y="1095342"/>
                    <a:pt x="659811" y="1314409"/>
                  </a:cubicBezTo>
                  <a:close/>
                </a:path>
                <a:path w="1312816" h="1314418" fill="none">
                  <a:moveTo>
                    <a:pt x="659811" y="1314409"/>
                  </a:moveTo>
                  <a:cubicBezTo>
                    <a:pt x="393908" y="1315789"/>
                    <a:pt x="153441" y="1156418"/>
                    <a:pt x="50836" y="910805"/>
                  </a:cubicBezTo>
                  <a:cubicBezTo>
                    <a:pt x="-51632" y="665520"/>
                    <a:pt x="3603" y="382584"/>
                    <a:pt x="190775" y="193981"/>
                  </a:cubicBezTo>
                  <a:cubicBezTo>
                    <a:pt x="378298" y="5024"/>
                    <a:pt x="661194" y="-51915"/>
                    <a:pt x="907080" y="49810"/>
                  </a:cubicBezTo>
                  <a:cubicBezTo>
                    <a:pt x="1152642" y="151400"/>
                    <a:pt x="1312816" y="391186"/>
                    <a:pt x="1312816" y="657209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oval" w="sm" len="sm"/>
              <a:tailEnd type="oval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7" name="弧形 67"/>
            <p:cNvSpPr/>
            <p:nvPr/>
          </p:nvSpPr>
          <p:spPr>
            <a:xfrm>
              <a:off x="4092588" y="3203595"/>
              <a:ext cx="1082648" cy="1084224"/>
            </a:xfrm>
            <a:custGeom>
              <a:avLst/>
              <a:gdLst/>
              <a:ahLst/>
              <a:cxnLst>
                <a:cxn ang="0">
                  <a:pos x="31" y="547901"/>
                </a:cxn>
                <a:cxn ang="0">
                  <a:pos x="267030" y="74748"/>
                </a:cxn>
                <a:cxn ang="0">
                  <a:pos x="810608" y="71835"/>
                </a:cxn>
                <a:cxn ang="0">
                  <a:pos x="1082648" y="542112"/>
                </a:cxn>
              </a:cxnLst>
              <a:pathLst>
                <a:path w="1082648" h="1084224" stroke="0">
                  <a:moveTo>
                    <a:pt x="31" y="547901"/>
                  </a:moveTo>
                  <a:cubicBezTo>
                    <a:pt x="-2040" y="353670"/>
                    <a:pt x="99814" y="173173"/>
                    <a:pt x="267030" y="74748"/>
                  </a:cubicBezTo>
                  <a:cubicBezTo>
                    <a:pt x="434566" y="-23864"/>
                    <a:pt x="642028" y="-24976"/>
                    <a:pt x="810608" y="71835"/>
                  </a:cubicBezTo>
                  <a:cubicBezTo>
                    <a:pt x="978870" y="168464"/>
                    <a:pt x="1082648" y="347865"/>
                    <a:pt x="1082648" y="542112"/>
                  </a:cubicBezTo>
                  <a:lnTo>
                    <a:pt x="541324" y="542112"/>
                  </a:lnTo>
                  <a:lnTo>
                    <a:pt x="31" y="547901"/>
                  </a:lnTo>
                  <a:close/>
                </a:path>
                <a:path w="1082648" h="1084224" fill="none">
                  <a:moveTo>
                    <a:pt x="31" y="547901"/>
                  </a:moveTo>
                  <a:cubicBezTo>
                    <a:pt x="-2040" y="353670"/>
                    <a:pt x="99814" y="173173"/>
                    <a:pt x="267030" y="74748"/>
                  </a:cubicBezTo>
                  <a:cubicBezTo>
                    <a:pt x="434566" y="-23864"/>
                    <a:pt x="642028" y="-24976"/>
                    <a:pt x="810608" y="71835"/>
                  </a:cubicBezTo>
                  <a:cubicBezTo>
                    <a:pt x="978870" y="168464"/>
                    <a:pt x="1082648" y="347865"/>
                    <a:pt x="1082648" y="542112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8" name="弧形 68"/>
            <p:cNvSpPr/>
            <p:nvPr/>
          </p:nvSpPr>
          <p:spPr>
            <a:xfrm rot="-5400000">
              <a:off x="4172760" y="3347253"/>
              <a:ext cx="898493" cy="823893"/>
            </a:xfrm>
            <a:custGeom>
              <a:avLst/>
              <a:gdLst/>
              <a:ahLst/>
              <a:cxnLst>
                <a:cxn ang="0">
                  <a:pos x="455455" y="39"/>
                </a:cxn>
                <a:cxn ang="0">
                  <a:pos x="898493" y="411947"/>
                </a:cxn>
              </a:cxnLst>
              <a:pathLst>
                <a:path w="898493" h="823893" stroke="0">
                  <a:moveTo>
                    <a:pt x="455455" y="39"/>
                  </a:moveTo>
                  <a:cubicBezTo>
                    <a:pt x="701123" y="3153"/>
                    <a:pt x="898493" y="186655"/>
                    <a:pt x="898493" y="411947"/>
                  </a:cubicBezTo>
                  <a:lnTo>
                    <a:pt x="449247" y="411947"/>
                  </a:lnTo>
                  <a:cubicBezTo>
                    <a:pt x="451316" y="274644"/>
                    <a:pt x="453386" y="137342"/>
                    <a:pt x="455455" y="39"/>
                  </a:cubicBezTo>
                  <a:close/>
                </a:path>
                <a:path w="898493" h="823893" fill="none">
                  <a:moveTo>
                    <a:pt x="455455" y="39"/>
                  </a:moveTo>
                  <a:cubicBezTo>
                    <a:pt x="701123" y="3153"/>
                    <a:pt x="898493" y="186655"/>
                    <a:pt x="898493" y="411947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7199" name="组合 3"/>
            <p:cNvGrpSpPr/>
            <p:nvPr/>
          </p:nvGrpSpPr>
          <p:grpSpPr>
            <a:xfrm>
              <a:off x="2024127" y="1971739"/>
              <a:ext cx="5224334" cy="3551110"/>
              <a:chOff x="2024127" y="1971739"/>
              <a:chExt cx="5224334" cy="3551110"/>
            </a:xfrm>
          </p:grpSpPr>
          <p:graphicFrame>
            <p:nvGraphicFramePr>
              <p:cNvPr id="7200" name="图表 2"/>
              <p:cNvGraphicFramePr/>
              <p:nvPr/>
            </p:nvGraphicFramePr>
            <p:xfrm>
              <a:off x="1973328" y="1920940"/>
              <a:ext cx="5325933" cy="365270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" r:id="rId1" imgW="5327650" imgH="3651250" progId="Excel.Chart.8">
                      <p:embed/>
                    </p:oleObj>
                  </mc:Choice>
                  <mc:Fallback>
                    <p:oleObj name="" r:id="rId1" imgW="5327650" imgH="3651250" progId="Excel.Chart.8">
                      <p:embed/>
                      <p:pic>
                        <p:nvPicPr>
                          <p:cNvPr id="0" name="图片 3075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1973328" y="1920940"/>
                            <a:ext cx="5325933" cy="365270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5" name="TextBox 74"/>
              <p:cNvSpPr txBox="1"/>
              <p:nvPr/>
            </p:nvSpPr>
            <p:spPr>
              <a:xfrm rot="19627168">
                <a:off x="3613175" y="2509883"/>
                <a:ext cx="1041374" cy="36987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R="0" defTabSz="914400" eaLnBrk="0" hangingPunct="0">
                  <a:buClrTx/>
                  <a:buSzTx/>
                  <a:buFontTx/>
                  <a:buNone/>
                  <a:defRPr/>
                </a:pPr>
                <a:r>
                  <a:rPr kumimoji="0" lang="zh-CN" altLang="en-US" kern="1200" cap="none" spc="300" normalizeH="0" baseline="0" noProof="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掌握</a:t>
                </a:r>
                <a:endPara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 rot="2118979" flipH="1">
              <a:off x="4992679" y="2744824"/>
              <a:ext cx="1041374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 rot="14665532" flipV="1">
              <a:off x="3091701" y="4128278"/>
              <a:ext cx="1041362" cy="3698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 rot="6386851" flipH="1" flipV="1">
              <a:off x="5292714" y="3736973"/>
              <a:ext cx="1041362" cy="3682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 rot="10800000" flipV="1">
              <a:off x="4370395" y="4732302"/>
              <a:ext cx="1041374" cy="36987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78" name="组合 17"/>
          <p:cNvGrpSpPr/>
          <p:nvPr/>
        </p:nvGrpSpPr>
        <p:grpSpPr>
          <a:xfrm flipH="1">
            <a:off x="6221413" y="4127500"/>
            <a:ext cx="2738437" cy="1092200"/>
            <a:chOff x="547807" y="3950799"/>
            <a:chExt cx="2737963" cy="1092210"/>
          </a:xfrm>
        </p:grpSpPr>
        <p:sp>
          <p:nvSpPr>
            <p:cNvPr id="7207" name="矩形 21"/>
            <p:cNvSpPr/>
            <p:nvPr/>
          </p:nvSpPr>
          <p:spPr>
            <a:xfrm>
              <a:off x="949374" y="4174639"/>
              <a:ext cx="2336396" cy="6794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>
                <a:lnSpc>
                  <a:spcPct val="125000"/>
                </a:lnSpc>
                <a:buFont typeface="Calibri" panose="020F0502020204030204" pitchFamily="34" charset="0"/>
              </a:pP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辅助工具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，学会运用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标尺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和创建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参考线</a:t>
              </a:r>
              <a:endParaRPr lang="en-US" altLang="zh-CN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208" name="组合 26"/>
            <p:cNvGrpSpPr/>
            <p:nvPr/>
          </p:nvGrpSpPr>
          <p:grpSpPr>
            <a:xfrm rot="-10800000" flipH="1">
              <a:off x="860198" y="3950799"/>
              <a:ext cx="2203029" cy="652213"/>
              <a:chOff x="860198" y="2352244"/>
              <a:chExt cx="2203029" cy="652213"/>
            </a:xfrm>
          </p:grpSpPr>
          <p:cxnSp>
            <p:nvCxnSpPr>
              <p:cNvPr id="7209" name="直接连接符 27"/>
              <p:cNvCxnSpPr/>
              <p:nvPr/>
            </p:nvCxnSpPr>
            <p:spPr>
              <a:xfrm>
                <a:off x="862078" y="2351988"/>
                <a:ext cx="372997" cy="652469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210" name="直接连接符 28"/>
              <p:cNvCxnSpPr/>
              <p:nvPr/>
            </p:nvCxnSpPr>
            <p:spPr>
              <a:xfrm rot="-10800000" flipH="1">
                <a:off x="1225552" y="3002869"/>
                <a:ext cx="1839595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211" name="组合 29"/>
            <p:cNvGrpSpPr/>
            <p:nvPr/>
          </p:nvGrpSpPr>
          <p:grpSpPr>
            <a:xfrm>
              <a:off x="547807" y="4520146"/>
              <a:ext cx="474580" cy="522863"/>
              <a:chOff x="1232465" y="3522357"/>
              <a:chExt cx="474580" cy="522863"/>
            </a:xfrm>
          </p:grpSpPr>
          <p:sp>
            <p:nvSpPr>
              <p:cNvPr id="88" name="椭圆 87"/>
              <p:cNvSpPr>
                <a:spLocks noChangeArrowheads="1"/>
              </p:cNvSpPr>
              <p:nvPr/>
            </p:nvSpPr>
            <p:spPr bwMode="auto">
              <a:xfrm>
                <a:off x="1232465" y="3559440"/>
                <a:ext cx="474580" cy="47466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9" name="TextBox 88"/>
              <p:cNvSpPr txBox="1">
                <a:spLocks noChangeArrowheads="1"/>
              </p:cNvSpPr>
              <p:nvPr/>
            </p:nvSpPr>
            <p:spPr bwMode="auto">
              <a:xfrm flipH="1">
                <a:off x="1308652" y="3522928"/>
                <a:ext cx="334904" cy="52229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4" name="组合 17"/>
          <p:cNvGrpSpPr/>
          <p:nvPr/>
        </p:nvGrpSpPr>
        <p:grpSpPr>
          <a:xfrm flipH="1">
            <a:off x="3111500" y="5484813"/>
            <a:ext cx="3128963" cy="1092200"/>
            <a:chOff x="547807" y="3950799"/>
            <a:chExt cx="3128422" cy="1092210"/>
          </a:xfrm>
        </p:grpSpPr>
        <p:sp>
          <p:nvSpPr>
            <p:cNvPr id="7215" name="矩形 21"/>
            <p:cNvSpPr/>
            <p:nvPr/>
          </p:nvSpPr>
          <p:spPr>
            <a:xfrm>
              <a:off x="1004928" y="4112725"/>
              <a:ext cx="2671301" cy="7080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>
                <a:lnSpc>
                  <a:spcPct val="125000"/>
                </a:lnSpc>
                <a:buFont typeface="Calibri" panose="020F0502020204030204" pitchFamily="34" charset="0"/>
              </a:pP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文字工具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的基本操作，会对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文字属性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进行基本设置</a:t>
              </a:r>
              <a:endParaRPr lang="en-US" altLang="zh-CN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216" name="组合 26"/>
            <p:cNvGrpSpPr/>
            <p:nvPr/>
          </p:nvGrpSpPr>
          <p:grpSpPr>
            <a:xfrm rot="-10800000" flipH="1">
              <a:off x="860198" y="3950799"/>
              <a:ext cx="2203029" cy="652213"/>
              <a:chOff x="860198" y="2352244"/>
              <a:chExt cx="2203029" cy="652213"/>
            </a:xfrm>
          </p:grpSpPr>
          <p:cxnSp>
            <p:nvCxnSpPr>
              <p:cNvPr id="7217" name="直接连接符 27"/>
              <p:cNvCxnSpPr/>
              <p:nvPr/>
            </p:nvCxnSpPr>
            <p:spPr>
              <a:xfrm>
                <a:off x="863665" y="2351989"/>
                <a:ext cx="372997" cy="652468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218" name="直接连接符 28"/>
              <p:cNvCxnSpPr/>
              <p:nvPr/>
            </p:nvCxnSpPr>
            <p:spPr>
              <a:xfrm rot="-10800000" flipH="1">
                <a:off x="1227140" y="3002870"/>
                <a:ext cx="1839595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219" name="组合 29"/>
            <p:cNvGrpSpPr/>
            <p:nvPr/>
          </p:nvGrpSpPr>
          <p:grpSpPr>
            <a:xfrm>
              <a:off x="547807" y="4520146"/>
              <a:ext cx="474580" cy="522863"/>
              <a:chOff x="1232465" y="3522357"/>
              <a:chExt cx="474580" cy="522863"/>
            </a:xfrm>
          </p:grpSpPr>
          <p:sp>
            <p:nvSpPr>
              <p:cNvPr id="76" name="椭圆 75"/>
              <p:cNvSpPr>
                <a:spLocks noChangeArrowheads="1"/>
              </p:cNvSpPr>
              <p:nvPr/>
            </p:nvSpPr>
            <p:spPr bwMode="auto">
              <a:xfrm>
                <a:off x="1232465" y="3559440"/>
                <a:ext cx="474581" cy="474667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7" name="TextBox 76"/>
              <p:cNvSpPr txBox="1">
                <a:spLocks noChangeArrowheads="1"/>
              </p:cNvSpPr>
              <p:nvPr/>
            </p:nvSpPr>
            <p:spPr bwMode="auto">
              <a:xfrm flipH="1">
                <a:off x="1308652" y="3522927"/>
                <a:ext cx="334905" cy="522293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" name="标题 1"/>
          <p:cNvSpPr>
            <a:spLocks noChangeArrowheads="1"/>
          </p:cNvSpPr>
          <p:nvPr/>
        </p:nvSpPr>
        <p:spPr bwMode="auto">
          <a:xfrm>
            <a:off x="1752600" y="1582103"/>
            <a:ext cx="2184400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目录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9219" name="组合 2"/>
          <p:cNvGrpSpPr/>
          <p:nvPr/>
        </p:nvGrpSpPr>
        <p:grpSpPr>
          <a:xfrm>
            <a:off x="3162300" y="4439603"/>
            <a:ext cx="4430713" cy="954087"/>
            <a:chOff x="3250851" y="2900312"/>
            <a:chExt cx="4430713" cy="954087"/>
          </a:xfrm>
        </p:grpSpPr>
        <p:cxnSp>
          <p:nvCxnSpPr>
            <p:cNvPr id="9220" name="直接连接符 41"/>
            <p:cNvCxnSpPr/>
            <p:nvPr/>
          </p:nvCxnSpPr>
          <p:spPr>
            <a:xfrm>
              <a:off x="4373214" y="3403549"/>
              <a:ext cx="3074987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21" name="矩形 36"/>
            <p:cNvSpPr/>
            <p:nvPr/>
          </p:nvSpPr>
          <p:spPr>
            <a:xfrm flipH="1">
              <a:off x="4131560" y="2900312"/>
              <a:ext cx="331693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12】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精致手机</a:t>
              </a:r>
              <a:endPara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222" name="组合 111"/>
            <p:cNvGrpSpPr/>
            <p:nvPr/>
          </p:nvGrpSpPr>
          <p:grpSpPr>
            <a:xfrm rot="-12767">
              <a:off x="3250851" y="2900312"/>
              <a:ext cx="884238" cy="954087"/>
              <a:chOff x="1936620" y="1275606"/>
              <a:chExt cx="1296144" cy="1728192"/>
            </a:xfrm>
          </p:grpSpPr>
          <p:grpSp>
            <p:nvGrpSpPr>
              <p:cNvPr id="9223" name="组合 112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47" name="圆角矩形 46"/>
                <p:cNvSpPr>
                  <a:spLocks noChangeArrowheads="1"/>
                </p:cNvSpPr>
                <p:nvPr/>
              </p:nvSpPr>
              <p:spPr bwMode="auto">
                <a:xfrm>
                  <a:off x="1907704" y="1275606"/>
                  <a:ext cx="1296143" cy="172819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4.2</a:t>
                  </a:r>
                  <a:endParaRPr kumimoji="0" lang="zh-CN" alt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48" name="圆角矩形 47"/>
                <p:cNvSpPr/>
                <p:nvPr/>
              </p:nvSpPr>
              <p:spPr>
                <a:xfrm>
                  <a:off x="1961226" y="1347493"/>
                  <a:ext cx="1189100" cy="1584417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46" name="圆角矩形 5"/>
              <p:cNvSpPr/>
              <p:nvPr/>
            </p:nvSpPr>
            <p:spPr>
              <a:xfrm>
                <a:off x="1840034" y="2063055"/>
                <a:ext cx="1293816" cy="937422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9227" name="TextBox 126">
              <a:hlinkClick r:id="rId1" action="ppaction://hlinksldjump"/>
            </p:cNvPr>
            <p:cNvSpPr txBox="1"/>
            <p:nvPr/>
          </p:nvSpPr>
          <p:spPr>
            <a:xfrm>
              <a:off x="4301776" y="3422599"/>
              <a:ext cx="3379788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28" name="组合 1"/>
          <p:cNvGrpSpPr/>
          <p:nvPr/>
        </p:nvGrpSpPr>
        <p:grpSpPr>
          <a:xfrm>
            <a:off x="1849438" y="3050540"/>
            <a:ext cx="4695825" cy="952500"/>
            <a:chOff x="2030066" y="1631492"/>
            <a:chExt cx="4695825" cy="952500"/>
          </a:xfrm>
        </p:grpSpPr>
        <p:grpSp>
          <p:nvGrpSpPr>
            <p:cNvPr id="9229" name="4.1"/>
            <p:cNvGrpSpPr/>
            <p:nvPr/>
          </p:nvGrpSpPr>
          <p:grpSpPr>
            <a:xfrm>
              <a:off x="2030066" y="1631492"/>
              <a:ext cx="4695825" cy="952500"/>
              <a:chOff x="1711766" y="1263329"/>
              <a:chExt cx="4696001" cy="952284"/>
            </a:xfrm>
          </p:grpSpPr>
          <p:grpSp>
            <p:nvGrpSpPr>
              <p:cNvPr id="9230" name="组合 29"/>
              <p:cNvGrpSpPr/>
              <p:nvPr/>
            </p:nvGrpSpPr>
            <p:grpSpPr>
              <a:xfrm rot="-12767">
                <a:off x="1711766" y="1263329"/>
                <a:ext cx="884380" cy="952284"/>
                <a:chOff x="1936620" y="1275606"/>
                <a:chExt cx="1296144" cy="1728192"/>
              </a:xfrm>
            </p:grpSpPr>
            <p:grpSp>
              <p:nvGrpSpPr>
                <p:cNvPr id="9231" name="组合 31"/>
                <p:cNvGrpSpPr/>
                <p:nvPr/>
              </p:nvGrpSpPr>
              <p:grpSpPr>
                <a:xfrm>
                  <a:off x="1936620" y="1275606"/>
                  <a:ext cx="1296142" cy="1728192"/>
                  <a:chOff x="1907704" y="1275606"/>
                  <a:chExt cx="1296142" cy="1728192"/>
                </a:xfrm>
              </p:grpSpPr>
              <p:sp>
                <p:nvSpPr>
                  <p:cNvPr id="72" name="圆角矩形 71"/>
                  <p:cNvSpPr>
                    <a:spLocks noChangeArrowheads="1"/>
                  </p:cNvSpPr>
                  <p:nvPr/>
                </p:nvSpPr>
                <p:spPr bwMode="auto">
                  <a:xfrm>
                    <a:off x="1907704" y="1275606"/>
                    <a:ext cx="1295982" cy="1728192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1369B2"/>
                  </a:solidFill>
                  <a:ln>
                    <a:noFill/>
                  </a:ln>
                  <a:effectLst>
                    <a:outerShdw blurRad="76200" sy="23000" kx="1199993" algn="br" rotWithShape="0">
                      <a:srgbClr val="808080">
                        <a:alpha val="20000"/>
                      </a:srgbClr>
                    </a:outerShdw>
                  </a:effectLst>
                  <a:extLst>
                    <a:ext uri="{91240B29-F687-4F45-9708-019B960494DF}">
                      <a14:hiddenLine xmlns:a14="http://schemas.microsoft.com/office/drawing/2010/main" w="2540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r>
                      <a:rPr kumimoji="0" lang="en-US" altLang="zh-CN" sz="3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汉仪综艺体简" pitchFamily="49" charset="-122"/>
                        <a:cs typeface="+mn-cs"/>
                      </a:rPr>
                      <a:t>4.1</a:t>
                    </a:r>
                    <a:endParaRPr kumimoji="0" lang="zh-CN" altLang="en-US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  <p:sp>
                <p:nvSpPr>
                  <p:cNvPr id="73" name="圆角矩形 72"/>
                  <p:cNvSpPr/>
                  <p:nvPr/>
                </p:nvSpPr>
                <p:spPr>
                  <a:xfrm>
                    <a:off x="1961218" y="1347615"/>
                    <a:ext cx="1188955" cy="1584176"/>
                  </a:xfrm>
                  <a:prstGeom prst="roundRect">
                    <a:avLst/>
                  </a:prstGeom>
                  <a:noFill/>
                  <a:ln w="15875" cap="flat" cmpd="sng" algn="ctr">
                    <a:solidFill>
                      <a:sysClr val="window" lastClr="FFFFFF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71" name="圆角矩形 5"/>
                <p:cNvSpPr/>
                <p:nvPr/>
              </p:nvSpPr>
              <p:spPr>
                <a:xfrm>
                  <a:off x="1840045" y="2064367"/>
                  <a:ext cx="1293657" cy="9361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2867" h="936362">
                      <a:moveTo>
                        <a:pt x="0" y="0"/>
                      </a:moveTo>
                      <a:lnTo>
                        <a:pt x="1292867" y="752847"/>
                      </a:lnTo>
                      <a:cubicBezTo>
                        <a:pt x="1277961" y="856795"/>
                        <a:pt x="1188330" y="936362"/>
                        <a:pt x="1080116" y="936362"/>
                      </a:cubicBezTo>
                      <a:lnTo>
                        <a:pt x="216028" y="936362"/>
                      </a:lnTo>
                      <a:cubicBezTo>
                        <a:pt x="96719" y="936362"/>
                        <a:pt x="0" y="839643"/>
                        <a:pt x="0" y="720334"/>
                      </a:cubicBezTo>
                      <a:close/>
                    </a:path>
                  </a:pathLst>
                </a:custGeom>
                <a:solidFill>
                  <a:sysClr val="window" lastClr="FFFFFF">
                    <a:alpha val="43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cxnSp>
            <p:nvCxnSpPr>
              <p:cNvPr id="9235" name="直接连接符 67"/>
              <p:cNvCxnSpPr/>
              <p:nvPr/>
            </p:nvCxnSpPr>
            <p:spPr>
              <a:xfrm>
                <a:off x="2810357" y="1760104"/>
                <a:ext cx="3597410" cy="0"/>
              </a:xfrm>
              <a:prstGeom prst="line">
                <a:avLst/>
              </a:prstGeom>
              <a:ln w="3175" cap="flat" cmpd="sng">
                <a:solidFill>
                  <a:srgbClr val="7F7F7F"/>
                </a:solidFill>
                <a:prstDash val="sysDot"/>
                <a:round/>
                <a:headEnd type="oval" w="sm" len="sm"/>
                <a:tailEnd type="oval" w="sm" len="sm"/>
              </a:ln>
            </p:spPr>
          </p:cxnSp>
          <p:sp>
            <p:nvSpPr>
              <p:cNvPr id="9236" name="矩形 35"/>
              <p:cNvSpPr/>
              <p:nvPr/>
            </p:nvSpPr>
            <p:spPr>
              <a:xfrm>
                <a:off x="2558315" y="1286488"/>
                <a:ext cx="3317058" cy="4615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案例</a:t>
                </a:r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11】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</a:t>
                </a:r>
                <a:r>
                  <a:rPr lang="zh-CN" altLang="en-US" sz="2400" dirty="0">
                    <a:solidFill>
                      <a:srgbClr val="1369B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促销图标</a:t>
                </a:r>
                <a:endPara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37" name="TextBox 126">
              <a:hlinkClick r:id="rId2" action="ppaction://hlinksldjump"/>
            </p:cNvPr>
            <p:cNvSpPr txBox="1"/>
            <p:nvPr/>
          </p:nvSpPr>
          <p:spPr>
            <a:xfrm>
              <a:off x="3036541" y="2150605"/>
              <a:ext cx="3525837" cy="369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" name="标题 1"/>
          <p:cNvSpPr>
            <a:spLocks noChangeArrowheads="1"/>
          </p:cNvSpPr>
          <p:nvPr/>
        </p:nvSpPr>
        <p:spPr bwMode="auto">
          <a:xfrm>
            <a:off x="1755775" y="1246505"/>
            <a:ext cx="2465388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目录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1267" name="组合 34"/>
          <p:cNvGrpSpPr/>
          <p:nvPr/>
        </p:nvGrpSpPr>
        <p:grpSpPr>
          <a:xfrm>
            <a:off x="1882775" y="2665730"/>
            <a:ext cx="4430713" cy="954088"/>
            <a:chOff x="3250851" y="2900312"/>
            <a:chExt cx="4430713" cy="954087"/>
          </a:xfrm>
        </p:grpSpPr>
        <p:cxnSp>
          <p:nvCxnSpPr>
            <p:cNvPr id="11268" name="直接连接符 35"/>
            <p:cNvCxnSpPr/>
            <p:nvPr/>
          </p:nvCxnSpPr>
          <p:spPr>
            <a:xfrm>
              <a:off x="4373214" y="3403549"/>
              <a:ext cx="2943225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11269" name="矩形 36"/>
            <p:cNvSpPr/>
            <p:nvPr/>
          </p:nvSpPr>
          <p:spPr>
            <a:xfrm flipH="1">
              <a:off x="4131914" y="2900312"/>
              <a:ext cx="3316287" cy="4619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14】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商业标签</a:t>
              </a:r>
              <a:endPara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270" name="组合 111"/>
            <p:cNvGrpSpPr/>
            <p:nvPr/>
          </p:nvGrpSpPr>
          <p:grpSpPr>
            <a:xfrm rot="-12767">
              <a:off x="3250851" y="2900312"/>
              <a:ext cx="884238" cy="954087"/>
              <a:chOff x="1936620" y="1275606"/>
              <a:chExt cx="1296144" cy="1728192"/>
            </a:xfrm>
          </p:grpSpPr>
          <p:grpSp>
            <p:nvGrpSpPr>
              <p:cNvPr id="11271" name="组合 112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43" name="圆角矩形 42"/>
                <p:cNvSpPr>
                  <a:spLocks noChangeArrowheads="1"/>
                </p:cNvSpPr>
                <p:nvPr/>
              </p:nvSpPr>
              <p:spPr bwMode="auto">
                <a:xfrm>
                  <a:off x="1907704" y="1275606"/>
                  <a:ext cx="1296143" cy="172819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4.4</a:t>
                  </a:r>
                  <a:endParaRPr kumimoji="0" lang="zh-CN" alt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44" name="圆角矩形 43"/>
                <p:cNvSpPr/>
                <p:nvPr/>
              </p:nvSpPr>
              <p:spPr>
                <a:xfrm>
                  <a:off x="1961226" y="1347495"/>
                  <a:ext cx="1189100" cy="1584414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41" name="圆角矩形 5"/>
              <p:cNvSpPr/>
              <p:nvPr/>
            </p:nvSpPr>
            <p:spPr>
              <a:xfrm>
                <a:off x="1840034" y="2063054"/>
                <a:ext cx="1293816" cy="937421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11275" name="TextBox 126">
              <a:hlinkClick r:id="rId1" action="ppaction://hlinksldjump"/>
            </p:cNvPr>
            <p:cNvSpPr txBox="1"/>
            <p:nvPr/>
          </p:nvSpPr>
          <p:spPr>
            <a:xfrm>
              <a:off x="4301776" y="3422599"/>
              <a:ext cx="3379788" cy="369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6" name="组合 34"/>
          <p:cNvGrpSpPr/>
          <p:nvPr/>
        </p:nvGrpSpPr>
        <p:grpSpPr>
          <a:xfrm>
            <a:off x="3098800" y="4170680"/>
            <a:ext cx="4811713" cy="954088"/>
            <a:chOff x="3250851" y="2900312"/>
            <a:chExt cx="4813196" cy="954087"/>
          </a:xfrm>
        </p:grpSpPr>
        <p:cxnSp>
          <p:nvCxnSpPr>
            <p:cNvPr id="11277" name="直接连接符 48"/>
            <p:cNvCxnSpPr/>
            <p:nvPr/>
          </p:nvCxnSpPr>
          <p:spPr>
            <a:xfrm>
              <a:off x="4373560" y="3403549"/>
              <a:ext cx="2942544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11278" name="矩形 36"/>
            <p:cNvSpPr/>
            <p:nvPr/>
          </p:nvSpPr>
          <p:spPr>
            <a:xfrm flipH="1">
              <a:off x="4132186" y="2900312"/>
              <a:ext cx="3931861" cy="4619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15】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心语心愿邮戳</a:t>
              </a:r>
              <a:endPara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279" name="组合 111"/>
            <p:cNvGrpSpPr/>
            <p:nvPr/>
          </p:nvGrpSpPr>
          <p:grpSpPr>
            <a:xfrm rot="-12767">
              <a:off x="3250851" y="2900312"/>
              <a:ext cx="884238" cy="954087"/>
              <a:chOff x="1936620" y="1275606"/>
              <a:chExt cx="1296144" cy="1728192"/>
            </a:xfrm>
          </p:grpSpPr>
          <p:grpSp>
            <p:nvGrpSpPr>
              <p:cNvPr id="11280" name="组合 112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55" name="圆角矩形 54"/>
                <p:cNvSpPr>
                  <a:spLocks noChangeArrowheads="1"/>
                </p:cNvSpPr>
                <p:nvPr/>
              </p:nvSpPr>
              <p:spPr bwMode="auto">
                <a:xfrm>
                  <a:off x="1907704" y="1275607"/>
                  <a:ext cx="1296542" cy="172819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4.5</a:t>
                  </a:r>
                  <a:endParaRPr kumimoji="0" lang="zh-CN" alt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56" name="圆角矩形 55"/>
                <p:cNvSpPr/>
                <p:nvPr/>
              </p:nvSpPr>
              <p:spPr>
                <a:xfrm>
                  <a:off x="1961242" y="1347496"/>
                  <a:ext cx="1189466" cy="1584414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54" name="圆角矩形 5"/>
              <p:cNvSpPr/>
              <p:nvPr/>
            </p:nvSpPr>
            <p:spPr>
              <a:xfrm>
                <a:off x="1840005" y="2063103"/>
                <a:ext cx="1315163" cy="937421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11284" name="TextBox 126">
              <a:hlinkClick r:id="rId2" action="ppaction://hlinksldjump"/>
            </p:cNvPr>
            <p:cNvSpPr txBox="1"/>
            <p:nvPr/>
          </p:nvSpPr>
          <p:spPr>
            <a:xfrm>
              <a:off x="4302100" y="3422599"/>
              <a:ext cx="3379241" cy="369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027113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201591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430338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grpSp>
        <p:nvGrpSpPr>
          <p:cNvPr id="13317" name="组合 311"/>
          <p:cNvGrpSpPr/>
          <p:nvPr/>
        </p:nvGrpSpPr>
        <p:grpSpPr>
          <a:xfrm>
            <a:off x="1106488" y="2487613"/>
            <a:ext cx="7629525" cy="668337"/>
            <a:chOff x="1029300" y="5045322"/>
            <a:chExt cx="7628925" cy="669008"/>
          </a:xfrm>
        </p:grpSpPr>
        <p:grpSp>
          <p:nvGrpSpPr>
            <p:cNvPr id="13318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7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20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3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3324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5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6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sp>
        <p:nvSpPr>
          <p:cNvPr id="13327" name="TextBox 312"/>
          <p:cNvSpPr txBox="1"/>
          <p:nvPr/>
        </p:nvSpPr>
        <p:spPr>
          <a:xfrm>
            <a:off x="3348038" y="1612900"/>
            <a:ext cx="507365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4.1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328" name="组合 313"/>
          <p:cNvGrpSpPr/>
          <p:nvPr/>
        </p:nvGrpSpPr>
        <p:grpSpPr>
          <a:xfrm>
            <a:off x="1328738" y="3136900"/>
            <a:ext cx="7407275" cy="668338"/>
            <a:chOff x="1252258" y="5045323"/>
            <a:chExt cx="7405967" cy="669007"/>
          </a:xfrm>
        </p:grpSpPr>
        <p:grpSp>
          <p:nvGrpSpPr>
            <p:cNvPr id="13329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31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3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36" name="组合 314"/>
          <p:cNvGrpSpPr/>
          <p:nvPr/>
        </p:nvGrpSpPr>
        <p:grpSpPr>
          <a:xfrm>
            <a:off x="1328738" y="3784600"/>
            <a:ext cx="7407275" cy="668338"/>
            <a:chOff x="1252258" y="5045323"/>
            <a:chExt cx="7405967" cy="669007"/>
          </a:xfrm>
        </p:grpSpPr>
        <p:grpSp>
          <p:nvGrpSpPr>
            <p:cNvPr id="13337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1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39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9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0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44" name="组合 315"/>
          <p:cNvGrpSpPr/>
          <p:nvPr/>
        </p:nvGrpSpPr>
        <p:grpSpPr>
          <a:xfrm>
            <a:off x="1112838" y="3155950"/>
            <a:ext cx="635000" cy="638175"/>
            <a:chOff x="1190461" y="2772022"/>
            <a:chExt cx="635025" cy="637257"/>
          </a:xfrm>
        </p:grpSpPr>
        <p:sp>
          <p:nvSpPr>
            <p:cNvPr id="26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7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47" name="组合 316"/>
          <p:cNvGrpSpPr/>
          <p:nvPr/>
        </p:nvGrpSpPr>
        <p:grpSpPr>
          <a:xfrm>
            <a:off x="1112838" y="3781425"/>
            <a:ext cx="635000" cy="636588"/>
            <a:chOff x="1190461" y="2772022"/>
            <a:chExt cx="635025" cy="637257"/>
          </a:xfrm>
        </p:grpSpPr>
        <p:sp>
          <p:nvSpPr>
            <p:cNvPr id="2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5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3350" name="TextBox 317"/>
          <p:cNvSpPr txBox="1"/>
          <p:nvPr/>
        </p:nvSpPr>
        <p:spPr>
          <a:xfrm>
            <a:off x="1262063" y="25923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51" name="TextBox 320"/>
          <p:cNvSpPr txBox="1"/>
          <p:nvPr/>
        </p:nvSpPr>
        <p:spPr>
          <a:xfrm>
            <a:off x="3213100" y="258921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椭圆工具的基本操作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52" name="TextBox 321"/>
          <p:cNvSpPr txBox="1"/>
          <p:nvPr/>
        </p:nvSpPr>
        <p:spPr>
          <a:xfrm>
            <a:off x="3213100" y="3238500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椭圆工具选项栏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53" name="TextBox 322"/>
          <p:cNvSpPr txBox="1"/>
          <p:nvPr/>
        </p:nvSpPr>
        <p:spPr>
          <a:xfrm>
            <a:off x="3213100" y="3887788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形状的羽化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354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85938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55" name="图片 325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806575"/>
            <a:ext cx="479425" cy="477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" name="标题 1"/>
          <p:cNvSpPr>
            <a:spLocks noChangeArrowheads="1"/>
          </p:cNvSpPr>
          <p:nvPr/>
        </p:nvSpPr>
        <p:spPr bwMode="auto">
          <a:xfrm>
            <a:off x="174783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3357" name="TextBox 317"/>
          <p:cNvSpPr txBox="1"/>
          <p:nvPr/>
        </p:nvSpPr>
        <p:spPr>
          <a:xfrm>
            <a:off x="1262063" y="32273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58" name="TextBox 317"/>
          <p:cNvSpPr txBox="1"/>
          <p:nvPr/>
        </p:nvSpPr>
        <p:spPr>
          <a:xfrm>
            <a:off x="1262063" y="387350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359" name="组合 314"/>
          <p:cNvGrpSpPr/>
          <p:nvPr/>
        </p:nvGrpSpPr>
        <p:grpSpPr>
          <a:xfrm>
            <a:off x="1328738" y="4441825"/>
            <a:ext cx="7407275" cy="668338"/>
            <a:chOff x="1252258" y="5045323"/>
            <a:chExt cx="7405967" cy="669007"/>
          </a:xfrm>
        </p:grpSpPr>
        <p:grpSp>
          <p:nvGrpSpPr>
            <p:cNvPr id="13360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5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62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6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6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67" name="组合 316"/>
          <p:cNvGrpSpPr/>
          <p:nvPr/>
        </p:nvGrpSpPr>
        <p:grpSpPr>
          <a:xfrm>
            <a:off x="1112838" y="4405313"/>
            <a:ext cx="635000" cy="636587"/>
            <a:chOff x="1190461" y="2772022"/>
            <a:chExt cx="635025" cy="637257"/>
          </a:xfrm>
        </p:grpSpPr>
        <p:sp>
          <p:nvSpPr>
            <p:cNvPr id="63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4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3370" name="TextBox 322"/>
          <p:cNvSpPr txBox="1"/>
          <p:nvPr/>
        </p:nvSpPr>
        <p:spPr>
          <a:xfrm>
            <a:off x="3213100" y="4545013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文字工具选项栏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71" name="TextBox 317"/>
          <p:cNvSpPr txBox="1"/>
          <p:nvPr/>
        </p:nvSpPr>
        <p:spPr>
          <a:xfrm>
            <a:off x="1262063" y="453072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372" name="组合 314"/>
          <p:cNvGrpSpPr/>
          <p:nvPr/>
        </p:nvGrpSpPr>
        <p:grpSpPr>
          <a:xfrm>
            <a:off x="1328738" y="5105400"/>
            <a:ext cx="7407275" cy="668338"/>
            <a:chOff x="1252258" y="5045323"/>
            <a:chExt cx="7405967" cy="669007"/>
          </a:xfrm>
        </p:grpSpPr>
        <p:grpSp>
          <p:nvGrpSpPr>
            <p:cNvPr id="13373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69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75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7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7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67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8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80" name="组合 316"/>
          <p:cNvGrpSpPr/>
          <p:nvPr/>
        </p:nvGrpSpPr>
        <p:grpSpPr>
          <a:xfrm>
            <a:off x="1112838" y="5068888"/>
            <a:ext cx="635000" cy="636587"/>
            <a:chOff x="1190461" y="2772022"/>
            <a:chExt cx="635025" cy="637257"/>
          </a:xfrm>
        </p:grpSpPr>
        <p:sp>
          <p:nvSpPr>
            <p:cNvPr id="7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75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3383" name="TextBox 322"/>
          <p:cNvSpPr txBox="1"/>
          <p:nvPr/>
        </p:nvSpPr>
        <p:spPr>
          <a:xfrm>
            <a:off x="3213100" y="5208588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文字输入工具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84" name="TextBox 317"/>
          <p:cNvSpPr txBox="1"/>
          <p:nvPr/>
        </p:nvSpPr>
        <p:spPr>
          <a:xfrm>
            <a:off x="1262063" y="519430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385" name="组合 314"/>
          <p:cNvGrpSpPr/>
          <p:nvPr/>
        </p:nvGrpSpPr>
        <p:grpSpPr>
          <a:xfrm>
            <a:off x="1328738" y="5753100"/>
            <a:ext cx="7407275" cy="668338"/>
            <a:chOff x="1252258" y="5045323"/>
            <a:chExt cx="7405967" cy="669007"/>
          </a:xfrm>
        </p:grpSpPr>
        <p:grpSp>
          <p:nvGrpSpPr>
            <p:cNvPr id="13386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82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88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84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85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80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81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93" name="组合 316"/>
          <p:cNvGrpSpPr/>
          <p:nvPr/>
        </p:nvGrpSpPr>
        <p:grpSpPr>
          <a:xfrm>
            <a:off x="1112838" y="5716588"/>
            <a:ext cx="635000" cy="636587"/>
            <a:chOff x="1190461" y="2772022"/>
            <a:chExt cx="635025" cy="637257"/>
          </a:xfrm>
        </p:grpSpPr>
        <p:sp>
          <p:nvSpPr>
            <p:cNvPr id="87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88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3396" name="TextBox 322"/>
          <p:cNvSpPr txBox="1"/>
          <p:nvPr/>
        </p:nvSpPr>
        <p:spPr>
          <a:xfrm>
            <a:off x="3213100" y="5856288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设置文字属性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97" name="TextBox 317"/>
          <p:cNvSpPr txBox="1"/>
          <p:nvPr/>
        </p:nvSpPr>
        <p:spPr>
          <a:xfrm>
            <a:off x="1262063" y="584200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027113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201591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430338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5365" name="TextBox 359"/>
          <p:cNvSpPr txBox="1"/>
          <p:nvPr/>
        </p:nvSpPr>
        <p:spPr>
          <a:xfrm>
            <a:off x="3460750" y="1612900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4.2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36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85938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7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806575"/>
            <a:ext cx="479425" cy="477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" name="标题 1"/>
          <p:cNvSpPr>
            <a:spLocks noChangeArrowheads="1"/>
          </p:cNvSpPr>
          <p:nvPr/>
        </p:nvSpPr>
        <p:spPr bwMode="auto">
          <a:xfrm>
            <a:off x="174942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5369" name="组合 311"/>
          <p:cNvGrpSpPr/>
          <p:nvPr/>
        </p:nvGrpSpPr>
        <p:grpSpPr>
          <a:xfrm>
            <a:off x="1106488" y="2487613"/>
            <a:ext cx="7629525" cy="668337"/>
            <a:chOff x="1029300" y="5045322"/>
            <a:chExt cx="7628925" cy="669008"/>
          </a:xfrm>
        </p:grpSpPr>
        <p:grpSp>
          <p:nvGrpSpPr>
            <p:cNvPr id="15370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59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72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6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6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5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5376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157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58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5379" name="组合 313"/>
          <p:cNvGrpSpPr/>
          <p:nvPr/>
        </p:nvGrpSpPr>
        <p:grpSpPr>
          <a:xfrm>
            <a:off x="1328738" y="3179763"/>
            <a:ext cx="7407275" cy="668337"/>
            <a:chOff x="1252258" y="5045323"/>
            <a:chExt cx="7405967" cy="669007"/>
          </a:xfrm>
        </p:grpSpPr>
        <p:grpSp>
          <p:nvGrpSpPr>
            <p:cNvPr id="15380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67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82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6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7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65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66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387" name="组合 314"/>
          <p:cNvGrpSpPr/>
          <p:nvPr/>
        </p:nvGrpSpPr>
        <p:grpSpPr>
          <a:xfrm>
            <a:off x="1328738" y="3849688"/>
            <a:ext cx="7407275" cy="668337"/>
            <a:chOff x="1252258" y="5045323"/>
            <a:chExt cx="7405967" cy="669007"/>
          </a:xfrm>
        </p:grpSpPr>
        <p:grpSp>
          <p:nvGrpSpPr>
            <p:cNvPr id="15388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75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90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77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78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73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74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395" name="组合 315"/>
          <p:cNvGrpSpPr/>
          <p:nvPr/>
        </p:nvGrpSpPr>
        <p:grpSpPr>
          <a:xfrm>
            <a:off x="1112838" y="3198813"/>
            <a:ext cx="635000" cy="638175"/>
            <a:chOff x="1190461" y="2772022"/>
            <a:chExt cx="635025" cy="637257"/>
          </a:xfrm>
        </p:grpSpPr>
        <p:sp>
          <p:nvSpPr>
            <p:cNvPr id="180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81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398" name="组合 316"/>
          <p:cNvGrpSpPr/>
          <p:nvPr/>
        </p:nvGrpSpPr>
        <p:grpSpPr>
          <a:xfrm>
            <a:off x="1112838" y="3844925"/>
            <a:ext cx="635000" cy="636588"/>
            <a:chOff x="1190461" y="2772022"/>
            <a:chExt cx="635025" cy="637257"/>
          </a:xfrm>
        </p:grpSpPr>
        <p:sp>
          <p:nvSpPr>
            <p:cNvPr id="183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84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401" name="TextBox 317"/>
          <p:cNvSpPr txBox="1"/>
          <p:nvPr/>
        </p:nvSpPr>
        <p:spPr>
          <a:xfrm>
            <a:off x="1262063" y="25923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402" name="TextBox 320"/>
          <p:cNvSpPr txBox="1"/>
          <p:nvPr/>
        </p:nvSpPr>
        <p:spPr>
          <a:xfrm>
            <a:off x="3213100" y="258921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直线工具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3" name="TextBox 321"/>
          <p:cNvSpPr txBox="1"/>
          <p:nvPr/>
        </p:nvSpPr>
        <p:spPr>
          <a:xfrm>
            <a:off x="3213100" y="328136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圆角矩形工具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4" name="TextBox 322"/>
          <p:cNvSpPr txBox="1"/>
          <p:nvPr/>
        </p:nvSpPr>
        <p:spPr>
          <a:xfrm>
            <a:off x="3213100" y="3952875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矩形工具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5" name="TextBox 317"/>
          <p:cNvSpPr txBox="1"/>
          <p:nvPr/>
        </p:nvSpPr>
        <p:spPr>
          <a:xfrm>
            <a:off x="1262063" y="32702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406" name="TextBox 317"/>
          <p:cNvSpPr txBox="1"/>
          <p:nvPr/>
        </p:nvSpPr>
        <p:spPr>
          <a:xfrm>
            <a:off x="1262063" y="39385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407" name="组合 314"/>
          <p:cNvGrpSpPr/>
          <p:nvPr/>
        </p:nvGrpSpPr>
        <p:grpSpPr>
          <a:xfrm>
            <a:off x="1328738" y="4527550"/>
            <a:ext cx="7407275" cy="668338"/>
            <a:chOff x="1252258" y="5045323"/>
            <a:chExt cx="7405967" cy="669007"/>
          </a:xfrm>
        </p:grpSpPr>
        <p:grpSp>
          <p:nvGrpSpPr>
            <p:cNvPr id="15408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95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410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97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98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93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94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415" name="组合 316"/>
          <p:cNvGrpSpPr/>
          <p:nvPr/>
        </p:nvGrpSpPr>
        <p:grpSpPr>
          <a:xfrm>
            <a:off x="1112838" y="4491038"/>
            <a:ext cx="635000" cy="636587"/>
            <a:chOff x="1190461" y="2772022"/>
            <a:chExt cx="635025" cy="637257"/>
          </a:xfrm>
        </p:grpSpPr>
        <p:sp>
          <p:nvSpPr>
            <p:cNvPr id="200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01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418" name="TextBox 322"/>
          <p:cNvSpPr txBox="1"/>
          <p:nvPr/>
        </p:nvSpPr>
        <p:spPr>
          <a:xfrm>
            <a:off x="3213100" y="4630738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标尺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19" name="TextBox 317"/>
          <p:cNvSpPr txBox="1"/>
          <p:nvPr/>
        </p:nvSpPr>
        <p:spPr>
          <a:xfrm>
            <a:off x="1262063" y="46164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420" name="组合 314"/>
          <p:cNvGrpSpPr/>
          <p:nvPr/>
        </p:nvGrpSpPr>
        <p:grpSpPr>
          <a:xfrm>
            <a:off x="1328738" y="5202238"/>
            <a:ext cx="7407275" cy="668337"/>
            <a:chOff x="1252258" y="5045323"/>
            <a:chExt cx="7405967" cy="669007"/>
          </a:xfrm>
        </p:grpSpPr>
        <p:grpSp>
          <p:nvGrpSpPr>
            <p:cNvPr id="15421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20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423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21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1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0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0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428" name="组合 316"/>
          <p:cNvGrpSpPr/>
          <p:nvPr/>
        </p:nvGrpSpPr>
        <p:grpSpPr>
          <a:xfrm>
            <a:off x="1112838" y="5165725"/>
            <a:ext cx="635000" cy="636588"/>
            <a:chOff x="1190461" y="2772022"/>
            <a:chExt cx="635025" cy="637257"/>
          </a:xfrm>
        </p:grpSpPr>
        <p:sp>
          <p:nvSpPr>
            <p:cNvPr id="213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14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431" name="TextBox 322"/>
          <p:cNvSpPr txBox="1"/>
          <p:nvPr/>
        </p:nvSpPr>
        <p:spPr>
          <a:xfrm>
            <a:off x="3213100" y="5305425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参考线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32" name="TextBox 317"/>
          <p:cNvSpPr txBox="1"/>
          <p:nvPr/>
        </p:nvSpPr>
        <p:spPr>
          <a:xfrm>
            <a:off x="1262063" y="529113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982663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56326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385888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7413" name="TextBox 359"/>
          <p:cNvSpPr txBox="1"/>
          <p:nvPr/>
        </p:nvSpPr>
        <p:spPr>
          <a:xfrm>
            <a:off x="3427413" y="1568450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4.3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4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41488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5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62125"/>
            <a:ext cx="479425" cy="477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5260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7417" name="组合 311"/>
          <p:cNvGrpSpPr/>
          <p:nvPr/>
        </p:nvGrpSpPr>
        <p:grpSpPr>
          <a:xfrm>
            <a:off x="1106488" y="2430463"/>
            <a:ext cx="7629525" cy="668337"/>
            <a:chOff x="1029300" y="5045322"/>
            <a:chExt cx="7628925" cy="669008"/>
          </a:xfrm>
        </p:grpSpPr>
        <p:grpSp>
          <p:nvGrpSpPr>
            <p:cNvPr id="17418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21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20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2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7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7424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19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20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7427" name="组合 313"/>
          <p:cNvGrpSpPr/>
          <p:nvPr/>
        </p:nvGrpSpPr>
        <p:grpSpPr>
          <a:xfrm>
            <a:off x="1328738" y="3079750"/>
            <a:ext cx="7407275" cy="668338"/>
            <a:chOff x="1252258" y="5045323"/>
            <a:chExt cx="7405967" cy="669007"/>
          </a:xfrm>
        </p:grpSpPr>
        <p:grpSp>
          <p:nvGrpSpPr>
            <p:cNvPr id="17428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29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30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7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8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7435" name="组合 315"/>
          <p:cNvGrpSpPr/>
          <p:nvPr/>
        </p:nvGrpSpPr>
        <p:grpSpPr>
          <a:xfrm>
            <a:off x="1112838" y="3098800"/>
            <a:ext cx="635000" cy="638175"/>
            <a:chOff x="1190461" y="2772022"/>
            <a:chExt cx="635025" cy="637257"/>
          </a:xfrm>
        </p:grpSpPr>
        <p:sp>
          <p:nvSpPr>
            <p:cNvPr id="3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5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7438" name="TextBox 317"/>
          <p:cNvSpPr txBox="1"/>
          <p:nvPr/>
        </p:nvSpPr>
        <p:spPr>
          <a:xfrm>
            <a:off x="1262063" y="258921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9" name="TextBox 320"/>
          <p:cNvSpPr txBox="1"/>
          <p:nvPr/>
        </p:nvSpPr>
        <p:spPr>
          <a:xfrm>
            <a:off x="3213100" y="255428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钢笔工具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40" name="TextBox 321"/>
          <p:cNvSpPr txBox="1"/>
          <p:nvPr/>
        </p:nvSpPr>
        <p:spPr>
          <a:xfrm>
            <a:off x="3213100" y="320198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路径和锚点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41" name="TextBox 317"/>
          <p:cNvSpPr txBox="1"/>
          <p:nvPr/>
        </p:nvSpPr>
        <p:spPr>
          <a:xfrm>
            <a:off x="1262063" y="322421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442" name="组合 311"/>
          <p:cNvGrpSpPr/>
          <p:nvPr/>
        </p:nvGrpSpPr>
        <p:grpSpPr>
          <a:xfrm>
            <a:off x="1106488" y="3760788"/>
            <a:ext cx="7629525" cy="668337"/>
            <a:chOff x="1029300" y="5045322"/>
            <a:chExt cx="7628925" cy="669008"/>
          </a:xfrm>
        </p:grpSpPr>
        <p:grpSp>
          <p:nvGrpSpPr>
            <p:cNvPr id="17443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6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45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8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9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2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7449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4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5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7452" name="组合 313"/>
          <p:cNvGrpSpPr/>
          <p:nvPr/>
        </p:nvGrpSpPr>
        <p:grpSpPr>
          <a:xfrm>
            <a:off x="1328738" y="4398963"/>
            <a:ext cx="7407275" cy="668337"/>
            <a:chOff x="1252258" y="5045323"/>
            <a:chExt cx="7405967" cy="669007"/>
          </a:xfrm>
        </p:grpSpPr>
        <p:grpSp>
          <p:nvGrpSpPr>
            <p:cNvPr id="17453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54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55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56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7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2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3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7460" name="组合 315"/>
          <p:cNvGrpSpPr/>
          <p:nvPr/>
        </p:nvGrpSpPr>
        <p:grpSpPr>
          <a:xfrm>
            <a:off x="1112838" y="4418013"/>
            <a:ext cx="635000" cy="638175"/>
            <a:chOff x="1190461" y="2772022"/>
            <a:chExt cx="635025" cy="637257"/>
          </a:xfrm>
        </p:grpSpPr>
        <p:sp>
          <p:nvSpPr>
            <p:cNvPr id="59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0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7463" name="TextBox 317"/>
          <p:cNvSpPr txBox="1"/>
          <p:nvPr/>
        </p:nvSpPr>
        <p:spPr>
          <a:xfrm>
            <a:off x="1262063" y="391953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64" name="TextBox 320"/>
          <p:cNvSpPr txBox="1"/>
          <p:nvPr/>
        </p:nvSpPr>
        <p:spPr>
          <a:xfrm>
            <a:off x="3213100" y="386238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调整路径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65" name="TextBox 321"/>
          <p:cNvSpPr txBox="1"/>
          <p:nvPr/>
        </p:nvSpPr>
        <p:spPr>
          <a:xfrm>
            <a:off x="3213100" y="4511675"/>
            <a:ext cx="2671763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添加和删除锚点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66" name="TextBox 317"/>
          <p:cNvSpPr txBox="1"/>
          <p:nvPr/>
        </p:nvSpPr>
        <p:spPr>
          <a:xfrm>
            <a:off x="1262063" y="454342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467" name="组合 311"/>
          <p:cNvGrpSpPr/>
          <p:nvPr/>
        </p:nvGrpSpPr>
        <p:grpSpPr>
          <a:xfrm>
            <a:off x="1106488" y="5070475"/>
            <a:ext cx="7629525" cy="668338"/>
            <a:chOff x="1029300" y="5045322"/>
            <a:chExt cx="7628925" cy="669008"/>
          </a:xfrm>
        </p:grpSpPr>
        <p:grpSp>
          <p:nvGrpSpPr>
            <p:cNvPr id="17468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69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70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7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7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65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7474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67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68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7477" name="组合 313"/>
          <p:cNvGrpSpPr/>
          <p:nvPr/>
        </p:nvGrpSpPr>
        <p:grpSpPr>
          <a:xfrm>
            <a:off x="1328738" y="5751513"/>
            <a:ext cx="7407275" cy="668337"/>
            <a:chOff x="1252258" y="5045323"/>
            <a:chExt cx="7405967" cy="669007"/>
          </a:xfrm>
        </p:grpSpPr>
        <p:grpSp>
          <p:nvGrpSpPr>
            <p:cNvPr id="17478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77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80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7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8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75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76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7485" name="组合 315"/>
          <p:cNvGrpSpPr/>
          <p:nvPr/>
        </p:nvGrpSpPr>
        <p:grpSpPr>
          <a:xfrm>
            <a:off x="1112838" y="5716588"/>
            <a:ext cx="635000" cy="638175"/>
            <a:chOff x="1190461" y="2772022"/>
            <a:chExt cx="635025" cy="637257"/>
          </a:xfrm>
        </p:grpSpPr>
        <p:sp>
          <p:nvSpPr>
            <p:cNvPr id="82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83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7488" name="TextBox 317"/>
          <p:cNvSpPr txBox="1"/>
          <p:nvPr/>
        </p:nvSpPr>
        <p:spPr>
          <a:xfrm>
            <a:off x="1262063" y="51752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89" name="TextBox 320"/>
          <p:cNvSpPr txBox="1"/>
          <p:nvPr/>
        </p:nvSpPr>
        <p:spPr>
          <a:xfrm>
            <a:off x="3213100" y="51720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转换点工具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90" name="TextBox 321"/>
          <p:cNvSpPr txBox="1"/>
          <p:nvPr/>
        </p:nvSpPr>
        <p:spPr>
          <a:xfrm>
            <a:off x="3213100" y="585311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自由钢笔工具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91" name="TextBox 317"/>
          <p:cNvSpPr txBox="1"/>
          <p:nvPr/>
        </p:nvSpPr>
        <p:spPr>
          <a:xfrm>
            <a:off x="1262063" y="584200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1009650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83484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412875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9461" name="TextBox 359"/>
          <p:cNvSpPr txBox="1"/>
          <p:nvPr/>
        </p:nvSpPr>
        <p:spPr>
          <a:xfrm>
            <a:off x="3371850" y="1595438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4.4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462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68475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3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89113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9465" name="组合 311"/>
          <p:cNvGrpSpPr/>
          <p:nvPr/>
        </p:nvGrpSpPr>
        <p:grpSpPr>
          <a:xfrm>
            <a:off x="1106488" y="2844800"/>
            <a:ext cx="7629525" cy="668338"/>
            <a:chOff x="1029300" y="5045322"/>
            <a:chExt cx="7628925" cy="669008"/>
          </a:xfrm>
        </p:grpSpPr>
        <p:grpSp>
          <p:nvGrpSpPr>
            <p:cNvPr id="19466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1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9468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7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9472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29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30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9475" name="组合 313"/>
          <p:cNvGrpSpPr/>
          <p:nvPr/>
        </p:nvGrpSpPr>
        <p:grpSpPr>
          <a:xfrm>
            <a:off x="1328738" y="3559175"/>
            <a:ext cx="7407275" cy="668338"/>
            <a:chOff x="1252258" y="5045323"/>
            <a:chExt cx="7405967" cy="669007"/>
          </a:xfrm>
        </p:grpSpPr>
        <p:grpSp>
          <p:nvGrpSpPr>
            <p:cNvPr id="19476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9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9478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37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8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9483" name="组合 315"/>
          <p:cNvGrpSpPr/>
          <p:nvPr/>
        </p:nvGrpSpPr>
        <p:grpSpPr>
          <a:xfrm>
            <a:off x="1112838" y="3524250"/>
            <a:ext cx="635000" cy="638175"/>
            <a:chOff x="1190461" y="2772022"/>
            <a:chExt cx="635025" cy="637257"/>
          </a:xfrm>
        </p:grpSpPr>
        <p:sp>
          <p:nvSpPr>
            <p:cNvPr id="4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45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9486" name="TextBox 317"/>
          <p:cNvSpPr txBox="1"/>
          <p:nvPr/>
        </p:nvSpPr>
        <p:spPr>
          <a:xfrm>
            <a:off x="1262063" y="294957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7" name="TextBox 320"/>
          <p:cNvSpPr txBox="1"/>
          <p:nvPr/>
        </p:nvSpPr>
        <p:spPr>
          <a:xfrm>
            <a:off x="3213100" y="2946400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多边形工具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88" name="TextBox 321"/>
          <p:cNvSpPr txBox="1"/>
          <p:nvPr/>
        </p:nvSpPr>
        <p:spPr>
          <a:xfrm>
            <a:off x="3213100" y="36607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形状的布尔运算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89" name="TextBox 317"/>
          <p:cNvSpPr txBox="1"/>
          <p:nvPr/>
        </p:nvSpPr>
        <p:spPr>
          <a:xfrm>
            <a:off x="1262063" y="36496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9490" name="组合 313"/>
          <p:cNvGrpSpPr/>
          <p:nvPr/>
        </p:nvGrpSpPr>
        <p:grpSpPr>
          <a:xfrm>
            <a:off x="1328738" y="4248150"/>
            <a:ext cx="7407275" cy="668338"/>
            <a:chOff x="1252258" y="5045323"/>
            <a:chExt cx="7405967" cy="669007"/>
          </a:xfrm>
        </p:grpSpPr>
        <p:grpSp>
          <p:nvGrpSpPr>
            <p:cNvPr id="19491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9493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5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4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9498" name="组合 315"/>
          <p:cNvGrpSpPr/>
          <p:nvPr/>
        </p:nvGrpSpPr>
        <p:grpSpPr>
          <a:xfrm>
            <a:off x="1112838" y="4213225"/>
            <a:ext cx="635000" cy="638175"/>
            <a:chOff x="1190461" y="2772022"/>
            <a:chExt cx="635025" cy="637257"/>
          </a:xfrm>
        </p:grpSpPr>
        <p:sp>
          <p:nvSpPr>
            <p:cNvPr id="53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4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9501" name="TextBox 321"/>
          <p:cNvSpPr txBox="1"/>
          <p:nvPr/>
        </p:nvSpPr>
        <p:spPr>
          <a:xfrm>
            <a:off x="3213100" y="4349750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编辑段落文字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502" name="TextBox 317"/>
          <p:cNvSpPr txBox="1"/>
          <p:nvPr/>
        </p:nvSpPr>
        <p:spPr>
          <a:xfrm>
            <a:off x="1262063" y="433863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1046163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219697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449388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1509" name="TextBox 359"/>
          <p:cNvSpPr txBox="1"/>
          <p:nvPr/>
        </p:nvSpPr>
        <p:spPr>
          <a:xfrm>
            <a:off x="3371850" y="1631950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4.5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15】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510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804988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1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825625"/>
            <a:ext cx="479425" cy="477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21513" name="组合 311"/>
          <p:cNvGrpSpPr/>
          <p:nvPr/>
        </p:nvGrpSpPr>
        <p:grpSpPr>
          <a:xfrm>
            <a:off x="1106488" y="2633663"/>
            <a:ext cx="7629525" cy="668337"/>
            <a:chOff x="1029300" y="5045322"/>
            <a:chExt cx="7628925" cy="669008"/>
          </a:xfrm>
        </p:grpSpPr>
        <p:grpSp>
          <p:nvGrpSpPr>
            <p:cNvPr id="21514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1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1516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7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21520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29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30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21523" name="组合 313"/>
          <p:cNvGrpSpPr/>
          <p:nvPr/>
        </p:nvGrpSpPr>
        <p:grpSpPr>
          <a:xfrm>
            <a:off x="1328738" y="3325813"/>
            <a:ext cx="7407275" cy="668337"/>
            <a:chOff x="1252258" y="5045323"/>
            <a:chExt cx="7405967" cy="669007"/>
          </a:xfrm>
        </p:grpSpPr>
        <p:grpSp>
          <p:nvGrpSpPr>
            <p:cNvPr id="21524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9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1526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37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8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21531" name="组合 315"/>
          <p:cNvGrpSpPr/>
          <p:nvPr/>
        </p:nvGrpSpPr>
        <p:grpSpPr>
          <a:xfrm>
            <a:off x="1112838" y="3290888"/>
            <a:ext cx="635000" cy="638175"/>
            <a:chOff x="1190461" y="2772022"/>
            <a:chExt cx="635025" cy="637257"/>
          </a:xfrm>
        </p:grpSpPr>
        <p:sp>
          <p:nvSpPr>
            <p:cNvPr id="4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45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21534" name="TextBox 317"/>
          <p:cNvSpPr txBox="1"/>
          <p:nvPr/>
        </p:nvSpPr>
        <p:spPr>
          <a:xfrm>
            <a:off x="1262063" y="273843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35" name="TextBox 320"/>
          <p:cNvSpPr txBox="1"/>
          <p:nvPr/>
        </p:nvSpPr>
        <p:spPr>
          <a:xfrm>
            <a:off x="3213100" y="273526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自定形状工具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36" name="TextBox 321"/>
          <p:cNvSpPr txBox="1"/>
          <p:nvPr/>
        </p:nvSpPr>
        <p:spPr>
          <a:xfrm>
            <a:off x="3213100" y="342741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创建路径文字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37" name="TextBox 317"/>
          <p:cNvSpPr txBox="1"/>
          <p:nvPr/>
        </p:nvSpPr>
        <p:spPr>
          <a:xfrm>
            <a:off x="1262063" y="341630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1538" name="组合 311"/>
          <p:cNvGrpSpPr/>
          <p:nvPr/>
        </p:nvGrpSpPr>
        <p:grpSpPr>
          <a:xfrm>
            <a:off x="1106488" y="4014788"/>
            <a:ext cx="7629525" cy="668337"/>
            <a:chOff x="1029300" y="5045322"/>
            <a:chExt cx="7628925" cy="669008"/>
          </a:xfrm>
        </p:grpSpPr>
        <p:grpSp>
          <p:nvGrpSpPr>
            <p:cNvPr id="21539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50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1541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52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3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6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21545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8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9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21548" name="组合 313"/>
          <p:cNvGrpSpPr/>
          <p:nvPr/>
        </p:nvGrpSpPr>
        <p:grpSpPr>
          <a:xfrm>
            <a:off x="1328738" y="4706938"/>
            <a:ext cx="7407275" cy="668337"/>
            <a:chOff x="1252258" y="5045323"/>
            <a:chExt cx="7405967" cy="669007"/>
          </a:xfrm>
        </p:grpSpPr>
        <p:grpSp>
          <p:nvGrpSpPr>
            <p:cNvPr id="21549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5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1551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6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6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21556" name="组合 315"/>
          <p:cNvGrpSpPr/>
          <p:nvPr/>
        </p:nvGrpSpPr>
        <p:grpSpPr>
          <a:xfrm>
            <a:off x="1112838" y="4672013"/>
            <a:ext cx="635000" cy="638175"/>
            <a:chOff x="1190461" y="2772022"/>
            <a:chExt cx="635025" cy="637257"/>
          </a:xfrm>
        </p:grpSpPr>
        <p:sp>
          <p:nvSpPr>
            <p:cNvPr id="63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4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21559" name="TextBox 317"/>
          <p:cNvSpPr txBox="1"/>
          <p:nvPr/>
        </p:nvSpPr>
        <p:spPr>
          <a:xfrm>
            <a:off x="1262063" y="41195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60" name="TextBox 320"/>
          <p:cNvSpPr txBox="1"/>
          <p:nvPr/>
        </p:nvSpPr>
        <p:spPr>
          <a:xfrm>
            <a:off x="3213100" y="411638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栅格化文字图层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61" name="TextBox 321"/>
          <p:cNvSpPr txBox="1"/>
          <p:nvPr/>
        </p:nvSpPr>
        <p:spPr>
          <a:xfrm>
            <a:off x="3213100" y="480853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变形文字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62" name="TextBox 317"/>
          <p:cNvSpPr txBox="1"/>
          <p:nvPr/>
        </p:nvSpPr>
        <p:spPr>
          <a:xfrm>
            <a:off x="1262063" y="479742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885825" y="1641475"/>
            <a:ext cx="7400925" cy="2586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 latinLnBrk="1">
              <a:lnSpc>
                <a:spcPct val="15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虽然是一款功能强大的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位图绘制软件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，但是同样具备绘制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矢量图形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的功能。在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中内置了各种各样的矢量图形绘制工具，如“椭圆工具”、“钢笔工具”等。本章将针对矢量图形绘制工具与文字工具进行详细讲解。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latinLnBrk="1">
              <a:lnSpc>
                <a:spcPct val="150000"/>
              </a:lnSpc>
            </a:pPr>
            <a:endParaRPr lang="en-US" altLang="zh-CN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latinLnBrk="1">
              <a:lnSpc>
                <a:spcPct val="150000"/>
              </a:lnSpc>
            </a:pP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16000" y="5851525"/>
            <a:ext cx="7140575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244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矢量工具与文字工具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8205" name="Picture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1475" y="3976688"/>
            <a:ext cx="2457450" cy="1524000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8206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550" y="3976688"/>
            <a:ext cx="1641475" cy="1524000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8207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5363" y="3971925"/>
            <a:ext cx="1511300" cy="1528763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cxnSp>
        <p:nvCxnSpPr>
          <p:cNvPr id="18" name="直接连接符 17"/>
          <p:cNvCxnSpPr/>
          <p:nvPr/>
        </p:nvCxnSpPr>
        <p:spPr>
          <a:xfrm>
            <a:off x="1016000" y="1668463"/>
            <a:ext cx="7140575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20" name="矩形 1"/>
          <p:cNvSpPr/>
          <p:nvPr/>
        </p:nvSpPr>
        <p:spPr>
          <a:xfrm>
            <a:off x="841375" y="1260475"/>
            <a:ext cx="78740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中，使用矢量工具绘制的矢量图形可以轻松进行填充和描边效果的更改。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1" name="矩形 2"/>
          <p:cNvSpPr/>
          <p:nvPr/>
        </p:nvSpPr>
        <p:spPr>
          <a:xfrm>
            <a:off x="901700" y="5070475"/>
            <a:ext cx="5057775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本案例将带领大家绘制一款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“促销图标”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8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促销图标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9227" name="Picture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82938" y="2533650"/>
            <a:ext cx="3333750" cy="2076450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7650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93975"/>
            <a:ext cx="4937125" cy="3700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7652" name="矩形 10"/>
          <p:cNvSpPr/>
          <p:nvPr/>
        </p:nvSpPr>
        <p:spPr>
          <a:xfrm>
            <a:off x="1587500" y="2671763"/>
            <a:ext cx="1519238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促销图标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653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7654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7657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5" name="标题 1"/>
          <p:cNvSpPr>
            <a:spLocks noChangeArrowheads="1"/>
          </p:cNvSpPr>
          <p:nvPr/>
        </p:nvSpPr>
        <p:spPr bwMode="auto">
          <a:xfrm>
            <a:off x="1749425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促销图标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27659" name="Picture 17" descr="QQ截图201508181755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4013" y="3475038"/>
            <a:ext cx="1447800" cy="143986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29702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9703" name="矩形 10"/>
            <p:cNvSpPr/>
            <p:nvPr/>
          </p:nvSpPr>
          <p:spPr>
            <a:xfrm>
              <a:off x="4022725" y="3357563"/>
              <a:ext cx="4248150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3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促销图标案例知识点</a:t>
              </a:r>
              <a:endPara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3320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74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、椭圆工具的基本操作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175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175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178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4342" name="标题 1"/>
          <p:cNvSpPr>
            <a:spLocks noChangeArrowheads="1"/>
          </p:cNvSpPr>
          <p:nvPr/>
        </p:nvSpPr>
        <p:spPr bwMode="auto">
          <a:xfrm>
            <a:off x="1754188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2296" name="组合 5"/>
          <p:cNvGrpSpPr/>
          <p:nvPr/>
        </p:nvGrpSpPr>
        <p:grpSpPr>
          <a:xfrm>
            <a:off x="676275" y="2185988"/>
            <a:ext cx="8137525" cy="3581400"/>
            <a:chOff x="676275" y="2186518"/>
            <a:chExt cx="8137525" cy="3581348"/>
          </a:xfrm>
        </p:grpSpPr>
        <p:grpSp>
          <p:nvGrpSpPr>
            <p:cNvPr id="31786" name="组合 45"/>
            <p:cNvGrpSpPr/>
            <p:nvPr/>
          </p:nvGrpSpPr>
          <p:grpSpPr>
            <a:xfrm>
              <a:off x="676275" y="2186518"/>
              <a:ext cx="8137525" cy="985661"/>
              <a:chOff x="641723" y="5014685"/>
              <a:chExt cx="8138351" cy="985276"/>
            </a:xfrm>
          </p:grpSpPr>
          <p:grpSp>
            <p:nvGrpSpPr>
              <p:cNvPr id="31787" name="组合 76"/>
              <p:cNvGrpSpPr/>
              <p:nvPr/>
            </p:nvGrpSpPr>
            <p:grpSpPr>
              <a:xfrm>
                <a:off x="641723" y="5014685"/>
                <a:ext cx="8138351" cy="985276"/>
                <a:chOff x="533397" y="3181246"/>
                <a:chExt cx="11474177" cy="1389400"/>
              </a:xfrm>
            </p:grpSpPr>
            <p:grpSp>
              <p:nvGrpSpPr>
                <p:cNvPr id="31788" name="组合 72"/>
                <p:cNvGrpSpPr/>
                <p:nvPr/>
              </p:nvGrpSpPr>
              <p:grpSpPr>
                <a:xfrm>
                  <a:off x="533397" y="3181246"/>
                  <a:ext cx="11474177" cy="1389400"/>
                  <a:chOff x="1523997" y="2388304"/>
                  <a:chExt cx="12749090" cy="1530756"/>
                </a:xfrm>
              </p:grpSpPr>
              <p:sp>
                <p:nvSpPr>
                  <p:cNvPr id="51" name="矩形 50"/>
                  <p:cNvSpPr/>
                  <p:nvPr/>
                </p:nvSpPr>
                <p:spPr>
                  <a:xfrm>
                    <a:off x="1523997" y="2735923"/>
                    <a:ext cx="12749090" cy="1183388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2" name="任意多边形 51"/>
                  <p:cNvSpPr/>
                  <p:nvPr/>
                </p:nvSpPr>
                <p:spPr bwMode="auto">
                  <a:xfrm>
                    <a:off x="1832403" y="2388304"/>
                    <a:ext cx="3444692" cy="576902"/>
                  </a:xfrm>
                  <a:custGeom>
                    <a:avLst/>
                    <a:gdLst>
                      <a:gd name="T0" fmla="*/ 0 w 4267200"/>
                      <a:gd name="T1" fmla="*/ 45809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809 h 1210897"/>
                      <a:gd name="T8" fmla="*/ 2780723 w 4267200"/>
                      <a:gd name="T9" fmla="*/ 229041 h 1210897"/>
                      <a:gd name="T10" fmla="*/ 2649207 w 4267200"/>
                      <a:gd name="T11" fmla="*/ 274851 h 1210897"/>
                      <a:gd name="T12" fmla="*/ 131516 w 4267200"/>
                      <a:gd name="T13" fmla="*/ 274851 h 1210897"/>
                      <a:gd name="T14" fmla="*/ 0 w 4267200"/>
                      <a:gd name="T15" fmla="*/ 229041 h 1210897"/>
                      <a:gd name="T16" fmla="*/ 0 w 4267200"/>
                      <a:gd name="T17" fmla="*/ 45809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31791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1792" name="矩形 15"/>
              <p:cNvSpPr/>
              <p:nvPr/>
            </p:nvSpPr>
            <p:spPr>
              <a:xfrm>
                <a:off x="780819" y="5487721"/>
                <a:ext cx="7999255" cy="3691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“椭圆工具”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作为形状工具组的基础工具之一，常用来绘制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正圆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或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椭圆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793" name="组合 4"/>
            <p:cNvGrpSpPr/>
            <p:nvPr/>
          </p:nvGrpSpPr>
          <p:grpSpPr>
            <a:xfrm>
              <a:off x="2007651" y="3823687"/>
              <a:ext cx="4868910" cy="1944179"/>
              <a:chOff x="1860894" y="3801109"/>
              <a:chExt cx="4868910" cy="1944179"/>
            </a:xfrm>
          </p:grpSpPr>
          <p:sp>
            <p:nvSpPr>
              <p:cNvPr id="31794" name="矩形 60"/>
              <p:cNvSpPr/>
              <p:nvPr/>
            </p:nvSpPr>
            <p:spPr>
              <a:xfrm>
                <a:off x="2456908" y="5437511"/>
                <a:ext cx="543739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椭圆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31795" name="Picture 5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861431" y="3800628"/>
                <a:ext cx="1758950" cy="1619227"/>
              </a:xfrm>
              <a:prstGeom prst="rect">
                <a:avLst/>
              </a:prstGeom>
              <a:noFill/>
              <a:ln w="12700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  <p:pic>
            <p:nvPicPr>
              <p:cNvPr id="31796" name="Picture 6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53818" y="3800628"/>
                <a:ext cx="2276475" cy="1619227"/>
              </a:xfrm>
              <a:prstGeom prst="rect">
                <a:avLst/>
              </a:prstGeom>
              <a:noFill/>
              <a:ln w="12700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  <p:sp>
            <p:nvSpPr>
              <p:cNvPr id="31797" name="矩形 60"/>
              <p:cNvSpPr/>
              <p:nvPr/>
            </p:nvSpPr>
            <p:spPr>
              <a:xfrm>
                <a:off x="5356666" y="5437511"/>
                <a:ext cx="543739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正圆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79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379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、椭圆工具的基本操作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798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3799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380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3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3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3832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矩形 45"/>
          <p:cNvSpPr/>
          <p:nvPr/>
        </p:nvSpPr>
        <p:spPr>
          <a:xfrm>
            <a:off x="752475" y="2038350"/>
            <a:ext cx="786130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使用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“椭圆工具”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创建图形时，有一些实用的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小技巧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，具体如下：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447800" y="2400300"/>
            <a:ext cx="5911850" cy="954088"/>
            <a:chOff x="1910363" y="2286295"/>
            <a:chExt cx="6990181" cy="1127125"/>
          </a:xfrm>
        </p:grpSpPr>
        <p:sp>
          <p:nvSpPr>
            <p:cNvPr id="48" name="任意多边形 47"/>
            <p:cNvSpPr/>
            <p:nvPr/>
          </p:nvSpPr>
          <p:spPr>
            <a:xfrm>
              <a:off x="1910363" y="2286295"/>
              <a:ext cx="788366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1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2698729" y="2286295"/>
              <a:ext cx="6201815" cy="733288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1" indent="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        </a:t>
              </a:r>
              <a:endParaRPr kumimoji="0" lang="en-US" altLang="zh-CN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837" name="矩形 19"/>
            <p:cNvSpPr/>
            <p:nvPr/>
          </p:nvSpPr>
          <p:spPr>
            <a:xfrm>
              <a:off x="2893025" y="2490026"/>
              <a:ext cx="6007519" cy="363862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按住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Shift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键的同时拖动，可创建一个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正圆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447800" y="3203575"/>
            <a:ext cx="6300788" cy="954088"/>
            <a:chOff x="1910363" y="3265414"/>
            <a:chExt cx="7449160" cy="1126563"/>
          </a:xfrm>
        </p:grpSpPr>
        <p:sp>
          <p:nvSpPr>
            <p:cNvPr id="52" name="任意多边形 51"/>
            <p:cNvSpPr/>
            <p:nvPr/>
          </p:nvSpPr>
          <p:spPr>
            <a:xfrm>
              <a:off x="1910363" y="3265414"/>
              <a:ext cx="788271" cy="1126563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2698634" y="3265414"/>
              <a:ext cx="6201064" cy="731047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841" name="矩形 20"/>
            <p:cNvSpPr/>
            <p:nvPr/>
          </p:nvSpPr>
          <p:spPr>
            <a:xfrm>
              <a:off x="2892688" y="3454410"/>
              <a:ext cx="6466835" cy="363681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按住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Alt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键的同时拖动，可创建一个以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单击点为中心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的椭圆。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447800" y="4006850"/>
            <a:ext cx="5911850" cy="952500"/>
            <a:chOff x="1910363" y="4243265"/>
            <a:chExt cx="6990181" cy="1127269"/>
          </a:xfrm>
        </p:grpSpPr>
        <p:sp>
          <p:nvSpPr>
            <p:cNvPr id="56" name="任意多边形 55"/>
            <p:cNvSpPr/>
            <p:nvPr/>
          </p:nvSpPr>
          <p:spPr>
            <a:xfrm>
              <a:off x="1910363" y="4243265"/>
              <a:ext cx="788366" cy="1127269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3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同侧圆角矩形 56"/>
            <p:cNvSpPr/>
            <p:nvPr/>
          </p:nvSpPr>
          <p:spPr>
            <a:xfrm rot="5400000">
              <a:off x="5433273" y="1508720"/>
              <a:ext cx="732725" cy="6201815"/>
            </a:xfrm>
            <a:prstGeom prst="round2SameRect">
              <a:avLst/>
            </a:pr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845" name="矩形 21"/>
            <p:cNvSpPr/>
            <p:nvPr/>
          </p:nvSpPr>
          <p:spPr>
            <a:xfrm>
              <a:off x="2892690" y="4318004"/>
              <a:ext cx="6007853" cy="618643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按住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Alt+Shift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键的同时拖动，可以创建一个以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单击点为中心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的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正圆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447800" y="4810125"/>
            <a:ext cx="5911850" cy="952500"/>
            <a:chOff x="1910363" y="5221967"/>
            <a:chExt cx="6990181" cy="1127125"/>
          </a:xfrm>
        </p:grpSpPr>
        <p:sp>
          <p:nvSpPr>
            <p:cNvPr id="60" name="任意多边形 59"/>
            <p:cNvSpPr/>
            <p:nvPr/>
          </p:nvSpPr>
          <p:spPr>
            <a:xfrm>
              <a:off x="1910363" y="5221967"/>
              <a:ext cx="788366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4606" tIns="409100" rIns="14605" bIns="409098" anchor="ctr"/>
            <a:lstStyle>
              <a:lvl1pPr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10223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10223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4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2698729" y="5221967"/>
              <a:ext cx="6201815" cy="732631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849" name="矩形 22"/>
            <p:cNvSpPr/>
            <p:nvPr/>
          </p:nvSpPr>
          <p:spPr>
            <a:xfrm>
              <a:off x="2892688" y="5403692"/>
              <a:ext cx="6007854" cy="363862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使用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Shift+U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键可以快速切换形状工具组里的工具。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447800" y="5611813"/>
            <a:ext cx="5911850" cy="954087"/>
            <a:chOff x="1910363" y="5221967"/>
            <a:chExt cx="6990181" cy="1127125"/>
          </a:xfrm>
        </p:grpSpPr>
        <p:sp>
          <p:nvSpPr>
            <p:cNvPr id="64" name="任意多边形 63"/>
            <p:cNvSpPr/>
            <p:nvPr/>
          </p:nvSpPr>
          <p:spPr>
            <a:xfrm>
              <a:off x="1910363" y="5221967"/>
              <a:ext cx="788366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4606" tIns="409100" rIns="14605" bIns="409098" anchor="ctr"/>
            <a:lstStyle>
              <a:lvl1pPr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10223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10223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5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2698729" y="5221967"/>
              <a:ext cx="6201815" cy="733287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853" name="矩形 22"/>
            <p:cNvSpPr/>
            <p:nvPr/>
          </p:nvSpPr>
          <p:spPr>
            <a:xfrm>
              <a:off x="2892688" y="5296923"/>
              <a:ext cx="6007854" cy="618565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选中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“椭圆工具”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后，在画布中单击鼠标左键，会自动弹出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“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创建椭圆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”对话框，可自定义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宽度值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和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高度值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84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、椭圆工具选项栏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584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584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587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6390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59" name="矩形 46"/>
          <p:cNvSpPr/>
          <p:nvPr/>
        </p:nvSpPr>
        <p:spPr>
          <a:xfrm>
            <a:off x="566738" y="1943100"/>
            <a:ext cx="3556000" cy="539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“椭圆工具”的选项栏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113" y="2651125"/>
            <a:ext cx="7800975" cy="31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9" name="矩形 78"/>
          <p:cNvSpPr>
            <a:spLocks noChangeArrowheads="1"/>
          </p:cNvSpPr>
          <p:nvPr/>
        </p:nvSpPr>
        <p:spPr bwMode="auto">
          <a:xfrm>
            <a:off x="1268413" y="2682875"/>
            <a:ext cx="776288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681038" y="3521075"/>
            <a:ext cx="7966075" cy="2236788"/>
            <a:chOff x="681522" y="3521836"/>
            <a:chExt cx="7965540" cy="2235498"/>
          </a:xfrm>
        </p:grpSpPr>
        <p:grpSp>
          <p:nvGrpSpPr>
            <p:cNvPr id="35886" name="组合 81"/>
            <p:cNvGrpSpPr/>
            <p:nvPr/>
          </p:nvGrpSpPr>
          <p:grpSpPr>
            <a:xfrm>
              <a:off x="681522" y="3521836"/>
              <a:ext cx="7965540" cy="1112399"/>
              <a:chOff x="658944" y="3566992"/>
              <a:chExt cx="7965540" cy="1112399"/>
            </a:xfrm>
          </p:grpSpPr>
          <p:sp>
            <p:nvSpPr>
              <p:cNvPr id="35887" name="矩形 80"/>
              <p:cNvSpPr/>
              <p:nvPr/>
            </p:nvSpPr>
            <p:spPr>
              <a:xfrm>
                <a:off x="658944" y="3839161"/>
                <a:ext cx="7965540" cy="840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“形状”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右侧的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按钮，会弹出一个下拉框，该下拉框中包含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形状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路径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像素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三个选项。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35888" name="图片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72667" y="3956929"/>
                <a:ext cx="149225" cy="18653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5889" name="图片 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82644" y="3566992"/>
                <a:ext cx="666750" cy="219075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pic>
          <p:nvPicPr>
            <p:cNvPr id="35890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766862" y="4876800"/>
              <a:ext cx="867773" cy="880534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9" grpId="0"/>
      <p:bldP spid="79" grpId="0" animBg="1"/>
      <p:bldP spid="79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89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789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、椭圆工具选项栏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893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789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789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792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7414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7929" name="矩形 46"/>
          <p:cNvSpPr/>
          <p:nvPr/>
        </p:nvSpPr>
        <p:spPr>
          <a:xfrm>
            <a:off x="566738" y="1943100"/>
            <a:ext cx="3556000" cy="539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“椭圆工具”的选项栏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7931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113" y="2651125"/>
            <a:ext cx="7800975" cy="31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2012950" y="2682875"/>
            <a:ext cx="706438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681038" y="3597275"/>
            <a:ext cx="7966075" cy="2522538"/>
            <a:chOff x="681522" y="3597155"/>
            <a:chExt cx="7965540" cy="2522657"/>
          </a:xfrm>
        </p:grpSpPr>
        <p:sp>
          <p:nvSpPr>
            <p:cNvPr id="37934" name="矩形 52"/>
            <p:cNvSpPr/>
            <p:nvPr/>
          </p:nvSpPr>
          <p:spPr>
            <a:xfrm>
              <a:off x="681522" y="3781305"/>
              <a:ext cx="7965540" cy="46628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单击该按钮，在弹出的下拉面板中，可以设置填充颜色。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37935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2930" y="3597155"/>
              <a:ext cx="600075" cy="1905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7936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36950" y="4338637"/>
              <a:ext cx="1409700" cy="178117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9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993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994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、椭圆工具选项栏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9941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994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994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997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8438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9977" name="矩形 46"/>
          <p:cNvSpPr/>
          <p:nvPr/>
        </p:nvSpPr>
        <p:spPr>
          <a:xfrm>
            <a:off x="566738" y="1943100"/>
            <a:ext cx="3556000" cy="539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“椭圆工具”的选项栏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9979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113" y="2651125"/>
            <a:ext cx="7800975" cy="31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2673350" y="2682875"/>
            <a:ext cx="2051050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752475" y="3589338"/>
            <a:ext cx="8159750" cy="1593850"/>
            <a:chOff x="752127" y="3588816"/>
            <a:chExt cx="8160098" cy="1594566"/>
          </a:xfrm>
        </p:grpSpPr>
        <p:pic>
          <p:nvPicPr>
            <p:cNvPr id="39982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5512" y="3668184"/>
              <a:ext cx="657225" cy="2095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9983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5512" y="4248857"/>
              <a:ext cx="828675" cy="2286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9984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52127" y="4826002"/>
              <a:ext cx="514350" cy="2286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9985" name="矩形 53"/>
            <p:cNvSpPr/>
            <p:nvPr/>
          </p:nvSpPr>
          <p:spPr>
            <a:xfrm>
              <a:off x="1549031" y="3588816"/>
              <a:ext cx="6429022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单击该按钮，在弹出的下拉面板中，可以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设置描边颜色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86" name="矩形 57"/>
            <p:cNvSpPr/>
            <p:nvPr/>
          </p:nvSpPr>
          <p:spPr>
            <a:xfrm>
              <a:off x="1673210" y="4178491"/>
              <a:ext cx="6429022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用于设置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描边的宽度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87" name="矩形 58"/>
            <p:cNvSpPr/>
            <p:nvPr/>
          </p:nvSpPr>
          <p:spPr>
            <a:xfrm>
              <a:off x="1300672" y="4755636"/>
              <a:ext cx="7611553" cy="42774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单击该按钮，在弹出的下拉面板中，可以设置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描边、端点及角点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的类型。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9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198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98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、椭圆工具选项栏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989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199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199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202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9462" name="标题 1"/>
          <p:cNvSpPr>
            <a:spLocks noChangeArrowheads="1"/>
          </p:cNvSpPr>
          <p:nvPr/>
        </p:nvSpPr>
        <p:spPr bwMode="auto">
          <a:xfrm>
            <a:off x="1755775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42025" name="矩形 46"/>
          <p:cNvSpPr/>
          <p:nvPr/>
        </p:nvSpPr>
        <p:spPr>
          <a:xfrm>
            <a:off x="566738" y="1943100"/>
            <a:ext cx="3556000" cy="539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“椭圆工具”的选项栏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6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202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113" y="2651125"/>
            <a:ext cx="7800975" cy="31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733925" y="2682875"/>
            <a:ext cx="1571625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790575" y="3640138"/>
            <a:ext cx="7162800" cy="1757362"/>
            <a:chOff x="790575" y="3639616"/>
            <a:chExt cx="7162078" cy="1758400"/>
          </a:xfrm>
        </p:grpSpPr>
        <p:pic>
          <p:nvPicPr>
            <p:cNvPr id="42030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0575" y="3698875"/>
              <a:ext cx="666750" cy="2381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2031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90575" y="4438650"/>
              <a:ext cx="238125" cy="1524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2032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0575" y="5099050"/>
              <a:ext cx="647700" cy="2286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2033" name="矩形 52"/>
            <p:cNvSpPr/>
            <p:nvPr/>
          </p:nvSpPr>
          <p:spPr>
            <a:xfrm>
              <a:off x="1523631" y="3639616"/>
              <a:ext cx="6429022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用于设置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椭圆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的水平直径。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34" name="矩形 53"/>
            <p:cNvSpPr/>
            <p:nvPr/>
          </p:nvSpPr>
          <p:spPr>
            <a:xfrm>
              <a:off x="1079131" y="4330184"/>
              <a:ext cx="6429022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保持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长宽比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，点击此按钮，可按当前元素的比例进行缩放。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35" name="矩形 54"/>
            <p:cNvSpPr/>
            <p:nvPr/>
          </p:nvSpPr>
          <p:spPr>
            <a:xfrm>
              <a:off x="1472831" y="5028684"/>
              <a:ext cx="6429022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用于设置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椭圆的垂直直径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9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403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、形状的羽化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403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403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7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407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0486" name="标题 1"/>
          <p:cNvSpPr>
            <a:spLocks noChangeArrowheads="1"/>
          </p:cNvSpPr>
          <p:nvPr/>
        </p:nvSpPr>
        <p:spPr bwMode="auto">
          <a:xfrm>
            <a:off x="1763713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44073" name="组合 45"/>
          <p:cNvGrpSpPr/>
          <p:nvPr/>
        </p:nvGrpSpPr>
        <p:grpSpPr>
          <a:xfrm>
            <a:off x="676275" y="2185988"/>
            <a:ext cx="8137525" cy="1246187"/>
            <a:chOff x="641723" y="5014685"/>
            <a:chExt cx="8138351" cy="1245055"/>
          </a:xfrm>
        </p:grpSpPr>
        <p:grpSp>
          <p:nvGrpSpPr>
            <p:cNvPr id="44074" name="组合 76"/>
            <p:cNvGrpSpPr/>
            <p:nvPr/>
          </p:nvGrpSpPr>
          <p:grpSpPr>
            <a:xfrm>
              <a:off x="641723" y="5014685"/>
              <a:ext cx="8138351" cy="1245055"/>
              <a:chOff x="533397" y="3181246"/>
              <a:chExt cx="11474177" cy="1755731"/>
            </a:xfrm>
          </p:grpSpPr>
          <p:grpSp>
            <p:nvGrpSpPr>
              <p:cNvPr id="44075" name="组合 72"/>
              <p:cNvGrpSpPr/>
              <p:nvPr/>
            </p:nvGrpSpPr>
            <p:grpSpPr>
              <a:xfrm>
                <a:off x="533397" y="3181246"/>
                <a:ext cx="11474177" cy="1755731"/>
                <a:chOff x="1523997" y="2388304"/>
                <a:chExt cx="12749090" cy="1934357"/>
              </a:xfrm>
            </p:grpSpPr>
            <p:sp>
              <p:nvSpPr>
                <p:cNvPr id="57" name="矩形 56"/>
                <p:cNvSpPr/>
                <p:nvPr/>
              </p:nvSpPr>
              <p:spPr>
                <a:xfrm>
                  <a:off x="1523997" y="2735748"/>
                  <a:ext cx="12749090" cy="1586913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8" name="任意多边形 57"/>
                <p:cNvSpPr/>
                <p:nvPr/>
              </p:nvSpPr>
              <p:spPr bwMode="auto">
                <a:xfrm>
                  <a:off x="1832403" y="2388304"/>
                  <a:ext cx="3444692" cy="576611"/>
                </a:xfrm>
                <a:custGeom>
                  <a:avLst/>
                  <a:gdLst>
                    <a:gd name="T0" fmla="*/ 0 w 4267200"/>
                    <a:gd name="T1" fmla="*/ 45763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3 h 1210897"/>
                    <a:gd name="T8" fmla="*/ 2780723 w 4267200"/>
                    <a:gd name="T9" fmla="*/ 228810 h 1210897"/>
                    <a:gd name="T10" fmla="*/ 2649207 w 4267200"/>
                    <a:gd name="T11" fmla="*/ 274574 h 1210897"/>
                    <a:gd name="T12" fmla="*/ 131516 w 4267200"/>
                    <a:gd name="T13" fmla="*/ 274574 h 1210897"/>
                    <a:gd name="T14" fmla="*/ 0 w 4267200"/>
                    <a:gd name="T15" fmla="*/ 228810 h 1210897"/>
                    <a:gd name="T16" fmla="*/ 0 w 4267200"/>
                    <a:gd name="T17" fmla="*/ 45763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4078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079" name="矩形 15"/>
            <p:cNvSpPr/>
            <p:nvPr/>
          </p:nvSpPr>
          <p:spPr>
            <a:xfrm>
              <a:off x="780819" y="5513111"/>
              <a:ext cx="7999255" cy="4660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形状可以像选框工具一样，对所建立的图形进行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羽化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4080" name="Picture 55" descr="QQ截图201508191442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" y="3638550"/>
            <a:ext cx="1665288" cy="1439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81" name="Picture 56" descr="QQ截图201508191446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0075" y="3638550"/>
            <a:ext cx="1657350" cy="1439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82" name="矩形 60"/>
          <p:cNvSpPr/>
          <p:nvPr/>
        </p:nvSpPr>
        <p:spPr>
          <a:xfrm>
            <a:off x="2282825" y="5097463"/>
            <a:ext cx="1262063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建立正圆形状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083" name="矩形 60"/>
          <p:cNvSpPr/>
          <p:nvPr/>
        </p:nvSpPr>
        <p:spPr>
          <a:xfrm>
            <a:off x="5813425" y="5097463"/>
            <a:ext cx="1441450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形状的羽化效果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608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、文字工具选项栏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608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608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611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1510" name="标题 1"/>
          <p:cNvSpPr>
            <a:spLocks noChangeArrowheads="1"/>
          </p:cNvSpPr>
          <p:nvPr/>
        </p:nvSpPr>
        <p:spPr bwMode="auto">
          <a:xfrm>
            <a:off x="1744663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49288" y="1970088"/>
            <a:ext cx="8262937" cy="8397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在图像设计中，文字的使用非常广泛。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提供了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种输入文字的工具：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横排文字工具、直排文字工具、横排文字蒙版工具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直排文字蒙版工具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505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1400" y="3059113"/>
            <a:ext cx="1993900" cy="9509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575" y="4503738"/>
            <a:ext cx="8147050" cy="368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" name="矩形 69"/>
          <p:cNvSpPr>
            <a:spLocks noChangeArrowheads="1"/>
          </p:cNvSpPr>
          <p:nvPr/>
        </p:nvSpPr>
        <p:spPr bwMode="auto">
          <a:xfrm>
            <a:off x="2511425" y="3048000"/>
            <a:ext cx="1727200" cy="225425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4622800" y="3087688"/>
            <a:ext cx="3125788" cy="8397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“横排文字工具”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，其选项栏如下图所示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46994E-6 L 4.44444E-6 -0.3177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9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9" grpId="0"/>
      <p:bldP spid="69" grpId="1"/>
      <p:bldP spid="70" grpId="0" animBg="1"/>
      <p:bldP spid="70" grpId="1" animBg="1"/>
      <p:bldP spid="70" grpId="2" animBg="1"/>
      <p:bldP spid="71" grpId="0"/>
      <p:bldP spid="71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813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813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、文字工具选项栏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133" name="组合 5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813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813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816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2534" name="标题 1"/>
          <p:cNvSpPr>
            <a:spLocks noChangeArrowheads="1"/>
          </p:cNvSpPr>
          <p:nvPr/>
        </p:nvSpPr>
        <p:spPr bwMode="auto">
          <a:xfrm>
            <a:off x="174783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48169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63" y="2325688"/>
            <a:ext cx="8147050" cy="368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5" name="组合 114"/>
          <p:cNvGrpSpPr/>
          <p:nvPr/>
        </p:nvGrpSpPr>
        <p:grpSpPr>
          <a:xfrm>
            <a:off x="649288" y="3092450"/>
            <a:ext cx="8139112" cy="3076575"/>
            <a:chOff x="649135" y="3115733"/>
            <a:chExt cx="8138567" cy="3075827"/>
          </a:xfrm>
        </p:grpSpPr>
        <p:grpSp>
          <p:nvGrpSpPr>
            <p:cNvPr id="48171" name="组合 103"/>
            <p:cNvGrpSpPr/>
            <p:nvPr/>
          </p:nvGrpSpPr>
          <p:grpSpPr>
            <a:xfrm>
              <a:off x="661493" y="3115733"/>
              <a:ext cx="7641125" cy="307777"/>
              <a:chOff x="684071" y="3115733"/>
              <a:chExt cx="7641125" cy="307777"/>
            </a:xfrm>
          </p:grpSpPr>
          <p:pic>
            <p:nvPicPr>
              <p:cNvPr id="48172" name="图片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84071" y="3115733"/>
                <a:ext cx="320922" cy="29174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48173" name="矩形 102"/>
              <p:cNvSpPr/>
              <p:nvPr/>
            </p:nvSpPr>
            <p:spPr>
              <a:xfrm>
                <a:off x="943851" y="3115733"/>
                <a:ext cx="7381345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“切换文本取向”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，可将输入好的</a:t>
                </a: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文字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</a:t>
                </a: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水平方向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和</a:t>
                </a: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垂直方向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间切换。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8174" name="组合 105"/>
            <p:cNvGrpSpPr/>
            <p:nvPr/>
          </p:nvGrpSpPr>
          <p:grpSpPr>
            <a:xfrm>
              <a:off x="651561" y="3517197"/>
              <a:ext cx="8124137" cy="307777"/>
              <a:chOff x="674139" y="3596220"/>
              <a:chExt cx="8124137" cy="307777"/>
            </a:xfrm>
          </p:grpSpPr>
          <p:pic>
            <p:nvPicPr>
              <p:cNvPr id="48175" name="图片 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74139" y="3633434"/>
                <a:ext cx="1222395" cy="22717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48176" name="矩形 104"/>
              <p:cNvSpPr/>
              <p:nvPr/>
            </p:nvSpPr>
            <p:spPr>
              <a:xfrm>
                <a:off x="1863002" y="3596220"/>
                <a:ext cx="6935274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“设置字体系列”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，单击下拉列表框，可以进行文字字体的选择。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8177" name="组合 109"/>
            <p:cNvGrpSpPr/>
            <p:nvPr/>
          </p:nvGrpSpPr>
          <p:grpSpPr>
            <a:xfrm>
              <a:off x="651561" y="3890956"/>
              <a:ext cx="8136141" cy="361637"/>
              <a:chOff x="651561" y="4049002"/>
              <a:chExt cx="8136141" cy="361637"/>
            </a:xfrm>
          </p:grpSpPr>
          <p:pic>
            <p:nvPicPr>
              <p:cNvPr id="48178" name="图片 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51561" y="4133849"/>
                <a:ext cx="1188863" cy="22221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48179" name="矩形 113"/>
              <p:cNvSpPr/>
              <p:nvPr/>
            </p:nvSpPr>
            <p:spPr>
              <a:xfrm>
                <a:off x="1852428" y="4049002"/>
                <a:ext cx="6935274" cy="3616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25000"/>
                  </a:lnSpc>
                </a:pP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“设置字体大小”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，单击下拉列表框，可选择文字字体大小，也可直接输入数值。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8180" name="组合 110"/>
            <p:cNvGrpSpPr/>
            <p:nvPr/>
          </p:nvGrpSpPr>
          <p:grpSpPr>
            <a:xfrm>
              <a:off x="657596" y="4341586"/>
              <a:ext cx="7994638" cy="523220"/>
              <a:chOff x="657596" y="4341586"/>
              <a:chExt cx="7994638" cy="523220"/>
            </a:xfrm>
          </p:grpSpPr>
          <p:pic>
            <p:nvPicPr>
              <p:cNvPr id="48181" name="图片 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57596" y="4395818"/>
                <a:ext cx="1047712" cy="24652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48182" name="矩形 116"/>
              <p:cNvSpPr/>
              <p:nvPr/>
            </p:nvSpPr>
            <p:spPr>
              <a:xfrm>
                <a:off x="1716960" y="4341586"/>
                <a:ext cx="6935274" cy="5232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“设置消除锯齿的方式”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，用来设置是否消除文字的锯齿边缘，以及用什么方式消除文字的锯齿边缘。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8183" name="组合 112"/>
            <p:cNvGrpSpPr/>
            <p:nvPr/>
          </p:nvGrpSpPr>
          <p:grpSpPr>
            <a:xfrm>
              <a:off x="649135" y="4905497"/>
              <a:ext cx="7343398" cy="307777"/>
              <a:chOff x="649135" y="4905497"/>
              <a:chExt cx="7343398" cy="307777"/>
            </a:xfrm>
          </p:grpSpPr>
          <p:pic>
            <p:nvPicPr>
              <p:cNvPr id="48184" name="图片 1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49135" y="4952647"/>
                <a:ext cx="870456" cy="21446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48185" name="矩形 119"/>
              <p:cNvSpPr/>
              <p:nvPr/>
            </p:nvSpPr>
            <p:spPr>
              <a:xfrm>
                <a:off x="1523997" y="4905497"/>
                <a:ext cx="6468536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“设置文本对齐”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，用来设置文字的对齐方式。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8186" name="组合 111"/>
            <p:cNvGrpSpPr/>
            <p:nvPr/>
          </p:nvGrpSpPr>
          <p:grpSpPr>
            <a:xfrm>
              <a:off x="660950" y="5270069"/>
              <a:ext cx="7963534" cy="307777"/>
              <a:chOff x="660950" y="5326514"/>
              <a:chExt cx="7963534" cy="307777"/>
            </a:xfrm>
          </p:grpSpPr>
          <p:pic>
            <p:nvPicPr>
              <p:cNvPr id="48187" name="图片 1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60950" y="5394678"/>
                <a:ext cx="276225" cy="17145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48188" name="矩形 121"/>
              <p:cNvSpPr/>
              <p:nvPr/>
            </p:nvSpPr>
            <p:spPr>
              <a:xfrm>
                <a:off x="903540" y="5326514"/>
                <a:ext cx="7720944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“设置文本颜色”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，单击即可调出“拾色器（文本颜色）”，用来设置文字的颜色。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48189" name="图片 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60558" y="5630057"/>
              <a:ext cx="161925" cy="1905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8190" name="矩形 125"/>
            <p:cNvSpPr/>
            <p:nvPr/>
          </p:nvSpPr>
          <p:spPr>
            <a:xfrm>
              <a:off x="897894" y="5580515"/>
              <a:ext cx="7720944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“创建文字变形”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，单击即可调出“变形文字”对话框。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48191" name="图片 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64964" y="5944737"/>
              <a:ext cx="171450" cy="18097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8192" name="矩形 127"/>
            <p:cNvSpPr/>
            <p:nvPr/>
          </p:nvSpPr>
          <p:spPr>
            <a:xfrm>
              <a:off x="909183" y="5883783"/>
              <a:ext cx="7720944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“切换字符和段落面板”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，单击即可调出“字符”和“段落”面板。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1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17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、输入点文本和段落文本</a:t>
            </a:r>
            <a:endParaRPr lang="zh-CN" altLang="zh-CN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018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018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021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185988"/>
            <a:ext cx="8137525" cy="1438275"/>
            <a:chOff x="641723" y="5014683"/>
            <a:chExt cx="8138351" cy="1437160"/>
          </a:xfrm>
        </p:grpSpPr>
        <p:grpSp>
          <p:nvGrpSpPr>
            <p:cNvPr id="50217" name="组合 76"/>
            <p:cNvGrpSpPr/>
            <p:nvPr/>
          </p:nvGrpSpPr>
          <p:grpSpPr>
            <a:xfrm>
              <a:off x="641723" y="5014683"/>
              <a:ext cx="8138351" cy="1437160"/>
              <a:chOff x="533397" y="3181246"/>
              <a:chExt cx="11474177" cy="2026631"/>
            </a:xfrm>
          </p:grpSpPr>
          <p:grpSp>
            <p:nvGrpSpPr>
              <p:cNvPr id="50218" name="组合 72"/>
              <p:cNvGrpSpPr/>
              <p:nvPr/>
            </p:nvGrpSpPr>
            <p:grpSpPr>
              <a:xfrm>
                <a:off x="533397" y="3181246"/>
                <a:ext cx="11474177" cy="2026631"/>
                <a:chOff x="1523997" y="2388304"/>
                <a:chExt cx="12749090" cy="2232818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95"/>
                  <a:ext cx="12749090" cy="188532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88"/>
                </a:xfrm>
                <a:custGeom>
                  <a:avLst/>
                  <a:gdLst>
                    <a:gd name="T0" fmla="*/ 0 w 4267200"/>
                    <a:gd name="T1" fmla="*/ 45775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75 h 1210897"/>
                    <a:gd name="T8" fmla="*/ 2780723 w 4267200"/>
                    <a:gd name="T9" fmla="*/ 228872 h 1210897"/>
                    <a:gd name="T10" fmla="*/ 2649207 w 4267200"/>
                    <a:gd name="T11" fmla="*/ 274647 h 1210897"/>
                    <a:gd name="T12" fmla="*/ 131516 w 4267200"/>
                    <a:gd name="T13" fmla="*/ 274647 h 1210897"/>
                    <a:gd name="T14" fmla="*/ 0 w 4267200"/>
                    <a:gd name="T15" fmla="*/ 228872 h 1210897"/>
                    <a:gd name="T16" fmla="*/ 0 w 4267200"/>
                    <a:gd name="T17" fmla="*/ 45775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022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、输入点文本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0222" name="矩形 15"/>
            <p:cNvSpPr/>
            <p:nvPr/>
          </p:nvSpPr>
          <p:spPr>
            <a:xfrm>
              <a:off x="780819" y="5487721"/>
              <a:ext cx="7999255" cy="8013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选择工具箱中的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“横排文字工具”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中设置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各项参数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，在图像窗口中单击，会出现一个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闪烁的光标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，此时，进入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文本编辑状态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，在窗口中输入文字。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559" name="标题 1"/>
          <p:cNvSpPr>
            <a:spLocks noChangeArrowheads="1"/>
          </p:cNvSpPr>
          <p:nvPr/>
        </p:nvSpPr>
        <p:spPr bwMode="auto">
          <a:xfrm>
            <a:off x="1744663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851150" y="3859213"/>
            <a:ext cx="3267075" cy="2289175"/>
            <a:chOff x="2851237" y="3859036"/>
            <a:chExt cx="3267075" cy="2289519"/>
          </a:xfrm>
        </p:grpSpPr>
        <p:pic>
          <p:nvPicPr>
            <p:cNvPr id="50225" name="Picture 5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851237" y="3859036"/>
              <a:ext cx="3267075" cy="196244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0226" name="矩形 1"/>
            <p:cNvSpPr/>
            <p:nvPr/>
          </p:nvSpPr>
          <p:spPr>
            <a:xfrm>
              <a:off x="3966178" y="5840778"/>
              <a:ext cx="1082348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ctr"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输入点文字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222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2228" name="矩形 23"/>
          <p:cNvSpPr/>
          <p:nvPr/>
        </p:nvSpPr>
        <p:spPr>
          <a:xfrm>
            <a:off x="2806700" y="1131888"/>
            <a:ext cx="4941888" cy="1308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、输入点文本和段落文本</a:t>
            </a:r>
            <a:endParaRPr lang="zh-CN" altLang="zh-CN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endParaRPr lang="zh-CN" altLang="en-US" sz="28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22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223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223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226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185988"/>
            <a:ext cx="8137525" cy="1844675"/>
            <a:chOff x="641723" y="5014683"/>
            <a:chExt cx="8138351" cy="1843399"/>
          </a:xfrm>
        </p:grpSpPr>
        <p:grpSp>
          <p:nvGrpSpPr>
            <p:cNvPr id="52265" name="组合 76"/>
            <p:cNvGrpSpPr/>
            <p:nvPr/>
          </p:nvGrpSpPr>
          <p:grpSpPr>
            <a:xfrm>
              <a:off x="641723" y="5014683"/>
              <a:ext cx="8138351" cy="1843399"/>
              <a:chOff x="533397" y="3181246"/>
              <a:chExt cx="11474177" cy="2599495"/>
            </a:xfrm>
          </p:grpSpPr>
          <p:grpSp>
            <p:nvGrpSpPr>
              <p:cNvPr id="52266" name="组合 72"/>
              <p:cNvGrpSpPr/>
              <p:nvPr/>
            </p:nvGrpSpPr>
            <p:grpSpPr>
              <a:xfrm>
                <a:off x="533397" y="3181246"/>
                <a:ext cx="11474177" cy="2599495"/>
                <a:chOff x="1523997" y="2388304"/>
                <a:chExt cx="12749090" cy="2863965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24"/>
                  <a:ext cx="12749090" cy="2516445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736"/>
                </a:xfrm>
                <a:custGeom>
                  <a:avLst/>
                  <a:gdLst>
                    <a:gd name="T0" fmla="*/ 0 w 4267200"/>
                    <a:gd name="T1" fmla="*/ 45783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83 h 1210897"/>
                    <a:gd name="T8" fmla="*/ 2780723 w 4267200"/>
                    <a:gd name="T9" fmla="*/ 228910 h 1210897"/>
                    <a:gd name="T10" fmla="*/ 2649207 w 4267200"/>
                    <a:gd name="T11" fmla="*/ 274693 h 1210897"/>
                    <a:gd name="T12" fmla="*/ 131516 w 4267200"/>
                    <a:gd name="T13" fmla="*/ 274693 h 1210897"/>
                    <a:gd name="T14" fmla="*/ 0 w 4267200"/>
                    <a:gd name="T15" fmla="*/ 228910 h 1210897"/>
                    <a:gd name="T16" fmla="*/ 0 w 4267200"/>
                    <a:gd name="T17" fmla="*/ 45783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226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、段落文本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2270" name="矩形 15"/>
            <p:cNvSpPr/>
            <p:nvPr/>
          </p:nvSpPr>
          <p:spPr>
            <a:xfrm>
              <a:off x="780819" y="5487721"/>
              <a:ext cx="7999255" cy="12136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选择工具箱中的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“横排文字工具”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选项栏中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设置各项参数。在画布上，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按住鼠标左键并拖动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，将创建一个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定界框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，且其中会出现一个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闪烁的光标，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在定界框内输入文字，即可创建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段落文本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583" name="标题 1"/>
          <p:cNvSpPr>
            <a:spLocks noChangeArrowheads="1"/>
          </p:cNvSpPr>
          <p:nvPr/>
        </p:nvSpPr>
        <p:spPr bwMode="auto">
          <a:xfrm>
            <a:off x="175418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3805238" y="4249738"/>
            <a:ext cx="1806575" cy="2435225"/>
            <a:chOff x="3805236" y="4249865"/>
            <a:chExt cx="1806576" cy="2435861"/>
          </a:xfrm>
        </p:grpSpPr>
        <p:sp>
          <p:nvSpPr>
            <p:cNvPr id="52273" name="矩形 54"/>
            <p:cNvSpPr/>
            <p:nvPr/>
          </p:nvSpPr>
          <p:spPr>
            <a:xfrm>
              <a:off x="4293631" y="6377949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ctr"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段落文字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52274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05236" y="4249865"/>
              <a:ext cx="1806576" cy="2087788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427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、设置文字属性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427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427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1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431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185988"/>
            <a:ext cx="8137525" cy="1438275"/>
            <a:chOff x="641723" y="5014683"/>
            <a:chExt cx="8138351" cy="1437160"/>
          </a:xfrm>
        </p:grpSpPr>
        <p:grpSp>
          <p:nvGrpSpPr>
            <p:cNvPr id="54313" name="组合 76"/>
            <p:cNvGrpSpPr/>
            <p:nvPr/>
          </p:nvGrpSpPr>
          <p:grpSpPr>
            <a:xfrm>
              <a:off x="641723" y="5014683"/>
              <a:ext cx="8138351" cy="1437160"/>
              <a:chOff x="533397" y="3181246"/>
              <a:chExt cx="11474177" cy="2026631"/>
            </a:xfrm>
          </p:grpSpPr>
          <p:grpSp>
            <p:nvGrpSpPr>
              <p:cNvPr id="54314" name="组合 72"/>
              <p:cNvGrpSpPr/>
              <p:nvPr/>
            </p:nvGrpSpPr>
            <p:grpSpPr>
              <a:xfrm>
                <a:off x="533397" y="3181246"/>
                <a:ext cx="11474177" cy="2026631"/>
                <a:chOff x="1523997" y="2388304"/>
                <a:chExt cx="12749090" cy="2232818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95"/>
                  <a:ext cx="12749090" cy="188532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88"/>
                </a:xfrm>
                <a:custGeom>
                  <a:avLst/>
                  <a:gdLst>
                    <a:gd name="T0" fmla="*/ 0 w 4267200"/>
                    <a:gd name="T1" fmla="*/ 45775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75 h 1210897"/>
                    <a:gd name="T8" fmla="*/ 2780723 w 4267200"/>
                    <a:gd name="T9" fmla="*/ 228872 h 1210897"/>
                    <a:gd name="T10" fmla="*/ 2649207 w 4267200"/>
                    <a:gd name="T11" fmla="*/ 274647 h 1210897"/>
                    <a:gd name="T12" fmla="*/ 131516 w 4267200"/>
                    <a:gd name="T13" fmla="*/ 274647 h 1210897"/>
                    <a:gd name="T14" fmla="*/ 0 w 4267200"/>
                    <a:gd name="T15" fmla="*/ 228872 h 1210897"/>
                    <a:gd name="T16" fmla="*/ 0 w 4267200"/>
                    <a:gd name="T17" fmla="*/ 45775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431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4318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当完成文字的输入后，如果发现文字的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属性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整体效果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不太符合时，就需要对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的相关属性进行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细节上的调整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607" name="标题 1"/>
          <p:cNvSpPr>
            <a:spLocks noChangeArrowheads="1"/>
          </p:cNvSpPr>
          <p:nvPr/>
        </p:nvSpPr>
        <p:spPr bwMode="auto">
          <a:xfrm>
            <a:off x="1751013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560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833438" y="3938588"/>
            <a:ext cx="6626225" cy="2443162"/>
            <a:chOff x="832869" y="3938560"/>
            <a:chExt cx="6627144" cy="2443189"/>
          </a:xfrm>
        </p:grpSpPr>
        <p:graphicFrame>
          <p:nvGraphicFramePr>
            <p:cNvPr id="54322" name="对象 54"/>
            <p:cNvGraphicFramePr>
              <a:graphicFrameLocks noChangeAspect="1"/>
            </p:cNvGraphicFramePr>
            <p:nvPr/>
          </p:nvGraphicFramePr>
          <p:xfrm>
            <a:off x="3402363" y="3962399"/>
            <a:ext cx="4057650" cy="24193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2" imgW="6438900" imgH="3835400" progId="Visio.Drawing.11">
                    <p:embed/>
                  </p:oleObj>
                </mc:Choice>
                <mc:Fallback>
                  <p:oleObj name="" r:id="rId2" imgW="6438900" imgH="3835400" progId="Visio.Drawing.11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402363" y="3962399"/>
                          <a:ext cx="4057650" cy="24193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4323" name="矩形 55"/>
            <p:cNvSpPr/>
            <p:nvPr/>
          </p:nvSpPr>
          <p:spPr>
            <a:xfrm>
              <a:off x="832869" y="3938560"/>
              <a:ext cx="191270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、字符面板</a:t>
              </a:r>
              <a:endParaRPr lang="zh-CN" altLang="zh-CN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632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、设置文字属性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32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632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632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2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2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635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6360" name="组合 45"/>
          <p:cNvGrpSpPr/>
          <p:nvPr/>
        </p:nvGrpSpPr>
        <p:grpSpPr>
          <a:xfrm>
            <a:off x="676275" y="2185988"/>
            <a:ext cx="8137525" cy="1438275"/>
            <a:chOff x="641723" y="5014683"/>
            <a:chExt cx="8138351" cy="1437160"/>
          </a:xfrm>
        </p:grpSpPr>
        <p:grpSp>
          <p:nvGrpSpPr>
            <p:cNvPr id="56361" name="组合 76"/>
            <p:cNvGrpSpPr/>
            <p:nvPr/>
          </p:nvGrpSpPr>
          <p:grpSpPr>
            <a:xfrm>
              <a:off x="641723" y="5014683"/>
              <a:ext cx="8138351" cy="1437160"/>
              <a:chOff x="533397" y="3181246"/>
              <a:chExt cx="11474177" cy="2026631"/>
            </a:xfrm>
          </p:grpSpPr>
          <p:grpSp>
            <p:nvGrpSpPr>
              <p:cNvPr id="56362" name="组合 72"/>
              <p:cNvGrpSpPr/>
              <p:nvPr/>
            </p:nvGrpSpPr>
            <p:grpSpPr>
              <a:xfrm>
                <a:off x="533397" y="3181246"/>
                <a:ext cx="11474177" cy="2026631"/>
                <a:chOff x="1523997" y="2388304"/>
                <a:chExt cx="12749090" cy="2232818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95"/>
                  <a:ext cx="12749090" cy="188532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88"/>
                </a:xfrm>
                <a:custGeom>
                  <a:avLst/>
                  <a:gdLst>
                    <a:gd name="T0" fmla="*/ 0 w 4267200"/>
                    <a:gd name="T1" fmla="*/ 45775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75 h 1210897"/>
                    <a:gd name="T8" fmla="*/ 2780723 w 4267200"/>
                    <a:gd name="T9" fmla="*/ 228872 h 1210897"/>
                    <a:gd name="T10" fmla="*/ 2649207 w 4267200"/>
                    <a:gd name="T11" fmla="*/ 274647 h 1210897"/>
                    <a:gd name="T12" fmla="*/ 131516 w 4267200"/>
                    <a:gd name="T13" fmla="*/ 274647 h 1210897"/>
                    <a:gd name="T14" fmla="*/ 0 w 4267200"/>
                    <a:gd name="T15" fmla="*/ 228872 h 1210897"/>
                    <a:gd name="T16" fmla="*/ 0 w 4267200"/>
                    <a:gd name="T17" fmla="*/ 45775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636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6366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当完成文字的输入后，如果发现文字的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属性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整体效果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不太符合时，就需要对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的相关属性进行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细节上的调整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631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663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663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833438" y="3938588"/>
            <a:ext cx="6537325" cy="2428875"/>
            <a:chOff x="832869" y="3938560"/>
            <a:chExt cx="6538248" cy="2428726"/>
          </a:xfrm>
        </p:grpSpPr>
        <p:sp>
          <p:nvSpPr>
            <p:cNvPr id="56371" name="矩形 55"/>
            <p:cNvSpPr/>
            <p:nvPr/>
          </p:nvSpPr>
          <p:spPr>
            <a:xfrm>
              <a:off x="832869" y="3938560"/>
              <a:ext cx="191270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、段落面板</a:t>
              </a:r>
              <a:endParaRPr lang="zh-CN" altLang="zh-CN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aphicFrame>
          <p:nvGraphicFramePr>
            <p:cNvPr id="56372" name="对象 57"/>
            <p:cNvGraphicFramePr>
              <a:graphicFrameLocks noChangeAspect="1"/>
            </p:cNvGraphicFramePr>
            <p:nvPr/>
          </p:nvGraphicFramePr>
          <p:xfrm>
            <a:off x="3170592" y="4052711"/>
            <a:ext cx="4200525" cy="23145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2" imgW="5613400" imgH="3098800" progId="Visio.Drawing.11">
                    <p:embed/>
                  </p:oleObj>
                </mc:Choice>
                <mc:Fallback>
                  <p:oleObj name="" r:id="rId2" imgW="5613400" imgH="3098800" progId="Visio.Drawing.11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170592" y="4052711"/>
                          <a:ext cx="4200525" cy="231457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7650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精致手机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1"/>
          <p:cNvSpPr/>
          <p:nvPr/>
        </p:nvSpPr>
        <p:spPr>
          <a:xfrm>
            <a:off x="725488" y="5083175"/>
            <a:ext cx="78740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本案例将综合前面所讲的知识，以及形状工具组中的其他工具绘制一款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“精致手机”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"/>
          <p:cNvSpPr/>
          <p:nvPr/>
        </p:nvSpPr>
        <p:spPr>
          <a:xfrm>
            <a:off x="725488" y="1438275"/>
            <a:ext cx="78740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除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“椭圆工具”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外，形状工具组还包含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“矩形工具”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“圆角矩形工具”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“直线工具”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989138" y="2370138"/>
            <a:ext cx="5359400" cy="2608262"/>
            <a:chOff x="939800" y="2407672"/>
            <a:chExt cx="5359400" cy="2608828"/>
          </a:xfrm>
        </p:grpSpPr>
        <p:sp>
          <p:nvSpPr>
            <p:cNvPr id="17" name="圆角矩形 16"/>
            <p:cNvSpPr/>
            <p:nvPr/>
          </p:nvSpPr>
          <p:spPr bwMode="auto">
            <a:xfrm>
              <a:off x="939800" y="2407672"/>
              <a:ext cx="5359400" cy="2608828"/>
            </a:xfrm>
            <a:prstGeom prst="roundRect">
              <a:avLst/>
            </a:prstGeom>
            <a:solidFill>
              <a:schemeClr val="bg1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655" name="矩形 12"/>
            <p:cNvSpPr>
              <a:spLocks noChangeArrowheads="1"/>
            </p:cNvSpPr>
            <p:nvPr/>
          </p:nvSpPr>
          <p:spPr bwMode="auto">
            <a:xfrm>
              <a:off x="1409700" y="2704598"/>
              <a:ext cx="838200" cy="2095955"/>
            </a:xfrm>
            <a:prstGeom prst="rect">
              <a:avLst/>
            </a:prstGeom>
            <a:noFill/>
            <a:ln w="28575">
              <a:solidFill>
                <a:srgbClr val="00B0F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27656" name="圆角矩形 13"/>
            <p:cNvSpPr>
              <a:spLocks noChangeArrowheads="1"/>
            </p:cNvSpPr>
            <p:nvPr/>
          </p:nvSpPr>
          <p:spPr bwMode="auto">
            <a:xfrm>
              <a:off x="2641600" y="2996762"/>
              <a:ext cx="800100" cy="1803791"/>
            </a:xfrm>
            <a:prstGeom prst="roundRect">
              <a:avLst>
                <a:gd name="adj" fmla="val 16667"/>
              </a:avLst>
            </a:prstGeom>
            <a:noFill/>
            <a:ln w="28575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58377" name="直接连接符 15"/>
            <p:cNvCxnSpPr/>
            <p:nvPr/>
          </p:nvCxnSpPr>
          <p:spPr>
            <a:xfrm>
              <a:off x="3632200" y="3352439"/>
              <a:ext cx="2197100" cy="1384600"/>
            </a:xfrm>
            <a:prstGeom prst="line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60418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87500" y="2671763"/>
            <a:ext cx="1519238" cy="492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精致手机</a:t>
            </a: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60421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60422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60425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9" name="标题 1"/>
          <p:cNvSpPr>
            <a:spLocks noChangeArrowheads="1"/>
          </p:cNvSpPr>
          <p:nvPr/>
        </p:nvSpPr>
        <p:spPr bwMode="auto">
          <a:xfrm>
            <a:off x="1749425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精致手机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6042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50" y="3503613"/>
            <a:ext cx="2352675" cy="18573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532312" cy="1573212"/>
            <a:chOff x="3814763" y="3024265"/>
            <a:chExt cx="4532317" cy="1573135"/>
          </a:xfrm>
        </p:grpSpPr>
        <p:pic>
          <p:nvPicPr>
            <p:cNvPr id="62470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2471" name="矩形 10"/>
            <p:cNvSpPr/>
            <p:nvPr/>
          </p:nvSpPr>
          <p:spPr>
            <a:xfrm>
              <a:off x="4098930" y="3357563"/>
              <a:ext cx="4248150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3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精致手机案例知识点</a:t>
              </a:r>
              <a:endPara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704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1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、直线工具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451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451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5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455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0726" name="标题 1"/>
          <p:cNvSpPr>
            <a:spLocks noChangeArrowheads="1"/>
          </p:cNvSpPr>
          <p:nvPr/>
        </p:nvSpPr>
        <p:spPr bwMode="auto">
          <a:xfrm>
            <a:off x="1755775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76275" y="2185988"/>
            <a:ext cx="8137525" cy="3495675"/>
            <a:chOff x="676275" y="2185988"/>
            <a:chExt cx="8137525" cy="3495675"/>
          </a:xfrm>
        </p:grpSpPr>
        <p:grpSp>
          <p:nvGrpSpPr>
            <p:cNvPr id="64554" name="组合 45"/>
            <p:cNvGrpSpPr/>
            <p:nvPr/>
          </p:nvGrpSpPr>
          <p:grpSpPr>
            <a:xfrm>
              <a:off x="676275" y="2185988"/>
              <a:ext cx="8137525" cy="1433512"/>
              <a:chOff x="641723" y="5014685"/>
              <a:chExt cx="8138351" cy="1432422"/>
            </a:xfrm>
          </p:grpSpPr>
          <p:grpSp>
            <p:nvGrpSpPr>
              <p:cNvPr id="64555" name="组合 76"/>
              <p:cNvGrpSpPr/>
              <p:nvPr/>
            </p:nvGrpSpPr>
            <p:grpSpPr>
              <a:xfrm>
                <a:off x="641723" y="5014685"/>
                <a:ext cx="8138351" cy="1432422"/>
                <a:chOff x="533397" y="3181246"/>
                <a:chExt cx="11474177" cy="2019949"/>
              </a:xfrm>
            </p:grpSpPr>
            <p:grpSp>
              <p:nvGrpSpPr>
                <p:cNvPr id="64556" name="组合 72"/>
                <p:cNvGrpSpPr/>
                <p:nvPr/>
              </p:nvGrpSpPr>
              <p:grpSpPr>
                <a:xfrm>
                  <a:off x="533397" y="3181246"/>
                  <a:ext cx="11474177" cy="2019949"/>
                  <a:chOff x="1523997" y="2388304"/>
                  <a:chExt cx="12749090" cy="2225457"/>
                </a:xfrm>
              </p:grpSpPr>
              <p:sp>
                <p:nvSpPr>
                  <p:cNvPr id="57" name="矩形 56"/>
                  <p:cNvSpPr/>
                  <p:nvPr/>
                </p:nvSpPr>
                <p:spPr>
                  <a:xfrm>
                    <a:off x="1523997" y="2735800"/>
                    <a:ext cx="12749090" cy="1877961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8" name="任意多边形 57"/>
                  <p:cNvSpPr/>
                  <p:nvPr/>
                </p:nvSpPr>
                <p:spPr bwMode="auto">
                  <a:xfrm>
                    <a:off x="1832403" y="2388304"/>
                    <a:ext cx="3444692" cy="576697"/>
                  </a:xfrm>
                  <a:custGeom>
                    <a:avLst/>
                    <a:gdLst>
                      <a:gd name="T0" fmla="*/ 0 w 4267200"/>
                      <a:gd name="T1" fmla="*/ 45777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777 h 1210897"/>
                      <a:gd name="T8" fmla="*/ 2780723 w 4267200"/>
                      <a:gd name="T9" fmla="*/ 228879 h 1210897"/>
                      <a:gd name="T10" fmla="*/ 2649207 w 4267200"/>
                      <a:gd name="T11" fmla="*/ 274655 h 1210897"/>
                      <a:gd name="T12" fmla="*/ 131516 w 4267200"/>
                      <a:gd name="T13" fmla="*/ 274655 h 1210897"/>
                      <a:gd name="T14" fmla="*/ 0 w 4267200"/>
                      <a:gd name="T15" fmla="*/ 228879 h 1210897"/>
                      <a:gd name="T16" fmla="*/ 0 w 4267200"/>
                      <a:gd name="T17" fmla="*/ 45777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64559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4560" name="矩形 15"/>
              <p:cNvSpPr/>
              <p:nvPr/>
            </p:nvSpPr>
            <p:spPr>
              <a:xfrm>
                <a:off x="780819" y="5475026"/>
                <a:ext cx="7999255" cy="83990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“直线工具”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作为形状工具组的工具之一，可用来绘制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直线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或为绘制的直线添加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箭头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64561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57325" y="3998913"/>
              <a:ext cx="2239963" cy="16827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4562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10125" y="3998913"/>
              <a:ext cx="2836863" cy="168275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656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656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、直线工具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656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656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656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659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1750" name="标题 1"/>
          <p:cNvSpPr>
            <a:spLocks noChangeArrowheads="1"/>
          </p:cNvSpPr>
          <p:nvPr/>
        </p:nvSpPr>
        <p:spPr bwMode="auto">
          <a:xfrm>
            <a:off x="175418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720725" y="2168525"/>
            <a:ext cx="7958138" cy="1042988"/>
            <a:chOff x="803997" y="4073915"/>
            <a:chExt cx="7959003" cy="1042263"/>
          </a:xfrm>
        </p:grpSpPr>
        <p:sp>
          <p:nvSpPr>
            <p:cNvPr id="66602" name="矩形 46"/>
            <p:cNvSpPr/>
            <p:nvPr/>
          </p:nvSpPr>
          <p:spPr>
            <a:xfrm>
              <a:off x="803997" y="4073915"/>
              <a:ext cx="4679036" cy="5078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直线的基本设置</a:t>
              </a:r>
              <a:r>
                <a:rPr lang="en-US" altLang="zh-CN" sz="20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20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设置直线粗细</a:t>
              </a:r>
              <a:endPara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603" name="矩形 47"/>
            <p:cNvSpPr/>
            <p:nvPr/>
          </p:nvSpPr>
          <p:spPr>
            <a:xfrm>
              <a:off x="808230" y="4746846"/>
              <a:ext cx="795477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在“直线工具”的选项栏中，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“粗细”选项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可以设置所绘制直线的粗细。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277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663" y="3406775"/>
            <a:ext cx="7388225" cy="269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" name="矩形 51"/>
          <p:cNvSpPr>
            <a:spLocks noChangeArrowheads="1"/>
          </p:cNvSpPr>
          <p:nvPr/>
        </p:nvSpPr>
        <p:spPr bwMode="auto">
          <a:xfrm>
            <a:off x="6810375" y="3417888"/>
            <a:ext cx="684213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613" y="4016375"/>
            <a:ext cx="7372350" cy="1924050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2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861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861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、直线工具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861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861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861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864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2774" name="标题 1"/>
          <p:cNvSpPr>
            <a:spLocks noChangeArrowheads="1"/>
          </p:cNvSpPr>
          <p:nvPr/>
        </p:nvSpPr>
        <p:spPr bwMode="auto">
          <a:xfrm>
            <a:off x="175418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49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3" y="3406775"/>
            <a:ext cx="7388225" cy="269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6518275" y="3417888"/>
            <a:ext cx="276225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720725" y="2168525"/>
            <a:ext cx="7958138" cy="1042988"/>
            <a:chOff x="720052" y="2168915"/>
            <a:chExt cx="7959003" cy="1042263"/>
          </a:xfrm>
        </p:grpSpPr>
        <p:grpSp>
          <p:nvGrpSpPr>
            <p:cNvPr id="68652" name="组合 45"/>
            <p:cNvGrpSpPr/>
            <p:nvPr/>
          </p:nvGrpSpPr>
          <p:grpSpPr>
            <a:xfrm>
              <a:off x="720052" y="2168915"/>
              <a:ext cx="7959003" cy="1042263"/>
              <a:chOff x="803997" y="4073915"/>
              <a:chExt cx="7959003" cy="1042263"/>
            </a:xfrm>
          </p:grpSpPr>
          <p:sp>
            <p:nvSpPr>
              <p:cNvPr id="68653" name="矩形 46"/>
              <p:cNvSpPr/>
              <p:nvPr/>
            </p:nvSpPr>
            <p:spPr>
              <a:xfrm>
                <a:off x="803997" y="4073915"/>
                <a:ext cx="4679036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sz="20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直线的基本设置</a:t>
                </a:r>
                <a:r>
                  <a:rPr lang="en-US" altLang="zh-CN" sz="2000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——</a:t>
                </a:r>
                <a:r>
                  <a:rPr lang="zh-CN" altLang="en-US" sz="2000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绘制带箭头的直线</a:t>
                </a:r>
                <a:endParaRPr lang="zh-CN" altLang="en-US" sz="20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654" name="矩形 47"/>
              <p:cNvSpPr/>
              <p:nvPr/>
            </p:nvSpPr>
            <p:spPr>
              <a:xfrm>
                <a:off x="808230" y="4746846"/>
                <a:ext cx="795477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单击其中的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按钮，在弹出的下拉菜单中，可以为直线添加箭头。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68655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00250" y="2936024"/>
              <a:ext cx="190500" cy="180975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3988" y="3724275"/>
            <a:ext cx="1092200" cy="13509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9" name="组合 58"/>
          <p:cNvGrpSpPr/>
          <p:nvPr/>
        </p:nvGrpSpPr>
        <p:grpSpPr>
          <a:xfrm>
            <a:off x="812800" y="3967163"/>
            <a:ext cx="5637213" cy="2466975"/>
            <a:chOff x="812729" y="3967792"/>
            <a:chExt cx="5637050" cy="2466877"/>
          </a:xfrm>
        </p:grpSpPr>
        <p:pic>
          <p:nvPicPr>
            <p:cNvPr id="68658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92638" y="4309569"/>
              <a:ext cx="952500" cy="180975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68659" name="组合 57"/>
            <p:cNvGrpSpPr/>
            <p:nvPr/>
          </p:nvGrpSpPr>
          <p:grpSpPr>
            <a:xfrm>
              <a:off x="812729" y="3967792"/>
              <a:ext cx="5637050" cy="2466877"/>
              <a:chOff x="812729" y="3967792"/>
              <a:chExt cx="5637050" cy="2466877"/>
            </a:xfrm>
          </p:grpSpPr>
          <p:sp>
            <p:nvSpPr>
              <p:cNvPr id="68660" name="圆角矩形标注 54"/>
              <p:cNvSpPr/>
              <p:nvPr/>
            </p:nvSpPr>
            <p:spPr>
              <a:xfrm rot="5400000" flipV="1">
                <a:off x="2397815" y="2382704"/>
                <a:ext cx="2466877" cy="5637050"/>
              </a:xfrm>
              <a:custGeom>
                <a:avLst/>
                <a:gdLst/>
                <a:ahLst/>
                <a:cxnLst>
                  <a:cxn ang="0">
                    <a:pos x="0" y="411154"/>
                  </a:cxn>
                  <a:cxn ang="0">
                    <a:pos x="411154" y="0"/>
                  </a:cxn>
                  <a:cxn ang="0">
                    <a:pos x="411146" y="0"/>
                  </a:cxn>
                  <a:cxn ang="0">
                    <a:pos x="411146" y="0"/>
                  </a:cxn>
                  <a:cxn ang="0">
                    <a:pos x="1027865" y="0"/>
                  </a:cxn>
                  <a:cxn ang="0">
                    <a:pos x="2055723" y="0"/>
                  </a:cxn>
                  <a:cxn ang="0">
                    <a:pos x="2466877" y="411154"/>
                  </a:cxn>
                  <a:cxn ang="0">
                    <a:pos x="2466877" y="3045838"/>
                  </a:cxn>
                  <a:cxn ang="0">
                    <a:pos x="2466877" y="3045838"/>
                  </a:cxn>
                  <a:cxn ang="0">
                    <a:pos x="2466877" y="4351198"/>
                  </a:cxn>
                  <a:cxn ang="0">
                    <a:pos x="2466877" y="4810283"/>
                  </a:cxn>
                  <a:cxn ang="0">
                    <a:pos x="2055723" y="5221437"/>
                  </a:cxn>
                  <a:cxn ang="0">
                    <a:pos x="1027865" y="5221437"/>
                  </a:cxn>
                  <a:cxn ang="0">
                    <a:pos x="426003" y="5637050"/>
                  </a:cxn>
                  <a:cxn ang="0">
                    <a:pos x="411146" y="5221437"/>
                  </a:cxn>
                  <a:cxn ang="0">
                    <a:pos x="411154" y="5221437"/>
                  </a:cxn>
                  <a:cxn ang="0">
                    <a:pos x="0" y="4810283"/>
                  </a:cxn>
                  <a:cxn ang="0">
                    <a:pos x="0" y="4351198"/>
                  </a:cxn>
                  <a:cxn ang="0">
                    <a:pos x="0" y="3045838"/>
                  </a:cxn>
                  <a:cxn ang="0">
                    <a:pos x="0" y="3045838"/>
                  </a:cxn>
                  <a:cxn ang="0">
                    <a:pos x="0" y="411154"/>
                  </a:cxn>
                </a:cxnLst>
                <a:pathLst>
                  <a:path w="2466877" h="5637050">
                    <a:moveTo>
                      <a:pt x="0" y="411154"/>
                    </a:moveTo>
                    <a:cubicBezTo>
                      <a:pt x="0" y="184080"/>
                      <a:pt x="184080" y="0"/>
                      <a:pt x="411154" y="0"/>
                    </a:cubicBezTo>
                    <a:lnTo>
                      <a:pt x="411146" y="0"/>
                    </a:lnTo>
                    <a:lnTo>
                      <a:pt x="1027865" y="0"/>
                    </a:lnTo>
                    <a:lnTo>
                      <a:pt x="2055723" y="0"/>
                    </a:lnTo>
                    <a:cubicBezTo>
                      <a:pt x="2282797" y="0"/>
                      <a:pt x="2466877" y="184080"/>
                      <a:pt x="2466877" y="411154"/>
                    </a:cubicBezTo>
                    <a:lnTo>
                      <a:pt x="2466877" y="3045838"/>
                    </a:lnTo>
                    <a:lnTo>
                      <a:pt x="2466877" y="4351198"/>
                    </a:lnTo>
                    <a:lnTo>
                      <a:pt x="2466877" y="4810283"/>
                    </a:lnTo>
                    <a:cubicBezTo>
                      <a:pt x="2466877" y="5037357"/>
                      <a:pt x="2282797" y="5221437"/>
                      <a:pt x="2055723" y="5221437"/>
                    </a:cubicBezTo>
                    <a:lnTo>
                      <a:pt x="1027865" y="5221437"/>
                    </a:lnTo>
                    <a:lnTo>
                      <a:pt x="426003" y="5637050"/>
                    </a:lnTo>
                    <a:lnTo>
                      <a:pt x="411146" y="5221437"/>
                    </a:lnTo>
                    <a:lnTo>
                      <a:pt x="411154" y="5221437"/>
                    </a:lnTo>
                    <a:cubicBezTo>
                      <a:pt x="184080" y="5221437"/>
                      <a:pt x="0" y="5037357"/>
                      <a:pt x="0" y="4810283"/>
                    </a:cubicBezTo>
                    <a:lnTo>
                      <a:pt x="0" y="4351198"/>
                    </a:lnTo>
                    <a:lnTo>
                      <a:pt x="0" y="3045838"/>
                    </a:lnTo>
                    <a:lnTo>
                      <a:pt x="0" y="411154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61" name="矩形 55"/>
              <p:cNvSpPr/>
              <p:nvPr/>
            </p:nvSpPr>
            <p:spPr>
              <a:xfrm>
                <a:off x="1977672" y="4230546"/>
                <a:ext cx="3994150" cy="6309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25000"/>
                  </a:lnSpc>
                </a:pP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勾选</a:t>
                </a: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“起点”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或</a:t>
                </a: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“终点”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前面的复选框，可在线段的</a:t>
                </a: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“起点”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或</a:t>
                </a: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“终点”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位置添加</a:t>
                </a: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箭头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662" name="矩形 56"/>
              <p:cNvSpPr/>
              <p:nvPr/>
            </p:nvSpPr>
            <p:spPr>
              <a:xfrm>
                <a:off x="1134237" y="4747104"/>
                <a:ext cx="4572000" cy="138499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marL="285750" indent="-285750" eaLnBrk="0" hangingPunct="0">
                  <a:lnSpc>
                    <a:spcPct val="20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宽度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：用于设置箭头的宽度与直线宽度的百分比。</a:t>
                </a:r>
                <a:endParaRPr lang="zh-CN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marL="285750" indent="-285750" eaLnBrk="0" hangingPunct="0">
                  <a:lnSpc>
                    <a:spcPct val="20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长度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：用来设置箭头的长度与直线宽度的百分比。</a:t>
                </a:r>
                <a:endParaRPr lang="zh-CN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marL="285750" indent="-285750" eaLnBrk="0" hangingPunct="0">
                  <a:lnSpc>
                    <a:spcPct val="20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凹度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：用来设置箭头的凹陷程度。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065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、圆角矩形工具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066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066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069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185988"/>
            <a:ext cx="8302625" cy="1433512"/>
            <a:chOff x="641723" y="5014685"/>
            <a:chExt cx="8303468" cy="1432422"/>
          </a:xfrm>
        </p:grpSpPr>
        <p:grpSp>
          <p:nvGrpSpPr>
            <p:cNvPr id="70697" name="组合 76"/>
            <p:cNvGrpSpPr/>
            <p:nvPr/>
          </p:nvGrpSpPr>
          <p:grpSpPr>
            <a:xfrm>
              <a:off x="641723" y="5014685"/>
              <a:ext cx="8138351" cy="1432422"/>
              <a:chOff x="533397" y="3181246"/>
              <a:chExt cx="11474177" cy="2019949"/>
            </a:xfrm>
          </p:grpSpPr>
          <p:grpSp>
            <p:nvGrpSpPr>
              <p:cNvPr id="70698" name="组合 72"/>
              <p:cNvGrpSpPr/>
              <p:nvPr/>
            </p:nvGrpSpPr>
            <p:grpSpPr>
              <a:xfrm>
                <a:off x="533397" y="3181246"/>
                <a:ext cx="11474177" cy="2019949"/>
                <a:chOff x="1523997" y="2388304"/>
                <a:chExt cx="12749090" cy="22254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00"/>
                  <a:ext cx="12749090" cy="187796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97"/>
                </a:xfrm>
                <a:custGeom>
                  <a:avLst/>
                  <a:gdLst>
                    <a:gd name="T0" fmla="*/ 0 w 4267200"/>
                    <a:gd name="T1" fmla="*/ 45777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77 h 1210897"/>
                    <a:gd name="T8" fmla="*/ 2780723 w 4267200"/>
                    <a:gd name="T9" fmla="*/ 228879 h 1210897"/>
                    <a:gd name="T10" fmla="*/ 2649207 w 4267200"/>
                    <a:gd name="T11" fmla="*/ 274655 h 1210897"/>
                    <a:gd name="T12" fmla="*/ 131516 w 4267200"/>
                    <a:gd name="T13" fmla="*/ 274655 h 1210897"/>
                    <a:gd name="T14" fmla="*/ 0 w 4267200"/>
                    <a:gd name="T15" fmla="*/ 228879 h 1210897"/>
                    <a:gd name="T16" fmla="*/ 0 w 4267200"/>
                    <a:gd name="T17" fmla="*/ 45777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070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0702" name="矩形 15"/>
            <p:cNvSpPr/>
            <p:nvPr/>
          </p:nvSpPr>
          <p:spPr>
            <a:xfrm>
              <a:off x="780819" y="5475026"/>
              <a:ext cx="8164372" cy="80138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“圆角矩形工具”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常用来绘制具有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圆滑拐角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的矩形。在使用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“圆角矩形工具”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时，需要先在其选项栏中设置圆角的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“半径”。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799" name="标题 1"/>
          <p:cNvSpPr>
            <a:spLocks noChangeArrowheads="1"/>
          </p:cNvSpPr>
          <p:nvPr/>
        </p:nvSpPr>
        <p:spPr bwMode="auto">
          <a:xfrm>
            <a:off x="1755775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544513" y="5083175"/>
            <a:ext cx="8367712" cy="796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注意：在圆角矩形的选项栏中，“半径”用来控制圆角矩形圆角的平滑程度，半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lnSpc>
                <a:spcPct val="135000"/>
              </a:lnSpc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径越大越平滑，当半径为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时，创建的矩形为直角矩形。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676275" y="4010025"/>
            <a:ext cx="8137525" cy="622300"/>
            <a:chOff x="676275" y="4009496"/>
            <a:chExt cx="8137525" cy="623394"/>
          </a:xfrm>
        </p:grpSpPr>
        <p:pic>
          <p:nvPicPr>
            <p:cNvPr id="70706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6275" y="4009496"/>
              <a:ext cx="8137525" cy="27830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3804" name="矩形 58"/>
            <p:cNvSpPr>
              <a:spLocks noChangeArrowheads="1"/>
            </p:cNvSpPr>
            <p:nvPr/>
          </p:nvSpPr>
          <p:spPr bwMode="auto">
            <a:xfrm>
              <a:off x="7089775" y="4023809"/>
              <a:ext cx="744538" cy="252856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70708" name="矩形 60"/>
            <p:cNvSpPr/>
            <p:nvPr/>
          </p:nvSpPr>
          <p:spPr>
            <a:xfrm>
              <a:off x="3687323" y="4325113"/>
              <a:ext cx="1800493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圆角矩形工具选项栏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270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、矩形工具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271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271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274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185988"/>
            <a:ext cx="8302625" cy="1433512"/>
            <a:chOff x="641723" y="5014685"/>
            <a:chExt cx="8303468" cy="1432422"/>
          </a:xfrm>
        </p:grpSpPr>
        <p:grpSp>
          <p:nvGrpSpPr>
            <p:cNvPr id="72745" name="组合 76"/>
            <p:cNvGrpSpPr/>
            <p:nvPr/>
          </p:nvGrpSpPr>
          <p:grpSpPr>
            <a:xfrm>
              <a:off x="641723" y="5014685"/>
              <a:ext cx="8138351" cy="1432422"/>
              <a:chOff x="533397" y="3181246"/>
              <a:chExt cx="11474177" cy="2019949"/>
            </a:xfrm>
          </p:grpSpPr>
          <p:grpSp>
            <p:nvGrpSpPr>
              <p:cNvPr id="72746" name="组合 72"/>
              <p:cNvGrpSpPr/>
              <p:nvPr/>
            </p:nvGrpSpPr>
            <p:grpSpPr>
              <a:xfrm>
                <a:off x="533397" y="3181246"/>
                <a:ext cx="11474177" cy="2019949"/>
                <a:chOff x="1523997" y="2388304"/>
                <a:chExt cx="12749090" cy="22254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00"/>
                  <a:ext cx="12749090" cy="187796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97"/>
                </a:xfrm>
                <a:custGeom>
                  <a:avLst/>
                  <a:gdLst>
                    <a:gd name="T0" fmla="*/ 0 w 4267200"/>
                    <a:gd name="T1" fmla="*/ 45777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77 h 1210897"/>
                    <a:gd name="T8" fmla="*/ 2780723 w 4267200"/>
                    <a:gd name="T9" fmla="*/ 228879 h 1210897"/>
                    <a:gd name="T10" fmla="*/ 2649207 w 4267200"/>
                    <a:gd name="T11" fmla="*/ 274655 h 1210897"/>
                    <a:gd name="T12" fmla="*/ 131516 w 4267200"/>
                    <a:gd name="T13" fmla="*/ 274655 h 1210897"/>
                    <a:gd name="T14" fmla="*/ 0 w 4267200"/>
                    <a:gd name="T15" fmla="*/ 228879 h 1210897"/>
                    <a:gd name="T16" fmla="*/ 0 w 4267200"/>
                    <a:gd name="T17" fmla="*/ 45777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274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750" name="矩形 15"/>
            <p:cNvSpPr/>
            <p:nvPr/>
          </p:nvSpPr>
          <p:spPr>
            <a:xfrm>
              <a:off x="780819" y="5475026"/>
              <a:ext cx="8164372" cy="80138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“矩形工具”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是形状工具组最基础的工具之一。使用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“矩形工具”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可以很方便的绘制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矩形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正方形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823" name="标题 1"/>
          <p:cNvSpPr>
            <a:spLocks noChangeArrowheads="1"/>
          </p:cNvSpPr>
          <p:nvPr/>
        </p:nvSpPr>
        <p:spPr bwMode="auto">
          <a:xfrm>
            <a:off x="175418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73" name="直接连接符 72"/>
          <p:cNvSpPr/>
          <p:nvPr/>
        </p:nvSpPr>
        <p:spPr>
          <a:xfrm>
            <a:off x="1485900" y="6018213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4" name="直接连接符 73"/>
          <p:cNvSpPr/>
          <p:nvPr/>
        </p:nvSpPr>
        <p:spPr>
          <a:xfrm>
            <a:off x="1485900" y="525303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5" name="直接连接符 74"/>
          <p:cNvSpPr/>
          <p:nvPr/>
        </p:nvSpPr>
        <p:spPr>
          <a:xfrm>
            <a:off x="1485900" y="480377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6" name="直接连接符 75"/>
          <p:cNvSpPr/>
          <p:nvPr/>
        </p:nvSpPr>
        <p:spPr>
          <a:xfrm>
            <a:off x="1485900" y="4356100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tailEnd type="oval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7" name="椭圆 76"/>
          <p:cNvSpPr/>
          <p:nvPr/>
        </p:nvSpPr>
        <p:spPr>
          <a:xfrm>
            <a:off x="533400" y="3910013"/>
            <a:ext cx="2501900" cy="25019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8" name="任意多边形 77"/>
          <p:cNvSpPr/>
          <p:nvPr/>
        </p:nvSpPr>
        <p:spPr>
          <a:xfrm>
            <a:off x="983474" y="5238225"/>
            <a:ext cx="1601215" cy="825627"/>
          </a:xfrm>
          <a:custGeom>
            <a:avLst/>
            <a:gdLst>
              <a:gd name="connsiteX0" fmla="*/ 0 w 1950720"/>
              <a:gd name="connsiteY0" fmla="*/ 0 h 1005840"/>
              <a:gd name="connsiteX1" fmla="*/ 1950720 w 1950720"/>
              <a:gd name="connsiteY1" fmla="*/ 0 h 1005840"/>
              <a:gd name="connsiteX2" fmla="*/ 1950720 w 1950720"/>
              <a:gd name="connsiteY2" fmla="*/ 1005840 h 1005840"/>
              <a:gd name="connsiteX3" fmla="*/ 0 w 1950720"/>
              <a:gd name="connsiteY3" fmla="*/ 1005840 h 1005840"/>
              <a:gd name="connsiteX4" fmla="*/ 0 w 1950720"/>
              <a:gd name="connsiteY4" fmla="*/ 0 h 100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005840">
                <a:moveTo>
                  <a:pt x="0" y="0"/>
                </a:moveTo>
                <a:lnTo>
                  <a:pt x="1950720" y="0"/>
                </a:lnTo>
                <a:lnTo>
                  <a:pt x="1950720" y="1005840"/>
                </a:lnTo>
                <a:lnTo>
                  <a:pt x="0" y="100584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spcCol="1270" anchor="b"/>
          <a:lstStyle/>
          <a:p>
            <a:pPr marL="0" marR="0" lvl="0" indent="0" algn="ctr" defTabSz="2889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6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9" name="椭圆 78"/>
          <p:cNvSpPr/>
          <p:nvPr/>
        </p:nvSpPr>
        <p:spPr bwMode="auto">
          <a:xfrm>
            <a:off x="735068" y="4107059"/>
            <a:ext cx="2101550" cy="2101548"/>
          </a:xfrm>
          <a:prstGeom prst="ellipse">
            <a:avLst/>
          </a:prstGeom>
          <a:solidFill>
            <a:schemeClr val="bg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76200" dist="50800" dir="16200000">
              <a:prstClr val="black">
                <a:alpha val="3400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" name="矩形 147"/>
          <p:cNvSpPr/>
          <p:nvPr/>
        </p:nvSpPr>
        <p:spPr>
          <a:xfrm>
            <a:off x="887413" y="4830763"/>
            <a:ext cx="29337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基本操作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任意多边形 80"/>
          <p:cNvSpPr/>
          <p:nvPr/>
        </p:nvSpPr>
        <p:spPr>
          <a:xfrm>
            <a:off x="4602163" y="4244975"/>
            <a:ext cx="100013" cy="449263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2" name="任意多边形 81"/>
          <p:cNvSpPr/>
          <p:nvPr/>
        </p:nvSpPr>
        <p:spPr>
          <a:xfrm>
            <a:off x="4210050" y="4716463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3" name="任意多边形 82"/>
          <p:cNvSpPr/>
          <p:nvPr/>
        </p:nvSpPr>
        <p:spPr>
          <a:xfrm>
            <a:off x="4067175" y="5187950"/>
            <a:ext cx="153988" cy="450850"/>
          </a:xfrm>
          <a:custGeom>
            <a:avLst/>
            <a:gdLst>
              <a:gd name="connsiteX0" fmla="*/ 0 w 185928"/>
              <a:gd name="connsiteY0" fmla="*/ 0 h 548640"/>
              <a:gd name="connsiteX1" fmla="*/ 185928 w 185928"/>
              <a:gd name="connsiteY1" fmla="*/ 0 h 548640"/>
              <a:gd name="connsiteX2" fmla="*/ 185928 w 185928"/>
              <a:gd name="connsiteY2" fmla="*/ 548640 h 548640"/>
              <a:gd name="connsiteX3" fmla="*/ 0 w 185928"/>
              <a:gd name="connsiteY3" fmla="*/ 548640 h 548640"/>
              <a:gd name="connsiteX4" fmla="*/ 0 w 185928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28" h="548640">
                <a:moveTo>
                  <a:pt x="0" y="0"/>
                </a:moveTo>
                <a:lnTo>
                  <a:pt x="185928" y="0"/>
                </a:lnTo>
                <a:lnTo>
                  <a:pt x="185928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4" name="任意多边形 83"/>
          <p:cNvSpPr/>
          <p:nvPr/>
        </p:nvSpPr>
        <p:spPr>
          <a:xfrm>
            <a:off x="4210050" y="5659438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3082925" y="4413250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、按住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【Shift】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键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同时拖动鼠标，可创建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正方形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3082925" y="4903788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、按住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【Alt】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键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同时拖动鼠标，可创建以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起点为中心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的矩形。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3082925" y="5291138"/>
            <a:ext cx="5481638" cy="6746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、按住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【Shift+Alt】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组合键同时拖动鼠标，可创建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以起点为中心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en-US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lnSpc>
                <a:spcPct val="135000"/>
              </a:lnSpc>
            </a:pP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正方形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0" grpId="0"/>
      <p:bldP spid="85" grpId="0"/>
      <p:bldP spid="86" grpId="0"/>
      <p:bldP spid="8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475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、标尺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475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475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9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479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17713"/>
            <a:ext cx="8302625" cy="1431925"/>
            <a:chOff x="641723" y="5014685"/>
            <a:chExt cx="8303468" cy="1432422"/>
          </a:xfrm>
        </p:grpSpPr>
        <p:grpSp>
          <p:nvGrpSpPr>
            <p:cNvPr id="74793" name="组合 76"/>
            <p:cNvGrpSpPr/>
            <p:nvPr/>
          </p:nvGrpSpPr>
          <p:grpSpPr>
            <a:xfrm>
              <a:off x="641723" y="5014685"/>
              <a:ext cx="8138351" cy="1432422"/>
              <a:chOff x="533397" y="3181246"/>
              <a:chExt cx="11474177" cy="2019949"/>
            </a:xfrm>
          </p:grpSpPr>
          <p:grpSp>
            <p:nvGrpSpPr>
              <p:cNvPr id="74794" name="组合 72"/>
              <p:cNvGrpSpPr/>
              <p:nvPr/>
            </p:nvGrpSpPr>
            <p:grpSpPr>
              <a:xfrm>
                <a:off x="533397" y="3181246"/>
                <a:ext cx="11474177" cy="2019949"/>
                <a:chOff x="1523997" y="2388304"/>
                <a:chExt cx="12749090" cy="22254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6185"/>
                  <a:ext cx="12749090" cy="187757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7336"/>
                </a:xfrm>
                <a:custGeom>
                  <a:avLst/>
                  <a:gdLst>
                    <a:gd name="T0" fmla="*/ 0 w 4267200"/>
                    <a:gd name="T1" fmla="*/ 45878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78 h 1210897"/>
                    <a:gd name="T8" fmla="*/ 2780723 w 4267200"/>
                    <a:gd name="T9" fmla="*/ 229386 h 1210897"/>
                    <a:gd name="T10" fmla="*/ 2649207 w 4267200"/>
                    <a:gd name="T11" fmla="*/ 275264 h 1210897"/>
                    <a:gd name="T12" fmla="*/ 131516 w 4267200"/>
                    <a:gd name="T13" fmla="*/ 275264 h 1210897"/>
                    <a:gd name="T14" fmla="*/ 0 w 4267200"/>
                    <a:gd name="T15" fmla="*/ 229386 h 1210897"/>
                    <a:gd name="T16" fmla="*/ 0 w 4267200"/>
                    <a:gd name="T17" fmla="*/ 45878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479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4798" name="矩形 15"/>
            <p:cNvSpPr/>
            <p:nvPr/>
          </p:nvSpPr>
          <p:spPr>
            <a:xfrm>
              <a:off x="780819" y="5475026"/>
              <a:ext cx="8164372" cy="8399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标尺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属于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辅助工具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不能直接编辑图像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，但可以帮助用户更好的完成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图像的选择、定位和编辑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等操作。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847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6874" name="矩形 59"/>
          <p:cNvSpPr/>
          <p:nvPr/>
        </p:nvSpPr>
        <p:spPr>
          <a:xfrm>
            <a:off x="595313" y="3749675"/>
            <a:ext cx="4679950" cy="4651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标尺的基本操作</a:t>
            </a:r>
            <a:r>
              <a:rPr lang="en-US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调出标尺</a:t>
            </a:r>
            <a:endParaRPr lang="zh-CN" altLang="en-US" sz="20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92138" y="4373563"/>
            <a:ext cx="8131175" cy="1893887"/>
            <a:chOff x="592138" y="4373563"/>
            <a:chExt cx="8130645" cy="1893182"/>
          </a:xfrm>
        </p:grpSpPr>
        <p:pic>
          <p:nvPicPr>
            <p:cNvPr id="7480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20983" y="4544308"/>
              <a:ext cx="1701800" cy="172243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4803" name="矩形 58"/>
            <p:cNvSpPr/>
            <p:nvPr/>
          </p:nvSpPr>
          <p:spPr>
            <a:xfrm>
              <a:off x="592138" y="4373563"/>
              <a:ext cx="6462712" cy="9223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“视图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→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标尺”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命令（或使用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Ctrl+R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】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快捷键）即可在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画布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中调出标尺。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687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680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680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、标尺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680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680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680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683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6870" name="标题 1"/>
          <p:cNvSpPr>
            <a:spLocks noChangeArrowheads="1"/>
          </p:cNvSpPr>
          <p:nvPr/>
        </p:nvSpPr>
        <p:spPr bwMode="auto">
          <a:xfrm>
            <a:off x="175418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7896" name="矩形 45"/>
          <p:cNvSpPr/>
          <p:nvPr/>
        </p:nvSpPr>
        <p:spPr>
          <a:xfrm>
            <a:off x="595313" y="2022475"/>
            <a:ext cx="4679950" cy="4651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标尺的基本操作</a:t>
            </a:r>
            <a:r>
              <a:rPr lang="en-US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设置标尺</a:t>
            </a:r>
            <a:endParaRPr lang="zh-CN" altLang="en-US" sz="20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92138" y="2600325"/>
            <a:ext cx="7870825" cy="2878138"/>
            <a:chOff x="592138" y="2600325"/>
            <a:chExt cx="7870825" cy="2878668"/>
          </a:xfrm>
        </p:grpSpPr>
        <p:sp>
          <p:nvSpPr>
            <p:cNvPr id="76843" name="矩形 46"/>
            <p:cNvSpPr/>
            <p:nvPr/>
          </p:nvSpPr>
          <p:spPr>
            <a:xfrm>
              <a:off x="592138" y="2600325"/>
              <a:ext cx="7870825" cy="9233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标尺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上单击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鼠标右键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，在弹出的下拉框中，可以对标尺的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单位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进行设置，以便更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精确的编辑和处理图像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76844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636965" y="3659718"/>
              <a:ext cx="1628775" cy="181927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885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、参考线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885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885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888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17713"/>
            <a:ext cx="8302625" cy="1431925"/>
            <a:chOff x="641723" y="5014685"/>
            <a:chExt cx="8303468" cy="1432422"/>
          </a:xfrm>
        </p:grpSpPr>
        <p:grpSp>
          <p:nvGrpSpPr>
            <p:cNvPr id="78889" name="组合 76"/>
            <p:cNvGrpSpPr/>
            <p:nvPr/>
          </p:nvGrpSpPr>
          <p:grpSpPr>
            <a:xfrm>
              <a:off x="641723" y="5014685"/>
              <a:ext cx="8138351" cy="1432422"/>
              <a:chOff x="533397" y="3181246"/>
              <a:chExt cx="11474177" cy="2019949"/>
            </a:xfrm>
          </p:grpSpPr>
          <p:grpSp>
            <p:nvGrpSpPr>
              <p:cNvPr id="78890" name="组合 72"/>
              <p:cNvGrpSpPr/>
              <p:nvPr/>
            </p:nvGrpSpPr>
            <p:grpSpPr>
              <a:xfrm>
                <a:off x="533397" y="3181246"/>
                <a:ext cx="11474177" cy="2019949"/>
                <a:chOff x="1523997" y="2388304"/>
                <a:chExt cx="12749090" cy="22254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6185"/>
                  <a:ext cx="12749090" cy="187757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7336"/>
                </a:xfrm>
                <a:custGeom>
                  <a:avLst/>
                  <a:gdLst>
                    <a:gd name="T0" fmla="*/ 0 w 4267200"/>
                    <a:gd name="T1" fmla="*/ 45878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78 h 1210897"/>
                    <a:gd name="T8" fmla="*/ 2780723 w 4267200"/>
                    <a:gd name="T9" fmla="*/ 229386 h 1210897"/>
                    <a:gd name="T10" fmla="*/ 2649207 w 4267200"/>
                    <a:gd name="T11" fmla="*/ 275264 h 1210897"/>
                    <a:gd name="T12" fmla="*/ 131516 w 4267200"/>
                    <a:gd name="T13" fmla="*/ 275264 h 1210897"/>
                    <a:gd name="T14" fmla="*/ 0 w 4267200"/>
                    <a:gd name="T15" fmla="*/ 229386 h 1210897"/>
                    <a:gd name="T16" fmla="*/ 0 w 4267200"/>
                    <a:gd name="T17" fmla="*/ 45878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889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8894" name="矩形 15"/>
            <p:cNvSpPr/>
            <p:nvPr/>
          </p:nvSpPr>
          <p:spPr>
            <a:xfrm>
              <a:off x="780819" y="5475026"/>
              <a:ext cx="8164372" cy="8405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“参考线”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也是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的辅助工具之一，通过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参考线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更精确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地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绘制和调整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图层对象。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895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54" name="矩形 45"/>
          <p:cNvSpPr/>
          <p:nvPr/>
        </p:nvSpPr>
        <p:spPr>
          <a:xfrm>
            <a:off x="596900" y="3481388"/>
            <a:ext cx="4679950" cy="463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参考线的创建方法</a:t>
            </a:r>
            <a:r>
              <a:rPr lang="en-US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快速创建参考线</a:t>
            </a:r>
            <a:endParaRPr lang="zh-CN" altLang="en-US" sz="20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232150" y="3922713"/>
            <a:ext cx="5826125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将鼠标的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置于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标尺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上，按住鼠标左键不放，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向下拖拽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，即可创建一条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参考线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0" name="图片 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" y="3957638"/>
            <a:ext cx="2481263" cy="263366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4" grpId="0"/>
      <p:bldP spid="5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089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090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、参考线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090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090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090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093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8918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181100" y="2178050"/>
            <a:ext cx="4679950" cy="4651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参考线的创建方法</a:t>
            </a:r>
            <a:r>
              <a:rPr lang="en-US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精确创建参考线</a:t>
            </a:r>
            <a:endParaRPr lang="zh-CN" altLang="en-US" sz="20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157288" y="2724150"/>
            <a:ext cx="8532812" cy="4667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“视图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新建参考线”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命令，会弹出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“新建参考线”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对话框。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198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963" y="3511550"/>
            <a:ext cx="3055937" cy="17764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9" name="组合 58"/>
          <p:cNvGrpSpPr/>
          <p:nvPr/>
        </p:nvGrpSpPr>
        <p:grpSpPr>
          <a:xfrm>
            <a:off x="1503363" y="3783013"/>
            <a:ext cx="2720975" cy="523875"/>
            <a:chOff x="1426686" y="3745258"/>
            <a:chExt cx="2721803" cy="523220"/>
          </a:xfrm>
        </p:grpSpPr>
        <p:grpSp>
          <p:nvGrpSpPr>
            <p:cNvPr id="80941" name="组合 52"/>
            <p:cNvGrpSpPr/>
            <p:nvPr/>
          </p:nvGrpSpPr>
          <p:grpSpPr>
            <a:xfrm>
              <a:off x="2562578" y="3838223"/>
              <a:ext cx="1585911" cy="262290"/>
              <a:chOff x="2562578" y="3838223"/>
              <a:chExt cx="1585911" cy="262290"/>
            </a:xfrm>
          </p:grpSpPr>
          <p:sp>
            <p:nvSpPr>
              <p:cNvPr id="38930" name="矩形 48"/>
              <p:cNvSpPr>
                <a:spLocks noChangeArrowheads="1"/>
              </p:cNvSpPr>
              <p:nvPr/>
            </p:nvSpPr>
            <p:spPr bwMode="auto">
              <a:xfrm>
                <a:off x="3233811" y="3838803"/>
                <a:ext cx="914678" cy="261611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80943" name="直接连接符 50"/>
              <p:cNvCxnSpPr>
                <a:stCxn id="38930" idx="1"/>
              </p:cNvCxnSpPr>
              <p:nvPr/>
            </p:nvCxnSpPr>
            <p:spPr>
              <a:xfrm flipH="1">
                <a:off x="2562094" y="3970402"/>
                <a:ext cx="671717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</p:grpSp>
        <p:sp>
          <p:nvSpPr>
            <p:cNvPr id="80944" name="矩形 51"/>
            <p:cNvSpPr/>
            <p:nvPr/>
          </p:nvSpPr>
          <p:spPr>
            <a:xfrm>
              <a:off x="1426686" y="3745258"/>
              <a:ext cx="1121252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用于设置参考线的方向</a:t>
              </a:r>
              <a:endPara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3309938" y="4797425"/>
            <a:ext cx="3865562" cy="523875"/>
            <a:chOff x="3234088" y="4759410"/>
            <a:chExt cx="3865212" cy="523220"/>
          </a:xfrm>
        </p:grpSpPr>
        <p:grpSp>
          <p:nvGrpSpPr>
            <p:cNvPr id="80946" name="组合 54"/>
            <p:cNvGrpSpPr/>
            <p:nvPr/>
          </p:nvGrpSpPr>
          <p:grpSpPr>
            <a:xfrm flipH="1">
              <a:off x="3234088" y="4809067"/>
              <a:ext cx="2059921" cy="262290"/>
              <a:chOff x="2562578" y="3838223"/>
              <a:chExt cx="2059921" cy="262290"/>
            </a:xfrm>
          </p:grpSpPr>
          <p:sp>
            <p:nvSpPr>
              <p:cNvPr id="38926" name="矩形 55"/>
              <p:cNvSpPr>
                <a:spLocks noChangeArrowheads="1"/>
              </p:cNvSpPr>
              <p:nvPr/>
            </p:nvSpPr>
            <p:spPr bwMode="auto">
              <a:xfrm>
                <a:off x="3233563" y="3837718"/>
                <a:ext cx="1388936" cy="263196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80948" name="直接连接符 56"/>
              <p:cNvCxnSpPr>
                <a:stCxn id="38926" idx="1"/>
              </p:cNvCxnSpPr>
              <p:nvPr/>
            </p:nvCxnSpPr>
            <p:spPr>
              <a:xfrm flipH="1">
                <a:off x="2562111" y="3969315"/>
                <a:ext cx="671452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</p:grpSp>
        <p:sp>
          <p:nvSpPr>
            <p:cNvPr id="80949" name="矩形 59"/>
            <p:cNvSpPr/>
            <p:nvPr/>
          </p:nvSpPr>
          <p:spPr>
            <a:xfrm>
              <a:off x="5354846" y="4759410"/>
              <a:ext cx="1744454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用于确定参考线在画布中的精确位置</a:t>
              </a:r>
              <a:endPara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294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、参考线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295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295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298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9942" name="标题 1"/>
          <p:cNvSpPr>
            <a:spLocks noChangeArrowheads="1"/>
          </p:cNvSpPr>
          <p:nvPr/>
        </p:nvSpPr>
        <p:spPr bwMode="auto">
          <a:xfrm>
            <a:off x="1755775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260475" y="2076450"/>
            <a:ext cx="786130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在运用</a:t>
            </a:r>
            <a:r>
              <a:rPr lang="zh-CN" altLang="en-US" dirty="0">
                <a:solidFill>
                  <a:srgbClr val="00ADD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参考线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绘制调整图像时，有一些实用的小技巧，具体如下：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1397000" y="2800350"/>
            <a:ext cx="5911850" cy="954088"/>
            <a:chOff x="1910363" y="2286295"/>
            <a:chExt cx="6990181" cy="1127125"/>
          </a:xfrm>
        </p:grpSpPr>
        <p:sp>
          <p:nvSpPr>
            <p:cNvPr id="55" name="任意多边形 54"/>
            <p:cNvSpPr/>
            <p:nvPr/>
          </p:nvSpPr>
          <p:spPr>
            <a:xfrm>
              <a:off x="1910363" y="2286295"/>
              <a:ext cx="788366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1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2698729" y="2286295"/>
              <a:ext cx="6201815" cy="733288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1" indent="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        </a:t>
              </a:r>
              <a:endParaRPr kumimoji="0" lang="en-US" altLang="zh-CN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2989" name="矩形 19"/>
            <p:cNvSpPr/>
            <p:nvPr/>
          </p:nvSpPr>
          <p:spPr>
            <a:xfrm>
              <a:off x="2893025" y="2294983"/>
              <a:ext cx="6007519" cy="745372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锁定和解除锁定参考线：执行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“视图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→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锁定参考线”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命令（快捷键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Ctrl+Alt+;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）可锁定参考线。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397000" y="3762375"/>
            <a:ext cx="6300788" cy="954088"/>
            <a:chOff x="1910363" y="3265414"/>
            <a:chExt cx="7449160" cy="1126563"/>
          </a:xfrm>
        </p:grpSpPr>
        <p:sp>
          <p:nvSpPr>
            <p:cNvPr id="59" name="任意多边形 58"/>
            <p:cNvSpPr/>
            <p:nvPr/>
          </p:nvSpPr>
          <p:spPr>
            <a:xfrm>
              <a:off x="1910363" y="3265414"/>
              <a:ext cx="788271" cy="1126563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2698634" y="3265414"/>
              <a:ext cx="6201064" cy="731047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2993" name="矩形 20"/>
            <p:cNvSpPr/>
            <p:nvPr/>
          </p:nvSpPr>
          <p:spPr>
            <a:xfrm>
              <a:off x="2892689" y="3454410"/>
              <a:ext cx="6466834" cy="363415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执行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“视图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→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清除参考线”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命令可清除参考线。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397000" y="4724400"/>
            <a:ext cx="5911850" cy="952500"/>
            <a:chOff x="1910363" y="4242853"/>
            <a:chExt cx="6990181" cy="1127681"/>
          </a:xfrm>
        </p:grpSpPr>
        <p:sp>
          <p:nvSpPr>
            <p:cNvPr id="63" name="任意多边形 62"/>
            <p:cNvSpPr/>
            <p:nvPr/>
          </p:nvSpPr>
          <p:spPr>
            <a:xfrm>
              <a:off x="1910363" y="4242853"/>
              <a:ext cx="788366" cy="1127681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3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同侧圆角矩形 63"/>
            <p:cNvSpPr/>
            <p:nvPr/>
          </p:nvSpPr>
          <p:spPr>
            <a:xfrm rot="5400000">
              <a:off x="5433139" y="1508442"/>
              <a:ext cx="732993" cy="6201815"/>
            </a:xfrm>
            <a:prstGeom prst="round2SameRect">
              <a:avLst/>
            </a:pr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2997" name="矩形 21"/>
            <p:cNvSpPr/>
            <p:nvPr/>
          </p:nvSpPr>
          <p:spPr>
            <a:xfrm>
              <a:off x="2892690" y="4242853"/>
              <a:ext cx="6007854" cy="746710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执行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“视图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→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显示”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命令，在弹出来的菜单中选中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“参考线”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选项（或按下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Ctrl+;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键）可显示创建的参考线。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4034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4.3【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13】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1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114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3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、钢笔工具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1143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114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117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1" name="组合 45"/>
          <p:cNvGrpSpPr/>
          <p:nvPr/>
        </p:nvGrpSpPr>
        <p:grpSpPr>
          <a:xfrm>
            <a:off x="676275" y="2185988"/>
            <a:ext cx="8137525" cy="985837"/>
            <a:chOff x="641723" y="5014685"/>
            <a:chExt cx="8138351" cy="985276"/>
          </a:xfrm>
        </p:grpSpPr>
        <p:grpSp>
          <p:nvGrpSpPr>
            <p:cNvPr id="91178" name="组合 76"/>
            <p:cNvGrpSpPr/>
            <p:nvPr/>
          </p:nvGrpSpPr>
          <p:grpSpPr>
            <a:xfrm>
              <a:off x="641723" y="5014685"/>
              <a:ext cx="8138351" cy="985276"/>
              <a:chOff x="533397" y="3181246"/>
              <a:chExt cx="11474177" cy="1389400"/>
            </a:xfrm>
          </p:grpSpPr>
          <p:grpSp>
            <p:nvGrpSpPr>
              <p:cNvPr id="91179" name="组合 72"/>
              <p:cNvGrpSpPr/>
              <p:nvPr/>
            </p:nvGrpSpPr>
            <p:grpSpPr>
              <a:xfrm>
                <a:off x="533397" y="3181246"/>
                <a:ext cx="11474177" cy="1389400"/>
                <a:chOff x="1523997" y="2388304"/>
                <a:chExt cx="12749090" cy="1530756"/>
              </a:xfrm>
            </p:grpSpPr>
            <p:sp>
              <p:nvSpPr>
                <p:cNvPr id="61" name="矩形 60"/>
                <p:cNvSpPr/>
                <p:nvPr/>
              </p:nvSpPr>
              <p:spPr>
                <a:xfrm>
                  <a:off x="1523997" y="2735866"/>
                  <a:ext cx="12749090" cy="118319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2" name="任意多边形 61"/>
                <p:cNvSpPr/>
                <p:nvPr/>
              </p:nvSpPr>
              <p:spPr bwMode="auto">
                <a:xfrm>
                  <a:off x="1832403" y="2388304"/>
                  <a:ext cx="3444692" cy="576807"/>
                </a:xfrm>
                <a:custGeom>
                  <a:avLst/>
                  <a:gdLst>
                    <a:gd name="T0" fmla="*/ 0 w 4267200"/>
                    <a:gd name="T1" fmla="*/ 45794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94 h 1210897"/>
                    <a:gd name="T8" fmla="*/ 2780723 w 4267200"/>
                    <a:gd name="T9" fmla="*/ 228966 h 1210897"/>
                    <a:gd name="T10" fmla="*/ 2649207 w 4267200"/>
                    <a:gd name="T11" fmla="*/ 274760 h 1210897"/>
                    <a:gd name="T12" fmla="*/ 131516 w 4267200"/>
                    <a:gd name="T13" fmla="*/ 274760 h 1210897"/>
                    <a:gd name="T14" fmla="*/ 0 w 4267200"/>
                    <a:gd name="T15" fmla="*/ 228966 h 1210897"/>
                    <a:gd name="T16" fmla="*/ 0 w 4267200"/>
                    <a:gd name="T17" fmla="*/ 45794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91182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、钢笔工具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1183" name="矩形 15"/>
            <p:cNvSpPr/>
            <p:nvPr/>
          </p:nvSpPr>
          <p:spPr>
            <a:xfrm>
              <a:off x="780819" y="5509229"/>
              <a:ext cx="7999255" cy="3691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“钢笔工具”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用于绘制自定义的形状或路径。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957263" y="3302000"/>
            <a:ext cx="8021637" cy="2852738"/>
            <a:chOff x="956998" y="3302635"/>
            <a:chExt cx="8021901" cy="2852826"/>
          </a:xfrm>
        </p:grpSpPr>
        <p:sp>
          <p:nvSpPr>
            <p:cNvPr id="91185" name="矩形 45"/>
            <p:cNvSpPr/>
            <p:nvPr/>
          </p:nvSpPr>
          <p:spPr>
            <a:xfrm>
              <a:off x="1014875" y="3302635"/>
              <a:ext cx="5149270" cy="5078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342900" indent="-342900" eaLnBrk="0" hangingPunct="0">
                <a:lnSpc>
                  <a:spcPct val="135000"/>
                </a:lnSpc>
                <a:buFont typeface="Wingdings" panose="05000000000000000000" pitchFamily="2" charset="2"/>
                <a:buChar char="Ø"/>
              </a:pP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钢笔工具的基本操作</a:t>
              </a:r>
              <a:r>
                <a:rPr lang="en-US" altLang="zh-CN" sz="20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20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绘制直线路径</a:t>
              </a:r>
              <a:endPara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186" name="矩形 15"/>
            <p:cNvSpPr/>
            <p:nvPr/>
          </p:nvSpPr>
          <p:spPr>
            <a:xfrm>
              <a:off x="956998" y="3833626"/>
              <a:ext cx="8021901" cy="8402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选择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钢笔工具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，在图像的绘制窗口内单击，可创建路径的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第一个锚点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。在该锚点附件再次单击，两个锚点之间即会形成一条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直线路径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1187" name="组合 66"/>
            <p:cNvGrpSpPr/>
            <p:nvPr/>
          </p:nvGrpSpPr>
          <p:grpSpPr>
            <a:xfrm>
              <a:off x="3976688" y="4810854"/>
              <a:ext cx="1085850" cy="1344607"/>
              <a:chOff x="3976688" y="4810854"/>
              <a:chExt cx="1085850" cy="1344607"/>
            </a:xfrm>
          </p:grpSpPr>
          <p:pic>
            <p:nvPicPr>
              <p:cNvPr id="91188" name="图片 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976522" y="4810807"/>
                <a:ext cx="1085886" cy="1019206"/>
              </a:xfrm>
              <a:prstGeom prst="rect">
                <a:avLst/>
              </a:prstGeom>
              <a:noFill/>
              <a:ln w="9525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  <p:sp>
            <p:nvSpPr>
              <p:cNvPr id="91189" name="矩形 64"/>
              <p:cNvSpPr/>
              <p:nvPr/>
            </p:nvSpPr>
            <p:spPr>
              <a:xfrm>
                <a:off x="4071789" y="5847684"/>
                <a:ext cx="902811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直线路径</a:t>
                </a:r>
                <a:endPara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5058" name="标题 1"/>
          <p:cNvSpPr>
            <a:spLocks noChangeArrowheads="1"/>
          </p:cNvSpPr>
          <p:nvPr/>
        </p:nvSpPr>
        <p:spPr bwMode="auto">
          <a:xfrm>
            <a:off x="17557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4.3【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13】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318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318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、钢笔工具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3190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3191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319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322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3225" name="组合 45"/>
          <p:cNvGrpSpPr/>
          <p:nvPr/>
        </p:nvGrpSpPr>
        <p:grpSpPr>
          <a:xfrm>
            <a:off x="676275" y="2185988"/>
            <a:ext cx="8137525" cy="985837"/>
            <a:chOff x="641723" y="5014685"/>
            <a:chExt cx="8138351" cy="985276"/>
          </a:xfrm>
        </p:grpSpPr>
        <p:grpSp>
          <p:nvGrpSpPr>
            <p:cNvPr id="93226" name="组合 76"/>
            <p:cNvGrpSpPr/>
            <p:nvPr/>
          </p:nvGrpSpPr>
          <p:grpSpPr>
            <a:xfrm>
              <a:off x="641723" y="5014685"/>
              <a:ext cx="8138351" cy="985276"/>
              <a:chOff x="533397" y="3181246"/>
              <a:chExt cx="11474177" cy="1389400"/>
            </a:xfrm>
          </p:grpSpPr>
          <p:grpSp>
            <p:nvGrpSpPr>
              <p:cNvPr id="93227" name="组合 72"/>
              <p:cNvGrpSpPr/>
              <p:nvPr/>
            </p:nvGrpSpPr>
            <p:grpSpPr>
              <a:xfrm>
                <a:off x="533397" y="3181246"/>
                <a:ext cx="11474177" cy="1389400"/>
                <a:chOff x="1523997" y="2388304"/>
                <a:chExt cx="12749090" cy="1530756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866"/>
                  <a:ext cx="12749090" cy="118319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807"/>
                </a:xfrm>
                <a:custGeom>
                  <a:avLst/>
                  <a:gdLst>
                    <a:gd name="T0" fmla="*/ 0 w 4267200"/>
                    <a:gd name="T1" fmla="*/ 45794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94 h 1210897"/>
                    <a:gd name="T8" fmla="*/ 2780723 w 4267200"/>
                    <a:gd name="T9" fmla="*/ 228966 h 1210897"/>
                    <a:gd name="T10" fmla="*/ 2649207 w 4267200"/>
                    <a:gd name="T11" fmla="*/ 274760 h 1210897"/>
                    <a:gd name="T12" fmla="*/ 131516 w 4267200"/>
                    <a:gd name="T13" fmla="*/ 274760 h 1210897"/>
                    <a:gd name="T14" fmla="*/ 0 w 4267200"/>
                    <a:gd name="T15" fmla="*/ 228966 h 1210897"/>
                    <a:gd name="T16" fmla="*/ 0 w 4267200"/>
                    <a:gd name="T17" fmla="*/ 45794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93230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、钢笔工具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3231" name="矩形 15"/>
            <p:cNvSpPr/>
            <p:nvPr/>
          </p:nvSpPr>
          <p:spPr>
            <a:xfrm>
              <a:off x="780819" y="5509229"/>
              <a:ext cx="7999255" cy="3691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“钢笔工具”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用于绘制自定义的形状或路径。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57263" y="3302000"/>
            <a:ext cx="8021637" cy="2852738"/>
            <a:chOff x="956998" y="3302635"/>
            <a:chExt cx="8021901" cy="2852826"/>
          </a:xfrm>
        </p:grpSpPr>
        <p:grpSp>
          <p:nvGrpSpPr>
            <p:cNvPr id="93233" name="组合 52"/>
            <p:cNvGrpSpPr/>
            <p:nvPr/>
          </p:nvGrpSpPr>
          <p:grpSpPr>
            <a:xfrm>
              <a:off x="956998" y="3302635"/>
              <a:ext cx="8021901" cy="2852826"/>
              <a:chOff x="956998" y="3302635"/>
              <a:chExt cx="8021901" cy="2852826"/>
            </a:xfrm>
          </p:grpSpPr>
          <p:sp>
            <p:nvSpPr>
              <p:cNvPr id="93234" name="矩形 45"/>
              <p:cNvSpPr/>
              <p:nvPr/>
            </p:nvSpPr>
            <p:spPr>
              <a:xfrm>
                <a:off x="1014875" y="3302635"/>
                <a:ext cx="514927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marL="342900" indent="-342900" eaLnBrk="0" hangingPunct="0">
                  <a:lnSpc>
                    <a:spcPct val="135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20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钢笔工具的基本操作</a:t>
                </a:r>
                <a:r>
                  <a:rPr lang="en-US" altLang="zh-CN" sz="2000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——</a:t>
                </a:r>
                <a:r>
                  <a:rPr lang="zh-CN" altLang="en-US" sz="2000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绘制曲线路径</a:t>
                </a:r>
                <a:endParaRPr lang="zh-CN" altLang="en-US" sz="20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3235" name="矩形 15"/>
              <p:cNvSpPr/>
              <p:nvPr/>
            </p:nvSpPr>
            <p:spPr>
              <a:xfrm>
                <a:off x="956998" y="3855142"/>
                <a:ext cx="8021901" cy="6463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使用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“钢笔工具”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绘制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曲线路径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时，可以通过单击并拖拽鼠标的方法直接创建曲线。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3236" name="矩形 57"/>
              <p:cNvSpPr/>
              <p:nvPr/>
            </p:nvSpPr>
            <p:spPr>
              <a:xfrm>
                <a:off x="4071789" y="5847684"/>
                <a:ext cx="902811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直线路径</a:t>
                </a:r>
                <a:endPara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pic>
          <p:nvPicPr>
            <p:cNvPr id="93237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52494" y="4501473"/>
              <a:ext cx="1589634" cy="132469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523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、路径和锚点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523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523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7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527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6" name="组合 45"/>
          <p:cNvGrpSpPr/>
          <p:nvPr/>
        </p:nvGrpSpPr>
        <p:grpSpPr>
          <a:xfrm>
            <a:off x="676275" y="2017713"/>
            <a:ext cx="8302625" cy="2173287"/>
            <a:chOff x="641723" y="5014685"/>
            <a:chExt cx="8303468" cy="2174042"/>
          </a:xfrm>
        </p:grpSpPr>
        <p:grpSp>
          <p:nvGrpSpPr>
            <p:cNvPr id="95273" name="组合 76"/>
            <p:cNvGrpSpPr/>
            <p:nvPr/>
          </p:nvGrpSpPr>
          <p:grpSpPr>
            <a:xfrm>
              <a:off x="641723" y="5014685"/>
              <a:ext cx="8138351" cy="2174042"/>
              <a:chOff x="533397" y="3181246"/>
              <a:chExt cx="11474177" cy="3065754"/>
            </a:xfrm>
          </p:grpSpPr>
          <p:grpSp>
            <p:nvGrpSpPr>
              <p:cNvPr id="95274" name="组合 72"/>
              <p:cNvGrpSpPr/>
              <p:nvPr/>
            </p:nvGrpSpPr>
            <p:grpSpPr>
              <a:xfrm>
                <a:off x="533397" y="3181246"/>
                <a:ext cx="11474177" cy="3065754"/>
                <a:chOff x="1523997" y="2388304"/>
                <a:chExt cx="12749090" cy="3377661"/>
              </a:xfrm>
            </p:grpSpPr>
            <p:sp>
              <p:nvSpPr>
                <p:cNvPr id="61" name="矩形 60"/>
                <p:cNvSpPr/>
                <p:nvPr/>
              </p:nvSpPr>
              <p:spPr>
                <a:xfrm>
                  <a:off x="1523997" y="2736185"/>
                  <a:ext cx="12749090" cy="302978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2" name="任意多边形 61"/>
                <p:cNvSpPr/>
                <p:nvPr/>
              </p:nvSpPr>
              <p:spPr bwMode="auto">
                <a:xfrm>
                  <a:off x="1832403" y="2388304"/>
                  <a:ext cx="3444692" cy="577336"/>
                </a:xfrm>
                <a:custGeom>
                  <a:avLst/>
                  <a:gdLst>
                    <a:gd name="T0" fmla="*/ 0 w 4267200"/>
                    <a:gd name="T1" fmla="*/ 45878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78 h 1210897"/>
                    <a:gd name="T8" fmla="*/ 2780723 w 4267200"/>
                    <a:gd name="T9" fmla="*/ 229386 h 1210897"/>
                    <a:gd name="T10" fmla="*/ 2649207 w 4267200"/>
                    <a:gd name="T11" fmla="*/ 275264 h 1210897"/>
                    <a:gd name="T12" fmla="*/ 131516 w 4267200"/>
                    <a:gd name="T13" fmla="*/ 275264 h 1210897"/>
                    <a:gd name="T14" fmla="*/ 0 w 4267200"/>
                    <a:gd name="T15" fmla="*/ 229386 h 1210897"/>
                    <a:gd name="T16" fmla="*/ 0 w 4267200"/>
                    <a:gd name="T17" fmla="*/ 45878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9527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278" name="矩形 15"/>
            <p:cNvSpPr/>
            <p:nvPr/>
          </p:nvSpPr>
          <p:spPr>
            <a:xfrm>
              <a:off x="780819" y="5475026"/>
              <a:ext cx="8164372" cy="158867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285750" indent="-285750" eaLnBrk="0" hangingPunct="0">
                <a:lnSpc>
                  <a:spcPct val="135000"/>
                </a:lnSpc>
                <a:buFont typeface="Wingdings" panose="05000000000000000000" pitchFamily="2" charset="2"/>
                <a:buChar char="Ø"/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形状工具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绘制的图形，边缘会有一圈明显的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“细线”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，这些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绘制时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产生的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线段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被称为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“路径”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eaLnBrk="0" hangingPunct="0">
                <a:lnSpc>
                  <a:spcPct val="135000"/>
                </a:lnSpc>
                <a:buFont typeface="Wingdings" panose="05000000000000000000" pitchFamily="2" charset="2"/>
                <a:buChar char="Ø"/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锚点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是指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路径上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标记关键位置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转换点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。通常路径由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一条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多条直线段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曲线段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组成，线段的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起始点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结束点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由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“锚点”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标记。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2982913" y="4406900"/>
            <a:ext cx="3702050" cy="1893888"/>
            <a:chOff x="2408238" y="4406900"/>
            <a:chExt cx="3702321" cy="1893888"/>
          </a:xfrm>
        </p:grpSpPr>
        <p:grpSp>
          <p:nvGrpSpPr>
            <p:cNvPr id="95280" name="组合 73"/>
            <p:cNvGrpSpPr/>
            <p:nvPr/>
          </p:nvGrpSpPr>
          <p:grpSpPr>
            <a:xfrm>
              <a:off x="2408238" y="4406900"/>
              <a:ext cx="3052286" cy="1893888"/>
              <a:chOff x="1204754" y="4406900"/>
              <a:chExt cx="3052286" cy="1893888"/>
            </a:xfrm>
          </p:grpSpPr>
          <p:pic>
            <p:nvPicPr>
              <p:cNvPr id="95281" name="Picture 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204754" y="4406900"/>
                <a:ext cx="1803532" cy="189388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cxnSp>
            <p:nvCxnSpPr>
              <p:cNvPr id="95282" name="直接连接符 69"/>
              <p:cNvCxnSpPr/>
              <p:nvPr/>
            </p:nvCxnSpPr>
            <p:spPr>
              <a:xfrm>
                <a:off x="2890802" y="5354638"/>
                <a:ext cx="1366937" cy="0"/>
              </a:xfrm>
              <a:prstGeom prst="line">
                <a:avLst/>
              </a:prstGeom>
              <a:ln w="28575" cap="flat" cmpd="sng">
                <a:solidFill>
                  <a:srgbClr val="00B0F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sp>
            <p:nvSpPr>
              <p:cNvPr id="46095" name="圆角矩形 70"/>
              <p:cNvSpPr>
                <a:spLocks noChangeArrowheads="1"/>
              </p:cNvSpPr>
              <p:nvPr/>
            </p:nvSpPr>
            <p:spPr bwMode="auto">
              <a:xfrm>
                <a:off x="2817772" y="4860925"/>
                <a:ext cx="157173" cy="138113"/>
              </a:xfrm>
              <a:prstGeom prst="roundRect">
                <a:avLst>
                  <a:gd name="adj" fmla="val 16667"/>
                </a:avLst>
              </a:prstGeom>
              <a:noFill/>
              <a:ln w="28575">
                <a:solidFill>
                  <a:srgbClr val="00B0F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95284" name="直接连接符 72"/>
              <p:cNvCxnSpPr/>
              <p:nvPr/>
            </p:nvCxnSpPr>
            <p:spPr>
              <a:xfrm>
                <a:off x="2984471" y="4922838"/>
                <a:ext cx="1273268" cy="0"/>
              </a:xfrm>
              <a:prstGeom prst="line">
                <a:avLst/>
              </a:prstGeom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sp>
          <p:nvSpPr>
            <p:cNvPr id="95285" name="矩形 74"/>
            <p:cNvSpPr/>
            <p:nvPr/>
          </p:nvSpPr>
          <p:spPr>
            <a:xfrm>
              <a:off x="5464228" y="4745474"/>
              <a:ext cx="646331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锚点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5286" name="矩形 77"/>
            <p:cNvSpPr/>
            <p:nvPr/>
          </p:nvSpPr>
          <p:spPr>
            <a:xfrm>
              <a:off x="5464228" y="5191756"/>
              <a:ext cx="646331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路径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4.3【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13】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463800" y="11080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7283" name="矩形 30"/>
          <p:cNvSpPr/>
          <p:nvPr/>
        </p:nvSpPr>
        <p:spPr>
          <a:xfrm>
            <a:off x="150813" y="13843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25" y="0"/>
              </a:cxn>
              <a:cxn ang="0">
                <a:pos x="256046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959100" y="12842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、调整路径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98500" y="1106488"/>
            <a:ext cx="1862138" cy="914400"/>
            <a:chOff x="546156" y="953538"/>
            <a:chExt cx="1861999" cy="914608"/>
          </a:xfrm>
        </p:grpSpPr>
        <p:grpSp>
          <p:nvGrpSpPr>
            <p:cNvPr id="9728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728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8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8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731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5" name="组合 64"/>
          <p:cNvGrpSpPr/>
          <p:nvPr/>
        </p:nvGrpSpPr>
        <p:grpSpPr>
          <a:xfrm>
            <a:off x="676275" y="2017713"/>
            <a:ext cx="8302625" cy="1414462"/>
            <a:chOff x="676275" y="2017711"/>
            <a:chExt cx="8302625" cy="1414108"/>
          </a:xfrm>
        </p:grpSpPr>
        <p:grpSp>
          <p:nvGrpSpPr>
            <p:cNvPr id="97321" name="组合 45"/>
            <p:cNvGrpSpPr/>
            <p:nvPr/>
          </p:nvGrpSpPr>
          <p:grpSpPr>
            <a:xfrm>
              <a:off x="676275" y="2017711"/>
              <a:ext cx="8302625" cy="1414108"/>
              <a:chOff x="641723" y="5014684"/>
              <a:chExt cx="8303468" cy="1414599"/>
            </a:xfrm>
          </p:grpSpPr>
          <p:grpSp>
            <p:nvGrpSpPr>
              <p:cNvPr id="97322" name="组合 76"/>
              <p:cNvGrpSpPr/>
              <p:nvPr/>
            </p:nvGrpSpPr>
            <p:grpSpPr>
              <a:xfrm>
                <a:off x="641723" y="5014684"/>
                <a:ext cx="8138351" cy="1414599"/>
                <a:chOff x="533397" y="3181246"/>
                <a:chExt cx="11474177" cy="1994816"/>
              </a:xfrm>
            </p:grpSpPr>
            <p:grpSp>
              <p:nvGrpSpPr>
                <p:cNvPr id="97323" name="组合 72"/>
                <p:cNvGrpSpPr/>
                <p:nvPr/>
              </p:nvGrpSpPr>
              <p:grpSpPr>
                <a:xfrm>
                  <a:off x="533397" y="3181246"/>
                  <a:ext cx="11474177" cy="1994816"/>
                  <a:chOff x="1523997" y="2388304"/>
                  <a:chExt cx="12749090" cy="2197767"/>
                </a:xfrm>
              </p:grpSpPr>
              <p:sp>
                <p:nvSpPr>
                  <p:cNvPr id="55" name="矩形 54"/>
                  <p:cNvSpPr/>
                  <p:nvPr/>
                </p:nvSpPr>
                <p:spPr>
                  <a:xfrm>
                    <a:off x="1523997" y="2736098"/>
                    <a:ext cx="12749090" cy="1849973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6" name="任意多边形 55"/>
                  <p:cNvSpPr/>
                  <p:nvPr/>
                </p:nvSpPr>
                <p:spPr bwMode="auto">
                  <a:xfrm>
                    <a:off x="1832403" y="2388304"/>
                    <a:ext cx="3444692" cy="577192"/>
                  </a:xfrm>
                  <a:custGeom>
                    <a:avLst/>
                    <a:gdLst>
                      <a:gd name="T0" fmla="*/ 0 w 4267200"/>
                      <a:gd name="T1" fmla="*/ 45855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855 h 1210897"/>
                      <a:gd name="T8" fmla="*/ 2780723 w 4267200"/>
                      <a:gd name="T9" fmla="*/ 229272 h 1210897"/>
                      <a:gd name="T10" fmla="*/ 2649207 w 4267200"/>
                      <a:gd name="T11" fmla="*/ 275127 h 1210897"/>
                      <a:gd name="T12" fmla="*/ 131516 w 4267200"/>
                      <a:gd name="T13" fmla="*/ 275127 h 1210897"/>
                      <a:gd name="T14" fmla="*/ 0 w 4267200"/>
                      <a:gd name="T15" fmla="*/ 229272 h 1210897"/>
                      <a:gd name="T16" fmla="*/ 0 w 4267200"/>
                      <a:gd name="T17" fmla="*/ 45855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97326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97327" name="矩形 15"/>
              <p:cNvSpPr/>
              <p:nvPr/>
            </p:nvSpPr>
            <p:spPr>
              <a:xfrm>
                <a:off x="780819" y="5475026"/>
                <a:ext cx="8164372" cy="8405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当绘制的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路径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或形状不符合需求时，可以使用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“直接选择工具”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对路径进行调整。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97328" name="图片 2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27975" y="2617186"/>
              <a:ext cx="252413" cy="22086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7" name="组合 66"/>
          <p:cNvGrpSpPr/>
          <p:nvPr/>
        </p:nvGrpSpPr>
        <p:grpSpPr>
          <a:xfrm>
            <a:off x="1722438" y="3989388"/>
            <a:ext cx="6013450" cy="1744662"/>
            <a:chOff x="1530929" y="4068936"/>
            <a:chExt cx="6013262" cy="1744840"/>
          </a:xfrm>
        </p:grpSpPr>
        <p:pic>
          <p:nvPicPr>
            <p:cNvPr id="97330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30929" y="4068937"/>
              <a:ext cx="2072928" cy="174483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7331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72407" y="4068936"/>
              <a:ext cx="2671784" cy="174483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6" name="右箭头 65"/>
            <p:cNvSpPr/>
            <p:nvPr/>
          </p:nvSpPr>
          <p:spPr bwMode="auto">
            <a:xfrm>
              <a:off x="4053387" y="4718289"/>
              <a:ext cx="406387" cy="315945"/>
            </a:xfrm>
            <a:prstGeom prst="rightArrow">
              <a:avLst/>
            </a:prstGeom>
            <a:solidFill>
              <a:schemeClr val="bg1">
                <a:lumMod val="85000"/>
              </a:schemeClr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7112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4.3【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13】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8130" name="标题 1"/>
          <p:cNvSpPr>
            <a:spLocks noChangeArrowheads="1"/>
          </p:cNvSpPr>
          <p:nvPr/>
        </p:nvSpPr>
        <p:spPr bwMode="auto">
          <a:xfrm>
            <a:off x="1755775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4.3【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13】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933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、添加和删除锚点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9335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933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936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676275" y="2185988"/>
            <a:ext cx="8137525" cy="1471612"/>
            <a:chOff x="641723" y="5014686"/>
            <a:chExt cx="8138351" cy="1471018"/>
          </a:xfrm>
        </p:grpSpPr>
        <p:grpSp>
          <p:nvGrpSpPr>
            <p:cNvPr id="99370" name="组合 76"/>
            <p:cNvGrpSpPr/>
            <p:nvPr/>
          </p:nvGrpSpPr>
          <p:grpSpPr>
            <a:xfrm>
              <a:off x="641723" y="5014686"/>
              <a:ext cx="8138351" cy="1471018"/>
              <a:chOff x="533397" y="3181246"/>
              <a:chExt cx="11474177" cy="2074375"/>
            </a:xfrm>
          </p:grpSpPr>
          <p:grpSp>
            <p:nvGrpSpPr>
              <p:cNvPr id="99371" name="组合 72"/>
              <p:cNvGrpSpPr/>
              <p:nvPr/>
            </p:nvGrpSpPr>
            <p:grpSpPr>
              <a:xfrm>
                <a:off x="533397" y="3181246"/>
                <a:ext cx="11474177" cy="2074375"/>
                <a:chOff x="1523997" y="2388304"/>
                <a:chExt cx="12749090" cy="2285419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937799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99374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、添加锚点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9375" name="矩形 15"/>
            <p:cNvSpPr/>
            <p:nvPr/>
          </p:nvSpPr>
          <p:spPr>
            <a:xfrm>
              <a:off x="780819" y="5509229"/>
              <a:ext cx="7999255" cy="8013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钢笔工具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移动到已创建的路径上，若当前没有锚点，则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“钢笔工具”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会临时转换为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“添加锚点”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工具，使用该工具在路径上单击即可添加一个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锚点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4274" name="Picture 2" descr="Snap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13" y="4037013"/>
            <a:ext cx="1743075" cy="16541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8" name="组合 57"/>
          <p:cNvGrpSpPr/>
          <p:nvPr/>
        </p:nvGrpSpPr>
        <p:grpSpPr>
          <a:xfrm>
            <a:off x="3862388" y="4754563"/>
            <a:ext cx="3028950" cy="368300"/>
            <a:chOff x="3765905" y="4646578"/>
            <a:chExt cx="3028523" cy="369332"/>
          </a:xfrm>
        </p:grpSpPr>
        <p:sp>
          <p:nvSpPr>
            <p:cNvPr id="48139" name="矩形 53"/>
            <p:cNvSpPr>
              <a:spLocks noChangeArrowheads="1"/>
            </p:cNvSpPr>
            <p:nvPr/>
          </p:nvSpPr>
          <p:spPr bwMode="auto">
            <a:xfrm>
              <a:off x="3765905" y="4686376"/>
              <a:ext cx="355550" cy="289735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99379" name="直接连接符 55"/>
            <p:cNvCxnSpPr>
              <a:stCxn id="48139" idx="3"/>
            </p:cNvCxnSpPr>
            <p:nvPr/>
          </p:nvCxnSpPr>
          <p:spPr>
            <a:xfrm flipV="1">
              <a:off x="4121455" y="4831244"/>
              <a:ext cx="1155537" cy="0"/>
            </a:xfrm>
            <a:prstGeom prst="line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99380" name="矩形 56"/>
            <p:cNvSpPr/>
            <p:nvPr/>
          </p:nvSpPr>
          <p:spPr>
            <a:xfrm>
              <a:off x="5224768" y="4646578"/>
              <a:ext cx="156966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新添加的锚点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5298" name="Picture 2" descr="Snap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68638" y="4016375"/>
            <a:ext cx="1787525" cy="163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5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4.3【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13】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138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138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、添加和删除锚点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1383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138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138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1417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676275" y="2185988"/>
            <a:ext cx="8302625" cy="1471612"/>
            <a:chOff x="641723" y="5014686"/>
            <a:chExt cx="8303468" cy="1471018"/>
          </a:xfrm>
        </p:grpSpPr>
        <p:grpSp>
          <p:nvGrpSpPr>
            <p:cNvPr id="101419" name="组合 76"/>
            <p:cNvGrpSpPr/>
            <p:nvPr/>
          </p:nvGrpSpPr>
          <p:grpSpPr>
            <a:xfrm>
              <a:off x="641723" y="5014686"/>
              <a:ext cx="8138351" cy="1471018"/>
              <a:chOff x="533397" y="3181246"/>
              <a:chExt cx="11474177" cy="2074375"/>
            </a:xfrm>
          </p:grpSpPr>
          <p:grpSp>
            <p:nvGrpSpPr>
              <p:cNvPr id="101420" name="组合 72"/>
              <p:cNvGrpSpPr/>
              <p:nvPr/>
            </p:nvGrpSpPr>
            <p:grpSpPr>
              <a:xfrm>
                <a:off x="533397" y="3181246"/>
                <a:ext cx="11474177" cy="2074375"/>
                <a:chOff x="1523997" y="2388304"/>
                <a:chExt cx="12749090" cy="2285419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937799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0142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、删除锚点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424" name="矩形 15"/>
            <p:cNvSpPr/>
            <p:nvPr/>
          </p:nvSpPr>
          <p:spPr>
            <a:xfrm>
              <a:off x="780819" y="5509229"/>
              <a:ext cx="8164372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“删除锚点工具”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删除路径上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已经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存在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锚点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钢笔工具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放在路径的锚点上，则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“钢笔工具”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会临时转换为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“删除锚点工具”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，单击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锚点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将其删除。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765550" y="4646613"/>
            <a:ext cx="2566988" cy="369887"/>
            <a:chOff x="3765905" y="4646578"/>
            <a:chExt cx="2566859" cy="369332"/>
          </a:xfrm>
        </p:grpSpPr>
        <p:sp>
          <p:nvSpPr>
            <p:cNvPr id="49162" name="矩形 54"/>
            <p:cNvSpPr>
              <a:spLocks noChangeArrowheads="1"/>
            </p:cNvSpPr>
            <p:nvPr/>
          </p:nvSpPr>
          <p:spPr bwMode="auto">
            <a:xfrm>
              <a:off x="3765905" y="4686205"/>
              <a:ext cx="355582" cy="290077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101427" name="直接连接符 55"/>
            <p:cNvCxnSpPr>
              <a:stCxn id="49162" idx="3"/>
            </p:cNvCxnSpPr>
            <p:nvPr/>
          </p:nvCxnSpPr>
          <p:spPr>
            <a:xfrm flipV="1">
              <a:off x="4121487" y="4832036"/>
              <a:ext cx="1155642" cy="0"/>
            </a:xfrm>
            <a:prstGeom prst="line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01428" name="矩形 56"/>
            <p:cNvSpPr/>
            <p:nvPr/>
          </p:nvSpPr>
          <p:spPr>
            <a:xfrm>
              <a:off x="5224768" y="4646578"/>
              <a:ext cx="110799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删除锚点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342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、转换点工具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343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343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346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17713"/>
            <a:ext cx="8302625" cy="1431925"/>
            <a:chOff x="641723" y="5014685"/>
            <a:chExt cx="8303468" cy="1432422"/>
          </a:xfrm>
        </p:grpSpPr>
        <p:grpSp>
          <p:nvGrpSpPr>
            <p:cNvPr id="103465" name="组合 76"/>
            <p:cNvGrpSpPr/>
            <p:nvPr/>
          </p:nvGrpSpPr>
          <p:grpSpPr>
            <a:xfrm>
              <a:off x="641723" y="5014685"/>
              <a:ext cx="8138351" cy="1432422"/>
              <a:chOff x="533397" y="3181246"/>
              <a:chExt cx="11474177" cy="2019949"/>
            </a:xfrm>
          </p:grpSpPr>
          <p:grpSp>
            <p:nvGrpSpPr>
              <p:cNvPr id="103466" name="组合 72"/>
              <p:cNvGrpSpPr/>
              <p:nvPr/>
            </p:nvGrpSpPr>
            <p:grpSpPr>
              <a:xfrm>
                <a:off x="533397" y="3181246"/>
                <a:ext cx="11474177" cy="2019949"/>
                <a:chOff x="1523997" y="2388304"/>
                <a:chExt cx="12749090" cy="22254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6185"/>
                  <a:ext cx="12749090" cy="187757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7336"/>
                </a:xfrm>
                <a:custGeom>
                  <a:avLst/>
                  <a:gdLst>
                    <a:gd name="T0" fmla="*/ 0 w 4267200"/>
                    <a:gd name="T1" fmla="*/ 45878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78 h 1210897"/>
                    <a:gd name="T8" fmla="*/ 2780723 w 4267200"/>
                    <a:gd name="T9" fmla="*/ 229386 h 1210897"/>
                    <a:gd name="T10" fmla="*/ 2649207 w 4267200"/>
                    <a:gd name="T11" fmla="*/ 275264 h 1210897"/>
                    <a:gd name="T12" fmla="*/ 131516 w 4267200"/>
                    <a:gd name="T13" fmla="*/ 275264 h 1210897"/>
                    <a:gd name="T14" fmla="*/ 0 w 4267200"/>
                    <a:gd name="T15" fmla="*/ 229386 h 1210897"/>
                    <a:gd name="T16" fmla="*/ 0 w 4267200"/>
                    <a:gd name="T17" fmla="*/ 45878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0346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3470" name="矩形 15"/>
            <p:cNvSpPr/>
            <p:nvPr/>
          </p:nvSpPr>
          <p:spPr>
            <a:xfrm>
              <a:off x="780819" y="5475026"/>
              <a:ext cx="8164372" cy="8405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中通过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“转换点工具”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可以实现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“平滑点”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“角点”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之间的相互转换。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18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677863" y="4033838"/>
            <a:ext cx="3990975" cy="1355725"/>
            <a:chOff x="581025" y="4346090"/>
            <a:chExt cx="3990975" cy="1356040"/>
          </a:xfrm>
        </p:grpSpPr>
        <p:sp>
          <p:nvSpPr>
            <p:cNvPr id="103473" name="矩形 53"/>
            <p:cNvSpPr/>
            <p:nvPr/>
          </p:nvSpPr>
          <p:spPr>
            <a:xfrm>
              <a:off x="1232495" y="5363576"/>
              <a:ext cx="2646878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“平滑点”转换为“角点”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aphicFrame>
          <p:nvGraphicFramePr>
            <p:cNvPr id="103474" name="对象 56"/>
            <p:cNvGraphicFramePr>
              <a:graphicFrameLocks noChangeAspect="1"/>
            </p:cNvGraphicFramePr>
            <p:nvPr/>
          </p:nvGraphicFramePr>
          <p:xfrm>
            <a:off x="581025" y="4346090"/>
            <a:ext cx="3990975" cy="876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2" imgW="7010400" imgH="1549400" progId="Visio.Drawing.11">
                    <p:embed/>
                  </p:oleObj>
                </mc:Choice>
                <mc:Fallback>
                  <p:oleObj name="" r:id="rId2" imgW="7010400" imgH="1549400" progId="Visio.Drawing.11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581025" y="4346090"/>
                          <a:ext cx="3990975" cy="8763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018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5003800" y="4162425"/>
            <a:ext cx="3810000" cy="1227138"/>
            <a:chOff x="5003800" y="4473999"/>
            <a:chExt cx="3810000" cy="1228131"/>
          </a:xfrm>
        </p:grpSpPr>
        <p:sp>
          <p:nvSpPr>
            <p:cNvPr id="103477" name="矩形 54"/>
            <p:cNvSpPr/>
            <p:nvPr/>
          </p:nvSpPr>
          <p:spPr>
            <a:xfrm>
              <a:off x="5492653" y="5363576"/>
              <a:ext cx="2646878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“角点”转换为“平滑点”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aphicFrame>
          <p:nvGraphicFramePr>
            <p:cNvPr id="103478" name="对象 59"/>
            <p:cNvGraphicFramePr>
              <a:graphicFrameLocks noChangeAspect="1"/>
            </p:cNvGraphicFramePr>
            <p:nvPr/>
          </p:nvGraphicFramePr>
          <p:xfrm>
            <a:off x="5003800" y="4473999"/>
            <a:ext cx="3810000" cy="685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4" imgW="7848600" imgH="1409700" progId="Visio.Drawing.11">
                    <p:embed/>
                  </p:oleObj>
                </mc:Choice>
                <mc:Fallback>
                  <p:oleObj name="" r:id="rId4" imgW="7848600" imgH="1409700" progId="Visio.Drawing.11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5003800" y="4473999"/>
                          <a:ext cx="3810000" cy="6858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4.3【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13】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547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、自由钢笔工具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547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547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1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551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12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0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08" name="标题 1"/>
          <p:cNvSpPr>
            <a:spLocks noChangeArrowheads="1"/>
          </p:cNvSpPr>
          <p:nvPr/>
        </p:nvSpPr>
        <p:spPr bwMode="auto">
          <a:xfrm>
            <a:off x="1755775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4.3【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13】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676275" y="2185988"/>
            <a:ext cx="8137525" cy="1525587"/>
            <a:chOff x="641723" y="5014685"/>
            <a:chExt cx="8138351" cy="1524783"/>
          </a:xfrm>
        </p:grpSpPr>
        <p:grpSp>
          <p:nvGrpSpPr>
            <p:cNvPr id="105516" name="组合 76"/>
            <p:cNvGrpSpPr/>
            <p:nvPr/>
          </p:nvGrpSpPr>
          <p:grpSpPr>
            <a:xfrm>
              <a:off x="641723" y="5014685"/>
              <a:ext cx="8138351" cy="1524783"/>
              <a:chOff x="533397" y="3181246"/>
              <a:chExt cx="11474177" cy="2150193"/>
            </a:xfrm>
          </p:grpSpPr>
          <p:grpSp>
            <p:nvGrpSpPr>
              <p:cNvPr id="105517" name="组合 72"/>
              <p:cNvGrpSpPr/>
              <p:nvPr/>
            </p:nvGrpSpPr>
            <p:grpSpPr>
              <a:xfrm>
                <a:off x="533397" y="3181246"/>
                <a:ext cx="11474177" cy="2150193"/>
                <a:chOff x="1523997" y="2388304"/>
                <a:chExt cx="12749090" cy="2368951"/>
              </a:xfrm>
            </p:grpSpPr>
            <p:sp>
              <p:nvSpPr>
                <p:cNvPr id="66" name="矩形 65"/>
                <p:cNvSpPr/>
                <p:nvPr/>
              </p:nvSpPr>
              <p:spPr>
                <a:xfrm>
                  <a:off x="1523997" y="2735881"/>
                  <a:ext cx="12749090" cy="202137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7" name="任意多边形 66"/>
                <p:cNvSpPr/>
                <p:nvPr/>
              </p:nvSpPr>
              <p:spPr bwMode="auto">
                <a:xfrm>
                  <a:off x="1832403" y="2388304"/>
                  <a:ext cx="3444692" cy="576831"/>
                </a:xfrm>
                <a:custGeom>
                  <a:avLst/>
                  <a:gdLst>
                    <a:gd name="T0" fmla="*/ 0 w 4267200"/>
                    <a:gd name="T1" fmla="*/ 45798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98 h 1210897"/>
                    <a:gd name="T8" fmla="*/ 2780723 w 4267200"/>
                    <a:gd name="T9" fmla="*/ 228985 h 1210897"/>
                    <a:gd name="T10" fmla="*/ 2649207 w 4267200"/>
                    <a:gd name="T11" fmla="*/ 274783 h 1210897"/>
                    <a:gd name="T12" fmla="*/ 131516 w 4267200"/>
                    <a:gd name="T13" fmla="*/ 274783 h 1210897"/>
                    <a:gd name="T14" fmla="*/ 0 w 4267200"/>
                    <a:gd name="T15" fmla="*/ 228985 h 1210897"/>
                    <a:gd name="T16" fmla="*/ 0 w 4267200"/>
                    <a:gd name="T17" fmla="*/ 45798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05520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5521" name="矩形 15"/>
            <p:cNvSpPr/>
            <p:nvPr/>
          </p:nvSpPr>
          <p:spPr>
            <a:xfrm>
              <a:off x="780820" y="5509229"/>
              <a:ext cx="7648574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285750" indent="-285750" eaLnBrk="0" hangingPunct="0">
                <a:lnSpc>
                  <a:spcPct val="135000"/>
                </a:lnSpc>
                <a:buFont typeface="Wingdings" panose="05000000000000000000" pitchFamily="2" charset="2"/>
                <a:buChar char="Ø"/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“自由钢笔工具”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有自动添加锚点的功能。因此用户只需在绘制完成后，进一步对路径进行调整即可，不需要考虑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锚点的位置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08013" y="3967163"/>
            <a:ext cx="8248650" cy="2132012"/>
            <a:chOff x="596500" y="3967453"/>
            <a:chExt cx="8249574" cy="2130941"/>
          </a:xfrm>
        </p:grpSpPr>
        <p:sp>
          <p:nvSpPr>
            <p:cNvPr id="105523" name="矩形 54"/>
            <p:cNvSpPr/>
            <p:nvPr/>
          </p:nvSpPr>
          <p:spPr>
            <a:xfrm>
              <a:off x="596500" y="3967453"/>
              <a:ext cx="8249574" cy="46628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选中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“自由钢笔工具”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，按住鼠标左键不放，在画布中拖动，即可绘制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路径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5524" name="组合 55"/>
            <p:cNvGrpSpPr/>
            <p:nvPr/>
          </p:nvGrpSpPr>
          <p:grpSpPr>
            <a:xfrm>
              <a:off x="3694579" y="4684452"/>
              <a:ext cx="1583065" cy="1413942"/>
              <a:chOff x="3694579" y="4684452"/>
              <a:chExt cx="1583065" cy="1413942"/>
            </a:xfrm>
          </p:grpSpPr>
          <p:pic>
            <p:nvPicPr>
              <p:cNvPr id="105525" name="Picture 2" descr="Snap2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694579" y="4684452"/>
                <a:ext cx="1583065" cy="106824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05526" name="矩形 56"/>
              <p:cNvSpPr/>
              <p:nvPr/>
            </p:nvSpPr>
            <p:spPr>
              <a:xfrm>
                <a:off x="3920244" y="5790617"/>
                <a:ext cx="1261884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自由钢笔工具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矩形 1"/>
          <p:cNvSpPr/>
          <p:nvPr/>
        </p:nvSpPr>
        <p:spPr>
          <a:xfrm>
            <a:off x="830263" y="1417638"/>
            <a:ext cx="7874000" cy="1338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同选区工具类似，形状工具也可以进行</a:t>
            </a:r>
            <a:r>
              <a:rPr lang="zh-CN" altLang="en-US" sz="2000" dirty="0">
                <a:solidFill>
                  <a:srgbClr val="00ADD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布尔运算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得到新的形状。本节将通过一枚“商业标签”的制作，来学习“形状的布尔运算”和“多边形工具”。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2"/>
          <p:cNvSpPr/>
          <p:nvPr/>
        </p:nvSpPr>
        <p:spPr>
          <a:xfrm>
            <a:off x="901700" y="5273675"/>
            <a:ext cx="5057775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本案例将带领大家绘制一个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“商业标签”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228" name="标题 1"/>
          <p:cNvSpPr>
            <a:spLocks noChangeArrowheads="1"/>
          </p:cNvSpPr>
          <p:nvPr/>
        </p:nvSpPr>
        <p:spPr bwMode="auto">
          <a:xfrm>
            <a:off x="1755775" y="1444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商业标签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107525" name="Picture 9" descr="C:\Users\admin\Desktop\QQ截图2015091615414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98625" y="3003550"/>
            <a:ext cx="2895600" cy="1933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526" name="Picture 10" descr="C:\Users\admin\Desktop\QQ截图201509161542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6538" y="3022600"/>
            <a:ext cx="2952750" cy="19335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9570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9572" name="矩形 12"/>
          <p:cNvSpPr/>
          <p:nvPr/>
        </p:nvSpPr>
        <p:spPr>
          <a:xfrm>
            <a:off x="1476375" y="2671763"/>
            <a:ext cx="1517650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商业标签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9573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109574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9577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5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商业标签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109579" name="Picture 16" descr="QQ截图201508241623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1463" y="3416300"/>
            <a:ext cx="1439862" cy="143986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111622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1623" name="矩形 10"/>
            <p:cNvSpPr/>
            <p:nvPr/>
          </p:nvSpPr>
          <p:spPr>
            <a:xfrm>
              <a:off x="4034382" y="3357563"/>
              <a:ext cx="4248150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商业标签案例知识点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4280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366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、多边形工具的使用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367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367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70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70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70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370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1" name="组合 60"/>
          <p:cNvGrpSpPr/>
          <p:nvPr/>
        </p:nvGrpSpPr>
        <p:grpSpPr>
          <a:xfrm>
            <a:off x="676275" y="2185988"/>
            <a:ext cx="8137525" cy="3683000"/>
            <a:chOff x="676275" y="2186519"/>
            <a:chExt cx="8137525" cy="3682544"/>
          </a:xfrm>
        </p:grpSpPr>
        <p:grpSp>
          <p:nvGrpSpPr>
            <p:cNvPr id="113705" name="组合 45"/>
            <p:cNvGrpSpPr/>
            <p:nvPr/>
          </p:nvGrpSpPr>
          <p:grpSpPr>
            <a:xfrm>
              <a:off x="676275" y="2186519"/>
              <a:ext cx="8137525" cy="1458382"/>
              <a:chOff x="641723" y="5014685"/>
              <a:chExt cx="8138351" cy="1457812"/>
            </a:xfrm>
          </p:grpSpPr>
          <p:grpSp>
            <p:nvGrpSpPr>
              <p:cNvPr id="113706" name="组合 76"/>
              <p:cNvGrpSpPr/>
              <p:nvPr/>
            </p:nvGrpSpPr>
            <p:grpSpPr>
              <a:xfrm>
                <a:off x="641723" y="5014685"/>
                <a:ext cx="8138351" cy="1457812"/>
                <a:chOff x="533397" y="3181246"/>
                <a:chExt cx="11474177" cy="2055753"/>
              </a:xfrm>
            </p:grpSpPr>
            <p:grpSp>
              <p:nvGrpSpPr>
                <p:cNvPr id="113707" name="组合 72"/>
                <p:cNvGrpSpPr/>
                <p:nvPr/>
              </p:nvGrpSpPr>
              <p:grpSpPr>
                <a:xfrm>
                  <a:off x="533397" y="3181246"/>
                  <a:ext cx="11474177" cy="2055753"/>
                  <a:chOff x="1523997" y="2388304"/>
                  <a:chExt cx="12749090" cy="2264903"/>
                </a:xfrm>
              </p:grpSpPr>
              <p:sp>
                <p:nvSpPr>
                  <p:cNvPr id="57" name="矩形 56"/>
                  <p:cNvSpPr/>
                  <p:nvPr/>
                </p:nvSpPr>
                <p:spPr>
                  <a:xfrm>
                    <a:off x="1523997" y="2735885"/>
                    <a:ext cx="12749090" cy="1917864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8" name="任意多边形 57"/>
                  <p:cNvSpPr/>
                  <p:nvPr/>
                </p:nvSpPr>
                <p:spPr bwMode="auto">
                  <a:xfrm>
                    <a:off x="1832403" y="2388304"/>
                    <a:ext cx="3444692" cy="576838"/>
                  </a:xfrm>
                  <a:custGeom>
                    <a:avLst/>
                    <a:gdLst>
                      <a:gd name="T0" fmla="*/ 0 w 4267200"/>
                      <a:gd name="T1" fmla="*/ 45799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799 h 1210897"/>
                      <a:gd name="T8" fmla="*/ 2780723 w 4267200"/>
                      <a:gd name="T9" fmla="*/ 228991 h 1210897"/>
                      <a:gd name="T10" fmla="*/ 2649207 w 4267200"/>
                      <a:gd name="T11" fmla="*/ 274790 h 1210897"/>
                      <a:gd name="T12" fmla="*/ 131516 w 4267200"/>
                      <a:gd name="T13" fmla="*/ 274790 h 1210897"/>
                      <a:gd name="T14" fmla="*/ 0 w 4267200"/>
                      <a:gd name="T15" fmla="*/ 228991 h 1210897"/>
                      <a:gd name="T16" fmla="*/ 0 w 4267200"/>
                      <a:gd name="T17" fmla="*/ 45799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113710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13711" name="矩形 15"/>
              <p:cNvSpPr/>
              <p:nvPr/>
            </p:nvSpPr>
            <p:spPr>
              <a:xfrm>
                <a:off x="780819" y="5513111"/>
                <a:ext cx="7999255" cy="83990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</a:t>
                </a:r>
                <a:r>
                  <a:rPr lang="en-US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Photoshop CS6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中，使用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“多边形工具”</a:t>
                </a:r>
                <a:r>
                  <a:rPr lang="en-US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可以快速创建一些特殊形状的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矢量图形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，例如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等边三角形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五角星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等。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113712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71675" y="4038902"/>
              <a:ext cx="2028825" cy="1830161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113713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95825" y="4024616"/>
              <a:ext cx="2600325" cy="1842859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571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571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、多边形工具的使用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5717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571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571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5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575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1508" name="组合 21507"/>
          <p:cNvGrpSpPr/>
          <p:nvPr/>
        </p:nvGrpSpPr>
        <p:grpSpPr>
          <a:xfrm>
            <a:off x="876300" y="3213100"/>
            <a:ext cx="7586663" cy="652463"/>
            <a:chOff x="875598" y="3213629"/>
            <a:chExt cx="7587557" cy="652528"/>
          </a:xfrm>
        </p:grpSpPr>
        <p:pic>
          <p:nvPicPr>
            <p:cNvPr id="115753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5598" y="3213629"/>
              <a:ext cx="7587557" cy="27625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5754" name="矩形 46"/>
            <p:cNvSpPr/>
            <p:nvPr/>
          </p:nvSpPr>
          <p:spPr>
            <a:xfrm>
              <a:off x="3444081" y="3482975"/>
              <a:ext cx="3556000" cy="38318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“多边形工具”的选项栏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32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7156450" y="3232150"/>
            <a:ext cx="666750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1504" name="矩形 21503"/>
          <p:cNvSpPr/>
          <p:nvPr/>
        </p:nvSpPr>
        <p:spPr>
          <a:xfrm>
            <a:off x="769938" y="2098675"/>
            <a:ext cx="7954962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“多边形工具”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默认的形状是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正五边形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，但是可以在其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选项栏自定义多边形的边数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510" name="组合 21509"/>
          <p:cNvGrpSpPr/>
          <p:nvPr/>
        </p:nvGrpSpPr>
        <p:grpSpPr>
          <a:xfrm>
            <a:off x="769938" y="4073525"/>
            <a:ext cx="7954962" cy="1347788"/>
            <a:chOff x="770130" y="4073915"/>
            <a:chExt cx="7954770" cy="1348060"/>
          </a:xfrm>
        </p:grpSpPr>
        <p:sp>
          <p:nvSpPr>
            <p:cNvPr id="115759" name="矩形 60"/>
            <p:cNvSpPr/>
            <p:nvPr/>
          </p:nvSpPr>
          <p:spPr>
            <a:xfrm>
              <a:off x="803997" y="4073915"/>
              <a:ext cx="2673951" cy="5078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285750" indent="-285750" eaLnBrk="0" hangingPunct="0">
                <a:lnSpc>
                  <a:spcPct val="135000"/>
                </a:lnSpc>
                <a:buFont typeface="Wingdings" panose="05000000000000000000" pitchFamily="2" charset="2"/>
                <a:buChar char="Ø"/>
              </a:pPr>
              <a:r>
                <a:rPr lang="zh-CN" altLang="en-US" sz="20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绘制正三角形</a:t>
              </a:r>
              <a:endPara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5760" name="矩形 61"/>
            <p:cNvSpPr/>
            <p:nvPr/>
          </p:nvSpPr>
          <p:spPr>
            <a:xfrm>
              <a:off x="770130" y="4581746"/>
              <a:ext cx="7954770" cy="8402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当在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“边数”选框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中输入数值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时，按住鼠标左键在画布中拖动，可创建一个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正三角形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331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9" grpId="1" animBg="1"/>
      <p:bldP spid="2150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776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776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、多边形工具的使用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7765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776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776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6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6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779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73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803275" y="2098675"/>
            <a:ext cx="2674938" cy="4651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绘制星形</a:t>
            </a:r>
            <a:endParaRPr lang="zh-CN" altLang="en-US" sz="20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876300" y="3756025"/>
            <a:ext cx="7586663" cy="652463"/>
            <a:chOff x="875598" y="3213629"/>
            <a:chExt cx="7587557" cy="652528"/>
          </a:xfrm>
        </p:grpSpPr>
        <p:pic>
          <p:nvPicPr>
            <p:cNvPr id="117803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5598" y="3213629"/>
              <a:ext cx="7587557" cy="27625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7804" name="矩形 46"/>
            <p:cNvSpPr/>
            <p:nvPr/>
          </p:nvSpPr>
          <p:spPr>
            <a:xfrm>
              <a:off x="3444081" y="3482975"/>
              <a:ext cx="3556000" cy="38318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“多边形工具”的选项栏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6931025" y="3773488"/>
            <a:ext cx="277813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769938" y="2640013"/>
            <a:ext cx="7954962" cy="839787"/>
            <a:chOff x="770130" y="2606171"/>
            <a:chExt cx="7954770" cy="840230"/>
          </a:xfrm>
        </p:grpSpPr>
        <p:sp>
          <p:nvSpPr>
            <p:cNvPr id="117807" name="矩形 48"/>
            <p:cNvSpPr/>
            <p:nvPr/>
          </p:nvSpPr>
          <p:spPr>
            <a:xfrm>
              <a:off x="770130" y="2606171"/>
              <a:ext cx="7954770" cy="8402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点击多边形选项栏中的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按钮，在弹出的下拉框中勾选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“星形”选框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，按住鼠标左键在画布中拖动即可绘制星形。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17808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87611" y="2756606"/>
              <a:ext cx="200025" cy="190500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2531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8438" y="4070350"/>
            <a:ext cx="1133475" cy="1009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" name="矩形 57"/>
          <p:cNvSpPr>
            <a:spLocks noChangeArrowheads="1"/>
          </p:cNvSpPr>
          <p:nvPr/>
        </p:nvSpPr>
        <p:spPr bwMode="auto">
          <a:xfrm>
            <a:off x="6570663" y="4422775"/>
            <a:ext cx="1055688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357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3" grpId="0" animBg="1"/>
      <p:bldP spid="53" grpId="1" animBg="1"/>
      <p:bldP spid="58" grpId="0" animBg="1"/>
      <p:bldP spid="58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" name="圆角矩形 50"/>
          <p:cNvSpPr/>
          <p:nvPr/>
        </p:nvSpPr>
        <p:spPr bwMode="auto">
          <a:xfrm>
            <a:off x="1630363" y="3149600"/>
            <a:ext cx="6078538" cy="2438400"/>
          </a:xfrm>
          <a:prstGeom prst="roundRect">
            <a:avLst/>
          </a:prstGeom>
          <a:solidFill>
            <a:schemeClr val="bg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981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9813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、多边形工具的使用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9814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9815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981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984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837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41363" y="2406650"/>
            <a:ext cx="772160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在其下拉框中，还可以勾选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“平滑拐角”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“平滑缩进”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两个选项。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55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7963" y="3740150"/>
            <a:ext cx="1371600" cy="1219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7963" y="3740150"/>
            <a:ext cx="1371600" cy="1219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9" name="组合 48"/>
          <p:cNvGrpSpPr/>
          <p:nvPr/>
        </p:nvGrpSpPr>
        <p:grpSpPr>
          <a:xfrm>
            <a:off x="4765675" y="3651250"/>
            <a:ext cx="2122488" cy="1350963"/>
            <a:chOff x="4210762" y="2923822"/>
            <a:chExt cx="2122309" cy="1350356"/>
          </a:xfrm>
        </p:grpSpPr>
        <p:sp>
          <p:nvSpPr>
            <p:cNvPr id="119854" name="右箭头 47"/>
            <p:cNvSpPr/>
            <p:nvPr/>
          </p:nvSpPr>
          <p:spPr>
            <a:xfrm>
              <a:off x="4210762" y="3409244"/>
              <a:ext cx="383822" cy="338667"/>
            </a:xfrm>
            <a:prstGeom prst="rightArrow">
              <a:avLst>
                <a:gd name="adj1" fmla="val 50000"/>
                <a:gd name="adj2" fmla="val 49992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19855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96509" y="2923822"/>
              <a:ext cx="1336562" cy="1350356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3560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7963" y="3740150"/>
            <a:ext cx="1371600" cy="1219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0" name="组合 49"/>
          <p:cNvGrpSpPr/>
          <p:nvPr/>
        </p:nvGrpSpPr>
        <p:grpSpPr>
          <a:xfrm>
            <a:off x="4759325" y="3563938"/>
            <a:ext cx="2165350" cy="1387475"/>
            <a:chOff x="4182540" y="3671015"/>
            <a:chExt cx="2164819" cy="1388003"/>
          </a:xfrm>
        </p:grpSpPr>
        <p:pic>
          <p:nvPicPr>
            <p:cNvPr id="119858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931656" y="3671015"/>
              <a:ext cx="1415703" cy="13880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9859" name="右箭头 58"/>
            <p:cNvSpPr/>
            <p:nvPr/>
          </p:nvSpPr>
          <p:spPr>
            <a:xfrm>
              <a:off x="4182540" y="4240840"/>
              <a:ext cx="383822" cy="338667"/>
            </a:xfrm>
            <a:prstGeom prst="rightArrow">
              <a:avLst>
                <a:gd name="adj1" fmla="val 50000"/>
                <a:gd name="adj2" fmla="val 49992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8382" name="标题 1"/>
          <p:cNvSpPr>
            <a:spLocks noChangeArrowheads="1"/>
          </p:cNvSpPr>
          <p:nvPr/>
        </p:nvSpPr>
        <p:spPr bwMode="auto">
          <a:xfrm>
            <a:off x="1754188" y="1444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7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4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185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09663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、形状的布尔运算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186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186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189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" name="组合 1"/>
          <p:cNvGrpSpPr/>
          <p:nvPr/>
        </p:nvGrpSpPr>
        <p:grpSpPr>
          <a:xfrm>
            <a:off x="676275" y="2185988"/>
            <a:ext cx="8137525" cy="3365500"/>
            <a:chOff x="676275" y="2185988"/>
            <a:chExt cx="8137525" cy="3365500"/>
          </a:xfrm>
        </p:grpSpPr>
        <p:grpSp>
          <p:nvGrpSpPr>
            <p:cNvPr id="121897" name="组合 45"/>
            <p:cNvGrpSpPr/>
            <p:nvPr/>
          </p:nvGrpSpPr>
          <p:grpSpPr>
            <a:xfrm>
              <a:off x="676275" y="2185988"/>
              <a:ext cx="8137525" cy="1458912"/>
              <a:chOff x="641723" y="5014685"/>
              <a:chExt cx="8138351" cy="1457812"/>
            </a:xfrm>
          </p:grpSpPr>
          <p:grpSp>
            <p:nvGrpSpPr>
              <p:cNvPr id="121898" name="组合 76"/>
              <p:cNvGrpSpPr/>
              <p:nvPr/>
            </p:nvGrpSpPr>
            <p:grpSpPr>
              <a:xfrm>
                <a:off x="641723" y="5014685"/>
                <a:ext cx="8138351" cy="1457812"/>
                <a:chOff x="533397" y="3181246"/>
                <a:chExt cx="11474177" cy="2055753"/>
              </a:xfrm>
            </p:grpSpPr>
            <p:grpSp>
              <p:nvGrpSpPr>
                <p:cNvPr id="121899" name="组合 72"/>
                <p:cNvGrpSpPr/>
                <p:nvPr/>
              </p:nvGrpSpPr>
              <p:grpSpPr>
                <a:xfrm>
                  <a:off x="533397" y="3181246"/>
                  <a:ext cx="11474177" cy="2055753"/>
                  <a:chOff x="1523997" y="2388304"/>
                  <a:chExt cx="12749090" cy="2264903"/>
                </a:xfrm>
              </p:grpSpPr>
              <p:sp>
                <p:nvSpPr>
                  <p:cNvPr id="54" name="矩形 53"/>
                  <p:cNvSpPr/>
                  <p:nvPr/>
                </p:nvSpPr>
                <p:spPr>
                  <a:xfrm>
                    <a:off x="1523997" y="2735802"/>
                    <a:ext cx="12749090" cy="1917405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5" name="任意多边形 54"/>
                  <p:cNvSpPr/>
                  <p:nvPr/>
                </p:nvSpPr>
                <p:spPr bwMode="auto">
                  <a:xfrm>
                    <a:off x="1832403" y="2388304"/>
                    <a:ext cx="3444692" cy="576700"/>
                  </a:xfrm>
                  <a:custGeom>
                    <a:avLst/>
                    <a:gdLst>
                      <a:gd name="T0" fmla="*/ 0 w 4267200"/>
                      <a:gd name="T1" fmla="*/ 45777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777 h 1210897"/>
                      <a:gd name="T8" fmla="*/ 2780723 w 4267200"/>
                      <a:gd name="T9" fmla="*/ 228881 h 1210897"/>
                      <a:gd name="T10" fmla="*/ 2649207 w 4267200"/>
                      <a:gd name="T11" fmla="*/ 274658 h 1210897"/>
                      <a:gd name="T12" fmla="*/ 131516 w 4267200"/>
                      <a:gd name="T13" fmla="*/ 274658 h 1210897"/>
                      <a:gd name="T14" fmla="*/ 0 w 4267200"/>
                      <a:gd name="T15" fmla="*/ 228881 h 1210897"/>
                      <a:gd name="T16" fmla="*/ 0 w 4267200"/>
                      <a:gd name="T17" fmla="*/ 45777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121902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21903" name="矩形 15"/>
              <p:cNvSpPr/>
              <p:nvPr/>
            </p:nvSpPr>
            <p:spPr>
              <a:xfrm>
                <a:off x="780819" y="5513111"/>
                <a:ext cx="7999255" cy="83990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同选区类似，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形状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之间也可以进行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“布尔运算”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。通过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布尔运算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，使新绘制的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形状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与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现有形状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之间进行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相加、相减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或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相交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，从而形成新的形状。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121904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00163" y="4195763"/>
              <a:ext cx="3302000" cy="1355725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12190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72050" y="4195763"/>
              <a:ext cx="2719388" cy="1355725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sp>
        <p:nvSpPr>
          <p:cNvPr id="3" name="标题 1"/>
          <p:cNvSpPr>
            <a:spLocks noChangeArrowheads="1"/>
          </p:cNvSpPr>
          <p:nvPr/>
        </p:nvSpPr>
        <p:spPr bwMode="auto">
          <a:xfrm>
            <a:off x="1755775" y="1444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390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3908" name="矩形 23"/>
          <p:cNvSpPr/>
          <p:nvPr/>
        </p:nvSpPr>
        <p:spPr>
          <a:xfrm>
            <a:off x="2806700" y="1109663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、形状的布尔运算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3909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391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391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394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8" name="组合 47"/>
          <p:cNvGrpSpPr/>
          <p:nvPr/>
        </p:nvGrpSpPr>
        <p:grpSpPr>
          <a:xfrm>
            <a:off x="668338" y="2063750"/>
            <a:ext cx="7999412" cy="841375"/>
            <a:chOff x="702467" y="2131979"/>
            <a:chExt cx="7998443" cy="840230"/>
          </a:xfrm>
        </p:grpSpPr>
        <p:sp>
          <p:nvSpPr>
            <p:cNvPr id="123945" name="矩形 15"/>
            <p:cNvSpPr/>
            <p:nvPr/>
          </p:nvSpPr>
          <p:spPr>
            <a:xfrm>
              <a:off x="702467" y="2131979"/>
              <a:ext cx="7998443" cy="8402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形状工具组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选项栏中的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“路径操作”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按钮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，在弹出的下拉菜单中选择相应的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布尔运算方式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即可。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23946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99088" y="2270478"/>
              <a:ext cx="182562" cy="21679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5605" name="图片 1"/>
          <p:cNvPicPr>
            <a:picLocks noChangeAspect="1"/>
          </p:cNvPicPr>
          <p:nvPr/>
        </p:nvPicPr>
        <p:blipFill>
          <a:blip r:embed="rId3"/>
          <a:srcRect l="-2" r="12491"/>
          <a:stretch>
            <a:fillRect/>
          </a:stretch>
        </p:blipFill>
        <p:spPr>
          <a:xfrm>
            <a:off x="798513" y="3238500"/>
            <a:ext cx="1876425" cy="1928813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936625" y="3852863"/>
            <a:ext cx="1620838" cy="257175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5" name="矩形 15"/>
          <p:cNvSpPr/>
          <p:nvPr/>
        </p:nvSpPr>
        <p:spPr>
          <a:xfrm>
            <a:off x="741363" y="5438775"/>
            <a:ext cx="8170862" cy="922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“合并形状”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后，将要绘制的形状会自动合并至当前形状所在图层，并与其合并成为一个整体。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0" name="图片 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3238" y="3309938"/>
            <a:ext cx="145732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" name="加号 50"/>
          <p:cNvSpPr/>
          <p:nvPr/>
        </p:nvSpPr>
        <p:spPr bwMode="auto">
          <a:xfrm>
            <a:off x="4492625" y="3906838"/>
            <a:ext cx="339725" cy="339725"/>
          </a:xfrm>
          <a:prstGeom prst="mathPlus">
            <a:avLst/>
          </a:prstGeom>
          <a:solidFill>
            <a:schemeClr val="tx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9650" y="3309938"/>
            <a:ext cx="145732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" name="等于号 51"/>
          <p:cNvSpPr/>
          <p:nvPr/>
        </p:nvSpPr>
        <p:spPr bwMode="auto">
          <a:xfrm>
            <a:off x="6324600" y="3911600"/>
            <a:ext cx="285750" cy="285750"/>
          </a:xfrm>
          <a:prstGeom prst="mathEqual">
            <a:avLst/>
          </a:prstGeom>
          <a:solidFill>
            <a:schemeClr val="tx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5606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2750" y="3397250"/>
            <a:ext cx="1744663" cy="1301750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0431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5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595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5956" name="矩形 23"/>
          <p:cNvSpPr/>
          <p:nvPr/>
        </p:nvSpPr>
        <p:spPr>
          <a:xfrm>
            <a:off x="2806700" y="1109663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、形状的布尔运算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5957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595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595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9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599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25992" name="组合 45"/>
          <p:cNvGrpSpPr/>
          <p:nvPr/>
        </p:nvGrpSpPr>
        <p:grpSpPr>
          <a:xfrm>
            <a:off x="668338" y="2063750"/>
            <a:ext cx="7999412" cy="841375"/>
            <a:chOff x="702467" y="2131979"/>
            <a:chExt cx="7998443" cy="840230"/>
          </a:xfrm>
        </p:grpSpPr>
        <p:sp>
          <p:nvSpPr>
            <p:cNvPr id="125993" name="矩形 15"/>
            <p:cNvSpPr/>
            <p:nvPr/>
          </p:nvSpPr>
          <p:spPr>
            <a:xfrm>
              <a:off x="702467" y="2131979"/>
              <a:ext cx="7998443" cy="8402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形状工具组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选项栏中的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“路径操作”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按钮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，在弹出的下拉菜单中选择相应的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布尔运算方式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即可。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25994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99088" y="2270478"/>
              <a:ext cx="182562" cy="21679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25995" name="图片 1"/>
          <p:cNvPicPr>
            <a:picLocks noChangeAspect="1"/>
          </p:cNvPicPr>
          <p:nvPr/>
        </p:nvPicPr>
        <p:blipFill>
          <a:blip r:embed="rId3"/>
          <a:srcRect l="-2" r="12491"/>
          <a:stretch>
            <a:fillRect/>
          </a:stretch>
        </p:blipFill>
        <p:spPr>
          <a:xfrm>
            <a:off x="798513" y="3238500"/>
            <a:ext cx="1876425" cy="1928813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936625" y="4081463"/>
            <a:ext cx="1620838" cy="257175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" name="矩形 15"/>
          <p:cNvSpPr/>
          <p:nvPr/>
        </p:nvSpPr>
        <p:spPr>
          <a:xfrm>
            <a:off x="741363" y="5438775"/>
            <a:ext cx="8170862" cy="922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“减去顶层形状”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后，将要绘制的形状会自动合并至当前形状所在图层，并减去后绘制的形状部分。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3238" y="3436938"/>
            <a:ext cx="145732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" name="加号 52"/>
          <p:cNvSpPr/>
          <p:nvPr/>
        </p:nvSpPr>
        <p:spPr bwMode="auto">
          <a:xfrm>
            <a:off x="4492625" y="4033838"/>
            <a:ext cx="339725" cy="339725"/>
          </a:xfrm>
          <a:prstGeom prst="mathPlus">
            <a:avLst/>
          </a:prstGeom>
          <a:solidFill>
            <a:schemeClr val="tx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9650" y="3436938"/>
            <a:ext cx="145732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" name="等于号 54"/>
          <p:cNvSpPr/>
          <p:nvPr/>
        </p:nvSpPr>
        <p:spPr bwMode="auto">
          <a:xfrm>
            <a:off x="6324600" y="4038600"/>
            <a:ext cx="285750" cy="285750"/>
          </a:xfrm>
          <a:prstGeom prst="mathEqual">
            <a:avLst/>
          </a:prstGeom>
          <a:solidFill>
            <a:schemeClr val="tx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6626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0988" y="3524250"/>
            <a:ext cx="1920875" cy="1243013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1455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  <p:bldP spid="5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800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8004" name="矩形 23"/>
          <p:cNvSpPr/>
          <p:nvPr/>
        </p:nvSpPr>
        <p:spPr>
          <a:xfrm>
            <a:off x="2806700" y="1109663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、形状的布尔运算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8005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800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800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0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0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803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28040" name="组合 45"/>
          <p:cNvGrpSpPr/>
          <p:nvPr/>
        </p:nvGrpSpPr>
        <p:grpSpPr>
          <a:xfrm>
            <a:off x="668338" y="2074545"/>
            <a:ext cx="7999412" cy="841375"/>
            <a:chOff x="702467" y="2142759"/>
            <a:chExt cx="7998443" cy="840230"/>
          </a:xfrm>
        </p:grpSpPr>
        <p:sp>
          <p:nvSpPr>
            <p:cNvPr id="128041" name="矩形 15"/>
            <p:cNvSpPr/>
            <p:nvPr/>
          </p:nvSpPr>
          <p:spPr>
            <a:xfrm>
              <a:off x="702467" y="2142759"/>
              <a:ext cx="7998443" cy="8402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点击形状工具组选项栏中的“路径操作”按钮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，在弹出的下拉菜单中选择相应的布尔运算方式即可。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2804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99088" y="2270478"/>
              <a:ext cx="182562" cy="21679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28043" name="图片 1"/>
          <p:cNvPicPr>
            <a:picLocks noChangeAspect="1"/>
          </p:cNvPicPr>
          <p:nvPr/>
        </p:nvPicPr>
        <p:blipFill>
          <a:blip r:embed="rId3"/>
          <a:srcRect l="-2" r="12491"/>
          <a:stretch>
            <a:fillRect/>
          </a:stretch>
        </p:blipFill>
        <p:spPr>
          <a:xfrm>
            <a:off x="798513" y="3238500"/>
            <a:ext cx="1876425" cy="1928813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936625" y="4310063"/>
            <a:ext cx="1620838" cy="257175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" name="矩形 15"/>
          <p:cNvSpPr/>
          <p:nvPr/>
        </p:nvSpPr>
        <p:spPr>
          <a:xfrm>
            <a:off x="741363" y="5438775"/>
            <a:ext cx="8237537" cy="922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“与形状区域相交”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后，将要绘制的形状会自动合并至当前形状所在图层，并保留形状重叠部分。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3238" y="3436938"/>
            <a:ext cx="145732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" name="加号 52"/>
          <p:cNvSpPr/>
          <p:nvPr/>
        </p:nvSpPr>
        <p:spPr bwMode="auto">
          <a:xfrm>
            <a:off x="4492625" y="4033838"/>
            <a:ext cx="339725" cy="339725"/>
          </a:xfrm>
          <a:prstGeom prst="mathPlus">
            <a:avLst/>
          </a:prstGeom>
          <a:solidFill>
            <a:schemeClr val="tx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9650" y="3436938"/>
            <a:ext cx="145732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" name="等于号 54"/>
          <p:cNvSpPr/>
          <p:nvPr/>
        </p:nvSpPr>
        <p:spPr bwMode="auto">
          <a:xfrm>
            <a:off x="6324600" y="4038600"/>
            <a:ext cx="285750" cy="285750"/>
          </a:xfrm>
          <a:prstGeom prst="mathEqual">
            <a:avLst/>
          </a:prstGeom>
          <a:solidFill>
            <a:schemeClr val="tx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7650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3375" y="3475038"/>
            <a:ext cx="1836738" cy="140652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2479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  <p:bldP spid="51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005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30052" name="矩形 23"/>
          <p:cNvSpPr/>
          <p:nvPr/>
        </p:nvSpPr>
        <p:spPr>
          <a:xfrm>
            <a:off x="2806700" y="1109663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、形状的布尔运算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0053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3005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3005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5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5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5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5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3008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30088" name="组合 45"/>
          <p:cNvGrpSpPr/>
          <p:nvPr/>
        </p:nvGrpSpPr>
        <p:grpSpPr>
          <a:xfrm>
            <a:off x="668338" y="2063750"/>
            <a:ext cx="7999412" cy="841375"/>
            <a:chOff x="702467" y="2131979"/>
            <a:chExt cx="7998443" cy="840230"/>
          </a:xfrm>
        </p:grpSpPr>
        <p:sp>
          <p:nvSpPr>
            <p:cNvPr id="130089" name="矩形 15"/>
            <p:cNvSpPr/>
            <p:nvPr/>
          </p:nvSpPr>
          <p:spPr>
            <a:xfrm>
              <a:off x="702467" y="2131979"/>
              <a:ext cx="7998443" cy="8402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点击形状工具组选项栏中的“路径操作”按钮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，在弹出的下拉菜单中选择相应的布尔运算方式即可。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30090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99088" y="2270478"/>
              <a:ext cx="182562" cy="21679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30091" name="图片 1"/>
          <p:cNvPicPr>
            <a:picLocks noChangeAspect="1"/>
          </p:cNvPicPr>
          <p:nvPr/>
        </p:nvPicPr>
        <p:blipFill>
          <a:blip r:embed="rId3"/>
          <a:srcRect l="-2" r="12491"/>
          <a:stretch>
            <a:fillRect/>
          </a:stretch>
        </p:blipFill>
        <p:spPr>
          <a:xfrm>
            <a:off x="798513" y="3238500"/>
            <a:ext cx="1876425" cy="1928813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936625" y="4525963"/>
            <a:ext cx="1620838" cy="257175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" name="矩形 15"/>
          <p:cNvSpPr/>
          <p:nvPr/>
        </p:nvSpPr>
        <p:spPr>
          <a:xfrm>
            <a:off x="741363" y="5438775"/>
            <a:ext cx="8170862" cy="922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“排除重叠形状”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后，将要绘制的形状会自动合并至当前形状所在图层，并减去形状重叠部分。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3238" y="3436938"/>
            <a:ext cx="145732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" name="加号 52"/>
          <p:cNvSpPr/>
          <p:nvPr/>
        </p:nvSpPr>
        <p:spPr bwMode="auto">
          <a:xfrm>
            <a:off x="4492625" y="4033838"/>
            <a:ext cx="339725" cy="339725"/>
          </a:xfrm>
          <a:prstGeom prst="mathPlus">
            <a:avLst/>
          </a:prstGeom>
          <a:solidFill>
            <a:schemeClr val="tx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9650" y="3436938"/>
            <a:ext cx="145732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" name="等于号 54"/>
          <p:cNvSpPr/>
          <p:nvPr/>
        </p:nvSpPr>
        <p:spPr bwMode="auto">
          <a:xfrm>
            <a:off x="6324600" y="4038600"/>
            <a:ext cx="285750" cy="285750"/>
          </a:xfrm>
          <a:prstGeom prst="mathEqual">
            <a:avLst/>
          </a:prstGeom>
          <a:solidFill>
            <a:schemeClr val="tx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8674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1950" y="3559175"/>
            <a:ext cx="1698625" cy="1262063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3503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  <p:bldP spid="51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209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0239" y="0"/>
              </a:cxn>
              <a:cxn ang="0">
                <a:pos x="256051" y="3"/>
              </a:cxn>
              <a:cxn ang="0">
                <a:pos x="0" y="3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32100" name="矩形 23"/>
          <p:cNvSpPr/>
          <p:nvPr/>
        </p:nvSpPr>
        <p:spPr>
          <a:xfrm>
            <a:off x="2806700" y="1109663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、形状的布尔运算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2101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3210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3210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0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0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0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0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0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0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1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1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1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1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1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1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1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1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1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1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2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2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2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2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2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2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2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2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2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2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3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3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3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3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213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3213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32136" name="组合 45"/>
          <p:cNvGrpSpPr/>
          <p:nvPr/>
        </p:nvGrpSpPr>
        <p:grpSpPr>
          <a:xfrm>
            <a:off x="668338" y="2063750"/>
            <a:ext cx="7999412" cy="841375"/>
            <a:chOff x="702467" y="2131979"/>
            <a:chExt cx="7998443" cy="840230"/>
          </a:xfrm>
        </p:grpSpPr>
        <p:sp>
          <p:nvSpPr>
            <p:cNvPr id="132137" name="矩形 15"/>
            <p:cNvSpPr/>
            <p:nvPr/>
          </p:nvSpPr>
          <p:spPr>
            <a:xfrm>
              <a:off x="702467" y="2131979"/>
              <a:ext cx="7998443" cy="8402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点击形状工具组选项栏中的“路径操作”按钮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，在弹出的下拉菜单中选择相应的布尔运算方式即可。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32138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99088" y="2270478"/>
              <a:ext cx="182562" cy="21679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32139" name="图片 1"/>
          <p:cNvPicPr>
            <a:picLocks noChangeAspect="1"/>
          </p:cNvPicPr>
          <p:nvPr/>
        </p:nvPicPr>
        <p:blipFill>
          <a:blip r:embed="rId3"/>
          <a:srcRect l="-2" r="12491"/>
          <a:stretch>
            <a:fillRect/>
          </a:stretch>
        </p:blipFill>
        <p:spPr>
          <a:xfrm>
            <a:off x="798513" y="3238500"/>
            <a:ext cx="1876425" cy="1928813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936625" y="4894263"/>
            <a:ext cx="1620838" cy="257175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" name="矩形 15"/>
          <p:cNvSpPr/>
          <p:nvPr/>
        </p:nvSpPr>
        <p:spPr>
          <a:xfrm>
            <a:off x="741363" y="5438775"/>
            <a:ext cx="8170862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“合并形状组件”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用于合并进行布尔运算的图形。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9698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3450" y="3422650"/>
            <a:ext cx="1971675" cy="145732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9699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13" y="3441700"/>
            <a:ext cx="1971675" cy="143827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7" name="右箭头 56"/>
          <p:cNvSpPr/>
          <p:nvPr/>
        </p:nvSpPr>
        <p:spPr>
          <a:xfrm>
            <a:off x="5791200" y="3975100"/>
            <a:ext cx="406400" cy="35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525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  <p:bldP spid="51" grpId="0"/>
      <p:bldP spid="5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414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、编辑段落文字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3415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3415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5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5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5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5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5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5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5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5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8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8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8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3418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185988"/>
            <a:ext cx="8137525" cy="1438275"/>
            <a:chOff x="641723" y="5014683"/>
            <a:chExt cx="8138351" cy="1437160"/>
          </a:xfrm>
        </p:grpSpPr>
        <p:grpSp>
          <p:nvGrpSpPr>
            <p:cNvPr id="134185" name="组合 76"/>
            <p:cNvGrpSpPr/>
            <p:nvPr/>
          </p:nvGrpSpPr>
          <p:grpSpPr>
            <a:xfrm>
              <a:off x="641723" y="5014683"/>
              <a:ext cx="8138351" cy="1437160"/>
              <a:chOff x="533397" y="3181246"/>
              <a:chExt cx="11474177" cy="2026631"/>
            </a:xfrm>
          </p:grpSpPr>
          <p:grpSp>
            <p:nvGrpSpPr>
              <p:cNvPr id="134186" name="组合 72"/>
              <p:cNvGrpSpPr/>
              <p:nvPr/>
            </p:nvGrpSpPr>
            <p:grpSpPr>
              <a:xfrm>
                <a:off x="533397" y="3181246"/>
                <a:ext cx="11474177" cy="2026631"/>
                <a:chOff x="1523997" y="2388304"/>
                <a:chExt cx="12749090" cy="2232818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95"/>
                  <a:ext cx="12749090" cy="188532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88"/>
                </a:xfrm>
                <a:custGeom>
                  <a:avLst/>
                  <a:gdLst>
                    <a:gd name="T0" fmla="*/ 0 w 4267200"/>
                    <a:gd name="T1" fmla="*/ 45775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75 h 1210897"/>
                    <a:gd name="T8" fmla="*/ 2780723 w 4267200"/>
                    <a:gd name="T9" fmla="*/ 228872 h 1210897"/>
                    <a:gd name="T10" fmla="*/ 2649207 w 4267200"/>
                    <a:gd name="T11" fmla="*/ 274647 h 1210897"/>
                    <a:gd name="T12" fmla="*/ 131516 w 4267200"/>
                    <a:gd name="T13" fmla="*/ 274647 h 1210897"/>
                    <a:gd name="T14" fmla="*/ 0 w 4267200"/>
                    <a:gd name="T15" fmla="*/ 228872 h 1210897"/>
                    <a:gd name="T16" fmla="*/ 0 w 4267200"/>
                    <a:gd name="T17" fmla="*/ 45775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3418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4190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段落文字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段落文本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定界框来确定文字的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位置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换行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，在定界框中输入文字后，可以对定界框中的文本进行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缩放、旋转和倾斜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等操作。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554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922338" y="4108450"/>
            <a:ext cx="7618412" cy="1493838"/>
            <a:chOff x="922945" y="4109155"/>
            <a:chExt cx="7617375" cy="1492837"/>
          </a:xfrm>
        </p:grpSpPr>
        <p:pic>
          <p:nvPicPr>
            <p:cNvPr id="134193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2945" y="4109155"/>
              <a:ext cx="1620939" cy="113947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4194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21995" y="4109156"/>
              <a:ext cx="1601636" cy="113947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4195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01742" y="4109156"/>
              <a:ext cx="1639528" cy="113947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4196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19382" y="4109155"/>
              <a:ext cx="1620938" cy="113947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4197" name="矩形 65"/>
            <p:cNvSpPr/>
            <p:nvPr/>
          </p:nvSpPr>
          <p:spPr>
            <a:xfrm>
              <a:off x="1270718" y="5294215"/>
              <a:ext cx="7202613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原始大小                     缩小段落文本                  旋转段落文本                   倾斜段落文本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4.4【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14】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矩形 1"/>
          <p:cNvSpPr/>
          <p:nvPr/>
        </p:nvSpPr>
        <p:spPr>
          <a:xfrm>
            <a:off x="830263" y="1417638"/>
            <a:ext cx="7874000" cy="8810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文字可以呈现出连绵起伏的状态，使页面元素变的更加生动、活泼，这种效果是由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路径文字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所实现的。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2"/>
          <p:cNvSpPr/>
          <p:nvPr/>
        </p:nvSpPr>
        <p:spPr>
          <a:xfrm>
            <a:off x="901700" y="5273675"/>
            <a:ext cx="5570538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本案例将带领大家绘制一个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“心语心愿邮戳”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564" name="标题 1"/>
          <p:cNvSpPr>
            <a:spLocks noChangeArrowheads="1"/>
          </p:cNvSpPr>
          <p:nvPr/>
        </p:nvSpPr>
        <p:spPr bwMode="auto">
          <a:xfrm>
            <a:off x="1755775" y="1444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4.5【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15】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心语心愿邮戳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136197" name="Picture 9" descr="C:\Users\admin\Desktop\2014010204241045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58938" y="2662238"/>
            <a:ext cx="1922462" cy="19161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6198" name="Picture 10" descr="C:\Users\admin\Desktop\mzl.byllcrvo.480x480-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7738" y="2692400"/>
            <a:ext cx="3429000" cy="18859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38242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8244" name="矩形 12"/>
          <p:cNvSpPr/>
          <p:nvPr/>
        </p:nvSpPr>
        <p:spPr>
          <a:xfrm>
            <a:off x="1476375" y="2671763"/>
            <a:ext cx="2185988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心语心愿邮戳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8245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138246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38249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591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4.5【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15】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心语心愿邮戳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138251" name="Picture 2" descr="QQ截图201508281425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595" y="3325495"/>
            <a:ext cx="2216150" cy="22161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140294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0295" name="矩形 10"/>
            <p:cNvSpPr/>
            <p:nvPr/>
          </p:nvSpPr>
          <p:spPr>
            <a:xfrm>
              <a:off x="4034382" y="3357563"/>
              <a:ext cx="4248150" cy="4770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心语心愿邮戳案例知识点</a:t>
              </a:r>
              <a:endParaRPr lang="zh-CN" altLang="en-US" sz="2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8616" name="标题 1"/>
          <p:cNvSpPr>
            <a:spLocks noChangeArrowheads="1"/>
          </p:cNvSpPr>
          <p:nvPr/>
        </p:nvSpPr>
        <p:spPr bwMode="auto">
          <a:xfrm>
            <a:off x="1755775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4.5【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15】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233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、自定形状工具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4234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4234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7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7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7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7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7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4237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9639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4.5【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15】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42377" name="组合 76"/>
          <p:cNvGrpSpPr/>
          <p:nvPr/>
        </p:nvGrpSpPr>
        <p:grpSpPr>
          <a:xfrm>
            <a:off x="676275" y="2058988"/>
            <a:ext cx="8137525" cy="1382712"/>
            <a:chOff x="533397" y="3181246"/>
            <a:chExt cx="11474177" cy="1949062"/>
          </a:xfrm>
        </p:grpSpPr>
        <p:grpSp>
          <p:nvGrpSpPr>
            <p:cNvPr id="142378" name="组合 72"/>
            <p:cNvGrpSpPr/>
            <p:nvPr/>
          </p:nvGrpSpPr>
          <p:grpSpPr>
            <a:xfrm>
              <a:off x="533397" y="3181246"/>
              <a:ext cx="11474177" cy="1949062"/>
              <a:chOff x="1523997" y="2388304"/>
              <a:chExt cx="12749090" cy="2147357"/>
            </a:xfrm>
          </p:grpSpPr>
          <p:sp>
            <p:nvSpPr>
              <p:cNvPr id="60" name="矩形 59"/>
              <p:cNvSpPr/>
              <p:nvPr/>
            </p:nvSpPr>
            <p:spPr>
              <a:xfrm>
                <a:off x="1523997" y="2735924"/>
                <a:ext cx="12749090" cy="1799737"/>
              </a:xfrm>
              <a:prstGeom prst="rect">
                <a:avLst/>
              </a:prstGeom>
              <a:ln w="9525">
                <a:solidFill>
                  <a:srgbClr val="00B0F0"/>
                </a:solidFill>
              </a:ln>
            </p:spPr>
            <p:style>
              <a:lnRef idx="2">
                <a:schemeClr val="accent4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1" name="任意多边形 60"/>
              <p:cNvSpPr/>
              <p:nvPr/>
            </p:nvSpPr>
            <p:spPr bwMode="auto">
              <a:xfrm>
                <a:off x="1832403" y="2388304"/>
                <a:ext cx="3444692" cy="576902"/>
              </a:xfrm>
              <a:custGeom>
                <a:avLst/>
                <a:gdLst>
                  <a:gd name="T0" fmla="*/ 0 w 4267200"/>
                  <a:gd name="T1" fmla="*/ 45809 h 1210897"/>
                  <a:gd name="T2" fmla="*/ 131516 w 4267200"/>
                  <a:gd name="T3" fmla="*/ 0 h 1210897"/>
                  <a:gd name="T4" fmla="*/ 2649207 w 4267200"/>
                  <a:gd name="T5" fmla="*/ 0 h 1210897"/>
                  <a:gd name="T6" fmla="*/ 2780723 w 4267200"/>
                  <a:gd name="T7" fmla="*/ 45809 h 1210897"/>
                  <a:gd name="T8" fmla="*/ 2780723 w 4267200"/>
                  <a:gd name="T9" fmla="*/ 229041 h 1210897"/>
                  <a:gd name="T10" fmla="*/ 2649207 w 4267200"/>
                  <a:gd name="T11" fmla="*/ 274851 h 1210897"/>
                  <a:gd name="T12" fmla="*/ 131516 w 4267200"/>
                  <a:gd name="T13" fmla="*/ 274851 h 1210897"/>
                  <a:gd name="T14" fmla="*/ 0 w 4267200"/>
                  <a:gd name="T15" fmla="*/ 229041 h 1210897"/>
                  <a:gd name="T16" fmla="*/ 0 w 4267200"/>
                  <a:gd name="T17" fmla="*/ 45809 h 121089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267200" h="1210897">
                    <a:moveTo>
                      <a:pt x="0" y="201820"/>
                    </a:moveTo>
                    <a:cubicBezTo>
                      <a:pt x="0" y="90358"/>
                      <a:pt x="90358" y="0"/>
                      <a:pt x="201820" y="0"/>
                    </a:cubicBezTo>
                    <a:lnTo>
                      <a:pt x="4065380" y="0"/>
                    </a:lnTo>
                    <a:cubicBezTo>
                      <a:pt x="4176842" y="0"/>
                      <a:pt x="4267200" y="90358"/>
                      <a:pt x="4267200" y="201820"/>
                    </a:cubicBezTo>
                    <a:lnTo>
                      <a:pt x="4267200" y="1009077"/>
                    </a:lnTo>
                    <a:cubicBezTo>
                      <a:pt x="4267200" y="1120539"/>
                      <a:pt x="4176842" y="1210897"/>
                      <a:pt x="4065380" y="1210897"/>
                    </a:cubicBezTo>
                    <a:lnTo>
                      <a:pt x="201820" y="1210897"/>
                    </a:lnTo>
                    <a:cubicBezTo>
                      <a:pt x="90358" y="1210897"/>
                      <a:pt x="0" y="1120539"/>
                      <a:pt x="0" y="1009077"/>
                    </a:cubicBezTo>
                    <a:lnTo>
                      <a:pt x="0" y="201820"/>
                    </a:lnTo>
                    <a:close/>
                  </a:path>
                </a:pathLst>
              </a:custGeom>
              <a:solidFill>
                <a:srgbClr val="00B0F0"/>
              </a:solidFill>
              <a:ln w="38100" cap="flat" cmpd="sng">
                <a:solidFill>
                  <a:srgbClr val="FFFFFF"/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 lIns="220401" tIns="59111" rIns="220401" bIns="59111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42381" name="矩形 75"/>
            <p:cNvSpPr/>
            <p:nvPr/>
          </p:nvSpPr>
          <p:spPr>
            <a:xfrm>
              <a:off x="810936" y="3193947"/>
              <a:ext cx="2974544" cy="5208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知识点概述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2382" name="矩形 61"/>
          <p:cNvSpPr/>
          <p:nvPr/>
        </p:nvSpPr>
        <p:spPr>
          <a:xfrm>
            <a:off x="906463" y="2643188"/>
            <a:ext cx="7610475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使用“</a:t>
            </a:r>
            <a:r>
              <a:rPr lang="zh-CN" altLang="en-US" dirty="0">
                <a:solidFill>
                  <a:srgbClr val="00ADD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自定形状工具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”可以通过设置不同的形状来绘制形状路径或图形。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2383" name="Picture 57" descr="QQ截图201508241705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200" y="3976688"/>
            <a:ext cx="2001838" cy="1439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2384" name="Picture 58" descr="QQ截图201508241736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3613" y="3976688"/>
            <a:ext cx="1439862" cy="1439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2385" name="矩形 65"/>
          <p:cNvSpPr/>
          <p:nvPr/>
        </p:nvSpPr>
        <p:spPr>
          <a:xfrm>
            <a:off x="1727200" y="5434013"/>
            <a:ext cx="2032000" cy="3698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自定形状选项面板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2386" name="矩形 66"/>
          <p:cNvSpPr/>
          <p:nvPr/>
        </p:nvSpPr>
        <p:spPr>
          <a:xfrm>
            <a:off x="5870575" y="5434013"/>
            <a:ext cx="1801813" cy="3698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自定形状的应用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438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、创建路径文字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4439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4439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2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2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2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4442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128838"/>
            <a:ext cx="8137525" cy="1382712"/>
            <a:chOff x="641723" y="5014684"/>
            <a:chExt cx="8138351" cy="1382153"/>
          </a:xfrm>
        </p:grpSpPr>
        <p:grpSp>
          <p:nvGrpSpPr>
            <p:cNvPr id="144425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144426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4442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4430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路径文字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是指创建在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路径上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的文字，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会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沿着路径排列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，改变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路径形状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时，文字的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排列方式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也会随之改变。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809625" y="4159250"/>
            <a:ext cx="8101013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“横排文字工具”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并移动鼠标至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曲线路径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上。当光标状态变为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形状时，单击鼠标左键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确定插入点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并输入文字，即完成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路径文字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的创建。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09625" y="3706813"/>
            <a:ext cx="2378075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创建路径文字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733675" y="5133975"/>
            <a:ext cx="3398838" cy="1355725"/>
            <a:chOff x="2734305" y="5134436"/>
            <a:chExt cx="3398421" cy="1355195"/>
          </a:xfrm>
        </p:grpSpPr>
        <p:pic>
          <p:nvPicPr>
            <p:cNvPr id="144434" name="Picture 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97802" y="5134436"/>
              <a:ext cx="1334924" cy="131711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4435" name="Picture 6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34305" y="5134436"/>
              <a:ext cx="1325400" cy="135519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70667" name="标题 1"/>
          <p:cNvSpPr>
            <a:spLocks noChangeArrowheads="1"/>
          </p:cNvSpPr>
          <p:nvPr/>
        </p:nvSpPr>
        <p:spPr bwMode="auto">
          <a:xfrm>
            <a:off x="1751013" y="1809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4.5【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15】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643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、栅格化文字图层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4643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4643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4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4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4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4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4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4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4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4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4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4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5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5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5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5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5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5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5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5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5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5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6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6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6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6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6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6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6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6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6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6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647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4647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128838"/>
            <a:ext cx="8137525" cy="1382712"/>
            <a:chOff x="641723" y="5014684"/>
            <a:chExt cx="8138351" cy="1382153"/>
          </a:xfrm>
        </p:grpSpPr>
        <p:grpSp>
          <p:nvGrpSpPr>
            <p:cNvPr id="146473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146474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4647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6478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文字工具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“文字”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矢量图形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，无法在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绘图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及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操作，只有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“栅格化文字图层”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才可以制作更加丰富的效果。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1" name="矩形 60"/>
          <p:cNvSpPr/>
          <p:nvPr/>
        </p:nvSpPr>
        <p:spPr>
          <a:xfrm>
            <a:off x="809625" y="4159250"/>
            <a:ext cx="8101013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文字图层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，执行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栅格化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命令，即可将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文字图层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栅格化为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普通图层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。在栅格化的文字图层，可以进行各种编辑操作。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809625" y="3706813"/>
            <a:ext cx="2684463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栅格化文字图层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2824163" y="5046663"/>
            <a:ext cx="3754437" cy="1608137"/>
            <a:chOff x="2823386" y="5046131"/>
            <a:chExt cx="3755236" cy="1608766"/>
          </a:xfrm>
        </p:grpSpPr>
        <p:pic>
          <p:nvPicPr>
            <p:cNvPr id="14648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823386" y="5046131"/>
              <a:ext cx="1259093" cy="129656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6483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26473" y="5046131"/>
              <a:ext cx="1259093" cy="129656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6484" name="矩形 65"/>
            <p:cNvSpPr/>
            <p:nvPr/>
          </p:nvSpPr>
          <p:spPr>
            <a:xfrm>
              <a:off x="2994540" y="6347120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文字图层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6485" name="矩形 68"/>
            <p:cNvSpPr/>
            <p:nvPr/>
          </p:nvSpPr>
          <p:spPr>
            <a:xfrm>
              <a:off x="5137202" y="6347120"/>
              <a:ext cx="1441420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栅格化文字图层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557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4.5【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15】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1" grpId="0"/>
      <p:bldP spid="6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7" name="矩形 76"/>
          <p:cNvSpPr/>
          <p:nvPr/>
        </p:nvSpPr>
        <p:spPr bwMode="auto">
          <a:xfrm>
            <a:off x="676275" y="2352675"/>
            <a:ext cx="8137525" cy="1158875"/>
          </a:xfrm>
          <a:prstGeom prst="rect">
            <a:avLst/>
          </a:prstGeom>
          <a:ln w="9525">
            <a:solidFill>
              <a:srgbClr val="00B0F0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848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4986" y="0"/>
              </a:cxn>
              <a:cxn ang="0">
                <a:pos x="25410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、变形文字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4848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4848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8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9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9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9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9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9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9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9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9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9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49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0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0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0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0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0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0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0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0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0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0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1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1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1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1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1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1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1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1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1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1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4852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72712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4.5【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15】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73787" name="Picture 59" descr="QQ截图20150827110822"/>
          <p:cNvPicPr>
            <a:picLocks noChangeAspect="1"/>
          </p:cNvPicPr>
          <p:nvPr/>
        </p:nvPicPr>
        <p:blipFill>
          <a:blip r:embed="rId2"/>
          <a:srcRect t="7050"/>
          <a:stretch>
            <a:fillRect/>
          </a:stretch>
        </p:blipFill>
        <p:spPr>
          <a:xfrm>
            <a:off x="2573338" y="4248150"/>
            <a:ext cx="2054225" cy="1620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788" name="Picture 60" descr="QQ截图201508271107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1813" y="4243388"/>
            <a:ext cx="1884362" cy="16208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5" name="组合 76"/>
          <p:cNvGrpSpPr/>
          <p:nvPr/>
        </p:nvGrpSpPr>
        <p:grpSpPr>
          <a:xfrm>
            <a:off x="701675" y="2128838"/>
            <a:ext cx="2198688" cy="377825"/>
            <a:chOff x="810936" y="3181247"/>
            <a:chExt cx="3100248" cy="533518"/>
          </a:xfrm>
        </p:grpSpPr>
        <p:sp>
          <p:nvSpPr>
            <p:cNvPr id="70" name="任意多边形 69"/>
            <p:cNvSpPr/>
            <p:nvPr/>
          </p:nvSpPr>
          <p:spPr bwMode="auto">
            <a:xfrm>
              <a:off x="810936" y="3181247"/>
              <a:ext cx="3100248" cy="524551"/>
            </a:xfrm>
            <a:custGeom>
              <a:avLst/>
              <a:gdLst>
                <a:gd name="T0" fmla="*/ 0 w 4267200"/>
                <a:gd name="T1" fmla="*/ 37873 h 1210897"/>
                <a:gd name="T2" fmla="*/ 106530 w 4267200"/>
                <a:gd name="T3" fmla="*/ 0 h 1210897"/>
                <a:gd name="T4" fmla="*/ 2145893 w 4267200"/>
                <a:gd name="T5" fmla="*/ 0 h 1210897"/>
                <a:gd name="T6" fmla="*/ 2252423 w 4267200"/>
                <a:gd name="T7" fmla="*/ 37873 h 1210897"/>
                <a:gd name="T8" fmla="*/ 2252423 w 4267200"/>
                <a:gd name="T9" fmla="*/ 189359 h 1210897"/>
                <a:gd name="T10" fmla="*/ 2145893 w 4267200"/>
                <a:gd name="T11" fmla="*/ 227231 h 1210897"/>
                <a:gd name="T12" fmla="*/ 106530 w 4267200"/>
                <a:gd name="T13" fmla="*/ 227231 h 1210897"/>
                <a:gd name="T14" fmla="*/ 0 w 4267200"/>
                <a:gd name="T15" fmla="*/ 189359 h 1210897"/>
                <a:gd name="T16" fmla="*/ 0 w 4267200"/>
                <a:gd name="T17" fmla="*/ 37873 h 121089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267200" h="1210897">
                  <a:moveTo>
                    <a:pt x="0" y="201820"/>
                  </a:moveTo>
                  <a:cubicBezTo>
                    <a:pt x="0" y="90358"/>
                    <a:pt x="90358" y="0"/>
                    <a:pt x="201820" y="0"/>
                  </a:cubicBezTo>
                  <a:lnTo>
                    <a:pt x="4065380" y="0"/>
                  </a:lnTo>
                  <a:cubicBezTo>
                    <a:pt x="4176842" y="0"/>
                    <a:pt x="4267200" y="90358"/>
                    <a:pt x="4267200" y="201820"/>
                  </a:cubicBezTo>
                  <a:lnTo>
                    <a:pt x="4267200" y="1009077"/>
                  </a:lnTo>
                  <a:cubicBezTo>
                    <a:pt x="4267200" y="1120539"/>
                    <a:pt x="4176842" y="1210897"/>
                    <a:pt x="4065380" y="1210897"/>
                  </a:cubicBezTo>
                  <a:lnTo>
                    <a:pt x="201820" y="1210897"/>
                  </a:lnTo>
                  <a:cubicBezTo>
                    <a:pt x="90358" y="1210897"/>
                    <a:pt x="0" y="1120539"/>
                    <a:pt x="0" y="1009077"/>
                  </a:cubicBezTo>
                  <a:lnTo>
                    <a:pt x="0" y="201820"/>
                  </a:lnTo>
                  <a:close/>
                </a:path>
              </a:pathLst>
            </a:custGeom>
            <a:solidFill>
              <a:srgbClr val="00B0F0"/>
            </a:solidFill>
            <a:ln w="38100" cap="flat" cmpd="sng">
              <a:solidFill>
                <a:srgbClr val="FFFFFF"/>
              </a:solidFill>
              <a:prstDash val="solid"/>
              <a:rou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 lIns="220401" tIns="59111" rIns="220401" bIns="59111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8526" name="矩形 75"/>
            <p:cNvSpPr/>
            <p:nvPr/>
          </p:nvSpPr>
          <p:spPr>
            <a:xfrm>
              <a:off x="810936" y="3193947"/>
              <a:ext cx="2974544" cy="5208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知识点概述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1" name="矩形 70"/>
          <p:cNvSpPr/>
          <p:nvPr/>
        </p:nvSpPr>
        <p:spPr>
          <a:xfrm>
            <a:off x="822325" y="3600450"/>
            <a:ext cx="8101013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在“文字工具”选项栏中单击“创建文字变形”按钮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即可调出“变形文字”对话框。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30263" y="2533650"/>
            <a:ext cx="8069262" cy="922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solidFill>
                  <a:srgbClr val="00ADD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变形文字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是对创建的文字进行变形处理后所得的</a:t>
            </a:r>
            <a:r>
              <a:rPr lang="zh-CN" altLang="en-US" dirty="0">
                <a:solidFill>
                  <a:srgbClr val="00ADD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文字效果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。例如，可以将文字变形为扇形、鱼形、拱形、旗帜、波浪等效果。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3789" name="Picture 61" descr="QQ截图201508271058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3600" y="4243388"/>
            <a:ext cx="2938463" cy="1912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9" name="右箭头 78"/>
          <p:cNvSpPr/>
          <p:nvPr/>
        </p:nvSpPr>
        <p:spPr>
          <a:xfrm>
            <a:off x="4795838" y="4884738"/>
            <a:ext cx="406400" cy="35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3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1" grpId="0"/>
      <p:bldP spid="11" grpId="0"/>
      <p:bldP spid="79" grpId="0" animBg="1"/>
    </p:bldLst>
  </p:timing>
</p:sld>
</file>

<file path=ppt/tags/tag1.xml><?xml version="1.0" encoding="utf-8"?>
<p:tagLst xmlns:p="http://schemas.openxmlformats.org/presentationml/2006/main">
  <p:tag name="GENSWF_SLIDE_TITLE" val="第4章 矢量工具与文字工具"/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GENSWF_SLIDE_TITLE" val="学习目标"/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4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6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8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10.xml><?xml version="1.0" encoding="utf-8"?>
<p:tagLst xmlns:p="http://schemas.openxmlformats.org/presentationml/2006/main">
  <p:tag name="GENSWF_SLIDE_TITLE" val="矢量工具与文字工具"/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GENSWF_SLIDE_TITLE" val="【案例11】促销图标"/>
  <p:tag name="GENSWF_ADVANCE_TIME" val="0.00"/>
  <p:tag name="ISPRING_SLIDE_INDENT_LEVEL" val="0"/>
  <p:tag name="ISPRING_CUSTOM_TIMING_USED" val="0"/>
</p:tagLst>
</file>

<file path=ppt/tags/tag12.xml><?xml version="1.0" encoding="utf-8"?>
<p:tagLst xmlns:p="http://schemas.openxmlformats.org/presentationml/2006/main">
  <p:tag name="GENSWF_SLIDE_TITLE" val="【案例11】促销图标"/>
  <p:tag name="GENSWF_ADVANCE_TIME" val="0.00"/>
  <p:tag name="ISPRING_SLIDE_INDENT_LEVEL" val="0"/>
  <p:tag name="ISPRING_CUSTOM_TIMING_USED" val="0"/>
</p:tagLst>
</file>

<file path=ppt/tags/tag13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14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15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16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17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18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20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21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23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24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25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26.xml><?xml version="1.0" encoding="utf-8"?>
<p:tagLst xmlns:p="http://schemas.openxmlformats.org/presentationml/2006/main">
  <p:tag name="GENSWF_SLIDE_TITLE" val="【案例11】知识点讲解"/>
  <p:tag name="GENSWF_ADVANCE_TIME" val="0.00"/>
  <p:tag name="ISPRING_SLIDE_INDENT_LEVEL" val="0"/>
  <p:tag name="ISPRING_CUSTOM_TIMING_USED" val="0"/>
</p:tagLst>
</file>

<file path=ppt/tags/tag27.xml><?xml version="1.0" encoding="utf-8"?>
<p:tagLst xmlns:p="http://schemas.openxmlformats.org/presentationml/2006/main">
  <p:tag name="GENSWF_SLIDE_TITLE" val="【案例12】精致手机"/>
  <p:tag name="GENSWF_ADVANCE_TIME" val="0.00"/>
  <p:tag name="ISPRING_SLIDE_INDENT_LEVEL" val="0"/>
  <p:tag name="ISPRING_CUSTOM_TIMING_USED" val="0"/>
</p:tagLst>
</file>

<file path=ppt/tags/tag28.xml><?xml version="1.0" encoding="utf-8"?>
<p:tagLst xmlns:p="http://schemas.openxmlformats.org/presentationml/2006/main">
  <p:tag name="GENSWF_SLIDE_TITLE" val="【案例12】精致手机"/>
  <p:tag name="GENSWF_ADVANCE_TIME" val="0.00"/>
  <p:tag name="ISPRING_SLIDE_INDENT_LEVEL" val="0"/>
  <p:tag name="ISPRING_CUSTOM_TIMING_USED" val="0"/>
</p:tagLst>
</file>

<file path=ppt/tags/tag29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30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31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32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33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34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35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36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37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38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39.xml><?xml version="1.0" encoding="utf-8"?>
<p:tagLst xmlns:p="http://schemas.openxmlformats.org/presentationml/2006/main">
  <p:tag name="GENSWF_SLIDE_TITLE" val="【案例12】知识点讲解"/>
  <p:tag name="GENSWF_ADVANCE_TIME" val="0.00"/>
  <p:tag name="ISPRING_SLIDE_INDENT_LEVEL" val="0"/>
  <p:tag name="ISPRING_CUSTOM_TIMING_USED" val="0"/>
</p:tagLst>
</file>

<file path=ppt/tags/tag40.xml><?xml version="1.0" encoding="utf-8"?>
<p:tagLst xmlns:p="http://schemas.openxmlformats.org/presentationml/2006/main">
  <p:tag name="GENSWF_SLIDE_TITLE" val="【案例13】知识点讲解"/>
  <p:tag name="GENSWF_ADVANCE_TIME" val="0.00"/>
  <p:tag name="ISPRING_SLIDE_INDENT_LEVEL" val="0"/>
  <p:tag name="ISPRING_CUSTOM_TIMING_USED" val="0"/>
</p:tagLst>
</file>

<file path=ppt/tags/tag41.xml><?xml version="1.0" encoding="utf-8"?>
<p:tagLst xmlns:p="http://schemas.openxmlformats.org/presentationml/2006/main">
  <p:tag name="GENSWF_SLIDE_TITLE" val="【案例13】知识点讲解"/>
  <p:tag name="GENSWF_ADVANCE_TIME" val="0.00"/>
  <p:tag name="ISPRING_SLIDE_INDENT_LEVEL" val="0"/>
  <p:tag name="ISPRING_CUSTOM_TIMING_USED" val="0"/>
</p:tagLst>
</file>

<file path=ppt/tags/tag42.xml><?xml version="1.0" encoding="utf-8"?>
<p:tagLst xmlns:p="http://schemas.openxmlformats.org/presentationml/2006/main">
  <p:tag name="GENSWF_SLIDE_TITLE" val="【案例13】知识点讲解"/>
  <p:tag name="GENSWF_ADVANCE_TIME" val="0.00"/>
  <p:tag name="ISPRING_SLIDE_INDENT_LEVEL" val="0"/>
  <p:tag name="ISPRING_CUSTOM_TIMING_USED" val="0"/>
</p:tagLst>
</file>

<file path=ppt/tags/tag43.xml><?xml version="1.0" encoding="utf-8"?>
<p:tagLst xmlns:p="http://schemas.openxmlformats.org/presentationml/2006/main">
  <p:tag name="GENSWF_SLIDE_TITLE" val="【案例13】知识点讲解"/>
  <p:tag name="GENSWF_ADVANCE_TIME" val="0.00"/>
  <p:tag name="ISPRING_SLIDE_INDENT_LEVEL" val="0"/>
  <p:tag name="ISPRING_CUSTOM_TIMING_USED" val="0"/>
</p:tagLst>
</file>

<file path=ppt/tags/tag44.xml><?xml version="1.0" encoding="utf-8"?>
<p:tagLst xmlns:p="http://schemas.openxmlformats.org/presentationml/2006/main">
  <p:tag name="GENSWF_SLIDE_TITLE" val="【案例13】知识点讲解"/>
  <p:tag name="GENSWF_ADVANCE_TIME" val="0.00"/>
  <p:tag name="ISPRING_SLIDE_INDENT_LEVEL" val="0"/>
  <p:tag name="ISPRING_CUSTOM_TIMING_USED" val="0"/>
</p:tagLst>
</file>

<file path=ppt/tags/tag45.xml><?xml version="1.0" encoding="utf-8"?>
<p:tagLst xmlns:p="http://schemas.openxmlformats.org/presentationml/2006/main">
  <p:tag name="GENSWF_SLIDE_TITLE" val="【案例13】知识点讲解"/>
  <p:tag name="GENSWF_ADVANCE_TIME" val="0.00"/>
  <p:tag name="ISPRING_SLIDE_INDENT_LEVEL" val="0"/>
  <p:tag name="ISPRING_CUSTOM_TIMING_USED" val="0"/>
</p:tagLst>
</file>

<file path=ppt/tags/tag46.xml><?xml version="1.0" encoding="utf-8"?>
<p:tagLst xmlns:p="http://schemas.openxmlformats.org/presentationml/2006/main">
  <p:tag name="GENSWF_SLIDE_TITLE" val="【案例13】知识点讲解"/>
  <p:tag name="GENSWF_ADVANCE_TIME" val="0.00"/>
  <p:tag name="ISPRING_SLIDE_INDENT_LEVEL" val="0"/>
  <p:tag name="ISPRING_CUSTOM_TIMING_USED" val="0"/>
</p:tagLst>
</file>

<file path=ppt/tags/tag47.xml><?xml version="1.0" encoding="utf-8"?>
<p:tagLst xmlns:p="http://schemas.openxmlformats.org/presentationml/2006/main">
  <p:tag name="GENSWF_SLIDE_TITLE" val="【案例13】知识点讲解"/>
  <p:tag name="GENSWF_ADVANCE_TIME" val="0.00"/>
  <p:tag name="ISPRING_SLIDE_INDENT_LEVEL" val="0"/>
  <p:tag name="ISPRING_CUSTOM_TIMING_USED" val="0"/>
</p:tagLst>
</file>

<file path=ppt/tags/tag48.xml><?xml version="1.0" encoding="utf-8"?>
<p:tagLst xmlns:p="http://schemas.openxmlformats.org/presentationml/2006/main">
  <p:tag name="GENSWF_SLIDE_TITLE" val="【案例13】知识点讲解"/>
  <p:tag name="GENSWF_ADVANCE_TIME" val="0.00"/>
  <p:tag name="ISPRING_SLIDE_INDENT_LEVEL" val="0"/>
  <p:tag name="ISPRING_CUSTOM_TIMING_USED" val="0"/>
</p:tagLst>
</file>

<file path=ppt/tags/tag49.xml><?xml version="1.0" encoding="utf-8"?>
<p:tagLst xmlns:p="http://schemas.openxmlformats.org/presentationml/2006/main">
  <p:tag name="GENSWF_SLIDE_TITLE" val="【案例14】商业标签"/>
  <p:tag name="GENSWF_ADVANCE_TIME" val="0.00"/>
  <p:tag name="ISPRING_SLIDE_INDENT_LEVEL" val="0"/>
  <p:tag name="ISPRING_CUSTOM_TIMING_USED" val="0"/>
</p:tagLst>
</file>

<file path=ppt/tags/tag50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51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52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53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54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55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56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57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58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59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60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61.xml><?xml version="1.0" encoding="utf-8"?>
<p:tagLst xmlns:p="http://schemas.openxmlformats.org/presentationml/2006/main">
  <p:tag name="GENSWF_SLIDE_TITLE" val="【案例14】知识点讲解"/>
  <p:tag name="GENSWF_ADVANCE_TIME" val="0.00"/>
  <p:tag name="ISPRING_SLIDE_INDENT_LEVEL" val="0"/>
  <p:tag name="ISPRING_CUSTOM_TIMING_USED" val="0"/>
</p:tagLst>
</file>

<file path=ppt/tags/tag62.xml><?xml version="1.0" encoding="utf-8"?>
<p:tagLst xmlns:p="http://schemas.openxmlformats.org/presentationml/2006/main">
  <p:tag name="GENSWF_SLIDE_TITLE" val="【案例15】心语心愿邮戳"/>
  <p:tag name="GENSWF_ADVANCE_TIME" val="0.00"/>
  <p:tag name="ISPRING_SLIDE_INDENT_LEVEL" val="0"/>
  <p:tag name="ISPRING_CUSTOM_TIMING_USED" val="0"/>
</p:tagLst>
</file>

<file path=ppt/tags/tag63.xml><?xml version="1.0" encoding="utf-8"?>
<p:tagLst xmlns:p="http://schemas.openxmlformats.org/presentationml/2006/main">
  <p:tag name="GENSWF_SLIDE_TITLE" val="【案例15】心语心愿邮戳"/>
  <p:tag name="GENSWF_ADVANCE_TIME" val="0.00"/>
  <p:tag name="ISPRING_SLIDE_INDENT_LEVEL" val="0"/>
  <p:tag name="ISPRING_CUSTOM_TIMING_USED" val="0"/>
</p:tagLst>
</file>

<file path=ppt/tags/tag64.xml><?xml version="1.0" encoding="utf-8"?>
<p:tagLst xmlns:p="http://schemas.openxmlformats.org/presentationml/2006/main">
  <p:tag name="GENSWF_SLIDE_TITLE" val="【案例15】知识点讲解"/>
  <p:tag name="GENSWF_ADVANCE_TIME" val="0.00"/>
  <p:tag name="ISPRING_SLIDE_INDENT_LEVEL" val="0"/>
  <p:tag name="ISPRING_CUSTOM_TIMING_USED" val="0"/>
</p:tagLst>
</file>

<file path=ppt/tags/tag65.xml><?xml version="1.0" encoding="utf-8"?>
<p:tagLst xmlns:p="http://schemas.openxmlformats.org/presentationml/2006/main">
  <p:tag name="GENSWF_SLIDE_TITLE" val="【案例15】知识点讲解"/>
  <p:tag name="GENSWF_ADVANCE_TIME" val="0.00"/>
  <p:tag name="ISPRING_SLIDE_INDENT_LEVEL" val="0"/>
  <p:tag name="ISPRING_CUSTOM_TIMING_USED" val="0"/>
</p:tagLst>
</file>

<file path=ppt/tags/tag66.xml><?xml version="1.0" encoding="utf-8"?>
<p:tagLst xmlns:p="http://schemas.openxmlformats.org/presentationml/2006/main">
  <p:tag name="GENSWF_SLIDE_TITLE" val="【案例15】知识点讲解"/>
  <p:tag name="GENSWF_ADVANCE_TIME" val="0.00"/>
  <p:tag name="ISPRING_SLIDE_INDENT_LEVEL" val="0"/>
  <p:tag name="ISPRING_CUSTOM_TIMING_USED" val="0"/>
</p:tagLst>
</file>

<file path=ppt/tags/tag67.xml><?xml version="1.0" encoding="utf-8"?>
<p:tagLst xmlns:p="http://schemas.openxmlformats.org/presentationml/2006/main">
  <p:tag name="GENSWF_SLIDE_TITLE" val="【案例15】知识点讲解"/>
  <p:tag name="GENSWF_ADVANCE_TIME" val="0.00"/>
  <p:tag name="ISPRING_SLIDE_INDENT_LEVEL" val="0"/>
  <p:tag name="ISPRING_CUSTOM_TIMING_USED" val="0"/>
</p:tagLst>
</file>

<file path=ppt/tags/tag68.xml><?xml version="1.0" encoding="utf-8"?>
<p:tagLst xmlns:p="http://schemas.openxmlformats.org/presentationml/2006/main">
  <p:tag name="GENSWF_SLIDE_TITLE" val="【案例15】知识点讲解"/>
  <p:tag name="GENSWF_ADVANCE_TIME" val="0.00"/>
  <p:tag name="ISPRING_SLIDE_INDENT_LEVEL" val="0"/>
  <p:tag name="ISPRING_CUSTOM_TIMING_USED" val="0"/>
</p:tagLst>
</file>

<file path=ppt/theme/theme1.xml><?xml version="1.0" encoding="utf-8"?>
<a:theme xmlns:a="http://schemas.openxmlformats.org/drawingml/2006/main" name="默认设计模板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6500</Words>
  <Application>WPS 演示</Application>
  <PresentationFormat>全屏显示(4:3)</PresentationFormat>
  <Paragraphs>786</Paragraphs>
  <Slides>68</Slides>
  <Notes>72</Notes>
  <HiddenSlides>5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68</vt:i4>
      </vt:variant>
    </vt:vector>
  </HeadingPairs>
  <TitlesOfParts>
    <vt:vector size="86" baseType="lpstr">
      <vt:lpstr>Arial</vt:lpstr>
      <vt:lpstr>宋体</vt:lpstr>
      <vt:lpstr>Wingdings</vt:lpstr>
      <vt:lpstr>Calibri</vt:lpstr>
      <vt:lpstr>微软雅黑</vt:lpstr>
      <vt:lpstr>Times New Roman</vt:lpstr>
      <vt:lpstr>Cambria Math</vt:lpstr>
      <vt:lpstr>汉仪综艺体简</vt:lpstr>
      <vt:lpstr>Gulim</vt:lpstr>
      <vt:lpstr>Arial Black</vt:lpstr>
      <vt:lpstr>Arial Unicode MS</vt:lpstr>
      <vt:lpstr>Wingdings</vt:lpstr>
      <vt:lpstr>默认设计模板</vt:lpstr>
      <vt:lpstr>Excel.Chart.8</vt:lpstr>
      <vt:lpstr>Visio.Drawing.11</vt:lpstr>
      <vt:lpstr>Visio.Drawing.11</vt:lpstr>
      <vt:lpstr>Visio.Drawing.11</vt:lpstr>
      <vt:lpstr>Visio.Drawing.11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第4章 矢量工具与文字工具</dc:title>
  <dc:creator>王哲</dc:creator>
  <cp:lastModifiedBy>vanson</cp:lastModifiedBy>
  <cp:revision>623</cp:revision>
  <dcterms:created xsi:type="dcterms:W3CDTF">2013-01-25T01:44:32Z</dcterms:created>
  <dcterms:modified xsi:type="dcterms:W3CDTF">2022-04-13T02:06:56Z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6BAEF542858648FCBCBA5B9DC6B53671</vt:lpwstr>
  </property>
</Properties>
</file>