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mp3" ContentType="audio/mp3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15"/>
  </p:handoutMasterIdLst>
  <p:sldIdLst>
    <p:sldId id="329" r:id="rId3"/>
    <p:sldId id="330" r:id="rId5"/>
    <p:sldId id="265" r:id="rId6"/>
    <p:sldId id="350" r:id="rId7"/>
    <p:sldId id="274" r:id="rId8"/>
    <p:sldId id="279" r:id="rId9"/>
    <p:sldId id="309" r:id="rId10"/>
    <p:sldId id="351" r:id="rId11"/>
    <p:sldId id="352" r:id="rId12"/>
    <p:sldId id="353" r:id="rId13"/>
    <p:sldId id="335" r:id="rId14"/>
  </p:sldIdLst>
  <p:sldSz cx="9144000" cy="5143500" type="screen16x9"/>
  <p:notesSz cx="6858000" cy="9144000"/>
  <p:custDataLst>
    <p:tags r:id="rId19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E8E8"/>
    <a:srgbClr val="29787B"/>
    <a:srgbClr val="1C5422"/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>
        <p:scale>
          <a:sx n="70" d="100"/>
          <a:sy n="70" d="100"/>
        </p:scale>
        <p:origin x="918" y="894"/>
      </p:cViewPr>
      <p:guideLst>
        <p:guide orient="horz" pos="1550"/>
        <p:guide pos="295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9" Type="http://schemas.openxmlformats.org/officeDocument/2006/relationships/tags" Target="tags/tag6.xml"/><Relationship Id="rId18" Type="http://schemas.openxmlformats.org/officeDocument/2006/relationships/tableStyles" Target="tableStyles.xml"/><Relationship Id="rId17" Type="http://schemas.openxmlformats.org/officeDocument/2006/relationships/viewProps" Target="viewProps.xml"/><Relationship Id="rId16" Type="http://schemas.openxmlformats.org/officeDocument/2006/relationships/presProps" Target="presProps.xml"/><Relationship Id="rId15" Type="http://schemas.openxmlformats.org/officeDocument/2006/relationships/handoutMaster" Target="handoutMasters/handoutMaster1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思源宋体 Light" panose="02020300000000000000" charset="-122"/>
                <a:ea typeface="思源宋体 Light" panose="02020300000000000000" charset="-122"/>
                <a:cs typeface="思源宋体 Light" panose="02020300000000000000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思源宋体 Light" panose="02020300000000000000" charset="-122"/>
                <a:ea typeface="思源宋体 Light" panose="02020300000000000000" charset="-122"/>
                <a:cs typeface="思源宋体 Light" panose="02020300000000000000" charset="-122"/>
              </a:defRPr>
            </a:lvl1pPr>
          </a:lstStyle>
          <a:p>
            <a:fld id="{612C4A5E-A14C-493C-BA60-7A7CE790DB7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6280" y="1143000"/>
            <a:ext cx="548544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思源宋体 Light" panose="02020300000000000000" charset="-122"/>
                <a:ea typeface="思源宋体 Light" panose="02020300000000000000" charset="-122"/>
                <a:cs typeface="思源宋体 Light" panose="02020300000000000000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思源宋体 Light" panose="02020300000000000000" charset="-122"/>
                <a:ea typeface="思源宋体 Light" panose="02020300000000000000" charset="-122"/>
                <a:cs typeface="思源宋体 Light" panose="02020300000000000000" charset="-122"/>
              </a:defRPr>
            </a:lvl1pPr>
          </a:lstStyle>
          <a:p>
            <a:fld id="{A78D1104-91D2-4785-87A5-BD84D1B5594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思源宋体 Light" panose="02020300000000000000" charset="-122"/>
        <a:ea typeface="思源宋体 Light" panose="02020300000000000000" charset="-122"/>
        <a:cs typeface="思源宋体 Light" panose="02020300000000000000" charset="-122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思源宋体 Light" panose="02020300000000000000" charset="-122"/>
        <a:ea typeface="思源宋体 Light" panose="02020300000000000000" charset="-122"/>
        <a:cs typeface="思源宋体 Light" panose="02020300000000000000" charset="-122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思源宋体 Light" panose="02020300000000000000" charset="-122"/>
        <a:ea typeface="思源宋体 Light" panose="02020300000000000000" charset="-122"/>
        <a:cs typeface="思源宋体 Light" panose="02020300000000000000" charset="-122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思源宋体 Light" panose="02020300000000000000" charset="-122"/>
        <a:ea typeface="思源宋体 Light" panose="02020300000000000000" charset="-122"/>
        <a:cs typeface="思源宋体 Light" panose="02020300000000000000" charset="-122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思源宋体 Light" panose="02020300000000000000" charset="-122"/>
        <a:ea typeface="思源宋体 Light" panose="02020300000000000000" charset="-122"/>
        <a:cs typeface="思源宋体 Light" panose="02020300000000000000" charset="-122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8D1104-91D2-4785-87A5-BD84D1B5594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8D1104-91D2-4785-87A5-BD84D1B5594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8D1104-91D2-4785-87A5-BD84D1B5594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8D1104-91D2-4785-87A5-BD84D1B5594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8D1104-91D2-4785-87A5-BD84D1B5594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8D1104-91D2-4785-87A5-BD84D1B5594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8D1104-91D2-4785-87A5-BD84D1B5594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4" Type="http://schemas.openxmlformats.org/officeDocument/2006/relationships/theme" Target="../theme/theme1.xml"/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3"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mc:AlternateContent xmlns:mc="http://schemas.openxmlformats.org/markup-compatibility/2006">
    <mc:Choice xmlns:p14="http://schemas.microsoft.com/office/powerpoint/2010/main" Requires="p14">
      <p:transition spd="slow" p14:dur="1500" advClick="0" advTm="0">
        <p:random/>
      </p:transition>
    </mc:Choice>
    <mc:Fallback>
      <p:transition spd="slow" advClick="0" advTm="0">
        <p:random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65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94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23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52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80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9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8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tags" Target="../tags/tag1.xml"/><Relationship Id="rId8" Type="http://schemas.openxmlformats.org/officeDocument/2006/relationships/image" Target="../media/image7.png"/><Relationship Id="rId7" Type="http://schemas.microsoft.com/office/2007/relationships/media" Target="../media/media1.mp3"/><Relationship Id="rId6" Type="http://schemas.openxmlformats.org/officeDocument/2006/relationships/audio" Target="../media/media1.mp3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1" Type="http://schemas.openxmlformats.org/officeDocument/2006/relationships/notesSlide" Target="../notesSlides/notesSlide1.xml"/><Relationship Id="rId10" Type="http://schemas.openxmlformats.org/officeDocument/2006/relationships/slideLayout" Target="../slideLayouts/slideLayout1.xml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.xml"/><Relationship Id="rId7" Type="http://schemas.openxmlformats.org/officeDocument/2006/relationships/slideLayout" Target="../slideLayouts/slideLayout1.xml"/><Relationship Id="rId6" Type="http://schemas.openxmlformats.org/officeDocument/2006/relationships/tags" Target="../tags/tag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8.png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6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2.png"/><Relationship Id="rId1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9.xml"/><Relationship Id="rId7" Type="http://schemas.openxmlformats.org/officeDocument/2006/relationships/slideLayout" Target="../slideLayouts/slideLayout1.xml"/><Relationship Id="rId6" Type="http://schemas.openxmlformats.org/officeDocument/2006/relationships/tags" Target="../tags/tag4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1.xml"/><Relationship Id="rId7" Type="http://schemas.openxmlformats.org/officeDocument/2006/relationships/slideLayout" Target="../slideLayouts/slideLayout1.xml"/><Relationship Id="rId6" Type="http://schemas.openxmlformats.org/officeDocument/2006/relationships/tags" Target="../tags/tag5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 descr="true (170)"/>
          <p:cNvPicPr>
            <a:picLocks noChangeAspect="1"/>
          </p:cNvPicPr>
          <p:nvPr/>
        </p:nvPicPr>
        <p:blipFill>
          <a:blip r:embed="rId1">
            <a:clrChange>
              <a:clrFrom>
                <a:srgbClr val="F6F6F6">
                  <a:alpha val="100000"/>
                </a:srgbClr>
              </a:clrFrom>
              <a:clrTo>
                <a:srgbClr val="F6F6F6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50483" y="3699986"/>
            <a:ext cx="2476500" cy="1400175"/>
          </a:xfrm>
          <a:prstGeom prst="rect">
            <a:avLst/>
          </a:prstGeom>
          <a:effectLst/>
        </p:spPr>
      </p:pic>
      <p:pic>
        <p:nvPicPr>
          <p:cNvPr id="11" name="图片 10" descr="true (149)"/>
          <p:cNvPicPr>
            <a:picLocks noChangeAspect="1"/>
          </p:cNvPicPr>
          <p:nvPr/>
        </p:nvPicPr>
        <p:blipFill>
          <a:blip r:embed="rId2">
            <a:clrChange>
              <a:clrFrom>
                <a:srgbClr val="F6F6F6">
                  <a:alpha val="100000"/>
                </a:srgbClr>
              </a:clrFrom>
              <a:clrTo>
                <a:srgbClr val="F6F6F6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104414" y="1334453"/>
            <a:ext cx="2476500" cy="2476500"/>
          </a:xfrm>
          <a:prstGeom prst="rect">
            <a:avLst/>
          </a:prstGeom>
        </p:spPr>
      </p:pic>
      <p:pic>
        <p:nvPicPr>
          <p:cNvPr id="6" name="图片 5" descr="true (22)"/>
          <p:cNvPicPr>
            <a:picLocks noChangeAspect="1"/>
          </p:cNvPicPr>
          <p:nvPr/>
        </p:nvPicPr>
        <p:blipFill>
          <a:blip r:embed="rId3">
            <a:clrChange>
              <a:clrFrom>
                <a:srgbClr val="F6F6F6">
                  <a:alpha val="100000"/>
                </a:srgbClr>
              </a:clrFrom>
              <a:clrTo>
                <a:srgbClr val="F6F6F6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2383" y="2381"/>
            <a:ext cx="2552700" cy="3495199"/>
          </a:xfrm>
          <a:prstGeom prst="rect">
            <a:avLst/>
          </a:prstGeom>
        </p:spPr>
      </p:pic>
      <p:pic>
        <p:nvPicPr>
          <p:cNvPr id="10" name="图片 9" descr="true (15)"/>
          <p:cNvPicPr>
            <a:picLocks noChangeAspect="1"/>
          </p:cNvPicPr>
          <p:nvPr/>
        </p:nvPicPr>
        <p:blipFill>
          <a:blip r:embed="rId4">
            <a:clrChange>
              <a:clrFrom>
                <a:srgbClr val="F6F6F6">
                  <a:alpha val="100000"/>
                </a:srgbClr>
              </a:clrFrom>
              <a:clrTo>
                <a:srgbClr val="F6F6F6">
                  <a:alpha val="100000"/>
                  <a:alpha val="0"/>
                </a:srgbClr>
              </a:clrTo>
            </a:clrChange>
            <a:lum contrast="-12000"/>
          </a:blip>
          <a:stretch>
            <a:fillRect/>
          </a:stretch>
        </p:blipFill>
        <p:spPr>
          <a:xfrm>
            <a:off x="6644164" y="1747361"/>
            <a:ext cx="2476500" cy="3352800"/>
          </a:xfrm>
          <a:prstGeom prst="rect">
            <a:avLst/>
          </a:prstGeom>
        </p:spPr>
      </p:pic>
      <p:pic>
        <p:nvPicPr>
          <p:cNvPr id="13" name="图片 12" descr="true"/>
          <p:cNvPicPr>
            <a:picLocks noChangeAspect="1"/>
          </p:cNvPicPr>
          <p:nvPr/>
        </p:nvPicPr>
        <p:blipFill>
          <a:blip r:embed="rId5">
            <a:clrChange>
              <a:clrFrom>
                <a:srgbClr val="F6F6F6">
                  <a:alpha val="100000"/>
                </a:srgbClr>
              </a:clrFrom>
              <a:clrTo>
                <a:srgbClr val="F6F6F6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987290" y="3985736"/>
            <a:ext cx="2476500" cy="1114425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2791460" y="1738630"/>
            <a:ext cx="483044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zh-CN" sz="2800" b="1" dirty="0">
                <a:latin typeface="思源宋体 CN Light" panose="02020300000000000000" pitchFamily="18" charset="-122"/>
                <a:ea typeface="思源宋体 CN Light" panose="02020300000000000000" pitchFamily="18" charset="-122"/>
                <a:cs typeface="思源宋体 Light" panose="02020300000000000000" charset="-122"/>
              </a:rPr>
              <a:t>民族民间舞蹈的风格特点</a:t>
            </a:r>
            <a:endParaRPr lang="zh-CN" altLang="zh-CN" sz="2800" b="1" dirty="0">
              <a:latin typeface="思源宋体 CN Light" panose="02020300000000000000" pitchFamily="18" charset="-122"/>
              <a:ea typeface="思源宋体 CN Light" panose="02020300000000000000" pitchFamily="18" charset="-122"/>
              <a:cs typeface="思源宋体 Light" panose="02020300000000000000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 flipH="1">
            <a:off x="2122170" y="1747652"/>
            <a:ext cx="1013936" cy="512445"/>
            <a:chOff x="915735" y="1477422"/>
            <a:chExt cx="1352009" cy="683197"/>
          </a:xfrm>
        </p:grpSpPr>
        <p:grpSp>
          <p:nvGrpSpPr>
            <p:cNvPr id="45" name="组合 44"/>
            <p:cNvGrpSpPr/>
            <p:nvPr/>
          </p:nvGrpSpPr>
          <p:grpSpPr>
            <a:xfrm>
              <a:off x="1164031" y="1477422"/>
              <a:ext cx="1103713" cy="252841"/>
              <a:chOff x="-164379" y="2115819"/>
              <a:chExt cx="4132029" cy="946576"/>
            </a:xfrm>
          </p:grpSpPr>
          <p:grpSp>
            <p:nvGrpSpPr>
              <p:cNvPr id="56" name="组合 55"/>
              <p:cNvGrpSpPr/>
              <p:nvPr/>
            </p:nvGrpSpPr>
            <p:grpSpPr>
              <a:xfrm>
                <a:off x="-164379" y="2115819"/>
                <a:ext cx="2833724" cy="473287"/>
                <a:chOff x="-8578756" y="1524000"/>
                <a:chExt cx="7847236" cy="1310640"/>
              </a:xfrm>
            </p:grpSpPr>
            <p:sp>
              <p:nvSpPr>
                <p:cNvPr id="61" name="弧形 60"/>
                <p:cNvSpPr/>
                <p:nvPr/>
              </p:nvSpPr>
              <p:spPr>
                <a:xfrm>
                  <a:off x="-2042160" y="1524000"/>
                  <a:ext cx="1310640" cy="1310640"/>
                </a:xfrm>
                <a:prstGeom prst="arc">
                  <a:avLst>
                    <a:gd name="adj1" fmla="val 16200000"/>
                    <a:gd name="adj2" fmla="val 5400000"/>
                  </a:avLst>
                </a:prstGeom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p>
                  <a:pPr algn="ctr"/>
                  <a:endParaRPr lang="zh-CN" altLang="en-US" sz="1350">
                    <a:latin typeface="思源宋体 CN Light" panose="02020300000000000000" pitchFamily="18" charset="-122"/>
                    <a:ea typeface="思源宋体 CN Light" panose="02020300000000000000" pitchFamily="18" charset="-122"/>
                    <a:cs typeface="思源宋体 Light" panose="02020300000000000000" charset="-122"/>
                  </a:endParaRPr>
                </a:p>
              </p:txBody>
            </p:sp>
            <p:cxnSp>
              <p:nvCxnSpPr>
                <p:cNvPr id="62" name="直接连接符 61"/>
                <p:cNvCxnSpPr>
                  <a:stCxn id="61" idx="0"/>
                </p:cNvCxnSpPr>
                <p:nvPr/>
              </p:nvCxnSpPr>
              <p:spPr>
                <a:xfrm flipH="1">
                  <a:off x="-8578756" y="1524000"/>
                  <a:ext cx="7191915" cy="0"/>
                </a:xfrm>
                <a:prstGeom prst="line">
                  <a:avLst/>
                </a:prstGeom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3" name="直接连接符 62"/>
                <p:cNvCxnSpPr/>
                <p:nvPr/>
              </p:nvCxnSpPr>
              <p:spPr>
                <a:xfrm flipH="1">
                  <a:off x="-2971800" y="2834640"/>
                  <a:ext cx="1584960" cy="0"/>
                </a:xfrm>
                <a:prstGeom prst="line">
                  <a:avLst/>
                </a:prstGeom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4" name="弧形 63"/>
                <p:cNvSpPr/>
                <p:nvPr/>
              </p:nvSpPr>
              <p:spPr>
                <a:xfrm>
                  <a:off x="-2255791" y="1524000"/>
                  <a:ext cx="1310641" cy="1310640"/>
                </a:xfrm>
                <a:prstGeom prst="arc">
                  <a:avLst>
                    <a:gd name="adj1" fmla="val 16200000"/>
                    <a:gd name="adj2" fmla="val 5400000"/>
                  </a:avLst>
                </a:prstGeom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p>
                  <a:pPr algn="ctr"/>
                  <a:endParaRPr lang="zh-CN" altLang="en-US" sz="1350">
                    <a:latin typeface="思源宋体 CN Light" panose="02020300000000000000" pitchFamily="18" charset="-122"/>
                    <a:ea typeface="思源宋体 CN Light" panose="02020300000000000000" pitchFamily="18" charset="-122"/>
                    <a:cs typeface="思源宋体 Light" panose="02020300000000000000" charset="-122"/>
                  </a:endParaRPr>
                </a:p>
              </p:txBody>
            </p:sp>
          </p:grpSp>
          <p:grpSp>
            <p:nvGrpSpPr>
              <p:cNvPr id="57" name="组合 56"/>
              <p:cNvGrpSpPr/>
              <p:nvPr/>
            </p:nvGrpSpPr>
            <p:grpSpPr>
              <a:xfrm flipH="1" flipV="1">
                <a:off x="1601698" y="2589108"/>
                <a:ext cx="2365952" cy="473287"/>
                <a:chOff x="-7283387" y="1524000"/>
                <a:chExt cx="6551867" cy="1310640"/>
              </a:xfrm>
            </p:grpSpPr>
            <p:sp>
              <p:nvSpPr>
                <p:cNvPr id="58" name="弧形 57"/>
                <p:cNvSpPr/>
                <p:nvPr/>
              </p:nvSpPr>
              <p:spPr>
                <a:xfrm>
                  <a:off x="-2042160" y="1524000"/>
                  <a:ext cx="1310640" cy="1310640"/>
                </a:xfrm>
                <a:prstGeom prst="arc">
                  <a:avLst>
                    <a:gd name="adj1" fmla="val 16200000"/>
                    <a:gd name="adj2" fmla="val 5400000"/>
                  </a:avLst>
                </a:prstGeom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p>
                  <a:pPr algn="ctr"/>
                  <a:endParaRPr lang="zh-CN" altLang="en-US" sz="1350">
                    <a:latin typeface="思源宋体 CN Light" panose="02020300000000000000" pitchFamily="18" charset="-122"/>
                    <a:ea typeface="思源宋体 CN Light" panose="02020300000000000000" pitchFamily="18" charset="-122"/>
                    <a:cs typeface="思源宋体 Light" panose="02020300000000000000" charset="-122"/>
                  </a:endParaRPr>
                </a:p>
              </p:txBody>
            </p:sp>
            <p:cxnSp>
              <p:nvCxnSpPr>
                <p:cNvPr id="59" name="直接连接符 58"/>
                <p:cNvCxnSpPr>
                  <a:stCxn id="58" idx="0"/>
                </p:cNvCxnSpPr>
                <p:nvPr/>
              </p:nvCxnSpPr>
              <p:spPr>
                <a:xfrm flipH="1" flipV="1">
                  <a:off x="-7283387" y="1524001"/>
                  <a:ext cx="5896546" cy="0"/>
                </a:xfrm>
                <a:prstGeom prst="line">
                  <a:avLst/>
                </a:prstGeom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0" name="直接连接符 59"/>
                <p:cNvCxnSpPr/>
                <p:nvPr/>
              </p:nvCxnSpPr>
              <p:spPr>
                <a:xfrm flipH="1">
                  <a:off x="-2971800" y="2834640"/>
                  <a:ext cx="1584960" cy="0"/>
                </a:xfrm>
                <a:prstGeom prst="line">
                  <a:avLst/>
                </a:prstGeom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46" name="组合 45"/>
            <p:cNvGrpSpPr/>
            <p:nvPr/>
          </p:nvGrpSpPr>
          <p:grpSpPr>
            <a:xfrm flipV="1">
              <a:off x="915735" y="1907778"/>
              <a:ext cx="1103713" cy="252841"/>
              <a:chOff x="-164379" y="2115819"/>
              <a:chExt cx="4132029" cy="946576"/>
            </a:xfrm>
          </p:grpSpPr>
          <p:grpSp>
            <p:nvGrpSpPr>
              <p:cNvPr id="47" name="组合 46"/>
              <p:cNvGrpSpPr/>
              <p:nvPr/>
            </p:nvGrpSpPr>
            <p:grpSpPr>
              <a:xfrm>
                <a:off x="-164379" y="2115819"/>
                <a:ext cx="2833724" cy="473287"/>
                <a:chOff x="-8578756" y="1524000"/>
                <a:chExt cx="7847236" cy="1310640"/>
              </a:xfrm>
            </p:grpSpPr>
            <p:sp>
              <p:nvSpPr>
                <p:cNvPr id="52" name="弧形 51"/>
                <p:cNvSpPr/>
                <p:nvPr/>
              </p:nvSpPr>
              <p:spPr>
                <a:xfrm>
                  <a:off x="-2042160" y="1524000"/>
                  <a:ext cx="1310640" cy="1310640"/>
                </a:xfrm>
                <a:prstGeom prst="arc">
                  <a:avLst>
                    <a:gd name="adj1" fmla="val 16200000"/>
                    <a:gd name="adj2" fmla="val 5400000"/>
                  </a:avLst>
                </a:prstGeom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p>
                  <a:pPr algn="ctr"/>
                  <a:endParaRPr lang="zh-CN" altLang="en-US" sz="1350">
                    <a:latin typeface="思源宋体 CN Light" panose="02020300000000000000" pitchFamily="18" charset="-122"/>
                    <a:ea typeface="思源宋体 CN Light" panose="02020300000000000000" pitchFamily="18" charset="-122"/>
                    <a:cs typeface="思源宋体 Light" panose="02020300000000000000" charset="-122"/>
                  </a:endParaRPr>
                </a:p>
              </p:txBody>
            </p:sp>
            <p:cxnSp>
              <p:nvCxnSpPr>
                <p:cNvPr id="53" name="直接连接符 52"/>
                <p:cNvCxnSpPr>
                  <a:stCxn id="52" idx="0"/>
                </p:cNvCxnSpPr>
                <p:nvPr/>
              </p:nvCxnSpPr>
              <p:spPr>
                <a:xfrm flipH="1">
                  <a:off x="-8578756" y="1524000"/>
                  <a:ext cx="7191915" cy="0"/>
                </a:xfrm>
                <a:prstGeom prst="line">
                  <a:avLst/>
                </a:prstGeom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4" name="直接连接符 53"/>
                <p:cNvCxnSpPr/>
                <p:nvPr/>
              </p:nvCxnSpPr>
              <p:spPr>
                <a:xfrm flipH="1">
                  <a:off x="-2971800" y="2834640"/>
                  <a:ext cx="1584960" cy="0"/>
                </a:xfrm>
                <a:prstGeom prst="line">
                  <a:avLst/>
                </a:prstGeom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55" name="弧形 54"/>
                <p:cNvSpPr/>
                <p:nvPr/>
              </p:nvSpPr>
              <p:spPr>
                <a:xfrm>
                  <a:off x="-2255791" y="1524000"/>
                  <a:ext cx="1310641" cy="1310640"/>
                </a:xfrm>
                <a:prstGeom prst="arc">
                  <a:avLst>
                    <a:gd name="adj1" fmla="val 16200000"/>
                    <a:gd name="adj2" fmla="val 5400000"/>
                  </a:avLst>
                </a:prstGeom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p>
                  <a:pPr algn="ctr"/>
                  <a:endParaRPr lang="zh-CN" altLang="en-US" sz="1350">
                    <a:latin typeface="思源宋体 CN Light" panose="02020300000000000000" pitchFamily="18" charset="-122"/>
                    <a:ea typeface="思源宋体 CN Light" panose="02020300000000000000" pitchFamily="18" charset="-122"/>
                    <a:cs typeface="思源宋体 Light" panose="02020300000000000000" charset="-122"/>
                  </a:endParaRPr>
                </a:p>
              </p:txBody>
            </p:sp>
          </p:grpSp>
          <p:grpSp>
            <p:nvGrpSpPr>
              <p:cNvPr id="48" name="组合 47"/>
              <p:cNvGrpSpPr/>
              <p:nvPr/>
            </p:nvGrpSpPr>
            <p:grpSpPr>
              <a:xfrm flipH="1" flipV="1">
                <a:off x="1601698" y="2589108"/>
                <a:ext cx="2365952" cy="473287"/>
                <a:chOff x="-7283387" y="1524000"/>
                <a:chExt cx="6551867" cy="1310640"/>
              </a:xfrm>
            </p:grpSpPr>
            <p:sp>
              <p:nvSpPr>
                <p:cNvPr id="49" name="弧形 48"/>
                <p:cNvSpPr/>
                <p:nvPr/>
              </p:nvSpPr>
              <p:spPr>
                <a:xfrm>
                  <a:off x="-2042160" y="1524000"/>
                  <a:ext cx="1310640" cy="1310640"/>
                </a:xfrm>
                <a:prstGeom prst="arc">
                  <a:avLst>
                    <a:gd name="adj1" fmla="val 16200000"/>
                    <a:gd name="adj2" fmla="val 5400000"/>
                  </a:avLst>
                </a:prstGeom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p>
                  <a:pPr algn="ctr"/>
                  <a:endParaRPr lang="zh-CN" altLang="en-US" sz="1350">
                    <a:latin typeface="思源宋体 CN Light" panose="02020300000000000000" pitchFamily="18" charset="-122"/>
                    <a:ea typeface="思源宋体 CN Light" panose="02020300000000000000" pitchFamily="18" charset="-122"/>
                    <a:cs typeface="思源宋体 Light" panose="02020300000000000000" charset="-122"/>
                  </a:endParaRPr>
                </a:p>
              </p:txBody>
            </p:sp>
            <p:cxnSp>
              <p:nvCxnSpPr>
                <p:cNvPr id="50" name="直接连接符 49"/>
                <p:cNvCxnSpPr>
                  <a:stCxn id="49" idx="0"/>
                </p:cNvCxnSpPr>
                <p:nvPr/>
              </p:nvCxnSpPr>
              <p:spPr>
                <a:xfrm flipH="1" flipV="1">
                  <a:off x="-7283387" y="1524001"/>
                  <a:ext cx="5896546" cy="0"/>
                </a:xfrm>
                <a:prstGeom prst="line">
                  <a:avLst/>
                </a:prstGeom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1" name="直接连接符 50"/>
                <p:cNvCxnSpPr/>
                <p:nvPr/>
              </p:nvCxnSpPr>
              <p:spPr>
                <a:xfrm flipH="1">
                  <a:off x="-2971800" y="2834640"/>
                  <a:ext cx="1584960" cy="0"/>
                </a:xfrm>
                <a:prstGeom prst="line">
                  <a:avLst/>
                </a:prstGeom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5" name="组合 4"/>
          <p:cNvGrpSpPr/>
          <p:nvPr/>
        </p:nvGrpSpPr>
        <p:grpSpPr>
          <a:xfrm>
            <a:off x="6835616" y="1738604"/>
            <a:ext cx="1013936" cy="512445"/>
            <a:chOff x="915735" y="1477422"/>
            <a:chExt cx="1352009" cy="683197"/>
          </a:xfrm>
        </p:grpSpPr>
        <p:grpSp>
          <p:nvGrpSpPr>
            <p:cNvPr id="7" name="组合 6"/>
            <p:cNvGrpSpPr/>
            <p:nvPr/>
          </p:nvGrpSpPr>
          <p:grpSpPr>
            <a:xfrm>
              <a:off x="1164031" y="1477422"/>
              <a:ext cx="1103713" cy="252841"/>
              <a:chOff x="-164379" y="2115819"/>
              <a:chExt cx="4132029" cy="946576"/>
            </a:xfrm>
          </p:grpSpPr>
          <p:grpSp>
            <p:nvGrpSpPr>
              <p:cNvPr id="14" name="组合 13"/>
              <p:cNvGrpSpPr/>
              <p:nvPr/>
            </p:nvGrpSpPr>
            <p:grpSpPr>
              <a:xfrm>
                <a:off x="-164379" y="2115819"/>
                <a:ext cx="2833724" cy="473287"/>
                <a:chOff x="-8578756" y="1524000"/>
                <a:chExt cx="7847236" cy="1310640"/>
              </a:xfrm>
            </p:grpSpPr>
            <p:sp>
              <p:nvSpPr>
                <p:cNvPr id="15" name="弧形 14"/>
                <p:cNvSpPr/>
                <p:nvPr/>
              </p:nvSpPr>
              <p:spPr>
                <a:xfrm>
                  <a:off x="-2042160" y="1524000"/>
                  <a:ext cx="1310640" cy="1310640"/>
                </a:xfrm>
                <a:prstGeom prst="arc">
                  <a:avLst>
                    <a:gd name="adj1" fmla="val 16200000"/>
                    <a:gd name="adj2" fmla="val 5400000"/>
                  </a:avLst>
                </a:prstGeom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p>
                  <a:pPr algn="ctr"/>
                  <a:endParaRPr lang="zh-CN" altLang="en-US" sz="1350">
                    <a:latin typeface="思源宋体 CN Light" panose="02020300000000000000" pitchFamily="18" charset="-122"/>
                    <a:ea typeface="思源宋体 CN Light" panose="02020300000000000000" pitchFamily="18" charset="-122"/>
                    <a:cs typeface="思源宋体 Light" panose="02020300000000000000" charset="-122"/>
                  </a:endParaRPr>
                </a:p>
              </p:txBody>
            </p:sp>
            <p:cxnSp>
              <p:nvCxnSpPr>
                <p:cNvPr id="16" name="直接连接符 15"/>
                <p:cNvCxnSpPr>
                  <a:stCxn id="15" idx="0"/>
                </p:cNvCxnSpPr>
                <p:nvPr/>
              </p:nvCxnSpPr>
              <p:spPr>
                <a:xfrm flipH="1">
                  <a:off x="-8578756" y="1524000"/>
                  <a:ext cx="7191915" cy="0"/>
                </a:xfrm>
                <a:prstGeom prst="line">
                  <a:avLst/>
                </a:prstGeom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" name="直接连接符 16"/>
                <p:cNvCxnSpPr/>
                <p:nvPr/>
              </p:nvCxnSpPr>
              <p:spPr>
                <a:xfrm flipH="1">
                  <a:off x="-2971800" y="2834640"/>
                  <a:ext cx="1584960" cy="0"/>
                </a:xfrm>
                <a:prstGeom prst="line">
                  <a:avLst/>
                </a:prstGeom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8" name="弧形 17"/>
                <p:cNvSpPr/>
                <p:nvPr/>
              </p:nvSpPr>
              <p:spPr>
                <a:xfrm>
                  <a:off x="-2255791" y="1524000"/>
                  <a:ext cx="1310641" cy="1310640"/>
                </a:xfrm>
                <a:prstGeom prst="arc">
                  <a:avLst>
                    <a:gd name="adj1" fmla="val 16200000"/>
                    <a:gd name="adj2" fmla="val 5400000"/>
                  </a:avLst>
                </a:prstGeom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p>
                  <a:pPr algn="ctr"/>
                  <a:endParaRPr lang="zh-CN" altLang="en-US" sz="1350">
                    <a:latin typeface="思源宋体 CN Light" panose="02020300000000000000" pitchFamily="18" charset="-122"/>
                    <a:ea typeface="思源宋体 CN Light" panose="02020300000000000000" pitchFamily="18" charset="-122"/>
                    <a:cs typeface="思源宋体 Light" panose="02020300000000000000" charset="-122"/>
                  </a:endParaRPr>
                </a:p>
              </p:txBody>
            </p:sp>
          </p:grpSp>
          <p:grpSp>
            <p:nvGrpSpPr>
              <p:cNvPr id="19" name="组合 18"/>
              <p:cNvGrpSpPr/>
              <p:nvPr/>
            </p:nvGrpSpPr>
            <p:grpSpPr>
              <a:xfrm flipH="1" flipV="1">
                <a:off x="1601698" y="2589108"/>
                <a:ext cx="2365952" cy="473287"/>
                <a:chOff x="-7283387" y="1524000"/>
                <a:chExt cx="6551867" cy="1310640"/>
              </a:xfrm>
            </p:grpSpPr>
            <p:sp>
              <p:nvSpPr>
                <p:cNvPr id="20" name="弧形 19"/>
                <p:cNvSpPr/>
                <p:nvPr/>
              </p:nvSpPr>
              <p:spPr>
                <a:xfrm>
                  <a:off x="-2042160" y="1524000"/>
                  <a:ext cx="1310640" cy="1310640"/>
                </a:xfrm>
                <a:prstGeom prst="arc">
                  <a:avLst>
                    <a:gd name="adj1" fmla="val 16200000"/>
                    <a:gd name="adj2" fmla="val 5400000"/>
                  </a:avLst>
                </a:prstGeom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p>
                  <a:pPr algn="ctr"/>
                  <a:endParaRPr lang="zh-CN" altLang="en-US" sz="1350">
                    <a:latin typeface="思源宋体 CN Light" panose="02020300000000000000" pitchFamily="18" charset="-122"/>
                    <a:ea typeface="思源宋体 CN Light" panose="02020300000000000000" pitchFamily="18" charset="-122"/>
                    <a:cs typeface="思源宋体 Light" panose="02020300000000000000" charset="-122"/>
                  </a:endParaRPr>
                </a:p>
              </p:txBody>
            </p:sp>
            <p:cxnSp>
              <p:nvCxnSpPr>
                <p:cNvPr id="21" name="直接连接符 20"/>
                <p:cNvCxnSpPr>
                  <a:stCxn id="20" idx="0"/>
                </p:cNvCxnSpPr>
                <p:nvPr/>
              </p:nvCxnSpPr>
              <p:spPr>
                <a:xfrm flipH="1" flipV="1">
                  <a:off x="-7283387" y="1524001"/>
                  <a:ext cx="5896546" cy="0"/>
                </a:xfrm>
                <a:prstGeom prst="line">
                  <a:avLst/>
                </a:prstGeom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2" name="直接连接符 21"/>
                <p:cNvCxnSpPr/>
                <p:nvPr/>
              </p:nvCxnSpPr>
              <p:spPr>
                <a:xfrm flipH="1">
                  <a:off x="-2971800" y="2834640"/>
                  <a:ext cx="1584960" cy="0"/>
                </a:xfrm>
                <a:prstGeom prst="line">
                  <a:avLst/>
                </a:prstGeom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24" name="组合 23"/>
            <p:cNvGrpSpPr/>
            <p:nvPr/>
          </p:nvGrpSpPr>
          <p:grpSpPr>
            <a:xfrm flipV="1">
              <a:off x="915735" y="1907778"/>
              <a:ext cx="1103713" cy="252841"/>
              <a:chOff x="-164379" y="2115819"/>
              <a:chExt cx="4132029" cy="946576"/>
            </a:xfrm>
          </p:grpSpPr>
          <p:grpSp>
            <p:nvGrpSpPr>
              <p:cNvPr id="25" name="组合 24"/>
              <p:cNvGrpSpPr/>
              <p:nvPr/>
            </p:nvGrpSpPr>
            <p:grpSpPr>
              <a:xfrm>
                <a:off x="-164379" y="2115819"/>
                <a:ext cx="2833724" cy="473287"/>
                <a:chOff x="-8578756" y="1524000"/>
                <a:chExt cx="7847236" cy="1310640"/>
              </a:xfrm>
            </p:grpSpPr>
            <p:sp>
              <p:nvSpPr>
                <p:cNvPr id="9" name="弧形 8"/>
                <p:cNvSpPr/>
                <p:nvPr/>
              </p:nvSpPr>
              <p:spPr>
                <a:xfrm>
                  <a:off x="-2042160" y="1524000"/>
                  <a:ext cx="1310640" cy="1310640"/>
                </a:xfrm>
                <a:prstGeom prst="arc">
                  <a:avLst>
                    <a:gd name="adj1" fmla="val 16200000"/>
                    <a:gd name="adj2" fmla="val 5400000"/>
                  </a:avLst>
                </a:prstGeom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p>
                  <a:pPr algn="ctr"/>
                  <a:endParaRPr lang="zh-CN" altLang="en-US" sz="1350">
                    <a:latin typeface="思源宋体 CN Light" panose="02020300000000000000" pitchFamily="18" charset="-122"/>
                    <a:ea typeface="思源宋体 CN Light" panose="02020300000000000000" pitchFamily="18" charset="-122"/>
                    <a:cs typeface="思源宋体 Light" panose="02020300000000000000" charset="-122"/>
                  </a:endParaRPr>
                </a:p>
              </p:txBody>
            </p:sp>
            <p:cxnSp>
              <p:nvCxnSpPr>
                <p:cNvPr id="29" name="直接连接符 28"/>
                <p:cNvCxnSpPr>
                  <a:stCxn id="9" idx="0"/>
                </p:cNvCxnSpPr>
                <p:nvPr/>
              </p:nvCxnSpPr>
              <p:spPr>
                <a:xfrm flipH="1">
                  <a:off x="-8578756" y="1524000"/>
                  <a:ext cx="7191915" cy="0"/>
                </a:xfrm>
                <a:prstGeom prst="line">
                  <a:avLst/>
                </a:prstGeom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0" name="直接连接符 29"/>
                <p:cNvCxnSpPr/>
                <p:nvPr/>
              </p:nvCxnSpPr>
              <p:spPr>
                <a:xfrm flipH="1">
                  <a:off x="-2971800" y="2834640"/>
                  <a:ext cx="1584960" cy="0"/>
                </a:xfrm>
                <a:prstGeom prst="line">
                  <a:avLst/>
                </a:prstGeom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1" name="弧形 30"/>
                <p:cNvSpPr/>
                <p:nvPr/>
              </p:nvSpPr>
              <p:spPr>
                <a:xfrm>
                  <a:off x="-2255791" y="1524000"/>
                  <a:ext cx="1310641" cy="1310640"/>
                </a:xfrm>
                <a:prstGeom prst="arc">
                  <a:avLst>
                    <a:gd name="adj1" fmla="val 16200000"/>
                    <a:gd name="adj2" fmla="val 5400000"/>
                  </a:avLst>
                </a:prstGeom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p>
                  <a:pPr algn="ctr"/>
                  <a:endParaRPr lang="zh-CN" altLang="en-US" sz="1350">
                    <a:latin typeface="思源宋体 CN Light" panose="02020300000000000000" pitchFamily="18" charset="-122"/>
                    <a:ea typeface="思源宋体 CN Light" panose="02020300000000000000" pitchFamily="18" charset="-122"/>
                    <a:cs typeface="思源宋体 Light" panose="02020300000000000000" charset="-122"/>
                  </a:endParaRPr>
                </a:p>
              </p:txBody>
            </p:sp>
          </p:grpSp>
          <p:grpSp>
            <p:nvGrpSpPr>
              <p:cNvPr id="32" name="组合 31"/>
              <p:cNvGrpSpPr/>
              <p:nvPr/>
            </p:nvGrpSpPr>
            <p:grpSpPr>
              <a:xfrm flipH="1" flipV="1">
                <a:off x="1601698" y="2589108"/>
                <a:ext cx="2365952" cy="473287"/>
                <a:chOff x="-7283387" y="1524000"/>
                <a:chExt cx="6551867" cy="1310640"/>
              </a:xfrm>
            </p:grpSpPr>
            <p:sp>
              <p:nvSpPr>
                <p:cNvPr id="33" name="弧形 32"/>
                <p:cNvSpPr/>
                <p:nvPr/>
              </p:nvSpPr>
              <p:spPr>
                <a:xfrm>
                  <a:off x="-2042160" y="1524000"/>
                  <a:ext cx="1310640" cy="1310640"/>
                </a:xfrm>
                <a:prstGeom prst="arc">
                  <a:avLst>
                    <a:gd name="adj1" fmla="val 16200000"/>
                    <a:gd name="adj2" fmla="val 5400000"/>
                  </a:avLst>
                </a:prstGeom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p>
                  <a:pPr algn="ctr"/>
                  <a:endParaRPr lang="zh-CN" altLang="en-US" sz="1350">
                    <a:latin typeface="思源宋体 CN Light" panose="02020300000000000000" pitchFamily="18" charset="-122"/>
                    <a:ea typeface="思源宋体 CN Light" panose="02020300000000000000" pitchFamily="18" charset="-122"/>
                    <a:cs typeface="思源宋体 Light" panose="02020300000000000000" charset="-122"/>
                  </a:endParaRPr>
                </a:p>
              </p:txBody>
            </p:sp>
            <p:cxnSp>
              <p:nvCxnSpPr>
                <p:cNvPr id="35" name="直接连接符 34"/>
                <p:cNvCxnSpPr>
                  <a:stCxn id="33" idx="0"/>
                </p:cNvCxnSpPr>
                <p:nvPr/>
              </p:nvCxnSpPr>
              <p:spPr>
                <a:xfrm flipH="1" flipV="1">
                  <a:off x="-7283387" y="1524001"/>
                  <a:ext cx="5896546" cy="0"/>
                </a:xfrm>
                <a:prstGeom prst="line">
                  <a:avLst/>
                </a:prstGeom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6" name="直接连接符 35"/>
                <p:cNvCxnSpPr/>
                <p:nvPr/>
              </p:nvCxnSpPr>
              <p:spPr>
                <a:xfrm flipH="1">
                  <a:off x="-2971800" y="2834640"/>
                  <a:ext cx="1584960" cy="0"/>
                </a:xfrm>
                <a:prstGeom prst="line">
                  <a:avLst/>
                </a:prstGeom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pic>
        <p:nvPicPr>
          <p:cNvPr id="39" name="司雨宸 - 上学堂 (伴奏)(1)">
            <a:hlinkClick r:id="" action="ppaction://media"/>
          </p:cNvPr>
          <p:cNvPicPr/>
          <p:nvPr>
            <a:audioFile r:link="rId6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55880" y="-503555"/>
            <a:ext cx="619125" cy="619125"/>
          </a:xfrm>
          <a:prstGeom prst="rect">
            <a:avLst/>
          </a:prstGeom>
        </p:spPr>
      </p:pic>
      <p:sp>
        <p:nvSpPr>
          <p:cNvPr id="26" name="文本框 25"/>
          <p:cNvSpPr txBox="1"/>
          <p:nvPr/>
        </p:nvSpPr>
        <p:spPr>
          <a:xfrm>
            <a:off x="3954145" y="2987040"/>
            <a:ext cx="2990850" cy="39878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zh-CN" sz="2000" b="1" dirty="0">
                <a:latin typeface="思源宋体 CN Light" panose="02020300000000000000" pitchFamily="18" charset="-122"/>
                <a:ea typeface="思源宋体 CN Light" panose="02020300000000000000" pitchFamily="18" charset="-122"/>
                <a:cs typeface="思源宋体 Light" panose="02020300000000000000" charset="-122"/>
              </a:rPr>
              <a:t>藏族、傣族、汉族、维族</a:t>
            </a:r>
            <a:endParaRPr lang="zh-CN" altLang="zh-CN" sz="2000" b="1" dirty="0">
              <a:latin typeface="思源宋体 CN Light" panose="02020300000000000000" pitchFamily="18" charset="-122"/>
              <a:ea typeface="思源宋体 CN Light" panose="02020300000000000000" pitchFamily="18" charset="-122"/>
              <a:cs typeface="思源宋体 Light" panose="02020300000000000000" charset="-122"/>
            </a:endParaRPr>
          </a:p>
        </p:txBody>
      </p:sp>
    </p:spTree>
    <p:custDataLst>
      <p:tags r:id="rId9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1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0" showWhenStopped="0">
                <p:cTn id="19" repeatCount="indefinite" fill="remove" display="1">
                  <p:stCondLst>
                    <p:cond delay="indefinite"/>
                  </p:stCondLst>
                  <p:endCondLst>
                    <p:cond evt="onNext">
                      <p:tgtEl>
                        <p:sldTgt/>
                      </p:tgtEl>
                    </p:cond>
                    <p:cond evt="onPrev">
                      <p:tgtEl>
                        <p:sldTgt/>
                      </p:tgtEl>
                    </p:cond>
                    <p:cond evt="onStopAudio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 descr="true (170)"/>
          <p:cNvPicPr>
            <a:picLocks noChangeAspect="1"/>
          </p:cNvPicPr>
          <p:nvPr/>
        </p:nvPicPr>
        <p:blipFill>
          <a:blip r:embed="rId1">
            <a:clrChange>
              <a:clrFrom>
                <a:srgbClr val="F6F6F6">
                  <a:alpha val="100000"/>
                </a:srgbClr>
              </a:clrFrom>
              <a:clrTo>
                <a:srgbClr val="F6F6F6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50483" y="3699986"/>
            <a:ext cx="2476500" cy="1400175"/>
          </a:xfrm>
          <a:prstGeom prst="rect">
            <a:avLst/>
          </a:prstGeom>
          <a:effectLst/>
        </p:spPr>
      </p:pic>
      <p:pic>
        <p:nvPicPr>
          <p:cNvPr id="11" name="图片 10" descr="true (149)"/>
          <p:cNvPicPr>
            <a:picLocks noChangeAspect="1"/>
          </p:cNvPicPr>
          <p:nvPr/>
        </p:nvPicPr>
        <p:blipFill>
          <a:blip r:embed="rId2">
            <a:clrChange>
              <a:clrFrom>
                <a:srgbClr val="F6F6F6">
                  <a:alpha val="100000"/>
                </a:srgbClr>
              </a:clrFrom>
              <a:clrTo>
                <a:srgbClr val="F6F6F6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644164" y="1239203"/>
            <a:ext cx="2476500" cy="2476500"/>
          </a:xfrm>
          <a:prstGeom prst="rect">
            <a:avLst/>
          </a:prstGeom>
        </p:spPr>
      </p:pic>
      <p:pic>
        <p:nvPicPr>
          <p:cNvPr id="6" name="图片 5" descr="true (22)"/>
          <p:cNvPicPr>
            <a:picLocks noChangeAspect="1"/>
          </p:cNvPicPr>
          <p:nvPr/>
        </p:nvPicPr>
        <p:blipFill>
          <a:blip r:embed="rId3">
            <a:clrChange>
              <a:clrFrom>
                <a:srgbClr val="F6F6F6">
                  <a:alpha val="100000"/>
                </a:srgbClr>
              </a:clrFrom>
              <a:clrTo>
                <a:srgbClr val="F6F6F6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2383" y="2381"/>
            <a:ext cx="2552700" cy="3495199"/>
          </a:xfrm>
          <a:prstGeom prst="rect">
            <a:avLst/>
          </a:prstGeom>
        </p:spPr>
      </p:pic>
      <p:pic>
        <p:nvPicPr>
          <p:cNvPr id="10" name="图片 9" descr="true (15)"/>
          <p:cNvPicPr>
            <a:picLocks noChangeAspect="1"/>
          </p:cNvPicPr>
          <p:nvPr/>
        </p:nvPicPr>
        <p:blipFill>
          <a:blip r:embed="rId4">
            <a:clrChange>
              <a:clrFrom>
                <a:srgbClr val="F6F6F6">
                  <a:alpha val="100000"/>
                </a:srgbClr>
              </a:clrFrom>
              <a:clrTo>
                <a:srgbClr val="F6F6F6">
                  <a:alpha val="100000"/>
                  <a:alpha val="0"/>
                </a:srgbClr>
              </a:clrTo>
            </a:clrChange>
            <a:lum contrast="-12000"/>
          </a:blip>
          <a:stretch>
            <a:fillRect/>
          </a:stretch>
        </p:blipFill>
        <p:spPr>
          <a:xfrm>
            <a:off x="6644164" y="1747361"/>
            <a:ext cx="2476500" cy="3352800"/>
          </a:xfrm>
          <a:prstGeom prst="rect">
            <a:avLst/>
          </a:prstGeom>
        </p:spPr>
      </p:pic>
      <p:pic>
        <p:nvPicPr>
          <p:cNvPr id="13" name="图片 12" descr="true"/>
          <p:cNvPicPr>
            <a:picLocks noChangeAspect="1"/>
          </p:cNvPicPr>
          <p:nvPr/>
        </p:nvPicPr>
        <p:blipFill>
          <a:blip r:embed="rId5">
            <a:clrChange>
              <a:clrFrom>
                <a:srgbClr val="F6F6F6">
                  <a:alpha val="100000"/>
                </a:srgbClr>
              </a:clrFrom>
              <a:clrTo>
                <a:srgbClr val="F6F6F6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987290" y="3985736"/>
            <a:ext cx="2476500" cy="1114425"/>
          </a:xfrm>
          <a:prstGeom prst="rect">
            <a:avLst/>
          </a:prstGeom>
        </p:spPr>
      </p:pic>
      <p:sp useBgFill="1">
        <p:nvSpPr>
          <p:cNvPr id="26" name="文本框 25"/>
          <p:cNvSpPr txBox="1"/>
          <p:nvPr/>
        </p:nvSpPr>
        <p:spPr>
          <a:xfrm>
            <a:off x="2565400" y="1185545"/>
            <a:ext cx="5307965" cy="258445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lang="zh-CN" altLang="en-US" dirty="0">
                <a:latin typeface="思源宋体 Light" panose="02020300000000000000" charset="-122"/>
                <a:ea typeface="思源宋体 Light" panose="02020300000000000000" charset="-122"/>
                <a:cs typeface="思源宋体 Light" panose="02020300000000000000" charset="-122"/>
              </a:rPr>
              <a:t>藏族是中国</a:t>
            </a:r>
            <a:r>
              <a:rPr lang="en-US" altLang="zh-CN" dirty="0">
                <a:latin typeface="思源宋体 Light" panose="02020300000000000000" charset="-122"/>
                <a:ea typeface="思源宋体 Light" panose="02020300000000000000" charset="-122"/>
                <a:cs typeface="思源宋体 Light" panose="02020300000000000000" charset="-122"/>
              </a:rPr>
              <a:t>56</a:t>
            </a:r>
            <a:r>
              <a:rPr lang="zh-CN" altLang="en-US" dirty="0">
                <a:latin typeface="思源宋体 Light" panose="02020300000000000000" charset="-122"/>
                <a:ea typeface="思源宋体 Light" panose="02020300000000000000" charset="-122"/>
                <a:cs typeface="思源宋体 Light" panose="02020300000000000000" charset="-122"/>
              </a:rPr>
              <a:t>个民族中，人口较多、分布地域广阔的民族之一，藏族舞蹈是藏族民族舞蹈的总括名称。藏族舞蹈文化源远流长并与汉族舞蹈文化相互交流，也与周边民族和国家的舞蹈文化相互影响，形成了独具特色的中国西藏高原地区的藏族文化。较常见的藏族舞蹈有弦子、锅庄、踢踏等。藏族的民间舞蹈种类繁多而各具特色。自娱性的圆圈舞除《果谐》和《果卓》外，《堆偕》、《谐》与《卓》更是人们极为喜爱和著名的舞蹈。</a:t>
            </a:r>
            <a:endParaRPr lang="zh-CN" altLang="en-US" dirty="0">
              <a:latin typeface="思源宋体 Light" panose="02020300000000000000" charset="-122"/>
              <a:ea typeface="思源宋体 Light" panose="02020300000000000000" charset="-122"/>
              <a:cs typeface="思源宋体 Light" panose="02020300000000000000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1970405" y="509270"/>
            <a:ext cx="35496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2400" b="1" dirty="0">
                <a:latin typeface="思源宋体 Light" panose="02020300000000000000" charset="-122"/>
                <a:ea typeface="思源宋体 Light" panose="02020300000000000000" charset="-122"/>
                <a:cs typeface="思源宋体 Light" panose="02020300000000000000" charset="-122"/>
                <a:sym typeface="+mn-ea"/>
              </a:rPr>
              <a:t>藏族舞蹈的起源</a:t>
            </a:r>
            <a:endParaRPr lang="zh-CN" altLang="en-US" sz="2400" b="1" dirty="0">
              <a:latin typeface="思源宋体 Light" panose="02020300000000000000" charset="-122"/>
              <a:ea typeface="思源宋体 Light" panose="02020300000000000000" charset="-122"/>
              <a:cs typeface="思源宋体 Light" panose="02020300000000000000" charset="-122"/>
            </a:endParaRPr>
          </a:p>
        </p:txBody>
      </p:sp>
    </p:spTree>
    <p:custDataLst>
      <p:tags r:id="rId6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90170" y="1076960"/>
            <a:ext cx="4424680" cy="27381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sz="2400" b="1" spc="3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藏族</a:t>
            </a:r>
            <a:r>
              <a:rPr lang="zh-CN" altLang="en-US" sz="2400" b="1" spc="3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舞蹈</a:t>
            </a:r>
            <a:r>
              <a:rPr lang="en-US" sz="2400" b="1" spc="3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的风格特点有哪些？</a:t>
            </a:r>
            <a:endParaRPr lang="en-US" sz="2400" b="1" spc="300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endParaRPr lang="zh-CN" altLang="en-US" sz="24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r>
              <a:rPr lang="zh-CN" altLang="en-US" sz="20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“颤”、“开”、“顺”、“左”、“绕”是各种类不同藏舞的共同特点，或称为藏族舞蹈的五大元素，从而构成了它区别于其他民族舞蹈风格。</a:t>
            </a:r>
            <a:endParaRPr lang="zh-CN" altLang="en-US" sz="20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endParaRPr lang="zh-CN" altLang="en-US" sz="24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endParaRPr lang="zh-CN" altLang="en-US" sz="20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4599940" y="336550"/>
            <a:ext cx="4470400" cy="4470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9">
        <p:pull dir="ru"/>
      </p:transition>
    </mc:Choice>
    <mc:Fallback>
      <p:transition>
        <p:pull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71780" y="718185"/>
            <a:ext cx="3565525" cy="34150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endParaRPr lang="en-US" altLang="en-US" sz="2400" b="1" spc="300" dirty="0">
              <a:latin typeface="宋体" panose="02010600030101010101" pitchFamily="2" charset="-122"/>
              <a:ea typeface="宋体" panose="02010600030101010101" pitchFamily="2" charset="-122"/>
              <a:cs typeface="思源宋体 Light" panose="02020300000000000000" charset="-122"/>
              <a:sym typeface="+mn-ea"/>
            </a:endParaRPr>
          </a:p>
          <a:p>
            <a:endParaRPr lang="zh-CN" altLang="en-US" sz="240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sz="2400" b="1" spc="300" dirty="0">
                <a:latin typeface="宋体" panose="02010600030101010101" pitchFamily="2" charset="-122"/>
                <a:ea typeface="宋体" panose="02010600030101010101" pitchFamily="2" charset="-122"/>
                <a:cs typeface="思源宋体 Light" panose="02020300000000000000" charset="-122"/>
                <a:sym typeface="+mn-ea"/>
              </a:rPr>
              <a:t>为什么会有这些特点？</a:t>
            </a:r>
            <a:endParaRPr lang="en-US" sz="2400" b="1" spc="300" dirty="0">
              <a:latin typeface="宋体" panose="02010600030101010101" pitchFamily="2" charset="-122"/>
              <a:ea typeface="宋体" panose="02010600030101010101" pitchFamily="2" charset="-122"/>
              <a:cs typeface="思源宋体 Light" panose="02020300000000000000" charset="-122"/>
              <a:sym typeface="+mn-ea"/>
            </a:endParaRPr>
          </a:p>
          <a:p>
            <a:endParaRPr lang="zh-CN" altLang="en-US" sz="240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000">
                <a:latin typeface="宋体" panose="02010600030101010101" pitchFamily="2" charset="-122"/>
                <a:ea typeface="宋体" panose="02010600030101010101" pitchFamily="2" charset="-122"/>
              </a:rPr>
              <a:t>这五大元素的形成，是同藏族人民的历史条件、社会制度、风俗信仰、地理环境、生产方式、文化传统等有着密切联系的，是长期在人民群众中凝成的审美标准。</a:t>
            </a:r>
            <a:endParaRPr lang="zh-CN" altLang="en-US" sz="20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50055" y="144145"/>
            <a:ext cx="4543425" cy="45624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9">
        <p:pull dir="ru"/>
      </p:transition>
    </mc:Choice>
    <mc:Fallback>
      <p:transition>
        <p:pull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C:\Users\JC058\Desktop\4.19(1)\4.19\包图网_19569354国潮古风祥云挂件.png包图网_19569354国潮古风祥云挂件"/>
          <p:cNvPicPr>
            <a:picLocks noChangeAspect="1"/>
          </p:cNvPicPr>
          <p:nvPr/>
        </p:nvPicPr>
        <p:blipFill rotWithShape="1">
          <a:blip r:embed="rId1"/>
          <a:srcRect/>
          <a:stretch>
            <a:fillRect/>
          </a:stretch>
        </p:blipFill>
        <p:spPr>
          <a:xfrm>
            <a:off x="7498715" y="-457200"/>
            <a:ext cx="2491740" cy="2492375"/>
          </a:xfrm>
          <a:prstGeom prst="rect">
            <a:avLst/>
          </a:prstGeom>
        </p:spPr>
      </p:pic>
      <p:sp>
        <p:nvSpPr>
          <p:cNvPr id="27" name="文本框 26"/>
          <p:cNvSpPr txBox="1"/>
          <p:nvPr/>
        </p:nvSpPr>
        <p:spPr>
          <a:xfrm>
            <a:off x="2419985" y="135890"/>
            <a:ext cx="35496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2400" b="1" dirty="0">
                <a:latin typeface="思源宋体 Light" panose="02020300000000000000" charset="-122"/>
                <a:ea typeface="思源宋体 Light" panose="02020300000000000000" charset="-122"/>
                <a:cs typeface="思源宋体 Light" panose="02020300000000000000" charset="-122"/>
                <a:sym typeface="+mn-ea"/>
              </a:rPr>
              <a:t>傣族舞蹈的起源</a:t>
            </a:r>
            <a:endParaRPr lang="zh-CN" altLang="en-US" sz="2400" b="1" dirty="0">
              <a:latin typeface="思源宋体 Light" panose="02020300000000000000" charset="-122"/>
              <a:ea typeface="思源宋体 Light" panose="02020300000000000000" charset="-122"/>
              <a:cs typeface="思源宋体 Light" panose="02020300000000000000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075690" y="679450"/>
            <a:ext cx="6607810" cy="1476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</a:rPr>
              <a:t>傣族的聚居地大多与缅甸、老挝、越南等国接壤，傣族人民善于吸收来自各地的文化精华，并融于本民族古老的文化中，经过长期发展，形成了傣族舞蹈品种繁多、形式多样的特点。既有潇洒轻盈的篾帽舞，也有灵活、矫健的象脚鼓舞、刀舞、拳舞等，还有最著名的孔雀舞。</a:t>
            </a:r>
            <a:endParaRPr lang="zh-CN" altLang="en-US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1820" y="2105025"/>
            <a:ext cx="5238750" cy="30384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9">
        <p:pull dir="ru"/>
      </p:transition>
    </mc:Choice>
    <mc:Fallback>
      <p:transition>
        <p:pull dir="r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C:\Users\JC058\Desktop\4.19(1)\4.19\包图网_19569354国潮古风祥云挂件.png包图网_19569354国潮古风祥云挂件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 flipH="1">
            <a:off x="0" y="48260"/>
            <a:ext cx="2216785" cy="221678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911350" y="398780"/>
            <a:ext cx="4188460" cy="48310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000" b="1" spc="3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傣</a:t>
            </a:r>
            <a:r>
              <a:rPr lang="en-US" sz="2000" b="1" spc="3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族</a:t>
            </a:r>
            <a:r>
              <a:rPr lang="zh-CN" altLang="en-US" sz="2000" b="1" spc="3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舞蹈</a:t>
            </a:r>
            <a:r>
              <a:rPr lang="en-US" sz="2000" b="1" spc="3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的风格特点有哪些？</a:t>
            </a:r>
            <a:endParaRPr lang="en-US" sz="2000" b="1" spc="300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endParaRPr lang="zh-CN" altLang="en-US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傣族舞蹈的动作大多婀娜多姿，节奏较为平缓，但外柔内刚、充满着内在的力量，其表演风格是刚柔相济、动静配合，傣族舞蹈最大的特点就是以特有的屈伸动律而形成的手、脚、身体“三道弯”的造型，“三道弯”是傣族舞蹈富有雕塑美的典型的基本特征。</a:t>
            </a:r>
            <a:endParaRPr lang="zh-CN" altLang="en-US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r>
              <a:rPr lang="en-US"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</a:t>
            </a:r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第一道弯从立起的脚掌至弯曲的膝部，第二道弯从膝部到胯部，第三道弯从胯部到倾斜的上身；而且手臂的动作也是三道弯，指尖至手腕，手腕至肘，肘至臂；腿部的动作还是呈三道弯，立起的脚掌至脚跟，脚跟至弯屈的膝，膝至胯。</a:t>
            </a:r>
            <a:endParaRPr lang="zh-CN" altLang="en-US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endParaRPr lang="zh-CN" altLang="en-US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5700" y="398780"/>
            <a:ext cx="2714625" cy="433895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9">
        <p:pull dir="rd"/>
      </p:transition>
    </mc:Choice>
    <mc:Fallback>
      <p:transition>
        <p:pull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C:\Users\JC058\Desktop\4.19(1)\4.19\包图网_19569354国潮古风祥云挂件.png包图网_19569354国潮古风祥云挂件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5434330" y="733425"/>
            <a:ext cx="4131945" cy="4131945"/>
          </a:xfrm>
          <a:prstGeom prst="rect">
            <a:avLst/>
          </a:prstGeom>
        </p:spPr>
      </p:pic>
      <p:sp>
        <p:nvSpPr>
          <p:cNvPr id="27" name="文本框 26"/>
          <p:cNvSpPr txBox="1"/>
          <p:nvPr/>
        </p:nvSpPr>
        <p:spPr>
          <a:xfrm>
            <a:off x="1220470" y="1086485"/>
            <a:ext cx="35496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2400" b="1" dirty="0">
                <a:latin typeface="思源宋体 Light" panose="02020300000000000000" charset="-122"/>
                <a:ea typeface="思源宋体 Light" panose="02020300000000000000" charset="-122"/>
                <a:cs typeface="思源宋体 Light" panose="02020300000000000000" charset="-122"/>
                <a:sym typeface="+mn-ea"/>
              </a:rPr>
              <a:t>汉族舞蹈的起源</a:t>
            </a:r>
            <a:endParaRPr lang="zh-CN" altLang="en-US" sz="2400" b="1" dirty="0">
              <a:latin typeface="思源宋体 Light" panose="02020300000000000000" charset="-122"/>
              <a:ea typeface="思源宋体 Light" panose="02020300000000000000" charset="-122"/>
              <a:cs typeface="思源宋体 Light" panose="02020300000000000000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09295" y="1833880"/>
            <a:ext cx="4572000" cy="1476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/>
              <a:t>在中国五十六个民族中，汉族人口最多、分布最广。汉族的民间舞蹈不但内容丰富，而且种类繁多、风格各异。即使是相同种类的歌舞，因地区的不同，也会在风格、装扮和表现形式上各有特色、独具魅力。</a:t>
            </a: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9">
        <p:pull dir="rd"/>
      </p:transition>
    </mc:Choice>
    <mc:Fallback>
      <p:transition>
        <p:pull dir="r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90170" y="1076960"/>
            <a:ext cx="4424680" cy="359981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 b="1" spc="3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汉</a:t>
            </a:r>
            <a:r>
              <a:rPr lang="en-US" sz="2400" b="1" spc="3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族</a:t>
            </a:r>
            <a:r>
              <a:rPr lang="zh-CN" altLang="en-US" sz="2400" b="1" spc="3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舞蹈</a:t>
            </a:r>
            <a:r>
              <a:rPr lang="en-US" sz="2400" b="1" spc="3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的风格特点有哪些？</a:t>
            </a:r>
            <a:endParaRPr lang="en-US" sz="2400" b="1" spc="300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endParaRPr lang="zh-CN" altLang="en-US" sz="24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r>
              <a:rPr lang="zh-CN" altLang="en-US" sz="200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广阔的居住区域和完全不同的自然环境，形成汉族民间舞蹈种类繁多、风格各异的地区特色：北方流传秧歌，有陕北秧歌、东北秧歌、河北秧歌、山东秧歌等之分；南方流传花灯，有云南花灯、广西彩调、福建采茶等之别。它舞蹈特征，有“扭”的动律，“线”的流动，“圆”的呈现，巧用道具、南柔北刚等特征。</a:t>
            </a:r>
            <a:endParaRPr lang="zh-CN" altLang="en-US" sz="20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94225" y="394335"/>
            <a:ext cx="4354195" cy="435419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9">
        <p:pull dir="ru"/>
      </p:transition>
    </mc:Choice>
    <mc:Fallback>
      <p:transition>
        <p:pull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 descr="true (170)"/>
          <p:cNvPicPr>
            <a:picLocks noChangeAspect="1"/>
          </p:cNvPicPr>
          <p:nvPr/>
        </p:nvPicPr>
        <p:blipFill>
          <a:blip r:embed="rId1">
            <a:clrChange>
              <a:clrFrom>
                <a:srgbClr val="F6F6F6">
                  <a:alpha val="100000"/>
                </a:srgbClr>
              </a:clrFrom>
              <a:clrTo>
                <a:srgbClr val="F6F6F6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50483" y="3699986"/>
            <a:ext cx="2476500" cy="1400175"/>
          </a:xfrm>
          <a:prstGeom prst="rect">
            <a:avLst/>
          </a:prstGeom>
          <a:effectLst/>
        </p:spPr>
      </p:pic>
      <p:pic>
        <p:nvPicPr>
          <p:cNvPr id="11" name="图片 10" descr="true (149)"/>
          <p:cNvPicPr>
            <a:picLocks noChangeAspect="1"/>
          </p:cNvPicPr>
          <p:nvPr/>
        </p:nvPicPr>
        <p:blipFill>
          <a:blip r:embed="rId2">
            <a:clrChange>
              <a:clrFrom>
                <a:srgbClr val="F6F6F6">
                  <a:alpha val="100000"/>
                </a:srgbClr>
              </a:clrFrom>
              <a:clrTo>
                <a:srgbClr val="F6F6F6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644164" y="1239203"/>
            <a:ext cx="2476500" cy="2476500"/>
          </a:xfrm>
          <a:prstGeom prst="rect">
            <a:avLst/>
          </a:prstGeom>
        </p:spPr>
      </p:pic>
      <p:pic>
        <p:nvPicPr>
          <p:cNvPr id="6" name="图片 5" descr="true (22)"/>
          <p:cNvPicPr>
            <a:picLocks noChangeAspect="1"/>
          </p:cNvPicPr>
          <p:nvPr/>
        </p:nvPicPr>
        <p:blipFill>
          <a:blip r:embed="rId3">
            <a:clrChange>
              <a:clrFrom>
                <a:srgbClr val="F6F6F6">
                  <a:alpha val="100000"/>
                </a:srgbClr>
              </a:clrFrom>
              <a:clrTo>
                <a:srgbClr val="F6F6F6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2383" y="2381"/>
            <a:ext cx="2552700" cy="3495199"/>
          </a:xfrm>
          <a:prstGeom prst="rect">
            <a:avLst/>
          </a:prstGeom>
        </p:spPr>
      </p:pic>
      <p:pic>
        <p:nvPicPr>
          <p:cNvPr id="10" name="图片 9" descr="true (15)"/>
          <p:cNvPicPr>
            <a:picLocks noChangeAspect="1"/>
          </p:cNvPicPr>
          <p:nvPr/>
        </p:nvPicPr>
        <p:blipFill>
          <a:blip r:embed="rId4">
            <a:clrChange>
              <a:clrFrom>
                <a:srgbClr val="F6F6F6">
                  <a:alpha val="100000"/>
                </a:srgbClr>
              </a:clrFrom>
              <a:clrTo>
                <a:srgbClr val="F6F6F6">
                  <a:alpha val="100000"/>
                  <a:alpha val="0"/>
                </a:srgbClr>
              </a:clrTo>
            </a:clrChange>
            <a:lum contrast="-12000"/>
          </a:blip>
          <a:stretch>
            <a:fillRect/>
          </a:stretch>
        </p:blipFill>
        <p:spPr>
          <a:xfrm>
            <a:off x="6644164" y="1747361"/>
            <a:ext cx="2476500" cy="3352800"/>
          </a:xfrm>
          <a:prstGeom prst="rect">
            <a:avLst/>
          </a:prstGeom>
        </p:spPr>
      </p:pic>
      <p:pic>
        <p:nvPicPr>
          <p:cNvPr id="13" name="图片 12" descr="true"/>
          <p:cNvPicPr>
            <a:picLocks noChangeAspect="1"/>
          </p:cNvPicPr>
          <p:nvPr/>
        </p:nvPicPr>
        <p:blipFill>
          <a:blip r:embed="rId5">
            <a:clrChange>
              <a:clrFrom>
                <a:srgbClr val="F6F6F6">
                  <a:alpha val="100000"/>
                </a:srgbClr>
              </a:clrFrom>
              <a:clrTo>
                <a:srgbClr val="F6F6F6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987290" y="3985736"/>
            <a:ext cx="2476500" cy="1114425"/>
          </a:xfrm>
          <a:prstGeom prst="rect">
            <a:avLst/>
          </a:prstGeom>
        </p:spPr>
      </p:pic>
      <p:sp useBgFill="1">
        <p:nvSpPr>
          <p:cNvPr id="26" name="文本框 25"/>
          <p:cNvSpPr txBox="1"/>
          <p:nvPr/>
        </p:nvSpPr>
        <p:spPr>
          <a:xfrm>
            <a:off x="2565400" y="1185545"/>
            <a:ext cx="5307965" cy="3138170"/>
          </a:xfrm>
          <a:prstGeom prst="rect">
            <a:avLst/>
          </a:prstGeom>
        </p:spPr>
        <p:txBody>
          <a:bodyPr wrap="square" rtlCol="0">
            <a:spAutoFit/>
          </a:bodyPr>
          <a:p>
            <a:r>
              <a:rPr dirty="0">
                <a:latin typeface="思源宋体 Light" panose="02020300000000000000" charset="-122"/>
                <a:ea typeface="思源宋体 Light" panose="02020300000000000000" charset="-122"/>
                <a:cs typeface="思源宋体 Light" panose="02020300000000000000" charset="-122"/>
              </a:rPr>
              <a:t>维吾尔族主要分布在我国新疆，新疆是一个地大物博的地方，人们能歌善舞，新疆人民的性格非常热情、开放、直爽，这种性格特点的形成与这个地区人们对生活的态度有关。一个地区的民族民间舞展现着人们对生活的态度。维吾尔族舞蹈大致可分为自娱性舞蹈、礼俗性舞蹈和表演性舞蹈。维吾尔族舞蹈的主要特点是身体各部位的动作同眼神配合传情达意。维吾尔族舞蹈继承古代鄂尔浑河流域和天山回鹘族的乐舞传统，又吸收古西域乐舞的精华，经长期发展和演变，形成具有多种形式和特殊风格的舞蹈艺术，广泛流传在新疆维吾尔自治区各地。</a:t>
            </a:r>
            <a:endParaRPr dirty="0">
              <a:latin typeface="思源宋体 Light" panose="02020300000000000000" charset="-122"/>
              <a:ea typeface="思源宋体 Light" panose="02020300000000000000" charset="-122"/>
              <a:cs typeface="思源宋体 Light" panose="02020300000000000000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1970405" y="509270"/>
            <a:ext cx="35496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2400" b="1" dirty="0">
                <a:latin typeface="思源宋体 Light" panose="02020300000000000000" charset="-122"/>
                <a:ea typeface="思源宋体 Light" panose="02020300000000000000" charset="-122"/>
                <a:cs typeface="思源宋体 Light" panose="02020300000000000000" charset="-122"/>
                <a:sym typeface="+mn-ea"/>
              </a:rPr>
              <a:t>维族舞蹈的起源</a:t>
            </a:r>
            <a:endParaRPr lang="zh-CN" altLang="en-US" sz="2400" b="1" dirty="0">
              <a:latin typeface="思源宋体 Light" panose="02020300000000000000" charset="-122"/>
              <a:ea typeface="思源宋体 Light" panose="02020300000000000000" charset="-122"/>
              <a:cs typeface="思源宋体 Light" panose="02020300000000000000" charset="-122"/>
            </a:endParaRPr>
          </a:p>
        </p:txBody>
      </p:sp>
    </p:spTree>
    <p:custDataLst>
      <p:tags r:id="rId6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90170" y="1076960"/>
            <a:ext cx="5057775" cy="41541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 b="1" spc="3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维</a:t>
            </a:r>
            <a:r>
              <a:rPr lang="en-US" sz="2400" b="1" spc="3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族</a:t>
            </a:r>
            <a:r>
              <a:rPr lang="zh-CN" altLang="en-US" sz="2400" b="1" spc="3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舞蹈</a:t>
            </a:r>
            <a:r>
              <a:rPr lang="en-US" sz="2400" b="1" spc="3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的风格特点有哪些？</a:t>
            </a:r>
            <a:endParaRPr lang="en-US" sz="2400" b="1" spc="300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  <a:p>
            <a:endParaRPr lang="zh-CN" altLang="en-US" sz="240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维吾尔族舞蹈，可分为自娱性舞蹈、风俗性舞蹈、表演性舞蹈3类。自娱性和风俗性舞蹈中也带有表演和宗教因素。现流传于新疆各地的民间舞蹈主要形式有：赛乃姆、多朗舞、萨玛舞、夏地亚纳、纳孜尔库姆、盘子舞、手鼓舞以及其他表演性舞蹈。维吾尔族舞蹈的主要风格特点是表现在动律、舞姿以及技巧的运用等方面。主要强调昂首挺胸、立腰拔背而产生的立感，给人一种高傲挺拔、外向的感觉。通过动、静的结合和大、小动作的对比以及移颈、翻腕等装饰性动作的点缀，形成热情、豪放、稳重、细腻的风格韵味。</a:t>
            </a:r>
            <a:endParaRPr lang="zh-CN" altLang="en-US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endParaRPr lang="zh-CN" altLang="en-US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119370" y="252095"/>
            <a:ext cx="4024630" cy="46386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9">
        <p:pull dir="ru"/>
      </p:transition>
    </mc:Choice>
    <mc:Fallback>
      <p:transition>
        <p:pull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 descr="true (170)"/>
          <p:cNvPicPr>
            <a:picLocks noChangeAspect="1"/>
          </p:cNvPicPr>
          <p:nvPr/>
        </p:nvPicPr>
        <p:blipFill>
          <a:blip r:embed="rId1">
            <a:clrChange>
              <a:clrFrom>
                <a:srgbClr val="F6F6F6">
                  <a:alpha val="100000"/>
                </a:srgbClr>
              </a:clrFrom>
              <a:clrTo>
                <a:srgbClr val="F6F6F6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 flipH="1">
            <a:off x="50483" y="3699986"/>
            <a:ext cx="2476500" cy="1400175"/>
          </a:xfrm>
          <a:prstGeom prst="rect">
            <a:avLst/>
          </a:prstGeom>
          <a:effectLst/>
        </p:spPr>
      </p:pic>
      <p:pic>
        <p:nvPicPr>
          <p:cNvPr id="11" name="图片 10" descr="true (149)"/>
          <p:cNvPicPr>
            <a:picLocks noChangeAspect="1"/>
          </p:cNvPicPr>
          <p:nvPr/>
        </p:nvPicPr>
        <p:blipFill>
          <a:blip r:embed="rId2">
            <a:clrChange>
              <a:clrFrom>
                <a:srgbClr val="F6F6F6">
                  <a:alpha val="100000"/>
                </a:srgbClr>
              </a:clrFrom>
              <a:clrTo>
                <a:srgbClr val="F6F6F6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644164" y="1239203"/>
            <a:ext cx="2476500" cy="2476500"/>
          </a:xfrm>
          <a:prstGeom prst="rect">
            <a:avLst/>
          </a:prstGeom>
        </p:spPr>
      </p:pic>
      <p:pic>
        <p:nvPicPr>
          <p:cNvPr id="6" name="图片 5" descr="true (22)"/>
          <p:cNvPicPr>
            <a:picLocks noChangeAspect="1"/>
          </p:cNvPicPr>
          <p:nvPr/>
        </p:nvPicPr>
        <p:blipFill>
          <a:blip r:embed="rId3">
            <a:clrChange>
              <a:clrFrom>
                <a:srgbClr val="F6F6F6">
                  <a:alpha val="100000"/>
                </a:srgbClr>
              </a:clrFrom>
              <a:clrTo>
                <a:srgbClr val="F6F6F6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2383" y="2381"/>
            <a:ext cx="2552700" cy="3495199"/>
          </a:xfrm>
          <a:prstGeom prst="rect">
            <a:avLst/>
          </a:prstGeom>
        </p:spPr>
      </p:pic>
      <p:pic>
        <p:nvPicPr>
          <p:cNvPr id="10" name="图片 9" descr="true (15)"/>
          <p:cNvPicPr>
            <a:picLocks noChangeAspect="1"/>
          </p:cNvPicPr>
          <p:nvPr/>
        </p:nvPicPr>
        <p:blipFill>
          <a:blip r:embed="rId4">
            <a:clrChange>
              <a:clrFrom>
                <a:srgbClr val="F6F6F6">
                  <a:alpha val="100000"/>
                </a:srgbClr>
              </a:clrFrom>
              <a:clrTo>
                <a:srgbClr val="F6F6F6">
                  <a:alpha val="100000"/>
                  <a:alpha val="0"/>
                </a:srgbClr>
              </a:clrTo>
            </a:clrChange>
            <a:lum contrast="-12000"/>
          </a:blip>
          <a:stretch>
            <a:fillRect/>
          </a:stretch>
        </p:blipFill>
        <p:spPr>
          <a:xfrm>
            <a:off x="6644164" y="1747361"/>
            <a:ext cx="2476500" cy="3352800"/>
          </a:xfrm>
          <a:prstGeom prst="rect">
            <a:avLst/>
          </a:prstGeom>
        </p:spPr>
      </p:pic>
      <p:pic>
        <p:nvPicPr>
          <p:cNvPr id="13" name="图片 12" descr="true"/>
          <p:cNvPicPr>
            <a:picLocks noChangeAspect="1"/>
          </p:cNvPicPr>
          <p:nvPr/>
        </p:nvPicPr>
        <p:blipFill>
          <a:blip r:embed="rId5">
            <a:clrChange>
              <a:clrFrom>
                <a:srgbClr val="F6F6F6">
                  <a:alpha val="100000"/>
                </a:srgbClr>
              </a:clrFrom>
              <a:clrTo>
                <a:srgbClr val="F6F6F6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987290" y="3985736"/>
            <a:ext cx="2476500" cy="1114425"/>
          </a:xfrm>
          <a:prstGeom prst="rect">
            <a:avLst/>
          </a:prstGeom>
        </p:spPr>
      </p:pic>
      <p:grpSp>
        <p:nvGrpSpPr>
          <p:cNvPr id="23" name="组合 22"/>
          <p:cNvGrpSpPr/>
          <p:nvPr/>
        </p:nvGrpSpPr>
        <p:grpSpPr>
          <a:xfrm>
            <a:off x="2809240" y="2204852"/>
            <a:ext cx="1013936" cy="512445"/>
            <a:chOff x="915735" y="1477422"/>
            <a:chExt cx="1352009" cy="683197"/>
          </a:xfrm>
        </p:grpSpPr>
        <p:grpSp>
          <p:nvGrpSpPr>
            <p:cNvPr id="45" name="组合 44"/>
            <p:cNvGrpSpPr/>
            <p:nvPr/>
          </p:nvGrpSpPr>
          <p:grpSpPr>
            <a:xfrm>
              <a:off x="1164031" y="1477422"/>
              <a:ext cx="1103713" cy="252841"/>
              <a:chOff x="-164379" y="2115819"/>
              <a:chExt cx="4132029" cy="946576"/>
            </a:xfrm>
          </p:grpSpPr>
          <p:grpSp>
            <p:nvGrpSpPr>
              <p:cNvPr id="56" name="组合 55"/>
              <p:cNvGrpSpPr/>
              <p:nvPr/>
            </p:nvGrpSpPr>
            <p:grpSpPr>
              <a:xfrm>
                <a:off x="-164379" y="2115819"/>
                <a:ext cx="2833724" cy="473287"/>
                <a:chOff x="-8578756" y="1524000"/>
                <a:chExt cx="7847236" cy="1310640"/>
              </a:xfrm>
            </p:grpSpPr>
            <p:sp>
              <p:nvSpPr>
                <p:cNvPr id="61" name="弧形 60"/>
                <p:cNvSpPr/>
                <p:nvPr/>
              </p:nvSpPr>
              <p:spPr>
                <a:xfrm>
                  <a:off x="-2042160" y="1524000"/>
                  <a:ext cx="1310640" cy="1310640"/>
                </a:xfrm>
                <a:prstGeom prst="arc">
                  <a:avLst>
                    <a:gd name="adj1" fmla="val 16200000"/>
                    <a:gd name="adj2" fmla="val 5400000"/>
                  </a:avLst>
                </a:prstGeom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p>
                  <a:pPr algn="ctr"/>
                  <a:endParaRPr lang="zh-CN" altLang="en-US" sz="1350">
                    <a:latin typeface="思源宋体 CN Light" panose="02020300000000000000" pitchFamily="18" charset="-122"/>
                    <a:ea typeface="思源宋体 CN Light" panose="02020300000000000000" pitchFamily="18" charset="-122"/>
                    <a:cs typeface="思源宋体 Light" panose="02020300000000000000" charset="-122"/>
                  </a:endParaRPr>
                </a:p>
              </p:txBody>
            </p:sp>
            <p:cxnSp>
              <p:nvCxnSpPr>
                <p:cNvPr id="62" name="直接连接符 61"/>
                <p:cNvCxnSpPr>
                  <a:stCxn id="61" idx="0"/>
                </p:cNvCxnSpPr>
                <p:nvPr/>
              </p:nvCxnSpPr>
              <p:spPr>
                <a:xfrm flipH="1">
                  <a:off x="-8578756" y="1524000"/>
                  <a:ext cx="7191915" cy="0"/>
                </a:xfrm>
                <a:prstGeom prst="line">
                  <a:avLst/>
                </a:prstGeom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3" name="直接连接符 62"/>
                <p:cNvCxnSpPr/>
                <p:nvPr/>
              </p:nvCxnSpPr>
              <p:spPr>
                <a:xfrm flipH="1">
                  <a:off x="-2971800" y="2834640"/>
                  <a:ext cx="1584960" cy="0"/>
                </a:xfrm>
                <a:prstGeom prst="line">
                  <a:avLst/>
                </a:prstGeom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4" name="弧形 63"/>
                <p:cNvSpPr/>
                <p:nvPr/>
              </p:nvSpPr>
              <p:spPr>
                <a:xfrm>
                  <a:off x="-2255791" y="1524000"/>
                  <a:ext cx="1310641" cy="1310640"/>
                </a:xfrm>
                <a:prstGeom prst="arc">
                  <a:avLst>
                    <a:gd name="adj1" fmla="val 16200000"/>
                    <a:gd name="adj2" fmla="val 5400000"/>
                  </a:avLst>
                </a:prstGeom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p>
                  <a:pPr algn="ctr"/>
                  <a:endParaRPr lang="zh-CN" altLang="en-US" sz="1350">
                    <a:latin typeface="思源宋体 CN Light" panose="02020300000000000000" pitchFamily="18" charset="-122"/>
                    <a:ea typeface="思源宋体 CN Light" panose="02020300000000000000" pitchFamily="18" charset="-122"/>
                    <a:cs typeface="思源宋体 Light" panose="02020300000000000000" charset="-122"/>
                  </a:endParaRPr>
                </a:p>
              </p:txBody>
            </p:sp>
          </p:grpSp>
          <p:grpSp>
            <p:nvGrpSpPr>
              <p:cNvPr id="57" name="组合 56"/>
              <p:cNvGrpSpPr/>
              <p:nvPr/>
            </p:nvGrpSpPr>
            <p:grpSpPr>
              <a:xfrm flipH="1" flipV="1">
                <a:off x="1601698" y="2589108"/>
                <a:ext cx="2365952" cy="473287"/>
                <a:chOff x="-7283387" y="1524000"/>
                <a:chExt cx="6551867" cy="1310640"/>
              </a:xfrm>
            </p:grpSpPr>
            <p:sp>
              <p:nvSpPr>
                <p:cNvPr id="58" name="弧形 57"/>
                <p:cNvSpPr/>
                <p:nvPr/>
              </p:nvSpPr>
              <p:spPr>
                <a:xfrm>
                  <a:off x="-2042160" y="1524000"/>
                  <a:ext cx="1310640" cy="1310640"/>
                </a:xfrm>
                <a:prstGeom prst="arc">
                  <a:avLst>
                    <a:gd name="adj1" fmla="val 16200000"/>
                    <a:gd name="adj2" fmla="val 5400000"/>
                  </a:avLst>
                </a:prstGeom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p>
                  <a:pPr algn="ctr"/>
                  <a:endParaRPr lang="zh-CN" altLang="en-US" sz="1350">
                    <a:latin typeface="思源宋体 CN Light" panose="02020300000000000000" pitchFamily="18" charset="-122"/>
                    <a:ea typeface="思源宋体 CN Light" panose="02020300000000000000" pitchFamily="18" charset="-122"/>
                    <a:cs typeface="思源宋体 Light" panose="02020300000000000000" charset="-122"/>
                  </a:endParaRPr>
                </a:p>
              </p:txBody>
            </p:sp>
            <p:cxnSp>
              <p:nvCxnSpPr>
                <p:cNvPr id="59" name="直接连接符 58"/>
                <p:cNvCxnSpPr>
                  <a:stCxn id="58" idx="0"/>
                </p:cNvCxnSpPr>
                <p:nvPr/>
              </p:nvCxnSpPr>
              <p:spPr>
                <a:xfrm flipH="1" flipV="1">
                  <a:off x="-7283387" y="1524001"/>
                  <a:ext cx="5896546" cy="0"/>
                </a:xfrm>
                <a:prstGeom prst="line">
                  <a:avLst/>
                </a:prstGeom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0" name="直接连接符 59"/>
                <p:cNvCxnSpPr/>
                <p:nvPr/>
              </p:nvCxnSpPr>
              <p:spPr>
                <a:xfrm flipH="1">
                  <a:off x="-2971800" y="2834640"/>
                  <a:ext cx="1584960" cy="0"/>
                </a:xfrm>
                <a:prstGeom prst="line">
                  <a:avLst/>
                </a:prstGeom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46" name="组合 45"/>
            <p:cNvGrpSpPr/>
            <p:nvPr/>
          </p:nvGrpSpPr>
          <p:grpSpPr>
            <a:xfrm flipV="1">
              <a:off x="915735" y="1907778"/>
              <a:ext cx="1103713" cy="252841"/>
              <a:chOff x="-164379" y="2115819"/>
              <a:chExt cx="4132029" cy="946576"/>
            </a:xfrm>
          </p:grpSpPr>
          <p:grpSp>
            <p:nvGrpSpPr>
              <p:cNvPr id="47" name="组合 46"/>
              <p:cNvGrpSpPr/>
              <p:nvPr/>
            </p:nvGrpSpPr>
            <p:grpSpPr>
              <a:xfrm>
                <a:off x="-164379" y="2115819"/>
                <a:ext cx="2833724" cy="473287"/>
                <a:chOff x="-8578756" y="1524000"/>
                <a:chExt cx="7847236" cy="1310640"/>
              </a:xfrm>
            </p:grpSpPr>
            <p:sp>
              <p:nvSpPr>
                <p:cNvPr id="52" name="弧形 51"/>
                <p:cNvSpPr/>
                <p:nvPr/>
              </p:nvSpPr>
              <p:spPr>
                <a:xfrm>
                  <a:off x="-2042160" y="1524000"/>
                  <a:ext cx="1310640" cy="1310640"/>
                </a:xfrm>
                <a:prstGeom prst="arc">
                  <a:avLst>
                    <a:gd name="adj1" fmla="val 16200000"/>
                    <a:gd name="adj2" fmla="val 5400000"/>
                  </a:avLst>
                </a:prstGeom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p>
                  <a:pPr algn="ctr"/>
                  <a:endParaRPr lang="zh-CN" altLang="en-US" sz="1350">
                    <a:latin typeface="思源宋体 CN Light" panose="02020300000000000000" pitchFamily="18" charset="-122"/>
                    <a:ea typeface="思源宋体 CN Light" panose="02020300000000000000" pitchFamily="18" charset="-122"/>
                    <a:cs typeface="思源宋体 Light" panose="02020300000000000000" charset="-122"/>
                  </a:endParaRPr>
                </a:p>
              </p:txBody>
            </p:sp>
            <p:cxnSp>
              <p:nvCxnSpPr>
                <p:cNvPr id="53" name="直接连接符 52"/>
                <p:cNvCxnSpPr>
                  <a:stCxn id="52" idx="0"/>
                </p:cNvCxnSpPr>
                <p:nvPr/>
              </p:nvCxnSpPr>
              <p:spPr>
                <a:xfrm flipH="1">
                  <a:off x="-8578756" y="1524000"/>
                  <a:ext cx="7191915" cy="0"/>
                </a:xfrm>
                <a:prstGeom prst="line">
                  <a:avLst/>
                </a:prstGeom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4" name="直接连接符 53"/>
                <p:cNvCxnSpPr/>
                <p:nvPr/>
              </p:nvCxnSpPr>
              <p:spPr>
                <a:xfrm flipH="1">
                  <a:off x="-2971800" y="2834640"/>
                  <a:ext cx="1584960" cy="0"/>
                </a:xfrm>
                <a:prstGeom prst="line">
                  <a:avLst/>
                </a:prstGeom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55" name="弧形 54"/>
                <p:cNvSpPr/>
                <p:nvPr/>
              </p:nvSpPr>
              <p:spPr>
                <a:xfrm>
                  <a:off x="-2255791" y="1524000"/>
                  <a:ext cx="1310641" cy="1310640"/>
                </a:xfrm>
                <a:prstGeom prst="arc">
                  <a:avLst>
                    <a:gd name="adj1" fmla="val 16200000"/>
                    <a:gd name="adj2" fmla="val 5400000"/>
                  </a:avLst>
                </a:prstGeom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p>
                  <a:pPr algn="ctr"/>
                  <a:endParaRPr lang="zh-CN" altLang="en-US" sz="1350">
                    <a:latin typeface="思源宋体 CN Light" panose="02020300000000000000" pitchFamily="18" charset="-122"/>
                    <a:ea typeface="思源宋体 CN Light" panose="02020300000000000000" pitchFamily="18" charset="-122"/>
                    <a:cs typeface="思源宋体 Light" panose="02020300000000000000" charset="-122"/>
                  </a:endParaRPr>
                </a:p>
              </p:txBody>
            </p:sp>
          </p:grpSp>
          <p:grpSp>
            <p:nvGrpSpPr>
              <p:cNvPr id="48" name="组合 47"/>
              <p:cNvGrpSpPr/>
              <p:nvPr/>
            </p:nvGrpSpPr>
            <p:grpSpPr>
              <a:xfrm flipH="1" flipV="1">
                <a:off x="1601698" y="2589108"/>
                <a:ext cx="2365952" cy="473287"/>
                <a:chOff x="-7283387" y="1524000"/>
                <a:chExt cx="6551867" cy="1310640"/>
              </a:xfrm>
            </p:grpSpPr>
            <p:sp>
              <p:nvSpPr>
                <p:cNvPr id="49" name="弧形 48"/>
                <p:cNvSpPr/>
                <p:nvPr/>
              </p:nvSpPr>
              <p:spPr>
                <a:xfrm>
                  <a:off x="-2042160" y="1524000"/>
                  <a:ext cx="1310640" cy="1310640"/>
                </a:xfrm>
                <a:prstGeom prst="arc">
                  <a:avLst>
                    <a:gd name="adj1" fmla="val 16200000"/>
                    <a:gd name="adj2" fmla="val 5400000"/>
                  </a:avLst>
                </a:prstGeom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p>
                  <a:pPr algn="ctr"/>
                  <a:endParaRPr lang="zh-CN" altLang="en-US" sz="1350">
                    <a:latin typeface="思源宋体 CN Light" panose="02020300000000000000" pitchFamily="18" charset="-122"/>
                    <a:ea typeface="思源宋体 CN Light" panose="02020300000000000000" pitchFamily="18" charset="-122"/>
                    <a:cs typeface="思源宋体 Light" panose="02020300000000000000" charset="-122"/>
                  </a:endParaRPr>
                </a:p>
              </p:txBody>
            </p:sp>
            <p:cxnSp>
              <p:nvCxnSpPr>
                <p:cNvPr id="50" name="直接连接符 49"/>
                <p:cNvCxnSpPr>
                  <a:stCxn id="49" idx="0"/>
                </p:cNvCxnSpPr>
                <p:nvPr/>
              </p:nvCxnSpPr>
              <p:spPr>
                <a:xfrm flipH="1" flipV="1">
                  <a:off x="-7283387" y="1524001"/>
                  <a:ext cx="5896546" cy="0"/>
                </a:xfrm>
                <a:prstGeom prst="line">
                  <a:avLst/>
                </a:prstGeom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1" name="直接连接符 50"/>
                <p:cNvCxnSpPr/>
                <p:nvPr/>
              </p:nvCxnSpPr>
              <p:spPr>
                <a:xfrm flipH="1">
                  <a:off x="-2971800" y="2834640"/>
                  <a:ext cx="1584960" cy="0"/>
                </a:xfrm>
                <a:prstGeom prst="line">
                  <a:avLst/>
                </a:prstGeom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5" name="组合 4"/>
          <p:cNvGrpSpPr/>
          <p:nvPr/>
        </p:nvGrpSpPr>
        <p:grpSpPr>
          <a:xfrm>
            <a:off x="5415756" y="1494764"/>
            <a:ext cx="1013936" cy="512445"/>
            <a:chOff x="915735" y="1477422"/>
            <a:chExt cx="1352009" cy="683197"/>
          </a:xfrm>
        </p:grpSpPr>
        <p:grpSp>
          <p:nvGrpSpPr>
            <p:cNvPr id="7" name="组合 6"/>
            <p:cNvGrpSpPr/>
            <p:nvPr/>
          </p:nvGrpSpPr>
          <p:grpSpPr>
            <a:xfrm>
              <a:off x="1164031" y="1477422"/>
              <a:ext cx="1103713" cy="252841"/>
              <a:chOff x="-164379" y="2115819"/>
              <a:chExt cx="4132029" cy="946576"/>
            </a:xfrm>
          </p:grpSpPr>
          <p:grpSp>
            <p:nvGrpSpPr>
              <p:cNvPr id="14" name="组合 13"/>
              <p:cNvGrpSpPr/>
              <p:nvPr/>
            </p:nvGrpSpPr>
            <p:grpSpPr>
              <a:xfrm>
                <a:off x="-164379" y="2115819"/>
                <a:ext cx="2833724" cy="473287"/>
                <a:chOff x="-8578756" y="1524000"/>
                <a:chExt cx="7847236" cy="1310640"/>
              </a:xfrm>
            </p:grpSpPr>
            <p:sp>
              <p:nvSpPr>
                <p:cNvPr id="15" name="弧形 14"/>
                <p:cNvSpPr/>
                <p:nvPr/>
              </p:nvSpPr>
              <p:spPr>
                <a:xfrm>
                  <a:off x="-2042160" y="1524000"/>
                  <a:ext cx="1310640" cy="1310640"/>
                </a:xfrm>
                <a:prstGeom prst="arc">
                  <a:avLst>
                    <a:gd name="adj1" fmla="val 16200000"/>
                    <a:gd name="adj2" fmla="val 5400000"/>
                  </a:avLst>
                </a:prstGeom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p>
                  <a:pPr algn="ctr"/>
                  <a:endParaRPr lang="zh-CN" altLang="en-US" sz="1350">
                    <a:latin typeface="思源宋体 CN Light" panose="02020300000000000000" pitchFamily="18" charset="-122"/>
                    <a:ea typeface="思源宋体 CN Light" panose="02020300000000000000" pitchFamily="18" charset="-122"/>
                    <a:cs typeface="思源宋体 Light" panose="02020300000000000000" charset="-122"/>
                  </a:endParaRPr>
                </a:p>
              </p:txBody>
            </p:sp>
            <p:cxnSp>
              <p:nvCxnSpPr>
                <p:cNvPr id="16" name="直接连接符 15"/>
                <p:cNvCxnSpPr>
                  <a:stCxn id="15" idx="0"/>
                </p:cNvCxnSpPr>
                <p:nvPr/>
              </p:nvCxnSpPr>
              <p:spPr>
                <a:xfrm flipH="1">
                  <a:off x="-8578756" y="1524000"/>
                  <a:ext cx="7191915" cy="0"/>
                </a:xfrm>
                <a:prstGeom prst="line">
                  <a:avLst/>
                </a:prstGeom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" name="直接连接符 16"/>
                <p:cNvCxnSpPr/>
                <p:nvPr/>
              </p:nvCxnSpPr>
              <p:spPr>
                <a:xfrm flipH="1">
                  <a:off x="-2971800" y="2834640"/>
                  <a:ext cx="1584960" cy="0"/>
                </a:xfrm>
                <a:prstGeom prst="line">
                  <a:avLst/>
                </a:prstGeom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8" name="弧形 17"/>
                <p:cNvSpPr/>
                <p:nvPr/>
              </p:nvSpPr>
              <p:spPr>
                <a:xfrm>
                  <a:off x="-2255791" y="1524000"/>
                  <a:ext cx="1310641" cy="1310640"/>
                </a:xfrm>
                <a:prstGeom prst="arc">
                  <a:avLst>
                    <a:gd name="adj1" fmla="val 16200000"/>
                    <a:gd name="adj2" fmla="val 5400000"/>
                  </a:avLst>
                </a:prstGeom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p>
                  <a:pPr algn="ctr"/>
                  <a:endParaRPr lang="zh-CN" altLang="en-US" sz="1350">
                    <a:latin typeface="思源宋体 CN Light" panose="02020300000000000000" pitchFamily="18" charset="-122"/>
                    <a:ea typeface="思源宋体 CN Light" panose="02020300000000000000" pitchFamily="18" charset="-122"/>
                    <a:cs typeface="思源宋体 Light" panose="02020300000000000000" charset="-122"/>
                  </a:endParaRPr>
                </a:p>
              </p:txBody>
            </p:sp>
          </p:grpSp>
          <p:grpSp>
            <p:nvGrpSpPr>
              <p:cNvPr id="19" name="组合 18"/>
              <p:cNvGrpSpPr/>
              <p:nvPr/>
            </p:nvGrpSpPr>
            <p:grpSpPr>
              <a:xfrm flipH="1" flipV="1">
                <a:off x="1601698" y="2589108"/>
                <a:ext cx="2365952" cy="473287"/>
                <a:chOff x="-7283387" y="1524000"/>
                <a:chExt cx="6551867" cy="1310640"/>
              </a:xfrm>
            </p:grpSpPr>
            <p:sp>
              <p:nvSpPr>
                <p:cNvPr id="20" name="弧形 19"/>
                <p:cNvSpPr/>
                <p:nvPr/>
              </p:nvSpPr>
              <p:spPr>
                <a:xfrm>
                  <a:off x="-2042160" y="1524000"/>
                  <a:ext cx="1310640" cy="1310640"/>
                </a:xfrm>
                <a:prstGeom prst="arc">
                  <a:avLst>
                    <a:gd name="adj1" fmla="val 16200000"/>
                    <a:gd name="adj2" fmla="val 5400000"/>
                  </a:avLst>
                </a:prstGeom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p>
                  <a:pPr algn="ctr"/>
                  <a:endParaRPr lang="zh-CN" altLang="en-US" sz="1350">
                    <a:latin typeface="思源宋体 CN Light" panose="02020300000000000000" pitchFamily="18" charset="-122"/>
                    <a:ea typeface="思源宋体 CN Light" panose="02020300000000000000" pitchFamily="18" charset="-122"/>
                    <a:cs typeface="思源宋体 Light" panose="02020300000000000000" charset="-122"/>
                  </a:endParaRPr>
                </a:p>
              </p:txBody>
            </p:sp>
            <p:cxnSp>
              <p:nvCxnSpPr>
                <p:cNvPr id="21" name="直接连接符 20"/>
                <p:cNvCxnSpPr>
                  <a:stCxn id="20" idx="0"/>
                </p:cNvCxnSpPr>
                <p:nvPr/>
              </p:nvCxnSpPr>
              <p:spPr>
                <a:xfrm flipH="1" flipV="1">
                  <a:off x="-7283387" y="1524001"/>
                  <a:ext cx="5896546" cy="0"/>
                </a:xfrm>
                <a:prstGeom prst="line">
                  <a:avLst/>
                </a:prstGeom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2" name="直接连接符 21"/>
                <p:cNvCxnSpPr/>
                <p:nvPr/>
              </p:nvCxnSpPr>
              <p:spPr>
                <a:xfrm flipH="1">
                  <a:off x="-2971800" y="2834640"/>
                  <a:ext cx="1584960" cy="0"/>
                </a:xfrm>
                <a:prstGeom prst="line">
                  <a:avLst/>
                </a:prstGeom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24" name="组合 23"/>
            <p:cNvGrpSpPr/>
            <p:nvPr/>
          </p:nvGrpSpPr>
          <p:grpSpPr>
            <a:xfrm flipV="1">
              <a:off x="915735" y="1907778"/>
              <a:ext cx="1103713" cy="252841"/>
              <a:chOff x="-164379" y="2115819"/>
              <a:chExt cx="4132029" cy="946576"/>
            </a:xfrm>
          </p:grpSpPr>
          <p:grpSp>
            <p:nvGrpSpPr>
              <p:cNvPr id="25" name="组合 24"/>
              <p:cNvGrpSpPr/>
              <p:nvPr/>
            </p:nvGrpSpPr>
            <p:grpSpPr>
              <a:xfrm>
                <a:off x="-164379" y="2115819"/>
                <a:ext cx="2833724" cy="473287"/>
                <a:chOff x="-8578756" y="1524000"/>
                <a:chExt cx="7847236" cy="1310640"/>
              </a:xfrm>
            </p:grpSpPr>
            <p:sp>
              <p:nvSpPr>
                <p:cNvPr id="9" name="弧形 8"/>
                <p:cNvSpPr/>
                <p:nvPr/>
              </p:nvSpPr>
              <p:spPr>
                <a:xfrm>
                  <a:off x="-2042160" y="1524000"/>
                  <a:ext cx="1310640" cy="1310640"/>
                </a:xfrm>
                <a:prstGeom prst="arc">
                  <a:avLst>
                    <a:gd name="adj1" fmla="val 16200000"/>
                    <a:gd name="adj2" fmla="val 5400000"/>
                  </a:avLst>
                </a:prstGeom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p>
                  <a:pPr algn="ctr"/>
                  <a:endParaRPr lang="zh-CN" altLang="en-US" sz="1350">
                    <a:latin typeface="思源宋体 CN Light" panose="02020300000000000000" pitchFamily="18" charset="-122"/>
                    <a:ea typeface="思源宋体 CN Light" panose="02020300000000000000" pitchFamily="18" charset="-122"/>
                    <a:cs typeface="思源宋体 Light" panose="02020300000000000000" charset="-122"/>
                  </a:endParaRPr>
                </a:p>
              </p:txBody>
            </p:sp>
            <p:cxnSp>
              <p:nvCxnSpPr>
                <p:cNvPr id="29" name="直接连接符 28"/>
                <p:cNvCxnSpPr>
                  <a:stCxn id="9" idx="0"/>
                </p:cNvCxnSpPr>
                <p:nvPr/>
              </p:nvCxnSpPr>
              <p:spPr>
                <a:xfrm flipH="1">
                  <a:off x="-8578756" y="1524000"/>
                  <a:ext cx="7191915" cy="0"/>
                </a:xfrm>
                <a:prstGeom prst="line">
                  <a:avLst/>
                </a:prstGeom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0" name="直接连接符 29"/>
                <p:cNvCxnSpPr/>
                <p:nvPr/>
              </p:nvCxnSpPr>
              <p:spPr>
                <a:xfrm flipH="1">
                  <a:off x="-2971800" y="2834640"/>
                  <a:ext cx="1584960" cy="0"/>
                </a:xfrm>
                <a:prstGeom prst="line">
                  <a:avLst/>
                </a:prstGeom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1" name="弧形 30"/>
                <p:cNvSpPr/>
                <p:nvPr/>
              </p:nvSpPr>
              <p:spPr>
                <a:xfrm>
                  <a:off x="-2255791" y="1524000"/>
                  <a:ext cx="1310641" cy="1310640"/>
                </a:xfrm>
                <a:prstGeom prst="arc">
                  <a:avLst>
                    <a:gd name="adj1" fmla="val 16200000"/>
                    <a:gd name="adj2" fmla="val 5400000"/>
                  </a:avLst>
                </a:prstGeom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p>
                  <a:pPr algn="ctr"/>
                  <a:endParaRPr lang="zh-CN" altLang="en-US" sz="1350">
                    <a:latin typeface="思源宋体 CN Light" panose="02020300000000000000" pitchFamily="18" charset="-122"/>
                    <a:ea typeface="思源宋体 CN Light" panose="02020300000000000000" pitchFamily="18" charset="-122"/>
                    <a:cs typeface="思源宋体 Light" panose="02020300000000000000" charset="-122"/>
                  </a:endParaRPr>
                </a:p>
              </p:txBody>
            </p:sp>
          </p:grpSp>
          <p:grpSp>
            <p:nvGrpSpPr>
              <p:cNvPr id="32" name="组合 31"/>
              <p:cNvGrpSpPr/>
              <p:nvPr/>
            </p:nvGrpSpPr>
            <p:grpSpPr>
              <a:xfrm flipH="1" flipV="1">
                <a:off x="1601698" y="2589108"/>
                <a:ext cx="2365952" cy="473287"/>
                <a:chOff x="-7283387" y="1524000"/>
                <a:chExt cx="6551867" cy="1310640"/>
              </a:xfrm>
            </p:grpSpPr>
            <p:sp>
              <p:nvSpPr>
                <p:cNvPr id="33" name="弧形 32"/>
                <p:cNvSpPr/>
                <p:nvPr/>
              </p:nvSpPr>
              <p:spPr>
                <a:xfrm>
                  <a:off x="-2042160" y="1524000"/>
                  <a:ext cx="1310640" cy="1310640"/>
                </a:xfrm>
                <a:prstGeom prst="arc">
                  <a:avLst>
                    <a:gd name="adj1" fmla="val 16200000"/>
                    <a:gd name="adj2" fmla="val 5400000"/>
                  </a:avLst>
                </a:prstGeom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p>
                  <a:pPr algn="ctr"/>
                  <a:endParaRPr lang="zh-CN" altLang="en-US" sz="1350">
                    <a:latin typeface="思源宋体 CN Light" panose="02020300000000000000" pitchFamily="18" charset="-122"/>
                    <a:ea typeface="思源宋体 CN Light" panose="02020300000000000000" pitchFamily="18" charset="-122"/>
                    <a:cs typeface="思源宋体 Light" panose="02020300000000000000" charset="-122"/>
                  </a:endParaRPr>
                </a:p>
              </p:txBody>
            </p:sp>
            <p:cxnSp>
              <p:nvCxnSpPr>
                <p:cNvPr id="35" name="直接连接符 34"/>
                <p:cNvCxnSpPr>
                  <a:stCxn id="33" idx="0"/>
                </p:cNvCxnSpPr>
                <p:nvPr/>
              </p:nvCxnSpPr>
              <p:spPr>
                <a:xfrm flipH="1" flipV="1">
                  <a:off x="-7283387" y="1524001"/>
                  <a:ext cx="5896546" cy="0"/>
                </a:xfrm>
                <a:prstGeom prst="line">
                  <a:avLst/>
                </a:prstGeom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6" name="直接连接符 35"/>
                <p:cNvCxnSpPr/>
                <p:nvPr/>
              </p:nvCxnSpPr>
              <p:spPr>
                <a:xfrm flipH="1">
                  <a:off x="-2971800" y="2834640"/>
                  <a:ext cx="1584960" cy="0"/>
                </a:xfrm>
                <a:prstGeom prst="line">
                  <a:avLst/>
                </a:prstGeom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sp>
        <p:nvSpPr>
          <p:cNvPr id="26" name="文本框 25"/>
          <p:cNvSpPr txBox="1"/>
          <p:nvPr/>
        </p:nvSpPr>
        <p:spPr>
          <a:xfrm>
            <a:off x="3701415" y="1934210"/>
            <a:ext cx="180721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2400">
                <a:latin typeface="宋体" panose="02010600030101010101" pitchFamily="2" charset="-122"/>
                <a:ea typeface="宋体" panose="02010600030101010101" pitchFamily="2" charset="-122"/>
              </a:rPr>
              <a:t>谢谢观看</a:t>
            </a:r>
            <a:endParaRPr lang="zh-CN" altLang="en-US" sz="24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custDataLst>
      <p:tags r:id="rId6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KSO_WM_TEMPLATE_THUMBS_INDEX" val="1、2、3、6、8、10、11、12、15"/>
  <p:tag name="KSO_WM_SLIDE_ID" val="custom20187308_1"/>
  <p:tag name="KSO_WM_TEMPLATE_SUBCATEGORY" val="0"/>
  <p:tag name="KSO_WM_SLIDE_TYPE" val="title"/>
  <p:tag name="KSO_WM_SLIDE_SUBTYPE" val="pureTxt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</p:tagLst>
</file>

<file path=ppt/tags/tag2.xml><?xml version="1.0" encoding="utf-8"?>
<p:tagLst xmlns:p="http://schemas.openxmlformats.org/presentationml/2006/main">
  <p:tag name="KSO_WM_TEMPLATE_THUMBS_INDEX" val="1、2、3、6、8、10、11、12、15"/>
  <p:tag name="KSO_WM_SLIDE_ID" val="custom20187308_1"/>
  <p:tag name="KSO_WM_TEMPLATE_SUBCATEGORY" val="0"/>
  <p:tag name="KSO_WM_SLIDE_TYPE" val="title"/>
  <p:tag name="KSO_WM_SLIDE_SUBTYPE" val="pureTxt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</p:tagLst>
</file>

<file path=ppt/tags/tag3.xml><?xml version="1.0" encoding="utf-8"?>
<p:tagLst xmlns:p="http://schemas.openxmlformats.org/presentationml/2006/main">
  <p:tag name="KSO_WM_UNIT_PLACING_PICTURE_USER_VIEWPORT" val="{&quot;height&quot;:10140,&quot;width&quot;:10140}"/>
</p:tagLst>
</file>

<file path=ppt/tags/tag4.xml><?xml version="1.0" encoding="utf-8"?>
<p:tagLst xmlns:p="http://schemas.openxmlformats.org/presentationml/2006/main">
  <p:tag name="KSO_WM_TEMPLATE_THUMBS_INDEX" val="1、2、3、6、8、10、11、12、15"/>
  <p:tag name="KSO_WM_SLIDE_ID" val="custom20187308_1"/>
  <p:tag name="KSO_WM_TEMPLATE_SUBCATEGORY" val="0"/>
  <p:tag name="KSO_WM_SLIDE_TYPE" val="title"/>
  <p:tag name="KSO_WM_SLIDE_SUBTYPE" val="pureTxt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</p:tagLst>
</file>

<file path=ppt/tags/tag5.xml><?xml version="1.0" encoding="utf-8"?>
<p:tagLst xmlns:p="http://schemas.openxmlformats.org/presentationml/2006/main">
  <p:tag name="KSO_WM_TEMPLATE_THUMBS_INDEX" val="1、2、3、6、8、10、11、12、15"/>
  <p:tag name="KSO_WM_SLIDE_ID" val="custom20187308_1"/>
  <p:tag name="KSO_WM_TEMPLATE_SUBCATEGORY" val="0"/>
  <p:tag name="KSO_WM_SLIDE_TYPE" val="title"/>
  <p:tag name="KSO_WM_SLIDE_SUBTYPE" val="pureTxt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</p:tagLst>
</file>

<file path=ppt/tags/tag6.xml><?xml version="1.0" encoding="utf-8"?>
<p:tagLst xmlns:p="http://schemas.openxmlformats.org/presentationml/2006/main">
  <p:tag name="KSO_WM_DOC_GUID" val="{bdadcff2-f1f7-48c4-8224-d0d29c2bc45f}"/>
  <p:tag name="ISPRING_PRESENTATION_TITLE" val="09"/>
  <p:tag name="ISPRING_FIRST_PUBLISH" val="1"/>
  <p:tag name="KSO_WPP_MARK_KEY" val="16aad73a-70c6-4012-9b8a-d96b796db87a"/>
  <p:tag name="COMMONDATA" val="eyJoZGlkIjoiNmYyNDk4ZDlmZTRlYmI2MDcxYmNmMjY2ZTg5NmQ2MmIifQ=="/>
</p:tagLst>
</file>

<file path=ppt/theme/theme1.xml><?xml version="1.0" encoding="utf-8"?>
<a:theme xmlns:a="http://schemas.openxmlformats.org/drawingml/2006/main" name="Office Theme">
  <a:themeElements>
    <a:clrScheme name="自定义 25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F79646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1493</Words>
  <Application>WPS 演示</Application>
  <PresentationFormat>全屏显示(16:9)</PresentationFormat>
  <Paragraphs>48</Paragraphs>
  <Slides>11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21" baseType="lpstr">
      <vt:lpstr>Arial</vt:lpstr>
      <vt:lpstr>宋体</vt:lpstr>
      <vt:lpstr>Wingdings</vt:lpstr>
      <vt:lpstr>思源宋体 Light</vt:lpstr>
      <vt:lpstr>思源宋体 CN Light</vt:lpstr>
      <vt:lpstr>微软雅黑</vt:lpstr>
      <vt:lpstr>Arial Unicode MS</vt:lpstr>
      <vt:lpstr>Calibri</vt:lpstr>
      <vt:lpstr>等线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素材来源网站好课件-www.haokj.cn</dc:title>
  <dc:creator>素材来源网站好课件-www.haokj.cn</dc:creator>
  <cp:keywords>www.51pptmoban.com</cp:keywords>
  <dc:description>素材来源网站好课件-www.haokj.cn</dc:description>
  <dc:subject>素材来源网站好课件-www.haokj.cn</dc:subject>
  <cp:lastModifiedBy>Admin</cp:lastModifiedBy>
  <cp:revision>197</cp:revision>
  <dcterms:created xsi:type="dcterms:W3CDTF">2017-08-18T03:02:00Z</dcterms:created>
  <dcterms:modified xsi:type="dcterms:W3CDTF">2022-10-08T14:38:34Z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2052-11.1.0.12358</vt:lpwstr>
  </property>
  <property fmtid="{D5CDD505-2E9C-101B-9397-08002B2CF9AE}" pid="3" name="ICV">
    <vt:lpwstr>65F2A09C49FC47F6AC6492749D67063E</vt:lpwstr>
  </property>
</Properties>
</file>